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6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notesSlides/notesSlide23.xml" ContentType="application/vnd.openxmlformats-officedocument.presentationml.notesSlide+xml"/>
  <Override PartName="/docProps/custom.xml" ContentType="application/vnd.openxmlformats-officedocument.custom-properties+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slides/slide51.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0"/>
  </p:notesMasterIdLst>
  <p:handoutMasterIdLst>
    <p:handoutMasterId r:id="rId191"/>
  </p:handoutMasterIdLst>
  <p:sldIdLst>
    <p:sldId id="498" r:id="rId2"/>
    <p:sldId id="500" r:id="rId3"/>
    <p:sldId id="504" r:id="rId4"/>
    <p:sldId id="505" r:id="rId5"/>
    <p:sldId id="645" r:id="rId6"/>
    <p:sldId id="646" r:id="rId7"/>
    <p:sldId id="647" r:id="rId8"/>
    <p:sldId id="648" r:id="rId9"/>
    <p:sldId id="649" r:id="rId10"/>
    <p:sldId id="650" r:id="rId11"/>
    <p:sldId id="651" r:id="rId12"/>
    <p:sldId id="652" r:id="rId13"/>
    <p:sldId id="513" r:id="rId14"/>
    <p:sldId id="654" r:id="rId15"/>
    <p:sldId id="655" r:id="rId16"/>
    <p:sldId id="657" r:id="rId17"/>
    <p:sldId id="660" r:id="rId18"/>
    <p:sldId id="661" r:id="rId19"/>
    <p:sldId id="663" r:id="rId20"/>
    <p:sldId id="664" r:id="rId21"/>
    <p:sldId id="658" r:id="rId22"/>
    <p:sldId id="747" r:id="rId23"/>
    <p:sldId id="748" r:id="rId24"/>
    <p:sldId id="749" r:id="rId25"/>
    <p:sldId id="750" r:id="rId26"/>
    <p:sldId id="517" r:id="rId27"/>
    <p:sldId id="665" r:id="rId28"/>
    <p:sldId id="522" r:id="rId29"/>
    <p:sldId id="521" r:id="rId30"/>
    <p:sldId id="523" r:id="rId31"/>
    <p:sldId id="524" r:id="rId32"/>
    <p:sldId id="666" r:id="rId33"/>
    <p:sldId id="668" r:id="rId34"/>
    <p:sldId id="669" r:id="rId35"/>
    <p:sldId id="670" r:id="rId36"/>
    <p:sldId id="674" r:id="rId37"/>
    <p:sldId id="676" r:id="rId38"/>
    <p:sldId id="677" r:id="rId39"/>
    <p:sldId id="678" r:id="rId40"/>
    <p:sldId id="679" r:id="rId41"/>
    <p:sldId id="694" r:id="rId42"/>
    <p:sldId id="680" r:id="rId43"/>
    <p:sldId id="704" r:id="rId44"/>
    <p:sldId id="681" r:id="rId45"/>
    <p:sldId id="682" r:id="rId46"/>
    <p:sldId id="683" r:id="rId47"/>
    <p:sldId id="695" r:id="rId48"/>
    <p:sldId id="696" r:id="rId49"/>
    <p:sldId id="697" r:id="rId50"/>
    <p:sldId id="698" r:id="rId51"/>
    <p:sldId id="699" r:id="rId52"/>
    <p:sldId id="700" r:id="rId53"/>
    <p:sldId id="701" r:id="rId54"/>
    <p:sldId id="702" r:id="rId55"/>
    <p:sldId id="703" r:id="rId56"/>
    <p:sldId id="705" r:id="rId57"/>
    <p:sldId id="706" r:id="rId58"/>
    <p:sldId id="751" r:id="rId59"/>
    <p:sldId id="752" r:id="rId60"/>
    <p:sldId id="526" r:id="rId61"/>
    <p:sldId id="527" r:id="rId62"/>
    <p:sldId id="529" r:id="rId63"/>
    <p:sldId id="530" r:id="rId64"/>
    <p:sldId id="531" r:id="rId65"/>
    <p:sldId id="532" r:id="rId66"/>
    <p:sldId id="533" r:id="rId67"/>
    <p:sldId id="534" r:id="rId68"/>
    <p:sldId id="535" r:id="rId69"/>
    <p:sldId id="536" r:id="rId70"/>
    <p:sldId id="537" r:id="rId71"/>
    <p:sldId id="538" r:id="rId72"/>
    <p:sldId id="539" r:id="rId73"/>
    <p:sldId id="540" r:id="rId74"/>
    <p:sldId id="543" r:id="rId75"/>
    <p:sldId id="544" r:id="rId76"/>
    <p:sldId id="545" r:id="rId77"/>
    <p:sldId id="546" r:id="rId78"/>
    <p:sldId id="548" r:id="rId79"/>
    <p:sldId id="549" r:id="rId80"/>
    <p:sldId id="550" r:id="rId81"/>
    <p:sldId id="553" r:id="rId82"/>
    <p:sldId id="554" r:id="rId83"/>
    <p:sldId id="555" r:id="rId84"/>
    <p:sldId id="556" r:id="rId85"/>
    <p:sldId id="557" r:id="rId86"/>
    <p:sldId id="561" r:id="rId87"/>
    <p:sldId id="562" r:id="rId88"/>
    <p:sldId id="563" r:id="rId89"/>
    <p:sldId id="564" r:id="rId90"/>
    <p:sldId id="565" r:id="rId91"/>
    <p:sldId id="566" r:id="rId92"/>
    <p:sldId id="567" r:id="rId93"/>
    <p:sldId id="568" r:id="rId94"/>
    <p:sldId id="569" r:id="rId95"/>
    <p:sldId id="571" r:id="rId96"/>
    <p:sldId id="572" r:id="rId97"/>
    <p:sldId id="573" r:id="rId98"/>
    <p:sldId id="574" r:id="rId99"/>
    <p:sldId id="575" r:id="rId100"/>
    <p:sldId id="576" r:id="rId101"/>
    <p:sldId id="577" r:id="rId102"/>
    <p:sldId id="578" r:id="rId103"/>
    <p:sldId id="579" r:id="rId104"/>
    <p:sldId id="580" r:id="rId105"/>
    <p:sldId id="581" r:id="rId106"/>
    <p:sldId id="582" r:id="rId107"/>
    <p:sldId id="583" r:id="rId108"/>
    <p:sldId id="589" r:id="rId109"/>
    <p:sldId id="590" r:id="rId110"/>
    <p:sldId id="591" r:id="rId111"/>
    <p:sldId id="592" r:id="rId112"/>
    <p:sldId id="593" r:id="rId113"/>
    <p:sldId id="594" r:id="rId114"/>
    <p:sldId id="596" r:id="rId115"/>
    <p:sldId id="595" r:id="rId116"/>
    <p:sldId id="597" r:id="rId117"/>
    <p:sldId id="604" r:id="rId118"/>
    <p:sldId id="707" r:id="rId119"/>
    <p:sldId id="708" r:id="rId120"/>
    <p:sldId id="709" r:id="rId121"/>
    <p:sldId id="710" r:id="rId122"/>
    <p:sldId id="711" r:id="rId123"/>
    <p:sldId id="715" r:id="rId124"/>
    <p:sldId id="713" r:id="rId125"/>
    <p:sldId id="598" r:id="rId126"/>
    <p:sldId id="599" r:id="rId127"/>
    <p:sldId id="600" r:id="rId128"/>
    <p:sldId id="601" r:id="rId129"/>
    <p:sldId id="602" r:id="rId130"/>
    <p:sldId id="603" r:id="rId131"/>
    <p:sldId id="605" r:id="rId132"/>
    <p:sldId id="606" r:id="rId133"/>
    <p:sldId id="607" r:id="rId134"/>
    <p:sldId id="608" r:id="rId135"/>
    <p:sldId id="716" r:id="rId136"/>
    <p:sldId id="717" r:id="rId137"/>
    <p:sldId id="718" r:id="rId138"/>
    <p:sldId id="719" r:id="rId139"/>
    <p:sldId id="720" r:id="rId140"/>
    <p:sldId id="721" r:id="rId141"/>
    <p:sldId id="609" r:id="rId142"/>
    <p:sldId id="610" r:id="rId143"/>
    <p:sldId id="611" r:id="rId144"/>
    <p:sldId id="612" r:id="rId145"/>
    <p:sldId id="613" r:id="rId146"/>
    <p:sldId id="722" r:id="rId147"/>
    <p:sldId id="638" r:id="rId148"/>
    <p:sldId id="639" r:id="rId149"/>
    <p:sldId id="640" r:id="rId150"/>
    <p:sldId id="642" r:id="rId151"/>
    <p:sldId id="643" r:id="rId152"/>
    <p:sldId id="614" r:id="rId153"/>
    <p:sldId id="615" r:id="rId154"/>
    <p:sldId id="616" r:id="rId155"/>
    <p:sldId id="723" r:id="rId156"/>
    <p:sldId id="724" r:id="rId157"/>
    <p:sldId id="725" r:id="rId158"/>
    <p:sldId id="726" r:id="rId159"/>
    <p:sldId id="741" r:id="rId160"/>
    <p:sldId id="618" r:id="rId161"/>
    <p:sldId id="619" r:id="rId162"/>
    <p:sldId id="620" r:id="rId163"/>
    <p:sldId id="728" r:id="rId164"/>
    <p:sldId id="729" r:id="rId165"/>
    <p:sldId id="730" r:id="rId166"/>
    <p:sldId id="731" r:id="rId167"/>
    <p:sldId id="732" r:id="rId168"/>
    <p:sldId id="733" r:id="rId169"/>
    <p:sldId id="734" r:id="rId170"/>
    <p:sldId id="735" r:id="rId171"/>
    <p:sldId id="736" r:id="rId172"/>
    <p:sldId id="621" r:id="rId173"/>
    <p:sldId id="738" r:id="rId174"/>
    <p:sldId id="742" r:id="rId175"/>
    <p:sldId id="743" r:id="rId176"/>
    <p:sldId id="739" r:id="rId177"/>
    <p:sldId id="744" r:id="rId178"/>
    <p:sldId id="737" r:id="rId179"/>
    <p:sldId id="632" r:id="rId180"/>
    <p:sldId id="633" r:id="rId181"/>
    <p:sldId id="634" r:id="rId182"/>
    <p:sldId id="745" r:id="rId183"/>
    <p:sldId id="636" r:id="rId184"/>
    <p:sldId id="637" r:id="rId185"/>
    <p:sldId id="622" r:id="rId186"/>
    <p:sldId id="623" r:id="rId187"/>
    <p:sldId id="624" r:id="rId188"/>
    <p:sldId id="746" r:id="rId189"/>
  </p:sldIdLst>
  <p:sldSz cx="9144000" cy="6858000" type="screen4x3"/>
  <p:notesSz cx="7099300" cy="10234613"/>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6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itchFamily="34" charset="0"/>
        <a:ea typeface="+mn-ea"/>
        <a:cs typeface="+mn-cs"/>
      </a:defRPr>
    </a:lvl5pPr>
    <a:lvl6pPr marL="2286000" algn="l" defTabSz="914400" rtl="0" eaLnBrk="1" latinLnBrk="0" hangingPunct="1">
      <a:defRPr sz="1600" kern="1200">
        <a:solidFill>
          <a:schemeClr val="tx1"/>
        </a:solidFill>
        <a:latin typeface="Arial" pitchFamily="34" charset="0"/>
        <a:ea typeface="+mn-ea"/>
        <a:cs typeface="+mn-cs"/>
      </a:defRPr>
    </a:lvl6pPr>
    <a:lvl7pPr marL="2743200" algn="l" defTabSz="914400" rtl="0" eaLnBrk="1" latinLnBrk="0" hangingPunct="1">
      <a:defRPr sz="1600" kern="1200">
        <a:solidFill>
          <a:schemeClr val="tx1"/>
        </a:solidFill>
        <a:latin typeface="Arial" pitchFamily="34" charset="0"/>
        <a:ea typeface="+mn-ea"/>
        <a:cs typeface="+mn-cs"/>
      </a:defRPr>
    </a:lvl7pPr>
    <a:lvl8pPr marL="3200400" algn="l" defTabSz="914400" rtl="0" eaLnBrk="1" latinLnBrk="0" hangingPunct="1">
      <a:defRPr sz="1600" kern="1200">
        <a:solidFill>
          <a:schemeClr val="tx1"/>
        </a:solidFill>
        <a:latin typeface="Arial" pitchFamily="34" charset="0"/>
        <a:ea typeface="+mn-ea"/>
        <a:cs typeface="+mn-cs"/>
      </a:defRPr>
    </a:lvl8pPr>
    <a:lvl9pPr marL="3657600" algn="l" defTabSz="914400" rtl="0" eaLnBrk="1" latinLnBrk="0" hangingPunct="1">
      <a:defRPr sz="16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8398"/>
    <a:srgbClr val="A50021"/>
    <a:srgbClr val="993300"/>
    <a:srgbClr val="6D6D6D"/>
    <a:srgbClr val="818181"/>
    <a:srgbClr val="469CDC"/>
    <a:srgbClr val="006600"/>
    <a:srgbClr val="D10F0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009" autoAdjust="0"/>
    <p:restoredTop sz="95204" autoAdjust="0"/>
  </p:normalViewPr>
  <p:slideViewPr>
    <p:cSldViewPr snapToGrid="0">
      <p:cViewPr>
        <p:scale>
          <a:sx n="66" d="100"/>
          <a:sy n="66" d="100"/>
        </p:scale>
        <p:origin x="-1344" y="-6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684"/>
    </p:cViewPr>
  </p:sorterViewPr>
  <p:notesViewPr>
    <p:cSldViewPr snapToGrid="0">
      <p:cViewPr varScale="1">
        <p:scale>
          <a:sx n="49" d="100"/>
          <a:sy n="49" d="100"/>
        </p:scale>
        <p:origin x="-2358" y="-90"/>
      </p:cViewPr>
      <p:guideLst>
        <p:guide orient="horz" pos="3224"/>
        <p:guide pos="2236"/>
      </p:guideLst>
    </p:cSldViewPr>
  </p:notesViewPr>
  <p:gridSpacing cx="46085125" cy="46085125"/>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tableStyles" Target="tableStyles.xml"/><Relationship Id="rId190"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noTextEdit="1"/>
          </p:cNvSpPr>
          <p:nvPr>
            <p:ph type="sldImg" idx="2"/>
          </p:nvPr>
        </p:nvSpPr>
        <p:spPr bwMode="auto">
          <a:xfrm>
            <a:off x="990600" y="644525"/>
            <a:ext cx="5135563" cy="3851275"/>
          </a:xfrm>
          <a:prstGeom prst="rect">
            <a:avLst/>
          </a:prstGeom>
          <a:noFill/>
          <a:ln w="12700">
            <a:noFill/>
            <a:miter lim="800000"/>
            <a:headEnd/>
            <a:tailEnd/>
          </a:ln>
          <a:effectLst/>
        </p:spPr>
      </p:sp>
      <p:sp>
        <p:nvSpPr>
          <p:cNvPr id="2051" name="Rectangle 3"/>
          <p:cNvSpPr>
            <a:spLocks noGrp="1" noChangeArrowheads="1"/>
          </p:cNvSpPr>
          <p:nvPr>
            <p:ph type="body" sz="quarter" idx="3"/>
          </p:nvPr>
        </p:nvSpPr>
        <p:spPr bwMode="auto">
          <a:xfrm>
            <a:off x="533400" y="4860925"/>
            <a:ext cx="6118225" cy="4606925"/>
          </a:xfrm>
          <a:prstGeom prst="rect">
            <a:avLst/>
          </a:prstGeom>
          <a:noFill/>
          <a:ln w="12700">
            <a:noFill/>
            <a:miter lim="800000"/>
            <a:headEnd/>
            <a:tailEnd/>
          </a:ln>
          <a:effectLst/>
        </p:spPr>
        <p:txBody>
          <a:bodyPr vert="horz" wrap="square" lIns="100269" tIns="49255" rIns="100269" bIns="49255" numCol="1" anchor="t" anchorCtr="0" compatLnSpc="1">
            <a:prstTxWarp prst="textNoShape">
              <a:avLst/>
            </a:prstTxWarp>
          </a:bodyPr>
          <a:lstStyle/>
          <a:p>
            <a:pPr lvl="0"/>
            <a:r>
              <a:rPr lang="en-US" altLang="zh-CN" smtClean="0"/>
              <a:t>We want this to be in font 11 and justify.</a:t>
            </a:r>
          </a:p>
        </p:txBody>
      </p:sp>
    </p:spTree>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81B74D9E-158C-4560-946A-C0361CCB6FE8}" type="slidenum">
              <a:rPr kumimoji="1" lang="zh-CN" altLang="en-US" sz="1300">
                <a:latin typeface="Times New Roman" pitchFamily="18" charset="0"/>
              </a:rPr>
              <a:pPr algn="r" defTabSz="965200" eaLnBrk="1" hangingPunct="1"/>
              <a:t>17</a:t>
            </a:fld>
            <a:endParaRPr kumimoji="1" lang="en-US" altLang="zh-CN" sz="1300">
              <a:latin typeface="Times New Roman" pitchFamily="18" charset="0"/>
            </a:endParaRPr>
          </a:p>
        </p:txBody>
      </p:sp>
      <p:sp>
        <p:nvSpPr>
          <p:cNvPr id="770051" name="Rectangle 2"/>
          <p:cNvSpPr>
            <a:spLocks noChangeArrowheads="1" noTextEdit="1"/>
          </p:cNvSpPr>
          <p:nvPr>
            <p:ph type="sldImg"/>
          </p:nvPr>
        </p:nvSpPr>
        <p:spPr>
          <a:xfrm>
            <a:off x="990600" y="766763"/>
            <a:ext cx="5118100" cy="3838575"/>
          </a:xfrm>
        </p:spPr>
      </p:sp>
      <p:sp>
        <p:nvSpPr>
          <p:cNvPr id="770052" name="Rectangle 3"/>
          <p:cNvSpPr>
            <a:spLocks noGrp="1" noChangeArrowheads="1"/>
          </p:cNvSpPr>
          <p:nvPr>
            <p:ph type="body" idx="1"/>
          </p:nvPr>
        </p:nvSpPr>
        <p:spPr>
          <a:xfrm>
            <a:off x="947738" y="4860925"/>
            <a:ext cx="5203825" cy="4606925"/>
          </a:xfrm>
        </p:spPr>
        <p:txBody>
          <a:bodyPr lIns="96575" tIns="48288" rIns="96575" bIns="48288"/>
          <a:lstStyle/>
          <a:p>
            <a:pPr lvl="1" eaLnBrk="1" hangingPunct="1"/>
            <a:r>
              <a:rPr lang="zh-CN" altLang="en-US"/>
              <a:t>字片式（单方向译码，一维地址驱动）</a:t>
            </a:r>
          </a:p>
          <a:p>
            <a:pPr lvl="1" eaLnBrk="1" hangingPunct="1">
              <a:buFont typeface="Wingdings" pitchFamily="2" charset="2"/>
              <a:buNone/>
            </a:pPr>
            <a:r>
              <a:rPr lang="zh-CN" altLang="en-US">
                <a:solidFill>
                  <a:srgbClr val="006600"/>
                </a:solidFill>
              </a:rPr>
              <a:t>阵列中的位元排列与存储器中字的逻辑排列相同。</a:t>
            </a:r>
          </a:p>
          <a:p>
            <a:pPr lvl="1" eaLnBrk="1" hangingPunct="1">
              <a:buFont typeface="Wingdings" pitchFamily="2" charset="2"/>
              <a:buNone/>
            </a:pPr>
            <a:r>
              <a:rPr lang="zh-CN" altLang="en-US">
                <a:solidFill>
                  <a:srgbClr val="006600"/>
                </a:solidFill>
              </a:rPr>
              <a:t>存储体的每一行构成多位的一个存储字，一起被读写。</a:t>
            </a:r>
          </a:p>
          <a:p>
            <a:pPr lvl="1" eaLnBrk="1" hangingPunct="1">
              <a:buFont typeface="Wingdings" pitchFamily="2" charset="2"/>
              <a:buNone/>
            </a:pPr>
            <a:r>
              <a:rPr lang="zh-CN" altLang="en-US">
                <a:solidFill>
                  <a:srgbClr val="006600"/>
                </a:solidFill>
              </a:rPr>
              <a:t>每列由相同位构成，共用一个读写电路，有多个读写电路。</a:t>
            </a:r>
          </a:p>
          <a:p>
            <a:pPr lvl="1" eaLnBrk="1" hangingPunct="1">
              <a:buFont typeface="Wingdings" pitchFamily="2" charset="2"/>
              <a:buNone/>
            </a:pPr>
            <a:r>
              <a:rPr lang="zh-CN" altLang="en-US">
                <a:solidFill>
                  <a:srgbClr val="006600"/>
                </a:solidFill>
              </a:rPr>
              <a:t>在位方向上便于扩充。</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702F2080-45D7-404B-8B0D-805FA74B4B42}" type="slidenum">
              <a:rPr kumimoji="1" lang="zh-CN" altLang="en-US" sz="1300">
                <a:latin typeface="Times New Roman" pitchFamily="18" charset="0"/>
              </a:rPr>
              <a:pPr algn="r" defTabSz="965200" eaLnBrk="1" hangingPunct="1"/>
              <a:t>60</a:t>
            </a:fld>
            <a:endParaRPr kumimoji="1" lang="en-US" altLang="zh-CN" sz="1300">
              <a:latin typeface="Times New Roman" pitchFamily="18" charset="0"/>
            </a:endParaRPr>
          </a:p>
        </p:txBody>
      </p:sp>
      <p:sp>
        <p:nvSpPr>
          <p:cNvPr id="565251" name="Rectangle 2"/>
          <p:cNvSpPr>
            <a:spLocks noGrp="1" noChangeArrowheads="1"/>
          </p:cNvSpPr>
          <p:nvPr>
            <p:ph type="body" idx="1"/>
          </p:nvPr>
        </p:nvSpPr>
        <p:spPr>
          <a:xfrm>
            <a:off x="533400" y="4654550"/>
            <a:ext cx="6118225" cy="4813300"/>
          </a:xfrm>
          <a:noFill/>
        </p:spPr>
        <p:txBody>
          <a:bodyPr lIns="95116" tIns="46724" rIns="95116" bIns="46724"/>
          <a:lstStyle/>
          <a:p>
            <a:pPr eaLnBrk="1" hangingPunct="1"/>
            <a:r>
              <a:rPr lang="en-US" altLang="zh-CN"/>
              <a:t>How does the memory hierarchy work?  Well it is rather simple, at least in principle.</a:t>
            </a:r>
          </a:p>
          <a:p>
            <a:pPr eaLnBrk="1" hangingPunct="1"/>
            <a:r>
              <a:rPr lang="en-US" altLang="zh-CN"/>
              <a:t>In order to take advantage of the temporal locality, that is the locality in time, the memory hierarchy will keep those more recently accessed data items closer to the processor because chances are (points to the principle), the processor will access them again soon.</a:t>
            </a:r>
          </a:p>
          <a:p>
            <a:pPr eaLnBrk="1" hangingPunct="1"/>
            <a:r>
              <a:rPr lang="en-US" altLang="zh-CN"/>
              <a:t>In order to take advantage of the spatial locality, not ONLY do we move the item that has just been accessed to the upper level, but we ALSO move the data items that are adjacent to it.</a:t>
            </a:r>
          </a:p>
          <a:p>
            <a:pPr eaLnBrk="1" hangingPunct="1"/>
            <a:endParaRPr lang="en-US" altLang="zh-CN"/>
          </a:p>
          <a:p>
            <a:pPr eaLnBrk="1" hangingPunct="1"/>
            <a:r>
              <a:rPr lang="en-US" altLang="zh-CN"/>
              <a:t>+1 = 15 min. (X:55)</a:t>
            </a:r>
          </a:p>
        </p:txBody>
      </p:sp>
      <p:sp>
        <p:nvSpPr>
          <p:cNvPr id="565252" name="Rectangle 3"/>
          <p:cNvSpPr>
            <a:spLocks noChangeArrowheads="1" noTextEdit="1"/>
          </p:cNvSpPr>
          <p:nvPr>
            <p:ph type="sldImg"/>
          </p:nvPr>
        </p:nvSpPr>
        <p:spPr>
          <a:xfrm>
            <a:off x="990600" y="642938"/>
            <a:ext cx="5137150" cy="3852862"/>
          </a:xfr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8D6AF8C0-3A92-4400-90A2-BEF784C3D781}" type="slidenum">
              <a:rPr kumimoji="1" lang="zh-CN" altLang="en-US" sz="1300">
                <a:latin typeface="Times New Roman" pitchFamily="18" charset="0"/>
              </a:rPr>
              <a:pPr algn="r" defTabSz="965200" eaLnBrk="1" hangingPunct="1"/>
              <a:t>72</a:t>
            </a:fld>
            <a:endParaRPr kumimoji="1" lang="en-US" altLang="zh-CN" sz="1300">
              <a:latin typeface="Times New Roman" pitchFamily="18" charset="0"/>
            </a:endParaRPr>
          </a:p>
        </p:txBody>
      </p:sp>
      <p:sp>
        <p:nvSpPr>
          <p:cNvPr id="579587" name="Rectangle 2"/>
          <p:cNvSpPr>
            <a:spLocks noChangeArrowheads="1" noTextEdit="1"/>
          </p:cNvSpPr>
          <p:nvPr>
            <p:ph type="sldImg"/>
          </p:nvPr>
        </p:nvSpPr>
        <p:spPr>
          <a:xfrm>
            <a:off x="990600" y="766763"/>
            <a:ext cx="5118100" cy="3838575"/>
          </a:xfrm>
        </p:spPr>
      </p:sp>
      <p:sp>
        <p:nvSpPr>
          <p:cNvPr id="579588" name="Rectangle 3"/>
          <p:cNvSpPr>
            <a:spLocks noGrp="1" noChangeArrowheads="1"/>
          </p:cNvSpPr>
          <p:nvPr>
            <p:ph type="body" idx="1"/>
          </p:nvPr>
        </p:nvSpPr>
        <p:spPr>
          <a:xfrm>
            <a:off x="947738" y="4860925"/>
            <a:ext cx="5203825" cy="4606925"/>
          </a:xfrm>
        </p:spPr>
        <p:txBody>
          <a:bodyPr lIns="96575" tIns="48288" rIns="96575" bIns="48288"/>
          <a:lstStyle/>
          <a:p>
            <a:pPr eaLnBrk="1" hangingPunct="1"/>
            <a:r>
              <a:rPr lang="zh-CN" altLang="en-US"/>
              <a:t>每个槽有个标志字段，用于指出该槽取自主存的哪个块群。主存共有128个块群。故标志位有7位。</a:t>
            </a:r>
          </a:p>
          <a:p>
            <a:pPr eaLnBrk="1" hangingPunct="1"/>
            <a:r>
              <a:rPr lang="zh-CN" altLang="en-US"/>
              <a:t>每个块群中的16块与</a:t>
            </a:r>
            <a:r>
              <a:rPr lang="en-US" altLang="zh-CN"/>
              <a:t>Cache</a:t>
            </a:r>
            <a:r>
              <a:rPr lang="zh-CN" altLang="en-US"/>
              <a:t>的16个槽一一对应。</a:t>
            </a:r>
          </a:p>
          <a:p>
            <a:pPr eaLnBrk="1" hangingPunct="1"/>
            <a:r>
              <a:rPr lang="zh-CN" altLang="en-US"/>
              <a:t>主存地址共20位：7位标志、4位槽号、9位字号。高7位标志表示该地址位于主存哪一个块群。</a:t>
            </a:r>
            <a:endParaRPr lang="zh-CN" altLang="en-US">
              <a:solidFill>
                <a:srgbClr val="006600"/>
              </a:solidFill>
            </a:endParaRPr>
          </a:p>
          <a:p>
            <a:pPr eaLnBrk="1" hangingPunct="1"/>
            <a:endParaRPr lang="zh-CN" altLang="en-US"/>
          </a:p>
          <a:p>
            <a:pPr eaLnBrk="1" hangingPunct="1"/>
            <a:r>
              <a:rPr lang="zh-CN" altLang="en-US"/>
              <a:t>访存过程：</a:t>
            </a:r>
          </a:p>
          <a:p>
            <a:pPr eaLnBrk="1" hangingPunct="1"/>
            <a:r>
              <a:rPr lang="en-US" altLang="zh-CN">
                <a:latin typeface="宋体" pitchFamily="2" charset="-122"/>
              </a:rPr>
              <a:t>CPU</a:t>
            </a:r>
            <a:r>
              <a:rPr lang="zh-CN" altLang="en-US">
                <a:latin typeface="宋体" pitchFamily="2" charset="-122"/>
              </a:rPr>
              <a:t>给出20位主存地址，根据地址中间4位找到</a:t>
            </a:r>
            <a:r>
              <a:rPr lang="en-US" altLang="zh-CN">
                <a:latin typeface="宋体" pitchFamily="2" charset="-122"/>
              </a:rPr>
              <a:t>Cache</a:t>
            </a:r>
            <a:r>
              <a:rPr lang="zh-CN" altLang="en-US">
                <a:latin typeface="宋体" pitchFamily="2" charset="-122"/>
              </a:rPr>
              <a:t>相应的槽，然后取出该槽的标志，与地址中高7位进行比较。  若相等，则说明该主存单元所在的块在</a:t>
            </a:r>
            <a:r>
              <a:rPr lang="en-US" altLang="zh-CN">
                <a:latin typeface="宋体" pitchFamily="2" charset="-122"/>
              </a:rPr>
              <a:t>Cache</a:t>
            </a:r>
            <a:r>
              <a:rPr lang="zh-CN" altLang="en-US">
                <a:latin typeface="宋体" pitchFamily="2" charset="-122"/>
              </a:rPr>
              <a:t>中，再根据低9位字地址，从</a:t>
            </a:r>
            <a:r>
              <a:rPr lang="en-US" altLang="zh-CN">
                <a:latin typeface="宋体" pitchFamily="2" charset="-122"/>
              </a:rPr>
              <a:t>Cache</a:t>
            </a:r>
            <a:r>
              <a:rPr lang="zh-CN" altLang="en-US">
                <a:latin typeface="宋体" pitchFamily="2" charset="-122"/>
              </a:rPr>
              <a:t>的这一槽中取出字地址指出的那个单元送</a:t>
            </a:r>
            <a:r>
              <a:rPr lang="en-US" altLang="zh-CN">
                <a:latin typeface="宋体" pitchFamily="2" charset="-122"/>
              </a:rPr>
              <a:t>CPU；</a:t>
            </a:r>
            <a:r>
              <a:rPr lang="zh-CN" altLang="en-US">
                <a:latin typeface="宋体" pitchFamily="2" charset="-122"/>
              </a:rPr>
              <a:t>若不相等，则说明要访问的主存单元所在的那一块不在主存。此时将主存中该块调入</a:t>
            </a:r>
            <a:r>
              <a:rPr lang="en-US" altLang="zh-CN">
                <a:latin typeface="宋体" pitchFamily="2" charset="-122"/>
              </a:rPr>
              <a:t>Cache</a:t>
            </a:r>
            <a:r>
              <a:rPr lang="zh-CN" altLang="en-US">
                <a:latin typeface="宋体" pitchFamily="2" charset="-122"/>
              </a:rPr>
              <a:t>对应的槽中,并将该单元送</a:t>
            </a:r>
            <a:r>
              <a:rPr lang="en-US" altLang="zh-CN">
                <a:latin typeface="宋体" pitchFamily="2" charset="-122"/>
              </a:rPr>
              <a:t>CPU。</a:t>
            </a:r>
          </a:p>
          <a:p>
            <a:pPr eaLnBrk="1" hangingPunct="1"/>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64476498-B415-403D-96DD-92D8EDEA8327}" type="slidenum">
              <a:rPr kumimoji="1" lang="zh-CN" altLang="en-US" sz="1300">
                <a:latin typeface="Times New Roman" pitchFamily="18" charset="0"/>
              </a:rPr>
              <a:pPr algn="r" defTabSz="965200" eaLnBrk="1" hangingPunct="1"/>
              <a:t>74</a:t>
            </a:fld>
            <a:endParaRPr kumimoji="1" lang="en-US" altLang="zh-CN" sz="1300">
              <a:latin typeface="Times New Roman" pitchFamily="18" charset="0"/>
            </a:endParaRPr>
          </a:p>
        </p:txBody>
      </p:sp>
      <p:sp>
        <p:nvSpPr>
          <p:cNvPr id="586755" name="Rectangle 2"/>
          <p:cNvSpPr>
            <a:spLocks noChangeArrowheads="1" noTextEdit="1"/>
          </p:cNvSpPr>
          <p:nvPr>
            <p:ph type="sldImg"/>
          </p:nvPr>
        </p:nvSpPr>
        <p:spPr>
          <a:xfrm>
            <a:off x="990600" y="642938"/>
            <a:ext cx="5137150" cy="3852862"/>
          </a:xfrm>
        </p:spPr>
      </p:sp>
      <p:sp>
        <p:nvSpPr>
          <p:cNvPr id="586756" name="Rectangle 3"/>
          <p:cNvSpPr>
            <a:spLocks noGrp="1" noChangeArrowheads="1"/>
          </p:cNvSpPr>
          <p:nvPr>
            <p:ph type="body" idx="1"/>
          </p:nvPr>
        </p:nvSpPr>
        <p:spPr>
          <a:xfrm>
            <a:off x="533400" y="4665663"/>
            <a:ext cx="6118225" cy="4800600"/>
          </a:xfrm>
        </p:spPr>
        <p:txBody>
          <a:bodyPr lIns="91493" tIns="45746" rIns="91493" bIns="45746"/>
          <a:lstStyle/>
          <a:p>
            <a:pPr eaLnBrk="1" hangingPunct="1"/>
            <a:r>
              <a:rPr lang="en-US" altLang="zh-CN"/>
              <a:t>Data cache uses 1 byte as the smallest unit but instruction cache uses 1 word as the smallest units</a:t>
            </a:r>
          </a:p>
          <a:p>
            <a:pPr eaLnBrk="1" hangingPunct="1"/>
            <a:endParaRPr lang="en-US" altLang="zh-CN"/>
          </a:p>
          <a:p>
            <a:pPr eaLnBrk="1" hangingPunct="1"/>
            <a:r>
              <a:rPr lang="en-US" altLang="zh-CN"/>
              <a:t>This is yet another example showing that the byte select is divided into block offset and byte offset. Different computer systems have different designing choice. Designing shown in this example is good for both Instruction cache and data cache.</a:t>
            </a:r>
          </a:p>
          <a:p>
            <a:pPr eaLnBrk="1" hangingPunct="1"/>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8DB21BB7-A08B-4761-A42A-E0E8649951AD}" type="slidenum">
              <a:rPr kumimoji="1" lang="zh-CN" altLang="en-US" sz="1300">
                <a:latin typeface="Times New Roman" pitchFamily="18" charset="0"/>
              </a:rPr>
              <a:pPr algn="r" defTabSz="965200" eaLnBrk="1" hangingPunct="1"/>
              <a:t>76</a:t>
            </a:fld>
            <a:endParaRPr kumimoji="1" lang="en-US" altLang="zh-CN" sz="1300">
              <a:latin typeface="Times New Roman" pitchFamily="18" charset="0"/>
            </a:endParaRPr>
          </a:p>
        </p:txBody>
      </p:sp>
      <p:sp>
        <p:nvSpPr>
          <p:cNvPr id="589827" name="Rectangle 2"/>
          <p:cNvSpPr>
            <a:spLocks noChangeArrowheads="1" noTextEdit="1"/>
          </p:cNvSpPr>
          <p:nvPr>
            <p:ph type="sldImg"/>
          </p:nvPr>
        </p:nvSpPr>
        <p:spPr>
          <a:xfrm>
            <a:off x="990600" y="766763"/>
            <a:ext cx="5118100" cy="3838575"/>
          </a:xfrm>
        </p:spPr>
      </p:sp>
      <p:sp>
        <p:nvSpPr>
          <p:cNvPr id="589828" name="Rectangle 3"/>
          <p:cNvSpPr>
            <a:spLocks noGrp="1" noChangeArrowheads="1"/>
          </p:cNvSpPr>
          <p:nvPr>
            <p:ph type="body" idx="1"/>
          </p:nvPr>
        </p:nvSpPr>
        <p:spPr>
          <a:xfrm>
            <a:off x="947738" y="4860925"/>
            <a:ext cx="5203825" cy="4606925"/>
          </a:xfrm>
        </p:spPr>
        <p:txBody>
          <a:bodyPr lIns="96575" tIns="48288" rIns="96575" bIns="48288"/>
          <a:lstStyle/>
          <a:p>
            <a:pPr eaLnBrk="1" hangingPunct="1"/>
            <a:r>
              <a:rPr lang="zh-CN" altLang="en-US"/>
              <a:t>访存过程：</a:t>
            </a:r>
          </a:p>
          <a:p>
            <a:pPr lvl="1" eaLnBrk="1" hangingPunct="1"/>
            <a:r>
              <a:rPr lang="en-US" altLang="zh-CN"/>
              <a:t>        </a:t>
            </a:r>
            <a:r>
              <a:rPr lang="en-US" altLang="zh-CN">
                <a:latin typeface="华文新魏" pitchFamily="2" charset="-122"/>
                <a:ea typeface="华文新魏" pitchFamily="2" charset="-122"/>
              </a:rPr>
              <a:t>   </a:t>
            </a:r>
            <a:r>
              <a:rPr lang="en-US" altLang="zh-CN">
                <a:latin typeface="宋体" pitchFamily="2" charset="-122"/>
              </a:rPr>
              <a:t>CPU</a:t>
            </a:r>
            <a:r>
              <a:rPr lang="zh-CN" altLang="en-US">
                <a:latin typeface="宋体" pitchFamily="2" charset="-122"/>
              </a:rPr>
              <a:t>给出一个20位主存地址，根据高11位的内容同时与</a:t>
            </a:r>
            <a:r>
              <a:rPr lang="en-US" altLang="zh-CN">
                <a:latin typeface="宋体" pitchFamily="2" charset="-122"/>
              </a:rPr>
              <a:t>Cache</a:t>
            </a:r>
            <a:r>
              <a:rPr lang="zh-CN" altLang="en-US">
                <a:latin typeface="宋体" pitchFamily="2" charset="-122"/>
              </a:rPr>
              <a:t>中各槽的标志位进行比较。</a:t>
            </a:r>
          </a:p>
          <a:p>
            <a:pPr lvl="1" eaLnBrk="1" hangingPunct="1"/>
            <a:r>
              <a:rPr lang="zh-CN" altLang="en-US">
                <a:latin typeface="宋体" pitchFamily="2" charset="-122"/>
              </a:rPr>
              <a:t>      若能找到相等的槽，则说明要访问的单元在该槽中。再根据后9位字号找到相应的字取到</a:t>
            </a:r>
            <a:r>
              <a:rPr lang="en-US" altLang="zh-CN">
                <a:latin typeface="宋体" pitchFamily="2" charset="-122"/>
              </a:rPr>
              <a:t>CPU</a:t>
            </a:r>
            <a:r>
              <a:rPr lang="zh-CN" altLang="en-US">
                <a:latin typeface="宋体" pitchFamily="2" charset="-122"/>
              </a:rPr>
              <a:t>中。</a:t>
            </a:r>
          </a:p>
          <a:p>
            <a:pPr lvl="1" eaLnBrk="1" hangingPunct="1"/>
            <a:r>
              <a:rPr lang="zh-CN" altLang="en-US">
                <a:latin typeface="宋体" pitchFamily="2" charset="-122"/>
              </a:rPr>
              <a:t>      若全都不相等，则说明要访问的单元不在</a:t>
            </a:r>
            <a:r>
              <a:rPr lang="en-US" altLang="zh-CN">
                <a:latin typeface="宋体" pitchFamily="2" charset="-122"/>
              </a:rPr>
              <a:t>Cache</a:t>
            </a:r>
            <a:r>
              <a:rPr lang="zh-CN" altLang="en-US">
                <a:latin typeface="宋体" pitchFamily="2" charset="-122"/>
              </a:rPr>
              <a:t>中。</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BB6D5045-F579-4EED-A5D9-FD201EB6FADD}" type="slidenum">
              <a:rPr kumimoji="1" lang="zh-CN" altLang="en-US" sz="1300">
                <a:latin typeface="Times New Roman" pitchFamily="18" charset="0"/>
              </a:rPr>
              <a:pPr algn="r" defTabSz="965200" eaLnBrk="1" hangingPunct="1"/>
              <a:t>79</a:t>
            </a:fld>
            <a:endParaRPr kumimoji="1" lang="en-US" altLang="zh-CN" sz="1300">
              <a:latin typeface="Times New Roman" pitchFamily="18" charset="0"/>
            </a:endParaRPr>
          </a:p>
        </p:txBody>
      </p:sp>
      <p:sp>
        <p:nvSpPr>
          <p:cNvPr id="594947" name="Rectangle 2"/>
          <p:cNvSpPr>
            <a:spLocks noChangeArrowheads="1" noTextEdit="1"/>
          </p:cNvSpPr>
          <p:nvPr>
            <p:ph type="sldImg"/>
          </p:nvPr>
        </p:nvSpPr>
        <p:spPr>
          <a:xfrm>
            <a:off x="990600" y="766763"/>
            <a:ext cx="5118100" cy="3838575"/>
          </a:xfrm>
        </p:spPr>
      </p:sp>
      <p:sp>
        <p:nvSpPr>
          <p:cNvPr id="594948" name="Rectangle 3"/>
          <p:cNvSpPr>
            <a:spLocks noGrp="1" noChangeArrowheads="1"/>
          </p:cNvSpPr>
          <p:nvPr>
            <p:ph type="body" idx="1"/>
          </p:nvPr>
        </p:nvSpPr>
        <p:spPr>
          <a:xfrm>
            <a:off x="947738" y="4860925"/>
            <a:ext cx="5203825" cy="4606925"/>
          </a:xfrm>
        </p:spPr>
        <p:txBody>
          <a:bodyPr lIns="96575" tIns="48288" rIns="96575" bIns="48288"/>
          <a:lstStyle/>
          <a:p>
            <a:pPr eaLnBrk="1" hangingPunct="1"/>
            <a:r>
              <a:rPr lang="zh-CN" altLang="en-US"/>
              <a:t>访存过程：</a:t>
            </a:r>
          </a:p>
          <a:p>
            <a:pPr lvl="1" eaLnBrk="1" hangingPunct="1"/>
            <a:r>
              <a:rPr lang="en-US" altLang="zh-CN">
                <a:latin typeface="华文新魏" pitchFamily="2" charset="-122"/>
                <a:ea typeface="华文新魏" pitchFamily="2" charset="-122"/>
              </a:rPr>
              <a:t>           </a:t>
            </a:r>
            <a:r>
              <a:rPr lang="en-US" altLang="zh-CN">
                <a:latin typeface="宋体" pitchFamily="2" charset="-122"/>
              </a:rPr>
              <a:t>CPU</a:t>
            </a:r>
            <a:r>
              <a:rPr lang="zh-CN" altLang="en-US">
                <a:latin typeface="宋体" pitchFamily="2" charset="-122"/>
              </a:rPr>
              <a:t>给出一个20位主存地址，根据中间3位的内容找到对应的</a:t>
            </a:r>
            <a:r>
              <a:rPr lang="en-US" altLang="zh-CN">
                <a:latin typeface="宋体" pitchFamily="2" charset="-122"/>
              </a:rPr>
              <a:t>Cache</a:t>
            </a:r>
            <a:r>
              <a:rPr lang="zh-CN" altLang="en-US">
                <a:latin typeface="宋体" pitchFamily="2" charset="-122"/>
              </a:rPr>
              <a:t>组，再将前8位同时与该组中各槽的标志位进行比较。</a:t>
            </a:r>
          </a:p>
          <a:p>
            <a:pPr lvl="1" eaLnBrk="1" hangingPunct="1"/>
            <a:r>
              <a:rPr lang="zh-CN" altLang="en-US">
                <a:latin typeface="宋体" pitchFamily="2" charset="-122"/>
              </a:rPr>
              <a:t>     若能找到相等的槽，则说明要访问的单元在该槽中。再根据后9位字号找到相应的字取到</a:t>
            </a:r>
            <a:r>
              <a:rPr lang="en-US" altLang="zh-CN">
                <a:latin typeface="宋体" pitchFamily="2" charset="-122"/>
              </a:rPr>
              <a:t>CPU</a:t>
            </a:r>
            <a:r>
              <a:rPr lang="zh-CN" altLang="en-US">
                <a:latin typeface="宋体" pitchFamily="2" charset="-122"/>
              </a:rPr>
              <a:t>中。</a:t>
            </a:r>
          </a:p>
          <a:p>
            <a:pPr lvl="1" eaLnBrk="1" hangingPunct="1"/>
            <a:r>
              <a:rPr lang="zh-CN" altLang="en-US">
                <a:latin typeface="宋体" pitchFamily="2" charset="-122"/>
              </a:rPr>
              <a:t>     若全都不相等，则说明要访问的单元不在该组中。</a:t>
            </a:r>
          </a:p>
          <a:p>
            <a:pPr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A3548AA6-F435-4CD5-A780-3F9D14166C30}" type="slidenum">
              <a:rPr kumimoji="1" lang="zh-CN" altLang="en-US" sz="1300">
                <a:latin typeface="Times New Roman" pitchFamily="18" charset="0"/>
              </a:rPr>
              <a:pPr algn="r" defTabSz="965200" eaLnBrk="1" hangingPunct="1"/>
              <a:t>81</a:t>
            </a:fld>
            <a:endParaRPr kumimoji="1" lang="en-US" altLang="zh-CN" sz="1300">
              <a:latin typeface="Times New Roman" pitchFamily="18" charset="0"/>
            </a:endParaRPr>
          </a:p>
        </p:txBody>
      </p:sp>
      <p:sp>
        <p:nvSpPr>
          <p:cNvPr id="600067" name="Rectangle 2"/>
          <p:cNvSpPr>
            <a:spLocks noGrp="1" noChangeArrowheads="1"/>
          </p:cNvSpPr>
          <p:nvPr>
            <p:ph type="body" idx="1"/>
          </p:nvPr>
        </p:nvSpPr>
        <p:spPr>
          <a:xfrm>
            <a:off x="533400" y="4654550"/>
            <a:ext cx="6118225" cy="4813300"/>
          </a:xfrm>
          <a:noFill/>
        </p:spPr>
        <p:txBody>
          <a:bodyPr lIns="95116" tIns="46724" rIns="95116" bIns="46724"/>
          <a:lstStyle/>
          <a:p>
            <a:pPr eaLnBrk="1" hangingPunct="1"/>
            <a:r>
              <a:rPr lang="en-US" altLang="zh-CN"/>
              <a:t>A HIT is when the data the processor wants to access is found in the upper level (Blk X).</a:t>
            </a:r>
          </a:p>
          <a:p>
            <a:pPr eaLnBrk="1" hangingPunct="1"/>
            <a:r>
              <a:rPr lang="en-US" altLang="zh-CN"/>
              <a:t>The fraction of the memory access that are HIT is defined as HIT rate.</a:t>
            </a:r>
          </a:p>
          <a:p>
            <a:pPr eaLnBrk="1" hangingPunct="1"/>
            <a:r>
              <a:rPr lang="en-US" altLang="zh-CN"/>
              <a:t>HIT Time is the time to access the Upper Level where the data is found (X).  It consists of:</a:t>
            </a:r>
          </a:p>
          <a:p>
            <a:pPr eaLnBrk="1" hangingPunct="1"/>
            <a:r>
              <a:rPr lang="en-US" altLang="zh-CN"/>
              <a:t>(a) Time to access this level.</a:t>
            </a:r>
          </a:p>
          <a:p>
            <a:pPr eaLnBrk="1" hangingPunct="1"/>
            <a:r>
              <a:rPr lang="en-US" altLang="zh-CN"/>
              <a:t>(b) AND the time to determine if this is a Hit or Miss.</a:t>
            </a:r>
          </a:p>
          <a:p>
            <a:pPr eaLnBrk="1" hangingPunct="1"/>
            <a:r>
              <a:rPr lang="en-US" altLang="zh-CN"/>
              <a:t>If the data the processor wants cannot be found in the Upper level.  Then we have a miss and we need to retrieve the data (Blk Y) from the lower level.</a:t>
            </a:r>
          </a:p>
          <a:p>
            <a:pPr eaLnBrk="1" hangingPunct="1"/>
            <a:r>
              <a:rPr lang="en-US" altLang="zh-CN"/>
              <a:t>By definition (definition of Hit: Fraction), the miss rate is just 1 minus the hit rate.</a:t>
            </a:r>
          </a:p>
          <a:p>
            <a:pPr eaLnBrk="1" hangingPunct="1"/>
            <a:r>
              <a:rPr lang="en-US" altLang="zh-CN"/>
              <a:t>This miss penalty also consists of two parts:</a:t>
            </a:r>
          </a:p>
          <a:p>
            <a:pPr eaLnBrk="1" hangingPunct="1"/>
            <a:r>
              <a:rPr lang="en-US" altLang="zh-CN"/>
              <a:t>(a) The time it takes to replace a block (Blk Y to BlkX) in the upper level.</a:t>
            </a:r>
          </a:p>
          <a:p>
            <a:pPr eaLnBrk="1" hangingPunct="1"/>
            <a:r>
              <a:rPr lang="en-US" altLang="zh-CN"/>
              <a:t>(b) And then the time it takes to deliver this new block to the processor.</a:t>
            </a:r>
          </a:p>
          <a:p>
            <a:pPr eaLnBrk="1" hangingPunct="1"/>
            <a:r>
              <a:rPr lang="en-US" altLang="zh-CN"/>
              <a:t>It is very important that your Hit Time to be much much smaller than your miss penalty.  Otherwise, there will be no reason to build a memory hierarchy.</a:t>
            </a:r>
          </a:p>
          <a:p>
            <a:pPr eaLnBrk="1" hangingPunct="1"/>
            <a:endParaRPr lang="en-US" altLang="zh-CN"/>
          </a:p>
          <a:p>
            <a:pPr eaLnBrk="1" hangingPunct="1"/>
            <a:r>
              <a:rPr lang="en-US" altLang="zh-CN"/>
              <a:t>+2 = 14 min. (X:54)</a:t>
            </a:r>
          </a:p>
          <a:p>
            <a:pPr eaLnBrk="1" hangingPunct="1"/>
            <a:endParaRPr lang="en-US" altLang="zh-CN"/>
          </a:p>
        </p:txBody>
      </p:sp>
      <p:sp>
        <p:nvSpPr>
          <p:cNvPr id="600068" name="Rectangle 3"/>
          <p:cNvSpPr>
            <a:spLocks noChangeArrowheads="1" noTextEdit="1"/>
          </p:cNvSpPr>
          <p:nvPr>
            <p:ph type="sldImg"/>
          </p:nvPr>
        </p:nvSpPr>
        <p:spPr>
          <a:xfrm>
            <a:off x="990600" y="642938"/>
            <a:ext cx="5137150" cy="3852862"/>
          </a:xfr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E2120E31-9267-4319-8008-43AC06871EB6}" type="slidenum">
              <a:rPr kumimoji="1" lang="zh-CN" altLang="en-US" sz="1300">
                <a:latin typeface="Times New Roman" pitchFamily="18" charset="0"/>
              </a:rPr>
              <a:pPr algn="r" defTabSz="965200" eaLnBrk="1" hangingPunct="1"/>
              <a:t>82</a:t>
            </a:fld>
            <a:endParaRPr kumimoji="1" lang="en-US" altLang="zh-CN" sz="1300">
              <a:latin typeface="Times New Roman" pitchFamily="18" charset="0"/>
            </a:endParaRPr>
          </a:p>
        </p:txBody>
      </p:sp>
      <p:sp>
        <p:nvSpPr>
          <p:cNvPr id="602115" name="Rectangle 2"/>
          <p:cNvSpPr>
            <a:spLocks noChangeArrowheads="1" noTextEdit="1"/>
          </p:cNvSpPr>
          <p:nvPr>
            <p:ph type="sldImg"/>
          </p:nvPr>
        </p:nvSpPr>
        <p:spPr>
          <a:xfrm>
            <a:off x="990600" y="766763"/>
            <a:ext cx="5118100" cy="3838575"/>
          </a:xfrm>
        </p:spPr>
      </p:sp>
      <p:sp>
        <p:nvSpPr>
          <p:cNvPr id="602116" name="Rectangle 3"/>
          <p:cNvSpPr>
            <a:spLocks noGrp="1" noChangeArrowheads="1"/>
          </p:cNvSpPr>
          <p:nvPr>
            <p:ph type="body" idx="1"/>
          </p:nvPr>
        </p:nvSpPr>
        <p:spPr>
          <a:xfrm>
            <a:off x="947738" y="4860925"/>
            <a:ext cx="5203825" cy="4606925"/>
          </a:xfrm>
        </p:spPr>
        <p:txBody>
          <a:bodyPr lIns="96575" tIns="48288" rIns="96575" bIns="48288"/>
          <a:lstStyle/>
          <a:p>
            <a:pPr eaLnBrk="1" hangingPunct="1"/>
            <a:r>
              <a:rPr lang="zh-CN" altLang="en-US"/>
              <a:t>在主存-</a:t>
            </a:r>
            <a:r>
              <a:rPr lang="en-US" altLang="zh-CN"/>
              <a:t>Cache</a:t>
            </a:r>
            <a:r>
              <a:rPr lang="zh-CN" altLang="en-US"/>
              <a:t>存储体系中，所有的程序和数据都在主存中，</a:t>
            </a:r>
            <a:r>
              <a:rPr lang="en-US" altLang="zh-CN"/>
              <a:t>Cache</a:t>
            </a:r>
            <a:r>
              <a:rPr lang="zh-CN" altLang="en-US"/>
              <a:t>中只存放主存一部分程序块和数据的副本。 </a:t>
            </a:r>
          </a:p>
          <a:p>
            <a:pPr eaLnBrk="1" hangingPunct="1"/>
            <a:endParaRPr lang="zh-CN" altLang="en-US"/>
          </a:p>
          <a:p>
            <a:pPr eaLnBrk="1" hangingPunct="1"/>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19D321A7-0D4E-4797-AA2A-9007FEA88057}" type="slidenum">
              <a:rPr kumimoji="1" lang="zh-CN" altLang="en-US" sz="1300">
                <a:latin typeface="Times New Roman" pitchFamily="18" charset="0"/>
              </a:rPr>
              <a:pPr algn="r" defTabSz="965200" eaLnBrk="1" hangingPunct="1"/>
              <a:t>90</a:t>
            </a:fld>
            <a:endParaRPr kumimoji="1" lang="en-US" altLang="zh-CN" sz="1300">
              <a:latin typeface="Times New Roman" pitchFamily="18" charset="0"/>
            </a:endParaRPr>
          </a:p>
        </p:txBody>
      </p:sp>
      <p:sp>
        <p:nvSpPr>
          <p:cNvPr id="614403" name="Rectangle 2"/>
          <p:cNvSpPr>
            <a:spLocks noChangeArrowheads="1" noTextEdit="1"/>
          </p:cNvSpPr>
          <p:nvPr>
            <p:ph type="sldImg"/>
          </p:nvPr>
        </p:nvSpPr>
        <p:spPr>
          <a:xfrm>
            <a:off x="990600" y="766763"/>
            <a:ext cx="5118100" cy="3838575"/>
          </a:xfrm>
        </p:spPr>
      </p:sp>
      <p:sp>
        <p:nvSpPr>
          <p:cNvPr id="614404" name="Rectangle 3"/>
          <p:cNvSpPr>
            <a:spLocks noGrp="1" noChangeArrowheads="1"/>
          </p:cNvSpPr>
          <p:nvPr>
            <p:ph type="body" idx="1"/>
          </p:nvPr>
        </p:nvSpPr>
        <p:spPr>
          <a:xfrm>
            <a:off x="947738" y="4860925"/>
            <a:ext cx="5203825" cy="4606925"/>
          </a:xfrm>
        </p:spPr>
        <p:txBody>
          <a:bodyPr lIns="96575" tIns="48288" rIns="96575" bIns="48288"/>
          <a:lstStyle/>
          <a:p>
            <a:pPr eaLnBrk="1" hangingPunct="1"/>
            <a:r>
              <a:rPr lang="zh-CN" altLang="en-US"/>
              <a:t>访存过程：</a:t>
            </a:r>
          </a:p>
          <a:p>
            <a:pPr lvl="1" eaLnBrk="1" hangingPunct="1"/>
            <a:r>
              <a:rPr lang="en-US" altLang="zh-CN">
                <a:latin typeface="华文新魏" pitchFamily="2" charset="-122"/>
                <a:ea typeface="华文新魏" pitchFamily="2" charset="-122"/>
              </a:rPr>
              <a:t>           </a:t>
            </a:r>
            <a:r>
              <a:rPr lang="en-US" altLang="zh-CN">
                <a:latin typeface="宋体" pitchFamily="2" charset="-122"/>
              </a:rPr>
              <a:t>CPU</a:t>
            </a:r>
            <a:r>
              <a:rPr lang="zh-CN" altLang="en-US">
                <a:latin typeface="宋体" pitchFamily="2" charset="-122"/>
              </a:rPr>
              <a:t>给出一个20位主存地址，根据中间3位的内容找到对应的</a:t>
            </a:r>
            <a:r>
              <a:rPr lang="en-US" altLang="zh-CN">
                <a:latin typeface="宋体" pitchFamily="2" charset="-122"/>
              </a:rPr>
              <a:t>Cache</a:t>
            </a:r>
            <a:r>
              <a:rPr lang="zh-CN" altLang="en-US">
                <a:latin typeface="宋体" pitchFamily="2" charset="-122"/>
              </a:rPr>
              <a:t>组，再将前8位同时与该组中各槽的标志位进行比较。</a:t>
            </a:r>
          </a:p>
          <a:p>
            <a:pPr lvl="1" eaLnBrk="1" hangingPunct="1"/>
            <a:r>
              <a:rPr lang="zh-CN" altLang="en-US">
                <a:latin typeface="宋体" pitchFamily="2" charset="-122"/>
              </a:rPr>
              <a:t>     若能找到相等的槽，则说明要访问的单元在该槽中。再根据后9位字号找到相应的字取到</a:t>
            </a:r>
            <a:r>
              <a:rPr lang="en-US" altLang="zh-CN">
                <a:latin typeface="宋体" pitchFamily="2" charset="-122"/>
              </a:rPr>
              <a:t>CPU</a:t>
            </a:r>
            <a:r>
              <a:rPr lang="zh-CN" altLang="en-US">
                <a:latin typeface="宋体" pitchFamily="2" charset="-122"/>
              </a:rPr>
              <a:t>中。</a:t>
            </a:r>
          </a:p>
          <a:p>
            <a:pPr lvl="1" eaLnBrk="1" hangingPunct="1"/>
            <a:r>
              <a:rPr lang="zh-CN" altLang="en-US">
                <a:latin typeface="宋体" pitchFamily="2" charset="-122"/>
              </a:rPr>
              <a:t>     若全都不相等，则说明要访问的单元不在该组中。</a:t>
            </a:r>
          </a:p>
          <a:p>
            <a:pPr eaLnBrk="1" hangingPunct="1"/>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64470D73-AB39-4F15-A88A-BD32343467F3}" type="slidenum">
              <a:rPr kumimoji="1" lang="zh-CN" altLang="en-US" sz="1300">
                <a:latin typeface="Times New Roman" pitchFamily="18" charset="0"/>
              </a:rPr>
              <a:pPr algn="r" defTabSz="965200" eaLnBrk="1" hangingPunct="1"/>
              <a:t>121</a:t>
            </a:fld>
            <a:endParaRPr kumimoji="1" lang="en-US" altLang="zh-CN" sz="1300">
              <a:latin typeface="Times New Roman" pitchFamily="18" charset="0"/>
            </a:endParaRPr>
          </a:p>
        </p:txBody>
      </p:sp>
      <p:sp>
        <p:nvSpPr>
          <p:cNvPr id="829443" name="Rectangle 2"/>
          <p:cNvSpPr>
            <a:spLocks noChangeArrowheads="1" noTextEdit="1"/>
          </p:cNvSpPr>
          <p:nvPr>
            <p:ph type="sldImg"/>
          </p:nvPr>
        </p:nvSpPr>
        <p:spPr>
          <a:xfrm>
            <a:off x="990600" y="766763"/>
            <a:ext cx="5118100" cy="3838575"/>
          </a:xfrm>
        </p:spPr>
      </p:sp>
      <p:sp>
        <p:nvSpPr>
          <p:cNvPr id="829444" name="Rectangle 3"/>
          <p:cNvSpPr>
            <a:spLocks noGrp="1" noChangeArrowheads="1"/>
          </p:cNvSpPr>
          <p:nvPr>
            <p:ph type="body" idx="1"/>
          </p:nvPr>
        </p:nvSpPr>
        <p:spPr>
          <a:xfrm>
            <a:off x="946150" y="4860925"/>
            <a:ext cx="5207000" cy="4606925"/>
          </a:xfrm>
        </p:spPr>
        <p:txBody>
          <a:bodyPr lIns="96575" tIns="48288" rIns="96575" bIns="48288"/>
          <a:lstStyle/>
          <a:p>
            <a:pPr eaLnBrk="1" hangingPunct="1"/>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8695F412-798F-40DA-A988-0F72ADF3815B}" type="slidenum">
              <a:rPr kumimoji="1" lang="zh-CN" altLang="en-US" sz="1300">
                <a:latin typeface="Times New Roman" pitchFamily="18" charset="0"/>
              </a:rPr>
              <a:pPr algn="r" defTabSz="965200" eaLnBrk="1" hangingPunct="1"/>
              <a:t>123</a:t>
            </a:fld>
            <a:endParaRPr kumimoji="1" lang="en-US" altLang="zh-CN" sz="1300">
              <a:latin typeface="Times New Roman" pitchFamily="18" charset="0"/>
            </a:endParaRPr>
          </a:p>
        </p:txBody>
      </p:sp>
      <p:sp>
        <p:nvSpPr>
          <p:cNvPr id="836611" name="Rectangle 2"/>
          <p:cNvSpPr>
            <a:spLocks noChangeArrowheads="1" noTextEdit="1"/>
          </p:cNvSpPr>
          <p:nvPr>
            <p:ph type="sldImg"/>
          </p:nvPr>
        </p:nvSpPr>
        <p:spPr>
          <a:xfrm>
            <a:off x="990600" y="766763"/>
            <a:ext cx="5118100" cy="3838575"/>
          </a:xfrm>
        </p:spPr>
      </p:sp>
      <p:sp>
        <p:nvSpPr>
          <p:cNvPr id="836612" name="Rectangle 3"/>
          <p:cNvSpPr>
            <a:spLocks noGrp="1" noChangeArrowheads="1"/>
          </p:cNvSpPr>
          <p:nvPr>
            <p:ph type="body" idx="1"/>
          </p:nvPr>
        </p:nvSpPr>
        <p:spPr>
          <a:xfrm>
            <a:off x="946150" y="4860925"/>
            <a:ext cx="5207000" cy="4606925"/>
          </a:xfrm>
        </p:spPr>
        <p:txBody>
          <a:bodyPr lIns="96575" tIns="48288" rIns="96575" bIns="48288"/>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47D1A2D3-BA00-4D9C-9DC3-739B62FAD2F1}" type="slidenum">
              <a:rPr kumimoji="1" lang="zh-CN" altLang="en-US" sz="1300">
                <a:latin typeface="Times New Roman" pitchFamily="18" charset="0"/>
              </a:rPr>
              <a:pPr algn="r" defTabSz="965200" eaLnBrk="1" hangingPunct="1"/>
              <a:t>18</a:t>
            </a:fld>
            <a:endParaRPr kumimoji="1" lang="en-US" altLang="zh-CN" sz="1300">
              <a:latin typeface="Times New Roman" pitchFamily="18" charset="0"/>
            </a:endParaRPr>
          </a:p>
        </p:txBody>
      </p:sp>
      <p:sp>
        <p:nvSpPr>
          <p:cNvPr id="772099" name="Rectangle 2"/>
          <p:cNvSpPr>
            <a:spLocks noChangeArrowheads="1" noTextEdit="1"/>
          </p:cNvSpPr>
          <p:nvPr>
            <p:ph type="sldImg"/>
          </p:nvPr>
        </p:nvSpPr>
        <p:spPr>
          <a:xfrm>
            <a:off x="990600" y="766763"/>
            <a:ext cx="5118100" cy="3838575"/>
          </a:xfrm>
        </p:spPr>
      </p:sp>
      <p:sp>
        <p:nvSpPr>
          <p:cNvPr id="772100" name="Rectangle 3"/>
          <p:cNvSpPr>
            <a:spLocks noGrp="1" noChangeArrowheads="1"/>
          </p:cNvSpPr>
          <p:nvPr>
            <p:ph type="body" idx="1"/>
          </p:nvPr>
        </p:nvSpPr>
        <p:spPr>
          <a:xfrm>
            <a:off x="947738" y="4860925"/>
            <a:ext cx="5203825" cy="4606925"/>
          </a:xfrm>
        </p:spPr>
        <p:txBody>
          <a:bodyPr lIns="96575" tIns="48288" rIns="96575" bIns="48288"/>
          <a:lstStyle/>
          <a:p>
            <a:pPr lvl="1" eaLnBrk="1" hangingPunct="1"/>
            <a:r>
              <a:rPr lang="zh-CN" altLang="en-US"/>
              <a:t>位片式（双方向译码，二维地址驱动）</a:t>
            </a:r>
          </a:p>
          <a:p>
            <a:pPr lvl="1" eaLnBrk="1" hangingPunct="1">
              <a:buFont typeface="Wingdings" pitchFamily="2" charset="2"/>
              <a:buNone/>
            </a:pPr>
            <a:r>
              <a:rPr lang="zh-CN" altLang="en-US">
                <a:solidFill>
                  <a:srgbClr val="006600"/>
                </a:solidFill>
              </a:rPr>
              <a:t>芯片阵列由行和列排列而成，每次只能读写行、列交叉处的一位数据。</a:t>
            </a:r>
          </a:p>
          <a:p>
            <a:pPr lvl="1" eaLnBrk="1" hangingPunct="1">
              <a:buFont typeface="Wingdings" pitchFamily="2" charset="2"/>
              <a:buNone/>
            </a:pPr>
            <a:r>
              <a:rPr lang="zh-CN" altLang="en-US">
                <a:solidFill>
                  <a:srgbClr val="006600"/>
                </a:solidFill>
              </a:rPr>
              <a:t>每个芯片只有一位读写电路。</a:t>
            </a:r>
          </a:p>
          <a:p>
            <a:pPr lvl="1" eaLnBrk="1" hangingPunct="1">
              <a:buFont typeface="Wingdings" pitchFamily="2" charset="2"/>
              <a:buNone/>
            </a:pPr>
            <a:r>
              <a:rPr lang="zh-CN" altLang="en-US">
                <a:solidFill>
                  <a:srgbClr val="006600"/>
                </a:solidFill>
              </a:rPr>
              <a:t>在字和位方向上都能扩充，但需有片选信号。</a:t>
            </a:r>
          </a:p>
          <a:p>
            <a:pPr eaLnBrk="1" hangingPunct="1">
              <a:spcBef>
                <a:spcPct val="20000"/>
              </a:spcBef>
            </a:pPr>
            <a:endParaRPr lang="zh-CN" altLang="en-US" sz="2200">
              <a:latin typeface="宋体" pitchFamily="2" charset="-122"/>
            </a:endParaRPr>
          </a:p>
          <a:p>
            <a:pPr eaLnBrk="1" hangingPunct="1">
              <a:spcBef>
                <a:spcPct val="20000"/>
              </a:spcBef>
            </a:pPr>
            <a:r>
              <a:rPr lang="zh-CN" altLang="en-US" sz="2200">
                <a:latin typeface="宋体" pitchFamily="2" charset="-122"/>
              </a:rPr>
              <a:t>问题：对于一个具有2</a:t>
            </a:r>
            <a:r>
              <a:rPr lang="en-US" altLang="zh-CN" sz="2200" baseline="30000">
                <a:latin typeface="宋体" pitchFamily="2" charset="-122"/>
              </a:rPr>
              <a:t>n</a:t>
            </a:r>
            <a:r>
              <a:rPr lang="zh-CN" altLang="en-US" sz="2200">
                <a:latin typeface="宋体" pitchFamily="2" charset="-122"/>
              </a:rPr>
              <a:t>个单元的位片式芯片，其地址译码驱动（选择）线的条数为多少？</a:t>
            </a:r>
            <a:endParaRPr lang="en-US" altLang="zh-CN" sz="2200" baseline="30000">
              <a:solidFill>
                <a:srgbClr val="800000"/>
              </a:solidFill>
              <a:latin typeface="宋体" pitchFamily="2" charset="-122"/>
            </a:endParaRPr>
          </a:p>
          <a:p>
            <a:pPr eaLnBrk="1" hangingPunct="1">
              <a:spcBef>
                <a:spcPct val="20000"/>
              </a:spcBef>
            </a:pPr>
            <a:r>
              <a:rPr lang="zh-CN" altLang="en-US" sz="2200">
                <a:solidFill>
                  <a:srgbClr val="800000"/>
                </a:solidFill>
                <a:latin typeface="宋体" pitchFamily="2" charset="-122"/>
              </a:rPr>
              <a:t>2</a:t>
            </a:r>
            <a:r>
              <a:rPr lang="en-US" altLang="zh-CN" sz="2200" baseline="30000">
                <a:solidFill>
                  <a:srgbClr val="800000"/>
                </a:solidFill>
                <a:latin typeface="宋体" pitchFamily="2" charset="-122"/>
              </a:rPr>
              <a:t>n/2</a:t>
            </a:r>
            <a:r>
              <a:rPr lang="zh-CN" altLang="en-US" sz="2200">
                <a:solidFill>
                  <a:srgbClr val="800000"/>
                </a:solidFill>
                <a:latin typeface="宋体" pitchFamily="2" charset="-122"/>
              </a:rPr>
              <a:t> +2</a:t>
            </a:r>
            <a:r>
              <a:rPr lang="en-US" altLang="zh-CN" sz="2200" baseline="30000">
                <a:solidFill>
                  <a:srgbClr val="800000"/>
                </a:solidFill>
                <a:latin typeface="宋体" pitchFamily="2" charset="-122"/>
              </a:rPr>
              <a:t>n/2</a:t>
            </a:r>
          </a:p>
          <a:p>
            <a:pPr eaLnBrk="1" hangingPunct="1"/>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幻灯片图像占位符 1"/>
          <p:cNvSpPr>
            <a:spLocks noGrp="1" noRot="1" noChangeAspect="1" noTextEdit="1"/>
          </p:cNvSpPr>
          <p:nvPr>
            <p:ph type="sldImg"/>
          </p:nvPr>
        </p:nvSpPr>
        <p:spPr>
          <a:xfrm>
            <a:off x="990600" y="766763"/>
            <a:ext cx="5118100" cy="3838575"/>
          </a:xfrm>
        </p:spPr>
      </p:sp>
      <p:sp>
        <p:nvSpPr>
          <p:cNvPr id="652291" name="备注占位符 2"/>
          <p:cNvSpPr>
            <a:spLocks noGrp="1"/>
          </p:cNvSpPr>
          <p:nvPr>
            <p:ph type="body" idx="1"/>
          </p:nvPr>
        </p:nvSpPr>
        <p:spPr>
          <a:xfrm>
            <a:off x="947738" y="4860925"/>
            <a:ext cx="5203825" cy="4606925"/>
          </a:xfrm>
        </p:spPr>
        <p:txBody>
          <a:bodyPr lIns="96575" tIns="48288" rIns="96575" bIns="48288"/>
          <a:lstStyle/>
          <a:p>
            <a:endParaRPr lang="zh-CN" altLang="en-US"/>
          </a:p>
        </p:txBody>
      </p:sp>
      <p:sp>
        <p:nvSpPr>
          <p:cNvPr id="652292" name="灯片编号占位符 3"/>
          <p:cNvSpPr txBox="1">
            <a:spLocks noGrp="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82C118EE-7711-47AD-B305-293F16C74122}" type="slidenum">
              <a:rPr kumimoji="1" lang="zh-CN" altLang="en-US" sz="1300">
                <a:latin typeface="Times New Roman" pitchFamily="18" charset="0"/>
              </a:rPr>
              <a:pPr algn="r" defTabSz="965200" eaLnBrk="1" hangingPunct="1"/>
              <a:t>128</a:t>
            </a:fld>
            <a:endParaRPr kumimoji="1" lang="en-US" altLang="zh-CN" sz="130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幻灯片图像占位符 1"/>
          <p:cNvSpPr>
            <a:spLocks noGrp="1" noRot="1" noChangeAspect="1" noTextEdit="1"/>
          </p:cNvSpPr>
          <p:nvPr>
            <p:ph type="sldImg"/>
          </p:nvPr>
        </p:nvSpPr>
        <p:spPr>
          <a:xfrm>
            <a:off x="990600" y="766763"/>
            <a:ext cx="5118100" cy="3838575"/>
          </a:xfrm>
        </p:spPr>
      </p:sp>
      <p:sp>
        <p:nvSpPr>
          <p:cNvPr id="654339" name="备注占位符 2"/>
          <p:cNvSpPr>
            <a:spLocks noGrp="1"/>
          </p:cNvSpPr>
          <p:nvPr>
            <p:ph type="body" idx="1"/>
          </p:nvPr>
        </p:nvSpPr>
        <p:spPr>
          <a:xfrm>
            <a:off x="947738" y="4860925"/>
            <a:ext cx="5203825" cy="4606925"/>
          </a:xfrm>
        </p:spPr>
        <p:txBody>
          <a:bodyPr lIns="96575" tIns="48288" rIns="96575" bIns="48288"/>
          <a:lstStyle/>
          <a:p>
            <a:endParaRPr lang="zh-CN" altLang="en-US"/>
          </a:p>
        </p:txBody>
      </p:sp>
      <p:sp>
        <p:nvSpPr>
          <p:cNvPr id="654340" name="灯片编号占位符 3"/>
          <p:cNvSpPr txBox="1">
            <a:spLocks noGrp="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9D382D6F-5F7F-495C-93AA-32656E99E1A8}" type="slidenum">
              <a:rPr kumimoji="1" lang="zh-CN" altLang="en-US" sz="1300">
                <a:latin typeface="Times New Roman" pitchFamily="18" charset="0"/>
              </a:rPr>
              <a:pPr algn="r" defTabSz="965200" eaLnBrk="1" hangingPunct="1"/>
              <a:t>129</a:t>
            </a:fld>
            <a:endParaRPr kumimoji="1" lang="en-US" altLang="zh-CN" sz="130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318036F8-E2CB-4280-B975-A2BDD8E898B8}" type="slidenum">
              <a:rPr kumimoji="1" lang="zh-CN" altLang="en-US" sz="1300">
                <a:latin typeface="Times New Roman" pitchFamily="18" charset="0"/>
              </a:rPr>
              <a:pPr algn="r" defTabSz="965200" eaLnBrk="1" hangingPunct="1"/>
              <a:t>132</a:t>
            </a:fld>
            <a:endParaRPr kumimoji="1" lang="en-US" altLang="zh-CN" sz="1300">
              <a:latin typeface="Times New Roman" pitchFamily="18" charset="0"/>
            </a:endParaRPr>
          </a:p>
        </p:txBody>
      </p:sp>
      <p:sp>
        <p:nvSpPr>
          <p:cNvPr id="659459" name="Rectangle 2"/>
          <p:cNvSpPr>
            <a:spLocks noChangeArrowheads="1" noTextEdit="1"/>
          </p:cNvSpPr>
          <p:nvPr>
            <p:ph type="sldImg"/>
          </p:nvPr>
        </p:nvSpPr>
        <p:spPr>
          <a:xfrm>
            <a:off x="987425" y="642938"/>
            <a:ext cx="5137150" cy="3852862"/>
          </a:xfrm>
        </p:spPr>
      </p:sp>
      <p:sp>
        <p:nvSpPr>
          <p:cNvPr id="659460" name="Rectangle 3"/>
          <p:cNvSpPr>
            <a:spLocks noGrp="1" noChangeArrowheads="1"/>
          </p:cNvSpPr>
          <p:nvPr>
            <p:ph type="body" idx="1"/>
          </p:nvPr>
        </p:nvSpPr>
        <p:spPr/>
        <p:txBody>
          <a:bodyPr lIns="91376" tIns="45689" rIns="91376" bIns="45689"/>
          <a:lstStyle/>
          <a:p>
            <a:pPr eaLnBrk="1" hangingPunct="1"/>
            <a:r>
              <a:rPr lang="en-US" altLang="zh-CN"/>
              <a:t>P.A. =PA=Physical Address</a:t>
            </a:r>
          </a:p>
          <a:p>
            <a:pPr eaLnBrk="1" hangingPunct="1"/>
            <a:r>
              <a:rPr lang="en-US" altLang="zh-CN"/>
              <a:t>VA=Virtual Address</a:t>
            </a:r>
          </a:p>
          <a:p>
            <a:pPr eaLnBrk="1" hangingPunct="1"/>
            <a:r>
              <a:rPr lang="en-US" altLang="zh-CN"/>
              <a:t>V = Valid bit to indicate if the page is inside in memory.</a:t>
            </a:r>
          </a:p>
          <a:p>
            <a:pPr eaLnBrk="1" hangingPunct="1"/>
            <a:r>
              <a:rPr lang="en-US" altLang="zh-CN"/>
              <a:t>Disp = displacement or page offset</a:t>
            </a:r>
          </a:p>
          <a:p>
            <a:pPr eaLnBrk="1" hangingPunct="1"/>
            <a:endParaRPr lang="en-US" altLang="zh-CN"/>
          </a:p>
          <a:p>
            <a:pPr eaLnBrk="1" hangingPunct="1"/>
            <a:r>
              <a:rPr lang="en-US" altLang="zh-CN"/>
              <a:t>Page number in VA is a virtual page number. Frame number in PA is also called physical page number.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C2AB8E1A-5023-4354-A4C0-7B13E98E8043}" type="slidenum">
              <a:rPr kumimoji="1" lang="zh-CN" altLang="en-US" sz="1300">
                <a:latin typeface="Times New Roman" pitchFamily="18" charset="0"/>
              </a:rPr>
              <a:pPr algn="r" defTabSz="965200" eaLnBrk="1" hangingPunct="1"/>
              <a:t>133</a:t>
            </a:fld>
            <a:endParaRPr kumimoji="1" lang="en-US" altLang="zh-CN" sz="1300">
              <a:latin typeface="Times New Roman" pitchFamily="18" charset="0"/>
            </a:endParaRPr>
          </a:p>
        </p:txBody>
      </p:sp>
      <p:sp>
        <p:nvSpPr>
          <p:cNvPr id="661507" name="Rectangle 2"/>
          <p:cNvSpPr>
            <a:spLocks noChangeArrowheads="1" noTextEdit="1"/>
          </p:cNvSpPr>
          <p:nvPr>
            <p:ph type="sldImg"/>
          </p:nvPr>
        </p:nvSpPr>
        <p:spPr>
          <a:xfrm>
            <a:off x="987425" y="642938"/>
            <a:ext cx="5137150" cy="3852862"/>
          </a:xfrm>
        </p:spPr>
      </p:sp>
      <p:sp>
        <p:nvSpPr>
          <p:cNvPr id="661508" name="Rectangle 3"/>
          <p:cNvSpPr>
            <a:spLocks noGrp="1" noChangeArrowheads="1"/>
          </p:cNvSpPr>
          <p:nvPr>
            <p:ph type="body" idx="1"/>
          </p:nvPr>
        </p:nvSpPr>
        <p:spPr/>
        <p:txBody>
          <a:bodyPr lIns="91376" tIns="45689" rIns="91376" bIns="45689"/>
          <a:lstStyle/>
          <a:p>
            <a:pPr eaLnBrk="1" hangingPunct="1"/>
            <a:r>
              <a:rPr lang="en-US" altLang="zh-CN"/>
              <a:t>P.A. =PA=Physical Address</a:t>
            </a:r>
          </a:p>
          <a:p>
            <a:pPr eaLnBrk="1" hangingPunct="1"/>
            <a:r>
              <a:rPr lang="en-US" altLang="zh-CN"/>
              <a:t>VA=Virtual Address</a:t>
            </a:r>
          </a:p>
          <a:p>
            <a:pPr eaLnBrk="1" hangingPunct="1"/>
            <a:r>
              <a:rPr lang="en-US" altLang="zh-CN"/>
              <a:t>V = Valid bit to indicate if the page is inside in memory.</a:t>
            </a:r>
          </a:p>
          <a:p>
            <a:pPr eaLnBrk="1" hangingPunct="1"/>
            <a:r>
              <a:rPr lang="en-US" altLang="zh-CN"/>
              <a:t>Disp = displacement or page offset</a:t>
            </a:r>
          </a:p>
          <a:p>
            <a:pPr eaLnBrk="1" hangingPunct="1"/>
            <a:endParaRPr lang="en-US" altLang="zh-CN"/>
          </a:p>
          <a:p>
            <a:pPr eaLnBrk="1" hangingPunct="1"/>
            <a:r>
              <a:rPr lang="en-US" altLang="zh-CN"/>
              <a:t>Page number in VA is a virtual page number. Frame number in PA is also called physical page number.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EB29CDE4-9B5B-4D18-9EB8-3B142DA0E0E7}" type="slidenum">
              <a:rPr kumimoji="1" lang="zh-CN" altLang="en-US" sz="1300">
                <a:latin typeface="Times New Roman" pitchFamily="18" charset="0"/>
              </a:rPr>
              <a:pPr algn="r" defTabSz="965200" eaLnBrk="1" hangingPunct="1"/>
              <a:t>134</a:t>
            </a:fld>
            <a:endParaRPr kumimoji="1" lang="en-US" altLang="zh-CN" sz="1300">
              <a:latin typeface="Times New Roman" pitchFamily="18" charset="0"/>
            </a:endParaRPr>
          </a:p>
        </p:txBody>
      </p:sp>
      <p:sp>
        <p:nvSpPr>
          <p:cNvPr id="663555" name="Rectangle 2"/>
          <p:cNvSpPr>
            <a:spLocks noChangeArrowheads="1" noTextEdit="1"/>
          </p:cNvSpPr>
          <p:nvPr>
            <p:ph type="sldImg"/>
          </p:nvPr>
        </p:nvSpPr>
        <p:spPr>
          <a:xfrm>
            <a:off x="987425" y="642938"/>
            <a:ext cx="5137150" cy="3852862"/>
          </a:xfrm>
        </p:spPr>
      </p:sp>
      <p:sp>
        <p:nvSpPr>
          <p:cNvPr id="663556" name="Rectangle 3"/>
          <p:cNvSpPr>
            <a:spLocks noGrp="1" noChangeArrowheads="1"/>
          </p:cNvSpPr>
          <p:nvPr>
            <p:ph type="body" idx="1"/>
          </p:nvPr>
        </p:nvSpPr>
        <p:spPr/>
        <p:txBody>
          <a:bodyPr lIns="91376" tIns="45689" rIns="91376" bIns="45689"/>
          <a:lstStyle/>
          <a:p>
            <a:pPr eaLnBrk="1" hangingPunct="1"/>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109CD762-102E-4C27-93C7-744B205D456A}" type="slidenum">
              <a:rPr kumimoji="1" lang="zh-CN" altLang="en-US" sz="1300">
                <a:latin typeface="Times New Roman" pitchFamily="18" charset="0"/>
              </a:rPr>
              <a:pPr algn="r" defTabSz="965200" eaLnBrk="1" hangingPunct="1"/>
              <a:t>141</a:t>
            </a:fld>
            <a:endParaRPr kumimoji="1" lang="en-US" altLang="zh-CN" sz="1300">
              <a:latin typeface="Times New Roman" pitchFamily="18" charset="0"/>
            </a:endParaRPr>
          </a:p>
        </p:txBody>
      </p:sp>
      <p:sp>
        <p:nvSpPr>
          <p:cNvPr id="665603" name="Rectangle 2"/>
          <p:cNvSpPr>
            <a:spLocks noChangeArrowheads="1" noTextEdit="1"/>
          </p:cNvSpPr>
          <p:nvPr>
            <p:ph type="sldImg"/>
          </p:nvPr>
        </p:nvSpPr>
        <p:spPr>
          <a:xfrm>
            <a:off x="987425" y="642938"/>
            <a:ext cx="5137150" cy="3852862"/>
          </a:xfrm>
        </p:spPr>
      </p:sp>
      <p:sp>
        <p:nvSpPr>
          <p:cNvPr id="665604" name="Rectangle 3"/>
          <p:cNvSpPr>
            <a:spLocks noGrp="1" noChangeArrowheads="1"/>
          </p:cNvSpPr>
          <p:nvPr>
            <p:ph type="body" idx="1"/>
          </p:nvPr>
        </p:nvSpPr>
        <p:spPr/>
        <p:txBody>
          <a:bodyPr lIns="91376" tIns="45689" rIns="91376" bIns="45689"/>
          <a:lstStyle/>
          <a:p>
            <a:pPr eaLnBrk="1" hangingPunct="1"/>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17730AA5-CDD7-418E-908A-3D62803CF344}" type="slidenum">
              <a:rPr kumimoji="1" lang="zh-CN" altLang="en-US" sz="1300">
                <a:latin typeface="Times New Roman" pitchFamily="18" charset="0"/>
              </a:rPr>
              <a:pPr algn="r" defTabSz="965200" eaLnBrk="1" hangingPunct="1"/>
              <a:t>142</a:t>
            </a:fld>
            <a:endParaRPr kumimoji="1" lang="en-US" altLang="zh-CN" sz="1300">
              <a:latin typeface="Times New Roman" pitchFamily="18" charset="0"/>
            </a:endParaRPr>
          </a:p>
        </p:txBody>
      </p:sp>
      <p:sp>
        <p:nvSpPr>
          <p:cNvPr id="667651" name="Rectangle 2"/>
          <p:cNvSpPr>
            <a:spLocks noChangeArrowheads="1" noTextEdit="1"/>
          </p:cNvSpPr>
          <p:nvPr>
            <p:ph type="sldImg"/>
          </p:nvPr>
        </p:nvSpPr>
        <p:spPr>
          <a:xfrm>
            <a:off x="987425" y="642938"/>
            <a:ext cx="5137150" cy="3852862"/>
          </a:xfrm>
        </p:spPr>
      </p:sp>
      <p:sp>
        <p:nvSpPr>
          <p:cNvPr id="667652" name="Rectangle 3"/>
          <p:cNvSpPr>
            <a:spLocks noGrp="1" noChangeArrowheads="1"/>
          </p:cNvSpPr>
          <p:nvPr>
            <p:ph type="body" idx="1"/>
          </p:nvPr>
        </p:nvSpPr>
        <p:spPr/>
        <p:txBody>
          <a:bodyPr lIns="91376" tIns="45689" rIns="91376" bIns="45689"/>
          <a:lstStyle/>
          <a:p>
            <a:pPr eaLnBrk="1" hangingPunct="1"/>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00B1162E-BF18-4445-8231-13AF3DFCEDB9}" type="slidenum">
              <a:rPr kumimoji="1" lang="zh-CN" altLang="en-US" sz="1300">
                <a:latin typeface="Times New Roman" pitchFamily="18" charset="0"/>
              </a:rPr>
              <a:pPr algn="r" defTabSz="965200" eaLnBrk="1" hangingPunct="1"/>
              <a:t>143</a:t>
            </a:fld>
            <a:endParaRPr kumimoji="1" lang="en-US" altLang="zh-CN" sz="1300">
              <a:latin typeface="Times New Roman" pitchFamily="18" charset="0"/>
            </a:endParaRPr>
          </a:p>
        </p:txBody>
      </p:sp>
      <p:sp>
        <p:nvSpPr>
          <p:cNvPr id="669699" name="Rectangle 2"/>
          <p:cNvSpPr>
            <a:spLocks noChangeArrowheads="1" noTextEdit="1"/>
          </p:cNvSpPr>
          <p:nvPr>
            <p:ph type="sldImg"/>
          </p:nvPr>
        </p:nvSpPr>
        <p:spPr>
          <a:xfrm>
            <a:off x="987425" y="642938"/>
            <a:ext cx="5137150" cy="3852862"/>
          </a:xfrm>
        </p:spPr>
      </p:sp>
      <p:sp>
        <p:nvSpPr>
          <p:cNvPr id="669700" name="Rectangle 3"/>
          <p:cNvSpPr>
            <a:spLocks noGrp="1" noChangeArrowheads="1"/>
          </p:cNvSpPr>
          <p:nvPr>
            <p:ph type="body" idx="1"/>
          </p:nvPr>
        </p:nvSpPr>
        <p:spPr/>
        <p:txBody>
          <a:bodyPr lIns="91376" tIns="45689" rIns="91376" bIns="45689"/>
          <a:lstStyle/>
          <a:p>
            <a:pPr eaLnBrk="1" hangingPunct="1"/>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Rot="1" noChangeAspect="1" noChangeArrowheads="1" noTextEdit="1"/>
          </p:cNvSpPr>
          <p:nvPr>
            <p:ph type="sldImg"/>
          </p:nvPr>
        </p:nvSpPr>
        <p:spPr>
          <a:xfrm>
            <a:off x="952500" y="731838"/>
            <a:ext cx="5207000" cy="3905250"/>
          </a:xfrm>
        </p:spPr>
      </p:sp>
      <p:sp>
        <p:nvSpPr>
          <p:cNvPr id="739331" name="Rectangle 3"/>
          <p:cNvSpPr>
            <a:spLocks noGrp="1" noChangeArrowheads="1"/>
          </p:cNvSpPr>
          <p:nvPr>
            <p:ph type="body" idx="1"/>
          </p:nvPr>
        </p:nvSpPr>
        <p:spPr>
          <a:xfrm>
            <a:off x="963613" y="4881563"/>
            <a:ext cx="5184775" cy="4554537"/>
          </a:xfrm>
        </p:spPr>
        <p:txBody>
          <a:bodyPr lIns="91440" tIns="45720" rIns="91440" bIns="45720"/>
          <a:lstStyle/>
          <a:p>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1378" name="Text Box 1"/>
          <p:cNvSpPr txBox="1">
            <a:spLocks noChangeArrowheads="1"/>
          </p:cNvSpPr>
          <p:nvPr/>
        </p:nvSpPr>
        <p:spPr bwMode="auto">
          <a:xfrm>
            <a:off x="1230313" y="774700"/>
            <a:ext cx="4640262" cy="3824288"/>
          </a:xfrm>
          <a:prstGeom prst="rect">
            <a:avLst/>
          </a:prstGeom>
          <a:solidFill>
            <a:srgbClr val="FFFFFF"/>
          </a:solidFill>
          <a:ln w="9525">
            <a:solidFill>
              <a:srgbClr val="000000"/>
            </a:solidFill>
            <a:miter lim="800000"/>
            <a:headEnd/>
            <a:tailEnd/>
          </a:ln>
        </p:spPr>
        <p:txBody>
          <a:bodyPr wrap="none" lIns="91294" tIns="45647" rIns="91294" bIns="45647" anchor="ctr"/>
          <a:lstStyle/>
          <a:p>
            <a:endParaRPr lang="en-US" altLang="zh-CN" sz="2400" b="1">
              <a:latin typeface="Arial Narrow" pitchFamily="34" charset="0"/>
            </a:endParaRPr>
          </a:p>
        </p:txBody>
      </p:sp>
      <p:sp>
        <p:nvSpPr>
          <p:cNvPr id="741379" name="Rectangle 2"/>
          <p:cNvSpPr txBox="1">
            <a:spLocks noGrp="1" noChangeArrowheads="1"/>
          </p:cNvSpPr>
          <p:nvPr>
            <p:ph type="body"/>
          </p:nvPr>
        </p:nvSpPr>
        <p:spPr>
          <a:xfrm>
            <a:off x="946150" y="4862513"/>
            <a:ext cx="5207000" cy="4608512"/>
          </a:xfrm>
          <a:noFill/>
          <a:ln/>
        </p:spPr>
        <p:txBody>
          <a:bodyPr wrap="none" lIns="91440" tIns="45720" rIns="91440" bIns="45720" anchor="ctr"/>
          <a:lstStyle/>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18"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1DA90CC3-08D3-4B5C-B409-03F66F848427}" type="slidenum">
              <a:rPr kumimoji="1" lang="zh-CN" altLang="en-US" sz="1300">
                <a:latin typeface="Times New Roman" pitchFamily="18" charset="0"/>
              </a:rPr>
              <a:pPr algn="r" defTabSz="965200" eaLnBrk="1" hangingPunct="1"/>
              <a:t>24</a:t>
            </a:fld>
            <a:endParaRPr kumimoji="1" lang="en-US" altLang="zh-CN" sz="1300">
              <a:latin typeface="Times New Roman" pitchFamily="18" charset="0"/>
            </a:endParaRPr>
          </a:p>
        </p:txBody>
      </p:sp>
      <p:sp>
        <p:nvSpPr>
          <p:cNvPr id="879619" name="Rectangle 2"/>
          <p:cNvSpPr>
            <a:spLocks noChangeArrowheads="1" noTextEdit="1"/>
          </p:cNvSpPr>
          <p:nvPr>
            <p:ph type="sldImg"/>
          </p:nvPr>
        </p:nvSpPr>
        <p:spPr>
          <a:xfrm>
            <a:off x="990600" y="766763"/>
            <a:ext cx="5118100" cy="3838575"/>
          </a:xfrm>
        </p:spPr>
      </p:sp>
      <p:sp>
        <p:nvSpPr>
          <p:cNvPr id="879620" name="Rectangle 3"/>
          <p:cNvSpPr>
            <a:spLocks noGrp="1" noChangeArrowheads="1"/>
          </p:cNvSpPr>
          <p:nvPr>
            <p:ph type="body" idx="1"/>
          </p:nvPr>
        </p:nvSpPr>
        <p:spPr>
          <a:xfrm>
            <a:off x="708025" y="4859338"/>
            <a:ext cx="5683250" cy="4608512"/>
          </a:xfrm>
        </p:spPr>
        <p:txBody>
          <a:bodyPr lIns="96575" tIns="48288" rIns="96575" bIns="48288"/>
          <a:lstStyle/>
          <a:p>
            <a:pPr eaLnBrk="1" hangingPunct="1"/>
            <a:r>
              <a:rPr lang="zh-CN" altLang="en-US"/>
              <a:t>参考阅读材料</a:t>
            </a:r>
            <a:r>
              <a:rPr lang="en-US" altLang="zh-CN"/>
              <a:t>2.3</a:t>
            </a:r>
            <a:r>
              <a:rPr lang="zh-CN" altLang="en-US"/>
              <a:t>中的介绍</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3426" name="Text Box 1"/>
          <p:cNvSpPr txBox="1">
            <a:spLocks noChangeArrowheads="1"/>
          </p:cNvSpPr>
          <p:nvPr/>
        </p:nvSpPr>
        <p:spPr bwMode="auto">
          <a:xfrm>
            <a:off x="1230313" y="774700"/>
            <a:ext cx="4640262" cy="3824288"/>
          </a:xfrm>
          <a:prstGeom prst="rect">
            <a:avLst/>
          </a:prstGeom>
          <a:solidFill>
            <a:srgbClr val="FFFFFF"/>
          </a:solidFill>
          <a:ln w="9525">
            <a:solidFill>
              <a:srgbClr val="000000"/>
            </a:solidFill>
            <a:miter lim="800000"/>
            <a:headEnd/>
            <a:tailEnd/>
          </a:ln>
        </p:spPr>
        <p:txBody>
          <a:bodyPr wrap="none" lIns="91294" tIns="45647" rIns="91294" bIns="45647" anchor="ctr"/>
          <a:lstStyle/>
          <a:p>
            <a:endParaRPr lang="en-US" altLang="zh-CN" sz="2400" b="1">
              <a:latin typeface="Arial Narrow" pitchFamily="34" charset="0"/>
            </a:endParaRPr>
          </a:p>
        </p:txBody>
      </p:sp>
      <p:sp>
        <p:nvSpPr>
          <p:cNvPr id="743427" name="Rectangle 2"/>
          <p:cNvSpPr txBox="1">
            <a:spLocks noGrp="1" noChangeArrowheads="1"/>
          </p:cNvSpPr>
          <p:nvPr>
            <p:ph type="body"/>
          </p:nvPr>
        </p:nvSpPr>
        <p:spPr>
          <a:xfrm>
            <a:off x="946150" y="4862513"/>
            <a:ext cx="5207000" cy="4608512"/>
          </a:xfrm>
          <a:noFill/>
          <a:ln/>
        </p:spPr>
        <p:txBody>
          <a:bodyPr wrap="none" lIns="91440" tIns="45720" rIns="91440" bIns="45720" anchor="ctr"/>
          <a:lstStyle/>
          <a:p>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22" name="Text Box 1"/>
          <p:cNvSpPr txBox="1">
            <a:spLocks noChangeArrowheads="1"/>
          </p:cNvSpPr>
          <p:nvPr/>
        </p:nvSpPr>
        <p:spPr bwMode="auto">
          <a:xfrm>
            <a:off x="1230313" y="774700"/>
            <a:ext cx="4640262" cy="3824288"/>
          </a:xfrm>
          <a:prstGeom prst="rect">
            <a:avLst/>
          </a:prstGeom>
          <a:solidFill>
            <a:srgbClr val="FFFFFF"/>
          </a:solidFill>
          <a:ln w="9525">
            <a:solidFill>
              <a:srgbClr val="000000"/>
            </a:solidFill>
            <a:miter lim="800000"/>
            <a:headEnd/>
            <a:tailEnd/>
          </a:ln>
        </p:spPr>
        <p:txBody>
          <a:bodyPr wrap="none" lIns="91294" tIns="45647" rIns="91294" bIns="45647" anchor="ctr"/>
          <a:lstStyle/>
          <a:p>
            <a:endParaRPr lang="en-US" altLang="zh-CN" sz="2400" b="1">
              <a:latin typeface="Arial Narrow" pitchFamily="34" charset="0"/>
            </a:endParaRPr>
          </a:p>
        </p:txBody>
      </p:sp>
      <p:sp>
        <p:nvSpPr>
          <p:cNvPr id="747523" name="Rectangle 2"/>
          <p:cNvSpPr txBox="1">
            <a:spLocks noGrp="1" noChangeArrowheads="1"/>
          </p:cNvSpPr>
          <p:nvPr>
            <p:ph type="body"/>
          </p:nvPr>
        </p:nvSpPr>
        <p:spPr>
          <a:xfrm>
            <a:off x="946150" y="4862513"/>
            <a:ext cx="5207000" cy="4608512"/>
          </a:xfrm>
          <a:noFill/>
          <a:ln/>
        </p:spPr>
        <p:txBody>
          <a:bodyPr wrap="none" lIns="91440" tIns="45720" rIns="91440" bIns="45720" anchor="ctr"/>
          <a:lstStyle/>
          <a:p>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9570" name="Text Box 1"/>
          <p:cNvSpPr txBox="1">
            <a:spLocks noChangeArrowheads="1"/>
          </p:cNvSpPr>
          <p:nvPr/>
        </p:nvSpPr>
        <p:spPr bwMode="auto">
          <a:xfrm>
            <a:off x="1230313" y="774700"/>
            <a:ext cx="4640262" cy="3824288"/>
          </a:xfrm>
          <a:prstGeom prst="rect">
            <a:avLst/>
          </a:prstGeom>
          <a:solidFill>
            <a:srgbClr val="FFFFFF"/>
          </a:solidFill>
          <a:ln w="9525">
            <a:solidFill>
              <a:srgbClr val="000000"/>
            </a:solidFill>
            <a:miter lim="800000"/>
            <a:headEnd/>
            <a:tailEnd/>
          </a:ln>
        </p:spPr>
        <p:txBody>
          <a:bodyPr wrap="none" lIns="91294" tIns="45647" rIns="91294" bIns="45647" anchor="ctr"/>
          <a:lstStyle/>
          <a:p>
            <a:endParaRPr lang="en-US" altLang="zh-CN" sz="2400" b="1">
              <a:latin typeface="Arial Narrow" pitchFamily="34" charset="0"/>
            </a:endParaRPr>
          </a:p>
        </p:txBody>
      </p:sp>
      <p:sp>
        <p:nvSpPr>
          <p:cNvPr id="749571" name="Rectangle 2"/>
          <p:cNvSpPr txBox="1">
            <a:spLocks noGrp="1" noChangeArrowheads="1"/>
          </p:cNvSpPr>
          <p:nvPr>
            <p:ph type="body"/>
          </p:nvPr>
        </p:nvSpPr>
        <p:spPr>
          <a:xfrm>
            <a:off x="946150" y="4862513"/>
            <a:ext cx="5207000" cy="4608512"/>
          </a:xfrm>
          <a:noFill/>
          <a:ln/>
        </p:spPr>
        <p:txBody>
          <a:bodyPr wrap="none" lIns="91440" tIns="45720" rIns="91440" bIns="45720" anchor="ctr"/>
          <a:lstStyle/>
          <a:p>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2162" name="Text Box 1"/>
          <p:cNvSpPr txBox="1">
            <a:spLocks noChangeArrowheads="1"/>
          </p:cNvSpPr>
          <p:nvPr/>
        </p:nvSpPr>
        <p:spPr bwMode="auto">
          <a:xfrm>
            <a:off x="1309688" y="774700"/>
            <a:ext cx="4481512" cy="3824288"/>
          </a:xfrm>
          <a:prstGeom prst="rect">
            <a:avLst/>
          </a:prstGeom>
          <a:solidFill>
            <a:srgbClr val="FFFFFF"/>
          </a:solidFill>
          <a:ln w="9525">
            <a:solidFill>
              <a:srgbClr val="000000"/>
            </a:solidFill>
            <a:miter lim="800000"/>
            <a:headEnd/>
            <a:tailEnd/>
          </a:ln>
        </p:spPr>
        <p:txBody>
          <a:bodyPr wrap="none" lIns="99340" tIns="49670" rIns="99340" bIns="49670" anchor="ctr"/>
          <a:lstStyle/>
          <a:p>
            <a:endParaRPr lang="en-US" altLang="zh-CN" sz="2400" b="1">
              <a:latin typeface="Arial Narrow" pitchFamily="34" charset="0"/>
            </a:endParaRPr>
          </a:p>
        </p:txBody>
      </p:sp>
      <p:sp>
        <p:nvSpPr>
          <p:cNvPr id="732163" name="Rectangle 2"/>
          <p:cNvSpPr txBox="1">
            <a:spLocks noGrp="1" noChangeArrowheads="1"/>
          </p:cNvSpPr>
          <p:nvPr>
            <p:ph type="body"/>
          </p:nvPr>
        </p:nvSpPr>
        <p:spPr>
          <a:xfrm>
            <a:off x="946150" y="4860925"/>
            <a:ext cx="5207000" cy="4610100"/>
          </a:xfrm>
          <a:noFill/>
          <a:ln/>
        </p:spPr>
        <p:txBody>
          <a:bodyPr wrap="none" lIns="91440" tIns="45720" rIns="91440" bIns="45720" anchor="ctr"/>
          <a:lstStyle/>
          <a:p>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4498" name="Text Box 1"/>
          <p:cNvSpPr txBox="1">
            <a:spLocks noChangeArrowheads="1"/>
          </p:cNvSpPr>
          <p:nvPr/>
        </p:nvSpPr>
        <p:spPr bwMode="auto">
          <a:xfrm>
            <a:off x="1309688" y="774700"/>
            <a:ext cx="4481512" cy="3824288"/>
          </a:xfrm>
          <a:prstGeom prst="rect">
            <a:avLst/>
          </a:prstGeom>
          <a:solidFill>
            <a:srgbClr val="FFFFFF"/>
          </a:solidFill>
          <a:ln w="9525">
            <a:solidFill>
              <a:srgbClr val="000000"/>
            </a:solidFill>
            <a:miter lim="800000"/>
            <a:headEnd/>
            <a:tailEnd/>
          </a:ln>
        </p:spPr>
        <p:txBody>
          <a:bodyPr wrap="none" lIns="99340" tIns="49670" rIns="99340" bIns="49670" anchor="ctr"/>
          <a:lstStyle/>
          <a:p>
            <a:endParaRPr lang="en-US" altLang="zh-CN" sz="2400" b="1">
              <a:latin typeface="Arial Narrow" pitchFamily="34" charset="0"/>
            </a:endParaRPr>
          </a:p>
        </p:txBody>
      </p:sp>
      <p:sp>
        <p:nvSpPr>
          <p:cNvPr id="874499" name="Rectangle 2"/>
          <p:cNvSpPr txBox="1">
            <a:spLocks noGrp="1" noChangeArrowheads="1"/>
          </p:cNvSpPr>
          <p:nvPr>
            <p:ph type="body"/>
          </p:nvPr>
        </p:nvSpPr>
        <p:spPr>
          <a:xfrm>
            <a:off x="946150" y="4860925"/>
            <a:ext cx="5207000" cy="4610100"/>
          </a:xfrm>
          <a:noFill/>
          <a:ln/>
        </p:spPr>
        <p:txBody>
          <a:bodyPr wrap="none" lIns="91440" tIns="45720" rIns="91440" bIns="45720" anchor="ctr"/>
          <a:lstStyle/>
          <a:p>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282" name="Text Box 1"/>
          <p:cNvSpPr txBox="1">
            <a:spLocks noChangeArrowheads="1"/>
          </p:cNvSpPr>
          <p:nvPr/>
        </p:nvSpPr>
        <p:spPr bwMode="auto">
          <a:xfrm>
            <a:off x="1309688" y="774700"/>
            <a:ext cx="4481512" cy="3824288"/>
          </a:xfrm>
          <a:prstGeom prst="rect">
            <a:avLst/>
          </a:prstGeom>
          <a:solidFill>
            <a:srgbClr val="FFFFFF"/>
          </a:solidFill>
          <a:ln w="9525">
            <a:solidFill>
              <a:srgbClr val="000000"/>
            </a:solidFill>
            <a:miter lim="800000"/>
            <a:headEnd/>
            <a:tailEnd/>
          </a:ln>
        </p:spPr>
        <p:txBody>
          <a:bodyPr wrap="none" lIns="99340" tIns="49670" rIns="99340" bIns="49670" anchor="ctr"/>
          <a:lstStyle/>
          <a:p>
            <a:endParaRPr lang="en-US" altLang="zh-CN" sz="2400" b="1">
              <a:latin typeface="Arial Narrow" pitchFamily="34" charset="0"/>
            </a:endParaRPr>
          </a:p>
        </p:txBody>
      </p:sp>
      <p:sp>
        <p:nvSpPr>
          <p:cNvPr id="737283" name="Rectangle 2"/>
          <p:cNvSpPr txBox="1">
            <a:spLocks noGrp="1" noChangeArrowheads="1"/>
          </p:cNvSpPr>
          <p:nvPr>
            <p:ph type="body"/>
          </p:nvPr>
        </p:nvSpPr>
        <p:spPr>
          <a:xfrm>
            <a:off x="946150" y="4860925"/>
            <a:ext cx="5207000" cy="4610100"/>
          </a:xfrm>
          <a:noFill/>
          <a:ln/>
        </p:spPr>
        <p:txBody>
          <a:bodyPr wrap="none" lIns="91440" tIns="45720" rIns="91440" bIns="45720" anchor="ctr"/>
          <a:lstStyle/>
          <a:p>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82" name="Text Box 1"/>
          <p:cNvSpPr txBox="1">
            <a:spLocks noChangeArrowheads="1"/>
          </p:cNvSpPr>
          <p:nvPr/>
        </p:nvSpPr>
        <p:spPr bwMode="auto">
          <a:xfrm>
            <a:off x="1309688" y="774700"/>
            <a:ext cx="4481512" cy="3824288"/>
          </a:xfrm>
          <a:prstGeom prst="rect">
            <a:avLst/>
          </a:prstGeom>
          <a:solidFill>
            <a:srgbClr val="FFFFFF"/>
          </a:solidFill>
          <a:ln w="9525">
            <a:solidFill>
              <a:srgbClr val="000000"/>
            </a:solidFill>
            <a:miter lim="800000"/>
            <a:headEnd/>
            <a:tailEnd/>
          </a:ln>
        </p:spPr>
        <p:txBody>
          <a:bodyPr wrap="none" lIns="99340" tIns="49670" rIns="99340" bIns="49670" anchor="ctr"/>
          <a:lstStyle/>
          <a:p>
            <a:endParaRPr lang="en-US" altLang="zh-CN" sz="2400" b="1">
              <a:latin typeface="Arial Narrow" pitchFamily="34" charset="0"/>
            </a:endParaRPr>
          </a:p>
        </p:txBody>
      </p:sp>
      <p:sp>
        <p:nvSpPr>
          <p:cNvPr id="686083" name="Rectangle 2"/>
          <p:cNvSpPr txBox="1">
            <a:spLocks noGrp="1" noChangeArrowheads="1"/>
          </p:cNvSpPr>
          <p:nvPr>
            <p:ph type="body"/>
          </p:nvPr>
        </p:nvSpPr>
        <p:spPr>
          <a:xfrm>
            <a:off x="946150" y="4860925"/>
            <a:ext cx="5207000" cy="4610100"/>
          </a:xfrm>
          <a:noFill/>
          <a:ln/>
        </p:spPr>
        <p:txBody>
          <a:bodyPr wrap="none" lIns="91440" tIns="45720" rIns="91440" bIns="45720" anchor="ctr"/>
          <a:lstStyle/>
          <a:p>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8130" name="Text Box 1"/>
          <p:cNvSpPr txBox="1">
            <a:spLocks noChangeArrowheads="1"/>
          </p:cNvSpPr>
          <p:nvPr/>
        </p:nvSpPr>
        <p:spPr bwMode="auto">
          <a:xfrm>
            <a:off x="1309688" y="774700"/>
            <a:ext cx="4481512" cy="3824288"/>
          </a:xfrm>
          <a:prstGeom prst="rect">
            <a:avLst/>
          </a:prstGeom>
          <a:solidFill>
            <a:srgbClr val="FFFFFF"/>
          </a:solidFill>
          <a:ln w="9525">
            <a:solidFill>
              <a:srgbClr val="000000"/>
            </a:solidFill>
            <a:miter lim="800000"/>
            <a:headEnd/>
            <a:tailEnd/>
          </a:ln>
        </p:spPr>
        <p:txBody>
          <a:bodyPr wrap="none" lIns="99340" tIns="49670" rIns="99340" bIns="49670" anchor="ctr"/>
          <a:lstStyle/>
          <a:p>
            <a:endParaRPr lang="en-US" altLang="zh-CN" sz="2400" b="1">
              <a:latin typeface="Arial Narrow" pitchFamily="34" charset="0"/>
            </a:endParaRPr>
          </a:p>
        </p:txBody>
      </p:sp>
      <p:sp>
        <p:nvSpPr>
          <p:cNvPr id="688131" name="Rectangle 2"/>
          <p:cNvSpPr txBox="1">
            <a:spLocks noGrp="1" noChangeArrowheads="1"/>
          </p:cNvSpPr>
          <p:nvPr>
            <p:ph type="body"/>
          </p:nvPr>
        </p:nvSpPr>
        <p:spPr>
          <a:xfrm>
            <a:off x="946150" y="4860925"/>
            <a:ext cx="5207000" cy="4610100"/>
          </a:xfrm>
          <a:noFill/>
          <a:ln/>
        </p:spPr>
        <p:txBody>
          <a:bodyPr wrap="none" lIns="91440" tIns="45720" rIns="91440" bIns="45720" anchor="ctr"/>
          <a:lstStyle/>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358F8AD6-7BEA-447B-B079-436C0BAFD32E}" type="slidenum">
              <a:rPr kumimoji="1" lang="zh-CN" altLang="en-US" sz="1300">
                <a:latin typeface="Times New Roman" pitchFamily="18" charset="0"/>
              </a:rPr>
              <a:pPr algn="r" defTabSz="965200" eaLnBrk="1" hangingPunct="1"/>
              <a:t>26</a:t>
            </a:fld>
            <a:endParaRPr kumimoji="1" lang="en-US" altLang="zh-CN" sz="1300">
              <a:latin typeface="Times New Roman" pitchFamily="18" charset="0"/>
            </a:endParaRPr>
          </a:p>
        </p:txBody>
      </p:sp>
      <p:sp>
        <p:nvSpPr>
          <p:cNvPr id="553987" name="Rectangle 2"/>
          <p:cNvSpPr>
            <a:spLocks noChangeArrowheads="1" noTextEdit="1"/>
          </p:cNvSpPr>
          <p:nvPr>
            <p:ph type="sldImg"/>
          </p:nvPr>
        </p:nvSpPr>
        <p:spPr>
          <a:xfrm>
            <a:off x="990600" y="766763"/>
            <a:ext cx="5118100" cy="3838575"/>
          </a:xfrm>
        </p:spPr>
      </p:sp>
      <p:sp>
        <p:nvSpPr>
          <p:cNvPr id="553988" name="Rectangle 3"/>
          <p:cNvSpPr>
            <a:spLocks noGrp="1" noChangeArrowheads="1"/>
          </p:cNvSpPr>
          <p:nvPr>
            <p:ph type="body" idx="1"/>
          </p:nvPr>
        </p:nvSpPr>
        <p:spPr>
          <a:xfrm>
            <a:off x="947738" y="4860925"/>
            <a:ext cx="5203825" cy="4606925"/>
          </a:xfrm>
        </p:spPr>
        <p:txBody>
          <a:bodyPr lIns="96575" tIns="48288" rIns="96575" bIns="48288"/>
          <a:lstStyle/>
          <a:p>
            <a:pPr eaLnBrk="1" hangingPunct="1"/>
            <a:r>
              <a:rPr lang="zh-CN" altLang="en-US"/>
              <a:t>从该存储器的结构可以理解为什么要规定数据对齐存放。例如，一个</a:t>
            </a:r>
            <a:r>
              <a:rPr lang="en-US" altLang="zh-CN"/>
              <a:t>32</a:t>
            </a:r>
            <a:r>
              <a:rPr lang="zh-CN" altLang="en-US"/>
              <a:t>位</a:t>
            </a:r>
            <a:r>
              <a:rPr lang="en-US" altLang="zh-CN"/>
              <a:t>int</a:t>
            </a:r>
            <a:r>
              <a:rPr lang="zh-CN" altLang="en-US"/>
              <a:t>型数据若存放在第</a:t>
            </a:r>
            <a:r>
              <a:rPr lang="en-US" altLang="zh-CN"/>
              <a:t>8</a:t>
            </a:r>
            <a:r>
              <a:rPr lang="zh-CN" altLang="en-US"/>
              <a:t>、</a:t>
            </a:r>
            <a:r>
              <a:rPr lang="en-US" altLang="zh-CN"/>
              <a:t>9</a:t>
            </a:r>
            <a:r>
              <a:rPr lang="zh-CN" altLang="en-US"/>
              <a:t>、</a:t>
            </a:r>
            <a:r>
              <a:rPr lang="en-US" altLang="zh-CN"/>
              <a:t>10</a:t>
            </a:r>
            <a:r>
              <a:rPr lang="zh-CN" altLang="en-US"/>
              <a:t>、</a:t>
            </a:r>
            <a:r>
              <a:rPr lang="en-US" altLang="zh-CN"/>
              <a:t>11</a:t>
            </a:r>
            <a:r>
              <a:rPr lang="zh-CN" altLang="en-US"/>
              <a:t>这</a:t>
            </a:r>
            <a:r>
              <a:rPr lang="en-US" altLang="zh-CN"/>
              <a:t>4</a:t>
            </a:r>
            <a:r>
              <a:rPr lang="zh-CN" altLang="en-US"/>
              <a:t>个单元，则需要访问几次内存？若存放在</a:t>
            </a:r>
            <a:r>
              <a:rPr lang="en-US" altLang="zh-CN"/>
              <a:t>6</a:t>
            </a:r>
            <a:r>
              <a:rPr lang="zh-CN" altLang="en-US"/>
              <a:t>、</a:t>
            </a:r>
            <a:r>
              <a:rPr lang="en-US" altLang="zh-CN"/>
              <a:t>7</a:t>
            </a:r>
            <a:r>
              <a:rPr lang="zh-CN" altLang="en-US"/>
              <a:t>、</a:t>
            </a:r>
            <a:r>
              <a:rPr lang="en-US" altLang="zh-CN"/>
              <a:t>8</a:t>
            </a:r>
            <a:r>
              <a:rPr lang="zh-CN" altLang="en-US"/>
              <a:t>、</a:t>
            </a:r>
            <a:r>
              <a:rPr lang="en-US" altLang="zh-CN"/>
              <a:t>9</a:t>
            </a:r>
            <a:r>
              <a:rPr lang="zh-CN" altLang="en-US"/>
              <a:t>这</a:t>
            </a:r>
            <a:r>
              <a:rPr lang="en-US" altLang="zh-CN"/>
              <a:t>4</a:t>
            </a:r>
            <a:r>
              <a:rPr lang="zh-CN" altLang="en-US"/>
              <a:t>个单元，则需要访问几次内存？</a:t>
            </a:r>
          </a:p>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ChangeArrowheads="1" noTextEdit="1"/>
          </p:cNvSpPr>
          <p:nvPr>
            <p:ph type="sldImg"/>
          </p:nvPr>
        </p:nvSpPr>
        <p:spPr>
          <a:xfrm>
            <a:off x="992188" y="766763"/>
            <a:ext cx="5118100" cy="3838575"/>
          </a:xfrm>
        </p:spPr>
      </p:sp>
      <p:sp>
        <p:nvSpPr>
          <p:cNvPr id="789507" name="Rectangle 3"/>
          <p:cNvSpPr>
            <a:spLocks noGrp="1" noChangeArrowheads="1"/>
          </p:cNvSpPr>
          <p:nvPr>
            <p:ph type="body" idx="1"/>
          </p:nvPr>
        </p:nvSpPr>
        <p:spPr>
          <a:xfrm>
            <a:off x="708025" y="4859338"/>
            <a:ext cx="5683250" cy="4608512"/>
          </a:xfrm>
        </p:spPr>
        <p:txBody>
          <a:bodyPr/>
          <a:lstStyle/>
          <a:p>
            <a:r>
              <a:rPr lang="zh-CN" altLang="en-US">
                <a:latin typeface="宋体" pitchFamily="2" charset="-122"/>
              </a:rPr>
              <a:t>读写硬盘信息的操作过程：</a:t>
            </a:r>
          </a:p>
          <a:p>
            <a:pPr>
              <a:spcBef>
                <a:spcPct val="50000"/>
              </a:spcBef>
            </a:pPr>
            <a:r>
              <a:rPr lang="zh-CN" altLang="en-US">
                <a:latin typeface="宋体" pitchFamily="2" charset="-122"/>
              </a:rPr>
              <a:t>    主机首先给出要读写的扇区地址：</a:t>
            </a:r>
          </a:p>
          <a:p>
            <a:pPr lvl="1">
              <a:spcBef>
                <a:spcPct val="50000"/>
              </a:spcBef>
            </a:pPr>
            <a:r>
              <a:rPr lang="zh-CN" altLang="en-US">
                <a:latin typeface="楷体_GB2312" pitchFamily="49" charset="-122"/>
                <a:ea typeface="楷体_GB2312" pitchFamily="49" charset="-122"/>
              </a:rPr>
              <a:t>       磁头号（扇区所在记录面），例如，</a:t>
            </a:r>
            <a:r>
              <a:rPr lang="en-US" altLang="zh-CN">
                <a:latin typeface="楷体_GB2312" pitchFamily="49" charset="-122"/>
                <a:ea typeface="楷体_GB2312" pitchFamily="49" charset="-122"/>
              </a:rPr>
              <a:t>0</a:t>
            </a:r>
            <a:r>
              <a:rPr lang="zh-CN" altLang="en-US">
                <a:latin typeface="楷体_GB2312" pitchFamily="49" charset="-122"/>
                <a:ea typeface="楷体_GB2312" pitchFamily="49" charset="-122"/>
              </a:rPr>
              <a:t>号磁头</a:t>
            </a:r>
          </a:p>
          <a:p>
            <a:pPr lvl="1">
              <a:spcBef>
                <a:spcPct val="50000"/>
              </a:spcBef>
            </a:pPr>
            <a:r>
              <a:rPr lang="zh-CN" altLang="en-US">
                <a:latin typeface="楷体_GB2312" pitchFamily="49" charset="-122"/>
                <a:ea typeface="楷体_GB2312" pitchFamily="49" charset="-122"/>
              </a:rPr>
              <a:t>       柱面号（扇区所在的磁道），例如，</a:t>
            </a:r>
            <a:r>
              <a:rPr lang="en-US" altLang="zh-CN">
                <a:latin typeface="楷体_GB2312" pitchFamily="49" charset="-122"/>
                <a:ea typeface="楷体_GB2312" pitchFamily="49" charset="-122"/>
              </a:rPr>
              <a:t>5</a:t>
            </a:r>
            <a:r>
              <a:rPr lang="zh-CN" altLang="en-US">
                <a:latin typeface="楷体_GB2312" pitchFamily="49" charset="-122"/>
                <a:ea typeface="楷体_GB2312" pitchFamily="49" charset="-122"/>
              </a:rPr>
              <a:t>号柱面</a:t>
            </a:r>
          </a:p>
          <a:p>
            <a:pPr lvl="1">
              <a:spcBef>
                <a:spcPct val="50000"/>
              </a:spcBef>
            </a:pPr>
            <a:r>
              <a:rPr lang="zh-CN" altLang="en-US">
                <a:latin typeface="楷体_GB2312" pitchFamily="49" charset="-122"/>
                <a:ea typeface="楷体_GB2312" pitchFamily="49" charset="-122"/>
              </a:rPr>
              <a:t>       扇区号，例如，</a:t>
            </a:r>
            <a:r>
              <a:rPr lang="en-US" altLang="zh-CN">
                <a:latin typeface="楷体_GB2312" pitchFamily="49" charset="-122"/>
                <a:ea typeface="楷体_GB2312" pitchFamily="49" charset="-122"/>
              </a:rPr>
              <a:t>1000</a:t>
            </a:r>
            <a:r>
              <a:rPr lang="zh-CN" altLang="en-US">
                <a:latin typeface="楷体_GB2312" pitchFamily="49" charset="-122"/>
                <a:ea typeface="楷体_GB2312" pitchFamily="49" charset="-122"/>
              </a:rPr>
              <a:t>号扇区</a:t>
            </a:r>
          </a:p>
          <a:p>
            <a:pPr>
              <a:spcBef>
                <a:spcPct val="50000"/>
              </a:spcBef>
            </a:pPr>
            <a:r>
              <a:rPr lang="zh-CN" altLang="en-US">
                <a:latin typeface="宋体" pitchFamily="2" charset="-122"/>
              </a:rPr>
              <a:t>    硬盘的操作流程如下： </a:t>
            </a:r>
          </a:p>
          <a:p>
            <a:pPr>
              <a:spcBef>
                <a:spcPct val="50000"/>
              </a:spcBef>
            </a:pPr>
            <a:r>
              <a:rPr lang="zh-CN" altLang="en-US">
                <a:latin typeface="宋体" pitchFamily="2" charset="-122"/>
              </a:rPr>
              <a:t>    所有磁头同步寻道（由柱面号控制）</a:t>
            </a:r>
            <a:r>
              <a:rPr lang="zh-CN" altLang="en-US">
                <a:latin typeface="宋体" pitchFamily="2" charset="-122"/>
                <a:sym typeface="Wingdings" pitchFamily="2" charset="2"/>
              </a:rPr>
              <a:t></a:t>
            </a:r>
            <a:r>
              <a:rPr lang="zh-CN" altLang="en-US">
                <a:latin typeface="宋体" pitchFamily="2" charset="-122"/>
              </a:rPr>
              <a:t> 选择磁头（由磁头号控制） </a:t>
            </a:r>
            <a:r>
              <a:rPr lang="zh-CN" altLang="en-US">
                <a:latin typeface="宋体" pitchFamily="2" charset="-122"/>
                <a:sym typeface="Wingdings" pitchFamily="2" charset="2"/>
              </a:rPr>
              <a:t> 被选中的磁头</a:t>
            </a:r>
            <a:r>
              <a:rPr lang="zh-CN" altLang="en-US">
                <a:latin typeface="宋体" pitchFamily="2" charset="-122"/>
              </a:rPr>
              <a:t>等待扇区到达磁头下方（由扇区号控制）</a:t>
            </a:r>
            <a:r>
              <a:rPr lang="zh-CN" altLang="en-US">
                <a:latin typeface="宋体" pitchFamily="2" charset="-122"/>
                <a:sym typeface="Wingdings" pitchFamily="2" charset="2"/>
              </a:rPr>
              <a:t></a:t>
            </a:r>
            <a:r>
              <a:rPr lang="zh-CN" altLang="en-US">
                <a:latin typeface="宋体" pitchFamily="2" charset="-122"/>
              </a:rPr>
              <a:t> 读写该扇区中的数据</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Rot="1" noChangeAspect="1" noChangeArrowheads="1" noTextEdit="1"/>
          </p:cNvSpPr>
          <p:nvPr>
            <p:ph type="sldImg"/>
          </p:nvPr>
        </p:nvSpPr>
        <p:spPr>
          <a:xfrm>
            <a:off x="952500" y="731838"/>
            <a:ext cx="5207000" cy="3905250"/>
          </a:xfrm>
        </p:spPr>
      </p:sp>
      <p:sp>
        <p:nvSpPr>
          <p:cNvPr id="794627" name="Rectangle 3"/>
          <p:cNvSpPr>
            <a:spLocks noGrp="1" noChangeArrowheads="1"/>
          </p:cNvSpPr>
          <p:nvPr>
            <p:ph type="body" idx="1"/>
          </p:nvPr>
        </p:nvSpPr>
        <p:spPr>
          <a:xfrm>
            <a:off x="963613" y="4881563"/>
            <a:ext cx="5184775" cy="4554537"/>
          </a:xfrm>
        </p:spPr>
        <p:txBody>
          <a:bodyPr lIns="93836" tIns="46918" rIns="93836" bIns="46918"/>
          <a:lstStyle/>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Rot="1" noChangeAspect="1" noChangeArrowheads="1" noTextEdit="1"/>
          </p:cNvSpPr>
          <p:nvPr>
            <p:ph type="sldImg"/>
          </p:nvPr>
        </p:nvSpPr>
        <p:spPr>
          <a:xfrm>
            <a:off x="952500" y="731838"/>
            <a:ext cx="5207000" cy="3905250"/>
          </a:xfrm>
        </p:spPr>
      </p:sp>
      <p:sp>
        <p:nvSpPr>
          <p:cNvPr id="796675" name="Rectangle 3"/>
          <p:cNvSpPr>
            <a:spLocks noGrp="1" noChangeArrowheads="1"/>
          </p:cNvSpPr>
          <p:nvPr>
            <p:ph type="body" idx="1"/>
          </p:nvPr>
        </p:nvSpPr>
        <p:spPr>
          <a:xfrm>
            <a:off x="963613" y="4881563"/>
            <a:ext cx="5184775" cy="4554537"/>
          </a:xfrm>
        </p:spPr>
        <p:txBody>
          <a:bodyPr lIns="93836" tIns="46918" rIns="93836" bIns="46918"/>
          <a:lstStyle/>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p:cNvSpPr>
            <a:spLocks noGrp="1" noRot="1" noChangeAspect="1" noChangeArrowheads="1" noTextEdit="1"/>
          </p:cNvSpPr>
          <p:nvPr>
            <p:ph type="sldImg"/>
          </p:nvPr>
        </p:nvSpPr>
        <p:spPr>
          <a:xfrm>
            <a:off x="952500" y="731838"/>
            <a:ext cx="5207000" cy="3905250"/>
          </a:xfrm>
        </p:spPr>
      </p:sp>
      <p:sp>
        <p:nvSpPr>
          <p:cNvPr id="798723" name="Rectangle 3"/>
          <p:cNvSpPr>
            <a:spLocks noGrp="1" noChangeArrowheads="1"/>
          </p:cNvSpPr>
          <p:nvPr>
            <p:ph type="body" idx="1"/>
          </p:nvPr>
        </p:nvSpPr>
        <p:spPr>
          <a:xfrm>
            <a:off x="963613" y="4881563"/>
            <a:ext cx="5184775" cy="4554537"/>
          </a:xfrm>
        </p:spPr>
        <p:txBody>
          <a:bodyPr lIns="93836" tIns="46918" rIns="93836" bIns="46918"/>
          <a:lstStyle/>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E05E065F-FE0A-4128-8DE3-DDAE7987D440}" type="slidenum">
              <a:rPr kumimoji="1" lang="zh-CN" altLang="en-US" sz="1300">
                <a:latin typeface="Times New Roman" pitchFamily="18" charset="0"/>
              </a:rPr>
              <a:pPr algn="r" defTabSz="965200" eaLnBrk="1" hangingPunct="1"/>
              <a:t>58</a:t>
            </a:fld>
            <a:endParaRPr kumimoji="1" lang="en-US" altLang="zh-CN" sz="1300">
              <a:latin typeface="Times New Roman" pitchFamily="18" charset="0"/>
            </a:endParaRPr>
          </a:p>
        </p:txBody>
      </p:sp>
      <p:sp>
        <p:nvSpPr>
          <p:cNvPr id="882691" name="Rectangle 2"/>
          <p:cNvSpPr>
            <a:spLocks noChangeArrowheads="1" noTextEdit="1"/>
          </p:cNvSpPr>
          <p:nvPr>
            <p:ph type="sldImg"/>
          </p:nvPr>
        </p:nvSpPr>
        <p:spPr>
          <a:xfrm>
            <a:off x="990600" y="766763"/>
            <a:ext cx="5118100" cy="3838575"/>
          </a:xfrm>
        </p:spPr>
      </p:sp>
      <p:sp>
        <p:nvSpPr>
          <p:cNvPr id="882692" name="Rectangle 3"/>
          <p:cNvSpPr>
            <a:spLocks noGrp="1" noChangeArrowheads="1"/>
          </p:cNvSpPr>
          <p:nvPr>
            <p:ph type="body" idx="1"/>
          </p:nvPr>
        </p:nvSpPr>
        <p:spPr>
          <a:xfrm>
            <a:off x="947738" y="4860925"/>
            <a:ext cx="5203825" cy="4606925"/>
          </a:xfrm>
        </p:spPr>
        <p:txBody>
          <a:bodyPr lIns="96575" tIns="48288" rIns="96575" bIns="48288"/>
          <a:lstStyle/>
          <a:p>
            <a:pPr eaLnBrk="1" hangingPunct="1"/>
            <a:r>
              <a:rPr lang="zh-CN" altLang="en-US">
                <a:solidFill>
                  <a:srgbClr val="800000"/>
                </a:solidFill>
                <a:latin typeface="隶书" pitchFamily="49" charset="-122"/>
                <a:ea typeface="隶书" pitchFamily="49" charset="-122"/>
              </a:rPr>
              <a:t>前面我们已经介绍了</a:t>
            </a:r>
            <a:r>
              <a:rPr lang="en-US" altLang="zh-CN">
                <a:solidFill>
                  <a:srgbClr val="800000"/>
                </a:solidFill>
                <a:latin typeface="隶书" pitchFamily="49" charset="-122"/>
                <a:ea typeface="隶书" pitchFamily="49" charset="-122"/>
              </a:rPr>
              <a:t>Register,SRAM,DRAM, Hard Disk , Magnetic Tape and Optical Disk. </a:t>
            </a:r>
            <a:r>
              <a:rPr lang="zh-CN" altLang="en-US">
                <a:solidFill>
                  <a:srgbClr val="800000"/>
                </a:solidFill>
                <a:latin typeface="隶书" pitchFamily="49" charset="-122"/>
                <a:ea typeface="隶书" pitchFamily="49" charset="-122"/>
              </a:rPr>
              <a:t>从使用和维护角度来说，计算机最好使用一个容量极大而速度极快的存储器。但往往做不到。因而采用一种分级体系结构，使各种不同功能/容量/速度/价格的存储器相互协调以构成最佳性能的存储系统。</a:t>
            </a:r>
          </a:p>
          <a:p>
            <a:pPr eaLnBrk="1" hangingPunct="1"/>
            <a:r>
              <a:rPr lang="zh-CN" altLang="en-US">
                <a:solidFill>
                  <a:srgbClr val="800000"/>
                </a:solidFill>
                <a:latin typeface="隶书" pitchFamily="49" charset="-122"/>
                <a:ea typeface="隶书" pitchFamily="49" charset="-122"/>
              </a:rPr>
              <a:t>调查</a:t>
            </a:r>
            <a:r>
              <a:rPr lang="en-US" altLang="zh-CN">
                <a:solidFill>
                  <a:srgbClr val="800000"/>
                </a:solidFill>
                <a:latin typeface="隶书" pitchFamily="49" charset="-122"/>
                <a:ea typeface="隶书" pitchFamily="49" charset="-122"/>
              </a:rPr>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2125" y="128588"/>
            <a:ext cx="2201863" cy="33496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36538" y="128588"/>
            <a:ext cx="6453187" cy="33496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36538" y="128588"/>
            <a:ext cx="8807450" cy="52863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295400"/>
            <a:ext cx="4019550" cy="21828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7250" y="1295400"/>
            <a:ext cx="4019550" cy="21828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36538" y="128588"/>
            <a:ext cx="8807450" cy="5286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95300" y="1295400"/>
            <a:ext cx="8191500" cy="2182813"/>
          </a:xfrm>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295400"/>
            <a:ext cx="4019550" cy="2182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7250" y="1295400"/>
            <a:ext cx="4019550" cy="2182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6538" y="128588"/>
            <a:ext cx="8807450" cy="528637"/>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en-US" altLang="zh-CN" smtClean="0"/>
              <a:t>Title</a:t>
            </a:r>
          </a:p>
        </p:txBody>
      </p:sp>
      <p:sp>
        <p:nvSpPr>
          <p:cNvPr id="1029" name="Rectangle 5"/>
          <p:cNvSpPr>
            <a:spLocks noGrp="1" noChangeArrowheads="1"/>
          </p:cNvSpPr>
          <p:nvPr>
            <p:ph type="body" idx="1"/>
          </p:nvPr>
        </p:nvSpPr>
        <p:spPr bwMode="auto">
          <a:xfrm>
            <a:off x="495300" y="1295400"/>
            <a:ext cx="8191500" cy="2182813"/>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en-US" altLang="zh-CN" smtClean="0"/>
              <a:t>This is our 1st Level Bullet</a:t>
            </a:r>
          </a:p>
          <a:p>
            <a:pPr lvl="1"/>
            <a:r>
              <a:rPr lang="en-US" altLang="zh-CN" smtClean="0"/>
              <a:t>This is our 2nd level bullet</a:t>
            </a:r>
          </a:p>
          <a:p>
            <a:pPr lvl="2"/>
            <a:r>
              <a:rPr lang="en-US" altLang="zh-CN" smtClean="0"/>
              <a:t>This is our 3rd level bullet</a:t>
            </a:r>
          </a:p>
          <a:p>
            <a:pPr lvl="0"/>
            <a:r>
              <a:rPr lang="en-US" altLang="zh-CN" smtClean="0"/>
              <a:t>This is our next 1st Level Bullet</a:t>
            </a:r>
          </a:p>
          <a:p>
            <a:pPr lvl="1"/>
            <a:r>
              <a:rPr lang="en-US" altLang="zh-CN" smtClean="0"/>
              <a:t>This is our 2nd level bullet</a:t>
            </a:r>
          </a:p>
          <a:p>
            <a:pPr lvl="2"/>
            <a:r>
              <a:rPr lang="en-US" altLang="zh-CN" smtClean="0"/>
              <a:t>This is our 3rd level bullet</a:t>
            </a:r>
          </a:p>
        </p:txBody>
      </p:sp>
      <p:sp>
        <p:nvSpPr>
          <p:cNvPr id="1030" name="Line 6"/>
          <p:cNvSpPr>
            <a:spLocks noChangeShapeType="1"/>
          </p:cNvSpPr>
          <p:nvPr userDrawn="1"/>
        </p:nvSpPr>
        <p:spPr bwMode="auto">
          <a:xfrm>
            <a:off x="246063" y="682625"/>
            <a:ext cx="8651875" cy="0"/>
          </a:xfrm>
          <a:prstGeom prst="line">
            <a:avLst/>
          </a:prstGeom>
          <a:noFill/>
          <a:ln w="19050">
            <a:solidFill>
              <a:schemeClr val="tx1"/>
            </a:solid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ctr" rtl="0" eaLnBrk="0" fontAlgn="base" hangingPunct="0">
        <a:lnSpc>
          <a:spcPct val="87000"/>
        </a:lnSpc>
        <a:spcBef>
          <a:spcPct val="0"/>
        </a:spcBef>
        <a:spcAft>
          <a:spcPct val="0"/>
        </a:spcAft>
        <a:defRPr sz="3600" b="1">
          <a:solidFill>
            <a:srgbClr val="CC3300"/>
          </a:solidFill>
          <a:latin typeface="+mj-lt"/>
          <a:ea typeface="+mj-ea"/>
          <a:cs typeface="+mj-cs"/>
        </a:defRPr>
      </a:lvl1pPr>
      <a:lvl2pPr algn="ctr" rtl="0" eaLnBrk="0" fontAlgn="base" hangingPunct="0">
        <a:lnSpc>
          <a:spcPct val="87000"/>
        </a:lnSpc>
        <a:spcBef>
          <a:spcPct val="0"/>
        </a:spcBef>
        <a:spcAft>
          <a:spcPct val="0"/>
        </a:spcAft>
        <a:defRPr sz="3600" b="1">
          <a:solidFill>
            <a:srgbClr val="CC3300"/>
          </a:solidFill>
          <a:latin typeface="Arial" pitchFamily="34" charset="0"/>
          <a:ea typeface="黑体" pitchFamily="49" charset="-122"/>
        </a:defRPr>
      </a:lvl2pPr>
      <a:lvl3pPr algn="ctr" rtl="0" eaLnBrk="0" fontAlgn="base" hangingPunct="0">
        <a:lnSpc>
          <a:spcPct val="87000"/>
        </a:lnSpc>
        <a:spcBef>
          <a:spcPct val="0"/>
        </a:spcBef>
        <a:spcAft>
          <a:spcPct val="0"/>
        </a:spcAft>
        <a:defRPr sz="3600" b="1">
          <a:solidFill>
            <a:srgbClr val="CC3300"/>
          </a:solidFill>
          <a:latin typeface="Arial" pitchFamily="34" charset="0"/>
          <a:ea typeface="黑体" pitchFamily="49" charset="-122"/>
        </a:defRPr>
      </a:lvl3pPr>
      <a:lvl4pPr algn="ctr" rtl="0" eaLnBrk="0" fontAlgn="base" hangingPunct="0">
        <a:lnSpc>
          <a:spcPct val="87000"/>
        </a:lnSpc>
        <a:spcBef>
          <a:spcPct val="0"/>
        </a:spcBef>
        <a:spcAft>
          <a:spcPct val="0"/>
        </a:spcAft>
        <a:defRPr sz="3600" b="1">
          <a:solidFill>
            <a:srgbClr val="CC3300"/>
          </a:solidFill>
          <a:latin typeface="Arial" pitchFamily="34" charset="0"/>
          <a:ea typeface="黑体" pitchFamily="49" charset="-122"/>
        </a:defRPr>
      </a:lvl4pPr>
      <a:lvl5pPr algn="ctr" rtl="0" eaLnBrk="0" fontAlgn="base" hangingPunct="0">
        <a:lnSpc>
          <a:spcPct val="87000"/>
        </a:lnSpc>
        <a:spcBef>
          <a:spcPct val="0"/>
        </a:spcBef>
        <a:spcAft>
          <a:spcPct val="0"/>
        </a:spcAft>
        <a:defRPr sz="3600" b="1">
          <a:solidFill>
            <a:srgbClr val="CC3300"/>
          </a:solidFill>
          <a:latin typeface="Arial" pitchFamily="34" charset="0"/>
          <a:ea typeface="黑体" pitchFamily="49" charset="-122"/>
        </a:defRPr>
      </a:lvl5pPr>
      <a:lvl6pPr marL="457200" algn="ctr" rtl="0" eaLnBrk="0" fontAlgn="base" hangingPunct="0">
        <a:lnSpc>
          <a:spcPct val="87000"/>
        </a:lnSpc>
        <a:spcBef>
          <a:spcPct val="0"/>
        </a:spcBef>
        <a:spcAft>
          <a:spcPct val="0"/>
        </a:spcAft>
        <a:defRPr sz="3600" b="1">
          <a:solidFill>
            <a:srgbClr val="CC3300"/>
          </a:solidFill>
          <a:latin typeface="Arial" pitchFamily="34" charset="0"/>
          <a:ea typeface="黑体" pitchFamily="49" charset="-122"/>
        </a:defRPr>
      </a:lvl6pPr>
      <a:lvl7pPr marL="914400" algn="ctr" rtl="0" eaLnBrk="0" fontAlgn="base" hangingPunct="0">
        <a:lnSpc>
          <a:spcPct val="87000"/>
        </a:lnSpc>
        <a:spcBef>
          <a:spcPct val="0"/>
        </a:spcBef>
        <a:spcAft>
          <a:spcPct val="0"/>
        </a:spcAft>
        <a:defRPr sz="3600" b="1">
          <a:solidFill>
            <a:srgbClr val="CC3300"/>
          </a:solidFill>
          <a:latin typeface="Arial" pitchFamily="34" charset="0"/>
          <a:ea typeface="黑体" pitchFamily="49" charset="-122"/>
        </a:defRPr>
      </a:lvl7pPr>
      <a:lvl8pPr marL="1371600" algn="ctr" rtl="0" eaLnBrk="0" fontAlgn="base" hangingPunct="0">
        <a:lnSpc>
          <a:spcPct val="87000"/>
        </a:lnSpc>
        <a:spcBef>
          <a:spcPct val="0"/>
        </a:spcBef>
        <a:spcAft>
          <a:spcPct val="0"/>
        </a:spcAft>
        <a:defRPr sz="3600" b="1">
          <a:solidFill>
            <a:srgbClr val="CC3300"/>
          </a:solidFill>
          <a:latin typeface="Arial" pitchFamily="34" charset="0"/>
          <a:ea typeface="黑体" pitchFamily="49" charset="-122"/>
        </a:defRPr>
      </a:lvl8pPr>
      <a:lvl9pPr marL="1828800" algn="ctr" rtl="0" eaLnBrk="0" fontAlgn="base" hangingPunct="0">
        <a:lnSpc>
          <a:spcPct val="87000"/>
        </a:lnSpc>
        <a:spcBef>
          <a:spcPct val="0"/>
        </a:spcBef>
        <a:spcAft>
          <a:spcPct val="0"/>
        </a:spcAft>
        <a:defRPr sz="3600" b="1">
          <a:solidFill>
            <a:srgbClr val="CC3300"/>
          </a:solidFill>
          <a:latin typeface="Arial" pitchFamily="34" charset="0"/>
          <a:ea typeface="黑体" pitchFamily="49" charset="-122"/>
        </a:defRPr>
      </a:lvl9pPr>
    </p:titleStyle>
    <p:bodyStyle>
      <a:lvl1pPr marL="203200" indent="-203200" algn="l" rtl="0" eaLnBrk="0" fontAlgn="base" hangingPunct="0">
        <a:spcBef>
          <a:spcPct val="35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a:solidFill>
            <a:schemeClr val="accent2"/>
          </a:solidFill>
          <a:latin typeface="+mn-lt"/>
        </a:defRPr>
      </a:lvl2pPr>
      <a:lvl3pPr marL="1257300" indent="-342900" algn="l" rtl="0" eaLnBrk="0" fontAlgn="base" hangingPunct="0">
        <a:spcBef>
          <a:spcPct val="35000"/>
        </a:spcBef>
        <a:spcAft>
          <a:spcPct val="0"/>
        </a:spcAft>
        <a:buSzPct val="100000"/>
        <a:buChar char="-"/>
        <a:defRPr b="1">
          <a:solidFill>
            <a:srgbClr val="B7011F"/>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slide" Target="slide99.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slide" Target="slide99.xml"/><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slide" Target="slide99.xml"/><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slide" Target="slide127.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14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image" Target="../media/image69.jpeg"/><Relationship Id="rId1" Type="http://schemas.openxmlformats.org/officeDocument/2006/relationships/slideLayout" Target="../slideLayouts/slideLayout7.xml"/><Relationship Id="rId4" Type="http://schemas.openxmlformats.org/officeDocument/2006/relationships/image" Target="../media/image71.jpeg"/></Relationships>
</file>

<file path=ppt/slides/_rels/slide16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http://news.mydrivers.com/pages/images/20040311155720_14678.jp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slide" Target="slide6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slide" Target="slide76.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slide" Target="slide71.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slide" Target="slide91.xml"/><Relationship Id="rId2" Type="http://schemas.openxmlformats.org/officeDocument/2006/relationships/slide" Target="slide90.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slide" Target="slide100.xml"/><Relationship Id="rId2" Type="http://schemas.openxmlformats.org/officeDocument/2006/relationships/slide" Target="slide101.xml"/><Relationship Id="rId1" Type="http://schemas.openxmlformats.org/officeDocument/2006/relationships/slideLayout" Target="../slideLayouts/slideLayout7.xml"/><Relationship Id="rId5" Type="http://schemas.openxmlformats.org/officeDocument/2006/relationships/slide" Target="slide104.xml"/><Relationship Id="rId4" Type="http://schemas.openxmlformats.org/officeDocument/2006/relationships/slide" Target="slide10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5442" name="Rectangle 2"/>
          <p:cNvSpPr>
            <a:spLocks noGrp="1" noChangeArrowheads="1"/>
          </p:cNvSpPr>
          <p:nvPr>
            <p:ph type="ctrTitle" idx="4294967295"/>
          </p:nvPr>
        </p:nvSpPr>
        <p:spPr>
          <a:xfrm>
            <a:off x="476250" y="615950"/>
            <a:ext cx="8145463" cy="5802313"/>
          </a:xfrm>
        </p:spPr>
        <p:txBody>
          <a:bodyPr lIns="91440" tIns="45720" rIns="91440" bIns="45720" anchor="ctr"/>
          <a:lstStyle/>
          <a:p>
            <a:pPr eaLnBrk="1" hangingPunct="1">
              <a:lnSpc>
                <a:spcPct val="120000"/>
              </a:lnSpc>
            </a:pPr>
            <a:r>
              <a:rPr lang="zh-CN" altLang="en-US">
                <a:solidFill>
                  <a:srgbClr val="FF0000"/>
                </a:solidFill>
              </a:rPr>
              <a:t/>
            </a:r>
            <a:br>
              <a:rPr lang="zh-CN" altLang="en-US">
                <a:solidFill>
                  <a:srgbClr val="FF0000"/>
                </a:solidFill>
              </a:rPr>
            </a:br>
            <a:r>
              <a:rPr lang="zh-CN" altLang="en-US" sz="4400">
                <a:solidFill>
                  <a:schemeClr val="accent1"/>
                </a:solidFill>
                <a:latin typeface="微软雅黑" pitchFamily="34" charset="-122"/>
                <a:ea typeface="微软雅黑" pitchFamily="34" charset="-122"/>
              </a:rPr>
              <a:t>第</a:t>
            </a:r>
            <a:r>
              <a:rPr lang="en-US" altLang="zh-CN" sz="4400">
                <a:solidFill>
                  <a:schemeClr val="accent1"/>
                </a:solidFill>
                <a:latin typeface="微软雅黑" pitchFamily="34" charset="-122"/>
                <a:ea typeface="微软雅黑" pitchFamily="34" charset="-122"/>
              </a:rPr>
              <a:t>6</a:t>
            </a:r>
            <a:r>
              <a:rPr lang="zh-CN" altLang="en-US" sz="4400">
                <a:solidFill>
                  <a:schemeClr val="accent1"/>
                </a:solidFill>
                <a:latin typeface="微软雅黑" pitchFamily="34" charset="-122"/>
                <a:ea typeface="微软雅黑" pitchFamily="34" charset="-122"/>
              </a:rPr>
              <a:t>章</a:t>
            </a:r>
            <a:r>
              <a:rPr lang="zh-CN" altLang="en-US">
                <a:solidFill>
                  <a:srgbClr val="FF0000"/>
                </a:solidFill>
              </a:rPr>
              <a:t> </a:t>
            </a:r>
            <a:r>
              <a:rPr lang="zh-CN" altLang="en-US" sz="4400">
                <a:solidFill>
                  <a:schemeClr val="accent1"/>
                </a:solidFill>
                <a:latin typeface="微软雅黑" pitchFamily="34" charset="-122"/>
                <a:ea typeface="微软雅黑" pitchFamily="34" charset="-122"/>
              </a:rPr>
              <a:t>层次结构存储系统</a:t>
            </a:r>
            <a:r>
              <a:rPr lang="zh-CN" altLang="en-US" sz="4800">
                <a:solidFill>
                  <a:srgbClr val="FF0000"/>
                </a:solidFill>
                <a:latin typeface="微软雅黑" pitchFamily="34" charset="-122"/>
                <a:ea typeface="微软雅黑" pitchFamily="34" charset="-122"/>
              </a:rPr>
              <a:t/>
            </a:r>
            <a:br>
              <a:rPr lang="zh-CN" altLang="en-US" sz="4800">
                <a:solidFill>
                  <a:srgbClr val="FF0000"/>
                </a:solidFill>
                <a:latin typeface="微软雅黑" pitchFamily="34" charset="-122"/>
                <a:ea typeface="微软雅黑" pitchFamily="34" charset="-122"/>
              </a:rPr>
            </a:br>
            <a:r>
              <a:rPr lang="zh-CN" altLang="en-US">
                <a:latin typeface="微软雅黑" pitchFamily="34" charset="-122"/>
                <a:ea typeface="微软雅黑" pitchFamily="34" charset="-122"/>
              </a:rPr>
              <a:t/>
            </a:r>
            <a:br>
              <a:rPr lang="zh-CN" altLang="en-US">
                <a:latin typeface="微软雅黑" pitchFamily="34" charset="-122"/>
                <a:ea typeface="微软雅黑" pitchFamily="34" charset="-122"/>
              </a:rPr>
            </a:br>
            <a:r>
              <a:rPr lang="zh-CN" altLang="en-US" sz="2800">
                <a:solidFill>
                  <a:schemeClr val="accent2"/>
                </a:solidFill>
                <a:latin typeface="微软雅黑" pitchFamily="34" charset="-122"/>
                <a:ea typeface="微软雅黑" pitchFamily="34" charset="-122"/>
              </a:rPr>
              <a:t>存储器概述</a:t>
            </a:r>
            <a:br>
              <a:rPr lang="zh-CN" altLang="en-US" sz="2800">
                <a:solidFill>
                  <a:schemeClr val="accent2"/>
                </a:solidFill>
                <a:latin typeface="微软雅黑" pitchFamily="34" charset="-122"/>
                <a:ea typeface="微软雅黑" pitchFamily="34" charset="-122"/>
              </a:rPr>
            </a:br>
            <a:r>
              <a:rPr lang="zh-CN" altLang="en-US" sz="2800">
                <a:solidFill>
                  <a:schemeClr val="accent2"/>
                </a:solidFill>
                <a:latin typeface="微软雅黑" pitchFamily="34" charset="-122"/>
                <a:ea typeface="微软雅黑" pitchFamily="34" charset="-122"/>
              </a:rPr>
              <a:t>主存与</a:t>
            </a:r>
            <a:r>
              <a:rPr lang="en-US" altLang="zh-CN" sz="2800">
                <a:solidFill>
                  <a:schemeClr val="accent2"/>
                </a:solidFill>
                <a:latin typeface="微软雅黑" pitchFamily="34" charset="-122"/>
                <a:ea typeface="微软雅黑" pitchFamily="34" charset="-122"/>
              </a:rPr>
              <a:t>CPU</a:t>
            </a:r>
            <a:r>
              <a:rPr lang="zh-CN" altLang="en-US" sz="2800">
                <a:solidFill>
                  <a:schemeClr val="accent2"/>
                </a:solidFill>
                <a:latin typeface="微软雅黑" pitchFamily="34" charset="-122"/>
                <a:ea typeface="微软雅黑" pitchFamily="34" charset="-122"/>
              </a:rPr>
              <a:t>的连接及其读写操作</a:t>
            </a:r>
            <a:br>
              <a:rPr lang="zh-CN" altLang="en-US" sz="2800">
                <a:solidFill>
                  <a:schemeClr val="accent2"/>
                </a:solidFill>
                <a:latin typeface="微软雅黑" pitchFamily="34" charset="-122"/>
                <a:ea typeface="微软雅黑" pitchFamily="34" charset="-122"/>
              </a:rPr>
            </a:br>
            <a:r>
              <a:rPr lang="zh-CN" altLang="en-US" sz="2800">
                <a:solidFill>
                  <a:schemeClr val="accent2"/>
                </a:solidFill>
                <a:latin typeface="微软雅黑" pitchFamily="34" charset="-122"/>
                <a:ea typeface="微软雅黑" pitchFamily="34" charset="-122"/>
              </a:rPr>
              <a:t>磁盘存储器</a:t>
            </a:r>
            <a:br>
              <a:rPr lang="zh-CN" altLang="en-US" sz="2800">
                <a:solidFill>
                  <a:schemeClr val="accent2"/>
                </a:solidFill>
                <a:latin typeface="微软雅黑" pitchFamily="34" charset="-122"/>
                <a:ea typeface="微软雅黑" pitchFamily="34" charset="-122"/>
              </a:rPr>
            </a:br>
            <a:r>
              <a:rPr lang="zh-CN" altLang="en-US" sz="2800">
                <a:solidFill>
                  <a:schemeClr val="accent2"/>
                </a:solidFill>
                <a:latin typeface="微软雅黑" pitchFamily="34" charset="-122"/>
                <a:ea typeface="微软雅黑" pitchFamily="34" charset="-122"/>
              </a:rPr>
              <a:t>高速缓冲存储器</a:t>
            </a:r>
            <a:r>
              <a:rPr lang="en-US" altLang="zh-CN" sz="2800">
                <a:solidFill>
                  <a:schemeClr val="accent2"/>
                </a:solidFill>
                <a:latin typeface="微软雅黑" pitchFamily="34" charset="-122"/>
                <a:ea typeface="微软雅黑" pitchFamily="34" charset="-122"/>
              </a:rPr>
              <a:t>(cache)</a:t>
            </a:r>
            <a:br>
              <a:rPr lang="en-US" altLang="zh-CN" sz="2800">
                <a:solidFill>
                  <a:schemeClr val="accent2"/>
                </a:solidFill>
                <a:latin typeface="微软雅黑" pitchFamily="34" charset="-122"/>
                <a:ea typeface="微软雅黑" pitchFamily="34" charset="-122"/>
              </a:rPr>
            </a:br>
            <a:r>
              <a:rPr lang="zh-CN" altLang="en-US" sz="2800">
                <a:solidFill>
                  <a:schemeClr val="accent2"/>
                </a:solidFill>
                <a:latin typeface="微软雅黑" pitchFamily="34" charset="-122"/>
                <a:ea typeface="微软雅黑" pitchFamily="34" charset="-122"/>
              </a:rPr>
              <a:t>虚拟存储器</a:t>
            </a:r>
            <a:br>
              <a:rPr lang="zh-CN" altLang="en-US" sz="2800">
                <a:solidFill>
                  <a:schemeClr val="accent2"/>
                </a:solidFill>
                <a:latin typeface="微软雅黑" pitchFamily="34" charset="-122"/>
                <a:ea typeface="微软雅黑" pitchFamily="34" charset="-122"/>
              </a:rPr>
            </a:br>
            <a:r>
              <a:rPr lang="en-US" altLang="zh-CN" sz="2800">
                <a:solidFill>
                  <a:schemeClr val="accent2"/>
                </a:solidFill>
                <a:latin typeface="微软雅黑" pitchFamily="34" charset="-122"/>
                <a:ea typeface="微软雅黑" pitchFamily="34" charset="-122"/>
              </a:rPr>
              <a:t>IA-32/Linux</a:t>
            </a:r>
            <a:r>
              <a:rPr lang="zh-CN" altLang="en-US" sz="2800">
                <a:solidFill>
                  <a:schemeClr val="accent2"/>
                </a:solidFill>
                <a:latin typeface="微软雅黑" pitchFamily="34" charset="-122"/>
                <a:ea typeface="微软雅黑" pitchFamily="34" charset="-122"/>
              </a:rPr>
              <a:t>中的地址转换 </a:t>
            </a:r>
            <a:br>
              <a:rPr lang="zh-CN" altLang="en-US" sz="2800">
                <a:solidFill>
                  <a:schemeClr val="accent2"/>
                </a:solidFill>
                <a:latin typeface="微软雅黑" pitchFamily="34" charset="-122"/>
                <a:ea typeface="微软雅黑" pitchFamily="34" charset="-122"/>
              </a:rPr>
            </a:br>
            <a:endParaRPr lang="zh-CN" altLang="en-US" sz="2800">
              <a:solidFill>
                <a:schemeClr val="accent2"/>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96"/>
          <p:cNvSpPr>
            <a:spLocks noChangeArrowheads="1"/>
          </p:cNvSpPr>
          <p:nvPr/>
        </p:nvSpPr>
        <p:spPr bwMode="auto">
          <a:xfrm>
            <a:off x="2681288" y="2493963"/>
            <a:ext cx="6300787" cy="3409950"/>
          </a:xfrm>
          <a:prstGeom prst="rect">
            <a:avLst/>
          </a:prstGeom>
          <a:solidFill>
            <a:schemeClr val="accent1">
              <a:alpha val="20000"/>
            </a:schemeClr>
          </a:solid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757763" name="Rectangle 97"/>
          <p:cNvSpPr>
            <a:spLocks noChangeArrowheads="1"/>
          </p:cNvSpPr>
          <p:nvPr/>
        </p:nvSpPr>
        <p:spPr bwMode="auto">
          <a:xfrm>
            <a:off x="160338" y="2438400"/>
            <a:ext cx="1755775" cy="3419475"/>
          </a:xfrm>
          <a:prstGeom prst="rect">
            <a:avLst/>
          </a:prstGeom>
          <a:solidFill>
            <a:srgbClr val="99CC00">
              <a:alpha val="20000"/>
            </a:srgbClr>
          </a:solidFill>
          <a:ln w="9525">
            <a:solidFill>
              <a:schemeClr val="tx1"/>
            </a:solidFill>
            <a:prstDash val="dash"/>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757764" name="Text Box 98"/>
          <p:cNvSpPr txBox="1">
            <a:spLocks noChangeArrowheads="1"/>
          </p:cNvSpPr>
          <p:nvPr/>
        </p:nvSpPr>
        <p:spPr bwMode="auto">
          <a:xfrm>
            <a:off x="2771775" y="3530600"/>
            <a:ext cx="371475" cy="1287463"/>
          </a:xfrm>
          <a:prstGeom prst="rect">
            <a:avLst/>
          </a:prstGeom>
          <a:noFill/>
          <a:ln w="12700" cap="sq">
            <a:solidFill>
              <a:srgbClr val="000000"/>
            </a:solidFill>
            <a:miter lim="800000"/>
            <a:headEnd type="none" w="sm" len="sm"/>
            <a:tailEnd type="none" w="sm" len="sm"/>
          </a:ln>
        </p:spPr>
        <p:txBody>
          <a:bodyPr vert="eaVert" lIns="0" tIns="0" rIns="0" bIns="0"/>
          <a:lstStyle/>
          <a:p>
            <a:pPr algn="ctr" eaLnBrk="1" hangingPunct="1">
              <a:lnSpc>
                <a:spcPct val="120000"/>
              </a:lnSpc>
            </a:pPr>
            <a:r>
              <a:rPr kumimoji="1" lang="zh-CN" altLang="en-US" sz="1800">
                <a:ea typeface="黑体" pitchFamily="49" charset="-122"/>
              </a:rPr>
              <a:t>地址寄存器</a:t>
            </a:r>
          </a:p>
        </p:txBody>
      </p:sp>
      <p:sp>
        <p:nvSpPr>
          <p:cNvPr id="757765" name="Text Box 99"/>
          <p:cNvSpPr txBox="1">
            <a:spLocks noChangeArrowheads="1"/>
          </p:cNvSpPr>
          <p:nvPr/>
        </p:nvSpPr>
        <p:spPr bwMode="auto">
          <a:xfrm>
            <a:off x="3338513" y="3532188"/>
            <a:ext cx="360362" cy="1319212"/>
          </a:xfrm>
          <a:prstGeom prst="rect">
            <a:avLst/>
          </a:prstGeom>
          <a:noFill/>
          <a:ln w="12700" cap="sq">
            <a:solidFill>
              <a:srgbClr val="000000"/>
            </a:solidFill>
            <a:miter lim="800000"/>
            <a:headEnd type="none" w="sm" len="sm"/>
            <a:tailEnd type="none" w="sm" len="sm"/>
          </a:ln>
        </p:spPr>
        <p:txBody>
          <a:bodyPr vert="eaVert" lIns="0" tIns="0" rIns="0" bIns="0"/>
          <a:lstStyle/>
          <a:p>
            <a:pPr algn="ctr" eaLnBrk="1" hangingPunct="1">
              <a:lnSpc>
                <a:spcPct val="120000"/>
              </a:lnSpc>
            </a:pPr>
            <a:r>
              <a:rPr kumimoji="1" lang="zh-CN" altLang="en-US" sz="1800">
                <a:solidFill>
                  <a:srgbClr val="000000"/>
                </a:solidFill>
                <a:latin typeface="黑体" pitchFamily="49" charset="-122"/>
                <a:ea typeface="黑体" pitchFamily="49" charset="-122"/>
              </a:rPr>
              <a:t>地址译码器</a:t>
            </a:r>
            <a:endParaRPr kumimoji="1" lang="zh-CN" altLang="en-US" sz="1800">
              <a:latin typeface="黑体" pitchFamily="49" charset="-122"/>
              <a:ea typeface="黑体" pitchFamily="49" charset="-122"/>
            </a:endParaRPr>
          </a:p>
        </p:txBody>
      </p:sp>
      <p:sp>
        <p:nvSpPr>
          <p:cNvPr id="561252" name="Line 100"/>
          <p:cNvSpPr>
            <a:spLocks noChangeShapeType="1"/>
          </p:cNvSpPr>
          <p:nvPr/>
        </p:nvSpPr>
        <p:spPr bwMode="auto">
          <a:xfrm flipV="1">
            <a:off x="3705225" y="3394075"/>
            <a:ext cx="449263" cy="198438"/>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561253" name="Line 101"/>
          <p:cNvSpPr>
            <a:spLocks noChangeShapeType="1"/>
          </p:cNvSpPr>
          <p:nvPr/>
        </p:nvSpPr>
        <p:spPr bwMode="auto">
          <a:xfrm flipV="1">
            <a:off x="3702050" y="3492500"/>
            <a:ext cx="449263" cy="196850"/>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561254" name="Line 102"/>
          <p:cNvSpPr>
            <a:spLocks noChangeShapeType="1"/>
          </p:cNvSpPr>
          <p:nvPr/>
        </p:nvSpPr>
        <p:spPr bwMode="auto">
          <a:xfrm flipV="1">
            <a:off x="3705225" y="3592513"/>
            <a:ext cx="449263" cy="196850"/>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561255" name="Line 103"/>
          <p:cNvSpPr>
            <a:spLocks noChangeShapeType="1"/>
          </p:cNvSpPr>
          <p:nvPr/>
        </p:nvSpPr>
        <p:spPr bwMode="auto">
          <a:xfrm flipV="1">
            <a:off x="3705225" y="3690938"/>
            <a:ext cx="449263" cy="198437"/>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561256" name="Line 104"/>
          <p:cNvSpPr>
            <a:spLocks noChangeShapeType="1"/>
          </p:cNvSpPr>
          <p:nvPr/>
        </p:nvSpPr>
        <p:spPr bwMode="auto">
          <a:xfrm>
            <a:off x="3705225" y="4651375"/>
            <a:ext cx="449263" cy="96838"/>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561257" name="Line 105"/>
          <p:cNvSpPr>
            <a:spLocks noChangeShapeType="1"/>
          </p:cNvSpPr>
          <p:nvPr/>
        </p:nvSpPr>
        <p:spPr bwMode="auto">
          <a:xfrm>
            <a:off x="3705225" y="4716463"/>
            <a:ext cx="449263" cy="100012"/>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grpSp>
        <p:nvGrpSpPr>
          <p:cNvPr id="2" name="Group 106"/>
          <p:cNvGrpSpPr>
            <a:grpSpLocks/>
          </p:cNvGrpSpPr>
          <p:nvPr/>
        </p:nvGrpSpPr>
        <p:grpSpPr bwMode="auto">
          <a:xfrm>
            <a:off x="3781425" y="4908550"/>
            <a:ext cx="1555750" cy="587375"/>
            <a:chOff x="2249" y="1828"/>
            <a:chExt cx="980" cy="370"/>
          </a:xfrm>
        </p:grpSpPr>
        <p:sp>
          <p:nvSpPr>
            <p:cNvPr id="757773" name="Text Box 107"/>
            <p:cNvSpPr txBox="1">
              <a:spLocks noChangeArrowheads="1"/>
            </p:cNvSpPr>
            <p:nvPr/>
          </p:nvSpPr>
          <p:spPr bwMode="auto">
            <a:xfrm>
              <a:off x="2249" y="1937"/>
              <a:ext cx="980" cy="261"/>
            </a:xfrm>
            <a:prstGeom prst="rect">
              <a:avLst/>
            </a:prstGeom>
            <a:noFill/>
            <a:ln w="12700" cap="sq">
              <a:solidFill>
                <a:srgbClr val="000000"/>
              </a:solidFill>
              <a:miter lim="800000"/>
              <a:headEnd type="none" w="sm" len="sm"/>
              <a:tailEnd type="none" w="sm" len="sm"/>
            </a:ln>
          </p:spPr>
          <p:txBody>
            <a:bodyPr lIns="0" tIns="0" rIns="0" bIns="0"/>
            <a:lstStyle/>
            <a:p>
              <a:pPr algn="ctr" eaLnBrk="1" hangingPunct="1">
                <a:lnSpc>
                  <a:spcPct val="120000"/>
                </a:lnSpc>
              </a:pPr>
              <a:r>
                <a:rPr kumimoji="1" lang="zh-CN" altLang="en-US" sz="1800">
                  <a:ea typeface="黑体" pitchFamily="49" charset="-122"/>
                </a:rPr>
                <a:t>读写控制电路</a:t>
              </a:r>
            </a:p>
          </p:txBody>
        </p:sp>
        <p:sp>
          <p:nvSpPr>
            <p:cNvPr id="561260" name="Line 108"/>
            <p:cNvSpPr>
              <a:spLocks noChangeShapeType="1"/>
            </p:cNvSpPr>
            <p:nvPr/>
          </p:nvSpPr>
          <p:spPr bwMode="auto">
            <a:xfrm flipV="1">
              <a:off x="2872" y="1828"/>
              <a:ext cx="0" cy="120"/>
            </a:xfrm>
            <a:prstGeom prst="line">
              <a:avLst/>
            </a:prstGeom>
            <a:noFill/>
            <a:ln w="12700" cap="sq">
              <a:solidFill>
                <a:srgbClr val="000000"/>
              </a:solidFill>
              <a:round/>
              <a:headEnd type="none" w="sm" len="sm"/>
              <a:tailEnd type="triangle"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grpSp>
      <p:sp>
        <p:nvSpPr>
          <p:cNvPr id="561261" name="Line 109"/>
          <p:cNvSpPr>
            <a:spLocks noChangeShapeType="1"/>
          </p:cNvSpPr>
          <p:nvPr/>
        </p:nvSpPr>
        <p:spPr bwMode="auto">
          <a:xfrm flipV="1">
            <a:off x="1827213" y="5268913"/>
            <a:ext cx="1884362" cy="4762"/>
          </a:xfrm>
          <a:prstGeom prst="line">
            <a:avLst/>
          </a:prstGeom>
          <a:noFill/>
          <a:ln w="28575" cap="sq">
            <a:solidFill>
              <a:schemeClr val="tx1"/>
            </a:solidFill>
            <a:round/>
            <a:headEnd type="none" w="sm" len="sm"/>
            <a:tailEnd type="triangle" w="med" len="med"/>
          </a:ln>
          <a:effectLst>
            <a:outerShdw dist="3592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757776" name="Text Box 110"/>
          <p:cNvSpPr txBox="1">
            <a:spLocks noChangeArrowheads="1"/>
          </p:cNvSpPr>
          <p:nvPr/>
        </p:nvSpPr>
        <p:spPr bwMode="auto">
          <a:xfrm>
            <a:off x="1711325" y="4811713"/>
            <a:ext cx="1239838" cy="506412"/>
          </a:xfrm>
          <a:prstGeom prst="rect">
            <a:avLst/>
          </a:prstGeom>
          <a:noFill/>
          <a:ln w="12700" cap="sq">
            <a:noFill/>
            <a:miter lim="800000"/>
            <a:headEnd type="none" w="sm" len="sm"/>
            <a:tailEnd type="none" w="sm" len="sm"/>
          </a:ln>
        </p:spPr>
        <p:txBody>
          <a:bodyPr lIns="116623" tIns="58311" rIns="116623" bIns="58311"/>
          <a:lstStyle/>
          <a:p>
            <a:pPr algn="ctr" eaLnBrk="1" hangingPunct="1">
              <a:lnSpc>
                <a:spcPct val="120000"/>
              </a:lnSpc>
            </a:pPr>
            <a:r>
              <a:rPr kumimoji="1" lang="zh-CN" altLang="en-US" sz="1800">
                <a:latin typeface="黑体" pitchFamily="49" charset="-122"/>
                <a:ea typeface="黑体" pitchFamily="49" charset="-122"/>
              </a:rPr>
              <a:t>控制线</a:t>
            </a:r>
            <a:endParaRPr kumimoji="1" lang="zh-CN" altLang="en-US" sz="1800">
              <a:ea typeface="黑体" pitchFamily="49" charset="-122"/>
            </a:endParaRPr>
          </a:p>
        </p:txBody>
      </p:sp>
      <p:sp>
        <p:nvSpPr>
          <p:cNvPr id="757777" name="Text Box 111"/>
          <p:cNvSpPr txBox="1">
            <a:spLocks noChangeArrowheads="1"/>
          </p:cNvSpPr>
          <p:nvPr/>
        </p:nvSpPr>
        <p:spPr bwMode="auto">
          <a:xfrm>
            <a:off x="206375" y="4930775"/>
            <a:ext cx="1846263" cy="568325"/>
          </a:xfrm>
          <a:prstGeom prst="rect">
            <a:avLst/>
          </a:prstGeom>
          <a:noFill/>
          <a:ln w="12700" cap="sq">
            <a:noFill/>
            <a:miter lim="800000"/>
            <a:headEnd/>
            <a:tailEnd/>
          </a:ln>
        </p:spPr>
        <p:txBody>
          <a:bodyPr lIns="116623" tIns="58311" rIns="116623" bIns="58311"/>
          <a:lstStyle/>
          <a:p>
            <a:pPr algn="just" eaLnBrk="1" hangingPunct="1">
              <a:lnSpc>
                <a:spcPct val="150000"/>
              </a:lnSpc>
            </a:pPr>
            <a:r>
              <a:rPr kumimoji="1" lang="zh-CN" altLang="en-US" sz="1800">
                <a:ea typeface="黑体" pitchFamily="49" charset="-122"/>
              </a:rPr>
              <a:t>读</a:t>
            </a:r>
            <a:r>
              <a:rPr kumimoji="1" lang="en-US" altLang="zh-CN" sz="1800">
                <a:ea typeface="黑体" pitchFamily="49" charset="-122"/>
              </a:rPr>
              <a:t>/</a:t>
            </a:r>
            <a:r>
              <a:rPr kumimoji="1" lang="zh-CN" altLang="en-US" sz="1800">
                <a:ea typeface="黑体" pitchFamily="49" charset="-122"/>
              </a:rPr>
              <a:t>写控制信号</a:t>
            </a:r>
          </a:p>
        </p:txBody>
      </p:sp>
      <p:grpSp>
        <p:nvGrpSpPr>
          <p:cNvPr id="3" name="Group 112"/>
          <p:cNvGrpSpPr>
            <a:grpSpLocks/>
          </p:cNvGrpSpPr>
          <p:nvPr/>
        </p:nvGrpSpPr>
        <p:grpSpPr bwMode="auto">
          <a:xfrm>
            <a:off x="4110038" y="3340100"/>
            <a:ext cx="1609725" cy="1558925"/>
            <a:chOff x="2589" y="854"/>
            <a:chExt cx="1014" cy="982"/>
          </a:xfrm>
        </p:grpSpPr>
        <p:sp>
          <p:nvSpPr>
            <p:cNvPr id="757779" name="Text Box 113"/>
            <p:cNvSpPr txBox="1">
              <a:spLocks noChangeArrowheads="1"/>
            </p:cNvSpPr>
            <p:nvPr/>
          </p:nvSpPr>
          <p:spPr bwMode="auto">
            <a:xfrm>
              <a:off x="3177" y="992"/>
              <a:ext cx="426" cy="789"/>
            </a:xfrm>
            <a:prstGeom prst="rect">
              <a:avLst/>
            </a:prstGeom>
            <a:noFill/>
            <a:ln w="12700" cap="sq">
              <a:noFill/>
              <a:miter lim="800000"/>
              <a:headEnd type="none" w="sm" len="sm"/>
              <a:tailEnd type="none" w="sm" len="sm"/>
            </a:ln>
          </p:spPr>
          <p:txBody>
            <a:bodyPr vert="eaVert" lIns="116623" tIns="58311" rIns="116623" bIns="58311"/>
            <a:lstStyle/>
            <a:p>
              <a:pPr algn="just" eaLnBrk="1" hangingPunct="1">
                <a:lnSpc>
                  <a:spcPct val="120000"/>
                </a:lnSpc>
              </a:pPr>
              <a:r>
                <a:rPr kumimoji="1" lang="zh-CN" altLang="en-US" sz="1800">
                  <a:ea typeface="黑体" pitchFamily="49" charset="-122"/>
                </a:rPr>
                <a:t>记忆单元</a:t>
              </a:r>
            </a:p>
          </p:txBody>
        </p:sp>
        <p:sp>
          <p:nvSpPr>
            <p:cNvPr id="757780" name="Rectangle 114"/>
            <p:cNvSpPr>
              <a:spLocks noChangeArrowheads="1"/>
            </p:cNvSpPr>
            <p:nvPr/>
          </p:nvSpPr>
          <p:spPr bwMode="auto">
            <a:xfrm>
              <a:off x="2589" y="857"/>
              <a:ext cx="622" cy="979"/>
            </a:xfrm>
            <a:prstGeom prst="rect">
              <a:avLst/>
            </a:prstGeom>
            <a:noFill/>
            <a:ln w="12700" cap="sq">
              <a:solidFill>
                <a:srgbClr val="000000"/>
              </a:solidFill>
              <a:miter lim="800000"/>
              <a:headEnd type="none" w="sm" len="sm"/>
              <a:tailEnd type="none" w="sm" len="sm"/>
            </a:ln>
          </p:spPr>
          <p:txBody>
            <a:bodyPr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757781" name="Line 115"/>
            <p:cNvSpPr>
              <a:spLocks noChangeShapeType="1"/>
            </p:cNvSpPr>
            <p:nvPr/>
          </p:nvSpPr>
          <p:spPr bwMode="auto">
            <a:xfrm>
              <a:off x="2589" y="1776"/>
              <a:ext cx="622" cy="0"/>
            </a:xfrm>
            <a:prstGeom prst="line">
              <a:avLst/>
            </a:prstGeom>
            <a:noFill/>
            <a:ln w="12700" cap="sq">
              <a:solidFill>
                <a:srgbClr val="000000"/>
              </a:solidFill>
              <a:round/>
              <a:headEnd type="none" w="sm" len="sm"/>
              <a:tailEnd type="none" w="sm" len="sm"/>
            </a:ln>
          </p:spPr>
          <p:txBody>
            <a:bodyPr anchor="ctr"/>
            <a:lstStyle/>
            <a:p>
              <a:endParaRPr lang="zh-CN" altLang="en-US"/>
            </a:p>
          </p:txBody>
        </p:sp>
        <p:sp>
          <p:nvSpPr>
            <p:cNvPr id="757782" name="Line 116"/>
            <p:cNvSpPr>
              <a:spLocks noChangeShapeType="1"/>
            </p:cNvSpPr>
            <p:nvPr/>
          </p:nvSpPr>
          <p:spPr bwMode="auto">
            <a:xfrm>
              <a:off x="2589" y="1713"/>
              <a:ext cx="622" cy="0"/>
            </a:xfrm>
            <a:prstGeom prst="line">
              <a:avLst/>
            </a:prstGeom>
            <a:noFill/>
            <a:ln w="12700" cap="sq">
              <a:solidFill>
                <a:srgbClr val="000000"/>
              </a:solidFill>
              <a:round/>
              <a:headEnd type="none" w="sm" len="sm"/>
              <a:tailEnd type="none" w="sm" len="sm"/>
            </a:ln>
          </p:spPr>
          <p:txBody>
            <a:bodyPr anchor="ctr"/>
            <a:lstStyle/>
            <a:p>
              <a:endParaRPr lang="zh-CN" altLang="en-US"/>
            </a:p>
          </p:txBody>
        </p:sp>
        <p:sp>
          <p:nvSpPr>
            <p:cNvPr id="561269" name="Text Box 117"/>
            <p:cNvSpPr txBox="1">
              <a:spLocks noChangeArrowheads="1"/>
            </p:cNvSpPr>
            <p:nvPr/>
          </p:nvSpPr>
          <p:spPr bwMode="auto">
            <a:xfrm>
              <a:off x="2613" y="1140"/>
              <a:ext cx="498" cy="692"/>
            </a:xfrm>
            <a:prstGeom prst="rect">
              <a:avLst/>
            </a:prstGeom>
            <a:noFill/>
            <a:ln w="9525" cap="sq">
              <a:noFill/>
              <a:miter lim="800000"/>
              <a:headEnd type="none" w="sm" len="sm"/>
              <a:tailEnd type="none" w="sm" len="sm"/>
            </a:ln>
            <a:effectLst/>
          </p:spPr>
          <p:txBody>
            <a:bodyPr vert="eaVert" lIns="116623" tIns="58311" rIns="116623" bIns="58311"/>
            <a:lstStyle/>
            <a:p>
              <a:pPr algn="ctr" eaLnBrk="1" hangingPunct="1">
                <a:lnSpc>
                  <a:spcPct val="120000"/>
                </a:lnSpc>
                <a:defRPr/>
              </a:pPr>
              <a:r>
                <a:rPr kumimoji="1" lang="zh-CN" altLang="en-US" sz="900">
                  <a:solidFill>
                    <a:srgbClr val="808080"/>
                  </a:solidFill>
                  <a:effectLst>
                    <a:outerShdw blurRad="38100" dist="38100" dir="2700000" algn="tl">
                      <a:srgbClr val="C0C0C0"/>
                    </a:outerShdw>
                  </a:effectLst>
                  <a:latin typeface="黑体" pitchFamily="49" charset="-122"/>
                  <a:ea typeface="黑体" pitchFamily="49" charset="-122"/>
                  <a:sym typeface="Marlett" pitchFamily="2" charset="2"/>
                </a:rPr>
                <a:t></a:t>
              </a:r>
              <a:endParaRPr kumimoji="1" lang="zh-CN" altLang="en-US" sz="2300">
                <a:ea typeface="宋体" pitchFamily="2" charset="-122"/>
              </a:endParaRPr>
            </a:p>
          </p:txBody>
        </p:sp>
        <p:grpSp>
          <p:nvGrpSpPr>
            <p:cNvPr id="757784" name="Group 118"/>
            <p:cNvGrpSpPr>
              <a:grpSpLocks/>
            </p:cNvGrpSpPr>
            <p:nvPr/>
          </p:nvGrpSpPr>
          <p:grpSpPr bwMode="auto">
            <a:xfrm>
              <a:off x="2589" y="854"/>
              <a:ext cx="622" cy="443"/>
              <a:chOff x="5628" y="10821"/>
              <a:chExt cx="936" cy="609"/>
            </a:xfrm>
          </p:grpSpPr>
          <p:sp>
            <p:nvSpPr>
              <p:cNvPr id="757785" name="Line 119"/>
              <p:cNvSpPr>
                <a:spLocks noChangeShapeType="1"/>
              </p:cNvSpPr>
              <p:nvPr/>
            </p:nvSpPr>
            <p:spPr bwMode="auto">
              <a:xfrm>
                <a:off x="5628" y="10914"/>
                <a:ext cx="936" cy="0"/>
              </a:xfrm>
              <a:prstGeom prst="line">
                <a:avLst/>
              </a:prstGeom>
              <a:noFill/>
              <a:ln w="12700" cap="sq">
                <a:solidFill>
                  <a:srgbClr val="000000"/>
                </a:solidFill>
                <a:round/>
                <a:headEnd type="none" w="sm" len="sm"/>
                <a:tailEnd type="none" w="sm" len="sm"/>
              </a:ln>
            </p:spPr>
            <p:txBody>
              <a:bodyPr anchor="ctr"/>
              <a:lstStyle/>
              <a:p>
                <a:endParaRPr lang="zh-CN" altLang="en-US"/>
              </a:p>
            </p:txBody>
          </p:sp>
          <p:sp>
            <p:nvSpPr>
              <p:cNvPr id="757786" name="Line 120"/>
              <p:cNvSpPr>
                <a:spLocks noChangeShapeType="1"/>
              </p:cNvSpPr>
              <p:nvPr/>
            </p:nvSpPr>
            <p:spPr bwMode="auto">
              <a:xfrm>
                <a:off x="5628" y="11001"/>
                <a:ext cx="936" cy="0"/>
              </a:xfrm>
              <a:prstGeom prst="line">
                <a:avLst/>
              </a:prstGeom>
              <a:noFill/>
              <a:ln w="12700" cap="sq">
                <a:solidFill>
                  <a:srgbClr val="000000"/>
                </a:solidFill>
                <a:round/>
                <a:headEnd type="none" w="sm" len="sm"/>
                <a:tailEnd type="none" w="sm" len="sm"/>
              </a:ln>
            </p:spPr>
            <p:txBody>
              <a:bodyPr anchor="ctr"/>
              <a:lstStyle/>
              <a:p>
                <a:endParaRPr lang="zh-CN" altLang="en-US"/>
              </a:p>
            </p:txBody>
          </p:sp>
          <p:sp>
            <p:nvSpPr>
              <p:cNvPr id="757787" name="Line 121"/>
              <p:cNvSpPr>
                <a:spLocks noChangeShapeType="1"/>
              </p:cNvSpPr>
              <p:nvPr/>
            </p:nvSpPr>
            <p:spPr bwMode="auto">
              <a:xfrm>
                <a:off x="5628" y="11086"/>
                <a:ext cx="936" cy="0"/>
              </a:xfrm>
              <a:prstGeom prst="line">
                <a:avLst/>
              </a:prstGeom>
              <a:noFill/>
              <a:ln w="12700" cap="sq">
                <a:solidFill>
                  <a:srgbClr val="000000"/>
                </a:solidFill>
                <a:round/>
                <a:headEnd type="none" w="sm" len="sm"/>
                <a:tailEnd type="none" w="sm" len="sm"/>
              </a:ln>
            </p:spPr>
            <p:txBody>
              <a:bodyPr anchor="ctr"/>
              <a:lstStyle/>
              <a:p>
                <a:endParaRPr lang="zh-CN" altLang="en-US"/>
              </a:p>
            </p:txBody>
          </p:sp>
          <p:sp>
            <p:nvSpPr>
              <p:cNvPr id="757788" name="Line 122"/>
              <p:cNvSpPr>
                <a:spLocks noChangeShapeType="1"/>
              </p:cNvSpPr>
              <p:nvPr/>
            </p:nvSpPr>
            <p:spPr bwMode="auto">
              <a:xfrm>
                <a:off x="5628" y="11258"/>
                <a:ext cx="936" cy="0"/>
              </a:xfrm>
              <a:prstGeom prst="line">
                <a:avLst/>
              </a:prstGeom>
              <a:noFill/>
              <a:ln w="12700" cap="sq">
                <a:solidFill>
                  <a:srgbClr val="000000"/>
                </a:solidFill>
                <a:round/>
                <a:headEnd type="none" w="sm" len="sm"/>
                <a:tailEnd type="none" w="sm" len="sm"/>
              </a:ln>
            </p:spPr>
            <p:txBody>
              <a:bodyPr anchor="ctr"/>
              <a:lstStyle/>
              <a:p>
                <a:endParaRPr lang="zh-CN" altLang="en-US"/>
              </a:p>
            </p:txBody>
          </p:sp>
          <p:sp>
            <p:nvSpPr>
              <p:cNvPr id="757789" name="Line 123"/>
              <p:cNvSpPr>
                <a:spLocks noChangeShapeType="1"/>
              </p:cNvSpPr>
              <p:nvPr/>
            </p:nvSpPr>
            <p:spPr bwMode="auto">
              <a:xfrm>
                <a:off x="5628" y="11172"/>
                <a:ext cx="936" cy="0"/>
              </a:xfrm>
              <a:prstGeom prst="line">
                <a:avLst/>
              </a:prstGeom>
              <a:noFill/>
              <a:ln w="12700" cap="sq">
                <a:solidFill>
                  <a:srgbClr val="000000"/>
                </a:solidFill>
                <a:round/>
                <a:headEnd type="none" w="sm" len="sm"/>
                <a:tailEnd type="none" w="sm" len="sm"/>
              </a:ln>
            </p:spPr>
            <p:txBody>
              <a:bodyPr anchor="ctr"/>
              <a:lstStyle/>
              <a:p>
                <a:endParaRPr lang="zh-CN" altLang="en-US"/>
              </a:p>
            </p:txBody>
          </p:sp>
          <p:sp>
            <p:nvSpPr>
              <p:cNvPr id="757790" name="Line 124"/>
              <p:cNvSpPr>
                <a:spLocks noChangeShapeType="1"/>
              </p:cNvSpPr>
              <p:nvPr/>
            </p:nvSpPr>
            <p:spPr bwMode="auto">
              <a:xfrm>
                <a:off x="5628" y="11430"/>
                <a:ext cx="936" cy="0"/>
              </a:xfrm>
              <a:prstGeom prst="line">
                <a:avLst/>
              </a:prstGeom>
              <a:noFill/>
              <a:ln w="12700" cap="sq">
                <a:solidFill>
                  <a:srgbClr val="000000"/>
                </a:solidFill>
                <a:round/>
                <a:headEnd type="none" w="sm" len="sm"/>
                <a:tailEnd type="none" w="sm" len="sm"/>
              </a:ln>
            </p:spPr>
            <p:txBody>
              <a:bodyPr anchor="ctr"/>
              <a:lstStyle/>
              <a:p>
                <a:endParaRPr lang="zh-CN" altLang="en-US"/>
              </a:p>
            </p:txBody>
          </p:sp>
          <p:sp>
            <p:nvSpPr>
              <p:cNvPr id="757791" name="Line 125"/>
              <p:cNvSpPr>
                <a:spLocks noChangeShapeType="1"/>
              </p:cNvSpPr>
              <p:nvPr/>
            </p:nvSpPr>
            <p:spPr bwMode="auto">
              <a:xfrm>
                <a:off x="5628" y="11344"/>
                <a:ext cx="936" cy="0"/>
              </a:xfrm>
              <a:prstGeom prst="line">
                <a:avLst/>
              </a:prstGeom>
              <a:noFill/>
              <a:ln w="12700" cap="sq">
                <a:solidFill>
                  <a:srgbClr val="000000"/>
                </a:solidFill>
                <a:round/>
                <a:headEnd type="none" w="sm" len="sm"/>
                <a:tailEnd type="none" w="sm" len="sm"/>
              </a:ln>
            </p:spPr>
            <p:txBody>
              <a:bodyPr anchor="ctr"/>
              <a:lstStyle/>
              <a:p>
                <a:endParaRPr lang="zh-CN" altLang="en-US"/>
              </a:p>
            </p:txBody>
          </p:sp>
          <p:sp>
            <p:nvSpPr>
              <p:cNvPr id="757792" name="Line 126"/>
              <p:cNvSpPr>
                <a:spLocks noChangeShapeType="1"/>
              </p:cNvSpPr>
              <p:nvPr/>
            </p:nvSpPr>
            <p:spPr bwMode="auto">
              <a:xfrm>
                <a:off x="6102" y="10827"/>
                <a:ext cx="0" cy="591"/>
              </a:xfrm>
              <a:prstGeom prst="line">
                <a:avLst/>
              </a:prstGeom>
              <a:noFill/>
              <a:ln w="6350">
                <a:solidFill>
                  <a:srgbClr val="000000"/>
                </a:solidFill>
                <a:round/>
                <a:headEnd/>
                <a:tailEnd/>
              </a:ln>
            </p:spPr>
            <p:txBody>
              <a:bodyPr/>
              <a:lstStyle/>
              <a:p>
                <a:endParaRPr lang="zh-CN" altLang="en-US"/>
              </a:p>
            </p:txBody>
          </p:sp>
          <p:sp>
            <p:nvSpPr>
              <p:cNvPr id="757793" name="Line 127"/>
              <p:cNvSpPr>
                <a:spLocks noChangeShapeType="1"/>
              </p:cNvSpPr>
              <p:nvPr/>
            </p:nvSpPr>
            <p:spPr bwMode="auto">
              <a:xfrm>
                <a:off x="6210" y="10827"/>
                <a:ext cx="0" cy="591"/>
              </a:xfrm>
              <a:prstGeom prst="line">
                <a:avLst/>
              </a:prstGeom>
              <a:noFill/>
              <a:ln w="6350">
                <a:solidFill>
                  <a:srgbClr val="000000"/>
                </a:solidFill>
                <a:round/>
                <a:headEnd/>
                <a:tailEnd/>
              </a:ln>
            </p:spPr>
            <p:txBody>
              <a:bodyPr/>
              <a:lstStyle/>
              <a:p>
                <a:endParaRPr lang="zh-CN" altLang="en-US"/>
              </a:p>
            </p:txBody>
          </p:sp>
          <p:sp>
            <p:nvSpPr>
              <p:cNvPr id="757794" name="Line 128"/>
              <p:cNvSpPr>
                <a:spLocks noChangeShapeType="1"/>
              </p:cNvSpPr>
              <p:nvPr/>
            </p:nvSpPr>
            <p:spPr bwMode="auto">
              <a:xfrm>
                <a:off x="6336" y="10836"/>
                <a:ext cx="0" cy="591"/>
              </a:xfrm>
              <a:prstGeom prst="line">
                <a:avLst/>
              </a:prstGeom>
              <a:noFill/>
              <a:ln w="6350">
                <a:solidFill>
                  <a:srgbClr val="000000"/>
                </a:solidFill>
                <a:round/>
                <a:headEnd/>
                <a:tailEnd/>
              </a:ln>
            </p:spPr>
            <p:txBody>
              <a:bodyPr/>
              <a:lstStyle/>
              <a:p>
                <a:endParaRPr lang="zh-CN" altLang="en-US"/>
              </a:p>
            </p:txBody>
          </p:sp>
          <p:sp>
            <p:nvSpPr>
              <p:cNvPr id="757795" name="Line 129"/>
              <p:cNvSpPr>
                <a:spLocks noChangeShapeType="1"/>
              </p:cNvSpPr>
              <p:nvPr/>
            </p:nvSpPr>
            <p:spPr bwMode="auto">
              <a:xfrm>
                <a:off x="6444" y="10836"/>
                <a:ext cx="0" cy="591"/>
              </a:xfrm>
              <a:prstGeom prst="line">
                <a:avLst/>
              </a:prstGeom>
              <a:noFill/>
              <a:ln w="6350">
                <a:solidFill>
                  <a:srgbClr val="000000"/>
                </a:solidFill>
                <a:round/>
                <a:headEnd/>
                <a:tailEnd/>
              </a:ln>
            </p:spPr>
            <p:txBody>
              <a:bodyPr/>
              <a:lstStyle/>
              <a:p>
                <a:endParaRPr lang="zh-CN" altLang="en-US"/>
              </a:p>
            </p:txBody>
          </p:sp>
          <p:sp>
            <p:nvSpPr>
              <p:cNvPr id="757796" name="Line 130"/>
              <p:cNvSpPr>
                <a:spLocks noChangeShapeType="1"/>
              </p:cNvSpPr>
              <p:nvPr/>
            </p:nvSpPr>
            <p:spPr bwMode="auto">
              <a:xfrm>
                <a:off x="5754" y="10836"/>
                <a:ext cx="0" cy="591"/>
              </a:xfrm>
              <a:prstGeom prst="line">
                <a:avLst/>
              </a:prstGeom>
              <a:noFill/>
              <a:ln w="6350">
                <a:solidFill>
                  <a:srgbClr val="000000"/>
                </a:solidFill>
                <a:round/>
                <a:headEnd/>
                <a:tailEnd/>
              </a:ln>
            </p:spPr>
            <p:txBody>
              <a:bodyPr/>
              <a:lstStyle/>
              <a:p>
                <a:endParaRPr lang="zh-CN" altLang="en-US"/>
              </a:p>
            </p:txBody>
          </p:sp>
          <p:sp>
            <p:nvSpPr>
              <p:cNvPr id="757797" name="Line 131"/>
              <p:cNvSpPr>
                <a:spLocks noChangeShapeType="1"/>
              </p:cNvSpPr>
              <p:nvPr/>
            </p:nvSpPr>
            <p:spPr bwMode="auto">
              <a:xfrm>
                <a:off x="5882" y="10839"/>
                <a:ext cx="0" cy="591"/>
              </a:xfrm>
              <a:prstGeom prst="line">
                <a:avLst/>
              </a:prstGeom>
              <a:noFill/>
              <a:ln w="6350">
                <a:solidFill>
                  <a:srgbClr val="000000"/>
                </a:solidFill>
                <a:round/>
                <a:headEnd/>
                <a:tailEnd/>
              </a:ln>
            </p:spPr>
            <p:txBody>
              <a:bodyPr/>
              <a:lstStyle/>
              <a:p>
                <a:endParaRPr lang="zh-CN" altLang="en-US"/>
              </a:p>
            </p:txBody>
          </p:sp>
          <p:sp>
            <p:nvSpPr>
              <p:cNvPr id="757798" name="Line 132"/>
              <p:cNvSpPr>
                <a:spLocks noChangeShapeType="1"/>
              </p:cNvSpPr>
              <p:nvPr/>
            </p:nvSpPr>
            <p:spPr bwMode="auto">
              <a:xfrm>
                <a:off x="5994" y="10821"/>
                <a:ext cx="0" cy="591"/>
              </a:xfrm>
              <a:prstGeom prst="line">
                <a:avLst/>
              </a:prstGeom>
              <a:noFill/>
              <a:ln w="6350">
                <a:solidFill>
                  <a:srgbClr val="000000"/>
                </a:solidFill>
                <a:round/>
                <a:headEnd/>
                <a:tailEnd/>
              </a:ln>
            </p:spPr>
            <p:txBody>
              <a:bodyPr/>
              <a:lstStyle/>
              <a:p>
                <a:endParaRPr lang="zh-CN" altLang="en-US"/>
              </a:p>
            </p:txBody>
          </p:sp>
        </p:grpSp>
        <p:grpSp>
          <p:nvGrpSpPr>
            <p:cNvPr id="757799" name="Group 133"/>
            <p:cNvGrpSpPr>
              <a:grpSpLocks/>
            </p:cNvGrpSpPr>
            <p:nvPr/>
          </p:nvGrpSpPr>
          <p:grpSpPr bwMode="auto">
            <a:xfrm>
              <a:off x="2666" y="1720"/>
              <a:ext cx="458" cy="103"/>
              <a:chOff x="7470" y="11487"/>
              <a:chExt cx="690" cy="609"/>
            </a:xfrm>
          </p:grpSpPr>
          <p:sp>
            <p:nvSpPr>
              <p:cNvPr id="757800" name="Line 134"/>
              <p:cNvSpPr>
                <a:spLocks noChangeShapeType="1"/>
              </p:cNvSpPr>
              <p:nvPr/>
            </p:nvSpPr>
            <p:spPr bwMode="auto">
              <a:xfrm>
                <a:off x="7818" y="11493"/>
                <a:ext cx="0" cy="591"/>
              </a:xfrm>
              <a:prstGeom prst="line">
                <a:avLst/>
              </a:prstGeom>
              <a:noFill/>
              <a:ln w="6350">
                <a:solidFill>
                  <a:srgbClr val="000000"/>
                </a:solidFill>
                <a:round/>
                <a:headEnd/>
                <a:tailEnd/>
              </a:ln>
            </p:spPr>
            <p:txBody>
              <a:bodyPr/>
              <a:lstStyle/>
              <a:p>
                <a:endParaRPr lang="zh-CN" altLang="en-US"/>
              </a:p>
            </p:txBody>
          </p:sp>
          <p:sp>
            <p:nvSpPr>
              <p:cNvPr id="757801" name="Line 135"/>
              <p:cNvSpPr>
                <a:spLocks noChangeShapeType="1"/>
              </p:cNvSpPr>
              <p:nvPr/>
            </p:nvSpPr>
            <p:spPr bwMode="auto">
              <a:xfrm>
                <a:off x="7926" y="11493"/>
                <a:ext cx="0" cy="591"/>
              </a:xfrm>
              <a:prstGeom prst="line">
                <a:avLst/>
              </a:prstGeom>
              <a:noFill/>
              <a:ln w="6350">
                <a:solidFill>
                  <a:srgbClr val="000000"/>
                </a:solidFill>
                <a:round/>
                <a:headEnd/>
                <a:tailEnd/>
              </a:ln>
            </p:spPr>
            <p:txBody>
              <a:bodyPr/>
              <a:lstStyle/>
              <a:p>
                <a:endParaRPr lang="zh-CN" altLang="en-US"/>
              </a:p>
            </p:txBody>
          </p:sp>
          <p:sp>
            <p:nvSpPr>
              <p:cNvPr id="757802" name="Line 136"/>
              <p:cNvSpPr>
                <a:spLocks noChangeShapeType="1"/>
              </p:cNvSpPr>
              <p:nvPr/>
            </p:nvSpPr>
            <p:spPr bwMode="auto">
              <a:xfrm>
                <a:off x="8052" y="11502"/>
                <a:ext cx="0" cy="591"/>
              </a:xfrm>
              <a:prstGeom prst="line">
                <a:avLst/>
              </a:prstGeom>
              <a:noFill/>
              <a:ln w="6350">
                <a:solidFill>
                  <a:srgbClr val="000000"/>
                </a:solidFill>
                <a:round/>
                <a:headEnd/>
                <a:tailEnd/>
              </a:ln>
            </p:spPr>
            <p:txBody>
              <a:bodyPr/>
              <a:lstStyle/>
              <a:p>
                <a:endParaRPr lang="zh-CN" altLang="en-US"/>
              </a:p>
            </p:txBody>
          </p:sp>
          <p:sp>
            <p:nvSpPr>
              <p:cNvPr id="757803" name="Line 137"/>
              <p:cNvSpPr>
                <a:spLocks noChangeShapeType="1"/>
              </p:cNvSpPr>
              <p:nvPr/>
            </p:nvSpPr>
            <p:spPr bwMode="auto">
              <a:xfrm>
                <a:off x="8160" y="11502"/>
                <a:ext cx="0" cy="591"/>
              </a:xfrm>
              <a:prstGeom prst="line">
                <a:avLst/>
              </a:prstGeom>
              <a:noFill/>
              <a:ln w="6350">
                <a:solidFill>
                  <a:srgbClr val="000000"/>
                </a:solidFill>
                <a:round/>
                <a:headEnd/>
                <a:tailEnd/>
              </a:ln>
            </p:spPr>
            <p:txBody>
              <a:bodyPr/>
              <a:lstStyle/>
              <a:p>
                <a:endParaRPr lang="zh-CN" altLang="en-US"/>
              </a:p>
            </p:txBody>
          </p:sp>
          <p:sp>
            <p:nvSpPr>
              <p:cNvPr id="757804" name="Line 138"/>
              <p:cNvSpPr>
                <a:spLocks noChangeShapeType="1"/>
              </p:cNvSpPr>
              <p:nvPr/>
            </p:nvSpPr>
            <p:spPr bwMode="auto">
              <a:xfrm>
                <a:off x="7470" y="11502"/>
                <a:ext cx="0" cy="591"/>
              </a:xfrm>
              <a:prstGeom prst="line">
                <a:avLst/>
              </a:prstGeom>
              <a:noFill/>
              <a:ln w="6350">
                <a:solidFill>
                  <a:srgbClr val="000000"/>
                </a:solidFill>
                <a:round/>
                <a:headEnd/>
                <a:tailEnd/>
              </a:ln>
            </p:spPr>
            <p:txBody>
              <a:bodyPr/>
              <a:lstStyle/>
              <a:p>
                <a:endParaRPr lang="zh-CN" altLang="en-US"/>
              </a:p>
            </p:txBody>
          </p:sp>
          <p:sp>
            <p:nvSpPr>
              <p:cNvPr id="757805" name="Line 139"/>
              <p:cNvSpPr>
                <a:spLocks noChangeShapeType="1"/>
              </p:cNvSpPr>
              <p:nvPr/>
            </p:nvSpPr>
            <p:spPr bwMode="auto">
              <a:xfrm>
                <a:off x="7598" y="11505"/>
                <a:ext cx="0" cy="591"/>
              </a:xfrm>
              <a:prstGeom prst="line">
                <a:avLst/>
              </a:prstGeom>
              <a:noFill/>
              <a:ln w="6350">
                <a:solidFill>
                  <a:srgbClr val="000000"/>
                </a:solidFill>
                <a:round/>
                <a:headEnd/>
                <a:tailEnd/>
              </a:ln>
            </p:spPr>
            <p:txBody>
              <a:bodyPr/>
              <a:lstStyle/>
              <a:p>
                <a:endParaRPr lang="zh-CN" altLang="en-US"/>
              </a:p>
            </p:txBody>
          </p:sp>
          <p:sp>
            <p:nvSpPr>
              <p:cNvPr id="757806" name="Line 140"/>
              <p:cNvSpPr>
                <a:spLocks noChangeShapeType="1"/>
              </p:cNvSpPr>
              <p:nvPr/>
            </p:nvSpPr>
            <p:spPr bwMode="auto">
              <a:xfrm>
                <a:off x="7710" y="11487"/>
                <a:ext cx="0" cy="591"/>
              </a:xfrm>
              <a:prstGeom prst="line">
                <a:avLst/>
              </a:prstGeom>
              <a:noFill/>
              <a:ln w="6350">
                <a:solidFill>
                  <a:srgbClr val="000000"/>
                </a:solidFill>
                <a:round/>
                <a:headEnd/>
                <a:tailEnd/>
              </a:ln>
            </p:spPr>
            <p:txBody>
              <a:bodyPr/>
              <a:lstStyle/>
              <a:p>
                <a:endParaRPr lang="zh-CN" altLang="en-US"/>
              </a:p>
            </p:txBody>
          </p:sp>
        </p:grpSp>
        <p:sp>
          <p:nvSpPr>
            <p:cNvPr id="561293" name="Line 141"/>
            <p:cNvSpPr>
              <a:spLocks noChangeShapeType="1"/>
            </p:cNvSpPr>
            <p:nvPr/>
          </p:nvSpPr>
          <p:spPr bwMode="auto">
            <a:xfrm>
              <a:off x="3171" y="948"/>
              <a:ext cx="147" cy="100"/>
            </a:xfrm>
            <a:prstGeom prst="line">
              <a:avLst/>
            </a:prstGeom>
            <a:noFill/>
            <a:ln w="12700" cap="sq">
              <a:solidFill>
                <a:srgbClr val="000000"/>
              </a:solidFill>
              <a:round/>
              <a:headEnd type="none" w="sm" len="sm"/>
              <a:tailEnd type="arrow"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grpSp>
      <p:sp>
        <p:nvSpPr>
          <p:cNvPr id="757808" name="Text Box 142"/>
          <p:cNvSpPr txBox="1">
            <a:spLocks noChangeArrowheads="1"/>
          </p:cNvSpPr>
          <p:nvPr/>
        </p:nvSpPr>
        <p:spPr bwMode="auto">
          <a:xfrm>
            <a:off x="1689100" y="2643188"/>
            <a:ext cx="1217613" cy="515937"/>
          </a:xfrm>
          <a:prstGeom prst="rect">
            <a:avLst/>
          </a:prstGeom>
          <a:noFill/>
          <a:ln w="12700" cap="sq">
            <a:noFill/>
            <a:miter lim="800000"/>
            <a:headEnd type="none" w="sm" len="sm"/>
            <a:tailEnd type="none" w="sm" len="sm"/>
          </a:ln>
        </p:spPr>
        <p:txBody>
          <a:bodyPr lIns="116623" tIns="58311" rIns="116623" bIns="58311"/>
          <a:lstStyle/>
          <a:p>
            <a:pPr algn="ctr" eaLnBrk="1" hangingPunct="1">
              <a:lnSpc>
                <a:spcPct val="120000"/>
              </a:lnSpc>
            </a:pPr>
            <a:r>
              <a:rPr kumimoji="1" lang="zh-CN" altLang="en-US" sz="1800">
                <a:ea typeface="黑体" pitchFamily="49" charset="-122"/>
              </a:rPr>
              <a:t>数据线</a:t>
            </a:r>
          </a:p>
        </p:txBody>
      </p:sp>
      <p:sp>
        <p:nvSpPr>
          <p:cNvPr id="561295" name="Freeform 143"/>
          <p:cNvSpPr>
            <a:spLocks/>
          </p:cNvSpPr>
          <p:nvPr/>
        </p:nvSpPr>
        <p:spPr bwMode="auto">
          <a:xfrm>
            <a:off x="1871663" y="3087688"/>
            <a:ext cx="2654300" cy="250825"/>
          </a:xfrm>
          <a:custGeom>
            <a:avLst/>
            <a:gdLst/>
            <a:ahLst/>
            <a:cxnLst>
              <a:cxn ang="0">
                <a:pos x="2688" y="144"/>
              </a:cxn>
              <a:cxn ang="0">
                <a:pos x="2688" y="0"/>
              </a:cxn>
              <a:cxn ang="0">
                <a:pos x="0" y="0"/>
              </a:cxn>
            </a:cxnLst>
            <a:rect l="0" t="0" r="r" b="b"/>
            <a:pathLst>
              <a:path w="2688" h="144">
                <a:moveTo>
                  <a:pt x="2688" y="144"/>
                </a:moveTo>
                <a:lnTo>
                  <a:pt x="2688" y="0"/>
                </a:lnTo>
                <a:lnTo>
                  <a:pt x="0" y="0"/>
                </a:lnTo>
              </a:path>
            </a:pathLst>
          </a:custGeom>
          <a:noFill/>
          <a:ln w="28575" cmpd="sng">
            <a:solidFill>
              <a:schemeClr val="tx1"/>
            </a:solidFill>
            <a:round/>
            <a:headEnd type="triangle" w="med" len="med"/>
            <a:tailEnd type="triangle" w="med" len="med"/>
          </a:ln>
          <a:effectLst>
            <a:outerShdw dist="35921" dir="2700000" algn="ctr" rotWithShape="0">
              <a:srgbClr val="FFFFFF"/>
            </a:outerShdw>
          </a:effectLst>
        </p:spPr>
        <p:txBody>
          <a:bodyP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757810" name="Text Box 144"/>
          <p:cNvSpPr txBox="1">
            <a:spLocks noChangeArrowheads="1"/>
          </p:cNvSpPr>
          <p:nvPr/>
        </p:nvSpPr>
        <p:spPr bwMode="auto">
          <a:xfrm>
            <a:off x="393700" y="2484438"/>
            <a:ext cx="1520825" cy="595312"/>
          </a:xfrm>
          <a:prstGeom prst="rect">
            <a:avLst/>
          </a:prstGeom>
          <a:noFill/>
          <a:ln w="12700" cap="sq">
            <a:noFill/>
            <a:miter lim="800000"/>
            <a:headEnd/>
            <a:tailEnd/>
          </a:ln>
        </p:spPr>
        <p:txBody>
          <a:bodyPr lIns="116623" tIns="58311" rIns="116623" bIns="58311"/>
          <a:lstStyle/>
          <a:p>
            <a:pPr algn="just" eaLnBrk="1" hangingPunct="1">
              <a:lnSpc>
                <a:spcPct val="120000"/>
              </a:lnSpc>
            </a:pPr>
            <a:r>
              <a:rPr kumimoji="1" lang="zh-CN" altLang="en-US" sz="1800">
                <a:ea typeface="黑体" pitchFamily="49" charset="-122"/>
              </a:rPr>
              <a:t>读</a:t>
            </a:r>
            <a:r>
              <a:rPr kumimoji="1" lang="en-US" altLang="zh-CN" sz="1800">
                <a:ea typeface="黑体" pitchFamily="49" charset="-122"/>
              </a:rPr>
              <a:t>/</a:t>
            </a:r>
            <a:r>
              <a:rPr kumimoji="1" lang="zh-CN" altLang="en-US" sz="1800">
                <a:ea typeface="黑体" pitchFamily="49" charset="-122"/>
              </a:rPr>
              <a:t>写的数据</a:t>
            </a:r>
          </a:p>
        </p:txBody>
      </p:sp>
      <p:sp>
        <p:nvSpPr>
          <p:cNvPr id="757811" name="Text Box 145"/>
          <p:cNvSpPr txBox="1">
            <a:spLocks noChangeArrowheads="1"/>
          </p:cNvSpPr>
          <p:nvPr/>
        </p:nvSpPr>
        <p:spPr bwMode="auto">
          <a:xfrm>
            <a:off x="1827213" y="3036888"/>
            <a:ext cx="963612" cy="392112"/>
          </a:xfrm>
          <a:prstGeom prst="rect">
            <a:avLst/>
          </a:prstGeom>
          <a:noFill/>
          <a:ln w="9525">
            <a:noFill/>
            <a:miter lim="800000"/>
            <a:headEnd/>
            <a:tailEnd/>
          </a:ln>
        </p:spPr>
        <p:txBody>
          <a:bodyPr lIns="116623" tIns="58311" rIns="116623" bIns="58311">
            <a:spAutoFit/>
          </a:bodyPr>
          <a:lstStyle/>
          <a:p>
            <a:pPr eaLnBrk="1" hangingPunct="1">
              <a:spcBef>
                <a:spcPct val="50000"/>
              </a:spcBef>
            </a:pPr>
            <a:r>
              <a:rPr kumimoji="1" lang="en-US" altLang="zh-CN" sz="1800" b="1">
                <a:ea typeface="宋体" pitchFamily="2" charset="-122"/>
              </a:rPr>
              <a:t>(64</a:t>
            </a:r>
            <a:r>
              <a:rPr kumimoji="1" lang="zh-CN" altLang="en-US" sz="1800" b="1">
                <a:ea typeface="宋体" pitchFamily="2" charset="-122"/>
              </a:rPr>
              <a:t>位</a:t>
            </a:r>
            <a:r>
              <a:rPr kumimoji="1" lang="en-US" altLang="zh-CN" sz="1800" b="1">
                <a:ea typeface="宋体" pitchFamily="2" charset="-122"/>
              </a:rPr>
              <a:t>)</a:t>
            </a:r>
          </a:p>
        </p:txBody>
      </p:sp>
      <p:sp>
        <p:nvSpPr>
          <p:cNvPr id="757812" name="Text Box 146"/>
          <p:cNvSpPr txBox="1">
            <a:spLocks noChangeArrowheads="1"/>
          </p:cNvSpPr>
          <p:nvPr/>
        </p:nvSpPr>
        <p:spPr bwMode="auto">
          <a:xfrm>
            <a:off x="611188" y="3613150"/>
            <a:ext cx="1366837" cy="539750"/>
          </a:xfrm>
          <a:prstGeom prst="rect">
            <a:avLst/>
          </a:prstGeom>
          <a:noFill/>
          <a:ln w="12700" cap="sq">
            <a:noFill/>
            <a:miter lim="800000"/>
            <a:headEnd/>
            <a:tailEnd/>
          </a:ln>
        </p:spPr>
        <p:txBody>
          <a:bodyPr lIns="116623" tIns="58311" rIns="116623" bIns="58311"/>
          <a:lstStyle/>
          <a:p>
            <a:pPr eaLnBrk="1" hangingPunct="1">
              <a:lnSpc>
                <a:spcPct val="120000"/>
              </a:lnSpc>
            </a:pPr>
            <a:r>
              <a:rPr kumimoji="1" lang="zh-CN" altLang="en-US" sz="1800">
                <a:ea typeface="黑体" pitchFamily="49" charset="-122"/>
              </a:rPr>
              <a:t>主存地址</a:t>
            </a:r>
          </a:p>
        </p:txBody>
      </p:sp>
      <p:sp>
        <p:nvSpPr>
          <p:cNvPr id="757813" name="Text Box 147"/>
          <p:cNvSpPr txBox="1">
            <a:spLocks noChangeArrowheads="1"/>
          </p:cNvSpPr>
          <p:nvPr/>
        </p:nvSpPr>
        <p:spPr bwMode="auto">
          <a:xfrm>
            <a:off x="1827213" y="3792538"/>
            <a:ext cx="944562" cy="360362"/>
          </a:xfrm>
          <a:prstGeom prst="rect">
            <a:avLst/>
          </a:prstGeom>
          <a:noFill/>
          <a:ln w="12700" cap="sq">
            <a:noFill/>
            <a:miter lim="800000"/>
            <a:headEnd type="none" w="sm" len="sm"/>
            <a:tailEnd type="none" w="sm" len="sm"/>
          </a:ln>
        </p:spPr>
        <p:txBody>
          <a:bodyPr lIns="116623" tIns="58311" rIns="116623" bIns="58311"/>
          <a:lstStyle/>
          <a:p>
            <a:pPr algn="just" eaLnBrk="1" hangingPunct="1">
              <a:lnSpc>
                <a:spcPct val="120000"/>
              </a:lnSpc>
            </a:pPr>
            <a:r>
              <a:rPr kumimoji="1" lang="zh-CN" altLang="en-US" sz="1800">
                <a:ea typeface="黑体" pitchFamily="49" charset="-122"/>
              </a:rPr>
              <a:t>地址线</a:t>
            </a:r>
          </a:p>
        </p:txBody>
      </p:sp>
      <p:sp>
        <p:nvSpPr>
          <p:cNvPr id="757814" name="Text Box 148"/>
          <p:cNvSpPr txBox="1">
            <a:spLocks noChangeArrowheads="1"/>
          </p:cNvSpPr>
          <p:nvPr/>
        </p:nvSpPr>
        <p:spPr bwMode="auto">
          <a:xfrm>
            <a:off x="1781175" y="4162425"/>
            <a:ext cx="963613" cy="392113"/>
          </a:xfrm>
          <a:prstGeom prst="rect">
            <a:avLst/>
          </a:prstGeom>
          <a:noFill/>
          <a:ln w="9525">
            <a:noFill/>
            <a:miter lim="800000"/>
            <a:headEnd/>
            <a:tailEnd/>
          </a:ln>
        </p:spPr>
        <p:txBody>
          <a:bodyPr lIns="116623" tIns="58311" rIns="116623" bIns="58311">
            <a:spAutoFit/>
          </a:bodyPr>
          <a:lstStyle/>
          <a:p>
            <a:pPr eaLnBrk="1" hangingPunct="1">
              <a:spcBef>
                <a:spcPct val="50000"/>
              </a:spcBef>
            </a:pPr>
            <a:r>
              <a:rPr kumimoji="1" lang="en-US" altLang="zh-CN" sz="1800" b="1">
                <a:ea typeface="宋体" pitchFamily="2" charset="-122"/>
              </a:rPr>
              <a:t>(36</a:t>
            </a:r>
            <a:r>
              <a:rPr kumimoji="1" lang="zh-CN" altLang="en-US" sz="1800" b="1">
                <a:ea typeface="宋体" pitchFamily="2" charset="-122"/>
              </a:rPr>
              <a:t>位</a:t>
            </a:r>
            <a:r>
              <a:rPr kumimoji="1" lang="en-US" altLang="zh-CN" sz="1800" b="1">
                <a:ea typeface="宋体" pitchFamily="2" charset="-122"/>
              </a:rPr>
              <a:t>)</a:t>
            </a:r>
          </a:p>
        </p:txBody>
      </p:sp>
      <p:grpSp>
        <p:nvGrpSpPr>
          <p:cNvPr id="6" name="Group 149"/>
          <p:cNvGrpSpPr>
            <a:grpSpLocks/>
          </p:cNvGrpSpPr>
          <p:nvPr/>
        </p:nvGrpSpPr>
        <p:grpSpPr bwMode="auto">
          <a:xfrm>
            <a:off x="5630863" y="2908300"/>
            <a:ext cx="3216275" cy="2936875"/>
            <a:chOff x="3603" y="582"/>
            <a:chExt cx="2026" cy="1850"/>
          </a:xfrm>
        </p:grpSpPr>
        <p:grpSp>
          <p:nvGrpSpPr>
            <p:cNvPr id="757816" name="Group 150"/>
            <p:cNvGrpSpPr>
              <a:grpSpLocks/>
            </p:cNvGrpSpPr>
            <p:nvPr/>
          </p:nvGrpSpPr>
          <p:grpSpPr bwMode="auto">
            <a:xfrm>
              <a:off x="3603" y="731"/>
              <a:ext cx="1836" cy="1601"/>
              <a:chOff x="2666" y="1073"/>
              <a:chExt cx="1439" cy="1256"/>
            </a:xfrm>
          </p:grpSpPr>
          <p:grpSp>
            <p:nvGrpSpPr>
              <p:cNvPr id="757817" name="Group 151"/>
              <p:cNvGrpSpPr>
                <a:grpSpLocks/>
              </p:cNvGrpSpPr>
              <p:nvPr/>
            </p:nvGrpSpPr>
            <p:grpSpPr bwMode="auto">
              <a:xfrm>
                <a:off x="3273" y="1076"/>
                <a:ext cx="595" cy="1192"/>
                <a:chOff x="4598" y="40"/>
                <a:chExt cx="829" cy="1508"/>
              </a:xfrm>
            </p:grpSpPr>
            <p:sp>
              <p:nvSpPr>
                <p:cNvPr id="757818" name="Rectangle 152"/>
                <p:cNvSpPr>
                  <a:spLocks noChangeArrowheads="1"/>
                </p:cNvSpPr>
                <p:nvPr/>
              </p:nvSpPr>
              <p:spPr bwMode="auto">
                <a:xfrm>
                  <a:off x="4600" y="40"/>
                  <a:ext cx="827" cy="1508"/>
                </a:xfrm>
                <a:prstGeom prst="rect">
                  <a:avLst/>
                </a:prstGeom>
                <a:noFill/>
                <a:ln w="12700" algn="ctr">
                  <a:solidFill>
                    <a:srgbClr val="0033CC"/>
                  </a:solidFill>
                  <a:miter lim="800000"/>
                  <a:headEnd/>
                  <a:tailEnd/>
                </a:ln>
              </p:spPr>
              <p:txBody>
                <a:bodyPr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757819" name="Line 153"/>
                <p:cNvSpPr>
                  <a:spLocks noChangeShapeType="1"/>
                </p:cNvSpPr>
                <p:nvPr/>
              </p:nvSpPr>
              <p:spPr bwMode="auto">
                <a:xfrm>
                  <a:off x="4600" y="796"/>
                  <a:ext cx="819" cy="0"/>
                </a:xfrm>
                <a:prstGeom prst="line">
                  <a:avLst/>
                </a:prstGeom>
                <a:noFill/>
                <a:ln w="9525">
                  <a:solidFill>
                    <a:srgbClr val="0033CC"/>
                  </a:solidFill>
                  <a:round/>
                  <a:headEnd/>
                  <a:tailEnd/>
                </a:ln>
              </p:spPr>
              <p:txBody>
                <a:bodyPr/>
                <a:lstStyle/>
                <a:p>
                  <a:endParaRPr lang="zh-CN" altLang="en-US"/>
                </a:p>
              </p:txBody>
            </p:sp>
            <p:sp>
              <p:nvSpPr>
                <p:cNvPr id="757820" name="Line 154"/>
                <p:cNvSpPr>
                  <a:spLocks noChangeShapeType="1"/>
                </p:cNvSpPr>
                <p:nvPr/>
              </p:nvSpPr>
              <p:spPr bwMode="auto">
                <a:xfrm>
                  <a:off x="4608" y="409"/>
                  <a:ext cx="819" cy="0"/>
                </a:xfrm>
                <a:prstGeom prst="line">
                  <a:avLst/>
                </a:prstGeom>
                <a:noFill/>
                <a:ln w="9525">
                  <a:solidFill>
                    <a:srgbClr val="0033CC"/>
                  </a:solidFill>
                  <a:round/>
                  <a:headEnd/>
                  <a:tailEnd/>
                </a:ln>
              </p:spPr>
              <p:txBody>
                <a:bodyPr/>
                <a:lstStyle/>
                <a:p>
                  <a:endParaRPr lang="zh-CN" altLang="en-US"/>
                </a:p>
              </p:txBody>
            </p:sp>
            <p:sp>
              <p:nvSpPr>
                <p:cNvPr id="757821" name="Line 155"/>
                <p:cNvSpPr>
                  <a:spLocks noChangeShapeType="1"/>
                </p:cNvSpPr>
                <p:nvPr/>
              </p:nvSpPr>
              <p:spPr bwMode="auto">
                <a:xfrm>
                  <a:off x="4599" y="606"/>
                  <a:ext cx="819" cy="0"/>
                </a:xfrm>
                <a:prstGeom prst="line">
                  <a:avLst/>
                </a:prstGeom>
                <a:noFill/>
                <a:ln w="9525">
                  <a:solidFill>
                    <a:srgbClr val="0033CC"/>
                  </a:solidFill>
                  <a:round/>
                  <a:headEnd/>
                  <a:tailEnd/>
                </a:ln>
              </p:spPr>
              <p:txBody>
                <a:bodyPr/>
                <a:lstStyle/>
                <a:p>
                  <a:endParaRPr lang="zh-CN" altLang="en-US"/>
                </a:p>
              </p:txBody>
            </p:sp>
            <p:sp>
              <p:nvSpPr>
                <p:cNvPr id="757822" name="Line 156"/>
                <p:cNvSpPr>
                  <a:spLocks noChangeShapeType="1"/>
                </p:cNvSpPr>
                <p:nvPr/>
              </p:nvSpPr>
              <p:spPr bwMode="auto">
                <a:xfrm>
                  <a:off x="4599" y="227"/>
                  <a:ext cx="819" cy="0"/>
                </a:xfrm>
                <a:prstGeom prst="line">
                  <a:avLst/>
                </a:prstGeom>
                <a:noFill/>
                <a:ln w="9525">
                  <a:solidFill>
                    <a:srgbClr val="0033CC"/>
                  </a:solidFill>
                  <a:round/>
                  <a:headEnd/>
                  <a:tailEnd/>
                </a:ln>
              </p:spPr>
              <p:txBody>
                <a:bodyPr/>
                <a:lstStyle/>
                <a:p>
                  <a:endParaRPr lang="zh-CN" altLang="en-US"/>
                </a:p>
              </p:txBody>
            </p:sp>
            <p:sp>
              <p:nvSpPr>
                <p:cNvPr id="757823" name="Line 157"/>
                <p:cNvSpPr>
                  <a:spLocks noChangeShapeType="1"/>
                </p:cNvSpPr>
                <p:nvPr/>
              </p:nvSpPr>
              <p:spPr bwMode="auto">
                <a:xfrm>
                  <a:off x="4607" y="698"/>
                  <a:ext cx="819" cy="0"/>
                </a:xfrm>
                <a:prstGeom prst="line">
                  <a:avLst/>
                </a:prstGeom>
                <a:noFill/>
                <a:ln w="9525">
                  <a:solidFill>
                    <a:srgbClr val="0033CC"/>
                  </a:solidFill>
                  <a:round/>
                  <a:headEnd/>
                  <a:tailEnd/>
                </a:ln>
              </p:spPr>
              <p:txBody>
                <a:bodyPr/>
                <a:lstStyle/>
                <a:p>
                  <a:endParaRPr lang="zh-CN" altLang="en-US"/>
                </a:p>
              </p:txBody>
            </p:sp>
            <p:sp>
              <p:nvSpPr>
                <p:cNvPr id="757824" name="Line 158"/>
                <p:cNvSpPr>
                  <a:spLocks noChangeShapeType="1"/>
                </p:cNvSpPr>
                <p:nvPr/>
              </p:nvSpPr>
              <p:spPr bwMode="auto">
                <a:xfrm>
                  <a:off x="4599" y="311"/>
                  <a:ext cx="819" cy="0"/>
                </a:xfrm>
                <a:prstGeom prst="line">
                  <a:avLst/>
                </a:prstGeom>
                <a:noFill/>
                <a:ln w="9525">
                  <a:solidFill>
                    <a:srgbClr val="0033CC"/>
                  </a:solidFill>
                  <a:round/>
                  <a:headEnd/>
                  <a:tailEnd/>
                </a:ln>
              </p:spPr>
              <p:txBody>
                <a:bodyPr/>
                <a:lstStyle/>
                <a:p>
                  <a:endParaRPr lang="zh-CN" altLang="en-US"/>
                </a:p>
              </p:txBody>
            </p:sp>
            <p:sp>
              <p:nvSpPr>
                <p:cNvPr id="757825" name="Line 159"/>
                <p:cNvSpPr>
                  <a:spLocks noChangeShapeType="1"/>
                </p:cNvSpPr>
                <p:nvPr/>
              </p:nvSpPr>
              <p:spPr bwMode="auto">
                <a:xfrm>
                  <a:off x="4606" y="508"/>
                  <a:ext cx="819" cy="0"/>
                </a:xfrm>
                <a:prstGeom prst="line">
                  <a:avLst/>
                </a:prstGeom>
                <a:noFill/>
                <a:ln w="9525">
                  <a:solidFill>
                    <a:srgbClr val="0033CC"/>
                  </a:solidFill>
                  <a:round/>
                  <a:headEnd/>
                  <a:tailEnd/>
                </a:ln>
              </p:spPr>
              <p:txBody>
                <a:bodyPr/>
                <a:lstStyle/>
                <a:p>
                  <a:endParaRPr lang="zh-CN" altLang="en-US"/>
                </a:p>
              </p:txBody>
            </p:sp>
            <p:sp>
              <p:nvSpPr>
                <p:cNvPr id="757826" name="Line 160"/>
                <p:cNvSpPr>
                  <a:spLocks noChangeShapeType="1"/>
                </p:cNvSpPr>
                <p:nvPr/>
              </p:nvSpPr>
              <p:spPr bwMode="auto">
                <a:xfrm>
                  <a:off x="4606" y="129"/>
                  <a:ext cx="819" cy="0"/>
                </a:xfrm>
                <a:prstGeom prst="line">
                  <a:avLst/>
                </a:prstGeom>
                <a:noFill/>
                <a:ln w="9525">
                  <a:solidFill>
                    <a:srgbClr val="0033CC"/>
                  </a:solidFill>
                  <a:round/>
                  <a:headEnd/>
                  <a:tailEnd/>
                </a:ln>
              </p:spPr>
              <p:txBody>
                <a:bodyPr/>
                <a:lstStyle/>
                <a:p>
                  <a:endParaRPr lang="zh-CN" altLang="en-US"/>
                </a:p>
              </p:txBody>
            </p:sp>
            <p:sp>
              <p:nvSpPr>
                <p:cNvPr id="757827" name="Line 161"/>
                <p:cNvSpPr>
                  <a:spLocks noChangeShapeType="1"/>
                </p:cNvSpPr>
                <p:nvPr/>
              </p:nvSpPr>
              <p:spPr bwMode="auto">
                <a:xfrm>
                  <a:off x="4608" y="1433"/>
                  <a:ext cx="819" cy="0"/>
                </a:xfrm>
                <a:prstGeom prst="line">
                  <a:avLst/>
                </a:prstGeom>
                <a:noFill/>
                <a:ln w="9525">
                  <a:solidFill>
                    <a:srgbClr val="0033CC"/>
                  </a:solidFill>
                  <a:round/>
                  <a:headEnd/>
                  <a:tailEnd/>
                </a:ln>
              </p:spPr>
              <p:txBody>
                <a:bodyPr/>
                <a:lstStyle/>
                <a:p>
                  <a:endParaRPr lang="zh-CN" altLang="en-US"/>
                </a:p>
              </p:txBody>
            </p:sp>
            <p:sp>
              <p:nvSpPr>
                <p:cNvPr id="757828" name="Line 162"/>
                <p:cNvSpPr>
                  <a:spLocks noChangeShapeType="1"/>
                </p:cNvSpPr>
                <p:nvPr/>
              </p:nvSpPr>
              <p:spPr bwMode="auto">
                <a:xfrm>
                  <a:off x="4600" y="887"/>
                  <a:ext cx="819" cy="0"/>
                </a:xfrm>
                <a:prstGeom prst="line">
                  <a:avLst/>
                </a:prstGeom>
                <a:noFill/>
                <a:ln w="9525">
                  <a:solidFill>
                    <a:srgbClr val="0033CC"/>
                  </a:solidFill>
                  <a:round/>
                  <a:headEnd/>
                  <a:tailEnd/>
                </a:ln>
              </p:spPr>
              <p:txBody>
                <a:bodyPr/>
                <a:lstStyle/>
                <a:p>
                  <a:endParaRPr lang="zh-CN" altLang="en-US"/>
                </a:p>
              </p:txBody>
            </p:sp>
            <p:sp>
              <p:nvSpPr>
                <p:cNvPr id="757829" name="Line 163"/>
                <p:cNvSpPr>
                  <a:spLocks noChangeShapeType="1"/>
                </p:cNvSpPr>
                <p:nvPr/>
              </p:nvSpPr>
              <p:spPr bwMode="auto">
                <a:xfrm>
                  <a:off x="4607" y="1335"/>
                  <a:ext cx="819" cy="0"/>
                </a:xfrm>
                <a:prstGeom prst="line">
                  <a:avLst/>
                </a:prstGeom>
                <a:noFill/>
                <a:ln w="9525">
                  <a:solidFill>
                    <a:srgbClr val="0033CC"/>
                  </a:solidFill>
                  <a:round/>
                  <a:headEnd/>
                  <a:tailEnd/>
                </a:ln>
              </p:spPr>
              <p:txBody>
                <a:bodyPr/>
                <a:lstStyle/>
                <a:p>
                  <a:endParaRPr lang="zh-CN" altLang="en-US"/>
                </a:p>
              </p:txBody>
            </p:sp>
            <p:sp>
              <p:nvSpPr>
                <p:cNvPr id="757830" name="Line 164"/>
                <p:cNvSpPr>
                  <a:spLocks noChangeShapeType="1"/>
                </p:cNvSpPr>
                <p:nvPr/>
              </p:nvSpPr>
              <p:spPr bwMode="auto">
                <a:xfrm>
                  <a:off x="4598" y="986"/>
                  <a:ext cx="819" cy="0"/>
                </a:xfrm>
                <a:prstGeom prst="line">
                  <a:avLst/>
                </a:prstGeom>
                <a:noFill/>
                <a:ln w="9525">
                  <a:solidFill>
                    <a:srgbClr val="0033CC"/>
                  </a:solidFill>
                  <a:round/>
                  <a:headEnd/>
                  <a:tailEnd/>
                </a:ln>
              </p:spPr>
              <p:txBody>
                <a:bodyPr/>
                <a:lstStyle/>
                <a:p>
                  <a:endParaRPr lang="zh-CN" altLang="en-US"/>
                </a:p>
              </p:txBody>
            </p:sp>
          </p:grpSp>
          <p:sp>
            <p:nvSpPr>
              <p:cNvPr id="757831" name="Text Box 165"/>
              <p:cNvSpPr txBox="1">
                <a:spLocks noChangeArrowheads="1"/>
              </p:cNvSpPr>
              <p:nvPr/>
            </p:nvSpPr>
            <p:spPr bwMode="auto">
              <a:xfrm>
                <a:off x="3452" y="1902"/>
                <a:ext cx="197" cy="222"/>
              </a:xfrm>
              <a:prstGeom prst="rect">
                <a:avLst/>
              </a:prstGeom>
              <a:noFill/>
              <a:ln w="19050" algn="ctr">
                <a:noFill/>
                <a:miter lim="800000"/>
                <a:headEnd/>
                <a:tailEnd/>
              </a:ln>
            </p:spPr>
            <p:txBody>
              <a:bodyPr vert="eaVert" lIns="66475" tIns="33237" rIns="66475" bIns="33237"/>
              <a:lstStyle/>
              <a:p>
                <a:pPr algn="just" eaLnBrk="1" hangingPunct="1">
                  <a:lnSpc>
                    <a:spcPct val="80000"/>
                  </a:lnSpc>
                </a:pPr>
                <a:r>
                  <a:rPr kumimoji="1" lang="en-US" altLang="zh-CN" sz="1300" b="1">
                    <a:solidFill>
                      <a:srgbClr val="000000"/>
                    </a:solidFill>
                    <a:ea typeface="宋体" pitchFamily="2" charset="-122"/>
                  </a:rPr>
                  <a:t>·····		</a:t>
                </a:r>
                <a:endParaRPr kumimoji="1" lang="en-US" altLang="zh-CN" sz="2600">
                  <a:ea typeface="宋体" pitchFamily="2" charset="-122"/>
                </a:endParaRPr>
              </a:p>
            </p:txBody>
          </p:sp>
          <p:sp>
            <p:nvSpPr>
              <p:cNvPr id="757832" name="Text Box 166"/>
              <p:cNvSpPr txBox="1">
                <a:spLocks noChangeArrowheads="1"/>
              </p:cNvSpPr>
              <p:nvPr/>
            </p:nvSpPr>
            <p:spPr bwMode="auto">
              <a:xfrm>
                <a:off x="3198" y="1143"/>
                <a:ext cx="756" cy="152"/>
              </a:xfrm>
              <a:prstGeom prst="rect">
                <a:avLst/>
              </a:prstGeom>
              <a:noFill/>
              <a:ln w="19050" algn="ctr">
                <a:noFill/>
                <a:miter lim="800000"/>
                <a:headEnd/>
                <a:tailEnd/>
              </a:ln>
            </p:spPr>
            <p:txBody>
              <a:bodyPr lIns="66475" tIns="33237" rIns="66475" bIns="33237"/>
              <a:lstStyle/>
              <a:p>
                <a:pPr marL="228600" lvl="1" algn="just" eaLnBrk="1" hangingPunct="1">
                  <a:lnSpc>
                    <a:spcPct val="80000"/>
                  </a:lnSpc>
                </a:pPr>
                <a:r>
                  <a:rPr kumimoji="1" lang="en-US" altLang="zh-CN" sz="1300" b="1">
                    <a:solidFill>
                      <a:srgbClr val="000000"/>
                    </a:solidFill>
                    <a:ea typeface="宋体" pitchFamily="2" charset="-122"/>
                  </a:rPr>
                  <a:t>01101001</a:t>
                </a:r>
                <a:endParaRPr kumimoji="1" lang="en-US" altLang="zh-CN" sz="2600">
                  <a:ea typeface="宋体" pitchFamily="2" charset="-122"/>
                </a:endParaRPr>
              </a:p>
            </p:txBody>
          </p:sp>
          <p:sp>
            <p:nvSpPr>
              <p:cNvPr id="757833" name="Text Box 167"/>
              <p:cNvSpPr txBox="1">
                <a:spLocks noChangeArrowheads="1"/>
              </p:cNvSpPr>
              <p:nvPr/>
            </p:nvSpPr>
            <p:spPr bwMode="auto">
              <a:xfrm>
                <a:off x="3187" y="1361"/>
                <a:ext cx="756" cy="152"/>
              </a:xfrm>
              <a:prstGeom prst="rect">
                <a:avLst/>
              </a:prstGeom>
              <a:noFill/>
              <a:ln w="19050" algn="ctr">
                <a:noFill/>
                <a:miter lim="800000"/>
                <a:headEnd/>
                <a:tailEnd/>
              </a:ln>
            </p:spPr>
            <p:txBody>
              <a:bodyPr lIns="66475" tIns="33237" rIns="66475" bIns="33237"/>
              <a:lstStyle/>
              <a:p>
                <a:pPr marL="228600" lvl="1" algn="just" eaLnBrk="1" hangingPunct="1">
                  <a:lnSpc>
                    <a:spcPct val="80000"/>
                  </a:lnSpc>
                </a:pPr>
                <a:r>
                  <a:rPr kumimoji="1" lang="en-US" altLang="zh-CN" sz="1300" b="1">
                    <a:solidFill>
                      <a:srgbClr val="000000"/>
                    </a:solidFill>
                    <a:ea typeface="宋体" pitchFamily="2" charset="-122"/>
                  </a:rPr>
                  <a:t>10101010</a:t>
                </a:r>
                <a:endParaRPr kumimoji="1" lang="en-US" altLang="zh-CN" sz="2600">
                  <a:ea typeface="宋体" pitchFamily="2" charset="-122"/>
                </a:endParaRPr>
              </a:p>
            </p:txBody>
          </p:sp>
          <p:sp>
            <p:nvSpPr>
              <p:cNvPr id="757834" name="Text Box 168"/>
              <p:cNvSpPr txBox="1">
                <a:spLocks noChangeArrowheads="1"/>
              </p:cNvSpPr>
              <p:nvPr/>
            </p:nvSpPr>
            <p:spPr bwMode="auto">
              <a:xfrm>
                <a:off x="3898" y="1502"/>
                <a:ext cx="207" cy="492"/>
              </a:xfrm>
              <a:prstGeom prst="rect">
                <a:avLst/>
              </a:prstGeom>
              <a:noFill/>
              <a:ln w="19050" algn="ctr">
                <a:noFill/>
                <a:miter lim="800000"/>
                <a:headEnd/>
                <a:tailEnd/>
              </a:ln>
            </p:spPr>
            <p:txBody>
              <a:bodyPr lIns="66475" tIns="33237" rIns="66475" bIns="33237"/>
              <a:lstStyle/>
              <a:p>
                <a:pPr algn="just" eaLnBrk="1" hangingPunct="1">
                  <a:lnSpc>
                    <a:spcPct val="80000"/>
                  </a:lnSpc>
                </a:pPr>
                <a:r>
                  <a:rPr kumimoji="1" lang="zh-CN" altLang="en-US" sz="1800">
                    <a:solidFill>
                      <a:srgbClr val="000000"/>
                    </a:solidFill>
                    <a:ea typeface="黑体" pitchFamily="49" charset="-122"/>
                  </a:rPr>
                  <a:t>存储内容</a:t>
                </a:r>
                <a:endParaRPr kumimoji="1" lang="zh-CN" altLang="en-US" sz="1800">
                  <a:ea typeface="黑体" pitchFamily="49" charset="-122"/>
                </a:endParaRPr>
              </a:p>
            </p:txBody>
          </p:sp>
          <p:sp>
            <p:nvSpPr>
              <p:cNvPr id="757835" name="Line 169"/>
              <p:cNvSpPr>
                <a:spLocks noChangeShapeType="1"/>
              </p:cNvSpPr>
              <p:nvPr/>
            </p:nvSpPr>
            <p:spPr bwMode="auto">
              <a:xfrm flipH="1" flipV="1">
                <a:off x="3784" y="1411"/>
                <a:ext cx="148" cy="142"/>
              </a:xfrm>
              <a:prstGeom prst="line">
                <a:avLst/>
              </a:prstGeom>
              <a:noFill/>
              <a:ln w="12700">
                <a:solidFill>
                  <a:srgbClr val="0033CC"/>
                </a:solidFill>
                <a:round/>
                <a:headEnd/>
                <a:tailEnd type="stealth" w="med" len="med"/>
              </a:ln>
            </p:spPr>
            <p:txBody>
              <a:bodyPr/>
              <a:lstStyle/>
              <a:p>
                <a:endParaRPr lang="zh-CN" altLang="en-US"/>
              </a:p>
            </p:txBody>
          </p:sp>
          <p:grpSp>
            <p:nvGrpSpPr>
              <p:cNvPr id="757836" name="Group 170"/>
              <p:cNvGrpSpPr>
                <a:grpSpLocks/>
              </p:cNvGrpSpPr>
              <p:nvPr/>
            </p:nvGrpSpPr>
            <p:grpSpPr bwMode="auto">
              <a:xfrm>
                <a:off x="2666" y="1073"/>
                <a:ext cx="839" cy="1256"/>
                <a:chOff x="2666" y="1073"/>
                <a:chExt cx="839" cy="1256"/>
              </a:xfrm>
            </p:grpSpPr>
            <p:sp>
              <p:nvSpPr>
                <p:cNvPr id="757837" name="Text Box 171"/>
                <p:cNvSpPr txBox="1">
                  <a:spLocks noChangeArrowheads="1"/>
                </p:cNvSpPr>
                <p:nvPr/>
              </p:nvSpPr>
              <p:spPr bwMode="auto">
                <a:xfrm>
                  <a:off x="2881" y="1143"/>
                  <a:ext cx="622" cy="145"/>
                </a:xfrm>
                <a:prstGeom prst="rect">
                  <a:avLst/>
                </a:prstGeom>
                <a:noFill/>
                <a:ln w="19050" algn="ctr">
                  <a:noFill/>
                  <a:miter lim="800000"/>
                  <a:headEnd/>
                  <a:tailEnd/>
                </a:ln>
              </p:spPr>
              <p:txBody>
                <a:bodyPr lIns="66475" tIns="33237" rIns="66475" bIns="33237"/>
                <a:lstStyle/>
                <a:p>
                  <a:pPr marL="228600" lvl="1" indent="1588" algn="just" eaLnBrk="1" hangingPunct="1">
                    <a:lnSpc>
                      <a:spcPct val="80000"/>
                    </a:lnSpc>
                  </a:pPr>
                  <a:r>
                    <a:rPr kumimoji="1" lang="en-US" altLang="zh-CN" sz="1300" b="1">
                      <a:solidFill>
                        <a:srgbClr val="990033"/>
                      </a:solidFill>
                      <a:ea typeface="宋体" pitchFamily="2" charset="-122"/>
                    </a:rPr>
                    <a:t>00001</a:t>
                  </a:r>
                  <a:endParaRPr kumimoji="1" lang="en-US" altLang="zh-CN" sz="2600">
                    <a:ea typeface="宋体" pitchFamily="2" charset="-122"/>
                  </a:endParaRPr>
                </a:p>
              </p:txBody>
            </p:sp>
            <p:sp>
              <p:nvSpPr>
                <p:cNvPr id="757838" name="Text Box 172"/>
                <p:cNvSpPr txBox="1">
                  <a:spLocks noChangeArrowheads="1"/>
                </p:cNvSpPr>
                <p:nvPr/>
              </p:nvSpPr>
              <p:spPr bwMode="auto">
                <a:xfrm>
                  <a:off x="2881" y="1073"/>
                  <a:ext cx="622" cy="145"/>
                </a:xfrm>
                <a:prstGeom prst="rect">
                  <a:avLst/>
                </a:prstGeom>
                <a:noFill/>
                <a:ln w="19050" algn="ctr">
                  <a:noFill/>
                  <a:miter lim="800000"/>
                  <a:headEnd/>
                  <a:tailEnd/>
                </a:ln>
              </p:spPr>
              <p:txBody>
                <a:bodyPr lIns="66475" tIns="33237" rIns="66475" bIns="33237"/>
                <a:lstStyle/>
                <a:p>
                  <a:pPr marL="230188" lvl="1" algn="just" eaLnBrk="1" hangingPunct="1">
                    <a:lnSpc>
                      <a:spcPct val="80000"/>
                    </a:lnSpc>
                  </a:pPr>
                  <a:r>
                    <a:rPr kumimoji="1" lang="en-US" altLang="zh-CN" sz="1300" b="1">
                      <a:solidFill>
                        <a:srgbClr val="990033"/>
                      </a:solidFill>
                      <a:ea typeface="宋体" pitchFamily="2" charset="-122"/>
                    </a:rPr>
                    <a:t>00000</a:t>
                  </a:r>
                  <a:endParaRPr kumimoji="1" lang="en-US" altLang="zh-CN" sz="2600">
                    <a:ea typeface="宋体" pitchFamily="2" charset="-122"/>
                  </a:endParaRPr>
                </a:p>
              </p:txBody>
            </p:sp>
            <p:sp>
              <p:nvSpPr>
                <p:cNvPr id="757839" name="Text Box 173"/>
                <p:cNvSpPr txBox="1">
                  <a:spLocks noChangeArrowheads="1"/>
                </p:cNvSpPr>
                <p:nvPr/>
              </p:nvSpPr>
              <p:spPr bwMode="auto">
                <a:xfrm>
                  <a:off x="2881" y="1221"/>
                  <a:ext cx="622" cy="145"/>
                </a:xfrm>
                <a:prstGeom prst="rect">
                  <a:avLst/>
                </a:prstGeom>
                <a:noFill/>
                <a:ln w="19050" algn="ctr">
                  <a:noFill/>
                  <a:miter lim="800000"/>
                  <a:headEnd/>
                  <a:tailEnd/>
                </a:ln>
              </p:spPr>
              <p:txBody>
                <a:bodyPr lIns="66475" tIns="33237" rIns="66475" bIns="33237"/>
                <a:lstStyle/>
                <a:p>
                  <a:pPr marL="230188" lvl="1" algn="just" eaLnBrk="1" hangingPunct="1">
                    <a:lnSpc>
                      <a:spcPct val="80000"/>
                    </a:lnSpc>
                  </a:pPr>
                  <a:r>
                    <a:rPr kumimoji="1" lang="en-US" altLang="zh-CN" sz="1300" b="1">
                      <a:solidFill>
                        <a:srgbClr val="990033"/>
                      </a:solidFill>
                      <a:ea typeface="宋体" pitchFamily="2" charset="-122"/>
                    </a:rPr>
                    <a:t>00010</a:t>
                  </a:r>
                  <a:endParaRPr kumimoji="1" lang="en-US" altLang="zh-CN" sz="2600">
                    <a:ea typeface="宋体" pitchFamily="2" charset="-122"/>
                  </a:endParaRPr>
                </a:p>
              </p:txBody>
            </p:sp>
            <p:sp>
              <p:nvSpPr>
                <p:cNvPr id="757840" name="Text Box 174"/>
                <p:cNvSpPr txBox="1">
                  <a:spLocks noChangeArrowheads="1"/>
                </p:cNvSpPr>
                <p:nvPr/>
              </p:nvSpPr>
              <p:spPr bwMode="auto">
                <a:xfrm>
                  <a:off x="2881" y="1293"/>
                  <a:ext cx="622" cy="144"/>
                </a:xfrm>
                <a:prstGeom prst="rect">
                  <a:avLst/>
                </a:prstGeom>
                <a:noFill/>
                <a:ln w="19050" algn="ctr">
                  <a:noFill/>
                  <a:miter lim="800000"/>
                  <a:headEnd/>
                  <a:tailEnd/>
                </a:ln>
              </p:spPr>
              <p:txBody>
                <a:bodyPr lIns="66475" tIns="33237" rIns="66475" bIns="33237"/>
                <a:lstStyle/>
                <a:p>
                  <a:pPr marL="230188" lvl="1" algn="just" eaLnBrk="1" hangingPunct="1">
                    <a:lnSpc>
                      <a:spcPct val="80000"/>
                    </a:lnSpc>
                  </a:pPr>
                  <a:r>
                    <a:rPr kumimoji="1" lang="en-US" altLang="zh-CN" sz="1300" b="1">
                      <a:solidFill>
                        <a:srgbClr val="990033"/>
                      </a:solidFill>
                      <a:ea typeface="宋体" pitchFamily="2" charset="-122"/>
                    </a:rPr>
                    <a:t>00011</a:t>
                  </a:r>
                  <a:endParaRPr kumimoji="1" lang="en-US" altLang="zh-CN" sz="2600">
                    <a:ea typeface="宋体" pitchFamily="2" charset="-122"/>
                  </a:endParaRPr>
                </a:p>
              </p:txBody>
            </p:sp>
            <p:sp>
              <p:nvSpPr>
                <p:cNvPr id="757841" name="Text Box 175"/>
                <p:cNvSpPr txBox="1">
                  <a:spLocks noChangeArrowheads="1"/>
                </p:cNvSpPr>
                <p:nvPr/>
              </p:nvSpPr>
              <p:spPr bwMode="auto">
                <a:xfrm>
                  <a:off x="2882" y="1365"/>
                  <a:ext cx="623" cy="145"/>
                </a:xfrm>
                <a:prstGeom prst="rect">
                  <a:avLst/>
                </a:prstGeom>
                <a:noFill/>
                <a:ln w="19050" algn="ctr">
                  <a:noFill/>
                  <a:miter lim="800000"/>
                  <a:headEnd/>
                  <a:tailEnd/>
                </a:ln>
              </p:spPr>
              <p:txBody>
                <a:bodyPr lIns="66475" tIns="33237" rIns="66475" bIns="33237"/>
                <a:lstStyle/>
                <a:p>
                  <a:pPr marL="228600" lvl="1" indent="1588" algn="just" eaLnBrk="1" hangingPunct="1">
                    <a:lnSpc>
                      <a:spcPct val="80000"/>
                    </a:lnSpc>
                  </a:pPr>
                  <a:r>
                    <a:rPr kumimoji="1" lang="en-US" altLang="zh-CN" sz="1300" b="1">
                      <a:solidFill>
                        <a:srgbClr val="990033"/>
                      </a:solidFill>
                      <a:ea typeface="宋体" pitchFamily="2" charset="-122"/>
                    </a:rPr>
                    <a:t>00100</a:t>
                  </a:r>
                  <a:endParaRPr kumimoji="1" lang="en-US" altLang="zh-CN" sz="2600">
                    <a:ea typeface="宋体" pitchFamily="2" charset="-122"/>
                  </a:endParaRPr>
                </a:p>
              </p:txBody>
            </p:sp>
            <p:sp>
              <p:nvSpPr>
                <p:cNvPr id="757842" name="Text Box 176"/>
                <p:cNvSpPr txBox="1">
                  <a:spLocks noChangeArrowheads="1"/>
                </p:cNvSpPr>
                <p:nvPr/>
              </p:nvSpPr>
              <p:spPr bwMode="auto">
                <a:xfrm>
                  <a:off x="2882" y="2097"/>
                  <a:ext cx="623" cy="145"/>
                </a:xfrm>
                <a:prstGeom prst="rect">
                  <a:avLst/>
                </a:prstGeom>
                <a:noFill/>
                <a:ln w="19050" algn="ctr">
                  <a:noFill/>
                  <a:miter lim="800000"/>
                  <a:headEnd/>
                  <a:tailEnd/>
                </a:ln>
              </p:spPr>
              <p:txBody>
                <a:bodyPr lIns="66475" tIns="33237" rIns="66475" bIns="33237"/>
                <a:lstStyle/>
                <a:p>
                  <a:pPr marL="228600" lvl="1" indent="1588" algn="just" eaLnBrk="1" hangingPunct="1">
                    <a:lnSpc>
                      <a:spcPct val="80000"/>
                    </a:lnSpc>
                  </a:pPr>
                  <a:r>
                    <a:rPr kumimoji="1" lang="en-US" altLang="zh-CN" sz="1300" b="1">
                      <a:solidFill>
                        <a:srgbClr val="990033"/>
                      </a:solidFill>
                      <a:ea typeface="宋体" pitchFamily="2" charset="-122"/>
                    </a:rPr>
                    <a:t>11110</a:t>
                  </a:r>
                  <a:endParaRPr kumimoji="1" lang="en-US" altLang="zh-CN" sz="2600">
                    <a:ea typeface="宋体" pitchFamily="2" charset="-122"/>
                  </a:endParaRPr>
                </a:p>
              </p:txBody>
            </p:sp>
            <p:sp>
              <p:nvSpPr>
                <p:cNvPr id="757843" name="Text Box 177"/>
                <p:cNvSpPr txBox="1">
                  <a:spLocks noChangeArrowheads="1"/>
                </p:cNvSpPr>
                <p:nvPr/>
              </p:nvSpPr>
              <p:spPr bwMode="auto">
                <a:xfrm>
                  <a:off x="2882" y="2184"/>
                  <a:ext cx="623" cy="145"/>
                </a:xfrm>
                <a:prstGeom prst="rect">
                  <a:avLst/>
                </a:prstGeom>
                <a:noFill/>
                <a:ln w="19050" algn="ctr">
                  <a:noFill/>
                  <a:miter lim="800000"/>
                  <a:headEnd/>
                  <a:tailEnd/>
                </a:ln>
              </p:spPr>
              <p:txBody>
                <a:bodyPr lIns="66475" tIns="33237" rIns="66475" bIns="33237"/>
                <a:lstStyle/>
                <a:p>
                  <a:pPr marL="228600" lvl="1" indent="1588" algn="just" eaLnBrk="1" hangingPunct="1">
                    <a:lnSpc>
                      <a:spcPct val="80000"/>
                    </a:lnSpc>
                  </a:pPr>
                  <a:r>
                    <a:rPr kumimoji="1" lang="en-US" altLang="zh-CN" sz="1300" b="1">
                      <a:solidFill>
                        <a:srgbClr val="990033"/>
                      </a:solidFill>
                      <a:ea typeface="宋体" pitchFamily="2" charset="-122"/>
                    </a:rPr>
                    <a:t>11111</a:t>
                  </a:r>
                  <a:endParaRPr kumimoji="1" lang="en-US" altLang="zh-CN" sz="2600">
                    <a:ea typeface="宋体" pitchFamily="2" charset="-122"/>
                  </a:endParaRPr>
                </a:p>
              </p:txBody>
            </p:sp>
            <p:sp>
              <p:nvSpPr>
                <p:cNvPr id="757844" name="Text Box 178"/>
                <p:cNvSpPr txBox="1">
                  <a:spLocks noChangeArrowheads="1"/>
                </p:cNvSpPr>
                <p:nvPr/>
              </p:nvSpPr>
              <p:spPr bwMode="auto">
                <a:xfrm>
                  <a:off x="3131" y="1520"/>
                  <a:ext cx="159" cy="474"/>
                </a:xfrm>
                <a:prstGeom prst="rect">
                  <a:avLst/>
                </a:prstGeom>
                <a:noFill/>
                <a:ln w="19050" algn="ctr">
                  <a:noFill/>
                  <a:miter lim="800000"/>
                  <a:headEnd/>
                  <a:tailEnd/>
                </a:ln>
              </p:spPr>
              <p:txBody>
                <a:bodyPr vert="eaVert" lIns="66475" tIns="33237" rIns="66475" bIns="33237"/>
                <a:lstStyle/>
                <a:p>
                  <a:pPr marL="228600" lvl="1" indent="1588" algn="just" eaLnBrk="1" hangingPunct="1">
                    <a:lnSpc>
                      <a:spcPct val="80000"/>
                    </a:lnSpc>
                  </a:pPr>
                  <a:r>
                    <a:rPr kumimoji="1" lang="en-US" altLang="zh-CN" sz="1300" b="1">
                      <a:solidFill>
                        <a:srgbClr val="990033"/>
                      </a:solidFill>
                      <a:ea typeface="宋体" pitchFamily="2" charset="-122"/>
                    </a:rPr>
                    <a:t>·······</a:t>
                  </a:r>
                  <a:endParaRPr kumimoji="1" lang="en-US" altLang="zh-CN" sz="2600">
                    <a:ea typeface="宋体" pitchFamily="2" charset="-122"/>
                  </a:endParaRPr>
                </a:p>
              </p:txBody>
            </p:sp>
            <p:sp>
              <p:nvSpPr>
                <p:cNvPr id="757845" name="Text Box 179"/>
                <p:cNvSpPr txBox="1">
                  <a:spLocks noChangeArrowheads="1"/>
                </p:cNvSpPr>
                <p:nvPr/>
              </p:nvSpPr>
              <p:spPr bwMode="auto">
                <a:xfrm>
                  <a:off x="2666" y="1521"/>
                  <a:ext cx="318" cy="403"/>
                </a:xfrm>
                <a:prstGeom prst="rect">
                  <a:avLst/>
                </a:prstGeom>
                <a:noFill/>
                <a:ln w="19050" algn="ctr">
                  <a:noFill/>
                  <a:miter lim="800000"/>
                  <a:headEnd/>
                  <a:tailEnd/>
                </a:ln>
              </p:spPr>
              <p:txBody>
                <a:bodyPr lIns="66475" tIns="33237" rIns="66475" bIns="33237"/>
                <a:lstStyle/>
                <a:p>
                  <a:pPr algn="just" eaLnBrk="1" hangingPunct="1">
                    <a:lnSpc>
                      <a:spcPct val="80000"/>
                    </a:lnSpc>
                  </a:pPr>
                  <a:r>
                    <a:rPr kumimoji="1" lang="zh-CN" altLang="en-US" sz="1800">
                      <a:ea typeface="黑体" pitchFamily="49" charset="-122"/>
                    </a:rPr>
                    <a:t>存储</a:t>
                  </a:r>
                </a:p>
                <a:p>
                  <a:pPr algn="just" eaLnBrk="1" hangingPunct="1">
                    <a:lnSpc>
                      <a:spcPct val="80000"/>
                    </a:lnSpc>
                  </a:pPr>
                  <a:r>
                    <a:rPr kumimoji="1" lang="zh-CN" altLang="en-US" sz="1800">
                      <a:ea typeface="黑体" pitchFamily="49" charset="-122"/>
                    </a:rPr>
                    <a:t>单元</a:t>
                  </a:r>
                </a:p>
                <a:p>
                  <a:pPr algn="just" eaLnBrk="1" hangingPunct="1">
                    <a:lnSpc>
                      <a:spcPct val="80000"/>
                    </a:lnSpc>
                  </a:pPr>
                  <a:r>
                    <a:rPr kumimoji="1" lang="zh-CN" altLang="en-US" sz="1800">
                      <a:ea typeface="黑体" pitchFamily="49" charset="-122"/>
                    </a:rPr>
                    <a:t>地址</a:t>
                  </a:r>
                </a:p>
              </p:txBody>
            </p:sp>
            <p:sp>
              <p:nvSpPr>
                <p:cNvPr id="757846" name="AutoShape 180"/>
                <p:cNvSpPr>
                  <a:spLocks/>
                </p:cNvSpPr>
                <p:nvPr/>
              </p:nvSpPr>
              <p:spPr bwMode="auto">
                <a:xfrm>
                  <a:off x="2958" y="1119"/>
                  <a:ext cx="56" cy="1113"/>
                </a:xfrm>
                <a:prstGeom prst="leftBrace">
                  <a:avLst>
                    <a:gd name="adj1" fmla="val 165625"/>
                    <a:gd name="adj2" fmla="val 50000"/>
                  </a:avLst>
                </a:prstGeom>
                <a:noFill/>
                <a:ln w="19050">
                  <a:solidFill>
                    <a:srgbClr val="990033"/>
                  </a:solidFill>
                  <a:round/>
                  <a:headEnd/>
                  <a:tailEnd/>
                </a:ln>
              </p:spPr>
              <p:txBody>
                <a:bodyPr lIns="116623" tIns="58311" rIns="116623" bIns="58311" anchor="ctr"/>
                <a:lstStyle/>
                <a:p>
                  <a:pPr algn="ctr" eaLnBrk="1" hangingPunct="1">
                    <a:lnSpc>
                      <a:spcPct val="230000"/>
                    </a:lnSpc>
                  </a:pPr>
                  <a:endParaRPr kumimoji="1" lang="zh-CN" altLang="en-US" sz="2600">
                    <a:ea typeface="宋体" pitchFamily="2" charset="-122"/>
                  </a:endParaRPr>
                </a:p>
              </p:txBody>
            </p:sp>
          </p:grpSp>
        </p:grpSp>
        <p:sp>
          <p:nvSpPr>
            <p:cNvPr id="757847" name="Oval 181"/>
            <p:cNvSpPr>
              <a:spLocks noChangeArrowheads="1"/>
            </p:cNvSpPr>
            <p:nvPr/>
          </p:nvSpPr>
          <p:spPr bwMode="auto">
            <a:xfrm>
              <a:off x="3603" y="582"/>
              <a:ext cx="2026" cy="1850"/>
            </a:xfrm>
            <a:prstGeom prst="ellipse">
              <a:avLst/>
            </a:prstGeom>
            <a:noFill/>
            <a:ln w="19050">
              <a:solidFill>
                <a:srgbClr val="0000CC"/>
              </a:solidFill>
              <a:prstDash val="dash"/>
              <a:round/>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grpSp>
      <p:sp>
        <p:nvSpPr>
          <p:cNvPr id="757848" name="Text Box 182"/>
          <p:cNvSpPr txBox="1">
            <a:spLocks noChangeArrowheads="1"/>
          </p:cNvSpPr>
          <p:nvPr/>
        </p:nvSpPr>
        <p:spPr bwMode="auto">
          <a:xfrm>
            <a:off x="611188" y="2892425"/>
            <a:ext cx="1223962" cy="385763"/>
          </a:xfrm>
          <a:prstGeom prst="rect">
            <a:avLst/>
          </a:prstGeom>
          <a:noFill/>
          <a:ln w="19050">
            <a:solidFill>
              <a:schemeClr val="tx1"/>
            </a:solidFill>
            <a:miter lim="800000"/>
            <a:headEnd/>
            <a:tailEnd/>
          </a:ln>
        </p:spPr>
        <p:txBody>
          <a:bodyPr>
            <a:spAutoFit/>
          </a:bodyPr>
          <a:lstStyle/>
          <a:p>
            <a:pPr algn="ctr" eaLnBrk="1" hangingPunct="1">
              <a:spcBef>
                <a:spcPct val="50000"/>
              </a:spcBef>
            </a:pPr>
            <a:r>
              <a:rPr lang="en-US" altLang="zh-CN" sz="1800">
                <a:ea typeface="宋体" pitchFamily="2" charset="-122"/>
              </a:rPr>
              <a:t>MDR</a:t>
            </a:r>
          </a:p>
        </p:txBody>
      </p:sp>
      <p:sp>
        <p:nvSpPr>
          <p:cNvPr id="757849" name="Text Box 183"/>
          <p:cNvSpPr txBox="1">
            <a:spLocks noChangeArrowheads="1"/>
          </p:cNvSpPr>
          <p:nvPr/>
        </p:nvSpPr>
        <p:spPr bwMode="auto">
          <a:xfrm>
            <a:off x="603250" y="3992563"/>
            <a:ext cx="1223963" cy="385762"/>
          </a:xfrm>
          <a:prstGeom prst="rect">
            <a:avLst/>
          </a:prstGeom>
          <a:noFill/>
          <a:ln w="19050">
            <a:solidFill>
              <a:schemeClr val="tx1"/>
            </a:solidFill>
            <a:miter lim="800000"/>
            <a:headEnd/>
            <a:tailEnd/>
          </a:ln>
        </p:spPr>
        <p:txBody>
          <a:bodyPr>
            <a:spAutoFit/>
          </a:bodyPr>
          <a:lstStyle/>
          <a:p>
            <a:pPr algn="ctr" eaLnBrk="1" hangingPunct="1">
              <a:spcBef>
                <a:spcPct val="50000"/>
              </a:spcBef>
            </a:pPr>
            <a:r>
              <a:rPr lang="en-US" altLang="zh-CN" sz="1800">
                <a:ea typeface="宋体" pitchFamily="2" charset="-122"/>
              </a:rPr>
              <a:t>MAR</a:t>
            </a:r>
          </a:p>
        </p:txBody>
      </p:sp>
      <p:sp>
        <p:nvSpPr>
          <p:cNvPr id="757850" name="Line 184"/>
          <p:cNvSpPr>
            <a:spLocks noChangeShapeType="1"/>
          </p:cNvSpPr>
          <p:nvPr/>
        </p:nvSpPr>
        <p:spPr bwMode="auto">
          <a:xfrm>
            <a:off x="3130550" y="4198938"/>
            <a:ext cx="225425" cy="0"/>
          </a:xfrm>
          <a:prstGeom prst="line">
            <a:avLst/>
          </a:prstGeom>
          <a:noFill/>
          <a:ln w="28575">
            <a:solidFill>
              <a:schemeClr val="tx1"/>
            </a:solidFill>
            <a:round/>
            <a:headEnd/>
            <a:tailEnd type="triangle" w="med" len="med"/>
          </a:ln>
        </p:spPr>
        <p:txBody>
          <a:bodyPr/>
          <a:lstStyle/>
          <a:p>
            <a:endParaRPr lang="zh-CN" altLang="en-US"/>
          </a:p>
        </p:txBody>
      </p:sp>
      <p:sp>
        <p:nvSpPr>
          <p:cNvPr id="757851" name="Text Box 185"/>
          <p:cNvSpPr txBox="1">
            <a:spLocks noChangeArrowheads="1"/>
          </p:cNvSpPr>
          <p:nvPr/>
        </p:nvSpPr>
        <p:spPr bwMode="auto">
          <a:xfrm>
            <a:off x="250825" y="4648200"/>
            <a:ext cx="944563" cy="366713"/>
          </a:xfrm>
          <a:prstGeom prst="rect">
            <a:avLst/>
          </a:prstGeom>
          <a:noFill/>
          <a:ln w="9525">
            <a:noFill/>
            <a:miter lim="800000"/>
            <a:headEnd/>
            <a:tailEnd/>
          </a:ln>
        </p:spPr>
        <p:txBody>
          <a:bodyPr>
            <a:spAutoFit/>
          </a:bodyPr>
          <a:lstStyle/>
          <a:p>
            <a:pPr eaLnBrk="1" hangingPunct="1">
              <a:spcBef>
                <a:spcPct val="50000"/>
              </a:spcBef>
            </a:pPr>
            <a:r>
              <a:rPr lang="en-US" altLang="zh-CN" sz="1800" b="1">
                <a:ea typeface="宋体" pitchFamily="2" charset="-122"/>
              </a:rPr>
              <a:t>CPU</a:t>
            </a:r>
          </a:p>
        </p:txBody>
      </p:sp>
      <p:sp>
        <p:nvSpPr>
          <p:cNvPr id="757852" name="Text Box 186"/>
          <p:cNvSpPr txBox="1">
            <a:spLocks noChangeArrowheads="1"/>
          </p:cNvSpPr>
          <p:nvPr/>
        </p:nvSpPr>
        <p:spPr bwMode="auto">
          <a:xfrm>
            <a:off x="5157788" y="2578100"/>
            <a:ext cx="809625" cy="366713"/>
          </a:xfrm>
          <a:prstGeom prst="rect">
            <a:avLst/>
          </a:prstGeom>
          <a:noFill/>
          <a:ln w="9525">
            <a:noFill/>
            <a:miter lim="800000"/>
            <a:headEnd/>
            <a:tailEnd/>
          </a:ln>
        </p:spPr>
        <p:txBody>
          <a:bodyPr>
            <a:spAutoFit/>
          </a:bodyPr>
          <a:lstStyle/>
          <a:p>
            <a:pPr eaLnBrk="1" hangingPunct="1">
              <a:spcBef>
                <a:spcPct val="50000"/>
              </a:spcBef>
            </a:pPr>
            <a:r>
              <a:rPr lang="en-US" altLang="zh-CN" sz="1800" b="1">
                <a:ea typeface="宋体" pitchFamily="2" charset="-122"/>
              </a:rPr>
              <a:t>MM</a:t>
            </a:r>
          </a:p>
        </p:txBody>
      </p:sp>
      <p:sp>
        <p:nvSpPr>
          <p:cNvPr id="757853" name="Line 187"/>
          <p:cNvSpPr>
            <a:spLocks noChangeShapeType="1"/>
          </p:cNvSpPr>
          <p:nvPr/>
        </p:nvSpPr>
        <p:spPr bwMode="auto">
          <a:xfrm>
            <a:off x="1827213" y="4194175"/>
            <a:ext cx="944562" cy="4763"/>
          </a:xfrm>
          <a:prstGeom prst="line">
            <a:avLst/>
          </a:prstGeom>
          <a:noFill/>
          <a:ln w="28575">
            <a:solidFill>
              <a:schemeClr val="tx1"/>
            </a:solidFill>
            <a:round/>
            <a:headEnd/>
            <a:tailEnd type="triangle" w="med" len="med"/>
          </a:ln>
        </p:spPr>
        <p:txBody>
          <a:bodyPr/>
          <a:lstStyle/>
          <a:p>
            <a:endParaRPr lang="zh-CN" altLang="en-US"/>
          </a:p>
        </p:txBody>
      </p:sp>
      <p:sp>
        <p:nvSpPr>
          <p:cNvPr id="757855" name="Rectangle 192"/>
          <p:cNvSpPr>
            <a:spLocks noGrp="1" noChangeArrowheads="1"/>
          </p:cNvSpPr>
          <p:nvPr>
            <p:ph type="title" idx="4294967295"/>
          </p:nvPr>
        </p:nvSpPr>
        <p:spPr>
          <a:xfrm>
            <a:off x="504825" y="-17463"/>
            <a:ext cx="8639175" cy="569913"/>
          </a:xfrm>
          <a:noFill/>
        </p:spPr>
        <p:txBody>
          <a:bodyPr lIns="91440" tIns="45720" rIns="91440" bIns="45720" anchor="ctr"/>
          <a:lstStyle/>
          <a:p>
            <a:pPr defTabSz="717550" eaLnBrk="1" hangingPunct="1"/>
            <a:r>
              <a:rPr lang="zh-CN" altLang="en-US"/>
              <a:t>主存的结构</a:t>
            </a:r>
          </a:p>
        </p:txBody>
      </p:sp>
      <p:sp>
        <p:nvSpPr>
          <p:cNvPr id="561345" name="Text Box 193"/>
          <p:cNvSpPr txBox="1">
            <a:spLocks noChangeArrowheads="1"/>
          </p:cNvSpPr>
          <p:nvPr/>
        </p:nvSpPr>
        <p:spPr bwMode="auto">
          <a:xfrm>
            <a:off x="476250" y="728663"/>
            <a:ext cx="7875588" cy="32067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100" b="1">
                <a:latin typeface="微软雅黑" pitchFamily="34" charset="-122"/>
                <a:ea typeface="微软雅黑" pitchFamily="34" charset="-122"/>
              </a:rPr>
              <a:t>问题：主存中存放的是什么信息？</a:t>
            </a:r>
            <a:r>
              <a:rPr kumimoji="1" lang="en-US" altLang="zh-CN" sz="2100" b="1">
                <a:latin typeface="微软雅黑" pitchFamily="34" charset="-122"/>
                <a:ea typeface="微软雅黑" pitchFamily="34" charset="-122"/>
              </a:rPr>
              <a:t>CPU</a:t>
            </a:r>
            <a:r>
              <a:rPr kumimoji="1" lang="zh-CN" altLang="en-US" sz="2100" b="1">
                <a:latin typeface="微软雅黑" pitchFamily="34" charset="-122"/>
                <a:ea typeface="微软雅黑" pitchFamily="34" charset="-122"/>
              </a:rPr>
              <a:t>何时会访问主存？</a:t>
            </a:r>
          </a:p>
        </p:txBody>
      </p:sp>
      <p:sp>
        <p:nvSpPr>
          <p:cNvPr id="561346" name="Text Box 194"/>
          <p:cNvSpPr txBox="1">
            <a:spLocks noChangeArrowheads="1"/>
          </p:cNvSpPr>
          <p:nvPr/>
        </p:nvSpPr>
        <p:spPr bwMode="auto">
          <a:xfrm>
            <a:off x="476250" y="1042988"/>
            <a:ext cx="8099425" cy="32067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100" b="1">
                <a:solidFill>
                  <a:srgbClr val="0000FF"/>
                </a:solidFill>
                <a:latin typeface="微软雅黑" pitchFamily="34" charset="-122"/>
                <a:ea typeface="微软雅黑" pitchFamily="34" charset="-122"/>
              </a:rPr>
              <a:t>指令及其数据！</a:t>
            </a:r>
            <a:r>
              <a:rPr kumimoji="1" lang="en-US" altLang="zh-CN" sz="2100" b="1">
                <a:solidFill>
                  <a:srgbClr val="0000FF"/>
                </a:solidFill>
                <a:latin typeface="微软雅黑" pitchFamily="34" charset="-122"/>
                <a:ea typeface="微软雅黑" pitchFamily="34" charset="-122"/>
              </a:rPr>
              <a:t>CPU</a:t>
            </a:r>
            <a:r>
              <a:rPr kumimoji="1" lang="zh-CN" altLang="en-US" sz="2100" b="1">
                <a:solidFill>
                  <a:srgbClr val="0000FF"/>
                </a:solidFill>
                <a:latin typeface="微软雅黑" pitchFamily="34" charset="-122"/>
                <a:ea typeface="微软雅黑" pitchFamily="34" charset="-122"/>
              </a:rPr>
              <a:t>执行指令时需要取指令、取数据、存数据！</a:t>
            </a:r>
          </a:p>
        </p:txBody>
      </p:sp>
      <p:sp>
        <p:nvSpPr>
          <p:cNvPr id="4" name="Text Box 194"/>
          <p:cNvSpPr txBox="1">
            <a:spLocks noChangeArrowheads="1"/>
          </p:cNvSpPr>
          <p:nvPr/>
        </p:nvSpPr>
        <p:spPr bwMode="auto">
          <a:xfrm>
            <a:off x="476250" y="1393825"/>
            <a:ext cx="8326438" cy="32067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100" b="1">
                <a:ea typeface="微软雅黑" pitchFamily="34" charset="-122"/>
              </a:rPr>
              <a:t>问题：地址译码器的输入是什么？输出是什么？可寻址范围多少？</a:t>
            </a:r>
            <a:endParaRPr kumimoji="1" lang="en-US" altLang="zh-CN" sz="2100" b="1">
              <a:ea typeface="微软雅黑" pitchFamily="34" charset="-122"/>
            </a:endParaRPr>
          </a:p>
        </p:txBody>
      </p:sp>
      <p:sp>
        <p:nvSpPr>
          <p:cNvPr id="5" name="Text Box 194"/>
          <p:cNvSpPr txBox="1">
            <a:spLocks noChangeArrowheads="1"/>
          </p:cNvSpPr>
          <p:nvPr/>
        </p:nvSpPr>
        <p:spPr bwMode="auto">
          <a:xfrm>
            <a:off x="431800" y="1708150"/>
            <a:ext cx="8326438" cy="64135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100" b="1">
                <a:solidFill>
                  <a:srgbClr val="0000FF"/>
                </a:solidFill>
                <a:latin typeface="微软雅黑" pitchFamily="34" charset="-122"/>
                <a:ea typeface="微软雅黑" pitchFamily="34" charset="-122"/>
              </a:rPr>
              <a:t>输入是地址，输出是地址驱动信号（只有一根地址驱动线被选中）。</a:t>
            </a:r>
          </a:p>
          <a:p>
            <a:pPr eaLnBrk="1" hangingPunct="1"/>
            <a:r>
              <a:rPr kumimoji="1" lang="zh-CN" altLang="en-US" sz="2100" b="1">
                <a:solidFill>
                  <a:srgbClr val="0000FF"/>
                </a:solidFill>
                <a:latin typeface="微软雅黑" pitchFamily="34" charset="-122"/>
                <a:ea typeface="微软雅黑" pitchFamily="34" charset="-122"/>
              </a:rPr>
              <a:t>可寻址范围为</a:t>
            </a:r>
            <a:r>
              <a:rPr kumimoji="1" lang="en-US" altLang="zh-CN" sz="2100" b="1">
                <a:solidFill>
                  <a:srgbClr val="0000FF"/>
                </a:solidFill>
                <a:latin typeface="微软雅黑" pitchFamily="34" charset="-122"/>
                <a:ea typeface="微软雅黑" pitchFamily="34" charset="-122"/>
              </a:rPr>
              <a:t>0</a:t>
            </a:r>
            <a:r>
              <a:rPr kumimoji="1" lang="en-US" altLang="zh-CN" sz="2100" b="1">
                <a:solidFill>
                  <a:srgbClr val="0000FF"/>
                </a:solidFill>
                <a:latin typeface="微软雅黑" pitchFamily="34" charset="-122"/>
                <a:ea typeface="微软雅黑" pitchFamily="34" charset="-122"/>
                <a:cs typeface="Arial" pitchFamily="34" charset="0"/>
              </a:rPr>
              <a:t>~</a:t>
            </a:r>
            <a:r>
              <a:rPr kumimoji="1" lang="en-US" altLang="zh-CN" sz="2100" b="1">
                <a:solidFill>
                  <a:srgbClr val="0000FF"/>
                </a:solidFill>
                <a:latin typeface="微软雅黑" pitchFamily="34" charset="-122"/>
                <a:ea typeface="微软雅黑" pitchFamily="34" charset="-122"/>
              </a:rPr>
              <a:t>2</a:t>
            </a:r>
            <a:r>
              <a:rPr kumimoji="1" lang="en-US" altLang="zh-CN" sz="2100" b="1" baseline="30000">
                <a:solidFill>
                  <a:srgbClr val="0000FF"/>
                </a:solidFill>
                <a:latin typeface="微软雅黑" pitchFamily="34" charset="-122"/>
                <a:ea typeface="微软雅黑" pitchFamily="34" charset="-122"/>
              </a:rPr>
              <a:t>36</a:t>
            </a:r>
            <a:r>
              <a:rPr kumimoji="1" lang="en-US" altLang="zh-CN" sz="2100" b="1">
                <a:solidFill>
                  <a:srgbClr val="0000FF"/>
                </a:solidFill>
                <a:latin typeface="微软雅黑" pitchFamily="34" charset="-122"/>
                <a:ea typeface="微软雅黑" pitchFamily="34" charset="-122"/>
              </a:rPr>
              <a:t>-1</a:t>
            </a:r>
            <a:r>
              <a:rPr kumimoji="1" lang="zh-CN" altLang="en-US" sz="2100" b="1">
                <a:solidFill>
                  <a:srgbClr val="0000FF"/>
                </a:solidFill>
                <a:latin typeface="微软雅黑" pitchFamily="34" charset="-122"/>
                <a:ea typeface="微软雅黑" pitchFamily="34" charset="-122"/>
              </a:rPr>
              <a:t>，即主存地址空间为</a:t>
            </a:r>
            <a:r>
              <a:rPr kumimoji="1" lang="en-US" altLang="zh-CN" sz="2100" b="1">
                <a:solidFill>
                  <a:srgbClr val="0000FF"/>
                </a:solidFill>
                <a:latin typeface="微软雅黑" pitchFamily="34" charset="-122"/>
                <a:ea typeface="微软雅黑" pitchFamily="34" charset="-122"/>
              </a:rPr>
              <a:t>64GB</a:t>
            </a:r>
            <a:r>
              <a:rPr kumimoji="1" lang="zh-CN" altLang="en-US" sz="2100" b="1">
                <a:solidFill>
                  <a:srgbClr val="0000FF"/>
                </a:solidFill>
                <a:latin typeface="微软雅黑" pitchFamily="34" charset="-122"/>
                <a:ea typeface="微软雅黑" pitchFamily="34" charset="-122"/>
              </a:rPr>
              <a:t>（按字节编址时）。</a:t>
            </a:r>
          </a:p>
        </p:txBody>
      </p:sp>
      <p:sp>
        <p:nvSpPr>
          <p:cNvPr id="7" name="Text Box 194"/>
          <p:cNvSpPr txBox="1">
            <a:spLocks noChangeArrowheads="1"/>
          </p:cNvSpPr>
          <p:nvPr/>
        </p:nvSpPr>
        <p:spPr bwMode="auto">
          <a:xfrm>
            <a:off x="404813" y="5994400"/>
            <a:ext cx="8081962" cy="688975"/>
          </a:xfrm>
          <a:prstGeom prst="rect">
            <a:avLst/>
          </a:prstGeom>
          <a:noFill/>
          <a:ln w="9525">
            <a:noFill/>
            <a:miter lim="800000"/>
            <a:headEnd/>
            <a:tailEnd/>
          </a:ln>
        </p:spPr>
        <p:txBody>
          <a:bodyPr lIns="0" tIns="0" rIns="0" bIns="0">
            <a:spAutoFit/>
          </a:bodyPr>
          <a:lstStyle/>
          <a:p>
            <a:pPr eaLnBrk="1" hangingPunct="1"/>
            <a:r>
              <a:rPr kumimoji="1" lang="zh-CN" altLang="en-US" sz="2100" b="1">
                <a:solidFill>
                  <a:srgbClr val="FF0000"/>
                </a:solidFill>
                <a:latin typeface="微软雅黑" pitchFamily="34" charset="-122"/>
                <a:ea typeface="微软雅黑" pitchFamily="34" charset="-122"/>
              </a:rPr>
              <a:t>主存地址空间大小不等于主存容量（实际安装的主存大小）！</a:t>
            </a:r>
          </a:p>
          <a:p>
            <a:pPr eaLnBrk="1" hangingPunct="1">
              <a:lnSpc>
                <a:spcPct val="115000"/>
              </a:lnSpc>
            </a:pPr>
            <a:r>
              <a:rPr kumimoji="1" lang="zh-CN" altLang="en-US" sz="2100" b="1">
                <a:solidFill>
                  <a:srgbClr val="FF0000"/>
                </a:solidFill>
                <a:latin typeface="微软雅黑" pitchFamily="34" charset="-122"/>
                <a:ea typeface="微软雅黑" pitchFamily="34" charset="-122"/>
              </a:rPr>
              <a:t>若是字节编址，则每次最多可读</a:t>
            </a:r>
            <a:r>
              <a:rPr kumimoji="1" lang="en-US" altLang="zh-CN" sz="2100" b="1">
                <a:solidFill>
                  <a:srgbClr val="FF0000"/>
                </a:solidFill>
                <a:latin typeface="微软雅黑" pitchFamily="34" charset="-122"/>
                <a:ea typeface="微软雅黑" pitchFamily="34" charset="-122"/>
              </a:rPr>
              <a:t>/</a:t>
            </a:r>
            <a:r>
              <a:rPr kumimoji="1" lang="zh-CN" altLang="en-US" sz="2100" b="1">
                <a:solidFill>
                  <a:srgbClr val="FF0000"/>
                </a:solidFill>
                <a:latin typeface="微软雅黑" pitchFamily="34" charset="-122"/>
                <a:ea typeface="微软雅黑" pitchFamily="34" charset="-122"/>
              </a:rPr>
              <a:t>写</a:t>
            </a:r>
            <a:r>
              <a:rPr kumimoji="1" lang="en-US" altLang="zh-CN" sz="2100" b="1">
                <a:solidFill>
                  <a:srgbClr val="FF0000"/>
                </a:solidFill>
                <a:latin typeface="微软雅黑" pitchFamily="34" charset="-122"/>
                <a:ea typeface="微软雅黑" pitchFamily="34" charset="-122"/>
              </a:rPr>
              <a:t>8</a:t>
            </a:r>
            <a:r>
              <a:rPr kumimoji="1" lang="zh-CN" altLang="en-US" sz="2100" b="1">
                <a:solidFill>
                  <a:srgbClr val="FF0000"/>
                </a:solidFill>
                <a:latin typeface="微软雅黑" pitchFamily="34" charset="-122"/>
                <a:ea typeface="微软雅黑" pitchFamily="34" charset="-122"/>
              </a:rPr>
              <a:t>个单元，给出的是首</a:t>
            </a:r>
            <a:r>
              <a:rPr kumimoji="1" lang="en-US" altLang="zh-CN" sz="2100" b="1">
                <a:solidFill>
                  <a:srgbClr val="FF0000"/>
                </a:solidFill>
                <a:latin typeface="微软雅黑" pitchFamily="34" charset="-122"/>
                <a:ea typeface="微软雅黑" pitchFamily="34" charset="-122"/>
              </a:rPr>
              <a:t>(</a:t>
            </a:r>
            <a:r>
              <a:rPr kumimoji="1" lang="zh-CN" altLang="en-US" sz="2100" b="1">
                <a:solidFill>
                  <a:srgbClr val="FF0000"/>
                </a:solidFill>
                <a:latin typeface="微软雅黑" pitchFamily="34" charset="-122"/>
                <a:ea typeface="微软雅黑" pitchFamily="34" charset="-122"/>
              </a:rPr>
              <a:t>最小</a:t>
            </a:r>
            <a:r>
              <a:rPr kumimoji="1" lang="en-US" altLang="zh-CN" sz="2100" b="1">
                <a:solidFill>
                  <a:srgbClr val="FF0000"/>
                </a:solidFill>
                <a:latin typeface="微软雅黑" pitchFamily="34" charset="-122"/>
                <a:ea typeface="微软雅黑" pitchFamily="34" charset="-122"/>
              </a:rPr>
              <a:t>)</a:t>
            </a:r>
            <a:r>
              <a:rPr kumimoji="1" lang="zh-CN" altLang="en-US" sz="2100" b="1">
                <a:solidFill>
                  <a:srgbClr val="FF0000"/>
                </a:solidFill>
                <a:latin typeface="微软雅黑" pitchFamily="34" charset="-122"/>
                <a:ea typeface="微软雅黑" pitchFamily="34" charset="-122"/>
              </a:rPr>
              <a:t>地址</a:t>
            </a:r>
            <a:r>
              <a:rPr kumimoji="1" lang="en-US" altLang="zh-CN" sz="2100" b="1">
                <a:solidFill>
                  <a:srgbClr val="FF0000"/>
                </a:solidFill>
                <a:latin typeface="微软雅黑" pitchFamily="34" charset="-122"/>
                <a:ea typeface="微软雅黑" pitchFamily="34"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1345"/>
                                        </p:tgtEl>
                                        <p:attrNameLst>
                                          <p:attrName>style.visibility</p:attrName>
                                        </p:attrNameLst>
                                      </p:cBhvr>
                                      <p:to>
                                        <p:strVal val="visible"/>
                                      </p:to>
                                    </p:set>
                                    <p:animEffect transition="in" filter="blinds(horizontal)">
                                      <p:cBhvr>
                                        <p:cTn id="22" dur="500"/>
                                        <p:tgtEl>
                                          <p:spTgt spid="56134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1346"/>
                                        </p:tgtEl>
                                        <p:attrNameLst>
                                          <p:attrName>style.visibility</p:attrName>
                                        </p:attrNameLst>
                                      </p:cBhvr>
                                      <p:to>
                                        <p:strVal val="visible"/>
                                      </p:to>
                                    </p:set>
                                    <p:animEffect transition="in" filter="blinds(horizontal)">
                                      <p:cBhvr>
                                        <p:cTn id="27" dur="500"/>
                                        <p:tgtEl>
                                          <p:spTgt spid="56134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blinds(horizontal)">
                                      <p:cBhvr>
                                        <p:cTn id="42" dur="500"/>
                                        <p:tgtEl>
                                          <p:spTgt spid="7">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animEffect transition="in" filter="blinds(horizontal)">
                                      <p:cBhvr>
                                        <p:cTn id="4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345" grpId="0"/>
      <p:bldP spid="561346" grpId="0"/>
      <p:bldP spid="4" grpId="0"/>
      <p:bldP spid="5"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ChangeArrowheads="1"/>
          </p:cNvSpPr>
          <p:nvPr>
            <p:ph type="title" idx="4294967295"/>
          </p:nvPr>
        </p:nvSpPr>
        <p:spPr/>
        <p:txBody>
          <a:bodyPr lIns="91440" tIns="45720" rIns="91440" bIns="45720" anchor="ctr"/>
          <a:lstStyle/>
          <a:p>
            <a:pPr eaLnBrk="1" hangingPunct="1"/>
            <a:r>
              <a:rPr lang="en-US" altLang="zh-CN" sz="3200"/>
              <a:t>Write Through</a:t>
            </a:r>
            <a:r>
              <a:rPr lang="zh-CN" altLang="en-US" sz="3200"/>
              <a:t>中的</a:t>
            </a:r>
            <a:r>
              <a:rPr lang="en-US" altLang="zh-CN" sz="3200"/>
              <a:t>Write Buffer</a:t>
            </a:r>
            <a:endParaRPr lang="zh-CN" altLang="en-US" sz="3200"/>
          </a:p>
        </p:txBody>
      </p:sp>
      <p:sp>
        <p:nvSpPr>
          <p:cNvPr id="468995" name="Rectangle 3"/>
          <p:cNvSpPr>
            <a:spLocks noGrp="1" noChangeArrowheads="1"/>
          </p:cNvSpPr>
          <p:nvPr>
            <p:ph type="body" idx="4294967295"/>
          </p:nvPr>
        </p:nvSpPr>
        <p:spPr>
          <a:xfrm>
            <a:off x="715963" y="2457450"/>
            <a:ext cx="7077075" cy="4006850"/>
          </a:xfrm>
          <a:noFill/>
        </p:spPr>
        <p:txBody>
          <a:bodyPr/>
          <a:lstStyle/>
          <a:p>
            <a:pPr eaLnBrk="1" hangingPunct="1">
              <a:spcBef>
                <a:spcPct val="20000"/>
              </a:spcBef>
            </a:pPr>
            <a:r>
              <a:rPr lang="zh-CN" altLang="en-US" sz="2000">
                <a:latin typeface="微软雅黑" pitchFamily="34" charset="-122"/>
                <a:ea typeface="微软雅黑" pitchFamily="34" charset="-122"/>
              </a:rPr>
              <a:t>在 </a:t>
            </a:r>
            <a:r>
              <a:rPr lang="en-US" altLang="zh-CN" sz="2000">
                <a:latin typeface="微软雅黑" pitchFamily="34" charset="-122"/>
                <a:ea typeface="微软雅黑" pitchFamily="34" charset="-122"/>
              </a:rPr>
              <a:t>Cache </a:t>
            </a:r>
            <a:r>
              <a:rPr lang="zh-CN" altLang="en-US" sz="2000">
                <a:latin typeface="微软雅黑" pitchFamily="34" charset="-122"/>
                <a:ea typeface="微软雅黑" pitchFamily="34" charset="-122"/>
              </a:rPr>
              <a:t>和 </a:t>
            </a:r>
            <a:r>
              <a:rPr lang="en-US" altLang="zh-CN" sz="2000">
                <a:latin typeface="微软雅黑" pitchFamily="34" charset="-122"/>
                <a:ea typeface="微软雅黑" pitchFamily="34" charset="-122"/>
              </a:rPr>
              <a:t>Memory</a:t>
            </a:r>
            <a:r>
              <a:rPr lang="zh-CN" altLang="en-US" sz="2000">
                <a:latin typeface="微软雅黑" pitchFamily="34" charset="-122"/>
                <a:ea typeface="微软雅黑" pitchFamily="34" charset="-122"/>
              </a:rPr>
              <a:t>之间加一个</a:t>
            </a:r>
            <a:r>
              <a:rPr lang="en-US" altLang="zh-CN" sz="2000">
                <a:latin typeface="微软雅黑" pitchFamily="34" charset="-122"/>
                <a:ea typeface="微软雅黑" pitchFamily="34" charset="-122"/>
              </a:rPr>
              <a:t>Write Buffer </a:t>
            </a:r>
            <a:endParaRPr lang="zh-CN" altLang="en-US" sz="2000">
              <a:latin typeface="微软雅黑" pitchFamily="34" charset="-122"/>
              <a:ea typeface="微软雅黑" pitchFamily="34" charset="-122"/>
            </a:endParaRPr>
          </a:p>
          <a:p>
            <a:pPr lvl="1" eaLnBrk="1" hangingPunct="1">
              <a:spcBef>
                <a:spcPct val="20000"/>
              </a:spcBef>
            </a:pPr>
            <a:r>
              <a:rPr lang="en-US" altLang="zh-CN" sz="2000">
                <a:solidFill>
                  <a:srgbClr val="CC3300"/>
                </a:solidFill>
                <a:latin typeface="微软雅黑" pitchFamily="34" charset="-122"/>
                <a:ea typeface="微软雅黑" pitchFamily="34" charset="-122"/>
              </a:rPr>
              <a:t>CPU</a:t>
            </a:r>
            <a:r>
              <a:rPr lang="zh-CN" altLang="en-US" sz="2000">
                <a:solidFill>
                  <a:srgbClr val="CC3300"/>
                </a:solidFill>
                <a:latin typeface="微软雅黑" pitchFamily="34" charset="-122"/>
                <a:ea typeface="微软雅黑" pitchFamily="34" charset="-122"/>
              </a:rPr>
              <a:t>同时写数据到</a:t>
            </a:r>
            <a:r>
              <a:rPr lang="en-US" altLang="zh-CN" sz="2000">
                <a:solidFill>
                  <a:srgbClr val="CC3300"/>
                </a:solidFill>
                <a:latin typeface="微软雅黑" pitchFamily="34" charset="-122"/>
                <a:ea typeface="微软雅黑" pitchFamily="34" charset="-122"/>
              </a:rPr>
              <a:t>Cache</a:t>
            </a:r>
            <a:r>
              <a:rPr lang="zh-CN" altLang="en-US" sz="2000">
                <a:solidFill>
                  <a:srgbClr val="CC3300"/>
                </a:solidFill>
                <a:latin typeface="微软雅黑" pitchFamily="34" charset="-122"/>
                <a:ea typeface="微软雅黑" pitchFamily="34" charset="-122"/>
              </a:rPr>
              <a:t>和</a:t>
            </a:r>
            <a:r>
              <a:rPr lang="en-US" altLang="zh-CN" sz="2000">
                <a:solidFill>
                  <a:srgbClr val="CC3300"/>
                </a:solidFill>
                <a:latin typeface="微软雅黑" pitchFamily="34" charset="-122"/>
                <a:ea typeface="微软雅黑" pitchFamily="34" charset="-122"/>
              </a:rPr>
              <a:t>Write Buffer</a:t>
            </a:r>
            <a:endParaRPr lang="zh-CN" altLang="en-US" sz="2000">
              <a:solidFill>
                <a:srgbClr val="CC3300"/>
              </a:solidFill>
              <a:latin typeface="微软雅黑" pitchFamily="34" charset="-122"/>
              <a:ea typeface="微软雅黑" pitchFamily="34" charset="-122"/>
            </a:endParaRPr>
          </a:p>
          <a:p>
            <a:pPr lvl="1" eaLnBrk="1" hangingPunct="1">
              <a:spcBef>
                <a:spcPct val="20000"/>
              </a:spcBef>
            </a:pPr>
            <a:r>
              <a:rPr lang="en-US" altLang="zh-CN" sz="2000">
                <a:solidFill>
                  <a:srgbClr val="CC3300"/>
                </a:solidFill>
                <a:latin typeface="微软雅黑" pitchFamily="34" charset="-122"/>
                <a:ea typeface="微软雅黑" pitchFamily="34" charset="-122"/>
              </a:rPr>
              <a:t>Memory controller</a:t>
            </a:r>
            <a:r>
              <a:rPr lang="zh-CN" altLang="en-US" sz="2000">
                <a:solidFill>
                  <a:srgbClr val="CC3300"/>
                </a:solidFill>
                <a:latin typeface="微软雅黑" pitchFamily="34" charset="-122"/>
                <a:ea typeface="微软雅黑" pitchFamily="34" charset="-122"/>
              </a:rPr>
              <a:t>（存控）将缓冲内容写主存</a:t>
            </a:r>
            <a:endParaRPr lang="en-US" altLang="zh-CN" sz="2000">
              <a:latin typeface="微软雅黑" pitchFamily="34" charset="-122"/>
              <a:ea typeface="微软雅黑" pitchFamily="34" charset="-122"/>
            </a:endParaRPr>
          </a:p>
          <a:p>
            <a:pPr eaLnBrk="1" hangingPunct="1">
              <a:spcBef>
                <a:spcPct val="20000"/>
              </a:spcBef>
            </a:pPr>
            <a:r>
              <a:rPr lang="en-US" altLang="zh-CN" sz="2000">
                <a:latin typeface="微软雅黑" pitchFamily="34" charset="-122"/>
                <a:ea typeface="微软雅黑" pitchFamily="34" charset="-122"/>
              </a:rPr>
              <a:t>Write buffer (</a:t>
            </a:r>
            <a:r>
              <a:rPr lang="zh-CN" altLang="en-US" sz="2000">
                <a:latin typeface="微软雅黑" pitchFamily="34" charset="-122"/>
                <a:ea typeface="微软雅黑" pitchFamily="34" charset="-122"/>
              </a:rPr>
              <a:t>写缓冲</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是一个</a:t>
            </a:r>
            <a:r>
              <a:rPr lang="en-US" altLang="zh-CN" sz="2000">
                <a:latin typeface="微软雅黑" pitchFamily="34" charset="-122"/>
                <a:ea typeface="微软雅黑" pitchFamily="34" charset="-122"/>
              </a:rPr>
              <a:t>FIFO</a:t>
            </a:r>
            <a:r>
              <a:rPr lang="zh-CN" altLang="en-US" sz="2000">
                <a:latin typeface="微软雅黑" pitchFamily="34" charset="-122"/>
                <a:ea typeface="微软雅黑" pitchFamily="34" charset="-122"/>
              </a:rPr>
              <a:t>队列</a:t>
            </a:r>
            <a:endParaRPr lang="en-US" altLang="zh-CN" sz="2000">
              <a:latin typeface="微软雅黑" pitchFamily="34" charset="-122"/>
              <a:ea typeface="微软雅黑" pitchFamily="34" charset="-122"/>
            </a:endParaRPr>
          </a:p>
          <a:p>
            <a:pPr lvl="1" eaLnBrk="1" hangingPunct="1">
              <a:spcBef>
                <a:spcPct val="20000"/>
              </a:spcBef>
            </a:pPr>
            <a:r>
              <a:rPr lang="zh-CN" altLang="en-US" sz="2000">
                <a:solidFill>
                  <a:srgbClr val="CC3300"/>
                </a:solidFill>
                <a:latin typeface="微软雅黑" pitchFamily="34" charset="-122"/>
                <a:ea typeface="微软雅黑" pitchFamily="34" charset="-122"/>
              </a:rPr>
              <a:t>一般有</a:t>
            </a:r>
            <a:r>
              <a:rPr lang="en-US" altLang="zh-CN" sz="2000">
                <a:solidFill>
                  <a:srgbClr val="CC3300"/>
                </a:solidFill>
                <a:latin typeface="微软雅黑" pitchFamily="34" charset="-122"/>
                <a:ea typeface="微软雅黑" pitchFamily="34" charset="-122"/>
              </a:rPr>
              <a:t>4</a:t>
            </a:r>
            <a:r>
              <a:rPr lang="zh-CN" altLang="en-US" sz="2000">
                <a:solidFill>
                  <a:srgbClr val="CC3300"/>
                </a:solidFill>
                <a:latin typeface="微软雅黑" pitchFamily="34" charset="-122"/>
                <a:ea typeface="微软雅黑" pitchFamily="34" charset="-122"/>
              </a:rPr>
              <a:t>项</a:t>
            </a:r>
            <a:endParaRPr lang="en-US" altLang="zh-CN" sz="2000">
              <a:latin typeface="微软雅黑" pitchFamily="34" charset="-122"/>
              <a:ea typeface="微软雅黑" pitchFamily="34" charset="-122"/>
            </a:endParaRPr>
          </a:p>
          <a:p>
            <a:pPr lvl="1" eaLnBrk="1" hangingPunct="1">
              <a:spcBef>
                <a:spcPct val="20000"/>
              </a:spcBef>
            </a:pPr>
            <a:r>
              <a:rPr lang="zh-CN" altLang="en-US" sz="2000">
                <a:solidFill>
                  <a:srgbClr val="CC3300"/>
                </a:solidFill>
                <a:latin typeface="微软雅黑" pitchFamily="34" charset="-122"/>
                <a:ea typeface="微软雅黑" pitchFamily="34" charset="-122"/>
              </a:rPr>
              <a:t>在存数频率不 高时效果好</a:t>
            </a:r>
            <a:endParaRPr lang="en-US" altLang="zh-CN" sz="2000">
              <a:latin typeface="微软雅黑" pitchFamily="34" charset="-122"/>
              <a:ea typeface="微软雅黑" pitchFamily="34" charset="-122"/>
            </a:endParaRPr>
          </a:p>
          <a:p>
            <a:pPr eaLnBrk="1" hangingPunct="1">
              <a:spcBef>
                <a:spcPct val="20000"/>
              </a:spcBef>
            </a:pPr>
            <a:r>
              <a:rPr lang="zh-CN" altLang="en-US" sz="2000">
                <a:latin typeface="微软雅黑" pitchFamily="34" charset="-122"/>
                <a:ea typeface="微软雅黑" pitchFamily="34" charset="-122"/>
              </a:rPr>
              <a:t>最棘手的问题</a:t>
            </a:r>
            <a:endParaRPr lang="en-US" altLang="zh-CN" sz="2000">
              <a:latin typeface="微软雅黑" pitchFamily="34" charset="-122"/>
              <a:ea typeface="微软雅黑" pitchFamily="34" charset="-122"/>
            </a:endParaRPr>
          </a:p>
          <a:p>
            <a:pPr lvl="1" eaLnBrk="1" hangingPunct="1">
              <a:spcBef>
                <a:spcPct val="20000"/>
              </a:spcBef>
            </a:pPr>
            <a:r>
              <a:rPr lang="zh-CN" altLang="en-US" sz="2000">
                <a:solidFill>
                  <a:srgbClr val="CC3300"/>
                </a:solidFill>
                <a:latin typeface="微软雅黑" pitchFamily="34" charset="-122"/>
                <a:ea typeface="微软雅黑" pitchFamily="34" charset="-122"/>
              </a:rPr>
              <a:t>当频繁写时，易使写缓存饱和，发生阻塞</a:t>
            </a:r>
            <a:endParaRPr lang="en-US" altLang="zh-CN" sz="2000">
              <a:solidFill>
                <a:srgbClr val="CC3300"/>
              </a:solidFill>
              <a:latin typeface="微软雅黑" pitchFamily="34" charset="-122"/>
              <a:ea typeface="微软雅黑" pitchFamily="34" charset="-122"/>
            </a:endParaRPr>
          </a:p>
          <a:p>
            <a:pPr eaLnBrk="1" hangingPunct="1">
              <a:spcBef>
                <a:spcPct val="20000"/>
              </a:spcBef>
            </a:pPr>
            <a:r>
              <a:rPr lang="zh-CN" altLang="en-US" sz="2000">
                <a:latin typeface="微软雅黑" pitchFamily="34" charset="-122"/>
                <a:ea typeface="微软雅黑" pitchFamily="34" charset="-122"/>
              </a:rPr>
              <a:t>如何解决写缓冲饱和？</a:t>
            </a:r>
            <a:endParaRPr lang="en-US" altLang="zh-CN" sz="2000">
              <a:latin typeface="微软雅黑" pitchFamily="34" charset="-122"/>
              <a:ea typeface="微软雅黑" pitchFamily="34" charset="-122"/>
            </a:endParaRPr>
          </a:p>
          <a:p>
            <a:pPr lvl="1" eaLnBrk="1" hangingPunct="1">
              <a:spcBef>
                <a:spcPct val="20000"/>
              </a:spcBef>
            </a:pPr>
            <a:r>
              <a:rPr lang="zh-CN" altLang="en-US" sz="2000">
                <a:solidFill>
                  <a:srgbClr val="CC3300"/>
                </a:solidFill>
                <a:latin typeface="微软雅黑" pitchFamily="34" charset="-122"/>
                <a:ea typeface="微软雅黑" pitchFamily="34" charset="-122"/>
              </a:rPr>
              <a:t>加一个二级</a:t>
            </a:r>
            <a:r>
              <a:rPr lang="en-US" altLang="zh-CN" sz="2000">
                <a:solidFill>
                  <a:srgbClr val="CC3300"/>
                </a:solidFill>
                <a:latin typeface="微软雅黑" pitchFamily="34" charset="-122"/>
                <a:ea typeface="微软雅黑" pitchFamily="34" charset="-122"/>
              </a:rPr>
              <a:t>Cache</a:t>
            </a:r>
          </a:p>
          <a:p>
            <a:pPr lvl="1" eaLnBrk="1" hangingPunct="1">
              <a:spcBef>
                <a:spcPct val="20000"/>
              </a:spcBef>
            </a:pPr>
            <a:r>
              <a:rPr lang="zh-CN" altLang="en-US" sz="2000">
                <a:solidFill>
                  <a:srgbClr val="CC3300"/>
                </a:solidFill>
                <a:latin typeface="微软雅黑" pitchFamily="34" charset="-122"/>
                <a:ea typeface="微软雅黑" pitchFamily="34" charset="-122"/>
              </a:rPr>
              <a:t>使用</a:t>
            </a:r>
            <a:r>
              <a:rPr lang="en-US" altLang="zh-CN" sz="2000">
                <a:solidFill>
                  <a:srgbClr val="CC3300"/>
                </a:solidFill>
                <a:latin typeface="微软雅黑" pitchFamily="34" charset="-122"/>
                <a:ea typeface="微软雅黑" pitchFamily="34" charset="-122"/>
              </a:rPr>
              <a:t>Write Back</a:t>
            </a:r>
            <a:r>
              <a:rPr lang="zh-CN" altLang="en-US" sz="2000">
                <a:solidFill>
                  <a:srgbClr val="CC3300"/>
                </a:solidFill>
                <a:latin typeface="微软雅黑" pitchFamily="34" charset="-122"/>
                <a:ea typeface="微软雅黑" pitchFamily="34" charset="-122"/>
              </a:rPr>
              <a:t>方式的</a:t>
            </a:r>
            <a:r>
              <a:rPr lang="en-US" altLang="zh-CN" sz="2000">
                <a:solidFill>
                  <a:srgbClr val="CC3300"/>
                </a:solidFill>
                <a:latin typeface="微软雅黑" pitchFamily="34" charset="-122"/>
                <a:ea typeface="微软雅黑" pitchFamily="34" charset="-122"/>
              </a:rPr>
              <a:t>Cache</a:t>
            </a:r>
            <a:endParaRPr lang="zh-CN" altLang="en-US" sz="2000">
              <a:solidFill>
                <a:srgbClr val="CC3300"/>
              </a:solidFill>
              <a:latin typeface="微软雅黑" pitchFamily="34" charset="-122"/>
              <a:ea typeface="微软雅黑" pitchFamily="34" charset="-122"/>
            </a:endParaRPr>
          </a:p>
        </p:txBody>
      </p:sp>
      <p:sp>
        <p:nvSpPr>
          <p:cNvPr id="625668" name="Rectangle 4"/>
          <p:cNvSpPr>
            <a:spLocks noChangeArrowheads="1"/>
          </p:cNvSpPr>
          <p:nvPr/>
        </p:nvSpPr>
        <p:spPr bwMode="auto">
          <a:xfrm>
            <a:off x="1231900" y="1003300"/>
            <a:ext cx="1270000" cy="965200"/>
          </a:xfrm>
          <a:prstGeom prst="rect">
            <a:avLst/>
          </a:prstGeom>
          <a:noFill/>
          <a:ln w="254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25669" name="Rectangle 5"/>
          <p:cNvSpPr>
            <a:spLocks noChangeArrowheads="1"/>
          </p:cNvSpPr>
          <p:nvPr/>
        </p:nvSpPr>
        <p:spPr bwMode="auto">
          <a:xfrm>
            <a:off x="1466850" y="1268413"/>
            <a:ext cx="663575" cy="363537"/>
          </a:xfrm>
          <a:prstGeom prst="rect">
            <a:avLst/>
          </a:prstGeom>
          <a:noFill/>
          <a:ln w="12700">
            <a:noFill/>
            <a:miter lim="800000"/>
            <a:headEnd/>
            <a:tailEnd/>
          </a:ln>
        </p:spPr>
        <p:txBody>
          <a:bodyPr wrap="none" lIns="90488" tIns="44450" rIns="90488" bIns="44450">
            <a:spAutoFit/>
          </a:bodyPr>
          <a:lstStyle/>
          <a:p>
            <a:r>
              <a:rPr lang="en-US" altLang="zh-CN" sz="1800" b="1">
                <a:ea typeface="宋体" pitchFamily="2" charset="-122"/>
              </a:rPr>
              <a:t>CPU</a:t>
            </a:r>
          </a:p>
        </p:txBody>
      </p:sp>
      <p:sp>
        <p:nvSpPr>
          <p:cNvPr id="625670" name="Rectangle 6"/>
          <p:cNvSpPr>
            <a:spLocks noChangeArrowheads="1"/>
          </p:cNvSpPr>
          <p:nvPr/>
        </p:nvSpPr>
        <p:spPr bwMode="auto">
          <a:xfrm>
            <a:off x="3670300" y="1003300"/>
            <a:ext cx="889000" cy="584200"/>
          </a:xfrm>
          <a:prstGeom prst="rect">
            <a:avLst/>
          </a:prstGeom>
          <a:noFill/>
          <a:ln w="254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25671" name="Rectangle 7"/>
          <p:cNvSpPr>
            <a:spLocks noChangeArrowheads="1"/>
          </p:cNvSpPr>
          <p:nvPr/>
        </p:nvSpPr>
        <p:spPr bwMode="auto">
          <a:xfrm>
            <a:off x="3660775" y="1133475"/>
            <a:ext cx="866775" cy="363538"/>
          </a:xfrm>
          <a:prstGeom prst="rect">
            <a:avLst/>
          </a:prstGeom>
          <a:noFill/>
          <a:ln w="12700">
            <a:noFill/>
            <a:miter lim="800000"/>
            <a:headEnd/>
            <a:tailEnd/>
          </a:ln>
        </p:spPr>
        <p:txBody>
          <a:bodyPr wrap="none" lIns="90488" tIns="44450" rIns="90488" bIns="44450">
            <a:spAutoFit/>
          </a:bodyPr>
          <a:lstStyle/>
          <a:p>
            <a:r>
              <a:rPr lang="en-US" altLang="zh-CN" sz="1800" b="1">
                <a:ea typeface="宋体" pitchFamily="2" charset="-122"/>
              </a:rPr>
              <a:t>Cache</a:t>
            </a:r>
          </a:p>
        </p:txBody>
      </p:sp>
      <p:sp>
        <p:nvSpPr>
          <p:cNvPr id="625672" name="Rectangle 8"/>
          <p:cNvSpPr>
            <a:spLocks noChangeArrowheads="1"/>
          </p:cNvSpPr>
          <p:nvPr/>
        </p:nvSpPr>
        <p:spPr bwMode="auto">
          <a:xfrm>
            <a:off x="3670300" y="1689100"/>
            <a:ext cx="889000" cy="279400"/>
          </a:xfrm>
          <a:prstGeom prst="rect">
            <a:avLst/>
          </a:prstGeom>
          <a:noFill/>
          <a:ln w="254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25673" name="Line 9"/>
          <p:cNvSpPr>
            <a:spLocks noChangeShapeType="1"/>
          </p:cNvSpPr>
          <p:nvPr/>
        </p:nvSpPr>
        <p:spPr bwMode="auto">
          <a:xfrm>
            <a:off x="3886200" y="1689100"/>
            <a:ext cx="0" cy="279400"/>
          </a:xfrm>
          <a:prstGeom prst="line">
            <a:avLst/>
          </a:prstGeom>
          <a:noFill/>
          <a:ln w="25400">
            <a:solidFill>
              <a:schemeClr val="tx1"/>
            </a:solidFill>
            <a:round/>
            <a:headEnd/>
            <a:tailEnd/>
          </a:ln>
        </p:spPr>
        <p:txBody>
          <a:bodyPr wrap="none" anchor="ctr"/>
          <a:lstStyle/>
          <a:p>
            <a:endParaRPr lang="zh-CN" altLang="en-US"/>
          </a:p>
        </p:txBody>
      </p:sp>
      <p:sp>
        <p:nvSpPr>
          <p:cNvPr id="625674" name="Line 10"/>
          <p:cNvSpPr>
            <a:spLocks noChangeShapeType="1"/>
          </p:cNvSpPr>
          <p:nvPr/>
        </p:nvSpPr>
        <p:spPr bwMode="auto">
          <a:xfrm>
            <a:off x="4114800" y="1689100"/>
            <a:ext cx="0" cy="279400"/>
          </a:xfrm>
          <a:prstGeom prst="line">
            <a:avLst/>
          </a:prstGeom>
          <a:noFill/>
          <a:ln w="25400">
            <a:solidFill>
              <a:schemeClr val="tx1"/>
            </a:solidFill>
            <a:round/>
            <a:headEnd/>
            <a:tailEnd/>
          </a:ln>
        </p:spPr>
        <p:txBody>
          <a:bodyPr wrap="none" anchor="ctr"/>
          <a:lstStyle/>
          <a:p>
            <a:endParaRPr lang="zh-CN" altLang="en-US"/>
          </a:p>
        </p:txBody>
      </p:sp>
      <p:sp>
        <p:nvSpPr>
          <p:cNvPr id="625675" name="Line 11"/>
          <p:cNvSpPr>
            <a:spLocks noChangeShapeType="1"/>
          </p:cNvSpPr>
          <p:nvPr/>
        </p:nvSpPr>
        <p:spPr bwMode="auto">
          <a:xfrm>
            <a:off x="4343400" y="1689100"/>
            <a:ext cx="0" cy="279400"/>
          </a:xfrm>
          <a:prstGeom prst="line">
            <a:avLst/>
          </a:prstGeom>
          <a:noFill/>
          <a:ln w="25400">
            <a:solidFill>
              <a:schemeClr val="tx1"/>
            </a:solidFill>
            <a:round/>
            <a:headEnd/>
            <a:tailEnd/>
          </a:ln>
        </p:spPr>
        <p:txBody>
          <a:bodyPr wrap="none" anchor="ctr"/>
          <a:lstStyle/>
          <a:p>
            <a:endParaRPr lang="zh-CN" altLang="en-US"/>
          </a:p>
        </p:txBody>
      </p:sp>
      <p:sp>
        <p:nvSpPr>
          <p:cNvPr id="625676" name="Line 12"/>
          <p:cNvSpPr>
            <a:spLocks noChangeShapeType="1"/>
          </p:cNvSpPr>
          <p:nvPr/>
        </p:nvSpPr>
        <p:spPr bwMode="auto">
          <a:xfrm>
            <a:off x="3213100" y="1828800"/>
            <a:ext cx="431800"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625677" name="Line 13"/>
          <p:cNvSpPr>
            <a:spLocks noChangeShapeType="1"/>
          </p:cNvSpPr>
          <p:nvPr/>
        </p:nvSpPr>
        <p:spPr bwMode="auto">
          <a:xfrm>
            <a:off x="2527300" y="1295400"/>
            <a:ext cx="1117600" cy="0"/>
          </a:xfrm>
          <a:prstGeom prst="line">
            <a:avLst/>
          </a:prstGeom>
          <a:noFill/>
          <a:ln w="25400">
            <a:solidFill>
              <a:schemeClr val="tx1"/>
            </a:solidFill>
            <a:round/>
            <a:headEnd type="triangle" w="med" len="med"/>
            <a:tailEnd type="triangle" w="med" len="med"/>
          </a:ln>
        </p:spPr>
        <p:txBody>
          <a:bodyPr wrap="none" anchor="ctr"/>
          <a:lstStyle/>
          <a:p>
            <a:endParaRPr lang="zh-CN" altLang="en-US"/>
          </a:p>
        </p:txBody>
      </p:sp>
      <p:sp>
        <p:nvSpPr>
          <p:cNvPr id="625678" name="Rectangle 14"/>
          <p:cNvSpPr>
            <a:spLocks noChangeArrowheads="1"/>
          </p:cNvSpPr>
          <p:nvPr/>
        </p:nvSpPr>
        <p:spPr bwMode="auto">
          <a:xfrm>
            <a:off x="3311525" y="1989138"/>
            <a:ext cx="1476375" cy="363537"/>
          </a:xfrm>
          <a:prstGeom prst="rect">
            <a:avLst/>
          </a:prstGeom>
          <a:noFill/>
          <a:ln w="12700">
            <a:noFill/>
            <a:miter lim="800000"/>
            <a:headEnd/>
            <a:tailEnd/>
          </a:ln>
        </p:spPr>
        <p:txBody>
          <a:bodyPr wrap="none" lIns="90488" tIns="44450" rIns="90488" bIns="44450">
            <a:spAutoFit/>
          </a:bodyPr>
          <a:lstStyle/>
          <a:p>
            <a:r>
              <a:rPr lang="en-US" altLang="zh-CN" sz="1800" b="1">
                <a:solidFill>
                  <a:srgbClr val="FF0000"/>
                </a:solidFill>
                <a:ea typeface="宋体" pitchFamily="2" charset="-122"/>
              </a:rPr>
              <a:t>Write</a:t>
            </a:r>
            <a:r>
              <a:rPr lang="en-US" altLang="zh-CN" b="1">
                <a:solidFill>
                  <a:srgbClr val="FF0000"/>
                </a:solidFill>
                <a:latin typeface="Times New Roman" pitchFamily="18" charset="0"/>
                <a:ea typeface="宋体" pitchFamily="2" charset="-122"/>
              </a:rPr>
              <a:t> </a:t>
            </a:r>
            <a:r>
              <a:rPr lang="en-US" altLang="zh-CN" sz="1800" b="1">
                <a:solidFill>
                  <a:srgbClr val="FF0000"/>
                </a:solidFill>
                <a:ea typeface="宋体" pitchFamily="2" charset="-122"/>
              </a:rPr>
              <a:t>Buffer</a:t>
            </a:r>
          </a:p>
        </p:txBody>
      </p:sp>
      <p:sp>
        <p:nvSpPr>
          <p:cNvPr id="625679" name="Rectangle 15"/>
          <p:cNvSpPr>
            <a:spLocks noChangeArrowheads="1"/>
          </p:cNvSpPr>
          <p:nvPr/>
        </p:nvSpPr>
        <p:spPr bwMode="auto">
          <a:xfrm>
            <a:off x="5922963" y="1003300"/>
            <a:ext cx="1041400" cy="965200"/>
          </a:xfrm>
          <a:prstGeom prst="rect">
            <a:avLst/>
          </a:prstGeom>
          <a:noFill/>
          <a:ln w="254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25680" name="Rectangle 16"/>
          <p:cNvSpPr>
            <a:spLocks noChangeArrowheads="1"/>
          </p:cNvSpPr>
          <p:nvPr/>
        </p:nvSpPr>
        <p:spPr bwMode="auto">
          <a:xfrm>
            <a:off x="6042025" y="1289050"/>
            <a:ext cx="866775" cy="363538"/>
          </a:xfrm>
          <a:prstGeom prst="rect">
            <a:avLst/>
          </a:prstGeom>
          <a:noFill/>
          <a:ln w="12700">
            <a:noFill/>
            <a:miter lim="800000"/>
            <a:headEnd/>
            <a:tailEnd/>
          </a:ln>
        </p:spPr>
        <p:txBody>
          <a:bodyPr wrap="none" lIns="90488" tIns="44450" rIns="90488" bIns="44450">
            <a:spAutoFit/>
          </a:bodyPr>
          <a:lstStyle/>
          <a:p>
            <a:r>
              <a:rPr lang="en-US" altLang="zh-CN" sz="1800" b="1">
                <a:ea typeface="宋体" pitchFamily="2" charset="-122"/>
              </a:rPr>
              <a:t>DRAM</a:t>
            </a:r>
          </a:p>
        </p:txBody>
      </p:sp>
      <p:sp>
        <p:nvSpPr>
          <p:cNvPr id="625681" name="Line 17"/>
          <p:cNvSpPr>
            <a:spLocks noChangeShapeType="1"/>
          </p:cNvSpPr>
          <p:nvPr/>
        </p:nvSpPr>
        <p:spPr bwMode="auto">
          <a:xfrm>
            <a:off x="4584700" y="1828800"/>
            <a:ext cx="1309688"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625682" name="Line 18"/>
          <p:cNvSpPr>
            <a:spLocks noChangeShapeType="1"/>
          </p:cNvSpPr>
          <p:nvPr/>
        </p:nvSpPr>
        <p:spPr bwMode="auto">
          <a:xfrm>
            <a:off x="4584700" y="1295400"/>
            <a:ext cx="1338263" cy="1588"/>
          </a:xfrm>
          <a:prstGeom prst="line">
            <a:avLst/>
          </a:prstGeom>
          <a:noFill/>
          <a:ln w="25400">
            <a:solidFill>
              <a:schemeClr val="tx1"/>
            </a:solidFill>
            <a:round/>
            <a:headEnd type="triangle" w="med" len="med"/>
            <a:tailEnd/>
          </a:ln>
        </p:spPr>
        <p:txBody>
          <a:bodyPr wrap="none" anchor="ctr"/>
          <a:lstStyle/>
          <a:p>
            <a:endParaRPr lang="zh-CN" altLang="en-US"/>
          </a:p>
        </p:txBody>
      </p:sp>
      <p:sp>
        <p:nvSpPr>
          <p:cNvPr id="625683" name="Line 19"/>
          <p:cNvSpPr>
            <a:spLocks noChangeShapeType="1"/>
          </p:cNvSpPr>
          <p:nvPr/>
        </p:nvSpPr>
        <p:spPr bwMode="auto">
          <a:xfrm>
            <a:off x="3200400" y="1308100"/>
            <a:ext cx="0" cy="508000"/>
          </a:xfrm>
          <a:prstGeom prst="line">
            <a:avLst/>
          </a:prstGeom>
          <a:noFill/>
          <a:ln w="25400">
            <a:solidFill>
              <a:schemeClr val="tx1"/>
            </a:solidFill>
            <a:round/>
            <a:headEnd/>
            <a:tailEnd/>
          </a:ln>
        </p:spPr>
        <p:txBody>
          <a:bodyPr wrap="none" anchor="ctr"/>
          <a:lstStyle/>
          <a:p>
            <a:endParaRPr lang="zh-CN" altLang="en-US"/>
          </a:p>
        </p:txBody>
      </p:sp>
      <p:sp>
        <p:nvSpPr>
          <p:cNvPr id="625684" name="Text Box 20"/>
          <p:cNvSpPr txBox="1">
            <a:spLocks noChangeArrowheads="1"/>
          </p:cNvSpPr>
          <p:nvPr/>
        </p:nvSpPr>
        <p:spPr bwMode="auto">
          <a:xfrm>
            <a:off x="4706938" y="1314450"/>
            <a:ext cx="1238250" cy="520700"/>
          </a:xfrm>
          <a:prstGeom prst="rect">
            <a:avLst/>
          </a:prstGeom>
          <a:noFill/>
          <a:ln w="9525">
            <a:noFill/>
            <a:miter lim="800000"/>
            <a:headEnd/>
            <a:tailEnd/>
          </a:ln>
        </p:spPr>
        <p:txBody>
          <a:bodyPr lIns="0" tIns="0" rIns="0" bIns="0">
            <a:spAutoFit/>
          </a:bodyPr>
          <a:lstStyle/>
          <a:p>
            <a:pPr eaLnBrk="1" hangingPunct="1">
              <a:lnSpc>
                <a:spcPct val="95000"/>
              </a:lnSpc>
            </a:pPr>
            <a:r>
              <a:rPr lang="en-US" altLang="zh-CN" sz="1800" b="1">
                <a:ea typeface="宋体" pitchFamily="2" charset="-122"/>
              </a:rPr>
              <a:t>Memory Controller</a:t>
            </a:r>
          </a:p>
        </p:txBody>
      </p:sp>
      <p:sp>
        <p:nvSpPr>
          <p:cNvPr id="21" name="Text Box 42"/>
          <p:cNvSpPr txBox="1">
            <a:spLocks noChangeArrowheads="1"/>
          </p:cNvSpPr>
          <p:nvPr/>
        </p:nvSpPr>
        <p:spPr bwMode="auto">
          <a:xfrm>
            <a:off x="6192838" y="6129338"/>
            <a:ext cx="1527175" cy="274637"/>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1800" b="1" i="1">
                <a:solidFill>
                  <a:srgbClr val="666699"/>
                </a:solidFill>
                <a:ea typeface="华文新魏" pitchFamily="2" charset="-122"/>
                <a:hlinkClick r:id="rId2" action="ppaction://hlinksldjump"/>
              </a:rPr>
              <a:t>BACK</a:t>
            </a:r>
            <a:endParaRPr kumimoji="1" lang="en-US" altLang="zh-CN" sz="1800" b="1" i="1">
              <a:solidFill>
                <a:srgbClr val="666699"/>
              </a:solidFill>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8995">
                                            <p:txEl>
                                              <p:pRg st="1" end="1"/>
                                            </p:txEl>
                                          </p:spTgt>
                                        </p:tgtEl>
                                        <p:attrNameLst>
                                          <p:attrName>style.visibility</p:attrName>
                                        </p:attrNameLst>
                                      </p:cBhvr>
                                      <p:to>
                                        <p:strVal val="visible"/>
                                      </p:to>
                                    </p:set>
                                    <p:animEffect transition="in" filter="blinds(horizontal)">
                                      <p:cBhvr>
                                        <p:cTn id="7" dur="500"/>
                                        <p:tgtEl>
                                          <p:spTgt spid="46899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68995">
                                            <p:txEl>
                                              <p:pRg st="2" end="2"/>
                                            </p:txEl>
                                          </p:spTgt>
                                        </p:tgtEl>
                                        <p:attrNameLst>
                                          <p:attrName>style.visibility</p:attrName>
                                        </p:attrNameLst>
                                      </p:cBhvr>
                                      <p:to>
                                        <p:strVal val="visible"/>
                                      </p:to>
                                    </p:set>
                                    <p:animEffect transition="in" filter="blinds(horizontal)">
                                      <p:cBhvr>
                                        <p:cTn id="10" dur="500"/>
                                        <p:tgtEl>
                                          <p:spTgt spid="46899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68995">
                                            <p:txEl>
                                              <p:pRg st="4" end="4"/>
                                            </p:txEl>
                                          </p:spTgt>
                                        </p:tgtEl>
                                        <p:attrNameLst>
                                          <p:attrName>style.visibility</p:attrName>
                                        </p:attrNameLst>
                                      </p:cBhvr>
                                      <p:to>
                                        <p:strVal val="visible"/>
                                      </p:to>
                                    </p:set>
                                    <p:animEffect transition="in" filter="blinds(horizontal)">
                                      <p:cBhvr>
                                        <p:cTn id="15" dur="500"/>
                                        <p:tgtEl>
                                          <p:spTgt spid="468995">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68995">
                                            <p:txEl>
                                              <p:pRg st="5" end="5"/>
                                            </p:txEl>
                                          </p:spTgt>
                                        </p:tgtEl>
                                        <p:attrNameLst>
                                          <p:attrName>style.visibility</p:attrName>
                                        </p:attrNameLst>
                                      </p:cBhvr>
                                      <p:to>
                                        <p:strVal val="visible"/>
                                      </p:to>
                                    </p:set>
                                    <p:animEffect transition="in" filter="blinds(horizontal)">
                                      <p:cBhvr>
                                        <p:cTn id="18" dur="500"/>
                                        <p:tgtEl>
                                          <p:spTgt spid="468995">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68995">
                                            <p:txEl>
                                              <p:pRg st="7" end="7"/>
                                            </p:txEl>
                                          </p:spTgt>
                                        </p:tgtEl>
                                        <p:attrNameLst>
                                          <p:attrName>style.visibility</p:attrName>
                                        </p:attrNameLst>
                                      </p:cBhvr>
                                      <p:to>
                                        <p:strVal val="visible"/>
                                      </p:to>
                                    </p:set>
                                    <p:animEffect transition="in" filter="blinds(horizontal)">
                                      <p:cBhvr>
                                        <p:cTn id="23" dur="500"/>
                                        <p:tgtEl>
                                          <p:spTgt spid="468995">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68995">
                                            <p:txEl>
                                              <p:pRg st="9" end="9"/>
                                            </p:txEl>
                                          </p:spTgt>
                                        </p:tgtEl>
                                        <p:attrNameLst>
                                          <p:attrName>style.visibility</p:attrName>
                                        </p:attrNameLst>
                                      </p:cBhvr>
                                      <p:to>
                                        <p:strVal val="visible"/>
                                      </p:to>
                                    </p:set>
                                    <p:animEffect transition="in" filter="blinds(horizontal)">
                                      <p:cBhvr>
                                        <p:cTn id="28" dur="500"/>
                                        <p:tgtEl>
                                          <p:spTgt spid="468995">
                                            <p:txEl>
                                              <p:pRg st="9" end="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468995">
                                            <p:txEl>
                                              <p:pRg st="10" end="10"/>
                                            </p:txEl>
                                          </p:spTgt>
                                        </p:tgtEl>
                                        <p:attrNameLst>
                                          <p:attrName>style.visibility</p:attrName>
                                        </p:attrNameLst>
                                      </p:cBhvr>
                                      <p:to>
                                        <p:strVal val="visible"/>
                                      </p:to>
                                    </p:set>
                                    <p:animEffect transition="in" filter="blinds(horizontal)">
                                      <p:cBhvr>
                                        <p:cTn id="33" dur="500"/>
                                        <p:tgtEl>
                                          <p:spTgt spid="468995">
                                            <p:txEl>
                                              <p:pRg st="10" end="1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linds(horizontal)">
                                      <p:cBhvr>
                                        <p:cTn id="3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6690" name="Picture 2" descr="write-through"/>
          <p:cNvPicPr>
            <a:picLocks noChangeAspect="1" noChangeArrowheads="1"/>
          </p:cNvPicPr>
          <p:nvPr/>
        </p:nvPicPr>
        <p:blipFill>
          <a:blip r:embed="rId2"/>
          <a:srcRect/>
          <a:stretch>
            <a:fillRect/>
          </a:stretch>
        </p:blipFill>
        <p:spPr bwMode="auto">
          <a:xfrm>
            <a:off x="479425" y="873125"/>
            <a:ext cx="8664575" cy="5570538"/>
          </a:xfrm>
          <a:prstGeom prst="rect">
            <a:avLst/>
          </a:prstGeom>
          <a:noFill/>
          <a:ln w="9525">
            <a:noFill/>
            <a:miter lim="800000"/>
            <a:headEnd/>
            <a:tailEnd/>
          </a:ln>
        </p:spPr>
      </p:pic>
      <p:sp>
        <p:nvSpPr>
          <p:cNvPr id="626691" name="Rectangle 3"/>
          <p:cNvSpPr>
            <a:spLocks noGrp="1" noChangeArrowheads="1"/>
          </p:cNvSpPr>
          <p:nvPr>
            <p:ph type="title" idx="4294967295"/>
          </p:nvPr>
        </p:nvSpPr>
        <p:spPr>
          <a:noFill/>
        </p:spPr>
        <p:txBody>
          <a:bodyPr lIns="91440" tIns="45720" rIns="91440" bIns="45720" anchor="ctr"/>
          <a:lstStyle/>
          <a:p>
            <a:pPr eaLnBrk="1" hangingPunct="1"/>
            <a:r>
              <a:rPr lang="zh-CN" altLang="en-US"/>
              <a:t>写策略（</a:t>
            </a:r>
            <a:r>
              <a:rPr lang="en-US" altLang="zh-CN"/>
              <a:t>Cache</a:t>
            </a:r>
            <a:r>
              <a:rPr lang="zh-CN" altLang="en-US"/>
              <a:t>一致性问题）</a:t>
            </a:r>
          </a:p>
        </p:txBody>
      </p:sp>
      <p:sp>
        <p:nvSpPr>
          <p:cNvPr id="467972" name="Text Box 4"/>
          <p:cNvSpPr txBox="1">
            <a:spLocks noChangeArrowheads="1"/>
          </p:cNvSpPr>
          <p:nvPr/>
        </p:nvSpPr>
        <p:spPr bwMode="auto">
          <a:xfrm>
            <a:off x="5246688" y="6354763"/>
            <a:ext cx="1619250" cy="274637"/>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1800" b="1" i="1">
                <a:solidFill>
                  <a:srgbClr val="666699"/>
                </a:solidFill>
                <a:ea typeface="华文新魏" pitchFamily="2" charset="-122"/>
                <a:hlinkClick r:id="rId3" action="ppaction://hlinksldjump"/>
              </a:rPr>
              <a:t>BACK</a:t>
            </a:r>
            <a:endParaRPr kumimoji="1" lang="en-US" altLang="zh-CN" sz="1800" b="1" i="1">
              <a:solidFill>
                <a:srgbClr val="666699"/>
              </a:solidFill>
              <a:ea typeface="华文新魏" pitchFamily="2" charset="-122"/>
            </a:endParaRPr>
          </a:p>
        </p:txBody>
      </p:sp>
      <p:sp>
        <p:nvSpPr>
          <p:cNvPr id="467977" name="Line 9"/>
          <p:cNvSpPr>
            <a:spLocks noChangeShapeType="1"/>
          </p:cNvSpPr>
          <p:nvPr/>
        </p:nvSpPr>
        <p:spPr bwMode="auto">
          <a:xfrm>
            <a:off x="2085975" y="6129338"/>
            <a:ext cx="5124450" cy="9525"/>
          </a:xfrm>
          <a:prstGeom prst="line">
            <a:avLst/>
          </a:prstGeom>
          <a:noFill/>
          <a:ln w="28575">
            <a:solidFill>
              <a:srgbClr val="0000FF"/>
            </a:solidFill>
            <a:round/>
            <a:headEnd/>
            <a:tailEnd/>
          </a:ln>
        </p:spPr>
        <p:txBody>
          <a:bodyPr lIns="0" tIns="0" rIns="0" bIns="0">
            <a:spAutoFit/>
          </a:bodyPr>
          <a:lstStyle/>
          <a:p>
            <a:endParaRPr lang="zh-CN" altLang="en-US"/>
          </a:p>
        </p:txBody>
      </p:sp>
      <p:sp>
        <p:nvSpPr>
          <p:cNvPr id="626694" name="Rectangle 10"/>
          <p:cNvSpPr>
            <a:spLocks noChangeArrowheads="1"/>
          </p:cNvSpPr>
          <p:nvPr/>
        </p:nvSpPr>
        <p:spPr bwMode="auto">
          <a:xfrm>
            <a:off x="2524125" y="866775"/>
            <a:ext cx="4248150" cy="609600"/>
          </a:xfrm>
          <a:prstGeom prst="rect">
            <a:avLst/>
          </a:prstGeom>
          <a:solidFill>
            <a:srgbClr val="FFFFFF"/>
          </a:solidFill>
          <a:ln w="9525">
            <a:noFill/>
            <a:miter lim="800000"/>
            <a:headEnd/>
            <a:tailEnd/>
          </a:ln>
        </p:spPr>
        <p:txBody>
          <a:bodyPr wrap="none"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467974" name="Text Box 6"/>
          <p:cNvSpPr txBox="1">
            <a:spLocks noChangeArrowheads="1"/>
          </p:cNvSpPr>
          <p:nvPr/>
        </p:nvSpPr>
        <p:spPr bwMode="auto">
          <a:xfrm>
            <a:off x="352425" y="1038225"/>
            <a:ext cx="4759325" cy="736600"/>
          </a:xfrm>
          <a:prstGeom prst="rect">
            <a:avLst/>
          </a:prstGeom>
          <a:solidFill>
            <a:schemeClr val="bg1"/>
          </a:solidFill>
          <a:ln w="9525">
            <a:noFill/>
            <a:miter lim="800000"/>
            <a:headEnd/>
            <a:tailEnd/>
          </a:ln>
        </p:spPr>
        <p:txBody>
          <a:bodyPr lIns="0" tIns="0" rIns="0" bIns="0">
            <a:spAutoFit/>
          </a:bodyPr>
          <a:lstStyle/>
          <a:p>
            <a:pPr eaLnBrk="1" hangingPunct="1">
              <a:spcBef>
                <a:spcPct val="20000"/>
              </a:spcBef>
            </a:pPr>
            <a:r>
              <a:rPr kumimoji="1" lang="zh-CN" altLang="en-US" sz="2200" b="1">
                <a:solidFill>
                  <a:srgbClr val="CC0000"/>
                </a:solidFill>
                <a:latin typeface="微软雅黑" pitchFamily="34" charset="-122"/>
                <a:ea typeface="微软雅黑" pitchFamily="34" charset="-122"/>
              </a:rPr>
              <a:t>问题</a:t>
            </a:r>
            <a:r>
              <a:rPr kumimoji="1" lang="en-US" altLang="zh-CN" sz="2200" b="1">
                <a:solidFill>
                  <a:srgbClr val="CC0000"/>
                </a:solidFill>
                <a:latin typeface="微软雅黑" pitchFamily="34" charset="-122"/>
                <a:ea typeface="微软雅黑" pitchFamily="34" charset="-122"/>
              </a:rPr>
              <a:t>1</a:t>
            </a:r>
            <a:r>
              <a:rPr kumimoji="1" lang="zh-CN" altLang="en-US" sz="2200" b="1">
                <a:solidFill>
                  <a:srgbClr val="CC0000"/>
                </a:solidFill>
                <a:latin typeface="微软雅黑" pitchFamily="34" charset="-122"/>
                <a:ea typeface="微软雅黑" pitchFamily="34" charset="-122"/>
              </a:rPr>
              <a:t>：以下描述的是哪种写策略？</a:t>
            </a:r>
          </a:p>
          <a:p>
            <a:pPr eaLnBrk="1" hangingPunct="1">
              <a:spcBef>
                <a:spcPct val="20000"/>
              </a:spcBef>
            </a:pPr>
            <a:r>
              <a:rPr kumimoji="1" lang="en-US" altLang="zh-CN" sz="2200" b="1">
                <a:solidFill>
                  <a:srgbClr val="0000FF"/>
                </a:solidFill>
                <a:latin typeface="微软雅黑" pitchFamily="34" charset="-122"/>
                <a:ea typeface="微软雅黑" pitchFamily="34" charset="-122"/>
              </a:rPr>
              <a:t>Write Through </a:t>
            </a:r>
            <a:r>
              <a:rPr kumimoji="1" lang="zh-CN" altLang="en-US" sz="2200" b="1">
                <a:solidFill>
                  <a:srgbClr val="0000FF"/>
                </a:solidFill>
                <a:latin typeface="微软雅黑" pitchFamily="34" charset="-122"/>
                <a:ea typeface="微软雅黑" pitchFamily="34" charset="-122"/>
              </a:rPr>
              <a:t>、</a:t>
            </a:r>
            <a:r>
              <a:rPr kumimoji="1" lang="en-US" altLang="zh-CN" sz="2200" b="1">
                <a:solidFill>
                  <a:srgbClr val="0000FF"/>
                </a:solidFill>
                <a:latin typeface="微软雅黑" pitchFamily="34" charset="-122"/>
                <a:ea typeface="微软雅黑" pitchFamily="34" charset="-122"/>
              </a:rPr>
              <a:t>Write Allocate</a:t>
            </a:r>
            <a:r>
              <a:rPr kumimoji="1" lang="zh-CN" altLang="en-US" sz="2200" b="1">
                <a:solidFill>
                  <a:srgbClr val="0000FF"/>
                </a:solidFill>
                <a:latin typeface="微软雅黑" pitchFamily="34" charset="-122"/>
                <a:ea typeface="微软雅黑" pitchFamily="34" charset="-122"/>
              </a:rPr>
              <a:t>！</a:t>
            </a:r>
          </a:p>
        </p:txBody>
      </p:sp>
      <p:sp>
        <p:nvSpPr>
          <p:cNvPr id="467976" name="Text Box 8"/>
          <p:cNvSpPr txBox="1">
            <a:spLocks noChangeArrowheads="1"/>
          </p:cNvSpPr>
          <p:nvPr/>
        </p:nvSpPr>
        <p:spPr bwMode="auto">
          <a:xfrm>
            <a:off x="4667250" y="1065213"/>
            <a:ext cx="4314825" cy="736600"/>
          </a:xfrm>
          <a:prstGeom prst="rect">
            <a:avLst/>
          </a:prstGeom>
          <a:solidFill>
            <a:schemeClr val="bg1"/>
          </a:solidFill>
          <a:ln w="9525">
            <a:noFill/>
            <a:miter lim="800000"/>
            <a:headEnd/>
            <a:tailEnd/>
          </a:ln>
        </p:spPr>
        <p:txBody>
          <a:bodyPr lIns="0" tIns="0" rIns="0" bIns="0">
            <a:spAutoFit/>
          </a:bodyPr>
          <a:lstStyle/>
          <a:p>
            <a:pPr eaLnBrk="1" hangingPunct="1">
              <a:spcBef>
                <a:spcPct val="20000"/>
              </a:spcBef>
            </a:pPr>
            <a:r>
              <a:rPr kumimoji="1" lang="zh-CN" altLang="en-US" sz="2000" b="1" i="1">
                <a:solidFill>
                  <a:srgbClr val="CC0000"/>
                </a:solidFill>
                <a:ea typeface="华文新魏" pitchFamily="2" charset="-122"/>
              </a:rPr>
              <a:t>        </a:t>
            </a:r>
            <a:r>
              <a:rPr kumimoji="1" lang="zh-CN" altLang="en-US" sz="2200" b="1">
                <a:solidFill>
                  <a:srgbClr val="CC0000"/>
                </a:solidFill>
                <a:latin typeface="微软雅黑" pitchFamily="34" charset="-122"/>
                <a:ea typeface="微软雅黑" pitchFamily="34" charset="-122"/>
              </a:rPr>
              <a:t>问题</a:t>
            </a:r>
            <a:r>
              <a:rPr kumimoji="1" lang="en-US" altLang="zh-CN" sz="2200" b="1">
                <a:solidFill>
                  <a:srgbClr val="CC0000"/>
                </a:solidFill>
                <a:latin typeface="微软雅黑" pitchFamily="34" charset="-122"/>
                <a:ea typeface="微软雅黑" pitchFamily="34" charset="-122"/>
              </a:rPr>
              <a:t>2</a:t>
            </a:r>
            <a:r>
              <a:rPr kumimoji="1" lang="zh-CN" altLang="en-US" sz="2200" b="1">
                <a:solidFill>
                  <a:srgbClr val="CC0000"/>
                </a:solidFill>
                <a:latin typeface="微软雅黑" pitchFamily="34" charset="-122"/>
                <a:ea typeface="微软雅黑" pitchFamily="34" charset="-122"/>
              </a:rPr>
              <a:t>：如果用非写分配，</a:t>
            </a:r>
          </a:p>
          <a:p>
            <a:pPr eaLnBrk="1" hangingPunct="1">
              <a:spcBef>
                <a:spcPct val="20000"/>
              </a:spcBef>
            </a:pPr>
            <a:r>
              <a:rPr kumimoji="1" lang="zh-CN" altLang="en-US" sz="2200" b="1">
                <a:solidFill>
                  <a:srgbClr val="CC0000"/>
                </a:solidFill>
                <a:latin typeface="微软雅黑" pitchFamily="34" charset="-122"/>
                <a:ea typeface="微软雅黑" pitchFamily="34" charset="-122"/>
              </a:rPr>
              <a:t>                    则如何修改算法？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7974">
                                            <p:txEl>
                                              <p:pRg st="0" end="0"/>
                                            </p:txEl>
                                          </p:spTgt>
                                        </p:tgtEl>
                                        <p:attrNameLst>
                                          <p:attrName>style.visibility</p:attrName>
                                        </p:attrNameLst>
                                      </p:cBhvr>
                                      <p:to>
                                        <p:strVal val="visible"/>
                                      </p:to>
                                    </p:set>
                                    <p:animEffect transition="in" filter="blinds(horizontal)">
                                      <p:cBhvr>
                                        <p:cTn id="7" dur="500"/>
                                        <p:tgtEl>
                                          <p:spTgt spid="4679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7974">
                                            <p:txEl>
                                              <p:pRg st="1" end="1"/>
                                            </p:txEl>
                                          </p:spTgt>
                                        </p:tgtEl>
                                        <p:attrNameLst>
                                          <p:attrName>style.visibility</p:attrName>
                                        </p:attrNameLst>
                                      </p:cBhvr>
                                      <p:to>
                                        <p:strVal val="visible"/>
                                      </p:to>
                                    </p:set>
                                    <p:animEffect transition="in" filter="blinds(horizontal)">
                                      <p:cBhvr>
                                        <p:cTn id="12" dur="500"/>
                                        <p:tgtEl>
                                          <p:spTgt spid="4679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7976"/>
                                        </p:tgtEl>
                                        <p:attrNameLst>
                                          <p:attrName>style.visibility</p:attrName>
                                        </p:attrNameLst>
                                      </p:cBhvr>
                                      <p:to>
                                        <p:strVal val="visible"/>
                                      </p:to>
                                    </p:set>
                                    <p:animEffect transition="in" filter="blinds(horizontal)">
                                      <p:cBhvr>
                                        <p:cTn id="17" dur="500"/>
                                        <p:tgtEl>
                                          <p:spTgt spid="46797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67977"/>
                                        </p:tgtEl>
                                        <p:attrNameLst>
                                          <p:attrName>style.visibility</p:attrName>
                                        </p:attrNameLst>
                                      </p:cBhvr>
                                      <p:to>
                                        <p:strVal val="visible"/>
                                      </p:to>
                                    </p:set>
                                    <p:animEffect transition="in" filter="blinds(horizontal)">
                                      <p:cBhvr>
                                        <p:cTn id="22" dur="500"/>
                                        <p:tgtEl>
                                          <p:spTgt spid="46797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67972"/>
                                        </p:tgtEl>
                                        <p:attrNameLst>
                                          <p:attrName>style.visibility</p:attrName>
                                        </p:attrNameLst>
                                      </p:cBhvr>
                                      <p:to>
                                        <p:strVal val="visible"/>
                                      </p:to>
                                    </p:set>
                                    <p:animEffect transition="in" filter="blinds(horizontal)">
                                      <p:cBhvr>
                                        <p:cTn id="27" dur="500"/>
                                        <p:tgtEl>
                                          <p:spTgt spid="467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2" grpId="0"/>
      <p:bldP spid="467977" grpId="0" animBg="1"/>
      <p:bldP spid="46797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7714" name="Picture 2" descr="write-back1"/>
          <p:cNvPicPr>
            <a:picLocks noChangeAspect="1" noChangeArrowheads="1"/>
          </p:cNvPicPr>
          <p:nvPr/>
        </p:nvPicPr>
        <p:blipFill>
          <a:blip r:embed="rId2"/>
          <a:srcRect/>
          <a:stretch>
            <a:fillRect/>
          </a:stretch>
        </p:blipFill>
        <p:spPr bwMode="auto">
          <a:xfrm>
            <a:off x="228600" y="1133475"/>
            <a:ext cx="8915400" cy="5326063"/>
          </a:xfrm>
          <a:prstGeom prst="rect">
            <a:avLst/>
          </a:prstGeom>
          <a:noFill/>
          <a:ln w="9525">
            <a:noFill/>
            <a:miter lim="800000"/>
            <a:headEnd/>
            <a:tailEnd/>
          </a:ln>
        </p:spPr>
      </p:pic>
      <p:sp>
        <p:nvSpPr>
          <p:cNvPr id="627715" name="Rectangle 4"/>
          <p:cNvSpPr>
            <a:spLocks noGrp="1" noChangeArrowheads="1"/>
          </p:cNvSpPr>
          <p:nvPr>
            <p:ph type="title" idx="4294967295"/>
          </p:nvPr>
        </p:nvSpPr>
        <p:spPr>
          <a:noFill/>
        </p:spPr>
        <p:txBody>
          <a:bodyPr lIns="91440" tIns="45720" rIns="91440" bIns="45720" anchor="ctr"/>
          <a:lstStyle/>
          <a:p>
            <a:pPr eaLnBrk="1" hangingPunct="1"/>
            <a:r>
              <a:rPr lang="zh-CN" altLang="en-US"/>
              <a:t>写策略</a:t>
            </a:r>
            <a:r>
              <a:rPr lang="en-US" altLang="zh-CN"/>
              <a:t>2</a:t>
            </a:r>
            <a:r>
              <a:rPr lang="zh-CN" altLang="en-US"/>
              <a:t>：</a:t>
            </a:r>
            <a:r>
              <a:rPr lang="en-US" altLang="zh-CN"/>
              <a:t>Write Back</a:t>
            </a:r>
            <a:r>
              <a:rPr lang="zh-CN" altLang="en-US"/>
              <a:t>算法 </a:t>
            </a:r>
          </a:p>
        </p:txBody>
      </p:sp>
      <p:sp>
        <p:nvSpPr>
          <p:cNvPr id="465925" name="Text Box 5"/>
          <p:cNvSpPr txBox="1">
            <a:spLocks noChangeArrowheads="1"/>
          </p:cNvSpPr>
          <p:nvPr/>
        </p:nvSpPr>
        <p:spPr bwMode="auto">
          <a:xfrm>
            <a:off x="495300" y="981075"/>
            <a:ext cx="8267700" cy="736600"/>
          </a:xfrm>
          <a:prstGeom prst="rect">
            <a:avLst/>
          </a:prstGeom>
          <a:solidFill>
            <a:schemeClr val="bg1"/>
          </a:solidFill>
          <a:ln w="9525">
            <a:noFill/>
            <a:miter lim="800000"/>
            <a:headEnd/>
            <a:tailEnd/>
          </a:ln>
        </p:spPr>
        <p:txBody>
          <a:bodyPr lIns="0" tIns="0" rIns="0" bIns="0">
            <a:spAutoFit/>
          </a:bodyPr>
          <a:lstStyle/>
          <a:p>
            <a:pPr eaLnBrk="1" hangingPunct="1">
              <a:spcBef>
                <a:spcPct val="20000"/>
              </a:spcBef>
            </a:pPr>
            <a:r>
              <a:rPr kumimoji="1" lang="zh-CN" altLang="en-US" sz="2200" b="1">
                <a:solidFill>
                  <a:srgbClr val="CC0000"/>
                </a:solidFill>
                <a:latin typeface="微软雅黑" pitchFamily="34" charset="-122"/>
                <a:ea typeface="微软雅黑" pitchFamily="34" charset="-122"/>
              </a:rPr>
              <a:t>问题：以下算法描述的是哪种写策略？</a:t>
            </a:r>
          </a:p>
          <a:p>
            <a:pPr eaLnBrk="1" hangingPunct="1">
              <a:spcBef>
                <a:spcPct val="20000"/>
              </a:spcBef>
            </a:pPr>
            <a:r>
              <a:rPr kumimoji="1" lang="en-US" altLang="zh-CN" sz="2200" b="1">
                <a:solidFill>
                  <a:srgbClr val="0000FF"/>
                </a:solidFill>
                <a:latin typeface="微软雅黑" pitchFamily="34" charset="-122"/>
                <a:ea typeface="微软雅黑" pitchFamily="34" charset="-122"/>
              </a:rPr>
              <a:t>Write Back </a:t>
            </a:r>
            <a:r>
              <a:rPr kumimoji="1" lang="zh-CN" altLang="en-US" sz="2200" b="1">
                <a:solidFill>
                  <a:srgbClr val="0000FF"/>
                </a:solidFill>
                <a:latin typeface="微软雅黑" pitchFamily="34" charset="-122"/>
                <a:ea typeface="微软雅黑" pitchFamily="34" charset="-122"/>
              </a:rPr>
              <a:t>、</a:t>
            </a:r>
            <a:r>
              <a:rPr kumimoji="1" lang="en-US" altLang="zh-CN" sz="2200" b="1">
                <a:solidFill>
                  <a:srgbClr val="0000FF"/>
                </a:solidFill>
                <a:latin typeface="微软雅黑" pitchFamily="34" charset="-122"/>
                <a:ea typeface="微软雅黑" pitchFamily="34" charset="-122"/>
              </a:rPr>
              <a:t>Write Allocate</a:t>
            </a:r>
            <a:r>
              <a:rPr kumimoji="1" lang="zh-CN" altLang="en-US" sz="2200" b="1">
                <a:solidFill>
                  <a:srgbClr val="0000FF"/>
                </a:solidFill>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5925">
                                            <p:txEl>
                                              <p:pRg st="0" end="0"/>
                                            </p:txEl>
                                          </p:spTgt>
                                        </p:tgtEl>
                                        <p:attrNameLst>
                                          <p:attrName>style.visibility</p:attrName>
                                        </p:attrNameLst>
                                      </p:cBhvr>
                                      <p:to>
                                        <p:strVal val="visible"/>
                                      </p:to>
                                    </p:set>
                                    <p:animEffect transition="in" filter="blinds(horizontal)">
                                      <p:cBhvr>
                                        <p:cTn id="7" dur="500"/>
                                        <p:tgtEl>
                                          <p:spTgt spid="4659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5925">
                                            <p:txEl>
                                              <p:pRg st="1" end="1"/>
                                            </p:txEl>
                                          </p:spTgt>
                                        </p:tgtEl>
                                        <p:attrNameLst>
                                          <p:attrName>style.visibility</p:attrName>
                                        </p:attrNameLst>
                                      </p:cBhvr>
                                      <p:to>
                                        <p:strVal val="visible"/>
                                      </p:to>
                                    </p:set>
                                    <p:animEffect transition="in" filter="blinds(horizontal)">
                                      <p:cBhvr>
                                        <p:cTn id="12" dur="500"/>
                                        <p:tgtEl>
                                          <p:spTgt spid="46592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8738" name="Picture 2" descr="write-back2"/>
          <p:cNvPicPr>
            <a:picLocks noChangeAspect="1" noChangeArrowheads="1"/>
          </p:cNvPicPr>
          <p:nvPr/>
        </p:nvPicPr>
        <p:blipFill>
          <a:blip r:embed="rId2"/>
          <a:srcRect/>
          <a:stretch>
            <a:fillRect/>
          </a:stretch>
        </p:blipFill>
        <p:spPr bwMode="auto">
          <a:xfrm>
            <a:off x="501650" y="773113"/>
            <a:ext cx="8642350" cy="5645150"/>
          </a:xfrm>
          <a:prstGeom prst="rect">
            <a:avLst/>
          </a:prstGeom>
          <a:noFill/>
          <a:ln w="9525">
            <a:noFill/>
            <a:miter lim="800000"/>
            <a:headEnd/>
            <a:tailEnd/>
          </a:ln>
        </p:spPr>
      </p:pic>
      <p:sp>
        <p:nvSpPr>
          <p:cNvPr id="628739" name="Rectangle 3"/>
          <p:cNvSpPr>
            <a:spLocks noGrp="1" noChangeArrowheads="1"/>
          </p:cNvSpPr>
          <p:nvPr>
            <p:ph type="title" idx="4294967295"/>
          </p:nvPr>
        </p:nvSpPr>
        <p:spPr>
          <a:noFill/>
        </p:spPr>
        <p:txBody>
          <a:bodyPr lIns="91440" tIns="45720" rIns="91440" bIns="45720" anchor="ctr"/>
          <a:lstStyle/>
          <a:p>
            <a:pPr eaLnBrk="1" hangingPunct="1"/>
            <a:r>
              <a:rPr lang="zh-CN" altLang="en-US"/>
              <a:t>写策略</a:t>
            </a:r>
            <a:r>
              <a:rPr lang="en-US" altLang="zh-CN"/>
              <a:t>2</a:t>
            </a:r>
            <a:r>
              <a:rPr lang="zh-CN" altLang="en-US"/>
              <a:t>：</a:t>
            </a:r>
            <a:r>
              <a:rPr lang="en-US" altLang="zh-CN"/>
              <a:t>Write Back</a:t>
            </a:r>
            <a:r>
              <a:rPr lang="zh-CN" altLang="en-US"/>
              <a:t>中的修改（“脏</a:t>
            </a:r>
            <a:r>
              <a:rPr lang="en-US" altLang="zh-CN"/>
              <a:t>”</a:t>
            </a:r>
            <a:r>
              <a:rPr lang="zh-CN" altLang="en-US"/>
              <a:t>）位 </a:t>
            </a:r>
          </a:p>
        </p:txBody>
      </p:sp>
      <p:sp>
        <p:nvSpPr>
          <p:cNvPr id="628740" name="Text Box 4"/>
          <p:cNvSpPr txBox="1">
            <a:spLocks noChangeArrowheads="1"/>
          </p:cNvSpPr>
          <p:nvPr/>
        </p:nvSpPr>
        <p:spPr bwMode="auto">
          <a:xfrm>
            <a:off x="7767638" y="1854200"/>
            <a:ext cx="1009650" cy="274638"/>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en-US" altLang="zh-CN" sz="1800" b="1" i="1">
                <a:solidFill>
                  <a:srgbClr val="666699"/>
                </a:solidFill>
                <a:ea typeface="华文新魏" pitchFamily="2" charset="-122"/>
                <a:hlinkClick r:id="rId3" action="ppaction://hlinksldjump"/>
              </a:rPr>
              <a:t>BACK</a:t>
            </a:r>
            <a:endParaRPr kumimoji="1" lang="en-US" altLang="zh-CN" sz="1800" b="1" i="1">
              <a:solidFill>
                <a:srgbClr val="666699"/>
              </a:solidFill>
              <a:ea typeface="华文新魏" pitchFamily="2" charset="-122"/>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9762" name="Picture 2" descr="block size1"/>
          <p:cNvPicPr>
            <a:picLocks noChangeAspect="1" noChangeArrowheads="1"/>
          </p:cNvPicPr>
          <p:nvPr/>
        </p:nvPicPr>
        <p:blipFill>
          <a:blip r:embed="rId2"/>
          <a:srcRect/>
          <a:stretch>
            <a:fillRect/>
          </a:stretch>
        </p:blipFill>
        <p:spPr bwMode="auto">
          <a:xfrm>
            <a:off x="0" y="954088"/>
            <a:ext cx="8953500" cy="4900612"/>
          </a:xfrm>
          <a:prstGeom prst="rect">
            <a:avLst/>
          </a:prstGeom>
          <a:noFill/>
          <a:ln w="9525">
            <a:noFill/>
            <a:miter lim="800000"/>
            <a:headEnd/>
            <a:tailEnd/>
          </a:ln>
        </p:spPr>
      </p:pic>
      <p:sp>
        <p:nvSpPr>
          <p:cNvPr id="472067" name="Rectangle 3"/>
          <p:cNvSpPr>
            <a:spLocks noChangeArrowheads="1"/>
          </p:cNvSpPr>
          <p:nvPr/>
        </p:nvSpPr>
        <p:spPr bwMode="auto">
          <a:xfrm>
            <a:off x="431800" y="5859463"/>
            <a:ext cx="8123238" cy="655637"/>
          </a:xfrm>
          <a:prstGeom prst="rect">
            <a:avLst/>
          </a:prstGeom>
          <a:noFill/>
          <a:ln w="9525">
            <a:noFill/>
            <a:miter lim="800000"/>
            <a:headEnd/>
            <a:tailEnd/>
          </a:ln>
        </p:spPr>
        <p:txBody>
          <a:bodyPr lIns="0" tIns="0" rIns="0" bIns="0">
            <a:spAutoFit/>
          </a:bodyPr>
          <a:lstStyle/>
          <a:p>
            <a:pPr eaLnBrk="1" hangingPunct="1">
              <a:spcBef>
                <a:spcPct val="15000"/>
              </a:spcBef>
            </a:pPr>
            <a:r>
              <a:rPr kumimoji="1" lang="en-US" altLang="zh-CN" sz="2000" b="1">
                <a:solidFill>
                  <a:srgbClr val="CC0000"/>
                </a:solidFill>
                <a:latin typeface="微软雅黑" pitchFamily="34" charset="-122"/>
                <a:ea typeface="微软雅黑" pitchFamily="34" charset="-122"/>
                <a:cs typeface="Arial" pitchFamily="34" charset="0"/>
              </a:rPr>
              <a:t>Cache</a:t>
            </a:r>
            <a:r>
              <a:rPr kumimoji="1" lang="zh-CN" altLang="en-US" sz="2000" b="1">
                <a:solidFill>
                  <a:srgbClr val="CC0000"/>
                </a:solidFill>
                <a:latin typeface="微软雅黑" pitchFamily="34" charset="-122"/>
                <a:ea typeface="微软雅黑" pitchFamily="34" charset="-122"/>
                <a:cs typeface="Arial" pitchFamily="34" charset="0"/>
              </a:rPr>
              <a:t>大小：</a:t>
            </a:r>
            <a:r>
              <a:rPr kumimoji="1" lang="en-US" altLang="zh-CN" sz="2000" b="1">
                <a:solidFill>
                  <a:srgbClr val="006600"/>
                </a:solidFill>
                <a:latin typeface="微软雅黑" pitchFamily="34" charset="-122"/>
                <a:ea typeface="微软雅黑" pitchFamily="34" charset="-122"/>
                <a:cs typeface="Arial" pitchFamily="34" charset="0"/>
              </a:rPr>
              <a:t>Cache</a:t>
            </a:r>
            <a:r>
              <a:rPr kumimoji="1" lang="zh-CN" altLang="en-US" sz="2000" b="1">
                <a:solidFill>
                  <a:srgbClr val="006600"/>
                </a:solidFill>
                <a:latin typeface="微软雅黑" pitchFamily="34" charset="-122"/>
                <a:ea typeface="微软雅黑" pitchFamily="34" charset="-122"/>
                <a:cs typeface="Arial" pitchFamily="34" charset="0"/>
              </a:rPr>
              <a:t>越大，</a:t>
            </a:r>
            <a:r>
              <a:rPr kumimoji="1" lang="en-US" altLang="zh-CN" sz="2000" b="1">
                <a:solidFill>
                  <a:srgbClr val="006600"/>
                </a:solidFill>
                <a:latin typeface="微软雅黑" pitchFamily="34" charset="-122"/>
                <a:ea typeface="微软雅黑" pitchFamily="34" charset="-122"/>
                <a:cs typeface="Arial" pitchFamily="34" charset="0"/>
              </a:rPr>
              <a:t>Miss</a:t>
            </a:r>
            <a:r>
              <a:rPr kumimoji="1" lang="zh-CN" altLang="en-US" sz="2000" b="1">
                <a:solidFill>
                  <a:srgbClr val="006600"/>
                </a:solidFill>
                <a:latin typeface="微软雅黑" pitchFamily="34" charset="-122"/>
                <a:ea typeface="微软雅黑" pitchFamily="34" charset="-122"/>
                <a:cs typeface="Arial" pitchFamily="34" charset="0"/>
              </a:rPr>
              <a:t>率越低，但成本越高！</a:t>
            </a:r>
          </a:p>
          <a:p>
            <a:pPr eaLnBrk="1" hangingPunct="1">
              <a:spcBef>
                <a:spcPct val="15000"/>
              </a:spcBef>
            </a:pPr>
            <a:r>
              <a:rPr kumimoji="1" lang="en-US" altLang="zh-CN" sz="2000" b="1">
                <a:solidFill>
                  <a:srgbClr val="CC0000"/>
                </a:solidFill>
                <a:latin typeface="微软雅黑" pitchFamily="34" charset="-122"/>
                <a:ea typeface="微软雅黑" pitchFamily="34" charset="-122"/>
                <a:cs typeface="Arial" pitchFamily="34" charset="0"/>
              </a:rPr>
              <a:t>Block</a:t>
            </a:r>
            <a:r>
              <a:rPr kumimoji="1" lang="zh-CN" altLang="en-US" sz="2000" b="1">
                <a:solidFill>
                  <a:srgbClr val="CC0000"/>
                </a:solidFill>
                <a:latin typeface="微软雅黑" pitchFamily="34" charset="-122"/>
                <a:ea typeface="微软雅黑" pitchFamily="34" charset="-122"/>
                <a:cs typeface="Arial" pitchFamily="34" charset="0"/>
              </a:rPr>
              <a:t>大小：</a:t>
            </a:r>
            <a:r>
              <a:rPr kumimoji="1" lang="en-US" altLang="zh-CN" sz="2000" b="1">
                <a:solidFill>
                  <a:srgbClr val="006600"/>
                </a:solidFill>
                <a:latin typeface="微软雅黑" pitchFamily="34" charset="-122"/>
                <a:ea typeface="微软雅黑" pitchFamily="34" charset="-122"/>
                <a:cs typeface="Arial" pitchFamily="34" charset="0"/>
              </a:rPr>
              <a:t>Block</a:t>
            </a:r>
            <a:r>
              <a:rPr kumimoji="1" lang="zh-CN" altLang="en-US" sz="2000" b="1">
                <a:solidFill>
                  <a:srgbClr val="006600"/>
                </a:solidFill>
                <a:latin typeface="微软雅黑" pitchFamily="34" charset="-122"/>
                <a:ea typeface="微软雅黑" pitchFamily="34" charset="-122"/>
                <a:cs typeface="Arial" pitchFamily="34" charset="0"/>
              </a:rPr>
              <a:t>大小与</a:t>
            </a:r>
            <a:r>
              <a:rPr kumimoji="1" lang="en-US" altLang="zh-CN" sz="2000" b="1">
                <a:solidFill>
                  <a:srgbClr val="006600"/>
                </a:solidFill>
                <a:latin typeface="微软雅黑" pitchFamily="34" charset="-122"/>
                <a:ea typeface="微软雅黑" pitchFamily="34" charset="-122"/>
                <a:cs typeface="Arial" pitchFamily="34" charset="0"/>
              </a:rPr>
              <a:t>Cache</a:t>
            </a:r>
            <a:r>
              <a:rPr kumimoji="1" lang="zh-CN" altLang="en-US" sz="2000" b="1">
                <a:solidFill>
                  <a:srgbClr val="006600"/>
                </a:solidFill>
                <a:latin typeface="微软雅黑" pitchFamily="34" charset="-122"/>
                <a:ea typeface="微软雅黑" pitchFamily="34" charset="-122"/>
                <a:cs typeface="Arial" pitchFamily="34" charset="0"/>
              </a:rPr>
              <a:t>大小有关，且不能太大，也不能太小！</a:t>
            </a:r>
            <a:endParaRPr lang="zh-CN" altLang="en-US" sz="2000" b="1">
              <a:solidFill>
                <a:srgbClr val="006600"/>
              </a:solidFill>
              <a:latin typeface="微软雅黑" pitchFamily="34" charset="-122"/>
              <a:ea typeface="微软雅黑" pitchFamily="34" charset="-122"/>
              <a:cs typeface="Arial" pitchFamily="34" charset="0"/>
            </a:endParaRPr>
          </a:p>
        </p:txBody>
      </p:sp>
      <p:sp>
        <p:nvSpPr>
          <p:cNvPr id="629764" name="Rectangle 5"/>
          <p:cNvSpPr>
            <a:spLocks noGrp="1" noChangeArrowheads="1"/>
          </p:cNvSpPr>
          <p:nvPr>
            <p:ph type="title" idx="4294967295"/>
          </p:nvPr>
        </p:nvSpPr>
        <p:spPr>
          <a:noFill/>
        </p:spPr>
        <p:txBody>
          <a:bodyPr lIns="91440" tIns="45720" rIns="91440" bIns="45720" anchor="ctr"/>
          <a:lstStyle/>
          <a:p>
            <a:pPr eaLnBrk="1" hangingPunct="1"/>
            <a:r>
              <a:rPr lang="en-US" altLang="zh-CN" sz="3400"/>
              <a:t>Cache</a:t>
            </a:r>
            <a:r>
              <a:rPr lang="zh-CN" altLang="en-US" sz="3400"/>
              <a:t>大小、</a:t>
            </a:r>
            <a:r>
              <a:rPr lang="en-US" altLang="zh-CN" sz="3400"/>
              <a:t>Block</a:t>
            </a:r>
            <a:r>
              <a:rPr lang="zh-CN" altLang="en-US" sz="3400"/>
              <a:t>大小和缺失率的关系</a:t>
            </a:r>
          </a:p>
        </p:txBody>
      </p:sp>
      <p:sp>
        <p:nvSpPr>
          <p:cNvPr id="629765" name="Text Box 6"/>
          <p:cNvSpPr txBox="1">
            <a:spLocks noChangeArrowheads="1"/>
          </p:cNvSpPr>
          <p:nvPr/>
        </p:nvSpPr>
        <p:spPr bwMode="auto">
          <a:xfrm>
            <a:off x="296863" y="1089025"/>
            <a:ext cx="8372475" cy="736600"/>
          </a:xfrm>
          <a:prstGeom prst="rect">
            <a:avLst/>
          </a:prstGeom>
          <a:solidFill>
            <a:schemeClr val="bg1"/>
          </a:solidFill>
          <a:ln w="9525">
            <a:noFill/>
            <a:miter lim="800000"/>
            <a:headEnd/>
            <a:tailEnd/>
          </a:ln>
        </p:spPr>
        <p:txBody>
          <a:bodyPr lIns="0" tIns="0" rIns="0" bIns="0">
            <a:spAutoFit/>
          </a:bodyPr>
          <a:lstStyle/>
          <a:p>
            <a:pPr eaLnBrk="1" hangingPunct="1">
              <a:spcBef>
                <a:spcPct val="20000"/>
              </a:spcBef>
            </a:pPr>
            <a:r>
              <a:rPr kumimoji="1" lang="en-US" altLang="zh-CN" sz="2200" b="1">
                <a:solidFill>
                  <a:srgbClr val="0000FF"/>
                </a:solidFill>
                <a:latin typeface="微软雅黑" pitchFamily="34" charset="-122"/>
                <a:ea typeface="微软雅黑" pitchFamily="34" charset="-122"/>
              </a:rPr>
              <a:t>Cache</a:t>
            </a:r>
            <a:r>
              <a:rPr kumimoji="1" lang="zh-CN" altLang="en-US" sz="2200" b="1">
                <a:solidFill>
                  <a:srgbClr val="0000FF"/>
                </a:solidFill>
                <a:latin typeface="微软雅黑" pitchFamily="34" charset="-122"/>
                <a:ea typeface="微软雅黑" pitchFamily="34" charset="-122"/>
              </a:rPr>
              <a:t>性能由缺失率确定</a:t>
            </a:r>
          </a:p>
          <a:p>
            <a:pPr eaLnBrk="1" hangingPunct="1">
              <a:spcBef>
                <a:spcPct val="20000"/>
              </a:spcBef>
            </a:pPr>
            <a:r>
              <a:rPr kumimoji="1" lang="zh-CN" altLang="en-US" sz="2200" b="1">
                <a:solidFill>
                  <a:srgbClr val="0000FF"/>
                </a:solidFill>
                <a:latin typeface="微软雅黑" pitchFamily="34" charset="-122"/>
                <a:ea typeface="微软雅黑" pitchFamily="34" charset="-122"/>
              </a:rPr>
              <a:t>而缺失率与</a:t>
            </a:r>
            <a:r>
              <a:rPr kumimoji="1" lang="en-US" altLang="zh-CN" sz="2200" b="1">
                <a:solidFill>
                  <a:srgbClr val="0000FF"/>
                </a:solidFill>
                <a:latin typeface="微软雅黑" pitchFamily="34" charset="-122"/>
                <a:ea typeface="微软雅黑" pitchFamily="34" charset="-122"/>
              </a:rPr>
              <a:t>Cache</a:t>
            </a:r>
            <a:r>
              <a:rPr kumimoji="1" lang="zh-CN" altLang="en-US" sz="2200" b="1">
                <a:solidFill>
                  <a:srgbClr val="0000FF"/>
                </a:solidFill>
                <a:latin typeface="微软雅黑" pitchFamily="34" charset="-122"/>
                <a:ea typeface="微软雅黑" pitchFamily="34" charset="-122"/>
              </a:rPr>
              <a:t>大小、</a:t>
            </a:r>
            <a:r>
              <a:rPr kumimoji="1" lang="en-US" altLang="zh-CN" sz="2200" b="1">
                <a:solidFill>
                  <a:srgbClr val="0000FF"/>
                </a:solidFill>
                <a:latin typeface="微软雅黑" pitchFamily="34" charset="-122"/>
                <a:ea typeface="微软雅黑" pitchFamily="34" charset="-122"/>
              </a:rPr>
              <a:t>Block</a:t>
            </a:r>
            <a:r>
              <a:rPr kumimoji="1" lang="zh-CN" altLang="en-US" sz="2200" b="1">
                <a:solidFill>
                  <a:srgbClr val="0000FF"/>
                </a:solidFill>
                <a:latin typeface="微软雅黑" pitchFamily="34" charset="-122"/>
                <a:ea typeface="微软雅黑" pitchFamily="34" charset="-122"/>
              </a:rPr>
              <a:t>大小、</a:t>
            </a:r>
            <a:r>
              <a:rPr kumimoji="1" lang="en-US" altLang="zh-CN" sz="2200" b="1">
                <a:solidFill>
                  <a:srgbClr val="0000FF"/>
                </a:solidFill>
                <a:latin typeface="微软雅黑" pitchFamily="34" charset="-122"/>
                <a:ea typeface="微软雅黑" pitchFamily="34" charset="-122"/>
              </a:rPr>
              <a:t>Cache</a:t>
            </a:r>
            <a:r>
              <a:rPr kumimoji="1" lang="zh-CN" altLang="en-US" sz="2200" b="1">
                <a:solidFill>
                  <a:srgbClr val="0000FF"/>
                </a:solidFill>
                <a:latin typeface="微软雅黑" pitchFamily="34" charset="-122"/>
                <a:ea typeface="微软雅黑" pitchFamily="34" charset="-122"/>
              </a:rPr>
              <a:t>级数等有关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2067">
                                            <p:txEl>
                                              <p:pRg st="0" end="0"/>
                                            </p:txEl>
                                          </p:spTgt>
                                        </p:tgtEl>
                                        <p:attrNameLst>
                                          <p:attrName>style.visibility</p:attrName>
                                        </p:attrNameLst>
                                      </p:cBhvr>
                                      <p:to>
                                        <p:strVal val="visible"/>
                                      </p:to>
                                    </p:set>
                                    <p:animEffect transition="in" filter="blinds(horizontal)">
                                      <p:cBhvr>
                                        <p:cTn id="7" dur="500"/>
                                        <p:tgtEl>
                                          <p:spTgt spid="4720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2067">
                                            <p:txEl>
                                              <p:pRg st="1" end="1"/>
                                            </p:txEl>
                                          </p:spTgt>
                                        </p:tgtEl>
                                        <p:attrNameLst>
                                          <p:attrName>style.visibility</p:attrName>
                                        </p:attrNameLst>
                                      </p:cBhvr>
                                      <p:to>
                                        <p:strVal val="visible"/>
                                      </p:to>
                                    </p:set>
                                    <p:animEffect transition="in" filter="blinds(horizontal)">
                                      <p:cBhvr>
                                        <p:cTn id="12" dur="500"/>
                                        <p:tgtEl>
                                          <p:spTgt spid="4720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7" grpId="0" build="allAtOnce"/>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idx="4294967295"/>
          </p:nvPr>
        </p:nvSpPr>
        <p:spPr/>
        <p:txBody>
          <a:bodyPr lIns="91440" tIns="45720" rIns="91440" bIns="45720" anchor="ctr"/>
          <a:lstStyle/>
          <a:p>
            <a:pPr eaLnBrk="1" hangingPunct="1"/>
            <a:r>
              <a:rPr lang="en-US" altLang="zh-CN"/>
              <a:t>Block Size Tradeoff (</a:t>
            </a:r>
            <a:r>
              <a:rPr lang="zh-CN" altLang="en-US"/>
              <a:t>块大小的选择</a:t>
            </a:r>
            <a:r>
              <a:rPr lang="en-US" altLang="zh-CN"/>
              <a:t>)</a:t>
            </a:r>
            <a:endParaRPr lang="zh-CN" altLang="en-US"/>
          </a:p>
        </p:txBody>
      </p:sp>
      <p:sp>
        <p:nvSpPr>
          <p:cNvPr id="473091" name="Rectangle 3"/>
          <p:cNvSpPr>
            <a:spLocks noChangeArrowheads="1"/>
          </p:cNvSpPr>
          <p:nvPr/>
        </p:nvSpPr>
        <p:spPr bwMode="auto">
          <a:xfrm>
            <a:off x="160338" y="954088"/>
            <a:ext cx="8912225" cy="1992312"/>
          </a:xfrm>
          <a:prstGeom prst="rect">
            <a:avLst/>
          </a:prstGeom>
          <a:noFill/>
          <a:ln w="12700">
            <a:noFill/>
            <a:miter lim="800000"/>
            <a:headEnd/>
            <a:tailEnd/>
          </a:ln>
        </p:spPr>
        <p:txBody>
          <a:bodyPr lIns="63500" tIns="25400" rIns="63500" bIns="25400">
            <a:spAutoFit/>
          </a:bodyPr>
          <a:lstStyle/>
          <a:p>
            <a:pPr marL="342900" indent="-342900" eaLnBrk="1" hangingPunct="1">
              <a:spcBef>
                <a:spcPct val="20000"/>
              </a:spcBef>
              <a:buClr>
                <a:schemeClr val="accent1"/>
              </a:buClr>
              <a:buSzPct val="80000"/>
              <a:buFont typeface="Wingdings" pitchFamily="2" charset="2"/>
              <a:buChar char="ü"/>
            </a:pPr>
            <a:r>
              <a:rPr kumimoji="1" lang="zh-CN" altLang="en-US" sz="2200" b="1">
                <a:latin typeface="微软雅黑" pitchFamily="34" charset="-122"/>
                <a:ea typeface="微软雅黑" pitchFamily="34" charset="-122"/>
              </a:rPr>
              <a:t>块大能很好利用</a:t>
            </a:r>
            <a:r>
              <a:rPr kumimoji="1" lang="en-US" altLang="zh-CN" sz="2200" b="1">
                <a:latin typeface="微软雅黑" pitchFamily="34" charset="-122"/>
                <a:ea typeface="微软雅黑" pitchFamily="34" charset="-122"/>
              </a:rPr>
              <a:t> spatial locality</a:t>
            </a:r>
            <a:r>
              <a:rPr kumimoji="1" lang="zh-CN" altLang="en-US" sz="2200" b="1">
                <a:latin typeface="微软雅黑" pitchFamily="34" charset="-122"/>
                <a:ea typeface="微软雅黑" pitchFamily="34" charset="-122"/>
              </a:rPr>
              <a:t>， </a:t>
            </a:r>
            <a:r>
              <a:rPr kumimoji="1" lang="en-US" altLang="zh-CN" sz="2200" b="1">
                <a:latin typeface="微软雅黑" pitchFamily="34" charset="-122"/>
                <a:ea typeface="微软雅黑" pitchFamily="34" charset="-122"/>
              </a:rPr>
              <a:t>BUT:</a:t>
            </a:r>
          </a:p>
          <a:p>
            <a:pPr marL="742950" lvl="1" indent="-285750" eaLnBrk="1" hangingPunct="1">
              <a:spcBef>
                <a:spcPct val="20000"/>
              </a:spcBef>
              <a:buFontTx/>
              <a:buChar char="–"/>
            </a:pPr>
            <a:r>
              <a:rPr kumimoji="1" lang="zh-CN" altLang="en-US" sz="2200" b="1">
                <a:solidFill>
                  <a:srgbClr val="006600"/>
                </a:solidFill>
                <a:latin typeface="微软雅黑" pitchFamily="34" charset="-122"/>
                <a:ea typeface="微软雅黑" pitchFamily="34" charset="-122"/>
              </a:rPr>
              <a:t>块大，则需花更多时间读块，缺失损失变大</a:t>
            </a:r>
          </a:p>
          <a:p>
            <a:pPr marL="742950" lvl="1" indent="-285750" eaLnBrk="1" hangingPunct="1">
              <a:spcBef>
                <a:spcPct val="20000"/>
              </a:spcBef>
              <a:buFontTx/>
              <a:buChar char="–"/>
            </a:pPr>
            <a:r>
              <a:rPr kumimoji="1" lang="zh-CN" altLang="en-US" sz="2200" b="1">
                <a:solidFill>
                  <a:srgbClr val="006600"/>
                </a:solidFill>
                <a:latin typeface="微软雅黑" pitchFamily="34" charset="-122"/>
                <a:ea typeface="微软雅黑" pitchFamily="34" charset="-122"/>
              </a:rPr>
              <a:t>块大，则</a:t>
            </a:r>
            <a:r>
              <a:rPr kumimoji="1" lang="en-US" altLang="zh-CN" sz="2200" b="1">
                <a:solidFill>
                  <a:srgbClr val="006600"/>
                </a:solidFill>
                <a:latin typeface="微软雅黑" pitchFamily="34" charset="-122"/>
                <a:ea typeface="微软雅黑" pitchFamily="34" charset="-122"/>
              </a:rPr>
              <a:t>Cache</a:t>
            </a:r>
            <a:r>
              <a:rPr kumimoji="1" lang="zh-CN" altLang="en-US" sz="2200" b="1">
                <a:solidFill>
                  <a:srgbClr val="006600"/>
                </a:solidFill>
                <a:latin typeface="微软雅黑" pitchFamily="34" charset="-122"/>
                <a:ea typeface="微软雅黑" pitchFamily="34" charset="-122"/>
              </a:rPr>
              <a:t>行数变少，缺失率上升</a:t>
            </a:r>
            <a:endParaRPr kumimoji="1" lang="en-US" altLang="zh-CN" sz="2200" b="1">
              <a:solidFill>
                <a:srgbClr val="006600"/>
              </a:solidFill>
              <a:latin typeface="微软雅黑" pitchFamily="34" charset="-122"/>
              <a:ea typeface="微软雅黑" pitchFamily="34" charset="-122"/>
            </a:endParaRPr>
          </a:p>
          <a:p>
            <a:pPr marL="342900" indent="-342900" eaLnBrk="1" hangingPunct="1">
              <a:spcBef>
                <a:spcPct val="20000"/>
              </a:spcBef>
              <a:buClr>
                <a:schemeClr val="accent1"/>
              </a:buClr>
              <a:buSzPct val="80000"/>
              <a:buFont typeface="Wingdings" pitchFamily="2" charset="2"/>
              <a:buChar char="ü"/>
            </a:pPr>
            <a:r>
              <a:rPr kumimoji="1" lang="en-US" altLang="zh-CN" sz="2200" b="1">
                <a:solidFill>
                  <a:schemeClr val="accent1"/>
                </a:solidFill>
                <a:latin typeface="微软雅黑" pitchFamily="34" charset="-122"/>
                <a:ea typeface="微软雅黑" pitchFamily="34" charset="-122"/>
              </a:rPr>
              <a:t>Average Access Time</a:t>
            </a:r>
            <a:r>
              <a:rPr kumimoji="1" lang="en-US" altLang="zh-CN" sz="2200" b="1">
                <a:latin typeface="微软雅黑" pitchFamily="34" charset="-122"/>
                <a:ea typeface="微软雅黑" pitchFamily="34" charset="-122"/>
              </a:rPr>
              <a:t>: </a:t>
            </a:r>
          </a:p>
          <a:p>
            <a:pPr marL="742950" lvl="1" indent="-285750" eaLnBrk="1" hangingPunct="1">
              <a:spcBef>
                <a:spcPct val="20000"/>
              </a:spcBef>
              <a:buFontTx/>
              <a:buChar char="–"/>
            </a:pPr>
            <a:r>
              <a:rPr kumimoji="1" lang="en-US" altLang="zh-CN" sz="2200" b="1">
                <a:solidFill>
                  <a:srgbClr val="000099"/>
                </a:solidFill>
                <a:latin typeface="微软雅黑" pitchFamily="34" charset="-122"/>
                <a:ea typeface="微软雅黑" pitchFamily="34" charset="-122"/>
              </a:rPr>
              <a:t>= Hit Time x (1 - Miss Rate)  +  </a:t>
            </a:r>
            <a:r>
              <a:rPr kumimoji="1" lang="en-US" altLang="zh-CN" sz="2200" b="1">
                <a:solidFill>
                  <a:srgbClr val="006600"/>
                </a:solidFill>
                <a:latin typeface="微软雅黑" pitchFamily="34" charset="-122"/>
                <a:ea typeface="微软雅黑" pitchFamily="34" charset="-122"/>
              </a:rPr>
              <a:t>Miss Penalty</a:t>
            </a:r>
            <a:r>
              <a:rPr kumimoji="1" lang="en-US" altLang="zh-CN" sz="2200" b="1">
                <a:solidFill>
                  <a:srgbClr val="000099"/>
                </a:solidFill>
                <a:latin typeface="微软雅黑" pitchFamily="34" charset="-122"/>
                <a:ea typeface="微软雅黑" pitchFamily="34" charset="-122"/>
              </a:rPr>
              <a:t> x </a:t>
            </a:r>
            <a:r>
              <a:rPr kumimoji="1" lang="en-US" altLang="zh-CN" sz="2200" b="1">
                <a:solidFill>
                  <a:srgbClr val="006600"/>
                </a:solidFill>
                <a:latin typeface="微软雅黑" pitchFamily="34" charset="-122"/>
                <a:ea typeface="微软雅黑" pitchFamily="34" charset="-122"/>
              </a:rPr>
              <a:t>Miss Rate</a:t>
            </a:r>
          </a:p>
        </p:txBody>
      </p:sp>
      <p:grpSp>
        <p:nvGrpSpPr>
          <p:cNvPr id="2" name="Group 34"/>
          <p:cNvGrpSpPr>
            <a:grpSpLocks/>
          </p:cNvGrpSpPr>
          <p:nvPr/>
        </p:nvGrpSpPr>
        <p:grpSpPr bwMode="auto">
          <a:xfrm>
            <a:off x="26988" y="3565525"/>
            <a:ext cx="2525712" cy="2373313"/>
            <a:chOff x="219" y="2075"/>
            <a:chExt cx="1591" cy="1495"/>
          </a:xfrm>
        </p:grpSpPr>
        <p:sp>
          <p:nvSpPr>
            <p:cNvPr id="630789" name="Line 4"/>
            <p:cNvSpPr>
              <a:spLocks noChangeShapeType="1"/>
            </p:cNvSpPr>
            <p:nvPr/>
          </p:nvSpPr>
          <p:spPr bwMode="auto">
            <a:xfrm>
              <a:off x="413" y="2467"/>
              <a:ext cx="0" cy="896"/>
            </a:xfrm>
            <a:prstGeom prst="line">
              <a:avLst/>
            </a:prstGeom>
            <a:noFill/>
            <a:ln w="25400">
              <a:solidFill>
                <a:schemeClr val="tx1"/>
              </a:solidFill>
              <a:round/>
              <a:headEnd type="triangle" w="med" len="med"/>
              <a:tailEnd/>
            </a:ln>
          </p:spPr>
          <p:txBody>
            <a:bodyPr wrap="none" anchor="ctr"/>
            <a:lstStyle/>
            <a:p>
              <a:endParaRPr lang="zh-CN" altLang="en-US"/>
            </a:p>
          </p:txBody>
        </p:sp>
        <p:sp>
          <p:nvSpPr>
            <p:cNvPr id="630790" name="Line 5"/>
            <p:cNvSpPr>
              <a:spLocks noChangeShapeType="1"/>
            </p:cNvSpPr>
            <p:nvPr/>
          </p:nvSpPr>
          <p:spPr bwMode="auto">
            <a:xfrm>
              <a:off x="421" y="3371"/>
              <a:ext cx="1232"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630791" name="Rectangle 6"/>
            <p:cNvSpPr>
              <a:spLocks noChangeArrowheads="1"/>
            </p:cNvSpPr>
            <p:nvPr/>
          </p:nvSpPr>
          <p:spPr bwMode="auto">
            <a:xfrm>
              <a:off x="219" y="2075"/>
              <a:ext cx="592" cy="326"/>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Miss</a:t>
              </a:r>
            </a:p>
            <a:p>
              <a:pPr>
                <a:lnSpc>
                  <a:spcPct val="85000"/>
                </a:lnSpc>
              </a:pPr>
              <a:r>
                <a:rPr lang="en-US" altLang="zh-CN" sz="1800" b="1">
                  <a:ea typeface="宋体" pitchFamily="2" charset="-122"/>
                </a:rPr>
                <a:t>Penalty</a:t>
              </a:r>
            </a:p>
          </p:txBody>
        </p:sp>
        <p:sp>
          <p:nvSpPr>
            <p:cNvPr id="630792" name="Line 7"/>
            <p:cNvSpPr>
              <a:spLocks noChangeShapeType="1"/>
            </p:cNvSpPr>
            <p:nvPr/>
          </p:nvSpPr>
          <p:spPr bwMode="auto">
            <a:xfrm flipV="1">
              <a:off x="421" y="2595"/>
              <a:ext cx="944" cy="496"/>
            </a:xfrm>
            <a:prstGeom prst="line">
              <a:avLst/>
            </a:prstGeom>
            <a:noFill/>
            <a:ln w="25400">
              <a:solidFill>
                <a:schemeClr val="accent1"/>
              </a:solidFill>
              <a:round/>
              <a:headEnd/>
              <a:tailEnd/>
            </a:ln>
          </p:spPr>
          <p:txBody>
            <a:bodyPr wrap="none" anchor="ctr"/>
            <a:lstStyle/>
            <a:p>
              <a:endParaRPr lang="zh-CN" altLang="en-US"/>
            </a:p>
          </p:txBody>
        </p:sp>
        <p:sp>
          <p:nvSpPr>
            <p:cNvPr id="630793" name="Rectangle 8"/>
            <p:cNvSpPr>
              <a:spLocks noChangeArrowheads="1"/>
            </p:cNvSpPr>
            <p:nvPr/>
          </p:nvSpPr>
          <p:spPr bwMode="auto">
            <a:xfrm>
              <a:off x="976" y="3367"/>
              <a:ext cx="834" cy="203"/>
            </a:xfrm>
            <a:prstGeom prst="rect">
              <a:avLst/>
            </a:prstGeom>
            <a:noFill/>
            <a:ln w="12700">
              <a:noFill/>
              <a:miter lim="800000"/>
              <a:headEnd/>
              <a:tailEnd/>
            </a:ln>
          </p:spPr>
          <p:txBody>
            <a:bodyPr wrap="none" lIns="90488" tIns="44450" rIns="90488" bIns="44450">
              <a:spAutoFit/>
            </a:bodyPr>
            <a:lstStyle/>
            <a:p>
              <a:pPr>
                <a:lnSpc>
                  <a:spcPct val="85000"/>
                </a:lnSpc>
              </a:pPr>
              <a:r>
                <a:rPr lang="en-US" altLang="zh-CN" sz="1800" b="1">
                  <a:ea typeface="宋体" pitchFamily="2" charset="-122"/>
                </a:rPr>
                <a:t>Block Size</a:t>
              </a:r>
            </a:p>
          </p:txBody>
        </p:sp>
      </p:grpSp>
      <p:grpSp>
        <p:nvGrpSpPr>
          <p:cNvPr id="3" name="Group 35"/>
          <p:cNvGrpSpPr>
            <a:grpSpLocks/>
          </p:cNvGrpSpPr>
          <p:nvPr/>
        </p:nvGrpSpPr>
        <p:grpSpPr bwMode="auto">
          <a:xfrm>
            <a:off x="2232025" y="3565525"/>
            <a:ext cx="3435350" cy="2373313"/>
            <a:chOff x="1665" y="2075"/>
            <a:chExt cx="2164" cy="1495"/>
          </a:xfrm>
        </p:grpSpPr>
        <p:sp>
          <p:nvSpPr>
            <p:cNvPr id="630795" name="Line 9"/>
            <p:cNvSpPr>
              <a:spLocks noChangeShapeType="1"/>
            </p:cNvSpPr>
            <p:nvPr/>
          </p:nvSpPr>
          <p:spPr bwMode="auto">
            <a:xfrm>
              <a:off x="1901" y="2467"/>
              <a:ext cx="0" cy="896"/>
            </a:xfrm>
            <a:prstGeom prst="line">
              <a:avLst/>
            </a:prstGeom>
            <a:noFill/>
            <a:ln w="25400">
              <a:solidFill>
                <a:schemeClr val="tx1"/>
              </a:solidFill>
              <a:round/>
              <a:headEnd type="triangle" w="med" len="med"/>
              <a:tailEnd/>
            </a:ln>
          </p:spPr>
          <p:txBody>
            <a:bodyPr wrap="none" anchor="ctr"/>
            <a:lstStyle/>
            <a:p>
              <a:endParaRPr lang="zh-CN" altLang="en-US"/>
            </a:p>
          </p:txBody>
        </p:sp>
        <p:sp>
          <p:nvSpPr>
            <p:cNvPr id="630796" name="Line 10"/>
            <p:cNvSpPr>
              <a:spLocks noChangeShapeType="1"/>
            </p:cNvSpPr>
            <p:nvPr/>
          </p:nvSpPr>
          <p:spPr bwMode="auto">
            <a:xfrm>
              <a:off x="1909" y="3371"/>
              <a:ext cx="1232"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630797" name="Rectangle 11"/>
            <p:cNvSpPr>
              <a:spLocks noChangeArrowheads="1"/>
            </p:cNvSpPr>
            <p:nvPr/>
          </p:nvSpPr>
          <p:spPr bwMode="auto">
            <a:xfrm>
              <a:off x="1665" y="2075"/>
              <a:ext cx="400" cy="326"/>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Miss</a:t>
              </a:r>
            </a:p>
            <a:p>
              <a:pPr>
                <a:lnSpc>
                  <a:spcPct val="85000"/>
                </a:lnSpc>
              </a:pPr>
              <a:r>
                <a:rPr lang="en-US" altLang="zh-CN" sz="1800" b="1">
                  <a:ea typeface="宋体" pitchFamily="2" charset="-122"/>
                </a:rPr>
                <a:t>Rate</a:t>
              </a:r>
            </a:p>
          </p:txBody>
        </p:sp>
        <p:sp>
          <p:nvSpPr>
            <p:cNvPr id="630798" name="Line 12"/>
            <p:cNvSpPr>
              <a:spLocks noChangeShapeType="1"/>
            </p:cNvSpPr>
            <p:nvPr/>
          </p:nvSpPr>
          <p:spPr bwMode="auto">
            <a:xfrm>
              <a:off x="2005" y="2611"/>
              <a:ext cx="80" cy="320"/>
            </a:xfrm>
            <a:prstGeom prst="line">
              <a:avLst/>
            </a:prstGeom>
            <a:noFill/>
            <a:ln w="25400">
              <a:solidFill>
                <a:schemeClr val="hlink"/>
              </a:solidFill>
              <a:round/>
              <a:headEnd/>
              <a:tailEnd/>
            </a:ln>
          </p:spPr>
          <p:txBody>
            <a:bodyPr wrap="none" anchor="ctr"/>
            <a:lstStyle/>
            <a:p>
              <a:endParaRPr lang="zh-CN" altLang="en-US"/>
            </a:p>
          </p:txBody>
        </p:sp>
        <p:sp>
          <p:nvSpPr>
            <p:cNvPr id="630799" name="Line 13"/>
            <p:cNvSpPr>
              <a:spLocks noChangeShapeType="1"/>
            </p:cNvSpPr>
            <p:nvPr/>
          </p:nvSpPr>
          <p:spPr bwMode="auto">
            <a:xfrm>
              <a:off x="2085" y="2931"/>
              <a:ext cx="184" cy="304"/>
            </a:xfrm>
            <a:prstGeom prst="line">
              <a:avLst/>
            </a:prstGeom>
            <a:noFill/>
            <a:ln w="25400">
              <a:solidFill>
                <a:schemeClr val="hlink"/>
              </a:solidFill>
              <a:round/>
              <a:headEnd/>
              <a:tailEnd/>
            </a:ln>
          </p:spPr>
          <p:txBody>
            <a:bodyPr wrap="none" anchor="ctr"/>
            <a:lstStyle/>
            <a:p>
              <a:endParaRPr lang="zh-CN" altLang="en-US"/>
            </a:p>
          </p:txBody>
        </p:sp>
        <p:sp>
          <p:nvSpPr>
            <p:cNvPr id="630800" name="Line 14"/>
            <p:cNvSpPr>
              <a:spLocks noChangeShapeType="1"/>
            </p:cNvSpPr>
            <p:nvPr/>
          </p:nvSpPr>
          <p:spPr bwMode="auto">
            <a:xfrm>
              <a:off x="2269" y="3227"/>
              <a:ext cx="248" cy="40"/>
            </a:xfrm>
            <a:prstGeom prst="line">
              <a:avLst/>
            </a:prstGeom>
            <a:noFill/>
            <a:ln w="25400">
              <a:solidFill>
                <a:schemeClr val="hlink"/>
              </a:solidFill>
              <a:round/>
              <a:headEnd/>
              <a:tailEnd/>
            </a:ln>
          </p:spPr>
          <p:txBody>
            <a:bodyPr wrap="none" anchor="ctr"/>
            <a:lstStyle/>
            <a:p>
              <a:endParaRPr lang="zh-CN" altLang="en-US"/>
            </a:p>
          </p:txBody>
        </p:sp>
        <p:sp>
          <p:nvSpPr>
            <p:cNvPr id="630801" name="Line 15"/>
            <p:cNvSpPr>
              <a:spLocks noChangeShapeType="1"/>
            </p:cNvSpPr>
            <p:nvPr/>
          </p:nvSpPr>
          <p:spPr bwMode="auto">
            <a:xfrm>
              <a:off x="2509" y="3267"/>
              <a:ext cx="288" cy="24"/>
            </a:xfrm>
            <a:prstGeom prst="line">
              <a:avLst/>
            </a:prstGeom>
            <a:noFill/>
            <a:ln w="25400">
              <a:solidFill>
                <a:schemeClr val="hlink"/>
              </a:solidFill>
              <a:round/>
              <a:headEnd/>
              <a:tailEnd/>
            </a:ln>
          </p:spPr>
          <p:txBody>
            <a:bodyPr wrap="none" anchor="ctr"/>
            <a:lstStyle/>
            <a:p>
              <a:endParaRPr lang="zh-CN" altLang="en-US"/>
            </a:p>
          </p:txBody>
        </p:sp>
        <p:sp>
          <p:nvSpPr>
            <p:cNvPr id="630802" name="Line 16"/>
            <p:cNvSpPr>
              <a:spLocks noChangeShapeType="1"/>
            </p:cNvSpPr>
            <p:nvPr/>
          </p:nvSpPr>
          <p:spPr bwMode="auto">
            <a:xfrm flipV="1">
              <a:off x="2797" y="3171"/>
              <a:ext cx="200" cy="112"/>
            </a:xfrm>
            <a:prstGeom prst="line">
              <a:avLst/>
            </a:prstGeom>
            <a:noFill/>
            <a:ln w="25400">
              <a:solidFill>
                <a:schemeClr val="hlink"/>
              </a:solidFill>
              <a:round/>
              <a:headEnd/>
              <a:tailEnd/>
            </a:ln>
          </p:spPr>
          <p:txBody>
            <a:bodyPr wrap="none" anchor="ctr"/>
            <a:lstStyle/>
            <a:p>
              <a:endParaRPr lang="zh-CN" altLang="en-US"/>
            </a:p>
          </p:txBody>
        </p:sp>
        <p:sp>
          <p:nvSpPr>
            <p:cNvPr id="630803" name="Line 17"/>
            <p:cNvSpPr>
              <a:spLocks noChangeShapeType="1"/>
            </p:cNvSpPr>
            <p:nvPr/>
          </p:nvSpPr>
          <p:spPr bwMode="auto">
            <a:xfrm flipV="1">
              <a:off x="2193" y="2455"/>
              <a:ext cx="184" cy="536"/>
            </a:xfrm>
            <a:prstGeom prst="line">
              <a:avLst/>
            </a:prstGeom>
            <a:noFill/>
            <a:ln w="12700">
              <a:solidFill>
                <a:schemeClr val="tx1"/>
              </a:solidFill>
              <a:round/>
              <a:headEnd/>
              <a:tailEnd/>
            </a:ln>
          </p:spPr>
          <p:txBody>
            <a:bodyPr wrap="none" anchor="ctr"/>
            <a:lstStyle/>
            <a:p>
              <a:endParaRPr lang="zh-CN" altLang="en-US"/>
            </a:p>
          </p:txBody>
        </p:sp>
        <p:sp>
          <p:nvSpPr>
            <p:cNvPr id="630804" name="Rectangle 18"/>
            <p:cNvSpPr>
              <a:spLocks noChangeArrowheads="1"/>
            </p:cNvSpPr>
            <p:nvPr/>
          </p:nvSpPr>
          <p:spPr bwMode="auto">
            <a:xfrm>
              <a:off x="2097" y="2339"/>
              <a:ext cx="1732" cy="179"/>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Exploits</a:t>
              </a:r>
              <a:r>
                <a:rPr lang="en-US" altLang="zh-CN" b="1">
                  <a:ea typeface="宋体" pitchFamily="2" charset="-122"/>
                </a:rPr>
                <a:t> </a:t>
              </a:r>
              <a:r>
                <a:rPr lang="en-US" altLang="zh-CN" sz="1800" b="1">
                  <a:ea typeface="宋体" pitchFamily="2" charset="-122"/>
                </a:rPr>
                <a:t>Spatial Locality</a:t>
              </a:r>
            </a:p>
          </p:txBody>
        </p:sp>
        <p:sp>
          <p:nvSpPr>
            <p:cNvPr id="630805" name="Line 19"/>
            <p:cNvSpPr>
              <a:spLocks noChangeShapeType="1"/>
            </p:cNvSpPr>
            <p:nvPr/>
          </p:nvSpPr>
          <p:spPr bwMode="auto">
            <a:xfrm flipV="1">
              <a:off x="2913" y="3031"/>
              <a:ext cx="40" cy="152"/>
            </a:xfrm>
            <a:prstGeom prst="line">
              <a:avLst/>
            </a:prstGeom>
            <a:noFill/>
            <a:ln w="12700">
              <a:solidFill>
                <a:schemeClr val="tx1"/>
              </a:solidFill>
              <a:round/>
              <a:headEnd/>
              <a:tailEnd/>
            </a:ln>
          </p:spPr>
          <p:txBody>
            <a:bodyPr wrap="none" anchor="ctr"/>
            <a:lstStyle/>
            <a:p>
              <a:endParaRPr lang="zh-CN" altLang="en-US"/>
            </a:p>
          </p:txBody>
        </p:sp>
        <p:sp>
          <p:nvSpPr>
            <p:cNvPr id="630806" name="Rectangle 20"/>
            <p:cNvSpPr>
              <a:spLocks noChangeArrowheads="1"/>
            </p:cNvSpPr>
            <p:nvPr/>
          </p:nvSpPr>
          <p:spPr bwMode="auto">
            <a:xfrm>
              <a:off x="2529" y="2627"/>
              <a:ext cx="1224" cy="473"/>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Fewer blocks: </a:t>
              </a:r>
            </a:p>
            <a:p>
              <a:pPr>
                <a:lnSpc>
                  <a:spcPct val="85000"/>
                </a:lnSpc>
              </a:pPr>
              <a:r>
                <a:rPr lang="en-US" altLang="zh-CN" sz="1800" b="1">
                  <a:ea typeface="宋体" pitchFamily="2" charset="-122"/>
                </a:rPr>
                <a:t>compromises</a:t>
              </a:r>
            </a:p>
            <a:p>
              <a:pPr>
                <a:lnSpc>
                  <a:spcPct val="85000"/>
                </a:lnSpc>
              </a:pPr>
              <a:r>
                <a:rPr lang="en-US" altLang="zh-CN" sz="1800" b="1">
                  <a:ea typeface="宋体" pitchFamily="2" charset="-122"/>
                </a:rPr>
                <a:t>temporal locality</a:t>
              </a:r>
            </a:p>
          </p:txBody>
        </p:sp>
        <p:sp>
          <p:nvSpPr>
            <p:cNvPr id="630807" name="Rectangle 31"/>
            <p:cNvSpPr>
              <a:spLocks noChangeArrowheads="1"/>
            </p:cNvSpPr>
            <p:nvPr/>
          </p:nvSpPr>
          <p:spPr bwMode="auto">
            <a:xfrm>
              <a:off x="2416" y="3367"/>
              <a:ext cx="834" cy="203"/>
            </a:xfrm>
            <a:prstGeom prst="rect">
              <a:avLst/>
            </a:prstGeom>
            <a:noFill/>
            <a:ln w="12700">
              <a:noFill/>
              <a:miter lim="800000"/>
              <a:headEnd/>
              <a:tailEnd/>
            </a:ln>
          </p:spPr>
          <p:txBody>
            <a:bodyPr wrap="none" lIns="90488" tIns="44450" rIns="90488" bIns="44450">
              <a:spAutoFit/>
            </a:bodyPr>
            <a:lstStyle/>
            <a:p>
              <a:pPr>
                <a:lnSpc>
                  <a:spcPct val="85000"/>
                </a:lnSpc>
              </a:pPr>
              <a:r>
                <a:rPr lang="en-US" altLang="zh-CN" sz="1800" b="1">
                  <a:ea typeface="宋体" pitchFamily="2" charset="-122"/>
                </a:rPr>
                <a:t>Block Size</a:t>
              </a:r>
            </a:p>
          </p:txBody>
        </p:sp>
      </p:grpSp>
      <p:grpSp>
        <p:nvGrpSpPr>
          <p:cNvPr id="4" name="Group 36"/>
          <p:cNvGrpSpPr>
            <a:grpSpLocks/>
          </p:cNvGrpSpPr>
          <p:nvPr/>
        </p:nvGrpSpPr>
        <p:grpSpPr bwMode="auto">
          <a:xfrm>
            <a:off x="5849938" y="3451225"/>
            <a:ext cx="3117850" cy="2452688"/>
            <a:chOff x="3685" y="2003"/>
            <a:chExt cx="1964" cy="1545"/>
          </a:xfrm>
        </p:grpSpPr>
        <p:sp>
          <p:nvSpPr>
            <p:cNvPr id="630809" name="Line 21"/>
            <p:cNvSpPr>
              <a:spLocks noChangeShapeType="1"/>
            </p:cNvSpPr>
            <p:nvPr/>
          </p:nvSpPr>
          <p:spPr bwMode="auto">
            <a:xfrm>
              <a:off x="3965" y="2419"/>
              <a:ext cx="0" cy="896"/>
            </a:xfrm>
            <a:prstGeom prst="line">
              <a:avLst/>
            </a:prstGeom>
            <a:noFill/>
            <a:ln w="25400">
              <a:solidFill>
                <a:schemeClr val="tx1"/>
              </a:solidFill>
              <a:round/>
              <a:headEnd type="triangle" w="med" len="med"/>
              <a:tailEnd/>
            </a:ln>
          </p:spPr>
          <p:txBody>
            <a:bodyPr wrap="none" anchor="ctr"/>
            <a:lstStyle/>
            <a:p>
              <a:endParaRPr lang="zh-CN" altLang="en-US"/>
            </a:p>
          </p:txBody>
        </p:sp>
        <p:sp>
          <p:nvSpPr>
            <p:cNvPr id="630810" name="Line 22"/>
            <p:cNvSpPr>
              <a:spLocks noChangeShapeType="1"/>
            </p:cNvSpPr>
            <p:nvPr/>
          </p:nvSpPr>
          <p:spPr bwMode="auto">
            <a:xfrm>
              <a:off x="3973" y="3323"/>
              <a:ext cx="1232"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630811" name="Rectangle 23"/>
            <p:cNvSpPr>
              <a:spLocks noChangeArrowheads="1"/>
            </p:cNvSpPr>
            <p:nvPr/>
          </p:nvSpPr>
          <p:spPr bwMode="auto">
            <a:xfrm>
              <a:off x="3685" y="2003"/>
              <a:ext cx="648" cy="473"/>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Average</a:t>
              </a:r>
            </a:p>
            <a:p>
              <a:pPr>
                <a:lnSpc>
                  <a:spcPct val="85000"/>
                </a:lnSpc>
              </a:pPr>
              <a:r>
                <a:rPr lang="en-US" altLang="zh-CN" sz="1800" b="1">
                  <a:ea typeface="宋体" pitchFamily="2" charset="-122"/>
                </a:rPr>
                <a:t>Access</a:t>
              </a:r>
            </a:p>
            <a:p>
              <a:pPr>
                <a:lnSpc>
                  <a:spcPct val="85000"/>
                </a:lnSpc>
              </a:pPr>
              <a:r>
                <a:rPr lang="en-US" altLang="zh-CN" sz="1800" b="1">
                  <a:ea typeface="宋体" pitchFamily="2" charset="-122"/>
                </a:rPr>
                <a:t>Time</a:t>
              </a:r>
            </a:p>
          </p:txBody>
        </p:sp>
        <p:sp>
          <p:nvSpPr>
            <p:cNvPr id="630812" name="Line 24"/>
            <p:cNvSpPr>
              <a:spLocks noChangeShapeType="1"/>
            </p:cNvSpPr>
            <p:nvPr/>
          </p:nvSpPr>
          <p:spPr bwMode="auto">
            <a:xfrm>
              <a:off x="4069" y="2563"/>
              <a:ext cx="80" cy="328"/>
            </a:xfrm>
            <a:prstGeom prst="line">
              <a:avLst/>
            </a:prstGeom>
            <a:noFill/>
            <a:ln w="25400">
              <a:solidFill>
                <a:schemeClr val="accent2"/>
              </a:solidFill>
              <a:round/>
              <a:headEnd/>
              <a:tailEnd/>
            </a:ln>
          </p:spPr>
          <p:txBody>
            <a:bodyPr wrap="none" anchor="ctr"/>
            <a:lstStyle/>
            <a:p>
              <a:endParaRPr lang="zh-CN" altLang="en-US"/>
            </a:p>
          </p:txBody>
        </p:sp>
        <p:sp>
          <p:nvSpPr>
            <p:cNvPr id="630813" name="Line 25"/>
            <p:cNvSpPr>
              <a:spLocks noChangeShapeType="1"/>
            </p:cNvSpPr>
            <p:nvPr/>
          </p:nvSpPr>
          <p:spPr bwMode="auto">
            <a:xfrm>
              <a:off x="4149" y="2891"/>
              <a:ext cx="208" cy="296"/>
            </a:xfrm>
            <a:prstGeom prst="line">
              <a:avLst/>
            </a:prstGeom>
            <a:noFill/>
            <a:ln w="25400">
              <a:solidFill>
                <a:schemeClr val="accent2"/>
              </a:solidFill>
              <a:round/>
              <a:headEnd/>
              <a:tailEnd/>
            </a:ln>
          </p:spPr>
          <p:txBody>
            <a:bodyPr wrap="none" anchor="ctr"/>
            <a:lstStyle/>
            <a:p>
              <a:endParaRPr lang="zh-CN" altLang="en-US"/>
            </a:p>
          </p:txBody>
        </p:sp>
        <p:sp>
          <p:nvSpPr>
            <p:cNvPr id="630814" name="Line 26"/>
            <p:cNvSpPr>
              <a:spLocks noChangeShapeType="1"/>
            </p:cNvSpPr>
            <p:nvPr/>
          </p:nvSpPr>
          <p:spPr bwMode="auto">
            <a:xfrm>
              <a:off x="4357" y="3187"/>
              <a:ext cx="240" cy="40"/>
            </a:xfrm>
            <a:prstGeom prst="line">
              <a:avLst/>
            </a:prstGeom>
            <a:noFill/>
            <a:ln w="25400">
              <a:solidFill>
                <a:schemeClr val="accent2"/>
              </a:solidFill>
              <a:round/>
              <a:headEnd/>
              <a:tailEnd/>
            </a:ln>
          </p:spPr>
          <p:txBody>
            <a:bodyPr wrap="none" anchor="ctr"/>
            <a:lstStyle/>
            <a:p>
              <a:endParaRPr lang="zh-CN" altLang="en-US"/>
            </a:p>
          </p:txBody>
        </p:sp>
        <p:sp>
          <p:nvSpPr>
            <p:cNvPr id="630815" name="Line 27"/>
            <p:cNvSpPr>
              <a:spLocks noChangeShapeType="1"/>
            </p:cNvSpPr>
            <p:nvPr/>
          </p:nvSpPr>
          <p:spPr bwMode="auto">
            <a:xfrm flipV="1">
              <a:off x="4597" y="3131"/>
              <a:ext cx="192" cy="104"/>
            </a:xfrm>
            <a:prstGeom prst="line">
              <a:avLst/>
            </a:prstGeom>
            <a:noFill/>
            <a:ln w="25400">
              <a:solidFill>
                <a:schemeClr val="accent2"/>
              </a:solidFill>
              <a:round/>
              <a:headEnd/>
              <a:tailEnd/>
            </a:ln>
          </p:spPr>
          <p:txBody>
            <a:bodyPr wrap="none" anchor="ctr"/>
            <a:lstStyle/>
            <a:p>
              <a:endParaRPr lang="zh-CN" altLang="en-US"/>
            </a:p>
          </p:txBody>
        </p:sp>
        <p:sp>
          <p:nvSpPr>
            <p:cNvPr id="630816" name="Line 28"/>
            <p:cNvSpPr>
              <a:spLocks noChangeShapeType="1"/>
            </p:cNvSpPr>
            <p:nvPr/>
          </p:nvSpPr>
          <p:spPr bwMode="auto">
            <a:xfrm flipV="1">
              <a:off x="4789" y="2931"/>
              <a:ext cx="128" cy="208"/>
            </a:xfrm>
            <a:prstGeom prst="line">
              <a:avLst/>
            </a:prstGeom>
            <a:noFill/>
            <a:ln w="25400">
              <a:solidFill>
                <a:schemeClr val="accent2"/>
              </a:solidFill>
              <a:round/>
              <a:headEnd/>
              <a:tailEnd/>
            </a:ln>
          </p:spPr>
          <p:txBody>
            <a:bodyPr wrap="none" anchor="ctr"/>
            <a:lstStyle/>
            <a:p>
              <a:endParaRPr lang="zh-CN" altLang="en-US"/>
            </a:p>
          </p:txBody>
        </p:sp>
        <p:sp>
          <p:nvSpPr>
            <p:cNvPr id="630817" name="Line 29"/>
            <p:cNvSpPr>
              <a:spLocks noChangeShapeType="1"/>
            </p:cNvSpPr>
            <p:nvPr/>
          </p:nvSpPr>
          <p:spPr bwMode="auto">
            <a:xfrm flipH="1" flipV="1">
              <a:off x="4777" y="2851"/>
              <a:ext cx="56" cy="200"/>
            </a:xfrm>
            <a:prstGeom prst="line">
              <a:avLst/>
            </a:prstGeom>
            <a:noFill/>
            <a:ln w="12700">
              <a:solidFill>
                <a:schemeClr val="tx1"/>
              </a:solidFill>
              <a:round/>
              <a:headEnd/>
              <a:tailEnd/>
            </a:ln>
          </p:spPr>
          <p:txBody>
            <a:bodyPr wrap="none" anchor="ctr"/>
            <a:lstStyle/>
            <a:p>
              <a:endParaRPr lang="zh-CN" altLang="en-US"/>
            </a:p>
          </p:txBody>
        </p:sp>
        <p:sp>
          <p:nvSpPr>
            <p:cNvPr id="630818" name="Rectangle 30"/>
            <p:cNvSpPr>
              <a:spLocks noChangeArrowheads="1"/>
            </p:cNvSpPr>
            <p:nvPr/>
          </p:nvSpPr>
          <p:spPr bwMode="auto">
            <a:xfrm>
              <a:off x="3989" y="2531"/>
              <a:ext cx="1660" cy="326"/>
            </a:xfrm>
            <a:prstGeom prst="rect">
              <a:avLst/>
            </a:prstGeom>
            <a:noFill/>
            <a:ln w="12700">
              <a:noFill/>
              <a:miter lim="800000"/>
              <a:headEnd/>
              <a:tailEnd/>
            </a:ln>
          </p:spPr>
          <p:txBody>
            <a:bodyPr wrap="none" lIns="63500" tIns="25400" rIns="63500" bIns="25400">
              <a:spAutoFit/>
            </a:bodyPr>
            <a:lstStyle/>
            <a:p>
              <a:pPr algn="ctr">
                <a:lnSpc>
                  <a:spcPct val="85000"/>
                </a:lnSpc>
              </a:pPr>
              <a:r>
                <a:rPr lang="en-US" altLang="zh-CN" sz="1800" b="1">
                  <a:ea typeface="宋体" pitchFamily="2" charset="-122"/>
                </a:rPr>
                <a:t>Increased</a:t>
              </a:r>
              <a:r>
                <a:rPr lang="en-US" altLang="zh-CN" b="1">
                  <a:ea typeface="宋体" pitchFamily="2" charset="-122"/>
                </a:rPr>
                <a:t> </a:t>
              </a:r>
              <a:r>
                <a:rPr lang="en-US" altLang="zh-CN" sz="1800" b="1">
                  <a:ea typeface="宋体" pitchFamily="2" charset="-122"/>
                </a:rPr>
                <a:t>Miss Penalty</a:t>
              </a:r>
            </a:p>
            <a:p>
              <a:pPr algn="ctr">
                <a:lnSpc>
                  <a:spcPct val="85000"/>
                </a:lnSpc>
              </a:pPr>
              <a:r>
                <a:rPr lang="en-US" altLang="zh-CN" sz="1800" b="1">
                  <a:ea typeface="宋体" pitchFamily="2" charset="-122"/>
                </a:rPr>
                <a:t>&amp; Miss Rate</a:t>
              </a:r>
            </a:p>
          </p:txBody>
        </p:sp>
        <p:sp>
          <p:nvSpPr>
            <p:cNvPr id="630819" name="Rectangle 32"/>
            <p:cNvSpPr>
              <a:spLocks noChangeArrowheads="1"/>
            </p:cNvSpPr>
            <p:nvPr/>
          </p:nvSpPr>
          <p:spPr bwMode="auto">
            <a:xfrm>
              <a:off x="4480" y="3319"/>
              <a:ext cx="826" cy="229"/>
            </a:xfrm>
            <a:prstGeom prst="rect">
              <a:avLst/>
            </a:prstGeom>
            <a:noFill/>
            <a:ln w="12700">
              <a:noFill/>
              <a:miter lim="800000"/>
              <a:headEnd/>
              <a:tailEnd/>
            </a:ln>
          </p:spPr>
          <p:txBody>
            <a:bodyPr wrap="none" lIns="90488" tIns="44450" rIns="90488" bIns="44450">
              <a:spAutoFit/>
            </a:bodyPr>
            <a:lstStyle/>
            <a:p>
              <a:r>
                <a:rPr lang="en-US" altLang="zh-CN" sz="1800" b="1">
                  <a:ea typeface="宋体" pitchFamily="2" charset="-122"/>
                </a:rPr>
                <a:t>Block</a:t>
              </a:r>
              <a:r>
                <a:rPr lang="en-US" altLang="zh-CN" b="1">
                  <a:latin typeface="Times New Roman" pitchFamily="18" charset="0"/>
                  <a:ea typeface="宋体" pitchFamily="2" charset="-122"/>
                </a:rPr>
                <a:t> </a:t>
              </a:r>
              <a:r>
                <a:rPr lang="en-US" altLang="zh-CN" sz="1800" b="1">
                  <a:ea typeface="宋体" pitchFamily="2" charset="-122"/>
                </a:rPr>
                <a:t>Size</a:t>
              </a:r>
            </a:p>
          </p:txBody>
        </p:sp>
      </p:grpSp>
      <p:sp>
        <p:nvSpPr>
          <p:cNvPr id="473121" name="Text Box 33"/>
          <p:cNvSpPr txBox="1">
            <a:spLocks noChangeArrowheads="1"/>
          </p:cNvSpPr>
          <p:nvPr/>
        </p:nvSpPr>
        <p:spPr bwMode="auto">
          <a:xfrm>
            <a:off x="1781175" y="6264275"/>
            <a:ext cx="4059238" cy="334963"/>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200" b="1">
                <a:solidFill>
                  <a:srgbClr val="CC0000"/>
                </a:solidFill>
                <a:ea typeface="黑体" pitchFamily="49" charset="-122"/>
              </a:rPr>
              <a:t>所以，块大小必须适中！</a:t>
            </a:r>
            <a:endParaRPr kumimoji="1" lang="en-US" altLang="zh-CN" sz="2200" b="1">
              <a:solidFill>
                <a:srgbClr val="CC0000"/>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3091">
                                            <p:txEl>
                                              <p:pRg st="1" end="1"/>
                                            </p:txEl>
                                          </p:spTgt>
                                        </p:tgtEl>
                                        <p:attrNameLst>
                                          <p:attrName>style.visibility</p:attrName>
                                        </p:attrNameLst>
                                      </p:cBhvr>
                                      <p:to>
                                        <p:strVal val="visible"/>
                                      </p:to>
                                    </p:set>
                                    <p:animEffect transition="in" filter="blinds(horizontal)">
                                      <p:cBhvr>
                                        <p:cTn id="7" dur="500"/>
                                        <p:tgtEl>
                                          <p:spTgt spid="4730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3091">
                                            <p:txEl>
                                              <p:pRg st="2" end="2"/>
                                            </p:txEl>
                                          </p:spTgt>
                                        </p:tgtEl>
                                        <p:attrNameLst>
                                          <p:attrName>style.visibility</p:attrName>
                                        </p:attrNameLst>
                                      </p:cBhvr>
                                      <p:to>
                                        <p:strVal val="visible"/>
                                      </p:to>
                                    </p:set>
                                    <p:animEffect transition="in" filter="blinds(horizontal)">
                                      <p:cBhvr>
                                        <p:cTn id="12" dur="500"/>
                                        <p:tgtEl>
                                          <p:spTgt spid="4730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3091">
                                            <p:txEl>
                                              <p:pRg st="3" end="3"/>
                                            </p:txEl>
                                          </p:spTgt>
                                        </p:tgtEl>
                                        <p:attrNameLst>
                                          <p:attrName>style.visibility</p:attrName>
                                        </p:attrNameLst>
                                      </p:cBhvr>
                                      <p:to>
                                        <p:strVal val="visible"/>
                                      </p:to>
                                    </p:set>
                                    <p:animEffect transition="in" filter="blinds(horizontal)">
                                      <p:cBhvr>
                                        <p:cTn id="17" dur="500"/>
                                        <p:tgtEl>
                                          <p:spTgt spid="473091">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73091">
                                            <p:txEl>
                                              <p:pRg st="4" end="4"/>
                                            </p:txEl>
                                          </p:spTgt>
                                        </p:tgtEl>
                                        <p:attrNameLst>
                                          <p:attrName>style.visibility</p:attrName>
                                        </p:attrNameLst>
                                      </p:cBhvr>
                                      <p:to>
                                        <p:strVal val="visible"/>
                                      </p:to>
                                    </p:set>
                                    <p:animEffect transition="in" filter="blinds(horizontal)">
                                      <p:cBhvr>
                                        <p:cTn id="20" dur="500"/>
                                        <p:tgtEl>
                                          <p:spTgt spid="473091">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linds(horizontal)">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linds(horizontal)">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73121"/>
                                        </p:tgtEl>
                                        <p:attrNameLst>
                                          <p:attrName>style.visibility</p:attrName>
                                        </p:attrNameLst>
                                      </p:cBhvr>
                                      <p:to>
                                        <p:strVal val="visible"/>
                                      </p:to>
                                    </p:set>
                                    <p:animEffect transition="in" filter="blinds(horizontal)">
                                      <p:cBhvr>
                                        <p:cTn id="40" dur="500"/>
                                        <p:tgtEl>
                                          <p:spTgt spid="473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121"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ChangeArrowheads="1"/>
          </p:cNvSpPr>
          <p:nvPr>
            <p:ph type="title" idx="4294967295"/>
          </p:nvPr>
        </p:nvSpPr>
        <p:spPr>
          <a:xfrm>
            <a:off x="236538" y="128588"/>
            <a:ext cx="8807450" cy="414337"/>
          </a:xfrm>
        </p:spPr>
        <p:txBody>
          <a:bodyPr lIns="91440" tIns="45720" rIns="91440" bIns="45720" anchor="ctr"/>
          <a:lstStyle/>
          <a:p>
            <a:pPr eaLnBrk="1" hangingPunct="1"/>
            <a:r>
              <a:rPr lang="zh-CN" altLang="en-US"/>
              <a:t>系统中的</a:t>
            </a:r>
            <a:r>
              <a:rPr lang="en-US" altLang="zh-CN"/>
              <a:t>Cache</a:t>
            </a:r>
            <a:r>
              <a:rPr lang="zh-CN" altLang="en-US"/>
              <a:t>数目</a:t>
            </a:r>
          </a:p>
        </p:txBody>
      </p:sp>
      <p:sp>
        <p:nvSpPr>
          <p:cNvPr id="475139" name="Rectangle 3"/>
          <p:cNvSpPr>
            <a:spLocks noGrp="1" noChangeArrowheads="1"/>
          </p:cNvSpPr>
          <p:nvPr>
            <p:ph type="body" idx="4294967295"/>
          </p:nvPr>
        </p:nvSpPr>
        <p:spPr>
          <a:xfrm>
            <a:off x="266700" y="781050"/>
            <a:ext cx="8537575" cy="5262563"/>
          </a:xfrm>
        </p:spPr>
        <p:txBody>
          <a:bodyPr lIns="91440" tIns="45720" rIns="91440" bIns="45720"/>
          <a:lstStyle/>
          <a:p>
            <a:pPr algn="just" eaLnBrk="1" hangingPunct="1">
              <a:spcBef>
                <a:spcPct val="15000"/>
              </a:spcBef>
            </a:pPr>
            <a:r>
              <a:rPr lang="zh-CN" altLang="en-US" sz="2000">
                <a:latin typeface="微软雅黑" pitchFamily="34" charset="-122"/>
                <a:ea typeface="微软雅黑" pitchFamily="34" charset="-122"/>
                <a:cs typeface="Arial" pitchFamily="34" charset="0"/>
              </a:rPr>
              <a:t>刚引入</a:t>
            </a:r>
            <a:r>
              <a:rPr lang="en-US" altLang="zh-CN" sz="2000">
                <a:latin typeface="微软雅黑" pitchFamily="34" charset="-122"/>
                <a:ea typeface="微软雅黑" pitchFamily="34" charset="-122"/>
                <a:cs typeface="Arial" pitchFamily="34" charset="0"/>
              </a:rPr>
              <a:t>Cache</a:t>
            </a:r>
            <a:r>
              <a:rPr lang="zh-CN" altLang="en-US" sz="2000">
                <a:latin typeface="微软雅黑" pitchFamily="34" charset="-122"/>
                <a:ea typeface="微软雅黑" pitchFamily="34" charset="-122"/>
                <a:cs typeface="Arial" pitchFamily="34" charset="0"/>
              </a:rPr>
              <a:t>时只有一个</a:t>
            </a:r>
            <a:r>
              <a:rPr lang="en-US" altLang="zh-CN" sz="2000">
                <a:latin typeface="微软雅黑" pitchFamily="34" charset="-122"/>
                <a:ea typeface="微软雅黑" pitchFamily="34" charset="-122"/>
                <a:cs typeface="Arial" pitchFamily="34" charset="0"/>
              </a:rPr>
              <a:t>Cache。</a:t>
            </a:r>
            <a:r>
              <a:rPr lang="zh-CN" altLang="en-US" sz="2000">
                <a:latin typeface="微软雅黑" pitchFamily="34" charset="-122"/>
                <a:ea typeface="微软雅黑" pitchFamily="34" charset="-122"/>
                <a:cs typeface="Arial" pitchFamily="34" charset="0"/>
              </a:rPr>
              <a:t>近年来多</a:t>
            </a:r>
            <a:r>
              <a:rPr lang="en-US" altLang="zh-CN" sz="2000">
                <a:latin typeface="微软雅黑" pitchFamily="34" charset="-122"/>
                <a:ea typeface="微软雅黑" pitchFamily="34" charset="-122"/>
                <a:cs typeface="Arial" pitchFamily="34" charset="0"/>
              </a:rPr>
              <a:t>Cache</a:t>
            </a:r>
            <a:r>
              <a:rPr lang="zh-CN" altLang="en-US" sz="2000">
                <a:latin typeface="微软雅黑" pitchFamily="34" charset="-122"/>
                <a:ea typeface="微软雅黑" pitchFamily="34" charset="-122"/>
                <a:cs typeface="Arial" pitchFamily="34" charset="0"/>
              </a:rPr>
              <a:t>系统成为主流</a:t>
            </a:r>
            <a:endParaRPr lang="en-US" altLang="zh-CN" sz="2000">
              <a:latin typeface="微软雅黑" pitchFamily="34" charset="-122"/>
              <a:ea typeface="微软雅黑" pitchFamily="34" charset="-122"/>
              <a:cs typeface="Arial" pitchFamily="34" charset="0"/>
            </a:endParaRPr>
          </a:p>
          <a:p>
            <a:pPr algn="just" eaLnBrk="1" hangingPunct="1">
              <a:spcBef>
                <a:spcPct val="15000"/>
              </a:spcBef>
            </a:pPr>
            <a:r>
              <a:rPr lang="zh-CN" altLang="en-US" sz="2000">
                <a:latin typeface="微软雅黑" pitchFamily="34" charset="-122"/>
                <a:ea typeface="微软雅黑" pitchFamily="34" charset="-122"/>
                <a:cs typeface="Arial" pitchFamily="34" charset="0"/>
              </a:rPr>
              <a:t>多</a:t>
            </a:r>
            <a:r>
              <a:rPr lang="en-US" altLang="zh-CN" sz="2000">
                <a:latin typeface="微软雅黑" pitchFamily="34" charset="-122"/>
                <a:ea typeface="微软雅黑" pitchFamily="34" charset="-122"/>
                <a:cs typeface="Arial" pitchFamily="34" charset="0"/>
              </a:rPr>
              <a:t>Cache</a:t>
            </a:r>
            <a:r>
              <a:rPr lang="zh-CN" altLang="en-US" sz="2000">
                <a:latin typeface="微软雅黑" pitchFamily="34" charset="-122"/>
                <a:ea typeface="微软雅黑" pitchFamily="34" charset="-122"/>
                <a:cs typeface="Arial" pitchFamily="34" charset="0"/>
              </a:rPr>
              <a:t>系统中，需考虑两个方面：</a:t>
            </a:r>
          </a:p>
          <a:p>
            <a:pPr lvl="1" algn="just" eaLnBrk="1" hangingPunct="1">
              <a:spcBef>
                <a:spcPct val="15000"/>
              </a:spcBef>
              <a:buFontTx/>
              <a:buNone/>
            </a:pPr>
            <a:r>
              <a:rPr lang="en-US" altLang="zh-CN" sz="2000">
                <a:latin typeface="微软雅黑" pitchFamily="34" charset="-122"/>
                <a:ea typeface="微软雅黑" pitchFamily="34" charset="-122"/>
                <a:cs typeface="Arial" pitchFamily="34" charset="0"/>
              </a:rPr>
              <a:t>[1] </a:t>
            </a:r>
            <a:r>
              <a:rPr lang="zh-CN" altLang="en-US" sz="2000">
                <a:latin typeface="微软雅黑" pitchFamily="34" charset="-122"/>
                <a:ea typeface="微软雅黑" pitchFamily="34" charset="-122"/>
                <a:cs typeface="Arial" pitchFamily="34" charset="0"/>
              </a:rPr>
              <a:t>单级/多级？</a:t>
            </a:r>
          </a:p>
          <a:p>
            <a:pPr lvl="1" eaLnBrk="1" hangingPunct="1">
              <a:spcBef>
                <a:spcPct val="15000"/>
              </a:spcBef>
              <a:buFontTx/>
              <a:buNone/>
            </a:pPr>
            <a:r>
              <a:rPr lang="zh-CN" altLang="en-US" sz="2000">
                <a:solidFill>
                  <a:srgbClr val="800000"/>
                </a:solidFill>
                <a:latin typeface="微软雅黑" pitchFamily="34" charset="-122"/>
                <a:ea typeface="微软雅黑" pitchFamily="34" charset="-122"/>
                <a:cs typeface="Arial" pitchFamily="34" charset="0"/>
              </a:rPr>
              <a:t>片内(</a:t>
            </a:r>
            <a:r>
              <a:rPr lang="en-US" altLang="zh-CN" sz="2000">
                <a:solidFill>
                  <a:srgbClr val="800000"/>
                </a:solidFill>
                <a:latin typeface="微软雅黑" pitchFamily="34" charset="-122"/>
                <a:ea typeface="微软雅黑" pitchFamily="34" charset="-122"/>
                <a:cs typeface="Arial" pitchFamily="34" charset="0"/>
              </a:rPr>
              <a:t>On-chip)Cache:</a:t>
            </a:r>
            <a:r>
              <a:rPr lang="en-US" altLang="zh-CN" sz="2000">
                <a:latin typeface="微软雅黑" pitchFamily="34" charset="-122"/>
                <a:ea typeface="微软雅黑" pitchFamily="34" charset="-122"/>
                <a:cs typeface="Arial" pitchFamily="34" charset="0"/>
              </a:rPr>
              <a:t> </a:t>
            </a:r>
            <a:r>
              <a:rPr lang="zh-CN" altLang="en-US" sz="2000">
                <a:latin typeface="微软雅黑" pitchFamily="34" charset="-122"/>
                <a:ea typeface="微软雅黑" pitchFamily="34" charset="-122"/>
                <a:cs typeface="Arial" pitchFamily="34" charset="0"/>
              </a:rPr>
              <a:t>将</a:t>
            </a:r>
            <a:r>
              <a:rPr lang="en-US" altLang="zh-CN" sz="2000">
                <a:latin typeface="微软雅黑" pitchFamily="34" charset="-122"/>
                <a:ea typeface="微软雅黑" pitchFamily="34" charset="-122"/>
                <a:cs typeface="Arial" pitchFamily="34" charset="0"/>
              </a:rPr>
              <a:t>Cache</a:t>
            </a:r>
            <a:r>
              <a:rPr lang="zh-CN" altLang="en-US" sz="2000">
                <a:latin typeface="微软雅黑" pitchFamily="34" charset="-122"/>
                <a:ea typeface="微软雅黑" pitchFamily="34" charset="-122"/>
                <a:cs typeface="Arial" pitchFamily="34" charset="0"/>
              </a:rPr>
              <a:t>和</a:t>
            </a:r>
            <a:r>
              <a:rPr lang="en-US" altLang="zh-CN" sz="2000">
                <a:latin typeface="微软雅黑" pitchFamily="34" charset="-122"/>
                <a:ea typeface="微软雅黑" pitchFamily="34" charset="-122"/>
                <a:cs typeface="Arial" pitchFamily="34" charset="0"/>
              </a:rPr>
              <a:t>CPU</a:t>
            </a:r>
            <a:r>
              <a:rPr lang="zh-CN" altLang="en-US" sz="2000">
                <a:latin typeface="微软雅黑" pitchFamily="34" charset="-122"/>
                <a:ea typeface="微软雅黑" pitchFamily="34" charset="-122"/>
                <a:cs typeface="Arial" pitchFamily="34" charset="0"/>
              </a:rPr>
              <a:t>作在一个芯片上</a:t>
            </a:r>
          </a:p>
          <a:p>
            <a:pPr lvl="1" eaLnBrk="1" hangingPunct="1">
              <a:spcBef>
                <a:spcPct val="15000"/>
              </a:spcBef>
              <a:buFontTx/>
              <a:buNone/>
            </a:pPr>
            <a:r>
              <a:rPr lang="zh-CN" altLang="en-US" sz="2000">
                <a:solidFill>
                  <a:srgbClr val="800000"/>
                </a:solidFill>
                <a:latin typeface="微软雅黑" pitchFamily="34" charset="-122"/>
                <a:ea typeface="微软雅黑" pitchFamily="34" charset="-122"/>
                <a:cs typeface="Arial" pitchFamily="34" charset="0"/>
              </a:rPr>
              <a:t>外部(</a:t>
            </a:r>
            <a:r>
              <a:rPr lang="en-US" altLang="zh-CN" sz="2000">
                <a:solidFill>
                  <a:srgbClr val="800000"/>
                </a:solidFill>
                <a:latin typeface="微软雅黑" pitchFamily="34" charset="-122"/>
                <a:ea typeface="微软雅黑" pitchFamily="34" charset="-122"/>
                <a:cs typeface="Arial" pitchFamily="34" charset="0"/>
              </a:rPr>
              <a:t>Off-chip)Cache:</a:t>
            </a:r>
            <a:r>
              <a:rPr lang="zh-CN" altLang="en-US" sz="2000">
                <a:latin typeface="微软雅黑" pitchFamily="34" charset="-122"/>
                <a:ea typeface="微软雅黑" pitchFamily="34" charset="-122"/>
                <a:cs typeface="Arial" pitchFamily="34" charset="0"/>
              </a:rPr>
              <a:t>不做在</a:t>
            </a:r>
            <a:r>
              <a:rPr lang="en-US" altLang="zh-CN" sz="2000">
                <a:latin typeface="微软雅黑" pitchFamily="34" charset="-122"/>
                <a:ea typeface="微软雅黑" pitchFamily="34" charset="-122"/>
                <a:cs typeface="Arial" pitchFamily="34" charset="0"/>
              </a:rPr>
              <a:t>CPU</a:t>
            </a:r>
            <a:r>
              <a:rPr lang="zh-CN" altLang="en-US" sz="2000">
                <a:latin typeface="微软雅黑" pitchFamily="34" charset="-122"/>
                <a:ea typeface="微软雅黑" pitchFamily="34" charset="-122"/>
                <a:cs typeface="Arial" pitchFamily="34" charset="0"/>
              </a:rPr>
              <a:t>内而是独立设置一个</a:t>
            </a:r>
            <a:r>
              <a:rPr lang="en-US" altLang="zh-CN" sz="2000">
                <a:latin typeface="微软雅黑" pitchFamily="34" charset="-122"/>
                <a:ea typeface="微软雅黑" pitchFamily="34" charset="-122"/>
                <a:cs typeface="Arial" pitchFamily="34" charset="0"/>
              </a:rPr>
              <a:t>Cache</a:t>
            </a:r>
          </a:p>
          <a:p>
            <a:pPr lvl="1" algn="just" eaLnBrk="1" hangingPunct="1">
              <a:spcBef>
                <a:spcPct val="15000"/>
              </a:spcBef>
              <a:buFontTx/>
              <a:buNone/>
            </a:pPr>
            <a:r>
              <a:rPr lang="zh-CN" altLang="en-US" sz="2000">
                <a:solidFill>
                  <a:srgbClr val="006600"/>
                </a:solidFill>
                <a:latin typeface="微软雅黑" pitchFamily="34" charset="-122"/>
                <a:ea typeface="微软雅黑" pitchFamily="34" charset="-122"/>
                <a:cs typeface="Arial" pitchFamily="34" charset="0"/>
              </a:rPr>
              <a:t>单级</a:t>
            </a:r>
            <a:r>
              <a:rPr lang="en-US" altLang="zh-CN" sz="2000">
                <a:solidFill>
                  <a:srgbClr val="006600"/>
                </a:solidFill>
                <a:latin typeface="微软雅黑" pitchFamily="34" charset="-122"/>
                <a:ea typeface="微软雅黑" pitchFamily="34" charset="-122"/>
                <a:cs typeface="Arial" pitchFamily="34" charset="0"/>
              </a:rPr>
              <a:t>Cache：</a:t>
            </a:r>
            <a:r>
              <a:rPr lang="zh-CN" altLang="en-US" sz="2000">
                <a:solidFill>
                  <a:srgbClr val="006600"/>
                </a:solidFill>
                <a:latin typeface="微软雅黑" pitchFamily="34" charset="-122"/>
                <a:ea typeface="微软雅黑" pitchFamily="34" charset="-122"/>
                <a:cs typeface="Arial" pitchFamily="34" charset="0"/>
              </a:rPr>
              <a:t>只用一个片内</a:t>
            </a:r>
            <a:r>
              <a:rPr lang="en-US" altLang="zh-CN" sz="2000">
                <a:solidFill>
                  <a:srgbClr val="006600"/>
                </a:solidFill>
                <a:latin typeface="微软雅黑" pitchFamily="34" charset="-122"/>
                <a:ea typeface="微软雅黑" pitchFamily="34" charset="-122"/>
                <a:cs typeface="Arial" pitchFamily="34" charset="0"/>
              </a:rPr>
              <a:t>Cache</a:t>
            </a:r>
            <a:endParaRPr lang="zh-CN" altLang="en-US" sz="2000">
              <a:solidFill>
                <a:srgbClr val="006600"/>
              </a:solidFill>
              <a:latin typeface="微软雅黑" pitchFamily="34" charset="-122"/>
              <a:ea typeface="微软雅黑" pitchFamily="34" charset="-122"/>
              <a:cs typeface="Arial" pitchFamily="34" charset="0"/>
            </a:endParaRPr>
          </a:p>
          <a:p>
            <a:pPr lvl="1" algn="just" eaLnBrk="1" hangingPunct="1">
              <a:spcBef>
                <a:spcPct val="15000"/>
              </a:spcBef>
              <a:buFontTx/>
              <a:buNone/>
            </a:pPr>
            <a:r>
              <a:rPr lang="zh-CN" altLang="en-US" sz="2000">
                <a:solidFill>
                  <a:srgbClr val="006600"/>
                </a:solidFill>
                <a:latin typeface="微软雅黑" pitchFamily="34" charset="-122"/>
                <a:ea typeface="微软雅黑" pitchFamily="34" charset="-122"/>
                <a:cs typeface="Arial" pitchFamily="34" charset="0"/>
              </a:rPr>
              <a:t>多级</a:t>
            </a:r>
            <a:r>
              <a:rPr lang="en-US" altLang="zh-CN" sz="2000">
                <a:solidFill>
                  <a:srgbClr val="006600"/>
                </a:solidFill>
                <a:latin typeface="微软雅黑" pitchFamily="34" charset="-122"/>
                <a:ea typeface="微软雅黑" pitchFamily="34" charset="-122"/>
                <a:cs typeface="Arial" pitchFamily="34" charset="0"/>
              </a:rPr>
              <a:t>Cache：</a:t>
            </a:r>
            <a:r>
              <a:rPr lang="zh-CN" altLang="en-US" sz="2000">
                <a:solidFill>
                  <a:srgbClr val="006600"/>
                </a:solidFill>
                <a:latin typeface="微软雅黑" pitchFamily="34" charset="-122"/>
                <a:ea typeface="微软雅黑" pitchFamily="34" charset="-122"/>
                <a:cs typeface="Arial" pitchFamily="34" charset="0"/>
              </a:rPr>
              <a:t>同时使用</a:t>
            </a:r>
            <a:r>
              <a:rPr lang="en-US" altLang="zh-CN" sz="2000">
                <a:solidFill>
                  <a:srgbClr val="006600"/>
                </a:solidFill>
                <a:latin typeface="微软雅黑" pitchFamily="34" charset="-122"/>
                <a:ea typeface="微软雅黑" pitchFamily="34" charset="-122"/>
                <a:cs typeface="Arial" pitchFamily="34" charset="0"/>
              </a:rPr>
              <a:t>L1 Cache</a:t>
            </a:r>
            <a:r>
              <a:rPr lang="zh-CN" altLang="en-US" sz="2000">
                <a:solidFill>
                  <a:srgbClr val="006600"/>
                </a:solidFill>
                <a:latin typeface="微软雅黑" pitchFamily="34" charset="-122"/>
                <a:ea typeface="微软雅黑" pitchFamily="34" charset="-122"/>
                <a:cs typeface="Arial" pitchFamily="34" charset="0"/>
              </a:rPr>
              <a:t>和</a:t>
            </a:r>
            <a:r>
              <a:rPr lang="en-US" altLang="zh-CN" sz="2000">
                <a:solidFill>
                  <a:srgbClr val="006600"/>
                </a:solidFill>
                <a:latin typeface="微软雅黑" pitchFamily="34" charset="-122"/>
                <a:ea typeface="微软雅黑" pitchFamily="34" charset="-122"/>
                <a:cs typeface="Arial" pitchFamily="34" charset="0"/>
              </a:rPr>
              <a:t>L2 Cache</a:t>
            </a:r>
            <a:r>
              <a:rPr lang="zh-CN" altLang="en-US" sz="2000">
                <a:solidFill>
                  <a:srgbClr val="006600"/>
                </a:solidFill>
                <a:latin typeface="微软雅黑" pitchFamily="34" charset="-122"/>
                <a:ea typeface="微软雅黑" pitchFamily="34" charset="-122"/>
                <a:cs typeface="Arial" pitchFamily="34" charset="0"/>
              </a:rPr>
              <a:t>，有些高端系统甚至有</a:t>
            </a:r>
            <a:r>
              <a:rPr lang="en-US" altLang="zh-CN" sz="2000">
                <a:solidFill>
                  <a:srgbClr val="006600"/>
                </a:solidFill>
                <a:latin typeface="微软雅黑" pitchFamily="34" charset="-122"/>
                <a:ea typeface="微软雅黑" pitchFamily="34" charset="-122"/>
                <a:cs typeface="Arial" pitchFamily="34" charset="0"/>
              </a:rPr>
              <a:t>L3 Cache</a:t>
            </a:r>
            <a:r>
              <a:rPr lang="zh-CN" altLang="en-US" sz="2000">
                <a:solidFill>
                  <a:srgbClr val="006600"/>
                </a:solidFill>
                <a:latin typeface="微软雅黑" pitchFamily="34" charset="-122"/>
                <a:ea typeface="微软雅黑" pitchFamily="34" charset="-122"/>
                <a:cs typeface="Arial" pitchFamily="34" charset="0"/>
              </a:rPr>
              <a:t>，</a:t>
            </a:r>
            <a:r>
              <a:rPr lang="en-US" altLang="zh-CN" sz="2000">
                <a:solidFill>
                  <a:srgbClr val="006600"/>
                </a:solidFill>
                <a:latin typeface="微软雅黑" pitchFamily="34" charset="-122"/>
                <a:ea typeface="微软雅黑" pitchFamily="34" charset="-122"/>
                <a:cs typeface="Arial" pitchFamily="34" charset="0"/>
              </a:rPr>
              <a:t>L1 Cache</a:t>
            </a:r>
            <a:r>
              <a:rPr lang="zh-CN" altLang="en-US" sz="2000">
                <a:solidFill>
                  <a:srgbClr val="006600"/>
                </a:solidFill>
                <a:latin typeface="微软雅黑" pitchFamily="34" charset="-122"/>
                <a:ea typeface="微软雅黑" pitchFamily="34" charset="-122"/>
                <a:cs typeface="Arial" pitchFamily="34" charset="0"/>
              </a:rPr>
              <a:t>更靠近</a:t>
            </a:r>
            <a:r>
              <a:rPr lang="en-US" altLang="zh-CN" sz="2000">
                <a:solidFill>
                  <a:srgbClr val="006600"/>
                </a:solidFill>
                <a:latin typeface="微软雅黑" pitchFamily="34" charset="-122"/>
                <a:ea typeface="微软雅黑" pitchFamily="34" charset="-122"/>
                <a:cs typeface="Arial" pitchFamily="34" charset="0"/>
              </a:rPr>
              <a:t>CPU</a:t>
            </a:r>
            <a:r>
              <a:rPr lang="zh-CN" altLang="en-US" sz="2000">
                <a:solidFill>
                  <a:srgbClr val="006600"/>
                </a:solidFill>
                <a:latin typeface="微软雅黑" pitchFamily="34" charset="-122"/>
                <a:ea typeface="微软雅黑" pitchFamily="34" charset="-122"/>
                <a:cs typeface="Arial" pitchFamily="34" charset="0"/>
              </a:rPr>
              <a:t>，其速度比</a:t>
            </a:r>
            <a:r>
              <a:rPr lang="en-US" altLang="zh-CN" sz="2000">
                <a:solidFill>
                  <a:srgbClr val="006600"/>
                </a:solidFill>
                <a:latin typeface="微软雅黑" pitchFamily="34" charset="-122"/>
                <a:ea typeface="微软雅黑" pitchFamily="34" charset="-122"/>
                <a:cs typeface="Arial" pitchFamily="34" charset="0"/>
              </a:rPr>
              <a:t>L2</a:t>
            </a:r>
            <a:r>
              <a:rPr lang="zh-CN" altLang="en-US" sz="2000">
                <a:solidFill>
                  <a:srgbClr val="006600"/>
                </a:solidFill>
                <a:latin typeface="微软雅黑" pitchFamily="34" charset="-122"/>
                <a:ea typeface="微软雅黑" pitchFamily="34" charset="-122"/>
                <a:cs typeface="Arial" pitchFamily="34" charset="0"/>
              </a:rPr>
              <a:t>快，其容量比</a:t>
            </a:r>
            <a:r>
              <a:rPr lang="en-US" altLang="zh-CN" sz="2000">
                <a:solidFill>
                  <a:srgbClr val="006600"/>
                </a:solidFill>
                <a:latin typeface="微软雅黑" pitchFamily="34" charset="-122"/>
                <a:ea typeface="微软雅黑" pitchFamily="34" charset="-122"/>
                <a:cs typeface="Arial" pitchFamily="34" charset="0"/>
              </a:rPr>
              <a:t>L2</a:t>
            </a:r>
            <a:r>
              <a:rPr lang="zh-CN" altLang="en-US" sz="2000">
                <a:solidFill>
                  <a:srgbClr val="006600"/>
                </a:solidFill>
                <a:latin typeface="微软雅黑" pitchFamily="34" charset="-122"/>
                <a:ea typeface="微软雅黑" pitchFamily="34" charset="-122"/>
                <a:cs typeface="Arial" pitchFamily="34" charset="0"/>
              </a:rPr>
              <a:t>大</a:t>
            </a:r>
          </a:p>
          <a:p>
            <a:pPr lvl="1" algn="just" eaLnBrk="1" hangingPunct="1">
              <a:spcBef>
                <a:spcPct val="15000"/>
              </a:spcBef>
              <a:buFontTx/>
              <a:buNone/>
            </a:pPr>
            <a:r>
              <a:rPr lang="zh-CN" altLang="en-US" sz="2000">
                <a:latin typeface="微软雅黑" pitchFamily="34" charset="-122"/>
                <a:ea typeface="微软雅黑" pitchFamily="34" charset="-122"/>
                <a:cs typeface="Arial" pitchFamily="34" charset="0"/>
              </a:rPr>
              <a:t>[2] 联合</a:t>
            </a:r>
            <a:r>
              <a:rPr lang="en-US" altLang="zh-CN" sz="2000">
                <a:latin typeface="微软雅黑" pitchFamily="34" charset="-122"/>
                <a:ea typeface="微软雅黑" pitchFamily="34" charset="-122"/>
                <a:cs typeface="Arial" pitchFamily="34" charset="0"/>
              </a:rPr>
              <a:t>/</a:t>
            </a:r>
            <a:r>
              <a:rPr lang="zh-CN" altLang="en-US" sz="2000">
                <a:latin typeface="微软雅黑" pitchFamily="34" charset="-122"/>
                <a:ea typeface="微软雅黑" pitchFamily="34" charset="-122"/>
                <a:cs typeface="Arial" pitchFamily="34" charset="0"/>
              </a:rPr>
              <a:t>分立？</a:t>
            </a:r>
          </a:p>
          <a:p>
            <a:pPr lvl="1" algn="just" eaLnBrk="1" hangingPunct="1">
              <a:spcBef>
                <a:spcPct val="15000"/>
              </a:spcBef>
              <a:buFontTx/>
              <a:buNone/>
            </a:pPr>
            <a:r>
              <a:rPr lang="zh-CN" altLang="en-US" sz="2000">
                <a:solidFill>
                  <a:srgbClr val="006600"/>
                </a:solidFill>
                <a:latin typeface="微软雅黑" pitchFamily="34" charset="-122"/>
                <a:ea typeface="微软雅黑" pitchFamily="34" charset="-122"/>
                <a:cs typeface="Arial" pitchFamily="34" charset="0"/>
              </a:rPr>
              <a:t>分立：指数据和指令分开存放在各自的数据和指令</a:t>
            </a:r>
            <a:r>
              <a:rPr lang="en-US" altLang="zh-CN" sz="2000">
                <a:solidFill>
                  <a:srgbClr val="006600"/>
                </a:solidFill>
                <a:latin typeface="微软雅黑" pitchFamily="34" charset="-122"/>
                <a:ea typeface="微软雅黑" pitchFamily="34" charset="-122"/>
                <a:cs typeface="Arial" pitchFamily="34" charset="0"/>
              </a:rPr>
              <a:t>Cache</a:t>
            </a:r>
            <a:r>
              <a:rPr lang="zh-CN" altLang="en-US" sz="2000">
                <a:solidFill>
                  <a:srgbClr val="006600"/>
                </a:solidFill>
                <a:latin typeface="微软雅黑" pitchFamily="34" charset="-122"/>
                <a:ea typeface="微软雅黑" pitchFamily="34" charset="-122"/>
                <a:cs typeface="Arial" pitchFamily="34" charset="0"/>
              </a:rPr>
              <a:t>中</a:t>
            </a:r>
          </a:p>
          <a:p>
            <a:pPr lvl="1" algn="just" eaLnBrk="1" hangingPunct="1">
              <a:spcBef>
                <a:spcPct val="15000"/>
              </a:spcBef>
              <a:buFontTx/>
              <a:buNone/>
            </a:pPr>
            <a:r>
              <a:rPr lang="zh-CN" altLang="en-US" sz="2000">
                <a:solidFill>
                  <a:srgbClr val="006600"/>
                </a:solidFill>
                <a:latin typeface="微软雅黑" pitchFamily="34" charset="-122"/>
                <a:ea typeface="微软雅黑" pitchFamily="34" charset="-122"/>
                <a:cs typeface="Arial" pitchFamily="34" charset="0"/>
              </a:rPr>
              <a:t>            </a:t>
            </a:r>
            <a:r>
              <a:rPr lang="zh-CN" altLang="en-US" sz="2000">
                <a:solidFill>
                  <a:srgbClr val="CC0000"/>
                </a:solidFill>
                <a:latin typeface="微软雅黑" pitchFamily="34" charset="-122"/>
                <a:ea typeface="微软雅黑" pitchFamily="34" charset="-122"/>
                <a:cs typeface="Arial" pitchFamily="34" charset="0"/>
              </a:rPr>
              <a:t>一般</a:t>
            </a:r>
            <a:r>
              <a:rPr lang="en-US" altLang="zh-CN" sz="2000">
                <a:solidFill>
                  <a:srgbClr val="CC0000"/>
                </a:solidFill>
                <a:latin typeface="微软雅黑" pitchFamily="34" charset="-122"/>
                <a:ea typeface="微软雅黑" pitchFamily="34" charset="-122"/>
                <a:cs typeface="Arial" pitchFamily="34" charset="0"/>
              </a:rPr>
              <a:t>L1 Cache</a:t>
            </a:r>
            <a:r>
              <a:rPr lang="zh-CN" altLang="en-US" sz="2000">
                <a:solidFill>
                  <a:srgbClr val="CC0000"/>
                </a:solidFill>
                <a:latin typeface="微软雅黑" pitchFamily="34" charset="-122"/>
                <a:ea typeface="微软雅黑" pitchFamily="34" charset="-122"/>
                <a:cs typeface="Arial" pitchFamily="34" charset="0"/>
              </a:rPr>
              <a:t>都是分立</a:t>
            </a:r>
            <a:r>
              <a:rPr lang="en-US" altLang="zh-CN" sz="2000">
                <a:solidFill>
                  <a:srgbClr val="CC0000"/>
                </a:solidFill>
                <a:latin typeface="微软雅黑" pitchFamily="34" charset="-122"/>
                <a:ea typeface="微软雅黑" pitchFamily="34" charset="-122"/>
                <a:cs typeface="Arial" pitchFamily="34" charset="0"/>
              </a:rPr>
              <a:t>Cache</a:t>
            </a:r>
            <a:r>
              <a:rPr lang="zh-CN" altLang="en-US" sz="2000">
                <a:solidFill>
                  <a:srgbClr val="CC0000"/>
                </a:solidFill>
                <a:latin typeface="微软雅黑" pitchFamily="34" charset="-122"/>
                <a:ea typeface="微软雅黑" pitchFamily="34" charset="-122"/>
                <a:cs typeface="Arial" pitchFamily="34" charset="0"/>
              </a:rPr>
              <a:t>，为什么？</a:t>
            </a:r>
          </a:p>
          <a:p>
            <a:pPr lvl="1" algn="just" eaLnBrk="1" hangingPunct="1">
              <a:spcBef>
                <a:spcPct val="15000"/>
              </a:spcBef>
              <a:buFontTx/>
              <a:buNone/>
            </a:pPr>
            <a:r>
              <a:rPr lang="en-US" altLang="zh-CN" sz="2000">
                <a:solidFill>
                  <a:srgbClr val="CC0000"/>
                </a:solidFill>
                <a:latin typeface="微软雅黑" pitchFamily="34" charset="-122"/>
                <a:ea typeface="微软雅黑" pitchFamily="34" charset="-122"/>
                <a:cs typeface="Arial" pitchFamily="34" charset="0"/>
              </a:rPr>
              <a:t>            L1 Cache</a:t>
            </a:r>
            <a:r>
              <a:rPr lang="zh-CN" altLang="en-US" sz="2000">
                <a:solidFill>
                  <a:srgbClr val="CC0000"/>
                </a:solidFill>
                <a:latin typeface="微软雅黑" pitchFamily="34" charset="-122"/>
                <a:ea typeface="微软雅黑" pitchFamily="34" charset="-122"/>
                <a:cs typeface="Arial" pitchFamily="34" charset="0"/>
              </a:rPr>
              <a:t>的命中时间比命中率更重要！为什么？</a:t>
            </a:r>
          </a:p>
          <a:p>
            <a:pPr lvl="1" algn="just" eaLnBrk="1" hangingPunct="1">
              <a:spcBef>
                <a:spcPct val="15000"/>
              </a:spcBef>
              <a:buFontTx/>
              <a:buNone/>
            </a:pPr>
            <a:r>
              <a:rPr lang="zh-CN" altLang="en-US" sz="2000">
                <a:solidFill>
                  <a:srgbClr val="006600"/>
                </a:solidFill>
                <a:latin typeface="微软雅黑" pitchFamily="34" charset="-122"/>
                <a:ea typeface="微软雅黑" pitchFamily="34" charset="-122"/>
                <a:cs typeface="Arial" pitchFamily="34" charset="0"/>
              </a:rPr>
              <a:t>联合：指数据和指令都放在一个</a:t>
            </a:r>
            <a:r>
              <a:rPr lang="en-US" altLang="zh-CN" sz="2000">
                <a:solidFill>
                  <a:srgbClr val="006600"/>
                </a:solidFill>
                <a:latin typeface="微软雅黑" pitchFamily="34" charset="-122"/>
                <a:ea typeface="微软雅黑" pitchFamily="34" charset="-122"/>
                <a:cs typeface="Arial" pitchFamily="34" charset="0"/>
              </a:rPr>
              <a:t>Cache</a:t>
            </a:r>
            <a:r>
              <a:rPr lang="zh-CN" altLang="en-US" sz="2000">
                <a:solidFill>
                  <a:srgbClr val="006600"/>
                </a:solidFill>
                <a:latin typeface="微软雅黑" pitchFamily="34" charset="-122"/>
                <a:ea typeface="微软雅黑" pitchFamily="34" charset="-122"/>
                <a:cs typeface="Arial" pitchFamily="34" charset="0"/>
              </a:rPr>
              <a:t>中</a:t>
            </a:r>
          </a:p>
          <a:p>
            <a:pPr lvl="1" algn="just" eaLnBrk="1" hangingPunct="1">
              <a:spcBef>
                <a:spcPct val="15000"/>
              </a:spcBef>
              <a:buFontTx/>
              <a:buNone/>
            </a:pPr>
            <a:r>
              <a:rPr lang="zh-CN" altLang="en-US" sz="2000">
                <a:solidFill>
                  <a:srgbClr val="006600"/>
                </a:solidFill>
                <a:latin typeface="微软雅黑" pitchFamily="34" charset="-122"/>
                <a:ea typeface="微软雅黑" pitchFamily="34" charset="-122"/>
                <a:cs typeface="Arial" pitchFamily="34" charset="0"/>
              </a:rPr>
              <a:t>		     </a:t>
            </a:r>
            <a:r>
              <a:rPr lang="zh-CN" altLang="en-US" sz="2000">
                <a:solidFill>
                  <a:srgbClr val="CC0000"/>
                </a:solidFill>
                <a:latin typeface="微软雅黑" pitchFamily="34" charset="-122"/>
                <a:ea typeface="微软雅黑" pitchFamily="34" charset="-122"/>
                <a:cs typeface="Arial" pitchFamily="34" charset="0"/>
              </a:rPr>
              <a:t>一般</a:t>
            </a:r>
            <a:r>
              <a:rPr lang="en-US" altLang="zh-CN" sz="2000">
                <a:solidFill>
                  <a:srgbClr val="CC0000"/>
                </a:solidFill>
                <a:latin typeface="微软雅黑" pitchFamily="34" charset="-122"/>
                <a:ea typeface="微软雅黑" pitchFamily="34" charset="-122"/>
                <a:cs typeface="Arial" pitchFamily="34" charset="0"/>
              </a:rPr>
              <a:t>L2 Cache</a:t>
            </a:r>
            <a:r>
              <a:rPr lang="zh-CN" altLang="en-US" sz="2000">
                <a:solidFill>
                  <a:srgbClr val="CC0000"/>
                </a:solidFill>
                <a:latin typeface="微软雅黑" pitchFamily="34" charset="-122"/>
                <a:ea typeface="微软雅黑" pitchFamily="34" charset="-122"/>
                <a:cs typeface="Arial" pitchFamily="34" charset="0"/>
              </a:rPr>
              <a:t>都是联合</a:t>
            </a:r>
            <a:r>
              <a:rPr lang="en-US" altLang="zh-CN" sz="2000">
                <a:solidFill>
                  <a:srgbClr val="CC0000"/>
                </a:solidFill>
                <a:latin typeface="微软雅黑" pitchFamily="34" charset="-122"/>
                <a:ea typeface="微软雅黑" pitchFamily="34" charset="-122"/>
                <a:cs typeface="Arial" pitchFamily="34" charset="0"/>
              </a:rPr>
              <a:t>Cache</a:t>
            </a:r>
            <a:r>
              <a:rPr lang="zh-CN" altLang="en-US" sz="2000">
                <a:solidFill>
                  <a:srgbClr val="CC0000"/>
                </a:solidFill>
                <a:latin typeface="微软雅黑" pitchFamily="34" charset="-122"/>
                <a:ea typeface="微软雅黑" pitchFamily="34" charset="-122"/>
                <a:cs typeface="Arial" pitchFamily="34" charset="0"/>
              </a:rPr>
              <a:t>，为什么？</a:t>
            </a:r>
          </a:p>
          <a:p>
            <a:pPr lvl="1" algn="just" eaLnBrk="1" hangingPunct="1">
              <a:spcBef>
                <a:spcPct val="15000"/>
              </a:spcBef>
              <a:buFontTx/>
              <a:buNone/>
            </a:pPr>
            <a:r>
              <a:rPr lang="zh-CN" altLang="en-US" sz="2000">
                <a:solidFill>
                  <a:srgbClr val="CC0000"/>
                </a:solidFill>
                <a:latin typeface="微软雅黑" pitchFamily="34" charset="-122"/>
                <a:ea typeface="微软雅黑" pitchFamily="34" charset="-122"/>
                <a:cs typeface="Arial" pitchFamily="34" charset="0"/>
              </a:rPr>
              <a:t>		    </a:t>
            </a:r>
            <a:r>
              <a:rPr lang="en-US" altLang="zh-CN" sz="2000">
                <a:solidFill>
                  <a:srgbClr val="CC0000"/>
                </a:solidFill>
                <a:latin typeface="微软雅黑" pitchFamily="34" charset="-122"/>
                <a:ea typeface="微软雅黑" pitchFamily="34" charset="-122"/>
                <a:cs typeface="Arial" pitchFamily="34" charset="0"/>
              </a:rPr>
              <a:t>L2 Cache</a:t>
            </a:r>
            <a:r>
              <a:rPr lang="zh-CN" altLang="en-US" sz="2000">
                <a:solidFill>
                  <a:srgbClr val="CC0000"/>
                </a:solidFill>
                <a:latin typeface="微软雅黑" pitchFamily="34" charset="-122"/>
                <a:ea typeface="微软雅黑" pitchFamily="34" charset="-122"/>
                <a:cs typeface="Arial" pitchFamily="34" charset="0"/>
              </a:rPr>
              <a:t>的命中率比命中时间更重要！为什么？</a:t>
            </a:r>
          </a:p>
        </p:txBody>
      </p:sp>
      <p:sp>
        <p:nvSpPr>
          <p:cNvPr id="475140" name="Text Box 4"/>
          <p:cNvSpPr txBox="1">
            <a:spLocks noChangeArrowheads="1"/>
          </p:cNvSpPr>
          <p:nvPr/>
        </p:nvSpPr>
        <p:spPr bwMode="auto">
          <a:xfrm>
            <a:off x="1150938" y="6229350"/>
            <a:ext cx="7065962" cy="3048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0000FF"/>
                </a:solidFill>
                <a:latin typeface="微软雅黑" pitchFamily="34" charset="-122"/>
                <a:ea typeface="微软雅黑" pitchFamily="34" charset="-122"/>
              </a:rPr>
              <a:t>因为缺失时需从主存取数，并要送</a:t>
            </a:r>
            <a:r>
              <a:rPr kumimoji="1" lang="en-US" altLang="zh-CN" sz="2000" b="1">
                <a:solidFill>
                  <a:srgbClr val="0000FF"/>
                </a:solidFill>
                <a:latin typeface="微软雅黑" pitchFamily="34" charset="-122"/>
                <a:ea typeface="微软雅黑" pitchFamily="34" charset="-122"/>
              </a:rPr>
              <a:t>L1</a:t>
            </a:r>
            <a:r>
              <a:rPr kumimoji="1" lang="zh-CN" altLang="en-US" sz="2000" b="1">
                <a:solidFill>
                  <a:srgbClr val="0000FF"/>
                </a:solidFill>
                <a:latin typeface="微软雅黑" pitchFamily="34" charset="-122"/>
                <a:ea typeface="微软雅黑" pitchFamily="34" charset="-122"/>
              </a:rPr>
              <a:t>和</a:t>
            </a:r>
            <a:r>
              <a:rPr kumimoji="1" lang="en-US" altLang="zh-CN" sz="2000" b="1">
                <a:solidFill>
                  <a:srgbClr val="0000FF"/>
                </a:solidFill>
                <a:latin typeface="微软雅黑" pitchFamily="34" charset="-122"/>
                <a:ea typeface="微软雅黑" pitchFamily="34" charset="-122"/>
              </a:rPr>
              <a:t>L2cache</a:t>
            </a:r>
            <a:r>
              <a:rPr kumimoji="1" lang="zh-CN" altLang="en-US" sz="2000" b="1">
                <a:solidFill>
                  <a:srgbClr val="0000FF"/>
                </a:solidFill>
                <a:latin typeface="微软雅黑" pitchFamily="34" charset="-122"/>
                <a:ea typeface="微软雅黑" pitchFamily="34" charset="-122"/>
              </a:rPr>
              <a:t>，损失大！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5139">
                                            <p:txEl>
                                              <p:pRg st="3" end="3"/>
                                            </p:txEl>
                                          </p:spTgt>
                                        </p:tgtEl>
                                        <p:attrNameLst>
                                          <p:attrName>style.visibility</p:attrName>
                                        </p:attrNameLst>
                                      </p:cBhvr>
                                      <p:to>
                                        <p:strVal val="visible"/>
                                      </p:to>
                                    </p:set>
                                    <p:animEffect transition="in" filter="blinds(horizontal)">
                                      <p:cBhvr>
                                        <p:cTn id="7" dur="500"/>
                                        <p:tgtEl>
                                          <p:spTgt spid="47513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5139">
                                            <p:txEl>
                                              <p:pRg st="4" end="4"/>
                                            </p:txEl>
                                          </p:spTgt>
                                        </p:tgtEl>
                                        <p:attrNameLst>
                                          <p:attrName>style.visibility</p:attrName>
                                        </p:attrNameLst>
                                      </p:cBhvr>
                                      <p:to>
                                        <p:strVal val="visible"/>
                                      </p:to>
                                    </p:set>
                                    <p:animEffect transition="in" filter="blinds(horizontal)">
                                      <p:cBhvr>
                                        <p:cTn id="12" dur="500"/>
                                        <p:tgtEl>
                                          <p:spTgt spid="47513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5139">
                                            <p:txEl>
                                              <p:pRg st="5" end="5"/>
                                            </p:txEl>
                                          </p:spTgt>
                                        </p:tgtEl>
                                        <p:attrNameLst>
                                          <p:attrName>style.visibility</p:attrName>
                                        </p:attrNameLst>
                                      </p:cBhvr>
                                      <p:to>
                                        <p:strVal val="visible"/>
                                      </p:to>
                                    </p:set>
                                    <p:animEffect transition="in" filter="blinds(horizontal)">
                                      <p:cBhvr>
                                        <p:cTn id="17" dur="500"/>
                                        <p:tgtEl>
                                          <p:spTgt spid="475139">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75139">
                                            <p:txEl>
                                              <p:pRg st="6" end="6"/>
                                            </p:txEl>
                                          </p:spTgt>
                                        </p:tgtEl>
                                        <p:attrNameLst>
                                          <p:attrName>style.visibility</p:attrName>
                                        </p:attrNameLst>
                                      </p:cBhvr>
                                      <p:to>
                                        <p:strVal val="visible"/>
                                      </p:to>
                                    </p:set>
                                    <p:animEffect transition="in" filter="blinds(horizontal)">
                                      <p:cBhvr>
                                        <p:cTn id="22" dur="500"/>
                                        <p:tgtEl>
                                          <p:spTgt spid="47513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75139">
                                            <p:txEl>
                                              <p:pRg st="8" end="8"/>
                                            </p:txEl>
                                          </p:spTgt>
                                        </p:tgtEl>
                                        <p:attrNameLst>
                                          <p:attrName>style.visibility</p:attrName>
                                        </p:attrNameLst>
                                      </p:cBhvr>
                                      <p:to>
                                        <p:strVal val="visible"/>
                                      </p:to>
                                    </p:set>
                                    <p:animEffect transition="in" filter="blinds(horizontal)">
                                      <p:cBhvr>
                                        <p:cTn id="27" dur="500"/>
                                        <p:tgtEl>
                                          <p:spTgt spid="475139">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75139">
                                            <p:txEl>
                                              <p:pRg st="9" end="9"/>
                                            </p:txEl>
                                          </p:spTgt>
                                        </p:tgtEl>
                                        <p:attrNameLst>
                                          <p:attrName>style.visibility</p:attrName>
                                        </p:attrNameLst>
                                      </p:cBhvr>
                                      <p:to>
                                        <p:strVal val="visible"/>
                                      </p:to>
                                    </p:set>
                                    <p:animEffect transition="in" filter="blinds(horizontal)">
                                      <p:cBhvr>
                                        <p:cTn id="32" dur="500"/>
                                        <p:tgtEl>
                                          <p:spTgt spid="475139">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75139">
                                            <p:txEl>
                                              <p:pRg st="10" end="10"/>
                                            </p:txEl>
                                          </p:spTgt>
                                        </p:tgtEl>
                                        <p:attrNameLst>
                                          <p:attrName>style.visibility</p:attrName>
                                        </p:attrNameLst>
                                      </p:cBhvr>
                                      <p:to>
                                        <p:strVal val="visible"/>
                                      </p:to>
                                    </p:set>
                                    <p:animEffect transition="in" filter="blinds(horizontal)">
                                      <p:cBhvr>
                                        <p:cTn id="37" dur="500"/>
                                        <p:tgtEl>
                                          <p:spTgt spid="475139">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75139">
                                            <p:txEl>
                                              <p:pRg st="11" end="11"/>
                                            </p:txEl>
                                          </p:spTgt>
                                        </p:tgtEl>
                                        <p:attrNameLst>
                                          <p:attrName>style.visibility</p:attrName>
                                        </p:attrNameLst>
                                      </p:cBhvr>
                                      <p:to>
                                        <p:strVal val="visible"/>
                                      </p:to>
                                    </p:set>
                                    <p:animEffect transition="in" filter="blinds(horizontal)">
                                      <p:cBhvr>
                                        <p:cTn id="42" dur="500"/>
                                        <p:tgtEl>
                                          <p:spTgt spid="475139">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75139">
                                            <p:txEl>
                                              <p:pRg st="12" end="12"/>
                                            </p:txEl>
                                          </p:spTgt>
                                        </p:tgtEl>
                                        <p:attrNameLst>
                                          <p:attrName>style.visibility</p:attrName>
                                        </p:attrNameLst>
                                      </p:cBhvr>
                                      <p:to>
                                        <p:strVal val="visible"/>
                                      </p:to>
                                    </p:set>
                                    <p:animEffect transition="in" filter="blinds(horizontal)">
                                      <p:cBhvr>
                                        <p:cTn id="47" dur="500"/>
                                        <p:tgtEl>
                                          <p:spTgt spid="475139">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75139">
                                            <p:txEl>
                                              <p:pRg st="13" end="13"/>
                                            </p:txEl>
                                          </p:spTgt>
                                        </p:tgtEl>
                                        <p:attrNameLst>
                                          <p:attrName>style.visibility</p:attrName>
                                        </p:attrNameLst>
                                      </p:cBhvr>
                                      <p:to>
                                        <p:strVal val="visible"/>
                                      </p:to>
                                    </p:set>
                                    <p:animEffect transition="in" filter="blinds(horizontal)">
                                      <p:cBhvr>
                                        <p:cTn id="52" dur="500"/>
                                        <p:tgtEl>
                                          <p:spTgt spid="475139">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75140"/>
                                        </p:tgtEl>
                                        <p:attrNameLst>
                                          <p:attrName>style.visibility</p:attrName>
                                        </p:attrNameLst>
                                      </p:cBhvr>
                                      <p:to>
                                        <p:strVal val="visible"/>
                                      </p:to>
                                    </p:set>
                                    <p:animEffect transition="in" filter="blinds(horizontal)">
                                      <p:cBhvr>
                                        <p:cTn id="57" dur="500"/>
                                        <p:tgtEl>
                                          <p:spTgt spid="475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40"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idx="4294967295"/>
          </p:nvPr>
        </p:nvSpPr>
        <p:spPr/>
        <p:txBody>
          <a:bodyPr lIns="91440" tIns="45720" rIns="91440" bIns="45720" anchor="ctr"/>
          <a:lstStyle/>
          <a:p>
            <a:pPr eaLnBrk="1" hangingPunct="1"/>
            <a:r>
              <a:rPr lang="zh-CN" altLang="en-US" sz="3200"/>
              <a:t>多核处理器中的多级</a:t>
            </a:r>
            <a:r>
              <a:rPr lang="en-US" altLang="zh-CN" sz="3200"/>
              <a:t>Cache</a:t>
            </a:r>
          </a:p>
        </p:txBody>
      </p:sp>
      <p:sp>
        <p:nvSpPr>
          <p:cNvPr id="632835" name="Rectangle 3"/>
          <p:cNvSpPr>
            <a:spLocks noGrp="1" noChangeArrowheads="1"/>
          </p:cNvSpPr>
          <p:nvPr>
            <p:ph type="body" idx="4294967295"/>
          </p:nvPr>
        </p:nvSpPr>
        <p:spPr/>
        <p:txBody>
          <a:bodyPr lIns="91440" tIns="45720" rIns="91440" bIns="45720"/>
          <a:lstStyle/>
          <a:p>
            <a:pPr eaLnBrk="1" hangingPunct="1"/>
            <a:endParaRPr lang="zh-CN" altLang="en-US">
              <a:ea typeface="宋体" pitchFamily="2" charset="-122"/>
            </a:endParaRPr>
          </a:p>
        </p:txBody>
      </p:sp>
      <p:pic>
        <p:nvPicPr>
          <p:cNvPr id="632836" name="Picture 5"/>
          <p:cNvPicPr>
            <a:picLocks noChangeAspect="1" noChangeArrowheads="1"/>
          </p:cNvPicPr>
          <p:nvPr/>
        </p:nvPicPr>
        <p:blipFill>
          <a:blip r:embed="rId2"/>
          <a:srcRect/>
          <a:stretch>
            <a:fillRect/>
          </a:stretch>
        </p:blipFill>
        <p:spPr bwMode="auto">
          <a:xfrm>
            <a:off x="6237288" y="1352550"/>
            <a:ext cx="2906712" cy="4237038"/>
          </a:xfrm>
          <a:prstGeom prst="rect">
            <a:avLst/>
          </a:prstGeom>
          <a:noFill/>
          <a:ln w="9525">
            <a:noFill/>
            <a:miter lim="800000"/>
            <a:headEnd/>
            <a:tailEnd/>
          </a:ln>
        </p:spPr>
      </p:pic>
      <p:pic>
        <p:nvPicPr>
          <p:cNvPr id="632837" name="Picture 6"/>
          <p:cNvPicPr>
            <a:picLocks noChangeAspect="1" noChangeArrowheads="1"/>
          </p:cNvPicPr>
          <p:nvPr/>
        </p:nvPicPr>
        <p:blipFill>
          <a:blip r:embed="rId3"/>
          <a:srcRect/>
          <a:stretch>
            <a:fillRect/>
          </a:stretch>
        </p:blipFill>
        <p:spPr bwMode="auto">
          <a:xfrm>
            <a:off x="0" y="908050"/>
            <a:ext cx="6237288" cy="55800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idx="4294967295"/>
          </p:nvPr>
        </p:nvSpPr>
        <p:spPr>
          <a:xfrm>
            <a:off x="296863" y="150813"/>
            <a:ext cx="8640762" cy="533400"/>
          </a:xfrm>
        </p:spPr>
        <p:txBody>
          <a:bodyPr lIns="91440" tIns="45720" rIns="91440" bIns="45720" anchor="ctr"/>
          <a:lstStyle/>
          <a:p>
            <a:pPr eaLnBrk="1" hangingPunct="1"/>
            <a:r>
              <a:rPr lang="zh-CN" altLang="en-US" sz="3200"/>
              <a:t>设计支持</a:t>
            </a:r>
            <a:r>
              <a:rPr lang="en-US" altLang="zh-CN" sz="3200"/>
              <a:t>Cache</a:t>
            </a:r>
            <a:r>
              <a:rPr lang="zh-CN" altLang="en-US" sz="3200"/>
              <a:t>的存储器系统</a:t>
            </a:r>
          </a:p>
        </p:txBody>
      </p:sp>
      <p:sp>
        <p:nvSpPr>
          <p:cNvPr id="595971" name="Rectangle 3"/>
          <p:cNvSpPr>
            <a:spLocks noGrp="1" noChangeArrowheads="1"/>
          </p:cNvSpPr>
          <p:nvPr>
            <p:ph type="body" sz="half" idx="4294967295"/>
          </p:nvPr>
        </p:nvSpPr>
        <p:spPr>
          <a:xfrm>
            <a:off x="206375" y="1058863"/>
            <a:ext cx="8731250" cy="1365250"/>
          </a:xfrm>
        </p:spPr>
        <p:txBody>
          <a:bodyPr lIns="91440" tIns="45720" rIns="91440" bIns="45720"/>
          <a:lstStyle/>
          <a:p>
            <a:pPr eaLnBrk="1" hangingPunct="1">
              <a:lnSpc>
                <a:spcPct val="110000"/>
              </a:lnSpc>
              <a:spcBef>
                <a:spcPct val="25000"/>
              </a:spcBef>
            </a:pPr>
            <a:r>
              <a:rPr lang="zh-CN" altLang="en-US" sz="2200">
                <a:latin typeface="微软雅黑" pitchFamily="34" charset="-122"/>
                <a:ea typeface="微软雅黑" pitchFamily="34" charset="-122"/>
              </a:rPr>
              <a:t>指令执行若发生</a:t>
            </a:r>
            <a:r>
              <a:rPr lang="en-US" altLang="zh-CN" sz="2200">
                <a:latin typeface="微软雅黑" pitchFamily="34" charset="-122"/>
                <a:ea typeface="微软雅黑" pitchFamily="34" charset="-122"/>
              </a:rPr>
              <a:t>Cache</a:t>
            </a:r>
            <a:r>
              <a:rPr lang="zh-CN" altLang="en-US" sz="2200">
                <a:latin typeface="微软雅黑" pitchFamily="34" charset="-122"/>
                <a:ea typeface="微软雅黑" pitchFamily="34" charset="-122"/>
              </a:rPr>
              <a:t>缺失，必须到</a:t>
            </a:r>
            <a:r>
              <a:rPr lang="en-US" altLang="zh-CN" sz="2200">
                <a:latin typeface="微软雅黑" pitchFamily="34" charset="-122"/>
                <a:ea typeface="微软雅黑" pitchFamily="34" charset="-122"/>
              </a:rPr>
              <a:t>DRAM</a:t>
            </a:r>
            <a:r>
              <a:rPr lang="zh-CN" altLang="en-US" sz="2200">
                <a:latin typeface="微软雅黑" pitchFamily="34" charset="-122"/>
                <a:ea typeface="微软雅黑" pitchFamily="34" charset="-122"/>
              </a:rPr>
              <a:t>中取数据或指令</a:t>
            </a:r>
          </a:p>
          <a:p>
            <a:pPr eaLnBrk="1" hangingPunct="1">
              <a:lnSpc>
                <a:spcPct val="110000"/>
              </a:lnSpc>
              <a:spcBef>
                <a:spcPct val="25000"/>
              </a:spcBef>
            </a:pPr>
            <a:r>
              <a:rPr lang="zh-CN" altLang="en-US" sz="2200">
                <a:latin typeface="微软雅黑" pitchFamily="34" charset="-122"/>
                <a:ea typeface="微软雅黑" pitchFamily="34" charset="-122"/>
              </a:rPr>
              <a:t>在</a:t>
            </a:r>
            <a:r>
              <a:rPr lang="en-US" altLang="zh-CN" sz="2200">
                <a:latin typeface="微软雅黑" pitchFamily="34" charset="-122"/>
                <a:ea typeface="微软雅黑" pitchFamily="34" charset="-122"/>
              </a:rPr>
              <a:t>DRAM</a:t>
            </a:r>
            <a:r>
              <a:rPr lang="zh-CN" altLang="en-US" sz="2200">
                <a:latin typeface="微软雅黑" pitchFamily="34" charset="-122"/>
                <a:ea typeface="微软雅黑" pitchFamily="34" charset="-122"/>
              </a:rPr>
              <a:t>和</a:t>
            </a:r>
            <a:r>
              <a:rPr lang="en-US" altLang="zh-CN" sz="2200">
                <a:latin typeface="微软雅黑" pitchFamily="34" charset="-122"/>
                <a:ea typeface="微软雅黑" pitchFamily="34" charset="-122"/>
              </a:rPr>
              <a:t>Cache</a:t>
            </a:r>
            <a:r>
              <a:rPr lang="zh-CN" altLang="en-US" sz="2200">
                <a:latin typeface="微软雅黑" pitchFamily="34" charset="-122"/>
                <a:ea typeface="微软雅黑" pitchFamily="34" charset="-122"/>
              </a:rPr>
              <a:t>之间传输的单位是</a:t>
            </a:r>
            <a:r>
              <a:rPr lang="en-US" altLang="zh-CN" sz="2200">
                <a:latin typeface="微软雅黑" pitchFamily="34" charset="-122"/>
                <a:ea typeface="微软雅黑" pitchFamily="34" charset="-122"/>
              </a:rPr>
              <a:t>Block</a:t>
            </a:r>
          </a:p>
          <a:p>
            <a:pPr eaLnBrk="1" hangingPunct="1">
              <a:lnSpc>
                <a:spcPct val="110000"/>
              </a:lnSpc>
              <a:spcBef>
                <a:spcPct val="25000"/>
              </a:spcBef>
            </a:pPr>
            <a:r>
              <a:rPr lang="zh-CN" altLang="en-US" sz="2200">
                <a:solidFill>
                  <a:srgbClr val="FF0000"/>
                </a:solidFill>
                <a:latin typeface="微软雅黑" pitchFamily="34" charset="-122"/>
                <a:ea typeface="微软雅黑" pitchFamily="34" charset="-122"/>
              </a:rPr>
              <a:t>问题：怎样的存储器组织使得</a:t>
            </a:r>
            <a:r>
              <a:rPr lang="en-US" altLang="zh-CN" sz="2200">
                <a:solidFill>
                  <a:srgbClr val="FF0000"/>
                </a:solidFill>
                <a:latin typeface="微软雅黑" pitchFamily="34" charset="-122"/>
                <a:ea typeface="微软雅黑" pitchFamily="34" charset="-122"/>
              </a:rPr>
              <a:t>Block</a:t>
            </a:r>
            <a:r>
              <a:rPr lang="zh-CN" altLang="en-US" sz="2200">
                <a:solidFill>
                  <a:srgbClr val="FF0000"/>
                </a:solidFill>
                <a:latin typeface="微软雅黑" pitchFamily="34" charset="-122"/>
                <a:ea typeface="微软雅黑" pitchFamily="34" charset="-122"/>
              </a:rPr>
              <a:t>传输最快（缺失损失最小）？</a:t>
            </a:r>
          </a:p>
        </p:txBody>
      </p:sp>
      <p:sp>
        <p:nvSpPr>
          <p:cNvPr id="595980" name="Rectangle 12"/>
          <p:cNvSpPr>
            <a:spLocks noChangeArrowheads="1"/>
          </p:cNvSpPr>
          <p:nvPr/>
        </p:nvSpPr>
        <p:spPr bwMode="auto">
          <a:xfrm>
            <a:off x="522288" y="5768975"/>
            <a:ext cx="6529387" cy="334963"/>
          </a:xfrm>
          <a:prstGeom prst="rect">
            <a:avLst/>
          </a:prstGeom>
          <a:noFill/>
          <a:ln w="9525">
            <a:noFill/>
            <a:miter lim="800000"/>
            <a:headEnd/>
            <a:tailEnd/>
          </a:ln>
        </p:spPr>
        <p:txBody>
          <a:bodyPr wrap="none" lIns="0" tIns="0" rIns="0" bIns="0">
            <a:spAutoFit/>
          </a:bodyPr>
          <a:lstStyle/>
          <a:p>
            <a:pPr eaLnBrk="1" hangingPunct="1">
              <a:spcBef>
                <a:spcPct val="20000"/>
              </a:spcBef>
            </a:pPr>
            <a:r>
              <a:rPr kumimoji="1" lang="zh-CN" altLang="en-US" sz="2200" b="1">
                <a:solidFill>
                  <a:srgbClr val="0000FF"/>
                </a:solidFill>
                <a:latin typeface="微软雅黑" pitchFamily="34" charset="-122"/>
                <a:ea typeface="微软雅黑" pitchFamily="34" charset="-122"/>
                <a:cs typeface="Arial" pitchFamily="34" charset="0"/>
              </a:rPr>
              <a:t>假定一个</a:t>
            </a:r>
            <a:r>
              <a:rPr kumimoji="1" lang="en-US" altLang="zh-CN" sz="2200" b="1">
                <a:solidFill>
                  <a:srgbClr val="0000FF"/>
                </a:solidFill>
                <a:latin typeface="微软雅黑" pitchFamily="34" charset="-122"/>
                <a:ea typeface="微软雅黑" pitchFamily="34" charset="-122"/>
                <a:cs typeface="Arial" pitchFamily="34" charset="0"/>
              </a:rPr>
              <a:t>Block</a:t>
            </a:r>
            <a:r>
              <a:rPr kumimoji="1" lang="zh-CN" altLang="en-US" sz="2200" b="1">
                <a:solidFill>
                  <a:srgbClr val="0000FF"/>
                </a:solidFill>
                <a:latin typeface="微软雅黑" pitchFamily="34" charset="-122"/>
                <a:ea typeface="微软雅黑" pitchFamily="34" charset="-122"/>
                <a:cs typeface="Arial" pitchFamily="34" charset="0"/>
              </a:rPr>
              <a:t>有</a:t>
            </a:r>
            <a:r>
              <a:rPr kumimoji="1" lang="en-US" altLang="zh-CN" sz="2200" b="1">
                <a:solidFill>
                  <a:srgbClr val="0000FF"/>
                </a:solidFill>
                <a:latin typeface="微软雅黑" pitchFamily="34" charset="-122"/>
                <a:ea typeface="微软雅黑" pitchFamily="34" charset="-122"/>
                <a:cs typeface="Arial" pitchFamily="34" charset="0"/>
              </a:rPr>
              <a:t>4</a:t>
            </a:r>
            <a:r>
              <a:rPr kumimoji="1" lang="zh-CN" altLang="en-US" sz="2200" b="1">
                <a:solidFill>
                  <a:srgbClr val="0000FF"/>
                </a:solidFill>
                <a:latin typeface="微软雅黑" pitchFamily="34" charset="-122"/>
                <a:ea typeface="微软雅黑" pitchFamily="34" charset="-122"/>
                <a:cs typeface="Arial" pitchFamily="34" charset="0"/>
              </a:rPr>
              <a:t>个字，则缺失损失各为多少时钟？</a:t>
            </a:r>
            <a:endParaRPr kumimoji="1" lang="en-US" altLang="zh-CN" sz="2200" b="1">
              <a:solidFill>
                <a:srgbClr val="0000FF"/>
              </a:solidFill>
              <a:latin typeface="微软雅黑" pitchFamily="34" charset="-122"/>
              <a:ea typeface="微软雅黑" pitchFamily="34" charset="-122"/>
              <a:cs typeface="Arial" pitchFamily="34" charset="0"/>
            </a:endParaRPr>
          </a:p>
        </p:txBody>
      </p:sp>
      <p:sp>
        <p:nvSpPr>
          <p:cNvPr id="595981" name="Rectangle 13"/>
          <p:cNvSpPr>
            <a:spLocks noChangeArrowheads="1"/>
          </p:cNvSpPr>
          <p:nvPr/>
        </p:nvSpPr>
        <p:spPr bwMode="auto">
          <a:xfrm>
            <a:off x="522288" y="2798763"/>
            <a:ext cx="6345237" cy="1876425"/>
          </a:xfrm>
          <a:prstGeom prst="rect">
            <a:avLst/>
          </a:prstGeom>
          <a:noFill/>
          <a:ln w="9525">
            <a:noFill/>
            <a:miter lim="800000"/>
            <a:headEnd/>
            <a:tailEnd/>
          </a:ln>
        </p:spPr>
        <p:txBody>
          <a:bodyPr lIns="0" tIns="0" rIns="0" bIns="0">
            <a:spAutoFit/>
          </a:bodyPr>
          <a:lstStyle/>
          <a:p>
            <a:pPr eaLnBrk="1" hangingPunct="1">
              <a:lnSpc>
                <a:spcPct val="125000"/>
              </a:lnSpc>
              <a:spcBef>
                <a:spcPct val="20000"/>
              </a:spcBef>
            </a:pPr>
            <a:r>
              <a:rPr kumimoji="1" lang="zh-CN" altLang="en-US" sz="2200" b="1">
                <a:solidFill>
                  <a:srgbClr val="CC0000"/>
                </a:solidFill>
                <a:latin typeface="微软雅黑" pitchFamily="34" charset="-122"/>
                <a:ea typeface="微软雅黑" pitchFamily="34" charset="-122"/>
                <a:cs typeface="Arial" pitchFamily="34" charset="0"/>
              </a:rPr>
              <a:t>假定存储器访问过程：</a:t>
            </a:r>
          </a:p>
          <a:p>
            <a:pPr lvl="1" eaLnBrk="1" hangingPunct="1">
              <a:lnSpc>
                <a:spcPct val="125000"/>
              </a:lnSpc>
              <a:spcBef>
                <a:spcPct val="20000"/>
              </a:spcBef>
            </a:pPr>
            <a:r>
              <a:rPr kumimoji="1" lang="en-US" altLang="zh-CN" sz="2200" b="1">
                <a:solidFill>
                  <a:srgbClr val="000099"/>
                </a:solidFill>
                <a:latin typeface="微软雅黑" pitchFamily="34" charset="-122"/>
                <a:ea typeface="微软雅黑" pitchFamily="34" charset="-122"/>
                <a:cs typeface="Arial" pitchFamily="34" charset="0"/>
              </a:rPr>
              <a:t>CPU</a:t>
            </a:r>
            <a:r>
              <a:rPr kumimoji="1" lang="zh-CN" altLang="en-US" sz="2200" b="1">
                <a:solidFill>
                  <a:srgbClr val="000099"/>
                </a:solidFill>
                <a:latin typeface="微软雅黑" pitchFamily="34" charset="-122"/>
                <a:ea typeface="微软雅黑" pitchFamily="34" charset="-122"/>
                <a:cs typeface="Arial" pitchFamily="34" charset="0"/>
              </a:rPr>
              <a:t>发送地址到内存：</a:t>
            </a:r>
            <a:r>
              <a:rPr kumimoji="1" lang="en-US" altLang="zh-CN" sz="2200" b="1">
                <a:solidFill>
                  <a:srgbClr val="000099"/>
                </a:solidFill>
                <a:latin typeface="微软雅黑" pitchFamily="34" charset="-122"/>
                <a:ea typeface="微软雅黑" pitchFamily="34" charset="-122"/>
                <a:cs typeface="Arial" pitchFamily="34" charset="0"/>
              </a:rPr>
              <a:t>1</a:t>
            </a:r>
            <a:r>
              <a:rPr kumimoji="1" lang="zh-CN" altLang="en-US" sz="2200" b="1">
                <a:solidFill>
                  <a:srgbClr val="000099"/>
                </a:solidFill>
                <a:latin typeface="微软雅黑" pitchFamily="34" charset="-122"/>
                <a:ea typeface="微软雅黑" pitchFamily="34" charset="-122"/>
                <a:cs typeface="Arial" pitchFamily="34" charset="0"/>
              </a:rPr>
              <a:t>个总线时钟</a:t>
            </a:r>
          </a:p>
          <a:p>
            <a:pPr lvl="1" eaLnBrk="1" hangingPunct="1">
              <a:lnSpc>
                <a:spcPct val="125000"/>
              </a:lnSpc>
              <a:spcBef>
                <a:spcPct val="20000"/>
              </a:spcBef>
            </a:pPr>
            <a:r>
              <a:rPr kumimoji="1" lang="zh-CN" altLang="en-US" sz="2200" b="1">
                <a:solidFill>
                  <a:srgbClr val="000099"/>
                </a:solidFill>
                <a:latin typeface="微软雅黑" pitchFamily="34" charset="-122"/>
                <a:ea typeface="微软雅黑" pitchFamily="34" charset="-122"/>
                <a:cs typeface="Arial" pitchFamily="34" charset="0"/>
              </a:rPr>
              <a:t>访问内存的初始化时间：</a:t>
            </a:r>
            <a:r>
              <a:rPr kumimoji="1" lang="en-US" altLang="zh-CN" sz="2200" b="1">
                <a:solidFill>
                  <a:srgbClr val="000099"/>
                </a:solidFill>
                <a:latin typeface="微软雅黑" pitchFamily="34" charset="-122"/>
                <a:ea typeface="微软雅黑" pitchFamily="34" charset="-122"/>
                <a:cs typeface="Arial" pitchFamily="34" charset="0"/>
              </a:rPr>
              <a:t>10</a:t>
            </a:r>
            <a:r>
              <a:rPr kumimoji="1" lang="zh-CN" altLang="en-US" sz="2200" b="1">
                <a:solidFill>
                  <a:srgbClr val="000099"/>
                </a:solidFill>
                <a:latin typeface="微软雅黑" pitchFamily="34" charset="-122"/>
                <a:ea typeface="微软雅黑" pitchFamily="34" charset="-122"/>
                <a:cs typeface="Arial" pitchFamily="34" charset="0"/>
              </a:rPr>
              <a:t>个总线时钟</a:t>
            </a:r>
          </a:p>
          <a:p>
            <a:pPr lvl="1" eaLnBrk="1" hangingPunct="1">
              <a:lnSpc>
                <a:spcPct val="125000"/>
              </a:lnSpc>
              <a:spcBef>
                <a:spcPct val="20000"/>
              </a:spcBef>
            </a:pPr>
            <a:r>
              <a:rPr kumimoji="1" lang="zh-CN" altLang="en-US" sz="2200" b="1">
                <a:solidFill>
                  <a:srgbClr val="000099"/>
                </a:solidFill>
                <a:latin typeface="微软雅黑" pitchFamily="34" charset="-122"/>
                <a:ea typeface="微软雅黑" pitchFamily="34" charset="-122"/>
                <a:cs typeface="Arial" pitchFamily="34" charset="0"/>
              </a:rPr>
              <a:t>从总线上传送一个字：</a:t>
            </a:r>
            <a:r>
              <a:rPr kumimoji="1" lang="en-US" altLang="zh-CN" sz="2200" b="1">
                <a:solidFill>
                  <a:srgbClr val="000099"/>
                </a:solidFill>
                <a:latin typeface="微软雅黑" pitchFamily="34" charset="-122"/>
                <a:ea typeface="微软雅黑" pitchFamily="34" charset="-122"/>
                <a:cs typeface="Arial" pitchFamily="34" charset="0"/>
              </a:rPr>
              <a:t>1</a:t>
            </a:r>
            <a:r>
              <a:rPr kumimoji="1" lang="zh-CN" altLang="en-US" sz="2200" b="1">
                <a:solidFill>
                  <a:srgbClr val="000099"/>
                </a:solidFill>
                <a:latin typeface="微软雅黑" pitchFamily="34" charset="-122"/>
                <a:ea typeface="微软雅黑" pitchFamily="34" charset="-122"/>
                <a:cs typeface="Arial" pitchFamily="34" charset="0"/>
              </a:rPr>
              <a:t>个总线时钟</a:t>
            </a:r>
          </a:p>
        </p:txBody>
      </p:sp>
      <p:sp>
        <p:nvSpPr>
          <p:cNvPr id="595988" name="Rectangle 20"/>
          <p:cNvSpPr>
            <a:spLocks noChangeArrowheads="1"/>
          </p:cNvSpPr>
          <p:nvPr/>
        </p:nvSpPr>
        <p:spPr bwMode="auto">
          <a:xfrm>
            <a:off x="1557338" y="5094288"/>
            <a:ext cx="3632200" cy="334962"/>
          </a:xfrm>
          <a:prstGeom prst="rect">
            <a:avLst/>
          </a:prstGeom>
          <a:noFill/>
          <a:ln w="9525">
            <a:noFill/>
            <a:miter lim="800000"/>
            <a:headEnd/>
            <a:tailEnd/>
          </a:ln>
        </p:spPr>
        <p:txBody>
          <a:bodyPr wrap="none" lIns="0" tIns="0" rIns="0" bIns="0">
            <a:spAutoFit/>
          </a:bodyPr>
          <a:lstStyle/>
          <a:p>
            <a:pPr eaLnBrk="1" hangingPunct="1">
              <a:spcBef>
                <a:spcPct val="20000"/>
              </a:spcBef>
            </a:pPr>
            <a:r>
              <a:rPr kumimoji="1" lang="zh-CN" altLang="en-US" sz="2200" b="1">
                <a:solidFill>
                  <a:srgbClr val="0000FF"/>
                </a:solidFill>
                <a:ea typeface="微软雅黑" pitchFamily="34" charset="-122"/>
                <a:cs typeface="Arial" pitchFamily="34" charset="0"/>
              </a:rPr>
              <a:t>可以有三种不同的组织形式！</a:t>
            </a:r>
          </a:p>
        </p:txBody>
      </p:sp>
      <p:grpSp>
        <p:nvGrpSpPr>
          <p:cNvPr id="2" name="Group 24"/>
          <p:cNvGrpSpPr>
            <a:grpSpLocks/>
          </p:cNvGrpSpPr>
          <p:nvPr/>
        </p:nvGrpSpPr>
        <p:grpSpPr bwMode="auto">
          <a:xfrm>
            <a:off x="6102350" y="2933700"/>
            <a:ext cx="2474913" cy="592138"/>
            <a:chOff x="3844" y="1848"/>
            <a:chExt cx="1559" cy="373"/>
          </a:xfrm>
        </p:grpSpPr>
        <p:sp>
          <p:nvSpPr>
            <p:cNvPr id="638984" name="Text Box 21"/>
            <p:cNvSpPr txBox="1">
              <a:spLocks noChangeArrowheads="1"/>
            </p:cNvSpPr>
            <p:nvPr/>
          </p:nvSpPr>
          <p:spPr bwMode="auto">
            <a:xfrm>
              <a:off x="3844" y="1848"/>
              <a:ext cx="510" cy="373"/>
            </a:xfrm>
            <a:prstGeom prst="rect">
              <a:avLst/>
            </a:prstGeom>
            <a:noFill/>
            <a:ln w="28575">
              <a:solidFill>
                <a:schemeClr val="tx1"/>
              </a:solidFill>
              <a:miter lim="800000"/>
              <a:headEnd/>
              <a:tailEnd/>
            </a:ln>
          </p:spPr>
          <p:txBody>
            <a:bodyPr lIns="144000" tIns="144000" rIns="144000" bIns="144000">
              <a:spAutoFit/>
            </a:bodyPr>
            <a:lstStyle/>
            <a:p>
              <a:pPr eaLnBrk="1" hangingPunct="1">
                <a:spcBef>
                  <a:spcPct val="50000"/>
                </a:spcBef>
              </a:pPr>
              <a:r>
                <a:rPr kumimoji="1" lang="en-US" altLang="zh-CN" sz="1800" b="1">
                  <a:ea typeface="华文新魏" pitchFamily="2" charset="-122"/>
                </a:rPr>
                <a:t>CPU</a:t>
              </a:r>
            </a:p>
          </p:txBody>
        </p:sp>
        <p:sp>
          <p:nvSpPr>
            <p:cNvPr id="638985" name="Text Box 22"/>
            <p:cNvSpPr txBox="1">
              <a:spLocks noChangeArrowheads="1"/>
            </p:cNvSpPr>
            <p:nvPr/>
          </p:nvSpPr>
          <p:spPr bwMode="auto">
            <a:xfrm>
              <a:off x="4893" y="1848"/>
              <a:ext cx="510" cy="373"/>
            </a:xfrm>
            <a:prstGeom prst="rect">
              <a:avLst/>
            </a:prstGeom>
            <a:noFill/>
            <a:ln w="28575">
              <a:solidFill>
                <a:schemeClr val="tx1"/>
              </a:solidFill>
              <a:miter lim="800000"/>
              <a:headEnd/>
              <a:tailEnd/>
            </a:ln>
          </p:spPr>
          <p:txBody>
            <a:bodyPr lIns="144000" tIns="144000" rIns="144000" bIns="144000">
              <a:spAutoFit/>
            </a:bodyPr>
            <a:lstStyle/>
            <a:p>
              <a:pPr eaLnBrk="1" hangingPunct="1">
                <a:spcBef>
                  <a:spcPct val="50000"/>
                </a:spcBef>
              </a:pPr>
              <a:r>
                <a:rPr kumimoji="1" lang="en-US" altLang="zh-CN" sz="1800" b="1">
                  <a:ea typeface="华文新魏" pitchFamily="2" charset="-122"/>
                </a:rPr>
                <a:t>MM</a:t>
              </a:r>
            </a:p>
          </p:txBody>
        </p:sp>
        <p:sp>
          <p:nvSpPr>
            <p:cNvPr id="638986" name="AutoShape 23"/>
            <p:cNvSpPr>
              <a:spLocks noChangeArrowheads="1"/>
            </p:cNvSpPr>
            <p:nvPr/>
          </p:nvSpPr>
          <p:spPr bwMode="auto">
            <a:xfrm>
              <a:off x="4355" y="1933"/>
              <a:ext cx="510" cy="170"/>
            </a:xfrm>
            <a:prstGeom prst="leftRightArrow">
              <a:avLst>
                <a:gd name="adj1" fmla="val 50000"/>
                <a:gd name="adj2" fmla="val 60000"/>
              </a:avLst>
            </a:prstGeom>
            <a:solidFill>
              <a:srgbClr val="FFFFFF"/>
            </a:solidFill>
            <a:ln w="28575">
              <a:solidFill>
                <a:srgbClr val="800000"/>
              </a:solidFill>
              <a:miter lim="800000"/>
              <a:headEnd/>
              <a:tailEnd/>
            </a:ln>
          </p:spPr>
          <p:txBody>
            <a:bodyPr wrap="none"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5971">
                                            <p:txEl>
                                              <p:pRg st="0" end="0"/>
                                            </p:txEl>
                                          </p:spTgt>
                                        </p:tgtEl>
                                        <p:attrNameLst>
                                          <p:attrName>style.visibility</p:attrName>
                                        </p:attrNameLst>
                                      </p:cBhvr>
                                      <p:to>
                                        <p:strVal val="visible"/>
                                      </p:to>
                                    </p:set>
                                    <p:animEffect transition="in" filter="blinds(horizontal)">
                                      <p:cBhvr>
                                        <p:cTn id="7" dur="500"/>
                                        <p:tgtEl>
                                          <p:spTgt spid="595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5971">
                                            <p:txEl>
                                              <p:pRg st="1" end="1"/>
                                            </p:txEl>
                                          </p:spTgt>
                                        </p:tgtEl>
                                        <p:attrNameLst>
                                          <p:attrName>style.visibility</p:attrName>
                                        </p:attrNameLst>
                                      </p:cBhvr>
                                      <p:to>
                                        <p:strVal val="visible"/>
                                      </p:to>
                                    </p:set>
                                    <p:animEffect transition="in" filter="blinds(horizontal)">
                                      <p:cBhvr>
                                        <p:cTn id="12" dur="500"/>
                                        <p:tgtEl>
                                          <p:spTgt spid="5959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95971">
                                            <p:txEl>
                                              <p:pRg st="2" end="2"/>
                                            </p:txEl>
                                          </p:spTgt>
                                        </p:tgtEl>
                                        <p:attrNameLst>
                                          <p:attrName>style.visibility</p:attrName>
                                        </p:attrNameLst>
                                      </p:cBhvr>
                                      <p:to>
                                        <p:strVal val="visible"/>
                                      </p:to>
                                    </p:set>
                                    <p:animEffect transition="in" filter="blinds(horizontal)">
                                      <p:cBhvr>
                                        <p:cTn id="17" dur="500"/>
                                        <p:tgtEl>
                                          <p:spTgt spid="5959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95981">
                                            <p:txEl>
                                              <p:pRg st="0" end="0"/>
                                            </p:txEl>
                                          </p:spTgt>
                                        </p:tgtEl>
                                        <p:attrNameLst>
                                          <p:attrName>style.visibility</p:attrName>
                                        </p:attrNameLst>
                                      </p:cBhvr>
                                      <p:to>
                                        <p:strVal val="visible"/>
                                      </p:to>
                                    </p:set>
                                    <p:animEffect transition="in" filter="blinds(horizontal)">
                                      <p:cBhvr>
                                        <p:cTn id="27" dur="500"/>
                                        <p:tgtEl>
                                          <p:spTgt spid="59598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95981">
                                            <p:txEl>
                                              <p:pRg st="1" end="1"/>
                                            </p:txEl>
                                          </p:spTgt>
                                        </p:tgtEl>
                                        <p:attrNameLst>
                                          <p:attrName>style.visibility</p:attrName>
                                        </p:attrNameLst>
                                      </p:cBhvr>
                                      <p:to>
                                        <p:strVal val="visible"/>
                                      </p:to>
                                    </p:set>
                                    <p:animEffect transition="in" filter="blinds(horizontal)">
                                      <p:cBhvr>
                                        <p:cTn id="32" dur="500"/>
                                        <p:tgtEl>
                                          <p:spTgt spid="595981">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95981">
                                            <p:txEl>
                                              <p:pRg st="2" end="2"/>
                                            </p:txEl>
                                          </p:spTgt>
                                        </p:tgtEl>
                                        <p:attrNameLst>
                                          <p:attrName>style.visibility</p:attrName>
                                        </p:attrNameLst>
                                      </p:cBhvr>
                                      <p:to>
                                        <p:strVal val="visible"/>
                                      </p:to>
                                    </p:set>
                                    <p:animEffect transition="in" filter="blinds(horizontal)">
                                      <p:cBhvr>
                                        <p:cTn id="37" dur="500"/>
                                        <p:tgtEl>
                                          <p:spTgt spid="595981">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95981">
                                            <p:txEl>
                                              <p:pRg st="3" end="3"/>
                                            </p:txEl>
                                          </p:spTgt>
                                        </p:tgtEl>
                                        <p:attrNameLst>
                                          <p:attrName>style.visibility</p:attrName>
                                        </p:attrNameLst>
                                      </p:cBhvr>
                                      <p:to>
                                        <p:strVal val="visible"/>
                                      </p:to>
                                    </p:set>
                                    <p:animEffect transition="in" filter="blinds(horizontal)">
                                      <p:cBhvr>
                                        <p:cTn id="42" dur="500"/>
                                        <p:tgtEl>
                                          <p:spTgt spid="595981">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95988"/>
                                        </p:tgtEl>
                                        <p:attrNameLst>
                                          <p:attrName>style.visibility</p:attrName>
                                        </p:attrNameLst>
                                      </p:cBhvr>
                                      <p:to>
                                        <p:strVal val="visible"/>
                                      </p:to>
                                    </p:set>
                                    <p:animEffect transition="in" filter="blinds(horizontal)">
                                      <p:cBhvr>
                                        <p:cTn id="47" dur="500"/>
                                        <p:tgtEl>
                                          <p:spTgt spid="59598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95980"/>
                                        </p:tgtEl>
                                        <p:attrNameLst>
                                          <p:attrName>style.visibility</p:attrName>
                                        </p:attrNameLst>
                                      </p:cBhvr>
                                      <p:to>
                                        <p:strVal val="visible"/>
                                      </p:to>
                                    </p:set>
                                    <p:animEffect transition="in" filter="blinds(horizontal)">
                                      <p:cBhvr>
                                        <p:cTn id="52" dur="500"/>
                                        <p:tgtEl>
                                          <p:spTgt spid="595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80" grpId="0"/>
      <p:bldP spid="595988"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Grp="1" noChangeArrowheads="1"/>
          </p:cNvSpPr>
          <p:nvPr>
            <p:ph type="title" idx="4294967295"/>
          </p:nvPr>
        </p:nvSpPr>
        <p:spPr/>
        <p:txBody>
          <a:bodyPr lIns="91440" tIns="45720" rIns="91440" bIns="45720" anchor="ctr"/>
          <a:lstStyle/>
          <a:p>
            <a:pPr eaLnBrk="1" hangingPunct="1"/>
            <a:r>
              <a:rPr lang="zh-CN" altLang="en-US" sz="3200"/>
              <a:t>                            设计支持</a:t>
            </a:r>
            <a:r>
              <a:rPr lang="en-US" altLang="zh-CN" sz="3200"/>
              <a:t>Cache</a:t>
            </a:r>
            <a:r>
              <a:rPr lang="zh-CN" altLang="en-US" sz="3200"/>
              <a:t>的存储器系统</a:t>
            </a:r>
          </a:p>
        </p:txBody>
      </p:sp>
      <p:pic>
        <p:nvPicPr>
          <p:cNvPr id="640003" name="Picture 3" descr="one-word-wide"/>
          <p:cNvPicPr>
            <a:picLocks noChangeAspect="1" noChangeArrowheads="1"/>
          </p:cNvPicPr>
          <p:nvPr>
            <p:ph sz="quarter" idx="4294967295"/>
          </p:nvPr>
        </p:nvPicPr>
        <p:blipFill>
          <a:blip r:embed="rId2"/>
          <a:srcRect/>
          <a:stretch>
            <a:fillRect/>
          </a:stretch>
        </p:blipFill>
        <p:spPr>
          <a:xfrm>
            <a:off x="206375" y="728663"/>
            <a:ext cx="4140200" cy="5805487"/>
          </a:xfrm>
          <a:noFill/>
        </p:spPr>
      </p:pic>
      <p:sp>
        <p:nvSpPr>
          <p:cNvPr id="773129" name="Rectangle 9"/>
          <p:cNvSpPr>
            <a:spLocks noChangeArrowheads="1"/>
          </p:cNvSpPr>
          <p:nvPr/>
        </p:nvSpPr>
        <p:spPr bwMode="auto">
          <a:xfrm>
            <a:off x="3941763" y="3924300"/>
            <a:ext cx="4051300" cy="365125"/>
          </a:xfrm>
          <a:prstGeom prst="rect">
            <a:avLst/>
          </a:prstGeom>
          <a:noFill/>
          <a:ln w="9525">
            <a:noFill/>
            <a:miter lim="800000"/>
            <a:headEnd/>
            <a:tailEnd/>
          </a:ln>
        </p:spPr>
        <p:txBody>
          <a:bodyPr lIns="0" tIns="0" rIns="0" bIns="0">
            <a:spAutoFit/>
          </a:bodyPr>
          <a:lstStyle/>
          <a:p>
            <a:pPr eaLnBrk="1" hangingPunct="1">
              <a:spcBef>
                <a:spcPct val="20000"/>
              </a:spcBef>
            </a:pPr>
            <a:r>
              <a:rPr kumimoji="1" lang="en-US" altLang="zh-CN" sz="2400" b="1">
                <a:solidFill>
                  <a:srgbClr val="CC0000"/>
                </a:solidFill>
                <a:latin typeface="微软雅黑" pitchFamily="34" charset="-122"/>
                <a:ea typeface="微软雅黑" pitchFamily="34" charset="-122"/>
              </a:rPr>
              <a:t>4x(1+10+1)=48</a:t>
            </a:r>
          </a:p>
        </p:txBody>
      </p:sp>
      <p:sp>
        <p:nvSpPr>
          <p:cNvPr id="640005" name="Rectangle 15"/>
          <p:cNvSpPr>
            <a:spLocks noChangeArrowheads="1"/>
          </p:cNvSpPr>
          <p:nvPr/>
        </p:nvSpPr>
        <p:spPr bwMode="auto">
          <a:xfrm>
            <a:off x="3222625" y="1403350"/>
            <a:ext cx="5643563" cy="1876425"/>
          </a:xfrm>
          <a:prstGeom prst="rect">
            <a:avLst/>
          </a:prstGeom>
          <a:noFill/>
          <a:ln w="9525">
            <a:noFill/>
            <a:miter lim="800000"/>
            <a:headEnd/>
            <a:tailEnd/>
          </a:ln>
        </p:spPr>
        <p:txBody>
          <a:bodyPr lIns="0" tIns="0" rIns="0" bIns="0">
            <a:spAutoFit/>
          </a:bodyPr>
          <a:lstStyle/>
          <a:p>
            <a:pPr eaLnBrk="1" hangingPunct="1">
              <a:lnSpc>
                <a:spcPct val="125000"/>
              </a:lnSpc>
              <a:spcBef>
                <a:spcPct val="20000"/>
              </a:spcBef>
            </a:pPr>
            <a:r>
              <a:rPr kumimoji="1" lang="zh-CN" altLang="en-US" sz="2200" b="1">
                <a:solidFill>
                  <a:srgbClr val="CC0000"/>
                </a:solidFill>
                <a:latin typeface="微软雅黑" pitchFamily="34" charset="-122"/>
                <a:ea typeface="微软雅黑" pitchFamily="34" charset="-122"/>
                <a:cs typeface="Arial" pitchFamily="34" charset="0"/>
              </a:rPr>
              <a:t>假定存储器访问过程：</a:t>
            </a:r>
          </a:p>
          <a:p>
            <a:pPr lvl="1" eaLnBrk="1" hangingPunct="1">
              <a:lnSpc>
                <a:spcPct val="125000"/>
              </a:lnSpc>
              <a:spcBef>
                <a:spcPct val="20000"/>
              </a:spcBef>
            </a:pPr>
            <a:r>
              <a:rPr kumimoji="1" lang="en-US" altLang="zh-CN" sz="2200" b="1">
                <a:solidFill>
                  <a:srgbClr val="000099"/>
                </a:solidFill>
                <a:latin typeface="微软雅黑" pitchFamily="34" charset="-122"/>
                <a:ea typeface="微软雅黑" pitchFamily="34" charset="-122"/>
                <a:cs typeface="Arial" pitchFamily="34" charset="0"/>
              </a:rPr>
              <a:t>CPU</a:t>
            </a:r>
            <a:r>
              <a:rPr kumimoji="1" lang="zh-CN" altLang="en-US" sz="2200" b="1">
                <a:solidFill>
                  <a:srgbClr val="000099"/>
                </a:solidFill>
                <a:latin typeface="微软雅黑" pitchFamily="34" charset="-122"/>
                <a:ea typeface="微软雅黑" pitchFamily="34" charset="-122"/>
                <a:cs typeface="Arial" pitchFamily="34" charset="0"/>
              </a:rPr>
              <a:t>发送地址到内存：</a:t>
            </a:r>
            <a:r>
              <a:rPr kumimoji="1" lang="en-US" altLang="zh-CN" sz="2200" b="1">
                <a:solidFill>
                  <a:srgbClr val="000099"/>
                </a:solidFill>
                <a:latin typeface="微软雅黑" pitchFamily="34" charset="-122"/>
                <a:ea typeface="微软雅黑" pitchFamily="34" charset="-122"/>
                <a:cs typeface="Arial" pitchFamily="34" charset="0"/>
              </a:rPr>
              <a:t>1</a:t>
            </a:r>
            <a:r>
              <a:rPr kumimoji="1" lang="zh-CN" altLang="en-US" sz="2200" b="1">
                <a:solidFill>
                  <a:srgbClr val="000099"/>
                </a:solidFill>
                <a:latin typeface="微软雅黑" pitchFamily="34" charset="-122"/>
                <a:ea typeface="微软雅黑" pitchFamily="34" charset="-122"/>
                <a:cs typeface="Arial" pitchFamily="34" charset="0"/>
              </a:rPr>
              <a:t>个总线时钟</a:t>
            </a:r>
          </a:p>
          <a:p>
            <a:pPr lvl="1" eaLnBrk="1" hangingPunct="1">
              <a:lnSpc>
                <a:spcPct val="125000"/>
              </a:lnSpc>
              <a:spcBef>
                <a:spcPct val="20000"/>
              </a:spcBef>
            </a:pPr>
            <a:r>
              <a:rPr kumimoji="1" lang="zh-CN" altLang="en-US" sz="2200" b="1">
                <a:solidFill>
                  <a:srgbClr val="000099"/>
                </a:solidFill>
                <a:latin typeface="微软雅黑" pitchFamily="34" charset="-122"/>
                <a:ea typeface="微软雅黑" pitchFamily="34" charset="-122"/>
                <a:cs typeface="Arial" pitchFamily="34" charset="0"/>
              </a:rPr>
              <a:t>内存访问时间：</a:t>
            </a:r>
            <a:r>
              <a:rPr kumimoji="1" lang="en-US" altLang="zh-CN" sz="2200" b="1">
                <a:solidFill>
                  <a:srgbClr val="000099"/>
                </a:solidFill>
                <a:latin typeface="微软雅黑" pitchFamily="34" charset="-122"/>
                <a:ea typeface="微软雅黑" pitchFamily="34" charset="-122"/>
                <a:cs typeface="Arial" pitchFamily="34" charset="0"/>
              </a:rPr>
              <a:t>10</a:t>
            </a:r>
            <a:r>
              <a:rPr kumimoji="1" lang="zh-CN" altLang="en-US" sz="2200" b="1">
                <a:solidFill>
                  <a:srgbClr val="000099"/>
                </a:solidFill>
                <a:latin typeface="微软雅黑" pitchFamily="34" charset="-122"/>
                <a:ea typeface="微软雅黑" pitchFamily="34" charset="-122"/>
                <a:cs typeface="Arial" pitchFamily="34" charset="0"/>
              </a:rPr>
              <a:t>个总线时钟</a:t>
            </a:r>
          </a:p>
          <a:p>
            <a:pPr lvl="1" eaLnBrk="1" hangingPunct="1">
              <a:lnSpc>
                <a:spcPct val="125000"/>
              </a:lnSpc>
              <a:spcBef>
                <a:spcPct val="20000"/>
              </a:spcBef>
            </a:pPr>
            <a:r>
              <a:rPr kumimoji="1" lang="zh-CN" altLang="en-US" sz="2200" b="1">
                <a:solidFill>
                  <a:srgbClr val="000099"/>
                </a:solidFill>
                <a:latin typeface="微软雅黑" pitchFamily="34" charset="-122"/>
                <a:ea typeface="微软雅黑" pitchFamily="34" charset="-122"/>
                <a:cs typeface="Arial" pitchFamily="34" charset="0"/>
              </a:rPr>
              <a:t>从总线上传送一个字：</a:t>
            </a:r>
            <a:r>
              <a:rPr kumimoji="1" lang="en-US" altLang="zh-CN" sz="2200" b="1">
                <a:solidFill>
                  <a:srgbClr val="000099"/>
                </a:solidFill>
                <a:latin typeface="微软雅黑" pitchFamily="34" charset="-122"/>
                <a:ea typeface="微软雅黑" pitchFamily="34" charset="-122"/>
                <a:cs typeface="Arial" pitchFamily="34" charset="0"/>
              </a:rPr>
              <a:t>1</a:t>
            </a:r>
            <a:r>
              <a:rPr kumimoji="1" lang="zh-CN" altLang="en-US" sz="2200" b="1">
                <a:solidFill>
                  <a:srgbClr val="000099"/>
                </a:solidFill>
                <a:latin typeface="微软雅黑" pitchFamily="34" charset="-122"/>
                <a:ea typeface="微软雅黑" pitchFamily="34" charset="-122"/>
                <a:cs typeface="Arial" pitchFamily="34" charset="0"/>
              </a:rPr>
              <a:t>个总线时钟</a:t>
            </a:r>
          </a:p>
        </p:txBody>
      </p:sp>
      <p:sp>
        <p:nvSpPr>
          <p:cNvPr id="773136" name="Rectangle 16"/>
          <p:cNvSpPr>
            <a:spLocks noChangeArrowheads="1"/>
          </p:cNvSpPr>
          <p:nvPr/>
        </p:nvSpPr>
        <p:spPr bwMode="auto">
          <a:xfrm>
            <a:off x="3851275" y="4868863"/>
            <a:ext cx="3140075" cy="736600"/>
          </a:xfrm>
          <a:prstGeom prst="rect">
            <a:avLst/>
          </a:prstGeom>
          <a:noFill/>
          <a:ln w="9525">
            <a:noFill/>
            <a:miter lim="800000"/>
            <a:headEnd/>
            <a:tailEnd/>
          </a:ln>
        </p:spPr>
        <p:txBody>
          <a:bodyPr wrap="none" lIns="0" tIns="0" rIns="0" bIns="0">
            <a:spAutoFit/>
          </a:bodyPr>
          <a:lstStyle/>
          <a:p>
            <a:pPr eaLnBrk="1" hangingPunct="1">
              <a:spcBef>
                <a:spcPct val="20000"/>
              </a:spcBef>
            </a:pPr>
            <a:r>
              <a:rPr kumimoji="1" lang="zh-CN" altLang="en-US" sz="2200" b="1">
                <a:solidFill>
                  <a:srgbClr val="0000FF"/>
                </a:solidFill>
                <a:latin typeface="微软雅黑" pitchFamily="34" charset="-122"/>
                <a:ea typeface="微软雅黑" pitchFamily="34" charset="-122"/>
                <a:cs typeface="Arial" pitchFamily="34" charset="0"/>
              </a:rPr>
              <a:t>缺失损失为</a:t>
            </a:r>
            <a:r>
              <a:rPr kumimoji="1" lang="en-US" altLang="zh-CN" sz="2200" b="1">
                <a:solidFill>
                  <a:srgbClr val="0000FF"/>
                </a:solidFill>
                <a:latin typeface="微软雅黑" pitchFamily="34" charset="-122"/>
                <a:ea typeface="微软雅黑" pitchFamily="34" charset="-122"/>
                <a:cs typeface="Arial" pitchFamily="34" charset="0"/>
              </a:rPr>
              <a:t>48</a:t>
            </a:r>
            <a:r>
              <a:rPr kumimoji="1" lang="zh-CN" altLang="en-US" sz="2200" b="1">
                <a:solidFill>
                  <a:srgbClr val="0000FF"/>
                </a:solidFill>
                <a:latin typeface="微软雅黑" pitchFamily="34" charset="-122"/>
                <a:ea typeface="微软雅黑" pitchFamily="34" charset="-122"/>
                <a:cs typeface="Arial" pitchFamily="34" charset="0"/>
              </a:rPr>
              <a:t>个时钟周期</a:t>
            </a:r>
          </a:p>
          <a:p>
            <a:pPr eaLnBrk="1" hangingPunct="1">
              <a:spcBef>
                <a:spcPct val="20000"/>
              </a:spcBef>
            </a:pPr>
            <a:r>
              <a:rPr kumimoji="1" lang="zh-CN" altLang="en-US" sz="2200" b="1">
                <a:solidFill>
                  <a:srgbClr val="0000FF"/>
                </a:solidFill>
                <a:latin typeface="微软雅黑" pitchFamily="34" charset="-122"/>
                <a:ea typeface="微软雅黑" pitchFamily="34" charset="-122"/>
                <a:cs typeface="Arial" pitchFamily="34" charset="0"/>
              </a:rPr>
              <a:t>代价小，但速度慢！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3129"/>
                                        </p:tgtEl>
                                        <p:attrNameLst>
                                          <p:attrName>style.visibility</p:attrName>
                                        </p:attrNameLst>
                                      </p:cBhvr>
                                      <p:to>
                                        <p:strVal val="visible"/>
                                      </p:to>
                                    </p:set>
                                    <p:animEffect transition="in" filter="blinds(horizontal)">
                                      <p:cBhvr>
                                        <p:cTn id="7" dur="500"/>
                                        <p:tgtEl>
                                          <p:spTgt spid="7731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3136"/>
                                        </p:tgtEl>
                                        <p:attrNameLst>
                                          <p:attrName>style.visibility</p:attrName>
                                        </p:attrNameLst>
                                      </p:cBhvr>
                                      <p:to>
                                        <p:strVal val="visible"/>
                                      </p:to>
                                    </p:set>
                                    <p:animEffect transition="in" filter="blinds(horizontal)">
                                      <p:cBhvr>
                                        <p:cTn id="12" dur="500"/>
                                        <p:tgtEl>
                                          <p:spTgt spid="773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129" grpId="0"/>
      <p:bldP spid="7731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body" idx="4294967295"/>
          </p:nvPr>
        </p:nvSpPr>
        <p:spPr>
          <a:xfrm>
            <a:off x="250825" y="819150"/>
            <a:ext cx="8551863" cy="5202238"/>
          </a:xfrm>
        </p:spPr>
        <p:txBody>
          <a:bodyPr lIns="91440" tIns="45720" rIns="91440" bIns="45720"/>
          <a:lstStyle/>
          <a:p>
            <a:pPr marL="268288" indent="-268288" algn="just" defTabSz="717550" eaLnBrk="1" hangingPunct="1">
              <a:lnSpc>
                <a:spcPct val="125000"/>
              </a:lnSpc>
              <a:spcBef>
                <a:spcPct val="30000"/>
              </a:spcBef>
            </a:pPr>
            <a:r>
              <a:rPr lang="zh-CN" altLang="pt-BR" sz="2200">
                <a:latin typeface="微软雅黑" pitchFamily="34" charset="-122"/>
                <a:ea typeface="微软雅黑" pitchFamily="34" charset="-122"/>
              </a:rPr>
              <a:t>性能指标：</a:t>
            </a:r>
          </a:p>
          <a:p>
            <a:pPr marL="582613" lvl="1" indent="-223838" algn="just" defTabSz="717550" eaLnBrk="1" hangingPunct="1">
              <a:lnSpc>
                <a:spcPct val="125000"/>
              </a:lnSpc>
              <a:spcBef>
                <a:spcPct val="30000"/>
              </a:spcBef>
            </a:pPr>
            <a:r>
              <a:rPr lang="zh-CN" altLang="pt-BR" sz="2200">
                <a:latin typeface="微软雅黑" pitchFamily="34" charset="-122"/>
                <a:ea typeface="微软雅黑" pitchFamily="34" charset="-122"/>
                <a:cs typeface="Arial" pitchFamily="34" charset="0"/>
              </a:rPr>
              <a:t>按字节</a:t>
            </a:r>
            <a:r>
              <a:rPr lang="zh-CN" altLang="pt-BR" sz="2200">
                <a:solidFill>
                  <a:srgbClr val="D10F0F"/>
                </a:solidFill>
                <a:latin typeface="微软雅黑" pitchFamily="34" charset="-122"/>
                <a:ea typeface="微软雅黑" pitchFamily="34" charset="-122"/>
                <a:cs typeface="Arial" pitchFamily="34" charset="0"/>
              </a:rPr>
              <a:t>连续编址</a:t>
            </a:r>
            <a:r>
              <a:rPr lang="zh-CN" altLang="pt-BR" sz="2200">
                <a:latin typeface="微软雅黑" pitchFamily="34" charset="-122"/>
                <a:ea typeface="微软雅黑" pitchFamily="34" charset="-122"/>
                <a:cs typeface="Arial" pitchFamily="34" charset="0"/>
              </a:rPr>
              <a:t>，每个存储单元为</a:t>
            </a:r>
            <a:r>
              <a:rPr lang="pt-BR" altLang="zh-CN" sz="2200">
                <a:latin typeface="微软雅黑" pitchFamily="34" charset="-122"/>
                <a:ea typeface="微软雅黑" pitchFamily="34" charset="-122"/>
                <a:cs typeface="Arial" pitchFamily="34" charset="0"/>
              </a:rPr>
              <a:t>1</a:t>
            </a:r>
            <a:r>
              <a:rPr lang="zh-CN" altLang="pt-BR" sz="2200">
                <a:latin typeface="微软雅黑" pitchFamily="34" charset="-122"/>
                <a:ea typeface="微软雅黑" pitchFamily="34" charset="-122"/>
                <a:cs typeface="Arial" pitchFamily="34" charset="0"/>
              </a:rPr>
              <a:t>个字节（</a:t>
            </a:r>
            <a:r>
              <a:rPr lang="pt-BR" altLang="zh-CN" sz="2200">
                <a:latin typeface="微软雅黑" pitchFamily="34" charset="-122"/>
                <a:ea typeface="微软雅黑" pitchFamily="34" charset="-122"/>
                <a:cs typeface="Arial" pitchFamily="34" charset="0"/>
              </a:rPr>
              <a:t>8</a:t>
            </a:r>
            <a:r>
              <a:rPr lang="zh-CN" altLang="pt-BR" sz="2200">
                <a:latin typeface="微软雅黑" pitchFamily="34" charset="-122"/>
                <a:ea typeface="微软雅黑" pitchFamily="34" charset="-122"/>
                <a:cs typeface="Arial" pitchFamily="34" charset="0"/>
              </a:rPr>
              <a:t>个二进位）</a:t>
            </a:r>
            <a:endParaRPr lang="pt-BR" altLang="zh-CN" sz="2200">
              <a:latin typeface="微软雅黑" pitchFamily="34" charset="-122"/>
              <a:ea typeface="微软雅黑" pitchFamily="34" charset="-122"/>
              <a:cs typeface="Arial" pitchFamily="34" charset="0"/>
            </a:endParaRPr>
          </a:p>
          <a:p>
            <a:pPr marL="582613" lvl="1" indent="-223838" algn="just" defTabSz="717550" eaLnBrk="1" hangingPunct="1">
              <a:lnSpc>
                <a:spcPct val="125000"/>
              </a:lnSpc>
              <a:spcBef>
                <a:spcPct val="30000"/>
              </a:spcBef>
            </a:pPr>
            <a:r>
              <a:rPr lang="zh-CN" altLang="en-US" sz="2200">
                <a:solidFill>
                  <a:srgbClr val="D10F0F"/>
                </a:solidFill>
                <a:latin typeface="微软雅黑" pitchFamily="34" charset="-122"/>
                <a:ea typeface="微软雅黑" pitchFamily="34" charset="-122"/>
                <a:cs typeface="Arial" pitchFamily="34" charset="0"/>
              </a:rPr>
              <a:t>存储容量</a:t>
            </a:r>
            <a:r>
              <a:rPr lang="zh-CN" altLang="en-US" sz="2200">
                <a:latin typeface="微软雅黑" pitchFamily="34" charset="-122"/>
                <a:ea typeface="微软雅黑" pitchFamily="34" charset="-122"/>
                <a:cs typeface="Arial" pitchFamily="34" charset="0"/>
              </a:rPr>
              <a:t>：所包含的存储单元的总数（单位：</a:t>
            </a:r>
            <a:r>
              <a:rPr lang="en-US" altLang="zh-CN" sz="2200">
                <a:latin typeface="微软雅黑" pitchFamily="34" charset="-122"/>
                <a:ea typeface="微软雅黑" pitchFamily="34" charset="-122"/>
                <a:cs typeface="Arial" pitchFamily="34" charset="0"/>
              </a:rPr>
              <a:t>MB</a:t>
            </a:r>
            <a:r>
              <a:rPr lang="zh-CN" altLang="en-US" sz="2200">
                <a:latin typeface="微软雅黑" pitchFamily="34" charset="-122"/>
                <a:ea typeface="微软雅黑" pitchFamily="34" charset="-122"/>
                <a:cs typeface="Arial" pitchFamily="34" charset="0"/>
              </a:rPr>
              <a:t>或</a:t>
            </a:r>
            <a:r>
              <a:rPr lang="en-US" altLang="zh-CN" sz="2200">
                <a:latin typeface="微软雅黑" pitchFamily="34" charset="-122"/>
                <a:ea typeface="微软雅黑" pitchFamily="34" charset="-122"/>
                <a:cs typeface="Arial" pitchFamily="34" charset="0"/>
              </a:rPr>
              <a:t>GB</a:t>
            </a:r>
            <a:r>
              <a:rPr lang="zh-CN" altLang="en-US" sz="2200">
                <a:latin typeface="微软雅黑" pitchFamily="34" charset="-122"/>
                <a:ea typeface="微软雅黑" pitchFamily="34" charset="-122"/>
                <a:cs typeface="Arial" pitchFamily="34" charset="0"/>
              </a:rPr>
              <a:t>）</a:t>
            </a:r>
            <a:endParaRPr lang="zh-CN" altLang="en-US" sz="2200">
              <a:solidFill>
                <a:srgbClr val="0000FF"/>
              </a:solidFill>
              <a:latin typeface="微软雅黑" pitchFamily="34" charset="-122"/>
              <a:ea typeface="微软雅黑" pitchFamily="34" charset="-122"/>
              <a:cs typeface="Arial" pitchFamily="34" charset="0"/>
            </a:endParaRPr>
          </a:p>
          <a:p>
            <a:pPr marL="582613" lvl="1" indent="-223838" algn="just" defTabSz="717550" eaLnBrk="1" hangingPunct="1">
              <a:lnSpc>
                <a:spcPct val="125000"/>
              </a:lnSpc>
              <a:spcBef>
                <a:spcPct val="30000"/>
              </a:spcBef>
            </a:pPr>
            <a:r>
              <a:rPr lang="zh-CN" altLang="en-US" sz="2200">
                <a:solidFill>
                  <a:srgbClr val="D10F0F"/>
                </a:solidFill>
                <a:latin typeface="微软雅黑" pitchFamily="34" charset="-122"/>
                <a:ea typeface="微软雅黑" pitchFamily="34" charset="-122"/>
                <a:cs typeface="Arial" pitchFamily="34" charset="0"/>
              </a:rPr>
              <a:t>存取时间</a:t>
            </a:r>
            <a:r>
              <a:rPr lang="en-US" altLang="zh-CN" sz="2200">
                <a:solidFill>
                  <a:srgbClr val="D10F0F"/>
                </a:solidFill>
                <a:latin typeface="微软雅黑" pitchFamily="34" charset="-122"/>
                <a:ea typeface="微软雅黑" pitchFamily="34" charset="-122"/>
                <a:cs typeface="Arial" pitchFamily="34" charset="0"/>
              </a:rPr>
              <a:t>T</a:t>
            </a:r>
            <a:r>
              <a:rPr lang="en-US" altLang="zh-CN" sz="2200" baseline="-30000">
                <a:solidFill>
                  <a:srgbClr val="D10F0F"/>
                </a:solidFill>
                <a:latin typeface="微软雅黑" pitchFamily="34" charset="-122"/>
                <a:ea typeface="微软雅黑" pitchFamily="34" charset="-122"/>
                <a:cs typeface="Arial" pitchFamily="34" charset="0"/>
              </a:rPr>
              <a:t>A</a:t>
            </a:r>
            <a:r>
              <a:rPr lang="zh-CN" altLang="en-US" sz="2200">
                <a:latin typeface="微软雅黑" pitchFamily="34" charset="-122"/>
                <a:ea typeface="微软雅黑" pitchFamily="34" charset="-122"/>
                <a:cs typeface="Arial" pitchFamily="34" charset="0"/>
              </a:rPr>
              <a:t>：从</a:t>
            </a:r>
            <a:r>
              <a:rPr lang="en-US" altLang="zh-CN" sz="2200">
                <a:latin typeface="微软雅黑" pitchFamily="34" charset="-122"/>
                <a:ea typeface="微软雅黑" pitchFamily="34" charset="-122"/>
                <a:cs typeface="Arial" pitchFamily="34" charset="0"/>
              </a:rPr>
              <a:t>CPU</a:t>
            </a:r>
            <a:r>
              <a:rPr lang="zh-CN" altLang="en-US" sz="2200">
                <a:latin typeface="微软雅黑" pitchFamily="34" charset="-122"/>
                <a:ea typeface="微软雅黑" pitchFamily="34" charset="-122"/>
                <a:cs typeface="Arial" pitchFamily="34" charset="0"/>
              </a:rPr>
              <a:t>送出内存单元的地址码开始，到主存读出数据并送到</a:t>
            </a:r>
            <a:r>
              <a:rPr lang="en-US" altLang="zh-CN" sz="2200">
                <a:latin typeface="微软雅黑" pitchFamily="34" charset="-122"/>
                <a:ea typeface="微软雅黑" pitchFamily="34" charset="-122"/>
                <a:cs typeface="Arial" pitchFamily="34" charset="0"/>
              </a:rPr>
              <a:t>CPU</a:t>
            </a:r>
            <a:r>
              <a:rPr lang="zh-CN" altLang="en-US" sz="2200">
                <a:latin typeface="微软雅黑" pitchFamily="34" charset="-122"/>
                <a:ea typeface="微软雅黑" pitchFamily="34" charset="-122"/>
                <a:cs typeface="Arial" pitchFamily="34" charset="0"/>
              </a:rPr>
              <a:t>（或者是把</a:t>
            </a:r>
            <a:r>
              <a:rPr lang="en-US" altLang="zh-CN" sz="2200">
                <a:latin typeface="微软雅黑" pitchFamily="34" charset="-122"/>
                <a:ea typeface="微软雅黑" pitchFamily="34" charset="-122"/>
                <a:cs typeface="Arial" pitchFamily="34" charset="0"/>
              </a:rPr>
              <a:t>CPU</a:t>
            </a:r>
            <a:r>
              <a:rPr lang="zh-CN" altLang="en-US" sz="2200">
                <a:latin typeface="微软雅黑" pitchFamily="34" charset="-122"/>
                <a:ea typeface="微软雅黑" pitchFamily="34" charset="-122"/>
                <a:cs typeface="Arial" pitchFamily="34" charset="0"/>
              </a:rPr>
              <a:t>数据写入主存）所需要的时间（单位：</a:t>
            </a:r>
            <a:r>
              <a:rPr lang="en-US" altLang="zh-CN" sz="2200">
                <a:latin typeface="微软雅黑" pitchFamily="34" charset="-122"/>
                <a:ea typeface="微软雅黑" pitchFamily="34" charset="-122"/>
                <a:cs typeface="Arial" pitchFamily="34" charset="0"/>
              </a:rPr>
              <a:t>ns</a:t>
            </a:r>
            <a:r>
              <a:rPr lang="zh-CN" altLang="en-US" sz="2200">
                <a:latin typeface="微软雅黑" pitchFamily="34" charset="-122"/>
                <a:ea typeface="微软雅黑" pitchFamily="34" charset="-122"/>
                <a:cs typeface="Arial" pitchFamily="34" charset="0"/>
              </a:rPr>
              <a:t>，</a:t>
            </a:r>
            <a:r>
              <a:rPr lang="en-US" altLang="zh-CN" sz="2200">
                <a:latin typeface="微软雅黑" pitchFamily="34" charset="-122"/>
                <a:ea typeface="微软雅黑" pitchFamily="34" charset="-122"/>
                <a:cs typeface="Arial" pitchFamily="34" charset="0"/>
              </a:rPr>
              <a:t>1 ns = 10</a:t>
            </a:r>
            <a:r>
              <a:rPr lang="en-US" altLang="zh-CN" sz="2200" baseline="30000">
                <a:latin typeface="微软雅黑" pitchFamily="34" charset="-122"/>
                <a:ea typeface="微软雅黑" pitchFamily="34" charset="-122"/>
                <a:cs typeface="Arial" pitchFamily="34" charset="0"/>
              </a:rPr>
              <a:t>-9 </a:t>
            </a:r>
            <a:r>
              <a:rPr lang="en-US" altLang="zh-CN" sz="2200">
                <a:latin typeface="微软雅黑" pitchFamily="34" charset="-122"/>
                <a:ea typeface="微软雅黑" pitchFamily="34" charset="-122"/>
                <a:cs typeface="Arial" pitchFamily="34" charset="0"/>
              </a:rPr>
              <a:t>s</a:t>
            </a:r>
            <a:r>
              <a:rPr lang="zh-CN" altLang="en-US" sz="2200">
                <a:latin typeface="微软雅黑" pitchFamily="34" charset="-122"/>
                <a:ea typeface="微软雅黑" pitchFamily="34" charset="-122"/>
                <a:cs typeface="Arial" pitchFamily="34" charset="0"/>
              </a:rPr>
              <a:t>），分</a:t>
            </a:r>
            <a:r>
              <a:rPr lang="zh-CN" altLang="en-US" sz="2200">
                <a:solidFill>
                  <a:srgbClr val="FF3300"/>
                </a:solidFill>
                <a:latin typeface="微软雅黑" pitchFamily="34" charset="-122"/>
                <a:ea typeface="微软雅黑" pitchFamily="34" charset="-122"/>
                <a:cs typeface="Arial" pitchFamily="34" charset="0"/>
              </a:rPr>
              <a:t>读取时间</a:t>
            </a:r>
            <a:r>
              <a:rPr lang="zh-CN" altLang="en-US" sz="2200">
                <a:latin typeface="微软雅黑" pitchFamily="34" charset="-122"/>
                <a:ea typeface="微软雅黑" pitchFamily="34" charset="-122"/>
                <a:cs typeface="Arial" pitchFamily="34" charset="0"/>
              </a:rPr>
              <a:t>和</a:t>
            </a:r>
            <a:r>
              <a:rPr lang="zh-CN" altLang="en-US" sz="2200">
                <a:solidFill>
                  <a:srgbClr val="FF3300"/>
                </a:solidFill>
                <a:latin typeface="微软雅黑" pitchFamily="34" charset="-122"/>
                <a:ea typeface="微软雅黑" pitchFamily="34" charset="-122"/>
                <a:cs typeface="Arial" pitchFamily="34" charset="0"/>
              </a:rPr>
              <a:t>写入时间</a:t>
            </a:r>
          </a:p>
          <a:p>
            <a:pPr marL="582613" lvl="1" indent="-223838" algn="just" defTabSz="717550" eaLnBrk="1" hangingPunct="1">
              <a:lnSpc>
                <a:spcPct val="125000"/>
              </a:lnSpc>
              <a:spcBef>
                <a:spcPct val="30000"/>
              </a:spcBef>
            </a:pPr>
            <a:r>
              <a:rPr lang="zh-CN" altLang="en-US" sz="2200">
                <a:solidFill>
                  <a:srgbClr val="D10F0F"/>
                </a:solidFill>
                <a:latin typeface="微软雅黑" pitchFamily="34" charset="-122"/>
                <a:ea typeface="微软雅黑" pitchFamily="34" charset="-122"/>
                <a:cs typeface="Arial" pitchFamily="34" charset="0"/>
              </a:rPr>
              <a:t>存储周期</a:t>
            </a:r>
            <a:r>
              <a:rPr lang="en-US" altLang="zh-CN" sz="2200">
                <a:solidFill>
                  <a:srgbClr val="D10F0F"/>
                </a:solidFill>
                <a:latin typeface="微软雅黑" pitchFamily="34" charset="-122"/>
                <a:ea typeface="微软雅黑" pitchFamily="34" charset="-122"/>
                <a:cs typeface="Arial" pitchFamily="34" charset="0"/>
              </a:rPr>
              <a:t>T</a:t>
            </a:r>
            <a:r>
              <a:rPr lang="en-US" altLang="zh-CN" sz="2200" baseline="-30000">
                <a:solidFill>
                  <a:srgbClr val="D10F0F"/>
                </a:solidFill>
                <a:latin typeface="微软雅黑" pitchFamily="34" charset="-122"/>
                <a:ea typeface="微软雅黑" pitchFamily="34" charset="-122"/>
                <a:cs typeface="Arial" pitchFamily="34" charset="0"/>
              </a:rPr>
              <a:t>MC</a:t>
            </a:r>
            <a:r>
              <a:rPr lang="zh-CN" altLang="en-US" sz="2200">
                <a:latin typeface="微软雅黑" pitchFamily="34" charset="-122"/>
                <a:ea typeface="微软雅黑" pitchFamily="34" charset="-122"/>
                <a:cs typeface="Arial" pitchFamily="34" charset="0"/>
              </a:rPr>
              <a:t>：连读两次访问存储器所需的最小时间间隔，它应等于存取时间加上下一次存取开始前所要求的附加时间，因此，</a:t>
            </a:r>
            <a:r>
              <a:rPr lang="en-US" altLang="zh-CN" sz="2200">
                <a:latin typeface="微软雅黑" pitchFamily="34" charset="-122"/>
                <a:ea typeface="微软雅黑" pitchFamily="34" charset="-122"/>
                <a:cs typeface="Arial" pitchFamily="34" charset="0"/>
              </a:rPr>
              <a:t>T</a:t>
            </a:r>
            <a:r>
              <a:rPr lang="en-US" altLang="zh-CN" sz="2200" baseline="-30000">
                <a:latin typeface="微软雅黑" pitchFamily="34" charset="-122"/>
                <a:ea typeface="微软雅黑" pitchFamily="34" charset="-122"/>
                <a:cs typeface="Arial" pitchFamily="34" charset="0"/>
              </a:rPr>
              <a:t>MC</a:t>
            </a:r>
            <a:r>
              <a:rPr lang="zh-CN" altLang="en-US" sz="2200">
                <a:latin typeface="微软雅黑" pitchFamily="34" charset="-122"/>
                <a:ea typeface="微软雅黑" pitchFamily="34" charset="-122"/>
                <a:cs typeface="Arial" pitchFamily="34" charset="0"/>
              </a:rPr>
              <a:t>比</a:t>
            </a:r>
            <a:r>
              <a:rPr lang="en-US" altLang="zh-CN" sz="2200">
                <a:latin typeface="微软雅黑" pitchFamily="34" charset="-122"/>
                <a:ea typeface="微软雅黑" pitchFamily="34" charset="-122"/>
                <a:cs typeface="Arial" pitchFamily="34" charset="0"/>
              </a:rPr>
              <a:t>T</a:t>
            </a:r>
            <a:r>
              <a:rPr lang="en-US" altLang="zh-CN" sz="2200" baseline="-30000">
                <a:latin typeface="微软雅黑" pitchFamily="34" charset="-122"/>
                <a:ea typeface="微软雅黑" pitchFamily="34" charset="-122"/>
                <a:cs typeface="Arial" pitchFamily="34" charset="0"/>
              </a:rPr>
              <a:t>A</a:t>
            </a:r>
            <a:r>
              <a:rPr lang="zh-CN" altLang="en-US" sz="2200">
                <a:latin typeface="微软雅黑" pitchFamily="34" charset="-122"/>
                <a:ea typeface="微软雅黑" pitchFamily="34" charset="-122"/>
                <a:cs typeface="Arial" pitchFamily="34" charset="0"/>
              </a:rPr>
              <a:t>大</a:t>
            </a:r>
            <a:r>
              <a:rPr lang="zh-CN" altLang="en-US" sz="2200">
                <a:solidFill>
                  <a:srgbClr val="006600"/>
                </a:solidFill>
                <a:latin typeface="微软雅黑" pitchFamily="34" charset="-122"/>
                <a:ea typeface="微软雅黑" pitchFamily="34" charset="-122"/>
                <a:cs typeface="Arial" pitchFamily="34" charset="0"/>
              </a:rPr>
              <a:t>（ 因为存储器由于读出放大器、驱动电路等都有一段稳定恢复时间，所以读出后不能立即进行下一次访问。 ）</a:t>
            </a:r>
            <a:endParaRPr lang="en-US" altLang="zh-CN" sz="2200">
              <a:solidFill>
                <a:srgbClr val="006600"/>
              </a:solidFill>
              <a:latin typeface="微软雅黑" pitchFamily="34" charset="-122"/>
              <a:ea typeface="微软雅黑" pitchFamily="34" charset="-122"/>
              <a:cs typeface="Arial" pitchFamily="34" charset="0"/>
            </a:endParaRPr>
          </a:p>
          <a:p>
            <a:pPr marL="582613" lvl="1" indent="-223838" algn="just" defTabSz="717550" eaLnBrk="1" hangingPunct="1">
              <a:lnSpc>
                <a:spcPct val="125000"/>
              </a:lnSpc>
              <a:spcBef>
                <a:spcPct val="30000"/>
              </a:spcBef>
              <a:buFontTx/>
              <a:buNone/>
            </a:pPr>
            <a:r>
              <a:rPr lang="zh-CN" altLang="en-US" sz="2200">
                <a:solidFill>
                  <a:srgbClr val="FF0000"/>
                </a:solidFill>
                <a:latin typeface="微软雅黑" pitchFamily="34" charset="-122"/>
                <a:ea typeface="微软雅黑" pitchFamily="34" charset="-122"/>
                <a:cs typeface="Arial" pitchFamily="34" charset="0"/>
              </a:rPr>
              <a:t>（就像一趟火车运行时间和发车周期是两个不同概念一样。）</a:t>
            </a:r>
            <a:endParaRPr lang="zh-CN" altLang="pt-BR" sz="2200">
              <a:solidFill>
                <a:srgbClr val="FF0000"/>
              </a:solidFill>
              <a:latin typeface="微软雅黑" pitchFamily="34" charset="-122"/>
              <a:ea typeface="微软雅黑" pitchFamily="34" charset="-122"/>
              <a:cs typeface="Arial" pitchFamily="34" charset="0"/>
            </a:endParaRPr>
          </a:p>
        </p:txBody>
      </p:sp>
      <p:sp>
        <p:nvSpPr>
          <p:cNvPr id="758787" name="Rectangle 97"/>
          <p:cNvSpPr>
            <a:spLocks noGrp="1" noChangeArrowheads="1"/>
          </p:cNvSpPr>
          <p:nvPr>
            <p:ph type="title" idx="4294967295"/>
          </p:nvPr>
        </p:nvSpPr>
        <p:spPr>
          <a:xfrm>
            <a:off x="296863" y="68263"/>
            <a:ext cx="8639175" cy="569912"/>
          </a:xfrm>
          <a:noFill/>
        </p:spPr>
        <p:txBody>
          <a:bodyPr lIns="91440" tIns="45720" rIns="91440" bIns="45720" anchor="ctr"/>
          <a:lstStyle/>
          <a:p>
            <a:pPr defTabSz="717550" eaLnBrk="1" hangingPunct="1"/>
            <a:r>
              <a:rPr lang="zh-CN" altLang="en-US"/>
              <a:t>主存的主要性能指标</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8546">
                                            <p:txEl>
                                              <p:pRg st="1" end="1"/>
                                            </p:txEl>
                                          </p:spTgt>
                                        </p:tgtEl>
                                        <p:attrNameLst>
                                          <p:attrName>style.visibility</p:attrName>
                                        </p:attrNameLst>
                                      </p:cBhvr>
                                      <p:to>
                                        <p:strVal val="visible"/>
                                      </p:to>
                                    </p:set>
                                    <p:animEffect transition="in" filter="blinds(horizontal)">
                                      <p:cBhvr>
                                        <p:cTn id="7" dur="500"/>
                                        <p:tgtEl>
                                          <p:spTgt spid="74854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8546">
                                            <p:txEl>
                                              <p:pRg st="2" end="2"/>
                                            </p:txEl>
                                          </p:spTgt>
                                        </p:tgtEl>
                                        <p:attrNameLst>
                                          <p:attrName>style.visibility</p:attrName>
                                        </p:attrNameLst>
                                      </p:cBhvr>
                                      <p:to>
                                        <p:strVal val="visible"/>
                                      </p:to>
                                    </p:set>
                                    <p:animEffect transition="in" filter="blinds(horizontal)">
                                      <p:cBhvr>
                                        <p:cTn id="12" dur="500"/>
                                        <p:tgtEl>
                                          <p:spTgt spid="74854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8546">
                                            <p:txEl>
                                              <p:pRg st="3" end="3"/>
                                            </p:txEl>
                                          </p:spTgt>
                                        </p:tgtEl>
                                        <p:attrNameLst>
                                          <p:attrName>style.visibility</p:attrName>
                                        </p:attrNameLst>
                                      </p:cBhvr>
                                      <p:to>
                                        <p:strVal val="visible"/>
                                      </p:to>
                                    </p:set>
                                    <p:animEffect transition="in" filter="blinds(horizontal)">
                                      <p:cBhvr>
                                        <p:cTn id="17" dur="500"/>
                                        <p:tgtEl>
                                          <p:spTgt spid="74854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8546">
                                            <p:txEl>
                                              <p:pRg st="4" end="4"/>
                                            </p:txEl>
                                          </p:spTgt>
                                        </p:tgtEl>
                                        <p:attrNameLst>
                                          <p:attrName>style.visibility</p:attrName>
                                        </p:attrNameLst>
                                      </p:cBhvr>
                                      <p:to>
                                        <p:strVal val="visible"/>
                                      </p:to>
                                    </p:set>
                                    <p:animEffect transition="in" filter="blinds(horizontal)">
                                      <p:cBhvr>
                                        <p:cTn id="22" dur="500"/>
                                        <p:tgtEl>
                                          <p:spTgt spid="74854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8546">
                                            <p:txEl>
                                              <p:pRg st="5" end="5"/>
                                            </p:txEl>
                                          </p:spTgt>
                                        </p:tgtEl>
                                        <p:attrNameLst>
                                          <p:attrName>style.visibility</p:attrName>
                                        </p:attrNameLst>
                                      </p:cBhvr>
                                      <p:to>
                                        <p:strVal val="visible"/>
                                      </p:to>
                                    </p:set>
                                    <p:animEffect transition="in" filter="blinds(horizontal)">
                                      <p:cBhvr>
                                        <p:cTn id="27" dur="500"/>
                                        <p:tgtEl>
                                          <p:spTgt spid="74854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idx="4294967295"/>
          </p:nvPr>
        </p:nvSpPr>
        <p:spPr/>
        <p:txBody>
          <a:bodyPr lIns="91440" tIns="45720" rIns="91440" bIns="45720" anchor="ctr"/>
          <a:lstStyle/>
          <a:p>
            <a:pPr eaLnBrk="1" hangingPunct="1"/>
            <a:r>
              <a:rPr lang="zh-CN" altLang="en-US" sz="3200"/>
              <a:t>设计支持</a:t>
            </a:r>
            <a:r>
              <a:rPr lang="en-US" altLang="zh-CN" sz="3200"/>
              <a:t>Cache</a:t>
            </a:r>
            <a:r>
              <a:rPr lang="zh-CN" altLang="en-US" sz="3200"/>
              <a:t>的存储器系统</a:t>
            </a:r>
          </a:p>
        </p:txBody>
      </p:sp>
      <p:pic>
        <p:nvPicPr>
          <p:cNvPr id="641027" name="Picture 5" descr="wide"/>
          <p:cNvPicPr>
            <a:picLocks noChangeAspect="1" noChangeArrowheads="1"/>
          </p:cNvPicPr>
          <p:nvPr>
            <p:ph sz="quarter" idx="4294967295"/>
          </p:nvPr>
        </p:nvPicPr>
        <p:blipFill>
          <a:blip r:embed="rId2"/>
          <a:srcRect/>
          <a:stretch>
            <a:fillRect/>
          </a:stretch>
        </p:blipFill>
        <p:spPr>
          <a:xfrm>
            <a:off x="161925" y="954088"/>
            <a:ext cx="4679950" cy="5445125"/>
          </a:xfrm>
          <a:noFill/>
        </p:spPr>
      </p:pic>
      <p:sp>
        <p:nvSpPr>
          <p:cNvPr id="774154" name="Rectangle 10"/>
          <p:cNvSpPr>
            <a:spLocks noChangeArrowheads="1"/>
          </p:cNvSpPr>
          <p:nvPr/>
        </p:nvSpPr>
        <p:spPr bwMode="auto">
          <a:xfrm>
            <a:off x="4932363" y="3908425"/>
            <a:ext cx="3717925" cy="803275"/>
          </a:xfrm>
          <a:prstGeom prst="rect">
            <a:avLst/>
          </a:prstGeom>
          <a:noFill/>
          <a:ln w="9525">
            <a:noFill/>
            <a:miter lim="800000"/>
            <a:headEnd/>
            <a:tailEnd/>
          </a:ln>
        </p:spPr>
        <p:txBody>
          <a:bodyPr wrap="none" lIns="0" tIns="0" rIns="0" bIns="0">
            <a:spAutoFit/>
          </a:bodyPr>
          <a:lstStyle/>
          <a:p>
            <a:pPr eaLnBrk="1" hangingPunct="1">
              <a:spcBef>
                <a:spcPct val="20000"/>
              </a:spcBef>
            </a:pPr>
            <a:r>
              <a:rPr kumimoji="1" lang="en-US" altLang="zh-CN" sz="2400" b="1">
                <a:solidFill>
                  <a:srgbClr val="CC0000"/>
                </a:solidFill>
                <a:ea typeface="华文新魏" pitchFamily="2" charset="-122"/>
              </a:rPr>
              <a:t>Two-word: 2x(1+10+1)=24</a:t>
            </a:r>
            <a:endParaRPr kumimoji="1" lang="zh-CN" altLang="en-US" sz="2400" b="1">
              <a:solidFill>
                <a:srgbClr val="CC0000"/>
              </a:solidFill>
              <a:ea typeface="华文新魏" pitchFamily="2" charset="-122"/>
            </a:endParaRPr>
          </a:p>
          <a:p>
            <a:pPr eaLnBrk="1" hangingPunct="1">
              <a:spcBef>
                <a:spcPct val="20000"/>
              </a:spcBef>
            </a:pPr>
            <a:r>
              <a:rPr kumimoji="1" lang="en-US" altLang="zh-CN" sz="2400" b="1">
                <a:solidFill>
                  <a:srgbClr val="CC0000"/>
                </a:solidFill>
                <a:ea typeface="华文新魏" pitchFamily="2" charset="-122"/>
              </a:rPr>
              <a:t>Four-word: 1+10+1=12</a:t>
            </a:r>
          </a:p>
        </p:txBody>
      </p:sp>
      <p:sp>
        <p:nvSpPr>
          <p:cNvPr id="641029" name="Rectangle 14"/>
          <p:cNvSpPr>
            <a:spLocks noChangeArrowheads="1"/>
          </p:cNvSpPr>
          <p:nvPr/>
        </p:nvSpPr>
        <p:spPr bwMode="auto">
          <a:xfrm>
            <a:off x="3995738" y="1162050"/>
            <a:ext cx="5032375" cy="1876425"/>
          </a:xfrm>
          <a:prstGeom prst="rect">
            <a:avLst/>
          </a:prstGeom>
          <a:solidFill>
            <a:schemeClr val="bg1"/>
          </a:solidFill>
          <a:ln w="9525">
            <a:noFill/>
            <a:miter lim="800000"/>
            <a:headEnd/>
            <a:tailEnd/>
          </a:ln>
        </p:spPr>
        <p:txBody>
          <a:bodyPr lIns="0" tIns="0" rIns="0" bIns="0">
            <a:spAutoFit/>
          </a:bodyPr>
          <a:lstStyle/>
          <a:p>
            <a:pPr eaLnBrk="1" hangingPunct="1">
              <a:lnSpc>
                <a:spcPct val="125000"/>
              </a:lnSpc>
              <a:spcBef>
                <a:spcPct val="20000"/>
              </a:spcBef>
            </a:pPr>
            <a:r>
              <a:rPr kumimoji="1" lang="zh-CN" altLang="en-US" sz="2200" b="1">
                <a:solidFill>
                  <a:srgbClr val="CC0000"/>
                </a:solidFill>
                <a:latin typeface="微软雅黑" pitchFamily="34" charset="-122"/>
                <a:ea typeface="微软雅黑" pitchFamily="34" charset="-122"/>
                <a:cs typeface="Arial" pitchFamily="34" charset="0"/>
              </a:rPr>
              <a:t>假定存储器访问过程：</a:t>
            </a:r>
          </a:p>
          <a:p>
            <a:pPr lvl="1" eaLnBrk="1" hangingPunct="1">
              <a:lnSpc>
                <a:spcPct val="125000"/>
              </a:lnSpc>
              <a:spcBef>
                <a:spcPct val="20000"/>
              </a:spcBef>
            </a:pPr>
            <a:r>
              <a:rPr kumimoji="1" lang="en-US" altLang="zh-CN" sz="2200" b="1">
                <a:solidFill>
                  <a:srgbClr val="000099"/>
                </a:solidFill>
                <a:latin typeface="微软雅黑" pitchFamily="34" charset="-122"/>
                <a:ea typeface="微软雅黑" pitchFamily="34" charset="-122"/>
                <a:cs typeface="Arial" pitchFamily="34" charset="0"/>
              </a:rPr>
              <a:t>CPU</a:t>
            </a:r>
            <a:r>
              <a:rPr kumimoji="1" lang="zh-CN" altLang="en-US" sz="2200" b="1">
                <a:solidFill>
                  <a:srgbClr val="000099"/>
                </a:solidFill>
                <a:latin typeface="微软雅黑" pitchFamily="34" charset="-122"/>
                <a:ea typeface="微软雅黑" pitchFamily="34" charset="-122"/>
                <a:cs typeface="Arial" pitchFamily="34" charset="0"/>
              </a:rPr>
              <a:t>发送地址到内存：</a:t>
            </a:r>
            <a:r>
              <a:rPr kumimoji="1" lang="en-US" altLang="zh-CN" sz="2200" b="1">
                <a:solidFill>
                  <a:srgbClr val="000099"/>
                </a:solidFill>
                <a:latin typeface="微软雅黑" pitchFamily="34" charset="-122"/>
                <a:ea typeface="微软雅黑" pitchFamily="34" charset="-122"/>
                <a:cs typeface="Arial" pitchFamily="34" charset="0"/>
              </a:rPr>
              <a:t>1</a:t>
            </a:r>
            <a:r>
              <a:rPr kumimoji="1" lang="zh-CN" altLang="en-US" sz="2200" b="1">
                <a:solidFill>
                  <a:srgbClr val="000099"/>
                </a:solidFill>
                <a:latin typeface="微软雅黑" pitchFamily="34" charset="-122"/>
                <a:ea typeface="微软雅黑" pitchFamily="34" charset="-122"/>
                <a:cs typeface="Arial" pitchFamily="34" charset="0"/>
              </a:rPr>
              <a:t>个总线时钟</a:t>
            </a:r>
          </a:p>
          <a:p>
            <a:pPr lvl="1" eaLnBrk="1" hangingPunct="1">
              <a:lnSpc>
                <a:spcPct val="125000"/>
              </a:lnSpc>
              <a:spcBef>
                <a:spcPct val="20000"/>
              </a:spcBef>
            </a:pPr>
            <a:r>
              <a:rPr kumimoji="1" lang="zh-CN" altLang="en-US" sz="2200" b="1">
                <a:solidFill>
                  <a:srgbClr val="000099"/>
                </a:solidFill>
                <a:latin typeface="微软雅黑" pitchFamily="34" charset="-122"/>
                <a:ea typeface="微软雅黑" pitchFamily="34" charset="-122"/>
                <a:cs typeface="Arial" pitchFamily="34" charset="0"/>
              </a:rPr>
              <a:t>内存访问时间：</a:t>
            </a:r>
            <a:r>
              <a:rPr kumimoji="1" lang="en-US" altLang="zh-CN" sz="2200" b="1">
                <a:solidFill>
                  <a:srgbClr val="000099"/>
                </a:solidFill>
                <a:latin typeface="微软雅黑" pitchFamily="34" charset="-122"/>
                <a:ea typeface="微软雅黑" pitchFamily="34" charset="-122"/>
                <a:cs typeface="Arial" pitchFamily="34" charset="0"/>
              </a:rPr>
              <a:t>10</a:t>
            </a:r>
            <a:r>
              <a:rPr kumimoji="1" lang="zh-CN" altLang="en-US" sz="2200" b="1">
                <a:solidFill>
                  <a:srgbClr val="000099"/>
                </a:solidFill>
                <a:latin typeface="微软雅黑" pitchFamily="34" charset="-122"/>
                <a:ea typeface="微软雅黑" pitchFamily="34" charset="-122"/>
                <a:cs typeface="Arial" pitchFamily="34" charset="0"/>
              </a:rPr>
              <a:t>个总线时钟</a:t>
            </a:r>
          </a:p>
          <a:p>
            <a:pPr lvl="1" eaLnBrk="1" hangingPunct="1">
              <a:lnSpc>
                <a:spcPct val="125000"/>
              </a:lnSpc>
              <a:spcBef>
                <a:spcPct val="20000"/>
              </a:spcBef>
            </a:pPr>
            <a:r>
              <a:rPr kumimoji="1" lang="zh-CN" altLang="en-US" sz="2200" b="1">
                <a:solidFill>
                  <a:srgbClr val="000099"/>
                </a:solidFill>
                <a:latin typeface="微软雅黑" pitchFamily="34" charset="-122"/>
                <a:ea typeface="微软雅黑" pitchFamily="34" charset="-122"/>
                <a:cs typeface="Arial" pitchFamily="34" charset="0"/>
              </a:rPr>
              <a:t>从总线上传送一个字：</a:t>
            </a:r>
            <a:r>
              <a:rPr kumimoji="1" lang="en-US" altLang="zh-CN" sz="2200" b="1">
                <a:solidFill>
                  <a:srgbClr val="000099"/>
                </a:solidFill>
                <a:latin typeface="微软雅黑" pitchFamily="34" charset="-122"/>
                <a:ea typeface="微软雅黑" pitchFamily="34" charset="-122"/>
                <a:cs typeface="Arial" pitchFamily="34" charset="0"/>
              </a:rPr>
              <a:t>1</a:t>
            </a:r>
            <a:r>
              <a:rPr kumimoji="1" lang="zh-CN" altLang="en-US" sz="2200" b="1">
                <a:solidFill>
                  <a:srgbClr val="000099"/>
                </a:solidFill>
                <a:latin typeface="微软雅黑" pitchFamily="34" charset="-122"/>
                <a:ea typeface="微软雅黑" pitchFamily="34" charset="-122"/>
                <a:cs typeface="Arial" pitchFamily="34" charset="0"/>
              </a:rPr>
              <a:t>个总线时钟</a:t>
            </a:r>
          </a:p>
        </p:txBody>
      </p:sp>
      <p:sp>
        <p:nvSpPr>
          <p:cNvPr id="774159" name="Rectangle 15"/>
          <p:cNvSpPr>
            <a:spLocks noChangeArrowheads="1"/>
          </p:cNvSpPr>
          <p:nvPr/>
        </p:nvSpPr>
        <p:spPr bwMode="auto">
          <a:xfrm>
            <a:off x="4932363" y="5483225"/>
            <a:ext cx="4044950" cy="736600"/>
          </a:xfrm>
          <a:prstGeom prst="rect">
            <a:avLst/>
          </a:prstGeom>
          <a:noFill/>
          <a:ln w="9525">
            <a:noFill/>
            <a:miter lim="800000"/>
            <a:headEnd/>
            <a:tailEnd/>
          </a:ln>
        </p:spPr>
        <p:txBody>
          <a:bodyPr wrap="none" lIns="0" tIns="0" rIns="0" bIns="0">
            <a:spAutoFit/>
          </a:bodyPr>
          <a:lstStyle/>
          <a:p>
            <a:pPr eaLnBrk="1" hangingPunct="1">
              <a:spcBef>
                <a:spcPct val="20000"/>
              </a:spcBef>
            </a:pPr>
            <a:r>
              <a:rPr kumimoji="1" lang="zh-CN" altLang="en-US" sz="2200" b="1">
                <a:solidFill>
                  <a:srgbClr val="0000FF"/>
                </a:solidFill>
                <a:latin typeface="微软雅黑" pitchFamily="34" charset="-122"/>
                <a:ea typeface="微软雅黑" pitchFamily="34" charset="-122"/>
                <a:cs typeface="Arial" pitchFamily="34" charset="0"/>
              </a:rPr>
              <a:t>缺失损失各为</a:t>
            </a:r>
            <a:r>
              <a:rPr kumimoji="1" lang="en-US" altLang="zh-CN" sz="2200" b="1">
                <a:solidFill>
                  <a:srgbClr val="0000FF"/>
                </a:solidFill>
                <a:latin typeface="微软雅黑" pitchFamily="34" charset="-122"/>
                <a:ea typeface="微软雅黑" pitchFamily="34" charset="-122"/>
                <a:cs typeface="Arial" pitchFamily="34" charset="0"/>
              </a:rPr>
              <a:t>24</a:t>
            </a:r>
            <a:r>
              <a:rPr kumimoji="1" lang="zh-CN" altLang="en-US" sz="2200" b="1">
                <a:solidFill>
                  <a:srgbClr val="0000FF"/>
                </a:solidFill>
                <a:latin typeface="微软雅黑" pitchFamily="34" charset="-122"/>
                <a:ea typeface="微软雅黑" pitchFamily="34" charset="-122"/>
                <a:cs typeface="Arial" pitchFamily="34" charset="0"/>
              </a:rPr>
              <a:t>或</a:t>
            </a:r>
            <a:r>
              <a:rPr kumimoji="1" lang="en-US" altLang="zh-CN" sz="2200" b="1">
                <a:solidFill>
                  <a:srgbClr val="0000FF"/>
                </a:solidFill>
                <a:latin typeface="微软雅黑" pitchFamily="34" charset="-122"/>
                <a:ea typeface="微软雅黑" pitchFamily="34" charset="-122"/>
                <a:cs typeface="Arial" pitchFamily="34" charset="0"/>
              </a:rPr>
              <a:t>12</a:t>
            </a:r>
            <a:r>
              <a:rPr kumimoji="1" lang="zh-CN" altLang="en-US" sz="2200" b="1">
                <a:solidFill>
                  <a:srgbClr val="0000FF"/>
                </a:solidFill>
                <a:latin typeface="微软雅黑" pitchFamily="34" charset="-122"/>
                <a:ea typeface="微软雅黑" pitchFamily="34" charset="-122"/>
                <a:cs typeface="Arial" pitchFamily="34" charset="0"/>
              </a:rPr>
              <a:t>个时钟周期</a:t>
            </a:r>
          </a:p>
          <a:p>
            <a:pPr eaLnBrk="1" hangingPunct="1">
              <a:spcBef>
                <a:spcPct val="20000"/>
              </a:spcBef>
            </a:pPr>
            <a:r>
              <a:rPr kumimoji="1" lang="zh-CN" altLang="en-US" sz="2200" b="1">
                <a:solidFill>
                  <a:srgbClr val="0000FF"/>
                </a:solidFill>
                <a:latin typeface="微软雅黑" pitchFamily="34" charset="-122"/>
                <a:ea typeface="微软雅黑" pitchFamily="34" charset="-122"/>
                <a:cs typeface="Arial" pitchFamily="34" charset="0"/>
              </a:rPr>
              <a:t>速度快，但代价大！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4154"/>
                                        </p:tgtEl>
                                        <p:attrNameLst>
                                          <p:attrName>style.visibility</p:attrName>
                                        </p:attrNameLst>
                                      </p:cBhvr>
                                      <p:to>
                                        <p:strVal val="visible"/>
                                      </p:to>
                                    </p:set>
                                    <p:animEffect transition="in" filter="blinds(horizontal)">
                                      <p:cBhvr>
                                        <p:cTn id="7" dur="500"/>
                                        <p:tgtEl>
                                          <p:spTgt spid="7741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4159"/>
                                        </p:tgtEl>
                                        <p:attrNameLst>
                                          <p:attrName>style.visibility</p:attrName>
                                        </p:attrNameLst>
                                      </p:cBhvr>
                                      <p:to>
                                        <p:strVal val="visible"/>
                                      </p:to>
                                    </p:set>
                                    <p:animEffect transition="in" filter="blinds(horizontal)">
                                      <p:cBhvr>
                                        <p:cTn id="12" dur="500"/>
                                        <p:tgtEl>
                                          <p:spTgt spid="774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54" grpId="0"/>
      <p:bldP spid="774159"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idx="4294967295"/>
          </p:nvPr>
        </p:nvSpPr>
        <p:spPr/>
        <p:txBody>
          <a:bodyPr lIns="91440" tIns="45720" rIns="91440" bIns="45720" anchor="ctr"/>
          <a:lstStyle/>
          <a:p>
            <a:pPr eaLnBrk="1" hangingPunct="1"/>
            <a:r>
              <a:rPr lang="zh-CN" altLang="en-US" sz="3200"/>
              <a:t>设计支持</a:t>
            </a:r>
            <a:r>
              <a:rPr lang="en-US" altLang="zh-CN" sz="3200"/>
              <a:t>Cache</a:t>
            </a:r>
            <a:r>
              <a:rPr lang="zh-CN" altLang="en-US" sz="3200"/>
              <a:t>的存储器系统</a:t>
            </a:r>
          </a:p>
        </p:txBody>
      </p:sp>
      <p:pic>
        <p:nvPicPr>
          <p:cNvPr id="642051" name="Picture 4" descr="interleaved memory"/>
          <p:cNvPicPr>
            <a:picLocks noChangeAspect="1" noChangeArrowheads="1"/>
          </p:cNvPicPr>
          <p:nvPr/>
        </p:nvPicPr>
        <p:blipFill>
          <a:blip r:embed="rId2"/>
          <a:srcRect/>
          <a:stretch>
            <a:fillRect/>
          </a:stretch>
        </p:blipFill>
        <p:spPr bwMode="auto">
          <a:xfrm>
            <a:off x="26988" y="998538"/>
            <a:ext cx="4633912" cy="5670550"/>
          </a:xfrm>
          <a:prstGeom prst="rect">
            <a:avLst/>
          </a:prstGeom>
          <a:noFill/>
          <a:ln w="9525">
            <a:noFill/>
            <a:miter lim="800000"/>
            <a:headEnd/>
            <a:tailEnd/>
          </a:ln>
        </p:spPr>
      </p:pic>
      <p:sp>
        <p:nvSpPr>
          <p:cNvPr id="775179" name="Rectangle 11"/>
          <p:cNvSpPr>
            <a:spLocks noChangeArrowheads="1"/>
          </p:cNvSpPr>
          <p:nvPr/>
        </p:nvSpPr>
        <p:spPr bwMode="auto">
          <a:xfrm>
            <a:off x="5048250" y="2933700"/>
            <a:ext cx="3478213" cy="669925"/>
          </a:xfrm>
          <a:prstGeom prst="rect">
            <a:avLst/>
          </a:prstGeom>
          <a:noFill/>
          <a:ln w="9525">
            <a:noFill/>
            <a:miter lim="800000"/>
            <a:headEnd/>
            <a:tailEnd/>
          </a:ln>
        </p:spPr>
        <p:txBody>
          <a:bodyPr wrap="none" lIns="0" tIns="0" rIns="0" bIns="0">
            <a:spAutoFit/>
          </a:bodyPr>
          <a:lstStyle/>
          <a:p>
            <a:pPr eaLnBrk="1" hangingPunct="1"/>
            <a:r>
              <a:rPr kumimoji="1" lang="en-US" altLang="zh-CN" sz="2200" b="1">
                <a:solidFill>
                  <a:srgbClr val="CC0000"/>
                </a:solidFill>
                <a:ea typeface="华文新魏" pitchFamily="2" charset="-122"/>
              </a:rPr>
              <a:t>Interleaved four banks </a:t>
            </a:r>
          </a:p>
          <a:p>
            <a:pPr eaLnBrk="1" hangingPunct="1"/>
            <a:r>
              <a:rPr kumimoji="1" lang="en-US" altLang="zh-CN" sz="2200" b="1">
                <a:solidFill>
                  <a:srgbClr val="CC0000"/>
                </a:solidFill>
                <a:ea typeface="华文新魏" pitchFamily="2" charset="-122"/>
              </a:rPr>
              <a:t>one-word: 1+1x10+4x1=15</a:t>
            </a:r>
          </a:p>
        </p:txBody>
      </p:sp>
      <p:sp>
        <p:nvSpPr>
          <p:cNvPr id="642053" name="Rectangle 15"/>
          <p:cNvSpPr>
            <a:spLocks noChangeArrowheads="1"/>
          </p:cNvSpPr>
          <p:nvPr/>
        </p:nvSpPr>
        <p:spPr bwMode="auto">
          <a:xfrm>
            <a:off x="4076700" y="966788"/>
            <a:ext cx="5032375" cy="1876425"/>
          </a:xfrm>
          <a:prstGeom prst="rect">
            <a:avLst/>
          </a:prstGeom>
          <a:solidFill>
            <a:schemeClr val="bg1"/>
          </a:solidFill>
          <a:ln w="9525">
            <a:noFill/>
            <a:miter lim="800000"/>
            <a:headEnd/>
            <a:tailEnd/>
          </a:ln>
        </p:spPr>
        <p:txBody>
          <a:bodyPr lIns="0" tIns="0" rIns="0" bIns="0">
            <a:spAutoFit/>
          </a:bodyPr>
          <a:lstStyle/>
          <a:p>
            <a:pPr eaLnBrk="1" hangingPunct="1">
              <a:lnSpc>
                <a:spcPct val="125000"/>
              </a:lnSpc>
              <a:spcBef>
                <a:spcPct val="20000"/>
              </a:spcBef>
            </a:pPr>
            <a:r>
              <a:rPr kumimoji="1" lang="zh-CN" altLang="en-US" sz="2200" b="1">
                <a:solidFill>
                  <a:srgbClr val="CC0000"/>
                </a:solidFill>
                <a:latin typeface="微软雅黑" pitchFamily="34" charset="-122"/>
                <a:ea typeface="微软雅黑" pitchFamily="34" charset="-122"/>
                <a:cs typeface="Arial" pitchFamily="34" charset="0"/>
              </a:rPr>
              <a:t>假定存储器访问过程：</a:t>
            </a:r>
          </a:p>
          <a:p>
            <a:pPr lvl="1" eaLnBrk="1" hangingPunct="1">
              <a:lnSpc>
                <a:spcPct val="125000"/>
              </a:lnSpc>
              <a:spcBef>
                <a:spcPct val="20000"/>
              </a:spcBef>
            </a:pPr>
            <a:r>
              <a:rPr kumimoji="1" lang="en-US" altLang="zh-CN" sz="2200" b="1">
                <a:solidFill>
                  <a:srgbClr val="000099"/>
                </a:solidFill>
                <a:latin typeface="微软雅黑" pitchFamily="34" charset="-122"/>
                <a:ea typeface="微软雅黑" pitchFamily="34" charset="-122"/>
                <a:cs typeface="Arial" pitchFamily="34" charset="0"/>
              </a:rPr>
              <a:t>CPU</a:t>
            </a:r>
            <a:r>
              <a:rPr kumimoji="1" lang="zh-CN" altLang="en-US" sz="2200" b="1">
                <a:solidFill>
                  <a:srgbClr val="000099"/>
                </a:solidFill>
                <a:latin typeface="微软雅黑" pitchFamily="34" charset="-122"/>
                <a:ea typeface="微软雅黑" pitchFamily="34" charset="-122"/>
                <a:cs typeface="Arial" pitchFamily="34" charset="0"/>
              </a:rPr>
              <a:t>发送地址到内存：</a:t>
            </a:r>
            <a:r>
              <a:rPr kumimoji="1" lang="en-US" altLang="zh-CN" sz="2200" b="1">
                <a:solidFill>
                  <a:srgbClr val="000099"/>
                </a:solidFill>
                <a:latin typeface="微软雅黑" pitchFamily="34" charset="-122"/>
                <a:ea typeface="微软雅黑" pitchFamily="34" charset="-122"/>
                <a:cs typeface="Arial" pitchFamily="34" charset="0"/>
              </a:rPr>
              <a:t>1</a:t>
            </a:r>
            <a:r>
              <a:rPr kumimoji="1" lang="zh-CN" altLang="en-US" sz="2200" b="1">
                <a:solidFill>
                  <a:srgbClr val="000099"/>
                </a:solidFill>
                <a:latin typeface="微软雅黑" pitchFamily="34" charset="-122"/>
                <a:ea typeface="微软雅黑" pitchFamily="34" charset="-122"/>
                <a:cs typeface="Arial" pitchFamily="34" charset="0"/>
              </a:rPr>
              <a:t>个总线时钟</a:t>
            </a:r>
          </a:p>
          <a:p>
            <a:pPr lvl="1" eaLnBrk="1" hangingPunct="1">
              <a:lnSpc>
                <a:spcPct val="125000"/>
              </a:lnSpc>
              <a:spcBef>
                <a:spcPct val="20000"/>
              </a:spcBef>
            </a:pPr>
            <a:r>
              <a:rPr kumimoji="1" lang="zh-CN" altLang="en-US" sz="2200" b="1">
                <a:solidFill>
                  <a:srgbClr val="000099"/>
                </a:solidFill>
                <a:latin typeface="微软雅黑" pitchFamily="34" charset="-122"/>
                <a:ea typeface="微软雅黑" pitchFamily="34" charset="-122"/>
                <a:cs typeface="Arial" pitchFamily="34" charset="0"/>
              </a:rPr>
              <a:t>内存访问时间：</a:t>
            </a:r>
            <a:r>
              <a:rPr kumimoji="1" lang="en-US" altLang="zh-CN" sz="2200" b="1">
                <a:solidFill>
                  <a:srgbClr val="000099"/>
                </a:solidFill>
                <a:latin typeface="微软雅黑" pitchFamily="34" charset="-122"/>
                <a:ea typeface="微软雅黑" pitchFamily="34" charset="-122"/>
                <a:cs typeface="Arial" pitchFamily="34" charset="0"/>
              </a:rPr>
              <a:t>10</a:t>
            </a:r>
            <a:r>
              <a:rPr kumimoji="1" lang="zh-CN" altLang="en-US" sz="2200" b="1">
                <a:solidFill>
                  <a:srgbClr val="000099"/>
                </a:solidFill>
                <a:latin typeface="微软雅黑" pitchFamily="34" charset="-122"/>
                <a:ea typeface="微软雅黑" pitchFamily="34" charset="-122"/>
                <a:cs typeface="Arial" pitchFamily="34" charset="0"/>
              </a:rPr>
              <a:t>个总线时钟</a:t>
            </a:r>
          </a:p>
          <a:p>
            <a:pPr lvl="1" eaLnBrk="1" hangingPunct="1">
              <a:lnSpc>
                <a:spcPct val="125000"/>
              </a:lnSpc>
              <a:spcBef>
                <a:spcPct val="20000"/>
              </a:spcBef>
            </a:pPr>
            <a:r>
              <a:rPr kumimoji="1" lang="zh-CN" altLang="en-US" sz="2200" b="1">
                <a:solidFill>
                  <a:srgbClr val="000099"/>
                </a:solidFill>
                <a:latin typeface="微软雅黑" pitchFamily="34" charset="-122"/>
                <a:ea typeface="微软雅黑" pitchFamily="34" charset="-122"/>
                <a:cs typeface="Arial" pitchFamily="34" charset="0"/>
              </a:rPr>
              <a:t>从总线上传送一个字：</a:t>
            </a:r>
            <a:r>
              <a:rPr kumimoji="1" lang="en-US" altLang="zh-CN" sz="2200" b="1">
                <a:solidFill>
                  <a:srgbClr val="000099"/>
                </a:solidFill>
                <a:latin typeface="微软雅黑" pitchFamily="34" charset="-122"/>
                <a:ea typeface="微软雅黑" pitchFamily="34" charset="-122"/>
                <a:cs typeface="Arial" pitchFamily="34" charset="0"/>
              </a:rPr>
              <a:t>1</a:t>
            </a:r>
            <a:r>
              <a:rPr kumimoji="1" lang="zh-CN" altLang="en-US" sz="2200" b="1">
                <a:solidFill>
                  <a:srgbClr val="000099"/>
                </a:solidFill>
                <a:latin typeface="微软雅黑" pitchFamily="34" charset="-122"/>
                <a:ea typeface="微软雅黑" pitchFamily="34" charset="-122"/>
                <a:cs typeface="Arial" pitchFamily="34" charset="0"/>
              </a:rPr>
              <a:t>个总线时钟</a:t>
            </a:r>
          </a:p>
        </p:txBody>
      </p:sp>
      <p:sp>
        <p:nvSpPr>
          <p:cNvPr id="775184" name="Rectangle 16"/>
          <p:cNvSpPr>
            <a:spLocks noChangeArrowheads="1"/>
          </p:cNvSpPr>
          <p:nvPr/>
        </p:nvSpPr>
        <p:spPr bwMode="auto">
          <a:xfrm>
            <a:off x="5246688" y="5678488"/>
            <a:ext cx="3140075" cy="736600"/>
          </a:xfrm>
          <a:prstGeom prst="rect">
            <a:avLst/>
          </a:prstGeom>
          <a:noFill/>
          <a:ln w="9525">
            <a:noFill/>
            <a:miter lim="800000"/>
            <a:headEnd/>
            <a:tailEnd/>
          </a:ln>
        </p:spPr>
        <p:txBody>
          <a:bodyPr wrap="none" lIns="0" tIns="0" rIns="0" bIns="0">
            <a:spAutoFit/>
          </a:bodyPr>
          <a:lstStyle/>
          <a:p>
            <a:pPr eaLnBrk="1" hangingPunct="1">
              <a:spcBef>
                <a:spcPct val="20000"/>
              </a:spcBef>
            </a:pPr>
            <a:r>
              <a:rPr kumimoji="1" lang="zh-CN" altLang="en-US" sz="2200" b="1">
                <a:solidFill>
                  <a:srgbClr val="0000FF"/>
                </a:solidFill>
                <a:latin typeface="微软雅黑" pitchFamily="34" charset="-122"/>
                <a:ea typeface="微软雅黑" pitchFamily="34" charset="-122"/>
                <a:cs typeface="Arial" pitchFamily="34" charset="0"/>
              </a:rPr>
              <a:t>缺失损失为</a:t>
            </a:r>
            <a:r>
              <a:rPr kumimoji="1" lang="en-US" altLang="zh-CN" sz="2200" b="1">
                <a:solidFill>
                  <a:srgbClr val="0000FF"/>
                </a:solidFill>
                <a:latin typeface="微软雅黑" pitchFamily="34" charset="-122"/>
                <a:ea typeface="微软雅黑" pitchFamily="34" charset="-122"/>
                <a:cs typeface="Arial" pitchFamily="34" charset="0"/>
              </a:rPr>
              <a:t>15</a:t>
            </a:r>
            <a:r>
              <a:rPr kumimoji="1" lang="zh-CN" altLang="en-US" sz="2200" b="1">
                <a:solidFill>
                  <a:srgbClr val="0000FF"/>
                </a:solidFill>
                <a:latin typeface="微软雅黑" pitchFamily="34" charset="-122"/>
                <a:ea typeface="微软雅黑" pitchFamily="34" charset="-122"/>
                <a:cs typeface="Arial" pitchFamily="34" charset="0"/>
              </a:rPr>
              <a:t>个时钟周期</a:t>
            </a:r>
          </a:p>
          <a:p>
            <a:pPr eaLnBrk="1" hangingPunct="1">
              <a:spcBef>
                <a:spcPct val="20000"/>
              </a:spcBef>
            </a:pPr>
            <a:r>
              <a:rPr kumimoji="1" lang="zh-CN" altLang="en-US" sz="2200" b="1">
                <a:solidFill>
                  <a:srgbClr val="0000FF"/>
                </a:solidFill>
                <a:latin typeface="微软雅黑" pitchFamily="34" charset="-122"/>
                <a:ea typeface="微软雅黑" pitchFamily="34" charset="-122"/>
                <a:cs typeface="Arial" pitchFamily="34" charset="0"/>
              </a:rPr>
              <a:t>代价小，而且速度快！</a:t>
            </a:r>
          </a:p>
        </p:txBody>
      </p:sp>
      <p:sp>
        <p:nvSpPr>
          <p:cNvPr id="642055" name="Line 61"/>
          <p:cNvSpPr>
            <a:spLocks noChangeShapeType="1"/>
          </p:cNvSpPr>
          <p:nvPr/>
        </p:nvSpPr>
        <p:spPr bwMode="auto">
          <a:xfrm>
            <a:off x="5573713" y="3825875"/>
            <a:ext cx="0" cy="196850"/>
          </a:xfrm>
          <a:prstGeom prst="line">
            <a:avLst/>
          </a:prstGeom>
          <a:noFill/>
          <a:ln w="19050">
            <a:solidFill>
              <a:schemeClr val="tx1"/>
            </a:solidFill>
            <a:round/>
            <a:headEnd/>
            <a:tailEnd/>
          </a:ln>
        </p:spPr>
        <p:txBody>
          <a:bodyPr/>
          <a:lstStyle/>
          <a:p>
            <a:endParaRPr lang="zh-CN" altLang="en-US"/>
          </a:p>
        </p:txBody>
      </p:sp>
      <p:sp>
        <p:nvSpPr>
          <p:cNvPr id="642056" name="Line 62"/>
          <p:cNvSpPr>
            <a:spLocks noChangeShapeType="1"/>
          </p:cNvSpPr>
          <p:nvPr/>
        </p:nvSpPr>
        <p:spPr bwMode="auto">
          <a:xfrm flipV="1">
            <a:off x="5573713" y="3924300"/>
            <a:ext cx="2489200" cy="0"/>
          </a:xfrm>
          <a:prstGeom prst="line">
            <a:avLst/>
          </a:prstGeom>
          <a:noFill/>
          <a:ln w="19050">
            <a:solidFill>
              <a:schemeClr val="tx1"/>
            </a:solidFill>
            <a:round/>
            <a:headEnd/>
            <a:tailEnd/>
          </a:ln>
        </p:spPr>
        <p:txBody>
          <a:bodyPr/>
          <a:lstStyle/>
          <a:p>
            <a:endParaRPr lang="zh-CN" altLang="en-US"/>
          </a:p>
        </p:txBody>
      </p:sp>
      <p:sp>
        <p:nvSpPr>
          <p:cNvPr id="642057" name="Line 63"/>
          <p:cNvSpPr>
            <a:spLocks noChangeShapeType="1"/>
          </p:cNvSpPr>
          <p:nvPr/>
        </p:nvSpPr>
        <p:spPr bwMode="auto">
          <a:xfrm>
            <a:off x="5865813" y="3825875"/>
            <a:ext cx="0" cy="196850"/>
          </a:xfrm>
          <a:prstGeom prst="line">
            <a:avLst/>
          </a:prstGeom>
          <a:noFill/>
          <a:ln w="19050">
            <a:solidFill>
              <a:schemeClr val="tx1"/>
            </a:solidFill>
            <a:round/>
            <a:headEnd/>
            <a:tailEnd/>
          </a:ln>
        </p:spPr>
        <p:txBody>
          <a:bodyPr/>
          <a:lstStyle/>
          <a:p>
            <a:endParaRPr lang="zh-CN" altLang="en-US"/>
          </a:p>
        </p:txBody>
      </p:sp>
      <p:sp>
        <p:nvSpPr>
          <p:cNvPr id="642058" name="Line 64"/>
          <p:cNvSpPr>
            <a:spLocks noChangeShapeType="1"/>
          </p:cNvSpPr>
          <p:nvPr/>
        </p:nvSpPr>
        <p:spPr bwMode="auto">
          <a:xfrm>
            <a:off x="7769225" y="3822700"/>
            <a:ext cx="0" cy="196850"/>
          </a:xfrm>
          <a:prstGeom prst="line">
            <a:avLst/>
          </a:prstGeom>
          <a:noFill/>
          <a:ln w="19050">
            <a:solidFill>
              <a:schemeClr val="tx1"/>
            </a:solidFill>
            <a:round/>
            <a:headEnd/>
            <a:tailEnd/>
          </a:ln>
        </p:spPr>
        <p:txBody>
          <a:bodyPr/>
          <a:lstStyle/>
          <a:p>
            <a:endParaRPr lang="zh-CN" altLang="en-US"/>
          </a:p>
        </p:txBody>
      </p:sp>
      <p:sp>
        <p:nvSpPr>
          <p:cNvPr id="642059" name="Text Box 65"/>
          <p:cNvSpPr txBox="1">
            <a:spLocks noChangeArrowheads="1"/>
          </p:cNvSpPr>
          <p:nvPr/>
        </p:nvSpPr>
        <p:spPr bwMode="auto">
          <a:xfrm>
            <a:off x="4662488" y="3754438"/>
            <a:ext cx="1044575" cy="304800"/>
          </a:xfrm>
          <a:prstGeom prst="rect">
            <a:avLst/>
          </a:prstGeom>
          <a:noFill/>
          <a:ln w="9525">
            <a:noFill/>
            <a:miter lim="800000"/>
            <a:headEnd/>
            <a:tailEnd/>
          </a:ln>
        </p:spPr>
        <p:txBody>
          <a:bodyPr>
            <a:spAutoFit/>
          </a:bodyPr>
          <a:lstStyle/>
          <a:p>
            <a:pPr eaLnBrk="1" hangingPunct="1">
              <a:spcBef>
                <a:spcPct val="50000"/>
              </a:spcBef>
            </a:pPr>
            <a:r>
              <a:rPr kumimoji="1" lang="zh-CN" altLang="en-US" sz="1400">
                <a:solidFill>
                  <a:srgbClr val="006600"/>
                </a:solidFill>
                <a:latin typeface="微软雅黑" pitchFamily="34" charset="-122"/>
                <a:ea typeface="微软雅黑" pitchFamily="34" charset="-122"/>
              </a:rPr>
              <a:t>第</a:t>
            </a:r>
            <a:r>
              <a:rPr kumimoji="1" lang="en-US" altLang="zh-CN" sz="1400">
                <a:solidFill>
                  <a:srgbClr val="006600"/>
                </a:solidFill>
                <a:latin typeface="微软雅黑" pitchFamily="34" charset="-122"/>
                <a:ea typeface="微软雅黑" pitchFamily="34" charset="-122"/>
              </a:rPr>
              <a:t>1</a:t>
            </a:r>
            <a:r>
              <a:rPr kumimoji="1" lang="zh-CN" altLang="en-US" sz="1400">
                <a:solidFill>
                  <a:srgbClr val="006600"/>
                </a:solidFill>
                <a:latin typeface="微软雅黑" pitchFamily="34" charset="-122"/>
                <a:ea typeface="微软雅黑" pitchFamily="34" charset="-122"/>
              </a:rPr>
              <a:t>个字</a:t>
            </a:r>
          </a:p>
        </p:txBody>
      </p:sp>
      <p:sp>
        <p:nvSpPr>
          <p:cNvPr id="642060" name="Line 66"/>
          <p:cNvSpPr>
            <a:spLocks noChangeShapeType="1"/>
          </p:cNvSpPr>
          <p:nvPr/>
        </p:nvSpPr>
        <p:spPr bwMode="auto">
          <a:xfrm>
            <a:off x="8061325" y="3822700"/>
            <a:ext cx="0" cy="196850"/>
          </a:xfrm>
          <a:prstGeom prst="line">
            <a:avLst/>
          </a:prstGeom>
          <a:noFill/>
          <a:ln w="19050">
            <a:solidFill>
              <a:schemeClr val="tx1"/>
            </a:solidFill>
            <a:round/>
            <a:headEnd/>
            <a:tailEnd/>
          </a:ln>
        </p:spPr>
        <p:txBody>
          <a:bodyPr/>
          <a:lstStyle/>
          <a:p>
            <a:endParaRPr lang="zh-CN" altLang="en-US"/>
          </a:p>
        </p:txBody>
      </p:sp>
      <p:sp>
        <p:nvSpPr>
          <p:cNvPr id="642061" name="Text Box 71"/>
          <p:cNvSpPr txBox="1">
            <a:spLocks noChangeArrowheads="1"/>
          </p:cNvSpPr>
          <p:nvPr/>
        </p:nvSpPr>
        <p:spPr bwMode="auto">
          <a:xfrm>
            <a:off x="5157788" y="4194175"/>
            <a:ext cx="1044575" cy="304800"/>
          </a:xfrm>
          <a:prstGeom prst="rect">
            <a:avLst/>
          </a:prstGeom>
          <a:noFill/>
          <a:ln w="9525">
            <a:noFill/>
            <a:miter lim="800000"/>
            <a:headEnd/>
            <a:tailEnd/>
          </a:ln>
        </p:spPr>
        <p:txBody>
          <a:bodyPr>
            <a:spAutoFit/>
          </a:bodyPr>
          <a:lstStyle/>
          <a:p>
            <a:pPr eaLnBrk="1" hangingPunct="1">
              <a:spcBef>
                <a:spcPct val="50000"/>
              </a:spcBef>
            </a:pPr>
            <a:r>
              <a:rPr kumimoji="1" lang="zh-CN" altLang="en-US" sz="1400">
                <a:solidFill>
                  <a:srgbClr val="006600"/>
                </a:solidFill>
                <a:latin typeface="微软雅黑" pitchFamily="34" charset="-122"/>
                <a:ea typeface="微软雅黑" pitchFamily="34" charset="-122"/>
              </a:rPr>
              <a:t>第</a:t>
            </a:r>
            <a:r>
              <a:rPr kumimoji="1" lang="en-US" altLang="zh-CN" sz="1400">
                <a:solidFill>
                  <a:srgbClr val="006600"/>
                </a:solidFill>
                <a:latin typeface="微软雅黑" pitchFamily="34" charset="-122"/>
                <a:ea typeface="微软雅黑" pitchFamily="34" charset="-122"/>
              </a:rPr>
              <a:t>2</a:t>
            </a:r>
            <a:r>
              <a:rPr kumimoji="1" lang="zh-CN" altLang="en-US" sz="1400">
                <a:solidFill>
                  <a:srgbClr val="006600"/>
                </a:solidFill>
                <a:latin typeface="微软雅黑" pitchFamily="34" charset="-122"/>
                <a:ea typeface="微软雅黑" pitchFamily="34" charset="-122"/>
              </a:rPr>
              <a:t>个字</a:t>
            </a:r>
          </a:p>
        </p:txBody>
      </p:sp>
      <p:sp>
        <p:nvSpPr>
          <p:cNvPr id="642062" name="Text Box 74"/>
          <p:cNvSpPr txBox="1">
            <a:spLocks noChangeArrowheads="1"/>
          </p:cNvSpPr>
          <p:nvPr/>
        </p:nvSpPr>
        <p:spPr bwMode="auto">
          <a:xfrm>
            <a:off x="5562600" y="4643438"/>
            <a:ext cx="1044575" cy="304800"/>
          </a:xfrm>
          <a:prstGeom prst="rect">
            <a:avLst/>
          </a:prstGeom>
          <a:noFill/>
          <a:ln w="9525">
            <a:noFill/>
            <a:miter lim="800000"/>
            <a:headEnd/>
            <a:tailEnd/>
          </a:ln>
        </p:spPr>
        <p:txBody>
          <a:bodyPr>
            <a:spAutoFit/>
          </a:bodyPr>
          <a:lstStyle/>
          <a:p>
            <a:pPr eaLnBrk="1" hangingPunct="1">
              <a:spcBef>
                <a:spcPct val="50000"/>
              </a:spcBef>
            </a:pPr>
            <a:r>
              <a:rPr kumimoji="1" lang="zh-CN" altLang="en-US" sz="1400">
                <a:solidFill>
                  <a:srgbClr val="006600"/>
                </a:solidFill>
                <a:latin typeface="微软雅黑" pitchFamily="34" charset="-122"/>
                <a:ea typeface="微软雅黑" pitchFamily="34" charset="-122"/>
              </a:rPr>
              <a:t>第</a:t>
            </a:r>
            <a:r>
              <a:rPr kumimoji="1" lang="en-US" altLang="zh-CN" sz="1400">
                <a:solidFill>
                  <a:srgbClr val="006600"/>
                </a:solidFill>
                <a:latin typeface="微软雅黑" pitchFamily="34" charset="-122"/>
                <a:ea typeface="微软雅黑" pitchFamily="34" charset="-122"/>
              </a:rPr>
              <a:t>3</a:t>
            </a:r>
            <a:r>
              <a:rPr kumimoji="1" lang="zh-CN" altLang="en-US" sz="1400">
                <a:solidFill>
                  <a:srgbClr val="006600"/>
                </a:solidFill>
                <a:latin typeface="微软雅黑" pitchFamily="34" charset="-122"/>
                <a:ea typeface="微软雅黑" pitchFamily="34" charset="-122"/>
              </a:rPr>
              <a:t>个字</a:t>
            </a:r>
          </a:p>
        </p:txBody>
      </p:sp>
      <p:sp>
        <p:nvSpPr>
          <p:cNvPr id="642063" name="Text Box 75"/>
          <p:cNvSpPr txBox="1">
            <a:spLocks noChangeArrowheads="1"/>
          </p:cNvSpPr>
          <p:nvPr/>
        </p:nvSpPr>
        <p:spPr bwMode="auto">
          <a:xfrm>
            <a:off x="5876925" y="5103813"/>
            <a:ext cx="1042988" cy="304800"/>
          </a:xfrm>
          <a:prstGeom prst="rect">
            <a:avLst/>
          </a:prstGeom>
          <a:noFill/>
          <a:ln w="9525">
            <a:noFill/>
            <a:miter lim="800000"/>
            <a:headEnd/>
            <a:tailEnd/>
          </a:ln>
        </p:spPr>
        <p:txBody>
          <a:bodyPr>
            <a:spAutoFit/>
          </a:bodyPr>
          <a:lstStyle/>
          <a:p>
            <a:pPr eaLnBrk="1" hangingPunct="1">
              <a:spcBef>
                <a:spcPct val="50000"/>
              </a:spcBef>
            </a:pPr>
            <a:r>
              <a:rPr kumimoji="1" lang="zh-CN" altLang="en-US" sz="1400">
                <a:solidFill>
                  <a:srgbClr val="006600"/>
                </a:solidFill>
                <a:latin typeface="微软雅黑" pitchFamily="34" charset="-122"/>
                <a:ea typeface="微软雅黑" pitchFamily="34" charset="-122"/>
              </a:rPr>
              <a:t>第</a:t>
            </a:r>
            <a:r>
              <a:rPr kumimoji="1" lang="en-US" altLang="zh-CN" sz="1400">
                <a:solidFill>
                  <a:srgbClr val="006600"/>
                </a:solidFill>
                <a:latin typeface="微软雅黑" pitchFamily="34" charset="-122"/>
                <a:ea typeface="微软雅黑" pitchFamily="34" charset="-122"/>
              </a:rPr>
              <a:t>4</a:t>
            </a:r>
            <a:r>
              <a:rPr kumimoji="1" lang="zh-CN" altLang="en-US" sz="1400">
                <a:solidFill>
                  <a:srgbClr val="006600"/>
                </a:solidFill>
                <a:latin typeface="微软雅黑" pitchFamily="34" charset="-122"/>
                <a:ea typeface="微软雅黑" pitchFamily="34" charset="-122"/>
              </a:rPr>
              <a:t>个字</a:t>
            </a:r>
          </a:p>
        </p:txBody>
      </p:sp>
      <p:sp>
        <p:nvSpPr>
          <p:cNvPr id="642064" name="Line 67"/>
          <p:cNvSpPr>
            <a:spLocks noChangeShapeType="1"/>
          </p:cNvSpPr>
          <p:nvPr/>
        </p:nvSpPr>
        <p:spPr bwMode="auto">
          <a:xfrm>
            <a:off x="6154738" y="4244975"/>
            <a:ext cx="0" cy="196850"/>
          </a:xfrm>
          <a:prstGeom prst="line">
            <a:avLst/>
          </a:prstGeom>
          <a:noFill/>
          <a:ln w="19050">
            <a:solidFill>
              <a:schemeClr val="tx1"/>
            </a:solidFill>
            <a:round/>
            <a:headEnd/>
            <a:tailEnd/>
          </a:ln>
        </p:spPr>
        <p:txBody>
          <a:bodyPr/>
          <a:lstStyle/>
          <a:p>
            <a:endParaRPr lang="zh-CN" altLang="en-US"/>
          </a:p>
        </p:txBody>
      </p:sp>
      <p:sp>
        <p:nvSpPr>
          <p:cNvPr id="642065" name="Line 68"/>
          <p:cNvSpPr>
            <a:spLocks noChangeShapeType="1"/>
          </p:cNvSpPr>
          <p:nvPr/>
        </p:nvSpPr>
        <p:spPr bwMode="auto">
          <a:xfrm flipV="1">
            <a:off x="6167438" y="4357688"/>
            <a:ext cx="2197100" cy="0"/>
          </a:xfrm>
          <a:prstGeom prst="line">
            <a:avLst/>
          </a:prstGeom>
          <a:noFill/>
          <a:ln w="19050">
            <a:solidFill>
              <a:schemeClr val="tx1"/>
            </a:solidFill>
            <a:round/>
            <a:headEnd/>
            <a:tailEnd/>
          </a:ln>
        </p:spPr>
        <p:txBody>
          <a:bodyPr/>
          <a:lstStyle/>
          <a:p>
            <a:endParaRPr lang="zh-CN" altLang="en-US"/>
          </a:p>
        </p:txBody>
      </p:sp>
      <p:sp>
        <p:nvSpPr>
          <p:cNvPr id="642066" name="Line 70"/>
          <p:cNvSpPr>
            <a:spLocks noChangeShapeType="1"/>
          </p:cNvSpPr>
          <p:nvPr/>
        </p:nvSpPr>
        <p:spPr bwMode="auto">
          <a:xfrm>
            <a:off x="8070850" y="4256088"/>
            <a:ext cx="0" cy="196850"/>
          </a:xfrm>
          <a:prstGeom prst="line">
            <a:avLst/>
          </a:prstGeom>
          <a:noFill/>
          <a:ln w="19050">
            <a:solidFill>
              <a:schemeClr val="tx1"/>
            </a:solidFill>
            <a:round/>
            <a:headEnd/>
            <a:tailEnd/>
          </a:ln>
        </p:spPr>
        <p:txBody>
          <a:bodyPr/>
          <a:lstStyle/>
          <a:p>
            <a:endParaRPr lang="zh-CN" altLang="en-US"/>
          </a:p>
        </p:txBody>
      </p:sp>
      <p:sp>
        <p:nvSpPr>
          <p:cNvPr id="642067" name="Line 72"/>
          <p:cNvSpPr>
            <a:spLocks noChangeShapeType="1"/>
          </p:cNvSpPr>
          <p:nvPr/>
        </p:nvSpPr>
        <p:spPr bwMode="auto">
          <a:xfrm>
            <a:off x="8362950" y="4256088"/>
            <a:ext cx="0" cy="196850"/>
          </a:xfrm>
          <a:prstGeom prst="line">
            <a:avLst/>
          </a:prstGeom>
          <a:noFill/>
          <a:ln w="19050">
            <a:solidFill>
              <a:schemeClr val="tx1"/>
            </a:solidFill>
            <a:round/>
            <a:headEnd/>
            <a:tailEnd/>
          </a:ln>
        </p:spPr>
        <p:txBody>
          <a:bodyPr/>
          <a:lstStyle/>
          <a:p>
            <a:endParaRPr lang="zh-CN" altLang="en-US"/>
          </a:p>
        </p:txBody>
      </p:sp>
      <p:sp>
        <p:nvSpPr>
          <p:cNvPr id="642068" name="Text Box 86"/>
          <p:cNvSpPr txBox="1">
            <a:spLocks noChangeArrowheads="1"/>
          </p:cNvSpPr>
          <p:nvPr/>
        </p:nvSpPr>
        <p:spPr bwMode="auto">
          <a:xfrm>
            <a:off x="6821488" y="3930650"/>
            <a:ext cx="1943100" cy="304800"/>
          </a:xfrm>
          <a:prstGeom prst="rect">
            <a:avLst/>
          </a:prstGeom>
          <a:noFill/>
          <a:ln w="9525">
            <a:noFill/>
            <a:miter lim="800000"/>
            <a:headEnd/>
            <a:tailEnd/>
          </a:ln>
        </p:spPr>
        <p:txBody>
          <a:bodyPr>
            <a:spAutoFit/>
          </a:bodyPr>
          <a:lstStyle/>
          <a:p>
            <a:pPr eaLnBrk="1" hangingPunct="1">
              <a:spcBef>
                <a:spcPct val="50000"/>
              </a:spcBef>
            </a:pPr>
            <a:r>
              <a:rPr kumimoji="1" lang="en-US" altLang="zh-CN" sz="1400">
                <a:solidFill>
                  <a:srgbClr val="006600"/>
                </a:solidFill>
                <a:latin typeface="微软雅黑" pitchFamily="34" charset="-122"/>
                <a:ea typeface="微软雅黑" pitchFamily="34" charset="-122"/>
              </a:rPr>
              <a:t> 10</a:t>
            </a:r>
            <a:r>
              <a:rPr kumimoji="1" lang="en-US" altLang="zh-CN" sz="1400" b="1" i="1">
                <a:solidFill>
                  <a:srgbClr val="666699"/>
                </a:solidFill>
                <a:latin typeface="Times New Roman" pitchFamily="18" charset="0"/>
                <a:ea typeface="华文新魏" pitchFamily="2" charset="-122"/>
              </a:rPr>
              <a:t>                </a:t>
            </a:r>
            <a:r>
              <a:rPr kumimoji="1" lang="en-US" altLang="zh-CN" sz="1400">
                <a:solidFill>
                  <a:srgbClr val="006600"/>
                </a:solidFill>
                <a:latin typeface="微软雅黑" pitchFamily="34" charset="-122"/>
                <a:ea typeface="微软雅黑" pitchFamily="34" charset="-122"/>
              </a:rPr>
              <a:t>1</a:t>
            </a:r>
          </a:p>
        </p:txBody>
      </p:sp>
      <p:sp>
        <p:nvSpPr>
          <p:cNvPr id="642069" name="Line 77"/>
          <p:cNvSpPr>
            <a:spLocks noChangeShapeType="1"/>
          </p:cNvSpPr>
          <p:nvPr/>
        </p:nvSpPr>
        <p:spPr bwMode="auto">
          <a:xfrm>
            <a:off x="6469063" y="4805363"/>
            <a:ext cx="2184400" cy="0"/>
          </a:xfrm>
          <a:prstGeom prst="line">
            <a:avLst/>
          </a:prstGeom>
          <a:noFill/>
          <a:ln w="19050">
            <a:solidFill>
              <a:schemeClr val="tx1"/>
            </a:solidFill>
            <a:round/>
            <a:headEnd/>
            <a:tailEnd/>
          </a:ln>
        </p:spPr>
        <p:txBody>
          <a:bodyPr/>
          <a:lstStyle/>
          <a:p>
            <a:endParaRPr lang="zh-CN" altLang="en-US"/>
          </a:p>
        </p:txBody>
      </p:sp>
      <p:sp>
        <p:nvSpPr>
          <p:cNvPr id="642070" name="Line 78"/>
          <p:cNvSpPr>
            <a:spLocks noChangeShapeType="1"/>
          </p:cNvSpPr>
          <p:nvPr/>
        </p:nvSpPr>
        <p:spPr bwMode="auto">
          <a:xfrm>
            <a:off x="6480175" y="4706938"/>
            <a:ext cx="0" cy="196850"/>
          </a:xfrm>
          <a:prstGeom prst="line">
            <a:avLst/>
          </a:prstGeom>
          <a:noFill/>
          <a:ln w="19050">
            <a:solidFill>
              <a:schemeClr val="tx1"/>
            </a:solidFill>
            <a:round/>
            <a:headEnd/>
            <a:tailEnd/>
          </a:ln>
        </p:spPr>
        <p:txBody>
          <a:bodyPr/>
          <a:lstStyle/>
          <a:p>
            <a:endParaRPr lang="zh-CN" altLang="en-US"/>
          </a:p>
        </p:txBody>
      </p:sp>
      <p:sp>
        <p:nvSpPr>
          <p:cNvPr id="642071" name="Line 79"/>
          <p:cNvSpPr>
            <a:spLocks noChangeShapeType="1"/>
          </p:cNvSpPr>
          <p:nvPr/>
        </p:nvSpPr>
        <p:spPr bwMode="auto">
          <a:xfrm>
            <a:off x="8361363" y="4703763"/>
            <a:ext cx="0" cy="196850"/>
          </a:xfrm>
          <a:prstGeom prst="line">
            <a:avLst/>
          </a:prstGeom>
          <a:noFill/>
          <a:ln w="19050">
            <a:solidFill>
              <a:schemeClr val="tx1"/>
            </a:solidFill>
            <a:round/>
            <a:headEnd/>
            <a:tailEnd/>
          </a:ln>
        </p:spPr>
        <p:txBody>
          <a:bodyPr/>
          <a:lstStyle/>
          <a:p>
            <a:endParaRPr lang="zh-CN" altLang="en-US"/>
          </a:p>
        </p:txBody>
      </p:sp>
      <p:sp>
        <p:nvSpPr>
          <p:cNvPr id="642072" name="Line 80"/>
          <p:cNvSpPr>
            <a:spLocks noChangeShapeType="1"/>
          </p:cNvSpPr>
          <p:nvPr/>
        </p:nvSpPr>
        <p:spPr bwMode="auto">
          <a:xfrm>
            <a:off x="8651875" y="4703763"/>
            <a:ext cx="0" cy="196850"/>
          </a:xfrm>
          <a:prstGeom prst="line">
            <a:avLst/>
          </a:prstGeom>
          <a:noFill/>
          <a:ln w="19050">
            <a:solidFill>
              <a:schemeClr val="tx1"/>
            </a:solidFill>
            <a:round/>
            <a:headEnd/>
            <a:tailEnd/>
          </a:ln>
        </p:spPr>
        <p:txBody>
          <a:bodyPr/>
          <a:lstStyle/>
          <a:p>
            <a:endParaRPr lang="zh-CN" altLang="en-US"/>
          </a:p>
        </p:txBody>
      </p:sp>
      <p:sp>
        <p:nvSpPr>
          <p:cNvPr id="642073" name="Text Box 87"/>
          <p:cNvSpPr txBox="1">
            <a:spLocks noChangeArrowheads="1"/>
          </p:cNvSpPr>
          <p:nvPr/>
        </p:nvSpPr>
        <p:spPr bwMode="auto">
          <a:xfrm>
            <a:off x="6429375" y="4367213"/>
            <a:ext cx="2684463" cy="304800"/>
          </a:xfrm>
          <a:prstGeom prst="rect">
            <a:avLst/>
          </a:prstGeom>
          <a:noFill/>
          <a:ln w="9525">
            <a:noFill/>
            <a:miter lim="800000"/>
            <a:headEnd/>
            <a:tailEnd/>
          </a:ln>
        </p:spPr>
        <p:txBody>
          <a:bodyPr>
            <a:spAutoFit/>
          </a:bodyPr>
          <a:lstStyle/>
          <a:p>
            <a:pPr eaLnBrk="1" hangingPunct="1">
              <a:spcBef>
                <a:spcPct val="50000"/>
              </a:spcBef>
            </a:pPr>
            <a:r>
              <a:rPr kumimoji="1" lang="en-US" altLang="zh-CN" sz="1400">
                <a:solidFill>
                  <a:srgbClr val="006600"/>
                </a:solidFill>
                <a:latin typeface="微软雅黑" pitchFamily="34" charset="-122"/>
                <a:ea typeface="微软雅黑" pitchFamily="34" charset="-122"/>
              </a:rPr>
              <a:t>               10</a:t>
            </a:r>
            <a:r>
              <a:rPr kumimoji="1" lang="en-US" altLang="zh-CN" sz="1400" b="1" i="1">
                <a:solidFill>
                  <a:srgbClr val="666699"/>
                </a:solidFill>
                <a:latin typeface="Times New Roman" pitchFamily="18" charset="0"/>
                <a:ea typeface="华文新魏" pitchFamily="2" charset="-122"/>
              </a:rPr>
              <a:t>                </a:t>
            </a:r>
            <a:r>
              <a:rPr kumimoji="1" lang="en-US" altLang="zh-CN" sz="1400">
                <a:solidFill>
                  <a:srgbClr val="006600"/>
                </a:solidFill>
                <a:latin typeface="微软雅黑" pitchFamily="34" charset="-122"/>
                <a:ea typeface="微软雅黑" pitchFamily="34" charset="-122"/>
              </a:rPr>
              <a:t>1</a:t>
            </a:r>
          </a:p>
        </p:txBody>
      </p:sp>
      <p:sp>
        <p:nvSpPr>
          <p:cNvPr id="642074" name="Line 82"/>
          <p:cNvSpPr>
            <a:spLocks noChangeShapeType="1"/>
          </p:cNvSpPr>
          <p:nvPr/>
        </p:nvSpPr>
        <p:spPr bwMode="auto">
          <a:xfrm flipV="1">
            <a:off x="6777038" y="5273675"/>
            <a:ext cx="2185987" cy="0"/>
          </a:xfrm>
          <a:prstGeom prst="line">
            <a:avLst/>
          </a:prstGeom>
          <a:noFill/>
          <a:ln w="19050">
            <a:solidFill>
              <a:schemeClr val="tx1"/>
            </a:solidFill>
            <a:round/>
            <a:headEnd/>
            <a:tailEnd/>
          </a:ln>
        </p:spPr>
        <p:txBody>
          <a:bodyPr/>
          <a:lstStyle/>
          <a:p>
            <a:endParaRPr lang="zh-CN" altLang="en-US"/>
          </a:p>
        </p:txBody>
      </p:sp>
      <p:sp>
        <p:nvSpPr>
          <p:cNvPr id="642075" name="Line 83"/>
          <p:cNvSpPr>
            <a:spLocks noChangeShapeType="1"/>
          </p:cNvSpPr>
          <p:nvPr/>
        </p:nvSpPr>
        <p:spPr bwMode="auto">
          <a:xfrm>
            <a:off x="6772275" y="5156200"/>
            <a:ext cx="0" cy="196850"/>
          </a:xfrm>
          <a:prstGeom prst="line">
            <a:avLst/>
          </a:prstGeom>
          <a:noFill/>
          <a:ln w="19050">
            <a:solidFill>
              <a:schemeClr val="tx1"/>
            </a:solidFill>
            <a:round/>
            <a:headEnd/>
            <a:tailEnd/>
          </a:ln>
        </p:spPr>
        <p:txBody>
          <a:bodyPr/>
          <a:lstStyle/>
          <a:p>
            <a:endParaRPr lang="zh-CN" altLang="en-US"/>
          </a:p>
        </p:txBody>
      </p:sp>
      <p:sp>
        <p:nvSpPr>
          <p:cNvPr id="642076" name="Line 84"/>
          <p:cNvSpPr>
            <a:spLocks noChangeShapeType="1"/>
          </p:cNvSpPr>
          <p:nvPr/>
        </p:nvSpPr>
        <p:spPr bwMode="auto">
          <a:xfrm>
            <a:off x="8651875" y="5154613"/>
            <a:ext cx="0" cy="195262"/>
          </a:xfrm>
          <a:prstGeom prst="line">
            <a:avLst/>
          </a:prstGeom>
          <a:noFill/>
          <a:ln w="19050">
            <a:solidFill>
              <a:schemeClr val="tx1"/>
            </a:solidFill>
            <a:round/>
            <a:headEnd/>
            <a:tailEnd/>
          </a:ln>
        </p:spPr>
        <p:txBody>
          <a:bodyPr/>
          <a:lstStyle/>
          <a:p>
            <a:endParaRPr lang="zh-CN" altLang="en-US"/>
          </a:p>
        </p:txBody>
      </p:sp>
      <p:sp>
        <p:nvSpPr>
          <p:cNvPr id="642077" name="Line 85"/>
          <p:cNvSpPr>
            <a:spLocks noChangeShapeType="1"/>
          </p:cNvSpPr>
          <p:nvPr/>
        </p:nvSpPr>
        <p:spPr bwMode="auto">
          <a:xfrm>
            <a:off x="8943975" y="5154613"/>
            <a:ext cx="0" cy="195262"/>
          </a:xfrm>
          <a:prstGeom prst="line">
            <a:avLst/>
          </a:prstGeom>
          <a:noFill/>
          <a:ln w="19050">
            <a:solidFill>
              <a:schemeClr val="tx1"/>
            </a:solidFill>
            <a:round/>
            <a:headEnd/>
            <a:tailEnd/>
          </a:ln>
        </p:spPr>
        <p:txBody>
          <a:bodyPr/>
          <a:lstStyle/>
          <a:p>
            <a:endParaRPr lang="zh-CN" altLang="en-US"/>
          </a:p>
        </p:txBody>
      </p:sp>
      <p:sp>
        <p:nvSpPr>
          <p:cNvPr id="642078" name="Text Box 88"/>
          <p:cNvSpPr txBox="1">
            <a:spLocks noChangeArrowheads="1"/>
          </p:cNvSpPr>
          <p:nvPr/>
        </p:nvSpPr>
        <p:spPr bwMode="auto">
          <a:xfrm>
            <a:off x="6848475" y="4830763"/>
            <a:ext cx="2295525" cy="304800"/>
          </a:xfrm>
          <a:prstGeom prst="rect">
            <a:avLst/>
          </a:prstGeom>
          <a:noFill/>
          <a:ln w="9525">
            <a:noFill/>
            <a:miter lim="800000"/>
            <a:headEnd/>
            <a:tailEnd/>
          </a:ln>
        </p:spPr>
        <p:txBody>
          <a:bodyPr>
            <a:spAutoFit/>
          </a:bodyPr>
          <a:lstStyle/>
          <a:p>
            <a:pPr eaLnBrk="1" hangingPunct="1">
              <a:spcBef>
                <a:spcPct val="50000"/>
              </a:spcBef>
            </a:pPr>
            <a:r>
              <a:rPr kumimoji="1" lang="en-US" altLang="zh-CN" sz="1400">
                <a:solidFill>
                  <a:srgbClr val="006600"/>
                </a:solidFill>
                <a:latin typeface="微软雅黑" pitchFamily="34" charset="-122"/>
                <a:ea typeface="微软雅黑" pitchFamily="34" charset="-122"/>
              </a:rPr>
              <a:t>            10             1</a:t>
            </a:r>
          </a:p>
        </p:txBody>
      </p:sp>
      <p:sp>
        <p:nvSpPr>
          <p:cNvPr id="642079" name="Text Box 88"/>
          <p:cNvSpPr txBox="1">
            <a:spLocks noChangeArrowheads="1"/>
          </p:cNvSpPr>
          <p:nvPr/>
        </p:nvSpPr>
        <p:spPr bwMode="auto">
          <a:xfrm>
            <a:off x="7137400" y="5364163"/>
            <a:ext cx="1954213" cy="304800"/>
          </a:xfrm>
          <a:prstGeom prst="rect">
            <a:avLst/>
          </a:prstGeom>
          <a:noFill/>
          <a:ln w="9525">
            <a:noFill/>
            <a:miter lim="800000"/>
            <a:headEnd/>
            <a:tailEnd/>
          </a:ln>
        </p:spPr>
        <p:txBody>
          <a:bodyPr>
            <a:spAutoFit/>
          </a:bodyPr>
          <a:lstStyle/>
          <a:p>
            <a:pPr eaLnBrk="1" hangingPunct="1">
              <a:spcBef>
                <a:spcPct val="50000"/>
              </a:spcBef>
            </a:pPr>
            <a:r>
              <a:rPr kumimoji="1" lang="en-US" altLang="zh-CN" sz="1400">
                <a:solidFill>
                  <a:srgbClr val="006600"/>
                </a:solidFill>
                <a:latin typeface="微软雅黑" pitchFamily="34" charset="-122"/>
                <a:ea typeface="微软雅黑" pitchFamily="34" charset="-122"/>
              </a:rPr>
              <a:t>             10            1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5179"/>
                                        </p:tgtEl>
                                        <p:attrNameLst>
                                          <p:attrName>style.visibility</p:attrName>
                                        </p:attrNameLst>
                                      </p:cBhvr>
                                      <p:to>
                                        <p:strVal val="visible"/>
                                      </p:to>
                                    </p:set>
                                    <p:animEffect transition="in" filter="blinds(horizontal)">
                                      <p:cBhvr>
                                        <p:cTn id="7" dur="500"/>
                                        <p:tgtEl>
                                          <p:spTgt spid="7751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5184"/>
                                        </p:tgtEl>
                                        <p:attrNameLst>
                                          <p:attrName>style.visibility</p:attrName>
                                        </p:attrNameLst>
                                      </p:cBhvr>
                                      <p:to>
                                        <p:strVal val="visible"/>
                                      </p:to>
                                    </p:set>
                                    <p:animEffect transition="in" filter="blinds(horizontal)">
                                      <p:cBhvr>
                                        <p:cTn id="12" dur="500"/>
                                        <p:tgtEl>
                                          <p:spTgt spid="775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179" grpId="0"/>
      <p:bldP spid="775184"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3074" name="Picture 2" descr="Pentium内部数据Cache的结构_20010310"/>
          <p:cNvPicPr>
            <a:picLocks noChangeAspect="1" noChangeArrowheads="1"/>
          </p:cNvPicPr>
          <p:nvPr/>
        </p:nvPicPr>
        <p:blipFill>
          <a:blip r:embed="rId2"/>
          <a:srcRect/>
          <a:stretch>
            <a:fillRect/>
          </a:stretch>
        </p:blipFill>
        <p:spPr bwMode="auto">
          <a:xfrm>
            <a:off x="2366963" y="638175"/>
            <a:ext cx="6777037" cy="6219825"/>
          </a:xfrm>
          <a:prstGeom prst="rect">
            <a:avLst/>
          </a:prstGeom>
          <a:noFill/>
          <a:ln w="9525">
            <a:noFill/>
            <a:miter lim="800000"/>
            <a:headEnd/>
            <a:tailEnd/>
          </a:ln>
        </p:spPr>
      </p:pic>
      <p:sp>
        <p:nvSpPr>
          <p:cNvPr id="643075" name="Rectangle 3"/>
          <p:cNvSpPr>
            <a:spLocks noGrp="1" noChangeArrowheads="1"/>
          </p:cNvSpPr>
          <p:nvPr>
            <p:ph type="title" idx="4294967295"/>
          </p:nvPr>
        </p:nvSpPr>
        <p:spPr>
          <a:xfrm>
            <a:off x="304800" y="53975"/>
            <a:ext cx="8640763" cy="533400"/>
          </a:xfrm>
          <a:noFill/>
        </p:spPr>
        <p:txBody>
          <a:bodyPr lIns="91440" tIns="45720" rIns="91440" bIns="45720" anchor="ctr"/>
          <a:lstStyle/>
          <a:p>
            <a:pPr eaLnBrk="1" hangingPunct="1"/>
            <a:r>
              <a:rPr lang="zh-CN" altLang="en-US"/>
              <a:t>实例：奔腾机的</a:t>
            </a:r>
            <a:r>
              <a:rPr lang="en-US" altLang="zh-CN"/>
              <a:t>Cache</a:t>
            </a:r>
            <a:r>
              <a:rPr lang="zh-CN" altLang="en-US"/>
              <a:t>组织</a:t>
            </a:r>
          </a:p>
        </p:txBody>
      </p:sp>
      <p:sp>
        <p:nvSpPr>
          <p:cNvPr id="643076" name="Rectangle 4"/>
          <p:cNvSpPr>
            <a:spLocks noGrp="1" noChangeArrowheads="1"/>
          </p:cNvSpPr>
          <p:nvPr>
            <p:ph type="body" idx="4294967295"/>
          </p:nvPr>
        </p:nvSpPr>
        <p:spPr>
          <a:xfrm>
            <a:off x="230188" y="1047750"/>
            <a:ext cx="4259262" cy="738188"/>
          </a:xfrm>
          <a:noFill/>
        </p:spPr>
        <p:txBody>
          <a:bodyPr lIns="91440" tIns="45720" rIns="91440" bIns="45720"/>
          <a:lstStyle/>
          <a:p>
            <a:pPr eaLnBrk="1" hangingPunct="1">
              <a:buFontTx/>
              <a:buNone/>
            </a:pPr>
            <a:r>
              <a:rPr lang="zh-CN" altLang="en-US">
                <a:solidFill>
                  <a:srgbClr val="0000FF"/>
                </a:solidFill>
                <a:latin typeface="微软雅黑" pitchFamily="34" charset="-122"/>
                <a:ea typeface="微软雅黑" pitchFamily="34" charset="-122"/>
              </a:rPr>
              <a:t>主存：4</a:t>
            </a:r>
            <a:r>
              <a:rPr lang="en-US" altLang="zh-CN">
                <a:solidFill>
                  <a:srgbClr val="0000FF"/>
                </a:solidFill>
                <a:latin typeface="微软雅黑" pitchFamily="34" charset="-122"/>
                <a:ea typeface="微软雅黑" pitchFamily="34" charset="-122"/>
              </a:rPr>
              <a:t>GB=2</a:t>
            </a:r>
            <a:r>
              <a:rPr lang="en-US" altLang="zh-CN" baseline="30000">
                <a:solidFill>
                  <a:srgbClr val="0000FF"/>
                </a:solidFill>
                <a:latin typeface="微软雅黑" pitchFamily="34" charset="-122"/>
                <a:ea typeface="微软雅黑" pitchFamily="34" charset="-122"/>
              </a:rPr>
              <a:t>20</a:t>
            </a:r>
            <a:r>
              <a:rPr lang="en-US" altLang="zh-CN">
                <a:solidFill>
                  <a:srgbClr val="0000FF"/>
                </a:solidFill>
                <a:latin typeface="微软雅黑" pitchFamily="34" charset="-122"/>
                <a:ea typeface="微软雅黑" pitchFamily="34" charset="-122"/>
              </a:rPr>
              <a:t>x 2</a:t>
            </a:r>
            <a:r>
              <a:rPr lang="en-US" altLang="zh-CN" baseline="30000">
                <a:solidFill>
                  <a:srgbClr val="0000FF"/>
                </a:solidFill>
                <a:latin typeface="微软雅黑" pitchFamily="34" charset="-122"/>
                <a:ea typeface="微软雅黑" pitchFamily="34" charset="-122"/>
              </a:rPr>
              <a:t>7</a:t>
            </a:r>
            <a:r>
              <a:rPr lang="zh-CN" altLang="en-US">
                <a:solidFill>
                  <a:srgbClr val="0000FF"/>
                </a:solidFill>
                <a:latin typeface="微软雅黑" pitchFamily="34" charset="-122"/>
                <a:ea typeface="微软雅黑" pitchFamily="34" charset="-122"/>
              </a:rPr>
              <a:t>块</a:t>
            </a:r>
            <a:r>
              <a:rPr lang="en-US" altLang="zh-CN">
                <a:solidFill>
                  <a:srgbClr val="0000FF"/>
                </a:solidFill>
                <a:latin typeface="微软雅黑" pitchFamily="34" charset="-122"/>
                <a:ea typeface="微软雅黑" pitchFamily="34" charset="-122"/>
              </a:rPr>
              <a:t>x 2</a:t>
            </a:r>
            <a:r>
              <a:rPr lang="en-US" altLang="zh-CN" baseline="30000">
                <a:solidFill>
                  <a:srgbClr val="0000FF"/>
                </a:solidFill>
                <a:latin typeface="微软雅黑" pitchFamily="34" charset="-122"/>
                <a:ea typeface="微软雅黑" pitchFamily="34" charset="-122"/>
              </a:rPr>
              <a:t>5</a:t>
            </a:r>
            <a:r>
              <a:rPr lang="en-US" altLang="zh-CN">
                <a:solidFill>
                  <a:srgbClr val="0000FF"/>
                </a:solidFill>
                <a:latin typeface="微软雅黑" pitchFamily="34" charset="-122"/>
                <a:ea typeface="微软雅黑" pitchFamily="34" charset="-122"/>
              </a:rPr>
              <a:t>B/</a:t>
            </a:r>
            <a:r>
              <a:rPr lang="zh-CN" altLang="en-US">
                <a:solidFill>
                  <a:srgbClr val="0000FF"/>
                </a:solidFill>
                <a:latin typeface="微软雅黑" pitchFamily="34" charset="-122"/>
                <a:ea typeface="微软雅黑" pitchFamily="34" charset="-122"/>
              </a:rPr>
              <a:t>块</a:t>
            </a:r>
          </a:p>
          <a:p>
            <a:pPr eaLnBrk="1" hangingPunct="1">
              <a:buFontTx/>
              <a:buNone/>
            </a:pPr>
            <a:r>
              <a:rPr lang="en-US" altLang="zh-CN">
                <a:solidFill>
                  <a:srgbClr val="0000FF"/>
                </a:solidFill>
                <a:latin typeface="微软雅黑" pitchFamily="34" charset="-122"/>
                <a:ea typeface="微软雅黑" pitchFamily="34" charset="-122"/>
              </a:rPr>
              <a:t> Cache：8KB=128</a:t>
            </a:r>
            <a:r>
              <a:rPr lang="zh-CN" altLang="en-US">
                <a:solidFill>
                  <a:srgbClr val="0000FF"/>
                </a:solidFill>
                <a:latin typeface="微软雅黑" pitchFamily="34" charset="-122"/>
                <a:ea typeface="微软雅黑" pitchFamily="34" charset="-122"/>
              </a:rPr>
              <a:t>组</a:t>
            </a:r>
            <a:r>
              <a:rPr lang="en-US" altLang="zh-CN">
                <a:solidFill>
                  <a:srgbClr val="0000FF"/>
                </a:solidFill>
                <a:latin typeface="微软雅黑" pitchFamily="34" charset="-122"/>
                <a:ea typeface="微软雅黑" pitchFamily="34" charset="-122"/>
              </a:rPr>
              <a:t>x2</a:t>
            </a:r>
            <a:r>
              <a:rPr lang="zh-CN" altLang="en-US">
                <a:solidFill>
                  <a:srgbClr val="0000FF"/>
                </a:solidFill>
                <a:latin typeface="微软雅黑" pitchFamily="34" charset="-122"/>
                <a:ea typeface="微软雅黑" pitchFamily="34" charset="-122"/>
              </a:rPr>
              <a:t>行</a:t>
            </a:r>
            <a:r>
              <a:rPr lang="en-US" altLang="zh-CN">
                <a:solidFill>
                  <a:srgbClr val="0000FF"/>
                </a:solidFill>
                <a:latin typeface="微软雅黑" pitchFamily="34" charset="-122"/>
                <a:ea typeface="微软雅黑" pitchFamily="34" charset="-122"/>
              </a:rPr>
              <a:t>/</a:t>
            </a:r>
            <a:r>
              <a:rPr lang="zh-CN" altLang="en-US">
                <a:solidFill>
                  <a:srgbClr val="0000FF"/>
                </a:solidFill>
                <a:latin typeface="微软雅黑" pitchFamily="34" charset="-122"/>
                <a:ea typeface="微软雅黑" pitchFamily="34" charset="-122"/>
              </a:rPr>
              <a:t>组 </a:t>
            </a:r>
          </a:p>
        </p:txBody>
      </p:sp>
      <p:sp>
        <p:nvSpPr>
          <p:cNvPr id="483343" name="Rectangle 15"/>
          <p:cNvSpPr>
            <a:spLocks noChangeArrowheads="1"/>
          </p:cNvSpPr>
          <p:nvPr/>
        </p:nvSpPr>
        <p:spPr bwMode="auto">
          <a:xfrm>
            <a:off x="200025" y="2949575"/>
            <a:ext cx="2625725" cy="3497263"/>
          </a:xfrm>
          <a:prstGeom prst="rect">
            <a:avLst/>
          </a:prstGeom>
          <a:noFill/>
          <a:ln w="9525">
            <a:noFill/>
            <a:miter lim="800000"/>
            <a:headEnd/>
            <a:tailEnd/>
          </a:ln>
        </p:spPr>
        <p:txBody>
          <a:bodyPr>
            <a:spAutoFit/>
          </a:bodyPr>
          <a:lstStyle/>
          <a:p>
            <a:pPr eaLnBrk="1" hangingPunct="1">
              <a:lnSpc>
                <a:spcPct val="110000"/>
              </a:lnSpc>
              <a:spcBef>
                <a:spcPct val="20000"/>
              </a:spcBef>
            </a:pPr>
            <a:r>
              <a:rPr kumimoji="1" lang="zh-CN" altLang="en-US" sz="1800" b="1">
                <a:solidFill>
                  <a:srgbClr val="000099"/>
                </a:solidFill>
                <a:latin typeface="微软雅黑" pitchFamily="34" charset="-122"/>
                <a:ea typeface="微软雅黑" pitchFamily="34" charset="-122"/>
              </a:rPr>
              <a:t>替换算法：</a:t>
            </a:r>
          </a:p>
          <a:p>
            <a:pPr eaLnBrk="1" hangingPunct="1">
              <a:lnSpc>
                <a:spcPct val="110000"/>
              </a:lnSpc>
              <a:spcBef>
                <a:spcPct val="20000"/>
              </a:spcBef>
            </a:pPr>
            <a:r>
              <a:rPr kumimoji="1" lang="en-US" altLang="zh-CN" sz="1800" b="1">
                <a:solidFill>
                  <a:srgbClr val="CC0000"/>
                </a:solidFill>
                <a:latin typeface="微软雅黑" pitchFamily="34" charset="-122"/>
                <a:ea typeface="微软雅黑" pitchFamily="34" charset="-122"/>
              </a:rPr>
              <a:t>LRU，</a:t>
            </a:r>
            <a:r>
              <a:rPr kumimoji="1" lang="zh-CN" altLang="en-US" sz="1800" b="1">
                <a:solidFill>
                  <a:srgbClr val="CC0000"/>
                </a:solidFill>
                <a:latin typeface="微软雅黑" pitchFamily="34" charset="-122"/>
                <a:ea typeface="微软雅黑" pitchFamily="34" charset="-122"/>
              </a:rPr>
              <a:t>每组一位</a:t>
            </a:r>
            <a:r>
              <a:rPr kumimoji="1" lang="en-US" altLang="zh-CN" sz="1800" b="1">
                <a:solidFill>
                  <a:srgbClr val="CC0000"/>
                </a:solidFill>
                <a:latin typeface="微软雅黑" pitchFamily="34" charset="-122"/>
                <a:ea typeface="微软雅黑" pitchFamily="34" charset="-122"/>
              </a:rPr>
              <a:t>LRU</a:t>
            </a:r>
            <a:r>
              <a:rPr kumimoji="1" lang="zh-CN" altLang="en-US" sz="1800" b="1">
                <a:solidFill>
                  <a:srgbClr val="CC0000"/>
                </a:solidFill>
                <a:latin typeface="微软雅黑" pitchFamily="34" charset="-122"/>
                <a:ea typeface="微软雅黑" pitchFamily="34" charset="-122"/>
              </a:rPr>
              <a:t>位</a:t>
            </a:r>
          </a:p>
          <a:p>
            <a:pPr eaLnBrk="1" hangingPunct="1">
              <a:lnSpc>
                <a:spcPct val="110000"/>
              </a:lnSpc>
              <a:spcBef>
                <a:spcPct val="20000"/>
              </a:spcBef>
            </a:pPr>
            <a:r>
              <a:rPr kumimoji="1" lang="zh-CN" altLang="en-US" sz="1800" b="1">
                <a:solidFill>
                  <a:srgbClr val="CC0000"/>
                </a:solidFill>
                <a:latin typeface="微软雅黑" pitchFamily="34" charset="-122"/>
                <a:ea typeface="微软雅黑" pitchFamily="34" charset="-122"/>
              </a:rPr>
              <a:t>0：下次淘汰第0路</a:t>
            </a:r>
          </a:p>
          <a:p>
            <a:pPr eaLnBrk="1" hangingPunct="1">
              <a:lnSpc>
                <a:spcPct val="110000"/>
              </a:lnSpc>
              <a:spcBef>
                <a:spcPct val="20000"/>
              </a:spcBef>
            </a:pPr>
            <a:r>
              <a:rPr kumimoji="1" lang="zh-CN" altLang="en-US" sz="1800" b="1">
                <a:solidFill>
                  <a:srgbClr val="CC0000"/>
                </a:solidFill>
                <a:latin typeface="微软雅黑" pitchFamily="34" charset="-122"/>
                <a:ea typeface="微软雅黑" pitchFamily="34" charset="-122"/>
              </a:rPr>
              <a:t>1：下次淘汰第1路</a:t>
            </a:r>
          </a:p>
          <a:p>
            <a:pPr eaLnBrk="1" hangingPunct="1">
              <a:lnSpc>
                <a:spcPct val="110000"/>
              </a:lnSpc>
              <a:spcBef>
                <a:spcPct val="20000"/>
              </a:spcBef>
            </a:pPr>
            <a:r>
              <a:rPr kumimoji="1" lang="zh-CN" altLang="en-US" sz="1800" b="1">
                <a:solidFill>
                  <a:srgbClr val="000099"/>
                </a:solidFill>
                <a:latin typeface="微软雅黑" pitchFamily="34" charset="-122"/>
                <a:ea typeface="微软雅黑" pitchFamily="34" charset="-122"/>
              </a:rPr>
              <a:t>写策略：</a:t>
            </a:r>
          </a:p>
          <a:p>
            <a:pPr eaLnBrk="1" hangingPunct="1">
              <a:lnSpc>
                <a:spcPct val="110000"/>
              </a:lnSpc>
              <a:spcBef>
                <a:spcPct val="20000"/>
              </a:spcBef>
            </a:pPr>
            <a:r>
              <a:rPr kumimoji="1" lang="zh-CN" altLang="en-US" sz="1800" b="1">
                <a:solidFill>
                  <a:srgbClr val="CC0000"/>
                </a:solidFill>
                <a:latin typeface="微软雅黑" pitchFamily="34" charset="-122"/>
                <a:ea typeface="微软雅黑" pitchFamily="34" charset="-122"/>
              </a:rPr>
              <a:t>默认为</a:t>
            </a:r>
            <a:r>
              <a:rPr kumimoji="1" lang="en-US" altLang="zh-CN" sz="1800" b="1">
                <a:solidFill>
                  <a:srgbClr val="CC0000"/>
                </a:solidFill>
                <a:latin typeface="微软雅黑" pitchFamily="34" charset="-122"/>
                <a:ea typeface="微软雅黑" pitchFamily="34" charset="-122"/>
              </a:rPr>
              <a:t>Write Back，</a:t>
            </a:r>
            <a:r>
              <a:rPr kumimoji="1" lang="zh-CN" altLang="en-US" sz="1800" b="1">
                <a:solidFill>
                  <a:srgbClr val="CC0000"/>
                </a:solidFill>
                <a:latin typeface="微软雅黑" pitchFamily="34" charset="-122"/>
                <a:ea typeface="微软雅黑" pitchFamily="34" charset="-122"/>
              </a:rPr>
              <a:t>可动态设置为</a:t>
            </a:r>
            <a:r>
              <a:rPr kumimoji="1" lang="en-US" altLang="zh-CN" sz="1800" b="1">
                <a:solidFill>
                  <a:srgbClr val="CC0000"/>
                </a:solidFill>
                <a:latin typeface="微软雅黑" pitchFamily="34" charset="-122"/>
                <a:ea typeface="微软雅黑" pitchFamily="34" charset="-122"/>
              </a:rPr>
              <a:t>Write Through。</a:t>
            </a:r>
          </a:p>
          <a:p>
            <a:pPr eaLnBrk="1" hangingPunct="1">
              <a:lnSpc>
                <a:spcPct val="110000"/>
              </a:lnSpc>
              <a:spcBef>
                <a:spcPct val="20000"/>
              </a:spcBef>
            </a:pPr>
            <a:r>
              <a:rPr kumimoji="1" lang="en-US" altLang="zh-CN" sz="1800" b="1">
                <a:solidFill>
                  <a:srgbClr val="000099"/>
                </a:solidFill>
                <a:latin typeface="微软雅黑" pitchFamily="34" charset="-122"/>
                <a:ea typeface="微软雅黑" pitchFamily="34" charset="-122"/>
              </a:rPr>
              <a:t>Cache</a:t>
            </a:r>
            <a:r>
              <a:rPr kumimoji="1" lang="zh-CN" altLang="en-US" sz="1800" b="1">
                <a:solidFill>
                  <a:srgbClr val="000099"/>
                </a:solidFill>
                <a:latin typeface="微软雅黑" pitchFamily="34" charset="-122"/>
                <a:ea typeface="微软雅黑" pitchFamily="34" charset="-122"/>
              </a:rPr>
              <a:t>一致性：</a:t>
            </a:r>
          </a:p>
          <a:p>
            <a:pPr eaLnBrk="1" hangingPunct="1">
              <a:lnSpc>
                <a:spcPct val="110000"/>
              </a:lnSpc>
              <a:spcBef>
                <a:spcPct val="20000"/>
              </a:spcBef>
            </a:pPr>
            <a:r>
              <a:rPr kumimoji="1" lang="zh-CN" altLang="en-US" sz="1800" b="1">
                <a:solidFill>
                  <a:srgbClr val="CC0000"/>
                </a:solidFill>
                <a:latin typeface="微软雅黑" pitchFamily="34" charset="-122"/>
                <a:ea typeface="微软雅黑" pitchFamily="34" charset="-122"/>
              </a:rPr>
              <a:t>支持</a:t>
            </a:r>
            <a:r>
              <a:rPr kumimoji="1" lang="en-US" altLang="zh-CN" sz="1800" b="1">
                <a:solidFill>
                  <a:srgbClr val="CC0000"/>
                </a:solidFill>
                <a:latin typeface="微软雅黑" pitchFamily="34" charset="-122"/>
                <a:ea typeface="微软雅黑" pitchFamily="34" charset="-122"/>
              </a:rPr>
              <a:t>MESI</a:t>
            </a:r>
            <a:r>
              <a:rPr kumimoji="1" lang="zh-CN" altLang="en-US" sz="1800" b="1">
                <a:solidFill>
                  <a:srgbClr val="CC0000"/>
                </a:solidFill>
                <a:latin typeface="微软雅黑" pitchFamily="34" charset="-122"/>
                <a:ea typeface="微软雅黑" pitchFamily="34" charset="-122"/>
              </a:rPr>
              <a:t>协议</a:t>
            </a:r>
            <a:endParaRPr kumimoji="1" lang="zh-CN" altLang="en-US" sz="1800">
              <a:solidFill>
                <a:srgbClr val="800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3343">
                                            <p:txEl>
                                              <p:pRg st="0" end="0"/>
                                            </p:txEl>
                                          </p:spTgt>
                                        </p:tgtEl>
                                        <p:attrNameLst>
                                          <p:attrName>style.visibility</p:attrName>
                                        </p:attrNameLst>
                                      </p:cBhvr>
                                      <p:to>
                                        <p:strVal val="visible"/>
                                      </p:to>
                                    </p:set>
                                    <p:animEffect transition="in" filter="blinds(horizontal)">
                                      <p:cBhvr>
                                        <p:cTn id="7" dur="500"/>
                                        <p:tgtEl>
                                          <p:spTgt spid="4833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83343">
                                            <p:txEl>
                                              <p:pRg st="1" end="1"/>
                                            </p:txEl>
                                          </p:spTgt>
                                        </p:tgtEl>
                                        <p:attrNameLst>
                                          <p:attrName>style.visibility</p:attrName>
                                        </p:attrNameLst>
                                      </p:cBhvr>
                                      <p:to>
                                        <p:strVal val="visible"/>
                                      </p:to>
                                    </p:set>
                                    <p:animEffect transition="in" filter="blinds(horizontal)">
                                      <p:cBhvr>
                                        <p:cTn id="12" dur="500"/>
                                        <p:tgtEl>
                                          <p:spTgt spid="4833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83343">
                                            <p:txEl>
                                              <p:pRg st="2" end="2"/>
                                            </p:txEl>
                                          </p:spTgt>
                                        </p:tgtEl>
                                        <p:attrNameLst>
                                          <p:attrName>style.visibility</p:attrName>
                                        </p:attrNameLst>
                                      </p:cBhvr>
                                      <p:to>
                                        <p:strVal val="visible"/>
                                      </p:to>
                                    </p:set>
                                    <p:animEffect transition="in" filter="blinds(horizontal)">
                                      <p:cBhvr>
                                        <p:cTn id="17" dur="500"/>
                                        <p:tgtEl>
                                          <p:spTgt spid="4833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83343">
                                            <p:txEl>
                                              <p:pRg st="3" end="3"/>
                                            </p:txEl>
                                          </p:spTgt>
                                        </p:tgtEl>
                                        <p:attrNameLst>
                                          <p:attrName>style.visibility</p:attrName>
                                        </p:attrNameLst>
                                      </p:cBhvr>
                                      <p:to>
                                        <p:strVal val="visible"/>
                                      </p:to>
                                    </p:set>
                                    <p:animEffect transition="in" filter="blinds(horizontal)">
                                      <p:cBhvr>
                                        <p:cTn id="22" dur="500"/>
                                        <p:tgtEl>
                                          <p:spTgt spid="4833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83343">
                                            <p:txEl>
                                              <p:pRg st="4" end="4"/>
                                            </p:txEl>
                                          </p:spTgt>
                                        </p:tgtEl>
                                        <p:attrNameLst>
                                          <p:attrName>style.visibility</p:attrName>
                                        </p:attrNameLst>
                                      </p:cBhvr>
                                      <p:to>
                                        <p:strVal val="visible"/>
                                      </p:to>
                                    </p:set>
                                    <p:animEffect transition="in" filter="blinds(horizontal)">
                                      <p:cBhvr>
                                        <p:cTn id="27" dur="500"/>
                                        <p:tgtEl>
                                          <p:spTgt spid="4833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83343">
                                            <p:txEl>
                                              <p:pRg st="5" end="5"/>
                                            </p:txEl>
                                          </p:spTgt>
                                        </p:tgtEl>
                                        <p:attrNameLst>
                                          <p:attrName>style.visibility</p:attrName>
                                        </p:attrNameLst>
                                      </p:cBhvr>
                                      <p:to>
                                        <p:strVal val="visible"/>
                                      </p:to>
                                    </p:set>
                                    <p:animEffect transition="in" filter="blinds(horizontal)">
                                      <p:cBhvr>
                                        <p:cTn id="32" dur="500"/>
                                        <p:tgtEl>
                                          <p:spTgt spid="4833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83343">
                                            <p:txEl>
                                              <p:pRg st="6" end="6"/>
                                            </p:txEl>
                                          </p:spTgt>
                                        </p:tgtEl>
                                        <p:attrNameLst>
                                          <p:attrName>style.visibility</p:attrName>
                                        </p:attrNameLst>
                                      </p:cBhvr>
                                      <p:to>
                                        <p:strVal val="visible"/>
                                      </p:to>
                                    </p:set>
                                    <p:animEffect transition="in" filter="blinds(horizontal)">
                                      <p:cBhvr>
                                        <p:cTn id="37" dur="500"/>
                                        <p:tgtEl>
                                          <p:spTgt spid="48334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83343">
                                            <p:txEl>
                                              <p:pRg st="7" end="7"/>
                                            </p:txEl>
                                          </p:spTgt>
                                        </p:tgtEl>
                                        <p:attrNameLst>
                                          <p:attrName>style.visibility</p:attrName>
                                        </p:attrNameLst>
                                      </p:cBhvr>
                                      <p:to>
                                        <p:strVal val="visible"/>
                                      </p:to>
                                    </p:set>
                                    <p:animEffect transition="in" filter="blinds(horizontal)">
                                      <p:cBhvr>
                                        <p:cTn id="42" dur="500"/>
                                        <p:tgtEl>
                                          <p:spTgt spid="4833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zh-CN" altLang="en-US"/>
              <a:t>实例：</a:t>
            </a:r>
            <a:r>
              <a:rPr lang="en-US" altLang="zh-CN"/>
              <a:t>Pentium 4</a:t>
            </a:r>
            <a:r>
              <a:rPr lang="zh-CN" altLang="en-US"/>
              <a:t>的</a:t>
            </a:r>
            <a:r>
              <a:rPr lang="en-US" altLang="zh-CN"/>
              <a:t>cache</a:t>
            </a:r>
            <a:r>
              <a:rPr lang="zh-CN" altLang="en-US"/>
              <a:t>存储器</a:t>
            </a:r>
          </a:p>
        </p:txBody>
      </p:sp>
      <p:sp>
        <p:nvSpPr>
          <p:cNvPr id="644099" name="Rectangle 3"/>
          <p:cNvSpPr>
            <a:spLocks noGrp="1" noChangeArrowheads="1"/>
          </p:cNvSpPr>
          <p:nvPr>
            <p:ph type="body" idx="4294967295"/>
          </p:nvPr>
        </p:nvSpPr>
        <p:spPr>
          <a:xfrm>
            <a:off x="2563813" y="2433638"/>
            <a:ext cx="5797550" cy="2087562"/>
          </a:xfrm>
        </p:spPr>
        <p:txBody>
          <a:bodyPr lIns="91440" tIns="45720" rIns="91440" bIns="45720"/>
          <a:lstStyle/>
          <a:p>
            <a:pPr marL="268288" indent="-268288" defTabSz="717550" eaLnBrk="1" hangingPunct="1">
              <a:lnSpc>
                <a:spcPct val="115000"/>
              </a:lnSpc>
              <a:spcBef>
                <a:spcPct val="20000"/>
              </a:spcBef>
            </a:pPr>
            <a:r>
              <a:rPr lang="zh-CN" altLang="en-US" sz="2000">
                <a:latin typeface="微软雅黑" pitchFamily="34" charset="-122"/>
                <a:ea typeface="微软雅黑" pitchFamily="34" charset="-122"/>
              </a:rPr>
              <a:t>有</a:t>
            </a:r>
            <a:r>
              <a:rPr lang="en-US" altLang="zh-CN" sz="2000">
                <a:latin typeface="微软雅黑" pitchFamily="34" charset="-122"/>
                <a:ea typeface="微软雅黑" pitchFamily="34" charset="-122"/>
              </a:rPr>
              <a:t>3</a:t>
            </a:r>
            <a:r>
              <a:rPr lang="zh-CN" altLang="en-US" sz="2000">
                <a:latin typeface="微软雅黑" pitchFamily="34" charset="-122"/>
                <a:ea typeface="微软雅黑" pitchFamily="34" charset="-122"/>
              </a:rPr>
              <a:t>个</a:t>
            </a:r>
            <a:r>
              <a:rPr lang="en-US" altLang="zh-CN" sz="2000">
                <a:latin typeface="微软雅黑" pitchFamily="34" charset="-122"/>
                <a:ea typeface="微软雅黑" pitchFamily="34" charset="-122"/>
              </a:rPr>
              <a:t>cache</a:t>
            </a:r>
            <a:r>
              <a:rPr lang="zh-CN" altLang="en-US" sz="2000">
                <a:latin typeface="微软雅黑" pitchFamily="34" charset="-122"/>
                <a:ea typeface="微软雅黑" pitchFamily="34" charset="-122"/>
              </a:rPr>
              <a:t>，分成两级：</a:t>
            </a:r>
          </a:p>
          <a:p>
            <a:pPr marL="582613" lvl="1" indent="-223838" defTabSz="717550" eaLnBrk="1" hangingPunct="1">
              <a:lnSpc>
                <a:spcPct val="115000"/>
              </a:lnSpc>
              <a:spcBef>
                <a:spcPct val="20000"/>
              </a:spcBef>
            </a:pPr>
            <a:r>
              <a:rPr lang="en-US" altLang="zh-CN" sz="2000">
                <a:latin typeface="微软雅黑" pitchFamily="34" charset="-122"/>
                <a:ea typeface="微软雅黑" pitchFamily="34" charset="-122"/>
              </a:rPr>
              <a:t>L1cache</a:t>
            </a:r>
          </a:p>
          <a:p>
            <a:pPr marL="895350" lvl="2" indent="-177800" defTabSz="717550" eaLnBrk="1" hangingPunct="1">
              <a:lnSpc>
                <a:spcPct val="115000"/>
              </a:lnSpc>
              <a:spcBef>
                <a:spcPct val="20000"/>
              </a:spcBef>
            </a:pPr>
            <a:r>
              <a:rPr lang="zh-CN" altLang="en-US" sz="2000">
                <a:latin typeface="微软雅黑" pitchFamily="34" charset="-122"/>
                <a:ea typeface="微软雅黑" pitchFamily="34" charset="-122"/>
              </a:rPr>
              <a:t>数据缓存（</a:t>
            </a:r>
            <a:r>
              <a:rPr lang="en-US" altLang="zh-CN" sz="2000">
                <a:latin typeface="微软雅黑" pitchFamily="34" charset="-122"/>
                <a:ea typeface="微软雅黑" pitchFamily="34" charset="-122"/>
              </a:rPr>
              <a:t>L1</a:t>
            </a:r>
            <a:r>
              <a:rPr lang="zh-CN" altLang="en-US" sz="2000">
                <a:latin typeface="微软雅黑" pitchFamily="34" charset="-122"/>
                <a:ea typeface="微软雅黑" pitchFamily="34" charset="-122"/>
              </a:rPr>
              <a:t>数据</a:t>
            </a:r>
            <a:r>
              <a:rPr lang="en-US" altLang="zh-CN" sz="2000">
                <a:latin typeface="微软雅黑" pitchFamily="34" charset="-122"/>
                <a:ea typeface="微软雅黑" pitchFamily="34" charset="-122"/>
              </a:rPr>
              <a:t>cache</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8KB</a:t>
            </a:r>
            <a:endParaRPr lang="zh-CN" altLang="en-US" sz="2000">
              <a:latin typeface="微软雅黑" pitchFamily="34" charset="-122"/>
              <a:ea typeface="微软雅黑" pitchFamily="34" charset="-122"/>
            </a:endParaRPr>
          </a:p>
          <a:p>
            <a:pPr marL="895350" lvl="2" indent="-177800" defTabSz="717550" eaLnBrk="1" hangingPunct="1">
              <a:lnSpc>
                <a:spcPct val="115000"/>
              </a:lnSpc>
              <a:spcBef>
                <a:spcPct val="20000"/>
              </a:spcBef>
            </a:pPr>
            <a:r>
              <a:rPr lang="zh-CN" altLang="en-US" sz="2000">
                <a:latin typeface="微软雅黑" pitchFamily="34" charset="-122"/>
                <a:ea typeface="微软雅黑" pitchFamily="34" charset="-122"/>
              </a:rPr>
              <a:t>指令缓存， </a:t>
            </a:r>
            <a:r>
              <a:rPr lang="en-US" altLang="zh-CN" sz="2000">
                <a:latin typeface="微软雅黑" pitchFamily="34" charset="-122"/>
                <a:ea typeface="微软雅黑" pitchFamily="34" charset="-122"/>
              </a:rPr>
              <a:t>8KB</a:t>
            </a:r>
            <a:endParaRPr lang="zh-CN" altLang="en-US" sz="2000">
              <a:latin typeface="微软雅黑" pitchFamily="34" charset="-122"/>
              <a:ea typeface="微软雅黑" pitchFamily="34" charset="-122"/>
            </a:endParaRPr>
          </a:p>
          <a:p>
            <a:pPr marL="582613" lvl="1" indent="-223838" defTabSz="717550" eaLnBrk="1" hangingPunct="1">
              <a:lnSpc>
                <a:spcPct val="115000"/>
              </a:lnSpc>
              <a:spcBef>
                <a:spcPct val="20000"/>
              </a:spcBef>
            </a:pPr>
            <a:r>
              <a:rPr lang="en-US" altLang="zh-CN" sz="2000">
                <a:latin typeface="微软雅黑" pitchFamily="34" charset="-122"/>
                <a:ea typeface="微软雅黑" pitchFamily="34" charset="-122"/>
              </a:rPr>
              <a:t>L2 cache</a:t>
            </a:r>
            <a:r>
              <a:rPr lang="zh-CN" altLang="en-US" sz="2000">
                <a:latin typeface="微软雅黑" pitchFamily="34" charset="-122"/>
                <a:ea typeface="微软雅黑" pitchFamily="34" charset="-122"/>
              </a:rPr>
              <a:t>，容量为</a:t>
            </a:r>
            <a:r>
              <a:rPr lang="en-US" altLang="zh-CN" sz="2000">
                <a:latin typeface="微软雅黑" pitchFamily="34" charset="-122"/>
                <a:ea typeface="微软雅黑" pitchFamily="34" charset="-122"/>
              </a:rPr>
              <a:t>256 KB</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2MB</a:t>
            </a:r>
          </a:p>
        </p:txBody>
      </p:sp>
      <p:sp>
        <p:nvSpPr>
          <p:cNvPr id="644100" name="Rectangle 5"/>
          <p:cNvSpPr>
            <a:spLocks noChangeArrowheads="1"/>
          </p:cNvSpPr>
          <p:nvPr/>
        </p:nvSpPr>
        <p:spPr bwMode="auto">
          <a:xfrm>
            <a:off x="3543300" y="1179513"/>
            <a:ext cx="3729038" cy="900112"/>
          </a:xfrm>
          <a:prstGeom prst="rect">
            <a:avLst/>
          </a:prstGeom>
          <a:solidFill>
            <a:srgbClr val="FEE2E3"/>
          </a:solidFill>
          <a:ln w="28575">
            <a:solidFill>
              <a:srgbClr val="009900"/>
            </a:solid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644101" name="Rectangle 6"/>
          <p:cNvSpPr>
            <a:spLocks noChangeArrowheads="1"/>
          </p:cNvSpPr>
          <p:nvPr/>
        </p:nvSpPr>
        <p:spPr bwMode="auto">
          <a:xfrm>
            <a:off x="5272088" y="5372100"/>
            <a:ext cx="3079750" cy="892175"/>
          </a:xfrm>
          <a:prstGeom prst="rect">
            <a:avLst/>
          </a:prstGeom>
          <a:solidFill>
            <a:srgbClr val="FEE2E3"/>
          </a:solidFill>
          <a:ln w="28575">
            <a:solidFill>
              <a:srgbClr val="009900"/>
            </a:solid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grpSp>
        <p:nvGrpSpPr>
          <p:cNvPr id="644102" name="Group 7"/>
          <p:cNvGrpSpPr>
            <a:grpSpLocks/>
          </p:cNvGrpSpPr>
          <p:nvPr/>
        </p:nvGrpSpPr>
        <p:grpSpPr bwMode="auto">
          <a:xfrm>
            <a:off x="657225" y="4384675"/>
            <a:ext cx="1709738" cy="1781175"/>
            <a:chOff x="1312" y="11960"/>
            <a:chExt cx="1060" cy="1368"/>
          </a:xfrm>
        </p:grpSpPr>
        <p:sp>
          <p:nvSpPr>
            <p:cNvPr id="644103" name="Rectangle 8"/>
            <p:cNvSpPr>
              <a:spLocks noChangeArrowheads="1"/>
            </p:cNvSpPr>
            <p:nvPr/>
          </p:nvSpPr>
          <p:spPr bwMode="auto">
            <a:xfrm>
              <a:off x="1312" y="11960"/>
              <a:ext cx="1060" cy="1368"/>
            </a:xfrm>
            <a:prstGeom prst="rect">
              <a:avLst/>
            </a:prstGeom>
            <a:solidFill>
              <a:srgbClr val="FEE2E3"/>
            </a:solidFill>
            <a:ln w="28575">
              <a:solidFill>
                <a:srgbClr val="009900"/>
              </a:solid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644104" name="Text Box 9"/>
            <p:cNvSpPr txBox="1">
              <a:spLocks noChangeArrowheads="1"/>
            </p:cNvSpPr>
            <p:nvPr/>
          </p:nvSpPr>
          <p:spPr bwMode="auto">
            <a:xfrm>
              <a:off x="1364" y="12184"/>
              <a:ext cx="952" cy="755"/>
            </a:xfrm>
            <a:prstGeom prst="rect">
              <a:avLst/>
            </a:prstGeom>
            <a:solidFill>
              <a:srgbClr val="FEE2E3"/>
            </a:solidFill>
            <a:ln w="28575">
              <a:noFill/>
              <a:miter lim="800000"/>
              <a:headEnd/>
              <a:tailEnd/>
            </a:ln>
          </p:spPr>
          <p:txBody>
            <a:bodyPr lIns="90083" tIns="45046" rIns="90083" bIns="45046"/>
            <a:lstStyle/>
            <a:p>
              <a:pPr algn="ctr" eaLnBrk="1" hangingPunct="1">
                <a:lnSpc>
                  <a:spcPct val="96000"/>
                </a:lnSpc>
              </a:pPr>
              <a:r>
                <a:rPr kumimoji="1" lang="en-US" altLang="zh-CN" sz="2000" b="1">
                  <a:solidFill>
                    <a:srgbClr val="0000FF"/>
                  </a:solidFill>
                  <a:ea typeface="黑体" pitchFamily="49" charset="-122"/>
                  <a:cs typeface="Arial" pitchFamily="34" charset="0"/>
                </a:rPr>
                <a:t>L2</a:t>
              </a:r>
            </a:p>
            <a:p>
              <a:pPr algn="ctr" eaLnBrk="1" hangingPunct="1">
                <a:lnSpc>
                  <a:spcPct val="96000"/>
                </a:lnSpc>
              </a:pPr>
              <a:r>
                <a:rPr kumimoji="1" lang="en-US" altLang="zh-CN" sz="2000" b="1">
                  <a:solidFill>
                    <a:srgbClr val="0000FF"/>
                  </a:solidFill>
                  <a:ea typeface="黑体" pitchFamily="49" charset="-122"/>
                  <a:cs typeface="Arial" pitchFamily="34" charset="0"/>
                </a:rPr>
                <a:t>cache</a:t>
              </a:r>
            </a:p>
            <a:p>
              <a:pPr algn="ctr" eaLnBrk="1" hangingPunct="1">
                <a:lnSpc>
                  <a:spcPct val="96000"/>
                </a:lnSpc>
              </a:pPr>
              <a:r>
                <a:rPr kumimoji="1" lang="en-US" altLang="zh-CN" sz="2000" b="1">
                  <a:solidFill>
                    <a:srgbClr val="0000FF"/>
                  </a:solidFill>
                  <a:ea typeface="黑体" pitchFamily="49" charset="-122"/>
                  <a:cs typeface="Arial" pitchFamily="34" charset="0"/>
                </a:rPr>
                <a:t>(48GB/s)</a:t>
              </a:r>
            </a:p>
          </p:txBody>
        </p:sp>
      </p:grpSp>
      <p:sp>
        <p:nvSpPr>
          <p:cNvPr id="644105" name="AutoShape 10"/>
          <p:cNvSpPr>
            <a:spLocks noChangeArrowheads="1"/>
          </p:cNvSpPr>
          <p:nvPr/>
        </p:nvSpPr>
        <p:spPr bwMode="auto">
          <a:xfrm>
            <a:off x="2357438" y="5599113"/>
            <a:ext cx="2895600" cy="369887"/>
          </a:xfrm>
          <a:prstGeom prst="leftRightArrow">
            <a:avLst>
              <a:gd name="adj1" fmla="val 50148"/>
              <a:gd name="adj2" fmla="val 97274"/>
            </a:avLst>
          </a:prstGeom>
          <a:solidFill>
            <a:srgbClr val="FFFFFF"/>
          </a:solidFill>
          <a:ln w="19050">
            <a:solidFill>
              <a:srgbClr val="0000FF"/>
            </a:solid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644106" name="Rectangle 11"/>
          <p:cNvSpPr>
            <a:spLocks noChangeArrowheads="1"/>
          </p:cNvSpPr>
          <p:nvPr/>
        </p:nvSpPr>
        <p:spPr bwMode="auto">
          <a:xfrm>
            <a:off x="5737225" y="5608638"/>
            <a:ext cx="2390775" cy="342900"/>
          </a:xfrm>
          <a:prstGeom prst="rect">
            <a:avLst/>
          </a:prstGeom>
          <a:noFill/>
          <a:ln w="28575">
            <a:noFill/>
            <a:miter lim="800000"/>
            <a:headEnd/>
            <a:tailEnd/>
          </a:ln>
        </p:spPr>
        <p:txBody>
          <a:bodyPr lIns="0" tIns="0" rIns="0" bIns="0"/>
          <a:lstStyle/>
          <a:p>
            <a:pPr algn="just" eaLnBrk="1" hangingPunct="1">
              <a:lnSpc>
                <a:spcPct val="130000"/>
              </a:lnSpc>
            </a:pPr>
            <a:r>
              <a:rPr kumimoji="1" lang="en-US" altLang="zh-CN" sz="1700" b="1">
                <a:solidFill>
                  <a:srgbClr val="009900"/>
                </a:solidFill>
                <a:latin typeface="Times New Roman" pitchFamily="18" charset="0"/>
                <a:ea typeface="宋体" pitchFamily="2" charset="-122"/>
              </a:rPr>
              <a:t>  </a:t>
            </a:r>
            <a:r>
              <a:rPr kumimoji="1" lang="en-US" altLang="zh-CN" sz="2000" b="1">
                <a:solidFill>
                  <a:srgbClr val="0000FF"/>
                </a:solidFill>
                <a:ea typeface="黑体" pitchFamily="49" charset="-122"/>
                <a:cs typeface="Arial" pitchFamily="34" charset="0"/>
              </a:rPr>
              <a:t>L1</a:t>
            </a:r>
            <a:r>
              <a:rPr kumimoji="1" lang="zh-CN" altLang="en-US" sz="2000" b="1">
                <a:solidFill>
                  <a:srgbClr val="0000FF"/>
                </a:solidFill>
                <a:ea typeface="黑体" pitchFamily="49" charset="-122"/>
                <a:cs typeface="Arial" pitchFamily="34" charset="0"/>
              </a:rPr>
              <a:t>数据</a:t>
            </a:r>
            <a:r>
              <a:rPr kumimoji="1" lang="en-US" altLang="zh-CN" sz="2000" b="1">
                <a:solidFill>
                  <a:srgbClr val="0000FF"/>
                </a:solidFill>
                <a:ea typeface="黑体" pitchFamily="49" charset="-122"/>
                <a:cs typeface="Arial" pitchFamily="34" charset="0"/>
              </a:rPr>
              <a:t>cache(8KB)</a:t>
            </a:r>
          </a:p>
        </p:txBody>
      </p:sp>
      <p:sp>
        <p:nvSpPr>
          <p:cNvPr id="644107" name="AutoShape 12"/>
          <p:cNvSpPr>
            <a:spLocks noChangeArrowheads="1"/>
          </p:cNvSpPr>
          <p:nvPr/>
        </p:nvSpPr>
        <p:spPr bwMode="auto">
          <a:xfrm rot="-5400000">
            <a:off x="1188244" y="3977481"/>
            <a:ext cx="401638" cy="384175"/>
          </a:xfrm>
          <a:prstGeom prst="leftRightArrow">
            <a:avLst>
              <a:gd name="adj1" fmla="val 44148"/>
              <a:gd name="adj2" fmla="val 29428"/>
            </a:avLst>
          </a:prstGeom>
          <a:solidFill>
            <a:srgbClr val="FFFFFF"/>
          </a:solidFill>
          <a:ln w="19050">
            <a:solidFill>
              <a:srgbClr val="0000FF"/>
            </a:solid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644108" name="Rectangle 13"/>
          <p:cNvSpPr>
            <a:spLocks noChangeArrowheads="1"/>
          </p:cNvSpPr>
          <p:nvPr/>
        </p:nvSpPr>
        <p:spPr bwMode="auto">
          <a:xfrm>
            <a:off x="3762375" y="1403350"/>
            <a:ext cx="3173413" cy="333375"/>
          </a:xfrm>
          <a:prstGeom prst="rect">
            <a:avLst/>
          </a:prstGeom>
          <a:noFill/>
          <a:ln w="9525">
            <a:noFill/>
            <a:miter lim="800000"/>
            <a:headEnd/>
            <a:tailEnd/>
          </a:ln>
        </p:spPr>
        <p:txBody>
          <a:bodyPr lIns="0" tIns="0" rIns="0" bIns="0"/>
          <a:lstStyle/>
          <a:p>
            <a:pPr algn="ctr" eaLnBrk="1" hangingPunct="1">
              <a:lnSpc>
                <a:spcPct val="130000"/>
              </a:lnSpc>
            </a:pPr>
            <a:r>
              <a:rPr kumimoji="1" lang="zh-CN" altLang="en-US" sz="2000" b="1">
                <a:solidFill>
                  <a:srgbClr val="0000FF"/>
                </a:solidFill>
                <a:ea typeface="黑体" pitchFamily="49" charset="-122"/>
                <a:cs typeface="Arial" pitchFamily="34" charset="0"/>
              </a:rPr>
              <a:t>指令</a:t>
            </a:r>
            <a:r>
              <a:rPr kumimoji="1" lang="en-US" altLang="zh-CN" sz="2000" b="1">
                <a:solidFill>
                  <a:srgbClr val="0000FF"/>
                </a:solidFill>
                <a:ea typeface="黑体" pitchFamily="49" charset="-122"/>
                <a:cs typeface="Arial" pitchFamily="34" charset="0"/>
              </a:rPr>
              <a:t>cache</a:t>
            </a:r>
            <a:r>
              <a:rPr kumimoji="1" lang="zh-CN" altLang="en-US" sz="2000" b="1">
                <a:solidFill>
                  <a:srgbClr val="0000FF"/>
                </a:solidFill>
                <a:ea typeface="黑体" pitchFamily="49" charset="-122"/>
                <a:cs typeface="Arial" pitchFamily="34" charset="0"/>
              </a:rPr>
              <a:t>及指令预取部件</a:t>
            </a:r>
          </a:p>
        </p:txBody>
      </p:sp>
      <p:sp>
        <p:nvSpPr>
          <p:cNvPr id="644109" name="AutoShape 14"/>
          <p:cNvSpPr>
            <a:spLocks noChangeArrowheads="1"/>
          </p:cNvSpPr>
          <p:nvPr/>
        </p:nvSpPr>
        <p:spPr bwMode="auto">
          <a:xfrm rot="-5400000">
            <a:off x="700088" y="1630363"/>
            <a:ext cx="1484312" cy="671512"/>
          </a:xfrm>
          <a:prstGeom prst="leftRightArrow">
            <a:avLst>
              <a:gd name="adj1" fmla="val 50000"/>
              <a:gd name="adj2" fmla="val 44208"/>
            </a:avLst>
          </a:prstGeom>
          <a:solidFill>
            <a:srgbClr val="FFFFFF"/>
          </a:solidFill>
          <a:ln w="19050">
            <a:solidFill>
              <a:srgbClr val="0000FF"/>
            </a:solid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644110" name="Text Box 15"/>
          <p:cNvSpPr txBox="1">
            <a:spLocks noChangeArrowheads="1"/>
          </p:cNvSpPr>
          <p:nvPr/>
        </p:nvSpPr>
        <p:spPr bwMode="auto">
          <a:xfrm>
            <a:off x="1241425" y="1314450"/>
            <a:ext cx="438150" cy="1135063"/>
          </a:xfrm>
          <a:prstGeom prst="rect">
            <a:avLst/>
          </a:prstGeom>
          <a:noFill/>
          <a:ln w="19050">
            <a:noFill/>
            <a:miter lim="800000"/>
            <a:headEnd/>
            <a:tailEnd/>
          </a:ln>
        </p:spPr>
        <p:txBody>
          <a:bodyPr lIns="90083" tIns="45046" rIns="90083" bIns="45046"/>
          <a:lstStyle/>
          <a:p>
            <a:pPr algn="just" eaLnBrk="1" hangingPunct="1"/>
            <a:r>
              <a:rPr kumimoji="1" lang="zh-CN" altLang="en-US" sz="1800" b="1">
                <a:solidFill>
                  <a:srgbClr val="006600"/>
                </a:solidFill>
                <a:ea typeface="黑体" pitchFamily="49" charset="-122"/>
              </a:rPr>
              <a:t>前端总线</a:t>
            </a:r>
          </a:p>
        </p:txBody>
      </p:sp>
      <p:sp>
        <p:nvSpPr>
          <p:cNvPr id="644111" name="AutoShape 16"/>
          <p:cNvSpPr>
            <a:spLocks noChangeArrowheads="1"/>
          </p:cNvSpPr>
          <p:nvPr/>
        </p:nvSpPr>
        <p:spPr bwMode="auto">
          <a:xfrm>
            <a:off x="1936750" y="1590675"/>
            <a:ext cx="350838" cy="2751138"/>
          </a:xfrm>
          <a:prstGeom prst="downArrow">
            <a:avLst>
              <a:gd name="adj1" fmla="val 61815"/>
              <a:gd name="adj2" fmla="val 68070"/>
            </a:avLst>
          </a:prstGeom>
          <a:solidFill>
            <a:srgbClr val="FFFFFF"/>
          </a:solidFill>
          <a:ln w="19050">
            <a:solidFill>
              <a:srgbClr val="0000FF"/>
            </a:solidFill>
            <a:miter lim="800000"/>
            <a:headEnd/>
            <a:tailEnd/>
          </a:ln>
        </p:spPr>
        <p:txBody>
          <a:bodyPr vert="eaVert"/>
          <a:lstStyle/>
          <a:p>
            <a:pPr eaLnBrk="1" hangingPunct="1">
              <a:spcBef>
                <a:spcPct val="50000"/>
              </a:spcBef>
            </a:pPr>
            <a:endParaRPr kumimoji="1" lang="zh-CN" altLang="en-US" sz="1800" b="1" i="1">
              <a:solidFill>
                <a:srgbClr val="666699"/>
              </a:solidFill>
              <a:ea typeface="华文新魏" pitchFamily="2" charset="-122"/>
            </a:endParaRPr>
          </a:p>
        </p:txBody>
      </p:sp>
      <p:sp>
        <p:nvSpPr>
          <p:cNvPr id="644112" name="AutoShape 17"/>
          <p:cNvSpPr>
            <a:spLocks noChangeArrowheads="1"/>
          </p:cNvSpPr>
          <p:nvPr/>
        </p:nvSpPr>
        <p:spPr bwMode="auto">
          <a:xfrm>
            <a:off x="2005013" y="1433513"/>
            <a:ext cx="1527175" cy="347662"/>
          </a:xfrm>
          <a:prstGeom prst="rightArrow">
            <a:avLst>
              <a:gd name="adj1" fmla="val 50000"/>
              <a:gd name="adj2" fmla="val 109818"/>
            </a:avLst>
          </a:prstGeom>
          <a:solidFill>
            <a:srgbClr val="FFFFFF"/>
          </a:solidFill>
          <a:ln w="19050">
            <a:solidFill>
              <a:srgbClr val="0000FF"/>
            </a:solid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644113" name="Rectangle 18"/>
          <p:cNvSpPr>
            <a:spLocks noChangeArrowheads="1"/>
          </p:cNvSpPr>
          <p:nvPr/>
        </p:nvSpPr>
        <p:spPr bwMode="auto">
          <a:xfrm>
            <a:off x="2012950" y="1600200"/>
            <a:ext cx="195263" cy="203200"/>
          </a:xfrm>
          <a:prstGeom prst="rect">
            <a:avLst/>
          </a:prstGeom>
          <a:solidFill>
            <a:srgbClr val="FFFF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644114" name="Text Box 19"/>
          <p:cNvSpPr txBox="1">
            <a:spLocks noChangeArrowheads="1"/>
          </p:cNvSpPr>
          <p:nvPr/>
        </p:nvSpPr>
        <p:spPr bwMode="auto">
          <a:xfrm>
            <a:off x="2906713" y="5191125"/>
            <a:ext cx="2038350" cy="352425"/>
          </a:xfrm>
          <a:prstGeom prst="rect">
            <a:avLst/>
          </a:prstGeom>
          <a:noFill/>
          <a:ln w="9525">
            <a:noFill/>
            <a:miter lim="800000"/>
            <a:headEnd/>
            <a:tailEnd/>
          </a:ln>
        </p:spPr>
        <p:txBody>
          <a:bodyPr lIns="90083" tIns="0" rIns="90083" bIns="0"/>
          <a:lstStyle/>
          <a:p>
            <a:pPr algn="just" eaLnBrk="1" hangingPunct="1">
              <a:lnSpc>
                <a:spcPct val="170000"/>
              </a:lnSpc>
            </a:pPr>
            <a:r>
              <a:rPr kumimoji="1" lang="en-US" altLang="zh-CN" sz="1800" b="1">
                <a:solidFill>
                  <a:srgbClr val="006600"/>
                </a:solidFill>
                <a:ea typeface="黑体" pitchFamily="49" charset="-122"/>
              </a:rPr>
              <a:t>256</a:t>
            </a:r>
            <a:r>
              <a:rPr kumimoji="1" lang="zh-CN" altLang="en-US" sz="1800" b="1">
                <a:solidFill>
                  <a:srgbClr val="006600"/>
                </a:solidFill>
                <a:ea typeface="黑体" pitchFamily="49" charset="-122"/>
              </a:rPr>
              <a:t>位，时钟频率</a:t>
            </a:r>
          </a:p>
        </p:txBody>
      </p:sp>
      <p:sp>
        <p:nvSpPr>
          <p:cNvPr id="644115" name="Text Box 20"/>
          <p:cNvSpPr txBox="1">
            <a:spLocks noChangeArrowheads="1"/>
          </p:cNvSpPr>
          <p:nvPr/>
        </p:nvSpPr>
        <p:spPr bwMode="auto">
          <a:xfrm>
            <a:off x="1736725" y="998538"/>
            <a:ext cx="1935163" cy="495300"/>
          </a:xfrm>
          <a:prstGeom prst="rect">
            <a:avLst/>
          </a:prstGeom>
          <a:noFill/>
          <a:ln w="9525">
            <a:noFill/>
            <a:miter lim="800000"/>
            <a:headEnd/>
            <a:tailEnd/>
          </a:ln>
        </p:spPr>
        <p:txBody>
          <a:bodyPr lIns="90083" tIns="0" rIns="90083" bIns="0"/>
          <a:lstStyle/>
          <a:p>
            <a:pPr algn="just" eaLnBrk="1" hangingPunct="1">
              <a:lnSpc>
                <a:spcPct val="170000"/>
              </a:lnSpc>
            </a:pPr>
            <a:r>
              <a:rPr kumimoji="1" lang="en-US" altLang="zh-CN" sz="1800" b="1">
                <a:solidFill>
                  <a:srgbClr val="006600"/>
                </a:solidFill>
                <a:ea typeface="黑体" pitchFamily="49" charset="-122"/>
              </a:rPr>
              <a:t>64</a:t>
            </a:r>
            <a:r>
              <a:rPr kumimoji="1" lang="zh-CN" altLang="en-US" sz="1800" b="1">
                <a:solidFill>
                  <a:srgbClr val="006600"/>
                </a:solidFill>
                <a:ea typeface="黑体" pitchFamily="49" charset="-122"/>
              </a:rPr>
              <a:t>位</a:t>
            </a:r>
            <a:r>
              <a:rPr kumimoji="1" lang="en-US" altLang="zh-CN" sz="1800" b="1">
                <a:solidFill>
                  <a:srgbClr val="006600"/>
                </a:solidFill>
                <a:ea typeface="黑体" pitchFamily="49" charset="-122"/>
              </a:rPr>
              <a:t>,</a:t>
            </a:r>
            <a:r>
              <a:rPr kumimoji="1" lang="zh-CN" altLang="en-US" sz="1800" b="1">
                <a:solidFill>
                  <a:srgbClr val="006600"/>
                </a:solidFill>
                <a:ea typeface="黑体" pitchFamily="49" charset="-122"/>
              </a:rPr>
              <a:t>时钟频率</a:t>
            </a:r>
          </a:p>
        </p:txBody>
      </p:sp>
      <p:sp>
        <p:nvSpPr>
          <p:cNvPr id="644116" name="Rectangle 21"/>
          <p:cNvSpPr>
            <a:spLocks noChangeArrowheads="1"/>
          </p:cNvSpPr>
          <p:nvPr/>
        </p:nvSpPr>
        <p:spPr bwMode="auto">
          <a:xfrm>
            <a:off x="836613" y="2663825"/>
            <a:ext cx="1044575" cy="714375"/>
          </a:xfrm>
          <a:prstGeom prst="rect">
            <a:avLst/>
          </a:prstGeom>
          <a:noFill/>
          <a:ln w="9525">
            <a:solidFill>
              <a:srgbClr val="000000"/>
            </a:solid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644117" name="Text Box 22"/>
          <p:cNvSpPr txBox="1">
            <a:spLocks noChangeArrowheads="1"/>
          </p:cNvSpPr>
          <p:nvPr/>
        </p:nvSpPr>
        <p:spPr bwMode="auto">
          <a:xfrm>
            <a:off x="792163" y="2708275"/>
            <a:ext cx="1169987" cy="595313"/>
          </a:xfrm>
          <a:prstGeom prst="rect">
            <a:avLst/>
          </a:prstGeom>
          <a:noFill/>
          <a:ln w="9525">
            <a:noFill/>
            <a:miter lim="800000"/>
            <a:headEnd/>
            <a:tailEnd/>
          </a:ln>
        </p:spPr>
        <p:txBody>
          <a:bodyPr lIns="90083" tIns="45046" rIns="90083" bIns="45046"/>
          <a:lstStyle/>
          <a:p>
            <a:pPr algn="ctr" eaLnBrk="1" hangingPunct="1">
              <a:lnSpc>
                <a:spcPct val="80000"/>
              </a:lnSpc>
            </a:pPr>
            <a:r>
              <a:rPr kumimoji="1" lang="zh-CN" altLang="en-US" sz="1800" b="1">
                <a:solidFill>
                  <a:srgbClr val="006600"/>
                </a:solidFill>
                <a:ea typeface="黑体" pitchFamily="49" charset="-122"/>
              </a:rPr>
              <a:t>总线</a:t>
            </a:r>
          </a:p>
          <a:p>
            <a:pPr algn="ctr" eaLnBrk="1" hangingPunct="1">
              <a:lnSpc>
                <a:spcPct val="80000"/>
              </a:lnSpc>
            </a:pPr>
            <a:r>
              <a:rPr kumimoji="1" lang="zh-CN" altLang="en-US" sz="1800" b="1">
                <a:solidFill>
                  <a:srgbClr val="006600"/>
                </a:solidFill>
                <a:ea typeface="黑体" pitchFamily="49" charset="-122"/>
              </a:rPr>
              <a:t>接口部件</a:t>
            </a:r>
          </a:p>
        </p:txBody>
      </p:sp>
      <p:grpSp>
        <p:nvGrpSpPr>
          <p:cNvPr id="644118" name="Group 23"/>
          <p:cNvGrpSpPr>
            <a:grpSpLocks/>
          </p:cNvGrpSpPr>
          <p:nvPr/>
        </p:nvGrpSpPr>
        <p:grpSpPr bwMode="auto">
          <a:xfrm>
            <a:off x="701675" y="3384550"/>
            <a:ext cx="1260475" cy="595313"/>
            <a:chOff x="336" y="4095"/>
            <a:chExt cx="816" cy="543"/>
          </a:xfrm>
        </p:grpSpPr>
        <p:sp>
          <p:nvSpPr>
            <p:cNvPr id="644119" name="Rectangle 24"/>
            <p:cNvSpPr>
              <a:spLocks noChangeArrowheads="1"/>
            </p:cNvSpPr>
            <p:nvPr/>
          </p:nvSpPr>
          <p:spPr bwMode="auto">
            <a:xfrm>
              <a:off x="424" y="4113"/>
              <a:ext cx="668" cy="510"/>
            </a:xfrm>
            <a:prstGeom prst="rect">
              <a:avLst/>
            </a:prstGeom>
            <a:noFill/>
            <a:ln w="9525">
              <a:solidFill>
                <a:srgbClr val="000000"/>
              </a:solid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644120" name="Text Box 25"/>
            <p:cNvSpPr txBox="1">
              <a:spLocks noChangeArrowheads="1"/>
            </p:cNvSpPr>
            <p:nvPr/>
          </p:nvSpPr>
          <p:spPr bwMode="auto">
            <a:xfrm>
              <a:off x="336" y="4095"/>
              <a:ext cx="816" cy="543"/>
            </a:xfrm>
            <a:prstGeom prst="rect">
              <a:avLst/>
            </a:prstGeom>
            <a:noFill/>
            <a:ln w="9525">
              <a:noFill/>
              <a:miter lim="800000"/>
              <a:headEnd/>
              <a:tailEnd/>
            </a:ln>
          </p:spPr>
          <p:txBody>
            <a:bodyPr lIns="90083" tIns="45046" rIns="90083" bIns="45046"/>
            <a:lstStyle/>
            <a:p>
              <a:pPr algn="ctr" eaLnBrk="1" hangingPunct="1">
                <a:lnSpc>
                  <a:spcPct val="80000"/>
                </a:lnSpc>
              </a:pPr>
              <a:r>
                <a:rPr kumimoji="1" lang="zh-CN" altLang="en-US" sz="1800" b="1">
                  <a:solidFill>
                    <a:srgbClr val="006600"/>
                  </a:solidFill>
                  <a:ea typeface="黑体" pitchFamily="49" charset="-122"/>
                </a:rPr>
                <a:t>预取</a:t>
              </a:r>
            </a:p>
            <a:p>
              <a:pPr algn="ctr" eaLnBrk="1" hangingPunct="1">
                <a:lnSpc>
                  <a:spcPct val="80000"/>
                </a:lnSpc>
              </a:pPr>
              <a:r>
                <a:rPr kumimoji="1" lang="zh-CN" altLang="en-US" sz="1800" b="1">
                  <a:solidFill>
                    <a:srgbClr val="006600"/>
                  </a:solidFill>
                  <a:ea typeface="黑体" pitchFamily="49" charset="-122"/>
                </a:rPr>
                <a:t>控制逻辑</a:t>
              </a:r>
            </a:p>
          </p:txBody>
        </p:sp>
      </p:gr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p:txBody>
          <a:bodyPr/>
          <a:lstStyle/>
          <a:p>
            <a:r>
              <a:rPr lang="zh-CN" altLang="en-US"/>
              <a:t>实例：</a:t>
            </a:r>
            <a:r>
              <a:rPr lang="en-US" altLang="zh-CN"/>
              <a:t>Intel Core i7</a:t>
            </a:r>
            <a:r>
              <a:rPr lang="zh-CN" altLang="en-US"/>
              <a:t>处理器的</a:t>
            </a:r>
            <a:r>
              <a:rPr lang="en-US" altLang="zh-CN"/>
              <a:t>cache</a:t>
            </a:r>
            <a:r>
              <a:rPr lang="zh-CN" altLang="en-US"/>
              <a:t>结构 </a:t>
            </a:r>
          </a:p>
        </p:txBody>
      </p:sp>
      <p:sp>
        <p:nvSpPr>
          <p:cNvPr id="646147" name="Rectangle 3"/>
          <p:cNvSpPr>
            <a:spLocks noGrp="1" noChangeArrowheads="1"/>
          </p:cNvSpPr>
          <p:nvPr>
            <p:ph type="body" idx="1"/>
          </p:nvPr>
        </p:nvSpPr>
        <p:spPr/>
        <p:txBody>
          <a:bodyPr/>
          <a:lstStyle/>
          <a:p>
            <a:endParaRPr lang="zh-CN" altLang="en-US">
              <a:ea typeface="宋体" pitchFamily="2" charset="-122"/>
            </a:endParaRPr>
          </a:p>
        </p:txBody>
      </p:sp>
      <p:pic>
        <p:nvPicPr>
          <p:cNvPr id="646148" name="Picture 4"/>
          <p:cNvPicPr>
            <a:picLocks noChangeAspect="1" noChangeArrowheads="1"/>
          </p:cNvPicPr>
          <p:nvPr/>
        </p:nvPicPr>
        <p:blipFill>
          <a:blip r:embed="rId2"/>
          <a:srcRect/>
          <a:stretch>
            <a:fillRect/>
          </a:stretch>
        </p:blipFill>
        <p:spPr bwMode="auto">
          <a:xfrm>
            <a:off x="463550" y="854075"/>
            <a:ext cx="7845425" cy="4830763"/>
          </a:xfrm>
          <a:prstGeom prst="rect">
            <a:avLst/>
          </a:prstGeom>
          <a:noFill/>
          <a:ln w="9525">
            <a:noFill/>
            <a:miter lim="800000"/>
            <a:headEnd/>
            <a:tailEnd/>
          </a:ln>
        </p:spPr>
      </p:pic>
      <p:sp>
        <p:nvSpPr>
          <p:cNvPr id="646149" name="Rectangle 5"/>
          <p:cNvSpPr>
            <a:spLocks noChangeArrowheads="1"/>
          </p:cNvSpPr>
          <p:nvPr/>
        </p:nvSpPr>
        <p:spPr bwMode="auto">
          <a:xfrm>
            <a:off x="284163" y="5699125"/>
            <a:ext cx="8369300" cy="1006475"/>
          </a:xfrm>
          <a:prstGeom prst="rect">
            <a:avLst/>
          </a:prstGeom>
          <a:noFill/>
          <a:ln w="50800">
            <a:noFill/>
            <a:miter lim="800000"/>
            <a:headEnd/>
            <a:tailEnd/>
          </a:ln>
          <a:effectLst/>
        </p:spPr>
        <p:txBody>
          <a:bodyPr anchor="ctr">
            <a:spAutoFit/>
          </a:bodyPr>
          <a:lstStyle/>
          <a:p>
            <a:r>
              <a:rPr lang="en-US" altLang="zh-CN" sz="2000" b="1">
                <a:solidFill>
                  <a:schemeClr val="accent2"/>
                </a:solidFill>
                <a:latin typeface="微软雅黑" pitchFamily="34" charset="-122"/>
                <a:ea typeface="微软雅黑" pitchFamily="34" charset="-122"/>
              </a:rPr>
              <a:t>i-cache</a:t>
            </a:r>
            <a:r>
              <a:rPr lang="zh-CN" altLang="en-US" sz="2000" b="1">
                <a:solidFill>
                  <a:schemeClr val="accent2"/>
                </a:solidFill>
                <a:latin typeface="微软雅黑" pitchFamily="34" charset="-122"/>
                <a:ea typeface="微软雅黑" pitchFamily="34" charset="-122"/>
              </a:rPr>
              <a:t>和</a:t>
            </a:r>
            <a:r>
              <a:rPr lang="en-US" altLang="zh-CN" sz="2000" b="1">
                <a:solidFill>
                  <a:schemeClr val="accent2"/>
                </a:solidFill>
                <a:latin typeface="微软雅黑" pitchFamily="34" charset="-122"/>
                <a:ea typeface="微软雅黑" pitchFamily="34" charset="-122"/>
              </a:rPr>
              <a:t>d-cache</a:t>
            </a:r>
            <a:r>
              <a:rPr lang="zh-CN" altLang="en-US" sz="2000" b="1">
                <a:solidFill>
                  <a:schemeClr val="accent2"/>
                </a:solidFill>
                <a:latin typeface="微软雅黑" pitchFamily="34" charset="-122"/>
                <a:ea typeface="微软雅黑" pitchFamily="34" charset="-122"/>
              </a:rPr>
              <a:t>都是</a:t>
            </a:r>
            <a:r>
              <a:rPr lang="en-US" altLang="zh-CN" sz="2000" b="1">
                <a:solidFill>
                  <a:schemeClr val="accent2"/>
                </a:solidFill>
                <a:latin typeface="微软雅黑" pitchFamily="34" charset="-122"/>
                <a:ea typeface="微软雅黑" pitchFamily="34" charset="-122"/>
              </a:rPr>
              <a:t>32KB</a:t>
            </a:r>
            <a:r>
              <a:rPr lang="zh-CN" altLang="en-US" sz="2000" b="1">
                <a:solidFill>
                  <a:schemeClr val="accent2"/>
                </a:solidFill>
                <a:latin typeface="微软雅黑" pitchFamily="34" charset="-122"/>
                <a:ea typeface="微软雅黑" pitchFamily="34" charset="-122"/>
              </a:rPr>
              <a:t>、</a:t>
            </a:r>
            <a:r>
              <a:rPr lang="en-US" altLang="zh-CN" sz="2000" b="1">
                <a:solidFill>
                  <a:schemeClr val="accent2"/>
                </a:solidFill>
                <a:latin typeface="微软雅黑" pitchFamily="34" charset="-122"/>
                <a:ea typeface="微软雅黑" pitchFamily="34" charset="-122"/>
              </a:rPr>
              <a:t>8</a:t>
            </a:r>
            <a:r>
              <a:rPr lang="zh-CN" altLang="en-US" sz="2000" b="1">
                <a:solidFill>
                  <a:schemeClr val="accent2"/>
                </a:solidFill>
                <a:latin typeface="微软雅黑" pitchFamily="34" charset="-122"/>
                <a:ea typeface="微软雅黑" pitchFamily="34" charset="-122"/>
              </a:rPr>
              <a:t>路、</a:t>
            </a:r>
            <a:r>
              <a:rPr lang="en-US" altLang="zh-CN" sz="2000" b="1">
                <a:solidFill>
                  <a:schemeClr val="accent2"/>
                </a:solidFill>
                <a:latin typeface="微软雅黑" pitchFamily="34" charset="-122"/>
                <a:ea typeface="微软雅黑" pitchFamily="34" charset="-122"/>
              </a:rPr>
              <a:t>4</a:t>
            </a:r>
            <a:r>
              <a:rPr lang="zh-CN" altLang="en-US" sz="2000" b="1">
                <a:solidFill>
                  <a:schemeClr val="accent2"/>
                </a:solidFill>
                <a:latin typeface="微软雅黑" pitchFamily="34" charset="-122"/>
                <a:ea typeface="微软雅黑" pitchFamily="34" charset="-122"/>
              </a:rPr>
              <a:t>个时钟周期；</a:t>
            </a:r>
            <a:r>
              <a:rPr lang="en-US" altLang="zh-CN" sz="2000" b="1">
                <a:solidFill>
                  <a:schemeClr val="accent2"/>
                </a:solidFill>
                <a:latin typeface="微软雅黑" pitchFamily="34" charset="-122"/>
                <a:ea typeface="微软雅黑" pitchFamily="34" charset="-122"/>
              </a:rPr>
              <a:t>L2 cache</a:t>
            </a:r>
            <a:r>
              <a:rPr lang="zh-CN" altLang="en-US" sz="2000" b="1">
                <a:solidFill>
                  <a:schemeClr val="accent2"/>
                </a:solidFill>
                <a:latin typeface="微软雅黑" pitchFamily="34" charset="-122"/>
                <a:ea typeface="微软雅黑" pitchFamily="34" charset="-122"/>
              </a:rPr>
              <a:t>：</a:t>
            </a:r>
            <a:r>
              <a:rPr lang="en-US" altLang="zh-CN" sz="2000" b="1">
                <a:solidFill>
                  <a:schemeClr val="accent2"/>
                </a:solidFill>
                <a:latin typeface="微软雅黑" pitchFamily="34" charset="-122"/>
                <a:ea typeface="微软雅黑" pitchFamily="34" charset="-122"/>
              </a:rPr>
              <a:t>256KB</a:t>
            </a:r>
            <a:r>
              <a:rPr lang="zh-CN" altLang="en-US" sz="2000" b="1">
                <a:solidFill>
                  <a:schemeClr val="accent2"/>
                </a:solidFill>
                <a:latin typeface="微软雅黑" pitchFamily="34" charset="-122"/>
                <a:ea typeface="微软雅黑" pitchFamily="34" charset="-122"/>
              </a:rPr>
              <a:t>、</a:t>
            </a:r>
            <a:r>
              <a:rPr lang="en-US" altLang="zh-CN" sz="2000" b="1">
                <a:solidFill>
                  <a:schemeClr val="accent2"/>
                </a:solidFill>
                <a:latin typeface="微软雅黑" pitchFamily="34" charset="-122"/>
                <a:ea typeface="微软雅黑" pitchFamily="34" charset="-122"/>
              </a:rPr>
              <a:t>8</a:t>
            </a:r>
            <a:r>
              <a:rPr lang="zh-CN" altLang="en-US" sz="2000" b="1">
                <a:solidFill>
                  <a:schemeClr val="accent2"/>
                </a:solidFill>
                <a:latin typeface="微软雅黑" pitchFamily="34" charset="-122"/>
                <a:ea typeface="微软雅黑" pitchFamily="34" charset="-122"/>
              </a:rPr>
              <a:t>路、</a:t>
            </a:r>
            <a:r>
              <a:rPr lang="en-US" altLang="zh-CN" sz="2000" b="1">
                <a:solidFill>
                  <a:schemeClr val="accent2"/>
                </a:solidFill>
                <a:latin typeface="微软雅黑" pitchFamily="34" charset="-122"/>
                <a:ea typeface="微软雅黑" pitchFamily="34" charset="-122"/>
              </a:rPr>
              <a:t>11</a:t>
            </a:r>
            <a:r>
              <a:rPr lang="zh-CN" altLang="en-US" sz="2000" b="1">
                <a:solidFill>
                  <a:schemeClr val="accent2"/>
                </a:solidFill>
                <a:latin typeface="微软雅黑" pitchFamily="34" charset="-122"/>
                <a:ea typeface="微软雅黑" pitchFamily="34" charset="-122"/>
              </a:rPr>
              <a:t>个时钟周期。所有核共享的</a:t>
            </a:r>
            <a:r>
              <a:rPr lang="en-US" altLang="zh-CN" sz="2000" b="1">
                <a:solidFill>
                  <a:schemeClr val="accent2"/>
                </a:solidFill>
                <a:latin typeface="微软雅黑" pitchFamily="34" charset="-122"/>
                <a:ea typeface="微软雅黑" pitchFamily="34" charset="-122"/>
              </a:rPr>
              <a:t>L3 cache</a:t>
            </a:r>
            <a:r>
              <a:rPr lang="zh-CN" altLang="en-US" sz="2000" b="1">
                <a:solidFill>
                  <a:schemeClr val="accent2"/>
                </a:solidFill>
                <a:latin typeface="微软雅黑" pitchFamily="34" charset="-122"/>
                <a:ea typeface="微软雅黑" pitchFamily="34" charset="-122"/>
              </a:rPr>
              <a:t>：</a:t>
            </a:r>
            <a:r>
              <a:rPr lang="en-US" altLang="zh-CN" sz="2000" b="1">
                <a:solidFill>
                  <a:schemeClr val="accent2"/>
                </a:solidFill>
                <a:latin typeface="微软雅黑" pitchFamily="34" charset="-122"/>
                <a:ea typeface="微软雅黑" pitchFamily="34" charset="-122"/>
              </a:rPr>
              <a:t>8MB</a:t>
            </a:r>
            <a:r>
              <a:rPr lang="zh-CN" altLang="en-US" sz="2000" b="1">
                <a:solidFill>
                  <a:schemeClr val="accent2"/>
                </a:solidFill>
                <a:latin typeface="微软雅黑" pitchFamily="34" charset="-122"/>
                <a:ea typeface="微软雅黑" pitchFamily="34" charset="-122"/>
              </a:rPr>
              <a:t>、</a:t>
            </a:r>
            <a:r>
              <a:rPr lang="en-US" altLang="zh-CN" sz="2000" b="1">
                <a:solidFill>
                  <a:schemeClr val="accent2"/>
                </a:solidFill>
                <a:latin typeface="微软雅黑" pitchFamily="34" charset="-122"/>
                <a:ea typeface="微软雅黑" pitchFamily="34" charset="-122"/>
              </a:rPr>
              <a:t>16</a:t>
            </a:r>
            <a:r>
              <a:rPr lang="zh-CN" altLang="en-US" sz="2000" b="1">
                <a:solidFill>
                  <a:schemeClr val="accent2"/>
                </a:solidFill>
                <a:latin typeface="微软雅黑" pitchFamily="34" charset="-122"/>
                <a:ea typeface="微软雅黑" pitchFamily="34" charset="-122"/>
              </a:rPr>
              <a:t>路、</a:t>
            </a:r>
            <a:r>
              <a:rPr lang="en-US" altLang="zh-CN" sz="2000" b="1">
                <a:solidFill>
                  <a:schemeClr val="accent2"/>
                </a:solidFill>
                <a:latin typeface="微软雅黑" pitchFamily="34" charset="-122"/>
                <a:ea typeface="微软雅黑" pitchFamily="34" charset="-122"/>
              </a:rPr>
              <a:t>30~40</a:t>
            </a:r>
            <a:r>
              <a:rPr lang="zh-CN" altLang="en-US" sz="2000" b="1">
                <a:solidFill>
                  <a:schemeClr val="accent2"/>
                </a:solidFill>
                <a:latin typeface="微软雅黑" pitchFamily="34" charset="-122"/>
                <a:ea typeface="微软雅黑" pitchFamily="34" charset="-122"/>
              </a:rPr>
              <a:t>个时钟周期。</a:t>
            </a:r>
            <a:r>
              <a:rPr lang="en-US" altLang="zh-CN" sz="2000" b="1">
                <a:solidFill>
                  <a:schemeClr val="accent2"/>
                </a:solidFill>
                <a:latin typeface="微软雅黑" pitchFamily="34" charset="-122"/>
                <a:ea typeface="微软雅黑" pitchFamily="34" charset="-122"/>
              </a:rPr>
              <a:t>Core i7</a:t>
            </a:r>
            <a:r>
              <a:rPr lang="zh-CN" altLang="en-US" sz="2000" b="1">
                <a:solidFill>
                  <a:schemeClr val="accent2"/>
                </a:solidFill>
                <a:latin typeface="微软雅黑" pitchFamily="34" charset="-122"/>
                <a:ea typeface="微软雅黑" pitchFamily="34" charset="-122"/>
              </a:rPr>
              <a:t>中所有</a:t>
            </a:r>
            <a:r>
              <a:rPr lang="en-US" altLang="zh-CN" sz="2000" b="1">
                <a:solidFill>
                  <a:schemeClr val="accent2"/>
                </a:solidFill>
                <a:latin typeface="微软雅黑" pitchFamily="34" charset="-122"/>
                <a:ea typeface="微软雅黑" pitchFamily="34" charset="-122"/>
              </a:rPr>
              <a:t>cache</a:t>
            </a:r>
            <a:r>
              <a:rPr lang="zh-CN" altLang="en-US" sz="2000" b="1">
                <a:solidFill>
                  <a:schemeClr val="accent2"/>
                </a:solidFill>
                <a:latin typeface="微软雅黑" pitchFamily="34" charset="-122"/>
                <a:ea typeface="微软雅黑" pitchFamily="34" charset="-122"/>
              </a:rPr>
              <a:t>的块大小都是</a:t>
            </a:r>
            <a:r>
              <a:rPr lang="en-US" altLang="zh-CN" sz="2000" b="1">
                <a:solidFill>
                  <a:schemeClr val="accent2"/>
                </a:solidFill>
                <a:latin typeface="微软雅黑" pitchFamily="34" charset="-122"/>
                <a:ea typeface="微软雅黑" pitchFamily="34" charset="-122"/>
              </a:rPr>
              <a:t>64B</a:t>
            </a:r>
            <a:r>
              <a:rPr lang="en-US" altLang="zh-CN" sz="2000" b="1">
                <a:latin typeface="微软雅黑" pitchFamily="34" charset="-122"/>
                <a:ea typeface="微软雅黑" pitchFamily="34" charset="-122"/>
              </a:rPr>
              <a:t> </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idx="4294967295"/>
          </p:nvPr>
        </p:nvSpPr>
        <p:spPr/>
        <p:txBody>
          <a:bodyPr lIns="91440" tIns="45720" rIns="91440" bIns="45720" anchor="ctr"/>
          <a:lstStyle/>
          <a:p>
            <a:pPr eaLnBrk="1" hangingPunct="1"/>
            <a:r>
              <a:rPr lang="zh-CN" altLang="en-US"/>
              <a:t>缓存在现代计算机中无处不在</a:t>
            </a:r>
          </a:p>
        </p:txBody>
      </p:sp>
      <p:pic>
        <p:nvPicPr>
          <p:cNvPr id="735236" name="Picture 4"/>
          <p:cNvPicPr>
            <a:picLocks noChangeAspect="1" noChangeArrowheads="1"/>
          </p:cNvPicPr>
          <p:nvPr/>
        </p:nvPicPr>
        <p:blipFill>
          <a:blip r:embed="rId2"/>
          <a:srcRect/>
          <a:stretch>
            <a:fillRect/>
          </a:stretch>
        </p:blipFill>
        <p:spPr bwMode="auto">
          <a:xfrm>
            <a:off x="0" y="939800"/>
            <a:ext cx="9144000" cy="40068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5236"/>
                                        </p:tgtEl>
                                        <p:attrNameLst>
                                          <p:attrName>style.visibility</p:attrName>
                                        </p:attrNameLst>
                                      </p:cBhvr>
                                      <p:to>
                                        <p:strVal val="visible"/>
                                      </p:to>
                                    </p:set>
                                    <p:animEffect transition="in" filter="blinds(horizontal)">
                                      <p:cBhvr>
                                        <p:cTn id="7" dur="500"/>
                                        <p:tgtEl>
                                          <p:spTgt spid="735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title"/>
          </p:nvPr>
        </p:nvSpPr>
        <p:spPr/>
        <p:txBody>
          <a:bodyPr/>
          <a:lstStyle/>
          <a:p>
            <a:r>
              <a:rPr lang="en-US" altLang="zh-CN"/>
              <a:t>Cache</a:t>
            </a:r>
            <a:r>
              <a:rPr lang="zh-CN" altLang="en-US"/>
              <a:t>和程序性能</a:t>
            </a:r>
          </a:p>
        </p:txBody>
      </p:sp>
      <p:sp>
        <p:nvSpPr>
          <p:cNvPr id="647171" name="Rectangle 3"/>
          <p:cNvSpPr>
            <a:spLocks noGrp="1" noChangeArrowheads="1"/>
          </p:cNvSpPr>
          <p:nvPr>
            <p:ph type="body" idx="1"/>
          </p:nvPr>
        </p:nvSpPr>
        <p:spPr>
          <a:xfrm>
            <a:off x="320675" y="947738"/>
            <a:ext cx="8453438" cy="4598987"/>
          </a:xfrm>
        </p:spPr>
        <p:txBody>
          <a:bodyPr/>
          <a:lstStyle/>
          <a:p>
            <a:pPr>
              <a:lnSpc>
                <a:spcPct val="120000"/>
              </a:lnSpc>
            </a:pPr>
            <a:r>
              <a:rPr lang="zh-CN" altLang="en-US" sz="2000">
                <a:solidFill>
                  <a:schemeClr val="accent1"/>
                </a:solidFill>
                <a:latin typeface="微软雅黑" pitchFamily="34" charset="-122"/>
                <a:ea typeface="微软雅黑" pitchFamily="34" charset="-122"/>
              </a:rPr>
              <a:t>程序的性能</a:t>
            </a:r>
            <a:r>
              <a:rPr lang="zh-CN" altLang="en-US" sz="2000">
                <a:latin typeface="微软雅黑" pitchFamily="34" charset="-122"/>
                <a:ea typeface="微软雅黑" pitchFamily="34" charset="-122"/>
              </a:rPr>
              <a:t>指执行程序所用的时间</a:t>
            </a:r>
          </a:p>
          <a:p>
            <a:pPr>
              <a:lnSpc>
                <a:spcPct val="120000"/>
              </a:lnSpc>
            </a:pPr>
            <a:r>
              <a:rPr lang="zh-CN" altLang="en-US" sz="2000">
                <a:solidFill>
                  <a:schemeClr val="accent1"/>
                </a:solidFill>
                <a:latin typeface="微软雅黑" pitchFamily="34" charset="-122"/>
                <a:ea typeface="微软雅黑" pitchFamily="34" charset="-122"/>
              </a:rPr>
              <a:t>程序执行所用时间</a:t>
            </a:r>
            <a:r>
              <a:rPr lang="zh-CN" altLang="en-US" sz="2000">
                <a:latin typeface="微软雅黑" pitchFamily="34" charset="-122"/>
                <a:ea typeface="微软雅黑" pitchFamily="34" charset="-122"/>
              </a:rPr>
              <a:t>与程序执行时访问指令和数据所用的时间有很大关系，而指令和数据的访问时间与</a:t>
            </a:r>
            <a:r>
              <a:rPr lang="en-US" altLang="zh-CN" sz="2000">
                <a:latin typeface="微软雅黑" pitchFamily="34" charset="-122"/>
                <a:ea typeface="微软雅黑" pitchFamily="34" charset="-122"/>
              </a:rPr>
              <a:t>cache</a:t>
            </a:r>
            <a:r>
              <a:rPr lang="zh-CN" altLang="en-US" sz="2000">
                <a:latin typeface="微软雅黑" pitchFamily="34" charset="-122"/>
                <a:ea typeface="微软雅黑" pitchFamily="34" charset="-122"/>
              </a:rPr>
              <a:t>命中率、命中时间和缺失损失有关</a:t>
            </a:r>
          </a:p>
          <a:p>
            <a:pPr>
              <a:lnSpc>
                <a:spcPct val="120000"/>
              </a:lnSpc>
            </a:pPr>
            <a:r>
              <a:rPr lang="zh-CN" altLang="en-US" sz="2000">
                <a:latin typeface="微软雅黑" pitchFamily="34" charset="-122"/>
                <a:ea typeface="微软雅黑" pitchFamily="34" charset="-122"/>
              </a:rPr>
              <a:t>对于给定的计算机系统而言，命中时间和缺失损失是确定的，因此，</a:t>
            </a:r>
            <a:r>
              <a:rPr lang="zh-CN" altLang="en-US" sz="2000">
                <a:solidFill>
                  <a:schemeClr val="accent1"/>
                </a:solidFill>
                <a:latin typeface="微软雅黑" pitchFamily="34" charset="-122"/>
                <a:ea typeface="微软雅黑" pitchFamily="34" charset="-122"/>
              </a:rPr>
              <a:t>指令和数据的访存时间</a:t>
            </a:r>
            <a:r>
              <a:rPr lang="zh-CN" altLang="en-US" sz="2000">
                <a:latin typeface="微软雅黑" pitchFamily="34" charset="-122"/>
                <a:ea typeface="微软雅黑" pitchFamily="34" charset="-122"/>
              </a:rPr>
              <a:t>主要由</a:t>
            </a:r>
            <a:r>
              <a:rPr lang="en-US" altLang="zh-CN" sz="2000">
                <a:latin typeface="微软雅黑" pitchFamily="34" charset="-122"/>
                <a:ea typeface="微软雅黑" pitchFamily="34" charset="-122"/>
              </a:rPr>
              <a:t>cache</a:t>
            </a:r>
            <a:r>
              <a:rPr lang="zh-CN" altLang="en-US" sz="2000">
                <a:latin typeface="微软雅黑" pitchFamily="34" charset="-122"/>
                <a:ea typeface="微软雅黑" pitchFamily="34" charset="-122"/>
              </a:rPr>
              <a:t>命中率决定</a:t>
            </a:r>
          </a:p>
          <a:p>
            <a:pPr>
              <a:lnSpc>
                <a:spcPct val="120000"/>
              </a:lnSpc>
            </a:pPr>
            <a:r>
              <a:rPr lang="en-US" altLang="zh-CN" sz="2000">
                <a:solidFill>
                  <a:schemeClr val="accent1"/>
                </a:solidFill>
                <a:latin typeface="微软雅黑" pitchFamily="34" charset="-122"/>
                <a:ea typeface="微软雅黑" pitchFamily="34" charset="-122"/>
              </a:rPr>
              <a:t>cache</a:t>
            </a:r>
            <a:r>
              <a:rPr lang="zh-CN" altLang="en-US" sz="2000">
                <a:solidFill>
                  <a:schemeClr val="accent1"/>
                </a:solidFill>
                <a:latin typeface="微软雅黑" pitchFamily="34" charset="-122"/>
                <a:ea typeface="微软雅黑" pitchFamily="34" charset="-122"/>
              </a:rPr>
              <a:t>命中率</a:t>
            </a:r>
            <a:r>
              <a:rPr lang="zh-CN" altLang="en-US" sz="2000">
                <a:latin typeface="微软雅黑" pitchFamily="34" charset="-122"/>
                <a:ea typeface="微软雅黑" pitchFamily="34" charset="-122"/>
              </a:rPr>
              <a:t>主要由程序的空间局部性和时间局部性决定。因此，为了提高程序的性能，程序员须编写出具有良好访问局部性的程序</a:t>
            </a:r>
          </a:p>
          <a:p>
            <a:pPr>
              <a:lnSpc>
                <a:spcPct val="120000"/>
              </a:lnSpc>
            </a:pPr>
            <a:r>
              <a:rPr lang="zh-CN" altLang="en-US" sz="2000">
                <a:latin typeface="微软雅黑" pitchFamily="34" charset="-122"/>
                <a:ea typeface="微软雅黑" pitchFamily="34" charset="-122"/>
              </a:rPr>
              <a:t>考虑</a:t>
            </a:r>
            <a:r>
              <a:rPr lang="zh-CN" altLang="en-US" sz="2000">
                <a:solidFill>
                  <a:schemeClr val="accent1"/>
                </a:solidFill>
                <a:latin typeface="微软雅黑" pitchFamily="34" charset="-122"/>
                <a:ea typeface="微软雅黑" pitchFamily="34" charset="-122"/>
              </a:rPr>
              <a:t>程序的访问局部性</a:t>
            </a:r>
            <a:r>
              <a:rPr lang="zh-CN" altLang="en-US" sz="2000">
                <a:latin typeface="微软雅黑" pitchFamily="34" charset="-122"/>
                <a:ea typeface="微软雅黑" pitchFamily="34" charset="-122"/>
              </a:rPr>
              <a:t>通常在数据的访问局部性上下工夫</a:t>
            </a:r>
          </a:p>
          <a:p>
            <a:pPr>
              <a:lnSpc>
                <a:spcPct val="120000"/>
              </a:lnSpc>
            </a:pPr>
            <a:r>
              <a:rPr lang="zh-CN" altLang="en-US" sz="2000">
                <a:solidFill>
                  <a:schemeClr val="accent1"/>
                </a:solidFill>
                <a:latin typeface="微软雅黑" pitchFamily="34" charset="-122"/>
                <a:ea typeface="微软雅黑" pitchFamily="34" charset="-122"/>
              </a:rPr>
              <a:t>数据的访问局部性</a:t>
            </a:r>
            <a:r>
              <a:rPr lang="zh-CN" altLang="en-US" sz="2000">
                <a:latin typeface="微软雅黑" pitchFamily="34" charset="-122"/>
                <a:ea typeface="微软雅黑" pitchFamily="34" charset="-122"/>
              </a:rPr>
              <a:t>主要是指数组、结构等类型数据访问时的局部性，这些数据结构的数据元素访问通常是通过循环语句进行的，所以，如何合理地处理循环对于数据访问局部性来说是非常重要的。</a:t>
            </a:r>
            <a:r>
              <a:rPr lang="zh-CN" altLang="en-US" sz="2000" b="0">
                <a:latin typeface="微软雅黑" pitchFamily="34" charset="-122"/>
                <a:ea typeface="微软雅黑" pitchFamily="34" charset="-122"/>
              </a:rPr>
              <a:t> </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p:txBody>
          <a:bodyPr/>
          <a:lstStyle/>
          <a:p>
            <a:r>
              <a:rPr lang="en-US" altLang="zh-CN"/>
              <a:t>Cache</a:t>
            </a:r>
            <a:r>
              <a:rPr lang="zh-CN" altLang="en-US"/>
              <a:t>和程序性能举例</a:t>
            </a:r>
          </a:p>
        </p:txBody>
      </p:sp>
      <p:sp>
        <p:nvSpPr>
          <p:cNvPr id="656387" name="Rectangle 3"/>
          <p:cNvSpPr>
            <a:spLocks noGrp="1" noChangeArrowheads="1"/>
          </p:cNvSpPr>
          <p:nvPr>
            <p:ph type="body" idx="1"/>
          </p:nvPr>
        </p:nvSpPr>
        <p:spPr>
          <a:xfrm>
            <a:off x="190500" y="804863"/>
            <a:ext cx="8350250" cy="917575"/>
          </a:xfrm>
        </p:spPr>
        <p:txBody>
          <a:bodyPr/>
          <a:lstStyle/>
          <a:p>
            <a:r>
              <a:rPr lang="zh-CN" altLang="en-US" sz="1900">
                <a:latin typeface="微软雅黑" pitchFamily="34" charset="-122"/>
                <a:ea typeface="微软雅黑" pitchFamily="34" charset="-122"/>
              </a:rPr>
              <a:t>举例：某</a:t>
            </a:r>
            <a:r>
              <a:rPr lang="en-US" altLang="zh-CN" sz="1900">
                <a:latin typeface="微软雅黑" pitchFamily="34" charset="-122"/>
                <a:ea typeface="微软雅黑" pitchFamily="34" charset="-122"/>
              </a:rPr>
              <a:t>32</a:t>
            </a:r>
            <a:r>
              <a:rPr lang="zh-CN" altLang="en-US" sz="1900">
                <a:latin typeface="微软雅黑" pitchFamily="34" charset="-122"/>
                <a:ea typeface="微软雅黑" pitchFamily="34" charset="-122"/>
              </a:rPr>
              <a:t>位机器主存地址空间大小为</a:t>
            </a:r>
            <a:r>
              <a:rPr lang="en-US" altLang="zh-CN" sz="1900">
                <a:latin typeface="微软雅黑" pitchFamily="34" charset="-122"/>
                <a:ea typeface="微软雅黑" pitchFamily="34" charset="-122"/>
              </a:rPr>
              <a:t>256 MB</a:t>
            </a:r>
            <a:r>
              <a:rPr lang="zh-CN" altLang="en-US" sz="1900">
                <a:latin typeface="微软雅黑" pitchFamily="34" charset="-122"/>
                <a:ea typeface="微软雅黑" pitchFamily="34" charset="-122"/>
              </a:rPr>
              <a:t>，按字节编址。指令</a:t>
            </a:r>
            <a:r>
              <a:rPr lang="en-US" altLang="zh-CN" sz="1900">
                <a:latin typeface="微软雅黑" pitchFamily="34" charset="-122"/>
                <a:ea typeface="微软雅黑" pitchFamily="34" charset="-122"/>
              </a:rPr>
              <a:t>cache</a:t>
            </a:r>
            <a:r>
              <a:rPr lang="zh-CN" altLang="en-US" sz="1900">
                <a:latin typeface="微软雅黑" pitchFamily="34" charset="-122"/>
                <a:ea typeface="微软雅黑" pitchFamily="34" charset="-122"/>
              </a:rPr>
              <a:t>和数据</a:t>
            </a:r>
            <a:r>
              <a:rPr lang="en-US" altLang="zh-CN" sz="1900">
                <a:latin typeface="微软雅黑" pitchFamily="34" charset="-122"/>
                <a:ea typeface="微软雅黑" pitchFamily="34" charset="-122"/>
              </a:rPr>
              <a:t>cache</a:t>
            </a:r>
            <a:r>
              <a:rPr lang="zh-CN" altLang="en-US" sz="1900">
                <a:latin typeface="微软雅黑" pitchFamily="34" charset="-122"/>
                <a:ea typeface="微软雅黑" pitchFamily="34" charset="-122"/>
              </a:rPr>
              <a:t>均有</a:t>
            </a:r>
            <a:r>
              <a:rPr lang="en-US" altLang="zh-CN" sz="1900">
                <a:latin typeface="微软雅黑" pitchFamily="34" charset="-122"/>
                <a:ea typeface="微软雅黑" pitchFamily="34" charset="-122"/>
              </a:rPr>
              <a:t>8</a:t>
            </a:r>
            <a:r>
              <a:rPr lang="zh-CN" altLang="en-US" sz="1900">
                <a:latin typeface="微软雅黑" pitchFamily="34" charset="-122"/>
                <a:ea typeface="微软雅黑" pitchFamily="34" charset="-122"/>
              </a:rPr>
              <a:t>行，主存块为</a:t>
            </a:r>
            <a:r>
              <a:rPr lang="en-US" altLang="zh-CN" sz="1900">
                <a:latin typeface="微软雅黑" pitchFamily="34" charset="-122"/>
                <a:ea typeface="微软雅黑" pitchFamily="34" charset="-122"/>
              </a:rPr>
              <a:t>64B</a:t>
            </a:r>
            <a:r>
              <a:rPr lang="zh-CN" altLang="en-US" sz="1900">
                <a:latin typeface="微软雅黑" pitchFamily="34" charset="-122"/>
                <a:ea typeface="微软雅黑" pitchFamily="34" charset="-122"/>
              </a:rPr>
              <a:t>，数据</a:t>
            </a:r>
            <a:r>
              <a:rPr lang="en-US" altLang="zh-CN" sz="1900">
                <a:latin typeface="微软雅黑" pitchFamily="34" charset="-122"/>
                <a:ea typeface="微软雅黑" pitchFamily="34" charset="-122"/>
              </a:rPr>
              <a:t>cache</a:t>
            </a:r>
            <a:r>
              <a:rPr lang="zh-CN" altLang="en-US" sz="1900">
                <a:latin typeface="微软雅黑" pitchFamily="34" charset="-122"/>
                <a:ea typeface="微软雅黑" pitchFamily="34" charset="-122"/>
              </a:rPr>
              <a:t>采用直接映射。假定编译时</a:t>
            </a:r>
            <a:r>
              <a:rPr lang="en-US" altLang="zh-CN" sz="1900">
                <a:latin typeface="微软雅黑" pitchFamily="34" charset="-122"/>
                <a:ea typeface="微软雅黑" pitchFamily="34" charset="-122"/>
              </a:rPr>
              <a:t>i, j, sum</a:t>
            </a:r>
            <a:r>
              <a:rPr lang="zh-CN" altLang="en-US" sz="1900">
                <a:latin typeface="微软雅黑" pitchFamily="34" charset="-122"/>
                <a:ea typeface="微软雅黑" pitchFamily="34" charset="-122"/>
              </a:rPr>
              <a:t>均分配在寄存器中，数组</a:t>
            </a:r>
            <a:r>
              <a:rPr lang="en-US" altLang="zh-CN" sz="1900">
                <a:latin typeface="微软雅黑" pitchFamily="34" charset="-122"/>
                <a:ea typeface="微软雅黑" pitchFamily="34" charset="-122"/>
              </a:rPr>
              <a:t>a</a:t>
            </a:r>
            <a:r>
              <a:rPr lang="zh-CN" altLang="en-US" sz="1900">
                <a:latin typeface="微软雅黑" pitchFamily="34" charset="-122"/>
                <a:ea typeface="微软雅黑" pitchFamily="34" charset="-122"/>
              </a:rPr>
              <a:t>按行优先方式存放，其首址为</a:t>
            </a:r>
            <a:r>
              <a:rPr lang="en-US" altLang="zh-CN" sz="1900">
                <a:latin typeface="微软雅黑" pitchFamily="34" charset="-122"/>
                <a:ea typeface="微软雅黑" pitchFamily="34" charset="-122"/>
              </a:rPr>
              <a:t>320</a:t>
            </a:r>
            <a:r>
              <a:rPr lang="zh-CN" altLang="en-US" sz="1900">
                <a:latin typeface="微软雅黑" pitchFamily="34" charset="-122"/>
                <a:ea typeface="微软雅黑" pitchFamily="34" charset="-122"/>
              </a:rPr>
              <a:t>。</a:t>
            </a:r>
            <a:r>
              <a:rPr lang="zh-CN" altLang="en-US" sz="1900">
                <a:ea typeface="宋体" pitchFamily="2" charset="-122"/>
              </a:rPr>
              <a:t> </a:t>
            </a:r>
          </a:p>
        </p:txBody>
      </p:sp>
      <p:sp>
        <p:nvSpPr>
          <p:cNvPr id="656390" name="Rectangle 6"/>
          <p:cNvSpPr>
            <a:spLocks noChangeArrowheads="1"/>
          </p:cNvSpPr>
          <p:nvPr/>
        </p:nvSpPr>
        <p:spPr bwMode="auto">
          <a:xfrm>
            <a:off x="115888" y="5467350"/>
            <a:ext cx="8613775" cy="1144588"/>
          </a:xfrm>
          <a:prstGeom prst="rect">
            <a:avLst/>
          </a:prstGeom>
          <a:noFill/>
          <a:ln w="50800">
            <a:noFill/>
            <a:miter lim="800000"/>
            <a:headEnd/>
            <a:tailEnd/>
          </a:ln>
          <a:effectLst/>
        </p:spPr>
        <p:txBody>
          <a:bodyPr wrap="none" anchor="ctr">
            <a:spAutoFit/>
          </a:bodyPr>
          <a:lstStyle/>
          <a:p>
            <a:pPr indent="288925">
              <a:lnSpc>
                <a:spcPct val="115000"/>
              </a:lnSpc>
            </a:pPr>
            <a:r>
              <a:rPr lang="zh-CN" altLang="en-US" sz="2000" b="1">
                <a:solidFill>
                  <a:schemeClr val="accent2"/>
                </a:solidFill>
                <a:latin typeface="微软雅黑" pitchFamily="34" charset="-122"/>
                <a:ea typeface="微软雅黑" pitchFamily="34" charset="-122"/>
              </a:rPr>
              <a:t>（</a:t>
            </a:r>
            <a:r>
              <a:rPr lang="en-US" altLang="zh-CN" sz="2000" b="1">
                <a:solidFill>
                  <a:schemeClr val="accent2"/>
                </a:solidFill>
                <a:latin typeface="微软雅黑" pitchFamily="34" charset="-122"/>
                <a:ea typeface="微软雅黑" pitchFamily="34" charset="-122"/>
              </a:rPr>
              <a:t>1</a:t>
            </a:r>
            <a:r>
              <a:rPr lang="zh-CN" altLang="en-US" sz="2000" b="1">
                <a:solidFill>
                  <a:schemeClr val="accent2"/>
                </a:solidFill>
                <a:latin typeface="微软雅黑" pitchFamily="34" charset="-122"/>
                <a:ea typeface="微软雅黑" pitchFamily="34" charset="-122"/>
              </a:rPr>
              <a:t>）不考虑用于一致性和替换的控制位，数据</a:t>
            </a:r>
            <a:r>
              <a:rPr lang="en-US" altLang="zh-CN" sz="2000" b="1">
                <a:solidFill>
                  <a:schemeClr val="accent2"/>
                </a:solidFill>
                <a:latin typeface="微软雅黑" pitchFamily="34" charset="-122"/>
                <a:ea typeface="微软雅黑" pitchFamily="34" charset="-122"/>
              </a:rPr>
              <a:t>cache</a:t>
            </a:r>
            <a:r>
              <a:rPr lang="zh-CN" altLang="en-US" sz="2000" b="1">
                <a:solidFill>
                  <a:schemeClr val="accent2"/>
                </a:solidFill>
                <a:latin typeface="微软雅黑" pitchFamily="34" charset="-122"/>
                <a:ea typeface="微软雅黑" pitchFamily="34" charset="-122"/>
              </a:rPr>
              <a:t>的总容量为多少？</a:t>
            </a:r>
          </a:p>
          <a:p>
            <a:pPr indent="288925">
              <a:lnSpc>
                <a:spcPct val="115000"/>
              </a:lnSpc>
            </a:pPr>
            <a:r>
              <a:rPr lang="zh-CN" altLang="en-US" sz="2000" b="1">
                <a:solidFill>
                  <a:schemeClr val="accent2"/>
                </a:solidFill>
                <a:latin typeface="微软雅黑" pitchFamily="34" charset="-122"/>
                <a:ea typeface="微软雅黑" pitchFamily="34" charset="-122"/>
              </a:rPr>
              <a:t>（</a:t>
            </a:r>
            <a:r>
              <a:rPr lang="en-US" altLang="zh-CN" sz="2000" b="1">
                <a:solidFill>
                  <a:schemeClr val="accent2"/>
                </a:solidFill>
                <a:latin typeface="微软雅黑" pitchFamily="34" charset="-122"/>
                <a:ea typeface="微软雅黑" pitchFamily="34" charset="-122"/>
              </a:rPr>
              <a:t>2</a:t>
            </a:r>
            <a:r>
              <a:rPr lang="zh-CN" altLang="en-US" sz="2000" b="1">
                <a:solidFill>
                  <a:schemeClr val="accent2"/>
                </a:solidFill>
                <a:latin typeface="微软雅黑" pitchFamily="34" charset="-122"/>
                <a:ea typeface="微软雅黑" pitchFamily="34" charset="-122"/>
              </a:rPr>
              <a:t>）</a:t>
            </a:r>
            <a:r>
              <a:rPr lang="en-US" altLang="zh-CN" sz="2000" b="1">
                <a:solidFill>
                  <a:schemeClr val="accent2"/>
                </a:solidFill>
                <a:latin typeface="微软雅黑" pitchFamily="34" charset="-122"/>
                <a:ea typeface="微软雅黑" pitchFamily="34" charset="-122"/>
              </a:rPr>
              <a:t>a[0][31]</a:t>
            </a:r>
            <a:r>
              <a:rPr lang="zh-CN" altLang="en-US" sz="2000" b="1">
                <a:solidFill>
                  <a:schemeClr val="accent2"/>
                </a:solidFill>
                <a:latin typeface="微软雅黑" pitchFamily="34" charset="-122"/>
                <a:ea typeface="微软雅黑" pitchFamily="34" charset="-122"/>
              </a:rPr>
              <a:t>和</a:t>
            </a:r>
            <a:r>
              <a:rPr lang="en-US" altLang="zh-CN" sz="2000" b="1">
                <a:solidFill>
                  <a:schemeClr val="accent2"/>
                </a:solidFill>
                <a:latin typeface="微软雅黑" pitchFamily="34" charset="-122"/>
                <a:ea typeface="微软雅黑" pitchFamily="34" charset="-122"/>
              </a:rPr>
              <a:t>a[1][1]</a:t>
            </a:r>
            <a:r>
              <a:rPr lang="zh-CN" altLang="en-US" sz="2000" b="1">
                <a:solidFill>
                  <a:schemeClr val="accent2"/>
                </a:solidFill>
                <a:latin typeface="微软雅黑" pitchFamily="34" charset="-122"/>
                <a:ea typeface="微软雅黑" pitchFamily="34" charset="-122"/>
              </a:rPr>
              <a:t>各自所在主存块对应的</a:t>
            </a:r>
            <a:r>
              <a:rPr lang="en-US" altLang="zh-CN" sz="2000" b="1">
                <a:solidFill>
                  <a:schemeClr val="accent2"/>
                </a:solidFill>
                <a:latin typeface="微软雅黑" pitchFamily="34" charset="-122"/>
                <a:ea typeface="微软雅黑" pitchFamily="34" charset="-122"/>
              </a:rPr>
              <a:t>cache</a:t>
            </a:r>
            <a:r>
              <a:rPr lang="zh-CN" altLang="en-US" sz="2000" b="1">
                <a:solidFill>
                  <a:schemeClr val="accent2"/>
                </a:solidFill>
                <a:latin typeface="微软雅黑" pitchFamily="34" charset="-122"/>
                <a:ea typeface="微软雅黑" pitchFamily="34" charset="-122"/>
              </a:rPr>
              <a:t>行号分别是多少</a:t>
            </a:r>
            <a:r>
              <a:rPr lang="zh-CN" altLang="pt-BR" sz="2000" b="1">
                <a:solidFill>
                  <a:schemeClr val="accent2"/>
                </a:solidFill>
                <a:latin typeface="微软雅黑" pitchFamily="34" charset="-122"/>
                <a:ea typeface="微软雅黑" pitchFamily="34" charset="-122"/>
              </a:rPr>
              <a:t>？</a:t>
            </a:r>
            <a:endParaRPr lang="zh-CN" altLang="en-US" sz="2000" b="1">
              <a:solidFill>
                <a:schemeClr val="accent2"/>
              </a:solidFill>
              <a:latin typeface="微软雅黑" pitchFamily="34" charset="-122"/>
              <a:ea typeface="微软雅黑" pitchFamily="34" charset="-122"/>
            </a:endParaRPr>
          </a:p>
          <a:p>
            <a:pPr indent="288925">
              <a:lnSpc>
                <a:spcPct val="115000"/>
              </a:lnSpc>
            </a:pPr>
            <a:r>
              <a:rPr lang="zh-CN" altLang="en-US" sz="2000" b="1">
                <a:solidFill>
                  <a:schemeClr val="accent2"/>
                </a:solidFill>
                <a:latin typeface="微软雅黑" pitchFamily="34" charset="-122"/>
                <a:ea typeface="微软雅黑" pitchFamily="34" charset="-122"/>
              </a:rPr>
              <a:t>（</a:t>
            </a:r>
            <a:r>
              <a:rPr lang="en-US" altLang="zh-CN" sz="2000" b="1">
                <a:solidFill>
                  <a:schemeClr val="accent2"/>
                </a:solidFill>
                <a:latin typeface="微软雅黑" pitchFamily="34" charset="-122"/>
                <a:ea typeface="微软雅黑" pitchFamily="34" charset="-122"/>
              </a:rPr>
              <a:t>3</a:t>
            </a:r>
            <a:r>
              <a:rPr lang="zh-CN" altLang="en-US" sz="2000" b="1">
                <a:solidFill>
                  <a:schemeClr val="accent2"/>
                </a:solidFill>
                <a:latin typeface="微软雅黑" pitchFamily="34" charset="-122"/>
                <a:ea typeface="微软雅黑" pitchFamily="34" charset="-122"/>
              </a:rPr>
              <a:t>）程序</a:t>
            </a:r>
            <a:r>
              <a:rPr lang="en-US" altLang="zh-CN" sz="2000" b="1">
                <a:solidFill>
                  <a:schemeClr val="accent2"/>
                </a:solidFill>
                <a:latin typeface="微软雅黑" pitchFamily="34" charset="-122"/>
                <a:ea typeface="微软雅黑" pitchFamily="34" charset="-122"/>
              </a:rPr>
              <a:t>A</a:t>
            </a:r>
            <a:r>
              <a:rPr lang="zh-CN" altLang="en-US" sz="2000" b="1">
                <a:solidFill>
                  <a:schemeClr val="accent2"/>
                </a:solidFill>
                <a:latin typeface="微软雅黑" pitchFamily="34" charset="-122"/>
                <a:ea typeface="微软雅黑" pitchFamily="34" charset="-122"/>
              </a:rPr>
              <a:t>和</a:t>
            </a:r>
            <a:r>
              <a:rPr lang="en-US" altLang="zh-CN" sz="2000" b="1">
                <a:solidFill>
                  <a:schemeClr val="accent2"/>
                </a:solidFill>
                <a:latin typeface="微软雅黑" pitchFamily="34" charset="-122"/>
                <a:ea typeface="微软雅黑" pitchFamily="34" charset="-122"/>
              </a:rPr>
              <a:t>B</a:t>
            </a:r>
            <a:r>
              <a:rPr lang="zh-CN" altLang="en-US" sz="2000" b="1">
                <a:solidFill>
                  <a:schemeClr val="accent2"/>
                </a:solidFill>
                <a:latin typeface="微软雅黑" pitchFamily="34" charset="-122"/>
                <a:ea typeface="微软雅黑" pitchFamily="34" charset="-122"/>
              </a:rPr>
              <a:t>的数据访问命中率各是多少？哪个程序的执行时间更短？</a:t>
            </a:r>
          </a:p>
        </p:txBody>
      </p:sp>
      <p:pic>
        <p:nvPicPr>
          <p:cNvPr id="656391" name="Picture 7"/>
          <p:cNvPicPr>
            <a:picLocks noChangeAspect="1" noChangeArrowheads="1"/>
          </p:cNvPicPr>
          <p:nvPr/>
        </p:nvPicPr>
        <p:blipFill>
          <a:blip r:embed="rId2"/>
          <a:srcRect/>
          <a:stretch>
            <a:fillRect/>
          </a:stretch>
        </p:blipFill>
        <p:spPr bwMode="auto">
          <a:xfrm>
            <a:off x="4699000" y="1862138"/>
            <a:ext cx="4344988" cy="3529012"/>
          </a:xfrm>
          <a:prstGeom prst="rect">
            <a:avLst/>
          </a:prstGeom>
          <a:noFill/>
        </p:spPr>
      </p:pic>
      <p:pic>
        <p:nvPicPr>
          <p:cNvPr id="656393" name="Picture 9"/>
          <p:cNvPicPr>
            <a:picLocks noChangeAspect="1" noChangeArrowheads="1"/>
          </p:cNvPicPr>
          <p:nvPr/>
        </p:nvPicPr>
        <p:blipFill>
          <a:blip r:embed="rId3"/>
          <a:srcRect/>
          <a:stretch>
            <a:fillRect/>
          </a:stretch>
        </p:blipFill>
        <p:spPr bwMode="auto">
          <a:xfrm>
            <a:off x="215900" y="1866900"/>
            <a:ext cx="4252913" cy="3468688"/>
          </a:xfrm>
          <a:prstGeom prst="rect">
            <a:avLst/>
          </a:prstGeom>
          <a:noFill/>
        </p:spPr>
      </p:pic>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p:cNvSpPr>
            <a:spLocks noGrp="1" noChangeArrowheads="1"/>
          </p:cNvSpPr>
          <p:nvPr>
            <p:ph type="title"/>
          </p:nvPr>
        </p:nvSpPr>
        <p:spPr/>
        <p:txBody>
          <a:bodyPr/>
          <a:lstStyle/>
          <a:p>
            <a:r>
              <a:rPr lang="en-US" altLang="zh-CN"/>
              <a:t>Cache</a:t>
            </a:r>
            <a:r>
              <a:rPr lang="zh-CN" altLang="en-US"/>
              <a:t>和程序性能举例</a:t>
            </a:r>
          </a:p>
        </p:txBody>
      </p:sp>
      <p:sp>
        <p:nvSpPr>
          <p:cNvPr id="825347" name="Rectangle 3"/>
          <p:cNvSpPr>
            <a:spLocks noGrp="1" noChangeArrowheads="1"/>
          </p:cNvSpPr>
          <p:nvPr>
            <p:ph type="body" idx="1"/>
          </p:nvPr>
        </p:nvSpPr>
        <p:spPr>
          <a:xfrm>
            <a:off x="206375" y="1660525"/>
            <a:ext cx="8697913" cy="4962525"/>
          </a:xfrm>
        </p:spPr>
        <p:txBody>
          <a:bodyPr/>
          <a:lstStyle/>
          <a:p>
            <a:pPr>
              <a:spcBef>
                <a:spcPct val="0"/>
              </a:spcBef>
              <a:buFontTx/>
              <a:buNone/>
            </a:pPr>
            <a:r>
              <a:rPr lang="zh-CN" altLang="en-US" sz="1900">
                <a:solidFill>
                  <a:schemeClr val="accent2"/>
                </a:solidFill>
                <a:latin typeface="微软雅黑" pitchFamily="34" charset="-122"/>
                <a:ea typeface="微软雅黑" pitchFamily="34" charset="-122"/>
              </a:rPr>
              <a:t>（</a:t>
            </a:r>
            <a:r>
              <a:rPr lang="en-US" altLang="zh-CN" sz="1900">
                <a:solidFill>
                  <a:schemeClr val="accent2"/>
                </a:solidFill>
                <a:latin typeface="微软雅黑" pitchFamily="34" charset="-122"/>
                <a:ea typeface="微软雅黑" pitchFamily="34" charset="-122"/>
              </a:rPr>
              <a:t>1</a:t>
            </a:r>
            <a:r>
              <a:rPr lang="zh-CN" altLang="en-US" sz="1900">
                <a:solidFill>
                  <a:schemeClr val="accent2"/>
                </a:solidFill>
                <a:latin typeface="微软雅黑" pitchFamily="34" charset="-122"/>
                <a:ea typeface="微软雅黑" pitchFamily="34" charset="-122"/>
              </a:rPr>
              <a:t>）主存地址空间大小为</a:t>
            </a:r>
            <a:r>
              <a:rPr lang="en-US" altLang="zh-CN" sz="1900">
                <a:solidFill>
                  <a:schemeClr val="accent2"/>
                </a:solidFill>
                <a:latin typeface="微软雅黑" pitchFamily="34" charset="-122"/>
                <a:ea typeface="微软雅黑" pitchFamily="34" charset="-122"/>
              </a:rPr>
              <a:t>256MB</a:t>
            </a:r>
            <a:r>
              <a:rPr lang="zh-CN" altLang="en-US" sz="1900">
                <a:solidFill>
                  <a:schemeClr val="accent2"/>
                </a:solidFill>
                <a:latin typeface="微软雅黑" pitchFamily="34" charset="-122"/>
                <a:ea typeface="微软雅黑" pitchFamily="34" charset="-122"/>
              </a:rPr>
              <a:t>，因而主存地址为</a:t>
            </a:r>
            <a:r>
              <a:rPr lang="en-US" altLang="zh-CN" sz="1900">
                <a:solidFill>
                  <a:schemeClr val="accent2"/>
                </a:solidFill>
                <a:latin typeface="微软雅黑" pitchFamily="34" charset="-122"/>
                <a:ea typeface="微软雅黑" pitchFamily="34" charset="-122"/>
              </a:rPr>
              <a:t>28</a:t>
            </a:r>
            <a:r>
              <a:rPr lang="zh-CN" altLang="en-US" sz="1900">
                <a:solidFill>
                  <a:schemeClr val="accent2"/>
                </a:solidFill>
                <a:latin typeface="微软雅黑" pitchFamily="34" charset="-122"/>
                <a:ea typeface="微软雅黑" pitchFamily="34" charset="-122"/>
              </a:rPr>
              <a:t>位，其中</a:t>
            </a:r>
            <a:r>
              <a:rPr lang="en-US" altLang="zh-CN" sz="1900">
                <a:solidFill>
                  <a:schemeClr val="accent2"/>
                </a:solidFill>
                <a:latin typeface="微软雅黑" pitchFamily="34" charset="-122"/>
                <a:ea typeface="微软雅黑" pitchFamily="34" charset="-122"/>
              </a:rPr>
              <a:t>6</a:t>
            </a:r>
            <a:r>
              <a:rPr lang="zh-CN" altLang="en-US" sz="1900">
                <a:solidFill>
                  <a:schemeClr val="accent2"/>
                </a:solidFill>
                <a:latin typeface="微软雅黑" pitchFamily="34" charset="-122"/>
                <a:ea typeface="微软雅黑" pitchFamily="34" charset="-122"/>
              </a:rPr>
              <a:t>位为块内地址，</a:t>
            </a:r>
            <a:r>
              <a:rPr lang="en-US" altLang="zh-CN" sz="1900">
                <a:solidFill>
                  <a:schemeClr val="accent2"/>
                </a:solidFill>
                <a:latin typeface="微软雅黑" pitchFamily="34" charset="-122"/>
                <a:ea typeface="微软雅黑" pitchFamily="34" charset="-122"/>
              </a:rPr>
              <a:t>3</a:t>
            </a:r>
            <a:r>
              <a:rPr lang="zh-CN" altLang="en-US" sz="1900">
                <a:solidFill>
                  <a:schemeClr val="accent2"/>
                </a:solidFill>
                <a:latin typeface="微软雅黑" pitchFamily="34" charset="-122"/>
                <a:ea typeface="微软雅黑" pitchFamily="34" charset="-122"/>
              </a:rPr>
              <a:t>位为</a:t>
            </a:r>
            <a:r>
              <a:rPr lang="en-US" altLang="zh-CN" sz="1900">
                <a:solidFill>
                  <a:schemeClr val="accent2"/>
                </a:solidFill>
                <a:latin typeface="微软雅黑" pitchFamily="34" charset="-122"/>
                <a:ea typeface="微软雅黑" pitchFamily="34" charset="-122"/>
              </a:rPr>
              <a:t>cache</a:t>
            </a:r>
            <a:r>
              <a:rPr lang="zh-CN" altLang="en-US" sz="1900">
                <a:solidFill>
                  <a:schemeClr val="accent2"/>
                </a:solidFill>
                <a:latin typeface="微软雅黑" pitchFamily="34" charset="-122"/>
                <a:ea typeface="微软雅黑" pitchFamily="34" charset="-122"/>
              </a:rPr>
              <a:t>行号（行索引），标志信息有</a:t>
            </a:r>
            <a:r>
              <a:rPr lang="en-US" altLang="zh-CN" sz="1900">
                <a:solidFill>
                  <a:schemeClr val="accent2"/>
                </a:solidFill>
                <a:latin typeface="微软雅黑" pitchFamily="34" charset="-122"/>
                <a:ea typeface="微软雅黑" pitchFamily="34" charset="-122"/>
              </a:rPr>
              <a:t>28-6-3=19</a:t>
            </a:r>
            <a:r>
              <a:rPr lang="zh-CN" altLang="en-US" sz="1900">
                <a:solidFill>
                  <a:schemeClr val="accent2"/>
                </a:solidFill>
                <a:latin typeface="微软雅黑" pitchFamily="34" charset="-122"/>
                <a:ea typeface="微软雅黑" pitchFamily="34" charset="-122"/>
              </a:rPr>
              <a:t>位。在不考虑用于</a:t>
            </a:r>
            <a:r>
              <a:rPr lang="en-US" altLang="zh-CN" sz="1900">
                <a:solidFill>
                  <a:schemeClr val="accent2"/>
                </a:solidFill>
                <a:latin typeface="微软雅黑" pitchFamily="34" charset="-122"/>
                <a:ea typeface="微软雅黑" pitchFamily="34" charset="-122"/>
              </a:rPr>
              <a:t>cache</a:t>
            </a:r>
            <a:r>
              <a:rPr lang="zh-CN" altLang="en-US" sz="1900">
                <a:solidFill>
                  <a:schemeClr val="accent2"/>
                </a:solidFill>
                <a:latin typeface="微软雅黑" pitchFamily="34" charset="-122"/>
                <a:ea typeface="微软雅黑" pitchFamily="34" charset="-122"/>
              </a:rPr>
              <a:t>一致性维护和替换算法的控制位的情况下，数据</a:t>
            </a:r>
            <a:r>
              <a:rPr lang="en-US" altLang="zh-CN" sz="1900">
                <a:solidFill>
                  <a:schemeClr val="accent2"/>
                </a:solidFill>
                <a:latin typeface="微软雅黑" pitchFamily="34" charset="-122"/>
                <a:ea typeface="微软雅黑" pitchFamily="34" charset="-122"/>
              </a:rPr>
              <a:t>cache</a:t>
            </a:r>
            <a:r>
              <a:rPr lang="zh-CN" altLang="en-US" sz="1900">
                <a:solidFill>
                  <a:schemeClr val="accent2"/>
                </a:solidFill>
                <a:latin typeface="微软雅黑" pitchFamily="34" charset="-122"/>
                <a:ea typeface="微软雅黑" pitchFamily="34" charset="-122"/>
              </a:rPr>
              <a:t>的总容量为：</a:t>
            </a:r>
          </a:p>
          <a:p>
            <a:pPr>
              <a:spcBef>
                <a:spcPct val="0"/>
              </a:spcBef>
              <a:buFontTx/>
              <a:buNone/>
            </a:pPr>
            <a:r>
              <a:rPr lang="en-US" altLang="zh-CN" sz="1900">
                <a:solidFill>
                  <a:schemeClr val="accent1"/>
                </a:solidFill>
                <a:latin typeface="微软雅黑" pitchFamily="34" charset="-122"/>
                <a:ea typeface="微软雅黑" pitchFamily="34" charset="-122"/>
              </a:rPr>
              <a:t>    8×(19+1+64×8)</a:t>
            </a:r>
            <a:r>
              <a:rPr lang="en-US" altLang="zh-CN" sz="1900">
                <a:solidFill>
                  <a:schemeClr val="accent2"/>
                </a:solidFill>
                <a:latin typeface="微软雅黑" pitchFamily="34" charset="-122"/>
                <a:ea typeface="微软雅黑" pitchFamily="34" charset="-122"/>
              </a:rPr>
              <a:t>=4256</a:t>
            </a:r>
            <a:r>
              <a:rPr lang="zh-CN" altLang="en-US" sz="1900">
                <a:solidFill>
                  <a:schemeClr val="accent2"/>
                </a:solidFill>
                <a:latin typeface="微软雅黑" pitchFamily="34" charset="-122"/>
                <a:ea typeface="微软雅黑" pitchFamily="34" charset="-122"/>
              </a:rPr>
              <a:t>位</a:t>
            </a:r>
            <a:r>
              <a:rPr lang="en-US" altLang="zh-CN" sz="1900">
                <a:solidFill>
                  <a:schemeClr val="accent2"/>
                </a:solidFill>
                <a:latin typeface="微软雅黑" pitchFamily="34" charset="-122"/>
                <a:ea typeface="微软雅黑" pitchFamily="34" charset="-122"/>
              </a:rPr>
              <a:t>=532</a:t>
            </a:r>
            <a:r>
              <a:rPr lang="zh-CN" altLang="en-US" sz="1900">
                <a:solidFill>
                  <a:schemeClr val="accent2"/>
                </a:solidFill>
                <a:latin typeface="微软雅黑" pitchFamily="34" charset="-122"/>
                <a:ea typeface="微软雅黑" pitchFamily="34" charset="-122"/>
              </a:rPr>
              <a:t>字节 。</a:t>
            </a:r>
          </a:p>
          <a:p>
            <a:pPr>
              <a:spcBef>
                <a:spcPct val="0"/>
              </a:spcBef>
              <a:buFontTx/>
              <a:buNone/>
            </a:pPr>
            <a:r>
              <a:rPr lang="zh-CN" altLang="en-US" sz="1900">
                <a:solidFill>
                  <a:schemeClr val="accent2"/>
                </a:solidFill>
                <a:latin typeface="微软雅黑" pitchFamily="34" charset="-122"/>
                <a:ea typeface="微软雅黑" pitchFamily="34" charset="-122"/>
              </a:rPr>
              <a:t>（</a:t>
            </a:r>
            <a:r>
              <a:rPr lang="en-US" altLang="zh-CN" sz="1900">
                <a:solidFill>
                  <a:schemeClr val="accent2"/>
                </a:solidFill>
                <a:latin typeface="微软雅黑" pitchFamily="34" charset="-122"/>
                <a:ea typeface="微软雅黑" pitchFamily="34" charset="-122"/>
              </a:rPr>
              <a:t>2</a:t>
            </a:r>
            <a:r>
              <a:rPr lang="zh-CN" altLang="en-US" sz="1900">
                <a:solidFill>
                  <a:schemeClr val="accent2"/>
                </a:solidFill>
                <a:latin typeface="微软雅黑" pitchFamily="34" charset="-122"/>
                <a:ea typeface="微软雅黑" pitchFamily="34" charset="-122"/>
              </a:rPr>
              <a:t>）</a:t>
            </a:r>
            <a:r>
              <a:rPr lang="en-US" altLang="zh-CN" sz="1900">
                <a:solidFill>
                  <a:schemeClr val="accent2"/>
                </a:solidFill>
                <a:latin typeface="微软雅黑" pitchFamily="34" charset="-122"/>
                <a:ea typeface="微软雅黑" pitchFamily="34" charset="-122"/>
              </a:rPr>
              <a:t>a[0][31]</a:t>
            </a:r>
            <a:r>
              <a:rPr lang="zh-CN" altLang="en-US" sz="1900">
                <a:solidFill>
                  <a:schemeClr val="accent2"/>
                </a:solidFill>
                <a:latin typeface="微软雅黑" pitchFamily="34" charset="-122"/>
                <a:ea typeface="微软雅黑" pitchFamily="34" charset="-122"/>
              </a:rPr>
              <a:t>的地址为</a:t>
            </a:r>
            <a:r>
              <a:rPr lang="en-US" altLang="zh-CN" sz="1900">
                <a:solidFill>
                  <a:schemeClr val="accent2"/>
                </a:solidFill>
                <a:latin typeface="微软雅黑" pitchFamily="34" charset="-122"/>
                <a:ea typeface="微软雅黑" pitchFamily="34" charset="-122"/>
              </a:rPr>
              <a:t>320+4×</a:t>
            </a:r>
            <a:r>
              <a:rPr lang="en-US" altLang="zh-CN" sz="1900">
                <a:solidFill>
                  <a:schemeClr val="accent1"/>
                </a:solidFill>
                <a:latin typeface="微软雅黑" pitchFamily="34" charset="-122"/>
                <a:ea typeface="微软雅黑" pitchFamily="34" charset="-122"/>
              </a:rPr>
              <a:t>31</a:t>
            </a:r>
            <a:r>
              <a:rPr lang="en-US" altLang="zh-CN" sz="1900">
                <a:solidFill>
                  <a:schemeClr val="accent2"/>
                </a:solidFill>
                <a:latin typeface="微软雅黑" pitchFamily="34" charset="-122"/>
                <a:ea typeface="微软雅黑" pitchFamily="34" charset="-122"/>
              </a:rPr>
              <a:t>=444</a:t>
            </a:r>
            <a:r>
              <a:rPr lang="zh-CN" altLang="en-US" sz="1900">
                <a:solidFill>
                  <a:schemeClr val="accent2"/>
                </a:solidFill>
                <a:latin typeface="微软雅黑" pitchFamily="34" charset="-122"/>
                <a:ea typeface="微软雅黑" pitchFamily="34" charset="-122"/>
              </a:rPr>
              <a:t>，</a:t>
            </a:r>
            <a:r>
              <a:rPr lang="en-US" altLang="zh-CN" sz="1900">
                <a:solidFill>
                  <a:schemeClr val="accent2"/>
                </a:solidFill>
                <a:latin typeface="微软雅黑" pitchFamily="34" charset="-122"/>
                <a:ea typeface="微软雅黑" pitchFamily="34" charset="-122"/>
              </a:rPr>
              <a:t>[444/64]=6</a:t>
            </a:r>
            <a:r>
              <a:rPr lang="zh-CN" altLang="en-US" sz="1900">
                <a:solidFill>
                  <a:schemeClr val="accent2"/>
                </a:solidFill>
                <a:latin typeface="微软雅黑" pitchFamily="34" charset="-122"/>
                <a:ea typeface="微软雅黑" pitchFamily="34" charset="-122"/>
              </a:rPr>
              <a:t>（取整），因此</a:t>
            </a:r>
            <a:r>
              <a:rPr lang="en-US" altLang="zh-CN" sz="1900">
                <a:solidFill>
                  <a:schemeClr val="accent2"/>
                </a:solidFill>
                <a:latin typeface="微软雅黑" pitchFamily="34" charset="-122"/>
                <a:ea typeface="微软雅黑" pitchFamily="34" charset="-122"/>
              </a:rPr>
              <a:t>a[0][31]</a:t>
            </a:r>
            <a:r>
              <a:rPr lang="zh-CN" altLang="en-US" sz="1900">
                <a:solidFill>
                  <a:schemeClr val="accent2"/>
                </a:solidFill>
                <a:latin typeface="微软雅黑" pitchFamily="34" charset="-122"/>
                <a:ea typeface="微软雅黑" pitchFamily="34" charset="-122"/>
              </a:rPr>
              <a:t>对应的主存块号为</a:t>
            </a:r>
            <a:r>
              <a:rPr lang="en-US" altLang="zh-CN" sz="1900">
                <a:solidFill>
                  <a:schemeClr val="accent2"/>
                </a:solidFill>
                <a:latin typeface="微软雅黑" pitchFamily="34" charset="-122"/>
                <a:ea typeface="微软雅黑" pitchFamily="34" charset="-122"/>
              </a:rPr>
              <a:t>6</a:t>
            </a:r>
            <a:r>
              <a:rPr lang="zh-CN" altLang="en-US" sz="1900">
                <a:solidFill>
                  <a:schemeClr val="accent2"/>
                </a:solidFill>
                <a:latin typeface="微软雅黑" pitchFamily="34" charset="-122"/>
                <a:ea typeface="微软雅黑" pitchFamily="34" charset="-122"/>
              </a:rPr>
              <a:t>。</a:t>
            </a:r>
            <a:r>
              <a:rPr lang="en-US" altLang="zh-CN" sz="1900">
                <a:solidFill>
                  <a:schemeClr val="accent2"/>
                </a:solidFill>
                <a:latin typeface="微软雅黑" pitchFamily="34" charset="-122"/>
                <a:ea typeface="微软雅黑" pitchFamily="34" charset="-122"/>
              </a:rPr>
              <a:t>6 mod 8=6</a:t>
            </a:r>
            <a:r>
              <a:rPr lang="zh-CN" altLang="en-US" sz="1900">
                <a:solidFill>
                  <a:schemeClr val="accent2"/>
                </a:solidFill>
                <a:latin typeface="微软雅黑" pitchFamily="34" charset="-122"/>
                <a:ea typeface="微软雅黑" pitchFamily="34" charset="-122"/>
              </a:rPr>
              <a:t>，对应</a:t>
            </a:r>
            <a:r>
              <a:rPr lang="en-US" altLang="zh-CN" sz="1900">
                <a:solidFill>
                  <a:schemeClr val="accent2"/>
                </a:solidFill>
                <a:latin typeface="微软雅黑" pitchFamily="34" charset="-122"/>
                <a:ea typeface="微软雅黑" pitchFamily="34" charset="-122"/>
              </a:rPr>
              <a:t>cache</a:t>
            </a:r>
            <a:r>
              <a:rPr lang="zh-CN" altLang="en-US" sz="1900">
                <a:solidFill>
                  <a:schemeClr val="accent2"/>
                </a:solidFill>
                <a:latin typeface="微软雅黑" pitchFamily="34" charset="-122"/>
                <a:ea typeface="微软雅黑" pitchFamily="34" charset="-122"/>
              </a:rPr>
              <a:t>行号为</a:t>
            </a:r>
            <a:r>
              <a:rPr lang="en-US" altLang="zh-CN" sz="1900">
                <a:solidFill>
                  <a:schemeClr val="accent2"/>
                </a:solidFill>
                <a:latin typeface="微软雅黑" pitchFamily="34" charset="-122"/>
                <a:ea typeface="微软雅黑" pitchFamily="34" charset="-122"/>
              </a:rPr>
              <a:t>6</a:t>
            </a:r>
            <a:r>
              <a:rPr lang="zh-CN" altLang="en-US" sz="1900">
                <a:solidFill>
                  <a:schemeClr val="accent2"/>
                </a:solidFill>
                <a:latin typeface="微软雅黑" pitchFamily="34" charset="-122"/>
                <a:ea typeface="微软雅黑" pitchFamily="34" charset="-122"/>
              </a:rPr>
              <a:t>。</a:t>
            </a:r>
          </a:p>
          <a:p>
            <a:pPr>
              <a:spcBef>
                <a:spcPct val="0"/>
              </a:spcBef>
              <a:buFontTx/>
              <a:buNone/>
            </a:pPr>
            <a:r>
              <a:rPr lang="zh-CN" altLang="en-US" sz="1900">
                <a:solidFill>
                  <a:schemeClr val="accent2"/>
                </a:solidFill>
                <a:latin typeface="微软雅黑" pitchFamily="34" charset="-122"/>
                <a:ea typeface="微软雅黑" pitchFamily="34" charset="-122"/>
              </a:rPr>
              <a:t> 或</a:t>
            </a:r>
            <a:r>
              <a:rPr lang="en-US" altLang="zh-CN" sz="1900">
                <a:solidFill>
                  <a:schemeClr val="accent2"/>
                </a:solidFill>
                <a:latin typeface="微软雅黑" pitchFamily="34" charset="-122"/>
                <a:ea typeface="微软雅黑" pitchFamily="34" charset="-122"/>
              </a:rPr>
              <a:t>: 444=0000 0000 0000 0000 000 110 111100B</a:t>
            </a:r>
            <a:r>
              <a:rPr lang="zh-CN" altLang="en-US" sz="1900">
                <a:solidFill>
                  <a:schemeClr val="accent2"/>
                </a:solidFill>
                <a:latin typeface="微软雅黑" pitchFamily="34" charset="-122"/>
                <a:ea typeface="微软雅黑" pitchFamily="34" charset="-122"/>
              </a:rPr>
              <a:t>，中间</a:t>
            </a:r>
            <a:r>
              <a:rPr lang="en-US" altLang="zh-CN" sz="1900">
                <a:solidFill>
                  <a:schemeClr val="accent2"/>
                </a:solidFill>
                <a:latin typeface="微软雅黑" pitchFamily="34" charset="-122"/>
                <a:ea typeface="微软雅黑" pitchFamily="34" charset="-122"/>
              </a:rPr>
              <a:t>3</a:t>
            </a:r>
            <a:r>
              <a:rPr lang="zh-CN" altLang="en-US" sz="1900">
                <a:solidFill>
                  <a:schemeClr val="accent2"/>
                </a:solidFill>
                <a:latin typeface="微软雅黑" pitchFamily="34" charset="-122"/>
                <a:ea typeface="微软雅黑" pitchFamily="34" charset="-122"/>
              </a:rPr>
              <a:t>位</a:t>
            </a:r>
            <a:r>
              <a:rPr lang="en-US" altLang="zh-CN" sz="1900">
                <a:solidFill>
                  <a:schemeClr val="accent2"/>
                </a:solidFill>
                <a:latin typeface="微软雅黑" pitchFamily="34" charset="-122"/>
                <a:ea typeface="微软雅黑" pitchFamily="34" charset="-122"/>
              </a:rPr>
              <a:t>110</a:t>
            </a:r>
            <a:r>
              <a:rPr lang="zh-CN" altLang="en-US" sz="1900">
                <a:solidFill>
                  <a:schemeClr val="accent2"/>
                </a:solidFill>
                <a:latin typeface="微软雅黑" pitchFamily="34" charset="-122"/>
                <a:ea typeface="微软雅黑" pitchFamily="34" charset="-122"/>
              </a:rPr>
              <a:t>为行号（行索引），因此，对应的</a:t>
            </a:r>
            <a:r>
              <a:rPr lang="en-US" altLang="zh-CN" sz="1900">
                <a:solidFill>
                  <a:schemeClr val="accent2"/>
                </a:solidFill>
                <a:latin typeface="微软雅黑" pitchFamily="34" charset="-122"/>
                <a:ea typeface="微软雅黑" pitchFamily="34" charset="-122"/>
              </a:rPr>
              <a:t>cache</a:t>
            </a:r>
            <a:r>
              <a:rPr lang="zh-CN" altLang="en-US" sz="1900">
                <a:solidFill>
                  <a:schemeClr val="accent2"/>
                </a:solidFill>
                <a:latin typeface="微软雅黑" pitchFamily="34" charset="-122"/>
                <a:ea typeface="微软雅黑" pitchFamily="34" charset="-122"/>
              </a:rPr>
              <a:t>行号为</a:t>
            </a:r>
            <a:r>
              <a:rPr lang="en-US" altLang="zh-CN" sz="1900">
                <a:solidFill>
                  <a:schemeClr val="accent2"/>
                </a:solidFill>
                <a:latin typeface="微软雅黑" pitchFamily="34" charset="-122"/>
                <a:ea typeface="微软雅黑" pitchFamily="34" charset="-122"/>
              </a:rPr>
              <a:t>6</a:t>
            </a:r>
            <a:r>
              <a:rPr lang="zh-CN" altLang="en-US" sz="1900">
                <a:solidFill>
                  <a:schemeClr val="accent2"/>
                </a:solidFill>
                <a:latin typeface="微软雅黑" pitchFamily="34" charset="-122"/>
                <a:ea typeface="微软雅黑" pitchFamily="34" charset="-122"/>
              </a:rPr>
              <a:t>。</a:t>
            </a:r>
            <a:r>
              <a:rPr lang="zh-CN" altLang="en-US" sz="1900">
                <a:latin typeface="微软雅黑" pitchFamily="34" charset="-122"/>
                <a:ea typeface="微软雅黑" pitchFamily="34" charset="-122"/>
              </a:rPr>
              <a:t> </a:t>
            </a:r>
            <a:r>
              <a:rPr lang="en-US" altLang="zh-CN" sz="1900">
                <a:solidFill>
                  <a:schemeClr val="accent2"/>
                </a:solidFill>
                <a:latin typeface="微软雅黑" pitchFamily="34" charset="-122"/>
                <a:ea typeface="微软雅黑" pitchFamily="34" charset="-122"/>
              </a:rPr>
              <a:t>a[1][1]</a:t>
            </a:r>
            <a:r>
              <a:rPr lang="zh-CN" altLang="en-US" sz="1900">
                <a:solidFill>
                  <a:schemeClr val="accent2"/>
                </a:solidFill>
                <a:latin typeface="微软雅黑" pitchFamily="34" charset="-122"/>
                <a:ea typeface="微软雅黑" pitchFamily="34" charset="-122"/>
              </a:rPr>
              <a:t>对应的</a:t>
            </a:r>
            <a:r>
              <a:rPr lang="en-US" altLang="zh-CN" sz="1900">
                <a:solidFill>
                  <a:schemeClr val="accent2"/>
                </a:solidFill>
                <a:latin typeface="微软雅黑" pitchFamily="34" charset="-122"/>
                <a:ea typeface="微软雅黑" pitchFamily="34" charset="-122"/>
              </a:rPr>
              <a:t>cache</a:t>
            </a:r>
            <a:r>
              <a:rPr lang="zh-CN" altLang="en-US" sz="1900">
                <a:solidFill>
                  <a:schemeClr val="accent2"/>
                </a:solidFill>
                <a:latin typeface="微软雅黑" pitchFamily="34" charset="-122"/>
                <a:ea typeface="微软雅黑" pitchFamily="34" charset="-122"/>
              </a:rPr>
              <a:t>行号为：</a:t>
            </a:r>
          </a:p>
          <a:p>
            <a:pPr>
              <a:spcBef>
                <a:spcPct val="0"/>
              </a:spcBef>
              <a:buFontTx/>
              <a:buNone/>
            </a:pPr>
            <a:r>
              <a:rPr lang="en-US" altLang="zh-CN" sz="1900">
                <a:solidFill>
                  <a:schemeClr val="accent2"/>
                </a:solidFill>
                <a:latin typeface="微软雅黑" pitchFamily="34" charset="-122"/>
                <a:ea typeface="微软雅黑" pitchFamily="34" charset="-122"/>
              </a:rPr>
              <a:t>    [(320+4</a:t>
            </a:r>
            <a:r>
              <a:rPr lang="en-US" altLang="zh-CN" sz="1900">
                <a:solidFill>
                  <a:schemeClr val="accent1"/>
                </a:solidFill>
                <a:latin typeface="微软雅黑" pitchFamily="34" charset="-122"/>
                <a:ea typeface="微软雅黑" pitchFamily="34" charset="-122"/>
              </a:rPr>
              <a:t>×(1×256+1)</a:t>
            </a:r>
            <a:r>
              <a:rPr lang="en-US" altLang="zh-CN" sz="1900">
                <a:solidFill>
                  <a:schemeClr val="accent2"/>
                </a:solidFill>
                <a:latin typeface="微软雅黑" pitchFamily="34" charset="-122"/>
                <a:ea typeface="微软雅黑" pitchFamily="34" charset="-122"/>
              </a:rPr>
              <a:t>)/64] mod 8=5</a:t>
            </a:r>
            <a:r>
              <a:rPr lang="zh-CN" altLang="en-US" sz="1900">
                <a:latin typeface="微软雅黑" pitchFamily="34" charset="-122"/>
                <a:ea typeface="微软雅黑" pitchFamily="34" charset="-122"/>
              </a:rPr>
              <a:t>。</a:t>
            </a:r>
            <a:endParaRPr lang="zh-CN" altLang="en-US" sz="1900">
              <a:solidFill>
                <a:schemeClr val="accent2"/>
              </a:solidFill>
              <a:latin typeface="微软雅黑" pitchFamily="34" charset="-122"/>
              <a:ea typeface="微软雅黑" pitchFamily="34" charset="-122"/>
            </a:endParaRPr>
          </a:p>
          <a:p>
            <a:pPr>
              <a:spcBef>
                <a:spcPct val="0"/>
              </a:spcBef>
              <a:buFontTx/>
              <a:buNone/>
            </a:pPr>
            <a:r>
              <a:rPr lang="zh-CN" altLang="en-US" sz="1900">
                <a:solidFill>
                  <a:schemeClr val="accent2"/>
                </a:solidFill>
                <a:latin typeface="微软雅黑" pitchFamily="34" charset="-122"/>
                <a:ea typeface="微软雅黑" pitchFamily="34" charset="-122"/>
              </a:rPr>
              <a:t>（</a:t>
            </a:r>
            <a:r>
              <a:rPr lang="en-US" altLang="zh-CN" sz="1900">
                <a:solidFill>
                  <a:schemeClr val="accent2"/>
                </a:solidFill>
                <a:latin typeface="微软雅黑" pitchFamily="34" charset="-122"/>
                <a:ea typeface="微软雅黑" pitchFamily="34" charset="-122"/>
              </a:rPr>
              <a:t>3</a:t>
            </a:r>
            <a:r>
              <a:rPr lang="zh-CN" altLang="en-US" sz="1900">
                <a:solidFill>
                  <a:schemeClr val="accent2"/>
                </a:solidFill>
                <a:latin typeface="微软雅黑" pitchFamily="34" charset="-122"/>
                <a:ea typeface="微软雅黑" pitchFamily="34" charset="-122"/>
              </a:rPr>
              <a:t>）</a:t>
            </a:r>
            <a:r>
              <a:rPr lang="en-US" altLang="zh-CN" sz="1900">
                <a:solidFill>
                  <a:schemeClr val="accent2"/>
                </a:solidFill>
                <a:latin typeface="微软雅黑" pitchFamily="34" charset="-122"/>
                <a:ea typeface="微软雅黑" pitchFamily="34" charset="-122"/>
              </a:rPr>
              <a:t>A</a:t>
            </a:r>
            <a:r>
              <a:rPr lang="zh-CN" altLang="en-US" sz="1900">
                <a:solidFill>
                  <a:schemeClr val="accent2"/>
                </a:solidFill>
                <a:latin typeface="微软雅黑" pitchFamily="34" charset="-122"/>
                <a:ea typeface="微软雅黑" pitchFamily="34" charset="-122"/>
              </a:rPr>
              <a:t>中数组访问顺序与存放顺序相同，共访问</a:t>
            </a:r>
            <a:r>
              <a:rPr lang="en-US" altLang="zh-CN" sz="1900">
                <a:solidFill>
                  <a:schemeClr val="accent2"/>
                </a:solidFill>
                <a:latin typeface="微软雅黑" pitchFamily="34" charset="-122"/>
                <a:ea typeface="微软雅黑" pitchFamily="34" charset="-122"/>
              </a:rPr>
              <a:t>64K</a:t>
            </a:r>
            <a:r>
              <a:rPr lang="zh-CN" altLang="en-US" sz="1900">
                <a:solidFill>
                  <a:schemeClr val="accent2"/>
                </a:solidFill>
                <a:latin typeface="微软雅黑" pitchFamily="34" charset="-122"/>
                <a:ea typeface="微软雅黑" pitchFamily="34" charset="-122"/>
              </a:rPr>
              <a:t>次，占</a:t>
            </a:r>
            <a:r>
              <a:rPr lang="en-US" altLang="zh-CN" sz="1900">
                <a:solidFill>
                  <a:schemeClr val="accent2"/>
                </a:solidFill>
                <a:latin typeface="微软雅黑" pitchFamily="34" charset="-122"/>
                <a:ea typeface="微软雅黑" pitchFamily="34" charset="-122"/>
              </a:rPr>
              <a:t>4K</a:t>
            </a:r>
            <a:r>
              <a:rPr lang="zh-CN" altLang="en-US" sz="1900">
                <a:solidFill>
                  <a:schemeClr val="accent2"/>
                </a:solidFill>
                <a:latin typeface="微软雅黑" pitchFamily="34" charset="-122"/>
                <a:ea typeface="微软雅黑" pitchFamily="34" charset="-122"/>
              </a:rPr>
              <a:t>个主存块；首地址位于一个主存块开始，故</a:t>
            </a:r>
            <a:r>
              <a:rPr lang="zh-CN" altLang="en-US" sz="1900">
                <a:solidFill>
                  <a:schemeClr val="accent1"/>
                </a:solidFill>
                <a:latin typeface="微软雅黑" pitchFamily="34" charset="-122"/>
                <a:ea typeface="微软雅黑" pitchFamily="34" charset="-122"/>
              </a:rPr>
              <a:t>每个主存块总是第一个元素缺失，其他都命中</a:t>
            </a:r>
            <a:r>
              <a:rPr lang="zh-CN" altLang="en-US" sz="1900">
                <a:solidFill>
                  <a:schemeClr val="accent2"/>
                </a:solidFill>
                <a:latin typeface="微软雅黑" pitchFamily="34" charset="-122"/>
                <a:ea typeface="微软雅黑" pitchFamily="34" charset="-122"/>
              </a:rPr>
              <a:t>，共缺失</a:t>
            </a:r>
            <a:r>
              <a:rPr lang="en-US" altLang="zh-CN" sz="1900">
                <a:solidFill>
                  <a:schemeClr val="accent2"/>
                </a:solidFill>
                <a:latin typeface="微软雅黑" pitchFamily="34" charset="-122"/>
                <a:ea typeface="微软雅黑" pitchFamily="34" charset="-122"/>
              </a:rPr>
              <a:t>4K</a:t>
            </a:r>
            <a:r>
              <a:rPr lang="zh-CN" altLang="en-US" sz="1900">
                <a:solidFill>
                  <a:schemeClr val="accent2"/>
                </a:solidFill>
                <a:latin typeface="微软雅黑" pitchFamily="34" charset="-122"/>
                <a:ea typeface="微软雅黑" pitchFamily="34" charset="-122"/>
              </a:rPr>
              <a:t>次，命中率为</a:t>
            </a:r>
            <a:r>
              <a:rPr lang="en-US" altLang="zh-CN" sz="1900">
                <a:solidFill>
                  <a:schemeClr val="accent2"/>
                </a:solidFill>
                <a:latin typeface="微软雅黑" pitchFamily="34" charset="-122"/>
                <a:ea typeface="微软雅黑" pitchFamily="34" charset="-122"/>
              </a:rPr>
              <a:t>1-4K/64K=93.75%</a:t>
            </a:r>
            <a:r>
              <a:rPr lang="zh-CN" altLang="en-US" sz="1900">
                <a:solidFill>
                  <a:schemeClr val="accent2"/>
                </a:solidFill>
                <a:latin typeface="微软雅黑" pitchFamily="34" charset="-122"/>
                <a:ea typeface="微软雅黑" pitchFamily="34" charset="-122"/>
              </a:rPr>
              <a:t>。</a:t>
            </a:r>
          </a:p>
          <a:p>
            <a:pPr>
              <a:spcBef>
                <a:spcPct val="0"/>
              </a:spcBef>
              <a:buFontTx/>
              <a:buNone/>
            </a:pPr>
            <a:r>
              <a:rPr lang="zh-CN" altLang="en-US" sz="1900">
                <a:solidFill>
                  <a:schemeClr val="accent2"/>
                </a:solidFill>
                <a:latin typeface="微软雅黑" pitchFamily="34" charset="-122"/>
                <a:ea typeface="微软雅黑" pitchFamily="34" charset="-122"/>
              </a:rPr>
              <a:t>  方法二：每个主存块的命中情况一样。对于一个主存块，包含</a:t>
            </a:r>
            <a:r>
              <a:rPr lang="en-US" altLang="zh-CN" sz="1900">
                <a:solidFill>
                  <a:schemeClr val="accent2"/>
                </a:solidFill>
                <a:latin typeface="微软雅黑" pitchFamily="34" charset="-122"/>
                <a:ea typeface="微软雅黑" pitchFamily="34" charset="-122"/>
              </a:rPr>
              <a:t>16</a:t>
            </a:r>
            <a:r>
              <a:rPr lang="zh-CN" altLang="en-US" sz="1900">
                <a:solidFill>
                  <a:schemeClr val="accent2"/>
                </a:solidFill>
                <a:latin typeface="微软雅黑" pitchFamily="34" charset="-122"/>
                <a:ea typeface="微软雅黑" pitchFamily="34" charset="-122"/>
              </a:rPr>
              <a:t>个元素，需访存</a:t>
            </a:r>
            <a:r>
              <a:rPr lang="en-US" altLang="zh-CN" sz="1900">
                <a:solidFill>
                  <a:schemeClr val="accent2"/>
                </a:solidFill>
                <a:latin typeface="微软雅黑" pitchFamily="34" charset="-122"/>
                <a:ea typeface="微软雅黑" pitchFamily="34" charset="-122"/>
              </a:rPr>
              <a:t>16</a:t>
            </a:r>
            <a:r>
              <a:rPr lang="zh-CN" altLang="en-US" sz="1900">
                <a:solidFill>
                  <a:schemeClr val="accent2"/>
                </a:solidFill>
                <a:latin typeface="微软雅黑" pitchFamily="34" charset="-122"/>
                <a:ea typeface="微软雅黑" pitchFamily="34" charset="-122"/>
              </a:rPr>
              <a:t>次，其中第一次不命中，因而命中率为</a:t>
            </a:r>
            <a:r>
              <a:rPr lang="en-US" altLang="zh-CN" sz="1900">
                <a:solidFill>
                  <a:schemeClr val="accent2"/>
                </a:solidFill>
                <a:latin typeface="微软雅黑" pitchFamily="34" charset="-122"/>
                <a:ea typeface="微软雅黑" pitchFamily="34" charset="-122"/>
              </a:rPr>
              <a:t>15/16=93.75%</a:t>
            </a:r>
            <a:r>
              <a:rPr lang="zh-CN" altLang="en-US" sz="1900">
                <a:solidFill>
                  <a:schemeClr val="accent2"/>
                </a:solidFill>
                <a:latin typeface="微软雅黑" pitchFamily="34" charset="-122"/>
                <a:ea typeface="微软雅黑" pitchFamily="34" charset="-122"/>
              </a:rPr>
              <a:t>。</a:t>
            </a:r>
          </a:p>
          <a:p>
            <a:pPr>
              <a:spcBef>
                <a:spcPct val="0"/>
              </a:spcBef>
              <a:buFontTx/>
              <a:buNone/>
            </a:pPr>
            <a:r>
              <a:rPr lang="zh-CN" altLang="en-US" sz="1900">
                <a:solidFill>
                  <a:schemeClr val="accent2"/>
                </a:solidFill>
                <a:latin typeface="微软雅黑" pitchFamily="34" charset="-122"/>
                <a:ea typeface="微软雅黑" pitchFamily="34" charset="-122"/>
              </a:rPr>
              <a:t>   </a:t>
            </a:r>
            <a:r>
              <a:rPr lang="en-US" altLang="zh-CN" sz="1900">
                <a:solidFill>
                  <a:schemeClr val="accent2"/>
                </a:solidFill>
                <a:latin typeface="微软雅黑" pitchFamily="34" charset="-122"/>
                <a:ea typeface="微软雅黑" pitchFamily="34" charset="-122"/>
              </a:rPr>
              <a:t>B</a:t>
            </a:r>
            <a:r>
              <a:rPr lang="zh-CN" altLang="en-US" sz="1900">
                <a:solidFill>
                  <a:schemeClr val="accent2"/>
                </a:solidFill>
                <a:latin typeface="微软雅黑" pitchFamily="34" charset="-122"/>
                <a:ea typeface="微软雅黑" pitchFamily="34" charset="-122"/>
              </a:rPr>
              <a:t>中访问顺序与存放顺序不同，依次访问的元素分布在相隔</a:t>
            </a:r>
            <a:r>
              <a:rPr lang="en-US" altLang="zh-CN" sz="1900">
                <a:solidFill>
                  <a:schemeClr val="accent2"/>
                </a:solidFill>
                <a:latin typeface="微软雅黑" pitchFamily="34" charset="-122"/>
                <a:ea typeface="微软雅黑" pitchFamily="34" charset="-122"/>
              </a:rPr>
              <a:t>256×4=1024</a:t>
            </a:r>
            <a:r>
              <a:rPr lang="zh-CN" altLang="en-US" sz="1900">
                <a:solidFill>
                  <a:schemeClr val="accent2"/>
                </a:solidFill>
                <a:latin typeface="微软雅黑" pitchFamily="34" charset="-122"/>
                <a:ea typeface="微软雅黑" pitchFamily="34" charset="-122"/>
              </a:rPr>
              <a:t>的单元处，它们都不在同一个主存块中</a:t>
            </a:r>
            <a:r>
              <a:rPr lang="en-US" altLang="zh-CN" sz="1900">
                <a:solidFill>
                  <a:schemeClr val="accent2"/>
                </a:solidFill>
                <a:latin typeface="微软雅黑" pitchFamily="34" charset="-122"/>
                <a:ea typeface="微软雅黑" pitchFamily="34" charset="-122"/>
              </a:rPr>
              <a:t>,cache</a:t>
            </a:r>
            <a:r>
              <a:rPr lang="zh-CN" altLang="en-US" sz="1900">
                <a:solidFill>
                  <a:schemeClr val="accent2"/>
                </a:solidFill>
                <a:latin typeface="微软雅黑" pitchFamily="34" charset="-122"/>
                <a:ea typeface="微软雅黑" pitchFamily="34" charset="-122"/>
              </a:rPr>
              <a:t>共</a:t>
            </a:r>
            <a:r>
              <a:rPr lang="en-US" altLang="zh-CN" sz="1900">
                <a:solidFill>
                  <a:schemeClr val="accent2"/>
                </a:solidFill>
                <a:latin typeface="微软雅黑" pitchFamily="34" charset="-122"/>
                <a:ea typeface="微软雅黑" pitchFamily="34" charset="-122"/>
              </a:rPr>
              <a:t>8</a:t>
            </a:r>
            <a:r>
              <a:rPr lang="zh-CN" altLang="en-US" sz="1900">
                <a:solidFill>
                  <a:schemeClr val="accent2"/>
                </a:solidFill>
                <a:latin typeface="微软雅黑" pitchFamily="34" charset="-122"/>
                <a:ea typeface="微软雅黑" pitchFamily="34" charset="-122"/>
              </a:rPr>
              <a:t>行，一次内循环访问</a:t>
            </a:r>
            <a:r>
              <a:rPr lang="en-US" altLang="zh-CN" sz="1900">
                <a:solidFill>
                  <a:schemeClr val="accent2"/>
                </a:solidFill>
                <a:latin typeface="微软雅黑" pitchFamily="34" charset="-122"/>
                <a:ea typeface="微软雅黑" pitchFamily="34" charset="-122"/>
              </a:rPr>
              <a:t>16</a:t>
            </a:r>
            <a:r>
              <a:rPr lang="zh-CN" altLang="en-US" sz="1900">
                <a:solidFill>
                  <a:schemeClr val="accent2"/>
                </a:solidFill>
                <a:latin typeface="微软雅黑" pitchFamily="34" charset="-122"/>
                <a:ea typeface="微软雅黑" pitchFamily="34" charset="-122"/>
              </a:rPr>
              <a:t>块，故再次访问同一块时，已被调出</a:t>
            </a:r>
            <a:r>
              <a:rPr lang="en-US" altLang="zh-CN" sz="1900">
                <a:solidFill>
                  <a:schemeClr val="accent2"/>
                </a:solidFill>
                <a:latin typeface="微软雅黑" pitchFamily="34" charset="-122"/>
                <a:ea typeface="微软雅黑" pitchFamily="34" charset="-122"/>
              </a:rPr>
              <a:t>cache</a:t>
            </a:r>
            <a:r>
              <a:rPr lang="zh-CN" altLang="en-US" sz="1900">
                <a:solidFill>
                  <a:schemeClr val="accent2"/>
                </a:solidFill>
                <a:latin typeface="微软雅黑" pitchFamily="34" charset="-122"/>
                <a:ea typeface="微软雅黑" pitchFamily="34" charset="-122"/>
              </a:rPr>
              <a:t>，因而</a:t>
            </a:r>
            <a:r>
              <a:rPr lang="zh-CN" altLang="en-US" sz="1900">
                <a:solidFill>
                  <a:schemeClr val="accent1"/>
                </a:solidFill>
                <a:latin typeface="微软雅黑" pitchFamily="34" charset="-122"/>
                <a:ea typeface="微软雅黑" pitchFamily="34" charset="-122"/>
              </a:rPr>
              <a:t>每次都缺失</a:t>
            </a:r>
            <a:r>
              <a:rPr lang="zh-CN" altLang="en-US" sz="1900">
                <a:solidFill>
                  <a:schemeClr val="accent2"/>
                </a:solidFill>
                <a:latin typeface="微软雅黑" pitchFamily="34" charset="-122"/>
                <a:ea typeface="微软雅黑" pitchFamily="34" charset="-122"/>
              </a:rPr>
              <a:t>，命中率为</a:t>
            </a:r>
            <a:r>
              <a:rPr lang="en-US" altLang="zh-CN" sz="1900">
                <a:solidFill>
                  <a:schemeClr val="accent2"/>
                </a:solidFill>
                <a:latin typeface="微软雅黑" pitchFamily="34" charset="-122"/>
                <a:ea typeface="微软雅黑" pitchFamily="34" charset="-122"/>
              </a:rPr>
              <a:t>0</a:t>
            </a:r>
            <a:r>
              <a:rPr lang="zh-CN" altLang="en-US" sz="1900">
                <a:solidFill>
                  <a:schemeClr val="accent2"/>
                </a:solidFill>
                <a:latin typeface="微软雅黑" pitchFamily="34" charset="-122"/>
                <a:ea typeface="微软雅黑" pitchFamily="34" charset="-122"/>
              </a:rPr>
              <a:t>。</a:t>
            </a:r>
          </a:p>
        </p:txBody>
      </p:sp>
      <p:sp>
        <p:nvSpPr>
          <p:cNvPr id="825348" name="Rectangle 4"/>
          <p:cNvSpPr>
            <a:spLocks noChangeArrowheads="1"/>
          </p:cNvSpPr>
          <p:nvPr/>
        </p:nvSpPr>
        <p:spPr bwMode="auto">
          <a:xfrm>
            <a:off x="190500" y="733425"/>
            <a:ext cx="8350250" cy="917575"/>
          </a:xfrm>
          <a:prstGeom prst="rect">
            <a:avLst/>
          </a:prstGeom>
          <a:noFill/>
          <a:ln w="12700">
            <a:noFill/>
            <a:miter lim="800000"/>
            <a:headEnd/>
            <a:tailEnd/>
          </a:ln>
          <a:effectLst/>
        </p:spPr>
        <p:txBody>
          <a:bodyPr lIns="63500" tIns="25400" rIns="63500" bIns="25400">
            <a:spAutoFit/>
          </a:bodyPr>
          <a:lstStyle/>
          <a:p>
            <a:pPr marL="203200" indent="-203200">
              <a:spcBef>
                <a:spcPct val="35000"/>
              </a:spcBef>
              <a:buSzPct val="100000"/>
              <a:buFontTx/>
              <a:buChar char="°"/>
            </a:pPr>
            <a:r>
              <a:rPr lang="zh-CN" altLang="en-US" sz="1900" b="1">
                <a:latin typeface="微软雅黑" pitchFamily="34" charset="-122"/>
                <a:ea typeface="微软雅黑" pitchFamily="34" charset="-122"/>
              </a:rPr>
              <a:t>举例：某</a:t>
            </a:r>
            <a:r>
              <a:rPr lang="en-US" altLang="zh-CN" sz="1900" b="1">
                <a:latin typeface="微软雅黑" pitchFamily="34" charset="-122"/>
                <a:ea typeface="微软雅黑" pitchFamily="34" charset="-122"/>
              </a:rPr>
              <a:t>32</a:t>
            </a:r>
            <a:r>
              <a:rPr lang="zh-CN" altLang="en-US" sz="1900" b="1">
                <a:latin typeface="微软雅黑" pitchFamily="34" charset="-122"/>
                <a:ea typeface="微软雅黑" pitchFamily="34" charset="-122"/>
              </a:rPr>
              <a:t>位机器主存地址空间大小为</a:t>
            </a:r>
            <a:r>
              <a:rPr lang="en-US" altLang="zh-CN" sz="1900" b="1">
                <a:latin typeface="微软雅黑" pitchFamily="34" charset="-122"/>
                <a:ea typeface="微软雅黑" pitchFamily="34" charset="-122"/>
              </a:rPr>
              <a:t>256 MB</a:t>
            </a:r>
            <a:r>
              <a:rPr lang="zh-CN" altLang="en-US" sz="1900" b="1">
                <a:latin typeface="微软雅黑" pitchFamily="34" charset="-122"/>
                <a:ea typeface="微软雅黑" pitchFamily="34" charset="-122"/>
              </a:rPr>
              <a:t>，按字节编址。指令</a:t>
            </a:r>
            <a:r>
              <a:rPr lang="en-US" altLang="zh-CN" sz="1900" b="1">
                <a:latin typeface="微软雅黑" pitchFamily="34" charset="-122"/>
                <a:ea typeface="微软雅黑" pitchFamily="34" charset="-122"/>
              </a:rPr>
              <a:t>cache</a:t>
            </a:r>
            <a:r>
              <a:rPr lang="zh-CN" altLang="en-US" sz="1900" b="1">
                <a:latin typeface="微软雅黑" pitchFamily="34" charset="-122"/>
                <a:ea typeface="微软雅黑" pitchFamily="34" charset="-122"/>
              </a:rPr>
              <a:t>和数据</a:t>
            </a:r>
            <a:r>
              <a:rPr lang="en-US" altLang="zh-CN" sz="1900" b="1">
                <a:latin typeface="微软雅黑" pitchFamily="34" charset="-122"/>
                <a:ea typeface="微软雅黑" pitchFamily="34" charset="-122"/>
              </a:rPr>
              <a:t>cache</a:t>
            </a:r>
            <a:r>
              <a:rPr lang="zh-CN" altLang="en-US" sz="1900" b="1">
                <a:latin typeface="微软雅黑" pitchFamily="34" charset="-122"/>
                <a:ea typeface="微软雅黑" pitchFamily="34" charset="-122"/>
              </a:rPr>
              <a:t>均有</a:t>
            </a:r>
            <a:r>
              <a:rPr lang="en-US" altLang="zh-CN" sz="1900" b="1">
                <a:latin typeface="微软雅黑" pitchFamily="34" charset="-122"/>
                <a:ea typeface="微软雅黑" pitchFamily="34" charset="-122"/>
              </a:rPr>
              <a:t>8</a:t>
            </a:r>
            <a:r>
              <a:rPr lang="zh-CN" altLang="en-US" sz="1900" b="1">
                <a:latin typeface="微软雅黑" pitchFamily="34" charset="-122"/>
                <a:ea typeface="微软雅黑" pitchFamily="34" charset="-122"/>
              </a:rPr>
              <a:t>行，主存块为</a:t>
            </a:r>
            <a:r>
              <a:rPr lang="en-US" altLang="zh-CN" sz="1900" b="1">
                <a:latin typeface="微软雅黑" pitchFamily="34" charset="-122"/>
                <a:ea typeface="微软雅黑" pitchFamily="34" charset="-122"/>
              </a:rPr>
              <a:t>64B</a:t>
            </a:r>
            <a:r>
              <a:rPr lang="zh-CN" altLang="en-US" sz="1900" b="1">
                <a:latin typeface="微软雅黑" pitchFamily="34" charset="-122"/>
                <a:ea typeface="微软雅黑" pitchFamily="34" charset="-122"/>
              </a:rPr>
              <a:t>，数据</a:t>
            </a:r>
            <a:r>
              <a:rPr lang="en-US" altLang="zh-CN" sz="1900" b="1">
                <a:latin typeface="微软雅黑" pitchFamily="34" charset="-122"/>
                <a:ea typeface="微软雅黑" pitchFamily="34" charset="-122"/>
              </a:rPr>
              <a:t>cache</a:t>
            </a:r>
            <a:r>
              <a:rPr lang="zh-CN" altLang="en-US" sz="1900" b="1">
                <a:latin typeface="微软雅黑" pitchFamily="34" charset="-122"/>
                <a:ea typeface="微软雅黑" pitchFamily="34" charset="-122"/>
              </a:rPr>
              <a:t>采用直接映射。假定编译时</a:t>
            </a:r>
            <a:r>
              <a:rPr lang="en-US" altLang="zh-CN" sz="1900" b="1">
                <a:latin typeface="微软雅黑" pitchFamily="34" charset="-122"/>
                <a:ea typeface="微软雅黑" pitchFamily="34" charset="-122"/>
              </a:rPr>
              <a:t>i, j, sum</a:t>
            </a:r>
            <a:r>
              <a:rPr lang="zh-CN" altLang="en-US" sz="1900" b="1">
                <a:latin typeface="微软雅黑" pitchFamily="34" charset="-122"/>
                <a:ea typeface="微软雅黑" pitchFamily="34" charset="-122"/>
              </a:rPr>
              <a:t>均分配在寄存器中，数组</a:t>
            </a:r>
            <a:r>
              <a:rPr lang="en-US" altLang="zh-CN" sz="1900" b="1">
                <a:latin typeface="微软雅黑" pitchFamily="34" charset="-122"/>
                <a:ea typeface="微软雅黑" pitchFamily="34" charset="-122"/>
              </a:rPr>
              <a:t>a</a:t>
            </a:r>
            <a:r>
              <a:rPr lang="zh-CN" altLang="en-US" sz="1900" b="1">
                <a:latin typeface="微软雅黑" pitchFamily="34" charset="-122"/>
                <a:ea typeface="微软雅黑" pitchFamily="34" charset="-122"/>
              </a:rPr>
              <a:t>按行优先方式存放，其首址为</a:t>
            </a:r>
            <a:r>
              <a:rPr lang="en-US" altLang="zh-CN" sz="1900" b="1">
                <a:latin typeface="微软雅黑" pitchFamily="34" charset="-122"/>
                <a:ea typeface="微软雅黑" pitchFamily="34" charset="-122"/>
              </a:rPr>
              <a:t>320</a:t>
            </a:r>
            <a:r>
              <a:rPr lang="zh-CN" altLang="en-US" sz="1900" b="1">
                <a:latin typeface="微软雅黑" pitchFamily="34" charset="-122"/>
                <a:ea typeface="微软雅黑" pitchFamily="34" charset="-122"/>
              </a:rPr>
              <a:t>。</a:t>
            </a:r>
            <a:r>
              <a:rPr lang="zh-CN" altLang="en-US" sz="1900" b="1">
                <a:ea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25347">
                                            <p:txEl>
                                              <p:pRg st="0" end="0"/>
                                            </p:txEl>
                                          </p:spTgt>
                                        </p:tgtEl>
                                        <p:attrNameLst>
                                          <p:attrName>style.visibility</p:attrName>
                                        </p:attrNameLst>
                                      </p:cBhvr>
                                      <p:to>
                                        <p:strVal val="visible"/>
                                      </p:to>
                                    </p:set>
                                    <p:animEffect transition="in" filter="blinds(horizontal)">
                                      <p:cBhvr>
                                        <p:cTn id="7" dur="500"/>
                                        <p:tgtEl>
                                          <p:spTgt spid="825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25347">
                                            <p:txEl>
                                              <p:pRg st="1" end="1"/>
                                            </p:txEl>
                                          </p:spTgt>
                                        </p:tgtEl>
                                        <p:attrNameLst>
                                          <p:attrName>style.visibility</p:attrName>
                                        </p:attrNameLst>
                                      </p:cBhvr>
                                      <p:to>
                                        <p:strVal val="visible"/>
                                      </p:to>
                                    </p:set>
                                    <p:animEffect transition="in" filter="blinds(horizontal)">
                                      <p:cBhvr>
                                        <p:cTn id="12" dur="500"/>
                                        <p:tgtEl>
                                          <p:spTgt spid="8253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25347">
                                            <p:txEl>
                                              <p:pRg st="2" end="2"/>
                                            </p:txEl>
                                          </p:spTgt>
                                        </p:tgtEl>
                                        <p:attrNameLst>
                                          <p:attrName>style.visibility</p:attrName>
                                        </p:attrNameLst>
                                      </p:cBhvr>
                                      <p:to>
                                        <p:strVal val="visible"/>
                                      </p:to>
                                    </p:set>
                                    <p:animEffect transition="in" filter="blinds(horizontal)">
                                      <p:cBhvr>
                                        <p:cTn id="17" dur="500"/>
                                        <p:tgtEl>
                                          <p:spTgt spid="8253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25347">
                                            <p:txEl>
                                              <p:pRg st="3" end="3"/>
                                            </p:txEl>
                                          </p:spTgt>
                                        </p:tgtEl>
                                        <p:attrNameLst>
                                          <p:attrName>style.visibility</p:attrName>
                                        </p:attrNameLst>
                                      </p:cBhvr>
                                      <p:to>
                                        <p:strVal val="visible"/>
                                      </p:to>
                                    </p:set>
                                    <p:animEffect transition="in" filter="blinds(horizontal)">
                                      <p:cBhvr>
                                        <p:cTn id="22" dur="500"/>
                                        <p:tgtEl>
                                          <p:spTgt spid="8253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25347">
                                            <p:txEl>
                                              <p:pRg st="4" end="4"/>
                                            </p:txEl>
                                          </p:spTgt>
                                        </p:tgtEl>
                                        <p:attrNameLst>
                                          <p:attrName>style.visibility</p:attrName>
                                        </p:attrNameLst>
                                      </p:cBhvr>
                                      <p:to>
                                        <p:strVal val="visible"/>
                                      </p:to>
                                    </p:set>
                                    <p:animEffect transition="in" filter="blinds(horizontal)">
                                      <p:cBhvr>
                                        <p:cTn id="27" dur="500"/>
                                        <p:tgtEl>
                                          <p:spTgt spid="8253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25347">
                                            <p:txEl>
                                              <p:pRg st="5" end="5"/>
                                            </p:txEl>
                                          </p:spTgt>
                                        </p:tgtEl>
                                        <p:attrNameLst>
                                          <p:attrName>style.visibility</p:attrName>
                                        </p:attrNameLst>
                                      </p:cBhvr>
                                      <p:to>
                                        <p:strVal val="visible"/>
                                      </p:to>
                                    </p:set>
                                    <p:animEffect transition="in" filter="blinds(horizontal)">
                                      <p:cBhvr>
                                        <p:cTn id="32" dur="500"/>
                                        <p:tgtEl>
                                          <p:spTgt spid="8253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25347">
                                            <p:txEl>
                                              <p:pRg st="6" end="6"/>
                                            </p:txEl>
                                          </p:spTgt>
                                        </p:tgtEl>
                                        <p:attrNameLst>
                                          <p:attrName>style.visibility</p:attrName>
                                        </p:attrNameLst>
                                      </p:cBhvr>
                                      <p:to>
                                        <p:strVal val="visible"/>
                                      </p:to>
                                    </p:set>
                                    <p:animEffect transition="in" filter="blinds(horizontal)">
                                      <p:cBhvr>
                                        <p:cTn id="37" dur="500"/>
                                        <p:tgtEl>
                                          <p:spTgt spid="8253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25347">
                                            <p:txEl>
                                              <p:pRg st="7" end="7"/>
                                            </p:txEl>
                                          </p:spTgt>
                                        </p:tgtEl>
                                        <p:attrNameLst>
                                          <p:attrName>style.visibility</p:attrName>
                                        </p:attrNameLst>
                                      </p:cBhvr>
                                      <p:to>
                                        <p:strVal val="visible"/>
                                      </p:to>
                                    </p:set>
                                    <p:animEffect transition="in" filter="blinds(horizontal)">
                                      <p:cBhvr>
                                        <p:cTn id="42" dur="500"/>
                                        <p:tgtEl>
                                          <p:spTgt spid="8253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a:xfrm>
            <a:off x="515938" y="57150"/>
            <a:ext cx="7499350" cy="581025"/>
          </a:xfrm>
        </p:spPr>
        <p:txBody>
          <a:bodyPr/>
          <a:lstStyle/>
          <a:p>
            <a:r>
              <a:rPr lang="zh-CN" altLang="en-US" sz="4000"/>
              <a:t>层次结构存储系统</a:t>
            </a:r>
          </a:p>
        </p:txBody>
      </p:sp>
      <p:sp>
        <p:nvSpPr>
          <p:cNvPr id="826371" name="Rectangle 3"/>
          <p:cNvSpPr>
            <a:spLocks noGrp="1" noChangeArrowheads="1"/>
          </p:cNvSpPr>
          <p:nvPr>
            <p:ph type="body" idx="1"/>
          </p:nvPr>
        </p:nvSpPr>
        <p:spPr>
          <a:xfrm>
            <a:off x="454025" y="715963"/>
            <a:ext cx="8229600" cy="5911850"/>
          </a:xfrm>
          <a:noFill/>
          <a:ln/>
        </p:spPr>
        <p:txBody>
          <a:bodyPr/>
          <a:lstStyle/>
          <a:p>
            <a:r>
              <a:rPr lang="zh-CN" altLang="en-US" sz="2000">
                <a:latin typeface="微软雅黑" pitchFamily="34" charset="-122"/>
                <a:ea typeface="微软雅黑" pitchFamily="34" charset="-122"/>
              </a:rPr>
              <a:t>分以下六个部分介绍</a:t>
            </a:r>
          </a:p>
          <a:p>
            <a:pPr lvl="1">
              <a:spcBef>
                <a:spcPct val="30000"/>
              </a:spcBef>
            </a:pPr>
            <a:r>
              <a:rPr lang="zh-CN" altLang="en-US" sz="2000">
                <a:latin typeface="微软雅黑" pitchFamily="34" charset="-122"/>
                <a:ea typeface="微软雅黑" pitchFamily="34" charset="-122"/>
              </a:rPr>
              <a:t>第一讲：存储器概述</a:t>
            </a:r>
          </a:p>
          <a:p>
            <a:pPr lvl="1">
              <a:spcBef>
                <a:spcPct val="30000"/>
              </a:spcBef>
            </a:pPr>
            <a:r>
              <a:rPr lang="zh-CN" altLang="en-US" sz="2000">
                <a:latin typeface="微软雅黑" pitchFamily="34" charset="-122"/>
                <a:ea typeface="微软雅黑" pitchFamily="34" charset="-122"/>
              </a:rPr>
              <a:t>第二讲：主存与</a:t>
            </a:r>
            <a:r>
              <a:rPr lang="en-US" altLang="zh-CN" sz="2000">
                <a:latin typeface="微软雅黑" pitchFamily="34" charset="-122"/>
                <a:ea typeface="微软雅黑" pitchFamily="34" charset="-122"/>
              </a:rPr>
              <a:t>CPU</a:t>
            </a:r>
            <a:r>
              <a:rPr lang="zh-CN" altLang="en-US" sz="2000">
                <a:latin typeface="微软雅黑" pitchFamily="34" charset="-122"/>
                <a:ea typeface="微软雅黑" pitchFamily="34" charset="-122"/>
              </a:rPr>
              <a:t>的连接及其读写操作 </a:t>
            </a:r>
          </a:p>
          <a:p>
            <a:pPr lvl="2">
              <a:spcBef>
                <a:spcPct val="30000"/>
              </a:spcBef>
            </a:pPr>
            <a:r>
              <a:rPr lang="zh-CN" altLang="en-US" sz="2000">
                <a:solidFill>
                  <a:srgbClr val="006600"/>
                </a:solidFill>
                <a:latin typeface="微软雅黑" pitchFamily="34" charset="-122"/>
                <a:ea typeface="微软雅黑" pitchFamily="34" charset="-122"/>
              </a:rPr>
              <a:t>主存模块的连接和读写操作</a:t>
            </a:r>
          </a:p>
          <a:p>
            <a:pPr lvl="2">
              <a:spcBef>
                <a:spcPct val="30000"/>
              </a:spcBef>
            </a:pPr>
            <a:r>
              <a:rPr lang="zh-CN" altLang="en-US" sz="2000">
                <a:solidFill>
                  <a:srgbClr val="006600"/>
                </a:solidFill>
                <a:latin typeface="微软雅黑" pitchFamily="34" charset="-122"/>
                <a:ea typeface="微软雅黑" pitchFamily="34" charset="-122"/>
              </a:rPr>
              <a:t>“装入”指令和“存储”指令操作过程 </a:t>
            </a:r>
          </a:p>
          <a:p>
            <a:pPr lvl="1">
              <a:spcBef>
                <a:spcPct val="30000"/>
              </a:spcBef>
            </a:pPr>
            <a:r>
              <a:rPr lang="zh-CN" altLang="en-US" sz="2000">
                <a:latin typeface="微软雅黑" pitchFamily="34" charset="-122"/>
                <a:ea typeface="微软雅黑" pitchFamily="34" charset="-122"/>
              </a:rPr>
              <a:t>第三讲：磁盘存储器 </a:t>
            </a:r>
          </a:p>
          <a:p>
            <a:pPr lvl="1">
              <a:spcBef>
                <a:spcPct val="30000"/>
              </a:spcBef>
            </a:pPr>
            <a:r>
              <a:rPr lang="zh-CN" altLang="en-US" sz="2000">
                <a:latin typeface="微软雅黑" pitchFamily="34" charset="-122"/>
                <a:ea typeface="微软雅黑" pitchFamily="34" charset="-122"/>
              </a:rPr>
              <a:t>第四讲：高速缓冲存储器</a:t>
            </a:r>
            <a:r>
              <a:rPr lang="en-US" altLang="zh-CN" sz="2000">
                <a:latin typeface="微软雅黑" pitchFamily="34" charset="-122"/>
                <a:ea typeface="微软雅黑" pitchFamily="34" charset="-122"/>
              </a:rPr>
              <a:t>(cache) </a:t>
            </a:r>
          </a:p>
          <a:p>
            <a:pPr lvl="2">
              <a:spcBef>
                <a:spcPct val="30000"/>
              </a:spcBef>
            </a:pPr>
            <a:r>
              <a:rPr lang="zh-CN" altLang="en-US" sz="2000">
                <a:solidFill>
                  <a:srgbClr val="006600"/>
                </a:solidFill>
                <a:latin typeface="微软雅黑" pitchFamily="34" charset="-122"/>
                <a:ea typeface="微软雅黑" pitchFamily="34" charset="-122"/>
              </a:rPr>
              <a:t>程序访问的局部性、</a:t>
            </a: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的基本工作原理 </a:t>
            </a:r>
          </a:p>
          <a:p>
            <a:pPr lvl="2">
              <a:spcBef>
                <a:spcPct val="30000"/>
              </a:spcBef>
            </a:pP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行和主存块之间的映射方式 </a:t>
            </a:r>
          </a:p>
          <a:p>
            <a:pPr lvl="2">
              <a:spcBef>
                <a:spcPct val="30000"/>
              </a:spcBef>
            </a:pP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和程序性能 </a:t>
            </a:r>
          </a:p>
          <a:p>
            <a:pPr lvl="1">
              <a:spcBef>
                <a:spcPct val="30000"/>
              </a:spcBef>
            </a:pPr>
            <a:r>
              <a:rPr lang="zh-CN" altLang="en-US" sz="2000">
                <a:solidFill>
                  <a:schemeClr val="accent1"/>
                </a:solidFill>
                <a:latin typeface="微软雅黑" pitchFamily="34" charset="-122"/>
                <a:ea typeface="微软雅黑" pitchFamily="34" charset="-122"/>
              </a:rPr>
              <a:t>第五讲：虚拟存储器（</a:t>
            </a:r>
            <a:r>
              <a:rPr lang="en-US" altLang="zh-CN" sz="2000">
                <a:solidFill>
                  <a:schemeClr val="accent1"/>
                </a:solidFill>
                <a:latin typeface="微软雅黑" pitchFamily="34" charset="-122"/>
                <a:ea typeface="微软雅黑" pitchFamily="34" charset="-122"/>
              </a:rPr>
              <a:t>Virtual Memory</a:t>
            </a:r>
            <a:r>
              <a:rPr lang="zh-CN" altLang="en-US" sz="2000">
                <a:solidFill>
                  <a:schemeClr val="accent1"/>
                </a:solidFill>
                <a:latin typeface="微软雅黑" pitchFamily="34" charset="-122"/>
                <a:ea typeface="微软雅黑" pitchFamily="34" charset="-122"/>
              </a:rPr>
              <a:t>）</a:t>
            </a:r>
          </a:p>
          <a:p>
            <a:pPr lvl="2">
              <a:spcBef>
                <a:spcPct val="30000"/>
              </a:spcBef>
            </a:pPr>
            <a:r>
              <a:rPr lang="zh-CN" altLang="en-US" sz="2000">
                <a:solidFill>
                  <a:srgbClr val="006600"/>
                </a:solidFill>
                <a:latin typeface="微软雅黑" pitchFamily="34" charset="-122"/>
                <a:ea typeface="微软雅黑" pitchFamily="34" charset="-122"/>
              </a:rPr>
              <a:t>虚拟地址空间、虚拟存储器的实现 </a:t>
            </a:r>
          </a:p>
          <a:p>
            <a:pPr lvl="1">
              <a:spcBef>
                <a:spcPct val="30000"/>
              </a:spcBef>
            </a:pPr>
            <a:r>
              <a:rPr lang="zh-CN" altLang="en-US" sz="2000">
                <a:latin typeface="微软雅黑" pitchFamily="34" charset="-122"/>
                <a:ea typeface="微软雅黑" pitchFamily="34" charset="-122"/>
              </a:rPr>
              <a:t>第六讲：</a:t>
            </a:r>
            <a:r>
              <a:rPr lang="en-US" altLang="zh-CN" sz="2000">
                <a:latin typeface="微软雅黑" pitchFamily="34" charset="-122"/>
                <a:ea typeface="微软雅黑" pitchFamily="34" charset="-122"/>
              </a:rPr>
              <a:t>IA-32/Linux</a:t>
            </a:r>
            <a:r>
              <a:rPr lang="zh-CN" altLang="en-US" sz="2000">
                <a:latin typeface="微软雅黑" pitchFamily="34" charset="-122"/>
                <a:ea typeface="微软雅黑" pitchFamily="34" charset="-122"/>
              </a:rPr>
              <a:t>中的地址转换</a:t>
            </a:r>
          </a:p>
          <a:p>
            <a:pPr lvl="2">
              <a:spcBef>
                <a:spcPct val="30000"/>
              </a:spcBef>
            </a:pPr>
            <a:r>
              <a:rPr lang="zh-CN" altLang="en-US" sz="2000">
                <a:solidFill>
                  <a:srgbClr val="006600"/>
                </a:solidFill>
                <a:latin typeface="微软雅黑" pitchFamily="34" charset="-122"/>
                <a:ea typeface="微软雅黑" pitchFamily="34" charset="-122"/>
              </a:rPr>
              <a:t>逻辑地址到线性地址的转换 </a:t>
            </a:r>
          </a:p>
          <a:p>
            <a:pPr lvl="2">
              <a:spcBef>
                <a:spcPct val="30000"/>
              </a:spcBef>
            </a:pPr>
            <a:r>
              <a:rPr lang="zh-CN" altLang="en-US" sz="2000">
                <a:solidFill>
                  <a:srgbClr val="006600"/>
                </a:solidFill>
                <a:latin typeface="微软雅黑" pitchFamily="34" charset="-122"/>
                <a:ea typeface="微软雅黑" pitchFamily="34" charset="-122"/>
              </a:rPr>
              <a:t>线性地址到物理地址的转换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idx="4294967295"/>
          </p:nvPr>
        </p:nvSpPr>
        <p:spPr/>
        <p:txBody>
          <a:bodyPr lIns="91440" tIns="45720" rIns="91440" bIns="45720" anchor="ctr"/>
          <a:lstStyle/>
          <a:p>
            <a:pPr eaLnBrk="1" hangingPunct="1"/>
            <a:r>
              <a:rPr lang="zh-CN" altLang="en-US"/>
              <a:t>时间、存储容量（或带宽）的单位</a:t>
            </a:r>
          </a:p>
        </p:txBody>
      </p:sp>
      <p:sp>
        <p:nvSpPr>
          <p:cNvPr id="759811" name="Rectangle 2"/>
          <p:cNvSpPr>
            <a:spLocks noChangeArrowheads="1"/>
          </p:cNvSpPr>
          <p:nvPr/>
        </p:nvSpPr>
        <p:spPr bwMode="auto">
          <a:xfrm>
            <a:off x="6724650" y="2281238"/>
            <a:ext cx="368300" cy="212725"/>
          </a:xfrm>
          <a:prstGeom prst="rect">
            <a:avLst/>
          </a:prstGeom>
          <a:noFill/>
          <a:ln w="9525">
            <a:noFill/>
            <a:miter lim="800000"/>
            <a:headEnd/>
            <a:tailEnd/>
          </a:ln>
        </p:spPr>
        <p:txBody>
          <a:bodyPr lIns="0" tIns="0" rIns="0" bIns="0">
            <a:spAutoFit/>
          </a:bodyPr>
          <a:lstStyle/>
          <a:p>
            <a:r>
              <a:rPr lang="en-US" altLang="zh-CN" sz="1400">
                <a:solidFill>
                  <a:srgbClr val="000000"/>
                </a:solidFill>
                <a:latin typeface="Times New Roman" pitchFamily="18" charset="0"/>
                <a:ea typeface="宋体" pitchFamily="2" charset="-122"/>
              </a:rPr>
              <a:t>-6</a:t>
            </a:r>
          </a:p>
        </p:txBody>
      </p:sp>
      <p:sp>
        <p:nvSpPr>
          <p:cNvPr id="759812" name="AutoShape 504"/>
          <p:cNvSpPr>
            <a:spLocks noChangeAspect="1" noChangeArrowheads="1" noTextEdit="1"/>
          </p:cNvSpPr>
          <p:nvPr/>
        </p:nvSpPr>
        <p:spPr bwMode="auto">
          <a:xfrm>
            <a:off x="862013" y="971550"/>
            <a:ext cx="7504112" cy="5626100"/>
          </a:xfrm>
          <a:prstGeom prst="rect">
            <a:avLst/>
          </a:prstGeom>
          <a:noFill/>
          <a:ln w="9525">
            <a:noFill/>
            <a:miter lim="800000"/>
            <a:headEnd/>
            <a:tailEnd/>
          </a:ln>
        </p:spPr>
        <p:txBody>
          <a:bodyPr/>
          <a:lstStyle/>
          <a:p>
            <a:endParaRPr lang="zh-CN" altLang="en-US"/>
          </a:p>
        </p:txBody>
      </p:sp>
      <p:sp>
        <p:nvSpPr>
          <p:cNvPr id="759813" name="Rectangle 506"/>
          <p:cNvSpPr>
            <a:spLocks noChangeArrowheads="1"/>
          </p:cNvSpPr>
          <p:nvPr/>
        </p:nvSpPr>
        <p:spPr bwMode="auto">
          <a:xfrm>
            <a:off x="860425" y="969963"/>
            <a:ext cx="7504113" cy="5626100"/>
          </a:xfrm>
          <a:prstGeom prst="rect">
            <a:avLst/>
          </a:prstGeom>
          <a:solidFill>
            <a:srgbClr val="000000"/>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grpSp>
        <p:nvGrpSpPr>
          <p:cNvPr id="759814" name="Group 555"/>
          <p:cNvGrpSpPr>
            <a:grpSpLocks/>
          </p:cNvGrpSpPr>
          <p:nvPr/>
        </p:nvGrpSpPr>
        <p:grpSpPr bwMode="auto">
          <a:xfrm>
            <a:off x="854075" y="4651375"/>
            <a:ext cx="4724400" cy="1946275"/>
            <a:chOff x="538" y="2930"/>
            <a:chExt cx="2976" cy="1226"/>
          </a:xfrm>
        </p:grpSpPr>
        <p:sp>
          <p:nvSpPr>
            <p:cNvPr id="759815" name="Rectangle 507"/>
            <p:cNvSpPr>
              <a:spLocks noChangeArrowheads="1"/>
            </p:cNvSpPr>
            <p:nvPr/>
          </p:nvSpPr>
          <p:spPr bwMode="auto">
            <a:xfrm>
              <a:off x="538" y="2930"/>
              <a:ext cx="2976" cy="17"/>
            </a:xfrm>
            <a:prstGeom prst="rect">
              <a:avLst/>
            </a:prstGeom>
            <a:solidFill>
              <a:srgbClr val="000000"/>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16" name="Rectangle 508"/>
            <p:cNvSpPr>
              <a:spLocks noChangeArrowheads="1"/>
            </p:cNvSpPr>
            <p:nvPr/>
          </p:nvSpPr>
          <p:spPr bwMode="auto">
            <a:xfrm>
              <a:off x="538" y="2947"/>
              <a:ext cx="2976" cy="1"/>
            </a:xfrm>
            <a:prstGeom prst="rect">
              <a:avLst/>
            </a:prstGeom>
            <a:solidFill>
              <a:srgbClr val="000005"/>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17" name="Rectangle 509"/>
            <p:cNvSpPr>
              <a:spLocks noChangeArrowheads="1"/>
            </p:cNvSpPr>
            <p:nvPr/>
          </p:nvSpPr>
          <p:spPr bwMode="auto">
            <a:xfrm>
              <a:off x="538" y="2948"/>
              <a:ext cx="2976" cy="2"/>
            </a:xfrm>
            <a:prstGeom prst="rect">
              <a:avLst/>
            </a:prstGeom>
            <a:solidFill>
              <a:srgbClr val="000009"/>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18" name="Rectangle 510"/>
            <p:cNvSpPr>
              <a:spLocks noChangeArrowheads="1"/>
            </p:cNvSpPr>
            <p:nvPr/>
          </p:nvSpPr>
          <p:spPr bwMode="auto">
            <a:xfrm>
              <a:off x="538" y="2950"/>
              <a:ext cx="2976" cy="31"/>
            </a:xfrm>
            <a:prstGeom prst="rect">
              <a:avLst/>
            </a:prstGeom>
            <a:solidFill>
              <a:srgbClr val="00000B"/>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19" name="Rectangle 511"/>
            <p:cNvSpPr>
              <a:spLocks noChangeArrowheads="1"/>
            </p:cNvSpPr>
            <p:nvPr/>
          </p:nvSpPr>
          <p:spPr bwMode="auto">
            <a:xfrm>
              <a:off x="538" y="2981"/>
              <a:ext cx="2976" cy="27"/>
            </a:xfrm>
            <a:prstGeom prst="rect">
              <a:avLst/>
            </a:prstGeom>
            <a:solidFill>
              <a:srgbClr val="00000E"/>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20" name="Rectangle 512"/>
            <p:cNvSpPr>
              <a:spLocks noChangeArrowheads="1"/>
            </p:cNvSpPr>
            <p:nvPr/>
          </p:nvSpPr>
          <p:spPr bwMode="auto">
            <a:xfrm>
              <a:off x="538" y="3008"/>
              <a:ext cx="2976" cy="3"/>
            </a:xfrm>
            <a:prstGeom prst="rect">
              <a:avLst/>
            </a:prstGeom>
            <a:solidFill>
              <a:srgbClr val="000010"/>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21" name="Rectangle 513"/>
            <p:cNvSpPr>
              <a:spLocks noChangeArrowheads="1"/>
            </p:cNvSpPr>
            <p:nvPr/>
          </p:nvSpPr>
          <p:spPr bwMode="auto">
            <a:xfrm>
              <a:off x="538" y="3011"/>
              <a:ext cx="2976" cy="18"/>
            </a:xfrm>
            <a:prstGeom prst="rect">
              <a:avLst/>
            </a:prstGeom>
            <a:solidFill>
              <a:srgbClr val="000012"/>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22" name="Rectangle 514"/>
            <p:cNvSpPr>
              <a:spLocks noChangeArrowheads="1"/>
            </p:cNvSpPr>
            <p:nvPr/>
          </p:nvSpPr>
          <p:spPr bwMode="auto">
            <a:xfrm>
              <a:off x="538" y="3029"/>
              <a:ext cx="2976" cy="24"/>
            </a:xfrm>
            <a:prstGeom prst="rect">
              <a:avLst/>
            </a:prstGeom>
            <a:solidFill>
              <a:srgbClr val="000015"/>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23" name="Rectangle 515"/>
            <p:cNvSpPr>
              <a:spLocks noChangeArrowheads="1"/>
            </p:cNvSpPr>
            <p:nvPr/>
          </p:nvSpPr>
          <p:spPr bwMode="auto">
            <a:xfrm>
              <a:off x="538" y="3053"/>
              <a:ext cx="2976" cy="20"/>
            </a:xfrm>
            <a:prstGeom prst="rect">
              <a:avLst/>
            </a:prstGeom>
            <a:solidFill>
              <a:srgbClr val="000017"/>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24" name="Rectangle 516"/>
            <p:cNvSpPr>
              <a:spLocks noChangeArrowheads="1"/>
            </p:cNvSpPr>
            <p:nvPr/>
          </p:nvSpPr>
          <p:spPr bwMode="auto">
            <a:xfrm>
              <a:off x="538" y="3073"/>
              <a:ext cx="2976" cy="30"/>
            </a:xfrm>
            <a:prstGeom prst="rect">
              <a:avLst/>
            </a:prstGeom>
            <a:solidFill>
              <a:srgbClr val="000019"/>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25" name="Rectangle 517"/>
            <p:cNvSpPr>
              <a:spLocks noChangeArrowheads="1"/>
            </p:cNvSpPr>
            <p:nvPr/>
          </p:nvSpPr>
          <p:spPr bwMode="auto">
            <a:xfrm>
              <a:off x="538" y="3103"/>
              <a:ext cx="2976" cy="15"/>
            </a:xfrm>
            <a:prstGeom prst="rect">
              <a:avLst/>
            </a:prstGeom>
            <a:solidFill>
              <a:srgbClr val="00001B"/>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26" name="Rectangle 518"/>
            <p:cNvSpPr>
              <a:spLocks noChangeArrowheads="1"/>
            </p:cNvSpPr>
            <p:nvPr/>
          </p:nvSpPr>
          <p:spPr bwMode="auto">
            <a:xfrm>
              <a:off x="538" y="3118"/>
              <a:ext cx="2976" cy="11"/>
            </a:xfrm>
            <a:prstGeom prst="rect">
              <a:avLst/>
            </a:prstGeom>
            <a:solidFill>
              <a:srgbClr val="00001D"/>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27" name="Rectangle 519"/>
            <p:cNvSpPr>
              <a:spLocks noChangeArrowheads="1"/>
            </p:cNvSpPr>
            <p:nvPr/>
          </p:nvSpPr>
          <p:spPr bwMode="auto">
            <a:xfrm>
              <a:off x="538" y="3129"/>
              <a:ext cx="2976" cy="27"/>
            </a:xfrm>
            <a:prstGeom prst="rect">
              <a:avLst/>
            </a:prstGeom>
            <a:solidFill>
              <a:srgbClr val="00001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28" name="Rectangle 520"/>
            <p:cNvSpPr>
              <a:spLocks noChangeArrowheads="1"/>
            </p:cNvSpPr>
            <p:nvPr/>
          </p:nvSpPr>
          <p:spPr bwMode="auto">
            <a:xfrm>
              <a:off x="538" y="3156"/>
              <a:ext cx="2976" cy="10"/>
            </a:xfrm>
            <a:prstGeom prst="rect">
              <a:avLst/>
            </a:prstGeom>
            <a:solidFill>
              <a:srgbClr val="000021"/>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29" name="Rectangle 521"/>
            <p:cNvSpPr>
              <a:spLocks noChangeArrowheads="1"/>
            </p:cNvSpPr>
            <p:nvPr/>
          </p:nvSpPr>
          <p:spPr bwMode="auto">
            <a:xfrm>
              <a:off x="538" y="3166"/>
              <a:ext cx="2976" cy="26"/>
            </a:xfrm>
            <a:prstGeom prst="rect">
              <a:avLst/>
            </a:prstGeom>
            <a:solidFill>
              <a:srgbClr val="000023"/>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30" name="Rectangle 522"/>
            <p:cNvSpPr>
              <a:spLocks noChangeArrowheads="1"/>
            </p:cNvSpPr>
            <p:nvPr/>
          </p:nvSpPr>
          <p:spPr bwMode="auto">
            <a:xfrm>
              <a:off x="538" y="3192"/>
              <a:ext cx="2976" cy="11"/>
            </a:xfrm>
            <a:prstGeom prst="rect">
              <a:avLst/>
            </a:prstGeom>
            <a:solidFill>
              <a:srgbClr val="000025"/>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31" name="Rectangle 523"/>
            <p:cNvSpPr>
              <a:spLocks noChangeArrowheads="1"/>
            </p:cNvSpPr>
            <p:nvPr/>
          </p:nvSpPr>
          <p:spPr bwMode="auto">
            <a:xfrm>
              <a:off x="538" y="3203"/>
              <a:ext cx="2976" cy="18"/>
            </a:xfrm>
            <a:prstGeom prst="rect">
              <a:avLst/>
            </a:prstGeom>
            <a:solidFill>
              <a:srgbClr val="000027"/>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32" name="Rectangle 524"/>
            <p:cNvSpPr>
              <a:spLocks noChangeArrowheads="1"/>
            </p:cNvSpPr>
            <p:nvPr/>
          </p:nvSpPr>
          <p:spPr bwMode="auto">
            <a:xfrm>
              <a:off x="538" y="3221"/>
              <a:ext cx="2976" cy="18"/>
            </a:xfrm>
            <a:prstGeom prst="rect">
              <a:avLst/>
            </a:prstGeom>
            <a:solidFill>
              <a:srgbClr val="000029"/>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33" name="Rectangle 525"/>
            <p:cNvSpPr>
              <a:spLocks noChangeArrowheads="1"/>
            </p:cNvSpPr>
            <p:nvPr/>
          </p:nvSpPr>
          <p:spPr bwMode="auto">
            <a:xfrm>
              <a:off x="538" y="3239"/>
              <a:ext cx="2976" cy="14"/>
            </a:xfrm>
            <a:prstGeom prst="rect">
              <a:avLst/>
            </a:prstGeom>
            <a:solidFill>
              <a:srgbClr val="00002B"/>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34" name="Rectangle 526"/>
            <p:cNvSpPr>
              <a:spLocks noChangeArrowheads="1"/>
            </p:cNvSpPr>
            <p:nvPr/>
          </p:nvSpPr>
          <p:spPr bwMode="auto">
            <a:xfrm>
              <a:off x="538" y="3253"/>
              <a:ext cx="2976" cy="23"/>
            </a:xfrm>
            <a:prstGeom prst="rect">
              <a:avLst/>
            </a:prstGeom>
            <a:solidFill>
              <a:srgbClr val="00002D"/>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35" name="Rectangle 527"/>
            <p:cNvSpPr>
              <a:spLocks noChangeArrowheads="1"/>
            </p:cNvSpPr>
            <p:nvPr/>
          </p:nvSpPr>
          <p:spPr bwMode="auto">
            <a:xfrm>
              <a:off x="538" y="3276"/>
              <a:ext cx="2976" cy="20"/>
            </a:xfrm>
            <a:prstGeom prst="rect">
              <a:avLst/>
            </a:prstGeom>
            <a:solidFill>
              <a:srgbClr val="00002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36" name="Rectangle 528"/>
            <p:cNvSpPr>
              <a:spLocks noChangeArrowheads="1"/>
            </p:cNvSpPr>
            <p:nvPr/>
          </p:nvSpPr>
          <p:spPr bwMode="auto">
            <a:xfrm>
              <a:off x="538" y="3296"/>
              <a:ext cx="2976" cy="20"/>
            </a:xfrm>
            <a:prstGeom prst="rect">
              <a:avLst/>
            </a:prstGeom>
            <a:solidFill>
              <a:srgbClr val="000031"/>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37" name="Rectangle 529"/>
            <p:cNvSpPr>
              <a:spLocks noChangeArrowheads="1"/>
            </p:cNvSpPr>
            <p:nvPr/>
          </p:nvSpPr>
          <p:spPr bwMode="auto">
            <a:xfrm>
              <a:off x="538" y="3316"/>
              <a:ext cx="2976" cy="15"/>
            </a:xfrm>
            <a:prstGeom prst="rect">
              <a:avLst/>
            </a:prstGeom>
            <a:solidFill>
              <a:srgbClr val="000033"/>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38" name="Rectangle 530"/>
            <p:cNvSpPr>
              <a:spLocks noChangeArrowheads="1"/>
            </p:cNvSpPr>
            <p:nvPr/>
          </p:nvSpPr>
          <p:spPr bwMode="auto">
            <a:xfrm>
              <a:off x="538" y="3331"/>
              <a:ext cx="2976" cy="18"/>
            </a:xfrm>
            <a:prstGeom prst="rect">
              <a:avLst/>
            </a:prstGeom>
            <a:solidFill>
              <a:srgbClr val="000035"/>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39" name="Rectangle 531"/>
            <p:cNvSpPr>
              <a:spLocks noChangeArrowheads="1"/>
            </p:cNvSpPr>
            <p:nvPr/>
          </p:nvSpPr>
          <p:spPr bwMode="auto">
            <a:xfrm>
              <a:off x="538" y="3349"/>
              <a:ext cx="2976" cy="19"/>
            </a:xfrm>
            <a:prstGeom prst="rect">
              <a:avLst/>
            </a:prstGeom>
            <a:solidFill>
              <a:srgbClr val="000037"/>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40" name="Rectangle 532"/>
            <p:cNvSpPr>
              <a:spLocks noChangeArrowheads="1"/>
            </p:cNvSpPr>
            <p:nvPr/>
          </p:nvSpPr>
          <p:spPr bwMode="auto">
            <a:xfrm>
              <a:off x="538" y="3368"/>
              <a:ext cx="2976" cy="18"/>
            </a:xfrm>
            <a:prstGeom prst="rect">
              <a:avLst/>
            </a:prstGeom>
            <a:solidFill>
              <a:srgbClr val="000039"/>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41" name="Rectangle 533"/>
            <p:cNvSpPr>
              <a:spLocks noChangeArrowheads="1"/>
            </p:cNvSpPr>
            <p:nvPr/>
          </p:nvSpPr>
          <p:spPr bwMode="auto">
            <a:xfrm>
              <a:off x="538" y="3386"/>
              <a:ext cx="2976" cy="20"/>
            </a:xfrm>
            <a:prstGeom prst="rect">
              <a:avLst/>
            </a:prstGeom>
            <a:solidFill>
              <a:srgbClr val="00003B"/>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42" name="Rectangle 534"/>
            <p:cNvSpPr>
              <a:spLocks noChangeArrowheads="1"/>
            </p:cNvSpPr>
            <p:nvPr/>
          </p:nvSpPr>
          <p:spPr bwMode="auto">
            <a:xfrm>
              <a:off x="538" y="3406"/>
              <a:ext cx="2976" cy="20"/>
            </a:xfrm>
            <a:prstGeom prst="rect">
              <a:avLst/>
            </a:prstGeom>
            <a:solidFill>
              <a:srgbClr val="00003D"/>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43" name="Rectangle 535"/>
            <p:cNvSpPr>
              <a:spLocks noChangeArrowheads="1"/>
            </p:cNvSpPr>
            <p:nvPr/>
          </p:nvSpPr>
          <p:spPr bwMode="auto">
            <a:xfrm>
              <a:off x="538" y="3426"/>
              <a:ext cx="2976" cy="13"/>
            </a:xfrm>
            <a:prstGeom prst="rect">
              <a:avLst/>
            </a:prstGeom>
            <a:solidFill>
              <a:srgbClr val="00003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44" name="Rectangle 536"/>
            <p:cNvSpPr>
              <a:spLocks noChangeArrowheads="1"/>
            </p:cNvSpPr>
            <p:nvPr/>
          </p:nvSpPr>
          <p:spPr bwMode="auto">
            <a:xfrm>
              <a:off x="538" y="3439"/>
              <a:ext cx="2976" cy="25"/>
            </a:xfrm>
            <a:prstGeom prst="rect">
              <a:avLst/>
            </a:prstGeom>
            <a:solidFill>
              <a:srgbClr val="000041"/>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45" name="Rectangle 537"/>
            <p:cNvSpPr>
              <a:spLocks noChangeArrowheads="1"/>
            </p:cNvSpPr>
            <p:nvPr/>
          </p:nvSpPr>
          <p:spPr bwMode="auto">
            <a:xfrm>
              <a:off x="538" y="3464"/>
              <a:ext cx="2976" cy="14"/>
            </a:xfrm>
            <a:prstGeom prst="rect">
              <a:avLst/>
            </a:prstGeom>
            <a:solidFill>
              <a:srgbClr val="000043"/>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46" name="Rectangle 538"/>
            <p:cNvSpPr>
              <a:spLocks noChangeArrowheads="1"/>
            </p:cNvSpPr>
            <p:nvPr/>
          </p:nvSpPr>
          <p:spPr bwMode="auto">
            <a:xfrm>
              <a:off x="538" y="3478"/>
              <a:ext cx="2976" cy="24"/>
            </a:xfrm>
            <a:prstGeom prst="rect">
              <a:avLst/>
            </a:prstGeom>
            <a:solidFill>
              <a:srgbClr val="000045"/>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47" name="Rectangle 539"/>
            <p:cNvSpPr>
              <a:spLocks noChangeArrowheads="1"/>
            </p:cNvSpPr>
            <p:nvPr/>
          </p:nvSpPr>
          <p:spPr bwMode="auto">
            <a:xfrm>
              <a:off x="538" y="3502"/>
              <a:ext cx="2976" cy="20"/>
            </a:xfrm>
            <a:prstGeom prst="rect">
              <a:avLst/>
            </a:prstGeom>
            <a:solidFill>
              <a:srgbClr val="000047"/>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48" name="Rectangle 540"/>
            <p:cNvSpPr>
              <a:spLocks noChangeArrowheads="1"/>
            </p:cNvSpPr>
            <p:nvPr/>
          </p:nvSpPr>
          <p:spPr bwMode="auto">
            <a:xfrm>
              <a:off x="538" y="3522"/>
              <a:ext cx="2976" cy="23"/>
            </a:xfrm>
            <a:prstGeom prst="rect">
              <a:avLst/>
            </a:prstGeom>
            <a:solidFill>
              <a:srgbClr val="000049"/>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49" name="Rectangle 541"/>
            <p:cNvSpPr>
              <a:spLocks noChangeArrowheads="1"/>
            </p:cNvSpPr>
            <p:nvPr/>
          </p:nvSpPr>
          <p:spPr bwMode="auto">
            <a:xfrm>
              <a:off x="538" y="3545"/>
              <a:ext cx="2976" cy="18"/>
            </a:xfrm>
            <a:prstGeom prst="rect">
              <a:avLst/>
            </a:prstGeom>
            <a:solidFill>
              <a:srgbClr val="00004B"/>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50" name="Rectangle 542"/>
            <p:cNvSpPr>
              <a:spLocks noChangeArrowheads="1"/>
            </p:cNvSpPr>
            <p:nvPr/>
          </p:nvSpPr>
          <p:spPr bwMode="auto">
            <a:xfrm>
              <a:off x="538" y="3563"/>
              <a:ext cx="2976" cy="25"/>
            </a:xfrm>
            <a:prstGeom prst="rect">
              <a:avLst/>
            </a:prstGeom>
            <a:solidFill>
              <a:srgbClr val="00004D"/>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51" name="Rectangle 543"/>
            <p:cNvSpPr>
              <a:spLocks noChangeArrowheads="1"/>
            </p:cNvSpPr>
            <p:nvPr/>
          </p:nvSpPr>
          <p:spPr bwMode="auto">
            <a:xfrm>
              <a:off x="538" y="3588"/>
              <a:ext cx="2976" cy="24"/>
            </a:xfrm>
            <a:prstGeom prst="rect">
              <a:avLst/>
            </a:prstGeom>
            <a:solidFill>
              <a:srgbClr val="00004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52" name="Rectangle 544"/>
            <p:cNvSpPr>
              <a:spLocks noChangeArrowheads="1"/>
            </p:cNvSpPr>
            <p:nvPr/>
          </p:nvSpPr>
          <p:spPr bwMode="auto">
            <a:xfrm>
              <a:off x="538" y="3612"/>
              <a:ext cx="2976" cy="23"/>
            </a:xfrm>
            <a:prstGeom prst="rect">
              <a:avLst/>
            </a:prstGeom>
            <a:solidFill>
              <a:srgbClr val="000051"/>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53" name="Rectangle 545"/>
            <p:cNvSpPr>
              <a:spLocks noChangeArrowheads="1"/>
            </p:cNvSpPr>
            <p:nvPr/>
          </p:nvSpPr>
          <p:spPr bwMode="auto">
            <a:xfrm>
              <a:off x="538" y="3635"/>
              <a:ext cx="2976" cy="29"/>
            </a:xfrm>
            <a:prstGeom prst="rect">
              <a:avLst/>
            </a:prstGeom>
            <a:solidFill>
              <a:srgbClr val="000053"/>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54" name="Rectangle 546"/>
            <p:cNvSpPr>
              <a:spLocks noChangeArrowheads="1"/>
            </p:cNvSpPr>
            <p:nvPr/>
          </p:nvSpPr>
          <p:spPr bwMode="auto">
            <a:xfrm>
              <a:off x="538" y="3664"/>
              <a:ext cx="2976" cy="23"/>
            </a:xfrm>
            <a:prstGeom prst="rect">
              <a:avLst/>
            </a:prstGeom>
            <a:solidFill>
              <a:srgbClr val="000055"/>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55" name="Rectangle 547"/>
            <p:cNvSpPr>
              <a:spLocks noChangeArrowheads="1"/>
            </p:cNvSpPr>
            <p:nvPr/>
          </p:nvSpPr>
          <p:spPr bwMode="auto">
            <a:xfrm>
              <a:off x="538" y="3687"/>
              <a:ext cx="2976" cy="35"/>
            </a:xfrm>
            <a:prstGeom prst="rect">
              <a:avLst/>
            </a:prstGeom>
            <a:solidFill>
              <a:srgbClr val="000057"/>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56" name="Rectangle 548"/>
            <p:cNvSpPr>
              <a:spLocks noChangeArrowheads="1"/>
            </p:cNvSpPr>
            <p:nvPr/>
          </p:nvSpPr>
          <p:spPr bwMode="auto">
            <a:xfrm>
              <a:off x="538" y="3722"/>
              <a:ext cx="2976" cy="32"/>
            </a:xfrm>
            <a:prstGeom prst="rect">
              <a:avLst/>
            </a:prstGeom>
            <a:solidFill>
              <a:srgbClr val="000059"/>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57" name="Rectangle 549"/>
            <p:cNvSpPr>
              <a:spLocks noChangeArrowheads="1"/>
            </p:cNvSpPr>
            <p:nvPr/>
          </p:nvSpPr>
          <p:spPr bwMode="auto">
            <a:xfrm>
              <a:off x="538" y="3754"/>
              <a:ext cx="2976" cy="34"/>
            </a:xfrm>
            <a:prstGeom prst="rect">
              <a:avLst/>
            </a:prstGeom>
            <a:solidFill>
              <a:srgbClr val="00005B"/>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58" name="Rectangle 550"/>
            <p:cNvSpPr>
              <a:spLocks noChangeArrowheads="1"/>
            </p:cNvSpPr>
            <p:nvPr/>
          </p:nvSpPr>
          <p:spPr bwMode="auto">
            <a:xfrm>
              <a:off x="538" y="3788"/>
              <a:ext cx="2976" cy="47"/>
            </a:xfrm>
            <a:prstGeom prst="rect">
              <a:avLst/>
            </a:prstGeom>
            <a:solidFill>
              <a:srgbClr val="00005D"/>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59" name="Rectangle 551"/>
            <p:cNvSpPr>
              <a:spLocks noChangeArrowheads="1"/>
            </p:cNvSpPr>
            <p:nvPr/>
          </p:nvSpPr>
          <p:spPr bwMode="auto">
            <a:xfrm>
              <a:off x="538" y="3835"/>
              <a:ext cx="2976" cy="49"/>
            </a:xfrm>
            <a:prstGeom prst="rect">
              <a:avLst/>
            </a:prstGeom>
            <a:solidFill>
              <a:srgbClr val="00005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60" name="Rectangle 552"/>
            <p:cNvSpPr>
              <a:spLocks noChangeArrowheads="1"/>
            </p:cNvSpPr>
            <p:nvPr/>
          </p:nvSpPr>
          <p:spPr bwMode="auto">
            <a:xfrm>
              <a:off x="538" y="3884"/>
              <a:ext cx="2976" cy="67"/>
            </a:xfrm>
            <a:prstGeom prst="rect">
              <a:avLst/>
            </a:prstGeom>
            <a:solidFill>
              <a:srgbClr val="000061"/>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61" name="Rectangle 553"/>
            <p:cNvSpPr>
              <a:spLocks noChangeArrowheads="1"/>
            </p:cNvSpPr>
            <p:nvPr/>
          </p:nvSpPr>
          <p:spPr bwMode="auto">
            <a:xfrm>
              <a:off x="538" y="3951"/>
              <a:ext cx="2976" cy="75"/>
            </a:xfrm>
            <a:prstGeom prst="rect">
              <a:avLst/>
            </a:prstGeom>
            <a:solidFill>
              <a:srgbClr val="000063"/>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62" name="Rectangle 554"/>
            <p:cNvSpPr>
              <a:spLocks noChangeArrowheads="1"/>
            </p:cNvSpPr>
            <p:nvPr/>
          </p:nvSpPr>
          <p:spPr bwMode="auto">
            <a:xfrm>
              <a:off x="538" y="4026"/>
              <a:ext cx="2976" cy="130"/>
            </a:xfrm>
            <a:prstGeom prst="rect">
              <a:avLst/>
            </a:prstGeom>
            <a:solidFill>
              <a:srgbClr val="000066"/>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grpSp>
      <p:grpSp>
        <p:nvGrpSpPr>
          <p:cNvPr id="759863" name="Group 574"/>
          <p:cNvGrpSpPr>
            <a:grpSpLocks/>
          </p:cNvGrpSpPr>
          <p:nvPr/>
        </p:nvGrpSpPr>
        <p:grpSpPr bwMode="auto">
          <a:xfrm>
            <a:off x="862013" y="2439988"/>
            <a:ext cx="7507287" cy="1265237"/>
            <a:chOff x="543" y="1537"/>
            <a:chExt cx="4729" cy="797"/>
          </a:xfrm>
        </p:grpSpPr>
        <p:sp>
          <p:nvSpPr>
            <p:cNvPr id="759864" name="Rectangle 556"/>
            <p:cNvSpPr>
              <a:spLocks noChangeArrowheads="1"/>
            </p:cNvSpPr>
            <p:nvPr/>
          </p:nvSpPr>
          <p:spPr bwMode="auto">
            <a:xfrm>
              <a:off x="543" y="1537"/>
              <a:ext cx="471" cy="797"/>
            </a:xfrm>
            <a:prstGeom prst="rect">
              <a:avLst/>
            </a:prstGeom>
            <a:solidFill>
              <a:srgbClr val="000044"/>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65" name="Rectangle 557"/>
            <p:cNvSpPr>
              <a:spLocks noChangeArrowheads="1"/>
            </p:cNvSpPr>
            <p:nvPr/>
          </p:nvSpPr>
          <p:spPr bwMode="auto">
            <a:xfrm>
              <a:off x="1014" y="1537"/>
              <a:ext cx="387" cy="797"/>
            </a:xfrm>
            <a:prstGeom prst="rect">
              <a:avLst/>
            </a:prstGeom>
            <a:solidFill>
              <a:srgbClr val="000046"/>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66" name="Rectangle 558"/>
            <p:cNvSpPr>
              <a:spLocks noChangeArrowheads="1"/>
            </p:cNvSpPr>
            <p:nvPr/>
          </p:nvSpPr>
          <p:spPr bwMode="auto">
            <a:xfrm>
              <a:off x="1401" y="1537"/>
              <a:ext cx="276" cy="797"/>
            </a:xfrm>
            <a:prstGeom prst="rect">
              <a:avLst/>
            </a:prstGeom>
            <a:solidFill>
              <a:srgbClr val="000048"/>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67" name="Rectangle 559"/>
            <p:cNvSpPr>
              <a:spLocks noChangeArrowheads="1"/>
            </p:cNvSpPr>
            <p:nvPr/>
          </p:nvSpPr>
          <p:spPr bwMode="auto">
            <a:xfrm>
              <a:off x="1677" y="1537"/>
              <a:ext cx="222" cy="797"/>
            </a:xfrm>
            <a:prstGeom prst="rect">
              <a:avLst/>
            </a:prstGeom>
            <a:solidFill>
              <a:srgbClr val="00004A"/>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68" name="Rectangle 560"/>
            <p:cNvSpPr>
              <a:spLocks noChangeArrowheads="1"/>
            </p:cNvSpPr>
            <p:nvPr/>
          </p:nvSpPr>
          <p:spPr bwMode="auto">
            <a:xfrm>
              <a:off x="1899" y="1537"/>
              <a:ext cx="185" cy="797"/>
            </a:xfrm>
            <a:prstGeom prst="rect">
              <a:avLst/>
            </a:prstGeom>
            <a:solidFill>
              <a:srgbClr val="00004C"/>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69" name="Rectangle 561"/>
            <p:cNvSpPr>
              <a:spLocks noChangeArrowheads="1"/>
            </p:cNvSpPr>
            <p:nvPr/>
          </p:nvSpPr>
          <p:spPr bwMode="auto">
            <a:xfrm>
              <a:off x="2084" y="1537"/>
              <a:ext cx="166" cy="797"/>
            </a:xfrm>
            <a:prstGeom prst="rect">
              <a:avLst/>
            </a:prstGeom>
            <a:solidFill>
              <a:srgbClr val="00004E"/>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70" name="Rectangle 562"/>
            <p:cNvSpPr>
              <a:spLocks noChangeArrowheads="1"/>
            </p:cNvSpPr>
            <p:nvPr/>
          </p:nvSpPr>
          <p:spPr bwMode="auto">
            <a:xfrm>
              <a:off x="2250" y="1537"/>
              <a:ext cx="202" cy="797"/>
            </a:xfrm>
            <a:prstGeom prst="rect">
              <a:avLst/>
            </a:prstGeom>
            <a:solidFill>
              <a:srgbClr val="000050"/>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71" name="Rectangle 563"/>
            <p:cNvSpPr>
              <a:spLocks noChangeArrowheads="1"/>
            </p:cNvSpPr>
            <p:nvPr/>
          </p:nvSpPr>
          <p:spPr bwMode="auto">
            <a:xfrm>
              <a:off x="2452" y="1537"/>
              <a:ext cx="148" cy="797"/>
            </a:xfrm>
            <a:prstGeom prst="rect">
              <a:avLst/>
            </a:prstGeom>
            <a:solidFill>
              <a:srgbClr val="000052"/>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72" name="Rectangle 564"/>
            <p:cNvSpPr>
              <a:spLocks noChangeArrowheads="1"/>
            </p:cNvSpPr>
            <p:nvPr/>
          </p:nvSpPr>
          <p:spPr bwMode="auto">
            <a:xfrm>
              <a:off x="2600" y="1537"/>
              <a:ext cx="186" cy="797"/>
            </a:xfrm>
            <a:prstGeom prst="rect">
              <a:avLst/>
            </a:prstGeom>
            <a:solidFill>
              <a:srgbClr val="000054"/>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73" name="Rectangle 565"/>
            <p:cNvSpPr>
              <a:spLocks noChangeArrowheads="1"/>
            </p:cNvSpPr>
            <p:nvPr/>
          </p:nvSpPr>
          <p:spPr bwMode="auto">
            <a:xfrm>
              <a:off x="2786" y="1537"/>
              <a:ext cx="166" cy="797"/>
            </a:xfrm>
            <a:prstGeom prst="rect">
              <a:avLst/>
            </a:prstGeom>
            <a:solidFill>
              <a:srgbClr val="000056"/>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74" name="Rectangle 566"/>
            <p:cNvSpPr>
              <a:spLocks noChangeArrowheads="1"/>
            </p:cNvSpPr>
            <p:nvPr/>
          </p:nvSpPr>
          <p:spPr bwMode="auto">
            <a:xfrm>
              <a:off x="2952" y="1537"/>
              <a:ext cx="183" cy="797"/>
            </a:xfrm>
            <a:prstGeom prst="rect">
              <a:avLst/>
            </a:prstGeom>
            <a:solidFill>
              <a:srgbClr val="000058"/>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75" name="Rectangle 567"/>
            <p:cNvSpPr>
              <a:spLocks noChangeArrowheads="1"/>
            </p:cNvSpPr>
            <p:nvPr/>
          </p:nvSpPr>
          <p:spPr bwMode="auto">
            <a:xfrm>
              <a:off x="3135" y="1537"/>
              <a:ext cx="186" cy="797"/>
            </a:xfrm>
            <a:prstGeom prst="rect">
              <a:avLst/>
            </a:prstGeom>
            <a:solidFill>
              <a:srgbClr val="00005A"/>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76" name="Rectangle 568"/>
            <p:cNvSpPr>
              <a:spLocks noChangeArrowheads="1"/>
            </p:cNvSpPr>
            <p:nvPr/>
          </p:nvSpPr>
          <p:spPr bwMode="auto">
            <a:xfrm>
              <a:off x="3321" y="1537"/>
              <a:ext cx="184" cy="797"/>
            </a:xfrm>
            <a:prstGeom prst="rect">
              <a:avLst/>
            </a:prstGeom>
            <a:solidFill>
              <a:srgbClr val="00005C"/>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77" name="Rectangle 569"/>
            <p:cNvSpPr>
              <a:spLocks noChangeArrowheads="1"/>
            </p:cNvSpPr>
            <p:nvPr/>
          </p:nvSpPr>
          <p:spPr bwMode="auto">
            <a:xfrm>
              <a:off x="3505" y="1537"/>
              <a:ext cx="222" cy="797"/>
            </a:xfrm>
            <a:prstGeom prst="rect">
              <a:avLst/>
            </a:prstGeom>
            <a:solidFill>
              <a:srgbClr val="00005E"/>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78" name="Rectangle 570"/>
            <p:cNvSpPr>
              <a:spLocks noChangeArrowheads="1"/>
            </p:cNvSpPr>
            <p:nvPr/>
          </p:nvSpPr>
          <p:spPr bwMode="auto">
            <a:xfrm>
              <a:off x="3727" y="1537"/>
              <a:ext cx="276" cy="797"/>
            </a:xfrm>
            <a:prstGeom prst="rect">
              <a:avLst/>
            </a:prstGeom>
            <a:solidFill>
              <a:srgbClr val="000060"/>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79" name="Rectangle 571"/>
            <p:cNvSpPr>
              <a:spLocks noChangeArrowheads="1"/>
            </p:cNvSpPr>
            <p:nvPr/>
          </p:nvSpPr>
          <p:spPr bwMode="auto">
            <a:xfrm>
              <a:off x="4003" y="1537"/>
              <a:ext cx="389" cy="797"/>
            </a:xfrm>
            <a:prstGeom prst="rect">
              <a:avLst/>
            </a:prstGeom>
            <a:solidFill>
              <a:srgbClr val="000062"/>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80" name="Rectangle 572"/>
            <p:cNvSpPr>
              <a:spLocks noChangeArrowheads="1"/>
            </p:cNvSpPr>
            <p:nvPr/>
          </p:nvSpPr>
          <p:spPr bwMode="auto">
            <a:xfrm>
              <a:off x="4392" y="1537"/>
              <a:ext cx="534" cy="797"/>
            </a:xfrm>
            <a:prstGeom prst="rect">
              <a:avLst/>
            </a:prstGeom>
            <a:solidFill>
              <a:srgbClr val="000064"/>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81" name="Rectangle 573"/>
            <p:cNvSpPr>
              <a:spLocks noChangeArrowheads="1"/>
            </p:cNvSpPr>
            <p:nvPr/>
          </p:nvSpPr>
          <p:spPr bwMode="auto">
            <a:xfrm>
              <a:off x="4926" y="1537"/>
              <a:ext cx="346" cy="797"/>
            </a:xfrm>
            <a:prstGeom prst="rect">
              <a:avLst/>
            </a:prstGeom>
            <a:solidFill>
              <a:srgbClr val="000066"/>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grpSp>
      <p:grpSp>
        <p:nvGrpSpPr>
          <p:cNvPr id="759882" name="Group 593"/>
          <p:cNvGrpSpPr>
            <a:grpSpLocks/>
          </p:cNvGrpSpPr>
          <p:nvPr/>
        </p:nvGrpSpPr>
        <p:grpSpPr bwMode="auto">
          <a:xfrm>
            <a:off x="862013" y="954088"/>
            <a:ext cx="3760787" cy="374650"/>
            <a:chOff x="543" y="601"/>
            <a:chExt cx="2369" cy="236"/>
          </a:xfrm>
        </p:grpSpPr>
        <p:sp>
          <p:nvSpPr>
            <p:cNvPr id="759883" name="Rectangle 575"/>
            <p:cNvSpPr>
              <a:spLocks noChangeArrowheads="1"/>
            </p:cNvSpPr>
            <p:nvPr/>
          </p:nvSpPr>
          <p:spPr bwMode="auto">
            <a:xfrm>
              <a:off x="543" y="601"/>
              <a:ext cx="234" cy="236"/>
            </a:xfrm>
            <a:prstGeom prst="rect">
              <a:avLst/>
            </a:prstGeom>
            <a:solidFill>
              <a:srgbClr val="000044"/>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84" name="Rectangle 576"/>
            <p:cNvSpPr>
              <a:spLocks noChangeArrowheads="1"/>
            </p:cNvSpPr>
            <p:nvPr/>
          </p:nvSpPr>
          <p:spPr bwMode="auto">
            <a:xfrm>
              <a:off x="777" y="601"/>
              <a:ext cx="195" cy="236"/>
            </a:xfrm>
            <a:prstGeom prst="rect">
              <a:avLst/>
            </a:prstGeom>
            <a:solidFill>
              <a:srgbClr val="000046"/>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85" name="Rectangle 577"/>
            <p:cNvSpPr>
              <a:spLocks noChangeArrowheads="1"/>
            </p:cNvSpPr>
            <p:nvPr/>
          </p:nvSpPr>
          <p:spPr bwMode="auto">
            <a:xfrm>
              <a:off x="972" y="601"/>
              <a:ext cx="139" cy="236"/>
            </a:xfrm>
            <a:prstGeom prst="rect">
              <a:avLst/>
            </a:prstGeom>
            <a:solidFill>
              <a:srgbClr val="000048"/>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86" name="Rectangle 578"/>
            <p:cNvSpPr>
              <a:spLocks noChangeArrowheads="1"/>
            </p:cNvSpPr>
            <p:nvPr/>
          </p:nvSpPr>
          <p:spPr bwMode="auto">
            <a:xfrm>
              <a:off x="1111" y="601"/>
              <a:ext cx="110" cy="236"/>
            </a:xfrm>
            <a:prstGeom prst="rect">
              <a:avLst/>
            </a:prstGeom>
            <a:solidFill>
              <a:srgbClr val="00004A"/>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87" name="Rectangle 579"/>
            <p:cNvSpPr>
              <a:spLocks noChangeArrowheads="1"/>
            </p:cNvSpPr>
            <p:nvPr/>
          </p:nvSpPr>
          <p:spPr bwMode="auto">
            <a:xfrm>
              <a:off x="1221" y="601"/>
              <a:ext cx="94" cy="236"/>
            </a:xfrm>
            <a:prstGeom prst="rect">
              <a:avLst/>
            </a:prstGeom>
            <a:solidFill>
              <a:srgbClr val="00004C"/>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88" name="Rectangle 580"/>
            <p:cNvSpPr>
              <a:spLocks noChangeArrowheads="1"/>
            </p:cNvSpPr>
            <p:nvPr/>
          </p:nvSpPr>
          <p:spPr bwMode="auto">
            <a:xfrm>
              <a:off x="1315" y="601"/>
              <a:ext cx="83" cy="236"/>
            </a:xfrm>
            <a:prstGeom prst="rect">
              <a:avLst/>
            </a:prstGeom>
            <a:solidFill>
              <a:srgbClr val="00004E"/>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89" name="Rectangle 581"/>
            <p:cNvSpPr>
              <a:spLocks noChangeArrowheads="1"/>
            </p:cNvSpPr>
            <p:nvPr/>
          </p:nvSpPr>
          <p:spPr bwMode="auto">
            <a:xfrm>
              <a:off x="1398" y="601"/>
              <a:ext cx="100" cy="236"/>
            </a:xfrm>
            <a:prstGeom prst="rect">
              <a:avLst/>
            </a:prstGeom>
            <a:solidFill>
              <a:srgbClr val="000050"/>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90" name="Rectangle 582"/>
            <p:cNvSpPr>
              <a:spLocks noChangeArrowheads="1"/>
            </p:cNvSpPr>
            <p:nvPr/>
          </p:nvSpPr>
          <p:spPr bwMode="auto">
            <a:xfrm>
              <a:off x="1498" y="601"/>
              <a:ext cx="74" cy="236"/>
            </a:xfrm>
            <a:prstGeom prst="rect">
              <a:avLst/>
            </a:prstGeom>
            <a:solidFill>
              <a:srgbClr val="000052"/>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91" name="Rectangle 583"/>
            <p:cNvSpPr>
              <a:spLocks noChangeArrowheads="1"/>
            </p:cNvSpPr>
            <p:nvPr/>
          </p:nvSpPr>
          <p:spPr bwMode="auto">
            <a:xfrm>
              <a:off x="1572" y="601"/>
              <a:ext cx="92" cy="236"/>
            </a:xfrm>
            <a:prstGeom prst="rect">
              <a:avLst/>
            </a:prstGeom>
            <a:solidFill>
              <a:srgbClr val="000054"/>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92" name="Rectangle 584"/>
            <p:cNvSpPr>
              <a:spLocks noChangeArrowheads="1"/>
            </p:cNvSpPr>
            <p:nvPr/>
          </p:nvSpPr>
          <p:spPr bwMode="auto">
            <a:xfrm>
              <a:off x="1664" y="601"/>
              <a:ext cx="83" cy="236"/>
            </a:xfrm>
            <a:prstGeom prst="rect">
              <a:avLst/>
            </a:prstGeom>
            <a:solidFill>
              <a:srgbClr val="000056"/>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93" name="Rectangle 585"/>
            <p:cNvSpPr>
              <a:spLocks noChangeArrowheads="1"/>
            </p:cNvSpPr>
            <p:nvPr/>
          </p:nvSpPr>
          <p:spPr bwMode="auto">
            <a:xfrm>
              <a:off x="1747" y="601"/>
              <a:ext cx="94" cy="236"/>
            </a:xfrm>
            <a:prstGeom prst="rect">
              <a:avLst/>
            </a:prstGeom>
            <a:solidFill>
              <a:srgbClr val="000058"/>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94" name="Rectangle 586"/>
            <p:cNvSpPr>
              <a:spLocks noChangeArrowheads="1"/>
            </p:cNvSpPr>
            <p:nvPr/>
          </p:nvSpPr>
          <p:spPr bwMode="auto">
            <a:xfrm>
              <a:off x="1841" y="601"/>
              <a:ext cx="92" cy="236"/>
            </a:xfrm>
            <a:prstGeom prst="rect">
              <a:avLst/>
            </a:prstGeom>
            <a:solidFill>
              <a:srgbClr val="00005A"/>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95" name="Rectangle 587"/>
            <p:cNvSpPr>
              <a:spLocks noChangeArrowheads="1"/>
            </p:cNvSpPr>
            <p:nvPr/>
          </p:nvSpPr>
          <p:spPr bwMode="auto">
            <a:xfrm>
              <a:off x="1933" y="601"/>
              <a:ext cx="92" cy="236"/>
            </a:xfrm>
            <a:prstGeom prst="rect">
              <a:avLst/>
            </a:prstGeom>
            <a:solidFill>
              <a:srgbClr val="00005C"/>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96" name="Rectangle 588"/>
            <p:cNvSpPr>
              <a:spLocks noChangeArrowheads="1"/>
            </p:cNvSpPr>
            <p:nvPr/>
          </p:nvSpPr>
          <p:spPr bwMode="auto">
            <a:xfrm>
              <a:off x="2025" y="601"/>
              <a:ext cx="112" cy="236"/>
            </a:xfrm>
            <a:prstGeom prst="rect">
              <a:avLst/>
            </a:prstGeom>
            <a:solidFill>
              <a:srgbClr val="00005E"/>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97" name="Rectangle 589"/>
            <p:cNvSpPr>
              <a:spLocks noChangeArrowheads="1"/>
            </p:cNvSpPr>
            <p:nvPr/>
          </p:nvSpPr>
          <p:spPr bwMode="auto">
            <a:xfrm>
              <a:off x="2137" y="601"/>
              <a:ext cx="139" cy="236"/>
            </a:xfrm>
            <a:prstGeom prst="rect">
              <a:avLst/>
            </a:prstGeom>
            <a:solidFill>
              <a:srgbClr val="000060"/>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98" name="Rectangle 590"/>
            <p:cNvSpPr>
              <a:spLocks noChangeArrowheads="1"/>
            </p:cNvSpPr>
            <p:nvPr/>
          </p:nvSpPr>
          <p:spPr bwMode="auto">
            <a:xfrm>
              <a:off x="2276" y="601"/>
              <a:ext cx="192" cy="236"/>
            </a:xfrm>
            <a:prstGeom prst="rect">
              <a:avLst/>
            </a:prstGeom>
            <a:solidFill>
              <a:srgbClr val="000062"/>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899" name="Rectangle 591"/>
            <p:cNvSpPr>
              <a:spLocks noChangeArrowheads="1"/>
            </p:cNvSpPr>
            <p:nvPr/>
          </p:nvSpPr>
          <p:spPr bwMode="auto">
            <a:xfrm>
              <a:off x="2468" y="601"/>
              <a:ext cx="269" cy="236"/>
            </a:xfrm>
            <a:prstGeom prst="rect">
              <a:avLst/>
            </a:prstGeom>
            <a:solidFill>
              <a:srgbClr val="000064"/>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00" name="Rectangle 592"/>
            <p:cNvSpPr>
              <a:spLocks noChangeArrowheads="1"/>
            </p:cNvSpPr>
            <p:nvPr/>
          </p:nvSpPr>
          <p:spPr bwMode="auto">
            <a:xfrm>
              <a:off x="2737" y="601"/>
              <a:ext cx="175" cy="236"/>
            </a:xfrm>
            <a:prstGeom prst="rect">
              <a:avLst/>
            </a:prstGeom>
            <a:solidFill>
              <a:srgbClr val="000066"/>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grpSp>
      <p:sp>
        <p:nvSpPr>
          <p:cNvPr id="759901" name="Rectangle 594"/>
          <p:cNvSpPr>
            <a:spLocks noChangeArrowheads="1"/>
          </p:cNvSpPr>
          <p:nvPr/>
        </p:nvSpPr>
        <p:spPr bwMode="auto">
          <a:xfrm>
            <a:off x="7575550" y="6145213"/>
            <a:ext cx="152400" cy="18256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1200">
                <a:solidFill>
                  <a:srgbClr val="FFFFFF"/>
                </a:solidFill>
                <a:latin typeface="Times New Roman" pitchFamily="18" charset="0"/>
                <a:ea typeface="华文新魏" pitchFamily="2" charset="-122"/>
              </a:rPr>
              <a:t>61</a:t>
            </a:r>
            <a:endParaRPr kumimoji="1" lang="en-US" altLang="zh-CN" sz="1800" b="1" i="1">
              <a:solidFill>
                <a:srgbClr val="666699"/>
              </a:solidFill>
              <a:ea typeface="华文新魏" pitchFamily="2" charset="-122"/>
            </a:endParaRPr>
          </a:p>
        </p:txBody>
      </p:sp>
      <p:pic>
        <p:nvPicPr>
          <p:cNvPr id="759902" name="Picture 595"/>
          <p:cNvPicPr>
            <a:picLocks noChangeAspect="1" noChangeArrowheads="1"/>
          </p:cNvPicPr>
          <p:nvPr/>
        </p:nvPicPr>
        <p:blipFill>
          <a:blip r:embed="rId2"/>
          <a:srcRect/>
          <a:stretch>
            <a:fillRect/>
          </a:stretch>
        </p:blipFill>
        <p:spPr bwMode="auto">
          <a:xfrm>
            <a:off x="862013" y="971550"/>
            <a:ext cx="377825" cy="5626100"/>
          </a:xfrm>
          <a:prstGeom prst="rect">
            <a:avLst/>
          </a:prstGeom>
          <a:noFill/>
          <a:ln w="9525">
            <a:noFill/>
            <a:miter lim="800000"/>
            <a:headEnd/>
            <a:tailEnd/>
          </a:ln>
        </p:spPr>
      </p:pic>
      <p:sp>
        <p:nvSpPr>
          <p:cNvPr id="759903" name="Rectangle 596"/>
          <p:cNvSpPr>
            <a:spLocks noChangeArrowheads="1"/>
          </p:cNvSpPr>
          <p:nvPr/>
        </p:nvSpPr>
        <p:spPr bwMode="auto">
          <a:xfrm>
            <a:off x="860425" y="1282700"/>
            <a:ext cx="346075" cy="2687638"/>
          </a:xfrm>
          <a:prstGeom prst="rect">
            <a:avLst/>
          </a:prstGeom>
          <a:solidFill>
            <a:srgbClr val="FFFF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grpSp>
        <p:nvGrpSpPr>
          <p:cNvPr id="759904" name="Group 600"/>
          <p:cNvGrpSpPr>
            <a:grpSpLocks/>
          </p:cNvGrpSpPr>
          <p:nvPr/>
        </p:nvGrpSpPr>
        <p:grpSpPr bwMode="auto">
          <a:xfrm>
            <a:off x="860425" y="1655763"/>
            <a:ext cx="190500" cy="4940300"/>
            <a:chOff x="542" y="1043"/>
            <a:chExt cx="120" cy="3112"/>
          </a:xfrm>
        </p:grpSpPr>
        <p:sp>
          <p:nvSpPr>
            <p:cNvPr id="759905" name="Rectangle 597"/>
            <p:cNvSpPr>
              <a:spLocks noChangeArrowheads="1"/>
            </p:cNvSpPr>
            <p:nvPr/>
          </p:nvSpPr>
          <p:spPr bwMode="auto">
            <a:xfrm>
              <a:off x="543" y="1043"/>
              <a:ext cx="119" cy="3111"/>
            </a:xfrm>
            <a:prstGeom prst="rect">
              <a:avLst/>
            </a:prstGeom>
            <a:solidFill>
              <a:srgbClr val="A4AA22"/>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pic>
          <p:nvPicPr>
            <p:cNvPr id="759906" name="Picture 598"/>
            <p:cNvPicPr>
              <a:picLocks noChangeAspect="1" noChangeArrowheads="1"/>
            </p:cNvPicPr>
            <p:nvPr/>
          </p:nvPicPr>
          <p:blipFill>
            <a:blip r:embed="rId3"/>
            <a:srcRect/>
            <a:stretch>
              <a:fillRect/>
            </a:stretch>
          </p:blipFill>
          <p:spPr bwMode="auto">
            <a:xfrm>
              <a:off x="542" y="1044"/>
              <a:ext cx="118" cy="3111"/>
            </a:xfrm>
            <a:prstGeom prst="rect">
              <a:avLst/>
            </a:prstGeom>
            <a:noFill/>
            <a:ln w="9525">
              <a:noFill/>
              <a:miter lim="800000"/>
              <a:headEnd/>
              <a:tailEnd/>
            </a:ln>
          </p:spPr>
        </p:pic>
        <p:sp>
          <p:nvSpPr>
            <p:cNvPr id="759907" name="Rectangle 599"/>
            <p:cNvSpPr>
              <a:spLocks noChangeArrowheads="1"/>
            </p:cNvSpPr>
            <p:nvPr/>
          </p:nvSpPr>
          <p:spPr bwMode="auto">
            <a:xfrm>
              <a:off x="543" y="1043"/>
              <a:ext cx="119" cy="3111"/>
            </a:xfrm>
            <a:prstGeom prst="rect">
              <a:avLst/>
            </a:prstGeom>
            <a:solidFill>
              <a:srgbClr val="A4AA22"/>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grpSp>
      <p:sp>
        <p:nvSpPr>
          <p:cNvPr id="759908" name="Rectangle 601"/>
          <p:cNvSpPr>
            <a:spLocks noChangeArrowheads="1"/>
          </p:cNvSpPr>
          <p:nvPr/>
        </p:nvSpPr>
        <p:spPr bwMode="auto">
          <a:xfrm>
            <a:off x="860425" y="5532438"/>
            <a:ext cx="312738" cy="125412"/>
          </a:xfrm>
          <a:prstGeom prst="rect">
            <a:avLst/>
          </a:prstGeom>
          <a:solidFill>
            <a:srgbClr val="FFFF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09" name="Rectangle 602"/>
          <p:cNvSpPr>
            <a:spLocks noChangeArrowheads="1"/>
          </p:cNvSpPr>
          <p:nvPr/>
        </p:nvSpPr>
        <p:spPr bwMode="auto">
          <a:xfrm>
            <a:off x="860425" y="5845175"/>
            <a:ext cx="312738" cy="125413"/>
          </a:xfrm>
          <a:prstGeom prst="rect">
            <a:avLst/>
          </a:prstGeom>
          <a:solidFill>
            <a:srgbClr val="FFFF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10" name="Rectangle 603"/>
          <p:cNvSpPr>
            <a:spLocks noChangeArrowheads="1"/>
          </p:cNvSpPr>
          <p:nvPr/>
        </p:nvSpPr>
        <p:spPr bwMode="auto">
          <a:xfrm>
            <a:off x="860425" y="6157913"/>
            <a:ext cx="312738" cy="125412"/>
          </a:xfrm>
          <a:prstGeom prst="rect">
            <a:avLst/>
          </a:prstGeom>
          <a:solidFill>
            <a:srgbClr val="FFFF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11" name="Oval 604"/>
          <p:cNvSpPr>
            <a:spLocks noChangeArrowheads="1"/>
          </p:cNvSpPr>
          <p:nvPr/>
        </p:nvSpPr>
        <p:spPr bwMode="auto">
          <a:xfrm>
            <a:off x="860425" y="4470400"/>
            <a:ext cx="374650" cy="750888"/>
          </a:xfrm>
          <a:prstGeom prst="ellipse">
            <a:avLst/>
          </a:prstGeom>
          <a:solidFill>
            <a:srgbClr val="FFFFFF"/>
          </a:solidFill>
          <a:ln w="0">
            <a:solidFill>
              <a:srgbClr val="000000"/>
            </a:solidFill>
            <a:round/>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grpSp>
        <p:nvGrpSpPr>
          <p:cNvPr id="759912" name="Group 675"/>
          <p:cNvGrpSpPr>
            <a:grpSpLocks/>
          </p:cNvGrpSpPr>
          <p:nvPr/>
        </p:nvGrpSpPr>
        <p:grpSpPr bwMode="auto">
          <a:xfrm>
            <a:off x="1233488" y="971550"/>
            <a:ext cx="252412" cy="5626100"/>
            <a:chOff x="777" y="612"/>
            <a:chExt cx="159" cy="3544"/>
          </a:xfrm>
        </p:grpSpPr>
        <p:sp>
          <p:nvSpPr>
            <p:cNvPr id="759913" name="Rectangle 605"/>
            <p:cNvSpPr>
              <a:spLocks noChangeArrowheads="1"/>
            </p:cNvSpPr>
            <p:nvPr/>
          </p:nvSpPr>
          <p:spPr bwMode="auto">
            <a:xfrm>
              <a:off x="777" y="612"/>
              <a:ext cx="2" cy="3544"/>
            </a:xfrm>
            <a:prstGeom prst="rect">
              <a:avLst/>
            </a:prstGeom>
            <a:solidFill>
              <a:srgbClr val="000001"/>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14" name="Rectangle 606"/>
            <p:cNvSpPr>
              <a:spLocks noChangeArrowheads="1"/>
            </p:cNvSpPr>
            <p:nvPr/>
          </p:nvSpPr>
          <p:spPr bwMode="auto">
            <a:xfrm>
              <a:off x="779" y="612"/>
              <a:ext cx="2" cy="3544"/>
            </a:xfrm>
            <a:prstGeom prst="rect">
              <a:avLst/>
            </a:prstGeom>
            <a:solidFill>
              <a:srgbClr val="000007"/>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15" name="Rectangle 607"/>
            <p:cNvSpPr>
              <a:spLocks noChangeArrowheads="1"/>
            </p:cNvSpPr>
            <p:nvPr/>
          </p:nvSpPr>
          <p:spPr bwMode="auto">
            <a:xfrm>
              <a:off x="781" y="612"/>
              <a:ext cx="2" cy="3544"/>
            </a:xfrm>
            <a:prstGeom prst="rect">
              <a:avLst/>
            </a:prstGeom>
            <a:solidFill>
              <a:srgbClr val="00000B"/>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16" name="Rectangle 608"/>
            <p:cNvSpPr>
              <a:spLocks noChangeArrowheads="1"/>
            </p:cNvSpPr>
            <p:nvPr/>
          </p:nvSpPr>
          <p:spPr bwMode="auto">
            <a:xfrm>
              <a:off x="783" y="612"/>
              <a:ext cx="2" cy="3544"/>
            </a:xfrm>
            <a:prstGeom prst="rect">
              <a:avLst/>
            </a:prstGeom>
            <a:solidFill>
              <a:srgbClr val="00000C"/>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17" name="Rectangle 609"/>
            <p:cNvSpPr>
              <a:spLocks noChangeArrowheads="1"/>
            </p:cNvSpPr>
            <p:nvPr/>
          </p:nvSpPr>
          <p:spPr bwMode="auto">
            <a:xfrm>
              <a:off x="785" y="612"/>
              <a:ext cx="1" cy="3544"/>
            </a:xfrm>
            <a:prstGeom prst="rect">
              <a:avLst/>
            </a:prstGeom>
            <a:solidFill>
              <a:srgbClr val="00000E"/>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18" name="Rectangle 610"/>
            <p:cNvSpPr>
              <a:spLocks noChangeArrowheads="1"/>
            </p:cNvSpPr>
            <p:nvPr/>
          </p:nvSpPr>
          <p:spPr bwMode="auto">
            <a:xfrm>
              <a:off x="786" y="612"/>
              <a:ext cx="2" cy="3544"/>
            </a:xfrm>
            <a:prstGeom prst="rect">
              <a:avLst/>
            </a:prstGeom>
            <a:solidFill>
              <a:srgbClr val="00000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19" name="Rectangle 611"/>
            <p:cNvSpPr>
              <a:spLocks noChangeArrowheads="1"/>
            </p:cNvSpPr>
            <p:nvPr/>
          </p:nvSpPr>
          <p:spPr bwMode="auto">
            <a:xfrm>
              <a:off x="788" y="612"/>
              <a:ext cx="2" cy="3544"/>
            </a:xfrm>
            <a:prstGeom prst="rect">
              <a:avLst/>
            </a:prstGeom>
            <a:solidFill>
              <a:srgbClr val="000010"/>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20" name="Rectangle 612"/>
            <p:cNvSpPr>
              <a:spLocks noChangeArrowheads="1"/>
            </p:cNvSpPr>
            <p:nvPr/>
          </p:nvSpPr>
          <p:spPr bwMode="auto">
            <a:xfrm>
              <a:off x="790" y="612"/>
              <a:ext cx="2" cy="3544"/>
            </a:xfrm>
            <a:prstGeom prst="rect">
              <a:avLst/>
            </a:prstGeom>
            <a:solidFill>
              <a:srgbClr val="000012"/>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21" name="Rectangle 613"/>
            <p:cNvSpPr>
              <a:spLocks noChangeArrowheads="1"/>
            </p:cNvSpPr>
            <p:nvPr/>
          </p:nvSpPr>
          <p:spPr bwMode="auto">
            <a:xfrm>
              <a:off x="792" y="612"/>
              <a:ext cx="2" cy="3544"/>
            </a:xfrm>
            <a:prstGeom prst="rect">
              <a:avLst/>
            </a:prstGeom>
            <a:solidFill>
              <a:srgbClr val="000014"/>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22" name="Rectangle 614"/>
            <p:cNvSpPr>
              <a:spLocks noChangeArrowheads="1"/>
            </p:cNvSpPr>
            <p:nvPr/>
          </p:nvSpPr>
          <p:spPr bwMode="auto">
            <a:xfrm>
              <a:off x="794" y="612"/>
              <a:ext cx="1" cy="3544"/>
            </a:xfrm>
            <a:prstGeom prst="rect">
              <a:avLst/>
            </a:prstGeom>
            <a:solidFill>
              <a:srgbClr val="000016"/>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23" name="Rectangle 615"/>
            <p:cNvSpPr>
              <a:spLocks noChangeArrowheads="1"/>
            </p:cNvSpPr>
            <p:nvPr/>
          </p:nvSpPr>
          <p:spPr bwMode="auto">
            <a:xfrm>
              <a:off x="795" y="612"/>
              <a:ext cx="2" cy="3544"/>
            </a:xfrm>
            <a:prstGeom prst="rect">
              <a:avLst/>
            </a:prstGeom>
            <a:solidFill>
              <a:srgbClr val="000018"/>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24" name="Rectangle 616"/>
            <p:cNvSpPr>
              <a:spLocks noChangeArrowheads="1"/>
            </p:cNvSpPr>
            <p:nvPr/>
          </p:nvSpPr>
          <p:spPr bwMode="auto">
            <a:xfrm>
              <a:off x="797" y="612"/>
              <a:ext cx="2" cy="3544"/>
            </a:xfrm>
            <a:prstGeom prst="rect">
              <a:avLst/>
            </a:prstGeom>
            <a:solidFill>
              <a:srgbClr val="000019"/>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25" name="Rectangle 617"/>
            <p:cNvSpPr>
              <a:spLocks noChangeArrowheads="1"/>
            </p:cNvSpPr>
            <p:nvPr/>
          </p:nvSpPr>
          <p:spPr bwMode="auto">
            <a:xfrm>
              <a:off x="799" y="612"/>
              <a:ext cx="2" cy="3544"/>
            </a:xfrm>
            <a:prstGeom prst="rect">
              <a:avLst/>
            </a:prstGeom>
            <a:solidFill>
              <a:srgbClr val="00001A"/>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26" name="Rectangle 618"/>
            <p:cNvSpPr>
              <a:spLocks noChangeArrowheads="1"/>
            </p:cNvSpPr>
            <p:nvPr/>
          </p:nvSpPr>
          <p:spPr bwMode="auto">
            <a:xfrm>
              <a:off x="801" y="612"/>
              <a:ext cx="2" cy="3544"/>
            </a:xfrm>
            <a:prstGeom prst="rect">
              <a:avLst/>
            </a:prstGeom>
            <a:solidFill>
              <a:srgbClr val="00001C"/>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27" name="Rectangle 619"/>
            <p:cNvSpPr>
              <a:spLocks noChangeArrowheads="1"/>
            </p:cNvSpPr>
            <p:nvPr/>
          </p:nvSpPr>
          <p:spPr bwMode="auto">
            <a:xfrm>
              <a:off x="803" y="612"/>
              <a:ext cx="1" cy="3544"/>
            </a:xfrm>
            <a:prstGeom prst="rect">
              <a:avLst/>
            </a:prstGeom>
            <a:solidFill>
              <a:srgbClr val="00001E"/>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28" name="Rectangle 620"/>
            <p:cNvSpPr>
              <a:spLocks noChangeArrowheads="1"/>
            </p:cNvSpPr>
            <p:nvPr/>
          </p:nvSpPr>
          <p:spPr bwMode="auto">
            <a:xfrm>
              <a:off x="804" y="612"/>
              <a:ext cx="2" cy="3544"/>
            </a:xfrm>
            <a:prstGeom prst="rect">
              <a:avLst/>
            </a:prstGeom>
            <a:solidFill>
              <a:srgbClr val="00001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29" name="Rectangle 621"/>
            <p:cNvSpPr>
              <a:spLocks noChangeArrowheads="1"/>
            </p:cNvSpPr>
            <p:nvPr/>
          </p:nvSpPr>
          <p:spPr bwMode="auto">
            <a:xfrm>
              <a:off x="806" y="612"/>
              <a:ext cx="2" cy="3544"/>
            </a:xfrm>
            <a:prstGeom prst="rect">
              <a:avLst/>
            </a:prstGeom>
            <a:solidFill>
              <a:srgbClr val="000021"/>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30" name="Rectangle 622"/>
            <p:cNvSpPr>
              <a:spLocks noChangeArrowheads="1"/>
            </p:cNvSpPr>
            <p:nvPr/>
          </p:nvSpPr>
          <p:spPr bwMode="auto">
            <a:xfrm>
              <a:off x="808" y="612"/>
              <a:ext cx="2" cy="3544"/>
            </a:xfrm>
            <a:prstGeom prst="rect">
              <a:avLst/>
            </a:prstGeom>
            <a:solidFill>
              <a:srgbClr val="000023"/>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31" name="Rectangle 623"/>
            <p:cNvSpPr>
              <a:spLocks noChangeArrowheads="1"/>
            </p:cNvSpPr>
            <p:nvPr/>
          </p:nvSpPr>
          <p:spPr bwMode="auto">
            <a:xfrm>
              <a:off x="810" y="612"/>
              <a:ext cx="2" cy="3544"/>
            </a:xfrm>
            <a:prstGeom prst="rect">
              <a:avLst/>
            </a:prstGeom>
            <a:solidFill>
              <a:srgbClr val="000024"/>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32" name="Rectangle 624"/>
            <p:cNvSpPr>
              <a:spLocks noChangeArrowheads="1"/>
            </p:cNvSpPr>
            <p:nvPr/>
          </p:nvSpPr>
          <p:spPr bwMode="auto">
            <a:xfrm>
              <a:off x="812" y="612"/>
              <a:ext cx="1" cy="3544"/>
            </a:xfrm>
            <a:prstGeom prst="rect">
              <a:avLst/>
            </a:prstGeom>
            <a:solidFill>
              <a:srgbClr val="000025"/>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33" name="Rectangle 625"/>
            <p:cNvSpPr>
              <a:spLocks noChangeArrowheads="1"/>
            </p:cNvSpPr>
            <p:nvPr/>
          </p:nvSpPr>
          <p:spPr bwMode="auto">
            <a:xfrm>
              <a:off x="813" y="612"/>
              <a:ext cx="2" cy="3544"/>
            </a:xfrm>
            <a:prstGeom prst="rect">
              <a:avLst/>
            </a:prstGeom>
            <a:solidFill>
              <a:srgbClr val="000027"/>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34" name="Rectangle 626"/>
            <p:cNvSpPr>
              <a:spLocks noChangeArrowheads="1"/>
            </p:cNvSpPr>
            <p:nvPr/>
          </p:nvSpPr>
          <p:spPr bwMode="auto">
            <a:xfrm>
              <a:off x="815" y="612"/>
              <a:ext cx="2" cy="3544"/>
            </a:xfrm>
            <a:prstGeom prst="rect">
              <a:avLst/>
            </a:prstGeom>
            <a:solidFill>
              <a:srgbClr val="000029"/>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35" name="Rectangle 627"/>
            <p:cNvSpPr>
              <a:spLocks noChangeArrowheads="1"/>
            </p:cNvSpPr>
            <p:nvPr/>
          </p:nvSpPr>
          <p:spPr bwMode="auto">
            <a:xfrm>
              <a:off x="817" y="612"/>
              <a:ext cx="2" cy="3544"/>
            </a:xfrm>
            <a:prstGeom prst="rect">
              <a:avLst/>
            </a:prstGeom>
            <a:solidFill>
              <a:srgbClr val="00002A"/>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36" name="Rectangle 628"/>
            <p:cNvSpPr>
              <a:spLocks noChangeArrowheads="1"/>
            </p:cNvSpPr>
            <p:nvPr/>
          </p:nvSpPr>
          <p:spPr bwMode="auto">
            <a:xfrm>
              <a:off x="819" y="612"/>
              <a:ext cx="2" cy="3544"/>
            </a:xfrm>
            <a:prstGeom prst="rect">
              <a:avLst/>
            </a:prstGeom>
            <a:solidFill>
              <a:srgbClr val="00002C"/>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37" name="Rectangle 629"/>
            <p:cNvSpPr>
              <a:spLocks noChangeArrowheads="1"/>
            </p:cNvSpPr>
            <p:nvPr/>
          </p:nvSpPr>
          <p:spPr bwMode="auto">
            <a:xfrm>
              <a:off x="821" y="612"/>
              <a:ext cx="3" cy="3544"/>
            </a:xfrm>
            <a:prstGeom prst="rect">
              <a:avLst/>
            </a:prstGeom>
            <a:solidFill>
              <a:srgbClr val="00002E"/>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38" name="Rectangle 630"/>
            <p:cNvSpPr>
              <a:spLocks noChangeArrowheads="1"/>
            </p:cNvSpPr>
            <p:nvPr/>
          </p:nvSpPr>
          <p:spPr bwMode="auto">
            <a:xfrm>
              <a:off x="824" y="612"/>
              <a:ext cx="2" cy="3544"/>
            </a:xfrm>
            <a:prstGeom prst="rect">
              <a:avLst/>
            </a:prstGeom>
            <a:solidFill>
              <a:srgbClr val="000030"/>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39" name="Rectangle 631"/>
            <p:cNvSpPr>
              <a:spLocks noChangeArrowheads="1"/>
            </p:cNvSpPr>
            <p:nvPr/>
          </p:nvSpPr>
          <p:spPr bwMode="auto">
            <a:xfrm>
              <a:off x="826" y="612"/>
              <a:ext cx="2" cy="3544"/>
            </a:xfrm>
            <a:prstGeom prst="rect">
              <a:avLst/>
            </a:prstGeom>
            <a:solidFill>
              <a:srgbClr val="000031"/>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40" name="Rectangle 632"/>
            <p:cNvSpPr>
              <a:spLocks noChangeArrowheads="1"/>
            </p:cNvSpPr>
            <p:nvPr/>
          </p:nvSpPr>
          <p:spPr bwMode="auto">
            <a:xfrm>
              <a:off x="828" y="612"/>
              <a:ext cx="2" cy="3544"/>
            </a:xfrm>
            <a:prstGeom prst="rect">
              <a:avLst/>
            </a:prstGeom>
            <a:solidFill>
              <a:srgbClr val="000033"/>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41" name="Rectangle 633"/>
            <p:cNvSpPr>
              <a:spLocks noChangeArrowheads="1"/>
            </p:cNvSpPr>
            <p:nvPr/>
          </p:nvSpPr>
          <p:spPr bwMode="auto">
            <a:xfrm>
              <a:off x="830" y="612"/>
              <a:ext cx="1" cy="3544"/>
            </a:xfrm>
            <a:prstGeom prst="rect">
              <a:avLst/>
            </a:prstGeom>
            <a:solidFill>
              <a:srgbClr val="000035"/>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42" name="Rectangle 634"/>
            <p:cNvSpPr>
              <a:spLocks noChangeArrowheads="1"/>
            </p:cNvSpPr>
            <p:nvPr/>
          </p:nvSpPr>
          <p:spPr bwMode="auto">
            <a:xfrm>
              <a:off x="831" y="612"/>
              <a:ext cx="2" cy="3544"/>
            </a:xfrm>
            <a:prstGeom prst="rect">
              <a:avLst/>
            </a:prstGeom>
            <a:solidFill>
              <a:srgbClr val="000037"/>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43" name="Rectangle 635"/>
            <p:cNvSpPr>
              <a:spLocks noChangeArrowheads="1"/>
            </p:cNvSpPr>
            <p:nvPr/>
          </p:nvSpPr>
          <p:spPr bwMode="auto">
            <a:xfrm>
              <a:off x="833" y="612"/>
              <a:ext cx="2" cy="3544"/>
            </a:xfrm>
            <a:prstGeom prst="rect">
              <a:avLst/>
            </a:prstGeom>
            <a:solidFill>
              <a:srgbClr val="000038"/>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44" name="Rectangle 636"/>
            <p:cNvSpPr>
              <a:spLocks noChangeArrowheads="1"/>
            </p:cNvSpPr>
            <p:nvPr/>
          </p:nvSpPr>
          <p:spPr bwMode="auto">
            <a:xfrm>
              <a:off x="835" y="612"/>
              <a:ext cx="2" cy="3544"/>
            </a:xfrm>
            <a:prstGeom prst="rect">
              <a:avLst/>
            </a:prstGeom>
            <a:solidFill>
              <a:srgbClr val="00003A"/>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45" name="Rectangle 637"/>
            <p:cNvSpPr>
              <a:spLocks noChangeArrowheads="1"/>
            </p:cNvSpPr>
            <p:nvPr/>
          </p:nvSpPr>
          <p:spPr bwMode="auto">
            <a:xfrm>
              <a:off x="837" y="612"/>
              <a:ext cx="2" cy="3544"/>
            </a:xfrm>
            <a:prstGeom prst="rect">
              <a:avLst/>
            </a:prstGeom>
            <a:solidFill>
              <a:srgbClr val="00003B"/>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46" name="Rectangle 638"/>
            <p:cNvSpPr>
              <a:spLocks noChangeArrowheads="1"/>
            </p:cNvSpPr>
            <p:nvPr/>
          </p:nvSpPr>
          <p:spPr bwMode="auto">
            <a:xfrm>
              <a:off x="839" y="612"/>
              <a:ext cx="1" cy="3544"/>
            </a:xfrm>
            <a:prstGeom prst="rect">
              <a:avLst/>
            </a:prstGeom>
            <a:solidFill>
              <a:srgbClr val="00003D"/>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47" name="Rectangle 639"/>
            <p:cNvSpPr>
              <a:spLocks noChangeArrowheads="1"/>
            </p:cNvSpPr>
            <p:nvPr/>
          </p:nvSpPr>
          <p:spPr bwMode="auto">
            <a:xfrm>
              <a:off x="840" y="612"/>
              <a:ext cx="2" cy="3544"/>
            </a:xfrm>
            <a:prstGeom prst="rect">
              <a:avLst/>
            </a:prstGeom>
            <a:solidFill>
              <a:srgbClr val="00003E"/>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48" name="Rectangle 640"/>
            <p:cNvSpPr>
              <a:spLocks noChangeArrowheads="1"/>
            </p:cNvSpPr>
            <p:nvPr/>
          </p:nvSpPr>
          <p:spPr bwMode="auto">
            <a:xfrm>
              <a:off x="842" y="612"/>
              <a:ext cx="2" cy="3544"/>
            </a:xfrm>
            <a:prstGeom prst="rect">
              <a:avLst/>
            </a:prstGeom>
            <a:solidFill>
              <a:srgbClr val="000040"/>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49" name="Rectangle 641"/>
            <p:cNvSpPr>
              <a:spLocks noChangeArrowheads="1"/>
            </p:cNvSpPr>
            <p:nvPr/>
          </p:nvSpPr>
          <p:spPr bwMode="auto">
            <a:xfrm>
              <a:off x="844" y="612"/>
              <a:ext cx="2" cy="3544"/>
            </a:xfrm>
            <a:prstGeom prst="rect">
              <a:avLst/>
            </a:prstGeom>
            <a:solidFill>
              <a:srgbClr val="000041"/>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50" name="Rectangle 642"/>
            <p:cNvSpPr>
              <a:spLocks noChangeArrowheads="1"/>
            </p:cNvSpPr>
            <p:nvPr/>
          </p:nvSpPr>
          <p:spPr bwMode="auto">
            <a:xfrm>
              <a:off x="846" y="612"/>
              <a:ext cx="2" cy="3544"/>
            </a:xfrm>
            <a:prstGeom prst="rect">
              <a:avLst/>
            </a:prstGeom>
            <a:solidFill>
              <a:srgbClr val="000043"/>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51" name="Rectangle 643"/>
            <p:cNvSpPr>
              <a:spLocks noChangeArrowheads="1"/>
            </p:cNvSpPr>
            <p:nvPr/>
          </p:nvSpPr>
          <p:spPr bwMode="auto">
            <a:xfrm>
              <a:off x="848" y="612"/>
              <a:ext cx="1" cy="3544"/>
            </a:xfrm>
            <a:prstGeom prst="rect">
              <a:avLst/>
            </a:prstGeom>
            <a:solidFill>
              <a:srgbClr val="000044"/>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52" name="Rectangle 644"/>
            <p:cNvSpPr>
              <a:spLocks noChangeArrowheads="1"/>
            </p:cNvSpPr>
            <p:nvPr/>
          </p:nvSpPr>
          <p:spPr bwMode="auto">
            <a:xfrm>
              <a:off x="849" y="612"/>
              <a:ext cx="2" cy="3544"/>
            </a:xfrm>
            <a:prstGeom prst="rect">
              <a:avLst/>
            </a:prstGeom>
            <a:solidFill>
              <a:srgbClr val="000045"/>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53" name="Rectangle 645"/>
            <p:cNvSpPr>
              <a:spLocks noChangeArrowheads="1"/>
            </p:cNvSpPr>
            <p:nvPr/>
          </p:nvSpPr>
          <p:spPr bwMode="auto">
            <a:xfrm>
              <a:off x="851" y="612"/>
              <a:ext cx="2" cy="3544"/>
            </a:xfrm>
            <a:prstGeom prst="rect">
              <a:avLst/>
            </a:prstGeom>
            <a:solidFill>
              <a:srgbClr val="000047"/>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54" name="Rectangle 646"/>
            <p:cNvSpPr>
              <a:spLocks noChangeArrowheads="1"/>
            </p:cNvSpPr>
            <p:nvPr/>
          </p:nvSpPr>
          <p:spPr bwMode="auto">
            <a:xfrm>
              <a:off x="853" y="612"/>
              <a:ext cx="2" cy="3544"/>
            </a:xfrm>
            <a:prstGeom prst="rect">
              <a:avLst/>
            </a:prstGeom>
            <a:solidFill>
              <a:srgbClr val="000048"/>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55" name="Rectangle 647"/>
            <p:cNvSpPr>
              <a:spLocks noChangeArrowheads="1"/>
            </p:cNvSpPr>
            <p:nvPr/>
          </p:nvSpPr>
          <p:spPr bwMode="auto">
            <a:xfrm>
              <a:off x="855" y="612"/>
              <a:ext cx="2" cy="3544"/>
            </a:xfrm>
            <a:prstGeom prst="rect">
              <a:avLst/>
            </a:prstGeom>
            <a:solidFill>
              <a:srgbClr val="000049"/>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56" name="Rectangle 648"/>
            <p:cNvSpPr>
              <a:spLocks noChangeArrowheads="1"/>
            </p:cNvSpPr>
            <p:nvPr/>
          </p:nvSpPr>
          <p:spPr bwMode="auto">
            <a:xfrm>
              <a:off x="857" y="612"/>
              <a:ext cx="1" cy="3544"/>
            </a:xfrm>
            <a:prstGeom prst="rect">
              <a:avLst/>
            </a:prstGeom>
            <a:solidFill>
              <a:srgbClr val="00004A"/>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57" name="Rectangle 649"/>
            <p:cNvSpPr>
              <a:spLocks noChangeArrowheads="1"/>
            </p:cNvSpPr>
            <p:nvPr/>
          </p:nvSpPr>
          <p:spPr bwMode="auto">
            <a:xfrm>
              <a:off x="858" y="612"/>
              <a:ext cx="2" cy="3544"/>
            </a:xfrm>
            <a:prstGeom prst="rect">
              <a:avLst/>
            </a:prstGeom>
            <a:solidFill>
              <a:srgbClr val="00004C"/>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58" name="Rectangle 650"/>
            <p:cNvSpPr>
              <a:spLocks noChangeArrowheads="1"/>
            </p:cNvSpPr>
            <p:nvPr/>
          </p:nvSpPr>
          <p:spPr bwMode="auto">
            <a:xfrm>
              <a:off x="860" y="612"/>
              <a:ext cx="2" cy="3544"/>
            </a:xfrm>
            <a:prstGeom prst="rect">
              <a:avLst/>
            </a:prstGeom>
            <a:solidFill>
              <a:srgbClr val="00004D"/>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59" name="Rectangle 651"/>
            <p:cNvSpPr>
              <a:spLocks noChangeArrowheads="1"/>
            </p:cNvSpPr>
            <p:nvPr/>
          </p:nvSpPr>
          <p:spPr bwMode="auto">
            <a:xfrm>
              <a:off x="862" y="612"/>
              <a:ext cx="2" cy="3544"/>
            </a:xfrm>
            <a:prstGeom prst="rect">
              <a:avLst/>
            </a:prstGeom>
            <a:solidFill>
              <a:srgbClr val="00004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60" name="Rectangle 652"/>
            <p:cNvSpPr>
              <a:spLocks noChangeArrowheads="1"/>
            </p:cNvSpPr>
            <p:nvPr/>
          </p:nvSpPr>
          <p:spPr bwMode="auto">
            <a:xfrm>
              <a:off x="864" y="612"/>
              <a:ext cx="2" cy="3544"/>
            </a:xfrm>
            <a:prstGeom prst="rect">
              <a:avLst/>
            </a:prstGeom>
            <a:solidFill>
              <a:srgbClr val="000050"/>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61" name="Rectangle 653"/>
            <p:cNvSpPr>
              <a:spLocks noChangeArrowheads="1"/>
            </p:cNvSpPr>
            <p:nvPr/>
          </p:nvSpPr>
          <p:spPr bwMode="auto">
            <a:xfrm>
              <a:off x="866" y="612"/>
              <a:ext cx="2" cy="3544"/>
            </a:xfrm>
            <a:prstGeom prst="rect">
              <a:avLst/>
            </a:prstGeom>
            <a:solidFill>
              <a:srgbClr val="000051"/>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62" name="Rectangle 654"/>
            <p:cNvSpPr>
              <a:spLocks noChangeArrowheads="1"/>
            </p:cNvSpPr>
            <p:nvPr/>
          </p:nvSpPr>
          <p:spPr bwMode="auto">
            <a:xfrm>
              <a:off x="868" y="612"/>
              <a:ext cx="1" cy="3544"/>
            </a:xfrm>
            <a:prstGeom prst="rect">
              <a:avLst/>
            </a:prstGeom>
            <a:solidFill>
              <a:srgbClr val="000052"/>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63" name="Rectangle 655"/>
            <p:cNvSpPr>
              <a:spLocks noChangeArrowheads="1"/>
            </p:cNvSpPr>
            <p:nvPr/>
          </p:nvSpPr>
          <p:spPr bwMode="auto">
            <a:xfrm>
              <a:off x="869" y="612"/>
              <a:ext cx="2" cy="3544"/>
            </a:xfrm>
            <a:prstGeom prst="rect">
              <a:avLst/>
            </a:prstGeom>
            <a:solidFill>
              <a:srgbClr val="000053"/>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64" name="Rectangle 656"/>
            <p:cNvSpPr>
              <a:spLocks noChangeArrowheads="1"/>
            </p:cNvSpPr>
            <p:nvPr/>
          </p:nvSpPr>
          <p:spPr bwMode="auto">
            <a:xfrm>
              <a:off x="871" y="612"/>
              <a:ext cx="2" cy="3544"/>
            </a:xfrm>
            <a:prstGeom prst="rect">
              <a:avLst/>
            </a:prstGeom>
            <a:solidFill>
              <a:srgbClr val="000054"/>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65" name="Rectangle 657"/>
            <p:cNvSpPr>
              <a:spLocks noChangeArrowheads="1"/>
            </p:cNvSpPr>
            <p:nvPr/>
          </p:nvSpPr>
          <p:spPr bwMode="auto">
            <a:xfrm>
              <a:off x="873" y="612"/>
              <a:ext cx="2" cy="3544"/>
            </a:xfrm>
            <a:prstGeom prst="rect">
              <a:avLst/>
            </a:prstGeom>
            <a:solidFill>
              <a:srgbClr val="000055"/>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66" name="Rectangle 658"/>
            <p:cNvSpPr>
              <a:spLocks noChangeArrowheads="1"/>
            </p:cNvSpPr>
            <p:nvPr/>
          </p:nvSpPr>
          <p:spPr bwMode="auto">
            <a:xfrm>
              <a:off x="875" y="612"/>
              <a:ext cx="2" cy="3544"/>
            </a:xfrm>
            <a:prstGeom prst="rect">
              <a:avLst/>
            </a:prstGeom>
            <a:solidFill>
              <a:srgbClr val="000056"/>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67" name="Rectangle 659"/>
            <p:cNvSpPr>
              <a:spLocks noChangeArrowheads="1"/>
            </p:cNvSpPr>
            <p:nvPr/>
          </p:nvSpPr>
          <p:spPr bwMode="auto">
            <a:xfrm>
              <a:off x="877" y="612"/>
              <a:ext cx="1" cy="3544"/>
            </a:xfrm>
            <a:prstGeom prst="rect">
              <a:avLst/>
            </a:prstGeom>
            <a:solidFill>
              <a:srgbClr val="000057"/>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68" name="Rectangle 660"/>
            <p:cNvSpPr>
              <a:spLocks noChangeArrowheads="1"/>
            </p:cNvSpPr>
            <p:nvPr/>
          </p:nvSpPr>
          <p:spPr bwMode="auto">
            <a:xfrm>
              <a:off x="878" y="612"/>
              <a:ext cx="2" cy="3544"/>
            </a:xfrm>
            <a:prstGeom prst="rect">
              <a:avLst/>
            </a:prstGeom>
            <a:solidFill>
              <a:srgbClr val="000058"/>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69" name="Rectangle 661"/>
            <p:cNvSpPr>
              <a:spLocks noChangeArrowheads="1"/>
            </p:cNvSpPr>
            <p:nvPr/>
          </p:nvSpPr>
          <p:spPr bwMode="auto">
            <a:xfrm>
              <a:off x="880" y="612"/>
              <a:ext cx="4" cy="3544"/>
            </a:xfrm>
            <a:prstGeom prst="rect">
              <a:avLst/>
            </a:prstGeom>
            <a:solidFill>
              <a:srgbClr val="000059"/>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70" name="Rectangle 662"/>
            <p:cNvSpPr>
              <a:spLocks noChangeArrowheads="1"/>
            </p:cNvSpPr>
            <p:nvPr/>
          </p:nvSpPr>
          <p:spPr bwMode="auto">
            <a:xfrm>
              <a:off x="884" y="612"/>
              <a:ext cx="2" cy="3544"/>
            </a:xfrm>
            <a:prstGeom prst="rect">
              <a:avLst/>
            </a:prstGeom>
            <a:solidFill>
              <a:srgbClr val="00005A"/>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71" name="Rectangle 663"/>
            <p:cNvSpPr>
              <a:spLocks noChangeArrowheads="1"/>
            </p:cNvSpPr>
            <p:nvPr/>
          </p:nvSpPr>
          <p:spPr bwMode="auto">
            <a:xfrm>
              <a:off x="886" y="612"/>
              <a:ext cx="1" cy="3544"/>
            </a:xfrm>
            <a:prstGeom prst="rect">
              <a:avLst/>
            </a:prstGeom>
            <a:solidFill>
              <a:srgbClr val="00005B"/>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72" name="Rectangle 664"/>
            <p:cNvSpPr>
              <a:spLocks noChangeArrowheads="1"/>
            </p:cNvSpPr>
            <p:nvPr/>
          </p:nvSpPr>
          <p:spPr bwMode="auto">
            <a:xfrm>
              <a:off x="887" y="612"/>
              <a:ext cx="2" cy="3544"/>
            </a:xfrm>
            <a:prstGeom prst="rect">
              <a:avLst/>
            </a:prstGeom>
            <a:solidFill>
              <a:srgbClr val="00005C"/>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73" name="Rectangle 665"/>
            <p:cNvSpPr>
              <a:spLocks noChangeArrowheads="1"/>
            </p:cNvSpPr>
            <p:nvPr/>
          </p:nvSpPr>
          <p:spPr bwMode="auto">
            <a:xfrm>
              <a:off x="889" y="612"/>
              <a:ext cx="4" cy="3544"/>
            </a:xfrm>
            <a:prstGeom prst="rect">
              <a:avLst/>
            </a:prstGeom>
            <a:solidFill>
              <a:srgbClr val="00005D"/>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74" name="Rectangle 666"/>
            <p:cNvSpPr>
              <a:spLocks noChangeArrowheads="1"/>
            </p:cNvSpPr>
            <p:nvPr/>
          </p:nvSpPr>
          <p:spPr bwMode="auto">
            <a:xfrm>
              <a:off x="893" y="612"/>
              <a:ext cx="2" cy="3544"/>
            </a:xfrm>
            <a:prstGeom prst="rect">
              <a:avLst/>
            </a:prstGeom>
            <a:solidFill>
              <a:srgbClr val="00005E"/>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75" name="Rectangle 667"/>
            <p:cNvSpPr>
              <a:spLocks noChangeArrowheads="1"/>
            </p:cNvSpPr>
            <p:nvPr/>
          </p:nvSpPr>
          <p:spPr bwMode="auto">
            <a:xfrm>
              <a:off x="895" y="612"/>
              <a:ext cx="3" cy="3544"/>
            </a:xfrm>
            <a:prstGeom prst="rect">
              <a:avLst/>
            </a:prstGeom>
            <a:solidFill>
              <a:srgbClr val="00005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76" name="Rectangle 668"/>
            <p:cNvSpPr>
              <a:spLocks noChangeArrowheads="1"/>
            </p:cNvSpPr>
            <p:nvPr/>
          </p:nvSpPr>
          <p:spPr bwMode="auto">
            <a:xfrm>
              <a:off x="898" y="612"/>
              <a:ext cx="2" cy="3544"/>
            </a:xfrm>
            <a:prstGeom prst="rect">
              <a:avLst/>
            </a:prstGeom>
            <a:solidFill>
              <a:srgbClr val="000060"/>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77" name="Rectangle 669"/>
            <p:cNvSpPr>
              <a:spLocks noChangeArrowheads="1"/>
            </p:cNvSpPr>
            <p:nvPr/>
          </p:nvSpPr>
          <p:spPr bwMode="auto">
            <a:xfrm>
              <a:off x="900" y="612"/>
              <a:ext cx="5" cy="3544"/>
            </a:xfrm>
            <a:prstGeom prst="rect">
              <a:avLst/>
            </a:prstGeom>
            <a:solidFill>
              <a:srgbClr val="000061"/>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78" name="Rectangle 670"/>
            <p:cNvSpPr>
              <a:spLocks noChangeArrowheads="1"/>
            </p:cNvSpPr>
            <p:nvPr/>
          </p:nvSpPr>
          <p:spPr bwMode="auto">
            <a:xfrm>
              <a:off x="905" y="612"/>
              <a:ext cx="6" cy="3544"/>
            </a:xfrm>
            <a:prstGeom prst="rect">
              <a:avLst/>
            </a:prstGeom>
            <a:solidFill>
              <a:srgbClr val="000062"/>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79" name="Rectangle 671"/>
            <p:cNvSpPr>
              <a:spLocks noChangeArrowheads="1"/>
            </p:cNvSpPr>
            <p:nvPr/>
          </p:nvSpPr>
          <p:spPr bwMode="auto">
            <a:xfrm>
              <a:off x="911" y="612"/>
              <a:ext cx="3" cy="3544"/>
            </a:xfrm>
            <a:prstGeom prst="rect">
              <a:avLst/>
            </a:prstGeom>
            <a:solidFill>
              <a:srgbClr val="000063"/>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80" name="Rectangle 672"/>
            <p:cNvSpPr>
              <a:spLocks noChangeArrowheads="1"/>
            </p:cNvSpPr>
            <p:nvPr/>
          </p:nvSpPr>
          <p:spPr bwMode="auto">
            <a:xfrm>
              <a:off x="914" y="612"/>
              <a:ext cx="6" cy="3544"/>
            </a:xfrm>
            <a:prstGeom prst="rect">
              <a:avLst/>
            </a:prstGeom>
            <a:solidFill>
              <a:srgbClr val="000064"/>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81" name="Rectangle 673"/>
            <p:cNvSpPr>
              <a:spLocks noChangeArrowheads="1"/>
            </p:cNvSpPr>
            <p:nvPr/>
          </p:nvSpPr>
          <p:spPr bwMode="auto">
            <a:xfrm>
              <a:off x="920" y="612"/>
              <a:ext cx="7" cy="3544"/>
            </a:xfrm>
            <a:prstGeom prst="rect">
              <a:avLst/>
            </a:prstGeom>
            <a:solidFill>
              <a:srgbClr val="000065"/>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82" name="Rectangle 674"/>
            <p:cNvSpPr>
              <a:spLocks noChangeArrowheads="1"/>
            </p:cNvSpPr>
            <p:nvPr/>
          </p:nvSpPr>
          <p:spPr bwMode="auto">
            <a:xfrm>
              <a:off x="927" y="612"/>
              <a:ext cx="9" cy="3544"/>
            </a:xfrm>
            <a:prstGeom prst="rect">
              <a:avLst/>
            </a:prstGeom>
            <a:solidFill>
              <a:srgbClr val="000066"/>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grpSp>
      <p:sp>
        <p:nvSpPr>
          <p:cNvPr id="759983" name="Rectangle 676"/>
          <p:cNvSpPr>
            <a:spLocks noChangeArrowheads="1"/>
          </p:cNvSpPr>
          <p:nvPr/>
        </p:nvSpPr>
        <p:spPr bwMode="auto">
          <a:xfrm>
            <a:off x="936625" y="1028700"/>
            <a:ext cx="184150" cy="304800"/>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000">
                <a:solidFill>
                  <a:srgbClr val="FFFFFF"/>
                </a:solidFill>
                <a:latin typeface="Arial Black" pitchFamily="34" charset="0"/>
                <a:ea typeface="华文新魏" pitchFamily="2" charset="-122"/>
              </a:rPr>
              <a:t>H</a:t>
            </a:r>
            <a:endParaRPr kumimoji="1" lang="en-US" altLang="zh-CN" sz="1800" b="1" i="1">
              <a:solidFill>
                <a:srgbClr val="666699"/>
              </a:solidFill>
              <a:ea typeface="华文新魏" pitchFamily="2" charset="-122"/>
            </a:endParaRPr>
          </a:p>
        </p:txBody>
      </p:sp>
      <p:sp>
        <p:nvSpPr>
          <p:cNvPr id="759984" name="Rectangle 677"/>
          <p:cNvSpPr>
            <a:spLocks noChangeArrowheads="1"/>
          </p:cNvSpPr>
          <p:nvPr/>
        </p:nvSpPr>
        <p:spPr bwMode="auto">
          <a:xfrm>
            <a:off x="936625" y="1325563"/>
            <a:ext cx="169863" cy="304800"/>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000">
                <a:solidFill>
                  <a:srgbClr val="FFFFFF"/>
                </a:solidFill>
                <a:latin typeface="Arial Black" pitchFamily="34" charset="0"/>
                <a:ea typeface="华文新魏" pitchFamily="2" charset="-122"/>
              </a:rPr>
              <a:t>P</a:t>
            </a:r>
            <a:endParaRPr kumimoji="1" lang="en-US" altLang="zh-CN" sz="1800" b="1" i="1">
              <a:solidFill>
                <a:srgbClr val="666699"/>
              </a:solidFill>
              <a:ea typeface="华文新魏" pitchFamily="2" charset="-122"/>
            </a:endParaRPr>
          </a:p>
        </p:txBody>
      </p:sp>
      <p:sp>
        <p:nvSpPr>
          <p:cNvPr id="759985" name="Rectangle 678"/>
          <p:cNvSpPr>
            <a:spLocks noChangeArrowheads="1"/>
          </p:cNvSpPr>
          <p:nvPr/>
        </p:nvSpPr>
        <p:spPr bwMode="auto">
          <a:xfrm>
            <a:off x="936625" y="1625600"/>
            <a:ext cx="184150" cy="304800"/>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000">
                <a:solidFill>
                  <a:srgbClr val="FFFFFF"/>
                </a:solidFill>
                <a:latin typeface="Arial Black" pitchFamily="34" charset="0"/>
                <a:ea typeface="华文新魏" pitchFamily="2" charset="-122"/>
              </a:rPr>
              <a:t>C</a:t>
            </a:r>
            <a:endParaRPr kumimoji="1" lang="en-US" altLang="zh-CN" sz="1800" b="1" i="1">
              <a:solidFill>
                <a:srgbClr val="666699"/>
              </a:solidFill>
              <a:ea typeface="华文新魏" pitchFamily="2" charset="-122"/>
            </a:endParaRPr>
          </a:p>
        </p:txBody>
      </p:sp>
      <p:sp>
        <p:nvSpPr>
          <p:cNvPr id="759986" name="Rectangle 679"/>
          <p:cNvSpPr>
            <a:spLocks noChangeArrowheads="1"/>
          </p:cNvSpPr>
          <p:nvPr/>
        </p:nvSpPr>
        <p:spPr bwMode="auto">
          <a:xfrm>
            <a:off x="936625" y="1927225"/>
            <a:ext cx="169863" cy="304800"/>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000">
                <a:solidFill>
                  <a:srgbClr val="FFFFFF"/>
                </a:solidFill>
                <a:latin typeface="Arial Black" pitchFamily="34" charset="0"/>
                <a:ea typeface="华文新魏" pitchFamily="2" charset="-122"/>
              </a:rPr>
              <a:t>A</a:t>
            </a:r>
            <a:endParaRPr kumimoji="1" lang="en-US" altLang="zh-CN" sz="1800" b="1" i="1">
              <a:solidFill>
                <a:srgbClr val="666699"/>
              </a:solidFill>
              <a:ea typeface="华文新魏" pitchFamily="2" charset="-122"/>
            </a:endParaRPr>
          </a:p>
        </p:txBody>
      </p:sp>
      <p:sp>
        <p:nvSpPr>
          <p:cNvPr id="759987" name="Rectangle 680"/>
          <p:cNvSpPr>
            <a:spLocks noChangeArrowheads="1"/>
          </p:cNvSpPr>
          <p:nvPr/>
        </p:nvSpPr>
        <p:spPr bwMode="auto">
          <a:xfrm>
            <a:off x="936625" y="2525713"/>
            <a:ext cx="141288" cy="304800"/>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000">
                <a:solidFill>
                  <a:srgbClr val="FFFFFF"/>
                </a:solidFill>
                <a:latin typeface="Arial Black" pitchFamily="34" charset="0"/>
                <a:ea typeface="华文新魏" pitchFamily="2" charset="-122"/>
              </a:rPr>
              <a:t>2</a:t>
            </a:r>
            <a:endParaRPr kumimoji="1" lang="en-US" altLang="zh-CN" sz="1800" b="1" i="1">
              <a:solidFill>
                <a:srgbClr val="666699"/>
              </a:solidFill>
              <a:ea typeface="华文新魏" pitchFamily="2" charset="-122"/>
            </a:endParaRPr>
          </a:p>
        </p:txBody>
      </p:sp>
      <p:sp>
        <p:nvSpPr>
          <p:cNvPr id="759988" name="Rectangle 681"/>
          <p:cNvSpPr>
            <a:spLocks noChangeArrowheads="1"/>
          </p:cNvSpPr>
          <p:nvPr/>
        </p:nvSpPr>
        <p:spPr bwMode="auto">
          <a:xfrm>
            <a:off x="936625" y="2825750"/>
            <a:ext cx="141288" cy="304800"/>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000">
                <a:solidFill>
                  <a:srgbClr val="FFFFFF"/>
                </a:solidFill>
                <a:latin typeface="Arial Black" pitchFamily="34" charset="0"/>
                <a:ea typeface="华文新魏" pitchFamily="2" charset="-122"/>
              </a:rPr>
              <a:t>0</a:t>
            </a:r>
            <a:endParaRPr kumimoji="1" lang="en-US" altLang="zh-CN" sz="1800" b="1" i="1">
              <a:solidFill>
                <a:srgbClr val="666699"/>
              </a:solidFill>
              <a:ea typeface="华文新魏" pitchFamily="2" charset="-122"/>
            </a:endParaRPr>
          </a:p>
        </p:txBody>
      </p:sp>
      <p:sp>
        <p:nvSpPr>
          <p:cNvPr id="759989" name="Rectangle 682"/>
          <p:cNvSpPr>
            <a:spLocks noChangeArrowheads="1"/>
          </p:cNvSpPr>
          <p:nvPr/>
        </p:nvSpPr>
        <p:spPr bwMode="auto">
          <a:xfrm>
            <a:off x="936625" y="3122613"/>
            <a:ext cx="141288" cy="304800"/>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000">
                <a:solidFill>
                  <a:srgbClr val="FFFFFF"/>
                </a:solidFill>
                <a:latin typeface="Arial Black" pitchFamily="34" charset="0"/>
                <a:ea typeface="华文新魏" pitchFamily="2" charset="-122"/>
              </a:rPr>
              <a:t>0</a:t>
            </a:r>
            <a:endParaRPr kumimoji="1" lang="en-US" altLang="zh-CN" sz="1800" b="1" i="1">
              <a:solidFill>
                <a:srgbClr val="666699"/>
              </a:solidFill>
              <a:ea typeface="华文新魏" pitchFamily="2" charset="-122"/>
            </a:endParaRPr>
          </a:p>
        </p:txBody>
      </p:sp>
      <p:sp>
        <p:nvSpPr>
          <p:cNvPr id="759990" name="Rectangle 683"/>
          <p:cNvSpPr>
            <a:spLocks noChangeArrowheads="1"/>
          </p:cNvSpPr>
          <p:nvPr/>
        </p:nvSpPr>
        <p:spPr bwMode="auto">
          <a:xfrm>
            <a:off x="936625" y="3424238"/>
            <a:ext cx="141288" cy="304800"/>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000">
                <a:solidFill>
                  <a:srgbClr val="FFFFFF"/>
                </a:solidFill>
                <a:latin typeface="Arial Black" pitchFamily="34" charset="0"/>
                <a:ea typeface="华文新魏" pitchFamily="2" charset="-122"/>
              </a:rPr>
              <a:t>1</a:t>
            </a:r>
            <a:endParaRPr kumimoji="1" lang="en-US" altLang="zh-CN" sz="1800" b="1" i="1">
              <a:solidFill>
                <a:srgbClr val="666699"/>
              </a:solidFill>
              <a:ea typeface="华文新魏" pitchFamily="2" charset="-122"/>
            </a:endParaRPr>
          </a:p>
        </p:txBody>
      </p:sp>
      <p:grpSp>
        <p:nvGrpSpPr>
          <p:cNvPr id="759991" name="Group 794"/>
          <p:cNvGrpSpPr>
            <a:grpSpLocks/>
          </p:cNvGrpSpPr>
          <p:nvPr/>
        </p:nvGrpSpPr>
        <p:grpSpPr bwMode="auto">
          <a:xfrm>
            <a:off x="1485900" y="2155825"/>
            <a:ext cx="6877050" cy="103188"/>
            <a:chOff x="936" y="1358"/>
            <a:chExt cx="4332" cy="65"/>
          </a:xfrm>
        </p:grpSpPr>
        <p:sp>
          <p:nvSpPr>
            <p:cNvPr id="759992" name="Rectangle 684"/>
            <p:cNvSpPr>
              <a:spLocks noChangeArrowheads="1"/>
            </p:cNvSpPr>
            <p:nvPr/>
          </p:nvSpPr>
          <p:spPr bwMode="auto">
            <a:xfrm>
              <a:off x="936" y="1358"/>
              <a:ext cx="4" cy="65"/>
            </a:xfrm>
            <a:prstGeom prst="rect">
              <a:avLst/>
            </a:prstGeom>
            <a:solidFill>
              <a:srgbClr val="0066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93" name="Rectangle 685"/>
            <p:cNvSpPr>
              <a:spLocks noChangeArrowheads="1"/>
            </p:cNvSpPr>
            <p:nvPr/>
          </p:nvSpPr>
          <p:spPr bwMode="auto">
            <a:xfrm>
              <a:off x="940" y="1358"/>
              <a:ext cx="1" cy="65"/>
            </a:xfrm>
            <a:prstGeom prst="rect">
              <a:avLst/>
            </a:prstGeom>
            <a:solidFill>
              <a:srgbClr val="0266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94" name="Rectangle 686"/>
            <p:cNvSpPr>
              <a:spLocks noChangeArrowheads="1"/>
            </p:cNvSpPr>
            <p:nvPr/>
          </p:nvSpPr>
          <p:spPr bwMode="auto">
            <a:xfrm>
              <a:off x="941" y="1358"/>
              <a:ext cx="4" cy="65"/>
            </a:xfrm>
            <a:prstGeom prst="rect">
              <a:avLst/>
            </a:prstGeom>
            <a:solidFill>
              <a:srgbClr val="0466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95" name="Rectangle 687"/>
            <p:cNvSpPr>
              <a:spLocks noChangeArrowheads="1"/>
            </p:cNvSpPr>
            <p:nvPr/>
          </p:nvSpPr>
          <p:spPr bwMode="auto">
            <a:xfrm>
              <a:off x="945" y="1358"/>
              <a:ext cx="4" cy="65"/>
            </a:xfrm>
            <a:prstGeom prst="rect">
              <a:avLst/>
            </a:prstGeom>
            <a:solidFill>
              <a:srgbClr val="0666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96" name="Rectangle 688"/>
            <p:cNvSpPr>
              <a:spLocks noChangeArrowheads="1"/>
            </p:cNvSpPr>
            <p:nvPr/>
          </p:nvSpPr>
          <p:spPr bwMode="auto">
            <a:xfrm>
              <a:off x="949" y="1358"/>
              <a:ext cx="3" cy="65"/>
            </a:xfrm>
            <a:prstGeom prst="rect">
              <a:avLst/>
            </a:prstGeom>
            <a:solidFill>
              <a:srgbClr val="0866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97" name="Rectangle 689"/>
            <p:cNvSpPr>
              <a:spLocks noChangeArrowheads="1"/>
            </p:cNvSpPr>
            <p:nvPr/>
          </p:nvSpPr>
          <p:spPr bwMode="auto">
            <a:xfrm>
              <a:off x="952" y="1358"/>
              <a:ext cx="25" cy="65"/>
            </a:xfrm>
            <a:prstGeom prst="rect">
              <a:avLst/>
            </a:prstGeom>
            <a:solidFill>
              <a:srgbClr val="0B66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98" name="Rectangle 690"/>
            <p:cNvSpPr>
              <a:spLocks noChangeArrowheads="1"/>
            </p:cNvSpPr>
            <p:nvPr/>
          </p:nvSpPr>
          <p:spPr bwMode="auto">
            <a:xfrm>
              <a:off x="977" y="1358"/>
              <a:ext cx="8" cy="65"/>
            </a:xfrm>
            <a:prstGeom prst="rect">
              <a:avLst/>
            </a:prstGeom>
            <a:solidFill>
              <a:srgbClr val="0D67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9999" name="Rectangle 691"/>
            <p:cNvSpPr>
              <a:spLocks noChangeArrowheads="1"/>
            </p:cNvSpPr>
            <p:nvPr/>
          </p:nvSpPr>
          <p:spPr bwMode="auto">
            <a:xfrm>
              <a:off x="985" y="1358"/>
              <a:ext cx="29" cy="65"/>
            </a:xfrm>
            <a:prstGeom prst="rect">
              <a:avLst/>
            </a:prstGeom>
            <a:solidFill>
              <a:srgbClr val="0F67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00" name="Rectangle 692"/>
            <p:cNvSpPr>
              <a:spLocks noChangeArrowheads="1"/>
            </p:cNvSpPr>
            <p:nvPr/>
          </p:nvSpPr>
          <p:spPr bwMode="auto">
            <a:xfrm>
              <a:off x="1014" y="1358"/>
              <a:ext cx="10" cy="65"/>
            </a:xfrm>
            <a:prstGeom prst="rect">
              <a:avLst/>
            </a:prstGeom>
            <a:solidFill>
              <a:srgbClr val="1168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01" name="Rectangle 693"/>
            <p:cNvSpPr>
              <a:spLocks noChangeArrowheads="1"/>
            </p:cNvSpPr>
            <p:nvPr/>
          </p:nvSpPr>
          <p:spPr bwMode="auto">
            <a:xfrm>
              <a:off x="1024" y="1358"/>
              <a:ext cx="11" cy="65"/>
            </a:xfrm>
            <a:prstGeom prst="rect">
              <a:avLst/>
            </a:prstGeom>
            <a:solidFill>
              <a:srgbClr val="1368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02" name="Rectangle 694"/>
            <p:cNvSpPr>
              <a:spLocks noChangeArrowheads="1"/>
            </p:cNvSpPr>
            <p:nvPr/>
          </p:nvSpPr>
          <p:spPr bwMode="auto">
            <a:xfrm>
              <a:off x="1035" y="1358"/>
              <a:ext cx="33" cy="65"/>
            </a:xfrm>
            <a:prstGeom prst="rect">
              <a:avLst/>
            </a:prstGeom>
            <a:solidFill>
              <a:srgbClr val="1568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03" name="Rectangle 695"/>
            <p:cNvSpPr>
              <a:spLocks noChangeArrowheads="1"/>
            </p:cNvSpPr>
            <p:nvPr/>
          </p:nvSpPr>
          <p:spPr bwMode="auto">
            <a:xfrm>
              <a:off x="1068" y="1358"/>
              <a:ext cx="18" cy="65"/>
            </a:xfrm>
            <a:prstGeom prst="rect">
              <a:avLst/>
            </a:prstGeom>
            <a:solidFill>
              <a:srgbClr val="1768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04" name="Rectangle 696"/>
            <p:cNvSpPr>
              <a:spLocks noChangeArrowheads="1"/>
            </p:cNvSpPr>
            <p:nvPr/>
          </p:nvSpPr>
          <p:spPr bwMode="auto">
            <a:xfrm>
              <a:off x="1086" y="1358"/>
              <a:ext cx="41" cy="65"/>
            </a:xfrm>
            <a:prstGeom prst="rect">
              <a:avLst/>
            </a:prstGeom>
            <a:solidFill>
              <a:srgbClr val="1969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05" name="Rectangle 697"/>
            <p:cNvSpPr>
              <a:spLocks noChangeArrowheads="1"/>
            </p:cNvSpPr>
            <p:nvPr/>
          </p:nvSpPr>
          <p:spPr bwMode="auto">
            <a:xfrm>
              <a:off x="1127" y="1358"/>
              <a:ext cx="16" cy="65"/>
            </a:xfrm>
            <a:prstGeom prst="rect">
              <a:avLst/>
            </a:prstGeom>
            <a:solidFill>
              <a:srgbClr val="1B69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06" name="Rectangle 698"/>
            <p:cNvSpPr>
              <a:spLocks noChangeArrowheads="1"/>
            </p:cNvSpPr>
            <p:nvPr/>
          </p:nvSpPr>
          <p:spPr bwMode="auto">
            <a:xfrm>
              <a:off x="1143" y="1358"/>
              <a:ext cx="22" cy="65"/>
            </a:xfrm>
            <a:prstGeom prst="rect">
              <a:avLst/>
            </a:prstGeom>
            <a:solidFill>
              <a:srgbClr val="1D6A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07" name="Rectangle 699"/>
            <p:cNvSpPr>
              <a:spLocks noChangeArrowheads="1"/>
            </p:cNvSpPr>
            <p:nvPr/>
          </p:nvSpPr>
          <p:spPr bwMode="auto">
            <a:xfrm>
              <a:off x="1165" y="1358"/>
              <a:ext cx="47" cy="65"/>
            </a:xfrm>
            <a:prstGeom prst="rect">
              <a:avLst/>
            </a:prstGeom>
            <a:solidFill>
              <a:srgbClr val="1F6B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08" name="Rectangle 700"/>
            <p:cNvSpPr>
              <a:spLocks noChangeArrowheads="1"/>
            </p:cNvSpPr>
            <p:nvPr/>
          </p:nvSpPr>
          <p:spPr bwMode="auto">
            <a:xfrm>
              <a:off x="1212" y="1358"/>
              <a:ext cx="21" cy="65"/>
            </a:xfrm>
            <a:prstGeom prst="rect">
              <a:avLst/>
            </a:prstGeom>
            <a:solidFill>
              <a:srgbClr val="216B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09" name="Rectangle 701"/>
            <p:cNvSpPr>
              <a:spLocks noChangeArrowheads="1"/>
            </p:cNvSpPr>
            <p:nvPr/>
          </p:nvSpPr>
          <p:spPr bwMode="auto">
            <a:xfrm>
              <a:off x="1233" y="1358"/>
              <a:ext cx="33" cy="65"/>
            </a:xfrm>
            <a:prstGeom prst="rect">
              <a:avLst/>
            </a:prstGeom>
            <a:solidFill>
              <a:srgbClr val="236C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10" name="Rectangle 702"/>
            <p:cNvSpPr>
              <a:spLocks noChangeArrowheads="1"/>
            </p:cNvSpPr>
            <p:nvPr/>
          </p:nvSpPr>
          <p:spPr bwMode="auto">
            <a:xfrm>
              <a:off x="1266" y="1358"/>
              <a:ext cx="22" cy="65"/>
            </a:xfrm>
            <a:prstGeom prst="rect">
              <a:avLst/>
            </a:prstGeom>
            <a:solidFill>
              <a:srgbClr val="256D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11" name="Rectangle 703"/>
            <p:cNvSpPr>
              <a:spLocks noChangeArrowheads="1"/>
            </p:cNvSpPr>
            <p:nvPr/>
          </p:nvSpPr>
          <p:spPr bwMode="auto">
            <a:xfrm>
              <a:off x="1288" y="1358"/>
              <a:ext cx="30" cy="65"/>
            </a:xfrm>
            <a:prstGeom prst="rect">
              <a:avLst/>
            </a:prstGeom>
            <a:solidFill>
              <a:srgbClr val="276D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12" name="Rectangle 704"/>
            <p:cNvSpPr>
              <a:spLocks noChangeArrowheads="1"/>
            </p:cNvSpPr>
            <p:nvPr/>
          </p:nvSpPr>
          <p:spPr bwMode="auto">
            <a:xfrm>
              <a:off x="1318" y="1358"/>
              <a:ext cx="33" cy="65"/>
            </a:xfrm>
            <a:prstGeom prst="rect">
              <a:avLst/>
            </a:prstGeom>
            <a:solidFill>
              <a:srgbClr val="296E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13" name="Rectangle 705"/>
            <p:cNvSpPr>
              <a:spLocks noChangeArrowheads="1"/>
            </p:cNvSpPr>
            <p:nvPr/>
          </p:nvSpPr>
          <p:spPr bwMode="auto">
            <a:xfrm>
              <a:off x="1351" y="1358"/>
              <a:ext cx="34" cy="65"/>
            </a:xfrm>
            <a:prstGeom prst="rect">
              <a:avLst/>
            </a:prstGeom>
            <a:solidFill>
              <a:srgbClr val="2B6F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14" name="Rectangle 706"/>
            <p:cNvSpPr>
              <a:spLocks noChangeArrowheads="1"/>
            </p:cNvSpPr>
            <p:nvPr/>
          </p:nvSpPr>
          <p:spPr bwMode="auto">
            <a:xfrm>
              <a:off x="1385" y="1358"/>
              <a:ext cx="34" cy="65"/>
            </a:xfrm>
            <a:prstGeom prst="rect">
              <a:avLst/>
            </a:prstGeom>
            <a:solidFill>
              <a:srgbClr val="2D70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15" name="Rectangle 707"/>
            <p:cNvSpPr>
              <a:spLocks noChangeArrowheads="1"/>
            </p:cNvSpPr>
            <p:nvPr/>
          </p:nvSpPr>
          <p:spPr bwMode="auto">
            <a:xfrm>
              <a:off x="1419" y="1358"/>
              <a:ext cx="29" cy="65"/>
            </a:xfrm>
            <a:prstGeom prst="rect">
              <a:avLst/>
            </a:prstGeom>
            <a:solidFill>
              <a:srgbClr val="2F71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16" name="Rectangle 708"/>
            <p:cNvSpPr>
              <a:spLocks noChangeArrowheads="1"/>
            </p:cNvSpPr>
            <p:nvPr/>
          </p:nvSpPr>
          <p:spPr bwMode="auto">
            <a:xfrm>
              <a:off x="1448" y="1358"/>
              <a:ext cx="40" cy="65"/>
            </a:xfrm>
            <a:prstGeom prst="rect">
              <a:avLst/>
            </a:prstGeom>
            <a:solidFill>
              <a:srgbClr val="3172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17" name="Rectangle 709"/>
            <p:cNvSpPr>
              <a:spLocks noChangeArrowheads="1"/>
            </p:cNvSpPr>
            <p:nvPr/>
          </p:nvSpPr>
          <p:spPr bwMode="auto">
            <a:xfrm>
              <a:off x="1488" y="1358"/>
              <a:ext cx="20" cy="65"/>
            </a:xfrm>
            <a:prstGeom prst="rect">
              <a:avLst/>
            </a:prstGeom>
            <a:solidFill>
              <a:srgbClr val="3373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18" name="Rectangle 710"/>
            <p:cNvSpPr>
              <a:spLocks noChangeArrowheads="1"/>
            </p:cNvSpPr>
            <p:nvPr/>
          </p:nvSpPr>
          <p:spPr bwMode="auto">
            <a:xfrm>
              <a:off x="1508" y="1358"/>
              <a:ext cx="43" cy="65"/>
            </a:xfrm>
            <a:prstGeom prst="rect">
              <a:avLst/>
            </a:prstGeom>
            <a:solidFill>
              <a:srgbClr val="3574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19" name="Rectangle 711"/>
            <p:cNvSpPr>
              <a:spLocks noChangeArrowheads="1"/>
            </p:cNvSpPr>
            <p:nvPr/>
          </p:nvSpPr>
          <p:spPr bwMode="auto">
            <a:xfrm>
              <a:off x="1551" y="1358"/>
              <a:ext cx="32" cy="65"/>
            </a:xfrm>
            <a:prstGeom prst="rect">
              <a:avLst/>
            </a:prstGeom>
            <a:solidFill>
              <a:srgbClr val="3775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20" name="Rectangle 712"/>
            <p:cNvSpPr>
              <a:spLocks noChangeArrowheads="1"/>
            </p:cNvSpPr>
            <p:nvPr/>
          </p:nvSpPr>
          <p:spPr bwMode="auto">
            <a:xfrm>
              <a:off x="1583" y="1358"/>
              <a:ext cx="22" cy="65"/>
            </a:xfrm>
            <a:prstGeom prst="rect">
              <a:avLst/>
            </a:prstGeom>
            <a:solidFill>
              <a:srgbClr val="3976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21" name="Rectangle 713"/>
            <p:cNvSpPr>
              <a:spLocks noChangeArrowheads="1"/>
            </p:cNvSpPr>
            <p:nvPr/>
          </p:nvSpPr>
          <p:spPr bwMode="auto">
            <a:xfrm>
              <a:off x="1605" y="1358"/>
              <a:ext cx="34" cy="65"/>
            </a:xfrm>
            <a:prstGeom prst="rect">
              <a:avLst/>
            </a:prstGeom>
            <a:solidFill>
              <a:srgbClr val="3B78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22" name="Rectangle 714"/>
            <p:cNvSpPr>
              <a:spLocks noChangeArrowheads="1"/>
            </p:cNvSpPr>
            <p:nvPr/>
          </p:nvSpPr>
          <p:spPr bwMode="auto">
            <a:xfrm>
              <a:off x="1639" y="1358"/>
              <a:ext cx="34" cy="65"/>
            </a:xfrm>
            <a:prstGeom prst="rect">
              <a:avLst/>
            </a:prstGeom>
            <a:solidFill>
              <a:srgbClr val="3D79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23" name="Rectangle 715"/>
            <p:cNvSpPr>
              <a:spLocks noChangeArrowheads="1"/>
            </p:cNvSpPr>
            <p:nvPr/>
          </p:nvSpPr>
          <p:spPr bwMode="auto">
            <a:xfrm>
              <a:off x="1673" y="1358"/>
              <a:ext cx="35" cy="65"/>
            </a:xfrm>
            <a:prstGeom prst="rect">
              <a:avLst/>
            </a:prstGeom>
            <a:solidFill>
              <a:srgbClr val="3F7A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24" name="Rectangle 716"/>
            <p:cNvSpPr>
              <a:spLocks noChangeArrowheads="1"/>
            </p:cNvSpPr>
            <p:nvPr/>
          </p:nvSpPr>
          <p:spPr bwMode="auto">
            <a:xfrm>
              <a:off x="1708" y="1358"/>
              <a:ext cx="32" cy="65"/>
            </a:xfrm>
            <a:prstGeom prst="rect">
              <a:avLst/>
            </a:prstGeom>
            <a:solidFill>
              <a:srgbClr val="417C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25" name="Rectangle 717"/>
            <p:cNvSpPr>
              <a:spLocks noChangeArrowheads="1"/>
            </p:cNvSpPr>
            <p:nvPr/>
          </p:nvSpPr>
          <p:spPr bwMode="auto">
            <a:xfrm>
              <a:off x="1740" y="1358"/>
              <a:ext cx="34" cy="65"/>
            </a:xfrm>
            <a:prstGeom prst="rect">
              <a:avLst/>
            </a:prstGeom>
            <a:solidFill>
              <a:srgbClr val="437D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26" name="Rectangle 718"/>
            <p:cNvSpPr>
              <a:spLocks noChangeArrowheads="1"/>
            </p:cNvSpPr>
            <p:nvPr/>
          </p:nvSpPr>
          <p:spPr bwMode="auto">
            <a:xfrm>
              <a:off x="1774" y="1358"/>
              <a:ext cx="35" cy="65"/>
            </a:xfrm>
            <a:prstGeom prst="rect">
              <a:avLst/>
            </a:prstGeom>
            <a:solidFill>
              <a:srgbClr val="457F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27" name="Rectangle 719"/>
            <p:cNvSpPr>
              <a:spLocks noChangeArrowheads="1"/>
            </p:cNvSpPr>
            <p:nvPr/>
          </p:nvSpPr>
          <p:spPr bwMode="auto">
            <a:xfrm>
              <a:off x="1809" y="1358"/>
              <a:ext cx="34" cy="65"/>
            </a:xfrm>
            <a:prstGeom prst="rect">
              <a:avLst/>
            </a:prstGeom>
            <a:solidFill>
              <a:srgbClr val="4780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28" name="Rectangle 720"/>
            <p:cNvSpPr>
              <a:spLocks noChangeArrowheads="1"/>
            </p:cNvSpPr>
            <p:nvPr/>
          </p:nvSpPr>
          <p:spPr bwMode="auto">
            <a:xfrm>
              <a:off x="1843" y="1358"/>
              <a:ext cx="29" cy="65"/>
            </a:xfrm>
            <a:prstGeom prst="rect">
              <a:avLst/>
            </a:prstGeom>
            <a:solidFill>
              <a:srgbClr val="4981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29" name="Rectangle 721"/>
            <p:cNvSpPr>
              <a:spLocks noChangeArrowheads="1"/>
            </p:cNvSpPr>
            <p:nvPr/>
          </p:nvSpPr>
          <p:spPr bwMode="auto">
            <a:xfrm>
              <a:off x="1872" y="1358"/>
              <a:ext cx="21" cy="65"/>
            </a:xfrm>
            <a:prstGeom prst="rect">
              <a:avLst/>
            </a:prstGeom>
            <a:solidFill>
              <a:srgbClr val="4B82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30" name="Rectangle 722"/>
            <p:cNvSpPr>
              <a:spLocks noChangeArrowheads="1"/>
            </p:cNvSpPr>
            <p:nvPr/>
          </p:nvSpPr>
          <p:spPr bwMode="auto">
            <a:xfrm>
              <a:off x="1893" y="1358"/>
              <a:ext cx="35" cy="65"/>
            </a:xfrm>
            <a:prstGeom prst="rect">
              <a:avLst/>
            </a:prstGeom>
            <a:solidFill>
              <a:srgbClr val="4D84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31" name="Rectangle 723"/>
            <p:cNvSpPr>
              <a:spLocks noChangeArrowheads="1"/>
            </p:cNvSpPr>
            <p:nvPr/>
          </p:nvSpPr>
          <p:spPr bwMode="auto">
            <a:xfrm>
              <a:off x="1928" y="1358"/>
              <a:ext cx="32" cy="65"/>
            </a:xfrm>
            <a:prstGeom prst="rect">
              <a:avLst/>
            </a:prstGeom>
            <a:solidFill>
              <a:srgbClr val="4F85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32" name="Rectangle 724"/>
            <p:cNvSpPr>
              <a:spLocks noChangeArrowheads="1"/>
            </p:cNvSpPr>
            <p:nvPr/>
          </p:nvSpPr>
          <p:spPr bwMode="auto">
            <a:xfrm>
              <a:off x="1960" y="1358"/>
              <a:ext cx="34" cy="65"/>
            </a:xfrm>
            <a:prstGeom prst="rect">
              <a:avLst/>
            </a:prstGeom>
            <a:solidFill>
              <a:srgbClr val="5187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33" name="Rectangle 725"/>
            <p:cNvSpPr>
              <a:spLocks noChangeArrowheads="1"/>
            </p:cNvSpPr>
            <p:nvPr/>
          </p:nvSpPr>
          <p:spPr bwMode="auto">
            <a:xfrm>
              <a:off x="1994" y="1358"/>
              <a:ext cx="35" cy="65"/>
            </a:xfrm>
            <a:prstGeom prst="rect">
              <a:avLst/>
            </a:prstGeom>
            <a:solidFill>
              <a:srgbClr val="5389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34" name="Rectangle 726"/>
            <p:cNvSpPr>
              <a:spLocks noChangeArrowheads="1"/>
            </p:cNvSpPr>
            <p:nvPr/>
          </p:nvSpPr>
          <p:spPr bwMode="auto">
            <a:xfrm>
              <a:off x="2029" y="1358"/>
              <a:ext cx="34" cy="65"/>
            </a:xfrm>
            <a:prstGeom prst="rect">
              <a:avLst/>
            </a:prstGeom>
            <a:solidFill>
              <a:srgbClr val="558A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35" name="Rectangle 727"/>
            <p:cNvSpPr>
              <a:spLocks noChangeArrowheads="1"/>
            </p:cNvSpPr>
            <p:nvPr/>
          </p:nvSpPr>
          <p:spPr bwMode="auto">
            <a:xfrm>
              <a:off x="2063" y="1358"/>
              <a:ext cx="32" cy="65"/>
            </a:xfrm>
            <a:prstGeom prst="rect">
              <a:avLst/>
            </a:prstGeom>
            <a:solidFill>
              <a:srgbClr val="578C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36" name="Rectangle 728"/>
            <p:cNvSpPr>
              <a:spLocks noChangeArrowheads="1"/>
            </p:cNvSpPr>
            <p:nvPr/>
          </p:nvSpPr>
          <p:spPr bwMode="auto">
            <a:xfrm>
              <a:off x="2095" y="1358"/>
              <a:ext cx="22" cy="65"/>
            </a:xfrm>
            <a:prstGeom prst="rect">
              <a:avLst/>
            </a:prstGeom>
            <a:solidFill>
              <a:srgbClr val="598E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37" name="Rectangle 729"/>
            <p:cNvSpPr>
              <a:spLocks noChangeArrowheads="1"/>
            </p:cNvSpPr>
            <p:nvPr/>
          </p:nvSpPr>
          <p:spPr bwMode="auto">
            <a:xfrm>
              <a:off x="2117" y="1358"/>
              <a:ext cx="34" cy="65"/>
            </a:xfrm>
            <a:prstGeom prst="rect">
              <a:avLst/>
            </a:prstGeom>
            <a:solidFill>
              <a:srgbClr val="5B8F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38" name="Rectangle 730"/>
            <p:cNvSpPr>
              <a:spLocks noChangeArrowheads="1"/>
            </p:cNvSpPr>
            <p:nvPr/>
          </p:nvSpPr>
          <p:spPr bwMode="auto">
            <a:xfrm>
              <a:off x="2151" y="1358"/>
              <a:ext cx="29" cy="65"/>
            </a:xfrm>
            <a:prstGeom prst="rect">
              <a:avLst/>
            </a:prstGeom>
            <a:solidFill>
              <a:srgbClr val="5D90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39" name="Rectangle 731"/>
            <p:cNvSpPr>
              <a:spLocks noChangeArrowheads="1"/>
            </p:cNvSpPr>
            <p:nvPr/>
          </p:nvSpPr>
          <p:spPr bwMode="auto">
            <a:xfrm>
              <a:off x="2180" y="1358"/>
              <a:ext cx="34" cy="65"/>
            </a:xfrm>
            <a:prstGeom prst="rect">
              <a:avLst/>
            </a:prstGeom>
            <a:solidFill>
              <a:srgbClr val="5F92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40" name="Rectangle 732"/>
            <p:cNvSpPr>
              <a:spLocks noChangeArrowheads="1"/>
            </p:cNvSpPr>
            <p:nvPr/>
          </p:nvSpPr>
          <p:spPr bwMode="auto">
            <a:xfrm>
              <a:off x="2214" y="1358"/>
              <a:ext cx="34" cy="65"/>
            </a:xfrm>
            <a:prstGeom prst="rect">
              <a:avLst/>
            </a:prstGeom>
            <a:solidFill>
              <a:srgbClr val="6194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41" name="Rectangle 733"/>
            <p:cNvSpPr>
              <a:spLocks noChangeArrowheads="1"/>
            </p:cNvSpPr>
            <p:nvPr/>
          </p:nvSpPr>
          <p:spPr bwMode="auto">
            <a:xfrm>
              <a:off x="2248" y="1358"/>
              <a:ext cx="35" cy="65"/>
            </a:xfrm>
            <a:prstGeom prst="rect">
              <a:avLst/>
            </a:prstGeom>
            <a:solidFill>
              <a:srgbClr val="6396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42" name="Rectangle 734"/>
            <p:cNvSpPr>
              <a:spLocks noChangeArrowheads="1"/>
            </p:cNvSpPr>
            <p:nvPr/>
          </p:nvSpPr>
          <p:spPr bwMode="auto">
            <a:xfrm>
              <a:off x="2283" y="1358"/>
              <a:ext cx="32" cy="65"/>
            </a:xfrm>
            <a:prstGeom prst="rect">
              <a:avLst/>
            </a:prstGeom>
            <a:solidFill>
              <a:srgbClr val="6598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43" name="Rectangle 735"/>
            <p:cNvSpPr>
              <a:spLocks noChangeArrowheads="1"/>
            </p:cNvSpPr>
            <p:nvPr/>
          </p:nvSpPr>
          <p:spPr bwMode="auto">
            <a:xfrm>
              <a:off x="2315" y="1358"/>
              <a:ext cx="34" cy="65"/>
            </a:xfrm>
            <a:prstGeom prst="rect">
              <a:avLst/>
            </a:prstGeom>
            <a:solidFill>
              <a:srgbClr val="6799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44" name="Rectangle 736"/>
            <p:cNvSpPr>
              <a:spLocks noChangeArrowheads="1"/>
            </p:cNvSpPr>
            <p:nvPr/>
          </p:nvSpPr>
          <p:spPr bwMode="auto">
            <a:xfrm>
              <a:off x="2349" y="1358"/>
              <a:ext cx="22" cy="65"/>
            </a:xfrm>
            <a:prstGeom prst="rect">
              <a:avLst/>
            </a:prstGeom>
            <a:solidFill>
              <a:srgbClr val="699B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45" name="Rectangle 737"/>
            <p:cNvSpPr>
              <a:spLocks noChangeArrowheads="1"/>
            </p:cNvSpPr>
            <p:nvPr/>
          </p:nvSpPr>
          <p:spPr bwMode="auto">
            <a:xfrm>
              <a:off x="2371" y="1358"/>
              <a:ext cx="29" cy="65"/>
            </a:xfrm>
            <a:prstGeom prst="rect">
              <a:avLst/>
            </a:prstGeom>
            <a:solidFill>
              <a:srgbClr val="6B9C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46" name="Rectangle 738"/>
            <p:cNvSpPr>
              <a:spLocks noChangeArrowheads="1"/>
            </p:cNvSpPr>
            <p:nvPr/>
          </p:nvSpPr>
          <p:spPr bwMode="auto">
            <a:xfrm>
              <a:off x="2400" y="1358"/>
              <a:ext cx="22" cy="65"/>
            </a:xfrm>
            <a:prstGeom prst="rect">
              <a:avLst/>
            </a:prstGeom>
            <a:solidFill>
              <a:srgbClr val="6C9E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47" name="Rectangle 739"/>
            <p:cNvSpPr>
              <a:spLocks noChangeArrowheads="1"/>
            </p:cNvSpPr>
            <p:nvPr/>
          </p:nvSpPr>
          <p:spPr bwMode="auto">
            <a:xfrm>
              <a:off x="2422" y="1358"/>
              <a:ext cx="30" cy="65"/>
            </a:xfrm>
            <a:prstGeom prst="rect">
              <a:avLst/>
            </a:prstGeom>
            <a:solidFill>
              <a:srgbClr val="6E9F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48" name="Rectangle 740"/>
            <p:cNvSpPr>
              <a:spLocks noChangeArrowheads="1"/>
            </p:cNvSpPr>
            <p:nvPr/>
          </p:nvSpPr>
          <p:spPr bwMode="auto">
            <a:xfrm>
              <a:off x="2452" y="1358"/>
              <a:ext cx="33" cy="65"/>
            </a:xfrm>
            <a:prstGeom prst="rect">
              <a:avLst/>
            </a:prstGeom>
            <a:solidFill>
              <a:srgbClr val="70A1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49" name="Rectangle 741"/>
            <p:cNvSpPr>
              <a:spLocks noChangeArrowheads="1"/>
            </p:cNvSpPr>
            <p:nvPr/>
          </p:nvSpPr>
          <p:spPr bwMode="auto">
            <a:xfrm>
              <a:off x="2485" y="1358"/>
              <a:ext cx="34" cy="65"/>
            </a:xfrm>
            <a:prstGeom prst="rect">
              <a:avLst/>
            </a:prstGeom>
            <a:solidFill>
              <a:srgbClr val="72A3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50" name="Rectangle 742"/>
            <p:cNvSpPr>
              <a:spLocks noChangeArrowheads="1"/>
            </p:cNvSpPr>
            <p:nvPr/>
          </p:nvSpPr>
          <p:spPr bwMode="auto">
            <a:xfrm>
              <a:off x="2519" y="1358"/>
              <a:ext cx="34" cy="65"/>
            </a:xfrm>
            <a:prstGeom prst="rect">
              <a:avLst/>
            </a:prstGeom>
            <a:solidFill>
              <a:srgbClr val="74A5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51" name="Rectangle 743"/>
            <p:cNvSpPr>
              <a:spLocks noChangeArrowheads="1"/>
            </p:cNvSpPr>
            <p:nvPr/>
          </p:nvSpPr>
          <p:spPr bwMode="auto">
            <a:xfrm>
              <a:off x="2553" y="1358"/>
              <a:ext cx="34" cy="65"/>
            </a:xfrm>
            <a:prstGeom prst="rect">
              <a:avLst/>
            </a:prstGeom>
            <a:solidFill>
              <a:srgbClr val="76A7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52" name="Rectangle 744"/>
            <p:cNvSpPr>
              <a:spLocks noChangeArrowheads="1"/>
            </p:cNvSpPr>
            <p:nvPr/>
          </p:nvSpPr>
          <p:spPr bwMode="auto">
            <a:xfrm>
              <a:off x="2587" y="1358"/>
              <a:ext cx="33" cy="65"/>
            </a:xfrm>
            <a:prstGeom prst="rect">
              <a:avLst/>
            </a:prstGeom>
            <a:solidFill>
              <a:srgbClr val="78A9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53" name="Rectangle 745"/>
            <p:cNvSpPr>
              <a:spLocks noChangeArrowheads="1"/>
            </p:cNvSpPr>
            <p:nvPr/>
          </p:nvSpPr>
          <p:spPr bwMode="auto">
            <a:xfrm>
              <a:off x="2620" y="1358"/>
              <a:ext cx="34" cy="65"/>
            </a:xfrm>
            <a:prstGeom prst="rect">
              <a:avLst/>
            </a:prstGeom>
            <a:solidFill>
              <a:srgbClr val="7AAB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54" name="Rectangle 746"/>
            <p:cNvSpPr>
              <a:spLocks noChangeArrowheads="1"/>
            </p:cNvSpPr>
            <p:nvPr/>
          </p:nvSpPr>
          <p:spPr bwMode="auto">
            <a:xfrm>
              <a:off x="2654" y="1358"/>
              <a:ext cx="34" cy="65"/>
            </a:xfrm>
            <a:prstGeom prst="rect">
              <a:avLst/>
            </a:prstGeom>
            <a:solidFill>
              <a:srgbClr val="7CAD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55" name="Rectangle 747"/>
            <p:cNvSpPr>
              <a:spLocks noChangeArrowheads="1"/>
            </p:cNvSpPr>
            <p:nvPr/>
          </p:nvSpPr>
          <p:spPr bwMode="auto">
            <a:xfrm>
              <a:off x="2688" y="1358"/>
              <a:ext cx="35" cy="65"/>
            </a:xfrm>
            <a:prstGeom prst="rect">
              <a:avLst/>
            </a:prstGeom>
            <a:solidFill>
              <a:srgbClr val="7EAE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56" name="Rectangle 748"/>
            <p:cNvSpPr>
              <a:spLocks noChangeArrowheads="1"/>
            </p:cNvSpPr>
            <p:nvPr/>
          </p:nvSpPr>
          <p:spPr bwMode="auto">
            <a:xfrm>
              <a:off x="2723" y="1358"/>
              <a:ext cx="32" cy="65"/>
            </a:xfrm>
            <a:prstGeom prst="rect">
              <a:avLst/>
            </a:prstGeom>
            <a:solidFill>
              <a:srgbClr val="80B0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57" name="Rectangle 749"/>
            <p:cNvSpPr>
              <a:spLocks noChangeArrowheads="1"/>
            </p:cNvSpPr>
            <p:nvPr/>
          </p:nvSpPr>
          <p:spPr bwMode="auto">
            <a:xfrm>
              <a:off x="2755" y="1358"/>
              <a:ext cx="34" cy="65"/>
            </a:xfrm>
            <a:prstGeom prst="rect">
              <a:avLst/>
            </a:prstGeom>
            <a:solidFill>
              <a:srgbClr val="82B2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58" name="Rectangle 750"/>
            <p:cNvSpPr>
              <a:spLocks noChangeArrowheads="1"/>
            </p:cNvSpPr>
            <p:nvPr/>
          </p:nvSpPr>
          <p:spPr bwMode="auto">
            <a:xfrm>
              <a:off x="2789" y="1358"/>
              <a:ext cx="35" cy="65"/>
            </a:xfrm>
            <a:prstGeom prst="rect">
              <a:avLst/>
            </a:prstGeom>
            <a:solidFill>
              <a:srgbClr val="84B4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59" name="Rectangle 751"/>
            <p:cNvSpPr>
              <a:spLocks noChangeArrowheads="1"/>
            </p:cNvSpPr>
            <p:nvPr/>
          </p:nvSpPr>
          <p:spPr bwMode="auto">
            <a:xfrm>
              <a:off x="2824" y="1358"/>
              <a:ext cx="34" cy="65"/>
            </a:xfrm>
            <a:prstGeom prst="rect">
              <a:avLst/>
            </a:prstGeom>
            <a:solidFill>
              <a:srgbClr val="86B6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60" name="Rectangle 752"/>
            <p:cNvSpPr>
              <a:spLocks noChangeArrowheads="1"/>
            </p:cNvSpPr>
            <p:nvPr/>
          </p:nvSpPr>
          <p:spPr bwMode="auto">
            <a:xfrm>
              <a:off x="2858" y="1358"/>
              <a:ext cx="34" cy="65"/>
            </a:xfrm>
            <a:prstGeom prst="rect">
              <a:avLst/>
            </a:prstGeom>
            <a:solidFill>
              <a:srgbClr val="88B8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61" name="Rectangle 753"/>
            <p:cNvSpPr>
              <a:spLocks noChangeArrowheads="1"/>
            </p:cNvSpPr>
            <p:nvPr/>
          </p:nvSpPr>
          <p:spPr bwMode="auto">
            <a:xfrm>
              <a:off x="2892" y="1358"/>
              <a:ext cx="33" cy="65"/>
            </a:xfrm>
            <a:prstGeom prst="rect">
              <a:avLst/>
            </a:prstGeom>
            <a:solidFill>
              <a:srgbClr val="8ABA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62" name="Rectangle 754"/>
            <p:cNvSpPr>
              <a:spLocks noChangeArrowheads="1"/>
            </p:cNvSpPr>
            <p:nvPr/>
          </p:nvSpPr>
          <p:spPr bwMode="auto">
            <a:xfrm>
              <a:off x="2925" y="1358"/>
              <a:ext cx="34" cy="65"/>
            </a:xfrm>
            <a:prstGeom prst="rect">
              <a:avLst/>
            </a:prstGeom>
            <a:solidFill>
              <a:srgbClr val="8CBC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63" name="Rectangle 755"/>
            <p:cNvSpPr>
              <a:spLocks noChangeArrowheads="1"/>
            </p:cNvSpPr>
            <p:nvPr/>
          </p:nvSpPr>
          <p:spPr bwMode="auto">
            <a:xfrm>
              <a:off x="2959" y="1358"/>
              <a:ext cx="34" cy="65"/>
            </a:xfrm>
            <a:prstGeom prst="rect">
              <a:avLst/>
            </a:prstGeom>
            <a:solidFill>
              <a:srgbClr val="8EBE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64" name="Rectangle 756"/>
            <p:cNvSpPr>
              <a:spLocks noChangeArrowheads="1"/>
            </p:cNvSpPr>
            <p:nvPr/>
          </p:nvSpPr>
          <p:spPr bwMode="auto">
            <a:xfrm>
              <a:off x="2993" y="1358"/>
              <a:ext cx="34" cy="65"/>
            </a:xfrm>
            <a:prstGeom prst="rect">
              <a:avLst/>
            </a:prstGeom>
            <a:solidFill>
              <a:srgbClr val="8FC0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65" name="Rectangle 757"/>
            <p:cNvSpPr>
              <a:spLocks noChangeArrowheads="1"/>
            </p:cNvSpPr>
            <p:nvPr/>
          </p:nvSpPr>
          <p:spPr bwMode="auto">
            <a:xfrm>
              <a:off x="3027" y="1358"/>
              <a:ext cx="33" cy="65"/>
            </a:xfrm>
            <a:prstGeom prst="rect">
              <a:avLst/>
            </a:prstGeom>
            <a:solidFill>
              <a:srgbClr val="91C1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66" name="Rectangle 758"/>
            <p:cNvSpPr>
              <a:spLocks noChangeArrowheads="1"/>
            </p:cNvSpPr>
            <p:nvPr/>
          </p:nvSpPr>
          <p:spPr bwMode="auto">
            <a:xfrm>
              <a:off x="3060" y="1358"/>
              <a:ext cx="34" cy="65"/>
            </a:xfrm>
            <a:prstGeom prst="rect">
              <a:avLst/>
            </a:prstGeom>
            <a:solidFill>
              <a:srgbClr val="93C3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67" name="Rectangle 759"/>
            <p:cNvSpPr>
              <a:spLocks noChangeArrowheads="1"/>
            </p:cNvSpPr>
            <p:nvPr/>
          </p:nvSpPr>
          <p:spPr bwMode="auto">
            <a:xfrm>
              <a:off x="3094" y="1358"/>
              <a:ext cx="34" cy="65"/>
            </a:xfrm>
            <a:prstGeom prst="rect">
              <a:avLst/>
            </a:prstGeom>
            <a:solidFill>
              <a:srgbClr val="95C5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68" name="Rectangle 760"/>
            <p:cNvSpPr>
              <a:spLocks noChangeArrowheads="1"/>
            </p:cNvSpPr>
            <p:nvPr/>
          </p:nvSpPr>
          <p:spPr bwMode="auto">
            <a:xfrm>
              <a:off x="3128" y="1358"/>
              <a:ext cx="34" cy="65"/>
            </a:xfrm>
            <a:prstGeom prst="rect">
              <a:avLst/>
            </a:prstGeom>
            <a:solidFill>
              <a:srgbClr val="97C7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69" name="Rectangle 761"/>
            <p:cNvSpPr>
              <a:spLocks noChangeArrowheads="1"/>
            </p:cNvSpPr>
            <p:nvPr/>
          </p:nvSpPr>
          <p:spPr bwMode="auto">
            <a:xfrm>
              <a:off x="3162" y="1358"/>
              <a:ext cx="35" cy="65"/>
            </a:xfrm>
            <a:prstGeom prst="rect">
              <a:avLst/>
            </a:prstGeom>
            <a:solidFill>
              <a:srgbClr val="98C9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70" name="Rectangle 762"/>
            <p:cNvSpPr>
              <a:spLocks noChangeArrowheads="1"/>
            </p:cNvSpPr>
            <p:nvPr/>
          </p:nvSpPr>
          <p:spPr bwMode="auto">
            <a:xfrm>
              <a:off x="3197" y="1358"/>
              <a:ext cx="32" cy="65"/>
            </a:xfrm>
            <a:prstGeom prst="rect">
              <a:avLst/>
            </a:prstGeom>
            <a:solidFill>
              <a:srgbClr val="9ACA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71" name="Rectangle 763"/>
            <p:cNvSpPr>
              <a:spLocks noChangeArrowheads="1"/>
            </p:cNvSpPr>
            <p:nvPr/>
          </p:nvSpPr>
          <p:spPr bwMode="auto">
            <a:xfrm>
              <a:off x="3229" y="1358"/>
              <a:ext cx="34" cy="65"/>
            </a:xfrm>
            <a:prstGeom prst="rect">
              <a:avLst/>
            </a:prstGeom>
            <a:solidFill>
              <a:srgbClr val="9CCC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72" name="Rectangle 764"/>
            <p:cNvSpPr>
              <a:spLocks noChangeArrowheads="1"/>
            </p:cNvSpPr>
            <p:nvPr/>
          </p:nvSpPr>
          <p:spPr bwMode="auto">
            <a:xfrm>
              <a:off x="3263" y="1358"/>
              <a:ext cx="35" cy="65"/>
            </a:xfrm>
            <a:prstGeom prst="rect">
              <a:avLst/>
            </a:prstGeom>
            <a:solidFill>
              <a:srgbClr val="9DCE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73" name="Rectangle 765"/>
            <p:cNvSpPr>
              <a:spLocks noChangeArrowheads="1"/>
            </p:cNvSpPr>
            <p:nvPr/>
          </p:nvSpPr>
          <p:spPr bwMode="auto">
            <a:xfrm>
              <a:off x="3298" y="1358"/>
              <a:ext cx="34" cy="65"/>
            </a:xfrm>
            <a:prstGeom prst="rect">
              <a:avLst/>
            </a:prstGeom>
            <a:solidFill>
              <a:srgbClr val="9FCF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74" name="Rectangle 766"/>
            <p:cNvSpPr>
              <a:spLocks noChangeArrowheads="1"/>
            </p:cNvSpPr>
            <p:nvPr/>
          </p:nvSpPr>
          <p:spPr bwMode="auto">
            <a:xfrm>
              <a:off x="3332" y="1358"/>
              <a:ext cx="32" cy="65"/>
            </a:xfrm>
            <a:prstGeom prst="rect">
              <a:avLst/>
            </a:prstGeom>
            <a:solidFill>
              <a:srgbClr val="A1D1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75" name="Rectangle 767"/>
            <p:cNvSpPr>
              <a:spLocks noChangeArrowheads="1"/>
            </p:cNvSpPr>
            <p:nvPr/>
          </p:nvSpPr>
          <p:spPr bwMode="auto">
            <a:xfrm>
              <a:off x="3364" y="1358"/>
              <a:ext cx="35" cy="65"/>
            </a:xfrm>
            <a:prstGeom prst="rect">
              <a:avLst/>
            </a:prstGeom>
            <a:solidFill>
              <a:srgbClr val="A2D3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76" name="Rectangle 768"/>
            <p:cNvSpPr>
              <a:spLocks noChangeArrowheads="1"/>
            </p:cNvSpPr>
            <p:nvPr/>
          </p:nvSpPr>
          <p:spPr bwMode="auto">
            <a:xfrm>
              <a:off x="3399" y="1358"/>
              <a:ext cx="34" cy="65"/>
            </a:xfrm>
            <a:prstGeom prst="rect">
              <a:avLst/>
            </a:prstGeom>
            <a:solidFill>
              <a:srgbClr val="A4D4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77" name="Rectangle 769"/>
            <p:cNvSpPr>
              <a:spLocks noChangeArrowheads="1"/>
            </p:cNvSpPr>
            <p:nvPr/>
          </p:nvSpPr>
          <p:spPr bwMode="auto">
            <a:xfrm>
              <a:off x="3433" y="1358"/>
              <a:ext cx="34" cy="65"/>
            </a:xfrm>
            <a:prstGeom prst="rect">
              <a:avLst/>
            </a:prstGeom>
            <a:solidFill>
              <a:srgbClr val="A5D6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78" name="Rectangle 770"/>
            <p:cNvSpPr>
              <a:spLocks noChangeArrowheads="1"/>
            </p:cNvSpPr>
            <p:nvPr/>
          </p:nvSpPr>
          <p:spPr bwMode="auto">
            <a:xfrm>
              <a:off x="3467" y="1358"/>
              <a:ext cx="33" cy="65"/>
            </a:xfrm>
            <a:prstGeom prst="rect">
              <a:avLst/>
            </a:prstGeom>
            <a:solidFill>
              <a:srgbClr val="A7D7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79" name="Rectangle 771"/>
            <p:cNvSpPr>
              <a:spLocks noChangeArrowheads="1"/>
            </p:cNvSpPr>
            <p:nvPr/>
          </p:nvSpPr>
          <p:spPr bwMode="auto">
            <a:xfrm>
              <a:off x="3500" y="1358"/>
              <a:ext cx="34" cy="65"/>
            </a:xfrm>
            <a:prstGeom prst="rect">
              <a:avLst/>
            </a:prstGeom>
            <a:solidFill>
              <a:srgbClr val="A8D9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80" name="Rectangle 772"/>
            <p:cNvSpPr>
              <a:spLocks noChangeArrowheads="1"/>
            </p:cNvSpPr>
            <p:nvPr/>
          </p:nvSpPr>
          <p:spPr bwMode="auto">
            <a:xfrm>
              <a:off x="3534" y="1358"/>
              <a:ext cx="34" cy="65"/>
            </a:xfrm>
            <a:prstGeom prst="rect">
              <a:avLst/>
            </a:prstGeom>
            <a:solidFill>
              <a:srgbClr val="AADA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81" name="Rectangle 773"/>
            <p:cNvSpPr>
              <a:spLocks noChangeArrowheads="1"/>
            </p:cNvSpPr>
            <p:nvPr/>
          </p:nvSpPr>
          <p:spPr bwMode="auto">
            <a:xfrm>
              <a:off x="3568" y="1358"/>
              <a:ext cx="51" cy="65"/>
            </a:xfrm>
            <a:prstGeom prst="rect">
              <a:avLst/>
            </a:prstGeom>
            <a:solidFill>
              <a:srgbClr val="ABDC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82" name="Rectangle 774"/>
            <p:cNvSpPr>
              <a:spLocks noChangeArrowheads="1"/>
            </p:cNvSpPr>
            <p:nvPr/>
          </p:nvSpPr>
          <p:spPr bwMode="auto">
            <a:xfrm>
              <a:off x="3619" y="1358"/>
              <a:ext cx="50" cy="65"/>
            </a:xfrm>
            <a:prstGeom prst="rect">
              <a:avLst/>
            </a:prstGeom>
            <a:solidFill>
              <a:srgbClr val="ADDE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83" name="Rectangle 775"/>
            <p:cNvSpPr>
              <a:spLocks noChangeArrowheads="1"/>
            </p:cNvSpPr>
            <p:nvPr/>
          </p:nvSpPr>
          <p:spPr bwMode="auto">
            <a:xfrm>
              <a:off x="3669" y="1358"/>
              <a:ext cx="52" cy="65"/>
            </a:xfrm>
            <a:prstGeom prst="rect">
              <a:avLst/>
            </a:prstGeom>
            <a:solidFill>
              <a:srgbClr val="AFE0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84" name="Rectangle 776"/>
            <p:cNvSpPr>
              <a:spLocks noChangeArrowheads="1"/>
            </p:cNvSpPr>
            <p:nvPr/>
          </p:nvSpPr>
          <p:spPr bwMode="auto">
            <a:xfrm>
              <a:off x="3721" y="1358"/>
              <a:ext cx="51" cy="65"/>
            </a:xfrm>
            <a:prstGeom prst="rect">
              <a:avLst/>
            </a:prstGeom>
            <a:solidFill>
              <a:srgbClr val="B1E2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85" name="Rectangle 777"/>
            <p:cNvSpPr>
              <a:spLocks noChangeArrowheads="1"/>
            </p:cNvSpPr>
            <p:nvPr/>
          </p:nvSpPr>
          <p:spPr bwMode="auto">
            <a:xfrm>
              <a:off x="3772" y="1358"/>
              <a:ext cx="67" cy="65"/>
            </a:xfrm>
            <a:prstGeom prst="rect">
              <a:avLst/>
            </a:prstGeom>
            <a:solidFill>
              <a:srgbClr val="B3E4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86" name="Rectangle 778"/>
            <p:cNvSpPr>
              <a:spLocks noChangeArrowheads="1"/>
            </p:cNvSpPr>
            <p:nvPr/>
          </p:nvSpPr>
          <p:spPr bwMode="auto">
            <a:xfrm>
              <a:off x="3839" y="1358"/>
              <a:ext cx="50" cy="65"/>
            </a:xfrm>
            <a:prstGeom prst="rect">
              <a:avLst/>
            </a:prstGeom>
            <a:solidFill>
              <a:srgbClr val="B5E6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87" name="Rectangle 779"/>
            <p:cNvSpPr>
              <a:spLocks noChangeArrowheads="1"/>
            </p:cNvSpPr>
            <p:nvPr/>
          </p:nvSpPr>
          <p:spPr bwMode="auto">
            <a:xfrm>
              <a:off x="3889" y="1358"/>
              <a:ext cx="52" cy="65"/>
            </a:xfrm>
            <a:prstGeom prst="rect">
              <a:avLst/>
            </a:prstGeom>
            <a:solidFill>
              <a:srgbClr val="B6E8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88" name="Rectangle 780"/>
            <p:cNvSpPr>
              <a:spLocks noChangeArrowheads="1"/>
            </p:cNvSpPr>
            <p:nvPr/>
          </p:nvSpPr>
          <p:spPr bwMode="auto">
            <a:xfrm>
              <a:off x="3941" y="1358"/>
              <a:ext cx="33" cy="65"/>
            </a:xfrm>
            <a:prstGeom prst="rect">
              <a:avLst/>
            </a:prstGeom>
            <a:solidFill>
              <a:srgbClr val="B8E9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89" name="Rectangle 781"/>
            <p:cNvSpPr>
              <a:spLocks noChangeArrowheads="1"/>
            </p:cNvSpPr>
            <p:nvPr/>
          </p:nvSpPr>
          <p:spPr bwMode="auto">
            <a:xfrm>
              <a:off x="3974" y="1358"/>
              <a:ext cx="68" cy="65"/>
            </a:xfrm>
            <a:prstGeom prst="rect">
              <a:avLst/>
            </a:prstGeom>
            <a:solidFill>
              <a:srgbClr val="B9EB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90" name="Rectangle 782"/>
            <p:cNvSpPr>
              <a:spLocks noChangeArrowheads="1"/>
            </p:cNvSpPr>
            <p:nvPr/>
          </p:nvSpPr>
          <p:spPr bwMode="auto">
            <a:xfrm>
              <a:off x="4042" y="1358"/>
              <a:ext cx="67" cy="65"/>
            </a:xfrm>
            <a:prstGeom prst="rect">
              <a:avLst/>
            </a:prstGeom>
            <a:solidFill>
              <a:srgbClr val="BBED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91" name="Rectangle 783"/>
            <p:cNvSpPr>
              <a:spLocks noChangeArrowheads="1"/>
            </p:cNvSpPr>
            <p:nvPr/>
          </p:nvSpPr>
          <p:spPr bwMode="auto">
            <a:xfrm>
              <a:off x="4109" y="1358"/>
              <a:ext cx="52" cy="65"/>
            </a:xfrm>
            <a:prstGeom prst="rect">
              <a:avLst/>
            </a:prstGeom>
            <a:solidFill>
              <a:srgbClr val="BDEE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92" name="Rectangle 784"/>
            <p:cNvSpPr>
              <a:spLocks noChangeArrowheads="1"/>
            </p:cNvSpPr>
            <p:nvPr/>
          </p:nvSpPr>
          <p:spPr bwMode="auto">
            <a:xfrm>
              <a:off x="4161" y="1358"/>
              <a:ext cx="83" cy="65"/>
            </a:xfrm>
            <a:prstGeom prst="rect">
              <a:avLst/>
            </a:prstGeom>
            <a:solidFill>
              <a:srgbClr val="BEF0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93" name="Rectangle 785"/>
            <p:cNvSpPr>
              <a:spLocks noChangeArrowheads="1"/>
            </p:cNvSpPr>
            <p:nvPr/>
          </p:nvSpPr>
          <p:spPr bwMode="auto">
            <a:xfrm>
              <a:off x="4244" y="1358"/>
              <a:ext cx="85" cy="65"/>
            </a:xfrm>
            <a:prstGeom prst="rect">
              <a:avLst/>
            </a:prstGeom>
            <a:solidFill>
              <a:srgbClr val="C0F2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94" name="Rectangle 786"/>
            <p:cNvSpPr>
              <a:spLocks noChangeArrowheads="1"/>
            </p:cNvSpPr>
            <p:nvPr/>
          </p:nvSpPr>
          <p:spPr bwMode="auto">
            <a:xfrm>
              <a:off x="4329" y="1358"/>
              <a:ext cx="103" cy="65"/>
            </a:xfrm>
            <a:prstGeom prst="rect">
              <a:avLst/>
            </a:prstGeom>
            <a:solidFill>
              <a:srgbClr val="C2F4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95" name="Rectangle 787"/>
            <p:cNvSpPr>
              <a:spLocks noChangeArrowheads="1"/>
            </p:cNvSpPr>
            <p:nvPr/>
          </p:nvSpPr>
          <p:spPr bwMode="auto">
            <a:xfrm>
              <a:off x="4432" y="1358"/>
              <a:ext cx="66" cy="65"/>
            </a:xfrm>
            <a:prstGeom prst="rect">
              <a:avLst/>
            </a:prstGeom>
            <a:solidFill>
              <a:srgbClr val="C3F6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96" name="Rectangle 788"/>
            <p:cNvSpPr>
              <a:spLocks noChangeArrowheads="1"/>
            </p:cNvSpPr>
            <p:nvPr/>
          </p:nvSpPr>
          <p:spPr bwMode="auto">
            <a:xfrm>
              <a:off x="4498" y="1358"/>
              <a:ext cx="103" cy="65"/>
            </a:xfrm>
            <a:prstGeom prst="rect">
              <a:avLst/>
            </a:prstGeom>
            <a:solidFill>
              <a:srgbClr val="C5F7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97" name="Rectangle 789"/>
            <p:cNvSpPr>
              <a:spLocks noChangeArrowheads="1"/>
            </p:cNvSpPr>
            <p:nvPr/>
          </p:nvSpPr>
          <p:spPr bwMode="auto">
            <a:xfrm>
              <a:off x="4601" y="1358"/>
              <a:ext cx="117" cy="65"/>
            </a:xfrm>
            <a:prstGeom prst="rect">
              <a:avLst/>
            </a:prstGeom>
            <a:solidFill>
              <a:srgbClr val="C6F9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98" name="Rectangle 790"/>
            <p:cNvSpPr>
              <a:spLocks noChangeArrowheads="1"/>
            </p:cNvSpPr>
            <p:nvPr/>
          </p:nvSpPr>
          <p:spPr bwMode="auto">
            <a:xfrm>
              <a:off x="4718" y="1358"/>
              <a:ext cx="103" cy="65"/>
            </a:xfrm>
            <a:prstGeom prst="rect">
              <a:avLst/>
            </a:prstGeom>
            <a:solidFill>
              <a:srgbClr val="C8FA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099" name="Rectangle 791"/>
            <p:cNvSpPr>
              <a:spLocks noChangeArrowheads="1"/>
            </p:cNvSpPr>
            <p:nvPr/>
          </p:nvSpPr>
          <p:spPr bwMode="auto">
            <a:xfrm>
              <a:off x="4821" y="1358"/>
              <a:ext cx="202" cy="65"/>
            </a:xfrm>
            <a:prstGeom prst="rect">
              <a:avLst/>
            </a:prstGeom>
            <a:solidFill>
              <a:srgbClr val="C9FC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00" name="Rectangle 792"/>
            <p:cNvSpPr>
              <a:spLocks noChangeArrowheads="1"/>
            </p:cNvSpPr>
            <p:nvPr/>
          </p:nvSpPr>
          <p:spPr bwMode="auto">
            <a:xfrm>
              <a:off x="5023" y="1358"/>
              <a:ext cx="153" cy="65"/>
            </a:xfrm>
            <a:prstGeom prst="rect">
              <a:avLst/>
            </a:prstGeom>
            <a:solidFill>
              <a:srgbClr val="CBFD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01" name="Rectangle 793"/>
            <p:cNvSpPr>
              <a:spLocks noChangeArrowheads="1"/>
            </p:cNvSpPr>
            <p:nvPr/>
          </p:nvSpPr>
          <p:spPr bwMode="auto">
            <a:xfrm>
              <a:off x="5176" y="1358"/>
              <a:ext cx="92" cy="65"/>
            </a:xfrm>
            <a:prstGeom prst="rect">
              <a:avLst/>
            </a:prstGeom>
            <a:solidFill>
              <a:srgbClr val="CCFF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grpSp>
      <p:grpSp>
        <p:nvGrpSpPr>
          <p:cNvPr id="760102" name="Group 888"/>
          <p:cNvGrpSpPr>
            <a:grpSpLocks/>
          </p:cNvGrpSpPr>
          <p:nvPr/>
        </p:nvGrpSpPr>
        <p:grpSpPr bwMode="auto">
          <a:xfrm>
            <a:off x="8088313" y="971550"/>
            <a:ext cx="274637" cy="5626100"/>
            <a:chOff x="5095" y="612"/>
            <a:chExt cx="173" cy="3544"/>
          </a:xfrm>
        </p:grpSpPr>
        <p:sp>
          <p:nvSpPr>
            <p:cNvPr id="760103" name="Rectangle 795"/>
            <p:cNvSpPr>
              <a:spLocks noChangeArrowheads="1"/>
            </p:cNvSpPr>
            <p:nvPr/>
          </p:nvSpPr>
          <p:spPr bwMode="auto">
            <a:xfrm>
              <a:off x="5095" y="612"/>
              <a:ext cx="2" cy="3544"/>
            </a:xfrm>
            <a:prstGeom prst="rect">
              <a:avLst/>
            </a:prstGeom>
            <a:solidFill>
              <a:srgbClr val="000144"/>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04" name="Rectangle 796"/>
            <p:cNvSpPr>
              <a:spLocks noChangeArrowheads="1"/>
            </p:cNvSpPr>
            <p:nvPr/>
          </p:nvSpPr>
          <p:spPr bwMode="auto">
            <a:xfrm>
              <a:off x="5097" y="612"/>
              <a:ext cx="2" cy="3544"/>
            </a:xfrm>
            <a:prstGeom prst="rect">
              <a:avLst/>
            </a:prstGeom>
            <a:solidFill>
              <a:srgbClr val="000947"/>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05" name="Rectangle 797"/>
            <p:cNvSpPr>
              <a:spLocks noChangeArrowheads="1"/>
            </p:cNvSpPr>
            <p:nvPr/>
          </p:nvSpPr>
          <p:spPr bwMode="auto">
            <a:xfrm>
              <a:off x="5099" y="612"/>
              <a:ext cx="2" cy="3544"/>
            </a:xfrm>
            <a:prstGeom prst="rect">
              <a:avLst/>
            </a:prstGeom>
            <a:solidFill>
              <a:srgbClr val="050D4A"/>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06" name="Rectangle 798"/>
            <p:cNvSpPr>
              <a:spLocks noChangeArrowheads="1"/>
            </p:cNvSpPr>
            <p:nvPr/>
          </p:nvSpPr>
          <p:spPr bwMode="auto">
            <a:xfrm>
              <a:off x="5101" y="612"/>
              <a:ext cx="1" cy="3544"/>
            </a:xfrm>
            <a:prstGeom prst="rect">
              <a:avLst/>
            </a:prstGeom>
            <a:solidFill>
              <a:srgbClr val="0B104E"/>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07" name="Rectangle 799"/>
            <p:cNvSpPr>
              <a:spLocks noChangeArrowheads="1"/>
            </p:cNvSpPr>
            <p:nvPr/>
          </p:nvSpPr>
          <p:spPr bwMode="auto">
            <a:xfrm>
              <a:off x="5102" y="612"/>
              <a:ext cx="2" cy="3544"/>
            </a:xfrm>
            <a:prstGeom prst="rect">
              <a:avLst/>
            </a:prstGeom>
            <a:solidFill>
              <a:srgbClr val="0B1452"/>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08" name="Rectangle 800"/>
            <p:cNvSpPr>
              <a:spLocks noChangeArrowheads="1"/>
            </p:cNvSpPr>
            <p:nvPr/>
          </p:nvSpPr>
          <p:spPr bwMode="auto">
            <a:xfrm>
              <a:off x="5104" y="612"/>
              <a:ext cx="2" cy="3544"/>
            </a:xfrm>
            <a:prstGeom prst="rect">
              <a:avLst/>
            </a:prstGeom>
            <a:solidFill>
              <a:srgbClr val="0B1756"/>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09" name="Rectangle 801"/>
            <p:cNvSpPr>
              <a:spLocks noChangeArrowheads="1"/>
            </p:cNvSpPr>
            <p:nvPr/>
          </p:nvSpPr>
          <p:spPr bwMode="auto">
            <a:xfrm>
              <a:off x="5106" y="612"/>
              <a:ext cx="2" cy="3544"/>
            </a:xfrm>
            <a:prstGeom prst="rect">
              <a:avLst/>
            </a:prstGeom>
            <a:solidFill>
              <a:srgbClr val="0B1A5A"/>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10" name="Rectangle 802"/>
            <p:cNvSpPr>
              <a:spLocks noChangeArrowheads="1"/>
            </p:cNvSpPr>
            <p:nvPr/>
          </p:nvSpPr>
          <p:spPr bwMode="auto">
            <a:xfrm>
              <a:off x="5108" y="612"/>
              <a:ext cx="2" cy="3544"/>
            </a:xfrm>
            <a:prstGeom prst="rect">
              <a:avLst/>
            </a:prstGeom>
            <a:solidFill>
              <a:srgbClr val="0E1D5E"/>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11" name="Rectangle 803"/>
            <p:cNvSpPr>
              <a:spLocks noChangeArrowheads="1"/>
            </p:cNvSpPr>
            <p:nvPr/>
          </p:nvSpPr>
          <p:spPr bwMode="auto">
            <a:xfrm>
              <a:off x="5110" y="612"/>
              <a:ext cx="1" cy="3544"/>
            </a:xfrm>
            <a:prstGeom prst="rect">
              <a:avLst/>
            </a:prstGeom>
            <a:solidFill>
              <a:srgbClr val="102063"/>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12" name="Rectangle 804"/>
            <p:cNvSpPr>
              <a:spLocks noChangeArrowheads="1"/>
            </p:cNvSpPr>
            <p:nvPr/>
          </p:nvSpPr>
          <p:spPr bwMode="auto">
            <a:xfrm>
              <a:off x="5111" y="612"/>
              <a:ext cx="2" cy="3544"/>
            </a:xfrm>
            <a:prstGeom prst="rect">
              <a:avLst/>
            </a:prstGeom>
            <a:solidFill>
              <a:srgbClr val="122268"/>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13" name="Rectangle 805"/>
            <p:cNvSpPr>
              <a:spLocks noChangeArrowheads="1"/>
            </p:cNvSpPr>
            <p:nvPr/>
          </p:nvSpPr>
          <p:spPr bwMode="auto">
            <a:xfrm>
              <a:off x="5113" y="612"/>
              <a:ext cx="2" cy="3544"/>
            </a:xfrm>
            <a:prstGeom prst="rect">
              <a:avLst/>
            </a:prstGeom>
            <a:solidFill>
              <a:srgbClr val="12246D"/>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14" name="Rectangle 806"/>
            <p:cNvSpPr>
              <a:spLocks noChangeArrowheads="1"/>
            </p:cNvSpPr>
            <p:nvPr/>
          </p:nvSpPr>
          <p:spPr bwMode="auto">
            <a:xfrm>
              <a:off x="5115" y="612"/>
              <a:ext cx="2" cy="3544"/>
            </a:xfrm>
            <a:prstGeom prst="rect">
              <a:avLst/>
            </a:prstGeom>
            <a:solidFill>
              <a:srgbClr val="132773"/>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15" name="Rectangle 807"/>
            <p:cNvSpPr>
              <a:spLocks noChangeArrowheads="1"/>
            </p:cNvSpPr>
            <p:nvPr/>
          </p:nvSpPr>
          <p:spPr bwMode="auto">
            <a:xfrm>
              <a:off x="5117" y="612"/>
              <a:ext cx="2" cy="3544"/>
            </a:xfrm>
            <a:prstGeom prst="rect">
              <a:avLst/>
            </a:prstGeom>
            <a:solidFill>
              <a:srgbClr val="152A79"/>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16" name="Rectangle 808"/>
            <p:cNvSpPr>
              <a:spLocks noChangeArrowheads="1"/>
            </p:cNvSpPr>
            <p:nvPr/>
          </p:nvSpPr>
          <p:spPr bwMode="auto">
            <a:xfrm>
              <a:off x="5119" y="612"/>
              <a:ext cx="1" cy="3544"/>
            </a:xfrm>
            <a:prstGeom prst="rect">
              <a:avLst/>
            </a:prstGeom>
            <a:solidFill>
              <a:srgbClr val="172D7E"/>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17" name="Rectangle 809"/>
            <p:cNvSpPr>
              <a:spLocks noChangeArrowheads="1"/>
            </p:cNvSpPr>
            <p:nvPr/>
          </p:nvSpPr>
          <p:spPr bwMode="auto">
            <a:xfrm>
              <a:off x="5120" y="612"/>
              <a:ext cx="2" cy="3544"/>
            </a:xfrm>
            <a:prstGeom prst="rect">
              <a:avLst/>
            </a:prstGeom>
            <a:solidFill>
              <a:srgbClr val="183084"/>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18" name="Rectangle 810"/>
            <p:cNvSpPr>
              <a:spLocks noChangeArrowheads="1"/>
            </p:cNvSpPr>
            <p:nvPr/>
          </p:nvSpPr>
          <p:spPr bwMode="auto">
            <a:xfrm>
              <a:off x="5122" y="612"/>
              <a:ext cx="2" cy="3544"/>
            </a:xfrm>
            <a:prstGeom prst="rect">
              <a:avLst/>
            </a:prstGeom>
            <a:solidFill>
              <a:srgbClr val="19338A"/>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19" name="Rectangle 811"/>
            <p:cNvSpPr>
              <a:spLocks noChangeArrowheads="1"/>
            </p:cNvSpPr>
            <p:nvPr/>
          </p:nvSpPr>
          <p:spPr bwMode="auto">
            <a:xfrm>
              <a:off x="5124" y="612"/>
              <a:ext cx="2" cy="3544"/>
            </a:xfrm>
            <a:prstGeom prst="rect">
              <a:avLst/>
            </a:prstGeom>
            <a:solidFill>
              <a:srgbClr val="1B3690"/>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20" name="Rectangle 812"/>
            <p:cNvSpPr>
              <a:spLocks noChangeArrowheads="1"/>
            </p:cNvSpPr>
            <p:nvPr/>
          </p:nvSpPr>
          <p:spPr bwMode="auto">
            <a:xfrm>
              <a:off x="5126" y="612"/>
              <a:ext cx="2" cy="3544"/>
            </a:xfrm>
            <a:prstGeom prst="rect">
              <a:avLst/>
            </a:prstGeom>
            <a:solidFill>
              <a:srgbClr val="1D3996"/>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21" name="Rectangle 813"/>
            <p:cNvSpPr>
              <a:spLocks noChangeArrowheads="1"/>
            </p:cNvSpPr>
            <p:nvPr/>
          </p:nvSpPr>
          <p:spPr bwMode="auto">
            <a:xfrm>
              <a:off x="5128" y="612"/>
              <a:ext cx="1" cy="3544"/>
            </a:xfrm>
            <a:prstGeom prst="rect">
              <a:avLst/>
            </a:prstGeom>
            <a:solidFill>
              <a:srgbClr val="1E3B9D"/>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22" name="Rectangle 814"/>
            <p:cNvSpPr>
              <a:spLocks noChangeArrowheads="1"/>
            </p:cNvSpPr>
            <p:nvPr/>
          </p:nvSpPr>
          <p:spPr bwMode="auto">
            <a:xfrm>
              <a:off x="5129" y="612"/>
              <a:ext cx="2" cy="3544"/>
            </a:xfrm>
            <a:prstGeom prst="rect">
              <a:avLst/>
            </a:prstGeom>
            <a:solidFill>
              <a:srgbClr val="1F3EA3"/>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23" name="Rectangle 815"/>
            <p:cNvSpPr>
              <a:spLocks noChangeArrowheads="1"/>
            </p:cNvSpPr>
            <p:nvPr/>
          </p:nvSpPr>
          <p:spPr bwMode="auto">
            <a:xfrm>
              <a:off x="5131" y="612"/>
              <a:ext cx="2" cy="3544"/>
            </a:xfrm>
            <a:prstGeom prst="rect">
              <a:avLst/>
            </a:prstGeom>
            <a:solidFill>
              <a:srgbClr val="2041A9"/>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24" name="Rectangle 816"/>
            <p:cNvSpPr>
              <a:spLocks noChangeArrowheads="1"/>
            </p:cNvSpPr>
            <p:nvPr/>
          </p:nvSpPr>
          <p:spPr bwMode="auto">
            <a:xfrm>
              <a:off x="5133" y="612"/>
              <a:ext cx="2" cy="3544"/>
            </a:xfrm>
            <a:prstGeom prst="rect">
              <a:avLst/>
            </a:prstGeom>
            <a:solidFill>
              <a:srgbClr val="2243A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25" name="Rectangle 817"/>
            <p:cNvSpPr>
              <a:spLocks noChangeArrowheads="1"/>
            </p:cNvSpPr>
            <p:nvPr/>
          </p:nvSpPr>
          <p:spPr bwMode="auto">
            <a:xfrm>
              <a:off x="5135" y="612"/>
              <a:ext cx="2" cy="3544"/>
            </a:xfrm>
            <a:prstGeom prst="rect">
              <a:avLst/>
            </a:prstGeom>
            <a:solidFill>
              <a:srgbClr val="2346B4"/>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26" name="Rectangle 818"/>
            <p:cNvSpPr>
              <a:spLocks noChangeArrowheads="1"/>
            </p:cNvSpPr>
            <p:nvPr/>
          </p:nvSpPr>
          <p:spPr bwMode="auto">
            <a:xfrm>
              <a:off x="5137" y="612"/>
              <a:ext cx="1" cy="3544"/>
            </a:xfrm>
            <a:prstGeom prst="rect">
              <a:avLst/>
            </a:prstGeom>
            <a:solidFill>
              <a:srgbClr val="2448BA"/>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27" name="Rectangle 819"/>
            <p:cNvSpPr>
              <a:spLocks noChangeArrowheads="1"/>
            </p:cNvSpPr>
            <p:nvPr/>
          </p:nvSpPr>
          <p:spPr bwMode="auto">
            <a:xfrm>
              <a:off x="5138" y="612"/>
              <a:ext cx="2" cy="3544"/>
            </a:xfrm>
            <a:prstGeom prst="rect">
              <a:avLst/>
            </a:prstGeom>
            <a:solidFill>
              <a:srgbClr val="254AC0"/>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28" name="Rectangle 820"/>
            <p:cNvSpPr>
              <a:spLocks noChangeArrowheads="1"/>
            </p:cNvSpPr>
            <p:nvPr/>
          </p:nvSpPr>
          <p:spPr bwMode="auto">
            <a:xfrm>
              <a:off x="5140" y="612"/>
              <a:ext cx="2" cy="3544"/>
            </a:xfrm>
            <a:prstGeom prst="rect">
              <a:avLst/>
            </a:prstGeom>
            <a:solidFill>
              <a:srgbClr val="274DC5"/>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29" name="Rectangle 821"/>
            <p:cNvSpPr>
              <a:spLocks noChangeArrowheads="1"/>
            </p:cNvSpPr>
            <p:nvPr/>
          </p:nvSpPr>
          <p:spPr bwMode="auto">
            <a:xfrm>
              <a:off x="5142" y="612"/>
              <a:ext cx="2" cy="3544"/>
            </a:xfrm>
            <a:prstGeom prst="rect">
              <a:avLst/>
            </a:prstGeom>
            <a:solidFill>
              <a:srgbClr val="284FCA"/>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30" name="Rectangle 822"/>
            <p:cNvSpPr>
              <a:spLocks noChangeArrowheads="1"/>
            </p:cNvSpPr>
            <p:nvPr/>
          </p:nvSpPr>
          <p:spPr bwMode="auto">
            <a:xfrm>
              <a:off x="5144" y="612"/>
              <a:ext cx="2" cy="3544"/>
            </a:xfrm>
            <a:prstGeom prst="rect">
              <a:avLst/>
            </a:prstGeom>
            <a:solidFill>
              <a:srgbClr val="2951C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31" name="Rectangle 823"/>
            <p:cNvSpPr>
              <a:spLocks noChangeArrowheads="1"/>
            </p:cNvSpPr>
            <p:nvPr/>
          </p:nvSpPr>
          <p:spPr bwMode="auto">
            <a:xfrm>
              <a:off x="5146" y="612"/>
              <a:ext cx="1" cy="3544"/>
            </a:xfrm>
            <a:prstGeom prst="rect">
              <a:avLst/>
            </a:prstGeom>
            <a:solidFill>
              <a:srgbClr val="2A53D3"/>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32" name="Rectangle 824"/>
            <p:cNvSpPr>
              <a:spLocks noChangeArrowheads="1"/>
            </p:cNvSpPr>
            <p:nvPr/>
          </p:nvSpPr>
          <p:spPr bwMode="auto">
            <a:xfrm>
              <a:off x="5147" y="612"/>
              <a:ext cx="2" cy="3544"/>
            </a:xfrm>
            <a:prstGeom prst="rect">
              <a:avLst/>
            </a:prstGeom>
            <a:solidFill>
              <a:srgbClr val="2B55D8"/>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33" name="Rectangle 825"/>
            <p:cNvSpPr>
              <a:spLocks noChangeArrowheads="1"/>
            </p:cNvSpPr>
            <p:nvPr/>
          </p:nvSpPr>
          <p:spPr bwMode="auto">
            <a:xfrm>
              <a:off x="5149" y="612"/>
              <a:ext cx="2" cy="3544"/>
            </a:xfrm>
            <a:prstGeom prst="rect">
              <a:avLst/>
            </a:prstGeom>
            <a:solidFill>
              <a:srgbClr val="2C57DC"/>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34" name="Rectangle 826"/>
            <p:cNvSpPr>
              <a:spLocks noChangeArrowheads="1"/>
            </p:cNvSpPr>
            <p:nvPr/>
          </p:nvSpPr>
          <p:spPr bwMode="auto">
            <a:xfrm>
              <a:off x="5151" y="612"/>
              <a:ext cx="2" cy="3544"/>
            </a:xfrm>
            <a:prstGeom prst="rect">
              <a:avLst/>
            </a:prstGeom>
            <a:solidFill>
              <a:srgbClr val="2D59E0"/>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35" name="Rectangle 827"/>
            <p:cNvSpPr>
              <a:spLocks noChangeArrowheads="1"/>
            </p:cNvSpPr>
            <p:nvPr/>
          </p:nvSpPr>
          <p:spPr bwMode="auto">
            <a:xfrm>
              <a:off x="5153" y="612"/>
              <a:ext cx="2" cy="3544"/>
            </a:xfrm>
            <a:prstGeom prst="rect">
              <a:avLst/>
            </a:prstGeom>
            <a:solidFill>
              <a:srgbClr val="2D5AE3"/>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36" name="Rectangle 828"/>
            <p:cNvSpPr>
              <a:spLocks noChangeArrowheads="1"/>
            </p:cNvSpPr>
            <p:nvPr/>
          </p:nvSpPr>
          <p:spPr bwMode="auto">
            <a:xfrm>
              <a:off x="5155" y="612"/>
              <a:ext cx="1" cy="3544"/>
            </a:xfrm>
            <a:prstGeom prst="rect">
              <a:avLst/>
            </a:prstGeom>
            <a:solidFill>
              <a:srgbClr val="2D5BE7"/>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37" name="Rectangle 829"/>
            <p:cNvSpPr>
              <a:spLocks noChangeArrowheads="1"/>
            </p:cNvSpPr>
            <p:nvPr/>
          </p:nvSpPr>
          <p:spPr bwMode="auto">
            <a:xfrm>
              <a:off x="5156" y="612"/>
              <a:ext cx="2" cy="3544"/>
            </a:xfrm>
            <a:prstGeom prst="rect">
              <a:avLst/>
            </a:prstGeom>
            <a:solidFill>
              <a:srgbClr val="2E5DEA"/>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38" name="Rectangle 830"/>
            <p:cNvSpPr>
              <a:spLocks noChangeArrowheads="1"/>
            </p:cNvSpPr>
            <p:nvPr/>
          </p:nvSpPr>
          <p:spPr bwMode="auto">
            <a:xfrm>
              <a:off x="5158" y="612"/>
              <a:ext cx="2" cy="3544"/>
            </a:xfrm>
            <a:prstGeom prst="rect">
              <a:avLst/>
            </a:prstGeom>
            <a:solidFill>
              <a:srgbClr val="2E5EED"/>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39" name="Rectangle 831"/>
            <p:cNvSpPr>
              <a:spLocks noChangeArrowheads="1"/>
            </p:cNvSpPr>
            <p:nvPr/>
          </p:nvSpPr>
          <p:spPr bwMode="auto">
            <a:xfrm>
              <a:off x="5160" y="612"/>
              <a:ext cx="2" cy="3544"/>
            </a:xfrm>
            <a:prstGeom prst="rect">
              <a:avLst/>
            </a:prstGeom>
            <a:solidFill>
              <a:srgbClr val="2F5FE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40" name="Rectangle 832"/>
            <p:cNvSpPr>
              <a:spLocks noChangeArrowheads="1"/>
            </p:cNvSpPr>
            <p:nvPr/>
          </p:nvSpPr>
          <p:spPr bwMode="auto">
            <a:xfrm>
              <a:off x="5162" y="612"/>
              <a:ext cx="2" cy="3544"/>
            </a:xfrm>
            <a:prstGeom prst="rect">
              <a:avLst/>
            </a:prstGeom>
            <a:solidFill>
              <a:srgbClr val="3061F1"/>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41" name="Rectangle 833"/>
            <p:cNvSpPr>
              <a:spLocks noChangeArrowheads="1"/>
            </p:cNvSpPr>
            <p:nvPr/>
          </p:nvSpPr>
          <p:spPr bwMode="auto">
            <a:xfrm>
              <a:off x="5164" y="612"/>
              <a:ext cx="1" cy="3544"/>
            </a:xfrm>
            <a:prstGeom prst="rect">
              <a:avLst/>
            </a:prstGeom>
            <a:solidFill>
              <a:srgbClr val="3061F3"/>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42" name="Rectangle 834"/>
            <p:cNvSpPr>
              <a:spLocks noChangeArrowheads="1"/>
            </p:cNvSpPr>
            <p:nvPr/>
          </p:nvSpPr>
          <p:spPr bwMode="auto">
            <a:xfrm>
              <a:off x="5165" y="612"/>
              <a:ext cx="2" cy="3544"/>
            </a:xfrm>
            <a:prstGeom prst="rect">
              <a:avLst/>
            </a:prstGeom>
            <a:solidFill>
              <a:srgbClr val="3162F5"/>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43" name="Rectangle 835"/>
            <p:cNvSpPr>
              <a:spLocks noChangeArrowheads="1"/>
            </p:cNvSpPr>
            <p:nvPr/>
          </p:nvSpPr>
          <p:spPr bwMode="auto">
            <a:xfrm>
              <a:off x="5167" y="612"/>
              <a:ext cx="2" cy="3544"/>
            </a:xfrm>
            <a:prstGeom prst="rect">
              <a:avLst/>
            </a:prstGeom>
            <a:solidFill>
              <a:srgbClr val="3263F7"/>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44" name="Rectangle 836"/>
            <p:cNvSpPr>
              <a:spLocks noChangeArrowheads="1"/>
            </p:cNvSpPr>
            <p:nvPr/>
          </p:nvSpPr>
          <p:spPr bwMode="auto">
            <a:xfrm>
              <a:off x="5169" y="612"/>
              <a:ext cx="2" cy="3544"/>
            </a:xfrm>
            <a:prstGeom prst="rect">
              <a:avLst/>
            </a:prstGeom>
            <a:solidFill>
              <a:srgbClr val="3263F9"/>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45" name="Rectangle 837"/>
            <p:cNvSpPr>
              <a:spLocks noChangeArrowheads="1"/>
            </p:cNvSpPr>
            <p:nvPr/>
          </p:nvSpPr>
          <p:spPr bwMode="auto">
            <a:xfrm>
              <a:off x="5171" y="612"/>
              <a:ext cx="2" cy="3544"/>
            </a:xfrm>
            <a:prstGeom prst="rect">
              <a:avLst/>
            </a:prstGeom>
            <a:solidFill>
              <a:srgbClr val="3264FA"/>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46" name="Rectangle 838"/>
            <p:cNvSpPr>
              <a:spLocks noChangeArrowheads="1"/>
            </p:cNvSpPr>
            <p:nvPr/>
          </p:nvSpPr>
          <p:spPr bwMode="auto">
            <a:xfrm>
              <a:off x="5173" y="612"/>
              <a:ext cx="3" cy="3544"/>
            </a:xfrm>
            <a:prstGeom prst="rect">
              <a:avLst/>
            </a:prstGeom>
            <a:solidFill>
              <a:srgbClr val="3265FC"/>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47" name="Rectangle 839"/>
            <p:cNvSpPr>
              <a:spLocks noChangeArrowheads="1"/>
            </p:cNvSpPr>
            <p:nvPr/>
          </p:nvSpPr>
          <p:spPr bwMode="auto">
            <a:xfrm>
              <a:off x="5176" y="612"/>
              <a:ext cx="2" cy="3544"/>
            </a:xfrm>
            <a:prstGeom prst="rect">
              <a:avLst/>
            </a:prstGeom>
            <a:solidFill>
              <a:srgbClr val="3265FD"/>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48" name="Rectangle 840"/>
            <p:cNvSpPr>
              <a:spLocks noChangeArrowheads="1"/>
            </p:cNvSpPr>
            <p:nvPr/>
          </p:nvSpPr>
          <p:spPr bwMode="auto">
            <a:xfrm>
              <a:off x="5178" y="612"/>
              <a:ext cx="4" cy="3544"/>
            </a:xfrm>
            <a:prstGeom prst="rect">
              <a:avLst/>
            </a:prstGeom>
            <a:solidFill>
              <a:srgbClr val="3266FE"/>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49" name="Rectangle 841"/>
            <p:cNvSpPr>
              <a:spLocks noChangeArrowheads="1"/>
            </p:cNvSpPr>
            <p:nvPr/>
          </p:nvSpPr>
          <p:spPr bwMode="auto">
            <a:xfrm>
              <a:off x="5182" y="612"/>
              <a:ext cx="1" cy="3544"/>
            </a:xfrm>
            <a:prstGeom prst="rect">
              <a:avLst/>
            </a:prstGeom>
            <a:solidFill>
              <a:srgbClr val="3366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50" name="Rectangle 842"/>
            <p:cNvSpPr>
              <a:spLocks noChangeArrowheads="1"/>
            </p:cNvSpPr>
            <p:nvPr/>
          </p:nvSpPr>
          <p:spPr bwMode="auto">
            <a:xfrm>
              <a:off x="5183" y="612"/>
              <a:ext cx="4" cy="3544"/>
            </a:xfrm>
            <a:prstGeom prst="rect">
              <a:avLst/>
            </a:prstGeom>
            <a:solidFill>
              <a:srgbClr val="3266FE"/>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51" name="Rectangle 843"/>
            <p:cNvSpPr>
              <a:spLocks noChangeArrowheads="1"/>
            </p:cNvSpPr>
            <p:nvPr/>
          </p:nvSpPr>
          <p:spPr bwMode="auto">
            <a:xfrm>
              <a:off x="5187" y="612"/>
              <a:ext cx="2" cy="3544"/>
            </a:xfrm>
            <a:prstGeom prst="rect">
              <a:avLst/>
            </a:prstGeom>
            <a:solidFill>
              <a:srgbClr val="3265FD"/>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52" name="Rectangle 844"/>
            <p:cNvSpPr>
              <a:spLocks noChangeArrowheads="1"/>
            </p:cNvSpPr>
            <p:nvPr/>
          </p:nvSpPr>
          <p:spPr bwMode="auto">
            <a:xfrm>
              <a:off x="5189" y="612"/>
              <a:ext cx="2" cy="3544"/>
            </a:xfrm>
            <a:prstGeom prst="rect">
              <a:avLst/>
            </a:prstGeom>
            <a:solidFill>
              <a:srgbClr val="3265FC"/>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53" name="Rectangle 845"/>
            <p:cNvSpPr>
              <a:spLocks noChangeArrowheads="1"/>
            </p:cNvSpPr>
            <p:nvPr/>
          </p:nvSpPr>
          <p:spPr bwMode="auto">
            <a:xfrm>
              <a:off x="5191" y="612"/>
              <a:ext cx="1" cy="3544"/>
            </a:xfrm>
            <a:prstGeom prst="rect">
              <a:avLst/>
            </a:prstGeom>
            <a:solidFill>
              <a:srgbClr val="3265FB"/>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54" name="Rectangle 846"/>
            <p:cNvSpPr>
              <a:spLocks noChangeArrowheads="1"/>
            </p:cNvSpPr>
            <p:nvPr/>
          </p:nvSpPr>
          <p:spPr bwMode="auto">
            <a:xfrm>
              <a:off x="5192" y="612"/>
              <a:ext cx="2" cy="3544"/>
            </a:xfrm>
            <a:prstGeom prst="rect">
              <a:avLst/>
            </a:prstGeom>
            <a:solidFill>
              <a:srgbClr val="3264FA"/>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55" name="Rectangle 847"/>
            <p:cNvSpPr>
              <a:spLocks noChangeArrowheads="1"/>
            </p:cNvSpPr>
            <p:nvPr/>
          </p:nvSpPr>
          <p:spPr bwMode="auto">
            <a:xfrm>
              <a:off x="5194" y="612"/>
              <a:ext cx="2" cy="3544"/>
            </a:xfrm>
            <a:prstGeom prst="rect">
              <a:avLst/>
            </a:prstGeom>
            <a:solidFill>
              <a:srgbClr val="3263F8"/>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56" name="Rectangle 848"/>
            <p:cNvSpPr>
              <a:spLocks noChangeArrowheads="1"/>
            </p:cNvSpPr>
            <p:nvPr/>
          </p:nvSpPr>
          <p:spPr bwMode="auto">
            <a:xfrm>
              <a:off x="5196" y="612"/>
              <a:ext cx="2" cy="3544"/>
            </a:xfrm>
            <a:prstGeom prst="rect">
              <a:avLst/>
            </a:prstGeom>
            <a:solidFill>
              <a:srgbClr val="3263F7"/>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57" name="Rectangle 849"/>
            <p:cNvSpPr>
              <a:spLocks noChangeArrowheads="1"/>
            </p:cNvSpPr>
            <p:nvPr/>
          </p:nvSpPr>
          <p:spPr bwMode="auto">
            <a:xfrm>
              <a:off x="5198" y="612"/>
              <a:ext cx="2" cy="3544"/>
            </a:xfrm>
            <a:prstGeom prst="rect">
              <a:avLst/>
            </a:prstGeom>
            <a:solidFill>
              <a:srgbClr val="3162F5"/>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58" name="Rectangle 850"/>
            <p:cNvSpPr>
              <a:spLocks noChangeArrowheads="1"/>
            </p:cNvSpPr>
            <p:nvPr/>
          </p:nvSpPr>
          <p:spPr bwMode="auto">
            <a:xfrm>
              <a:off x="5200" y="612"/>
              <a:ext cx="1" cy="3544"/>
            </a:xfrm>
            <a:prstGeom prst="rect">
              <a:avLst/>
            </a:prstGeom>
            <a:solidFill>
              <a:srgbClr val="3061F3"/>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59" name="Rectangle 851"/>
            <p:cNvSpPr>
              <a:spLocks noChangeArrowheads="1"/>
            </p:cNvSpPr>
            <p:nvPr/>
          </p:nvSpPr>
          <p:spPr bwMode="auto">
            <a:xfrm>
              <a:off x="5201" y="612"/>
              <a:ext cx="2" cy="3544"/>
            </a:xfrm>
            <a:prstGeom prst="rect">
              <a:avLst/>
            </a:prstGeom>
            <a:solidFill>
              <a:srgbClr val="3060F1"/>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60" name="Rectangle 852"/>
            <p:cNvSpPr>
              <a:spLocks noChangeArrowheads="1"/>
            </p:cNvSpPr>
            <p:nvPr/>
          </p:nvSpPr>
          <p:spPr bwMode="auto">
            <a:xfrm>
              <a:off x="5203" y="612"/>
              <a:ext cx="2" cy="3544"/>
            </a:xfrm>
            <a:prstGeom prst="rect">
              <a:avLst/>
            </a:prstGeom>
            <a:solidFill>
              <a:srgbClr val="2F5FE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61" name="Rectangle 853"/>
            <p:cNvSpPr>
              <a:spLocks noChangeArrowheads="1"/>
            </p:cNvSpPr>
            <p:nvPr/>
          </p:nvSpPr>
          <p:spPr bwMode="auto">
            <a:xfrm>
              <a:off x="5205" y="612"/>
              <a:ext cx="2" cy="3544"/>
            </a:xfrm>
            <a:prstGeom prst="rect">
              <a:avLst/>
            </a:prstGeom>
            <a:solidFill>
              <a:srgbClr val="2E5DEC"/>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62" name="Rectangle 854"/>
            <p:cNvSpPr>
              <a:spLocks noChangeArrowheads="1"/>
            </p:cNvSpPr>
            <p:nvPr/>
          </p:nvSpPr>
          <p:spPr bwMode="auto">
            <a:xfrm>
              <a:off x="5207" y="612"/>
              <a:ext cx="2" cy="3544"/>
            </a:xfrm>
            <a:prstGeom prst="rect">
              <a:avLst/>
            </a:prstGeom>
            <a:solidFill>
              <a:srgbClr val="2E5CE9"/>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63" name="Rectangle 855"/>
            <p:cNvSpPr>
              <a:spLocks noChangeArrowheads="1"/>
            </p:cNvSpPr>
            <p:nvPr/>
          </p:nvSpPr>
          <p:spPr bwMode="auto">
            <a:xfrm>
              <a:off x="5209" y="612"/>
              <a:ext cx="1" cy="3544"/>
            </a:xfrm>
            <a:prstGeom prst="rect">
              <a:avLst/>
            </a:prstGeom>
            <a:solidFill>
              <a:srgbClr val="2D5BE6"/>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64" name="Rectangle 856"/>
            <p:cNvSpPr>
              <a:spLocks noChangeArrowheads="1"/>
            </p:cNvSpPr>
            <p:nvPr/>
          </p:nvSpPr>
          <p:spPr bwMode="auto">
            <a:xfrm>
              <a:off x="5210" y="612"/>
              <a:ext cx="2" cy="3544"/>
            </a:xfrm>
            <a:prstGeom prst="rect">
              <a:avLst/>
            </a:prstGeom>
            <a:solidFill>
              <a:srgbClr val="2D59E2"/>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65" name="Rectangle 857"/>
            <p:cNvSpPr>
              <a:spLocks noChangeArrowheads="1"/>
            </p:cNvSpPr>
            <p:nvPr/>
          </p:nvSpPr>
          <p:spPr bwMode="auto">
            <a:xfrm>
              <a:off x="5212" y="612"/>
              <a:ext cx="2" cy="3544"/>
            </a:xfrm>
            <a:prstGeom prst="rect">
              <a:avLst/>
            </a:prstGeom>
            <a:solidFill>
              <a:srgbClr val="2D58DE"/>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66" name="Rectangle 858"/>
            <p:cNvSpPr>
              <a:spLocks noChangeArrowheads="1"/>
            </p:cNvSpPr>
            <p:nvPr/>
          </p:nvSpPr>
          <p:spPr bwMode="auto">
            <a:xfrm>
              <a:off x="5214" y="612"/>
              <a:ext cx="2" cy="3544"/>
            </a:xfrm>
            <a:prstGeom prst="rect">
              <a:avLst/>
            </a:prstGeom>
            <a:solidFill>
              <a:srgbClr val="2C57DA"/>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67" name="Rectangle 859"/>
            <p:cNvSpPr>
              <a:spLocks noChangeArrowheads="1"/>
            </p:cNvSpPr>
            <p:nvPr/>
          </p:nvSpPr>
          <p:spPr bwMode="auto">
            <a:xfrm>
              <a:off x="5216" y="612"/>
              <a:ext cx="2" cy="3544"/>
            </a:xfrm>
            <a:prstGeom prst="rect">
              <a:avLst/>
            </a:prstGeom>
            <a:solidFill>
              <a:srgbClr val="2A55D6"/>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68" name="Rectangle 860"/>
            <p:cNvSpPr>
              <a:spLocks noChangeArrowheads="1"/>
            </p:cNvSpPr>
            <p:nvPr/>
          </p:nvSpPr>
          <p:spPr bwMode="auto">
            <a:xfrm>
              <a:off x="5218" y="612"/>
              <a:ext cx="2" cy="3544"/>
            </a:xfrm>
            <a:prstGeom prst="rect">
              <a:avLst/>
            </a:prstGeom>
            <a:solidFill>
              <a:srgbClr val="2A53D2"/>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69" name="Rectangle 861"/>
            <p:cNvSpPr>
              <a:spLocks noChangeArrowheads="1"/>
            </p:cNvSpPr>
            <p:nvPr/>
          </p:nvSpPr>
          <p:spPr bwMode="auto">
            <a:xfrm>
              <a:off x="5220" y="612"/>
              <a:ext cx="1" cy="3544"/>
            </a:xfrm>
            <a:prstGeom prst="rect">
              <a:avLst/>
            </a:prstGeom>
            <a:solidFill>
              <a:srgbClr val="2951CD"/>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70" name="Rectangle 862"/>
            <p:cNvSpPr>
              <a:spLocks noChangeArrowheads="1"/>
            </p:cNvSpPr>
            <p:nvPr/>
          </p:nvSpPr>
          <p:spPr bwMode="auto">
            <a:xfrm>
              <a:off x="5221" y="612"/>
              <a:ext cx="2" cy="3544"/>
            </a:xfrm>
            <a:prstGeom prst="rect">
              <a:avLst/>
            </a:prstGeom>
            <a:solidFill>
              <a:srgbClr val="274FC9"/>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71" name="Rectangle 863"/>
            <p:cNvSpPr>
              <a:spLocks noChangeArrowheads="1"/>
            </p:cNvSpPr>
            <p:nvPr/>
          </p:nvSpPr>
          <p:spPr bwMode="auto">
            <a:xfrm>
              <a:off x="5223" y="612"/>
              <a:ext cx="2" cy="3544"/>
            </a:xfrm>
            <a:prstGeom prst="rect">
              <a:avLst/>
            </a:prstGeom>
            <a:solidFill>
              <a:srgbClr val="264CC4"/>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72" name="Rectangle 864"/>
            <p:cNvSpPr>
              <a:spLocks noChangeArrowheads="1"/>
            </p:cNvSpPr>
            <p:nvPr/>
          </p:nvSpPr>
          <p:spPr bwMode="auto">
            <a:xfrm>
              <a:off x="5225" y="612"/>
              <a:ext cx="2" cy="3544"/>
            </a:xfrm>
            <a:prstGeom prst="rect">
              <a:avLst/>
            </a:prstGeom>
            <a:solidFill>
              <a:srgbClr val="254ABE"/>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73" name="Rectangle 865"/>
            <p:cNvSpPr>
              <a:spLocks noChangeArrowheads="1"/>
            </p:cNvSpPr>
            <p:nvPr/>
          </p:nvSpPr>
          <p:spPr bwMode="auto">
            <a:xfrm>
              <a:off x="5227" y="612"/>
              <a:ext cx="2" cy="3544"/>
            </a:xfrm>
            <a:prstGeom prst="rect">
              <a:avLst/>
            </a:prstGeom>
            <a:solidFill>
              <a:srgbClr val="2348B8"/>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74" name="Rectangle 866"/>
            <p:cNvSpPr>
              <a:spLocks noChangeArrowheads="1"/>
            </p:cNvSpPr>
            <p:nvPr/>
          </p:nvSpPr>
          <p:spPr bwMode="auto">
            <a:xfrm>
              <a:off x="5229" y="612"/>
              <a:ext cx="1" cy="3544"/>
            </a:xfrm>
            <a:prstGeom prst="rect">
              <a:avLst/>
            </a:prstGeom>
            <a:solidFill>
              <a:srgbClr val="2345B3"/>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75" name="Rectangle 867"/>
            <p:cNvSpPr>
              <a:spLocks noChangeArrowheads="1"/>
            </p:cNvSpPr>
            <p:nvPr/>
          </p:nvSpPr>
          <p:spPr bwMode="auto">
            <a:xfrm>
              <a:off x="5230" y="612"/>
              <a:ext cx="2" cy="3544"/>
            </a:xfrm>
            <a:prstGeom prst="rect">
              <a:avLst/>
            </a:prstGeom>
            <a:solidFill>
              <a:srgbClr val="2243AD"/>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76" name="Rectangle 868"/>
            <p:cNvSpPr>
              <a:spLocks noChangeArrowheads="1"/>
            </p:cNvSpPr>
            <p:nvPr/>
          </p:nvSpPr>
          <p:spPr bwMode="auto">
            <a:xfrm>
              <a:off x="5232" y="612"/>
              <a:ext cx="2" cy="3544"/>
            </a:xfrm>
            <a:prstGeom prst="rect">
              <a:avLst/>
            </a:prstGeom>
            <a:solidFill>
              <a:srgbClr val="2040A7"/>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77" name="Rectangle 869"/>
            <p:cNvSpPr>
              <a:spLocks noChangeArrowheads="1"/>
            </p:cNvSpPr>
            <p:nvPr/>
          </p:nvSpPr>
          <p:spPr bwMode="auto">
            <a:xfrm>
              <a:off x="5234" y="612"/>
              <a:ext cx="2" cy="3544"/>
            </a:xfrm>
            <a:prstGeom prst="rect">
              <a:avLst/>
            </a:prstGeom>
            <a:solidFill>
              <a:srgbClr val="1F3DA1"/>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78" name="Rectangle 870"/>
            <p:cNvSpPr>
              <a:spLocks noChangeArrowheads="1"/>
            </p:cNvSpPr>
            <p:nvPr/>
          </p:nvSpPr>
          <p:spPr bwMode="auto">
            <a:xfrm>
              <a:off x="5236" y="612"/>
              <a:ext cx="2" cy="3544"/>
            </a:xfrm>
            <a:prstGeom prst="rect">
              <a:avLst/>
            </a:prstGeom>
            <a:solidFill>
              <a:srgbClr val="1E3B9B"/>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79" name="Rectangle 871"/>
            <p:cNvSpPr>
              <a:spLocks noChangeArrowheads="1"/>
            </p:cNvSpPr>
            <p:nvPr/>
          </p:nvSpPr>
          <p:spPr bwMode="auto">
            <a:xfrm>
              <a:off x="5238" y="612"/>
              <a:ext cx="1" cy="3544"/>
            </a:xfrm>
            <a:prstGeom prst="rect">
              <a:avLst/>
            </a:prstGeom>
            <a:solidFill>
              <a:srgbClr val="1C3894"/>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80" name="Rectangle 872"/>
            <p:cNvSpPr>
              <a:spLocks noChangeArrowheads="1"/>
            </p:cNvSpPr>
            <p:nvPr/>
          </p:nvSpPr>
          <p:spPr bwMode="auto">
            <a:xfrm>
              <a:off x="5239" y="612"/>
              <a:ext cx="2" cy="3544"/>
            </a:xfrm>
            <a:prstGeom prst="rect">
              <a:avLst/>
            </a:prstGeom>
            <a:solidFill>
              <a:srgbClr val="1B358E"/>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81" name="Rectangle 873"/>
            <p:cNvSpPr>
              <a:spLocks noChangeArrowheads="1"/>
            </p:cNvSpPr>
            <p:nvPr/>
          </p:nvSpPr>
          <p:spPr bwMode="auto">
            <a:xfrm>
              <a:off x="5241" y="612"/>
              <a:ext cx="2" cy="3544"/>
            </a:xfrm>
            <a:prstGeom prst="rect">
              <a:avLst/>
            </a:prstGeom>
            <a:solidFill>
              <a:srgbClr val="193288"/>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82" name="Rectangle 874"/>
            <p:cNvSpPr>
              <a:spLocks noChangeArrowheads="1"/>
            </p:cNvSpPr>
            <p:nvPr/>
          </p:nvSpPr>
          <p:spPr bwMode="auto">
            <a:xfrm>
              <a:off x="5243" y="612"/>
              <a:ext cx="2" cy="3544"/>
            </a:xfrm>
            <a:prstGeom prst="rect">
              <a:avLst/>
            </a:prstGeom>
            <a:solidFill>
              <a:srgbClr val="172F82"/>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83" name="Rectangle 875"/>
            <p:cNvSpPr>
              <a:spLocks noChangeArrowheads="1"/>
            </p:cNvSpPr>
            <p:nvPr/>
          </p:nvSpPr>
          <p:spPr bwMode="auto">
            <a:xfrm>
              <a:off x="5245" y="612"/>
              <a:ext cx="2" cy="3544"/>
            </a:xfrm>
            <a:prstGeom prst="rect">
              <a:avLst/>
            </a:prstGeom>
            <a:solidFill>
              <a:srgbClr val="162C7D"/>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84" name="Rectangle 876"/>
            <p:cNvSpPr>
              <a:spLocks noChangeArrowheads="1"/>
            </p:cNvSpPr>
            <p:nvPr/>
          </p:nvSpPr>
          <p:spPr bwMode="auto">
            <a:xfrm>
              <a:off x="5247" y="612"/>
              <a:ext cx="1" cy="3544"/>
            </a:xfrm>
            <a:prstGeom prst="rect">
              <a:avLst/>
            </a:prstGeom>
            <a:solidFill>
              <a:srgbClr val="152A77"/>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85" name="Rectangle 877"/>
            <p:cNvSpPr>
              <a:spLocks noChangeArrowheads="1"/>
            </p:cNvSpPr>
            <p:nvPr/>
          </p:nvSpPr>
          <p:spPr bwMode="auto">
            <a:xfrm>
              <a:off x="5248" y="612"/>
              <a:ext cx="2" cy="3544"/>
            </a:xfrm>
            <a:prstGeom prst="rect">
              <a:avLst/>
            </a:prstGeom>
            <a:solidFill>
              <a:srgbClr val="132671"/>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86" name="Rectangle 878"/>
            <p:cNvSpPr>
              <a:spLocks noChangeArrowheads="1"/>
            </p:cNvSpPr>
            <p:nvPr/>
          </p:nvSpPr>
          <p:spPr bwMode="auto">
            <a:xfrm>
              <a:off x="5250" y="612"/>
              <a:ext cx="2" cy="3544"/>
            </a:xfrm>
            <a:prstGeom prst="rect">
              <a:avLst/>
            </a:prstGeom>
            <a:solidFill>
              <a:srgbClr val="12246C"/>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87" name="Rectangle 879"/>
            <p:cNvSpPr>
              <a:spLocks noChangeArrowheads="1"/>
            </p:cNvSpPr>
            <p:nvPr/>
          </p:nvSpPr>
          <p:spPr bwMode="auto">
            <a:xfrm>
              <a:off x="5252" y="612"/>
              <a:ext cx="2" cy="3544"/>
            </a:xfrm>
            <a:prstGeom prst="rect">
              <a:avLst/>
            </a:prstGeom>
            <a:solidFill>
              <a:srgbClr val="122266"/>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88" name="Rectangle 880"/>
            <p:cNvSpPr>
              <a:spLocks noChangeArrowheads="1"/>
            </p:cNvSpPr>
            <p:nvPr/>
          </p:nvSpPr>
          <p:spPr bwMode="auto">
            <a:xfrm>
              <a:off x="5254" y="612"/>
              <a:ext cx="2" cy="3544"/>
            </a:xfrm>
            <a:prstGeom prst="rect">
              <a:avLst/>
            </a:prstGeom>
            <a:solidFill>
              <a:srgbClr val="101F62"/>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89" name="Rectangle 881"/>
            <p:cNvSpPr>
              <a:spLocks noChangeArrowheads="1"/>
            </p:cNvSpPr>
            <p:nvPr/>
          </p:nvSpPr>
          <p:spPr bwMode="auto">
            <a:xfrm>
              <a:off x="5256" y="612"/>
              <a:ext cx="1" cy="3544"/>
            </a:xfrm>
            <a:prstGeom prst="rect">
              <a:avLst/>
            </a:prstGeom>
            <a:solidFill>
              <a:srgbClr val="0D1C5D"/>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90" name="Rectangle 882"/>
            <p:cNvSpPr>
              <a:spLocks noChangeArrowheads="1"/>
            </p:cNvSpPr>
            <p:nvPr/>
          </p:nvSpPr>
          <p:spPr bwMode="auto">
            <a:xfrm>
              <a:off x="5257" y="612"/>
              <a:ext cx="2" cy="3544"/>
            </a:xfrm>
            <a:prstGeom prst="rect">
              <a:avLst/>
            </a:prstGeom>
            <a:solidFill>
              <a:srgbClr val="0B1959"/>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91" name="Rectangle 883"/>
            <p:cNvSpPr>
              <a:spLocks noChangeArrowheads="1"/>
            </p:cNvSpPr>
            <p:nvPr/>
          </p:nvSpPr>
          <p:spPr bwMode="auto">
            <a:xfrm>
              <a:off x="5259" y="612"/>
              <a:ext cx="2" cy="3544"/>
            </a:xfrm>
            <a:prstGeom prst="rect">
              <a:avLst/>
            </a:prstGeom>
            <a:solidFill>
              <a:srgbClr val="0B1655"/>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92" name="Rectangle 884"/>
            <p:cNvSpPr>
              <a:spLocks noChangeArrowheads="1"/>
            </p:cNvSpPr>
            <p:nvPr/>
          </p:nvSpPr>
          <p:spPr bwMode="auto">
            <a:xfrm>
              <a:off x="5261" y="612"/>
              <a:ext cx="2" cy="3544"/>
            </a:xfrm>
            <a:prstGeom prst="rect">
              <a:avLst/>
            </a:prstGeom>
            <a:solidFill>
              <a:srgbClr val="0B1351"/>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93" name="Rectangle 885"/>
            <p:cNvSpPr>
              <a:spLocks noChangeArrowheads="1"/>
            </p:cNvSpPr>
            <p:nvPr/>
          </p:nvSpPr>
          <p:spPr bwMode="auto">
            <a:xfrm>
              <a:off x="5263" y="612"/>
              <a:ext cx="2" cy="3544"/>
            </a:xfrm>
            <a:prstGeom prst="rect">
              <a:avLst/>
            </a:prstGeom>
            <a:solidFill>
              <a:srgbClr val="0A0F4D"/>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94" name="Rectangle 886"/>
            <p:cNvSpPr>
              <a:spLocks noChangeArrowheads="1"/>
            </p:cNvSpPr>
            <p:nvPr/>
          </p:nvSpPr>
          <p:spPr bwMode="auto">
            <a:xfrm>
              <a:off x="5265" y="612"/>
              <a:ext cx="1" cy="3544"/>
            </a:xfrm>
            <a:prstGeom prst="rect">
              <a:avLst/>
            </a:prstGeom>
            <a:solidFill>
              <a:srgbClr val="030C49"/>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60195" name="Rectangle 887"/>
            <p:cNvSpPr>
              <a:spLocks noChangeArrowheads="1"/>
            </p:cNvSpPr>
            <p:nvPr/>
          </p:nvSpPr>
          <p:spPr bwMode="auto">
            <a:xfrm>
              <a:off x="5266" y="612"/>
              <a:ext cx="2" cy="3544"/>
            </a:xfrm>
            <a:prstGeom prst="rect">
              <a:avLst/>
            </a:prstGeom>
            <a:solidFill>
              <a:srgbClr val="000646"/>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grpSp>
      <p:sp>
        <p:nvSpPr>
          <p:cNvPr id="760196" name="Rectangle 889"/>
          <p:cNvSpPr>
            <a:spLocks noChangeArrowheads="1"/>
          </p:cNvSpPr>
          <p:nvPr/>
        </p:nvSpPr>
        <p:spPr bwMode="auto">
          <a:xfrm>
            <a:off x="1652588" y="1489075"/>
            <a:ext cx="6337300" cy="304800"/>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000" b="1">
                <a:solidFill>
                  <a:srgbClr val="FFFF00"/>
                </a:solidFill>
                <a:ea typeface="华文新魏" pitchFamily="2" charset="-122"/>
              </a:rPr>
              <a:t>Appendix1: Notations and Conventions for Numbers</a:t>
            </a:r>
            <a:endParaRPr kumimoji="1" lang="en-US" altLang="zh-CN" sz="1800" b="1" i="1">
              <a:solidFill>
                <a:srgbClr val="666699"/>
              </a:solidFill>
              <a:ea typeface="华文新魏" pitchFamily="2" charset="-122"/>
            </a:endParaRPr>
          </a:p>
        </p:txBody>
      </p:sp>
      <p:sp>
        <p:nvSpPr>
          <p:cNvPr id="760197" name="Rectangle 890"/>
          <p:cNvSpPr>
            <a:spLocks noChangeArrowheads="1"/>
          </p:cNvSpPr>
          <p:nvPr/>
        </p:nvSpPr>
        <p:spPr bwMode="auto">
          <a:xfrm>
            <a:off x="746125" y="863600"/>
            <a:ext cx="7572375" cy="5624513"/>
          </a:xfrm>
          <a:prstGeom prst="rect">
            <a:avLst/>
          </a:prstGeom>
          <a:solidFill>
            <a:srgbClr val="3366FF"/>
          </a:solidFill>
          <a:ln w="9525">
            <a:no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grpSp>
        <p:nvGrpSpPr>
          <p:cNvPr id="760198" name="Group 950"/>
          <p:cNvGrpSpPr>
            <a:grpSpLocks/>
          </p:cNvGrpSpPr>
          <p:nvPr/>
        </p:nvGrpSpPr>
        <p:grpSpPr bwMode="auto">
          <a:xfrm>
            <a:off x="1331913" y="1449388"/>
            <a:ext cx="7316787" cy="5014912"/>
            <a:chOff x="660" y="926"/>
            <a:chExt cx="4609" cy="3159"/>
          </a:xfrm>
        </p:grpSpPr>
        <p:sp>
          <p:nvSpPr>
            <p:cNvPr id="760199" name="Rectangle 891"/>
            <p:cNvSpPr>
              <a:spLocks noChangeArrowheads="1"/>
            </p:cNvSpPr>
            <p:nvPr/>
          </p:nvSpPr>
          <p:spPr bwMode="auto">
            <a:xfrm>
              <a:off x="2575" y="3878"/>
              <a:ext cx="735" cy="20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100">
                  <a:solidFill>
                    <a:srgbClr val="FFFFFF"/>
                  </a:solidFill>
                  <a:ea typeface="华文新魏" pitchFamily="2" charset="-122"/>
                </a:rPr>
                <a:t>Quintillion</a:t>
              </a:r>
              <a:endParaRPr kumimoji="1" lang="en-US" altLang="zh-CN" sz="1800" b="1" i="1">
                <a:solidFill>
                  <a:srgbClr val="666699"/>
                </a:solidFill>
                <a:ea typeface="华文新魏" pitchFamily="2" charset="-122"/>
              </a:endParaRPr>
            </a:p>
          </p:txBody>
        </p:sp>
        <p:sp>
          <p:nvSpPr>
            <p:cNvPr id="760200" name="Rectangle 892"/>
            <p:cNvSpPr>
              <a:spLocks noChangeArrowheads="1"/>
            </p:cNvSpPr>
            <p:nvPr/>
          </p:nvSpPr>
          <p:spPr bwMode="auto">
            <a:xfrm>
              <a:off x="1504" y="3873"/>
              <a:ext cx="107" cy="19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000" b="1">
                  <a:solidFill>
                    <a:srgbClr val="FFFFFF"/>
                  </a:solidFill>
                  <a:ea typeface="华文新魏" pitchFamily="2" charset="-122"/>
                </a:rPr>
                <a:t>E</a:t>
              </a:r>
              <a:endParaRPr kumimoji="1" lang="en-US" altLang="zh-CN" sz="1800" b="1" i="1">
                <a:solidFill>
                  <a:srgbClr val="666699"/>
                </a:solidFill>
                <a:ea typeface="华文新魏" pitchFamily="2" charset="-122"/>
              </a:endParaRPr>
            </a:p>
          </p:txBody>
        </p:sp>
        <p:sp>
          <p:nvSpPr>
            <p:cNvPr id="760201" name="Rectangle 893"/>
            <p:cNvSpPr>
              <a:spLocks noChangeArrowheads="1"/>
            </p:cNvSpPr>
            <p:nvPr/>
          </p:nvSpPr>
          <p:spPr bwMode="auto">
            <a:xfrm>
              <a:off x="709" y="3873"/>
              <a:ext cx="267" cy="19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000" b="1">
                  <a:solidFill>
                    <a:srgbClr val="FFFFFF"/>
                  </a:solidFill>
                  <a:ea typeface="华文新魏" pitchFamily="2" charset="-122"/>
                </a:rPr>
                <a:t>exa</a:t>
              </a:r>
              <a:endParaRPr kumimoji="1" lang="en-US" altLang="zh-CN" sz="1800" b="1" i="1">
                <a:solidFill>
                  <a:srgbClr val="666699"/>
                </a:solidFill>
                <a:ea typeface="华文新魏" pitchFamily="2" charset="-122"/>
              </a:endParaRPr>
            </a:p>
          </p:txBody>
        </p:sp>
        <p:sp>
          <p:nvSpPr>
            <p:cNvPr id="760202" name="Rectangle 894"/>
            <p:cNvSpPr>
              <a:spLocks noChangeArrowheads="1"/>
            </p:cNvSpPr>
            <p:nvPr/>
          </p:nvSpPr>
          <p:spPr bwMode="auto">
            <a:xfrm>
              <a:off x="2575" y="3635"/>
              <a:ext cx="800" cy="20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100">
                  <a:solidFill>
                    <a:srgbClr val="FFFFFF"/>
                  </a:solidFill>
                  <a:ea typeface="华文新魏" pitchFamily="2" charset="-122"/>
                </a:rPr>
                <a:t>Quadrillion</a:t>
              </a:r>
              <a:endParaRPr kumimoji="1" lang="en-US" altLang="zh-CN" sz="1800" b="1" i="1">
                <a:solidFill>
                  <a:srgbClr val="666699"/>
                </a:solidFill>
                <a:ea typeface="华文新魏" pitchFamily="2" charset="-122"/>
              </a:endParaRPr>
            </a:p>
          </p:txBody>
        </p:sp>
        <p:sp>
          <p:nvSpPr>
            <p:cNvPr id="760203" name="Rectangle 895"/>
            <p:cNvSpPr>
              <a:spLocks noChangeArrowheads="1"/>
            </p:cNvSpPr>
            <p:nvPr/>
          </p:nvSpPr>
          <p:spPr bwMode="auto">
            <a:xfrm>
              <a:off x="1504" y="3630"/>
              <a:ext cx="107" cy="19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000" b="1">
                  <a:solidFill>
                    <a:srgbClr val="FFFFFF"/>
                  </a:solidFill>
                  <a:ea typeface="华文新魏" pitchFamily="2" charset="-122"/>
                </a:rPr>
                <a:t>P</a:t>
              </a:r>
              <a:endParaRPr kumimoji="1" lang="en-US" altLang="zh-CN" sz="1800" b="1" i="1">
                <a:solidFill>
                  <a:srgbClr val="666699"/>
                </a:solidFill>
                <a:ea typeface="华文新魏" pitchFamily="2" charset="-122"/>
              </a:endParaRPr>
            </a:p>
          </p:txBody>
        </p:sp>
        <p:sp>
          <p:nvSpPr>
            <p:cNvPr id="760204" name="Rectangle 896"/>
            <p:cNvSpPr>
              <a:spLocks noChangeArrowheads="1"/>
            </p:cNvSpPr>
            <p:nvPr/>
          </p:nvSpPr>
          <p:spPr bwMode="auto">
            <a:xfrm>
              <a:off x="709" y="3630"/>
              <a:ext cx="329" cy="19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000" b="1">
                  <a:solidFill>
                    <a:srgbClr val="FFFFFF"/>
                  </a:solidFill>
                  <a:ea typeface="华文新魏" pitchFamily="2" charset="-122"/>
                </a:rPr>
                <a:t>peta</a:t>
              </a:r>
              <a:endParaRPr kumimoji="1" lang="en-US" altLang="zh-CN" sz="1800" b="1" i="1">
                <a:solidFill>
                  <a:srgbClr val="666699"/>
                </a:solidFill>
                <a:ea typeface="华文新魏" pitchFamily="2" charset="-122"/>
              </a:endParaRPr>
            </a:p>
          </p:txBody>
        </p:sp>
        <p:sp>
          <p:nvSpPr>
            <p:cNvPr id="760205" name="Rectangle 897"/>
            <p:cNvSpPr>
              <a:spLocks noChangeArrowheads="1"/>
            </p:cNvSpPr>
            <p:nvPr/>
          </p:nvSpPr>
          <p:spPr bwMode="auto">
            <a:xfrm>
              <a:off x="2575" y="3392"/>
              <a:ext cx="493" cy="20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100">
                  <a:solidFill>
                    <a:srgbClr val="FFFFFF"/>
                  </a:solidFill>
                  <a:ea typeface="华文新魏" pitchFamily="2" charset="-122"/>
                </a:rPr>
                <a:t>Trillion</a:t>
              </a:r>
              <a:endParaRPr kumimoji="1" lang="en-US" altLang="zh-CN" sz="1800" b="1" i="1">
                <a:solidFill>
                  <a:srgbClr val="666699"/>
                </a:solidFill>
                <a:ea typeface="华文新魏" pitchFamily="2" charset="-122"/>
              </a:endParaRPr>
            </a:p>
          </p:txBody>
        </p:sp>
        <p:sp>
          <p:nvSpPr>
            <p:cNvPr id="760206" name="Rectangle 898"/>
            <p:cNvSpPr>
              <a:spLocks noChangeArrowheads="1"/>
            </p:cNvSpPr>
            <p:nvPr/>
          </p:nvSpPr>
          <p:spPr bwMode="auto">
            <a:xfrm>
              <a:off x="1504" y="3385"/>
              <a:ext cx="98" cy="19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000" b="1">
                  <a:solidFill>
                    <a:srgbClr val="FFFFFF"/>
                  </a:solidFill>
                  <a:ea typeface="华文新魏" pitchFamily="2" charset="-122"/>
                </a:rPr>
                <a:t>T</a:t>
              </a:r>
              <a:endParaRPr kumimoji="1" lang="en-US" altLang="zh-CN" sz="1800" b="1" i="1">
                <a:solidFill>
                  <a:srgbClr val="666699"/>
                </a:solidFill>
                <a:ea typeface="华文新魏" pitchFamily="2" charset="-122"/>
              </a:endParaRPr>
            </a:p>
          </p:txBody>
        </p:sp>
        <p:sp>
          <p:nvSpPr>
            <p:cNvPr id="760207" name="Rectangle 899"/>
            <p:cNvSpPr>
              <a:spLocks noChangeArrowheads="1"/>
            </p:cNvSpPr>
            <p:nvPr/>
          </p:nvSpPr>
          <p:spPr bwMode="auto">
            <a:xfrm>
              <a:off x="709" y="3385"/>
              <a:ext cx="293" cy="19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000" b="1">
                  <a:solidFill>
                    <a:srgbClr val="FFFFFF"/>
                  </a:solidFill>
                  <a:ea typeface="华文新魏" pitchFamily="2" charset="-122"/>
                </a:rPr>
                <a:t>tera</a:t>
              </a:r>
              <a:endParaRPr kumimoji="1" lang="en-US" altLang="zh-CN" sz="1800" b="1" i="1">
                <a:solidFill>
                  <a:srgbClr val="666699"/>
                </a:solidFill>
                <a:ea typeface="华文新魏" pitchFamily="2" charset="-122"/>
              </a:endParaRPr>
            </a:p>
          </p:txBody>
        </p:sp>
        <p:sp>
          <p:nvSpPr>
            <p:cNvPr id="760208" name="Rectangle 900"/>
            <p:cNvSpPr>
              <a:spLocks noChangeArrowheads="1"/>
            </p:cNvSpPr>
            <p:nvPr/>
          </p:nvSpPr>
          <p:spPr bwMode="auto">
            <a:xfrm>
              <a:off x="2575" y="3148"/>
              <a:ext cx="446" cy="20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100">
                  <a:solidFill>
                    <a:srgbClr val="FFFFFF"/>
                  </a:solidFill>
                  <a:ea typeface="华文新魏" pitchFamily="2" charset="-122"/>
                </a:rPr>
                <a:t>Billion</a:t>
              </a:r>
              <a:endParaRPr kumimoji="1" lang="en-US" altLang="zh-CN" sz="1800" b="1" i="1">
                <a:solidFill>
                  <a:srgbClr val="666699"/>
                </a:solidFill>
                <a:ea typeface="华文新魏" pitchFamily="2" charset="-122"/>
              </a:endParaRPr>
            </a:p>
          </p:txBody>
        </p:sp>
        <p:sp>
          <p:nvSpPr>
            <p:cNvPr id="760209" name="Rectangle 901"/>
            <p:cNvSpPr>
              <a:spLocks noChangeArrowheads="1"/>
            </p:cNvSpPr>
            <p:nvPr/>
          </p:nvSpPr>
          <p:spPr bwMode="auto">
            <a:xfrm>
              <a:off x="1504" y="3141"/>
              <a:ext cx="124" cy="19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000" b="1">
                  <a:solidFill>
                    <a:srgbClr val="FFFFFF"/>
                  </a:solidFill>
                  <a:ea typeface="华文新魏" pitchFamily="2" charset="-122"/>
                </a:rPr>
                <a:t>G</a:t>
              </a:r>
              <a:endParaRPr kumimoji="1" lang="en-US" altLang="zh-CN" sz="1800" b="1" i="1">
                <a:solidFill>
                  <a:srgbClr val="666699"/>
                </a:solidFill>
                <a:ea typeface="华文新魏" pitchFamily="2" charset="-122"/>
              </a:endParaRPr>
            </a:p>
          </p:txBody>
        </p:sp>
        <p:sp>
          <p:nvSpPr>
            <p:cNvPr id="760210" name="Rectangle 902"/>
            <p:cNvSpPr>
              <a:spLocks noChangeArrowheads="1"/>
            </p:cNvSpPr>
            <p:nvPr/>
          </p:nvSpPr>
          <p:spPr bwMode="auto">
            <a:xfrm>
              <a:off x="709" y="3141"/>
              <a:ext cx="329" cy="19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000" b="1">
                  <a:solidFill>
                    <a:srgbClr val="FFFFFF"/>
                  </a:solidFill>
                  <a:ea typeface="华文新魏" pitchFamily="2" charset="-122"/>
                </a:rPr>
                <a:t>giga</a:t>
              </a:r>
              <a:endParaRPr kumimoji="1" lang="en-US" altLang="zh-CN" sz="1800" b="1" i="1">
                <a:solidFill>
                  <a:srgbClr val="666699"/>
                </a:solidFill>
                <a:ea typeface="华文新魏" pitchFamily="2" charset="-122"/>
              </a:endParaRPr>
            </a:p>
          </p:txBody>
        </p:sp>
        <p:sp>
          <p:nvSpPr>
            <p:cNvPr id="760211" name="Rectangle 903"/>
            <p:cNvSpPr>
              <a:spLocks noChangeArrowheads="1"/>
            </p:cNvSpPr>
            <p:nvPr/>
          </p:nvSpPr>
          <p:spPr bwMode="auto">
            <a:xfrm>
              <a:off x="2575" y="2905"/>
              <a:ext cx="474" cy="20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100">
                  <a:solidFill>
                    <a:srgbClr val="FFFFFF"/>
                  </a:solidFill>
                  <a:ea typeface="华文新魏" pitchFamily="2" charset="-122"/>
                </a:rPr>
                <a:t>Million</a:t>
              </a:r>
              <a:endParaRPr kumimoji="1" lang="en-US" altLang="zh-CN" sz="1800" b="1" i="1">
                <a:solidFill>
                  <a:srgbClr val="666699"/>
                </a:solidFill>
                <a:ea typeface="华文新魏" pitchFamily="2" charset="-122"/>
              </a:endParaRPr>
            </a:p>
          </p:txBody>
        </p:sp>
        <p:sp>
          <p:nvSpPr>
            <p:cNvPr id="760212" name="Rectangle 904"/>
            <p:cNvSpPr>
              <a:spLocks noChangeArrowheads="1"/>
            </p:cNvSpPr>
            <p:nvPr/>
          </p:nvSpPr>
          <p:spPr bwMode="auto">
            <a:xfrm>
              <a:off x="1504" y="2898"/>
              <a:ext cx="133" cy="19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000" b="1">
                  <a:solidFill>
                    <a:srgbClr val="FFFFFF"/>
                  </a:solidFill>
                  <a:ea typeface="华文新魏" pitchFamily="2" charset="-122"/>
                </a:rPr>
                <a:t>M</a:t>
              </a:r>
              <a:endParaRPr kumimoji="1" lang="en-US" altLang="zh-CN" sz="1800" b="1" i="1">
                <a:solidFill>
                  <a:srgbClr val="666699"/>
                </a:solidFill>
                <a:ea typeface="华文新魏" pitchFamily="2" charset="-122"/>
              </a:endParaRPr>
            </a:p>
          </p:txBody>
        </p:sp>
        <p:sp>
          <p:nvSpPr>
            <p:cNvPr id="760213" name="Rectangle 905"/>
            <p:cNvSpPr>
              <a:spLocks noChangeArrowheads="1"/>
            </p:cNvSpPr>
            <p:nvPr/>
          </p:nvSpPr>
          <p:spPr bwMode="auto">
            <a:xfrm>
              <a:off x="709" y="2898"/>
              <a:ext cx="418" cy="19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000" b="1">
                  <a:solidFill>
                    <a:srgbClr val="FFFFFF"/>
                  </a:solidFill>
                  <a:ea typeface="华文新魏" pitchFamily="2" charset="-122"/>
                </a:rPr>
                <a:t>mega</a:t>
              </a:r>
              <a:endParaRPr kumimoji="1" lang="en-US" altLang="zh-CN" sz="1800" b="1" i="1">
                <a:solidFill>
                  <a:srgbClr val="666699"/>
                </a:solidFill>
                <a:ea typeface="华文新魏" pitchFamily="2" charset="-122"/>
              </a:endParaRPr>
            </a:p>
          </p:txBody>
        </p:sp>
        <p:sp>
          <p:nvSpPr>
            <p:cNvPr id="760214" name="Rectangle 906"/>
            <p:cNvSpPr>
              <a:spLocks noChangeArrowheads="1"/>
            </p:cNvSpPr>
            <p:nvPr/>
          </p:nvSpPr>
          <p:spPr bwMode="auto">
            <a:xfrm>
              <a:off x="2575" y="2662"/>
              <a:ext cx="745" cy="20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100">
                  <a:solidFill>
                    <a:srgbClr val="FFFFFF"/>
                  </a:solidFill>
                  <a:ea typeface="华文新魏" pitchFamily="2" charset="-122"/>
                </a:rPr>
                <a:t>Thousand</a:t>
              </a:r>
              <a:endParaRPr kumimoji="1" lang="en-US" altLang="zh-CN" sz="1800" b="1" i="1">
                <a:solidFill>
                  <a:srgbClr val="666699"/>
                </a:solidFill>
                <a:ea typeface="华文新魏" pitchFamily="2" charset="-122"/>
              </a:endParaRPr>
            </a:p>
          </p:txBody>
        </p:sp>
        <p:sp>
          <p:nvSpPr>
            <p:cNvPr id="760215" name="Rectangle 907"/>
            <p:cNvSpPr>
              <a:spLocks noChangeArrowheads="1"/>
            </p:cNvSpPr>
            <p:nvPr/>
          </p:nvSpPr>
          <p:spPr bwMode="auto">
            <a:xfrm>
              <a:off x="1504" y="2655"/>
              <a:ext cx="559" cy="19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000" b="1">
                  <a:solidFill>
                    <a:srgbClr val="FFFFFF"/>
                  </a:solidFill>
                  <a:ea typeface="华文新魏" pitchFamily="2" charset="-122"/>
                </a:rPr>
                <a:t>K (or k)</a:t>
              </a:r>
              <a:endParaRPr kumimoji="1" lang="en-US" altLang="zh-CN" sz="1800" b="1" i="1">
                <a:solidFill>
                  <a:srgbClr val="666699"/>
                </a:solidFill>
                <a:ea typeface="华文新魏" pitchFamily="2" charset="-122"/>
              </a:endParaRPr>
            </a:p>
          </p:txBody>
        </p:sp>
        <p:sp>
          <p:nvSpPr>
            <p:cNvPr id="760216" name="Rectangle 908"/>
            <p:cNvSpPr>
              <a:spLocks noChangeArrowheads="1"/>
            </p:cNvSpPr>
            <p:nvPr/>
          </p:nvSpPr>
          <p:spPr bwMode="auto">
            <a:xfrm>
              <a:off x="709" y="2655"/>
              <a:ext cx="275" cy="19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000" b="1">
                  <a:solidFill>
                    <a:srgbClr val="FFFFFF"/>
                  </a:solidFill>
                  <a:ea typeface="华文新魏" pitchFamily="2" charset="-122"/>
                </a:rPr>
                <a:t>kilo</a:t>
              </a:r>
              <a:endParaRPr kumimoji="1" lang="en-US" altLang="zh-CN" sz="1800" b="1" i="1">
                <a:solidFill>
                  <a:srgbClr val="666699"/>
                </a:solidFill>
                <a:ea typeface="华文新魏" pitchFamily="2" charset="-122"/>
              </a:endParaRPr>
            </a:p>
          </p:txBody>
        </p:sp>
        <p:sp>
          <p:nvSpPr>
            <p:cNvPr id="760217" name="Rectangle 909"/>
            <p:cNvSpPr>
              <a:spLocks noChangeArrowheads="1"/>
            </p:cNvSpPr>
            <p:nvPr/>
          </p:nvSpPr>
          <p:spPr bwMode="auto">
            <a:xfrm>
              <a:off x="2575" y="2416"/>
              <a:ext cx="1201" cy="20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100">
                  <a:solidFill>
                    <a:srgbClr val="FFFFFF"/>
                  </a:solidFill>
                  <a:ea typeface="华文新魏" pitchFamily="2" charset="-122"/>
                </a:rPr>
                <a:t>One quintillionth</a:t>
              </a:r>
              <a:endParaRPr kumimoji="1" lang="en-US" altLang="zh-CN" sz="1800" b="1" i="1">
                <a:solidFill>
                  <a:srgbClr val="666699"/>
                </a:solidFill>
                <a:ea typeface="华文新魏" pitchFamily="2" charset="-122"/>
              </a:endParaRPr>
            </a:p>
          </p:txBody>
        </p:sp>
        <p:sp>
          <p:nvSpPr>
            <p:cNvPr id="760218" name="Rectangle 910"/>
            <p:cNvSpPr>
              <a:spLocks noChangeArrowheads="1"/>
            </p:cNvSpPr>
            <p:nvPr/>
          </p:nvSpPr>
          <p:spPr bwMode="auto">
            <a:xfrm>
              <a:off x="1504" y="2411"/>
              <a:ext cx="89" cy="19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000" b="1">
                  <a:solidFill>
                    <a:srgbClr val="FFFFFF"/>
                  </a:solidFill>
                  <a:ea typeface="华文新魏" pitchFamily="2" charset="-122"/>
                </a:rPr>
                <a:t>a</a:t>
              </a:r>
              <a:endParaRPr kumimoji="1" lang="en-US" altLang="zh-CN" sz="1800" b="1" i="1">
                <a:solidFill>
                  <a:srgbClr val="666699"/>
                </a:solidFill>
                <a:ea typeface="华文新魏" pitchFamily="2" charset="-122"/>
              </a:endParaRPr>
            </a:p>
          </p:txBody>
        </p:sp>
        <p:sp>
          <p:nvSpPr>
            <p:cNvPr id="760219" name="Rectangle 911"/>
            <p:cNvSpPr>
              <a:spLocks noChangeArrowheads="1"/>
            </p:cNvSpPr>
            <p:nvPr/>
          </p:nvSpPr>
          <p:spPr bwMode="auto">
            <a:xfrm>
              <a:off x="709" y="2411"/>
              <a:ext cx="284" cy="19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000" b="1">
                  <a:solidFill>
                    <a:srgbClr val="FFFFFF"/>
                  </a:solidFill>
                  <a:ea typeface="华文新魏" pitchFamily="2" charset="-122"/>
                </a:rPr>
                <a:t>atta</a:t>
              </a:r>
              <a:endParaRPr kumimoji="1" lang="en-US" altLang="zh-CN" sz="1800" b="1" i="1">
                <a:solidFill>
                  <a:srgbClr val="666699"/>
                </a:solidFill>
                <a:ea typeface="华文新魏" pitchFamily="2" charset="-122"/>
              </a:endParaRPr>
            </a:p>
          </p:txBody>
        </p:sp>
        <p:sp>
          <p:nvSpPr>
            <p:cNvPr id="760220" name="Rectangle 912"/>
            <p:cNvSpPr>
              <a:spLocks noChangeArrowheads="1"/>
            </p:cNvSpPr>
            <p:nvPr/>
          </p:nvSpPr>
          <p:spPr bwMode="auto">
            <a:xfrm>
              <a:off x="2575" y="2173"/>
              <a:ext cx="1266" cy="20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100">
                  <a:solidFill>
                    <a:srgbClr val="FFFFFF"/>
                  </a:solidFill>
                  <a:ea typeface="华文新魏" pitchFamily="2" charset="-122"/>
                </a:rPr>
                <a:t>One quadrillionth</a:t>
              </a:r>
              <a:endParaRPr kumimoji="1" lang="en-US" altLang="zh-CN" sz="1800" b="1" i="1">
                <a:solidFill>
                  <a:srgbClr val="666699"/>
                </a:solidFill>
                <a:ea typeface="华文新魏" pitchFamily="2" charset="-122"/>
              </a:endParaRPr>
            </a:p>
          </p:txBody>
        </p:sp>
        <p:sp>
          <p:nvSpPr>
            <p:cNvPr id="760221" name="Rectangle 913"/>
            <p:cNvSpPr>
              <a:spLocks noChangeArrowheads="1"/>
            </p:cNvSpPr>
            <p:nvPr/>
          </p:nvSpPr>
          <p:spPr bwMode="auto">
            <a:xfrm>
              <a:off x="1504" y="2168"/>
              <a:ext cx="53" cy="19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000" b="1">
                  <a:solidFill>
                    <a:srgbClr val="FFFFFF"/>
                  </a:solidFill>
                  <a:ea typeface="华文新魏" pitchFamily="2" charset="-122"/>
                </a:rPr>
                <a:t>f</a:t>
              </a:r>
              <a:endParaRPr kumimoji="1" lang="en-US" altLang="zh-CN" sz="1800" b="1" i="1">
                <a:solidFill>
                  <a:srgbClr val="666699"/>
                </a:solidFill>
                <a:ea typeface="华文新魏" pitchFamily="2" charset="-122"/>
              </a:endParaRPr>
            </a:p>
          </p:txBody>
        </p:sp>
        <p:sp>
          <p:nvSpPr>
            <p:cNvPr id="760222" name="Rectangle 914"/>
            <p:cNvSpPr>
              <a:spLocks noChangeArrowheads="1"/>
            </p:cNvSpPr>
            <p:nvPr/>
          </p:nvSpPr>
          <p:spPr bwMode="auto">
            <a:xfrm>
              <a:off x="709" y="2168"/>
              <a:ext cx="435" cy="19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000" b="1">
                  <a:solidFill>
                    <a:srgbClr val="FFFFFF"/>
                  </a:solidFill>
                  <a:ea typeface="华文新魏" pitchFamily="2" charset="-122"/>
                </a:rPr>
                <a:t>femto</a:t>
              </a:r>
              <a:endParaRPr kumimoji="1" lang="en-US" altLang="zh-CN" sz="1800" b="1" i="1">
                <a:solidFill>
                  <a:srgbClr val="666699"/>
                </a:solidFill>
                <a:ea typeface="华文新魏" pitchFamily="2" charset="-122"/>
              </a:endParaRPr>
            </a:p>
          </p:txBody>
        </p:sp>
        <p:sp>
          <p:nvSpPr>
            <p:cNvPr id="760223" name="Rectangle 915"/>
            <p:cNvSpPr>
              <a:spLocks noChangeArrowheads="1"/>
            </p:cNvSpPr>
            <p:nvPr/>
          </p:nvSpPr>
          <p:spPr bwMode="auto">
            <a:xfrm>
              <a:off x="2575" y="1930"/>
              <a:ext cx="941" cy="20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100">
                  <a:solidFill>
                    <a:srgbClr val="FFFFFF"/>
                  </a:solidFill>
                  <a:ea typeface="华文新魏" pitchFamily="2" charset="-122"/>
                </a:rPr>
                <a:t>One trillionth</a:t>
              </a:r>
              <a:endParaRPr kumimoji="1" lang="en-US" altLang="zh-CN" sz="1800" b="1" i="1">
                <a:solidFill>
                  <a:srgbClr val="666699"/>
                </a:solidFill>
                <a:ea typeface="华文新魏" pitchFamily="2" charset="-122"/>
              </a:endParaRPr>
            </a:p>
          </p:txBody>
        </p:sp>
        <p:sp>
          <p:nvSpPr>
            <p:cNvPr id="760224" name="Rectangle 916"/>
            <p:cNvSpPr>
              <a:spLocks noChangeArrowheads="1"/>
            </p:cNvSpPr>
            <p:nvPr/>
          </p:nvSpPr>
          <p:spPr bwMode="auto">
            <a:xfrm>
              <a:off x="1504" y="1924"/>
              <a:ext cx="98" cy="19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000" b="1">
                  <a:solidFill>
                    <a:srgbClr val="FFFFFF"/>
                  </a:solidFill>
                  <a:ea typeface="华文新魏" pitchFamily="2" charset="-122"/>
                </a:rPr>
                <a:t>p</a:t>
              </a:r>
              <a:endParaRPr kumimoji="1" lang="en-US" altLang="zh-CN" sz="1800" b="1" i="1">
                <a:solidFill>
                  <a:srgbClr val="666699"/>
                </a:solidFill>
                <a:ea typeface="华文新魏" pitchFamily="2" charset="-122"/>
              </a:endParaRPr>
            </a:p>
          </p:txBody>
        </p:sp>
        <p:sp>
          <p:nvSpPr>
            <p:cNvPr id="760225" name="Rectangle 917"/>
            <p:cNvSpPr>
              <a:spLocks noChangeArrowheads="1"/>
            </p:cNvSpPr>
            <p:nvPr/>
          </p:nvSpPr>
          <p:spPr bwMode="auto">
            <a:xfrm>
              <a:off x="709" y="1924"/>
              <a:ext cx="329" cy="19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000" b="1">
                  <a:solidFill>
                    <a:srgbClr val="FFFFFF"/>
                  </a:solidFill>
                  <a:ea typeface="华文新魏" pitchFamily="2" charset="-122"/>
                </a:rPr>
                <a:t>pico</a:t>
              </a:r>
              <a:endParaRPr kumimoji="1" lang="en-US" altLang="zh-CN" sz="1800" b="1" i="1">
                <a:solidFill>
                  <a:srgbClr val="666699"/>
                </a:solidFill>
                <a:ea typeface="华文新魏" pitchFamily="2" charset="-122"/>
              </a:endParaRPr>
            </a:p>
          </p:txBody>
        </p:sp>
        <p:sp>
          <p:nvSpPr>
            <p:cNvPr id="760226" name="Rectangle 918"/>
            <p:cNvSpPr>
              <a:spLocks noChangeArrowheads="1"/>
            </p:cNvSpPr>
            <p:nvPr/>
          </p:nvSpPr>
          <p:spPr bwMode="auto">
            <a:xfrm>
              <a:off x="2575" y="1686"/>
              <a:ext cx="931" cy="20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100">
                  <a:solidFill>
                    <a:srgbClr val="FFFFFF"/>
                  </a:solidFill>
                  <a:ea typeface="华文新魏" pitchFamily="2" charset="-122"/>
                </a:rPr>
                <a:t>One billionth</a:t>
              </a:r>
              <a:endParaRPr kumimoji="1" lang="en-US" altLang="zh-CN" sz="1800" b="1" i="1">
                <a:solidFill>
                  <a:srgbClr val="666699"/>
                </a:solidFill>
                <a:ea typeface="华文新魏" pitchFamily="2" charset="-122"/>
              </a:endParaRPr>
            </a:p>
          </p:txBody>
        </p:sp>
        <p:sp>
          <p:nvSpPr>
            <p:cNvPr id="760227" name="Rectangle 919"/>
            <p:cNvSpPr>
              <a:spLocks noChangeArrowheads="1"/>
            </p:cNvSpPr>
            <p:nvPr/>
          </p:nvSpPr>
          <p:spPr bwMode="auto">
            <a:xfrm>
              <a:off x="1504" y="1679"/>
              <a:ext cx="98" cy="19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000" b="1">
                  <a:solidFill>
                    <a:srgbClr val="FFFFFF"/>
                  </a:solidFill>
                  <a:ea typeface="华文新魏" pitchFamily="2" charset="-122"/>
                </a:rPr>
                <a:t>n</a:t>
              </a:r>
              <a:endParaRPr kumimoji="1" lang="en-US" altLang="zh-CN" sz="1800" b="1" i="1">
                <a:solidFill>
                  <a:srgbClr val="666699"/>
                </a:solidFill>
                <a:ea typeface="华文新魏" pitchFamily="2" charset="-122"/>
              </a:endParaRPr>
            </a:p>
          </p:txBody>
        </p:sp>
        <p:sp>
          <p:nvSpPr>
            <p:cNvPr id="760228" name="Rectangle 920"/>
            <p:cNvSpPr>
              <a:spLocks noChangeArrowheads="1"/>
            </p:cNvSpPr>
            <p:nvPr/>
          </p:nvSpPr>
          <p:spPr bwMode="auto">
            <a:xfrm>
              <a:off x="709" y="1679"/>
              <a:ext cx="383" cy="19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000" b="1">
                  <a:solidFill>
                    <a:srgbClr val="FFFFFF"/>
                  </a:solidFill>
                  <a:ea typeface="华文新魏" pitchFamily="2" charset="-122"/>
                </a:rPr>
                <a:t>nano</a:t>
              </a:r>
              <a:endParaRPr kumimoji="1" lang="en-US" altLang="zh-CN" sz="1800" b="1" i="1">
                <a:solidFill>
                  <a:srgbClr val="666699"/>
                </a:solidFill>
                <a:ea typeface="华文新魏" pitchFamily="2" charset="-122"/>
              </a:endParaRPr>
            </a:p>
          </p:txBody>
        </p:sp>
        <p:sp>
          <p:nvSpPr>
            <p:cNvPr id="760229" name="Rectangle 921"/>
            <p:cNvSpPr>
              <a:spLocks noChangeArrowheads="1"/>
            </p:cNvSpPr>
            <p:nvPr/>
          </p:nvSpPr>
          <p:spPr bwMode="auto">
            <a:xfrm>
              <a:off x="2575" y="1443"/>
              <a:ext cx="978" cy="20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100">
                  <a:solidFill>
                    <a:srgbClr val="FFFFFF"/>
                  </a:solidFill>
                  <a:ea typeface="华文新魏" pitchFamily="2" charset="-122"/>
                </a:rPr>
                <a:t>One millionth</a:t>
              </a:r>
              <a:endParaRPr kumimoji="1" lang="en-US" altLang="zh-CN" sz="1800" b="1" i="1">
                <a:solidFill>
                  <a:srgbClr val="666699"/>
                </a:solidFill>
                <a:ea typeface="华文新魏" pitchFamily="2" charset="-122"/>
              </a:endParaRPr>
            </a:p>
          </p:txBody>
        </p:sp>
        <p:sp>
          <p:nvSpPr>
            <p:cNvPr id="760230" name="Rectangle 922"/>
            <p:cNvSpPr>
              <a:spLocks noChangeArrowheads="1"/>
            </p:cNvSpPr>
            <p:nvPr/>
          </p:nvSpPr>
          <p:spPr bwMode="auto">
            <a:xfrm>
              <a:off x="1504" y="1436"/>
              <a:ext cx="92" cy="19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000" b="1">
                  <a:solidFill>
                    <a:srgbClr val="FFFFFF"/>
                  </a:solidFill>
                  <a:ea typeface="华文新魏" pitchFamily="2" charset="-122"/>
                </a:rPr>
                <a:t>µ</a:t>
              </a:r>
              <a:endParaRPr kumimoji="1" lang="en-US" altLang="zh-CN" sz="1800" b="1" i="1">
                <a:solidFill>
                  <a:srgbClr val="666699"/>
                </a:solidFill>
                <a:ea typeface="华文新魏" pitchFamily="2" charset="-122"/>
              </a:endParaRPr>
            </a:p>
          </p:txBody>
        </p:sp>
        <p:sp>
          <p:nvSpPr>
            <p:cNvPr id="760231" name="Rectangle 923"/>
            <p:cNvSpPr>
              <a:spLocks noChangeArrowheads="1"/>
            </p:cNvSpPr>
            <p:nvPr/>
          </p:nvSpPr>
          <p:spPr bwMode="auto">
            <a:xfrm>
              <a:off x="709" y="1436"/>
              <a:ext cx="435" cy="19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000" b="1">
                  <a:solidFill>
                    <a:srgbClr val="FFFFFF"/>
                  </a:solidFill>
                  <a:ea typeface="华文新魏" pitchFamily="2" charset="-122"/>
                </a:rPr>
                <a:t>micro</a:t>
              </a:r>
              <a:endParaRPr kumimoji="1" lang="en-US" altLang="zh-CN" sz="1800" b="1" i="1">
                <a:solidFill>
                  <a:srgbClr val="666699"/>
                </a:solidFill>
                <a:ea typeface="华文新魏" pitchFamily="2" charset="-122"/>
              </a:endParaRPr>
            </a:p>
          </p:txBody>
        </p:sp>
        <p:sp>
          <p:nvSpPr>
            <p:cNvPr id="760232" name="Rectangle 924"/>
            <p:cNvSpPr>
              <a:spLocks noChangeArrowheads="1"/>
            </p:cNvSpPr>
            <p:nvPr/>
          </p:nvSpPr>
          <p:spPr bwMode="auto">
            <a:xfrm>
              <a:off x="2575" y="1200"/>
              <a:ext cx="1193" cy="20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100">
                  <a:solidFill>
                    <a:srgbClr val="FFFFFF"/>
                  </a:solidFill>
                  <a:ea typeface="华文新魏" pitchFamily="2" charset="-122"/>
                </a:rPr>
                <a:t>One thousandth</a:t>
              </a:r>
              <a:endParaRPr kumimoji="1" lang="en-US" altLang="zh-CN" sz="1800" b="1" i="1">
                <a:solidFill>
                  <a:srgbClr val="666699"/>
                </a:solidFill>
                <a:ea typeface="华文新魏" pitchFamily="2" charset="-122"/>
              </a:endParaRPr>
            </a:p>
          </p:txBody>
        </p:sp>
        <p:sp>
          <p:nvSpPr>
            <p:cNvPr id="760233" name="Rectangle 925"/>
            <p:cNvSpPr>
              <a:spLocks noChangeArrowheads="1"/>
            </p:cNvSpPr>
            <p:nvPr/>
          </p:nvSpPr>
          <p:spPr bwMode="auto">
            <a:xfrm>
              <a:off x="1504" y="1193"/>
              <a:ext cx="142" cy="19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000" b="1">
                  <a:solidFill>
                    <a:srgbClr val="FFFFFF"/>
                  </a:solidFill>
                  <a:ea typeface="华文新魏" pitchFamily="2" charset="-122"/>
                </a:rPr>
                <a:t>m</a:t>
              </a:r>
              <a:endParaRPr kumimoji="1" lang="en-US" altLang="zh-CN" sz="1800" b="1" i="1">
                <a:solidFill>
                  <a:srgbClr val="666699"/>
                </a:solidFill>
                <a:ea typeface="华文新魏" pitchFamily="2" charset="-122"/>
              </a:endParaRPr>
            </a:p>
          </p:txBody>
        </p:sp>
        <p:sp>
          <p:nvSpPr>
            <p:cNvPr id="760234" name="Rectangle 926"/>
            <p:cNvSpPr>
              <a:spLocks noChangeArrowheads="1"/>
            </p:cNvSpPr>
            <p:nvPr/>
          </p:nvSpPr>
          <p:spPr bwMode="auto">
            <a:xfrm>
              <a:off x="709" y="1193"/>
              <a:ext cx="274" cy="19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000" b="1">
                  <a:solidFill>
                    <a:srgbClr val="FFFFFF"/>
                  </a:solidFill>
                  <a:ea typeface="华文新魏" pitchFamily="2" charset="-122"/>
                </a:rPr>
                <a:t>mill</a:t>
              </a:r>
              <a:endParaRPr kumimoji="1" lang="en-US" altLang="zh-CN" sz="1800" b="1" i="1">
                <a:solidFill>
                  <a:srgbClr val="666699"/>
                </a:solidFill>
                <a:ea typeface="华文新魏" pitchFamily="2" charset="-122"/>
              </a:endParaRPr>
            </a:p>
          </p:txBody>
        </p:sp>
        <p:sp>
          <p:nvSpPr>
            <p:cNvPr id="760235" name="Rectangle 927"/>
            <p:cNvSpPr>
              <a:spLocks noChangeArrowheads="1"/>
            </p:cNvSpPr>
            <p:nvPr/>
          </p:nvSpPr>
          <p:spPr bwMode="auto">
            <a:xfrm>
              <a:off x="3927" y="958"/>
              <a:ext cx="1111" cy="19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000" b="1">
                  <a:solidFill>
                    <a:srgbClr val="FFFFFF"/>
                  </a:solidFill>
                  <a:ea typeface="华文新魏" pitchFamily="2" charset="-122"/>
                </a:rPr>
                <a:t>Numeric Value</a:t>
              </a:r>
              <a:endParaRPr kumimoji="1" lang="en-US" altLang="zh-CN" sz="1800" b="1" i="1">
                <a:solidFill>
                  <a:srgbClr val="666699"/>
                </a:solidFill>
                <a:ea typeface="华文新魏" pitchFamily="2" charset="-122"/>
              </a:endParaRPr>
            </a:p>
          </p:txBody>
        </p:sp>
        <p:sp>
          <p:nvSpPr>
            <p:cNvPr id="760236" name="Rectangle 928"/>
            <p:cNvSpPr>
              <a:spLocks noChangeArrowheads="1"/>
            </p:cNvSpPr>
            <p:nvPr/>
          </p:nvSpPr>
          <p:spPr bwMode="auto">
            <a:xfrm>
              <a:off x="2575" y="958"/>
              <a:ext cx="649" cy="19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000" b="1">
                  <a:solidFill>
                    <a:srgbClr val="FFFFFF"/>
                  </a:solidFill>
                  <a:ea typeface="华文新魏" pitchFamily="2" charset="-122"/>
                </a:rPr>
                <a:t>Meaning</a:t>
              </a:r>
              <a:endParaRPr kumimoji="1" lang="en-US" altLang="zh-CN" sz="1800" b="1" i="1">
                <a:solidFill>
                  <a:srgbClr val="666699"/>
                </a:solidFill>
                <a:ea typeface="华文新魏" pitchFamily="2" charset="-122"/>
              </a:endParaRPr>
            </a:p>
          </p:txBody>
        </p:sp>
        <p:sp>
          <p:nvSpPr>
            <p:cNvPr id="760237" name="Rectangle 929"/>
            <p:cNvSpPr>
              <a:spLocks noChangeArrowheads="1"/>
            </p:cNvSpPr>
            <p:nvPr/>
          </p:nvSpPr>
          <p:spPr bwMode="auto">
            <a:xfrm>
              <a:off x="1504" y="958"/>
              <a:ext cx="978" cy="19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000" b="1">
                  <a:solidFill>
                    <a:srgbClr val="FFFFFF"/>
                  </a:solidFill>
                  <a:ea typeface="华文新魏" pitchFamily="2" charset="-122"/>
                </a:rPr>
                <a:t>Abbreviation</a:t>
              </a:r>
              <a:endParaRPr kumimoji="1" lang="en-US" altLang="zh-CN" sz="1800" b="1" i="1">
                <a:solidFill>
                  <a:srgbClr val="666699"/>
                </a:solidFill>
                <a:ea typeface="华文新魏" pitchFamily="2" charset="-122"/>
              </a:endParaRPr>
            </a:p>
          </p:txBody>
        </p:sp>
        <p:sp>
          <p:nvSpPr>
            <p:cNvPr id="760238" name="Rectangle 930"/>
            <p:cNvSpPr>
              <a:spLocks noChangeArrowheads="1"/>
            </p:cNvSpPr>
            <p:nvPr/>
          </p:nvSpPr>
          <p:spPr bwMode="auto">
            <a:xfrm>
              <a:off x="709" y="958"/>
              <a:ext cx="444" cy="19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000" b="1">
                  <a:solidFill>
                    <a:srgbClr val="FFFFFF"/>
                  </a:solidFill>
                  <a:ea typeface="华文新魏" pitchFamily="2" charset="-122"/>
                </a:rPr>
                <a:t>Prefix</a:t>
              </a:r>
              <a:endParaRPr kumimoji="1" lang="en-US" altLang="zh-CN" sz="1800" b="1" i="1">
                <a:solidFill>
                  <a:srgbClr val="666699"/>
                </a:solidFill>
                <a:ea typeface="华文新魏" pitchFamily="2" charset="-122"/>
              </a:endParaRPr>
            </a:p>
          </p:txBody>
        </p:sp>
        <p:sp>
          <p:nvSpPr>
            <p:cNvPr id="760239" name="Line 931"/>
            <p:cNvSpPr>
              <a:spLocks noChangeShapeType="1"/>
            </p:cNvSpPr>
            <p:nvPr/>
          </p:nvSpPr>
          <p:spPr bwMode="auto">
            <a:xfrm>
              <a:off x="660" y="926"/>
              <a:ext cx="4609" cy="0"/>
            </a:xfrm>
            <a:prstGeom prst="line">
              <a:avLst/>
            </a:prstGeom>
            <a:noFill/>
            <a:ln w="23813" cap="sq">
              <a:solidFill>
                <a:srgbClr val="FFFFFF"/>
              </a:solidFill>
              <a:round/>
              <a:headEnd/>
              <a:tailEnd/>
            </a:ln>
          </p:spPr>
          <p:txBody>
            <a:bodyPr/>
            <a:lstStyle/>
            <a:p>
              <a:endParaRPr lang="zh-CN" altLang="en-US"/>
            </a:p>
          </p:txBody>
        </p:sp>
        <p:sp>
          <p:nvSpPr>
            <p:cNvPr id="760240" name="Line 932"/>
            <p:cNvSpPr>
              <a:spLocks noChangeShapeType="1"/>
            </p:cNvSpPr>
            <p:nvPr/>
          </p:nvSpPr>
          <p:spPr bwMode="auto">
            <a:xfrm>
              <a:off x="660" y="1162"/>
              <a:ext cx="4609" cy="0"/>
            </a:xfrm>
            <a:prstGeom prst="line">
              <a:avLst/>
            </a:prstGeom>
            <a:noFill/>
            <a:ln w="11113">
              <a:solidFill>
                <a:srgbClr val="FFFFFF"/>
              </a:solidFill>
              <a:round/>
              <a:headEnd/>
              <a:tailEnd/>
            </a:ln>
          </p:spPr>
          <p:txBody>
            <a:bodyPr/>
            <a:lstStyle/>
            <a:p>
              <a:endParaRPr lang="zh-CN" altLang="en-US"/>
            </a:p>
          </p:txBody>
        </p:sp>
        <p:sp>
          <p:nvSpPr>
            <p:cNvPr id="760241" name="Line 933"/>
            <p:cNvSpPr>
              <a:spLocks noChangeShapeType="1"/>
            </p:cNvSpPr>
            <p:nvPr/>
          </p:nvSpPr>
          <p:spPr bwMode="auto">
            <a:xfrm>
              <a:off x="660" y="1405"/>
              <a:ext cx="4609" cy="0"/>
            </a:xfrm>
            <a:prstGeom prst="line">
              <a:avLst/>
            </a:prstGeom>
            <a:noFill/>
            <a:ln w="11113">
              <a:solidFill>
                <a:srgbClr val="FFFFFF"/>
              </a:solidFill>
              <a:round/>
              <a:headEnd/>
              <a:tailEnd/>
            </a:ln>
          </p:spPr>
          <p:txBody>
            <a:bodyPr/>
            <a:lstStyle/>
            <a:p>
              <a:endParaRPr lang="zh-CN" altLang="en-US"/>
            </a:p>
          </p:txBody>
        </p:sp>
        <p:sp>
          <p:nvSpPr>
            <p:cNvPr id="760242" name="Line 934"/>
            <p:cNvSpPr>
              <a:spLocks noChangeShapeType="1"/>
            </p:cNvSpPr>
            <p:nvPr/>
          </p:nvSpPr>
          <p:spPr bwMode="auto">
            <a:xfrm>
              <a:off x="660" y="1649"/>
              <a:ext cx="4609" cy="0"/>
            </a:xfrm>
            <a:prstGeom prst="line">
              <a:avLst/>
            </a:prstGeom>
            <a:noFill/>
            <a:ln w="11113">
              <a:solidFill>
                <a:srgbClr val="FFFFFF"/>
              </a:solidFill>
              <a:round/>
              <a:headEnd/>
              <a:tailEnd/>
            </a:ln>
          </p:spPr>
          <p:txBody>
            <a:bodyPr/>
            <a:lstStyle/>
            <a:p>
              <a:endParaRPr lang="zh-CN" altLang="en-US"/>
            </a:p>
          </p:txBody>
        </p:sp>
        <p:sp>
          <p:nvSpPr>
            <p:cNvPr id="760243" name="Line 935"/>
            <p:cNvSpPr>
              <a:spLocks noChangeShapeType="1"/>
            </p:cNvSpPr>
            <p:nvPr/>
          </p:nvSpPr>
          <p:spPr bwMode="auto">
            <a:xfrm>
              <a:off x="660" y="1892"/>
              <a:ext cx="4609" cy="0"/>
            </a:xfrm>
            <a:prstGeom prst="line">
              <a:avLst/>
            </a:prstGeom>
            <a:noFill/>
            <a:ln w="11113">
              <a:solidFill>
                <a:srgbClr val="FFFFFF"/>
              </a:solidFill>
              <a:round/>
              <a:headEnd/>
              <a:tailEnd/>
            </a:ln>
          </p:spPr>
          <p:txBody>
            <a:bodyPr/>
            <a:lstStyle/>
            <a:p>
              <a:endParaRPr lang="zh-CN" altLang="en-US"/>
            </a:p>
          </p:txBody>
        </p:sp>
        <p:sp>
          <p:nvSpPr>
            <p:cNvPr id="760244" name="Line 936"/>
            <p:cNvSpPr>
              <a:spLocks noChangeShapeType="1"/>
            </p:cNvSpPr>
            <p:nvPr/>
          </p:nvSpPr>
          <p:spPr bwMode="auto">
            <a:xfrm>
              <a:off x="660" y="2136"/>
              <a:ext cx="4609" cy="0"/>
            </a:xfrm>
            <a:prstGeom prst="line">
              <a:avLst/>
            </a:prstGeom>
            <a:noFill/>
            <a:ln w="11113">
              <a:solidFill>
                <a:srgbClr val="FFFFFF"/>
              </a:solidFill>
              <a:round/>
              <a:headEnd/>
              <a:tailEnd/>
            </a:ln>
          </p:spPr>
          <p:txBody>
            <a:bodyPr/>
            <a:lstStyle/>
            <a:p>
              <a:endParaRPr lang="zh-CN" altLang="en-US"/>
            </a:p>
          </p:txBody>
        </p:sp>
        <p:sp>
          <p:nvSpPr>
            <p:cNvPr id="760245" name="Line 937"/>
            <p:cNvSpPr>
              <a:spLocks noChangeShapeType="1"/>
            </p:cNvSpPr>
            <p:nvPr/>
          </p:nvSpPr>
          <p:spPr bwMode="auto">
            <a:xfrm>
              <a:off x="660" y="2380"/>
              <a:ext cx="4609" cy="0"/>
            </a:xfrm>
            <a:prstGeom prst="line">
              <a:avLst/>
            </a:prstGeom>
            <a:noFill/>
            <a:ln w="11113">
              <a:solidFill>
                <a:srgbClr val="FFFFFF"/>
              </a:solidFill>
              <a:round/>
              <a:headEnd/>
              <a:tailEnd/>
            </a:ln>
          </p:spPr>
          <p:txBody>
            <a:bodyPr/>
            <a:lstStyle/>
            <a:p>
              <a:endParaRPr lang="zh-CN" altLang="en-US"/>
            </a:p>
          </p:txBody>
        </p:sp>
        <p:sp>
          <p:nvSpPr>
            <p:cNvPr id="760246" name="Line 938"/>
            <p:cNvSpPr>
              <a:spLocks noChangeShapeType="1"/>
            </p:cNvSpPr>
            <p:nvPr/>
          </p:nvSpPr>
          <p:spPr bwMode="auto">
            <a:xfrm>
              <a:off x="660" y="2623"/>
              <a:ext cx="4609" cy="0"/>
            </a:xfrm>
            <a:prstGeom prst="line">
              <a:avLst/>
            </a:prstGeom>
            <a:noFill/>
            <a:ln w="11113">
              <a:solidFill>
                <a:srgbClr val="FFFFFF"/>
              </a:solidFill>
              <a:round/>
              <a:headEnd/>
              <a:tailEnd/>
            </a:ln>
          </p:spPr>
          <p:txBody>
            <a:bodyPr/>
            <a:lstStyle/>
            <a:p>
              <a:endParaRPr lang="zh-CN" altLang="en-US"/>
            </a:p>
          </p:txBody>
        </p:sp>
        <p:sp>
          <p:nvSpPr>
            <p:cNvPr id="760247" name="Line 939"/>
            <p:cNvSpPr>
              <a:spLocks noChangeShapeType="1"/>
            </p:cNvSpPr>
            <p:nvPr/>
          </p:nvSpPr>
          <p:spPr bwMode="auto">
            <a:xfrm>
              <a:off x="660" y="2867"/>
              <a:ext cx="4609" cy="0"/>
            </a:xfrm>
            <a:prstGeom prst="line">
              <a:avLst/>
            </a:prstGeom>
            <a:noFill/>
            <a:ln w="11113">
              <a:solidFill>
                <a:srgbClr val="FFFFFF"/>
              </a:solidFill>
              <a:round/>
              <a:headEnd/>
              <a:tailEnd/>
            </a:ln>
          </p:spPr>
          <p:txBody>
            <a:bodyPr/>
            <a:lstStyle/>
            <a:p>
              <a:endParaRPr lang="zh-CN" altLang="en-US"/>
            </a:p>
          </p:txBody>
        </p:sp>
        <p:sp>
          <p:nvSpPr>
            <p:cNvPr id="760248" name="Line 940"/>
            <p:cNvSpPr>
              <a:spLocks noChangeShapeType="1"/>
            </p:cNvSpPr>
            <p:nvPr/>
          </p:nvSpPr>
          <p:spPr bwMode="auto">
            <a:xfrm>
              <a:off x="660" y="3111"/>
              <a:ext cx="4609" cy="0"/>
            </a:xfrm>
            <a:prstGeom prst="line">
              <a:avLst/>
            </a:prstGeom>
            <a:noFill/>
            <a:ln w="11113">
              <a:solidFill>
                <a:srgbClr val="FFFFFF"/>
              </a:solidFill>
              <a:round/>
              <a:headEnd/>
              <a:tailEnd/>
            </a:ln>
          </p:spPr>
          <p:txBody>
            <a:bodyPr/>
            <a:lstStyle/>
            <a:p>
              <a:endParaRPr lang="zh-CN" altLang="en-US"/>
            </a:p>
          </p:txBody>
        </p:sp>
        <p:sp>
          <p:nvSpPr>
            <p:cNvPr id="760249" name="Line 941"/>
            <p:cNvSpPr>
              <a:spLocks noChangeShapeType="1"/>
            </p:cNvSpPr>
            <p:nvPr/>
          </p:nvSpPr>
          <p:spPr bwMode="auto">
            <a:xfrm>
              <a:off x="660" y="3354"/>
              <a:ext cx="4609" cy="0"/>
            </a:xfrm>
            <a:prstGeom prst="line">
              <a:avLst/>
            </a:prstGeom>
            <a:noFill/>
            <a:ln w="11113">
              <a:solidFill>
                <a:srgbClr val="FFFFFF"/>
              </a:solidFill>
              <a:round/>
              <a:headEnd/>
              <a:tailEnd/>
            </a:ln>
          </p:spPr>
          <p:txBody>
            <a:bodyPr/>
            <a:lstStyle/>
            <a:p>
              <a:endParaRPr lang="zh-CN" altLang="en-US"/>
            </a:p>
          </p:txBody>
        </p:sp>
        <p:sp>
          <p:nvSpPr>
            <p:cNvPr id="760250" name="Line 942"/>
            <p:cNvSpPr>
              <a:spLocks noChangeShapeType="1"/>
            </p:cNvSpPr>
            <p:nvPr/>
          </p:nvSpPr>
          <p:spPr bwMode="auto">
            <a:xfrm>
              <a:off x="660" y="3598"/>
              <a:ext cx="4609" cy="0"/>
            </a:xfrm>
            <a:prstGeom prst="line">
              <a:avLst/>
            </a:prstGeom>
            <a:noFill/>
            <a:ln w="11113">
              <a:solidFill>
                <a:srgbClr val="FFFFFF"/>
              </a:solidFill>
              <a:round/>
              <a:headEnd/>
              <a:tailEnd/>
            </a:ln>
          </p:spPr>
          <p:txBody>
            <a:bodyPr/>
            <a:lstStyle/>
            <a:p>
              <a:endParaRPr lang="zh-CN" altLang="en-US"/>
            </a:p>
          </p:txBody>
        </p:sp>
        <p:sp>
          <p:nvSpPr>
            <p:cNvPr id="760251" name="Line 943"/>
            <p:cNvSpPr>
              <a:spLocks noChangeShapeType="1"/>
            </p:cNvSpPr>
            <p:nvPr/>
          </p:nvSpPr>
          <p:spPr bwMode="auto">
            <a:xfrm>
              <a:off x="660" y="3841"/>
              <a:ext cx="4609" cy="0"/>
            </a:xfrm>
            <a:prstGeom prst="line">
              <a:avLst/>
            </a:prstGeom>
            <a:noFill/>
            <a:ln w="11113">
              <a:solidFill>
                <a:srgbClr val="FFFFFF"/>
              </a:solidFill>
              <a:round/>
              <a:headEnd/>
              <a:tailEnd/>
            </a:ln>
          </p:spPr>
          <p:txBody>
            <a:bodyPr/>
            <a:lstStyle/>
            <a:p>
              <a:endParaRPr lang="zh-CN" altLang="en-US"/>
            </a:p>
          </p:txBody>
        </p:sp>
        <p:sp>
          <p:nvSpPr>
            <p:cNvPr id="760252" name="Line 944"/>
            <p:cNvSpPr>
              <a:spLocks noChangeShapeType="1"/>
            </p:cNvSpPr>
            <p:nvPr/>
          </p:nvSpPr>
          <p:spPr bwMode="auto">
            <a:xfrm>
              <a:off x="660" y="4085"/>
              <a:ext cx="4609" cy="0"/>
            </a:xfrm>
            <a:prstGeom prst="line">
              <a:avLst/>
            </a:prstGeom>
            <a:noFill/>
            <a:ln w="23813" cap="sq">
              <a:solidFill>
                <a:srgbClr val="FFFFFF"/>
              </a:solidFill>
              <a:round/>
              <a:headEnd/>
              <a:tailEnd/>
            </a:ln>
          </p:spPr>
          <p:txBody>
            <a:bodyPr/>
            <a:lstStyle/>
            <a:p>
              <a:endParaRPr lang="zh-CN" altLang="en-US"/>
            </a:p>
          </p:txBody>
        </p:sp>
        <p:sp>
          <p:nvSpPr>
            <p:cNvPr id="760253" name="Line 945"/>
            <p:cNvSpPr>
              <a:spLocks noChangeShapeType="1"/>
            </p:cNvSpPr>
            <p:nvPr/>
          </p:nvSpPr>
          <p:spPr bwMode="auto">
            <a:xfrm>
              <a:off x="660" y="926"/>
              <a:ext cx="0" cy="3159"/>
            </a:xfrm>
            <a:prstGeom prst="line">
              <a:avLst/>
            </a:prstGeom>
            <a:noFill/>
            <a:ln w="23813" cap="sq">
              <a:solidFill>
                <a:srgbClr val="FFFFFF"/>
              </a:solidFill>
              <a:round/>
              <a:headEnd/>
              <a:tailEnd/>
            </a:ln>
          </p:spPr>
          <p:txBody>
            <a:bodyPr/>
            <a:lstStyle/>
            <a:p>
              <a:endParaRPr lang="zh-CN" altLang="en-US"/>
            </a:p>
          </p:txBody>
        </p:sp>
        <p:sp>
          <p:nvSpPr>
            <p:cNvPr id="760254" name="Line 946"/>
            <p:cNvSpPr>
              <a:spLocks noChangeShapeType="1"/>
            </p:cNvSpPr>
            <p:nvPr/>
          </p:nvSpPr>
          <p:spPr bwMode="auto">
            <a:xfrm>
              <a:off x="1455" y="926"/>
              <a:ext cx="0" cy="3159"/>
            </a:xfrm>
            <a:prstGeom prst="line">
              <a:avLst/>
            </a:prstGeom>
            <a:noFill/>
            <a:ln w="11113">
              <a:solidFill>
                <a:srgbClr val="FFFFFF"/>
              </a:solidFill>
              <a:round/>
              <a:headEnd/>
              <a:tailEnd/>
            </a:ln>
          </p:spPr>
          <p:txBody>
            <a:bodyPr/>
            <a:lstStyle/>
            <a:p>
              <a:endParaRPr lang="zh-CN" altLang="en-US"/>
            </a:p>
          </p:txBody>
        </p:sp>
        <p:sp>
          <p:nvSpPr>
            <p:cNvPr id="760255" name="Line 947"/>
            <p:cNvSpPr>
              <a:spLocks noChangeShapeType="1"/>
            </p:cNvSpPr>
            <p:nvPr/>
          </p:nvSpPr>
          <p:spPr bwMode="auto">
            <a:xfrm>
              <a:off x="2527" y="926"/>
              <a:ext cx="0" cy="3159"/>
            </a:xfrm>
            <a:prstGeom prst="line">
              <a:avLst/>
            </a:prstGeom>
            <a:noFill/>
            <a:ln w="11113">
              <a:solidFill>
                <a:srgbClr val="FFFFFF"/>
              </a:solidFill>
              <a:round/>
              <a:headEnd/>
              <a:tailEnd/>
            </a:ln>
          </p:spPr>
          <p:txBody>
            <a:bodyPr/>
            <a:lstStyle/>
            <a:p>
              <a:endParaRPr lang="zh-CN" altLang="en-US"/>
            </a:p>
          </p:txBody>
        </p:sp>
        <p:sp>
          <p:nvSpPr>
            <p:cNvPr id="760256" name="Line 948"/>
            <p:cNvSpPr>
              <a:spLocks noChangeShapeType="1"/>
            </p:cNvSpPr>
            <p:nvPr/>
          </p:nvSpPr>
          <p:spPr bwMode="auto">
            <a:xfrm>
              <a:off x="3879" y="926"/>
              <a:ext cx="0" cy="3159"/>
            </a:xfrm>
            <a:prstGeom prst="line">
              <a:avLst/>
            </a:prstGeom>
            <a:noFill/>
            <a:ln w="11113">
              <a:solidFill>
                <a:srgbClr val="FFFFFF"/>
              </a:solidFill>
              <a:round/>
              <a:headEnd/>
              <a:tailEnd/>
            </a:ln>
          </p:spPr>
          <p:txBody>
            <a:bodyPr/>
            <a:lstStyle/>
            <a:p>
              <a:endParaRPr lang="zh-CN" altLang="en-US"/>
            </a:p>
          </p:txBody>
        </p:sp>
        <p:sp>
          <p:nvSpPr>
            <p:cNvPr id="760257" name="Line 949"/>
            <p:cNvSpPr>
              <a:spLocks noChangeShapeType="1"/>
            </p:cNvSpPr>
            <p:nvPr/>
          </p:nvSpPr>
          <p:spPr bwMode="auto">
            <a:xfrm>
              <a:off x="5269" y="926"/>
              <a:ext cx="0" cy="3159"/>
            </a:xfrm>
            <a:prstGeom prst="line">
              <a:avLst/>
            </a:prstGeom>
            <a:noFill/>
            <a:ln w="23813" cap="sq">
              <a:solidFill>
                <a:srgbClr val="FFFFFF"/>
              </a:solidFill>
              <a:round/>
              <a:headEnd/>
              <a:tailEnd/>
            </a:ln>
          </p:spPr>
          <p:txBody>
            <a:bodyPr/>
            <a:lstStyle/>
            <a:p>
              <a:endParaRPr lang="zh-CN" altLang="en-US"/>
            </a:p>
          </p:txBody>
        </p:sp>
      </p:grpSp>
      <p:sp>
        <p:nvSpPr>
          <p:cNvPr id="760258" name="Rectangle 951"/>
          <p:cNvSpPr>
            <a:spLocks noChangeArrowheads="1"/>
          </p:cNvSpPr>
          <p:nvPr/>
        </p:nvSpPr>
        <p:spPr bwMode="auto">
          <a:xfrm>
            <a:off x="1436688" y="1038225"/>
            <a:ext cx="5881687" cy="396875"/>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600">
                <a:solidFill>
                  <a:srgbClr val="FFCC66"/>
                </a:solidFill>
                <a:ea typeface="华文新魏" pitchFamily="2" charset="-122"/>
              </a:rPr>
              <a:t>Notations and Conventions for Numbers</a:t>
            </a:r>
            <a:endParaRPr kumimoji="1" lang="en-US" altLang="zh-CN" sz="1800" b="1" i="1">
              <a:solidFill>
                <a:srgbClr val="666699"/>
              </a:solidFill>
              <a:ea typeface="华文新魏" pitchFamily="2" charset="-122"/>
            </a:endParaRPr>
          </a:p>
        </p:txBody>
      </p:sp>
      <p:grpSp>
        <p:nvGrpSpPr>
          <p:cNvPr id="760259" name="Group 954"/>
          <p:cNvGrpSpPr>
            <a:grpSpLocks/>
          </p:cNvGrpSpPr>
          <p:nvPr/>
        </p:nvGrpSpPr>
        <p:grpSpPr bwMode="auto">
          <a:xfrm>
            <a:off x="6507163" y="3852863"/>
            <a:ext cx="430212" cy="322262"/>
            <a:chOff x="4099" y="2427"/>
            <a:chExt cx="271" cy="203"/>
          </a:xfrm>
        </p:grpSpPr>
        <p:sp>
          <p:nvSpPr>
            <p:cNvPr id="760260" name="Rectangle 952"/>
            <p:cNvSpPr>
              <a:spLocks noChangeArrowheads="1"/>
            </p:cNvSpPr>
            <p:nvPr/>
          </p:nvSpPr>
          <p:spPr bwMode="auto">
            <a:xfrm>
              <a:off x="4253" y="2427"/>
              <a:ext cx="117" cy="106"/>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1100">
                  <a:solidFill>
                    <a:srgbClr val="000000"/>
                  </a:solidFill>
                  <a:latin typeface="Times New Roman" pitchFamily="18" charset="0"/>
                  <a:ea typeface="华文新魏" pitchFamily="2" charset="-122"/>
                </a:rPr>
                <a:t>-18</a:t>
              </a:r>
              <a:endParaRPr kumimoji="1" lang="en-US" altLang="zh-CN" sz="1800" b="1" i="1">
                <a:solidFill>
                  <a:srgbClr val="666699"/>
                </a:solidFill>
                <a:ea typeface="华文新魏" pitchFamily="2" charset="-122"/>
              </a:endParaRPr>
            </a:p>
          </p:txBody>
        </p:sp>
        <p:sp>
          <p:nvSpPr>
            <p:cNvPr id="760261" name="Rectangle 953"/>
            <p:cNvSpPr>
              <a:spLocks noChangeArrowheads="1"/>
            </p:cNvSpPr>
            <p:nvPr/>
          </p:nvSpPr>
          <p:spPr bwMode="auto">
            <a:xfrm>
              <a:off x="4099" y="2438"/>
              <a:ext cx="160" cy="19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000">
                  <a:solidFill>
                    <a:srgbClr val="000000"/>
                  </a:solidFill>
                  <a:latin typeface="Times New Roman" pitchFamily="18" charset="0"/>
                  <a:ea typeface="华文新魏" pitchFamily="2" charset="-122"/>
                </a:rPr>
                <a:t>10</a:t>
              </a:r>
              <a:endParaRPr kumimoji="1" lang="en-US" altLang="zh-CN" sz="1800" b="1" i="1">
                <a:solidFill>
                  <a:srgbClr val="666699"/>
                </a:solidFill>
                <a:ea typeface="华文新魏" pitchFamily="2" charset="-122"/>
              </a:endParaRPr>
            </a:p>
          </p:txBody>
        </p:sp>
      </p:grpSp>
      <p:grpSp>
        <p:nvGrpSpPr>
          <p:cNvPr id="760262" name="Group 957"/>
          <p:cNvGrpSpPr>
            <a:grpSpLocks/>
          </p:cNvGrpSpPr>
          <p:nvPr/>
        </p:nvGrpSpPr>
        <p:grpSpPr bwMode="auto">
          <a:xfrm>
            <a:off x="6481763" y="2665413"/>
            <a:ext cx="371475" cy="322262"/>
            <a:chOff x="4083" y="1679"/>
            <a:chExt cx="234" cy="203"/>
          </a:xfrm>
        </p:grpSpPr>
        <p:sp>
          <p:nvSpPr>
            <p:cNvPr id="760263" name="Rectangle 955"/>
            <p:cNvSpPr>
              <a:spLocks noChangeArrowheads="1"/>
            </p:cNvSpPr>
            <p:nvPr/>
          </p:nvSpPr>
          <p:spPr bwMode="auto">
            <a:xfrm>
              <a:off x="4244" y="1679"/>
              <a:ext cx="73" cy="106"/>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1100">
                  <a:solidFill>
                    <a:srgbClr val="000000"/>
                  </a:solidFill>
                  <a:latin typeface="Times New Roman" pitchFamily="18" charset="0"/>
                  <a:ea typeface="华文新魏" pitchFamily="2" charset="-122"/>
                </a:rPr>
                <a:t>-9</a:t>
              </a:r>
              <a:endParaRPr kumimoji="1" lang="en-US" altLang="zh-CN" sz="1800" b="1" i="1">
                <a:solidFill>
                  <a:srgbClr val="666699"/>
                </a:solidFill>
                <a:ea typeface="华文新魏" pitchFamily="2" charset="-122"/>
              </a:endParaRPr>
            </a:p>
          </p:txBody>
        </p:sp>
        <p:sp>
          <p:nvSpPr>
            <p:cNvPr id="760264" name="Rectangle 956"/>
            <p:cNvSpPr>
              <a:spLocks noChangeArrowheads="1"/>
            </p:cNvSpPr>
            <p:nvPr/>
          </p:nvSpPr>
          <p:spPr bwMode="auto">
            <a:xfrm>
              <a:off x="4083" y="1690"/>
              <a:ext cx="160" cy="19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000">
                  <a:solidFill>
                    <a:srgbClr val="000000"/>
                  </a:solidFill>
                  <a:latin typeface="Times New Roman" pitchFamily="18" charset="0"/>
                  <a:ea typeface="华文新魏" pitchFamily="2" charset="-122"/>
                </a:rPr>
                <a:t>10</a:t>
              </a:r>
              <a:endParaRPr kumimoji="1" lang="en-US" altLang="zh-CN" sz="1800" b="1" i="1">
                <a:solidFill>
                  <a:srgbClr val="666699"/>
                </a:solidFill>
                <a:ea typeface="华文新魏" pitchFamily="2" charset="-122"/>
              </a:endParaRPr>
            </a:p>
          </p:txBody>
        </p:sp>
      </p:grpSp>
      <p:grpSp>
        <p:nvGrpSpPr>
          <p:cNvPr id="760265" name="Group 960"/>
          <p:cNvGrpSpPr>
            <a:grpSpLocks/>
          </p:cNvGrpSpPr>
          <p:nvPr/>
        </p:nvGrpSpPr>
        <p:grpSpPr bwMode="auto">
          <a:xfrm>
            <a:off x="6507163" y="3062288"/>
            <a:ext cx="430212" cy="309562"/>
            <a:chOff x="4099" y="1929"/>
            <a:chExt cx="271" cy="195"/>
          </a:xfrm>
        </p:grpSpPr>
        <p:sp>
          <p:nvSpPr>
            <p:cNvPr id="760266" name="Rectangle 958"/>
            <p:cNvSpPr>
              <a:spLocks noChangeArrowheads="1"/>
            </p:cNvSpPr>
            <p:nvPr/>
          </p:nvSpPr>
          <p:spPr bwMode="auto">
            <a:xfrm>
              <a:off x="4253" y="1929"/>
              <a:ext cx="117" cy="106"/>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1100">
                  <a:solidFill>
                    <a:srgbClr val="000000"/>
                  </a:solidFill>
                  <a:latin typeface="Times New Roman" pitchFamily="18" charset="0"/>
                  <a:ea typeface="华文新魏" pitchFamily="2" charset="-122"/>
                </a:rPr>
                <a:t>-12</a:t>
              </a:r>
              <a:endParaRPr kumimoji="1" lang="en-US" altLang="zh-CN" sz="1800" b="1" i="1">
                <a:solidFill>
                  <a:srgbClr val="666699"/>
                </a:solidFill>
                <a:ea typeface="华文新魏" pitchFamily="2" charset="-122"/>
              </a:endParaRPr>
            </a:p>
          </p:txBody>
        </p:sp>
        <p:sp>
          <p:nvSpPr>
            <p:cNvPr id="760267" name="Rectangle 959"/>
            <p:cNvSpPr>
              <a:spLocks noChangeArrowheads="1"/>
            </p:cNvSpPr>
            <p:nvPr/>
          </p:nvSpPr>
          <p:spPr bwMode="auto">
            <a:xfrm>
              <a:off x="4099" y="1942"/>
              <a:ext cx="152" cy="18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1900">
                  <a:solidFill>
                    <a:srgbClr val="000000"/>
                  </a:solidFill>
                  <a:latin typeface="Times New Roman" pitchFamily="18" charset="0"/>
                  <a:ea typeface="华文新魏" pitchFamily="2" charset="-122"/>
                </a:rPr>
                <a:t>10</a:t>
              </a:r>
              <a:endParaRPr kumimoji="1" lang="en-US" altLang="zh-CN" sz="1800" b="1" i="1">
                <a:solidFill>
                  <a:srgbClr val="666699"/>
                </a:solidFill>
                <a:ea typeface="华文新魏" pitchFamily="2" charset="-122"/>
              </a:endParaRPr>
            </a:p>
          </p:txBody>
        </p:sp>
      </p:grpSp>
      <p:grpSp>
        <p:nvGrpSpPr>
          <p:cNvPr id="760268" name="Group 963"/>
          <p:cNvGrpSpPr>
            <a:grpSpLocks/>
          </p:cNvGrpSpPr>
          <p:nvPr/>
        </p:nvGrpSpPr>
        <p:grpSpPr bwMode="auto">
          <a:xfrm>
            <a:off x="6507163" y="3457575"/>
            <a:ext cx="430212" cy="306388"/>
            <a:chOff x="4099" y="2178"/>
            <a:chExt cx="271" cy="193"/>
          </a:xfrm>
        </p:grpSpPr>
        <p:sp>
          <p:nvSpPr>
            <p:cNvPr id="760269" name="Rectangle 961"/>
            <p:cNvSpPr>
              <a:spLocks noChangeArrowheads="1"/>
            </p:cNvSpPr>
            <p:nvPr/>
          </p:nvSpPr>
          <p:spPr bwMode="auto">
            <a:xfrm>
              <a:off x="4253" y="2178"/>
              <a:ext cx="117" cy="106"/>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1100">
                  <a:solidFill>
                    <a:srgbClr val="000000"/>
                  </a:solidFill>
                  <a:latin typeface="Times New Roman" pitchFamily="18" charset="0"/>
                  <a:ea typeface="华文新魏" pitchFamily="2" charset="-122"/>
                </a:rPr>
                <a:t>-15</a:t>
              </a:r>
              <a:endParaRPr kumimoji="1" lang="en-US" altLang="zh-CN" sz="1800" b="1" i="1">
                <a:solidFill>
                  <a:srgbClr val="666699"/>
                </a:solidFill>
                <a:ea typeface="华文新魏" pitchFamily="2" charset="-122"/>
              </a:endParaRPr>
            </a:p>
          </p:txBody>
        </p:sp>
        <p:sp>
          <p:nvSpPr>
            <p:cNvPr id="760270" name="Rectangle 962"/>
            <p:cNvSpPr>
              <a:spLocks noChangeArrowheads="1"/>
            </p:cNvSpPr>
            <p:nvPr/>
          </p:nvSpPr>
          <p:spPr bwMode="auto">
            <a:xfrm>
              <a:off x="4099" y="2189"/>
              <a:ext cx="152" cy="18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1900">
                  <a:solidFill>
                    <a:srgbClr val="000000"/>
                  </a:solidFill>
                  <a:latin typeface="Times New Roman" pitchFamily="18" charset="0"/>
                  <a:ea typeface="华文新魏" pitchFamily="2" charset="-122"/>
                </a:rPr>
                <a:t>10</a:t>
              </a:r>
              <a:endParaRPr kumimoji="1" lang="en-US" altLang="zh-CN" sz="1800" b="1" i="1">
                <a:solidFill>
                  <a:srgbClr val="666699"/>
                </a:solidFill>
                <a:ea typeface="华文新魏" pitchFamily="2" charset="-122"/>
              </a:endParaRPr>
            </a:p>
          </p:txBody>
        </p:sp>
      </p:grpSp>
      <p:grpSp>
        <p:nvGrpSpPr>
          <p:cNvPr id="760271" name="Group 969"/>
          <p:cNvGrpSpPr>
            <a:grpSpLocks/>
          </p:cNvGrpSpPr>
          <p:nvPr/>
        </p:nvGrpSpPr>
        <p:grpSpPr bwMode="auto">
          <a:xfrm>
            <a:off x="6438900" y="4587875"/>
            <a:ext cx="996950" cy="307975"/>
            <a:chOff x="4056" y="2890"/>
            <a:chExt cx="628" cy="194"/>
          </a:xfrm>
        </p:grpSpPr>
        <p:sp>
          <p:nvSpPr>
            <p:cNvPr id="760272" name="Rectangle 964"/>
            <p:cNvSpPr>
              <a:spLocks noChangeArrowheads="1"/>
            </p:cNvSpPr>
            <p:nvPr/>
          </p:nvSpPr>
          <p:spPr bwMode="auto">
            <a:xfrm>
              <a:off x="4596" y="2890"/>
              <a:ext cx="88" cy="106"/>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1100">
                  <a:solidFill>
                    <a:srgbClr val="000000"/>
                  </a:solidFill>
                  <a:latin typeface="Times New Roman" pitchFamily="18" charset="0"/>
                  <a:ea typeface="华文新魏" pitchFamily="2" charset="-122"/>
                </a:rPr>
                <a:t>20</a:t>
              </a:r>
              <a:endParaRPr kumimoji="1" lang="en-US" altLang="zh-CN" sz="1800" b="1" i="1">
                <a:solidFill>
                  <a:srgbClr val="666699"/>
                </a:solidFill>
                <a:ea typeface="华文新魏" pitchFamily="2" charset="-122"/>
              </a:endParaRPr>
            </a:p>
          </p:txBody>
        </p:sp>
        <p:sp>
          <p:nvSpPr>
            <p:cNvPr id="760273" name="Rectangle 965"/>
            <p:cNvSpPr>
              <a:spLocks noChangeArrowheads="1"/>
            </p:cNvSpPr>
            <p:nvPr/>
          </p:nvSpPr>
          <p:spPr bwMode="auto">
            <a:xfrm>
              <a:off x="4231" y="2890"/>
              <a:ext cx="44" cy="106"/>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1100">
                  <a:solidFill>
                    <a:srgbClr val="000000"/>
                  </a:solidFill>
                  <a:latin typeface="Times New Roman" pitchFamily="18" charset="0"/>
                  <a:ea typeface="华文新魏" pitchFamily="2" charset="-122"/>
                </a:rPr>
                <a:t>6</a:t>
              </a:r>
              <a:endParaRPr kumimoji="1" lang="en-US" altLang="zh-CN" sz="1800" b="1" i="1">
                <a:solidFill>
                  <a:srgbClr val="666699"/>
                </a:solidFill>
                <a:ea typeface="华文新魏" pitchFamily="2" charset="-122"/>
              </a:endParaRPr>
            </a:p>
          </p:txBody>
        </p:sp>
        <p:sp>
          <p:nvSpPr>
            <p:cNvPr id="760274" name="Rectangle 966"/>
            <p:cNvSpPr>
              <a:spLocks noChangeArrowheads="1"/>
            </p:cNvSpPr>
            <p:nvPr/>
          </p:nvSpPr>
          <p:spPr bwMode="auto">
            <a:xfrm>
              <a:off x="4511" y="2902"/>
              <a:ext cx="76" cy="18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1900">
                  <a:solidFill>
                    <a:srgbClr val="000000"/>
                  </a:solidFill>
                  <a:latin typeface="Times New Roman" pitchFamily="18" charset="0"/>
                  <a:ea typeface="华文新魏" pitchFamily="2" charset="-122"/>
                </a:rPr>
                <a:t>2</a:t>
              </a:r>
              <a:endParaRPr kumimoji="1" lang="en-US" altLang="zh-CN" sz="1800" b="1" i="1">
                <a:solidFill>
                  <a:srgbClr val="666699"/>
                </a:solidFill>
                <a:ea typeface="华文新魏" pitchFamily="2" charset="-122"/>
              </a:endParaRPr>
            </a:p>
          </p:txBody>
        </p:sp>
        <p:sp>
          <p:nvSpPr>
            <p:cNvPr id="760275" name="Rectangle 967"/>
            <p:cNvSpPr>
              <a:spLocks noChangeArrowheads="1"/>
            </p:cNvSpPr>
            <p:nvPr/>
          </p:nvSpPr>
          <p:spPr bwMode="auto">
            <a:xfrm>
              <a:off x="4056" y="2902"/>
              <a:ext cx="152" cy="18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1900">
                  <a:solidFill>
                    <a:srgbClr val="000000"/>
                  </a:solidFill>
                  <a:latin typeface="Times New Roman" pitchFamily="18" charset="0"/>
                  <a:ea typeface="华文新魏" pitchFamily="2" charset="-122"/>
                </a:rPr>
                <a:t>10</a:t>
              </a:r>
              <a:endParaRPr kumimoji="1" lang="en-US" altLang="zh-CN" sz="1800" b="1" i="1">
                <a:solidFill>
                  <a:srgbClr val="666699"/>
                </a:solidFill>
                <a:ea typeface="华文新魏" pitchFamily="2" charset="-122"/>
              </a:endParaRPr>
            </a:p>
          </p:txBody>
        </p:sp>
        <p:sp>
          <p:nvSpPr>
            <p:cNvPr id="760276" name="Rectangle 968"/>
            <p:cNvSpPr>
              <a:spLocks noChangeArrowheads="1"/>
            </p:cNvSpPr>
            <p:nvPr/>
          </p:nvSpPr>
          <p:spPr bwMode="auto">
            <a:xfrm>
              <a:off x="4327" y="2902"/>
              <a:ext cx="135" cy="18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1900" i="1">
                  <a:solidFill>
                    <a:srgbClr val="000000"/>
                  </a:solidFill>
                  <a:latin typeface="Times New Roman" pitchFamily="18" charset="0"/>
                  <a:ea typeface="华文新魏" pitchFamily="2" charset="-122"/>
                </a:rPr>
                <a:t>or</a:t>
              </a:r>
              <a:endParaRPr kumimoji="1" lang="en-US" altLang="zh-CN" sz="1800" b="1" i="1">
                <a:solidFill>
                  <a:srgbClr val="666699"/>
                </a:solidFill>
                <a:ea typeface="华文新魏" pitchFamily="2" charset="-122"/>
              </a:endParaRPr>
            </a:p>
          </p:txBody>
        </p:sp>
      </p:grpSp>
      <p:grpSp>
        <p:nvGrpSpPr>
          <p:cNvPr id="760277" name="Group 975"/>
          <p:cNvGrpSpPr>
            <a:grpSpLocks/>
          </p:cNvGrpSpPr>
          <p:nvPr/>
        </p:nvGrpSpPr>
        <p:grpSpPr bwMode="auto">
          <a:xfrm>
            <a:off x="6438900" y="4191000"/>
            <a:ext cx="974725" cy="306388"/>
            <a:chOff x="4056" y="2640"/>
            <a:chExt cx="614" cy="193"/>
          </a:xfrm>
        </p:grpSpPr>
        <p:sp>
          <p:nvSpPr>
            <p:cNvPr id="760278" name="Rectangle 970"/>
            <p:cNvSpPr>
              <a:spLocks noChangeArrowheads="1"/>
            </p:cNvSpPr>
            <p:nvPr/>
          </p:nvSpPr>
          <p:spPr bwMode="auto">
            <a:xfrm>
              <a:off x="4582" y="2640"/>
              <a:ext cx="88" cy="106"/>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1100">
                  <a:solidFill>
                    <a:srgbClr val="000000"/>
                  </a:solidFill>
                  <a:latin typeface="Times New Roman" pitchFamily="18" charset="0"/>
                  <a:ea typeface="华文新魏" pitchFamily="2" charset="-122"/>
                </a:rPr>
                <a:t>10</a:t>
              </a:r>
              <a:endParaRPr kumimoji="1" lang="en-US" altLang="zh-CN" sz="1800" b="1" i="1">
                <a:solidFill>
                  <a:srgbClr val="666699"/>
                </a:solidFill>
                <a:ea typeface="华文新魏" pitchFamily="2" charset="-122"/>
              </a:endParaRPr>
            </a:p>
          </p:txBody>
        </p:sp>
        <p:sp>
          <p:nvSpPr>
            <p:cNvPr id="760279" name="Rectangle 971"/>
            <p:cNvSpPr>
              <a:spLocks noChangeArrowheads="1"/>
            </p:cNvSpPr>
            <p:nvPr/>
          </p:nvSpPr>
          <p:spPr bwMode="auto">
            <a:xfrm>
              <a:off x="4230" y="2640"/>
              <a:ext cx="44" cy="106"/>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1100">
                  <a:solidFill>
                    <a:srgbClr val="000000"/>
                  </a:solidFill>
                  <a:latin typeface="Times New Roman" pitchFamily="18" charset="0"/>
                  <a:ea typeface="华文新魏" pitchFamily="2" charset="-122"/>
                </a:rPr>
                <a:t>3</a:t>
              </a:r>
              <a:endParaRPr kumimoji="1" lang="en-US" altLang="zh-CN" sz="1800" b="1" i="1">
                <a:solidFill>
                  <a:srgbClr val="666699"/>
                </a:solidFill>
                <a:ea typeface="华文新魏" pitchFamily="2" charset="-122"/>
              </a:endParaRPr>
            </a:p>
          </p:txBody>
        </p:sp>
        <p:sp>
          <p:nvSpPr>
            <p:cNvPr id="760280" name="Rectangle 972"/>
            <p:cNvSpPr>
              <a:spLocks noChangeArrowheads="1"/>
            </p:cNvSpPr>
            <p:nvPr/>
          </p:nvSpPr>
          <p:spPr bwMode="auto">
            <a:xfrm>
              <a:off x="4507" y="2651"/>
              <a:ext cx="76" cy="18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1900">
                  <a:solidFill>
                    <a:srgbClr val="000000"/>
                  </a:solidFill>
                  <a:latin typeface="Times New Roman" pitchFamily="18" charset="0"/>
                  <a:ea typeface="华文新魏" pitchFamily="2" charset="-122"/>
                </a:rPr>
                <a:t>2</a:t>
              </a:r>
              <a:endParaRPr kumimoji="1" lang="en-US" altLang="zh-CN" sz="1800" b="1" i="1">
                <a:solidFill>
                  <a:srgbClr val="666699"/>
                </a:solidFill>
                <a:ea typeface="华文新魏" pitchFamily="2" charset="-122"/>
              </a:endParaRPr>
            </a:p>
          </p:txBody>
        </p:sp>
        <p:sp>
          <p:nvSpPr>
            <p:cNvPr id="760281" name="Rectangle 973"/>
            <p:cNvSpPr>
              <a:spLocks noChangeArrowheads="1"/>
            </p:cNvSpPr>
            <p:nvPr/>
          </p:nvSpPr>
          <p:spPr bwMode="auto">
            <a:xfrm>
              <a:off x="4056" y="2651"/>
              <a:ext cx="152" cy="18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1900">
                  <a:solidFill>
                    <a:srgbClr val="000000"/>
                  </a:solidFill>
                  <a:latin typeface="Times New Roman" pitchFamily="18" charset="0"/>
                  <a:ea typeface="华文新魏" pitchFamily="2" charset="-122"/>
                </a:rPr>
                <a:t>10</a:t>
              </a:r>
              <a:endParaRPr kumimoji="1" lang="en-US" altLang="zh-CN" sz="1800" b="1" i="1">
                <a:solidFill>
                  <a:srgbClr val="666699"/>
                </a:solidFill>
                <a:ea typeface="华文新魏" pitchFamily="2" charset="-122"/>
              </a:endParaRPr>
            </a:p>
          </p:txBody>
        </p:sp>
        <p:sp>
          <p:nvSpPr>
            <p:cNvPr id="760282" name="Rectangle 974"/>
            <p:cNvSpPr>
              <a:spLocks noChangeArrowheads="1"/>
            </p:cNvSpPr>
            <p:nvPr/>
          </p:nvSpPr>
          <p:spPr bwMode="auto">
            <a:xfrm>
              <a:off x="4323" y="2651"/>
              <a:ext cx="135" cy="18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1900" i="1">
                  <a:solidFill>
                    <a:srgbClr val="000000"/>
                  </a:solidFill>
                  <a:latin typeface="Times New Roman" pitchFamily="18" charset="0"/>
                  <a:ea typeface="华文新魏" pitchFamily="2" charset="-122"/>
                </a:rPr>
                <a:t>or</a:t>
              </a:r>
              <a:endParaRPr kumimoji="1" lang="en-US" altLang="zh-CN" sz="1800" b="1" i="1">
                <a:solidFill>
                  <a:srgbClr val="666699"/>
                </a:solidFill>
                <a:ea typeface="华文新魏" pitchFamily="2" charset="-122"/>
              </a:endParaRPr>
            </a:p>
          </p:txBody>
        </p:sp>
      </p:grpSp>
      <p:grpSp>
        <p:nvGrpSpPr>
          <p:cNvPr id="760283" name="Group 981"/>
          <p:cNvGrpSpPr>
            <a:grpSpLocks/>
          </p:cNvGrpSpPr>
          <p:nvPr/>
        </p:nvGrpSpPr>
        <p:grpSpPr bwMode="auto">
          <a:xfrm>
            <a:off x="6438900" y="4981575"/>
            <a:ext cx="990600" cy="322263"/>
            <a:chOff x="4056" y="3138"/>
            <a:chExt cx="624" cy="203"/>
          </a:xfrm>
        </p:grpSpPr>
        <p:sp>
          <p:nvSpPr>
            <p:cNvPr id="760284" name="Rectangle 976"/>
            <p:cNvSpPr>
              <a:spLocks noChangeArrowheads="1"/>
            </p:cNvSpPr>
            <p:nvPr/>
          </p:nvSpPr>
          <p:spPr bwMode="auto">
            <a:xfrm>
              <a:off x="4592" y="3138"/>
              <a:ext cx="88" cy="106"/>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1100">
                  <a:solidFill>
                    <a:srgbClr val="000000"/>
                  </a:solidFill>
                  <a:latin typeface="Times New Roman" pitchFamily="18" charset="0"/>
                  <a:ea typeface="华文新魏" pitchFamily="2" charset="-122"/>
                </a:rPr>
                <a:t>30</a:t>
              </a:r>
              <a:endParaRPr kumimoji="1" lang="en-US" altLang="zh-CN" sz="1800" b="1" i="1">
                <a:solidFill>
                  <a:srgbClr val="666699"/>
                </a:solidFill>
                <a:ea typeface="华文新魏" pitchFamily="2" charset="-122"/>
              </a:endParaRPr>
            </a:p>
          </p:txBody>
        </p:sp>
        <p:sp>
          <p:nvSpPr>
            <p:cNvPr id="760285" name="Rectangle 977"/>
            <p:cNvSpPr>
              <a:spLocks noChangeArrowheads="1"/>
            </p:cNvSpPr>
            <p:nvPr/>
          </p:nvSpPr>
          <p:spPr bwMode="auto">
            <a:xfrm>
              <a:off x="4230" y="3138"/>
              <a:ext cx="44" cy="106"/>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1100">
                  <a:solidFill>
                    <a:srgbClr val="000000"/>
                  </a:solidFill>
                  <a:latin typeface="Times New Roman" pitchFamily="18" charset="0"/>
                  <a:ea typeface="华文新魏" pitchFamily="2" charset="-122"/>
                </a:rPr>
                <a:t>9</a:t>
              </a:r>
              <a:endParaRPr kumimoji="1" lang="en-US" altLang="zh-CN" sz="1800" b="1" i="1">
                <a:solidFill>
                  <a:srgbClr val="666699"/>
                </a:solidFill>
                <a:ea typeface="华文新魏" pitchFamily="2" charset="-122"/>
              </a:endParaRPr>
            </a:p>
          </p:txBody>
        </p:sp>
        <p:sp>
          <p:nvSpPr>
            <p:cNvPr id="760286" name="Rectangle 978"/>
            <p:cNvSpPr>
              <a:spLocks noChangeArrowheads="1"/>
            </p:cNvSpPr>
            <p:nvPr/>
          </p:nvSpPr>
          <p:spPr bwMode="auto">
            <a:xfrm>
              <a:off x="4510" y="3149"/>
              <a:ext cx="80" cy="19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000">
                  <a:solidFill>
                    <a:srgbClr val="000000"/>
                  </a:solidFill>
                  <a:latin typeface="Times New Roman" pitchFamily="18" charset="0"/>
                  <a:ea typeface="华文新魏" pitchFamily="2" charset="-122"/>
                </a:rPr>
                <a:t>2</a:t>
              </a:r>
              <a:endParaRPr kumimoji="1" lang="en-US" altLang="zh-CN" sz="1800" b="1" i="1">
                <a:solidFill>
                  <a:srgbClr val="666699"/>
                </a:solidFill>
                <a:ea typeface="华文新魏" pitchFamily="2" charset="-122"/>
              </a:endParaRPr>
            </a:p>
          </p:txBody>
        </p:sp>
        <p:sp>
          <p:nvSpPr>
            <p:cNvPr id="760287" name="Rectangle 979"/>
            <p:cNvSpPr>
              <a:spLocks noChangeArrowheads="1"/>
            </p:cNvSpPr>
            <p:nvPr/>
          </p:nvSpPr>
          <p:spPr bwMode="auto">
            <a:xfrm>
              <a:off x="4056" y="3149"/>
              <a:ext cx="160" cy="19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000">
                  <a:solidFill>
                    <a:srgbClr val="000000"/>
                  </a:solidFill>
                  <a:latin typeface="Times New Roman" pitchFamily="18" charset="0"/>
                  <a:ea typeface="华文新魏" pitchFamily="2" charset="-122"/>
                </a:rPr>
                <a:t>10</a:t>
              </a:r>
              <a:endParaRPr kumimoji="1" lang="en-US" altLang="zh-CN" sz="1800" b="1" i="1">
                <a:solidFill>
                  <a:srgbClr val="666699"/>
                </a:solidFill>
                <a:ea typeface="华文新魏" pitchFamily="2" charset="-122"/>
              </a:endParaRPr>
            </a:p>
          </p:txBody>
        </p:sp>
        <p:sp>
          <p:nvSpPr>
            <p:cNvPr id="760288" name="Rectangle 980"/>
            <p:cNvSpPr>
              <a:spLocks noChangeArrowheads="1"/>
            </p:cNvSpPr>
            <p:nvPr/>
          </p:nvSpPr>
          <p:spPr bwMode="auto">
            <a:xfrm>
              <a:off x="4326" y="3149"/>
              <a:ext cx="142" cy="19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000" i="1">
                  <a:solidFill>
                    <a:srgbClr val="000000"/>
                  </a:solidFill>
                  <a:latin typeface="Times New Roman" pitchFamily="18" charset="0"/>
                  <a:ea typeface="华文新魏" pitchFamily="2" charset="-122"/>
                </a:rPr>
                <a:t>or</a:t>
              </a:r>
              <a:endParaRPr kumimoji="1" lang="en-US" altLang="zh-CN" sz="1800" b="1" i="1">
                <a:solidFill>
                  <a:srgbClr val="666699"/>
                </a:solidFill>
                <a:ea typeface="华文新魏" pitchFamily="2" charset="-122"/>
              </a:endParaRPr>
            </a:p>
          </p:txBody>
        </p:sp>
      </p:grpSp>
      <p:grpSp>
        <p:nvGrpSpPr>
          <p:cNvPr id="760289" name="Group 987"/>
          <p:cNvGrpSpPr>
            <a:grpSpLocks/>
          </p:cNvGrpSpPr>
          <p:nvPr/>
        </p:nvGrpSpPr>
        <p:grpSpPr bwMode="auto">
          <a:xfrm>
            <a:off x="6438900" y="5402263"/>
            <a:ext cx="1055688" cy="307975"/>
            <a:chOff x="4056" y="3403"/>
            <a:chExt cx="665" cy="194"/>
          </a:xfrm>
        </p:grpSpPr>
        <p:sp>
          <p:nvSpPr>
            <p:cNvPr id="760290" name="Rectangle 982"/>
            <p:cNvSpPr>
              <a:spLocks noChangeArrowheads="1"/>
            </p:cNvSpPr>
            <p:nvPr/>
          </p:nvSpPr>
          <p:spPr bwMode="auto">
            <a:xfrm>
              <a:off x="4633" y="3403"/>
              <a:ext cx="88" cy="106"/>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1100">
                  <a:solidFill>
                    <a:srgbClr val="000000"/>
                  </a:solidFill>
                  <a:latin typeface="Times New Roman" pitchFamily="18" charset="0"/>
                  <a:ea typeface="华文新魏" pitchFamily="2" charset="-122"/>
                </a:rPr>
                <a:t>40</a:t>
              </a:r>
              <a:endParaRPr kumimoji="1" lang="en-US" altLang="zh-CN" sz="1800" b="1" i="1">
                <a:solidFill>
                  <a:srgbClr val="666699"/>
                </a:solidFill>
                <a:ea typeface="华文新魏" pitchFamily="2" charset="-122"/>
              </a:endParaRPr>
            </a:p>
          </p:txBody>
        </p:sp>
        <p:sp>
          <p:nvSpPr>
            <p:cNvPr id="760291" name="Rectangle 983"/>
            <p:cNvSpPr>
              <a:spLocks noChangeArrowheads="1"/>
            </p:cNvSpPr>
            <p:nvPr/>
          </p:nvSpPr>
          <p:spPr bwMode="auto">
            <a:xfrm>
              <a:off x="4223" y="3403"/>
              <a:ext cx="88" cy="106"/>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1100">
                  <a:solidFill>
                    <a:srgbClr val="000000"/>
                  </a:solidFill>
                  <a:latin typeface="Times New Roman" pitchFamily="18" charset="0"/>
                  <a:ea typeface="华文新魏" pitchFamily="2" charset="-122"/>
                </a:rPr>
                <a:t>12</a:t>
              </a:r>
              <a:endParaRPr kumimoji="1" lang="en-US" altLang="zh-CN" sz="1800" b="1" i="1">
                <a:solidFill>
                  <a:srgbClr val="666699"/>
                </a:solidFill>
                <a:ea typeface="华文新魏" pitchFamily="2" charset="-122"/>
              </a:endParaRPr>
            </a:p>
          </p:txBody>
        </p:sp>
        <p:sp>
          <p:nvSpPr>
            <p:cNvPr id="760292" name="Rectangle 984"/>
            <p:cNvSpPr>
              <a:spLocks noChangeArrowheads="1"/>
            </p:cNvSpPr>
            <p:nvPr/>
          </p:nvSpPr>
          <p:spPr bwMode="auto">
            <a:xfrm>
              <a:off x="4548" y="3415"/>
              <a:ext cx="76" cy="18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1900">
                  <a:solidFill>
                    <a:srgbClr val="000000"/>
                  </a:solidFill>
                  <a:latin typeface="Times New Roman" pitchFamily="18" charset="0"/>
                  <a:ea typeface="华文新魏" pitchFamily="2" charset="-122"/>
                </a:rPr>
                <a:t>2</a:t>
              </a:r>
              <a:endParaRPr kumimoji="1" lang="en-US" altLang="zh-CN" sz="1800" b="1" i="1">
                <a:solidFill>
                  <a:srgbClr val="666699"/>
                </a:solidFill>
                <a:ea typeface="华文新魏" pitchFamily="2" charset="-122"/>
              </a:endParaRPr>
            </a:p>
          </p:txBody>
        </p:sp>
        <p:sp>
          <p:nvSpPr>
            <p:cNvPr id="760293" name="Rectangle 985"/>
            <p:cNvSpPr>
              <a:spLocks noChangeArrowheads="1"/>
            </p:cNvSpPr>
            <p:nvPr/>
          </p:nvSpPr>
          <p:spPr bwMode="auto">
            <a:xfrm>
              <a:off x="4056" y="3415"/>
              <a:ext cx="152" cy="18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1900">
                  <a:solidFill>
                    <a:srgbClr val="000000"/>
                  </a:solidFill>
                  <a:latin typeface="Times New Roman" pitchFamily="18" charset="0"/>
                  <a:ea typeface="华文新魏" pitchFamily="2" charset="-122"/>
                </a:rPr>
                <a:t>10</a:t>
              </a:r>
              <a:endParaRPr kumimoji="1" lang="en-US" altLang="zh-CN" sz="1800" b="1" i="1">
                <a:solidFill>
                  <a:srgbClr val="666699"/>
                </a:solidFill>
                <a:ea typeface="华文新魏" pitchFamily="2" charset="-122"/>
              </a:endParaRPr>
            </a:p>
          </p:txBody>
        </p:sp>
        <p:sp>
          <p:nvSpPr>
            <p:cNvPr id="760294" name="Rectangle 986"/>
            <p:cNvSpPr>
              <a:spLocks noChangeArrowheads="1"/>
            </p:cNvSpPr>
            <p:nvPr/>
          </p:nvSpPr>
          <p:spPr bwMode="auto">
            <a:xfrm>
              <a:off x="4364" y="3415"/>
              <a:ext cx="135" cy="18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1900" i="1">
                  <a:solidFill>
                    <a:srgbClr val="000000"/>
                  </a:solidFill>
                  <a:latin typeface="Times New Roman" pitchFamily="18" charset="0"/>
                  <a:ea typeface="华文新魏" pitchFamily="2" charset="-122"/>
                </a:rPr>
                <a:t>or</a:t>
              </a:r>
              <a:endParaRPr kumimoji="1" lang="en-US" altLang="zh-CN" sz="1800" b="1" i="1">
                <a:solidFill>
                  <a:srgbClr val="666699"/>
                </a:solidFill>
                <a:ea typeface="华文新魏" pitchFamily="2" charset="-122"/>
              </a:endParaRPr>
            </a:p>
          </p:txBody>
        </p:sp>
      </p:grpSp>
      <p:grpSp>
        <p:nvGrpSpPr>
          <p:cNvPr id="760295" name="Group 993"/>
          <p:cNvGrpSpPr>
            <a:grpSpLocks/>
          </p:cNvGrpSpPr>
          <p:nvPr/>
        </p:nvGrpSpPr>
        <p:grpSpPr bwMode="auto">
          <a:xfrm>
            <a:off x="6438900" y="5773738"/>
            <a:ext cx="1050925" cy="306387"/>
            <a:chOff x="4056" y="3637"/>
            <a:chExt cx="662" cy="193"/>
          </a:xfrm>
        </p:grpSpPr>
        <p:sp>
          <p:nvSpPr>
            <p:cNvPr id="760296" name="Rectangle 988"/>
            <p:cNvSpPr>
              <a:spLocks noChangeArrowheads="1"/>
            </p:cNvSpPr>
            <p:nvPr/>
          </p:nvSpPr>
          <p:spPr bwMode="auto">
            <a:xfrm>
              <a:off x="4630" y="3637"/>
              <a:ext cx="88" cy="106"/>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1100">
                  <a:solidFill>
                    <a:srgbClr val="000000"/>
                  </a:solidFill>
                  <a:latin typeface="Times New Roman" pitchFamily="18" charset="0"/>
                  <a:ea typeface="华文新魏" pitchFamily="2" charset="-122"/>
                </a:rPr>
                <a:t>50</a:t>
              </a:r>
              <a:endParaRPr kumimoji="1" lang="en-US" altLang="zh-CN" sz="1800" b="1" i="1">
                <a:solidFill>
                  <a:srgbClr val="666699"/>
                </a:solidFill>
                <a:ea typeface="华文新魏" pitchFamily="2" charset="-122"/>
              </a:endParaRPr>
            </a:p>
          </p:txBody>
        </p:sp>
        <p:sp>
          <p:nvSpPr>
            <p:cNvPr id="760297" name="Rectangle 989"/>
            <p:cNvSpPr>
              <a:spLocks noChangeArrowheads="1"/>
            </p:cNvSpPr>
            <p:nvPr/>
          </p:nvSpPr>
          <p:spPr bwMode="auto">
            <a:xfrm>
              <a:off x="4223" y="3637"/>
              <a:ext cx="88" cy="106"/>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1100">
                  <a:solidFill>
                    <a:srgbClr val="000000"/>
                  </a:solidFill>
                  <a:latin typeface="Times New Roman" pitchFamily="18" charset="0"/>
                  <a:ea typeface="华文新魏" pitchFamily="2" charset="-122"/>
                </a:rPr>
                <a:t>15</a:t>
              </a:r>
              <a:endParaRPr kumimoji="1" lang="en-US" altLang="zh-CN" sz="1800" b="1" i="1">
                <a:solidFill>
                  <a:srgbClr val="666699"/>
                </a:solidFill>
                <a:ea typeface="华文新魏" pitchFamily="2" charset="-122"/>
              </a:endParaRPr>
            </a:p>
          </p:txBody>
        </p:sp>
        <p:sp>
          <p:nvSpPr>
            <p:cNvPr id="760298" name="Rectangle 990"/>
            <p:cNvSpPr>
              <a:spLocks noChangeArrowheads="1"/>
            </p:cNvSpPr>
            <p:nvPr/>
          </p:nvSpPr>
          <p:spPr bwMode="auto">
            <a:xfrm>
              <a:off x="4548" y="3648"/>
              <a:ext cx="76" cy="18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1900">
                  <a:solidFill>
                    <a:srgbClr val="000000"/>
                  </a:solidFill>
                  <a:latin typeface="Times New Roman" pitchFamily="18" charset="0"/>
                  <a:ea typeface="华文新魏" pitchFamily="2" charset="-122"/>
                </a:rPr>
                <a:t>2</a:t>
              </a:r>
              <a:endParaRPr kumimoji="1" lang="en-US" altLang="zh-CN" sz="1800" b="1" i="1">
                <a:solidFill>
                  <a:srgbClr val="666699"/>
                </a:solidFill>
                <a:ea typeface="华文新魏" pitchFamily="2" charset="-122"/>
              </a:endParaRPr>
            </a:p>
          </p:txBody>
        </p:sp>
        <p:sp>
          <p:nvSpPr>
            <p:cNvPr id="760299" name="Rectangle 991"/>
            <p:cNvSpPr>
              <a:spLocks noChangeArrowheads="1"/>
            </p:cNvSpPr>
            <p:nvPr/>
          </p:nvSpPr>
          <p:spPr bwMode="auto">
            <a:xfrm>
              <a:off x="4056" y="3648"/>
              <a:ext cx="152" cy="18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1900">
                  <a:solidFill>
                    <a:srgbClr val="000000"/>
                  </a:solidFill>
                  <a:latin typeface="Times New Roman" pitchFamily="18" charset="0"/>
                  <a:ea typeface="华文新魏" pitchFamily="2" charset="-122"/>
                </a:rPr>
                <a:t>10</a:t>
              </a:r>
              <a:endParaRPr kumimoji="1" lang="en-US" altLang="zh-CN" sz="1800" b="1" i="1">
                <a:solidFill>
                  <a:srgbClr val="666699"/>
                </a:solidFill>
                <a:ea typeface="华文新魏" pitchFamily="2" charset="-122"/>
              </a:endParaRPr>
            </a:p>
          </p:txBody>
        </p:sp>
        <p:sp>
          <p:nvSpPr>
            <p:cNvPr id="760300" name="Rectangle 992"/>
            <p:cNvSpPr>
              <a:spLocks noChangeArrowheads="1"/>
            </p:cNvSpPr>
            <p:nvPr/>
          </p:nvSpPr>
          <p:spPr bwMode="auto">
            <a:xfrm>
              <a:off x="4363" y="3648"/>
              <a:ext cx="135" cy="18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1900" i="1">
                  <a:solidFill>
                    <a:srgbClr val="000000"/>
                  </a:solidFill>
                  <a:latin typeface="Times New Roman" pitchFamily="18" charset="0"/>
                  <a:ea typeface="华文新魏" pitchFamily="2" charset="-122"/>
                </a:rPr>
                <a:t>or</a:t>
              </a:r>
              <a:endParaRPr kumimoji="1" lang="en-US" altLang="zh-CN" sz="1800" b="1" i="1">
                <a:solidFill>
                  <a:srgbClr val="666699"/>
                </a:solidFill>
                <a:ea typeface="华文新魏" pitchFamily="2" charset="-122"/>
              </a:endParaRPr>
            </a:p>
          </p:txBody>
        </p:sp>
      </p:grpSp>
      <p:grpSp>
        <p:nvGrpSpPr>
          <p:cNvPr id="760301" name="Group 999"/>
          <p:cNvGrpSpPr>
            <a:grpSpLocks/>
          </p:cNvGrpSpPr>
          <p:nvPr/>
        </p:nvGrpSpPr>
        <p:grpSpPr bwMode="auto">
          <a:xfrm>
            <a:off x="6438900" y="6167438"/>
            <a:ext cx="1052513" cy="307975"/>
            <a:chOff x="4056" y="3885"/>
            <a:chExt cx="663" cy="194"/>
          </a:xfrm>
        </p:grpSpPr>
        <p:sp>
          <p:nvSpPr>
            <p:cNvPr id="760302" name="Rectangle 994"/>
            <p:cNvSpPr>
              <a:spLocks noChangeArrowheads="1"/>
            </p:cNvSpPr>
            <p:nvPr/>
          </p:nvSpPr>
          <p:spPr bwMode="auto">
            <a:xfrm>
              <a:off x="4631" y="3885"/>
              <a:ext cx="88" cy="106"/>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1100">
                  <a:solidFill>
                    <a:srgbClr val="000000"/>
                  </a:solidFill>
                  <a:latin typeface="Times New Roman" pitchFamily="18" charset="0"/>
                  <a:ea typeface="华文新魏" pitchFamily="2" charset="-122"/>
                </a:rPr>
                <a:t>60</a:t>
              </a:r>
              <a:endParaRPr kumimoji="1" lang="en-US" altLang="zh-CN" sz="1800" b="1" i="1">
                <a:solidFill>
                  <a:srgbClr val="666699"/>
                </a:solidFill>
                <a:ea typeface="华文新魏" pitchFamily="2" charset="-122"/>
              </a:endParaRPr>
            </a:p>
          </p:txBody>
        </p:sp>
        <p:sp>
          <p:nvSpPr>
            <p:cNvPr id="760303" name="Rectangle 995"/>
            <p:cNvSpPr>
              <a:spLocks noChangeArrowheads="1"/>
            </p:cNvSpPr>
            <p:nvPr/>
          </p:nvSpPr>
          <p:spPr bwMode="auto">
            <a:xfrm>
              <a:off x="4223" y="3885"/>
              <a:ext cx="88" cy="106"/>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1100">
                  <a:solidFill>
                    <a:srgbClr val="000000"/>
                  </a:solidFill>
                  <a:latin typeface="Times New Roman" pitchFamily="18" charset="0"/>
                  <a:ea typeface="华文新魏" pitchFamily="2" charset="-122"/>
                </a:rPr>
                <a:t>18</a:t>
              </a:r>
              <a:endParaRPr kumimoji="1" lang="en-US" altLang="zh-CN" sz="1800" b="1" i="1">
                <a:solidFill>
                  <a:srgbClr val="666699"/>
                </a:solidFill>
                <a:ea typeface="华文新魏" pitchFamily="2" charset="-122"/>
              </a:endParaRPr>
            </a:p>
          </p:txBody>
        </p:sp>
        <p:sp>
          <p:nvSpPr>
            <p:cNvPr id="760304" name="Rectangle 996"/>
            <p:cNvSpPr>
              <a:spLocks noChangeArrowheads="1"/>
            </p:cNvSpPr>
            <p:nvPr/>
          </p:nvSpPr>
          <p:spPr bwMode="auto">
            <a:xfrm>
              <a:off x="4548" y="3897"/>
              <a:ext cx="76" cy="18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1900">
                  <a:solidFill>
                    <a:srgbClr val="000000"/>
                  </a:solidFill>
                  <a:latin typeface="Times New Roman" pitchFamily="18" charset="0"/>
                  <a:ea typeface="华文新魏" pitchFamily="2" charset="-122"/>
                </a:rPr>
                <a:t>2</a:t>
              </a:r>
              <a:endParaRPr kumimoji="1" lang="en-US" altLang="zh-CN" sz="1800" b="1" i="1">
                <a:solidFill>
                  <a:srgbClr val="666699"/>
                </a:solidFill>
                <a:ea typeface="华文新魏" pitchFamily="2" charset="-122"/>
              </a:endParaRPr>
            </a:p>
          </p:txBody>
        </p:sp>
        <p:sp>
          <p:nvSpPr>
            <p:cNvPr id="760305" name="Rectangle 997"/>
            <p:cNvSpPr>
              <a:spLocks noChangeArrowheads="1"/>
            </p:cNvSpPr>
            <p:nvPr/>
          </p:nvSpPr>
          <p:spPr bwMode="auto">
            <a:xfrm>
              <a:off x="4056" y="3897"/>
              <a:ext cx="152" cy="18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1900">
                  <a:solidFill>
                    <a:srgbClr val="000000"/>
                  </a:solidFill>
                  <a:latin typeface="Times New Roman" pitchFamily="18" charset="0"/>
                  <a:ea typeface="华文新魏" pitchFamily="2" charset="-122"/>
                </a:rPr>
                <a:t>10</a:t>
              </a:r>
              <a:endParaRPr kumimoji="1" lang="en-US" altLang="zh-CN" sz="1800" b="1" i="1">
                <a:solidFill>
                  <a:srgbClr val="666699"/>
                </a:solidFill>
                <a:ea typeface="华文新魏" pitchFamily="2" charset="-122"/>
              </a:endParaRPr>
            </a:p>
          </p:txBody>
        </p:sp>
        <p:sp>
          <p:nvSpPr>
            <p:cNvPr id="760306" name="Rectangle 998"/>
            <p:cNvSpPr>
              <a:spLocks noChangeArrowheads="1"/>
            </p:cNvSpPr>
            <p:nvPr/>
          </p:nvSpPr>
          <p:spPr bwMode="auto">
            <a:xfrm>
              <a:off x="4363" y="3897"/>
              <a:ext cx="135" cy="182"/>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1900" i="1">
                  <a:solidFill>
                    <a:srgbClr val="000000"/>
                  </a:solidFill>
                  <a:latin typeface="Times New Roman" pitchFamily="18" charset="0"/>
                  <a:ea typeface="华文新魏" pitchFamily="2" charset="-122"/>
                </a:rPr>
                <a:t>or</a:t>
              </a:r>
              <a:endParaRPr kumimoji="1" lang="en-US" altLang="zh-CN" sz="1800" b="1" i="1">
                <a:solidFill>
                  <a:srgbClr val="666699"/>
                </a:solidFill>
                <a:ea typeface="华文新魏" pitchFamily="2" charset="-122"/>
              </a:endParaRPr>
            </a:p>
          </p:txBody>
        </p:sp>
      </p:grpSp>
      <p:sp>
        <p:nvSpPr>
          <p:cNvPr id="760307" name="Rectangle 1000"/>
          <p:cNvSpPr>
            <a:spLocks noChangeArrowheads="1"/>
          </p:cNvSpPr>
          <p:nvPr/>
        </p:nvSpPr>
        <p:spPr bwMode="auto">
          <a:xfrm>
            <a:off x="6734175" y="1908175"/>
            <a:ext cx="50800" cy="182563"/>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1200">
                <a:solidFill>
                  <a:srgbClr val="000000"/>
                </a:solidFill>
                <a:latin typeface="Times New Roman" pitchFamily="18" charset="0"/>
                <a:ea typeface="华文新魏" pitchFamily="2" charset="-122"/>
              </a:rPr>
              <a:t>-</a:t>
            </a:r>
            <a:endParaRPr kumimoji="1" lang="en-US" altLang="zh-CN" sz="1800" b="1" i="1">
              <a:solidFill>
                <a:srgbClr val="666699"/>
              </a:solidFill>
              <a:ea typeface="华文新魏" pitchFamily="2" charset="-122"/>
            </a:endParaRPr>
          </a:p>
        </p:txBody>
      </p:sp>
      <p:sp>
        <p:nvSpPr>
          <p:cNvPr id="760308" name="Rectangle 1001"/>
          <p:cNvSpPr>
            <a:spLocks noChangeArrowheads="1"/>
          </p:cNvSpPr>
          <p:nvPr/>
        </p:nvSpPr>
        <p:spPr bwMode="auto">
          <a:xfrm>
            <a:off x="6783388" y="1908175"/>
            <a:ext cx="76200" cy="182563"/>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1200">
                <a:solidFill>
                  <a:srgbClr val="000000"/>
                </a:solidFill>
                <a:latin typeface="Times New Roman" pitchFamily="18" charset="0"/>
                <a:ea typeface="华文新魏" pitchFamily="2" charset="-122"/>
              </a:rPr>
              <a:t>3</a:t>
            </a:r>
            <a:endParaRPr kumimoji="1" lang="en-US" altLang="zh-CN" sz="1800" b="1" i="1">
              <a:solidFill>
                <a:srgbClr val="666699"/>
              </a:solidFill>
              <a:ea typeface="华文新魏" pitchFamily="2" charset="-122"/>
            </a:endParaRPr>
          </a:p>
        </p:txBody>
      </p:sp>
      <p:sp>
        <p:nvSpPr>
          <p:cNvPr id="760309" name="Rectangle 1002"/>
          <p:cNvSpPr>
            <a:spLocks noChangeArrowheads="1"/>
          </p:cNvSpPr>
          <p:nvPr/>
        </p:nvSpPr>
        <p:spPr bwMode="auto">
          <a:xfrm>
            <a:off x="6480175" y="1912938"/>
            <a:ext cx="254000" cy="304800"/>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000">
                <a:solidFill>
                  <a:srgbClr val="000000"/>
                </a:solidFill>
                <a:latin typeface="Times New Roman" pitchFamily="18" charset="0"/>
                <a:ea typeface="华文新魏" pitchFamily="2" charset="-122"/>
              </a:rPr>
              <a:t>10</a:t>
            </a:r>
            <a:endParaRPr kumimoji="1" lang="en-US" altLang="zh-CN" sz="1800" b="1" i="1">
              <a:solidFill>
                <a:srgbClr val="666699"/>
              </a:solidFill>
              <a:ea typeface="华文新魏" pitchFamily="2" charset="-122"/>
            </a:endParaRPr>
          </a:p>
        </p:txBody>
      </p:sp>
      <p:sp>
        <p:nvSpPr>
          <p:cNvPr id="760310" name="Rectangle 1003"/>
          <p:cNvSpPr>
            <a:spLocks noChangeArrowheads="1"/>
          </p:cNvSpPr>
          <p:nvPr/>
        </p:nvSpPr>
        <p:spPr bwMode="auto">
          <a:xfrm>
            <a:off x="6480175" y="2309813"/>
            <a:ext cx="254000" cy="304800"/>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000">
                <a:solidFill>
                  <a:srgbClr val="000000"/>
                </a:solidFill>
                <a:latin typeface="Times New Roman" pitchFamily="18" charset="0"/>
                <a:ea typeface="华文新魏" pitchFamily="2" charset="-122"/>
              </a:rPr>
              <a:t>10</a:t>
            </a:r>
            <a:endParaRPr kumimoji="1" lang="en-US" altLang="zh-CN" sz="1800" b="1" i="1">
              <a:solidFill>
                <a:srgbClr val="666699"/>
              </a:solidFill>
              <a:ea typeface="华文新魏" pitchFamily="2" charset="-122"/>
            </a:endParaRPr>
          </a:p>
        </p:txBody>
      </p:sp>
      <p:sp>
        <p:nvSpPr>
          <p:cNvPr id="760311" name="Rectangle 503"/>
          <p:cNvSpPr>
            <a:spLocks noChangeArrowheads="1"/>
          </p:cNvSpPr>
          <p:nvPr/>
        </p:nvSpPr>
        <p:spPr bwMode="auto">
          <a:xfrm>
            <a:off x="6738938" y="2244725"/>
            <a:ext cx="368300" cy="212725"/>
          </a:xfrm>
          <a:prstGeom prst="rect">
            <a:avLst/>
          </a:prstGeom>
          <a:noFill/>
          <a:ln w="9525">
            <a:noFill/>
            <a:miter lim="800000"/>
            <a:headEnd/>
            <a:tailEnd/>
          </a:ln>
        </p:spPr>
        <p:txBody>
          <a:bodyPr lIns="0" tIns="0" rIns="0" bIns="0">
            <a:spAutoFit/>
          </a:bodyPr>
          <a:lstStyle/>
          <a:p>
            <a:r>
              <a:rPr lang="en-US" altLang="zh-CN" sz="1400">
                <a:solidFill>
                  <a:srgbClr val="000000"/>
                </a:solidFill>
                <a:latin typeface="Times New Roman" pitchFamily="18" charset="0"/>
                <a:ea typeface="宋体" pitchFamily="2" charset="-122"/>
              </a:rPr>
              <a:t>-6</a:t>
            </a:r>
          </a:p>
        </p:txBody>
      </p:sp>
      <p:sp>
        <p:nvSpPr>
          <p:cNvPr id="378886" name="Line 6"/>
          <p:cNvSpPr>
            <a:spLocks noChangeShapeType="1"/>
          </p:cNvSpPr>
          <p:nvPr/>
        </p:nvSpPr>
        <p:spPr bwMode="auto">
          <a:xfrm>
            <a:off x="468313" y="4149725"/>
            <a:ext cx="8382000" cy="0"/>
          </a:xfrm>
          <a:prstGeom prst="line">
            <a:avLst/>
          </a:prstGeom>
          <a:noFill/>
          <a:ln w="57150">
            <a:solidFill>
              <a:schemeClr val="accent1"/>
            </a:solidFill>
            <a:round/>
            <a:headEnd/>
            <a:tailEnd/>
          </a:ln>
        </p:spPr>
        <p:txBody>
          <a:bodyPr lIns="0" tIns="0" rIns="0" bIns="0">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886"/>
                                        </p:tgtEl>
                                        <p:attrNameLst>
                                          <p:attrName>style.visibility</p:attrName>
                                        </p:attrNameLst>
                                      </p:cBhvr>
                                      <p:to>
                                        <p:strVal val="visible"/>
                                      </p:to>
                                    </p:set>
                                    <p:animEffect transition="in" filter="blinds(horizontal)">
                                      <p:cBhvr>
                                        <p:cTn id="7" dur="500"/>
                                        <p:tgtEl>
                                          <p:spTgt spid="378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6"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ChangeArrowheads="1"/>
          </p:cNvSpPr>
          <p:nvPr>
            <p:ph type="title" idx="4294967295"/>
          </p:nvPr>
        </p:nvSpPr>
        <p:spPr>
          <a:xfrm>
            <a:off x="341313" y="0"/>
            <a:ext cx="6254750" cy="641350"/>
          </a:xfrm>
          <a:noFill/>
        </p:spPr>
        <p:txBody>
          <a:bodyPr lIns="91440" tIns="45720" rIns="91440" bIns="45720" anchor="ctr"/>
          <a:lstStyle/>
          <a:p>
            <a:pPr eaLnBrk="1" hangingPunct="1"/>
            <a:r>
              <a:rPr lang="zh-CN" altLang="en-US"/>
              <a:t>             早期分页方式的概念</a:t>
            </a:r>
          </a:p>
        </p:txBody>
      </p:sp>
      <p:sp>
        <p:nvSpPr>
          <p:cNvPr id="827395" name="Rectangle 3"/>
          <p:cNvSpPr>
            <a:spLocks noGrp="1" noChangeArrowheads="1"/>
          </p:cNvSpPr>
          <p:nvPr>
            <p:ph type="body" idx="4294967295"/>
          </p:nvPr>
        </p:nvSpPr>
        <p:spPr>
          <a:xfrm>
            <a:off x="120650" y="1247775"/>
            <a:ext cx="8937625" cy="5499100"/>
          </a:xfrm>
          <a:noFill/>
        </p:spPr>
        <p:txBody>
          <a:bodyPr lIns="91440" tIns="45720" rIns="91440" bIns="45720"/>
          <a:lstStyle/>
          <a:p>
            <a:pPr eaLnBrk="1" hangingPunct="1">
              <a:lnSpc>
                <a:spcPct val="120000"/>
              </a:lnSpc>
            </a:pPr>
            <a:r>
              <a:rPr lang="en-US" altLang="zh-CN" sz="2200">
                <a:latin typeface="微软雅黑" pitchFamily="34" charset="-122"/>
                <a:ea typeface="微软雅黑" pitchFamily="34" charset="-122"/>
              </a:rPr>
              <a:t>1961</a:t>
            </a:r>
            <a:r>
              <a:rPr lang="zh-CN" altLang="en-US" sz="2200">
                <a:latin typeface="微软雅黑" pitchFamily="34" charset="-122"/>
                <a:ea typeface="微软雅黑" pitchFamily="34" charset="-122"/>
              </a:rPr>
              <a:t>年，英国曼切斯特研究人员提出一种</a:t>
            </a:r>
            <a:r>
              <a:rPr lang="zh-CN" altLang="en-US" sz="2200">
                <a:solidFill>
                  <a:srgbClr val="FF3300"/>
                </a:solidFill>
                <a:latin typeface="微软雅黑" pitchFamily="34" charset="-122"/>
                <a:ea typeface="微软雅黑" pitchFamily="34" charset="-122"/>
              </a:rPr>
              <a:t>自动执行</a:t>
            </a:r>
            <a:r>
              <a:rPr lang="en-US" altLang="zh-CN" sz="2200">
                <a:solidFill>
                  <a:srgbClr val="FF3300"/>
                </a:solidFill>
                <a:latin typeface="微软雅黑" pitchFamily="34" charset="-122"/>
                <a:ea typeface="微软雅黑" pitchFamily="34" charset="-122"/>
              </a:rPr>
              <a:t>overlay</a:t>
            </a:r>
            <a:r>
              <a:rPr lang="zh-CN" altLang="en-US" sz="2200">
                <a:latin typeface="微软雅黑" pitchFamily="34" charset="-122"/>
                <a:ea typeface="微软雅黑" pitchFamily="34" charset="-122"/>
              </a:rPr>
              <a:t>的方式。</a:t>
            </a:r>
          </a:p>
          <a:p>
            <a:pPr eaLnBrk="1" hangingPunct="1">
              <a:lnSpc>
                <a:spcPct val="120000"/>
              </a:lnSpc>
            </a:pPr>
            <a:r>
              <a:rPr lang="zh-CN" altLang="en-US" sz="2200">
                <a:latin typeface="微软雅黑" pitchFamily="34" charset="-122"/>
                <a:ea typeface="微软雅黑" pitchFamily="34" charset="-122"/>
              </a:rPr>
              <a:t>动机：把程序员从大量繁琐的存储管理工作中解放出来，</a:t>
            </a:r>
            <a:r>
              <a:rPr lang="zh-CN" altLang="en-US" sz="2200">
                <a:solidFill>
                  <a:schemeClr val="accent1"/>
                </a:solidFill>
                <a:latin typeface="微软雅黑" pitchFamily="34" charset="-122"/>
                <a:ea typeface="微软雅黑" pitchFamily="34" charset="-122"/>
              </a:rPr>
              <a:t>使得程序员编程时不用管主存容量的大小</a:t>
            </a:r>
            <a:r>
              <a:rPr lang="zh-CN" altLang="en-US" sz="2200">
                <a:latin typeface="微软雅黑" pitchFamily="34" charset="-122"/>
                <a:ea typeface="微软雅黑" pitchFamily="34" charset="-122"/>
              </a:rPr>
              <a:t>。</a:t>
            </a:r>
          </a:p>
          <a:p>
            <a:pPr eaLnBrk="1" hangingPunct="1">
              <a:lnSpc>
                <a:spcPct val="120000"/>
              </a:lnSpc>
            </a:pPr>
            <a:r>
              <a:rPr lang="zh-CN" altLang="en-US" sz="2200">
                <a:latin typeface="微软雅黑" pitchFamily="34" charset="-122"/>
                <a:ea typeface="微软雅黑" pitchFamily="34" charset="-122"/>
              </a:rPr>
              <a:t>基本思想：把</a:t>
            </a:r>
            <a:r>
              <a:rPr lang="zh-CN" altLang="en-US" sz="2200">
                <a:solidFill>
                  <a:srgbClr val="FF3300"/>
                </a:solidFill>
                <a:latin typeface="微软雅黑" pitchFamily="34" charset="-122"/>
                <a:ea typeface="微软雅黑" pitchFamily="34" charset="-122"/>
              </a:rPr>
              <a:t>地址空间</a:t>
            </a:r>
            <a:r>
              <a:rPr lang="zh-CN" altLang="en-US" sz="2200">
                <a:latin typeface="微软雅黑" pitchFamily="34" charset="-122"/>
                <a:ea typeface="微软雅黑" pitchFamily="34" charset="-122"/>
              </a:rPr>
              <a:t>和</a:t>
            </a:r>
            <a:r>
              <a:rPr lang="zh-CN" altLang="en-US" sz="2200">
                <a:solidFill>
                  <a:srgbClr val="FF3300"/>
                </a:solidFill>
                <a:latin typeface="微软雅黑" pitchFamily="34" charset="-122"/>
                <a:ea typeface="微软雅黑" pitchFamily="34" charset="-122"/>
              </a:rPr>
              <a:t>主存容量</a:t>
            </a:r>
            <a:r>
              <a:rPr lang="zh-CN" altLang="en-US" sz="2200">
                <a:latin typeface="微软雅黑" pitchFamily="34" charset="-122"/>
                <a:ea typeface="微软雅黑" pitchFamily="34" charset="-122"/>
              </a:rPr>
              <a:t>的概念区分开来。程序员在地址空间里编写程序，而程序则在真正的内存中运行。由一个</a:t>
            </a:r>
            <a:r>
              <a:rPr lang="zh-CN" altLang="en-US" sz="2200">
                <a:solidFill>
                  <a:srgbClr val="FF3300"/>
                </a:solidFill>
                <a:latin typeface="微软雅黑" pitchFamily="34" charset="-122"/>
                <a:ea typeface="微软雅黑" pitchFamily="34" charset="-122"/>
              </a:rPr>
              <a:t>专门的机制</a:t>
            </a:r>
            <a:r>
              <a:rPr lang="zh-CN" altLang="en-US" sz="2200">
                <a:latin typeface="微软雅黑" pitchFamily="34" charset="-122"/>
                <a:ea typeface="微软雅黑" pitchFamily="34" charset="-122"/>
              </a:rPr>
              <a:t>实现地址空间和实际主存之间的</a:t>
            </a:r>
            <a:r>
              <a:rPr lang="zh-CN" altLang="en-US" sz="2200">
                <a:solidFill>
                  <a:srgbClr val="FF3300"/>
                </a:solidFill>
                <a:latin typeface="微软雅黑" pitchFamily="34" charset="-122"/>
                <a:ea typeface="微软雅黑" pitchFamily="34" charset="-122"/>
              </a:rPr>
              <a:t>映射</a:t>
            </a:r>
            <a:r>
              <a:rPr lang="zh-CN" altLang="en-US" sz="2200">
                <a:latin typeface="微软雅黑" pitchFamily="34" charset="-122"/>
                <a:ea typeface="微软雅黑" pitchFamily="34" charset="-122"/>
              </a:rPr>
              <a:t>。</a:t>
            </a:r>
          </a:p>
          <a:p>
            <a:pPr eaLnBrk="1" hangingPunct="1">
              <a:lnSpc>
                <a:spcPct val="120000"/>
              </a:lnSpc>
            </a:pPr>
            <a:r>
              <a:rPr lang="zh-CN" altLang="en-US" sz="2200">
                <a:latin typeface="微软雅黑" pitchFamily="34" charset="-122"/>
                <a:ea typeface="微软雅黑" pitchFamily="34" charset="-122"/>
              </a:rPr>
              <a:t>举例说明：</a:t>
            </a:r>
          </a:p>
          <a:p>
            <a:pPr lvl="1" eaLnBrk="1" hangingPunct="1">
              <a:lnSpc>
                <a:spcPct val="120000"/>
              </a:lnSpc>
              <a:buFontTx/>
              <a:buNone/>
            </a:pPr>
            <a:r>
              <a:rPr lang="zh-CN" altLang="en-US" sz="2200">
                <a:latin typeface="微软雅黑" pitchFamily="34" charset="-122"/>
                <a:ea typeface="微软雅黑" pitchFamily="34" charset="-122"/>
              </a:rPr>
              <a:t>  例如，当时的一种典型计算机，其指令中给出的主存地址为</a:t>
            </a:r>
            <a:r>
              <a:rPr lang="en-US" altLang="zh-CN" sz="2200">
                <a:latin typeface="微软雅黑" pitchFamily="34" charset="-122"/>
                <a:ea typeface="微软雅黑" pitchFamily="34" charset="-122"/>
              </a:rPr>
              <a:t>16</a:t>
            </a:r>
            <a:r>
              <a:rPr lang="zh-CN" altLang="en-US" sz="2200">
                <a:latin typeface="微软雅黑" pitchFamily="34" charset="-122"/>
                <a:ea typeface="微软雅黑" pitchFamily="34" charset="-122"/>
              </a:rPr>
              <a:t>位，而</a:t>
            </a:r>
            <a:r>
              <a:rPr lang="zh-CN" altLang="en-US" sz="2200">
                <a:solidFill>
                  <a:srgbClr val="FF0000"/>
                </a:solidFill>
                <a:latin typeface="微软雅黑" pitchFamily="34" charset="-122"/>
                <a:ea typeface="微软雅黑" pitchFamily="34" charset="-122"/>
              </a:rPr>
              <a:t>主存容量</a:t>
            </a:r>
            <a:r>
              <a:rPr lang="zh-CN" altLang="en-US" sz="2200">
                <a:latin typeface="微软雅黑" pitchFamily="34" charset="-122"/>
                <a:ea typeface="微软雅黑" pitchFamily="34" charset="-122"/>
              </a:rPr>
              <a:t>只有</a:t>
            </a:r>
            <a:r>
              <a:rPr lang="en-US" altLang="zh-CN" sz="2200">
                <a:latin typeface="微软雅黑" pitchFamily="34" charset="-122"/>
                <a:ea typeface="微软雅黑" pitchFamily="34" charset="-122"/>
              </a:rPr>
              <a:t>4K</a:t>
            </a:r>
            <a:r>
              <a:rPr lang="zh-CN" altLang="en-US" sz="2200">
                <a:latin typeface="微软雅黑" pitchFamily="34" charset="-122"/>
                <a:ea typeface="微软雅黑" pitchFamily="34" charset="-122"/>
              </a:rPr>
              <a:t>字，则指令</a:t>
            </a:r>
            <a:r>
              <a:rPr lang="zh-CN" altLang="en-US" sz="2200">
                <a:solidFill>
                  <a:srgbClr val="FF0000"/>
                </a:solidFill>
                <a:latin typeface="微软雅黑" pitchFamily="34" charset="-122"/>
                <a:ea typeface="微软雅黑" pitchFamily="34" charset="-122"/>
              </a:rPr>
              <a:t>可寻址范围</a:t>
            </a:r>
            <a:r>
              <a:rPr lang="zh-CN" altLang="en-US" sz="2200">
                <a:latin typeface="微软雅黑" pitchFamily="34" charset="-122"/>
                <a:ea typeface="微软雅黑" pitchFamily="34" charset="-122"/>
              </a:rPr>
              <a:t>是多少？</a:t>
            </a:r>
          </a:p>
          <a:p>
            <a:pPr lvl="1" eaLnBrk="1" hangingPunct="1">
              <a:lnSpc>
                <a:spcPct val="120000"/>
              </a:lnSpc>
              <a:buFontTx/>
              <a:buNone/>
            </a:pPr>
            <a:r>
              <a:rPr lang="zh-CN" altLang="en-US" sz="2200">
                <a:latin typeface="微软雅黑" pitchFamily="34" charset="-122"/>
                <a:ea typeface="微软雅黑" pitchFamily="34" charset="-122"/>
              </a:rPr>
              <a:t>  </a:t>
            </a:r>
            <a:r>
              <a:rPr lang="zh-CN" altLang="en-US" sz="2200">
                <a:solidFill>
                  <a:srgbClr val="FF0000"/>
                </a:solidFill>
                <a:latin typeface="微软雅黑" pitchFamily="34" charset="-122"/>
                <a:ea typeface="微软雅黑" pitchFamily="34" charset="-122"/>
              </a:rPr>
              <a:t>地址空间</a:t>
            </a:r>
            <a:r>
              <a:rPr lang="zh-CN" altLang="en-US" sz="2200">
                <a:latin typeface="微软雅黑" pitchFamily="34" charset="-122"/>
                <a:ea typeface="微软雅黑" pitchFamily="34" charset="-122"/>
              </a:rPr>
              <a:t>为</a:t>
            </a:r>
            <a:r>
              <a:rPr lang="en-US" altLang="zh-CN" sz="2200">
                <a:latin typeface="微软雅黑" pitchFamily="34" charset="-122"/>
                <a:ea typeface="微软雅黑" pitchFamily="34" charset="-122"/>
              </a:rPr>
              <a:t>0</a:t>
            </a:r>
            <a:r>
              <a:rPr lang="zh-CN" altLang="en-US" sz="2200">
                <a:latin typeface="微软雅黑" pitchFamily="34" charset="-122"/>
                <a:ea typeface="微软雅黑" pitchFamily="34" charset="-122"/>
              </a:rPr>
              <a:t>、</a:t>
            </a:r>
            <a:r>
              <a:rPr lang="en-US" altLang="zh-CN" sz="2200">
                <a:latin typeface="微软雅黑" pitchFamily="34" charset="-122"/>
                <a:ea typeface="微软雅黑" pitchFamily="34" charset="-122"/>
              </a:rPr>
              <a:t>1</a:t>
            </a:r>
            <a:r>
              <a:rPr lang="zh-CN" altLang="en-US" sz="2200">
                <a:latin typeface="微软雅黑" pitchFamily="34" charset="-122"/>
                <a:ea typeface="微软雅黑" pitchFamily="34" charset="-122"/>
              </a:rPr>
              <a:t>、</a:t>
            </a:r>
            <a:r>
              <a:rPr lang="en-US" altLang="zh-CN" sz="2200">
                <a:latin typeface="微软雅黑" pitchFamily="34" charset="-122"/>
                <a:ea typeface="微软雅黑" pitchFamily="34" charset="-122"/>
              </a:rPr>
              <a:t>2…</a:t>
            </a:r>
            <a:r>
              <a:rPr lang="zh-CN" altLang="en-US" sz="2200">
                <a:latin typeface="微软雅黑" pitchFamily="34" charset="-122"/>
                <a:ea typeface="微软雅黑" pitchFamily="34" charset="-122"/>
              </a:rPr>
              <a:t>、</a:t>
            </a:r>
            <a:r>
              <a:rPr lang="en-US" altLang="zh-CN" sz="2200">
                <a:latin typeface="微软雅黑" pitchFamily="34" charset="-122"/>
                <a:ea typeface="微软雅黑" pitchFamily="34" charset="-122"/>
              </a:rPr>
              <a:t>65535</a:t>
            </a:r>
            <a:r>
              <a:rPr lang="zh-CN" altLang="en-US" sz="2200">
                <a:latin typeface="微软雅黑" pitchFamily="34" charset="-122"/>
                <a:ea typeface="微软雅黑" pitchFamily="34" charset="-122"/>
              </a:rPr>
              <a:t>组成的地址集合，即</a:t>
            </a:r>
            <a:r>
              <a:rPr lang="zh-CN" altLang="en-US" sz="2200">
                <a:solidFill>
                  <a:srgbClr val="FF0000"/>
                </a:solidFill>
                <a:latin typeface="微软雅黑" pitchFamily="34" charset="-122"/>
                <a:ea typeface="微软雅黑" pitchFamily="34" charset="-122"/>
              </a:rPr>
              <a:t>地址空间大小</a:t>
            </a:r>
            <a:r>
              <a:rPr lang="zh-CN" altLang="en-US" sz="2200">
                <a:latin typeface="微软雅黑" pitchFamily="34" charset="-122"/>
                <a:ea typeface="微软雅黑" pitchFamily="34" charset="-122"/>
              </a:rPr>
              <a:t>为</a:t>
            </a:r>
            <a:r>
              <a:rPr lang="en-US" altLang="zh-CN" sz="2200">
                <a:latin typeface="微软雅黑" pitchFamily="34" charset="-122"/>
                <a:ea typeface="微软雅黑" pitchFamily="34" charset="-122"/>
              </a:rPr>
              <a:t>2</a:t>
            </a:r>
            <a:r>
              <a:rPr lang="en-US" altLang="zh-CN" sz="2200" baseline="30000">
                <a:latin typeface="微软雅黑" pitchFamily="34" charset="-122"/>
                <a:ea typeface="微软雅黑" pitchFamily="34" charset="-122"/>
              </a:rPr>
              <a:t>16</a:t>
            </a:r>
            <a:r>
              <a:rPr lang="zh-CN" altLang="en-US" sz="2200">
                <a:latin typeface="微软雅黑" pitchFamily="34" charset="-122"/>
                <a:ea typeface="微软雅黑" pitchFamily="34" charset="-122"/>
              </a:rPr>
              <a:t>。程序员编写程序的空间（地址空间，可寻址空间）比执行程序的空间（主存容量）大得多，怎么自动执行程序呢？</a:t>
            </a:r>
            <a:endParaRPr lang="zh-CN" altLang="en-US" sz="2200">
              <a:solidFill>
                <a:srgbClr val="0000FF"/>
              </a:solidFill>
              <a:latin typeface="微软雅黑" pitchFamily="34" charset="-122"/>
              <a:ea typeface="微软雅黑" pitchFamily="34" charset="-122"/>
            </a:endParaRPr>
          </a:p>
        </p:txBody>
      </p:sp>
      <p:sp>
        <p:nvSpPr>
          <p:cNvPr id="827396" name="Text Box 4"/>
          <p:cNvSpPr txBox="1">
            <a:spLocks noChangeArrowheads="1"/>
          </p:cNvSpPr>
          <p:nvPr/>
        </p:nvSpPr>
        <p:spPr bwMode="auto">
          <a:xfrm>
            <a:off x="334963" y="814388"/>
            <a:ext cx="8345487" cy="396875"/>
          </a:xfrm>
          <a:prstGeom prst="rect">
            <a:avLst/>
          </a:prstGeom>
          <a:noFill/>
          <a:ln w="50800">
            <a:noFill/>
            <a:miter lim="800000"/>
            <a:headEnd/>
            <a:tailEnd/>
          </a:ln>
          <a:effectLst/>
        </p:spPr>
        <p:txBody>
          <a:bodyPr>
            <a:spAutoFit/>
          </a:bodyPr>
          <a:lstStyle/>
          <a:p>
            <a:pPr>
              <a:spcBef>
                <a:spcPct val="50000"/>
              </a:spcBef>
            </a:pPr>
            <a:r>
              <a:rPr lang="zh-CN" altLang="en-US" sz="2000" b="1">
                <a:latin typeface="微软雅黑" pitchFamily="34" charset="-122"/>
                <a:ea typeface="微软雅黑" pitchFamily="34" charset="-122"/>
              </a:rPr>
              <a:t>早期：程序员自己管理主存，通过分解程序并覆盖主存的方式执行程序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7396"/>
                                        </p:tgtEl>
                                        <p:attrNameLst>
                                          <p:attrName>style.visibility</p:attrName>
                                        </p:attrNameLst>
                                      </p:cBhvr>
                                      <p:to>
                                        <p:strVal val="visible"/>
                                      </p:to>
                                    </p:set>
                                    <p:animEffect transition="in" filter="blinds(horizontal)">
                                      <p:cBhvr>
                                        <p:cTn id="7" dur="500"/>
                                        <p:tgtEl>
                                          <p:spTgt spid="82739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27395">
                                            <p:txEl>
                                              <p:pRg st="0" end="0"/>
                                            </p:txEl>
                                          </p:spTgt>
                                        </p:tgtEl>
                                        <p:attrNameLst>
                                          <p:attrName>style.visibility</p:attrName>
                                        </p:attrNameLst>
                                      </p:cBhvr>
                                      <p:to>
                                        <p:strVal val="visible"/>
                                      </p:to>
                                    </p:set>
                                    <p:animEffect transition="in" filter="blinds(horizontal)">
                                      <p:cBhvr>
                                        <p:cTn id="12" dur="500"/>
                                        <p:tgtEl>
                                          <p:spTgt spid="82739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27395">
                                            <p:txEl>
                                              <p:pRg st="1" end="1"/>
                                            </p:txEl>
                                          </p:spTgt>
                                        </p:tgtEl>
                                        <p:attrNameLst>
                                          <p:attrName>style.visibility</p:attrName>
                                        </p:attrNameLst>
                                      </p:cBhvr>
                                      <p:to>
                                        <p:strVal val="visible"/>
                                      </p:to>
                                    </p:set>
                                    <p:animEffect transition="in" filter="blinds(horizontal)">
                                      <p:cBhvr>
                                        <p:cTn id="17" dur="500"/>
                                        <p:tgtEl>
                                          <p:spTgt spid="82739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27395">
                                            <p:txEl>
                                              <p:pRg st="2" end="2"/>
                                            </p:txEl>
                                          </p:spTgt>
                                        </p:tgtEl>
                                        <p:attrNameLst>
                                          <p:attrName>style.visibility</p:attrName>
                                        </p:attrNameLst>
                                      </p:cBhvr>
                                      <p:to>
                                        <p:strVal val="visible"/>
                                      </p:to>
                                    </p:set>
                                    <p:animEffect transition="in" filter="blinds(horizontal)">
                                      <p:cBhvr>
                                        <p:cTn id="22" dur="500"/>
                                        <p:tgtEl>
                                          <p:spTgt spid="82739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27395">
                                            <p:txEl>
                                              <p:pRg st="3" end="3"/>
                                            </p:txEl>
                                          </p:spTgt>
                                        </p:tgtEl>
                                        <p:attrNameLst>
                                          <p:attrName>style.visibility</p:attrName>
                                        </p:attrNameLst>
                                      </p:cBhvr>
                                      <p:to>
                                        <p:strVal val="visible"/>
                                      </p:to>
                                    </p:set>
                                    <p:animEffect transition="in" filter="blinds(horizontal)">
                                      <p:cBhvr>
                                        <p:cTn id="27" dur="500"/>
                                        <p:tgtEl>
                                          <p:spTgt spid="827395">
                                            <p:txEl>
                                              <p:pRg st="3" end="3"/>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827395">
                                            <p:txEl>
                                              <p:pRg st="4" end="4"/>
                                            </p:txEl>
                                          </p:spTgt>
                                        </p:tgtEl>
                                        <p:attrNameLst>
                                          <p:attrName>style.visibility</p:attrName>
                                        </p:attrNameLst>
                                      </p:cBhvr>
                                      <p:to>
                                        <p:strVal val="visible"/>
                                      </p:to>
                                    </p:set>
                                    <p:animEffect transition="in" filter="blinds(horizontal)">
                                      <p:cBhvr>
                                        <p:cTn id="30" dur="500"/>
                                        <p:tgtEl>
                                          <p:spTgt spid="82739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827395">
                                            <p:txEl>
                                              <p:pRg st="5" end="5"/>
                                            </p:txEl>
                                          </p:spTgt>
                                        </p:tgtEl>
                                        <p:attrNameLst>
                                          <p:attrName>style.visibility</p:attrName>
                                        </p:attrNameLst>
                                      </p:cBhvr>
                                      <p:to>
                                        <p:strVal val="visible"/>
                                      </p:to>
                                    </p:set>
                                    <p:animEffect transition="in" filter="blinds(horizontal)">
                                      <p:cBhvr>
                                        <p:cTn id="35" dur="500"/>
                                        <p:tgtEl>
                                          <p:spTgt spid="8273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396"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title" idx="4294967295"/>
          </p:nvPr>
        </p:nvSpPr>
        <p:spPr/>
        <p:txBody>
          <a:bodyPr lIns="91440" tIns="45720" rIns="91440" bIns="45720" anchor="ctr"/>
          <a:lstStyle/>
          <a:p>
            <a:pPr eaLnBrk="1" hangingPunct="1"/>
            <a:r>
              <a:rPr lang="zh-CN" altLang="en-US"/>
              <a:t>早期分页方式的实现</a:t>
            </a:r>
          </a:p>
        </p:txBody>
      </p:sp>
      <p:sp>
        <p:nvSpPr>
          <p:cNvPr id="490500" name="Rectangle 4"/>
          <p:cNvSpPr>
            <a:spLocks noGrp="1" noChangeArrowheads="1"/>
          </p:cNvSpPr>
          <p:nvPr>
            <p:ph type="body" idx="4294967295"/>
          </p:nvPr>
        </p:nvSpPr>
        <p:spPr>
          <a:xfrm>
            <a:off x="290513" y="4103688"/>
            <a:ext cx="8556625" cy="2665412"/>
          </a:xfrm>
          <a:noFill/>
        </p:spPr>
        <p:txBody>
          <a:bodyPr lIns="91440" tIns="45720" rIns="91440" bIns="45720"/>
          <a:lstStyle/>
          <a:p>
            <a:pPr eaLnBrk="1" hangingPunct="1">
              <a:buFontTx/>
              <a:buNone/>
            </a:pPr>
            <a:endParaRPr lang="en-US" altLang="zh-CN" sz="1400">
              <a:ea typeface="宋体" pitchFamily="2" charset="-122"/>
            </a:endParaRPr>
          </a:p>
          <a:p>
            <a:pPr lvl="1" eaLnBrk="1" hangingPunct="1"/>
            <a:r>
              <a:rPr lang="zh-CN" altLang="en-US" sz="2000">
                <a:latin typeface="微软雅黑" pitchFamily="34" charset="-122"/>
                <a:ea typeface="微软雅黑" pitchFamily="34" charset="-122"/>
              </a:rPr>
              <a:t>将地址空间划分成</a:t>
            </a:r>
            <a:r>
              <a:rPr lang="en-US" altLang="zh-CN" sz="2000">
                <a:latin typeface="微软雅黑" pitchFamily="34" charset="-122"/>
                <a:ea typeface="微软雅黑" pitchFamily="34" charset="-122"/>
              </a:rPr>
              <a:t>4K</a:t>
            </a:r>
            <a:r>
              <a:rPr lang="zh-CN" altLang="en-US" sz="2000">
                <a:latin typeface="微软雅黑" pitchFamily="34" charset="-122"/>
                <a:ea typeface="微软雅黑" pitchFamily="34" charset="-122"/>
              </a:rPr>
              <a:t>大小的区间，装入内存的总是其中的一个区间</a:t>
            </a:r>
            <a:endParaRPr lang="en-US" altLang="zh-CN" sz="2000">
              <a:latin typeface="微软雅黑" pitchFamily="34" charset="-122"/>
              <a:ea typeface="微软雅黑" pitchFamily="34" charset="-122"/>
            </a:endParaRPr>
          </a:p>
          <a:p>
            <a:pPr lvl="1" eaLnBrk="1" hangingPunct="1"/>
            <a:r>
              <a:rPr lang="zh-CN" altLang="en-US" sz="2000">
                <a:latin typeface="微软雅黑" pitchFamily="34" charset="-122"/>
                <a:ea typeface="微软雅黑" pitchFamily="34" charset="-122"/>
              </a:rPr>
              <a:t>执行到某个区间时，把该区间的地址</a:t>
            </a:r>
            <a:r>
              <a:rPr lang="zh-CN" altLang="en-US" sz="2000">
                <a:solidFill>
                  <a:srgbClr val="FF0000"/>
                </a:solidFill>
                <a:latin typeface="微软雅黑" pitchFamily="34" charset="-122"/>
                <a:ea typeface="微软雅黑" pitchFamily="34" charset="-122"/>
              </a:rPr>
              <a:t>自动映射</a:t>
            </a:r>
            <a:r>
              <a:rPr lang="zh-CN" altLang="en-US" sz="2000">
                <a:latin typeface="微软雅黑" pitchFamily="34" charset="-122"/>
                <a:ea typeface="微软雅黑" pitchFamily="34" charset="-122"/>
              </a:rPr>
              <a:t>到</a:t>
            </a:r>
            <a:r>
              <a:rPr lang="en-US" altLang="zh-CN" sz="2000">
                <a:latin typeface="微软雅黑" pitchFamily="34" charset="-122"/>
                <a:ea typeface="微软雅黑" pitchFamily="34" charset="-122"/>
              </a:rPr>
              <a:t>0</a:t>
            </a:r>
            <a:r>
              <a:rPr lang="en-US" altLang="zh-CN" sz="2000">
                <a:latin typeface="微软雅黑" pitchFamily="34" charset="-122"/>
                <a:ea typeface="微软雅黑" pitchFamily="34" charset="-122"/>
                <a:cs typeface="Arial" pitchFamily="34" charset="0"/>
              </a:rPr>
              <a:t>~</a:t>
            </a:r>
            <a:r>
              <a:rPr lang="en-US" altLang="zh-CN" sz="2000">
                <a:latin typeface="微软雅黑" pitchFamily="34" charset="-122"/>
                <a:ea typeface="微软雅黑" pitchFamily="34" charset="-122"/>
              </a:rPr>
              <a:t>4095</a:t>
            </a:r>
            <a:r>
              <a:rPr lang="zh-CN" altLang="en-US" sz="2000">
                <a:latin typeface="微软雅黑" pitchFamily="34" charset="-122"/>
                <a:ea typeface="微软雅黑" pitchFamily="34" charset="-122"/>
              </a:rPr>
              <a:t>之间，例如：</a:t>
            </a:r>
          </a:p>
          <a:p>
            <a:pPr lvl="2" eaLnBrk="1" hangingPunct="1"/>
            <a:r>
              <a:rPr lang="en-US" altLang="zh-CN" sz="2000">
                <a:latin typeface="微软雅黑" pitchFamily="34" charset="-122"/>
                <a:ea typeface="微软雅黑" pitchFamily="34" charset="-122"/>
              </a:rPr>
              <a:t>4096→0, 4097 →1, ……, 8191 →4095</a:t>
            </a:r>
            <a:endParaRPr lang="zh-CN" altLang="en-US" sz="2000">
              <a:latin typeface="微软雅黑" pitchFamily="34" charset="-122"/>
              <a:ea typeface="微软雅黑" pitchFamily="34" charset="-122"/>
            </a:endParaRPr>
          </a:p>
          <a:p>
            <a:pPr lvl="1" eaLnBrk="1" hangingPunct="1"/>
            <a:r>
              <a:rPr lang="zh-CN" altLang="en-US" sz="2000">
                <a:latin typeface="微软雅黑" pitchFamily="34" charset="-122"/>
                <a:ea typeface="微软雅黑" pitchFamily="34" charset="-122"/>
              </a:rPr>
              <a:t>程序员在</a:t>
            </a:r>
            <a:r>
              <a:rPr lang="en-US" altLang="zh-CN" sz="2000">
                <a:latin typeface="微软雅黑" pitchFamily="34" charset="-122"/>
                <a:ea typeface="微软雅黑" pitchFamily="34" charset="-122"/>
              </a:rPr>
              <a:t>0~65535</a:t>
            </a:r>
            <a:r>
              <a:rPr lang="zh-CN" altLang="en-US" sz="2000">
                <a:latin typeface="微软雅黑" pitchFamily="34" charset="-122"/>
                <a:ea typeface="微软雅黑" pitchFamily="34" charset="-122"/>
              </a:rPr>
              <a:t>范围内写程序，完全不用管在多大的主存空间上执行，所以，这种方式对程序员来说，是透明的！</a:t>
            </a:r>
          </a:p>
          <a:p>
            <a:pPr lvl="1" eaLnBrk="1" hangingPunct="1"/>
            <a:r>
              <a:rPr lang="zh-CN" altLang="en-US" sz="2000">
                <a:latin typeface="微软雅黑" pitchFamily="34" charset="-122"/>
                <a:ea typeface="微软雅黑" pitchFamily="34" charset="-122"/>
              </a:rPr>
              <a:t>可寻址的地址空间是一种虚拟内存！</a:t>
            </a:r>
          </a:p>
        </p:txBody>
      </p:sp>
      <p:sp>
        <p:nvSpPr>
          <p:cNvPr id="828420" name="Rectangle 4"/>
          <p:cNvSpPr>
            <a:spLocks noChangeArrowheads="1"/>
          </p:cNvSpPr>
          <p:nvPr/>
        </p:nvSpPr>
        <p:spPr bwMode="auto">
          <a:xfrm>
            <a:off x="747713" y="1403350"/>
            <a:ext cx="1620837" cy="2790825"/>
          </a:xfrm>
          <a:prstGeom prst="rect">
            <a:avLst/>
          </a:prstGeom>
          <a:solidFill>
            <a:srgbClr val="FFFFFF"/>
          </a:solidFill>
          <a:ln w="28575">
            <a:solidFill>
              <a:srgbClr val="800000"/>
            </a:solidFill>
            <a:miter lim="800000"/>
            <a:headEnd/>
            <a:tailEnd/>
          </a:ln>
          <a:effectLst/>
        </p:spPr>
        <p:txBody>
          <a:bodyPr lIns="0" tIns="0" rIns="0" bIns="0" anchor="ctr">
            <a:spAutoFit/>
          </a:bodyPr>
          <a:lstStyle/>
          <a:p>
            <a:endParaRPr lang="zh-CN" altLang="en-US"/>
          </a:p>
        </p:txBody>
      </p:sp>
      <p:sp>
        <p:nvSpPr>
          <p:cNvPr id="828421" name="Text Box 5"/>
          <p:cNvSpPr txBox="1">
            <a:spLocks noChangeArrowheads="1"/>
          </p:cNvSpPr>
          <p:nvPr/>
        </p:nvSpPr>
        <p:spPr bwMode="auto">
          <a:xfrm>
            <a:off x="1019175" y="998538"/>
            <a:ext cx="1889125" cy="274637"/>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zh-CN" altLang="en-US" sz="1800" b="1">
                <a:ea typeface="黑体" pitchFamily="49" charset="-122"/>
              </a:rPr>
              <a:t>地址空间</a:t>
            </a:r>
          </a:p>
        </p:txBody>
      </p:sp>
      <p:sp>
        <p:nvSpPr>
          <p:cNvPr id="828422" name="Line 6"/>
          <p:cNvSpPr>
            <a:spLocks noChangeShapeType="1"/>
          </p:cNvSpPr>
          <p:nvPr/>
        </p:nvSpPr>
        <p:spPr bwMode="auto">
          <a:xfrm>
            <a:off x="749300" y="3608388"/>
            <a:ext cx="1619250" cy="0"/>
          </a:xfrm>
          <a:prstGeom prst="line">
            <a:avLst/>
          </a:prstGeom>
          <a:noFill/>
          <a:ln w="28575">
            <a:solidFill>
              <a:srgbClr val="800000"/>
            </a:solidFill>
            <a:round/>
            <a:headEnd/>
            <a:tailEnd/>
          </a:ln>
          <a:effectLst/>
        </p:spPr>
        <p:txBody>
          <a:bodyPr lIns="0" tIns="0" rIns="0" bIns="0">
            <a:spAutoFit/>
          </a:bodyPr>
          <a:lstStyle/>
          <a:p>
            <a:endParaRPr lang="zh-CN" altLang="en-US"/>
          </a:p>
        </p:txBody>
      </p:sp>
      <p:sp>
        <p:nvSpPr>
          <p:cNvPr id="828423" name="Line 7"/>
          <p:cNvSpPr>
            <a:spLocks noChangeShapeType="1"/>
          </p:cNvSpPr>
          <p:nvPr/>
        </p:nvSpPr>
        <p:spPr bwMode="auto">
          <a:xfrm>
            <a:off x="749300" y="3024188"/>
            <a:ext cx="1619250" cy="0"/>
          </a:xfrm>
          <a:prstGeom prst="line">
            <a:avLst/>
          </a:prstGeom>
          <a:noFill/>
          <a:ln w="28575">
            <a:solidFill>
              <a:srgbClr val="800000"/>
            </a:solidFill>
            <a:round/>
            <a:headEnd/>
            <a:tailEnd/>
          </a:ln>
          <a:effectLst/>
        </p:spPr>
        <p:txBody>
          <a:bodyPr lIns="0" tIns="0" rIns="0" bIns="0">
            <a:spAutoFit/>
          </a:bodyPr>
          <a:lstStyle/>
          <a:p>
            <a:endParaRPr lang="zh-CN" altLang="en-US"/>
          </a:p>
        </p:txBody>
      </p:sp>
      <p:sp>
        <p:nvSpPr>
          <p:cNvPr id="828424" name="Line 8"/>
          <p:cNvSpPr>
            <a:spLocks noChangeShapeType="1"/>
          </p:cNvSpPr>
          <p:nvPr/>
        </p:nvSpPr>
        <p:spPr bwMode="auto">
          <a:xfrm>
            <a:off x="1468438" y="1989138"/>
            <a:ext cx="0" cy="539750"/>
          </a:xfrm>
          <a:prstGeom prst="line">
            <a:avLst/>
          </a:prstGeom>
          <a:noFill/>
          <a:ln w="38100">
            <a:solidFill>
              <a:schemeClr val="tx1"/>
            </a:solidFill>
            <a:prstDash val="sysDot"/>
            <a:round/>
            <a:headEnd/>
            <a:tailEnd/>
          </a:ln>
          <a:effectLst/>
        </p:spPr>
        <p:txBody>
          <a:bodyPr lIns="0" tIns="0" rIns="0" bIns="0">
            <a:spAutoFit/>
          </a:bodyPr>
          <a:lstStyle/>
          <a:p>
            <a:endParaRPr lang="zh-CN" altLang="en-US"/>
          </a:p>
        </p:txBody>
      </p:sp>
      <p:sp>
        <p:nvSpPr>
          <p:cNvPr id="828425" name="Rectangle 9"/>
          <p:cNvSpPr>
            <a:spLocks noChangeArrowheads="1"/>
          </p:cNvSpPr>
          <p:nvPr/>
        </p:nvSpPr>
        <p:spPr bwMode="auto">
          <a:xfrm>
            <a:off x="3359150" y="3519488"/>
            <a:ext cx="1530350" cy="585787"/>
          </a:xfrm>
          <a:prstGeom prst="rect">
            <a:avLst/>
          </a:prstGeom>
          <a:solidFill>
            <a:srgbClr val="FFFFFF"/>
          </a:solidFill>
          <a:ln w="28575">
            <a:solidFill>
              <a:schemeClr val="tx1"/>
            </a:solidFill>
            <a:miter lim="800000"/>
            <a:headEnd/>
            <a:tailEnd/>
          </a:ln>
          <a:effectLst/>
        </p:spPr>
        <p:txBody>
          <a:bodyPr wrap="none" lIns="0" tIns="0" rIns="0" bIns="0" anchor="ctr">
            <a:spAutoFit/>
          </a:bodyPr>
          <a:lstStyle/>
          <a:p>
            <a:endParaRPr lang="zh-CN" altLang="en-US"/>
          </a:p>
        </p:txBody>
      </p:sp>
      <p:sp>
        <p:nvSpPr>
          <p:cNvPr id="828426" name="Line 10"/>
          <p:cNvSpPr>
            <a:spLocks noChangeShapeType="1"/>
          </p:cNvSpPr>
          <p:nvPr/>
        </p:nvSpPr>
        <p:spPr bwMode="auto">
          <a:xfrm>
            <a:off x="2368550" y="3024188"/>
            <a:ext cx="944563" cy="495300"/>
          </a:xfrm>
          <a:prstGeom prst="line">
            <a:avLst/>
          </a:prstGeom>
          <a:noFill/>
          <a:ln w="28575">
            <a:solidFill>
              <a:srgbClr val="800000"/>
            </a:solidFill>
            <a:round/>
            <a:headEnd/>
            <a:tailEnd type="triangle" w="med" len="med"/>
          </a:ln>
          <a:effectLst/>
        </p:spPr>
        <p:txBody>
          <a:bodyPr lIns="0" tIns="0" rIns="0" bIns="0">
            <a:spAutoFit/>
          </a:bodyPr>
          <a:lstStyle/>
          <a:p>
            <a:endParaRPr lang="zh-CN" altLang="en-US"/>
          </a:p>
        </p:txBody>
      </p:sp>
      <p:sp>
        <p:nvSpPr>
          <p:cNvPr id="828427" name="Line 11"/>
          <p:cNvSpPr>
            <a:spLocks noChangeShapeType="1"/>
          </p:cNvSpPr>
          <p:nvPr/>
        </p:nvSpPr>
        <p:spPr bwMode="auto">
          <a:xfrm>
            <a:off x="2368550" y="3608388"/>
            <a:ext cx="944563" cy="495300"/>
          </a:xfrm>
          <a:prstGeom prst="line">
            <a:avLst/>
          </a:prstGeom>
          <a:noFill/>
          <a:ln w="28575">
            <a:solidFill>
              <a:srgbClr val="800000"/>
            </a:solidFill>
            <a:round/>
            <a:headEnd/>
            <a:tailEnd type="triangle" w="med" len="med"/>
          </a:ln>
          <a:effectLst/>
        </p:spPr>
        <p:txBody>
          <a:bodyPr lIns="0" tIns="0" rIns="0" bIns="0">
            <a:spAutoFit/>
          </a:bodyPr>
          <a:lstStyle/>
          <a:p>
            <a:endParaRPr lang="zh-CN" altLang="en-US"/>
          </a:p>
        </p:txBody>
      </p:sp>
      <p:sp>
        <p:nvSpPr>
          <p:cNvPr id="828428" name="Text Box 12"/>
          <p:cNvSpPr txBox="1">
            <a:spLocks noChangeArrowheads="1"/>
          </p:cNvSpPr>
          <p:nvPr/>
        </p:nvSpPr>
        <p:spPr bwMode="auto">
          <a:xfrm>
            <a:off x="3719513" y="3159125"/>
            <a:ext cx="1035050" cy="274638"/>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en-US" altLang="zh-CN" sz="1800" b="1">
                <a:ea typeface="黑体" pitchFamily="49" charset="-122"/>
              </a:rPr>
              <a:t>4K</a:t>
            </a:r>
            <a:r>
              <a:rPr kumimoji="1" lang="zh-CN" altLang="en-US" sz="1800" b="1">
                <a:ea typeface="黑体" pitchFamily="49" charset="-122"/>
              </a:rPr>
              <a:t>主存</a:t>
            </a:r>
          </a:p>
        </p:txBody>
      </p:sp>
      <p:sp>
        <p:nvSpPr>
          <p:cNvPr id="828429" name="Text Box 13"/>
          <p:cNvSpPr txBox="1">
            <a:spLocks noChangeArrowheads="1"/>
          </p:cNvSpPr>
          <p:nvPr/>
        </p:nvSpPr>
        <p:spPr bwMode="auto">
          <a:xfrm>
            <a:off x="4978400" y="3924300"/>
            <a:ext cx="404813" cy="274638"/>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en-US" altLang="zh-CN" sz="1800" b="1">
                <a:ea typeface="黑体" pitchFamily="49" charset="-122"/>
              </a:rPr>
              <a:t>0</a:t>
            </a:r>
          </a:p>
        </p:txBody>
      </p:sp>
      <p:sp>
        <p:nvSpPr>
          <p:cNvPr id="828430" name="Text Box 14"/>
          <p:cNvSpPr txBox="1">
            <a:spLocks noChangeArrowheads="1"/>
          </p:cNvSpPr>
          <p:nvPr/>
        </p:nvSpPr>
        <p:spPr bwMode="auto">
          <a:xfrm>
            <a:off x="4979988" y="3468688"/>
            <a:ext cx="674687" cy="274637"/>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en-US" altLang="zh-CN" sz="1800" b="1">
                <a:ea typeface="黑体" pitchFamily="49" charset="-122"/>
              </a:rPr>
              <a:t>4095</a:t>
            </a:r>
          </a:p>
        </p:txBody>
      </p:sp>
      <p:sp>
        <p:nvSpPr>
          <p:cNvPr id="828431" name="Text Box 15"/>
          <p:cNvSpPr txBox="1">
            <a:spLocks noChangeArrowheads="1"/>
          </p:cNvSpPr>
          <p:nvPr/>
        </p:nvSpPr>
        <p:spPr bwMode="auto">
          <a:xfrm>
            <a:off x="523875" y="3968750"/>
            <a:ext cx="404813" cy="274638"/>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en-US" altLang="zh-CN" sz="1800" b="1">
                <a:ea typeface="黑体" pitchFamily="49" charset="-122"/>
              </a:rPr>
              <a:t>0</a:t>
            </a:r>
          </a:p>
        </p:txBody>
      </p:sp>
      <p:sp>
        <p:nvSpPr>
          <p:cNvPr id="828432" name="Text Box 16"/>
          <p:cNvSpPr txBox="1">
            <a:spLocks noChangeArrowheads="1"/>
          </p:cNvSpPr>
          <p:nvPr/>
        </p:nvSpPr>
        <p:spPr bwMode="auto">
          <a:xfrm>
            <a:off x="161925" y="3389313"/>
            <a:ext cx="541338" cy="274637"/>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en-US" altLang="zh-CN" sz="1800" b="1">
                <a:ea typeface="黑体" pitchFamily="49" charset="-122"/>
              </a:rPr>
              <a:t>4096</a:t>
            </a:r>
          </a:p>
        </p:txBody>
      </p:sp>
      <p:sp>
        <p:nvSpPr>
          <p:cNvPr id="828433" name="Text Box 17"/>
          <p:cNvSpPr txBox="1">
            <a:spLocks noChangeArrowheads="1"/>
          </p:cNvSpPr>
          <p:nvPr/>
        </p:nvSpPr>
        <p:spPr bwMode="auto">
          <a:xfrm>
            <a:off x="163513" y="2754313"/>
            <a:ext cx="674687" cy="274637"/>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en-US" altLang="zh-CN" sz="1800" b="1">
                <a:ea typeface="黑体" pitchFamily="49" charset="-122"/>
              </a:rPr>
              <a:t>8192</a:t>
            </a:r>
          </a:p>
        </p:txBody>
      </p:sp>
      <p:sp>
        <p:nvSpPr>
          <p:cNvPr id="2" name="Rectangle 4"/>
          <p:cNvSpPr>
            <a:spLocks noChangeArrowheads="1"/>
          </p:cNvSpPr>
          <p:nvPr/>
        </p:nvSpPr>
        <p:spPr bwMode="auto">
          <a:xfrm>
            <a:off x="2727325" y="855663"/>
            <a:ext cx="6075363" cy="2573337"/>
          </a:xfrm>
          <a:prstGeom prst="rect">
            <a:avLst/>
          </a:prstGeom>
          <a:noFill/>
          <a:ln w="9525">
            <a:noFill/>
            <a:miter lim="800000"/>
            <a:headEnd/>
            <a:tailEnd/>
          </a:ln>
        </p:spPr>
        <p:txBody>
          <a:bodyPr/>
          <a:lstStyle/>
          <a:p>
            <a:pPr marL="203200" indent="-203200" eaLnBrk="1" hangingPunct="1">
              <a:lnSpc>
                <a:spcPct val="130000"/>
              </a:lnSpc>
              <a:buSzPct val="100000"/>
            </a:pPr>
            <a:r>
              <a:rPr lang="zh-CN" altLang="en-US" sz="2000" b="1">
                <a:latin typeface="微软雅黑" pitchFamily="34" charset="-122"/>
                <a:ea typeface="微软雅黑" pitchFamily="34" charset="-122"/>
              </a:rPr>
              <a:t>执行到</a:t>
            </a:r>
            <a:r>
              <a:rPr lang="en-US" altLang="zh-CN" sz="2000" b="1">
                <a:latin typeface="微软雅黑" pitchFamily="34" charset="-122"/>
                <a:ea typeface="微软雅黑" pitchFamily="34" charset="-122"/>
              </a:rPr>
              <a:t>4096</a:t>
            </a:r>
            <a:r>
              <a:rPr lang="en-US" altLang="zh-CN" sz="2000" b="1">
                <a:latin typeface="微软雅黑" pitchFamily="34" charset="-122"/>
                <a:ea typeface="微软雅黑" pitchFamily="34" charset="-122"/>
                <a:cs typeface="Arial" pitchFamily="34" charset="0"/>
              </a:rPr>
              <a:t>~</a:t>
            </a:r>
            <a:r>
              <a:rPr lang="en-US" altLang="zh-CN" sz="2000" b="1">
                <a:latin typeface="微软雅黑" pitchFamily="34" charset="-122"/>
                <a:ea typeface="微软雅黑" pitchFamily="34" charset="-122"/>
              </a:rPr>
              <a:t>8191</a:t>
            </a:r>
            <a:r>
              <a:rPr lang="zh-CN" altLang="en-US" sz="2000" b="1">
                <a:latin typeface="微软雅黑" pitchFamily="34" charset="-122"/>
                <a:ea typeface="微软雅黑" pitchFamily="34" charset="-122"/>
              </a:rPr>
              <a:t>之间的程序段时，自动做：</a:t>
            </a:r>
          </a:p>
          <a:p>
            <a:pPr marL="203200" indent="-203200" eaLnBrk="1" hangingPunct="1">
              <a:lnSpc>
                <a:spcPct val="130000"/>
              </a:lnSpc>
              <a:buSzPct val="100000"/>
              <a:buFontTx/>
              <a:buChar char="°"/>
            </a:pPr>
            <a:r>
              <a:rPr lang="zh-CN" altLang="en-US" sz="2000" b="1">
                <a:solidFill>
                  <a:srgbClr val="A50021"/>
                </a:solidFill>
                <a:latin typeface="微软雅黑" pitchFamily="34" charset="-122"/>
                <a:ea typeface="微软雅黑" pitchFamily="34" charset="-122"/>
              </a:rPr>
              <a:t>把当前主存内容保存到磁盘上；</a:t>
            </a:r>
          </a:p>
          <a:p>
            <a:pPr marL="203200" indent="-203200" eaLnBrk="1" hangingPunct="1">
              <a:lnSpc>
                <a:spcPct val="130000"/>
              </a:lnSpc>
              <a:buSzPct val="100000"/>
              <a:buFontTx/>
              <a:buChar char="°"/>
            </a:pPr>
            <a:r>
              <a:rPr lang="zh-CN" altLang="en-US" sz="2000" b="1">
                <a:solidFill>
                  <a:srgbClr val="A50021"/>
                </a:solidFill>
                <a:latin typeface="微软雅黑" pitchFamily="34" charset="-122"/>
                <a:ea typeface="微软雅黑" pitchFamily="34" charset="-122"/>
              </a:rPr>
              <a:t>在盘上找到</a:t>
            </a:r>
            <a:r>
              <a:rPr lang="en-US" altLang="zh-CN" sz="2000" b="1">
                <a:solidFill>
                  <a:srgbClr val="A50021"/>
                </a:solidFill>
                <a:latin typeface="微软雅黑" pitchFamily="34" charset="-122"/>
                <a:ea typeface="微软雅黑" pitchFamily="34" charset="-122"/>
              </a:rPr>
              <a:t>4096~8191</a:t>
            </a:r>
            <a:r>
              <a:rPr lang="zh-CN" altLang="en-US" sz="2000" b="1">
                <a:solidFill>
                  <a:srgbClr val="A50021"/>
                </a:solidFill>
                <a:latin typeface="微软雅黑" pitchFamily="34" charset="-122"/>
                <a:ea typeface="微软雅黑" pitchFamily="34" charset="-122"/>
              </a:rPr>
              <a:t>之间的程序段并读入主存</a:t>
            </a:r>
          </a:p>
          <a:p>
            <a:pPr marL="203200" indent="-203200" eaLnBrk="1" hangingPunct="1">
              <a:lnSpc>
                <a:spcPct val="130000"/>
              </a:lnSpc>
              <a:buSzPct val="100000"/>
              <a:buFontTx/>
              <a:buChar char="°"/>
            </a:pPr>
            <a:r>
              <a:rPr lang="zh-CN" altLang="en-US" sz="2000" b="1">
                <a:solidFill>
                  <a:srgbClr val="A50021"/>
                </a:solidFill>
                <a:latin typeface="微软雅黑" pitchFamily="34" charset="-122"/>
                <a:ea typeface="微软雅黑" pitchFamily="34" charset="-122"/>
              </a:rPr>
              <a:t>改变地址映射（仅改映射区间号（页号））</a:t>
            </a:r>
          </a:p>
          <a:p>
            <a:pPr marL="203200" indent="-203200" eaLnBrk="1" hangingPunct="1">
              <a:lnSpc>
                <a:spcPct val="130000"/>
              </a:lnSpc>
              <a:buSzPct val="100000"/>
              <a:buFontTx/>
              <a:buChar char="°"/>
            </a:pPr>
            <a:r>
              <a:rPr lang="zh-CN" altLang="en-US" sz="2000" b="1">
                <a:solidFill>
                  <a:srgbClr val="A50021"/>
                </a:solidFill>
                <a:latin typeface="微软雅黑" pitchFamily="34" charset="-122"/>
                <a:ea typeface="微软雅黑" pitchFamily="34" charset="-122"/>
              </a:rPr>
              <a:t>程序继续运行</a:t>
            </a:r>
          </a:p>
        </p:txBody>
      </p:sp>
      <p:sp>
        <p:nvSpPr>
          <p:cNvPr id="828436" name="Text Box 20"/>
          <p:cNvSpPr txBox="1">
            <a:spLocks noChangeArrowheads="1"/>
          </p:cNvSpPr>
          <p:nvPr/>
        </p:nvSpPr>
        <p:spPr bwMode="auto">
          <a:xfrm>
            <a:off x="5715000" y="2741613"/>
            <a:ext cx="3240088" cy="1265237"/>
          </a:xfrm>
          <a:prstGeom prst="rect">
            <a:avLst/>
          </a:prstGeom>
          <a:noFill/>
          <a:ln w="9525">
            <a:noFill/>
            <a:miter lim="800000"/>
            <a:headEnd/>
            <a:tailEnd/>
          </a:ln>
          <a:effectLst/>
        </p:spPr>
        <p:txBody>
          <a:bodyPr lIns="0" tIns="0" rIns="0" bIns="0">
            <a:spAutoFit/>
          </a:bodyPr>
          <a:lstStyle/>
          <a:p>
            <a:pPr eaLnBrk="1" hangingPunct="1">
              <a:spcBef>
                <a:spcPct val="15000"/>
              </a:spcBef>
            </a:pPr>
            <a:r>
              <a:rPr kumimoji="1" lang="zh-CN" altLang="en-US" sz="2000" b="1">
                <a:solidFill>
                  <a:srgbClr val="006600"/>
                </a:solidFill>
                <a:latin typeface="微软雅黑" pitchFamily="34" charset="-122"/>
                <a:ea typeface="微软雅黑" pitchFamily="34" charset="-122"/>
              </a:rPr>
              <a:t>后来把区间称为</a:t>
            </a:r>
            <a:r>
              <a:rPr kumimoji="1" lang="zh-CN" altLang="en-US" sz="2000" b="1">
                <a:solidFill>
                  <a:srgbClr val="FF0000"/>
                </a:solidFill>
                <a:latin typeface="微软雅黑" pitchFamily="34" charset="-122"/>
                <a:ea typeface="微软雅黑" pitchFamily="34" charset="-122"/>
              </a:rPr>
              <a:t>页</a:t>
            </a:r>
            <a:r>
              <a:rPr kumimoji="1" lang="en-US" altLang="zh-CN" sz="2000" b="1">
                <a:solidFill>
                  <a:srgbClr val="FF0000"/>
                </a:solidFill>
                <a:latin typeface="微软雅黑" pitchFamily="34" charset="-122"/>
                <a:ea typeface="微软雅黑" pitchFamily="34" charset="-122"/>
              </a:rPr>
              <a:t>(page)</a:t>
            </a:r>
            <a:r>
              <a:rPr kumimoji="1" lang="zh-CN" altLang="en-US" sz="2000" b="1">
                <a:solidFill>
                  <a:srgbClr val="006600"/>
                </a:solidFill>
                <a:latin typeface="微软雅黑" pitchFamily="34" charset="-122"/>
                <a:ea typeface="微软雅黑" pitchFamily="34" charset="-122"/>
              </a:rPr>
              <a:t>，主存中存放页的区域称为</a:t>
            </a:r>
            <a:r>
              <a:rPr kumimoji="1" lang="zh-CN" altLang="en-US" sz="2000" b="1">
                <a:solidFill>
                  <a:srgbClr val="FF0000"/>
                </a:solidFill>
                <a:latin typeface="微软雅黑" pitchFamily="34" charset="-122"/>
                <a:ea typeface="微软雅黑" pitchFamily="34" charset="-122"/>
              </a:rPr>
              <a:t>页框</a:t>
            </a:r>
            <a:r>
              <a:rPr kumimoji="1" lang="en-US" altLang="zh-CN" sz="2000" b="1">
                <a:solidFill>
                  <a:srgbClr val="FF0000"/>
                </a:solidFill>
                <a:latin typeface="微软雅黑" pitchFamily="34" charset="-122"/>
                <a:ea typeface="微软雅黑" pitchFamily="34" charset="-122"/>
              </a:rPr>
              <a:t>(page frame)</a:t>
            </a:r>
            <a:r>
              <a:rPr kumimoji="1" lang="zh-CN" altLang="en-US" sz="2000" b="1">
                <a:solidFill>
                  <a:srgbClr val="006600"/>
                </a:solidFill>
                <a:latin typeface="微软雅黑" pitchFamily="34" charset="-122"/>
                <a:ea typeface="微软雅黑" pitchFamily="34" charset="-122"/>
              </a:rPr>
              <a:t>。</a:t>
            </a:r>
          </a:p>
          <a:p>
            <a:pPr eaLnBrk="1" hangingPunct="1">
              <a:spcBef>
                <a:spcPct val="15000"/>
              </a:spcBef>
            </a:pPr>
            <a:r>
              <a:rPr kumimoji="1" lang="zh-CN" altLang="en-US" sz="2000" b="1">
                <a:solidFill>
                  <a:srgbClr val="006600"/>
                </a:solidFill>
                <a:latin typeface="微软雅黑" pitchFamily="34" charset="-122"/>
                <a:ea typeface="微软雅黑" pitchFamily="34" charset="-122"/>
              </a:rPr>
              <a:t>早期主存只有一个页框！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0500">
                                            <p:txEl>
                                              <p:pRg st="1" end="1"/>
                                            </p:txEl>
                                          </p:spTgt>
                                        </p:tgtEl>
                                        <p:attrNameLst>
                                          <p:attrName>style.visibility</p:attrName>
                                        </p:attrNameLst>
                                      </p:cBhvr>
                                      <p:to>
                                        <p:strVal val="visible"/>
                                      </p:to>
                                    </p:set>
                                    <p:animEffect transition="in" filter="blinds(horizontal)">
                                      <p:cBhvr>
                                        <p:cTn id="7" dur="500"/>
                                        <p:tgtEl>
                                          <p:spTgt spid="49050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0500">
                                            <p:txEl>
                                              <p:pRg st="2" end="2"/>
                                            </p:txEl>
                                          </p:spTgt>
                                        </p:tgtEl>
                                        <p:attrNameLst>
                                          <p:attrName>style.visibility</p:attrName>
                                        </p:attrNameLst>
                                      </p:cBhvr>
                                      <p:to>
                                        <p:strVal val="visible"/>
                                      </p:to>
                                    </p:set>
                                    <p:animEffect transition="in" filter="blinds(horizontal)">
                                      <p:cBhvr>
                                        <p:cTn id="12" dur="500"/>
                                        <p:tgtEl>
                                          <p:spTgt spid="49050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90500">
                                            <p:txEl>
                                              <p:pRg st="3" end="3"/>
                                            </p:txEl>
                                          </p:spTgt>
                                        </p:tgtEl>
                                        <p:attrNameLst>
                                          <p:attrName>style.visibility</p:attrName>
                                        </p:attrNameLst>
                                      </p:cBhvr>
                                      <p:to>
                                        <p:strVal val="visible"/>
                                      </p:to>
                                    </p:set>
                                    <p:animEffect transition="in" filter="blinds(horizontal)">
                                      <p:cBhvr>
                                        <p:cTn id="17" dur="500"/>
                                        <p:tgtEl>
                                          <p:spTgt spid="49050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90500">
                                            <p:txEl>
                                              <p:pRg st="4" end="4"/>
                                            </p:txEl>
                                          </p:spTgt>
                                        </p:tgtEl>
                                        <p:attrNameLst>
                                          <p:attrName>style.visibility</p:attrName>
                                        </p:attrNameLst>
                                      </p:cBhvr>
                                      <p:to>
                                        <p:strVal val="visible"/>
                                      </p:to>
                                    </p:set>
                                    <p:animEffect transition="in" filter="blinds(horizontal)">
                                      <p:cBhvr>
                                        <p:cTn id="22" dur="500"/>
                                        <p:tgtEl>
                                          <p:spTgt spid="49050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90500">
                                            <p:txEl>
                                              <p:pRg st="5" end="5"/>
                                            </p:txEl>
                                          </p:spTgt>
                                        </p:tgtEl>
                                        <p:attrNameLst>
                                          <p:attrName>style.visibility</p:attrName>
                                        </p:attrNameLst>
                                      </p:cBhvr>
                                      <p:to>
                                        <p:strVal val="visible"/>
                                      </p:to>
                                    </p:set>
                                    <p:animEffect transition="in" filter="blinds(horizontal)">
                                      <p:cBhvr>
                                        <p:cTn id="27" dur="500"/>
                                        <p:tgtEl>
                                          <p:spTgt spid="49050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blinds(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blinds(horizontal)">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blinds(horizontal)">
                                      <p:cBhvr>
                                        <p:cTn id="42" dur="500"/>
                                        <p:tgtEl>
                                          <p:spTgt spid="2">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
                                            <p:txEl>
                                              <p:pRg st="3" end="3"/>
                                            </p:txEl>
                                          </p:spTgt>
                                        </p:tgtEl>
                                        <p:attrNameLst>
                                          <p:attrName>style.visibility</p:attrName>
                                        </p:attrNameLst>
                                      </p:cBhvr>
                                      <p:to>
                                        <p:strVal val="visible"/>
                                      </p:to>
                                    </p:set>
                                    <p:animEffect transition="in" filter="blinds(horizontal)">
                                      <p:cBhvr>
                                        <p:cTn id="47" dur="500"/>
                                        <p:tgtEl>
                                          <p:spTgt spid="2">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
                                            <p:txEl>
                                              <p:pRg st="4" end="4"/>
                                            </p:txEl>
                                          </p:spTgt>
                                        </p:tgtEl>
                                        <p:attrNameLst>
                                          <p:attrName>style.visibility</p:attrName>
                                        </p:attrNameLst>
                                      </p:cBhvr>
                                      <p:to>
                                        <p:strVal val="visible"/>
                                      </p:to>
                                    </p:set>
                                    <p:animEffect transition="in" filter="blinds(horizontal)">
                                      <p:cBhvr>
                                        <p:cTn id="52" dur="500"/>
                                        <p:tgtEl>
                                          <p:spTgt spid="2">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28436"/>
                                        </p:tgtEl>
                                        <p:attrNameLst>
                                          <p:attrName>style.visibility</p:attrName>
                                        </p:attrNameLst>
                                      </p:cBhvr>
                                      <p:to>
                                        <p:strVal val="visible"/>
                                      </p:to>
                                    </p:set>
                                    <p:animEffect transition="in" filter="blinds(horizontal)">
                                      <p:cBhvr>
                                        <p:cTn id="57" dur="500"/>
                                        <p:tgtEl>
                                          <p:spTgt spid="828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436"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ChangeArrowheads="1"/>
          </p:cNvSpPr>
          <p:nvPr>
            <p:ph type="title" idx="4294967295"/>
          </p:nvPr>
        </p:nvSpPr>
        <p:spPr/>
        <p:txBody>
          <a:bodyPr lIns="91440" tIns="45720" rIns="91440" bIns="45720" anchor="ctr"/>
          <a:lstStyle/>
          <a:p>
            <a:pPr eaLnBrk="1" hangingPunct="1"/>
            <a:r>
              <a:rPr lang="zh-CN" altLang="en-US" sz="4000"/>
              <a:t>分页（</a:t>
            </a:r>
            <a:r>
              <a:rPr lang="en-US" altLang="zh-CN" sz="4000"/>
              <a:t>Paging</a:t>
            </a:r>
            <a:r>
              <a:rPr lang="zh-CN" altLang="en-US" sz="4000"/>
              <a:t>）</a:t>
            </a:r>
          </a:p>
        </p:txBody>
      </p:sp>
      <p:sp>
        <p:nvSpPr>
          <p:cNvPr id="492547" name="Rectangle 3"/>
          <p:cNvSpPr>
            <a:spLocks noGrp="1" noChangeArrowheads="1"/>
          </p:cNvSpPr>
          <p:nvPr>
            <p:ph type="body" sz="half" idx="4294967295"/>
          </p:nvPr>
        </p:nvSpPr>
        <p:spPr>
          <a:xfrm>
            <a:off x="252413" y="863600"/>
            <a:ext cx="8640762" cy="5510213"/>
          </a:xfrm>
        </p:spPr>
        <p:txBody>
          <a:bodyPr lIns="91440" tIns="45720" rIns="91440" bIns="45720"/>
          <a:lstStyle/>
          <a:p>
            <a:pPr eaLnBrk="1" hangingPunct="1">
              <a:lnSpc>
                <a:spcPct val="110000"/>
              </a:lnSpc>
            </a:pPr>
            <a:r>
              <a:rPr lang="zh-CN" altLang="en-US" sz="2000">
                <a:latin typeface="微软雅黑" pitchFamily="34" charset="-122"/>
                <a:ea typeface="微软雅黑" pitchFamily="34" charset="-122"/>
              </a:rPr>
              <a:t>基本思想：</a:t>
            </a:r>
          </a:p>
          <a:p>
            <a:pPr lvl="1" eaLnBrk="1" hangingPunct="1">
              <a:lnSpc>
                <a:spcPct val="110000"/>
              </a:lnSpc>
            </a:pPr>
            <a:r>
              <a:rPr lang="zh-CN" altLang="en-US" sz="2000">
                <a:latin typeface="微软雅黑" pitchFamily="34" charset="-122"/>
                <a:ea typeface="微软雅黑" pitchFamily="34" charset="-122"/>
              </a:rPr>
              <a:t>内存被分成固定长且比较小的存储块</a:t>
            </a:r>
            <a:r>
              <a:rPr lang="zh-CN" altLang="en-US" sz="2000">
                <a:solidFill>
                  <a:srgbClr val="FF0000"/>
                </a:solidFill>
                <a:latin typeface="微软雅黑" pitchFamily="34" charset="-122"/>
                <a:ea typeface="微软雅黑" pitchFamily="34" charset="-122"/>
              </a:rPr>
              <a:t>（页框、实页、物理页）</a:t>
            </a:r>
          </a:p>
          <a:p>
            <a:pPr lvl="1" eaLnBrk="1" hangingPunct="1">
              <a:lnSpc>
                <a:spcPct val="110000"/>
              </a:lnSpc>
            </a:pPr>
            <a:r>
              <a:rPr lang="zh-CN" altLang="en-US" sz="2000">
                <a:latin typeface="微软雅黑" pitchFamily="34" charset="-122"/>
                <a:ea typeface="微软雅黑" pitchFamily="34" charset="-122"/>
              </a:rPr>
              <a:t>每个进程也被划分成固定长的程序块</a:t>
            </a:r>
            <a:r>
              <a:rPr lang="zh-CN" altLang="en-US" sz="2000">
                <a:solidFill>
                  <a:srgbClr val="FF0000"/>
                </a:solidFill>
                <a:latin typeface="微软雅黑" pitchFamily="34" charset="-122"/>
                <a:ea typeface="微软雅黑" pitchFamily="34" charset="-122"/>
              </a:rPr>
              <a:t>（页、虚页、逻辑页）</a:t>
            </a:r>
            <a:endParaRPr lang="en-US" altLang="zh-CN" sz="2000">
              <a:solidFill>
                <a:srgbClr val="FF0000"/>
              </a:solidFill>
              <a:latin typeface="微软雅黑" pitchFamily="34" charset="-122"/>
              <a:ea typeface="微软雅黑" pitchFamily="34" charset="-122"/>
            </a:endParaRPr>
          </a:p>
          <a:p>
            <a:pPr lvl="1" eaLnBrk="1" hangingPunct="1">
              <a:lnSpc>
                <a:spcPct val="110000"/>
              </a:lnSpc>
            </a:pPr>
            <a:r>
              <a:rPr lang="zh-CN" altLang="en-US" sz="2000">
                <a:solidFill>
                  <a:srgbClr val="A50021"/>
                </a:solidFill>
                <a:latin typeface="微软雅黑" pitchFamily="34" charset="-122"/>
                <a:ea typeface="微软雅黑" pitchFamily="34" charset="-122"/>
              </a:rPr>
              <a:t>程序块</a:t>
            </a:r>
            <a:r>
              <a:rPr lang="zh-CN" altLang="en-US" sz="2000">
                <a:latin typeface="微软雅黑" pitchFamily="34" charset="-122"/>
                <a:ea typeface="微软雅黑" pitchFamily="34" charset="-122"/>
              </a:rPr>
              <a:t>可装到存储器中可用的</a:t>
            </a:r>
            <a:r>
              <a:rPr lang="zh-CN" altLang="en-US" sz="2000">
                <a:solidFill>
                  <a:srgbClr val="A50021"/>
                </a:solidFill>
                <a:latin typeface="微软雅黑" pitchFamily="34" charset="-122"/>
                <a:ea typeface="微软雅黑" pitchFamily="34" charset="-122"/>
              </a:rPr>
              <a:t>存储块</a:t>
            </a:r>
            <a:r>
              <a:rPr lang="zh-CN" altLang="en-US" sz="2000">
                <a:latin typeface="微软雅黑" pitchFamily="34" charset="-122"/>
                <a:ea typeface="微软雅黑" pitchFamily="34" charset="-122"/>
              </a:rPr>
              <a:t>中</a:t>
            </a:r>
          </a:p>
          <a:p>
            <a:pPr lvl="1" eaLnBrk="1" hangingPunct="1">
              <a:lnSpc>
                <a:spcPct val="110000"/>
              </a:lnSpc>
            </a:pPr>
            <a:r>
              <a:rPr lang="zh-CN" altLang="en-US" sz="2000">
                <a:latin typeface="微软雅黑" pitchFamily="34" charset="-122"/>
                <a:ea typeface="微软雅黑" pitchFamily="34" charset="-122"/>
              </a:rPr>
              <a:t>无需用连续页框来存放一个进程</a:t>
            </a:r>
          </a:p>
          <a:p>
            <a:pPr lvl="1" eaLnBrk="1" hangingPunct="1">
              <a:lnSpc>
                <a:spcPct val="110000"/>
              </a:lnSpc>
            </a:pPr>
            <a:r>
              <a:rPr lang="zh-CN" altLang="en-US" sz="2000">
                <a:latin typeface="微软雅黑" pitchFamily="34" charset="-122"/>
                <a:ea typeface="微软雅黑" pitchFamily="34" charset="-122"/>
              </a:rPr>
              <a:t>操作系统为每个进程生成一个页表</a:t>
            </a:r>
          </a:p>
          <a:p>
            <a:pPr lvl="1" eaLnBrk="1" hangingPunct="1">
              <a:lnSpc>
                <a:spcPct val="110000"/>
              </a:lnSpc>
            </a:pPr>
            <a:r>
              <a:rPr lang="zh-CN" altLang="en-US" sz="2000">
                <a:latin typeface="微软雅黑" pitchFamily="34" charset="-122"/>
                <a:ea typeface="微软雅黑" pitchFamily="34" charset="-122"/>
              </a:rPr>
              <a:t>通过</a:t>
            </a:r>
            <a:r>
              <a:rPr lang="zh-CN" altLang="en-US" sz="2000">
                <a:solidFill>
                  <a:srgbClr val="A50021"/>
                </a:solidFill>
                <a:latin typeface="微软雅黑" pitchFamily="34" charset="-122"/>
                <a:ea typeface="微软雅黑" pitchFamily="34" charset="-122"/>
              </a:rPr>
              <a:t>页表</a:t>
            </a:r>
            <a:r>
              <a:rPr lang="en-US" altLang="zh-CN" sz="2000">
                <a:solidFill>
                  <a:srgbClr val="A50021"/>
                </a:solidFill>
                <a:latin typeface="微软雅黑" pitchFamily="34" charset="-122"/>
                <a:ea typeface="微软雅黑" pitchFamily="34" charset="-122"/>
              </a:rPr>
              <a:t>(page table)</a:t>
            </a:r>
            <a:r>
              <a:rPr lang="zh-CN" altLang="en-US" sz="2000">
                <a:latin typeface="微软雅黑" pitchFamily="34" charset="-122"/>
                <a:ea typeface="微软雅黑" pitchFamily="34" charset="-122"/>
              </a:rPr>
              <a:t>实现</a:t>
            </a:r>
            <a:r>
              <a:rPr lang="zh-CN" altLang="en-US" sz="2000">
                <a:solidFill>
                  <a:srgbClr val="FF0000"/>
                </a:solidFill>
                <a:latin typeface="微软雅黑" pitchFamily="34" charset="-122"/>
                <a:ea typeface="微软雅黑" pitchFamily="34" charset="-122"/>
                <a:hlinkClick r:id="" action="ppaction://hlinkshowjump?jump=nextslide"/>
              </a:rPr>
              <a:t>逻辑地址</a:t>
            </a:r>
            <a:r>
              <a:rPr lang="zh-CN" altLang="en-US" sz="2000">
                <a:latin typeface="微软雅黑" pitchFamily="34" charset="-122"/>
                <a:ea typeface="微软雅黑" pitchFamily="34" charset="-122"/>
                <a:hlinkClick r:id="" action="ppaction://hlinkshowjump?jump=nextslide"/>
              </a:rPr>
              <a:t>向</a:t>
            </a:r>
            <a:r>
              <a:rPr lang="zh-CN" altLang="en-US" sz="2000">
                <a:solidFill>
                  <a:srgbClr val="FF0000"/>
                </a:solidFill>
                <a:latin typeface="微软雅黑" pitchFamily="34" charset="-122"/>
                <a:ea typeface="微软雅黑" pitchFamily="34" charset="-122"/>
                <a:hlinkClick r:id="" action="ppaction://hlinkshowjump?jump=nextslide"/>
              </a:rPr>
              <a:t>物理地址</a:t>
            </a:r>
            <a:r>
              <a:rPr lang="zh-CN" altLang="en-US" sz="2000">
                <a:latin typeface="微软雅黑" pitchFamily="34" charset="-122"/>
                <a:ea typeface="微软雅黑" pitchFamily="34" charset="-122"/>
                <a:hlinkClick r:id="" action="ppaction://hlinkshowjump?jump=nextslide"/>
              </a:rPr>
              <a:t>转换</a:t>
            </a:r>
            <a:r>
              <a:rPr lang="zh-CN" altLang="en-US" sz="2000">
                <a:latin typeface="微软雅黑" pitchFamily="34" charset="-122"/>
                <a:ea typeface="微软雅黑" pitchFamily="34" charset="-122"/>
              </a:rPr>
              <a:t>（</a:t>
            </a:r>
            <a:r>
              <a:rPr lang="en-US" altLang="zh-CN" sz="2000">
                <a:solidFill>
                  <a:schemeClr val="accent1"/>
                </a:solidFill>
                <a:latin typeface="微软雅黑" pitchFamily="34" charset="-122"/>
                <a:ea typeface="微软雅黑" pitchFamily="34" charset="-122"/>
              </a:rPr>
              <a:t>Address Mapping</a:t>
            </a:r>
            <a:r>
              <a:rPr lang="zh-CN" altLang="en-US" sz="2000">
                <a:latin typeface="微软雅黑" pitchFamily="34" charset="-122"/>
                <a:ea typeface="微软雅黑" pitchFamily="34" charset="-122"/>
              </a:rPr>
              <a:t> ）</a:t>
            </a:r>
          </a:p>
          <a:p>
            <a:pPr eaLnBrk="1" hangingPunct="1">
              <a:lnSpc>
                <a:spcPct val="110000"/>
              </a:lnSpc>
            </a:pPr>
            <a:r>
              <a:rPr lang="zh-CN" altLang="en-US" sz="2000">
                <a:latin typeface="微软雅黑" pitchFamily="34" charset="-122"/>
                <a:ea typeface="微软雅黑" pitchFamily="34" charset="-122"/>
              </a:rPr>
              <a:t>逻辑地址（</a:t>
            </a:r>
            <a:r>
              <a:rPr lang="en-US" altLang="zh-CN" sz="2000">
                <a:latin typeface="微软雅黑" pitchFamily="34" charset="-122"/>
                <a:ea typeface="微软雅黑" pitchFamily="34" charset="-122"/>
              </a:rPr>
              <a:t>Logical Address</a:t>
            </a:r>
            <a:r>
              <a:rPr lang="zh-CN" altLang="en-US" sz="2000">
                <a:latin typeface="微软雅黑" pitchFamily="34" charset="-122"/>
                <a:ea typeface="微软雅黑" pitchFamily="34" charset="-122"/>
              </a:rPr>
              <a:t>）：</a:t>
            </a:r>
          </a:p>
          <a:p>
            <a:pPr lvl="1" eaLnBrk="1" hangingPunct="1">
              <a:lnSpc>
                <a:spcPct val="110000"/>
              </a:lnSpc>
            </a:pPr>
            <a:r>
              <a:rPr lang="zh-CN" altLang="en-US" sz="2000">
                <a:latin typeface="微软雅黑" pitchFamily="34" charset="-122"/>
                <a:ea typeface="微软雅黑" pitchFamily="34" charset="-122"/>
              </a:rPr>
              <a:t>程序中指令所用地址</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进程所在地址空间</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，也称为</a:t>
            </a:r>
            <a:r>
              <a:rPr lang="zh-CN" altLang="en-US" sz="2000">
                <a:solidFill>
                  <a:srgbClr val="FF0000"/>
                </a:solidFill>
                <a:latin typeface="微软雅黑" pitchFamily="34" charset="-122"/>
                <a:ea typeface="微软雅黑" pitchFamily="34" charset="-122"/>
              </a:rPr>
              <a:t>虚拟地址（</a:t>
            </a:r>
            <a:r>
              <a:rPr lang="en-US" altLang="zh-CN" sz="2000">
                <a:solidFill>
                  <a:srgbClr val="FF0000"/>
                </a:solidFill>
                <a:latin typeface="微软雅黑" pitchFamily="34" charset="-122"/>
                <a:ea typeface="微软雅黑" pitchFamily="34" charset="-122"/>
              </a:rPr>
              <a:t>Virtual Address</a:t>
            </a:r>
            <a:r>
              <a:rPr lang="zh-CN" altLang="en-US" sz="2000">
                <a:solidFill>
                  <a:srgbClr val="FF0000"/>
                </a:solidFill>
                <a:latin typeface="微软雅黑" pitchFamily="34" charset="-122"/>
                <a:ea typeface="微软雅黑" pitchFamily="34" charset="-122"/>
              </a:rPr>
              <a:t>，简称</a:t>
            </a:r>
            <a:r>
              <a:rPr lang="en-US" altLang="zh-CN" sz="2000">
                <a:solidFill>
                  <a:srgbClr val="FF0000"/>
                </a:solidFill>
                <a:latin typeface="微软雅黑" pitchFamily="34" charset="-122"/>
                <a:ea typeface="微软雅黑" pitchFamily="34" charset="-122"/>
              </a:rPr>
              <a:t>VA</a:t>
            </a:r>
            <a:r>
              <a:rPr lang="zh-CN" altLang="en-US" sz="2000">
                <a:solidFill>
                  <a:srgbClr val="FF0000"/>
                </a:solidFill>
                <a:latin typeface="微软雅黑" pitchFamily="34" charset="-122"/>
                <a:ea typeface="微软雅黑" pitchFamily="34" charset="-122"/>
              </a:rPr>
              <a:t>）</a:t>
            </a:r>
          </a:p>
          <a:p>
            <a:pPr eaLnBrk="1" hangingPunct="1">
              <a:lnSpc>
                <a:spcPct val="110000"/>
              </a:lnSpc>
            </a:pPr>
            <a:r>
              <a:rPr lang="zh-CN" altLang="en-US" sz="2000">
                <a:latin typeface="微软雅黑" pitchFamily="34" charset="-122"/>
                <a:ea typeface="微软雅黑" pitchFamily="34" charset="-122"/>
              </a:rPr>
              <a:t>物理地址（</a:t>
            </a:r>
            <a:r>
              <a:rPr lang="en-US" altLang="zh-CN" sz="2000">
                <a:latin typeface="微软雅黑" pitchFamily="34" charset="-122"/>
                <a:ea typeface="微软雅黑" pitchFamily="34" charset="-122"/>
              </a:rPr>
              <a:t>Physical Address</a:t>
            </a:r>
            <a:r>
              <a:rPr lang="zh-CN" altLang="en-US" sz="2000">
                <a:latin typeface="微软雅黑" pitchFamily="34" charset="-122"/>
                <a:ea typeface="微软雅黑" pitchFamily="34" charset="-122"/>
              </a:rPr>
              <a:t>，简称</a:t>
            </a:r>
            <a:r>
              <a:rPr lang="en-US" altLang="zh-CN" sz="2000">
                <a:latin typeface="微软雅黑" pitchFamily="34" charset="-122"/>
                <a:ea typeface="微软雅黑" pitchFamily="34" charset="-122"/>
              </a:rPr>
              <a:t>PA</a:t>
            </a:r>
            <a:r>
              <a:rPr lang="zh-CN" altLang="en-US" sz="2000">
                <a:latin typeface="微软雅黑" pitchFamily="34" charset="-122"/>
                <a:ea typeface="微软雅黑" pitchFamily="34" charset="-122"/>
              </a:rPr>
              <a:t>）：</a:t>
            </a:r>
          </a:p>
          <a:p>
            <a:pPr lvl="1" eaLnBrk="1" hangingPunct="1">
              <a:lnSpc>
                <a:spcPct val="110000"/>
              </a:lnSpc>
            </a:pPr>
            <a:r>
              <a:rPr lang="zh-CN" altLang="en-US" sz="2000">
                <a:latin typeface="微软雅黑" pitchFamily="34" charset="-122"/>
                <a:ea typeface="微软雅黑" pitchFamily="34" charset="-122"/>
              </a:rPr>
              <a:t>存放指令或数据的实际内存地址，也称为</a:t>
            </a:r>
            <a:r>
              <a:rPr lang="zh-CN" altLang="en-US" sz="2000">
                <a:solidFill>
                  <a:srgbClr val="FF0000"/>
                </a:solidFill>
                <a:latin typeface="微软雅黑" pitchFamily="34" charset="-122"/>
                <a:ea typeface="微软雅黑" pitchFamily="34" charset="-122"/>
              </a:rPr>
              <a:t>实地址、主存地址。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2547">
                                            <p:txEl>
                                              <p:pRg st="1" end="1"/>
                                            </p:txEl>
                                          </p:spTgt>
                                        </p:tgtEl>
                                        <p:attrNameLst>
                                          <p:attrName>style.visibility</p:attrName>
                                        </p:attrNameLst>
                                      </p:cBhvr>
                                      <p:to>
                                        <p:strVal val="visible"/>
                                      </p:to>
                                    </p:set>
                                    <p:animEffect transition="in" filter="blinds(horizontal)">
                                      <p:cBhvr>
                                        <p:cTn id="7" dur="500"/>
                                        <p:tgtEl>
                                          <p:spTgt spid="4925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2547">
                                            <p:txEl>
                                              <p:pRg st="2" end="2"/>
                                            </p:txEl>
                                          </p:spTgt>
                                        </p:tgtEl>
                                        <p:attrNameLst>
                                          <p:attrName>style.visibility</p:attrName>
                                        </p:attrNameLst>
                                      </p:cBhvr>
                                      <p:to>
                                        <p:strVal val="visible"/>
                                      </p:to>
                                    </p:set>
                                    <p:animEffect transition="in" filter="blinds(horizontal)">
                                      <p:cBhvr>
                                        <p:cTn id="12" dur="500"/>
                                        <p:tgtEl>
                                          <p:spTgt spid="4925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92547">
                                            <p:txEl>
                                              <p:pRg st="3" end="3"/>
                                            </p:txEl>
                                          </p:spTgt>
                                        </p:tgtEl>
                                        <p:attrNameLst>
                                          <p:attrName>style.visibility</p:attrName>
                                        </p:attrNameLst>
                                      </p:cBhvr>
                                      <p:to>
                                        <p:strVal val="visible"/>
                                      </p:to>
                                    </p:set>
                                    <p:animEffect transition="in" filter="blinds(horizontal)">
                                      <p:cBhvr>
                                        <p:cTn id="17" dur="500"/>
                                        <p:tgtEl>
                                          <p:spTgt spid="49254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92547">
                                            <p:txEl>
                                              <p:pRg st="4" end="4"/>
                                            </p:txEl>
                                          </p:spTgt>
                                        </p:tgtEl>
                                        <p:attrNameLst>
                                          <p:attrName>style.visibility</p:attrName>
                                        </p:attrNameLst>
                                      </p:cBhvr>
                                      <p:to>
                                        <p:strVal val="visible"/>
                                      </p:to>
                                    </p:set>
                                    <p:animEffect transition="in" filter="blinds(horizontal)">
                                      <p:cBhvr>
                                        <p:cTn id="22" dur="500"/>
                                        <p:tgtEl>
                                          <p:spTgt spid="49254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92547">
                                            <p:txEl>
                                              <p:pRg st="5" end="5"/>
                                            </p:txEl>
                                          </p:spTgt>
                                        </p:tgtEl>
                                        <p:attrNameLst>
                                          <p:attrName>style.visibility</p:attrName>
                                        </p:attrNameLst>
                                      </p:cBhvr>
                                      <p:to>
                                        <p:strVal val="visible"/>
                                      </p:to>
                                    </p:set>
                                    <p:animEffect transition="in" filter="blinds(horizontal)">
                                      <p:cBhvr>
                                        <p:cTn id="27" dur="500"/>
                                        <p:tgtEl>
                                          <p:spTgt spid="49254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92547">
                                            <p:txEl>
                                              <p:pRg st="6" end="6"/>
                                            </p:txEl>
                                          </p:spTgt>
                                        </p:tgtEl>
                                        <p:attrNameLst>
                                          <p:attrName>style.visibility</p:attrName>
                                        </p:attrNameLst>
                                      </p:cBhvr>
                                      <p:to>
                                        <p:strVal val="visible"/>
                                      </p:to>
                                    </p:set>
                                    <p:animEffect transition="in" filter="blinds(horizontal)">
                                      <p:cBhvr>
                                        <p:cTn id="32" dur="500"/>
                                        <p:tgtEl>
                                          <p:spTgt spid="49254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92547">
                                            <p:txEl>
                                              <p:pRg st="7" end="7"/>
                                            </p:txEl>
                                          </p:spTgt>
                                        </p:tgtEl>
                                        <p:attrNameLst>
                                          <p:attrName>style.visibility</p:attrName>
                                        </p:attrNameLst>
                                      </p:cBhvr>
                                      <p:to>
                                        <p:strVal val="visible"/>
                                      </p:to>
                                    </p:set>
                                    <p:animEffect transition="in" filter="blinds(horizontal)">
                                      <p:cBhvr>
                                        <p:cTn id="37" dur="500"/>
                                        <p:tgtEl>
                                          <p:spTgt spid="49254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92547">
                                            <p:txEl>
                                              <p:pRg st="8" end="8"/>
                                            </p:txEl>
                                          </p:spTgt>
                                        </p:tgtEl>
                                        <p:attrNameLst>
                                          <p:attrName>style.visibility</p:attrName>
                                        </p:attrNameLst>
                                      </p:cBhvr>
                                      <p:to>
                                        <p:strVal val="visible"/>
                                      </p:to>
                                    </p:set>
                                    <p:animEffect transition="in" filter="blinds(horizontal)">
                                      <p:cBhvr>
                                        <p:cTn id="42" dur="500"/>
                                        <p:tgtEl>
                                          <p:spTgt spid="49254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92547">
                                            <p:txEl>
                                              <p:pRg st="9" end="9"/>
                                            </p:txEl>
                                          </p:spTgt>
                                        </p:tgtEl>
                                        <p:attrNameLst>
                                          <p:attrName>style.visibility</p:attrName>
                                        </p:attrNameLst>
                                      </p:cBhvr>
                                      <p:to>
                                        <p:strVal val="visible"/>
                                      </p:to>
                                    </p:set>
                                    <p:animEffect transition="in" filter="blinds(horizontal)">
                                      <p:cBhvr>
                                        <p:cTn id="47" dur="500"/>
                                        <p:tgtEl>
                                          <p:spTgt spid="49254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92547">
                                            <p:txEl>
                                              <p:pRg st="10" end="10"/>
                                            </p:txEl>
                                          </p:spTgt>
                                        </p:tgtEl>
                                        <p:attrNameLst>
                                          <p:attrName>style.visibility</p:attrName>
                                        </p:attrNameLst>
                                      </p:cBhvr>
                                      <p:to>
                                        <p:strVal val="visible"/>
                                      </p:to>
                                    </p:set>
                                    <p:animEffect transition="in" filter="blinds(horizontal)">
                                      <p:cBhvr>
                                        <p:cTn id="52" dur="500"/>
                                        <p:tgtEl>
                                          <p:spTgt spid="4925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ChangeArrowheads="1"/>
          </p:cNvSpPr>
          <p:nvPr>
            <p:ph type="title" idx="4294967295"/>
          </p:nvPr>
        </p:nvSpPr>
        <p:spPr/>
        <p:txBody>
          <a:bodyPr lIns="91440" tIns="45720" rIns="91440" bIns="45720" anchor="ctr"/>
          <a:lstStyle/>
          <a:p>
            <a:pPr eaLnBrk="1" hangingPunct="1"/>
            <a:r>
              <a:rPr lang="zh-CN" altLang="en-US"/>
              <a:t>早期分页方式的实现</a:t>
            </a:r>
          </a:p>
        </p:txBody>
      </p:sp>
      <p:sp>
        <p:nvSpPr>
          <p:cNvPr id="490500" name="Rectangle 4"/>
          <p:cNvSpPr>
            <a:spLocks noGrp="1" noChangeArrowheads="1"/>
          </p:cNvSpPr>
          <p:nvPr>
            <p:ph type="body" idx="4294967295"/>
          </p:nvPr>
        </p:nvSpPr>
        <p:spPr>
          <a:xfrm>
            <a:off x="290513" y="4103688"/>
            <a:ext cx="8556625" cy="2665412"/>
          </a:xfrm>
          <a:noFill/>
        </p:spPr>
        <p:txBody>
          <a:bodyPr lIns="91440" tIns="45720" rIns="91440" bIns="45720"/>
          <a:lstStyle/>
          <a:p>
            <a:pPr eaLnBrk="1" hangingPunct="1">
              <a:buFontTx/>
              <a:buNone/>
            </a:pPr>
            <a:endParaRPr lang="en-US" altLang="zh-CN" sz="1400">
              <a:ea typeface="宋体" pitchFamily="2" charset="-122"/>
            </a:endParaRPr>
          </a:p>
          <a:p>
            <a:pPr lvl="1" eaLnBrk="1" hangingPunct="1"/>
            <a:r>
              <a:rPr lang="zh-CN" altLang="en-US" sz="2000">
                <a:latin typeface="微软雅黑" pitchFamily="34" charset="-122"/>
                <a:ea typeface="微软雅黑" pitchFamily="34" charset="-122"/>
              </a:rPr>
              <a:t>将地址空间划分成</a:t>
            </a:r>
            <a:r>
              <a:rPr lang="en-US" altLang="zh-CN" sz="2000">
                <a:latin typeface="微软雅黑" pitchFamily="34" charset="-122"/>
                <a:ea typeface="微软雅黑" pitchFamily="34" charset="-122"/>
              </a:rPr>
              <a:t>4K</a:t>
            </a:r>
            <a:r>
              <a:rPr lang="zh-CN" altLang="en-US" sz="2000">
                <a:latin typeface="微软雅黑" pitchFamily="34" charset="-122"/>
                <a:ea typeface="微软雅黑" pitchFamily="34" charset="-122"/>
              </a:rPr>
              <a:t>大小的区间，装入内存的总是其中的一个区间</a:t>
            </a:r>
            <a:endParaRPr lang="en-US" altLang="zh-CN" sz="2000">
              <a:latin typeface="微软雅黑" pitchFamily="34" charset="-122"/>
              <a:ea typeface="微软雅黑" pitchFamily="34" charset="-122"/>
            </a:endParaRPr>
          </a:p>
          <a:p>
            <a:pPr lvl="1" eaLnBrk="1" hangingPunct="1"/>
            <a:r>
              <a:rPr lang="zh-CN" altLang="en-US" sz="2000">
                <a:latin typeface="微软雅黑" pitchFamily="34" charset="-122"/>
                <a:ea typeface="微软雅黑" pitchFamily="34" charset="-122"/>
              </a:rPr>
              <a:t>执行到某个区间时，把该区间的地址</a:t>
            </a:r>
            <a:r>
              <a:rPr lang="zh-CN" altLang="en-US" sz="2000">
                <a:solidFill>
                  <a:srgbClr val="FF0000"/>
                </a:solidFill>
                <a:latin typeface="微软雅黑" pitchFamily="34" charset="-122"/>
                <a:ea typeface="微软雅黑" pitchFamily="34" charset="-122"/>
              </a:rPr>
              <a:t>自动映射</a:t>
            </a:r>
            <a:r>
              <a:rPr lang="zh-CN" altLang="en-US" sz="2000">
                <a:latin typeface="微软雅黑" pitchFamily="34" charset="-122"/>
                <a:ea typeface="微软雅黑" pitchFamily="34" charset="-122"/>
              </a:rPr>
              <a:t>到</a:t>
            </a:r>
            <a:r>
              <a:rPr lang="en-US" altLang="zh-CN" sz="2000">
                <a:latin typeface="微软雅黑" pitchFamily="34" charset="-122"/>
                <a:ea typeface="微软雅黑" pitchFamily="34" charset="-122"/>
              </a:rPr>
              <a:t>0</a:t>
            </a:r>
            <a:r>
              <a:rPr lang="en-US" altLang="zh-CN" sz="2000">
                <a:latin typeface="微软雅黑" pitchFamily="34" charset="-122"/>
                <a:ea typeface="微软雅黑" pitchFamily="34" charset="-122"/>
                <a:cs typeface="Arial" pitchFamily="34" charset="0"/>
              </a:rPr>
              <a:t>~</a:t>
            </a:r>
            <a:r>
              <a:rPr lang="en-US" altLang="zh-CN" sz="2000">
                <a:latin typeface="微软雅黑" pitchFamily="34" charset="-122"/>
                <a:ea typeface="微软雅黑" pitchFamily="34" charset="-122"/>
              </a:rPr>
              <a:t>4095</a:t>
            </a:r>
            <a:r>
              <a:rPr lang="zh-CN" altLang="en-US" sz="2000">
                <a:latin typeface="微软雅黑" pitchFamily="34" charset="-122"/>
                <a:ea typeface="微软雅黑" pitchFamily="34" charset="-122"/>
              </a:rPr>
              <a:t>之间，例如：</a:t>
            </a:r>
          </a:p>
          <a:p>
            <a:pPr lvl="2" eaLnBrk="1" hangingPunct="1"/>
            <a:r>
              <a:rPr lang="en-US" altLang="zh-CN" sz="2000">
                <a:latin typeface="微软雅黑" pitchFamily="34" charset="-122"/>
                <a:ea typeface="微软雅黑" pitchFamily="34" charset="-122"/>
              </a:rPr>
              <a:t>4096→0, 4097 →1, ……, 8191 →4095</a:t>
            </a:r>
            <a:endParaRPr lang="zh-CN" altLang="en-US" sz="2000">
              <a:latin typeface="微软雅黑" pitchFamily="34" charset="-122"/>
              <a:ea typeface="微软雅黑" pitchFamily="34" charset="-122"/>
            </a:endParaRPr>
          </a:p>
          <a:p>
            <a:pPr lvl="1" eaLnBrk="1" hangingPunct="1"/>
            <a:r>
              <a:rPr lang="zh-CN" altLang="en-US" sz="2000">
                <a:latin typeface="微软雅黑" pitchFamily="34" charset="-122"/>
                <a:ea typeface="微软雅黑" pitchFamily="34" charset="-122"/>
              </a:rPr>
              <a:t>程序员在</a:t>
            </a:r>
            <a:r>
              <a:rPr lang="en-US" altLang="zh-CN" sz="2000">
                <a:latin typeface="微软雅黑" pitchFamily="34" charset="-122"/>
                <a:ea typeface="微软雅黑" pitchFamily="34" charset="-122"/>
              </a:rPr>
              <a:t>0~65535</a:t>
            </a:r>
            <a:r>
              <a:rPr lang="zh-CN" altLang="en-US" sz="2000">
                <a:latin typeface="微软雅黑" pitchFamily="34" charset="-122"/>
                <a:ea typeface="微软雅黑" pitchFamily="34" charset="-122"/>
              </a:rPr>
              <a:t>范围内写程序，完全不用管在多大的主存空间上执行，所以，这种方式对程序员来说，是透明的！</a:t>
            </a:r>
          </a:p>
          <a:p>
            <a:pPr lvl="1" eaLnBrk="1" hangingPunct="1"/>
            <a:r>
              <a:rPr lang="zh-CN" altLang="en-US" sz="2000">
                <a:latin typeface="微软雅黑" pitchFamily="34" charset="-122"/>
                <a:ea typeface="微软雅黑" pitchFamily="34" charset="-122"/>
              </a:rPr>
              <a:t>可寻址的地址空间是一种虚拟内存！</a:t>
            </a:r>
          </a:p>
        </p:txBody>
      </p:sp>
      <p:sp>
        <p:nvSpPr>
          <p:cNvPr id="835588" name="Rectangle 4"/>
          <p:cNvSpPr>
            <a:spLocks noChangeArrowheads="1"/>
          </p:cNvSpPr>
          <p:nvPr/>
        </p:nvSpPr>
        <p:spPr bwMode="auto">
          <a:xfrm>
            <a:off x="747713" y="1403350"/>
            <a:ext cx="1620837" cy="2790825"/>
          </a:xfrm>
          <a:prstGeom prst="rect">
            <a:avLst/>
          </a:prstGeom>
          <a:solidFill>
            <a:srgbClr val="FFFFFF"/>
          </a:solidFill>
          <a:ln w="28575">
            <a:solidFill>
              <a:srgbClr val="800000"/>
            </a:solidFill>
            <a:miter lim="800000"/>
            <a:headEnd/>
            <a:tailEnd/>
          </a:ln>
          <a:effectLst/>
        </p:spPr>
        <p:txBody>
          <a:bodyPr lIns="0" tIns="0" rIns="0" bIns="0" anchor="ctr">
            <a:spAutoFit/>
          </a:bodyPr>
          <a:lstStyle/>
          <a:p>
            <a:endParaRPr lang="zh-CN" altLang="en-US"/>
          </a:p>
        </p:txBody>
      </p:sp>
      <p:sp>
        <p:nvSpPr>
          <p:cNvPr id="835589" name="Text Box 5"/>
          <p:cNvSpPr txBox="1">
            <a:spLocks noChangeArrowheads="1"/>
          </p:cNvSpPr>
          <p:nvPr/>
        </p:nvSpPr>
        <p:spPr bwMode="auto">
          <a:xfrm>
            <a:off x="1019175" y="998538"/>
            <a:ext cx="1889125" cy="274637"/>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zh-CN" altLang="en-US" sz="1800" b="1">
                <a:ea typeface="黑体" pitchFamily="49" charset="-122"/>
              </a:rPr>
              <a:t>地址空间</a:t>
            </a:r>
          </a:p>
        </p:txBody>
      </p:sp>
      <p:sp>
        <p:nvSpPr>
          <p:cNvPr id="835590" name="Line 6"/>
          <p:cNvSpPr>
            <a:spLocks noChangeShapeType="1"/>
          </p:cNvSpPr>
          <p:nvPr/>
        </p:nvSpPr>
        <p:spPr bwMode="auto">
          <a:xfrm>
            <a:off x="749300" y="3608388"/>
            <a:ext cx="1619250" cy="0"/>
          </a:xfrm>
          <a:prstGeom prst="line">
            <a:avLst/>
          </a:prstGeom>
          <a:noFill/>
          <a:ln w="28575">
            <a:solidFill>
              <a:srgbClr val="800000"/>
            </a:solidFill>
            <a:round/>
            <a:headEnd/>
            <a:tailEnd/>
          </a:ln>
          <a:effectLst/>
        </p:spPr>
        <p:txBody>
          <a:bodyPr lIns="0" tIns="0" rIns="0" bIns="0">
            <a:spAutoFit/>
          </a:bodyPr>
          <a:lstStyle/>
          <a:p>
            <a:endParaRPr lang="zh-CN" altLang="en-US"/>
          </a:p>
        </p:txBody>
      </p:sp>
      <p:sp>
        <p:nvSpPr>
          <p:cNvPr id="835591" name="Line 7"/>
          <p:cNvSpPr>
            <a:spLocks noChangeShapeType="1"/>
          </p:cNvSpPr>
          <p:nvPr/>
        </p:nvSpPr>
        <p:spPr bwMode="auto">
          <a:xfrm>
            <a:off x="749300" y="3024188"/>
            <a:ext cx="1619250" cy="0"/>
          </a:xfrm>
          <a:prstGeom prst="line">
            <a:avLst/>
          </a:prstGeom>
          <a:noFill/>
          <a:ln w="28575">
            <a:solidFill>
              <a:srgbClr val="800000"/>
            </a:solidFill>
            <a:round/>
            <a:headEnd/>
            <a:tailEnd/>
          </a:ln>
          <a:effectLst/>
        </p:spPr>
        <p:txBody>
          <a:bodyPr lIns="0" tIns="0" rIns="0" bIns="0">
            <a:spAutoFit/>
          </a:bodyPr>
          <a:lstStyle/>
          <a:p>
            <a:endParaRPr lang="zh-CN" altLang="en-US"/>
          </a:p>
        </p:txBody>
      </p:sp>
      <p:sp>
        <p:nvSpPr>
          <p:cNvPr id="835592" name="Line 8"/>
          <p:cNvSpPr>
            <a:spLocks noChangeShapeType="1"/>
          </p:cNvSpPr>
          <p:nvPr/>
        </p:nvSpPr>
        <p:spPr bwMode="auto">
          <a:xfrm>
            <a:off x="1468438" y="1989138"/>
            <a:ext cx="0" cy="539750"/>
          </a:xfrm>
          <a:prstGeom prst="line">
            <a:avLst/>
          </a:prstGeom>
          <a:noFill/>
          <a:ln w="38100">
            <a:solidFill>
              <a:schemeClr val="tx1"/>
            </a:solidFill>
            <a:prstDash val="sysDot"/>
            <a:round/>
            <a:headEnd/>
            <a:tailEnd/>
          </a:ln>
          <a:effectLst/>
        </p:spPr>
        <p:txBody>
          <a:bodyPr lIns="0" tIns="0" rIns="0" bIns="0">
            <a:spAutoFit/>
          </a:bodyPr>
          <a:lstStyle/>
          <a:p>
            <a:endParaRPr lang="zh-CN" altLang="en-US"/>
          </a:p>
        </p:txBody>
      </p:sp>
      <p:sp>
        <p:nvSpPr>
          <p:cNvPr id="835593" name="Rectangle 9"/>
          <p:cNvSpPr>
            <a:spLocks noChangeArrowheads="1"/>
          </p:cNvSpPr>
          <p:nvPr/>
        </p:nvSpPr>
        <p:spPr bwMode="auto">
          <a:xfrm>
            <a:off x="3359150" y="3519488"/>
            <a:ext cx="1530350" cy="585787"/>
          </a:xfrm>
          <a:prstGeom prst="rect">
            <a:avLst/>
          </a:prstGeom>
          <a:solidFill>
            <a:srgbClr val="FFFFFF"/>
          </a:solidFill>
          <a:ln w="28575">
            <a:solidFill>
              <a:schemeClr val="tx1"/>
            </a:solidFill>
            <a:miter lim="800000"/>
            <a:headEnd/>
            <a:tailEnd/>
          </a:ln>
          <a:effectLst/>
        </p:spPr>
        <p:txBody>
          <a:bodyPr wrap="none" lIns="0" tIns="0" rIns="0" bIns="0" anchor="ctr">
            <a:spAutoFit/>
          </a:bodyPr>
          <a:lstStyle/>
          <a:p>
            <a:endParaRPr lang="zh-CN" altLang="en-US"/>
          </a:p>
        </p:txBody>
      </p:sp>
      <p:sp>
        <p:nvSpPr>
          <p:cNvPr id="835594" name="Line 10"/>
          <p:cNvSpPr>
            <a:spLocks noChangeShapeType="1"/>
          </p:cNvSpPr>
          <p:nvPr/>
        </p:nvSpPr>
        <p:spPr bwMode="auto">
          <a:xfrm>
            <a:off x="2368550" y="3024188"/>
            <a:ext cx="944563" cy="495300"/>
          </a:xfrm>
          <a:prstGeom prst="line">
            <a:avLst/>
          </a:prstGeom>
          <a:noFill/>
          <a:ln w="28575">
            <a:solidFill>
              <a:srgbClr val="800000"/>
            </a:solidFill>
            <a:round/>
            <a:headEnd/>
            <a:tailEnd type="triangle" w="med" len="med"/>
          </a:ln>
          <a:effectLst/>
        </p:spPr>
        <p:txBody>
          <a:bodyPr lIns="0" tIns="0" rIns="0" bIns="0">
            <a:spAutoFit/>
          </a:bodyPr>
          <a:lstStyle/>
          <a:p>
            <a:endParaRPr lang="zh-CN" altLang="en-US"/>
          </a:p>
        </p:txBody>
      </p:sp>
      <p:sp>
        <p:nvSpPr>
          <p:cNvPr id="835595" name="Line 11"/>
          <p:cNvSpPr>
            <a:spLocks noChangeShapeType="1"/>
          </p:cNvSpPr>
          <p:nvPr/>
        </p:nvSpPr>
        <p:spPr bwMode="auto">
          <a:xfrm>
            <a:off x="2368550" y="3608388"/>
            <a:ext cx="944563" cy="495300"/>
          </a:xfrm>
          <a:prstGeom prst="line">
            <a:avLst/>
          </a:prstGeom>
          <a:noFill/>
          <a:ln w="28575">
            <a:solidFill>
              <a:srgbClr val="800000"/>
            </a:solidFill>
            <a:round/>
            <a:headEnd/>
            <a:tailEnd type="triangle" w="med" len="med"/>
          </a:ln>
          <a:effectLst/>
        </p:spPr>
        <p:txBody>
          <a:bodyPr lIns="0" tIns="0" rIns="0" bIns="0">
            <a:spAutoFit/>
          </a:bodyPr>
          <a:lstStyle/>
          <a:p>
            <a:endParaRPr lang="zh-CN" altLang="en-US"/>
          </a:p>
        </p:txBody>
      </p:sp>
      <p:sp>
        <p:nvSpPr>
          <p:cNvPr id="835596" name="Text Box 12"/>
          <p:cNvSpPr txBox="1">
            <a:spLocks noChangeArrowheads="1"/>
          </p:cNvSpPr>
          <p:nvPr/>
        </p:nvSpPr>
        <p:spPr bwMode="auto">
          <a:xfrm>
            <a:off x="3719513" y="3159125"/>
            <a:ext cx="1035050" cy="274638"/>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en-US" altLang="zh-CN" sz="1800" b="1">
                <a:ea typeface="黑体" pitchFamily="49" charset="-122"/>
              </a:rPr>
              <a:t>4K</a:t>
            </a:r>
            <a:r>
              <a:rPr kumimoji="1" lang="zh-CN" altLang="en-US" sz="1800" b="1">
                <a:ea typeface="黑体" pitchFamily="49" charset="-122"/>
              </a:rPr>
              <a:t>主存</a:t>
            </a:r>
          </a:p>
        </p:txBody>
      </p:sp>
      <p:sp>
        <p:nvSpPr>
          <p:cNvPr id="835597" name="Text Box 13"/>
          <p:cNvSpPr txBox="1">
            <a:spLocks noChangeArrowheads="1"/>
          </p:cNvSpPr>
          <p:nvPr/>
        </p:nvSpPr>
        <p:spPr bwMode="auto">
          <a:xfrm>
            <a:off x="4978400" y="3924300"/>
            <a:ext cx="404813" cy="274638"/>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en-US" altLang="zh-CN" sz="1800" b="1">
                <a:ea typeface="黑体" pitchFamily="49" charset="-122"/>
              </a:rPr>
              <a:t>0</a:t>
            </a:r>
          </a:p>
        </p:txBody>
      </p:sp>
      <p:sp>
        <p:nvSpPr>
          <p:cNvPr id="835598" name="Text Box 14"/>
          <p:cNvSpPr txBox="1">
            <a:spLocks noChangeArrowheads="1"/>
          </p:cNvSpPr>
          <p:nvPr/>
        </p:nvSpPr>
        <p:spPr bwMode="auto">
          <a:xfrm>
            <a:off x="4979988" y="3468688"/>
            <a:ext cx="674687" cy="274637"/>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en-US" altLang="zh-CN" sz="1800" b="1">
                <a:ea typeface="黑体" pitchFamily="49" charset="-122"/>
              </a:rPr>
              <a:t>4095</a:t>
            </a:r>
          </a:p>
        </p:txBody>
      </p:sp>
      <p:sp>
        <p:nvSpPr>
          <p:cNvPr id="835599" name="Text Box 15"/>
          <p:cNvSpPr txBox="1">
            <a:spLocks noChangeArrowheads="1"/>
          </p:cNvSpPr>
          <p:nvPr/>
        </p:nvSpPr>
        <p:spPr bwMode="auto">
          <a:xfrm>
            <a:off x="523875" y="3968750"/>
            <a:ext cx="404813" cy="274638"/>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en-US" altLang="zh-CN" sz="1800" b="1">
                <a:ea typeface="黑体" pitchFamily="49" charset="-122"/>
              </a:rPr>
              <a:t>0</a:t>
            </a:r>
          </a:p>
        </p:txBody>
      </p:sp>
      <p:sp>
        <p:nvSpPr>
          <p:cNvPr id="835600" name="Text Box 16"/>
          <p:cNvSpPr txBox="1">
            <a:spLocks noChangeArrowheads="1"/>
          </p:cNvSpPr>
          <p:nvPr/>
        </p:nvSpPr>
        <p:spPr bwMode="auto">
          <a:xfrm>
            <a:off x="161925" y="3389313"/>
            <a:ext cx="541338" cy="274637"/>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en-US" altLang="zh-CN" sz="1800" b="1">
                <a:ea typeface="黑体" pitchFamily="49" charset="-122"/>
              </a:rPr>
              <a:t>4096</a:t>
            </a:r>
          </a:p>
        </p:txBody>
      </p:sp>
      <p:sp>
        <p:nvSpPr>
          <p:cNvPr id="835601" name="Text Box 17"/>
          <p:cNvSpPr txBox="1">
            <a:spLocks noChangeArrowheads="1"/>
          </p:cNvSpPr>
          <p:nvPr/>
        </p:nvSpPr>
        <p:spPr bwMode="auto">
          <a:xfrm>
            <a:off x="163513" y="2754313"/>
            <a:ext cx="674687" cy="274637"/>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en-US" altLang="zh-CN" sz="1800" b="1">
                <a:ea typeface="黑体" pitchFamily="49" charset="-122"/>
              </a:rPr>
              <a:t>8192</a:t>
            </a:r>
          </a:p>
        </p:txBody>
      </p:sp>
      <p:sp>
        <p:nvSpPr>
          <p:cNvPr id="2" name="Rectangle 4"/>
          <p:cNvSpPr>
            <a:spLocks noChangeArrowheads="1"/>
          </p:cNvSpPr>
          <p:nvPr/>
        </p:nvSpPr>
        <p:spPr bwMode="auto">
          <a:xfrm>
            <a:off x="2727325" y="855663"/>
            <a:ext cx="6075363" cy="2573337"/>
          </a:xfrm>
          <a:prstGeom prst="rect">
            <a:avLst/>
          </a:prstGeom>
          <a:noFill/>
          <a:ln w="9525">
            <a:noFill/>
            <a:miter lim="800000"/>
            <a:headEnd/>
            <a:tailEnd/>
          </a:ln>
        </p:spPr>
        <p:txBody>
          <a:bodyPr/>
          <a:lstStyle/>
          <a:p>
            <a:pPr marL="203200" indent="-203200" eaLnBrk="1" hangingPunct="1">
              <a:lnSpc>
                <a:spcPct val="130000"/>
              </a:lnSpc>
              <a:buSzPct val="100000"/>
            </a:pPr>
            <a:r>
              <a:rPr lang="zh-CN" altLang="en-US" sz="2000" b="1">
                <a:latin typeface="微软雅黑" pitchFamily="34" charset="-122"/>
                <a:ea typeface="微软雅黑" pitchFamily="34" charset="-122"/>
              </a:rPr>
              <a:t>执行到</a:t>
            </a:r>
            <a:r>
              <a:rPr lang="en-US" altLang="zh-CN" sz="2000" b="1">
                <a:latin typeface="微软雅黑" pitchFamily="34" charset="-122"/>
                <a:ea typeface="微软雅黑" pitchFamily="34" charset="-122"/>
              </a:rPr>
              <a:t>4096</a:t>
            </a:r>
            <a:r>
              <a:rPr lang="en-US" altLang="zh-CN" sz="2000" b="1">
                <a:latin typeface="微软雅黑" pitchFamily="34" charset="-122"/>
                <a:ea typeface="微软雅黑" pitchFamily="34" charset="-122"/>
                <a:cs typeface="Arial" pitchFamily="34" charset="0"/>
              </a:rPr>
              <a:t>~</a:t>
            </a:r>
            <a:r>
              <a:rPr lang="en-US" altLang="zh-CN" sz="2000" b="1">
                <a:latin typeface="微软雅黑" pitchFamily="34" charset="-122"/>
                <a:ea typeface="微软雅黑" pitchFamily="34" charset="-122"/>
              </a:rPr>
              <a:t>8191</a:t>
            </a:r>
            <a:r>
              <a:rPr lang="zh-CN" altLang="en-US" sz="2000" b="1">
                <a:latin typeface="微软雅黑" pitchFamily="34" charset="-122"/>
                <a:ea typeface="微软雅黑" pitchFamily="34" charset="-122"/>
              </a:rPr>
              <a:t>之间的程序段时，自动做：</a:t>
            </a:r>
          </a:p>
          <a:p>
            <a:pPr marL="203200" indent="-203200" eaLnBrk="1" hangingPunct="1">
              <a:lnSpc>
                <a:spcPct val="130000"/>
              </a:lnSpc>
              <a:buSzPct val="100000"/>
              <a:buFontTx/>
              <a:buChar char="°"/>
            </a:pPr>
            <a:r>
              <a:rPr lang="zh-CN" altLang="en-US" sz="2000" b="1">
                <a:solidFill>
                  <a:srgbClr val="A50021"/>
                </a:solidFill>
                <a:latin typeface="微软雅黑" pitchFamily="34" charset="-122"/>
                <a:ea typeface="微软雅黑" pitchFamily="34" charset="-122"/>
              </a:rPr>
              <a:t>把当前主存内容保存到磁盘上；</a:t>
            </a:r>
          </a:p>
          <a:p>
            <a:pPr marL="203200" indent="-203200" eaLnBrk="1" hangingPunct="1">
              <a:lnSpc>
                <a:spcPct val="130000"/>
              </a:lnSpc>
              <a:buSzPct val="100000"/>
              <a:buFontTx/>
              <a:buChar char="°"/>
            </a:pPr>
            <a:r>
              <a:rPr lang="zh-CN" altLang="en-US" sz="2000" b="1">
                <a:solidFill>
                  <a:srgbClr val="A50021"/>
                </a:solidFill>
                <a:latin typeface="微软雅黑" pitchFamily="34" charset="-122"/>
                <a:ea typeface="微软雅黑" pitchFamily="34" charset="-122"/>
              </a:rPr>
              <a:t>在盘上找到</a:t>
            </a:r>
            <a:r>
              <a:rPr lang="en-US" altLang="zh-CN" sz="2000" b="1">
                <a:solidFill>
                  <a:srgbClr val="A50021"/>
                </a:solidFill>
                <a:latin typeface="微软雅黑" pitchFamily="34" charset="-122"/>
                <a:ea typeface="微软雅黑" pitchFamily="34" charset="-122"/>
              </a:rPr>
              <a:t>4096~8191</a:t>
            </a:r>
            <a:r>
              <a:rPr lang="zh-CN" altLang="en-US" sz="2000" b="1">
                <a:solidFill>
                  <a:srgbClr val="A50021"/>
                </a:solidFill>
                <a:latin typeface="微软雅黑" pitchFamily="34" charset="-122"/>
                <a:ea typeface="微软雅黑" pitchFamily="34" charset="-122"/>
              </a:rPr>
              <a:t>之间的程序段并读入主存</a:t>
            </a:r>
          </a:p>
          <a:p>
            <a:pPr marL="203200" indent="-203200" eaLnBrk="1" hangingPunct="1">
              <a:lnSpc>
                <a:spcPct val="130000"/>
              </a:lnSpc>
              <a:buSzPct val="100000"/>
              <a:buFontTx/>
              <a:buChar char="°"/>
            </a:pPr>
            <a:r>
              <a:rPr lang="zh-CN" altLang="en-US" sz="2000" b="1">
                <a:solidFill>
                  <a:srgbClr val="A50021"/>
                </a:solidFill>
                <a:latin typeface="微软雅黑" pitchFamily="34" charset="-122"/>
                <a:ea typeface="微软雅黑" pitchFamily="34" charset="-122"/>
              </a:rPr>
              <a:t>改变地址映射（仅改映射区间号（页号））</a:t>
            </a:r>
          </a:p>
          <a:p>
            <a:pPr marL="203200" indent="-203200" eaLnBrk="1" hangingPunct="1">
              <a:lnSpc>
                <a:spcPct val="130000"/>
              </a:lnSpc>
              <a:buSzPct val="100000"/>
              <a:buFontTx/>
              <a:buChar char="°"/>
            </a:pPr>
            <a:r>
              <a:rPr lang="zh-CN" altLang="en-US" sz="2000" b="1">
                <a:solidFill>
                  <a:srgbClr val="A50021"/>
                </a:solidFill>
                <a:latin typeface="微软雅黑" pitchFamily="34" charset="-122"/>
                <a:ea typeface="微软雅黑" pitchFamily="34" charset="-122"/>
              </a:rPr>
              <a:t>程序继续运行</a:t>
            </a:r>
          </a:p>
        </p:txBody>
      </p:sp>
      <p:sp>
        <p:nvSpPr>
          <p:cNvPr id="835604" name="Text Box 20"/>
          <p:cNvSpPr txBox="1">
            <a:spLocks noChangeArrowheads="1"/>
          </p:cNvSpPr>
          <p:nvPr/>
        </p:nvSpPr>
        <p:spPr bwMode="auto">
          <a:xfrm>
            <a:off x="5715000" y="2741613"/>
            <a:ext cx="3240088" cy="1265237"/>
          </a:xfrm>
          <a:prstGeom prst="rect">
            <a:avLst/>
          </a:prstGeom>
          <a:noFill/>
          <a:ln w="9525">
            <a:noFill/>
            <a:miter lim="800000"/>
            <a:headEnd/>
            <a:tailEnd/>
          </a:ln>
          <a:effectLst/>
        </p:spPr>
        <p:txBody>
          <a:bodyPr lIns="0" tIns="0" rIns="0" bIns="0">
            <a:spAutoFit/>
          </a:bodyPr>
          <a:lstStyle/>
          <a:p>
            <a:pPr eaLnBrk="1" hangingPunct="1">
              <a:spcBef>
                <a:spcPct val="15000"/>
              </a:spcBef>
            </a:pPr>
            <a:r>
              <a:rPr kumimoji="1" lang="zh-CN" altLang="en-US" sz="2000" b="1">
                <a:solidFill>
                  <a:srgbClr val="006600"/>
                </a:solidFill>
                <a:latin typeface="微软雅黑" pitchFamily="34" charset="-122"/>
                <a:ea typeface="微软雅黑" pitchFamily="34" charset="-122"/>
              </a:rPr>
              <a:t>后来把区间称为</a:t>
            </a:r>
            <a:r>
              <a:rPr kumimoji="1" lang="zh-CN" altLang="en-US" sz="2000" b="1">
                <a:solidFill>
                  <a:srgbClr val="FF0000"/>
                </a:solidFill>
                <a:latin typeface="微软雅黑" pitchFamily="34" charset="-122"/>
                <a:ea typeface="微软雅黑" pitchFamily="34" charset="-122"/>
              </a:rPr>
              <a:t>页</a:t>
            </a:r>
            <a:r>
              <a:rPr kumimoji="1" lang="en-US" altLang="zh-CN" sz="2000" b="1">
                <a:solidFill>
                  <a:srgbClr val="FF0000"/>
                </a:solidFill>
                <a:latin typeface="微软雅黑" pitchFamily="34" charset="-122"/>
                <a:ea typeface="微软雅黑" pitchFamily="34" charset="-122"/>
              </a:rPr>
              <a:t>(page)</a:t>
            </a:r>
            <a:r>
              <a:rPr kumimoji="1" lang="zh-CN" altLang="en-US" sz="2000" b="1">
                <a:solidFill>
                  <a:srgbClr val="006600"/>
                </a:solidFill>
                <a:latin typeface="微软雅黑" pitchFamily="34" charset="-122"/>
                <a:ea typeface="微软雅黑" pitchFamily="34" charset="-122"/>
              </a:rPr>
              <a:t>，主存中存放页的区域称为</a:t>
            </a:r>
            <a:r>
              <a:rPr kumimoji="1" lang="zh-CN" altLang="en-US" sz="2000" b="1">
                <a:solidFill>
                  <a:srgbClr val="FF0000"/>
                </a:solidFill>
                <a:latin typeface="微软雅黑" pitchFamily="34" charset="-122"/>
                <a:ea typeface="微软雅黑" pitchFamily="34" charset="-122"/>
              </a:rPr>
              <a:t>页框</a:t>
            </a:r>
            <a:r>
              <a:rPr kumimoji="1" lang="en-US" altLang="zh-CN" sz="2000" b="1">
                <a:solidFill>
                  <a:srgbClr val="FF0000"/>
                </a:solidFill>
                <a:latin typeface="微软雅黑" pitchFamily="34" charset="-122"/>
                <a:ea typeface="微软雅黑" pitchFamily="34" charset="-122"/>
              </a:rPr>
              <a:t>(page frame)</a:t>
            </a:r>
            <a:r>
              <a:rPr kumimoji="1" lang="zh-CN" altLang="en-US" sz="2000" b="1">
                <a:solidFill>
                  <a:srgbClr val="006600"/>
                </a:solidFill>
                <a:latin typeface="微软雅黑" pitchFamily="34" charset="-122"/>
                <a:ea typeface="微软雅黑" pitchFamily="34" charset="-122"/>
              </a:rPr>
              <a:t>。</a:t>
            </a:r>
          </a:p>
          <a:p>
            <a:pPr eaLnBrk="1" hangingPunct="1">
              <a:spcBef>
                <a:spcPct val="15000"/>
              </a:spcBef>
            </a:pPr>
            <a:r>
              <a:rPr kumimoji="1" lang="zh-CN" altLang="en-US" sz="2000" b="1">
                <a:solidFill>
                  <a:srgbClr val="006600"/>
                </a:solidFill>
                <a:latin typeface="微软雅黑" pitchFamily="34" charset="-122"/>
                <a:ea typeface="微软雅黑" pitchFamily="34" charset="-122"/>
              </a:rPr>
              <a:t>早期主存只有一个页框！</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p:cNvSpPr>
            <a:spLocks noGrp="1" noChangeArrowheads="1"/>
          </p:cNvSpPr>
          <p:nvPr>
            <p:ph type="title" idx="4294967295"/>
          </p:nvPr>
        </p:nvSpPr>
        <p:spPr/>
        <p:txBody>
          <a:bodyPr lIns="91440" tIns="45720" rIns="91440" bIns="45720" anchor="ctr"/>
          <a:lstStyle/>
          <a:p>
            <a:pPr eaLnBrk="1" hangingPunct="1"/>
            <a:r>
              <a:rPr lang="zh-CN" altLang="en-US" sz="4000"/>
              <a:t>分页（</a:t>
            </a:r>
            <a:r>
              <a:rPr lang="en-US" altLang="zh-CN" sz="4000"/>
              <a:t>Paging</a:t>
            </a:r>
            <a:r>
              <a:rPr lang="zh-CN" altLang="en-US" sz="4000"/>
              <a:t>）</a:t>
            </a:r>
          </a:p>
        </p:txBody>
      </p:sp>
      <p:pic>
        <p:nvPicPr>
          <p:cNvPr id="833539" name="Picture 4" descr="smx05_逻辑和物理地址"/>
          <p:cNvPicPr>
            <a:picLocks noChangeAspect="1" noChangeArrowheads="1"/>
          </p:cNvPicPr>
          <p:nvPr>
            <p:ph sz="half" idx="4294967295"/>
          </p:nvPr>
        </p:nvPicPr>
        <p:blipFill>
          <a:blip r:embed="rId2"/>
          <a:srcRect/>
          <a:stretch>
            <a:fillRect/>
          </a:stretch>
        </p:blipFill>
        <p:spPr>
          <a:xfrm>
            <a:off x="2997200" y="908050"/>
            <a:ext cx="5967413" cy="5491163"/>
          </a:xfrm>
          <a:noFill/>
          <a:ln w="28575">
            <a:solidFill>
              <a:srgbClr val="CC99FF"/>
            </a:solidFill>
          </a:ln>
        </p:spPr>
      </p:pic>
      <p:sp>
        <p:nvSpPr>
          <p:cNvPr id="779271" name="Rectangle 7"/>
          <p:cNvSpPr>
            <a:spLocks noChangeArrowheads="1"/>
          </p:cNvSpPr>
          <p:nvPr/>
        </p:nvSpPr>
        <p:spPr bwMode="auto">
          <a:xfrm>
            <a:off x="185738" y="3943350"/>
            <a:ext cx="2655887" cy="133985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200" b="1">
                <a:solidFill>
                  <a:srgbClr val="0000FF"/>
                </a:solidFill>
                <a:latin typeface="微软雅黑" pitchFamily="34" charset="-122"/>
                <a:ea typeface="微软雅黑" pitchFamily="34" charset="-122"/>
              </a:rPr>
              <a:t>采用 “</a:t>
            </a:r>
            <a:r>
              <a:rPr kumimoji="1" lang="zh-CN" altLang="en-US" sz="2200" b="1">
                <a:solidFill>
                  <a:srgbClr val="006600"/>
                </a:solidFill>
                <a:latin typeface="微软雅黑" pitchFamily="34" charset="-122"/>
                <a:ea typeface="微软雅黑" pitchFamily="34" charset="-122"/>
              </a:rPr>
              <a:t>按需调页</a:t>
            </a:r>
            <a:r>
              <a:rPr kumimoji="1" lang="zh-CN" altLang="en-US" sz="2200" b="1">
                <a:solidFill>
                  <a:srgbClr val="0000FF"/>
                </a:solidFill>
                <a:latin typeface="微软雅黑" pitchFamily="34" charset="-122"/>
                <a:ea typeface="微软雅黑" pitchFamily="34" charset="-122"/>
              </a:rPr>
              <a:t> </a:t>
            </a:r>
            <a:r>
              <a:rPr kumimoji="1" lang="en-US" altLang="zh-CN" sz="2200" b="1">
                <a:solidFill>
                  <a:srgbClr val="006600"/>
                </a:solidFill>
                <a:latin typeface="微软雅黑" pitchFamily="34" charset="-122"/>
                <a:ea typeface="微软雅黑" pitchFamily="34" charset="-122"/>
              </a:rPr>
              <a:t>Demand Paging</a:t>
            </a:r>
            <a:r>
              <a:rPr kumimoji="1" lang="en-US" altLang="zh-CN" sz="2200" b="1">
                <a:solidFill>
                  <a:srgbClr val="0000FF"/>
                </a:solidFill>
                <a:latin typeface="微软雅黑" pitchFamily="34" charset="-122"/>
                <a:ea typeface="微软雅黑" pitchFamily="34" charset="-122"/>
              </a:rPr>
              <a:t>”</a:t>
            </a:r>
            <a:r>
              <a:rPr kumimoji="1" lang="zh-CN" altLang="en-US" sz="2200" b="1">
                <a:solidFill>
                  <a:srgbClr val="0000FF"/>
                </a:solidFill>
                <a:latin typeface="微软雅黑" pitchFamily="34" charset="-122"/>
                <a:ea typeface="微软雅黑" pitchFamily="34" charset="-122"/>
              </a:rPr>
              <a:t>方式分配主存！这就是虚拟存储管理概念</a:t>
            </a:r>
          </a:p>
        </p:txBody>
      </p:sp>
      <p:sp>
        <p:nvSpPr>
          <p:cNvPr id="779272" name="Text Box 8"/>
          <p:cNvSpPr txBox="1">
            <a:spLocks noChangeArrowheads="1"/>
          </p:cNvSpPr>
          <p:nvPr/>
        </p:nvSpPr>
        <p:spPr bwMode="auto">
          <a:xfrm>
            <a:off x="276225" y="882650"/>
            <a:ext cx="2366963" cy="1004888"/>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200" b="1">
                <a:solidFill>
                  <a:srgbClr val="CC0000"/>
                </a:solidFill>
                <a:ea typeface="微软雅黑" pitchFamily="34" charset="-122"/>
              </a:rPr>
              <a:t>问题：是否需要将一个进程的全部都装入内存？</a:t>
            </a:r>
          </a:p>
        </p:txBody>
      </p:sp>
      <p:sp>
        <p:nvSpPr>
          <p:cNvPr id="779273" name="Rectangle 9"/>
          <p:cNvSpPr>
            <a:spLocks noChangeArrowheads="1"/>
          </p:cNvSpPr>
          <p:nvPr/>
        </p:nvSpPr>
        <p:spPr bwMode="auto">
          <a:xfrm>
            <a:off x="230188" y="2098675"/>
            <a:ext cx="2611437" cy="1676400"/>
          </a:xfrm>
          <a:prstGeom prst="rect">
            <a:avLst/>
          </a:prstGeom>
          <a:noFill/>
          <a:ln w="9525">
            <a:noFill/>
            <a:miter lim="800000"/>
            <a:headEnd/>
            <a:tailEnd/>
          </a:ln>
        </p:spPr>
        <p:txBody>
          <a:bodyPr lIns="0" tIns="0" rIns="0" bIns="0">
            <a:spAutoFit/>
          </a:bodyPr>
          <a:lstStyle/>
          <a:p>
            <a:pPr eaLnBrk="1" hangingPunct="1">
              <a:lnSpc>
                <a:spcPct val="125000"/>
              </a:lnSpc>
              <a:spcBef>
                <a:spcPct val="50000"/>
              </a:spcBef>
            </a:pPr>
            <a:r>
              <a:rPr kumimoji="1" lang="zh-CN" altLang="en-US" sz="2200" b="1">
                <a:solidFill>
                  <a:srgbClr val="FF0000"/>
                </a:solidFill>
                <a:ea typeface="微软雅黑" pitchFamily="34" charset="-122"/>
              </a:rPr>
              <a:t>根据程序访问局部性可知：可把当前活跃的页面调入主存，其余留在磁盘上！</a:t>
            </a:r>
          </a:p>
        </p:txBody>
      </p:sp>
      <p:sp>
        <p:nvSpPr>
          <p:cNvPr id="833544" name="Text Box 8"/>
          <p:cNvSpPr txBox="1">
            <a:spLocks noChangeArrowheads="1"/>
          </p:cNvSpPr>
          <p:nvPr/>
        </p:nvSpPr>
        <p:spPr bwMode="auto">
          <a:xfrm>
            <a:off x="5246688" y="4329113"/>
            <a:ext cx="2025650" cy="914400"/>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zh-CN" altLang="en-US" sz="2000" b="1">
                <a:solidFill>
                  <a:srgbClr val="FF0000"/>
                </a:solidFill>
                <a:ea typeface="黑体" pitchFamily="49" charset="-122"/>
              </a:rPr>
              <a:t>页表</a:t>
            </a:r>
            <a:r>
              <a:rPr kumimoji="1" lang="zh-CN" altLang="en-US" sz="2000" b="1">
                <a:solidFill>
                  <a:srgbClr val="000099"/>
                </a:solidFill>
                <a:ea typeface="黑体" pitchFamily="49" charset="-122"/>
              </a:rPr>
              <a:t>描述了虚拟页和物理页框之间的映射关系！</a:t>
            </a:r>
          </a:p>
        </p:txBody>
      </p:sp>
      <p:sp>
        <p:nvSpPr>
          <p:cNvPr id="833545" name="Text Box 9"/>
          <p:cNvSpPr txBox="1">
            <a:spLocks noChangeArrowheads="1"/>
          </p:cNvSpPr>
          <p:nvPr/>
        </p:nvSpPr>
        <p:spPr bwMode="auto">
          <a:xfrm>
            <a:off x="7272338" y="4778375"/>
            <a:ext cx="1304925" cy="365125"/>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zh-CN" altLang="en-US" sz="2400" b="1">
                <a:solidFill>
                  <a:srgbClr val="009900"/>
                </a:solidFill>
                <a:ea typeface="黑体" pitchFamily="49" charset="-122"/>
              </a:rPr>
              <a:t>   主存</a:t>
            </a:r>
          </a:p>
        </p:txBody>
      </p:sp>
      <p:sp>
        <p:nvSpPr>
          <p:cNvPr id="833547" name="Rectangle 11"/>
          <p:cNvSpPr>
            <a:spLocks noChangeArrowheads="1"/>
          </p:cNvSpPr>
          <p:nvPr/>
        </p:nvSpPr>
        <p:spPr bwMode="auto">
          <a:xfrm>
            <a:off x="561975" y="5589588"/>
            <a:ext cx="2208213" cy="1006475"/>
          </a:xfrm>
          <a:prstGeom prst="rect">
            <a:avLst/>
          </a:prstGeom>
          <a:noFill/>
          <a:ln w="50800">
            <a:noFill/>
            <a:miter lim="800000"/>
            <a:headEnd/>
            <a:tailEnd/>
          </a:ln>
          <a:effectLst/>
        </p:spPr>
        <p:txBody>
          <a:bodyPr>
            <a:spAutoFit/>
          </a:bodyPr>
          <a:lstStyle/>
          <a:p>
            <a:r>
              <a:rPr kumimoji="1" lang="zh-CN" altLang="en-US" sz="2000" b="1">
                <a:solidFill>
                  <a:srgbClr val="CC0000"/>
                </a:solidFill>
                <a:ea typeface="微软雅黑" pitchFamily="34" charset="-122"/>
              </a:rPr>
              <a:t>优点：浪费的空间最多是最后一页的部分！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9272"/>
                                        </p:tgtEl>
                                        <p:attrNameLst>
                                          <p:attrName>style.visibility</p:attrName>
                                        </p:attrNameLst>
                                      </p:cBhvr>
                                      <p:to>
                                        <p:strVal val="visible"/>
                                      </p:to>
                                    </p:set>
                                    <p:animEffect transition="in" filter="blinds(horizontal)">
                                      <p:cBhvr>
                                        <p:cTn id="7" dur="500"/>
                                        <p:tgtEl>
                                          <p:spTgt spid="7792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9273"/>
                                        </p:tgtEl>
                                        <p:attrNameLst>
                                          <p:attrName>style.visibility</p:attrName>
                                        </p:attrNameLst>
                                      </p:cBhvr>
                                      <p:to>
                                        <p:strVal val="visible"/>
                                      </p:to>
                                    </p:set>
                                    <p:animEffect transition="in" filter="blinds(horizontal)">
                                      <p:cBhvr>
                                        <p:cTn id="12" dur="500"/>
                                        <p:tgtEl>
                                          <p:spTgt spid="77927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9271"/>
                                        </p:tgtEl>
                                        <p:attrNameLst>
                                          <p:attrName>style.visibility</p:attrName>
                                        </p:attrNameLst>
                                      </p:cBhvr>
                                      <p:to>
                                        <p:strVal val="visible"/>
                                      </p:to>
                                    </p:set>
                                    <p:animEffect transition="in" filter="blinds(horizontal)">
                                      <p:cBhvr>
                                        <p:cTn id="17" dur="500"/>
                                        <p:tgtEl>
                                          <p:spTgt spid="77927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33547"/>
                                        </p:tgtEl>
                                        <p:attrNameLst>
                                          <p:attrName>style.visibility</p:attrName>
                                        </p:attrNameLst>
                                      </p:cBhvr>
                                      <p:to>
                                        <p:strVal val="visible"/>
                                      </p:to>
                                    </p:set>
                                    <p:animEffect transition="in" filter="blinds(horizontal)">
                                      <p:cBhvr>
                                        <p:cTn id="22" dur="500"/>
                                        <p:tgtEl>
                                          <p:spTgt spid="833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71" grpId="0"/>
      <p:bldP spid="779272" grpId="0"/>
      <p:bldP spid="779273" grpId="0"/>
      <p:bldP spid="833547"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idx="4294967295"/>
          </p:nvPr>
        </p:nvSpPr>
        <p:spPr/>
        <p:txBody>
          <a:bodyPr lIns="91440" tIns="45720" rIns="91440" bIns="45720" anchor="ctr"/>
          <a:lstStyle/>
          <a:p>
            <a:pPr eaLnBrk="1" hangingPunct="1"/>
            <a:r>
              <a:rPr lang="zh-CN" altLang="en-US" sz="3200"/>
              <a:t>虚拟存储系统的基本概念</a:t>
            </a:r>
          </a:p>
        </p:txBody>
      </p:sp>
      <p:sp>
        <p:nvSpPr>
          <p:cNvPr id="722947" name="Rectangle 3"/>
          <p:cNvSpPr>
            <a:spLocks noGrp="1" noChangeArrowheads="1"/>
          </p:cNvSpPr>
          <p:nvPr>
            <p:ph type="body" idx="4294967295"/>
          </p:nvPr>
        </p:nvSpPr>
        <p:spPr>
          <a:xfrm>
            <a:off x="296863" y="863600"/>
            <a:ext cx="8640762" cy="5391150"/>
          </a:xfrm>
        </p:spPr>
        <p:txBody>
          <a:bodyPr lIns="91440" tIns="45720" rIns="91440" bIns="45720"/>
          <a:lstStyle/>
          <a:p>
            <a:pPr eaLnBrk="1" hangingPunct="1">
              <a:lnSpc>
                <a:spcPct val="110000"/>
              </a:lnSpc>
              <a:spcBef>
                <a:spcPct val="25000"/>
              </a:spcBef>
            </a:pPr>
            <a:r>
              <a:rPr lang="zh-CN" altLang="en-US" sz="2000">
                <a:latin typeface="微软雅黑" pitchFamily="34" charset="-122"/>
                <a:ea typeface="微软雅黑" pitchFamily="34" charset="-122"/>
              </a:rPr>
              <a:t>虚拟存储技术的引入用来解决一对矛盾</a:t>
            </a:r>
          </a:p>
          <a:p>
            <a:pPr lvl="1" eaLnBrk="1" hangingPunct="1">
              <a:lnSpc>
                <a:spcPct val="110000"/>
              </a:lnSpc>
              <a:spcBef>
                <a:spcPct val="25000"/>
              </a:spcBef>
            </a:pPr>
            <a:r>
              <a:rPr lang="zh-CN" altLang="en-US" sz="2000">
                <a:latin typeface="微软雅黑" pitchFamily="34" charset="-122"/>
                <a:ea typeface="微软雅黑" pitchFamily="34" charset="-122"/>
              </a:rPr>
              <a:t>一方面，由于技术和成本等原因，主存容量受到限制</a:t>
            </a:r>
          </a:p>
          <a:p>
            <a:pPr lvl="1" eaLnBrk="1" hangingPunct="1">
              <a:lnSpc>
                <a:spcPct val="110000"/>
              </a:lnSpc>
              <a:spcBef>
                <a:spcPct val="25000"/>
              </a:spcBef>
            </a:pPr>
            <a:r>
              <a:rPr lang="zh-CN" altLang="en-US" sz="2000">
                <a:latin typeface="微软雅黑" pitchFamily="34" charset="-122"/>
                <a:ea typeface="微软雅黑" pitchFamily="34" charset="-122"/>
              </a:rPr>
              <a:t>另一方面，系统程序和应用程序要求主存容量越来越大</a:t>
            </a:r>
          </a:p>
          <a:p>
            <a:pPr eaLnBrk="1" hangingPunct="1">
              <a:lnSpc>
                <a:spcPct val="110000"/>
              </a:lnSpc>
              <a:spcBef>
                <a:spcPct val="25000"/>
              </a:spcBef>
            </a:pPr>
            <a:r>
              <a:rPr lang="zh-CN" altLang="en-US" sz="2000">
                <a:latin typeface="微软雅黑" pitchFamily="34" charset="-122"/>
                <a:ea typeface="微软雅黑" pitchFamily="34" charset="-122"/>
                <a:hlinkClick r:id="" action="ppaction://hlinkshowjump?jump=nextslide"/>
              </a:rPr>
              <a:t>虚拟存储技术的实质</a:t>
            </a:r>
            <a:endParaRPr lang="zh-CN" altLang="en-US" sz="2000">
              <a:latin typeface="微软雅黑" pitchFamily="34" charset="-122"/>
              <a:ea typeface="微软雅黑" pitchFamily="34" charset="-122"/>
            </a:endParaRPr>
          </a:p>
          <a:p>
            <a:pPr lvl="1" eaLnBrk="1" hangingPunct="1">
              <a:lnSpc>
                <a:spcPct val="110000"/>
              </a:lnSpc>
              <a:spcBef>
                <a:spcPct val="25000"/>
              </a:spcBef>
            </a:pPr>
            <a:r>
              <a:rPr lang="zh-CN" altLang="en-US" sz="2000">
                <a:latin typeface="微软雅黑" pitchFamily="34" charset="-122"/>
                <a:ea typeface="微软雅黑" pitchFamily="34" charset="-122"/>
              </a:rPr>
              <a:t>程序员在比实际主存空间大得多的逻辑地址空间中编写程序</a:t>
            </a:r>
          </a:p>
          <a:p>
            <a:pPr lvl="1" eaLnBrk="1" hangingPunct="1">
              <a:lnSpc>
                <a:spcPct val="110000"/>
              </a:lnSpc>
              <a:spcBef>
                <a:spcPct val="25000"/>
              </a:spcBef>
            </a:pPr>
            <a:r>
              <a:rPr lang="zh-CN" altLang="en-US" sz="2000">
                <a:latin typeface="微软雅黑" pitchFamily="34" charset="-122"/>
                <a:ea typeface="微软雅黑" pitchFamily="34" charset="-122"/>
              </a:rPr>
              <a:t>程序执行时，把当前需要的程序段和相应的数据块调入主存，其他暂不用的部分存放在磁盘上</a:t>
            </a:r>
          </a:p>
          <a:p>
            <a:pPr lvl="1" eaLnBrk="1" hangingPunct="1">
              <a:lnSpc>
                <a:spcPct val="110000"/>
              </a:lnSpc>
              <a:spcBef>
                <a:spcPct val="25000"/>
              </a:spcBef>
            </a:pPr>
            <a:r>
              <a:rPr lang="zh-CN" altLang="en-US" sz="2000">
                <a:latin typeface="微软雅黑" pitchFamily="34" charset="-122"/>
                <a:ea typeface="微软雅黑" pitchFamily="34" charset="-122"/>
              </a:rPr>
              <a:t>指令执行时，通过硬件将逻辑地址（也称虚拟地址或虚地址）转化为物理地址（也称主存地址或实地址）</a:t>
            </a:r>
          </a:p>
          <a:p>
            <a:pPr lvl="1" eaLnBrk="1" hangingPunct="1">
              <a:lnSpc>
                <a:spcPct val="110000"/>
              </a:lnSpc>
              <a:spcBef>
                <a:spcPct val="25000"/>
              </a:spcBef>
            </a:pPr>
            <a:r>
              <a:rPr lang="zh-CN" altLang="en-US" sz="2000">
                <a:latin typeface="微软雅黑" pitchFamily="34" charset="-122"/>
                <a:ea typeface="微软雅黑" pitchFamily="34" charset="-122"/>
              </a:rPr>
              <a:t>在发生程序或数据访问失效</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缺页</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时，</a:t>
            </a:r>
            <a:r>
              <a:rPr lang="zh-CN" altLang="en-US" sz="2000">
                <a:solidFill>
                  <a:srgbClr val="FF0000"/>
                </a:solidFill>
                <a:latin typeface="微软雅黑" pitchFamily="34" charset="-122"/>
                <a:ea typeface="微软雅黑" pitchFamily="34" charset="-122"/>
              </a:rPr>
              <a:t>由操作系统</a:t>
            </a:r>
            <a:r>
              <a:rPr lang="zh-CN" altLang="en-US" sz="2000">
                <a:latin typeface="微软雅黑" pitchFamily="34" charset="-122"/>
                <a:ea typeface="微软雅黑" pitchFamily="34" charset="-122"/>
              </a:rPr>
              <a:t>进行主存和磁盘之间的信息交换</a:t>
            </a:r>
          </a:p>
          <a:p>
            <a:pPr eaLnBrk="1" hangingPunct="1">
              <a:lnSpc>
                <a:spcPct val="110000"/>
              </a:lnSpc>
              <a:spcBef>
                <a:spcPct val="25000"/>
              </a:spcBef>
            </a:pPr>
            <a:r>
              <a:rPr lang="zh-CN" altLang="en-US" sz="2000">
                <a:latin typeface="微软雅黑" pitchFamily="34" charset="-122"/>
                <a:ea typeface="微软雅黑" pitchFamily="34" charset="-122"/>
              </a:rPr>
              <a:t>虚拟存储器机制由硬件与操作系统共同协作实现，涉及到操作系统中的许多概念，如进程、进程的上下文切换、存储器分配、虚拟地址空间、缺页处理等。 </a:t>
            </a:r>
          </a:p>
        </p:txBody>
      </p:sp>
      <p:sp>
        <p:nvSpPr>
          <p:cNvPr id="4" name="Text Box 51"/>
          <p:cNvSpPr txBox="1">
            <a:spLocks noChangeArrowheads="1"/>
          </p:cNvSpPr>
          <p:nvPr/>
        </p:nvSpPr>
        <p:spPr bwMode="auto">
          <a:xfrm>
            <a:off x="3371850" y="6332538"/>
            <a:ext cx="1885950" cy="274637"/>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1800" b="1" i="1">
                <a:solidFill>
                  <a:srgbClr val="666699"/>
                </a:solidFill>
                <a:ea typeface="华文新魏" pitchFamily="2" charset="-122"/>
                <a:hlinkClick r:id="rId2" action="ppaction://hlinksldjump"/>
              </a:rPr>
              <a:t>SKIP</a:t>
            </a:r>
            <a:endParaRPr kumimoji="1" lang="en-US" altLang="zh-CN" sz="1800" b="1" i="1">
              <a:solidFill>
                <a:srgbClr val="666699"/>
              </a:solidFill>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2947">
                                            <p:txEl>
                                              <p:pRg st="1" end="1"/>
                                            </p:txEl>
                                          </p:spTgt>
                                        </p:tgtEl>
                                        <p:attrNameLst>
                                          <p:attrName>style.visibility</p:attrName>
                                        </p:attrNameLst>
                                      </p:cBhvr>
                                      <p:to>
                                        <p:strVal val="visible"/>
                                      </p:to>
                                    </p:set>
                                    <p:animEffect transition="in" filter="blinds(horizontal)">
                                      <p:cBhvr>
                                        <p:cTn id="7" dur="500"/>
                                        <p:tgtEl>
                                          <p:spTgt spid="7229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22947">
                                            <p:txEl>
                                              <p:pRg st="2" end="2"/>
                                            </p:txEl>
                                          </p:spTgt>
                                        </p:tgtEl>
                                        <p:attrNameLst>
                                          <p:attrName>style.visibility</p:attrName>
                                        </p:attrNameLst>
                                      </p:cBhvr>
                                      <p:to>
                                        <p:strVal val="visible"/>
                                      </p:to>
                                    </p:set>
                                    <p:animEffect transition="in" filter="blinds(horizontal)">
                                      <p:cBhvr>
                                        <p:cTn id="12" dur="500"/>
                                        <p:tgtEl>
                                          <p:spTgt spid="7229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22947">
                                            <p:txEl>
                                              <p:pRg st="4" end="4"/>
                                            </p:txEl>
                                          </p:spTgt>
                                        </p:tgtEl>
                                        <p:attrNameLst>
                                          <p:attrName>style.visibility</p:attrName>
                                        </p:attrNameLst>
                                      </p:cBhvr>
                                      <p:to>
                                        <p:strVal val="visible"/>
                                      </p:to>
                                    </p:set>
                                    <p:animEffect transition="in" filter="blinds(horizontal)">
                                      <p:cBhvr>
                                        <p:cTn id="17" dur="500"/>
                                        <p:tgtEl>
                                          <p:spTgt spid="72294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22947">
                                            <p:txEl>
                                              <p:pRg st="5" end="5"/>
                                            </p:txEl>
                                          </p:spTgt>
                                        </p:tgtEl>
                                        <p:attrNameLst>
                                          <p:attrName>style.visibility</p:attrName>
                                        </p:attrNameLst>
                                      </p:cBhvr>
                                      <p:to>
                                        <p:strVal val="visible"/>
                                      </p:to>
                                    </p:set>
                                    <p:animEffect transition="in" filter="blinds(horizontal)">
                                      <p:cBhvr>
                                        <p:cTn id="22" dur="500"/>
                                        <p:tgtEl>
                                          <p:spTgt spid="72294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22947">
                                            <p:txEl>
                                              <p:pRg st="6" end="6"/>
                                            </p:txEl>
                                          </p:spTgt>
                                        </p:tgtEl>
                                        <p:attrNameLst>
                                          <p:attrName>style.visibility</p:attrName>
                                        </p:attrNameLst>
                                      </p:cBhvr>
                                      <p:to>
                                        <p:strVal val="visible"/>
                                      </p:to>
                                    </p:set>
                                    <p:animEffect transition="in" filter="blinds(horizontal)">
                                      <p:cBhvr>
                                        <p:cTn id="27" dur="500"/>
                                        <p:tgtEl>
                                          <p:spTgt spid="72294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22947">
                                            <p:txEl>
                                              <p:pRg st="7" end="7"/>
                                            </p:txEl>
                                          </p:spTgt>
                                        </p:tgtEl>
                                        <p:attrNameLst>
                                          <p:attrName>style.visibility</p:attrName>
                                        </p:attrNameLst>
                                      </p:cBhvr>
                                      <p:to>
                                        <p:strVal val="visible"/>
                                      </p:to>
                                    </p:set>
                                    <p:animEffect transition="in" filter="blinds(horizontal)">
                                      <p:cBhvr>
                                        <p:cTn id="32" dur="500"/>
                                        <p:tgtEl>
                                          <p:spTgt spid="722947">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22947">
                                            <p:txEl>
                                              <p:pRg st="8" end="8"/>
                                            </p:txEl>
                                          </p:spTgt>
                                        </p:tgtEl>
                                        <p:attrNameLst>
                                          <p:attrName>style.visibility</p:attrName>
                                        </p:attrNameLst>
                                      </p:cBhvr>
                                      <p:to>
                                        <p:strVal val="visible"/>
                                      </p:to>
                                    </p:set>
                                    <p:animEffect transition="in" filter="blinds(horizontal)">
                                      <p:cBhvr>
                                        <p:cTn id="37" dur="500"/>
                                        <p:tgtEl>
                                          <p:spTgt spid="722947">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horizontal)">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ChangeArrowheads="1"/>
          </p:cNvSpPr>
          <p:nvPr>
            <p:ph type="title" idx="4294967295"/>
          </p:nvPr>
        </p:nvSpPr>
        <p:spPr/>
        <p:txBody>
          <a:bodyPr lIns="91440" tIns="45720" rIns="91440" bIns="45720" anchor="ctr"/>
          <a:lstStyle/>
          <a:p>
            <a:pPr eaLnBrk="1" hangingPunct="1"/>
            <a:r>
              <a:rPr lang="zh-CN" altLang="en-US" sz="3200"/>
              <a:t>虚拟存储技术的实质</a:t>
            </a:r>
          </a:p>
        </p:txBody>
      </p:sp>
      <p:sp>
        <p:nvSpPr>
          <p:cNvPr id="649219" name="Rectangle 4"/>
          <p:cNvSpPr>
            <a:spLocks noChangeArrowheads="1"/>
          </p:cNvSpPr>
          <p:nvPr/>
        </p:nvSpPr>
        <p:spPr bwMode="auto">
          <a:xfrm>
            <a:off x="2543175" y="1476375"/>
            <a:ext cx="1352550" cy="4229100"/>
          </a:xfrm>
          <a:prstGeom prst="rect">
            <a:avLst/>
          </a:prstGeom>
          <a:solidFill>
            <a:srgbClr val="FFFFFF"/>
          </a:solidFill>
          <a:ln w="19050">
            <a:solidFill>
              <a:schemeClr val="tx1"/>
            </a:solidFill>
            <a:miter lim="800000"/>
            <a:headEnd/>
            <a:tailEnd/>
          </a:ln>
        </p:spPr>
        <p:txBody>
          <a:bodyPr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649220" name="Text Box 5"/>
          <p:cNvSpPr txBox="1">
            <a:spLocks noChangeArrowheads="1"/>
          </p:cNvSpPr>
          <p:nvPr/>
        </p:nvSpPr>
        <p:spPr bwMode="auto">
          <a:xfrm>
            <a:off x="2695575" y="5810250"/>
            <a:ext cx="1066800" cy="274638"/>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ea typeface="微软雅黑" pitchFamily="34" charset="-122"/>
              </a:rPr>
              <a:t>编程空间</a:t>
            </a:r>
          </a:p>
        </p:txBody>
      </p:sp>
      <p:sp>
        <p:nvSpPr>
          <p:cNvPr id="649221" name="Rectangle 10"/>
          <p:cNvSpPr>
            <a:spLocks noChangeArrowheads="1"/>
          </p:cNvSpPr>
          <p:nvPr/>
        </p:nvSpPr>
        <p:spPr bwMode="auto">
          <a:xfrm>
            <a:off x="160338" y="1484313"/>
            <a:ext cx="1295400" cy="4219575"/>
          </a:xfrm>
          <a:prstGeom prst="rect">
            <a:avLst/>
          </a:prstGeom>
          <a:solidFill>
            <a:srgbClr val="FFFFFF"/>
          </a:solidFill>
          <a:ln w="19050">
            <a:solidFill>
              <a:schemeClr val="tx1"/>
            </a:solidFill>
            <a:miter lim="800000"/>
            <a:headEnd/>
            <a:tailEnd/>
          </a:ln>
        </p:spPr>
        <p:txBody>
          <a:bodyPr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649222" name="Text Box 11"/>
          <p:cNvSpPr txBox="1">
            <a:spLocks noChangeArrowheads="1"/>
          </p:cNvSpPr>
          <p:nvPr/>
        </p:nvSpPr>
        <p:spPr bwMode="auto">
          <a:xfrm>
            <a:off x="341313" y="5770563"/>
            <a:ext cx="1125537" cy="274637"/>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ea typeface="微软雅黑" pitchFamily="34" charset="-122"/>
              </a:rPr>
              <a:t>编程空间</a:t>
            </a:r>
          </a:p>
        </p:txBody>
      </p:sp>
      <p:sp>
        <p:nvSpPr>
          <p:cNvPr id="649223" name="Line 12"/>
          <p:cNvSpPr>
            <a:spLocks noChangeShapeType="1"/>
          </p:cNvSpPr>
          <p:nvPr/>
        </p:nvSpPr>
        <p:spPr bwMode="auto">
          <a:xfrm flipV="1">
            <a:off x="152400" y="3857625"/>
            <a:ext cx="1285875" cy="0"/>
          </a:xfrm>
          <a:prstGeom prst="line">
            <a:avLst/>
          </a:prstGeom>
          <a:noFill/>
          <a:ln w="19050">
            <a:solidFill>
              <a:schemeClr val="tx1"/>
            </a:solidFill>
            <a:round/>
            <a:headEnd/>
            <a:tailEnd/>
          </a:ln>
        </p:spPr>
        <p:txBody>
          <a:bodyPr lIns="0" tIns="0" rIns="0" bIns="0">
            <a:spAutoFit/>
          </a:bodyPr>
          <a:lstStyle/>
          <a:p>
            <a:endParaRPr lang="zh-CN" altLang="en-US"/>
          </a:p>
        </p:txBody>
      </p:sp>
      <p:sp>
        <p:nvSpPr>
          <p:cNvPr id="649224" name="Text Box 13"/>
          <p:cNvSpPr txBox="1">
            <a:spLocks noChangeArrowheads="1"/>
          </p:cNvSpPr>
          <p:nvPr/>
        </p:nvSpPr>
        <p:spPr bwMode="auto">
          <a:xfrm>
            <a:off x="238125" y="4495800"/>
            <a:ext cx="1066800" cy="274638"/>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solidFill>
                  <a:srgbClr val="CC0000"/>
                </a:solidFill>
                <a:ea typeface="黑体" pitchFamily="49" charset="-122"/>
              </a:rPr>
              <a:t>用户程序</a:t>
            </a:r>
            <a:r>
              <a:rPr kumimoji="1" lang="en-US" altLang="zh-CN" sz="1800" b="1">
                <a:solidFill>
                  <a:srgbClr val="CC0000"/>
                </a:solidFill>
                <a:ea typeface="黑体" pitchFamily="49" charset="-122"/>
              </a:rPr>
              <a:t>1</a:t>
            </a:r>
          </a:p>
        </p:txBody>
      </p:sp>
      <p:sp>
        <p:nvSpPr>
          <p:cNvPr id="649225" name="Text Box 14"/>
          <p:cNvSpPr txBox="1">
            <a:spLocks noChangeArrowheads="1"/>
          </p:cNvSpPr>
          <p:nvPr/>
        </p:nvSpPr>
        <p:spPr bwMode="auto">
          <a:xfrm>
            <a:off x="2665413" y="3779838"/>
            <a:ext cx="1066800" cy="274637"/>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solidFill>
                  <a:srgbClr val="CC0000"/>
                </a:solidFill>
                <a:ea typeface="黑体" pitchFamily="49" charset="-122"/>
              </a:rPr>
              <a:t>用户程序</a:t>
            </a:r>
            <a:r>
              <a:rPr kumimoji="1" lang="en-US" altLang="zh-CN" sz="1800" b="1">
                <a:solidFill>
                  <a:srgbClr val="CC0000"/>
                </a:solidFill>
                <a:ea typeface="黑体" pitchFamily="49" charset="-122"/>
              </a:rPr>
              <a:t>k</a:t>
            </a:r>
          </a:p>
        </p:txBody>
      </p:sp>
      <p:sp>
        <p:nvSpPr>
          <p:cNvPr id="649226" name="Line 15"/>
          <p:cNvSpPr>
            <a:spLocks noChangeShapeType="1"/>
          </p:cNvSpPr>
          <p:nvPr/>
        </p:nvSpPr>
        <p:spPr bwMode="auto">
          <a:xfrm>
            <a:off x="2543175" y="2876550"/>
            <a:ext cx="1343025" cy="0"/>
          </a:xfrm>
          <a:prstGeom prst="line">
            <a:avLst/>
          </a:prstGeom>
          <a:noFill/>
          <a:ln w="19050">
            <a:solidFill>
              <a:schemeClr val="tx1"/>
            </a:solidFill>
            <a:round/>
            <a:headEnd/>
            <a:tailEnd/>
          </a:ln>
        </p:spPr>
        <p:txBody>
          <a:bodyPr lIns="0" tIns="0" rIns="0" bIns="0">
            <a:spAutoFit/>
          </a:bodyPr>
          <a:lstStyle/>
          <a:p>
            <a:endParaRPr lang="zh-CN" altLang="en-US"/>
          </a:p>
        </p:txBody>
      </p:sp>
      <p:sp>
        <p:nvSpPr>
          <p:cNvPr id="649227" name="Line 16"/>
          <p:cNvSpPr>
            <a:spLocks noChangeShapeType="1"/>
          </p:cNvSpPr>
          <p:nvPr/>
        </p:nvSpPr>
        <p:spPr bwMode="auto">
          <a:xfrm flipV="1">
            <a:off x="1743075" y="3390900"/>
            <a:ext cx="485775" cy="0"/>
          </a:xfrm>
          <a:prstGeom prst="line">
            <a:avLst/>
          </a:prstGeom>
          <a:noFill/>
          <a:ln w="28575">
            <a:solidFill>
              <a:schemeClr val="tx1"/>
            </a:solidFill>
            <a:prstDash val="sysDot"/>
            <a:round/>
            <a:headEnd/>
            <a:tailEnd/>
          </a:ln>
        </p:spPr>
        <p:txBody>
          <a:bodyPr lIns="0" tIns="0" rIns="0" bIns="0">
            <a:spAutoFit/>
          </a:bodyPr>
          <a:lstStyle/>
          <a:p>
            <a:endParaRPr lang="zh-CN" altLang="en-US"/>
          </a:p>
        </p:txBody>
      </p:sp>
      <p:grpSp>
        <p:nvGrpSpPr>
          <p:cNvPr id="2" name="Group 50"/>
          <p:cNvGrpSpPr>
            <a:grpSpLocks/>
          </p:cNvGrpSpPr>
          <p:nvPr/>
        </p:nvGrpSpPr>
        <p:grpSpPr bwMode="auto">
          <a:xfrm>
            <a:off x="4686300" y="4333875"/>
            <a:ext cx="4191000" cy="2085975"/>
            <a:chOff x="2952" y="2730"/>
            <a:chExt cx="2640" cy="1314"/>
          </a:xfrm>
        </p:grpSpPr>
        <p:sp>
          <p:nvSpPr>
            <p:cNvPr id="649229" name="AutoShape 6"/>
            <p:cNvSpPr>
              <a:spLocks noChangeArrowheads="1"/>
            </p:cNvSpPr>
            <p:nvPr/>
          </p:nvSpPr>
          <p:spPr bwMode="auto">
            <a:xfrm>
              <a:off x="2952" y="2730"/>
              <a:ext cx="2640" cy="1314"/>
            </a:xfrm>
            <a:prstGeom prst="flowChartMagneticDisk">
              <a:avLst/>
            </a:prstGeom>
            <a:solidFill>
              <a:srgbClr val="FFFFFF"/>
            </a:solidFill>
            <a:ln w="9525">
              <a:solidFill>
                <a:schemeClr val="tx1"/>
              </a:solidFill>
              <a:round/>
              <a:headEnd/>
              <a:tailEnd/>
            </a:ln>
          </p:spPr>
          <p:txBody>
            <a:bodyPr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649230" name="Text Box 7"/>
            <p:cNvSpPr txBox="1">
              <a:spLocks noChangeArrowheads="1"/>
            </p:cNvSpPr>
            <p:nvPr/>
          </p:nvSpPr>
          <p:spPr bwMode="auto">
            <a:xfrm>
              <a:off x="3834" y="2874"/>
              <a:ext cx="894" cy="173"/>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solidFill>
                    <a:srgbClr val="0000FF"/>
                  </a:solidFill>
                  <a:ea typeface="微软雅黑" pitchFamily="34" charset="-122"/>
                </a:rPr>
                <a:t>磁盘物理空间</a:t>
              </a:r>
            </a:p>
          </p:txBody>
        </p:sp>
        <p:sp>
          <p:nvSpPr>
            <p:cNvPr id="649231" name="Text Box 18"/>
            <p:cNvSpPr txBox="1">
              <a:spLocks noChangeArrowheads="1"/>
            </p:cNvSpPr>
            <p:nvPr/>
          </p:nvSpPr>
          <p:spPr bwMode="auto">
            <a:xfrm>
              <a:off x="3059" y="3251"/>
              <a:ext cx="672" cy="173"/>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solidFill>
                    <a:srgbClr val="CC0000"/>
                  </a:solidFill>
                  <a:ea typeface="黑体" pitchFamily="49" charset="-122"/>
                </a:rPr>
                <a:t>用户程序</a:t>
              </a:r>
              <a:r>
                <a:rPr kumimoji="1" lang="en-US" altLang="zh-CN" sz="1800" b="1">
                  <a:solidFill>
                    <a:srgbClr val="CC0000"/>
                  </a:solidFill>
                  <a:ea typeface="黑体" pitchFamily="49" charset="-122"/>
                </a:rPr>
                <a:t>1</a:t>
              </a:r>
            </a:p>
          </p:txBody>
        </p:sp>
        <p:sp>
          <p:nvSpPr>
            <p:cNvPr id="649232" name="Text Box 19"/>
            <p:cNvSpPr txBox="1">
              <a:spLocks noChangeArrowheads="1"/>
            </p:cNvSpPr>
            <p:nvPr/>
          </p:nvSpPr>
          <p:spPr bwMode="auto">
            <a:xfrm>
              <a:off x="4318" y="3538"/>
              <a:ext cx="672" cy="173"/>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solidFill>
                    <a:srgbClr val="CC0000"/>
                  </a:solidFill>
                  <a:ea typeface="黑体" pitchFamily="49" charset="-122"/>
                </a:rPr>
                <a:t>用户程序</a:t>
              </a:r>
              <a:r>
                <a:rPr kumimoji="1" lang="en-US" altLang="zh-CN" sz="1800" b="1">
                  <a:solidFill>
                    <a:srgbClr val="CC0000"/>
                  </a:solidFill>
                  <a:ea typeface="黑体" pitchFamily="49" charset="-122"/>
                </a:rPr>
                <a:t>k</a:t>
              </a:r>
            </a:p>
          </p:txBody>
        </p:sp>
        <p:sp>
          <p:nvSpPr>
            <p:cNvPr id="649233" name="Text Box 20"/>
            <p:cNvSpPr txBox="1">
              <a:spLocks noChangeArrowheads="1"/>
            </p:cNvSpPr>
            <p:nvPr/>
          </p:nvSpPr>
          <p:spPr bwMode="auto">
            <a:xfrm>
              <a:off x="3514" y="3718"/>
              <a:ext cx="672" cy="173"/>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solidFill>
                    <a:srgbClr val="CC0000"/>
                  </a:solidFill>
                  <a:ea typeface="黑体" pitchFamily="49" charset="-122"/>
                </a:rPr>
                <a:t>用户程序</a:t>
              </a:r>
              <a:r>
                <a:rPr kumimoji="1" lang="en-US" altLang="zh-CN" sz="1800" b="1">
                  <a:solidFill>
                    <a:srgbClr val="CC0000"/>
                  </a:solidFill>
                  <a:ea typeface="黑体" pitchFamily="49" charset="-122"/>
                </a:rPr>
                <a:t>2</a:t>
              </a:r>
            </a:p>
          </p:txBody>
        </p:sp>
      </p:grpSp>
      <p:grpSp>
        <p:nvGrpSpPr>
          <p:cNvPr id="3" name="Group 48"/>
          <p:cNvGrpSpPr>
            <a:grpSpLocks/>
          </p:cNvGrpSpPr>
          <p:nvPr/>
        </p:nvGrpSpPr>
        <p:grpSpPr bwMode="auto">
          <a:xfrm>
            <a:off x="6777038" y="1543050"/>
            <a:ext cx="2366962" cy="1990725"/>
            <a:chOff x="4518" y="972"/>
            <a:chExt cx="1098" cy="1254"/>
          </a:xfrm>
        </p:grpSpPr>
        <p:sp>
          <p:nvSpPr>
            <p:cNvPr id="649235" name="Text Box 8"/>
            <p:cNvSpPr txBox="1">
              <a:spLocks noChangeArrowheads="1"/>
            </p:cNvSpPr>
            <p:nvPr/>
          </p:nvSpPr>
          <p:spPr bwMode="auto">
            <a:xfrm>
              <a:off x="4518" y="972"/>
              <a:ext cx="1098" cy="182"/>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900" b="1">
                  <a:solidFill>
                    <a:srgbClr val="0000FF"/>
                  </a:solidFill>
                  <a:ea typeface="黑体" pitchFamily="49" charset="-122"/>
                </a:rPr>
                <a:t>       </a:t>
              </a:r>
              <a:r>
                <a:rPr kumimoji="1" lang="zh-CN" altLang="en-US" sz="1900" b="1">
                  <a:solidFill>
                    <a:srgbClr val="0000FF"/>
                  </a:solidFill>
                  <a:ea typeface="微软雅黑" pitchFamily="34" charset="-122"/>
                </a:rPr>
                <a:t>主存物理空间</a:t>
              </a:r>
            </a:p>
          </p:txBody>
        </p:sp>
        <p:sp>
          <p:nvSpPr>
            <p:cNvPr id="649236" name="Rectangle 9"/>
            <p:cNvSpPr>
              <a:spLocks noChangeArrowheads="1"/>
            </p:cNvSpPr>
            <p:nvPr/>
          </p:nvSpPr>
          <p:spPr bwMode="auto">
            <a:xfrm>
              <a:off x="4656" y="1272"/>
              <a:ext cx="774" cy="954"/>
            </a:xfrm>
            <a:prstGeom prst="rect">
              <a:avLst/>
            </a:prstGeom>
            <a:solidFill>
              <a:srgbClr val="FFFFFF"/>
            </a:solidFill>
            <a:ln w="19050">
              <a:solidFill>
                <a:schemeClr val="tx1"/>
              </a:solidFill>
              <a:miter lim="800000"/>
              <a:headEnd/>
              <a:tailEnd/>
            </a:ln>
          </p:spPr>
          <p:txBody>
            <a:bodyPr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649237" name="Line 21"/>
            <p:cNvSpPr>
              <a:spLocks noChangeShapeType="1"/>
            </p:cNvSpPr>
            <p:nvPr/>
          </p:nvSpPr>
          <p:spPr bwMode="auto">
            <a:xfrm>
              <a:off x="4662" y="1650"/>
              <a:ext cx="768" cy="0"/>
            </a:xfrm>
            <a:prstGeom prst="line">
              <a:avLst/>
            </a:prstGeom>
            <a:noFill/>
            <a:ln w="12700">
              <a:solidFill>
                <a:schemeClr val="tx1"/>
              </a:solidFill>
              <a:prstDash val="sysDot"/>
              <a:round/>
              <a:headEnd/>
              <a:tailEnd/>
            </a:ln>
          </p:spPr>
          <p:txBody>
            <a:bodyPr lIns="0" tIns="0" rIns="0" bIns="0">
              <a:spAutoFit/>
            </a:bodyPr>
            <a:lstStyle/>
            <a:p>
              <a:endParaRPr lang="zh-CN" altLang="en-US"/>
            </a:p>
          </p:txBody>
        </p:sp>
        <p:sp>
          <p:nvSpPr>
            <p:cNvPr id="649238" name="Line 22"/>
            <p:cNvSpPr>
              <a:spLocks noChangeShapeType="1"/>
            </p:cNvSpPr>
            <p:nvPr/>
          </p:nvSpPr>
          <p:spPr bwMode="auto">
            <a:xfrm>
              <a:off x="4655" y="1433"/>
              <a:ext cx="768" cy="0"/>
            </a:xfrm>
            <a:prstGeom prst="line">
              <a:avLst/>
            </a:prstGeom>
            <a:noFill/>
            <a:ln w="12700">
              <a:solidFill>
                <a:schemeClr val="tx1"/>
              </a:solidFill>
              <a:prstDash val="sysDot"/>
              <a:round/>
              <a:headEnd/>
              <a:tailEnd/>
            </a:ln>
          </p:spPr>
          <p:txBody>
            <a:bodyPr lIns="0" tIns="0" rIns="0" bIns="0">
              <a:spAutoFit/>
            </a:bodyPr>
            <a:lstStyle/>
            <a:p>
              <a:endParaRPr lang="zh-CN" altLang="en-US"/>
            </a:p>
          </p:txBody>
        </p:sp>
        <p:sp>
          <p:nvSpPr>
            <p:cNvPr id="649239" name="Line 23"/>
            <p:cNvSpPr>
              <a:spLocks noChangeShapeType="1"/>
            </p:cNvSpPr>
            <p:nvPr/>
          </p:nvSpPr>
          <p:spPr bwMode="auto">
            <a:xfrm>
              <a:off x="4654" y="1888"/>
              <a:ext cx="768" cy="0"/>
            </a:xfrm>
            <a:prstGeom prst="line">
              <a:avLst/>
            </a:prstGeom>
            <a:noFill/>
            <a:ln w="12700">
              <a:solidFill>
                <a:schemeClr val="tx1"/>
              </a:solidFill>
              <a:prstDash val="sysDot"/>
              <a:round/>
              <a:headEnd/>
              <a:tailEnd/>
            </a:ln>
          </p:spPr>
          <p:txBody>
            <a:bodyPr lIns="0" tIns="0" rIns="0" bIns="0">
              <a:spAutoFit/>
            </a:bodyPr>
            <a:lstStyle/>
            <a:p>
              <a:endParaRPr lang="zh-CN" altLang="en-US"/>
            </a:p>
          </p:txBody>
        </p:sp>
        <p:sp>
          <p:nvSpPr>
            <p:cNvPr id="649240" name="Line 24"/>
            <p:cNvSpPr>
              <a:spLocks noChangeShapeType="1"/>
            </p:cNvSpPr>
            <p:nvPr/>
          </p:nvSpPr>
          <p:spPr bwMode="auto">
            <a:xfrm>
              <a:off x="4653" y="2055"/>
              <a:ext cx="768" cy="0"/>
            </a:xfrm>
            <a:prstGeom prst="line">
              <a:avLst/>
            </a:prstGeom>
            <a:noFill/>
            <a:ln w="12700">
              <a:solidFill>
                <a:schemeClr val="tx1"/>
              </a:solidFill>
              <a:prstDash val="sysDot"/>
              <a:round/>
              <a:headEnd/>
              <a:tailEnd/>
            </a:ln>
          </p:spPr>
          <p:txBody>
            <a:bodyPr lIns="0" tIns="0" rIns="0" bIns="0">
              <a:spAutoFit/>
            </a:bodyPr>
            <a:lstStyle/>
            <a:p>
              <a:endParaRPr lang="zh-CN" altLang="en-US"/>
            </a:p>
          </p:txBody>
        </p:sp>
        <p:sp>
          <p:nvSpPr>
            <p:cNvPr id="649241" name="Text Box 26"/>
            <p:cNvSpPr txBox="1">
              <a:spLocks noChangeArrowheads="1"/>
            </p:cNvSpPr>
            <p:nvPr/>
          </p:nvSpPr>
          <p:spPr bwMode="auto">
            <a:xfrm>
              <a:off x="4673" y="1679"/>
              <a:ext cx="768" cy="173"/>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solidFill>
                    <a:srgbClr val="CC0000"/>
                  </a:solidFill>
                  <a:ea typeface="黑体" pitchFamily="49" charset="-122"/>
                </a:rPr>
                <a:t>用户程序</a:t>
              </a:r>
              <a:r>
                <a:rPr kumimoji="1" lang="en-US" altLang="zh-CN" sz="1800" b="1">
                  <a:solidFill>
                    <a:srgbClr val="CC0000"/>
                  </a:solidFill>
                  <a:ea typeface="黑体" pitchFamily="49" charset="-122"/>
                </a:rPr>
                <a:t>1</a:t>
              </a:r>
              <a:r>
                <a:rPr kumimoji="1" lang="zh-CN" altLang="en-US" sz="1800" b="1">
                  <a:solidFill>
                    <a:srgbClr val="CC0000"/>
                  </a:solidFill>
                  <a:ea typeface="黑体" pitchFamily="49" charset="-122"/>
                </a:rPr>
                <a:t>片段</a:t>
              </a:r>
            </a:p>
          </p:txBody>
        </p:sp>
        <p:sp>
          <p:nvSpPr>
            <p:cNvPr id="649242" name="Text Box 27"/>
            <p:cNvSpPr txBox="1">
              <a:spLocks noChangeArrowheads="1"/>
            </p:cNvSpPr>
            <p:nvPr/>
          </p:nvSpPr>
          <p:spPr bwMode="auto">
            <a:xfrm>
              <a:off x="4666" y="2050"/>
              <a:ext cx="768" cy="173"/>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solidFill>
                    <a:srgbClr val="CC0000"/>
                  </a:solidFill>
                  <a:ea typeface="黑体" pitchFamily="49" charset="-122"/>
                </a:rPr>
                <a:t>用户程序</a:t>
              </a:r>
              <a:r>
                <a:rPr kumimoji="1" lang="en-US" altLang="zh-CN" sz="1800" b="1">
                  <a:solidFill>
                    <a:srgbClr val="CC0000"/>
                  </a:solidFill>
                  <a:ea typeface="黑体" pitchFamily="49" charset="-122"/>
                </a:rPr>
                <a:t>2</a:t>
              </a:r>
              <a:r>
                <a:rPr kumimoji="1" lang="zh-CN" altLang="en-US" sz="1800" b="1">
                  <a:solidFill>
                    <a:srgbClr val="CC0000"/>
                  </a:solidFill>
                  <a:ea typeface="黑体" pitchFamily="49" charset="-122"/>
                </a:rPr>
                <a:t>片段</a:t>
              </a:r>
            </a:p>
          </p:txBody>
        </p:sp>
        <p:sp>
          <p:nvSpPr>
            <p:cNvPr id="649243" name="Text Box 28"/>
            <p:cNvSpPr txBox="1">
              <a:spLocks noChangeArrowheads="1"/>
            </p:cNvSpPr>
            <p:nvPr/>
          </p:nvSpPr>
          <p:spPr bwMode="auto">
            <a:xfrm>
              <a:off x="4678" y="1474"/>
              <a:ext cx="768" cy="173"/>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solidFill>
                    <a:srgbClr val="CC0000"/>
                  </a:solidFill>
                  <a:ea typeface="黑体" pitchFamily="49" charset="-122"/>
                </a:rPr>
                <a:t>用户程序</a:t>
              </a:r>
              <a:r>
                <a:rPr kumimoji="1" lang="en-US" altLang="zh-CN" sz="1800" b="1">
                  <a:solidFill>
                    <a:srgbClr val="CC0000"/>
                  </a:solidFill>
                  <a:ea typeface="黑体" pitchFamily="49" charset="-122"/>
                </a:rPr>
                <a:t>k</a:t>
              </a:r>
              <a:r>
                <a:rPr kumimoji="1" lang="zh-CN" altLang="en-US" sz="1800" b="1">
                  <a:solidFill>
                    <a:srgbClr val="CC0000"/>
                  </a:solidFill>
                  <a:ea typeface="黑体" pitchFamily="49" charset="-122"/>
                </a:rPr>
                <a:t>片段</a:t>
              </a:r>
            </a:p>
          </p:txBody>
        </p:sp>
        <p:sp>
          <p:nvSpPr>
            <p:cNvPr id="649244" name="Text Box 29"/>
            <p:cNvSpPr txBox="1">
              <a:spLocks noChangeArrowheads="1"/>
            </p:cNvSpPr>
            <p:nvPr/>
          </p:nvSpPr>
          <p:spPr bwMode="auto">
            <a:xfrm>
              <a:off x="4684" y="1282"/>
              <a:ext cx="768" cy="173"/>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solidFill>
                    <a:srgbClr val="CC0000"/>
                  </a:solidFill>
                  <a:ea typeface="黑体" pitchFamily="49" charset="-122"/>
                </a:rPr>
                <a:t>操作系统程序</a:t>
              </a:r>
            </a:p>
          </p:txBody>
        </p:sp>
        <p:sp>
          <p:nvSpPr>
            <p:cNvPr id="649245" name="Line 30"/>
            <p:cNvSpPr>
              <a:spLocks noChangeShapeType="1"/>
            </p:cNvSpPr>
            <p:nvPr/>
          </p:nvSpPr>
          <p:spPr bwMode="auto">
            <a:xfrm flipV="1">
              <a:off x="4871" y="1961"/>
              <a:ext cx="306" cy="0"/>
            </a:xfrm>
            <a:prstGeom prst="line">
              <a:avLst/>
            </a:prstGeom>
            <a:noFill/>
            <a:ln w="28575">
              <a:solidFill>
                <a:srgbClr val="CC0000"/>
              </a:solidFill>
              <a:prstDash val="sysDot"/>
              <a:round/>
              <a:headEnd/>
              <a:tailEnd/>
            </a:ln>
          </p:spPr>
          <p:txBody>
            <a:bodyPr lIns="0" tIns="0" rIns="0" bIns="0">
              <a:spAutoFit/>
            </a:bodyPr>
            <a:lstStyle/>
            <a:p>
              <a:endParaRPr lang="zh-CN" altLang="en-US"/>
            </a:p>
          </p:txBody>
        </p:sp>
      </p:grpSp>
      <p:sp>
        <p:nvSpPr>
          <p:cNvPr id="167967" name="Text Box 33"/>
          <p:cNvSpPr txBox="1">
            <a:spLocks noChangeArrowheads="1"/>
          </p:cNvSpPr>
          <p:nvPr/>
        </p:nvSpPr>
        <p:spPr bwMode="auto">
          <a:xfrm>
            <a:off x="6867525" y="279400"/>
            <a:ext cx="1979613" cy="914400"/>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2000" b="1">
                <a:latin typeface="微软雅黑" pitchFamily="34" charset="-122"/>
                <a:ea typeface="微软雅黑" pitchFamily="34" charset="-122"/>
              </a:rPr>
              <a:t>通过页表建立虚拟空间和物理空间之间的映射</a:t>
            </a:r>
            <a:r>
              <a:rPr kumimoji="1" lang="en-US" altLang="zh-CN" sz="2000" b="1">
                <a:latin typeface="微软雅黑" pitchFamily="34" charset="-122"/>
                <a:ea typeface="微软雅黑" pitchFamily="34" charset="-122"/>
              </a:rPr>
              <a:t>!</a:t>
            </a:r>
          </a:p>
        </p:txBody>
      </p:sp>
      <p:sp>
        <p:nvSpPr>
          <p:cNvPr id="649247" name="Text Box 34"/>
          <p:cNvSpPr txBox="1">
            <a:spLocks noChangeArrowheads="1"/>
          </p:cNvSpPr>
          <p:nvPr/>
        </p:nvSpPr>
        <p:spPr bwMode="auto">
          <a:xfrm>
            <a:off x="57150" y="1112838"/>
            <a:ext cx="1743075" cy="274637"/>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solidFill>
                  <a:srgbClr val="0000FF"/>
                </a:solidFill>
                <a:ea typeface="黑体" pitchFamily="49" charset="-122"/>
              </a:rPr>
              <a:t>虚拟</a:t>
            </a:r>
            <a:r>
              <a:rPr kumimoji="1" lang="en-US" altLang="zh-CN" sz="1800" b="1">
                <a:solidFill>
                  <a:srgbClr val="0000FF"/>
                </a:solidFill>
                <a:ea typeface="黑体" pitchFamily="49" charset="-122"/>
              </a:rPr>
              <a:t>(</a:t>
            </a:r>
            <a:r>
              <a:rPr kumimoji="1" lang="zh-CN" altLang="en-US" sz="1800" b="1">
                <a:solidFill>
                  <a:srgbClr val="0000FF"/>
                </a:solidFill>
                <a:ea typeface="黑体" pitchFamily="49" charset="-122"/>
              </a:rPr>
              <a:t>逻辑</a:t>
            </a:r>
            <a:r>
              <a:rPr kumimoji="1" lang="en-US" altLang="zh-CN" sz="1800" b="1">
                <a:solidFill>
                  <a:srgbClr val="0000FF"/>
                </a:solidFill>
                <a:ea typeface="黑体" pitchFamily="49" charset="-122"/>
              </a:rPr>
              <a:t>)</a:t>
            </a:r>
            <a:r>
              <a:rPr kumimoji="1" lang="zh-CN" altLang="en-US" sz="1800" b="1">
                <a:solidFill>
                  <a:srgbClr val="0000FF"/>
                </a:solidFill>
                <a:ea typeface="黑体" pitchFamily="49" charset="-122"/>
              </a:rPr>
              <a:t>空间</a:t>
            </a:r>
          </a:p>
        </p:txBody>
      </p:sp>
      <p:grpSp>
        <p:nvGrpSpPr>
          <p:cNvPr id="4" name="Group 45"/>
          <p:cNvGrpSpPr>
            <a:grpSpLocks/>
          </p:cNvGrpSpPr>
          <p:nvPr/>
        </p:nvGrpSpPr>
        <p:grpSpPr bwMode="auto">
          <a:xfrm>
            <a:off x="3914775" y="2971800"/>
            <a:ext cx="3429000" cy="1200150"/>
            <a:chOff x="2466" y="1872"/>
            <a:chExt cx="2160" cy="756"/>
          </a:xfrm>
        </p:grpSpPr>
        <p:sp>
          <p:nvSpPr>
            <p:cNvPr id="649249" name="Line 37"/>
            <p:cNvSpPr>
              <a:spLocks noChangeShapeType="1"/>
            </p:cNvSpPr>
            <p:nvPr/>
          </p:nvSpPr>
          <p:spPr bwMode="auto">
            <a:xfrm flipV="1">
              <a:off x="2466" y="1872"/>
              <a:ext cx="2160" cy="756"/>
            </a:xfrm>
            <a:prstGeom prst="line">
              <a:avLst/>
            </a:prstGeom>
            <a:noFill/>
            <a:ln w="9525">
              <a:solidFill>
                <a:srgbClr val="CC0000"/>
              </a:solidFill>
              <a:round/>
              <a:headEnd/>
              <a:tailEnd type="triangle" w="med" len="med"/>
            </a:ln>
          </p:spPr>
          <p:txBody>
            <a:bodyPr lIns="0" tIns="0" rIns="0" bIns="0">
              <a:spAutoFit/>
            </a:bodyPr>
            <a:lstStyle/>
            <a:p>
              <a:endParaRPr lang="zh-CN" altLang="en-US"/>
            </a:p>
          </p:txBody>
        </p:sp>
        <p:sp>
          <p:nvSpPr>
            <p:cNvPr id="649250" name="Text Box 38"/>
            <p:cNvSpPr txBox="1">
              <a:spLocks noChangeArrowheads="1"/>
            </p:cNvSpPr>
            <p:nvPr/>
          </p:nvSpPr>
          <p:spPr bwMode="auto">
            <a:xfrm rot="-1136569">
              <a:off x="2752" y="2049"/>
              <a:ext cx="1687" cy="154"/>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b="1">
                  <a:ea typeface="宋体" pitchFamily="2" charset="-122"/>
                </a:rPr>
                <a:t>仅装入当前所需的代码和数据</a:t>
              </a:r>
            </a:p>
          </p:txBody>
        </p:sp>
      </p:grpSp>
      <p:grpSp>
        <p:nvGrpSpPr>
          <p:cNvPr id="5" name="Group 46"/>
          <p:cNvGrpSpPr>
            <a:grpSpLocks/>
          </p:cNvGrpSpPr>
          <p:nvPr/>
        </p:nvGrpSpPr>
        <p:grpSpPr bwMode="auto">
          <a:xfrm>
            <a:off x="3910013" y="4338638"/>
            <a:ext cx="900112" cy="538162"/>
            <a:chOff x="2463" y="2733"/>
            <a:chExt cx="567" cy="339"/>
          </a:xfrm>
        </p:grpSpPr>
        <p:sp>
          <p:nvSpPr>
            <p:cNvPr id="649252" name="Line 35"/>
            <p:cNvSpPr>
              <a:spLocks noChangeShapeType="1"/>
            </p:cNvSpPr>
            <p:nvPr/>
          </p:nvSpPr>
          <p:spPr bwMode="auto">
            <a:xfrm>
              <a:off x="2472" y="2772"/>
              <a:ext cx="462" cy="300"/>
            </a:xfrm>
            <a:prstGeom prst="line">
              <a:avLst/>
            </a:prstGeom>
            <a:noFill/>
            <a:ln w="9525">
              <a:solidFill>
                <a:srgbClr val="CC0000"/>
              </a:solidFill>
              <a:round/>
              <a:headEnd/>
              <a:tailEnd type="triangle" w="med" len="med"/>
            </a:ln>
          </p:spPr>
          <p:txBody>
            <a:bodyPr lIns="0" tIns="0" rIns="0" bIns="0">
              <a:spAutoFit/>
            </a:bodyPr>
            <a:lstStyle/>
            <a:p>
              <a:endParaRPr lang="zh-CN" altLang="en-US"/>
            </a:p>
          </p:txBody>
        </p:sp>
        <p:sp>
          <p:nvSpPr>
            <p:cNvPr id="649253" name="Text Box 39"/>
            <p:cNvSpPr txBox="1">
              <a:spLocks noChangeArrowheads="1"/>
            </p:cNvSpPr>
            <p:nvPr/>
          </p:nvSpPr>
          <p:spPr bwMode="auto">
            <a:xfrm rot="1844339">
              <a:off x="2463" y="2733"/>
              <a:ext cx="567" cy="154"/>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b="1">
                  <a:ea typeface="宋体" pitchFamily="2" charset="-122"/>
                </a:rPr>
                <a:t>全部装入</a:t>
              </a:r>
            </a:p>
          </p:txBody>
        </p:sp>
      </p:grpSp>
      <p:sp>
        <p:nvSpPr>
          <p:cNvPr id="649254" name="Rectangle 40"/>
          <p:cNvSpPr>
            <a:spLocks noChangeArrowheads="1"/>
          </p:cNvSpPr>
          <p:nvPr/>
        </p:nvSpPr>
        <p:spPr bwMode="auto">
          <a:xfrm>
            <a:off x="161925" y="3833813"/>
            <a:ext cx="1295400" cy="1857375"/>
          </a:xfrm>
          <a:prstGeom prst="rect">
            <a:avLst/>
          </a:prstGeom>
          <a:solidFill>
            <a:srgbClr val="99CC00">
              <a:alpha val="30196"/>
            </a:srgbClr>
          </a:solidFill>
          <a:ln w="9525">
            <a:noFill/>
            <a:miter lim="800000"/>
            <a:headEnd/>
            <a:tailEnd/>
          </a:ln>
        </p:spPr>
        <p:txBody>
          <a:bodyPr wrap="none"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649255" name="Rectangle 41"/>
          <p:cNvSpPr>
            <a:spLocks noChangeArrowheads="1"/>
          </p:cNvSpPr>
          <p:nvPr/>
        </p:nvSpPr>
        <p:spPr bwMode="auto">
          <a:xfrm>
            <a:off x="2546350" y="2889250"/>
            <a:ext cx="1314450" cy="2819400"/>
          </a:xfrm>
          <a:prstGeom prst="rect">
            <a:avLst/>
          </a:prstGeom>
          <a:solidFill>
            <a:srgbClr val="99CC00">
              <a:alpha val="30196"/>
            </a:srgbClr>
          </a:solidFill>
          <a:ln w="9525">
            <a:noFill/>
            <a:miter lim="800000"/>
            <a:headEnd/>
            <a:tailEnd/>
          </a:ln>
        </p:spPr>
        <p:txBody>
          <a:bodyPr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grpSp>
        <p:nvGrpSpPr>
          <p:cNvPr id="6" name="Group 47"/>
          <p:cNvGrpSpPr>
            <a:grpSpLocks/>
          </p:cNvGrpSpPr>
          <p:nvPr/>
        </p:nvGrpSpPr>
        <p:grpSpPr bwMode="auto">
          <a:xfrm>
            <a:off x="7305675" y="3014663"/>
            <a:ext cx="1104900" cy="2678112"/>
            <a:chOff x="4602" y="1899"/>
            <a:chExt cx="696" cy="1687"/>
          </a:xfrm>
        </p:grpSpPr>
        <p:sp>
          <p:nvSpPr>
            <p:cNvPr id="649257" name="Line 42"/>
            <p:cNvSpPr>
              <a:spLocks noChangeShapeType="1"/>
            </p:cNvSpPr>
            <p:nvPr/>
          </p:nvSpPr>
          <p:spPr bwMode="auto">
            <a:xfrm flipV="1">
              <a:off x="4602" y="2232"/>
              <a:ext cx="696" cy="1290"/>
            </a:xfrm>
            <a:prstGeom prst="line">
              <a:avLst/>
            </a:prstGeom>
            <a:noFill/>
            <a:ln w="9525">
              <a:solidFill>
                <a:schemeClr val="tx1"/>
              </a:solidFill>
              <a:round/>
              <a:headEnd/>
              <a:tailEnd type="triangle" w="med" len="med"/>
            </a:ln>
          </p:spPr>
          <p:txBody>
            <a:bodyPr lIns="0" tIns="0" rIns="0" bIns="0">
              <a:spAutoFit/>
            </a:bodyPr>
            <a:lstStyle/>
            <a:p>
              <a:endParaRPr lang="zh-CN" altLang="en-US"/>
            </a:p>
          </p:txBody>
        </p:sp>
        <p:sp>
          <p:nvSpPr>
            <p:cNvPr id="649258" name="Text Box 43"/>
            <p:cNvSpPr txBox="1">
              <a:spLocks noChangeArrowheads="1"/>
            </p:cNvSpPr>
            <p:nvPr/>
          </p:nvSpPr>
          <p:spPr bwMode="auto">
            <a:xfrm rot="-3707124">
              <a:off x="4317" y="2666"/>
              <a:ext cx="1687" cy="154"/>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b="1">
                  <a:solidFill>
                    <a:srgbClr val="0000FF"/>
                  </a:solidFill>
                  <a:ea typeface="宋体" pitchFamily="2" charset="-122"/>
                </a:rPr>
                <a:t>发生缺页时，调入新页</a:t>
              </a:r>
            </a:p>
          </p:txBody>
        </p:sp>
      </p:grpSp>
      <p:sp>
        <p:nvSpPr>
          <p:cNvPr id="649259" name="Text Box 44"/>
          <p:cNvSpPr txBox="1">
            <a:spLocks noChangeArrowheads="1"/>
          </p:cNvSpPr>
          <p:nvPr/>
        </p:nvSpPr>
        <p:spPr bwMode="auto">
          <a:xfrm>
            <a:off x="2389188" y="1158875"/>
            <a:ext cx="1743075" cy="274638"/>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solidFill>
                  <a:srgbClr val="0000FF"/>
                </a:solidFill>
                <a:ea typeface="黑体" pitchFamily="49" charset="-122"/>
              </a:rPr>
              <a:t>虚拟</a:t>
            </a:r>
            <a:r>
              <a:rPr kumimoji="1" lang="en-US" altLang="zh-CN" sz="1800" b="1">
                <a:solidFill>
                  <a:srgbClr val="0000FF"/>
                </a:solidFill>
                <a:ea typeface="黑体" pitchFamily="49" charset="-122"/>
              </a:rPr>
              <a:t>(</a:t>
            </a:r>
            <a:r>
              <a:rPr kumimoji="1" lang="zh-CN" altLang="en-US" sz="1800" b="1">
                <a:solidFill>
                  <a:srgbClr val="0000FF"/>
                </a:solidFill>
                <a:ea typeface="黑体" pitchFamily="49" charset="-122"/>
              </a:rPr>
              <a:t>逻辑</a:t>
            </a:r>
            <a:r>
              <a:rPr kumimoji="1" lang="en-US" altLang="zh-CN" sz="1800" b="1">
                <a:solidFill>
                  <a:srgbClr val="0000FF"/>
                </a:solidFill>
                <a:ea typeface="黑体" pitchFamily="49" charset="-122"/>
              </a:rPr>
              <a:t>)</a:t>
            </a:r>
            <a:r>
              <a:rPr kumimoji="1" lang="zh-CN" altLang="en-US" sz="1800" b="1">
                <a:solidFill>
                  <a:srgbClr val="0000FF"/>
                </a:solidFill>
                <a:ea typeface="黑体" pitchFamily="49" charset="-122"/>
              </a:rPr>
              <a:t>空间</a:t>
            </a:r>
          </a:p>
        </p:txBody>
      </p:sp>
      <p:sp>
        <p:nvSpPr>
          <p:cNvPr id="167958" name="Text Box 51"/>
          <p:cNvSpPr txBox="1">
            <a:spLocks noChangeArrowheads="1"/>
          </p:cNvSpPr>
          <p:nvPr/>
        </p:nvSpPr>
        <p:spPr bwMode="auto">
          <a:xfrm>
            <a:off x="2495550" y="6381750"/>
            <a:ext cx="1885950" cy="274638"/>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1800" b="1" i="1">
                <a:solidFill>
                  <a:srgbClr val="666699"/>
                </a:solidFill>
                <a:ea typeface="华文新魏" pitchFamily="2" charset="-122"/>
                <a:hlinkClick r:id="" action="ppaction://hlinkshowjump?jump=previousslide"/>
              </a:rPr>
              <a:t>BACK</a:t>
            </a:r>
            <a:endParaRPr kumimoji="1" lang="en-US" altLang="zh-CN" sz="1800" b="1" i="1">
              <a:solidFill>
                <a:srgbClr val="666699"/>
              </a:solidFill>
              <a:ea typeface="华文新魏" pitchFamily="2" charset="-122"/>
            </a:endParaRPr>
          </a:p>
        </p:txBody>
      </p:sp>
      <p:grpSp>
        <p:nvGrpSpPr>
          <p:cNvPr id="7" name="组合 61"/>
          <p:cNvGrpSpPr>
            <a:grpSpLocks/>
          </p:cNvGrpSpPr>
          <p:nvPr/>
        </p:nvGrpSpPr>
        <p:grpSpPr bwMode="auto">
          <a:xfrm>
            <a:off x="1466850" y="1228725"/>
            <a:ext cx="5607050" cy="3143250"/>
            <a:chOff x="1466655" y="1228725"/>
            <a:chExt cx="5607870" cy="3143896"/>
          </a:xfrm>
        </p:grpSpPr>
        <p:sp>
          <p:nvSpPr>
            <p:cNvPr id="649262" name="Text Box 32"/>
            <p:cNvSpPr txBox="1">
              <a:spLocks noChangeArrowheads="1"/>
            </p:cNvSpPr>
            <p:nvPr/>
          </p:nvSpPr>
          <p:spPr bwMode="auto">
            <a:xfrm>
              <a:off x="4838700" y="1228725"/>
              <a:ext cx="1114425" cy="274638"/>
            </a:xfrm>
            <a:prstGeom prst="rect">
              <a:avLst/>
            </a:prstGeom>
            <a:noFill/>
            <a:ln w="9525">
              <a:noFill/>
              <a:miter lim="800000"/>
              <a:headEnd/>
              <a:tailEnd/>
            </a:ln>
          </p:spPr>
          <p:txBody>
            <a:bodyPr lIns="0" tIns="0" rIns="0" bIns="0">
              <a:spAutoFit/>
            </a:bodyPr>
            <a:lstStyle/>
            <a:p>
              <a:pPr algn="ctr" eaLnBrk="1" hangingPunct="1">
                <a:spcBef>
                  <a:spcPct val="50000"/>
                </a:spcBef>
              </a:pPr>
              <a:r>
                <a:rPr kumimoji="1" lang="zh-CN" altLang="en-US" sz="1800" b="1">
                  <a:solidFill>
                    <a:srgbClr val="0000FF"/>
                  </a:solidFill>
                  <a:ea typeface="黑体" pitchFamily="49" charset="-122"/>
                </a:rPr>
                <a:t>页表</a:t>
              </a:r>
              <a:r>
                <a:rPr kumimoji="1" lang="en-US" altLang="zh-CN" sz="1800" b="1">
                  <a:solidFill>
                    <a:srgbClr val="0000FF"/>
                  </a:solidFill>
                  <a:ea typeface="黑体" pitchFamily="49" charset="-122"/>
                </a:rPr>
                <a:t>1</a:t>
              </a:r>
            </a:p>
          </p:txBody>
        </p:sp>
        <p:grpSp>
          <p:nvGrpSpPr>
            <p:cNvPr id="649263" name="组合 59"/>
            <p:cNvGrpSpPr>
              <a:grpSpLocks/>
            </p:cNvGrpSpPr>
            <p:nvPr/>
          </p:nvGrpSpPr>
          <p:grpSpPr bwMode="auto">
            <a:xfrm>
              <a:off x="1466655" y="1628800"/>
              <a:ext cx="5607870" cy="2743821"/>
              <a:chOff x="1466655" y="1628800"/>
              <a:chExt cx="5607870" cy="2743821"/>
            </a:xfrm>
          </p:grpSpPr>
          <p:sp>
            <p:nvSpPr>
              <p:cNvPr id="649264" name="Rectangle 31"/>
              <p:cNvSpPr>
                <a:spLocks noChangeArrowheads="1"/>
              </p:cNvSpPr>
              <p:nvPr/>
            </p:nvSpPr>
            <p:spPr bwMode="auto">
              <a:xfrm>
                <a:off x="4707015" y="1628800"/>
                <a:ext cx="1504950" cy="276999"/>
              </a:xfrm>
              <a:prstGeom prst="rect">
                <a:avLst/>
              </a:prstGeom>
              <a:solidFill>
                <a:srgbClr val="FFFFFF"/>
              </a:solidFill>
              <a:ln w="19050">
                <a:solidFill>
                  <a:srgbClr val="CC0000"/>
                </a:solidFill>
                <a:miter lim="800000"/>
                <a:headEnd/>
                <a:tailEnd/>
              </a:ln>
            </p:spPr>
            <p:txBody>
              <a:bodyPr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cxnSp>
            <p:nvCxnSpPr>
              <p:cNvPr id="649265" name="直接箭头连接符 50"/>
              <p:cNvCxnSpPr>
                <a:cxnSpLocks noChangeShapeType="1"/>
                <a:stCxn id="649264" idx="3"/>
                <a:endCxn id="649236" idx="1"/>
              </p:cNvCxnSpPr>
              <p:nvPr/>
            </p:nvCxnSpPr>
            <p:spPr bwMode="auto">
              <a:xfrm>
                <a:off x="6211965" y="1767300"/>
                <a:ext cx="862560" cy="1009238"/>
              </a:xfrm>
              <a:prstGeom prst="straightConnector1">
                <a:avLst/>
              </a:prstGeom>
              <a:noFill/>
              <a:ln w="19050" algn="ctr">
                <a:solidFill>
                  <a:schemeClr val="tx1"/>
                </a:solidFill>
                <a:round/>
                <a:headEnd/>
                <a:tailEnd type="arrow" w="med" len="med"/>
              </a:ln>
            </p:spPr>
          </p:cxnSp>
          <p:cxnSp>
            <p:nvCxnSpPr>
              <p:cNvPr id="649266" name="直接箭头连接符 55"/>
              <p:cNvCxnSpPr>
                <a:cxnSpLocks noChangeShapeType="1"/>
                <a:endCxn id="649264" idx="1"/>
              </p:cNvCxnSpPr>
              <p:nvPr/>
            </p:nvCxnSpPr>
            <p:spPr bwMode="auto">
              <a:xfrm flipV="1">
                <a:off x="1466655" y="1767300"/>
                <a:ext cx="3240360" cy="2605321"/>
              </a:xfrm>
              <a:prstGeom prst="straightConnector1">
                <a:avLst/>
              </a:prstGeom>
              <a:noFill/>
              <a:ln w="19050" algn="ctr">
                <a:solidFill>
                  <a:schemeClr val="tx1"/>
                </a:solidFill>
                <a:round/>
                <a:headEnd/>
                <a:tailEnd type="arrow" w="med" len="med"/>
              </a:ln>
            </p:spPr>
          </p:cxnSp>
        </p:grpSp>
      </p:grpSp>
      <p:grpSp>
        <p:nvGrpSpPr>
          <p:cNvPr id="9" name="组合 62"/>
          <p:cNvGrpSpPr>
            <a:grpSpLocks/>
          </p:cNvGrpSpPr>
          <p:nvPr/>
        </p:nvGrpSpPr>
        <p:grpSpPr bwMode="auto">
          <a:xfrm>
            <a:off x="3897313" y="2214563"/>
            <a:ext cx="3149600" cy="1257300"/>
            <a:chOff x="3896925" y="2213865"/>
            <a:chExt cx="3150350" cy="1258656"/>
          </a:xfrm>
        </p:grpSpPr>
        <p:sp>
          <p:nvSpPr>
            <p:cNvPr id="649268" name="Text Box 32"/>
            <p:cNvSpPr txBox="1">
              <a:spLocks noChangeArrowheads="1"/>
            </p:cNvSpPr>
            <p:nvPr/>
          </p:nvSpPr>
          <p:spPr bwMode="auto">
            <a:xfrm>
              <a:off x="4613675" y="2213865"/>
              <a:ext cx="1114425" cy="274638"/>
            </a:xfrm>
            <a:prstGeom prst="rect">
              <a:avLst/>
            </a:prstGeom>
            <a:noFill/>
            <a:ln w="9525">
              <a:noFill/>
              <a:miter lim="800000"/>
              <a:headEnd/>
              <a:tailEnd/>
            </a:ln>
          </p:spPr>
          <p:txBody>
            <a:bodyPr lIns="0" tIns="0" rIns="0" bIns="0">
              <a:spAutoFit/>
            </a:bodyPr>
            <a:lstStyle/>
            <a:p>
              <a:pPr algn="ctr" eaLnBrk="1" hangingPunct="1">
                <a:spcBef>
                  <a:spcPct val="50000"/>
                </a:spcBef>
              </a:pPr>
              <a:r>
                <a:rPr kumimoji="1" lang="zh-CN" altLang="en-US" sz="1800" b="1">
                  <a:solidFill>
                    <a:srgbClr val="0000FF"/>
                  </a:solidFill>
                  <a:ea typeface="黑体" pitchFamily="49" charset="-122"/>
                </a:rPr>
                <a:t>页表</a:t>
              </a:r>
              <a:r>
                <a:rPr kumimoji="1" lang="en-US" altLang="zh-CN" sz="1800" b="1">
                  <a:solidFill>
                    <a:srgbClr val="0000FF"/>
                  </a:solidFill>
                  <a:ea typeface="黑体" pitchFamily="49" charset="-122"/>
                </a:rPr>
                <a:t>k</a:t>
              </a:r>
            </a:p>
          </p:txBody>
        </p:sp>
        <p:grpSp>
          <p:nvGrpSpPr>
            <p:cNvPr id="649269" name="组合 60"/>
            <p:cNvGrpSpPr>
              <a:grpSpLocks/>
            </p:cNvGrpSpPr>
            <p:nvPr/>
          </p:nvGrpSpPr>
          <p:grpSpPr bwMode="auto">
            <a:xfrm>
              <a:off x="3896925" y="2483895"/>
              <a:ext cx="3150350" cy="988626"/>
              <a:chOff x="3896925" y="2483895"/>
              <a:chExt cx="3150350" cy="988626"/>
            </a:xfrm>
          </p:grpSpPr>
          <p:sp>
            <p:nvSpPr>
              <p:cNvPr id="649270" name="Rectangle 31"/>
              <p:cNvSpPr>
                <a:spLocks noChangeArrowheads="1"/>
              </p:cNvSpPr>
              <p:nvPr/>
            </p:nvSpPr>
            <p:spPr bwMode="auto">
              <a:xfrm>
                <a:off x="4481990" y="2613940"/>
                <a:ext cx="1504950" cy="276999"/>
              </a:xfrm>
              <a:prstGeom prst="rect">
                <a:avLst/>
              </a:prstGeom>
              <a:solidFill>
                <a:srgbClr val="FFFFFF"/>
              </a:solidFill>
              <a:ln w="19050">
                <a:solidFill>
                  <a:srgbClr val="CC0000"/>
                </a:solidFill>
                <a:miter lim="800000"/>
                <a:headEnd/>
                <a:tailEnd/>
              </a:ln>
            </p:spPr>
            <p:txBody>
              <a:bodyPr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cxnSp>
            <p:nvCxnSpPr>
              <p:cNvPr id="649271" name="直接箭头连接符 51"/>
              <p:cNvCxnSpPr>
                <a:cxnSpLocks noChangeShapeType="1"/>
                <a:stCxn id="649270" idx="3"/>
              </p:cNvCxnSpPr>
              <p:nvPr/>
            </p:nvCxnSpPr>
            <p:spPr bwMode="auto">
              <a:xfrm flipV="1">
                <a:off x="5986940" y="2483895"/>
                <a:ext cx="1060335" cy="268545"/>
              </a:xfrm>
              <a:prstGeom prst="straightConnector1">
                <a:avLst/>
              </a:prstGeom>
              <a:noFill/>
              <a:ln w="19050" algn="ctr">
                <a:solidFill>
                  <a:schemeClr val="tx1"/>
                </a:solidFill>
                <a:round/>
                <a:headEnd/>
                <a:tailEnd type="arrow" w="med" len="med"/>
              </a:ln>
            </p:spPr>
          </p:cxnSp>
          <p:cxnSp>
            <p:nvCxnSpPr>
              <p:cNvPr id="649272" name="直接箭头连接符 57"/>
              <p:cNvCxnSpPr>
                <a:cxnSpLocks noChangeShapeType="1"/>
                <a:endCxn id="649270" idx="1"/>
              </p:cNvCxnSpPr>
              <p:nvPr/>
            </p:nvCxnSpPr>
            <p:spPr bwMode="auto">
              <a:xfrm flipV="1">
                <a:off x="3896925" y="2752440"/>
                <a:ext cx="585065" cy="720081"/>
              </a:xfrm>
              <a:prstGeom prst="straightConnector1">
                <a:avLst/>
              </a:prstGeom>
              <a:noFill/>
              <a:ln w="19050" algn="ctr">
                <a:solidFill>
                  <a:schemeClr val="tx1"/>
                </a:solidFill>
                <a:round/>
                <a:headEnd/>
                <a:tailEnd type="arrow" w="med" len="med"/>
              </a:ln>
            </p:spPr>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7967"/>
                                        </p:tgtEl>
                                        <p:attrNameLst>
                                          <p:attrName>style.visibility</p:attrName>
                                        </p:attrNameLst>
                                      </p:cBhvr>
                                      <p:to>
                                        <p:strVal val="visible"/>
                                      </p:to>
                                    </p:set>
                                    <p:animEffect transition="in" filter="blinds(horizontal)">
                                      <p:cBhvr>
                                        <p:cTn id="32" dur="500"/>
                                        <p:tgtEl>
                                          <p:spTgt spid="16796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linds(horizontal)">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67958"/>
                                        </p:tgtEl>
                                        <p:attrNameLst>
                                          <p:attrName>style.visibility</p:attrName>
                                        </p:attrNameLst>
                                      </p:cBhvr>
                                      <p:to>
                                        <p:strVal val="visible"/>
                                      </p:to>
                                    </p:set>
                                    <p:animEffect transition="in" filter="blinds(horizontal)">
                                      <p:cBhvr>
                                        <p:cTn id="47" dur="500"/>
                                        <p:tgtEl>
                                          <p:spTgt spid="167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67" grpId="0" animBg="1"/>
      <p:bldP spid="167958"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0262" name="Group 22"/>
          <p:cNvGrpSpPr>
            <a:grpSpLocks/>
          </p:cNvGrpSpPr>
          <p:nvPr/>
        </p:nvGrpSpPr>
        <p:grpSpPr bwMode="auto">
          <a:xfrm>
            <a:off x="3470275" y="49213"/>
            <a:ext cx="5673725" cy="6808787"/>
            <a:chOff x="2008" y="576"/>
            <a:chExt cx="3574" cy="3717"/>
          </a:xfrm>
        </p:grpSpPr>
        <p:sp>
          <p:nvSpPr>
            <p:cNvPr id="650263" name="Text Box 25"/>
            <p:cNvSpPr txBox="1">
              <a:spLocks noChangeArrowheads="1"/>
            </p:cNvSpPr>
            <p:nvPr/>
          </p:nvSpPr>
          <p:spPr bwMode="auto">
            <a:xfrm>
              <a:off x="4990" y="1165"/>
              <a:ext cx="592" cy="339"/>
            </a:xfrm>
            <a:prstGeom prst="rect">
              <a:avLst/>
            </a:prstGeom>
            <a:noFill/>
            <a:ln w="9525">
              <a:noFill/>
              <a:round/>
              <a:headEnd/>
              <a:tailEnd/>
            </a:ln>
          </p:spPr>
          <p:txBody>
            <a:bodyPr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%esp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a:t>
              </a:r>
              <a:r>
                <a:rPr lang="zh-CN" altLang="en-GB" sz="1800" b="1">
                  <a:latin typeface="微软雅黑" pitchFamily="34" charset="-122"/>
                  <a:ea typeface="微软雅黑" pitchFamily="34" charset="-122"/>
                  <a:cs typeface="msgothic"/>
                </a:rPr>
                <a:t>栈顶</a:t>
              </a:r>
              <a:r>
                <a:rPr lang="en-GB" altLang="zh-CN" sz="1800" b="1">
                  <a:latin typeface="微软雅黑" pitchFamily="34" charset="-122"/>
                  <a:ea typeface="微软雅黑" pitchFamily="34" charset="-122"/>
                  <a:cs typeface="msgothic"/>
                </a:rPr>
                <a:t>)</a:t>
              </a:r>
            </a:p>
          </p:txBody>
        </p:sp>
        <p:sp>
          <p:nvSpPr>
            <p:cNvPr id="650264" name="Line 26"/>
            <p:cNvSpPr>
              <a:spLocks noChangeShapeType="1"/>
            </p:cNvSpPr>
            <p:nvPr/>
          </p:nvSpPr>
          <p:spPr bwMode="auto">
            <a:xfrm flipH="1">
              <a:off x="4751" y="1271"/>
              <a:ext cx="242" cy="1"/>
            </a:xfrm>
            <a:prstGeom prst="line">
              <a:avLst/>
            </a:prstGeom>
            <a:noFill/>
            <a:ln w="3240">
              <a:solidFill>
                <a:srgbClr val="000066"/>
              </a:solidFill>
              <a:miter lim="800000"/>
              <a:headEnd/>
              <a:tailEnd type="triangle" w="med" len="med"/>
            </a:ln>
          </p:spPr>
          <p:txBody>
            <a:bodyPr/>
            <a:lstStyle/>
            <a:p>
              <a:endParaRPr lang="zh-CN" altLang="en-US"/>
            </a:p>
          </p:txBody>
        </p:sp>
        <p:sp>
          <p:nvSpPr>
            <p:cNvPr id="650265" name="Line 28"/>
            <p:cNvSpPr>
              <a:spLocks noChangeShapeType="1"/>
            </p:cNvSpPr>
            <p:nvPr/>
          </p:nvSpPr>
          <p:spPr bwMode="auto">
            <a:xfrm flipV="1">
              <a:off x="4797" y="576"/>
              <a:ext cx="1" cy="290"/>
            </a:xfrm>
            <a:prstGeom prst="line">
              <a:avLst/>
            </a:prstGeom>
            <a:noFill/>
            <a:ln w="3240">
              <a:solidFill>
                <a:schemeClr val="tx1"/>
              </a:solidFill>
              <a:miter lim="800000"/>
              <a:headEnd/>
              <a:tailEnd type="triangle" w="med" len="med"/>
            </a:ln>
          </p:spPr>
          <p:txBody>
            <a:bodyPr/>
            <a:lstStyle/>
            <a:p>
              <a:endParaRPr lang="zh-CN" altLang="en-US"/>
            </a:p>
          </p:txBody>
        </p:sp>
        <p:sp>
          <p:nvSpPr>
            <p:cNvPr id="650266" name="Text Box 29"/>
            <p:cNvSpPr txBox="1">
              <a:spLocks noChangeArrowheads="1"/>
            </p:cNvSpPr>
            <p:nvPr/>
          </p:nvSpPr>
          <p:spPr bwMode="auto">
            <a:xfrm>
              <a:off x="5005" y="2566"/>
              <a:ext cx="370" cy="198"/>
            </a:xfrm>
            <a:prstGeom prst="rect">
              <a:avLst/>
            </a:prstGeom>
            <a:noFill/>
            <a:ln w="9525">
              <a:noFill/>
              <a:round/>
              <a:headEnd/>
              <a:tailE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b="1">
                  <a:latin typeface="微软雅黑" pitchFamily="34" charset="-122"/>
                  <a:ea typeface="微软雅黑" pitchFamily="34" charset="-122"/>
                  <a:cs typeface="msgothic"/>
                </a:rPr>
                <a:t>brk</a:t>
              </a:r>
            </a:p>
          </p:txBody>
        </p:sp>
        <p:sp>
          <p:nvSpPr>
            <p:cNvPr id="650267" name="Line 30"/>
            <p:cNvSpPr>
              <a:spLocks noChangeShapeType="1"/>
            </p:cNvSpPr>
            <p:nvPr/>
          </p:nvSpPr>
          <p:spPr bwMode="auto">
            <a:xfrm flipH="1">
              <a:off x="4763" y="2671"/>
              <a:ext cx="242" cy="1"/>
            </a:xfrm>
            <a:prstGeom prst="line">
              <a:avLst/>
            </a:prstGeom>
            <a:noFill/>
            <a:ln w="3240">
              <a:solidFill>
                <a:srgbClr val="000066"/>
              </a:solidFill>
              <a:miter lim="800000"/>
              <a:headEnd/>
              <a:tailEnd type="triangle" w="med" len="med"/>
            </a:ln>
          </p:spPr>
          <p:txBody>
            <a:bodyPr/>
            <a:lstStyle/>
            <a:p>
              <a:endParaRPr lang="zh-CN" altLang="en-US"/>
            </a:p>
          </p:txBody>
        </p:sp>
        <p:sp>
          <p:nvSpPr>
            <p:cNvPr id="650268" name="Text Box 31"/>
            <p:cNvSpPr txBox="1">
              <a:spLocks noChangeArrowheads="1"/>
            </p:cNvSpPr>
            <p:nvPr/>
          </p:nvSpPr>
          <p:spPr bwMode="auto">
            <a:xfrm>
              <a:off x="2008" y="750"/>
              <a:ext cx="931" cy="167"/>
            </a:xfrm>
            <a:prstGeom prst="rect">
              <a:avLst/>
            </a:prstGeom>
            <a:noFill/>
            <a:ln w="9525">
              <a:noFill/>
              <a:round/>
              <a:headEnd/>
              <a:tailE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latin typeface="微软雅黑" pitchFamily="34" charset="-122"/>
                  <a:ea typeface="微软雅黑" pitchFamily="34" charset="-122"/>
                  <a:cs typeface="msgothic"/>
                </a:rPr>
                <a:t>0xC00000000</a:t>
              </a:r>
            </a:p>
          </p:txBody>
        </p:sp>
        <p:sp>
          <p:nvSpPr>
            <p:cNvPr id="650269" name="Text Box 32"/>
            <p:cNvSpPr txBox="1">
              <a:spLocks noChangeArrowheads="1"/>
            </p:cNvSpPr>
            <p:nvPr/>
          </p:nvSpPr>
          <p:spPr bwMode="auto">
            <a:xfrm>
              <a:off x="2083" y="3799"/>
              <a:ext cx="850" cy="167"/>
            </a:xfrm>
            <a:prstGeom prst="rect">
              <a:avLst/>
            </a:prstGeom>
            <a:noFill/>
            <a:ln w="9525">
              <a:noFill/>
              <a:round/>
              <a:headEnd/>
              <a:tailE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latin typeface="微软雅黑" pitchFamily="34" charset="-122"/>
                  <a:ea typeface="微软雅黑" pitchFamily="34" charset="-122"/>
                  <a:cs typeface="msgothic"/>
                </a:rPr>
                <a:t>0x08048000</a:t>
              </a:r>
            </a:p>
          </p:txBody>
        </p:sp>
        <p:grpSp>
          <p:nvGrpSpPr>
            <p:cNvPr id="650270" name="Group 30"/>
            <p:cNvGrpSpPr>
              <a:grpSpLocks/>
            </p:cNvGrpSpPr>
            <p:nvPr/>
          </p:nvGrpSpPr>
          <p:grpSpPr bwMode="auto">
            <a:xfrm>
              <a:off x="2767" y="585"/>
              <a:ext cx="1952" cy="3708"/>
              <a:chOff x="2785" y="795"/>
              <a:chExt cx="1924" cy="3490"/>
            </a:xfrm>
          </p:grpSpPr>
          <p:sp>
            <p:nvSpPr>
              <p:cNvPr id="650271" name="Rectangle 14"/>
              <p:cNvSpPr>
                <a:spLocks noChangeArrowheads="1"/>
              </p:cNvSpPr>
              <p:nvPr/>
            </p:nvSpPr>
            <p:spPr bwMode="auto">
              <a:xfrm>
                <a:off x="2952" y="795"/>
                <a:ext cx="1757" cy="307"/>
              </a:xfrm>
              <a:prstGeom prst="rect">
                <a:avLst/>
              </a:prstGeom>
              <a:solidFill>
                <a:srgbClr val="F1C7C7"/>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Kernel virtual memory</a:t>
                </a:r>
              </a:p>
            </p:txBody>
          </p:sp>
          <p:sp>
            <p:nvSpPr>
              <p:cNvPr id="650272" name="Rectangle 15"/>
              <p:cNvSpPr>
                <a:spLocks noChangeArrowheads="1"/>
              </p:cNvSpPr>
              <p:nvPr/>
            </p:nvSpPr>
            <p:spPr bwMode="auto">
              <a:xfrm>
                <a:off x="2952" y="1867"/>
                <a:ext cx="1757" cy="422"/>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Memory-mapped region</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 for shared</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libraries</a:t>
                </a:r>
              </a:p>
            </p:txBody>
          </p:sp>
          <p:sp>
            <p:nvSpPr>
              <p:cNvPr id="33808" name="Rectangle 16"/>
              <p:cNvSpPr>
                <a:spLocks noChangeArrowheads="1"/>
              </p:cNvSpPr>
              <p:nvPr/>
            </p:nvSpPr>
            <p:spPr bwMode="auto">
              <a:xfrm>
                <a:off x="2952" y="2286"/>
                <a:ext cx="1757" cy="456"/>
              </a:xfrm>
              <a:prstGeom prst="rect">
                <a:avLst/>
              </a:prstGeom>
              <a:solidFill>
                <a:schemeClr val="bg1">
                  <a:lumMod val="75000"/>
                </a:schemeClr>
              </a:solidFill>
              <a:ln w="3240">
                <a:solidFill>
                  <a:schemeClr val="tx1"/>
                </a:solidFill>
                <a:miter lim="800000"/>
                <a:headEnd/>
                <a:tailEnd/>
              </a:ln>
              <a:effectLst/>
            </p:spPr>
            <p:txBody>
              <a:bodyPr wrap="none" anchor="ctr"/>
              <a:lstStyle/>
              <a:p>
                <a:pPr>
                  <a:defRPr/>
                </a:pPr>
                <a:endParaRPr lang="en-US" sz="2400" b="1">
                  <a:latin typeface="Arial Narrow" pitchFamily="34" charset="0"/>
                </a:endParaRPr>
              </a:p>
            </p:txBody>
          </p:sp>
          <p:sp>
            <p:nvSpPr>
              <p:cNvPr id="650274" name="Rectangle 17"/>
              <p:cNvSpPr>
                <a:spLocks noChangeArrowheads="1"/>
              </p:cNvSpPr>
              <p:nvPr/>
            </p:nvSpPr>
            <p:spPr bwMode="auto">
              <a:xfrm>
                <a:off x="2952" y="2741"/>
                <a:ext cx="1757" cy="422"/>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Run-time heap</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(created by</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malloc</a:t>
                </a:r>
                <a:r>
                  <a:rPr lang="en-GB" altLang="zh-CN" b="1">
                    <a:latin typeface="Calibri" pitchFamily="34" charset="0"/>
                    <a:ea typeface="微软雅黑" pitchFamily="34" charset="-122"/>
                    <a:cs typeface="msgothic"/>
                  </a:rPr>
                  <a:t>)</a:t>
                </a:r>
              </a:p>
            </p:txBody>
          </p:sp>
          <p:sp>
            <p:nvSpPr>
              <p:cNvPr id="33810" name="Rectangle 18"/>
              <p:cNvSpPr>
                <a:spLocks noChangeArrowheads="1"/>
              </p:cNvSpPr>
              <p:nvPr/>
            </p:nvSpPr>
            <p:spPr bwMode="auto">
              <a:xfrm>
                <a:off x="2952" y="1294"/>
                <a:ext cx="1757" cy="571"/>
              </a:xfrm>
              <a:prstGeom prst="rect">
                <a:avLst/>
              </a:prstGeom>
              <a:solidFill>
                <a:schemeClr val="bg1">
                  <a:lumMod val="75000"/>
                </a:schemeClr>
              </a:solidFill>
              <a:ln w="3240">
                <a:solidFill>
                  <a:schemeClr val="tx1"/>
                </a:solidFill>
                <a:miter lim="800000"/>
                <a:headEnd/>
                <a:tailEnd/>
              </a:ln>
              <a:effectLst/>
            </p:spPr>
            <p:txBody>
              <a:bodyPr wrap="none" anchor="ctr"/>
              <a:lstStyle/>
              <a:p>
                <a:pPr>
                  <a:defRPr/>
                </a:pPr>
                <a:endParaRPr lang="en-US" sz="2400" b="1">
                  <a:latin typeface="Arial Narrow" pitchFamily="34" charset="0"/>
                </a:endParaRPr>
              </a:p>
            </p:txBody>
          </p:sp>
          <p:sp>
            <p:nvSpPr>
              <p:cNvPr id="650276" name="Line 19"/>
              <p:cNvSpPr>
                <a:spLocks noChangeShapeType="1"/>
              </p:cNvSpPr>
              <p:nvPr/>
            </p:nvSpPr>
            <p:spPr bwMode="auto">
              <a:xfrm flipV="1">
                <a:off x="3828" y="2493"/>
                <a:ext cx="1" cy="242"/>
              </a:xfrm>
              <a:prstGeom prst="line">
                <a:avLst/>
              </a:prstGeom>
              <a:noFill/>
              <a:ln w="3240">
                <a:solidFill>
                  <a:schemeClr val="tx1"/>
                </a:solidFill>
                <a:miter lim="800000"/>
                <a:headEnd/>
                <a:tailEnd type="triangle" w="med" len="med"/>
              </a:ln>
            </p:spPr>
            <p:txBody>
              <a:bodyPr/>
              <a:lstStyle/>
              <a:p>
                <a:endParaRPr lang="zh-CN" altLang="en-US"/>
              </a:p>
            </p:txBody>
          </p:sp>
          <p:sp>
            <p:nvSpPr>
              <p:cNvPr id="650277" name="Rectangle 20"/>
              <p:cNvSpPr>
                <a:spLocks noChangeArrowheads="1"/>
              </p:cNvSpPr>
              <p:nvPr/>
            </p:nvSpPr>
            <p:spPr bwMode="auto">
              <a:xfrm>
                <a:off x="2952" y="1083"/>
                <a:ext cx="1757" cy="355"/>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Use</a:t>
                </a:r>
                <a:r>
                  <a:rPr lang="en-GB" altLang="zh-CN" b="1">
                    <a:latin typeface="Calibri" pitchFamily="34" charset="0"/>
                    <a:ea typeface="微软雅黑" pitchFamily="34" charset="-122"/>
                    <a:cs typeface="msgothic"/>
                  </a:rPr>
                  <a:t>r </a:t>
                </a:r>
                <a:r>
                  <a:rPr lang="en-GB" altLang="zh-CN" sz="1800" b="1">
                    <a:latin typeface="微软雅黑" pitchFamily="34" charset="-122"/>
                    <a:ea typeface="微软雅黑" pitchFamily="34" charset="-122"/>
                    <a:cs typeface="msgothic"/>
                  </a:rPr>
                  <a:t>stack</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Calibri" pitchFamily="34" charset="0"/>
                    <a:ea typeface="微软雅黑" pitchFamily="34" charset="-122"/>
                    <a:cs typeface="msgothic"/>
                  </a:rPr>
                  <a:t>(</a:t>
                </a:r>
                <a:r>
                  <a:rPr lang="en-GB" altLang="zh-CN" sz="1800" b="1">
                    <a:latin typeface="微软雅黑" pitchFamily="34" charset="-122"/>
                    <a:ea typeface="微软雅黑" pitchFamily="34" charset="-122"/>
                    <a:cs typeface="msgothic"/>
                  </a:rPr>
                  <a:t>created</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at</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runtime</a:t>
                </a:r>
                <a:r>
                  <a:rPr lang="en-GB" altLang="zh-CN" b="1">
                    <a:latin typeface="Calibri" pitchFamily="34" charset="0"/>
                    <a:ea typeface="微软雅黑" pitchFamily="34" charset="-122"/>
                    <a:cs typeface="msgothic"/>
                  </a:rPr>
                  <a:t>)</a:t>
                </a:r>
              </a:p>
            </p:txBody>
          </p:sp>
          <p:sp>
            <p:nvSpPr>
              <p:cNvPr id="650278" name="Line 21"/>
              <p:cNvSpPr>
                <a:spLocks noChangeShapeType="1"/>
              </p:cNvSpPr>
              <p:nvPr/>
            </p:nvSpPr>
            <p:spPr bwMode="auto">
              <a:xfrm flipV="1">
                <a:off x="3828" y="1725"/>
                <a:ext cx="1" cy="146"/>
              </a:xfrm>
              <a:prstGeom prst="line">
                <a:avLst/>
              </a:prstGeom>
              <a:noFill/>
              <a:ln w="3240">
                <a:solidFill>
                  <a:schemeClr val="tx1"/>
                </a:solidFill>
                <a:miter lim="800000"/>
                <a:headEnd/>
                <a:tailEnd type="triangle" w="med" len="med"/>
              </a:ln>
            </p:spPr>
            <p:txBody>
              <a:bodyPr/>
              <a:lstStyle/>
              <a:p>
                <a:endParaRPr lang="zh-CN" altLang="en-US"/>
              </a:p>
            </p:txBody>
          </p:sp>
          <p:sp>
            <p:nvSpPr>
              <p:cNvPr id="650279" name="Line 22"/>
              <p:cNvSpPr>
                <a:spLocks noChangeShapeType="1"/>
              </p:cNvSpPr>
              <p:nvPr/>
            </p:nvSpPr>
            <p:spPr bwMode="auto">
              <a:xfrm>
                <a:off x="3828" y="1438"/>
                <a:ext cx="1" cy="144"/>
              </a:xfrm>
              <a:prstGeom prst="line">
                <a:avLst/>
              </a:prstGeom>
              <a:noFill/>
              <a:ln w="3240">
                <a:solidFill>
                  <a:schemeClr val="tx1"/>
                </a:solidFill>
                <a:miter lim="800000"/>
                <a:headEnd/>
                <a:tailEnd type="triangle" w="med" len="med"/>
              </a:ln>
            </p:spPr>
            <p:txBody>
              <a:bodyPr/>
              <a:lstStyle/>
              <a:p>
                <a:endParaRPr lang="zh-CN" altLang="en-US"/>
              </a:p>
            </p:txBody>
          </p:sp>
          <p:sp>
            <p:nvSpPr>
              <p:cNvPr id="33815" name="Rectangle 23"/>
              <p:cNvSpPr>
                <a:spLocks noChangeArrowheads="1"/>
              </p:cNvSpPr>
              <p:nvPr/>
            </p:nvSpPr>
            <p:spPr bwMode="auto">
              <a:xfrm>
                <a:off x="2952" y="3977"/>
                <a:ext cx="1757" cy="250"/>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Unused</a:t>
                </a:r>
              </a:p>
            </p:txBody>
          </p:sp>
          <p:sp>
            <p:nvSpPr>
              <p:cNvPr id="650281" name="Text Box 24"/>
              <p:cNvSpPr txBox="1">
                <a:spLocks noChangeArrowheads="1"/>
              </p:cNvSpPr>
              <p:nvPr/>
            </p:nvSpPr>
            <p:spPr bwMode="auto">
              <a:xfrm>
                <a:off x="2785" y="4114"/>
                <a:ext cx="190" cy="171"/>
              </a:xfrm>
              <a:prstGeom prst="rect">
                <a:avLst/>
              </a:prstGeom>
              <a:noFill/>
              <a:ln w="9525">
                <a:noFill/>
                <a:round/>
                <a:headEnd/>
                <a:tailEnd/>
              </a:ln>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0</a:t>
                </a:r>
              </a:p>
            </p:txBody>
          </p:sp>
          <p:sp>
            <p:nvSpPr>
              <p:cNvPr id="33826" name="Rectangle 34"/>
              <p:cNvSpPr>
                <a:spLocks noChangeArrowheads="1"/>
              </p:cNvSpPr>
              <p:nvPr/>
            </p:nvSpPr>
            <p:spPr bwMode="auto">
              <a:xfrm>
                <a:off x="2952" y="3161"/>
                <a:ext cx="1757" cy="422"/>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Read/write</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segment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(.data, .bss)</a:t>
                </a:r>
              </a:p>
            </p:txBody>
          </p:sp>
          <p:sp>
            <p:nvSpPr>
              <p:cNvPr id="650283" name="Rectangle 35"/>
              <p:cNvSpPr>
                <a:spLocks noChangeArrowheads="1"/>
              </p:cNvSpPr>
              <p:nvPr/>
            </p:nvSpPr>
            <p:spPr bwMode="auto">
              <a:xfrm>
                <a:off x="2952" y="3555"/>
                <a:ext cx="1757" cy="422"/>
              </a:xfrm>
              <a:prstGeom prst="rect">
                <a:avLst/>
              </a:prstGeom>
              <a:solidFill>
                <a:srgbClr val="F6F5BD"/>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Read-only segment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(.init, .text</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.rodata</a:t>
                </a:r>
                <a:r>
                  <a:rPr lang="en-GB" altLang="zh-CN" b="1">
                    <a:latin typeface="Calibri" pitchFamily="34" charset="0"/>
                    <a:ea typeface="微软雅黑" pitchFamily="34" charset="-122"/>
                    <a:cs typeface="msgothic"/>
                  </a:rPr>
                  <a:t>)</a:t>
                </a:r>
              </a:p>
            </p:txBody>
          </p:sp>
        </p:grpSp>
      </p:grpSp>
      <p:sp>
        <p:nvSpPr>
          <p:cNvPr id="650242" name="Rectangle 2"/>
          <p:cNvSpPr>
            <a:spLocks noGrp="1" noChangeArrowheads="1"/>
          </p:cNvSpPr>
          <p:nvPr>
            <p:ph type="title" idx="4294967295"/>
          </p:nvPr>
        </p:nvSpPr>
        <p:spPr>
          <a:xfrm>
            <a:off x="493713" y="0"/>
            <a:ext cx="3268662" cy="569913"/>
          </a:xfrm>
        </p:spPr>
        <p:txBody>
          <a:bodyPr lIns="91440" tIns="45720" rIns="91440" bIns="45720" anchor="ctr"/>
          <a:lstStyle/>
          <a:p>
            <a:pPr algn="l" eaLnBrk="1" hangingPunct="1"/>
            <a:r>
              <a:rPr lang="zh-CN" altLang="en-US"/>
              <a:t>虚拟地址空间</a:t>
            </a:r>
          </a:p>
        </p:txBody>
      </p:sp>
      <p:sp>
        <p:nvSpPr>
          <p:cNvPr id="660485" name="Rectangle 5"/>
          <p:cNvSpPr>
            <a:spLocks noGrp="1" noChangeArrowheads="1"/>
          </p:cNvSpPr>
          <p:nvPr>
            <p:ph type="body" sz="half" idx="4294967295"/>
          </p:nvPr>
        </p:nvSpPr>
        <p:spPr>
          <a:xfrm>
            <a:off x="114300" y="901700"/>
            <a:ext cx="3962400" cy="3692525"/>
          </a:xfrm>
        </p:spPr>
        <p:txBody>
          <a:bodyPr lIns="91440" tIns="45720" rIns="91440" bIns="45720"/>
          <a:lstStyle/>
          <a:p>
            <a:pPr eaLnBrk="1" hangingPunct="1">
              <a:lnSpc>
                <a:spcPct val="115000"/>
              </a:lnSpc>
              <a:spcBef>
                <a:spcPct val="25000"/>
              </a:spcBef>
            </a:pPr>
            <a:r>
              <a:rPr lang="en-US" altLang="zh-CN" sz="2000">
                <a:latin typeface="微软雅黑" pitchFamily="34" charset="-122"/>
                <a:ea typeface="微软雅黑" pitchFamily="34" charset="-122"/>
              </a:rPr>
              <a:t>Linux</a:t>
            </a:r>
            <a:r>
              <a:rPr lang="zh-CN" altLang="en-US" sz="2000">
                <a:latin typeface="微软雅黑" pitchFamily="34" charset="-122"/>
                <a:ea typeface="微软雅黑" pitchFamily="34" charset="-122"/>
              </a:rPr>
              <a:t>在</a:t>
            </a:r>
            <a:r>
              <a:rPr lang="en-US" altLang="zh-CN" sz="2000">
                <a:latin typeface="微软雅黑" pitchFamily="34" charset="-122"/>
                <a:ea typeface="微软雅黑" pitchFamily="34" charset="-122"/>
              </a:rPr>
              <a:t>X86</a:t>
            </a:r>
            <a:r>
              <a:rPr lang="zh-CN" altLang="en-US" sz="2000">
                <a:latin typeface="微软雅黑" pitchFamily="34" charset="-122"/>
                <a:ea typeface="微软雅黑" pitchFamily="34" charset="-122"/>
              </a:rPr>
              <a:t>上的虚拟地址空间</a:t>
            </a:r>
          </a:p>
          <a:p>
            <a:pPr eaLnBrk="1" hangingPunct="1">
              <a:lnSpc>
                <a:spcPct val="115000"/>
              </a:lnSpc>
              <a:spcBef>
                <a:spcPct val="25000"/>
              </a:spcBef>
              <a:buFontTx/>
              <a:buNone/>
            </a:pPr>
            <a:r>
              <a:rPr lang="zh-CN" altLang="en-US" sz="2000">
                <a:latin typeface="微软雅黑" pitchFamily="34" charset="-122"/>
                <a:ea typeface="微软雅黑" pitchFamily="34" charset="-122"/>
              </a:rPr>
              <a:t>   （其他</a:t>
            </a:r>
            <a:r>
              <a:rPr lang="en-US" altLang="zh-CN" sz="2000">
                <a:latin typeface="微软雅黑" pitchFamily="34" charset="-122"/>
                <a:ea typeface="微软雅黑" pitchFamily="34" charset="-122"/>
              </a:rPr>
              <a:t>Unix</a:t>
            </a:r>
            <a:r>
              <a:rPr lang="zh-CN" altLang="en-US" sz="2000">
                <a:latin typeface="微软雅黑" pitchFamily="34" charset="-122"/>
                <a:ea typeface="微软雅黑" pitchFamily="34" charset="-122"/>
              </a:rPr>
              <a:t>系统的设计类此）</a:t>
            </a:r>
          </a:p>
          <a:p>
            <a:pPr lvl="1" eaLnBrk="1" hangingPunct="1">
              <a:spcBef>
                <a:spcPct val="25000"/>
              </a:spcBef>
            </a:pPr>
            <a:r>
              <a:rPr lang="zh-CN" altLang="en-US" sz="1900">
                <a:latin typeface="微软雅黑" pitchFamily="34" charset="-122"/>
                <a:ea typeface="微软雅黑" pitchFamily="34" charset="-122"/>
              </a:rPr>
              <a:t>内核空间（</a:t>
            </a:r>
            <a:r>
              <a:rPr lang="en-US" altLang="zh-CN" sz="1900">
                <a:latin typeface="微软雅黑" pitchFamily="34" charset="-122"/>
                <a:ea typeface="微软雅黑" pitchFamily="34" charset="-122"/>
              </a:rPr>
              <a:t>Kernel</a:t>
            </a:r>
            <a:r>
              <a:rPr lang="zh-CN" altLang="en-US" sz="1900">
                <a:latin typeface="微软雅黑" pitchFamily="34" charset="-122"/>
                <a:ea typeface="微软雅黑" pitchFamily="34" charset="-122"/>
              </a:rPr>
              <a:t>）</a:t>
            </a:r>
          </a:p>
          <a:p>
            <a:pPr lvl="1" eaLnBrk="1" hangingPunct="1">
              <a:spcBef>
                <a:spcPct val="25000"/>
              </a:spcBef>
            </a:pPr>
            <a:r>
              <a:rPr lang="zh-CN" altLang="en-US" sz="1900">
                <a:latin typeface="微软雅黑" pitchFamily="34" charset="-122"/>
                <a:ea typeface="微软雅黑" pitchFamily="34" charset="-122"/>
              </a:rPr>
              <a:t>用户栈（</a:t>
            </a:r>
            <a:r>
              <a:rPr lang="en-US" altLang="zh-CN" sz="1900">
                <a:latin typeface="微软雅黑" pitchFamily="34" charset="-122"/>
                <a:ea typeface="微软雅黑" pitchFamily="34" charset="-122"/>
              </a:rPr>
              <a:t>User Stack</a:t>
            </a:r>
            <a:r>
              <a:rPr lang="zh-CN" altLang="en-US" sz="1900">
                <a:latin typeface="微软雅黑" pitchFamily="34" charset="-122"/>
                <a:ea typeface="微软雅黑" pitchFamily="34" charset="-122"/>
              </a:rPr>
              <a:t>）</a:t>
            </a:r>
            <a:endParaRPr lang="en-US" altLang="zh-CN" sz="1900">
              <a:latin typeface="微软雅黑" pitchFamily="34" charset="-122"/>
              <a:ea typeface="微软雅黑" pitchFamily="34" charset="-122"/>
            </a:endParaRPr>
          </a:p>
          <a:p>
            <a:pPr lvl="1" eaLnBrk="1" hangingPunct="1">
              <a:spcBef>
                <a:spcPct val="25000"/>
              </a:spcBef>
            </a:pPr>
            <a:r>
              <a:rPr lang="zh-CN" altLang="en-US" sz="1900">
                <a:latin typeface="微软雅黑" pitchFamily="34" charset="-122"/>
                <a:ea typeface="微软雅黑" pitchFamily="34" charset="-122"/>
              </a:rPr>
              <a:t>共享库（</a:t>
            </a:r>
            <a:r>
              <a:rPr lang="en-US" altLang="zh-CN" sz="1900">
                <a:latin typeface="微软雅黑" pitchFamily="34" charset="-122"/>
                <a:ea typeface="微软雅黑" pitchFamily="34" charset="-122"/>
              </a:rPr>
              <a:t>Shared Libraries</a:t>
            </a:r>
            <a:r>
              <a:rPr lang="zh-CN" altLang="en-US" sz="1900">
                <a:latin typeface="微软雅黑" pitchFamily="34" charset="-122"/>
                <a:ea typeface="微软雅黑" pitchFamily="34" charset="-122"/>
              </a:rPr>
              <a:t>）</a:t>
            </a:r>
          </a:p>
          <a:p>
            <a:pPr lvl="1" eaLnBrk="1" hangingPunct="1">
              <a:spcBef>
                <a:spcPct val="25000"/>
              </a:spcBef>
            </a:pPr>
            <a:r>
              <a:rPr lang="zh-CN" altLang="en-US" sz="1900">
                <a:latin typeface="微软雅黑" pitchFamily="34" charset="-122"/>
                <a:ea typeface="微软雅黑" pitchFamily="34" charset="-122"/>
              </a:rPr>
              <a:t>堆（</a:t>
            </a:r>
            <a:r>
              <a:rPr lang="en-US" altLang="zh-CN" sz="1900">
                <a:latin typeface="微软雅黑" pitchFamily="34" charset="-122"/>
                <a:ea typeface="微软雅黑" pitchFamily="34" charset="-122"/>
              </a:rPr>
              <a:t>heap</a:t>
            </a:r>
            <a:r>
              <a:rPr lang="zh-CN" altLang="en-US" sz="1900">
                <a:latin typeface="微软雅黑" pitchFamily="34" charset="-122"/>
                <a:ea typeface="微软雅黑" pitchFamily="34" charset="-122"/>
              </a:rPr>
              <a:t>）</a:t>
            </a:r>
          </a:p>
          <a:p>
            <a:pPr lvl="1" eaLnBrk="1" hangingPunct="1">
              <a:spcBef>
                <a:spcPct val="25000"/>
              </a:spcBef>
            </a:pPr>
            <a:r>
              <a:rPr lang="zh-CN" altLang="en-US" sz="1900">
                <a:latin typeface="微软雅黑" pitchFamily="34" charset="-122"/>
                <a:ea typeface="微软雅黑" pitchFamily="34" charset="-122"/>
              </a:rPr>
              <a:t>可读写数据（</a:t>
            </a:r>
            <a:r>
              <a:rPr lang="en-US" altLang="zh-CN" sz="1900">
                <a:latin typeface="微软雅黑" pitchFamily="34" charset="-122"/>
                <a:ea typeface="微软雅黑" pitchFamily="34" charset="-122"/>
              </a:rPr>
              <a:t>Read/Write Data</a:t>
            </a:r>
            <a:r>
              <a:rPr lang="zh-CN" altLang="en-US" sz="1900">
                <a:latin typeface="微软雅黑" pitchFamily="34" charset="-122"/>
                <a:ea typeface="微软雅黑" pitchFamily="34" charset="-122"/>
              </a:rPr>
              <a:t>）</a:t>
            </a:r>
          </a:p>
          <a:p>
            <a:pPr lvl="1" eaLnBrk="1" hangingPunct="1">
              <a:spcBef>
                <a:spcPct val="25000"/>
              </a:spcBef>
            </a:pPr>
            <a:r>
              <a:rPr lang="zh-CN" altLang="en-US" sz="1900">
                <a:latin typeface="微软雅黑" pitchFamily="34" charset="-122"/>
                <a:ea typeface="微软雅黑" pitchFamily="34" charset="-122"/>
              </a:rPr>
              <a:t>只读数据（</a:t>
            </a:r>
            <a:r>
              <a:rPr lang="en-US" altLang="zh-CN" sz="1900">
                <a:latin typeface="微软雅黑" pitchFamily="34" charset="-122"/>
                <a:ea typeface="微软雅黑" pitchFamily="34" charset="-122"/>
              </a:rPr>
              <a:t>Read-only Data</a:t>
            </a:r>
            <a:r>
              <a:rPr lang="zh-CN" altLang="en-US" sz="1900">
                <a:latin typeface="微软雅黑" pitchFamily="34" charset="-122"/>
                <a:ea typeface="微软雅黑" pitchFamily="34" charset="-122"/>
              </a:rPr>
              <a:t>）</a:t>
            </a:r>
          </a:p>
          <a:p>
            <a:pPr lvl="1" eaLnBrk="1" hangingPunct="1">
              <a:spcBef>
                <a:spcPct val="25000"/>
              </a:spcBef>
            </a:pPr>
            <a:r>
              <a:rPr lang="zh-CN" altLang="en-US" sz="1900">
                <a:latin typeface="微软雅黑" pitchFamily="34" charset="-122"/>
                <a:ea typeface="微软雅黑" pitchFamily="34" charset="-122"/>
              </a:rPr>
              <a:t>代码（</a:t>
            </a:r>
            <a:r>
              <a:rPr lang="en-US" altLang="zh-CN" sz="1900">
                <a:latin typeface="微软雅黑" pitchFamily="34" charset="-122"/>
                <a:ea typeface="微软雅黑" pitchFamily="34" charset="-122"/>
              </a:rPr>
              <a:t>Code</a:t>
            </a:r>
            <a:r>
              <a:rPr lang="zh-CN" altLang="en-US" sz="1900">
                <a:latin typeface="微软雅黑" pitchFamily="34" charset="-122"/>
                <a:ea typeface="微软雅黑" pitchFamily="34" charset="-122"/>
              </a:rPr>
              <a:t>）</a:t>
            </a:r>
          </a:p>
        </p:txBody>
      </p:sp>
      <p:sp>
        <p:nvSpPr>
          <p:cNvPr id="660487" name="Line 7"/>
          <p:cNvSpPr>
            <a:spLocks noChangeShapeType="1"/>
          </p:cNvSpPr>
          <p:nvPr/>
        </p:nvSpPr>
        <p:spPr bwMode="auto">
          <a:xfrm>
            <a:off x="2540000" y="4183063"/>
            <a:ext cx="2346325" cy="1508125"/>
          </a:xfrm>
          <a:prstGeom prst="line">
            <a:avLst/>
          </a:prstGeom>
          <a:noFill/>
          <a:ln w="9525">
            <a:solidFill>
              <a:srgbClr val="CC0000"/>
            </a:solidFill>
            <a:round/>
            <a:headEnd/>
            <a:tailEnd type="triangle" w="med" len="med"/>
          </a:ln>
        </p:spPr>
        <p:txBody>
          <a:bodyPr lIns="0" tIns="0" rIns="0" bIns="0">
            <a:spAutoFit/>
          </a:bodyPr>
          <a:lstStyle/>
          <a:p>
            <a:endParaRPr lang="zh-CN" altLang="en-US"/>
          </a:p>
        </p:txBody>
      </p:sp>
      <p:sp>
        <p:nvSpPr>
          <p:cNvPr id="660488" name="Line 8"/>
          <p:cNvSpPr>
            <a:spLocks noChangeShapeType="1"/>
          </p:cNvSpPr>
          <p:nvPr/>
        </p:nvSpPr>
        <p:spPr bwMode="auto">
          <a:xfrm>
            <a:off x="2352675" y="4522788"/>
            <a:ext cx="2565400" cy="1179512"/>
          </a:xfrm>
          <a:prstGeom prst="line">
            <a:avLst/>
          </a:prstGeom>
          <a:noFill/>
          <a:ln w="9525">
            <a:solidFill>
              <a:srgbClr val="CC0000"/>
            </a:solidFill>
            <a:round/>
            <a:headEnd/>
            <a:tailEnd type="triangle" w="med" len="med"/>
          </a:ln>
        </p:spPr>
        <p:txBody>
          <a:bodyPr lIns="0" tIns="0" rIns="0" bIns="0">
            <a:spAutoFit/>
          </a:bodyPr>
          <a:lstStyle/>
          <a:p>
            <a:endParaRPr lang="zh-CN" altLang="en-US"/>
          </a:p>
        </p:txBody>
      </p:sp>
      <p:sp>
        <p:nvSpPr>
          <p:cNvPr id="660489" name="Line 9"/>
          <p:cNvSpPr>
            <a:spLocks noChangeShapeType="1"/>
          </p:cNvSpPr>
          <p:nvPr/>
        </p:nvSpPr>
        <p:spPr bwMode="auto">
          <a:xfrm>
            <a:off x="2008188" y="3582988"/>
            <a:ext cx="2925762" cy="1490662"/>
          </a:xfrm>
          <a:prstGeom prst="line">
            <a:avLst/>
          </a:prstGeom>
          <a:noFill/>
          <a:ln w="9525">
            <a:solidFill>
              <a:srgbClr val="CC0000"/>
            </a:solidFill>
            <a:round/>
            <a:headEnd/>
            <a:tailEnd type="triangle" w="med" len="med"/>
          </a:ln>
        </p:spPr>
        <p:txBody>
          <a:bodyPr lIns="0" tIns="0" rIns="0" bIns="0">
            <a:spAutoFit/>
          </a:bodyPr>
          <a:lstStyle/>
          <a:p>
            <a:endParaRPr lang="zh-CN" altLang="en-US"/>
          </a:p>
        </p:txBody>
      </p:sp>
      <p:sp>
        <p:nvSpPr>
          <p:cNvPr id="660490" name="Line 10"/>
          <p:cNvSpPr>
            <a:spLocks noChangeShapeType="1"/>
          </p:cNvSpPr>
          <p:nvPr/>
        </p:nvSpPr>
        <p:spPr bwMode="auto">
          <a:xfrm>
            <a:off x="2276475" y="3054350"/>
            <a:ext cx="2643188" cy="1119188"/>
          </a:xfrm>
          <a:prstGeom prst="line">
            <a:avLst/>
          </a:prstGeom>
          <a:noFill/>
          <a:ln w="9525">
            <a:solidFill>
              <a:srgbClr val="CC0000"/>
            </a:solidFill>
            <a:round/>
            <a:headEnd/>
            <a:tailEnd type="triangle" w="med" len="med"/>
          </a:ln>
        </p:spPr>
        <p:txBody>
          <a:bodyPr lIns="0" tIns="0" rIns="0" bIns="0">
            <a:spAutoFit/>
          </a:bodyPr>
          <a:lstStyle/>
          <a:p>
            <a:endParaRPr lang="zh-CN" altLang="en-US"/>
          </a:p>
        </p:txBody>
      </p:sp>
      <p:sp>
        <p:nvSpPr>
          <p:cNvPr id="660491" name="Line 11"/>
          <p:cNvSpPr>
            <a:spLocks noChangeShapeType="1"/>
          </p:cNvSpPr>
          <p:nvPr/>
        </p:nvSpPr>
        <p:spPr bwMode="auto">
          <a:xfrm>
            <a:off x="4076700" y="2663825"/>
            <a:ext cx="844550" cy="7938"/>
          </a:xfrm>
          <a:prstGeom prst="line">
            <a:avLst/>
          </a:prstGeom>
          <a:noFill/>
          <a:ln w="9525">
            <a:solidFill>
              <a:srgbClr val="CC0000"/>
            </a:solidFill>
            <a:round/>
            <a:headEnd/>
            <a:tailEnd type="triangle" w="med" len="med"/>
          </a:ln>
        </p:spPr>
        <p:txBody>
          <a:bodyPr lIns="0" tIns="0" rIns="0" bIns="0">
            <a:spAutoFit/>
          </a:bodyPr>
          <a:lstStyle/>
          <a:p>
            <a:endParaRPr lang="zh-CN" altLang="en-US"/>
          </a:p>
        </p:txBody>
      </p:sp>
      <p:sp>
        <p:nvSpPr>
          <p:cNvPr id="660492" name="Line 12"/>
          <p:cNvSpPr>
            <a:spLocks noChangeShapeType="1"/>
          </p:cNvSpPr>
          <p:nvPr/>
        </p:nvSpPr>
        <p:spPr bwMode="auto">
          <a:xfrm flipV="1">
            <a:off x="3267075" y="1169988"/>
            <a:ext cx="1611313" cy="1089025"/>
          </a:xfrm>
          <a:prstGeom prst="line">
            <a:avLst/>
          </a:prstGeom>
          <a:noFill/>
          <a:ln w="9525">
            <a:solidFill>
              <a:srgbClr val="CC0000"/>
            </a:solidFill>
            <a:round/>
            <a:headEnd/>
            <a:tailEnd type="triangle" w="med" len="med"/>
          </a:ln>
        </p:spPr>
        <p:txBody>
          <a:bodyPr lIns="0" tIns="0" rIns="0" bIns="0">
            <a:spAutoFit/>
          </a:bodyPr>
          <a:lstStyle/>
          <a:p>
            <a:endParaRPr lang="zh-CN" altLang="en-US"/>
          </a:p>
        </p:txBody>
      </p:sp>
      <p:sp>
        <p:nvSpPr>
          <p:cNvPr id="660493" name="Line 13"/>
          <p:cNvSpPr>
            <a:spLocks noChangeShapeType="1"/>
          </p:cNvSpPr>
          <p:nvPr/>
        </p:nvSpPr>
        <p:spPr bwMode="auto">
          <a:xfrm flipV="1">
            <a:off x="2592388" y="641350"/>
            <a:ext cx="2211387" cy="1212850"/>
          </a:xfrm>
          <a:prstGeom prst="line">
            <a:avLst/>
          </a:prstGeom>
          <a:noFill/>
          <a:ln w="9525">
            <a:solidFill>
              <a:srgbClr val="CC0000"/>
            </a:solidFill>
            <a:round/>
            <a:headEnd/>
            <a:tailEnd type="triangle" w="med" len="med"/>
          </a:ln>
        </p:spPr>
        <p:txBody>
          <a:bodyPr lIns="0" tIns="0" rIns="0" bIns="0">
            <a:spAutoFit/>
          </a:bodyPr>
          <a:lstStyle/>
          <a:p>
            <a:endParaRPr lang="zh-CN" altLang="en-US"/>
          </a:p>
        </p:txBody>
      </p:sp>
      <p:sp>
        <p:nvSpPr>
          <p:cNvPr id="660494" name="Text Box 14"/>
          <p:cNvSpPr txBox="1">
            <a:spLocks noChangeArrowheads="1"/>
          </p:cNvSpPr>
          <p:nvPr/>
        </p:nvSpPr>
        <p:spPr bwMode="auto">
          <a:xfrm>
            <a:off x="8069263" y="4371975"/>
            <a:ext cx="969962" cy="21336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ea typeface="微软雅黑" pitchFamily="34" charset="-122"/>
              </a:rPr>
              <a:t>可执行文件相关内容</a:t>
            </a:r>
            <a:r>
              <a:rPr kumimoji="1" lang="zh-CN" altLang="en-US" sz="2000" b="1">
                <a:solidFill>
                  <a:srgbClr val="CC0000"/>
                </a:solidFill>
                <a:latin typeface="微软雅黑"/>
                <a:ea typeface="微软雅黑" pitchFamily="34" charset="-122"/>
              </a:rPr>
              <a:t>“</a:t>
            </a:r>
            <a:r>
              <a:rPr kumimoji="1" lang="zh-CN" altLang="en-US" sz="2000" b="1">
                <a:solidFill>
                  <a:srgbClr val="CC0000"/>
                </a:solidFill>
                <a:ea typeface="微软雅黑" pitchFamily="34" charset="-122"/>
              </a:rPr>
              <a:t>复制</a:t>
            </a:r>
            <a:r>
              <a:rPr kumimoji="1" lang="zh-CN" altLang="en-US" sz="2000" b="1">
                <a:solidFill>
                  <a:srgbClr val="CC0000"/>
                </a:solidFill>
                <a:latin typeface="微软雅黑"/>
                <a:ea typeface="微软雅黑" pitchFamily="34" charset="-122"/>
              </a:rPr>
              <a:t>”</a:t>
            </a:r>
            <a:r>
              <a:rPr kumimoji="1" lang="zh-CN" altLang="en-US" sz="2000" b="1">
                <a:solidFill>
                  <a:srgbClr val="CC0000"/>
                </a:solidFill>
                <a:ea typeface="微软雅黑" pitchFamily="34" charset="-122"/>
              </a:rPr>
              <a:t>到代码段和数据段</a:t>
            </a:r>
            <a:endParaRPr kumimoji="1" lang="zh-CN" altLang="en-US" sz="2000" b="1">
              <a:solidFill>
                <a:srgbClr val="CC0000"/>
              </a:solidFill>
              <a:ea typeface="黑体" pitchFamily="49" charset="-122"/>
            </a:endParaRPr>
          </a:p>
        </p:txBody>
      </p:sp>
      <p:sp>
        <p:nvSpPr>
          <p:cNvPr id="650255" name="Text Box 15"/>
          <p:cNvSpPr txBox="1">
            <a:spLocks noChangeArrowheads="1"/>
          </p:cNvSpPr>
          <p:nvPr/>
        </p:nvSpPr>
        <p:spPr bwMode="auto">
          <a:xfrm>
            <a:off x="4800600" y="190500"/>
            <a:ext cx="2181225" cy="274638"/>
          </a:xfrm>
          <a:prstGeom prst="rect">
            <a:avLst/>
          </a:prstGeom>
          <a:noFill/>
          <a:ln w="9525">
            <a:noFill/>
            <a:miter lim="800000"/>
            <a:headEnd/>
            <a:tailEnd/>
          </a:ln>
        </p:spPr>
        <p:txBody>
          <a:bodyPr lIns="0" tIns="0" rIns="0" bIns="0">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660496" name="Text Box 16"/>
          <p:cNvSpPr txBox="1">
            <a:spLocks noChangeArrowheads="1"/>
          </p:cNvSpPr>
          <p:nvPr/>
        </p:nvSpPr>
        <p:spPr bwMode="auto">
          <a:xfrm>
            <a:off x="398463" y="4905375"/>
            <a:ext cx="2887662" cy="6096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ea typeface="微软雅黑" pitchFamily="34" charset="-122"/>
              </a:rPr>
              <a:t>问题：加载时是否真正从磁盘调入信息到主存？</a:t>
            </a:r>
          </a:p>
        </p:txBody>
      </p:sp>
      <p:sp>
        <p:nvSpPr>
          <p:cNvPr id="660498" name="Text Box 18"/>
          <p:cNvSpPr txBox="1">
            <a:spLocks noChangeArrowheads="1"/>
          </p:cNvSpPr>
          <p:nvPr/>
        </p:nvSpPr>
        <p:spPr bwMode="auto">
          <a:xfrm>
            <a:off x="374650" y="5695950"/>
            <a:ext cx="3240088" cy="86677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900" b="1">
                <a:solidFill>
                  <a:srgbClr val="FF0000"/>
                </a:solidFill>
                <a:ea typeface="微软雅黑" pitchFamily="34" charset="-122"/>
              </a:rPr>
              <a:t>实际上不会从磁盘调入，只是将代码和数据与虚拟空间建立对应关系，称为</a:t>
            </a:r>
            <a:r>
              <a:rPr kumimoji="1" lang="zh-CN" altLang="en-US" sz="1900" b="1">
                <a:solidFill>
                  <a:srgbClr val="FF0000"/>
                </a:solidFill>
                <a:latin typeface="微软雅黑"/>
                <a:ea typeface="微软雅黑" pitchFamily="34" charset="-122"/>
              </a:rPr>
              <a:t>“</a:t>
            </a:r>
            <a:r>
              <a:rPr kumimoji="1" lang="zh-CN" altLang="en-US" sz="1900" b="1">
                <a:solidFill>
                  <a:srgbClr val="FF0000"/>
                </a:solidFill>
                <a:ea typeface="微软雅黑" pitchFamily="34" charset="-122"/>
              </a:rPr>
              <a:t>映射</a:t>
            </a:r>
            <a:r>
              <a:rPr kumimoji="1" lang="zh-CN" altLang="en-US" sz="1900" b="1">
                <a:solidFill>
                  <a:srgbClr val="FF0000"/>
                </a:solidFill>
                <a:latin typeface="微软雅黑"/>
                <a:ea typeface="微软雅黑" pitchFamily="34" charset="-122"/>
              </a:rPr>
              <a:t>”</a:t>
            </a:r>
            <a:r>
              <a:rPr kumimoji="1" lang="zh-CN" altLang="en-US" sz="1900" b="1">
                <a:solidFill>
                  <a:srgbClr val="FF0000"/>
                </a:solidFill>
                <a:ea typeface="微软雅黑" pitchFamily="34" charset="-122"/>
              </a:rPr>
              <a:t>。</a:t>
            </a:r>
          </a:p>
        </p:txBody>
      </p:sp>
      <p:grpSp>
        <p:nvGrpSpPr>
          <p:cNvPr id="3" name="组合 26"/>
          <p:cNvGrpSpPr>
            <a:grpSpLocks/>
          </p:cNvGrpSpPr>
          <p:nvPr/>
        </p:nvGrpSpPr>
        <p:grpSpPr bwMode="auto">
          <a:xfrm>
            <a:off x="7113588" y="1628775"/>
            <a:ext cx="2030412" cy="1844675"/>
            <a:chOff x="6687236" y="1628800"/>
            <a:chExt cx="2160239" cy="1845205"/>
          </a:xfrm>
        </p:grpSpPr>
        <p:cxnSp>
          <p:nvCxnSpPr>
            <p:cNvPr id="650259" name="直接箭头连接符 18"/>
            <p:cNvCxnSpPr>
              <a:cxnSpLocks noChangeShapeType="1"/>
            </p:cNvCxnSpPr>
            <p:nvPr/>
          </p:nvCxnSpPr>
          <p:spPr bwMode="auto">
            <a:xfrm flipH="1">
              <a:off x="6957265" y="1898830"/>
              <a:ext cx="720081" cy="90010"/>
            </a:xfrm>
            <a:prstGeom prst="straightConnector1">
              <a:avLst/>
            </a:prstGeom>
            <a:noFill/>
            <a:ln w="22225" algn="ctr">
              <a:solidFill>
                <a:srgbClr val="D10F0F"/>
              </a:solidFill>
              <a:round/>
              <a:headEnd/>
              <a:tailEnd type="arrow" w="med" len="med"/>
            </a:ln>
          </p:spPr>
        </p:cxnSp>
        <p:sp>
          <p:nvSpPr>
            <p:cNvPr id="650260" name="TextBox 19"/>
            <p:cNvSpPr txBox="1">
              <a:spLocks noChangeArrowheads="1"/>
            </p:cNvSpPr>
            <p:nvPr/>
          </p:nvSpPr>
          <p:spPr bwMode="auto">
            <a:xfrm>
              <a:off x="7631390" y="1628800"/>
              <a:ext cx="1216085" cy="701877"/>
            </a:xfrm>
            <a:prstGeom prst="rect">
              <a:avLst/>
            </a:prstGeom>
            <a:noFill/>
            <a:ln w="9525">
              <a:noFill/>
              <a:miter lim="800000"/>
              <a:headEnd/>
              <a:tailEnd/>
            </a:ln>
          </p:spPr>
          <p:txBody>
            <a:bodyPr>
              <a:spAutoFit/>
            </a:bodyPr>
            <a:lstStyle/>
            <a:p>
              <a:pPr eaLnBrk="1" hangingPunct="1">
                <a:spcBef>
                  <a:spcPct val="50000"/>
                </a:spcBef>
              </a:pPr>
              <a:r>
                <a:rPr kumimoji="1" lang="zh-CN" altLang="en-US" sz="2000" b="1">
                  <a:solidFill>
                    <a:srgbClr val="C00000"/>
                  </a:solidFill>
                  <a:latin typeface="微软雅黑" pitchFamily="34" charset="-122"/>
                  <a:ea typeface="微软雅黑" pitchFamily="34" charset="-122"/>
                </a:rPr>
                <a:t>空洞    页面</a:t>
              </a:r>
            </a:p>
          </p:txBody>
        </p:sp>
        <p:cxnSp>
          <p:nvCxnSpPr>
            <p:cNvPr id="650261" name="直接箭头连接符 22"/>
            <p:cNvCxnSpPr>
              <a:cxnSpLocks noChangeShapeType="1"/>
            </p:cNvCxnSpPr>
            <p:nvPr/>
          </p:nvCxnSpPr>
          <p:spPr bwMode="auto">
            <a:xfrm flipH="1">
              <a:off x="6687236" y="2033845"/>
              <a:ext cx="945104" cy="1440160"/>
            </a:xfrm>
            <a:prstGeom prst="straightConnector1">
              <a:avLst/>
            </a:prstGeom>
            <a:noFill/>
            <a:ln w="22225" algn="ctr">
              <a:solidFill>
                <a:srgbClr val="D10F0F"/>
              </a:solidFill>
              <a:round/>
              <a:headEnd/>
              <a:tailEnd type="arrow" w="med" len="med"/>
            </a:ln>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0485">
                                            <p:txEl>
                                              <p:pRg st="0" end="0"/>
                                            </p:txEl>
                                          </p:spTgt>
                                        </p:tgtEl>
                                        <p:attrNameLst>
                                          <p:attrName>style.visibility</p:attrName>
                                        </p:attrNameLst>
                                      </p:cBhvr>
                                      <p:to>
                                        <p:strVal val="visible"/>
                                      </p:to>
                                    </p:set>
                                    <p:animEffect transition="in" filter="blinds(horizontal)">
                                      <p:cBhvr>
                                        <p:cTn id="7" dur="500"/>
                                        <p:tgtEl>
                                          <p:spTgt spid="66048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60485">
                                            <p:txEl>
                                              <p:pRg st="1" end="1"/>
                                            </p:txEl>
                                          </p:spTgt>
                                        </p:tgtEl>
                                        <p:attrNameLst>
                                          <p:attrName>style.visibility</p:attrName>
                                        </p:attrNameLst>
                                      </p:cBhvr>
                                      <p:to>
                                        <p:strVal val="visible"/>
                                      </p:to>
                                    </p:set>
                                    <p:animEffect transition="in" filter="blinds(horizontal)">
                                      <p:cBhvr>
                                        <p:cTn id="10" dur="500"/>
                                        <p:tgtEl>
                                          <p:spTgt spid="66048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60485">
                                            <p:txEl>
                                              <p:pRg st="2" end="2"/>
                                            </p:txEl>
                                          </p:spTgt>
                                        </p:tgtEl>
                                        <p:attrNameLst>
                                          <p:attrName>style.visibility</p:attrName>
                                        </p:attrNameLst>
                                      </p:cBhvr>
                                      <p:to>
                                        <p:strVal val="visible"/>
                                      </p:to>
                                    </p:set>
                                    <p:animEffect transition="in" filter="blinds(horizontal)">
                                      <p:cBhvr>
                                        <p:cTn id="15" dur="500"/>
                                        <p:tgtEl>
                                          <p:spTgt spid="66048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60493"/>
                                        </p:tgtEl>
                                        <p:attrNameLst>
                                          <p:attrName>style.visibility</p:attrName>
                                        </p:attrNameLst>
                                      </p:cBhvr>
                                      <p:to>
                                        <p:strVal val="visible"/>
                                      </p:to>
                                    </p:set>
                                    <p:animEffect transition="in" filter="blinds(horizontal)">
                                      <p:cBhvr>
                                        <p:cTn id="20" dur="500"/>
                                        <p:tgtEl>
                                          <p:spTgt spid="66049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60485">
                                            <p:txEl>
                                              <p:pRg st="3" end="3"/>
                                            </p:txEl>
                                          </p:spTgt>
                                        </p:tgtEl>
                                        <p:attrNameLst>
                                          <p:attrName>style.visibility</p:attrName>
                                        </p:attrNameLst>
                                      </p:cBhvr>
                                      <p:to>
                                        <p:strVal val="visible"/>
                                      </p:to>
                                    </p:set>
                                    <p:animEffect transition="in" filter="blinds(horizontal)">
                                      <p:cBhvr>
                                        <p:cTn id="25" dur="500"/>
                                        <p:tgtEl>
                                          <p:spTgt spid="66048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60492"/>
                                        </p:tgtEl>
                                        <p:attrNameLst>
                                          <p:attrName>style.visibility</p:attrName>
                                        </p:attrNameLst>
                                      </p:cBhvr>
                                      <p:to>
                                        <p:strVal val="visible"/>
                                      </p:to>
                                    </p:set>
                                    <p:animEffect transition="in" filter="blinds(horizontal)">
                                      <p:cBhvr>
                                        <p:cTn id="30" dur="500"/>
                                        <p:tgtEl>
                                          <p:spTgt spid="66049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660485">
                                            <p:txEl>
                                              <p:pRg st="4" end="4"/>
                                            </p:txEl>
                                          </p:spTgt>
                                        </p:tgtEl>
                                        <p:attrNameLst>
                                          <p:attrName>style.visibility</p:attrName>
                                        </p:attrNameLst>
                                      </p:cBhvr>
                                      <p:to>
                                        <p:strVal val="visible"/>
                                      </p:to>
                                    </p:set>
                                    <p:animEffect transition="in" filter="blinds(horizontal)">
                                      <p:cBhvr>
                                        <p:cTn id="35" dur="500"/>
                                        <p:tgtEl>
                                          <p:spTgt spid="660485">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660491"/>
                                        </p:tgtEl>
                                        <p:attrNameLst>
                                          <p:attrName>style.visibility</p:attrName>
                                        </p:attrNameLst>
                                      </p:cBhvr>
                                      <p:to>
                                        <p:strVal val="visible"/>
                                      </p:to>
                                    </p:set>
                                    <p:animEffect transition="in" filter="blinds(horizontal)">
                                      <p:cBhvr>
                                        <p:cTn id="40" dur="500"/>
                                        <p:tgtEl>
                                          <p:spTgt spid="660491"/>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660485">
                                            <p:txEl>
                                              <p:pRg st="5" end="5"/>
                                            </p:txEl>
                                          </p:spTgt>
                                        </p:tgtEl>
                                        <p:attrNameLst>
                                          <p:attrName>style.visibility</p:attrName>
                                        </p:attrNameLst>
                                      </p:cBhvr>
                                      <p:to>
                                        <p:strVal val="visible"/>
                                      </p:to>
                                    </p:set>
                                    <p:animEffect transition="in" filter="blinds(horizontal)">
                                      <p:cBhvr>
                                        <p:cTn id="45" dur="500"/>
                                        <p:tgtEl>
                                          <p:spTgt spid="660485">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660490"/>
                                        </p:tgtEl>
                                        <p:attrNameLst>
                                          <p:attrName>style.visibility</p:attrName>
                                        </p:attrNameLst>
                                      </p:cBhvr>
                                      <p:to>
                                        <p:strVal val="visible"/>
                                      </p:to>
                                    </p:set>
                                    <p:animEffect transition="in" filter="blinds(horizontal)">
                                      <p:cBhvr>
                                        <p:cTn id="50" dur="500"/>
                                        <p:tgtEl>
                                          <p:spTgt spid="660490"/>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660485">
                                            <p:txEl>
                                              <p:pRg st="6" end="6"/>
                                            </p:txEl>
                                          </p:spTgt>
                                        </p:tgtEl>
                                        <p:attrNameLst>
                                          <p:attrName>style.visibility</p:attrName>
                                        </p:attrNameLst>
                                      </p:cBhvr>
                                      <p:to>
                                        <p:strVal val="visible"/>
                                      </p:to>
                                    </p:set>
                                    <p:animEffect transition="in" filter="blinds(horizontal)">
                                      <p:cBhvr>
                                        <p:cTn id="55" dur="500"/>
                                        <p:tgtEl>
                                          <p:spTgt spid="660485">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660489"/>
                                        </p:tgtEl>
                                        <p:attrNameLst>
                                          <p:attrName>style.visibility</p:attrName>
                                        </p:attrNameLst>
                                      </p:cBhvr>
                                      <p:to>
                                        <p:strVal val="visible"/>
                                      </p:to>
                                    </p:set>
                                    <p:animEffect transition="in" filter="blinds(horizontal)">
                                      <p:cBhvr>
                                        <p:cTn id="60" dur="500"/>
                                        <p:tgtEl>
                                          <p:spTgt spid="66048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660485">
                                            <p:txEl>
                                              <p:pRg st="7" end="7"/>
                                            </p:txEl>
                                          </p:spTgt>
                                        </p:tgtEl>
                                        <p:attrNameLst>
                                          <p:attrName>style.visibility</p:attrName>
                                        </p:attrNameLst>
                                      </p:cBhvr>
                                      <p:to>
                                        <p:strVal val="visible"/>
                                      </p:to>
                                    </p:set>
                                    <p:animEffect transition="in" filter="blinds(horizontal)">
                                      <p:cBhvr>
                                        <p:cTn id="65" dur="500"/>
                                        <p:tgtEl>
                                          <p:spTgt spid="660485">
                                            <p:txEl>
                                              <p:pRg st="7" end="7"/>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660485">
                                            <p:txEl>
                                              <p:pRg st="8" end="8"/>
                                            </p:txEl>
                                          </p:spTgt>
                                        </p:tgtEl>
                                        <p:attrNameLst>
                                          <p:attrName>style.visibility</p:attrName>
                                        </p:attrNameLst>
                                      </p:cBhvr>
                                      <p:to>
                                        <p:strVal val="visible"/>
                                      </p:to>
                                    </p:set>
                                    <p:animEffect transition="in" filter="blinds(horizontal)">
                                      <p:cBhvr>
                                        <p:cTn id="70" dur="500"/>
                                        <p:tgtEl>
                                          <p:spTgt spid="660485">
                                            <p:txEl>
                                              <p:pRg st="8" end="8"/>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660487"/>
                                        </p:tgtEl>
                                        <p:attrNameLst>
                                          <p:attrName>style.visibility</p:attrName>
                                        </p:attrNameLst>
                                      </p:cBhvr>
                                      <p:to>
                                        <p:strVal val="visible"/>
                                      </p:to>
                                    </p:set>
                                    <p:animEffect transition="in" filter="blinds(horizontal)">
                                      <p:cBhvr>
                                        <p:cTn id="75" dur="500"/>
                                        <p:tgtEl>
                                          <p:spTgt spid="660487"/>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660488"/>
                                        </p:tgtEl>
                                        <p:attrNameLst>
                                          <p:attrName>style.visibility</p:attrName>
                                        </p:attrNameLst>
                                      </p:cBhvr>
                                      <p:to>
                                        <p:strVal val="visible"/>
                                      </p:to>
                                    </p:set>
                                    <p:animEffect transition="in" filter="blinds(horizontal)">
                                      <p:cBhvr>
                                        <p:cTn id="78" dur="500"/>
                                        <p:tgtEl>
                                          <p:spTgt spid="660488"/>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660494"/>
                                        </p:tgtEl>
                                        <p:attrNameLst>
                                          <p:attrName>style.visibility</p:attrName>
                                        </p:attrNameLst>
                                      </p:cBhvr>
                                      <p:to>
                                        <p:strVal val="visible"/>
                                      </p:to>
                                    </p:set>
                                    <p:animEffect transition="in" filter="blinds(horizontal)">
                                      <p:cBhvr>
                                        <p:cTn id="83" dur="500"/>
                                        <p:tgtEl>
                                          <p:spTgt spid="660494"/>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660496"/>
                                        </p:tgtEl>
                                        <p:attrNameLst>
                                          <p:attrName>style.visibility</p:attrName>
                                        </p:attrNameLst>
                                      </p:cBhvr>
                                      <p:to>
                                        <p:strVal val="visible"/>
                                      </p:to>
                                    </p:set>
                                    <p:animEffect transition="in" filter="blinds(horizontal)">
                                      <p:cBhvr>
                                        <p:cTn id="88" dur="500"/>
                                        <p:tgtEl>
                                          <p:spTgt spid="660496"/>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660498"/>
                                        </p:tgtEl>
                                        <p:attrNameLst>
                                          <p:attrName>style.visibility</p:attrName>
                                        </p:attrNameLst>
                                      </p:cBhvr>
                                      <p:to>
                                        <p:strVal val="visible"/>
                                      </p:to>
                                    </p:set>
                                    <p:animEffect transition="in" filter="blinds(horizontal)">
                                      <p:cBhvr>
                                        <p:cTn id="93" dur="500"/>
                                        <p:tgtEl>
                                          <p:spTgt spid="660498"/>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nodeType="clickEffect">
                                  <p:stCondLst>
                                    <p:cond delay="0"/>
                                  </p:stCondLst>
                                  <p:childTnLst>
                                    <p:set>
                                      <p:cBhvr>
                                        <p:cTn id="97" dur="1" fill="hold">
                                          <p:stCondLst>
                                            <p:cond delay="0"/>
                                          </p:stCondLst>
                                        </p:cTn>
                                        <p:tgtEl>
                                          <p:spTgt spid="3"/>
                                        </p:tgtEl>
                                        <p:attrNameLst>
                                          <p:attrName>style.visibility</p:attrName>
                                        </p:attrNameLst>
                                      </p:cBhvr>
                                      <p:to>
                                        <p:strVal val="visible"/>
                                      </p:to>
                                    </p:set>
                                    <p:animEffect transition="in" filter="blinds(horizontal)">
                                      <p:cBhvr>
                                        <p:cTn id="9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487" grpId="0" animBg="1"/>
      <p:bldP spid="660488" grpId="0" animBg="1"/>
      <p:bldP spid="660489" grpId="0" animBg="1"/>
      <p:bldP spid="660490" grpId="0" animBg="1"/>
      <p:bldP spid="660491" grpId="0" animBg="1"/>
      <p:bldP spid="660492" grpId="0" animBg="1"/>
      <p:bldP spid="660493" grpId="0" animBg="1"/>
      <p:bldP spid="660494" grpId="0"/>
      <p:bldP spid="660496" grpId="0"/>
      <p:bldP spid="660498"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idx="4294967295"/>
          </p:nvPr>
        </p:nvSpPr>
        <p:spPr>
          <a:xfrm>
            <a:off x="650875" y="247650"/>
            <a:ext cx="7129463" cy="365125"/>
          </a:xfrm>
        </p:spPr>
        <p:txBody>
          <a:bodyPr lIns="91440" tIns="45720" rIns="91440" bIns="45720" anchor="ctr"/>
          <a:lstStyle/>
          <a:p>
            <a:pPr eaLnBrk="1" hangingPunct="1"/>
            <a:r>
              <a:rPr lang="en-US" altLang="zh-CN"/>
              <a:t>MIPS</a:t>
            </a:r>
            <a:r>
              <a:rPr lang="zh-CN" altLang="en-US"/>
              <a:t>程序和数据的存储器分配</a:t>
            </a:r>
          </a:p>
        </p:txBody>
      </p:sp>
      <p:graphicFrame>
        <p:nvGraphicFramePr>
          <p:cNvPr id="651267" name="Object 4"/>
          <p:cNvGraphicFramePr>
            <a:graphicFrameLocks noChangeAspect="1"/>
          </p:cNvGraphicFramePr>
          <p:nvPr>
            <p:ph sz="half" idx="4294967295"/>
          </p:nvPr>
        </p:nvGraphicFramePr>
        <p:xfrm>
          <a:off x="1555750" y="954088"/>
          <a:ext cx="6724650" cy="5318125"/>
        </p:xfrm>
        <a:graphic>
          <a:graphicData uri="http://schemas.openxmlformats.org/presentationml/2006/ole">
            <p:oleObj spid="_x0000_s651267" name="位图图像" r:id="rId4" imgW="3638095" imgH="2819794" progId="Paint.Picture">
              <p:embed/>
            </p:oleObj>
          </a:graphicData>
        </a:graphic>
      </p:graphicFrame>
      <p:sp>
        <p:nvSpPr>
          <p:cNvPr id="609287" name="Text Box 7"/>
          <p:cNvSpPr txBox="1">
            <a:spLocks noChangeArrowheads="1"/>
          </p:cNvSpPr>
          <p:nvPr/>
        </p:nvSpPr>
        <p:spPr bwMode="auto">
          <a:xfrm>
            <a:off x="1376363" y="6264275"/>
            <a:ext cx="6030912" cy="415925"/>
          </a:xfrm>
          <a:prstGeom prst="rect">
            <a:avLst/>
          </a:prstGeom>
          <a:noFill/>
          <a:ln w="12700">
            <a:noFill/>
            <a:miter lim="800000"/>
            <a:headEnd/>
            <a:tailEnd/>
          </a:ln>
        </p:spPr>
        <p:txBody>
          <a:bodyPr lIns="63500" tIns="25400" rIns="63500" bIns="25400">
            <a:spAutoFit/>
          </a:bodyPr>
          <a:lstStyle/>
          <a:p>
            <a:pPr>
              <a:spcBef>
                <a:spcPct val="50000"/>
              </a:spcBef>
            </a:pPr>
            <a:r>
              <a:rPr lang="zh-CN" altLang="en-US" sz="2400" b="1">
                <a:solidFill>
                  <a:srgbClr val="B3110D"/>
                </a:solidFill>
                <a:ea typeface="微软雅黑" pitchFamily="34" charset="-122"/>
              </a:rPr>
              <a:t>这就是每个进程的虚拟（逻辑）地址空间！</a:t>
            </a:r>
          </a:p>
        </p:txBody>
      </p:sp>
      <p:sp>
        <p:nvSpPr>
          <p:cNvPr id="609290" name="Text Box 10"/>
          <p:cNvSpPr txBox="1">
            <a:spLocks noChangeArrowheads="1"/>
          </p:cNvSpPr>
          <p:nvPr/>
        </p:nvSpPr>
        <p:spPr bwMode="auto">
          <a:xfrm>
            <a:off x="8140700" y="1628775"/>
            <a:ext cx="796925" cy="3375025"/>
          </a:xfrm>
          <a:prstGeom prst="rect">
            <a:avLst/>
          </a:prstGeom>
          <a:noFill/>
          <a:ln w="12700">
            <a:noFill/>
            <a:miter lim="800000"/>
            <a:headEnd/>
            <a:tailEnd/>
          </a:ln>
        </p:spPr>
        <p:txBody>
          <a:bodyPr vert="eaVert" lIns="63500" tIns="25400" rIns="63500" bIns="25400">
            <a:spAutoFit/>
          </a:bodyPr>
          <a:lstStyle/>
          <a:p>
            <a:pPr>
              <a:spcBef>
                <a:spcPct val="50000"/>
              </a:spcBef>
            </a:pPr>
            <a:r>
              <a:rPr lang="zh-CN" altLang="en-US" sz="2200" b="1">
                <a:solidFill>
                  <a:srgbClr val="B3110D"/>
                </a:solidFill>
                <a:ea typeface="微软雅黑" pitchFamily="34" charset="-122"/>
              </a:rPr>
              <a:t>每个用户程序都有相同的虚拟地址空间！</a:t>
            </a:r>
          </a:p>
        </p:txBody>
      </p:sp>
      <p:sp>
        <p:nvSpPr>
          <p:cNvPr id="609291" name="Text Box 11"/>
          <p:cNvSpPr txBox="1">
            <a:spLocks noChangeArrowheads="1"/>
          </p:cNvSpPr>
          <p:nvPr/>
        </p:nvSpPr>
        <p:spPr bwMode="auto">
          <a:xfrm>
            <a:off x="250825" y="1719263"/>
            <a:ext cx="3825875" cy="12192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FF0066"/>
                </a:solidFill>
                <a:ea typeface="微软雅黑" pitchFamily="34" charset="-122"/>
              </a:rPr>
              <a:t>问题：你知道一个程序在</a:t>
            </a:r>
            <a:r>
              <a:rPr kumimoji="1" lang="zh-CN" altLang="en-US" sz="2000" b="1">
                <a:solidFill>
                  <a:srgbClr val="FF0066"/>
                </a:solidFill>
                <a:latin typeface="微软雅黑"/>
                <a:ea typeface="微软雅黑" pitchFamily="34" charset="-122"/>
              </a:rPr>
              <a:t>“</a:t>
            </a:r>
            <a:r>
              <a:rPr kumimoji="1" lang="zh-CN" altLang="en-US" sz="2000" b="1">
                <a:solidFill>
                  <a:srgbClr val="FF0066"/>
                </a:solidFill>
                <a:ea typeface="微软雅黑" pitchFamily="34" charset="-122"/>
              </a:rPr>
              <a:t>编辑、编译、汇编、链接、装入</a:t>
            </a:r>
            <a:r>
              <a:rPr kumimoji="1" lang="zh-CN" altLang="en-US" sz="2000" b="1">
                <a:solidFill>
                  <a:srgbClr val="FF0066"/>
                </a:solidFill>
                <a:latin typeface="微软雅黑"/>
                <a:ea typeface="微软雅黑" pitchFamily="34" charset="-122"/>
              </a:rPr>
              <a:t>”</a:t>
            </a:r>
            <a:r>
              <a:rPr kumimoji="1" lang="zh-CN" altLang="en-US" sz="2000" b="1">
                <a:solidFill>
                  <a:srgbClr val="FF0066"/>
                </a:solidFill>
                <a:ea typeface="微软雅黑" pitchFamily="34" charset="-122"/>
              </a:rPr>
              <a:t>过程中的哪个环节确定了每条指令及其操作数的虚拟地址吗？</a:t>
            </a:r>
          </a:p>
        </p:txBody>
      </p:sp>
      <p:sp>
        <p:nvSpPr>
          <p:cNvPr id="609292" name="Text Box 12"/>
          <p:cNvSpPr txBox="1">
            <a:spLocks noChangeArrowheads="1"/>
          </p:cNvSpPr>
          <p:nvPr/>
        </p:nvSpPr>
        <p:spPr bwMode="auto">
          <a:xfrm>
            <a:off x="296863" y="3024188"/>
            <a:ext cx="3825875" cy="9144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0000FF"/>
                </a:solidFill>
                <a:ea typeface="微软雅黑" pitchFamily="34" charset="-122"/>
              </a:rPr>
              <a:t>链接时确定虚拟地址；装入时生成页表以建立虚拟地址与物理地址之间的映射！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9287"/>
                                        </p:tgtEl>
                                        <p:attrNameLst>
                                          <p:attrName>style.visibility</p:attrName>
                                        </p:attrNameLst>
                                      </p:cBhvr>
                                      <p:to>
                                        <p:strVal val="visible"/>
                                      </p:to>
                                    </p:set>
                                    <p:animEffect transition="in" filter="blinds(horizontal)">
                                      <p:cBhvr>
                                        <p:cTn id="7" dur="500"/>
                                        <p:tgtEl>
                                          <p:spTgt spid="6092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9290"/>
                                        </p:tgtEl>
                                        <p:attrNameLst>
                                          <p:attrName>style.visibility</p:attrName>
                                        </p:attrNameLst>
                                      </p:cBhvr>
                                      <p:to>
                                        <p:strVal val="visible"/>
                                      </p:to>
                                    </p:set>
                                    <p:animEffect transition="in" filter="blinds(horizontal)">
                                      <p:cBhvr>
                                        <p:cTn id="12" dur="500"/>
                                        <p:tgtEl>
                                          <p:spTgt spid="60929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9291"/>
                                        </p:tgtEl>
                                        <p:attrNameLst>
                                          <p:attrName>style.visibility</p:attrName>
                                        </p:attrNameLst>
                                      </p:cBhvr>
                                      <p:to>
                                        <p:strVal val="visible"/>
                                      </p:to>
                                    </p:set>
                                    <p:animEffect transition="in" filter="blinds(horizontal)">
                                      <p:cBhvr>
                                        <p:cTn id="17" dur="500"/>
                                        <p:tgtEl>
                                          <p:spTgt spid="60929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09292"/>
                                        </p:tgtEl>
                                        <p:attrNameLst>
                                          <p:attrName>style.visibility</p:attrName>
                                        </p:attrNameLst>
                                      </p:cBhvr>
                                      <p:to>
                                        <p:strVal val="visible"/>
                                      </p:to>
                                    </p:set>
                                    <p:animEffect transition="in" filter="blinds(horizontal)">
                                      <p:cBhvr>
                                        <p:cTn id="22" dur="500"/>
                                        <p:tgtEl>
                                          <p:spTgt spid="609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7" grpId="0"/>
      <p:bldP spid="609290" grpId="0"/>
      <p:bldP spid="609291" grpId="0"/>
      <p:bldP spid="609292"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idx="4294967295"/>
          </p:nvPr>
        </p:nvSpPr>
        <p:spPr>
          <a:xfrm>
            <a:off x="688975" y="53975"/>
            <a:ext cx="7772400" cy="609600"/>
          </a:xfrm>
        </p:spPr>
        <p:txBody>
          <a:bodyPr lIns="91440" tIns="45720" rIns="91440" bIns="45720" anchor="ctr"/>
          <a:lstStyle/>
          <a:p>
            <a:pPr algn="l" eaLnBrk="1" hangingPunct="1"/>
            <a:r>
              <a:rPr lang="zh-CN" altLang="en-US"/>
              <a:t>                   虚拟存储器管理</a:t>
            </a:r>
          </a:p>
        </p:txBody>
      </p:sp>
      <p:sp>
        <p:nvSpPr>
          <p:cNvPr id="653315" name="Rectangle 3"/>
          <p:cNvSpPr>
            <a:spLocks noChangeArrowheads="1"/>
          </p:cNvSpPr>
          <p:nvPr/>
        </p:nvSpPr>
        <p:spPr bwMode="auto">
          <a:xfrm>
            <a:off x="228600" y="76200"/>
            <a:ext cx="8534400" cy="641350"/>
          </a:xfrm>
          <a:prstGeom prst="rect">
            <a:avLst/>
          </a:prstGeom>
          <a:noFill/>
          <a:ln w="9525">
            <a:noFill/>
            <a:miter lim="800000"/>
            <a:headEnd/>
            <a:tailEnd/>
          </a:ln>
        </p:spPr>
        <p:txBody>
          <a:bodyPr anchor="ctr"/>
          <a:lstStyle/>
          <a:p>
            <a:pPr eaLnBrk="1" hangingPunct="1"/>
            <a:endParaRPr kumimoji="1" lang="zh-CN" altLang="en-US" sz="3200" b="1">
              <a:solidFill>
                <a:srgbClr val="CC3300"/>
              </a:solidFill>
              <a:latin typeface="Times New Roman" pitchFamily="18" charset="0"/>
              <a:ea typeface="宋体" pitchFamily="2" charset="-122"/>
              <a:cs typeface="Arial" pitchFamily="34" charset="0"/>
            </a:endParaRPr>
          </a:p>
        </p:txBody>
      </p:sp>
      <p:sp>
        <p:nvSpPr>
          <p:cNvPr id="653316" name="Rectangle 4"/>
          <p:cNvSpPr>
            <a:spLocks noChangeArrowheads="1"/>
          </p:cNvSpPr>
          <p:nvPr/>
        </p:nvSpPr>
        <p:spPr bwMode="auto">
          <a:xfrm>
            <a:off x="457200" y="990600"/>
            <a:ext cx="8458200" cy="4800600"/>
          </a:xfrm>
          <a:prstGeom prst="rect">
            <a:avLst/>
          </a:prstGeom>
          <a:noFill/>
          <a:ln w="9525">
            <a:noFill/>
            <a:miter lim="800000"/>
            <a:headEnd/>
            <a:tailEnd/>
          </a:ln>
        </p:spPr>
        <p:txBody>
          <a:bodyPr/>
          <a:lstStyle/>
          <a:p>
            <a:pPr marL="342900" indent="-342900" eaLnBrk="1" hangingPunct="1">
              <a:lnSpc>
                <a:spcPct val="115000"/>
              </a:lnSpc>
              <a:spcBef>
                <a:spcPct val="20000"/>
              </a:spcBef>
              <a:buClr>
                <a:schemeClr val="accent1"/>
              </a:buClr>
              <a:buSzPct val="80000"/>
              <a:buFont typeface="Wingdings" pitchFamily="2" charset="2"/>
              <a:buChar char="u"/>
            </a:pPr>
            <a:endParaRPr kumimoji="1" lang="zh-CN" altLang="en-US" sz="2000" b="1">
              <a:solidFill>
                <a:schemeClr val="hlink"/>
              </a:solidFill>
              <a:ea typeface="宋体" pitchFamily="2" charset="-122"/>
              <a:cs typeface="Arial" pitchFamily="34" charset="0"/>
            </a:endParaRPr>
          </a:p>
        </p:txBody>
      </p:sp>
      <p:sp>
        <p:nvSpPr>
          <p:cNvPr id="499717" name="Rectangle 5"/>
          <p:cNvSpPr>
            <a:spLocks noChangeArrowheads="1"/>
          </p:cNvSpPr>
          <p:nvPr/>
        </p:nvSpPr>
        <p:spPr bwMode="auto">
          <a:xfrm>
            <a:off x="209550" y="954088"/>
            <a:ext cx="8734425" cy="3979862"/>
          </a:xfrm>
          <a:prstGeom prst="rect">
            <a:avLst/>
          </a:prstGeom>
          <a:noFill/>
          <a:ln w="9525">
            <a:noFill/>
            <a:miter lim="800000"/>
            <a:headEnd/>
            <a:tailEnd/>
          </a:ln>
        </p:spPr>
        <p:txBody>
          <a:bodyPr lIns="0" tIns="0" rIns="0" bIns="0">
            <a:spAutoFit/>
          </a:bodyPr>
          <a:lstStyle/>
          <a:p>
            <a:pPr eaLnBrk="1" hangingPunct="1">
              <a:spcBef>
                <a:spcPct val="50000"/>
              </a:spcBef>
              <a:buClr>
                <a:schemeClr val="accent1"/>
              </a:buClr>
              <a:buSzPct val="70000"/>
            </a:pPr>
            <a:r>
              <a:rPr kumimoji="1" lang="zh-CN" altLang="en-US" sz="2400" b="1">
                <a:latin typeface="黑体" pitchFamily="49" charset="-122"/>
                <a:ea typeface="黑体" pitchFamily="49" charset="-122"/>
                <a:cs typeface="Arial" pitchFamily="34" charset="0"/>
              </a:rPr>
              <a:t> </a:t>
            </a:r>
            <a:r>
              <a:rPr kumimoji="1" lang="zh-CN" altLang="en-US" sz="2400" b="1">
                <a:latin typeface="微软雅黑" pitchFamily="34" charset="-122"/>
                <a:ea typeface="微软雅黑" pitchFamily="34" charset="-122"/>
                <a:cs typeface="Arial" pitchFamily="34" charset="0"/>
              </a:rPr>
              <a:t>实现虚拟存储器管理，需考虑：</a:t>
            </a:r>
          </a:p>
          <a:p>
            <a:pPr lvl="1" eaLnBrk="1" hangingPunct="1">
              <a:spcBef>
                <a:spcPct val="20000"/>
              </a:spcBef>
              <a:buClr>
                <a:schemeClr val="accent1"/>
              </a:buClr>
              <a:buSzPct val="70000"/>
              <a:buFont typeface="Arial" pitchFamily="34" charset="0"/>
              <a:buNone/>
            </a:pPr>
            <a:r>
              <a:rPr kumimoji="1" lang="zh-CN" altLang="en-US" sz="2000" b="1">
                <a:solidFill>
                  <a:schemeClr val="hlink"/>
                </a:solidFill>
                <a:latin typeface="微软雅黑" pitchFamily="34" charset="-122"/>
                <a:ea typeface="微软雅黑" pitchFamily="34" charset="-122"/>
                <a:cs typeface="Arial" pitchFamily="34" charset="0"/>
              </a:rPr>
              <a:t> </a:t>
            </a:r>
            <a:r>
              <a:rPr kumimoji="1" lang="zh-CN" altLang="en-US" sz="2200" b="1">
                <a:solidFill>
                  <a:srgbClr val="0000FF"/>
                </a:solidFill>
                <a:latin typeface="微软雅黑" pitchFamily="34" charset="-122"/>
                <a:ea typeface="微软雅黑" pitchFamily="34" charset="-122"/>
                <a:cs typeface="Arial" pitchFamily="34" charset="0"/>
              </a:rPr>
              <a:t>块大小（在虚拟存储器中“块</a:t>
            </a:r>
            <a:r>
              <a:rPr kumimoji="1" lang="en-US" altLang="zh-CN" sz="2200" b="1">
                <a:solidFill>
                  <a:srgbClr val="0000FF"/>
                </a:solidFill>
                <a:latin typeface="微软雅黑" pitchFamily="34" charset="-122"/>
                <a:ea typeface="微软雅黑" pitchFamily="34" charset="-122"/>
                <a:cs typeface="Arial" pitchFamily="34" charset="0"/>
              </a:rPr>
              <a:t>”</a:t>
            </a:r>
            <a:r>
              <a:rPr kumimoji="1" lang="zh-CN" altLang="en-US" sz="2200" b="1">
                <a:solidFill>
                  <a:srgbClr val="0000FF"/>
                </a:solidFill>
                <a:latin typeface="微软雅黑" pitchFamily="34" charset="-122"/>
                <a:ea typeface="微软雅黑" pitchFamily="34" charset="-122"/>
                <a:cs typeface="Arial" pitchFamily="34" charset="0"/>
              </a:rPr>
              <a:t>被称为“页 </a:t>
            </a:r>
            <a:r>
              <a:rPr kumimoji="1" lang="en-US" altLang="zh-CN" sz="2200" b="1">
                <a:solidFill>
                  <a:srgbClr val="0000FF"/>
                </a:solidFill>
                <a:latin typeface="微软雅黑" pitchFamily="34" charset="-122"/>
                <a:ea typeface="微软雅黑" pitchFamily="34" charset="-122"/>
                <a:cs typeface="Arial" pitchFamily="34" charset="0"/>
              </a:rPr>
              <a:t>/ Page”</a:t>
            </a:r>
            <a:r>
              <a:rPr kumimoji="1" lang="zh-CN" altLang="en-US" sz="2200" b="1">
                <a:solidFill>
                  <a:srgbClr val="0000FF"/>
                </a:solidFill>
                <a:latin typeface="微软雅黑" pitchFamily="34" charset="-122"/>
                <a:ea typeface="微软雅黑" pitchFamily="34" charset="-122"/>
                <a:cs typeface="Arial" pitchFamily="34" charset="0"/>
              </a:rPr>
              <a:t>）应多大？</a:t>
            </a:r>
          </a:p>
          <a:p>
            <a:pPr lvl="1" eaLnBrk="1" hangingPunct="1">
              <a:spcBef>
                <a:spcPct val="20000"/>
              </a:spcBef>
              <a:buClr>
                <a:schemeClr val="accent1"/>
              </a:buClr>
              <a:buSzPct val="70000"/>
              <a:buFont typeface="Arial" pitchFamily="34" charset="0"/>
              <a:buNone/>
            </a:pPr>
            <a:r>
              <a:rPr kumimoji="1" lang="zh-CN" altLang="en-US" sz="2200" b="1">
                <a:solidFill>
                  <a:srgbClr val="0000FF"/>
                </a:solidFill>
                <a:latin typeface="微软雅黑" pitchFamily="34" charset="-122"/>
                <a:ea typeface="微软雅黑" pitchFamily="34" charset="-122"/>
                <a:cs typeface="Arial" pitchFamily="34" charset="0"/>
              </a:rPr>
              <a:t> 主存与辅存的空间如何分区管理</a:t>
            </a:r>
            <a:r>
              <a:rPr kumimoji="1" lang="en-US" altLang="zh-CN" sz="2200" b="1">
                <a:solidFill>
                  <a:srgbClr val="0000FF"/>
                </a:solidFill>
                <a:latin typeface="微软雅黑" pitchFamily="34" charset="-122"/>
                <a:ea typeface="微软雅黑" pitchFamily="34" charset="-122"/>
                <a:cs typeface="Arial" pitchFamily="34" charset="0"/>
              </a:rPr>
              <a:t>?</a:t>
            </a:r>
          </a:p>
          <a:p>
            <a:pPr lvl="1" eaLnBrk="1" hangingPunct="1">
              <a:spcBef>
                <a:spcPct val="20000"/>
              </a:spcBef>
              <a:buClr>
                <a:schemeClr val="accent1"/>
              </a:buClr>
              <a:buSzPct val="70000"/>
              <a:buFont typeface="Arial" pitchFamily="34" charset="0"/>
              <a:buNone/>
            </a:pPr>
            <a:r>
              <a:rPr kumimoji="1" lang="zh-CN" altLang="en-US" sz="2200" b="1">
                <a:solidFill>
                  <a:srgbClr val="0000FF"/>
                </a:solidFill>
                <a:latin typeface="微软雅黑" pitchFamily="34" charset="-122"/>
                <a:ea typeface="微软雅黑" pitchFamily="34" charset="-122"/>
                <a:cs typeface="Arial" pitchFamily="34" charset="0"/>
              </a:rPr>
              <a:t> 程序块 </a:t>
            </a:r>
            <a:r>
              <a:rPr kumimoji="1" lang="en-US" altLang="zh-CN" sz="2200" b="1">
                <a:solidFill>
                  <a:srgbClr val="0000FF"/>
                </a:solidFill>
                <a:latin typeface="微软雅黑" pitchFamily="34" charset="-122"/>
                <a:ea typeface="微软雅黑" pitchFamily="34" charset="-122"/>
                <a:cs typeface="Arial" pitchFamily="34" charset="0"/>
              </a:rPr>
              <a:t>/ </a:t>
            </a:r>
            <a:r>
              <a:rPr kumimoji="1" lang="zh-CN" altLang="en-US" sz="2200" b="1">
                <a:solidFill>
                  <a:srgbClr val="0000FF"/>
                </a:solidFill>
                <a:latin typeface="微软雅黑" pitchFamily="34" charset="-122"/>
                <a:ea typeface="微软雅黑" pitchFamily="34" charset="-122"/>
                <a:cs typeface="Arial" pitchFamily="34" charset="0"/>
              </a:rPr>
              <a:t>存储块之间如何映像</a:t>
            </a:r>
            <a:r>
              <a:rPr kumimoji="1" lang="en-US" altLang="zh-CN" sz="2200" b="1">
                <a:solidFill>
                  <a:srgbClr val="0000FF"/>
                </a:solidFill>
                <a:latin typeface="微软雅黑" pitchFamily="34" charset="-122"/>
                <a:ea typeface="微软雅黑" pitchFamily="34" charset="-122"/>
                <a:cs typeface="Arial" pitchFamily="34" charset="0"/>
              </a:rPr>
              <a:t>?</a:t>
            </a:r>
          </a:p>
          <a:p>
            <a:pPr lvl="1" eaLnBrk="1" hangingPunct="1">
              <a:spcBef>
                <a:spcPct val="20000"/>
              </a:spcBef>
              <a:buClr>
                <a:schemeClr val="accent1"/>
              </a:buClr>
              <a:buSzPct val="70000"/>
              <a:buFont typeface="Arial" pitchFamily="34" charset="0"/>
              <a:buNone/>
            </a:pPr>
            <a:r>
              <a:rPr kumimoji="1" lang="zh-CN" altLang="en-US" sz="2200" b="1">
                <a:solidFill>
                  <a:srgbClr val="0000FF"/>
                </a:solidFill>
                <a:latin typeface="微软雅黑" pitchFamily="34" charset="-122"/>
                <a:ea typeface="微软雅黑" pitchFamily="34" charset="-122"/>
                <a:cs typeface="Arial" pitchFamily="34" charset="0"/>
              </a:rPr>
              <a:t> 逻辑地址和物理地址如何转换，转换速度如何提高</a:t>
            </a:r>
            <a:r>
              <a:rPr kumimoji="1" lang="en-US" altLang="zh-CN" sz="2200" b="1">
                <a:solidFill>
                  <a:srgbClr val="0000FF"/>
                </a:solidFill>
                <a:latin typeface="微软雅黑" pitchFamily="34" charset="-122"/>
                <a:ea typeface="微软雅黑" pitchFamily="34" charset="-122"/>
                <a:cs typeface="Arial" pitchFamily="34" charset="0"/>
              </a:rPr>
              <a:t>?</a:t>
            </a:r>
          </a:p>
          <a:p>
            <a:pPr lvl="1" eaLnBrk="1" hangingPunct="1">
              <a:spcBef>
                <a:spcPct val="20000"/>
              </a:spcBef>
              <a:buClr>
                <a:schemeClr val="accent1"/>
              </a:buClr>
              <a:buSzPct val="70000"/>
              <a:buFont typeface="Arial" pitchFamily="34" charset="0"/>
              <a:buNone/>
            </a:pPr>
            <a:r>
              <a:rPr kumimoji="1" lang="zh-CN" altLang="en-US" sz="2200" b="1">
                <a:solidFill>
                  <a:srgbClr val="0000FF"/>
                </a:solidFill>
                <a:latin typeface="微软雅黑" pitchFamily="34" charset="-122"/>
                <a:ea typeface="微软雅黑" pitchFamily="34" charset="-122"/>
                <a:cs typeface="Arial" pitchFamily="34" charset="0"/>
              </a:rPr>
              <a:t> 主存与辅存之间如何进行替换（与</a:t>
            </a:r>
            <a:r>
              <a:rPr kumimoji="1" lang="en-US" altLang="zh-CN" sz="2200" b="1">
                <a:solidFill>
                  <a:srgbClr val="0000FF"/>
                </a:solidFill>
                <a:latin typeface="微软雅黑" pitchFamily="34" charset="-122"/>
                <a:ea typeface="微软雅黑" pitchFamily="34" charset="-122"/>
                <a:cs typeface="Arial" pitchFamily="34" charset="0"/>
              </a:rPr>
              <a:t>Cache</a:t>
            </a:r>
            <a:r>
              <a:rPr kumimoji="1" lang="zh-CN" altLang="en-US" sz="2200" b="1">
                <a:solidFill>
                  <a:srgbClr val="0000FF"/>
                </a:solidFill>
                <a:latin typeface="微软雅黑" pitchFamily="34" charset="-122"/>
                <a:ea typeface="微软雅黑" pitchFamily="34" charset="-122"/>
                <a:cs typeface="Arial" pitchFamily="34" charset="0"/>
              </a:rPr>
              <a:t>所用策略相似）</a:t>
            </a:r>
            <a:r>
              <a:rPr kumimoji="1" lang="en-US" altLang="zh-CN" sz="2200" b="1">
                <a:solidFill>
                  <a:srgbClr val="0000FF"/>
                </a:solidFill>
                <a:latin typeface="微软雅黑" pitchFamily="34" charset="-122"/>
                <a:ea typeface="微软雅黑" pitchFamily="34" charset="-122"/>
                <a:cs typeface="Arial" pitchFamily="34" charset="0"/>
              </a:rPr>
              <a:t>?</a:t>
            </a:r>
          </a:p>
          <a:p>
            <a:pPr lvl="1" eaLnBrk="1" hangingPunct="1">
              <a:spcBef>
                <a:spcPct val="20000"/>
              </a:spcBef>
              <a:buClr>
                <a:schemeClr val="accent1"/>
              </a:buClr>
              <a:buSzPct val="70000"/>
              <a:buFont typeface="Arial" pitchFamily="34" charset="0"/>
              <a:buNone/>
            </a:pPr>
            <a:r>
              <a:rPr kumimoji="1" lang="zh-CN" altLang="en-US" sz="2200" b="1">
                <a:solidFill>
                  <a:srgbClr val="0000FF"/>
                </a:solidFill>
                <a:latin typeface="微软雅黑" pitchFamily="34" charset="-122"/>
                <a:ea typeface="微软雅黑" pitchFamily="34" charset="-122"/>
                <a:cs typeface="Arial" pitchFamily="34" charset="0"/>
              </a:rPr>
              <a:t> 页表如何实现，页表项中要记录哪些信息</a:t>
            </a:r>
            <a:r>
              <a:rPr kumimoji="1" lang="en-US" altLang="zh-CN" sz="2200" b="1">
                <a:solidFill>
                  <a:srgbClr val="0000FF"/>
                </a:solidFill>
                <a:latin typeface="微软雅黑" pitchFamily="34" charset="-122"/>
                <a:ea typeface="微软雅黑" pitchFamily="34" charset="-122"/>
                <a:cs typeface="Arial" pitchFamily="34" charset="0"/>
              </a:rPr>
              <a:t>?</a:t>
            </a:r>
          </a:p>
          <a:p>
            <a:pPr lvl="1" eaLnBrk="1" hangingPunct="1">
              <a:spcBef>
                <a:spcPct val="20000"/>
              </a:spcBef>
              <a:buClr>
                <a:schemeClr val="accent1"/>
              </a:buClr>
              <a:buSzPct val="70000"/>
              <a:buFont typeface="Arial" pitchFamily="34" charset="0"/>
              <a:buNone/>
            </a:pPr>
            <a:r>
              <a:rPr kumimoji="1" lang="zh-CN" altLang="en-US" sz="2200" b="1">
                <a:solidFill>
                  <a:srgbClr val="0000FF"/>
                </a:solidFill>
                <a:latin typeface="微软雅黑" pitchFamily="34" charset="-122"/>
                <a:ea typeface="微软雅黑" pitchFamily="34" charset="-122"/>
                <a:cs typeface="Arial" pitchFamily="34" charset="0"/>
              </a:rPr>
              <a:t> 如何加快访问页表的速度</a:t>
            </a:r>
            <a:r>
              <a:rPr kumimoji="1" lang="en-US" altLang="zh-CN" sz="2200" b="1">
                <a:solidFill>
                  <a:srgbClr val="0000FF"/>
                </a:solidFill>
                <a:latin typeface="微软雅黑" pitchFamily="34" charset="-122"/>
                <a:ea typeface="微软雅黑" pitchFamily="34" charset="-122"/>
                <a:cs typeface="Arial" pitchFamily="34" charset="0"/>
              </a:rPr>
              <a:t>?</a:t>
            </a:r>
          </a:p>
          <a:p>
            <a:pPr lvl="1" eaLnBrk="1" hangingPunct="1">
              <a:spcBef>
                <a:spcPct val="20000"/>
              </a:spcBef>
              <a:buClr>
                <a:schemeClr val="accent1"/>
              </a:buClr>
              <a:buSzPct val="70000"/>
              <a:buFont typeface="Arial" pitchFamily="34" charset="0"/>
              <a:buNone/>
            </a:pPr>
            <a:r>
              <a:rPr kumimoji="1" lang="zh-CN" altLang="en-US" sz="2200" b="1">
                <a:solidFill>
                  <a:srgbClr val="0000FF"/>
                </a:solidFill>
                <a:latin typeface="微软雅黑" pitchFamily="34" charset="-122"/>
                <a:ea typeface="微软雅黑" pitchFamily="34" charset="-122"/>
                <a:cs typeface="Arial" pitchFamily="34" charset="0"/>
              </a:rPr>
              <a:t> 如果要找的内容不在主存，怎么办</a:t>
            </a:r>
            <a:r>
              <a:rPr kumimoji="1" lang="en-US" altLang="zh-CN" sz="2200" b="1">
                <a:solidFill>
                  <a:srgbClr val="0000FF"/>
                </a:solidFill>
                <a:latin typeface="微软雅黑" pitchFamily="34" charset="-122"/>
                <a:ea typeface="微软雅黑" pitchFamily="34" charset="-122"/>
                <a:cs typeface="Arial" pitchFamily="34" charset="0"/>
              </a:rPr>
              <a:t>?</a:t>
            </a:r>
          </a:p>
          <a:p>
            <a:pPr lvl="1" eaLnBrk="1" hangingPunct="1">
              <a:spcBef>
                <a:spcPct val="20000"/>
              </a:spcBef>
              <a:buClr>
                <a:schemeClr val="accent1"/>
              </a:buClr>
              <a:buSzPct val="70000"/>
              <a:buFont typeface="Arial" pitchFamily="34" charset="0"/>
              <a:buNone/>
            </a:pPr>
            <a:r>
              <a:rPr kumimoji="1" lang="zh-CN" altLang="en-US" sz="2200" b="1">
                <a:solidFill>
                  <a:srgbClr val="0000FF"/>
                </a:solidFill>
                <a:latin typeface="微软雅黑" pitchFamily="34" charset="-122"/>
                <a:ea typeface="微软雅黑" pitchFamily="34" charset="-122"/>
                <a:cs typeface="Arial" pitchFamily="34" charset="0"/>
              </a:rPr>
              <a:t> 如何保护进程各自的存储区不被其他进程访问</a:t>
            </a:r>
            <a:r>
              <a:rPr kumimoji="1" lang="en-US" altLang="zh-CN" sz="2200" b="1">
                <a:solidFill>
                  <a:srgbClr val="0000FF"/>
                </a:solidFill>
                <a:latin typeface="微软雅黑" pitchFamily="34" charset="-122"/>
                <a:ea typeface="微软雅黑" pitchFamily="34" charset="-122"/>
                <a:cs typeface="Arial" pitchFamily="34" charset="0"/>
              </a:rPr>
              <a:t>?</a:t>
            </a:r>
          </a:p>
        </p:txBody>
      </p:sp>
      <p:sp>
        <p:nvSpPr>
          <p:cNvPr id="499720" name="Rectangle 8"/>
          <p:cNvSpPr>
            <a:spLocks noChangeArrowheads="1"/>
          </p:cNvSpPr>
          <p:nvPr/>
        </p:nvSpPr>
        <p:spPr bwMode="auto">
          <a:xfrm>
            <a:off x="269875" y="5262563"/>
            <a:ext cx="4572000" cy="838200"/>
          </a:xfrm>
          <a:prstGeom prst="rect">
            <a:avLst/>
          </a:prstGeom>
          <a:noFill/>
          <a:ln w="9525">
            <a:noFill/>
            <a:miter lim="800000"/>
            <a:headEnd/>
            <a:tailEnd/>
          </a:ln>
        </p:spPr>
        <p:txBody>
          <a:bodyPr lIns="0" tIns="0" rIns="0" bIns="0">
            <a:spAutoFit/>
          </a:bodyPr>
          <a:lstStyle/>
          <a:p>
            <a:pPr lvl="1" eaLnBrk="1" hangingPunct="1">
              <a:spcBef>
                <a:spcPct val="50000"/>
              </a:spcBef>
              <a:buClr>
                <a:schemeClr val="accent1"/>
              </a:buClr>
              <a:buSzPct val="80000"/>
            </a:pPr>
            <a:r>
              <a:rPr kumimoji="1" lang="zh-CN" altLang="en-US" sz="1800" b="1">
                <a:solidFill>
                  <a:srgbClr val="000099"/>
                </a:solidFill>
                <a:ea typeface="宋体" pitchFamily="2" charset="-122"/>
              </a:rPr>
              <a:t> </a:t>
            </a:r>
            <a:r>
              <a:rPr kumimoji="1" lang="zh-CN" altLang="en-US" sz="2200" b="1">
                <a:latin typeface="微软雅黑" pitchFamily="34" charset="-122"/>
                <a:ea typeface="微软雅黑" pitchFamily="34" charset="-122"/>
              </a:rPr>
              <a:t>有三种虚拟存储器实现方式：</a:t>
            </a:r>
          </a:p>
          <a:p>
            <a:pPr lvl="1" eaLnBrk="1" hangingPunct="1">
              <a:spcBef>
                <a:spcPct val="50000"/>
              </a:spcBef>
              <a:buClr>
                <a:schemeClr val="accent1"/>
              </a:buClr>
              <a:buFont typeface="Wingdings" pitchFamily="2" charset="2"/>
              <a:buNone/>
            </a:pPr>
            <a:r>
              <a:rPr kumimoji="1" lang="zh-CN" altLang="en-US" sz="2200" b="1">
                <a:solidFill>
                  <a:srgbClr val="CC3300"/>
                </a:solidFill>
                <a:latin typeface="微软雅黑" pitchFamily="34" charset="-122"/>
                <a:ea typeface="微软雅黑" pitchFamily="34" charset="-122"/>
              </a:rPr>
              <a:t>     分页式、分段式、段页式</a:t>
            </a:r>
          </a:p>
        </p:txBody>
      </p:sp>
      <p:sp>
        <p:nvSpPr>
          <p:cNvPr id="499721" name="Text Box 9"/>
          <p:cNvSpPr txBox="1">
            <a:spLocks noChangeArrowheads="1"/>
          </p:cNvSpPr>
          <p:nvPr/>
        </p:nvSpPr>
        <p:spPr bwMode="auto">
          <a:xfrm>
            <a:off x="5157788" y="5229225"/>
            <a:ext cx="3330575" cy="73025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b="1">
                <a:solidFill>
                  <a:srgbClr val="FF0000"/>
                </a:solidFill>
                <a:latin typeface="微软雅黑" pitchFamily="34" charset="-122"/>
                <a:ea typeface="微软雅黑" pitchFamily="34" charset="-122"/>
              </a:rPr>
              <a:t>这些问题是由硬件和</a:t>
            </a:r>
            <a:r>
              <a:rPr kumimoji="1" lang="en-US" altLang="zh-CN" sz="2400" b="1">
                <a:solidFill>
                  <a:srgbClr val="FF0000"/>
                </a:solidFill>
                <a:latin typeface="微软雅黑" pitchFamily="34" charset="-122"/>
                <a:ea typeface="微软雅黑" pitchFamily="34" charset="-122"/>
              </a:rPr>
              <a:t>OS</a:t>
            </a:r>
            <a:r>
              <a:rPr kumimoji="1" lang="zh-CN" altLang="en-US" sz="2400" b="1">
                <a:solidFill>
                  <a:srgbClr val="FF0000"/>
                </a:solidFill>
                <a:latin typeface="微软雅黑" pitchFamily="34" charset="-122"/>
                <a:ea typeface="微软雅黑" pitchFamily="34" charset="-122"/>
              </a:rPr>
              <a:t>共同协调解决的！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9717">
                                            <p:txEl>
                                              <p:pRg st="1" end="1"/>
                                            </p:txEl>
                                          </p:spTgt>
                                        </p:tgtEl>
                                        <p:attrNameLst>
                                          <p:attrName>style.visibility</p:attrName>
                                        </p:attrNameLst>
                                      </p:cBhvr>
                                      <p:to>
                                        <p:strVal val="visible"/>
                                      </p:to>
                                    </p:set>
                                    <p:animEffect transition="in" filter="blinds(horizontal)">
                                      <p:cBhvr>
                                        <p:cTn id="7" dur="500"/>
                                        <p:tgtEl>
                                          <p:spTgt spid="499717">
                                            <p:txEl>
                                              <p:pRg st="1" end="1"/>
                                            </p:txEl>
                                          </p:spTgt>
                                        </p:tgtEl>
                                      </p:cBhvr>
                                    </p:animEffect>
                                  </p:childTnLst>
                                  <p:subTnLst>
                                    <p:animClr clrSpc="rgb" dir="cw">
                                      <p:cBhvr override="childStyle">
                                        <p:cTn dur="1" fill="hold" display="0" masterRel="nextClick" afterEffect="1"/>
                                        <p:tgtEl>
                                          <p:spTgt spid="499717">
                                            <p:txEl>
                                              <p:pRg st="1" end="1"/>
                                            </p:txEl>
                                          </p:spTgt>
                                        </p:tgtEl>
                                        <p:attrNameLst>
                                          <p:attrName>ppt_c</p:attrName>
                                        </p:attrNameLst>
                                      </p:cBhvr>
                                      <p:to>
                                        <a:schemeClr val="accent1"/>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9717">
                                            <p:txEl>
                                              <p:pRg st="2" end="2"/>
                                            </p:txEl>
                                          </p:spTgt>
                                        </p:tgtEl>
                                        <p:attrNameLst>
                                          <p:attrName>style.visibility</p:attrName>
                                        </p:attrNameLst>
                                      </p:cBhvr>
                                      <p:to>
                                        <p:strVal val="visible"/>
                                      </p:to>
                                    </p:set>
                                    <p:animEffect transition="in" filter="blinds(horizontal)">
                                      <p:cBhvr>
                                        <p:cTn id="12" dur="500"/>
                                        <p:tgtEl>
                                          <p:spTgt spid="499717">
                                            <p:txEl>
                                              <p:pRg st="2" end="2"/>
                                            </p:txEl>
                                          </p:spTgt>
                                        </p:tgtEl>
                                      </p:cBhvr>
                                    </p:animEffect>
                                  </p:childTnLst>
                                  <p:subTnLst>
                                    <p:animClr clrSpc="rgb" dir="cw">
                                      <p:cBhvr override="childStyle">
                                        <p:cTn dur="1" fill="hold" display="0" masterRel="nextClick" afterEffect="1"/>
                                        <p:tgtEl>
                                          <p:spTgt spid="499717">
                                            <p:txEl>
                                              <p:pRg st="2" end="2"/>
                                            </p:txEl>
                                          </p:spTgt>
                                        </p:tgtEl>
                                        <p:attrNameLst>
                                          <p:attrName>ppt_c</p:attrName>
                                        </p:attrNameLst>
                                      </p:cBhvr>
                                      <p:to>
                                        <a:schemeClr val="accent1"/>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99717">
                                            <p:txEl>
                                              <p:pRg st="3" end="3"/>
                                            </p:txEl>
                                          </p:spTgt>
                                        </p:tgtEl>
                                        <p:attrNameLst>
                                          <p:attrName>style.visibility</p:attrName>
                                        </p:attrNameLst>
                                      </p:cBhvr>
                                      <p:to>
                                        <p:strVal val="visible"/>
                                      </p:to>
                                    </p:set>
                                    <p:animEffect transition="in" filter="blinds(horizontal)">
                                      <p:cBhvr>
                                        <p:cTn id="17" dur="500"/>
                                        <p:tgtEl>
                                          <p:spTgt spid="499717">
                                            <p:txEl>
                                              <p:pRg st="3" end="3"/>
                                            </p:txEl>
                                          </p:spTgt>
                                        </p:tgtEl>
                                      </p:cBhvr>
                                    </p:animEffect>
                                  </p:childTnLst>
                                  <p:subTnLst>
                                    <p:animClr clrSpc="rgb" dir="cw">
                                      <p:cBhvr override="childStyle">
                                        <p:cTn dur="1" fill="hold" display="0" masterRel="nextClick" afterEffect="1"/>
                                        <p:tgtEl>
                                          <p:spTgt spid="499717">
                                            <p:txEl>
                                              <p:pRg st="3" end="3"/>
                                            </p:txEl>
                                          </p:spTgt>
                                        </p:tgtEl>
                                        <p:attrNameLst>
                                          <p:attrName>ppt_c</p:attrName>
                                        </p:attrNameLst>
                                      </p:cBhvr>
                                      <p:to>
                                        <a:schemeClr val="accent1"/>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99717">
                                            <p:txEl>
                                              <p:pRg st="4" end="4"/>
                                            </p:txEl>
                                          </p:spTgt>
                                        </p:tgtEl>
                                        <p:attrNameLst>
                                          <p:attrName>style.visibility</p:attrName>
                                        </p:attrNameLst>
                                      </p:cBhvr>
                                      <p:to>
                                        <p:strVal val="visible"/>
                                      </p:to>
                                    </p:set>
                                    <p:animEffect transition="in" filter="blinds(horizontal)">
                                      <p:cBhvr>
                                        <p:cTn id="22" dur="500"/>
                                        <p:tgtEl>
                                          <p:spTgt spid="499717">
                                            <p:txEl>
                                              <p:pRg st="4" end="4"/>
                                            </p:txEl>
                                          </p:spTgt>
                                        </p:tgtEl>
                                      </p:cBhvr>
                                    </p:animEffect>
                                  </p:childTnLst>
                                  <p:subTnLst>
                                    <p:animClr clrSpc="rgb" dir="cw">
                                      <p:cBhvr override="childStyle">
                                        <p:cTn dur="1" fill="hold" display="0" masterRel="nextClick" afterEffect="1"/>
                                        <p:tgtEl>
                                          <p:spTgt spid="499717">
                                            <p:txEl>
                                              <p:pRg st="4" end="4"/>
                                            </p:txEl>
                                          </p:spTgt>
                                        </p:tgtEl>
                                        <p:attrNameLst>
                                          <p:attrName>ppt_c</p:attrName>
                                        </p:attrNameLst>
                                      </p:cBhvr>
                                      <p:to>
                                        <a:schemeClr val="accent1"/>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99717">
                                            <p:txEl>
                                              <p:pRg st="5" end="5"/>
                                            </p:txEl>
                                          </p:spTgt>
                                        </p:tgtEl>
                                        <p:attrNameLst>
                                          <p:attrName>style.visibility</p:attrName>
                                        </p:attrNameLst>
                                      </p:cBhvr>
                                      <p:to>
                                        <p:strVal val="visible"/>
                                      </p:to>
                                    </p:set>
                                    <p:animEffect transition="in" filter="blinds(horizontal)">
                                      <p:cBhvr>
                                        <p:cTn id="27" dur="500"/>
                                        <p:tgtEl>
                                          <p:spTgt spid="499717">
                                            <p:txEl>
                                              <p:pRg st="5" end="5"/>
                                            </p:txEl>
                                          </p:spTgt>
                                        </p:tgtEl>
                                      </p:cBhvr>
                                    </p:animEffect>
                                  </p:childTnLst>
                                  <p:subTnLst>
                                    <p:animClr clrSpc="rgb" dir="cw">
                                      <p:cBhvr override="childStyle">
                                        <p:cTn dur="1" fill="hold" display="0" masterRel="nextClick" afterEffect="1"/>
                                        <p:tgtEl>
                                          <p:spTgt spid="499717">
                                            <p:txEl>
                                              <p:pRg st="5" end="5"/>
                                            </p:txEl>
                                          </p:spTgt>
                                        </p:tgtEl>
                                        <p:attrNameLst>
                                          <p:attrName>ppt_c</p:attrName>
                                        </p:attrNameLst>
                                      </p:cBhvr>
                                      <p:to>
                                        <a:schemeClr val="accent1"/>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99717">
                                            <p:txEl>
                                              <p:pRg st="6" end="6"/>
                                            </p:txEl>
                                          </p:spTgt>
                                        </p:tgtEl>
                                        <p:attrNameLst>
                                          <p:attrName>style.visibility</p:attrName>
                                        </p:attrNameLst>
                                      </p:cBhvr>
                                      <p:to>
                                        <p:strVal val="visible"/>
                                      </p:to>
                                    </p:set>
                                    <p:animEffect transition="in" filter="blinds(horizontal)">
                                      <p:cBhvr>
                                        <p:cTn id="32" dur="500"/>
                                        <p:tgtEl>
                                          <p:spTgt spid="499717">
                                            <p:txEl>
                                              <p:pRg st="6" end="6"/>
                                            </p:txEl>
                                          </p:spTgt>
                                        </p:tgtEl>
                                      </p:cBhvr>
                                    </p:animEffect>
                                  </p:childTnLst>
                                  <p:subTnLst>
                                    <p:animClr clrSpc="rgb" dir="cw">
                                      <p:cBhvr override="childStyle">
                                        <p:cTn dur="1" fill="hold" display="0" masterRel="nextClick" afterEffect="1"/>
                                        <p:tgtEl>
                                          <p:spTgt spid="499717">
                                            <p:txEl>
                                              <p:pRg st="6" end="6"/>
                                            </p:txEl>
                                          </p:spTgt>
                                        </p:tgtEl>
                                        <p:attrNameLst>
                                          <p:attrName>ppt_c</p:attrName>
                                        </p:attrNameLst>
                                      </p:cBhvr>
                                      <p:to>
                                        <a:schemeClr val="accent1"/>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99717">
                                            <p:txEl>
                                              <p:pRg st="7" end="7"/>
                                            </p:txEl>
                                          </p:spTgt>
                                        </p:tgtEl>
                                        <p:attrNameLst>
                                          <p:attrName>style.visibility</p:attrName>
                                        </p:attrNameLst>
                                      </p:cBhvr>
                                      <p:to>
                                        <p:strVal val="visible"/>
                                      </p:to>
                                    </p:set>
                                    <p:animEffect transition="in" filter="blinds(horizontal)">
                                      <p:cBhvr>
                                        <p:cTn id="37" dur="500"/>
                                        <p:tgtEl>
                                          <p:spTgt spid="499717">
                                            <p:txEl>
                                              <p:pRg st="7" end="7"/>
                                            </p:txEl>
                                          </p:spTgt>
                                        </p:tgtEl>
                                      </p:cBhvr>
                                    </p:animEffect>
                                  </p:childTnLst>
                                  <p:subTnLst>
                                    <p:animClr clrSpc="rgb" dir="cw">
                                      <p:cBhvr override="childStyle">
                                        <p:cTn dur="1" fill="hold" display="0" masterRel="nextClick" afterEffect="1"/>
                                        <p:tgtEl>
                                          <p:spTgt spid="499717">
                                            <p:txEl>
                                              <p:pRg st="7" end="7"/>
                                            </p:txEl>
                                          </p:spTgt>
                                        </p:tgtEl>
                                        <p:attrNameLst>
                                          <p:attrName>ppt_c</p:attrName>
                                        </p:attrNameLst>
                                      </p:cBhvr>
                                      <p:to>
                                        <a:schemeClr val="accent1"/>
                                      </p:to>
                                    </p:animClr>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99717">
                                            <p:txEl>
                                              <p:pRg st="8" end="8"/>
                                            </p:txEl>
                                          </p:spTgt>
                                        </p:tgtEl>
                                        <p:attrNameLst>
                                          <p:attrName>style.visibility</p:attrName>
                                        </p:attrNameLst>
                                      </p:cBhvr>
                                      <p:to>
                                        <p:strVal val="visible"/>
                                      </p:to>
                                    </p:set>
                                    <p:animEffect transition="in" filter="blinds(horizontal)">
                                      <p:cBhvr>
                                        <p:cTn id="42" dur="500"/>
                                        <p:tgtEl>
                                          <p:spTgt spid="499717">
                                            <p:txEl>
                                              <p:pRg st="8" end="8"/>
                                            </p:txEl>
                                          </p:spTgt>
                                        </p:tgtEl>
                                      </p:cBhvr>
                                    </p:animEffect>
                                  </p:childTnLst>
                                  <p:subTnLst>
                                    <p:animClr clrSpc="rgb" dir="cw">
                                      <p:cBhvr override="childStyle">
                                        <p:cTn dur="1" fill="hold" display="0" masterRel="nextClick" afterEffect="1"/>
                                        <p:tgtEl>
                                          <p:spTgt spid="499717">
                                            <p:txEl>
                                              <p:pRg st="8" end="8"/>
                                            </p:txEl>
                                          </p:spTgt>
                                        </p:tgtEl>
                                        <p:attrNameLst>
                                          <p:attrName>ppt_c</p:attrName>
                                        </p:attrNameLst>
                                      </p:cBhvr>
                                      <p:to>
                                        <a:schemeClr val="accent1"/>
                                      </p:to>
                                    </p:animClr>
                                  </p:sub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99717">
                                            <p:txEl>
                                              <p:pRg st="9" end="9"/>
                                            </p:txEl>
                                          </p:spTgt>
                                        </p:tgtEl>
                                        <p:attrNameLst>
                                          <p:attrName>style.visibility</p:attrName>
                                        </p:attrNameLst>
                                      </p:cBhvr>
                                      <p:to>
                                        <p:strVal val="visible"/>
                                      </p:to>
                                    </p:set>
                                    <p:animEffect transition="in" filter="blinds(horizontal)">
                                      <p:cBhvr>
                                        <p:cTn id="47" dur="500"/>
                                        <p:tgtEl>
                                          <p:spTgt spid="499717">
                                            <p:txEl>
                                              <p:pRg st="9" end="9"/>
                                            </p:txEl>
                                          </p:spTgt>
                                        </p:tgtEl>
                                      </p:cBhvr>
                                    </p:animEffect>
                                  </p:childTnLst>
                                  <p:subTnLst>
                                    <p:animClr clrSpc="rgb" dir="cw">
                                      <p:cBhvr override="childStyle">
                                        <p:cTn dur="1" fill="hold" display="0" masterRel="nextClick" afterEffect="1"/>
                                        <p:tgtEl>
                                          <p:spTgt spid="499717">
                                            <p:txEl>
                                              <p:pRg st="9" end="9"/>
                                            </p:txEl>
                                          </p:spTgt>
                                        </p:tgtEl>
                                        <p:attrNameLst>
                                          <p:attrName>ppt_c</p:attrName>
                                        </p:attrNameLst>
                                      </p:cBhvr>
                                      <p:to>
                                        <a:schemeClr val="accent1"/>
                                      </p:to>
                                    </p:animClr>
                                  </p:sub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99720"/>
                                        </p:tgtEl>
                                        <p:attrNameLst>
                                          <p:attrName>style.visibility</p:attrName>
                                        </p:attrNameLst>
                                      </p:cBhvr>
                                      <p:to>
                                        <p:strVal val="visible"/>
                                      </p:to>
                                    </p:set>
                                    <p:animEffect transition="in" filter="blinds(horizontal)">
                                      <p:cBhvr>
                                        <p:cTn id="52" dur="500"/>
                                        <p:tgtEl>
                                          <p:spTgt spid="499720"/>
                                        </p:tgtEl>
                                      </p:cBhvr>
                                    </p:animEffect>
                                  </p:childTnLst>
                                  <p:subTnLst>
                                    <p:animClr clrSpc="rgb" dir="cw">
                                      <p:cBhvr override="childStyle">
                                        <p:cTn dur="1" fill="hold" display="0" masterRel="nextClick" afterEffect="1"/>
                                        <p:tgtEl>
                                          <p:spTgt spid="499720"/>
                                        </p:tgtEl>
                                        <p:attrNameLst>
                                          <p:attrName>ppt_c</p:attrName>
                                        </p:attrNameLst>
                                      </p:cBhvr>
                                      <p:to>
                                        <a:schemeClr val="accent1"/>
                                      </p:to>
                                    </p:animClr>
                                  </p:sub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99721"/>
                                        </p:tgtEl>
                                        <p:attrNameLst>
                                          <p:attrName>style.visibility</p:attrName>
                                        </p:attrNameLst>
                                      </p:cBhvr>
                                      <p:to>
                                        <p:strVal val="visible"/>
                                      </p:to>
                                    </p:set>
                                    <p:animEffect transition="in" filter="blinds(horizontal)">
                                      <p:cBhvr>
                                        <p:cTn id="57" dur="500"/>
                                        <p:tgtEl>
                                          <p:spTgt spid="4997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20" grpId="0"/>
      <p:bldP spid="4997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zh-CN" altLang="en-US"/>
              <a:t>内存储器的分类及应用</a:t>
            </a:r>
          </a:p>
        </p:txBody>
      </p:sp>
      <p:sp>
        <p:nvSpPr>
          <p:cNvPr id="547843" name="Rectangle 3"/>
          <p:cNvSpPr>
            <a:spLocks noGrp="1" noChangeArrowheads="1"/>
          </p:cNvSpPr>
          <p:nvPr>
            <p:ph type="body" idx="4294967295"/>
          </p:nvPr>
        </p:nvSpPr>
        <p:spPr>
          <a:xfrm>
            <a:off x="571500" y="920750"/>
            <a:ext cx="7750175" cy="420688"/>
          </a:xfrm>
          <a:noFill/>
        </p:spPr>
        <p:txBody>
          <a:bodyPr lIns="91440" tIns="45720" rIns="91440" bIns="45720"/>
          <a:lstStyle/>
          <a:p>
            <a:pPr marL="268288" indent="-268288" defTabSz="717550" eaLnBrk="1" hangingPunct="1">
              <a:lnSpc>
                <a:spcPct val="90000"/>
              </a:lnSpc>
            </a:pPr>
            <a:r>
              <a:rPr lang="zh-CN" altLang="en-US" sz="2400">
                <a:ea typeface="微软雅黑" pitchFamily="34" charset="-122"/>
              </a:rPr>
              <a:t>内存由半导体存储器芯片组成，芯片有多种类型：</a:t>
            </a:r>
          </a:p>
        </p:txBody>
      </p:sp>
      <p:sp>
        <p:nvSpPr>
          <p:cNvPr id="547844" name="Text Box 4"/>
          <p:cNvSpPr txBox="1">
            <a:spLocks noChangeArrowheads="1"/>
          </p:cNvSpPr>
          <p:nvPr/>
        </p:nvSpPr>
        <p:spPr bwMode="auto">
          <a:xfrm>
            <a:off x="561975" y="3957638"/>
            <a:ext cx="1004888" cy="1181100"/>
          </a:xfrm>
          <a:prstGeom prst="rect">
            <a:avLst/>
          </a:prstGeom>
          <a:solidFill>
            <a:srgbClr val="FFFFFF"/>
          </a:solidFill>
          <a:ln w="9525">
            <a:solidFill>
              <a:srgbClr val="000000"/>
            </a:solidFill>
            <a:miter lim="800000"/>
            <a:headEnd/>
            <a:tailEnd/>
          </a:ln>
        </p:spPr>
        <p:txBody>
          <a:bodyPr lIns="30911" tIns="61788" rIns="30911" bIns="30911" anchor="ctr"/>
          <a:lstStyle/>
          <a:p>
            <a:pPr algn="ctr">
              <a:lnSpc>
                <a:spcPct val="108000"/>
              </a:lnSpc>
            </a:pPr>
            <a:r>
              <a:rPr lang="zh-CN" altLang="en-US" sz="2200" b="1">
                <a:solidFill>
                  <a:srgbClr val="006600"/>
                </a:solidFill>
                <a:ea typeface="微软雅黑" pitchFamily="34" charset="-122"/>
              </a:rPr>
              <a:t>半导体存储器</a:t>
            </a:r>
          </a:p>
        </p:txBody>
      </p:sp>
      <p:grpSp>
        <p:nvGrpSpPr>
          <p:cNvPr id="547845" name="Group 5"/>
          <p:cNvGrpSpPr>
            <a:grpSpLocks/>
          </p:cNvGrpSpPr>
          <p:nvPr/>
        </p:nvGrpSpPr>
        <p:grpSpPr bwMode="auto">
          <a:xfrm>
            <a:off x="1566863" y="2954338"/>
            <a:ext cx="720725" cy="2927350"/>
            <a:chOff x="1164" y="1854"/>
            <a:chExt cx="437" cy="997"/>
          </a:xfrm>
        </p:grpSpPr>
        <p:sp>
          <p:nvSpPr>
            <p:cNvPr id="547846" name="Line 6"/>
            <p:cNvSpPr>
              <a:spLocks noChangeShapeType="1"/>
            </p:cNvSpPr>
            <p:nvPr/>
          </p:nvSpPr>
          <p:spPr bwMode="auto">
            <a:xfrm>
              <a:off x="1164" y="2390"/>
              <a:ext cx="215" cy="0"/>
            </a:xfrm>
            <a:prstGeom prst="line">
              <a:avLst/>
            </a:prstGeom>
            <a:noFill/>
            <a:ln w="9525">
              <a:solidFill>
                <a:srgbClr val="000000"/>
              </a:solidFill>
              <a:round/>
              <a:headEnd/>
              <a:tailEnd type="none" w="sm" len="sm"/>
            </a:ln>
          </p:spPr>
          <p:txBody>
            <a:bodyPr anchor="ctr"/>
            <a:lstStyle/>
            <a:p>
              <a:endParaRPr lang="zh-CN" altLang="en-US"/>
            </a:p>
          </p:txBody>
        </p:sp>
        <p:sp>
          <p:nvSpPr>
            <p:cNvPr id="547847" name="Line 7"/>
            <p:cNvSpPr>
              <a:spLocks noChangeShapeType="1"/>
            </p:cNvSpPr>
            <p:nvPr/>
          </p:nvSpPr>
          <p:spPr bwMode="auto">
            <a:xfrm flipH="1">
              <a:off x="1379" y="1854"/>
              <a:ext cx="0" cy="997"/>
            </a:xfrm>
            <a:prstGeom prst="line">
              <a:avLst/>
            </a:prstGeom>
            <a:noFill/>
            <a:ln w="9525">
              <a:solidFill>
                <a:srgbClr val="000000"/>
              </a:solidFill>
              <a:round/>
              <a:headEnd/>
              <a:tailEnd/>
            </a:ln>
          </p:spPr>
          <p:txBody>
            <a:bodyPr anchor="ctr"/>
            <a:lstStyle/>
            <a:p>
              <a:endParaRPr lang="zh-CN" altLang="en-US"/>
            </a:p>
          </p:txBody>
        </p:sp>
        <p:sp>
          <p:nvSpPr>
            <p:cNvPr id="547848" name="Line 8"/>
            <p:cNvSpPr>
              <a:spLocks noChangeShapeType="1"/>
            </p:cNvSpPr>
            <p:nvPr/>
          </p:nvSpPr>
          <p:spPr bwMode="auto">
            <a:xfrm>
              <a:off x="1379" y="1854"/>
              <a:ext cx="214" cy="0"/>
            </a:xfrm>
            <a:prstGeom prst="line">
              <a:avLst/>
            </a:prstGeom>
            <a:noFill/>
            <a:ln w="9525">
              <a:solidFill>
                <a:srgbClr val="000000"/>
              </a:solidFill>
              <a:round/>
              <a:headEnd/>
              <a:tailEnd type="triangle" w="sm" len="sm"/>
            </a:ln>
          </p:spPr>
          <p:txBody>
            <a:bodyPr anchor="ctr"/>
            <a:lstStyle/>
            <a:p>
              <a:endParaRPr lang="zh-CN" altLang="en-US"/>
            </a:p>
          </p:txBody>
        </p:sp>
        <p:sp>
          <p:nvSpPr>
            <p:cNvPr id="547849" name="Line 9"/>
            <p:cNvSpPr>
              <a:spLocks noChangeShapeType="1"/>
            </p:cNvSpPr>
            <p:nvPr/>
          </p:nvSpPr>
          <p:spPr bwMode="auto">
            <a:xfrm>
              <a:off x="1386" y="2851"/>
              <a:ext cx="215" cy="0"/>
            </a:xfrm>
            <a:prstGeom prst="line">
              <a:avLst/>
            </a:prstGeom>
            <a:noFill/>
            <a:ln w="9525">
              <a:solidFill>
                <a:srgbClr val="000000"/>
              </a:solidFill>
              <a:round/>
              <a:headEnd/>
              <a:tailEnd type="triangle" w="sm" len="sm"/>
            </a:ln>
          </p:spPr>
          <p:txBody>
            <a:bodyPr anchor="ctr"/>
            <a:lstStyle/>
            <a:p>
              <a:endParaRPr lang="zh-CN" altLang="en-US"/>
            </a:p>
          </p:txBody>
        </p:sp>
      </p:grpSp>
      <p:sp>
        <p:nvSpPr>
          <p:cNvPr id="547850" name="Text Box 10"/>
          <p:cNvSpPr txBox="1">
            <a:spLocks noChangeArrowheads="1"/>
          </p:cNvSpPr>
          <p:nvPr/>
        </p:nvSpPr>
        <p:spPr bwMode="auto">
          <a:xfrm>
            <a:off x="2292350" y="5307013"/>
            <a:ext cx="1038225" cy="1274762"/>
          </a:xfrm>
          <a:prstGeom prst="rect">
            <a:avLst/>
          </a:prstGeom>
          <a:solidFill>
            <a:srgbClr val="FFFFFF"/>
          </a:solidFill>
          <a:ln w="9525">
            <a:solidFill>
              <a:srgbClr val="000000"/>
            </a:solidFill>
            <a:miter lim="800000"/>
            <a:headEnd/>
            <a:tailEnd/>
          </a:ln>
        </p:spPr>
        <p:txBody>
          <a:bodyPr lIns="61788" tIns="36970" rIns="61788" bIns="36970" anchor="ctr"/>
          <a:lstStyle/>
          <a:p>
            <a:pPr algn="ctr">
              <a:lnSpc>
                <a:spcPct val="108000"/>
              </a:lnSpc>
            </a:pPr>
            <a:r>
              <a:rPr lang="zh-CN" altLang="en-US" sz="2000" b="1">
                <a:solidFill>
                  <a:srgbClr val="006600"/>
                </a:solidFill>
                <a:latin typeface="微软雅黑" pitchFamily="34" charset="-122"/>
                <a:ea typeface="微软雅黑" pitchFamily="34" charset="-122"/>
              </a:rPr>
              <a:t>只读</a:t>
            </a:r>
          </a:p>
          <a:p>
            <a:pPr algn="ctr">
              <a:lnSpc>
                <a:spcPct val="108000"/>
              </a:lnSpc>
            </a:pPr>
            <a:r>
              <a:rPr lang="zh-CN" altLang="en-US" sz="2000" b="1">
                <a:solidFill>
                  <a:srgbClr val="006600"/>
                </a:solidFill>
                <a:latin typeface="微软雅黑" pitchFamily="34" charset="-122"/>
                <a:ea typeface="微软雅黑" pitchFamily="34" charset="-122"/>
              </a:rPr>
              <a:t>存储器(</a:t>
            </a:r>
            <a:r>
              <a:rPr lang="en-US" altLang="zh-CN" sz="2000" b="1">
                <a:solidFill>
                  <a:srgbClr val="006600"/>
                </a:solidFill>
                <a:latin typeface="微软雅黑" pitchFamily="34" charset="-122"/>
                <a:ea typeface="微软雅黑" pitchFamily="34" charset="-122"/>
              </a:rPr>
              <a:t>ROM)</a:t>
            </a:r>
          </a:p>
        </p:txBody>
      </p:sp>
      <p:sp>
        <p:nvSpPr>
          <p:cNvPr id="547851" name="Text Box 11"/>
          <p:cNvSpPr txBox="1">
            <a:spLocks noChangeArrowheads="1"/>
          </p:cNvSpPr>
          <p:nvPr/>
        </p:nvSpPr>
        <p:spPr bwMode="auto">
          <a:xfrm>
            <a:off x="2106613" y="2289175"/>
            <a:ext cx="1230312" cy="1296988"/>
          </a:xfrm>
          <a:prstGeom prst="rect">
            <a:avLst/>
          </a:prstGeom>
          <a:solidFill>
            <a:srgbClr val="FFFFFF"/>
          </a:solidFill>
          <a:ln w="9525">
            <a:solidFill>
              <a:srgbClr val="000000"/>
            </a:solidFill>
            <a:miter lim="800000"/>
            <a:headEnd/>
            <a:tailEnd/>
          </a:ln>
        </p:spPr>
        <p:txBody>
          <a:bodyPr lIns="61788" tIns="36970" rIns="61788" bIns="36970" anchor="ctr"/>
          <a:lstStyle/>
          <a:p>
            <a:pPr algn="ctr">
              <a:lnSpc>
                <a:spcPct val="108000"/>
              </a:lnSpc>
            </a:pPr>
            <a:r>
              <a:rPr lang="zh-CN" altLang="en-US" sz="2000" b="1">
                <a:solidFill>
                  <a:srgbClr val="006600"/>
                </a:solidFill>
                <a:latin typeface="微软雅黑" pitchFamily="34" charset="-122"/>
                <a:ea typeface="微软雅黑" pitchFamily="34" charset="-122"/>
              </a:rPr>
              <a:t>随机存取存储器(</a:t>
            </a:r>
            <a:r>
              <a:rPr lang="en-US" altLang="zh-CN" sz="2000" b="1">
                <a:solidFill>
                  <a:srgbClr val="006600"/>
                </a:solidFill>
                <a:latin typeface="微软雅黑" pitchFamily="34" charset="-122"/>
                <a:ea typeface="微软雅黑" pitchFamily="34" charset="-122"/>
              </a:rPr>
              <a:t>RAM)</a:t>
            </a:r>
          </a:p>
        </p:txBody>
      </p:sp>
      <p:sp>
        <p:nvSpPr>
          <p:cNvPr id="547852" name="Line 12"/>
          <p:cNvSpPr>
            <a:spLocks noChangeShapeType="1"/>
          </p:cNvSpPr>
          <p:nvPr/>
        </p:nvSpPr>
        <p:spPr bwMode="auto">
          <a:xfrm>
            <a:off x="3200400" y="5865813"/>
            <a:ext cx="303213" cy="0"/>
          </a:xfrm>
          <a:prstGeom prst="line">
            <a:avLst/>
          </a:prstGeom>
          <a:noFill/>
          <a:ln w="9525">
            <a:solidFill>
              <a:srgbClr val="000000"/>
            </a:solidFill>
            <a:round/>
            <a:headEnd/>
            <a:tailEnd type="none" w="sm" len="sm"/>
          </a:ln>
        </p:spPr>
        <p:txBody>
          <a:bodyPr anchor="ctr"/>
          <a:lstStyle/>
          <a:p>
            <a:endParaRPr lang="zh-CN" altLang="en-US"/>
          </a:p>
        </p:txBody>
      </p:sp>
      <p:grpSp>
        <p:nvGrpSpPr>
          <p:cNvPr id="547853" name="Group 13"/>
          <p:cNvGrpSpPr>
            <a:grpSpLocks/>
          </p:cNvGrpSpPr>
          <p:nvPr/>
        </p:nvGrpSpPr>
        <p:grpSpPr bwMode="auto">
          <a:xfrm>
            <a:off x="3276600" y="2155825"/>
            <a:ext cx="577850" cy="1643063"/>
            <a:chOff x="3681" y="8878"/>
            <a:chExt cx="632" cy="512"/>
          </a:xfrm>
        </p:grpSpPr>
        <p:sp>
          <p:nvSpPr>
            <p:cNvPr id="547854" name="Line 14"/>
            <p:cNvSpPr>
              <a:spLocks noChangeShapeType="1"/>
            </p:cNvSpPr>
            <p:nvPr/>
          </p:nvSpPr>
          <p:spPr bwMode="auto">
            <a:xfrm>
              <a:off x="3681" y="9118"/>
              <a:ext cx="283" cy="0"/>
            </a:xfrm>
            <a:prstGeom prst="line">
              <a:avLst/>
            </a:prstGeom>
            <a:noFill/>
            <a:ln w="9525">
              <a:solidFill>
                <a:srgbClr val="000000"/>
              </a:solidFill>
              <a:round/>
              <a:headEnd/>
              <a:tailEnd type="none" w="sm" len="sm"/>
            </a:ln>
          </p:spPr>
          <p:txBody>
            <a:bodyPr anchor="ctr"/>
            <a:lstStyle/>
            <a:p>
              <a:endParaRPr lang="zh-CN" altLang="en-US"/>
            </a:p>
          </p:txBody>
        </p:sp>
        <p:sp>
          <p:nvSpPr>
            <p:cNvPr id="547855" name="Line 15"/>
            <p:cNvSpPr>
              <a:spLocks noChangeShapeType="1"/>
            </p:cNvSpPr>
            <p:nvPr/>
          </p:nvSpPr>
          <p:spPr bwMode="auto">
            <a:xfrm>
              <a:off x="3983" y="8878"/>
              <a:ext cx="330" cy="0"/>
            </a:xfrm>
            <a:prstGeom prst="line">
              <a:avLst/>
            </a:prstGeom>
            <a:noFill/>
            <a:ln w="9525">
              <a:solidFill>
                <a:srgbClr val="000000"/>
              </a:solidFill>
              <a:round/>
              <a:headEnd/>
              <a:tailEnd type="triangle" w="sm" len="sm"/>
            </a:ln>
          </p:spPr>
          <p:txBody>
            <a:bodyPr anchor="ctr"/>
            <a:lstStyle/>
            <a:p>
              <a:endParaRPr lang="zh-CN" altLang="en-US"/>
            </a:p>
          </p:txBody>
        </p:sp>
        <p:sp>
          <p:nvSpPr>
            <p:cNvPr id="547856" name="Line 16"/>
            <p:cNvSpPr>
              <a:spLocks noChangeShapeType="1"/>
            </p:cNvSpPr>
            <p:nvPr/>
          </p:nvSpPr>
          <p:spPr bwMode="auto">
            <a:xfrm>
              <a:off x="3983" y="9390"/>
              <a:ext cx="330" cy="0"/>
            </a:xfrm>
            <a:prstGeom prst="line">
              <a:avLst/>
            </a:prstGeom>
            <a:noFill/>
            <a:ln w="9525">
              <a:solidFill>
                <a:srgbClr val="000000"/>
              </a:solidFill>
              <a:round/>
              <a:headEnd/>
              <a:tailEnd type="triangle" w="sm" len="sm"/>
            </a:ln>
          </p:spPr>
          <p:txBody>
            <a:bodyPr anchor="ctr"/>
            <a:lstStyle/>
            <a:p>
              <a:endParaRPr lang="zh-CN" altLang="en-US"/>
            </a:p>
          </p:txBody>
        </p:sp>
        <p:sp>
          <p:nvSpPr>
            <p:cNvPr id="547857" name="Line 17"/>
            <p:cNvSpPr>
              <a:spLocks noChangeShapeType="1"/>
            </p:cNvSpPr>
            <p:nvPr/>
          </p:nvSpPr>
          <p:spPr bwMode="auto">
            <a:xfrm>
              <a:off x="3974" y="8884"/>
              <a:ext cx="0" cy="500"/>
            </a:xfrm>
            <a:prstGeom prst="line">
              <a:avLst/>
            </a:prstGeom>
            <a:noFill/>
            <a:ln w="9525">
              <a:solidFill>
                <a:srgbClr val="000000"/>
              </a:solidFill>
              <a:round/>
              <a:headEnd/>
              <a:tailEnd/>
            </a:ln>
          </p:spPr>
          <p:txBody>
            <a:bodyPr anchor="ctr"/>
            <a:lstStyle/>
            <a:p>
              <a:endParaRPr lang="zh-CN" altLang="en-US"/>
            </a:p>
          </p:txBody>
        </p:sp>
      </p:grpSp>
      <p:sp>
        <p:nvSpPr>
          <p:cNvPr id="547858" name="Text Box 18"/>
          <p:cNvSpPr txBox="1">
            <a:spLocks noChangeArrowheads="1"/>
          </p:cNvSpPr>
          <p:nvPr/>
        </p:nvSpPr>
        <p:spPr bwMode="auto">
          <a:xfrm>
            <a:off x="3854450" y="1574800"/>
            <a:ext cx="2530475" cy="798513"/>
          </a:xfrm>
          <a:prstGeom prst="rect">
            <a:avLst/>
          </a:prstGeom>
          <a:solidFill>
            <a:srgbClr val="FFFFFF"/>
          </a:solidFill>
          <a:ln w="9525">
            <a:solidFill>
              <a:srgbClr val="000000"/>
            </a:solidFill>
            <a:miter lim="800000"/>
            <a:headEnd/>
            <a:tailEnd/>
          </a:ln>
        </p:spPr>
        <p:txBody>
          <a:bodyPr lIns="61788" tIns="7200" rIns="61788" bIns="7200" anchor="ctr"/>
          <a:lstStyle/>
          <a:p>
            <a:pPr algn="ctr"/>
            <a:r>
              <a:rPr lang="zh-CN" altLang="en-US" sz="2000" b="1">
                <a:solidFill>
                  <a:srgbClr val="006600"/>
                </a:solidFill>
                <a:latin typeface="微软雅黑" pitchFamily="34" charset="-122"/>
                <a:ea typeface="微软雅黑" pitchFamily="34" charset="-122"/>
              </a:rPr>
              <a:t>静态存储器</a:t>
            </a:r>
            <a:r>
              <a:rPr lang="en-US" altLang="zh-CN" sz="2000" b="1">
                <a:solidFill>
                  <a:srgbClr val="006600"/>
                </a:solidFill>
                <a:latin typeface="微软雅黑" pitchFamily="34" charset="-122"/>
                <a:ea typeface="微软雅黑" pitchFamily="34" charset="-122"/>
              </a:rPr>
              <a:t>SRAM</a:t>
            </a:r>
            <a:endParaRPr lang="zh-CN" altLang="en-US" sz="2000" b="1">
              <a:solidFill>
                <a:srgbClr val="006600"/>
              </a:solidFill>
              <a:latin typeface="微软雅黑" pitchFamily="34" charset="-122"/>
              <a:ea typeface="微软雅黑" pitchFamily="34" charset="-122"/>
            </a:endParaRPr>
          </a:p>
        </p:txBody>
      </p:sp>
      <p:sp>
        <p:nvSpPr>
          <p:cNvPr id="547859" name="Text Box 19"/>
          <p:cNvSpPr txBox="1">
            <a:spLocks noChangeArrowheads="1"/>
          </p:cNvSpPr>
          <p:nvPr/>
        </p:nvSpPr>
        <p:spPr bwMode="auto">
          <a:xfrm>
            <a:off x="3854450" y="3473450"/>
            <a:ext cx="2455863" cy="530225"/>
          </a:xfrm>
          <a:prstGeom prst="rect">
            <a:avLst/>
          </a:prstGeom>
          <a:solidFill>
            <a:srgbClr val="FFFFFF"/>
          </a:solidFill>
          <a:ln w="9525">
            <a:solidFill>
              <a:srgbClr val="000000"/>
            </a:solidFill>
            <a:miter lim="800000"/>
            <a:headEnd/>
            <a:tailEnd/>
          </a:ln>
        </p:spPr>
        <p:txBody>
          <a:bodyPr lIns="61788" tIns="7200" rIns="61788" bIns="7200" anchor="ctr"/>
          <a:lstStyle/>
          <a:p>
            <a:pPr algn="ctr"/>
            <a:r>
              <a:rPr lang="zh-CN" altLang="en-US" sz="2000" b="1">
                <a:solidFill>
                  <a:srgbClr val="006600"/>
                </a:solidFill>
                <a:latin typeface="微软雅黑" pitchFamily="34" charset="-122"/>
                <a:ea typeface="微软雅黑" pitchFamily="34" charset="-122"/>
              </a:rPr>
              <a:t>动态存储器</a:t>
            </a:r>
            <a:r>
              <a:rPr lang="en-US" altLang="zh-CN" sz="2000" b="1">
                <a:solidFill>
                  <a:srgbClr val="006600"/>
                </a:solidFill>
                <a:latin typeface="微软雅黑" pitchFamily="34" charset="-122"/>
                <a:ea typeface="微软雅黑" pitchFamily="34" charset="-122"/>
              </a:rPr>
              <a:t>DRAM</a:t>
            </a:r>
            <a:endParaRPr lang="zh-CN" altLang="en-US" sz="2000" b="1">
              <a:solidFill>
                <a:srgbClr val="006600"/>
              </a:solidFill>
              <a:latin typeface="微软雅黑" pitchFamily="34" charset="-122"/>
              <a:ea typeface="微软雅黑" pitchFamily="34" charset="-122"/>
            </a:endParaRPr>
          </a:p>
        </p:txBody>
      </p:sp>
      <p:sp>
        <p:nvSpPr>
          <p:cNvPr id="547860" name="Text Box 20"/>
          <p:cNvSpPr txBox="1">
            <a:spLocks noChangeArrowheads="1"/>
          </p:cNvSpPr>
          <p:nvPr/>
        </p:nvSpPr>
        <p:spPr bwMode="auto">
          <a:xfrm>
            <a:off x="3865563" y="5303838"/>
            <a:ext cx="3367087" cy="611187"/>
          </a:xfrm>
          <a:prstGeom prst="rect">
            <a:avLst/>
          </a:prstGeom>
          <a:solidFill>
            <a:srgbClr val="FFFFFF"/>
          </a:solidFill>
          <a:ln w="9525">
            <a:solidFill>
              <a:srgbClr val="000000"/>
            </a:solidFill>
            <a:miter lim="800000"/>
            <a:headEnd/>
            <a:tailEnd/>
          </a:ln>
        </p:spPr>
        <p:txBody>
          <a:bodyPr lIns="61788" tIns="7200" rIns="61788" bIns="7200" anchor="ctr"/>
          <a:lstStyle/>
          <a:p>
            <a:r>
              <a:rPr lang="zh-CN" altLang="en-US" sz="1800" b="1">
                <a:solidFill>
                  <a:schemeClr val="hlink"/>
                </a:solidFill>
                <a:ea typeface="黑体" pitchFamily="49" charset="-122"/>
              </a:rPr>
              <a:t> </a:t>
            </a:r>
            <a:r>
              <a:rPr lang="zh-CN" altLang="en-US" sz="2000" b="1">
                <a:solidFill>
                  <a:srgbClr val="006600"/>
                </a:solidFill>
                <a:latin typeface="微软雅黑" pitchFamily="34" charset="-122"/>
                <a:ea typeface="微软雅黑" pitchFamily="34" charset="-122"/>
              </a:rPr>
              <a:t>不可在线改写内容的</a:t>
            </a:r>
            <a:r>
              <a:rPr lang="en-US" altLang="zh-CN" sz="2000" b="1">
                <a:solidFill>
                  <a:srgbClr val="006600"/>
                </a:solidFill>
                <a:latin typeface="微软雅黑" pitchFamily="34" charset="-122"/>
                <a:ea typeface="微软雅黑" pitchFamily="34" charset="-122"/>
              </a:rPr>
              <a:t>ROM</a:t>
            </a:r>
          </a:p>
        </p:txBody>
      </p:sp>
      <p:sp>
        <p:nvSpPr>
          <p:cNvPr id="547861" name="Line 21"/>
          <p:cNvSpPr>
            <a:spLocks noChangeShapeType="1"/>
          </p:cNvSpPr>
          <p:nvPr/>
        </p:nvSpPr>
        <p:spPr bwMode="auto">
          <a:xfrm>
            <a:off x="3497263" y="5516563"/>
            <a:ext cx="354012" cy="0"/>
          </a:xfrm>
          <a:prstGeom prst="line">
            <a:avLst/>
          </a:prstGeom>
          <a:noFill/>
          <a:ln w="9525">
            <a:solidFill>
              <a:srgbClr val="000000"/>
            </a:solidFill>
            <a:round/>
            <a:headEnd/>
            <a:tailEnd type="triangle" w="sm" len="sm"/>
          </a:ln>
        </p:spPr>
        <p:txBody>
          <a:bodyPr anchor="ctr"/>
          <a:lstStyle/>
          <a:p>
            <a:endParaRPr lang="zh-CN" altLang="en-US"/>
          </a:p>
        </p:txBody>
      </p:sp>
      <p:sp>
        <p:nvSpPr>
          <p:cNvPr id="547862" name="Line 22"/>
          <p:cNvSpPr>
            <a:spLocks noChangeShapeType="1"/>
          </p:cNvSpPr>
          <p:nvPr/>
        </p:nvSpPr>
        <p:spPr bwMode="auto">
          <a:xfrm flipH="1">
            <a:off x="3498850" y="5522913"/>
            <a:ext cx="0" cy="798512"/>
          </a:xfrm>
          <a:prstGeom prst="line">
            <a:avLst/>
          </a:prstGeom>
          <a:noFill/>
          <a:ln w="9525">
            <a:solidFill>
              <a:srgbClr val="000000"/>
            </a:solidFill>
            <a:round/>
            <a:headEnd/>
            <a:tailEnd/>
          </a:ln>
        </p:spPr>
        <p:txBody>
          <a:bodyPr anchor="ctr"/>
          <a:lstStyle/>
          <a:p>
            <a:endParaRPr lang="zh-CN" altLang="en-US"/>
          </a:p>
        </p:txBody>
      </p:sp>
      <p:sp>
        <p:nvSpPr>
          <p:cNvPr id="547863" name="Line 23"/>
          <p:cNvSpPr>
            <a:spLocks noChangeShapeType="1"/>
          </p:cNvSpPr>
          <p:nvPr/>
        </p:nvSpPr>
        <p:spPr bwMode="auto">
          <a:xfrm>
            <a:off x="3497263" y="6326188"/>
            <a:ext cx="354012" cy="0"/>
          </a:xfrm>
          <a:prstGeom prst="line">
            <a:avLst/>
          </a:prstGeom>
          <a:noFill/>
          <a:ln w="9525">
            <a:solidFill>
              <a:srgbClr val="000000"/>
            </a:solidFill>
            <a:round/>
            <a:headEnd/>
            <a:tailEnd type="triangle" w="sm" len="sm"/>
          </a:ln>
        </p:spPr>
        <p:txBody>
          <a:bodyPr anchor="ctr"/>
          <a:lstStyle/>
          <a:p>
            <a:endParaRPr lang="zh-CN" altLang="en-US"/>
          </a:p>
        </p:txBody>
      </p:sp>
      <p:sp>
        <p:nvSpPr>
          <p:cNvPr id="547864" name="Text Box 24"/>
          <p:cNvSpPr txBox="1">
            <a:spLocks noChangeArrowheads="1"/>
          </p:cNvSpPr>
          <p:nvPr/>
        </p:nvSpPr>
        <p:spPr bwMode="auto">
          <a:xfrm>
            <a:off x="3865563" y="6099175"/>
            <a:ext cx="3219450" cy="415925"/>
          </a:xfrm>
          <a:prstGeom prst="rect">
            <a:avLst/>
          </a:prstGeom>
          <a:solidFill>
            <a:srgbClr val="FFFFFF"/>
          </a:solidFill>
          <a:ln w="9525">
            <a:solidFill>
              <a:srgbClr val="000000"/>
            </a:solidFill>
            <a:miter lim="800000"/>
            <a:headEnd/>
            <a:tailEnd/>
          </a:ln>
        </p:spPr>
        <p:txBody>
          <a:bodyPr lIns="61788" tIns="7200" rIns="61788" bIns="7200" anchor="ctr"/>
          <a:lstStyle/>
          <a:p>
            <a:pPr algn="ctr"/>
            <a:r>
              <a:rPr lang="zh-CN" altLang="en-US" sz="2000" b="1">
                <a:solidFill>
                  <a:srgbClr val="006600"/>
                </a:solidFill>
                <a:latin typeface="微软雅黑" pitchFamily="34" charset="-122"/>
                <a:ea typeface="微软雅黑" pitchFamily="34" charset="-122"/>
              </a:rPr>
              <a:t>闪存（</a:t>
            </a:r>
            <a:r>
              <a:rPr lang="en-US" altLang="zh-CN" sz="2000" b="1">
                <a:solidFill>
                  <a:srgbClr val="006600"/>
                </a:solidFill>
                <a:latin typeface="微软雅黑" pitchFamily="34" charset="-122"/>
                <a:ea typeface="微软雅黑" pitchFamily="34" charset="-122"/>
              </a:rPr>
              <a:t>Flash ROM）</a:t>
            </a:r>
          </a:p>
        </p:txBody>
      </p:sp>
      <p:sp>
        <p:nvSpPr>
          <p:cNvPr id="560153" name="Text Box 25"/>
          <p:cNvSpPr txBox="1">
            <a:spLocks noChangeArrowheads="1"/>
          </p:cNvSpPr>
          <p:nvPr/>
        </p:nvSpPr>
        <p:spPr bwMode="auto">
          <a:xfrm>
            <a:off x="6410325" y="1700213"/>
            <a:ext cx="2116138" cy="538162"/>
          </a:xfrm>
          <a:prstGeom prst="rect">
            <a:avLst/>
          </a:prstGeom>
          <a:noFill/>
          <a:ln w="9525">
            <a:noFill/>
            <a:miter lim="800000"/>
            <a:headEnd/>
            <a:tailEnd/>
          </a:ln>
        </p:spPr>
        <p:txBody>
          <a:bodyPr lIns="88950" tIns="44480" rIns="88950" bIns="44480" anchor="ctr"/>
          <a:lstStyle/>
          <a:p>
            <a:pPr algn="ctr"/>
            <a:r>
              <a:rPr lang="zh-CN" altLang="en-US" sz="2000" b="1">
                <a:solidFill>
                  <a:srgbClr val="0033CC"/>
                </a:solidFill>
                <a:ea typeface="黑体" pitchFamily="49" charset="-122"/>
              </a:rPr>
              <a:t>（用作</a:t>
            </a:r>
            <a:r>
              <a:rPr lang="en-US" altLang="zh-CN" sz="2000" b="1">
                <a:solidFill>
                  <a:srgbClr val="0033CC"/>
                </a:solidFill>
                <a:ea typeface="黑体" pitchFamily="49" charset="-122"/>
              </a:rPr>
              <a:t>Cache</a:t>
            </a:r>
            <a:r>
              <a:rPr lang="zh-CN" altLang="en-US" sz="2000" b="1">
                <a:solidFill>
                  <a:srgbClr val="0033CC"/>
                </a:solidFill>
                <a:ea typeface="黑体" pitchFamily="49" charset="-122"/>
              </a:rPr>
              <a:t>）</a:t>
            </a:r>
          </a:p>
        </p:txBody>
      </p:sp>
      <p:sp>
        <p:nvSpPr>
          <p:cNvPr id="560154" name="Text Box 26"/>
          <p:cNvSpPr txBox="1">
            <a:spLocks noChangeArrowheads="1"/>
          </p:cNvSpPr>
          <p:nvPr/>
        </p:nvSpPr>
        <p:spPr bwMode="auto">
          <a:xfrm>
            <a:off x="6178550" y="3478213"/>
            <a:ext cx="2536825" cy="539750"/>
          </a:xfrm>
          <a:prstGeom prst="rect">
            <a:avLst/>
          </a:prstGeom>
          <a:noFill/>
          <a:ln w="9525">
            <a:noFill/>
            <a:miter lim="800000"/>
            <a:headEnd/>
            <a:tailEnd/>
          </a:ln>
        </p:spPr>
        <p:txBody>
          <a:bodyPr lIns="88950" tIns="44480" rIns="88950" bIns="44480" anchor="ctr"/>
          <a:lstStyle/>
          <a:p>
            <a:r>
              <a:rPr lang="zh-CN" altLang="en-US" sz="2000" b="1">
                <a:solidFill>
                  <a:srgbClr val="0033CC"/>
                </a:solidFill>
                <a:latin typeface="黑体" pitchFamily="49" charset="-122"/>
                <a:ea typeface="黑体" pitchFamily="49" charset="-122"/>
              </a:rPr>
              <a:t> （用作主存储器）</a:t>
            </a:r>
          </a:p>
        </p:txBody>
      </p:sp>
      <p:sp>
        <p:nvSpPr>
          <p:cNvPr id="547868" name="Rectangle 28"/>
          <p:cNvSpPr>
            <a:spLocks noChangeArrowheads="1"/>
          </p:cNvSpPr>
          <p:nvPr/>
        </p:nvSpPr>
        <p:spPr bwMode="auto">
          <a:xfrm>
            <a:off x="4391025" y="2389188"/>
            <a:ext cx="4241800" cy="1123950"/>
          </a:xfrm>
          <a:prstGeom prst="rect">
            <a:avLst/>
          </a:prstGeom>
          <a:noFill/>
          <a:ln w="9525">
            <a:noFill/>
            <a:miter lim="800000"/>
            <a:headEnd/>
            <a:tailEnd/>
          </a:ln>
        </p:spPr>
        <p:txBody>
          <a:bodyPr lIns="88950" tIns="44480" rIns="88950" bIns="44480">
            <a:spAutoFit/>
          </a:bodyPr>
          <a:lstStyle/>
          <a:p>
            <a:pPr marL="180975" lvl="1" eaLnBrk="1" hangingPunct="1">
              <a:buFontTx/>
              <a:buChar char="•"/>
            </a:pPr>
            <a:r>
              <a:rPr kumimoji="1" lang="zh-CN" altLang="en-US" sz="1700" b="1">
                <a:latin typeface="微软雅黑" pitchFamily="34" charset="-122"/>
                <a:ea typeface="微软雅黑" pitchFamily="34" charset="-122"/>
              </a:rPr>
              <a:t> 每个存储单元(</a:t>
            </a:r>
            <a:r>
              <a:rPr kumimoji="1" lang="en-US" altLang="zh-CN" sz="1700" b="1">
                <a:latin typeface="微软雅黑" pitchFamily="34" charset="-122"/>
                <a:ea typeface="微软雅黑" pitchFamily="34" charset="-122"/>
              </a:rPr>
              <a:t>cell)</a:t>
            </a:r>
            <a:r>
              <a:rPr kumimoji="1" lang="zh-CN" altLang="en-US" sz="1700" b="1">
                <a:latin typeface="微软雅黑" pitchFamily="34" charset="-122"/>
                <a:ea typeface="微软雅黑" pitchFamily="34" charset="-122"/>
              </a:rPr>
              <a:t>由6个晶体管组成</a:t>
            </a:r>
          </a:p>
          <a:p>
            <a:pPr marL="180975" lvl="1" eaLnBrk="1" hangingPunct="1">
              <a:buFontTx/>
              <a:buChar char="•"/>
            </a:pPr>
            <a:r>
              <a:rPr kumimoji="1" lang="zh-CN" altLang="en-US" sz="1700" b="1">
                <a:latin typeface="微软雅黑" pitchFamily="34" charset="-122"/>
                <a:ea typeface="微软雅黑" pitchFamily="34" charset="-122"/>
              </a:rPr>
              <a:t> 只要加上电源，信息就能一直保持</a:t>
            </a:r>
          </a:p>
          <a:p>
            <a:pPr marL="180975" lvl="1" eaLnBrk="1" hangingPunct="1">
              <a:buFontTx/>
              <a:buChar char="•"/>
            </a:pPr>
            <a:r>
              <a:rPr kumimoji="1" lang="zh-CN" altLang="en-US" sz="1700" b="1">
                <a:latin typeface="微软雅黑" pitchFamily="34" charset="-122"/>
                <a:ea typeface="微软雅黑" pitchFamily="34" charset="-122"/>
              </a:rPr>
              <a:t> 对电器干扰相对不很敏感</a:t>
            </a:r>
          </a:p>
          <a:p>
            <a:pPr marL="180975" lvl="1" eaLnBrk="1" hangingPunct="1">
              <a:buFontTx/>
              <a:buChar char="•"/>
            </a:pPr>
            <a:r>
              <a:rPr kumimoji="1" lang="zh-CN" altLang="en-US" sz="1700" b="1">
                <a:latin typeface="微软雅黑" pitchFamily="34" charset="-122"/>
                <a:ea typeface="微软雅黑" pitchFamily="34" charset="-122"/>
              </a:rPr>
              <a:t> 比</a:t>
            </a:r>
            <a:r>
              <a:rPr kumimoji="1" lang="en-US" altLang="zh-CN" sz="1700" b="1">
                <a:latin typeface="微软雅黑" pitchFamily="34" charset="-122"/>
                <a:ea typeface="微软雅黑" pitchFamily="34" charset="-122"/>
              </a:rPr>
              <a:t>DRAM</a:t>
            </a:r>
            <a:r>
              <a:rPr kumimoji="1" lang="zh-CN" altLang="en-US" sz="1700" b="1">
                <a:latin typeface="微软雅黑" pitchFamily="34" charset="-122"/>
                <a:ea typeface="微软雅黑" pitchFamily="34" charset="-122"/>
              </a:rPr>
              <a:t>更快，也更贵</a:t>
            </a:r>
          </a:p>
        </p:txBody>
      </p:sp>
      <p:sp>
        <p:nvSpPr>
          <p:cNvPr id="547869" name="AutoShape 29"/>
          <p:cNvSpPr>
            <a:spLocks/>
          </p:cNvSpPr>
          <p:nvPr/>
        </p:nvSpPr>
        <p:spPr bwMode="auto">
          <a:xfrm flipH="1">
            <a:off x="4389438" y="2522538"/>
            <a:ext cx="85725" cy="842962"/>
          </a:xfrm>
          <a:prstGeom prst="rightBracket">
            <a:avLst>
              <a:gd name="adj" fmla="val 81944"/>
            </a:avLst>
          </a:prstGeom>
          <a:noFill/>
          <a:ln w="9525">
            <a:solidFill>
              <a:srgbClr val="0033CC"/>
            </a:solidFill>
            <a:round/>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grpSp>
        <p:nvGrpSpPr>
          <p:cNvPr id="5" name="Group 30"/>
          <p:cNvGrpSpPr>
            <a:grpSpLocks/>
          </p:cNvGrpSpPr>
          <p:nvPr/>
        </p:nvGrpSpPr>
        <p:grpSpPr bwMode="auto">
          <a:xfrm>
            <a:off x="4360863" y="4087813"/>
            <a:ext cx="4602162" cy="1122362"/>
            <a:chOff x="2857" y="2273"/>
            <a:chExt cx="2269" cy="577"/>
          </a:xfrm>
        </p:grpSpPr>
        <p:sp>
          <p:nvSpPr>
            <p:cNvPr id="547871" name="Rectangle 31"/>
            <p:cNvSpPr>
              <a:spLocks noChangeArrowheads="1"/>
            </p:cNvSpPr>
            <p:nvPr/>
          </p:nvSpPr>
          <p:spPr bwMode="auto">
            <a:xfrm>
              <a:off x="2858" y="2273"/>
              <a:ext cx="2268" cy="577"/>
            </a:xfrm>
            <a:prstGeom prst="rect">
              <a:avLst/>
            </a:prstGeom>
            <a:noFill/>
            <a:ln w="9525">
              <a:noFill/>
              <a:miter lim="800000"/>
              <a:headEnd/>
              <a:tailEnd/>
            </a:ln>
          </p:spPr>
          <p:txBody>
            <a:bodyPr lIns="88950" tIns="44480" rIns="88950" bIns="44480">
              <a:spAutoFit/>
            </a:bodyPr>
            <a:lstStyle/>
            <a:p>
              <a:pPr marL="180975" lvl="1" indent="85725" eaLnBrk="1" hangingPunct="1">
                <a:buFontTx/>
                <a:buChar char="•"/>
              </a:pPr>
              <a:r>
                <a:rPr kumimoji="1" lang="zh-CN" altLang="en-US" sz="1400" b="1">
                  <a:ea typeface="宋体" pitchFamily="2" charset="-122"/>
                </a:rPr>
                <a:t> </a:t>
              </a:r>
              <a:r>
                <a:rPr kumimoji="1" lang="zh-CN" altLang="en-US" sz="1700" b="1">
                  <a:latin typeface="微软雅黑" pitchFamily="34" charset="-122"/>
                  <a:ea typeface="微软雅黑" pitchFamily="34" charset="-122"/>
                </a:rPr>
                <a:t>每个存储单元由1个电容和1个晶体管组成</a:t>
              </a:r>
            </a:p>
            <a:p>
              <a:pPr marL="180975" lvl="1" indent="85725" eaLnBrk="1" hangingPunct="1">
                <a:buFontTx/>
                <a:buChar char="•"/>
              </a:pPr>
              <a:r>
                <a:rPr kumimoji="1" lang="zh-CN" altLang="en-US" sz="1700" b="1">
                  <a:latin typeface="微软雅黑" pitchFamily="34" charset="-122"/>
                  <a:ea typeface="微软雅黑" pitchFamily="34" charset="-122"/>
                </a:rPr>
                <a:t> 每隔一段时间必须刷新一次</a:t>
              </a:r>
            </a:p>
            <a:p>
              <a:pPr marL="180975" lvl="1" indent="85725" eaLnBrk="1" hangingPunct="1">
                <a:buFontTx/>
                <a:buChar char="•"/>
              </a:pPr>
              <a:r>
                <a:rPr kumimoji="1" lang="zh-CN" altLang="en-US" sz="1700" b="1">
                  <a:latin typeface="微软雅黑" pitchFamily="34" charset="-122"/>
                  <a:ea typeface="微软雅黑" pitchFamily="34" charset="-122"/>
                </a:rPr>
                <a:t> 对电器干扰比较敏感</a:t>
              </a:r>
            </a:p>
            <a:p>
              <a:pPr marL="180975" lvl="1" indent="85725" eaLnBrk="1" hangingPunct="1">
                <a:buFontTx/>
                <a:buChar char="•"/>
              </a:pPr>
              <a:r>
                <a:rPr kumimoji="1" lang="zh-CN" altLang="en-US" sz="1700" b="1">
                  <a:latin typeface="微软雅黑" pitchFamily="34" charset="-122"/>
                  <a:ea typeface="微软雅黑" pitchFamily="34" charset="-122"/>
                </a:rPr>
                <a:t> 比</a:t>
              </a:r>
              <a:r>
                <a:rPr kumimoji="1" lang="en-US" altLang="zh-CN" sz="1700" b="1">
                  <a:latin typeface="微软雅黑" pitchFamily="34" charset="-122"/>
                  <a:ea typeface="微软雅黑" pitchFamily="34" charset="-122"/>
                </a:rPr>
                <a:t>SRAM</a:t>
              </a:r>
              <a:r>
                <a:rPr kumimoji="1" lang="zh-CN" altLang="en-US" sz="1700" b="1">
                  <a:latin typeface="微软雅黑" pitchFamily="34" charset="-122"/>
                  <a:ea typeface="微软雅黑" pitchFamily="34" charset="-122"/>
                </a:rPr>
                <a:t>慢，但便宜</a:t>
              </a:r>
            </a:p>
          </p:txBody>
        </p:sp>
        <p:sp>
          <p:nvSpPr>
            <p:cNvPr id="547872" name="AutoShape 32"/>
            <p:cNvSpPr>
              <a:spLocks/>
            </p:cNvSpPr>
            <p:nvPr/>
          </p:nvSpPr>
          <p:spPr bwMode="auto">
            <a:xfrm flipH="1">
              <a:off x="2857" y="2364"/>
              <a:ext cx="46" cy="431"/>
            </a:xfrm>
            <a:prstGeom prst="rightBracket">
              <a:avLst>
                <a:gd name="adj" fmla="val 78080"/>
              </a:avLst>
            </a:prstGeom>
            <a:noFill/>
            <a:ln w="9525">
              <a:solidFill>
                <a:srgbClr val="0033CC"/>
              </a:solidFill>
              <a:round/>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grpSp>
      <p:sp>
        <p:nvSpPr>
          <p:cNvPr id="547874" name="Text Box 34"/>
          <p:cNvSpPr txBox="1">
            <a:spLocks noChangeArrowheads="1"/>
          </p:cNvSpPr>
          <p:nvPr/>
        </p:nvSpPr>
        <p:spPr bwMode="auto">
          <a:xfrm>
            <a:off x="6980238" y="6097588"/>
            <a:ext cx="1889125" cy="438150"/>
          </a:xfrm>
          <a:prstGeom prst="rect">
            <a:avLst/>
          </a:prstGeom>
          <a:noFill/>
          <a:ln w="9525">
            <a:noFill/>
            <a:miter lim="800000"/>
            <a:headEnd/>
            <a:tailEnd/>
          </a:ln>
        </p:spPr>
        <p:txBody>
          <a:bodyPr lIns="88950" tIns="44480" rIns="88950" bIns="44480" anchor="ctr"/>
          <a:lstStyle/>
          <a:p>
            <a:pPr algn="ctr"/>
            <a:r>
              <a:rPr lang="zh-CN" altLang="en-US" sz="2000" b="1">
                <a:solidFill>
                  <a:srgbClr val="0033CC"/>
                </a:solidFill>
                <a:ea typeface="黑体" pitchFamily="49" charset="-122"/>
              </a:rPr>
              <a:t>（用作</a:t>
            </a:r>
            <a:r>
              <a:rPr lang="en-US" altLang="zh-CN" sz="2000" b="1">
                <a:solidFill>
                  <a:srgbClr val="0033CC"/>
                </a:solidFill>
                <a:ea typeface="黑体" pitchFamily="49" charset="-122"/>
              </a:rPr>
              <a:t>BIOS</a:t>
            </a:r>
            <a:r>
              <a:rPr lang="zh-CN" altLang="en-US" sz="2000" b="1">
                <a:solidFill>
                  <a:srgbClr val="0033CC"/>
                </a:solidFill>
                <a:ea typeface="黑体" pitchFamily="49" charset="-122"/>
              </a:rPr>
              <a:t>）</a:t>
            </a:r>
          </a:p>
        </p:txBody>
      </p:sp>
    </p:spTree>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idx="4294967295"/>
          </p:nvPr>
        </p:nvSpPr>
        <p:spPr>
          <a:xfrm>
            <a:off x="701675" y="53975"/>
            <a:ext cx="7772400" cy="641350"/>
          </a:xfrm>
          <a:noFill/>
        </p:spPr>
        <p:txBody>
          <a:bodyPr lIns="91440" tIns="45720" rIns="91440" bIns="45720" anchor="ctr"/>
          <a:lstStyle/>
          <a:p>
            <a:pPr eaLnBrk="1" hangingPunct="1"/>
            <a:r>
              <a:rPr lang="zh-CN" altLang="en-US">
                <a:latin typeface="黑体"/>
              </a:rPr>
              <a:t>“</a:t>
            </a:r>
            <a:r>
              <a:rPr lang="zh-CN" altLang="en-US"/>
              <a:t>主存</a:t>
            </a:r>
            <a:r>
              <a:rPr lang="en-US" altLang="zh-CN"/>
              <a:t>--</a:t>
            </a:r>
            <a:r>
              <a:rPr lang="zh-CN" altLang="en-US"/>
              <a:t>磁盘</a:t>
            </a:r>
            <a:r>
              <a:rPr lang="zh-CN" altLang="en-US">
                <a:latin typeface="黑体"/>
              </a:rPr>
              <a:t>”</a:t>
            </a:r>
            <a:r>
              <a:rPr lang="zh-CN" altLang="en-US"/>
              <a:t>层次</a:t>
            </a:r>
          </a:p>
        </p:txBody>
      </p:sp>
      <p:sp>
        <p:nvSpPr>
          <p:cNvPr id="500866" name="Text Box 130"/>
          <p:cNvSpPr txBox="1">
            <a:spLocks noChangeArrowheads="1"/>
          </p:cNvSpPr>
          <p:nvPr/>
        </p:nvSpPr>
        <p:spPr bwMode="auto">
          <a:xfrm>
            <a:off x="385763" y="954088"/>
            <a:ext cx="8507412" cy="5240337"/>
          </a:xfrm>
          <a:prstGeom prst="rect">
            <a:avLst/>
          </a:prstGeom>
          <a:noFill/>
          <a:ln w="9525">
            <a:noFill/>
            <a:miter lim="800000"/>
            <a:headEnd/>
            <a:tailEnd/>
          </a:ln>
        </p:spPr>
        <p:txBody>
          <a:bodyPr lIns="0" tIns="0" rIns="0" bIns="0">
            <a:spAutoFit/>
          </a:bodyPr>
          <a:lstStyle/>
          <a:p>
            <a:pPr eaLnBrk="1" hangingPunct="1">
              <a:lnSpc>
                <a:spcPct val="120000"/>
              </a:lnSpc>
              <a:spcBef>
                <a:spcPts val="600"/>
              </a:spcBef>
            </a:pPr>
            <a:r>
              <a:rPr kumimoji="1" lang="zh-CN" altLang="en-US" sz="2200" b="1">
                <a:solidFill>
                  <a:srgbClr val="0000FF"/>
                </a:solidFill>
                <a:latin typeface="微软雅黑" pitchFamily="34" charset="-122"/>
                <a:ea typeface="微软雅黑" pitchFamily="34" charset="-122"/>
                <a:cs typeface="Arial" pitchFamily="34" charset="0"/>
              </a:rPr>
              <a:t>与“</a:t>
            </a:r>
            <a:r>
              <a:rPr kumimoji="1" lang="en-US" altLang="zh-CN" sz="2200" b="1">
                <a:solidFill>
                  <a:srgbClr val="0000FF"/>
                </a:solidFill>
                <a:latin typeface="微软雅黑" pitchFamily="34" charset="-122"/>
                <a:ea typeface="微软雅黑" pitchFamily="34" charset="-122"/>
                <a:cs typeface="Arial" pitchFamily="34" charset="0"/>
              </a:rPr>
              <a:t>Cache--</a:t>
            </a:r>
            <a:r>
              <a:rPr kumimoji="1" lang="zh-CN" altLang="en-US" sz="2200" b="1">
                <a:solidFill>
                  <a:srgbClr val="0000FF"/>
                </a:solidFill>
                <a:latin typeface="微软雅黑" pitchFamily="34" charset="-122"/>
                <a:ea typeface="微软雅黑" pitchFamily="34" charset="-122"/>
                <a:cs typeface="Arial" pitchFamily="34" charset="0"/>
              </a:rPr>
              <a:t>主存”层次相比：</a:t>
            </a:r>
          </a:p>
          <a:p>
            <a:pPr eaLnBrk="1" hangingPunct="1">
              <a:spcBef>
                <a:spcPts val="600"/>
              </a:spcBef>
            </a:pPr>
            <a:r>
              <a:rPr kumimoji="1" lang="zh-CN" altLang="en-US" sz="2200" b="1">
                <a:solidFill>
                  <a:srgbClr val="CC0000"/>
                </a:solidFill>
                <a:latin typeface="微软雅黑" pitchFamily="34" charset="-122"/>
                <a:ea typeface="微软雅黑" pitchFamily="34" charset="-122"/>
                <a:cs typeface="Arial" pitchFamily="34" charset="0"/>
              </a:rPr>
              <a:t>页大小（</a:t>
            </a:r>
            <a:r>
              <a:rPr kumimoji="1" lang="en-US" altLang="zh-CN" sz="2200" b="1">
                <a:solidFill>
                  <a:srgbClr val="CC0000"/>
                </a:solidFill>
                <a:latin typeface="微软雅黑" pitchFamily="34" charset="-122"/>
                <a:ea typeface="微软雅黑" pitchFamily="34" charset="-122"/>
                <a:cs typeface="Arial" pitchFamily="34" charset="0"/>
              </a:rPr>
              <a:t>2KB~64KB</a:t>
            </a:r>
            <a:r>
              <a:rPr kumimoji="1" lang="zh-CN" altLang="en-US" sz="2200" b="1">
                <a:solidFill>
                  <a:srgbClr val="CC0000"/>
                </a:solidFill>
                <a:latin typeface="微软雅黑" pitchFamily="34" charset="-122"/>
                <a:ea typeface="微软雅黑" pitchFamily="34" charset="-122"/>
                <a:cs typeface="Arial" pitchFamily="34" charset="0"/>
              </a:rPr>
              <a:t>）比</a:t>
            </a:r>
            <a:r>
              <a:rPr kumimoji="1" lang="en-US" altLang="zh-CN" sz="2200" b="1">
                <a:solidFill>
                  <a:srgbClr val="CC0000"/>
                </a:solidFill>
                <a:latin typeface="微软雅黑" pitchFamily="34" charset="-122"/>
                <a:ea typeface="微软雅黑" pitchFamily="34" charset="-122"/>
                <a:cs typeface="Arial" pitchFamily="34" charset="0"/>
              </a:rPr>
              <a:t>Cache</a:t>
            </a:r>
            <a:r>
              <a:rPr kumimoji="1" lang="zh-CN" altLang="en-US" sz="2200" b="1">
                <a:solidFill>
                  <a:srgbClr val="CC0000"/>
                </a:solidFill>
                <a:latin typeface="微软雅黑" pitchFamily="34" charset="-122"/>
                <a:ea typeface="微软雅黑" pitchFamily="34" charset="-122"/>
                <a:cs typeface="Arial" pitchFamily="34" charset="0"/>
              </a:rPr>
              <a:t>中的</a:t>
            </a:r>
            <a:r>
              <a:rPr kumimoji="1" lang="en-US" altLang="zh-CN" sz="2200" b="1">
                <a:solidFill>
                  <a:srgbClr val="CC0000"/>
                </a:solidFill>
                <a:latin typeface="微软雅黑" pitchFamily="34" charset="-122"/>
                <a:ea typeface="微软雅黑" pitchFamily="34" charset="-122"/>
                <a:cs typeface="Arial" pitchFamily="34" charset="0"/>
              </a:rPr>
              <a:t>Block</a:t>
            </a:r>
            <a:r>
              <a:rPr kumimoji="1" lang="zh-CN" altLang="en-US" sz="2200" b="1">
                <a:solidFill>
                  <a:srgbClr val="CC0000"/>
                </a:solidFill>
                <a:latin typeface="微软雅黑" pitchFamily="34" charset="-122"/>
                <a:ea typeface="微软雅黑" pitchFamily="34" charset="-122"/>
                <a:cs typeface="Arial" pitchFamily="34" charset="0"/>
              </a:rPr>
              <a:t>大得多！</a:t>
            </a:r>
            <a:r>
              <a:rPr kumimoji="1" lang="en-US" altLang="zh-CN" sz="2200" b="1">
                <a:solidFill>
                  <a:srgbClr val="CC0000"/>
                </a:solidFill>
                <a:latin typeface="微软雅黑" pitchFamily="34" charset="-122"/>
                <a:ea typeface="微软雅黑" pitchFamily="34" charset="-122"/>
                <a:cs typeface="Arial" pitchFamily="34" charset="0"/>
              </a:rPr>
              <a:t> Why</a:t>
            </a:r>
            <a:r>
              <a:rPr kumimoji="1" lang="zh-CN" altLang="en-US" sz="2200" b="1">
                <a:solidFill>
                  <a:srgbClr val="CC0000"/>
                </a:solidFill>
                <a:latin typeface="微软雅黑" pitchFamily="34" charset="-122"/>
                <a:ea typeface="微软雅黑" pitchFamily="34" charset="-122"/>
                <a:cs typeface="Arial" pitchFamily="34" charset="0"/>
              </a:rPr>
              <a:t>？</a:t>
            </a:r>
          </a:p>
          <a:p>
            <a:pPr eaLnBrk="1" hangingPunct="1">
              <a:spcBef>
                <a:spcPts val="600"/>
              </a:spcBef>
            </a:pPr>
            <a:r>
              <a:rPr kumimoji="1" lang="zh-CN" altLang="en-US" sz="2200" b="1">
                <a:solidFill>
                  <a:srgbClr val="CC0000"/>
                </a:solidFill>
                <a:latin typeface="微软雅黑" pitchFamily="34" charset="-122"/>
                <a:ea typeface="微软雅黑" pitchFamily="34" charset="-122"/>
                <a:cs typeface="Arial" pitchFamily="34" charset="0"/>
              </a:rPr>
              <a:t>采用全相联映射！</a:t>
            </a:r>
            <a:r>
              <a:rPr kumimoji="1" lang="en-US" altLang="zh-CN" sz="2200" b="1">
                <a:solidFill>
                  <a:srgbClr val="CC0000"/>
                </a:solidFill>
                <a:latin typeface="微软雅黑" pitchFamily="34" charset="-122"/>
                <a:ea typeface="微软雅黑" pitchFamily="34" charset="-122"/>
                <a:cs typeface="Arial" pitchFamily="34" charset="0"/>
              </a:rPr>
              <a:t>Why?</a:t>
            </a:r>
          </a:p>
          <a:p>
            <a:pPr eaLnBrk="1" hangingPunct="1">
              <a:spcBef>
                <a:spcPts val="600"/>
              </a:spcBef>
            </a:pPr>
            <a:r>
              <a:rPr kumimoji="1" lang="zh-CN" altLang="en-US" sz="2200" b="1">
                <a:solidFill>
                  <a:srgbClr val="006600"/>
                </a:solidFill>
                <a:latin typeface="微软雅黑" pitchFamily="34" charset="-122"/>
                <a:ea typeface="微软雅黑" pitchFamily="34" charset="-122"/>
                <a:cs typeface="Arial" pitchFamily="34" charset="0"/>
              </a:rPr>
              <a:t>因为缺页的开销比</a:t>
            </a:r>
            <a:r>
              <a:rPr kumimoji="1" lang="en-US" altLang="zh-CN" sz="2200" b="1">
                <a:solidFill>
                  <a:srgbClr val="006600"/>
                </a:solidFill>
                <a:latin typeface="微软雅黑" pitchFamily="34" charset="-122"/>
                <a:ea typeface="微软雅黑" pitchFamily="34" charset="-122"/>
                <a:cs typeface="Arial" pitchFamily="34" charset="0"/>
              </a:rPr>
              <a:t>Cache</a:t>
            </a:r>
            <a:r>
              <a:rPr kumimoji="1" lang="zh-CN" altLang="en-US" sz="2200" b="1">
                <a:solidFill>
                  <a:srgbClr val="006600"/>
                </a:solidFill>
                <a:latin typeface="微软雅黑" pitchFamily="34" charset="-122"/>
                <a:ea typeface="微软雅黑" pitchFamily="34" charset="-122"/>
                <a:cs typeface="Arial" pitchFamily="34" charset="0"/>
              </a:rPr>
              <a:t>缺失开销大的多！缺页时需要访问磁盘（约几百万个时钟周期），而</a:t>
            </a:r>
            <a:r>
              <a:rPr kumimoji="1" lang="en-US" altLang="zh-CN" sz="2200" b="1">
                <a:solidFill>
                  <a:srgbClr val="006600"/>
                </a:solidFill>
                <a:latin typeface="微软雅黑" pitchFamily="34" charset="-122"/>
                <a:ea typeface="微软雅黑" pitchFamily="34" charset="-122"/>
                <a:cs typeface="Arial" pitchFamily="34" charset="0"/>
              </a:rPr>
              <a:t>cache</a:t>
            </a:r>
            <a:r>
              <a:rPr kumimoji="1" lang="zh-CN" altLang="en-US" sz="2200" b="1">
                <a:solidFill>
                  <a:srgbClr val="006600"/>
                </a:solidFill>
                <a:latin typeface="微软雅黑" pitchFamily="34" charset="-122"/>
                <a:ea typeface="微软雅黑" pitchFamily="34" charset="-122"/>
                <a:cs typeface="Arial" pitchFamily="34" charset="0"/>
              </a:rPr>
              <a:t>缺失时，访问主存仅需几十到几百个时钟周期！因此，页命中率比</a:t>
            </a:r>
            <a:r>
              <a:rPr kumimoji="1" lang="en-US" altLang="zh-CN" sz="2200" b="1">
                <a:solidFill>
                  <a:srgbClr val="006600"/>
                </a:solidFill>
                <a:latin typeface="微软雅黑" pitchFamily="34" charset="-122"/>
                <a:ea typeface="微软雅黑" pitchFamily="34" charset="-122"/>
                <a:cs typeface="Arial" pitchFamily="34" charset="0"/>
              </a:rPr>
              <a:t>cache</a:t>
            </a:r>
            <a:r>
              <a:rPr kumimoji="1" lang="zh-CN" altLang="en-US" sz="2200" b="1">
                <a:solidFill>
                  <a:srgbClr val="006600"/>
                </a:solidFill>
                <a:latin typeface="微软雅黑" pitchFamily="34" charset="-122"/>
                <a:ea typeface="微软雅黑" pitchFamily="34" charset="-122"/>
                <a:cs typeface="Arial" pitchFamily="34" charset="0"/>
              </a:rPr>
              <a:t>命中率更重要！“大页面”和“全相联”可提高页命中率。</a:t>
            </a:r>
            <a:endParaRPr lang="zh-CN" altLang="en-US" sz="2200" b="1">
              <a:solidFill>
                <a:srgbClr val="CC0000"/>
              </a:solidFill>
              <a:latin typeface="微软雅黑" pitchFamily="34" charset="-122"/>
              <a:ea typeface="微软雅黑" pitchFamily="34" charset="-122"/>
              <a:cs typeface="Arial" pitchFamily="34" charset="0"/>
            </a:endParaRPr>
          </a:p>
          <a:p>
            <a:pPr eaLnBrk="1" hangingPunct="1">
              <a:lnSpc>
                <a:spcPct val="120000"/>
              </a:lnSpc>
              <a:spcBef>
                <a:spcPts val="600"/>
              </a:spcBef>
            </a:pPr>
            <a:r>
              <a:rPr lang="zh-CN" altLang="en-US" sz="2200" b="1">
                <a:solidFill>
                  <a:srgbClr val="CC0000"/>
                </a:solidFill>
                <a:latin typeface="微软雅黑" pitchFamily="34" charset="-122"/>
                <a:ea typeface="微软雅黑" pitchFamily="34" charset="-122"/>
                <a:cs typeface="Arial" pitchFamily="34" charset="0"/>
              </a:rPr>
              <a:t>通过软件来处理“缺页”！</a:t>
            </a:r>
            <a:r>
              <a:rPr lang="en-US" altLang="zh-CN" sz="2200" b="1">
                <a:solidFill>
                  <a:srgbClr val="CC0000"/>
                </a:solidFill>
                <a:latin typeface="微软雅黑" pitchFamily="34" charset="-122"/>
                <a:ea typeface="微软雅黑" pitchFamily="34" charset="-122"/>
                <a:cs typeface="Arial" pitchFamily="34" charset="0"/>
              </a:rPr>
              <a:t>Why?</a:t>
            </a:r>
          </a:p>
          <a:p>
            <a:pPr eaLnBrk="1" hangingPunct="1">
              <a:lnSpc>
                <a:spcPct val="120000"/>
              </a:lnSpc>
              <a:spcBef>
                <a:spcPts val="600"/>
              </a:spcBef>
            </a:pPr>
            <a:r>
              <a:rPr kumimoji="1" lang="zh-CN" altLang="en-US" sz="2200" b="1">
                <a:solidFill>
                  <a:srgbClr val="006600"/>
                </a:solidFill>
                <a:latin typeface="微软雅黑" pitchFamily="34" charset="-122"/>
                <a:ea typeface="微软雅黑" pitchFamily="34" charset="-122"/>
                <a:cs typeface="Arial" pitchFamily="34" charset="0"/>
              </a:rPr>
              <a:t>缺页时需要访问磁盘（约几百万个时钟周期），慢！不能用硬件实现。</a:t>
            </a:r>
            <a:endParaRPr lang="en-US" altLang="zh-CN" sz="2200" b="1">
              <a:solidFill>
                <a:srgbClr val="CC0000"/>
              </a:solidFill>
              <a:latin typeface="微软雅黑" pitchFamily="34" charset="-122"/>
              <a:ea typeface="微软雅黑" pitchFamily="34" charset="-122"/>
              <a:cs typeface="Arial" pitchFamily="34" charset="0"/>
            </a:endParaRPr>
          </a:p>
          <a:p>
            <a:pPr eaLnBrk="1" hangingPunct="1">
              <a:spcBef>
                <a:spcPts val="600"/>
              </a:spcBef>
            </a:pPr>
            <a:r>
              <a:rPr kumimoji="1" lang="zh-CN" altLang="en-US" sz="2200" b="1">
                <a:solidFill>
                  <a:srgbClr val="CC0000"/>
                </a:solidFill>
                <a:latin typeface="微软雅黑" pitchFamily="34" charset="-122"/>
                <a:ea typeface="微软雅黑" pitchFamily="34" charset="-122"/>
                <a:cs typeface="Arial" pitchFamily="34" charset="0"/>
              </a:rPr>
              <a:t>采用</a:t>
            </a:r>
            <a:r>
              <a:rPr kumimoji="1" lang="en-US" altLang="zh-CN" sz="2200" b="1">
                <a:solidFill>
                  <a:srgbClr val="CC0000"/>
                </a:solidFill>
                <a:latin typeface="微软雅黑" pitchFamily="34" charset="-122"/>
                <a:ea typeface="微软雅黑" pitchFamily="34" charset="-122"/>
                <a:cs typeface="Arial" pitchFamily="34" charset="0"/>
              </a:rPr>
              <a:t>Write Back</a:t>
            </a:r>
            <a:r>
              <a:rPr kumimoji="1" lang="zh-CN" altLang="en-US" sz="2200" b="1">
                <a:solidFill>
                  <a:srgbClr val="CC0000"/>
                </a:solidFill>
                <a:latin typeface="微软雅黑" pitchFamily="34" charset="-122"/>
                <a:ea typeface="微软雅黑" pitchFamily="34" charset="-122"/>
                <a:cs typeface="Arial" pitchFamily="34" charset="0"/>
              </a:rPr>
              <a:t>写策略！ </a:t>
            </a:r>
            <a:r>
              <a:rPr kumimoji="1" lang="en-US" altLang="zh-CN" sz="2200" b="1">
                <a:solidFill>
                  <a:srgbClr val="CC0000"/>
                </a:solidFill>
                <a:latin typeface="微软雅黑" pitchFamily="34" charset="-122"/>
                <a:ea typeface="微软雅黑" pitchFamily="34" charset="-122"/>
                <a:cs typeface="Arial" pitchFamily="34" charset="0"/>
              </a:rPr>
              <a:t>Why?</a:t>
            </a:r>
          </a:p>
          <a:p>
            <a:pPr eaLnBrk="1" hangingPunct="1">
              <a:spcBef>
                <a:spcPts val="600"/>
              </a:spcBef>
            </a:pPr>
            <a:r>
              <a:rPr kumimoji="1" lang="zh-CN" altLang="en-US" sz="2200" b="1">
                <a:solidFill>
                  <a:srgbClr val="006600"/>
                </a:solidFill>
                <a:latin typeface="微软雅黑" pitchFamily="34" charset="-122"/>
                <a:ea typeface="微软雅黑" pitchFamily="34" charset="-122"/>
                <a:cs typeface="Arial" pitchFamily="34" charset="0"/>
              </a:rPr>
              <a:t>避免频繁的慢速磁盘访问操作。</a:t>
            </a:r>
          </a:p>
          <a:p>
            <a:pPr eaLnBrk="1" hangingPunct="1">
              <a:spcBef>
                <a:spcPts val="600"/>
              </a:spcBef>
            </a:pPr>
            <a:r>
              <a:rPr kumimoji="1" lang="zh-CN" altLang="en-US" sz="2200" b="1">
                <a:solidFill>
                  <a:srgbClr val="CC0000"/>
                </a:solidFill>
                <a:latin typeface="微软雅黑" pitchFamily="34" charset="-122"/>
                <a:ea typeface="微软雅黑" pitchFamily="34" charset="-122"/>
                <a:cs typeface="Arial" pitchFamily="34" charset="0"/>
              </a:rPr>
              <a:t>地址转换用硬件实现！</a:t>
            </a:r>
            <a:r>
              <a:rPr kumimoji="1" lang="en-US" altLang="zh-CN" sz="2200" b="1">
                <a:solidFill>
                  <a:srgbClr val="CC0000"/>
                </a:solidFill>
                <a:latin typeface="微软雅黑" pitchFamily="34" charset="-122"/>
                <a:ea typeface="微软雅黑" pitchFamily="34" charset="-122"/>
                <a:cs typeface="Arial" pitchFamily="34" charset="0"/>
              </a:rPr>
              <a:t>Why?</a:t>
            </a:r>
          </a:p>
          <a:p>
            <a:pPr eaLnBrk="1" hangingPunct="1">
              <a:spcBef>
                <a:spcPts val="600"/>
              </a:spcBef>
            </a:pPr>
            <a:r>
              <a:rPr kumimoji="1" lang="zh-CN" altLang="en-US" sz="2200" b="1">
                <a:solidFill>
                  <a:srgbClr val="006600"/>
                </a:solidFill>
                <a:latin typeface="微软雅黑" pitchFamily="34" charset="-122"/>
                <a:ea typeface="微软雅黑" pitchFamily="34" charset="-122"/>
                <a:cs typeface="Arial" pitchFamily="34" charset="0"/>
              </a:rPr>
              <a:t>加快指令执行</a:t>
            </a:r>
            <a:endParaRPr kumimoji="1" lang="zh-CN" altLang="en-US" sz="2200" b="1">
              <a:solidFill>
                <a:srgbClr val="CC0000"/>
              </a:solidFill>
              <a:latin typeface="微软雅黑" pitchFamily="34" charset="-122"/>
              <a:ea typeface="微软雅黑" pitchFamily="34"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0866">
                                            <p:txEl>
                                              <p:pRg st="0" end="0"/>
                                            </p:txEl>
                                          </p:spTgt>
                                        </p:tgtEl>
                                        <p:attrNameLst>
                                          <p:attrName>style.visibility</p:attrName>
                                        </p:attrNameLst>
                                      </p:cBhvr>
                                      <p:to>
                                        <p:strVal val="visible"/>
                                      </p:to>
                                    </p:set>
                                    <p:animEffect transition="in" filter="blinds(horizontal)">
                                      <p:cBhvr>
                                        <p:cTn id="7" dur="500"/>
                                        <p:tgtEl>
                                          <p:spTgt spid="5008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00866">
                                            <p:txEl>
                                              <p:pRg st="1" end="1"/>
                                            </p:txEl>
                                          </p:spTgt>
                                        </p:tgtEl>
                                        <p:attrNameLst>
                                          <p:attrName>style.visibility</p:attrName>
                                        </p:attrNameLst>
                                      </p:cBhvr>
                                      <p:to>
                                        <p:strVal val="visible"/>
                                      </p:to>
                                    </p:set>
                                    <p:animEffect transition="in" filter="blinds(horizontal)">
                                      <p:cBhvr>
                                        <p:cTn id="12" dur="500"/>
                                        <p:tgtEl>
                                          <p:spTgt spid="5008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00866">
                                            <p:txEl>
                                              <p:pRg st="2" end="2"/>
                                            </p:txEl>
                                          </p:spTgt>
                                        </p:tgtEl>
                                        <p:attrNameLst>
                                          <p:attrName>style.visibility</p:attrName>
                                        </p:attrNameLst>
                                      </p:cBhvr>
                                      <p:to>
                                        <p:strVal val="visible"/>
                                      </p:to>
                                    </p:set>
                                    <p:animEffect transition="in" filter="blinds(horizontal)">
                                      <p:cBhvr>
                                        <p:cTn id="17" dur="500"/>
                                        <p:tgtEl>
                                          <p:spTgt spid="5008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00866">
                                            <p:txEl>
                                              <p:pRg st="3" end="3"/>
                                            </p:txEl>
                                          </p:spTgt>
                                        </p:tgtEl>
                                        <p:attrNameLst>
                                          <p:attrName>style.visibility</p:attrName>
                                        </p:attrNameLst>
                                      </p:cBhvr>
                                      <p:to>
                                        <p:strVal val="visible"/>
                                      </p:to>
                                    </p:set>
                                    <p:animEffect transition="in" filter="blinds(horizontal)">
                                      <p:cBhvr>
                                        <p:cTn id="22" dur="500"/>
                                        <p:tgtEl>
                                          <p:spTgt spid="50086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00866">
                                            <p:txEl>
                                              <p:pRg st="4" end="4"/>
                                            </p:txEl>
                                          </p:spTgt>
                                        </p:tgtEl>
                                        <p:attrNameLst>
                                          <p:attrName>style.visibility</p:attrName>
                                        </p:attrNameLst>
                                      </p:cBhvr>
                                      <p:to>
                                        <p:strVal val="visible"/>
                                      </p:to>
                                    </p:set>
                                    <p:animEffect transition="in" filter="blinds(horizontal)">
                                      <p:cBhvr>
                                        <p:cTn id="27" dur="500"/>
                                        <p:tgtEl>
                                          <p:spTgt spid="50086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00866">
                                            <p:txEl>
                                              <p:pRg st="5" end="5"/>
                                            </p:txEl>
                                          </p:spTgt>
                                        </p:tgtEl>
                                        <p:attrNameLst>
                                          <p:attrName>style.visibility</p:attrName>
                                        </p:attrNameLst>
                                      </p:cBhvr>
                                      <p:to>
                                        <p:strVal val="visible"/>
                                      </p:to>
                                    </p:set>
                                    <p:animEffect transition="in" filter="blinds(horizontal)">
                                      <p:cBhvr>
                                        <p:cTn id="32" dur="500"/>
                                        <p:tgtEl>
                                          <p:spTgt spid="50086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00866">
                                            <p:txEl>
                                              <p:pRg st="6" end="6"/>
                                            </p:txEl>
                                          </p:spTgt>
                                        </p:tgtEl>
                                        <p:attrNameLst>
                                          <p:attrName>style.visibility</p:attrName>
                                        </p:attrNameLst>
                                      </p:cBhvr>
                                      <p:to>
                                        <p:strVal val="visible"/>
                                      </p:to>
                                    </p:set>
                                    <p:animEffect transition="in" filter="blinds(horizontal)">
                                      <p:cBhvr>
                                        <p:cTn id="37" dur="500"/>
                                        <p:tgtEl>
                                          <p:spTgt spid="50086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00866">
                                            <p:txEl>
                                              <p:pRg st="7" end="7"/>
                                            </p:txEl>
                                          </p:spTgt>
                                        </p:tgtEl>
                                        <p:attrNameLst>
                                          <p:attrName>style.visibility</p:attrName>
                                        </p:attrNameLst>
                                      </p:cBhvr>
                                      <p:to>
                                        <p:strVal val="visible"/>
                                      </p:to>
                                    </p:set>
                                    <p:animEffect transition="in" filter="blinds(horizontal)">
                                      <p:cBhvr>
                                        <p:cTn id="42" dur="500"/>
                                        <p:tgtEl>
                                          <p:spTgt spid="50086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00866">
                                            <p:txEl>
                                              <p:pRg st="8" end="8"/>
                                            </p:txEl>
                                          </p:spTgt>
                                        </p:tgtEl>
                                        <p:attrNameLst>
                                          <p:attrName>style.visibility</p:attrName>
                                        </p:attrNameLst>
                                      </p:cBhvr>
                                      <p:to>
                                        <p:strVal val="visible"/>
                                      </p:to>
                                    </p:set>
                                    <p:animEffect transition="in" filter="blinds(horizontal)">
                                      <p:cBhvr>
                                        <p:cTn id="47" dur="500"/>
                                        <p:tgtEl>
                                          <p:spTgt spid="50086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00866">
                                            <p:txEl>
                                              <p:pRg st="9" end="9"/>
                                            </p:txEl>
                                          </p:spTgt>
                                        </p:tgtEl>
                                        <p:attrNameLst>
                                          <p:attrName>style.visibility</p:attrName>
                                        </p:attrNameLst>
                                      </p:cBhvr>
                                      <p:to>
                                        <p:strVal val="visible"/>
                                      </p:to>
                                    </p:set>
                                    <p:animEffect transition="in" filter="blinds(horizontal)">
                                      <p:cBhvr>
                                        <p:cTn id="52" dur="500"/>
                                        <p:tgtEl>
                                          <p:spTgt spid="50086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idx="4294967295"/>
          </p:nvPr>
        </p:nvSpPr>
        <p:spPr>
          <a:xfrm>
            <a:off x="3267075" y="7938"/>
            <a:ext cx="2387600" cy="641350"/>
          </a:xfrm>
        </p:spPr>
        <p:txBody>
          <a:bodyPr lIns="91440" tIns="45720" rIns="91440" bIns="45720" anchor="ctr"/>
          <a:lstStyle/>
          <a:p>
            <a:pPr algn="l" eaLnBrk="1" hangingPunct="1"/>
            <a:r>
              <a:rPr lang="zh-CN" altLang="en-US" sz="4000"/>
              <a:t>页表结构</a:t>
            </a:r>
          </a:p>
        </p:txBody>
      </p:sp>
      <p:pic>
        <p:nvPicPr>
          <p:cNvPr id="657411" name="Picture 4" descr="用户程序A的页表图"/>
          <p:cNvPicPr>
            <a:picLocks noChangeAspect="1" noChangeArrowheads="1"/>
          </p:cNvPicPr>
          <p:nvPr/>
        </p:nvPicPr>
        <p:blipFill>
          <a:blip r:embed="rId2"/>
          <a:srcRect/>
          <a:stretch>
            <a:fillRect/>
          </a:stretch>
        </p:blipFill>
        <p:spPr bwMode="auto">
          <a:xfrm>
            <a:off x="201613" y="811213"/>
            <a:ext cx="8664575" cy="5040312"/>
          </a:xfrm>
          <a:prstGeom prst="rect">
            <a:avLst/>
          </a:prstGeom>
          <a:noFill/>
          <a:ln w="9525">
            <a:noFill/>
            <a:miter lim="800000"/>
            <a:headEnd/>
            <a:tailEnd/>
          </a:ln>
        </p:spPr>
      </p:pic>
      <p:sp>
        <p:nvSpPr>
          <p:cNvPr id="503811" name="Rectangle 3"/>
          <p:cNvSpPr>
            <a:spLocks noGrp="1" noChangeArrowheads="1"/>
          </p:cNvSpPr>
          <p:nvPr>
            <p:ph type="body" idx="4294967295"/>
          </p:nvPr>
        </p:nvSpPr>
        <p:spPr>
          <a:xfrm>
            <a:off x="130175" y="4905375"/>
            <a:ext cx="8893175" cy="1492250"/>
          </a:xfrm>
          <a:solidFill>
            <a:schemeClr val="bg1"/>
          </a:solidFill>
        </p:spPr>
        <p:txBody>
          <a:bodyPr lIns="91440" tIns="45720" rIns="91440" bIns="45720"/>
          <a:lstStyle/>
          <a:p>
            <a:pPr eaLnBrk="1" hangingPunct="1">
              <a:lnSpc>
                <a:spcPct val="110000"/>
              </a:lnSpc>
              <a:spcBef>
                <a:spcPct val="10000"/>
              </a:spcBef>
            </a:pPr>
            <a:r>
              <a:rPr lang="zh-CN" altLang="en-US" sz="2000">
                <a:latin typeface="微软雅黑" pitchFamily="34" charset="-122"/>
                <a:ea typeface="微软雅黑" pitchFamily="34" charset="-122"/>
              </a:rPr>
              <a:t>每个进程有一个页表，其中有</a:t>
            </a:r>
            <a:r>
              <a:rPr lang="zh-CN" altLang="en-US" sz="2000">
                <a:solidFill>
                  <a:srgbClr val="CC0000"/>
                </a:solidFill>
                <a:latin typeface="微软雅黑" pitchFamily="34" charset="-122"/>
                <a:ea typeface="微软雅黑" pitchFamily="34" charset="-122"/>
              </a:rPr>
              <a:t>装入位、修改（</a:t>
            </a:r>
            <a:r>
              <a:rPr lang="en-US" altLang="zh-CN" sz="2000">
                <a:solidFill>
                  <a:srgbClr val="CC0000"/>
                </a:solidFill>
                <a:latin typeface="微软雅黑" pitchFamily="34" charset="-122"/>
                <a:ea typeface="微软雅黑" pitchFamily="34" charset="-122"/>
              </a:rPr>
              <a:t>Dirt</a:t>
            </a:r>
            <a:r>
              <a:rPr lang="zh-CN" altLang="en-US" sz="2000">
                <a:solidFill>
                  <a:srgbClr val="CC0000"/>
                </a:solidFill>
                <a:latin typeface="微软雅黑" pitchFamily="34" charset="-122"/>
                <a:ea typeface="微软雅黑" pitchFamily="34" charset="-122"/>
              </a:rPr>
              <a:t>）位、替换控制位、访问权限位、禁止缓存位、实页号。</a:t>
            </a:r>
            <a:endParaRPr lang="en-US" altLang="zh-CN" sz="2000">
              <a:solidFill>
                <a:srgbClr val="CC0000"/>
              </a:solidFill>
              <a:latin typeface="微软雅黑" pitchFamily="34" charset="-122"/>
              <a:ea typeface="微软雅黑" pitchFamily="34" charset="-122"/>
            </a:endParaRPr>
          </a:p>
          <a:p>
            <a:pPr eaLnBrk="1" hangingPunct="1">
              <a:lnSpc>
                <a:spcPct val="110000"/>
              </a:lnSpc>
              <a:spcBef>
                <a:spcPct val="10000"/>
              </a:spcBef>
            </a:pPr>
            <a:r>
              <a:rPr lang="zh-CN" altLang="en-US" sz="2000">
                <a:latin typeface="微软雅黑" pitchFamily="34" charset="-122"/>
                <a:ea typeface="微软雅黑" pitchFamily="34" charset="-122"/>
              </a:rPr>
              <a:t>一个页表的项数由什么决定？</a:t>
            </a:r>
            <a:endParaRPr lang="en-US" altLang="zh-CN" sz="2000">
              <a:latin typeface="微软雅黑" pitchFamily="34" charset="-122"/>
              <a:ea typeface="微软雅黑" pitchFamily="34" charset="-122"/>
            </a:endParaRPr>
          </a:p>
          <a:p>
            <a:pPr eaLnBrk="1" hangingPunct="1">
              <a:lnSpc>
                <a:spcPct val="110000"/>
              </a:lnSpc>
              <a:spcBef>
                <a:spcPct val="10000"/>
              </a:spcBef>
            </a:pPr>
            <a:r>
              <a:rPr lang="zh-CN" altLang="en-US" sz="2000">
                <a:latin typeface="微软雅黑" pitchFamily="34" charset="-122"/>
                <a:ea typeface="微软雅黑" pitchFamily="34" charset="-122"/>
              </a:rPr>
              <a:t>每个进程的页表大小一样吗？</a:t>
            </a:r>
          </a:p>
        </p:txBody>
      </p:sp>
      <p:sp>
        <p:nvSpPr>
          <p:cNvPr id="503814" name="Rectangle 6"/>
          <p:cNvSpPr>
            <a:spLocks noChangeArrowheads="1"/>
          </p:cNvSpPr>
          <p:nvPr/>
        </p:nvSpPr>
        <p:spPr bwMode="auto">
          <a:xfrm>
            <a:off x="2497138" y="946150"/>
            <a:ext cx="6165850" cy="495300"/>
          </a:xfrm>
          <a:prstGeom prst="rect">
            <a:avLst/>
          </a:prstGeom>
          <a:solidFill>
            <a:schemeClr val="bg1"/>
          </a:solidFill>
          <a:ln w="9525">
            <a:noFill/>
            <a:miter lim="800000"/>
            <a:headEnd/>
            <a:tailEnd/>
          </a:ln>
        </p:spPr>
        <p:txBody>
          <a:bodyPr/>
          <a:lstStyle/>
          <a:p>
            <a:pPr marL="342900" indent="-342900" eaLnBrk="1" hangingPunct="1">
              <a:lnSpc>
                <a:spcPct val="110000"/>
              </a:lnSpc>
              <a:spcBef>
                <a:spcPct val="20000"/>
              </a:spcBef>
              <a:buClr>
                <a:schemeClr val="accent2"/>
              </a:buClr>
              <a:buSzPct val="80000"/>
              <a:buFont typeface="Wingdings" pitchFamily="2" charset="2"/>
              <a:buChar char="u"/>
            </a:pPr>
            <a:r>
              <a:rPr kumimoji="1" lang="zh-CN" altLang="en-US" sz="2200" b="1">
                <a:solidFill>
                  <a:srgbClr val="0000FF"/>
                </a:solidFill>
                <a:ea typeface="微软雅黑" pitchFamily="34" charset="-122"/>
              </a:rPr>
              <a:t>页表首址记录在页表基址寄存器中</a:t>
            </a:r>
          </a:p>
        </p:txBody>
      </p:sp>
      <p:sp>
        <p:nvSpPr>
          <p:cNvPr id="6" name="矩形 5"/>
          <p:cNvSpPr>
            <a:spLocks noChangeArrowheads="1"/>
          </p:cNvSpPr>
          <p:nvPr/>
        </p:nvSpPr>
        <p:spPr bwMode="auto">
          <a:xfrm>
            <a:off x="4071938" y="5510213"/>
            <a:ext cx="4572000" cy="381000"/>
          </a:xfrm>
          <a:prstGeom prst="rect">
            <a:avLst/>
          </a:prstGeom>
          <a:noFill/>
          <a:ln w="9525">
            <a:noFill/>
            <a:miter lim="800000"/>
            <a:headEnd/>
            <a:tailEnd/>
          </a:ln>
        </p:spPr>
        <p:txBody>
          <a:bodyPr>
            <a:spAutoFit/>
          </a:bodyPr>
          <a:lstStyle/>
          <a:p>
            <a:pPr eaLnBrk="1" hangingPunct="1">
              <a:spcBef>
                <a:spcPct val="50000"/>
              </a:spcBef>
            </a:pPr>
            <a:r>
              <a:rPr kumimoji="1" lang="zh-CN" altLang="en-US" sz="1900" b="1">
                <a:solidFill>
                  <a:srgbClr val="CC0000"/>
                </a:solidFill>
                <a:ea typeface="微软雅黑" pitchFamily="34" charset="-122"/>
              </a:rPr>
              <a:t>理论上由虚拟地址空间大小决定。</a:t>
            </a:r>
            <a:endParaRPr kumimoji="1" lang="zh-CN" altLang="en-US" sz="1900" b="1">
              <a:solidFill>
                <a:srgbClr val="666699"/>
              </a:solidFill>
              <a:ea typeface="微软雅黑" pitchFamily="34" charset="-122"/>
            </a:endParaRPr>
          </a:p>
        </p:txBody>
      </p:sp>
      <p:sp>
        <p:nvSpPr>
          <p:cNvPr id="8" name="矩形 7"/>
          <p:cNvSpPr>
            <a:spLocks noChangeArrowheads="1"/>
          </p:cNvSpPr>
          <p:nvPr/>
        </p:nvSpPr>
        <p:spPr bwMode="auto">
          <a:xfrm>
            <a:off x="3787775" y="5986463"/>
            <a:ext cx="5324475" cy="669925"/>
          </a:xfrm>
          <a:prstGeom prst="rect">
            <a:avLst/>
          </a:prstGeom>
          <a:solidFill>
            <a:schemeClr val="bg1"/>
          </a:solidFill>
          <a:ln w="9525">
            <a:noFill/>
            <a:miter lim="800000"/>
            <a:headEnd/>
            <a:tailEnd/>
          </a:ln>
        </p:spPr>
        <p:txBody>
          <a:bodyPr>
            <a:spAutoFit/>
          </a:bodyPr>
          <a:lstStyle/>
          <a:p>
            <a:pPr eaLnBrk="1" hangingPunct="1">
              <a:spcBef>
                <a:spcPct val="50000"/>
              </a:spcBef>
            </a:pPr>
            <a:r>
              <a:rPr kumimoji="1" lang="zh-CN" altLang="en-US" sz="1900" b="1">
                <a:solidFill>
                  <a:srgbClr val="CC0000"/>
                </a:solidFill>
                <a:ea typeface="微软雅黑" pitchFamily="34" charset="-122"/>
              </a:rPr>
              <a:t>各进程有相同虚拟空间，故理论上一样。实际大小看具体实现方式，如</a:t>
            </a:r>
            <a:r>
              <a:rPr kumimoji="1" lang="zh-CN" altLang="en-US" sz="1900" b="1">
                <a:solidFill>
                  <a:srgbClr val="CC0000"/>
                </a:solidFill>
                <a:latin typeface="微软雅黑"/>
                <a:ea typeface="微软雅黑" pitchFamily="34" charset="-122"/>
              </a:rPr>
              <a:t>“</a:t>
            </a:r>
            <a:r>
              <a:rPr kumimoji="1" lang="zh-CN" altLang="en-US" sz="1900" b="1">
                <a:solidFill>
                  <a:srgbClr val="CC0000"/>
                </a:solidFill>
                <a:ea typeface="微软雅黑" pitchFamily="34" charset="-122"/>
              </a:rPr>
              <a:t>空洞</a:t>
            </a:r>
            <a:r>
              <a:rPr kumimoji="1" lang="zh-CN" altLang="en-US" sz="1900" b="1">
                <a:solidFill>
                  <a:srgbClr val="CC0000"/>
                </a:solidFill>
                <a:latin typeface="微软雅黑"/>
                <a:ea typeface="微软雅黑" pitchFamily="34" charset="-122"/>
              </a:rPr>
              <a:t>”</a:t>
            </a:r>
            <a:r>
              <a:rPr kumimoji="1" lang="zh-CN" altLang="en-US" sz="1900" b="1">
                <a:solidFill>
                  <a:srgbClr val="CC0000"/>
                </a:solidFill>
                <a:ea typeface="微软雅黑" pitchFamily="34" charset="-122"/>
              </a:rPr>
              <a:t>页面如何处理等</a:t>
            </a:r>
            <a:endParaRPr kumimoji="1" lang="zh-CN" altLang="en-US" sz="1900" b="1">
              <a:solidFill>
                <a:srgbClr val="666699"/>
              </a:solidFill>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3814">
                                            <p:txEl>
                                              <p:pRg st="0" end="0"/>
                                            </p:txEl>
                                          </p:spTgt>
                                        </p:tgtEl>
                                        <p:attrNameLst>
                                          <p:attrName>style.visibility</p:attrName>
                                        </p:attrNameLst>
                                      </p:cBhvr>
                                      <p:to>
                                        <p:strVal val="visible"/>
                                      </p:to>
                                    </p:set>
                                    <p:animEffect transition="in" filter="blinds(horizontal)">
                                      <p:cBhvr>
                                        <p:cTn id="7" dur="500"/>
                                        <p:tgtEl>
                                          <p:spTgt spid="5038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03811">
                                            <p:txEl>
                                              <p:pRg st="0" end="0"/>
                                            </p:txEl>
                                          </p:spTgt>
                                        </p:tgtEl>
                                        <p:attrNameLst>
                                          <p:attrName>style.visibility</p:attrName>
                                        </p:attrNameLst>
                                      </p:cBhvr>
                                      <p:to>
                                        <p:strVal val="visible"/>
                                      </p:to>
                                    </p:set>
                                    <p:animEffect transition="in" filter="blinds(horizontal)">
                                      <p:cBhvr>
                                        <p:cTn id="12" dur="500"/>
                                        <p:tgtEl>
                                          <p:spTgt spid="5038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03811">
                                            <p:txEl>
                                              <p:pRg st="1" end="1"/>
                                            </p:txEl>
                                          </p:spTgt>
                                        </p:tgtEl>
                                        <p:attrNameLst>
                                          <p:attrName>style.visibility</p:attrName>
                                        </p:attrNameLst>
                                      </p:cBhvr>
                                      <p:to>
                                        <p:strVal val="visible"/>
                                      </p:to>
                                    </p:set>
                                    <p:animEffect transition="in" filter="blinds(horizontal)">
                                      <p:cBhvr>
                                        <p:cTn id="17" dur="500"/>
                                        <p:tgtEl>
                                          <p:spTgt spid="5038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03811">
                                            <p:txEl>
                                              <p:pRg st="2" end="2"/>
                                            </p:txEl>
                                          </p:spTgt>
                                        </p:tgtEl>
                                        <p:attrNameLst>
                                          <p:attrName>style.visibility</p:attrName>
                                        </p:attrNameLst>
                                      </p:cBhvr>
                                      <p:to>
                                        <p:strVal val="visible"/>
                                      </p:to>
                                    </p:set>
                                    <p:animEffect transition="in" filter="blinds(horizontal)">
                                      <p:cBhvr>
                                        <p:cTn id="27" dur="500"/>
                                        <p:tgtEl>
                                          <p:spTgt spid="50381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idx="4294967295"/>
          </p:nvPr>
        </p:nvSpPr>
        <p:spPr>
          <a:xfrm>
            <a:off x="2478088" y="53975"/>
            <a:ext cx="3390900" cy="538163"/>
          </a:xfrm>
          <a:noFill/>
        </p:spPr>
        <p:txBody>
          <a:bodyPr wrap="none"/>
          <a:lstStyle/>
          <a:p>
            <a:pPr eaLnBrk="1" hangingPunct="1"/>
            <a:r>
              <a:rPr lang="zh-CN" altLang="en-US">
                <a:solidFill>
                  <a:srgbClr val="CC0000"/>
                </a:solidFill>
              </a:rPr>
              <a:t>主存中的页表示例</a:t>
            </a:r>
          </a:p>
        </p:txBody>
      </p:sp>
      <p:pic>
        <p:nvPicPr>
          <p:cNvPr id="658435" name="Picture 3"/>
          <p:cNvPicPr>
            <a:picLocks noChangeAspect="1" noChangeArrowheads="1"/>
          </p:cNvPicPr>
          <p:nvPr/>
        </p:nvPicPr>
        <p:blipFill>
          <a:blip r:embed="rId3"/>
          <a:srcRect/>
          <a:stretch>
            <a:fillRect/>
          </a:stretch>
        </p:blipFill>
        <p:spPr bwMode="auto">
          <a:xfrm>
            <a:off x="341313" y="954088"/>
            <a:ext cx="8326437" cy="4995862"/>
          </a:xfrm>
          <a:prstGeom prst="rect">
            <a:avLst/>
          </a:prstGeom>
          <a:noFill/>
          <a:ln w="9525">
            <a:noFill/>
            <a:miter lim="800000"/>
            <a:headEnd/>
            <a:tailEnd/>
          </a:ln>
        </p:spPr>
      </p:pic>
      <p:sp>
        <p:nvSpPr>
          <p:cNvPr id="46" name="Rectangle 3"/>
          <p:cNvSpPr txBox="1">
            <a:spLocks noChangeArrowheads="1"/>
          </p:cNvSpPr>
          <p:nvPr/>
        </p:nvSpPr>
        <p:spPr bwMode="auto">
          <a:xfrm>
            <a:off x="206375" y="5462588"/>
            <a:ext cx="8731250" cy="1395412"/>
          </a:xfrm>
          <a:prstGeom prst="rect">
            <a:avLst/>
          </a:prstGeom>
          <a:solidFill>
            <a:schemeClr val="bg1"/>
          </a:solidFill>
          <a:ln w="9525">
            <a:noFill/>
            <a:miter lim="800000"/>
            <a:headEnd/>
            <a:tailEnd/>
          </a:ln>
        </p:spPr>
        <p:txBody>
          <a:bodyPr/>
          <a:lstStyle/>
          <a:p>
            <a:pPr marL="342900" indent="-342900" eaLnBrk="1" hangingPunct="1">
              <a:lnSpc>
                <a:spcPct val="110000"/>
              </a:lnSpc>
              <a:spcBef>
                <a:spcPct val="20000"/>
              </a:spcBef>
              <a:buClr>
                <a:schemeClr val="tx1"/>
              </a:buClr>
              <a:buSzPct val="80000"/>
              <a:buFont typeface="Wingdings" pitchFamily="2" charset="2"/>
              <a:buChar char="u"/>
            </a:pPr>
            <a:r>
              <a:rPr kumimoji="1" lang="zh-CN" altLang="en-US" sz="2000" b="1">
                <a:latin typeface="微软雅黑" pitchFamily="34" charset="-122"/>
                <a:ea typeface="微软雅黑" pitchFamily="34" charset="-122"/>
              </a:rPr>
              <a:t>未分配页：进程的虚拟地址空间中</a:t>
            </a:r>
            <a:r>
              <a:rPr kumimoji="1" lang="zh-CN" altLang="en-US" sz="2000" b="1">
                <a:solidFill>
                  <a:srgbClr val="C00000"/>
                </a:solidFill>
                <a:latin typeface="微软雅黑" pitchFamily="34" charset="-122"/>
                <a:ea typeface="微软雅黑" pitchFamily="34" charset="-122"/>
              </a:rPr>
              <a:t>“空洞”对应的页</a:t>
            </a:r>
            <a:r>
              <a:rPr kumimoji="1" lang="zh-CN" altLang="en-US" sz="2000" b="1">
                <a:latin typeface="微软雅黑" pitchFamily="34" charset="-122"/>
                <a:ea typeface="微软雅黑" pitchFamily="34" charset="-122"/>
              </a:rPr>
              <a:t>（如</a:t>
            </a:r>
            <a:r>
              <a:rPr kumimoji="1" lang="en-US" altLang="zh-CN" sz="2000" b="1">
                <a:latin typeface="微软雅黑" pitchFamily="34" charset="-122"/>
                <a:ea typeface="微软雅黑" pitchFamily="34" charset="-122"/>
              </a:rPr>
              <a:t>VP0</a:t>
            </a:r>
            <a:r>
              <a:rPr kumimoji="1" lang="zh-CN" altLang="en-US" sz="2000" b="1">
                <a:latin typeface="微软雅黑" pitchFamily="34" charset="-122"/>
                <a:ea typeface="微软雅黑" pitchFamily="34" charset="-122"/>
              </a:rPr>
              <a:t>、</a:t>
            </a:r>
            <a:r>
              <a:rPr kumimoji="1" lang="en-US" altLang="zh-CN" sz="2000" b="1">
                <a:latin typeface="微软雅黑" pitchFamily="34" charset="-122"/>
                <a:ea typeface="微软雅黑" pitchFamily="34" charset="-122"/>
              </a:rPr>
              <a:t>VP4</a:t>
            </a:r>
            <a:r>
              <a:rPr kumimoji="1" lang="zh-CN" altLang="en-US" sz="2000" b="1">
                <a:latin typeface="微软雅黑" pitchFamily="34" charset="-122"/>
                <a:ea typeface="微软雅黑" pitchFamily="34" charset="-122"/>
              </a:rPr>
              <a:t>）</a:t>
            </a:r>
            <a:endParaRPr kumimoji="1" lang="en-US" altLang="zh-CN" sz="2000" b="1">
              <a:latin typeface="微软雅黑" pitchFamily="34" charset="-122"/>
              <a:ea typeface="微软雅黑" pitchFamily="34" charset="-122"/>
            </a:endParaRPr>
          </a:p>
          <a:p>
            <a:pPr marL="342900" indent="-342900" eaLnBrk="1" hangingPunct="1">
              <a:lnSpc>
                <a:spcPct val="110000"/>
              </a:lnSpc>
              <a:spcBef>
                <a:spcPct val="20000"/>
              </a:spcBef>
              <a:buClr>
                <a:schemeClr val="tx1"/>
              </a:buClr>
              <a:buSzPct val="80000"/>
              <a:buFont typeface="Wingdings" pitchFamily="2" charset="2"/>
              <a:buChar char="u"/>
            </a:pPr>
            <a:r>
              <a:rPr kumimoji="1" lang="zh-CN" altLang="en-US" sz="2000" b="1">
                <a:latin typeface="微软雅黑" pitchFamily="34" charset="-122"/>
                <a:ea typeface="微软雅黑" pitchFamily="34" charset="-122"/>
              </a:rPr>
              <a:t>已分配的缓存页：有内容对应的已装入主存的页（如</a:t>
            </a:r>
            <a:r>
              <a:rPr kumimoji="1" lang="en-US" altLang="zh-CN" sz="2000" b="1">
                <a:latin typeface="微软雅黑" pitchFamily="34" charset="-122"/>
                <a:ea typeface="微软雅黑" pitchFamily="34" charset="-122"/>
              </a:rPr>
              <a:t>VP1</a:t>
            </a:r>
            <a:r>
              <a:rPr kumimoji="1" lang="zh-CN" altLang="en-US" sz="2000" b="1">
                <a:latin typeface="微软雅黑" pitchFamily="34" charset="-122"/>
                <a:ea typeface="微软雅黑" pitchFamily="34" charset="-122"/>
              </a:rPr>
              <a:t>、</a:t>
            </a:r>
            <a:r>
              <a:rPr kumimoji="1" lang="en-US" altLang="zh-CN" sz="2000" b="1">
                <a:latin typeface="微软雅黑" pitchFamily="34" charset="-122"/>
                <a:ea typeface="微软雅黑" pitchFamily="34" charset="-122"/>
              </a:rPr>
              <a:t>VP2</a:t>
            </a:r>
            <a:r>
              <a:rPr kumimoji="1" lang="zh-CN" altLang="en-US" sz="2000" b="1">
                <a:latin typeface="微软雅黑" pitchFamily="34" charset="-122"/>
                <a:ea typeface="微软雅黑" pitchFamily="34" charset="-122"/>
              </a:rPr>
              <a:t>、</a:t>
            </a:r>
            <a:r>
              <a:rPr kumimoji="1" lang="en-US" altLang="zh-CN" sz="2000" b="1">
                <a:latin typeface="微软雅黑" pitchFamily="34" charset="-122"/>
                <a:ea typeface="微软雅黑" pitchFamily="34" charset="-122"/>
              </a:rPr>
              <a:t>VP5</a:t>
            </a:r>
            <a:r>
              <a:rPr kumimoji="1" lang="zh-CN" altLang="en-US" sz="2000" b="1">
                <a:latin typeface="微软雅黑" pitchFamily="34" charset="-122"/>
                <a:ea typeface="微软雅黑" pitchFamily="34" charset="-122"/>
              </a:rPr>
              <a:t>等）</a:t>
            </a:r>
            <a:endParaRPr kumimoji="1" lang="en-US" altLang="zh-CN" sz="2000" b="1">
              <a:latin typeface="微软雅黑" pitchFamily="34" charset="-122"/>
              <a:ea typeface="微软雅黑" pitchFamily="34" charset="-122"/>
            </a:endParaRPr>
          </a:p>
          <a:p>
            <a:pPr marL="342900" indent="-342900" eaLnBrk="1" hangingPunct="1">
              <a:lnSpc>
                <a:spcPct val="110000"/>
              </a:lnSpc>
              <a:spcBef>
                <a:spcPct val="20000"/>
              </a:spcBef>
              <a:buClr>
                <a:schemeClr val="tx1"/>
              </a:buClr>
              <a:buSzPct val="80000"/>
              <a:buFont typeface="Wingdings" pitchFamily="2" charset="2"/>
              <a:buChar char="u"/>
            </a:pPr>
            <a:r>
              <a:rPr kumimoji="1" lang="zh-CN" altLang="en-US" sz="2000" b="1">
                <a:latin typeface="微软雅黑" pitchFamily="34" charset="-122"/>
                <a:ea typeface="微软雅黑" pitchFamily="34" charset="-122"/>
              </a:rPr>
              <a:t>已分配的未缓存页：有内容对应但未装入主存的页（如</a:t>
            </a:r>
            <a:r>
              <a:rPr kumimoji="1" lang="en-US" altLang="zh-CN" sz="2000" b="1">
                <a:latin typeface="微软雅黑" pitchFamily="34" charset="-122"/>
                <a:ea typeface="微软雅黑" pitchFamily="34" charset="-122"/>
              </a:rPr>
              <a:t>VP3</a:t>
            </a:r>
            <a:r>
              <a:rPr kumimoji="1" lang="zh-CN" altLang="en-US" sz="2000" b="1">
                <a:latin typeface="微软雅黑" pitchFamily="34" charset="-122"/>
                <a:ea typeface="微软雅黑" pitchFamily="34" charset="-122"/>
              </a:rPr>
              <a:t>、</a:t>
            </a:r>
            <a:r>
              <a:rPr kumimoji="1" lang="en-US" altLang="zh-CN" sz="2000" b="1">
                <a:latin typeface="微软雅黑" pitchFamily="34" charset="-122"/>
                <a:ea typeface="微软雅黑" pitchFamily="34" charset="-122"/>
              </a:rPr>
              <a:t>VP6</a:t>
            </a:r>
            <a:r>
              <a:rPr kumimoji="1" lang="zh-CN" altLang="en-US" sz="2000" b="1">
                <a:latin typeface="微软雅黑" pitchFamily="34" charset="-122"/>
                <a:ea typeface="微软雅黑" pitchFamily="34"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animEffect transition="in" filter="blinds(horizontal)">
                                      <p:cBhvr>
                                        <p:cTn id="7" dur="500"/>
                                        <p:tgtEl>
                                          <p:spTgt spid="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
                                            <p:txEl>
                                              <p:pRg st="1" end="1"/>
                                            </p:txEl>
                                          </p:spTgt>
                                        </p:tgtEl>
                                        <p:attrNameLst>
                                          <p:attrName>style.visibility</p:attrName>
                                        </p:attrNameLst>
                                      </p:cBhvr>
                                      <p:to>
                                        <p:strVal val="visible"/>
                                      </p:to>
                                    </p:set>
                                    <p:animEffect transition="in" filter="blinds(horizontal)">
                                      <p:cBhvr>
                                        <p:cTn id="12" dur="500"/>
                                        <p:tgtEl>
                                          <p:spTgt spid="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6">
                                            <p:txEl>
                                              <p:pRg st="2" end="2"/>
                                            </p:txEl>
                                          </p:spTgt>
                                        </p:tgtEl>
                                        <p:attrNameLst>
                                          <p:attrName>style.visibility</p:attrName>
                                        </p:attrNameLst>
                                      </p:cBhvr>
                                      <p:to>
                                        <p:strVal val="visible"/>
                                      </p:to>
                                    </p:set>
                                    <p:animEffect transition="in" filter="blinds(horizontal)">
                                      <p:cBhvr>
                                        <p:cTn id="17" dur="500"/>
                                        <p:tgtEl>
                                          <p:spTgt spid="4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Grp="1" noChangeArrowheads="1"/>
          </p:cNvSpPr>
          <p:nvPr>
            <p:ph type="title" idx="4294967295"/>
          </p:nvPr>
        </p:nvSpPr>
        <p:spPr>
          <a:xfrm>
            <a:off x="1254125" y="82550"/>
            <a:ext cx="6884988" cy="528638"/>
          </a:xfrm>
          <a:noFill/>
        </p:spPr>
        <p:txBody>
          <a:bodyPr/>
          <a:lstStyle/>
          <a:p>
            <a:pPr eaLnBrk="1" hangingPunct="1"/>
            <a:r>
              <a:rPr lang="zh-CN" altLang="en-US">
                <a:solidFill>
                  <a:srgbClr val="CC0000"/>
                </a:solidFill>
              </a:rPr>
              <a:t>逻辑地址转换为物理地址的过程</a:t>
            </a:r>
          </a:p>
        </p:txBody>
      </p:sp>
      <p:grpSp>
        <p:nvGrpSpPr>
          <p:cNvPr id="660483" name="Group 43"/>
          <p:cNvGrpSpPr>
            <a:grpSpLocks/>
          </p:cNvGrpSpPr>
          <p:nvPr/>
        </p:nvGrpSpPr>
        <p:grpSpPr bwMode="auto">
          <a:xfrm>
            <a:off x="546100" y="1223963"/>
            <a:ext cx="3479800" cy="925512"/>
            <a:chOff x="360" y="2194"/>
            <a:chExt cx="2192" cy="332"/>
          </a:xfrm>
        </p:grpSpPr>
        <p:sp>
          <p:nvSpPr>
            <p:cNvPr id="660484" name="Rectangle 44"/>
            <p:cNvSpPr>
              <a:spLocks noChangeArrowheads="1"/>
            </p:cNvSpPr>
            <p:nvPr/>
          </p:nvSpPr>
          <p:spPr bwMode="auto">
            <a:xfrm>
              <a:off x="737" y="2342"/>
              <a:ext cx="1815" cy="184"/>
            </a:xfrm>
            <a:prstGeom prst="rect">
              <a:avLst/>
            </a:prstGeom>
            <a:no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60485" name="Rectangle 45"/>
            <p:cNvSpPr>
              <a:spLocks noChangeArrowheads="1"/>
            </p:cNvSpPr>
            <p:nvPr/>
          </p:nvSpPr>
          <p:spPr bwMode="auto">
            <a:xfrm>
              <a:off x="360" y="2362"/>
              <a:ext cx="303" cy="106"/>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900" b="1">
                  <a:solidFill>
                    <a:srgbClr val="0000FF"/>
                  </a:solidFill>
                  <a:latin typeface="微软雅黑" pitchFamily="34" charset="-122"/>
                  <a:ea typeface="微软雅黑" pitchFamily="34" charset="-122"/>
                </a:rPr>
                <a:t>VA</a:t>
              </a:r>
            </a:p>
          </p:txBody>
        </p:sp>
        <p:sp>
          <p:nvSpPr>
            <p:cNvPr id="660486" name="Rectangle 46"/>
            <p:cNvSpPr>
              <a:spLocks noChangeArrowheads="1"/>
            </p:cNvSpPr>
            <p:nvPr/>
          </p:nvSpPr>
          <p:spPr bwMode="auto">
            <a:xfrm>
              <a:off x="750" y="2362"/>
              <a:ext cx="711" cy="10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latin typeface="微软雅黑" pitchFamily="34" charset="-122"/>
                  <a:ea typeface="微软雅黑" pitchFamily="34" charset="-122"/>
                </a:rPr>
                <a:t>page no.</a:t>
              </a:r>
            </a:p>
          </p:txBody>
        </p:sp>
        <p:sp>
          <p:nvSpPr>
            <p:cNvPr id="660487" name="Rectangle 47"/>
            <p:cNvSpPr>
              <a:spLocks noChangeArrowheads="1"/>
            </p:cNvSpPr>
            <p:nvPr/>
          </p:nvSpPr>
          <p:spPr bwMode="auto">
            <a:xfrm>
              <a:off x="1978" y="2362"/>
              <a:ext cx="386" cy="10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latin typeface="微软雅黑" pitchFamily="34" charset="-122"/>
                  <a:ea typeface="微软雅黑" pitchFamily="34" charset="-122"/>
                </a:rPr>
                <a:t>disp</a:t>
              </a:r>
            </a:p>
          </p:txBody>
        </p:sp>
        <p:sp>
          <p:nvSpPr>
            <p:cNvPr id="660488" name="Line 48"/>
            <p:cNvSpPr>
              <a:spLocks noChangeShapeType="1"/>
            </p:cNvSpPr>
            <p:nvPr/>
          </p:nvSpPr>
          <p:spPr bwMode="auto">
            <a:xfrm>
              <a:off x="1798" y="2342"/>
              <a:ext cx="0" cy="184"/>
            </a:xfrm>
            <a:prstGeom prst="line">
              <a:avLst/>
            </a:prstGeom>
            <a:noFill/>
            <a:ln w="12700">
              <a:solidFill>
                <a:schemeClr val="tx1"/>
              </a:solidFill>
              <a:round/>
              <a:headEnd/>
              <a:tailEnd/>
            </a:ln>
          </p:spPr>
          <p:txBody>
            <a:bodyPr wrap="none" anchor="ctr"/>
            <a:lstStyle/>
            <a:p>
              <a:endParaRPr lang="zh-CN" altLang="en-US"/>
            </a:p>
          </p:txBody>
        </p:sp>
        <p:sp>
          <p:nvSpPr>
            <p:cNvPr id="660489" name="Rectangle 49"/>
            <p:cNvSpPr>
              <a:spLocks noChangeArrowheads="1"/>
            </p:cNvSpPr>
            <p:nvPr/>
          </p:nvSpPr>
          <p:spPr bwMode="auto">
            <a:xfrm>
              <a:off x="2050" y="2194"/>
              <a:ext cx="240" cy="10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10</a:t>
              </a:r>
            </a:p>
          </p:txBody>
        </p:sp>
        <p:sp>
          <p:nvSpPr>
            <p:cNvPr id="660490" name="Line 50"/>
            <p:cNvSpPr>
              <a:spLocks noChangeShapeType="1"/>
            </p:cNvSpPr>
            <p:nvPr/>
          </p:nvSpPr>
          <p:spPr bwMode="auto">
            <a:xfrm>
              <a:off x="2290" y="2258"/>
              <a:ext cx="262"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60491" name="Line 51"/>
            <p:cNvSpPr>
              <a:spLocks noChangeShapeType="1"/>
            </p:cNvSpPr>
            <p:nvPr/>
          </p:nvSpPr>
          <p:spPr bwMode="auto">
            <a:xfrm flipH="1">
              <a:off x="1793" y="2266"/>
              <a:ext cx="307" cy="0"/>
            </a:xfrm>
            <a:prstGeom prst="line">
              <a:avLst/>
            </a:prstGeom>
            <a:noFill/>
            <a:ln w="12700">
              <a:solidFill>
                <a:schemeClr val="tx1"/>
              </a:solidFill>
              <a:round/>
              <a:headEnd/>
              <a:tailEnd type="triangle" w="med" len="med"/>
            </a:ln>
          </p:spPr>
          <p:txBody>
            <a:bodyPr wrap="none" anchor="ctr"/>
            <a:lstStyle/>
            <a:p>
              <a:endParaRPr lang="zh-CN" altLang="en-US"/>
            </a:p>
          </p:txBody>
        </p:sp>
      </p:grpSp>
      <p:grpSp>
        <p:nvGrpSpPr>
          <p:cNvPr id="660492" name="Group 52"/>
          <p:cNvGrpSpPr>
            <a:grpSpLocks/>
          </p:cNvGrpSpPr>
          <p:nvPr/>
        </p:nvGrpSpPr>
        <p:grpSpPr bwMode="auto">
          <a:xfrm>
            <a:off x="1547813" y="2159000"/>
            <a:ext cx="720725" cy="1963738"/>
            <a:chOff x="1009" y="2550"/>
            <a:chExt cx="454" cy="704"/>
          </a:xfrm>
        </p:grpSpPr>
        <p:sp>
          <p:nvSpPr>
            <p:cNvPr id="660493" name="Line 53"/>
            <p:cNvSpPr>
              <a:spLocks noChangeShapeType="1"/>
            </p:cNvSpPr>
            <p:nvPr/>
          </p:nvSpPr>
          <p:spPr bwMode="auto">
            <a:xfrm>
              <a:off x="1009" y="2550"/>
              <a:ext cx="0" cy="704"/>
            </a:xfrm>
            <a:prstGeom prst="line">
              <a:avLst/>
            </a:prstGeom>
            <a:noFill/>
            <a:ln w="28575">
              <a:solidFill>
                <a:srgbClr val="CC0000"/>
              </a:solidFill>
              <a:round/>
              <a:headEnd/>
              <a:tailEnd/>
            </a:ln>
          </p:spPr>
          <p:txBody>
            <a:bodyPr wrap="none" anchor="ctr"/>
            <a:lstStyle/>
            <a:p>
              <a:endParaRPr lang="zh-CN" altLang="en-US"/>
            </a:p>
          </p:txBody>
        </p:sp>
        <p:sp>
          <p:nvSpPr>
            <p:cNvPr id="660494" name="Line 54"/>
            <p:cNvSpPr>
              <a:spLocks noChangeShapeType="1"/>
            </p:cNvSpPr>
            <p:nvPr/>
          </p:nvSpPr>
          <p:spPr bwMode="auto">
            <a:xfrm flipV="1">
              <a:off x="1009" y="3254"/>
              <a:ext cx="454" cy="0"/>
            </a:xfrm>
            <a:prstGeom prst="line">
              <a:avLst/>
            </a:prstGeom>
            <a:noFill/>
            <a:ln w="28575">
              <a:solidFill>
                <a:srgbClr val="CC0000"/>
              </a:solidFill>
              <a:round/>
              <a:headEnd/>
              <a:tailEnd type="triangle" w="med" len="med"/>
            </a:ln>
          </p:spPr>
          <p:txBody>
            <a:bodyPr wrap="none" anchor="ctr"/>
            <a:lstStyle/>
            <a:p>
              <a:endParaRPr lang="zh-CN" altLang="en-US"/>
            </a:p>
          </p:txBody>
        </p:sp>
      </p:grpSp>
      <p:sp>
        <p:nvSpPr>
          <p:cNvPr id="660495" name="Rectangle 55"/>
          <p:cNvSpPr>
            <a:spLocks noChangeArrowheads="1"/>
          </p:cNvSpPr>
          <p:nvPr/>
        </p:nvSpPr>
        <p:spPr bwMode="auto">
          <a:xfrm>
            <a:off x="1533525" y="2365375"/>
            <a:ext cx="1143000" cy="309563"/>
          </a:xfrm>
          <a:prstGeom prst="rect">
            <a:avLst/>
          </a:prstGeom>
          <a:noFill/>
          <a:ln w="12700">
            <a:noFill/>
            <a:miter lim="800000"/>
            <a:headEnd/>
            <a:tailEnd/>
          </a:ln>
        </p:spPr>
        <p:txBody>
          <a:bodyPr wrap="none" lIns="63500" tIns="25400" rIns="63500" bIns="25400">
            <a:spAutoFit/>
          </a:bodyPr>
          <a:lstStyle/>
          <a:p>
            <a:pPr>
              <a:lnSpc>
                <a:spcPct val="85000"/>
              </a:lnSpc>
            </a:pPr>
            <a:r>
              <a:rPr lang="zh-CN" altLang="en-US" sz="2000" b="1">
                <a:solidFill>
                  <a:schemeClr val="accent1"/>
                </a:solidFill>
                <a:ea typeface="微软雅黑" pitchFamily="34" charset="-122"/>
              </a:rPr>
              <a:t>页表索引</a:t>
            </a:r>
          </a:p>
        </p:txBody>
      </p:sp>
      <p:sp>
        <p:nvSpPr>
          <p:cNvPr id="660497" name="Rectangle 57"/>
          <p:cNvSpPr>
            <a:spLocks noChangeArrowheads="1"/>
          </p:cNvSpPr>
          <p:nvPr/>
        </p:nvSpPr>
        <p:spPr bwMode="auto">
          <a:xfrm>
            <a:off x="219075" y="2941638"/>
            <a:ext cx="1189038" cy="581025"/>
          </a:xfrm>
          <a:prstGeom prst="rect">
            <a:avLst/>
          </a:prstGeom>
          <a:noFill/>
          <a:ln w="12700">
            <a:solidFill>
              <a:schemeClr val="tx1"/>
            </a:solidFill>
            <a:miter lim="800000"/>
            <a:headEnd/>
            <a:tailEnd/>
          </a:ln>
        </p:spPr>
        <p:txBody>
          <a:bodyPr lIns="63500" tIns="25400" rIns="63500" bIns="25400">
            <a:spAutoFit/>
          </a:bodyPr>
          <a:lstStyle/>
          <a:p>
            <a:pPr>
              <a:lnSpc>
                <a:spcPct val="85000"/>
              </a:lnSpc>
            </a:pPr>
            <a:r>
              <a:rPr lang="zh-CN" altLang="en-US" sz="2000" b="1">
                <a:solidFill>
                  <a:schemeClr val="accent1"/>
                </a:solidFill>
                <a:ea typeface="微软雅黑" pitchFamily="34" charset="-122"/>
              </a:rPr>
              <a:t>页表基址寄存器</a:t>
            </a:r>
          </a:p>
        </p:txBody>
      </p:sp>
      <p:sp>
        <p:nvSpPr>
          <p:cNvPr id="660498" name="Line 58"/>
          <p:cNvSpPr>
            <a:spLocks noChangeShapeType="1"/>
          </p:cNvSpPr>
          <p:nvPr/>
        </p:nvSpPr>
        <p:spPr bwMode="auto">
          <a:xfrm flipV="1">
            <a:off x="1149350" y="3279775"/>
            <a:ext cx="1147763" cy="0"/>
          </a:xfrm>
          <a:prstGeom prst="line">
            <a:avLst/>
          </a:prstGeom>
          <a:noFill/>
          <a:ln w="28575">
            <a:solidFill>
              <a:srgbClr val="0000FF"/>
            </a:solidFill>
            <a:round/>
            <a:headEnd/>
            <a:tailEnd type="triangle" w="med" len="med"/>
          </a:ln>
        </p:spPr>
        <p:txBody>
          <a:bodyPr wrap="none" anchor="ctr"/>
          <a:lstStyle/>
          <a:p>
            <a:endParaRPr lang="zh-CN" altLang="en-US"/>
          </a:p>
        </p:txBody>
      </p:sp>
      <p:sp>
        <p:nvSpPr>
          <p:cNvPr id="660499" name="Line 62"/>
          <p:cNvSpPr>
            <a:spLocks noChangeShapeType="1"/>
          </p:cNvSpPr>
          <p:nvPr/>
        </p:nvSpPr>
        <p:spPr bwMode="auto">
          <a:xfrm>
            <a:off x="3402013" y="2168525"/>
            <a:ext cx="0" cy="334963"/>
          </a:xfrm>
          <a:prstGeom prst="line">
            <a:avLst/>
          </a:prstGeom>
          <a:noFill/>
          <a:ln w="28575">
            <a:solidFill>
              <a:srgbClr val="CC0000"/>
            </a:solidFill>
            <a:round/>
            <a:headEnd/>
            <a:tailEnd/>
          </a:ln>
        </p:spPr>
        <p:txBody>
          <a:bodyPr wrap="none" anchor="ctr"/>
          <a:lstStyle/>
          <a:p>
            <a:endParaRPr lang="zh-CN" altLang="en-US"/>
          </a:p>
        </p:txBody>
      </p:sp>
      <p:sp>
        <p:nvSpPr>
          <p:cNvPr id="660500" name="Line 63"/>
          <p:cNvSpPr>
            <a:spLocks noChangeShapeType="1"/>
          </p:cNvSpPr>
          <p:nvPr/>
        </p:nvSpPr>
        <p:spPr bwMode="auto">
          <a:xfrm>
            <a:off x="3408363" y="2514600"/>
            <a:ext cx="1635125" cy="0"/>
          </a:xfrm>
          <a:prstGeom prst="line">
            <a:avLst/>
          </a:prstGeom>
          <a:noFill/>
          <a:ln w="28575">
            <a:solidFill>
              <a:srgbClr val="CC0000"/>
            </a:solidFill>
            <a:round/>
            <a:headEnd/>
            <a:tailEnd/>
          </a:ln>
        </p:spPr>
        <p:txBody>
          <a:bodyPr wrap="none" anchor="ctr"/>
          <a:lstStyle/>
          <a:p>
            <a:endParaRPr lang="zh-CN" altLang="en-US"/>
          </a:p>
        </p:txBody>
      </p:sp>
      <p:sp>
        <p:nvSpPr>
          <p:cNvPr id="660501" name="Line 64"/>
          <p:cNvSpPr>
            <a:spLocks noChangeShapeType="1"/>
          </p:cNvSpPr>
          <p:nvPr/>
        </p:nvSpPr>
        <p:spPr bwMode="auto">
          <a:xfrm>
            <a:off x="5067300" y="2484438"/>
            <a:ext cx="0" cy="1349375"/>
          </a:xfrm>
          <a:prstGeom prst="line">
            <a:avLst/>
          </a:prstGeom>
          <a:noFill/>
          <a:ln w="28575">
            <a:solidFill>
              <a:srgbClr val="CC0000"/>
            </a:solidFill>
            <a:round/>
            <a:headEnd/>
            <a:tailEnd/>
          </a:ln>
        </p:spPr>
        <p:txBody>
          <a:bodyPr wrap="none" anchor="ctr"/>
          <a:lstStyle/>
          <a:p>
            <a:endParaRPr lang="zh-CN" altLang="en-US"/>
          </a:p>
        </p:txBody>
      </p:sp>
      <p:sp>
        <p:nvSpPr>
          <p:cNvPr id="660502" name="Line 65"/>
          <p:cNvSpPr>
            <a:spLocks noChangeShapeType="1"/>
          </p:cNvSpPr>
          <p:nvPr/>
        </p:nvSpPr>
        <p:spPr bwMode="auto">
          <a:xfrm>
            <a:off x="4211638" y="4238625"/>
            <a:ext cx="809625" cy="0"/>
          </a:xfrm>
          <a:prstGeom prst="line">
            <a:avLst/>
          </a:prstGeom>
          <a:noFill/>
          <a:ln w="28575">
            <a:solidFill>
              <a:srgbClr val="CC0000"/>
            </a:solidFill>
            <a:round/>
            <a:headEnd/>
            <a:tailEnd/>
          </a:ln>
        </p:spPr>
        <p:txBody>
          <a:bodyPr wrap="none" anchor="ctr"/>
          <a:lstStyle/>
          <a:p>
            <a:endParaRPr lang="zh-CN" altLang="en-US"/>
          </a:p>
        </p:txBody>
      </p:sp>
      <p:sp>
        <p:nvSpPr>
          <p:cNvPr id="660503" name="Line 66"/>
          <p:cNvSpPr>
            <a:spLocks noChangeShapeType="1"/>
          </p:cNvSpPr>
          <p:nvPr/>
        </p:nvSpPr>
        <p:spPr bwMode="auto">
          <a:xfrm>
            <a:off x="5021263" y="4244975"/>
            <a:ext cx="0" cy="939800"/>
          </a:xfrm>
          <a:prstGeom prst="line">
            <a:avLst/>
          </a:prstGeom>
          <a:noFill/>
          <a:ln w="28575">
            <a:solidFill>
              <a:srgbClr val="CC0000"/>
            </a:solidFill>
            <a:round/>
            <a:headEnd/>
            <a:tailEnd type="triangle" w="med" len="med"/>
          </a:ln>
        </p:spPr>
        <p:txBody>
          <a:bodyPr wrap="none" anchor="ctr"/>
          <a:lstStyle/>
          <a:p>
            <a:endParaRPr lang="zh-CN" altLang="en-US"/>
          </a:p>
        </p:txBody>
      </p:sp>
      <p:grpSp>
        <p:nvGrpSpPr>
          <p:cNvPr id="660504" name="Group 67"/>
          <p:cNvGrpSpPr>
            <a:grpSpLocks/>
          </p:cNvGrpSpPr>
          <p:nvPr/>
        </p:nvGrpSpPr>
        <p:grpSpPr bwMode="auto">
          <a:xfrm>
            <a:off x="2298700" y="2808288"/>
            <a:ext cx="1892300" cy="3411537"/>
            <a:chOff x="1482" y="2762"/>
            <a:chExt cx="1192" cy="1223"/>
          </a:xfrm>
        </p:grpSpPr>
        <p:sp>
          <p:nvSpPr>
            <p:cNvPr id="660505" name="Line 68"/>
            <p:cNvSpPr>
              <a:spLocks noChangeShapeType="1"/>
            </p:cNvSpPr>
            <p:nvPr/>
          </p:nvSpPr>
          <p:spPr bwMode="auto">
            <a:xfrm>
              <a:off x="1482" y="2790"/>
              <a:ext cx="0" cy="1191"/>
            </a:xfrm>
            <a:prstGeom prst="line">
              <a:avLst/>
            </a:prstGeom>
            <a:noFill/>
            <a:ln w="28575">
              <a:solidFill>
                <a:schemeClr val="tx1"/>
              </a:solidFill>
              <a:round/>
              <a:headEnd/>
              <a:tailEnd/>
            </a:ln>
          </p:spPr>
          <p:txBody>
            <a:bodyPr wrap="none" anchor="ctr"/>
            <a:lstStyle/>
            <a:p>
              <a:endParaRPr lang="zh-CN" altLang="en-US"/>
            </a:p>
          </p:txBody>
        </p:sp>
        <p:sp>
          <p:nvSpPr>
            <p:cNvPr id="660506" name="Line 69"/>
            <p:cNvSpPr>
              <a:spLocks noChangeShapeType="1"/>
            </p:cNvSpPr>
            <p:nvPr/>
          </p:nvSpPr>
          <p:spPr bwMode="auto">
            <a:xfrm>
              <a:off x="2674" y="2790"/>
              <a:ext cx="0" cy="1195"/>
            </a:xfrm>
            <a:prstGeom prst="line">
              <a:avLst/>
            </a:prstGeom>
            <a:noFill/>
            <a:ln w="28575">
              <a:solidFill>
                <a:schemeClr val="tx1"/>
              </a:solidFill>
              <a:round/>
              <a:headEnd/>
              <a:tailEnd/>
            </a:ln>
          </p:spPr>
          <p:txBody>
            <a:bodyPr wrap="none" anchor="ctr"/>
            <a:lstStyle/>
            <a:p>
              <a:endParaRPr lang="zh-CN" altLang="en-US"/>
            </a:p>
          </p:txBody>
        </p:sp>
        <p:sp>
          <p:nvSpPr>
            <p:cNvPr id="660507" name="Line 70"/>
            <p:cNvSpPr>
              <a:spLocks noChangeShapeType="1"/>
            </p:cNvSpPr>
            <p:nvPr/>
          </p:nvSpPr>
          <p:spPr bwMode="auto">
            <a:xfrm>
              <a:off x="1486" y="2986"/>
              <a:ext cx="1183" cy="0"/>
            </a:xfrm>
            <a:prstGeom prst="line">
              <a:avLst/>
            </a:prstGeom>
            <a:noFill/>
            <a:ln w="28575">
              <a:solidFill>
                <a:schemeClr val="tx1"/>
              </a:solidFill>
              <a:round/>
              <a:headEnd/>
              <a:tailEnd/>
            </a:ln>
          </p:spPr>
          <p:txBody>
            <a:bodyPr wrap="none" anchor="ctr"/>
            <a:lstStyle/>
            <a:p>
              <a:endParaRPr lang="zh-CN" altLang="en-US"/>
            </a:p>
          </p:txBody>
        </p:sp>
        <p:sp>
          <p:nvSpPr>
            <p:cNvPr id="660508" name="Line 71"/>
            <p:cNvSpPr>
              <a:spLocks noChangeShapeType="1"/>
            </p:cNvSpPr>
            <p:nvPr/>
          </p:nvSpPr>
          <p:spPr bwMode="auto">
            <a:xfrm>
              <a:off x="1486" y="3170"/>
              <a:ext cx="1183" cy="0"/>
            </a:xfrm>
            <a:prstGeom prst="line">
              <a:avLst/>
            </a:prstGeom>
            <a:noFill/>
            <a:ln w="28575">
              <a:solidFill>
                <a:schemeClr val="tx1"/>
              </a:solidFill>
              <a:round/>
              <a:headEnd/>
              <a:tailEnd/>
            </a:ln>
          </p:spPr>
          <p:txBody>
            <a:bodyPr wrap="none" anchor="ctr"/>
            <a:lstStyle/>
            <a:p>
              <a:endParaRPr lang="zh-CN" altLang="en-US"/>
            </a:p>
          </p:txBody>
        </p:sp>
        <p:sp>
          <p:nvSpPr>
            <p:cNvPr id="660509" name="Line 72"/>
            <p:cNvSpPr>
              <a:spLocks noChangeShapeType="1"/>
            </p:cNvSpPr>
            <p:nvPr/>
          </p:nvSpPr>
          <p:spPr bwMode="auto">
            <a:xfrm>
              <a:off x="1486" y="3386"/>
              <a:ext cx="1183" cy="0"/>
            </a:xfrm>
            <a:prstGeom prst="line">
              <a:avLst/>
            </a:prstGeom>
            <a:noFill/>
            <a:ln w="28575">
              <a:solidFill>
                <a:schemeClr val="tx1"/>
              </a:solidFill>
              <a:round/>
              <a:headEnd/>
              <a:tailEnd/>
            </a:ln>
          </p:spPr>
          <p:txBody>
            <a:bodyPr wrap="none" anchor="ctr"/>
            <a:lstStyle/>
            <a:p>
              <a:endParaRPr lang="zh-CN" altLang="en-US"/>
            </a:p>
          </p:txBody>
        </p:sp>
        <p:sp>
          <p:nvSpPr>
            <p:cNvPr id="660510" name="Line 73"/>
            <p:cNvSpPr>
              <a:spLocks noChangeShapeType="1"/>
            </p:cNvSpPr>
            <p:nvPr/>
          </p:nvSpPr>
          <p:spPr bwMode="auto">
            <a:xfrm>
              <a:off x="1486" y="3530"/>
              <a:ext cx="1183" cy="0"/>
            </a:xfrm>
            <a:prstGeom prst="line">
              <a:avLst/>
            </a:prstGeom>
            <a:noFill/>
            <a:ln w="28575">
              <a:solidFill>
                <a:schemeClr val="tx1"/>
              </a:solidFill>
              <a:round/>
              <a:headEnd/>
              <a:tailEnd/>
            </a:ln>
          </p:spPr>
          <p:txBody>
            <a:bodyPr wrap="none" anchor="ctr"/>
            <a:lstStyle/>
            <a:p>
              <a:endParaRPr lang="zh-CN" altLang="en-US"/>
            </a:p>
          </p:txBody>
        </p:sp>
        <p:sp>
          <p:nvSpPr>
            <p:cNvPr id="660511" name="Line 74"/>
            <p:cNvSpPr>
              <a:spLocks noChangeShapeType="1"/>
            </p:cNvSpPr>
            <p:nvPr/>
          </p:nvSpPr>
          <p:spPr bwMode="auto">
            <a:xfrm>
              <a:off x="1716" y="2990"/>
              <a:ext cx="0" cy="512"/>
            </a:xfrm>
            <a:prstGeom prst="line">
              <a:avLst/>
            </a:prstGeom>
            <a:noFill/>
            <a:ln w="28575">
              <a:pattFill prst="dkUpDiag">
                <a:fgClr>
                  <a:schemeClr val="tx1"/>
                </a:fgClr>
                <a:bgClr>
                  <a:schemeClr val="bg1"/>
                </a:bgClr>
              </a:pattFill>
              <a:round/>
              <a:headEnd/>
              <a:tailEnd/>
            </a:ln>
          </p:spPr>
          <p:txBody>
            <a:bodyPr wrap="none" anchor="ctr"/>
            <a:lstStyle/>
            <a:p>
              <a:endParaRPr lang="zh-CN" altLang="en-US"/>
            </a:p>
          </p:txBody>
        </p:sp>
        <p:sp>
          <p:nvSpPr>
            <p:cNvPr id="660512" name="Line 75"/>
            <p:cNvSpPr>
              <a:spLocks noChangeShapeType="1"/>
            </p:cNvSpPr>
            <p:nvPr/>
          </p:nvSpPr>
          <p:spPr bwMode="auto">
            <a:xfrm>
              <a:off x="2204" y="2990"/>
              <a:ext cx="0" cy="512"/>
            </a:xfrm>
            <a:prstGeom prst="line">
              <a:avLst/>
            </a:prstGeom>
            <a:noFill/>
            <a:ln w="28575">
              <a:pattFill prst="dkUpDiag">
                <a:fgClr>
                  <a:schemeClr val="tx1"/>
                </a:fgClr>
                <a:bgClr>
                  <a:schemeClr val="bg1"/>
                </a:bgClr>
              </a:pattFill>
              <a:round/>
              <a:headEnd/>
              <a:tailEnd/>
            </a:ln>
          </p:spPr>
          <p:txBody>
            <a:bodyPr wrap="none" anchor="ctr"/>
            <a:lstStyle/>
            <a:p>
              <a:endParaRPr lang="zh-CN" altLang="en-US"/>
            </a:p>
          </p:txBody>
        </p:sp>
        <p:sp>
          <p:nvSpPr>
            <p:cNvPr id="660513" name="Rectangle 76"/>
            <p:cNvSpPr>
              <a:spLocks noChangeArrowheads="1"/>
            </p:cNvSpPr>
            <p:nvPr/>
          </p:nvSpPr>
          <p:spPr bwMode="auto">
            <a:xfrm>
              <a:off x="1581" y="2762"/>
              <a:ext cx="877" cy="10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i="1">
                  <a:solidFill>
                    <a:srgbClr val="CC0000"/>
                  </a:solidFill>
                  <a:latin typeface="微软雅黑" pitchFamily="34" charset="-122"/>
                  <a:ea typeface="微软雅黑" pitchFamily="34" charset="-122"/>
                </a:rPr>
                <a:t>Page Table</a:t>
              </a:r>
            </a:p>
          </p:txBody>
        </p:sp>
        <p:sp>
          <p:nvSpPr>
            <p:cNvPr id="660514" name="Rectangle 77"/>
            <p:cNvSpPr>
              <a:spLocks noChangeArrowheads="1"/>
            </p:cNvSpPr>
            <p:nvPr/>
          </p:nvSpPr>
          <p:spPr bwMode="auto">
            <a:xfrm>
              <a:off x="1500" y="3194"/>
              <a:ext cx="183" cy="10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solidFill>
                    <a:srgbClr val="0000FF"/>
                  </a:solidFill>
                  <a:latin typeface="微软雅黑" pitchFamily="34" charset="-122"/>
                  <a:ea typeface="微软雅黑" pitchFamily="34" charset="-122"/>
                </a:rPr>
                <a:t>V</a:t>
              </a:r>
            </a:p>
          </p:txBody>
        </p:sp>
        <p:sp>
          <p:nvSpPr>
            <p:cNvPr id="660515" name="Rectangle 78"/>
            <p:cNvSpPr>
              <a:spLocks noChangeArrowheads="1"/>
            </p:cNvSpPr>
            <p:nvPr/>
          </p:nvSpPr>
          <p:spPr bwMode="auto">
            <a:xfrm>
              <a:off x="1725" y="3138"/>
              <a:ext cx="482" cy="235"/>
            </a:xfrm>
            <a:prstGeom prst="rect">
              <a:avLst/>
            </a:prstGeom>
            <a:noFill/>
            <a:ln w="12700">
              <a:noFill/>
              <a:miter lim="800000"/>
              <a:headEnd/>
              <a:tailEnd/>
            </a:ln>
          </p:spPr>
          <p:txBody>
            <a:bodyPr wrap="none" lIns="63500" tIns="25400" rIns="63500" bIns="25400">
              <a:spAutoFit/>
            </a:bodyPr>
            <a:lstStyle/>
            <a:p>
              <a:pPr>
                <a:lnSpc>
                  <a:spcPct val="90000"/>
                </a:lnSpc>
              </a:pPr>
              <a:endParaRPr lang="en-US" altLang="zh-CN" sz="1400" b="1">
                <a:solidFill>
                  <a:srgbClr val="0000FF"/>
                </a:solidFill>
                <a:ea typeface="宋体" pitchFamily="2" charset="-122"/>
              </a:endParaRPr>
            </a:p>
            <a:p>
              <a:pPr>
                <a:lnSpc>
                  <a:spcPct val="90000"/>
                </a:lnSpc>
              </a:pPr>
              <a:r>
                <a:rPr lang="en-US" altLang="zh-CN" sz="1500" b="1">
                  <a:solidFill>
                    <a:srgbClr val="0000FF"/>
                  </a:solidFill>
                  <a:latin typeface="微软雅黑" pitchFamily="34" charset="-122"/>
                  <a:ea typeface="微软雅黑" pitchFamily="34" charset="-122"/>
                </a:rPr>
                <a:t>Access</a:t>
              </a:r>
            </a:p>
            <a:p>
              <a:pPr>
                <a:lnSpc>
                  <a:spcPct val="90000"/>
                </a:lnSpc>
              </a:pPr>
              <a:r>
                <a:rPr lang="en-US" altLang="zh-CN" sz="1500" b="1">
                  <a:solidFill>
                    <a:srgbClr val="0000FF"/>
                  </a:solidFill>
                  <a:latin typeface="微软雅黑" pitchFamily="34" charset="-122"/>
                  <a:ea typeface="微软雅黑" pitchFamily="34" charset="-122"/>
                </a:rPr>
                <a:t>Rights</a:t>
              </a:r>
            </a:p>
          </p:txBody>
        </p:sp>
        <p:sp>
          <p:nvSpPr>
            <p:cNvPr id="660516" name="Rectangle 79"/>
            <p:cNvSpPr>
              <a:spLocks noChangeArrowheads="1"/>
            </p:cNvSpPr>
            <p:nvPr/>
          </p:nvSpPr>
          <p:spPr bwMode="auto">
            <a:xfrm>
              <a:off x="2294" y="3210"/>
              <a:ext cx="347" cy="10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solidFill>
                    <a:srgbClr val="0000FF"/>
                  </a:solidFill>
                  <a:latin typeface="微软雅黑" pitchFamily="34" charset="-122"/>
                  <a:ea typeface="微软雅黑" pitchFamily="34" charset="-122"/>
                </a:rPr>
                <a:t>PF#</a:t>
              </a:r>
            </a:p>
          </p:txBody>
        </p:sp>
        <p:sp>
          <p:nvSpPr>
            <p:cNvPr id="660517" name="Rectangle 80"/>
            <p:cNvSpPr>
              <a:spLocks noChangeArrowheads="1"/>
            </p:cNvSpPr>
            <p:nvPr/>
          </p:nvSpPr>
          <p:spPr bwMode="auto">
            <a:xfrm>
              <a:off x="1563" y="3634"/>
              <a:ext cx="992" cy="106"/>
            </a:xfrm>
            <a:prstGeom prst="rect">
              <a:avLst/>
            </a:prstGeom>
            <a:noFill/>
            <a:ln w="12700">
              <a:noFill/>
              <a:miter lim="800000"/>
              <a:headEnd/>
              <a:tailEnd/>
            </a:ln>
          </p:spPr>
          <p:txBody>
            <a:bodyPr wrap="none" lIns="63500" tIns="25400" rIns="63500" bIns="25400">
              <a:spAutoFit/>
            </a:bodyPr>
            <a:lstStyle/>
            <a:p>
              <a:pPr algn="ctr">
                <a:lnSpc>
                  <a:spcPct val="85000"/>
                </a:lnSpc>
              </a:pPr>
              <a:r>
                <a:rPr lang="zh-CN" altLang="en-US" sz="1900" b="1">
                  <a:solidFill>
                    <a:schemeClr val="accent1"/>
                  </a:solidFill>
                  <a:ea typeface="微软雅黑" pitchFamily="34" charset="-122"/>
                </a:rPr>
                <a:t>页表位于主存</a:t>
              </a:r>
            </a:p>
          </p:txBody>
        </p:sp>
      </p:grpSp>
      <p:grpSp>
        <p:nvGrpSpPr>
          <p:cNvPr id="660518" name="Group 82"/>
          <p:cNvGrpSpPr>
            <a:grpSpLocks/>
          </p:cNvGrpSpPr>
          <p:nvPr/>
        </p:nvGrpSpPr>
        <p:grpSpPr bwMode="auto">
          <a:xfrm>
            <a:off x="4437063" y="5153025"/>
            <a:ext cx="3527425" cy="512763"/>
            <a:chOff x="2820" y="3618"/>
            <a:chExt cx="2222" cy="184"/>
          </a:xfrm>
        </p:grpSpPr>
        <p:sp>
          <p:nvSpPr>
            <p:cNvPr id="660519" name="Rectangle 83"/>
            <p:cNvSpPr>
              <a:spLocks noChangeArrowheads="1"/>
            </p:cNvSpPr>
            <p:nvPr/>
          </p:nvSpPr>
          <p:spPr bwMode="auto">
            <a:xfrm>
              <a:off x="2820" y="3618"/>
              <a:ext cx="1815" cy="184"/>
            </a:xfrm>
            <a:prstGeom prst="rect">
              <a:avLst/>
            </a:prstGeom>
            <a:no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60520" name="Rectangle 84"/>
            <p:cNvSpPr>
              <a:spLocks noChangeArrowheads="1"/>
            </p:cNvSpPr>
            <p:nvPr/>
          </p:nvSpPr>
          <p:spPr bwMode="auto">
            <a:xfrm>
              <a:off x="2834" y="3638"/>
              <a:ext cx="778" cy="10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latin typeface="微软雅黑" pitchFamily="34" charset="-122"/>
                  <a:ea typeface="微软雅黑" pitchFamily="34" charset="-122"/>
                </a:rPr>
                <a:t>frame no.</a:t>
              </a:r>
            </a:p>
          </p:txBody>
        </p:sp>
        <p:sp>
          <p:nvSpPr>
            <p:cNvPr id="660521" name="Rectangle 85"/>
            <p:cNvSpPr>
              <a:spLocks noChangeArrowheads="1"/>
            </p:cNvSpPr>
            <p:nvPr/>
          </p:nvSpPr>
          <p:spPr bwMode="auto">
            <a:xfrm>
              <a:off x="4062" y="3638"/>
              <a:ext cx="386" cy="10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latin typeface="微软雅黑" pitchFamily="34" charset="-122"/>
                  <a:ea typeface="微软雅黑" pitchFamily="34" charset="-122"/>
                </a:rPr>
                <a:t>disp</a:t>
              </a:r>
            </a:p>
          </p:txBody>
        </p:sp>
        <p:sp>
          <p:nvSpPr>
            <p:cNvPr id="660522" name="Line 86"/>
            <p:cNvSpPr>
              <a:spLocks noChangeShapeType="1"/>
            </p:cNvSpPr>
            <p:nvPr/>
          </p:nvSpPr>
          <p:spPr bwMode="auto">
            <a:xfrm>
              <a:off x="3881" y="3618"/>
              <a:ext cx="0" cy="184"/>
            </a:xfrm>
            <a:prstGeom prst="line">
              <a:avLst/>
            </a:prstGeom>
            <a:noFill/>
            <a:ln w="12700">
              <a:solidFill>
                <a:schemeClr val="tx1"/>
              </a:solidFill>
              <a:round/>
              <a:headEnd/>
              <a:tailEnd/>
            </a:ln>
          </p:spPr>
          <p:txBody>
            <a:bodyPr wrap="none" anchor="ctr"/>
            <a:lstStyle/>
            <a:p>
              <a:endParaRPr lang="zh-CN" altLang="en-US"/>
            </a:p>
          </p:txBody>
        </p:sp>
        <p:sp>
          <p:nvSpPr>
            <p:cNvPr id="660523" name="Rectangle 87"/>
            <p:cNvSpPr>
              <a:spLocks noChangeArrowheads="1"/>
            </p:cNvSpPr>
            <p:nvPr/>
          </p:nvSpPr>
          <p:spPr bwMode="auto">
            <a:xfrm>
              <a:off x="4748" y="3640"/>
              <a:ext cx="294" cy="107"/>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900" b="1">
                  <a:solidFill>
                    <a:srgbClr val="0000FF"/>
                  </a:solidFill>
                  <a:latin typeface="微软雅黑" pitchFamily="34" charset="-122"/>
                  <a:ea typeface="微软雅黑" pitchFamily="34" charset="-122"/>
                </a:rPr>
                <a:t>PA</a:t>
              </a:r>
            </a:p>
          </p:txBody>
        </p:sp>
      </p:grpSp>
      <p:sp>
        <p:nvSpPr>
          <p:cNvPr id="660524" name="Text Box 89"/>
          <p:cNvSpPr txBox="1">
            <a:spLocks noChangeArrowheads="1"/>
          </p:cNvSpPr>
          <p:nvPr/>
        </p:nvSpPr>
        <p:spPr bwMode="auto">
          <a:xfrm>
            <a:off x="5584825" y="1733550"/>
            <a:ext cx="2938463" cy="1949450"/>
          </a:xfrm>
          <a:prstGeom prst="rect">
            <a:avLst/>
          </a:prstGeom>
          <a:noFill/>
          <a:ln w="9525">
            <a:noFill/>
            <a:miter lim="800000"/>
            <a:headEnd/>
            <a:tailEnd/>
          </a:ln>
        </p:spPr>
        <p:txBody>
          <a:bodyPr lIns="0" tIns="0" rIns="0" bIns="0">
            <a:spAutoFit/>
          </a:bodyPr>
          <a:lstStyle/>
          <a:p>
            <a:pPr eaLnBrk="1" hangingPunct="1">
              <a:spcBef>
                <a:spcPct val="20000"/>
              </a:spcBef>
            </a:pPr>
            <a:r>
              <a:rPr kumimoji="1" lang="zh-CN" altLang="en-US" sz="2000" b="1">
                <a:solidFill>
                  <a:srgbClr val="006600"/>
                </a:solidFill>
                <a:latin typeface="微软雅黑" pitchFamily="34" charset="-122"/>
                <a:ea typeface="微软雅黑" pitchFamily="34" charset="-122"/>
                <a:cs typeface="Arial" pitchFamily="34" charset="0"/>
              </a:rPr>
              <a:t>当</a:t>
            </a:r>
            <a:r>
              <a:rPr kumimoji="1" lang="en-US" altLang="zh-CN" sz="2000" b="1">
                <a:solidFill>
                  <a:srgbClr val="006600"/>
                </a:solidFill>
                <a:latin typeface="微软雅黑" pitchFamily="34" charset="-122"/>
                <a:ea typeface="微软雅黑" pitchFamily="34" charset="-122"/>
                <a:cs typeface="Arial" pitchFamily="34" charset="0"/>
              </a:rPr>
              <a:t>V=0</a:t>
            </a:r>
            <a:r>
              <a:rPr kumimoji="1" lang="zh-CN" altLang="en-US" sz="2000" b="1">
                <a:solidFill>
                  <a:srgbClr val="006600"/>
                </a:solidFill>
                <a:latin typeface="微软雅黑" pitchFamily="34" charset="-122"/>
                <a:ea typeface="微软雅黑" pitchFamily="34" charset="-122"/>
                <a:cs typeface="Arial" pitchFamily="34" charset="0"/>
              </a:rPr>
              <a:t>时，发生缺页</a:t>
            </a:r>
          </a:p>
          <a:p>
            <a:pPr eaLnBrk="1" hangingPunct="1">
              <a:spcBef>
                <a:spcPct val="20000"/>
              </a:spcBef>
            </a:pPr>
            <a:r>
              <a:rPr kumimoji="1" lang="zh-CN" altLang="en-US" sz="2000" b="1">
                <a:solidFill>
                  <a:srgbClr val="006600"/>
                </a:solidFill>
                <a:latin typeface="微软雅黑" pitchFamily="34" charset="-122"/>
                <a:ea typeface="微软雅黑" pitchFamily="34" charset="-122"/>
                <a:cs typeface="Arial" pitchFamily="34" charset="0"/>
              </a:rPr>
              <a:t>当读写操作不符合存取权限（</a:t>
            </a:r>
            <a:r>
              <a:rPr kumimoji="1" lang="en-US" altLang="zh-CN" sz="2000" b="1">
                <a:solidFill>
                  <a:srgbClr val="006600"/>
                </a:solidFill>
                <a:latin typeface="微软雅黑" pitchFamily="34" charset="-122"/>
                <a:ea typeface="微软雅黑" pitchFamily="34" charset="-122"/>
                <a:cs typeface="Arial" pitchFamily="34" charset="0"/>
              </a:rPr>
              <a:t>Access Right</a:t>
            </a:r>
            <a:r>
              <a:rPr kumimoji="1" lang="zh-CN" altLang="en-US" sz="2000" b="1">
                <a:solidFill>
                  <a:srgbClr val="006600"/>
                </a:solidFill>
                <a:latin typeface="微软雅黑" pitchFamily="34" charset="-122"/>
                <a:ea typeface="微软雅黑" pitchFamily="34" charset="-122"/>
                <a:cs typeface="Arial" pitchFamily="34" charset="0"/>
              </a:rPr>
              <a:t>）时，发生保护违例</a:t>
            </a:r>
            <a:endParaRPr kumimoji="1" lang="en-US" altLang="zh-CN" sz="2000" b="1">
              <a:solidFill>
                <a:srgbClr val="006600"/>
              </a:solidFill>
              <a:latin typeface="微软雅黑" pitchFamily="34" charset="-122"/>
              <a:ea typeface="微软雅黑" pitchFamily="34" charset="-122"/>
              <a:cs typeface="Arial" pitchFamily="34" charset="0"/>
            </a:endParaRPr>
          </a:p>
          <a:p>
            <a:pPr eaLnBrk="1" hangingPunct="1">
              <a:spcBef>
                <a:spcPct val="20000"/>
              </a:spcBef>
            </a:pPr>
            <a:r>
              <a:rPr kumimoji="1" lang="en-US" altLang="zh-CN" sz="2000" b="1">
                <a:solidFill>
                  <a:srgbClr val="006600"/>
                </a:solidFill>
                <a:latin typeface="微软雅黑" pitchFamily="34" charset="-122"/>
                <a:ea typeface="微软雅黑" pitchFamily="34" charset="-122"/>
                <a:cs typeface="Arial" pitchFamily="34" charset="0"/>
              </a:rPr>
              <a:t>PF#</a:t>
            </a:r>
            <a:r>
              <a:rPr kumimoji="1" lang="zh-CN" altLang="en-US" sz="2000" b="1">
                <a:solidFill>
                  <a:srgbClr val="006600"/>
                </a:solidFill>
                <a:latin typeface="微软雅黑" pitchFamily="34" charset="-122"/>
                <a:ea typeface="微软雅黑" pitchFamily="34" charset="-122"/>
                <a:cs typeface="Arial" pitchFamily="34" charset="0"/>
              </a:rPr>
              <a:t>为对应的物理页号（页框号或实页号）</a:t>
            </a:r>
          </a:p>
        </p:txBody>
      </p:sp>
      <p:sp>
        <p:nvSpPr>
          <p:cNvPr id="660525" name="Line 90"/>
          <p:cNvSpPr>
            <a:spLocks noChangeShapeType="1"/>
          </p:cNvSpPr>
          <p:nvPr/>
        </p:nvSpPr>
        <p:spPr bwMode="auto">
          <a:xfrm flipH="1">
            <a:off x="2516188" y="1912938"/>
            <a:ext cx="3060700" cy="2012950"/>
          </a:xfrm>
          <a:prstGeom prst="line">
            <a:avLst/>
          </a:prstGeom>
          <a:noFill/>
          <a:ln w="9525">
            <a:solidFill>
              <a:srgbClr val="006600"/>
            </a:solidFill>
            <a:round/>
            <a:headEnd/>
            <a:tailEnd type="triangle" w="med" len="med"/>
          </a:ln>
        </p:spPr>
        <p:txBody>
          <a:bodyPr lIns="0" tIns="0" rIns="0" bIns="0">
            <a:spAutoFit/>
          </a:bodyPr>
          <a:lstStyle/>
          <a:p>
            <a:endParaRPr lang="zh-CN" altLang="en-US"/>
          </a:p>
        </p:txBody>
      </p:sp>
      <p:sp>
        <p:nvSpPr>
          <p:cNvPr id="660526" name="Line 91"/>
          <p:cNvSpPr>
            <a:spLocks noChangeShapeType="1"/>
          </p:cNvSpPr>
          <p:nvPr/>
        </p:nvSpPr>
        <p:spPr bwMode="auto">
          <a:xfrm flipH="1">
            <a:off x="3257550" y="2368550"/>
            <a:ext cx="2295525" cy="1600200"/>
          </a:xfrm>
          <a:prstGeom prst="line">
            <a:avLst/>
          </a:prstGeom>
          <a:noFill/>
          <a:ln w="9525">
            <a:solidFill>
              <a:srgbClr val="006600"/>
            </a:solidFill>
            <a:round/>
            <a:headEnd/>
            <a:tailEnd type="triangle" w="med" len="med"/>
          </a:ln>
        </p:spPr>
        <p:txBody>
          <a:bodyPr lIns="0" tIns="0" rIns="0" bIns="0">
            <a:spAutoFit/>
          </a:bodyPr>
          <a:lstStyle/>
          <a:p>
            <a:endParaRPr lang="zh-CN" altLang="en-US"/>
          </a:p>
        </p:txBody>
      </p:sp>
      <p:sp>
        <p:nvSpPr>
          <p:cNvPr id="660527" name="Line 91"/>
          <p:cNvSpPr>
            <a:spLocks noChangeShapeType="1"/>
          </p:cNvSpPr>
          <p:nvPr/>
        </p:nvSpPr>
        <p:spPr bwMode="auto">
          <a:xfrm flipH="1">
            <a:off x="4032250" y="2998788"/>
            <a:ext cx="1492250" cy="1060450"/>
          </a:xfrm>
          <a:prstGeom prst="line">
            <a:avLst/>
          </a:prstGeom>
          <a:noFill/>
          <a:ln w="9525">
            <a:solidFill>
              <a:srgbClr val="006600"/>
            </a:solidFill>
            <a:round/>
            <a:headEnd/>
            <a:tailEnd type="triangle" w="med" len="med"/>
          </a:ln>
        </p:spPr>
        <p:txBody>
          <a:bodyPr lIns="0" tIns="0" rIns="0" bIns="0">
            <a:spAutoFit/>
          </a:bodyPr>
          <a:lstStyle/>
          <a:p>
            <a:endParaRPr lang="zh-CN" altLang="en-US"/>
          </a:p>
        </p:txBody>
      </p:sp>
      <p:sp>
        <p:nvSpPr>
          <p:cNvPr id="660528" name="Line 48"/>
          <p:cNvSpPr>
            <a:spLocks noChangeShapeType="1"/>
          </p:cNvSpPr>
          <p:nvPr/>
        </p:nvSpPr>
        <p:spPr bwMode="auto">
          <a:xfrm>
            <a:off x="5067300" y="3833813"/>
            <a:ext cx="1709738" cy="0"/>
          </a:xfrm>
          <a:prstGeom prst="line">
            <a:avLst/>
          </a:prstGeom>
          <a:noFill/>
          <a:ln w="28575">
            <a:solidFill>
              <a:srgbClr val="CC3300"/>
            </a:solidFill>
            <a:round/>
            <a:headEnd/>
            <a:tailEnd/>
          </a:ln>
          <a:effectLst/>
        </p:spPr>
        <p:txBody>
          <a:bodyPr lIns="0" tIns="0" rIns="0" bIns="0">
            <a:spAutoFit/>
          </a:bodyPr>
          <a:lstStyle/>
          <a:p>
            <a:endParaRPr lang="zh-CN" altLang="en-US"/>
          </a:p>
        </p:txBody>
      </p:sp>
      <p:sp>
        <p:nvSpPr>
          <p:cNvPr id="660529" name="Line 49"/>
          <p:cNvSpPr>
            <a:spLocks noChangeShapeType="1"/>
          </p:cNvSpPr>
          <p:nvPr/>
        </p:nvSpPr>
        <p:spPr bwMode="auto">
          <a:xfrm>
            <a:off x="6777038" y="3833813"/>
            <a:ext cx="0" cy="1350962"/>
          </a:xfrm>
          <a:prstGeom prst="line">
            <a:avLst/>
          </a:prstGeom>
          <a:noFill/>
          <a:ln w="28575">
            <a:solidFill>
              <a:srgbClr val="CC3300"/>
            </a:solidFill>
            <a:round/>
            <a:headEnd/>
            <a:tailEnd type="triangle" w="med" len="med"/>
          </a:ln>
          <a:effectLst/>
        </p:spPr>
        <p:txBody>
          <a:bodyPr lIns="0" tIns="0" rIns="0" bIns="0">
            <a:spAutoFit/>
          </a:bodyPr>
          <a:lstStyle/>
          <a:p>
            <a:endParaRPr lang="zh-CN" altLang="en-US"/>
          </a:p>
        </p:txBody>
      </p:sp>
      <p:sp>
        <p:nvSpPr>
          <p:cNvPr id="660530" name="Rectangle 50"/>
          <p:cNvSpPr>
            <a:spLocks noChangeArrowheads="1"/>
          </p:cNvSpPr>
          <p:nvPr/>
        </p:nvSpPr>
        <p:spPr bwMode="auto">
          <a:xfrm>
            <a:off x="4476750" y="1036638"/>
            <a:ext cx="2246313" cy="396875"/>
          </a:xfrm>
          <a:prstGeom prst="rect">
            <a:avLst/>
          </a:prstGeom>
          <a:noFill/>
          <a:ln w="50800">
            <a:noFill/>
            <a:miter lim="800000"/>
            <a:headEnd/>
            <a:tailEnd/>
          </a:ln>
          <a:effectLst/>
        </p:spPr>
        <p:txBody>
          <a:bodyPr wrap="none">
            <a:spAutoFit/>
          </a:bodyPr>
          <a:lstStyle/>
          <a:p>
            <a:r>
              <a:rPr lang="en-US" altLang="zh-CN" sz="2000" b="1">
                <a:latin typeface="微软雅黑" pitchFamily="34" charset="-122"/>
                <a:ea typeface="微软雅黑" pitchFamily="34" charset="-122"/>
              </a:rPr>
              <a:t>disp</a:t>
            </a:r>
            <a:r>
              <a:rPr lang="zh-CN" altLang="en-US" sz="2000" b="1">
                <a:latin typeface="微软雅黑" pitchFamily="34" charset="-122"/>
                <a:ea typeface="微软雅黑" pitchFamily="34" charset="-122"/>
              </a:rPr>
              <a:t>为页内偏移量</a:t>
            </a:r>
          </a:p>
        </p:txBody>
      </p:sp>
      <p:sp>
        <p:nvSpPr>
          <p:cNvPr id="660531" name="Text Box 51"/>
          <p:cNvSpPr txBox="1">
            <a:spLocks noChangeArrowheads="1"/>
          </p:cNvSpPr>
          <p:nvPr/>
        </p:nvSpPr>
        <p:spPr bwMode="auto">
          <a:xfrm>
            <a:off x="7345363" y="2671763"/>
            <a:ext cx="1493837" cy="457200"/>
          </a:xfrm>
          <a:prstGeom prst="rect">
            <a:avLst/>
          </a:prstGeom>
          <a:noFill/>
          <a:ln w="50800">
            <a:noFill/>
            <a:miter lim="800000"/>
            <a:headEnd/>
            <a:tailEnd/>
          </a:ln>
          <a:effectLst/>
        </p:spPr>
        <p:txBody>
          <a:bodyPr>
            <a:spAutoFit/>
          </a:bodyPr>
          <a:lstStyle/>
          <a:p>
            <a:pPr>
              <a:spcBef>
                <a:spcPct val="50000"/>
              </a:spcBef>
            </a:pPr>
            <a:r>
              <a:rPr lang="zh-CN" altLang="en-US" sz="2400" b="1">
                <a:solidFill>
                  <a:srgbClr val="A50021"/>
                </a:solidFill>
                <a:latin typeface="微软雅黑" pitchFamily="34" charset="-122"/>
                <a:ea typeface="微软雅黑" pitchFamily="34" charset="-122"/>
              </a:rPr>
              <a:t>访问越权</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0524">
                                            <p:txEl>
                                              <p:pRg st="0" end="0"/>
                                            </p:txEl>
                                          </p:spTgt>
                                        </p:tgtEl>
                                        <p:attrNameLst>
                                          <p:attrName>style.visibility</p:attrName>
                                        </p:attrNameLst>
                                      </p:cBhvr>
                                      <p:to>
                                        <p:strVal val="visible"/>
                                      </p:to>
                                    </p:set>
                                    <p:animEffect transition="in" filter="blinds(horizontal)">
                                      <p:cBhvr>
                                        <p:cTn id="7" dur="500"/>
                                        <p:tgtEl>
                                          <p:spTgt spid="6605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60525"/>
                                        </p:tgtEl>
                                        <p:attrNameLst>
                                          <p:attrName>style.visibility</p:attrName>
                                        </p:attrNameLst>
                                      </p:cBhvr>
                                      <p:to>
                                        <p:strVal val="visible"/>
                                      </p:to>
                                    </p:set>
                                    <p:animEffect transition="in" filter="blinds(horizontal)">
                                      <p:cBhvr>
                                        <p:cTn id="12" dur="500"/>
                                        <p:tgtEl>
                                          <p:spTgt spid="6605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60524">
                                            <p:txEl>
                                              <p:pRg st="1" end="1"/>
                                            </p:txEl>
                                          </p:spTgt>
                                        </p:tgtEl>
                                        <p:attrNameLst>
                                          <p:attrName>style.visibility</p:attrName>
                                        </p:attrNameLst>
                                      </p:cBhvr>
                                      <p:to>
                                        <p:strVal val="visible"/>
                                      </p:to>
                                    </p:set>
                                    <p:animEffect transition="in" filter="blinds(horizontal)">
                                      <p:cBhvr>
                                        <p:cTn id="17" dur="500"/>
                                        <p:tgtEl>
                                          <p:spTgt spid="66052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60526"/>
                                        </p:tgtEl>
                                        <p:attrNameLst>
                                          <p:attrName>style.visibility</p:attrName>
                                        </p:attrNameLst>
                                      </p:cBhvr>
                                      <p:to>
                                        <p:strVal val="visible"/>
                                      </p:to>
                                    </p:set>
                                    <p:animEffect transition="in" filter="blinds(horizontal)">
                                      <p:cBhvr>
                                        <p:cTn id="22" dur="500"/>
                                        <p:tgtEl>
                                          <p:spTgt spid="66052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60531"/>
                                        </p:tgtEl>
                                        <p:attrNameLst>
                                          <p:attrName>style.visibility</p:attrName>
                                        </p:attrNameLst>
                                      </p:cBhvr>
                                      <p:to>
                                        <p:strVal val="visible"/>
                                      </p:to>
                                    </p:set>
                                    <p:animEffect transition="in" filter="blinds(horizontal)">
                                      <p:cBhvr>
                                        <p:cTn id="27" dur="500"/>
                                        <p:tgtEl>
                                          <p:spTgt spid="66053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60524">
                                            <p:txEl>
                                              <p:pRg st="2" end="2"/>
                                            </p:txEl>
                                          </p:spTgt>
                                        </p:tgtEl>
                                        <p:attrNameLst>
                                          <p:attrName>style.visibility</p:attrName>
                                        </p:attrNameLst>
                                      </p:cBhvr>
                                      <p:to>
                                        <p:strVal val="visible"/>
                                      </p:to>
                                    </p:set>
                                    <p:animEffect transition="in" filter="blinds(horizontal)">
                                      <p:cBhvr>
                                        <p:cTn id="32" dur="500"/>
                                        <p:tgtEl>
                                          <p:spTgt spid="66052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60527"/>
                                        </p:tgtEl>
                                        <p:attrNameLst>
                                          <p:attrName>style.visibility</p:attrName>
                                        </p:attrNameLst>
                                      </p:cBhvr>
                                      <p:to>
                                        <p:strVal val="visible"/>
                                      </p:to>
                                    </p:set>
                                    <p:animEffect transition="in" filter="blinds(horizontal)">
                                      <p:cBhvr>
                                        <p:cTn id="37" dur="500"/>
                                        <p:tgtEl>
                                          <p:spTgt spid="6605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525" grpId="0" animBg="1"/>
      <p:bldP spid="660526" grpId="0" animBg="1"/>
      <p:bldP spid="660527" grpId="0" animBg="1"/>
      <p:bldP spid="660531"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idx="4294967295"/>
          </p:nvPr>
        </p:nvSpPr>
        <p:spPr>
          <a:xfrm>
            <a:off x="1300163" y="98425"/>
            <a:ext cx="5838825" cy="538163"/>
          </a:xfrm>
          <a:noFill/>
        </p:spPr>
        <p:txBody>
          <a:bodyPr wrap="none"/>
          <a:lstStyle/>
          <a:p>
            <a:pPr eaLnBrk="1" hangingPunct="1"/>
            <a:r>
              <a:rPr lang="zh-CN" altLang="en-US">
                <a:solidFill>
                  <a:srgbClr val="CC0000"/>
                </a:solidFill>
              </a:rPr>
              <a:t>信息访问中可能出现的异常情况</a:t>
            </a:r>
          </a:p>
        </p:txBody>
      </p:sp>
      <p:sp>
        <p:nvSpPr>
          <p:cNvPr id="514051" name="Rectangle 3"/>
          <p:cNvSpPr>
            <a:spLocks noChangeArrowheads="1"/>
          </p:cNvSpPr>
          <p:nvPr/>
        </p:nvSpPr>
        <p:spPr bwMode="auto">
          <a:xfrm>
            <a:off x="239713" y="868363"/>
            <a:ext cx="8761412" cy="5422900"/>
          </a:xfrm>
          <a:prstGeom prst="rect">
            <a:avLst/>
          </a:prstGeom>
          <a:noFill/>
          <a:ln w="12700">
            <a:noFill/>
            <a:miter lim="800000"/>
            <a:headEnd/>
            <a:tailEnd/>
          </a:ln>
        </p:spPr>
        <p:txBody>
          <a:bodyPr lIns="63500" tIns="25400" rIns="63500" bIns="25400">
            <a:spAutoFit/>
          </a:bodyPr>
          <a:lstStyle/>
          <a:p>
            <a:pPr>
              <a:lnSpc>
                <a:spcPct val="115000"/>
              </a:lnSpc>
              <a:spcBef>
                <a:spcPct val="15000"/>
              </a:spcBef>
            </a:pPr>
            <a:r>
              <a:rPr lang="zh-CN" altLang="en-US" sz="2000" b="1">
                <a:latin typeface="微软雅黑" pitchFamily="34" charset="-122"/>
                <a:ea typeface="微软雅黑" pitchFamily="34" charset="-122"/>
              </a:rPr>
              <a:t>可能有两种异常情况：</a:t>
            </a:r>
          </a:p>
          <a:p>
            <a:pPr>
              <a:lnSpc>
                <a:spcPct val="115000"/>
              </a:lnSpc>
              <a:spcBef>
                <a:spcPct val="15000"/>
              </a:spcBef>
            </a:pPr>
            <a:r>
              <a:rPr lang="en-US" altLang="zh-CN" sz="2000" b="1">
                <a:solidFill>
                  <a:srgbClr val="0000FF"/>
                </a:solidFill>
                <a:latin typeface="微软雅黑" pitchFamily="34" charset="-122"/>
                <a:ea typeface="微软雅黑" pitchFamily="34" charset="-122"/>
              </a:rPr>
              <a:t>1</a:t>
            </a:r>
            <a:r>
              <a:rPr lang="zh-CN" altLang="en-US" sz="2000" b="1">
                <a:solidFill>
                  <a:srgbClr val="0000FF"/>
                </a:solidFill>
                <a:latin typeface="微软雅黑" pitchFamily="34" charset="-122"/>
                <a:ea typeface="微软雅黑" pitchFamily="34" charset="-122"/>
              </a:rPr>
              <a:t>）缺页（ </a:t>
            </a:r>
            <a:r>
              <a:rPr lang="en-US" altLang="zh-CN" sz="2000" b="1">
                <a:solidFill>
                  <a:srgbClr val="0000FF"/>
                </a:solidFill>
                <a:latin typeface="微软雅黑" pitchFamily="34" charset="-122"/>
                <a:ea typeface="微软雅黑" pitchFamily="34" charset="-122"/>
              </a:rPr>
              <a:t>page fault</a:t>
            </a:r>
            <a:r>
              <a:rPr lang="zh-CN" altLang="en-US" sz="2000" b="1">
                <a:solidFill>
                  <a:srgbClr val="0000FF"/>
                </a:solidFill>
                <a:latin typeface="微软雅黑" pitchFamily="34" charset="-122"/>
                <a:ea typeface="微软雅黑" pitchFamily="34" charset="-122"/>
              </a:rPr>
              <a:t>）</a:t>
            </a:r>
            <a:r>
              <a:rPr lang="zh-CN" altLang="en-US" sz="2000" b="1">
                <a:solidFill>
                  <a:srgbClr val="CC0000"/>
                </a:solidFill>
                <a:latin typeface="微软雅黑" pitchFamily="34" charset="-122"/>
                <a:ea typeface="微软雅黑" pitchFamily="34" charset="-122"/>
              </a:rPr>
              <a:t> </a:t>
            </a:r>
          </a:p>
          <a:p>
            <a:pPr>
              <a:lnSpc>
                <a:spcPct val="115000"/>
              </a:lnSpc>
              <a:spcBef>
                <a:spcPct val="15000"/>
              </a:spcBef>
            </a:pPr>
            <a:r>
              <a:rPr lang="zh-CN" altLang="en-US" sz="2000" b="1">
                <a:solidFill>
                  <a:srgbClr val="CC0000"/>
                </a:solidFill>
                <a:latin typeface="微软雅黑" pitchFamily="34" charset="-122"/>
                <a:ea typeface="微软雅黑" pitchFamily="34" charset="-122"/>
              </a:rPr>
              <a:t>     产生条件：</a:t>
            </a:r>
            <a:r>
              <a:rPr lang="zh-CN" altLang="en-US" sz="2000" b="1">
                <a:solidFill>
                  <a:srgbClr val="006600"/>
                </a:solidFill>
                <a:latin typeface="微软雅黑" pitchFamily="34" charset="-122"/>
                <a:ea typeface="微软雅黑" pitchFamily="34" charset="-122"/>
              </a:rPr>
              <a:t>当</a:t>
            </a:r>
            <a:r>
              <a:rPr lang="en-US" altLang="zh-CN" sz="2000" b="1">
                <a:solidFill>
                  <a:srgbClr val="006600"/>
                </a:solidFill>
                <a:latin typeface="微软雅黑" pitchFamily="34" charset="-122"/>
                <a:ea typeface="微软雅黑" pitchFamily="34" charset="-122"/>
              </a:rPr>
              <a:t>Valid</a:t>
            </a:r>
            <a:r>
              <a:rPr lang="zh-CN" altLang="en-US" sz="2000" b="1">
                <a:solidFill>
                  <a:srgbClr val="006600"/>
                </a:solidFill>
                <a:latin typeface="微软雅黑" pitchFamily="34" charset="-122"/>
                <a:ea typeface="微软雅黑" pitchFamily="34" charset="-122"/>
              </a:rPr>
              <a:t>（有效位 </a:t>
            </a:r>
            <a:r>
              <a:rPr lang="en-US" altLang="zh-CN" sz="2000" b="1">
                <a:solidFill>
                  <a:srgbClr val="006600"/>
                </a:solidFill>
                <a:latin typeface="微软雅黑" pitchFamily="34" charset="-122"/>
                <a:ea typeface="微软雅黑" pitchFamily="34" charset="-122"/>
              </a:rPr>
              <a:t>/ </a:t>
            </a:r>
            <a:r>
              <a:rPr lang="zh-CN" altLang="en-US" sz="2000" b="1">
                <a:solidFill>
                  <a:srgbClr val="006600"/>
                </a:solidFill>
                <a:latin typeface="微软雅黑" pitchFamily="34" charset="-122"/>
                <a:ea typeface="微软雅黑" pitchFamily="34" charset="-122"/>
              </a:rPr>
              <a:t>装入位）为 </a:t>
            </a:r>
            <a:r>
              <a:rPr lang="en-US" altLang="zh-CN" sz="2000" b="1">
                <a:solidFill>
                  <a:srgbClr val="006600"/>
                </a:solidFill>
                <a:latin typeface="微软雅黑" pitchFamily="34" charset="-122"/>
                <a:ea typeface="微软雅黑" pitchFamily="34" charset="-122"/>
              </a:rPr>
              <a:t>0 </a:t>
            </a:r>
            <a:r>
              <a:rPr lang="zh-CN" altLang="en-US" sz="2000" b="1">
                <a:solidFill>
                  <a:srgbClr val="006600"/>
                </a:solidFill>
                <a:latin typeface="微软雅黑" pitchFamily="34" charset="-122"/>
                <a:ea typeface="微软雅黑" pitchFamily="34" charset="-122"/>
              </a:rPr>
              <a:t>时</a:t>
            </a:r>
          </a:p>
          <a:p>
            <a:pPr eaLnBrk="1" hangingPunct="1">
              <a:lnSpc>
                <a:spcPct val="115000"/>
              </a:lnSpc>
              <a:spcBef>
                <a:spcPct val="15000"/>
              </a:spcBef>
            </a:pPr>
            <a:r>
              <a:rPr lang="zh-CN" altLang="en-US" sz="2000" b="1">
                <a:solidFill>
                  <a:srgbClr val="0000FF"/>
                </a:solidFill>
                <a:latin typeface="微软雅黑" pitchFamily="34" charset="-122"/>
                <a:ea typeface="微软雅黑" pitchFamily="34" charset="-122"/>
              </a:rPr>
              <a:t>     </a:t>
            </a:r>
            <a:r>
              <a:rPr lang="zh-CN" altLang="en-US" sz="2000" b="1">
                <a:solidFill>
                  <a:srgbClr val="CC0000"/>
                </a:solidFill>
                <a:latin typeface="微软雅黑" pitchFamily="34" charset="-122"/>
                <a:ea typeface="微软雅黑" pitchFamily="34" charset="-122"/>
              </a:rPr>
              <a:t>相应处理：</a:t>
            </a:r>
            <a:r>
              <a:rPr lang="zh-CN" altLang="en-US" sz="2000" b="1">
                <a:solidFill>
                  <a:srgbClr val="006600"/>
                </a:solidFill>
                <a:latin typeface="微软雅黑" pitchFamily="34" charset="-122"/>
                <a:ea typeface="微软雅黑" pitchFamily="34" charset="-122"/>
              </a:rPr>
              <a:t>从磁盘读到内存，若内存没有空间，则还要从内存选择一页替换到磁盘上，替换算法类似于</a:t>
            </a:r>
            <a:r>
              <a:rPr lang="en-US" altLang="zh-CN" sz="2000" b="1">
                <a:solidFill>
                  <a:srgbClr val="006600"/>
                </a:solidFill>
                <a:latin typeface="微软雅黑" pitchFamily="34" charset="-122"/>
                <a:ea typeface="微软雅黑" pitchFamily="34" charset="-122"/>
              </a:rPr>
              <a:t>Cache</a:t>
            </a:r>
            <a:r>
              <a:rPr lang="zh-CN" altLang="en-US" sz="2000" b="1">
                <a:solidFill>
                  <a:srgbClr val="006600"/>
                </a:solidFill>
                <a:latin typeface="微软雅黑" pitchFamily="34" charset="-122"/>
                <a:ea typeface="微软雅黑" pitchFamily="34" charset="-122"/>
              </a:rPr>
              <a:t>，采用回写法，淘汰时，根据“</a:t>
            </a:r>
            <a:r>
              <a:rPr lang="en-US" altLang="zh-CN" sz="2000" b="1">
                <a:solidFill>
                  <a:srgbClr val="006600"/>
                </a:solidFill>
                <a:latin typeface="微软雅黑" pitchFamily="34" charset="-122"/>
                <a:ea typeface="微软雅黑" pitchFamily="34" charset="-122"/>
              </a:rPr>
              <a:t>dirty”</a:t>
            </a:r>
            <a:r>
              <a:rPr lang="zh-CN" altLang="en-US" sz="2000" b="1">
                <a:solidFill>
                  <a:srgbClr val="006600"/>
                </a:solidFill>
                <a:latin typeface="微软雅黑" pitchFamily="34" charset="-122"/>
                <a:ea typeface="微软雅黑" pitchFamily="34" charset="-122"/>
              </a:rPr>
              <a:t>位确定是否要写磁盘</a:t>
            </a:r>
          </a:p>
          <a:p>
            <a:pPr eaLnBrk="1" hangingPunct="1">
              <a:lnSpc>
                <a:spcPct val="115000"/>
              </a:lnSpc>
              <a:spcBef>
                <a:spcPct val="15000"/>
              </a:spcBef>
            </a:pPr>
            <a:r>
              <a:rPr lang="zh-CN" altLang="en-US" sz="2000" b="1">
                <a:solidFill>
                  <a:srgbClr val="0000FF"/>
                </a:solidFill>
                <a:latin typeface="微软雅黑" pitchFamily="34" charset="-122"/>
                <a:ea typeface="微软雅黑" pitchFamily="34" charset="-122"/>
              </a:rPr>
              <a:t>     </a:t>
            </a:r>
            <a:r>
              <a:rPr lang="zh-CN" altLang="en-US" sz="2000" b="1">
                <a:solidFill>
                  <a:srgbClr val="CC0000"/>
                </a:solidFill>
                <a:latin typeface="微软雅黑" pitchFamily="34" charset="-122"/>
                <a:ea typeface="微软雅黑" pitchFamily="34" charset="-122"/>
              </a:rPr>
              <a:t>异常处理结束后：</a:t>
            </a:r>
            <a:r>
              <a:rPr lang="zh-CN" altLang="en-US" sz="2000" b="1">
                <a:solidFill>
                  <a:srgbClr val="006600"/>
                </a:solidFill>
                <a:latin typeface="微软雅黑" pitchFamily="34" charset="-122"/>
                <a:ea typeface="微软雅黑" pitchFamily="34" charset="-122"/>
              </a:rPr>
              <a:t>当前指令执行被阻塞，当前进程被挂起，处理结束回到原指令继续执行</a:t>
            </a:r>
          </a:p>
          <a:p>
            <a:pPr>
              <a:lnSpc>
                <a:spcPct val="115000"/>
              </a:lnSpc>
              <a:spcBef>
                <a:spcPct val="15000"/>
              </a:spcBef>
            </a:pPr>
            <a:r>
              <a:rPr lang="en-US" altLang="zh-CN" sz="2000" b="1">
                <a:solidFill>
                  <a:srgbClr val="0000FF"/>
                </a:solidFill>
                <a:latin typeface="微软雅黑" pitchFamily="34" charset="-122"/>
                <a:ea typeface="微软雅黑" pitchFamily="34" charset="-122"/>
              </a:rPr>
              <a:t>2</a:t>
            </a:r>
            <a:r>
              <a:rPr lang="zh-CN" altLang="en-US" sz="2000" b="1">
                <a:solidFill>
                  <a:srgbClr val="0000FF"/>
                </a:solidFill>
                <a:latin typeface="微软雅黑" pitchFamily="34" charset="-122"/>
                <a:ea typeface="微软雅黑" pitchFamily="34" charset="-122"/>
              </a:rPr>
              <a:t>）保护违例（ </a:t>
            </a:r>
            <a:r>
              <a:rPr lang="en-US" altLang="zh-CN" sz="2000" b="1">
                <a:solidFill>
                  <a:srgbClr val="0000FF"/>
                </a:solidFill>
                <a:latin typeface="微软雅黑" pitchFamily="34" charset="-122"/>
                <a:ea typeface="微软雅黑" pitchFamily="34" charset="-122"/>
              </a:rPr>
              <a:t>protection_violation_fault </a:t>
            </a:r>
            <a:r>
              <a:rPr lang="zh-CN" altLang="en-US" sz="2000" b="1">
                <a:solidFill>
                  <a:srgbClr val="0000FF"/>
                </a:solidFill>
                <a:latin typeface="微软雅黑" pitchFamily="34" charset="-122"/>
                <a:ea typeface="微软雅黑" pitchFamily="34" charset="-122"/>
              </a:rPr>
              <a:t>）或访问违例</a:t>
            </a:r>
          </a:p>
          <a:p>
            <a:pPr>
              <a:lnSpc>
                <a:spcPct val="115000"/>
              </a:lnSpc>
              <a:spcBef>
                <a:spcPct val="15000"/>
              </a:spcBef>
            </a:pPr>
            <a:r>
              <a:rPr lang="en-US" altLang="zh-CN" sz="2000" b="1">
                <a:solidFill>
                  <a:srgbClr val="CC0000"/>
                </a:solidFill>
                <a:latin typeface="微软雅黑" pitchFamily="34" charset="-122"/>
                <a:ea typeface="微软雅黑" pitchFamily="34" charset="-122"/>
              </a:rPr>
              <a:t>      </a:t>
            </a:r>
            <a:r>
              <a:rPr lang="zh-CN" altLang="en-US" sz="2000" b="1">
                <a:solidFill>
                  <a:srgbClr val="CC0000"/>
                </a:solidFill>
                <a:latin typeface="微软雅黑" pitchFamily="34" charset="-122"/>
                <a:ea typeface="微软雅黑" pitchFamily="34" charset="-122"/>
              </a:rPr>
              <a:t>产生条件： </a:t>
            </a:r>
            <a:r>
              <a:rPr lang="zh-CN" altLang="en-US" sz="2000" b="1">
                <a:solidFill>
                  <a:srgbClr val="006600"/>
                </a:solidFill>
                <a:latin typeface="微软雅黑" pitchFamily="34" charset="-122"/>
                <a:ea typeface="微软雅黑" pitchFamily="34" charset="-122"/>
              </a:rPr>
              <a:t>当</a:t>
            </a:r>
            <a:r>
              <a:rPr lang="en-US" altLang="zh-CN" sz="2000" b="1">
                <a:solidFill>
                  <a:srgbClr val="006600"/>
                </a:solidFill>
                <a:latin typeface="微软雅黑" pitchFamily="34" charset="-122"/>
                <a:ea typeface="微软雅黑" pitchFamily="34" charset="-122"/>
              </a:rPr>
              <a:t>Access Rights (</a:t>
            </a:r>
            <a:r>
              <a:rPr lang="zh-CN" altLang="en-US" sz="2000" b="1">
                <a:solidFill>
                  <a:srgbClr val="006600"/>
                </a:solidFill>
                <a:latin typeface="微软雅黑" pitchFamily="34" charset="-122"/>
                <a:ea typeface="微软雅黑" pitchFamily="34" charset="-122"/>
              </a:rPr>
              <a:t>存取权限</a:t>
            </a:r>
            <a:r>
              <a:rPr lang="en-US" altLang="zh-CN" sz="2000" b="1">
                <a:solidFill>
                  <a:srgbClr val="006600"/>
                </a:solidFill>
                <a:latin typeface="微软雅黑" pitchFamily="34" charset="-122"/>
                <a:ea typeface="微软雅黑" pitchFamily="34" charset="-122"/>
              </a:rPr>
              <a:t>)</a:t>
            </a:r>
            <a:r>
              <a:rPr lang="zh-CN" altLang="en-US" sz="2000" b="1">
                <a:solidFill>
                  <a:srgbClr val="006600"/>
                </a:solidFill>
                <a:latin typeface="微软雅黑" pitchFamily="34" charset="-122"/>
                <a:ea typeface="微软雅黑" pitchFamily="34" charset="-122"/>
              </a:rPr>
              <a:t>与所指定的具体操作不相符时</a:t>
            </a:r>
          </a:p>
          <a:p>
            <a:pPr>
              <a:lnSpc>
                <a:spcPct val="115000"/>
              </a:lnSpc>
              <a:spcBef>
                <a:spcPct val="15000"/>
              </a:spcBef>
            </a:pPr>
            <a:r>
              <a:rPr lang="zh-CN" altLang="en-US" sz="2000" b="1">
                <a:solidFill>
                  <a:srgbClr val="0000FF"/>
                </a:solidFill>
                <a:latin typeface="微软雅黑" pitchFamily="34" charset="-122"/>
                <a:ea typeface="微软雅黑" pitchFamily="34" charset="-122"/>
              </a:rPr>
              <a:t>      </a:t>
            </a:r>
            <a:r>
              <a:rPr lang="zh-CN" altLang="en-US" sz="2000" b="1">
                <a:solidFill>
                  <a:srgbClr val="CC0000"/>
                </a:solidFill>
                <a:latin typeface="微软雅黑" pitchFamily="34" charset="-122"/>
                <a:ea typeface="微软雅黑" pitchFamily="34" charset="-122"/>
              </a:rPr>
              <a:t>相应处理：</a:t>
            </a:r>
            <a:r>
              <a:rPr lang="zh-CN" altLang="en-US" sz="2000" b="1">
                <a:solidFill>
                  <a:srgbClr val="006600"/>
                </a:solidFill>
                <a:latin typeface="微软雅黑" pitchFamily="34" charset="-122"/>
                <a:ea typeface="微软雅黑" pitchFamily="34" charset="-122"/>
              </a:rPr>
              <a:t>在屏幕上显示“内存保护错”或“访问违例”信息</a:t>
            </a:r>
            <a:endParaRPr lang="zh-CN" altLang="en-US" sz="2000" b="1">
              <a:solidFill>
                <a:srgbClr val="0000FF"/>
              </a:solidFill>
              <a:latin typeface="微软雅黑" pitchFamily="34" charset="-122"/>
              <a:ea typeface="微软雅黑" pitchFamily="34" charset="-122"/>
            </a:endParaRPr>
          </a:p>
          <a:p>
            <a:pPr>
              <a:lnSpc>
                <a:spcPct val="115000"/>
              </a:lnSpc>
              <a:spcBef>
                <a:spcPct val="15000"/>
              </a:spcBef>
            </a:pPr>
            <a:r>
              <a:rPr lang="zh-CN" altLang="en-US" sz="2000" b="1">
                <a:solidFill>
                  <a:srgbClr val="0000FF"/>
                </a:solidFill>
                <a:latin typeface="微软雅黑" pitchFamily="34" charset="-122"/>
                <a:ea typeface="微软雅黑" pitchFamily="34" charset="-122"/>
              </a:rPr>
              <a:t>      </a:t>
            </a:r>
            <a:r>
              <a:rPr lang="zh-CN" altLang="en-US" sz="2000" b="1">
                <a:solidFill>
                  <a:srgbClr val="CC0000"/>
                </a:solidFill>
                <a:latin typeface="微软雅黑" pitchFamily="34" charset="-122"/>
                <a:ea typeface="微软雅黑" pitchFamily="34" charset="-122"/>
              </a:rPr>
              <a:t>异常处理结束后：</a:t>
            </a:r>
            <a:r>
              <a:rPr lang="zh-CN" altLang="en-US" sz="2000" b="1">
                <a:solidFill>
                  <a:srgbClr val="006600"/>
                </a:solidFill>
                <a:latin typeface="微软雅黑" pitchFamily="34" charset="-122"/>
                <a:ea typeface="微软雅黑" pitchFamily="34" charset="-122"/>
              </a:rPr>
              <a:t>当前指令的执行被阻塞，当前进程被终止</a:t>
            </a:r>
          </a:p>
          <a:p>
            <a:pPr>
              <a:lnSpc>
                <a:spcPct val="115000"/>
              </a:lnSpc>
              <a:spcBef>
                <a:spcPct val="15000"/>
              </a:spcBef>
            </a:pPr>
            <a:r>
              <a:rPr lang="en-US" altLang="zh-CN" sz="2000" b="1">
                <a:solidFill>
                  <a:srgbClr val="006600"/>
                </a:solidFill>
                <a:latin typeface="微软雅黑" pitchFamily="34" charset="-122"/>
                <a:ea typeface="微软雅黑" pitchFamily="34" charset="-122"/>
              </a:rPr>
              <a:t>      </a:t>
            </a:r>
            <a:r>
              <a:rPr lang="en-US" altLang="zh-CN" sz="2000" b="1">
                <a:solidFill>
                  <a:srgbClr val="0000FF"/>
                </a:solidFill>
                <a:latin typeface="微软雅黑" pitchFamily="34" charset="-122"/>
                <a:ea typeface="微软雅黑" pitchFamily="34" charset="-122"/>
              </a:rPr>
              <a:t>     Access Rights (</a:t>
            </a:r>
            <a:r>
              <a:rPr lang="zh-CN" altLang="en-US" sz="2000" b="1">
                <a:solidFill>
                  <a:srgbClr val="0000FF"/>
                </a:solidFill>
                <a:latin typeface="微软雅黑" pitchFamily="34" charset="-122"/>
                <a:ea typeface="微软雅黑" pitchFamily="34" charset="-122"/>
              </a:rPr>
              <a:t>存取权限</a:t>
            </a:r>
            <a:r>
              <a:rPr lang="en-US" altLang="zh-CN" sz="2000" b="1">
                <a:solidFill>
                  <a:srgbClr val="0000FF"/>
                </a:solidFill>
                <a:latin typeface="微软雅黑" pitchFamily="34" charset="-122"/>
                <a:ea typeface="微软雅黑" pitchFamily="34" charset="-122"/>
              </a:rPr>
              <a:t>)</a:t>
            </a:r>
            <a:r>
              <a:rPr lang="zh-CN" altLang="en-US" sz="2000" b="1">
                <a:solidFill>
                  <a:srgbClr val="0000FF"/>
                </a:solidFill>
                <a:latin typeface="微软雅黑" pitchFamily="34" charset="-122"/>
                <a:ea typeface="微软雅黑" pitchFamily="34" charset="-122"/>
              </a:rPr>
              <a:t>可能的取值有哪些？</a:t>
            </a:r>
          </a:p>
          <a:p>
            <a:pPr>
              <a:lnSpc>
                <a:spcPct val="115000"/>
              </a:lnSpc>
              <a:spcBef>
                <a:spcPct val="15000"/>
              </a:spcBef>
            </a:pPr>
            <a:r>
              <a:rPr lang="en-US" altLang="zh-CN" sz="2000" b="1">
                <a:solidFill>
                  <a:srgbClr val="0000FF"/>
                </a:solidFill>
                <a:latin typeface="微软雅黑" pitchFamily="34" charset="-122"/>
                <a:ea typeface="微软雅黑" pitchFamily="34" charset="-122"/>
              </a:rPr>
              <a:t>           </a:t>
            </a:r>
            <a:r>
              <a:rPr lang="en-US" altLang="zh-CN" sz="2000" b="1">
                <a:solidFill>
                  <a:schemeClr val="accent1"/>
                </a:solidFill>
                <a:latin typeface="微软雅黑" pitchFamily="34" charset="-122"/>
                <a:ea typeface="微软雅黑" pitchFamily="34" charset="-122"/>
              </a:rPr>
              <a:t>R = Read-only,  R/W = read/write,  X = execute only</a:t>
            </a:r>
          </a:p>
        </p:txBody>
      </p:sp>
      <p:sp>
        <p:nvSpPr>
          <p:cNvPr id="662532" name="Rectangle 5"/>
          <p:cNvSpPr>
            <a:spLocks noChangeArrowheads="1"/>
          </p:cNvSpPr>
          <p:nvPr/>
        </p:nvSpPr>
        <p:spPr bwMode="auto">
          <a:xfrm>
            <a:off x="4953000" y="5910263"/>
            <a:ext cx="127000" cy="284162"/>
          </a:xfrm>
          <a:prstGeom prst="rect">
            <a:avLst/>
          </a:prstGeom>
          <a:noFill/>
          <a:ln w="12700">
            <a:noFill/>
            <a:miter lim="800000"/>
            <a:headEnd/>
            <a:tailEnd/>
          </a:ln>
        </p:spPr>
        <p:txBody>
          <a:bodyPr wrap="none" lIns="63500" tIns="25400" rIns="63500" bIns="25400">
            <a:spAutoFit/>
          </a:bodyPr>
          <a:lstStyle/>
          <a:p>
            <a:pPr>
              <a:lnSpc>
                <a:spcPct val="85000"/>
              </a:lnSpc>
            </a:pPr>
            <a:endParaRPr lang="zh-CN" altLang="en-US" sz="1800" b="1">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4051">
                                            <p:txEl>
                                              <p:pRg st="2" end="2"/>
                                            </p:txEl>
                                          </p:spTgt>
                                        </p:tgtEl>
                                        <p:attrNameLst>
                                          <p:attrName>style.visibility</p:attrName>
                                        </p:attrNameLst>
                                      </p:cBhvr>
                                      <p:to>
                                        <p:strVal val="visible"/>
                                      </p:to>
                                    </p:set>
                                    <p:animEffect transition="in" filter="blinds(horizontal)">
                                      <p:cBhvr>
                                        <p:cTn id="7" dur="500"/>
                                        <p:tgtEl>
                                          <p:spTgt spid="51405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4051">
                                            <p:txEl>
                                              <p:pRg st="3" end="3"/>
                                            </p:txEl>
                                          </p:spTgt>
                                        </p:tgtEl>
                                        <p:attrNameLst>
                                          <p:attrName>style.visibility</p:attrName>
                                        </p:attrNameLst>
                                      </p:cBhvr>
                                      <p:to>
                                        <p:strVal val="visible"/>
                                      </p:to>
                                    </p:set>
                                    <p:animEffect transition="in" filter="blinds(horizontal)">
                                      <p:cBhvr>
                                        <p:cTn id="12" dur="500"/>
                                        <p:tgtEl>
                                          <p:spTgt spid="51405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4051">
                                            <p:txEl>
                                              <p:pRg st="4" end="4"/>
                                            </p:txEl>
                                          </p:spTgt>
                                        </p:tgtEl>
                                        <p:attrNameLst>
                                          <p:attrName>style.visibility</p:attrName>
                                        </p:attrNameLst>
                                      </p:cBhvr>
                                      <p:to>
                                        <p:strVal val="visible"/>
                                      </p:to>
                                    </p:set>
                                    <p:animEffect transition="in" filter="blinds(horizontal)">
                                      <p:cBhvr>
                                        <p:cTn id="17" dur="500"/>
                                        <p:tgtEl>
                                          <p:spTgt spid="51405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4051">
                                            <p:txEl>
                                              <p:pRg st="6" end="6"/>
                                            </p:txEl>
                                          </p:spTgt>
                                        </p:tgtEl>
                                        <p:attrNameLst>
                                          <p:attrName>style.visibility</p:attrName>
                                        </p:attrNameLst>
                                      </p:cBhvr>
                                      <p:to>
                                        <p:strVal val="visible"/>
                                      </p:to>
                                    </p:set>
                                    <p:animEffect transition="in" filter="blinds(horizontal)">
                                      <p:cBhvr>
                                        <p:cTn id="22" dur="500"/>
                                        <p:tgtEl>
                                          <p:spTgt spid="51405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14051">
                                            <p:txEl>
                                              <p:pRg st="7" end="7"/>
                                            </p:txEl>
                                          </p:spTgt>
                                        </p:tgtEl>
                                        <p:attrNameLst>
                                          <p:attrName>style.visibility</p:attrName>
                                        </p:attrNameLst>
                                      </p:cBhvr>
                                      <p:to>
                                        <p:strVal val="visible"/>
                                      </p:to>
                                    </p:set>
                                    <p:animEffect transition="in" filter="blinds(horizontal)">
                                      <p:cBhvr>
                                        <p:cTn id="27" dur="500"/>
                                        <p:tgtEl>
                                          <p:spTgt spid="514051">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14051">
                                            <p:txEl>
                                              <p:pRg st="8" end="8"/>
                                            </p:txEl>
                                          </p:spTgt>
                                        </p:tgtEl>
                                        <p:attrNameLst>
                                          <p:attrName>style.visibility</p:attrName>
                                        </p:attrNameLst>
                                      </p:cBhvr>
                                      <p:to>
                                        <p:strVal val="visible"/>
                                      </p:to>
                                    </p:set>
                                    <p:animEffect transition="in" filter="blinds(horizontal)">
                                      <p:cBhvr>
                                        <p:cTn id="32" dur="500"/>
                                        <p:tgtEl>
                                          <p:spTgt spid="514051">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14051">
                                            <p:txEl>
                                              <p:pRg st="9" end="9"/>
                                            </p:txEl>
                                          </p:spTgt>
                                        </p:tgtEl>
                                        <p:attrNameLst>
                                          <p:attrName>style.visibility</p:attrName>
                                        </p:attrNameLst>
                                      </p:cBhvr>
                                      <p:to>
                                        <p:strVal val="visible"/>
                                      </p:to>
                                    </p:set>
                                    <p:animEffect transition="in" filter="blinds(horizontal)">
                                      <p:cBhvr>
                                        <p:cTn id="37" dur="500"/>
                                        <p:tgtEl>
                                          <p:spTgt spid="514051">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14051">
                                            <p:txEl>
                                              <p:pRg st="10" end="10"/>
                                            </p:txEl>
                                          </p:spTgt>
                                        </p:tgtEl>
                                        <p:attrNameLst>
                                          <p:attrName>style.visibility</p:attrName>
                                        </p:attrNameLst>
                                      </p:cBhvr>
                                      <p:to>
                                        <p:strVal val="visible"/>
                                      </p:to>
                                    </p:set>
                                    <p:animEffect transition="in" filter="blinds(horizontal)">
                                      <p:cBhvr>
                                        <p:cTn id="42" dur="500"/>
                                        <p:tgtEl>
                                          <p:spTgt spid="51405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682" name="Picture 2"/>
          <p:cNvPicPr>
            <a:picLocks noChangeAspect="1" noChangeArrowheads="1"/>
          </p:cNvPicPr>
          <p:nvPr/>
        </p:nvPicPr>
        <p:blipFill>
          <a:blip r:embed="rId2"/>
          <a:srcRect/>
          <a:stretch>
            <a:fillRect/>
          </a:stretch>
        </p:blipFill>
        <p:spPr bwMode="auto">
          <a:xfrm>
            <a:off x="206375" y="3698875"/>
            <a:ext cx="8667750" cy="3159125"/>
          </a:xfrm>
          <a:prstGeom prst="rect">
            <a:avLst/>
          </a:prstGeom>
          <a:noFill/>
        </p:spPr>
      </p:pic>
      <p:sp>
        <p:nvSpPr>
          <p:cNvPr id="839683" name="Rectangle 3"/>
          <p:cNvSpPr>
            <a:spLocks noGrp="1" noChangeArrowheads="1"/>
          </p:cNvSpPr>
          <p:nvPr>
            <p:ph type="title"/>
          </p:nvPr>
        </p:nvSpPr>
        <p:spPr>
          <a:xfrm>
            <a:off x="457200" y="98425"/>
            <a:ext cx="8229600" cy="474663"/>
          </a:xfrm>
        </p:spPr>
        <p:txBody>
          <a:bodyPr/>
          <a:lstStyle/>
          <a:p>
            <a:r>
              <a:rPr lang="zh-CN" altLang="en-US" sz="3200"/>
              <a:t>回顾：用</a:t>
            </a:r>
            <a:r>
              <a:rPr lang="zh-CN" altLang="en-US" sz="3200">
                <a:latin typeface="黑体"/>
              </a:rPr>
              <a:t>“</a:t>
            </a:r>
            <a:r>
              <a:rPr lang="zh-CN" altLang="en-US" sz="3200"/>
              <a:t>系统思维</a:t>
            </a:r>
            <a:r>
              <a:rPr lang="zh-CN" altLang="en-US" sz="3200">
                <a:latin typeface="黑体"/>
              </a:rPr>
              <a:t>”</a:t>
            </a:r>
            <a:r>
              <a:rPr lang="zh-CN" altLang="en-US" sz="3200"/>
              <a:t>分析问题</a:t>
            </a:r>
          </a:p>
        </p:txBody>
      </p:sp>
      <p:sp>
        <p:nvSpPr>
          <p:cNvPr id="839684" name="Rectangle 4"/>
          <p:cNvSpPr>
            <a:spLocks noGrp="1" noChangeArrowheads="1"/>
          </p:cNvSpPr>
          <p:nvPr>
            <p:ph type="body" idx="1"/>
          </p:nvPr>
        </p:nvSpPr>
        <p:spPr>
          <a:xfrm>
            <a:off x="542925" y="836613"/>
            <a:ext cx="4826000" cy="2395537"/>
          </a:xfrm>
        </p:spPr>
        <p:txBody>
          <a:bodyPr/>
          <a:lstStyle/>
          <a:p>
            <a:pPr>
              <a:buFontTx/>
              <a:buNone/>
            </a:pPr>
            <a:r>
              <a:rPr lang="en-US" altLang="zh-CN" sz="2200">
                <a:latin typeface="微软雅黑" pitchFamily="34" charset="-122"/>
                <a:ea typeface="微软雅黑" pitchFamily="34" charset="-122"/>
              </a:rPr>
              <a:t>int sum(int a[ ], unsigned len)</a:t>
            </a:r>
          </a:p>
          <a:p>
            <a:pPr>
              <a:spcBef>
                <a:spcPct val="0"/>
              </a:spcBef>
              <a:buFontTx/>
              <a:buNone/>
            </a:pPr>
            <a:r>
              <a:rPr lang="en-US" altLang="zh-CN" sz="2200">
                <a:latin typeface="微软雅黑" pitchFamily="34" charset="-122"/>
                <a:ea typeface="微软雅黑" pitchFamily="34" charset="-122"/>
              </a:rPr>
              <a:t>{</a:t>
            </a:r>
          </a:p>
          <a:p>
            <a:pPr>
              <a:spcBef>
                <a:spcPct val="0"/>
              </a:spcBef>
              <a:buFontTx/>
              <a:buNone/>
            </a:pPr>
            <a:r>
              <a:rPr lang="en-US" altLang="zh-CN" sz="2200">
                <a:latin typeface="微软雅黑" pitchFamily="34" charset="-122"/>
                <a:ea typeface="微软雅黑" pitchFamily="34" charset="-122"/>
              </a:rPr>
              <a:t>	int 	i</a:t>
            </a:r>
            <a:r>
              <a:rPr lang="zh-CN" altLang="en-US" sz="2200">
                <a:latin typeface="微软雅黑" pitchFamily="34" charset="-122"/>
                <a:ea typeface="微软雅黑" pitchFamily="34" charset="-122"/>
              </a:rPr>
              <a:t>，</a:t>
            </a:r>
            <a:r>
              <a:rPr lang="en-US" altLang="zh-CN" sz="2200">
                <a:latin typeface="微软雅黑" pitchFamily="34" charset="-122"/>
                <a:ea typeface="微软雅黑" pitchFamily="34" charset="-122"/>
              </a:rPr>
              <a:t>sum = 0;</a:t>
            </a:r>
          </a:p>
          <a:p>
            <a:pPr>
              <a:spcBef>
                <a:spcPct val="0"/>
              </a:spcBef>
              <a:buFontTx/>
              <a:buNone/>
            </a:pPr>
            <a:r>
              <a:rPr lang="en-US" altLang="zh-CN" sz="2200">
                <a:latin typeface="微软雅黑" pitchFamily="34" charset="-122"/>
                <a:ea typeface="微软雅黑" pitchFamily="34" charset="-122"/>
              </a:rPr>
              <a:t>	for	(i = 0; i &lt;= len–1; i++)</a:t>
            </a:r>
          </a:p>
          <a:p>
            <a:pPr>
              <a:spcBef>
                <a:spcPct val="0"/>
              </a:spcBef>
              <a:buFontTx/>
              <a:buNone/>
            </a:pPr>
            <a:r>
              <a:rPr lang="en-US" altLang="zh-CN" sz="2200">
                <a:latin typeface="微软雅黑" pitchFamily="34" charset="-122"/>
                <a:ea typeface="微软雅黑" pitchFamily="34" charset="-122"/>
              </a:rPr>
              <a:t>      	sum += a[i];</a:t>
            </a:r>
          </a:p>
          <a:p>
            <a:pPr>
              <a:spcBef>
                <a:spcPct val="0"/>
              </a:spcBef>
              <a:buFontTx/>
              <a:buNone/>
            </a:pPr>
            <a:r>
              <a:rPr lang="en-US" altLang="zh-CN" sz="2200">
                <a:latin typeface="微软雅黑" pitchFamily="34" charset="-122"/>
                <a:ea typeface="微软雅黑" pitchFamily="34" charset="-122"/>
              </a:rPr>
              <a:t>	return sum;</a:t>
            </a:r>
          </a:p>
          <a:p>
            <a:pPr>
              <a:spcBef>
                <a:spcPct val="0"/>
              </a:spcBef>
              <a:buFontTx/>
              <a:buNone/>
            </a:pPr>
            <a:r>
              <a:rPr lang="en-US" altLang="zh-CN" sz="2200">
                <a:latin typeface="微软雅黑" pitchFamily="34" charset="-122"/>
                <a:ea typeface="微软雅黑" pitchFamily="34" charset="-122"/>
              </a:rPr>
              <a:t>}</a:t>
            </a:r>
            <a:endParaRPr lang="zh-CN" altLang="en-US" sz="2200">
              <a:latin typeface="微软雅黑" pitchFamily="34" charset="-122"/>
              <a:ea typeface="微软雅黑" pitchFamily="34" charset="-122"/>
            </a:endParaRPr>
          </a:p>
        </p:txBody>
      </p:sp>
      <p:sp>
        <p:nvSpPr>
          <p:cNvPr id="839685" name="Rectangle 5"/>
          <p:cNvSpPr>
            <a:spLocks noChangeArrowheads="1"/>
          </p:cNvSpPr>
          <p:nvPr/>
        </p:nvSpPr>
        <p:spPr bwMode="auto">
          <a:xfrm>
            <a:off x="5876925" y="728663"/>
            <a:ext cx="3195638" cy="2147887"/>
          </a:xfrm>
          <a:prstGeom prst="rect">
            <a:avLst/>
          </a:prstGeom>
          <a:noFill/>
          <a:ln w="9525">
            <a:noFill/>
            <a:miter lim="800000"/>
            <a:headEnd/>
            <a:tailEnd/>
          </a:ln>
          <a:effectLst/>
        </p:spPr>
        <p:txBody>
          <a:bodyPr anchor="ctr">
            <a:spAutoFit/>
          </a:bodyPr>
          <a:lstStyle/>
          <a:p>
            <a:pPr>
              <a:lnSpc>
                <a:spcPct val="135000"/>
              </a:lnSpc>
              <a:spcBef>
                <a:spcPct val="35000"/>
              </a:spcBef>
            </a:pPr>
            <a:r>
              <a:rPr lang="zh-CN" altLang="en-US" sz="2000" b="1">
                <a:solidFill>
                  <a:schemeClr val="accent2"/>
                </a:solidFill>
                <a:latin typeface="微软雅黑" pitchFamily="34" charset="-122"/>
                <a:ea typeface="微软雅黑" pitchFamily="34" charset="-122"/>
              </a:rPr>
              <a:t>当参数</a:t>
            </a:r>
            <a:r>
              <a:rPr lang="en-US" altLang="zh-CN" sz="2000" b="1">
                <a:solidFill>
                  <a:schemeClr val="accent2"/>
                </a:solidFill>
                <a:latin typeface="微软雅黑" pitchFamily="34" charset="-122"/>
                <a:ea typeface="微软雅黑" pitchFamily="34" charset="-122"/>
              </a:rPr>
              <a:t>len</a:t>
            </a:r>
            <a:r>
              <a:rPr lang="zh-CN" altLang="en-US" sz="2000" b="1">
                <a:solidFill>
                  <a:schemeClr val="accent2"/>
                </a:solidFill>
                <a:latin typeface="微软雅黑" pitchFamily="34" charset="-122"/>
                <a:ea typeface="微软雅黑" pitchFamily="34" charset="-122"/>
              </a:rPr>
              <a:t>为</a:t>
            </a:r>
            <a:r>
              <a:rPr lang="en-US" altLang="zh-CN" sz="2000" b="1">
                <a:solidFill>
                  <a:schemeClr val="accent2"/>
                </a:solidFill>
                <a:latin typeface="微软雅黑" pitchFamily="34" charset="-122"/>
                <a:ea typeface="微软雅黑" pitchFamily="34" charset="-122"/>
              </a:rPr>
              <a:t>0</a:t>
            </a:r>
            <a:r>
              <a:rPr lang="zh-CN" altLang="en-US" sz="2000" b="1">
                <a:solidFill>
                  <a:schemeClr val="accent2"/>
                </a:solidFill>
                <a:latin typeface="微软雅黑" pitchFamily="34" charset="-122"/>
                <a:ea typeface="微软雅黑" pitchFamily="34" charset="-122"/>
              </a:rPr>
              <a:t>时，返回值应该是</a:t>
            </a:r>
            <a:r>
              <a:rPr lang="en-US" altLang="zh-CN" sz="2000" b="1">
                <a:solidFill>
                  <a:schemeClr val="accent2"/>
                </a:solidFill>
                <a:latin typeface="微软雅黑" pitchFamily="34" charset="-122"/>
                <a:ea typeface="微软雅黑" pitchFamily="34" charset="-122"/>
              </a:rPr>
              <a:t>0</a:t>
            </a:r>
            <a:r>
              <a:rPr lang="zh-CN" altLang="en-US" sz="2000" b="1">
                <a:solidFill>
                  <a:schemeClr val="accent2"/>
                </a:solidFill>
                <a:latin typeface="微软雅黑" pitchFamily="34" charset="-122"/>
                <a:ea typeface="微软雅黑" pitchFamily="34" charset="-122"/>
              </a:rPr>
              <a:t>，但是在机器上执行时，却发生访存异常。但当</a:t>
            </a:r>
            <a:r>
              <a:rPr lang="en-US" altLang="zh-CN" sz="2000" b="1">
                <a:solidFill>
                  <a:schemeClr val="accent2"/>
                </a:solidFill>
                <a:latin typeface="微软雅黑" pitchFamily="34" charset="-122"/>
                <a:ea typeface="微软雅黑" pitchFamily="34" charset="-122"/>
              </a:rPr>
              <a:t>len</a:t>
            </a:r>
            <a:r>
              <a:rPr lang="zh-CN" altLang="en-US" sz="2000" b="1">
                <a:solidFill>
                  <a:schemeClr val="accent2"/>
                </a:solidFill>
                <a:latin typeface="微软雅黑" pitchFamily="34" charset="-122"/>
                <a:ea typeface="微软雅黑" pitchFamily="34" charset="-122"/>
              </a:rPr>
              <a:t>为</a:t>
            </a:r>
            <a:r>
              <a:rPr lang="en-US" altLang="zh-CN" sz="2000" b="1">
                <a:solidFill>
                  <a:schemeClr val="accent2"/>
                </a:solidFill>
                <a:latin typeface="微软雅黑" pitchFamily="34" charset="-122"/>
                <a:ea typeface="微软雅黑" pitchFamily="34" charset="-122"/>
              </a:rPr>
              <a:t>int</a:t>
            </a:r>
            <a:r>
              <a:rPr lang="zh-CN" altLang="en-US" sz="2000" b="1">
                <a:solidFill>
                  <a:schemeClr val="accent2"/>
                </a:solidFill>
                <a:latin typeface="微软雅黑" pitchFamily="34" charset="-122"/>
                <a:ea typeface="微软雅黑" pitchFamily="34" charset="-122"/>
              </a:rPr>
              <a:t>型时则正常</a:t>
            </a:r>
            <a:r>
              <a:rPr lang="en-US" altLang="zh-CN" sz="2000" b="1">
                <a:solidFill>
                  <a:srgbClr val="FF0000"/>
                </a:solidFill>
                <a:latin typeface="微软雅黑" pitchFamily="34" charset="-122"/>
                <a:ea typeface="微软雅黑" pitchFamily="34" charset="-122"/>
              </a:rPr>
              <a:t>Why?</a:t>
            </a:r>
          </a:p>
        </p:txBody>
      </p:sp>
      <p:sp>
        <p:nvSpPr>
          <p:cNvPr id="839687" name="Rectangle 7"/>
          <p:cNvSpPr>
            <a:spLocks noChangeArrowheads="1"/>
          </p:cNvSpPr>
          <p:nvPr/>
        </p:nvSpPr>
        <p:spPr bwMode="auto">
          <a:xfrm>
            <a:off x="3806825" y="2889250"/>
            <a:ext cx="5130800" cy="544513"/>
          </a:xfrm>
          <a:prstGeom prst="rect">
            <a:avLst/>
          </a:prstGeom>
          <a:noFill/>
          <a:ln w="9525">
            <a:noFill/>
            <a:miter lim="800000"/>
            <a:headEnd/>
            <a:tailEnd/>
          </a:ln>
          <a:effectLst/>
        </p:spPr>
        <p:txBody>
          <a:bodyPr>
            <a:spAutoFit/>
          </a:bodyPr>
          <a:lstStyle/>
          <a:p>
            <a:pPr>
              <a:lnSpc>
                <a:spcPct val="135000"/>
              </a:lnSpc>
              <a:spcBef>
                <a:spcPct val="35000"/>
              </a:spcBef>
            </a:pPr>
            <a:r>
              <a:rPr lang="zh-CN" altLang="en-US" sz="2200" b="1">
                <a:solidFill>
                  <a:srgbClr val="FF0000"/>
                </a:solidFill>
                <a:latin typeface="微软雅黑" pitchFamily="34" charset="-122"/>
                <a:ea typeface="微软雅黑" pitchFamily="34" charset="-122"/>
              </a:rPr>
              <a:t>访问违例地址为何是</a:t>
            </a:r>
            <a:r>
              <a:rPr lang="en-US" altLang="zh-CN" sz="2200" b="1">
                <a:solidFill>
                  <a:srgbClr val="FF0000"/>
                </a:solidFill>
                <a:latin typeface="微软雅黑" pitchFamily="34" charset="-122"/>
                <a:ea typeface="微软雅黑" pitchFamily="34" charset="-122"/>
              </a:rPr>
              <a:t>0xC0000005?</a:t>
            </a:r>
          </a:p>
        </p:txBody>
      </p:sp>
      <p:sp>
        <p:nvSpPr>
          <p:cNvPr id="839688" name="Text Box 8"/>
          <p:cNvSpPr txBox="1">
            <a:spLocks noChangeArrowheads="1"/>
          </p:cNvSpPr>
          <p:nvPr/>
        </p:nvSpPr>
        <p:spPr bwMode="auto">
          <a:xfrm>
            <a:off x="6256338" y="5122863"/>
            <a:ext cx="1930400" cy="396875"/>
          </a:xfrm>
          <a:prstGeom prst="rect">
            <a:avLst/>
          </a:prstGeom>
          <a:noFill/>
          <a:ln w="50800">
            <a:noFill/>
            <a:miter lim="800000"/>
            <a:headEnd/>
            <a:tailEnd/>
          </a:ln>
          <a:effectLst/>
        </p:spPr>
        <p:txBody>
          <a:bodyPr>
            <a:spAutoFit/>
          </a:bodyPr>
          <a:lstStyle/>
          <a:p>
            <a:pPr>
              <a:spcBef>
                <a:spcPct val="50000"/>
              </a:spcBef>
            </a:pPr>
            <a:r>
              <a:rPr lang="zh-CN" altLang="en-US" sz="2000" b="1">
                <a:solidFill>
                  <a:srgbClr val="A50021"/>
                </a:solidFill>
                <a:latin typeface="微软雅黑" pitchFamily="34" charset="-122"/>
                <a:ea typeface="微软雅黑" pitchFamily="34" charset="-122"/>
              </a:rPr>
              <a:t>访问违例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39682"/>
                                        </p:tgtEl>
                                        <p:attrNameLst>
                                          <p:attrName>style.visibility</p:attrName>
                                        </p:attrNameLst>
                                      </p:cBhvr>
                                      <p:to>
                                        <p:strVal val="visible"/>
                                      </p:to>
                                    </p:set>
                                    <p:animEffect transition="in" filter="blinds(horizontal)">
                                      <p:cBhvr>
                                        <p:cTn id="7" dur="500"/>
                                        <p:tgtEl>
                                          <p:spTgt spid="8396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39688"/>
                                        </p:tgtEl>
                                        <p:attrNameLst>
                                          <p:attrName>style.visibility</p:attrName>
                                        </p:attrNameLst>
                                      </p:cBhvr>
                                      <p:to>
                                        <p:strVal val="visible"/>
                                      </p:to>
                                    </p:set>
                                    <p:animEffect transition="in" filter="blinds(horizontal)">
                                      <p:cBhvr>
                                        <p:cTn id="12" dur="500"/>
                                        <p:tgtEl>
                                          <p:spTgt spid="83968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39687"/>
                                        </p:tgtEl>
                                        <p:attrNameLst>
                                          <p:attrName>style.visibility</p:attrName>
                                        </p:attrNameLst>
                                      </p:cBhvr>
                                      <p:to>
                                        <p:strVal val="visible"/>
                                      </p:to>
                                    </p:set>
                                    <p:animEffect transition="in" filter="blinds(horizontal)">
                                      <p:cBhvr>
                                        <p:cTn id="17" dur="500"/>
                                        <p:tgtEl>
                                          <p:spTgt spid="839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687" grpId="0"/>
      <p:bldP spid="839688"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Rectangle 2"/>
          <p:cNvSpPr>
            <a:spLocks noGrp="1" noChangeArrowheads="1"/>
          </p:cNvSpPr>
          <p:nvPr>
            <p:ph type="title"/>
          </p:nvPr>
        </p:nvSpPr>
        <p:spPr>
          <a:xfrm>
            <a:off x="85725" y="98425"/>
            <a:ext cx="8229600" cy="474663"/>
          </a:xfrm>
          <a:solidFill>
            <a:schemeClr val="bg1"/>
          </a:solidFill>
        </p:spPr>
        <p:txBody>
          <a:bodyPr/>
          <a:lstStyle/>
          <a:p>
            <a:r>
              <a:rPr lang="zh-CN" altLang="en-US" sz="3200"/>
              <a:t>回顾：程序的机器级表示与执行</a:t>
            </a:r>
          </a:p>
        </p:txBody>
      </p:sp>
      <p:sp>
        <p:nvSpPr>
          <p:cNvPr id="840707" name="Rectangle 3"/>
          <p:cNvSpPr>
            <a:spLocks noGrp="1" noChangeArrowheads="1"/>
          </p:cNvSpPr>
          <p:nvPr>
            <p:ph type="body" idx="1"/>
          </p:nvPr>
        </p:nvSpPr>
        <p:spPr>
          <a:xfrm>
            <a:off x="128588" y="1143000"/>
            <a:ext cx="5072062" cy="2395538"/>
          </a:xfrm>
        </p:spPr>
        <p:txBody>
          <a:bodyPr/>
          <a:lstStyle/>
          <a:p>
            <a:pPr>
              <a:buFontTx/>
              <a:buNone/>
            </a:pPr>
            <a:r>
              <a:rPr lang="en-US" altLang="zh-CN" sz="2200">
                <a:latin typeface="微软雅黑" pitchFamily="34" charset="-122"/>
                <a:ea typeface="微软雅黑" pitchFamily="34" charset="-122"/>
              </a:rPr>
              <a:t>int sum(int a[ ], </a:t>
            </a:r>
            <a:r>
              <a:rPr lang="en-US" altLang="zh-CN" sz="2200">
                <a:solidFill>
                  <a:srgbClr val="FF3300"/>
                </a:solidFill>
                <a:latin typeface="微软雅黑" pitchFamily="34" charset="-122"/>
                <a:ea typeface="微软雅黑" pitchFamily="34" charset="-122"/>
              </a:rPr>
              <a:t>unsigned</a:t>
            </a:r>
            <a:r>
              <a:rPr lang="en-US" altLang="zh-CN" sz="2200">
                <a:latin typeface="微软雅黑" pitchFamily="34" charset="-122"/>
                <a:ea typeface="微软雅黑" pitchFamily="34" charset="-122"/>
              </a:rPr>
              <a:t> len)</a:t>
            </a:r>
          </a:p>
          <a:p>
            <a:pPr>
              <a:spcBef>
                <a:spcPct val="0"/>
              </a:spcBef>
              <a:buFontTx/>
              <a:buNone/>
            </a:pPr>
            <a:r>
              <a:rPr lang="en-US" altLang="zh-CN" sz="2200">
                <a:latin typeface="微软雅黑" pitchFamily="34" charset="-122"/>
                <a:ea typeface="微软雅黑" pitchFamily="34" charset="-122"/>
              </a:rPr>
              <a:t>{</a:t>
            </a:r>
          </a:p>
          <a:p>
            <a:pPr>
              <a:spcBef>
                <a:spcPct val="0"/>
              </a:spcBef>
              <a:buFontTx/>
              <a:buNone/>
            </a:pPr>
            <a:r>
              <a:rPr lang="en-US" altLang="zh-CN" sz="2200">
                <a:latin typeface="微软雅黑" pitchFamily="34" charset="-122"/>
                <a:ea typeface="微软雅黑" pitchFamily="34" charset="-122"/>
              </a:rPr>
              <a:t>   int  i</a:t>
            </a:r>
            <a:r>
              <a:rPr lang="zh-CN" altLang="en-US" sz="2200">
                <a:latin typeface="微软雅黑" pitchFamily="34" charset="-122"/>
                <a:ea typeface="微软雅黑" pitchFamily="34" charset="-122"/>
              </a:rPr>
              <a:t>，</a:t>
            </a:r>
            <a:r>
              <a:rPr lang="en-US" altLang="zh-CN" sz="2200">
                <a:latin typeface="微软雅黑" pitchFamily="34" charset="-122"/>
                <a:ea typeface="微软雅黑" pitchFamily="34" charset="-122"/>
              </a:rPr>
              <a:t>sum = 0;</a:t>
            </a:r>
          </a:p>
          <a:p>
            <a:pPr>
              <a:spcBef>
                <a:spcPct val="0"/>
              </a:spcBef>
              <a:buFontTx/>
              <a:buNone/>
            </a:pPr>
            <a:r>
              <a:rPr lang="en-US" altLang="zh-CN" sz="2200">
                <a:latin typeface="微软雅黑" pitchFamily="34" charset="-122"/>
                <a:ea typeface="微软雅黑" pitchFamily="34" charset="-122"/>
              </a:rPr>
              <a:t>   for (i = 0; </a:t>
            </a:r>
            <a:r>
              <a:rPr lang="en-US" altLang="zh-CN" sz="2200">
                <a:solidFill>
                  <a:srgbClr val="FF3300"/>
                </a:solidFill>
                <a:latin typeface="微软雅黑" pitchFamily="34" charset="-122"/>
                <a:ea typeface="微软雅黑" pitchFamily="34" charset="-122"/>
              </a:rPr>
              <a:t>i &lt;= len–1</a:t>
            </a:r>
            <a:r>
              <a:rPr lang="en-US" altLang="zh-CN" sz="2200">
                <a:latin typeface="微软雅黑" pitchFamily="34" charset="-122"/>
                <a:ea typeface="微软雅黑" pitchFamily="34" charset="-122"/>
              </a:rPr>
              <a:t>; i++)</a:t>
            </a:r>
          </a:p>
          <a:p>
            <a:pPr>
              <a:spcBef>
                <a:spcPct val="0"/>
              </a:spcBef>
              <a:buFontTx/>
              <a:buNone/>
            </a:pPr>
            <a:r>
              <a:rPr lang="en-US" altLang="zh-CN" sz="2200">
                <a:latin typeface="微软雅黑" pitchFamily="34" charset="-122"/>
                <a:ea typeface="微软雅黑" pitchFamily="34" charset="-122"/>
              </a:rPr>
              <a:t>	    sum += a[i];</a:t>
            </a:r>
          </a:p>
          <a:p>
            <a:pPr>
              <a:spcBef>
                <a:spcPct val="0"/>
              </a:spcBef>
              <a:buFontTx/>
              <a:buNone/>
            </a:pPr>
            <a:r>
              <a:rPr lang="en-US" altLang="zh-CN" sz="2200">
                <a:latin typeface="微软雅黑" pitchFamily="34" charset="-122"/>
                <a:ea typeface="微软雅黑" pitchFamily="34" charset="-122"/>
              </a:rPr>
              <a:t>   return sum;</a:t>
            </a:r>
          </a:p>
          <a:p>
            <a:pPr>
              <a:spcBef>
                <a:spcPct val="0"/>
              </a:spcBef>
              <a:buFontTx/>
              <a:buNone/>
            </a:pPr>
            <a:r>
              <a:rPr lang="en-US" altLang="zh-CN" sz="2200">
                <a:latin typeface="微软雅黑" pitchFamily="34" charset="-122"/>
                <a:ea typeface="微软雅黑" pitchFamily="34" charset="-122"/>
              </a:rPr>
              <a:t>}</a:t>
            </a:r>
            <a:endParaRPr lang="zh-CN" altLang="en-US" sz="2200">
              <a:latin typeface="微软雅黑" pitchFamily="34" charset="-122"/>
              <a:ea typeface="微软雅黑" pitchFamily="34" charset="-122"/>
            </a:endParaRPr>
          </a:p>
        </p:txBody>
      </p:sp>
      <p:sp>
        <p:nvSpPr>
          <p:cNvPr id="840708" name="Text Box 4"/>
          <p:cNvSpPr txBox="1">
            <a:spLocks noChangeArrowheads="1"/>
          </p:cNvSpPr>
          <p:nvPr/>
        </p:nvSpPr>
        <p:spPr bwMode="auto">
          <a:xfrm>
            <a:off x="4833938" y="4606925"/>
            <a:ext cx="4078287" cy="1930400"/>
          </a:xfrm>
          <a:prstGeom prst="rect">
            <a:avLst/>
          </a:prstGeom>
          <a:solidFill>
            <a:schemeClr val="bg1"/>
          </a:solidFill>
          <a:ln w="9525">
            <a:solidFill>
              <a:schemeClr val="tx1"/>
            </a:solidFill>
            <a:miter lim="800000"/>
            <a:headEnd/>
            <a:tailEnd/>
          </a:ln>
          <a:effectLst/>
        </p:spPr>
        <p:txBody>
          <a:bodyPr>
            <a:spAutoFit/>
          </a:bodyPr>
          <a:lstStyle/>
          <a:p>
            <a:pPr>
              <a:spcBef>
                <a:spcPct val="25000"/>
              </a:spcBef>
            </a:pPr>
            <a:r>
              <a:rPr lang="en-US" altLang="zh-CN" sz="2000" b="1">
                <a:solidFill>
                  <a:srgbClr val="B3110D"/>
                </a:solidFill>
                <a:latin typeface="微软雅黑" pitchFamily="34" charset="-122"/>
                <a:ea typeface="微软雅黑" pitchFamily="34" charset="-122"/>
              </a:rPr>
              <a:t>i </a:t>
            </a:r>
            <a:r>
              <a:rPr lang="zh-CN" altLang="en-US" sz="2000" b="1">
                <a:solidFill>
                  <a:srgbClr val="B3110D"/>
                </a:solidFill>
                <a:latin typeface="微软雅黑" pitchFamily="34" charset="-122"/>
                <a:ea typeface="微软雅黑" pitchFamily="34" charset="-122"/>
              </a:rPr>
              <a:t>在</a:t>
            </a:r>
            <a:r>
              <a:rPr lang="en-US" altLang="zh-CN" sz="2000" b="1">
                <a:solidFill>
                  <a:srgbClr val="B3110D"/>
                </a:solidFill>
                <a:latin typeface="微软雅黑" pitchFamily="34" charset="-122"/>
                <a:ea typeface="微软雅黑" pitchFamily="34" charset="-122"/>
              </a:rPr>
              <a:t>%eax</a:t>
            </a:r>
            <a:r>
              <a:rPr lang="zh-CN" altLang="en-US" sz="2000" b="1">
                <a:solidFill>
                  <a:srgbClr val="B3110D"/>
                </a:solidFill>
                <a:latin typeface="微软雅黑" pitchFamily="34" charset="-122"/>
                <a:ea typeface="微软雅黑" pitchFamily="34" charset="-122"/>
              </a:rPr>
              <a:t>中，</a:t>
            </a:r>
            <a:r>
              <a:rPr lang="en-US" altLang="zh-CN" sz="2000" b="1">
                <a:solidFill>
                  <a:srgbClr val="B3110D"/>
                </a:solidFill>
                <a:latin typeface="微软雅黑" pitchFamily="34" charset="-122"/>
                <a:ea typeface="微软雅黑" pitchFamily="34" charset="-122"/>
              </a:rPr>
              <a:t>len</a:t>
            </a:r>
            <a:r>
              <a:rPr lang="zh-CN" altLang="en-US" sz="2000" b="1">
                <a:solidFill>
                  <a:srgbClr val="B3110D"/>
                </a:solidFill>
                <a:latin typeface="微软雅黑" pitchFamily="34" charset="-122"/>
                <a:ea typeface="微软雅黑" pitchFamily="34" charset="-122"/>
              </a:rPr>
              <a:t>在</a:t>
            </a:r>
            <a:r>
              <a:rPr lang="en-US" altLang="zh-CN" sz="2000" b="1">
                <a:solidFill>
                  <a:srgbClr val="B3110D"/>
                </a:solidFill>
                <a:latin typeface="微软雅黑" pitchFamily="34" charset="-122"/>
                <a:ea typeface="微软雅黑" pitchFamily="34" charset="-122"/>
              </a:rPr>
              <a:t>%edx</a:t>
            </a:r>
            <a:r>
              <a:rPr lang="zh-CN" altLang="en-US" sz="2000" b="1">
                <a:solidFill>
                  <a:srgbClr val="B3110D"/>
                </a:solidFill>
                <a:latin typeface="微软雅黑" pitchFamily="34" charset="-122"/>
                <a:ea typeface="微软雅黑" pitchFamily="34" charset="-122"/>
              </a:rPr>
              <a:t>中</a:t>
            </a:r>
          </a:p>
          <a:p>
            <a:pPr>
              <a:spcBef>
                <a:spcPct val="25000"/>
              </a:spcBef>
            </a:pPr>
            <a:r>
              <a:rPr lang="en-US" altLang="zh-CN" sz="2000" b="1">
                <a:solidFill>
                  <a:srgbClr val="B3110D"/>
                </a:solidFill>
                <a:latin typeface="微软雅黑" pitchFamily="34" charset="-122"/>
                <a:ea typeface="微软雅黑" pitchFamily="34" charset="-122"/>
              </a:rPr>
              <a:t>%eax: 0000 …… 0000</a:t>
            </a:r>
          </a:p>
          <a:p>
            <a:pPr>
              <a:spcBef>
                <a:spcPct val="25000"/>
              </a:spcBef>
            </a:pPr>
            <a:r>
              <a:rPr lang="en-US" altLang="zh-CN" sz="2000" b="1">
                <a:solidFill>
                  <a:srgbClr val="B3110D"/>
                </a:solidFill>
                <a:latin typeface="微软雅黑" pitchFamily="34" charset="-122"/>
                <a:ea typeface="微软雅黑" pitchFamily="34" charset="-122"/>
              </a:rPr>
              <a:t>%edx: 0000 …… 0000</a:t>
            </a:r>
            <a:endParaRPr lang="zh-CN" altLang="en-US" sz="2000" b="1">
              <a:solidFill>
                <a:srgbClr val="B3110D"/>
              </a:solidFill>
              <a:latin typeface="微软雅黑" pitchFamily="34" charset="-122"/>
              <a:ea typeface="微软雅黑" pitchFamily="34" charset="-122"/>
            </a:endParaRPr>
          </a:p>
          <a:p>
            <a:pPr>
              <a:spcBef>
                <a:spcPct val="25000"/>
              </a:spcBef>
            </a:pPr>
            <a:r>
              <a:rPr lang="en-US" altLang="zh-CN" sz="2000" b="1">
                <a:latin typeface="微软雅黑" pitchFamily="34" charset="-122"/>
                <a:ea typeface="微软雅黑" pitchFamily="34" charset="-122"/>
              </a:rPr>
              <a:t>subl </a:t>
            </a:r>
            <a:r>
              <a:rPr lang="zh-CN" altLang="en-US" sz="2000" b="1">
                <a:latin typeface="微软雅黑" pitchFamily="34" charset="-122"/>
                <a:ea typeface="微软雅黑" pitchFamily="34" charset="-122"/>
              </a:rPr>
              <a:t>指令的执行结果是什么？</a:t>
            </a:r>
          </a:p>
          <a:p>
            <a:pPr>
              <a:spcBef>
                <a:spcPct val="25000"/>
              </a:spcBef>
            </a:pPr>
            <a:r>
              <a:rPr lang="en-US" altLang="zh-CN" sz="2000" b="1">
                <a:latin typeface="微软雅黑" pitchFamily="34" charset="-122"/>
                <a:ea typeface="微软雅黑" pitchFamily="34" charset="-122"/>
              </a:rPr>
              <a:t>cmpl </a:t>
            </a:r>
            <a:r>
              <a:rPr lang="zh-CN" altLang="en-US" sz="2000" b="1">
                <a:latin typeface="微软雅黑" pitchFamily="34" charset="-122"/>
                <a:ea typeface="微软雅黑" pitchFamily="34" charset="-122"/>
              </a:rPr>
              <a:t>指令的执行结果是什么？</a:t>
            </a:r>
          </a:p>
        </p:txBody>
      </p:sp>
      <p:sp>
        <p:nvSpPr>
          <p:cNvPr id="840709" name="Rectangle 5"/>
          <p:cNvSpPr>
            <a:spLocks noChangeArrowheads="1"/>
          </p:cNvSpPr>
          <p:nvPr/>
        </p:nvSpPr>
        <p:spPr bwMode="auto">
          <a:xfrm>
            <a:off x="4986338" y="887413"/>
            <a:ext cx="3932237" cy="3451225"/>
          </a:xfrm>
          <a:prstGeom prst="rect">
            <a:avLst/>
          </a:prstGeom>
          <a:noFill/>
          <a:ln w="9525">
            <a:solidFill>
              <a:srgbClr val="008000"/>
            </a:solidFill>
            <a:miter lim="800000"/>
            <a:headEnd/>
            <a:tailEnd/>
          </a:ln>
          <a:effectLst/>
        </p:spPr>
        <p:txBody>
          <a:bodyPr anchor="ctr">
            <a:spAutoFit/>
          </a:bodyPr>
          <a:lstStyle/>
          <a:p>
            <a:r>
              <a:rPr lang="en-US" altLang="zh-CN" sz="2200" b="1">
                <a:solidFill>
                  <a:srgbClr val="008000"/>
                </a:solidFill>
                <a:latin typeface="微软雅黑" pitchFamily="34" charset="-122"/>
                <a:ea typeface="微软雅黑" pitchFamily="34" charset="-122"/>
              </a:rPr>
              <a:t>sum:</a:t>
            </a:r>
          </a:p>
          <a:p>
            <a:r>
              <a:rPr lang="en-US" altLang="zh-CN" sz="2200" b="1">
                <a:solidFill>
                  <a:srgbClr val="008000"/>
                </a:solidFill>
                <a:latin typeface="微软雅黑" pitchFamily="34" charset="-122"/>
                <a:ea typeface="微软雅黑" pitchFamily="34" charset="-122"/>
              </a:rPr>
              <a:t>     …</a:t>
            </a:r>
          </a:p>
          <a:p>
            <a:r>
              <a:rPr lang="en-US" altLang="zh-CN" sz="2200" b="1">
                <a:solidFill>
                  <a:srgbClr val="008000"/>
                </a:solidFill>
                <a:latin typeface="微软雅黑" pitchFamily="34" charset="-122"/>
                <a:ea typeface="微软雅黑" pitchFamily="34" charset="-122"/>
              </a:rPr>
              <a:t>.L3:</a:t>
            </a:r>
          </a:p>
          <a:p>
            <a:r>
              <a:rPr lang="en-US" altLang="zh-CN" sz="2200" b="1">
                <a:solidFill>
                  <a:srgbClr val="008000"/>
                </a:solidFill>
                <a:latin typeface="微软雅黑" pitchFamily="34" charset="-122"/>
                <a:ea typeface="微软雅黑" pitchFamily="34" charset="-122"/>
              </a:rPr>
              <a:t>     …</a:t>
            </a:r>
          </a:p>
          <a:p>
            <a:r>
              <a:rPr lang="en-US" altLang="zh-CN" sz="2200" b="1">
                <a:solidFill>
                  <a:srgbClr val="008000"/>
                </a:solidFill>
                <a:latin typeface="微软雅黑" pitchFamily="34" charset="-122"/>
                <a:ea typeface="微软雅黑" pitchFamily="34" charset="-122"/>
              </a:rPr>
              <a:t>    movl  -4(%ebp),  %eax</a:t>
            </a:r>
          </a:p>
          <a:p>
            <a:r>
              <a:rPr lang="en-US" altLang="zh-CN" sz="2200" b="1">
                <a:solidFill>
                  <a:srgbClr val="008000"/>
                </a:solidFill>
                <a:latin typeface="微软雅黑" pitchFamily="34" charset="-122"/>
                <a:ea typeface="微软雅黑" pitchFamily="34" charset="-122"/>
              </a:rPr>
              <a:t>    movl  12(%ebp),  %edx</a:t>
            </a:r>
          </a:p>
          <a:p>
            <a:r>
              <a:rPr lang="en-US" altLang="zh-CN" sz="2200" b="1">
                <a:solidFill>
                  <a:srgbClr val="008000"/>
                </a:solidFill>
                <a:latin typeface="微软雅黑" pitchFamily="34" charset="-122"/>
                <a:ea typeface="微软雅黑" pitchFamily="34" charset="-122"/>
              </a:rPr>
              <a:t>    subl    $1,  %edx</a:t>
            </a:r>
          </a:p>
          <a:p>
            <a:r>
              <a:rPr lang="en-US" altLang="zh-CN" sz="2200" b="1">
                <a:solidFill>
                  <a:srgbClr val="008000"/>
                </a:solidFill>
                <a:latin typeface="微软雅黑" pitchFamily="34" charset="-122"/>
                <a:ea typeface="微软雅黑" pitchFamily="34" charset="-122"/>
              </a:rPr>
              <a:t>    cmpl  %edx,  %eax</a:t>
            </a:r>
          </a:p>
          <a:p>
            <a:r>
              <a:rPr lang="en-US" altLang="zh-CN" sz="2200" b="1">
                <a:solidFill>
                  <a:srgbClr val="008000"/>
                </a:solidFill>
                <a:latin typeface="微软雅黑" pitchFamily="34" charset="-122"/>
                <a:ea typeface="微软雅黑" pitchFamily="34" charset="-122"/>
              </a:rPr>
              <a:t>    jbe	   .L3</a:t>
            </a:r>
          </a:p>
          <a:p>
            <a:r>
              <a:rPr lang="en-US" altLang="zh-CN" sz="2200" b="1">
                <a:solidFill>
                  <a:srgbClr val="008000"/>
                </a:solidFill>
                <a:latin typeface="微软雅黑" pitchFamily="34" charset="-122"/>
                <a:ea typeface="微软雅黑" pitchFamily="34" charset="-122"/>
              </a:rPr>
              <a:t>     …</a:t>
            </a:r>
          </a:p>
        </p:txBody>
      </p:sp>
      <p:sp>
        <p:nvSpPr>
          <p:cNvPr id="840710" name="Line 6"/>
          <p:cNvSpPr>
            <a:spLocks noChangeShapeType="1"/>
          </p:cNvSpPr>
          <p:nvPr/>
        </p:nvSpPr>
        <p:spPr bwMode="auto">
          <a:xfrm>
            <a:off x="5246688" y="3968750"/>
            <a:ext cx="2017712" cy="0"/>
          </a:xfrm>
          <a:prstGeom prst="line">
            <a:avLst/>
          </a:prstGeom>
          <a:noFill/>
          <a:ln w="57150">
            <a:solidFill>
              <a:srgbClr val="ED1611"/>
            </a:solidFill>
            <a:miter lim="800000"/>
            <a:headEnd/>
            <a:tailEnd/>
          </a:ln>
          <a:effectLst/>
        </p:spPr>
        <p:txBody>
          <a:bodyPr wrap="none"/>
          <a:lstStyle/>
          <a:p>
            <a:endParaRPr lang="zh-CN" altLang="en-US"/>
          </a:p>
        </p:txBody>
      </p:sp>
      <p:sp>
        <p:nvSpPr>
          <p:cNvPr id="840711" name="Text Box 7"/>
          <p:cNvSpPr txBox="1">
            <a:spLocks noChangeArrowheads="1"/>
          </p:cNvSpPr>
          <p:nvPr/>
        </p:nvSpPr>
        <p:spPr bwMode="auto">
          <a:xfrm>
            <a:off x="476250" y="4103688"/>
            <a:ext cx="3690938" cy="457200"/>
          </a:xfrm>
          <a:prstGeom prst="rect">
            <a:avLst/>
          </a:prstGeom>
          <a:noFill/>
          <a:ln w="9525">
            <a:noFill/>
            <a:miter lim="800000"/>
            <a:headEnd/>
            <a:tailEnd/>
          </a:ln>
          <a:effectLst/>
        </p:spPr>
        <p:txBody>
          <a:bodyPr>
            <a:spAutoFit/>
          </a:bodyPr>
          <a:lstStyle/>
          <a:p>
            <a:pPr eaLnBrk="1" hangingPunct="1">
              <a:spcBef>
                <a:spcPct val="50000"/>
              </a:spcBef>
            </a:pPr>
            <a:r>
              <a:rPr lang="en-US" altLang="zh-CN" sz="2400" b="1">
                <a:solidFill>
                  <a:srgbClr val="FF0000"/>
                </a:solidFill>
                <a:latin typeface="微软雅黑" pitchFamily="34" charset="-122"/>
                <a:ea typeface="微软雅黑" pitchFamily="34" charset="-122"/>
              </a:rPr>
              <a:t>len</a:t>
            </a:r>
            <a:r>
              <a:rPr lang="zh-CN" altLang="en-US" sz="2400" b="1">
                <a:solidFill>
                  <a:srgbClr val="FF0000"/>
                </a:solidFill>
                <a:latin typeface="微软雅黑" pitchFamily="34" charset="-122"/>
                <a:ea typeface="微软雅黑" pitchFamily="34" charset="-122"/>
              </a:rPr>
              <a:t>为</a:t>
            </a:r>
            <a:r>
              <a:rPr lang="en-US" altLang="zh-CN" sz="2400" b="1">
                <a:solidFill>
                  <a:srgbClr val="FF0000"/>
                </a:solidFill>
                <a:latin typeface="微软雅黑" pitchFamily="34" charset="-122"/>
                <a:ea typeface="微软雅黑" pitchFamily="34" charset="-122"/>
              </a:rPr>
              <a:t>int</a:t>
            </a:r>
            <a:r>
              <a:rPr lang="zh-CN" altLang="en-US" sz="2400" b="1">
                <a:solidFill>
                  <a:srgbClr val="FF0000"/>
                </a:solidFill>
                <a:latin typeface="微软雅黑" pitchFamily="34" charset="-122"/>
                <a:ea typeface="微软雅黑" pitchFamily="34" charset="-122"/>
              </a:rPr>
              <a:t>时</a:t>
            </a:r>
            <a:r>
              <a:rPr lang="zh-CN" altLang="en-US" sz="2400" b="1">
                <a:solidFill>
                  <a:srgbClr val="008000"/>
                </a:solidFill>
                <a:latin typeface="微软雅黑" pitchFamily="34" charset="-122"/>
                <a:ea typeface="微软雅黑" pitchFamily="34" charset="-122"/>
              </a:rPr>
              <a:t>：“</a:t>
            </a:r>
            <a:r>
              <a:rPr lang="en-US" altLang="zh-CN" sz="2400" b="1">
                <a:solidFill>
                  <a:srgbClr val="008000"/>
                </a:solidFill>
                <a:latin typeface="微软雅黑" pitchFamily="34" charset="-122"/>
                <a:ea typeface="微软雅黑" pitchFamily="34" charset="-122"/>
              </a:rPr>
              <a:t>jle  .L3”</a:t>
            </a:r>
            <a:endParaRPr lang="zh-CN" altLang="en-US" sz="2400" b="1">
              <a:solidFill>
                <a:srgbClr val="008000"/>
              </a:solidFill>
              <a:latin typeface="微软雅黑" pitchFamily="34" charset="-122"/>
              <a:ea typeface="微软雅黑" pitchFamily="34" charset="-122"/>
            </a:endParaRPr>
          </a:p>
        </p:txBody>
      </p:sp>
      <p:sp>
        <p:nvSpPr>
          <p:cNvPr id="840712" name="Line 8"/>
          <p:cNvSpPr>
            <a:spLocks noChangeShapeType="1"/>
          </p:cNvSpPr>
          <p:nvPr/>
        </p:nvSpPr>
        <p:spPr bwMode="auto">
          <a:xfrm>
            <a:off x="2097088" y="4598988"/>
            <a:ext cx="2017712" cy="0"/>
          </a:xfrm>
          <a:prstGeom prst="line">
            <a:avLst/>
          </a:prstGeom>
          <a:noFill/>
          <a:ln w="57150">
            <a:solidFill>
              <a:srgbClr val="ED1611"/>
            </a:solidFill>
            <a:miter lim="800000"/>
            <a:headEnd/>
            <a:tailEnd/>
          </a:ln>
          <a:effectLst/>
        </p:spPr>
        <p:txBody>
          <a:bodyPr wrap="none"/>
          <a:lstStyle/>
          <a:p>
            <a:endParaRPr lang="zh-CN" altLang="en-US"/>
          </a:p>
        </p:txBody>
      </p:sp>
    </p:spTree>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Rectangle 2"/>
          <p:cNvSpPr>
            <a:spLocks noGrp="1" noChangeArrowheads="1"/>
          </p:cNvSpPr>
          <p:nvPr>
            <p:ph type="title"/>
          </p:nvPr>
        </p:nvSpPr>
        <p:spPr>
          <a:xfrm>
            <a:off x="1422400" y="98425"/>
            <a:ext cx="7181850" cy="474663"/>
          </a:xfrm>
        </p:spPr>
        <p:txBody>
          <a:bodyPr/>
          <a:lstStyle/>
          <a:p>
            <a:r>
              <a:rPr lang="zh-CN" altLang="en-US" sz="3200"/>
              <a:t>回顾：</a:t>
            </a:r>
            <a:r>
              <a:rPr lang="en-US" altLang="zh-CN" sz="3200"/>
              <a:t> subl $1, %edx</a:t>
            </a:r>
            <a:r>
              <a:rPr lang="zh-CN" altLang="en-US" sz="3200"/>
              <a:t>指令的执行结果</a:t>
            </a:r>
          </a:p>
        </p:txBody>
      </p:sp>
      <p:sp>
        <p:nvSpPr>
          <p:cNvPr id="841731" name="Rectangle 3"/>
          <p:cNvSpPr>
            <a:spLocks noGrp="1" noChangeArrowheads="1"/>
          </p:cNvSpPr>
          <p:nvPr>
            <p:ph type="body" idx="1"/>
          </p:nvPr>
        </p:nvSpPr>
        <p:spPr>
          <a:xfrm>
            <a:off x="217488" y="5576888"/>
            <a:ext cx="8678862" cy="844550"/>
          </a:xfrm>
        </p:spPr>
        <p:txBody>
          <a:bodyPr/>
          <a:lstStyle/>
          <a:p>
            <a:pPr>
              <a:lnSpc>
                <a:spcPct val="130000"/>
              </a:lnSpc>
              <a:buFontTx/>
              <a:buNone/>
            </a:pPr>
            <a:r>
              <a:rPr lang="zh-CN" altLang="en-US" sz="2000">
                <a:solidFill>
                  <a:srgbClr val="B3110D"/>
                </a:solidFill>
                <a:latin typeface="微软雅黑" pitchFamily="34" charset="-122"/>
                <a:ea typeface="微软雅黑" pitchFamily="34" charset="-122"/>
              </a:rPr>
              <a:t>执行</a:t>
            </a:r>
            <a:r>
              <a:rPr lang="en-US" altLang="zh-CN" sz="2000">
                <a:solidFill>
                  <a:srgbClr val="B3110D"/>
                </a:solidFill>
                <a:latin typeface="微软雅黑" pitchFamily="34" charset="-122"/>
                <a:ea typeface="微软雅黑" pitchFamily="34" charset="-122"/>
              </a:rPr>
              <a:t>“subl $1, %edx”</a:t>
            </a:r>
            <a:r>
              <a:rPr lang="zh-CN" altLang="en-US" sz="2000">
                <a:solidFill>
                  <a:srgbClr val="B3110D"/>
                </a:solidFill>
                <a:latin typeface="微软雅黑" pitchFamily="34" charset="-122"/>
                <a:ea typeface="微软雅黑" pitchFamily="34" charset="-122"/>
              </a:rPr>
              <a:t>：</a:t>
            </a:r>
            <a:r>
              <a:rPr lang="en-US" altLang="zh-CN" sz="2000">
                <a:solidFill>
                  <a:srgbClr val="B3110D"/>
                </a:solidFill>
                <a:latin typeface="微软雅黑" pitchFamily="34" charset="-122"/>
                <a:ea typeface="微软雅黑" pitchFamily="34" charset="-122"/>
              </a:rPr>
              <a:t>A=</a:t>
            </a:r>
            <a:r>
              <a:rPr lang="en-US" altLang="zh-CN" sz="2000">
                <a:solidFill>
                  <a:srgbClr val="FF3300"/>
                </a:solidFill>
                <a:latin typeface="微软雅黑" pitchFamily="34" charset="-122"/>
                <a:ea typeface="微软雅黑" pitchFamily="34" charset="-122"/>
              </a:rPr>
              <a:t>0000 0000H</a:t>
            </a:r>
            <a:r>
              <a:rPr lang="zh-CN" altLang="en-US" sz="2000">
                <a:solidFill>
                  <a:srgbClr val="B3110D"/>
                </a:solidFill>
                <a:latin typeface="微软雅黑" pitchFamily="34" charset="-122"/>
                <a:ea typeface="微软雅黑" pitchFamily="34" charset="-122"/>
              </a:rPr>
              <a:t>，</a:t>
            </a:r>
            <a:r>
              <a:rPr lang="en-US" altLang="zh-CN" sz="2000">
                <a:solidFill>
                  <a:srgbClr val="B3110D"/>
                </a:solidFill>
                <a:latin typeface="微软雅黑" pitchFamily="34" charset="-122"/>
                <a:ea typeface="微软雅黑" pitchFamily="34" charset="-122"/>
              </a:rPr>
              <a:t>B</a:t>
            </a:r>
            <a:r>
              <a:rPr lang="zh-CN" altLang="en-US" sz="2000">
                <a:solidFill>
                  <a:srgbClr val="B3110D"/>
                </a:solidFill>
                <a:latin typeface="微软雅黑" pitchFamily="34" charset="-122"/>
                <a:ea typeface="微软雅黑" pitchFamily="34" charset="-122"/>
              </a:rPr>
              <a:t>为</a:t>
            </a:r>
            <a:r>
              <a:rPr lang="en-US" altLang="zh-CN" sz="2000">
                <a:solidFill>
                  <a:srgbClr val="FF3300"/>
                </a:solidFill>
                <a:latin typeface="微软雅黑" pitchFamily="34" charset="-122"/>
                <a:ea typeface="微软雅黑" pitchFamily="34" charset="-122"/>
              </a:rPr>
              <a:t>0000 0001H</a:t>
            </a:r>
            <a:r>
              <a:rPr lang="zh-CN" altLang="en-US" sz="2000">
                <a:solidFill>
                  <a:srgbClr val="B3110D"/>
                </a:solidFill>
                <a:latin typeface="微软雅黑" pitchFamily="34" charset="-122"/>
                <a:ea typeface="微软雅黑" pitchFamily="34" charset="-122"/>
              </a:rPr>
              <a:t>，</a:t>
            </a:r>
            <a:r>
              <a:rPr lang="en-US" altLang="zh-CN" sz="2000">
                <a:solidFill>
                  <a:srgbClr val="B3110D"/>
                </a:solidFill>
                <a:latin typeface="微软雅黑" pitchFamily="34" charset="-122"/>
                <a:ea typeface="微软雅黑" pitchFamily="34" charset="-122"/>
              </a:rPr>
              <a:t>Sub=1</a:t>
            </a:r>
            <a:r>
              <a:rPr lang="zh-CN" altLang="en-US" sz="2000">
                <a:solidFill>
                  <a:srgbClr val="B3110D"/>
                </a:solidFill>
                <a:latin typeface="微软雅黑" pitchFamily="34" charset="-122"/>
                <a:ea typeface="微软雅黑" pitchFamily="34" charset="-122"/>
              </a:rPr>
              <a:t>，因此</a:t>
            </a:r>
            <a:r>
              <a:rPr lang="en-US" altLang="zh-CN" sz="2000">
                <a:solidFill>
                  <a:srgbClr val="B3110D"/>
                </a:solidFill>
                <a:latin typeface="微软雅黑" pitchFamily="34" charset="-122"/>
                <a:ea typeface="微软雅黑" pitchFamily="34" charset="-122"/>
              </a:rPr>
              <a:t>Sum</a:t>
            </a:r>
            <a:r>
              <a:rPr lang="zh-CN" altLang="en-US" sz="2000">
                <a:solidFill>
                  <a:srgbClr val="B3110D"/>
                </a:solidFill>
                <a:latin typeface="微软雅黑" pitchFamily="34" charset="-122"/>
                <a:ea typeface="微软雅黑" pitchFamily="34" charset="-122"/>
              </a:rPr>
              <a:t>是</a:t>
            </a:r>
            <a:r>
              <a:rPr lang="en-US" altLang="zh-CN" sz="2000">
                <a:solidFill>
                  <a:srgbClr val="B3110D"/>
                </a:solidFill>
                <a:latin typeface="微软雅黑" pitchFamily="34" charset="-122"/>
                <a:ea typeface="微软雅黑" pitchFamily="34" charset="-122"/>
              </a:rPr>
              <a:t>32</a:t>
            </a:r>
            <a:r>
              <a:rPr lang="zh-CN" altLang="en-US" sz="2000">
                <a:solidFill>
                  <a:srgbClr val="B3110D"/>
                </a:solidFill>
                <a:latin typeface="微软雅黑" pitchFamily="34" charset="-122"/>
                <a:ea typeface="微软雅黑" pitchFamily="34" charset="-122"/>
              </a:rPr>
              <a:t>个</a:t>
            </a:r>
            <a:r>
              <a:rPr lang="en-US" altLang="zh-CN" sz="2000">
                <a:solidFill>
                  <a:srgbClr val="B3110D"/>
                </a:solidFill>
                <a:latin typeface="微软雅黑" pitchFamily="34" charset="-122"/>
                <a:ea typeface="微软雅黑" pitchFamily="34" charset="-122"/>
              </a:rPr>
              <a:t>1</a:t>
            </a:r>
            <a:r>
              <a:rPr lang="zh-CN" altLang="en-US" sz="2000">
                <a:solidFill>
                  <a:srgbClr val="B3110D"/>
                </a:solidFill>
                <a:latin typeface="微软雅黑" pitchFamily="34" charset="-122"/>
                <a:ea typeface="微软雅黑" pitchFamily="34" charset="-122"/>
              </a:rPr>
              <a:t>，即</a:t>
            </a:r>
            <a:r>
              <a:rPr lang="en-US" altLang="zh-CN" sz="2000">
                <a:solidFill>
                  <a:srgbClr val="B3110D"/>
                </a:solidFill>
                <a:latin typeface="微软雅黑" pitchFamily="34" charset="-122"/>
                <a:ea typeface="微软雅黑" pitchFamily="34" charset="-122"/>
              </a:rPr>
              <a:t>%edx</a:t>
            </a:r>
            <a:r>
              <a:rPr lang="zh-CN" altLang="en-US" sz="2000">
                <a:solidFill>
                  <a:srgbClr val="B3110D"/>
                </a:solidFill>
                <a:latin typeface="微软雅黑" pitchFamily="34" charset="-122"/>
                <a:ea typeface="微软雅黑" pitchFamily="34" charset="-122"/>
              </a:rPr>
              <a:t>中为</a:t>
            </a:r>
            <a:r>
              <a:rPr lang="en-US" altLang="zh-CN" sz="2000">
                <a:solidFill>
                  <a:srgbClr val="FF3300"/>
                </a:solidFill>
                <a:latin typeface="微软雅黑" pitchFamily="34" charset="-122"/>
                <a:ea typeface="微软雅黑" pitchFamily="34" charset="-122"/>
              </a:rPr>
              <a:t>FFFF FFFFH</a:t>
            </a:r>
            <a:r>
              <a:rPr lang="zh-CN" altLang="en-US" sz="2000">
                <a:solidFill>
                  <a:srgbClr val="B3110D"/>
                </a:solidFill>
                <a:latin typeface="微软雅黑" pitchFamily="34" charset="-122"/>
                <a:ea typeface="微软雅黑" pitchFamily="34" charset="-122"/>
              </a:rPr>
              <a:t>。</a:t>
            </a:r>
          </a:p>
        </p:txBody>
      </p:sp>
      <p:grpSp>
        <p:nvGrpSpPr>
          <p:cNvPr id="841732" name="Group 4"/>
          <p:cNvGrpSpPr>
            <a:grpSpLocks/>
          </p:cNvGrpSpPr>
          <p:nvPr/>
        </p:nvGrpSpPr>
        <p:grpSpPr bwMode="auto">
          <a:xfrm>
            <a:off x="206375" y="939800"/>
            <a:ext cx="8737600" cy="4419600"/>
            <a:chOff x="0" y="1513"/>
            <a:chExt cx="5522" cy="2611"/>
          </a:xfrm>
        </p:grpSpPr>
        <p:sp>
          <p:nvSpPr>
            <p:cNvPr id="841733" name="Rectangle 33"/>
            <p:cNvSpPr>
              <a:spLocks noChangeArrowheads="1"/>
            </p:cNvSpPr>
            <p:nvPr/>
          </p:nvSpPr>
          <p:spPr bwMode="auto">
            <a:xfrm>
              <a:off x="4402" y="2741"/>
              <a:ext cx="532" cy="268"/>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Sum</a:t>
              </a:r>
            </a:p>
          </p:txBody>
        </p:sp>
        <p:sp>
          <p:nvSpPr>
            <p:cNvPr id="841734" name="Line 11"/>
            <p:cNvSpPr>
              <a:spLocks noChangeShapeType="1"/>
            </p:cNvSpPr>
            <p:nvPr/>
          </p:nvSpPr>
          <p:spPr bwMode="auto">
            <a:xfrm flipH="1">
              <a:off x="507" y="2327"/>
              <a:ext cx="2619" cy="1"/>
            </a:xfrm>
            <a:prstGeom prst="line">
              <a:avLst/>
            </a:prstGeom>
            <a:noFill/>
            <a:ln w="19050">
              <a:solidFill>
                <a:schemeClr val="tx1"/>
              </a:solidFill>
              <a:round/>
              <a:headEnd type="triangle" w="med" len="med"/>
              <a:tailEnd/>
            </a:ln>
          </p:spPr>
          <p:txBody>
            <a:bodyPr wrap="none" anchor="ctr"/>
            <a:lstStyle/>
            <a:p>
              <a:endParaRPr lang="zh-CN" altLang="en-US"/>
            </a:p>
          </p:txBody>
        </p:sp>
        <p:sp>
          <p:nvSpPr>
            <p:cNvPr id="841735" name="Line 12"/>
            <p:cNvSpPr>
              <a:spLocks noChangeShapeType="1"/>
            </p:cNvSpPr>
            <p:nvPr/>
          </p:nvSpPr>
          <p:spPr bwMode="auto">
            <a:xfrm flipH="1">
              <a:off x="3111" y="2141"/>
              <a:ext cx="9" cy="691"/>
            </a:xfrm>
            <a:prstGeom prst="line">
              <a:avLst/>
            </a:prstGeom>
            <a:noFill/>
            <a:ln w="25400">
              <a:solidFill>
                <a:schemeClr val="tx1"/>
              </a:solidFill>
              <a:round/>
              <a:headEnd/>
              <a:tailEnd/>
            </a:ln>
          </p:spPr>
          <p:txBody>
            <a:bodyPr wrap="none" anchor="ctr"/>
            <a:lstStyle/>
            <a:p>
              <a:endParaRPr lang="zh-CN" altLang="en-US"/>
            </a:p>
          </p:txBody>
        </p:sp>
        <p:sp>
          <p:nvSpPr>
            <p:cNvPr id="841736" name="Line 13"/>
            <p:cNvSpPr>
              <a:spLocks noChangeShapeType="1"/>
            </p:cNvSpPr>
            <p:nvPr/>
          </p:nvSpPr>
          <p:spPr bwMode="auto">
            <a:xfrm>
              <a:off x="3129" y="2141"/>
              <a:ext cx="564" cy="307"/>
            </a:xfrm>
            <a:prstGeom prst="line">
              <a:avLst/>
            </a:prstGeom>
            <a:noFill/>
            <a:ln w="25400">
              <a:solidFill>
                <a:schemeClr val="tx1"/>
              </a:solidFill>
              <a:round/>
              <a:headEnd/>
              <a:tailEnd/>
            </a:ln>
          </p:spPr>
          <p:txBody>
            <a:bodyPr wrap="none" anchor="ctr"/>
            <a:lstStyle/>
            <a:p>
              <a:endParaRPr lang="zh-CN" altLang="en-US"/>
            </a:p>
          </p:txBody>
        </p:sp>
        <p:sp>
          <p:nvSpPr>
            <p:cNvPr id="841737" name="Line 14"/>
            <p:cNvSpPr>
              <a:spLocks noChangeShapeType="1"/>
            </p:cNvSpPr>
            <p:nvPr/>
          </p:nvSpPr>
          <p:spPr bwMode="auto">
            <a:xfrm>
              <a:off x="3087" y="2822"/>
              <a:ext cx="213" cy="110"/>
            </a:xfrm>
            <a:prstGeom prst="line">
              <a:avLst/>
            </a:prstGeom>
            <a:noFill/>
            <a:ln w="25400">
              <a:solidFill>
                <a:schemeClr val="tx1"/>
              </a:solidFill>
              <a:round/>
              <a:headEnd/>
              <a:tailEnd/>
            </a:ln>
          </p:spPr>
          <p:txBody>
            <a:bodyPr wrap="none" anchor="ctr"/>
            <a:lstStyle/>
            <a:p>
              <a:endParaRPr lang="zh-CN" altLang="en-US"/>
            </a:p>
          </p:txBody>
        </p:sp>
        <p:sp>
          <p:nvSpPr>
            <p:cNvPr id="841738" name="Line 16"/>
            <p:cNvSpPr>
              <a:spLocks noChangeShapeType="1"/>
            </p:cNvSpPr>
            <p:nvPr/>
          </p:nvSpPr>
          <p:spPr bwMode="auto">
            <a:xfrm>
              <a:off x="3693" y="2448"/>
              <a:ext cx="10" cy="457"/>
            </a:xfrm>
            <a:prstGeom prst="line">
              <a:avLst/>
            </a:prstGeom>
            <a:noFill/>
            <a:ln w="25400">
              <a:solidFill>
                <a:schemeClr val="tx1"/>
              </a:solidFill>
              <a:round/>
              <a:headEnd/>
              <a:tailEnd/>
            </a:ln>
          </p:spPr>
          <p:txBody>
            <a:bodyPr wrap="none" anchor="ctr"/>
            <a:lstStyle/>
            <a:p>
              <a:endParaRPr lang="zh-CN" altLang="en-US"/>
            </a:p>
          </p:txBody>
        </p:sp>
        <p:sp>
          <p:nvSpPr>
            <p:cNvPr id="841739" name="Line 18"/>
            <p:cNvSpPr>
              <a:spLocks noChangeShapeType="1"/>
            </p:cNvSpPr>
            <p:nvPr/>
          </p:nvSpPr>
          <p:spPr bwMode="auto">
            <a:xfrm flipV="1">
              <a:off x="3120" y="3060"/>
              <a:ext cx="0" cy="654"/>
            </a:xfrm>
            <a:prstGeom prst="line">
              <a:avLst/>
            </a:prstGeom>
            <a:noFill/>
            <a:ln w="25400">
              <a:solidFill>
                <a:schemeClr val="tx1"/>
              </a:solidFill>
              <a:round/>
              <a:headEnd/>
              <a:tailEnd/>
            </a:ln>
          </p:spPr>
          <p:txBody>
            <a:bodyPr wrap="none" anchor="ctr"/>
            <a:lstStyle/>
            <a:p>
              <a:endParaRPr lang="zh-CN" altLang="en-US"/>
            </a:p>
          </p:txBody>
        </p:sp>
        <p:sp>
          <p:nvSpPr>
            <p:cNvPr id="841740" name="Line 19"/>
            <p:cNvSpPr>
              <a:spLocks noChangeShapeType="1"/>
            </p:cNvSpPr>
            <p:nvPr/>
          </p:nvSpPr>
          <p:spPr bwMode="auto">
            <a:xfrm flipV="1">
              <a:off x="3129" y="3365"/>
              <a:ext cx="564" cy="349"/>
            </a:xfrm>
            <a:prstGeom prst="line">
              <a:avLst/>
            </a:prstGeom>
            <a:noFill/>
            <a:ln w="25400">
              <a:solidFill>
                <a:schemeClr val="tx1"/>
              </a:solidFill>
              <a:round/>
              <a:headEnd/>
              <a:tailEnd/>
            </a:ln>
          </p:spPr>
          <p:txBody>
            <a:bodyPr wrap="none" anchor="ctr"/>
            <a:lstStyle/>
            <a:p>
              <a:endParaRPr lang="zh-CN" altLang="en-US"/>
            </a:p>
          </p:txBody>
        </p:sp>
        <p:sp>
          <p:nvSpPr>
            <p:cNvPr id="841741" name="Line 20"/>
            <p:cNvSpPr>
              <a:spLocks noChangeShapeType="1"/>
            </p:cNvSpPr>
            <p:nvPr/>
          </p:nvSpPr>
          <p:spPr bwMode="auto">
            <a:xfrm flipV="1">
              <a:off x="3121" y="2929"/>
              <a:ext cx="171" cy="124"/>
            </a:xfrm>
            <a:prstGeom prst="line">
              <a:avLst/>
            </a:prstGeom>
            <a:noFill/>
            <a:ln w="25400">
              <a:solidFill>
                <a:schemeClr val="tx1"/>
              </a:solidFill>
              <a:round/>
              <a:headEnd/>
              <a:tailEnd/>
            </a:ln>
          </p:spPr>
          <p:txBody>
            <a:bodyPr wrap="none" anchor="ctr"/>
            <a:lstStyle/>
            <a:p>
              <a:endParaRPr lang="zh-CN" altLang="en-US"/>
            </a:p>
          </p:txBody>
        </p:sp>
        <p:sp>
          <p:nvSpPr>
            <p:cNvPr id="841742" name="Line 22"/>
            <p:cNvSpPr>
              <a:spLocks noChangeShapeType="1"/>
            </p:cNvSpPr>
            <p:nvPr/>
          </p:nvSpPr>
          <p:spPr bwMode="auto">
            <a:xfrm flipV="1">
              <a:off x="3703" y="2905"/>
              <a:ext cx="0" cy="481"/>
            </a:xfrm>
            <a:prstGeom prst="line">
              <a:avLst/>
            </a:prstGeom>
            <a:noFill/>
            <a:ln w="25400">
              <a:solidFill>
                <a:schemeClr val="tx1"/>
              </a:solidFill>
              <a:round/>
              <a:headEnd/>
              <a:tailEnd/>
            </a:ln>
          </p:spPr>
          <p:txBody>
            <a:bodyPr wrap="none" anchor="ctr"/>
            <a:lstStyle/>
            <a:p>
              <a:endParaRPr lang="zh-CN" altLang="en-US"/>
            </a:p>
          </p:txBody>
        </p:sp>
        <p:sp>
          <p:nvSpPr>
            <p:cNvPr id="841743" name="Line 23"/>
            <p:cNvSpPr>
              <a:spLocks noChangeShapeType="1"/>
            </p:cNvSpPr>
            <p:nvPr/>
          </p:nvSpPr>
          <p:spPr bwMode="auto">
            <a:xfrm flipV="1">
              <a:off x="3707" y="2917"/>
              <a:ext cx="749"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841744" name="Line 24"/>
            <p:cNvSpPr>
              <a:spLocks noChangeShapeType="1"/>
            </p:cNvSpPr>
            <p:nvPr/>
          </p:nvSpPr>
          <p:spPr bwMode="auto">
            <a:xfrm flipH="1">
              <a:off x="2416" y="3505"/>
              <a:ext cx="709" cy="0"/>
            </a:xfrm>
            <a:prstGeom prst="line">
              <a:avLst/>
            </a:prstGeom>
            <a:noFill/>
            <a:ln w="19050">
              <a:solidFill>
                <a:schemeClr val="tx1"/>
              </a:solidFill>
              <a:round/>
              <a:headEnd type="triangle" w="med" len="med"/>
              <a:tailEnd/>
            </a:ln>
          </p:spPr>
          <p:txBody>
            <a:bodyPr wrap="none" anchor="ctr"/>
            <a:lstStyle/>
            <a:p>
              <a:endParaRPr lang="zh-CN" altLang="en-US"/>
            </a:p>
          </p:txBody>
        </p:sp>
        <p:sp>
          <p:nvSpPr>
            <p:cNvPr id="841745" name="Rectangle 25"/>
            <p:cNvSpPr>
              <a:spLocks noChangeArrowheads="1"/>
            </p:cNvSpPr>
            <p:nvPr/>
          </p:nvSpPr>
          <p:spPr bwMode="auto">
            <a:xfrm rot="5400000">
              <a:off x="2974" y="2871"/>
              <a:ext cx="974" cy="287"/>
            </a:xfrm>
            <a:prstGeom prst="rect">
              <a:avLst/>
            </a:prstGeom>
            <a:noFill/>
            <a:ln w="12700">
              <a:noFill/>
              <a:miter lim="800000"/>
              <a:headEnd/>
              <a:tailEnd/>
            </a:ln>
          </p:spPr>
          <p:txBody>
            <a:bodyPr lIns="90488" tIns="44450" rIns="90488" bIns="44450">
              <a:spAutoFit/>
            </a:bodyPr>
            <a:lstStyle/>
            <a:p>
              <a:r>
                <a:rPr lang="zh-CN" altLang="en-US" sz="2400" b="1">
                  <a:ea typeface="宋体" pitchFamily="2" charset="-122"/>
                  <a:cs typeface="Arial" pitchFamily="34" charset="0"/>
                </a:rPr>
                <a:t>加法器</a:t>
              </a:r>
            </a:p>
          </p:txBody>
        </p:sp>
        <p:sp>
          <p:nvSpPr>
            <p:cNvPr id="841746" name="Line 26"/>
            <p:cNvSpPr>
              <a:spLocks noChangeShapeType="1"/>
            </p:cNvSpPr>
            <p:nvPr/>
          </p:nvSpPr>
          <p:spPr bwMode="auto">
            <a:xfrm flipH="1">
              <a:off x="2648" y="3446"/>
              <a:ext cx="127" cy="121"/>
            </a:xfrm>
            <a:prstGeom prst="line">
              <a:avLst/>
            </a:prstGeom>
            <a:noFill/>
            <a:ln w="12700">
              <a:solidFill>
                <a:schemeClr val="tx1"/>
              </a:solidFill>
              <a:round/>
              <a:headEnd/>
              <a:tailEnd/>
            </a:ln>
          </p:spPr>
          <p:txBody>
            <a:bodyPr wrap="none" anchor="ctr"/>
            <a:lstStyle/>
            <a:p>
              <a:endParaRPr lang="zh-CN" altLang="en-US"/>
            </a:p>
          </p:txBody>
        </p:sp>
        <p:sp>
          <p:nvSpPr>
            <p:cNvPr id="841747" name="Line 27"/>
            <p:cNvSpPr>
              <a:spLocks noChangeShapeType="1"/>
            </p:cNvSpPr>
            <p:nvPr/>
          </p:nvSpPr>
          <p:spPr bwMode="auto">
            <a:xfrm flipH="1">
              <a:off x="776" y="2269"/>
              <a:ext cx="127" cy="118"/>
            </a:xfrm>
            <a:prstGeom prst="line">
              <a:avLst/>
            </a:prstGeom>
            <a:noFill/>
            <a:ln w="12700">
              <a:solidFill>
                <a:schemeClr val="tx1"/>
              </a:solidFill>
              <a:round/>
              <a:headEnd/>
              <a:tailEnd/>
            </a:ln>
          </p:spPr>
          <p:txBody>
            <a:bodyPr wrap="none" anchor="ctr"/>
            <a:lstStyle/>
            <a:p>
              <a:endParaRPr lang="zh-CN" altLang="en-US"/>
            </a:p>
          </p:txBody>
        </p:sp>
        <p:sp>
          <p:nvSpPr>
            <p:cNvPr id="841748" name="Line 28"/>
            <p:cNvSpPr>
              <a:spLocks noChangeShapeType="1"/>
            </p:cNvSpPr>
            <p:nvPr/>
          </p:nvSpPr>
          <p:spPr bwMode="auto">
            <a:xfrm flipH="1">
              <a:off x="4105" y="2857"/>
              <a:ext cx="127" cy="118"/>
            </a:xfrm>
            <a:prstGeom prst="line">
              <a:avLst/>
            </a:prstGeom>
            <a:noFill/>
            <a:ln w="12700">
              <a:solidFill>
                <a:schemeClr val="tx1"/>
              </a:solidFill>
              <a:round/>
              <a:headEnd/>
              <a:tailEnd/>
            </a:ln>
          </p:spPr>
          <p:txBody>
            <a:bodyPr wrap="none" anchor="ctr"/>
            <a:lstStyle/>
            <a:p>
              <a:endParaRPr lang="zh-CN" altLang="en-US"/>
            </a:p>
          </p:txBody>
        </p:sp>
        <p:sp>
          <p:nvSpPr>
            <p:cNvPr id="841749" name="Rectangle 29"/>
            <p:cNvSpPr>
              <a:spLocks noChangeArrowheads="1"/>
            </p:cNvSpPr>
            <p:nvPr/>
          </p:nvSpPr>
          <p:spPr bwMode="auto">
            <a:xfrm>
              <a:off x="891" y="2081"/>
              <a:ext cx="232" cy="269"/>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n</a:t>
              </a:r>
            </a:p>
          </p:txBody>
        </p:sp>
        <p:sp>
          <p:nvSpPr>
            <p:cNvPr id="841750" name="Rectangle 30"/>
            <p:cNvSpPr>
              <a:spLocks noChangeArrowheads="1"/>
            </p:cNvSpPr>
            <p:nvPr/>
          </p:nvSpPr>
          <p:spPr bwMode="auto">
            <a:xfrm>
              <a:off x="2469" y="3505"/>
              <a:ext cx="232" cy="268"/>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n</a:t>
              </a:r>
            </a:p>
          </p:txBody>
        </p:sp>
        <p:sp>
          <p:nvSpPr>
            <p:cNvPr id="841751" name="Rectangle 31"/>
            <p:cNvSpPr>
              <a:spLocks noChangeArrowheads="1"/>
            </p:cNvSpPr>
            <p:nvPr/>
          </p:nvSpPr>
          <p:spPr bwMode="auto">
            <a:xfrm>
              <a:off x="3954" y="2691"/>
              <a:ext cx="232" cy="268"/>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n</a:t>
              </a:r>
            </a:p>
          </p:txBody>
        </p:sp>
        <p:sp>
          <p:nvSpPr>
            <p:cNvPr id="841752" name="Rectangle 32"/>
            <p:cNvSpPr>
              <a:spLocks noChangeArrowheads="1"/>
            </p:cNvSpPr>
            <p:nvPr/>
          </p:nvSpPr>
          <p:spPr bwMode="auto">
            <a:xfrm>
              <a:off x="255" y="2171"/>
              <a:ext cx="254" cy="269"/>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A</a:t>
              </a:r>
            </a:p>
          </p:txBody>
        </p:sp>
        <p:sp>
          <p:nvSpPr>
            <p:cNvPr id="841753" name="Rectangle 34"/>
            <p:cNvSpPr>
              <a:spLocks noChangeArrowheads="1"/>
            </p:cNvSpPr>
            <p:nvPr/>
          </p:nvSpPr>
          <p:spPr bwMode="auto">
            <a:xfrm>
              <a:off x="4276" y="2337"/>
              <a:ext cx="349" cy="269"/>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ZF</a:t>
              </a:r>
            </a:p>
          </p:txBody>
        </p:sp>
        <p:sp>
          <p:nvSpPr>
            <p:cNvPr id="841754" name="Line 35"/>
            <p:cNvSpPr>
              <a:spLocks noChangeShapeType="1"/>
            </p:cNvSpPr>
            <p:nvPr/>
          </p:nvSpPr>
          <p:spPr bwMode="auto">
            <a:xfrm>
              <a:off x="3470" y="1994"/>
              <a:ext cx="0" cy="328"/>
            </a:xfrm>
            <a:prstGeom prst="line">
              <a:avLst/>
            </a:prstGeom>
            <a:noFill/>
            <a:ln w="19050">
              <a:solidFill>
                <a:schemeClr val="tx1"/>
              </a:solidFill>
              <a:round/>
              <a:headEnd/>
              <a:tailEnd type="triangle" w="med" len="med"/>
            </a:ln>
          </p:spPr>
          <p:txBody>
            <a:bodyPr wrap="none" anchor="ctr"/>
            <a:lstStyle/>
            <a:p>
              <a:endParaRPr lang="zh-CN" altLang="en-US"/>
            </a:p>
          </p:txBody>
        </p:sp>
        <p:sp>
          <p:nvSpPr>
            <p:cNvPr id="841755" name="Rectangle 36"/>
            <p:cNvSpPr>
              <a:spLocks noChangeArrowheads="1"/>
            </p:cNvSpPr>
            <p:nvPr/>
          </p:nvSpPr>
          <p:spPr bwMode="auto">
            <a:xfrm>
              <a:off x="3516" y="2000"/>
              <a:ext cx="307" cy="268"/>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Ci</a:t>
              </a:r>
            </a:p>
          </p:txBody>
        </p:sp>
        <p:sp>
          <p:nvSpPr>
            <p:cNvPr id="841756" name="Line 37"/>
            <p:cNvSpPr>
              <a:spLocks noChangeShapeType="1"/>
            </p:cNvSpPr>
            <p:nvPr/>
          </p:nvSpPr>
          <p:spPr bwMode="auto">
            <a:xfrm>
              <a:off x="3470" y="3512"/>
              <a:ext cx="0" cy="512"/>
            </a:xfrm>
            <a:prstGeom prst="line">
              <a:avLst/>
            </a:prstGeom>
            <a:noFill/>
            <a:ln w="19050">
              <a:solidFill>
                <a:schemeClr val="tx1"/>
              </a:solidFill>
              <a:round/>
              <a:headEnd/>
              <a:tailEnd type="triangle" w="med" len="med"/>
            </a:ln>
          </p:spPr>
          <p:txBody>
            <a:bodyPr wrap="none" anchor="ctr"/>
            <a:lstStyle/>
            <a:p>
              <a:endParaRPr lang="zh-CN" altLang="en-US"/>
            </a:p>
          </p:txBody>
        </p:sp>
        <p:sp>
          <p:nvSpPr>
            <p:cNvPr id="841757" name="Rectangle 38"/>
            <p:cNvSpPr>
              <a:spLocks noChangeArrowheads="1"/>
            </p:cNvSpPr>
            <p:nvPr/>
          </p:nvSpPr>
          <p:spPr bwMode="auto">
            <a:xfrm>
              <a:off x="3516" y="3771"/>
              <a:ext cx="372" cy="269"/>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Co</a:t>
              </a:r>
            </a:p>
          </p:txBody>
        </p:sp>
        <p:sp>
          <p:nvSpPr>
            <p:cNvPr id="841758" name="Line 39"/>
            <p:cNvSpPr>
              <a:spLocks noChangeShapeType="1"/>
            </p:cNvSpPr>
            <p:nvPr/>
          </p:nvSpPr>
          <p:spPr bwMode="auto">
            <a:xfrm flipH="1">
              <a:off x="493" y="3364"/>
              <a:ext cx="1467" cy="0"/>
            </a:xfrm>
            <a:prstGeom prst="line">
              <a:avLst/>
            </a:prstGeom>
            <a:noFill/>
            <a:ln w="19050">
              <a:solidFill>
                <a:schemeClr val="tx1"/>
              </a:solidFill>
              <a:round/>
              <a:headEnd type="triangle" w="med" len="med"/>
              <a:tailEnd/>
            </a:ln>
          </p:spPr>
          <p:txBody>
            <a:bodyPr wrap="none" anchor="ctr"/>
            <a:lstStyle/>
            <a:p>
              <a:endParaRPr lang="zh-CN" altLang="en-US"/>
            </a:p>
          </p:txBody>
        </p:sp>
        <p:sp>
          <p:nvSpPr>
            <p:cNvPr id="841759" name="Line 40"/>
            <p:cNvSpPr>
              <a:spLocks noChangeShapeType="1"/>
            </p:cNvSpPr>
            <p:nvPr/>
          </p:nvSpPr>
          <p:spPr bwMode="auto">
            <a:xfrm flipH="1">
              <a:off x="727" y="3304"/>
              <a:ext cx="126" cy="120"/>
            </a:xfrm>
            <a:prstGeom prst="line">
              <a:avLst/>
            </a:prstGeom>
            <a:noFill/>
            <a:ln w="12700">
              <a:solidFill>
                <a:schemeClr val="tx1"/>
              </a:solidFill>
              <a:round/>
              <a:headEnd/>
              <a:tailEnd/>
            </a:ln>
          </p:spPr>
          <p:txBody>
            <a:bodyPr wrap="none" anchor="ctr"/>
            <a:lstStyle/>
            <a:p>
              <a:endParaRPr lang="zh-CN" altLang="en-US"/>
            </a:p>
          </p:txBody>
        </p:sp>
        <p:sp>
          <p:nvSpPr>
            <p:cNvPr id="841760" name="Rectangle 41"/>
            <p:cNvSpPr>
              <a:spLocks noChangeArrowheads="1"/>
            </p:cNvSpPr>
            <p:nvPr/>
          </p:nvSpPr>
          <p:spPr bwMode="auto">
            <a:xfrm>
              <a:off x="856" y="3126"/>
              <a:ext cx="232" cy="268"/>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n</a:t>
              </a:r>
            </a:p>
          </p:txBody>
        </p:sp>
        <p:sp>
          <p:nvSpPr>
            <p:cNvPr id="841761" name="Rectangle 42"/>
            <p:cNvSpPr>
              <a:spLocks noChangeArrowheads="1"/>
            </p:cNvSpPr>
            <p:nvPr/>
          </p:nvSpPr>
          <p:spPr bwMode="auto">
            <a:xfrm>
              <a:off x="254" y="3233"/>
              <a:ext cx="254" cy="268"/>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B</a:t>
              </a:r>
            </a:p>
          </p:txBody>
        </p:sp>
        <p:grpSp>
          <p:nvGrpSpPr>
            <p:cNvPr id="841762" name="Group 43"/>
            <p:cNvGrpSpPr>
              <a:grpSpLocks/>
            </p:cNvGrpSpPr>
            <p:nvPr/>
          </p:nvGrpSpPr>
          <p:grpSpPr bwMode="auto">
            <a:xfrm>
              <a:off x="1070" y="3550"/>
              <a:ext cx="410" cy="391"/>
              <a:chOff x="1816" y="3448"/>
              <a:chExt cx="336" cy="288"/>
            </a:xfrm>
          </p:grpSpPr>
          <p:sp>
            <p:nvSpPr>
              <p:cNvPr id="841763" name="Oval 44"/>
              <p:cNvSpPr>
                <a:spLocks noChangeArrowheads="1"/>
              </p:cNvSpPr>
              <p:nvPr/>
            </p:nvSpPr>
            <p:spPr bwMode="auto">
              <a:xfrm>
                <a:off x="2072" y="3560"/>
                <a:ext cx="80" cy="80"/>
              </a:xfrm>
              <a:prstGeom prst="ellipse">
                <a:avLst/>
              </a:prstGeom>
              <a:noFill/>
              <a:ln w="25400">
                <a:solidFill>
                  <a:schemeClr val="tx1"/>
                </a:solidFill>
                <a:round/>
                <a:headEnd/>
                <a:tailEnd/>
              </a:ln>
            </p:spPr>
            <p:txBody>
              <a:bodyPr wrap="none" anchor="ctr"/>
              <a:lstStyle/>
              <a:p>
                <a:endParaRPr lang="zh-CN" altLang="en-US" b="1">
                  <a:latin typeface="Times New Roman" pitchFamily="18" charset="0"/>
                  <a:ea typeface="宋体" pitchFamily="2" charset="-122"/>
                </a:endParaRPr>
              </a:p>
            </p:txBody>
          </p:sp>
          <p:sp>
            <p:nvSpPr>
              <p:cNvPr id="841764" name="Line 45"/>
              <p:cNvSpPr>
                <a:spLocks noChangeShapeType="1"/>
              </p:cNvSpPr>
              <p:nvPr/>
            </p:nvSpPr>
            <p:spPr bwMode="auto">
              <a:xfrm flipH="1" flipV="1">
                <a:off x="1816" y="3448"/>
                <a:ext cx="256" cy="160"/>
              </a:xfrm>
              <a:prstGeom prst="line">
                <a:avLst/>
              </a:prstGeom>
              <a:noFill/>
              <a:ln w="25400">
                <a:solidFill>
                  <a:schemeClr val="tx1"/>
                </a:solidFill>
                <a:round/>
                <a:headEnd/>
                <a:tailEnd/>
              </a:ln>
            </p:spPr>
            <p:txBody>
              <a:bodyPr wrap="none" anchor="ctr"/>
              <a:lstStyle/>
              <a:p>
                <a:endParaRPr lang="zh-CN" altLang="en-US"/>
              </a:p>
            </p:txBody>
          </p:sp>
          <p:sp>
            <p:nvSpPr>
              <p:cNvPr id="841765" name="Line 46"/>
              <p:cNvSpPr>
                <a:spLocks noChangeShapeType="1"/>
              </p:cNvSpPr>
              <p:nvPr/>
            </p:nvSpPr>
            <p:spPr bwMode="auto">
              <a:xfrm flipH="1">
                <a:off x="1816" y="3608"/>
                <a:ext cx="256" cy="128"/>
              </a:xfrm>
              <a:prstGeom prst="line">
                <a:avLst/>
              </a:prstGeom>
              <a:noFill/>
              <a:ln w="25400">
                <a:solidFill>
                  <a:schemeClr val="tx1"/>
                </a:solidFill>
                <a:round/>
                <a:headEnd/>
                <a:tailEnd/>
              </a:ln>
            </p:spPr>
            <p:txBody>
              <a:bodyPr wrap="none" anchor="ctr"/>
              <a:lstStyle/>
              <a:p>
                <a:endParaRPr lang="zh-CN" altLang="en-US"/>
              </a:p>
            </p:txBody>
          </p:sp>
          <p:sp>
            <p:nvSpPr>
              <p:cNvPr id="841766" name="Line 47"/>
              <p:cNvSpPr>
                <a:spLocks noChangeShapeType="1"/>
              </p:cNvSpPr>
              <p:nvPr/>
            </p:nvSpPr>
            <p:spPr bwMode="auto">
              <a:xfrm>
                <a:off x="1824" y="3464"/>
                <a:ext cx="0" cy="272"/>
              </a:xfrm>
              <a:prstGeom prst="line">
                <a:avLst/>
              </a:prstGeom>
              <a:noFill/>
              <a:ln w="25400">
                <a:solidFill>
                  <a:schemeClr val="tx1"/>
                </a:solidFill>
                <a:round/>
                <a:headEnd/>
                <a:tailEnd/>
              </a:ln>
            </p:spPr>
            <p:txBody>
              <a:bodyPr wrap="none" anchor="ctr"/>
              <a:lstStyle/>
              <a:p>
                <a:endParaRPr lang="zh-CN" altLang="en-US"/>
              </a:p>
            </p:txBody>
          </p:sp>
        </p:grpSp>
        <p:sp>
          <p:nvSpPr>
            <p:cNvPr id="841767" name="Line 48"/>
            <p:cNvSpPr>
              <a:spLocks noChangeShapeType="1"/>
            </p:cNvSpPr>
            <p:nvPr/>
          </p:nvSpPr>
          <p:spPr bwMode="auto">
            <a:xfrm>
              <a:off x="906" y="3369"/>
              <a:ext cx="0" cy="383"/>
            </a:xfrm>
            <a:prstGeom prst="line">
              <a:avLst/>
            </a:prstGeom>
            <a:noFill/>
            <a:ln w="19050">
              <a:solidFill>
                <a:schemeClr val="tx1"/>
              </a:solidFill>
              <a:round/>
              <a:headEnd/>
              <a:tailEnd/>
            </a:ln>
          </p:spPr>
          <p:txBody>
            <a:bodyPr wrap="none" anchor="ctr"/>
            <a:lstStyle/>
            <a:p>
              <a:endParaRPr lang="zh-CN" altLang="en-US"/>
            </a:p>
          </p:txBody>
        </p:sp>
        <p:sp>
          <p:nvSpPr>
            <p:cNvPr id="841768" name="Line 49"/>
            <p:cNvSpPr>
              <a:spLocks noChangeShapeType="1"/>
            </p:cNvSpPr>
            <p:nvPr/>
          </p:nvSpPr>
          <p:spPr bwMode="auto">
            <a:xfrm>
              <a:off x="911" y="3755"/>
              <a:ext cx="165" cy="0"/>
            </a:xfrm>
            <a:prstGeom prst="line">
              <a:avLst/>
            </a:prstGeom>
            <a:noFill/>
            <a:ln w="19050">
              <a:solidFill>
                <a:schemeClr val="tx1"/>
              </a:solidFill>
              <a:round/>
              <a:headEnd/>
              <a:tailEnd/>
            </a:ln>
          </p:spPr>
          <p:txBody>
            <a:bodyPr wrap="none" anchor="ctr"/>
            <a:lstStyle/>
            <a:p>
              <a:endParaRPr lang="zh-CN" altLang="en-US"/>
            </a:p>
          </p:txBody>
        </p:sp>
        <p:sp>
          <p:nvSpPr>
            <p:cNvPr id="841769" name="Line 50"/>
            <p:cNvSpPr>
              <a:spLocks noChangeShapeType="1"/>
            </p:cNvSpPr>
            <p:nvPr/>
          </p:nvSpPr>
          <p:spPr bwMode="auto">
            <a:xfrm flipH="1">
              <a:off x="1484" y="3755"/>
              <a:ext cx="476" cy="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841770" name="Line 51"/>
            <p:cNvSpPr>
              <a:spLocks noChangeShapeType="1"/>
            </p:cNvSpPr>
            <p:nvPr/>
          </p:nvSpPr>
          <p:spPr bwMode="auto">
            <a:xfrm flipH="1">
              <a:off x="1600" y="3697"/>
              <a:ext cx="126" cy="119"/>
            </a:xfrm>
            <a:prstGeom prst="line">
              <a:avLst/>
            </a:prstGeom>
            <a:noFill/>
            <a:ln w="12700">
              <a:solidFill>
                <a:schemeClr val="tx1"/>
              </a:solidFill>
              <a:round/>
              <a:headEnd/>
              <a:tailEnd/>
            </a:ln>
          </p:spPr>
          <p:txBody>
            <a:bodyPr wrap="none" anchor="ctr"/>
            <a:lstStyle/>
            <a:p>
              <a:endParaRPr lang="zh-CN" altLang="en-US"/>
            </a:p>
          </p:txBody>
        </p:sp>
        <p:sp>
          <p:nvSpPr>
            <p:cNvPr id="841771" name="Rectangle 52"/>
            <p:cNvSpPr>
              <a:spLocks noChangeArrowheads="1"/>
            </p:cNvSpPr>
            <p:nvPr/>
          </p:nvSpPr>
          <p:spPr bwMode="auto">
            <a:xfrm>
              <a:off x="1621" y="3709"/>
              <a:ext cx="232" cy="269"/>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n</a:t>
              </a:r>
            </a:p>
          </p:txBody>
        </p:sp>
        <p:sp>
          <p:nvSpPr>
            <p:cNvPr id="841772" name="Rectangle 53"/>
            <p:cNvSpPr>
              <a:spLocks noChangeArrowheads="1"/>
            </p:cNvSpPr>
            <p:nvPr/>
          </p:nvSpPr>
          <p:spPr bwMode="auto">
            <a:xfrm>
              <a:off x="1964" y="2993"/>
              <a:ext cx="447" cy="1091"/>
            </a:xfrm>
            <a:prstGeom prst="rect">
              <a:avLst/>
            </a:prstGeom>
            <a:noFill/>
            <a:ln w="25400">
              <a:solidFill>
                <a:schemeClr val="tx1"/>
              </a:solidFill>
              <a:miter lim="800000"/>
              <a:headEnd/>
              <a:tailEnd/>
            </a:ln>
          </p:spPr>
          <p:txBody>
            <a:bodyPr wrap="none" anchor="ctr"/>
            <a:lstStyle/>
            <a:p>
              <a:endParaRPr lang="zh-CN" altLang="en-US" b="1">
                <a:latin typeface="Times New Roman" pitchFamily="18" charset="0"/>
                <a:ea typeface="宋体" pitchFamily="2" charset="-122"/>
              </a:endParaRPr>
            </a:p>
          </p:txBody>
        </p:sp>
        <p:sp>
          <p:nvSpPr>
            <p:cNvPr id="841773" name="Rectangle 54"/>
            <p:cNvSpPr>
              <a:spLocks noChangeArrowheads="1"/>
            </p:cNvSpPr>
            <p:nvPr/>
          </p:nvSpPr>
          <p:spPr bwMode="auto">
            <a:xfrm>
              <a:off x="1925" y="3184"/>
              <a:ext cx="211" cy="268"/>
            </a:xfrm>
            <a:prstGeom prst="rect">
              <a:avLst/>
            </a:prstGeom>
            <a:noFill/>
            <a:ln w="12700">
              <a:noFill/>
              <a:miter lim="800000"/>
              <a:headEnd/>
              <a:tailEnd/>
            </a:ln>
          </p:spPr>
          <p:txBody>
            <a:bodyPr wrap="none" lIns="90488" tIns="44450" rIns="90488" bIns="44450">
              <a:spAutoFit/>
            </a:bodyPr>
            <a:lstStyle/>
            <a:p>
              <a:r>
                <a:rPr lang="zh-CN" altLang="en-US" sz="2400" b="1">
                  <a:latin typeface="Times New Roman" pitchFamily="18" charset="0"/>
                  <a:ea typeface="宋体" pitchFamily="2" charset="-122"/>
                </a:rPr>
                <a:t>0</a:t>
              </a:r>
            </a:p>
          </p:txBody>
        </p:sp>
        <p:sp>
          <p:nvSpPr>
            <p:cNvPr id="841774" name="Rectangle 55"/>
            <p:cNvSpPr>
              <a:spLocks noChangeArrowheads="1"/>
            </p:cNvSpPr>
            <p:nvPr/>
          </p:nvSpPr>
          <p:spPr bwMode="auto">
            <a:xfrm>
              <a:off x="1916" y="3648"/>
              <a:ext cx="211" cy="268"/>
            </a:xfrm>
            <a:prstGeom prst="rect">
              <a:avLst/>
            </a:prstGeom>
            <a:noFill/>
            <a:ln w="12700">
              <a:noFill/>
              <a:miter lim="800000"/>
              <a:headEnd/>
              <a:tailEnd/>
            </a:ln>
          </p:spPr>
          <p:txBody>
            <a:bodyPr wrap="none" lIns="90488" tIns="44450" rIns="90488" bIns="44450">
              <a:spAutoFit/>
            </a:bodyPr>
            <a:lstStyle/>
            <a:p>
              <a:r>
                <a:rPr lang="zh-CN" altLang="en-US" sz="2400" b="1">
                  <a:latin typeface="Times New Roman" pitchFamily="18" charset="0"/>
                  <a:ea typeface="宋体" pitchFamily="2" charset="-122"/>
                </a:rPr>
                <a:t>1</a:t>
              </a:r>
            </a:p>
          </p:txBody>
        </p:sp>
        <p:sp>
          <p:nvSpPr>
            <p:cNvPr id="841775" name="Rectangle 56"/>
            <p:cNvSpPr>
              <a:spLocks noChangeArrowheads="1"/>
            </p:cNvSpPr>
            <p:nvPr/>
          </p:nvSpPr>
          <p:spPr bwMode="auto">
            <a:xfrm rot="5400000">
              <a:off x="1692" y="3465"/>
              <a:ext cx="1050" cy="268"/>
            </a:xfrm>
            <a:prstGeom prst="rect">
              <a:avLst/>
            </a:prstGeom>
            <a:noFill/>
            <a:ln w="12700">
              <a:noFill/>
              <a:miter lim="800000"/>
              <a:headEnd/>
              <a:tailEnd/>
            </a:ln>
          </p:spPr>
          <p:txBody>
            <a:bodyPr lIns="90488" tIns="44450" rIns="90488" bIns="44450">
              <a:spAutoFit/>
            </a:bodyPr>
            <a:lstStyle/>
            <a:p>
              <a:r>
                <a:rPr lang="zh-CN" altLang="en-US" sz="2200" b="1">
                  <a:ea typeface="宋体" pitchFamily="2" charset="-122"/>
                  <a:cs typeface="Arial" pitchFamily="34" charset="0"/>
                </a:rPr>
                <a:t>多路选择器</a:t>
              </a:r>
            </a:p>
          </p:txBody>
        </p:sp>
        <p:sp>
          <p:nvSpPr>
            <p:cNvPr id="841776" name="Line 57"/>
            <p:cNvSpPr>
              <a:spLocks noChangeShapeType="1"/>
            </p:cNvSpPr>
            <p:nvPr/>
          </p:nvSpPr>
          <p:spPr bwMode="auto">
            <a:xfrm flipV="1">
              <a:off x="2187" y="1667"/>
              <a:ext cx="0" cy="1321"/>
            </a:xfrm>
            <a:prstGeom prst="line">
              <a:avLst/>
            </a:prstGeom>
            <a:noFill/>
            <a:ln w="19050">
              <a:solidFill>
                <a:schemeClr val="tx1"/>
              </a:solidFill>
              <a:round/>
              <a:headEnd type="triangle" w="med" len="med"/>
              <a:tailEnd/>
            </a:ln>
          </p:spPr>
          <p:txBody>
            <a:bodyPr wrap="none" anchor="ctr"/>
            <a:lstStyle/>
            <a:p>
              <a:endParaRPr lang="zh-CN" altLang="en-US"/>
            </a:p>
          </p:txBody>
        </p:sp>
        <p:sp>
          <p:nvSpPr>
            <p:cNvPr id="841777" name="Line 59"/>
            <p:cNvSpPr>
              <a:spLocks noChangeShapeType="1"/>
            </p:cNvSpPr>
            <p:nvPr/>
          </p:nvSpPr>
          <p:spPr bwMode="auto">
            <a:xfrm flipH="1">
              <a:off x="2183" y="2006"/>
              <a:ext cx="1291" cy="0"/>
            </a:xfrm>
            <a:prstGeom prst="line">
              <a:avLst/>
            </a:prstGeom>
            <a:noFill/>
            <a:ln w="19050">
              <a:solidFill>
                <a:schemeClr val="tx1"/>
              </a:solidFill>
              <a:round/>
              <a:headEnd/>
              <a:tailEnd/>
            </a:ln>
          </p:spPr>
          <p:txBody>
            <a:bodyPr wrap="none" anchor="ctr"/>
            <a:lstStyle/>
            <a:p>
              <a:endParaRPr lang="zh-CN" altLang="en-US"/>
            </a:p>
          </p:txBody>
        </p:sp>
        <p:sp>
          <p:nvSpPr>
            <p:cNvPr id="841778" name="Rectangle 60"/>
            <p:cNvSpPr>
              <a:spLocks noChangeArrowheads="1"/>
            </p:cNvSpPr>
            <p:nvPr/>
          </p:nvSpPr>
          <p:spPr bwMode="auto">
            <a:xfrm>
              <a:off x="1647" y="1619"/>
              <a:ext cx="478" cy="268"/>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Sub</a:t>
              </a:r>
            </a:p>
          </p:txBody>
        </p:sp>
        <p:sp>
          <p:nvSpPr>
            <p:cNvPr id="841779" name="Rectangle 62"/>
            <p:cNvSpPr>
              <a:spLocks noChangeArrowheads="1"/>
            </p:cNvSpPr>
            <p:nvPr/>
          </p:nvSpPr>
          <p:spPr bwMode="auto">
            <a:xfrm>
              <a:off x="1503" y="3487"/>
              <a:ext cx="254" cy="268"/>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B</a:t>
              </a:r>
            </a:p>
          </p:txBody>
        </p:sp>
        <p:sp>
          <p:nvSpPr>
            <p:cNvPr id="841780" name="Line 63"/>
            <p:cNvSpPr>
              <a:spLocks noChangeShapeType="1"/>
            </p:cNvSpPr>
            <p:nvPr/>
          </p:nvSpPr>
          <p:spPr bwMode="auto">
            <a:xfrm>
              <a:off x="1557" y="3509"/>
              <a:ext cx="134" cy="0"/>
            </a:xfrm>
            <a:prstGeom prst="line">
              <a:avLst/>
            </a:prstGeom>
            <a:noFill/>
            <a:ln w="28575">
              <a:solidFill>
                <a:srgbClr val="000000"/>
              </a:solidFill>
              <a:round/>
              <a:headEnd/>
              <a:tailEnd/>
            </a:ln>
          </p:spPr>
          <p:txBody>
            <a:bodyPr/>
            <a:lstStyle/>
            <a:p>
              <a:endParaRPr lang="zh-CN" altLang="en-US"/>
            </a:p>
          </p:txBody>
        </p:sp>
        <p:sp>
          <p:nvSpPr>
            <p:cNvPr id="841781" name="Line 64"/>
            <p:cNvSpPr>
              <a:spLocks noChangeShapeType="1"/>
            </p:cNvSpPr>
            <p:nvPr/>
          </p:nvSpPr>
          <p:spPr bwMode="auto">
            <a:xfrm>
              <a:off x="3697" y="2549"/>
              <a:ext cx="567" cy="0"/>
            </a:xfrm>
            <a:prstGeom prst="line">
              <a:avLst/>
            </a:prstGeom>
            <a:noFill/>
            <a:ln w="12700">
              <a:solidFill>
                <a:srgbClr val="000000"/>
              </a:solidFill>
              <a:round/>
              <a:headEnd/>
              <a:tailEnd type="triangle" w="med" len="med"/>
            </a:ln>
          </p:spPr>
          <p:txBody>
            <a:bodyPr/>
            <a:lstStyle/>
            <a:p>
              <a:endParaRPr lang="zh-CN" altLang="en-US"/>
            </a:p>
          </p:txBody>
        </p:sp>
        <p:sp>
          <p:nvSpPr>
            <p:cNvPr id="841782" name="Line 65"/>
            <p:cNvSpPr>
              <a:spLocks noChangeShapeType="1"/>
            </p:cNvSpPr>
            <p:nvPr/>
          </p:nvSpPr>
          <p:spPr bwMode="auto">
            <a:xfrm>
              <a:off x="3709" y="3315"/>
              <a:ext cx="567" cy="0"/>
            </a:xfrm>
            <a:prstGeom prst="line">
              <a:avLst/>
            </a:prstGeom>
            <a:noFill/>
            <a:ln w="12700">
              <a:solidFill>
                <a:srgbClr val="000000"/>
              </a:solidFill>
              <a:round/>
              <a:headEnd/>
              <a:tailEnd type="triangle" w="med" len="med"/>
            </a:ln>
          </p:spPr>
          <p:txBody>
            <a:bodyPr/>
            <a:lstStyle/>
            <a:p>
              <a:endParaRPr lang="zh-CN" altLang="en-US"/>
            </a:p>
          </p:txBody>
        </p:sp>
        <p:sp>
          <p:nvSpPr>
            <p:cNvPr id="841783" name="Rectangle 66"/>
            <p:cNvSpPr>
              <a:spLocks noChangeArrowheads="1"/>
            </p:cNvSpPr>
            <p:nvPr/>
          </p:nvSpPr>
          <p:spPr bwMode="auto">
            <a:xfrm>
              <a:off x="4237" y="2977"/>
              <a:ext cx="381" cy="268"/>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OF</a:t>
              </a:r>
            </a:p>
          </p:txBody>
        </p:sp>
        <p:sp>
          <p:nvSpPr>
            <p:cNvPr id="841784" name="Text Box 68"/>
            <p:cNvSpPr txBox="1">
              <a:spLocks noChangeArrowheads="1"/>
            </p:cNvSpPr>
            <p:nvPr/>
          </p:nvSpPr>
          <p:spPr bwMode="auto">
            <a:xfrm>
              <a:off x="241" y="2710"/>
              <a:ext cx="1671" cy="306"/>
            </a:xfrm>
            <a:prstGeom prst="rect">
              <a:avLst/>
            </a:prstGeom>
            <a:noFill/>
            <a:ln w="12700">
              <a:noFill/>
              <a:miter lim="800000"/>
              <a:headEnd/>
              <a:tailEnd/>
            </a:ln>
          </p:spPr>
          <p:txBody>
            <a:bodyPr>
              <a:spAutoFit/>
            </a:bodyPr>
            <a:lstStyle/>
            <a:p>
              <a:pPr>
                <a:spcBef>
                  <a:spcPct val="50000"/>
                </a:spcBef>
              </a:pPr>
              <a:r>
                <a:rPr lang="zh-CN" altLang="en-US" sz="2800" b="1">
                  <a:solidFill>
                    <a:srgbClr val="C00000"/>
                  </a:solidFill>
                  <a:latin typeface="黑体" pitchFamily="49" charset="-122"/>
                  <a:ea typeface="黑体" pitchFamily="49" charset="-122"/>
                </a:rPr>
                <a:t>加</a:t>
              </a:r>
              <a:r>
                <a:rPr lang="en-US" altLang="zh-CN" sz="2800" b="1">
                  <a:solidFill>
                    <a:srgbClr val="C00000"/>
                  </a:solidFill>
                  <a:latin typeface="黑体" pitchFamily="49" charset="-122"/>
                  <a:ea typeface="黑体" pitchFamily="49" charset="-122"/>
                </a:rPr>
                <a:t>/</a:t>
              </a:r>
              <a:r>
                <a:rPr lang="zh-CN" altLang="en-US" sz="2800" b="1">
                  <a:solidFill>
                    <a:srgbClr val="C00000"/>
                  </a:solidFill>
                  <a:latin typeface="黑体" pitchFamily="49" charset="-122"/>
                  <a:ea typeface="黑体" pitchFamily="49" charset="-122"/>
                </a:rPr>
                <a:t>减运算部件</a:t>
              </a:r>
            </a:p>
          </p:txBody>
        </p:sp>
        <p:sp>
          <p:nvSpPr>
            <p:cNvPr id="841785" name="Line 57"/>
            <p:cNvSpPr>
              <a:spLocks noChangeShapeType="1"/>
            </p:cNvSpPr>
            <p:nvPr/>
          </p:nvSpPr>
          <p:spPr bwMode="auto">
            <a:xfrm>
              <a:off x="3706" y="3131"/>
              <a:ext cx="556"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841786" name="Rectangle 66"/>
            <p:cNvSpPr>
              <a:spLocks noChangeArrowheads="1"/>
            </p:cNvSpPr>
            <p:nvPr/>
          </p:nvSpPr>
          <p:spPr bwMode="auto">
            <a:xfrm>
              <a:off x="4239" y="3187"/>
              <a:ext cx="1283" cy="268"/>
            </a:xfrm>
            <a:prstGeom prst="rect">
              <a:avLst/>
            </a:prstGeom>
            <a:noFill/>
            <a:ln w="12700">
              <a:noFill/>
              <a:miter lim="800000"/>
              <a:headEnd/>
              <a:tailEnd/>
            </a:ln>
          </p:spPr>
          <p:txBody>
            <a:bodyPr lIns="90488" tIns="44450" rIns="90488" bIns="44450">
              <a:spAutoFit/>
            </a:bodyPr>
            <a:lstStyle/>
            <a:p>
              <a:r>
                <a:rPr lang="en-US" altLang="zh-CN" sz="2400" b="1">
                  <a:ea typeface="宋体" pitchFamily="2" charset="-122"/>
                  <a:cs typeface="Arial" pitchFamily="34" charset="0"/>
                </a:rPr>
                <a:t>CF=Co</a:t>
              </a:r>
              <a:r>
                <a:rPr lang="en-US" altLang="zh-CN" sz="2400" b="1">
                  <a:ea typeface="宋体" pitchFamily="2" charset="-122"/>
                  <a:cs typeface="Arial" pitchFamily="34" charset="0"/>
                  <a:sym typeface="Symbol" pitchFamily="18" charset="2"/>
                </a:rPr>
                <a:t>Sub</a:t>
              </a:r>
            </a:p>
          </p:txBody>
        </p:sp>
        <p:sp>
          <p:nvSpPr>
            <p:cNvPr id="841787" name="Line 64"/>
            <p:cNvSpPr>
              <a:spLocks noChangeShapeType="1"/>
            </p:cNvSpPr>
            <p:nvPr/>
          </p:nvSpPr>
          <p:spPr bwMode="auto">
            <a:xfrm>
              <a:off x="3699" y="2700"/>
              <a:ext cx="566" cy="0"/>
            </a:xfrm>
            <a:prstGeom prst="line">
              <a:avLst/>
            </a:prstGeom>
            <a:noFill/>
            <a:ln w="12700">
              <a:solidFill>
                <a:srgbClr val="000000"/>
              </a:solidFill>
              <a:round/>
              <a:headEnd/>
              <a:tailEnd type="triangle" w="med" len="med"/>
            </a:ln>
          </p:spPr>
          <p:txBody>
            <a:bodyPr/>
            <a:lstStyle/>
            <a:p>
              <a:endParaRPr lang="zh-CN" altLang="en-US"/>
            </a:p>
          </p:txBody>
        </p:sp>
        <p:sp>
          <p:nvSpPr>
            <p:cNvPr id="841788" name="Rectangle 34"/>
            <p:cNvSpPr>
              <a:spLocks noChangeArrowheads="1"/>
            </p:cNvSpPr>
            <p:nvPr/>
          </p:nvSpPr>
          <p:spPr bwMode="auto">
            <a:xfrm>
              <a:off x="4264" y="2548"/>
              <a:ext cx="360" cy="269"/>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SF</a:t>
              </a:r>
            </a:p>
          </p:txBody>
        </p:sp>
        <p:sp>
          <p:nvSpPr>
            <p:cNvPr id="419910" name="Rectangle 70"/>
            <p:cNvSpPr>
              <a:spLocks noChangeArrowheads="1"/>
            </p:cNvSpPr>
            <p:nvPr/>
          </p:nvSpPr>
          <p:spPr bwMode="auto">
            <a:xfrm>
              <a:off x="0" y="1513"/>
              <a:ext cx="1784" cy="450"/>
            </a:xfrm>
            <a:prstGeom prst="rect">
              <a:avLst/>
            </a:prstGeom>
            <a:noFill/>
            <a:ln w="12700">
              <a:noFill/>
              <a:miter lim="800000"/>
              <a:headEnd/>
              <a:tailEnd/>
            </a:ln>
          </p:spPr>
          <p:txBody>
            <a:bodyPr anchor="ctr">
              <a:spAutoFit/>
            </a:bodyPr>
            <a:lstStyle/>
            <a:p>
              <a:r>
                <a:rPr lang="zh-CN" altLang="en-US" sz="2200" b="1">
                  <a:solidFill>
                    <a:schemeClr val="accent2"/>
                  </a:solidFill>
                  <a:latin typeface="黑体" pitchFamily="49" charset="-122"/>
                  <a:ea typeface="黑体" pitchFamily="49" charset="-122"/>
                </a:rPr>
                <a:t>当</a:t>
              </a:r>
              <a:r>
                <a:rPr lang="en-US" altLang="zh-CN" sz="2200" b="1">
                  <a:solidFill>
                    <a:schemeClr val="accent2"/>
                  </a:solidFill>
                  <a:latin typeface="黑体" pitchFamily="49" charset="-122"/>
                  <a:ea typeface="黑体" pitchFamily="49" charset="-122"/>
                </a:rPr>
                <a:t>Sub</a:t>
              </a:r>
              <a:r>
                <a:rPr lang="zh-CN" altLang="en-US" sz="2200" b="1">
                  <a:solidFill>
                    <a:schemeClr val="accent2"/>
                  </a:solidFill>
                  <a:latin typeface="黑体" pitchFamily="49" charset="-122"/>
                  <a:ea typeface="黑体" pitchFamily="49" charset="-122"/>
                </a:rPr>
                <a:t>为</a:t>
              </a:r>
              <a:r>
                <a:rPr lang="en-US" altLang="zh-CN" sz="2200" b="1">
                  <a:solidFill>
                    <a:schemeClr val="accent2"/>
                  </a:solidFill>
                  <a:latin typeface="黑体" pitchFamily="49" charset="-122"/>
                  <a:ea typeface="黑体" pitchFamily="49" charset="-122"/>
                </a:rPr>
                <a:t>1</a:t>
              </a:r>
              <a:r>
                <a:rPr lang="zh-CN" altLang="en-US" sz="2200" b="1">
                  <a:solidFill>
                    <a:schemeClr val="accent2"/>
                  </a:solidFill>
                  <a:latin typeface="黑体" pitchFamily="49" charset="-122"/>
                  <a:ea typeface="黑体" pitchFamily="49" charset="-122"/>
                </a:rPr>
                <a:t>时，做减法</a:t>
              </a:r>
            </a:p>
            <a:p>
              <a:r>
                <a:rPr lang="zh-CN" altLang="en-US" sz="2200" b="1">
                  <a:solidFill>
                    <a:schemeClr val="accent2"/>
                  </a:solidFill>
                  <a:latin typeface="黑体" pitchFamily="49" charset="-122"/>
                  <a:ea typeface="黑体" pitchFamily="49" charset="-122"/>
                </a:rPr>
                <a:t>当</a:t>
              </a:r>
              <a:r>
                <a:rPr lang="en-US" altLang="zh-CN" sz="2200" b="1">
                  <a:solidFill>
                    <a:schemeClr val="accent2"/>
                  </a:solidFill>
                  <a:latin typeface="黑体" pitchFamily="49" charset="-122"/>
                  <a:ea typeface="黑体" pitchFamily="49" charset="-122"/>
                </a:rPr>
                <a:t>Sub</a:t>
              </a:r>
              <a:r>
                <a:rPr lang="zh-CN" altLang="en-US" sz="2200" b="1">
                  <a:solidFill>
                    <a:schemeClr val="accent2"/>
                  </a:solidFill>
                  <a:latin typeface="黑体" pitchFamily="49" charset="-122"/>
                  <a:ea typeface="黑体" pitchFamily="49" charset="-122"/>
                </a:rPr>
                <a:t>为</a:t>
              </a:r>
              <a:r>
                <a:rPr lang="en-US" altLang="zh-CN" sz="2200" b="1">
                  <a:solidFill>
                    <a:schemeClr val="accent2"/>
                  </a:solidFill>
                  <a:latin typeface="黑体" pitchFamily="49" charset="-122"/>
                  <a:ea typeface="黑体" pitchFamily="49" charset="-122"/>
                </a:rPr>
                <a:t>0</a:t>
              </a:r>
              <a:r>
                <a:rPr lang="zh-CN" altLang="en-US" sz="2200" b="1">
                  <a:solidFill>
                    <a:schemeClr val="accent2"/>
                  </a:solidFill>
                  <a:latin typeface="黑体" pitchFamily="49" charset="-122"/>
                  <a:ea typeface="黑体" pitchFamily="49" charset="-122"/>
                </a:rPr>
                <a:t>时，做加法</a:t>
              </a:r>
            </a:p>
          </p:txBody>
        </p:sp>
      </p:grpSp>
      <p:sp>
        <p:nvSpPr>
          <p:cNvPr id="841790" name="Text Box 62"/>
          <p:cNvSpPr txBox="1">
            <a:spLocks noChangeArrowheads="1"/>
          </p:cNvSpPr>
          <p:nvPr/>
        </p:nvSpPr>
        <p:spPr bwMode="auto">
          <a:xfrm>
            <a:off x="4181475" y="1028700"/>
            <a:ext cx="4757738" cy="396875"/>
          </a:xfrm>
          <a:prstGeom prst="rect">
            <a:avLst/>
          </a:prstGeom>
          <a:solidFill>
            <a:schemeClr val="bg1"/>
          </a:solidFill>
          <a:ln w="9525">
            <a:noFill/>
            <a:miter lim="800000"/>
            <a:headEnd/>
            <a:tailEnd/>
          </a:ln>
          <a:effectLst/>
        </p:spPr>
        <p:txBody>
          <a:bodyPr>
            <a:spAutoFit/>
          </a:bodyPr>
          <a:lstStyle/>
          <a:p>
            <a:pPr>
              <a:spcBef>
                <a:spcPct val="25000"/>
              </a:spcBef>
            </a:pPr>
            <a:r>
              <a:rPr lang="zh-CN" altLang="en-US" sz="2000" b="1">
                <a:solidFill>
                  <a:srgbClr val="B3110D"/>
                </a:solidFill>
                <a:latin typeface="微软雅黑" pitchFamily="34" charset="-122"/>
                <a:ea typeface="微软雅黑" pitchFamily="34" charset="-122"/>
              </a:rPr>
              <a:t>已知</a:t>
            </a:r>
            <a:r>
              <a:rPr lang="en-US" altLang="zh-CN" sz="2000" b="1">
                <a:solidFill>
                  <a:srgbClr val="B3110D"/>
                </a:solidFill>
                <a:latin typeface="微软雅黑" pitchFamily="34" charset="-122"/>
                <a:ea typeface="微软雅黑" pitchFamily="34" charset="-122"/>
              </a:rPr>
              <a:t>%edx</a:t>
            </a:r>
            <a:r>
              <a:rPr lang="zh-CN" altLang="en-US" sz="2000" b="1">
                <a:solidFill>
                  <a:srgbClr val="B3110D"/>
                </a:solidFill>
                <a:latin typeface="微软雅黑" pitchFamily="34" charset="-122"/>
                <a:ea typeface="微软雅黑" pitchFamily="34" charset="-122"/>
              </a:rPr>
              <a:t>中为 </a:t>
            </a:r>
            <a:r>
              <a:rPr lang="en-US" altLang="zh-CN" sz="2000" b="1">
                <a:solidFill>
                  <a:srgbClr val="B3110D"/>
                </a:solidFill>
                <a:latin typeface="微软雅黑" pitchFamily="34" charset="-122"/>
                <a:ea typeface="微软雅黑" pitchFamily="34" charset="-122"/>
              </a:rPr>
              <a:t>len=0000 0000H</a:t>
            </a:r>
            <a:endParaRPr lang="zh-CN" altLang="en-US" sz="2000" b="1">
              <a:solidFill>
                <a:srgbClr val="B3110D"/>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p:cNvSpPr>
            <a:spLocks noGrp="1" noChangeArrowheads="1"/>
          </p:cNvSpPr>
          <p:nvPr>
            <p:ph type="title"/>
          </p:nvPr>
        </p:nvSpPr>
        <p:spPr>
          <a:xfrm>
            <a:off x="800100" y="141288"/>
            <a:ext cx="7750175" cy="474662"/>
          </a:xfrm>
        </p:spPr>
        <p:txBody>
          <a:bodyPr/>
          <a:lstStyle/>
          <a:p>
            <a:r>
              <a:rPr lang="zh-CN" altLang="en-US" sz="3200"/>
              <a:t>回顾：</a:t>
            </a:r>
            <a:r>
              <a:rPr lang="en-US" altLang="zh-CN" sz="3200"/>
              <a:t>cpml %edx,%eax</a:t>
            </a:r>
            <a:r>
              <a:rPr lang="zh-CN" altLang="en-US" sz="3200"/>
              <a:t>指令的执行结果</a:t>
            </a:r>
          </a:p>
        </p:txBody>
      </p:sp>
      <p:sp>
        <p:nvSpPr>
          <p:cNvPr id="842755" name="Rectangle 3"/>
          <p:cNvSpPr>
            <a:spLocks noGrp="1" noChangeArrowheads="1"/>
          </p:cNvSpPr>
          <p:nvPr>
            <p:ph type="body" idx="1"/>
          </p:nvPr>
        </p:nvSpPr>
        <p:spPr>
          <a:xfrm>
            <a:off x="161925" y="5519738"/>
            <a:ext cx="8853488" cy="920750"/>
          </a:xfrm>
        </p:spPr>
        <p:txBody>
          <a:bodyPr/>
          <a:lstStyle/>
          <a:p>
            <a:pPr>
              <a:lnSpc>
                <a:spcPct val="130000"/>
              </a:lnSpc>
              <a:buFontTx/>
              <a:buNone/>
            </a:pPr>
            <a:r>
              <a:rPr lang="en-US" altLang="zh-CN" sz="2200">
                <a:solidFill>
                  <a:schemeClr val="accent2"/>
                </a:solidFill>
                <a:latin typeface="微软雅黑" pitchFamily="34" charset="-122"/>
                <a:ea typeface="微软雅黑" pitchFamily="34" charset="-122"/>
              </a:rPr>
              <a:t>“cmpl %edx,%eax”</a:t>
            </a:r>
            <a:r>
              <a:rPr lang="zh-CN" altLang="en-US" sz="2200">
                <a:solidFill>
                  <a:schemeClr val="accent2"/>
                </a:solidFill>
                <a:latin typeface="微软雅黑" pitchFamily="34" charset="-122"/>
                <a:ea typeface="微软雅黑" pitchFamily="34" charset="-122"/>
              </a:rPr>
              <a:t>执行时：</a:t>
            </a:r>
            <a:r>
              <a:rPr lang="en-US" altLang="zh-CN" sz="2200">
                <a:solidFill>
                  <a:schemeClr val="accent2"/>
                </a:solidFill>
                <a:latin typeface="微软雅黑" pitchFamily="34" charset="-122"/>
                <a:ea typeface="微软雅黑" pitchFamily="34" charset="-122"/>
              </a:rPr>
              <a:t>A=0000 0000H</a:t>
            </a:r>
            <a:r>
              <a:rPr lang="zh-CN" altLang="en-US" sz="2200">
                <a:solidFill>
                  <a:schemeClr val="accent2"/>
                </a:solidFill>
                <a:latin typeface="微软雅黑" pitchFamily="34" charset="-122"/>
                <a:ea typeface="微软雅黑" pitchFamily="34" charset="-122"/>
              </a:rPr>
              <a:t>，</a:t>
            </a:r>
            <a:r>
              <a:rPr lang="en-US" altLang="zh-CN" sz="2200">
                <a:solidFill>
                  <a:schemeClr val="accent2"/>
                </a:solidFill>
                <a:latin typeface="微软雅黑" pitchFamily="34" charset="-122"/>
                <a:ea typeface="微软雅黑" pitchFamily="34" charset="-122"/>
              </a:rPr>
              <a:t>B</a:t>
            </a:r>
            <a:r>
              <a:rPr lang="zh-CN" altLang="en-US" sz="2200">
                <a:solidFill>
                  <a:schemeClr val="accent2"/>
                </a:solidFill>
                <a:latin typeface="微软雅黑" pitchFamily="34" charset="-122"/>
                <a:ea typeface="微软雅黑" pitchFamily="34" charset="-122"/>
              </a:rPr>
              <a:t>为</a:t>
            </a:r>
            <a:r>
              <a:rPr lang="en-US" altLang="zh-CN" sz="2200">
                <a:solidFill>
                  <a:schemeClr val="accent2"/>
                </a:solidFill>
                <a:latin typeface="微软雅黑" pitchFamily="34" charset="-122"/>
                <a:ea typeface="微软雅黑" pitchFamily="34" charset="-122"/>
              </a:rPr>
              <a:t>FFFF FFFFH</a:t>
            </a:r>
            <a:r>
              <a:rPr lang="zh-CN" altLang="en-US" sz="2200">
                <a:solidFill>
                  <a:schemeClr val="accent2"/>
                </a:solidFill>
                <a:latin typeface="微软雅黑" pitchFamily="34" charset="-122"/>
                <a:ea typeface="微软雅黑" pitchFamily="34" charset="-122"/>
              </a:rPr>
              <a:t>，</a:t>
            </a:r>
            <a:r>
              <a:rPr lang="en-US" altLang="zh-CN" sz="2200">
                <a:solidFill>
                  <a:schemeClr val="accent2"/>
                </a:solidFill>
                <a:latin typeface="微软雅黑" pitchFamily="34" charset="-122"/>
                <a:ea typeface="微软雅黑" pitchFamily="34" charset="-122"/>
              </a:rPr>
              <a:t>Sub=1</a:t>
            </a:r>
            <a:r>
              <a:rPr lang="zh-CN" altLang="en-US" sz="2200">
                <a:solidFill>
                  <a:schemeClr val="accent2"/>
                </a:solidFill>
                <a:latin typeface="微软雅黑" pitchFamily="34" charset="-122"/>
                <a:ea typeface="微软雅黑" pitchFamily="34" charset="-122"/>
              </a:rPr>
              <a:t>，因此</a:t>
            </a:r>
            <a:r>
              <a:rPr lang="en-US" altLang="zh-CN" sz="2200">
                <a:solidFill>
                  <a:schemeClr val="accent2"/>
                </a:solidFill>
                <a:latin typeface="微软雅黑" pitchFamily="34" charset="-122"/>
                <a:ea typeface="微软雅黑" pitchFamily="34" charset="-122"/>
              </a:rPr>
              <a:t>Sum</a:t>
            </a:r>
            <a:r>
              <a:rPr lang="zh-CN" altLang="en-US" sz="2200">
                <a:solidFill>
                  <a:schemeClr val="accent2"/>
                </a:solidFill>
                <a:latin typeface="微软雅黑" pitchFamily="34" charset="-122"/>
                <a:ea typeface="微软雅黑" pitchFamily="34" charset="-122"/>
              </a:rPr>
              <a:t>是</a:t>
            </a:r>
            <a:r>
              <a:rPr lang="en-US" altLang="zh-CN" sz="2200">
                <a:solidFill>
                  <a:schemeClr val="accent2"/>
                </a:solidFill>
                <a:latin typeface="微软雅黑" pitchFamily="34" charset="-122"/>
                <a:ea typeface="微软雅黑" pitchFamily="34" charset="-122"/>
              </a:rPr>
              <a:t>0…01,</a:t>
            </a:r>
            <a:r>
              <a:rPr lang="en-US" altLang="zh-CN" sz="2200">
                <a:solidFill>
                  <a:srgbClr val="B3110D"/>
                </a:solidFill>
                <a:latin typeface="微软雅黑" pitchFamily="34" charset="-122"/>
                <a:ea typeface="微软雅黑" pitchFamily="34" charset="-122"/>
              </a:rPr>
              <a:t> </a:t>
            </a:r>
            <a:r>
              <a:rPr lang="en-US" altLang="zh-CN" sz="2200">
                <a:solidFill>
                  <a:srgbClr val="FF3300"/>
                </a:solidFill>
                <a:latin typeface="微软雅黑" pitchFamily="34" charset="-122"/>
                <a:ea typeface="微软雅黑" pitchFamily="34" charset="-122"/>
              </a:rPr>
              <a:t>CF=1, ZF=0, OF=0, SF=0</a:t>
            </a:r>
            <a:r>
              <a:rPr lang="en-US" altLang="zh-CN" sz="2200">
                <a:solidFill>
                  <a:srgbClr val="B3110D"/>
                </a:solidFill>
                <a:ea typeface="宋体" pitchFamily="2" charset="-122"/>
              </a:rPr>
              <a:t> </a:t>
            </a:r>
            <a:endParaRPr lang="zh-CN" altLang="en-US" sz="2200">
              <a:solidFill>
                <a:srgbClr val="B3110D"/>
              </a:solidFill>
              <a:ea typeface="宋体" pitchFamily="2" charset="-122"/>
            </a:endParaRPr>
          </a:p>
        </p:txBody>
      </p:sp>
      <p:grpSp>
        <p:nvGrpSpPr>
          <p:cNvPr id="842756" name="Group 4"/>
          <p:cNvGrpSpPr>
            <a:grpSpLocks/>
          </p:cNvGrpSpPr>
          <p:nvPr/>
        </p:nvGrpSpPr>
        <p:grpSpPr bwMode="auto">
          <a:xfrm>
            <a:off x="406400" y="939800"/>
            <a:ext cx="8737600" cy="4419600"/>
            <a:chOff x="0" y="1513"/>
            <a:chExt cx="5522" cy="2611"/>
          </a:xfrm>
        </p:grpSpPr>
        <p:sp>
          <p:nvSpPr>
            <p:cNvPr id="842757" name="Rectangle 33"/>
            <p:cNvSpPr>
              <a:spLocks noChangeArrowheads="1"/>
            </p:cNvSpPr>
            <p:nvPr/>
          </p:nvSpPr>
          <p:spPr bwMode="auto">
            <a:xfrm>
              <a:off x="4402" y="2741"/>
              <a:ext cx="532" cy="268"/>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Sum</a:t>
              </a:r>
            </a:p>
          </p:txBody>
        </p:sp>
        <p:sp>
          <p:nvSpPr>
            <p:cNvPr id="842758" name="Line 11"/>
            <p:cNvSpPr>
              <a:spLocks noChangeShapeType="1"/>
            </p:cNvSpPr>
            <p:nvPr/>
          </p:nvSpPr>
          <p:spPr bwMode="auto">
            <a:xfrm flipH="1">
              <a:off x="507" y="2327"/>
              <a:ext cx="2619" cy="1"/>
            </a:xfrm>
            <a:prstGeom prst="line">
              <a:avLst/>
            </a:prstGeom>
            <a:noFill/>
            <a:ln w="19050">
              <a:solidFill>
                <a:schemeClr val="tx1"/>
              </a:solidFill>
              <a:round/>
              <a:headEnd type="triangle" w="med" len="med"/>
              <a:tailEnd/>
            </a:ln>
          </p:spPr>
          <p:txBody>
            <a:bodyPr wrap="none" anchor="ctr"/>
            <a:lstStyle/>
            <a:p>
              <a:endParaRPr lang="zh-CN" altLang="en-US"/>
            </a:p>
          </p:txBody>
        </p:sp>
        <p:sp>
          <p:nvSpPr>
            <p:cNvPr id="842759" name="Line 12"/>
            <p:cNvSpPr>
              <a:spLocks noChangeShapeType="1"/>
            </p:cNvSpPr>
            <p:nvPr/>
          </p:nvSpPr>
          <p:spPr bwMode="auto">
            <a:xfrm flipH="1">
              <a:off x="3111" y="2141"/>
              <a:ext cx="9" cy="691"/>
            </a:xfrm>
            <a:prstGeom prst="line">
              <a:avLst/>
            </a:prstGeom>
            <a:noFill/>
            <a:ln w="25400">
              <a:solidFill>
                <a:schemeClr val="tx1"/>
              </a:solidFill>
              <a:round/>
              <a:headEnd/>
              <a:tailEnd/>
            </a:ln>
          </p:spPr>
          <p:txBody>
            <a:bodyPr wrap="none" anchor="ctr"/>
            <a:lstStyle/>
            <a:p>
              <a:endParaRPr lang="zh-CN" altLang="en-US"/>
            </a:p>
          </p:txBody>
        </p:sp>
        <p:sp>
          <p:nvSpPr>
            <p:cNvPr id="842760" name="Line 13"/>
            <p:cNvSpPr>
              <a:spLocks noChangeShapeType="1"/>
            </p:cNvSpPr>
            <p:nvPr/>
          </p:nvSpPr>
          <p:spPr bwMode="auto">
            <a:xfrm>
              <a:off x="3129" y="2141"/>
              <a:ext cx="564" cy="307"/>
            </a:xfrm>
            <a:prstGeom prst="line">
              <a:avLst/>
            </a:prstGeom>
            <a:noFill/>
            <a:ln w="25400">
              <a:solidFill>
                <a:schemeClr val="tx1"/>
              </a:solidFill>
              <a:round/>
              <a:headEnd/>
              <a:tailEnd/>
            </a:ln>
          </p:spPr>
          <p:txBody>
            <a:bodyPr wrap="none" anchor="ctr"/>
            <a:lstStyle/>
            <a:p>
              <a:endParaRPr lang="zh-CN" altLang="en-US"/>
            </a:p>
          </p:txBody>
        </p:sp>
        <p:sp>
          <p:nvSpPr>
            <p:cNvPr id="842761" name="Line 14"/>
            <p:cNvSpPr>
              <a:spLocks noChangeShapeType="1"/>
            </p:cNvSpPr>
            <p:nvPr/>
          </p:nvSpPr>
          <p:spPr bwMode="auto">
            <a:xfrm>
              <a:off x="3087" y="2822"/>
              <a:ext cx="213" cy="110"/>
            </a:xfrm>
            <a:prstGeom prst="line">
              <a:avLst/>
            </a:prstGeom>
            <a:noFill/>
            <a:ln w="25400">
              <a:solidFill>
                <a:schemeClr val="tx1"/>
              </a:solidFill>
              <a:round/>
              <a:headEnd/>
              <a:tailEnd/>
            </a:ln>
          </p:spPr>
          <p:txBody>
            <a:bodyPr wrap="none" anchor="ctr"/>
            <a:lstStyle/>
            <a:p>
              <a:endParaRPr lang="zh-CN" altLang="en-US"/>
            </a:p>
          </p:txBody>
        </p:sp>
        <p:sp>
          <p:nvSpPr>
            <p:cNvPr id="842762" name="Line 16"/>
            <p:cNvSpPr>
              <a:spLocks noChangeShapeType="1"/>
            </p:cNvSpPr>
            <p:nvPr/>
          </p:nvSpPr>
          <p:spPr bwMode="auto">
            <a:xfrm>
              <a:off x="3693" y="2448"/>
              <a:ext cx="10" cy="457"/>
            </a:xfrm>
            <a:prstGeom prst="line">
              <a:avLst/>
            </a:prstGeom>
            <a:noFill/>
            <a:ln w="25400">
              <a:solidFill>
                <a:schemeClr val="tx1"/>
              </a:solidFill>
              <a:round/>
              <a:headEnd/>
              <a:tailEnd/>
            </a:ln>
          </p:spPr>
          <p:txBody>
            <a:bodyPr wrap="none" anchor="ctr"/>
            <a:lstStyle/>
            <a:p>
              <a:endParaRPr lang="zh-CN" altLang="en-US"/>
            </a:p>
          </p:txBody>
        </p:sp>
        <p:sp>
          <p:nvSpPr>
            <p:cNvPr id="842763" name="Line 18"/>
            <p:cNvSpPr>
              <a:spLocks noChangeShapeType="1"/>
            </p:cNvSpPr>
            <p:nvPr/>
          </p:nvSpPr>
          <p:spPr bwMode="auto">
            <a:xfrm flipV="1">
              <a:off x="3120" y="3060"/>
              <a:ext cx="0" cy="654"/>
            </a:xfrm>
            <a:prstGeom prst="line">
              <a:avLst/>
            </a:prstGeom>
            <a:noFill/>
            <a:ln w="25400">
              <a:solidFill>
                <a:schemeClr val="tx1"/>
              </a:solidFill>
              <a:round/>
              <a:headEnd/>
              <a:tailEnd/>
            </a:ln>
          </p:spPr>
          <p:txBody>
            <a:bodyPr wrap="none" anchor="ctr"/>
            <a:lstStyle/>
            <a:p>
              <a:endParaRPr lang="zh-CN" altLang="en-US"/>
            </a:p>
          </p:txBody>
        </p:sp>
        <p:sp>
          <p:nvSpPr>
            <p:cNvPr id="842764" name="Line 19"/>
            <p:cNvSpPr>
              <a:spLocks noChangeShapeType="1"/>
            </p:cNvSpPr>
            <p:nvPr/>
          </p:nvSpPr>
          <p:spPr bwMode="auto">
            <a:xfrm flipV="1">
              <a:off x="3129" y="3365"/>
              <a:ext cx="564" cy="349"/>
            </a:xfrm>
            <a:prstGeom prst="line">
              <a:avLst/>
            </a:prstGeom>
            <a:noFill/>
            <a:ln w="25400">
              <a:solidFill>
                <a:schemeClr val="tx1"/>
              </a:solidFill>
              <a:round/>
              <a:headEnd/>
              <a:tailEnd/>
            </a:ln>
          </p:spPr>
          <p:txBody>
            <a:bodyPr wrap="none" anchor="ctr"/>
            <a:lstStyle/>
            <a:p>
              <a:endParaRPr lang="zh-CN" altLang="en-US"/>
            </a:p>
          </p:txBody>
        </p:sp>
        <p:sp>
          <p:nvSpPr>
            <p:cNvPr id="842765" name="Line 20"/>
            <p:cNvSpPr>
              <a:spLocks noChangeShapeType="1"/>
            </p:cNvSpPr>
            <p:nvPr/>
          </p:nvSpPr>
          <p:spPr bwMode="auto">
            <a:xfrm flipV="1">
              <a:off x="3121" y="2929"/>
              <a:ext cx="171" cy="124"/>
            </a:xfrm>
            <a:prstGeom prst="line">
              <a:avLst/>
            </a:prstGeom>
            <a:noFill/>
            <a:ln w="25400">
              <a:solidFill>
                <a:schemeClr val="tx1"/>
              </a:solidFill>
              <a:round/>
              <a:headEnd/>
              <a:tailEnd/>
            </a:ln>
          </p:spPr>
          <p:txBody>
            <a:bodyPr wrap="none" anchor="ctr"/>
            <a:lstStyle/>
            <a:p>
              <a:endParaRPr lang="zh-CN" altLang="en-US"/>
            </a:p>
          </p:txBody>
        </p:sp>
        <p:sp>
          <p:nvSpPr>
            <p:cNvPr id="842766" name="Line 22"/>
            <p:cNvSpPr>
              <a:spLocks noChangeShapeType="1"/>
            </p:cNvSpPr>
            <p:nvPr/>
          </p:nvSpPr>
          <p:spPr bwMode="auto">
            <a:xfrm flipV="1">
              <a:off x="3703" y="2905"/>
              <a:ext cx="0" cy="481"/>
            </a:xfrm>
            <a:prstGeom prst="line">
              <a:avLst/>
            </a:prstGeom>
            <a:noFill/>
            <a:ln w="25400">
              <a:solidFill>
                <a:schemeClr val="tx1"/>
              </a:solidFill>
              <a:round/>
              <a:headEnd/>
              <a:tailEnd/>
            </a:ln>
          </p:spPr>
          <p:txBody>
            <a:bodyPr wrap="none" anchor="ctr"/>
            <a:lstStyle/>
            <a:p>
              <a:endParaRPr lang="zh-CN" altLang="en-US"/>
            </a:p>
          </p:txBody>
        </p:sp>
        <p:sp>
          <p:nvSpPr>
            <p:cNvPr id="842767" name="Line 23"/>
            <p:cNvSpPr>
              <a:spLocks noChangeShapeType="1"/>
            </p:cNvSpPr>
            <p:nvPr/>
          </p:nvSpPr>
          <p:spPr bwMode="auto">
            <a:xfrm flipV="1">
              <a:off x="3707" y="2917"/>
              <a:ext cx="749"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842768" name="Line 24"/>
            <p:cNvSpPr>
              <a:spLocks noChangeShapeType="1"/>
            </p:cNvSpPr>
            <p:nvPr/>
          </p:nvSpPr>
          <p:spPr bwMode="auto">
            <a:xfrm flipH="1">
              <a:off x="2416" y="3505"/>
              <a:ext cx="709" cy="0"/>
            </a:xfrm>
            <a:prstGeom prst="line">
              <a:avLst/>
            </a:prstGeom>
            <a:noFill/>
            <a:ln w="19050">
              <a:solidFill>
                <a:schemeClr val="tx1"/>
              </a:solidFill>
              <a:round/>
              <a:headEnd type="triangle" w="med" len="med"/>
              <a:tailEnd/>
            </a:ln>
          </p:spPr>
          <p:txBody>
            <a:bodyPr wrap="none" anchor="ctr"/>
            <a:lstStyle/>
            <a:p>
              <a:endParaRPr lang="zh-CN" altLang="en-US"/>
            </a:p>
          </p:txBody>
        </p:sp>
        <p:sp>
          <p:nvSpPr>
            <p:cNvPr id="842769" name="Rectangle 25"/>
            <p:cNvSpPr>
              <a:spLocks noChangeArrowheads="1"/>
            </p:cNvSpPr>
            <p:nvPr/>
          </p:nvSpPr>
          <p:spPr bwMode="auto">
            <a:xfrm rot="5400000">
              <a:off x="2974" y="2871"/>
              <a:ext cx="974" cy="287"/>
            </a:xfrm>
            <a:prstGeom prst="rect">
              <a:avLst/>
            </a:prstGeom>
            <a:noFill/>
            <a:ln w="12700">
              <a:noFill/>
              <a:miter lim="800000"/>
              <a:headEnd/>
              <a:tailEnd/>
            </a:ln>
          </p:spPr>
          <p:txBody>
            <a:bodyPr lIns="90488" tIns="44450" rIns="90488" bIns="44450">
              <a:spAutoFit/>
            </a:bodyPr>
            <a:lstStyle/>
            <a:p>
              <a:r>
                <a:rPr lang="zh-CN" altLang="en-US" sz="2400" b="1">
                  <a:ea typeface="宋体" pitchFamily="2" charset="-122"/>
                  <a:cs typeface="Arial" pitchFamily="34" charset="0"/>
                </a:rPr>
                <a:t>加法器</a:t>
              </a:r>
            </a:p>
          </p:txBody>
        </p:sp>
        <p:sp>
          <p:nvSpPr>
            <p:cNvPr id="842770" name="Line 26"/>
            <p:cNvSpPr>
              <a:spLocks noChangeShapeType="1"/>
            </p:cNvSpPr>
            <p:nvPr/>
          </p:nvSpPr>
          <p:spPr bwMode="auto">
            <a:xfrm flipH="1">
              <a:off x="2648" y="3446"/>
              <a:ext cx="127" cy="121"/>
            </a:xfrm>
            <a:prstGeom prst="line">
              <a:avLst/>
            </a:prstGeom>
            <a:noFill/>
            <a:ln w="12700">
              <a:solidFill>
                <a:schemeClr val="tx1"/>
              </a:solidFill>
              <a:round/>
              <a:headEnd/>
              <a:tailEnd/>
            </a:ln>
          </p:spPr>
          <p:txBody>
            <a:bodyPr wrap="none" anchor="ctr"/>
            <a:lstStyle/>
            <a:p>
              <a:endParaRPr lang="zh-CN" altLang="en-US"/>
            </a:p>
          </p:txBody>
        </p:sp>
        <p:sp>
          <p:nvSpPr>
            <p:cNvPr id="842771" name="Line 27"/>
            <p:cNvSpPr>
              <a:spLocks noChangeShapeType="1"/>
            </p:cNvSpPr>
            <p:nvPr/>
          </p:nvSpPr>
          <p:spPr bwMode="auto">
            <a:xfrm flipH="1">
              <a:off x="776" y="2269"/>
              <a:ext cx="127" cy="118"/>
            </a:xfrm>
            <a:prstGeom prst="line">
              <a:avLst/>
            </a:prstGeom>
            <a:noFill/>
            <a:ln w="12700">
              <a:solidFill>
                <a:schemeClr val="tx1"/>
              </a:solidFill>
              <a:round/>
              <a:headEnd/>
              <a:tailEnd/>
            </a:ln>
          </p:spPr>
          <p:txBody>
            <a:bodyPr wrap="none" anchor="ctr"/>
            <a:lstStyle/>
            <a:p>
              <a:endParaRPr lang="zh-CN" altLang="en-US"/>
            </a:p>
          </p:txBody>
        </p:sp>
        <p:sp>
          <p:nvSpPr>
            <p:cNvPr id="842772" name="Line 28"/>
            <p:cNvSpPr>
              <a:spLocks noChangeShapeType="1"/>
            </p:cNvSpPr>
            <p:nvPr/>
          </p:nvSpPr>
          <p:spPr bwMode="auto">
            <a:xfrm flipH="1">
              <a:off x="4105" y="2857"/>
              <a:ext cx="127" cy="118"/>
            </a:xfrm>
            <a:prstGeom prst="line">
              <a:avLst/>
            </a:prstGeom>
            <a:noFill/>
            <a:ln w="12700">
              <a:solidFill>
                <a:schemeClr val="tx1"/>
              </a:solidFill>
              <a:round/>
              <a:headEnd/>
              <a:tailEnd/>
            </a:ln>
          </p:spPr>
          <p:txBody>
            <a:bodyPr wrap="none" anchor="ctr"/>
            <a:lstStyle/>
            <a:p>
              <a:endParaRPr lang="zh-CN" altLang="en-US"/>
            </a:p>
          </p:txBody>
        </p:sp>
        <p:sp>
          <p:nvSpPr>
            <p:cNvPr id="842773" name="Rectangle 29"/>
            <p:cNvSpPr>
              <a:spLocks noChangeArrowheads="1"/>
            </p:cNvSpPr>
            <p:nvPr/>
          </p:nvSpPr>
          <p:spPr bwMode="auto">
            <a:xfrm>
              <a:off x="891" y="2081"/>
              <a:ext cx="232" cy="269"/>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n</a:t>
              </a:r>
            </a:p>
          </p:txBody>
        </p:sp>
        <p:sp>
          <p:nvSpPr>
            <p:cNvPr id="842774" name="Rectangle 30"/>
            <p:cNvSpPr>
              <a:spLocks noChangeArrowheads="1"/>
            </p:cNvSpPr>
            <p:nvPr/>
          </p:nvSpPr>
          <p:spPr bwMode="auto">
            <a:xfrm>
              <a:off x="2469" y="3505"/>
              <a:ext cx="232" cy="268"/>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n</a:t>
              </a:r>
            </a:p>
          </p:txBody>
        </p:sp>
        <p:sp>
          <p:nvSpPr>
            <p:cNvPr id="842775" name="Rectangle 31"/>
            <p:cNvSpPr>
              <a:spLocks noChangeArrowheads="1"/>
            </p:cNvSpPr>
            <p:nvPr/>
          </p:nvSpPr>
          <p:spPr bwMode="auto">
            <a:xfrm>
              <a:off x="3954" y="2691"/>
              <a:ext cx="232" cy="268"/>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n</a:t>
              </a:r>
            </a:p>
          </p:txBody>
        </p:sp>
        <p:sp>
          <p:nvSpPr>
            <p:cNvPr id="842776" name="Rectangle 32"/>
            <p:cNvSpPr>
              <a:spLocks noChangeArrowheads="1"/>
            </p:cNvSpPr>
            <p:nvPr/>
          </p:nvSpPr>
          <p:spPr bwMode="auto">
            <a:xfrm>
              <a:off x="255" y="2171"/>
              <a:ext cx="254" cy="269"/>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A</a:t>
              </a:r>
            </a:p>
          </p:txBody>
        </p:sp>
        <p:sp>
          <p:nvSpPr>
            <p:cNvPr id="842777" name="Rectangle 34"/>
            <p:cNvSpPr>
              <a:spLocks noChangeArrowheads="1"/>
            </p:cNvSpPr>
            <p:nvPr/>
          </p:nvSpPr>
          <p:spPr bwMode="auto">
            <a:xfrm>
              <a:off x="4276" y="2337"/>
              <a:ext cx="349" cy="269"/>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ZF</a:t>
              </a:r>
            </a:p>
          </p:txBody>
        </p:sp>
        <p:sp>
          <p:nvSpPr>
            <p:cNvPr id="842778" name="Line 35"/>
            <p:cNvSpPr>
              <a:spLocks noChangeShapeType="1"/>
            </p:cNvSpPr>
            <p:nvPr/>
          </p:nvSpPr>
          <p:spPr bwMode="auto">
            <a:xfrm>
              <a:off x="3470" y="1994"/>
              <a:ext cx="0" cy="328"/>
            </a:xfrm>
            <a:prstGeom prst="line">
              <a:avLst/>
            </a:prstGeom>
            <a:noFill/>
            <a:ln w="19050">
              <a:solidFill>
                <a:schemeClr val="tx1"/>
              </a:solidFill>
              <a:round/>
              <a:headEnd/>
              <a:tailEnd type="triangle" w="med" len="med"/>
            </a:ln>
          </p:spPr>
          <p:txBody>
            <a:bodyPr wrap="none" anchor="ctr"/>
            <a:lstStyle/>
            <a:p>
              <a:endParaRPr lang="zh-CN" altLang="en-US"/>
            </a:p>
          </p:txBody>
        </p:sp>
        <p:sp>
          <p:nvSpPr>
            <p:cNvPr id="842779" name="Rectangle 36"/>
            <p:cNvSpPr>
              <a:spLocks noChangeArrowheads="1"/>
            </p:cNvSpPr>
            <p:nvPr/>
          </p:nvSpPr>
          <p:spPr bwMode="auto">
            <a:xfrm>
              <a:off x="3516" y="2000"/>
              <a:ext cx="307" cy="268"/>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Ci</a:t>
              </a:r>
            </a:p>
          </p:txBody>
        </p:sp>
        <p:sp>
          <p:nvSpPr>
            <p:cNvPr id="842780" name="Line 37"/>
            <p:cNvSpPr>
              <a:spLocks noChangeShapeType="1"/>
            </p:cNvSpPr>
            <p:nvPr/>
          </p:nvSpPr>
          <p:spPr bwMode="auto">
            <a:xfrm>
              <a:off x="3470" y="3512"/>
              <a:ext cx="0" cy="512"/>
            </a:xfrm>
            <a:prstGeom prst="line">
              <a:avLst/>
            </a:prstGeom>
            <a:noFill/>
            <a:ln w="19050">
              <a:solidFill>
                <a:schemeClr val="tx1"/>
              </a:solidFill>
              <a:round/>
              <a:headEnd/>
              <a:tailEnd type="triangle" w="med" len="med"/>
            </a:ln>
          </p:spPr>
          <p:txBody>
            <a:bodyPr wrap="none" anchor="ctr"/>
            <a:lstStyle/>
            <a:p>
              <a:endParaRPr lang="zh-CN" altLang="en-US"/>
            </a:p>
          </p:txBody>
        </p:sp>
        <p:sp>
          <p:nvSpPr>
            <p:cNvPr id="842781" name="Rectangle 38"/>
            <p:cNvSpPr>
              <a:spLocks noChangeArrowheads="1"/>
            </p:cNvSpPr>
            <p:nvPr/>
          </p:nvSpPr>
          <p:spPr bwMode="auto">
            <a:xfrm>
              <a:off x="3516" y="3771"/>
              <a:ext cx="372" cy="269"/>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Co</a:t>
              </a:r>
            </a:p>
          </p:txBody>
        </p:sp>
        <p:sp>
          <p:nvSpPr>
            <p:cNvPr id="842782" name="Line 39"/>
            <p:cNvSpPr>
              <a:spLocks noChangeShapeType="1"/>
            </p:cNvSpPr>
            <p:nvPr/>
          </p:nvSpPr>
          <p:spPr bwMode="auto">
            <a:xfrm flipH="1">
              <a:off x="493" y="3364"/>
              <a:ext cx="1467" cy="0"/>
            </a:xfrm>
            <a:prstGeom prst="line">
              <a:avLst/>
            </a:prstGeom>
            <a:noFill/>
            <a:ln w="19050">
              <a:solidFill>
                <a:schemeClr val="tx1"/>
              </a:solidFill>
              <a:round/>
              <a:headEnd type="triangle" w="med" len="med"/>
              <a:tailEnd/>
            </a:ln>
          </p:spPr>
          <p:txBody>
            <a:bodyPr wrap="none" anchor="ctr"/>
            <a:lstStyle/>
            <a:p>
              <a:endParaRPr lang="zh-CN" altLang="en-US"/>
            </a:p>
          </p:txBody>
        </p:sp>
        <p:sp>
          <p:nvSpPr>
            <p:cNvPr id="842783" name="Line 40"/>
            <p:cNvSpPr>
              <a:spLocks noChangeShapeType="1"/>
            </p:cNvSpPr>
            <p:nvPr/>
          </p:nvSpPr>
          <p:spPr bwMode="auto">
            <a:xfrm flipH="1">
              <a:off x="727" y="3304"/>
              <a:ext cx="126" cy="120"/>
            </a:xfrm>
            <a:prstGeom prst="line">
              <a:avLst/>
            </a:prstGeom>
            <a:noFill/>
            <a:ln w="12700">
              <a:solidFill>
                <a:schemeClr val="tx1"/>
              </a:solidFill>
              <a:round/>
              <a:headEnd/>
              <a:tailEnd/>
            </a:ln>
          </p:spPr>
          <p:txBody>
            <a:bodyPr wrap="none" anchor="ctr"/>
            <a:lstStyle/>
            <a:p>
              <a:endParaRPr lang="zh-CN" altLang="en-US"/>
            </a:p>
          </p:txBody>
        </p:sp>
        <p:sp>
          <p:nvSpPr>
            <p:cNvPr id="842784" name="Rectangle 41"/>
            <p:cNvSpPr>
              <a:spLocks noChangeArrowheads="1"/>
            </p:cNvSpPr>
            <p:nvPr/>
          </p:nvSpPr>
          <p:spPr bwMode="auto">
            <a:xfrm>
              <a:off x="856" y="3126"/>
              <a:ext cx="232" cy="268"/>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n</a:t>
              </a:r>
            </a:p>
          </p:txBody>
        </p:sp>
        <p:sp>
          <p:nvSpPr>
            <p:cNvPr id="842785" name="Rectangle 42"/>
            <p:cNvSpPr>
              <a:spLocks noChangeArrowheads="1"/>
            </p:cNvSpPr>
            <p:nvPr/>
          </p:nvSpPr>
          <p:spPr bwMode="auto">
            <a:xfrm>
              <a:off x="254" y="3233"/>
              <a:ext cx="254" cy="268"/>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B</a:t>
              </a:r>
            </a:p>
          </p:txBody>
        </p:sp>
        <p:grpSp>
          <p:nvGrpSpPr>
            <p:cNvPr id="842786" name="Group 43"/>
            <p:cNvGrpSpPr>
              <a:grpSpLocks/>
            </p:cNvGrpSpPr>
            <p:nvPr/>
          </p:nvGrpSpPr>
          <p:grpSpPr bwMode="auto">
            <a:xfrm>
              <a:off x="1070" y="3550"/>
              <a:ext cx="410" cy="391"/>
              <a:chOff x="1816" y="3448"/>
              <a:chExt cx="336" cy="288"/>
            </a:xfrm>
          </p:grpSpPr>
          <p:sp>
            <p:nvSpPr>
              <p:cNvPr id="842787" name="Oval 44"/>
              <p:cNvSpPr>
                <a:spLocks noChangeArrowheads="1"/>
              </p:cNvSpPr>
              <p:nvPr/>
            </p:nvSpPr>
            <p:spPr bwMode="auto">
              <a:xfrm>
                <a:off x="2072" y="3560"/>
                <a:ext cx="80" cy="80"/>
              </a:xfrm>
              <a:prstGeom prst="ellipse">
                <a:avLst/>
              </a:prstGeom>
              <a:noFill/>
              <a:ln w="25400">
                <a:solidFill>
                  <a:schemeClr val="tx1"/>
                </a:solidFill>
                <a:round/>
                <a:headEnd/>
                <a:tailEnd/>
              </a:ln>
            </p:spPr>
            <p:txBody>
              <a:bodyPr wrap="none" anchor="ctr"/>
              <a:lstStyle/>
              <a:p>
                <a:endParaRPr lang="zh-CN" altLang="en-US" b="1">
                  <a:latin typeface="Times New Roman" pitchFamily="18" charset="0"/>
                  <a:ea typeface="宋体" pitchFamily="2" charset="-122"/>
                </a:endParaRPr>
              </a:p>
            </p:txBody>
          </p:sp>
          <p:sp>
            <p:nvSpPr>
              <p:cNvPr id="842788" name="Line 45"/>
              <p:cNvSpPr>
                <a:spLocks noChangeShapeType="1"/>
              </p:cNvSpPr>
              <p:nvPr/>
            </p:nvSpPr>
            <p:spPr bwMode="auto">
              <a:xfrm flipH="1" flipV="1">
                <a:off x="1816" y="3448"/>
                <a:ext cx="256" cy="160"/>
              </a:xfrm>
              <a:prstGeom prst="line">
                <a:avLst/>
              </a:prstGeom>
              <a:noFill/>
              <a:ln w="25400">
                <a:solidFill>
                  <a:schemeClr val="tx1"/>
                </a:solidFill>
                <a:round/>
                <a:headEnd/>
                <a:tailEnd/>
              </a:ln>
            </p:spPr>
            <p:txBody>
              <a:bodyPr wrap="none" anchor="ctr"/>
              <a:lstStyle/>
              <a:p>
                <a:endParaRPr lang="zh-CN" altLang="en-US"/>
              </a:p>
            </p:txBody>
          </p:sp>
          <p:sp>
            <p:nvSpPr>
              <p:cNvPr id="842789" name="Line 46"/>
              <p:cNvSpPr>
                <a:spLocks noChangeShapeType="1"/>
              </p:cNvSpPr>
              <p:nvPr/>
            </p:nvSpPr>
            <p:spPr bwMode="auto">
              <a:xfrm flipH="1">
                <a:off x="1816" y="3608"/>
                <a:ext cx="256" cy="128"/>
              </a:xfrm>
              <a:prstGeom prst="line">
                <a:avLst/>
              </a:prstGeom>
              <a:noFill/>
              <a:ln w="25400">
                <a:solidFill>
                  <a:schemeClr val="tx1"/>
                </a:solidFill>
                <a:round/>
                <a:headEnd/>
                <a:tailEnd/>
              </a:ln>
            </p:spPr>
            <p:txBody>
              <a:bodyPr wrap="none" anchor="ctr"/>
              <a:lstStyle/>
              <a:p>
                <a:endParaRPr lang="zh-CN" altLang="en-US"/>
              </a:p>
            </p:txBody>
          </p:sp>
          <p:sp>
            <p:nvSpPr>
              <p:cNvPr id="842790" name="Line 47"/>
              <p:cNvSpPr>
                <a:spLocks noChangeShapeType="1"/>
              </p:cNvSpPr>
              <p:nvPr/>
            </p:nvSpPr>
            <p:spPr bwMode="auto">
              <a:xfrm>
                <a:off x="1824" y="3464"/>
                <a:ext cx="0" cy="272"/>
              </a:xfrm>
              <a:prstGeom prst="line">
                <a:avLst/>
              </a:prstGeom>
              <a:noFill/>
              <a:ln w="25400">
                <a:solidFill>
                  <a:schemeClr val="tx1"/>
                </a:solidFill>
                <a:round/>
                <a:headEnd/>
                <a:tailEnd/>
              </a:ln>
            </p:spPr>
            <p:txBody>
              <a:bodyPr wrap="none" anchor="ctr"/>
              <a:lstStyle/>
              <a:p>
                <a:endParaRPr lang="zh-CN" altLang="en-US"/>
              </a:p>
            </p:txBody>
          </p:sp>
        </p:grpSp>
        <p:sp>
          <p:nvSpPr>
            <p:cNvPr id="842791" name="Line 48"/>
            <p:cNvSpPr>
              <a:spLocks noChangeShapeType="1"/>
            </p:cNvSpPr>
            <p:nvPr/>
          </p:nvSpPr>
          <p:spPr bwMode="auto">
            <a:xfrm>
              <a:off x="906" y="3369"/>
              <a:ext cx="0" cy="383"/>
            </a:xfrm>
            <a:prstGeom prst="line">
              <a:avLst/>
            </a:prstGeom>
            <a:noFill/>
            <a:ln w="19050">
              <a:solidFill>
                <a:schemeClr val="tx1"/>
              </a:solidFill>
              <a:round/>
              <a:headEnd/>
              <a:tailEnd/>
            </a:ln>
          </p:spPr>
          <p:txBody>
            <a:bodyPr wrap="none" anchor="ctr"/>
            <a:lstStyle/>
            <a:p>
              <a:endParaRPr lang="zh-CN" altLang="en-US"/>
            </a:p>
          </p:txBody>
        </p:sp>
        <p:sp>
          <p:nvSpPr>
            <p:cNvPr id="842792" name="Line 49"/>
            <p:cNvSpPr>
              <a:spLocks noChangeShapeType="1"/>
            </p:cNvSpPr>
            <p:nvPr/>
          </p:nvSpPr>
          <p:spPr bwMode="auto">
            <a:xfrm>
              <a:off x="911" y="3755"/>
              <a:ext cx="165" cy="0"/>
            </a:xfrm>
            <a:prstGeom prst="line">
              <a:avLst/>
            </a:prstGeom>
            <a:noFill/>
            <a:ln w="19050">
              <a:solidFill>
                <a:schemeClr val="tx1"/>
              </a:solidFill>
              <a:round/>
              <a:headEnd/>
              <a:tailEnd/>
            </a:ln>
          </p:spPr>
          <p:txBody>
            <a:bodyPr wrap="none" anchor="ctr"/>
            <a:lstStyle/>
            <a:p>
              <a:endParaRPr lang="zh-CN" altLang="en-US"/>
            </a:p>
          </p:txBody>
        </p:sp>
        <p:sp>
          <p:nvSpPr>
            <p:cNvPr id="842793" name="Line 50"/>
            <p:cNvSpPr>
              <a:spLocks noChangeShapeType="1"/>
            </p:cNvSpPr>
            <p:nvPr/>
          </p:nvSpPr>
          <p:spPr bwMode="auto">
            <a:xfrm flipH="1">
              <a:off x="1484" y="3755"/>
              <a:ext cx="476" cy="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842794" name="Line 51"/>
            <p:cNvSpPr>
              <a:spLocks noChangeShapeType="1"/>
            </p:cNvSpPr>
            <p:nvPr/>
          </p:nvSpPr>
          <p:spPr bwMode="auto">
            <a:xfrm flipH="1">
              <a:off x="1600" y="3697"/>
              <a:ext cx="126" cy="119"/>
            </a:xfrm>
            <a:prstGeom prst="line">
              <a:avLst/>
            </a:prstGeom>
            <a:noFill/>
            <a:ln w="12700">
              <a:solidFill>
                <a:schemeClr val="tx1"/>
              </a:solidFill>
              <a:round/>
              <a:headEnd/>
              <a:tailEnd/>
            </a:ln>
          </p:spPr>
          <p:txBody>
            <a:bodyPr wrap="none" anchor="ctr"/>
            <a:lstStyle/>
            <a:p>
              <a:endParaRPr lang="zh-CN" altLang="en-US"/>
            </a:p>
          </p:txBody>
        </p:sp>
        <p:sp>
          <p:nvSpPr>
            <p:cNvPr id="842795" name="Rectangle 52"/>
            <p:cNvSpPr>
              <a:spLocks noChangeArrowheads="1"/>
            </p:cNvSpPr>
            <p:nvPr/>
          </p:nvSpPr>
          <p:spPr bwMode="auto">
            <a:xfrm>
              <a:off x="1621" y="3709"/>
              <a:ext cx="232" cy="269"/>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n</a:t>
              </a:r>
            </a:p>
          </p:txBody>
        </p:sp>
        <p:sp>
          <p:nvSpPr>
            <p:cNvPr id="842796" name="Rectangle 53"/>
            <p:cNvSpPr>
              <a:spLocks noChangeArrowheads="1"/>
            </p:cNvSpPr>
            <p:nvPr/>
          </p:nvSpPr>
          <p:spPr bwMode="auto">
            <a:xfrm>
              <a:off x="1964" y="2993"/>
              <a:ext cx="447" cy="1091"/>
            </a:xfrm>
            <a:prstGeom prst="rect">
              <a:avLst/>
            </a:prstGeom>
            <a:noFill/>
            <a:ln w="25400">
              <a:solidFill>
                <a:schemeClr val="tx1"/>
              </a:solidFill>
              <a:miter lim="800000"/>
              <a:headEnd/>
              <a:tailEnd/>
            </a:ln>
          </p:spPr>
          <p:txBody>
            <a:bodyPr wrap="none" anchor="ctr"/>
            <a:lstStyle/>
            <a:p>
              <a:endParaRPr lang="zh-CN" altLang="en-US" b="1">
                <a:latin typeface="Times New Roman" pitchFamily="18" charset="0"/>
                <a:ea typeface="宋体" pitchFamily="2" charset="-122"/>
              </a:endParaRPr>
            </a:p>
          </p:txBody>
        </p:sp>
        <p:sp>
          <p:nvSpPr>
            <p:cNvPr id="842797" name="Rectangle 54"/>
            <p:cNvSpPr>
              <a:spLocks noChangeArrowheads="1"/>
            </p:cNvSpPr>
            <p:nvPr/>
          </p:nvSpPr>
          <p:spPr bwMode="auto">
            <a:xfrm>
              <a:off x="1925" y="3184"/>
              <a:ext cx="211" cy="268"/>
            </a:xfrm>
            <a:prstGeom prst="rect">
              <a:avLst/>
            </a:prstGeom>
            <a:noFill/>
            <a:ln w="12700">
              <a:noFill/>
              <a:miter lim="800000"/>
              <a:headEnd/>
              <a:tailEnd/>
            </a:ln>
          </p:spPr>
          <p:txBody>
            <a:bodyPr wrap="none" lIns="90488" tIns="44450" rIns="90488" bIns="44450">
              <a:spAutoFit/>
            </a:bodyPr>
            <a:lstStyle/>
            <a:p>
              <a:r>
                <a:rPr lang="zh-CN" altLang="en-US" sz="2400" b="1">
                  <a:latin typeface="Times New Roman" pitchFamily="18" charset="0"/>
                  <a:ea typeface="宋体" pitchFamily="2" charset="-122"/>
                </a:rPr>
                <a:t>0</a:t>
              </a:r>
            </a:p>
          </p:txBody>
        </p:sp>
        <p:sp>
          <p:nvSpPr>
            <p:cNvPr id="842798" name="Rectangle 55"/>
            <p:cNvSpPr>
              <a:spLocks noChangeArrowheads="1"/>
            </p:cNvSpPr>
            <p:nvPr/>
          </p:nvSpPr>
          <p:spPr bwMode="auto">
            <a:xfrm>
              <a:off x="1916" y="3648"/>
              <a:ext cx="211" cy="268"/>
            </a:xfrm>
            <a:prstGeom prst="rect">
              <a:avLst/>
            </a:prstGeom>
            <a:noFill/>
            <a:ln w="12700">
              <a:noFill/>
              <a:miter lim="800000"/>
              <a:headEnd/>
              <a:tailEnd/>
            </a:ln>
          </p:spPr>
          <p:txBody>
            <a:bodyPr wrap="none" lIns="90488" tIns="44450" rIns="90488" bIns="44450">
              <a:spAutoFit/>
            </a:bodyPr>
            <a:lstStyle/>
            <a:p>
              <a:r>
                <a:rPr lang="zh-CN" altLang="en-US" sz="2400" b="1">
                  <a:latin typeface="Times New Roman" pitchFamily="18" charset="0"/>
                  <a:ea typeface="宋体" pitchFamily="2" charset="-122"/>
                </a:rPr>
                <a:t>1</a:t>
              </a:r>
            </a:p>
          </p:txBody>
        </p:sp>
        <p:sp>
          <p:nvSpPr>
            <p:cNvPr id="842799" name="Rectangle 56"/>
            <p:cNvSpPr>
              <a:spLocks noChangeArrowheads="1"/>
            </p:cNvSpPr>
            <p:nvPr/>
          </p:nvSpPr>
          <p:spPr bwMode="auto">
            <a:xfrm rot="5400000">
              <a:off x="1692" y="3465"/>
              <a:ext cx="1050" cy="268"/>
            </a:xfrm>
            <a:prstGeom prst="rect">
              <a:avLst/>
            </a:prstGeom>
            <a:noFill/>
            <a:ln w="12700">
              <a:noFill/>
              <a:miter lim="800000"/>
              <a:headEnd/>
              <a:tailEnd/>
            </a:ln>
          </p:spPr>
          <p:txBody>
            <a:bodyPr lIns="90488" tIns="44450" rIns="90488" bIns="44450">
              <a:spAutoFit/>
            </a:bodyPr>
            <a:lstStyle/>
            <a:p>
              <a:r>
                <a:rPr lang="zh-CN" altLang="en-US" sz="2200" b="1">
                  <a:ea typeface="宋体" pitchFamily="2" charset="-122"/>
                  <a:cs typeface="Arial" pitchFamily="34" charset="0"/>
                </a:rPr>
                <a:t>多路选择器</a:t>
              </a:r>
            </a:p>
          </p:txBody>
        </p:sp>
        <p:sp>
          <p:nvSpPr>
            <p:cNvPr id="842800" name="Line 57"/>
            <p:cNvSpPr>
              <a:spLocks noChangeShapeType="1"/>
            </p:cNvSpPr>
            <p:nvPr/>
          </p:nvSpPr>
          <p:spPr bwMode="auto">
            <a:xfrm flipV="1">
              <a:off x="2187" y="1667"/>
              <a:ext cx="0" cy="1321"/>
            </a:xfrm>
            <a:prstGeom prst="line">
              <a:avLst/>
            </a:prstGeom>
            <a:noFill/>
            <a:ln w="19050">
              <a:solidFill>
                <a:schemeClr val="tx1"/>
              </a:solidFill>
              <a:round/>
              <a:headEnd type="triangle" w="med" len="med"/>
              <a:tailEnd/>
            </a:ln>
          </p:spPr>
          <p:txBody>
            <a:bodyPr wrap="none" anchor="ctr"/>
            <a:lstStyle/>
            <a:p>
              <a:endParaRPr lang="zh-CN" altLang="en-US"/>
            </a:p>
          </p:txBody>
        </p:sp>
        <p:sp>
          <p:nvSpPr>
            <p:cNvPr id="842801" name="Line 59"/>
            <p:cNvSpPr>
              <a:spLocks noChangeShapeType="1"/>
            </p:cNvSpPr>
            <p:nvPr/>
          </p:nvSpPr>
          <p:spPr bwMode="auto">
            <a:xfrm flipH="1">
              <a:off x="2183" y="2006"/>
              <a:ext cx="1291" cy="0"/>
            </a:xfrm>
            <a:prstGeom prst="line">
              <a:avLst/>
            </a:prstGeom>
            <a:noFill/>
            <a:ln w="19050">
              <a:solidFill>
                <a:schemeClr val="tx1"/>
              </a:solidFill>
              <a:round/>
              <a:headEnd/>
              <a:tailEnd/>
            </a:ln>
          </p:spPr>
          <p:txBody>
            <a:bodyPr wrap="none" anchor="ctr"/>
            <a:lstStyle/>
            <a:p>
              <a:endParaRPr lang="zh-CN" altLang="en-US"/>
            </a:p>
          </p:txBody>
        </p:sp>
        <p:sp>
          <p:nvSpPr>
            <p:cNvPr id="842802" name="Rectangle 60"/>
            <p:cNvSpPr>
              <a:spLocks noChangeArrowheads="1"/>
            </p:cNvSpPr>
            <p:nvPr/>
          </p:nvSpPr>
          <p:spPr bwMode="auto">
            <a:xfrm>
              <a:off x="1647" y="1619"/>
              <a:ext cx="478" cy="268"/>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Sub</a:t>
              </a:r>
            </a:p>
          </p:txBody>
        </p:sp>
        <p:sp>
          <p:nvSpPr>
            <p:cNvPr id="842803" name="Rectangle 62"/>
            <p:cNvSpPr>
              <a:spLocks noChangeArrowheads="1"/>
            </p:cNvSpPr>
            <p:nvPr/>
          </p:nvSpPr>
          <p:spPr bwMode="auto">
            <a:xfrm>
              <a:off x="1503" y="3487"/>
              <a:ext cx="254" cy="268"/>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B</a:t>
              </a:r>
            </a:p>
          </p:txBody>
        </p:sp>
        <p:sp>
          <p:nvSpPr>
            <p:cNvPr id="842804" name="Line 63"/>
            <p:cNvSpPr>
              <a:spLocks noChangeShapeType="1"/>
            </p:cNvSpPr>
            <p:nvPr/>
          </p:nvSpPr>
          <p:spPr bwMode="auto">
            <a:xfrm>
              <a:off x="1557" y="3509"/>
              <a:ext cx="134" cy="0"/>
            </a:xfrm>
            <a:prstGeom prst="line">
              <a:avLst/>
            </a:prstGeom>
            <a:noFill/>
            <a:ln w="28575">
              <a:solidFill>
                <a:srgbClr val="000000"/>
              </a:solidFill>
              <a:round/>
              <a:headEnd/>
              <a:tailEnd/>
            </a:ln>
          </p:spPr>
          <p:txBody>
            <a:bodyPr/>
            <a:lstStyle/>
            <a:p>
              <a:endParaRPr lang="zh-CN" altLang="en-US"/>
            </a:p>
          </p:txBody>
        </p:sp>
        <p:sp>
          <p:nvSpPr>
            <p:cNvPr id="842805" name="Line 64"/>
            <p:cNvSpPr>
              <a:spLocks noChangeShapeType="1"/>
            </p:cNvSpPr>
            <p:nvPr/>
          </p:nvSpPr>
          <p:spPr bwMode="auto">
            <a:xfrm>
              <a:off x="3697" y="2549"/>
              <a:ext cx="567" cy="0"/>
            </a:xfrm>
            <a:prstGeom prst="line">
              <a:avLst/>
            </a:prstGeom>
            <a:noFill/>
            <a:ln w="12700">
              <a:solidFill>
                <a:srgbClr val="000000"/>
              </a:solidFill>
              <a:round/>
              <a:headEnd/>
              <a:tailEnd type="triangle" w="med" len="med"/>
            </a:ln>
          </p:spPr>
          <p:txBody>
            <a:bodyPr/>
            <a:lstStyle/>
            <a:p>
              <a:endParaRPr lang="zh-CN" altLang="en-US"/>
            </a:p>
          </p:txBody>
        </p:sp>
        <p:sp>
          <p:nvSpPr>
            <p:cNvPr id="842806" name="Line 65"/>
            <p:cNvSpPr>
              <a:spLocks noChangeShapeType="1"/>
            </p:cNvSpPr>
            <p:nvPr/>
          </p:nvSpPr>
          <p:spPr bwMode="auto">
            <a:xfrm>
              <a:off x="3709" y="3315"/>
              <a:ext cx="567" cy="0"/>
            </a:xfrm>
            <a:prstGeom prst="line">
              <a:avLst/>
            </a:prstGeom>
            <a:noFill/>
            <a:ln w="12700">
              <a:solidFill>
                <a:srgbClr val="000000"/>
              </a:solidFill>
              <a:round/>
              <a:headEnd/>
              <a:tailEnd type="triangle" w="med" len="med"/>
            </a:ln>
          </p:spPr>
          <p:txBody>
            <a:bodyPr/>
            <a:lstStyle/>
            <a:p>
              <a:endParaRPr lang="zh-CN" altLang="en-US"/>
            </a:p>
          </p:txBody>
        </p:sp>
        <p:sp>
          <p:nvSpPr>
            <p:cNvPr id="842807" name="Rectangle 66"/>
            <p:cNvSpPr>
              <a:spLocks noChangeArrowheads="1"/>
            </p:cNvSpPr>
            <p:nvPr/>
          </p:nvSpPr>
          <p:spPr bwMode="auto">
            <a:xfrm>
              <a:off x="4237" y="2977"/>
              <a:ext cx="381" cy="268"/>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OF</a:t>
              </a:r>
            </a:p>
          </p:txBody>
        </p:sp>
        <p:sp>
          <p:nvSpPr>
            <p:cNvPr id="842808" name="Text Box 68"/>
            <p:cNvSpPr txBox="1">
              <a:spLocks noChangeArrowheads="1"/>
            </p:cNvSpPr>
            <p:nvPr/>
          </p:nvSpPr>
          <p:spPr bwMode="auto">
            <a:xfrm>
              <a:off x="241" y="2710"/>
              <a:ext cx="1671" cy="306"/>
            </a:xfrm>
            <a:prstGeom prst="rect">
              <a:avLst/>
            </a:prstGeom>
            <a:noFill/>
            <a:ln w="12700">
              <a:noFill/>
              <a:miter lim="800000"/>
              <a:headEnd/>
              <a:tailEnd/>
            </a:ln>
          </p:spPr>
          <p:txBody>
            <a:bodyPr>
              <a:spAutoFit/>
            </a:bodyPr>
            <a:lstStyle/>
            <a:p>
              <a:pPr>
                <a:spcBef>
                  <a:spcPct val="50000"/>
                </a:spcBef>
              </a:pPr>
              <a:r>
                <a:rPr lang="zh-CN" altLang="en-US" sz="2800" b="1">
                  <a:solidFill>
                    <a:srgbClr val="C00000"/>
                  </a:solidFill>
                  <a:latin typeface="黑体" pitchFamily="49" charset="-122"/>
                  <a:ea typeface="黑体" pitchFamily="49" charset="-122"/>
                </a:rPr>
                <a:t>加</a:t>
              </a:r>
              <a:r>
                <a:rPr lang="en-US" altLang="zh-CN" sz="2800" b="1">
                  <a:solidFill>
                    <a:srgbClr val="C00000"/>
                  </a:solidFill>
                  <a:latin typeface="黑体" pitchFamily="49" charset="-122"/>
                  <a:ea typeface="黑体" pitchFamily="49" charset="-122"/>
                </a:rPr>
                <a:t>/</a:t>
              </a:r>
              <a:r>
                <a:rPr lang="zh-CN" altLang="en-US" sz="2800" b="1">
                  <a:solidFill>
                    <a:srgbClr val="C00000"/>
                  </a:solidFill>
                  <a:latin typeface="黑体" pitchFamily="49" charset="-122"/>
                  <a:ea typeface="黑体" pitchFamily="49" charset="-122"/>
                </a:rPr>
                <a:t>减运算部件</a:t>
              </a:r>
            </a:p>
          </p:txBody>
        </p:sp>
        <p:sp>
          <p:nvSpPr>
            <p:cNvPr id="842809" name="Line 57"/>
            <p:cNvSpPr>
              <a:spLocks noChangeShapeType="1"/>
            </p:cNvSpPr>
            <p:nvPr/>
          </p:nvSpPr>
          <p:spPr bwMode="auto">
            <a:xfrm>
              <a:off x="3706" y="3131"/>
              <a:ext cx="556"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842810" name="Rectangle 66"/>
            <p:cNvSpPr>
              <a:spLocks noChangeArrowheads="1"/>
            </p:cNvSpPr>
            <p:nvPr/>
          </p:nvSpPr>
          <p:spPr bwMode="auto">
            <a:xfrm>
              <a:off x="4239" y="3187"/>
              <a:ext cx="1283" cy="268"/>
            </a:xfrm>
            <a:prstGeom prst="rect">
              <a:avLst/>
            </a:prstGeom>
            <a:noFill/>
            <a:ln w="12700">
              <a:noFill/>
              <a:miter lim="800000"/>
              <a:headEnd/>
              <a:tailEnd/>
            </a:ln>
          </p:spPr>
          <p:txBody>
            <a:bodyPr lIns="90488" tIns="44450" rIns="90488" bIns="44450">
              <a:spAutoFit/>
            </a:bodyPr>
            <a:lstStyle/>
            <a:p>
              <a:r>
                <a:rPr lang="en-US" altLang="zh-CN" sz="2400" b="1">
                  <a:ea typeface="宋体" pitchFamily="2" charset="-122"/>
                  <a:cs typeface="Arial" pitchFamily="34" charset="0"/>
                </a:rPr>
                <a:t>CF=Co</a:t>
              </a:r>
              <a:r>
                <a:rPr lang="en-US" altLang="zh-CN" sz="2400" b="1">
                  <a:ea typeface="宋体" pitchFamily="2" charset="-122"/>
                  <a:cs typeface="Arial" pitchFamily="34" charset="0"/>
                  <a:sym typeface="Symbol" pitchFamily="18" charset="2"/>
                </a:rPr>
                <a:t>Sub</a:t>
              </a:r>
            </a:p>
          </p:txBody>
        </p:sp>
        <p:sp>
          <p:nvSpPr>
            <p:cNvPr id="842811" name="Line 64"/>
            <p:cNvSpPr>
              <a:spLocks noChangeShapeType="1"/>
            </p:cNvSpPr>
            <p:nvPr/>
          </p:nvSpPr>
          <p:spPr bwMode="auto">
            <a:xfrm>
              <a:off x="3699" y="2700"/>
              <a:ext cx="566" cy="0"/>
            </a:xfrm>
            <a:prstGeom prst="line">
              <a:avLst/>
            </a:prstGeom>
            <a:noFill/>
            <a:ln w="12700">
              <a:solidFill>
                <a:srgbClr val="000000"/>
              </a:solidFill>
              <a:round/>
              <a:headEnd/>
              <a:tailEnd type="triangle" w="med" len="med"/>
            </a:ln>
          </p:spPr>
          <p:txBody>
            <a:bodyPr/>
            <a:lstStyle/>
            <a:p>
              <a:endParaRPr lang="zh-CN" altLang="en-US"/>
            </a:p>
          </p:txBody>
        </p:sp>
        <p:sp>
          <p:nvSpPr>
            <p:cNvPr id="842812" name="Rectangle 34"/>
            <p:cNvSpPr>
              <a:spLocks noChangeArrowheads="1"/>
            </p:cNvSpPr>
            <p:nvPr/>
          </p:nvSpPr>
          <p:spPr bwMode="auto">
            <a:xfrm>
              <a:off x="4264" y="2548"/>
              <a:ext cx="360" cy="269"/>
            </a:xfrm>
            <a:prstGeom prst="rect">
              <a:avLst/>
            </a:prstGeom>
            <a:noFill/>
            <a:ln w="12700">
              <a:noFill/>
              <a:miter lim="800000"/>
              <a:headEnd/>
              <a:tailEnd/>
            </a:ln>
          </p:spPr>
          <p:txBody>
            <a:bodyPr wrap="none" lIns="90488" tIns="44450" rIns="90488" bIns="44450">
              <a:spAutoFit/>
            </a:bodyPr>
            <a:lstStyle/>
            <a:p>
              <a:r>
                <a:rPr lang="en-US" altLang="zh-CN" sz="2400" b="1">
                  <a:ea typeface="宋体" pitchFamily="2" charset="-122"/>
                  <a:cs typeface="Arial" pitchFamily="34" charset="0"/>
                </a:rPr>
                <a:t>SF</a:t>
              </a:r>
            </a:p>
          </p:txBody>
        </p:sp>
        <p:sp>
          <p:nvSpPr>
            <p:cNvPr id="419910" name="Rectangle 70"/>
            <p:cNvSpPr>
              <a:spLocks noChangeArrowheads="1"/>
            </p:cNvSpPr>
            <p:nvPr/>
          </p:nvSpPr>
          <p:spPr bwMode="auto">
            <a:xfrm>
              <a:off x="0" y="1513"/>
              <a:ext cx="1784" cy="450"/>
            </a:xfrm>
            <a:prstGeom prst="rect">
              <a:avLst/>
            </a:prstGeom>
            <a:noFill/>
            <a:ln w="12700">
              <a:noFill/>
              <a:miter lim="800000"/>
              <a:headEnd/>
              <a:tailEnd/>
            </a:ln>
          </p:spPr>
          <p:txBody>
            <a:bodyPr anchor="ctr">
              <a:spAutoFit/>
            </a:bodyPr>
            <a:lstStyle/>
            <a:p>
              <a:r>
                <a:rPr lang="zh-CN" altLang="en-US" sz="2200" b="1">
                  <a:solidFill>
                    <a:schemeClr val="accent2"/>
                  </a:solidFill>
                  <a:latin typeface="黑体" pitchFamily="49" charset="-122"/>
                  <a:ea typeface="黑体" pitchFamily="49" charset="-122"/>
                </a:rPr>
                <a:t>当</a:t>
              </a:r>
              <a:r>
                <a:rPr lang="en-US" altLang="zh-CN" sz="2200" b="1">
                  <a:solidFill>
                    <a:schemeClr val="accent2"/>
                  </a:solidFill>
                  <a:latin typeface="黑体" pitchFamily="49" charset="-122"/>
                  <a:ea typeface="黑体" pitchFamily="49" charset="-122"/>
                </a:rPr>
                <a:t>Sub</a:t>
              </a:r>
              <a:r>
                <a:rPr lang="zh-CN" altLang="en-US" sz="2200" b="1">
                  <a:solidFill>
                    <a:schemeClr val="accent2"/>
                  </a:solidFill>
                  <a:latin typeface="黑体" pitchFamily="49" charset="-122"/>
                  <a:ea typeface="黑体" pitchFamily="49" charset="-122"/>
                </a:rPr>
                <a:t>为</a:t>
              </a:r>
              <a:r>
                <a:rPr lang="en-US" altLang="zh-CN" sz="2200" b="1">
                  <a:solidFill>
                    <a:schemeClr val="accent2"/>
                  </a:solidFill>
                  <a:latin typeface="黑体" pitchFamily="49" charset="-122"/>
                  <a:ea typeface="黑体" pitchFamily="49" charset="-122"/>
                </a:rPr>
                <a:t>1</a:t>
              </a:r>
              <a:r>
                <a:rPr lang="zh-CN" altLang="en-US" sz="2200" b="1">
                  <a:solidFill>
                    <a:schemeClr val="accent2"/>
                  </a:solidFill>
                  <a:latin typeface="黑体" pitchFamily="49" charset="-122"/>
                  <a:ea typeface="黑体" pitchFamily="49" charset="-122"/>
                </a:rPr>
                <a:t>时，做减法</a:t>
              </a:r>
            </a:p>
            <a:p>
              <a:r>
                <a:rPr lang="zh-CN" altLang="en-US" sz="2200" b="1">
                  <a:solidFill>
                    <a:schemeClr val="accent2"/>
                  </a:solidFill>
                  <a:latin typeface="黑体" pitchFamily="49" charset="-122"/>
                  <a:ea typeface="黑体" pitchFamily="49" charset="-122"/>
                </a:rPr>
                <a:t>当</a:t>
              </a:r>
              <a:r>
                <a:rPr lang="en-US" altLang="zh-CN" sz="2200" b="1">
                  <a:solidFill>
                    <a:schemeClr val="accent2"/>
                  </a:solidFill>
                  <a:latin typeface="黑体" pitchFamily="49" charset="-122"/>
                  <a:ea typeface="黑体" pitchFamily="49" charset="-122"/>
                </a:rPr>
                <a:t>Sub</a:t>
              </a:r>
              <a:r>
                <a:rPr lang="zh-CN" altLang="en-US" sz="2200" b="1">
                  <a:solidFill>
                    <a:schemeClr val="accent2"/>
                  </a:solidFill>
                  <a:latin typeface="黑体" pitchFamily="49" charset="-122"/>
                  <a:ea typeface="黑体" pitchFamily="49" charset="-122"/>
                </a:rPr>
                <a:t>为</a:t>
              </a:r>
              <a:r>
                <a:rPr lang="en-US" altLang="zh-CN" sz="2200" b="1">
                  <a:solidFill>
                    <a:schemeClr val="accent2"/>
                  </a:solidFill>
                  <a:latin typeface="黑体" pitchFamily="49" charset="-122"/>
                  <a:ea typeface="黑体" pitchFamily="49" charset="-122"/>
                </a:rPr>
                <a:t>0</a:t>
              </a:r>
              <a:r>
                <a:rPr lang="zh-CN" altLang="en-US" sz="2200" b="1">
                  <a:solidFill>
                    <a:schemeClr val="accent2"/>
                  </a:solidFill>
                  <a:latin typeface="黑体" pitchFamily="49" charset="-122"/>
                  <a:ea typeface="黑体" pitchFamily="49" charset="-122"/>
                </a:rPr>
                <a:t>时，做加法</a:t>
              </a:r>
            </a:p>
          </p:txBody>
        </p:sp>
      </p:grpSp>
      <p:sp>
        <p:nvSpPr>
          <p:cNvPr id="842814" name="Text Box 62"/>
          <p:cNvSpPr txBox="1">
            <a:spLocks noChangeArrowheads="1"/>
          </p:cNvSpPr>
          <p:nvPr/>
        </p:nvSpPr>
        <p:spPr bwMode="auto">
          <a:xfrm>
            <a:off x="4470400" y="882650"/>
            <a:ext cx="4383088" cy="777875"/>
          </a:xfrm>
          <a:prstGeom prst="rect">
            <a:avLst/>
          </a:prstGeom>
          <a:solidFill>
            <a:schemeClr val="bg1"/>
          </a:solidFill>
          <a:ln w="9525">
            <a:noFill/>
            <a:miter lim="800000"/>
            <a:headEnd/>
            <a:tailEnd/>
          </a:ln>
          <a:effectLst/>
        </p:spPr>
        <p:txBody>
          <a:bodyPr>
            <a:spAutoFit/>
          </a:bodyPr>
          <a:lstStyle/>
          <a:p>
            <a:pPr>
              <a:spcBef>
                <a:spcPct val="25000"/>
              </a:spcBef>
            </a:pPr>
            <a:r>
              <a:rPr lang="zh-CN" altLang="en-US" sz="2000" b="1">
                <a:solidFill>
                  <a:srgbClr val="B3110D"/>
                </a:solidFill>
                <a:latin typeface="微软雅黑" pitchFamily="34" charset="-122"/>
                <a:ea typeface="微软雅黑" pitchFamily="34" charset="-122"/>
              </a:rPr>
              <a:t>已知</a:t>
            </a:r>
            <a:r>
              <a:rPr lang="en-US" altLang="zh-CN" sz="2000" b="1">
                <a:solidFill>
                  <a:srgbClr val="B3110D"/>
                </a:solidFill>
                <a:latin typeface="微软雅黑" pitchFamily="34" charset="-122"/>
                <a:ea typeface="微软雅黑" pitchFamily="34" charset="-122"/>
              </a:rPr>
              <a:t>%edx</a:t>
            </a:r>
            <a:r>
              <a:rPr lang="zh-CN" altLang="en-US" sz="2000" b="1">
                <a:solidFill>
                  <a:srgbClr val="B3110D"/>
                </a:solidFill>
                <a:latin typeface="微软雅黑" pitchFamily="34" charset="-122"/>
                <a:ea typeface="微软雅黑" pitchFamily="34" charset="-122"/>
              </a:rPr>
              <a:t>中为 </a:t>
            </a:r>
            <a:r>
              <a:rPr lang="en-US" altLang="zh-CN" sz="2000" b="1">
                <a:solidFill>
                  <a:srgbClr val="B3110D"/>
                </a:solidFill>
                <a:latin typeface="微软雅黑" pitchFamily="34" charset="-122"/>
                <a:ea typeface="微软雅黑" pitchFamily="34" charset="-122"/>
              </a:rPr>
              <a:t>len-1=FFFF FFFFH</a:t>
            </a:r>
          </a:p>
          <a:p>
            <a:pPr>
              <a:spcBef>
                <a:spcPct val="25000"/>
              </a:spcBef>
            </a:pPr>
            <a:r>
              <a:rPr lang="zh-CN" altLang="en-US" sz="2000" b="1">
                <a:solidFill>
                  <a:srgbClr val="B3110D"/>
                </a:solidFill>
                <a:latin typeface="微软雅黑" pitchFamily="34" charset="-122"/>
                <a:ea typeface="微软雅黑" pitchFamily="34" charset="-122"/>
              </a:rPr>
              <a:t>       </a:t>
            </a:r>
            <a:r>
              <a:rPr lang="en-US" altLang="zh-CN" sz="2000" b="1">
                <a:solidFill>
                  <a:srgbClr val="B3110D"/>
                </a:solidFill>
                <a:latin typeface="微软雅黑" pitchFamily="34" charset="-122"/>
                <a:ea typeface="微软雅黑" pitchFamily="34" charset="-122"/>
              </a:rPr>
              <a:t>%eax</a:t>
            </a:r>
            <a:r>
              <a:rPr lang="zh-CN" altLang="en-US" sz="2000" b="1">
                <a:solidFill>
                  <a:srgbClr val="B3110D"/>
                </a:solidFill>
                <a:latin typeface="微软雅黑" pitchFamily="34" charset="-122"/>
                <a:ea typeface="微软雅黑" pitchFamily="34" charset="-122"/>
              </a:rPr>
              <a:t>中为 </a:t>
            </a:r>
            <a:r>
              <a:rPr lang="en-US" altLang="zh-CN" sz="2000" b="1">
                <a:solidFill>
                  <a:srgbClr val="B3110D"/>
                </a:solidFill>
                <a:latin typeface="微软雅黑" pitchFamily="34" charset="-122"/>
                <a:ea typeface="微软雅黑" pitchFamily="34" charset="-122"/>
              </a:rPr>
              <a:t>i=0000 0000H</a:t>
            </a:r>
          </a:p>
        </p:txBody>
      </p:sp>
    </p:spTree>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2"/>
          <p:cNvSpPr>
            <a:spLocks noGrp="1" noChangeArrowheads="1"/>
          </p:cNvSpPr>
          <p:nvPr>
            <p:ph type="title"/>
          </p:nvPr>
        </p:nvSpPr>
        <p:spPr>
          <a:xfrm>
            <a:off x="836613" y="98425"/>
            <a:ext cx="5629275" cy="474663"/>
          </a:xfrm>
        </p:spPr>
        <p:txBody>
          <a:bodyPr/>
          <a:lstStyle/>
          <a:p>
            <a:r>
              <a:rPr lang="zh-CN" altLang="en-US" sz="3200"/>
              <a:t>回顾：</a:t>
            </a:r>
            <a:r>
              <a:rPr lang="en-US" altLang="zh-CN" sz="3200"/>
              <a:t>jbe .L3</a:t>
            </a:r>
            <a:r>
              <a:rPr lang="zh-CN" altLang="en-US" sz="3200"/>
              <a:t>指令的执行结果</a:t>
            </a:r>
          </a:p>
        </p:txBody>
      </p:sp>
      <p:graphicFrame>
        <p:nvGraphicFramePr>
          <p:cNvPr id="843838" name="Group 62"/>
          <p:cNvGraphicFramePr>
            <a:graphicFrameLocks noGrp="1"/>
          </p:cNvGraphicFramePr>
          <p:nvPr>
            <p:ph idx="1"/>
          </p:nvPr>
        </p:nvGraphicFramePr>
        <p:xfrm>
          <a:off x="522288" y="704850"/>
          <a:ext cx="8153400" cy="4110038"/>
        </p:xfrm>
        <a:graphic>
          <a:graphicData uri="http://schemas.openxmlformats.org/drawingml/2006/table">
            <a:tbl>
              <a:tblPr/>
              <a:tblGrid>
                <a:gridCol w="2686050"/>
                <a:gridCol w="2774950"/>
                <a:gridCol w="2692400"/>
              </a:tblGrid>
              <a:tr h="587375">
                <a:tc>
                  <a:txBody>
                    <a:bodyPr/>
                    <a:lstStyle/>
                    <a:p>
                      <a:pPr marL="0" marR="0" lvl="0" indent="266700" algn="ctr" defTabSz="914400" rtl="0" eaLnBrk="0" fontAlgn="base" latinLnBrk="0" hangingPunct="0">
                        <a:lnSpc>
                          <a:spcPts val="1600"/>
                        </a:lnSpc>
                        <a:spcBef>
                          <a:spcPct val="30000"/>
                        </a:spcBef>
                        <a:spcAft>
                          <a:spcPct val="0"/>
                        </a:spcAft>
                        <a:buClrTx/>
                        <a:buSzPct val="100000"/>
                        <a:buFontTx/>
                        <a:buNone/>
                        <a:tabLst/>
                      </a:pPr>
                      <a:r>
                        <a:rPr kumimoji="0" lang="zh-CN" altLang="en-US" sz="1900" b="1" i="0" u="none" strike="noStrike" cap="none" normalizeH="0" baseline="0" smtClean="0">
                          <a:ln>
                            <a:noFill/>
                          </a:ln>
                          <a:solidFill>
                            <a:srgbClr val="000000"/>
                          </a:solidFill>
                          <a:effectLst/>
                          <a:latin typeface="微软雅黑" pitchFamily="34" charset="-122"/>
                          <a:ea typeface="微软雅黑" pitchFamily="34" charset="-122"/>
                        </a:rPr>
                        <a:t>指令</a:t>
                      </a: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Pct val="100000"/>
                        <a:buFontTx/>
                        <a:buNone/>
                        <a:tabLst/>
                      </a:pPr>
                      <a:r>
                        <a:rPr kumimoji="0" lang="zh-CN" altLang="en-US" sz="1900" b="1" i="0" u="none" strike="noStrike" cap="none" normalizeH="0" baseline="0" smtClean="0">
                          <a:ln>
                            <a:noFill/>
                          </a:ln>
                          <a:solidFill>
                            <a:srgbClr val="000000"/>
                          </a:solidFill>
                          <a:effectLst/>
                          <a:latin typeface="微软雅黑" pitchFamily="34" charset="-122"/>
                          <a:ea typeface="微软雅黑" pitchFamily="34" charset="-122"/>
                        </a:rPr>
                        <a:t>转移条件</a:t>
                      </a: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Pct val="100000"/>
                        <a:buFontTx/>
                        <a:buNone/>
                        <a:tabLst/>
                      </a:pPr>
                      <a:r>
                        <a:rPr kumimoji="0" lang="zh-CN" altLang="en-US" sz="1900" b="1" i="0" u="none" strike="noStrike" cap="none" normalizeH="0" baseline="0" smtClean="0">
                          <a:ln>
                            <a:noFill/>
                          </a:ln>
                          <a:solidFill>
                            <a:srgbClr val="000000"/>
                          </a:solidFill>
                          <a:effectLst/>
                          <a:latin typeface="微软雅黑" pitchFamily="34" charset="-122"/>
                          <a:ea typeface="微软雅黑" pitchFamily="34" charset="-122"/>
                        </a:rPr>
                        <a:t>说明</a:t>
                      </a: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06400">
                <a:tc>
                  <a:txBody>
                    <a:bodyPr/>
                    <a:lstStyle/>
                    <a:p>
                      <a:pPr marL="0" marR="0" lvl="0" indent="266700" algn="just" defTabSz="914400" rtl="0" eaLnBrk="0" fontAlgn="base" latinLnBrk="0" hangingPunct="0">
                        <a:lnSpc>
                          <a:spcPts val="1600"/>
                        </a:lnSpc>
                        <a:spcBef>
                          <a:spcPct val="30000"/>
                        </a:spcBef>
                        <a:spcAft>
                          <a:spcPct val="0"/>
                        </a:spcAft>
                        <a:buClrTx/>
                        <a:buSzPct val="100000"/>
                        <a:buFontTx/>
                        <a:buNone/>
                        <a:tabLst/>
                      </a:pP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JA/JNBE  label</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Pct val="100000"/>
                        <a:buFontTx/>
                        <a:buNone/>
                        <a:tabLst/>
                      </a:pP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CF=0 AND ZF=0</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Pct val="100000"/>
                        <a:buFontTx/>
                        <a:buNone/>
                        <a:tabLst/>
                      </a:pPr>
                      <a:r>
                        <a:rPr kumimoji="0" lang="zh-CN" altLang="en-US" sz="1900" b="1" i="0" u="none" strike="noStrike" cap="none" normalizeH="0" baseline="0" smtClean="0">
                          <a:ln>
                            <a:noFill/>
                          </a:ln>
                          <a:solidFill>
                            <a:srgbClr val="000000"/>
                          </a:solidFill>
                          <a:effectLst/>
                          <a:latin typeface="微软雅黑" pitchFamily="34" charset="-122"/>
                          <a:ea typeface="微软雅黑" pitchFamily="34" charset="-122"/>
                        </a:rPr>
                        <a:t>无符号数</a:t>
                      </a: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en-US" sz="19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63550">
                <a:tc>
                  <a:txBody>
                    <a:bodyPr/>
                    <a:lstStyle/>
                    <a:p>
                      <a:pPr marL="0" marR="0" lvl="0" indent="266700" algn="just" defTabSz="914400" rtl="0" eaLnBrk="0" fontAlgn="base" latinLnBrk="0" hangingPunct="0">
                        <a:lnSpc>
                          <a:spcPts val="1600"/>
                        </a:lnSpc>
                        <a:spcBef>
                          <a:spcPct val="30000"/>
                        </a:spcBef>
                        <a:spcAft>
                          <a:spcPct val="0"/>
                        </a:spcAft>
                        <a:buClrTx/>
                        <a:buSzPct val="100000"/>
                        <a:buFontTx/>
                        <a:buNone/>
                        <a:tabLst/>
                      </a:pP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JAE/JNB  label</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Pct val="100000"/>
                        <a:buFontTx/>
                        <a:buNone/>
                        <a:tabLst/>
                      </a:pP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CF=0 OR ZF=1</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Pct val="100000"/>
                        <a:buFontTx/>
                        <a:buNone/>
                        <a:tabLst/>
                      </a:pPr>
                      <a:r>
                        <a:rPr kumimoji="0" lang="zh-CN" altLang="en-US" sz="1900" b="1" i="0" u="none" strike="noStrike" cap="none" normalizeH="0" baseline="0" smtClean="0">
                          <a:ln>
                            <a:noFill/>
                          </a:ln>
                          <a:solidFill>
                            <a:srgbClr val="000000"/>
                          </a:solidFill>
                          <a:effectLst/>
                          <a:latin typeface="微软雅黑" pitchFamily="34" charset="-122"/>
                          <a:ea typeface="微软雅黑" pitchFamily="34" charset="-122"/>
                        </a:rPr>
                        <a:t>无符号数</a:t>
                      </a: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377825">
                <a:tc>
                  <a:txBody>
                    <a:bodyPr/>
                    <a:lstStyle/>
                    <a:p>
                      <a:pPr marL="0" marR="0" lvl="0" indent="266700" algn="just" defTabSz="914400" rtl="0" eaLnBrk="0" fontAlgn="base" latinLnBrk="0" hangingPunct="0">
                        <a:lnSpc>
                          <a:spcPts val="1600"/>
                        </a:lnSpc>
                        <a:spcBef>
                          <a:spcPct val="30000"/>
                        </a:spcBef>
                        <a:spcAft>
                          <a:spcPct val="0"/>
                        </a:spcAft>
                        <a:buClrTx/>
                        <a:buSzPct val="100000"/>
                        <a:buFontTx/>
                        <a:buNone/>
                        <a:tabLst/>
                      </a:pP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JB/JNAE  label</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Pct val="100000"/>
                        <a:buFontTx/>
                        <a:buNone/>
                        <a:tabLst/>
                      </a:pP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CF=1 AND ZF=0</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Pct val="100000"/>
                        <a:buFontTx/>
                        <a:buNone/>
                        <a:tabLst/>
                      </a:pPr>
                      <a:r>
                        <a:rPr kumimoji="0" lang="zh-CN" altLang="en-US" sz="1900" b="1" i="0" u="none" strike="noStrike" cap="none" normalizeH="0" baseline="0" smtClean="0">
                          <a:ln>
                            <a:noFill/>
                          </a:ln>
                          <a:solidFill>
                            <a:srgbClr val="000000"/>
                          </a:solidFill>
                          <a:effectLst/>
                          <a:latin typeface="微软雅黑" pitchFamily="34" charset="-122"/>
                          <a:ea typeface="微软雅黑" pitchFamily="34" charset="-122"/>
                        </a:rPr>
                        <a:t>无符号数</a:t>
                      </a: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en-US" sz="19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88950">
                <a:tc>
                  <a:txBody>
                    <a:bodyPr/>
                    <a:lstStyle/>
                    <a:p>
                      <a:pPr marL="0" marR="0" lvl="0" indent="266700" algn="just" defTabSz="914400" rtl="0" eaLnBrk="0" fontAlgn="base" latinLnBrk="0" hangingPunct="0">
                        <a:lnSpc>
                          <a:spcPts val="1600"/>
                        </a:lnSpc>
                        <a:spcBef>
                          <a:spcPct val="30000"/>
                        </a:spcBef>
                        <a:spcAft>
                          <a:spcPct val="0"/>
                        </a:spcAft>
                        <a:buClrTx/>
                        <a:buSzPct val="100000"/>
                        <a:buFontTx/>
                        <a:buNone/>
                        <a:tabLst/>
                      </a:pP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JBE/JNA  label</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Pct val="100000"/>
                        <a:buFontTx/>
                        <a:buNone/>
                        <a:tabLst/>
                      </a:pP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CF=1 OR ZF=1</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Pct val="100000"/>
                        <a:buFontTx/>
                        <a:buNone/>
                        <a:tabLst/>
                      </a:pPr>
                      <a:r>
                        <a:rPr kumimoji="0" lang="zh-CN" altLang="en-US" sz="1900" b="1" i="0" u="none" strike="noStrike" cap="none" normalizeH="0" baseline="0" smtClean="0">
                          <a:ln>
                            <a:noFill/>
                          </a:ln>
                          <a:solidFill>
                            <a:srgbClr val="000000"/>
                          </a:solidFill>
                          <a:effectLst/>
                          <a:latin typeface="微软雅黑" pitchFamily="34" charset="-122"/>
                          <a:ea typeface="微软雅黑" pitchFamily="34" charset="-122"/>
                        </a:rPr>
                        <a:t>无符号数</a:t>
                      </a: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11163">
                <a:tc>
                  <a:txBody>
                    <a:bodyPr/>
                    <a:lstStyle/>
                    <a:p>
                      <a:pPr marL="0" marR="0" lvl="0" indent="266700" algn="just" defTabSz="914400" rtl="0" eaLnBrk="0" fontAlgn="base" latinLnBrk="0" hangingPunct="0">
                        <a:lnSpc>
                          <a:spcPts val="1600"/>
                        </a:lnSpc>
                        <a:spcBef>
                          <a:spcPct val="30000"/>
                        </a:spcBef>
                        <a:spcAft>
                          <a:spcPct val="0"/>
                        </a:spcAft>
                        <a:buClrTx/>
                        <a:buSzPct val="100000"/>
                        <a:buFontTx/>
                        <a:buNone/>
                        <a:tabLst/>
                      </a:pP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JG/JNLE  label</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Pct val="100000"/>
                        <a:buFontTx/>
                        <a:buNone/>
                        <a:tabLst/>
                      </a:pP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SF=OF AND ZF=0</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Pct val="100000"/>
                        <a:buFontTx/>
                        <a:buNone/>
                        <a:tabLst/>
                      </a:pPr>
                      <a:r>
                        <a:rPr kumimoji="0" lang="zh-CN" altLang="en-US" sz="1900" b="1" i="0" u="none" strike="noStrike" cap="none" normalizeH="0" baseline="0" smtClean="0">
                          <a:ln>
                            <a:noFill/>
                          </a:ln>
                          <a:solidFill>
                            <a:srgbClr val="000000"/>
                          </a:solidFill>
                          <a:effectLst/>
                          <a:latin typeface="微软雅黑" pitchFamily="34" charset="-122"/>
                          <a:ea typeface="微软雅黑" pitchFamily="34" charset="-122"/>
                        </a:rPr>
                        <a:t>有符号数</a:t>
                      </a: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en-US" sz="19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20688">
                <a:tc>
                  <a:txBody>
                    <a:bodyPr/>
                    <a:lstStyle/>
                    <a:p>
                      <a:pPr marL="0" marR="0" lvl="0" indent="266700" algn="just" defTabSz="914400" rtl="0" eaLnBrk="0" fontAlgn="base" latinLnBrk="0" hangingPunct="0">
                        <a:lnSpc>
                          <a:spcPts val="1600"/>
                        </a:lnSpc>
                        <a:spcBef>
                          <a:spcPct val="30000"/>
                        </a:spcBef>
                        <a:spcAft>
                          <a:spcPct val="0"/>
                        </a:spcAft>
                        <a:buClrTx/>
                        <a:buSzPct val="100000"/>
                        <a:buFontTx/>
                        <a:buNone/>
                        <a:tabLst/>
                      </a:pP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JGE/JNL  label</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Pct val="100000"/>
                        <a:buFontTx/>
                        <a:buNone/>
                        <a:tabLst/>
                      </a:pP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SF=OF OR ZF=1</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Pct val="100000"/>
                        <a:buFontTx/>
                        <a:buNone/>
                        <a:tabLst/>
                      </a:pPr>
                      <a:r>
                        <a:rPr kumimoji="0" lang="zh-CN" altLang="en-US" sz="1900" b="1" i="0" u="none" strike="noStrike" cap="none" normalizeH="0" baseline="0" smtClean="0">
                          <a:ln>
                            <a:noFill/>
                          </a:ln>
                          <a:solidFill>
                            <a:srgbClr val="000000"/>
                          </a:solidFill>
                          <a:effectLst/>
                          <a:latin typeface="微软雅黑" pitchFamily="34" charset="-122"/>
                          <a:ea typeface="微软雅黑" pitchFamily="34" charset="-122"/>
                        </a:rPr>
                        <a:t>有符号数</a:t>
                      </a: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36563">
                <a:tc>
                  <a:txBody>
                    <a:bodyPr/>
                    <a:lstStyle/>
                    <a:p>
                      <a:pPr marL="0" marR="0" lvl="0" indent="266700" algn="just" defTabSz="914400" rtl="0" eaLnBrk="0" fontAlgn="base" latinLnBrk="0" hangingPunct="0">
                        <a:lnSpc>
                          <a:spcPts val="1600"/>
                        </a:lnSpc>
                        <a:spcBef>
                          <a:spcPct val="30000"/>
                        </a:spcBef>
                        <a:spcAft>
                          <a:spcPct val="0"/>
                        </a:spcAft>
                        <a:buClrTx/>
                        <a:buSzPct val="100000"/>
                        <a:buFontTx/>
                        <a:buNone/>
                        <a:tabLst/>
                      </a:pP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JL/JNGE  label</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Pct val="100000"/>
                        <a:buFontTx/>
                        <a:buNone/>
                        <a:tabLst/>
                      </a:pP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SF</a:t>
                      </a:r>
                      <a:r>
                        <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OF AND ZF=0</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Pct val="100000"/>
                        <a:buFontTx/>
                        <a:buNone/>
                        <a:tabLst/>
                      </a:pPr>
                      <a:r>
                        <a:rPr kumimoji="0" lang="zh-CN" altLang="en-US" sz="1900" b="1" i="0" u="none" strike="noStrike" cap="none" normalizeH="0" baseline="0" smtClean="0">
                          <a:ln>
                            <a:noFill/>
                          </a:ln>
                          <a:solidFill>
                            <a:srgbClr val="000000"/>
                          </a:solidFill>
                          <a:effectLst/>
                          <a:latin typeface="微软雅黑" pitchFamily="34" charset="-122"/>
                          <a:ea typeface="微软雅黑" pitchFamily="34" charset="-122"/>
                        </a:rPr>
                        <a:t>有符号数</a:t>
                      </a: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en-US" sz="19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517525">
                <a:tc>
                  <a:txBody>
                    <a:bodyPr/>
                    <a:lstStyle/>
                    <a:p>
                      <a:pPr marL="0" marR="0" lvl="0" indent="266700" algn="just" defTabSz="914400" rtl="0" eaLnBrk="0" fontAlgn="base" latinLnBrk="0" hangingPunct="0">
                        <a:lnSpc>
                          <a:spcPts val="1600"/>
                        </a:lnSpc>
                        <a:spcBef>
                          <a:spcPct val="30000"/>
                        </a:spcBef>
                        <a:spcAft>
                          <a:spcPct val="0"/>
                        </a:spcAft>
                        <a:buClrTx/>
                        <a:buSzPct val="100000"/>
                        <a:buFontTx/>
                        <a:buNone/>
                        <a:tabLst/>
                      </a:pP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JLE/JNG  label</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Pct val="100000"/>
                        <a:buFontTx/>
                        <a:buNone/>
                        <a:tabLst/>
                      </a:pP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SF</a:t>
                      </a:r>
                      <a:r>
                        <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OF OR ZF=1</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Pct val="100000"/>
                        <a:buFontTx/>
                        <a:buNone/>
                        <a:tabLst/>
                      </a:pPr>
                      <a:r>
                        <a:rPr kumimoji="0" lang="zh-CN" altLang="en-US" sz="1900" b="1" i="0" u="none" strike="noStrike" cap="none" normalizeH="0" baseline="0" smtClean="0">
                          <a:ln>
                            <a:noFill/>
                          </a:ln>
                          <a:solidFill>
                            <a:srgbClr val="000000"/>
                          </a:solidFill>
                          <a:effectLst/>
                          <a:latin typeface="微软雅黑" pitchFamily="34" charset="-122"/>
                          <a:ea typeface="微软雅黑" pitchFamily="34" charset="-122"/>
                        </a:rPr>
                        <a:t>有符号数</a:t>
                      </a: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19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19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bl>
          </a:graphicData>
        </a:graphic>
      </p:graphicFrame>
      <p:sp>
        <p:nvSpPr>
          <p:cNvPr id="843821" name="Line 45"/>
          <p:cNvSpPr>
            <a:spLocks noChangeShapeType="1"/>
          </p:cNvSpPr>
          <p:nvPr/>
        </p:nvSpPr>
        <p:spPr bwMode="auto">
          <a:xfrm>
            <a:off x="296863" y="2927350"/>
            <a:ext cx="8607425" cy="0"/>
          </a:xfrm>
          <a:prstGeom prst="line">
            <a:avLst/>
          </a:prstGeom>
          <a:noFill/>
          <a:ln w="38100">
            <a:solidFill>
              <a:srgbClr val="FF3300"/>
            </a:solidFill>
            <a:miter lim="800000"/>
            <a:headEnd/>
            <a:tailEnd/>
          </a:ln>
          <a:effectLst/>
        </p:spPr>
        <p:txBody>
          <a:bodyPr wrap="none"/>
          <a:lstStyle/>
          <a:p>
            <a:endParaRPr lang="zh-CN" altLang="en-US"/>
          </a:p>
        </p:txBody>
      </p:sp>
      <p:sp>
        <p:nvSpPr>
          <p:cNvPr id="843822" name="Rectangle 46"/>
          <p:cNvSpPr>
            <a:spLocks noChangeArrowheads="1"/>
          </p:cNvSpPr>
          <p:nvPr/>
        </p:nvSpPr>
        <p:spPr bwMode="auto">
          <a:xfrm>
            <a:off x="288925" y="4911725"/>
            <a:ext cx="8447088" cy="1638300"/>
          </a:xfrm>
          <a:prstGeom prst="rect">
            <a:avLst/>
          </a:prstGeom>
          <a:solidFill>
            <a:schemeClr val="bg1"/>
          </a:solidFill>
          <a:ln w="12700">
            <a:noFill/>
            <a:miter lim="800000"/>
            <a:headEnd/>
            <a:tailEnd/>
          </a:ln>
        </p:spPr>
        <p:txBody>
          <a:bodyPr lIns="63500" tIns="25400" rIns="63500" bIns="25400">
            <a:spAutoFit/>
          </a:bodyPr>
          <a:lstStyle/>
          <a:p>
            <a:pPr marL="203200" indent="-203200">
              <a:lnSpc>
                <a:spcPct val="130000"/>
              </a:lnSpc>
              <a:buSzPct val="100000"/>
            </a:pPr>
            <a:r>
              <a:rPr lang="en-US" altLang="zh-CN" b="1">
                <a:solidFill>
                  <a:schemeClr val="accent2"/>
                </a:solidFill>
                <a:latin typeface="微软雅黑" pitchFamily="34" charset="-122"/>
                <a:ea typeface="微软雅黑" pitchFamily="34" charset="-122"/>
              </a:rPr>
              <a:t>  </a:t>
            </a:r>
            <a:r>
              <a:rPr lang="en-US" altLang="zh-CN" sz="2000" b="1">
                <a:solidFill>
                  <a:schemeClr val="accent2"/>
                </a:solidFill>
                <a:latin typeface="微软雅黑" pitchFamily="34" charset="-122"/>
                <a:ea typeface="微软雅黑" pitchFamily="34" charset="-122"/>
              </a:rPr>
              <a:t>“cmpl %edx,%eax”</a:t>
            </a:r>
            <a:r>
              <a:rPr lang="zh-CN" altLang="en-US" sz="2000" b="1">
                <a:solidFill>
                  <a:schemeClr val="accent2"/>
                </a:solidFill>
                <a:latin typeface="微软雅黑" pitchFamily="34" charset="-122"/>
                <a:ea typeface="微软雅黑" pitchFamily="34" charset="-122"/>
              </a:rPr>
              <a:t>执行结果是</a:t>
            </a:r>
            <a:r>
              <a:rPr lang="en-US" altLang="zh-CN" sz="2000" b="1">
                <a:solidFill>
                  <a:schemeClr val="accent2"/>
                </a:solidFill>
                <a:latin typeface="微软雅黑" pitchFamily="34" charset="-122"/>
                <a:ea typeface="微软雅黑" pitchFamily="34" charset="-122"/>
              </a:rPr>
              <a:t> </a:t>
            </a:r>
            <a:r>
              <a:rPr lang="en-US" altLang="zh-CN" sz="2000" b="1">
                <a:solidFill>
                  <a:srgbClr val="FF3300"/>
                </a:solidFill>
                <a:latin typeface="微软雅黑" pitchFamily="34" charset="-122"/>
                <a:ea typeface="微软雅黑" pitchFamily="34" charset="-122"/>
              </a:rPr>
              <a:t>CF=1, ZF=0,</a:t>
            </a:r>
            <a:r>
              <a:rPr lang="en-US" altLang="zh-CN" sz="2000" b="1">
                <a:solidFill>
                  <a:schemeClr val="accent2"/>
                </a:solidFill>
                <a:latin typeface="微软雅黑" pitchFamily="34" charset="-122"/>
                <a:ea typeface="微软雅黑" pitchFamily="34" charset="-122"/>
              </a:rPr>
              <a:t> OF=0, SF=0</a:t>
            </a:r>
            <a:r>
              <a:rPr lang="zh-CN" altLang="en-US" sz="2000" b="1">
                <a:solidFill>
                  <a:schemeClr val="accent2"/>
                </a:solidFill>
                <a:latin typeface="微软雅黑" pitchFamily="34" charset="-122"/>
                <a:ea typeface="微软雅黑" pitchFamily="34" charset="-122"/>
              </a:rPr>
              <a:t>，说明满足条件，应转移到</a:t>
            </a:r>
            <a:r>
              <a:rPr lang="en-US" altLang="zh-CN" sz="2000" b="1">
                <a:solidFill>
                  <a:schemeClr val="accent2"/>
                </a:solidFill>
                <a:latin typeface="微软雅黑" pitchFamily="34" charset="-122"/>
                <a:ea typeface="微软雅黑" pitchFamily="34" charset="-122"/>
              </a:rPr>
              <a:t>.L3</a:t>
            </a:r>
            <a:r>
              <a:rPr lang="zh-CN" altLang="en-US" sz="2000" b="1">
                <a:solidFill>
                  <a:schemeClr val="accent2"/>
                </a:solidFill>
                <a:latin typeface="微软雅黑" pitchFamily="34" charset="-122"/>
                <a:ea typeface="微软雅黑" pitchFamily="34" charset="-122"/>
              </a:rPr>
              <a:t>执行！   显然，对于每个 </a:t>
            </a:r>
            <a:r>
              <a:rPr lang="en-US" altLang="zh-CN" sz="2000" b="1">
                <a:solidFill>
                  <a:schemeClr val="accent2"/>
                </a:solidFill>
                <a:latin typeface="微软雅黑" pitchFamily="34" charset="-122"/>
                <a:ea typeface="微软雅黑" pitchFamily="34" charset="-122"/>
              </a:rPr>
              <a:t>i </a:t>
            </a:r>
            <a:r>
              <a:rPr lang="zh-CN" altLang="en-US" sz="2000" b="1">
                <a:solidFill>
                  <a:schemeClr val="accent2"/>
                </a:solidFill>
                <a:latin typeface="微软雅黑" pitchFamily="34" charset="-122"/>
                <a:ea typeface="微软雅黑" pitchFamily="34" charset="-122"/>
              </a:rPr>
              <a:t>都满足条件，因为任何无符号数都比</a:t>
            </a:r>
            <a:r>
              <a:rPr lang="en-US" altLang="zh-CN" sz="2000" b="1">
                <a:solidFill>
                  <a:schemeClr val="accent2"/>
                </a:solidFill>
                <a:latin typeface="微软雅黑" pitchFamily="34" charset="-122"/>
                <a:ea typeface="微软雅黑" pitchFamily="34" charset="-122"/>
              </a:rPr>
              <a:t>32</a:t>
            </a:r>
            <a:r>
              <a:rPr lang="zh-CN" altLang="en-US" sz="2000" b="1">
                <a:solidFill>
                  <a:schemeClr val="accent2"/>
                </a:solidFill>
                <a:latin typeface="微软雅黑" pitchFamily="34" charset="-122"/>
                <a:ea typeface="微软雅黑" pitchFamily="34" charset="-122"/>
              </a:rPr>
              <a:t>个</a:t>
            </a:r>
            <a:r>
              <a:rPr lang="en-US" altLang="zh-CN" sz="2000" b="1">
                <a:solidFill>
                  <a:schemeClr val="accent2"/>
                </a:solidFill>
                <a:latin typeface="微软雅黑" pitchFamily="34" charset="-122"/>
                <a:ea typeface="微软雅黑" pitchFamily="34" charset="-122"/>
              </a:rPr>
              <a:t>1</a:t>
            </a:r>
            <a:r>
              <a:rPr lang="zh-CN" altLang="en-US" sz="2000" b="1">
                <a:solidFill>
                  <a:schemeClr val="accent2"/>
                </a:solidFill>
                <a:latin typeface="微软雅黑" pitchFamily="34" charset="-122"/>
                <a:ea typeface="微软雅黑" pitchFamily="34" charset="-122"/>
              </a:rPr>
              <a:t>小，因此循环体被不断执行，最终导致数组访问越界而发生存储器访问异常。</a:t>
            </a:r>
          </a:p>
        </p:txBody>
      </p:sp>
      <p:sp>
        <p:nvSpPr>
          <p:cNvPr id="843823" name="Line 47"/>
          <p:cNvSpPr>
            <a:spLocks noChangeShapeType="1"/>
          </p:cNvSpPr>
          <p:nvPr/>
        </p:nvSpPr>
        <p:spPr bwMode="auto">
          <a:xfrm>
            <a:off x="198438" y="4706938"/>
            <a:ext cx="8607425" cy="0"/>
          </a:xfrm>
          <a:prstGeom prst="line">
            <a:avLst/>
          </a:prstGeom>
          <a:noFill/>
          <a:ln w="38100">
            <a:solidFill>
              <a:srgbClr val="FF3300"/>
            </a:solidFill>
            <a:miter lim="800000"/>
            <a:headEnd/>
            <a:tailEnd/>
          </a:ln>
          <a:effectLst/>
        </p:spPr>
        <p:txBody>
          <a:bodyPr wrap="none"/>
          <a:lstStyle/>
          <a:p>
            <a:endParaRPr lang="zh-CN" alt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zh-CN" altLang="en-US">
                <a:solidFill>
                  <a:srgbClr val="CC0000"/>
                </a:solidFill>
              </a:rPr>
              <a:t>六管静态</a:t>
            </a:r>
            <a:r>
              <a:rPr lang="en-US" altLang="zh-CN">
                <a:solidFill>
                  <a:srgbClr val="CC0000"/>
                </a:solidFill>
              </a:rPr>
              <a:t>MOS</a:t>
            </a:r>
            <a:r>
              <a:rPr lang="zh-CN" altLang="en-US">
                <a:solidFill>
                  <a:srgbClr val="CC0000"/>
                </a:solidFill>
              </a:rPr>
              <a:t>管电路（不作要求）</a:t>
            </a:r>
          </a:p>
        </p:txBody>
      </p:sp>
      <p:sp>
        <p:nvSpPr>
          <p:cNvPr id="762883" name="Text Box 3"/>
          <p:cNvSpPr txBox="1">
            <a:spLocks noChangeArrowheads="1"/>
          </p:cNvSpPr>
          <p:nvPr/>
        </p:nvSpPr>
        <p:spPr bwMode="auto">
          <a:xfrm>
            <a:off x="746125" y="908050"/>
            <a:ext cx="4068763" cy="454025"/>
          </a:xfrm>
          <a:prstGeom prst="rect">
            <a:avLst/>
          </a:prstGeom>
          <a:noFill/>
          <a:ln w="9525">
            <a:noFill/>
            <a:miter lim="800000"/>
            <a:headEnd/>
            <a:tailEnd/>
          </a:ln>
        </p:spPr>
        <p:txBody>
          <a:bodyPr lIns="88950" tIns="44480" rIns="88950" bIns="44480">
            <a:spAutoFit/>
          </a:bodyPr>
          <a:lstStyle/>
          <a:p>
            <a:pPr eaLnBrk="1" hangingPunct="1">
              <a:spcBef>
                <a:spcPct val="50000"/>
              </a:spcBef>
            </a:pPr>
            <a:r>
              <a:rPr kumimoji="1" lang="en-US" altLang="zh-CN" sz="2400" b="1">
                <a:solidFill>
                  <a:srgbClr val="0033CC"/>
                </a:solidFill>
                <a:ea typeface="黑体" pitchFamily="49" charset="-122"/>
              </a:rPr>
              <a:t>6</a:t>
            </a:r>
            <a:r>
              <a:rPr kumimoji="1" lang="zh-CN" altLang="en-US" sz="2400" b="1">
                <a:solidFill>
                  <a:srgbClr val="0033CC"/>
                </a:solidFill>
                <a:ea typeface="黑体" pitchFamily="49" charset="-122"/>
              </a:rPr>
              <a:t>管静态</a:t>
            </a:r>
            <a:r>
              <a:rPr kumimoji="1" lang="en-US" altLang="zh-CN" sz="2400" b="1">
                <a:solidFill>
                  <a:srgbClr val="0033CC"/>
                </a:solidFill>
                <a:ea typeface="黑体" pitchFamily="49" charset="-122"/>
              </a:rPr>
              <a:t>NMOS</a:t>
            </a:r>
            <a:r>
              <a:rPr kumimoji="1" lang="zh-CN" altLang="en-US" sz="2400" b="1">
                <a:solidFill>
                  <a:srgbClr val="0033CC"/>
                </a:solidFill>
                <a:ea typeface="黑体" pitchFamily="49" charset="-122"/>
              </a:rPr>
              <a:t>记忆单元</a:t>
            </a:r>
          </a:p>
        </p:txBody>
      </p:sp>
      <p:sp>
        <p:nvSpPr>
          <p:cNvPr id="567300" name="Rectangle 4"/>
          <p:cNvSpPr>
            <a:spLocks noChangeArrowheads="1"/>
          </p:cNvSpPr>
          <p:nvPr/>
        </p:nvSpPr>
        <p:spPr bwMode="auto">
          <a:xfrm>
            <a:off x="5607050" y="4879975"/>
            <a:ext cx="3311525" cy="1924050"/>
          </a:xfrm>
          <a:prstGeom prst="rect">
            <a:avLst/>
          </a:prstGeom>
          <a:noFill/>
          <a:ln w="12700">
            <a:solidFill>
              <a:schemeClr val="hlink"/>
            </a:solidFill>
            <a:miter lim="800000"/>
            <a:headEnd/>
            <a:tailEnd/>
          </a:ln>
        </p:spPr>
        <p:txBody>
          <a:bodyPr lIns="88008" tIns="43211" rIns="88008" bIns="43211">
            <a:spAutoFit/>
          </a:bodyPr>
          <a:lstStyle/>
          <a:p>
            <a:pPr>
              <a:lnSpc>
                <a:spcPct val="120000"/>
              </a:lnSpc>
            </a:pPr>
            <a:r>
              <a:rPr lang="zh-CN" altLang="en-US" sz="2000" b="1">
                <a:latin typeface="微软雅黑" pitchFamily="34" charset="-122"/>
                <a:ea typeface="微软雅黑" pitchFamily="34" charset="-122"/>
              </a:rPr>
              <a:t>读出时：</a:t>
            </a:r>
          </a:p>
          <a:p>
            <a:pPr>
              <a:lnSpc>
                <a:spcPct val="120000"/>
              </a:lnSpc>
            </a:pPr>
            <a:r>
              <a:rPr lang="zh-TW" altLang="en-US" sz="2000" b="1">
                <a:latin typeface="微软雅黑" pitchFamily="34" charset="-122"/>
                <a:ea typeface="微软雅黑" pitchFamily="34" charset="-122"/>
              </a:rPr>
              <a:t>   </a:t>
            </a:r>
            <a:r>
              <a:rPr lang="en-US" altLang="zh-TW" sz="2000" b="1">
                <a:latin typeface="微软雅黑" pitchFamily="34" charset="-122"/>
                <a:ea typeface="微软雅黑" pitchFamily="34" charset="-122"/>
              </a:rPr>
              <a:t>- </a:t>
            </a:r>
            <a:r>
              <a:rPr lang="zh-CN" altLang="en-US" sz="2000" b="1">
                <a:latin typeface="微软雅黑" pitchFamily="34" charset="-122"/>
                <a:ea typeface="微软雅黑" pitchFamily="34" charset="-122"/>
              </a:rPr>
              <a:t>置</a:t>
            </a:r>
            <a:r>
              <a:rPr lang="en-US" altLang="zh-CN" sz="2000" b="1">
                <a:latin typeface="微软雅黑" pitchFamily="34" charset="-122"/>
                <a:ea typeface="微软雅黑" pitchFamily="34" charset="-122"/>
              </a:rPr>
              <a:t>2</a:t>
            </a:r>
            <a:r>
              <a:rPr lang="zh-CN" altLang="en-US" sz="2000" b="1">
                <a:latin typeface="微软雅黑" pitchFamily="34" charset="-122"/>
                <a:ea typeface="微软雅黑" pitchFamily="34" charset="-122"/>
              </a:rPr>
              <a:t>个位线为高电平</a:t>
            </a:r>
          </a:p>
          <a:p>
            <a:pPr>
              <a:lnSpc>
                <a:spcPct val="120000"/>
              </a:lnSpc>
            </a:pPr>
            <a:r>
              <a:rPr lang="zh-TW" altLang="en-US" sz="2000" b="1">
                <a:latin typeface="微软雅黑" pitchFamily="34" charset="-122"/>
                <a:ea typeface="微软雅黑" pitchFamily="34" charset="-122"/>
              </a:rPr>
              <a:t>   </a:t>
            </a:r>
            <a:r>
              <a:rPr lang="en-US" altLang="zh-TW" sz="2000" b="1">
                <a:latin typeface="微软雅黑" pitchFamily="34" charset="-122"/>
                <a:ea typeface="微软雅黑" pitchFamily="34" charset="-122"/>
              </a:rPr>
              <a:t>-</a:t>
            </a:r>
            <a:r>
              <a:rPr lang="en-US" altLang="zh-CN" sz="2000" b="1">
                <a:latin typeface="微软雅黑" pitchFamily="34" charset="-122"/>
                <a:ea typeface="微软雅黑" pitchFamily="34" charset="-122"/>
              </a:rPr>
              <a:t> </a:t>
            </a:r>
            <a:r>
              <a:rPr lang="zh-CN" altLang="en-US" sz="2000" b="1">
                <a:latin typeface="微软雅黑" pitchFamily="34" charset="-122"/>
                <a:ea typeface="微软雅黑" pitchFamily="34" charset="-122"/>
              </a:rPr>
              <a:t>置字线为</a:t>
            </a:r>
            <a:r>
              <a:rPr lang="en-US" altLang="zh-CN" sz="2000" b="1">
                <a:latin typeface="微软雅黑" pitchFamily="34" charset="-122"/>
                <a:ea typeface="微软雅黑" pitchFamily="34" charset="-122"/>
              </a:rPr>
              <a:t>1</a:t>
            </a:r>
            <a:endParaRPr lang="en-US" altLang="zh-TW" sz="2000" b="1">
              <a:latin typeface="微软雅黑" pitchFamily="34" charset="-122"/>
              <a:ea typeface="微软雅黑" pitchFamily="34" charset="-122"/>
            </a:endParaRPr>
          </a:p>
          <a:p>
            <a:pPr>
              <a:lnSpc>
                <a:spcPct val="120000"/>
              </a:lnSpc>
            </a:pPr>
            <a:r>
              <a:rPr lang="en-US" altLang="zh-TW" sz="2000" b="1">
                <a:latin typeface="微软雅黑" pitchFamily="34" charset="-122"/>
                <a:ea typeface="微软雅黑" pitchFamily="34" charset="-122"/>
              </a:rPr>
              <a:t>   - </a:t>
            </a:r>
            <a:r>
              <a:rPr lang="zh-CN" altLang="en-US" sz="2000" b="1">
                <a:latin typeface="微软雅黑" pitchFamily="34" charset="-122"/>
                <a:ea typeface="微软雅黑" pitchFamily="34" charset="-122"/>
              </a:rPr>
              <a:t>存储单元状态不同，位线的输出不同</a:t>
            </a:r>
          </a:p>
        </p:txBody>
      </p:sp>
      <p:sp>
        <p:nvSpPr>
          <p:cNvPr id="567301" name="Rectangle 5"/>
          <p:cNvSpPr>
            <a:spLocks noChangeArrowheads="1"/>
          </p:cNvSpPr>
          <p:nvPr/>
        </p:nvSpPr>
        <p:spPr bwMode="auto">
          <a:xfrm>
            <a:off x="5651500" y="2670175"/>
            <a:ext cx="3240088" cy="2108200"/>
          </a:xfrm>
          <a:prstGeom prst="rect">
            <a:avLst/>
          </a:prstGeom>
          <a:noFill/>
          <a:ln w="12700">
            <a:solidFill>
              <a:srgbClr val="0033CC"/>
            </a:solidFill>
            <a:miter lim="800000"/>
            <a:headEnd/>
            <a:tailEnd/>
          </a:ln>
        </p:spPr>
        <p:txBody>
          <a:bodyPr lIns="88008" tIns="43211" rIns="88008" bIns="43211">
            <a:spAutoFit/>
          </a:bodyPr>
          <a:lstStyle/>
          <a:p>
            <a:pPr>
              <a:lnSpc>
                <a:spcPct val="110000"/>
              </a:lnSpc>
            </a:pPr>
            <a:r>
              <a:rPr lang="zh-CN" altLang="en-US" sz="2000" b="1">
                <a:latin typeface="微软雅黑" pitchFamily="34" charset="-122"/>
                <a:ea typeface="微软雅黑" pitchFamily="34" charset="-122"/>
              </a:rPr>
              <a:t>写入时：</a:t>
            </a:r>
            <a:endParaRPr lang="zh-TW" altLang="en-US" sz="2000" b="1">
              <a:latin typeface="微软雅黑" pitchFamily="34" charset="-122"/>
              <a:ea typeface="微软雅黑" pitchFamily="34" charset="-122"/>
            </a:endParaRPr>
          </a:p>
          <a:p>
            <a:pPr>
              <a:lnSpc>
                <a:spcPct val="110000"/>
              </a:lnSpc>
            </a:pPr>
            <a:r>
              <a:rPr lang="zh-TW" altLang="en-US" sz="2000" b="1">
                <a:latin typeface="微软雅黑" pitchFamily="34" charset="-122"/>
                <a:ea typeface="微软雅黑" pitchFamily="34" charset="-122"/>
              </a:rPr>
              <a:t>   </a:t>
            </a:r>
            <a:r>
              <a:rPr lang="en-US" altLang="zh-TW" sz="2000" b="1">
                <a:latin typeface="微软雅黑" pitchFamily="34" charset="-122"/>
                <a:ea typeface="微软雅黑" pitchFamily="34" charset="-122"/>
              </a:rPr>
              <a:t>- </a:t>
            </a:r>
            <a:r>
              <a:rPr lang="zh-CN" altLang="en-US" sz="2000" b="1">
                <a:latin typeface="微软雅黑" pitchFamily="34" charset="-122"/>
                <a:ea typeface="微软雅黑" pitchFamily="34" charset="-122"/>
              </a:rPr>
              <a:t>位线上是被写入的二进位信息</a:t>
            </a:r>
            <a:r>
              <a:rPr lang="en-US" altLang="zh-CN" sz="2000" b="1">
                <a:latin typeface="微软雅黑" pitchFamily="34" charset="-122"/>
                <a:ea typeface="微软雅黑" pitchFamily="34" charset="-122"/>
              </a:rPr>
              <a:t>0</a:t>
            </a:r>
            <a:r>
              <a:rPr lang="zh-CN" altLang="en-US" sz="2000" b="1">
                <a:latin typeface="微软雅黑" pitchFamily="34" charset="-122"/>
                <a:ea typeface="微软雅黑" pitchFamily="34" charset="-122"/>
              </a:rPr>
              <a:t>或</a:t>
            </a:r>
            <a:r>
              <a:rPr lang="en-US" altLang="zh-CN" sz="2000" b="1">
                <a:latin typeface="微软雅黑" pitchFamily="34" charset="-122"/>
                <a:ea typeface="微软雅黑" pitchFamily="34" charset="-122"/>
              </a:rPr>
              <a:t>1</a:t>
            </a:r>
          </a:p>
          <a:p>
            <a:pPr>
              <a:lnSpc>
                <a:spcPct val="110000"/>
              </a:lnSpc>
            </a:pPr>
            <a:r>
              <a:rPr lang="en-US" altLang="zh-TW" sz="2000" b="1">
                <a:latin typeface="微软雅黑" pitchFamily="34" charset="-122"/>
                <a:ea typeface="微软雅黑" pitchFamily="34" charset="-122"/>
              </a:rPr>
              <a:t>   - </a:t>
            </a:r>
            <a:r>
              <a:rPr lang="zh-CN" altLang="en-US" sz="2000" b="1">
                <a:latin typeface="微软雅黑" pitchFamily="34" charset="-122"/>
                <a:ea typeface="微软雅黑" pitchFamily="34" charset="-122"/>
              </a:rPr>
              <a:t>置字线为</a:t>
            </a:r>
            <a:r>
              <a:rPr lang="en-US" altLang="zh-CN" sz="2000" b="1">
                <a:latin typeface="微软雅黑" pitchFamily="34" charset="-122"/>
                <a:ea typeface="微软雅黑" pitchFamily="34" charset="-122"/>
              </a:rPr>
              <a:t>1</a:t>
            </a:r>
          </a:p>
          <a:p>
            <a:pPr>
              <a:lnSpc>
                <a:spcPct val="110000"/>
              </a:lnSpc>
            </a:pPr>
            <a:r>
              <a:rPr lang="en-US" altLang="zh-TW" sz="2000" b="1">
                <a:latin typeface="微软雅黑" pitchFamily="34" charset="-122"/>
                <a:ea typeface="微软雅黑" pitchFamily="34" charset="-122"/>
              </a:rPr>
              <a:t>   - </a:t>
            </a:r>
            <a:r>
              <a:rPr lang="zh-CN" altLang="en-US" sz="2000" b="1">
                <a:latin typeface="微软雅黑" pitchFamily="34" charset="-122"/>
                <a:ea typeface="微软雅黑" pitchFamily="34" charset="-122"/>
              </a:rPr>
              <a:t>存储单元</a:t>
            </a:r>
            <a:r>
              <a:rPr lang="en-US" altLang="zh-CN" sz="2000" b="1">
                <a:latin typeface="微软雅黑" pitchFamily="34" charset="-122"/>
                <a:ea typeface="微软雅黑" pitchFamily="34" charset="-122"/>
              </a:rPr>
              <a:t>(</a:t>
            </a:r>
            <a:r>
              <a:rPr lang="zh-CN" altLang="en-US" sz="2000" b="1">
                <a:latin typeface="微软雅黑" pitchFamily="34" charset="-122"/>
                <a:ea typeface="微软雅黑" pitchFamily="34" charset="-122"/>
              </a:rPr>
              <a:t>触发器</a:t>
            </a:r>
            <a:r>
              <a:rPr lang="en-US" altLang="zh-CN" sz="2000" b="1">
                <a:latin typeface="微软雅黑" pitchFamily="34" charset="-122"/>
                <a:ea typeface="微软雅黑" pitchFamily="34" charset="-122"/>
              </a:rPr>
              <a:t>)</a:t>
            </a:r>
            <a:r>
              <a:rPr lang="zh-CN" altLang="en-US" sz="2000" b="1">
                <a:latin typeface="微软雅黑" pitchFamily="34" charset="-122"/>
                <a:ea typeface="微软雅黑" pitchFamily="34" charset="-122"/>
              </a:rPr>
              <a:t>按位线的状态设置成</a:t>
            </a:r>
            <a:r>
              <a:rPr lang="en-US" altLang="zh-CN" sz="2000" b="1">
                <a:latin typeface="微软雅黑" pitchFamily="34" charset="-122"/>
                <a:ea typeface="微软雅黑" pitchFamily="34" charset="-122"/>
              </a:rPr>
              <a:t>0</a:t>
            </a:r>
            <a:r>
              <a:rPr lang="zh-CN" altLang="en-US" sz="2000" b="1">
                <a:latin typeface="微软雅黑" pitchFamily="34" charset="-122"/>
                <a:ea typeface="微软雅黑" pitchFamily="34" charset="-122"/>
              </a:rPr>
              <a:t>或</a:t>
            </a:r>
            <a:r>
              <a:rPr lang="en-US" altLang="zh-CN" sz="2000" b="1">
                <a:latin typeface="微软雅黑" pitchFamily="34" charset="-122"/>
                <a:ea typeface="微软雅黑" pitchFamily="34" charset="-122"/>
              </a:rPr>
              <a:t>1</a:t>
            </a:r>
          </a:p>
        </p:txBody>
      </p:sp>
      <p:sp>
        <p:nvSpPr>
          <p:cNvPr id="762886" name="Text Box 6"/>
          <p:cNvSpPr txBox="1">
            <a:spLocks noChangeArrowheads="1"/>
          </p:cNvSpPr>
          <p:nvPr/>
        </p:nvSpPr>
        <p:spPr bwMode="auto">
          <a:xfrm>
            <a:off x="5876925" y="819150"/>
            <a:ext cx="2971800" cy="698500"/>
          </a:xfrm>
          <a:prstGeom prst="rect">
            <a:avLst/>
          </a:prstGeom>
          <a:noFill/>
          <a:ln w="9525">
            <a:noFill/>
            <a:miter lim="800000"/>
            <a:headEnd/>
            <a:tailEnd/>
          </a:ln>
        </p:spPr>
        <p:txBody>
          <a:bodyPr lIns="88950" tIns="44480" rIns="88950" bIns="44480">
            <a:spAutoFit/>
          </a:bodyPr>
          <a:lstStyle/>
          <a:p>
            <a:pPr eaLnBrk="1" hangingPunct="1">
              <a:spcBef>
                <a:spcPct val="50000"/>
              </a:spcBef>
            </a:pPr>
            <a:r>
              <a:rPr kumimoji="1" lang="zh-CN" altLang="en-US" sz="2000" b="1">
                <a:solidFill>
                  <a:srgbClr val="D10F0F"/>
                </a:solidFill>
                <a:ea typeface="黑体" pitchFamily="49" charset="-122"/>
              </a:rPr>
              <a:t>信息存储原理： 看作带时钟的</a:t>
            </a:r>
            <a:r>
              <a:rPr kumimoji="1" lang="en-US" altLang="zh-CN" sz="2000" b="1">
                <a:solidFill>
                  <a:srgbClr val="D10F0F"/>
                </a:solidFill>
                <a:ea typeface="黑体" pitchFamily="49" charset="-122"/>
              </a:rPr>
              <a:t>RS</a:t>
            </a:r>
            <a:r>
              <a:rPr kumimoji="1" lang="zh-CN" altLang="en-US" sz="2000" b="1">
                <a:solidFill>
                  <a:srgbClr val="D10F0F"/>
                </a:solidFill>
                <a:ea typeface="黑体" pitchFamily="49" charset="-122"/>
              </a:rPr>
              <a:t>触发器</a:t>
            </a:r>
          </a:p>
        </p:txBody>
      </p:sp>
      <p:grpSp>
        <p:nvGrpSpPr>
          <p:cNvPr id="762887" name="Group 7"/>
          <p:cNvGrpSpPr>
            <a:grpSpLocks/>
          </p:cNvGrpSpPr>
          <p:nvPr/>
        </p:nvGrpSpPr>
        <p:grpSpPr bwMode="auto">
          <a:xfrm>
            <a:off x="250825" y="1323975"/>
            <a:ext cx="5437188" cy="4068763"/>
            <a:chOff x="635" y="1207"/>
            <a:chExt cx="3425" cy="2563"/>
          </a:xfrm>
        </p:grpSpPr>
        <p:graphicFrame>
          <p:nvGraphicFramePr>
            <p:cNvPr id="762888" name="Object 8"/>
            <p:cNvGraphicFramePr>
              <a:graphicFrameLocks noChangeAspect="1"/>
            </p:cNvGraphicFramePr>
            <p:nvPr/>
          </p:nvGraphicFramePr>
          <p:xfrm>
            <a:off x="839" y="1315"/>
            <a:ext cx="3038" cy="2455"/>
          </p:xfrm>
          <a:graphic>
            <a:graphicData uri="http://schemas.openxmlformats.org/presentationml/2006/ole">
              <p:oleObj spid="_x0000_s762888" name="VISIO" r:id="rId3" imgW="5216400" imgH="2407680" progId="Visio.Drawing.4">
                <p:embed/>
              </p:oleObj>
            </a:graphicData>
          </a:graphic>
        </p:graphicFrame>
        <p:sp>
          <p:nvSpPr>
            <p:cNvPr id="762889" name="Text Box 9"/>
            <p:cNvSpPr txBox="1">
              <a:spLocks noChangeArrowheads="1"/>
            </p:cNvSpPr>
            <p:nvPr/>
          </p:nvSpPr>
          <p:spPr bwMode="auto">
            <a:xfrm>
              <a:off x="3515" y="1729"/>
              <a:ext cx="454" cy="402"/>
            </a:xfrm>
            <a:prstGeom prst="rect">
              <a:avLst/>
            </a:prstGeom>
            <a:solidFill>
              <a:schemeClr val="bg1"/>
            </a:solidFill>
            <a:ln w="9525">
              <a:noFill/>
              <a:miter lim="800000"/>
              <a:headEnd/>
              <a:tailEnd/>
            </a:ln>
          </p:spPr>
          <p:txBody>
            <a:bodyPr lIns="88950" tIns="44480" rIns="88950" bIns="44480">
              <a:spAutoFit/>
            </a:bodyPr>
            <a:lstStyle/>
            <a:p>
              <a:pPr eaLnBrk="1" hangingPunct="1">
                <a:spcBef>
                  <a:spcPct val="50000"/>
                </a:spcBef>
              </a:pPr>
              <a:r>
                <a:rPr kumimoji="1" lang="zh-CN" altLang="en-US" sz="1800" b="1">
                  <a:ea typeface="宋体" pitchFamily="2" charset="-122"/>
                </a:rPr>
                <a:t>存储单元</a:t>
              </a:r>
            </a:p>
          </p:txBody>
        </p:sp>
        <p:sp>
          <p:nvSpPr>
            <p:cNvPr id="762890" name="Text Box 10"/>
            <p:cNvSpPr txBox="1">
              <a:spLocks noChangeArrowheads="1"/>
            </p:cNvSpPr>
            <p:nvPr/>
          </p:nvSpPr>
          <p:spPr bwMode="auto">
            <a:xfrm>
              <a:off x="3446" y="1430"/>
              <a:ext cx="614" cy="229"/>
            </a:xfrm>
            <a:prstGeom prst="rect">
              <a:avLst/>
            </a:prstGeom>
            <a:solidFill>
              <a:schemeClr val="bg1"/>
            </a:solidFill>
            <a:ln w="9525">
              <a:noFill/>
              <a:miter lim="800000"/>
              <a:headEnd/>
              <a:tailEnd/>
            </a:ln>
          </p:spPr>
          <p:txBody>
            <a:bodyPr lIns="88950" tIns="44480" rIns="88950" bIns="44480">
              <a:spAutoFit/>
            </a:bodyPr>
            <a:lstStyle/>
            <a:p>
              <a:pPr eaLnBrk="1" hangingPunct="1">
                <a:spcBef>
                  <a:spcPct val="50000"/>
                </a:spcBef>
              </a:pPr>
              <a:r>
                <a:rPr kumimoji="1" lang="zh-CN" altLang="en-US" sz="1800" b="1">
                  <a:ea typeface="宋体" pitchFamily="2" charset="-122"/>
                </a:rPr>
                <a:t>字线</a:t>
              </a:r>
            </a:p>
          </p:txBody>
        </p:sp>
        <p:sp>
          <p:nvSpPr>
            <p:cNvPr id="762891" name="Rectangle 11"/>
            <p:cNvSpPr>
              <a:spLocks noChangeArrowheads="1"/>
            </p:cNvSpPr>
            <p:nvPr/>
          </p:nvSpPr>
          <p:spPr bwMode="auto">
            <a:xfrm>
              <a:off x="953" y="2319"/>
              <a:ext cx="181" cy="272"/>
            </a:xfrm>
            <a:prstGeom prst="rect">
              <a:avLst/>
            </a:prstGeom>
            <a:solidFill>
              <a:schemeClr val="bg1"/>
            </a:solidFill>
            <a:ln w="9525">
              <a:no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762892" name="Rectangle 12"/>
            <p:cNvSpPr>
              <a:spLocks noChangeArrowheads="1"/>
            </p:cNvSpPr>
            <p:nvPr/>
          </p:nvSpPr>
          <p:spPr bwMode="auto">
            <a:xfrm>
              <a:off x="3289" y="2296"/>
              <a:ext cx="181" cy="272"/>
            </a:xfrm>
            <a:prstGeom prst="rect">
              <a:avLst/>
            </a:prstGeom>
            <a:solidFill>
              <a:schemeClr val="bg1"/>
            </a:solidFill>
            <a:ln w="9525">
              <a:no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762893" name="Line 13"/>
            <p:cNvSpPr>
              <a:spLocks noChangeShapeType="1"/>
            </p:cNvSpPr>
            <p:nvPr/>
          </p:nvSpPr>
          <p:spPr bwMode="auto">
            <a:xfrm>
              <a:off x="1134" y="2273"/>
              <a:ext cx="0" cy="408"/>
            </a:xfrm>
            <a:prstGeom prst="line">
              <a:avLst/>
            </a:prstGeom>
            <a:noFill/>
            <a:ln w="19050">
              <a:solidFill>
                <a:schemeClr val="tx1"/>
              </a:solidFill>
              <a:round/>
              <a:headEnd/>
              <a:tailEnd/>
            </a:ln>
          </p:spPr>
          <p:txBody>
            <a:bodyPr/>
            <a:lstStyle/>
            <a:p>
              <a:endParaRPr lang="zh-CN" altLang="en-US"/>
            </a:p>
          </p:txBody>
        </p:sp>
        <p:sp>
          <p:nvSpPr>
            <p:cNvPr id="762894" name="Text Box 14"/>
            <p:cNvSpPr txBox="1">
              <a:spLocks noChangeArrowheads="1"/>
            </p:cNvSpPr>
            <p:nvPr/>
          </p:nvSpPr>
          <p:spPr bwMode="auto">
            <a:xfrm>
              <a:off x="3219" y="1207"/>
              <a:ext cx="614" cy="229"/>
            </a:xfrm>
            <a:prstGeom prst="rect">
              <a:avLst/>
            </a:prstGeom>
            <a:noFill/>
            <a:ln w="9525">
              <a:noFill/>
              <a:miter lim="800000"/>
              <a:headEnd/>
              <a:tailEnd/>
            </a:ln>
          </p:spPr>
          <p:txBody>
            <a:bodyPr lIns="88950" tIns="44480" rIns="88950" bIns="44480">
              <a:spAutoFit/>
            </a:bodyPr>
            <a:lstStyle/>
            <a:p>
              <a:pPr eaLnBrk="1" hangingPunct="1">
                <a:spcBef>
                  <a:spcPct val="50000"/>
                </a:spcBef>
              </a:pPr>
              <a:r>
                <a:rPr kumimoji="1" lang="zh-CN" altLang="en-US" sz="1800" b="1">
                  <a:ea typeface="宋体" pitchFamily="2" charset="-122"/>
                </a:rPr>
                <a:t>位线</a:t>
              </a:r>
              <a:r>
                <a:rPr kumimoji="1" lang="en-US" altLang="zh-CN" sz="1800" b="1">
                  <a:ea typeface="宋体" pitchFamily="2" charset="-122"/>
                </a:rPr>
                <a:t>D</a:t>
              </a:r>
            </a:p>
          </p:txBody>
        </p:sp>
        <p:sp>
          <p:nvSpPr>
            <p:cNvPr id="762895" name="Text Box 15"/>
            <p:cNvSpPr txBox="1">
              <a:spLocks noChangeArrowheads="1"/>
            </p:cNvSpPr>
            <p:nvPr/>
          </p:nvSpPr>
          <p:spPr bwMode="auto">
            <a:xfrm>
              <a:off x="635" y="1253"/>
              <a:ext cx="614" cy="229"/>
            </a:xfrm>
            <a:prstGeom prst="rect">
              <a:avLst/>
            </a:prstGeom>
            <a:noFill/>
            <a:ln w="9525">
              <a:noFill/>
              <a:miter lim="800000"/>
              <a:headEnd/>
              <a:tailEnd/>
            </a:ln>
          </p:spPr>
          <p:txBody>
            <a:bodyPr lIns="88950" tIns="44480" rIns="88950" bIns="44480">
              <a:spAutoFit/>
            </a:bodyPr>
            <a:lstStyle/>
            <a:p>
              <a:pPr eaLnBrk="1" hangingPunct="1">
                <a:spcBef>
                  <a:spcPct val="50000"/>
                </a:spcBef>
              </a:pPr>
              <a:r>
                <a:rPr kumimoji="1" lang="zh-CN" altLang="en-US" sz="1800" b="1">
                  <a:ea typeface="宋体" pitchFamily="2" charset="-122"/>
                </a:rPr>
                <a:t>位线</a:t>
              </a:r>
              <a:r>
                <a:rPr kumimoji="1" lang="en-US" altLang="zh-CN" sz="1800" b="1">
                  <a:ea typeface="宋体" pitchFamily="2" charset="-122"/>
                </a:rPr>
                <a:t>D</a:t>
              </a:r>
            </a:p>
          </p:txBody>
        </p:sp>
        <p:sp>
          <p:nvSpPr>
            <p:cNvPr id="762896" name="Line 16"/>
            <p:cNvSpPr>
              <a:spLocks noChangeShapeType="1"/>
            </p:cNvSpPr>
            <p:nvPr/>
          </p:nvSpPr>
          <p:spPr bwMode="auto">
            <a:xfrm>
              <a:off x="3538" y="1230"/>
              <a:ext cx="136" cy="0"/>
            </a:xfrm>
            <a:prstGeom prst="line">
              <a:avLst/>
            </a:prstGeom>
            <a:noFill/>
            <a:ln w="19050">
              <a:solidFill>
                <a:schemeClr val="tx1"/>
              </a:solidFill>
              <a:round/>
              <a:headEnd/>
              <a:tailEnd/>
            </a:ln>
          </p:spPr>
          <p:txBody>
            <a:bodyPr/>
            <a:lstStyle/>
            <a:p>
              <a:endParaRPr lang="zh-CN" altLang="en-US"/>
            </a:p>
          </p:txBody>
        </p:sp>
        <p:sp>
          <p:nvSpPr>
            <p:cNvPr id="762897" name="Rectangle 17"/>
            <p:cNvSpPr>
              <a:spLocks noChangeArrowheads="1"/>
            </p:cNvSpPr>
            <p:nvPr/>
          </p:nvSpPr>
          <p:spPr bwMode="auto">
            <a:xfrm>
              <a:off x="1224" y="1638"/>
              <a:ext cx="1974" cy="1543"/>
            </a:xfrm>
            <a:prstGeom prst="rect">
              <a:avLst/>
            </a:prstGeom>
            <a:noFill/>
            <a:ln w="19050">
              <a:solidFill>
                <a:schemeClr val="hlink"/>
              </a:solidFill>
              <a:prstDash val="dash"/>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grpSp>
      <p:sp>
        <p:nvSpPr>
          <p:cNvPr id="762898" name="Text Box 18"/>
          <p:cNvSpPr txBox="1">
            <a:spLocks noChangeArrowheads="1"/>
          </p:cNvSpPr>
          <p:nvPr/>
        </p:nvSpPr>
        <p:spPr bwMode="auto">
          <a:xfrm>
            <a:off x="328613" y="5575300"/>
            <a:ext cx="5326062" cy="914400"/>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2000" b="1">
                <a:solidFill>
                  <a:srgbClr val="0000FF"/>
                </a:solidFill>
                <a:latin typeface="微软雅黑" pitchFamily="34" charset="-122"/>
                <a:ea typeface="微软雅黑" pitchFamily="34" charset="-122"/>
                <a:cs typeface="Arial" pitchFamily="34" charset="0"/>
              </a:rPr>
              <a:t>SRAM</a:t>
            </a:r>
            <a:r>
              <a:rPr kumimoji="1" lang="zh-CN" altLang="en-US" sz="2000" b="1">
                <a:solidFill>
                  <a:srgbClr val="0000FF"/>
                </a:solidFill>
                <a:latin typeface="微软雅黑" pitchFamily="34" charset="-122"/>
                <a:ea typeface="微软雅黑" pitchFamily="34" charset="-122"/>
                <a:cs typeface="Arial" pitchFamily="34" charset="0"/>
              </a:rPr>
              <a:t>中数据保存在</a:t>
            </a:r>
            <a:r>
              <a:rPr kumimoji="1" lang="zh-CN" altLang="en-US" sz="2000" b="1">
                <a:solidFill>
                  <a:srgbClr val="CC0000"/>
                </a:solidFill>
                <a:latin typeface="微软雅黑" pitchFamily="34" charset="-122"/>
                <a:ea typeface="微软雅黑" pitchFamily="34" charset="-122"/>
                <a:cs typeface="Arial" pitchFamily="34" charset="0"/>
              </a:rPr>
              <a:t>一对正负反馈门电路</a:t>
            </a:r>
            <a:r>
              <a:rPr kumimoji="1" lang="zh-CN" altLang="en-US" sz="2000" b="1">
                <a:solidFill>
                  <a:srgbClr val="0000FF"/>
                </a:solidFill>
                <a:latin typeface="微软雅黑" pitchFamily="34" charset="-122"/>
                <a:ea typeface="微软雅黑" pitchFamily="34" charset="-122"/>
                <a:cs typeface="Arial" pitchFamily="34" charset="0"/>
              </a:rPr>
              <a:t>中，只要供电，数据就一直保持，不是破环性读出，也无需重写，即无需刷新！</a:t>
            </a:r>
            <a:endParaRPr kumimoji="1" lang="en-US" altLang="zh-CN" sz="2000" b="1">
              <a:solidFill>
                <a:srgbClr val="0000FF"/>
              </a:solidFill>
              <a:latin typeface="微软雅黑" pitchFamily="34" charset="-122"/>
              <a:ea typeface="微软雅黑" pitchFamily="34" charset="-122"/>
              <a:cs typeface="Arial" pitchFamily="34" charset="0"/>
            </a:endParaRPr>
          </a:p>
        </p:txBody>
      </p:sp>
      <p:sp>
        <p:nvSpPr>
          <p:cNvPr id="2" name="Rectangle 5"/>
          <p:cNvSpPr>
            <a:spLocks noChangeArrowheads="1"/>
          </p:cNvSpPr>
          <p:nvPr/>
        </p:nvSpPr>
        <p:spPr bwMode="auto">
          <a:xfrm>
            <a:off x="5653088" y="1719263"/>
            <a:ext cx="3240087" cy="768350"/>
          </a:xfrm>
          <a:prstGeom prst="rect">
            <a:avLst/>
          </a:prstGeom>
          <a:noFill/>
          <a:ln w="12700">
            <a:solidFill>
              <a:srgbClr val="CC3300"/>
            </a:solidFill>
            <a:miter lim="800000"/>
            <a:headEnd/>
            <a:tailEnd/>
          </a:ln>
        </p:spPr>
        <p:txBody>
          <a:bodyPr lIns="88008" tIns="43211" rIns="88008" bIns="43211">
            <a:spAutoFit/>
          </a:bodyPr>
          <a:lstStyle/>
          <a:p>
            <a:pPr>
              <a:lnSpc>
                <a:spcPct val="110000"/>
              </a:lnSpc>
            </a:pPr>
            <a:r>
              <a:rPr lang="zh-CN" altLang="en-US" sz="2000" b="1">
                <a:latin typeface="微软雅黑" pitchFamily="34" charset="-122"/>
                <a:ea typeface="微软雅黑" pitchFamily="34" charset="-122"/>
              </a:rPr>
              <a:t>保持时：</a:t>
            </a:r>
            <a:endParaRPr lang="zh-TW" altLang="en-US" sz="2000" b="1">
              <a:latin typeface="微软雅黑" pitchFamily="34" charset="-122"/>
              <a:ea typeface="微软雅黑" pitchFamily="34" charset="-122"/>
            </a:endParaRPr>
          </a:p>
          <a:p>
            <a:pPr>
              <a:lnSpc>
                <a:spcPct val="110000"/>
              </a:lnSpc>
            </a:pPr>
            <a:r>
              <a:rPr lang="zh-TW" altLang="en-US" sz="2000" b="1">
                <a:latin typeface="微软雅黑" pitchFamily="34" charset="-122"/>
                <a:ea typeface="微软雅黑" pitchFamily="34" charset="-122"/>
              </a:rPr>
              <a:t>   </a:t>
            </a:r>
            <a:r>
              <a:rPr lang="en-US" altLang="zh-TW" sz="2000" b="1">
                <a:latin typeface="微软雅黑" pitchFamily="34" charset="-122"/>
                <a:ea typeface="微软雅黑" pitchFamily="34" charset="-122"/>
              </a:rPr>
              <a:t>- </a:t>
            </a:r>
            <a:r>
              <a:rPr lang="zh-CN" altLang="en-US" sz="2000" b="1">
                <a:latin typeface="微软雅黑" pitchFamily="34" charset="-122"/>
                <a:ea typeface="微软雅黑" pitchFamily="34" charset="-122"/>
              </a:rPr>
              <a:t>字线为</a:t>
            </a:r>
            <a:r>
              <a:rPr lang="en-US" altLang="zh-CN" sz="2000" b="1">
                <a:latin typeface="微软雅黑" pitchFamily="34" charset="-122"/>
                <a:ea typeface="微软雅黑" pitchFamily="34" charset="-122"/>
              </a:rPr>
              <a:t>0</a:t>
            </a:r>
            <a:r>
              <a:rPr lang="zh-CN" altLang="en-US" sz="2000" b="1">
                <a:latin typeface="微软雅黑" pitchFamily="34" charset="-122"/>
                <a:ea typeface="微软雅黑" pitchFamily="34" charset="-122"/>
              </a:rPr>
              <a:t>（低电平）</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7301"/>
                                        </p:tgtEl>
                                        <p:attrNameLst>
                                          <p:attrName>style.visibility</p:attrName>
                                        </p:attrNameLst>
                                      </p:cBhvr>
                                      <p:to>
                                        <p:strVal val="visible"/>
                                      </p:to>
                                    </p:set>
                                    <p:animEffect transition="in" filter="blinds(horizontal)">
                                      <p:cBhvr>
                                        <p:cTn id="12" dur="500"/>
                                        <p:tgtEl>
                                          <p:spTgt spid="56730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67300"/>
                                        </p:tgtEl>
                                        <p:attrNameLst>
                                          <p:attrName>style.visibility</p:attrName>
                                        </p:attrNameLst>
                                      </p:cBhvr>
                                      <p:to>
                                        <p:strVal val="visible"/>
                                      </p:to>
                                    </p:set>
                                    <p:animEffect transition="in" filter="blinds(horizontal)">
                                      <p:cBhvr>
                                        <p:cTn id="17" dur="500"/>
                                        <p:tgtEl>
                                          <p:spTgt spid="567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00" grpId="0" animBg="1"/>
      <p:bldP spid="567301" grpId="0" animBg="1"/>
      <p:bldP spid="2" grpId="0" animBg="1"/>
    </p:bldLst>
  </p:timing>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44807" name="Group 7"/>
          <p:cNvGrpSpPr>
            <a:grpSpLocks/>
          </p:cNvGrpSpPr>
          <p:nvPr/>
        </p:nvGrpSpPr>
        <p:grpSpPr bwMode="auto">
          <a:xfrm>
            <a:off x="0" y="188913"/>
            <a:ext cx="5673725" cy="6669087"/>
            <a:chOff x="2008" y="576"/>
            <a:chExt cx="3574" cy="3720"/>
          </a:xfrm>
        </p:grpSpPr>
        <p:sp>
          <p:nvSpPr>
            <p:cNvPr id="844808" name="Text Box 25"/>
            <p:cNvSpPr txBox="1">
              <a:spLocks noChangeArrowheads="1"/>
            </p:cNvSpPr>
            <p:nvPr/>
          </p:nvSpPr>
          <p:spPr bwMode="auto">
            <a:xfrm>
              <a:off x="4990" y="1165"/>
              <a:ext cx="592" cy="346"/>
            </a:xfrm>
            <a:prstGeom prst="rect">
              <a:avLst/>
            </a:prstGeom>
            <a:noFill/>
            <a:ln w="9525">
              <a:noFill/>
              <a:round/>
              <a:headEnd/>
              <a:tailEnd/>
            </a:ln>
          </p:spPr>
          <p:txBody>
            <a:bodyPr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%esp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a:t>
              </a:r>
              <a:r>
                <a:rPr lang="zh-CN" altLang="en-GB" sz="1800" b="1">
                  <a:latin typeface="微软雅黑" pitchFamily="34" charset="-122"/>
                  <a:ea typeface="微软雅黑" pitchFamily="34" charset="-122"/>
                  <a:cs typeface="msgothic"/>
                </a:rPr>
                <a:t>栈顶</a:t>
              </a:r>
              <a:r>
                <a:rPr lang="en-GB" altLang="zh-CN" sz="1800" b="1">
                  <a:latin typeface="微软雅黑" pitchFamily="34" charset="-122"/>
                  <a:ea typeface="微软雅黑" pitchFamily="34" charset="-122"/>
                  <a:cs typeface="msgothic"/>
                </a:rPr>
                <a:t>)</a:t>
              </a:r>
            </a:p>
          </p:txBody>
        </p:sp>
        <p:sp>
          <p:nvSpPr>
            <p:cNvPr id="844809" name="Line 26"/>
            <p:cNvSpPr>
              <a:spLocks noChangeShapeType="1"/>
            </p:cNvSpPr>
            <p:nvPr/>
          </p:nvSpPr>
          <p:spPr bwMode="auto">
            <a:xfrm flipH="1">
              <a:off x="4751" y="1271"/>
              <a:ext cx="242" cy="1"/>
            </a:xfrm>
            <a:prstGeom prst="line">
              <a:avLst/>
            </a:prstGeom>
            <a:noFill/>
            <a:ln w="3240">
              <a:solidFill>
                <a:srgbClr val="000066"/>
              </a:solidFill>
              <a:miter lim="800000"/>
              <a:headEnd/>
              <a:tailEnd type="triangle" w="med" len="med"/>
            </a:ln>
          </p:spPr>
          <p:txBody>
            <a:bodyPr/>
            <a:lstStyle/>
            <a:p>
              <a:endParaRPr lang="zh-CN" altLang="en-US"/>
            </a:p>
          </p:txBody>
        </p:sp>
        <p:sp>
          <p:nvSpPr>
            <p:cNvPr id="844810" name="Line 28"/>
            <p:cNvSpPr>
              <a:spLocks noChangeShapeType="1"/>
            </p:cNvSpPr>
            <p:nvPr/>
          </p:nvSpPr>
          <p:spPr bwMode="auto">
            <a:xfrm flipV="1">
              <a:off x="4797" y="576"/>
              <a:ext cx="1" cy="290"/>
            </a:xfrm>
            <a:prstGeom prst="line">
              <a:avLst/>
            </a:prstGeom>
            <a:noFill/>
            <a:ln w="3240">
              <a:solidFill>
                <a:schemeClr val="tx1"/>
              </a:solidFill>
              <a:miter lim="800000"/>
              <a:headEnd/>
              <a:tailEnd type="triangle" w="med" len="med"/>
            </a:ln>
          </p:spPr>
          <p:txBody>
            <a:bodyPr/>
            <a:lstStyle/>
            <a:p>
              <a:endParaRPr lang="zh-CN" altLang="en-US"/>
            </a:p>
          </p:txBody>
        </p:sp>
        <p:sp>
          <p:nvSpPr>
            <p:cNvPr id="844811" name="Text Box 29"/>
            <p:cNvSpPr txBox="1">
              <a:spLocks noChangeArrowheads="1"/>
            </p:cNvSpPr>
            <p:nvPr/>
          </p:nvSpPr>
          <p:spPr bwMode="auto">
            <a:xfrm>
              <a:off x="5005" y="2566"/>
              <a:ext cx="370" cy="203"/>
            </a:xfrm>
            <a:prstGeom prst="rect">
              <a:avLst/>
            </a:prstGeom>
            <a:noFill/>
            <a:ln w="9525">
              <a:noFill/>
              <a:round/>
              <a:headEnd/>
              <a:tailE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b="1">
                  <a:latin typeface="微软雅黑" pitchFamily="34" charset="-122"/>
                  <a:ea typeface="微软雅黑" pitchFamily="34" charset="-122"/>
                  <a:cs typeface="msgothic"/>
                </a:rPr>
                <a:t>brk</a:t>
              </a:r>
            </a:p>
          </p:txBody>
        </p:sp>
        <p:sp>
          <p:nvSpPr>
            <p:cNvPr id="844812" name="Line 30"/>
            <p:cNvSpPr>
              <a:spLocks noChangeShapeType="1"/>
            </p:cNvSpPr>
            <p:nvPr/>
          </p:nvSpPr>
          <p:spPr bwMode="auto">
            <a:xfrm flipH="1">
              <a:off x="4763" y="2671"/>
              <a:ext cx="242" cy="1"/>
            </a:xfrm>
            <a:prstGeom prst="line">
              <a:avLst/>
            </a:prstGeom>
            <a:noFill/>
            <a:ln w="3240">
              <a:solidFill>
                <a:srgbClr val="000066"/>
              </a:solidFill>
              <a:miter lim="800000"/>
              <a:headEnd/>
              <a:tailEnd type="triangle" w="med" len="med"/>
            </a:ln>
          </p:spPr>
          <p:txBody>
            <a:bodyPr/>
            <a:lstStyle/>
            <a:p>
              <a:endParaRPr lang="zh-CN" altLang="en-US"/>
            </a:p>
          </p:txBody>
        </p:sp>
        <p:sp>
          <p:nvSpPr>
            <p:cNvPr id="844813" name="Text Box 31"/>
            <p:cNvSpPr txBox="1">
              <a:spLocks noChangeArrowheads="1"/>
            </p:cNvSpPr>
            <p:nvPr/>
          </p:nvSpPr>
          <p:spPr bwMode="auto">
            <a:xfrm>
              <a:off x="2008" y="750"/>
              <a:ext cx="931" cy="170"/>
            </a:xfrm>
            <a:prstGeom prst="rect">
              <a:avLst/>
            </a:prstGeom>
            <a:noFill/>
            <a:ln w="9525">
              <a:noFill/>
              <a:round/>
              <a:headEnd/>
              <a:tailE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latin typeface="微软雅黑" pitchFamily="34" charset="-122"/>
                  <a:ea typeface="微软雅黑" pitchFamily="34" charset="-122"/>
                  <a:cs typeface="msgothic"/>
                </a:rPr>
                <a:t>0xC00000000</a:t>
              </a:r>
            </a:p>
          </p:txBody>
        </p:sp>
        <p:sp>
          <p:nvSpPr>
            <p:cNvPr id="844814" name="Text Box 32"/>
            <p:cNvSpPr txBox="1">
              <a:spLocks noChangeArrowheads="1"/>
            </p:cNvSpPr>
            <p:nvPr/>
          </p:nvSpPr>
          <p:spPr bwMode="auto">
            <a:xfrm>
              <a:off x="2083" y="3799"/>
              <a:ext cx="850" cy="171"/>
            </a:xfrm>
            <a:prstGeom prst="rect">
              <a:avLst/>
            </a:prstGeom>
            <a:noFill/>
            <a:ln w="9525">
              <a:noFill/>
              <a:round/>
              <a:headEnd/>
              <a:tailE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latin typeface="微软雅黑" pitchFamily="34" charset="-122"/>
                  <a:ea typeface="微软雅黑" pitchFamily="34" charset="-122"/>
                  <a:cs typeface="msgothic"/>
                </a:rPr>
                <a:t>0x08048000</a:t>
              </a:r>
            </a:p>
          </p:txBody>
        </p:sp>
        <p:grpSp>
          <p:nvGrpSpPr>
            <p:cNvPr id="844815" name="Group 15"/>
            <p:cNvGrpSpPr>
              <a:grpSpLocks/>
            </p:cNvGrpSpPr>
            <p:nvPr/>
          </p:nvGrpSpPr>
          <p:grpSpPr bwMode="auto">
            <a:xfrm>
              <a:off x="2767" y="585"/>
              <a:ext cx="1952" cy="3711"/>
              <a:chOff x="2785" y="795"/>
              <a:chExt cx="1924" cy="3493"/>
            </a:xfrm>
          </p:grpSpPr>
          <p:sp>
            <p:nvSpPr>
              <p:cNvPr id="844816" name="Rectangle 14"/>
              <p:cNvSpPr>
                <a:spLocks noChangeArrowheads="1"/>
              </p:cNvSpPr>
              <p:nvPr/>
            </p:nvSpPr>
            <p:spPr bwMode="auto">
              <a:xfrm>
                <a:off x="2952" y="795"/>
                <a:ext cx="1757" cy="307"/>
              </a:xfrm>
              <a:prstGeom prst="rect">
                <a:avLst/>
              </a:prstGeom>
              <a:solidFill>
                <a:srgbClr val="F1C7C7"/>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Kernel virtual memory</a:t>
                </a:r>
              </a:p>
            </p:txBody>
          </p:sp>
          <p:sp>
            <p:nvSpPr>
              <p:cNvPr id="844817" name="Rectangle 15"/>
              <p:cNvSpPr>
                <a:spLocks noChangeArrowheads="1"/>
              </p:cNvSpPr>
              <p:nvPr/>
            </p:nvSpPr>
            <p:spPr bwMode="auto">
              <a:xfrm>
                <a:off x="2952" y="1867"/>
                <a:ext cx="1757" cy="422"/>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Memory-mapped region</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 for shared</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libraries</a:t>
                </a:r>
              </a:p>
            </p:txBody>
          </p:sp>
          <p:sp>
            <p:nvSpPr>
              <p:cNvPr id="33808" name="Rectangle 16"/>
              <p:cNvSpPr>
                <a:spLocks noChangeArrowheads="1"/>
              </p:cNvSpPr>
              <p:nvPr/>
            </p:nvSpPr>
            <p:spPr bwMode="auto">
              <a:xfrm>
                <a:off x="2952" y="2286"/>
                <a:ext cx="1757" cy="456"/>
              </a:xfrm>
              <a:prstGeom prst="rect">
                <a:avLst/>
              </a:prstGeom>
              <a:solidFill>
                <a:schemeClr val="bg1">
                  <a:lumMod val="75000"/>
                </a:schemeClr>
              </a:solidFill>
              <a:ln w="3240">
                <a:solidFill>
                  <a:schemeClr val="tx1"/>
                </a:solidFill>
                <a:miter lim="800000"/>
                <a:headEnd/>
                <a:tailEnd/>
              </a:ln>
              <a:effectLst/>
            </p:spPr>
            <p:txBody>
              <a:bodyPr wrap="none" anchor="ctr"/>
              <a:lstStyle/>
              <a:p>
                <a:pPr>
                  <a:defRPr/>
                </a:pPr>
                <a:endParaRPr lang="en-US" sz="2400" b="1">
                  <a:latin typeface="Arial Narrow" pitchFamily="34" charset="0"/>
                </a:endParaRPr>
              </a:p>
            </p:txBody>
          </p:sp>
          <p:sp>
            <p:nvSpPr>
              <p:cNvPr id="844819" name="Rectangle 17"/>
              <p:cNvSpPr>
                <a:spLocks noChangeArrowheads="1"/>
              </p:cNvSpPr>
              <p:nvPr/>
            </p:nvSpPr>
            <p:spPr bwMode="auto">
              <a:xfrm>
                <a:off x="2952" y="2741"/>
                <a:ext cx="1757" cy="422"/>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Run-time heap</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(created by</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malloc</a:t>
                </a:r>
                <a:r>
                  <a:rPr lang="en-GB" altLang="zh-CN" b="1">
                    <a:latin typeface="Calibri" pitchFamily="34" charset="0"/>
                    <a:ea typeface="微软雅黑" pitchFamily="34" charset="-122"/>
                    <a:cs typeface="msgothic"/>
                  </a:rPr>
                  <a:t>)</a:t>
                </a:r>
              </a:p>
            </p:txBody>
          </p:sp>
          <p:sp>
            <p:nvSpPr>
              <p:cNvPr id="33810" name="Rectangle 18"/>
              <p:cNvSpPr>
                <a:spLocks noChangeArrowheads="1"/>
              </p:cNvSpPr>
              <p:nvPr/>
            </p:nvSpPr>
            <p:spPr bwMode="auto">
              <a:xfrm>
                <a:off x="2952" y="1294"/>
                <a:ext cx="1757" cy="571"/>
              </a:xfrm>
              <a:prstGeom prst="rect">
                <a:avLst/>
              </a:prstGeom>
              <a:solidFill>
                <a:schemeClr val="bg1">
                  <a:lumMod val="75000"/>
                </a:schemeClr>
              </a:solidFill>
              <a:ln w="3240">
                <a:solidFill>
                  <a:schemeClr val="tx1"/>
                </a:solidFill>
                <a:miter lim="800000"/>
                <a:headEnd/>
                <a:tailEnd/>
              </a:ln>
              <a:effectLst/>
            </p:spPr>
            <p:txBody>
              <a:bodyPr wrap="none" anchor="ctr"/>
              <a:lstStyle/>
              <a:p>
                <a:pPr>
                  <a:defRPr/>
                </a:pPr>
                <a:endParaRPr lang="en-US" sz="2400" b="1">
                  <a:latin typeface="Arial Narrow" pitchFamily="34" charset="0"/>
                </a:endParaRPr>
              </a:p>
            </p:txBody>
          </p:sp>
          <p:sp>
            <p:nvSpPr>
              <p:cNvPr id="844821" name="Line 19"/>
              <p:cNvSpPr>
                <a:spLocks noChangeShapeType="1"/>
              </p:cNvSpPr>
              <p:nvPr/>
            </p:nvSpPr>
            <p:spPr bwMode="auto">
              <a:xfrm flipV="1">
                <a:off x="3828" y="2493"/>
                <a:ext cx="1" cy="242"/>
              </a:xfrm>
              <a:prstGeom prst="line">
                <a:avLst/>
              </a:prstGeom>
              <a:noFill/>
              <a:ln w="3240">
                <a:solidFill>
                  <a:schemeClr val="tx1"/>
                </a:solidFill>
                <a:miter lim="800000"/>
                <a:headEnd/>
                <a:tailEnd type="triangle" w="med" len="med"/>
              </a:ln>
            </p:spPr>
            <p:txBody>
              <a:bodyPr/>
              <a:lstStyle/>
              <a:p>
                <a:endParaRPr lang="zh-CN" altLang="en-US"/>
              </a:p>
            </p:txBody>
          </p:sp>
          <p:sp>
            <p:nvSpPr>
              <p:cNvPr id="844822" name="Rectangle 20"/>
              <p:cNvSpPr>
                <a:spLocks noChangeArrowheads="1"/>
              </p:cNvSpPr>
              <p:nvPr/>
            </p:nvSpPr>
            <p:spPr bwMode="auto">
              <a:xfrm>
                <a:off x="2952" y="1083"/>
                <a:ext cx="1757" cy="355"/>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User</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stack</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Calibri" pitchFamily="34" charset="0"/>
                    <a:ea typeface="微软雅黑" pitchFamily="34" charset="-122"/>
                    <a:cs typeface="msgothic"/>
                  </a:rPr>
                  <a:t>(</a:t>
                </a:r>
                <a:r>
                  <a:rPr lang="en-GB" altLang="zh-CN" sz="1800" b="1">
                    <a:latin typeface="微软雅黑" pitchFamily="34" charset="-122"/>
                    <a:ea typeface="微软雅黑" pitchFamily="34" charset="-122"/>
                    <a:cs typeface="msgothic"/>
                  </a:rPr>
                  <a:t>created</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at</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runtime</a:t>
                </a:r>
                <a:r>
                  <a:rPr lang="en-GB" altLang="zh-CN" b="1">
                    <a:latin typeface="Calibri" pitchFamily="34" charset="0"/>
                    <a:ea typeface="微软雅黑" pitchFamily="34" charset="-122"/>
                    <a:cs typeface="msgothic"/>
                  </a:rPr>
                  <a:t>)</a:t>
                </a:r>
              </a:p>
            </p:txBody>
          </p:sp>
          <p:sp>
            <p:nvSpPr>
              <p:cNvPr id="844823" name="Line 21"/>
              <p:cNvSpPr>
                <a:spLocks noChangeShapeType="1"/>
              </p:cNvSpPr>
              <p:nvPr/>
            </p:nvSpPr>
            <p:spPr bwMode="auto">
              <a:xfrm flipV="1">
                <a:off x="3828" y="1725"/>
                <a:ext cx="1" cy="146"/>
              </a:xfrm>
              <a:prstGeom prst="line">
                <a:avLst/>
              </a:prstGeom>
              <a:noFill/>
              <a:ln w="3240">
                <a:solidFill>
                  <a:schemeClr val="tx1"/>
                </a:solidFill>
                <a:miter lim="800000"/>
                <a:headEnd/>
                <a:tailEnd type="triangle" w="med" len="med"/>
              </a:ln>
            </p:spPr>
            <p:txBody>
              <a:bodyPr/>
              <a:lstStyle/>
              <a:p>
                <a:endParaRPr lang="zh-CN" altLang="en-US"/>
              </a:p>
            </p:txBody>
          </p:sp>
          <p:sp>
            <p:nvSpPr>
              <p:cNvPr id="844824" name="Line 22"/>
              <p:cNvSpPr>
                <a:spLocks noChangeShapeType="1"/>
              </p:cNvSpPr>
              <p:nvPr/>
            </p:nvSpPr>
            <p:spPr bwMode="auto">
              <a:xfrm>
                <a:off x="3828" y="1438"/>
                <a:ext cx="1" cy="144"/>
              </a:xfrm>
              <a:prstGeom prst="line">
                <a:avLst/>
              </a:prstGeom>
              <a:noFill/>
              <a:ln w="3240">
                <a:solidFill>
                  <a:schemeClr val="tx1"/>
                </a:solidFill>
                <a:miter lim="800000"/>
                <a:headEnd/>
                <a:tailEnd type="triangle" w="med" len="med"/>
              </a:ln>
            </p:spPr>
            <p:txBody>
              <a:bodyPr/>
              <a:lstStyle/>
              <a:p>
                <a:endParaRPr lang="zh-CN" altLang="en-US"/>
              </a:p>
            </p:txBody>
          </p:sp>
          <p:sp>
            <p:nvSpPr>
              <p:cNvPr id="33815" name="Rectangle 23"/>
              <p:cNvSpPr>
                <a:spLocks noChangeArrowheads="1"/>
              </p:cNvSpPr>
              <p:nvPr/>
            </p:nvSpPr>
            <p:spPr bwMode="auto">
              <a:xfrm>
                <a:off x="2952" y="3977"/>
                <a:ext cx="1757" cy="250"/>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Unused</a:t>
                </a:r>
              </a:p>
            </p:txBody>
          </p:sp>
          <p:sp>
            <p:nvSpPr>
              <p:cNvPr id="844826" name="Text Box 24"/>
              <p:cNvSpPr txBox="1">
                <a:spLocks noChangeArrowheads="1"/>
              </p:cNvSpPr>
              <p:nvPr/>
            </p:nvSpPr>
            <p:spPr bwMode="auto">
              <a:xfrm>
                <a:off x="2785" y="4114"/>
                <a:ext cx="190" cy="174"/>
              </a:xfrm>
              <a:prstGeom prst="rect">
                <a:avLst/>
              </a:prstGeom>
              <a:noFill/>
              <a:ln w="9525">
                <a:noFill/>
                <a:round/>
                <a:headEnd/>
                <a:tailEnd/>
              </a:ln>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0</a:t>
                </a:r>
              </a:p>
            </p:txBody>
          </p:sp>
          <p:sp>
            <p:nvSpPr>
              <p:cNvPr id="33826" name="Rectangle 34"/>
              <p:cNvSpPr>
                <a:spLocks noChangeArrowheads="1"/>
              </p:cNvSpPr>
              <p:nvPr/>
            </p:nvSpPr>
            <p:spPr bwMode="auto">
              <a:xfrm>
                <a:off x="2952" y="3161"/>
                <a:ext cx="1757" cy="422"/>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Read/write</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segment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(.data, .bss)</a:t>
                </a:r>
              </a:p>
            </p:txBody>
          </p:sp>
          <p:sp>
            <p:nvSpPr>
              <p:cNvPr id="844828" name="Rectangle 35"/>
              <p:cNvSpPr>
                <a:spLocks noChangeArrowheads="1"/>
              </p:cNvSpPr>
              <p:nvPr/>
            </p:nvSpPr>
            <p:spPr bwMode="auto">
              <a:xfrm>
                <a:off x="2952" y="3555"/>
                <a:ext cx="1757" cy="422"/>
              </a:xfrm>
              <a:prstGeom prst="rect">
                <a:avLst/>
              </a:prstGeom>
              <a:solidFill>
                <a:srgbClr val="F6F5BD"/>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Read-only segment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(.init, .text</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.rodata</a:t>
                </a:r>
                <a:r>
                  <a:rPr lang="en-GB" altLang="zh-CN" b="1">
                    <a:latin typeface="Calibri" pitchFamily="34" charset="0"/>
                    <a:ea typeface="微软雅黑" pitchFamily="34" charset="-122"/>
                    <a:cs typeface="msgothic"/>
                  </a:rPr>
                  <a:t>)</a:t>
                </a:r>
              </a:p>
            </p:txBody>
          </p:sp>
        </p:grpSp>
      </p:grpSp>
      <p:sp>
        <p:nvSpPr>
          <p:cNvPr id="844804" name="Text Box 4"/>
          <p:cNvSpPr txBox="1">
            <a:spLocks noChangeArrowheads="1"/>
          </p:cNvSpPr>
          <p:nvPr/>
        </p:nvSpPr>
        <p:spPr bwMode="auto">
          <a:xfrm>
            <a:off x="1525588" y="792163"/>
            <a:ext cx="1258887" cy="396875"/>
          </a:xfrm>
          <a:prstGeom prst="rect">
            <a:avLst/>
          </a:prstGeom>
          <a:noFill/>
          <a:ln w="9525">
            <a:noFill/>
            <a:miter lim="800000"/>
            <a:headEnd/>
            <a:tailEnd/>
          </a:ln>
          <a:effectLst/>
        </p:spPr>
        <p:txBody>
          <a:bodyPr>
            <a:spAutoFit/>
          </a:bodyPr>
          <a:lstStyle/>
          <a:p>
            <a:pPr eaLnBrk="1" hangingPunct="1">
              <a:spcBef>
                <a:spcPct val="50000"/>
              </a:spcBef>
            </a:pPr>
            <a:r>
              <a:rPr lang="en-US" altLang="zh-CN" sz="2000" b="1">
                <a:solidFill>
                  <a:srgbClr val="FF0000"/>
                </a:solidFill>
                <a:latin typeface="微软雅黑" pitchFamily="34" charset="-122"/>
                <a:ea typeface="微软雅黑" pitchFamily="34" charset="-122"/>
              </a:rPr>
              <a:t>a[0]</a:t>
            </a:r>
          </a:p>
        </p:txBody>
      </p:sp>
      <p:sp>
        <p:nvSpPr>
          <p:cNvPr id="844805" name="Line 5"/>
          <p:cNvSpPr>
            <a:spLocks noChangeShapeType="1"/>
          </p:cNvSpPr>
          <p:nvPr/>
        </p:nvSpPr>
        <p:spPr bwMode="auto">
          <a:xfrm>
            <a:off x="293688" y="773113"/>
            <a:ext cx="4005262" cy="0"/>
          </a:xfrm>
          <a:prstGeom prst="line">
            <a:avLst/>
          </a:prstGeom>
          <a:noFill/>
          <a:ln w="38100">
            <a:solidFill>
              <a:srgbClr val="FF0000"/>
            </a:solidFill>
            <a:round/>
            <a:headEnd/>
            <a:tailEnd/>
          </a:ln>
          <a:effectLst/>
        </p:spPr>
        <p:txBody>
          <a:bodyPr/>
          <a:lstStyle/>
          <a:p>
            <a:endParaRPr lang="zh-CN" altLang="en-US"/>
          </a:p>
        </p:txBody>
      </p:sp>
      <p:pic>
        <p:nvPicPr>
          <p:cNvPr id="844806" name="Picture 6"/>
          <p:cNvPicPr>
            <a:picLocks noChangeAspect="1" noChangeArrowheads="1"/>
          </p:cNvPicPr>
          <p:nvPr/>
        </p:nvPicPr>
        <p:blipFill>
          <a:blip r:embed="rId2"/>
          <a:srcRect/>
          <a:stretch>
            <a:fillRect/>
          </a:stretch>
        </p:blipFill>
        <p:spPr bwMode="auto">
          <a:xfrm>
            <a:off x="0" y="3902075"/>
            <a:ext cx="8667750" cy="2955925"/>
          </a:xfrm>
          <a:prstGeom prst="rect">
            <a:avLst/>
          </a:prstGeom>
          <a:noFill/>
        </p:spPr>
      </p:pic>
      <p:grpSp>
        <p:nvGrpSpPr>
          <p:cNvPr id="844829" name="Group 29"/>
          <p:cNvGrpSpPr>
            <a:grpSpLocks/>
          </p:cNvGrpSpPr>
          <p:nvPr/>
        </p:nvGrpSpPr>
        <p:grpSpPr bwMode="auto">
          <a:xfrm>
            <a:off x="4616450" y="593725"/>
            <a:ext cx="4572000" cy="3194050"/>
            <a:chOff x="2795" y="261"/>
            <a:chExt cx="2880" cy="2012"/>
          </a:xfrm>
        </p:grpSpPr>
        <p:sp>
          <p:nvSpPr>
            <p:cNvPr id="844830" name="AutoShape 30"/>
            <p:cNvSpPr>
              <a:spLocks noChangeAspect="1" noChangeArrowheads="1"/>
            </p:cNvSpPr>
            <p:nvPr/>
          </p:nvSpPr>
          <p:spPr bwMode="auto">
            <a:xfrm>
              <a:off x="2937" y="289"/>
              <a:ext cx="2601" cy="1871"/>
            </a:xfrm>
            <a:prstGeom prst="rect">
              <a:avLst/>
            </a:prstGeom>
            <a:noFill/>
            <a:ln w="9525">
              <a:noFill/>
              <a:miter lim="800000"/>
              <a:headEnd/>
              <a:tailEnd/>
            </a:ln>
          </p:spPr>
          <p:txBody>
            <a:bodyPr/>
            <a:lstStyle/>
            <a:p>
              <a:endParaRPr lang="zh-CN" altLang="en-US"/>
            </a:p>
          </p:txBody>
        </p:sp>
        <p:sp>
          <p:nvSpPr>
            <p:cNvPr id="20" name="Rectangle 4"/>
            <p:cNvSpPr>
              <a:spLocks noChangeArrowheads="1"/>
            </p:cNvSpPr>
            <p:nvPr/>
          </p:nvSpPr>
          <p:spPr bwMode="auto">
            <a:xfrm>
              <a:off x="3844" y="261"/>
              <a:ext cx="784" cy="210"/>
            </a:xfrm>
            <a:prstGeom prst="rect">
              <a:avLst/>
            </a:prstGeom>
            <a:noFill/>
            <a:ln w="12700">
              <a:noFill/>
              <a:miter lim="800000"/>
              <a:headEnd/>
              <a:tailEnd/>
            </a:ln>
          </p:spPr>
          <p:txBody>
            <a:bodyPr wrap="none" lIns="90479" tIns="0" rIns="90479" bIns="0"/>
            <a:lstStyle/>
            <a:p>
              <a:pPr algn="just" eaLnBrk="1" hangingPunct="1"/>
              <a:r>
                <a:rPr lang="zh-CN" altLang="en-US" sz="2000" b="1">
                  <a:solidFill>
                    <a:srgbClr val="0000FF"/>
                  </a:solidFill>
                  <a:latin typeface="微软雅黑" pitchFamily="34" charset="-122"/>
                  <a:ea typeface="微软雅黑" pitchFamily="34" charset="-122"/>
                </a:rPr>
                <a:t>用户进程</a:t>
              </a:r>
            </a:p>
          </p:txBody>
        </p:sp>
        <p:sp>
          <p:nvSpPr>
            <p:cNvPr id="21" name="Rectangle 5"/>
            <p:cNvSpPr>
              <a:spLocks noChangeArrowheads="1"/>
            </p:cNvSpPr>
            <p:nvPr/>
          </p:nvSpPr>
          <p:spPr bwMode="auto">
            <a:xfrm>
              <a:off x="4864" y="686"/>
              <a:ext cx="768" cy="489"/>
            </a:xfrm>
            <a:prstGeom prst="rect">
              <a:avLst/>
            </a:prstGeom>
            <a:noFill/>
            <a:ln w="12700">
              <a:noFill/>
              <a:miter lim="800000"/>
              <a:headEnd/>
              <a:tailEnd/>
            </a:ln>
          </p:spPr>
          <p:txBody>
            <a:bodyPr lIns="90479" tIns="44446" rIns="90479" bIns="44446"/>
            <a:lstStyle/>
            <a:p>
              <a:pPr eaLnBrk="1" hangingPunct="1"/>
              <a:r>
                <a:rPr lang="en-US" altLang="zh-CN" sz="1800" b="1">
                  <a:solidFill>
                    <a:srgbClr val="0000FF"/>
                  </a:solidFill>
                  <a:latin typeface="微软雅黑" pitchFamily="34" charset="-122"/>
                  <a:ea typeface="微软雅黑" pitchFamily="34" charset="-122"/>
                </a:rPr>
                <a:t>OS</a:t>
              </a:r>
              <a:r>
                <a:rPr lang="zh-CN" altLang="en-US" sz="1800" b="1">
                  <a:solidFill>
                    <a:srgbClr val="0000FF"/>
                  </a:solidFill>
                  <a:latin typeface="微软雅黑" pitchFamily="34" charset="-122"/>
                  <a:ea typeface="微软雅黑" pitchFamily="34" charset="-122"/>
                </a:rPr>
                <a:t>页故障处理程序</a:t>
              </a:r>
            </a:p>
          </p:txBody>
        </p:sp>
        <p:sp>
          <p:nvSpPr>
            <p:cNvPr id="23" name="Line 7"/>
            <p:cNvSpPr>
              <a:spLocks noChangeShapeType="1"/>
            </p:cNvSpPr>
            <p:nvPr/>
          </p:nvSpPr>
          <p:spPr bwMode="auto">
            <a:xfrm>
              <a:off x="4524" y="1168"/>
              <a:ext cx="511" cy="0"/>
            </a:xfrm>
            <a:prstGeom prst="line">
              <a:avLst/>
            </a:prstGeom>
            <a:noFill/>
            <a:ln w="28575">
              <a:solidFill>
                <a:srgbClr val="000000"/>
              </a:solidFill>
              <a:round/>
              <a:headEnd/>
              <a:tailEnd type="triangle" w="med" len="med"/>
            </a:ln>
          </p:spPr>
          <p:txBody>
            <a:bodyPr wrap="none" anchor="ctr"/>
            <a:lstStyle/>
            <a:p>
              <a:endParaRPr lang="zh-CN" altLang="en-US"/>
            </a:p>
          </p:txBody>
        </p:sp>
        <p:sp>
          <p:nvSpPr>
            <p:cNvPr id="24" name="Line 8"/>
            <p:cNvSpPr>
              <a:spLocks noChangeShapeType="1"/>
            </p:cNvSpPr>
            <p:nvPr/>
          </p:nvSpPr>
          <p:spPr bwMode="auto">
            <a:xfrm>
              <a:off x="5091" y="1168"/>
              <a:ext cx="0" cy="689"/>
            </a:xfrm>
            <a:prstGeom prst="line">
              <a:avLst/>
            </a:prstGeom>
            <a:noFill/>
            <a:ln w="28575">
              <a:solidFill>
                <a:srgbClr val="000000"/>
              </a:solidFill>
              <a:round/>
              <a:headEnd/>
              <a:tailEnd type="triangle" w="med" len="med"/>
            </a:ln>
          </p:spPr>
          <p:txBody>
            <a:bodyPr wrap="none" anchor="ctr"/>
            <a:lstStyle/>
            <a:p>
              <a:endParaRPr lang="zh-CN" altLang="en-US"/>
            </a:p>
          </p:txBody>
        </p:sp>
        <p:sp>
          <p:nvSpPr>
            <p:cNvPr id="27" name="Rectangle 11"/>
            <p:cNvSpPr>
              <a:spLocks noChangeArrowheads="1"/>
            </p:cNvSpPr>
            <p:nvPr/>
          </p:nvSpPr>
          <p:spPr bwMode="auto">
            <a:xfrm>
              <a:off x="4496" y="1168"/>
              <a:ext cx="546" cy="229"/>
            </a:xfrm>
            <a:prstGeom prst="rect">
              <a:avLst/>
            </a:prstGeom>
            <a:noFill/>
            <a:ln w="12700">
              <a:noFill/>
              <a:miter lim="800000"/>
              <a:headEnd/>
              <a:tailEnd/>
            </a:ln>
          </p:spPr>
          <p:txBody>
            <a:bodyPr wrap="none" lIns="90479" tIns="44446" rIns="90479" bIns="44446">
              <a:spAutoFit/>
            </a:bodyPr>
            <a:lstStyle/>
            <a:p>
              <a:pPr algn="just" eaLnBrk="1" hangingPunct="1"/>
              <a:r>
                <a:rPr lang="zh-CN" altLang="en-US" sz="1800" b="1">
                  <a:solidFill>
                    <a:srgbClr val="000000"/>
                  </a:solidFill>
                  <a:latin typeface="Calibri" pitchFamily="34" charset="0"/>
                  <a:ea typeface="微软雅黑" pitchFamily="34" charset="-122"/>
                </a:rPr>
                <a:t>页故障</a:t>
              </a:r>
              <a:endParaRPr lang="zh-CN" altLang="en-US" sz="1800" b="1">
                <a:ea typeface="微软雅黑" pitchFamily="34" charset="-122"/>
              </a:endParaRPr>
            </a:p>
          </p:txBody>
        </p:sp>
        <p:sp>
          <p:nvSpPr>
            <p:cNvPr id="28" name="Rectangle 12"/>
            <p:cNvSpPr>
              <a:spLocks noChangeArrowheads="1"/>
            </p:cNvSpPr>
            <p:nvPr/>
          </p:nvSpPr>
          <p:spPr bwMode="auto">
            <a:xfrm>
              <a:off x="5120" y="1281"/>
              <a:ext cx="441" cy="402"/>
            </a:xfrm>
            <a:prstGeom prst="rect">
              <a:avLst/>
            </a:prstGeom>
            <a:noFill/>
            <a:ln w="12700">
              <a:noFill/>
              <a:miter lim="800000"/>
              <a:headEnd/>
              <a:tailEnd/>
            </a:ln>
          </p:spPr>
          <p:txBody>
            <a:bodyPr lIns="90479" tIns="44446" rIns="90479" bIns="44446">
              <a:spAutoFit/>
            </a:bodyPr>
            <a:lstStyle/>
            <a:p>
              <a:pPr algn="just" eaLnBrk="1" hangingPunct="1"/>
              <a:r>
                <a:rPr lang="zh-CN" altLang="en-US" sz="1800" b="1">
                  <a:ea typeface="微软雅黑" pitchFamily="34" charset="-122"/>
                </a:rPr>
                <a:t>访问</a:t>
              </a:r>
            </a:p>
            <a:p>
              <a:pPr algn="just" eaLnBrk="1" hangingPunct="1"/>
              <a:r>
                <a:rPr lang="zh-CN" altLang="en-US" sz="1800" b="1">
                  <a:ea typeface="微软雅黑" pitchFamily="34" charset="-122"/>
                </a:rPr>
                <a:t>越权</a:t>
              </a:r>
              <a:r>
                <a:rPr lang="zh-CN" altLang="en-US" sz="1800">
                  <a:ea typeface="宋体" pitchFamily="2" charset="-122"/>
                </a:rPr>
                <a:t> </a:t>
              </a:r>
            </a:p>
          </p:txBody>
        </p:sp>
        <p:sp>
          <p:nvSpPr>
            <p:cNvPr id="29" name="Rectangle 13"/>
            <p:cNvSpPr>
              <a:spLocks noChangeArrowheads="1"/>
            </p:cNvSpPr>
            <p:nvPr/>
          </p:nvSpPr>
          <p:spPr bwMode="auto">
            <a:xfrm>
              <a:off x="4553" y="1871"/>
              <a:ext cx="1122" cy="402"/>
            </a:xfrm>
            <a:prstGeom prst="rect">
              <a:avLst/>
            </a:prstGeom>
            <a:noFill/>
            <a:ln w="12700">
              <a:noFill/>
              <a:miter lim="800000"/>
              <a:headEnd/>
              <a:tailEnd/>
            </a:ln>
          </p:spPr>
          <p:txBody>
            <a:bodyPr lIns="90479" tIns="44446" rIns="90479" bIns="44446">
              <a:spAutoFit/>
            </a:bodyPr>
            <a:lstStyle/>
            <a:p>
              <a:pPr algn="just" eaLnBrk="1" hangingPunct="1"/>
              <a:r>
                <a:rPr lang="zh-CN" altLang="en-US" sz="1800" b="1">
                  <a:latin typeface="微软雅黑" pitchFamily="34" charset="-122"/>
                  <a:ea typeface="微软雅黑" pitchFamily="34" charset="-122"/>
                </a:rPr>
                <a:t>发</a:t>
              </a:r>
              <a:r>
                <a:rPr lang="en-US" altLang="zh-CN" sz="1800" b="1">
                  <a:latin typeface="微软雅黑" pitchFamily="34" charset="-122"/>
                  <a:ea typeface="微软雅黑" pitchFamily="34" charset="-122"/>
                </a:rPr>
                <a:t>SIGSEGV</a:t>
              </a:r>
              <a:r>
                <a:rPr lang="zh-CN" altLang="en-US" sz="1800" b="1">
                  <a:latin typeface="微软雅黑" pitchFamily="34" charset="-122"/>
                  <a:ea typeface="微软雅黑" pitchFamily="34" charset="-122"/>
                </a:rPr>
                <a:t>信号给用户进程</a:t>
              </a:r>
            </a:p>
          </p:txBody>
        </p:sp>
        <p:sp>
          <p:nvSpPr>
            <p:cNvPr id="30" name="Text Box 15"/>
            <p:cNvSpPr txBox="1">
              <a:spLocks noChangeArrowheads="1"/>
            </p:cNvSpPr>
            <p:nvPr/>
          </p:nvSpPr>
          <p:spPr bwMode="auto">
            <a:xfrm>
              <a:off x="2795" y="798"/>
              <a:ext cx="1758" cy="682"/>
            </a:xfrm>
            <a:prstGeom prst="rect">
              <a:avLst/>
            </a:prstGeom>
            <a:noFill/>
            <a:ln w="25400">
              <a:noFill/>
              <a:miter lim="800000"/>
              <a:headEnd/>
              <a:tailEnd/>
            </a:ln>
          </p:spPr>
          <p:txBody>
            <a:bodyPr>
              <a:spAutoFit/>
            </a:bodyPr>
            <a:lstStyle/>
            <a:p>
              <a:pPr algn="just" eaLnBrk="1" hangingPunct="1">
                <a:spcAft>
                  <a:spcPct val="35000"/>
                </a:spcAft>
              </a:pPr>
              <a:r>
                <a:rPr lang="en-US" altLang="zh-CN" sz="2000" b="1">
                  <a:ea typeface="宋体" pitchFamily="2" charset="-122"/>
                </a:rPr>
                <a:t>              </a:t>
              </a:r>
              <a:r>
                <a:rPr lang="en-US" altLang="zh-CN" sz="2000" b="1">
                  <a:solidFill>
                    <a:srgbClr val="CC3300"/>
                  </a:solidFill>
                  <a:ea typeface="宋体" pitchFamily="2" charset="-122"/>
                </a:rPr>
                <a:t>… …</a:t>
              </a:r>
            </a:p>
            <a:p>
              <a:pPr algn="just" eaLnBrk="1" hangingPunct="1"/>
              <a:r>
                <a:rPr lang="en-US" altLang="zh-CN" sz="1800" b="1">
                  <a:solidFill>
                    <a:srgbClr val="CC3300"/>
                  </a:solidFill>
                  <a:latin typeface="微软雅黑" pitchFamily="34" charset="-122"/>
                  <a:ea typeface="微软雅黑" pitchFamily="34" charset="-122"/>
                </a:rPr>
                <a:t>movl (%ebx,%eax,4)…</a:t>
              </a:r>
            </a:p>
            <a:p>
              <a:pPr algn="just" eaLnBrk="1" hangingPunct="1"/>
              <a:r>
                <a:rPr lang="en-US" altLang="zh-CN" sz="2000" b="1">
                  <a:solidFill>
                    <a:srgbClr val="CC3300"/>
                  </a:solidFill>
                  <a:ea typeface="宋体" pitchFamily="2" charset="-122"/>
                </a:rPr>
                <a:t>              … …</a:t>
              </a:r>
              <a:endParaRPr lang="zh-CN" altLang="en-US" sz="2000" b="1">
                <a:solidFill>
                  <a:srgbClr val="CC3300"/>
                </a:solidFill>
                <a:ea typeface="宋体" pitchFamily="2" charset="-122"/>
              </a:endParaRPr>
            </a:p>
          </p:txBody>
        </p:sp>
        <p:sp>
          <p:nvSpPr>
            <p:cNvPr id="844839" name="Line 39"/>
            <p:cNvSpPr>
              <a:spLocks noChangeShapeType="1"/>
            </p:cNvSpPr>
            <p:nvPr/>
          </p:nvSpPr>
          <p:spPr bwMode="auto">
            <a:xfrm>
              <a:off x="4184" y="558"/>
              <a:ext cx="0" cy="464"/>
            </a:xfrm>
            <a:prstGeom prst="line">
              <a:avLst/>
            </a:prstGeom>
            <a:noFill/>
            <a:ln w="28575">
              <a:solidFill>
                <a:srgbClr val="000000"/>
              </a:solidFill>
              <a:round/>
              <a:headEnd/>
              <a:tailEnd type="triangle" w="med" len="med"/>
            </a:ln>
          </p:spPr>
          <p:txBody>
            <a:bodyPr/>
            <a:lstStyle/>
            <a:p>
              <a:endParaRPr lang="zh-CN" altLang="en-US"/>
            </a:p>
          </p:txBody>
        </p:sp>
        <p:sp>
          <p:nvSpPr>
            <p:cNvPr id="844840" name="Line 40"/>
            <p:cNvSpPr>
              <a:spLocks noChangeShapeType="1"/>
            </p:cNvSpPr>
            <p:nvPr/>
          </p:nvSpPr>
          <p:spPr bwMode="auto">
            <a:xfrm flipH="1" flipV="1">
              <a:off x="4184" y="1366"/>
              <a:ext cx="851" cy="454"/>
            </a:xfrm>
            <a:prstGeom prst="line">
              <a:avLst/>
            </a:prstGeom>
            <a:noFill/>
            <a:ln w="19050">
              <a:solidFill>
                <a:schemeClr val="tx1"/>
              </a:solidFill>
              <a:prstDash val="dash"/>
              <a:round/>
              <a:headEnd/>
              <a:tailEnd type="triangle" w="med" len="med"/>
            </a:ln>
            <a:effectLst/>
          </p:spPr>
          <p:txBody>
            <a:bodyPr/>
            <a:lstStyle/>
            <a:p>
              <a:endParaRPr lang="zh-CN" altLang="en-US"/>
            </a:p>
          </p:txBody>
        </p:sp>
        <p:sp>
          <p:nvSpPr>
            <p:cNvPr id="844841" name="Line 41"/>
            <p:cNvSpPr>
              <a:spLocks noChangeShapeType="1"/>
            </p:cNvSpPr>
            <p:nvPr/>
          </p:nvSpPr>
          <p:spPr bwMode="auto">
            <a:xfrm>
              <a:off x="4184" y="1395"/>
              <a:ext cx="0" cy="283"/>
            </a:xfrm>
            <a:prstGeom prst="line">
              <a:avLst/>
            </a:prstGeom>
            <a:noFill/>
            <a:ln w="28575">
              <a:solidFill>
                <a:schemeClr val="tx1"/>
              </a:solidFill>
              <a:prstDash val="dash"/>
              <a:round/>
              <a:headEnd/>
              <a:tailEnd type="triangle" w="med" len="med"/>
            </a:ln>
            <a:effectLst/>
          </p:spPr>
          <p:txBody>
            <a:bodyPr/>
            <a:lstStyle/>
            <a:p>
              <a:endParaRPr lang="zh-CN" altLang="en-US"/>
            </a:p>
          </p:txBody>
        </p:sp>
      </p:grpSp>
      <p:sp>
        <p:nvSpPr>
          <p:cNvPr id="844842" name="Text Box 42"/>
          <p:cNvSpPr txBox="1">
            <a:spLocks noChangeArrowheads="1"/>
          </p:cNvSpPr>
          <p:nvPr/>
        </p:nvSpPr>
        <p:spPr bwMode="auto">
          <a:xfrm>
            <a:off x="4371975" y="2855913"/>
            <a:ext cx="2865438" cy="793750"/>
          </a:xfrm>
          <a:prstGeom prst="rect">
            <a:avLst/>
          </a:prstGeom>
          <a:noFill/>
          <a:ln w="9525">
            <a:noFill/>
            <a:miter lim="800000"/>
            <a:headEnd/>
            <a:tailEnd/>
          </a:ln>
          <a:effectLst/>
        </p:spPr>
        <p:txBody>
          <a:bodyPr>
            <a:spAutoFit/>
          </a:bodyPr>
          <a:lstStyle/>
          <a:p>
            <a:pPr eaLnBrk="1" hangingPunct="1">
              <a:spcBef>
                <a:spcPct val="30000"/>
              </a:spcBef>
            </a:pPr>
            <a:r>
              <a:rPr lang="en-US" altLang="zh-CN" sz="2000" b="1">
                <a:solidFill>
                  <a:srgbClr val="FF0000"/>
                </a:solidFill>
                <a:latin typeface="微软雅黑" pitchFamily="34" charset="-122"/>
                <a:ea typeface="微软雅黑" pitchFamily="34" charset="-122"/>
              </a:rPr>
              <a:t>a[i]</a:t>
            </a:r>
            <a:r>
              <a:rPr lang="zh-CN" altLang="en-US" sz="2000" b="1">
                <a:solidFill>
                  <a:srgbClr val="FF0000"/>
                </a:solidFill>
                <a:latin typeface="微软雅黑" pitchFamily="34" charset="-122"/>
                <a:ea typeface="微软雅黑" pitchFamily="34" charset="-122"/>
              </a:rPr>
              <a:t>：</a:t>
            </a:r>
            <a:r>
              <a:rPr lang="en-US" altLang="zh-CN" sz="2000" b="1">
                <a:solidFill>
                  <a:srgbClr val="CC3300"/>
                </a:solidFill>
                <a:ea typeface="宋体" pitchFamily="2" charset="-122"/>
              </a:rPr>
              <a:t>(%ebx,%eax,4)</a:t>
            </a:r>
          </a:p>
          <a:p>
            <a:pPr eaLnBrk="1" hangingPunct="1">
              <a:spcBef>
                <a:spcPct val="30000"/>
              </a:spcBef>
            </a:pPr>
            <a:r>
              <a:rPr lang="en-US" altLang="zh-CN" sz="2000" b="1">
                <a:solidFill>
                  <a:srgbClr val="0000FF"/>
                </a:solidFill>
                <a:ea typeface="宋体" pitchFamily="2" charset="-122"/>
              </a:rPr>
              <a:t>LA=0xC0000005</a:t>
            </a:r>
          </a:p>
        </p:txBody>
      </p:sp>
      <p:sp>
        <p:nvSpPr>
          <p:cNvPr id="844843" name="Text Box 43"/>
          <p:cNvSpPr txBox="1">
            <a:spLocks noChangeArrowheads="1"/>
          </p:cNvSpPr>
          <p:nvPr/>
        </p:nvSpPr>
        <p:spPr bwMode="auto">
          <a:xfrm>
            <a:off x="4318000" y="585788"/>
            <a:ext cx="3286125" cy="701675"/>
          </a:xfrm>
          <a:prstGeom prst="rect">
            <a:avLst/>
          </a:prstGeom>
          <a:noFill/>
          <a:ln w="9525">
            <a:noFill/>
            <a:miter lim="800000"/>
            <a:headEnd/>
            <a:tailEnd/>
          </a:ln>
          <a:effectLst/>
        </p:spPr>
        <p:txBody>
          <a:bodyPr>
            <a:spAutoFit/>
          </a:bodyPr>
          <a:lstStyle/>
          <a:p>
            <a:pPr eaLnBrk="1" hangingPunct="1"/>
            <a:r>
              <a:rPr lang="en-US" altLang="zh-CN" sz="2000" b="1">
                <a:solidFill>
                  <a:srgbClr val="FF0000"/>
                </a:solidFill>
                <a:latin typeface="微软雅黑" pitchFamily="34" charset="-122"/>
                <a:ea typeface="微软雅黑" pitchFamily="34" charset="-122"/>
              </a:rPr>
              <a:t>&amp;a[0]</a:t>
            </a:r>
            <a:r>
              <a:rPr lang="zh-CN" altLang="en-US" sz="2000" b="1">
                <a:solidFill>
                  <a:srgbClr val="FF0000"/>
                </a:solidFill>
                <a:latin typeface="微软雅黑" pitchFamily="34" charset="-122"/>
                <a:ea typeface="微软雅黑" pitchFamily="34" charset="-122"/>
              </a:rPr>
              <a:t> </a:t>
            </a:r>
            <a:r>
              <a:rPr lang="zh-CN" altLang="en-US" sz="2000" b="1">
                <a:solidFill>
                  <a:srgbClr val="FF0000"/>
                </a:solidFill>
                <a:ea typeface="微软雅黑" pitchFamily="34" charset="-122"/>
                <a:cs typeface="Arial" pitchFamily="34" charset="0"/>
              </a:rPr>
              <a:t>→ </a:t>
            </a:r>
            <a:r>
              <a:rPr lang="en-US" altLang="zh-CN" sz="2000" b="1">
                <a:solidFill>
                  <a:srgbClr val="FF0000"/>
                </a:solidFill>
                <a:latin typeface="微软雅黑" pitchFamily="34" charset="-122"/>
                <a:ea typeface="微软雅黑" pitchFamily="34" charset="-122"/>
              </a:rPr>
              <a:t>%ebx</a:t>
            </a:r>
          </a:p>
          <a:p>
            <a:pPr eaLnBrk="1" hangingPunct="1"/>
            <a:r>
              <a:rPr lang="en-US" altLang="zh-CN" sz="2000" b="1">
                <a:solidFill>
                  <a:srgbClr val="FF0000"/>
                </a:solidFill>
                <a:latin typeface="微软雅黑" pitchFamily="34" charset="-122"/>
                <a:ea typeface="微软雅黑" pitchFamily="34" charset="-122"/>
              </a:rPr>
              <a:t>i </a:t>
            </a:r>
            <a:r>
              <a:rPr lang="zh-CN" altLang="en-US" sz="1800" b="1">
                <a:solidFill>
                  <a:srgbClr val="FF0000"/>
                </a:solidFill>
                <a:ea typeface="宋体" pitchFamily="2" charset="-122"/>
              </a:rPr>
              <a:t>→</a:t>
            </a:r>
            <a:r>
              <a:rPr lang="zh-CN" altLang="en-US" sz="1800">
                <a:ea typeface="宋体" pitchFamily="2" charset="-122"/>
              </a:rPr>
              <a:t> </a:t>
            </a:r>
            <a:r>
              <a:rPr lang="en-US" altLang="zh-CN" sz="2000" b="1">
                <a:solidFill>
                  <a:srgbClr val="FF0000"/>
                </a:solidFill>
                <a:latin typeface="微软雅黑" pitchFamily="34" charset="-122"/>
                <a:ea typeface="微软雅黑" pitchFamily="34" charset="-122"/>
              </a:rPr>
              <a:t>%eax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44806"/>
                                        </p:tgtEl>
                                        <p:attrNameLst>
                                          <p:attrName>style.visibility</p:attrName>
                                        </p:attrNameLst>
                                      </p:cBhvr>
                                      <p:to>
                                        <p:strVal val="visible"/>
                                      </p:to>
                                    </p:set>
                                    <p:animEffect transition="in" filter="blinds(horizontal)">
                                      <p:cBhvr>
                                        <p:cTn id="7" dur="500"/>
                                        <p:tgtEl>
                                          <p:spTgt spid="8448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44829"/>
                                        </p:tgtEl>
                                        <p:attrNameLst>
                                          <p:attrName>style.visibility</p:attrName>
                                        </p:attrNameLst>
                                      </p:cBhvr>
                                      <p:to>
                                        <p:strVal val="visible"/>
                                      </p:to>
                                    </p:set>
                                    <p:animEffect transition="in" filter="blinds(horizontal)">
                                      <p:cBhvr>
                                        <p:cTn id="12" dur="500"/>
                                        <p:tgtEl>
                                          <p:spTgt spid="8448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44842"/>
                                        </p:tgtEl>
                                        <p:attrNameLst>
                                          <p:attrName>style.visibility</p:attrName>
                                        </p:attrNameLst>
                                      </p:cBhvr>
                                      <p:to>
                                        <p:strVal val="visible"/>
                                      </p:to>
                                    </p:set>
                                    <p:animEffect transition="in" filter="blinds(horizontal)">
                                      <p:cBhvr>
                                        <p:cTn id="17" dur="500"/>
                                        <p:tgtEl>
                                          <p:spTgt spid="844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842"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title" idx="4294967295"/>
          </p:nvPr>
        </p:nvSpPr>
        <p:spPr>
          <a:xfrm>
            <a:off x="358775" y="98425"/>
            <a:ext cx="8150225" cy="474663"/>
          </a:xfrm>
          <a:noFill/>
        </p:spPr>
        <p:txBody>
          <a:bodyPr wrap="none"/>
          <a:lstStyle/>
          <a:p>
            <a:pPr eaLnBrk="1" hangingPunct="1"/>
            <a:r>
              <a:rPr lang="en-US" altLang="zh-CN" sz="3200">
                <a:solidFill>
                  <a:srgbClr val="CC0000"/>
                </a:solidFill>
              </a:rPr>
              <a:t>TLBs --- Making Address Translation Fast</a:t>
            </a:r>
          </a:p>
        </p:txBody>
      </p:sp>
      <p:sp>
        <p:nvSpPr>
          <p:cNvPr id="526339" name="Rectangle 3"/>
          <p:cNvSpPr>
            <a:spLocks noChangeArrowheads="1"/>
          </p:cNvSpPr>
          <p:nvPr/>
        </p:nvSpPr>
        <p:spPr bwMode="auto">
          <a:xfrm>
            <a:off x="341313" y="1673225"/>
            <a:ext cx="8543925" cy="889000"/>
          </a:xfrm>
          <a:prstGeom prst="rect">
            <a:avLst/>
          </a:prstGeom>
          <a:noFill/>
          <a:ln w="12700">
            <a:noFill/>
            <a:miter lim="800000"/>
            <a:headEnd/>
            <a:tailEnd/>
          </a:ln>
        </p:spPr>
        <p:txBody>
          <a:bodyPr lIns="63500" tIns="25400" rIns="63500" bIns="25400">
            <a:spAutoFit/>
          </a:bodyPr>
          <a:lstStyle/>
          <a:p>
            <a:pPr>
              <a:lnSpc>
                <a:spcPct val="125000"/>
              </a:lnSpc>
              <a:spcBef>
                <a:spcPct val="20000"/>
              </a:spcBef>
            </a:pPr>
            <a:r>
              <a:rPr lang="zh-CN" altLang="en-US" sz="2200" b="1">
                <a:latin typeface="微软雅黑" pitchFamily="34" charset="-122"/>
                <a:ea typeface="微软雅黑" pitchFamily="34" charset="-122"/>
              </a:rPr>
              <a:t>把经常要查的页表项放到</a:t>
            </a:r>
            <a:r>
              <a:rPr lang="en-US" altLang="zh-CN" sz="2200" b="1">
                <a:latin typeface="微软雅黑" pitchFamily="34" charset="-122"/>
                <a:ea typeface="微软雅黑" pitchFamily="34" charset="-122"/>
              </a:rPr>
              <a:t>Cache</a:t>
            </a:r>
            <a:r>
              <a:rPr lang="zh-CN" altLang="en-US" sz="2200" b="1">
                <a:latin typeface="微软雅黑" pitchFamily="34" charset="-122"/>
                <a:ea typeface="微软雅黑" pitchFamily="34" charset="-122"/>
              </a:rPr>
              <a:t>中，这种在</a:t>
            </a:r>
            <a:r>
              <a:rPr lang="en-US" altLang="zh-CN" sz="2200" b="1">
                <a:latin typeface="微软雅黑" pitchFamily="34" charset="-122"/>
                <a:ea typeface="微软雅黑" pitchFamily="34" charset="-122"/>
              </a:rPr>
              <a:t>Cache</a:t>
            </a:r>
            <a:r>
              <a:rPr lang="zh-CN" altLang="en-US" sz="2200" b="1">
                <a:latin typeface="微软雅黑" pitchFamily="34" charset="-122"/>
                <a:ea typeface="微软雅黑" pitchFamily="34" charset="-122"/>
              </a:rPr>
              <a:t>中的页表项组成的页表称为</a:t>
            </a:r>
            <a:r>
              <a:rPr lang="en-US" altLang="zh-CN" sz="2200" b="1" i="1">
                <a:solidFill>
                  <a:srgbClr val="FF6600"/>
                </a:solidFill>
                <a:latin typeface="微软雅黑" pitchFamily="34" charset="-122"/>
                <a:ea typeface="微软雅黑" pitchFamily="34" charset="-122"/>
              </a:rPr>
              <a:t>Translation Lookaside Buffer</a:t>
            </a:r>
            <a:r>
              <a:rPr lang="en-US" altLang="zh-CN" sz="2200" b="1">
                <a:latin typeface="微软雅黑" pitchFamily="34" charset="-122"/>
                <a:ea typeface="微软雅黑" pitchFamily="34" charset="-122"/>
              </a:rPr>
              <a:t> or </a:t>
            </a:r>
            <a:r>
              <a:rPr lang="en-US" altLang="zh-CN" sz="2200" b="1" i="1">
                <a:solidFill>
                  <a:srgbClr val="FF6600"/>
                </a:solidFill>
                <a:latin typeface="微软雅黑" pitchFamily="34" charset="-122"/>
                <a:ea typeface="微软雅黑" pitchFamily="34" charset="-122"/>
              </a:rPr>
              <a:t>TLB</a:t>
            </a:r>
            <a:r>
              <a:rPr lang="zh-CN" altLang="en-US" sz="2200" b="1" i="1">
                <a:solidFill>
                  <a:srgbClr val="CC0000"/>
                </a:solidFill>
                <a:latin typeface="微软雅黑" pitchFamily="34" charset="-122"/>
                <a:ea typeface="微软雅黑" pitchFamily="34" charset="-122"/>
              </a:rPr>
              <a:t>（快表）</a:t>
            </a:r>
          </a:p>
        </p:txBody>
      </p:sp>
      <p:sp>
        <p:nvSpPr>
          <p:cNvPr id="664580" name="Rectangle 12"/>
          <p:cNvSpPr>
            <a:spLocks noChangeArrowheads="1"/>
          </p:cNvSpPr>
          <p:nvPr/>
        </p:nvSpPr>
        <p:spPr bwMode="auto">
          <a:xfrm>
            <a:off x="5432425" y="3770313"/>
            <a:ext cx="0" cy="244475"/>
          </a:xfrm>
          <a:prstGeom prst="rect">
            <a:avLst/>
          </a:prstGeom>
          <a:noFill/>
          <a:ln w="9525">
            <a:noFill/>
            <a:miter lim="800000"/>
            <a:headEnd/>
            <a:tailEnd/>
          </a:ln>
        </p:spPr>
        <p:txBody>
          <a:bodyPr wrap="none" lIns="0" tIns="0" rIns="0" bIns="0">
            <a:spAutoFit/>
          </a:bodyPr>
          <a:lstStyle/>
          <a:p>
            <a:endParaRPr lang="zh-CN" altLang="en-US" b="1">
              <a:latin typeface="Times New Roman" pitchFamily="18" charset="0"/>
              <a:ea typeface="宋体" pitchFamily="2" charset="-122"/>
            </a:endParaRPr>
          </a:p>
        </p:txBody>
      </p:sp>
      <p:sp>
        <p:nvSpPr>
          <p:cNvPr id="664581" name="Rectangle 13"/>
          <p:cNvSpPr>
            <a:spLocks noChangeArrowheads="1"/>
          </p:cNvSpPr>
          <p:nvPr/>
        </p:nvSpPr>
        <p:spPr bwMode="auto">
          <a:xfrm>
            <a:off x="3252788" y="3732213"/>
            <a:ext cx="0" cy="244475"/>
          </a:xfrm>
          <a:prstGeom prst="rect">
            <a:avLst/>
          </a:prstGeom>
          <a:noFill/>
          <a:ln w="9525">
            <a:noFill/>
            <a:miter lim="800000"/>
            <a:headEnd/>
            <a:tailEnd/>
          </a:ln>
        </p:spPr>
        <p:txBody>
          <a:bodyPr wrap="none" lIns="0" tIns="0" rIns="0" bIns="0">
            <a:spAutoFit/>
          </a:bodyPr>
          <a:lstStyle/>
          <a:p>
            <a:endParaRPr lang="zh-CN" altLang="en-US" b="1">
              <a:latin typeface="Times New Roman" pitchFamily="18" charset="0"/>
              <a:ea typeface="宋体" pitchFamily="2" charset="-122"/>
            </a:endParaRPr>
          </a:p>
        </p:txBody>
      </p:sp>
      <p:grpSp>
        <p:nvGrpSpPr>
          <p:cNvPr id="2" name="Group 200"/>
          <p:cNvGrpSpPr>
            <a:grpSpLocks/>
          </p:cNvGrpSpPr>
          <p:nvPr/>
        </p:nvGrpSpPr>
        <p:grpSpPr bwMode="auto">
          <a:xfrm>
            <a:off x="566738" y="3505200"/>
            <a:ext cx="8101012" cy="1171575"/>
            <a:chOff x="720" y="1314"/>
            <a:chExt cx="4336" cy="681"/>
          </a:xfrm>
        </p:grpSpPr>
        <p:sp>
          <p:nvSpPr>
            <p:cNvPr id="664583" name="Rectangle 4"/>
            <p:cNvSpPr>
              <a:spLocks noChangeArrowheads="1"/>
            </p:cNvSpPr>
            <p:nvPr/>
          </p:nvSpPr>
          <p:spPr bwMode="auto">
            <a:xfrm>
              <a:off x="720" y="1316"/>
              <a:ext cx="4320" cy="655"/>
            </a:xfrm>
            <a:prstGeom prst="rect">
              <a:avLst/>
            </a:prstGeom>
            <a:no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64584" name="Rectangle 5"/>
            <p:cNvSpPr>
              <a:spLocks noChangeArrowheads="1"/>
            </p:cNvSpPr>
            <p:nvPr/>
          </p:nvSpPr>
          <p:spPr bwMode="auto">
            <a:xfrm>
              <a:off x="720" y="1364"/>
              <a:ext cx="4278" cy="165"/>
            </a:xfrm>
            <a:prstGeom prst="rect">
              <a:avLst/>
            </a:prstGeom>
            <a:noFill/>
            <a:ln w="12700">
              <a:noFill/>
              <a:miter lim="800000"/>
              <a:headEnd/>
              <a:tailEnd/>
            </a:ln>
          </p:spPr>
          <p:txBody>
            <a:bodyPr lIns="63500" tIns="25400" rIns="63500" bIns="25400">
              <a:spAutoFit/>
            </a:bodyPr>
            <a:lstStyle/>
            <a:p>
              <a:pPr>
                <a:lnSpc>
                  <a:spcPct val="85000"/>
                </a:lnSpc>
              </a:pPr>
              <a:r>
                <a:rPr lang="zh-CN" altLang="en-US" b="1">
                  <a:ea typeface="宋体" pitchFamily="2" charset="-122"/>
                </a:rPr>
                <a:t> </a:t>
              </a:r>
              <a:r>
                <a:rPr lang="en-US" altLang="zh-CN" sz="1800" b="1">
                  <a:latin typeface="微软雅黑" pitchFamily="34" charset="-122"/>
                  <a:ea typeface="微软雅黑" pitchFamily="34" charset="-122"/>
                </a:rPr>
                <a:t>Virtual Address      Physical Address        Dirty   Ref     Valid    Access</a:t>
              </a:r>
            </a:p>
          </p:txBody>
        </p:sp>
        <p:sp>
          <p:nvSpPr>
            <p:cNvPr id="664585" name="Line 6"/>
            <p:cNvSpPr>
              <a:spLocks noChangeShapeType="1"/>
            </p:cNvSpPr>
            <p:nvPr/>
          </p:nvSpPr>
          <p:spPr bwMode="auto">
            <a:xfrm flipH="1">
              <a:off x="1920" y="1316"/>
              <a:ext cx="0" cy="645"/>
            </a:xfrm>
            <a:prstGeom prst="line">
              <a:avLst/>
            </a:prstGeom>
            <a:noFill/>
            <a:ln w="12700">
              <a:solidFill>
                <a:schemeClr val="tx1"/>
              </a:solidFill>
              <a:round/>
              <a:headEnd/>
              <a:tailEnd/>
            </a:ln>
          </p:spPr>
          <p:txBody>
            <a:bodyPr wrap="none" anchor="ctr"/>
            <a:lstStyle/>
            <a:p>
              <a:endParaRPr lang="zh-CN" altLang="en-US"/>
            </a:p>
          </p:txBody>
        </p:sp>
        <p:sp>
          <p:nvSpPr>
            <p:cNvPr id="664586" name="Line 7"/>
            <p:cNvSpPr>
              <a:spLocks noChangeShapeType="1"/>
            </p:cNvSpPr>
            <p:nvPr/>
          </p:nvSpPr>
          <p:spPr bwMode="auto">
            <a:xfrm>
              <a:off x="3216" y="1314"/>
              <a:ext cx="0" cy="660"/>
            </a:xfrm>
            <a:prstGeom prst="line">
              <a:avLst/>
            </a:prstGeom>
            <a:noFill/>
            <a:ln w="12700">
              <a:solidFill>
                <a:schemeClr val="tx1"/>
              </a:solidFill>
              <a:round/>
              <a:headEnd/>
              <a:tailEnd/>
            </a:ln>
          </p:spPr>
          <p:txBody>
            <a:bodyPr wrap="none" anchor="ctr"/>
            <a:lstStyle/>
            <a:p>
              <a:endParaRPr lang="zh-CN" altLang="en-US"/>
            </a:p>
          </p:txBody>
        </p:sp>
        <p:sp>
          <p:nvSpPr>
            <p:cNvPr id="664587" name="Line 8"/>
            <p:cNvSpPr>
              <a:spLocks noChangeShapeType="1"/>
            </p:cNvSpPr>
            <p:nvPr/>
          </p:nvSpPr>
          <p:spPr bwMode="auto">
            <a:xfrm>
              <a:off x="3648" y="1316"/>
              <a:ext cx="0" cy="664"/>
            </a:xfrm>
            <a:prstGeom prst="line">
              <a:avLst/>
            </a:prstGeom>
            <a:noFill/>
            <a:ln w="12700">
              <a:solidFill>
                <a:schemeClr val="tx1"/>
              </a:solidFill>
              <a:round/>
              <a:headEnd/>
              <a:tailEnd/>
            </a:ln>
          </p:spPr>
          <p:txBody>
            <a:bodyPr wrap="none" anchor="ctr"/>
            <a:lstStyle/>
            <a:p>
              <a:endParaRPr lang="zh-CN" altLang="en-US"/>
            </a:p>
          </p:txBody>
        </p:sp>
        <p:sp>
          <p:nvSpPr>
            <p:cNvPr id="664588" name="Line 9"/>
            <p:cNvSpPr>
              <a:spLocks noChangeShapeType="1"/>
            </p:cNvSpPr>
            <p:nvPr/>
          </p:nvSpPr>
          <p:spPr bwMode="auto">
            <a:xfrm flipH="1">
              <a:off x="3984" y="1316"/>
              <a:ext cx="0" cy="679"/>
            </a:xfrm>
            <a:prstGeom prst="line">
              <a:avLst/>
            </a:prstGeom>
            <a:noFill/>
            <a:ln w="12700">
              <a:solidFill>
                <a:schemeClr val="tx1"/>
              </a:solidFill>
              <a:round/>
              <a:headEnd/>
              <a:tailEnd/>
            </a:ln>
          </p:spPr>
          <p:txBody>
            <a:bodyPr wrap="none" anchor="ctr"/>
            <a:lstStyle/>
            <a:p>
              <a:endParaRPr lang="zh-CN" altLang="en-US"/>
            </a:p>
          </p:txBody>
        </p:sp>
        <p:sp>
          <p:nvSpPr>
            <p:cNvPr id="664589" name="Line 10"/>
            <p:cNvSpPr>
              <a:spLocks noChangeShapeType="1"/>
            </p:cNvSpPr>
            <p:nvPr/>
          </p:nvSpPr>
          <p:spPr bwMode="auto">
            <a:xfrm>
              <a:off x="4464" y="1316"/>
              <a:ext cx="0" cy="642"/>
            </a:xfrm>
            <a:prstGeom prst="line">
              <a:avLst/>
            </a:prstGeom>
            <a:noFill/>
            <a:ln w="12700">
              <a:solidFill>
                <a:schemeClr val="tx1"/>
              </a:solidFill>
              <a:round/>
              <a:headEnd/>
              <a:tailEnd/>
            </a:ln>
          </p:spPr>
          <p:txBody>
            <a:bodyPr wrap="none" anchor="ctr"/>
            <a:lstStyle/>
            <a:p>
              <a:endParaRPr lang="zh-CN" altLang="en-US"/>
            </a:p>
          </p:txBody>
        </p:sp>
        <p:sp>
          <p:nvSpPr>
            <p:cNvPr id="664590" name="Line 11"/>
            <p:cNvSpPr>
              <a:spLocks noChangeShapeType="1"/>
            </p:cNvSpPr>
            <p:nvPr/>
          </p:nvSpPr>
          <p:spPr bwMode="auto">
            <a:xfrm>
              <a:off x="728" y="1652"/>
              <a:ext cx="4328" cy="0"/>
            </a:xfrm>
            <a:prstGeom prst="line">
              <a:avLst/>
            </a:prstGeom>
            <a:noFill/>
            <a:ln w="12700">
              <a:solidFill>
                <a:schemeClr val="tx1"/>
              </a:solidFill>
              <a:round/>
              <a:headEnd/>
              <a:tailEnd/>
            </a:ln>
          </p:spPr>
          <p:txBody>
            <a:bodyPr wrap="none" anchor="ctr"/>
            <a:lstStyle/>
            <a:p>
              <a:endParaRPr lang="zh-CN" altLang="en-US"/>
            </a:p>
          </p:txBody>
        </p:sp>
        <p:sp>
          <p:nvSpPr>
            <p:cNvPr id="664591" name="Text Box 15"/>
            <p:cNvSpPr txBox="1">
              <a:spLocks noChangeArrowheads="1"/>
            </p:cNvSpPr>
            <p:nvPr/>
          </p:nvSpPr>
          <p:spPr bwMode="auto">
            <a:xfrm>
              <a:off x="811" y="1442"/>
              <a:ext cx="568" cy="213"/>
            </a:xfrm>
            <a:prstGeom prst="rect">
              <a:avLst/>
            </a:prstGeom>
            <a:noFill/>
            <a:ln w="12700">
              <a:noFill/>
              <a:miter lim="800000"/>
              <a:headEnd/>
              <a:tailEnd/>
            </a:ln>
          </p:spPr>
          <p:txBody>
            <a:bodyPr wrap="none">
              <a:spAutoFit/>
            </a:bodyPr>
            <a:lstStyle/>
            <a:p>
              <a:r>
                <a:rPr lang="en-US" altLang="zh-CN" sz="1800" b="1">
                  <a:ea typeface="黑体" pitchFamily="49" charset="-122"/>
                </a:rPr>
                <a:t>      (tag)</a:t>
              </a:r>
            </a:p>
          </p:txBody>
        </p:sp>
      </p:grpSp>
      <p:sp>
        <p:nvSpPr>
          <p:cNvPr id="526535" name="Text Box 199"/>
          <p:cNvSpPr txBox="1">
            <a:spLocks noChangeArrowheads="1"/>
          </p:cNvSpPr>
          <p:nvPr/>
        </p:nvSpPr>
        <p:spPr bwMode="auto">
          <a:xfrm>
            <a:off x="385763" y="1089025"/>
            <a:ext cx="5851525" cy="457200"/>
          </a:xfrm>
          <a:prstGeom prst="rect">
            <a:avLst/>
          </a:prstGeom>
          <a:noFill/>
          <a:ln w="9525">
            <a:noFill/>
            <a:miter lim="800000"/>
            <a:headEnd/>
            <a:tailEnd/>
          </a:ln>
        </p:spPr>
        <p:txBody>
          <a:bodyPr>
            <a:spAutoFit/>
          </a:bodyPr>
          <a:lstStyle/>
          <a:p>
            <a:pPr eaLnBrk="1" hangingPunct="1">
              <a:spcBef>
                <a:spcPct val="50000"/>
              </a:spcBef>
            </a:pPr>
            <a:r>
              <a:rPr kumimoji="1" lang="zh-CN" altLang="en-US" sz="2400" b="1">
                <a:solidFill>
                  <a:schemeClr val="accent1"/>
                </a:solidFill>
                <a:latin typeface="Times New Roman" pitchFamily="18" charset="0"/>
                <a:ea typeface="微软雅黑" pitchFamily="34" charset="-122"/>
              </a:rPr>
              <a:t>问题：一次存储器引用要访问几次主存？</a:t>
            </a:r>
          </a:p>
        </p:txBody>
      </p:sp>
      <p:sp>
        <p:nvSpPr>
          <p:cNvPr id="526545" name="Rectangle 209"/>
          <p:cNvSpPr>
            <a:spLocks noChangeArrowheads="1"/>
          </p:cNvSpPr>
          <p:nvPr/>
        </p:nvSpPr>
        <p:spPr bwMode="auto">
          <a:xfrm>
            <a:off x="6140450" y="1192213"/>
            <a:ext cx="2335213" cy="365125"/>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2400" b="1">
                <a:solidFill>
                  <a:srgbClr val="CC0000"/>
                </a:solidFill>
                <a:latin typeface="微软雅黑" pitchFamily="34" charset="-122"/>
                <a:ea typeface="微软雅黑" pitchFamily="34" charset="-122"/>
              </a:rPr>
              <a:t>0 / 1 / 2 / 3</a:t>
            </a:r>
            <a:r>
              <a:rPr kumimoji="1" lang="zh-CN" altLang="en-US" sz="2400" b="1">
                <a:solidFill>
                  <a:srgbClr val="CC0000"/>
                </a:solidFill>
                <a:latin typeface="微软雅黑" pitchFamily="34" charset="-122"/>
                <a:ea typeface="微软雅黑" pitchFamily="34" charset="-122"/>
              </a:rPr>
              <a:t>次？</a:t>
            </a:r>
          </a:p>
        </p:txBody>
      </p:sp>
      <p:sp>
        <p:nvSpPr>
          <p:cNvPr id="526546" name="Text Box 210"/>
          <p:cNvSpPr txBox="1">
            <a:spLocks noChangeArrowheads="1"/>
          </p:cNvSpPr>
          <p:nvPr/>
        </p:nvSpPr>
        <p:spPr bwMode="auto">
          <a:xfrm>
            <a:off x="612775" y="4914900"/>
            <a:ext cx="8145463" cy="876300"/>
          </a:xfrm>
          <a:prstGeom prst="rect">
            <a:avLst/>
          </a:prstGeom>
          <a:noFill/>
          <a:ln w="9525">
            <a:noFill/>
            <a:miter lim="800000"/>
            <a:headEnd/>
            <a:tailEnd/>
          </a:ln>
        </p:spPr>
        <p:txBody>
          <a:bodyPr lIns="0" tIns="0" rIns="0" bIns="0">
            <a:spAutoFit/>
          </a:bodyPr>
          <a:lstStyle/>
          <a:p>
            <a:pPr eaLnBrk="1" hangingPunct="1">
              <a:lnSpc>
                <a:spcPct val="120000"/>
              </a:lnSpc>
              <a:spcBef>
                <a:spcPct val="50000"/>
              </a:spcBef>
            </a:pPr>
            <a:r>
              <a:rPr kumimoji="1" lang="en-US" altLang="zh-CN" sz="2400" b="1">
                <a:solidFill>
                  <a:srgbClr val="0000FF"/>
                </a:solidFill>
                <a:latin typeface="微软雅黑" pitchFamily="34" charset="-122"/>
                <a:ea typeface="微软雅黑" pitchFamily="34" charset="-122"/>
              </a:rPr>
              <a:t>CPU</a:t>
            </a:r>
            <a:r>
              <a:rPr kumimoji="1" lang="zh-CN" altLang="en-US" sz="2400" b="1">
                <a:solidFill>
                  <a:srgbClr val="0000FF"/>
                </a:solidFill>
                <a:latin typeface="微软雅黑" pitchFamily="34" charset="-122"/>
                <a:ea typeface="微软雅黑" pitchFamily="34" charset="-122"/>
              </a:rPr>
              <a:t>访存时，地址中虚页号被分成</a:t>
            </a:r>
            <a:r>
              <a:rPr kumimoji="1" lang="en-US" altLang="zh-CN" sz="2400" b="1">
                <a:solidFill>
                  <a:srgbClr val="0000FF"/>
                </a:solidFill>
                <a:latin typeface="微软雅黑" pitchFamily="34" charset="-122"/>
                <a:ea typeface="微软雅黑" pitchFamily="34" charset="-122"/>
              </a:rPr>
              <a:t>tag+Index</a:t>
            </a:r>
            <a:r>
              <a:rPr kumimoji="1" lang="zh-CN" altLang="en-US" sz="2400" b="1">
                <a:solidFill>
                  <a:srgbClr val="0000FF"/>
                </a:solidFill>
                <a:latin typeface="微软雅黑" pitchFamily="34" charset="-122"/>
                <a:ea typeface="微软雅黑" pitchFamily="34" charset="-122"/>
              </a:rPr>
              <a:t>，</a:t>
            </a:r>
            <a:r>
              <a:rPr kumimoji="1" lang="en-US" altLang="zh-CN" sz="2400" b="1">
                <a:solidFill>
                  <a:srgbClr val="0000FF"/>
                </a:solidFill>
                <a:latin typeface="微软雅黑" pitchFamily="34" charset="-122"/>
                <a:ea typeface="微软雅黑" pitchFamily="34" charset="-122"/>
              </a:rPr>
              <a:t>tag</a:t>
            </a:r>
            <a:r>
              <a:rPr kumimoji="1" lang="zh-CN" altLang="en-US" sz="2400" b="1">
                <a:solidFill>
                  <a:srgbClr val="0000FF"/>
                </a:solidFill>
                <a:latin typeface="微软雅黑" pitchFamily="34" charset="-122"/>
                <a:ea typeface="微软雅黑" pitchFamily="34" charset="-122"/>
              </a:rPr>
              <a:t>用于和页表项中的</a:t>
            </a:r>
            <a:r>
              <a:rPr kumimoji="1" lang="en-US" altLang="zh-CN" sz="2400" b="1">
                <a:solidFill>
                  <a:srgbClr val="0000FF"/>
                </a:solidFill>
                <a:latin typeface="微软雅黑" pitchFamily="34" charset="-122"/>
                <a:ea typeface="微软雅黑" pitchFamily="34" charset="-122"/>
              </a:rPr>
              <a:t>tag</a:t>
            </a:r>
            <a:r>
              <a:rPr kumimoji="1" lang="zh-CN" altLang="en-US" sz="2400" b="1">
                <a:solidFill>
                  <a:srgbClr val="0000FF"/>
                </a:solidFill>
                <a:latin typeface="微软雅黑" pitchFamily="34" charset="-122"/>
                <a:ea typeface="微软雅黑" pitchFamily="34" charset="-122"/>
              </a:rPr>
              <a:t>比较，</a:t>
            </a:r>
            <a:r>
              <a:rPr kumimoji="1" lang="en-US" altLang="zh-CN" sz="2400" b="1">
                <a:solidFill>
                  <a:srgbClr val="0000FF"/>
                </a:solidFill>
                <a:latin typeface="微软雅黑" pitchFamily="34" charset="-122"/>
                <a:ea typeface="微软雅黑" pitchFamily="34" charset="-122"/>
              </a:rPr>
              <a:t>index</a:t>
            </a:r>
            <a:r>
              <a:rPr kumimoji="1" lang="zh-CN" altLang="en-US" sz="2400" b="1">
                <a:solidFill>
                  <a:srgbClr val="0000FF"/>
                </a:solidFill>
                <a:latin typeface="微软雅黑" pitchFamily="34" charset="-122"/>
                <a:ea typeface="微软雅黑" pitchFamily="34" charset="-122"/>
              </a:rPr>
              <a:t>用于定位需要比较的表项</a:t>
            </a:r>
            <a:endParaRPr kumimoji="1" lang="en-US" altLang="zh-CN" sz="2400" b="1">
              <a:solidFill>
                <a:srgbClr val="0000FF"/>
              </a:solidFill>
              <a:latin typeface="微软雅黑" pitchFamily="34" charset="-122"/>
              <a:ea typeface="微软雅黑" pitchFamily="34" charset="-122"/>
            </a:endParaRPr>
          </a:p>
        </p:txBody>
      </p:sp>
      <p:sp>
        <p:nvSpPr>
          <p:cNvPr id="526547" name="Text Box 211"/>
          <p:cNvSpPr txBox="1">
            <a:spLocks noChangeArrowheads="1"/>
          </p:cNvSpPr>
          <p:nvPr/>
        </p:nvSpPr>
        <p:spPr bwMode="auto">
          <a:xfrm>
            <a:off x="3132138" y="4195763"/>
            <a:ext cx="1935162" cy="3048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0000FF"/>
                </a:solidFill>
                <a:ea typeface="微软雅黑" pitchFamily="34" charset="-122"/>
              </a:rPr>
              <a:t>对应物理页框号</a:t>
            </a:r>
          </a:p>
        </p:txBody>
      </p:sp>
      <p:sp>
        <p:nvSpPr>
          <p:cNvPr id="664596" name="Text Box 225"/>
          <p:cNvSpPr txBox="1">
            <a:spLocks noChangeArrowheads="1"/>
          </p:cNvSpPr>
          <p:nvPr/>
        </p:nvSpPr>
        <p:spPr bwMode="auto">
          <a:xfrm>
            <a:off x="66675" y="1946275"/>
            <a:ext cx="962025" cy="274638"/>
          </a:xfrm>
          <a:prstGeom prst="rect">
            <a:avLst/>
          </a:prstGeom>
          <a:noFill/>
          <a:ln w="9525">
            <a:noFill/>
            <a:miter lim="800000"/>
            <a:headEnd/>
            <a:tailEnd/>
          </a:ln>
        </p:spPr>
        <p:txBody>
          <a:bodyPr lIns="0" tIns="0" rIns="0" bIns="0">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526562" name="Text Box 226"/>
          <p:cNvSpPr txBox="1">
            <a:spLocks noChangeArrowheads="1"/>
          </p:cNvSpPr>
          <p:nvPr/>
        </p:nvSpPr>
        <p:spPr bwMode="auto">
          <a:xfrm>
            <a:off x="568325" y="5881688"/>
            <a:ext cx="8326438" cy="803275"/>
          </a:xfrm>
          <a:prstGeom prst="rect">
            <a:avLst/>
          </a:prstGeom>
          <a:noFill/>
          <a:ln w="9525">
            <a:noFill/>
            <a:miter lim="800000"/>
            <a:headEnd/>
            <a:tailEnd/>
          </a:ln>
        </p:spPr>
        <p:txBody>
          <a:bodyPr lIns="0" tIns="0" rIns="0" bIns="0">
            <a:spAutoFit/>
          </a:bodyPr>
          <a:lstStyle/>
          <a:p>
            <a:pPr eaLnBrk="1" hangingPunct="1">
              <a:lnSpc>
                <a:spcPct val="120000"/>
              </a:lnSpc>
              <a:spcBef>
                <a:spcPct val="50000"/>
              </a:spcBef>
            </a:pPr>
            <a:r>
              <a:rPr kumimoji="1" lang="en-US" altLang="zh-CN" sz="2200" b="1">
                <a:solidFill>
                  <a:srgbClr val="CC0000"/>
                </a:solidFill>
                <a:latin typeface="微软雅黑" pitchFamily="34" charset="-122"/>
                <a:ea typeface="微软雅黑" pitchFamily="34" charset="-122"/>
              </a:rPr>
              <a:t>TLB</a:t>
            </a:r>
            <a:r>
              <a:rPr kumimoji="1" lang="zh-CN" altLang="en-US" sz="2200" b="1">
                <a:solidFill>
                  <a:srgbClr val="CC0000"/>
                </a:solidFill>
                <a:latin typeface="微软雅黑" pitchFamily="34" charset="-122"/>
                <a:ea typeface="微软雅黑" pitchFamily="34" charset="-122"/>
              </a:rPr>
              <a:t>全相联时，没有</a:t>
            </a:r>
            <a:r>
              <a:rPr kumimoji="1" lang="en-US" altLang="zh-CN" sz="2200" b="1">
                <a:solidFill>
                  <a:srgbClr val="CC0000"/>
                </a:solidFill>
                <a:latin typeface="微软雅黑" pitchFamily="34" charset="-122"/>
                <a:ea typeface="微软雅黑" pitchFamily="34" charset="-122"/>
              </a:rPr>
              <a:t>index</a:t>
            </a:r>
            <a:r>
              <a:rPr kumimoji="1" lang="zh-CN" altLang="en-US" sz="2200" b="1">
                <a:solidFill>
                  <a:srgbClr val="CC0000"/>
                </a:solidFill>
                <a:latin typeface="微软雅黑" pitchFamily="34" charset="-122"/>
                <a:ea typeface="微软雅黑" pitchFamily="34" charset="-122"/>
              </a:rPr>
              <a:t>，只有</a:t>
            </a:r>
            <a:r>
              <a:rPr kumimoji="1" lang="en-US" altLang="zh-CN" sz="2200" b="1">
                <a:solidFill>
                  <a:srgbClr val="CC0000"/>
                </a:solidFill>
                <a:latin typeface="微软雅黑" pitchFamily="34" charset="-122"/>
                <a:ea typeface="微软雅黑" pitchFamily="34" charset="-122"/>
              </a:rPr>
              <a:t>Tag</a:t>
            </a:r>
            <a:r>
              <a:rPr kumimoji="1" lang="zh-CN" altLang="en-US" sz="2200" b="1">
                <a:solidFill>
                  <a:srgbClr val="CC0000"/>
                </a:solidFill>
                <a:latin typeface="微软雅黑" pitchFamily="34" charset="-122"/>
                <a:ea typeface="微软雅黑" pitchFamily="34" charset="-122"/>
              </a:rPr>
              <a:t>，虚页号需与每个</a:t>
            </a:r>
            <a:r>
              <a:rPr kumimoji="1" lang="en-US" altLang="zh-CN" sz="2200" b="1">
                <a:solidFill>
                  <a:srgbClr val="CC0000"/>
                </a:solidFill>
                <a:latin typeface="微软雅黑" pitchFamily="34" charset="-122"/>
                <a:ea typeface="微软雅黑" pitchFamily="34" charset="-122"/>
              </a:rPr>
              <a:t>Tag</a:t>
            </a:r>
            <a:r>
              <a:rPr kumimoji="1" lang="zh-CN" altLang="en-US" sz="2200" b="1">
                <a:solidFill>
                  <a:srgbClr val="CC0000"/>
                </a:solidFill>
                <a:latin typeface="微软雅黑" pitchFamily="34" charset="-122"/>
                <a:ea typeface="微软雅黑" pitchFamily="34" charset="-122"/>
              </a:rPr>
              <a:t>比较；</a:t>
            </a:r>
            <a:r>
              <a:rPr kumimoji="1" lang="en-US" altLang="zh-CN" sz="2200" b="1">
                <a:solidFill>
                  <a:srgbClr val="CC0000"/>
                </a:solidFill>
                <a:latin typeface="微软雅黑" pitchFamily="34" charset="-122"/>
                <a:ea typeface="微软雅黑" pitchFamily="34" charset="-122"/>
              </a:rPr>
              <a:t>TLB</a:t>
            </a:r>
            <a:r>
              <a:rPr kumimoji="1" lang="zh-CN" altLang="en-US" sz="2200" b="1">
                <a:solidFill>
                  <a:srgbClr val="CC0000"/>
                </a:solidFill>
                <a:latin typeface="微软雅黑" pitchFamily="34" charset="-122"/>
                <a:ea typeface="微软雅黑" pitchFamily="34" charset="-122"/>
              </a:rPr>
              <a:t>组相联时，则虚页号高位为</a:t>
            </a:r>
            <a:r>
              <a:rPr kumimoji="1" lang="en-US" altLang="zh-CN" sz="2200" b="1">
                <a:solidFill>
                  <a:srgbClr val="CC0000"/>
                </a:solidFill>
                <a:latin typeface="微软雅黑" pitchFamily="34" charset="-122"/>
                <a:ea typeface="微软雅黑" pitchFamily="34" charset="-122"/>
              </a:rPr>
              <a:t>Tag</a:t>
            </a:r>
            <a:r>
              <a:rPr kumimoji="1" lang="zh-CN" altLang="en-US" sz="2200" b="1">
                <a:solidFill>
                  <a:srgbClr val="CC0000"/>
                </a:solidFill>
                <a:latin typeface="微软雅黑" pitchFamily="34" charset="-122"/>
                <a:ea typeface="微软雅黑" pitchFamily="34" charset="-122"/>
              </a:rPr>
              <a:t>，低位为</a:t>
            </a:r>
            <a:r>
              <a:rPr kumimoji="1" lang="en-US" altLang="zh-CN" sz="2200" b="1">
                <a:solidFill>
                  <a:srgbClr val="CC0000"/>
                </a:solidFill>
                <a:latin typeface="微软雅黑" pitchFamily="34" charset="-122"/>
                <a:ea typeface="微软雅黑" pitchFamily="34" charset="-122"/>
              </a:rPr>
              <a:t>index</a:t>
            </a:r>
            <a:r>
              <a:rPr kumimoji="1" lang="zh-CN" altLang="en-US" sz="2200" b="1">
                <a:solidFill>
                  <a:srgbClr val="CC0000"/>
                </a:solidFill>
                <a:latin typeface="微软雅黑" pitchFamily="34" charset="-122"/>
                <a:ea typeface="微软雅黑" pitchFamily="34" charset="-122"/>
              </a:rPr>
              <a:t>，用作组索引。</a:t>
            </a:r>
          </a:p>
        </p:txBody>
      </p:sp>
      <p:cxnSp>
        <p:nvCxnSpPr>
          <p:cNvPr id="27" name="直接连接符 26"/>
          <p:cNvCxnSpPr>
            <a:cxnSpLocks noChangeShapeType="1"/>
          </p:cNvCxnSpPr>
          <p:nvPr/>
        </p:nvCxnSpPr>
        <p:spPr bwMode="auto">
          <a:xfrm flipH="1">
            <a:off x="2051050" y="3114675"/>
            <a:ext cx="946150" cy="404813"/>
          </a:xfrm>
          <a:prstGeom prst="line">
            <a:avLst/>
          </a:prstGeom>
          <a:noFill/>
          <a:ln w="19050" algn="ctr">
            <a:solidFill>
              <a:schemeClr val="tx1"/>
            </a:solidFill>
            <a:round/>
            <a:headEnd/>
            <a:tailEnd type="triangle" w="med" len="med"/>
          </a:ln>
        </p:spPr>
      </p:cxnSp>
      <p:grpSp>
        <p:nvGrpSpPr>
          <p:cNvPr id="3" name="组合 47"/>
          <p:cNvGrpSpPr>
            <a:grpSpLocks/>
          </p:cNvGrpSpPr>
          <p:nvPr/>
        </p:nvGrpSpPr>
        <p:grpSpPr bwMode="auto">
          <a:xfrm>
            <a:off x="2816225" y="3114675"/>
            <a:ext cx="5805488" cy="990600"/>
            <a:chOff x="2816804" y="3113965"/>
            <a:chExt cx="5805645" cy="991555"/>
          </a:xfrm>
        </p:grpSpPr>
        <p:sp>
          <p:nvSpPr>
            <p:cNvPr id="664600" name="TextBox 23"/>
            <p:cNvSpPr txBox="1">
              <a:spLocks noChangeArrowheads="1"/>
            </p:cNvSpPr>
            <p:nvPr/>
          </p:nvSpPr>
          <p:spPr bwMode="auto">
            <a:xfrm>
              <a:off x="2816804" y="3520455"/>
              <a:ext cx="5805645" cy="585065"/>
            </a:xfrm>
            <a:prstGeom prst="rect">
              <a:avLst/>
            </a:prstGeom>
            <a:solidFill>
              <a:srgbClr val="FF0000">
                <a:alpha val="18823"/>
              </a:srgbClr>
            </a:solidFill>
            <a:ln w="9525">
              <a:noFill/>
              <a:miter lim="800000"/>
              <a:headEnd/>
              <a:tailEnd/>
            </a:ln>
          </p:spPr>
          <p:txBody>
            <a:bodyPr/>
            <a:lstStyle/>
            <a:p>
              <a:pPr eaLnBrk="1" hangingPunct="1">
                <a:spcBef>
                  <a:spcPct val="50000"/>
                </a:spcBef>
              </a:pPr>
              <a:endParaRPr kumimoji="1" lang="en-US" altLang="zh-CN" sz="1800" b="1" i="1">
                <a:solidFill>
                  <a:srgbClr val="666699"/>
                </a:solidFill>
                <a:ea typeface="华文新魏" pitchFamily="2" charset="-122"/>
              </a:endParaRPr>
            </a:p>
          </p:txBody>
        </p:sp>
        <p:cxnSp>
          <p:nvCxnSpPr>
            <p:cNvPr id="664601" name="直接连接符 31"/>
            <p:cNvCxnSpPr>
              <a:cxnSpLocks noChangeShapeType="1"/>
            </p:cNvCxnSpPr>
            <p:nvPr/>
          </p:nvCxnSpPr>
          <p:spPr bwMode="auto">
            <a:xfrm>
              <a:off x="4436985" y="3113965"/>
              <a:ext cx="810090" cy="405045"/>
            </a:xfrm>
            <a:prstGeom prst="line">
              <a:avLst/>
            </a:prstGeom>
            <a:noFill/>
            <a:ln w="19050" algn="ctr">
              <a:solidFill>
                <a:schemeClr val="tx1"/>
              </a:solidFill>
              <a:round/>
              <a:headEnd/>
              <a:tailEnd type="triangle" w="med" len="med"/>
            </a:ln>
          </p:spPr>
        </p:cxnSp>
      </p:grpSp>
      <p:sp>
        <p:nvSpPr>
          <p:cNvPr id="47" name="Text Box 210"/>
          <p:cNvSpPr txBox="1">
            <a:spLocks noChangeArrowheads="1"/>
          </p:cNvSpPr>
          <p:nvPr/>
        </p:nvSpPr>
        <p:spPr bwMode="auto">
          <a:xfrm>
            <a:off x="385763" y="2700338"/>
            <a:ext cx="8145462"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2400" b="1">
                <a:solidFill>
                  <a:srgbClr val="0000FF"/>
                </a:solidFill>
                <a:latin typeface="微软雅黑" pitchFamily="34" charset="-122"/>
                <a:ea typeface="微软雅黑" pitchFamily="34" charset="-122"/>
              </a:rPr>
              <a:t>TLB</a:t>
            </a:r>
            <a:r>
              <a:rPr kumimoji="1" lang="zh-CN" altLang="en-US" sz="2400" b="1">
                <a:solidFill>
                  <a:srgbClr val="0000FF"/>
                </a:solidFill>
                <a:latin typeface="微软雅黑" pitchFamily="34" charset="-122"/>
                <a:ea typeface="微软雅黑" pitchFamily="34" charset="-122"/>
              </a:rPr>
              <a:t>中的页表项：</a:t>
            </a:r>
            <a:r>
              <a:rPr kumimoji="1" lang="en-US" altLang="zh-CN" sz="2400" b="1">
                <a:latin typeface="微软雅黑" pitchFamily="34" charset="-122"/>
                <a:ea typeface="微软雅黑" pitchFamily="34" charset="-122"/>
              </a:rPr>
              <a:t>tag</a:t>
            </a:r>
            <a:r>
              <a:rPr kumimoji="1" lang="en-US" altLang="zh-CN" sz="2400" b="1">
                <a:solidFill>
                  <a:srgbClr val="0000FF"/>
                </a:solidFill>
                <a:latin typeface="微软雅黑" pitchFamily="34" charset="-122"/>
                <a:ea typeface="微软雅黑" pitchFamily="34" charset="-122"/>
              </a:rPr>
              <a:t>+</a:t>
            </a:r>
            <a:r>
              <a:rPr kumimoji="1" lang="zh-CN" altLang="en-US" sz="2400" b="1">
                <a:latin typeface="微软雅黑" pitchFamily="34" charset="-122"/>
                <a:ea typeface="微软雅黑" pitchFamily="34" charset="-122"/>
              </a:rPr>
              <a:t>主存页表项</a:t>
            </a:r>
          </a:p>
        </p:txBody>
      </p:sp>
      <p:sp>
        <p:nvSpPr>
          <p:cNvPr id="664603" name="Rectangle 27"/>
          <p:cNvSpPr>
            <a:spLocks noChangeArrowheads="1"/>
          </p:cNvSpPr>
          <p:nvPr/>
        </p:nvSpPr>
        <p:spPr bwMode="auto">
          <a:xfrm>
            <a:off x="3497263" y="2743200"/>
            <a:ext cx="1539875" cy="319088"/>
          </a:xfrm>
          <a:prstGeom prst="rect">
            <a:avLst/>
          </a:prstGeom>
          <a:solidFill>
            <a:srgbClr val="FF8398">
              <a:alpha val="35001"/>
            </a:srgbClr>
          </a:solidFill>
          <a:ln w="50800">
            <a:no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26535">
                                            <p:txEl>
                                              <p:pRg st="0" end="0"/>
                                            </p:txEl>
                                          </p:spTgt>
                                        </p:tgtEl>
                                        <p:attrNameLst>
                                          <p:attrName>style.visibility</p:attrName>
                                        </p:attrNameLst>
                                      </p:cBhvr>
                                      <p:to>
                                        <p:strVal val="visible"/>
                                      </p:to>
                                    </p:set>
                                    <p:animEffect transition="in" filter="blinds(horizontal)">
                                      <p:cBhvr>
                                        <p:cTn id="7" dur="500"/>
                                        <p:tgtEl>
                                          <p:spTgt spid="5265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6545"/>
                                        </p:tgtEl>
                                        <p:attrNameLst>
                                          <p:attrName>style.visibility</p:attrName>
                                        </p:attrNameLst>
                                      </p:cBhvr>
                                      <p:to>
                                        <p:strVal val="visible"/>
                                      </p:to>
                                    </p:set>
                                    <p:animEffect transition="in" filter="blinds(horizontal)">
                                      <p:cBhvr>
                                        <p:cTn id="12" dur="500"/>
                                        <p:tgtEl>
                                          <p:spTgt spid="5265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26339">
                                            <p:txEl>
                                              <p:pRg st="0" end="0"/>
                                            </p:txEl>
                                          </p:spTgt>
                                        </p:tgtEl>
                                        <p:attrNameLst>
                                          <p:attrName>style.visibility</p:attrName>
                                        </p:attrNameLst>
                                      </p:cBhvr>
                                      <p:to>
                                        <p:strVal val="visible"/>
                                      </p:to>
                                    </p:set>
                                    <p:animEffect transition="in" filter="blinds(horizontal)">
                                      <p:cBhvr>
                                        <p:cTn id="17" dur="500"/>
                                        <p:tgtEl>
                                          <p:spTgt spid="52633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blinds(horizontal)">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26547"/>
                                        </p:tgtEl>
                                        <p:attrNameLst>
                                          <p:attrName>style.visibility</p:attrName>
                                        </p:attrNameLst>
                                      </p:cBhvr>
                                      <p:to>
                                        <p:strVal val="visible"/>
                                      </p:to>
                                    </p:set>
                                    <p:animEffect transition="in" filter="blinds(horizontal)">
                                      <p:cBhvr>
                                        <p:cTn id="32" dur="500"/>
                                        <p:tgtEl>
                                          <p:spTgt spid="52654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blinds(horizontal)">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blinds(horizontal)">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26546"/>
                                        </p:tgtEl>
                                        <p:attrNameLst>
                                          <p:attrName>style.visibility</p:attrName>
                                        </p:attrNameLst>
                                      </p:cBhvr>
                                      <p:to>
                                        <p:strVal val="visible"/>
                                      </p:to>
                                    </p:set>
                                    <p:animEffect transition="in" filter="blinds(horizontal)">
                                      <p:cBhvr>
                                        <p:cTn id="47" dur="500"/>
                                        <p:tgtEl>
                                          <p:spTgt spid="52654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26562"/>
                                        </p:tgtEl>
                                        <p:attrNameLst>
                                          <p:attrName>style.visibility</p:attrName>
                                        </p:attrNameLst>
                                      </p:cBhvr>
                                      <p:to>
                                        <p:strVal val="visible"/>
                                      </p:to>
                                    </p:set>
                                    <p:animEffect transition="in" filter="blinds(horizontal)">
                                      <p:cBhvr>
                                        <p:cTn id="52" dur="500"/>
                                        <p:tgtEl>
                                          <p:spTgt spid="526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545" grpId="0"/>
      <p:bldP spid="526546" grpId="0"/>
      <p:bldP spid="526547" grpId="0"/>
      <p:bldP spid="526562" grpId="0"/>
      <p:bldP spid="47"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title" idx="4294967295"/>
          </p:nvPr>
        </p:nvSpPr>
        <p:spPr>
          <a:xfrm>
            <a:off x="358775" y="98425"/>
            <a:ext cx="8150225" cy="474663"/>
          </a:xfrm>
          <a:noFill/>
        </p:spPr>
        <p:txBody>
          <a:bodyPr wrap="none"/>
          <a:lstStyle/>
          <a:p>
            <a:pPr eaLnBrk="1" hangingPunct="1"/>
            <a:r>
              <a:rPr lang="en-US" altLang="zh-CN" sz="3200">
                <a:solidFill>
                  <a:srgbClr val="CC0000"/>
                </a:solidFill>
              </a:rPr>
              <a:t>TLBs --- Making Address Translation Fast</a:t>
            </a:r>
          </a:p>
        </p:txBody>
      </p:sp>
      <p:sp>
        <p:nvSpPr>
          <p:cNvPr id="785621" name="Text Box 213"/>
          <p:cNvSpPr txBox="1">
            <a:spLocks noChangeArrowheads="1"/>
          </p:cNvSpPr>
          <p:nvPr/>
        </p:nvSpPr>
        <p:spPr bwMode="auto">
          <a:xfrm>
            <a:off x="206375" y="1763713"/>
            <a:ext cx="1350963" cy="922337"/>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0000FF"/>
                </a:solidFill>
                <a:ea typeface="黑体" pitchFamily="49" charset="-122"/>
              </a:rPr>
              <a:t>先由虚页号到</a:t>
            </a:r>
            <a:r>
              <a:rPr kumimoji="1" lang="en-US" altLang="zh-CN" sz="2000" b="1">
                <a:solidFill>
                  <a:srgbClr val="0000FF"/>
                </a:solidFill>
                <a:ea typeface="黑体" pitchFamily="49" charset="-122"/>
              </a:rPr>
              <a:t>TLB</a:t>
            </a:r>
            <a:r>
              <a:rPr kumimoji="1" lang="zh-CN" altLang="en-US" sz="2000" b="1">
                <a:solidFill>
                  <a:srgbClr val="0000FF"/>
                </a:solidFill>
                <a:ea typeface="黑体" pitchFamily="49" charset="-122"/>
              </a:rPr>
              <a:t>中找</a:t>
            </a:r>
            <a:endParaRPr kumimoji="1" lang="en-US" altLang="zh-CN" sz="2000" b="1">
              <a:solidFill>
                <a:srgbClr val="0000FF"/>
              </a:solidFill>
              <a:ea typeface="黑体" pitchFamily="49" charset="-122"/>
            </a:endParaRPr>
          </a:p>
          <a:p>
            <a:pPr eaLnBrk="1" hangingPunct="1"/>
            <a:r>
              <a:rPr kumimoji="1" lang="zh-CN" altLang="en-US" sz="2000" b="1">
                <a:solidFill>
                  <a:srgbClr val="FF0000"/>
                </a:solidFill>
                <a:ea typeface="黑体" pitchFamily="49" charset="-122"/>
              </a:rPr>
              <a:t>如何找？</a:t>
            </a:r>
          </a:p>
        </p:txBody>
      </p:sp>
      <p:grpSp>
        <p:nvGrpSpPr>
          <p:cNvPr id="666628" name="Group 224"/>
          <p:cNvGrpSpPr>
            <a:grpSpLocks/>
          </p:cNvGrpSpPr>
          <p:nvPr/>
        </p:nvGrpSpPr>
        <p:grpSpPr bwMode="auto">
          <a:xfrm>
            <a:off x="566738" y="1044575"/>
            <a:ext cx="8201025" cy="5068888"/>
            <a:chOff x="237" y="1947"/>
            <a:chExt cx="5039" cy="2244"/>
          </a:xfrm>
        </p:grpSpPr>
        <p:sp>
          <p:nvSpPr>
            <p:cNvPr id="666629" name="Rectangle 6"/>
            <p:cNvSpPr>
              <a:spLocks noChangeArrowheads="1"/>
            </p:cNvSpPr>
            <p:nvPr/>
          </p:nvSpPr>
          <p:spPr bwMode="auto">
            <a:xfrm>
              <a:off x="2330" y="2819"/>
              <a:ext cx="1" cy="108"/>
            </a:xfrm>
            <a:prstGeom prst="rect">
              <a:avLst/>
            </a:prstGeom>
            <a:noFill/>
            <a:ln w="9525">
              <a:noFill/>
              <a:miter lim="800000"/>
              <a:headEnd/>
              <a:tailEnd/>
            </a:ln>
          </p:spPr>
          <p:txBody>
            <a:bodyPr wrap="none" lIns="0" tIns="0" rIns="0" bIns="0">
              <a:spAutoFit/>
            </a:bodyPr>
            <a:lstStyle/>
            <a:p>
              <a:endParaRPr lang="zh-CN" altLang="en-US" b="1">
                <a:latin typeface="Times New Roman" pitchFamily="18" charset="0"/>
                <a:ea typeface="宋体" pitchFamily="2" charset="-122"/>
              </a:endParaRPr>
            </a:p>
          </p:txBody>
        </p:sp>
        <p:sp>
          <p:nvSpPr>
            <p:cNvPr id="666630" name="Freeform 17"/>
            <p:cNvSpPr>
              <a:spLocks/>
            </p:cNvSpPr>
            <p:nvPr/>
          </p:nvSpPr>
          <p:spPr bwMode="auto">
            <a:xfrm>
              <a:off x="881" y="2233"/>
              <a:ext cx="445" cy="1369"/>
            </a:xfrm>
            <a:custGeom>
              <a:avLst/>
              <a:gdLst>
                <a:gd name="T0" fmla="*/ 0 w 283"/>
                <a:gd name="T1" fmla="*/ 0 h 1605"/>
                <a:gd name="T2" fmla="*/ 0 w 283"/>
                <a:gd name="T3" fmla="*/ 174 h 1605"/>
                <a:gd name="T4" fmla="*/ 159975 w 283"/>
                <a:gd name="T5" fmla="*/ 174 h 1605"/>
                <a:gd name="T6" fmla="*/ 0 60000 65536"/>
                <a:gd name="T7" fmla="*/ 0 60000 65536"/>
                <a:gd name="T8" fmla="*/ 0 60000 65536"/>
                <a:gd name="T9" fmla="*/ 0 w 283"/>
                <a:gd name="T10" fmla="*/ 0 h 1605"/>
                <a:gd name="T11" fmla="*/ 283 w 283"/>
                <a:gd name="T12" fmla="*/ 1605 h 1605"/>
              </a:gdLst>
              <a:ahLst/>
              <a:cxnLst>
                <a:cxn ang="T6">
                  <a:pos x="T0" y="T1"/>
                </a:cxn>
                <a:cxn ang="T7">
                  <a:pos x="T2" y="T3"/>
                </a:cxn>
                <a:cxn ang="T8">
                  <a:pos x="T4" y="T5"/>
                </a:cxn>
              </a:cxnLst>
              <a:rect l="T9" t="T10" r="T11" b="T12"/>
              <a:pathLst>
                <a:path w="283" h="1605">
                  <a:moveTo>
                    <a:pt x="0" y="0"/>
                  </a:moveTo>
                  <a:lnTo>
                    <a:pt x="0" y="1605"/>
                  </a:lnTo>
                  <a:lnTo>
                    <a:pt x="283" y="1605"/>
                  </a:lnTo>
                </a:path>
              </a:pathLst>
            </a:custGeom>
            <a:noFill/>
            <a:ln w="28575">
              <a:solidFill>
                <a:srgbClr val="000000"/>
              </a:solidFill>
              <a:round/>
              <a:headEnd/>
              <a:tailEnd type="triangle" w="med" len="med"/>
            </a:ln>
          </p:spPr>
          <p:txBody>
            <a:bodyPr/>
            <a:lstStyle/>
            <a:p>
              <a:endParaRPr lang="zh-CN" altLang="en-US"/>
            </a:p>
          </p:txBody>
        </p:sp>
        <p:grpSp>
          <p:nvGrpSpPr>
            <p:cNvPr id="666631" name="Group 18"/>
            <p:cNvGrpSpPr>
              <a:grpSpLocks/>
            </p:cNvGrpSpPr>
            <p:nvPr/>
          </p:nvGrpSpPr>
          <p:grpSpPr bwMode="auto">
            <a:xfrm>
              <a:off x="2698" y="2276"/>
              <a:ext cx="1292" cy="892"/>
              <a:chOff x="2698" y="2276"/>
              <a:chExt cx="1292" cy="892"/>
            </a:xfrm>
          </p:grpSpPr>
          <p:sp>
            <p:nvSpPr>
              <p:cNvPr id="666632" name="Freeform 19"/>
              <p:cNvSpPr>
                <a:spLocks/>
              </p:cNvSpPr>
              <p:nvPr/>
            </p:nvSpPr>
            <p:spPr bwMode="auto">
              <a:xfrm>
                <a:off x="3932" y="3108"/>
                <a:ext cx="58" cy="27"/>
              </a:xfrm>
              <a:custGeom>
                <a:avLst/>
                <a:gdLst>
                  <a:gd name="T0" fmla="*/ 2453 w 41"/>
                  <a:gd name="T1" fmla="*/ 0 h 32"/>
                  <a:gd name="T2" fmla="*/ 0 w 41"/>
                  <a:gd name="T3" fmla="*/ 3 h 32"/>
                  <a:gd name="T4" fmla="*/ 5257 w 41"/>
                  <a:gd name="T5" fmla="*/ 3 h 32"/>
                  <a:gd name="T6" fmla="*/ 2814 w 41"/>
                  <a:gd name="T7" fmla="*/ 0 h 32"/>
                  <a:gd name="T8" fmla="*/ 2814 w 41"/>
                  <a:gd name="T9" fmla="*/ 0 h 32"/>
                  <a:gd name="T10" fmla="*/ 2453 w 41"/>
                  <a:gd name="T11" fmla="*/ 0 h 32"/>
                  <a:gd name="T12" fmla="*/ 0 60000 65536"/>
                  <a:gd name="T13" fmla="*/ 0 60000 65536"/>
                  <a:gd name="T14" fmla="*/ 0 60000 65536"/>
                  <a:gd name="T15" fmla="*/ 0 60000 65536"/>
                  <a:gd name="T16" fmla="*/ 0 60000 65536"/>
                  <a:gd name="T17" fmla="*/ 0 60000 65536"/>
                  <a:gd name="T18" fmla="*/ 0 w 41"/>
                  <a:gd name="T19" fmla="*/ 0 h 32"/>
                  <a:gd name="T20" fmla="*/ 41 w 4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1" h="32">
                    <a:moveTo>
                      <a:pt x="19" y="0"/>
                    </a:moveTo>
                    <a:lnTo>
                      <a:pt x="0" y="28"/>
                    </a:lnTo>
                    <a:lnTo>
                      <a:pt x="41" y="32"/>
                    </a:lnTo>
                    <a:lnTo>
                      <a:pt x="22" y="0"/>
                    </a:lnTo>
                    <a:lnTo>
                      <a:pt x="19" y="0"/>
                    </a:lnTo>
                    <a:close/>
                  </a:path>
                </a:pathLst>
              </a:custGeom>
              <a:solidFill>
                <a:srgbClr val="EB7500"/>
              </a:solidFill>
              <a:ln w="9525">
                <a:noFill/>
                <a:round/>
                <a:headEnd/>
                <a:tailEnd/>
              </a:ln>
            </p:spPr>
            <p:txBody>
              <a:bodyPr/>
              <a:lstStyle/>
              <a:p>
                <a:endParaRPr lang="zh-CN" altLang="en-US"/>
              </a:p>
            </p:txBody>
          </p:sp>
          <p:sp>
            <p:nvSpPr>
              <p:cNvPr id="666633" name="Freeform 20"/>
              <p:cNvSpPr>
                <a:spLocks/>
              </p:cNvSpPr>
              <p:nvPr/>
            </p:nvSpPr>
            <p:spPr bwMode="auto">
              <a:xfrm>
                <a:off x="3932" y="3108"/>
                <a:ext cx="58" cy="27"/>
              </a:xfrm>
              <a:custGeom>
                <a:avLst/>
                <a:gdLst>
                  <a:gd name="T0" fmla="*/ 2453 w 41"/>
                  <a:gd name="T1" fmla="*/ 0 h 32"/>
                  <a:gd name="T2" fmla="*/ 0 w 41"/>
                  <a:gd name="T3" fmla="*/ 3 h 32"/>
                  <a:gd name="T4" fmla="*/ 5257 w 41"/>
                  <a:gd name="T5" fmla="*/ 3 h 32"/>
                  <a:gd name="T6" fmla="*/ 2814 w 41"/>
                  <a:gd name="T7" fmla="*/ 0 h 32"/>
                  <a:gd name="T8" fmla="*/ 2814 w 41"/>
                  <a:gd name="T9" fmla="*/ 0 h 32"/>
                  <a:gd name="T10" fmla="*/ 0 60000 65536"/>
                  <a:gd name="T11" fmla="*/ 0 60000 65536"/>
                  <a:gd name="T12" fmla="*/ 0 60000 65536"/>
                  <a:gd name="T13" fmla="*/ 0 60000 65536"/>
                  <a:gd name="T14" fmla="*/ 0 60000 65536"/>
                  <a:gd name="T15" fmla="*/ 0 w 41"/>
                  <a:gd name="T16" fmla="*/ 0 h 32"/>
                  <a:gd name="T17" fmla="*/ 41 w 41"/>
                  <a:gd name="T18" fmla="*/ 32 h 32"/>
                </a:gdLst>
                <a:ahLst/>
                <a:cxnLst>
                  <a:cxn ang="T10">
                    <a:pos x="T0" y="T1"/>
                  </a:cxn>
                  <a:cxn ang="T11">
                    <a:pos x="T2" y="T3"/>
                  </a:cxn>
                  <a:cxn ang="T12">
                    <a:pos x="T4" y="T5"/>
                  </a:cxn>
                  <a:cxn ang="T13">
                    <a:pos x="T6" y="T7"/>
                  </a:cxn>
                  <a:cxn ang="T14">
                    <a:pos x="T8" y="T9"/>
                  </a:cxn>
                </a:cxnLst>
                <a:rect l="T15" t="T16" r="T17" b="T18"/>
                <a:pathLst>
                  <a:path w="41" h="32">
                    <a:moveTo>
                      <a:pt x="19" y="0"/>
                    </a:moveTo>
                    <a:lnTo>
                      <a:pt x="0" y="28"/>
                    </a:lnTo>
                    <a:lnTo>
                      <a:pt x="41" y="32"/>
                    </a:lnTo>
                    <a:lnTo>
                      <a:pt x="22" y="0"/>
                    </a:lnTo>
                  </a:path>
                </a:pathLst>
              </a:custGeom>
              <a:noFill/>
              <a:ln w="3175">
                <a:solidFill>
                  <a:srgbClr val="EB7500"/>
                </a:solidFill>
                <a:round/>
                <a:headEnd/>
                <a:tailEnd/>
              </a:ln>
            </p:spPr>
            <p:txBody>
              <a:bodyPr/>
              <a:lstStyle/>
              <a:p>
                <a:endParaRPr lang="zh-CN" altLang="en-US"/>
              </a:p>
            </p:txBody>
          </p:sp>
          <p:sp>
            <p:nvSpPr>
              <p:cNvPr id="666634" name="Freeform 21"/>
              <p:cNvSpPr>
                <a:spLocks/>
              </p:cNvSpPr>
              <p:nvPr/>
            </p:nvSpPr>
            <p:spPr bwMode="auto">
              <a:xfrm>
                <a:off x="3932" y="2852"/>
                <a:ext cx="58" cy="28"/>
              </a:xfrm>
              <a:custGeom>
                <a:avLst/>
                <a:gdLst>
                  <a:gd name="T0" fmla="*/ 1883 w 41"/>
                  <a:gd name="T1" fmla="*/ 0 h 32"/>
                  <a:gd name="T2" fmla="*/ 0 w 41"/>
                  <a:gd name="T3" fmla="*/ 4 h 32"/>
                  <a:gd name="T4" fmla="*/ 5257 w 41"/>
                  <a:gd name="T5" fmla="*/ 4 h 32"/>
                  <a:gd name="T6" fmla="*/ 1883 w 41"/>
                  <a:gd name="T7" fmla="*/ 2 h 32"/>
                  <a:gd name="T8" fmla="*/ 1883 w 41"/>
                  <a:gd name="T9" fmla="*/ 2 h 32"/>
                  <a:gd name="T10" fmla="*/ 1883 w 41"/>
                  <a:gd name="T11" fmla="*/ 0 h 32"/>
                  <a:gd name="T12" fmla="*/ 0 60000 65536"/>
                  <a:gd name="T13" fmla="*/ 0 60000 65536"/>
                  <a:gd name="T14" fmla="*/ 0 60000 65536"/>
                  <a:gd name="T15" fmla="*/ 0 60000 65536"/>
                  <a:gd name="T16" fmla="*/ 0 60000 65536"/>
                  <a:gd name="T17" fmla="*/ 0 60000 65536"/>
                  <a:gd name="T18" fmla="*/ 0 w 41"/>
                  <a:gd name="T19" fmla="*/ 0 h 32"/>
                  <a:gd name="T20" fmla="*/ 41 w 4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1" h="32">
                    <a:moveTo>
                      <a:pt x="15" y="0"/>
                    </a:moveTo>
                    <a:lnTo>
                      <a:pt x="0" y="32"/>
                    </a:lnTo>
                    <a:lnTo>
                      <a:pt x="41" y="30"/>
                    </a:lnTo>
                    <a:lnTo>
                      <a:pt x="15" y="2"/>
                    </a:lnTo>
                    <a:lnTo>
                      <a:pt x="15" y="0"/>
                    </a:lnTo>
                    <a:close/>
                  </a:path>
                </a:pathLst>
              </a:custGeom>
              <a:solidFill>
                <a:srgbClr val="EB7500"/>
              </a:solidFill>
              <a:ln w="9525">
                <a:noFill/>
                <a:round/>
                <a:headEnd/>
                <a:tailEnd/>
              </a:ln>
            </p:spPr>
            <p:txBody>
              <a:bodyPr/>
              <a:lstStyle/>
              <a:p>
                <a:endParaRPr lang="zh-CN" altLang="en-US"/>
              </a:p>
            </p:txBody>
          </p:sp>
          <p:sp>
            <p:nvSpPr>
              <p:cNvPr id="666635" name="Freeform 22"/>
              <p:cNvSpPr>
                <a:spLocks/>
              </p:cNvSpPr>
              <p:nvPr/>
            </p:nvSpPr>
            <p:spPr bwMode="auto">
              <a:xfrm>
                <a:off x="3932" y="2852"/>
                <a:ext cx="58" cy="28"/>
              </a:xfrm>
              <a:custGeom>
                <a:avLst/>
                <a:gdLst>
                  <a:gd name="T0" fmla="*/ 1883 w 41"/>
                  <a:gd name="T1" fmla="*/ 0 h 32"/>
                  <a:gd name="T2" fmla="*/ 0 w 41"/>
                  <a:gd name="T3" fmla="*/ 4 h 32"/>
                  <a:gd name="T4" fmla="*/ 5257 w 41"/>
                  <a:gd name="T5" fmla="*/ 4 h 32"/>
                  <a:gd name="T6" fmla="*/ 1883 w 41"/>
                  <a:gd name="T7" fmla="*/ 2 h 32"/>
                  <a:gd name="T8" fmla="*/ 1883 w 41"/>
                  <a:gd name="T9" fmla="*/ 2 h 32"/>
                  <a:gd name="T10" fmla="*/ 0 60000 65536"/>
                  <a:gd name="T11" fmla="*/ 0 60000 65536"/>
                  <a:gd name="T12" fmla="*/ 0 60000 65536"/>
                  <a:gd name="T13" fmla="*/ 0 60000 65536"/>
                  <a:gd name="T14" fmla="*/ 0 60000 65536"/>
                  <a:gd name="T15" fmla="*/ 0 w 41"/>
                  <a:gd name="T16" fmla="*/ 0 h 32"/>
                  <a:gd name="T17" fmla="*/ 41 w 41"/>
                  <a:gd name="T18" fmla="*/ 32 h 32"/>
                </a:gdLst>
                <a:ahLst/>
                <a:cxnLst>
                  <a:cxn ang="T10">
                    <a:pos x="T0" y="T1"/>
                  </a:cxn>
                  <a:cxn ang="T11">
                    <a:pos x="T2" y="T3"/>
                  </a:cxn>
                  <a:cxn ang="T12">
                    <a:pos x="T4" y="T5"/>
                  </a:cxn>
                  <a:cxn ang="T13">
                    <a:pos x="T6" y="T7"/>
                  </a:cxn>
                  <a:cxn ang="T14">
                    <a:pos x="T8" y="T9"/>
                  </a:cxn>
                </a:cxnLst>
                <a:rect l="T15" t="T16" r="T17" b="T18"/>
                <a:pathLst>
                  <a:path w="41" h="32">
                    <a:moveTo>
                      <a:pt x="15" y="0"/>
                    </a:moveTo>
                    <a:lnTo>
                      <a:pt x="0" y="32"/>
                    </a:lnTo>
                    <a:lnTo>
                      <a:pt x="41" y="30"/>
                    </a:lnTo>
                    <a:lnTo>
                      <a:pt x="15" y="2"/>
                    </a:lnTo>
                  </a:path>
                </a:pathLst>
              </a:custGeom>
              <a:noFill/>
              <a:ln w="3175">
                <a:solidFill>
                  <a:srgbClr val="EB7500"/>
                </a:solidFill>
                <a:round/>
                <a:headEnd/>
                <a:tailEnd/>
              </a:ln>
            </p:spPr>
            <p:txBody>
              <a:bodyPr/>
              <a:lstStyle/>
              <a:p>
                <a:endParaRPr lang="zh-CN" altLang="en-US"/>
              </a:p>
            </p:txBody>
          </p:sp>
          <p:sp>
            <p:nvSpPr>
              <p:cNvPr id="666636" name="Freeform 23"/>
              <p:cNvSpPr>
                <a:spLocks/>
              </p:cNvSpPr>
              <p:nvPr/>
            </p:nvSpPr>
            <p:spPr bwMode="auto">
              <a:xfrm>
                <a:off x="3932" y="2678"/>
                <a:ext cx="58" cy="28"/>
              </a:xfrm>
              <a:custGeom>
                <a:avLst/>
                <a:gdLst>
                  <a:gd name="T0" fmla="*/ 2183 w 41"/>
                  <a:gd name="T1" fmla="*/ 0 h 32"/>
                  <a:gd name="T2" fmla="*/ 0 w 41"/>
                  <a:gd name="T3" fmla="*/ 4 h 32"/>
                  <a:gd name="T4" fmla="*/ 5257 w 41"/>
                  <a:gd name="T5" fmla="*/ 4 h 32"/>
                  <a:gd name="T6" fmla="*/ 2453 w 41"/>
                  <a:gd name="T7" fmla="*/ 0 h 32"/>
                  <a:gd name="T8" fmla="*/ 2453 w 41"/>
                  <a:gd name="T9" fmla="*/ 0 h 32"/>
                  <a:gd name="T10" fmla="*/ 2183 w 41"/>
                  <a:gd name="T11" fmla="*/ 0 h 32"/>
                  <a:gd name="T12" fmla="*/ 0 60000 65536"/>
                  <a:gd name="T13" fmla="*/ 0 60000 65536"/>
                  <a:gd name="T14" fmla="*/ 0 60000 65536"/>
                  <a:gd name="T15" fmla="*/ 0 60000 65536"/>
                  <a:gd name="T16" fmla="*/ 0 60000 65536"/>
                  <a:gd name="T17" fmla="*/ 0 60000 65536"/>
                  <a:gd name="T18" fmla="*/ 0 w 41"/>
                  <a:gd name="T19" fmla="*/ 0 h 32"/>
                  <a:gd name="T20" fmla="*/ 41 w 4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1" h="32">
                    <a:moveTo>
                      <a:pt x="17" y="0"/>
                    </a:moveTo>
                    <a:lnTo>
                      <a:pt x="0" y="30"/>
                    </a:lnTo>
                    <a:lnTo>
                      <a:pt x="41" y="32"/>
                    </a:lnTo>
                    <a:lnTo>
                      <a:pt x="19" y="0"/>
                    </a:lnTo>
                    <a:lnTo>
                      <a:pt x="17" y="0"/>
                    </a:lnTo>
                    <a:close/>
                  </a:path>
                </a:pathLst>
              </a:custGeom>
              <a:solidFill>
                <a:srgbClr val="EB7500"/>
              </a:solidFill>
              <a:ln w="9525">
                <a:noFill/>
                <a:round/>
                <a:headEnd/>
                <a:tailEnd/>
              </a:ln>
            </p:spPr>
            <p:txBody>
              <a:bodyPr/>
              <a:lstStyle/>
              <a:p>
                <a:endParaRPr lang="zh-CN" altLang="en-US"/>
              </a:p>
            </p:txBody>
          </p:sp>
          <p:sp>
            <p:nvSpPr>
              <p:cNvPr id="666637" name="Freeform 24"/>
              <p:cNvSpPr>
                <a:spLocks/>
              </p:cNvSpPr>
              <p:nvPr/>
            </p:nvSpPr>
            <p:spPr bwMode="auto">
              <a:xfrm>
                <a:off x="3932" y="2678"/>
                <a:ext cx="58" cy="28"/>
              </a:xfrm>
              <a:custGeom>
                <a:avLst/>
                <a:gdLst>
                  <a:gd name="T0" fmla="*/ 2183 w 41"/>
                  <a:gd name="T1" fmla="*/ 0 h 32"/>
                  <a:gd name="T2" fmla="*/ 0 w 41"/>
                  <a:gd name="T3" fmla="*/ 4 h 32"/>
                  <a:gd name="T4" fmla="*/ 5257 w 41"/>
                  <a:gd name="T5" fmla="*/ 4 h 32"/>
                  <a:gd name="T6" fmla="*/ 2453 w 41"/>
                  <a:gd name="T7" fmla="*/ 0 h 32"/>
                  <a:gd name="T8" fmla="*/ 2453 w 41"/>
                  <a:gd name="T9" fmla="*/ 0 h 32"/>
                  <a:gd name="T10" fmla="*/ 0 60000 65536"/>
                  <a:gd name="T11" fmla="*/ 0 60000 65536"/>
                  <a:gd name="T12" fmla="*/ 0 60000 65536"/>
                  <a:gd name="T13" fmla="*/ 0 60000 65536"/>
                  <a:gd name="T14" fmla="*/ 0 60000 65536"/>
                  <a:gd name="T15" fmla="*/ 0 w 41"/>
                  <a:gd name="T16" fmla="*/ 0 h 32"/>
                  <a:gd name="T17" fmla="*/ 41 w 41"/>
                  <a:gd name="T18" fmla="*/ 32 h 32"/>
                </a:gdLst>
                <a:ahLst/>
                <a:cxnLst>
                  <a:cxn ang="T10">
                    <a:pos x="T0" y="T1"/>
                  </a:cxn>
                  <a:cxn ang="T11">
                    <a:pos x="T2" y="T3"/>
                  </a:cxn>
                  <a:cxn ang="T12">
                    <a:pos x="T4" y="T5"/>
                  </a:cxn>
                  <a:cxn ang="T13">
                    <a:pos x="T6" y="T7"/>
                  </a:cxn>
                  <a:cxn ang="T14">
                    <a:pos x="T8" y="T9"/>
                  </a:cxn>
                </a:cxnLst>
                <a:rect l="T15" t="T16" r="T17" b="T18"/>
                <a:pathLst>
                  <a:path w="41" h="32">
                    <a:moveTo>
                      <a:pt x="17" y="0"/>
                    </a:moveTo>
                    <a:lnTo>
                      <a:pt x="0" y="30"/>
                    </a:lnTo>
                    <a:lnTo>
                      <a:pt x="41" y="32"/>
                    </a:lnTo>
                    <a:lnTo>
                      <a:pt x="19" y="0"/>
                    </a:lnTo>
                  </a:path>
                </a:pathLst>
              </a:custGeom>
              <a:noFill/>
              <a:ln w="3175">
                <a:solidFill>
                  <a:srgbClr val="EB7500"/>
                </a:solidFill>
                <a:round/>
                <a:headEnd/>
                <a:tailEnd/>
              </a:ln>
            </p:spPr>
            <p:txBody>
              <a:bodyPr/>
              <a:lstStyle/>
              <a:p>
                <a:endParaRPr lang="zh-CN" altLang="en-US"/>
              </a:p>
            </p:txBody>
          </p:sp>
          <p:sp>
            <p:nvSpPr>
              <p:cNvPr id="666638" name="Freeform 25"/>
              <p:cNvSpPr>
                <a:spLocks/>
              </p:cNvSpPr>
              <p:nvPr/>
            </p:nvSpPr>
            <p:spPr bwMode="auto">
              <a:xfrm>
                <a:off x="3937" y="2434"/>
                <a:ext cx="53" cy="30"/>
              </a:xfrm>
              <a:custGeom>
                <a:avLst/>
                <a:gdLst>
                  <a:gd name="T0" fmla="*/ 0 w 37"/>
                  <a:gd name="T1" fmla="*/ 0 h 34"/>
                  <a:gd name="T2" fmla="*/ 0 w 37"/>
                  <a:gd name="T3" fmla="*/ 6 h 34"/>
                  <a:gd name="T4" fmla="*/ 5657 w 37"/>
                  <a:gd name="T5" fmla="*/ 4 h 34"/>
                  <a:gd name="T6" fmla="*/ 0 w 37"/>
                  <a:gd name="T7" fmla="*/ 2 h 34"/>
                  <a:gd name="T8" fmla="*/ 0 w 37"/>
                  <a:gd name="T9" fmla="*/ 2 h 34"/>
                  <a:gd name="T10" fmla="*/ 0 w 37"/>
                  <a:gd name="T11" fmla="*/ 0 h 34"/>
                  <a:gd name="T12" fmla="*/ 0 60000 65536"/>
                  <a:gd name="T13" fmla="*/ 0 60000 65536"/>
                  <a:gd name="T14" fmla="*/ 0 60000 65536"/>
                  <a:gd name="T15" fmla="*/ 0 60000 65536"/>
                  <a:gd name="T16" fmla="*/ 0 60000 65536"/>
                  <a:gd name="T17" fmla="*/ 0 60000 65536"/>
                  <a:gd name="T18" fmla="*/ 0 w 37"/>
                  <a:gd name="T19" fmla="*/ 0 h 34"/>
                  <a:gd name="T20" fmla="*/ 37 w 37"/>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37" h="34">
                    <a:moveTo>
                      <a:pt x="0" y="0"/>
                    </a:moveTo>
                    <a:lnTo>
                      <a:pt x="0" y="34"/>
                    </a:lnTo>
                    <a:lnTo>
                      <a:pt x="37" y="18"/>
                    </a:lnTo>
                    <a:lnTo>
                      <a:pt x="0" y="2"/>
                    </a:lnTo>
                    <a:lnTo>
                      <a:pt x="0" y="0"/>
                    </a:lnTo>
                    <a:close/>
                  </a:path>
                </a:pathLst>
              </a:custGeom>
              <a:solidFill>
                <a:srgbClr val="EB7500"/>
              </a:solidFill>
              <a:ln w="9525">
                <a:noFill/>
                <a:round/>
                <a:headEnd/>
                <a:tailEnd/>
              </a:ln>
            </p:spPr>
            <p:txBody>
              <a:bodyPr/>
              <a:lstStyle/>
              <a:p>
                <a:endParaRPr lang="zh-CN" altLang="en-US"/>
              </a:p>
            </p:txBody>
          </p:sp>
          <p:sp>
            <p:nvSpPr>
              <p:cNvPr id="666639" name="Freeform 26"/>
              <p:cNvSpPr>
                <a:spLocks/>
              </p:cNvSpPr>
              <p:nvPr/>
            </p:nvSpPr>
            <p:spPr bwMode="auto">
              <a:xfrm>
                <a:off x="3937" y="2434"/>
                <a:ext cx="53" cy="30"/>
              </a:xfrm>
              <a:custGeom>
                <a:avLst/>
                <a:gdLst>
                  <a:gd name="T0" fmla="*/ 0 w 37"/>
                  <a:gd name="T1" fmla="*/ 0 h 34"/>
                  <a:gd name="T2" fmla="*/ 0 w 37"/>
                  <a:gd name="T3" fmla="*/ 6 h 34"/>
                  <a:gd name="T4" fmla="*/ 5657 w 37"/>
                  <a:gd name="T5" fmla="*/ 4 h 34"/>
                  <a:gd name="T6" fmla="*/ 0 w 37"/>
                  <a:gd name="T7" fmla="*/ 2 h 34"/>
                  <a:gd name="T8" fmla="*/ 0 w 37"/>
                  <a:gd name="T9" fmla="*/ 2 h 34"/>
                  <a:gd name="T10" fmla="*/ 0 60000 65536"/>
                  <a:gd name="T11" fmla="*/ 0 60000 65536"/>
                  <a:gd name="T12" fmla="*/ 0 60000 65536"/>
                  <a:gd name="T13" fmla="*/ 0 60000 65536"/>
                  <a:gd name="T14" fmla="*/ 0 60000 65536"/>
                  <a:gd name="T15" fmla="*/ 0 w 37"/>
                  <a:gd name="T16" fmla="*/ 0 h 34"/>
                  <a:gd name="T17" fmla="*/ 37 w 37"/>
                  <a:gd name="T18" fmla="*/ 34 h 34"/>
                </a:gdLst>
                <a:ahLst/>
                <a:cxnLst>
                  <a:cxn ang="T10">
                    <a:pos x="T0" y="T1"/>
                  </a:cxn>
                  <a:cxn ang="T11">
                    <a:pos x="T2" y="T3"/>
                  </a:cxn>
                  <a:cxn ang="T12">
                    <a:pos x="T4" y="T5"/>
                  </a:cxn>
                  <a:cxn ang="T13">
                    <a:pos x="T6" y="T7"/>
                  </a:cxn>
                  <a:cxn ang="T14">
                    <a:pos x="T8" y="T9"/>
                  </a:cxn>
                </a:cxnLst>
                <a:rect l="T15" t="T16" r="T17" b="T18"/>
                <a:pathLst>
                  <a:path w="37" h="34">
                    <a:moveTo>
                      <a:pt x="0" y="0"/>
                    </a:moveTo>
                    <a:lnTo>
                      <a:pt x="0" y="34"/>
                    </a:lnTo>
                    <a:lnTo>
                      <a:pt x="37" y="18"/>
                    </a:lnTo>
                    <a:lnTo>
                      <a:pt x="0" y="2"/>
                    </a:lnTo>
                  </a:path>
                </a:pathLst>
              </a:custGeom>
              <a:noFill/>
              <a:ln w="3175">
                <a:solidFill>
                  <a:srgbClr val="EB7500"/>
                </a:solidFill>
                <a:round/>
                <a:headEnd/>
                <a:tailEnd/>
              </a:ln>
            </p:spPr>
            <p:txBody>
              <a:bodyPr/>
              <a:lstStyle/>
              <a:p>
                <a:endParaRPr lang="zh-CN" altLang="en-US"/>
              </a:p>
            </p:txBody>
          </p:sp>
          <p:sp>
            <p:nvSpPr>
              <p:cNvPr id="666640" name="Freeform 27"/>
              <p:cNvSpPr>
                <a:spLocks/>
              </p:cNvSpPr>
              <p:nvPr/>
            </p:nvSpPr>
            <p:spPr bwMode="auto">
              <a:xfrm>
                <a:off x="2701" y="2446"/>
                <a:ext cx="1252" cy="7"/>
              </a:xfrm>
              <a:custGeom>
                <a:avLst/>
                <a:gdLst>
                  <a:gd name="T0" fmla="*/ 0 w 885"/>
                  <a:gd name="T1" fmla="*/ 4 h 8"/>
                  <a:gd name="T2" fmla="*/ 113792 w 885"/>
                  <a:gd name="T3" fmla="*/ 4 h 8"/>
                  <a:gd name="T4" fmla="*/ 113792 w 885"/>
                  <a:gd name="T5" fmla="*/ 0 h 8"/>
                  <a:gd name="T6" fmla="*/ 265 w 885"/>
                  <a:gd name="T7" fmla="*/ 0 h 8"/>
                  <a:gd name="T8" fmla="*/ 265 w 885"/>
                  <a:gd name="T9" fmla="*/ 4 h 8"/>
                  <a:gd name="T10" fmla="*/ 265 w 885"/>
                  <a:gd name="T11" fmla="*/ 4 h 8"/>
                  <a:gd name="T12" fmla="*/ 0 w 885"/>
                  <a:gd name="T13" fmla="*/ 4 h 8"/>
                  <a:gd name="T14" fmla="*/ 0 60000 65536"/>
                  <a:gd name="T15" fmla="*/ 0 60000 65536"/>
                  <a:gd name="T16" fmla="*/ 0 60000 65536"/>
                  <a:gd name="T17" fmla="*/ 0 60000 65536"/>
                  <a:gd name="T18" fmla="*/ 0 60000 65536"/>
                  <a:gd name="T19" fmla="*/ 0 60000 65536"/>
                  <a:gd name="T20" fmla="*/ 0 60000 65536"/>
                  <a:gd name="T21" fmla="*/ 0 w 885"/>
                  <a:gd name="T22" fmla="*/ 0 h 8"/>
                  <a:gd name="T23" fmla="*/ 885 w 885"/>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5" h="8">
                    <a:moveTo>
                      <a:pt x="0" y="8"/>
                    </a:moveTo>
                    <a:lnTo>
                      <a:pt x="885" y="8"/>
                    </a:lnTo>
                    <a:lnTo>
                      <a:pt x="885" y="0"/>
                    </a:lnTo>
                    <a:lnTo>
                      <a:pt x="2" y="0"/>
                    </a:lnTo>
                    <a:lnTo>
                      <a:pt x="2" y="8"/>
                    </a:lnTo>
                    <a:lnTo>
                      <a:pt x="0" y="8"/>
                    </a:lnTo>
                    <a:close/>
                  </a:path>
                </a:pathLst>
              </a:custGeom>
              <a:solidFill>
                <a:srgbClr val="EB7500"/>
              </a:solidFill>
              <a:ln w="9525">
                <a:noFill/>
                <a:round/>
                <a:headEnd/>
                <a:tailEnd/>
              </a:ln>
            </p:spPr>
            <p:txBody>
              <a:bodyPr/>
              <a:lstStyle/>
              <a:p>
                <a:endParaRPr lang="zh-CN" altLang="en-US"/>
              </a:p>
            </p:txBody>
          </p:sp>
          <p:sp>
            <p:nvSpPr>
              <p:cNvPr id="666641" name="Freeform 28"/>
              <p:cNvSpPr>
                <a:spLocks/>
              </p:cNvSpPr>
              <p:nvPr/>
            </p:nvSpPr>
            <p:spPr bwMode="auto">
              <a:xfrm>
                <a:off x="2701" y="2446"/>
                <a:ext cx="1252" cy="7"/>
              </a:xfrm>
              <a:custGeom>
                <a:avLst/>
                <a:gdLst>
                  <a:gd name="T0" fmla="*/ 0 w 885"/>
                  <a:gd name="T1" fmla="*/ 4 h 8"/>
                  <a:gd name="T2" fmla="*/ 113792 w 885"/>
                  <a:gd name="T3" fmla="*/ 4 h 8"/>
                  <a:gd name="T4" fmla="*/ 113792 w 885"/>
                  <a:gd name="T5" fmla="*/ 0 h 8"/>
                  <a:gd name="T6" fmla="*/ 265 w 885"/>
                  <a:gd name="T7" fmla="*/ 0 h 8"/>
                  <a:gd name="T8" fmla="*/ 265 w 885"/>
                  <a:gd name="T9" fmla="*/ 4 h 8"/>
                  <a:gd name="T10" fmla="*/ 265 w 885"/>
                  <a:gd name="T11" fmla="*/ 4 h 8"/>
                  <a:gd name="T12" fmla="*/ 0 60000 65536"/>
                  <a:gd name="T13" fmla="*/ 0 60000 65536"/>
                  <a:gd name="T14" fmla="*/ 0 60000 65536"/>
                  <a:gd name="T15" fmla="*/ 0 60000 65536"/>
                  <a:gd name="T16" fmla="*/ 0 60000 65536"/>
                  <a:gd name="T17" fmla="*/ 0 60000 65536"/>
                  <a:gd name="T18" fmla="*/ 0 w 885"/>
                  <a:gd name="T19" fmla="*/ 0 h 8"/>
                  <a:gd name="T20" fmla="*/ 885 w 885"/>
                  <a:gd name="T21" fmla="*/ 8 h 8"/>
                </a:gdLst>
                <a:ahLst/>
                <a:cxnLst>
                  <a:cxn ang="T12">
                    <a:pos x="T0" y="T1"/>
                  </a:cxn>
                  <a:cxn ang="T13">
                    <a:pos x="T2" y="T3"/>
                  </a:cxn>
                  <a:cxn ang="T14">
                    <a:pos x="T4" y="T5"/>
                  </a:cxn>
                  <a:cxn ang="T15">
                    <a:pos x="T6" y="T7"/>
                  </a:cxn>
                  <a:cxn ang="T16">
                    <a:pos x="T8" y="T9"/>
                  </a:cxn>
                  <a:cxn ang="T17">
                    <a:pos x="T10" y="T11"/>
                  </a:cxn>
                </a:cxnLst>
                <a:rect l="T18" t="T19" r="T20" b="T21"/>
                <a:pathLst>
                  <a:path w="885" h="8">
                    <a:moveTo>
                      <a:pt x="0" y="8"/>
                    </a:moveTo>
                    <a:lnTo>
                      <a:pt x="885" y="8"/>
                    </a:lnTo>
                    <a:lnTo>
                      <a:pt x="885" y="0"/>
                    </a:lnTo>
                    <a:lnTo>
                      <a:pt x="2" y="0"/>
                    </a:lnTo>
                    <a:lnTo>
                      <a:pt x="2" y="8"/>
                    </a:lnTo>
                  </a:path>
                </a:pathLst>
              </a:custGeom>
              <a:noFill/>
              <a:ln w="3175">
                <a:solidFill>
                  <a:srgbClr val="EB7500"/>
                </a:solidFill>
                <a:round/>
                <a:headEnd/>
                <a:tailEnd/>
              </a:ln>
            </p:spPr>
            <p:txBody>
              <a:bodyPr/>
              <a:lstStyle/>
              <a:p>
                <a:endParaRPr lang="zh-CN" altLang="en-US"/>
              </a:p>
            </p:txBody>
          </p:sp>
          <p:sp>
            <p:nvSpPr>
              <p:cNvPr id="666642" name="Freeform 29"/>
              <p:cNvSpPr>
                <a:spLocks/>
              </p:cNvSpPr>
              <p:nvPr/>
            </p:nvSpPr>
            <p:spPr bwMode="auto">
              <a:xfrm>
                <a:off x="2710" y="2276"/>
                <a:ext cx="1249" cy="423"/>
              </a:xfrm>
              <a:custGeom>
                <a:avLst/>
                <a:gdLst>
                  <a:gd name="T0" fmla="*/ 0 w 882"/>
                  <a:gd name="T1" fmla="*/ 3 h 491"/>
                  <a:gd name="T2" fmla="*/ 114425 w 882"/>
                  <a:gd name="T3" fmla="*/ 61 h 491"/>
                  <a:gd name="T4" fmla="*/ 115028 w 882"/>
                  <a:gd name="T5" fmla="*/ 60 h 491"/>
                  <a:gd name="T6" fmla="*/ 766 w 882"/>
                  <a:gd name="T7" fmla="*/ 0 h 491"/>
                  <a:gd name="T8" fmla="*/ 270 w 882"/>
                  <a:gd name="T9" fmla="*/ 3 h 491"/>
                  <a:gd name="T10" fmla="*/ 270 w 882"/>
                  <a:gd name="T11" fmla="*/ 3 h 491"/>
                  <a:gd name="T12" fmla="*/ 0 w 882"/>
                  <a:gd name="T13" fmla="*/ 3 h 491"/>
                  <a:gd name="T14" fmla="*/ 0 60000 65536"/>
                  <a:gd name="T15" fmla="*/ 0 60000 65536"/>
                  <a:gd name="T16" fmla="*/ 0 60000 65536"/>
                  <a:gd name="T17" fmla="*/ 0 60000 65536"/>
                  <a:gd name="T18" fmla="*/ 0 60000 65536"/>
                  <a:gd name="T19" fmla="*/ 0 60000 65536"/>
                  <a:gd name="T20" fmla="*/ 0 60000 65536"/>
                  <a:gd name="T21" fmla="*/ 0 w 882"/>
                  <a:gd name="T22" fmla="*/ 0 h 491"/>
                  <a:gd name="T23" fmla="*/ 882 w 882"/>
                  <a:gd name="T24" fmla="*/ 491 h 4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2" h="491">
                    <a:moveTo>
                      <a:pt x="0" y="8"/>
                    </a:moveTo>
                    <a:lnTo>
                      <a:pt x="878" y="491"/>
                    </a:lnTo>
                    <a:lnTo>
                      <a:pt x="882" y="483"/>
                    </a:lnTo>
                    <a:lnTo>
                      <a:pt x="6" y="0"/>
                    </a:lnTo>
                    <a:lnTo>
                      <a:pt x="2" y="8"/>
                    </a:lnTo>
                    <a:lnTo>
                      <a:pt x="0" y="8"/>
                    </a:lnTo>
                    <a:close/>
                  </a:path>
                </a:pathLst>
              </a:custGeom>
              <a:solidFill>
                <a:srgbClr val="EB7500"/>
              </a:solidFill>
              <a:ln w="9525">
                <a:noFill/>
                <a:round/>
                <a:headEnd/>
                <a:tailEnd/>
              </a:ln>
            </p:spPr>
            <p:txBody>
              <a:bodyPr/>
              <a:lstStyle/>
              <a:p>
                <a:endParaRPr lang="zh-CN" altLang="en-US"/>
              </a:p>
            </p:txBody>
          </p:sp>
          <p:sp>
            <p:nvSpPr>
              <p:cNvPr id="666643" name="Freeform 30"/>
              <p:cNvSpPr>
                <a:spLocks/>
              </p:cNvSpPr>
              <p:nvPr/>
            </p:nvSpPr>
            <p:spPr bwMode="auto">
              <a:xfrm>
                <a:off x="2710" y="2276"/>
                <a:ext cx="1249" cy="423"/>
              </a:xfrm>
              <a:custGeom>
                <a:avLst/>
                <a:gdLst>
                  <a:gd name="T0" fmla="*/ 0 w 882"/>
                  <a:gd name="T1" fmla="*/ 3 h 491"/>
                  <a:gd name="T2" fmla="*/ 114425 w 882"/>
                  <a:gd name="T3" fmla="*/ 61 h 491"/>
                  <a:gd name="T4" fmla="*/ 115028 w 882"/>
                  <a:gd name="T5" fmla="*/ 60 h 491"/>
                  <a:gd name="T6" fmla="*/ 766 w 882"/>
                  <a:gd name="T7" fmla="*/ 0 h 491"/>
                  <a:gd name="T8" fmla="*/ 270 w 882"/>
                  <a:gd name="T9" fmla="*/ 3 h 491"/>
                  <a:gd name="T10" fmla="*/ 270 w 882"/>
                  <a:gd name="T11" fmla="*/ 3 h 491"/>
                  <a:gd name="T12" fmla="*/ 0 60000 65536"/>
                  <a:gd name="T13" fmla="*/ 0 60000 65536"/>
                  <a:gd name="T14" fmla="*/ 0 60000 65536"/>
                  <a:gd name="T15" fmla="*/ 0 60000 65536"/>
                  <a:gd name="T16" fmla="*/ 0 60000 65536"/>
                  <a:gd name="T17" fmla="*/ 0 60000 65536"/>
                  <a:gd name="T18" fmla="*/ 0 w 882"/>
                  <a:gd name="T19" fmla="*/ 0 h 491"/>
                  <a:gd name="T20" fmla="*/ 882 w 882"/>
                  <a:gd name="T21" fmla="*/ 491 h 491"/>
                </a:gdLst>
                <a:ahLst/>
                <a:cxnLst>
                  <a:cxn ang="T12">
                    <a:pos x="T0" y="T1"/>
                  </a:cxn>
                  <a:cxn ang="T13">
                    <a:pos x="T2" y="T3"/>
                  </a:cxn>
                  <a:cxn ang="T14">
                    <a:pos x="T4" y="T5"/>
                  </a:cxn>
                  <a:cxn ang="T15">
                    <a:pos x="T6" y="T7"/>
                  </a:cxn>
                  <a:cxn ang="T16">
                    <a:pos x="T8" y="T9"/>
                  </a:cxn>
                  <a:cxn ang="T17">
                    <a:pos x="T10" y="T11"/>
                  </a:cxn>
                </a:cxnLst>
                <a:rect l="T18" t="T19" r="T20" b="T21"/>
                <a:pathLst>
                  <a:path w="882" h="491">
                    <a:moveTo>
                      <a:pt x="0" y="8"/>
                    </a:moveTo>
                    <a:lnTo>
                      <a:pt x="878" y="491"/>
                    </a:lnTo>
                    <a:lnTo>
                      <a:pt x="882" y="483"/>
                    </a:lnTo>
                    <a:lnTo>
                      <a:pt x="6" y="0"/>
                    </a:lnTo>
                    <a:lnTo>
                      <a:pt x="2" y="8"/>
                    </a:lnTo>
                  </a:path>
                </a:pathLst>
              </a:custGeom>
              <a:noFill/>
              <a:ln w="3175">
                <a:solidFill>
                  <a:srgbClr val="EB7500"/>
                </a:solidFill>
                <a:round/>
                <a:headEnd/>
                <a:tailEnd/>
              </a:ln>
            </p:spPr>
            <p:txBody>
              <a:bodyPr/>
              <a:lstStyle/>
              <a:p>
                <a:endParaRPr lang="zh-CN" altLang="en-US"/>
              </a:p>
            </p:txBody>
          </p:sp>
          <p:sp>
            <p:nvSpPr>
              <p:cNvPr id="666644" name="Freeform 31"/>
              <p:cNvSpPr>
                <a:spLocks/>
              </p:cNvSpPr>
              <p:nvPr/>
            </p:nvSpPr>
            <p:spPr bwMode="auto">
              <a:xfrm>
                <a:off x="2701" y="2534"/>
                <a:ext cx="1258" cy="341"/>
              </a:xfrm>
              <a:custGeom>
                <a:avLst/>
                <a:gdLst>
                  <a:gd name="T0" fmla="*/ 0 w 889"/>
                  <a:gd name="T1" fmla="*/ 3 h 395"/>
                  <a:gd name="T2" fmla="*/ 114496 w 889"/>
                  <a:gd name="T3" fmla="*/ 51 h 395"/>
                  <a:gd name="T4" fmla="*/ 114775 w 889"/>
                  <a:gd name="T5" fmla="*/ 50 h 395"/>
                  <a:gd name="T6" fmla="*/ 655 w 889"/>
                  <a:gd name="T7" fmla="*/ 0 h 395"/>
                  <a:gd name="T8" fmla="*/ 269 w 889"/>
                  <a:gd name="T9" fmla="*/ 3 h 395"/>
                  <a:gd name="T10" fmla="*/ 269 w 889"/>
                  <a:gd name="T11" fmla="*/ 3 h 395"/>
                  <a:gd name="T12" fmla="*/ 0 w 889"/>
                  <a:gd name="T13" fmla="*/ 3 h 395"/>
                  <a:gd name="T14" fmla="*/ 0 60000 65536"/>
                  <a:gd name="T15" fmla="*/ 0 60000 65536"/>
                  <a:gd name="T16" fmla="*/ 0 60000 65536"/>
                  <a:gd name="T17" fmla="*/ 0 60000 65536"/>
                  <a:gd name="T18" fmla="*/ 0 60000 65536"/>
                  <a:gd name="T19" fmla="*/ 0 60000 65536"/>
                  <a:gd name="T20" fmla="*/ 0 60000 65536"/>
                  <a:gd name="T21" fmla="*/ 0 w 889"/>
                  <a:gd name="T22" fmla="*/ 0 h 395"/>
                  <a:gd name="T23" fmla="*/ 889 w 889"/>
                  <a:gd name="T24" fmla="*/ 395 h 3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9" h="395">
                    <a:moveTo>
                      <a:pt x="0" y="6"/>
                    </a:moveTo>
                    <a:lnTo>
                      <a:pt x="887" y="395"/>
                    </a:lnTo>
                    <a:lnTo>
                      <a:pt x="889" y="387"/>
                    </a:lnTo>
                    <a:lnTo>
                      <a:pt x="5" y="0"/>
                    </a:lnTo>
                    <a:lnTo>
                      <a:pt x="2" y="6"/>
                    </a:lnTo>
                    <a:lnTo>
                      <a:pt x="0" y="6"/>
                    </a:lnTo>
                    <a:close/>
                  </a:path>
                </a:pathLst>
              </a:custGeom>
              <a:solidFill>
                <a:srgbClr val="EB7500"/>
              </a:solidFill>
              <a:ln w="9525">
                <a:noFill/>
                <a:round/>
                <a:headEnd/>
                <a:tailEnd/>
              </a:ln>
            </p:spPr>
            <p:txBody>
              <a:bodyPr/>
              <a:lstStyle/>
              <a:p>
                <a:endParaRPr lang="zh-CN" altLang="en-US"/>
              </a:p>
            </p:txBody>
          </p:sp>
          <p:sp>
            <p:nvSpPr>
              <p:cNvPr id="666645" name="Freeform 32"/>
              <p:cNvSpPr>
                <a:spLocks/>
              </p:cNvSpPr>
              <p:nvPr/>
            </p:nvSpPr>
            <p:spPr bwMode="auto">
              <a:xfrm>
                <a:off x="2701" y="2534"/>
                <a:ext cx="1258" cy="341"/>
              </a:xfrm>
              <a:custGeom>
                <a:avLst/>
                <a:gdLst>
                  <a:gd name="T0" fmla="*/ 0 w 889"/>
                  <a:gd name="T1" fmla="*/ 3 h 395"/>
                  <a:gd name="T2" fmla="*/ 114496 w 889"/>
                  <a:gd name="T3" fmla="*/ 51 h 395"/>
                  <a:gd name="T4" fmla="*/ 114775 w 889"/>
                  <a:gd name="T5" fmla="*/ 50 h 395"/>
                  <a:gd name="T6" fmla="*/ 655 w 889"/>
                  <a:gd name="T7" fmla="*/ 0 h 395"/>
                  <a:gd name="T8" fmla="*/ 269 w 889"/>
                  <a:gd name="T9" fmla="*/ 3 h 395"/>
                  <a:gd name="T10" fmla="*/ 269 w 889"/>
                  <a:gd name="T11" fmla="*/ 3 h 395"/>
                  <a:gd name="T12" fmla="*/ 0 60000 65536"/>
                  <a:gd name="T13" fmla="*/ 0 60000 65536"/>
                  <a:gd name="T14" fmla="*/ 0 60000 65536"/>
                  <a:gd name="T15" fmla="*/ 0 60000 65536"/>
                  <a:gd name="T16" fmla="*/ 0 60000 65536"/>
                  <a:gd name="T17" fmla="*/ 0 60000 65536"/>
                  <a:gd name="T18" fmla="*/ 0 w 889"/>
                  <a:gd name="T19" fmla="*/ 0 h 395"/>
                  <a:gd name="T20" fmla="*/ 889 w 889"/>
                  <a:gd name="T21" fmla="*/ 395 h 395"/>
                </a:gdLst>
                <a:ahLst/>
                <a:cxnLst>
                  <a:cxn ang="T12">
                    <a:pos x="T0" y="T1"/>
                  </a:cxn>
                  <a:cxn ang="T13">
                    <a:pos x="T2" y="T3"/>
                  </a:cxn>
                  <a:cxn ang="T14">
                    <a:pos x="T4" y="T5"/>
                  </a:cxn>
                  <a:cxn ang="T15">
                    <a:pos x="T6" y="T7"/>
                  </a:cxn>
                  <a:cxn ang="T16">
                    <a:pos x="T8" y="T9"/>
                  </a:cxn>
                  <a:cxn ang="T17">
                    <a:pos x="T10" y="T11"/>
                  </a:cxn>
                </a:cxnLst>
                <a:rect l="T18" t="T19" r="T20" b="T21"/>
                <a:pathLst>
                  <a:path w="889" h="395">
                    <a:moveTo>
                      <a:pt x="0" y="6"/>
                    </a:moveTo>
                    <a:lnTo>
                      <a:pt x="887" y="395"/>
                    </a:lnTo>
                    <a:lnTo>
                      <a:pt x="889" y="387"/>
                    </a:lnTo>
                    <a:lnTo>
                      <a:pt x="5" y="0"/>
                    </a:lnTo>
                    <a:lnTo>
                      <a:pt x="2" y="6"/>
                    </a:lnTo>
                  </a:path>
                </a:pathLst>
              </a:custGeom>
              <a:noFill/>
              <a:ln w="3175">
                <a:solidFill>
                  <a:srgbClr val="EB7500"/>
                </a:solidFill>
                <a:round/>
                <a:headEnd/>
                <a:tailEnd/>
              </a:ln>
            </p:spPr>
            <p:txBody>
              <a:bodyPr/>
              <a:lstStyle/>
              <a:p>
                <a:endParaRPr lang="zh-CN" altLang="en-US"/>
              </a:p>
            </p:txBody>
          </p:sp>
          <p:sp>
            <p:nvSpPr>
              <p:cNvPr id="666646" name="Freeform 33"/>
              <p:cNvSpPr>
                <a:spLocks/>
              </p:cNvSpPr>
              <p:nvPr/>
            </p:nvSpPr>
            <p:spPr bwMode="auto">
              <a:xfrm>
                <a:off x="2701" y="2706"/>
                <a:ext cx="1262" cy="421"/>
              </a:xfrm>
              <a:custGeom>
                <a:avLst/>
                <a:gdLst>
                  <a:gd name="T0" fmla="*/ 0 w 892"/>
                  <a:gd name="T1" fmla="*/ 3 h 488"/>
                  <a:gd name="T2" fmla="*/ 113900 w 892"/>
                  <a:gd name="T3" fmla="*/ 62 h 488"/>
                  <a:gd name="T4" fmla="*/ 114781 w 892"/>
                  <a:gd name="T5" fmla="*/ 61 h 488"/>
                  <a:gd name="T6" fmla="*/ 927 w 892"/>
                  <a:gd name="T7" fmla="*/ 0 h 488"/>
                  <a:gd name="T8" fmla="*/ 265 w 892"/>
                  <a:gd name="T9" fmla="*/ 3 h 488"/>
                  <a:gd name="T10" fmla="*/ 265 w 892"/>
                  <a:gd name="T11" fmla="*/ 3 h 488"/>
                  <a:gd name="T12" fmla="*/ 0 w 892"/>
                  <a:gd name="T13" fmla="*/ 3 h 488"/>
                  <a:gd name="T14" fmla="*/ 0 60000 65536"/>
                  <a:gd name="T15" fmla="*/ 0 60000 65536"/>
                  <a:gd name="T16" fmla="*/ 0 60000 65536"/>
                  <a:gd name="T17" fmla="*/ 0 60000 65536"/>
                  <a:gd name="T18" fmla="*/ 0 60000 65536"/>
                  <a:gd name="T19" fmla="*/ 0 60000 65536"/>
                  <a:gd name="T20" fmla="*/ 0 60000 65536"/>
                  <a:gd name="T21" fmla="*/ 0 w 892"/>
                  <a:gd name="T22" fmla="*/ 0 h 488"/>
                  <a:gd name="T23" fmla="*/ 892 w 892"/>
                  <a:gd name="T24" fmla="*/ 488 h 4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2" h="488">
                    <a:moveTo>
                      <a:pt x="0" y="6"/>
                    </a:moveTo>
                    <a:lnTo>
                      <a:pt x="885" y="488"/>
                    </a:lnTo>
                    <a:lnTo>
                      <a:pt x="892" y="482"/>
                    </a:lnTo>
                    <a:lnTo>
                      <a:pt x="7" y="0"/>
                    </a:lnTo>
                    <a:lnTo>
                      <a:pt x="2" y="6"/>
                    </a:lnTo>
                    <a:lnTo>
                      <a:pt x="0" y="6"/>
                    </a:lnTo>
                    <a:close/>
                  </a:path>
                </a:pathLst>
              </a:custGeom>
              <a:solidFill>
                <a:srgbClr val="EB7500"/>
              </a:solidFill>
              <a:ln w="9525">
                <a:noFill/>
                <a:round/>
                <a:headEnd/>
                <a:tailEnd/>
              </a:ln>
            </p:spPr>
            <p:txBody>
              <a:bodyPr/>
              <a:lstStyle/>
              <a:p>
                <a:endParaRPr lang="zh-CN" altLang="en-US"/>
              </a:p>
            </p:txBody>
          </p:sp>
          <p:sp>
            <p:nvSpPr>
              <p:cNvPr id="666647" name="Freeform 34"/>
              <p:cNvSpPr>
                <a:spLocks/>
              </p:cNvSpPr>
              <p:nvPr/>
            </p:nvSpPr>
            <p:spPr bwMode="auto">
              <a:xfrm>
                <a:off x="2701" y="2706"/>
                <a:ext cx="1262" cy="421"/>
              </a:xfrm>
              <a:custGeom>
                <a:avLst/>
                <a:gdLst>
                  <a:gd name="T0" fmla="*/ 0 w 892"/>
                  <a:gd name="T1" fmla="*/ 3 h 488"/>
                  <a:gd name="T2" fmla="*/ 113900 w 892"/>
                  <a:gd name="T3" fmla="*/ 62 h 488"/>
                  <a:gd name="T4" fmla="*/ 114781 w 892"/>
                  <a:gd name="T5" fmla="*/ 61 h 488"/>
                  <a:gd name="T6" fmla="*/ 927 w 892"/>
                  <a:gd name="T7" fmla="*/ 0 h 488"/>
                  <a:gd name="T8" fmla="*/ 265 w 892"/>
                  <a:gd name="T9" fmla="*/ 3 h 488"/>
                  <a:gd name="T10" fmla="*/ 265 w 892"/>
                  <a:gd name="T11" fmla="*/ 3 h 488"/>
                  <a:gd name="T12" fmla="*/ 0 60000 65536"/>
                  <a:gd name="T13" fmla="*/ 0 60000 65536"/>
                  <a:gd name="T14" fmla="*/ 0 60000 65536"/>
                  <a:gd name="T15" fmla="*/ 0 60000 65536"/>
                  <a:gd name="T16" fmla="*/ 0 60000 65536"/>
                  <a:gd name="T17" fmla="*/ 0 60000 65536"/>
                  <a:gd name="T18" fmla="*/ 0 w 892"/>
                  <a:gd name="T19" fmla="*/ 0 h 488"/>
                  <a:gd name="T20" fmla="*/ 892 w 892"/>
                  <a:gd name="T21" fmla="*/ 488 h 488"/>
                </a:gdLst>
                <a:ahLst/>
                <a:cxnLst>
                  <a:cxn ang="T12">
                    <a:pos x="T0" y="T1"/>
                  </a:cxn>
                  <a:cxn ang="T13">
                    <a:pos x="T2" y="T3"/>
                  </a:cxn>
                  <a:cxn ang="T14">
                    <a:pos x="T4" y="T5"/>
                  </a:cxn>
                  <a:cxn ang="T15">
                    <a:pos x="T6" y="T7"/>
                  </a:cxn>
                  <a:cxn ang="T16">
                    <a:pos x="T8" y="T9"/>
                  </a:cxn>
                  <a:cxn ang="T17">
                    <a:pos x="T10" y="T11"/>
                  </a:cxn>
                </a:cxnLst>
                <a:rect l="T18" t="T19" r="T20" b="T21"/>
                <a:pathLst>
                  <a:path w="892" h="488">
                    <a:moveTo>
                      <a:pt x="0" y="6"/>
                    </a:moveTo>
                    <a:lnTo>
                      <a:pt x="885" y="488"/>
                    </a:lnTo>
                    <a:lnTo>
                      <a:pt x="892" y="482"/>
                    </a:lnTo>
                    <a:lnTo>
                      <a:pt x="7" y="0"/>
                    </a:lnTo>
                    <a:lnTo>
                      <a:pt x="2" y="6"/>
                    </a:lnTo>
                  </a:path>
                </a:pathLst>
              </a:custGeom>
              <a:noFill/>
              <a:ln w="3175">
                <a:solidFill>
                  <a:srgbClr val="EB7500"/>
                </a:solidFill>
                <a:round/>
                <a:headEnd/>
                <a:tailEnd/>
              </a:ln>
            </p:spPr>
            <p:txBody>
              <a:bodyPr/>
              <a:lstStyle/>
              <a:p>
                <a:endParaRPr lang="zh-CN" altLang="en-US"/>
              </a:p>
            </p:txBody>
          </p:sp>
          <p:sp>
            <p:nvSpPr>
              <p:cNvPr id="666648" name="Freeform 35"/>
              <p:cNvSpPr>
                <a:spLocks/>
              </p:cNvSpPr>
              <p:nvPr/>
            </p:nvSpPr>
            <p:spPr bwMode="auto">
              <a:xfrm>
                <a:off x="3937" y="2457"/>
                <a:ext cx="53" cy="33"/>
              </a:xfrm>
              <a:custGeom>
                <a:avLst/>
                <a:gdLst>
                  <a:gd name="T0" fmla="*/ 0 w 37"/>
                  <a:gd name="T1" fmla="*/ 3 h 38"/>
                  <a:gd name="T2" fmla="*/ 4698 w 37"/>
                  <a:gd name="T3" fmla="*/ 6 h 38"/>
                  <a:gd name="T4" fmla="*/ 5657 w 37"/>
                  <a:gd name="T5" fmla="*/ 0 h 38"/>
                  <a:gd name="T6" fmla="*/ 0 w 37"/>
                  <a:gd name="T7" fmla="*/ 3 h 38"/>
                  <a:gd name="T8" fmla="*/ 0 w 37"/>
                  <a:gd name="T9" fmla="*/ 3 h 38"/>
                  <a:gd name="T10" fmla="*/ 0 60000 65536"/>
                  <a:gd name="T11" fmla="*/ 0 60000 65536"/>
                  <a:gd name="T12" fmla="*/ 0 60000 65536"/>
                  <a:gd name="T13" fmla="*/ 0 60000 65536"/>
                  <a:gd name="T14" fmla="*/ 0 60000 65536"/>
                  <a:gd name="T15" fmla="*/ 0 w 37"/>
                  <a:gd name="T16" fmla="*/ 0 h 38"/>
                  <a:gd name="T17" fmla="*/ 37 w 37"/>
                  <a:gd name="T18" fmla="*/ 38 h 38"/>
                </a:gdLst>
                <a:ahLst/>
                <a:cxnLst>
                  <a:cxn ang="T10">
                    <a:pos x="T0" y="T1"/>
                  </a:cxn>
                  <a:cxn ang="T11">
                    <a:pos x="T2" y="T3"/>
                  </a:cxn>
                  <a:cxn ang="T12">
                    <a:pos x="T4" y="T5"/>
                  </a:cxn>
                  <a:cxn ang="T13">
                    <a:pos x="T6" y="T7"/>
                  </a:cxn>
                  <a:cxn ang="T14">
                    <a:pos x="T8" y="T9"/>
                  </a:cxn>
                </a:cxnLst>
                <a:rect l="T15" t="T16" r="T17" b="T18"/>
                <a:pathLst>
                  <a:path w="37" h="38">
                    <a:moveTo>
                      <a:pt x="0" y="18"/>
                    </a:moveTo>
                    <a:lnTo>
                      <a:pt x="31" y="38"/>
                    </a:lnTo>
                    <a:lnTo>
                      <a:pt x="37" y="0"/>
                    </a:lnTo>
                    <a:lnTo>
                      <a:pt x="0" y="18"/>
                    </a:lnTo>
                    <a:close/>
                  </a:path>
                </a:pathLst>
              </a:custGeom>
              <a:solidFill>
                <a:srgbClr val="000000"/>
              </a:solidFill>
              <a:ln w="9525">
                <a:noFill/>
                <a:round/>
                <a:headEnd/>
                <a:tailEnd/>
              </a:ln>
            </p:spPr>
            <p:txBody>
              <a:bodyPr/>
              <a:lstStyle/>
              <a:p>
                <a:endParaRPr lang="zh-CN" altLang="en-US"/>
              </a:p>
            </p:txBody>
          </p:sp>
          <p:sp>
            <p:nvSpPr>
              <p:cNvPr id="666649" name="Freeform 36"/>
              <p:cNvSpPr>
                <a:spLocks/>
              </p:cNvSpPr>
              <p:nvPr/>
            </p:nvSpPr>
            <p:spPr bwMode="auto">
              <a:xfrm>
                <a:off x="3940" y="2545"/>
                <a:ext cx="50" cy="32"/>
              </a:xfrm>
              <a:custGeom>
                <a:avLst/>
                <a:gdLst>
                  <a:gd name="T0" fmla="*/ 0 w 35"/>
                  <a:gd name="T1" fmla="*/ 3 h 37"/>
                  <a:gd name="T2" fmla="*/ 4566 w 35"/>
                  <a:gd name="T3" fmla="*/ 5 h 37"/>
                  <a:gd name="T4" fmla="*/ 5100 w 35"/>
                  <a:gd name="T5" fmla="*/ 0 h 37"/>
                  <a:gd name="T6" fmla="*/ 0 w 35"/>
                  <a:gd name="T7" fmla="*/ 3 h 37"/>
                  <a:gd name="T8" fmla="*/ 0 w 35"/>
                  <a:gd name="T9" fmla="*/ 3 h 37"/>
                  <a:gd name="T10" fmla="*/ 0 w 35"/>
                  <a:gd name="T11" fmla="*/ 3 h 37"/>
                  <a:gd name="T12" fmla="*/ 0 60000 65536"/>
                  <a:gd name="T13" fmla="*/ 0 60000 65536"/>
                  <a:gd name="T14" fmla="*/ 0 60000 65536"/>
                  <a:gd name="T15" fmla="*/ 0 60000 65536"/>
                  <a:gd name="T16" fmla="*/ 0 60000 65536"/>
                  <a:gd name="T17" fmla="*/ 0 60000 65536"/>
                  <a:gd name="T18" fmla="*/ 0 w 35"/>
                  <a:gd name="T19" fmla="*/ 0 h 37"/>
                  <a:gd name="T20" fmla="*/ 35 w 35"/>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35" h="37">
                    <a:moveTo>
                      <a:pt x="0" y="19"/>
                    </a:moveTo>
                    <a:lnTo>
                      <a:pt x="31" y="37"/>
                    </a:lnTo>
                    <a:lnTo>
                      <a:pt x="35" y="0"/>
                    </a:lnTo>
                    <a:lnTo>
                      <a:pt x="0" y="21"/>
                    </a:lnTo>
                    <a:lnTo>
                      <a:pt x="0" y="19"/>
                    </a:lnTo>
                    <a:close/>
                  </a:path>
                </a:pathLst>
              </a:custGeom>
              <a:solidFill>
                <a:srgbClr val="000000"/>
              </a:solidFill>
              <a:ln w="9525">
                <a:noFill/>
                <a:round/>
                <a:headEnd/>
                <a:tailEnd/>
              </a:ln>
            </p:spPr>
            <p:txBody>
              <a:bodyPr/>
              <a:lstStyle/>
              <a:p>
                <a:endParaRPr lang="zh-CN" altLang="en-US"/>
              </a:p>
            </p:txBody>
          </p:sp>
          <p:sp>
            <p:nvSpPr>
              <p:cNvPr id="666650" name="Freeform 37"/>
              <p:cNvSpPr>
                <a:spLocks/>
              </p:cNvSpPr>
              <p:nvPr/>
            </p:nvSpPr>
            <p:spPr bwMode="auto">
              <a:xfrm>
                <a:off x="3932" y="2625"/>
                <a:ext cx="58" cy="27"/>
              </a:xfrm>
              <a:custGeom>
                <a:avLst/>
                <a:gdLst>
                  <a:gd name="T0" fmla="*/ 0 w 41"/>
                  <a:gd name="T1" fmla="*/ 0 h 32"/>
                  <a:gd name="T2" fmla="*/ 2183 w 41"/>
                  <a:gd name="T3" fmla="*/ 3 h 32"/>
                  <a:gd name="T4" fmla="*/ 5257 w 41"/>
                  <a:gd name="T5" fmla="*/ 0 h 32"/>
                  <a:gd name="T6" fmla="*/ 0 w 41"/>
                  <a:gd name="T7" fmla="*/ 2 h 32"/>
                  <a:gd name="T8" fmla="*/ 0 w 41"/>
                  <a:gd name="T9" fmla="*/ 2 h 32"/>
                  <a:gd name="T10" fmla="*/ 0 w 41"/>
                  <a:gd name="T11" fmla="*/ 0 h 32"/>
                  <a:gd name="T12" fmla="*/ 0 60000 65536"/>
                  <a:gd name="T13" fmla="*/ 0 60000 65536"/>
                  <a:gd name="T14" fmla="*/ 0 60000 65536"/>
                  <a:gd name="T15" fmla="*/ 0 60000 65536"/>
                  <a:gd name="T16" fmla="*/ 0 60000 65536"/>
                  <a:gd name="T17" fmla="*/ 0 60000 65536"/>
                  <a:gd name="T18" fmla="*/ 0 w 41"/>
                  <a:gd name="T19" fmla="*/ 0 h 32"/>
                  <a:gd name="T20" fmla="*/ 41 w 4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1" h="32">
                    <a:moveTo>
                      <a:pt x="0" y="0"/>
                    </a:moveTo>
                    <a:lnTo>
                      <a:pt x="17" y="32"/>
                    </a:lnTo>
                    <a:lnTo>
                      <a:pt x="41" y="0"/>
                    </a:lnTo>
                    <a:lnTo>
                      <a:pt x="0" y="2"/>
                    </a:lnTo>
                    <a:lnTo>
                      <a:pt x="0" y="0"/>
                    </a:lnTo>
                    <a:close/>
                  </a:path>
                </a:pathLst>
              </a:custGeom>
              <a:solidFill>
                <a:srgbClr val="000000"/>
              </a:solidFill>
              <a:ln w="9525">
                <a:noFill/>
                <a:round/>
                <a:headEnd/>
                <a:tailEnd/>
              </a:ln>
            </p:spPr>
            <p:txBody>
              <a:bodyPr/>
              <a:lstStyle/>
              <a:p>
                <a:endParaRPr lang="zh-CN" altLang="en-US"/>
              </a:p>
            </p:txBody>
          </p:sp>
          <p:sp>
            <p:nvSpPr>
              <p:cNvPr id="666651" name="Freeform 38"/>
              <p:cNvSpPr>
                <a:spLocks/>
              </p:cNvSpPr>
              <p:nvPr/>
            </p:nvSpPr>
            <p:spPr bwMode="auto">
              <a:xfrm>
                <a:off x="3932" y="2713"/>
                <a:ext cx="58" cy="29"/>
              </a:xfrm>
              <a:custGeom>
                <a:avLst/>
                <a:gdLst>
                  <a:gd name="T0" fmla="*/ 0 w 41"/>
                  <a:gd name="T1" fmla="*/ 3 h 34"/>
                  <a:gd name="T2" fmla="*/ 2814 w 41"/>
                  <a:gd name="T3" fmla="*/ 3 h 34"/>
                  <a:gd name="T4" fmla="*/ 5257 w 41"/>
                  <a:gd name="T5" fmla="*/ 0 h 34"/>
                  <a:gd name="T6" fmla="*/ 0 w 41"/>
                  <a:gd name="T7" fmla="*/ 3 h 34"/>
                  <a:gd name="T8" fmla="*/ 0 w 41"/>
                  <a:gd name="T9" fmla="*/ 3 h 34"/>
                  <a:gd name="T10" fmla="*/ 0 w 41"/>
                  <a:gd name="T11" fmla="*/ 3 h 34"/>
                  <a:gd name="T12" fmla="*/ 0 60000 65536"/>
                  <a:gd name="T13" fmla="*/ 0 60000 65536"/>
                  <a:gd name="T14" fmla="*/ 0 60000 65536"/>
                  <a:gd name="T15" fmla="*/ 0 60000 65536"/>
                  <a:gd name="T16" fmla="*/ 0 60000 65536"/>
                  <a:gd name="T17" fmla="*/ 0 60000 65536"/>
                  <a:gd name="T18" fmla="*/ 0 w 41"/>
                  <a:gd name="T19" fmla="*/ 0 h 34"/>
                  <a:gd name="T20" fmla="*/ 41 w 41"/>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41" h="34">
                    <a:moveTo>
                      <a:pt x="0" y="4"/>
                    </a:moveTo>
                    <a:lnTo>
                      <a:pt x="22" y="34"/>
                    </a:lnTo>
                    <a:lnTo>
                      <a:pt x="41" y="0"/>
                    </a:lnTo>
                    <a:lnTo>
                      <a:pt x="0" y="6"/>
                    </a:lnTo>
                    <a:lnTo>
                      <a:pt x="0" y="4"/>
                    </a:lnTo>
                    <a:close/>
                  </a:path>
                </a:pathLst>
              </a:custGeom>
              <a:solidFill>
                <a:srgbClr val="000000"/>
              </a:solidFill>
              <a:ln w="9525">
                <a:noFill/>
                <a:round/>
                <a:headEnd/>
                <a:tailEnd/>
              </a:ln>
            </p:spPr>
            <p:txBody>
              <a:bodyPr/>
              <a:lstStyle/>
              <a:p>
                <a:endParaRPr lang="zh-CN" altLang="en-US"/>
              </a:p>
            </p:txBody>
          </p:sp>
          <p:sp>
            <p:nvSpPr>
              <p:cNvPr id="666652" name="Freeform 39"/>
              <p:cNvSpPr>
                <a:spLocks/>
              </p:cNvSpPr>
              <p:nvPr/>
            </p:nvSpPr>
            <p:spPr bwMode="auto">
              <a:xfrm>
                <a:off x="3935" y="2801"/>
                <a:ext cx="55" cy="32"/>
              </a:xfrm>
              <a:custGeom>
                <a:avLst/>
                <a:gdLst>
                  <a:gd name="T0" fmla="*/ 0 w 39"/>
                  <a:gd name="T1" fmla="*/ 3 h 38"/>
                  <a:gd name="T2" fmla="*/ 3431 w 39"/>
                  <a:gd name="T3" fmla="*/ 3 h 38"/>
                  <a:gd name="T4" fmla="*/ 4839 w 39"/>
                  <a:gd name="T5" fmla="*/ 0 h 38"/>
                  <a:gd name="T6" fmla="*/ 251 w 39"/>
                  <a:gd name="T7" fmla="*/ 3 h 38"/>
                  <a:gd name="T8" fmla="*/ 251 w 39"/>
                  <a:gd name="T9" fmla="*/ 3 h 38"/>
                  <a:gd name="T10" fmla="*/ 0 w 39"/>
                  <a:gd name="T11" fmla="*/ 3 h 38"/>
                  <a:gd name="T12" fmla="*/ 0 60000 65536"/>
                  <a:gd name="T13" fmla="*/ 0 60000 65536"/>
                  <a:gd name="T14" fmla="*/ 0 60000 65536"/>
                  <a:gd name="T15" fmla="*/ 0 60000 65536"/>
                  <a:gd name="T16" fmla="*/ 0 60000 65536"/>
                  <a:gd name="T17" fmla="*/ 0 60000 65536"/>
                  <a:gd name="T18" fmla="*/ 0 w 39"/>
                  <a:gd name="T19" fmla="*/ 0 h 38"/>
                  <a:gd name="T20" fmla="*/ 39 w 39"/>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39" h="38">
                    <a:moveTo>
                      <a:pt x="0" y="14"/>
                    </a:moveTo>
                    <a:lnTo>
                      <a:pt x="28" y="38"/>
                    </a:lnTo>
                    <a:lnTo>
                      <a:pt x="39" y="0"/>
                    </a:lnTo>
                    <a:lnTo>
                      <a:pt x="2" y="16"/>
                    </a:lnTo>
                    <a:lnTo>
                      <a:pt x="0" y="14"/>
                    </a:lnTo>
                    <a:close/>
                  </a:path>
                </a:pathLst>
              </a:custGeom>
              <a:solidFill>
                <a:srgbClr val="000000"/>
              </a:solidFill>
              <a:ln w="9525">
                <a:noFill/>
                <a:round/>
                <a:headEnd/>
                <a:tailEnd/>
              </a:ln>
            </p:spPr>
            <p:txBody>
              <a:bodyPr/>
              <a:lstStyle/>
              <a:p>
                <a:endParaRPr lang="zh-CN" altLang="en-US"/>
              </a:p>
            </p:txBody>
          </p:sp>
          <p:sp>
            <p:nvSpPr>
              <p:cNvPr id="666653" name="Freeform 40"/>
              <p:cNvSpPr>
                <a:spLocks/>
              </p:cNvSpPr>
              <p:nvPr/>
            </p:nvSpPr>
            <p:spPr bwMode="auto">
              <a:xfrm>
                <a:off x="3932" y="2885"/>
                <a:ext cx="58" cy="28"/>
              </a:xfrm>
              <a:custGeom>
                <a:avLst/>
                <a:gdLst>
                  <a:gd name="T0" fmla="*/ 0 w 41"/>
                  <a:gd name="T1" fmla="*/ 4 h 32"/>
                  <a:gd name="T2" fmla="*/ 2814 w 41"/>
                  <a:gd name="T3" fmla="*/ 4 h 32"/>
                  <a:gd name="T4" fmla="*/ 5257 w 41"/>
                  <a:gd name="T5" fmla="*/ 0 h 32"/>
                  <a:gd name="T6" fmla="*/ 0 w 41"/>
                  <a:gd name="T7" fmla="*/ 4 h 32"/>
                  <a:gd name="T8" fmla="*/ 0 w 41"/>
                  <a:gd name="T9" fmla="*/ 4 h 32"/>
                  <a:gd name="T10" fmla="*/ 0 w 41"/>
                  <a:gd name="T11" fmla="*/ 4 h 32"/>
                  <a:gd name="T12" fmla="*/ 0 60000 65536"/>
                  <a:gd name="T13" fmla="*/ 0 60000 65536"/>
                  <a:gd name="T14" fmla="*/ 0 60000 65536"/>
                  <a:gd name="T15" fmla="*/ 0 60000 65536"/>
                  <a:gd name="T16" fmla="*/ 0 60000 65536"/>
                  <a:gd name="T17" fmla="*/ 0 60000 65536"/>
                  <a:gd name="T18" fmla="*/ 0 w 41"/>
                  <a:gd name="T19" fmla="*/ 0 h 32"/>
                  <a:gd name="T20" fmla="*/ 41 w 4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1" h="32">
                    <a:moveTo>
                      <a:pt x="0" y="4"/>
                    </a:moveTo>
                    <a:lnTo>
                      <a:pt x="22" y="32"/>
                    </a:lnTo>
                    <a:lnTo>
                      <a:pt x="41" y="0"/>
                    </a:lnTo>
                    <a:lnTo>
                      <a:pt x="0" y="6"/>
                    </a:lnTo>
                    <a:lnTo>
                      <a:pt x="0" y="4"/>
                    </a:lnTo>
                    <a:close/>
                  </a:path>
                </a:pathLst>
              </a:custGeom>
              <a:solidFill>
                <a:srgbClr val="000000"/>
              </a:solidFill>
              <a:ln w="9525">
                <a:noFill/>
                <a:round/>
                <a:headEnd/>
                <a:tailEnd/>
              </a:ln>
            </p:spPr>
            <p:txBody>
              <a:bodyPr/>
              <a:lstStyle/>
              <a:p>
                <a:endParaRPr lang="zh-CN" altLang="en-US"/>
              </a:p>
            </p:txBody>
          </p:sp>
          <p:sp>
            <p:nvSpPr>
              <p:cNvPr id="666654" name="Freeform 41"/>
              <p:cNvSpPr>
                <a:spLocks/>
              </p:cNvSpPr>
              <p:nvPr/>
            </p:nvSpPr>
            <p:spPr bwMode="auto">
              <a:xfrm>
                <a:off x="3932" y="2961"/>
                <a:ext cx="58" cy="28"/>
              </a:xfrm>
              <a:custGeom>
                <a:avLst/>
                <a:gdLst>
                  <a:gd name="T0" fmla="*/ 0 w 41"/>
                  <a:gd name="T1" fmla="*/ 0 h 32"/>
                  <a:gd name="T2" fmla="*/ 1129 w 41"/>
                  <a:gd name="T3" fmla="*/ 4 h 32"/>
                  <a:gd name="T4" fmla="*/ 5257 w 41"/>
                  <a:gd name="T5" fmla="*/ 4 h 32"/>
                  <a:gd name="T6" fmla="*/ 265 w 41"/>
                  <a:gd name="T7" fmla="*/ 0 h 32"/>
                  <a:gd name="T8" fmla="*/ 265 w 41"/>
                  <a:gd name="T9" fmla="*/ 0 h 32"/>
                  <a:gd name="T10" fmla="*/ 0 w 41"/>
                  <a:gd name="T11" fmla="*/ 0 h 32"/>
                  <a:gd name="T12" fmla="*/ 0 60000 65536"/>
                  <a:gd name="T13" fmla="*/ 0 60000 65536"/>
                  <a:gd name="T14" fmla="*/ 0 60000 65536"/>
                  <a:gd name="T15" fmla="*/ 0 60000 65536"/>
                  <a:gd name="T16" fmla="*/ 0 60000 65536"/>
                  <a:gd name="T17" fmla="*/ 0 60000 65536"/>
                  <a:gd name="T18" fmla="*/ 0 w 41"/>
                  <a:gd name="T19" fmla="*/ 0 h 32"/>
                  <a:gd name="T20" fmla="*/ 41 w 4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1" h="32">
                    <a:moveTo>
                      <a:pt x="0" y="0"/>
                    </a:moveTo>
                    <a:lnTo>
                      <a:pt x="9" y="32"/>
                    </a:lnTo>
                    <a:lnTo>
                      <a:pt x="41" y="10"/>
                    </a:lnTo>
                    <a:lnTo>
                      <a:pt x="2" y="0"/>
                    </a:lnTo>
                    <a:lnTo>
                      <a:pt x="0" y="0"/>
                    </a:lnTo>
                    <a:close/>
                  </a:path>
                </a:pathLst>
              </a:custGeom>
              <a:solidFill>
                <a:srgbClr val="000000"/>
              </a:solidFill>
              <a:ln w="9525">
                <a:noFill/>
                <a:round/>
                <a:headEnd/>
                <a:tailEnd/>
              </a:ln>
            </p:spPr>
            <p:txBody>
              <a:bodyPr/>
              <a:lstStyle/>
              <a:p>
                <a:endParaRPr lang="zh-CN" altLang="en-US"/>
              </a:p>
            </p:txBody>
          </p:sp>
          <p:sp>
            <p:nvSpPr>
              <p:cNvPr id="666655" name="Freeform 42"/>
              <p:cNvSpPr>
                <a:spLocks/>
              </p:cNvSpPr>
              <p:nvPr/>
            </p:nvSpPr>
            <p:spPr bwMode="auto">
              <a:xfrm>
                <a:off x="3932" y="3047"/>
                <a:ext cx="58" cy="28"/>
              </a:xfrm>
              <a:custGeom>
                <a:avLst/>
                <a:gdLst>
                  <a:gd name="T0" fmla="*/ 0 w 41"/>
                  <a:gd name="T1" fmla="*/ 0 h 32"/>
                  <a:gd name="T2" fmla="*/ 1129 w 41"/>
                  <a:gd name="T3" fmla="*/ 4 h 32"/>
                  <a:gd name="T4" fmla="*/ 5257 w 41"/>
                  <a:gd name="T5" fmla="*/ 4 h 32"/>
                  <a:gd name="T6" fmla="*/ 265 w 41"/>
                  <a:gd name="T7" fmla="*/ 0 h 32"/>
                  <a:gd name="T8" fmla="*/ 265 w 41"/>
                  <a:gd name="T9" fmla="*/ 0 h 32"/>
                  <a:gd name="T10" fmla="*/ 0 w 41"/>
                  <a:gd name="T11" fmla="*/ 0 h 32"/>
                  <a:gd name="T12" fmla="*/ 0 60000 65536"/>
                  <a:gd name="T13" fmla="*/ 0 60000 65536"/>
                  <a:gd name="T14" fmla="*/ 0 60000 65536"/>
                  <a:gd name="T15" fmla="*/ 0 60000 65536"/>
                  <a:gd name="T16" fmla="*/ 0 60000 65536"/>
                  <a:gd name="T17" fmla="*/ 0 60000 65536"/>
                  <a:gd name="T18" fmla="*/ 0 w 41"/>
                  <a:gd name="T19" fmla="*/ 0 h 32"/>
                  <a:gd name="T20" fmla="*/ 41 w 4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1" h="32">
                    <a:moveTo>
                      <a:pt x="0" y="0"/>
                    </a:moveTo>
                    <a:lnTo>
                      <a:pt x="9" y="32"/>
                    </a:lnTo>
                    <a:lnTo>
                      <a:pt x="41" y="10"/>
                    </a:lnTo>
                    <a:lnTo>
                      <a:pt x="2" y="0"/>
                    </a:lnTo>
                    <a:lnTo>
                      <a:pt x="0" y="0"/>
                    </a:lnTo>
                    <a:close/>
                  </a:path>
                </a:pathLst>
              </a:custGeom>
              <a:solidFill>
                <a:srgbClr val="000000"/>
              </a:solidFill>
              <a:ln w="9525">
                <a:noFill/>
                <a:round/>
                <a:headEnd/>
                <a:tailEnd/>
              </a:ln>
            </p:spPr>
            <p:txBody>
              <a:bodyPr/>
              <a:lstStyle/>
              <a:p>
                <a:endParaRPr lang="zh-CN" altLang="en-US"/>
              </a:p>
            </p:txBody>
          </p:sp>
          <p:sp>
            <p:nvSpPr>
              <p:cNvPr id="666656" name="Freeform 43"/>
              <p:cNvSpPr>
                <a:spLocks/>
              </p:cNvSpPr>
              <p:nvPr/>
            </p:nvSpPr>
            <p:spPr bwMode="auto">
              <a:xfrm>
                <a:off x="3932" y="3142"/>
                <a:ext cx="58" cy="26"/>
              </a:xfrm>
              <a:custGeom>
                <a:avLst/>
                <a:gdLst>
                  <a:gd name="T0" fmla="*/ 0 w 41"/>
                  <a:gd name="T1" fmla="*/ 0 h 30"/>
                  <a:gd name="T2" fmla="*/ 2183 w 41"/>
                  <a:gd name="T3" fmla="*/ 4 h 30"/>
                  <a:gd name="T4" fmla="*/ 5257 w 41"/>
                  <a:gd name="T5" fmla="*/ 0 h 30"/>
                  <a:gd name="T6" fmla="*/ 0 w 41"/>
                  <a:gd name="T7" fmla="*/ 0 h 30"/>
                  <a:gd name="T8" fmla="*/ 0 w 41"/>
                  <a:gd name="T9" fmla="*/ 0 h 30"/>
                  <a:gd name="T10" fmla="*/ 0 60000 65536"/>
                  <a:gd name="T11" fmla="*/ 0 60000 65536"/>
                  <a:gd name="T12" fmla="*/ 0 60000 65536"/>
                  <a:gd name="T13" fmla="*/ 0 60000 65536"/>
                  <a:gd name="T14" fmla="*/ 0 60000 65536"/>
                  <a:gd name="T15" fmla="*/ 0 w 41"/>
                  <a:gd name="T16" fmla="*/ 0 h 30"/>
                  <a:gd name="T17" fmla="*/ 41 w 41"/>
                  <a:gd name="T18" fmla="*/ 30 h 30"/>
                </a:gdLst>
                <a:ahLst/>
                <a:cxnLst>
                  <a:cxn ang="T10">
                    <a:pos x="T0" y="T1"/>
                  </a:cxn>
                  <a:cxn ang="T11">
                    <a:pos x="T2" y="T3"/>
                  </a:cxn>
                  <a:cxn ang="T12">
                    <a:pos x="T4" y="T5"/>
                  </a:cxn>
                  <a:cxn ang="T13">
                    <a:pos x="T6" y="T7"/>
                  </a:cxn>
                  <a:cxn ang="T14">
                    <a:pos x="T8" y="T9"/>
                  </a:cxn>
                </a:cxnLst>
                <a:rect l="T15" t="T16" r="T17" b="T18"/>
                <a:pathLst>
                  <a:path w="41" h="30">
                    <a:moveTo>
                      <a:pt x="0" y="0"/>
                    </a:moveTo>
                    <a:lnTo>
                      <a:pt x="17" y="30"/>
                    </a:lnTo>
                    <a:lnTo>
                      <a:pt x="41" y="0"/>
                    </a:lnTo>
                    <a:lnTo>
                      <a:pt x="0" y="0"/>
                    </a:lnTo>
                    <a:close/>
                  </a:path>
                </a:pathLst>
              </a:custGeom>
              <a:solidFill>
                <a:srgbClr val="000000"/>
              </a:solidFill>
              <a:ln w="9525">
                <a:noFill/>
                <a:round/>
                <a:headEnd/>
                <a:tailEnd/>
              </a:ln>
            </p:spPr>
            <p:txBody>
              <a:bodyPr/>
              <a:lstStyle/>
              <a:p>
                <a:endParaRPr lang="zh-CN" altLang="en-US"/>
              </a:p>
            </p:txBody>
          </p:sp>
          <p:sp>
            <p:nvSpPr>
              <p:cNvPr id="666657" name="Freeform 44"/>
              <p:cNvSpPr>
                <a:spLocks/>
              </p:cNvSpPr>
              <p:nvPr/>
            </p:nvSpPr>
            <p:spPr bwMode="auto">
              <a:xfrm>
                <a:off x="3932" y="2765"/>
                <a:ext cx="58" cy="27"/>
              </a:xfrm>
              <a:custGeom>
                <a:avLst/>
                <a:gdLst>
                  <a:gd name="T0" fmla="*/ 2183 w 41"/>
                  <a:gd name="T1" fmla="*/ 0 h 32"/>
                  <a:gd name="T2" fmla="*/ 0 w 41"/>
                  <a:gd name="T3" fmla="*/ 3 h 32"/>
                  <a:gd name="T4" fmla="*/ 5257 w 41"/>
                  <a:gd name="T5" fmla="*/ 3 h 32"/>
                  <a:gd name="T6" fmla="*/ 2453 w 41"/>
                  <a:gd name="T7" fmla="*/ 0 h 32"/>
                  <a:gd name="T8" fmla="*/ 2453 w 41"/>
                  <a:gd name="T9" fmla="*/ 0 h 32"/>
                  <a:gd name="T10" fmla="*/ 2183 w 41"/>
                  <a:gd name="T11" fmla="*/ 0 h 32"/>
                  <a:gd name="T12" fmla="*/ 0 60000 65536"/>
                  <a:gd name="T13" fmla="*/ 0 60000 65536"/>
                  <a:gd name="T14" fmla="*/ 0 60000 65536"/>
                  <a:gd name="T15" fmla="*/ 0 60000 65536"/>
                  <a:gd name="T16" fmla="*/ 0 60000 65536"/>
                  <a:gd name="T17" fmla="*/ 0 60000 65536"/>
                  <a:gd name="T18" fmla="*/ 0 w 41"/>
                  <a:gd name="T19" fmla="*/ 0 h 32"/>
                  <a:gd name="T20" fmla="*/ 41 w 4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1" h="32">
                    <a:moveTo>
                      <a:pt x="17" y="0"/>
                    </a:moveTo>
                    <a:lnTo>
                      <a:pt x="0" y="30"/>
                    </a:lnTo>
                    <a:lnTo>
                      <a:pt x="41" y="32"/>
                    </a:lnTo>
                    <a:lnTo>
                      <a:pt x="19" y="0"/>
                    </a:lnTo>
                    <a:lnTo>
                      <a:pt x="17" y="0"/>
                    </a:lnTo>
                    <a:close/>
                  </a:path>
                </a:pathLst>
              </a:custGeom>
              <a:solidFill>
                <a:srgbClr val="EB7500"/>
              </a:solidFill>
              <a:ln w="9525">
                <a:noFill/>
                <a:round/>
                <a:headEnd/>
                <a:tailEnd/>
              </a:ln>
            </p:spPr>
            <p:txBody>
              <a:bodyPr/>
              <a:lstStyle/>
              <a:p>
                <a:endParaRPr lang="zh-CN" altLang="en-US"/>
              </a:p>
            </p:txBody>
          </p:sp>
          <p:sp>
            <p:nvSpPr>
              <p:cNvPr id="666658" name="Freeform 45"/>
              <p:cNvSpPr>
                <a:spLocks/>
              </p:cNvSpPr>
              <p:nvPr/>
            </p:nvSpPr>
            <p:spPr bwMode="auto">
              <a:xfrm>
                <a:off x="3932" y="2765"/>
                <a:ext cx="58" cy="27"/>
              </a:xfrm>
              <a:custGeom>
                <a:avLst/>
                <a:gdLst>
                  <a:gd name="T0" fmla="*/ 2183 w 41"/>
                  <a:gd name="T1" fmla="*/ 0 h 32"/>
                  <a:gd name="T2" fmla="*/ 0 w 41"/>
                  <a:gd name="T3" fmla="*/ 3 h 32"/>
                  <a:gd name="T4" fmla="*/ 5257 w 41"/>
                  <a:gd name="T5" fmla="*/ 3 h 32"/>
                  <a:gd name="T6" fmla="*/ 2453 w 41"/>
                  <a:gd name="T7" fmla="*/ 0 h 32"/>
                  <a:gd name="T8" fmla="*/ 2453 w 41"/>
                  <a:gd name="T9" fmla="*/ 0 h 32"/>
                  <a:gd name="T10" fmla="*/ 0 60000 65536"/>
                  <a:gd name="T11" fmla="*/ 0 60000 65536"/>
                  <a:gd name="T12" fmla="*/ 0 60000 65536"/>
                  <a:gd name="T13" fmla="*/ 0 60000 65536"/>
                  <a:gd name="T14" fmla="*/ 0 60000 65536"/>
                  <a:gd name="T15" fmla="*/ 0 w 41"/>
                  <a:gd name="T16" fmla="*/ 0 h 32"/>
                  <a:gd name="T17" fmla="*/ 41 w 41"/>
                  <a:gd name="T18" fmla="*/ 32 h 32"/>
                </a:gdLst>
                <a:ahLst/>
                <a:cxnLst>
                  <a:cxn ang="T10">
                    <a:pos x="T0" y="T1"/>
                  </a:cxn>
                  <a:cxn ang="T11">
                    <a:pos x="T2" y="T3"/>
                  </a:cxn>
                  <a:cxn ang="T12">
                    <a:pos x="T4" y="T5"/>
                  </a:cxn>
                  <a:cxn ang="T13">
                    <a:pos x="T6" y="T7"/>
                  </a:cxn>
                  <a:cxn ang="T14">
                    <a:pos x="T8" y="T9"/>
                  </a:cxn>
                </a:cxnLst>
                <a:rect l="T15" t="T16" r="T17" b="T18"/>
                <a:pathLst>
                  <a:path w="41" h="32">
                    <a:moveTo>
                      <a:pt x="17" y="0"/>
                    </a:moveTo>
                    <a:lnTo>
                      <a:pt x="0" y="30"/>
                    </a:lnTo>
                    <a:lnTo>
                      <a:pt x="41" y="32"/>
                    </a:lnTo>
                    <a:lnTo>
                      <a:pt x="19" y="0"/>
                    </a:lnTo>
                  </a:path>
                </a:pathLst>
              </a:custGeom>
              <a:noFill/>
              <a:ln w="3175">
                <a:solidFill>
                  <a:srgbClr val="EB7500"/>
                </a:solidFill>
                <a:round/>
                <a:headEnd/>
                <a:tailEnd/>
              </a:ln>
            </p:spPr>
            <p:txBody>
              <a:bodyPr/>
              <a:lstStyle/>
              <a:p>
                <a:endParaRPr lang="zh-CN" altLang="en-US"/>
              </a:p>
            </p:txBody>
          </p:sp>
          <p:sp>
            <p:nvSpPr>
              <p:cNvPr id="666659" name="Freeform 46"/>
              <p:cNvSpPr>
                <a:spLocks/>
              </p:cNvSpPr>
              <p:nvPr/>
            </p:nvSpPr>
            <p:spPr bwMode="auto">
              <a:xfrm>
                <a:off x="2698" y="2360"/>
                <a:ext cx="1261" cy="425"/>
              </a:xfrm>
              <a:custGeom>
                <a:avLst/>
                <a:gdLst>
                  <a:gd name="T0" fmla="*/ 0 w 891"/>
                  <a:gd name="T1" fmla="*/ 3 h 493"/>
                  <a:gd name="T2" fmla="*/ 114716 w 891"/>
                  <a:gd name="T3" fmla="*/ 62 h 493"/>
                  <a:gd name="T4" fmla="*/ 115265 w 891"/>
                  <a:gd name="T5" fmla="*/ 60 h 493"/>
                  <a:gd name="T6" fmla="*/ 927 w 891"/>
                  <a:gd name="T7" fmla="*/ 0 h 493"/>
                  <a:gd name="T8" fmla="*/ 269 w 891"/>
                  <a:gd name="T9" fmla="*/ 3 h 493"/>
                  <a:gd name="T10" fmla="*/ 269 w 891"/>
                  <a:gd name="T11" fmla="*/ 3 h 493"/>
                  <a:gd name="T12" fmla="*/ 0 w 891"/>
                  <a:gd name="T13" fmla="*/ 3 h 493"/>
                  <a:gd name="T14" fmla="*/ 0 60000 65536"/>
                  <a:gd name="T15" fmla="*/ 0 60000 65536"/>
                  <a:gd name="T16" fmla="*/ 0 60000 65536"/>
                  <a:gd name="T17" fmla="*/ 0 60000 65536"/>
                  <a:gd name="T18" fmla="*/ 0 60000 65536"/>
                  <a:gd name="T19" fmla="*/ 0 60000 65536"/>
                  <a:gd name="T20" fmla="*/ 0 60000 65536"/>
                  <a:gd name="T21" fmla="*/ 0 w 891"/>
                  <a:gd name="T22" fmla="*/ 0 h 493"/>
                  <a:gd name="T23" fmla="*/ 891 w 891"/>
                  <a:gd name="T24" fmla="*/ 493 h 4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1" h="493">
                    <a:moveTo>
                      <a:pt x="0" y="6"/>
                    </a:moveTo>
                    <a:lnTo>
                      <a:pt x="887" y="493"/>
                    </a:lnTo>
                    <a:lnTo>
                      <a:pt x="891" y="485"/>
                    </a:lnTo>
                    <a:lnTo>
                      <a:pt x="7" y="0"/>
                    </a:lnTo>
                    <a:lnTo>
                      <a:pt x="2" y="6"/>
                    </a:lnTo>
                    <a:lnTo>
                      <a:pt x="0" y="6"/>
                    </a:lnTo>
                    <a:close/>
                  </a:path>
                </a:pathLst>
              </a:custGeom>
              <a:solidFill>
                <a:srgbClr val="EB7500"/>
              </a:solidFill>
              <a:ln w="9525">
                <a:noFill/>
                <a:round/>
                <a:headEnd/>
                <a:tailEnd/>
              </a:ln>
            </p:spPr>
            <p:txBody>
              <a:bodyPr/>
              <a:lstStyle/>
              <a:p>
                <a:endParaRPr lang="zh-CN" altLang="en-US"/>
              </a:p>
            </p:txBody>
          </p:sp>
          <p:sp>
            <p:nvSpPr>
              <p:cNvPr id="666660" name="Freeform 47"/>
              <p:cNvSpPr>
                <a:spLocks/>
              </p:cNvSpPr>
              <p:nvPr/>
            </p:nvSpPr>
            <p:spPr bwMode="auto">
              <a:xfrm>
                <a:off x="2698" y="2360"/>
                <a:ext cx="1261" cy="425"/>
              </a:xfrm>
              <a:custGeom>
                <a:avLst/>
                <a:gdLst>
                  <a:gd name="T0" fmla="*/ 0 w 891"/>
                  <a:gd name="T1" fmla="*/ 3 h 493"/>
                  <a:gd name="T2" fmla="*/ 114716 w 891"/>
                  <a:gd name="T3" fmla="*/ 62 h 493"/>
                  <a:gd name="T4" fmla="*/ 115265 w 891"/>
                  <a:gd name="T5" fmla="*/ 60 h 493"/>
                  <a:gd name="T6" fmla="*/ 927 w 891"/>
                  <a:gd name="T7" fmla="*/ 0 h 493"/>
                  <a:gd name="T8" fmla="*/ 269 w 891"/>
                  <a:gd name="T9" fmla="*/ 3 h 493"/>
                  <a:gd name="T10" fmla="*/ 269 w 891"/>
                  <a:gd name="T11" fmla="*/ 3 h 493"/>
                  <a:gd name="T12" fmla="*/ 0 60000 65536"/>
                  <a:gd name="T13" fmla="*/ 0 60000 65536"/>
                  <a:gd name="T14" fmla="*/ 0 60000 65536"/>
                  <a:gd name="T15" fmla="*/ 0 60000 65536"/>
                  <a:gd name="T16" fmla="*/ 0 60000 65536"/>
                  <a:gd name="T17" fmla="*/ 0 60000 65536"/>
                  <a:gd name="T18" fmla="*/ 0 w 891"/>
                  <a:gd name="T19" fmla="*/ 0 h 493"/>
                  <a:gd name="T20" fmla="*/ 891 w 891"/>
                  <a:gd name="T21" fmla="*/ 493 h 493"/>
                </a:gdLst>
                <a:ahLst/>
                <a:cxnLst>
                  <a:cxn ang="T12">
                    <a:pos x="T0" y="T1"/>
                  </a:cxn>
                  <a:cxn ang="T13">
                    <a:pos x="T2" y="T3"/>
                  </a:cxn>
                  <a:cxn ang="T14">
                    <a:pos x="T4" y="T5"/>
                  </a:cxn>
                  <a:cxn ang="T15">
                    <a:pos x="T6" y="T7"/>
                  </a:cxn>
                  <a:cxn ang="T16">
                    <a:pos x="T8" y="T9"/>
                  </a:cxn>
                  <a:cxn ang="T17">
                    <a:pos x="T10" y="T11"/>
                  </a:cxn>
                </a:cxnLst>
                <a:rect l="T18" t="T19" r="T20" b="T21"/>
                <a:pathLst>
                  <a:path w="891" h="493">
                    <a:moveTo>
                      <a:pt x="0" y="6"/>
                    </a:moveTo>
                    <a:lnTo>
                      <a:pt x="887" y="493"/>
                    </a:lnTo>
                    <a:lnTo>
                      <a:pt x="891" y="485"/>
                    </a:lnTo>
                    <a:lnTo>
                      <a:pt x="7" y="0"/>
                    </a:lnTo>
                    <a:lnTo>
                      <a:pt x="2" y="6"/>
                    </a:lnTo>
                  </a:path>
                </a:pathLst>
              </a:custGeom>
              <a:noFill/>
              <a:ln w="3175">
                <a:solidFill>
                  <a:srgbClr val="EB7500"/>
                </a:solidFill>
                <a:round/>
                <a:headEnd/>
                <a:tailEnd/>
              </a:ln>
            </p:spPr>
            <p:txBody>
              <a:bodyPr/>
              <a:lstStyle/>
              <a:p>
                <a:endParaRPr lang="zh-CN" altLang="en-US"/>
              </a:p>
            </p:txBody>
          </p:sp>
        </p:grpSp>
        <p:grpSp>
          <p:nvGrpSpPr>
            <p:cNvPr id="666661" name="Group 48"/>
            <p:cNvGrpSpPr>
              <a:grpSpLocks/>
            </p:cNvGrpSpPr>
            <p:nvPr/>
          </p:nvGrpSpPr>
          <p:grpSpPr bwMode="auto">
            <a:xfrm>
              <a:off x="1873" y="2474"/>
              <a:ext cx="2101" cy="1660"/>
              <a:chOff x="1873" y="2474"/>
              <a:chExt cx="2101" cy="1660"/>
            </a:xfrm>
          </p:grpSpPr>
          <p:sp>
            <p:nvSpPr>
              <p:cNvPr id="666662" name="Line 49"/>
              <p:cNvSpPr>
                <a:spLocks noChangeShapeType="1"/>
              </p:cNvSpPr>
              <p:nvPr/>
            </p:nvSpPr>
            <p:spPr bwMode="auto">
              <a:xfrm flipV="1">
                <a:off x="1883" y="2474"/>
                <a:ext cx="2086" cy="1403"/>
              </a:xfrm>
              <a:prstGeom prst="line">
                <a:avLst/>
              </a:prstGeom>
              <a:noFill/>
              <a:ln w="14288">
                <a:solidFill>
                  <a:srgbClr val="000000"/>
                </a:solidFill>
                <a:round/>
                <a:headEnd/>
                <a:tailEnd/>
              </a:ln>
            </p:spPr>
            <p:txBody>
              <a:bodyPr/>
              <a:lstStyle/>
              <a:p>
                <a:endParaRPr lang="zh-CN" altLang="en-US"/>
              </a:p>
            </p:txBody>
          </p:sp>
          <p:sp>
            <p:nvSpPr>
              <p:cNvPr id="666663" name="Line 50"/>
              <p:cNvSpPr>
                <a:spLocks noChangeShapeType="1"/>
              </p:cNvSpPr>
              <p:nvPr/>
            </p:nvSpPr>
            <p:spPr bwMode="auto">
              <a:xfrm flipV="1">
                <a:off x="1888" y="2559"/>
                <a:ext cx="2086" cy="1575"/>
              </a:xfrm>
              <a:prstGeom prst="line">
                <a:avLst/>
              </a:prstGeom>
              <a:noFill/>
              <a:ln w="14288">
                <a:solidFill>
                  <a:srgbClr val="000000"/>
                </a:solidFill>
                <a:round/>
                <a:headEnd/>
                <a:tailEnd/>
              </a:ln>
            </p:spPr>
            <p:txBody>
              <a:bodyPr/>
              <a:lstStyle/>
              <a:p>
                <a:endParaRPr lang="zh-CN" altLang="en-US"/>
              </a:p>
            </p:txBody>
          </p:sp>
          <p:sp>
            <p:nvSpPr>
              <p:cNvPr id="666664" name="Line 51"/>
              <p:cNvSpPr>
                <a:spLocks noChangeShapeType="1"/>
              </p:cNvSpPr>
              <p:nvPr/>
            </p:nvSpPr>
            <p:spPr bwMode="auto">
              <a:xfrm flipV="1">
                <a:off x="1883" y="2635"/>
                <a:ext cx="2073" cy="552"/>
              </a:xfrm>
              <a:prstGeom prst="line">
                <a:avLst/>
              </a:prstGeom>
              <a:noFill/>
              <a:ln w="14288">
                <a:solidFill>
                  <a:srgbClr val="000000"/>
                </a:solidFill>
                <a:round/>
                <a:headEnd/>
                <a:tailEnd/>
              </a:ln>
            </p:spPr>
            <p:txBody>
              <a:bodyPr/>
              <a:lstStyle/>
              <a:p>
                <a:endParaRPr lang="zh-CN" altLang="en-US"/>
              </a:p>
            </p:txBody>
          </p:sp>
          <p:sp>
            <p:nvSpPr>
              <p:cNvPr id="666665" name="Line 52"/>
              <p:cNvSpPr>
                <a:spLocks noChangeShapeType="1"/>
              </p:cNvSpPr>
              <p:nvPr/>
            </p:nvSpPr>
            <p:spPr bwMode="auto">
              <a:xfrm flipV="1">
                <a:off x="1883" y="2725"/>
                <a:ext cx="2076" cy="722"/>
              </a:xfrm>
              <a:prstGeom prst="line">
                <a:avLst/>
              </a:prstGeom>
              <a:noFill/>
              <a:ln w="14288">
                <a:solidFill>
                  <a:srgbClr val="000000"/>
                </a:solidFill>
                <a:round/>
                <a:headEnd/>
                <a:tailEnd/>
              </a:ln>
            </p:spPr>
            <p:txBody>
              <a:bodyPr/>
              <a:lstStyle/>
              <a:p>
                <a:endParaRPr lang="zh-CN" altLang="en-US"/>
              </a:p>
            </p:txBody>
          </p:sp>
          <p:sp>
            <p:nvSpPr>
              <p:cNvPr id="666666" name="Line 53"/>
              <p:cNvSpPr>
                <a:spLocks noChangeShapeType="1"/>
              </p:cNvSpPr>
              <p:nvPr/>
            </p:nvSpPr>
            <p:spPr bwMode="auto">
              <a:xfrm flipV="1">
                <a:off x="1888" y="2818"/>
                <a:ext cx="2078" cy="1145"/>
              </a:xfrm>
              <a:prstGeom prst="line">
                <a:avLst/>
              </a:prstGeom>
              <a:noFill/>
              <a:ln w="14288">
                <a:solidFill>
                  <a:srgbClr val="000000"/>
                </a:solidFill>
                <a:round/>
                <a:headEnd/>
                <a:tailEnd/>
              </a:ln>
            </p:spPr>
            <p:txBody>
              <a:bodyPr/>
              <a:lstStyle/>
              <a:p>
                <a:endParaRPr lang="zh-CN" altLang="en-US"/>
              </a:p>
            </p:txBody>
          </p:sp>
          <p:sp>
            <p:nvSpPr>
              <p:cNvPr id="666667" name="Line 54"/>
              <p:cNvSpPr>
                <a:spLocks noChangeShapeType="1"/>
              </p:cNvSpPr>
              <p:nvPr/>
            </p:nvSpPr>
            <p:spPr bwMode="auto">
              <a:xfrm flipV="1">
                <a:off x="1883" y="2897"/>
                <a:ext cx="2076" cy="721"/>
              </a:xfrm>
              <a:prstGeom prst="line">
                <a:avLst/>
              </a:prstGeom>
              <a:noFill/>
              <a:ln w="14288">
                <a:solidFill>
                  <a:srgbClr val="000000"/>
                </a:solidFill>
                <a:round/>
                <a:headEnd/>
                <a:tailEnd/>
              </a:ln>
            </p:spPr>
            <p:txBody>
              <a:bodyPr/>
              <a:lstStyle/>
              <a:p>
                <a:endParaRPr lang="zh-CN" altLang="en-US"/>
              </a:p>
            </p:txBody>
          </p:sp>
          <p:sp>
            <p:nvSpPr>
              <p:cNvPr id="666668" name="Line 55"/>
              <p:cNvSpPr>
                <a:spLocks noChangeShapeType="1"/>
              </p:cNvSpPr>
              <p:nvPr/>
            </p:nvSpPr>
            <p:spPr bwMode="auto">
              <a:xfrm flipV="1">
                <a:off x="1883" y="2973"/>
                <a:ext cx="2070" cy="300"/>
              </a:xfrm>
              <a:prstGeom prst="line">
                <a:avLst/>
              </a:prstGeom>
              <a:noFill/>
              <a:ln w="14288">
                <a:solidFill>
                  <a:srgbClr val="000000"/>
                </a:solidFill>
                <a:round/>
                <a:headEnd/>
                <a:tailEnd/>
              </a:ln>
            </p:spPr>
            <p:txBody>
              <a:bodyPr/>
              <a:lstStyle/>
              <a:p>
                <a:endParaRPr lang="zh-CN" altLang="en-US"/>
              </a:p>
            </p:txBody>
          </p:sp>
          <p:sp>
            <p:nvSpPr>
              <p:cNvPr id="666669" name="Line 56"/>
              <p:cNvSpPr>
                <a:spLocks noChangeShapeType="1"/>
              </p:cNvSpPr>
              <p:nvPr/>
            </p:nvSpPr>
            <p:spPr bwMode="auto">
              <a:xfrm flipV="1">
                <a:off x="1873" y="3059"/>
                <a:ext cx="2083" cy="299"/>
              </a:xfrm>
              <a:prstGeom prst="line">
                <a:avLst/>
              </a:prstGeom>
              <a:noFill/>
              <a:ln w="14288">
                <a:solidFill>
                  <a:srgbClr val="000000"/>
                </a:solidFill>
                <a:round/>
                <a:headEnd/>
                <a:tailEnd/>
              </a:ln>
            </p:spPr>
            <p:txBody>
              <a:bodyPr/>
              <a:lstStyle/>
              <a:p>
                <a:endParaRPr lang="zh-CN" altLang="en-US"/>
              </a:p>
            </p:txBody>
          </p:sp>
          <p:sp>
            <p:nvSpPr>
              <p:cNvPr id="666670" name="Line 57"/>
              <p:cNvSpPr>
                <a:spLocks noChangeShapeType="1"/>
              </p:cNvSpPr>
              <p:nvPr/>
            </p:nvSpPr>
            <p:spPr bwMode="auto">
              <a:xfrm flipV="1">
                <a:off x="1883" y="3152"/>
                <a:ext cx="2070" cy="556"/>
              </a:xfrm>
              <a:prstGeom prst="line">
                <a:avLst/>
              </a:prstGeom>
              <a:noFill/>
              <a:ln w="14288">
                <a:solidFill>
                  <a:srgbClr val="000000"/>
                </a:solidFill>
                <a:round/>
                <a:headEnd/>
                <a:tailEnd/>
              </a:ln>
            </p:spPr>
            <p:txBody>
              <a:bodyPr/>
              <a:lstStyle/>
              <a:p>
                <a:endParaRPr lang="zh-CN" altLang="en-US"/>
              </a:p>
            </p:txBody>
          </p:sp>
          <p:sp>
            <p:nvSpPr>
              <p:cNvPr id="666671" name="Freeform 58"/>
              <p:cNvSpPr>
                <a:spLocks/>
              </p:cNvSpPr>
              <p:nvPr/>
            </p:nvSpPr>
            <p:spPr bwMode="auto">
              <a:xfrm>
                <a:off x="3782" y="3595"/>
                <a:ext cx="52" cy="30"/>
              </a:xfrm>
              <a:custGeom>
                <a:avLst/>
                <a:gdLst>
                  <a:gd name="T0" fmla="*/ 594 w 37"/>
                  <a:gd name="T1" fmla="*/ 0 h 34"/>
                  <a:gd name="T2" fmla="*/ 0 w 37"/>
                  <a:gd name="T3" fmla="*/ 6 h 34"/>
                  <a:gd name="T4" fmla="*/ 4357 w 37"/>
                  <a:gd name="T5" fmla="*/ 4 h 34"/>
                  <a:gd name="T6" fmla="*/ 594 w 37"/>
                  <a:gd name="T7" fmla="*/ 0 h 34"/>
                  <a:gd name="T8" fmla="*/ 594 w 37"/>
                  <a:gd name="T9" fmla="*/ 0 h 34"/>
                  <a:gd name="T10" fmla="*/ 0 60000 65536"/>
                  <a:gd name="T11" fmla="*/ 0 60000 65536"/>
                  <a:gd name="T12" fmla="*/ 0 60000 65536"/>
                  <a:gd name="T13" fmla="*/ 0 60000 65536"/>
                  <a:gd name="T14" fmla="*/ 0 60000 65536"/>
                  <a:gd name="T15" fmla="*/ 0 w 37"/>
                  <a:gd name="T16" fmla="*/ 0 h 34"/>
                  <a:gd name="T17" fmla="*/ 37 w 37"/>
                  <a:gd name="T18" fmla="*/ 34 h 34"/>
                </a:gdLst>
                <a:ahLst/>
                <a:cxnLst>
                  <a:cxn ang="T10">
                    <a:pos x="T0" y="T1"/>
                  </a:cxn>
                  <a:cxn ang="T11">
                    <a:pos x="T2" y="T3"/>
                  </a:cxn>
                  <a:cxn ang="T12">
                    <a:pos x="T4" y="T5"/>
                  </a:cxn>
                  <a:cxn ang="T13">
                    <a:pos x="T6" y="T7"/>
                  </a:cxn>
                  <a:cxn ang="T14">
                    <a:pos x="T8" y="T9"/>
                  </a:cxn>
                </a:cxnLst>
                <a:rect l="T15" t="T16" r="T17" b="T18"/>
                <a:pathLst>
                  <a:path w="37" h="34">
                    <a:moveTo>
                      <a:pt x="5" y="0"/>
                    </a:moveTo>
                    <a:lnTo>
                      <a:pt x="0" y="34"/>
                    </a:lnTo>
                    <a:lnTo>
                      <a:pt x="37" y="22"/>
                    </a:lnTo>
                    <a:lnTo>
                      <a:pt x="5" y="0"/>
                    </a:lnTo>
                    <a:close/>
                  </a:path>
                </a:pathLst>
              </a:custGeom>
              <a:solidFill>
                <a:srgbClr val="000000"/>
              </a:solidFill>
              <a:ln w="9525">
                <a:noFill/>
                <a:round/>
                <a:headEnd/>
                <a:tailEnd/>
              </a:ln>
            </p:spPr>
            <p:txBody>
              <a:bodyPr/>
              <a:lstStyle/>
              <a:p>
                <a:endParaRPr lang="zh-CN" altLang="en-US"/>
              </a:p>
            </p:txBody>
          </p:sp>
          <p:sp>
            <p:nvSpPr>
              <p:cNvPr id="666672" name="Freeform 59"/>
              <p:cNvSpPr>
                <a:spLocks/>
              </p:cNvSpPr>
              <p:nvPr/>
            </p:nvSpPr>
            <p:spPr bwMode="auto">
              <a:xfrm>
                <a:off x="3779" y="3839"/>
                <a:ext cx="55" cy="28"/>
              </a:xfrm>
              <a:custGeom>
                <a:avLst/>
                <a:gdLst>
                  <a:gd name="T0" fmla="*/ 0 w 39"/>
                  <a:gd name="T1" fmla="*/ 0 h 32"/>
                  <a:gd name="T2" fmla="*/ 1077 w 39"/>
                  <a:gd name="T3" fmla="*/ 4 h 32"/>
                  <a:gd name="T4" fmla="*/ 4839 w 39"/>
                  <a:gd name="T5" fmla="*/ 4 h 32"/>
                  <a:gd name="T6" fmla="*/ 0 w 39"/>
                  <a:gd name="T7" fmla="*/ 0 h 32"/>
                  <a:gd name="T8" fmla="*/ 0 w 39"/>
                  <a:gd name="T9" fmla="*/ 0 h 32"/>
                  <a:gd name="T10" fmla="*/ 0 60000 65536"/>
                  <a:gd name="T11" fmla="*/ 0 60000 65536"/>
                  <a:gd name="T12" fmla="*/ 0 60000 65536"/>
                  <a:gd name="T13" fmla="*/ 0 60000 65536"/>
                  <a:gd name="T14" fmla="*/ 0 60000 65536"/>
                  <a:gd name="T15" fmla="*/ 0 w 39"/>
                  <a:gd name="T16" fmla="*/ 0 h 32"/>
                  <a:gd name="T17" fmla="*/ 39 w 39"/>
                  <a:gd name="T18" fmla="*/ 32 h 32"/>
                </a:gdLst>
                <a:ahLst/>
                <a:cxnLst>
                  <a:cxn ang="T10">
                    <a:pos x="T0" y="T1"/>
                  </a:cxn>
                  <a:cxn ang="T11">
                    <a:pos x="T2" y="T3"/>
                  </a:cxn>
                  <a:cxn ang="T12">
                    <a:pos x="T4" y="T5"/>
                  </a:cxn>
                  <a:cxn ang="T13">
                    <a:pos x="T6" y="T7"/>
                  </a:cxn>
                  <a:cxn ang="T14">
                    <a:pos x="T8" y="T9"/>
                  </a:cxn>
                </a:cxnLst>
                <a:rect l="T15" t="T16" r="T17" b="T18"/>
                <a:pathLst>
                  <a:path w="39" h="32">
                    <a:moveTo>
                      <a:pt x="0" y="0"/>
                    </a:moveTo>
                    <a:lnTo>
                      <a:pt x="9" y="32"/>
                    </a:lnTo>
                    <a:lnTo>
                      <a:pt x="39" y="8"/>
                    </a:lnTo>
                    <a:lnTo>
                      <a:pt x="0" y="0"/>
                    </a:lnTo>
                    <a:close/>
                  </a:path>
                </a:pathLst>
              </a:custGeom>
              <a:solidFill>
                <a:srgbClr val="000000"/>
              </a:solidFill>
              <a:ln w="9525">
                <a:noFill/>
                <a:round/>
                <a:headEnd/>
                <a:tailEnd/>
              </a:ln>
            </p:spPr>
            <p:txBody>
              <a:bodyPr/>
              <a:lstStyle/>
              <a:p>
                <a:endParaRPr lang="zh-CN" altLang="en-US"/>
              </a:p>
            </p:txBody>
          </p:sp>
          <p:sp>
            <p:nvSpPr>
              <p:cNvPr id="666673" name="Freeform 60"/>
              <p:cNvSpPr>
                <a:spLocks/>
              </p:cNvSpPr>
              <p:nvPr/>
            </p:nvSpPr>
            <p:spPr bwMode="auto">
              <a:xfrm>
                <a:off x="3779" y="3717"/>
                <a:ext cx="55" cy="29"/>
              </a:xfrm>
              <a:custGeom>
                <a:avLst/>
                <a:gdLst>
                  <a:gd name="T0" fmla="*/ 0 w 39"/>
                  <a:gd name="T1" fmla="*/ 0 h 34"/>
                  <a:gd name="T2" fmla="*/ 499 w 39"/>
                  <a:gd name="T3" fmla="*/ 3 h 34"/>
                  <a:gd name="T4" fmla="*/ 4839 w 39"/>
                  <a:gd name="T5" fmla="*/ 3 h 34"/>
                  <a:gd name="T6" fmla="*/ 251 w 39"/>
                  <a:gd name="T7" fmla="*/ 0 h 34"/>
                  <a:gd name="T8" fmla="*/ 251 w 39"/>
                  <a:gd name="T9" fmla="*/ 0 h 34"/>
                  <a:gd name="T10" fmla="*/ 0 w 39"/>
                  <a:gd name="T11" fmla="*/ 0 h 34"/>
                  <a:gd name="T12" fmla="*/ 0 60000 65536"/>
                  <a:gd name="T13" fmla="*/ 0 60000 65536"/>
                  <a:gd name="T14" fmla="*/ 0 60000 65536"/>
                  <a:gd name="T15" fmla="*/ 0 60000 65536"/>
                  <a:gd name="T16" fmla="*/ 0 60000 65536"/>
                  <a:gd name="T17" fmla="*/ 0 60000 65536"/>
                  <a:gd name="T18" fmla="*/ 0 w 39"/>
                  <a:gd name="T19" fmla="*/ 0 h 34"/>
                  <a:gd name="T20" fmla="*/ 39 w 39"/>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39" h="34">
                    <a:moveTo>
                      <a:pt x="0" y="0"/>
                    </a:moveTo>
                    <a:lnTo>
                      <a:pt x="4" y="34"/>
                    </a:lnTo>
                    <a:lnTo>
                      <a:pt x="39" y="16"/>
                    </a:lnTo>
                    <a:lnTo>
                      <a:pt x="2" y="0"/>
                    </a:lnTo>
                    <a:lnTo>
                      <a:pt x="0" y="0"/>
                    </a:lnTo>
                    <a:close/>
                  </a:path>
                </a:pathLst>
              </a:custGeom>
              <a:solidFill>
                <a:srgbClr val="000000"/>
              </a:solidFill>
              <a:ln w="9525">
                <a:noFill/>
                <a:round/>
                <a:headEnd/>
                <a:tailEnd/>
              </a:ln>
            </p:spPr>
            <p:txBody>
              <a:bodyPr/>
              <a:lstStyle/>
              <a:p>
                <a:endParaRPr lang="zh-CN" altLang="en-US"/>
              </a:p>
            </p:txBody>
          </p:sp>
          <p:sp>
            <p:nvSpPr>
              <p:cNvPr id="666674" name="Line 61"/>
              <p:cNvSpPr>
                <a:spLocks noChangeShapeType="1"/>
              </p:cNvSpPr>
              <p:nvPr/>
            </p:nvSpPr>
            <p:spPr bwMode="auto">
              <a:xfrm>
                <a:off x="1873" y="3530"/>
                <a:ext cx="1961" cy="84"/>
              </a:xfrm>
              <a:prstGeom prst="line">
                <a:avLst/>
              </a:prstGeom>
              <a:noFill/>
              <a:ln w="14288">
                <a:solidFill>
                  <a:srgbClr val="000000"/>
                </a:solidFill>
                <a:round/>
                <a:headEnd/>
                <a:tailEnd/>
              </a:ln>
            </p:spPr>
            <p:txBody>
              <a:bodyPr/>
              <a:lstStyle/>
              <a:p>
                <a:endParaRPr lang="zh-CN" altLang="en-US"/>
              </a:p>
            </p:txBody>
          </p:sp>
          <p:sp>
            <p:nvSpPr>
              <p:cNvPr id="666675" name="Line 62"/>
              <p:cNvSpPr>
                <a:spLocks noChangeShapeType="1"/>
              </p:cNvSpPr>
              <p:nvPr/>
            </p:nvSpPr>
            <p:spPr bwMode="auto">
              <a:xfrm flipV="1">
                <a:off x="1883" y="3851"/>
                <a:ext cx="1920" cy="197"/>
              </a:xfrm>
              <a:prstGeom prst="line">
                <a:avLst/>
              </a:prstGeom>
              <a:noFill/>
              <a:ln w="14288">
                <a:solidFill>
                  <a:srgbClr val="000000"/>
                </a:solidFill>
                <a:round/>
                <a:headEnd/>
                <a:tailEnd/>
              </a:ln>
            </p:spPr>
            <p:txBody>
              <a:bodyPr/>
              <a:lstStyle/>
              <a:p>
                <a:endParaRPr lang="zh-CN" altLang="en-US"/>
              </a:p>
            </p:txBody>
          </p:sp>
          <p:sp>
            <p:nvSpPr>
              <p:cNvPr id="666676" name="Line 63"/>
              <p:cNvSpPr>
                <a:spLocks noChangeShapeType="1"/>
              </p:cNvSpPr>
              <p:nvPr/>
            </p:nvSpPr>
            <p:spPr bwMode="auto">
              <a:xfrm flipV="1">
                <a:off x="1873" y="3731"/>
                <a:ext cx="1961" cy="58"/>
              </a:xfrm>
              <a:prstGeom prst="line">
                <a:avLst/>
              </a:prstGeom>
              <a:noFill/>
              <a:ln w="14288">
                <a:solidFill>
                  <a:srgbClr val="000000"/>
                </a:solidFill>
                <a:round/>
                <a:headEnd/>
                <a:tailEnd/>
              </a:ln>
            </p:spPr>
            <p:txBody>
              <a:bodyPr/>
              <a:lstStyle/>
              <a:p>
                <a:endParaRPr lang="zh-CN" altLang="en-US"/>
              </a:p>
            </p:txBody>
          </p:sp>
        </p:grpSp>
        <p:grpSp>
          <p:nvGrpSpPr>
            <p:cNvPr id="666677" name="Group 64"/>
            <p:cNvGrpSpPr>
              <a:grpSpLocks/>
            </p:cNvGrpSpPr>
            <p:nvPr/>
          </p:nvGrpSpPr>
          <p:grpSpPr bwMode="auto">
            <a:xfrm>
              <a:off x="3996" y="2237"/>
              <a:ext cx="1280" cy="983"/>
              <a:chOff x="3996" y="2237"/>
              <a:chExt cx="1280" cy="983"/>
            </a:xfrm>
          </p:grpSpPr>
          <p:sp>
            <p:nvSpPr>
              <p:cNvPr id="666678" name="Freeform 65"/>
              <p:cNvSpPr>
                <a:spLocks/>
              </p:cNvSpPr>
              <p:nvPr/>
            </p:nvSpPr>
            <p:spPr bwMode="auto">
              <a:xfrm>
                <a:off x="3996" y="2448"/>
                <a:ext cx="1252" cy="86"/>
              </a:xfrm>
              <a:custGeom>
                <a:avLst/>
                <a:gdLst>
                  <a:gd name="T0" fmla="*/ 113792 w 885"/>
                  <a:gd name="T1" fmla="*/ 12 h 100"/>
                  <a:gd name="T2" fmla="*/ 113792 w 885"/>
                  <a:gd name="T3" fmla="*/ 0 h 100"/>
                  <a:gd name="T4" fmla="*/ 0 w 885"/>
                  <a:gd name="T5" fmla="*/ 0 h 100"/>
                  <a:gd name="T6" fmla="*/ 0 w 885"/>
                  <a:gd name="T7" fmla="*/ 12 h 100"/>
                  <a:gd name="T8" fmla="*/ 113792 w 885"/>
                  <a:gd name="T9" fmla="*/ 12 h 100"/>
                  <a:gd name="T10" fmla="*/ 113792 w 885"/>
                  <a:gd name="T11" fmla="*/ 12 h 100"/>
                  <a:gd name="T12" fmla="*/ 0 60000 65536"/>
                  <a:gd name="T13" fmla="*/ 0 60000 65536"/>
                  <a:gd name="T14" fmla="*/ 0 60000 65536"/>
                  <a:gd name="T15" fmla="*/ 0 60000 65536"/>
                  <a:gd name="T16" fmla="*/ 0 60000 65536"/>
                  <a:gd name="T17" fmla="*/ 0 60000 65536"/>
                  <a:gd name="T18" fmla="*/ 0 w 885"/>
                  <a:gd name="T19" fmla="*/ 0 h 100"/>
                  <a:gd name="T20" fmla="*/ 885 w 885"/>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885" h="100">
                    <a:moveTo>
                      <a:pt x="885" y="100"/>
                    </a:moveTo>
                    <a:lnTo>
                      <a:pt x="885" y="0"/>
                    </a:lnTo>
                    <a:lnTo>
                      <a:pt x="0" y="0"/>
                    </a:lnTo>
                    <a:lnTo>
                      <a:pt x="0" y="100"/>
                    </a:lnTo>
                    <a:lnTo>
                      <a:pt x="885" y="100"/>
                    </a:lnTo>
                  </a:path>
                </a:pathLst>
              </a:custGeom>
              <a:noFill/>
              <a:ln w="14288">
                <a:solidFill>
                  <a:srgbClr val="000000"/>
                </a:solidFill>
                <a:round/>
                <a:headEnd/>
                <a:tailEnd/>
              </a:ln>
            </p:spPr>
            <p:txBody>
              <a:bodyPr/>
              <a:lstStyle/>
              <a:p>
                <a:endParaRPr lang="zh-CN" altLang="en-US"/>
              </a:p>
            </p:txBody>
          </p:sp>
          <p:sp>
            <p:nvSpPr>
              <p:cNvPr id="666679" name="Freeform 66"/>
              <p:cNvSpPr>
                <a:spLocks/>
              </p:cNvSpPr>
              <p:nvPr/>
            </p:nvSpPr>
            <p:spPr bwMode="auto">
              <a:xfrm>
                <a:off x="3996" y="2534"/>
                <a:ext cx="1252" cy="87"/>
              </a:xfrm>
              <a:custGeom>
                <a:avLst/>
                <a:gdLst>
                  <a:gd name="T0" fmla="*/ 113792 w 885"/>
                  <a:gd name="T1" fmla="*/ 12 h 101"/>
                  <a:gd name="T2" fmla="*/ 113792 w 885"/>
                  <a:gd name="T3" fmla="*/ 0 h 101"/>
                  <a:gd name="T4" fmla="*/ 0 w 885"/>
                  <a:gd name="T5" fmla="*/ 0 h 101"/>
                  <a:gd name="T6" fmla="*/ 0 w 885"/>
                  <a:gd name="T7" fmla="*/ 12 h 101"/>
                  <a:gd name="T8" fmla="*/ 113792 w 885"/>
                  <a:gd name="T9" fmla="*/ 12 h 101"/>
                  <a:gd name="T10" fmla="*/ 113792 w 885"/>
                  <a:gd name="T11" fmla="*/ 12 h 101"/>
                  <a:gd name="T12" fmla="*/ 0 60000 65536"/>
                  <a:gd name="T13" fmla="*/ 0 60000 65536"/>
                  <a:gd name="T14" fmla="*/ 0 60000 65536"/>
                  <a:gd name="T15" fmla="*/ 0 60000 65536"/>
                  <a:gd name="T16" fmla="*/ 0 60000 65536"/>
                  <a:gd name="T17" fmla="*/ 0 60000 65536"/>
                  <a:gd name="T18" fmla="*/ 0 w 885"/>
                  <a:gd name="T19" fmla="*/ 0 h 101"/>
                  <a:gd name="T20" fmla="*/ 885 w 885"/>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885" h="101">
                    <a:moveTo>
                      <a:pt x="885" y="99"/>
                    </a:moveTo>
                    <a:lnTo>
                      <a:pt x="885" y="0"/>
                    </a:lnTo>
                    <a:lnTo>
                      <a:pt x="0" y="0"/>
                    </a:lnTo>
                    <a:lnTo>
                      <a:pt x="0" y="101"/>
                    </a:lnTo>
                    <a:lnTo>
                      <a:pt x="885" y="101"/>
                    </a:lnTo>
                  </a:path>
                </a:pathLst>
              </a:custGeom>
              <a:noFill/>
              <a:ln w="14288">
                <a:solidFill>
                  <a:srgbClr val="000000"/>
                </a:solidFill>
                <a:round/>
                <a:headEnd/>
                <a:tailEnd/>
              </a:ln>
            </p:spPr>
            <p:txBody>
              <a:bodyPr/>
              <a:lstStyle/>
              <a:p>
                <a:endParaRPr lang="zh-CN" altLang="en-US"/>
              </a:p>
            </p:txBody>
          </p:sp>
          <p:sp>
            <p:nvSpPr>
              <p:cNvPr id="666680" name="Freeform 67"/>
              <p:cNvSpPr>
                <a:spLocks/>
              </p:cNvSpPr>
              <p:nvPr/>
            </p:nvSpPr>
            <p:spPr bwMode="auto">
              <a:xfrm>
                <a:off x="3996" y="2621"/>
                <a:ext cx="1252" cy="85"/>
              </a:xfrm>
              <a:custGeom>
                <a:avLst/>
                <a:gdLst>
                  <a:gd name="T0" fmla="*/ 113792 w 885"/>
                  <a:gd name="T1" fmla="*/ 14 h 98"/>
                  <a:gd name="T2" fmla="*/ 113792 w 885"/>
                  <a:gd name="T3" fmla="*/ 0 h 98"/>
                  <a:gd name="T4" fmla="*/ 0 w 885"/>
                  <a:gd name="T5" fmla="*/ 0 h 98"/>
                  <a:gd name="T6" fmla="*/ 0 w 885"/>
                  <a:gd name="T7" fmla="*/ 14 h 98"/>
                  <a:gd name="T8" fmla="*/ 113792 w 885"/>
                  <a:gd name="T9" fmla="*/ 14 h 98"/>
                  <a:gd name="T10" fmla="*/ 113792 w 885"/>
                  <a:gd name="T11" fmla="*/ 14 h 98"/>
                  <a:gd name="T12" fmla="*/ 0 60000 65536"/>
                  <a:gd name="T13" fmla="*/ 0 60000 65536"/>
                  <a:gd name="T14" fmla="*/ 0 60000 65536"/>
                  <a:gd name="T15" fmla="*/ 0 60000 65536"/>
                  <a:gd name="T16" fmla="*/ 0 60000 65536"/>
                  <a:gd name="T17" fmla="*/ 0 60000 65536"/>
                  <a:gd name="T18" fmla="*/ 0 w 885"/>
                  <a:gd name="T19" fmla="*/ 0 h 98"/>
                  <a:gd name="T20" fmla="*/ 885 w 885"/>
                  <a:gd name="T21" fmla="*/ 98 h 98"/>
                </a:gdLst>
                <a:ahLst/>
                <a:cxnLst>
                  <a:cxn ang="T12">
                    <a:pos x="T0" y="T1"/>
                  </a:cxn>
                  <a:cxn ang="T13">
                    <a:pos x="T2" y="T3"/>
                  </a:cxn>
                  <a:cxn ang="T14">
                    <a:pos x="T4" y="T5"/>
                  </a:cxn>
                  <a:cxn ang="T15">
                    <a:pos x="T6" y="T7"/>
                  </a:cxn>
                  <a:cxn ang="T16">
                    <a:pos x="T8" y="T9"/>
                  </a:cxn>
                  <a:cxn ang="T17">
                    <a:pos x="T10" y="T11"/>
                  </a:cxn>
                </a:cxnLst>
                <a:rect l="T18" t="T19" r="T20" b="T21"/>
                <a:pathLst>
                  <a:path w="885" h="98">
                    <a:moveTo>
                      <a:pt x="885" y="98"/>
                    </a:moveTo>
                    <a:lnTo>
                      <a:pt x="885" y="0"/>
                    </a:lnTo>
                    <a:lnTo>
                      <a:pt x="0" y="0"/>
                    </a:lnTo>
                    <a:lnTo>
                      <a:pt x="0" y="98"/>
                    </a:lnTo>
                    <a:lnTo>
                      <a:pt x="885" y="98"/>
                    </a:lnTo>
                  </a:path>
                </a:pathLst>
              </a:custGeom>
              <a:noFill/>
              <a:ln w="14288">
                <a:solidFill>
                  <a:srgbClr val="000000"/>
                </a:solidFill>
                <a:round/>
                <a:headEnd/>
                <a:tailEnd/>
              </a:ln>
            </p:spPr>
            <p:txBody>
              <a:bodyPr/>
              <a:lstStyle/>
              <a:p>
                <a:endParaRPr lang="zh-CN" altLang="en-US"/>
              </a:p>
            </p:txBody>
          </p:sp>
          <p:sp>
            <p:nvSpPr>
              <p:cNvPr id="666681" name="Freeform 68"/>
              <p:cNvSpPr>
                <a:spLocks/>
              </p:cNvSpPr>
              <p:nvPr/>
            </p:nvSpPr>
            <p:spPr bwMode="auto">
              <a:xfrm>
                <a:off x="3996" y="2706"/>
                <a:ext cx="1252" cy="86"/>
              </a:xfrm>
              <a:custGeom>
                <a:avLst/>
                <a:gdLst>
                  <a:gd name="T0" fmla="*/ 113792 w 885"/>
                  <a:gd name="T1" fmla="*/ 12 h 100"/>
                  <a:gd name="T2" fmla="*/ 113792 w 885"/>
                  <a:gd name="T3" fmla="*/ 0 h 100"/>
                  <a:gd name="T4" fmla="*/ 0 w 885"/>
                  <a:gd name="T5" fmla="*/ 0 h 100"/>
                  <a:gd name="T6" fmla="*/ 0 w 885"/>
                  <a:gd name="T7" fmla="*/ 12 h 100"/>
                  <a:gd name="T8" fmla="*/ 113792 w 885"/>
                  <a:gd name="T9" fmla="*/ 12 h 100"/>
                  <a:gd name="T10" fmla="*/ 113792 w 885"/>
                  <a:gd name="T11" fmla="*/ 12 h 100"/>
                  <a:gd name="T12" fmla="*/ 0 60000 65536"/>
                  <a:gd name="T13" fmla="*/ 0 60000 65536"/>
                  <a:gd name="T14" fmla="*/ 0 60000 65536"/>
                  <a:gd name="T15" fmla="*/ 0 60000 65536"/>
                  <a:gd name="T16" fmla="*/ 0 60000 65536"/>
                  <a:gd name="T17" fmla="*/ 0 60000 65536"/>
                  <a:gd name="T18" fmla="*/ 0 w 885"/>
                  <a:gd name="T19" fmla="*/ 0 h 100"/>
                  <a:gd name="T20" fmla="*/ 885 w 885"/>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885" h="100">
                    <a:moveTo>
                      <a:pt x="885" y="98"/>
                    </a:moveTo>
                    <a:lnTo>
                      <a:pt x="885" y="0"/>
                    </a:lnTo>
                    <a:lnTo>
                      <a:pt x="0" y="0"/>
                    </a:lnTo>
                    <a:lnTo>
                      <a:pt x="0" y="100"/>
                    </a:lnTo>
                    <a:lnTo>
                      <a:pt x="885" y="100"/>
                    </a:lnTo>
                  </a:path>
                </a:pathLst>
              </a:custGeom>
              <a:noFill/>
              <a:ln w="14288">
                <a:solidFill>
                  <a:srgbClr val="000000"/>
                </a:solidFill>
                <a:round/>
                <a:headEnd/>
                <a:tailEnd/>
              </a:ln>
            </p:spPr>
            <p:txBody>
              <a:bodyPr/>
              <a:lstStyle/>
              <a:p>
                <a:endParaRPr lang="zh-CN" altLang="en-US"/>
              </a:p>
            </p:txBody>
          </p:sp>
          <p:sp>
            <p:nvSpPr>
              <p:cNvPr id="666682" name="Freeform 69"/>
              <p:cNvSpPr>
                <a:spLocks/>
              </p:cNvSpPr>
              <p:nvPr/>
            </p:nvSpPr>
            <p:spPr bwMode="auto">
              <a:xfrm>
                <a:off x="3996" y="2792"/>
                <a:ext cx="1252" cy="85"/>
              </a:xfrm>
              <a:custGeom>
                <a:avLst/>
                <a:gdLst>
                  <a:gd name="T0" fmla="*/ 113792 w 885"/>
                  <a:gd name="T1" fmla="*/ 14 h 98"/>
                  <a:gd name="T2" fmla="*/ 113792 w 885"/>
                  <a:gd name="T3" fmla="*/ 0 h 98"/>
                  <a:gd name="T4" fmla="*/ 0 w 885"/>
                  <a:gd name="T5" fmla="*/ 0 h 98"/>
                  <a:gd name="T6" fmla="*/ 0 w 885"/>
                  <a:gd name="T7" fmla="*/ 14 h 98"/>
                  <a:gd name="T8" fmla="*/ 113792 w 885"/>
                  <a:gd name="T9" fmla="*/ 14 h 98"/>
                  <a:gd name="T10" fmla="*/ 113792 w 885"/>
                  <a:gd name="T11" fmla="*/ 14 h 98"/>
                  <a:gd name="T12" fmla="*/ 0 60000 65536"/>
                  <a:gd name="T13" fmla="*/ 0 60000 65536"/>
                  <a:gd name="T14" fmla="*/ 0 60000 65536"/>
                  <a:gd name="T15" fmla="*/ 0 60000 65536"/>
                  <a:gd name="T16" fmla="*/ 0 60000 65536"/>
                  <a:gd name="T17" fmla="*/ 0 60000 65536"/>
                  <a:gd name="T18" fmla="*/ 0 w 885"/>
                  <a:gd name="T19" fmla="*/ 0 h 98"/>
                  <a:gd name="T20" fmla="*/ 885 w 885"/>
                  <a:gd name="T21" fmla="*/ 98 h 98"/>
                </a:gdLst>
                <a:ahLst/>
                <a:cxnLst>
                  <a:cxn ang="T12">
                    <a:pos x="T0" y="T1"/>
                  </a:cxn>
                  <a:cxn ang="T13">
                    <a:pos x="T2" y="T3"/>
                  </a:cxn>
                  <a:cxn ang="T14">
                    <a:pos x="T4" y="T5"/>
                  </a:cxn>
                  <a:cxn ang="T15">
                    <a:pos x="T6" y="T7"/>
                  </a:cxn>
                  <a:cxn ang="T16">
                    <a:pos x="T8" y="T9"/>
                  </a:cxn>
                  <a:cxn ang="T17">
                    <a:pos x="T10" y="T11"/>
                  </a:cxn>
                </a:cxnLst>
                <a:rect l="T18" t="T19" r="T20" b="T21"/>
                <a:pathLst>
                  <a:path w="885" h="98">
                    <a:moveTo>
                      <a:pt x="885" y="98"/>
                    </a:moveTo>
                    <a:lnTo>
                      <a:pt x="885" y="0"/>
                    </a:lnTo>
                    <a:lnTo>
                      <a:pt x="0" y="0"/>
                    </a:lnTo>
                    <a:lnTo>
                      <a:pt x="0" y="98"/>
                    </a:lnTo>
                    <a:lnTo>
                      <a:pt x="885" y="98"/>
                    </a:lnTo>
                  </a:path>
                </a:pathLst>
              </a:custGeom>
              <a:noFill/>
              <a:ln w="14288">
                <a:solidFill>
                  <a:srgbClr val="000000"/>
                </a:solidFill>
                <a:round/>
                <a:headEnd/>
                <a:tailEnd/>
              </a:ln>
            </p:spPr>
            <p:txBody>
              <a:bodyPr/>
              <a:lstStyle/>
              <a:p>
                <a:endParaRPr lang="zh-CN" altLang="en-US"/>
              </a:p>
            </p:txBody>
          </p:sp>
          <p:sp>
            <p:nvSpPr>
              <p:cNvPr id="666683" name="Freeform 70"/>
              <p:cNvSpPr>
                <a:spLocks/>
              </p:cNvSpPr>
              <p:nvPr/>
            </p:nvSpPr>
            <p:spPr bwMode="auto">
              <a:xfrm>
                <a:off x="3996" y="2877"/>
                <a:ext cx="1252" cy="86"/>
              </a:xfrm>
              <a:custGeom>
                <a:avLst/>
                <a:gdLst>
                  <a:gd name="T0" fmla="*/ 113792 w 885"/>
                  <a:gd name="T1" fmla="*/ 12 h 100"/>
                  <a:gd name="T2" fmla="*/ 113792 w 885"/>
                  <a:gd name="T3" fmla="*/ 0 h 100"/>
                  <a:gd name="T4" fmla="*/ 0 w 885"/>
                  <a:gd name="T5" fmla="*/ 0 h 100"/>
                  <a:gd name="T6" fmla="*/ 0 w 885"/>
                  <a:gd name="T7" fmla="*/ 12 h 100"/>
                  <a:gd name="T8" fmla="*/ 113792 w 885"/>
                  <a:gd name="T9" fmla="*/ 12 h 100"/>
                  <a:gd name="T10" fmla="*/ 113792 w 885"/>
                  <a:gd name="T11" fmla="*/ 12 h 100"/>
                  <a:gd name="T12" fmla="*/ 0 60000 65536"/>
                  <a:gd name="T13" fmla="*/ 0 60000 65536"/>
                  <a:gd name="T14" fmla="*/ 0 60000 65536"/>
                  <a:gd name="T15" fmla="*/ 0 60000 65536"/>
                  <a:gd name="T16" fmla="*/ 0 60000 65536"/>
                  <a:gd name="T17" fmla="*/ 0 60000 65536"/>
                  <a:gd name="T18" fmla="*/ 0 w 885"/>
                  <a:gd name="T19" fmla="*/ 0 h 100"/>
                  <a:gd name="T20" fmla="*/ 885 w 885"/>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885" h="100">
                    <a:moveTo>
                      <a:pt x="885" y="98"/>
                    </a:moveTo>
                    <a:lnTo>
                      <a:pt x="885" y="0"/>
                    </a:lnTo>
                    <a:lnTo>
                      <a:pt x="0" y="0"/>
                    </a:lnTo>
                    <a:lnTo>
                      <a:pt x="0" y="100"/>
                    </a:lnTo>
                    <a:lnTo>
                      <a:pt x="885" y="100"/>
                    </a:lnTo>
                  </a:path>
                </a:pathLst>
              </a:custGeom>
              <a:noFill/>
              <a:ln w="14288">
                <a:solidFill>
                  <a:srgbClr val="000000"/>
                </a:solidFill>
                <a:round/>
                <a:headEnd/>
                <a:tailEnd/>
              </a:ln>
            </p:spPr>
            <p:txBody>
              <a:bodyPr/>
              <a:lstStyle/>
              <a:p>
                <a:endParaRPr lang="zh-CN" altLang="en-US"/>
              </a:p>
            </p:txBody>
          </p:sp>
          <p:sp>
            <p:nvSpPr>
              <p:cNvPr id="666684" name="Freeform 71"/>
              <p:cNvSpPr>
                <a:spLocks/>
              </p:cNvSpPr>
              <p:nvPr/>
            </p:nvSpPr>
            <p:spPr bwMode="auto">
              <a:xfrm>
                <a:off x="3996" y="2963"/>
                <a:ext cx="1252" cy="84"/>
              </a:xfrm>
              <a:custGeom>
                <a:avLst/>
                <a:gdLst>
                  <a:gd name="T0" fmla="*/ 113792 w 885"/>
                  <a:gd name="T1" fmla="*/ 11 h 98"/>
                  <a:gd name="T2" fmla="*/ 113792 w 885"/>
                  <a:gd name="T3" fmla="*/ 0 h 98"/>
                  <a:gd name="T4" fmla="*/ 0 w 885"/>
                  <a:gd name="T5" fmla="*/ 0 h 98"/>
                  <a:gd name="T6" fmla="*/ 0 w 885"/>
                  <a:gd name="T7" fmla="*/ 11 h 98"/>
                  <a:gd name="T8" fmla="*/ 113792 w 885"/>
                  <a:gd name="T9" fmla="*/ 11 h 98"/>
                  <a:gd name="T10" fmla="*/ 113792 w 885"/>
                  <a:gd name="T11" fmla="*/ 11 h 98"/>
                  <a:gd name="T12" fmla="*/ 0 60000 65536"/>
                  <a:gd name="T13" fmla="*/ 0 60000 65536"/>
                  <a:gd name="T14" fmla="*/ 0 60000 65536"/>
                  <a:gd name="T15" fmla="*/ 0 60000 65536"/>
                  <a:gd name="T16" fmla="*/ 0 60000 65536"/>
                  <a:gd name="T17" fmla="*/ 0 60000 65536"/>
                  <a:gd name="T18" fmla="*/ 0 w 885"/>
                  <a:gd name="T19" fmla="*/ 0 h 98"/>
                  <a:gd name="T20" fmla="*/ 885 w 885"/>
                  <a:gd name="T21" fmla="*/ 98 h 98"/>
                </a:gdLst>
                <a:ahLst/>
                <a:cxnLst>
                  <a:cxn ang="T12">
                    <a:pos x="T0" y="T1"/>
                  </a:cxn>
                  <a:cxn ang="T13">
                    <a:pos x="T2" y="T3"/>
                  </a:cxn>
                  <a:cxn ang="T14">
                    <a:pos x="T4" y="T5"/>
                  </a:cxn>
                  <a:cxn ang="T15">
                    <a:pos x="T6" y="T7"/>
                  </a:cxn>
                  <a:cxn ang="T16">
                    <a:pos x="T8" y="T9"/>
                  </a:cxn>
                  <a:cxn ang="T17">
                    <a:pos x="T10" y="T11"/>
                  </a:cxn>
                </a:cxnLst>
                <a:rect l="T18" t="T19" r="T20" b="T21"/>
                <a:pathLst>
                  <a:path w="885" h="98">
                    <a:moveTo>
                      <a:pt x="885" y="98"/>
                    </a:moveTo>
                    <a:lnTo>
                      <a:pt x="885" y="0"/>
                    </a:lnTo>
                    <a:lnTo>
                      <a:pt x="0" y="0"/>
                    </a:lnTo>
                    <a:lnTo>
                      <a:pt x="0" y="98"/>
                    </a:lnTo>
                    <a:lnTo>
                      <a:pt x="885" y="98"/>
                    </a:lnTo>
                  </a:path>
                </a:pathLst>
              </a:custGeom>
              <a:noFill/>
              <a:ln w="14288">
                <a:solidFill>
                  <a:srgbClr val="000000"/>
                </a:solidFill>
                <a:round/>
                <a:headEnd/>
                <a:tailEnd/>
              </a:ln>
            </p:spPr>
            <p:txBody>
              <a:bodyPr/>
              <a:lstStyle/>
              <a:p>
                <a:endParaRPr lang="zh-CN" altLang="en-US"/>
              </a:p>
            </p:txBody>
          </p:sp>
          <p:sp>
            <p:nvSpPr>
              <p:cNvPr id="666685" name="Freeform 72"/>
              <p:cNvSpPr>
                <a:spLocks/>
              </p:cNvSpPr>
              <p:nvPr/>
            </p:nvSpPr>
            <p:spPr bwMode="auto">
              <a:xfrm>
                <a:off x="3996" y="3047"/>
                <a:ext cx="1252" cy="86"/>
              </a:xfrm>
              <a:custGeom>
                <a:avLst/>
                <a:gdLst>
                  <a:gd name="T0" fmla="*/ 113792 w 885"/>
                  <a:gd name="T1" fmla="*/ 12 h 100"/>
                  <a:gd name="T2" fmla="*/ 113792 w 885"/>
                  <a:gd name="T3" fmla="*/ 0 h 100"/>
                  <a:gd name="T4" fmla="*/ 0 w 885"/>
                  <a:gd name="T5" fmla="*/ 0 h 100"/>
                  <a:gd name="T6" fmla="*/ 0 w 885"/>
                  <a:gd name="T7" fmla="*/ 12 h 100"/>
                  <a:gd name="T8" fmla="*/ 113792 w 885"/>
                  <a:gd name="T9" fmla="*/ 12 h 100"/>
                  <a:gd name="T10" fmla="*/ 113792 w 885"/>
                  <a:gd name="T11" fmla="*/ 12 h 100"/>
                  <a:gd name="T12" fmla="*/ 0 60000 65536"/>
                  <a:gd name="T13" fmla="*/ 0 60000 65536"/>
                  <a:gd name="T14" fmla="*/ 0 60000 65536"/>
                  <a:gd name="T15" fmla="*/ 0 60000 65536"/>
                  <a:gd name="T16" fmla="*/ 0 60000 65536"/>
                  <a:gd name="T17" fmla="*/ 0 60000 65536"/>
                  <a:gd name="T18" fmla="*/ 0 w 885"/>
                  <a:gd name="T19" fmla="*/ 0 h 100"/>
                  <a:gd name="T20" fmla="*/ 885 w 885"/>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885" h="100">
                    <a:moveTo>
                      <a:pt x="885" y="100"/>
                    </a:moveTo>
                    <a:lnTo>
                      <a:pt x="885" y="0"/>
                    </a:lnTo>
                    <a:lnTo>
                      <a:pt x="0" y="0"/>
                    </a:lnTo>
                    <a:lnTo>
                      <a:pt x="0" y="100"/>
                    </a:lnTo>
                    <a:lnTo>
                      <a:pt x="885" y="100"/>
                    </a:lnTo>
                  </a:path>
                </a:pathLst>
              </a:custGeom>
              <a:noFill/>
              <a:ln w="14288">
                <a:solidFill>
                  <a:srgbClr val="000000"/>
                </a:solidFill>
                <a:round/>
                <a:headEnd/>
                <a:tailEnd/>
              </a:ln>
            </p:spPr>
            <p:txBody>
              <a:bodyPr/>
              <a:lstStyle/>
              <a:p>
                <a:endParaRPr lang="zh-CN" altLang="en-US"/>
              </a:p>
            </p:txBody>
          </p:sp>
          <p:sp>
            <p:nvSpPr>
              <p:cNvPr id="666686" name="Freeform 73"/>
              <p:cNvSpPr>
                <a:spLocks/>
              </p:cNvSpPr>
              <p:nvPr/>
            </p:nvSpPr>
            <p:spPr bwMode="auto">
              <a:xfrm>
                <a:off x="3996" y="3133"/>
                <a:ext cx="1252" cy="87"/>
              </a:xfrm>
              <a:custGeom>
                <a:avLst/>
                <a:gdLst>
                  <a:gd name="T0" fmla="*/ 113792 w 885"/>
                  <a:gd name="T1" fmla="*/ 14 h 100"/>
                  <a:gd name="T2" fmla="*/ 113792 w 885"/>
                  <a:gd name="T3" fmla="*/ 0 h 100"/>
                  <a:gd name="T4" fmla="*/ 0 w 885"/>
                  <a:gd name="T5" fmla="*/ 0 h 100"/>
                  <a:gd name="T6" fmla="*/ 0 w 885"/>
                  <a:gd name="T7" fmla="*/ 15 h 100"/>
                  <a:gd name="T8" fmla="*/ 113792 w 885"/>
                  <a:gd name="T9" fmla="*/ 15 h 100"/>
                  <a:gd name="T10" fmla="*/ 113792 w 885"/>
                  <a:gd name="T11" fmla="*/ 15 h 100"/>
                  <a:gd name="T12" fmla="*/ 0 60000 65536"/>
                  <a:gd name="T13" fmla="*/ 0 60000 65536"/>
                  <a:gd name="T14" fmla="*/ 0 60000 65536"/>
                  <a:gd name="T15" fmla="*/ 0 60000 65536"/>
                  <a:gd name="T16" fmla="*/ 0 60000 65536"/>
                  <a:gd name="T17" fmla="*/ 0 60000 65536"/>
                  <a:gd name="T18" fmla="*/ 0 w 885"/>
                  <a:gd name="T19" fmla="*/ 0 h 100"/>
                  <a:gd name="T20" fmla="*/ 885 w 885"/>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885" h="100">
                    <a:moveTo>
                      <a:pt x="885" y="98"/>
                    </a:moveTo>
                    <a:lnTo>
                      <a:pt x="885" y="0"/>
                    </a:lnTo>
                    <a:lnTo>
                      <a:pt x="0" y="0"/>
                    </a:lnTo>
                    <a:lnTo>
                      <a:pt x="0" y="100"/>
                    </a:lnTo>
                    <a:lnTo>
                      <a:pt x="885" y="100"/>
                    </a:lnTo>
                  </a:path>
                </a:pathLst>
              </a:custGeom>
              <a:noFill/>
              <a:ln w="14288">
                <a:solidFill>
                  <a:srgbClr val="000000"/>
                </a:solidFill>
                <a:round/>
                <a:headEnd/>
                <a:tailEnd/>
              </a:ln>
            </p:spPr>
            <p:txBody>
              <a:bodyPr/>
              <a:lstStyle/>
              <a:p>
                <a:endParaRPr lang="zh-CN" altLang="en-US"/>
              </a:p>
            </p:txBody>
          </p:sp>
          <p:sp>
            <p:nvSpPr>
              <p:cNvPr id="666687" name="Text Box 74"/>
              <p:cNvSpPr txBox="1">
                <a:spLocks noChangeArrowheads="1"/>
              </p:cNvSpPr>
              <p:nvPr/>
            </p:nvSpPr>
            <p:spPr bwMode="auto">
              <a:xfrm>
                <a:off x="4068" y="2237"/>
                <a:ext cx="1208" cy="162"/>
              </a:xfrm>
              <a:prstGeom prst="rect">
                <a:avLst/>
              </a:prstGeom>
              <a:noFill/>
              <a:ln w="9525">
                <a:noFill/>
                <a:miter lim="800000"/>
                <a:headEnd/>
                <a:tailEnd/>
              </a:ln>
            </p:spPr>
            <p:txBody>
              <a:bodyPr>
                <a:spAutoFit/>
              </a:bodyPr>
              <a:lstStyle/>
              <a:p>
                <a:pPr eaLnBrk="1" hangingPunct="1">
                  <a:spcBef>
                    <a:spcPct val="50000"/>
                  </a:spcBef>
                </a:pPr>
                <a:r>
                  <a:rPr kumimoji="1" lang="en-US" altLang="zh-CN" sz="1800" b="1">
                    <a:latin typeface="Times New Roman" pitchFamily="18" charset="0"/>
                    <a:ea typeface="宋体" pitchFamily="2" charset="-122"/>
                  </a:rPr>
                  <a:t>Physical memory</a:t>
                </a:r>
              </a:p>
            </p:txBody>
          </p:sp>
        </p:grpSp>
        <p:grpSp>
          <p:nvGrpSpPr>
            <p:cNvPr id="666688" name="Group 75"/>
            <p:cNvGrpSpPr>
              <a:grpSpLocks/>
            </p:cNvGrpSpPr>
            <p:nvPr/>
          </p:nvGrpSpPr>
          <p:grpSpPr bwMode="auto">
            <a:xfrm>
              <a:off x="237" y="1953"/>
              <a:ext cx="1208" cy="280"/>
              <a:chOff x="237" y="1953"/>
              <a:chExt cx="1208" cy="280"/>
            </a:xfrm>
          </p:grpSpPr>
          <p:sp>
            <p:nvSpPr>
              <p:cNvPr id="666689" name="Freeform 76"/>
              <p:cNvSpPr>
                <a:spLocks/>
              </p:cNvSpPr>
              <p:nvPr/>
            </p:nvSpPr>
            <p:spPr bwMode="auto">
              <a:xfrm>
                <a:off x="377" y="2147"/>
                <a:ext cx="879" cy="86"/>
              </a:xfrm>
              <a:custGeom>
                <a:avLst/>
                <a:gdLst>
                  <a:gd name="T0" fmla="*/ 80197 w 621"/>
                  <a:gd name="T1" fmla="*/ 12 h 100"/>
                  <a:gd name="T2" fmla="*/ 80480 w 621"/>
                  <a:gd name="T3" fmla="*/ 0 h 100"/>
                  <a:gd name="T4" fmla="*/ 0 w 621"/>
                  <a:gd name="T5" fmla="*/ 0 h 100"/>
                  <a:gd name="T6" fmla="*/ 0 w 621"/>
                  <a:gd name="T7" fmla="*/ 12 h 100"/>
                  <a:gd name="T8" fmla="*/ 80480 w 621"/>
                  <a:gd name="T9" fmla="*/ 12 h 100"/>
                  <a:gd name="T10" fmla="*/ 80480 w 621"/>
                  <a:gd name="T11" fmla="*/ 12 h 100"/>
                  <a:gd name="T12" fmla="*/ 0 60000 65536"/>
                  <a:gd name="T13" fmla="*/ 0 60000 65536"/>
                  <a:gd name="T14" fmla="*/ 0 60000 65536"/>
                  <a:gd name="T15" fmla="*/ 0 60000 65536"/>
                  <a:gd name="T16" fmla="*/ 0 60000 65536"/>
                  <a:gd name="T17" fmla="*/ 0 60000 65536"/>
                  <a:gd name="T18" fmla="*/ 0 w 621"/>
                  <a:gd name="T19" fmla="*/ 0 h 100"/>
                  <a:gd name="T20" fmla="*/ 621 w 62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621" h="100">
                    <a:moveTo>
                      <a:pt x="619" y="100"/>
                    </a:moveTo>
                    <a:lnTo>
                      <a:pt x="621" y="0"/>
                    </a:lnTo>
                    <a:lnTo>
                      <a:pt x="0" y="0"/>
                    </a:lnTo>
                    <a:lnTo>
                      <a:pt x="0" y="100"/>
                    </a:lnTo>
                    <a:lnTo>
                      <a:pt x="621" y="100"/>
                    </a:lnTo>
                  </a:path>
                </a:pathLst>
              </a:custGeom>
              <a:noFill/>
              <a:ln w="14288">
                <a:solidFill>
                  <a:srgbClr val="000000"/>
                </a:solidFill>
                <a:round/>
                <a:headEnd/>
                <a:tailEnd/>
              </a:ln>
            </p:spPr>
            <p:txBody>
              <a:bodyPr/>
              <a:lstStyle/>
              <a:p>
                <a:endParaRPr lang="zh-CN" altLang="en-US"/>
              </a:p>
            </p:txBody>
          </p:sp>
          <p:sp>
            <p:nvSpPr>
              <p:cNvPr id="666690" name="Text Box 77"/>
              <p:cNvSpPr txBox="1">
                <a:spLocks noChangeArrowheads="1"/>
              </p:cNvSpPr>
              <p:nvPr/>
            </p:nvSpPr>
            <p:spPr bwMode="auto">
              <a:xfrm>
                <a:off x="237" y="1953"/>
                <a:ext cx="1208" cy="163"/>
              </a:xfrm>
              <a:prstGeom prst="rect">
                <a:avLst/>
              </a:prstGeom>
              <a:noFill/>
              <a:ln w="9525">
                <a:noFill/>
                <a:miter lim="800000"/>
                <a:headEnd/>
                <a:tailEnd/>
              </a:ln>
            </p:spPr>
            <p:txBody>
              <a:bodyPr>
                <a:spAutoFit/>
              </a:bodyPr>
              <a:lstStyle/>
              <a:p>
                <a:pPr eaLnBrk="1" hangingPunct="1">
                  <a:spcBef>
                    <a:spcPct val="50000"/>
                  </a:spcBef>
                </a:pPr>
                <a:r>
                  <a:rPr kumimoji="1" lang="en-US" altLang="zh-CN" sz="1800" b="1">
                    <a:latin typeface="Times New Roman" pitchFamily="18" charset="0"/>
                    <a:ea typeface="宋体" pitchFamily="2" charset="-122"/>
                  </a:rPr>
                  <a:t>virtual page #</a:t>
                </a:r>
              </a:p>
            </p:txBody>
          </p:sp>
        </p:grpSp>
        <p:grpSp>
          <p:nvGrpSpPr>
            <p:cNvPr id="666691" name="Group 78"/>
            <p:cNvGrpSpPr>
              <a:grpSpLocks/>
            </p:cNvGrpSpPr>
            <p:nvPr/>
          </p:nvGrpSpPr>
          <p:grpSpPr bwMode="auto">
            <a:xfrm>
              <a:off x="3734" y="3208"/>
              <a:ext cx="1511" cy="983"/>
              <a:chOff x="3734" y="3208"/>
              <a:chExt cx="1511" cy="983"/>
            </a:xfrm>
          </p:grpSpPr>
          <p:sp>
            <p:nvSpPr>
              <p:cNvPr id="666692" name="Freeform 79"/>
              <p:cNvSpPr>
                <a:spLocks/>
              </p:cNvSpPr>
              <p:nvPr/>
            </p:nvSpPr>
            <p:spPr bwMode="auto">
              <a:xfrm>
                <a:off x="3734" y="3416"/>
                <a:ext cx="1511" cy="775"/>
              </a:xfrm>
              <a:custGeom>
                <a:avLst/>
                <a:gdLst>
                  <a:gd name="T0" fmla="*/ 137529 w 1068"/>
                  <a:gd name="T1" fmla="*/ 632 h 671"/>
                  <a:gd name="T2" fmla="*/ 136736 w 1068"/>
                  <a:gd name="T3" fmla="*/ 534 h 671"/>
                  <a:gd name="T4" fmla="*/ 134100 w 1068"/>
                  <a:gd name="T5" fmla="*/ 433 h 671"/>
                  <a:gd name="T6" fmla="*/ 130073 w 1068"/>
                  <a:gd name="T7" fmla="*/ 346 h 671"/>
                  <a:gd name="T8" fmla="*/ 124468 w 1068"/>
                  <a:gd name="T9" fmla="*/ 251 h 671"/>
                  <a:gd name="T10" fmla="*/ 117571 w 1068"/>
                  <a:gd name="T11" fmla="*/ 182 h 671"/>
                  <a:gd name="T12" fmla="*/ 109464 w 1068"/>
                  <a:gd name="T13" fmla="*/ 119 h 671"/>
                  <a:gd name="T14" fmla="*/ 100497 w 1068"/>
                  <a:gd name="T15" fmla="*/ 58 h 671"/>
                  <a:gd name="T16" fmla="*/ 90548 w 1068"/>
                  <a:gd name="T17" fmla="*/ 32 h 671"/>
                  <a:gd name="T18" fmla="*/ 80004 w 1068"/>
                  <a:gd name="T19" fmla="*/ 0 h 671"/>
                  <a:gd name="T20" fmla="*/ 68858 w 1068"/>
                  <a:gd name="T21" fmla="*/ 0 h 671"/>
                  <a:gd name="T22" fmla="*/ 57725 w 1068"/>
                  <a:gd name="T23" fmla="*/ 0 h 671"/>
                  <a:gd name="T24" fmla="*/ 47189 w 1068"/>
                  <a:gd name="T25" fmla="*/ 32 h 671"/>
                  <a:gd name="T26" fmla="*/ 37236 w 1068"/>
                  <a:gd name="T27" fmla="*/ 58 h 671"/>
                  <a:gd name="T28" fmla="*/ 28292 w 1068"/>
                  <a:gd name="T29" fmla="*/ 119 h 671"/>
                  <a:gd name="T30" fmla="*/ 20161 w 1068"/>
                  <a:gd name="T31" fmla="*/ 182 h 671"/>
                  <a:gd name="T32" fmla="*/ 13320 w 1068"/>
                  <a:gd name="T33" fmla="*/ 251 h 671"/>
                  <a:gd name="T34" fmla="*/ 7736 w 1068"/>
                  <a:gd name="T35" fmla="*/ 346 h 671"/>
                  <a:gd name="T36" fmla="*/ 3715 w 1068"/>
                  <a:gd name="T37" fmla="*/ 433 h 671"/>
                  <a:gd name="T38" fmla="*/ 1063 w 1068"/>
                  <a:gd name="T39" fmla="*/ 534 h 671"/>
                  <a:gd name="T40" fmla="*/ 0 w 1068"/>
                  <a:gd name="T41" fmla="*/ 632 h 671"/>
                  <a:gd name="T42" fmla="*/ 0 w 1068"/>
                  <a:gd name="T43" fmla="*/ 4406 h 671"/>
                  <a:gd name="T44" fmla="*/ 1063 w 1068"/>
                  <a:gd name="T45" fmla="*/ 4501 h 671"/>
                  <a:gd name="T46" fmla="*/ 3715 w 1068"/>
                  <a:gd name="T47" fmla="*/ 4612 h 671"/>
                  <a:gd name="T48" fmla="*/ 7736 w 1068"/>
                  <a:gd name="T49" fmla="*/ 4699 h 671"/>
                  <a:gd name="T50" fmla="*/ 13320 w 1068"/>
                  <a:gd name="T51" fmla="*/ 4792 h 671"/>
                  <a:gd name="T52" fmla="*/ 20161 w 1068"/>
                  <a:gd name="T53" fmla="*/ 4868 h 671"/>
                  <a:gd name="T54" fmla="*/ 28292 w 1068"/>
                  <a:gd name="T55" fmla="*/ 4923 h 671"/>
                  <a:gd name="T56" fmla="*/ 37236 w 1068"/>
                  <a:gd name="T57" fmla="*/ 4964 h 671"/>
                  <a:gd name="T58" fmla="*/ 47189 w 1068"/>
                  <a:gd name="T59" fmla="*/ 5009 h 671"/>
                  <a:gd name="T60" fmla="*/ 57725 w 1068"/>
                  <a:gd name="T61" fmla="*/ 5029 h 671"/>
                  <a:gd name="T62" fmla="*/ 68858 w 1068"/>
                  <a:gd name="T63" fmla="*/ 5043 h 671"/>
                  <a:gd name="T64" fmla="*/ 80004 w 1068"/>
                  <a:gd name="T65" fmla="*/ 5029 h 671"/>
                  <a:gd name="T66" fmla="*/ 90548 w 1068"/>
                  <a:gd name="T67" fmla="*/ 5009 h 671"/>
                  <a:gd name="T68" fmla="*/ 100497 w 1068"/>
                  <a:gd name="T69" fmla="*/ 4964 h 671"/>
                  <a:gd name="T70" fmla="*/ 109464 w 1068"/>
                  <a:gd name="T71" fmla="*/ 4923 h 671"/>
                  <a:gd name="T72" fmla="*/ 117571 w 1068"/>
                  <a:gd name="T73" fmla="*/ 4868 h 671"/>
                  <a:gd name="T74" fmla="*/ 124468 w 1068"/>
                  <a:gd name="T75" fmla="*/ 4792 h 671"/>
                  <a:gd name="T76" fmla="*/ 130073 w 1068"/>
                  <a:gd name="T77" fmla="*/ 4699 h 671"/>
                  <a:gd name="T78" fmla="*/ 134100 w 1068"/>
                  <a:gd name="T79" fmla="*/ 4612 h 671"/>
                  <a:gd name="T80" fmla="*/ 136736 w 1068"/>
                  <a:gd name="T81" fmla="*/ 4501 h 671"/>
                  <a:gd name="T82" fmla="*/ 137529 w 1068"/>
                  <a:gd name="T83" fmla="*/ 4406 h 671"/>
                  <a:gd name="T84" fmla="*/ 137529 w 1068"/>
                  <a:gd name="T85" fmla="*/ 632 h 671"/>
                  <a:gd name="T86" fmla="*/ 137529 w 1068"/>
                  <a:gd name="T87" fmla="*/ 632 h 67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068"/>
                  <a:gd name="T133" fmla="*/ 0 h 671"/>
                  <a:gd name="T134" fmla="*/ 1068 w 1068"/>
                  <a:gd name="T135" fmla="*/ 671 h 67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068" h="671">
                    <a:moveTo>
                      <a:pt x="1068" y="84"/>
                    </a:moveTo>
                    <a:lnTo>
                      <a:pt x="1062" y="70"/>
                    </a:lnTo>
                    <a:lnTo>
                      <a:pt x="1042" y="58"/>
                    </a:lnTo>
                    <a:lnTo>
                      <a:pt x="1010" y="46"/>
                    </a:lnTo>
                    <a:lnTo>
                      <a:pt x="967" y="34"/>
                    </a:lnTo>
                    <a:lnTo>
                      <a:pt x="913" y="24"/>
                    </a:lnTo>
                    <a:lnTo>
                      <a:pt x="850" y="16"/>
                    </a:lnTo>
                    <a:lnTo>
                      <a:pt x="781" y="8"/>
                    </a:lnTo>
                    <a:lnTo>
                      <a:pt x="703" y="4"/>
                    </a:lnTo>
                    <a:lnTo>
                      <a:pt x="621" y="0"/>
                    </a:lnTo>
                    <a:lnTo>
                      <a:pt x="535" y="0"/>
                    </a:lnTo>
                    <a:lnTo>
                      <a:pt x="449" y="0"/>
                    </a:lnTo>
                    <a:lnTo>
                      <a:pt x="367" y="4"/>
                    </a:lnTo>
                    <a:lnTo>
                      <a:pt x="289" y="8"/>
                    </a:lnTo>
                    <a:lnTo>
                      <a:pt x="220" y="16"/>
                    </a:lnTo>
                    <a:lnTo>
                      <a:pt x="157" y="24"/>
                    </a:lnTo>
                    <a:lnTo>
                      <a:pt x="103" y="34"/>
                    </a:lnTo>
                    <a:lnTo>
                      <a:pt x="60" y="46"/>
                    </a:lnTo>
                    <a:lnTo>
                      <a:pt x="28" y="58"/>
                    </a:lnTo>
                    <a:lnTo>
                      <a:pt x="8" y="70"/>
                    </a:lnTo>
                    <a:lnTo>
                      <a:pt x="0" y="84"/>
                    </a:lnTo>
                    <a:lnTo>
                      <a:pt x="0" y="585"/>
                    </a:lnTo>
                    <a:lnTo>
                      <a:pt x="8" y="599"/>
                    </a:lnTo>
                    <a:lnTo>
                      <a:pt x="28" y="613"/>
                    </a:lnTo>
                    <a:lnTo>
                      <a:pt x="60" y="625"/>
                    </a:lnTo>
                    <a:lnTo>
                      <a:pt x="103" y="637"/>
                    </a:lnTo>
                    <a:lnTo>
                      <a:pt x="157" y="647"/>
                    </a:lnTo>
                    <a:lnTo>
                      <a:pt x="220" y="655"/>
                    </a:lnTo>
                    <a:lnTo>
                      <a:pt x="289" y="661"/>
                    </a:lnTo>
                    <a:lnTo>
                      <a:pt x="367" y="667"/>
                    </a:lnTo>
                    <a:lnTo>
                      <a:pt x="449" y="669"/>
                    </a:lnTo>
                    <a:lnTo>
                      <a:pt x="535" y="671"/>
                    </a:lnTo>
                    <a:lnTo>
                      <a:pt x="621" y="669"/>
                    </a:lnTo>
                    <a:lnTo>
                      <a:pt x="703" y="667"/>
                    </a:lnTo>
                    <a:lnTo>
                      <a:pt x="781" y="661"/>
                    </a:lnTo>
                    <a:lnTo>
                      <a:pt x="850" y="655"/>
                    </a:lnTo>
                    <a:lnTo>
                      <a:pt x="913" y="647"/>
                    </a:lnTo>
                    <a:lnTo>
                      <a:pt x="967" y="637"/>
                    </a:lnTo>
                    <a:lnTo>
                      <a:pt x="1010" y="625"/>
                    </a:lnTo>
                    <a:lnTo>
                      <a:pt x="1042" y="613"/>
                    </a:lnTo>
                    <a:lnTo>
                      <a:pt x="1062" y="599"/>
                    </a:lnTo>
                    <a:lnTo>
                      <a:pt x="1068" y="585"/>
                    </a:lnTo>
                    <a:lnTo>
                      <a:pt x="1068" y="84"/>
                    </a:lnTo>
                  </a:path>
                </a:pathLst>
              </a:custGeom>
              <a:noFill/>
              <a:ln w="14288">
                <a:solidFill>
                  <a:srgbClr val="000000"/>
                </a:solidFill>
                <a:round/>
                <a:headEnd/>
                <a:tailEnd/>
              </a:ln>
            </p:spPr>
            <p:txBody>
              <a:bodyPr/>
              <a:lstStyle/>
              <a:p>
                <a:endParaRPr lang="zh-CN" altLang="en-US"/>
              </a:p>
            </p:txBody>
          </p:sp>
          <p:sp>
            <p:nvSpPr>
              <p:cNvPr id="666693" name="Freeform 80"/>
              <p:cNvSpPr>
                <a:spLocks/>
              </p:cNvSpPr>
              <p:nvPr/>
            </p:nvSpPr>
            <p:spPr bwMode="auto">
              <a:xfrm>
                <a:off x="3837" y="3616"/>
                <a:ext cx="1353" cy="87"/>
              </a:xfrm>
              <a:custGeom>
                <a:avLst/>
                <a:gdLst>
                  <a:gd name="T0" fmla="*/ 123424 w 956"/>
                  <a:gd name="T1" fmla="*/ 12 h 101"/>
                  <a:gd name="T2" fmla="*/ 123651 w 956"/>
                  <a:gd name="T3" fmla="*/ 0 h 101"/>
                  <a:gd name="T4" fmla="*/ 0 w 956"/>
                  <a:gd name="T5" fmla="*/ 0 h 101"/>
                  <a:gd name="T6" fmla="*/ 0 w 956"/>
                  <a:gd name="T7" fmla="*/ 12 h 101"/>
                  <a:gd name="T8" fmla="*/ 123651 w 956"/>
                  <a:gd name="T9" fmla="*/ 12 h 101"/>
                  <a:gd name="T10" fmla="*/ 123651 w 956"/>
                  <a:gd name="T11" fmla="*/ 12 h 101"/>
                  <a:gd name="T12" fmla="*/ 123424 w 956"/>
                  <a:gd name="T13" fmla="*/ 12 h 101"/>
                  <a:gd name="T14" fmla="*/ 0 60000 65536"/>
                  <a:gd name="T15" fmla="*/ 0 60000 65536"/>
                  <a:gd name="T16" fmla="*/ 0 60000 65536"/>
                  <a:gd name="T17" fmla="*/ 0 60000 65536"/>
                  <a:gd name="T18" fmla="*/ 0 60000 65536"/>
                  <a:gd name="T19" fmla="*/ 0 60000 65536"/>
                  <a:gd name="T20" fmla="*/ 0 60000 65536"/>
                  <a:gd name="T21" fmla="*/ 0 w 956"/>
                  <a:gd name="T22" fmla="*/ 0 h 101"/>
                  <a:gd name="T23" fmla="*/ 956 w 956"/>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6" h="101">
                    <a:moveTo>
                      <a:pt x="954" y="101"/>
                    </a:moveTo>
                    <a:lnTo>
                      <a:pt x="956" y="0"/>
                    </a:lnTo>
                    <a:lnTo>
                      <a:pt x="0" y="0"/>
                    </a:lnTo>
                    <a:lnTo>
                      <a:pt x="0" y="101"/>
                    </a:lnTo>
                    <a:lnTo>
                      <a:pt x="956" y="101"/>
                    </a:lnTo>
                    <a:lnTo>
                      <a:pt x="954" y="101"/>
                    </a:lnTo>
                    <a:close/>
                  </a:path>
                </a:pathLst>
              </a:custGeom>
              <a:solidFill>
                <a:srgbClr val="CCCCCC"/>
              </a:solidFill>
              <a:ln w="9525">
                <a:noFill/>
                <a:round/>
                <a:headEnd/>
                <a:tailEnd/>
              </a:ln>
            </p:spPr>
            <p:txBody>
              <a:bodyPr/>
              <a:lstStyle/>
              <a:p>
                <a:endParaRPr lang="zh-CN" altLang="en-US"/>
              </a:p>
            </p:txBody>
          </p:sp>
          <p:sp>
            <p:nvSpPr>
              <p:cNvPr id="666694" name="Freeform 81"/>
              <p:cNvSpPr>
                <a:spLocks/>
              </p:cNvSpPr>
              <p:nvPr/>
            </p:nvSpPr>
            <p:spPr bwMode="auto">
              <a:xfrm>
                <a:off x="3837" y="3616"/>
                <a:ext cx="1353" cy="87"/>
              </a:xfrm>
              <a:custGeom>
                <a:avLst/>
                <a:gdLst>
                  <a:gd name="T0" fmla="*/ 123424 w 956"/>
                  <a:gd name="T1" fmla="*/ 12 h 101"/>
                  <a:gd name="T2" fmla="*/ 123651 w 956"/>
                  <a:gd name="T3" fmla="*/ 0 h 101"/>
                  <a:gd name="T4" fmla="*/ 0 w 956"/>
                  <a:gd name="T5" fmla="*/ 0 h 101"/>
                  <a:gd name="T6" fmla="*/ 0 w 956"/>
                  <a:gd name="T7" fmla="*/ 12 h 101"/>
                  <a:gd name="T8" fmla="*/ 123651 w 956"/>
                  <a:gd name="T9" fmla="*/ 12 h 101"/>
                  <a:gd name="T10" fmla="*/ 123651 w 956"/>
                  <a:gd name="T11" fmla="*/ 12 h 101"/>
                  <a:gd name="T12" fmla="*/ 0 60000 65536"/>
                  <a:gd name="T13" fmla="*/ 0 60000 65536"/>
                  <a:gd name="T14" fmla="*/ 0 60000 65536"/>
                  <a:gd name="T15" fmla="*/ 0 60000 65536"/>
                  <a:gd name="T16" fmla="*/ 0 60000 65536"/>
                  <a:gd name="T17" fmla="*/ 0 60000 65536"/>
                  <a:gd name="T18" fmla="*/ 0 w 956"/>
                  <a:gd name="T19" fmla="*/ 0 h 101"/>
                  <a:gd name="T20" fmla="*/ 956 w 956"/>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956" h="101">
                    <a:moveTo>
                      <a:pt x="954" y="101"/>
                    </a:moveTo>
                    <a:lnTo>
                      <a:pt x="956" y="0"/>
                    </a:lnTo>
                    <a:lnTo>
                      <a:pt x="0" y="0"/>
                    </a:lnTo>
                    <a:lnTo>
                      <a:pt x="0" y="101"/>
                    </a:lnTo>
                    <a:lnTo>
                      <a:pt x="956" y="101"/>
                    </a:lnTo>
                  </a:path>
                </a:pathLst>
              </a:custGeom>
              <a:noFill/>
              <a:ln w="14288">
                <a:solidFill>
                  <a:srgbClr val="000000"/>
                </a:solidFill>
                <a:round/>
                <a:headEnd/>
                <a:tailEnd/>
              </a:ln>
            </p:spPr>
            <p:txBody>
              <a:bodyPr/>
              <a:lstStyle/>
              <a:p>
                <a:endParaRPr lang="zh-CN" altLang="en-US"/>
              </a:p>
            </p:txBody>
          </p:sp>
          <p:sp>
            <p:nvSpPr>
              <p:cNvPr id="666695" name="Freeform 82"/>
              <p:cNvSpPr>
                <a:spLocks/>
              </p:cNvSpPr>
              <p:nvPr/>
            </p:nvSpPr>
            <p:spPr bwMode="auto">
              <a:xfrm>
                <a:off x="3837" y="3732"/>
                <a:ext cx="1353" cy="87"/>
              </a:xfrm>
              <a:custGeom>
                <a:avLst/>
                <a:gdLst>
                  <a:gd name="T0" fmla="*/ 123424 w 956"/>
                  <a:gd name="T1" fmla="*/ 14 h 100"/>
                  <a:gd name="T2" fmla="*/ 123651 w 956"/>
                  <a:gd name="T3" fmla="*/ 0 h 100"/>
                  <a:gd name="T4" fmla="*/ 0 w 956"/>
                  <a:gd name="T5" fmla="*/ 0 h 100"/>
                  <a:gd name="T6" fmla="*/ 0 w 956"/>
                  <a:gd name="T7" fmla="*/ 15 h 100"/>
                  <a:gd name="T8" fmla="*/ 123651 w 956"/>
                  <a:gd name="T9" fmla="*/ 15 h 100"/>
                  <a:gd name="T10" fmla="*/ 123651 w 956"/>
                  <a:gd name="T11" fmla="*/ 15 h 100"/>
                  <a:gd name="T12" fmla="*/ 123424 w 956"/>
                  <a:gd name="T13" fmla="*/ 14 h 100"/>
                  <a:gd name="T14" fmla="*/ 0 60000 65536"/>
                  <a:gd name="T15" fmla="*/ 0 60000 65536"/>
                  <a:gd name="T16" fmla="*/ 0 60000 65536"/>
                  <a:gd name="T17" fmla="*/ 0 60000 65536"/>
                  <a:gd name="T18" fmla="*/ 0 60000 65536"/>
                  <a:gd name="T19" fmla="*/ 0 60000 65536"/>
                  <a:gd name="T20" fmla="*/ 0 60000 65536"/>
                  <a:gd name="T21" fmla="*/ 0 w 956"/>
                  <a:gd name="T22" fmla="*/ 0 h 100"/>
                  <a:gd name="T23" fmla="*/ 956 w 956"/>
                  <a:gd name="T24" fmla="*/ 100 h 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6" h="100">
                    <a:moveTo>
                      <a:pt x="954" y="98"/>
                    </a:moveTo>
                    <a:lnTo>
                      <a:pt x="956" y="0"/>
                    </a:lnTo>
                    <a:lnTo>
                      <a:pt x="0" y="0"/>
                    </a:lnTo>
                    <a:lnTo>
                      <a:pt x="0" y="100"/>
                    </a:lnTo>
                    <a:lnTo>
                      <a:pt x="956" y="100"/>
                    </a:lnTo>
                    <a:lnTo>
                      <a:pt x="954" y="98"/>
                    </a:lnTo>
                    <a:close/>
                  </a:path>
                </a:pathLst>
              </a:custGeom>
              <a:solidFill>
                <a:srgbClr val="CCCCCC"/>
              </a:solidFill>
              <a:ln w="9525">
                <a:noFill/>
                <a:round/>
                <a:headEnd/>
                <a:tailEnd/>
              </a:ln>
            </p:spPr>
            <p:txBody>
              <a:bodyPr/>
              <a:lstStyle/>
              <a:p>
                <a:endParaRPr lang="zh-CN" altLang="en-US"/>
              </a:p>
            </p:txBody>
          </p:sp>
          <p:sp>
            <p:nvSpPr>
              <p:cNvPr id="666696" name="Freeform 83"/>
              <p:cNvSpPr>
                <a:spLocks/>
              </p:cNvSpPr>
              <p:nvPr/>
            </p:nvSpPr>
            <p:spPr bwMode="auto">
              <a:xfrm>
                <a:off x="3837" y="3732"/>
                <a:ext cx="1353" cy="87"/>
              </a:xfrm>
              <a:custGeom>
                <a:avLst/>
                <a:gdLst>
                  <a:gd name="T0" fmla="*/ 123424 w 956"/>
                  <a:gd name="T1" fmla="*/ 14 h 100"/>
                  <a:gd name="T2" fmla="*/ 123651 w 956"/>
                  <a:gd name="T3" fmla="*/ 0 h 100"/>
                  <a:gd name="T4" fmla="*/ 0 w 956"/>
                  <a:gd name="T5" fmla="*/ 0 h 100"/>
                  <a:gd name="T6" fmla="*/ 0 w 956"/>
                  <a:gd name="T7" fmla="*/ 15 h 100"/>
                  <a:gd name="T8" fmla="*/ 123651 w 956"/>
                  <a:gd name="T9" fmla="*/ 15 h 100"/>
                  <a:gd name="T10" fmla="*/ 123651 w 956"/>
                  <a:gd name="T11" fmla="*/ 15 h 100"/>
                  <a:gd name="T12" fmla="*/ 0 60000 65536"/>
                  <a:gd name="T13" fmla="*/ 0 60000 65536"/>
                  <a:gd name="T14" fmla="*/ 0 60000 65536"/>
                  <a:gd name="T15" fmla="*/ 0 60000 65536"/>
                  <a:gd name="T16" fmla="*/ 0 60000 65536"/>
                  <a:gd name="T17" fmla="*/ 0 60000 65536"/>
                  <a:gd name="T18" fmla="*/ 0 w 956"/>
                  <a:gd name="T19" fmla="*/ 0 h 100"/>
                  <a:gd name="T20" fmla="*/ 956 w 956"/>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56" h="100">
                    <a:moveTo>
                      <a:pt x="954" y="98"/>
                    </a:moveTo>
                    <a:lnTo>
                      <a:pt x="956" y="0"/>
                    </a:lnTo>
                    <a:lnTo>
                      <a:pt x="0" y="0"/>
                    </a:lnTo>
                    <a:lnTo>
                      <a:pt x="0" y="100"/>
                    </a:lnTo>
                    <a:lnTo>
                      <a:pt x="956" y="100"/>
                    </a:lnTo>
                  </a:path>
                </a:pathLst>
              </a:custGeom>
              <a:noFill/>
              <a:ln w="14288">
                <a:solidFill>
                  <a:srgbClr val="000000"/>
                </a:solidFill>
                <a:round/>
                <a:headEnd/>
                <a:tailEnd/>
              </a:ln>
            </p:spPr>
            <p:txBody>
              <a:bodyPr/>
              <a:lstStyle/>
              <a:p>
                <a:endParaRPr lang="zh-CN" altLang="en-US"/>
              </a:p>
            </p:txBody>
          </p:sp>
          <p:sp>
            <p:nvSpPr>
              <p:cNvPr id="666697" name="Freeform 84"/>
              <p:cNvSpPr>
                <a:spLocks/>
              </p:cNvSpPr>
              <p:nvPr/>
            </p:nvSpPr>
            <p:spPr bwMode="auto">
              <a:xfrm>
                <a:off x="3837" y="3846"/>
                <a:ext cx="1353" cy="86"/>
              </a:xfrm>
              <a:custGeom>
                <a:avLst/>
                <a:gdLst>
                  <a:gd name="T0" fmla="*/ 123424 w 956"/>
                  <a:gd name="T1" fmla="*/ 12 h 100"/>
                  <a:gd name="T2" fmla="*/ 123651 w 956"/>
                  <a:gd name="T3" fmla="*/ 0 h 100"/>
                  <a:gd name="T4" fmla="*/ 0 w 956"/>
                  <a:gd name="T5" fmla="*/ 0 h 100"/>
                  <a:gd name="T6" fmla="*/ 0 w 956"/>
                  <a:gd name="T7" fmla="*/ 12 h 100"/>
                  <a:gd name="T8" fmla="*/ 123651 w 956"/>
                  <a:gd name="T9" fmla="*/ 12 h 100"/>
                  <a:gd name="T10" fmla="*/ 123651 w 956"/>
                  <a:gd name="T11" fmla="*/ 12 h 100"/>
                  <a:gd name="T12" fmla="*/ 123424 w 956"/>
                  <a:gd name="T13" fmla="*/ 12 h 100"/>
                  <a:gd name="T14" fmla="*/ 0 60000 65536"/>
                  <a:gd name="T15" fmla="*/ 0 60000 65536"/>
                  <a:gd name="T16" fmla="*/ 0 60000 65536"/>
                  <a:gd name="T17" fmla="*/ 0 60000 65536"/>
                  <a:gd name="T18" fmla="*/ 0 60000 65536"/>
                  <a:gd name="T19" fmla="*/ 0 60000 65536"/>
                  <a:gd name="T20" fmla="*/ 0 60000 65536"/>
                  <a:gd name="T21" fmla="*/ 0 w 956"/>
                  <a:gd name="T22" fmla="*/ 0 h 100"/>
                  <a:gd name="T23" fmla="*/ 956 w 956"/>
                  <a:gd name="T24" fmla="*/ 100 h 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6" h="100">
                    <a:moveTo>
                      <a:pt x="954" y="100"/>
                    </a:moveTo>
                    <a:lnTo>
                      <a:pt x="956" y="0"/>
                    </a:lnTo>
                    <a:lnTo>
                      <a:pt x="0" y="0"/>
                    </a:lnTo>
                    <a:lnTo>
                      <a:pt x="0" y="100"/>
                    </a:lnTo>
                    <a:lnTo>
                      <a:pt x="956" y="100"/>
                    </a:lnTo>
                    <a:lnTo>
                      <a:pt x="954" y="100"/>
                    </a:lnTo>
                    <a:close/>
                  </a:path>
                </a:pathLst>
              </a:custGeom>
              <a:solidFill>
                <a:srgbClr val="CCCCCC"/>
              </a:solidFill>
              <a:ln w="9525">
                <a:noFill/>
                <a:round/>
                <a:headEnd/>
                <a:tailEnd/>
              </a:ln>
            </p:spPr>
            <p:txBody>
              <a:bodyPr/>
              <a:lstStyle/>
              <a:p>
                <a:endParaRPr lang="zh-CN" altLang="en-US"/>
              </a:p>
            </p:txBody>
          </p:sp>
          <p:sp>
            <p:nvSpPr>
              <p:cNvPr id="666698" name="Freeform 85"/>
              <p:cNvSpPr>
                <a:spLocks/>
              </p:cNvSpPr>
              <p:nvPr/>
            </p:nvSpPr>
            <p:spPr bwMode="auto">
              <a:xfrm>
                <a:off x="3837" y="3846"/>
                <a:ext cx="1353" cy="86"/>
              </a:xfrm>
              <a:custGeom>
                <a:avLst/>
                <a:gdLst>
                  <a:gd name="T0" fmla="*/ 123424 w 956"/>
                  <a:gd name="T1" fmla="*/ 12 h 100"/>
                  <a:gd name="T2" fmla="*/ 123651 w 956"/>
                  <a:gd name="T3" fmla="*/ 0 h 100"/>
                  <a:gd name="T4" fmla="*/ 0 w 956"/>
                  <a:gd name="T5" fmla="*/ 0 h 100"/>
                  <a:gd name="T6" fmla="*/ 0 w 956"/>
                  <a:gd name="T7" fmla="*/ 12 h 100"/>
                  <a:gd name="T8" fmla="*/ 123651 w 956"/>
                  <a:gd name="T9" fmla="*/ 12 h 100"/>
                  <a:gd name="T10" fmla="*/ 123651 w 956"/>
                  <a:gd name="T11" fmla="*/ 12 h 100"/>
                  <a:gd name="T12" fmla="*/ 0 60000 65536"/>
                  <a:gd name="T13" fmla="*/ 0 60000 65536"/>
                  <a:gd name="T14" fmla="*/ 0 60000 65536"/>
                  <a:gd name="T15" fmla="*/ 0 60000 65536"/>
                  <a:gd name="T16" fmla="*/ 0 60000 65536"/>
                  <a:gd name="T17" fmla="*/ 0 60000 65536"/>
                  <a:gd name="T18" fmla="*/ 0 w 956"/>
                  <a:gd name="T19" fmla="*/ 0 h 100"/>
                  <a:gd name="T20" fmla="*/ 956 w 956"/>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56" h="100">
                    <a:moveTo>
                      <a:pt x="954" y="100"/>
                    </a:moveTo>
                    <a:lnTo>
                      <a:pt x="956" y="0"/>
                    </a:lnTo>
                    <a:lnTo>
                      <a:pt x="0" y="0"/>
                    </a:lnTo>
                    <a:lnTo>
                      <a:pt x="0" y="100"/>
                    </a:lnTo>
                    <a:lnTo>
                      <a:pt x="956" y="100"/>
                    </a:lnTo>
                  </a:path>
                </a:pathLst>
              </a:custGeom>
              <a:noFill/>
              <a:ln w="14288">
                <a:solidFill>
                  <a:srgbClr val="000000"/>
                </a:solidFill>
                <a:round/>
                <a:headEnd/>
                <a:tailEnd/>
              </a:ln>
            </p:spPr>
            <p:txBody>
              <a:bodyPr/>
              <a:lstStyle/>
              <a:p>
                <a:endParaRPr lang="zh-CN" altLang="en-US"/>
              </a:p>
            </p:txBody>
          </p:sp>
          <p:sp>
            <p:nvSpPr>
              <p:cNvPr id="666699" name="Freeform 86"/>
              <p:cNvSpPr>
                <a:spLocks/>
              </p:cNvSpPr>
              <p:nvPr/>
            </p:nvSpPr>
            <p:spPr bwMode="auto">
              <a:xfrm>
                <a:off x="3734" y="3506"/>
                <a:ext cx="1511" cy="74"/>
              </a:xfrm>
              <a:custGeom>
                <a:avLst/>
                <a:gdLst>
                  <a:gd name="T0" fmla="*/ 0 w 1068"/>
                  <a:gd name="T1" fmla="*/ 0 h 86"/>
                  <a:gd name="T2" fmla="*/ 1063 w 1068"/>
                  <a:gd name="T3" fmla="*/ 3 h 86"/>
                  <a:gd name="T4" fmla="*/ 3715 w 1068"/>
                  <a:gd name="T5" fmla="*/ 3 h 86"/>
                  <a:gd name="T6" fmla="*/ 7736 w 1068"/>
                  <a:gd name="T7" fmla="*/ 5 h 86"/>
                  <a:gd name="T8" fmla="*/ 13320 w 1068"/>
                  <a:gd name="T9" fmla="*/ 7 h 86"/>
                  <a:gd name="T10" fmla="*/ 20161 w 1068"/>
                  <a:gd name="T11" fmla="*/ 8 h 86"/>
                  <a:gd name="T12" fmla="*/ 28292 w 1068"/>
                  <a:gd name="T13" fmla="*/ 9 h 86"/>
                  <a:gd name="T14" fmla="*/ 37236 w 1068"/>
                  <a:gd name="T15" fmla="*/ 9 h 86"/>
                  <a:gd name="T16" fmla="*/ 47189 w 1068"/>
                  <a:gd name="T17" fmla="*/ 10 h 86"/>
                  <a:gd name="T18" fmla="*/ 57725 w 1068"/>
                  <a:gd name="T19" fmla="*/ 10 h 86"/>
                  <a:gd name="T20" fmla="*/ 68858 w 1068"/>
                  <a:gd name="T21" fmla="*/ 10 h 86"/>
                  <a:gd name="T22" fmla="*/ 80004 w 1068"/>
                  <a:gd name="T23" fmla="*/ 10 h 86"/>
                  <a:gd name="T24" fmla="*/ 90548 w 1068"/>
                  <a:gd name="T25" fmla="*/ 10 h 86"/>
                  <a:gd name="T26" fmla="*/ 100497 w 1068"/>
                  <a:gd name="T27" fmla="*/ 9 h 86"/>
                  <a:gd name="T28" fmla="*/ 109464 w 1068"/>
                  <a:gd name="T29" fmla="*/ 9 h 86"/>
                  <a:gd name="T30" fmla="*/ 117571 w 1068"/>
                  <a:gd name="T31" fmla="*/ 8 h 86"/>
                  <a:gd name="T32" fmla="*/ 124468 w 1068"/>
                  <a:gd name="T33" fmla="*/ 7 h 86"/>
                  <a:gd name="T34" fmla="*/ 130073 w 1068"/>
                  <a:gd name="T35" fmla="*/ 5 h 86"/>
                  <a:gd name="T36" fmla="*/ 134100 w 1068"/>
                  <a:gd name="T37" fmla="*/ 3 h 86"/>
                  <a:gd name="T38" fmla="*/ 136736 w 1068"/>
                  <a:gd name="T39" fmla="*/ 3 h 86"/>
                  <a:gd name="T40" fmla="*/ 137529 w 1068"/>
                  <a:gd name="T41" fmla="*/ 0 h 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68"/>
                  <a:gd name="T64" fmla="*/ 0 h 86"/>
                  <a:gd name="T65" fmla="*/ 1068 w 1068"/>
                  <a:gd name="T66" fmla="*/ 86 h 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68" h="86">
                    <a:moveTo>
                      <a:pt x="0" y="0"/>
                    </a:moveTo>
                    <a:lnTo>
                      <a:pt x="8" y="14"/>
                    </a:lnTo>
                    <a:lnTo>
                      <a:pt x="28" y="28"/>
                    </a:lnTo>
                    <a:lnTo>
                      <a:pt x="60" y="40"/>
                    </a:lnTo>
                    <a:lnTo>
                      <a:pt x="103" y="52"/>
                    </a:lnTo>
                    <a:lnTo>
                      <a:pt x="157" y="62"/>
                    </a:lnTo>
                    <a:lnTo>
                      <a:pt x="220" y="70"/>
                    </a:lnTo>
                    <a:lnTo>
                      <a:pt x="289" y="78"/>
                    </a:lnTo>
                    <a:lnTo>
                      <a:pt x="367" y="82"/>
                    </a:lnTo>
                    <a:lnTo>
                      <a:pt x="449" y="86"/>
                    </a:lnTo>
                    <a:lnTo>
                      <a:pt x="535" y="86"/>
                    </a:lnTo>
                    <a:lnTo>
                      <a:pt x="621" y="86"/>
                    </a:lnTo>
                    <a:lnTo>
                      <a:pt x="703" y="82"/>
                    </a:lnTo>
                    <a:lnTo>
                      <a:pt x="781" y="78"/>
                    </a:lnTo>
                    <a:lnTo>
                      <a:pt x="850" y="70"/>
                    </a:lnTo>
                    <a:lnTo>
                      <a:pt x="913" y="62"/>
                    </a:lnTo>
                    <a:lnTo>
                      <a:pt x="967" y="52"/>
                    </a:lnTo>
                    <a:lnTo>
                      <a:pt x="1010" y="40"/>
                    </a:lnTo>
                    <a:lnTo>
                      <a:pt x="1042" y="28"/>
                    </a:lnTo>
                    <a:lnTo>
                      <a:pt x="1062" y="14"/>
                    </a:lnTo>
                    <a:lnTo>
                      <a:pt x="1068" y="0"/>
                    </a:lnTo>
                  </a:path>
                </a:pathLst>
              </a:custGeom>
              <a:noFill/>
              <a:ln w="14288">
                <a:solidFill>
                  <a:srgbClr val="000000"/>
                </a:solidFill>
                <a:round/>
                <a:headEnd/>
                <a:tailEnd/>
              </a:ln>
            </p:spPr>
            <p:txBody>
              <a:bodyPr/>
              <a:lstStyle/>
              <a:p>
                <a:endParaRPr lang="zh-CN" altLang="en-US"/>
              </a:p>
            </p:txBody>
          </p:sp>
          <p:sp>
            <p:nvSpPr>
              <p:cNvPr id="666700" name="Line 87"/>
              <p:cNvSpPr>
                <a:spLocks noChangeShapeType="1"/>
              </p:cNvSpPr>
              <p:nvPr/>
            </p:nvSpPr>
            <p:spPr bwMode="auto">
              <a:xfrm>
                <a:off x="4499" y="3994"/>
                <a:ext cx="2" cy="178"/>
              </a:xfrm>
              <a:prstGeom prst="line">
                <a:avLst/>
              </a:prstGeom>
              <a:noFill/>
              <a:ln w="12700">
                <a:solidFill>
                  <a:schemeClr val="tx1"/>
                </a:solidFill>
                <a:prstDash val="dash"/>
                <a:round/>
                <a:headEnd/>
                <a:tailEnd/>
              </a:ln>
            </p:spPr>
            <p:txBody>
              <a:bodyPr/>
              <a:lstStyle/>
              <a:p>
                <a:endParaRPr lang="zh-CN" altLang="en-US"/>
              </a:p>
            </p:txBody>
          </p:sp>
          <p:sp>
            <p:nvSpPr>
              <p:cNvPr id="666701" name="Text Box 88"/>
              <p:cNvSpPr txBox="1">
                <a:spLocks noChangeArrowheads="1"/>
              </p:cNvSpPr>
              <p:nvPr/>
            </p:nvSpPr>
            <p:spPr bwMode="auto">
              <a:xfrm>
                <a:off x="3994" y="3208"/>
                <a:ext cx="897" cy="162"/>
              </a:xfrm>
              <a:prstGeom prst="rect">
                <a:avLst/>
              </a:prstGeom>
              <a:noFill/>
              <a:ln w="9525">
                <a:noFill/>
                <a:miter lim="800000"/>
                <a:headEnd/>
                <a:tailEnd/>
              </a:ln>
            </p:spPr>
            <p:txBody>
              <a:bodyPr>
                <a:spAutoFit/>
              </a:bodyPr>
              <a:lstStyle/>
              <a:p>
                <a:pPr eaLnBrk="1" hangingPunct="1">
                  <a:spcBef>
                    <a:spcPct val="50000"/>
                  </a:spcBef>
                </a:pPr>
                <a:r>
                  <a:rPr kumimoji="1" lang="en-US" altLang="zh-CN" sz="1800" b="1">
                    <a:latin typeface="Times New Roman" pitchFamily="18" charset="0"/>
                    <a:ea typeface="宋体" pitchFamily="2" charset="-122"/>
                  </a:rPr>
                  <a:t>Disk storage</a:t>
                </a:r>
              </a:p>
            </p:txBody>
          </p:sp>
        </p:grpSp>
        <p:grpSp>
          <p:nvGrpSpPr>
            <p:cNvPr id="666702" name="Group 93"/>
            <p:cNvGrpSpPr>
              <a:grpSpLocks/>
            </p:cNvGrpSpPr>
            <p:nvPr/>
          </p:nvGrpSpPr>
          <p:grpSpPr bwMode="auto">
            <a:xfrm>
              <a:off x="1199" y="1947"/>
              <a:ext cx="2143" cy="809"/>
              <a:chOff x="1199" y="1947"/>
              <a:chExt cx="2143" cy="809"/>
            </a:xfrm>
          </p:grpSpPr>
          <p:grpSp>
            <p:nvGrpSpPr>
              <p:cNvPr id="666703" name="Group 94"/>
              <p:cNvGrpSpPr>
                <a:grpSpLocks/>
              </p:cNvGrpSpPr>
              <p:nvPr/>
            </p:nvGrpSpPr>
            <p:grpSpPr bwMode="auto">
              <a:xfrm>
                <a:off x="1199" y="1954"/>
                <a:ext cx="2143" cy="802"/>
                <a:chOff x="1199" y="1954"/>
                <a:chExt cx="2143" cy="802"/>
              </a:xfrm>
            </p:grpSpPr>
            <p:sp>
              <p:nvSpPr>
                <p:cNvPr id="666704" name="Text Box 95"/>
                <p:cNvSpPr txBox="1">
                  <a:spLocks noChangeArrowheads="1"/>
                </p:cNvSpPr>
                <p:nvPr/>
              </p:nvSpPr>
              <p:spPr bwMode="auto">
                <a:xfrm>
                  <a:off x="2299" y="1954"/>
                  <a:ext cx="1043" cy="162"/>
                </a:xfrm>
                <a:prstGeom prst="rect">
                  <a:avLst/>
                </a:prstGeom>
                <a:noFill/>
                <a:ln w="9525">
                  <a:noFill/>
                  <a:miter lim="800000"/>
                  <a:headEnd/>
                  <a:tailEnd/>
                </a:ln>
              </p:spPr>
              <p:txBody>
                <a:bodyPr>
                  <a:spAutoFit/>
                </a:bodyPr>
                <a:lstStyle/>
                <a:p>
                  <a:pPr eaLnBrk="1" hangingPunct="1">
                    <a:spcBef>
                      <a:spcPct val="50000"/>
                    </a:spcBef>
                  </a:pPr>
                  <a:r>
                    <a:rPr kumimoji="1" lang="en-US" altLang="zh-CN" sz="1800" b="1">
                      <a:latin typeface="Times New Roman" pitchFamily="18" charset="0"/>
                      <a:ea typeface="宋体" pitchFamily="2" charset="-122"/>
                    </a:rPr>
                    <a:t>page frame #</a:t>
                  </a:r>
                </a:p>
              </p:txBody>
            </p:sp>
            <p:grpSp>
              <p:nvGrpSpPr>
                <p:cNvPr id="666705" name="Group 96"/>
                <p:cNvGrpSpPr>
                  <a:grpSpLocks/>
                </p:cNvGrpSpPr>
                <p:nvPr/>
              </p:nvGrpSpPr>
              <p:grpSpPr bwMode="auto">
                <a:xfrm>
                  <a:off x="1326" y="1954"/>
                  <a:ext cx="1815" cy="802"/>
                  <a:chOff x="1326" y="1954"/>
                  <a:chExt cx="1815" cy="802"/>
                </a:xfrm>
              </p:grpSpPr>
              <p:sp>
                <p:nvSpPr>
                  <p:cNvPr id="666706" name="Freeform 97"/>
                  <p:cNvSpPr>
                    <a:spLocks/>
                  </p:cNvSpPr>
                  <p:nvPr/>
                </p:nvSpPr>
                <p:spPr bwMode="auto">
                  <a:xfrm>
                    <a:off x="2292" y="2580"/>
                    <a:ext cx="849" cy="86"/>
                  </a:xfrm>
                  <a:custGeom>
                    <a:avLst/>
                    <a:gdLst>
                      <a:gd name="T0" fmla="*/ 77368 w 600"/>
                      <a:gd name="T1" fmla="*/ 12 h 100"/>
                      <a:gd name="T2" fmla="*/ 77368 w 600"/>
                      <a:gd name="T3" fmla="*/ 0 h 100"/>
                      <a:gd name="T4" fmla="*/ 0 w 600"/>
                      <a:gd name="T5" fmla="*/ 0 h 100"/>
                      <a:gd name="T6" fmla="*/ 0 w 600"/>
                      <a:gd name="T7" fmla="*/ 12 h 100"/>
                      <a:gd name="T8" fmla="*/ 77368 w 600"/>
                      <a:gd name="T9" fmla="*/ 12 h 100"/>
                      <a:gd name="T10" fmla="*/ 77368 w 600"/>
                      <a:gd name="T11" fmla="*/ 12 h 100"/>
                      <a:gd name="T12" fmla="*/ 0 60000 65536"/>
                      <a:gd name="T13" fmla="*/ 0 60000 65536"/>
                      <a:gd name="T14" fmla="*/ 0 60000 65536"/>
                      <a:gd name="T15" fmla="*/ 0 60000 65536"/>
                      <a:gd name="T16" fmla="*/ 0 60000 65536"/>
                      <a:gd name="T17" fmla="*/ 0 60000 65536"/>
                      <a:gd name="T18" fmla="*/ 0 w 600"/>
                      <a:gd name="T19" fmla="*/ 0 h 100"/>
                      <a:gd name="T20" fmla="*/ 600 w 600"/>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600" h="100">
                        <a:moveTo>
                          <a:pt x="600" y="98"/>
                        </a:moveTo>
                        <a:lnTo>
                          <a:pt x="600" y="0"/>
                        </a:lnTo>
                        <a:lnTo>
                          <a:pt x="0" y="0"/>
                        </a:lnTo>
                        <a:lnTo>
                          <a:pt x="0" y="100"/>
                        </a:lnTo>
                        <a:lnTo>
                          <a:pt x="600" y="100"/>
                        </a:lnTo>
                      </a:path>
                    </a:pathLst>
                  </a:custGeom>
                  <a:noFill/>
                  <a:ln w="14288">
                    <a:solidFill>
                      <a:srgbClr val="FF6600"/>
                    </a:solidFill>
                    <a:round/>
                    <a:headEnd/>
                    <a:tailEnd/>
                  </a:ln>
                </p:spPr>
                <p:txBody>
                  <a:bodyPr/>
                  <a:lstStyle/>
                  <a:p>
                    <a:endParaRPr lang="zh-CN" altLang="en-US"/>
                  </a:p>
                </p:txBody>
              </p:sp>
              <p:sp>
                <p:nvSpPr>
                  <p:cNvPr id="666707" name="Freeform 98"/>
                  <p:cNvSpPr>
                    <a:spLocks/>
                  </p:cNvSpPr>
                  <p:nvPr/>
                </p:nvSpPr>
                <p:spPr bwMode="auto">
                  <a:xfrm>
                    <a:off x="1326" y="2321"/>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98"/>
                        </a:moveTo>
                        <a:lnTo>
                          <a:pt x="91" y="0"/>
                        </a:lnTo>
                        <a:lnTo>
                          <a:pt x="0" y="0"/>
                        </a:lnTo>
                        <a:lnTo>
                          <a:pt x="0" y="100"/>
                        </a:lnTo>
                        <a:lnTo>
                          <a:pt x="91" y="100"/>
                        </a:lnTo>
                      </a:path>
                    </a:pathLst>
                  </a:custGeom>
                  <a:noFill/>
                  <a:ln w="14288">
                    <a:solidFill>
                      <a:srgbClr val="FF6600"/>
                    </a:solidFill>
                    <a:round/>
                    <a:headEnd/>
                    <a:tailEnd/>
                  </a:ln>
                </p:spPr>
                <p:txBody>
                  <a:bodyPr/>
                  <a:lstStyle/>
                  <a:p>
                    <a:endParaRPr lang="zh-CN" altLang="en-US"/>
                  </a:p>
                </p:txBody>
              </p:sp>
              <p:sp>
                <p:nvSpPr>
                  <p:cNvPr id="666708" name="Freeform 99"/>
                  <p:cNvSpPr>
                    <a:spLocks/>
                  </p:cNvSpPr>
                  <p:nvPr/>
                </p:nvSpPr>
                <p:spPr bwMode="auto">
                  <a:xfrm>
                    <a:off x="1326" y="2493"/>
                    <a:ext cx="129" cy="87"/>
                  </a:xfrm>
                  <a:custGeom>
                    <a:avLst/>
                    <a:gdLst>
                      <a:gd name="T0" fmla="*/ 12020 w 91"/>
                      <a:gd name="T1" fmla="*/ 12 h 101"/>
                      <a:gd name="T2" fmla="*/ 12020 w 91"/>
                      <a:gd name="T3" fmla="*/ 0 h 101"/>
                      <a:gd name="T4" fmla="*/ 0 w 91"/>
                      <a:gd name="T5" fmla="*/ 0 h 101"/>
                      <a:gd name="T6" fmla="*/ 0 w 91"/>
                      <a:gd name="T7" fmla="*/ 12 h 101"/>
                      <a:gd name="T8" fmla="*/ 12020 w 91"/>
                      <a:gd name="T9" fmla="*/ 12 h 101"/>
                      <a:gd name="T10" fmla="*/ 12020 w 91"/>
                      <a:gd name="T11" fmla="*/ 12 h 101"/>
                      <a:gd name="T12" fmla="*/ 0 60000 65536"/>
                      <a:gd name="T13" fmla="*/ 0 60000 65536"/>
                      <a:gd name="T14" fmla="*/ 0 60000 65536"/>
                      <a:gd name="T15" fmla="*/ 0 60000 65536"/>
                      <a:gd name="T16" fmla="*/ 0 60000 65536"/>
                      <a:gd name="T17" fmla="*/ 0 60000 65536"/>
                      <a:gd name="T18" fmla="*/ 0 w 91"/>
                      <a:gd name="T19" fmla="*/ 0 h 101"/>
                      <a:gd name="T20" fmla="*/ 91 w 91"/>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91" h="101">
                        <a:moveTo>
                          <a:pt x="91" y="99"/>
                        </a:moveTo>
                        <a:lnTo>
                          <a:pt x="91" y="0"/>
                        </a:lnTo>
                        <a:lnTo>
                          <a:pt x="0" y="0"/>
                        </a:lnTo>
                        <a:lnTo>
                          <a:pt x="0" y="101"/>
                        </a:lnTo>
                        <a:lnTo>
                          <a:pt x="91" y="101"/>
                        </a:lnTo>
                      </a:path>
                    </a:pathLst>
                  </a:custGeom>
                  <a:noFill/>
                  <a:ln w="14288">
                    <a:solidFill>
                      <a:srgbClr val="FF6600"/>
                    </a:solidFill>
                    <a:round/>
                    <a:headEnd/>
                    <a:tailEnd/>
                  </a:ln>
                </p:spPr>
                <p:txBody>
                  <a:bodyPr/>
                  <a:lstStyle/>
                  <a:p>
                    <a:endParaRPr lang="zh-CN" altLang="en-US"/>
                  </a:p>
                </p:txBody>
              </p:sp>
              <p:sp>
                <p:nvSpPr>
                  <p:cNvPr id="666709" name="Freeform 100"/>
                  <p:cNvSpPr>
                    <a:spLocks/>
                  </p:cNvSpPr>
                  <p:nvPr/>
                </p:nvSpPr>
                <p:spPr bwMode="auto">
                  <a:xfrm>
                    <a:off x="1326" y="2666"/>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98"/>
                        </a:moveTo>
                        <a:lnTo>
                          <a:pt x="91" y="0"/>
                        </a:lnTo>
                        <a:lnTo>
                          <a:pt x="0" y="0"/>
                        </a:lnTo>
                        <a:lnTo>
                          <a:pt x="0" y="100"/>
                        </a:lnTo>
                        <a:lnTo>
                          <a:pt x="91" y="100"/>
                        </a:lnTo>
                      </a:path>
                    </a:pathLst>
                  </a:custGeom>
                  <a:noFill/>
                  <a:ln w="14288">
                    <a:solidFill>
                      <a:srgbClr val="FF6600"/>
                    </a:solidFill>
                    <a:round/>
                    <a:headEnd/>
                    <a:tailEnd/>
                  </a:ln>
                </p:spPr>
                <p:txBody>
                  <a:bodyPr/>
                  <a:lstStyle/>
                  <a:p>
                    <a:endParaRPr lang="zh-CN" altLang="en-US"/>
                  </a:p>
                </p:txBody>
              </p:sp>
              <p:sp>
                <p:nvSpPr>
                  <p:cNvPr id="666710" name="Freeform 101"/>
                  <p:cNvSpPr>
                    <a:spLocks/>
                  </p:cNvSpPr>
                  <p:nvPr/>
                </p:nvSpPr>
                <p:spPr bwMode="auto">
                  <a:xfrm>
                    <a:off x="1455" y="2321"/>
                    <a:ext cx="837" cy="86"/>
                  </a:xfrm>
                  <a:custGeom>
                    <a:avLst/>
                    <a:gdLst>
                      <a:gd name="T0" fmla="*/ 77141 w 591"/>
                      <a:gd name="T1" fmla="*/ 12 h 100"/>
                      <a:gd name="T2" fmla="*/ 77141 w 591"/>
                      <a:gd name="T3" fmla="*/ 0 h 100"/>
                      <a:gd name="T4" fmla="*/ 0 w 591"/>
                      <a:gd name="T5" fmla="*/ 0 h 100"/>
                      <a:gd name="T6" fmla="*/ 0 w 591"/>
                      <a:gd name="T7" fmla="*/ 12 h 100"/>
                      <a:gd name="T8" fmla="*/ 77141 w 591"/>
                      <a:gd name="T9" fmla="*/ 12 h 100"/>
                      <a:gd name="T10" fmla="*/ 77141 w 591"/>
                      <a:gd name="T11" fmla="*/ 12 h 100"/>
                      <a:gd name="T12" fmla="*/ 0 60000 65536"/>
                      <a:gd name="T13" fmla="*/ 0 60000 65536"/>
                      <a:gd name="T14" fmla="*/ 0 60000 65536"/>
                      <a:gd name="T15" fmla="*/ 0 60000 65536"/>
                      <a:gd name="T16" fmla="*/ 0 60000 65536"/>
                      <a:gd name="T17" fmla="*/ 0 60000 65536"/>
                      <a:gd name="T18" fmla="*/ 0 w 591"/>
                      <a:gd name="T19" fmla="*/ 0 h 100"/>
                      <a:gd name="T20" fmla="*/ 591 w 5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1" h="100">
                        <a:moveTo>
                          <a:pt x="591" y="98"/>
                        </a:moveTo>
                        <a:lnTo>
                          <a:pt x="591" y="0"/>
                        </a:lnTo>
                        <a:lnTo>
                          <a:pt x="0" y="0"/>
                        </a:lnTo>
                        <a:lnTo>
                          <a:pt x="0" y="100"/>
                        </a:lnTo>
                        <a:lnTo>
                          <a:pt x="591" y="100"/>
                        </a:lnTo>
                      </a:path>
                    </a:pathLst>
                  </a:custGeom>
                  <a:noFill/>
                  <a:ln w="14288">
                    <a:solidFill>
                      <a:srgbClr val="FF6600"/>
                    </a:solidFill>
                    <a:round/>
                    <a:headEnd/>
                    <a:tailEnd/>
                  </a:ln>
                </p:spPr>
                <p:txBody>
                  <a:bodyPr/>
                  <a:lstStyle/>
                  <a:p>
                    <a:endParaRPr lang="zh-CN" altLang="en-US"/>
                  </a:p>
                </p:txBody>
              </p:sp>
              <p:sp>
                <p:nvSpPr>
                  <p:cNvPr id="666711" name="Freeform 102"/>
                  <p:cNvSpPr>
                    <a:spLocks/>
                  </p:cNvSpPr>
                  <p:nvPr/>
                </p:nvSpPr>
                <p:spPr bwMode="auto">
                  <a:xfrm>
                    <a:off x="1455" y="2493"/>
                    <a:ext cx="837" cy="87"/>
                  </a:xfrm>
                  <a:custGeom>
                    <a:avLst/>
                    <a:gdLst>
                      <a:gd name="T0" fmla="*/ 77141 w 591"/>
                      <a:gd name="T1" fmla="*/ 12 h 101"/>
                      <a:gd name="T2" fmla="*/ 77141 w 591"/>
                      <a:gd name="T3" fmla="*/ 0 h 101"/>
                      <a:gd name="T4" fmla="*/ 0 w 591"/>
                      <a:gd name="T5" fmla="*/ 0 h 101"/>
                      <a:gd name="T6" fmla="*/ 0 w 591"/>
                      <a:gd name="T7" fmla="*/ 12 h 101"/>
                      <a:gd name="T8" fmla="*/ 77141 w 591"/>
                      <a:gd name="T9" fmla="*/ 12 h 101"/>
                      <a:gd name="T10" fmla="*/ 77141 w 591"/>
                      <a:gd name="T11" fmla="*/ 12 h 101"/>
                      <a:gd name="T12" fmla="*/ 0 60000 65536"/>
                      <a:gd name="T13" fmla="*/ 0 60000 65536"/>
                      <a:gd name="T14" fmla="*/ 0 60000 65536"/>
                      <a:gd name="T15" fmla="*/ 0 60000 65536"/>
                      <a:gd name="T16" fmla="*/ 0 60000 65536"/>
                      <a:gd name="T17" fmla="*/ 0 60000 65536"/>
                      <a:gd name="T18" fmla="*/ 0 w 591"/>
                      <a:gd name="T19" fmla="*/ 0 h 101"/>
                      <a:gd name="T20" fmla="*/ 591 w 591"/>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591" h="101">
                        <a:moveTo>
                          <a:pt x="591" y="99"/>
                        </a:moveTo>
                        <a:lnTo>
                          <a:pt x="591" y="0"/>
                        </a:lnTo>
                        <a:lnTo>
                          <a:pt x="0" y="0"/>
                        </a:lnTo>
                        <a:lnTo>
                          <a:pt x="0" y="101"/>
                        </a:lnTo>
                        <a:lnTo>
                          <a:pt x="591" y="101"/>
                        </a:lnTo>
                      </a:path>
                    </a:pathLst>
                  </a:custGeom>
                  <a:noFill/>
                  <a:ln w="14288">
                    <a:solidFill>
                      <a:srgbClr val="FF6600"/>
                    </a:solidFill>
                    <a:round/>
                    <a:headEnd/>
                    <a:tailEnd/>
                  </a:ln>
                </p:spPr>
                <p:txBody>
                  <a:bodyPr/>
                  <a:lstStyle/>
                  <a:p>
                    <a:endParaRPr lang="zh-CN" altLang="en-US"/>
                  </a:p>
                </p:txBody>
              </p:sp>
              <p:sp>
                <p:nvSpPr>
                  <p:cNvPr id="666712" name="Freeform 103"/>
                  <p:cNvSpPr>
                    <a:spLocks/>
                  </p:cNvSpPr>
                  <p:nvPr/>
                </p:nvSpPr>
                <p:spPr bwMode="auto">
                  <a:xfrm>
                    <a:off x="1455" y="2666"/>
                    <a:ext cx="837" cy="86"/>
                  </a:xfrm>
                  <a:custGeom>
                    <a:avLst/>
                    <a:gdLst>
                      <a:gd name="T0" fmla="*/ 77141 w 591"/>
                      <a:gd name="T1" fmla="*/ 12 h 100"/>
                      <a:gd name="T2" fmla="*/ 77141 w 591"/>
                      <a:gd name="T3" fmla="*/ 0 h 100"/>
                      <a:gd name="T4" fmla="*/ 0 w 591"/>
                      <a:gd name="T5" fmla="*/ 0 h 100"/>
                      <a:gd name="T6" fmla="*/ 0 w 591"/>
                      <a:gd name="T7" fmla="*/ 12 h 100"/>
                      <a:gd name="T8" fmla="*/ 77141 w 591"/>
                      <a:gd name="T9" fmla="*/ 12 h 100"/>
                      <a:gd name="T10" fmla="*/ 77141 w 591"/>
                      <a:gd name="T11" fmla="*/ 12 h 100"/>
                      <a:gd name="T12" fmla="*/ 0 60000 65536"/>
                      <a:gd name="T13" fmla="*/ 0 60000 65536"/>
                      <a:gd name="T14" fmla="*/ 0 60000 65536"/>
                      <a:gd name="T15" fmla="*/ 0 60000 65536"/>
                      <a:gd name="T16" fmla="*/ 0 60000 65536"/>
                      <a:gd name="T17" fmla="*/ 0 60000 65536"/>
                      <a:gd name="T18" fmla="*/ 0 w 591"/>
                      <a:gd name="T19" fmla="*/ 0 h 100"/>
                      <a:gd name="T20" fmla="*/ 591 w 5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1" h="100">
                        <a:moveTo>
                          <a:pt x="591" y="98"/>
                        </a:moveTo>
                        <a:lnTo>
                          <a:pt x="591" y="0"/>
                        </a:lnTo>
                        <a:lnTo>
                          <a:pt x="0" y="0"/>
                        </a:lnTo>
                        <a:lnTo>
                          <a:pt x="0" y="100"/>
                        </a:lnTo>
                        <a:lnTo>
                          <a:pt x="591" y="100"/>
                        </a:lnTo>
                      </a:path>
                    </a:pathLst>
                  </a:custGeom>
                  <a:noFill/>
                  <a:ln w="14288">
                    <a:solidFill>
                      <a:srgbClr val="FF6600"/>
                    </a:solidFill>
                    <a:round/>
                    <a:headEnd/>
                    <a:tailEnd/>
                  </a:ln>
                </p:spPr>
                <p:txBody>
                  <a:bodyPr/>
                  <a:lstStyle/>
                  <a:p>
                    <a:endParaRPr lang="zh-CN" altLang="en-US"/>
                  </a:p>
                </p:txBody>
              </p:sp>
              <p:sp>
                <p:nvSpPr>
                  <p:cNvPr id="666713" name="Freeform 104"/>
                  <p:cNvSpPr>
                    <a:spLocks/>
                  </p:cNvSpPr>
                  <p:nvPr/>
                </p:nvSpPr>
                <p:spPr bwMode="auto">
                  <a:xfrm>
                    <a:off x="2292" y="2580"/>
                    <a:ext cx="849" cy="86"/>
                  </a:xfrm>
                  <a:custGeom>
                    <a:avLst/>
                    <a:gdLst>
                      <a:gd name="T0" fmla="*/ 77368 w 600"/>
                      <a:gd name="T1" fmla="*/ 12 h 100"/>
                      <a:gd name="T2" fmla="*/ 77368 w 600"/>
                      <a:gd name="T3" fmla="*/ 0 h 100"/>
                      <a:gd name="T4" fmla="*/ 0 w 600"/>
                      <a:gd name="T5" fmla="*/ 0 h 100"/>
                      <a:gd name="T6" fmla="*/ 0 w 600"/>
                      <a:gd name="T7" fmla="*/ 12 h 100"/>
                      <a:gd name="T8" fmla="*/ 77368 w 600"/>
                      <a:gd name="T9" fmla="*/ 12 h 100"/>
                      <a:gd name="T10" fmla="*/ 77368 w 600"/>
                      <a:gd name="T11" fmla="*/ 12 h 100"/>
                      <a:gd name="T12" fmla="*/ 0 60000 65536"/>
                      <a:gd name="T13" fmla="*/ 0 60000 65536"/>
                      <a:gd name="T14" fmla="*/ 0 60000 65536"/>
                      <a:gd name="T15" fmla="*/ 0 60000 65536"/>
                      <a:gd name="T16" fmla="*/ 0 60000 65536"/>
                      <a:gd name="T17" fmla="*/ 0 60000 65536"/>
                      <a:gd name="T18" fmla="*/ 0 w 600"/>
                      <a:gd name="T19" fmla="*/ 0 h 100"/>
                      <a:gd name="T20" fmla="*/ 600 w 600"/>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600" h="100">
                        <a:moveTo>
                          <a:pt x="600" y="98"/>
                        </a:moveTo>
                        <a:lnTo>
                          <a:pt x="600" y="0"/>
                        </a:lnTo>
                        <a:lnTo>
                          <a:pt x="0" y="0"/>
                        </a:lnTo>
                        <a:lnTo>
                          <a:pt x="0" y="100"/>
                        </a:lnTo>
                        <a:lnTo>
                          <a:pt x="600" y="100"/>
                        </a:lnTo>
                      </a:path>
                    </a:pathLst>
                  </a:custGeom>
                  <a:noFill/>
                  <a:ln w="14288">
                    <a:solidFill>
                      <a:srgbClr val="FF6600"/>
                    </a:solidFill>
                    <a:round/>
                    <a:headEnd/>
                    <a:tailEnd/>
                  </a:ln>
                </p:spPr>
                <p:txBody>
                  <a:bodyPr/>
                  <a:lstStyle/>
                  <a:p>
                    <a:endParaRPr lang="zh-CN" altLang="en-US"/>
                  </a:p>
                </p:txBody>
              </p:sp>
              <p:sp>
                <p:nvSpPr>
                  <p:cNvPr id="666714" name="Freeform 105"/>
                  <p:cNvSpPr>
                    <a:spLocks/>
                  </p:cNvSpPr>
                  <p:nvPr/>
                </p:nvSpPr>
                <p:spPr bwMode="auto">
                  <a:xfrm>
                    <a:off x="1326" y="2234"/>
                    <a:ext cx="129" cy="87"/>
                  </a:xfrm>
                  <a:custGeom>
                    <a:avLst/>
                    <a:gdLst>
                      <a:gd name="T0" fmla="*/ 12020 w 91"/>
                      <a:gd name="T1" fmla="*/ 14 h 100"/>
                      <a:gd name="T2" fmla="*/ 12020 w 91"/>
                      <a:gd name="T3" fmla="*/ 0 h 100"/>
                      <a:gd name="T4" fmla="*/ 0 w 91"/>
                      <a:gd name="T5" fmla="*/ 0 h 100"/>
                      <a:gd name="T6" fmla="*/ 0 w 91"/>
                      <a:gd name="T7" fmla="*/ 15 h 100"/>
                      <a:gd name="T8" fmla="*/ 12020 w 91"/>
                      <a:gd name="T9" fmla="*/ 15 h 100"/>
                      <a:gd name="T10" fmla="*/ 12020 w 91"/>
                      <a:gd name="T11" fmla="*/ 15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98"/>
                        </a:moveTo>
                        <a:lnTo>
                          <a:pt x="91" y="0"/>
                        </a:lnTo>
                        <a:lnTo>
                          <a:pt x="0" y="0"/>
                        </a:lnTo>
                        <a:lnTo>
                          <a:pt x="0" y="100"/>
                        </a:lnTo>
                        <a:lnTo>
                          <a:pt x="91" y="100"/>
                        </a:lnTo>
                      </a:path>
                    </a:pathLst>
                  </a:custGeom>
                  <a:noFill/>
                  <a:ln w="14288">
                    <a:solidFill>
                      <a:srgbClr val="FF6600"/>
                    </a:solidFill>
                    <a:round/>
                    <a:headEnd/>
                    <a:tailEnd/>
                  </a:ln>
                </p:spPr>
                <p:txBody>
                  <a:bodyPr/>
                  <a:lstStyle/>
                  <a:p>
                    <a:endParaRPr lang="zh-CN" altLang="en-US"/>
                  </a:p>
                </p:txBody>
              </p:sp>
              <p:sp>
                <p:nvSpPr>
                  <p:cNvPr id="666715" name="Freeform 106"/>
                  <p:cNvSpPr>
                    <a:spLocks/>
                  </p:cNvSpPr>
                  <p:nvPr/>
                </p:nvSpPr>
                <p:spPr bwMode="auto">
                  <a:xfrm>
                    <a:off x="1326" y="2407"/>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98"/>
                        </a:moveTo>
                        <a:lnTo>
                          <a:pt x="91" y="0"/>
                        </a:lnTo>
                        <a:lnTo>
                          <a:pt x="0" y="0"/>
                        </a:lnTo>
                        <a:lnTo>
                          <a:pt x="0" y="100"/>
                        </a:lnTo>
                        <a:lnTo>
                          <a:pt x="91" y="100"/>
                        </a:lnTo>
                      </a:path>
                    </a:pathLst>
                  </a:custGeom>
                  <a:noFill/>
                  <a:ln w="14288">
                    <a:solidFill>
                      <a:srgbClr val="FF6600"/>
                    </a:solidFill>
                    <a:round/>
                    <a:headEnd/>
                    <a:tailEnd/>
                  </a:ln>
                </p:spPr>
                <p:txBody>
                  <a:bodyPr/>
                  <a:lstStyle/>
                  <a:p>
                    <a:endParaRPr lang="zh-CN" altLang="en-US"/>
                  </a:p>
                </p:txBody>
              </p:sp>
              <p:sp>
                <p:nvSpPr>
                  <p:cNvPr id="666716" name="Freeform 107"/>
                  <p:cNvSpPr>
                    <a:spLocks/>
                  </p:cNvSpPr>
                  <p:nvPr/>
                </p:nvSpPr>
                <p:spPr bwMode="auto">
                  <a:xfrm>
                    <a:off x="1326" y="2580"/>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98"/>
                        </a:moveTo>
                        <a:lnTo>
                          <a:pt x="91" y="0"/>
                        </a:lnTo>
                        <a:lnTo>
                          <a:pt x="0" y="0"/>
                        </a:lnTo>
                        <a:lnTo>
                          <a:pt x="0" y="100"/>
                        </a:lnTo>
                        <a:lnTo>
                          <a:pt x="91" y="100"/>
                        </a:lnTo>
                      </a:path>
                    </a:pathLst>
                  </a:custGeom>
                  <a:noFill/>
                  <a:ln w="14288">
                    <a:solidFill>
                      <a:srgbClr val="FF6600"/>
                    </a:solidFill>
                    <a:round/>
                    <a:headEnd/>
                    <a:tailEnd/>
                  </a:ln>
                </p:spPr>
                <p:txBody>
                  <a:bodyPr/>
                  <a:lstStyle/>
                  <a:p>
                    <a:endParaRPr lang="zh-CN" altLang="en-US"/>
                  </a:p>
                </p:txBody>
              </p:sp>
              <p:sp>
                <p:nvSpPr>
                  <p:cNvPr id="666717" name="Freeform 108"/>
                  <p:cNvSpPr>
                    <a:spLocks/>
                  </p:cNvSpPr>
                  <p:nvPr/>
                </p:nvSpPr>
                <p:spPr bwMode="auto">
                  <a:xfrm>
                    <a:off x="2292" y="2148"/>
                    <a:ext cx="849" cy="86"/>
                  </a:xfrm>
                  <a:custGeom>
                    <a:avLst/>
                    <a:gdLst>
                      <a:gd name="T0" fmla="*/ 77368 w 600"/>
                      <a:gd name="T1" fmla="*/ 12 h 100"/>
                      <a:gd name="T2" fmla="*/ 77368 w 600"/>
                      <a:gd name="T3" fmla="*/ 0 h 100"/>
                      <a:gd name="T4" fmla="*/ 0 w 600"/>
                      <a:gd name="T5" fmla="*/ 0 h 100"/>
                      <a:gd name="T6" fmla="*/ 0 w 600"/>
                      <a:gd name="T7" fmla="*/ 12 h 100"/>
                      <a:gd name="T8" fmla="*/ 77368 w 600"/>
                      <a:gd name="T9" fmla="*/ 12 h 100"/>
                      <a:gd name="T10" fmla="*/ 77368 w 600"/>
                      <a:gd name="T11" fmla="*/ 12 h 100"/>
                      <a:gd name="T12" fmla="*/ 0 60000 65536"/>
                      <a:gd name="T13" fmla="*/ 0 60000 65536"/>
                      <a:gd name="T14" fmla="*/ 0 60000 65536"/>
                      <a:gd name="T15" fmla="*/ 0 60000 65536"/>
                      <a:gd name="T16" fmla="*/ 0 60000 65536"/>
                      <a:gd name="T17" fmla="*/ 0 60000 65536"/>
                      <a:gd name="T18" fmla="*/ 0 w 600"/>
                      <a:gd name="T19" fmla="*/ 0 h 100"/>
                      <a:gd name="T20" fmla="*/ 600 w 600"/>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600" h="100">
                        <a:moveTo>
                          <a:pt x="600" y="98"/>
                        </a:moveTo>
                        <a:lnTo>
                          <a:pt x="600" y="0"/>
                        </a:lnTo>
                        <a:lnTo>
                          <a:pt x="0" y="0"/>
                        </a:lnTo>
                        <a:lnTo>
                          <a:pt x="0" y="100"/>
                        </a:lnTo>
                        <a:lnTo>
                          <a:pt x="600" y="100"/>
                        </a:lnTo>
                      </a:path>
                    </a:pathLst>
                  </a:custGeom>
                  <a:noFill/>
                  <a:ln w="14288">
                    <a:solidFill>
                      <a:srgbClr val="FF6600"/>
                    </a:solidFill>
                    <a:round/>
                    <a:headEnd/>
                    <a:tailEnd/>
                  </a:ln>
                </p:spPr>
                <p:txBody>
                  <a:bodyPr/>
                  <a:lstStyle/>
                  <a:p>
                    <a:endParaRPr lang="zh-CN" altLang="en-US"/>
                  </a:p>
                </p:txBody>
              </p:sp>
              <p:sp>
                <p:nvSpPr>
                  <p:cNvPr id="666718" name="Freeform 109"/>
                  <p:cNvSpPr>
                    <a:spLocks/>
                  </p:cNvSpPr>
                  <p:nvPr/>
                </p:nvSpPr>
                <p:spPr bwMode="auto">
                  <a:xfrm>
                    <a:off x="1326" y="2148"/>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98"/>
                        </a:moveTo>
                        <a:lnTo>
                          <a:pt x="91" y="0"/>
                        </a:lnTo>
                        <a:lnTo>
                          <a:pt x="0" y="0"/>
                        </a:lnTo>
                        <a:lnTo>
                          <a:pt x="0" y="100"/>
                        </a:lnTo>
                        <a:lnTo>
                          <a:pt x="91" y="100"/>
                        </a:lnTo>
                      </a:path>
                    </a:pathLst>
                  </a:custGeom>
                  <a:noFill/>
                  <a:ln w="14288">
                    <a:solidFill>
                      <a:srgbClr val="FF6600"/>
                    </a:solidFill>
                    <a:round/>
                    <a:headEnd/>
                    <a:tailEnd/>
                  </a:ln>
                </p:spPr>
                <p:txBody>
                  <a:bodyPr/>
                  <a:lstStyle/>
                  <a:p>
                    <a:endParaRPr lang="zh-CN" altLang="en-US"/>
                  </a:p>
                </p:txBody>
              </p:sp>
              <p:sp>
                <p:nvSpPr>
                  <p:cNvPr id="666719" name="Rectangle 110"/>
                  <p:cNvSpPr>
                    <a:spLocks noChangeArrowheads="1"/>
                  </p:cNvSpPr>
                  <p:nvPr/>
                </p:nvSpPr>
                <p:spPr bwMode="auto">
                  <a:xfrm>
                    <a:off x="1360" y="2243"/>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1</a:t>
                    </a:r>
                  </a:p>
                </p:txBody>
              </p:sp>
              <p:sp>
                <p:nvSpPr>
                  <p:cNvPr id="666720" name="Rectangle 111"/>
                  <p:cNvSpPr>
                    <a:spLocks noChangeArrowheads="1"/>
                  </p:cNvSpPr>
                  <p:nvPr/>
                </p:nvSpPr>
                <p:spPr bwMode="auto">
                  <a:xfrm>
                    <a:off x="1360" y="2329"/>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1</a:t>
                    </a:r>
                  </a:p>
                </p:txBody>
              </p:sp>
              <p:sp>
                <p:nvSpPr>
                  <p:cNvPr id="666721" name="Rectangle 112"/>
                  <p:cNvSpPr>
                    <a:spLocks noChangeArrowheads="1"/>
                  </p:cNvSpPr>
                  <p:nvPr/>
                </p:nvSpPr>
                <p:spPr bwMode="auto">
                  <a:xfrm>
                    <a:off x="1360" y="2415"/>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1</a:t>
                    </a:r>
                  </a:p>
                </p:txBody>
              </p:sp>
              <p:sp>
                <p:nvSpPr>
                  <p:cNvPr id="666722" name="Rectangle 113"/>
                  <p:cNvSpPr>
                    <a:spLocks noChangeArrowheads="1"/>
                  </p:cNvSpPr>
                  <p:nvPr/>
                </p:nvSpPr>
                <p:spPr bwMode="auto">
                  <a:xfrm>
                    <a:off x="1360" y="2503"/>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1</a:t>
                    </a:r>
                  </a:p>
                </p:txBody>
              </p:sp>
              <p:sp>
                <p:nvSpPr>
                  <p:cNvPr id="666723" name="Rectangle 114"/>
                  <p:cNvSpPr>
                    <a:spLocks noChangeArrowheads="1"/>
                  </p:cNvSpPr>
                  <p:nvPr/>
                </p:nvSpPr>
                <p:spPr bwMode="auto">
                  <a:xfrm>
                    <a:off x="1360" y="2589"/>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0</a:t>
                    </a:r>
                  </a:p>
                </p:txBody>
              </p:sp>
              <p:sp>
                <p:nvSpPr>
                  <p:cNvPr id="666724" name="Rectangle 115"/>
                  <p:cNvSpPr>
                    <a:spLocks noChangeArrowheads="1"/>
                  </p:cNvSpPr>
                  <p:nvPr/>
                </p:nvSpPr>
                <p:spPr bwMode="auto">
                  <a:xfrm>
                    <a:off x="1360" y="2675"/>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1</a:t>
                    </a:r>
                  </a:p>
                </p:txBody>
              </p:sp>
              <p:sp>
                <p:nvSpPr>
                  <p:cNvPr id="666725" name="Freeform 116"/>
                  <p:cNvSpPr>
                    <a:spLocks/>
                  </p:cNvSpPr>
                  <p:nvPr/>
                </p:nvSpPr>
                <p:spPr bwMode="auto">
                  <a:xfrm>
                    <a:off x="1455" y="2234"/>
                    <a:ext cx="837" cy="87"/>
                  </a:xfrm>
                  <a:custGeom>
                    <a:avLst/>
                    <a:gdLst>
                      <a:gd name="T0" fmla="*/ 77141 w 591"/>
                      <a:gd name="T1" fmla="*/ 14 h 100"/>
                      <a:gd name="T2" fmla="*/ 77141 w 591"/>
                      <a:gd name="T3" fmla="*/ 0 h 100"/>
                      <a:gd name="T4" fmla="*/ 0 w 591"/>
                      <a:gd name="T5" fmla="*/ 0 h 100"/>
                      <a:gd name="T6" fmla="*/ 0 w 591"/>
                      <a:gd name="T7" fmla="*/ 15 h 100"/>
                      <a:gd name="T8" fmla="*/ 77141 w 591"/>
                      <a:gd name="T9" fmla="*/ 15 h 100"/>
                      <a:gd name="T10" fmla="*/ 77141 w 591"/>
                      <a:gd name="T11" fmla="*/ 15 h 100"/>
                      <a:gd name="T12" fmla="*/ 0 60000 65536"/>
                      <a:gd name="T13" fmla="*/ 0 60000 65536"/>
                      <a:gd name="T14" fmla="*/ 0 60000 65536"/>
                      <a:gd name="T15" fmla="*/ 0 60000 65536"/>
                      <a:gd name="T16" fmla="*/ 0 60000 65536"/>
                      <a:gd name="T17" fmla="*/ 0 60000 65536"/>
                      <a:gd name="T18" fmla="*/ 0 w 591"/>
                      <a:gd name="T19" fmla="*/ 0 h 100"/>
                      <a:gd name="T20" fmla="*/ 591 w 5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1" h="100">
                        <a:moveTo>
                          <a:pt x="591" y="98"/>
                        </a:moveTo>
                        <a:lnTo>
                          <a:pt x="591" y="0"/>
                        </a:lnTo>
                        <a:lnTo>
                          <a:pt x="0" y="0"/>
                        </a:lnTo>
                        <a:lnTo>
                          <a:pt x="0" y="100"/>
                        </a:lnTo>
                        <a:lnTo>
                          <a:pt x="591" y="100"/>
                        </a:lnTo>
                      </a:path>
                    </a:pathLst>
                  </a:custGeom>
                  <a:noFill/>
                  <a:ln w="14288">
                    <a:solidFill>
                      <a:srgbClr val="FF6600"/>
                    </a:solidFill>
                    <a:round/>
                    <a:headEnd/>
                    <a:tailEnd/>
                  </a:ln>
                </p:spPr>
                <p:txBody>
                  <a:bodyPr/>
                  <a:lstStyle/>
                  <a:p>
                    <a:endParaRPr lang="zh-CN" altLang="en-US"/>
                  </a:p>
                </p:txBody>
              </p:sp>
              <p:sp>
                <p:nvSpPr>
                  <p:cNvPr id="666726" name="Freeform 117"/>
                  <p:cNvSpPr>
                    <a:spLocks/>
                  </p:cNvSpPr>
                  <p:nvPr/>
                </p:nvSpPr>
                <p:spPr bwMode="auto">
                  <a:xfrm>
                    <a:off x="1455" y="2407"/>
                    <a:ext cx="837" cy="86"/>
                  </a:xfrm>
                  <a:custGeom>
                    <a:avLst/>
                    <a:gdLst>
                      <a:gd name="T0" fmla="*/ 77141 w 591"/>
                      <a:gd name="T1" fmla="*/ 12 h 100"/>
                      <a:gd name="T2" fmla="*/ 77141 w 591"/>
                      <a:gd name="T3" fmla="*/ 0 h 100"/>
                      <a:gd name="T4" fmla="*/ 0 w 591"/>
                      <a:gd name="T5" fmla="*/ 0 h 100"/>
                      <a:gd name="T6" fmla="*/ 0 w 591"/>
                      <a:gd name="T7" fmla="*/ 12 h 100"/>
                      <a:gd name="T8" fmla="*/ 77141 w 591"/>
                      <a:gd name="T9" fmla="*/ 12 h 100"/>
                      <a:gd name="T10" fmla="*/ 77141 w 591"/>
                      <a:gd name="T11" fmla="*/ 12 h 100"/>
                      <a:gd name="T12" fmla="*/ 0 60000 65536"/>
                      <a:gd name="T13" fmla="*/ 0 60000 65536"/>
                      <a:gd name="T14" fmla="*/ 0 60000 65536"/>
                      <a:gd name="T15" fmla="*/ 0 60000 65536"/>
                      <a:gd name="T16" fmla="*/ 0 60000 65536"/>
                      <a:gd name="T17" fmla="*/ 0 60000 65536"/>
                      <a:gd name="T18" fmla="*/ 0 w 591"/>
                      <a:gd name="T19" fmla="*/ 0 h 100"/>
                      <a:gd name="T20" fmla="*/ 591 w 5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1" h="100">
                        <a:moveTo>
                          <a:pt x="591" y="98"/>
                        </a:moveTo>
                        <a:lnTo>
                          <a:pt x="591" y="0"/>
                        </a:lnTo>
                        <a:lnTo>
                          <a:pt x="0" y="0"/>
                        </a:lnTo>
                        <a:lnTo>
                          <a:pt x="0" y="100"/>
                        </a:lnTo>
                        <a:lnTo>
                          <a:pt x="591" y="100"/>
                        </a:lnTo>
                      </a:path>
                    </a:pathLst>
                  </a:custGeom>
                  <a:noFill/>
                  <a:ln w="14288">
                    <a:solidFill>
                      <a:srgbClr val="FF6600"/>
                    </a:solidFill>
                    <a:round/>
                    <a:headEnd/>
                    <a:tailEnd/>
                  </a:ln>
                </p:spPr>
                <p:txBody>
                  <a:bodyPr/>
                  <a:lstStyle/>
                  <a:p>
                    <a:endParaRPr lang="zh-CN" altLang="en-US"/>
                  </a:p>
                </p:txBody>
              </p:sp>
              <p:sp>
                <p:nvSpPr>
                  <p:cNvPr id="666727" name="Freeform 118"/>
                  <p:cNvSpPr>
                    <a:spLocks/>
                  </p:cNvSpPr>
                  <p:nvPr/>
                </p:nvSpPr>
                <p:spPr bwMode="auto">
                  <a:xfrm>
                    <a:off x="1455" y="2580"/>
                    <a:ext cx="837" cy="86"/>
                  </a:xfrm>
                  <a:custGeom>
                    <a:avLst/>
                    <a:gdLst>
                      <a:gd name="T0" fmla="*/ 77141 w 591"/>
                      <a:gd name="T1" fmla="*/ 12 h 100"/>
                      <a:gd name="T2" fmla="*/ 77141 w 591"/>
                      <a:gd name="T3" fmla="*/ 0 h 100"/>
                      <a:gd name="T4" fmla="*/ 0 w 591"/>
                      <a:gd name="T5" fmla="*/ 0 h 100"/>
                      <a:gd name="T6" fmla="*/ 0 w 591"/>
                      <a:gd name="T7" fmla="*/ 12 h 100"/>
                      <a:gd name="T8" fmla="*/ 77141 w 591"/>
                      <a:gd name="T9" fmla="*/ 12 h 100"/>
                      <a:gd name="T10" fmla="*/ 77141 w 591"/>
                      <a:gd name="T11" fmla="*/ 12 h 100"/>
                      <a:gd name="T12" fmla="*/ 0 60000 65536"/>
                      <a:gd name="T13" fmla="*/ 0 60000 65536"/>
                      <a:gd name="T14" fmla="*/ 0 60000 65536"/>
                      <a:gd name="T15" fmla="*/ 0 60000 65536"/>
                      <a:gd name="T16" fmla="*/ 0 60000 65536"/>
                      <a:gd name="T17" fmla="*/ 0 60000 65536"/>
                      <a:gd name="T18" fmla="*/ 0 w 591"/>
                      <a:gd name="T19" fmla="*/ 0 h 100"/>
                      <a:gd name="T20" fmla="*/ 591 w 5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1" h="100">
                        <a:moveTo>
                          <a:pt x="591" y="98"/>
                        </a:moveTo>
                        <a:lnTo>
                          <a:pt x="591" y="0"/>
                        </a:lnTo>
                        <a:lnTo>
                          <a:pt x="0" y="0"/>
                        </a:lnTo>
                        <a:lnTo>
                          <a:pt x="0" y="100"/>
                        </a:lnTo>
                        <a:lnTo>
                          <a:pt x="591" y="100"/>
                        </a:lnTo>
                      </a:path>
                    </a:pathLst>
                  </a:custGeom>
                  <a:noFill/>
                  <a:ln w="14288">
                    <a:solidFill>
                      <a:srgbClr val="FF6600"/>
                    </a:solidFill>
                    <a:round/>
                    <a:headEnd/>
                    <a:tailEnd/>
                  </a:ln>
                </p:spPr>
                <p:txBody>
                  <a:bodyPr/>
                  <a:lstStyle/>
                  <a:p>
                    <a:endParaRPr lang="zh-CN" altLang="en-US"/>
                  </a:p>
                </p:txBody>
              </p:sp>
              <p:sp>
                <p:nvSpPr>
                  <p:cNvPr id="666728" name="Freeform 119"/>
                  <p:cNvSpPr>
                    <a:spLocks/>
                  </p:cNvSpPr>
                  <p:nvPr/>
                </p:nvSpPr>
                <p:spPr bwMode="auto">
                  <a:xfrm>
                    <a:off x="1455" y="2148"/>
                    <a:ext cx="837" cy="86"/>
                  </a:xfrm>
                  <a:custGeom>
                    <a:avLst/>
                    <a:gdLst>
                      <a:gd name="T0" fmla="*/ 77141 w 591"/>
                      <a:gd name="T1" fmla="*/ 12 h 100"/>
                      <a:gd name="T2" fmla="*/ 77141 w 591"/>
                      <a:gd name="T3" fmla="*/ 0 h 100"/>
                      <a:gd name="T4" fmla="*/ 0 w 591"/>
                      <a:gd name="T5" fmla="*/ 0 h 100"/>
                      <a:gd name="T6" fmla="*/ 0 w 591"/>
                      <a:gd name="T7" fmla="*/ 12 h 100"/>
                      <a:gd name="T8" fmla="*/ 77141 w 591"/>
                      <a:gd name="T9" fmla="*/ 12 h 100"/>
                      <a:gd name="T10" fmla="*/ 77141 w 591"/>
                      <a:gd name="T11" fmla="*/ 12 h 100"/>
                      <a:gd name="T12" fmla="*/ 0 60000 65536"/>
                      <a:gd name="T13" fmla="*/ 0 60000 65536"/>
                      <a:gd name="T14" fmla="*/ 0 60000 65536"/>
                      <a:gd name="T15" fmla="*/ 0 60000 65536"/>
                      <a:gd name="T16" fmla="*/ 0 60000 65536"/>
                      <a:gd name="T17" fmla="*/ 0 60000 65536"/>
                      <a:gd name="T18" fmla="*/ 0 w 591"/>
                      <a:gd name="T19" fmla="*/ 0 h 100"/>
                      <a:gd name="T20" fmla="*/ 591 w 5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1" h="100">
                        <a:moveTo>
                          <a:pt x="591" y="98"/>
                        </a:moveTo>
                        <a:lnTo>
                          <a:pt x="591" y="0"/>
                        </a:lnTo>
                        <a:lnTo>
                          <a:pt x="0" y="0"/>
                        </a:lnTo>
                        <a:lnTo>
                          <a:pt x="0" y="100"/>
                        </a:lnTo>
                        <a:lnTo>
                          <a:pt x="591" y="100"/>
                        </a:lnTo>
                      </a:path>
                    </a:pathLst>
                  </a:custGeom>
                  <a:noFill/>
                  <a:ln w="14288">
                    <a:solidFill>
                      <a:srgbClr val="FF6600"/>
                    </a:solidFill>
                    <a:round/>
                    <a:headEnd/>
                    <a:tailEnd/>
                  </a:ln>
                </p:spPr>
                <p:txBody>
                  <a:bodyPr/>
                  <a:lstStyle/>
                  <a:p>
                    <a:endParaRPr lang="zh-CN" altLang="en-US"/>
                  </a:p>
                </p:txBody>
              </p:sp>
              <p:sp>
                <p:nvSpPr>
                  <p:cNvPr id="666729" name="Freeform 120"/>
                  <p:cNvSpPr>
                    <a:spLocks/>
                  </p:cNvSpPr>
                  <p:nvPr/>
                </p:nvSpPr>
                <p:spPr bwMode="auto">
                  <a:xfrm>
                    <a:off x="2685" y="2264"/>
                    <a:ext cx="52" cy="27"/>
                  </a:xfrm>
                  <a:custGeom>
                    <a:avLst/>
                    <a:gdLst>
                      <a:gd name="T0" fmla="*/ 2067 w 37"/>
                      <a:gd name="T1" fmla="*/ 3 h 32"/>
                      <a:gd name="T2" fmla="*/ 2597 w 37"/>
                      <a:gd name="T3" fmla="*/ 3 h 32"/>
                      <a:gd name="T4" fmla="*/ 2829 w 37"/>
                      <a:gd name="T5" fmla="*/ 3 h 32"/>
                      <a:gd name="T6" fmla="*/ 3259 w 37"/>
                      <a:gd name="T7" fmla="*/ 3 h 32"/>
                      <a:gd name="T8" fmla="*/ 3650 w 37"/>
                      <a:gd name="T9" fmla="*/ 3 h 32"/>
                      <a:gd name="T10" fmla="*/ 3855 w 37"/>
                      <a:gd name="T11" fmla="*/ 3 h 32"/>
                      <a:gd name="T12" fmla="*/ 3855 w 37"/>
                      <a:gd name="T13" fmla="*/ 3 h 32"/>
                      <a:gd name="T14" fmla="*/ 4083 w 37"/>
                      <a:gd name="T15" fmla="*/ 3 h 32"/>
                      <a:gd name="T16" fmla="*/ 4357 w 37"/>
                      <a:gd name="T17" fmla="*/ 3 h 32"/>
                      <a:gd name="T18" fmla="*/ 4357 w 37"/>
                      <a:gd name="T19" fmla="*/ 3 h 32"/>
                      <a:gd name="T20" fmla="*/ 4357 w 37"/>
                      <a:gd name="T21" fmla="*/ 3 h 32"/>
                      <a:gd name="T22" fmla="*/ 4357 w 37"/>
                      <a:gd name="T23" fmla="*/ 3 h 32"/>
                      <a:gd name="T24" fmla="*/ 4357 w 37"/>
                      <a:gd name="T25" fmla="*/ 3 h 32"/>
                      <a:gd name="T26" fmla="*/ 4083 w 37"/>
                      <a:gd name="T27" fmla="*/ 3 h 32"/>
                      <a:gd name="T28" fmla="*/ 3855 w 37"/>
                      <a:gd name="T29" fmla="*/ 3 h 32"/>
                      <a:gd name="T30" fmla="*/ 3855 w 37"/>
                      <a:gd name="T31" fmla="*/ 3 h 32"/>
                      <a:gd name="T32" fmla="*/ 3650 w 37"/>
                      <a:gd name="T33" fmla="*/ 2 h 32"/>
                      <a:gd name="T34" fmla="*/ 3259 w 37"/>
                      <a:gd name="T35" fmla="*/ 0 h 32"/>
                      <a:gd name="T36" fmla="*/ 2829 w 37"/>
                      <a:gd name="T37" fmla="*/ 0 h 32"/>
                      <a:gd name="T38" fmla="*/ 2597 w 37"/>
                      <a:gd name="T39" fmla="*/ 0 h 32"/>
                      <a:gd name="T40" fmla="*/ 2319 w 37"/>
                      <a:gd name="T41" fmla="*/ 0 h 32"/>
                      <a:gd name="T42" fmla="*/ 1848 w 37"/>
                      <a:gd name="T43" fmla="*/ 0 h 32"/>
                      <a:gd name="T44" fmla="*/ 1471 w 37"/>
                      <a:gd name="T45" fmla="*/ 0 h 32"/>
                      <a:gd name="T46" fmla="*/ 1261 w 37"/>
                      <a:gd name="T47" fmla="*/ 0 h 32"/>
                      <a:gd name="T48" fmla="*/ 1047 w 37"/>
                      <a:gd name="T49" fmla="*/ 2 h 32"/>
                      <a:gd name="T50" fmla="*/ 835 w 37"/>
                      <a:gd name="T51" fmla="*/ 3 h 32"/>
                      <a:gd name="T52" fmla="*/ 594 w 37"/>
                      <a:gd name="T53" fmla="*/ 3 h 32"/>
                      <a:gd name="T54" fmla="*/ 323 w 37"/>
                      <a:gd name="T55" fmla="*/ 3 h 32"/>
                      <a:gd name="T56" fmla="*/ 323 w 37"/>
                      <a:gd name="T57" fmla="*/ 3 h 32"/>
                      <a:gd name="T58" fmla="*/ 0 w 37"/>
                      <a:gd name="T59" fmla="*/ 3 h 32"/>
                      <a:gd name="T60" fmla="*/ 0 w 37"/>
                      <a:gd name="T61" fmla="*/ 3 h 32"/>
                      <a:gd name="T62" fmla="*/ 0 w 37"/>
                      <a:gd name="T63" fmla="*/ 3 h 32"/>
                      <a:gd name="T64" fmla="*/ 323 w 37"/>
                      <a:gd name="T65" fmla="*/ 3 h 32"/>
                      <a:gd name="T66" fmla="*/ 323 w 37"/>
                      <a:gd name="T67" fmla="*/ 3 h 32"/>
                      <a:gd name="T68" fmla="*/ 594 w 37"/>
                      <a:gd name="T69" fmla="*/ 3 h 32"/>
                      <a:gd name="T70" fmla="*/ 835 w 37"/>
                      <a:gd name="T71" fmla="*/ 3 h 32"/>
                      <a:gd name="T72" fmla="*/ 1047 w 37"/>
                      <a:gd name="T73" fmla="*/ 3 h 32"/>
                      <a:gd name="T74" fmla="*/ 1261 w 37"/>
                      <a:gd name="T75" fmla="*/ 3 h 32"/>
                      <a:gd name="T76" fmla="*/ 1471 w 37"/>
                      <a:gd name="T77" fmla="*/ 3 h 32"/>
                      <a:gd name="T78" fmla="*/ 1848 w 37"/>
                      <a:gd name="T79" fmla="*/ 3 h 32"/>
                      <a:gd name="T80" fmla="*/ 2319 w 37"/>
                      <a:gd name="T81" fmla="*/ 3 h 32"/>
                      <a:gd name="T82" fmla="*/ 2319 w 37"/>
                      <a:gd name="T83" fmla="*/ 3 h 32"/>
                      <a:gd name="T84" fmla="*/ 2067 w 37"/>
                      <a:gd name="T85" fmla="*/ 3 h 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2"/>
                      <a:gd name="T131" fmla="*/ 37 w 37"/>
                      <a:gd name="T132" fmla="*/ 32 h 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lnTo>
                          <a:pt x="18" y="32"/>
                        </a:lnTo>
                        <a:close/>
                      </a:path>
                    </a:pathLst>
                  </a:custGeom>
                  <a:solidFill>
                    <a:srgbClr val="EB7500"/>
                  </a:solidFill>
                  <a:ln w="9525">
                    <a:solidFill>
                      <a:srgbClr val="FF6600"/>
                    </a:solidFill>
                    <a:round/>
                    <a:headEnd/>
                    <a:tailEnd/>
                  </a:ln>
                </p:spPr>
                <p:txBody>
                  <a:bodyPr/>
                  <a:lstStyle/>
                  <a:p>
                    <a:endParaRPr lang="zh-CN" altLang="en-US"/>
                  </a:p>
                </p:txBody>
              </p:sp>
              <p:sp>
                <p:nvSpPr>
                  <p:cNvPr id="666730" name="Freeform 121"/>
                  <p:cNvSpPr>
                    <a:spLocks/>
                  </p:cNvSpPr>
                  <p:nvPr/>
                </p:nvSpPr>
                <p:spPr bwMode="auto">
                  <a:xfrm>
                    <a:off x="2685" y="2264"/>
                    <a:ext cx="52" cy="27"/>
                  </a:xfrm>
                  <a:custGeom>
                    <a:avLst/>
                    <a:gdLst>
                      <a:gd name="T0" fmla="*/ 2067 w 37"/>
                      <a:gd name="T1" fmla="*/ 3 h 32"/>
                      <a:gd name="T2" fmla="*/ 2597 w 37"/>
                      <a:gd name="T3" fmla="*/ 3 h 32"/>
                      <a:gd name="T4" fmla="*/ 2829 w 37"/>
                      <a:gd name="T5" fmla="*/ 3 h 32"/>
                      <a:gd name="T6" fmla="*/ 3259 w 37"/>
                      <a:gd name="T7" fmla="*/ 3 h 32"/>
                      <a:gd name="T8" fmla="*/ 3650 w 37"/>
                      <a:gd name="T9" fmla="*/ 3 h 32"/>
                      <a:gd name="T10" fmla="*/ 3855 w 37"/>
                      <a:gd name="T11" fmla="*/ 3 h 32"/>
                      <a:gd name="T12" fmla="*/ 3855 w 37"/>
                      <a:gd name="T13" fmla="*/ 3 h 32"/>
                      <a:gd name="T14" fmla="*/ 4083 w 37"/>
                      <a:gd name="T15" fmla="*/ 3 h 32"/>
                      <a:gd name="T16" fmla="*/ 4357 w 37"/>
                      <a:gd name="T17" fmla="*/ 3 h 32"/>
                      <a:gd name="T18" fmla="*/ 4357 w 37"/>
                      <a:gd name="T19" fmla="*/ 3 h 32"/>
                      <a:gd name="T20" fmla="*/ 4357 w 37"/>
                      <a:gd name="T21" fmla="*/ 3 h 32"/>
                      <a:gd name="T22" fmla="*/ 4357 w 37"/>
                      <a:gd name="T23" fmla="*/ 3 h 32"/>
                      <a:gd name="T24" fmla="*/ 4357 w 37"/>
                      <a:gd name="T25" fmla="*/ 3 h 32"/>
                      <a:gd name="T26" fmla="*/ 4083 w 37"/>
                      <a:gd name="T27" fmla="*/ 3 h 32"/>
                      <a:gd name="T28" fmla="*/ 3855 w 37"/>
                      <a:gd name="T29" fmla="*/ 3 h 32"/>
                      <a:gd name="T30" fmla="*/ 3855 w 37"/>
                      <a:gd name="T31" fmla="*/ 3 h 32"/>
                      <a:gd name="T32" fmla="*/ 3650 w 37"/>
                      <a:gd name="T33" fmla="*/ 2 h 32"/>
                      <a:gd name="T34" fmla="*/ 3259 w 37"/>
                      <a:gd name="T35" fmla="*/ 0 h 32"/>
                      <a:gd name="T36" fmla="*/ 2829 w 37"/>
                      <a:gd name="T37" fmla="*/ 0 h 32"/>
                      <a:gd name="T38" fmla="*/ 2597 w 37"/>
                      <a:gd name="T39" fmla="*/ 0 h 32"/>
                      <a:gd name="T40" fmla="*/ 2319 w 37"/>
                      <a:gd name="T41" fmla="*/ 0 h 32"/>
                      <a:gd name="T42" fmla="*/ 1848 w 37"/>
                      <a:gd name="T43" fmla="*/ 0 h 32"/>
                      <a:gd name="T44" fmla="*/ 1471 w 37"/>
                      <a:gd name="T45" fmla="*/ 0 h 32"/>
                      <a:gd name="T46" fmla="*/ 1261 w 37"/>
                      <a:gd name="T47" fmla="*/ 0 h 32"/>
                      <a:gd name="T48" fmla="*/ 1047 w 37"/>
                      <a:gd name="T49" fmla="*/ 2 h 32"/>
                      <a:gd name="T50" fmla="*/ 835 w 37"/>
                      <a:gd name="T51" fmla="*/ 3 h 32"/>
                      <a:gd name="T52" fmla="*/ 594 w 37"/>
                      <a:gd name="T53" fmla="*/ 3 h 32"/>
                      <a:gd name="T54" fmla="*/ 323 w 37"/>
                      <a:gd name="T55" fmla="*/ 3 h 32"/>
                      <a:gd name="T56" fmla="*/ 323 w 37"/>
                      <a:gd name="T57" fmla="*/ 3 h 32"/>
                      <a:gd name="T58" fmla="*/ 0 w 37"/>
                      <a:gd name="T59" fmla="*/ 3 h 32"/>
                      <a:gd name="T60" fmla="*/ 0 w 37"/>
                      <a:gd name="T61" fmla="*/ 3 h 32"/>
                      <a:gd name="T62" fmla="*/ 0 w 37"/>
                      <a:gd name="T63" fmla="*/ 3 h 32"/>
                      <a:gd name="T64" fmla="*/ 323 w 37"/>
                      <a:gd name="T65" fmla="*/ 3 h 32"/>
                      <a:gd name="T66" fmla="*/ 323 w 37"/>
                      <a:gd name="T67" fmla="*/ 3 h 32"/>
                      <a:gd name="T68" fmla="*/ 594 w 37"/>
                      <a:gd name="T69" fmla="*/ 3 h 32"/>
                      <a:gd name="T70" fmla="*/ 835 w 37"/>
                      <a:gd name="T71" fmla="*/ 3 h 32"/>
                      <a:gd name="T72" fmla="*/ 1047 w 37"/>
                      <a:gd name="T73" fmla="*/ 3 h 32"/>
                      <a:gd name="T74" fmla="*/ 1261 w 37"/>
                      <a:gd name="T75" fmla="*/ 3 h 32"/>
                      <a:gd name="T76" fmla="*/ 1471 w 37"/>
                      <a:gd name="T77" fmla="*/ 3 h 32"/>
                      <a:gd name="T78" fmla="*/ 1848 w 37"/>
                      <a:gd name="T79" fmla="*/ 3 h 32"/>
                      <a:gd name="T80" fmla="*/ 2319 w 37"/>
                      <a:gd name="T81" fmla="*/ 3 h 32"/>
                      <a:gd name="T82" fmla="*/ 2319 w 37"/>
                      <a:gd name="T83" fmla="*/ 3 h 3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7"/>
                      <a:gd name="T127" fmla="*/ 0 h 32"/>
                      <a:gd name="T128" fmla="*/ 37 w 37"/>
                      <a:gd name="T129" fmla="*/ 32 h 3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path>
                    </a:pathLst>
                  </a:custGeom>
                  <a:noFill/>
                  <a:ln w="3175">
                    <a:solidFill>
                      <a:srgbClr val="FF6600"/>
                    </a:solidFill>
                    <a:round/>
                    <a:headEnd/>
                    <a:tailEnd/>
                  </a:ln>
                </p:spPr>
                <p:txBody>
                  <a:bodyPr/>
                  <a:lstStyle/>
                  <a:p>
                    <a:endParaRPr lang="zh-CN" altLang="en-US"/>
                  </a:p>
                </p:txBody>
              </p:sp>
              <p:sp>
                <p:nvSpPr>
                  <p:cNvPr id="666731" name="Freeform 122"/>
                  <p:cNvSpPr>
                    <a:spLocks/>
                  </p:cNvSpPr>
                  <p:nvPr/>
                </p:nvSpPr>
                <p:spPr bwMode="auto">
                  <a:xfrm>
                    <a:off x="2685" y="2436"/>
                    <a:ext cx="52" cy="28"/>
                  </a:xfrm>
                  <a:custGeom>
                    <a:avLst/>
                    <a:gdLst>
                      <a:gd name="T0" fmla="*/ 2067 w 37"/>
                      <a:gd name="T1" fmla="*/ 4 h 32"/>
                      <a:gd name="T2" fmla="*/ 2597 w 37"/>
                      <a:gd name="T3" fmla="*/ 4 h 32"/>
                      <a:gd name="T4" fmla="*/ 2829 w 37"/>
                      <a:gd name="T5" fmla="*/ 4 h 32"/>
                      <a:gd name="T6" fmla="*/ 3259 w 37"/>
                      <a:gd name="T7" fmla="*/ 4 h 32"/>
                      <a:gd name="T8" fmla="*/ 3650 w 37"/>
                      <a:gd name="T9" fmla="*/ 4 h 32"/>
                      <a:gd name="T10" fmla="*/ 3855 w 37"/>
                      <a:gd name="T11" fmla="*/ 4 h 32"/>
                      <a:gd name="T12" fmla="*/ 3855 w 37"/>
                      <a:gd name="T13" fmla="*/ 4 h 32"/>
                      <a:gd name="T14" fmla="*/ 4083 w 37"/>
                      <a:gd name="T15" fmla="*/ 4 h 32"/>
                      <a:gd name="T16" fmla="*/ 4357 w 37"/>
                      <a:gd name="T17" fmla="*/ 4 h 32"/>
                      <a:gd name="T18" fmla="*/ 4357 w 37"/>
                      <a:gd name="T19" fmla="*/ 4 h 32"/>
                      <a:gd name="T20" fmla="*/ 4357 w 37"/>
                      <a:gd name="T21" fmla="*/ 4 h 32"/>
                      <a:gd name="T22" fmla="*/ 4357 w 37"/>
                      <a:gd name="T23" fmla="*/ 4 h 32"/>
                      <a:gd name="T24" fmla="*/ 4357 w 37"/>
                      <a:gd name="T25" fmla="*/ 4 h 32"/>
                      <a:gd name="T26" fmla="*/ 4083 w 37"/>
                      <a:gd name="T27" fmla="*/ 4 h 32"/>
                      <a:gd name="T28" fmla="*/ 3855 w 37"/>
                      <a:gd name="T29" fmla="*/ 4 h 32"/>
                      <a:gd name="T30" fmla="*/ 3855 w 37"/>
                      <a:gd name="T31" fmla="*/ 4 h 32"/>
                      <a:gd name="T32" fmla="*/ 3650 w 37"/>
                      <a:gd name="T33" fmla="*/ 2 h 32"/>
                      <a:gd name="T34" fmla="*/ 3259 w 37"/>
                      <a:gd name="T35" fmla="*/ 0 h 32"/>
                      <a:gd name="T36" fmla="*/ 2829 w 37"/>
                      <a:gd name="T37" fmla="*/ 0 h 32"/>
                      <a:gd name="T38" fmla="*/ 2597 w 37"/>
                      <a:gd name="T39" fmla="*/ 0 h 32"/>
                      <a:gd name="T40" fmla="*/ 2319 w 37"/>
                      <a:gd name="T41" fmla="*/ 0 h 32"/>
                      <a:gd name="T42" fmla="*/ 1848 w 37"/>
                      <a:gd name="T43" fmla="*/ 0 h 32"/>
                      <a:gd name="T44" fmla="*/ 1471 w 37"/>
                      <a:gd name="T45" fmla="*/ 0 h 32"/>
                      <a:gd name="T46" fmla="*/ 1261 w 37"/>
                      <a:gd name="T47" fmla="*/ 0 h 32"/>
                      <a:gd name="T48" fmla="*/ 1047 w 37"/>
                      <a:gd name="T49" fmla="*/ 2 h 32"/>
                      <a:gd name="T50" fmla="*/ 835 w 37"/>
                      <a:gd name="T51" fmla="*/ 4 h 32"/>
                      <a:gd name="T52" fmla="*/ 594 w 37"/>
                      <a:gd name="T53" fmla="*/ 4 h 32"/>
                      <a:gd name="T54" fmla="*/ 323 w 37"/>
                      <a:gd name="T55" fmla="*/ 4 h 32"/>
                      <a:gd name="T56" fmla="*/ 323 w 37"/>
                      <a:gd name="T57" fmla="*/ 4 h 32"/>
                      <a:gd name="T58" fmla="*/ 0 w 37"/>
                      <a:gd name="T59" fmla="*/ 4 h 32"/>
                      <a:gd name="T60" fmla="*/ 0 w 37"/>
                      <a:gd name="T61" fmla="*/ 4 h 32"/>
                      <a:gd name="T62" fmla="*/ 0 w 37"/>
                      <a:gd name="T63" fmla="*/ 4 h 32"/>
                      <a:gd name="T64" fmla="*/ 323 w 37"/>
                      <a:gd name="T65" fmla="*/ 4 h 32"/>
                      <a:gd name="T66" fmla="*/ 323 w 37"/>
                      <a:gd name="T67" fmla="*/ 4 h 32"/>
                      <a:gd name="T68" fmla="*/ 594 w 37"/>
                      <a:gd name="T69" fmla="*/ 4 h 32"/>
                      <a:gd name="T70" fmla="*/ 835 w 37"/>
                      <a:gd name="T71" fmla="*/ 4 h 32"/>
                      <a:gd name="T72" fmla="*/ 1047 w 37"/>
                      <a:gd name="T73" fmla="*/ 4 h 32"/>
                      <a:gd name="T74" fmla="*/ 1261 w 37"/>
                      <a:gd name="T75" fmla="*/ 4 h 32"/>
                      <a:gd name="T76" fmla="*/ 1471 w 37"/>
                      <a:gd name="T77" fmla="*/ 4 h 32"/>
                      <a:gd name="T78" fmla="*/ 1848 w 37"/>
                      <a:gd name="T79" fmla="*/ 4 h 32"/>
                      <a:gd name="T80" fmla="*/ 2319 w 37"/>
                      <a:gd name="T81" fmla="*/ 4 h 32"/>
                      <a:gd name="T82" fmla="*/ 2319 w 37"/>
                      <a:gd name="T83" fmla="*/ 4 h 32"/>
                      <a:gd name="T84" fmla="*/ 2067 w 37"/>
                      <a:gd name="T85" fmla="*/ 4 h 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2"/>
                      <a:gd name="T131" fmla="*/ 37 w 37"/>
                      <a:gd name="T132" fmla="*/ 32 h 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lnTo>
                          <a:pt x="18" y="32"/>
                        </a:lnTo>
                        <a:close/>
                      </a:path>
                    </a:pathLst>
                  </a:custGeom>
                  <a:solidFill>
                    <a:srgbClr val="EB7500"/>
                  </a:solidFill>
                  <a:ln w="9525">
                    <a:solidFill>
                      <a:srgbClr val="FF6600"/>
                    </a:solidFill>
                    <a:round/>
                    <a:headEnd/>
                    <a:tailEnd/>
                  </a:ln>
                </p:spPr>
                <p:txBody>
                  <a:bodyPr/>
                  <a:lstStyle/>
                  <a:p>
                    <a:endParaRPr lang="zh-CN" altLang="en-US"/>
                  </a:p>
                </p:txBody>
              </p:sp>
              <p:sp>
                <p:nvSpPr>
                  <p:cNvPr id="666732" name="Freeform 123"/>
                  <p:cNvSpPr>
                    <a:spLocks/>
                  </p:cNvSpPr>
                  <p:nvPr/>
                </p:nvSpPr>
                <p:spPr bwMode="auto">
                  <a:xfrm>
                    <a:off x="2685" y="2436"/>
                    <a:ext cx="52" cy="28"/>
                  </a:xfrm>
                  <a:custGeom>
                    <a:avLst/>
                    <a:gdLst>
                      <a:gd name="T0" fmla="*/ 2067 w 37"/>
                      <a:gd name="T1" fmla="*/ 4 h 32"/>
                      <a:gd name="T2" fmla="*/ 2597 w 37"/>
                      <a:gd name="T3" fmla="*/ 4 h 32"/>
                      <a:gd name="T4" fmla="*/ 2829 w 37"/>
                      <a:gd name="T5" fmla="*/ 4 h 32"/>
                      <a:gd name="T6" fmla="*/ 3259 w 37"/>
                      <a:gd name="T7" fmla="*/ 4 h 32"/>
                      <a:gd name="T8" fmla="*/ 3650 w 37"/>
                      <a:gd name="T9" fmla="*/ 4 h 32"/>
                      <a:gd name="T10" fmla="*/ 3855 w 37"/>
                      <a:gd name="T11" fmla="*/ 4 h 32"/>
                      <a:gd name="T12" fmla="*/ 3855 w 37"/>
                      <a:gd name="T13" fmla="*/ 4 h 32"/>
                      <a:gd name="T14" fmla="*/ 4083 w 37"/>
                      <a:gd name="T15" fmla="*/ 4 h 32"/>
                      <a:gd name="T16" fmla="*/ 4357 w 37"/>
                      <a:gd name="T17" fmla="*/ 4 h 32"/>
                      <a:gd name="T18" fmla="*/ 4357 w 37"/>
                      <a:gd name="T19" fmla="*/ 4 h 32"/>
                      <a:gd name="T20" fmla="*/ 4357 w 37"/>
                      <a:gd name="T21" fmla="*/ 4 h 32"/>
                      <a:gd name="T22" fmla="*/ 4357 w 37"/>
                      <a:gd name="T23" fmla="*/ 4 h 32"/>
                      <a:gd name="T24" fmla="*/ 4357 w 37"/>
                      <a:gd name="T25" fmla="*/ 4 h 32"/>
                      <a:gd name="T26" fmla="*/ 4083 w 37"/>
                      <a:gd name="T27" fmla="*/ 4 h 32"/>
                      <a:gd name="T28" fmla="*/ 3855 w 37"/>
                      <a:gd name="T29" fmla="*/ 4 h 32"/>
                      <a:gd name="T30" fmla="*/ 3855 w 37"/>
                      <a:gd name="T31" fmla="*/ 4 h 32"/>
                      <a:gd name="T32" fmla="*/ 3650 w 37"/>
                      <a:gd name="T33" fmla="*/ 2 h 32"/>
                      <a:gd name="T34" fmla="*/ 3259 w 37"/>
                      <a:gd name="T35" fmla="*/ 0 h 32"/>
                      <a:gd name="T36" fmla="*/ 2829 w 37"/>
                      <a:gd name="T37" fmla="*/ 0 h 32"/>
                      <a:gd name="T38" fmla="*/ 2597 w 37"/>
                      <a:gd name="T39" fmla="*/ 0 h 32"/>
                      <a:gd name="T40" fmla="*/ 2319 w 37"/>
                      <a:gd name="T41" fmla="*/ 0 h 32"/>
                      <a:gd name="T42" fmla="*/ 1848 w 37"/>
                      <a:gd name="T43" fmla="*/ 0 h 32"/>
                      <a:gd name="T44" fmla="*/ 1471 w 37"/>
                      <a:gd name="T45" fmla="*/ 0 h 32"/>
                      <a:gd name="T46" fmla="*/ 1261 w 37"/>
                      <a:gd name="T47" fmla="*/ 0 h 32"/>
                      <a:gd name="T48" fmla="*/ 1047 w 37"/>
                      <a:gd name="T49" fmla="*/ 2 h 32"/>
                      <a:gd name="T50" fmla="*/ 835 w 37"/>
                      <a:gd name="T51" fmla="*/ 4 h 32"/>
                      <a:gd name="T52" fmla="*/ 594 w 37"/>
                      <a:gd name="T53" fmla="*/ 4 h 32"/>
                      <a:gd name="T54" fmla="*/ 323 w 37"/>
                      <a:gd name="T55" fmla="*/ 4 h 32"/>
                      <a:gd name="T56" fmla="*/ 323 w 37"/>
                      <a:gd name="T57" fmla="*/ 4 h 32"/>
                      <a:gd name="T58" fmla="*/ 0 w 37"/>
                      <a:gd name="T59" fmla="*/ 4 h 32"/>
                      <a:gd name="T60" fmla="*/ 0 w 37"/>
                      <a:gd name="T61" fmla="*/ 4 h 32"/>
                      <a:gd name="T62" fmla="*/ 0 w 37"/>
                      <a:gd name="T63" fmla="*/ 4 h 32"/>
                      <a:gd name="T64" fmla="*/ 323 w 37"/>
                      <a:gd name="T65" fmla="*/ 4 h 32"/>
                      <a:gd name="T66" fmla="*/ 323 w 37"/>
                      <a:gd name="T67" fmla="*/ 4 h 32"/>
                      <a:gd name="T68" fmla="*/ 594 w 37"/>
                      <a:gd name="T69" fmla="*/ 4 h 32"/>
                      <a:gd name="T70" fmla="*/ 835 w 37"/>
                      <a:gd name="T71" fmla="*/ 4 h 32"/>
                      <a:gd name="T72" fmla="*/ 1047 w 37"/>
                      <a:gd name="T73" fmla="*/ 4 h 32"/>
                      <a:gd name="T74" fmla="*/ 1261 w 37"/>
                      <a:gd name="T75" fmla="*/ 4 h 32"/>
                      <a:gd name="T76" fmla="*/ 1471 w 37"/>
                      <a:gd name="T77" fmla="*/ 4 h 32"/>
                      <a:gd name="T78" fmla="*/ 1848 w 37"/>
                      <a:gd name="T79" fmla="*/ 4 h 32"/>
                      <a:gd name="T80" fmla="*/ 2319 w 37"/>
                      <a:gd name="T81" fmla="*/ 4 h 32"/>
                      <a:gd name="T82" fmla="*/ 2319 w 37"/>
                      <a:gd name="T83" fmla="*/ 4 h 3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7"/>
                      <a:gd name="T127" fmla="*/ 0 h 32"/>
                      <a:gd name="T128" fmla="*/ 37 w 37"/>
                      <a:gd name="T129" fmla="*/ 32 h 3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path>
                    </a:pathLst>
                  </a:custGeom>
                  <a:noFill/>
                  <a:ln w="3175">
                    <a:solidFill>
                      <a:srgbClr val="FF6600"/>
                    </a:solidFill>
                    <a:round/>
                    <a:headEnd/>
                    <a:tailEnd/>
                  </a:ln>
                </p:spPr>
                <p:txBody>
                  <a:bodyPr/>
                  <a:lstStyle/>
                  <a:p>
                    <a:endParaRPr lang="zh-CN" altLang="en-US"/>
                  </a:p>
                </p:txBody>
              </p:sp>
              <p:sp>
                <p:nvSpPr>
                  <p:cNvPr id="666733" name="Freeform 124"/>
                  <p:cNvSpPr>
                    <a:spLocks/>
                  </p:cNvSpPr>
                  <p:nvPr/>
                </p:nvSpPr>
                <p:spPr bwMode="auto">
                  <a:xfrm>
                    <a:off x="2685" y="2522"/>
                    <a:ext cx="52" cy="29"/>
                  </a:xfrm>
                  <a:custGeom>
                    <a:avLst/>
                    <a:gdLst>
                      <a:gd name="T0" fmla="*/ 2067 w 37"/>
                      <a:gd name="T1" fmla="*/ 5 h 33"/>
                      <a:gd name="T2" fmla="*/ 2597 w 37"/>
                      <a:gd name="T3" fmla="*/ 5 h 33"/>
                      <a:gd name="T4" fmla="*/ 2829 w 37"/>
                      <a:gd name="T5" fmla="*/ 5 h 33"/>
                      <a:gd name="T6" fmla="*/ 3259 w 37"/>
                      <a:gd name="T7" fmla="*/ 5 h 33"/>
                      <a:gd name="T8" fmla="*/ 3650 w 37"/>
                      <a:gd name="T9" fmla="*/ 5 h 33"/>
                      <a:gd name="T10" fmla="*/ 3855 w 37"/>
                      <a:gd name="T11" fmla="*/ 4 h 33"/>
                      <a:gd name="T12" fmla="*/ 3855 w 37"/>
                      <a:gd name="T13" fmla="*/ 4 h 33"/>
                      <a:gd name="T14" fmla="*/ 4083 w 37"/>
                      <a:gd name="T15" fmla="*/ 4 h 33"/>
                      <a:gd name="T16" fmla="*/ 4357 w 37"/>
                      <a:gd name="T17" fmla="*/ 4 h 33"/>
                      <a:gd name="T18" fmla="*/ 4357 w 37"/>
                      <a:gd name="T19" fmla="*/ 4 h 33"/>
                      <a:gd name="T20" fmla="*/ 4357 w 37"/>
                      <a:gd name="T21" fmla="*/ 4 h 33"/>
                      <a:gd name="T22" fmla="*/ 4357 w 37"/>
                      <a:gd name="T23" fmla="*/ 4 h 33"/>
                      <a:gd name="T24" fmla="*/ 4357 w 37"/>
                      <a:gd name="T25" fmla="*/ 4 h 33"/>
                      <a:gd name="T26" fmla="*/ 4083 w 37"/>
                      <a:gd name="T27" fmla="*/ 4 h 33"/>
                      <a:gd name="T28" fmla="*/ 3855 w 37"/>
                      <a:gd name="T29" fmla="*/ 4 h 33"/>
                      <a:gd name="T30" fmla="*/ 3855 w 37"/>
                      <a:gd name="T31" fmla="*/ 4 h 33"/>
                      <a:gd name="T32" fmla="*/ 3650 w 37"/>
                      <a:gd name="T33" fmla="*/ 2 h 33"/>
                      <a:gd name="T34" fmla="*/ 3259 w 37"/>
                      <a:gd name="T35" fmla="*/ 0 h 33"/>
                      <a:gd name="T36" fmla="*/ 2829 w 37"/>
                      <a:gd name="T37" fmla="*/ 0 h 33"/>
                      <a:gd name="T38" fmla="*/ 2597 w 37"/>
                      <a:gd name="T39" fmla="*/ 0 h 33"/>
                      <a:gd name="T40" fmla="*/ 2319 w 37"/>
                      <a:gd name="T41" fmla="*/ 0 h 33"/>
                      <a:gd name="T42" fmla="*/ 1848 w 37"/>
                      <a:gd name="T43" fmla="*/ 0 h 33"/>
                      <a:gd name="T44" fmla="*/ 1471 w 37"/>
                      <a:gd name="T45" fmla="*/ 0 h 33"/>
                      <a:gd name="T46" fmla="*/ 1261 w 37"/>
                      <a:gd name="T47" fmla="*/ 0 h 33"/>
                      <a:gd name="T48" fmla="*/ 1047 w 37"/>
                      <a:gd name="T49" fmla="*/ 2 h 33"/>
                      <a:gd name="T50" fmla="*/ 835 w 37"/>
                      <a:gd name="T51" fmla="*/ 4 h 33"/>
                      <a:gd name="T52" fmla="*/ 594 w 37"/>
                      <a:gd name="T53" fmla="*/ 4 h 33"/>
                      <a:gd name="T54" fmla="*/ 323 w 37"/>
                      <a:gd name="T55" fmla="*/ 4 h 33"/>
                      <a:gd name="T56" fmla="*/ 323 w 37"/>
                      <a:gd name="T57" fmla="*/ 4 h 33"/>
                      <a:gd name="T58" fmla="*/ 0 w 37"/>
                      <a:gd name="T59" fmla="*/ 4 h 33"/>
                      <a:gd name="T60" fmla="*/ 0 w 37"/>
                      <a:gd name="T61" fmla="*/ 4 h 33"/>
                      <a:gd name="T62" fmla="*/ 0 w 37"/>
                      <a:gd name="T63" fmla="*/ 4 h 33"/>
                      <a:gd name="T64" fmla="*/ 323 w 37"/>
                      <a:gd name="T65" fmla="*/ 4 h 33"/>
                      <a:gd name="T66" fmla="*/ 323 w 37"/>
                      <a:gd name="T67" fmla="*/ 4 h 33"/>
                      <a:gd name="T68" fmla="*/ 594 w 37"/>
                      <a:gd name="T69" fmla="*/ 4 h 33"/>
                      <a:gd name="T70" fmla="*/ 835 w 37"/>
                      <a:gd name="T71" fmla="*/ 4 h 33"/>
                      <a:gd name="T72" fmla="*/ 1047 w 37"/>
                      <a:gd name="T73" fmla="*/ 5 h 33"/>
                      <a:gd name="T74" fmla="*/ 1261 w 37"/>
                      <a:gd name="T75" fmla="*/ 5 h 33"/>
                      <a:gd name="T76" fmla="*/ 1471 w 37"/>
                      <a:gd name="T77" fmla="*/ 5 h 33"/>
                      <a:gd name="T78" fmla="*/ 1848 w 37"/>
                      <a:gd name="T79" fmla="*/ 5 h 33"/>
                      <a:gd name="T80" fmla="*/ 2319 w 37"/>
                      <a:gd name="T81" fmla="*/ 5 h 33"/>
                      <a:gd name="T82" fmla="*/ 2319 w 37"/>
                      <a:gd name="T83" fmla="*/ 5 h 33"/>
                      <a:gd name="T84" fmla="*/ 2067 w 37"/>
                      <a:gd name="T85" fmla="*/ 5 h 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3"/>
                      <a:gd name="T131" fmla="*/ 37 w 37"/>
                      <a:gd name="T132" fmla="*/ 33 h 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3">
                        <a:moveTo>
                          <a:pt x="18" y="33"/>
                        </a:moveTo>
                        <a:lnTo>
                          <a:pt x="22" y="33"/>
                        </a:lnTo>
                        <a:lnTo>
                          <a:pt x="24" y="33"/>
                        </a:lnTo>
                        <a:lnTo>
                          <a:pt x="28" y="31"/>
                        </a:lnTo>
                        <a:lnTo>
                          <a:pt x="31" y="31"/>
                        </a:lnTo>
                        <a:lnTo>
                          <a:pt x="33" y="29"/>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9"/>
                        </a:lnTo>
                        <a:lnTo>
                          <a:pt x="9" y="31"/>
                        </a:lnTo>
                        <a:lnTo>
                          <a:pt x="11" y="31"/>
                        </a:lnTo>
                        <a:lnTo>
                          <a:pt x="13" y="33"/>
                        </a:lnTo>
                        <a:lnTo>
                          <a:pt x="16" y="33"/>
                        </a:lnTo>
                        <a:lnTo>
                          <a:pt x="20" y="33"/>
                        </a:lnTo>
                        <a:lnTo>
                          <a:pt x="18" y="33"/>
                        </a:lnTo>
                        <a:close/>
                      </a:path>
                    </a:pathLst>
                  </a:custGeom>
                  <a:solidFill>
                    <a:srgbClr val="EB7500"/>
                  </a:solidFill>
                  <a:ln w="9525">
                    <a:solidFill>
                      <a:srgbClr val="FF6600"/>
                    </a:solidFill>
                    <a:round/>
                    <a:headEnd/>
                    <a:tailEnd/>
                  </a:ln>
                </p:spPr>
                <p:txBody>
                  <a:bodyPr/>
                  <a:lstStyle/>
                  <a:p>
                    <a:endParaRPr lang="zh-CN" altLang="en-US"/>
                  </a:p>
                </p:txBody>
              </p:sp>
              <p:sp>
                <p:nvSpPr>
                  <p:cNvPr id="666734" name="Freeform 125"/>
                  <p:cNvSpPr>
                    <a:spLocks/>
                  </p:cNvSpPr>
                  <p:nvPr/>
                </p:nvSpPr>
                <p:spPr bwMode="auto">
                  <a:xfrm>
                    <a:off x="2685" y="2522"/>
                    <a:ext cx="52" cy="29"/>
                  </a:xfrm>
                  <a:custGeom>
                    <a:avLst/>
                    <a:gdLst>
                      <a:gd name="T0" fmla="*/ 2067 w 37"/>
                      <a:gd name="T1" fmla="*/ 5 h 33"/>
                      <a:gd name="T2" fmla="*/ 2597 w 37"/>
                      <a:gd name="T3" fmla="*/ 5 h 33"/>
                      <a:gd name="T4" fmla="*/ 2829 w 37"/>
                      <a:gd name="T5" fmla="*/ 5 h 33"/>
                      <a:gd name="T6" fmla="*/ 3259 w 37"/>
                      <a:gd name="T7" fmla="*/ 5 h 33"/>
                      <a:gd name="T8" fmla="*/ 3650 w 37"/>
                      <a:gd name="T9" fmla="*/ 5 h 33"/>
                      <a:gd name="T10" fmla="*/ 3855 w 37"/>
                      <a:gd name="T11" fmla="*/ 4 h 33"/>
                      <a:gd name="T12" fmla="*/ 3855 w 37"/>
                      <a:gd name="T13" fmla="*/ 4 h 33"/>
                      <a:gd name="T14" fmla="*/ 4083 w 37"/>
                      <a:gd name="T15" fmla="*/ 4 h 33"/>
                      <a:gd name="T16" fmla="*/ 4357 w 37"/>
                      <a:gd name="T17" fmla="*/ 4 h 33"/>
                      <a:gd name="T18" fmla="*/ 4357 w 37"/>
                      <a:gd name="T19" fmla="*/ 4 h 33"/>
                      <a:gd name="T20" fmla="*/ 4357 w 37"/>
                      <a:gd name="T21" fmla="*/ 4 h 33"/>
                      <a:gd name="T22" fmla="*/ 4357 w 37"/>
                      <a:gd name="T23" fmla="*/ 4 h 33"/>
                      <a:gd name="T24" fmla="*/ 4357 w 37"/>
                      <a:gd name="T25" fmla="*/ 4 h 33"/>
                      <a:gd name="T26" fmla="*/ 4083 w 37"/>
                      <a:gd name="T27" fmla="*/ 4 h 33"/>
                      <a:gd name="T28" fmla="*/ 3855 w 37"/>
                      <a:gd name="T29" fmla="*/ 4 h 33"/>
                      <a:gd name="T30" fmla="*/ 3855 w 37"/>
                      <a:gd name="T31" fmla="*/ 4 h 33"/>
                      <a:gd name="T32" fmla="*/ 3650 w 37"/>
                      <a:gd name="T33" fmla="*/ 2 h 33"/>
                      <a:gd name="T34" fmla="*/ 3259 w 37"/>
                      <a:gd name="T35" fmla="*/ 0 h 33"/>
                      <a:gd name="T36" fmla="*/ 2829 w 37"/>
                      <a:gd name="T37" fmla="*/ 0 h 33"/>
                      <a:gd name="T38" fmla="*/ 2597 w 37"/>
                      <a:gd name="T39" fmla="*/ 0 h 33"/>
                      <a:gd name="T40" fmla="*/ 2319 w 37"/>
                      <a:gd name="T41" fmla="*/ 0 h 33"/>
                      <a:gd name="T42" fmla="*/ 1848 w 37"/>
                      <a:gd name="T43" fmla="*/ 0 h 33"/>
                      <a:gd name="T44" fmla="*/ 1471 w 37"/>
                      <a:gd name="T45" fmla="*/ 0 h 33"/>
                      <a:gd name="T46" fmla="*/ 1261 w 37"/>
                      <a:gd name="T47" fmla="*/ 0 h 33"/>
                      <a:gd name="T48" fmla="*/ 1047 w 37"/>
                      <a:gd name="T49" fmla="*/ 2 h 33"/>
                      <a:gd name="T50" fmla="*/ 835 w 37"/>
                      <a:gd name="T51" fmla="*/ 4 h 33"/>
                      <a:gd name="T52" fmla="*/ 594 w 37"/>
                      <a:gd name="T53" fmla="*/ 4 h 33"/>
                      <a:gd name="T54" fmla="*/ 323 w 37"/>
                      <a:gd name="T55" fmla="*/ 4 h 33"/>
                      <a:gd name="T56" fmla="*/ 323 w 37"/>
                      <a:gd name="T57" fmla="*/ 4 h 33"/>
                      <a:gd name="T58" fmla="*/ 0 w 37"/>
                      <a:gd name="T59" fmla="*/ 4 h 33"/>
                      <a:gd name="T60" fmla="*/ 0 w 37"/>
                      <a:gd name="T61" fmla="*/ 4 h 33"/>
                      <a:gd name="T62" fmla="*/ 0 w 37"/>
                      <a:gd name="T63" fmla="*/ 4 h 33"/>
                      <a:gd name="T64" fmla="*/ 323 w 37"/>
                      <a:gd name="T65" fmla="*/ 4 h 33"/>
                      <a:gd name="T66" fmla="*/ 323 w 37"/>
                      <a:gd name="T67" fmla="*/ 4 h 33"/>
                      <a:gd name="T68" fmla="*/ 594 w 37"/>
                      <a:gd name="T69" fmla="*/ 4 h 33"/>
                      <a:gd name="T70" fmla="*/ 835 w 37"/>
                      <a:gd name="T71" fmla="*/ 4 h 33"/>
                      <a:gd name="T72" fmla="*/ 1047 w 37"/>
                      <a:gd name="T73" fmla="*/ 5 h 33"/>
                      <a:gd name="T74" fmla="*/ 1261 w 37"/>
                      <a:gd name="T75" fmla="*/ 5 h 33"/>
                      <a:gd name="T76" fmla="*/ 1471 w 37"/>
                      <a:gd name="T77" fmla="*/ 5 h 33"/>
                      <a:gd name="T78" fmla="*/ 1848 w 37"/>
                      <a:gd name="T79" fmla="*/ 5 h 33"/>
                      <a:gd name="T80" fmla="*/ 2319 w 37"/>
                      <a:gd name="T81" fmla="*/ 5 h 33"/>
                      <a:gd name="T82" fmla="*/ 2319 w 37"/>
                      <a:gd name="T83" fmla="*/ 5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7"/>
                      <a:gd name="T127" fmla="*/ 0 h 33"/>
                      <a:gd name="T128" fmla="*/ 37 w 37"/>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7" h="33">
                        <a:moveTo>
                          <a:pt x="18" y="33"/>
                        </a:moveTo>
                        <a:lnTo>
                          <a:pt x="22" y="33"/>
                        </a:lnTo>
                        <a:lnTo>
                          <a:pt x="24" y="33"/>
                        </a:lnTo>
                        <a:lnTo>
                          <a:pt x="28" y="31"/>
                        </a:lnTo>
                        <a:lnTo>
                          <a:pt x="31" y="31"/>
                        </a:lnTo>
                        <a:lnTo>
                          <a:pt x="33" y="29"/>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9"/>
                        </a:lnTo>
                        <a:lnTo>
                          <a:pt x="9" y="31"/>
                        </a:lnTo>
                        <a:lnTo>
                          <a:pt x="11" y="31"/>
                        </a:lnTo>
                        <a:lnTo>
                          <a:pt x="13" y="33"/>
                        </a:lnTo>
                        <a:lnTo>
                          <a:pt x="16" y="33"/>
                        </a:lnTo>
                        <a:lnTo>
                          <a:pt x="20" y="33"/>
                        </a:lnTo>
                      </a:path>
                    </a:pathLst>
                  </a:custGeom>
                  <a:noFill/>
                  <a:ln w="3175">
                    <a:solidFill>
                      <a:srgbClr val="FF6600"/>
                    </a:solidFill>
                    <a:round/>
                    <a:headEnd/>
                    <a:tailEnd/>
                  </a:ln>
                </p:spPr>
                <p:txBody>
                  <a:bodyPr/>
                  <a:lstStyle/>
                  <a:p>
                    <a:endParaRPr lang="zh-CN" altLang="en-US"/>
                  </a:p>
                </p:txBody>
              </p:sp>
              <p:sp>
                <p:nvSpPr>
                  <p:cNvPr id="666735" name="Freeform 126"/>
                  <p:cNvSpPr>
                    <a:spLocks/>
                  </p:cNvSpPr>
                  <p:nvPr/>
                </p:nvSpPr>
                <p:spPr bwMode="auto">
                  <a:xfrm>
                    <a:off x="2685" y="2696"/>
                    <a:ext cx="52" cy="27"/>
                  </a:xfrm>
                  <a:custGeom>
                    <a:avLst/>
                    <a:gdLst>
                      <a:gd name="T0" fmla="*/ 2067 w 37"/>
                      <a:gd name="T1" fmla="*/ 3 h 32"/>
                      <a:gd name="T2" fmla="*/ 2597 w 37"/>
                      <a:gd name="T3" fmla="*/ 3 h 32"/>
                      <a:gd name="T4" fmla="*/ 2829 w 37"/>
                      <a:gd name="T5" fmla="*/ 3 h 32"/>
                      <a:gd name="T6" fmla="*/ 3259 w 37"/>
                      <a:gd name="T7" fmla="*/ 3 h 32"/>
                      <a:gd name="T8" fmla="*/ 3650 w 37"/>
                      <a:gd name="T9" fmla="*/ 3 h 32"/>
                      <a:gd name="T10" fmla="*/ 3855 w 37"/>
                      <a:gd name="T11" fmla="*/ 3 h 32"/>
                      <a:gd name="T12" fmla="*/ 3855 w 37"/>
                      <a:gd name="T13" fmla="*/ 3 h 32"/>
                      <a:gd name="T14" fmla="*/ 4083 w 37"/>
                      <a:gd name="T15" fmla="*/ 3 h 32"/>
                      <a:gd name="T16" fmla="*/ 4357 w 37"/>
                      <a:gd name="T17" fmla="*/ 3 h 32"/>
                      <a:gd name="T18" fmla="*/ 4357 w 37"/>
                      <a:gd name="T19" fmla="*/ 3 h 32"/>
                      <a:gd name="T20" fmla="*/ 4357 w 37"/>
                      <a:gd name="T21" fmla="*/ 3 h 32"/>
                      <a:gd name="T22" fmla="*/ 4357 w 37"/>
                      <a:gd name="T23" fmla="*/ 3 h 32"/>
                      <a:gd name="T24" fmla="*/ 4357 w 37"/>
                      <a:gd name="T25" fmla="*/ 3 h 32"/>
                      <a:gd name="T26" fmla="*/ 4083 w 37"/>
                      <a:gd name="T27" fmla="*/ 3 h 32"/>
                      <a:gd name="T28" fmla="*/ 3855 w 37"/>
                      <a:gd name="T29" fmla="*/ 3 h 32"/>
                      <a:gd name="T30" fmla="*/ 3855 w 37"/>
                      <a:gd name="T31" fmla="*/ 3 h 32"/>
                      <a:gd name="T32" fmla="*/ 3650 w 37"/>
                      <a:gd name="T33" fmla="*/ 2 h 32"/>
                      <a:gd name="T34" fmla="*/ 3259 w 37"/>
                      <a:gd name="T35" fmla="*/ 0 h 32"/>
                      <a:gd name="T36" fmla="*/ 2829 w 37"/>
                      <a:gd name="T37" fmla="*/ 0 h 32"/>
                      <a:gd name="T38" fmla="*/ 2597 w 37"/>
                      <a:gd name="T39" fmla="*/ 0 h 32"/>
                      <a:gd name="T40" fmla="*/ 2319 w 37"/>
                      <a:gd name="T41" fmla="*/ 0 h 32"/>
                      <a:gd name="T42" fmla="*/ 1848 w 37"/>
                      <a:gd name="T43" fmla="*/ 0 h 32"/>
                      <a:gd name="T44" fmla="*/ 1471 w 37"/>
                      <a:gd name="T45" fmla="*/ 0 h 32"/>
                      <a:gd name="T46" fmla="*/ 1261 w 37"/>
                      <a:gd name="T47" fmla="*/ 0 h 32"/>
                      <a:gd name="T48" fmla="*/ 1047 w 37"/>
                      <a:gd name="T49" fmla="*/ 2 h 32"/>
                      <a:gd name="T50" fmla="*/ 835 w 37"/>
                      <a:gd name="T51" fmla="*/ 3 h 32"/>
                      <a:gd name="T52" fmla="*/ 594 w 37"/>
                      <a:gd name="T53" fmla="*/ 3 h 32"/>
                      <a:gd name="T54" fmla="*/ 323 w 37"/>
                      <a:gd name="T55" fmla="*/ 3 h 32"/>
                      <a:gd name="T56" fmla="*/ 323 w 37"/>
                      <a:gd name="T57" fmla="*/ 3 h 32"/>
                      <a:gd name="T58" fmla="*/ 0 w 37"/>
                      <a:gd name="T59" fmla="*/ 3 h 32"/>
                      <a:gd name="T60" fmla="*/ 0 w 37"/>
                      <a:gd name="T61" fmla="*/ 3 h 32"/>
                      <a:gd name="T62" fmla="*/ 0 w 37"/>
                      <a:gd name="T63" fmla="*/ 3 h 32"/>
                      <a:gd name="T64" fmla="*/ 323 w 37"/>
                      <a:gd name="T65" fmla="*/ 3 h 32"/>
                      <a:gd name="T66" fmla="*/ 323 w 37"/>
                      <a:gd name="T67" fmla="*/ 3 h 32"/>
                      <a:gd name="T68" fmla="*/ 594 w 37"/>
                      <a:gd name="T69" fmla="*/ 3 h 32"/>
                      <a:gd name="T70" fmla="*/ 835 w 37"/>
                      <a:gd name="T71" fmla="*/ 3 h 32"/>
                      <a:gd name="T72" fmla="*/ 1047 w 37"/>
                      <a:gd name="T73" fmla="*/ 3 h 32"/>
                      <a:gd name="T74" fmla="*/ 1261 w 37"/>
                      <a:gd name="T75" fmla="*/ 3 h 32"/>
                      <a:gd name="T76" fmla="*/ 1471 w 37"/>
                      <a:gd name="T77" fmla="*/ 3 h 32"/>
                      <a:gd name="T78" fmla="*/ 1848 w 37"/>
                      <a:gd name="T79" fmla="*/ 3 h 32"/>
                      <a:gd name="T80" fmla="*/ 2319 w 37"/>
                      <a:gd name="T81" fmla="*/ 3 h 32"/>
                      <a:gd name="T82" fmla="*/ 2319 w 37"/>
                      <a:gd name="T83" fmla="*/ 3 h 32"/>
                      <a:gd name="T84" fmla="*/ 2067 w 37"/>
                      <a:gd name="T85" fmla="*/ 3 h 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2"/>
                      <a:gd name="T131" fmla="*/ 37 w 37"/>
                      <a:gd name="T132" fmla="*/ 32 h 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lnTo>
                          <a:pt x="18" y="32"/>
                        </a:lnTo>
                        <a:close/>
                      </a:path>
                    </a:pathLst>
                  </a:custGeom>
                  <a:solidFill>
                    <a:srgbClr val="EB7500"/>
                  </a:solidFill>
                  <a:ln w="9525">
                    <a:solidFill>
                      <a:srgbClr val="FF6600"/>
                    </a:solidFill>
                    <a:round/>
                    <a:headEnd/>
                    <a:tailEnd/>
                  </a:ln>
                </p:spPr>
                <p:txBody>
                  <a:bodyPr/>
                  <a:lstStyle/>
                  <a:p>
                    <a:endParaRPr lang="zh-CN" altLang="en-US"/>
                  </a:p>
                </p:txBody>
              </p:sp>
              <p:sp>
                <p:nvSpPr>
                  <p:cNvPr id="666736" name="Freeform 127"/>
                  <p:cNvSpPr>
                    <a:spLocks/>
                  </p:cNvSpPr>
                  <p:nvPr/>
                </p:nvSpPr>
                <p:spPr bwMode="auto">
                  <a:xfrm>
                    <a:off x="2685" y="2696"/>
                    <a:ext cx="52" cy="27"/>
                  </a:xfrm>
                  <a:custGeom>
                    <a:avLst/>
                    <a:gdLst>
                      <a:gd name="T0" fmla="*/ 2067 w 37"/>
                      <a:gd name="T1" fmla="*/ 3 h 32"/>
                      <a:gd name="T2" fmla="*/ 2597 w 37"/>
                      <a:gd name="T3" fmla="*/ 3 h 32"/>
                      <a:gd name="T4" fmla="*/ 2829 w 37"/>
                      <a:gd name="T5" fmla="*/ 3 h 32"/>
                      <a:gd name="T6" fmla="*/ 3259 w 37"/>
                      <a:gd name="T7" fmla="*/ 3 h 32"/>
                      <a:gd name="T8" fmla="*/ 3650 w 37"/>
                      <a:gd name="T9" fmla="*/ 3 h 32"/>
                      <a:gd name="T10" fmla="*/ 3855 w 37"/>
                      <a:gd name="T11" fmla="*/ 3 h 32"/>
                      <a:gd name="T12" fmla="*/ 3855 w 37"/>
                      <a:gd name="T13" fmla="*/ 3 h 32"/>
                      <a:gd name="T14" fmla="*/ 4083 w 37"/>
                      <a:gd name="T15" fmla="*/ 3 h 32"/>
                      <a:gd name="T16" fmla="*/ 4357 w 37"/>
                      <a:gd name="T17" fmla="*/ 3 h 32"/>
                      <a:gd name="T18" fmla="*/ 4357 w 37"/>
                      <a:gd name="T19" fmla="*/ 3 h 32"/>
                      <a:gd name="T20" fmla="*/ 4357 w 37"/>
                      <a:gd name="T21" fmla="*/ 3 h 32"/>
                      <a:gd name="T22" fmla="*/ 4357 w 37"/>
                      <a:gd name="T23" fmla="*/ 3 h 32"/>
                      <a:gd name="T24" fmla="*/ 4357 w 37"/>
                      <a:gd name="T25" fmla="*/ 3 h 32"/>
                      <a:gd name="T26" fmla="*/ 4083 w 37"/>
                      <a:gd name="T27" fmla="*/ 3 h 32"/>
                      <a:gd name="T28" fmla="*/ 3855 w 37"/>
                      <a:gd name="T29" fmla="*/ 3 h 32"/>
                      <a:gd name="T30" fmla="*/ 3855 w 37"/>
                      <a:gd name="T31" fmla="*/ 3 h 32"/>
                      <a:gd name="T32" fmla="*/ 3650 w 37"/>
                      <a:gd name="T33" fmla="*/ 2 h 32"/>
                      <a:gd name="T34" fmla="*/ 3259 w 37"/>
                      <a:gd name="T35" fmla="*/ 0 h 32"/>
                      <a:gd name="T36" fmla="*/ 2829 w 37"/>
                      <a:gd name="T37" fmla="*/ 0 h 32"/>
                      <a:gd name="T38" fmla="*/ 2597 w 37"/>
                      <a:gd name="T39" fmla="*/ 0 h 32"/>
                      <a:gd name="T40" fmla="*/ 2319 w 37"/>
                      <a:gd name="T41" fmla="*/ 0 h 32"/>
                      <a:gd name="T42" fmla="*/ 1848 w 37"/>
                      <a:gd name="T43" fmla="*/ 0 h 32"/>
                      <a:gd name="T44" fmla="*/ 1471 w 37"/>
                      <a:gd name="T45" fmla="*/ 0 h 32"/>
                      <a:gd name="T46" fmla="*/ 1261 w 37"/>
                      <a:gd name="T47" fmla="*/ 0 h 32"/>
                      <a:gd name="T48" fmla="*/ 1047 w 37"/>
                      <a:gd name="T49" fmla="*/ 2 h 32"/>
                      <a:gd name="T50" fmla="*/ 835 w 37"/>
                      <a:gd name="T51" fmla="*/ 3 h 32"/>
                      <a:gd name="T52" fmla="*/ 594 w 37"/>
                      <a:gd name="T53" fmla="*/ 3 h 32"/>
                      <a:gd name="T54" fmla="*/ 323 w 37"/>
                      <a:gd name="T55" fmla="*/ 3 h 32"/>
                      <a:gd name="T56" fmla="*/ 323 w 37"/>
                      <a:gd name="T57" fmla="*/ 3 h 32"/>
                      <a:gd name="T58" fmla="*/ 0 w 37"/>
                      <a:gd name="T59" fmla="*/ 3 h 32"/>
                      <a:gd name="T60" fmla="*/ 0 w 37"/>
                      <a:gd name="T61" fmla="*/ 3 h 32"/>
                      <a:gd name="T62" fmla="*/ 0 w 37"/>
                      <a:gd name="T63" fmla="*/ 3 h 32"/>
                      <a:gd name="T64" fmla="*/ 323 w 37"/>
                      <a:gd name="T65" fmla="*/ 3 h 32"/>
                      <a:gd name="T66" fmla="*/ 323 w 37"/>
                      <a:gd name="T67" fmla="*/ 3 h 32"/>
                      <a:gd name="T68" fmla="*/ 594 w 37"/>
                      <a:gd name="T69" fmla="*/ 3 h 32"/>
                      <a:gd name="T70" fmla="*/ 835 w 37"/>
                      <a:gd name="T71" fmla="*/ 3 h 32"/>
                      <a:gd name="T72" fmla="*/ 1047 w 37"/>
                      <a:gd name="T73" fmla="*/ 3 h 32"/>
                      <a:gd name="T74" fmla="*/ 1261 w 37"/>
                      <a:gd name="T75" fmla="*/ 3 h 32"/>
                      <a:gd name="T76" fmla="*/ 1471 w 37"/>
                      <a:gd name="T77" fmla="*/ 3 h 32"/>
                      <a:gd name="T78" fmla="*/ 1848 w 37"/>
                      <a:gd name="T79" fmla="*/ 3 h 32"/>
                      <a:gd name="T80" fmla="*/ 2319 w 37"/>
                      <a:gd name="T81" fmla="*/ 3 h 32"/>
                      <a:gd name="T82" fmla="*/ 2319 w 37"/>
                      <a:gd name="T83" fmla="*/ 3 h 3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7"/>
                      <a:gd name="T127" fmla="*/ 0 h 32"/>
                      <a:gd name="T128" fmla="*/ 37 w 37"/>
                      <a:gd name="T129" fmla="*/ 32 h 3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path>
                    </a:pathLst>
                  </a:custGeom>
                  <a:noFill/>
                  <a:ln w="3175">
                    <a:solidFill>
                      <a:srgbClr val="FF6600"/>
                    </a:solidFill>
                    <a:round/>
                    <a:headEnd/>
                    <a:tailEnd/>
                  </a:ln>
                </p:spPr>
                <p:txBody>
                  <a:bodyPr/>
                  <a:lstStyle/>
                  <a:p>
                    <a:endParaRPr lang="zh-CN" altLang="en-US"/>
                  </a:p>
                </p:txBody>
              </p:sp>
              <p:sp>
                <p:nvSpPr>
                  <p:cNvPr id="666737" name="Freeform 128"/>
                  <p:cNvSpPr>
                    <a:spLocks/>
                  </p:cNvSpPr>
                  <p:nvPr/>
                </p:nvSpPr>
                <p:spPr bwMode="auto">
                  <a:xfrm>
                    <a:off x="2685" y="2350"/>
                    <a:ext cx="52" cy="28"/>
                  </a:xfrm>
                  <a:custGeom>
                    <a:avLst/>
                    <a:gdLst>
                      <a:gd name="T0" fmla="*/ 2067 w 37"/>
                      <a:gd name="T1" fmla="*/ 4 h 32"/>
                      <a:gd name="T2" fmla="*/ 2597 w 37"/>
                      <a:gd name="T3" fmla="*/ 4 h 32"/>
                      <a:gd name="T4" fmla="*/ 2829 w 37"/>
                      <a:gd name="T5" fmla="*/ 4 h 32"/>
                      <a:gd name="T6" fmla="*/ 3259 w 37"/>
                      <a:gd name="T7" fmla="*/ 4 h 32"/>
                      <a:gd name="T8" fmla="*/ 3650 w 37"/>
                      <a:gd name="T9" fmla="*/ 4 h 32"/>
                      <a:gd name="T10" fmla="*/ 3855 w 37"/>
                      <a:gd name="T11" fmla="*/ 4 h 32"/>
                      <a:gd name="T12" fmla="*/ 3855 w 37"/>
                      <a:gd name="T13" fmla="*/ 4 h 32"/>
                      <a:gd name="T14" fmla="*/ 4083 w 37"/>
                      <a:gd name="T15" fmla="*/ 4 h 32"/>
                      <a:gd name="T16" fmla="*/ 4357 w 37"/>
                      <a:gd name="T17" fmla="*/ 4 h 32"/>
                      <a:gd name="T18" fmla="*/ 4357 w 37"/>
                      <a:gd name="T19" fmla="*/ 4 h 32"/>
                      <a:gd name="T20" fmla="*/ 4357 w 37"/>
                      <a:gd name="T21" fmla="*/ 4 h 32"/>
                      <a:gd name="T22" fmla="*/ 4357 w 37"/>
                      <a:gd name="T23" fmla="*/ 4 h 32"/>
                      <a:gd name="T24" fmla="*/ 4357 w 37"/>
                      <a:gd name="T25" fmla="*/ 4 h 32"/>
                      <a:gd name="T26" fmla="*/ 4083 w 37"/>
                      <a:gd name="T27" fmla="*/ 4 h 32"/>
                      <a:gd name="T28" fmla="*/ 3855 w 37"/>
                      <a:gd name="T29" fmla="*/ 4 h 32"/>
                      <a:gd name="T30" fmla="*/ 3855 w 37"/>
                      <a:gd name="T31" fmla="*/ 4 h 32"/>
                      <a:gd name="T32" fmla="*/ 3650 w 37"/>
                      <a:gd name="T33" fmla="*/ 2 h 32"/>
                      <a:gd name="T34" fmla="*/ 3259 w 37"/>
                      <a:gd name="T35" fmla="*/ 0 h 32"/>
                      <a:gd name="T36" fmla="*/ 2829 w 37"/>
                      <a:gd name="T37" fmla="*/ 0 h 32"/>
                      <a:gd name="T38" fmla="*/ 2597 w 37"/>
                      <a:gd name="T39" fmla="*/ 0 h 32"/>
                      <a:gd name="T40" fmla="*/ 2319 w 37"/>
                      <a:gd name="T41" fmla="*/ 0 h 32"/>
                      <a:gd name="T42" fmla="*/ 1848 w 37"/>
                      <a:gd name="T43" fmla="*/ 0 h 32"/>
                      <a:gd name="T44" fmla="*/ 1471 w 37"/>
                      <a:gd name="T45" fmla="*/ 0 h 32"/>
                      <a:gd name="T46" fmla="*/ 1261 w 37"/>
                      <a:gd name="T47" fmla="*/ 0 h 32"/>
                      <a:gd name="T48" fmla="*/ 1047 w 37"/>
                      <a:gd name="T49" fmla="*/ 2 h 32"/>
                      <a:gd name="T50" fmla="*/ 835 w 37"/>
                      <a:gd name="T51" fmla="*/ 4 h 32"/>
                      <a:gd name="T52" fmla="*/ 594 w 37"/>
                      <a:gd name="T53" fmla="*/ 4 h 32"/>
                      <a:gd name="T54" fmla="*/ 323 w 37"/>
                      <a:gd name="T55" fmla="*/ 4 h 32"/>
                      <a:gd name="T56" fmla="*/ 323 w 37"/>
                      <a:gd name="T57" fmla="*/ 4 h 32"/>
                      <a:gd name="T58" fmla="*/ 0 w 37"/>
                      <a:gd name="T59" fmla="*/ 4 h 32"/>
                      <a:gd name="T60" fmla="*/ 0 w 37"/>
                      <a:gd name="T61" fmla="*/ 4 h 32"/>
                      <a:gd name="T62" fmla="*/ 0 w 37"/>
                      <a:gd name="T63" fmla="*/ 4 h 32"/>
                      <a:gd name="T64" fmla="*/ 323 w 37"/>
                      <a:gd name="T65" fmla="*/ 4 h 32"/>
                      <a:gd name="T66" fmla="*/ 323 w 37"/>
                      <a:gd name="T67" fmla="*/ 4 h 32"/>
                      <a:gd name="T68" fmla="*/ 594 w 37"/>
                      <a:gd name="T69" fmla="*/ 4 h 32"/>
                      <a:gd name="T70" fmla="*/ 835 w 37"/>
                      <a:gd name="T71" fmla="*/ 4 h 32"/>
                      <a:gd name="T72" fmla="*/ 1047 w 37"/>
                      <a:gd name="T73" fmla="*/ 4 h 32"/>
                      <a:gd name="T74" fmla="*/ 1261 w 37"/>
                      <a:gd name="T75" fmla="*/ 4 h 32"/>
                      <a:gd name="T76" fmla="*/ 1471 w 37"/>
                      <a:gd name="T77" fmla="*/ 4 h 32"/>
                      <a:gd name="T78" fmla="*/ 1848 w 37"/>
                      <a:gd name="T79" fmla="*/ 4 h 32"/>
                      <a:gd name="T80" fmla="*/ 2319 w 37"/>
                      <a:gd name="T81" fmla="*/ 4 h 32"/>
                      <a:gd name="T82" fmla="*/ 2319 w 37"/>
                      <a:gd name="T83" fmla="*/ 4 h 32"/>
                      <a:gd name="T84" fmla="*/ 2067 w 37"/>
                      <a:gd name="T85" fmla="*/ 4 h 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2"/>
                      <a:gd name="T131" fmla="*/ 37 w 37"/>
                      <a:gd name="T132" fmla="*/ 32 h 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lnTo>
                          <a:pt x="18" y="32"/>
                        </a:lnTo>
                        <a:close/>
                      </a:path>
                    </a:pathLst>
                  </a:custGeom>
                  <a:solidFill>
                    <a:srgbClr val="EB7500"/>
                  </a:solidFill>
                  <a:ln w="9525">
                    <a:solidFill>
                      <a:srgbClr val="FF6600"/>
                    </a:solidFill>
                    <a:round/>
                    <a:headEnd/>
                    <a:tailEnd/>
                  </a:ln>
                </p:spPr>
                <p:txBody>
                  <a:bodyPr/>
                  <a:lstStyle/>
                  <a:p>
                    <a:endParaRPr lang="zh-CN" altLang="en-US"/>
                  </a:p>
                </p:txBody>
              </p:sp>
              <p:sp>
                <p:nvSpPr>
                  <p:cNvPr id="666738" name="Freeform 129"/>
                  <p:cNvSpPr>
                    <a:spLocks/>
                  </p:cNvSpPr>
                  <p:nvPr/>
                </p:nvSpPr>
                <p:spPr bwMode="auto">
                  <a:xfrm>
                    <a:off x="2685" y="2350"/>
                    <a:ext cx="52" cy="28"/>
                  </a:xfrm>
                  <a:custGeom>
                    <a:avLst/>
                    <a:gdLst>
                      <a:gd name="T0" fmla="*/ 2067 w 37"/>
                      <a:gd name="T1" fmla="*/ 4 h 32"/>
                      <a:gd name="T2" fmla="*/ 2597 w 37"/>
                      <a:gd name="T3" fmla="*/ 4 h 32"/>
                      <a:gd name="T4" fmla="*/ 2829 w 37"/>
                      <a:gd name="T5" fmla="*/ 4 h 32"/>
                      <a:gd name="T6" fmla="*/ 3259 w 37"/>
                      <a:gd name="T7" fmla="*/ 4 h 32"/>
                      <a:gd name="T8" fmla="*/ 3650 w 37"/>
                      <a:gd name="T9" fmla="*/ 4 h 32"/>
                      <a:gd name="T10" fmla="*/ 3855 w 37"/>
                      <a:gd name="T11" fmla="*/ 4 h 32"/>
                      <a:gd name="T12" fmla="*/ 3855 w 37"/>
                      <a:gd name="T13" fmla="*/ 4 h 32"/>
                      <a:gd name="T14" fmla="*/ 4083 w 37"/>
                      <a:gd name="T15" fmla="*/ 4 h 32"/>
                      <a:gd name="T16" fmla="*/ 4357 w 37"/>
                      <a:gd name="T17" fmla="*/ 4 h 32"/>
                      <a:gd name="T18" fmla="*/ 4357 w 37"/>
                      <a:gd name="T19" fmla="*/ 4 h 32"/>
                      <a:gd name="T20" fmla="*/ 4357 w 37"/>
                      <a:gd name="T21" fmla="*/ 4 h 32"/>
                      <a:gd name="T22" fmla="*/ 4357 w 37"/>
                      <a:gd name="T23" fmla="*/ 4 h 32"/>
                      <a:gd name="T24" fmla="*/ 4357 w 37"/>
                      <a:gd name="T25" fmla="*/ 4 h 32"/>
                      <a:gd name="T26" fmla="*/ 4083 w 37"/>
                      <a:gd name="T27" fmla="*/ 4 h 32"/>
                      <a:gd name="T28" fmla="*/ 3855 w 37"/>
                      <a:gd name="T29" fmla="*/ 4 h 32"/>
                      <a:gd name="T30" fmla="*/ 3855 w 37"/>
                      <a:gd name="T31" fmla="*/ 4 h 32"/>
                      <a:gd name="T32" fmla="*/ 3650 w 37"/>
                      <a:gd name="T33" fmla="*/ 2 h 32"/>
                      <a:gd name="T34" fmla="*/ 3259 w 37"/>
                      <a:gd name="T35" fmla="*/ 0 h 32"/>
                      <a:gd name="T36" fmla="*/ 2829 w 37"/>
                      <a:gd name="T37" fmla="*/ 0 h 32"/>
                      <a:gd name="T38" fmla="*/ 2597 w 37"/>
                      <a:gd name="T39" fmla="*/ 0 h 32"/>
                      <a:gd name="T40" fmla="*/ 2319 w 37"/>
                      <a:gd name="T41" fmla="*/ 0 h 32"/>
                      <a:gd name="T42" fmla="*/ 1848 w 37"/>
                      <a:gd name="T43" fmla="*/ 0 h 32"/>
                      <a:gd name="T44" fmla="*/ 1471 w 37"/>
                      <a:gd name="T45" fmla="*/ 0 h 32"/>
                      <a:gd name="T46" fmla="*/ 1261 w 37"/>
                      <a:gd name="T47" fmla="*/ 0 h 32"/>
                      <a:gd name="T48" fmla="*/ 1047 w 37"/>
                      <a:gd name="T49" fmla="*/ 2 h 32"/>
                      <a:gd name="T50" fmla="*/ 835 w 37"/>
                      <a:gd name="T51" fmla="*/ 4 h 32"/>
                      <a:gd name="T52" fmla="*/ 594 w 37"/>
                      <a:gd name="T53" fmla="*/ 4 h 32"/>
                      <a:gd name="T54" fmla="*/ 323 w 37"/>
                      <a:gd name="T55" fmla="*/ 4 h 32"/>
                      <a:gd name="T56" fmla="*/ 323 w 37"/>
                      <a:gd name="T57" fmla="*/ 4 h 32"/>
                      <a:gd name="T58" fmla="*/ 0 w 37"/>
                      <a:gd name="T59" fmla="*/ 4 h 32"/>
                      <a:gd name="T60" fmla="*/ 0 w 37"/>
                      <a:gd name="T61" fmla="*/ 4 h 32"/>
                      <a:gd name="T62" fmla="*/ 0 w 37"/>
                      <a:gd name="T63" fmla="*/ 4 h 32"/>
                      <a:gd name="T64" fmla="*/ 323 w 37"/>
                      <a:gd name="T65" fmla="*/ 4 h 32"/>
                      <a:gd name="T66" fmla="*/ 323 w 37"/>
                      <a:gd name="T67" fmla="*/ 4 h 32"/>
                      <a:gd name="T68" fmla="*/ 594 w 37"/>
                      <a:gd name="T69" fmla="*/ 4 h 32"/>
                      <a:gd name="T70" fmla="*/ 835 w 37"/>
                      <a:gd name="T71" fmla="*/ 4 h 32"/>
                      <a:gd name="T72" fmla="*/ 1047 w 37"/>
                      <a:gd name="T73" fmla="*/ 4 h 32"/>
                      <a:gd name="T74" fmla="*/ 1261 w 37"/>
                      <a:gd name="T75" fmla="*/ 4 h 32"/>
                      <a:gd name="T76" fmla="*/ 1471 w 37"/>
                      <a:gd name="T77" fmla="*/ 4 h 32"/>
                      <a:gd name="T78" fmla="*/ 1848 w 37"/>
                      <a:gd name="T79" fmla="*/ 4 h 32"/>
                      <a:gd name="T80" fmla="*/ 2319 w 37"/>
                      <a:gd name="T81" fmla="*/ 4 h 32"/>
                      <a:gd name="T82" fmla="*/ 2319 w 37"/>
                      <a:gd name="T83" fmla="*/ 4 h 3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7"/>
                      <a:gd name="T127" fmla="*/ 0 h 32"/>
                      <a:gd name="T128" fmla="*/ 37 w 37"/>
                      <a:gd name="T129" fmla="*/ 32 h 3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path>
                    </a:pathLst>
                  </a:custGeom>
                  <a:noFill/>
                  <a:ln w="3175">
                    <a:solidFill>
                      <a:srgbClr val="FF6600"/>
                    </a:solidFill>
                    <a:round/>
                    <a:headEnd/>
                    <a:tailEnd/>
                  </a:ln>
                </p:spPr>
                <p:txBody>
                  <a:bodyPr/>
                  <a:lstStyle/>
                  <a:p>
                    <a:endParaRPr lang="zh-CN" altLang="en-US"/>
                  </a:p>
                </p:txBody>
              </p:sp>
              <p:sp>
                <p:nvSpPr>
                  <p:cNvPr id="666739" name="Freeform 130"/>
                  <p:cNvSpPr>
                    <a:spLocks/>
                  </p:cNvSpPr>
                  <p:nvPr/>
                </p:nvSpPr>
                <p:spPr bwMode="auto">
                  <a:xfrm>
                    <a:off x="2292" y="2234"/>
                    <a:ext cx="849" cy="87"/>
                  </a:xfrm>
                  <a:custGeom>
                    <a:avLst/>
                    <a:gdLst>
                      <a:gd name="T0" fmla="*/ 77368 w 600"/>
                      <a:gd name="T1" fmla="*/ 14 h 100"/>
                      <a:gd name="T2" fmla="*/ 77368 w 600"/>
                      <a:gd name="T3" fmla="*/ 0 h 100"/>
                      <a:gd name="T4" fmla="*/ 0 w 600"/>
                      <a:gd name="T5" fmla="*/ 0 h 100"/>
                      <a:gd name="T6" fmla="*/ 0 w 600"/>
                      <a:gd name="T7" fmla="*/ 15 h 100"/>
                      <a:gd name="T8" fmla="*/ 77368 w 600"/>
                      <a:gd name="T9" fmla="*/ 15 h 100"/>
                      <a:gd name="T10" fmla="*/ 77368 w 600"/>
                      <a:gd name="T11" fmla="*/ 15 h 100"/>
                      <a:gd name="T12" fmla="*/ 0 60000 65536"/>
                      <a:gd name="T13" fmla="*/ 0 60000 65536"/>
                      <a:gd name="T14" fmla="*/ 0 60000 65536"/>
                      <a:gd name="T15" fmla="*/ 0 60000 65536"/>
                      <a:gd name="T16" fmla="*/ 0 60000 65536"/>
                      <a:gd name="T17" fmla="*/ 0 60000 65536"/>
                      <a:gd name="T18" fmla="*/ 0 w 600"/>
                      <a:gd name="T19" fmla="*/ 0 h 100"/>
                      <a:gd name="T20" fmla="*/ 600 w 600"/>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600" h="100">
                        <a:moveTo>
                          <a:pt x="600" y="98"/>
                        </a:moveTo>
                        <a:lnTo>
                          <a:pt x="600" y="0"/>
                        </a:lnTo>
                        <a:lnTo>
                          <a:pt x="0" y="0"/>
                        </a:lnTo>
                        <a:lnTo>
                          <a:pt x="0" y="100"/>
                        </a:lnTo>
                        <a:lnTo>
                          <a:pt x="600" y="100"/>
                        </a:lnTo>
                      </a:path>
                    </a:pathLst>
                  </a:custGeom>
                  <a:noFill/>
                  <a:ln w="14288">
                    <a:solidFill>
                      <a:srgbClr val="FF6600"/>
                    </a:solidFill>
                    <a:round/>
                    <a:headEnd/>
                    <a:tailEnd/>
                  </a:ln>
                </p:spPr>
                <p:txBody>
                  <a:bodyPr/>
                  <a:lstStyle/>
                  <a:p>
                    <a:endParaRPr lang="zh-CN" altLang="en-US"/>
                  </a:p>
                </p:txBody>
              </p:sp>
              <p:sp>
                <p:nvSpPr>
                  <p:cNvPr id="666740" name="Freeform 131"/>
                  <p:cNvSpPr>
                    <a:spLocks/>
                  </p:cNvSpPr>
                  <p:nvPr/>
                </p:nvSpPr>
                <p:spPr bwMode="auto">
                  <a:xfrm>
                    <a:off x="2292" y="2321"/>
                    <a:ext cx="849" cy="86"/>
                  </a:xfrm>
                  <a:custGeom>
                    <a:avLst/>
                    <a:gdLst>
                      <a:gd name="T0" fmla="*/ 77368 w 600"/>
                      <a:gd name="T1" fmla="*/ 12 h 100"/>
                      <a:gd name="T2" fmla="*/ 77368 w 600"/>
                      <a:gd name="T3" fmla="*/ 0 h 100"/>
                      <a:gd name="T4" fmla="*/ 0 w 600"/>
                      <a:gd name="T5" fmla="*/ 0 h 100"/>
                      <a:gd name="T6" fmla="*/ 0 w 600"/>
                      <a:gd name="T7" fmla="*/ 12 h 100"/>
                      <a:gd name="T8" fmla="*/ 77368 w 600"/>
                      <a:gd name="T9" fmla="*/ 12 h 100"/>
                      <a:gd name="T10" fmla="*/ 77368 w 600"/>
                      <a:gd name="T11" fmla="*/ 12 h 100"/>
                      <a:gd name="T12" fmla="*/ 0 60000 65536"/>
                      <a:gd name="T13" fmla="*/ 0 60000 65536"/>
                      <a:gd name="T14" fmla="*/ 0 60000 65536"/>
                      <a:gd name="T15" fmla="*/ 0 60000 65536"/>
                      <a:gd name="T16" fmla="*/ 0 60000 65536"/>
                      <a:gd name="T17" fmla="*/ 0 60000 65536"/>
                      <a:gd name="T18" fmla="*/ 0 w 600"/>
                      <a:gd name="T19" fmla="*/ 0 h 100"/>
                      <a:gd name="T20" fmla="*/ 600 w 600"/>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600" h="100">
                        <a:moveTo>
                          <a:pt x="600" y="98"/>
                        </a:moveTo>
                        <a:lnTo>
                          <a:pt x="600" y="0"/>
                        </a:lnTo>
                        <a:lnTo>
                          <a:pt x="0" y="0"/>
                        </a:lnTo>
                        <a:lnTo>
                          <a:pt x="0" y="100"/>
                        </a:lnTo>
                        <a:lnTo>
                          <a:pt x="600" y="100"/>
                        </a:lnTo>
                      </a:path>
                    </a:pathLst>
                  </a:custGeom>
                  <a:noFill/>
                  <a:ln w="14288">
                    <a:solidFill>
                      <a:srgbClr val="FF6600"/>
                    </a:solidFill>
                    <a:round/>
                    <a:headEnd/>
                    <a:tailEnd/>
                  </a:ln>
                </p:spPr>
                <p:txBody>
                  <a:bodyPr/>
                  <a:lstStyle/>
                  <a:p>
                    <a:endParaRPr lang="zh-CN" altLang="en-US"/>
                  </a:p>
                </p:txBody>
              </p:sp>
              <p:sp>
                <p:nvSpPr>
                  <p:cNvPr id="666741" name="Freeform 132"/>
                  <p:cNvSpPr>
                    <a:spLocks/>
                  </p:cNvSpPr>
                  <p:nvPr/>
                </p:nvSpPr>
                <p:spPr bwMode="auto">
                  <a:xfrm>
                    <a:off x="2292" y="2493"/>
                    <a:ext cx="849" cy="87"/>
                  </a:xfrm>
                  <a:custGeom>
                    <a:avLst/>
                    <a:gdLst>
                      <a:gd name="T0" fmla="*/ 77368 w 600"/>
                      <a:gd name="T1" fmla="*/ 12 h 101"/>
                      <a:gd name="T2" fmla="*/ 77368 w 600"/>
                      <a:gd name="T3" fmla="*/ 0 h 101"/>
                      <a:gd name="T4" fmla="*/ 0 w 600"/>
                      <a:gd name="T5" fmla="*/ 0 h 101"/>
                      <a:gd name="T6" fmla="*/ 0 w 600"/>
                      <a:gd name="T7" fmla="*/ 12 h 101"/>
                      <a:gd name="T8" fmla="*/ 77368 w 600"/>
                      <a:gd name="T9" fmla="*/ 12 h 101"/>
                      <a:gd name="T10" fmla="*/ 77368 w 600"/>
                      <a:gd name="T11" fmla="*/ 12 h 101"/>
                      <a:gd name="T12" fmla="*/ 0 60000 65536"/>
                      <a:gd name="T13" fmla="*/ 0 60000 65536"/>
                      <a:gd name="T14" fmla="*/ 0 60000 65536"/>
                      <a:gd name="T15" fmla="*/ 0 60000 65536"/>
                      <a:gd name="T16" fmla="*/ 0 60000 65536"/>
                      <a:gd name="T17" fmla="*/ 0 60000 65536"/>
                      <a:gd name="T18" fmla="*/ 0 w 600"/>
                      <a:gd name="T19" fmla="*/ 0 h 101"/>
                      <a:gd name="T20" fmla="*/ 600 w 600"/>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600" h="101">
                        <a:moveTo>
                          <a:pt x="600" y="99"/>
                        </a:moveTo>
                        <a:lnTo>
                          <a:pt x="600" y="0"/>
                        </a:lnTo>
                        <a:lnTo>
                          <a:pt x="0" y="0"/>
                        </a:lnTo>
                        <a:lnTo>
                          <a:pt x="0" y="101"/>
                        </a:lnTo>
                        <a:lnTo>
                          <a:pt x="600" y="101"/>
                        </a:lnTo>
                      </a:path>
                    </a:pathLst>
                  </a:custGeom>
                  <a:noFill/>
                  <a:ln w="14288">
                    <a:solidFill>
                      <a:srgbClr val="FF6600"/>
                    </a:solidFill>
                    <a:round/>
                    <a:headEnd/>
                    <a:tailEnd/>
                  </a:ln>
                </p:spPr>
                <p:txBody>
                  <a:bodyPr/>
                  <a:lstStyle/>
                  <a:p>
                    <a:endParaRPr lang="zh-CN" altLang="en-US"/>
                  </a:p>
                </p:txBody>
              </p:sp>
              <p:sp>
                <p:nvSpPr>
                  <p:cNvPr id="666742" name="Freeform 133"/>
                  <p:cNvSpPr>
                    <a:spLocks/>
                  </p:cNvSpPr>
                  <p:nvPr/>
                </p:nvSpPr>
                <p:spPr bwMode="auto">
                  <a:xfrm>
                    <a:off x="2292" y="2666"/>
                    <a:ext cx="849" cy="86"/>
                  </a:xfrm>
                  <a:custGeom>
                    <a:avLst/>
                    <a:gdLst>
                      <a:gd name="T0" fmla="*/ 77368 w 600"/>
                      <a:gd name="T1" fmla="*/ 12 h 100"/>
                      <a:gd name="T2" fmla="*/ 77368 w 600"/>
                      <a:gd name="T3" fmla="*/ 0 h 100"/>
                      <a:gd name="T4" fmla="*/ 0 w 600"/>
                      <a:gd name="T5" fmla="*/ 0 h 100"/>
                      <a:gd name="T6" fmla="*/ 0 w 600"/>
                      <a:gd name="T7" fmla="*/ 12 h 100"/>
                      <a:gd name="T8" fmla="*/ 77368 w 600"/>
                      <a:gd name="T9" fmla="*/ 12 h 100"/>
                      <a:gd name="T10" fmla="*/ 77368 w 600"/>
                      <a:gd name="T11" fmla="*/ 12 h 100"/>
                      <a:gd name="T12" fmla="*/ 0 60000 65536"/>
                      <a:gd name="T13" fmla="*/ 0 60000 65536"/>
                      <a:gd name="T14" fmla="*/ 0 60000 65536"/>
                      <a:gd name="T15" fmla="*/ 0 60000 65536"/>
                      <a:gd name="T16" fmla="*/ 0 60000 65536"/>
                      <a:gd name="T17" fmla="*/ 0 60000 65536"/>
                      <a:gd name="T18" fmla="*/ 0 w 600"/>
                      <a:gd name="T19" fmla="*/ 0 h 100"/>
                      <a:gd name="T20" fmla="*/ 600 w 600"/>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600" h="100">
                        <a:moveTo>
                          <a:pt x="600" y="98"/>
                        </a:moveTo>
                        <a:lnTo>
                          <a:pt x="600" y="0"/>
                        </a:lnTo>
                        <a:lnTo>
                          <a:pt x="0" y="0"/>
                        </a:lnTo>
                        <a:lnTo>
                          <a:pt x="0" y="100"/>
                        </a:lnTo>
                        <a:lnTo>
                          <a:pt x="600" y="100"/>
                        </a:lnTo>
                      </a:path>
                    </a:pathLst>
                  </a:custGeom>
                  <a:noFill/>
                  <a:ln w="14288">
                    <a:solidFill>
                      <a:srgbClr val="FF6600"/>
                    </a:solidFill>
                    <a:round/>
                    <a:headEnd/>
                    <a:tailEnd/>
                  </a:ln>
                </p:spPr>
                <p:txBody>
                  <a:bodyPr/>
                  <a:lstStyle/>
                  <a:p>
                    <a:endParaRPr lang="zh-CN" altLang="en-US"/>
                  </a:p>
                </p:txBody>
              </p:sp>
              <p:sp>
                <p:nvSpPr>
                  <p:cNvPr id="666743" name="Freeform 134"/>
                  <p:cNvSpPr>
                    <a:spLocks/>
                  </p:cNvSpPr>
                  <p:nvPr/>
                </p:nvSpPr>
                <p:spPr bwMode="auto">
                  <a:xfrm>
                    <a:off x="2292" y="2407"/>
                    <a:ext cx="849" cy="86"/>
                  </a:xfrm>
                  <a:custGeom>
                    <a:avLst/>
                    <a:gdLst>
                      <a:gd name="T0" fmla="*/ 77368 w 600"/>
                      <a:gd name="T1" fmla="*/ 12 h 100"/>
                      <a:gd name="T2" fmla="*/ 77368 w 600"/>
                      <a:gd name="T3" fmla="*/ 0 h 100"/>
                      <a:gd name="T4" fmla="*/ 0 w 600"/>
                      <a:gd name="T5" fmla="*/ 0 h 100"/>
                      <a:gd name="T6" fmla="*/ 0 w 600"/>
                      <a:gd name="T7" fmla="*/ 12 h 100"/>
                      <a:gd name="T8" fmla="*/ 77368 w 600"/>
                      <a:gd name="T9" fmla="*/ 12 h 100"/>
                      <a:gd name="T10" fmla="*/ 77368 w 600"/>
                      <a:gd name="T11" fmla="*/ 12 h 100"/>
                      <a:gd name="T12" fmla="*/ 0 60000 65536"/>
                      <a:gd name="T13" fmla="*/ 0 60000 65536"/>
                      <a:gd name="T14" fmla="*/ 0 60000 65536"/>
                      <a:gd name="T15" fmla="*/ 0 60000 65536"/>
                      <a:gd name="T16" fmla="*/ 0 60000 65536"/>
                      <a:gd name="T17" fmla="*/ 0 60000 65536"/>
                      <a:gd name="T18" fmla="*/ 0 w 600"/>
                      <a:gd name="T19" fmla="*/ 0 h 100"/>
                      <a:gd name="T20" fmla="*/ 600 w 600"/>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600" h="100">
                        <a:moveTo>
                          <a:pt x="600" y="98"/>
                        </a:moveTo>
                        <a:lnTo>
                          <a:pt x="600" y="0"/>
                        </a:lnTo>
                        <a:lnTo>
                          <a:pt x="0" y="0"/>
                        </a:lnTo>
                        <a:lnTo>
                          <a:pt x="0" y="100"/>
                        </a:lnTo>
                        <a:lnTo>
                          <a:pt x="600" y="100"/>
                        </a:lnTo>
                      </a:path>
                    </a:pathLst>
                  </a:custGeom>
                  <a:noFill/>
                  <a:ln w="14288">
                    <a:solidFill>
                      <a:srgbClr val="FF6600"/>
                    </a:solidFill>
                    <a:round/>
                    <a:headEnd/>
                    <a:tailEnd/>
                  </a:ln>
                </p:spPr>
                <p:txBody>
                  <a:bodyPr/>
                  <a:lstStyle/>
                  <a:p>
                    <a:endParaRPr lang="zh-CN" altLang="en-US"/>
                  </a:p>
                </p:txBody>
              </p:sp>
              <p:sp>
                <p:nvSpPr>
                  <p:cNvPr id="666744" name="Text Box 135"/>
                  <p:cNvSpPr txBox="1">
                    <a:spLocks noChangeArrowheads="1"/>
                  </p:cNvSpPr>
                  <p:nvPr/>
                </p:nvSpPr>
                <p:spPr bwMode="auto">
                  <a:xfrm>
                    <a:off x="1609" y="1954"/>
                    <a:ext cx="484" cy="162"/>
                  </a:xfrm>
                  <a:prstGeom prst="rect">
                    <a:avLst/>
                  </a:prstGeom>
                  <a:noFill/>
                  <a:ln w="9525">
                    <a:noFill/>
                    <a:miter lim="800000"/>
                    <a:headEnd/>
                    <a:tailEnd/>
                  </a:ln>
                </p:spPr>
                <p:txBody>
                  <a:bodyPr>
                    <a:spAutoFit/>
                  </a:bodyPr>
                  <a:lstStyle/>
                  <a:p>
                    <a:pPr eaLnBrk="1" hangingPunct="1">
                      <a:spcBef>
                        <a:spcPct val="50000"/>
                      </a:spcBef>
                    </a:pPr>
                    <a:r>
                      <a:rPr kumimoji="1" lang="en-US" altLang="zh-CN" sz="1800" b="1">
                        <a:latin typeface="Times New Roman" pitchFamily="18" charset="0"/>
                        <a:ea typeface="宋体" pitchFamily="2" charset="-122"/>
                      </a:rPr>
                      <a:t>tag</a:t>
                    </a:r>
                  </a:p>
                </p:txBody>
              </p:sp>
            </p:grpSp>
            <p:sp>
              <p:nvSpPr>
                <p:cNvPr id="666745" name="Text Box 136"/>
                <p:cNvSpPr txBox="1">
                  <a:spLocks noChangeArrowheads="1"/>
                </p:cNvSpPr>
                <p:nvPr/>
              </p:nvSpPr>
              <p:spPr bwMode="auto">
                <a:xfrm flipH="1">
                  <a:off x="1199" y="1961"/>
                  <a:ext cx="476" cy="162"/>
                </a:xfrm>
                <a:prstGeom prst="rect">
                  <a:avLst/>
                </a:prstGeom>
                <a:noFill/>
                <a:ln w="9525">
                  <a:noFill/>
                  <a:miter lim="800000"/>
                  <a:headEnd/>
                  <a:tailEnd/>
                </a:ln>
              </p:spPr>
              <p:txBody>
                <a:bodyPr>
                  <a:spAutoFit/>
                </a:bodyPr>
                <a:lstStyle/>
                <a:p>
                  <a:pPr eaLnBrk="1" hangingPunct="1">
                    <a:spcBef>
                      <a:spcPct val="50000"/>
                    </a:spcBef>
                  </a:pPr>
                  <a:r>
                    <a:rPr kumimoji="1" lang="en-US" altLang="zh-CN" sz="1800" b="1">
                      <a:latin typeface="Times New Roman" pitchFamily="18" charset="0"/>
                      <a:ea typeface="宋体" pitchFamily="2" charset="-122"/>
                    </a:rPr>
                    <a:t>valid</a:t>
                  </a:r>
                </a:p>
              </p:txBody>
            </p:sp>
          </p:grpSp>
          <p:sp>
            <p:nvSpPr>
              <p:cNvPr id="666746" name="Text Box 137"/>
              <p:cNvSpPr txBox="1">
                <a:spLocks noChangeArrowheads="1"/>
              </p:cNvSpPr>
              <p:nvPr/>
            </p:nvSpPr>
            <p:spPr bwMode="auto">
              <a:xfrm>
                <a:off x="1966" y="1947"/>
                <a:ext cx="292" cy="122"/>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1800" b="1">
                    <a:solidFill>
                      <a:srgbClr val="006600"/>
                    </a:solidFill>
                    <a:ea typeface="华文新魏" pitchFamily="2" charset="-122"/>
                  </a:rPr>
                  <a:t>TLB</a:t>
                </a:r>
              </a:p>
            </p:txBody>
          </p:sp>
        </p:grpSp>
        <p:grpSp>
          <p:nvGrpSpPr>
            <p:cNvPr id="666747" name="Group 138"/>
            <p:cNvGrpSpPr>
              <a:grpSpLocks/>
            </p:cNvGrpSpPr>
            <p:nvPr/>
          </p:nvGrpSpPr>
          <p:grpSpPr bwMode="auto">
            <a:xfrm>
              <a:off x="1326" y="2948"/>
              <a:ext cx="978" cy="1233"/>
              <a:chOff x="1326" y="2948"/>
              <a:chExt cx="978" cy="1233"/>
            </a:xfrm>
          </p:grpSpPr>
          <p:grpSp>
            <p:nvGrpSpPr>
              <p:cNvPr id="666748" name="Group 139"/>
              <p:cNvGrpSpPr>
                <a:grpSpLocks/>
              </p:cNvGrpSpPr>
              <p:nvPr/>
            </p:nvGrpSpPr>
            <p:grpSpPr bwMode="auto">
              <a:xfrm>
                <a:off x="1326" y="3142"/>
                <a:ext cx="978" cy="1039"/>
                <a:chOff x="1326" y="3142"/>
                <a:chExt cx="978" cy="1039"/>
              </a:xfrm>
            </p:grpSpPr>
            <p:sp>
              <p:nvSpPr>
                <p:cNvPr id="666749" name="Freeform 140"/>
                <p:cNvSpPr>
                  <a:spLocks/>
                </p:cNvSpPr>
                <p:nvPr/>
              </p:nvSpPr>
              <p:spPr bwMode="auto">
                <a:xfrm>
                  <a:off x="1458" y="3230"/>
                  <a:ext cx="846" cy="88"/>
                </a:xfrm>
                <a:custGeom>
                  <a:avLst/>
                  <a:gdLst>
                    <a:gd name="T0" fmla="*/ 76904 w 598"/>
                    <a:gd name="T1" fmla="*/ 12 h 102"/>
                    <a:gd name="T2" fmla="*/ 76904 w 598"/>
                    <a:gd name="T3" fmla="*/ 0 h 102"/>
                    <a:gd name="T4" fmla="*/ 0 w 598"/>
                    <a:gd name="T5" fmla="*/ 0 h 102"/>
                    <a:gd name="T6" fmla="*/ 0 w 598"/>
                    <a:gd name="T7" fmla="*/ 13 h 102"/>
                    <a:gd name="T8" fmla="*/ 76904 w 598"/>
                    <a:gd name="T9" fmla="*/ 13 h 102"/>
                    <a:gd name="T10" fmla="*/ 76904 w 598"/>
                    <a:gd name="T11" fmla="*/ 13 h 102"/>
                    <a:gd name="T12" fmla="*/ 76904 w 598"/>
                    <a:gd name="T13" fmla="*/ 12 h 102"/>
                    <a:gd name="T14" fmla="*/ 0 60000 65536"/>
                    <a:gd name="T15" fmla="*/ 0 60000 65536"/>
                    <a:gd name="T16" fmla="*/ 0 60000 65536"/>
                    <a:gd name="T17" fmla="*/ 0 60000 65536"/>
                    <a:gd name="T18" fmla="*/ 0 60000 65536"/>
                    <a:gd name="T19" fmla="*/ 0 60000 65536"/>
                    <a:gd name="T20" fmla="*/ 0 60000 65536"/>
                    <a:gd name="T21" fmla="*/ 0 w 598"/>
                    <a:gd name="T22" fmla="*/ 0 h 102"/>
                    <a:gd name="T23" fmla="*/ 598 w 598"/>
                    <a:gd name="T24" fmla="*/ 102 h 1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8" h="102">
                      <a:moveTo>
                        <a:pt x="598" y="100"/>
                      </a:moveTo>
                      <a:lnTo>
                        <a:pt x="598" y="0"/>
                      </a:lnTo>
                      <a:lnTo>
                        <a:pt x="0" y="0"/>
                      </a:lnTo>
                      <a:lnTo>
                        <a:pt x="0" y="102"/>
                      </a:lnTo>
                      <a:lnTo>
                        <a:pt x="598" y="102"/>
                      </a:lnTo>
                      <a:lnTo>
                        <a:pt x="598" y="100"/>
                      </a:lnTo>
                      <a:close/>
                    </a:path>
                  </a:pathLst>
                </a:custGeom>
                <a:solidFill>
                  <a:srgbClr val="FFFFFF"/>
                </a:solidFill>
                <a:ln w="9525">
                  <a:noFill/>
                  <a:round/>
                  <a:headEnd/>
                  <a:tailEnd/>
                </a:ln>
              </p:spPr>
              <p:txBody>
                <a:bodyPr/>
                <a:lstStyle/>
                <a:p>
                  <a:endParaRPr lang="zh-CN" altLang="en-US"/>
                </a:p>
              </p:txBody>
            </p:sp>
            <p:sp>
              <p:nvSpPr>
                <p:cNvPr id="666750" name="Freeform 141"/>
                <p:cNvSpPr>
                  <a:spLocks/>
                </p:cNvSpPr>
                <p:nvPr/>
              </p:nvSpPr>
              <p:spPr bwMode="auto">
                <a:xfrm>
                  <a:off x="1458" y="3230"/>
                  <a:ext cx="846" cy="88"/>
                </a:xfrm>
                <a:custGeom>
                  <a:avLst/>
                  <a:gdLst>
                    <a:gd name="T0" fmla="*/ 76904 w 598"/>
                    <a:gd name="T1" fmla="*/ 12 h 102"/>
                    <a:gd name="T2" fmla="*/ 76904 w 598"/>
                    <a:gd name="T3" fmla="*/ 0 h 102"/>
                    <a:gd name="T4" fmla="*/ 0 w 598"/>
                    <a:gd name="T5" fmla="*/ 0 h 102"/>
                    <a:gd name="T6" fmla="*/ 0 w 598"/>
                    <a:gd name="T7" fmla="*/ 13 h 102"/>
                    <a:gd name="T8" fmla="*/ 76904 w 598"/>
                    <a:gd name="T9" fmla="*/ 13 h 102"/>
                    <a:gd name="T10" fmla="*/ 76904 w 598"/>
                    <a:gd name="T11" fmla="*/ 13 h 102"/>
                    <a:gd name="T12" fmla="*/ 0 60000 65536"/>
                    <a:gd name="T13" fmla="*/ 0 60000 65536"/>
                    <a:gd name="T14" fmla="*/ 0 60000 65536"/>
                    <a:gd name="T15" fmla="*/ 0 60000 65536"/>
                    <a:gd name="T16" fmla="*/ 0 60000 65536"/>
                    <a:gd name="T17" fmla="*/ 0 60000 65536"/>
                    <a:gd name="T18" fmla="*/ 0 w 598"/>
                    <a:gd name="T19" fmla="*/ 0 h 102"/>
                    <a:gd name="T20" fmla="*/ 598 w 598"/>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8" h="102">
                      <a:moveTo>
                        <a:pt x="598" y="100"/>
                      </a:moveTo>
                      <a:lnTo>
                        <a:pt x="598" y="0"/>
                      </a:lnTo>
                      <a:lnTo>
                        <a:pt x="0" y="0"/>
                      </a:lnTo>
                      <a:lnTo>
                        <a:pt x="0" y="102"/>
                      </a:lnTo>
                      <a:lnTo>
                        <a:pt x="598" y="102"/>
                      </a:lnTo>
                    </a:path>
                  </a:pathLst>
                </a:custGeom>
                <a:noFill/>
                <a:ln w="14288">
                  <a:solidFill>
                    <a:srgbClr val="000000"/>
                  </a:solidFill>
                  <a:round/>
                  <a:headEnd/>
                  <a:tailEnd/>
                </a:ln>
              </p:spPr>
              <p:txBody>
                <a:bodyPr/>
                <a:lstStyle/>
                <a:p>
                  <a:endParaRPr lang="zh-CN" altLang="en-US"/>
                </a:p>
              </p:txBody>
            </p:sp>
            <p:sp>
              <p:nvSpPr>
                <p:cNvPr id="666751" name="Freeform 142"/>
                <p:cNvSpPr>
                  <a:spLocks/>
                </p:cNvSpPr>
                <p:nvPr/>
              </p:nvSpPr>
              <p:spPr bwMode="auto">
                <a:xfrm>
                  <a:off x="1326" y="3228"/>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FFFFFF"/>
                </a:solidFill>
                <a:ln w="9525">
                  <a:noFill/>
                  <a:round/>
                  <a:headEnd/>
                  <a:tailEnd/>
                </a:ln>
              </p:spPr>
              <p:txBody>
                <a:bodyPr/>
                <a:lstStyle/>
                <a:p>
                  <a:endParaRPr lang="zh-CN" altLang="en-US"/>
                </a:p>
              </p:txBody>
            </p:sp>
            <p:sp>
              <p:nvSpPr>
                <p:cNvPr id="666752" name="Freeform 143"/>
                <p:cNvSpPr>
                  <a:spLocks/>
                </p:cNvSpPr>
                <p:nvPr/>
              </p:nvSpPr>
              <p:spPr bwMode="auto">
                <a:xfrm>
                  <a:off x="1326" y="3228"/>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p:spPr>
              <p:txBody>
                <a:bodyPr/>
                <a:lstStyle/>
                <a:p>
                  <a:endParaRPr lang="zh-CN" altLang="en-US"/>
                </a:p>
              </p:txBody>
            </p:sp>
            <p:sp>
              <p:nvSpPr>
                <p:cNvPr id="666753" name="Freeform 144"/>
                <p:cNvSpPr>
                  <a:spLocks/>
                </p:cNvSpPr>
                <p:nvPr/>
              </p:nvSpPr>
              <p:spPr bwMode="auto">
                <a:xfrm>
                  <a:off x="1458" y="3402"/>
                  <a:ext cx="846" cy="87"/>
                </a:xfrm>
                <a:custGeom>
                  <a:avLst/>
                  <a:gdLst>
                    <a:gd name="T0" fmla="*/ 76904 w 598"/>
                    <a:gd name="T1" fmla="*/ 15 h 100"/>
                    <a:gd name="T2" fmla="*/ 76904 w 598"/>
                    <a:gd name="T3" fmla="*/ 0 h 100"/>
                    <a:gd name="T4" fmla="*/ 0 w 598"/>
                    <a:gd name="T5" fmla="*/ 0 h 100"/>
                    <a:gd name="T6" fmla="*/ 0 w 598"/>
                    <a:gd name="T7" fmla="*/ 15 h 100"/>
                    <a:gd name="T8" fmla="*/ 76904 w 598"/>
                    <a:gd name="T9" fmla="*/ 15 h 100"/>
                    <a:gd name="T10" fmla="*/ 76904 w 598"/>
                    <a:gd name="T11" fmla="*/ 15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close/>
                    </a:path>
                  </a:pathLst>
                </a:custGeom>
                <a:solidFill>
                  <a:srgbClr val="FFFFFF"/>
                </a:solidFill>
                <a:ln w="9525">
                  <a:noFill/>
                  <a:round/>
                  <a:headEnd/>
                  <a:tailEnd/>
                </a:ln>
              </p:spPr>
              <p:txBody>
                <a:bodyPr/>
                <a:lstStyle/>
                <a:p>
                  <a:endParaRPr lang="zh-CN" altLang="en-US"/>
                </a:p>
              </p:txBody>
            </p:sp>
            <p:sp>
              <p:nvSpPr>
                <p:cNvPr id="666754" name="Freeform 145"/>
                <p:cNvSpPr>
                  <a:spLocks/>
                </p:cNvSpPr>
                <p:nvPr/>
              </p:nvSpPr>
              <p:spPr bwMode="auto">
                <a:xfrm>
                  <a:off x="1458" y="3402"/>
                  <a:ext cx="846" cy="87"/>
                </a:xfrm>
                <a:custGeom>
                  <a:avLst/>
                  <a:gdLst>
                    <a:gd name="T0" fmla="*/ 76904 w 598"/>
                    <a:gd name="T1" fmla="*/ 15 h 100"/>
                    <a:gd name="T2" fmla="*/ 76904 w 598"/>
                    <a:gd name="T3" fmla="*/ 0 h 100"/>
                    <a:gd name="T4" fmla="*/ 0 w 598"/>
                    <a:gd name="T5" fmla="*/ 0 h 100"/>
                    <a:gd name="T6" fmla="*/ 0 w 598"/>
                    <a:gd name="T7" fmla="*/ 15 h 100"/>
                    <a:gd name="T8" fmla="*/ 76904 w 598"/>
                    <a:gd name="T9" fmla="*/ 15 h 100"/>
                    <a:gd name="T10" fmla="*/ 76904 w 598"/>
                    <a:gd name="T11" fmla="*/ 15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path>
                  </a:pathLst>
                </a:custGeom>
                <a:noFill/>
                <a:ln w="14288">
                  <a:solidFill>
                    <a:srgbClr val="000000"/>
                  </a:solidFill>
                  <a:round/>
                  <a:headEnd/>
                  <a:tailEnd/>
                </a:ln>
              </p:spPr>
              <p:txBody>
                <a:bodyPr/>
                <a:lstStyle/>
                <a:p>
                  <a:endParaRPr lang="zh-CN" altLang="en-US"/>
                </a:p>
              </p:txBody>
            </p:sp>
            <p:sp>
              <p:nvSpPr>
                <p:cNvPr id="666755" name="Freeform 146"/>
                <p:cNvSpPr>
                  <a:spLocks/>
                </p:cNvSpPr>
                <p:nvPr/>
              </p:nvSpPr>
              <p:spPr bwMode="auto">
                <a:xfrm>
                  <a:off x="1326" y="3401"/>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FFFFFF"/>
                </a:solidFill>
                <a:ln w="9525">
                  <a:noFill/>
                  <a:round/>
                  <a:headEnd/>
                  <a:tailEnd/>
                </a:ln>
              </p:spPr>
              <p:txBody>
                <a:bodyPr/>
                <a:lstStyle/>
                <a:p>
                  <a:endParaRPr lang="zh-CN" altLang="en-US"/>
                </a:p>
              </p:txBody>
            </p:sp>
            <p:sp>
              <p:nvSpPr>
                <p:cNvPr id="666756" name="Freeform 147"/>
                <p:cNvSpPr>
                  <a:spLocks/>
                </p:cNvSpPr>
                <p:nvPr/>
              </p:nvSpPr>
              <p:spPr bwMode="auto">
                <a:xfrm>
                  <a:off x="1326" y="3401"/>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p:spPr>
              <p:txBody>
                <a:bodyPr/>
                <a:lstStyle/>
                <a:p>
                  <a:endParaRPr lang="zh-CN" altLang="en-US"/>
                </a:p>
              </p:txBody>
            </p:sp>
            <p:sp>
              <p:nvSpPr>
                <p:cNvPr id="666757" name="Freeform 148"/>
                <p:cNvSpPr>
                  <a:spLocks/>
                </p:cNvSpPr>
                <p:nvPr/>
              </p:nvSpPr>
              <p:spPr bwMode="auto">
                <a:xfrm>
                  <a:off x="1458" y="3573"/>
                  <a:ext cx="846" cy="87"/>
                </a:xfrm>
                <a:custGeom>
                  <a:avLst/>
                  <a:gdLst>
                    <a:gd name="T0" fmla="*/ 76904 w 598"/>
                    <a:gd name="T1" fmla="*/ 12 h 101"/>
                    <a:gd name="T2" fmla="*/ 76904 w 598"/>
                    <a:gd name="T3" fmla="*/ 0 h 101"/>
                    <a:gd name="T4" fmla="*/ 0 w 598"/>
                    <a:gd name="T5" fmla="*/ 0 h 101"/>
                    <a:gd name="T6" fmla="*/ 0 w 598"/>
                    <a:gd name="T7" fmla="*/ 12 h 101"/>
                    <a:gd name="T8" fmla="*/ 76904 w 598"/>
                    <a:gd name="T9" fmla="*/ 12 h 101"/>
                    <a:gd name="T10" fmla="*/ 76904 w 598"/>
                    <a:gd name="T11" fmla="*/ 12 h 101"/>
                    <a:gd name="T12" fmla="*/ 0 60000 65536"/>
                    <a:gd name="T13" fmla="*/ 0 60000 65536"/>
                    <a:gd name="T14" fmla="*/ 0 60000 65536"/>
                    <a:gd name="T15" fmla="*/ 0 60000 65536"/>
                    <a:gd name="T16" fmla="*/ 0 60000 65536"/>
                    <a:gd name="T17" fmla="*/ 0 60000 65536"/>
                    <a:gd name="T18" fmla="*/ 0 w 598"/>
                    <a:gd name="T19" fmla="*/ 0 h 101"/>
                    <a:gd name="T20" fmla="*/ 598 w 598"/>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598" h="101">
                      <a:moveTo>
                        <a:pt x="598" y="101"/>
                      </a:moveTo>
                      <a:lnTo>
                        <a:pt x="598" y="0"/>
                      </a:lnTo>
                      <a:lnTo>
                        <a:pt x="0" y="0"/>
                      </a:lnTo>
                      <a:lnTo>
                        <a:pt x="0" y="101"/>
                      </a:lnTo>
                      <a:lnTo>
                        <a:pt x="598" y="101"/>
                      </a:lnTo>
                      <a:close/>
                    </a:path>
                  </a:pathLst>
                </a:custGeom>
                <a:solidFill>
                  <a:srgbClr val="FFFFFF"/>
                </a:solidFill>
                <a:ln w="9525">
                  <a:noFill/>
                  <a:round/>
                  <a:headEnd/>
                  <a:tailEnd/>
                </a:ln>
              </p:spPr>
              <p:txBody>
                <a:bodyPr/>
                <a:lstStyle/>
                <a:p>
                  <a:endParaRPr lang="zh-CN" altLang="en-US"/>
                </a:p>
              </p:txBody>
            </p:sp>
            <p:sp>
              <p:nvSpPr>
                <p:cNvPr id="666758" name="Freeform 149"/>
                <p:cNvSpPr>
                  <a:spLocks/>
                </p:cNvSpPr>
                <p:nvPr/>
              </p:nvSpPr>
              <p:spPr bwMode="auto">
                <a:xfrm>
                  <a:off x="1458" y="3573"/>
                  <a:ext cx="846" cy="87"/>
                </a:xfrm>
                <a:custGeom>
                  <a:avLst/>
                  <a:gdLst>
                    <a:gd name="T0" fmla="*/ 76904 w 598"/>
                    <a:gd name="T1" fmla="*/ 12 h 101"/>
                    <a:gd name="T2" fmla="*/ 76904 w 598"/>
                    <a:gd name="T3" fmla="*/ 0 h 101"/>
                    <a:gd name="T4" fmla="*/ 0 w 598"/>
                    <a:gd name="T5" fmla="*/ 0 h 101"/>
                    <a:gd name="T6" fmla="*/ 0 w 598"/>
                    <a:gd name="T7" fmla="*/ 12 h 101"/>
                    <a:gd name="T8" fmla="*/ 76904 w 598"/>
                    <a:gd name="T9" fmla="*/ 12 h 101"/>
                    <a:gd name="T10" fmla="*/ 76904 w 598"/>
                    <a:gd name="T11" fmla="*/ 12 h 101"/>
                    <a:gd name="T12" fmla="*/ 0 60000 65536"/>
                    <a:gd name="T13" fmla="*/ 0 60000 65536"/>
                    <a:gd name="T14" fmla="*/ 0 60000 65536"/>
                    <a:gd name="T15" fmla="*/ 0 60000 65536"/>
                    <a:gd name="T16" fmla="*/ 0 60000 65536"/>
                    <a:gd name="T17" fmla="*/ 0 60000 65536"/>
                    <a:gd name="T18" fmla="*/ 0 w 598"/>
                    <a:gd name="T19" fmla="*/ 0 h 101"/>
                    <a:gd name="T20" fmla="*/ 598 w 598"/>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598" h="101">
                      <a:moveTo>
                        <a:pt x="598" y="101"/>
                      </a:moveTo>
                      <a:lnTo>
                        <a:pt x="598" y="0"/>
                      </a:lnTo>
                      <a:lnTo>
                        <a:pt x="0" y="0"/>
                      </a:lnTo>
                      <a:lnTo>
                        <a:pt x="0" y="101"/>
                      </a:lnTo>
                      <a:lnTo>
                        <a:pt x="598" y="101"/>
                      </a:lnTo>
                    </a:path>
                  </a:pathLst>
                </a:custGeom>
                <a:noFill/>
                <a:ln w="14288">
                  <a:solidFill>
                    <a:srgbClr val="000000"/>
                  </a:solidFill>
                  <a:round/>
                  <a:headEnd/>
                  <a:tailEnd/>
                </a:ln>
              </p:spPr>
              <p:txBody>
                <a:bodyPr/>
                <a:lstStyle/>
                <a:p>
                  <a:endParaRPr lang="zh-CN" altLang="en-US"/>
                </a:p>
              </p:txBody>
            </p:sp>
            <p:sp>
              <p:nvSpPr>
                <p:cNvPr id="666759" name="Freeform 150"/>
                <p:cNvSpPr>
                  <a:spLocks/>
                </p:cNvSpPr>
                <p:nvPr/>
              </p:nvSpPr>
              <p:spPr bwMode="auto">
                <a:xfrm>
                  <a:off x="1326" y="3573"/>
                  <a:ext cx="129" cy="87"/>
                </a:xfrm>
                <a:custGeom>
                  <a:avLst/>
                  <a:gdLst>
                    <a:gd name="T0" fmla="*/ 12020 w 91"/>
                    <a:gd name="T1" fmla="*/ 12 h 101"/>
                    <a:gd name="T2" fmla="*/ 12020 w 91"/>
                    <a:gd name="T3" fmla="*/ 0 h 101"/>
                    <a:gd name="T4" fmla="*/ 0 w 91"/>
                    <a:gd name="T5" fmla="*/ 0 h 101"/>
                    <a:gd name="T6" fmla="*/ 0 w 91"/>
                    <a:gd name="T7" fmla="*/ 12 h 101"/>
                    <a:gd name="T8" fmla="*/ 12020 w 91"/>
                    <a:gd name="T9" fmla="*/ 12 h 101"/>
                    <a:gd name="T10" fmla="*/ 12020 w 91"/>
                    <a:gd name="T11" fmla="*/ 12 h 101"/>
                    <a:gd name="T12" fmla="*/ 0 60000 65536"/>
                    <a:gd name="T13" fmla="*/ 0 60000 65536"/>
                    <a:gd name="T14" fmla="*/ 0 60000 65536"/>
                    <a:gd name="T15" fmla="*/ 0 60000 65536"/>
                    <a:gd name="T16" fmla="*/ 0 60000 65536"/>
                    <a:gd name="T17" fmla="*/ 0 60000 65536"/>
                    <a:gd name="T18" fmla="*/ 0 w 91"/>
                    <a:gd name="T19" fmla="*/ 0 h 101"/>
                    <a:gd name="T20" fmla="*/ 91 w 91"/>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91" h="101">
                      <a:moveTo>
                        <a:pt x="91" y="101"/>
                      </a:moveTo>
                      <a:lnTo>
                        <a:pt x="91" y="0"/>
                      </a:lnTo>
                      <a:lnTo>
                        <a:pt x="0" y="0"/>
                      </a:lnTo>
                      <a:lnTo>
                        <a:pt x="0" y="101"/>
                      </a:lnTo>
                      <a:lnTo>
                        <a:pt x="91" y="101"/>
                      </a:lnTo>
                      <a:close/>
                    </a:path>
                  </a:pathLst>
                </a:custGeom>
                <a:solidFill>
                  <a:srgbClr val="FFFFFF"/>
                </a:solidFill>
                <a:ln w="9525">
                  <a:noFill/>
                  <a:round/>
                  <a:headEnd/>
                  <a:tailEnd/>
                </a:ln>
              </p:spPr>
              <p:txBody>
                <a:bodyPr/>
                <a:lstStyle/>
                <a:p>
                  <a:endParaRPr lang="zh-CN" altLang="en-US"/>
                </a:p>
              </p:txBody>
            </p:sp>
            <p:sp>
              <p:nvSpPr>
                <p:cNvPr id="666760" name="Freeform 151"/>
                <p:cNvSpPr>
                  <a:spLocks/>
                </p:cNvSpPr>
                <p:nvPr/>
              </p:nvSpPr>
              <p:spPr bwMode="auto">
                <a:xfrm>
                  <a:off x="1326" y="3573"/>
                  <a:ext cx="129" cy="87"/>
                </a:xfrm>
                <a:custGeom>
                  <a:avLst/>
                  <a:gdLst>
                    <a:gd name="T0" fmla="*/ 12020 w 91"/>
                    <a:gd name="T1" fmla="*/ 12 h 101"/>
                    <a:gd name="T2" fmla="*/ 12020 w 91"/>
                    <a:gd name="T3" fmla="*/ 0 h 101"/>
                    <a:gd name="T4" fmla="*/ 0 w 91"/>
                    <a:gd name="T5" fmla="*/ 0 h 101"/>
                    <a:gd name="T6" fmla="*/ 0 w 91"/>
                    <a:gd name="T7" fmla="*/ 12 h 101"/>
                    <a:gd name="T8" fmla="*/ 12020 w 91"/>
                    <a:gd name="T9" fmla="*/ 12 h 101"/>
                    <a:gd name="T10" fmla="*/ 12020 w 91"/>
                    <a:gd name="T11" fmla="*/ 12 h 101"/>
                    <a:gd name="T12" fmla="*/ 0 60000 65536"/>
                    <a:gd name="T13" fmla="*/ 0 60000 65536"/>
                    <a:gd name="T14" fmla="*/ 0 60000 65536"/>
                    <a:gd name="T15" fmla="*/ 0 60000 65536"/>
                    <a:gd name="T16" fmla="*/ 0 60000 65536"/>
                    <a:gd name="T17" fmla="*/ 0 60000 65536"/>
                    <a:gd name="T18" fmla="*/ 0 w 91"/>
                    <a:gd name="T19" fmla="*/ 0 h 101"/>
                    <a:gd name="T20" fmla="*/ 91 w 91"/>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91" h="101">
                      <a:moveTo>
                        <a:pt x="91" y="101"/>
                      </a:moveTo>
                      <a:lnTo>
                        <a:pt x="91" y="0"/>
                      </a:lnTo>
                      <a:lnTo>
                        <a:pt x="0" y="0"/>
                      </a:lnTo>
                      <a:lnTo>
                        <a:pt x="0" y="101"/>
                      </a:lnTo>
                      <a:lnTo>
                        <a:pt x="91" y="101"/>
                      </a:lnTo>
                    </a:path>
                  </a:pathLst>
                </a:custGeom>
                <a:noFill/>
                <a:ln w="14288">
                  <a:solidFill>
                    <a:srgbClr val="000000"/>
                  </a:solidFill>
                  <a:round/>
                  <a:headEnd/>
                  <a:tailEnd/>
                </a:ln>
              </p:spPr>
              <p:txBody>
                <a:bodyPr/>
                <a:lstStyle/>
                <a:p>
                  <a:endParaRPr lang="zh-CN" altLang="en-US"/>
                </a:p>
              </p:txBody>
            </p:sp>
            <p:sp>
              <p:nvSpPr>
                <p:cNvPr id="666761" name="Freeform 152"/>
                <p:cNvSpPr>
                  <a:spLocks/>
                </p:cNvSpPr>
                <p:nvPr/>
              </p:nvSpPr>
              <p:spPr bwMode="auto">
                <a:xfrm>
                  <a:off x="1458" y="3748"/>
                  <a:ext cx="846" cy="86"/>
                </a:xfrm>
                <a:custGeom>
                  <a:avLst/>
                  <a:gdLst>
                    <a:gd name="T0" fmla="*/ 76904 w 598"/>
                    <a:gd name="T1" fmla="*/ 12 h 100"/>
                    <a:gd name="T2" fmla="*/ 76904 w 598"/>
                    <a:gd name="T3" fmla="*/ 0 h 100"/>
                    <a:gd name="T4" fmla="*/ 0 w 598"/>
                    <a:gd name="T5" fmla="*/ 0 h 100"/>
                    <a:gd name="T6" fmla="*/ 0 w 598"/>
                    <a:gd name="T7" fmla="*/ 12 h 100"/>
                    <a:gd name="T8" fmla="*/ 76904 w 598"/>
                    <a:gd name="T9" fmla="*/ 12 h 100"/>
                    <a:gd name="T10" fmla="*/ 76904 w 598"/>
                    <a:gd name="T11" fmla="*/ 12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close/>
                    </a:path>
                  </a:pathLst>
                </a:custGeom>
                <a:solidFill>
                  <a:srgbClr val="CCCCCC"/>
                </a:solidFill>
                <a:ln w="9525">
                  <a:noFill/>
                  <a:round/>
                  <a:headEnd/>
                  <a:tailEnd/>
                </a:ln>
              </p:spPr>
              <p:txBody>
                <a:bodyPr/>
                <a:lstStyle/>
                <a:p>
                  <a:endParaRPr lang="zh-CN" altLang="en-US"/>
                </a:p>
              </p:txBody>
            </p:sp>
            <p:sp>
              <p:nvSpPr>
                <p:cNvPr id="666762" name="Freeform 153"/>
                <p:cNvSpPr>
                  <a:spLocks/>
                </p:cNvSpPr>
                <p:nvPr/>
              </p:nvSpPr>
              <p:spPr bwMode="auto">
                <a:xfrm>
                  <a:off x="1458" y="3748"/>
                  <a:ext cx="846" cy="86"/>
                </a:xfrm>
                <a:custGeom>
                  <a:avLst/>
                  <a:gdLst>
                    <a:gd name="T0" fmla="*/ 76904 w 598"/>
                    <a:gd name="T1" fmla="*/ 12 h 100"/>
                    <a:gd name="T2" fmla="*/ 76904 w 598"/>
                    <a:gd name="T3" fmla="*/ 0 h 100"/>
                    <a:gd name="T4" fmla="*/ 0 w 598"/>
                    <a:gd name="T5" fmla="*/ 0 h 100"/>
                    <a:gd name="T6" fmla="*/ 0 w 598"/>
                    <a:gd name="T7" fmla="*/ 12 h 100"/>
                    <a:gd name="T8" fmla="*/ 76904 w 598"/>
                    <a:gd name="T9" fmla="*/ 12 h 100"/>
                    <a:gd name="T10" fmla="*/ 76904 w 598"/>
                    <a:gd name="T11" fmla="*/ 12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path>
                  </a:pathLst>
                </a:custGeom>
                <a:noFill/>
                <a:ln w="14288">
                  <a:solidFill>
                    <a:srgbClr val="000000"/>
                  </a:solidFill>
                  <a:round/>
                  <a:headEnd/>
                  <a:tailEnd/>
                </a:ln>
              </p:spPr>
              <p:txBody>
                <a:bodyPr/>
                <a:lstStyle/>
                <a:p>
                  <a:endParaRPr lang="zh-CN" altLang="en-US"/>
                </a:p>
              </p:txBody>
            </p:sp>
            <p:sp>
              <p:nvSpPr>
                <p:cNvPr id="666763" name="Freeform 154"/>
                <p:cNvSpPr>
                  <a:spLocks/>
                </p:cNvSpPr>
                <p:nvPr/>
              </p:nvSpPr>
              <p:spPr bwMode="auto">
                <a:xfrm>
                  <a:off x="1326" y="3746"/>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CCCCCC"/>
                </a:solidFill>
                <a:ln w="9525">
                  <a:noFill/>
                  <a:round/>
                  <a:headEnd/>
                  <a:tailEnd/>
                </a:ln>
              </p:spPr>
              <p:txBody>
                <a:bodyPr/>
                <a:lstStyle/>
                <a:p>
                  <a:endParaRPr lang="zh-CN" altLang="en-US"/>
                </a:p>
              </p:txBody>
            </p:sp>
            <p:sp>
              <p:nvSpPr>
                <p:cNvPr id="666764" name="Freeform 155"/>
                <p:cNvSpPr>
                  <a:spLocks/>
                </p:cNvSpPr>
                <p:nvPr/>
              </p:nvSpPr>
              <p:spPr bwMode="auto">
                <a:xfrm>
                  <a:off x="1326" y="3746"/>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p:spPr>
              <p:txBody>
                <a:bodyPr/>
                <a:lstStyle/>
                <a:p>
                  <a:endParaRPr lang="zh-CN" altLang="en-US"/>
                </a:p>
              </p:txBody>
            </p:sp>
            <p:sp>
              <p:nvSpPr>
                <p:cNvPr id="666765" name="Freeform 156"/>
                <p:cNvSpPr>
                  <a:spLocks/>
                </p:cNvSpPr>
                <p:nvPr/>
              </p:nvSpPr>
              <p:spPr bwMode="auto">
                <a:xfrm>
                  <a:off x="1458" y="3920"/>
                  <a:ext cx="846" cy="87"/>
                </a:xfrm>
                <a:custGeom>
                  <a:avLst/>
                  <a:gdLst>
                    <a:gd name="T0" fmla="*/ 76904 w 598"/>
                    <a:gd name="T1" fmla="*/ 15 h 100"/>
                    <a:gd name="T2" fmla="*/ 76904 w 598"/>
                    <a:gd name="T3" fmla="*/ 0 h 100"/>
                    <a:gd name="T4" fmla="*/ 0 w 598"/>
                    <a:gd name="T5" fmla="*/ 0 h 100"/>
                    <a:gd name="T6" fmla="*/ 0 w 598"/>
                    <a:gd name="T7" fmla="*/ 15 h 100"/>
                    <a:gd name="T8" fmla="*/ 76904 w 598"/>
                    <a:gd name="T9" fmla="*/ 15 h 100"/>
                    <a:gd name="T10" fmla="*/ 76904 w 598"/>
                    <a:gd name="T11" fmla="*/ 15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close/>
                    </a:path>
                  </a:pathLst>
                </a:custGeom>
                <a:solidFill>
                  <a:srgbClr val="FFFFFF"/>
                </a:solidFill>
                <a:ln w="9525">
                  <a:noFill/>
                  <a:round/>
                  <a:headEnd/>
                  <a:tailEnd/>
                </a:ln>
              </p:spPr>
              <p:txBody>
                <a:bodyPr/>
                <a:lstStyle/>
                <a:p>
                  <a:endParaRPr lang="zh-CN" altLang="en-US"/>
                </a:p>
              </p:txBody>
            </p:sp>
            <p:sp>
              <p:nvSpPr>
                <p:cNvPr id="666766" name="Freeform 157"/>
                <p:cNvSpPr>
                  <a:spLocks/>
                </p:cNvSpPr>
                <p:nvPr/>
              </p:nvSpPr>
              <p:spPr bwMode="auto">
                <a:xfrm>
                  <a:off x="1458" y="3920"/>
                  <a:ext cx="846" cy="87"/>
                </a:xfrm>
                <a:custGeom>
                  <a:avLst/>
                  <a:gdLst>
                    <a:gd name="T0" fmla="*/ 76904 w 598"/>
                    <a:gd name="T1" fmla="*/ 15 h 100"/>
                    <a:gd name="T2" fmla="*/ 76904 w 598"/>
                    <a:gd name="T3" fmla="*/ 0 h 100"/>
                    <a:gd name="T4" fmla="*/ 0 w 598"/>
                    <a:gd name="T5" fmla="*/ 0 h 100"/>
                    <a:gd name="T6" fmla="*/ 0 w 598"/>
                    <a:gd name="T7" fmla="*/ 15 h 100"/>
                    <a:gd name="T8" fmla="*/ 76904 w 598"/>
                    <a:gd name="T9" fmla="*/ 15 h 100"/>
                    <a:gd name="T10" fmla="*/ 76904 w 598"/>
                    <a:gd name="T11" fmla="*/ 15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path>
                  </a:pathLst>
                </a:custGeom>
                <a:noFill/>
                <a:ln w="14288">
                  <a:solidFill>
                    <a:srgbClr val="000000"/>
                  </a:solidFill>
                  <a:round/>
                  <a:headEnd/>
                  <a:tailEnd/>
                </a:ln>
              </p:spPr>
              <p:txBody>
                <a:bodyPr/>
                <a:lstStyle/>
                <a:p>
                  <a:endParaRPr lang="zh-CN" altLang="en-US"/>
                </a:p>
              </p:txBody>
            </p:sp>
            <p:sp>
              <p:nvSpPr>
                <p:cNvPr id="666767" name="Freeform 158"/>
                <p:cNvSpPr>
                  <a:spLocks/>
                </p:cNvSpPr>
                <p:nvPr/>
              </p:nvSpPr>
              <p:spPr bwMode="auto">
                <a:xfrm>
                  <a:off x="1326" y="3919"/>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FFFFFF"/>
                </a:solidFill>
                <a:ln w="9525">
                  <a:noFill/>
                  <a:round/>
                  <a:headEnd/>
                  <a:tailEnd/>
                </a:ln>
              </p:spPr>
              <p:txBody>
                <a:bodyPr/>
                <a:lstStyle/>
                <a:p>
                  <a:endParaRPr lang="zh-CN" altLang="en-US"/>
                </a:p>
              </p:txBody>
            </p:sp>
            <p:sp>
              <p:nvSpPr>
                <p:cNvPr id="666768" name="Freeform 159"/>
                <p:cNvSpPr>
                  <a:spLocks/>
                </p:cNvSpPr>
                <p:nvPr/>
              </p:nvSpPr>
              <p:spPr bwMode="auto">
                <a:xfrm>
                  <a:off x="1326" y="3919"/>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p:spPr>
              <p:txBody>
                <a:bodyPr/>
                <a:lstStyle/>
                <a:p>
                  <a:endParaRPr lang="zh-CN" altLang="en-US"/>
                </a:p>
              </p:txBody>
            </p:sp>
            <p:sp>
              <p:nvSpPr>
                <p:cNvPr id="666769" name="Freeform 160"/>
                <p:cNvSpPr>
                  <a:spLocks/>
                </p:cNvSpPr>
                <p:nvPr/>
              </p:nvSpPr>
              <p:spPr bwMode="auto">
                <a:xfrm>
                  <a:off x="1458" y="4093"/>
                  <a:ext cx="846" cy="86"/>
                </a:xfrm>
                <a:custGeom>
                  <a:avLst/>
                  <a:gdLst>
                    <a:gd name="T0" fmla="*/ 76904 w 598"/>
                    <a:gd name="T1" fmla="*/ 12 h 100"/>
                    <a:gd name="T2" fmla="*/ 76904 w 598"/>
                    <a:gd name="T3" fmla="*/ 0 h 100"/>
                    <a:gd name="T4" fmla="*/ 0 w 598"/>
                    <a:gd name="T5" fmla="*/ 0 h 100"/>
                    <a:gd name="T6" fmla="*/ 0 w 598"/>
                    <a:gd name="T7" fmla="*/ 12 h 100"/>
                    <a:gd name="T8" fmla="*/ 76904 w 598"/>
                    <a:gd name="T9" fmla="*/ 12 h 100"/>
                    <a:gd name="T10" fmla="*/ 76904 w 598"/>
                    <a:gd name="T11" fmla="*/ 12 h 100"/>
                    <a:gd name="T12" fmla="*/ 76904 w 598"/>
                    <a:gd name="T13" fmla="*/ 12 h 100"/>
                    <a:gd name="T14" fmla="*/ 0 60000 65536"/>
                    <a:gd name="T15" fmla="*/ 0 60000 65536"/>
                    <a:gd name="T16" fmla="*/ 0 60000 65536"/>
                    <a:gd name="T17" fmla="*/ 0 60000 65536"/>
                    <a:gd name="T18" fmla="*/ 0 60000 65536"/>
                    <a:gd name="T19" fmla="*/ 0 60000 65536"/>
                    <a:gd name="T20" fmla="*/ 0 60000 65536"/>
                    <a:gd name="T21" fmla="*/ 0 w 598"/>
                    <a:gd name="T22" fmla="*/ 0 h 100"/>
                    <a:gd name="T23" fmla="*/ 598 w 598"/>
                    <a:gd name="T24" fmla="*/ 100 h 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8" h="100">
                      <a:moveTo>
                        <a:pt x="598" y="98"/>
                      </a:moveTo>
                      <a:lnTo>
                        <a:pt x="598" y="0"/>
                      </a:lnTo>
                      <a:lnTo>
                        <a:pt x="0" y="0"/>
                      </a:lnTo>
                      <a:lnTo>
                        <a:pt x="0" y="100"/>
                      </a:lnTo>
                      <a:lnTo>
                        <a:pt x="598" y="100"/>
                      </a:lnTo>
                      <a:lnTo>
                        <a:pt x="598" y="98"/>
                      </a:lnTo>
                      <a:close/>
                    </a:path>
                  </a:pathLst>
                </a:custGeom>
                <a:solidFill>
                  <a:srgbClr val="FFFFFF"/>
                </a:solidFill>
                <a:ln w="9525">
                  <a:noFill/>
                  <a:round/>
                  <a:headEnd/>
                  <a:tailEnd/>
                </a:ln>
              </p:spPr>
              <p:txBody>
                <a:bodyPr/>
                <a:lstStyle/>
                <a:p>
                  <a:endParaRPr lang="zh-CN" altLang="en-US"/>
                </a:p>
              </p:txBody>
            </p:sp>
            <p:sp>
              <p:nvSpPr>
                <p:cNvPr id="666770" name="Freeform 161"/>
                <p:cNvSpPr>
                  <a:spLocks/>
                </p:cNvSpPr>
                <p:nvPr/>
              </p:nvSpPr>
              <p:spPr bwMode="auto">
                <a:xfrm>
                  <a:off x="1458" y="4093"/>
                  <a:ext cx="846" cy="86"/>
                </a:xfrm>
                <a:custGeom>
                  <a:avLst/>
                  <a:gdLst>
                    <a:gd name="T0" fmla="*/ 76904 w 598"/>
                    <a:gd name="T1" fmla="*/ 12 h 100"/>
                    <a:gd name="T2" fmla="*/ 76904 w 598"/>
                    <a:gd name="T3" fmla="*/ 0 h 100"/>
                    <a:gd name="T4" fmla="*/ 0 w 598"/>
                    <a:gd name="T5" fmla="*/ 0 h 100"/>
                    <a:gd name="T6" fmla="*/ 0 w 598"/>
                    <a:gd name="T7" fmla="*/ 12 h 100"/>
                    <a:gd name="T8" fmla="*/ 76904 w 598"/>
                    <a:gd name="T9" fmla="*/ 12 h 100"/>
                    <a:gd name="T10" fmla="*/ 76904 w 598"/>
                    <a:gd name="T11" fmla="*/ 12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98"/>
                      </a:moveTo>
                      <a:lnTo>
                        <a:pt x="598" y="0"/>
                      </a:lnTo>
                      <a:lnTo>
                        <a:pt x="0" y="0"/>
                      </a:lnTo>
                      <a:lnTo>
                        <a:pt x="0" y="100"/>
                      </a:lnTo>
                      <a:lnTo>
                        <a:pt x="598" y="100"/>
                      </a:lnTo>
                    </a:path>
                  </a:pathLst>
                </a:custGeom>
                <a:noFill/>
                <a:ln w="14288">
                  <a:solidFill>
                    <a:srgbClr val="000000"/>
                  </a:solidFill>
                  <a:round/>
                  <a:headEnd/>
                  <a:tailEnd/>
                </a:ln>
              </p:spPr>
              <p:txBody>
                <a:bodyPr/>
                <a:lstStyle/>
                <a:p>
                  <a:endParaRPr lang="zh-CN" altLang="en-US"/>
                </a:p>
              </p:txBody>
            </p:sp>
            <p:sp>
              <p:nvSpPr>
                <p:cNvPr id="666771" name="Freeform 162"/>
                <p:cNvSpPr>
                  <a:spLocks/>
                </p:cNvSpPr>
                <p:nvPr/>
              </p:nvSpPr>
              <p:spPr bwMode="auto">
                <a:xfrm>
                  <a:off x="1326" y="4091"/>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FFFFFF"/>
                </a:solidFill>
                <a:ln w="9525">
                  <a:noFill/>
                  <a:round/>
                  <a:headEnd/>
                  <a:tailEnd/>
                </a:ln>
              </p:spPr>
              <p:txBody>
                <a:bodyPr/>
                <a:lstStyle/>
                <a:p>
                  <a:endParaRPr lang="zh-CN" altLang="en-US"/>
                </a:p>
              </p:txBody>
            </p:sp>
            <p:sp>
              <p:nvSpPr>
                <p:cNvPr id="666772" name="Freeform 163"/>
                <p:cNvSpPr>
                  <a:spLocks/>
                </p:cNvSpPr>
                <p:nvPr/>
              </p:nvSpPr>
              <p:spPr bwMode="auto">
                <a:xfrm>
                  <a:off x="1326" y="4091"/>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p:spPr>
              <p:txBody>
                <a:bodyPr/>
                <a:lstStyle/>
                <a:p>
                  <a:endParaRPr lang="zh-CN" altLang="en-US"/>
                </a:p>
              </p:txBody>
            </p:sp>
            <p:sp>
              <p:nvSpPr>
                <p:cNvPr id="666773" name="Freeform 164"/>
                <p:cNvSpPr>
                  <a:spLocks/>
                </p:cNvSpPr>
                <p:nvPr/>
              </p:nvSpPr>
              <p:spPr bwMode="auto">
                <a:xfrm>
                  <a:off x="1458" y="3144"/>
                  <a:ext cx="846" cy="86"/>
                </a:xfrm>
                <a:custGeom>
                  <a:avLst/>
                  <a:gdLst>
                    <a:gd name="T0" fmla="*/ 76904 w 598"/>
                    <a:gd name="T1" fmla="*/ 12 h 100"/>
                    <a:gd name="T2" fmla="*/ 76904 w 598"/>
                    <a:gd name="T3" fmla="*/ 0 h 100"/>
                    <a:gd name="T4" fmla="*/ 0 w 598"/>
                    <a:gd name="T5" fmla="*/ 0 h 100"/>
                    <a:gd name="T6" fmla="*/ 0 w 598"/>
                    <a:gd name="T7" fmla="*/ 12 h 100"/>
                    <a:gd name="T8" fmla="*/ 76904 w 598"/>
                    <a:gd name="T9" fmla="*/ 12 h 100"/>
                    <a:gd name="T10" fmla="*/ 76904 w 598"/>
                    <a:gd name="T11" fmla="*/ 12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close/>
                    </a:path>
                  </a:pathLst>
                </a:custGeom>
                <a:solidFill>
                  <a:srgbClr val="FFFFFF"/>
                </a:solidFill>
                <a:ln w="9525">
                  <a:noFill/>
                  <a:round/>
                  <a:headEnd/>
                  <a:tailEnd/>
                </a:ln>
              </p:spPr>
              <p:txBody>
                <a:bodyPr/>
                <a:lstStyle/>
                <a:p>
                  <a:endParaRPr lang="zh-CN" altLang="en-US"/>
                </a:p>
              </p:txBody>
            </p:sp>
            <p:sp>
              <p:nvSpPr>
                <p:cNvPr id="666774" name="Freeform 165"/>
                <p:cNvSpPr>
                  <a:spLocks/>
                </p:cNvSpPr>
                <p:nvPr/>
              </p:nvSpPr>
              <p:spPr bwMode="auto">
                <a:xfrm>
                  <a:off x="1458" y="3144"/>
                  <a:ext cx="846" cy="86"/>
                </a:xfrm>
                <a:custGeom>
                  <a:avLst/>
                  <a:gdLst>
                    <a:gd name="T0" fmla="*/ 76904 w 598"/>
                    <a:gd name="T1" fmla="*/ 12 h 100"/>
                    <a:gd name="T2" fmla="*/ 76904 w 598"/>
                    <a:gd name="T3" fmla="*/ 0 h 100"/>
                    <a:gd name="T4" fmla="*/ 0 w 598"/>
                    <a:gd name="T5" fmla="*/ 0 h 100"/>
                    <a:gd name="T6" fmla="*/ 0 w 598"/>
                    <a:gd name="T7" fmla="*/ 12 h 100"/>
                    <a:gd name="T8" fmla="*/ 76904 w 598"/>
                    <a:gd name="T9" fmla="*/ 12 h 100"/>
                    <a:gd name="T10" fmla="*/ 76904 w 598"/>
                    <a:gd name="T11" fmla="*/ 12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path>
                  </a:pathLst>
                </a:custGeom>
                <a:noFill/>
                <a:ln w="14288">
                  <a:solidFill>
                    <a:srgbClr val="000000"/>
                  </a:solidFill>
                  <a:round/>
                  <a:headEnd/>
                  <a:tailEnd/>
                </a:ln>
              </p:spPr>
              <p:txBody>
                <a:bodyPr/>
                <a:lstStyle/>
                <a:p>
                  <a:endParaRPr lang="zh-CN" altLang="en-US"/>
                </a:p>
              </p:txBody>
            </p:sp>
            <p:sp>
              <p:nvSpPr>
                <p:cNvPr id="666775" name="Freeform 166"/>
                <p:cNvSpPr>
                  <a:spLocks/>
                </p:cNvSpPr>
                <p:nvPr/>
              </p:nvSpPr>
              <p:spPr bwMode="auto">
                <a:xfrm>
                  <a:off x="1326" y="3142"/>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FFFFFF"/>
                </a:solidFill>
                <a:ln w="9525">
                  <a:noFill/>
                  <a:round/>
                  <a:headEnd/>
                  <a:tailEnd/>
                </a:ln>
              </p:spPr>
              <p:txBody>
                <a:bodyPr/>
                <a:lstStyle/>
                <a:p>
                  <a:endParaRPr lang="zh-CN" altLang="en-US"/>
                </a:p>
              </p:txBody>
            </p:sp>
            <p:sp>
              <p:nvSpPr>
                <p:cNvPr id="666776" name="Freeform 167"/>
                <p:cNvSpPr>
                  <a:spLocks/>
                </p:cNvSpPr>
                <p:nvPr/>
              </p:nvSpPr>
              <p:spPr bwMode="auto">
                <a:xfrm>
                  <a:off x="1326" y="3142"/>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p:spPr>
              <p:txBody>
                <a:bodyPr/>
                <a:lstStyle/>
                <a:p>
                  <a:endParaRPr lang="zh-CN" altLang="en-US"/>
                </a:p>
              </p:txBody>
            </p:sp>
            <p:sp>
              <p:nvSpPr>
                <p:cNvPr id="666777" name="Freeform 168"/>
                <p:cNvSpPr>
                  <a:spLocks/>
                </p:cNvSpPr>
                <p:nvPr/>
              </p:nvSpPr>
              <p:spPr bwMode="auto">
                <a:xfrm>
                  <a:off x="1458" y="3314"/>
                  <a:ext cx="846" cy="88"/>
                </a:xfrm>
                <a:custGeom>
                  <a:avLst/>
                  <a:gdLst>
                    <a:gd name="T0" fmla="*/ 76904 w 598"/>
                    <a:gd name="T1" fmla="*/ 12 h 102"/>
                    <a:gd name="T2" fmla="*/ 76904 w 598"/>
                    <a:gd name="T3" fmla="*/ 0 h 102"/>
                    <a:gd name="T4" fmla="*/ 0 w 598"/>
                    <a:gd name="T5" fmla="*/ 0 h 102"/>
                    <a:gd name="T6" fmla="*/ 0 w 598"/>
                    <a:gd name="T7" fmla="*/ 13 h 102"/>
                    <a:gd name="T8" fmla="*/ 76904 w 598"/>
                    <a:gd name="T9" fmla="*/ 13 h 102"/>
                    <a:gd name="T10" fmla="*/ 76904 w 598"/>
                    <a:gd name="T11" fmla="*/ 13 h 102"/>
                    <a:gd name="T12" fmla="*/ 76904 w 598"/>
                    <a:gd name="T13" fmla="*/ 12 h 102"/>
                    <a:gd name="T14" fmla="*/ 0 60000 65536"/>
                    <a:gd name="T15" fmla="*/ 0 60000 65536"/>
                    <a:gd name="T16" fmla="*/ 0 60000 65536"/>
                    <a:gd name="T17" fmla="*/ 0 60000 65536"/>
                    <a:gd name="T18" fmla="*/ 0 60000 65536"/>
                    <a:gd name="T19" fmla="*/ 0 60000 65536"/>
                    <a:gd name="T20" fmla="*/ 0 60000 65536"/>
                    <a:gd name="T21" fmla="*/ 0 w 598"/>
                    <a:gd name="T22" fmla="*/ 0 h 102"/>
                    <a:gd name="T23" fmla="*/ 598 w 598"/>
                    <a:gd name="T24" fmla="*/ 102 h 1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8" h="102">
                      <a:moveTo>
                        <a:pt x="598" y="100"/>
                      </a:moveTo>
                      <a:lnTo>
                        <a:pt x="598" y="0"/>
                      </a:lnTo>
                      <a:lnTo>
                        <a:pt x="0" y="0"/>
                      </a:lnTo>
                      <a:lnTo>
                        <a:pt x="0" y="102"/>
                      </a:lnTo>
                      <a:lnTo>
                        <a:pt x="598" y="102"/>
                      </a:lnTo>
                      <a:lnTo>
                        <a:pt x="598" y="100"/>
                      </a:lnTo>
                      <a:close/>
                    </a:path>
                  </a:pathLst>
                </a:custGeom>
                <a:solidFill>
                  <a:srgbClr val="FFFFFF"/>
                </a:solidFill>
                <a:ln w="9525">
                  <a:noFill/>
                  <a:round/>
                  <a:headEnd/>
                  <a:tailEnd/>
                </a:ln>
              </p:spPr>
              <p:txBody>
                <a:bodyPr/>
                <a:lstStyle/>
                <a:p>
                  <a:endParaRPr lang="zh-CN" altLang="en-US"/>
                </a:p>
              </p:txBody>
            </p:sp>
            <p:sp>
              <p:nvSpPr>
                <p:cNvPr id="666778" name="Freeform 169"/>
                <p:cNvSpPr>
                  <a:spLocks/>
                </p:cNvSpPr>
                <p:nvPr/>
              </p:nvSpPr>
              <p:spPr bwMode="auto">
                <a:xfrm>
                  <a:off x="1458" y="3314"/>
                  <a:ext cx="846" cy="88"/>
                </a:xfrm>
                <a:custGeom>
                  <a:avLst/>
                  <a:gdLst>
                    <a:gd name="T0" fmla="*/ 76904 w 598"/>
                    <a:gd name="T1" fmla="*/ 12 h 102"/>
                    <a:gd name="T2" fmla="*/ 76904 w 598"/>
                    <a:gd name="T3" fmla="*/ 0 h 102"/>
                    <a:gd name="T4" fmla="*/ 0 w 598"/>
                    <a:gd name="T5" fmla="*/ 0 h 102"/>
                    <a:gd name="T6" fmla="*/ 0 w 598"/>
                    <a:gd name="T7" fmla="*/ 13 h 102"/>
                    <a:gd name="T8" fmla="*/ 76904 w 598"/>
                    <a:gd name="T9" fmla="*/ 13 h 102"/>
                    <a:gd name="T10" fmla="*/ 76904 w 598"/>
                    <a:gd name="T11" fmla="*/ 13 h 102"/>
                    <a:gd name="T12" fmla="*/ 0 60000 65536"/>
                    <a:gd name="T13" fmla="*/ 0 60000 65536"/>
                    <a:gd name="T14" fmla="*/ 0 60000 65536"/>
                    <a:gd name="T15" fmla="*/ 0 60000 65536"/>
                    <a:gd name="T16" fmla="*/ 0 60000 65536"/>
                    <a:gd name="T17" fmla="*/ 0 60000 65536"/>
                    <a:gd name="T18" fmla="*/ 0 w 598"/>
                    <a:gd name="T19" fmla="*/ 0 h 102"/>
                    <a:gd name="T20" fmla="*/ 598 w 598"/>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8" h="102">
                      <a:moveTo>
                        <a:pt x="598" y="100"/>
                      </a:moveTo>
                      <a:lnTo>
                        <a:pt x="598" y="0"/>
                      </a:lnTo>
                      <a:lnTo>
                        <a:pt x="0" y="0"/>
                      </a:lnTo>
                      <a:lnTo>
                        <a:pt x="0" y="102"/>
                      </a:lnTo>
                      <a:lnTo>
                        <a:pt x="598" y="102"/>
                      </a:lnTo>
                    </a:path>
                  </a:pathLst>
                </a:custGeom>
                <a:noFill/>
                <a:ln w="14288">
                  <a:solidFill>
                    <a:srgbClr val="000000"/>
                  </a:solidFill>
                  <a:round/>
                  <a:headEnd/>
                  <a:tailEnd/>
                </a:ln>
              </p:spPr>
              <p:txBody>
                <a:bodyPr/>
                <a:lstStyle/>
                <a:p>
                  <a:endParaRPr lang="zh-CN" altLang="en-US"/>
                </a:p>
              </p:txBody>
            </p:sp>
            <p:sp>
              <p:nvSpPr>
                <p:cNvPr id="666779" name="Freeform 170"/>
                <p:cNvSpPr>
                  <a:spLocks/>
                </p:cNvSpPr>
                <p:nvPr/>
              </p:nvSpPr>
              <p:spPr bwMode="auto">
                <a:xfrm>
                  <a:off x="1326" y="3314"/>
                  <a:ext cx="129" cy="87"/>
                </a:xfrm>
                <a:custGeom>
                  <a:avLst/>
                  <a:gdLst>
                    <a:gd name="T0" fmla="*/ 12020 w 91"/>
                    <a:gd name="T1" fmla="*/ 15 h 100"/>
                    <a:gd name="T2" fmla="*/ 12020 w 91"/>
                    <a:gd name="T3" fmla="*/ 0 h 100"/>
                    <a:gd name="T4" fmla="*/ 0 w 91"/>
                    <a:gd name="T5" fmla="*/ 0 h 100"/>
                    <a:gd name="T6" fmla="*/ 0 w 91"/>
                    <a:gd name="T7" fmla="*/ 15 h 100"/>
                    <a:gd name="T8" fmla="*/ 12020 w 91"/>
                    <a:gd name="T9" fmla="*/ 15 h 100"/>
                    <a:gd name="T10" fmla="*/ 12020 w 91"/>
                    <a:gd name="T11" fmla="*/ 15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FFFFFF"/>
                </a:solidFill>
                <a:ln w="9525">
                  <a:noFill/>
                  <a:round/>
                  <a:headEnd/>
                  <a:tailEnd/>
                </a:ln>
              </p:spPr>
              <p:txBody>
                <a:bodyPr/>
                <a:lstStyle/>
                <a:p>
                  <a:endParaRPr lang="zh-CN" altLang="en-US"/>
                </a:p>
              </p:txBody>
            </p:sp>
            <p:sp>
              <p:nvSpPr>
                <p:cNvPr id="666780" name="Freeform 171"/>
                <p:cNvSpPr>
                  <a:spLocks/>
                </p:cNvSpPr>
                <p:nvPr/>
              </p:nvSpPr>
              <p:spPr bwMode="auto">
                <a:xfrm>
                  <a:off x="1326" y="3314"/>
                  <a:ext cx="129" cy="87"/>
                </a:xfrm>
                <a:custGeom>
                  <a:avLst/>
                  <a:gdLst>
                    <a:gd name="T0" fmla="*/ 12020 w 91"/>
                    <a:gd name="T1" fmla="*/ 15 h 100"/>
                    <a:gd name="T2" fmla="*/ 12020 w 91"/>
                    <a:gd name="T3" fmla="*/ 0 h 100"/>
                    <a:gd name="T4" fmla="*/ 0 w 91"/>
                    <a:gd name="T5" fmla="*/ 0 h 100"/>
                    <a:gd name="T6" fmla="*/ 0 w 91"/>
                    <a:gd name="T7" fmla="*/ 15 h 100"/>
                    <a:gd name="T8" fmla="*/ 12020 w 91"/>
                    <a:gd name="T9" fmla="*/ 15 h 100"/>
                    <a:gd name="T10" fmla="*/ 12020 w 91"/>
                    <a:gd name="T11" fmla="*/ 15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p:spPr>
              <p:txBody>
                <a:bodyPr/>
                <a:lstStyle/>
                <a:p>
                  <a:endParaRPr lang="zh-CN" altLang="en-US"/>
                </a:p>
              </p:txBody>
            </p:sp>
            <p:sp>
              <p:nvSpPr>
                <p:cNvPr id="666781" name="Freeform 172"/>
                <p:cNvSpPr>
                  <a:spLocks/>
                </p:cNvSpPr>
                <p:nvPr/>
              </p:nvSpPr>
              <p:spPr bwMode="auto">
                <a:xfrm>
                  <a:off x="1458" y="3489"/>
                  <a:ext cx="846" cy="86"/>
                </a:xfrm>
                <a:custGeom>
                  <a:avLst/>
                  <a:gdLst>
                    <a:gd name="T0" fmla="*/ 76904 w 598"/>
                    <a:gd name="T1" fmla="*/ 12 h 100"/>
                    <a:gd name="T2" fmla="*/ 76904 w 598"/>
                    <a:gd name="T3" fmla="*/ 0 h 100"/>
                    <a:gd name="T4" fmla="*/ 0 w 598"/>
                    <a:gd name="T5" fmla="*/ 0 h 100"/>
                    <a:gd name="T6" fmla="*/ 0 w 598"/>
                    <a:gd name="T7" fmla="*/ 12 h 100"/>
                    <a:gd name="T8" fmla="*/ 76904 w 598"/>
                    <a:gd name="T9" fmla="*/ 12 h 100"/>
                    <a:gd name="T10" fmla="*/ 76904 w 598"/>
                    <a:gd name="T11" fmla="*/ 12 h 100"/>
                    <a:gd name="T12" fmla="*/ 76904 w 598"/>
                    <a:gd name="T13" fmla="*/ 12 h 100"/>
                    <a:gd name="T14" fmla="*/ 0 60000 65536"/>
                    <a:gd name="T15" fmla="*/ 0 60000 65536"/>
                    <a:gd name="T16" fmla="*/ 0 60000 65536"/>
                    <a:gd name="T17" fmla="*/ 0 60000 65536"/>
                    <a:gd name="T18" fmla="*/ 0 60000 65536"/>
                    <a:gd name="T19" fmla="*/ 0 60000 65536"/>
                    <a:gd name="T20" fmla="*/ 0 60000 65536"/>
                    <a:gd name="T21" fmla="*/ 0 w 598"/>
                    <a:gd name="T22" fmla="*/ 0 h 100"/>
                    <a:gd name="T23" fmla="*/ 598 w 598"/>
                    <a:gd name="T24" fmla="*/ 100 h 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8" h="100">
                      <a:moveTo>
                        <a:pt x="598" y="98"/>
                      </a:moveTo>
                      <a:lnTo>
                        <a:pt x="598" y="0"/>
                      </a:lnTo>
                      <a:lnTo>
                        <a:pt x="0" y="0"/>
                      </a:lnTo>
                      <a:lnTo>
                        <a:pt x="0" y="100"/>
                      </a:lnTo>
                      <a:lnTo>
                        <a:pt x="598" y="100"/>
                      </a:lnTo>
                      <a:lnTo>
                        <a:pt x="598" y="98"/>
                      </a:lnTo>
                      <a:close/>
                    </a:path>
                  </a:pathLst>
                </a:custGeom>
                <a:solidFill>
                  <a:srgbClr val="CCCCCC"/>
                </a:solidFill>
                <a:ln w="9525">
                  <a:noFill/>
                  <a:round/>
                  <a:headEnd/>
                  <a:tailEnd/>
                </a:ln>
              </p:spPr>
              <p:txBody>
                <a:bodyPr/>
                <a:lstStyle/>
                <a:p>
                  <a:endParaRPr lang="zh-CN" altLang="en-US"/>
                </a:p>
              </p:txBody>
            </p:sp>
            <p:sp>
              <p:nvSpPr>
                <p:cNvPr id="666782" name="Freeform 173"/>
                <p:cNvSpPr>
                  <a:spLocks/>
                </p:cNvSpPr>
                <p:nvPr/>
              </p:nvSpPr>
              <p:spPr bwMode="auto">
                <a:xfrm>
                  <a:off x="1458" y="3489"/>
                  <a:ext cx="846" cy="86"/>
                </a:xfrm>
                <a:custGeom>
                  <a:avLst/>
                  <a:gdLst>
                    <a:gd name="T0" fmla="*/ 76904 w 598"/>
                    <a:gd name="T1" fmla="*/ 12 h 100"/>
                    <a:gd name="T2" fmla="*/ 76904 w 598"/>
                    <a:gd name="T3" fmla="*/ 0 h 100"/>
                    <a:gd name="T4" fmla="*/ 0 w 598"/>
                    <a:gd name="T5" fmla="*/ 0 h 100"/>
                    <a:gd name="T6" fmla="*/ 0 w 598"/>
                    <a:gd name="T7" fmla="*/ 12 h 100"/>
                    <a:gd name="T8" fmla="*/ 76904 w 598"/>
                    <a:gd name="T9" fmla="*/ 12 h 100"/>
                    <a:gd name="T10" fmla="*/ 76904 w 598"/>
                    <a:gd name="T11" fmla="*/ 12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98"/>
                      </a:moveTo>
                      <a:lnTo>
                        <a:pt x="598" y="0"/>
                      </a:lnTo>
                      <a:lnTo>
                        <a:pt x="0" y="0"/>
                      </a:lnTo>
                      <a:lnTo>
                        <a:pt x="0" y="100"/>
                      </a:lnTo>
                      <a:lnTo>
                        <a:pt x="598" y="100"/>
                      </a:lnTo>
                    </a:path>
                  </a:pathLst>
                </a:custGeom>
                <a:noFill/>
                <a:ln w="14288">
                  <a:solidFill>
                    <a:srgbClr val="000000"/>
                  </a:solidFill>
                  <a:round/>
                  <a:headEnd/>
                  <a:tailEnd/>
                </a:ln>
              </p:spPr>
              <p:txBody>
                <a:bodyPr/>
                <a:lstStyle/>
                <a:p>
                  <a:endParaRPr lang="zh-CN" altLang="en-US"/>
                </a:p>
              </p:txBody>
            </p:sp>
            <p:sp>
              <p:nvSpPr>
                <p:cNvPr id="666783" name="Freeform 174"/>
                <p:cNvSpPr>
                  <a:spLocks/>
                </p:cNvSpPr>
                <p:nvPr/>
              </p:nvSpPr>
              <p:spPr bwMode="auto">
                <a:xfrm>
                  <a:off x="1326" y="3487"/>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CCCCCC"/>
                </a:solidFill>
                <a:ln w="9525">
                  <a:noFill/>
                  <a:round/>
                  <a:headEnd/>
                  <a:tailEnd/>
                </a:ln>
              </p:spPr>
              <p:txBody>
                <a:bodyPr/>
                <a:lstStyle/>
                <a:p>
                  <a:endParaRPr lang="zh-CN" altLang="en-US"/>
                </a:p>
              </p:txBody>
            </p:sp>
            <p:sp>
              <p:nvSpPr>
                <p:cNvPr id="666784" name="Freeform 175"/>
                <p:cNvSpPr>
                  <a:spLocks/>
                </p:cNvSpPr>
                <p:nvPr/>
              </p:nvSpPr>
              <p:spPr bwMode="auto">
                <a:xfrm>
                  <a:off x="1326" y="3487"/>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p:spPr>
              <p:txBody>
                <a:bodyPr/>
                <a:lstStyle/>
                <a:p>
                  <a:endParaRPr lang="zh-CN" altLang="en-US"/>
                </a:p>
              </p:txBody>
            </p:sp>
            <p:sp>
              <p:nvSpPr>
                <p:cNvPr id="666785" name="Freeform 176"/>
                <p:cNvSpPr>
                  <a:spLocks/>
                </p:cNvSpPr>
                <p:nvPr/>
              </p:nvSpPr>
              <p:spPr bwMode="auto">
                <a:xfrm>
                  <a:off x="1458" y="3660"/>
                  <a:ext cx="846" cy="88"/>
                </a:xfrm>
                <a:custGeom>
                  <a:avLst/>
                  <a:gdLst>
                    <a:gd name="T0" fmla="*/ 76904 w 598"/>
                    <a:gd name="T1" fmla="*/ 12 h 102"/>
                    <a:gd name="T2" fmla="*/ 76904 w 598"/>
                    <a:gd name="T3" fmla="*/ 0 h 102"/>
                    <a:gd name="T4" fmla="*/ 0 w 598"/>
                    <a:gd name="T5" fmla="*/ 0 h 102"/>
                    <a:gd name="T6" fmla="*/ 0 w 598"/>
                    <a:gd name="T7" fmla="*/ 13 h 102"/>
                    <a:gd name="T8" fmla="*/ 76904 w 598"/>
                    <a:gd name="T9" fmla="*/ 13 h 102"/>
                    <a:gd name="T10" fmla="*/ 76904 w 598"/>
                    <a:gd name="T11" fmla="*/ 13 h 102"/>
                    <a:gd name="T12" fmla="*/ 76904 w 598"/>
                    <a:gd name="T13" fmla="*/ 12 h 102"/>
                    <a:gd name="T14" fmla="*/ 0 60000 65536"/>
                    <a:gd name="T15" fmla="*/ 0 60000 65536"/>
                    <a:gd name="T16" fmla="*/ 0 60000 65536"/>
                    <a:gd name="T17" fmla="*/ 0 60000 65536"/>
                    <a:gd name="T18" fmla="*/ 0 60000 65536"/>
                    <a:gd name="T19" fmla="*/ 0 60000 65536"/>
                    <a:gd name="T20" fmla="*/ 0 60000 65536"/>
                    <a:gd name="T21" fmla="*/ 0 w 598"/>
                    <a:gd name="T22" fmla="*/ 0 h 102"/>
                    <a:gd name="T23" fmla="*/ 598 w 598"/>
                    <a:gd name="T24" fmla="*/ 102 h 1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8" h="102">
                      <a:moveTo>
                        <a:pt x="598" y="100"/>
                      </a:moveTo>
                      <a:lnTo>
                        <a:pt x="598" y="0"/>
                      </a:lnTo>
                      <a:lnTo>
                        <a:pt x="0" y="0"/>
                      </a:lnTo>
                      <a:lnTo>
                        <a:pt x="0" y="102"/>
                      </a:lnTo>
                      <a:lnTo>
                        <a:pt x="598" y="102"/>
                      </a:lnTo>
                      <a:lnTo>
                        <a:pt x="598" y="100"/>
                      </a:lnTo>
                      <a:close/>
                    </a:path>
                  </a:pathLst>
                </a:custGeom>
                <a:solidFill>
                  <a:srgbClr val="FFFFFF"/>
                </a:solidFill>
                <a:ln w="9525">
                  <a:noFill/>
                  <a:round/>
                  <a:headEnd/>
                  <a:tailEnd/>
                </a:ln>
              </p:spPr>
              <p:txBody>
                <a:bodyPr/>
                <a:lstStyle/>
                <a:p>
                  <a:endParaRPr lang="zh-CN" altLang="en-US"/>
                </a:p>
              </p:txBody>
            </p:sp>
            <p:sp>
              <p:nvSpPr>
                <p:cNvPr id="666786" name="Freeform 177"/>
                <p:cNvSpPr>
                  <a:spLocks/>
                </p:cNvSpPr>
                <p:nvPr/>
              </p:nvSpPr>
              <p:spPr bwMode="auto">
                <a:xfrm>
                  <a:off x="1458" y="3660"/>
                  <a:ext cx="846" cy="88"/>
                </a:xfrm>
                <a:custGeom>
                  <a:avLst/>
                  <a:gdLst>
                    <a:gd name="T0" fmla="*/ 76904 w 598"/>
                    <a:gd name="T1" fmla="*/ 12 h 102"/>
                    <a:gd name="T2" fmla="*/ 76904 w 598"/>
                    <a:gd name="T3" fmla="*/ 0 h 102"/>
                    <a:gd name="T4" fmla="*/ 0 w 598"/>
                    <a:gd name="T5" fmla="*/ 0 h 102"/>
                    <a:gd name="T6" fmla="*/ 0 w 598"/>
                    <a:gd name="T7" fmla="*/ 13 h 102"/>
                    <a:gd name="T8" fmla="*/ 76904 w 598"/>
                    <a:gd name="T9" fmla="*/ 13 h 102"/>
                    <a:gd name="T10" fmla="*/ 76904 w 598"/>
                    <a:gd name="T11" fmla="*/ 13 h 102"/>
                    <a:gd name="T12" fmla="*/ 0 60000 65536"/>
                    <a:gd name="T13" fmla="*/ 0 60000 65536"/>
                    <a:gd name="T14" fmla="*/ 0 60000 65536"/>
                    <a:gd name="T15" fmla="*/ 0 60000 65536"/>
                    <a:gd name="T16" fmla="*/ 0 60000 65536"/>
                    <a:gd name="T17" fmla="*/ 0 60000 65536"/>
                    <a:gd name="T18" fmla="*/ 0 w 598"/>
                    <a:gd name="T19" fmla="*/ 0 h 102"/>
                    <a:gd name="T20" fmla="*/ 598 w 598"/>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8" h="102">
                      <a:moveTo>
                        <a:pt x="598" y="100"/>
                      </a:moveTo>
                      <a:lnTo>
                        <a:pt x="598" y="0"/>
                      </a:lnTo>
                      <a:lnTo>
                        <a:pt x="0" y="0"/>
                      </a:lnTo>
                      <a:lnTo>
                        <a:pt x="0" y="102"/>
                      </a:lnTo>
                      <a:lnTo>
                        <a:pt x="598" y="102"/>
                      </a:lnTo>
                    </a:path>
                  </a:pathLst>
                </a:custGeom>
                <a:noFill/>
                <a:ln w="14288">
                  <a:solidFill>
                    <a:srgbClr val="000000"/>
                  </a:solidFill>
                  <a:round/>
                  <a:headEnd/>
                  <a:tailEnd/>
                </a:ln>
              </p:spPr>
              <p:txBody>
                <a:bodyPr/>
                <a:lstStyle/>
                <a:p>
                  <a:endParaRPr lang="zh-CN" altLang="en-US"/>
                </a:p>
              </p:txBody>
            </p:sp>
            <p:sp>
              <p:nvSpPr>
                <p:cNvPr id="666787" name="Freeform 178"/>
                <p:cNvSpPr>
                  <a:spLocks/>
                </p:cNvSpPr>
                <p:nvPr/>
              </p:nvSpPr>
              <p:spPr bwMode="auto">
                <a:xfrm>
                  <a:off x="1326" y="3660"/>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FFFFFF"/>
                </a:solidFill>
                <a:ln w="9525">
                  <a:noFill/>
                  <a:round/>
                  <a:headEnd/>
                  <a:tailEnd/>
                </a:ln>
              </p:spPr>
              <p:txBody>
                <a:bodyPr/>
                <a:lstStyle/>
                <a:p>
                  <a:endParaRPr lang="zh-CN" altLang="en-US"/>
                </a:p>
              </p:txBody>
            </p:sp>
            <p:sp>
              <p:nvSpPr>
                <p:cNvPr id="666788" name="Freeform 179"/>
                <p:cNvSpPr>
                  <a:spLocks/>
                </p:cNvSpPr>
                <p:nvPr/>
              </p:nvSpPr>
              <p:spPr bwMode="auto">
                <a:xfrm>
                  <a:off x="1326" y="3660"/>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p:spPr>
              <p:txBody>
                <a:bodyPr/>
                <a:lstStyle/>
                <a:p>
                  <a:endParaRPr lang="zh-CN" altLang="en-US"/>
                </a:p>
              </p:txBody>
            </p:sp>
            <p:sp>
              <p:nvSpPr>
                <p:cNvPr id="666789" name="Freeform 180"/>
                <p:cNvSpPr>
                  <a:spLocks/>
                </p:cNvSpPr>
                <p:nvPr/>
              </p:nvSpPr>
              <p:spPr bwMode="auto">
                <a:xfrm>
                  <a:off x="1458" y="3834"/>
                  <a:ext cx="846" cy="86"/>
                </a:xfrm>
                <a:custGeom>
                  <a:avLst/>
                  <a:gdLst>
                    <a:gd name="T0" fmla="*/ 76904 w 598"/>
                    <a:gd name="T1" fmla="*/ 12 h 100"/>
                    <a:gd name="T2" fmla="*/ 76904 w 598"/>
                    <a:gd name="T3" fmla="*/ 0 h 100"/>
                    <a:gd name="T4" fmla="*/ 0 w 598"/>
                    <a:gd name="T5" fmla="*/ 0 h 100"/>
                    <a:gd name="T6" fmla="*/ 0 w 598"/>
                    <a:gd name="T7" fmla="*/ 12 h 100"/>
                    <a:gd name="T8" fmla="*/ 76904 w 598"/>
                    <a:gd name="T9" fmla="*/ 12 h 100"/>
                    <a:gd name="T10" fmla="*/ 76904 w 598"/>
                    <a:gd name="T11" fmla="*/ 12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close/>
                    </a:path>
                  </a:pathLst>
                </a:custGeom>
                <a:solidFill>
                  <a:srgbClr val="FFFFFF"/>
                </a:solidFill>
                <a:ln w="9525">
                  <a:noFill/>
                  <a:round/>
                  <a:headEnd/>
                  <a:tailEnd/>
                </a:ln>
              </p:spPr>
              <p:txBody>
                <a:bodyPr/>
                <a:lstStyle/>
                <a:p>
                  <a:endParaRPr lang="zh-CN" altLang="en-US"/>
                </a:p>
              </p:txBody>
            </p:sp>
            <p:sp>
              <p:nvSpPr>
                <p:cNvPr id="666790" name="Freeform 181"/>
                <p:cNvSpPr>
                  <a:spLocks/>
                </p:cNvSpPr>
                <p:nvPr/>
              </p:nvSpPr>
              <p:spPr bwMode="auto">
                <a:xfrm>
                  <a:off x="1458" y="3834"/>
                  <a:ext cx="846" cy="86"/>
                </a:xfrm>
                <a:custGeom>
                  <a:avLst/>
                  <a:gdLst>
                    <a:gd name="T0" fmla="*/ 76904 w 598"/>
                    <a:gd name="T1" fmla="*/ 12 h 100"/>
                    <a:gd name="T2" fmla="*/ 76904 w 598"/>
                    <a:gd name="T3" fmla="*/ 0 h 100"/>
                    <a:gd name="T4" fmla="*/ 0 w 598"/>
                    <a:gd name="T5" fmla="*/ 0 h 100"/>
                    <a:gd name="T6" fmla="*/ 0 w 598"/>
                    <a:gd name="T7" fmla="*/ 12 h 100"/>
                    <a:gd name="T8" fmla="*/ 76904 w 598"/>
                    <a:gd name="T9" fmla="*/ 12 h 100"/>
                    <a:gd name="T10" fmla="*/ 76904 w 598"/>
                    <a:gd name="T11" fmla="*/ 12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path>
                  </a:pathLst>
                </a:custGeom>
                <a:noFill/>
                <a:ln w="14288">
                  <a:solidFill>
                    <a:srgbClr val="000000"/>
                  </a:solidFill>
                  <a:round/>
                  <a:headEnd/>
                  <a:tailEnd/>
                </a:ln>
              </p:spPr>
              <p:txBody>
                <a:bodyPr/>
                <a:lstStyle/>
                <a:p>
                  <a:endParaRPr lang="zh-CN" altLang="en-US"/>
                </a:p>
              </p:txBody>
            </p:sp>
            <p:sp>
              <p:nvSpPr>
                <p:cNvPr id="666791" name="Freeform 182"/>
                <p:cNvSpPr>
                  <a:spLocks/>
                </p:cNvSpPr>
                <p:nvPr/>
              </p:nvSpPr>
              <p:spPr bwMode="auto">
                <a:xfrm>
                  <a:off x="1326" y="3832"/>
                  <a:ext cx="129" cy="87"/>
                </a:xfrm>
                <a:custGeom>
                  <a:avLst/>
                  <a:gdLst>
                    <a:gd name="T0" fmla="*/ 12020 w 91"/>
                    <a:gd name="T1" fmla="*/ 15 h 100"/>
                    <a:gd name="T2" fmla="*/ 12020 w 91"/>
                    <a:gd name="T3" fmla="*/ 0 h 100"/>
                    <a:gd name="T4" fmla="*/ 0 w 91"/>
                    <a:gd name="T5" fmla="*/ 0 h 100"/>
                    <a:gd name="T6" fmla="*/ 0 w 91"/>
                    <a:gd name="T7" fmla="*/ 15 h 100"/>
                    <a:gd name="T8" fmla="*/ 12020 w 91"/>
                    <a:gd name="T9" fmla="*/ 15 h 100"/>
                    <a:gd name="T10" fmla="*/ 12020 w 91"/>
                    <a:gd name="T11" fmla="*/ 15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FFFFFF"/>
                </a:solidFill>
                <a:ln w="9525">
                  <a:noFill/>
                  <a:round/>
                  <a:headEnd/>
                  <a:tailEnd/>
                </a:ln>
              </p:spPr>
              <p:txBody>
                <a:bodyPr/>
                <a:lstStyle/>
                <a:p>
                  <a:endParaRPr lang="zh-CN" altLang="en-US"/>
                </a:p>
              </p:txBody>
            </p:sp>
            <p:sp>
              <p:nvSpPr>
                <p:cNvPr id="666792" name="Freeform 183"/>
                <p:cNvSpPr>
                  <a:spLocks/>
                </p:cNvSpPr>
                <p:nvPr/>
              </p:nvSpPr>
              <p:spPr bwMode="auto">
                <a:xfrm>
                  <a:off x="1326" y="3832"/>
                  <a:ext cx="129" cy="87"/>
                </a:xfrm>
                <a:custGeom>
                  <a:avLst/>
                  <a:gdLst>
                    <a:gd name="T0" fmla="*/ 12020 w 91"/>
                    <a:gd name="T1" fmla="*/ 15 h 100"/>
                    <a:gd name="T2" fmla="*/ 12020 w 91"/>
                    <a:gd name="T3" fmla="*/ 0 h 100"/>
                    <a:gd name="T4" fmla="*/ 0 w 91"/>
                    <a:gd name="T5" fmla="*/ 0 h 100"/>
                    <a:gd name="T6" fmla="*/ 0 w 91"/>
                    <a:gd name="T7" fmla="*/ 15 h 100"/>
                    <a:gd name="T8" fmla="*/ 12020 w 91"/>
                    <a:gd name="T9" fmla="*/ 15 h 100"/>
                    <a:gd name="T10" fmla="*/ 12020 w 91"/>
                    <a:gd name="T11" fmla="*/ 15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p:spPr>
              <p:txBody>
                <a:bodyPr/>
                <a:lstStyle/>
                <a:p>
                  <a:endParaRPr lang="zh-CN" altLang="en-US"/>
                </a:p>
              </p:txBody>
            </p:sp>
            <p:sp>
              <p:nvSpPr>
                <p:cNvPr id="666793" name="Freeform 184"/>
                <p:cNvSpPr>
                  <a:spLocks/>
                </p:cNvSpPr>
                <p:nvPr/>
              </p:nvSpPr>
              <p:spPr bwMode="auto">
                <a:xfrm>
                  <a:off x="1458" y="4005"/>
                  <a:ext cx="846" cy="88"/>
                </a:xfrm>
                <a:custGeom>
                  <a:avLst/>
                  <a:gdLst>
                    <a:gd name="T0" fmla="*/ 76904 w 598"/>
                    <a:gd name="T1" fmla="*/ 12 h 102"/>
                    <a:gd name="T2" fmla="*/ 76904 w 598"/>
                    <a:gd name="T3" fmla="*/ 0 h 102"/>
                    <a:gd name="T4" fmla="*/ 0 w 598"/>
                    <a:gd name="T5" fmla="*/ 0 h 102"/>
                    <a:gd name="T6" fmla="*/ 0 w 598"/>
                    <a:gd name="T7" fmla="*/ 13 h 102"/>
                    <a:gd name="T8" fmla="*/ 76904 w 598"/>
                    <a:gd name="T9" fmla="*/ 13 h 102"/>
                    <a:gd name="T10" fmla="*/ 76904 w 598"/>
                    <a:gd name="T11" fmla="*/ 13 h 102"/>
                    <a:gd name="T12" fmla="*/ 76904 w 598"/>
                    <a:gd name="T13" fmla="*/ 12 h 102"/>
                    <a:gd name="T14" fmla="*/ 0 60000 65536"/>
                    <a:gd name="T15" fmla="*/ 0 60000 65536"/>
                    <a:gd name="T16" fmla="*/ 0 60000 65536"/>
                    <a:gd name="T17" fmla="*/ 0 60000 65536"/>
                    <a:gd name="T18" fmla="*/ 0 60000 65536"/>
                    <a:gd name="T19" fmla="*/ 0 60000 65536"/>
                    <a:gd name="T20" fmla="*/ 0 60000 65536"/>
                    <a:gd name="T21" fmla="*/ 0 w 598"/>
                    <a:gd name="T22" fmla="*/ 0 h 102"/>
                    <a:gd name="T23" fmla="*/ 598 w 598"/>
                    <a:gd name="T24" fmla="*/ 102 h 1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8" h="102">
                      <a:moveTo>
                        <a:pt x="598" y="100"/>
                      </a:moveTo>
                      <a:lnTo>
                        <a:pt x="598" y="0"/>
                      </a:lnTo>
                      <a:lnTo>
                        <a:pt x="0" y="0"/>
                      </a:lnTo>
                      <a:lnTo>
                        <a:pt x="0" y="102"/>
                      </a:lnTo>
                      <a:lnTo>
                        <a:pt x="598" y="102"/>
                      </a:lnTo>
                      <a:lnTo>
                        <a:pt x="598" y="100"/>
                      </a:lnTo>
                      <a:close/>
                    </a:path>
                  </a:pathLst>
                </a:custGeom>
                <a:solidFill>
                  <a:srgbClr val="CCCCCC"/>
                </a:solidFill>
                <a:ln w="9525">
                  <a:noFill/>
                  <a:round/>
                  <a:headEnd/>
                  <a:tailEnd/>
                </a:ln>
              </p:spPr>
              <p:txBody>
                <a:bodyPr/>
                <a:lstStyle/>
                <a:p>
                  <a:endParaRPr lang="zh-CN" altLang="en-US"/>
                </a:p>
              </p:txBody>
            </p:sp>
            <p:sp>
              <p:nvSpPr>
                <p:cNvPr id="666794" name="Freeform 185"/>
                <p:cNvSpPr>
                  <a:spLocks/>
                </p:cNvSpPr>
                <p:nvPr/>
              </p:nvSpPr>
              <p:spPr bwMode="auto">
                <a:xfrm>
                  <a:off x="1458" y="4005"/>
                  <a:ext cx="846" cy="88"/>
                </a:xfrm>
                <a:custGeom>
                  <a:avLst/>
                  <a:gdLst>
                    <a:gd name="T0" fmla="*/ 76904 w 598"/>
                    <a:gd name="T1" fmla="*/ 12 h 102"/>
                    <a:gd name="T2" fmla="*/ 76904 w 598"/>
                    <a:gd name="T3" fmla="*/ 0 h 102"/>
                    <a:gd name="T4" fmla="*/ 0 w 598"/>
                    <a:gd name="T5" fmla="*/ 0 h 102"/>
                    <a:gd name="T6" fmla="*/ 0 w 598"/>
                    <a:gd name="T7" fmla="*/ 13 h 102"/>
                    <a:gd name="T8" fmla="*/ 76904 w 598"/>
                    <a:gd name="T9" fmla="*/ 13 h 102"/>
                    <a:gd name="T10" fmla="*/ 76904 w 598"/>
                    <a:gd name="T11" fmla="*/ 13 h 102"/>
                    <a:gd name="T12" fmla="*/ 0 60000 65536"/>
                    <a:gd name="T13" fmla="*/ 0 60000 65536"/>
                    <a:gd name="T14" fmla="*/ 0 60000 65536"/>
                    <a:gd name="T15" fmla="*/ 0 60000 65536"/>
                    <a:gd name="T16" fmla="*/ 0 60000 65536"/>
                    <a:gd name="T17" fmla="*/ 0 60000 65536"/>
                    <a:gd name="T18" fmla="*/ 0 w 598"/>
                    <a:gd name="T19" fmla="*/ 0 h 102"/>
                    <a:gd name="T20" fmla="*/ 598 w 598"/>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8" h="102">
                      <a:moveTo>
                        <a:pt x="598" y="100"/>
                      </a:moveTo>
                      <a:lnTo>
                        <a:pt x="598" y="0"/>
                      </a:lnTo>
                      <a:lnTo>
                        <a:pt x="0" y="0"/>
                      </a:lnTo>
                      <a:lnTo>
                        <a:pt x="0" y="102"/>
                      </a:lnTo>
                      <a:lnTo>
                        <a:pt x="598" y="102"/>
                      </a:lnTo>
                    </a:path>
                  </a:pathLst>
                </a:custGeom>
                <a:noFill/>
                <a:ln w="14288">
                  <a:solidFill>
                    <a:srgbClr val="000000"/>
                  </a:solidFill>
                  <a:round/>
                  <a:headEnd/>
                  <a:tailEnd/>
                </a:ln>
              </p:spPr>
              <p:txBody>
                <a:bodyPr/>
                <a:lstStyle/>
                <a:p>
                  <a:endParaRPr lang="zh-CN" altLang="en-US"/>
                </a:p>
              </p:txBody>
            </p:sp>
            <p:sp>
              <p:nvSpPr>
                <p:cNvPr id="666795" name="Freeform 186"/>
                <p:cNvSpPr>
                  <a:spLocks/>
                </p:cNvSpPr>
                <p:nvPr/>
              </p:nvSpPr>
              <p:spPr bwMode="auto">
                <a:xfrm>
                  <a:off x="1326" y="4005"/>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CCCCCC"/>
                </a:solidFill>
                <a:ln w="9525">
                  <a:noFill/>
                  <a:round/>
                  <a:headEnd/>
                  <a:tailEnd/>
                </a:ln>
              </p:spPr>
              <p:txBody>
                <a:bodyPr/>
                <a:lstStyle/>
                <a:p>
                  <a:endParaRPr lang="zh-CN" altLang="en-US"/>
                </a:p>
              </p:txBody>
            </p:sp>
            <p:sp>
              <p:nvSpPr>
                <p:cNvPr id="666796" name="Freeform 187"/>
                <p:cNvSpPr>
                  <a:spLocks/>
                </p:cNvSpPr>
                <p:nvPr/>
              </p:nvSpPr>
              <p:spPr bwMode="auto">
                <a:xfrm>
                  <a:off x="1326" y="4005"/>
                  <a:ext cx="129" cy="86"/>
                </a:xfrm>
                <a:custGeom>
                  <a:avLst/>
                  <a:gdLst>
                    <a:gd name="T0" fmla="*/ 12020 w 91"/>
                    <a:gd name="T1" fmla="*/ 12 h 100"/>
                    <a:gd name="T2" fmla="*/ 12020 w 91"/>
                    <a:gd name="T3" fmla="*/ 0 h 100"/>
                    <a:gd name="T4" fmla="*/ 0 w 91"/>
                    <a:gd name="T5" fmla="*/ 0 h 100"/>
                    <a:gd name="T6" fmla="*/ 0 w 91"/>
                    <a:gd name="T7" fmla="*/ 12 h 100"/>
                    <a:gd name="T8" fmla="*/ 12020 w 91"/>
                    <a:gd name="T9" fmla="*/ 12 h 100"/>
                    <a:gd name="T10" fmla="*/ 12020 w 91"/>
                    <a:gd name="T11" fmla="*/ 12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p:spPr>
              <p:txBody>
                <a:bodyPr/>
                <a:lstStyle/>
                <a:p>
                  <a:endParaRPr lang="zh-CN" altLang="en-US"/>
                </a:p>
              </p:txBody>
            </p:sp>
            <p:sp>
              <p:nvSpPr>
                <p:cNvPr id="666797" name="Rectangle 188"/>
                <p:cNvSpPr>
                  <a:spLocks noChangeArrowheads="1"/>
                </p:cNvSpPr>
                <p:nvPr/>
              </p:nvSpPr>
              <p:spPr bwMode="auto">
                <a:xfrm>
                  <a:off x="1360" y="3151"/>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1</a:t>
                  </a:r>
                </a:p>
              </p:txBody>
            </p:sp>
            <p:sp>
              <p:nvSpPr>
                <p:cNvPr id="666798" name="Rectangle 189"/>
                <p:cNvSpPr>
                  <a:spLocks noChangeArrowheads="1"/>
                </p:cNvSpPr>
                <p:nvPr/>
              </p:nvSpPr>
              <p:spPr bwMode="auto">
                <a:xfrm>
                  <a:off x="1360" y="3237"/>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1</a:t>
                  </a:r>
                </a:p>
              </p:txBody>
            </p:sp>
            <p:sp>
              <p:nvSpPr>
                <p:cNvPr id="666799" name="Rectangle 190"/>
                <p:cNvSpPr>
                  <a:spLocks noChangeArrowheads="1"/>
                </p:cNvSpPr>
                <p:nvPr/>
              </p:nvSpPr>
              <p:spPr bwMode="auto">
                <a:xfrm>
                  <a:off x="1360" y="3323"/>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1</a:t>
                  </a:r>
                </a:p>
              </p:txBody>
            </p:sp>
            <p:sp>
              <p:nvSpPr>
                <p:cNvPr id="666800" name="Rectangle 191"/>
                <p:cNvSpPr>
                  <a:spLocks noChangeArrowheads="1"/>
                </p:cNvSpPr>
                <p:nvPr/>
              </p:nvSpPr>
              <p:spPr bwMode="auto">
                <a:xfrm>
                  <a:off x="1360" y="3409"/>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1</a:t>
                  </a:r>
                </a:p>
              </p:txBody>
            </p:sp>
            <p:sp>
              <p:nvSpPr>
                <p:cNvPr id="666801" name="Rectangle 192"/>
                <p:cNvSpPr>
                  <a:spLocks noChangeArrowheads="1"/>
                </p:cNvSpPr>
                <p:nvPr/>
              </p:nvSpPr>
              <p:spPr bwMode="auto">
                <a:xfrm>
                  <a:off x="1360" y="3495"/>
                  <a:ext cx="52" cy="80"/>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0</a:t>
                  </a:r>
                </a:p>
              </p:txBody>
            </p:sp>
            <p:sp>
              <p:nvSpPr>
                <p:cNvPr id="666802" name="Rectangle 193"/>
                <p:cNvSpPr>
                  <a:spLocks noChangeArrowheads="1"/>
                </p:cNvSpPr>
                <p:nvPr/>
              </p:nvSpPr>
              <p:spPr bwMode="auto">
                <a:xfrm>
                  <a:off x="1360" y="3582"/>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1</a:t>
                  </a:r>
                </a:p>
              </p:txBody>
            </p:sp>
            <p:sp>
              <p:nvSpPr>
                <p:cNvPr id="666803" name="Rectangle 194"/>
                <p:cNvSpPr>
                  <a:spLocks noChangeArrowheads="1"/>
                </p:cNvSpPr>
                <p:nvPr/>
              </p:nvSpPr>
              <p:spPr bwMode="auto">
                <a:xfrm>
                  <a:off x="1360" y="3669"/>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1</a:t>
                  </a:r>
                </a:p>
              </p:txBody>
            </p:sp>
            <p:sp>
              <p:nvSpPr>
                <p:cNvPr id="666804" name="Rectangle 195"/>
                <p:cNvSpPr>
                  <a:spLocks noChangeArrowheads="1"/>
                </p:cNvSpPr>
                <p:nvPr/>
              </p:nvSpPr>
              <p:spPr bwMode="auto">
                <a:xfrm>
                  <a:off x="1360" y="3755"/>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0</a:t>
                  </a:r>
                </a:p>
              </p:txBody>
            </p:sp>
            <p:sp>
              <p:nvSpPr>
                <p:cNvPr id="666805" name="Rectangle 196"/>
                <p:cNvSpPr>
                  <a:spLocks noChangeArrowheads="1"/>
                </p:cNvSpPr>
                <p:nvPr/>
              </p:nvSpPr>
              <p:spPr bwMode="auto">
                <a:xfrm>
                  <a:off x="1360" y="3841"/>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1</a:t>
                  </a:r>
                </a:p>
              </p:txBody>
            </p:sp>
            <p:sp>
              <p:nvSpPr>
                <p:cNvPr id="666806" name="Rectangle 197"/>
                <p:cNvSpPr>
                  <a:spLocks noChangeArrowheads="1"/>
                </p:cNvSpPr>
                <p:nvPr/>
              </p:nvSpPr>
              <p:spPr bwMode="auto">
                <a:xfrm>
                  <a:off x="1360" y="3927"/>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1</a:t>
                  </a:r>
                </a:p>
              </p:txBody>
            </p:sp>
            <p:sp>
              <p:nvSpPr>
                <p:cNvPr id="666807" name="Rectangle 198"/>
                <p:cNvSpPr>
                  <a:spLocks noChangeArrowheads="1"/>
                </p:cNvSpPr>
                <p:nvPr/>
              </p:nvSpPr>
              <p:spPr bwMode="auto">
                <a:xfrm>
                  <a:off x="1360" y="4013"/>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0</a:t>
                  </a:r>
                </a:p>
              </p:txBody>
            </p:sp>
            <p:sp>
              <p:nvSpPr>
                <p:cNvPr id="666808" name="Rectangle 199"/>
                <p:cNvSpPr>
                  <a:spLocks noChangeArrowheads="1"/>
                </p:cNvSpPr>
                <p:nvPr/>
              </p:nvSpPr>
              <p:spPr bwMode="auto">
                <a:xfrm>
                  <a:off x="1360" y="4100"/>
                  <a:ext cx="52" cy="81"/>
                </a:xfrm>
                <a:prstGeom prst="rect">
                  <a:avLst/>
                </a:prstGeom>
                <a:noFill/>
                <a:ln w="9525">
                  <a:noFill/>
                  <a:miter lim="800000"/>
                  <a:headEnd/>
                  <a:tailEnd/>
                </a:ln>
              </p:spPr>
              <p:txBody>
                <a:bodyPr wrap="none" lIns="0" tIns="0" rIns="0" bIns="0">
                  <a:spAutoFit/>
                </a:bodyPr>
                <a:lstStyle/>
                <a:p>
                  <a:r>
                    <a:rPr lang="en-US" altLang="zh-CN" sz="1200" b="1">
                      <a:solidFill>
                        <a:srgbClr val="000000"/>
                      </a:solidFill>
                      <a:ea typeface="宋体" pitchFamily="2" charset="-122"/>
                    </a:rPr>
                    <a:t>1</a:t>
                  </a:r>
                </a:p>
              </p:txBody>
            </p:sp>
            <p:sp>
              <p:nvSpPr>
                <p:cNvPr id="666809" name="Freeform 200"/>
                <p:cNvSpPr>
                  <a:spLocks/>
                </p:cNvSpPr>
                <p:nvPr/>
              </p:nvSpPr>
              <p:spPr bwMode="auto">
                <a:xfrm>
                  <a:off x="1849" y="3171"/>
                  <a:ext cx="52" cy="30"/>
                </a:xfrm>
                <a:custGeom>
                  <a:avLst/>
                  <a:gdLst>
                    <a:gd name="T0" fmla="*/ 2013 w 37"/>
                    <a:gd name="T1" fmla="*/ 5 h 34"/>
                    <a:gd name="T2" fmla="*/ 2597 w 37"/>
                    <a:gd name="T3" fmla="*/ 6 h 34"/>
                    <a:gd name="T4" fmla="*/ 2829 w 37"/>
                    <a:gd name="T5" fmla="*/ 5 h 34"/>
                    <a:gd name="T6" fmla="*/ 3100 w 37"/>
                    <a:gd name="T7" fmla="*/ 5 h 34"/>
                    <a:gd name="T8" fmla="*/ 3259 w 37"/>
                    <a:gd name="T9" fmla="*/ 5 h 34"/>
                    <a:gd name="T10" fmla="*/ 3499 w 37"/>
                    <a:gd name="T11" fmla="*/ 4 h 34"/>
                    <a:gd name="T12" fmla="*/ 3761 w 37"/>
                    <a:gd name="T13" fmla="*/ 4 h 34"/>
                    <a:gd name="T14" fmla="*/ 4083 w 37"/>
                    <a:gd name="T15" fmla="*/ 4 h 34"/>
                    <a:gd name="T16" fmla="*/ 4083 w 37"/>
                    <a:gd name="T17" fmla="*/ 4 h 34"/>
                    <a:gd name="T18" fmla="*/ 4357 w 37"/>
                    <a:gd name="T19" fmla="*/ 4 h 34"/>
                    <a:gd name="T20" fmla="*/ 4357 w 37"/>
                    <a:gd name="T21" fmla="*/ 4 h 34"/>
                    <a:gd name="T22" fmla="*/ 4357 w 37"/>
                    <a:gd name="T23" fmla="*/ 4 h 34"/>
                    <a:gd name="T24" fmla="*/ 4083 w 37"/>
                    <a:gd name="T25" fmla="*/ 4 h 34"/>
                    <a:gd name="T26" fmla="*/ 4083 w 37"/>
                    <a:gd name="T27" fmla="*/ 4 h 34"/>
                    <a:gd name="T28" fmla="*/ 3761 w 37"/>
                    <a:gd name="T29" fmla="*/ 4 h 34"/>
                    <a:gd name="T30" fmla="*/ 3499 w 37"/>
                    <a:gd name="T31" fmla="*/ 4 h 34"/>
                    <a:gd name="T32" fmla="*/ 3259 w 37"/>
                    <a:gd name="T33" fmla="*/ 4 h 34"/>
                    <a:gd name="T34" fmla="*/ 3100 w 37"/>
                    <a:gd name="T35" fmla="*/ 2 h 34"/>
                    <a:gd name="T36" fmla="*/ 2829 w 37"/>
                    <a:gd name="T37" fmla="*/ 0 h 34"/>
                    <a:gd name="T38" fmla="*/ 2597 w 37"/>
                    <a:gd name="T39" fmla="*/ 0 h 34"/>
                    <a:gd name="T40" fmla="*/ 2013 w 37"/>
                    <a:gd name="T41" fmla="*/ 0 h 34"/>
                    <a:gd name="T42" fmla="*/ 1772 w 37"/>
                    <a:gd name="T43" fmla="*/ 0 h 34"/>
                    <a:gd name="T44" fmla="*/ 1471 w 37"/>
                    <a:gd name="T45" fmla="*/ 0 h 34"/>
                    <a:gd name="T46" fmla="*/ 1261 w 37"/>
                    <a:gd name="T47" fmla="*/ 2 h 34"/>
                    <a:gd name="T48" fmla="*/ 1047 w 37"/>
                    <a:gd name="T49" fmla="*/ 4 h 34"/>
                    <a:gd name="T50" fmla="*/ 835 w 37"/>
                    <a:gd name="T51" fmla="*/ 4 h 34"/>
                    <a:gd name="T52" fmla="*/ 454 w 37"/>
                    <a:gd name="T53" fmla="*/ 4 h 34"/>
                    <a:gd name="T54" fmla="*/ 230 w 37"/>
                    <a:gd name="T55" fmla="*/ 4 h 34"/>
                    <a:gd name="T56" fmla="*/ 230 w 37"/>
                    <a:gd name="T57" fmla="*/ 4 h 34"/>
                    <a:gd name="T58" fmla="*/ 0 w 37"/>
                    <a:gd name="T59" fmla="*/ 4 h 34"/>
                    <a:gd name="T60" fmla="*/ 0 w 37"/>
                    <a:gd name="T61" fmla="*/ 4 h 34"/>
                    <a:gd name="T62" fmla="*/ 0 w 37"/>
                    <a:gd name="T63" fmla="*/ 4 h 34"/>
                    <a:gd name="T64" fmla="*/ 230 w 37"/>
                    <a:gd name="T65" fmla="*/ 4 h 34"/>
                    <a:gd name="T66" fmla="*/ 230 w 37"/>
                    <a:gd name="T67" fmla="*/ 4 h 34"/>
                    <a:gd name="T68" fmla="*/ 454 w 37"/>
                    <a:gd name="T69" fmla="*/ 4 h 34"/>
                    <a:gd name="T70" fmla="*/ 835 w 37"/>
                    <a:gd name="T71" fmla="*/ 4 h 34"/>
                    <a:gd name="T72" fmla="*/ 1047 w 37"/>
                    <a:gd name="T73" fmla="*/ 5 h 34"/>
                    <a:gd name="T74" fmla="*/ 1261 w 37"/>
                    <a:gd name="T75" fmla="*/ 5 h 34"/>
                    <a:gd name="T76" fmla="*/ 1471 w 37"/>
                    <a:gd name="T77" fmla="*/ 5 h 34"/>
                    <a:gd name="T78" fmla="*/ 1772 w 37"/>
                    <a:gd name="T79" fmla="*/ 6 h 34"/>
                    <a:gd name="T80" fmla="*/ 2013 w 37"/>
                    <a:gd name="T81" fmla="*/ 6 h 34"/>
                    <a:gd name="T82" fmla="*/ 2013 w 37"/>
                    <a:gd name="T83" fmla="*/ 6 h 34"/>
                    <a:gd name="T84" fmla="*/ 2013 w 37"/>
                    <a:gd name="T85" fmla="*/ 5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w="9525">
                  <a:noFill/>
                  <a:round/>
                  <a:headEnd/>
                  <a:tailEnd/>
                </a:ln>
              </p:spPr>
              <p:txBody>
                <a:bodyPr/>
                <a:lstStyle/>
                <a:p>
                  <a:endParaRPr lang="zh-CN" altLang="en-US"/>
                </a:p>
              </p:txBody>
            </p:sp>
            <p:sp>
              <p:nvSpPr>
                <p:cNvPr id="666810" name="Freeform 201"/>
                <p:cNvSpPr>
                  <a:spLocks/>
                </p:cNvSpPr>
                <p:nvPr/>
              </p:nvSpPr>
              <p:spPr bwMode="auto">
                <a:xfrm>
                  <a:off x="1849" y="3258"/>
                  <a:ext cx="52" cy="29"/>
                </a:xfrm>
                <a:custGeom>
                  <a:avLst/>
                  <a:gdLst>
                    <a:gd name="T0" fmla="*/ 2013 w 37"/>
                    <a:gd name="T1" fmla="*/ 3 h 34"/>
                    <a:gd name="T2" fmla="*/ 2597 w 37"/>
                    <a:gd name="T3" fmla="*/ 3 h 34"/>
                    <a:gd name="T4" fmla="*/ 2829 w 37"/>
                    <a:gd name="T5" fmla="*/ 3 h 34"/>
                    <a:gd name="T6" fmla="*/ 3100 w 37"/>
                    <a:gd name="T7" fmla="*/ 3 h 34"/>
                    <a:gd name="T8" fmla="*/ 3259 w 37"/>
                    <a:gd name="T9" fmla="*/ 3 h 34"/>
                    <a:gd name="T10" fmla="*/ 3499 w 37"/>
                    <a:gd name="T11" fmla="*/ 3 h 34"/>
                    <a:gd name="T12" fmla="*/ 3761 w 37"/>
                    <a:gd name="T13" fmla="*/ 3 h 34"/>
                    <a:gd name="T14" fmla="*/ 4083 w 37"/>
                    <a:gd name="T15" fmla="*/ 3 h 34"/>
                    <a:gd name="T16" fmla="*/ 4083 w 37"/>
                    <a:gd name="T17" fmla="*/ 3 h 34"/>
                    <a:gd name="T18" fmla="*/ 4357 w 37"/>
                    <a:gd name="T19" fmla="*/ 3 h 34"/>
                    <a:gd name="T20" fmla="*/ 4357 w 37"/>
                    <a:gd name="T21" fmla="*/ 3 h 34"/>
                    <a:gd name="T22" fmla="*/ 4357 w 37"/>
                    <a:gd name="T23" fmla="*/ 3 h 34"/>
                    <a:gd name="T24" fmla="*/ 4083 w 37"/>
                    <a:gd name="T25" fmla="*/ 3 h 34"/>
                    <a:gd name="T26" fmla="*/ 4083 w 37"/>
                    <a:gd name="T27" fmla="*/ 3 h 34"/>
                    <a:gd name="T28" fmla="*/ 3761 w 37"/>
                    <a:gd name="T29" fmla="*/ 3 h 34"/>
                    <a:gd name="T30" fmla="*/ 3499 w 37"/>
                    <a:gd name="T31" fmla="*/ 3 h 34"/>
                    <a:gd name="T32" fmla="*/ 3259 w 37"/>
                    <a:gd name="T33" fmla="*/ 3 h 34"/>
                    <a:gd name="T34" fmla="*/ 3100 w 37"/>
                    <a:gd name="T35" fmla="*/ 2 h 34"/>
                    <a:gd name="T36" fmla="*/ 2829 w 37"/>
                    <a:gd name="T37" fmla="*/ 0 h 34"/>
                    <a:gd name="T38" fmla="*/ 2597 w 37"/>
                    <a:gd name="T39" fmla="*/ 0 h 34"/>
                    <a:gd name="T40" fmla="*/ 2013 w 37"/>
                    <a:gd name="T41" fmla="*/ 0 h 34"/>
                    <a:gd name="T42" fmla="*/ 1772 w 37"/>
                    <a:gd name="T43" fmla="*/ 0 h 34"/>
                    <a:gd name="T44" fmla="*/ 1471 w 37"/>
                    <a:gd name="T45" fmla="*/ 0 h 34"/>
                    <a:gd name="T46" fmla="*/ 1261 w 37"/>
                    <a:gd name="T47" fmla="*/ 2 h 34"/>
                    <a:gd name="T48" fmla="*/ 1047 w 37"/>
                    <a:gd name="T49" fmla="*/ 3 h 34"/>
                    <a:gd name="T50" fmla="*/ 835 w 37"/>
                    <a:gd name="T51" fmla="*/ 3 h 34"/>
                    <a:gd name="T52" fmla="*/ 454 w 37"/>
                    <a:gd name="T53" fmla="*/ 3 h 34"/>
                    <a:gd name="T54" fmla="*/ 230 w 37"/>
                    <a:gd name="T55" fmla="*/ 3 h 34"/>
                    <a:gd name="T56" fmla="*/ 230 w 37"/>
                    <a:gd name="T57" fmla="*/ 3 h 34"/>
                    <a:gd name="T58" fmla="*/ 0 w 37"/>
                    <a:gd name="T59" fmla="*/ 3 h 34"/>
                    <a:gd name="T60" fmla="*/ 0 w 37"/>
                    <a:gd name="T61" fmla="*/ 3 h 34"/>
                    <a:gd name="T62" fmla="*/ 0 w 37"/>
                    <a:gd name="T63" fmla="*/ 3 h 34"/>
                    <a:gd name="T64" fmla="*/ 230 w 37"/>
                    <a:gd name="T65" fmla="*/ 3 h 34"/>
                    <a:gd name="T66" fmla="*/ 230 w 37"/>
                    <a:gd name="T67" fmla="*/ 3 h 34"/>
                    <a:gd name="T68" fmla="*/ 454 w 37"/>
                    <a:gd name="T69" fmla="*/ 3 h 34"/>
                    <a:gd name="T70" fmla="*/ 835 w 37"/>
                    <a:gd name="T71" fmla="*/ 3 h 34"/>
                    <a:gd name="T72" fmla="*/ 1047 w 37"/>
                    <a:gd name="T73" fmla="*/ 3 h 34"/>
                    <a:gd name="T74" fmla="*/ 1261 w 37"/>
                    <a:gd name="T75" fmla="*/ 3 h 34"/>
                    <a:gd name="T76" fmla="*/ 1471 w 37"/>
                    <a:gd name="T77" fmla="*/ 3 h 34"/>
                    <a:gd name="T78" fmla="*/ 1772 w 37"/>
                    <a:gd name="T79" fmla="*/ 3 h 34"/>
                    <a:gd name="T80" fmla="*/ 2013 w 37"/>
                    <a:gd name="T81" fmla="*/ 3 h 34"/>
                    <a:gd name="T82" fmla="*/ 2013 w 37"/>
                    <a:gd name="T83" fmla="*/ 3 h 34"/>
                    <a:gd name="T84" fmla="*/ 2013 w 37"/>
                    <a:gd name="T85" fmla="*/ 3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w="9525">
                  <a:noFill/>
                  <a:round/>
                  <a:headEnd/>
                  <a:tailEnd/>
                </a:ln>
              </p:spPr>
              <p:txBody>
                <a:bodyPr/>
                <a:lstStyle/>
                <a:p>
                  <a:endParaRPr lang="zh-CN" altLang="en-US"/>
                </a:p>
              </p:txBody>
            </p:sp>
            <p:sp>
              <p:nvSpPr>
                <p:cNvPr id="666811" name="Freeform 202"/>
                <p:cNvSpPr>
                  <a:spLocks/>
                </p:cNvSpPr>
                <p:nvPr/>
              </p:nvSpPr>
              <p:spPr bwMode="auto">
                <a:xfrm>
                  <a:off x="1849" y="3344"/>
                  <a:ext cx="52" cy="29"/>
                </a:xfrm>
                <a:custGeom>
                  <a:avLst/>
                  <a:gdLst>
                    <a:gd name="T0" fmla="*/ 2013 w 37"/>
                    <a:gd name="T1" fmla="*/ 3 h 34"/>
                    <a:gd name="T2" fmla="*/ 2597 w 37"/>
                    <a:gd name="T3" fmla="*/ 3 h 34"/>
                    <a:gd name="T4" fmla="*/ 2829 w 37"/>
                    <a:gd name="T5" fmla="*/ 3 h 34"/>
                    <a:gd name="T6" fmla="*/ 3100 w 37"/>
                    <a:gd name="T7" fmla="*/ 3 h 34"/>
                    <a:gd name="T8" fmla="*/ 3259 w 37"/>
                    <a:gd name="T9" fmla="*/ 3 h 34"/>
                    <a:gd name="T10" fmla="*/ 3499 w 37"/>
                    <a:gd name="T11" fmla="*/ 3 h 34"/>
                    <a:gd name="T12" fmla="*/ 3761 w 37"/>
                    <a:gd name="T13" fmla="*/ 3 h 34"/>
                    <a:gd name="T14" fmla="*/ 4083 w 37"/>
                    <a:gd name="T15" fmla="*/ 3 h 34"/>
                    <a:gd name="T16" fmla="*/ 4083 w 37"/>
                    <a:gd name="T17" fmla="*/ 3 h 34"/>
                    <a:gd name="T18" fmla="*/ 4357 w 37"/>
                    <a:gd name="T19" fmla="*/ 3 h 34"/>
                    <a:gd name="T20" fmla="*/ 4357 w 37"/>
                    <a:gd name="T21" fmla="*/ 3 h 34"/>
                    <a:gd name="T22" fmla="*/ 4357 w 37"/>
                    <a:gd name="T23" fmla="*/ 3 h 34"/>
                    <a:gd name="T24" fmla="*/ 4083 w 37"/>
                    <a:gd name="T25" fmla="*/ 3 h 34"/>
                    <a:gd name="T26" fmla="*/ 4083 w 37"/>
                    <a:gd name="T27" fmla="*/ 3 h 34"/>
                    <a:gd name="T28" fmla="*/ 3761 w 37"/>
                    <a:gd name="T29" fmla="*/ 3 h 34"/>
                    <a:gd name="T30" fmla="*/ 3499 w 37"/>
                    <a:gd name="T31" fmla="*/ 3 h 34"/>
                    <a:gd name="T32" fmla="*/ 3259 w 37"/>
                    <a:gd name="T33" fmla="*/ 3 h 34"/>
                    <a:gd name="T34" fmla="*/ 3100 w 37"/>
                    <a:gd name="T35" fmla="*/ 2 h 34"/>
                    <a:gd name="T36" fmla="*/ 2829 w 37"/>
                    <a:gd name="T37" fmla="*/ 0 h 34"/>
                    <a:gd name="T38" fmla="*/ 2597 w 37"/>
                    <a:gd name="T39" fmla="*/ 0 h 34"/>
                    <a:gd name="T40" fmla="*/ 2013 w 37"/>
                    <a:gd name="T41" fmla="*/ 0 h 34"/>
                    <a:gd name="T42" fmla="*/ 1772 w 37"/>
                    <a:gd name="T43" fmla="*/ 0 h 34"/>
                    <a:gd name="T44" fmla="*/ 1471 w 37"/>
                    <a:gd name="T45" fmla="*/ 0 h 34"/>
                    <a:gd name="T46" fmla="*/ 1261 w 37"/>
                    <a:gd name="T47" fmla="*/ 2 h 34"/>
                    <a:gd name="T48" fmla="*/ 1047 w 37"/>
                    <a:gd name="T49" fmla="*/ 3 h 34"/>
                    <a:gd name="T50" fmla="*/ 835 w 37"/>
                    <a:gd name="T51" fmla="*/ 3 h 34"/>
                    <a:gd name="T52" fmla="*/ 454 w 37"/>
                    <a:gd name="T53" fmla="*/ 3 h 34"/>
                    <a:gd name="T54" fmla="*/ 230 w 37"/>
                    <a:gd name="T55" fmla="*/ 3 h 34"/>
                    <a:gd name="T56" fmla="*/ 230 w 37"/>
                    <a:gd name="T57" fmla="*/ 3 h 34"/>
                    <a:gd name="T58" fmla="*/ 0 w 37"/>
                    <a:gd name="T59" fmla="*/ 3 h 34"/>
                    <a:gd name="T60" fmla="*/ 0 w 37"/>
                    <a:gd name="T61" fmla="*/ 3 h 34"/>
                    <a:gd name="T62" fmla="*/ 0 w 37"/>
                    <a:gd name="T63" fmla="*/ 3 h 34"/>
                    <a:gd name="T64" fmla="*/ 230 w 37"/>
                    <a:gd name="T65" fmla="*/ 3 h 34"/>
                    <a:gd name="T66" fmla="*/ 230 w 37"/>
                    <a:gd name="T67" fmla="*/ 3 h 34"/>
                    <a:gd name="T68" fmla="*/ 454 w 37"/>
                    <a:gd name="T69" fmla="*/ 3 h 34"/>
                    <a:gd name="T70" fmla="*/ 835 w 37"/>
                    <a:gd name="T71" fmla="*/ 3 h 34"/>
                    <a:gd name="T72" fmla="*/ 1047 w 37"/>
                    <a:gd name="T73" fmla="*/ 3 h 34"/>
                    <a:gd name="T74" fmla="*/ 1261 w 37"/>
                    <a:gd name="T75" fmla="*/ 3 h 34"/>
                    <a:gd name="T76" fmla="*/ 1471 w 37"/>
                    <a:gd name="T77" fmla="*/ 3 h 34"/>
                    <a:gd name="T78" fmla="*/ 1772 w 37"/>
                    <a:gd name="T79" fmla="*/ 3 h 34"/>
                    <a:gd name="T80" fmla="*/ 2013 w 37"/>
                    <a:gd name="T81" fmla="*/ 3 h 34"/>
                    <a:gd name="T82" fmla="*/ 2013 w 37"/>
                    <a:gd name="T83" fmla="*/ 3 h 34"/>
                    <a:gd name="T84" fmla="*/ 2013 w 37"/>
                    <a:gd name="T85" fmla="*/ 3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w="9525">
                  <a:noFill/>
                  <a:round/>
                  <a:headEnd/>
                  <a:tailEnd/>
                </a:ln>
              </p:spPr>
              <p:txBody>
                <a:bodyPr/>
                <a:lstStyle/>
                <a:p>
                  <a:endParaRPr lang="zh-CN" altLang="en-US"/>
                </a:p>
              </p:txBody>
            </p:sp>
            <p:sp>
              <p:nvSpPr>
                <p:cNvPr id="666812" name="Freeform 203"/>
                <p:cNvSpPr>
                  <a:spLocks/>
                </p:cNvSpPr>
                <p:nvPr/>
              </p:nvSpPr>
              <p:spPr bwMode="auto">
                <a:xfrm>
                  <a:off x="1849" y="3430"/>
                  <a:ext cx="52" cy="29"/>
                </a:xfrm>
                <a:custGeom>
                  <a:avLst/>
                  <a:gdLst>
                    <a:gd name="T0" fmla="*/ 2013 w 37"/>
                    <a:gd name="T1" fmla="*/ 3 h 34"/>
                    <a:gd name="T2" fmla="*/ 2597 w 37"/>
                    <a:gd name="T3" fmla="*/ 3 h 34"/>
                    <a:gd name="T4" fmla="*/ 2829 w 37"/>
                    <a:gd name="T5" fmla="*/ 3 h 34"/>
                    <a:gd name="T6" fmla="*/ 3100 w 37"/>
                    <a:gd name="T7" fmla="*/ 3 h 34"/>
                    <a:gd name="T8" fmla="*/ 3259 w 37"/>
                    <a:gd name="T9" fmla="*/ 3 h 34"/>
                    <a:gd name="T10" fmla="*/ 3499 w 37"/>
                    <a:gd name="T11" fmla="*/ 3 h 34"/>
                    <a:gd name="T12" fmla="*/ 3761 w 37"/>
                    <a:gd name="T13" fmla="*/ 3 h 34"/>
                    <a:gd name="T14" fmla="*/ 4083 w 37"/>
                    <a:gd name="T15" fmla="*/ 3 h 34"/>
                    <a:gd name="T16" fmla="*/ 4083 w 37"/>
                    <a:gd name="T17" fmla="*/ 3 h 34"/>
                    <a:gd name="T18" fmla="*/ 4357 w 37"/>
                    <a:gd name="T19" fmla="*/ 3 h 34"/>
                    <a:gd name="T20" fmla="*/ 4357 w 37"/>
                    <a:gd name="T21" fmla="*/ 3 h 34"/>
                    <a:gd name="T22" fmla="*/ 4357 w 37"/>
                    <a:gd name="T23" fmla="*/ 3 h 34"/>
                    <a:gd name="T24" fmla="*/ 4083 w 37"/>
                    <a:gd name="T25" fmla="*/ 3 h 34"/>
                    <a:gd name="T26" fmla="*/ 4083 w 37"/>
                    <a:gd name="T27" fmla="*/ 3 h 34"/>
                    <a:gd name="T28" fmla="*/ 3761 w 37"/>
                    <a:gd name="T29" fmla="*/ 3 h 34"/>
                    <a:gd name="T30" fmla="*/ 3499 w 37"/>
                    <a:gd name="T31" fmla="*/ 3 h 34"/>
                    <a:gd name="T32" fmla="*/ 3259 w 37"/>
                    <a:gd name="T33" fmla="*/ 3 h 34"/>
                    <a:gd name="T34" fmla="*/ 3100 w 37"/>
                    <a:gd name="T35" fmla="*/ 2 h 34"/>
                    <a:gd name="T36" fmla="*/ 2829 w 37"/>
                    <a:gd name="T37" fmla="*/ 0 h 34"/>
                    <a:gd name="T38" fmla="*/ 2597 w 37"/>
                    <a:gd name="T39" fmla="*/ 0 h 34"/>
                    <a:gd name="T40" fmla="*/ 2013 w 37"/>
                    <a:gd name="T41" fmla="*/ 0 h 34"/>
                    <a:gd name="T42" fmla="*/ 1772 w 37"/>
                    <a:gd name="T43" fmla="*/ 0 h 34"/>
                    <a:gd name="T44" fmla="*/ 1471 w 37"/>
                    <a:gd name="T45" fmla="*/ 0 h 34"/>
                    <a:gd name="T46" fmla="*/ 1261 w 37"/>
                    <a:gd name="T47" fmla="*/ 2 h 34"/>
                    <a:gd name="T48" fmla="*/ 1047 w 37"/>
                    <a:gd name="T49" fmla="*/ 3 h 34"/>
                    <a:gd name="T50" fmla="*/ 835 w 37"/>
                    <a:gd name="T51" fmla="*/ 3 h 34"/>
                    <a:gd name="T52" fmla="*/ 454 w 37"/>
                    <a:gd name="T53" fmla="*/ 3 h 34"/>
                    <a:gd name="T54" fmla="*/ 230 w 37"/>
                    <a:gd name="T55" fmla="*/ 3 h 34"/>
                    <a:gd name="T56" fmla="*/ 230 w 37"/>
                    <a:gd name="T57" fmla="*/ 3 h 34"/>
                    <a:gd name="T58" fmla="*/ 0 w 37"/>
                    <a:gd name="T59" fmla="*/ 3 h 34"/>
                    <a:gd name="T60" fmla="*/ 0 w 37"/>
                    <a:gd name="T61" fmla="*/ 3 h 34"/>
                    <a:gd name="T62" fmla="*/ 0 w 37"/>
                    <a:gd name="T63" fmla="*/ 3 h 34"/>
                    <a:gd name="T64" fmla="*/ 230 w 37"/>
                    <a:gd name="T65" fmla="*/ 3 h 34"/>
                    <a:gd name="T66" fmla="*/ 230 w 37"/>
                    <a:gd name="T67" fmla="*/ 3 h 34"/>
                    <a:gd name="T68" fmla="*/ 454 w 37"/>
                    <a:gd name="T69" fmla="*/ 3 h 34"/>
                    <a:gd name="T70" fmla="*/ 835 w 37"/>
                    <a:gd name="T71" fmla="*/ 3 h 34"/>
                    <a:gd name="T72" fmla="*/ 1047 w 37"/>
                    <a:gd name="T73" fmla="*/ 3 h 34"/>
                    <a:gd name="T74" fmla="*/ 1261 w 37"/>
                    <a:gd name="T75" fmla="*/ 3 h 34"/>
                    <a:gd name="T76" fmla="*/ 1471 w 37"/>
                    <a:gd name="T77" fmla="*/ 3 h 34"/>
                    <a:gd name="T78" fmla="*/ 1772 w 37"/>
                    <a:gd name="T79" fmla="*/ 3 h 34"/>
                    <a:gd name="T80" fmla="*/ 2013 w 37"/>
                    <a:gd name="T81" fmla="*/ 3 h 34"/>
                    <a:gd name="T82" fmla="*/ 2013 w 37"/>
                    <a:gd name="T83" fmla="*/ 3 h 34"/>
                    <a:gd name="T84" fmla="*/ 2013 w 37"/>
                    <a:gd name="T85" fmla="*/ 3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w="9525">
                  <a:noFill/>
                  <a:round/>
                  <a:headEnd/>
                  <a:tailEnd/>
                </a:ln>
              </p:spPr>
              <p:txBody>
                <a:bodyPr/>
                <a:lstStyle/>
                <a:p>
                  <a:endParaRPr lang="zh-CN" altLang="en-US"/>
                </a:p>
              </p:txBody>
            </p:sp>
            <p:sp>
              <p:nvSpPr>
                <p:cNvPr id="666813" name="Freeform 204"/>
                <p:cNvSpPr>
                  <a:spLocks/>
                </p:cNvSpPr>
                <p:nvPr/>
              </p:nvSpPr>
              <p:spPr bwMode="auto">
                <a:xfrm>
                  <a:off x="1849" y="3516"/>
                  <a:ext cx="52" cy="29"/>
                </a:xfrm>
                <a:custGeom>
                  <a:avLst/>
                  <a:gdLst>
                    <a:gd name="T0" fmla="*/ 2013 w 37"/>
                    <a:gd name="T1" fmla="*/ 3 h 34"/>
                    <a:gd name="T2" fmla="*/ 2597 w 37"/>
                    <a:gd name="T3" fmla="*/ 3 h 34"/>
                    <a:gd name="T4" fmla="*/ 2829 w 37"/>
                    <a:gd name="T5" fmla="*/ 3 h 34"/>
                    <a:gd name="T6" fmla="*/ 3100 w 37"/>
                    <a:gd name="T7" fmla="*/ 3 h 34"/>
                    <a:gd name="T8" fmla="*/ 3259 w 37"/>
                    <a:gd name="T9" fmla="*/ 3 h 34"/>
                    <a:gd name="T10" fmla="*/ 3499 w 37"/>
                    <a:gd name="T11" fmla="*/ 3 h 34"/>
                    <a:gd name="T12" fmla="*/ 3761 w 37"/>
                    <a:gd name="T13" fmla="*/ 3 h 34"/>
                    <a:gd name="T14" fmla="*/ 4083 w 37"/>
                    <a:gd name="T15" fmla="*/ 3 h 34"/>
                    <a:gd name="T16" fmla="*/ 4083 w 37"/>
                    <a:gd name="T17" fmla="*/ 3 h 34"/>
                    <a:gd name="T18" fmla="*/ 4357 w 37"/>
                    <a:gd name="T19" fmla="*/ 3 h 34"/>
                    <a:gd name="T20" fmla="*/ 4357 w 37"/>
                    <a:gd name="T21" fmla="*/ 3 h 34"/>
                    <a:gd name="T22" fmla="*/ 4357 w 37"/>
                    <a:gd name="T23" fmla="*/ 3 h 34"/>
                    <a:gd name="T24" fmla="*/ 4083 w 37"/>
                    <a:gd name="T25" fmla="*/ 3 h 34"/>
                    <a:gd name="T26" fmla="*/ 4083 w 37"/>
                    <a:gd name="T27" fmla="*/ 3 h 34"/>
                    <a:gd name="T28" fmla="*/ 3761 w 37"/>
                    <a:gd name="T29" fmla="*/ 3 h 34"/>
                    <a:gd name="T30" fmla="*/ 3499 w 37"/>
                    <a:gd name="T31" fmla="*/ 3 h 34"/>
                    <a:gd name="T32" fmla="*/ 3259 w 37"/>
                    <a:gd name="T33" fmla="*/ 3 h 34"/>
                    <a:gd name="T34" fmla="*/ 3100 w 37"/>
                    <a:gd name="T35" fmla="*/ 2 h 34"/>
                    <a:gd name="T36" fmla="*/ 2829 w 37"/>
                    <a:gd name="T37" fmla="*/ 0 h 34"/>
                    <a:gd name="T38" fmla="*/ 2597 w 37"/>
                    <a:gd name="T39" fmla="*/ 0 h 34"/>
                    <a:gd name="T40" fmla="*/ 2013 w 37"/>
                    <a:gd name="T41" fmla="*/ 0 h 34"/>
                    <a:gd name="T42" fmla="*/ 1772 w 37"/>
                    <a:gd name="T43" fmla="*/ 0 h 34"/>
                    <a:gd name="T44" fmla="*/ 1471 w 37"/>
                    <a:gd name="T45" fmla="*/ 0 h 34"/>
                    <a:gd name="T46" fmla="*/ 1261 w 37"/>
                    <a:gd name="T47" fmla="*/ 2 h 34"/>
                    <a:gd name="T48" fmla="*/ 1047 w 37"/>
                    <a:gd name="T49" fmla="*/ 3 h 34"/>
                    <a:gd name="T50" fmla="*/ 835 w 37"/>
                    <a:gd name="T51" fmla="*/ 3 h 34"/>
                    <a:gd name="T52" fmla="*/ 454 w 37"/>
                    <a:gd name="T53" fmla="*/ 3 h 34"/>
                    <a:gd name="T54" fmla="*/ 230 w 37"/>
                    <a:gd name="T55" fmla="*/ 3 h 34"/>
                    <a:gd name="T56" fmla="*/ 230 w 37"/>
                    <a:gd name="T57" fmla="*/ 3 h 34"/>
                    <a:gd name="T58" fmla="*/ 0 w 37"/>
                    <a:gd name="T59" fmla="*/ 3 h 34"/>
                    <a:gd name="T60" fmla="*/ 0 w 37"/>
                    <a:gd name="T61" fmla="*/ 3 h 34"/>
                    <a:gd name="T62" fmla="*/ 0 w 37"/>
                    <a:gd name="T63" fmla="*/ 3 h 34"/>
                    <a:gd name="T64" fmla="*/ 230 w 37"/>
                    <a:gd name="T65" fmla="*/ 3 h 34"/>
                    <a:gd name="T66" fmla="*/ 230 w 37"/>
                    <a:gd name="T67" fmla="*/ 3 h 34"/>
                    <a:gd name="T68" fmla="*/ 454 w 37"/>
                    <a:gd name="T69" fmla="*/ 3 h 34"/>
                    <a:gd name="T70" fmla="*/ 835 w 37"/>
                    <a:gd name="T71" fmla="*/ 3 h 34"/>
                    <a:gd name="T72" fmla="*/ 1047 w 37"/>
                    <a:gd name="T73" fmla="*/ 3 h 34"/>
                    <a:gd name="T74" fmla="*/ 1261 w 37"/>
                    <a:gd name="T75" fmla="*/ 3 h 34"/>
                    <a:gd name="T76" fmla="*/ 1471 w 37"/>
                    <a:gd name="T77" fmla="*/ 3 h 34"/>
                    <a:gd name="T78" fmla="*/ 1772 w 37"/>
                    <a:gd name="T79" fmla="*/ 3 h 34"/>
                    <a:gd name="T80" fmla="*/ 2013 w 37"/>
                    <a:gd name="T81" fmla="*/ 3 h 34"/>
                    <a:gd name="T82" fmla="*/ 2013 w 37"/>
                    <a:gd name="T83" fmla="*/ 3 h 34"/>
                    <a:gd name="T84" fmla="*/ 2013 w 37"/>
                    <a:gd name="T85" fmla="*/ 3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w="9525">
                  <a:noFill/>
                  <a:round/>
                  <a:headEnd/>
                  <a:tailEnd/>
                </a:ln>
              </p:spPr>
              <p:txBody>
                <a:bodyPr/>
                <a:lstStyle/>
                <a:p>
                  <a:endParaRPr lang="zh-CN" altLang="en-US"/>
                </a:p>
              </p:txBody>
            </p:sp>
            <p:sp>
              <p:nvSpPr>
                <p:cNvPr id="666814" name="Freeform 205"/>
                <p:cNvSpPr>
                  <a:spLocks/>
                </p:cNvSpPr>
                <p:nvPr/>
              </p:nvSpPr>
              <p:spPr bwMode="auto">
                <a:xfrm>
                  <a:off x="1849" y="3602"/>
                  <a:ext cx="52" cy="30"/>
                </a:xfrm>
                <a:custGeom>
                  <a:avLst/>
                  <a:gdLst>
                    <a:gd name="T0" fmla="*/ 2013 w 37"/>
                    <a:gd name="T1" fmla="*/ 5 h 34"/>
                    <a:gd name="T2" fmla="*/ 2597 w 37"/>
                    <a:gd name="T3" fmla="*/ 6 h 34"/>
                    <a:gd name="T4" fmla="*/ 2829 w 37"/>
                    <a:gd name="T5" fmla="*/ 5 h 34"/>
                    <a:gd name="T6" fmla="*/ 3100 w 37"/>
                    <a:gd name="T7" fmla="*/ 5 h 34"/>
                    <a:gd name="T8" fmla="*/ 3259 w 37"/>
                    <a:gd name="T9" fmla="*/ 5 h 34"/>
                    <a:gd name="T10" fmla="*/ 3499 w 37"/>
                    <a:gd name="T11" fmla="*/ 4 h 34"/>
                    <a:gd name="T12" fmla="*/ 3761 w 37"/>
                    <a:gd name="T13" fmla="*/ 4 h 34"/>
                    <a:gd name="T14" fmla="*/ 4083 w 37"/>
                    <a:gd name="T15" fmla="*/ 4 h 34"/>
                    <a:gd name="T16" fmla="*/ 4083 w 37"/>
                    <a:gd name="T17" fmla="*/ 4 h 34"/>
                    <a:gd name="T18" fmla="*/ 4357 w 37"/>
                    <a:gd name="T19" fmla="*/ 4 h 34"/>
                    <a:gd name="T20" fmla="*/ 4357 w 37"/>
                    <a:gd name="T21" fmla="*/ 4 h 34"/>
                    <a:gd name="T22" fmla="*/ 4357 w 37"/>
                    <a:gd name="T23" fmla="*/ 4 h 34"/>
                    <a:gd name="T24" fmla="*/ 4083 w 37"/>
                    <a:gd name="T25" fmla="*/ 4 h 34"/>
                    <a:gd name="T26" fmla="*/ 4083 w 37"/>
                    <a:gd name="T27" fmla="*/ 4 h 34"/>
                    <a:gd name="T28" fmla="*/ 3761 w 37"/>
                    <a:gd name="T29" fmla="*/ 4 h 34"/>
                    <a:gd name="T30" fmla="*/ 3499 w 37"/>
                    <a:gd name="T31" fmla="*/ 4 h 34"/>
                    <a:gd name="T32" fmla="*/ 3259 w 37"/>
                    <a:gd name="T33" fmla="*/ 4 h 34"/>
                    <a:gd name="T34" fmla="*/ 3100 w 37"/>
                    <a:gd name="T35" fmla="*/ 2 h 34"/>
                    <a:gd name="T36" fmla="*/ 2829 w 37"/>
                    <a:gd name="T37" fmla="*/ 0 h 34"/>
                    <a:gd name="T38" fmla="*/ 2597 w 37"/>
                    <a:gd name="T39" fmla="*/ 0 h 34"/>
                    <a:gd name="T40" fmla="*/ 2013 w 37"/>
                    <a:gd name="T41" fmla="*/ 0 h 34"/>
                    <a:gd name="T42" fmla="*/ 1772 w 37"/>
                    <a:gd name="T43" fmla="*/ 0 h 34"/>
                    <a:gd name="T44" fmla="*/ 1471 w 37"/>
                    <a:gd name="T45" fmla="*/ 0 h 34"/>
                    <a:gd name="T46" fmla="*/ 1261 w 37"/>
                    <a:gd name="T47" fmla="*/ 2 h 34"/>
                    <a:gd name="T48" fmla="*/ 1047 w 37"/>
                    <a:gd name="T49" fmla="*/ 4 h 34"/>
                    <a:gd name="T50" fmla="*/ 835 w 37"/>
                    <a:gd name="T51" fmla="*/ 4 h 34"/>
                    <a:gd name="T52" fmla="*/ 454 w 37"/>
                    <a:gd name="T53" fmla="*/ 4 h 34"/>
                    <a:gd name="T54" fmla="*/ 230 w 37"/>
                    <a:gd name="T55" fmla="*/ 4 h 34"/>
                    <a:gd name="T56" fmla="*/ 230 w 37"/>
                    <a:gd name="T57" fmla="*/ 4 h 34"/>
                    <a:gd name="T58" fmla="*/ 0 w 37"/>
                    <a:gd name="T59" fmla="*/ 4 h 34"/>
                    <a:gd name="T60" fmla="*/ 0 w 37"/>
                    <a:gd name="T61" fmla="*/ 4 h 34"/>
                    <a:gd name="T62" fmla="*/ 0 w 37"/>
                    <a:gd name="T63" fmla="*/ 4 h 34"/>
                    <a:gd name="T64" fmla="*/ 230 w 37"/>
                    <a:gd name="T65" fmla="*/ 4 h 34"/>
                    <a:gd name="T66" fmla="*/ 230 w 37"/>
                    <a:gd name="T67" fmla="*/ 4 h 34"/>
                    <a:gd name="T68" fmla="*/ 454 w 37"/>
                    <a:gd name="T69" fmla="*/ 4 h 34"/>
                    <a:gd name="T70" fmla="*/ 835 w 37"/>
                    <a:gd name="T71" fmla="*/ 4 h 34"/>
                    <a:gd name="T72" fmla="*/ 1047 w 37"/>
                    <a:gd name="T73" fmla="*/ 5 h 34"/>
                    <a:gd name="T74" fmla="*/ 1261 w 37"/>
                    <a:gd name="T75" fmla="*/ 5 h 34"/>
                    <a:gd name="T76" fmla="*/ 1471 w 37"/>
                    <a:gd name="T77" fmla="*/ 5 h 34"/>
                    <a:gd name="T78" fmla="*/ 1772 w 37"/>
                    <a:gd name="T79" fmla="*/ 6 h 34"/>
                    <a:gd name="T80" fmla="*/ 2013 w 37"/>
                    <a:gd name="T81" fmla="*/ 6 h 34"/>
                    <a:gd name="T82" fmla="*/ 2013 w 37"/>
                    <a:gd name="T83" fmla="*/ 6 h 34"/>
                    <a:gd name="T84" fmla="*/ 2013 w 37"/>
                    <a:gd name="T85" fmla="*/ 5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w="9525">
                  <a:noFill/>
                  <a:round/>
                  <a:headEnd/>
                  <a:tailEnd/>
                </a:ln>
              </p:spPr>
              <p:txBody>
                <a:bodyPr/>
                <a:lstStyle/>
                <a:p>
                  <a:endParaRPr lang="zh-CN" altLang="en-US"/>
                </a:p>
              </p:txBody>
            </p:sp>
            <p:sp>
              <p:nvSpPr>
                <p:cNvPr id="666815" name="Freeform 206"/>
                <p:cNvSpPr>
                  <a:spLocks/>
                </p:cNvSpPr>
                <p:nvPr/>
              </p:nvSpPr>
              <p:spPr bwMode="auto">
                <a:xfrm>
                  <a:off x="1849" y="3689"/>
                  <a:ext cx="52" cy="30"/>
                </a:xfrm>
                <a:custGeom>
                  <a:avLst/>
                  <a:gdLst>
                    <a:gd name="T0" fmla="*/ 2013 w 37"/>
                    <a:gd name="T1" fmla="*/ 5 h 34"/>
                    <a:gd name="T2" fmla="*/ 2597 w 37"/>
                    <a:gd name="T3" fmla="*/ 6 h 34"/>
                    <a:gd name="T4" fmla="*/ 2829 w 37"/>
                    <a:gd name="T5" fmla="*/ 5 h 34"/>
                    <a:gd name="T6" fmla="*/ 3100 w 37"/>
                    <a:gd name="T7" fmla="*/ 5 h 34"/>
                    <a:gd name="T8" fmla="*/ 3259 w 37"/>
                    <a:gd name="T9" fmla="*/ 5 h 34"/>
                    <a:gd name="T10" fmla="*/ 3499 w 37"/>
                    <a:gd name="T11" fmla="*/ 4 h 34"/>
                    <a:gd name="T12" fmla="*/ 3761 w 37"/>
                    <a:gd name="T13" fmla="*/ 4 h 34"/>
                    <a:gd name="T14" fmla="*/ 4083 w 37"/>
                    <a:gd name="T15" fmla="*/ 4 h 34"/>
                    <a:gd name="T16" fmla="*/ 4083 w 37"/>
                    <a:gd name="T17" fmla="*/ 4 h 34"/>
                    <a:gd name="T18" fmla="*/ 4357 w 37"/>
                    <a:gd name="T19" fmla="*/ 4 h 34"/>
                    <a:gd name="T20" fmla="*/ 4357 w 37"/>
                    <a:gd name="T21" fmla="*/ 4 h 34"/>
                    <a:gd name="T22" fmla="*/ 4357 w 37"/>
                    <a:gd name="T23" fmla="*/ 4 h 34"/>
                    <a:gd name="T24" fmla="*/ 4083 w 37"/>
                    <a:gd name="T25" fmla="*/ 4 h 34"/>
                    <a:gd name="T26" fmla="*/ 4083 w 37"/>
                    <a:gd name="T27" fmla="*/ 4 h 34"/>
                    <a:gd name="T28" fmla="*/ 3761 w 37"/>
                    <a:gd name="T29" fmla="*/ 4 h 34"/>
                    <a:gd name="T30" fmla="*/ 3499 w 37"/>
                    <a:gd name="T31" fmla="*/ 4 h 34"/>
                    <a:gd name="T32" fmla="*/ 3259 w 37"/>
                    <a:gd name="T33" fmla="*/ 4 h 34"/>
                    <a:gd name="T34" fmla="*/ 3100 w 37"/>
                    <a:gd name="T35" fmla="*/ 2 h 34"/>
                    <a:gd name="T36" fmla="*/ 2829 w 37"/>
                    <a:gd name="T37" fmla="*/ 0 h 34"/>
                    <a:gd name="T38" fmla="*/ 2597 w 37"/>
                    <a:gd name="T39" fmla="*/ 0 h 34"/>
                    <a:gd name="T40" fmla="*/ 2013 w 37"/>
                    <a:gd name="T41" fmla="*/ 0 h 34"/>
                    <a:gd name="T42" fmla="*/ 1772 w 37"/>
                    <a:gd name="T43" fmla="*/ 0 h 34"/>
                    <a:gd name="T44" fmla="*/ 1471 w 37"/>
                    <a:gd name="T45" fmla="*/ 0 h 34"/>
                    <a:gd name="T46" fmla="*/ 1261 w 37"/>
                    <a:gd name="T47" fmla="*/ 2 h 34"/>
                    <a:gd name="T48" fmla="*/ 1047 w 37"/>
                    <a:gd name="T49" fmla="*/ 4 h 34"/>
                    <a:gd name="T50" fmla="*/ 835 w 37"/>
                    <a:gd name="T51" fmla="*/ 4 h 34"/>
                    <a:gd name="T52" fmla="*/ 454 w 37"/>
                    <a:gd name="T53" fmla="*/ 4 h 34"/>
                    <a:gd name="T54" fmla="*/ 230 w 37"/>
                    <a:gd name="T55" fmla="*/ 4 h 34"/>
                    <a:gd name="T56" fmla="*/ 230 w 37"/>
                    <a:gd name="T57" fmla="*/ 4 h 34"/>
                    <a:gd name="T58" fmla="*/ 0 w 37"/>
                    <a:gd name="T59" fmla="*/ 4 h 34"/>
                    <a:gd name="T60" fmla="*/ 0 w 37"/>
                    <a:gd name="T61" fmla="*/ 4 h 34"/>
                    <a:gd name="T62" fmla="*/ 0 w 37"/>
                    <a:gd name="T63" fmla="*/ 4 h 34"/>
                    <a:gd name="T64" fmla="*/ 230 w 37"/>
                    <a:gd name="T65" fmla="*/ 4 h 34"/>
                    <a:gd name="T66" fmla="*/ 230 w 37"/>
                    <a:gd name="T67" fmla="*/ 4 h 34"/>
                    <a:gd name="T68" fmla="*/ 454 w 37"/>
                    <a:gd name="T69" fmla="*/ 4 h 34"/>
                    <a:gd name="T70" fmla="*/ 835 w 37"/>
                    <a:gd name="T71" fmla="*/ 4 h 34"/>
                    <a:gd name="T72" fmla="*/ 1047 w 37"/>
                    <a:gd name="T73" fmla="*/ 5 h 34"/>
                    <a:gd name="T74" fmla="*/ 1261 w 37"/>
                    <a:gd name="T75" fmla="*/ 5 h 34"/>
                    <a:gd name="T76" fmla="*/ 1471 w 37"/>
                    <a:gd name="T77" fmla="*/ 5 h 34"/>
                    <a:gd name="T78" fmla="*/ 1772 w 37"/>
                    <a:gd name="T79" fmla="*/ 6 h 34"/>
                    <a:gd name="T80" fmla="*/ 2013 w 37"/>
                    <a:gd name="T81" fmla="*/ 6 h 34"/>
                    <a:gd name="T82" fmla="*/ 2013 w 37"/>
                    <a:gd name="T83" fmla="*/ 6 h 34"/>
                    <a:gd name="T84" fmla="*/ 2013 w 37"/>
                    <a:gd name="T85" fmla="*/ 5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w="9525">
                  <a:noFill/>
                  <a:round/>
                  <a:headEnd/>
                  <a:tailEnd/>
                </a:ln>
              </p:spPr>
              <p:txBody>
                <a:bodyPr/>
                <a:lstStyle/>
                <a:p>
                  <a:endParaRPr lang="zh-CN" altLang="en-US"/>
                </a:p>
              </p:txBody>
            </p:sp>
            <p:sp>
              <p:nvSpPr>
                <p:cNvPr id="666816" name="Freeform 207"/>
                <p:cNvSpPr>
                  <a:spLocks/>
                </p:cNvSpPr>
                <p:nvPr/>
              </p:nvSpPr>
              <p:spPr bwMode="auto">
                <a:xfrm>
                  <a:off x="1849" y="3776"/>
                  <a:ext cx="52" cy="29"/>
                </a:xfrm>
                <a:custGeom>
                  <a:avLst/>
                  <a:gdLst>
                    <a:gd name="T0" fmla="*/ 2013 w 37"/>
                    <a:gd name="T1" fmla="*/ 3 h 34"/>
                    <a:gd name="T2" fmla="*/ 2597 w 37"/>
                    <a:gd name="T3" fmla="*/ 3 h 34"/>
                    <a:gd name="T4" fmla="*/ 2829 w 37"/>
                    <a:gd name="T5" fmla="*/ 3 h 34"/>
                    <a:gd name="T6" fmla="*/ 3100 w 37"/>
                    <a:gd name="T7" fmla="*/ 3 h 34"/>
                    <a:gd name="T8" fmla="*/ 3259 w 37"/>
                    <a:gd name="T9" fmla="*/ 3 h 34"/>
                    <a:gd name="T10" fmla="*/ 3499 w 37"/>
                    <a:gd name="T11" fmla="*/ 3 h 34"/>
                    <a:gd name="T12" fmla="*/ 3761 w 37"/>
                    <a:gd name="T13" fmla="*/ 3 h 34"/>
                    <a:gd name="T14" fmla="*/ 4083 w 37"/>
                    <a:gd name="T15" fmla="*/ 3 h 34"/>
                    <a:gd name="T16" fmla="*/ 4083 w 37"/>
                    <a:gd name="T17" fmla="*/ 3 h 34"/>
                    <a:gd name="T18" fmla="*/ 4357 w 37"/>
                    <a:gd name="T19" fmla="*/ 3 h 34"/>
                    <a:gd name="T20" fmla="*/ 4357 w 37"/>
                    <a:gd name="T21" fmla="*/ 3 h 34"/>
                    <a:gd name="T22" fmla="*/ 4357 w 37"/>
                    <a:gd name="T23" fmla="*/ 3 h 34"/>
                    <a:gd name="T24" fmla="*/ 4083 w 37"/>
                    <a:gd name="T25" fmla="*/ 3 h 34"/>
                    <a:gd name="T26" fmla="*/ 4083 w 37"/>
                    <a:gd name="T27" fmla="*/ 3 h 34"/>
                    <a:gd name="T28" fmla="*/ 3761 w 37"/>
                    <a:gd name="T29" fmla="*/ 3 h 34"/>
                    <a:gd name="T30" fmla="*/ 3499 w 37"/>
                    <a:gd name="T31" fmla="*/ 3 h 34"/>
                    <a:gd name="T32" fmla="*/ 3259 w 37"/>
                    <a:gd name="T33" fmla="*/ 3 h 34"/>
                    <a:gd name="T34" fmla="*/ 3100 w 37"/>
                    <a:gd name="T35" fmla="*/ 2 h 34"/>
                    <a:gd name="T36" fmla="*/ 2829 w 37"/>
                    <a:gd name="T37" fmla="*/ 0 h 34"/>
                    <a:gd name="T38" fmla="*/ 2597 w 37"/>
                    <a:gd name="T39" fmla="*/ 0 h 34"/>
                    <a:gd name="T40" fmla="*/ 2013 w 37"/>
                    <a:gd name="T41" fmla="*/ 0 h 34"/>
                    <a:gd name="T42" fmla="*/ 1772 w 37"/>
                    <a:gd name="T43" fmla="*/ 0 h 34"/>
                    <a:gd name="T44" fmla="*/ 1471 w 37"/>
                    <a:gd name="T45" fmla="*/ 0 h 34"/>
                    <a:gd name="T46" fmla="*/ 1261 w 37"/>
                    <a:gd name="T47" fmla="*/ 2 h 34"/>
                    <a:gd name="T48" fmla="*/ 1047 w 37"/>
                    <a:gd name="T49" fmla="*/ 3 h 34"/>
                    <a:gd name="T50" fmla="*/ 835 w 37"/>
                    <a:gd name="T51" fmla="*/ 3 h 34"/>
                    <a:gd name="T52" fmla="*/ 454 w 37"/>
                    <a:gd name="T53" fmla="*/ 3 h 34"/>
                    <a:gd name="T54" fmla="*/ 230 w 37"/>
                    <a:gd name="T55" fmla="*/ 3 h 34"/>
                    <a:gd name="T56" fmla="*/ 230 w 37"/>
                    <a:gd name="T57" fmla="*/ 3 h 34"/>
                    <a:gd name="T58" fmla="*/ 0 w 37"/>
                    <a:gd name="T59" fmla="*/ 3 h 34"/>
                    <a:gd name="T60" fmla="*/ 0 w 37"/>
                    <a:gd name="T61" fmla="*/ 3 h 34"/>
                    <a:gd name="T62" fmla="*/ 0 w 37"/>
                    <a:gd name="T63" fmla="*/ 3 h 34"/>
                    <a:gd name="T64" fmla="*/ 230 w 37"/>
                    <a:gd name="T65" fmla="*/ 3 h 34"/>
                    <a:gd name="T66" fmla="*/ 230 w 37"/>
                    <a:gd name="T67" fmla="*/ 3 h 34"/>
                    <a:gd name="T68" fmla="*/ 454 w 37"/>
                    <a:gd name="T69" fmla="*/ 3 h 34"/>
                    <a:gd name="T70" fmla="*/ 835 w 37"/>
                    <a:gd name="T71" fmla="*/ 3 h 34"/>
                    <a:gd name="T72" fmla="*/ 1047 w 37"/>
                    <a:gd name="T73" fmla="*/ 3 h 34"/>
                    <a:gd name="T74" fmla="*/ 1261 w 37"/>
                    <a:gd name="T75" fmla="*/ 3 h 34"/>
                    <a:gd name="T76" fmla="*/ 1471 w 37"/>
                    <a:gd name="T77" fmla="*/ 3 h 34"/>
                    <a:gd name="T78" fmla="*/ 1772 w 37"/>
                    <a:gd name="T79" fmla="*/ 3 h 34"/>
                    <a:gd name="T80" fmla="*/ 2013 w 37"/>
                    <a:gd name="T81" fmla="*/ 3 h 34"/>
                    <a:gd name="T82" fmla="*/ 2013 w 37"/>
                    <a:gd name="T83" fmla="*/ 3 h 34"/>
                    <a:gd name="T84" fmla="*/ 2013 w 37"/>
                    <a:gd name="T85" fmla="*/ 3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w="9525">
                  <a:noFill/>
                  <a:round/>
                  <a:headEnd/>
                  <a:tailEnd/>
                </a:ln>
              </p:spPr>
              <p:txBody>
                <a:bodyPr/>
                <a:lstStyle/>
                <a:p>
                  <a:endParaRPr lang="zh-CN" altLang="en-US"/>
                </a:p>
              </p:txBody>
            </p:sp>
            <p:sp>
              <p:nvSpPr>
                <p:cNvPr id="666817" name="Freeform 208"/>
                <p:cNvSpPr>
                  <a:spLocks/>
                </p:cNvSpPr>
                <p:nvPr/>
              </p:nvSpPr>
              <p:spPr bwMode="auto">
                <a:xfrm>
                  <a:off x="1849" y="3862"/>
                  <a:ext cx="52" cy="29"/>
                </a:xfrm>
                <a:custGeom>
                  <a:avLst/>
                  <a:gdLst>
                    <a:gd name="T0" fmla="*/ 2013 w 37"/>
                    <a:gd name="T1" fmla="*/ 3 h 34"/>
                    <a:gd name="T2" fmla="*/ 2597 w 37"/>
                    <a:gd name="T3" fmla="*/ 3 h 34"/>
                    <a:gd name="T4" fmla="*/ 2829 w 37"/>
                    <a:gd name="T5" fmla="*/ 3 h 34"/>
                    <a:gd name="T6" fmla="*/ 3100 w 37"/>
                    <a:gd name="T7" fmla="*/ 3 h 34"/>
                    <a:gd name="T8" fmla="*/ 3259 w 37"/>
                    <a:gd name="T9" fmla="*/ 3 h 34"/>
                    <a:gd name="T10" fmla="*/ 3499 w 37"/>
                    <a:gd name="T11" fmla="*/ 3 h 34"/>
                    <a:gd name="T12" fmla="*/ 3761 w 37"/>
                    <a:gd name="T13" fmla="*/ 3 h 34"/>
                    <a:gd name="T14" fmla="*/ 4083 w 37"/>
                    <a:gd name="T15" fmla="*/ 3 h 34"/>
                    <a:gd name="T16" fmla="*/ 4083 w 37"/>
                    <a:gd name="T17" fmla="*/ 3 h 34"/>
                    <a:gd name="T18" fmla="*/ 4357 w 37"/>
                    <a:gd name="T19" fmla="*/ 3 h 34"/>
                    <a:gd name="T20" fmla="*/ 4357 w 37"/>
                    <a:gd name="T21" fmla="*/ 3 h 34"/>
                    <a:gd name="T22" fmla="*/ 4357 w 37"/>
                    <a:gd name="T23" fmla="*/ 3 h 34"/>
                    <a:gd name="T24" fmla="*/ 4083 w 37"/>
                    <a:gd name="T25" fmla="*/ 3 h 34"/>
                    <a:gd name="T26" fmla="*/ 4083 w 37"/>
                    <a:gd name="T27" fmla="*/ 3 h 34"/>
                    <a:gd name="T28" fmla="*/ 3761 w 37"/>
                    <a:gd name="T29" fmla="*/ 3 h 34"/>
                    <a:gd name="T30" fmla="*/ 3499 w 37"/>
                    <a:gd name="T31" fmla="*/ 3 h 34"/>
                    <a:gd name="T32" fmla="*/ 3259 w 37"/>
                    <a:gd name="T33" fmla="*/ 3 h 34"/>
                    <a:gd name="T34" fmla="*/ 3100 w 37"/>
                    <a:gd name="T35" fmla="*/ 2 h 34"/>
                    <a:gd name="T36" fmla="*/ 2829 w 37"/>
                    <a:gd name="T37" fmla="*/ 0 h 34"/>
                    <a:gd name="T38" fmla="*/ 2597 w 37"/>
                    <a:gd name="T39" fmla="*/ 0 h 34"/>
                    <a:gd name="T40" fmla="*/ 2013 w 37"/>
                    <a:gd name="T41" fmla="*/ 0 h 34"/>
                    <a:gd name="T42" fmla="*/ 1772 w 37"/>
                    <a:gd name="T43" fmla="*/ 0 h 34"/>
                    <a:gd name="T44" fmla="*/ 1471 w 37"/>
                    <a:gd name="T45" fmla="*/ 0 h 34"/>
                    <a:gd name="T46" fmla="*/ 1261 w 37"/>
                    <a:gd name="T47" fmla="*/ 2 h 34"/>
                    <a:gd name="T48" fmla="*/ 1047 w 37"/>
                    <a:gd name="T49" fmla="*/ 3 h 34"/>
                    <a:gd name="T50" fmla="*/ 835 w 37"/>
                    <a:gd name="T51" fmla="*/ 3 h 34"/>
                    <a:gd name="T52" fmla="*/ 454 w 37"/>
                    <a:gd name="T53" fmla="*/ 3 h 34"/>
                    <a:gd name="T54" fmla="*/ 230 w 37"/>
                    <a:gd name="T55" fmla="*/ 3 h 34"/>
                    <a:gd name="T56" fmla="*/ 230 w 37"/>
                    <a:gd name="T57" fmla="*/ 3 h 34"/>
                    <a:gd name="T58" fmla="*/ 0 w 37"/>
                    <a:gd name="T59" fmla="*/ 3 h 34"/>
                    <a:gd name="T60" fmla="*/ 0 w 37"/>
                    <a:gd name="T61" fmla="*/ 3 h 34"/>
                    <a:gd name="T62" fmla="*/ 0 w 37"/>
                    <a:gd name="T63" fmla="*/ 3 h 34"/>
                    <a:gd name="T64" fmla="*/ 230 w 37"/>
                    <a:gd name="T65" fmla="*/ 3 h 34"/>
                    <a:gd name="T66" fmla="*/ 230 w 37"/>
                    <a:gd name="T67" fmla="*/ 3 h 34"/>
                    <a:gd name="T68" fmla="*/ 454 w 37"/>
                    <a:gd name="T69" fmla="*/ 3 h 34"/>
                    <a:gd name="T70" fmla="*/ 835 w 37"/>
                    <a:gd name="T71" fmla="*/ 3 h 34"/>
                    <a:gd name="T72" fmla="*/ 1047 w 37"/>
                    <a:gd name="T73" fmla="*/ 3 h 34"/>
                    <a:gd name="T74" fmla="*/ 1261 w 37"/>
                    <a:gd name="T75" fmla="*/ 3 h 34"/>
                    <a:gd name="T76" fmla="*/ 1471 w 37"/>
                    <a:gd name="T77" fmla="*/ 3 h 34"/>
                    <a:gd name="T78" fmla="*/ 1772 w 37"/>
                    <a:gd name="T79" fmla="*/ 3 h 34"/>
                    <a:gd name="T80" fmla="*/ 2013 w 37"/>
                    <a:gd name="T81" fmla="*/ 3 h 34"/>
                    <a:gd name="T82" fmla="*/ 2013 w 37"/>
                    <a:gd name="T83" fmla="*/ 3 h 34"/>
                    <a:gd name="T84" fmla="*/ 2013 w 37"/>
                    <a:gd name="T85" fmla="*/ 3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w="9525">
                  <a:noFill/>
                  <a:round/>
                  <a:headEnd/>
                  <a:tailEnd/>
                </a:ln>
              </p:spPr>
              <p:txBody>
                <a:bodyPr/>
                <a:lstStyle/>
                <a:p>
                  <a:endParaRPr lang="zh-CN" altLang="en-US"/>
                </a:p>
              </p:txBody>
            </p:sp>
            <p:sp>
              <p:nvSpPr>
                <p:cNvPr id="666818" name="Freeform 209"/>
                <p:cNvSpPr>
                  <a:spLocks/>
                </p:cNvSpPr>
                <p:nvPr/>
              </p:nvSpPr>
              <p:spPr bwMode="auto">
                <a:xfrm>
                  <a:off x="1849" y="3948"/>
                  <a:ext cx="52" cy="29"/>
                </a:xfrm>
                <a:custGeom>
                  <a:avLst/>
                  <a:gdLst>
                    <a:gd name="T0" fmla="*/ 2013 w 37"/>
                    <a:gd name="T1" fmla="*/ 3 h 34"/>
                    <a:gd name="T2" fmla="*/ 2597 w 37"/>
                    <a:gd name="T3" fmla="*/ 3 h 34"/>
                    <a:gd name="T4" fmla="*/ 2829 w 37"/>
                    <a:gd name="T5" fmla="*/ 3 h 34"/>
                    <a:gd name="T6" fmla="*/ 3100 w 37"/>
                    <a:gd name="T7" fmla="*/ 3 h 34"/>
                    <a:gd name="T8" fmla="*/ 3259 w 37"/>
                    <a:gd name="T9" fmla="*/ 3 h 34"/>
                    <a:gd name="T10" fmla="*/ 3499 w 37"/>
                    <a:gd name="T11" fmla="*/ 3 h 34"/>
                    <a:gd name="T12" fmla="*/ 3761 w 37"/>
                    <a:gd name="T13" fmla="*/ 3 h 34"/>
                    <a:gd name="T14" fmla="*/ 4083 w 37"/>
                    <a:gd name="T15" fmla="*/ 3 h 34"/>
                    <a:gd name="T16" fmla="*/ 4083 w 37"/>
                    <a:gd name="T17" fmla="*/ 3 h 34"/>
                    <a:gd name="T18" fmla="*/ 4357 w 37"/>
                    <a:gd name="T19" fmla="*/ 3 h 34"/>
                    <a:gd name="T20" fmla="*/ 4357 w 37"/>
                    <a:gd name="T21" fmla="*/ 3 h 34"/>
                    <a:gd name="T22" fmla="*/ 4357 w 37"/>
                    <a:gd name="T23" fmla="*/ 3 h 34"/>
                    <a:gd name="T24" fmla="*/ 4083 w 37"/>
                    <a:gd name="T25" fmla="*/ 3 h 34"/>
                    <a:gd name="T26" fmla="*/ 4083 w 37"/>
                    <a:gd name="T27" fmla="*/ 3 h 34"/>
                    <a:gd name="T28" fmla="*/ 3761 w 37"/>
                    <a:gd name="T29" fmla="*/ 3 h 34"/>
                    <a:gd name="T30" fmla="*/ 3499 w 37"/>
                    <a:gd name="T31" fmla="*/ 3 h 34"/>
                    <a:gd name="T32" fmla="*/ 3259 w 37"/>
                    <a:gd name="T33" fmla="*/ 3 h 34"/>
                    <a:gd name="T34" fmla="*/ 3100 w 37"/>
                    <a:gd name="T35" fmla="*/ 2 h 34"/>
                    <a:gd name="T36" fmla="*/ 2829 w 37"/>
                    <a:gd name="T37" fmla="*/ 0 h 34"/>
                    <a:gd name="T38" fmla="*/ 2597 w 37"/>
                    <a:gd name="T39" fmla="*/ 0 h 34"/>
                    <a:gd name="T40" fmla="*/ 2013 w 37"/>
                    <a:gd name="T41" fmla="*/ 0 h 34"/>
                    <a:gd name="T42" fmla="*/ 1772 w 37"/>
                    <a:gd name="T43" fmla="*/ 0 h 34"/>
                    <a:gd name="T44" fmla="*/ 1471 w 37"/>
                    <a:gd name="T45" fmla="*/ 0 h 34"/>
                    <a:gd name="T46" fmla="*/ 1261 w 37"/>
                    <a:gd name="T47" fmla="*/ 2 h 34"/>
                    <a:gd name="T48" fmla="*/ 1047 w 37"/>
                    <a:gd name="T49" fmla="*/ 3 h 34"/>
                    <a:gd name="T50" fmla="*/ 835 w 37"/>
                    <a:gd name="T51" fmla="*/ 3 h 34"/>
                    <a:gd name="T52" fmla="*/ 454 w 37"/>
                    <a:gd name="T53" fmla="*/ 3 h 34"/>
                    <a:gd name="T54" fmla="*/ 230 w 37"/>
                    <a:gd name="T55" fmla="*/ 3 h 34"/>
                    <a:gd name="T56" fmla="*/ 230 w 37"/>
                    <a:gd name="T57" fmla="*/ 3 h 34"/>
                    <a:gd name="T58" fmla="*/ 0 w 37"/>
                    <a:gd name="T59" fmla="*/ 3 h 34"/>
                    <a:gd name="T60" fmla="*/ 0 w 37"/>
                    <a:gd name="T61" fmla="*/ 3 h 34"/>
                    <a:gd name="T62" fmla="*/ 0 w 37"/>
                    <a:gd name="T63" fmla="*/ 3 h 34"/>
                    <a:gd name="T64" fmla="*/ 230 w 37"/>
                    <a:gd name="T65" fmla="*/ 3 h 34"/>
                    <a:gd name="T66" fmla="*/ 230 w 37"/>
                    <a:gd name="T67" fmla="*/ 3 h 34"/>
                    <a:gd name="T68" fmla="*/ 454 w 37"/>
                    <a:gd name="T69" fmla="*/ 3 h 34"/>
                    <a:gd name="T70" fmla="*/ 835 w 37"/>
                    <a:gd name="T71" fmla="*/ 3 h 34"/>
                    <a:gd name="T72" fmla="*/ 1047 w 37"/>
                    <a:gd name="T73" fmla="*/ 3 h 34"/>
                    <a:gd name="T74" fmla="*/ 1261 w 37"/>
                    <a:gd name="T75" fmla="*/ 3 h 34"/>
                    <a:gd name="T76" fmla="*/ 1471 w 37"/>
                    <a:gd name="T77" fmla="*/ 3 h 34"/>
                    <a:gd name="T78" fmla="*/ 1772 w 37"/>
                    <a:gd name="T79" fmla="*/ 3 h 34"/>
                    <a:gd name="T80" fmla="*/ 2013 w 37"/>
                    <a:gd name="T81" fmla="*/ 3 h 34"/>
                    <a:gd name="T82" fmla="*/ 2013 w 37"/>
                    <a:gd name="T83" fmla="*/ 3 h 34"/>
                    <a:gd name="T84" fmla="*/ 2013 w 37"/>
                    <a:gd name="T85" fmla="*/ 3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w="9525">
                  <a:noFill/>
                  <a:round/>
                  <a:headEnd/>
                  <a:tailEnd/>
                </a:ln>
              </p:spPr>
              <p:txBody>
                <a:bodyPr/>
                <a:lstStyle/>
                <a:p>
                  <a:endParaRPr lang="zh-CN" altLang="en-US"/>
                </a:p>
              </p:txBody>
            </p:sp>
            <p:sp>
              <p:nvSpPr>
                <p:cNvPr id="666819" name="Freeform 210"/>
                <p:cNvSpPr>
                  <a:spLocks/>
                </p:cNvSpPr>
                <p:nvPr/>
              </p:nvSpPr>
              <p:spPr bwMode="auto">
                <a:xfrm>
                  <a:off x="1849" y="4034"/>
                  <a:ext cx="52" cy="29"/>
                </a:xfrm>
                <a:custGeom>
                  <a:avLst/>
                  <a:gdLst>
                    <a:gd name="T0" fmla="*/ 2013 w 37"/>
                    <a:gd name="T1" fmla="*/ 3 h 34"/>
                    <a:gd name="T2" fmla="*/ 2597 w 37"/>
                    <a:gd name="T3" fmla="*/ 3 h 34"/>
                    <a:gd name="T4" fmla="*/ 2829 w 37"/>
                    <a:gd name="T5" fmla="*/ 3 h 34"/>
                    <a:gd name="T6" fmla="*/ 3100 w 37"/>
                    <a:gd name="T7" fmla="*/ 3 h 34"/>
                    <a:gd name="T8" fmla="*/ 3259 w 37"/>
                    <a:gd name="T9" fmla="*/ 3 h 34"/>
                    <a:gd name="T10" fmla="*/ 3499 w 37"/>
                    <a:gd name="T11" fmla="*/ 3 h 34"/>
                    <a:gd name="T12" fmla="*/ 3761 w 37"/>
                    <a:gd name="T13" fmla="*/ 3 h 34"/>
                    <a:gd name="T14" fmla="*/ 4083 w 37"/>
                    <a:gd name="T15" fmla="*/ 3 h 34"/>
                    <a:gd name="T16" fmla="*/ 4083 w 37"/>
                    <a:gd name="T17" fmla="*/ 3 h 34"/>
                    <a:gd name="T18" fmla="*/ 4357 w 37"/>
                    <a:gd name="T19" fmla="*/ 3 h 34"/>
                    <a:gd name="T20" fmla="*/ 4357 w 37"/>
                    <a:gd name="T21" fmla="*/ 3 h 34"/>
                    <a:gd name="T22" fmla="*/ 4357 w 37"/>
                    <a:gd name="T23" fmla="*/ 3 h 34"/>
                    <a:gd name="T24" fmla="*/ 4083 w 37"/>
                    <a:gd name="T25" fmla="*/ 3 h 34"/>
                    <a:gd name="T26" fmla="*/ 4083 w 37"/>
                    <a:gd name="T27" fmla="*/ 3 h 34"/>
                    <a:gd name="T28" fmla="*/ 3761 w 37"/>
                    <a:gd name="T29" fmla="*/ 3 h 34"/>
                    <a:gd name="T30" fmla="*/ 3499 w 37"/>
                    <a:gd name="T31" fmla="*/ 3 h 34"/>
                    <a:gd name="T32" fmla="*/ 3259 w 37"/>
                    <a:gd name="T33" fmla="*/ 3 h 34"/>
                    <a:gd name="T34" fmla="*/ 3100 w 37"/>
                    <a:gd name="T35" fmla="*/ 2 h 34"/>
                    <a:gd name="T36" fmla="*/ 2829 w 37"/>
                    <a:gd name="T37" fmla="*/ 0 h 34"/>
                    <a:gd name="T38" fmla="*/ 2597 w 37"/>
                    <a:gd name="T39" fmla="*/ 0 h 34"/>
                    <a:gd name="T40" fmla="*/ 2013 w 37"/>
                    <a:gd name="T41" fmla="*/ 0 h 34"/>
                    <a:gd name="T42" fmla="*/ 1772 w 37"/>
                    <a:gd name="T43" fmla="*/ 0 h 34"/>
                    <a:gd name="T44" fmla="*/ 1471 w 37"/>
                    <a:gd name="T45" fmla="*/ 0 h 34"/>
                    <a:gd name="T46" fmla="*/ 1261 w 37"/>
                    <a:gd name="T47" fmla="*/ 2 h 34"/>
                    <a:gd name="T48" fmla="*/ 1047 w 37"/>
                    <a:gd name="T49" fmla="*/ 3 h 34"/>
                    <a:gd name="T50" fmla="*/ 835 w 37"/>
                    <a:gd name="T51" fmla="*/ 3 h 34"/>
                    <a:gd name="T52" fmla="*/ 454 w 37"/>
                    <a:gd name="T53" fmla="*/ 3 h 34"/>
                    <a:gd name="T54" fmla="*/ 230 w 37"/>
                    <a:gd name="T55" fmla="*/ 3 h 34"/>
                    <a:gd name="T56" fmla="*/ 230 w 37"/>
                    <a:gd name="T57" fmla="*/ 3 h 34"/>
                    <a:gd name="T58" fmla="*/ 0 w 37"/>
                    <a:gd name="T59" fmla="*/ 3 h 34"/>
                    <a:gd name="T60" fmla="*/ 0 w 37"/>
                    <a:gd name="T61" fmla="*/ 3 h 34"/>
                    <a:gd name="T62" fmla="*/ 0 w 37"/>
                    <a:gd name="T63" fmla="*/ 3 h 34"/>
                    <a:gd name="T64" fmla="*/ 230 w 37"/>
                    <a:gd name="T65" fmla="*/ 3 h 34"/>
                    <a:gd name="T66" fmla="*/ 230 w 37"/>
                    <a:gd name="T67" fmla="*/ 3 h 34"/>
                    <a:gd name="T68" fmla="*/ 454 w 37"/>
                    <a:gd name="T69" fmla="*/ 3 h 34"/>
                    <a:gd name="T70" fmla="*/ 835 w 37"/>
                    <a:gd name="T71" fmla="*/ 3 h 34"/>
                    <a:gd name="T72" fmla="*/ 1047 w 37"/>
                    <a:gd name="T73" fmla="*/ 3 h 34"/>
                    <a:gd name="T74" fmla="*/ 1261 w 37"/>
                    <a:gd name="T75" fmla="*/ 3 h 34"/>
                    <a:gd name="T76" fmla="*/ 1471 w 37"/>
                    <a:gd name="T77" fmla="*/ 3 h 34"/>
                    <a:gd name="T78" fmla="*/ 1772 w 37"/>
                    <a:gd name="T79" fmla="*/ 3 h 34"/>
                    <a:gd name="T80" fmla="*/ 2013 w 37"/>
                    <a:gd name="T81" fmla="*/ 3 h 34"/>
                    <a:gd name="T82" fmla="*/ 2013 w 37"/>
                    <a:gd name="T83" fmla="*/ 3 h 34"/>
                    <a:gd name="T84" fmla="*/ 2013 w 37"/>
                    <a:gd name="T85" fmla="*/ 3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w="9525">
                  <a:noFill/>
                  <a:round/>
                  <a:headEnd/>
                  <a:tailEnd/>
                </a:ln>
              </p:spPr>
              <p:txBody>
                <a:bodyPr/>
                <a:lstStyle/>
                <a:p>
                  <a:endParaRPr lang="zh-CN" altLang="en-US"/>
                </a:p>
              </p:txBody>
            </p:sp>
            <p:sp>
              <p:nvSpPr>
                <p:cNvPr id="666820" name="Freeform 211"/>
                <p:cNvSpPr>
                  <a:spLocks/>
                </p:cNvSpPr>
                <p:nvPr/>
              </p:nvSpPr>
              <p:spPr bwMode="auto">
                <a:xfrm>
                  <a:off x="1849" y="4120"/>
                  <a:ext cx="52" cy="30"/>
                </a:xfrm>
                <a:custGeom>
                  <a:avLst/>
                  <a:gdLst>
                    <a:gd name="T0" fmla="*/ 2013 w 37"/>
                    <a:gd name="T1" fmla="*/ 5 h 34"/>
                    <a:gd name="T2" fmla="*/ 2597 w 37"/>
                    <a:gd name="T3" fmla="*/ 6 h 34"/>
                    <a:gd name="T4" fmla="*/ 2829 w 37"/>
                    <a:gd name="T5" fmla="*/ 5 h 34"/>
                    <a:gd name="T6" fmla="*/ 3100 w 37"/>
                    <a:gd name="T7" fmla="*/ 5 h 34"/>
                    <a:gd name="T8" fmla="*/ 3259 w 37"/>
                    <a:gd name="T9" fmla="*/ 5 h 34"/>
                    <a:gd name="T10" fmla="*/ 3499 w 37"/>
                    <a:gd name="T11" fmla="*/ 4 h 34"/>
                    <a:gd name="T12" fmla="*/ 3761 w 37"/>
                    <a:gd name="T13" fmla="*/ 4 h 34"/>
                    <a:gd name="T14" fmla="*/ 4083 w 37"/>
                    <a:gd name="T15" fmla="*/ 4 h 34"/>
                    <a:gd name="T16" fmla="*/ 4083 w 37"/>
                    <a:gd name="T17" fmla="*/ 4 h 34"/>
                    <a:gd name="T18" fmla="*/ 4357 w 37"/>
                    <a:gd name="T19" fmla="*/ 4 h 34"/>
                    <a:gd name="T20" fmla="*/ 4357 w 37"/>
                    <a:gd name="T21" fmla="*/ 4 h 34"/>
                    <a:gd name="T22" fmla="*/ 4357 w 37"/>
                    <a:gd name="T23" fmla="*/ 4 h 34"/>
                    <a:gd name="T24" fmla="*/ 4083 w 37"/>
                    <a:gd name="T25" fmla="*/ 4 h 34"/>
                    <a:gd name="T26" fmla="*/ 4083 w 37"/>
                    <a:gd name="T27" fmla="*/ 4 h 34"/>
                    <a:gd name="T28" fmla="*/ 3761 w 37"/>
                    <a:gd name="T29" fmla="*/ 4 h 34"/>
                    <a:gd name="T30" fmla="*/ 3499 w 37"/>
                    <a:gd name="T31" fmla="*/ 4 h 34"/>
                    <a:gd name="T32" fmla="*/ 3259 w 37"/>
                    <a:gd name="T33" fmla="*/ 4 h 34"/>
                    <a:gd name="T34" fmla="*/ 3100 w 37"/>
                    <a:gd name="T35" fmla="*/ 2 h 34"/>
                    <a:gd name="T36" fmla="*/ 2829 w 37"/>
                    <a:gd name="T37" fmla="*/ 0 h 34"/>
                    <a:gd name="T38" fmla="*/ 2597 w 37"/>
                    <a:gd name="T39" fmla="*/ 0 h 34"/>
                    <a:gd name="T40" fmla="*/ 2013 w 37"/>
                    <a:gd name="T41" fmla="*/ 0 h 34"/>
                    <a:gd name="T42" fmla="*/ 1772 w 37"/>
                    <a:gd name="T43" fmla="*/ 0 h 34"/>
                    <a:gd name="T44" fmla="*/ 1471 w 37"/>
                    <a:gd name="T45" fmla="*/ 0 h 34"/>
                    <a:gd name="T46" fmla="*/ 1261 w 37"/>
                    <a:gd name="T47" fmla="*/ 2 h 34"/>
                    <a:gd name="T48" fmla="*/ 1047 w 37"/>
                    <a:gd name="T49" fmla="*/ 4 h 34"/>
                    <a:gd name="T50" fmla="*/ 835 w 37"/>
                    <a:gd name="T51" fmla="*/ 4 h 34"/>
                    <a:gd name="T52" fmla="*/ 454 w 37"/>
                    <a:gd name="T53" fmla="*/ 4 h 34"/>
                    <a:gd name="T54" fmla="*/ 230 w 37"/>
                    <a:gd name="T55" fmla="*/ 4 h 34"/>
                    <a:gd name="T56" fmla="*/ 230 w 37"/>
                    <a:gd name="T57" fmla="*/ 4 h 34"/>
                    <a:gd name="T58" fmla="*/ 0 w 37"/>
                    <a:gd name="T59" fmla="*/ 4 h 34"/>
                    <a:gd name="T60" fmla="*/ 0 w 37"/>
                    <a:gd name="T61" fmla="*/ 4 h 34"/>
                    <a:gd name="T62" fmla="*/ 0 w 37"/>
                    <a:gd name="T63" fmla="*/ 4 h 34"/>
                    <a:gd name="T64" fmla="*/ 230 w 37"/>
                    <a:gd name="T65" fmla="*/ 4 h 34"/>
                    <a:gd name="T66" fmla="*/ 230 w 37"/>
                    <a:gd name="T67" fmla="*/ 4 h 34"/>
                    <a:gd name="T68" fmla="*/ 454 w 37"/>
                    <a:gd name="T69" fmla="*/ 4 h 34"/>
                    <a:gd name="T70" fmla="*/ 835 w 37"/>
                    <a:gd name="T71" fmla="*/ 4 h 34"/>
                    <a:gd name="T72" fmla="*/ 1047 w 37"/>
                    <a:gd name="T73" fmla="*/ 5 h 34"/>
                    <a:gd name="T74" fmla="*/ 1261 w 37"/>
                    <a:gd name="T75" fmla="*/ 5 h 34"/>
                    <a:gd name="T76" fmla="*/ 1471 w 37"/>
                    <a:gd name="T77" fmla="*/ 5 h 34"/>
                    <a:gd name="T78" fmla="*/ 1772 w 37"/>
                    <a:gd name="T79" fmla="*/ 6 h 34"/>
                    <a:gd name="T80" fmla="*/ 2013 w 37"/>
                    <a:gd name="T81" fmla="*/ 6 h 34"/>
                    <a:gd name="T82" fmla="*/ 2013 w 37"/>
                    <a:gd name="T83" fmla="*/ 6 h 34"/>
                    <a:gd name="T84" fmla="*/ 2013 w 37"/>
                    <a:gd name="T85" fmla="*/ 5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w="9525">
                  <a:noFill/>
                  <a:round/>
                  <a:headEnd/>
                  <a:tailEnd/>
                </a:ln>
              </p:spPr>
              <p:txBody>
                <a:bodyPr/>
                <a:lstStyle/>
                <a:p>
                  <a:endParaRPr lang="zh-CN" altLang="en-US"/>
                </a:p>
              </p:txBody>
            </p:sp>
          </p:grpSp>
          <p:sp>
            <p:nvSpPr>
              <p:cNvPr id="666821" name="Text Box 212"/>
              <p:cNvSpPr txBox="1">
                <a:spLocks noChangeArrowheads="1"/>
              </p:cNvSpPr>
              <p:nvPr/>
            </p:nvSpPr>
            <p:spPr bwMode="auto">
              <a:xfrm>
                <a:off x="1576" y="2948"/>
                <a:ext cx="292" cy="122"/>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solidFill>
                      <a:srgbClr val="006600"/>
                    </a:solidFill>
                    <a:ea typeface="宋体" pitchFamily="2" charset="-122"/>
                  </a:rPr>
                  <a:t>页表</a:t>
                </a:r>
              </a:p>
            </p:txBody>
          </p:sp>
        </p:grpSp>
        <p:grpSp>
          <p:nvGrpSpPr>
            <p:cNvPr id="666822" name="Group 214"/>
            <p:cNvGrpSpPr>
              <a:grpSpLocks/>
            </p:cNvGrpSpPr>
            <p:nvPr/>
          </p:nvGrpSpPr>
          <p:grpSpPr bwMode="auto">
            <a:xfrm>
              <a:off x="881" y="2240"/>
              <a:ext cx="445" cy="219"/>
              <a:chOff x="881" y="2240"/>
              <a:chExt cx="445" cy="219"/>
            </a:xfrm>
          </p:grpSpPr>
          <p:sp>
            <p:nvSpPr>
              <p:cNvPr id="666823" name="Line 215"/>
              <p:cNvSpPr>
                <a:spLocks noChangeShapeType="1"/>
              </p:cNvSpPr>
              <p:nvPr/>
            </p:nvSpPr>
            <p:spPr bwMode="auto">
              <a:xfrm>
                <a:off x="881" y="2448"/>
                <a:ext cx="445" cy="1"/>
              </a:xfrm>
              <a:prstGeom prst="line">
                <a:avLst/>
              </a:prstGeom>
              <a:noFill/>
              <a:ln w="28575">
                <a:solidFill>
                  <a:srgbClr val="FF6600"/>
                </a:solidFill>
                <a:round/>
                <a:headEnd/>
                <a:tailEnd type="triangle" w="med" len="med"/>
              </a:ln>
            </p:spPr>
            <p:txBody>
              <a:bodyPr/>
              <a:lstStyle/>
              <a:p>
                <a:endParaRPr lang="zh-CN" altLang="en-US"/>
              </a:p>
            </p:txBody>
          </p:sp>
          <p:sp>
            <p:nvSpPr>
              <p:cNvPr id="666824" name="Line 216"/>
              <p:cNvSpPr>
                <a:spLocks noChangeShapeType="1"/>
              </p:cNvSpPr>
              <p:nvPr/>
            </p:nvSpPr>
            <p:spPr bwMode="auto">
              <a:xfrm>
                <a:off x="887" y="2240"/>
                <a:ext cx="0" cy="219"/>
              </a:xfrm>
              <a:prstGeom prst="line">
                <a:avLst/>
              </a:prstGeom>
              <a:noFill/>
              <a:ln w="28575">
                <a:solidFill>
                  <a:srgbClr val="FF6600"/>
                </a:solidFill>
                <a:round/>
                <a:headEnd/>
                <a:tailEnd/>
              </a:ln>
            </p:spPr>
            <p:txBody>
              <a:bodyPr lIns="0" tIns="0" rIns="0" bIns="0">
                <a:spAutoFit/>
              </a:bodyPr>
              <a:lstStyle/>
              <a:p>
                <a:endParaRPr lang="zh-CN" altLang="en-US"/>
              </a:p>
            </p:txBody>
          </p:sp>
        </p:grpSp>
      </p:grpSp>
      <p:sp>
        <p:nvSpPr>
          <p:cNvPr id="785625" name="Text Box 217"/>
          <p:cNvSpPr txBox="1">
            <a:spLocks noChangeArrowheads="1"/>
          </p:cNvSpPr>
          <p:nvPr/>
        </p:nvSpPr>
        <p:spPr bwMode="auto">
          <a:xfrm>
            <a:off x="250825" y="2889250"/>
            <a:ext cx="1125538" cy="15240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0000FF"/>
                </a:solidFill>
                <a:ea typeface="黑体" pitchFamily="49" charset="-122"/>
              </a:rPr>
              <a:t>若</a:t>
            </a:r>
            <a:r>
              <a:rPr kumimoji="1" lang="en-US" altLang="zh-CN" sz="2000" b="1">
                <a:solidFill>
                  <a:srgbClr val="0000FF"/>
                </a:solidFill>
                <a:ea typeface="黑体" pitchFamily="49" charset="-122"/>
              </a:rPr>
              <a:t>TLB</a:t>
            </a:r>
            <a:r>
              <a:rPr kumimoji="1" lang="zh-CN" altLang="en-US" sz="2000" b="1">
                <a:solidFill>
                  <a:srgbClr val="0000FF"/>
                </a:solidFill>
                <a:ea typeface="黑体" pitchFamily="49" charset="-122"/>
              </a:rPr>
              <a:t>中的</a:t>
            </a:r>
            <a:r>
              <a:rPr kumimoji="1" lang="en-US" altLang="zh-CN" sz="2000" b="1">
                <a:solidFill>
                  <a:srgbClr val="0000FF"/>
                </a:solidFill>
                <a:ea typeface="黑体" pitchFamily="49" charset="-122"/>
              </a:rPr>
              <a:t>V=0 </a:t>
            </a:r>
            <a:r>
              <a:rPr kumimoji="1" lang="zh-CN" altLang="en-US" sz="2000" b="1">
                <a:solidFill>
                  <a:srgbClr val="0000FF"/>
                </a:solidFill>
                <a:ea typeface="黑体" pitchFamily="49" charset="-122"/>
              </a:rPr>
              <a:t>或</a:t>
            </a:r>
            <a:r>
              <a:rPr kumimoji="1" lang="en-US" altLang="zh-CN" sz="2000" b="1">
                <a:solidFill>
                  <a:srgbClr val="0000FF"/>
                </a:solidFill>
                <a:ea typeface="黑体" pitchFamily="49" charset="-122"/>
              </a:rPr>
              <a:t>Tag≠VA,</a:t>
            </a:r>
            <a:r>
              <a:rPr kumimoji="1" lang="zh-CN" altLang="en-US" sz="2000" b="1">
                <a:solidFill>
                  <a:srgbClr val="0000FF"/>
                </a:solidFill>
                <a:ea typeface="黑体" pitchFamily="49" charset="-122"/>
              </a:rPr>
              <a:t>则到页表中找</a:t>
            </a:r>
          </a:p>
        </p:txBody>
      </p:sp>
      <p:sp>
        <p:nvSpPr>
          <p:cNvPr id="785626" name="Text Box 218"/>
          <p:cNvSpPr txBox="1">
            <a:spLocks noChangeArrowheads="1"/>
          </p:cNvSpPr>
          <p:nvPr/>
        </p:nvSpPr>
        <p:spPr bwMode="auto">
          <a:xfrm>
            <a:off x="206375" y="4598988"/>
            <a:ext cx="1395413" cy="12192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0000FF"/>
                </a:solidFill>
                <a:ea typeface="黑体" pitchFamily="49" charset="-122"/>
              </a:rPr>
              <a:t>若页表中的</a:t>
            </a:r>
            <a:r>
              <a:rPr kumimoji="1" lang="en-US" altLang="zh-CN" sz="2000" b="1">
                <a:solidFill>
                  <a:srgbClr val="0000FF"/>
                </a:solidFill>
                <a:ea typeface="黑体" pitchFamily="49" charset="-122"/>
              </a:rPr>
              <a:t>V=0</a:t>
            </a:r>
            <a:r>
              <a:rPr kumimoji="1" lang="zh-CN" altLang="en-US" sz="2000" b="1">
                <a:solidFill>
                  <a:srgbClr val="0000FF"/>
                </a:solidFill>
                <a:ea typeface="黑体" pitchFamily="49" charset="-122"/>
              </a:rPr>
              <a:t>，则缺页，到磁盘中找</a:t>
            </a:r>
          </a:p>
        </p:txBody>
      </p:sp>
      <p:sp>
        <p:nvSpPr>
          <p:cNvPr id="785627" name="Text Box 219"/>
          <p:cNvSpPr txBox="1">
            <a:spLocks noChangeArrowheads="1"/>
          </p:cNvSpPr>
          <p:nvPr/>
        </p:nvSpPr>
        <p:spPr bwMode="auto">
          <a:xfrm>
            <a:off x="4257675" y="5454650"/>
            <a:ext cx="2070100" cy="609600"/>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ea typeface="黑体" pitchFamily="49" charset="-122"/>
              </a:rPr>
              <a:t>主存页表中需要</a:t>
            </a:r>
            <a:r>
              <a:rPr kumimoji="1" lang="en-US" altLang="zh-CN" sz="2000" b="1">
                <a:solidFill>
                  <a:srgbClr val="CC0000"/>
                </a:solidFill>
                <a:ea typeface="黑体" pitchFamily="49" charset="-122"/>
              </a:rPr>
              <a:t>Tag</a:t>
            </a:r>
            <a:r>
              <a:rPr kumimoji="1" lang="zh-CN" altLang="en-US" sz="2000" b="1">
                <a:solidFill>
                  <a:srgbClr val="CC0000"/>
                </a:solidFill>
                <a:ea typeface="黑体" pitchFamily="49" charset="-122"/>
              </a:rPr>
              <a:t>吗？为什么？</a:t>
            </a:r>
          </a:p>
        </p:txBody>
      </p:sp>
      <p:sp>
        <p:nvSpPr>
          <p:cNvPr id="206" name="Text Box 219"/>
          <p:cNvSpPr txBox="1">
            <a:spLocks noChangeArrowheads="1"/>
          </p:cNvSpPr>
          <p:nvPr/>
        </p:nvSpPr>
        <p:spPr bwMode="auto">
          <a:xfrm>
            <a:off x="5381625" y="773113"/>
            <a:ext cx="3511550" cy="609600"/>
          </a:xfrm>
          <a:prstGeom prst="rect">
            <a:avLst/>
          </a:prstGeom>
          <a:solidFill>
            <a:schemeClr val="bg1"/>
          </a:solidFill>
          <a:ln w="9525">
            <a:noFill/>
            <a:miter lim="800000"/>
            <a:headEnd/>
            <a:tailEnd/>
          </a:ln>
        </p:spPr>
        <p:txBody>
          <a:bodyPr lIns="0" tIns="0" rIns="0" bIns="0">
            <a:spAutoFit/>
          </a:bodyPr>
          <a:lstStyle/>
          <a:p>
            <a:pPr eaLnBrk="1" hangingPunct="1">
              <a:spcBef>
                <a:spcPts val="0"/>
              </a:spcBef>
              <a:defRPr/>
            </a:pPr>
            <a:r>
              <a:rPr kumimoji="1" lang="zh-CN" altLang="en-US" sz="2000" b="1" dirty="0">
                <a:solidFill>
                  <a:srgbClr val="CC0000"/>
                </a:solidFill>
                <a:ea typeface="黑体" pitchFamily="49" charset="-122"/>
              </a:rPr>
              <a:t>这里的</a:t>
            </a:r>
            <a:r>
              <a:rPr kumimoji="1" lang="en-US" altLang="zh-CN" sz="2000" b="1" dirty="0">
                <a:solidFill>
                  <a:srgbClr val="CC0000"/>
                </a:solidFill>
                <a:ea typeface="黑体" pitchFamily="49" charset="-122"/>
              </a:rPr>
              <a:t>TLB</a:t>
            </a:r>
            <a:r>
              <a:rPr kumimoji="1" lang="zh-CN" altLang="en-US" sz="2000" b="1" dirty="0">
                <a:solidFill>
                  <a:srgbClr val="CC0000"/>
                </a:solidFill>
                <a:ea typeface="黑体" pitchFamily="49" charset="-122"/>
              </a:rPr>
              <a:t>采用何映射方式？</a:t>
            </a:r>
            <a:endParaRPr kumimoji="1" lang="en-US" altLang="zh-CN" sz="2000" b="1" dirty="0">
              <a:solidFill>
                <a:srgbClr val="CC0000"/>
              </a:solidFill>
              <a:ea typeface="黑体" pitchFamily="49" charset="-122"/>
            </a:endParaRPr>
          </a:p>
          <a:p>
            <a:pPr eaLnBrk="1" hangingPunct="1">
              <a:spcBef>
                <a:spcPts val="0"/>
              </a:spcBef>
              <a:defRPr/>
            </a:pPr>
            <a:r>
              <a:rPr kumimoji="1" lang="zh-CN" altLang="en-US" sz="2000" b="1" dirty="0">
                <a:solidFill>
                  <a:schemeClr val="tx2">
                    <a:lumMod val="60000"/>
                    <a:lumOff val="40000"/>
                  </a:schemeClr>
                </a:solidFill>
                <a:ea typeface="黑体" pitchFamily="49" charset="-122"/>
              </a:rPr>
              <a:t>全相联！</a:t>
            </a:r>
            <a:r>
              <a:rPr kumimoji="1" lang="en-US" altLang="zh-CN" sz="2000" b="1" dirty="0">
                <a:solidFill>
                  <a:schemeClr val="tx2">
                    <a:lumMod val="60000"/>
                    <a:lumOff val="40000"/>
                  </a:schemeClr>
                </a:solidFill>
                <a:ea typeface="黑体" pitchFamily="49" charset="-122"/>
              </a:rPr>
              <a:t>VP#</a:t>
            </a:r>
            <a:r>
              <a:rPr kumimoji="1" lang="zh-CN" altLang="en-US" sz="2000" b="1" dirty="0">
                <a:solidFill>
                  <a:schemeClr val="tx2">
                    <a:lumMod val="60000"/>
                    <a:lumOff val="40000"/>
                  </a:schemeClr>
                </a:solidFill>
                <a:ea typeface="黑体" pitchFamily="49" charset="-122"/>
              </a:rPr>
              <a:t>需和每个</a:t>
            </a:r>
            <a:r>
              <a:rPr kumimoji="1" lang="en-US" altLang="zh-CN" sz="2000" b="1" dirty="0">
                <a:solidFill>
                  <a:schemeClr val="tx2">
                    <a:lumMod val="60000"/>
                    <a:lumOff val="40000"/>
                  </a:schemeClr>
                </a:solidFill>
                <a:ea typeface="黑体" pitchFamily="49" charset="-122"/>
              </a:rPr>
              <a:t>tag</a:t>
            </a:r>
            <a:r>
              <a:rPr kumimoji="1" lang="zh-CN" altLang="en-US" sz="2000" b="1" dirty="0">
                <a:solidFill>
                  <a:schemeClr val="tx2">
                    <a:lumMod val="60000"/>
                    <a:lumOff val="40000"/>
                  </a:schemeClr>
                </a:solidFill>
                <a:ea typeface="黑体" pitchFamily="49" charset="-122"/>
              </a:rPr>
              <a:t>比较</a:t>
            </a:r>
          </a:p>
        </p:txBody>
      </p:sp>
      <p:sp>
        <p:nvSpPr>
          <p:cNvPr id="208" name="Text Box 220"/>
          <p:cNvSpPr txBox="1">
            <a:spLocks noChangeArrowheads="1"/>
          </p:cNvSpPr>
          <p:nvPr/>
        </p:nvSpPr>
        <p:spPr bwMode="auto">
          <a:xfrm>
            <a:off x="206375" y="6421438"/>
            <a:ext cx="4051300" cy="338137"/>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200" b="1">
                <a:solidFill>
                  <a:srgbClr val="CC0000"/>
                </a:solidFill>
                <a:ea typeface="宋体" pitchFamily="2" charset="-122"/>
              </a:rPr>
              <a:t>问题：引入</a:t>
            </a:r>
            <a:r>
              <a:rPr kumimoji="1" lang="en-US" altLang="zh-CN" sz="2200" b="1">
                <a:solidFill>
                  <a:srgbClr val="CC0000"/>
                </a:solidFill>
                <a:ea typeface="宋体" pitchFamily="2" charset="-122"/>
              </a:rPr>
              <a:t>TLB</a:t>
            </a:r>
            <a:r>
              <a:rPr kumimoji="1" lang="zh-CN" altLang="en-US" sz="2200" b="1">
                <a:solidFill>
                  <a:srgbClr val="CC0000"/>
                </a:solidFill>
                <a:ea typeface="宋体" pitchFamily="2" charset="-122"/>
              </a:rPr>
              <a:t>的目的是什么？</a:t>
            </a:r>
          </a:p>
        </p:txBody>
      </p:sp>
      <p:sp>
        <p:nvSpPr>
          <p:cNvPr id="209" name="Text Box 221"/>
          <p:cNvSpPr txBox="1">
            <a:spLocks noChangeArrowheads="1"/>
          </p:cNvSpPr>
          <p:nvPr/>
        </p:nvSpPr>
        <p:spPr bwMode="auto">
          <a:xfrm>
            <a:off x="4437063" y="6399213"/>
            <a:ext cx="3735387" cy="3048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0000FF"/>
                </a:solidFill>
                <a:ea typeface="黑体" pitchFamily="49" charset="-122"/>
              </a:rPr>
              <a:t>减少到内存查页表的次数！</a:t>
            </a:r>
            <a:endParaRPr kumimoji="1" lang="en-US" altLang="zh-CN" sz="2000" b="1">
              <a:solidFill>
                <a:srgbClr val="0000FF"/>
              </a:solidFill>
              <a:ea typeface="黑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5621"/>
                                        </p:tgtEl>
                                        <p:attrNameLst>
                                          <p:attrName>style.visibility</p:attrName>
                                        </p:attrNameLst>
                                      </p:cBhvr>
                                      <p:to>
                                        <p:strVal val="visible"/>
                                      </p:to>
                                    </p:set>
                                    <p:animEffect transition="in" filter="blinds(horizontal)">
                                      <p:cBhvr>
                                        <p:cTn id="7" dur="500"/>
                                        <p:tgtEl>
                                          <p:spTgt spid="785621"/>
                                        </p:tgtEl>
                                      </p:cBhvr>
                                    </p:animEffect>
                                  </p:childTnLst>
                                  <p:subTnLst>
                                    <p:animClr clrSpc="rgb" dir="cw">
                                      <p:cBhvr override="childStyle">
                                        <p:cTn dur="1" fill="hold" display="0" masterRel="nextClick" afterEffect="1"/>
                                        <p:tgtEl>
                                          <p:spTgt spid="785621"/>
                                        </p:tgtEl>
                                        <p:attrNameLst>
                                          <p:attrName>ppt_c</p:attrName>
                                        </p:attrNameLst>
                                      </p:cBhvr>
                                      <p:to>
                                        <a:schemeClr val="accent1"/>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5625"/>
                                        </p:tgtEl>
                                        <p:attrNameLst>
                                          <p:attrName>style.visibility</p:attrName>
                                        </p:attrNameLst>
                                      </p:cBhvr>
                                      <p:to>
                                        <p:strVal val="visible"/>
                                      </p:to>
                                    </p:set>
                                    <p:animEffect transition="in" filter="blinds(horizontal)">
                                      <p:cBhvr>
                                        <p:cTn id="12" dur="500"/>
                                        <p:tgtEl>
                                          <p:spTgt spid="785625"/>
                                        </p:tgtEl>
                                      </p:cBhvr>
                                    </p:animEffect>
                                  </p:childTnLst>
                                  <p:subTnLst>
                                    <p:animClr clrSpc="rgb" dir="cw">
                                      <p:cBhvr override="childStyle">
                                        <p:cTn dur="1" fill="hold" display="0" masterRel="nextClick" afterEffect="1"/>
                                        <p:tgtEl>
                                          <p:spTgt spid="785625"/>
                                        </p:tgtEl>
                                        <p:attrNameLst>
                                          <p:attrName>ppt_c</p:attrName>
                                        </p:attrNameLst>
                                      </p:cBhvr>
                                      <p:to>
                                        <a:schemeClr val="accent1"/>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85626"/>
                                        </p:tgtEl>
                                        <p:attrNameLst>
                                          <p:attrName>style.visibility</p:attrName>
                                        </p:attrNameLst>
                                      </p:cBhvr>
                                      <p:to>
                                        <p:strVal val="visible"/>
                                      </p:to>
                                    </p:set>
                                    <p:animEffect transition="in" filter="blinds(horizontal)">
                                      <p:cBhvr>
                                        <p:cTn id="17" dur="500"/>
                                        <p:tgtEl>
                                          <p:spTgt spid="785626"/>
                                        </p:tgtEl>
                                      </p:cBhvr>
                                    </p:animEffect>
                                  </p:childTnLst>
                                  <p:subTnLst>
                                    <p:animClr clrSpc="rgb" dir="cw">
                                      <p:cBhvr override="childStyle">
                                        <p:cTn dur="1" fill="hold" display="0" masterRel="nextClick" afterEffect="1"/>
                                        <p:tgtEl>
                                          <p:spTgt spid="785626"/>
                                        </p:tgtEl>
                                        <p:attrNameLst>
                                          <p:attrName>ppt_c</p:attrName>
                                        </p:attrNameLst>
                                      </p:cBhvr>
                                      <p:to>
                                        <a:schemeClr val="accent1"/>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85627"/>
                                        </p:tgtEl>
                                        <p:attrNameLst>
                                          <p:attrName>style.visibility</p:attrName>
                                        </p:attrNameLst>
                                      </p:cBhvr>
                                      <p:to>
                                        <p:strVal val="visible"/>
                                      </p:to>
                                    </p:set>
                                    <p:animEffect transition="in" filter="blinds(horizontal)">
                                      <p:cBhvr>
                                        <p:cTn id="22" dur="500"/>
                                        <p:tgtEl>
                                          <p:spTgt spid="78562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06">
                                            <p:txEl>
                                              <p:pRg st="0" end="0"/>
                                            </p:txEl>
                                          </p:spTgt>
                                        </p:tgtEl>
                                        <p:attrNameLst>
                                          <p:attrName>style.visibility</p:attrName>
                                        </p:attrNameLst>
                                      </p:cBhvr>
                                      <p:to>
                                        <p:strVal val="visible"/>
                                      </p:to>
                                    </p:set>
                                    <p:animEffect transition="in" filter="blinds(horizontal)">
                                      <p:cBhvr>
                                        <p:cTn id="27" dur="500"/>
                                        <p:tgtEl>
                                          <p:spTgt spid="20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06">
                                            <p:txEl>
                                              <p:pRg st="1" end="1"/>
                                            </p:txEl>
                                          </p:spTgt>
                                        </p:tgtEl>
                                        <p:attrNameLst>
                                          <p:attrName>style.visibility</p:attrName>
                                        </p:attrNameLst>
                                      </p:cBhvr>
                                      <p:to>
                                        <p:strVal val="visible"/>
                                      </p:to>
                                    </p:set>
                                    <p:animEffect transition="in" filter="blinds(horizontal)">
                                      <p:cBhvr>
                                        <p:cTn id="32" dur="500"/>
                                        <p:tgtEl>
                                          <p:spTgt spid="20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8"/>
                                        </p:tgtEl>
                                        <p:attrNameLst>
                                          <p:attrName>style.visibility</p:attrName>
                                        </p:attrNameLst>
                                      </p:cBhvr>
                                      <p:to>
                                        <p:strVal val="visible"/>
                                      </p:to>
                                    </p:set>
                                    <p:animEffect transition="in" filter="blinds(horizontal)">
                                      <p:cBhvr>
                                        <p:cTn id="37" dur="500"/>
                                        <p:tgtEl>
                                          <p:spTgt spid="20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09"/>
                                        </p:tgtEl>
                                        <p:attrNameLst>
                                          <p:attrName>style.visibility</p:attrName>
                                        </p:attrNameLst>
                                      </p:cBhvr>
                                      <p:to>
                                        <p:strVal val="visible"/>
                                      </p:to>
                                    </p:set>
                                    <p:animEffect transition="in" filter="blinds(horizontal)">
                                      <p:cBhvr>
                                        <p:cTn id="42" dur="5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621" grpId="0"/>
      <p:bldP spid="785625" grpId="0"/>
      <p:bldP spid="785626" grpId="0"/>
      <p:bldP spid="785627" grpId="0" animBg="1"/>
      <p:bldP spid="208" grpId="0"/>
      <p:bldP spid="209"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idx="4294967295"/>
          </p:nvPr>
        </p:nvSpPr>
        <p:spPr>
          <a:xfrm>
            <a:off x="1311275" y="128588"/>
            <a:ext cx="5768975" cy="533400"/>
          </a:xfrm>
          <a:noFill/>
        </p:spPr>
        <p:txBody>
          <a:bodyPr wrap="none"/>
          <a:lstStyle/>
          <a:p>
            <a:pPr eaLnBrk="1" hangingPunct="1"/>
            <a:r>
              <a:rPr lang="en-US" altLang="zh-CN">
                <a:solidFill>
                  <a:srgbClr val="CC0000"/>
                </a:solidFill>
              </a:rPr>
              <a:t>Translation Look-Aside Buffers</a:t>
            </a:r>
          </a:p>
        </p:txBody>
      </p:sp>
      <p:sp>
        <p:nvSpPr>
          <p:cNvPr id="668675" name="Text Box 57"/>
          <p:cNvSpPr txBox="1">
            <a:spLocks noChangeArrowheads="1"/>
          </p:cNvSpPr>
          <p:nvPr/>
        </p:nvSpPr>
        <p:spPr bwMode="auto">
          <a:xfrm>
            <a:off x="100013" y="1089025"/>
            <a:ext cx="1103312" cy="274638"/>
          </a:xfrm>
          <a:prstGeom prst="rect">
            <a:avLst/>
          </a:prstGeom>
          <a:noFill/>
          <a:ln w="9525">
            <a:noFill/>
            <a:miter lim="800000"/>
            <a:headEnd/>
            <a:tailEnd/>
          </a:ln>
        </p:spPr>
        <p:txBody>
          <a:bodyPr lIns="0" tIns="0" rIns="0" bIns="0">
            <a:spAutoFit/>
          </a:bodyPr>
          <a:lstStyle/>
          <a:p>
            <a:pPr eaLnBrk="1" hangingPunct="1">
              <a:spcBef>
                <a:spcPct val="50000"/>
              </a:spcBef>
            </a:pPr>
            <a:endParaRPr kumimoji="1" lang="zh-CN" altLang="en-US" sz="1800" b="1" i="1">
              <a:solidFill>
                <a:srgbClr val="666699"/>
              </a:solidFill>
              <a:ea typeface="华文新魏" pitchFamily="2" charset="-122"/>
            </a:endParaRPr>
          </a:p>
        </p:txBody>
      </p:sp>
      <p:grpSp>
        <p:nvGrpSpPr>
          <p:cNvPr id="668676" name="Group 65"/>
          <p:cNvGrpSpPr>
            <a:grpSpLocks/>
          </p:cNvGrpSpPr>
          <p:nvPr/>
        </p:nvGrpSpPr>
        <p:grpSpPr bwMode="auto">
          <a:xfrm>
            <a:off x="836613" y="954088"/>
            <a:ext cx="8235950" cy="4659312"/>
            <a:chOff x="414" y="852"/>
            <a:chExt cx="4588" cy="2078"/>
          </a:xfrm>
        </p:grpSpPr>
        <p:sp>
          <p:nvSpPr>
            <p:cNvPr id="668677" name="Line 4"/>
            <p:cNvSpPr>
              <a:spLocks noChangeShapeType="1"/>
            </p:cNvSpPr>
            <p:nvPr/>
          </p:nvSpPr>
          <p:spPr bwMode="auto">
            <a:xfrm>
              <a:off x="504" y="1091"/>
              <a:ext cx="624" cy="0"/>
            </a:xfrm>
            <a:prstGeom prst="line">
              <a:avLst/>
            </a:prstGeom>
            <a:noFill/>
            <a:ln w="12700">
              <a:solidFill>
                <a:schemeClr val="tx1"/>
              </a:solidFill>
              <a:round/>
              <a:headEnd/>
              <a:tailEnd/>
            </a:ln>
          </p:spPr>
          <p:txBody>
            <a:bodyPr wrap="none" anchor="ctr"/>
            <a:lstStyle/>
            <a:p>
              <a:endParaRPr lang="zh-CN" altLang="en-US"/>
            </a:p>
          </p:txBody>
        </p:sp>
        <p:sp>
          <p:nvSpPr>
            <p:cNvPr id="668678" name="Line 5"/>
            <p:cNvSpPr>
              <a:spLocks noChangeShapeType="1"/>
            </p:cNvSpPr>
            <p:nvPr/>
          </p:nvSpPr>
          <p:spPr bwMode="auto">
            <a:xfrm>
              <a:off x="1132" y="1095"/>
              <a:ext cx="0" cy="592"/>
            </a:xfrm>
            <a:prstGeom prst="line">
              <a:avLst/>
            </a:prstGeom>
            <a:noFill/>
            <a:ln w="12700">
              <a:solidFill>
                <a:schemeClr val="tx1"/>
              </a:solidFill>
              <a:round/>
              <a:headEnd/>
              <a:tailEnd/>
            </a:ln>
          </p:spPr>
          <p:txBody>
            <a:bodyPr wrap="none" anchor="ctr"/>
            <a:lstStyle/>
            <a:p>
              <a:endParaRPr lang="zh-CN" altLang="en-US"/>
            </a:p>
          </p:txBody>
        </p:sp>
        <p:sp>
          <p:nvSpPr>
            <p:cNvPr id="668679" name="Line 6"/>
            <p:cNvSpPr>
              <a:spLocks noChangeShapeType="1"/>
            </p:cNvSpPr>
            <p:nvPr/>
          </p:nvSpPr>
          <p:spPr bwMode="auto">
            <a:xfrm flipH="1">
              <a:off x="474" y="1689"/>
              <a:ext cx="656" cy="0"/>
            </a:xfrm>
            <a:prstGeom prst="line">
              <a:avLst/>
            </a:prstGeom>
            <a:noFill/>
            <a:ln w="12700">
              <a:solidFill>
                <a:schemeClr val="tx1"/>
              </a:solidFill>
              <a:round/>
              <a:headEnd/>
              <a:tailEnd/>
            </a:ln>
          </p:spPr>
          <p:txBody>
            <a:bodyPr wrap="none" anchor="ctr"/>
            <a:lstStyle/>
            <a:p>
              <a:endParaRPr lang="zh-CN" altLang="en-US"/>
            </a:p>
          </p:txBody>
        </p:sp>
        <p:sp>
          <p:nvSpPr>
            <p:cNvPr id="668680" name="Rectangle 7"/>
            <p:cNvSpPr>
              <a:spLocks noChangeArrowheads="1"/>
            </p:cNvSpPr>
            <p:nvPr/>
          </p:nvSpPr>
          <p:spPr bwMode="auto">
            <a:xfrm>
              <a:off x="540" y="1323"/>
              <a:ext cx="254" cy="127"/>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CU</a:t>
              </a:r>
            </a:p>
          </p:txBody>
        </p:sp>
        <p:sp>
          <p:nvSpPr>
            <p:cNvPr id="668681" name="Rectangle 8"/>
            <p:cNvSpPr>
              <a:spLocks noChangeArrowheads="1"/>
            </p:cNvSpPr>
            <p:nvPr/>
          </p:nvSpPr>
          <p:spPr bwMode="auto">
            <a:xfrm>
              <a:off x="1544" y="1111"/>
              <a:ext cx="680" cy="265"/>
            </a:xfrm>
            <a:prstGeom prst="rect">
              <a:avLst/>
            </a:prstGeom>
            <a:noFill/>
            <a:ln w="12700">
              <a:solidFill>
                <a:srgbClr val="CC0000"/>
              </a:solidFill>
              <a:miter lim="800000"/>
              <a:headEnd/>
              <a:tailEnd/>
            </a:ln>
          </p:spPr>
          <p:txBody>
            <a:bodyPr wrap="none" lIns="90488" tIns="44450" rIns="90488" bIns="44450" anchor="ctr"/>
            <a:lstStyle/>
            <a:p>
              <a:pPr algn="ctr"/>
              <a:endParaRPr lang="en-US" altLang="zh-CN" sz="1800" b="1">
                <a:solidFill>
                  <a:srgbClr val="CC0000"/>
                </a:solidFill>
                <a:ea typeface="宋体" pitchFamily="2" charset="-122"/>
              </a:endParaRPr>
            </a:p>
            <a:p>
              <a:pPr algn="ctr"/>
              <a:r>
                <a:rPr lang="en-US" altLang="zh-CN" sz="1800" b="1">
                  <a:solidFill>
                    <a:srgbClr val="CC0000"/>
                  </a:solidFill>
                  <a:ea typeface="宋体" pitchFamily="2" charset="-122"/>
                </a:rPr>
                <a:t>TLB</a:t>
              </a:r>
            </a:p>
            <a:p>
              <a:pPr algn="ctr"/>
              <a:endParaRPr lang="en-US" altLang="zh-CN" sz="1800" b="1">
                <a:solidFill>
                  <a:srgbClr val="CC0000"/>
                </a:solidFill>
                <a:ea typeface="宋体" pitchFamily="2" charset="-122"/>
              </a:endParaRPr>
            </a:p>
          </p:txBody>
        </p:sp>
        <p:sp>
          <p:nvSpPr>
            <p:cNvPr id="668682" name="Rectangle 9"/>
            <p:cNvSpPr>
              <a:spLocks noChangeArrowheads="1"/>
            </p:cNvSpPr>
            <p:nvPr/>
          </p:nvSpPr>
          <p:spPr bwMode="auto">
            <a:xfrm>
              <a:off x="2696" y="1019"/>
              <a:ext cx="680" cy="668"/>
            </a:xfrm>
            <a:prstGeom prst="rect">
              <a:avLst/>
            </a:prstGeom>
            <a:noFill/>
            <a:ln w="12700">
              <a:solidFill>
                <a:schemeClr val="tx1"/>
              </a:solidFill>
              <a:miter lim="800000"/>
              <a:headEnd/>
              <a:tailEnd/>
            </a:ln>
          </p:spPr>
          <p:txBody>
            <a:bodyPr wrap="none" lIns="90488" tIns="44450" rIns="90488" bIns="44450" anchor="ctr"/>
            <a:lstStyle/>
            <a:p>
              <a:pPr algn="ctr"/>
              <a:r>
                <a:rPr lang="en-US" altLang="zh-CN" sz="1800" b="1">
                  <a:ea typeface="宋体" pitchFamily="2" charset="-122"/>
                </a:rPr>
                <a:t>Cache</a:t>
              </a:r>
            </a:p>
          </p:txBody>
        </p:sp>
        <p:sp>
          <p:nvSpPr>
            <p:cNvPr id="668683" name="Rectangle 10"/>
            <p:cNvSpPr>
              <a:spLocks noChangeArrowheads="1"/>
            </p:cNvSpPr>
            <p:nvPr/>
          </p:nvSpPr>
          <p:spPr bwMode="auto">
            <a:xfrm>
              <a:off x="3936" y="891"/>
              <a:ext cx="1066" cy="1076"/>
            </a:xfrm>
            <a:prstGeom prst="rect">
              <a:avLst/>
            </a:prstGeom>
            <a:noFill/>
            <a:ln w="12700">
              <a:solidFill>
                <a:schemeClr val="tx1"/>
              </a:solidFill>
              <a:miter lim="800000"/>
              <a:headEnd/>
              <a:tailEnd/>
            </a:ln>
          </p:spPr>
          <p:txBody>
            <a:bodyPr wrap="none" lIns="90488" tIns="44450" rIns="90488" bIns="44450" anchor="ctr"/>
            <a:lstStyle/>
            <a:p>
              <a:pPr algn="ctr"/>
              <a:r>
                <a:rPr lang="en-US" altLang="zh-CN" sz="2000" b="1">
                  <a:latin typeface="微软雅黑" pitchFamily="34" charset="-122"/>
                  <a:ea typeface="微软雅黑" pitchFamily="34" charset="-122"/>
                </a:rPr>
                <a:t>Main</a:t>
              </a:r>
            </a:p>
            <a:p>
              <a:pPr algn="ctr"/>
              <a:r>
                <a:rPr lang="en-US" altLang="zh-CN" sz="2000" b="1">
                  <a:latin typeface="微软雅黑" pitchFamily="34" charset="-122"/>
                  <a:ea typeface="微软雅黑" pitchFamily="34" charset="-122"/>
                </a:rPr>
                <a:t>Memory</a:t>
              </a:r>
            </a:p>
          </p:txBody>
        </p:sp>
        <p:grpSp>
          <p:nvGrpSpPr>
            <p:cNvPr id="668684" name="Group 54"/>
            <p:cNvGrpSpPr>
              <a:grpSpLocks/>
            </p:cNvGrpSpPr>
            <p:nvPr/>
          </p:nvGrpSpPr>
          <p:grpSpPr bwMode="auto">
            <a:xfrm>
              <a:off x="1128" y="1631"/>
              <a:ext cx="1408" cy="1096"/>
              <a:chOff x="1529" y="1319"/>
              <a:chExt cx="1408" cy="1096"/>
            </a:xfrm>
          </p:grpSpPr>
          <p:sp>
            <p:nvSpPr>
              <p:cNvPr id="668685" name="Line 16"/>
              <p:cNvSpPr>
                <a:spLocks noChangeShapeType="1"/>
              </p:cNvSpPr>
              <p:nvPr/>
            </p:nvSpPr>
            <p:spPr bwMode="auto">
              <a:xfrm flipH="1">
                <a:off x="1697" y="2415"/>
                <a:ext cx="1240" cy="0"/>
              </a:xfrm>
              <a:prstGeom prst="line">
                <a:avLst/>
              </a:prstGeom>
              <a:noFill/>
              <a:ln w="12700">
                <a:solidFill>
                  <a:schemeClr val="tx1"/>
                </a:solidFill>
                <a:round/>
                <a:headEnd/>
                <a:tailEnd/>
              </a:ln>
            </p:spPr>
            <p:txBody>
              <a:bodyPr wrap="none" anchor="ctr"/>
              <a:lstStyle/>
              <a:p>
                <a:endParaRPr lang="zh-CN" altLang="en-US"/>
              </a:p>
            </p:txBody>
          </p:sp>
          <p:sp>
            <p:nvSpPr>
              <p:cNvPr id="668686" name="Line 17"/>
              <p:cNvSpPr>
                <a:spLocks noChangeShapeType="1"/>
              </p:cNvSpPr>
              <p:nvPr/>
            </p:nvSpPr>
            <p:spPr bwMode="auto">
              <a:xfrm flipV="1">
                <a:off x="1689" y="1319"/>
                <a:ext cx="0" cy="1088"/>
              </a:xfrm>
              <a:prstGeom prst="line">
                <a:avLst/>
              </a:prstGeom>
              <a:noFill/>
              <a:ln w="12700">
                <a:solidFill>
                  <a:schemeClr val="tx1"/>
                </a:solidFill>
                <a:round/>
                <a:headEnd/>
                <a:tailEnd/>
              </a:ln>
            </p:spPr>
            <p:txBody>
              <a:bodyPr wrap="none" anchor="ctr"/>
              <a:lstStyle/>
              <a:p>
                <a:endParaRPr lang="zh-CN" altLang="en-US"/>
              </a:p>
            </p:txBody>
          </p:sp>
          <p:sp>
            <p:nvSpPr>
              <p:cNvPr id="668687" name="Line 18"/>
              <p:cNvSpPr>
                <a:spLocks noChangeShapeType="1"/>
              </p:cNvSpPr>
              <p:nvPr/>
            </p:nvSpPr>
            <p:spPr bwMode="auto">
              <a:xfrm flipH="1">
                <a:off x="1529" y="1323"/>
                <a:ext cx="168" cy="0"/>
              </a:xfrm>
              <a:prstGeom prst="line">
                <a:avLst/>
              </a:prstGeom>
              <a:noFill/>
              <a:ln w="12700">
                <a:solidFill>
                  <a:schemeClr val="tx1"/>
                </a:solidFill>
                <a:round/>
                <a:headEnd/>
                <a:tailEnd type="triangle" w="med" len="med"/>
              </a:ln>
            </p:spPr>
            <p:txBody>
              <a:bodyPr wrap="none" anchor="ctr"/>
              <a:lstStyle/>
              <a:p>
                <a:endParaRPr lang="zh-CN" altLang="en-US"/>
              </a:p>
            </p:txBody>
          </p:sp>
        </p:grpSp>
        <p:grpSp>
          <p:nvGrpSpPr>
            <p:cNvPr id="668688" name="Group 46"/>
            <p:cNvGrpSpPr>
              <a:grpSpLocks/>
            </p:cNvGrpSpPr>
            <p:nvPr/>
          </p:nvGrpSpPr>
          <p:grpSpPr bwMode="auto">
            <a:xfrm>
              <a:off x="1136" y="998"/>
              <a:ext cx="400" cy="205"/>
              <a:chOff x="1537" y="686"/>
              <a:chExt cx="400" cy="205"/>
            </a:xfrm>
          </p:grpSpPr>
          <p:sp>
            <p:nvSpPr>
              <p:cNvPr id="668689" name="Line 11"/>
              <p:cNvSpPr>
                <a:spLocks noChangeShapeType="1"/>
              </p:cNvSpPr>
              <p:nvPr/>
            </p:nvSpPr>
            <p:spPr bwMode="auto">
              <a:xfrm>
                <a:off x="1537" y="891"/>
                <a:ext cx="400" cy="0"/>
              </a:xfrm>
              <a:prstGeom prst="line">
                <a:avLst/>
              </a:prstGeom>
              <a:noFill/>
              <a:ln w="19050">
                <a:solidFill>
                  <a:schemeClr val="tx1"/>
                </a:solidFill>
                <a:round/>
                <a:headEnd/>
                <a:tailEnd type="triangle" w="med" len="med"/>
              </a:ln>
            </p:spPr>
            <p:txBody>
              <a:bodyPr wrap="none" anchor="ctr"/>
              <a:lstStyle/>
              <a:p>
                <a:endParaRPr lang="zh-CN" altLang="en-US"/>
              </a:p>
            </p:txBody>
          </p:sp>
          <p:sp>
            <p:nvSpPr>
              <p:cNvPr id="668690" name="Rectangle 24"/>
              <p:cNvSpPr>
                <a:spLocks noChangeArrowheads="1"/>
              </p:cNvSpPr>
              <p:nvPr/>
            </p:nvSpPr>
            <p:spPr bwMode="auto">
              <a:xfrm>
                <a:off x="1557" y="686"/>
                <a:ext cx="248" cy="127"/>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VA</a:t>
                </a:r>
              </a:p>
            </p:txBody>
          </p:sp>
        </p:grpSp>
        <p:sp>
          <p:nvSpPr>
            <p:cNvPr id="668691" name="Rectangle 25"/>
            <p:cNvSpPr>
              <a:spLocks noChangeArrowheads="1"/>
            </p:cNvSpPr>
            <p:nvPr/>
          </p:nvSpPr>
          <p:spPr bwMode="auto">
            <a:xfrm>
              <a:off x="2500" y="863"/>
              <a:ext cx="248" cy="127"/>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PA</a:t>
              </a:r>
            </a:p>
          </p:txBody>
        </p:sp>
        <p:grpSp>
          <p:nvGrpSpPr>
            <p:cNvPr id="668692" name="Group 52"/>
            <p:cNvGrpSpPr>
              <a:grpSpLocks/>
            </p:cNvGrpSpPr>
            <p:nvPr/>
          </p:nvGrpSpPr>
          <p:grpSpPr bwMode="auto">
            <a:xfrm>
              <a:off x="3376" y="1019"/>
              <a:ext cx="552" cy="168"/>
              <a:chOff x="3777" y="707"/>
              <a:chExt cx="552" cy="168"/>
            </a:xfrm>
          </p:grpSpPr>
          <p:sp>
            <p:nvSpPr>
              <p:cNvPr id="668693" name="Line 13"/>
              <p:cNvSpPr>
                <a:spLocks noChangeShapeType="1"/>
              </p:cNvSpPr>
              <p:nvPr/>
            </p:nvSpPr>
            <p:spPr bwMode="auto">
              <a:xfrm>
                <a:off x="3777" y="875"/>
                <a:ext cx="552"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68694" name="Rectangle 26"/>
              <p:cNvSpPr>
                <a:spLocks noChangeArrowheads="1"/>
              </p:cNvSpPr>
              <p:nvPr/>
            </p:nvSpPr>
            <p:spPr bwMode="auto">
              <a:xfrm>
                <a:off x="3813" y="707"/>
                <a:ext cx="431" cy="127"/>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miss3</a:t>
                </a:r>
              </a:p>
            </p:txBody>
          </p:sp>
        </p:grpSp>
        <p:grpSp>
          <p:nvGrpSpPr>
            <p:cNvPr id="668695" name="Group 51"/>
            <p:cNvGrpSpPr>
              <a:grpSpLocks/>
            </p:cNvGrpSpPr>
            <p:nvPr/>
          </p:nvGrpSpPr>
          <p:grpSpPr bwMode="auto">
            <a:xfrm>
              <a:off x="2536" y="1595"/>
              <a:ext cx="397" cy="1107"/>
              <a:chOff x="2937" y="1283"/>
              <a:chExt cx="397" cy="1107"/>
            </a:xfrm>
          </p:grpSpPr>
          <p:sp>
            <p:nvSpPr>
              <p:cNvPr id="668696" name="Line 21"/>
              <p:cNvSpPr>
                <a:spLocks noChangeShapeType="1"/>
              </p:cNvSpPr>
              <p:nvPr/>
            </p:nvSpPr>
            <p:spPr bwMode="auto">
              <a:xfrm flipH="1">
                <a:off x="2937" y="1283"/>
                <a:ext cx="160" cy="0"/>
              </a:xfrm>
              <a:prstGeom prst="line">
                <a:avLst/>
              </a:prstGeom>
              <a:noFill/>
              <a:ln w="12700">
                <a:solidFill>
                  <a:schemeClr val="tx1"/>
                </a:solidFill>
                <a:round/>
                <a:headEnd/>
                <a:tailEnd/>
              </a:ln>
            </p:spPr>
            <p:txBody>
              <a:bodyPr wrap="none" anchor="ctr"/>
              <a:lstStyle/>
              <a:p>
                <a:endParaRPr lang="zh-CN" altLang="en-US"/>
              </a:p>
            </p:txBody>
          </p:sp>
          <p:sp>
            <p:nvSpPr>
              <p:cNvPr id="668697" name="Line 22"/>
              <p:cNvSpPr>
                <a:spLocks noChangeShapeType="1"/>
              </p:cNvSpPr>
              <p:nvPr/>
            </p:nvSpPr>
            <p:spPr bwMode="auto">
              <a:xfrm flipH="1">
                <a:off x="2938" y="1287"/>
                <a:ext cx="7" cy="1103"/>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68698" name="Rectangle 27"/>
              <p:cNvSpPr>
                <a:spLocks noChangeArrowheads="1"/>
              </p:cNvSpPr>
              <p:nvPr/>
            </p:nvSpPr>
            <p:spPr bwMode="auto">
              <a:xfrm>
                <a:off x="3037" y="1419"/>
                <a:ext cx="297" cy="231"/>
              </a:xfrm>
              <a:prstGeom prst="rect">
                <a:avLst/>
              </a:prstGeom>
              <a:noFill/>
              <a:ln w="12700">
                <a:noFill/>
                <a:miter lim="800000"/>
                <a:headEnd/>
                <a:tailEnd/>
              </a:ln>
            </p:spPr>
            <p:txBody>
              <a:bodyPr wrap="none" lIns="63500" tIns="25400" rIns="63500" bIns="25400">
                <a:spAutoFit/>
              </a:bodyPr>
              <a:lstStyle/>
              <a:p>
                <a:pPr>
                  <a:lnSpc>
                    <a:spcPct val="85000"/>
                  </a:lnSpc>
                </a:pPr>
                <a:endParaRPr lang="en-US" altLang="zh-CN" sz="1800" b="1">
                  <a:ea typeface="宋体" pitchFamily="2" charset="-122"/>
                </a:endParaRPr>
              </a:p>
              <a:p>
                <a:pPr>
                  <a:lnSpc>
                    <a:spcPct val="85000"/>
                  </a:lnSpc>
                </a:pPr>
                <a:r>
                  <a:rPr lang="en-US" altLang="zh-CN" sz="1800" b="1">
                    <a:ea typeface="宋体" pitchFamily="2" charset="-122"/>
                  </a:rPr>
                  <a:t>hit3</a:t>
                </a:r>
              </a:p>
            </p:txBody>
          </p:sp>
        </p:grpSp>
        <p:sp>
          <p:nvSpPr>
            <p:cNvPr id="668699" name="Rectangle 29"/>
            <p:cNvSpPr>
              <a:spLocks noChangeArrowheads="1"/>
            </p:cNvSpPr>
            <p:nvPr/>
          </p:nvSpPr>
          <p:spPr bwMode="auto">
            <a:xfrm>
              <a:off x="1373" y="1831"/>
              <a:ext cx="876" cy="313"/>
            </a:xfrm>
            <a:prstGeom prst="rect">
              <a:avLst/>
            </a:prstGeom>
            <a:noFill/>
            <a:ln w="12700">
              <a:solidFill>
                <a:schemeClr val="tx1"/>
              </a:solidFill>
              <a:miter lim="800000"/>
              <a:headEnd/>
              <a:tailEnd/>
            </a:ln>
          </p:spPr>
          <p:txBody>
            <a:bodyPr wrap="none" lIns="90488" tIns="44450" rIns="90488" bIns="44450" anchor="ctr"/>
            <a:lstStyle/>
            <a:p>
              <a:pPr algn="ctr"/>
              <a:r>
                <a:rPr lang="zh-CN" altLang="en-US" sz="1800" b="1">
                  <a:ea typeface="宋体" pitchFamily="2" charset="-122"/>
                </a:rPr>
                <a:t>页表</a:t>
              </a:r>
            </a:p>
          </p:txBody>
        </p:sp>
        <p:grpSp>
          <p:nvGrpSpPr>
            <p:cNvPr id="668700" name="Group 49"/>
            <p:cNvGrpSpPr>
              <a:grpSpLocks/>
            </p:cNvGrpSpPr>
            <p:nvPr/>
          </p:nvGrpSpPr>
          <p:grpSpPr bwMode="auto">
            <a:xfrm>
              <a:off x="2216" y="1008"/>
              <a:ext cx="472" cy="195"/>
              <a:chOff x="2617" y="696"/>
              <a:chExt cx="472" cy="195"/>
            </a:xfrm>
          </p:grpSpPr>
          <p:sp>
            <p:nvSpPr>
              <p:cNvPr id="668701" name="Line 12"/>
              <p:cNvSpPr>
                <a:spLocks noChangeShapeType="1"/>
              </p:cNvSpPr>
              <p:nvPr/>
            </p:nvSpPr>
            <p:spPr bwMode="auto">
              <a:xfrm>
                <a:off x="2617" y="891"/>
                <a:ext cx="472"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68702" name="Rectangle 30"/>
              <p:cNvSpPr>
                <a:spLocks noChangeArrowheads="1"/>
              </p:cNvSpPr>
              <p:nvPr/>
            </p:nvSpPr>
            <p:spPr bwMode="auto">
              <a:xfrm>
                <a:off x="2625" y="696"/>
                <a:ext cx="298" cy="126"/>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hit1</a:t>
                </a:r>
              </a:p>
            </p:txBody>
          </p:sp>
        </p:grpSp>
        <p:grpSp>
          <p:nvGrpSpPr>
            <p:cNvPr id="668703" name="Group 47"/>
            <p:cNvGrpSpPr>
              <a:grpSpLocks/>
            </p:cNvGrpSpPr>
            <p:nvPr/>
          </p:nvGrpSpPr>
          <p:grpSpPr bwMode="auto">
            <a:xfrm>
              <a:off x="1426" y="1382"/>
              <a:ext cx="524" cy="440"/>
              <a:chOff x="1861" y="1190"/>
              <a:chExt cx="488" cy="242"/>
            </a:xfrm>
          </p:grpSpPr>
          <p:sp>
            <p:nvSpPr>
              <p:cNvPr id="668704" name="Line 31"/>
              <p:cNvSpPr>
                <a:spLocks noChangeShapeType="1"/>
              </p:cNvSpPr>
              <p:nvPr/>
            </p:nvSpPr>
            <p:spPr bwMode="auto">
              <a:xfrm flipH="1">
                <a:off x="2277" y="1190"/>
                <a:ext cx="0" cy="242"/>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68705" name="Rectangle 32"/>
              <p:cNvSpPr>
                <a:spLocks noChangeArrowheads="1"/>
              </p:cNvSpPr>
              <p:nvPr/>
            </p:nvSpPr>
            <p:spPr bwMode="auto">
              <a:xfrm>
                <a:off x="1861" y="1196"/>
                <a:ext cx="488" cy="70"/>
              </a:xfrm>
              <a:prstGeom prst="rect">
                <a:avLst/>
              </a:prstGeom>
              <a:noFill/>
              <a:ln w="12700">
                <a:noFill/>
                <a:miter lim="800000"/>
                <a:headEnd/>
                <a:tailEnd/>
              </a:ln>
            </p:spPr>
            <p:txBody>
              <a:bodyPr lIns="63500" tIns="25400" rIns="63500" bIns="25400">
                <a:spAutoFit/>
              </a:bodyPr>
              <a:lstStyle/>
              <a:p>
                <a:pPr>
                  <a:lnSpc>
                    <a:spcPct val="85000"/>
                  </a:lnSpc>
                </a:pPr>
                <a:r>
                  <a:rPr lang="en-US" altLang="zh-CN" sz="1800" b="1">
                    <a:ea typeface="宋体" pitchFamily="2" charset="-122"/>
                  </a:rPr>
                  <a:t>miss1</a:t>
                </a:r>
              </a:p>
            </p:txBody>
          </p:sp>
        </p:grpSp>
        <p:grpSp>
          <p:nvGrpSpPr>
            <p:cNvPr id="668706" name="Group 53"/>
            <p:cNvGrpSpPr>
              <a:grpSpLocks/>
            </p:cNvGrpSpPr>
            <p:nvPr/>
          </p:nvGrpSpPr>
          <p:grpSpPr bwMode="auto">
            <a:xfrm>
              <a:off x="2528" y="1595"/>
              <a:ext cx="1408" cy="1143"/>
              <a:chOff x="2929" y="1283"/>
              <a:chExt cx="1408" cy="1143"/>
            </a:xfrm>
          </p:grpSpPr>
          <p:sp>
            <p:nvSpPr>
              <p:cNvPr id="668707" name="Line 14"/>
              <p:cNvSpPr>
                <a:spLocks noChangeShapeType="1"/>
              </p:cNvSpPr>
              <p:nvPr/>
            </p:nvSpPr>
            <p:spPr bwMode="auto">
              <a:xfrm flipH="1">
                <a:off x="4201" y="1283"/>
                <a:ext cx="136" cy="0"/>
              </a:xfrm>
              <a:prstGeom prst="line">
                <a:avLst/>
              </a:prstGeom>
              <a:noFill/>
              <a:ln w="12700">
                <a:solidFill>
                  <a:schemeClr val="tx1"/>
                </a:solidFill>
                <a:round/>
                <a:headEnd/>
                <a:tailEnd/>
              </a:ln>
            </p:spPr>
            <p:txBody>
              <a:bodyPr wrap="none" anchor="ctr"/>
              <a:lstStyle/>
              <a:p>
                <a:endParaRPr lang="zh-CN" altLang="en-US"/>
              </a:p>
            </p:txBody>
          </p:sp>
          <p:sp>
            <p:nvSpPr>
              <p:cNvPr id="668708" name="Line 15"/>
              <p:cNvSpPr>
                <a:spLocks noChangeShapeType="1"/>
              </p:cNvSpPr>
              <p:nvPr/>
            </p:nvSpPr>
            <p:spPr bwMode="auto">
              <a:xfrm>
                <a:off x="4209" y="1287"/>
                <a:ext cx="3" cy="1139"/>
              </a:xfrm>
              <a:prstGeom prst="line">
                <a:avLst/>
              </a:prstGeom>
              <a:noFill/>
              <a:ln w="12700">
                <a:solidFill>
                  <a:schemeClr val="tx1"/>
                </a:solidFill>
                <a:round/>
                <a:headEnd/>
                <a:tailEnd/>
              </a:ln>
            </p:spPr>
            <p:txBody>
              <a:bodyPr wrap="none" anchor="ctr"/>
              <a:lstStyle/>
              <a:p>
                <a:endParaRPr lang="zh-CN" altLang="en-US"/>
              </a:p>
            </p:txBody>
          </p:sp>
          <p:sp>
            <p:nvSpPr>
              <p:cNvPr id="668709" name="Line 19"/>
              <p:cNvSpPr>
                <a:spLocks noChangeShapeType="1"/>
              </p:cNvSpPr>
              <p:nvPr/>
            </p:nvSpPr>
            <p:spPr bwMode="auto">
              <a:xfrm flipV="1">
                <a:off x="3937" y="1295"/>
                <a:ext cx="0" cy="1096"/>
              </a:xfrm>
              <a:prstGeom prst="line">
                <a:avLst/>
              </a:prstGeom>
              <a:noFill/>
              <a:ln w="12700">
                <a:solidFill>
                  <a:schemeClr val="tx1"/>
                </a:solidFill>
                <a:round/>
                <a:headEnd/>
                <a:tailEnd/>
              </a:ln>
            </p:spPr>
            <p:txBody>
              <a:bodyPr wrap="none" anchor="ctr"/>
              <a:lstStyle/>
              <a:p>
                <a:endParaRPr lang="zh-CN" altLang="en-US"/>
              </a:p>
            </p:txBody>
          </p:sp>
          <p:sp>
            <p:nvSpPr>
              <p:cNvPr id="668710" name="Line 20"/>
              <p:cNvSpPr>
                <a:spLocks noChangeShapeType="1"/>
              </p:cNvSpPr>
              <p:nvPr/>
            </p:nvSpPr>
            <p:spPr bwMode="auto">
              <a:xfrm flipH="1">
                <a:off x="3777" y="1299"/>
                <a:ext cx="168"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68711" name="Line 36"/>
              <p:cNvSpPr>
                <a:spLocks noChangeShapeType="1"/>
              </p:cNvSpPr>
              <p:nvPr/>
            </p:nvSpPr>
            <p:spPr bwMode="auto">
              <a:xfrm flipH="1" flipV="1">
                <a:off x="2929" y="2411"/>
                <a:ext cx="1290" cy="0"/>
              </a:xfrm>
              <a:prstGeom prst="line">
                <a:avLst/>
              </a:prstGeom>
              <a:noFill/>
              <a:ln w="12700">
                <a:solidFill>
                  <a:schemeClr val="tx1"/>
                </a:solidFill>
                <a:round/>
                <a:headEnd/>
                <a:tailEnd type="triangle" w="med" len="med"/>
              </a:ln>
            </p:spPr>
            <p:txBody>
              <a:bodyPr wrap="none" anchor="ctr"/>
              <a:lstStyle/>
              <a:p>
                <a:endParaRPr lang="zh-CN" altLang="en-US"/>
              </a:p>
            </p:txBody>
          </p:sp>
        </p:grpSp>
        <p:sp>
          <p:nvSpPr>
            <p:cNvPr id="668712" name="Rectangle 37"/>
            <p:cNvSpPr>
              <a:spLocks noChangeArrowheads="1"/>
            </p:cNvSpPr>
            <p:nvPr/>
          </p:nvSpPr>
          <p:spPr bwMode="auto">
            <a:xfrm>
              <a:off x="4407" y="2795"/>
              <a:ext cx="290" cy="127"/>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20 t</a:t>
              </a:r>
            </a:p>
          </p:txBody>
        </p:sp>
        <p:sp>
          <p:nvSpPr>
            <p:cNvPr id="668713" name="Rectangle 38"/>
            <p:cNvSpPr>
              <a:spLocks noChangeArrowheads="1"/>
            </p:cNvSpPr>
            <p:nvPr/>
          </p:nvSpPr>
          <p:spPr bwMode="auto">
            <a:xfrm>
              <a:off x="3004" y="2795"/>
              <a:ext cx="113" cy="127"/>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t</a:t>
              </a:r>
            </a:p>
          </p:txBody>
        </p:sp>
        <p:sp>
          <p:nvSpPr>
            <p:cNvPr id="668714" name="Rectangle 39"/>
            <p:cNvSpPr>
              <a:spLocks noChangeArrowheads="1"/>
            </p:cNvSpPr>
            <p:nvPr/>
          </p:nvSpPr>
          <p:spPr bwMode="auto">
            <a:xfrm>
              <a:off x="1692" y="2803"/>
              <a:ext cx="325" cy="127"/>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1/2 t</a:t>
              </a:r>
            </a:p>
          </p:txBody>
        </p:sp>
        <p:grpSp>
          <p:nvGrpSpPr>
            <p:cNvPr id="668715" name="Group 48"/>
            <p:cNvGrpSpPr>
              <a:grpSpLocks/>
            </p:cNvGrpSpPr>
            <p:nvPr/>
          </p:nvGrpSpPr>
          <p:grpSpPr bwMode="auto">
            <a:xfrm>
              <a:off x="1287" y="2156"/>
              <a:ext cx="790" cy="431"/>
              <a:chOff x="1697" y="1844"/>
              <a:chExt cx="708" cy="431"/>
            </a:xfrm>
          </p:grpSpPr>
          <p:sp>
            <p:nvSpPr>
              <p:cNvPr id="668716" name="Line 42"/>
              <p:cNvSpPr>
                <a:spLocks noChangeShapeType="1"/>
              </p:cNvSpPr>
              <p:nvPr/>
            </p:nvSpPr>
            <p:spPr bwMode="auto">
              <a:xfrm flipH="1">
                <a:off x="2115" y="1844"/>
                <a:ext cx="0" cy="282"/>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68717" name="Rectangle 43"/>
              <p:cNvSpPr>
                <a:spLocks noChangeArrowheads="1"/>
              </p:cNvSpPr>
              <p:nvPr/>
            </p:nvSpPr>
            <p:spPr bwMode="auto">
              <a:xfrm>
                <a:off x="1697" y="1870"/>
                <a:ext cx="387" cy="127"/>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miss2</a:t>
                </a:r>
              </a:p>
            </p:txBody>
          </p:sp>
          <p:sp>
            <p:nvSpPr>
              <p:cNvPr id="668718" name="Text Box 44"/>
              <p:cNvSpPr txBox="1">
                <a:spLocks noChangeArrowheads="1"/>
              </p:cNvSpPr>
              <p:nvPr/>
            </p:nvSpPr>
            <p:spPr bwMode="auto">
              <a:xfrm>
                <a:off x="1718" y="2126"/>
                <a:ext cx="687" cy="149"/>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2200" b="1">
                    <a:solidFill>
                      <a:srgbClr val="0000FF"/>
                    </a:solidFill>
                    <a:ea typeface="宋体" pitchFamily="2" charset="-122"/>
                    <a:cs typeface="Arial" pitchFamily="34" charset="0"/>
                  </a:rPr>
                  <a:t>Page fault</a:t>
                </a:r>
              </a:p>
            </p:txBody>
          </p:sp>
        </p:grpSp>
        <p:grpSp>
          <p:nvGrpSpPr>
            <p:cNvPr id="668719" name="Group 50"/>
            <p:cNvGrpSpPr>
              <a:grpSpLocks/>
            </p:cNvGrpSpPr>
            <p:nvPr/>
          </p:nvGrpSpPr>
          <p:grpSpPr bwMode="auto">
            <a:xfrm>
              <a:off x="1888" y="1199"/>
              <a:ext cx="428" cy="1168"/>
              <a:chOff x="2289" y="887"/>
              <a:chExt cx="428" cy="1168"/>
            </a:xfrm>
          </p:grpSpPr>
          <p:sp>
            <p:nvSpPr>
              <p:cNvPr id="668720" name="Line 33"/>
              <p:cNvSpPr>
                <a:spLocks noChangeShapeType="1"/>
              </p:cNvSpPr>
              <p:nvPr/>
            </p:nvSpPr>
            <p:spPr bwMode="auto">
              <a:xfrm flipH="1">
                <a:off x="2289" y="1832"/>
                <a:ext cx="0" cy="223"/>
              </a:xfrm>
              <a:prstGeom prst="line">
                <a:avLst/>
              </a:prstGeom>
              <a:noFill/>
              <a:ln w="12700">
                <a:solidFill>
                  <a:schemeClr val="tx1"/>
                </a:solidFill>
                <a:round/>
                <a:headEnd/>
                <a:tailEnd/>
              </a:ln>
            </p:spPr>
            <p:txBody>
              <a:bodyPr wrap="none" anchor="ctr"/>
              <a:lstStyle/>
              <a:p>
                <a:endParaRPr lang="zh-CN" altLang="en-US"/>
              </a:p>
            </p:txBody>
          </p:sp>
          <p:sp>
            <p:nvSpPr>
              <p:cNvPr id="668721" name="Line 34"/>
              <p:cNvSpPr>
                <a:spLocks noChangeShapeType="1"/>
              </p:cNvSpPr>
              <p:nvPr/>
            </p:nvSpPr>
            <p:spPr bwMode="auto">
              <a:xfrm>
                <a:off x="2289" y="2055"/>
                <a:ext cx="424" cy="0"/>
              </a:xfrm>
              <a:prstGeom prst="line">
                <a:avLst/>
              </a:prstGeom>
              <a:noFill/>
              <a:ln w="12700">
                <a:solidFill>
                  <a:schemeClr val="tx1"/>
                </a:solidFill>
                <a:round/>
                <a:headEnd/>
                <a:tailEnd/>
              </a:ln>
            </p:spPr>
            <p:txBody>
              <a:bodyPr wrap="none" anchor="ctr"/>
              <a:lstStyle/>
              <a:p>
                <a:endParaRPr lang="zh-CN" altLang="en-US"/>
              </a:p>
            </p:txBody>
          </p:sp>
          <p:sp>
            <p:nvSpPr>
              <p:cNvPr id="668722" name="Line 35"/>
              <p:cNvSpPr>
                <a:spLocks noChangeShapeType="1"/>
              </p:cNvSpPr>
              <p:nvPr/>
            </p:nvSpPr>
            <p:spPr bwMode="auto">
              <a:xfrm flipV="1">
                <a:off x="2717" y="887"/>
                <a:ext cx="0" cy="1168"/>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68723" name="Rectangle 45"/>
              <p:cNvSpPr>
                <a:spLocks noChangeArrowheads="1"/>
              </p:cNvSpPr>
              <p:nvPr/>
            </p:nvSpPr>
            <p:spPr bwMode="auto">
              <a:xfrm>
                <a:off x="2312" y="1868"/>
                <a:ext cx="297" cy="127"/>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hit2</a:t>
                </a:r>
              </a:p>
            </p:txBody>
          </p:sp>
        </p:grpSp>
        <p:grpSp>
          <p:nvGrpSpPr>
            <p:cNvPr id="668724" name="Group 64"/>
            <p:cNvGrpSpPr>
              <a:grpSpLocks/>
            </p:cNvGrpSpPr>
            <p:nvPr/>
          </p:nvGrpSpPr>
          <p:grpSpPr bwMode="auto">
            <a:xfrm>
              <a:off x="414" y="852"/>
              <a:ext cx="3324" cy="900"/>
              <a:chOff x="1014" y="540"/>
              <a:chExt cx="3324" cy="900"/>
            </a:xfrm>
          </p:grpSpPr>
          <p:sp>
            <p:nvSpPr>
              <p:cNvPr id="668725" name="Rectangle 62"/>
              <p:cNvSpPr>
                <a:spLocks noChangeArrowheads="1"/>
              </p:cNvSpPr>
              <p:nvPr/>
            </p:nvSpPr>
            <p:spPr bwMode="auto">
              <a:xfrm>
                <a:off x="1014" y="540"/>
                <a:ext cx="3324" cy="900"/>
              </a:xfrm>
              <a:prstGeom prst="rect">
                <a:avLst/>
              </a:prstGeom>
              <a:solidFill>
                <a:schemeClr val="accent1">
                  <a:alpha val="29019"/>
                </a:schemeClr>
              </a:solidFill>
              <a:ln w="19050">
                <a:solidFill>
                  <a:srgbClr val="CC0000"/>
                </a:solidFill>
                <a:prstDash val="dash"/>
                <a:miter lim="800000"/>
                <a:headEnd/>
                <a:tailEnd/>
              </a:ln>
            </p:spPr>
            <p:txBody>
              <a:bodyPr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668726" name="Text Box 63"/>
              <p:cNvSpPr txBox="1">
                <a:spLocks noChangeArrowheads="1"/>
              </p:cNvSpPr>
              <p:nvPr/>
            </p:nvSpPr>
            <p:spPr bwMode="auto">
              <a:xfrm>
                <a:off x="1152" y="606"/>
                <a:ext cx="462" cy="136"/>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2000" b="1" i="1">
                    <a:solidFill>
                      <a:srgbClr val="CC0000"/>
                    </a:solidFill>
                    <a:latin typeface="微软雅黑" pitchFamily="34" charset="-122"/>
                    <a:ea typeface="微软雅黑" pitchFamily="34" charset="-122"/>
                  </a:rPr>
                  <a:t>CPU</a:t>
                </a:r>
              </a:p>
            </p:txBody>
          </p:sp>
        </p:grpSp>
      </p:grpSp>
      <p:sp>
        <p:nvSpPr>
          <p:cNvPr id="528450" name="Text Box 66"/>
          <p:cNvSpPr txBox="1">
            <a:spLocks noChangeArrowheads="1"/>
          </p:cNvSpPr>
          <p:nvPr/>
        </p:nvSpPr>
        <p:spPr bwMode="auto">
          <a:xfrm>
            <a:off x="431800" y="4238625"/>
            <a:ext cx="3914775" cy="2130425"/>
          </a:xfrm>
          <a:prstGeom prst="rect">
            <a:avLst/>
          </a:prstGeom>
          <a:noFill/>
          <a:ln w="9525">
            <a:noFill/>
            <a:miter lim="800000"/>
            <a:headEnd/>
            <a:tailEnd/>
          </a:ln>
        </p:spPr>
        <p:txBody>
          <a:bodyPr lIns="0" tIns="0" rIns="0" bIns="0">
            <a:spAutoFit/>
          </a:bodyPr>
          <a:lstStyle/>
          <a:p>
            <a:pPr eaLnBrk="1" hangingPunct="1">
              <a:spcBef>
                <a:spcPct val="20000"/>
              </a:spcBef>
            </a:pPr>
            <a:r>
              <a:rPr kumimoji="1" lang="en-US" altLang="zh-CN" sz="2000" b="1">
                <a:solidFill>
                  <a:srgbClr val="CC0000"/>
                </a:solidFill>
                <a:latin typeface="微软雅黑" pitchFamily="34" charset="-122"/>
                <a:ea typeface="微软雅黑" pitchFamily="34" charset="-122"/>
              </a:rPr>
              <a:t>Miss1:</a:t>
            </a:r>
          </a:p>
          <a:p>
            <a:pPr eaLnBrk="1" hangingPunct="1">
              <a:spcBef>
                <a:spcPct val="20000"/>
              </a:spcBef>
            </a:pPr>
            <a:r>
              <a:rPr kumimoji="1" lang="en-US" altLang="zh-CN" sz="2000" b="1">
                <a:solidFill>
                  <a:srgbClr val="0000FF"/>
                </a:solidFill>
                <a:latin typeface="微软雅黑" pitchFamily="34" charset="-122"/>
                <a:ea typeface="微软雅黑" pitchFamily="34" charset="-122"/>
              </a:rPr>
              <a:t>TLB</a:t>
            </a:r>
            <a:r>
              <a:rPr kumimoji="1" lang="zh-CN" altLang="en-US" sz="2000" b="1">
                <a:solidFill>
                  <a:srgbClr val="0000FF"/>
                </a:solidFill>
                <a:latin typeface="微软雅黑" pitchFamily="34" charset="-122"/>
                <a:ea typeface="微软雅黑" pitchFamily="34" charset="-122"/>
              </a:rPr>
              <a:t>缺失</a:t>
            </a:r>
          </a:p>
          <a:p>
            <a:pPr eaLnBrk="1" hangingPunct="1">
              <a:spcBef>
                <a:spcPct val="20000"/>
              </a:spcBef>
            </a:pPr>
            <a:r>
              <a:rPr kumimoji="1" lang="en-US" altLang="zh-CN" sz="2000" b="1">
                <a:solidFill>
                  <a:srgbClr val="CC0000"/>
                </a:solidFill>
                <a:latin typeface="微软雅黑" pitchFamily="34" charset="-122"/>
                <a:ea typeface="微软雅黑" pitchFamily="34" charset="-122"/>
              </a:rPr>
              <a:t>Miss2:</a:t>
            </a:r>
          </a:p>
          <a:p>
            <a:pPr eaLnBrk="1" hangingPunct="1">
              <a:spcBef>
                <a:spcPct val="20000"/>
              </a:spcBef>
            </a:pPr>
            <a:r>
              <a:rPr kumimoji="1" lang="zh-CN" altLang="en-US" sz="2000" b="1">
                <a:solidFill>
                  <a:srgbClr val="0000FF"/>
                </a:solidFill>
                <a:latin typeface="微软雅黑" pitchFamily="34" charset="-122"/>
                <a:ea typeface="微软雅黑" pitchFamily="34" charset="-122"/>
              </a:rPr>
              <a:t>缺页</a:t>
            </a:r>
          </a:p>
          <a:p>
            <a:pPr eaLnBrk="1" hangingPunct="1">
              <a:spcBef>
                <a:spcPct val="20000"/>
              </a:spcBef>
            </a:pPr>
            <a:r>
              <a:rPr kumimoji="1" lang="en-US" altLang="zh-CN" sz="2000" b="1">
                <a:solidFill>
                  <a:srgbClr val="CC0000"/>
                </a:solidFill>
                <a:latin typeface="微软雅黑" pitchFamily="34" charset="-122"/>
                <a:ea typeface="微软雅黑" pitchFamily="34" charset="-122"/>
              </a:rPr>
              <a:t>Miss3:</a:t>
            </a:r>
          </a:p>
          <a:p>
            <a:pPr eaLnBrk="1" hangingPunct="1">
              <a:spcBef>
                <a:spcPct val="20000"/>
              </a:spcBef>
            </a:pPr>
            <a:r>
              <a:rPr kumimoji="1" lang="en-US" altLang="zh-CN" sz="2000" b="1">
                <a:solidFill>
                  <a:srgbClr val="0000FF"/>
                </a:solidFill>
                <a:latin typeface="微软雅黑" pitchFamily="34" charset="-122"/>
                <a:ea typeface="微软雅黑" pitchFamily="34" charset="-122"/>
              </a:rPr>
              <a:t>PA </a:t>
            </a:r>
            <a:r>
              <a:rPr kumimoji="1" lang="zh-CN" altLang="en-US" sz="2000" b="1">
                <a:solidFill>
                  <a:srgbClr val="0000FF"/>
                </a:solidFill>
                <a:latin typeface="微软雅黑" pitchFamily="34" charset="-122"/>
                <a:ea typeface="微软雅黑" pitchFamily="34" charset="-122"/>
              </a:rPr>
              <a:t>在主存中，但不在</a:t>
            </a:r>
            <a:r>
              <a:rPr kumimoji="1" lang="en-US" altLang="zh-CN" sz="2000" b="1">
                <a:solidFill>
                  <a:srgbClr val="0000FF"/>
                </a:solidFill>
                <a:latin typeface="微软雅黑" pitchFamily="34" charset="-122"/>
                <a:ea typeface="微软雅黑" pitchFamily="34" charset="-122"/>
              </a:rPr>
              <a:t>Cache</a:t>
            </a:r>
            <a:r>
              <a:rPr kumimoji="1" lang="zh-CN" altLang="en-US" sz="2000" b="1">
                <a:solidFill>
                  <a:srgbClr val="0000FF"/>
                </a:solidFill>
                <a:latin typeface="微软雅黑" pitchFamily="34" charset="-122"/>
                <a:ea typeface="微软雅黑" pitchFamily="34" charset="-122"/>
              </a:rPr>
              <a:t>中</a:t>
            </a:r>
            <a:endParaRPr kumimoji="1" lang="en-US" altLang="zh-CN" sz="2000" b="1">
              <a:solidFill>
                <a:srgbClr val="0000FF"/>
              </a:solidFill>
              <a:latin typeface="微软雅黑" pitchFamily="34" charset="-122"/>
              <a:ea typeface="微软雅黑" pitchFamily="34" charset="-122"/>
            </a:endParaRPr>
          </a:p>
        </p:txBody>
      </p:sp>
      <p:sp>
        <p:nvSpPr>
          <p:cNvPr id="668728" name="Text Box 56"/>
          <p:cNvSpPr txBox="1">
            <a:spLocks noChangeArrowheads="1"/>
          </p:cNvSpPr>
          <p:nvPr/>
        </p:nvSpPr>
        <p:spPr bwMode="auto">
          <a:xfrm>
            <a:off x="4860925" y="5935663"/>
            <a:ext cx="3921125" cy="701675"/>
          </a:xfrm>
          <a:prstGeom prst="rect">
            <a:avLst/>
          </a:prstGeom>
          <a:noFill/>
          <a:ln w="50800">
            <a:noFill/>
            <a:miter lim="800000"/>
            <a:headEnd/>
            <a:tailEnd/>
          </a:ln>
          <a:effectLst/>
        </p:spPr>
        <p:txBody>
          <a:bodyPr>
            <a:spAutoFit/>
          </a:bodyPr>
          <a:lstStyle/>
          <a:p>
            <a:pPr>
              <a:spcBef>
                <a:spcPct val="50000"/>
              </a:spcBef>
            </a:pPr>
            <a:r>
              <a:rPr lang="en-US" altLang="zh-CN" sz="2000" b="1">
                <a:latin typeface="微软雅黑" pitchFamily="34" charset="-122"/>
                <a:ea typeface="微软雅黑" pitchFamily="34" charset="-122"/>
              </a:rPr>
              <a:t>TLB</a:t>
            </a:r>
            <a:r>
              <a:rPr lang="zh-CN" altLang="en-US" sz="2000" b="1">
                <a:latin typeface="微软雅黑" pitchFamily="34" charset="-122"/>
                <a:ea typeface="微软雅黑" pitchFamily="34" charset="-122"/>
              </a:rPr>
              <a:t>冲刷指令和</a:t>
            </a:r>
            <a:r>
              <a:rPr lang="en-US" altLang="zh-CN" sz="2000" b="1">
                <a:latin typeface="微软雅黑" pitchFamily="34" charset="-122"/>
                <a:ea typeface="微软雅黑" pitchFamily="34" charset="-122"/>
              </a:rPr>
              <a:t>Cache</a:t>
            </a:r>
            <a:r>
              <a:rPr lang="zh-CN" altLang="en-US" sz="2000" b="1">
                <a:latin typeface="微软雅黑" pitchFamily="34" charset="-122"/>
                <a:ea typeface="微软雅黑" pitchFamily="34" charset="-122"/>
              </a:rPr>
              <a:t>冲刷指令都是操作系统使用的特权指令</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28450">
                                            <p:txEl>
                                              <p:pRg st="0" end="0"/>
                                            </p:txEl>
                                          </p:spTgt>
                                        </p:tgtEl>
                                        <p:attrNameLst>
                                          <p:attrName>style.visibility</p:attrName>
                                        </p:attrNameLst>
                                      </p:cBhvr>
                                      <p:to>
                                        <p:strVal val="visible"/>
                                      </p:to>
                                    </p:set>
                                    <p:animEffect transition="in" filter="blinds(horizontal)">
                                      <p:cBhvr>
                                        <p:cTn id="7" dur="500"/>
                                        <p:tgtEl>
                                          <p:spTgt spid="52845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28450">
                                            <p:txEl>
                                              <p:pRg st="1" end="1"/>
                                            </p:txEl>
                                          </p:spTgt>
                                        </p:tgtEl>
                                        <p:attrNameLst>
                                          <p:attrName>style.visibility</p:attrName>
                                        </p:attrNameLst>
                                      </p:cBhvr>
                                      <p:to>
                                        <p:strVal val="visible"/>
                                      </p:to>
                                    </p:set>
                                    <p:animEffect transition="in" filter="blinds(horizontal)">
                                      <p:cBhvr>
                                        <p:cTn id="10" dur="500"/>
                                        <p:tgtEl>
                                          <p:spTgt spid="52845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28450">
                                            <p:txEl>
                                              <p:pRg st="2" end="2"/>
                                            </p:txEl>
                                          </p:spTgt>
                                        </p:tgtEl>
                                        <p:attrNameLst>
                                          <p:attrName>style.visibility</p:attrName>
                                        </p:attrNameLst>
                                      </p:cBhvr>
                                      <p:to>
                                        <p:strVal val="visible"/>
                                      </p:to>
                                    </p:set>
                                    <p:animEffect transition="in" filter="blinds(horizontal)">
                                      <p:cBhvr>
                                        <p:cTn id="15" dur="500"/>
                                        <p:tgtEl>
                                          <p:spTgt spid="528450">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28450">
                                            <p:txEl>
                                              <p:pRg st="3" end="3"/>
                                            </p:txEl>
                                          </p:spTgt>
                                        </p:tgtEl>
                                        <p:attrNameLst>
                                          <p:attrName>style.visibility</p:attrName>
                                        </p:attrNameLst>
                                      </p:cBhvr>
                                      <p:to>
                                        <p:strVal val="visible"/>
                                      </p:to>
                                    </p:set>
                                    <p:animEffect transition="in" filter="blinds(horizontal)">
                                      <p:cBhvr>
                                        <p:cTn id="18" dur="500"/>
                                        <p:tgtEl>
                                          <p:spTgt spid="528450">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28450">
                                            <p:txEl>
                                              <p:pRg st="4" end="4"/>
                                            </p:txEl>
                                          </p:spTgt>
                                        </p:tgtEl>
                                        <p:attrNameLst>
                                          <p:attrName>style.visibility</p:attrName>
                                        </p:attrNameLst>
                                      </p:cBhvr>
                                      <p:to>
                                        <p:strVal val="visible"/>
                                      </p:to>
                                    </p:set>
                                    <p:animEffect transition="in" filter="blinds(horizontal)">
                                      <p:cBhvr>
                                        <p:cTn id="23" dur="500"/>
                                        <p:tgtEl>
                                          <p:spTgt spid="528450">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28450">
                                            <p:txEl>
                                              <p:pRg st="5" end="5"/>
                                            </p:txEl>
                                          </p:spTgt>
                                        </p:tgtEl>
                                        <p:attrNameLst>
                                          <p:attrName>style.visibility</p:attrName>
                                        </p:attrNameLst>
                                      </p:cBhvr>
                                      <p:to>
                                        <p:strVal val="visible"/>
                                      </p:to>
                                    </p:set>
                                    <p:animEffect transition="in" filter="blinds(horizontal)">
                                      <p:cBhvr>
                                        <p:cTn id="26" dur="500"/>
                                        <p:tgtEl>
                                          <p:spTgt spid="52845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idx="4294967295"/>
          </p:nvPr>
        </p:nvSpPr>
        <p:spPr/>
        <p:txBody>
          <a:bodyPr lIns="91440" tIns="45720" rIns="91440" bIns="45720" anchor="ctr"/>
          <a:lstStyle/>
          <a:p>
            <a:pPr eaLnBrk="1" hangingPunct="1"/>
            <a:endParaRPr lang="zh-CN" altLang="en-US"/>
          </a:p>
        </p:txBody>
      </p:sp>
      <p:sp>
        <p:nvSpPr>
          <p:cNvPr id="670723" name="Rectangle 3"/>
          <p:cNvSpPr>
            <a:spLocks noGrp="1" noChangeArrowheads="1"/>
          </p:cNvSpPr>
          <p:nvPr>
            <p:ph type="body" idx="4294967295"/>
          </p:nvPr>
        </p:nvSpPr>
        <p:spPr>
          <a:xfrm>
            <a:off x="533400" y="1071563"/>
            <a:ext cx="1249363" cy="2794000"/>
          </a:xfrm>
        </p:spPr>
        <p:txBody>
          <a:bodyPr lIns="91440" tIns="45720" rIns="91440" bIns="45720"/>
          <a:lstStyle/>
          <a:p>
            <a:pPr eaLnBrk="1" hangingPunct="1">
              <a:buFontTx/>
              <a:buNone/>
            </a:pPr>
            <a:r>
              <a:rPr lang="zh-CN" altLang="en-US" sz="2000">
                <a:ea typeface="微软雅黑" pitchFamily="34" charset="-122"/>
              </a:rPr>
              <a:t>虚拟地址</a:t>
            </a:r>
          </a:p>
          <a:p>
            <a:pPr eaLnBrk="1" hangingPunct="1">
              <a:buFontTx/>
              <a:buNone/>
            </a:pPr>
            <a:endParaRPr lang="zh-CN" altLang="en-US" sz="2000">
              <a:ea typeface="宋体" pitchFamily="2" charset="-122"/>
            </a:endParaRPr>
          </a:p>
          <a:p>
            <a:pPr eaLnBrk="1" hangingPunct="1">
              <a:buFontTx/>
              <a:buNone/>
            </a:pPr>
            <a:endParaRPr lang="zh-CN" altLang="en-US" sz="1600">
              <a:ea typeface="宋体" pitchFamily="2" charset="-122"/>
            </a:endParaRPr>
          </a:p>
          <a:p>
            <a:pPr eaLnBrk="1" hangingPunct="1">
              <a:buFontTx/>
              <a:buNone/>
            </a:pPr>
            <a:endParaRPr lang="zh-CN" altLang="en-US" sz="1600">
              <a:ea typeface="宋体" pitchFamily="2" charset="-122"/>
            </a:endParaRPr>
          </a:p>
          <a:p>
            <a:pPr eaLnBrk="1" hangingPunct="1">
              <a:buFontTx/>
              <a:buNone/>
            </a:pPr>
            <a:endParaRPr lang="zh-CN" altLang="en-US" sz="1600">
              <a:ea typeface="宋体" pitchFamily="2" charset="-122"/>
            </a:endParaRPr>
          </a:p>
          <a:p>
            <a:pPr eaLnBrk="1" hangingPunct="1">
              <a:buFontTx/>
              <a:buNone/>
            </a:pPr>
            <a:endParaRPr lang="zh-CN" altLang="en-US" sz="1600">
              <a:ea typeface="宋体" pitchFamily="2" charset="-122"/>
            </a:endParaRPr>
          </a:p>
          <a:p>
            <a:pPr eaLnBrk="1" hangingPunct="1">
              <a:buFontTx/>
              <a:buNone/>
            </a:pPr>
            <a:endParaRPr lang="zh-CN" altLang="en-US" sz="1600">
              <a:ea typeface="宋体" pitchFamily="2" charset="-122"/>
            </a:endParaRPr>
          </a:p>
          <a:p>
            <a:pPr eaLnBrk="1" hangingPunct="1">
              <a:spcBef>
                <a:spcPct val="10000"/>
              </a:spcBef>
              <a:buFontTx/>
              <a:buNone/>
            </a:pPr>
            <a:r>
              <a:rPr lang="zh-CN" altLang="en-US" sz="2000">
                <a:ea typeface="微软雅黑" pitchFamily="34" charset="-122"/>
              </a:rPr>
              <a:t>物理地址</a:t>
            </a:r>
          </a:p>
        </p:txBody>
      </p:sp>
      <p:pic>
        <p:nvPicPr>
          <p:cNvPr id="670724" name="Picture 4"/>
          <p:cNvPicPr>
            <a:picLocks noChangeAspect="1" noChangeArrowheads="1"/>
          </p:cNvPicPr>
          <p:nvPr/>
        </p:nvPicPr>
        <p:blipFill>
          <a:blip r:embed="rId2"/>
          <a:srcRect/>
          <a:stretch>
            <a:fillRect/>
          </a:stretch>
        </p:blipFill>
        <p:spPr bwMode="auto">
          <a:xfrm>
            <a:off x="1712913" y="0"/>
            <a:ext cx="7402512" cy="6858000"/>
          </a:xfrm>
          <a:prstGeom prst="rect">
            <a:avLst/>
          </a:prstGeom>
          <a:noFill/>
          <a:ln w="9525">
            <a:noFill/>
            <a:miter lim="800000"/>
            <a:headEnd/>
            <a:tailEnd/>
          </a:ln>
        </p:spPr>
      </p:pic>
      <p:sp>
        <p:nvSpPr>
          <p:cNvPr id="670725" name="Rectangle 5"/>
          <p:cNvSpPr>
            <a:spLocks noChangeArrowheads="1"/>
          </p:cNvSpPr>
          <p:nvPr/>
        </p:nvSpPr>
        <p:spPr bwMode="auto">
          <a:xfrm>
            <a:off x="1736725" y="0"/>
            <a:ext cx="7296150" cy="857250"/>
          </a:xfrm>
          <a:prstGeom prst="rect">
            <a:avLst/>
          </a:prstGeom>
          <a:solidFill>
            <a:schemeClr val="accent1">
              <a:alpha val="14117"/>
            </a:schemeClr>
          </a:solidFill>
          <a:ln w="9525">
            <a:noFill/>
            <a:miter lim="800000"/>
            <a:headEnd/>
            <a:tailEnd/>
          </a:ln>
        </p:spPr>
        <p:txBody>
          <a:bodyPr wrap="none"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670726" name="Rectangle 6"/>
          <p:cNvSpPr>
            <a:spLocks noChangeArrowheads="1"/>
          </p:cNvSpPr>
          <p:nvPr/>
        </p:nvSpPr>
        <p:spPr bwMode="auto">
          <a:xfrm>
            <a:off x="1833563" y="1463675"/>
            <a:ext cx="7078662" cy="2249488"/>
          </a:xfrm>
          <a:prstGeom prst="rect">
            <a:avLst/>
          </a:prstGeom>
          <a:solidFill>
            <a:srgbClr val="FFCC00">
              <a:alpha val="23000"/>
            </a:srgbClr>
          </a:solidFill>
          <a:ln w="9525">
            <a:noFill/>
            <a:miter lim="800000"/>
            <a:headEnd/>
            <a:tailEnd/>
          </a:ln>
        </p:spPr>
        <p:txBody>
          <a:bodyPr wrap="none" lIns="0" tIns="0" rIns="0" bIns="0"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0727" name="Rectangle 7"/>
          <p:cNvSpPr>
            <a:spLocks noChangeArrowheads="1"/>
          </p:cNvSpPr>
          <p:nvPr/>
        </p:nvSpPr>
        <p:spPr bwMode="auto">
          <a:xfrm>
            <a:off x="1776413" y="3994150"/>
            <a:ext cx="7296150" cy="2641600"/>
          </a:xfrm>
          <a:prstGeom prst="rect">
            <a:avLst/>
          </a:prstGeom>
          <a:solidFill>
            <a:srgbClr val="00CCFF">
              <a:alpha val="30000"/>
            </a:srgbClr>
          </a:solidFill>
          <a:ln w="9525">
            <a:noFill/>
            <a:miter lim="800000"/>
            <a:headEnd/>
            <a:tailEnd/>
          </a:ln>
        </p:spPr>
        <p:txBody>
          <a:bodyPr wrap="none" lIns="0" tIns="0" rIns="0" bIns="0"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0728" name="Line 8"/>
          <p:cNvSpPr>
            <a:spLocks noChangeShapeType="1"/>
          </p:cNvSpPr>
          <p:nvPr/>
        </p:nvSpPr>
        <p:spPr bwMode="auto">
          <a:xfrm>
            <a:off x="1025525" y="1343025"/>
            <a:ext cx="0" cy="419100"/>
          </a:xfrm>
          <a:prstGeom prst="line">
            <a:avLst/>
          </a:prstGeom>
          <a:noFill/>
          <a:ln w="28575">
            <a:solidFill>
              <a:schemeClr val="tx1"/>
            </a:solidFill>
            <a:round/>
            <a:headEnd/>
            <a:tailEnd type="triangle" w="med" len="med"/>
          </a:ln>
        </p:spPr>
        <p:txBody>
          <a:bodyPr lIns="0" tIns="0" rIns="0" bIns="0">
            <a:spAutoFit/>
          </a:bodyPr>
          <a:lstStyle/>
          <a:p>
            <a:endParaRPr lang="zh-CN" altLang="en-US"/>
          </a:p>
        </p:txBody>
      </p:sp>
      <p:sp>
        <p:nvSpPr>
          <p:cNvPr id="670729" name="Text Box 9"/>
          <p:cNvSpPr txBox="1">
            <a:spLocks noChangeArrowheads="1"/>
          </p:cNvSpPr>
          <p:nvPr/>
        </p:nvSpPr>
        <p:spPr bwMode="auto">
          <a:xfrm>
            <a:off x="701675" y="1762125"/>
            <a:ext cx="720725" cy="323850"/>
          </a:xfrm>
          <a:prstGeom prst="rect">
            <a:avLst/>
          </a:prstGeom>
          <a:noFill/>
          <a:ln w="19050">
            <a:solidFill>
              <a:schemeClr val="tx1"/>
            </a:solidFill>
            <a:miter lim="800000"/>
            <a:headEnd/>
            <a:tailEnd/>
          </a:ln>
        </p:spPr>
        <p:txBody>
          <a:bodyPr lIns="0" tIns="0" rIns="0" bIns="0">
            <a:spAutoFit/>
          </a:bodyPr>
          <a:lstStyle/>
          <a:p>
            <a:pPr algn="ctr" eaLnBrk="1" hangingPunct="1">
              <a:spcBef>
                <a:spcPct val="50000"/>
              </a:spcBef>
            </a:pPr>
            <a:r>
              <a:rPr kumimoji="1" lang="en-US" altLang="zh-CN" sz="2000" b="1">
                <a:solidFill>
                  <a:srgbClr val="0000FF"/>
                </a:solidFill>
                <a:latin typeface="微软雅黑" pitchFamily="34" charset="-122"/>
                <a:ea typeface="微软雅黑" pitchFamily="34" charset="-122"/>
              </a:rPr>
              <a:t>TLB</a:t>
            </a:r>
          </a:p>
        </p:txBody>
      </p:sp>
      <p:sp>
        <p:nvSpPr>
          <p:cNvPr id="670730" name="Line 11"/>
          <p:cNvSpPr>
            <a:spLocks noChangeShapeType="1"/>
          </p:cNvSpPr>
          <p:nvPr/>
        </p:nvSpPr>
        <p:spPr bwMode="auto">
          <a:xfrm>
            <a:off x="1033463" y="2065338"/>
            <a:ext cx="0" cy="666750"/>
          </a:xfrm>
          <a:prstGeom prst="line">
            <a:avLst/>
          </a:prstGeom>
          <a:noFill/>
          <a:ln w="28575">
            <a:solidFill>
              <a:schemeClr val="tx1"/>
            </a:solidFill>
            <a:round/>
            <a:headEnd/>
            <a:tailEnd type="triangle" w="med" len="med"/>
          </a:ln>
        </p:spPr>
        <p:txBody>
          <a:bodyPr lIns="0" tIns="0" rIns="0" bIns="0">
            <a:spAutoFit/>
          </a:bodyPr>
          <a:lstStyle/>
          <a:p>
            <a:endParaRPr lang="zh-CN" altLang="en-US"/>
          </a:p>
        </p:txBody>
      </p:sp>
      <p:sp>
        <p:nvSpPr>
          <p:cNvPr id="670731" name="Text Box 12"/>
          <p:cNvSpPr txBox="1">
            <a:spLocks noChangeArrowheads="1"/>
          </p:cNvSpPr>
          <p:nvPr/>
        </p:nvSpPr>
        <p:spPr bwMode="auto">
          <a:xfrm>
            <a:off x="681038" y="2751138"/>
            <a:ext cx="676275" cy="323850"/>
          </a:xfrm>
          <a:prstGeom prst="rect">
            <a:avLst/>
          </a:prstGeom>
          <a:noFill/>
          <a:ln w="19050">
            <a:solidFill>
              <a:schemeClr val="tx1"/>
            </a:solidFill>
            <a:prstDash val="dash"/>
            <a:miter lim="800000"/>
            <a:headEnd/>
            <a:tailEnd/>
          </a:ln>
        </p:spPr>
        <p:txBody>
          <a:bodyPr lIns="0" tIns="0" rIns="0" bIns="0">
            <a:spAutoFit/>
          </a:bodyPr>
          <a:lstStyle/>
          <a:p>
            <a:pPr algn="ctr" eaLnBrk="1" hangingPunct="1">
              <a:spcBef>
                <a:spcPct val="50000"/>
              </a:spcBef>
            </a:pPr>
            <a:r>
              <a:rPr kumimoji="1" lang="zh-CN" altLang="en-US" sz="2000" b="1">
                <a:solidFill>
                  <a:srgbClr val="0000FF"/>
                </a:solidFill>
                <a:ea typeface="微软雅黑" pitchFamily="34" charset="-122"/>
              </a:rPr>
              <a:t>页表</a:t>
            </a:r>
          </a:p>
        </p:txBody>
      </p:sp>
      <p:sp>
        <p:nvSpPr>
          <p:cNvPr id="670732" name="Line 13"/>
          <p:cNvSpPr>
            <a:spLocks noChangeShapeType="1"/>
          </p:cNvSpPr>
          <p:nvPr/>
        </p:nvSpPr>
        <p:spPr bwMode="auto">
          <a:xfrm flipH="1">
            <a:off x="1030288" y="3073400"/>
            <a:ext cx="1587" cy="477838"/>
          </a:xfrm>
          <a:prstGeom prst="line">
            <a:avLst/>
          </a:prstGeom>
          <a:noFill/>
          <a:ln w="28575">
            <a:solidFill>
              <a:schemeClr val="tx1"/>
            </a:solidFill>
            <a:round/>
            <a:headEnd/>
            <a:tailEnd type="triangle" w="med" len="med"/>
          </a:ln>
        </p:spPr>
        <p:txBody>
          <a:bodyPr lIns="0" tIns="0" rIns="0" bIns="0">
            <a:spAutoFit/>
          </a:bodyPr>
          <a:lstStyle/>
          <a:p>
            <a:endParaRPr lang="zh-CN" altLang="en-US"/>
          </a:p>
        </p:txBody>
      </p:sp>
      <p:sp>
        <p:nvSpPr>
          <p:cNvPr id="670733" name="Text Box 14"/>
          <p:cNvSpPr txBox="1">
            <a:spLocks noChangeArrowheads="1"/>
          </p:cNvSpPr>
          <p:nvPr/>
        </p:nvSpPr>
        <p:spPr bwMode="auto">
          <a:xfrm>
            <a:off x="115888" y="3059113"/>
            <a:ext cx="590550" cy="520700"/>
          </a:xfrm>
          <a:prstGeom prst="rect">
            <a:avLst/>
          </a:prstGeom>
          <a:noFill/>
          <a:ln w="9525">
            <a:noFill/>
            <a:miter lim="800000"/>
            <a:headEnd/>
            <a:tailEnd/>
          </a:ln>
        </p:spPr>
        <p:txBody>
          <a:bodyPr lIns="0" tIns="0" rIns="0" bIns="0">
            <a:spAutoFit/>
          </a:bodyPr>
          <a:lstStyle/>
          <a:p>
            <a:pPr eaLnBrk="1" hangingPunct="1">
              <a:lnSpc>
                <a:spcPct val="90000"/>
              </a:lnSpc>
            </a:pPr>
            <a:r>
              <a:rPr kumimoji="1" lang="zh-CN" altLang="en-US" sz="1900" b="1">
                <a:solidFill>
                  <a:srgbClr val="CC0000"/>
                </a:solidFill>
                <a:ea typeface="微软雅黑" pitchFamily="34" charset="-122"/>
              </a:rPr>
              <a:t>缺页</a:t>
            </a:r>
          </a:p>
          <a:p>
            <a:pPr eaLnBrk="1" hangingPunct="1">
              <a:lnSpc>
                <a:spcPct val="90000"/>
              </a:lnSpc>
            </a:pPr>
            <a:r>
              <a:rPr kumimoji="1" lang="zh-CN" altLang="en-US" sz="1900" b="1">
                <a:solidFill>
                  <a:srgbClr val="CC0000"/>
                </a:solidFill>
                <a:ea typeface="微软雅黑" pitchFamily="34" charset="-122"/>
              </a:rPr>
              <a:t>处理</a:t>
            </a:r>
          </a:p>
        </p:txBody>
      </p:sp>
      <p:sp>
        <p:nvSpPr>
          <p:cNvPr id="670734" name="Line 15"/>
          <p:cNvSpPr>
            <a:spLocks noChangeShapeType="1"/>
          </p:cNvSpPr>
          <p:nvPr/>
        </p:nvSpPr>
        <p:spPr bwMode="auto">
          <a:xfrm flipH="1">
            <a:off x="387350" y="2886075"/>
            <a:ext cx="285750" cy="0"/>
          </a:xfrm>
          <a:prstGeom prst="line">
            <a:avLst/>
          </a:prstGeom>
          <a:noFill/>
          <a:ln w="28575">
            <a:solidFill>
              <a:srgbClr val="CC0000"/>
            </a:solidFill>
            <a:round/>
            <a:headEnd/>
            <a:tailEnd/>
          </a:ln>
        </p:spPr>
        <p:txBody>
          <a:bodyPr lIns="0" tIns="0" rIns="0" bIns="0">
            <a:spAutoFit/>
          </a:bodyPr>
          <a:lstStyle/>
          <a:p>
            <a:endParaRPr lang="zh-CN" altLang="en-US"/>
          </a:p>
        </p:txBody>
      </p:sp>
      <p:sp>
        <p:nvSpPr>
          <p:cNvPr id="670735" name="Line 17"/>
          <p:cNvSpPr>
            <a:spLocks noChangeShapeType="1"/>
          </p:cNvSpPr>
          <p:nvPr/>
        </p:nvSpPr>
        <p:spPr bwMode="auto">
          <a:xfrm>
            <a:off x="396875" y="2862263"/>
            <a:ext cx="14288" cy="231775"/>
          </a:xfrm>
          <a:prstGeom prst="line">
            <a:avLst/>
          </a:prstGeom>
          <a:noFill/>
          <a:ln w="19050">
            <a:solidFill>
              <a:srgbClr val="CC0000"/>
            </a:solidFill>
            <a:round/>
            <a:headEnd/>
            <a:tailEnd type="triangle" w="med" len="med"/>
          </a:ln>
        </p:spPr>
        <p:txBody>
          <a:bodyPr lIns="0" tIns="0" rIns="0" bIns="0">
            <a:spAutoFit/>
          </a:bodyPr>
          <a:lstStyle/>
          <a:p>
            <a:endParaRPr lang="zh-CN" altLang="en-US"/>
          </a:p>
        </p:txBody>
      </p:sp>
      <p:sp>
        <p:nvSpPr>
          <p:cNvPr id="670736" name="Line 18"/>
          <p:cNvSpPr>
            <a:spLocks noChangeShapeType="1"/>
          </p:cNvSpPr>
          <p:nvPr/>
        </p:nvSpPr>
        <p:spPr bwMode="auto">
          <a:xfrm flipH="1">
            <a:off x="1025525" y="3824288"/>
            <a:ext cx="0" cy="914400"/>
          </a:xfrm>
          <a:prstGeom prst="line">
            <a:avLst/>
          </a:prstGeom>
          <a:noFill/>
          <a:ln w="28575">
            <a:solidFill>
              <a:schemeClr val="tx1"/>
            </a:solidFill>
            <a:round/>
            <a:headEnd/>
            <a:tailEnd type="triangle" w="med" len="med"/>
          </a:ln>
        </p:spPr>
        <p:txBody>
          <a:bodyPr lIns="0" tIns="0" rIns="0" bIns="0">
            <a:spAutoFit/>
          </a:bodyPr>
          <a:lstStyle/>
          <a:p>
            <a:endParaRPr lang="zh-CN" altLang="en-US"/>
          </a:p>
        </p:txBody>
      </p:sp>
      <p:sp>
        <p:nvSpPr>
          <p:cNvPr id="670737" name="Text Box 19"/>
          <p:cNvSpPr txBox="1">
            <a:spLocks noChangeArrowheads="1"/>
          </p:cNvSpPr>
          <p:nvPr/>
        </p:nvSpPr>
        <p:spPr bwMode="auto">
          <a:xfrm>
            <a:off x="668338" y="4778375"/>
            <a:ext cx="754062" cy="323850"/>
          </a:xfrm>
          <a:prstGeom prst="rect">
            <a:avLst/>
          </a:prstGeom>
          <a:noFill/>
          <a:ln w="19050">
            <a:solidFill>
              <a:schemeClr val="tx1"/>
            </a:solidFill>
            <a:miter lim="800000"/>
            <a:headEnd/>
            <a:tailEnd/>
          </a:ln>
        </p:spPr>
        <p:txBody>
          <a:bodyPr lIns="0" tIns="0" rIns="0" bIns="0">
            <a:spAutoFit/>
          </a:bodyPr>
          <a:lstStyle/>
          <a:p>
            <a:pPr algn="ctr" eaLnBrk="1" hangingPunct="1">
              <a:spcBef>
                <a:spcPct val="50000"/>
              </a:spcBef>
            </a:pPr>
            <a:r>
              <a:rPr kumimoji="1" lang="en-US" altLang="zh-CN" sz="2000" b="1">
                <a:solidFill>
                  <a:srgbClr val="0000FF"/>
                </a:solidFill>
                <a:latin typeface="微软雅黑" pitchFamily="34" charset="-122"/>
                <a:ea typeface="微软雅黑" pitchFamily="34" charset="-122"/>
              </a:rPr>
              <a:t>cache</a:t>
            </a:r>
          </a:p>
        </p:txBody>
      </p:sp>
      <p:sp>
        <p:nvSpPr>
          <p:cNvPr id="670738" name="Text Box 20"/>
          <p:cNvSpPr txBox="1">
            <a:spLocks noChangeArrowheads="1"/>
          </p:cNvSpPr>
          <p:nvPr/>
        </p:nvSpPr>
        <p:spPr bwMode="auto">
          <a:xfrm>
            <a:off x="1062038" y="5184775"/>
            <a:ext cx="590550" cy="3048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ea typeface="微软雅黑" pitchFamily="34" charset="-122"/>
              </a:rPr>
              <a:t>缺失</a:t>
            </a:r>
          </a:p>
        </p:txBody>
      </p:sp>
      <p:sp>
        <p:nvSpPr>
          <p:cNvPr id="670739" name="Line 21"/>
          <p:cNvSpPr>
            <a:spLocks noChangeShapeType="1"/>
          </p:cNvSpPr>
          <p:nvPr/>
        </p:nvSpPr>
        <p:spPr bwMode="auto">
          <a:xfrm flipH="1">
            <a:off x="371475" y="4914900"/>
            <a:ext cx="285750" cy="0"/>
          </a:xfrm>
          <a:prstGeom prst="line">
            <a:avLst/>
          </a:prstGeom>
          <a:noFill/>
          <a:ln w="28575">
            <a:solidFill>
              <a:srgbClr val="CC0000"/>
            </a:solidFill>
            <a:round/>
            <a:headEnd/>
            <a:tailEnd/>
          </a:ln>
        </p:spPr>
        <p:txBody>
          <a:bodyPr lIns="0" tIns="0" rIns="0" bIns="0">
            <a:spAutoFit/>
          </a:bodyPr>
          <a:lstStyle/>
          <a:p>
            <a:endParaRPr lang="zh-CN" altLang="en-US"/>
          </a:p>
        </p:txBody>
      </p:sp>
      <p:sp>
        <p:nvSpPr>
          <p:cNvPr id="670740" name="Line 22"/>
          <p:cNvSpPr>
            <a:spLocks noChangeShapeType="1"/>
          </p:cNvSpPr>
          <p:nvPr/>
        </p:nvSpPr>
        <p:spPr bwMode="auto">
          <a:xfrm>
            <a:off x="1016000" y="5094288"/>
            <a:ext cx="0" cy="493712"/>
          </a:xfrm>
          <a:prstGeom prst="line">
            <a:avLst/>
          </a:prstGeom>
          <a:noFill/>
          <a:ln w="19050">
            <a:solidFill>
              <a:srgbClr val="CC0000"/>
            </a:solidFill>
            <a:round/>
            <a:headEnd/>
            <a:tailEnd type="triangle" w="med" len="med"/>
          </a:ln>
        </p:spPr>
        <p:txBody>
          <a:bodyPr lIns="0" tIns="0" rIns="0" bIns="0">
            <a:spAutoFit/>
          </a:bodyPr>
          <a:lstStyle/>
          <a:p>
            <a:endParaRPr lang="zh-CN" altLang="en-US"/>
          </a:p>
        </p:txBody>
      </p:sp>
      <p:sp>
        <p:nvSpPr>
          <p:cNvPr id="670741" name="Text Box 23"/>
          <p:cNvSpPr txBox="1">
            <a:spLocks noChangeArrowheads="1"/>
          </p:cNvSpPr>
          <p:nvPr/>
        </p:nvSpPr>
        <p:spPr bwMode="auto">
          <a:xfrm>
            <a:off x="657225" y="5589588"/>
            <a:ext cx="676275" cy="323850"/>
          </a:xfrm>
          <a:prstGeom prst="rect">
            <a:avLst/>
          </a:prstGeom>
          <a:noFill/>
          <a:ln w="19050">
            <a:solidFill>
              <a:schemeClr val="tx1"/>
            </a:solidFill>
            <a:prstDash val="dash"/>
            <a:miter lim="800000"/>
            <a:headEnd/>
            <a:tailEnd/>
          </a:ln>
        </p:spPr>
        <p:txBody>
          <a:bodyPr lIns="0" tIns="0" rIns="0" bIns="0">
            <a:spAutoFit/>
          </a:bodyPr>
          <a:lstStyle/>
          <a:p>
            <a:pPr algn="ctr" eaLnBrk="1" hangingPunct="1">
              <a:spcBef>
                <a:spcPct val="50000"/>
              </a:spcBef>
            </a:pPr>
            <a:r>
              <a:rPr kumimoji="1" lang="zh-CN" altLang="en-US" sz="2000" b="1">
                <a:solidFill>
                  <a:srgbClr val="0000FF"/>
                </a:solidFill>
                <a:ea typeface="微软雅黑" pitchFamily="34" charset="-122"/>
              </a:rPr>
              <a:t>主存</a:t>
            </a:r>
          </a:p>
        </p:txBody>
      </p:sp>
      <p:sp>
        <p:nvSpPr>
          <p:cNvPr id="670742" name="Line 24"/>
          <p:cNvSpPr>
            <a:spLocks noChangeShapeType="1"/>
          </p:cNvSpPr>
          <p:nvPr/>
        </p:nvSpPr>
        <p:spPr bwMode="auto">
          <a:xfrm>
            <a:off x="371475" y="4914900"/>
            <a:ext cx="0" cy="1304925"/>
          </a:xfrm>
          <a:prstGeom prst="line">
            <a:avLst/>
          </a:prstGeom>
          <a:noFill/>
          <a:ln w="19050">
            <a:solidFill>
              <a:srgbClr val="CC0000"/>
            </a:solidFill>
            <a:round/>
            <a:headEnd/>
            <a:tailEnd type="triangle" w="med" len="med"/>
          </a:ln>
        </p:spPr>
        <p:txBody>
          <a:bodyPr lIns="0" tIns="0" rIns="0" bIns="0">
            <a:spAutoFit/>
          </a:bodyPr>
          <a:lstStyle/>
          <a:p>
            <a:endParaRPr lang="zh-CN" altLang="en-US"/>
          </a:p>
        </p:txBody>
      </p:sp>
      <p:sp>
        <p:nvSpPr>
          <p:cNvPr id="670743" name="Line 25"/>
          <p:cNvSpPr>
            <a:spLocks noChangeShapeType="1"/>
          </p:cNvSpPr>
          <p:nvPr/>
        </p:nvSpPr>
        <p:spPr bwMode="auto">
          <a:xfrm>
            <a:off x="1016000" y="5903913"/>
            <a:ext cx="0" cy="315912"/>
          </a:xfrm>
          <a:prstGeom prst="line">
            <a:avLst/>
          </a:prstGeom>
          <a:noFill/>
          <a:ln w="19050">
            <a:solidFill>
              <a:srgbClr val="CC0000"/>
            </a:solidFill>
            <a:round/>
            <a:headEnd/>
            <a:tailEnd type="triangle" w="med" len="med"/>
          </a:ln>
        </p:spPr>
        <p:txBody>
          <a:bodyPr lIns="0" tIns="0" rIns="0" bIns="0">
            <a:spAutoFit/>
          </a:bodyPr>
          <a:lstStyle/>
          <a:p>
            <a:endParaRPr lang="zh-CN" altLang="en-US"/>
          </a:p>
        </p:txBody>
      </p:sp>
      <p:sp>
        <p:nvSpPr>
          <p:cNvPr id="670744" name="Text Box 26"/>
          <p:cNvSpPr txBox="1">
            <a:spLocks noChangeArrowheads="1"/>
          </p:cNvSpPr>
          <p:nvPr/>
        </p:nvSpPr>
        <p:spPr bwMode="auto">
          <a:xfrm>
            <a:off x="161925" y="4598988"/>
            <a:ext cx="590550" cy="3048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ea typeface="微软雅黑" pitchFamily="34" charset="-122"/>
              </a:rPr>
              <a:t>命中</a:t>
            </a:r>
          </a:p>
        </p:txBody>
      </p:sp>
      <p:sp>
        <p:nvSpPr>
          <p:cNvPr id="670745" name="AutoShape 27"/>
          <p:cNvSpPr>
            <a:spLocks noChangeArrowheads="1"/>
          </p:cNvSpPr>
          <p:nvPr/>
        </p:nvSpPr>
        <p:spPr bwMode="auto">
          <a:xfrm>
            <a:off x="250825" y="6219825"/>
            <a:ext cx="900113" cy="17938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FF"/>
          </a:solidFill>
          <a:ln w="19050">
            <a:solidFill>
              <a:schemeClr val="tx1"/>
            </a:solidFill>
            <a:miter lim="800000"/>
            <a:headEnd/>
            <a:tailEnd/>
          </a:ln>
        </p:spPr>
        <p:txBody>
          <a:bodyPr lIns="0" tIns="0" rIns="0" bIns="0" anchor="ctr">
            <a:spAutoFit/>
          </a:bodyPr>
          <a:lstStyle/>
          <a:p>
            <a:endParaRPr lang="zh-CN" altLang="en-US"/>
          </a:p>
        </p:txBody>
      </p:sp>
      <p:sp>
        <p:nvSpPr>
          <p:cNvPr id="670746" name="Line 28"/>
          <p:cNvSpPr>
            <a:spLocks noChangeShapeType="1"/>
          </p:cNvSpPr>
          <p:nvPr/>
        </p:nvSpPr>
        <p:spPr bwMode="auto">
          <a:xfrm flipH="1">
            <a:off x="701675" y="6399213"/>
            <a:ext cx="0" cy="314325"/>
          </a:xfrm>
          <a:prstGeom prst="line">
            <a:avLst/>
          </a:prstGeom>
          <a:noFill/>
          <a:ln w="28575">
            <a:solidFill>
              <a:schemeClr val="tx1"/>
            </a:solidFill>
            <a:round/>
            <a:headEnd/>
            <a:tailEnd type="triangle" w="med" len="med"/>
          </a:ln>
        </p:spPr>
        <p:txBody>
          <a:bodyPr lIns="0" tIns="0" rIns="0" bIns="0">
            <a:spAutoFit/>
          </a:bodyPr>
          <a:lstStyle/>
          <a:p>
            <a:endParaRPr lang="zh-CN" altLang="en-US"/>
          </a:p>
        </p:txBody>
      </p:sp>
      <p:sp>
        <p:nvSpPr>
          <p:cNvPr id="670747" name="Text Box 29"/>
          <p:cNvSpPr txBox="1">
            <a:spLocks noChangeArrowheads="1"/>
          </p:cNvSpPr>
          <p:nvPr/>
        </p:nvSpPr>
        <p:spPr bwMode="auto">
          <a:xfrm>
            <a:off x="100013" y="233363"/>
            <a:ext cx="1439862" cy="304800"/>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2000" b="1">
                <a:solidFill>
                  <a:srgbClr val="0000FF"/>
                </a:solidFill>
                <a:ea typeface="黑体" pitchFamily="49" charset="-122"/>
              </a:rPr>
              <a:t>P179</a:t>
            </a:r>
            <a:r>
              <a:rPr kumimoji="1" lang="zh-CN" altLang="en-US" sz="2000" b="1">
                <a:solidFill>
                  <a:srgbClr val="0000FF"/>
                </a:solidFill>
                <a:ea typeface="黑体" pitchFamily="49" charset="-122"/>
              </a:rPr>
              <a:t>图</a:t>
            </a:r>
            <a:r>
              <a:rPr kumimoji="1" lang="en-US" altLang="zh-CN" sz="2000" b="1">
                <a:solidFill>
                  <a:srgbClr val="0000FF"/>
                </a:solidFill>
                <a:ea typeface="黑体" pitchFamily="49" charset="-122"/>
              </a:rPr>
              <a:t>4.43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0726"/>
                                        </p:tgtEl>
                                        <p:attrNameLst>
                                          <p:attrName>style.visibility</p:attrName>
                                        </p:attrNameLst>
                                      </p:cBhvr>
                                      <p:to>
                                        <p:strVal val="visible"/>
                                      </p:to>
                                    </p:set>
                                    <p:animEffect transition="in" filter="blinds(horizontal)">
                                      <p:cBhvr>
                                        <p:cTn id="7" dur="500"/>
                                        <p:tgtEl>
                                          <p:spTgt spid="6707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0725"/>
                                        </p:tgtEl>
                                        <p:attrNameLst>
                                          <p:attrName>style.visibility</p:attrName>
                                        </p:attrNameLst>
                                      </p:cBhvr>
                                      <p:to>
                                        <p:strVal val="visible"/>
                                      </p:to>
                                    </p:set>
                                    <p:animEffect transition="in" filter="blinds(horizontal)">
                                      <p:cBhvr>
                                        <p:cTn id="12" dur="500"/>
                                        <p:tgtEl>
                                          <p:spTgt spid="6707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0727"/>
                                        </p:tgtEl>
                                        <p:attrNameLst>
                                          <p:attrName>style.visibility</p:attrName>
                                        </p:attrNameLst>
                                      </p:cBhvr>
                                      <p:to>
                                        <p:strVal val="visible"/>
                                      </p:to>
                                    </p:set>
                                    <p:animEffect transition="in" filter="blinds(horizontal)">
                                      <p:cBhvr>
                                        <p:cTn id="17" dur="500"/>
                                        <p:tgtEl>
                                          <p:spTgt spid="670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725" grpId="0" animBg="1"/>
      <p:bldP spid="670726" grpId="0" animBg="1"/>
      <p:bldP spid="670727"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1746" name="Picture 4"/>
          <p:cNvPicPr>
            <a:picLocks noChangeAspect="1" noChangeArrowheads="1"/>
          </p:cNvPicPr>
          <p:nvPr/>
        </p:nvPicPr>
        <p:blipFill>
          <a:blip r:embed="rId2"/>
          <a:srcRect/>
          <a:stretch>
            <a:fillRect/>
          </a:stretch>
        </p:blipFill>
        <p:spPr bwMode="auto">
          <a:xfrm>
            <a:off x="0" y="279400"/>
            <a:ext cx="8888413" cy="6578600"/>
          </a:xfrm>
          <a:prstGeom prst="rect">
            <a:avLst/>
          </a:prstGeom>
          <a:noFill/>
          <a:ln w="9525">
            <a:noFill/>
            <a:miter lim="800000"/>
            <a:headEnd/>
            <a:tailEnd/>
          </a:ln>
        </p:spPr>
      </p:pic>
      <p:sp>
        <p:nvSpPr>
          <p:cNvPr id="671747" name="Rectangle 2"/>
          <p:cNvSpPr>
            <a:spLocks noGrp="1" noChangeArrowheads="1"/>
          </p:cNvSpPr>
          <p:nvPr>
            <p:ph type="title" idx="4294967295"/>
          </p:nvPr>
        </p:nvSpPr>
        <p:spPr/>
        <p:txBody>
          <a:bodyPr lIns="91440" tIns="45720" rIns="91440" bIns="45720" anchor="ctr"/>
          <a:lstStyle/>
          <a:p>
            <a:pPr algn="l" eaLnBrk="1" hangingPunct="1"/>
            <a:r>
              <a:rPr lang="en-US" altLang="zh-CN" sz="3200"/>
              <a:t>CPU</a:t>
            </a:r>
            <a:r>
              <a:rPr lang="zh-CN" altLang="en-US" sz="3200"/>
              <a:t>访存过程</a:t>
            </a:r>
          </a:p>
        </p:txBody>
      </p:sp>
      <p:sp>
        <p:nvSpPr>
          <p:cNvPr id="744453" name="Rectangle 5"/>
          <p:cNvSpPr>
            <a:spLocks noChangeArrowheads="1"/>
          </p:cNvSpPr>
          <p:nvPr/>
        </p:nvSpPr>
        <p:spPr bwMode="auto">
          <a:xfrm>
            <a:off x="1179513" y="1824038"/>
            <a:ext cx="5137150" cy="1638300"/>
          </a:xfrm>
          <a:prstGeom prst="rect">
            <a:avLst/>
          </a:prstGeom>
          <a:solidFill>
            <a:srgbClr val="FFCC00">
              <a:alpha val="24001"/>
            </a:srgbClr>
          </a:solidFill>
          <a:ln w="9525">
            <a:noFill/>
            <a:miter lim="800000"/>
            <a:headEnd/>
            <a:tailEnd/>
          </a:ln>
        </p:spPr>
        <p:txBody>
          <a:bodyPr lIns="0" tIns="0" rIns="0" bIns="0"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744454" name="Rectangle 6"/>
          <p:cNvSpPr>
            <a:spLocks noChangeArrowheads="1"/>
          </p:cNvSpPr>
          <p:nvPr/>
        </p:nvSpPr>
        <p:spPr bwMode="auto">
          <a:xfrm>
            <a:off x="255588" y="3608388"/>
            <a:ext cx="4038600" cy="2655887"/>
          </a:xfrm>
          <a:prstGeom prst="rect">
            <a:avLst/>
          </a:prstGeom>
          <a:solidFill>
            <a:srgbClr val="FF0000">
              <a:alpha val="14117"/>
            </a:srgbClr>
          </a:solidFill>
          <a:ln w="9525">
            <a:noFill/>
            <a:miter lim="800000"/>
            <a:headEnd/>
            <a:tailEnd/>
          </a:ln>
        </p:spPr>
        <p:txBody>
          <a:bodyPr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44455" name="Rectangle 7"/>
          <p:cNvSpPr>
            <a:spLocks noChangeArrowheads="1"/>
          </p:cNvSpPr>
          <p:nvPr/>
        </p:nvSpPr>
        <p:spPr bwMode="auto">
          <a:xfrm>
            <a:off x="4483100" y="3968750"/>
            <a:ext cx="4114800" cy="1981200"/>
          </a:xfrm>
          <a:prstGeom prst="rect">
            <a:avLst/>
          </a:prstGeom>
          <a:solidFill>
            <a:srgbClr val="00CCFF">
              <a:alpha val="24001"/>
            </a:srgbClr>
          </a:solidFill>
          <a:ln w="9525">
            <a:noFill/>
            <a:miter lim="800000"/>
            <a:headEnd/>
            <a:tailEnd/>
          </a:ln>
        </p:spPr>
        <p:txBody>
          <a:bodyPr lIns="0" tIns="0" rIns="0" bIns="0"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1751" name="Text Box 7"/>
          <p:cNvSpPr txBox="1">
            <a:spLocks noChangeArrowheads="1"/>
          </p:cNvSpPr>
          <p:nvPr/>
        </p:nvSpPr>
        <p:spPr bwMode="auto">
          <a:xfrm>
            <a:off x="4933950" y="349250"/>
            <a:ext cx="4210050" cy="1104900"/>
          </a:xfrm>
          <a:prstGeom prst="rect">
            <a:avLst/>
          </a:prstGeom>
          <a:noFill/>
          <a:ln w="50800">
            <a:noFill/>
            <a:miter lim="800000"/>
            <a:headEnd/>
            <a:tailEnd/>
          </a:ln>
          <a:effectLst/>
        </p:spPr>
        <p:txBody>
          <a:bodyPr>
            <a:spAutoFit/>
          </a:bodyPr>
          <a:lstStyle/>
          <a:p>
            <a:pPr>
              <a:spcBef>
                <a:spcPct val="25000"/>
              </a:spcBef>
            </a:pPr>
            <a:r>
              <a:rPr lang="en-US" altLang="zh-CN" sz="1900" b="1">
                <a:solidFill>
                  <a:schemeClr val="accent1"/>
                </a:solidFill>
                <a:latin typeface="微软雅黑" pitchFamily="34" charset="-122"/>
                <a:ea typeface="微软雅黑" pitchFamily="34" charset="-122"/>
              </a:rPr>
              <a:t>TLB</a:t>
            </a:r>
            <a:r>
              <a:rPr lang="zh-CN" altLang="en-US" sz="1900" b="1">
                <a:solidFill>
                  <a:schemeClr val="accent1"/>
                </a:solidFill>
                <a:latin typeface="微软雅黑" pitchFamily="34" charset="-122"/>
                <a:ea typeface="微软雅黑" pitchFamily="34" charset="-122"/>
              </a:rPr>
              <a:t>缺失可由硬件也可由</a:t>
            </a:r>
            <a:r>
              <a:rPr lang="en-US" altLang="zh-CN" sz="1900" b="1">
                <a:solidFill>
                  <a:schemeClr val="accent1"/>
                </a:solidFill>
                <a:latin typeface="微软雅黑" pitchFamily="34" charset="-122"/>
                <a:ea typeface="微软雅黑" pitchFamily="34" charset="-122"/>
              </a:rPr>
              <a:t>OS</a:t>
            </a:r>
            <a:r>
              <a:rPr lang="zh-CN" altLang="en-US" sz="1900" b="1">
                <a:solidFill>
                  <a:schemeClr val="accent1"/>
                </a:solidFill>
                <a:latin typeface="微软雅黑" pitchFamily="34" charset="-122"/>
                <a:ea typeface="微软雅黑" pitchFamily="34" charset="-122"/>
              </a:rPr>
              <a:t>处理</a:t>
            </a:r>
          </a:p>
          <a:p>
            <a:pPr>
              <a:spcBef>
                <a:spcPct val="25000"/>
              </a:spcBef>
            </a:pPr>
            <a:r>
              <a:rPr lang="en-US" altLang="zh-CN" sz="1900" b="1">
                <a:solidFill>
                  <a:schemeClr val="accent1"/>
                </a:solidFill>
                <a:latin typeface="微软雅黑" pitchFamily="34" charset="-122"/>
                <a:ea typeface="微软雅黑" pitchFamily="34" charset="-122"/>
              </a:rPr>
              <a:t>Cache</a:t>
            </a:r>
            <a:r>
              <a:rPr lang="zh-CN" altLang="en-US" sz="1900" b="1">
                <a:solidFill>
                  <a:schemeClr val="accent1"/>
                </a:solidFill>
                <a:latin typeface="微软雅黑" pitchFamily="34" charset="-122"/>
                <a:ea typeface="微软雅黑" pitchFamily="34" charset="-122"/>
              </a:rPr>
              <a:t>缺失由硬件处理</a:t>
            </a:r>
          </a:p>
          <a:p>
            <a:pPr>
              <a:spcBef>
                <a:spcPct val="25000"/>
              </a:spcBef>
            </a:pPr>
            <a:r>
              <a:rPr lang="zh-CN" altLang="en-US" sz="1900" b="1">
                <a:solidFill>
                  <a:schemeClr val="accent1"/>
                </a:solidFill>
                <a:latin typeface="微软雅黑" pitchFamily="34" charset="-122"/>
                <a:ea typeface="微软雅黑" pitchFamily="34" charset="-122"/>
              </a:rPr>
              <a:t>缺页由</a:t>
            </a:r>
            <a:r>
              <a:rPr lang="en-US" altLang="zh-CN" sz="1900" b="1">
                <a:solidFill>
                  <a:schemeClr val="accent1"/>
                </a:solidFill>
                <a:latin typeface="微软雅黑" pitchFamily="34" charset="-122"/>
                <a:ea typeface="微软雅黑" pitchFamily="34" charset="-122"/>
              </a:rPr>
              <a:t>OS</a:t>
            </a:r>
            <a:r>
              <a:rPr lang="zh-CN" altLang="en-US" sz="1900" b="1">
                <a:solidFill>
                  <a:schemeClr val="accent1"/>
                </a:solidFill>
                <a:latin typeface="微软雅黑" pitchFamily="34" charset="-122"/>
                <a:ea typeface="微软雅黑" pitchFamily="34" charset="-122"/>
              </a:rPr>
              <a:t>处理（缺页异常）</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4453"/>
                                        </p:tgtEl>
                                        <p:attrNameLst>
                                          <p:attrName>style.visibility</p:attrName>
                                        </p:attrNameLst>
                                      </p:cBhvr>
                                      <p:to>
                                        <p:strVal val="visible"/>
                                      </p:to>
                                    </p:set>
                                    <p:animEffect transition="in" filter="blinds(horizontal)">
                                      <p:cBhvr>
                                        <p:cTn id="7" dur="500"/>
                                        <p:tgtEl>
                                          <p:spTgt spid="74445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4454"/>
                                        </p:tgtEl>
                                        <p:attrNameLst>
                                          <p:attrName>style.visibility</p:attrName>
                                        </p:attrNameLst>
                                      </p:cBhvr>
                                      <p:to>
                                        <p:strVal val="visible"/>
                                      </p:to>
                                    </p:set>
                                    <p:animEffect transition="in" filter="blinds(horizontal)">
                                      <p:cBhvr>
                                        <p:cTn id="12" dur="500"/>
                                        <p:tgtEl>
                                          <p:spTgt spid="74445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4455"/>
                                        </p:tgtEl>
                                        <p:attrNameLst>
                                          <p:attrName>style.visibility</p:attrName>
                                        </p:attrNameLst>
                                      </p:cBhvr>
                                      <p:to>
                                        <p:strVal val="visible"/>
                                      </p:to>
                                    </p:set>
                                    <p:animEffect transition="in" filter="blinds(horizontal)">
                                      <p:cBhvr>
                                        <p:cTn id="17" dur="500"/>
                                        <p:tgtEl>
                                          <p:spTgt spid="74445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71751"/>
                                        </p:tgtEl>
                                        <p:attrNameLst>
                                          <p:attrName>style.visibility</p:attrName>
                                        </p:attrNameLst>
                                      </p:cBhvr>
                                      <p:to>
                                        <p:strVal val="visible"/>
                                      </p:to>
                                    </p:set>
                                    <p:animEffect transition="in" filter="blinds(horizontal)">
                                      <p:cBhvr>
                                        <p:cTn id="22" dur="500"/>
                                        <p:tgtEl>
                                          <p:spTgt spid="671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4453" grpId="0" animBg="1"/>
      <p:bldP spid="744454" grpId="0" animBg="1"/>
      <p:bldP spid="744455" grpId="0" animBg="1"/>
      <p:bldP spid="671751"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p:cNvSpPr>
            <a:spLocks noGrp="1" noChangeArrowheads="1"/>
          </p:cNvSpPr>
          <p:nvPr>
            <p:ph type="title" idx="4294967295"/>
          </p:nvPr>
        </p:nvSpPr>
        <p:spPr/>
        <p:txBody>
          <a:bodyPr lIns="91440" tIns="45720" rIns="91440" bIns="45720" anchor="ctr"/>
          <a:lstStyle/>
          <a:p>
            <a:pPr eaLnBrk="1" hangingPunct="1"/>
            <a:r>
              <a:rPr lang="zh-CN" altLang="en-US" sz="3200"/>
              <a:t>举例：三种不同缺失的组合</a:t>
            </a:r>
            <a:endParaRPr lang="en-US" altLang="zh-CN" sz="3200"/>
          </a:p>
        </p:txBody>
      </p:sp>
      <p:grpSp>
        <p:nvGrpSpPr>
          <p:cNvPr id="846851" name="Group 25"/>
          <p:cNvGrpSpPr>
            <a:grpSpLocks/>
          </p:cNvGrpSpPr>
          <p:nvPr/>
        </p:nvGrpSpPr>
        <p:grpSpPr bwMode="auto">
          <a:xfrm>
            <a:off x="198438" y="998538"/>
            <a:ext cx="8945562" cy="3643312"/>
            <a:chOff x="80" y="954"/>
            <a:chExt cx="5635" cy="2295"/>
          </a:xfrm>
        </p:grpSpPr>
        <p:pic>
          <p:nvPicPr>
            <p:cNvPr id="846852" name="Picture 4"/>
            <p:cNvPicPr>
              <a:picLocks noChangeAspect="1" noChangeArrowheads="1"/>
            </p:cNvPicPr>
            <p:nvPr/>
          </p:nvPicPr>
          <p:blipFill>
            <a:blip r:embed="rId2"/>
            <a:srcRect/>
            <a:stretch>
              <a:fillRect/>
            </a:stretch>
          </p:blipFill>
          <p:spPr bwMode="auto">
            <a:xfrm>
              <a:off x="80" y="954"/>
              <a:ext cx="5635" cy="2295"/>
            </a:xfrm>
            <a:prstGeom prst="rect">
              <a:avLst/>
            </a:prstGeom>
            <a:noFill/>
            <a:ln w="9525">
              <a:noFill/>
              <a:miter lim="800000"/>
              <a:headEnd/>
              <a:tailEnd/>
            </a:ln>
          </p:spPr>
        </p:pic>
        <p:sp>
          <p:nvSpPr>
            <p:cNvPr id="846853" name="Text Box 6"/>
            <p:cNvSpPr txBox="1">
              <a:spLocks noChangeArrowheads="1"/>
            </p:cNvSpPr>
            <p:nvPr/>
          </p:nvSpPr>
          <p:spPr bwMode="auto">
            <a:xfrm>
              <a:off x="1427" y="1557"/>
              <a:ext cx="4041" cy="182"/>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1900" b="1">
                  <a:solidFill>
                    <a:srgbClr val="0000FF"/>
                  </a:solidFill>
                  <a:latin typeface="微软雅黑" pitchFamily="34" charset="-122"/>
                  <a:ea typeface="微软雅黑" pitchFamily="34" charset="-122"/>
                </a:rPr>
                <a:t>可能，</a:t>
              </a:r>
              <a:r>
                <a:rPr kumimoji="1" lang="en-US" altLang="zh-CN" sz="1900" b="1">
                  <a:solidFill>
                    <a:srgbClr val="0000FF"/>
                  </a:solidFill>
                  <a:latin typeface="微软雅黑" pitchFamily="34" charset="-122"/>
                  <a:ea typeface="微软雅黑" pitchFamily="34" charset="-122"/>
                </a:rPr>
                <a:t>TLB</a:t>
              </a:r>
              <a:r>
                <a:rPr kumimoji="1" lang="zh-CN" altLang="en-US" sz="1900" b="1">
                  <a:solidFill>
                    <a:srgbClr val="0000FF"/>
                  </a:solidFill>
                  <a:latin typeface="微软雅黑" pitchFamily="34" charset="-122"/>
                  <a:ea typeface="微软雅黑" pitchFamily="34" charset="-122"/>
                </a:rPr>
                <a:t>命中则页表一定命中，但实际上不会查页表</a:t>
              </a:r>
            </a:p>
          </p:txBody>
        </p:sp>
        <p:sp>
          <p:nvSpPr>
            <p:cNvPr id="846854" name="Text Box 7"/>
            <p:cNvSpPr txBox="1">
              <a:spLocks noChangeArrowheads="1"/>
            </p:cNvSpPr>
            <p:nvPr/>
          </p:nvSpPr>
          <p:spPr bwMode="auto">
            <a:xfrm>
              <a:off x="1432" y="1796"/>
              <a:ext cx="4169" cy="182"/>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1900" b="1">
                  <a:solidFill>
                    <a:srgbClr val="0000FF"/>
                  </a:solidFill>
                  <a:latin typeface="微软雅黑" pitchFamily="34" charset="-122"/>
                  <a:ea typeface="微软雅黑" pitchFamily="34" charset="-122"/>
                </a:rPr>
                <a:t>可能，</a:t>
              </a:r>
              <a:r>
                <a:rPr kumimoji="1" lang="en-US" altLang="zh-CN" sz="1900" b="1">
                  <a:solidFill>
                    <a:srgbClr val="0000FF"/>
                  </a:solidFill>
                  <a:latin typeface="微软雅黑" pitchFamily="34" charset="-122"/>
                  <a:ea typeface="微软雅黑" pitchFamily="34" charset="-122"/>
                </a:rPr>
                <a:t>TLB</a:t>
              </a:r>
              <a:r>
                <a:rPr kumimoji="1" lang="zh-CN" altLang="en-US" sz="1900" b="1">
                  <a:solidFill>
                    <a:srgbClr val="0000FF"/>
                  </a:solidFill>
                  <a:latin typeface="微软雅黑" pitchFamily="34" charset="-122"/>
                  <a:ea typeface="微软雅黑" pitchFamily="34" charset="-122"/>
                </a:rPr>
                <a:t>缺失但页表命中，信息在主存，就可能在</a:t>
              </a:r>
              <a:r>
                <a:rPr kumimoji="1" lang="en-US" altLang="zh-CN" sz="1900" b="1">
                  <a:solidFill>
                    <a:srgbClr val="0000FF"/>
                  </a:solidFill>
                  <a:latin typeface="微软雅黑" pitchFamily="34" charset="-122"/>
                  <a:ea typeface="微软雅黑" pitchFamily="34" charset="-122"/>
                </a:rPr>
                <a:t>Cache</a:t>
              </a:r>
            </a:p>
          </p:txBody>
        </p:sp>
        <p:sp>
          <p:nvSpPr>
            <p:cNvPr id="846855" name="Text Box 8"/>
            <p:cNvSpPr txBox="1">
              <a:spLocks noChangeArrowheads="1"/>
            </p:cNvSpPr>
            <p:nvPr/>
          </p:nvSpPr>
          <p:spPr bwMode="auto">
            <a:xfrm>
              <a:off x="1437" y="2035"/>
              <a:ext cx="4169" cy="182"/>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1900" b="1">
                  <a:solidFill>
                    <a:srgbClr val="0000FF"/>
                  </a:solidFill>
                  <a:latin typeface="微软雅黑" pitchFamily="34" charset="-122"/>
                  <a:ea typeface="微软雅黑" pitchFamily="34" charset="-122"/>
                </a:rPr>
                <a:t>可能，</a:t>
              </a:r>
              <a:r>
                <a:rPr kumimoji="1" lang="en-US" altLang="zh-CN" sz="1900" b="1">
                  <a:solidFill>
                    <a:srgbClr val="0000FF"/>
                  </a:solidFill>
                  <a:latin typeface="微软雅黑" pitchFamily="34" charset="-122"/>
                  <a:ea typeface="微软雅黑" pitchFamily="34" charset="-122"/>
                </a:rPr>
                <a:t>TLB</a:t>
              </a:r>
              <a:r>
                <a:rPr kumimoji="1" lang="zh-CN" altLang="en-US" sz="1900" b="1">
                  <a:solidFill>
                    <a:srgbClr val="0000FF"/>
                  </a:solidFill>
                  <a:latin typeface="微软雅黑" pitchFamily="34" charset="-122"/>
                  <a:ea typeface="微软雅黑" pitchFamily="34" charset="-122"/>
                </a:rPr>
                <a:t>缺失但页表命中，信息在主存，但可能不在</a:t>
              </a:r>
              <a:r>
                <a:rPr kumimoji="1" lang="en-US" altLang="zh-CN" sz="1900" b="1">
                  <a:solidFill>
                    <a:srgbClr val="0000FF"/>
                  </a:solidFill>
                  <a:latin typeface="微软雅黑" pitchFamily="34" charset="-122"/>
                  <a:ea typeface="微软雅黑" pitchFamily="34" charset="-122"/>
                </a:rPr>
                <a:t>Cache</a:t>
              </a:r>
            </a:p>
          </p:txBody>
        </p:sp>
        <p:sp>
          <p:nvSpPr>
            <p:cNvPr id="846856" name="Text Box 9"/>
            <p:cNvSpPr txBox="1">
              <a:spLocks noChangeArrowheads="1"/>
            </p:cNvSpPr>
            <p:nvPr/>
          </p:nvSpPr>
          <p:spPr bwMode="auto">
            <a:xfrm>
              <a:off x="1469" y="2274"/>
              <a:ext cx="4169" cy="182"/>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1900" b="1">
                  <a:solidFill>
                    <a:srgbClr val="0000FF"/>
                  </a:solidFill>
                  <a:latin typeface="微软雅黑" pitchFamily="34" charset="-122"/>
                  <a:ea typeface="微软雅黑" pitchFamily="34" charset="-122"/>
                </a:rPr>
                <a:t>可能，</a:t>
              </a:r>
              <a:r>
                <a:rPr kumimoji="1" lang="en-US" altLang="zh-CN" sz="1900" b="1">
                  <a:solidFill>
                    <a:srgbClr val="0000FF"/>
                  </a:solidFill>
                  <a:latin typeface="微软雅黑" pitchFamily="34" charset="-122"/>
                  <a:ea typeface="微软雅黑" pitchFamily="34" charset="-122"/>
                </a:rPr>
                <a:t>TLB</a:t>
              </a:r>
              <a:r>
                <a:rPr kumimoji="1" lang="zh-CN" altLang="en-US" sz="1900" b="1">
                  <a:solidFill>
                    <a:srgbClr val="0000FF"/>
                  </a:solidFill>
                  <a:latin typeface="微软雅黑" pitchFamily="34" charset="-122"/>
                  <a:ea typeface="微软雅黑" pitchFamily="34" charset="-122"/>
                </a:rPr>
                <a:t>缺失页表缺失，信息不在主存，一定也不在</a:t>
              </a:r>
              <a:r>
                <a:rPr kumimoji="1" lang="en-US" altLang="zh-CN" sz="1900" b="1">
                  <a:solidFill>
                    <a:srgbClr val="0000FF"/>
                  </a:solidFill>
                  <a:latin typeface="微软雅黑" pitchFamily="34" charset="-122"/>
                  <a:ea typeface="微软雅黑" pitchFamily="34" charset="-122"/>
                </a:rPr>
                <a:t>Cache</a:t>
              </a:r>
            </a:p>
          </p:txBody>
        </p:sp>
        <p:sp>
          <p:nvSpPr>
            <p:cNvPr id="846857" name="Text Box 10"/>
            <p:cNvSpPr txBox="1">
              <a:spLocks noChangeArrowheads="1"/>
            </p:cNvSpPr>
            <p:nvPr/>
          </p:nvSpPr>
          <p:spPr bwMode="auto">
            <a:xfrm>
              <a:off x="1456" y="2513"/>
              <a:ext cx="4169" cy="182"/>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1900" b="1">
                  <a:solidFill>
                    <a:srgbClr val="0000FF"/>
                  </a:solidFill>
                  <a:latin typeface="微软雅黑" pitchFamily="34" charset="-122"/>
                  <a:ea typeface="微软雅黑" pitchFamily="34" charset="-122"/>
                </a:rPr>
                <a:t>不可能，页表缺失，信息不在主存，</a:t>
              </a:r>
              <a:r>
                <a:rPr kumimoji="1" lang="en-US" altLang="zh-CN" sz="1900" b="1">
                  <a:solidFill>
                    <a:srgbClr val="0000FF"/>
                  </a:solidFill>
                  <a:latin typeface="微软雅黑" pitchFamily="34" charset="-122"/>
                  <a:ea typeface="微软雅黑" pitchFamily="34" charset="-122"/>
                </a:rPr>
                <a:t>TLB</a:t>
              </a:r>
              <a:r>
                <a:rPr kumimoji="1" lang="zh-CN" altLang="en-US" sz="1900" b="1">
                  <a:solidFill>
                    <a:srgbClr val="0000FF"/>
                  </a:solidFill>
                  <a:latin typeface="微软雅黑" pitchFamily="34" charset="-122"/>
                  <a:ea typeface="微软雅黑" pitchFamily="34" charset="-122"/>
                </a:rPr>
                <a:t>中一定没有该页表项</a:t>
              </a:r>
              <a:endParaRPr kumimoji="1" lang="en-US" altLang="zh-CN" sz="1900" b="1">
                <a:solidFill>
                  <a:srgbClr val="0000FF"/>
                </a:solidFill>
                <a:latin typeface="微软雅黑" pitchFamily="34" charset="-122"/>
                <a:ea typeface="微软雅黑" pitchFamily="34" charset="-122"/>
              </a:endParaRPr>
            </a:p>
          </p:txBody>
        </p:sp>
        <p:sp>
          <p:nvSpPr>
            <p:cNvPr id="846858" name="Text Box 11"/>
            <p:cNvSpPr txBox="1">
              <a:spLocks noChangeArrowheads="1"/>
            </p:cNvSpPr>
            <p:nvPr/>
          </p:nvSpPr>
          <p:spPr bwMode="auto">
            <a:xfrm>
              <a:off x="1452" y="2743"/>
              <a:ext cx="4169" cy="182"/>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1900" b="1">
                  <a:solidFill>
                    <a:srgbClr val="0000FF"/>
                  </a:solidFill>
                  <a:latin typeface="微软雅黑" pitchFamily="34" charset="-122"/>
                  <a:ea typeface="微软雅黑" pitchFamily="34" charset="-122"/>
                </a:rPr>
                <a:t>同上</a:t>
              </a:r>
              <a:endParaRPr kumimoji="1" lang="en-US" altLang="zh-CN" sz="1900" b="1">
                <a:solidFill>
                  <a:srgbClr val="0000FF"/>
                </a:solidFill>
                <a:latin typeface="微软雅黑" pitchFamily="34" charset="-122"/>
                <a:ea typeface="微软雅黑" pitchFamily="34" charset="-122"/>
              </a:endParaRPr>
            </a:p>
          </p:txBody>
        </p:sp>
        <p:sp>
          <p:nvSpPr>
            <p:cNvPr id="846859" name="Text Box 13"/>
            <p:cNvSpPr txBox="1">
              <a:spLocks noChangeArrowheads="1"/>
            </p:cNvSpPr>
            <p:nvPr/>
          </p:nvSpPr>
          <p:spPr bwMode="auto">
            <a:xfrm>
              <a:off x="1434" y="2986"/>
              <a:ext cx="4169" cy="182"/>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1900" b="1">
                  <a:solidFill>
                    <a:srgbClr val="0000FF"/>
                  </a:solidFill>
                  <a:latin typeface="微软雅黑" pitchFamily="34" charset="-122"/>
                  <a:ea typeface="微软雅黑" pitchFamily="34" charset="-122"/>
                </a:rPr>
                <a:t>不可能，页表缺失，信息不在主存，</a:t>
              </a:r>
              <a:r>
                <a:rPr kumimoji="1" lang="en-US" altLang="zh-CN" sz="1900" b="1">
                  <a:solidFill>
                    <a:srgbClr val="0000FF"/>
                  </a:solidFill>
                  <a:latin typeface="微软雅黑" pitchFamily="34" charset="-122"/>
                  <a:ea typeface="微软雅黑" pitchFamily="34" charset="-122"/>
                </a:rPr>
                <a:t>Cache</a:t>
              </a:r>
              <a:r>
                <a:rPr kumimoji="1" lang="zh-CN" altLang="en-US" sz="1900" b="1">
                  <a:solidFill>
                    <a:srgbClr val="0000FF"/>
                  </a:solidFill>
                  <a:latin typeface="微软雅黑" pitchFamily="34" charset="-122"/>
                  <a:ea typeface="微软雅黑" pitchFamily="34" charset="-122"/>
                </a:rPr>
                <a:t>中一定也无该信息</a:t>
              </a:r>
              <a:endParaRPr kumimoji="1" lang="en-US" altLang="zh-CN" sz="1900" b="1">
                <a:solidFill>
                  <a:srgbClr val="0000FF"/>
                </a:solidFill>
                <a:latin typeface="微软雅黑" pitchFamily="34" charset="-122"/>
                <a:ea typeface="微软雅黑" pitchFamily="34" charset="-122"/>
              </a:endParaRPr>
            </a:p>
          </p:txBody>
        </p:sp>
      </p:grpSp>
      <p:sp>
        <p:nvSpPr>
          <p:cNvPr id="711707" name="Text Box 27"/>
          <p:cNvSpPr txBox="1">
            <a:spLocks noChangeArrowheads="1"/>
          </p:cNvSpPr>
          <p:nvPr/>
        </p:nvSpPr>
        <p:spPr bwMode="auto">
          <a:xfrm>
            <a:off x="188913" y="5213350"/>
            <a:ext cx="3468687" cy="2889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900" b="1">
                <a:solidFill>
                  <a:srgbClr val="CC0000"/>
                </a:solidFill>
                <a:ea typeface="微软雅黑" pitchFamily="34" charset="-122"/>
              </a:rPr>
              <a:t>以上组合中，最好的情况是？</a:t>
            </a:r>
          </a:p>
        </p:txBody>
      </p:sp>
      <p:sp>
        <p:nvSpPr>
          <p:cNvPr id="711708" name="Text Box 28"/>
          <p:cNvSpPr txBox="1">
            <a:spLocks noChangeArrowheads="1"/>
          </p:cNvSpPr>
          <p:nvPr/>
        </p:nvSpPr>
        <p:spPr bwMode="auto">
          <a:xfrm>
            <a:off x="161925" y="4773613"/>
            <a:ext cx="5921375" cy="2889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900" b="1">
                <a:solidFill>
                  <a:srgbClr val="CC0000"/>
                </a:solidFill>
                <a:latin typeface="微软雅黑" pitchFamily="34" charset="-122"/>
                <a:ea typeface="微软雅黑" pitchFamily="34" charset="-122"/>
              </a:rPr>
              <a:t>最好的情况是</a:t>
            </a:r>
            <a:r>
              <a:rPr kumimoji="1" lang="en-US" altLang="zh-CN" sz="1900" b="1">
                <a:solidFill>
                  <a:srgbClr val="663300"/>
                </a:solidFill>
                <a:latin typeface="微软雅黑" pitchFamily="34" charset="-122"/>
                <a:ea typeface="微软雅黑" pitchFamily="34" charset="-122"/>
              </a:rPr>
              <a:t>hit</a:t>
            </a:r>
            <a:r>
              <a:rPr kumimoji="1" lang="zh-CN" altLang="en-US" sz="1900" b="1">
                <a:solidFill>
                  <a:srgbClr val="663300"/>
                </a:solidFill>
                <a:latin typeface="微软雅黑" pitchFamily="34" charset="-122"/>
                <a:ea typeface="微软雅黑" pitchFamily="34" charset="-122"/>
              </a:rPr>
              <a:t>、</a:t>
            </a:r>
            <a:r>
              <a:rPr kumimoji="1" lang="en-US" altLang="zh-CN" sz="1900" b="1">
                <a:solidFill>
                  <a:srgbClr val="663300"/>
                </a:solidFill>
                <a:latin typeface="微软雅黑" pitchFamily="34" charset="-122"/>
                <a:ea typeface="微软雅黑" pitchFamily="34" charset="-122"/>
              </a:rPr>
              <a:t>hit</a:t>
            </a:r>
            <a:r>
              <a:rPr kumimoji="1" lang="zh-CN" altLang="en-US" sz="1900" b="1">
                <a:solidFill>
                  <a:srgbClr val="663300"/>
                </a:solidFill>
                <a:latin typeface="微软雅黑" pitchFamily="34" charset="-122"/>
                <a:ea typeface="微软雅黑" pitchFamily="34" charset="-122"/>
              </a:rPr>
              <a:t>、</a:t>
            </a:r>
            <a:r>
              <a:rPr kumimoji="1" lang="en-US" altLang="zh-CN" sz="1900" b="1">
                <a:solidFill>
                  <a:srgbClr val="663300"/>
                </a:solidFill>
                <a:latin typeface="微软雅黑" pitchFamily="34" charset="-122"/>
                <a:ea typeface="微软雅黑" pitchFamily="34" charset="-122"/>
              </a:rPr>
              <a:t>hit</a:t>
            </a:r>
            <a:r>
              <a:rPr kumimoji="1" lang="zh-CN" altLang="en-US" sz="1900" b="1">
                <a:solidFill>
                  <a:srgbClr val="CC0000"/>
                </a:solidFill>
                <a:latin typeface="微软雅黑" pitchFamily="34" charset="-122"/>
                <a:ea typeface="微软雅黑" pitchFamily="34" charset="-122"/>
              </a:rPr>
              <a:t>，此时，访问主存几次？</a:t>
            </a:r>
          </a:p>
        </p:txBody>
      </p:sp>
      <p:sp>
        <p:nvSpPr>
          <p:cNvPr id="711709" name="Text Box 29"/>
          <p:cNvSpPr txBox="1">
            <a:spLocks noChangeArrowheads="1"/>
          </p:cNvSpPr>
          <p:nvPr/>
        </p:nvSpPr>
        <p:spPr bwMode="auto">
          <a:xfrm>
            <a:off x="6102350" y="4773613"/>
            <a:ext cx="1930400" cy="2889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900" b="1">
                <a:solidFill>
                  <a:srgbClr val="006600"/>
                </a:solidFill>
                <a:ea typeface="微软雅黑" pitchFamily="34" charset="-122"/>
              </a:rPr>
              <a:t>不需要访问主存！</a:t>
            </a:r>
          </a:p>
        </p:txBody>
      </p:sp>
      <p:sp>
        <p:nvSpPr>
          <p:cNvPr id="711710" name="Text Box 30"/>
          <p:cNvSpPr txBox="1">
            <a:spLocks noChangeArrowheads="1"/>
          </p:cNvSpPr>
          <p:nvPr/>
        </p:nvSpPr>
        <p:spPr bwMode="auto">
          <a:xfrm>
            <a:off x="3482975" y="5184775"/>
            <a:ext cx="3746500" cy="288925"/>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1900" b="1">
                <a:solidFill>
                  <a:srgbClr val="663300"/>
                </a:solidFill>
                <a:latin typeface="微软雅黑" pitchFamily="34" charset="-122"/>
                <a:ea typeface="微软雅黑" pitchFamily="34" charset="-122"/>
              </a:rPr>
              <a:t>hit</a:t>
            </a:r>
            <a:r>
              <a:rPr kumimoji="1" lang="zh-CN" altLang="en-US" sz="1900" b="1">
                <a:solidFill>
                  <a:srgbClr val="663300"/>
                </a:solidFill>
                <a:latin typeface="微软雅黑" pitchFamily="34" charset="-122"/>
                <a:ea typeface="微软雅黑" pitchFamily="34" charset="-122"/>
              </a:rPr>
              <a:t>、</a:t>
            </a:r>
            <a:r>
              <a:rPr kumimoji="1" lang="en-US" altLang="zh-CN" sz="1900" b="1">
                <a:solidFill>
                  <a:srgbClr val="663300"/>
                </a:solidFill>
                <a:latin typeface="微软雅黑" pitchFamily="34" charset="-122"/>
                <a:ea typeface="微软雅黑" pitchFamily="34" charset="-122"/>
              </a:rPr>
              <a:t>hit</a:t>
            </a:r>
            <a:r>
              <a:rPr kumimoji="1" lang="zh-CN" altLang="en-US" sz="1900" b="1">
                <a:solidFill>
                  <a:srgbClr val="663300"/>
                </a:solidFill>
                <a:latin typeface="微软雅黑" pitchFamily="34" charset="-122"/>
                <a:ea typeface="微软雅黑" pitchFamily="34" charset="-122"/>
              </a:rPr>
              <a:t>、</a:t>
            </a:r>
            <a:r>
              <a:rPr kumimoji="1" lang="en-US" altLang="zh-CN" sz="1900" b="1">
                <a:solidFill>
                  <a:srgbClr val="663300"/>
                </a:solidFill>
                <a:latin typeface="微软雅黑" pitchFamily="34" charset="-122"/>
                <a:ea typeface="微软雅黑" pitchFamily="34" charset="-122"/>
              </a:rPr>
              <a:t>miss</a:t>
            </a:r>
            <a:r>
              <a:rPr kumimoji="1" lang="zh-CN" altLang="en-US" sz="1900" b="1">
                <a:solidFill>
                  <a:srgbClr val="663300"/>
                </a:solidFill>
                <a:latin typeface="微软雅黑" pitchFamily="34" charset="-122"/>
                <a:ea typeface="微软雅黑" pitchFamily="34" charset="-122"/>
              </a:rPr>
              <a:t>和</a:t>
            </a:r>
            <a:r>
              <a:rPr kumimoji="1" lang="en-US" altLang="zh-CN" sz="1900" b="1">
                <a:solidFill>
                  <a:srgbClr val="663300"/>
                </a:solidFill>
                <a:latin typeface="微软雅黑" pitchFamily="34" charset="-122"/>
                <a:ea typeface="微软雅黑" pitchFamily="34" charset="-122"/>
              </a:rPr>
              <a:t>miss</a:t>
            </a:r>
            <a:r>
              <a:rPr kumimoji="1" lang="zh-CN" altLang="en-US" sz="1900" b="1">
                <a:solidFill>
                  <a:srgbClr val="663300"/>
                </a:solidFill>
                <a:latin typeface="微软雅黑" pitchFamily="34" charset="-122"/>
                <a:ea typeface="微软雅黑" pitchFamily="34" charset="-122"/>
              </a:rPr>
              <a:t>、</a:t>
            </a:r>
            <a:r>
              <a:rPr kumimoji="1" lang="en-US" altLang="zh-CN" sz="1900" b="1">
                <a:solidFill>
                  <a:srgbClr val="663300"/>
                </a:solidFill>
                <a:latin typeface="微软雅黑" pitchFamily="34" charset="-122"/>
                <a:ea typeface="微软雅黑" pitchFamily="34" charset="-122"/>
              </a:rPr>
              <a:t>hit</a:t>
            </a:r>
            <a:r>
              <a:rPr kumimoji="1" lang="zh-CN" altLang="en-US" sz="1900" b="1">
                <a:solidFill>
                  <a:srgbClr val="663300"/>
                </a:solidFill>
                <a:latin typeface="微软雅黑" pitchFamily="34" charset="-122"/>
                <a:ea typeface="微软雅黑" pitchFamily="34" charset="-122"/>
              </a:rPr>
              <a:t>、</a:t>
            </a:r>
            <a:r>
              <a:rPr kumimoji="1" lang="en-US" altLang="zh-CN" sz="1900" b="1">
                <a:solidFill>
                  <a:srgbClr val="663300"/>
                </a:solidFill>
                <a:latin typeface="微软雅黑" pitchFamily="34" charset="-122"/>
                <a:ea typeface="微软雅黑" pitchFamily="34" charset="-122"/>
              </a:rPr>
              <a:t>hit</a:t>
            </a:r>
            <a:endParaRPr kumimoji="1" lang="zh-CN" altLang="en-US" sz="1900" b="1">
              <a:solidFill>
                <a:srgbClr val="663300"/>
              </a:solidFill>
              <a:latin typeface="微软雅黑" pitchFamily="34" charset="-122"/>
              <a:ea typeface="微软雅黑" pitchFamily="34" charset="-122"/>
            </a:endParaRPr>
          </a:p>
        </p:txBody>
      </p:sp>
      <p:sp>
        <p:nvSpPr>
          <p:cNvPr id="711711" name="Text Box 31"/>
          <p:cNvSpPr txBox="1">
            <a:spLocks noChangeArrowheads="1"/>
          </p:cNvSpPr>
          <p:nvPr/>
        </p:nvSpPr>
        <p:spPr bwMode="auto">
          <a:xfrm>
            <a:off x="7362825" y="5184775"/>
            <a:ext cx="900113" cy="2889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900" b="1">
                <a:solidFill>
                  <a:srgbClr val="006600"/>
                </a:solidFill>
                <a:latin typeface="微软雅黑" pitchFamily="34" charset="-122"/>
                <a:ea typeface="微软雅黑" pitchFamily="34" charset="-122"/>
              </a:rPr>
              <a:t>访存</a:t>
            </a:r>
            <a:r>
              <a:rPr kumimoji="1" lang="en-US" altLang="zh-CN" sz="1900" b="1">
                <a:solidFill>
                  <a:srgbClr val="006600"/>
                </a:solidFill>
                <a:latin typeface="微软雅黑" pitchFamily="34" charset="-122"/>
                <a:ea typeface="微软雅黑" pitchFamily="34" charset="-122"/>
              </a:rPr>
              <a:t>1</a:t>
            </a:r>
            <a:r>
              <a:rPr kumimoji="1" lang="zh-CN" altLang="en-US" sz="1900" b="1">
                <a:solidFill>
                  <a:srgbClr val="006600"/>
                </a:solidFill>
                <a:latin typeface="微软雅黑" pitchFamily="34" charset="-122"/>
                <a:ea typeface="微软雅黑" pitchFamily="34" charset="-122"/>
              </a:rPr>
              <a:t>次</a:t>
            </a:r>
          </a:p>
        </p:txBody>
      </p:sp>
      <p:sp>
        <p:nvSpPr>
          <p:cNvPr id="711712" name="Text Box 32"/>
          <p:cNvSpPr txBox="1">
            <a:spLocks noChangeArrowheads="1"/>
          </p:cNvSpPr>
          <p:nvPr/>
        </p:nvSpPr>
        <p:spPr bwMode="auto">
          <a:xfrm>
            <a:off x="180975" y="6138863"/>
            <a:ext cx="3468688" cy="2889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900" b="1">
                <a:solidFill>
                  <a:srgbClr val="CC0000"/>
                </a:solidFill>
                <a:ea typeface="微软雅黑" pitchFamily="34" charset="-122"/>
              </a:rPr>
              <a:t>介于最坏和最好之间的是？</a:t>
            </a:r>
          </a:p>
        </p:txBody>
      </p:sp>
      <p:sp>
        <p:nvSpPr>
          <p:cNvPr id="711713" name="Text Box 33"/>
          <p:cNvSpPr txBox="1">
            <a:spLocks noChangeArrowheads="1"/>
          </p:cNvSpPr>
          <p:nvPr/>
        </p:nvSpPr>
        <p:spPr bwMode="auto">
          <a:xfrm>
            <a:off x="3317875" y="6126163"/>
            <a:ext cx="2149475" cy="288925"/>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1900" b="1">
                <a:solidFill>
                  <a:srgbClr val="663300"/>
                </a:solidFill>
                <a:latin typeface="微软雅黑" pitchFamily="34" charset="-122"/>
                <a:ea typeface="微软雅黑" pitchFamily="34" charset="-122"/>
              </a:rPr>
              <a:t>miss</a:t>
            </a:r>
            <a:r>
              <a:rPr kumimoji="1" lang="zh-CN" altLang="en-US" sz="1900" b="1">
                <a:solidFill>
                  <a:srgbClr val="663300"/>
                </a:solidFill>
                <a:latin typeface="微软雅黑" pitchFamily="34" charset="-122"/>
                <a:ea typeface="微软雅黑" pitchFamily="34" charset="-122"/>
              </a:rPr>
              <a:t>、</a:t>
            </a:r>
            <a:r>
              <a:rPr kumimoji="1" lang="en-US" altLang="zh-CN" sz="1900" b="1">
                <a:solidFill>
                  <a:srgbClr val="663300"/>
                </a:solidFill>
                <a:latin typeface="微软雅黑" pitchFamily="34" charset="-122"/>
                <a:ea typeface="微软雅黑" pitchFamily="34" charset="-122"/>
              </a:rPr>
              <a:t>hit</a:t>
            </a:r>
            <a:r>
              <a:rPr kumimoji="1" lang="zh-CN" altLang="en-US" sz="1900" b="1">
                <a:solidFill>
                  <a:srgbClr val="663300"/>
                </a:solidFill>
                <a:latin typeface="微软雅黑" pitchFamily="34" charset="-122"/>
                <a:ea typeface="微软雅黑" pitchFamily="34" charset="-122"/>
              </a:rPr>
              <a:t>、</a:t>
            </a:r>
            <a:r>
              <a:rPr kumimoji="1" lang="en-US" altLang="zh-CN" sz="1900" b="1">
                <a:solidFill>
                  <a:srgbClr val="663300"/>
                </a:solidFill>
                <a:latin typeface="微软雅黑" pitchFamily="34" charset="-122"/>
                <a:ea typeface="微软雅黑" pitchFamily="34" charset="-122"/>
              </a:rPr>
              <a:t>miss</a:t>
            </a:r>
          </a:p>
        </p:txBody>
      </p:sp>
      <p:sp>
        <p:nvSpPr>
          <p:cNvPr id="711714" name="Text Box 34"/>
          <p:cNvSpPr txBox="1">
            <a:spLocks noChangeArrowheads="1"/>
          </p:cNvSpPr>
          <p:nvPr/>
        </p:nvSpPr>
        <p:spPr bwMode="auto">
          <a:xfrm>
            <a:off x="5514975" y="6153150"/>
            <a:ext cx="3338513" cy="2889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900" b="1">
                <a:solidFill>
                  <a:srgbClr val="006600"/>
                </a:solidFill>
                <a:latin typeface="微软雅黑" pitchFamily="34" charset="-122"/>
                <a:ea typeface="微软雅黑" pitchFamily="34" charset="-122"/>
              </a:rPr>
              <a:t>不需访问磁盘、但访存至少</a:t>
            </a:r>
            <a:r>
              <a:rPr kumimoji="1" lang="en-US" altLang="zh-CN" sz="1900" b="1">
                <a:solidFill>
                  <a:srgbClr val="006600"/>
                </a:solidFill>
                <a:latin typeface="微软雅黑" pitchFamily="34" charset="-122"/>
                <a:ea typeface="微软雅黑" pitchFamily="34" charset="-122"/>
              </a:rPr>
              <a:t>2</a:t>
            </a:r>
            <a:r>
              <a:rPr kumimoji="1" lang="zh-CN" altLang="en-US" sz="1900" b="1">
                <a:solidFill>
                  <a:srgbClr val="006600"/>
                </a:solidFill>
                <a:latin typeface="微软雅黑" pitchFamily="34" charset="-122"/>
                <a:ea typeface="微软雅黑" pitchFamily="34" charset="-122"/>
              </a:rPr>
              <a:t>次</a:t>
            </a:r>
          </a:p>
        </p:txBody>
      </p:sp>
      <p:sp>
        <p:nvSpPr>
          <p:cNvPr id="711715" name="Text Box 35"/>
          <p:cNvSpPr txBox="1">
            <a:spLocks noChangeArrowheads="1"/>
          </p:cNvSpPr>
          <p:nvPr/>
        </p:nvSpPr>
        <p:spPr bwMode="auto">
          <a:xfrm>
            <a:off x="158750" y="5675313"/>
            <a:ext cx="3468688" cy="2889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900" b="1">
                <a:solidFill>
                  <a:srgbClr val="CC0000"/>
                </a:solidFill>
                <a:ea typeface="微软雅黑" pitchFamily="34" charset="-122"/>
              </a:rPr>
              <a:t>以上组合中，最坏的情况是？</a:t>
            </a:r>
          </a:p>
        </p:txBody>
      </p:sp>
      <p:sp>
        <p:nvSpPr>
          <p:cNvPr id="711716" name="Text Box 36"/>
          <p:cNvSpPr txBox="1">
            <a:spLocks noChangeArrowheads="1"/>
          </p:cNvSpPr>
          <p:nvPr/>
        </p:nvSpPr>
        <p:spPr bwMode="auto">
          <a:xfrm>
            <a:off x="3424238" y="5662613"/>
            <a:ext cx="2149475" cy="288925"/>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1900" b="1">
                <a:solidFill>
                  <a:srgbClr val="663300"/>
                </a:solidFill>
                <a:latin typeface="微软雅黑" pitchFamily="34" charset="-122"/>
                <a:ea typeface="微软雅黑" pitchFamily="34" charset="-122"/>
              </a:rPr>
              <a:t>miss</a:t>
            </a:r>
            <a:r>
              <a:rPr kumimoji="1" lang="zh-CN" altLang="en-US" sz="1900" b="1">
                <a:solidFill>
                  <a:srgbClr val="663300"/>
                </a:solidFill>
                <a:latin typeface="微软雅黑" pitchFamily="34" charset="-122"/>
                <a:ea typeface="微软雅黑" pitchFamily="34" charset="-122"/>
              </a:rPr>
              <a:t>、</a:t>
            </a:r>
            <a:r>
              <a:rPr kumimoji="1" lang="en-US" altLang="zh-CN" sz="1900" b="1">
                <a:solidFill>
                  <a:srgbClr val="663300"/>
                </a:solidFill>
                <a:latin typeface="微软雅黑" pitchFamily="34" charset="-122"/>
                <a:ea typeface="微软雅黑" pitchFamily="34" charset="-122"/>
              </a:rPr>
              <a:t>miss</a:t>
            </a:r>
            <a:r>
              <a:rPr kumimoji="1" lang="zh-CN" altLang="en-US" sz="1900" b="1">
                <a:solidFill>
                  <a:srgbClr val="663300"/>
                </a:solidFill>
                <a:latin typeface="微软雅黑" pitchFamily="34" charset="-122"/>
                <a:ea typeface="微软雅黑" pitchFamily="34" charset="-122"/>
              </a:rPr>
              <a:t>、</a:t>
            </a:r>
            <a:r>
              <a:rPr kumimoji="1" lang="en-US" altLang="zh-CN" sz="1900" b="1">
                <a:solidFill>
                  <a:srgbClr val="663300"/>
                </a:solidFill>
                <a:latin typeface="微软雅黑" pitchFamily="34" charset="-122"/>
                <a:ea typeface="微软雅黑" pitchFamily="34" charset="-122"/>
              </a:rPr>
              <a:t>miss</a:t>
            </a:r>
          </a:p>
        </p:txBody>
      </p:sp>
      <p:sp>
        <p:nvSpPr>
          <p:cNvPr id="711717" name="Text Box 37"/>
          <p:cNvSpPr txBox="1">
            <a:spLocks noChangeArrowheads="1"/>
          </p:cNvSpPr>
          <p:nvPr/>
        </p:nvSpPr>
        <p:spPr bwMode="auto">
          <a:xfrm>
            <a:off x="5791200" y="5629275"/>
            <a:ext cx="3076575" cy="2889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900" b="1">
                <a:solidFill>
                  <a:srgbClr val="006600"/>
                </a:solidFill>
                <a:latin typeface="微软雅黑" pitchFamily="34" charset="-122"/>
                <a:ea typeface="微软雅黑" pitchFamily="34" charset="-122"/>
              </a:rPr>
              <a:t>需访问磁盘、并访存至少</a:t>
            </a:r>
            <a:r>
              <a:rPr kumimoji="1" lang="en-US" altLang="zh-CN" sz="1900" b="1">
                <a:solidFill>
                  <a:srgbClr val="006600"/>
                </a:solidFill>
                <a:latin typeface="微软雅黑" pitchFamily="34" charset="-122"/>
                <a:ea typeface="微软雅黑" pitchFamily="34" charset="-122"/>
              </a:rPr>
              <a:t>2</a:t>
            </a:r>
            <a:r>
              <a:rPr kumimoji="1" lang="zh-CN" altLang="en-US" sz="1900" b="1">
                <a:solidFill>
                  <a:srgbClr val="006600"/>
                </a:solidFill>
                <a:latin typeface="微软雅黑" pitchFamily="34" charset="-122"/>
                <a:ea typeface="微软雅黑" pitchFamily="34" charset="-122"/>
              </a:rPr>
              <a:t>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1708"/>
                                        </p:tgtEl>
                                        <p:attrNameLst>
                                          <p:attrName>style.visibility</p:attrName>
                                        </p:attrNameLst>
                                      </p:cBhvr>
                                      <p:to>
                                        <p:strVal val="visible"/>
                                      </p:to>
                                    </p:set>
                                    <p:animEffect transition="in" filter="blinds(horizontal)">
                                      <p:cBhvr>
                                        <p:cTn id="7" dur="500"/>
                                        <p:tgtEl>
                                          <p:spTgt spid="7117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1709"/>
                                        </p:tgtEl>
                                        <p:attrNameLst>
                                          <p:attrName>style.visibility</p:attrName>
                                        </p:attrNameLst>
                                      </p:cBhvr>
                                      <p:to>
                                        <p:strVal val="visible"/>
                                      </p:to>
                                    </p:set>
                                    <p:animEffect transition="in" filter="blinds(horizontal)">
                                      <p:cBhvr>
                                        <p:cTn id="12" dur="500"/>
                                        <p:tgtEl>
                                          <p:spTgt spid="71170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1707"/>
                                        </p:tgtEl>
                                        <p:attrNameLst>
                                          <p:attrName>style.visibility</p:attrName>
                                        </p:attrNameLst>
                                      </p:cBhvr>
                                      <p:to>
                                        <p:strVal val="visible"/>
                                      </p:to>
                                    </p:set>
                                    <p:animEffect transition="in" filter="blinds(horizontal)">
                                      <p:cBhvr>
                                        <p:cTn id="17" dur="500"/>
                                        <p:tgtEl>
                                          <p:spTgt spid="71170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1710"/>
                                        </p:tgtEl>
                                        <p:attrNameLst>
                                          <p:attrName>style.visibility</p:attrName>
                                        </p:attrNameLst>
                                      </p:cBhvr>
                                      <p:to>
                                        <p:strVal val="visible"/>
                                      </p:to>
                                    </p:set>
                                    <p:animEffect transition="in" filter="blinds(horizontal)">
                                      <p:cBhvr>
                                        <p:cTn id="22" dur="500"/>
                                        <p:tgtEl>
                                          <p:spTgt spid="7117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1711"/>
                                        </p:tgtEl>
                                        <p:attrNameLst>
                                          <p:attrName>style.visibility</p:attrName>
                                        </p:attrNameLst>
                                      </p:cBhvr>
                                      <p:to>
                                        <p:strVal val="visible"/>
                                      </p:to>
                                    </p:set>
                                    <p:animEffect transition="in" filter="blinds(horizontal)">
                                      <p:cBhvr>
                                        <p:cTn id="27" dur="500"/>
                                        <p:tgtEl>
                                          <p:spTgt spid="7117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11715"/>
                                        </p:tgtEl>
                                        <p:attrNameLst>
                                          <p:attrName>style.visibility</p:attrName>
                                        </p:attrNameLst>
                                      </p:cBhvr>
                                      <p:to>
                                        <p:strVal val="visible"/>
                                      </p:to>
                                    </p:set>
                                    <p:animEffect transition="in" filter="blinds(horizontal)">
                                      <p:cBhvr>
                                        <p:cTn id="32" dur="500"/>
                                        <p:tgtEl>
                                          <p:spTgt spid="71171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11716"/>
                                        </p:tgtEl>
                                        <p:attrNameLst>
                                          <p:attrName>style.visibility</p:attrName>
                                        </p:attrNameLst>
                                      </p:cBhvr>
                                      <p:to>
                                        <p:strVal val="visible"/>
                                      </p:to>
                                    </p:set>
                                    <p:animEffect transition="in" filter="blinds(horizontal)">
                                      <p:cBhvr>
                                        <p:cTn id="37" dur="500"/>
                                        <p:tgtEl>
                                          <p:spTgt spid="71171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11717"/>
                                        </p:tgtEl>
                                        <p:attrNameLst>
                                          <p:attrName>style.visibility</p:attrName>
                                        </p:attrNameLst>
                                      </p:cBhvr>
                                      <p:to>
                                        <p:strVal val="visible"/>
                                      </p:to>
                                    </p:set>
                                    <p:animEffect transition="in" filter="blinds(horizontal)">
                                      <p:cBhvr>
                                        <p:cTn id="42" dur="500"/>
                                        <p:tgtEl>
                                          <p:spTgt spid="71171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11712"/>
                                        </p:tgtEl>
                                        <p:attrNameLst>
                                          <p:attrName>style.visibility</p:attrName>
                                        </p:attrNameLst>
                                      </p:cBhvr>
                                      <p:to>
                                        <p:strVal val="visible"/>
                                      </p:to>
                                    </p:set>
                                    <p:animEffect transition="in" filter="blinds(horizontal)">
                                      <p:cBhvr>
                                        <p:cTn id="47" dur="500"/>
                                        <p:tgtEl>
                                          <p:spTgt spid="71171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11713"/>
                                        </p:tgtEl>
                                        <p:attrNameLst>
                                          <p:attrName>style.visibility</p:attrName>
                                        </p:attrNameLst>
                                      </p:cBhvr>
                                      <p:to>
                                        <p:strVal val="visible"/>
                                      </p:to>
                                    </p:set>
                                    <p:animEffect transition="in" filter="blinds(horizontal)">
                                      <p:cBhvr>
                                        <p:cTn id="52" dur="500"/>
                                        <p:tgtEl>
                                          <p:spTgt spid="71171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11714"/>
                                        </p:tgtEl>
                                        <p:attrNameLst>
                                          <p:attrName>style.visibility</p:attrName>
                                        </p:attrNameLst>
                                      </p:cBhvr>
                                      <p:to>
                                        <p:strVal val="visible"/>
                                      </p:to>
                                    </p:set>
                                    <p:animEffect transition="in" filter="blinds(horizontal)">
                                      <p:cBhvr>
                                        <p:cTn id="57" dur="500"/>
                                        <p:tgtEl>
                                          <p:spTgt spid="711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707" grpId="0"/>
      <p:bldP spid="711708" grpId="0"/>
      <p:bldP spid="711709" grpId="0"/>
      <p:bldP spid="711710" grpId="0"/>
      <p:bldP spid="711711" grpId="0"/>
      <p:bldP spid="711712" grpId="0"/>
      <p:bldP spid="711713" grpId="0"/>
      <p:bldP spid="711714" grpId="0"/>
      <p:bldP spid="711715" grpId="0"/>
      <p:bldP spid="711716" grpId="0"/>
      <p:bldP spid="711717"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idx="4294967295"/>
          </p:nvPr>
        </p:nvSpPr>
        <p:spPr>
          <a:xfrm>
            <a:off x="415925" y="95250"/>
            <a:ext cx="7591425" cy="569913"/>
          </a:xfrm>
        </p:spPr>
        <p:txBody>
          <a:bodyPr lIns="91440" tIns="45720" rIns="91440" bIns="45720" anchor="ctr"/>
          <a:lstStyle/>
          <a:p>
            <a:r>
              <a:rPr lang="zh-CN" altLang="en-US">
                <a:ea typeface="宋体" pitchFamily="2" charset="-122"/>
              </a:rPr>
              <a:t>缩写的含义</a:t>
            </a:r>
          </a:p>
        </p:txBody>
      </p:sp>
      <p:sp>
        <p:nvSpPr>
          <p:cNvPr id="593923" name="Rectangle 3"/>
          <p:cNvSpPr>
            <a:spLocks noGrp="1" noChangeArrowheads="1"/>
          </p:cNvSpPr>
          <p:nvPr>
            <p:ph type="body" idx="4294967295"/>
          </p:nvPr>
        </p:nvSpPr>
        <p:spPr>
          <a:xfrm>
            <a:off x="382588" y="776288"/>
            <a:ext cx="7896225" cy="5700712"/>
          </a:xfrm>
        </p:spPr>
        <p:txBody>
          <a:bodyPr lIns="91440" tIns="45720" rIns="91440" bIns="45720">
            <a:normAutofit/>
          </a:bodyPr>
          <a:lstStyle/>
          <a:p>
            <a:pPr>
              <a:lnSpc>
                <a:spcPct val="90000"/>
              </a:lnSpc>
            </a:pPr>
            <a:r>
              <a:rPr lang="zh-CN" altLang="en-US" sz="2000">
                <a:latin typeface="微软雅黑" pitchFamily="34" charset="-122"/>
                <a:ea typeface="微软雅黑" pitchFamily="34" charset="-122"/>
              </a:rPr>
              <a:t>基本参数（按字节编址）</a:t>
            </a:r>
          </a:p>
          <a:p>
            <a:pPr lvl="1">
              <a:lnSpc>
                <a:spcPct val="90000"/>
              </a:lnSpc>
            </a:pPr>
            <a:r>
              <a:rPr lang="en-US" altLang="zh-CN" sz="2000">
                <a:latin typeface="微软雅黑" pitchFamily="34" charset="-122"/>
                <a:ea typeface="微软雅黑" pitchFamily="34" charset="-122"/>
              </a:rPr>
              <a:t>N = 2</a:t>
            </a:r>
            <a:r>
              <a:rPr lang="en-US" altLang="zh-CN" sz="2000" baseline="30000">
                <a:latin typeface="微软雅黑" pitchFamily="34" charset="-122"/>
                <a:ea typeface="微软雅黑" pitchFamily="34" charset="-122"/>
              </a:rPr>
              <a:t>n </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虚拟地址空间大小</a:t>
            </a:r>
            <a:endParaRPr lang="zh-CN" altLang="en-US" sz="2000" baseline="30000">
              <a:latin typeface="微软雅黑" pitchFamily="34" charset="-122"/>
              <a:ea typeface="微软雅黑" pitchFamily="34" charset="-122"/>
            </a:endParaRPr>
          </a:p>
          <a:p>
            <a:pPr lvl="1">
              <a:lnSpc>
                <a:spcPct val="90000"/>
              </a:lnSpc>
            </a:pPr>
            <a:r>
              <a:rPr lang="en-US" altLang="zh-CN" sz="2000">
                <a:latin typeface="微软雅黑" pitchFamily="34" charset="-122"/>
                <a:ea typeface="微软雅黑" pitchFamily="34" charset="-122"/>
              </a:rPr>
              <a:t>M = 2</a:t>
            </a:r>
            <a:r>
              <a:rPr lang="en-US" altLang="zh-CN" sz="2000" baseline="30000">
                <a:latin typeface="微软雅黑" pitchFamily="34" charset="-122"/>
                <a:ea typeface="微软雅黑" pitchFamily="34" charset="-122"/>
              </a:rPr>
              <a:t>m </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物理地址空间大小</a:t>
            </a:r>
            <a:endParaRPr lang="zh-CN" altLang="en-US" sz="2000" baseline="30000">
              <a:latin typeface="微软雅黑" pitchFamily="34" charset="-122"/>
              <a:ea typeface="微软雅黑" pitchFamily="34" charset="-122"/>
            </a:endParaRPr>
          </a:p>
          <a:p>
            <a:pPr lvl="1">
              <a:lnSpc>
                <a:spcPct val="90000"/>
              </a:lnSpc>
            </a:pPr>
            <a:r>
              <a:rPr lang="en-US" altLang="zh-CN" sz="2000">
                <a:latin typeface="微软雅黑" pitchFamily="34" charset="-122"/>
                <a:ea typeface="微软雅黑" pitchFamily="34" charset="-122"/>
              </a:rPr>
              <a:t>P = 2</a:t>
            </a:r>
            <a:r>
              <a:rPr lang="en-US" altLang="zh-CN" sz="2000" baseline="30000">
                <a:latin typeface="微软雅黑" pitchFamily="34" charset="-122"/>
                <a:ea typeface="微软雅黑" pitchFamily="34" charset="-122"/>
              </a:rPr>
              <a:t>p </a:t>
            </a:r>
            <a:r>
              <a:rPr lang="en-US" altLang="zh-CN" sz="2000">
                <a:latin typeface="微软雅黑" pitchFamily="34" charset="-122"/>
                <a:ea typeface="微软雅黑" pitchFamily="34" charset="-122"/>
              </a:rPr>
              <a:t> : </a:t>
            </a:r>
            <a:r>
              <a:rPr lang="zh-CN" altLang="en-US" sz="2000">
                <a:latin typeface="微软雅黑" pitchFamily="34" charset="-122"/>
                <a:ea typeface="微软雅黑" pitchFamily="34" charset="-122"/>
              </a:rPr>
              <a:t>页大小</a:t>
            </a:r>
            <a:endParaRPr lang="en-US" altLang="zh-CN" sz="2000" baseline="30000">
              <a:latin typeface="微软雅黑" pitchFamily="34" charset="-122"/>
              <a:ea typeface="微软雅黑" pitchFamily="34" charset="-122"/>
            </a:endParaRPr>
          </a:p>
          <a:p>
            <a:pPr>
              <a:lnSpc>
                <a:spcPct val="90000"/>
              </a:lnSpc>
            </a:pPr>
            <a:r>
              <a:rPr lang="zh-CN" altLang="en-US" sz="2000">
                <a:latin typeface="微软雅黑" pitchFamily="34" charset="-122"/>
                <a:ea typeface="微软雅黑" pitchFamily="34" charset="-122"/>
              </a:rPr>
              <a:t>虚拟地址 </a:t>
            </a:r>
            <a:r>
              <a:rPr lang="en-US" altLang="zh-CN" sz="2000">
                <a:latin typeface="微软雅黑" pitchFamily="34" charset="-122"/>
                <a:ea typeface="微软雅黑" pitchFamily="34" charset="-122"/>
              </a:rPr>
              <a:t>(VA)</a:t>
            </a:r>
            <a:r>
              <a:rPr lang="zh-CN" altLang="en-US" sz="2000">
                <a:latin typeface="微软雅黑" pitchFamily="34" charset="-122"/>
                <a:ea typeface="微软雅黑" pitchFamily="34" charset="-122"/>
              </a:rPr>
              <a:t>中的各字段</a:t>
            </a:r>
          </a:p>
          <a:p>
            <a:pPr lvl="1">
              <a:lnSpc>
                <a:spcPct val="90000"/>
              </a:lnSpc>
            </a:pPr>
            <a:r>
              <a:rPr lang="en-US" altLang="zh-CN" sz="2000">
                <a:latin typeface="微软雅黑" pitchFamily="34" charset="-122"/>
                <a:ea typeface="微软雅黑" pitchFamily="34" charset="-122"/>
              </a:rPr>
              <a:t>TLBI: TLB index</a:t>
            </a:r>
            <a:r>
              <a:rPr lang="zh-CN" altLang="en-US" sz="2000">
                <a:solidFill>
                  <a:srgbClr val="D10F0F"/>
                </a:solidFill>
                <a:latin typeface="微软雅黑" pitchFamily="34" charset="-122"/>
                <a:ea typeface="微软雅黑" pitchFamily="34" charset="-122"/>
              </a:rPr>
              <a:t>（</a:t>
            </a:r>
            <a:r>
              <a:rPr lang="en-US" altLang="zh-CN" sz="2000">
                <a:solidFill>
                  <a:srgbClr val="D10F0F"/>
                </a:solidFill>
                <a:latin typeface="微软雅黑" pitchFamily="34" charset="-122"/>
                <a:ea typeface="微软雅黑" pitchFamily="34" charset="-122"/>
              </a:rPr>
              <a:t>TLB</a:t>
            </a:r>
            <a:r>
              <a:rPr lang="zh-CN" altLang="en-US" sz="2000">
                <a:solidFill>
                  <a:srgbClr val="D10F0F"/>
                </a:solidFill>
                <a:latin typeface="微软雅黑" pitchFamily="34" charset="-122"/>
                <a:ea typeface="微软雅黑" pitchFamily="34" charset="-122"/>
              </a:rPr>
              <a:t>索引）</a:t>
            </a:r>
          </a:p>
          <a:p>
            <a:pPr lvl="1">
              <a:lnSpc>
                <a:spcPct val="90000"/>
              </a:lnSpc>
            </a:pPr>
            <a:r>
              <a:rPr lang="en-US" altLang="zh-CN" sz="2000">
                <a:latin typeface="微软雅黑" pitchFamily="34" charset="-122"/>
                <a:ea typeface="微软雅黑" pitchFamily="34" charset="-122"/>
              </a:rPr>
              <a:t>TLBT: TLB tag</a:t>
            </a:r>
            <a:r>
              <a:rPr lang="zh-CN" altLang="en-US" sz="2000">
                <a:solidFill>
                  <a:srgbClr val="D10F0F"/>
                </a:solidFill>
                <a:latin typeface="微软雅黑" pitchFamily="34" charset="-122"/>
                <a:ea typeface="微软雅黑" pitchFamily="34" charset="-122"/>
              </a:rPr>
              <a:t>（</a:t>
            </a:r>
            <a:r>
              <a:rPr lang="en-US" altLang="zh-CN" sz="2000">
                <a:solidFill>
                  <a:srgbClr val="D10F0F"/>
                </a:solidFill>
                <a:latin typeface="微软雅黑" pitchFamily="34" charset="-122"/>
                <a:ea typeface="微软雅黑" pitchFamily="34" charset="-122"/>
              </a:rPr>
              <a:t>TLB</a:t>
            </a:r>
            <a:r>
              <a:rPr lang="zh-CN" altLang="en-US" sz="2000">
                <a:solidFill>
                  <a:srgbClr val="D10F0F"/>
                </a:solidFill>
                <a:latin typeface="微软雅黑" pitchFamily="34" charset="-122"/>
                <a:ea typeface="微软雅黑" pitchFamily="34" charset="-122"/>
              </a:rPr>
              <a:t>标记）</a:t>
            </a:r>
          </a:p>
          <a:p>
            <a:pPr lvl="1">
              <a:lnSpc>
                <a:spcPct val="90000"/>
              </a:lnSpc>
            </a:pPr>
            <a:r>
              <a:rPr lang="en-US" altLang="zh-CN" sz="2000">
                <a:latin typeface="微软雅黑" pitchFamily="34" charset="-122"/>
                <a:ea typeface="微软雅黑" pitchFamily="34" charset="-122"/>
              </a:rPr>
              <a:t>VPO: Virtual page offset </a:t>
            </a:r>
            <a:r>
              <a:rPr lang="zh-CN" altLang="en-US" sz="2000">
                <a:solidFill>
                  <a:srgbClr val="D10F0F"/>
                </a:solidFill>
                <a:latin typeface="微软雅黑" pitchFamily="34" charset="-122"/>
                <a:ea typeface="微软雅黑" pitchFamily="34" charset="-122"/>
              </a:rPr>
              <a:t>（页内偏移地址）</a:t>
            </a:r>
          </a:p>
          <a:p>
            <a:pPr lvl="1">
              <a:lnSpc>
                <a:spcPct val="90000"/>
              </a:lnSpc>
            </a:pPr>
            <a:r>
              <a:rPr lang="en-US" altLang="zh-CN" sz="2000">
                <a:latin typeface="微软雅黑" pitchFamily="34" charset="-122"/>
                <a:ea typeface="微软雅黑" pitchFamily="34" charset="-122"/>
              </a:rPr>
              <a:t>VPN: Virtual page number </a:t>
            </a:r>
            <a:r>
              <a:rPr lang="zh-CN" altLang="en-US" sz="2000">
                <a:solidFill>
                  <a:srgbClr val="D10F0F"/>
                </a:solidFill>
                <a:latin typeface="微软雅黑" pitchFamily="34" charset="-122"/>
                <a:ea typeface="微软雅黑" pitchFamily="34" charset="-122"/>
              </a:rPr>
              <a:t>（虚拟页号）</a:t>
            </a:r>
          </a:p>
          <a:p>
            <a:pPr>
              <a:lnSpc>
                <a:spcPct val="90000"/>
              </a:lnSpc>
            </a:pPr>
            <a:r>
              <a:rPr lang="zh-CN" altLang="en-US" sz="2000">
                <a:latin typeface="微软雅黑" pitchFamily="34" charset="-122"/>
                <a:ea typeface="微软雅黑" pitchFamily="34" charset="-122"/>
              </a:rPr>
              <a:t>物理地址</a:t>
            </a:r>
            <a:r>
              <a:rPr lang="en-US" altLang="zh-CN" sz="2000">
                <a:latin typeface="微软雅黑" pitchFamily="34" charset="-122"/>
                <a:ea typeface="微软雅黑" pitchFamily="34" charset="-122"/>
              </a:rPr>
              <a:t>(PA)</a:t>
            </a:r>
            <a:r>
              <a:rPr lang="zh-CN" altLang="en-US" sz="2000">
                <a:latin typeface="微软雅黑" pitchFamily="34" charset="-122"/>
                <a:ea typeface="微软雅黑" pitchFamily="34" charset="-122"/>
              </a:rPr>
              <a:t>中的各字段</a:t>
            </a:r>
          </a:p>
          <a:p>
            <a:pPr lvl="1">
              <a:lnSpc>
                <a:spcPct val="90000"/>
              </a:lnSpc>
            </a:pPr>
            <a:r>
              <a:rPr lang="en-US" altLang="zh-CN" sz="2000">
                <a:latin typeface="微软雅黑" pitchFamily="34" charset="-122"/>
                <a:ea typeface="微软雅黑" pitchFamily="34" charset="-122"/>
              </a:rPr>
              <a:t>PPO: Physical page offset </a:t>
            </a:r>
            <a:r>
              <a:rPr lang="en-US" altLang="zh-CN" sz="2000">
                <a:solidFill>
                  <a:srgbClr val="D10F0F"/>
                </a:solidFill>
                <a:latin typeface="微软雅黑" pitchFamily="34" charset="-122"/>
                <a:ea typeface="微软雅黑" pitchFamily="34" charset="-122"/>
              </a:rPr>
              <a:t>(</a:t>
            </a:r>
            <a:r>
              <a:rPr lang="zh-CN" altLang="en-US" sz="2000">
                <a:solidFill>
                  <a:srgbClr val="D10F0F"/>
                </a:solidFill>
                <a:latin typeface="微软雅黑" pitchFamily="34" charset="-122"/>
                <a:ea typeface="微软雅黑" pitchFamily="34" charset="-122"/>
              </a:rPr>
              <a:t>页内偏移地址</a:t>
            </a:r>
            <a:r>
              <a:rPr lang="en-US" altLang="zh-CN" sz="2000">
                <a:solidFill>
                  <a:srgbClr val="D10F0F"/>
                </a:solidFill>
                <a:latin typeface="微软雅黑" pitchFamily="34" charset="-122"/>
                <a:ea typeface="微软雅黑" pitchFamily="34" charset="-122"/>
              </a:rPr>
              <a:t>)</a:t>
            </a:r>
          </a:p>
          <a:p>
            <a:pPr lvl="1">
              <a:lnSpc>
                <a:spcPct val="90000"/>
              </a:lnSpc>
            </a:pPr>
            <a:r>
              <a:rPr lang="en-US" altLang="zh-CN" sz="2000">
                <a:latin typeface="微软雅黑" pitchFamily="34" charset="-122"/>
                <a:ea typeface="微软雅黑" pitchFamily="34" charset="-122"/>
              </a:rPr>
              <a:t>PPN: Physical page number</a:t>
            </a:r>
            <a:r>
              <a:rPr lang="zh-CN" altLang="en-US" sz="2000">
                <a:solidFill>
                  <a:srgbClr val="D10F0F"/>
                </a:solidFill>
                <a:latin typeface="微软雅黑" pitchFamily="34" charset="-122"/>
                <a:ea typeface="微软雅黑" pitchFamily="34" charset="-122"/>
              </a:rPr>
              <a:t>（物理页号）</a:t>
            </a:r>
          </a:p>
          <a:p>
            <a:pPr lvl="1">
              <a:lnSpc>
                <a:spcPct val="90000"/>
              </a:lnSpc>
            </a:pPr>
            <a:r>
              <a:rPr lang="en-US" altLang="zh-CN" sz="2000">
                <a:latin typeface="微软雅黑" pitchFamily="34" charset="-122"/>
                <a:ea typeface="微软雅黑" pitchFamily="34" charset="-122"/>
              </a:rPr>
              <a:t>CO: Byte offset within cache line</a:t>
            </a:r>
            <a:r>
              <a:rPr lang="zh-CN" altLang="en-US" sz="2000">
                <a:solidFill>
                  <a:srgbClr val="D10F0F"/>
                </a:solidFill>
                <a:latin typeface="微软雅黑" pitchFamily="34" charset="-122"/>
                <a:ea typeface="微软雅黑" pitchFamily="34" charset="-122"/>
              </a:rPr>
              <a:t>（块内偏移地址）</a:t>
            </a:r>
          </a:p>
          <a:p>
            <a:pPr lvl="1">
              <a:lnSpc>
                <a:spcPct val="90000"/>
              </a:lnSpc>
            </a:pPr>
            <a:r>
              <a:rPr lang="en-US" altLang="zh-CN" sz="2000">
                <a:latin typeface="微软雅黑" pitchFamily="34" charset="-122"/>
                <a:ea typeface="微软雅黑" pitchFamily="34" charset="-122"/>
              </a:rPr>
              <a:t>CI: Cache index</a:t>
            </a:r>
            <a:r>
              <a:rPr lang="zh-CN" altLang="en-US" sz="2000">
                <a:solidFill>
                  <a:srgbClr val="D10F0F"/>
                </a:solidFill>
                <a:latin typeface="微软雅黑" pitchFamily="34" charset="-122"/>
                <a:ea typeface="微软雅黑" pitchFamily="34" charset="-122"/>
              </a:rPr>
              <a:t>（</a:t>
            </a:r>
            <a:r>
              <a:rPr lang="en-US" altLang="zh-CN" sz="2000">
                <a:solidFill>
                  <a:srgbClr val="D10F0F"/>
                </a:solidFill>
                <a:latin typeface="微软雅黑" pitchFamily="34" charset="-122"/>
                <a:ea typeface="微软雅黑" pitchFamily="34" charset="-122"/>
              </a:rPr>
              <a:t>cache</a:t>
            </a:r>
            <a:r>
              <a:rPr lang="zh-CN" altLang="en-US" sz="2000">
                <a:solidFill>
                  <a:srgbClr val="D10F0F"/>
                </a:solidFill>
                <a:latin typeface="微软雅黑" pitchFamily="34" charset="-122"/>
                <a:ea typeface="微软雅黑" pitchFamily="34" charset="-122"/>
              </a:rPr>
              <a:t>索引）</a:t>
            </a:r>
          </a:p>
          <a:p>
            <a:pPr lvl="1">
              <a:lnSpc>
                <a:spcPct val="90000"/>
              </a:lnSpc>
            </a:pPr>
            <a:r>
              <a:rPr lang="en-US" altLang="zh-CN" sz="2000">
                <a:latin typeface="微软雅黑" pitchFamily="34" charset="-122"/>
                <a:ea typeface="微软雅黑" pitchFamily="34" charset="-122"/>
              </a:rPr>
              <a:t>CT: Cache tag</a:t>
            </a:r>
            <a:r>
              <a:rPr lang="zh-CN" altLang="en-US" sz="2000">
                <a:solidFill>
                  <a:srgbClr val="D10F0F"/>
                </a:solidFill>
                <a:latin typeface="微软雅黑" pitchFamily="34" charset="-122"/>
                <a:ea typeface="微软雅黑" pitchFamily="34" charset="-122"/>
              </a:rPr>
              <a:t>（</a:t>
            </a:r>
            <a:r>
              <a:rPr lang="en-US" altLang="zh-CN" sz="2000">
                <a:solidFill>
                  <a:srgbClr val="D10F0F"/>
                </a:solidFill>
                <a:latin typeface="微软雅黑" pitchFamily="34" charset="-122"/>
                <a:ea typeface="微软雅黑" pitchFamily="34" charset="-122"/>
              </a:rPr>
              <a:t>cache</a:t>
            </a:r>
            <a:r>
              <a:rPr lang="zh-CN" altLang="en-US" sz="2000">
                <a:solidFill>
                  <a:srgbClr val="D10F0F"/>
                </a:solidFill>
                <a:latin typeface="微软雅黑" pitchFamily="34" charset="-122"/>
                <a:ea typeface="微软雅黑" pitchFamily="34" charset="-122"/>
              </a:rPr>
              <a:t>标记）</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1"/>
          <p:cNvSpPr>
            <a:spLocks noGrp="1" noChangeArrowheads="1"/>
          </p:cNvSpPr>
          <p:nvPr>
            <p:ph type="title" idx="4294967295"/>
          </p:nvPr>
        </p:nvSpPr>
        <p:spPr>
          <a:xfrm>
            <a:off x="244475" y="96838"/>
            <a:ext cx="8478838" cy="569912"/>
          </a:xfrm>
        </p:spPr>
        <p:txBody>
          <a:bodyPr lIns="91440" tIns="45720" rIns="91440" bIns="45720" anchor="ct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t>一个简化的存储系统举例</a:t>
            </a:r>
          </a:p>
        </p:txBody>
      </p:sp>
      <p:sp>
        <p:nvSpPr>
          <p:cNvPr id="740355" name="Rectangle 2"/>
          <p:cNvSpPr>
            <a:spLocks noGrp="1" noChangeArrowheads="1"/>
          </p:cNvSpPr>
          <p:nvPr>
            <p:ph type="body" idx="4294967295"/>
          </p:nvPr>
        </p:nvSpPr>
        <p:spPr>
          <a:xfrm>
            <a:off x="350838" y="785813"/>
            <a:ext cx="8307387" cy="1630362"/>
          </a:xfrm>
        </p:spPr>
        <p:txBody>
          <a:bodyPr lIns="91440" tIns="45720" rIns="91440" bIns="45720"/>
          <a:lstStyle/>
          <a:p>
            <a:pPr marL="342900" indent="-3429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000">
                <a:latin typeface="微软雅黑" pitchFamily="34" charset="-122"/>
                <a:ea typeface="微软雅黑" pitchFamily="34" charset="-122"/>
              </a:rPr>
              <a:t>假定以下参数，则虚拟地址和物理地址如何划分？共多少页表项？</a:t>
            </a:r>
          </a:p>
          <a:p>
            <a:pPr marL="742950" lvl="1" indent="-28575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a:latin typeface="微软雅黑" pitchFamily="34" charset="-122"/>
                <a:ea typeface="微软雅黑" pitchFamily="34" charset="-122"/>
              </a:rPr>
              <a:t>14-bit virtual addresses</a:t>
            </a:r>
            <a:r>
              <a:rPr lang="zh-CN" altLang="en-GB" sz="2000">
                <a:solidFill>
                  <a:srgbClr val="D10F0F"/>
                </a:solidFill>
                <a:latin typeface="微软雅黑" pitchFamily="34" charset="-122"/>
                <a:ea typeface="微软雅黑" pitchFamily="34" charset="-122"/>
              </a:rPr>
              <a:t>（虚拟地址</a:t>
            </a:r>
            <a:r>
              <a:rPr lang="en-GB" altLang="zh-CN" sz="2000">
                <a:solidFill>
                  <a:srgbClr val="D10F0F"/>
                </a:solidFill>
                <a:latin typeface="微软雅黑" pitchFamily="34" charset="-122"/>
                <a:ea typeface="微软雅黑" pitchFamily="34" charset="-122"/>
              </a:rPr>
              <a:t>14</a:t>
            </a:r>
            <a:r>
              <a:rPr lang="zh-CN" altLang="en-GB" sz="2000">
                <a:solidFill>
                  <a:srgbClr val="D10F0F"/>
                </a:solidFill>
                <a:latin typeface="微软雅黑" pitchFamily="34" charset="-122"/>
                <a:ea typeface="微软雅黑" pitchFamily="34" charset="-122"/>
              </a:rPr>
              <a:t>位）</a:t>
            </a:r>
          </a:p>
          <a:p>
            <a:pPr marL="742950" lvl="1" indent="-28575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a:latin typeface="微软雅黑" pitchFamily="34" charset="-122"/>
                <a:ea typeface="微软雅黑" pitchFamily="34" charset="-122"/>
              </a:rPr>
              <a:t>12-bit physical address</a:t>
            </a:r>
            <a:r>
              <a:rPr lang="zh-CN" altLang="en-GB" sz="2000">
                <a:solidFill>
                  <a:srgbClr val="D10F0F"/>
                </a:solidFill>
                <a:latin typeface="微软雅黑" pitchFamily="34" charset="-122"/>
                <a:ea typeface="微软雅黑" pitchFamily="34" charset="-122"/>
              </a:rPr>
              <a:t>（物理地址</a:t>
            </a:r>
            <a:r>
              <a:rPr lang="en-GB" altLang="zh-CN" sz="2000">
                <a:solidFill>
                  <a:srgbClr val="D10F0F"/>
                </a:solidFill>
                <a:latin typeface="微软雅黑" pitchFamily="34" charset="-122"/>
                <a:ea typeface="微软雅黑" pitchFamily="34" charset="-122"/>
              </a:rPr>
              <a:t>12</a:t>
            </a:r>
            <a:r>
              <a:rPr lang="zh-CN" altLang="en-GB" sz="2000">
                <a:solidFill>
                  <a:srgbClr val="D10F0F"/>
                </a:solidFill>
                <a:latin typeface="微软雅黑" pitchFamily="34" charset="-122"/>
                <a:ea typeface="微软雅黑" pitchFamily="34" charset="-122"/>
              </a:rPr>
              <a:t>位）</a:t>
            </a:r>
          </a:p>
          <a:p>
            <a:pPr marL="742950" lvl="1" indent="-28575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a:latin typeface="微软雅黑" pitchFamily="34" charset="-122"/>
                <a:ea typeface="微软雅黑" pitchFamily="34" charset="-122"/>
              </a:rPr>
              <a:t>Page size = 64 bytes</a:t>
            </a:r>
            <a:r>
              <a:rPr lang="zh-CN" altLang="en-GB" sz="2000">
                <a:solidFill>
                  <a:srgbClr val="D10F0F"/>
                </a:solidFill>
                <a:latin typeface="微软雅黑" pitchFamily="34" charset="-122"/>
                <a:ea typeface="微软雅黑" pitchFamily="34" charset="-122"/>
              </a:rPr>
              <a:t>（页大小</a:t>
            </a:r>
            <a:r>
              <a:rPr lang="en-GB" altLang="zh-CN" sz="2000">
                <a:solidFill>
                  <a:srgbClr val="D10F0F"/>
                </a:solidFill>
                <a:latin typeface="微软雅黑" pitchFamily="34" charset="-122"/>
                <a:ea typeface="微软雅黑" pitchFamily="34" charset="-122"/>
              </a:rPr>
              <a:t>64B</a:t>
            </a:r>
            <a:r>
              <a:rPr lang="zh-CN" altLang="en-GB" sz="2000">
                <a:solidFill>
                  <a:srgbClr val="D10F0F"/>
                </a:solidFill>
                <a:latin typeface="微软雅黑" pitchFamily="34" charset="-122"/>
                <a:ea typeface="微软雅黑" pitchFamily="34" charset="-122"/>
              </a:rPr>
              <a:t>）</a:t>
            </a:r>
          </a:p>
        </p:txBody>
      </p:sp>
      <p:grpSp>
        <p:nvGrpSpPr>
          <p:cNvPr id="740424" name="Group 72"/>
          <p:cNvGrpSpPr>
            <a:grpSpLocks/>
          </p:cNvGrpSpPr>
          <p:nvPr/>
        </p:nvGrpSpPr>
        <p:grpSpPr bwMode="auto">
          <a:xfrm>
            <a:off x="192088" y="2581275"/>
            <a:ext cx="8707437" cy="2103438"/>
            <a:chOff x="605" y="1947"/>
            <a:chExt cx="4298" cy="896"/>
          </a:xfrm>
        </p:grpSpPr>
        <p:sp>
          <p:nvSpPr>
            <p:cNvPr id="33797" name="Rectangle 5"/>
            <p:cNvSpPr>
              <a:spLocks noChangeArrowheads="1"/>
            </p:cNvSpPr>
            <p:nvPr/>
          </p:nvSpPr>
          <p:spPr bwMode="auto">
            <a:xfrm>
              <a:off x="605" y="2139"/>
              <a:ext cx="307"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57" name="Rectangle 6"/>
            <p:cNvSpPr>
              <a:spLocks noChangeArrowheads="1"/>
            </p:cNvSpPr>
            <p:nvPr/>
          </p:nvSpPr>
          <p:spPr bwMode="auto">
            <a:xfrm>
              <a:off x="605"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13</a:t>
              </a:r>
            </a:p>
          </p:txBody>
        </p:sp>
        <p:sp>
          <p:nvSpPr>
            <p:cNvPr id="33800" name="Rectangle 8"/>
            <p:cNvSpPr>
              <a:spLocks noChangeArrowheads="1"/>
            </p:cNvSpPr>
            <p:nvPr/>
          </p:nvSpPr>
          <p:spPr bwMode="auto">
            <a:xfrm>
              <a:off x="912" y="2139"/>
              <a:ext cx="307"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59" name="Rectangle 9"/>
            <p:cNvSpPr>
              <a:spLocks noChangeArrowheads="1"/>
            </p:cNvSpPr>
            <p:nvPr/>
          </p:nvSpPr>
          <p:spPr bwMode="auto">
            <a:xfrm>
              <a:off x="912"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12</a:t>
              </a:r>
            </a:p>
          </p:txBody>
        </p:sp>
        <p:sp>
          <p:nvSpPr>
            <p:cNvPr id="33803" name="Rectangle 11"/>
            <p:cNvSpPr>
              <a:spLocks noChangeArrowheads="1"/>
            </p:cNvSpPr>
            <p:nvPr/>
          </p:nvSpPr>
          <p:spPr bwMode="auto">
            <a:xfrm>
              <a:off x="1219" y="2139"/>
              <a:ext cx="306"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61" name="Rectangle 12"/>
            <p:cNvSpPr>
              <a:spLocks noChangeArrowheads="1"/>
            </p:cNvSpPr>
            <p:nvPr/>
          </p:nvSpPr>
          <p:spPr bwMode="auto">
            <a:xfrm>
              <a:off x="1219"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11</a:t>
              </a:r>
            </a:p>
          </p:txBody>
        </p:sp>
        <p:sp>
          <p:nvSpPr>
            <p:cNvPr id="33806" name="Rectangle 14"/>
            <p:cNvSpPr>
              <a:spLocks noChangeArrowheads="1"/>
            </p:cNvSpPr>
            <p:nvPr/>
          </p:nvSpPr>
          <p:spPr bwMode="auto">
            <a:xfrm>
              <a:off x="1526" y="2139"/>
              <a:ext cx="307"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63" name="Rectangle 15"/>
            <p:cNvSpPr>
              <a:spLocks noChangeArrowheads="1"/>
            </p:cNvSpPr>
            <p:nvPr/>
          </p:nvSpPr>
          <p:spPr bwMode="auto">
            <a:xfrm>
              <a:off x="1526"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10</a:t>
              </a:r>
            </a:p>
          </p:txBody>
        </p:sp>
        <p:sp>
          <p:nvSpPr>
            <p:cNvPr id="33809" name="Rectangle 17"/>
            <p:cNvSpPr>
              <a:spLocks noChangeArrowheads="1"/>
            </p:cNvSpPr>
            <p:nvPr/>
          </p:nvSpPr>
          <p:spPr bwMode="auto">
            <a:xfrm>
              <a:off x="1833" y="2139"/>
              <a:ext cx="307"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65" name="Rectangle 18"/>
            <p:cNvSpPr>
              <a:spLocks noChangeArrowheads="1"/>
            </p:cNvSpPr>
            <p:nvPr/>
          </p:nvSpPr>
          <p:spPr bwMode="auto">
            <a:xfrm>
              <a:off x="1833"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9</a:t>
              </a:r>
            </a:p>
          </p:txBody>
        </p:sp>
        <p:sp>
          <p:nvSpPr>
            <p:cNvPr id="33812" name="Rectangle 20"/>
            <p:cNvSpPr>
              <a:spLocks noChangeArrowheads="1"/>
            </p:cNvSpPr>
            <p:nvPr/>
          </p:nvSpPr>
          <p:spPr bwMode="auto">
            <a:xfrm>
              <a:off x="2140" y="2139"/>
              <a:ext cx="307"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67" name="Rectangle 21"/>
            <p:cNvSpPr>
              <a:spLocks noChangeArrowheads="1"/>
            </p:cNvSpPr>
            <p:nvPr/>
          </p:nvSpPr>
          <p:spPr bwMode="auto">
            <a:xfrm>
              <a:off x="2140"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8</a:t>
              </a:r>
            </a:p>
          </p:txBody>
        </p:sp>
        <p:sp>
          <p:nvSpPr>
            <p:cNvPr id="33815" name="Rectangle 23"/>
            <p:cNvSpPr>
              <a:spLocks noChangeArrowheads="1"/>
            </p:cNvSpPr>
            <p:nvPr/>
          </p:nvSpPr>
          <p:spPr bwMode="auto">
            <a:xfrm>
              <a:off x="2447" y="2139"/>
              <a:ext cx="307"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69" name="Rectangle 24"/>
            <p:cNvSpPr>
              <a:spLocks noChangeArrowheads="1"/>
            </p:cNvSpPr>
            <p:nvPr/>
          </p:nvSpPr>
          <p:spPr bwMode="auto">
            <a:xfrm>
              <a:off x="2447"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7</a:t>
              </a:r>
            </a:p>
          </p:txBody>
        </p:sp>
        <p:sp>
          <p:nvSpPr>
            <p:cNvPr id="33818" name="Rectangle 26"/>
            <p:cNvSpPr>
              <a:spLocks noChangeArrowheads="1"/>
            </p:cNvSpPr>
            <p:nvPr/>
          </p:nvSpPr>
          <p:spPr bwMode="auto">
            <a:xfrm>
              <a:off x="2754" y="2139"/>
              <a:ext cx="306"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71" name="Rectangle 27"/>
            <p:cNvSpPr>
              <a:spLocks noChangeArrowheads="1"/>
            </p:cNvSpPr>
            <p:nvPr/>
          </p:nvSpPr>
          <p:spPr bwMode="auto">
            <a:xfrm>
              <a:off x="2754"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6</a:t>
              </a:r>
            </a:p>
          </p:txBody>
        </p:sp>
        <p:sp>
          <p:nvSpPr>
            <p:cNvPr id="33821" name="Rectangle 29"/>
            <p:cNvSpPr>
              <a:spLocks noChangeArrowheads="1"/>
            </p:cNvSpPr>
            <p:nvPr/>
          </p:nvSpPr>
          <p:spPr bwMode="auto">
            <a:xfrm>
              <a:off x="3061" y="2139"/>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73" name="Rectangle 30"/>
            <p:cNvSpPr>
              <a:spLocks noChangeArrowheads="1"/>
            </p:cNvSpPr>
            <p:nvPr/>
          </p:nvSpPr>
          <p:spPr bwMode="auto">
            <a:xfrm>
              <a:off x="3061"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5</a:t>
              </a:r>
            </a:p>
          </p:txBody>
        </p:sp>
        <p:sp>
          <p:nvSpPr>
            <p:cNvPr id="33824" name="Rectangle 32"/>
            <p:cNvSpPr>
              <a:spLocks noChangeArrowheads="1"/>
            </p:cNvSpPr>
            <p:nvPr/>
          </p:nvSpPr>
          <p:spPr bwMode="auto">
            <a:xfrm>
              <a:off x="3368" y="2139"/>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75" name="Rectangle 33"/>
            <p:cNvSpPr>
              <a:spLocks noChangeArrowheads="1"/>
            </p:cNvSpPr>
            <p:nvPr/>
          </p:nvSpPr>
          <p:spPr bwMode="auto">
            <a:xfrm>
              <a:off x="3368"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4</a:t>
              </a:r>
            </a:p>
          </p:txBody>
        </p:sp>
        <p:sp>
          <p:nvSpPr>
            <p:cNvPr id="33827" name="Rectangle 35"/>
            <p:cNvSpPr>
              <a:spLocks noChangeArrowheads="1"/>
            </p:cNvSpPr>
            <p:nvPr/>
          </p:nvSpPr>
          <p:spPr bwMode="auto">
            <a:xfrm>
              <a:off x="3675" y="2139"/>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77" name="Rectangle 36"/>
            <p:cNvSpPr>
              <a:spLocks noChangeArrowheads="1"/>
            </p:cNvSpPr>
            <p:nvPr/>
          </p:nvSpPr>
          <p:spPr bwMode="auto">
            <a:xfrm>
              <a:off x="3675"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a:t>
              </a:r>
            </a:p>
          </p:txBody>
        </p:sp>
        <p:sp>
          <p:nvSpPr>
            <p:cNvPr id="33830" name="Rectangle 38"/>
            <p:cNvSpPr>
              <a:spLocks noChangeArrowheads="1"/>
            </p:cNvSpPr>
            <p:nvPr/>
          </p:nvSpPr>
          <p:spPr bwMode="auto">
            <a:xfrm>
              <a:off x="3982" y="2139"/>
              <a:ext cx="306"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79" name="Rectangle 39"/>
            <p:cNvSpPr>
              <a:spLocks noChangeArrowheads="1"/>
            </p:cNvSpPr>
            <p:nvPr/>
          </p:nvSpPr>
          <p:spPr bwMode="auto">
            <a:xfrm>
              <a:off x="3982"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a:t>
              </a:r>
            </a:p>
          </p:txBody>
        </p:sp>
        <p:sp>
          <p:nvSpPr>
            <p:cNvPr id="33833" name="Rectangle 41"/>
            <p:cNvSpPr>
              <a:spLocks noChangeArrowheads="1"/>
            </p:cNvSpPr>
            <p:nvPr/>
          </p:nvSpPr>
          <p:spPr bwMode="auto">
            <a:xfrm>
              <a:off x="4289" y="2139"/>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81" name="Rectangle 42"/>
            <p:cNvSpPr>
              <a:spLocks noChangeArrowheads="1"/>
            </p:cNvSpPr>
            <p:nvPr/>
          </p:nvSpPr>
          <p:spPr bwMode="auto">
            <a:xfrm>
              <a:off x="4289"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33836" name="Rectangle 44"/>
            <p:cNvSpPr>
              <a:spLocks noChangeArrowheads="1"/>
            </p:cNvSpPr>
            <p:nvPr/>
          </p:nvSpPr>
          <p:spPr bwMode="auto">
            <a:xfrm>
              <a:off x="4596" y="2139"/>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83" name="Rectangle 45"/>
            <p:cNvSpPr>
              <a:spLocks noChangeArrowheads="1"/>
            </p:cNvSpPr>
            <p:nvPr/>
          </p:nvSpPr>
          <p:spPr bwMode="auto">
            <a:xfrm>
              <a:off x="4596"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grpSp>
          <p:nvGrpSpPr>
            <p:cNvPr id="740408" name="Group 83"/>
            <p:cNvGrpSpPr>
              <a:grpSpLocks/>
            </p:cNvGrpSpPr>
            <p:nvPr/>
          </p:nvGrpSpPr>
          <p:grpSpPr bwMode="auto">
            <a:xfrm>
              <a:off x="3061" y="2432"/>
              <a:ext cx="1842" cy="141"/>
              <a:chOff x="3061" y="2261"/>
              <a:chExt cx="1842" cy="141"/>
            </a:xfrm>
          </p:grpSpPr>
          <p:sp>
            <p:nvSpPr>
              <p:cNvPr id="740409" name="Line 84"/>
              <p:cNvSpPr>
                <a:spLocks noChangeShapeType="1"/>
              </p:cNvSpPr>
              <p:nvPr/>
            </p:nvSpPr>
            <p:spPr bwMode="auto">
              <a:xfrm>
                <a:off x="3061" y="2352"/>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0410" name="Text Box 85"/>
              <p:cNvSpPr txBox="1">
                <a:spLocks noChangeArrowheads="1"/>
              </p:cNvSpPr>
              <p:nvPr/>
            </p:nvSpPr>
            <p:spPr bwMode="auto">
              <a:xfrm>
                <a:off x="3768" y="2261"/>
                <a:ext cx="337" cy="141"/>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chemeClr val="accent2"/>
                    </a:solidFill>
                    <a:latin typeface="微软雅黑" pitchFamily="34" charset="-122"/>
                    <a:ea typeface="微软雅黑" pitchFamily="34" charset="-122"/>
                  </a:rPr>
                  <a:t>VPO</a:t>
                </a:r>
              </a:p>
            </p:txBody>
          </p:sp>
        </p:grpSp>
        <p:grpSp>
          <p:nvGrpSpPr>
            <p:cNvPr id="740417" name="Group 92"/>
            <p:cNvGrpSpPr>
              <a:grpSpLocks/>
            </p:cNvGrpSpPr>
            <p:nvPr/>
          </p:nvGrpSpPr>
          <p:grpSpPr bwMode="auto">
            <a:xfrm>
              <a:off x="605" y="2427"/>
              <a:ext cx="2467" cy="141"/>
              <a:chOff x="605" y="2256"/>
              <a:chExt cx="2467" cy="141"/>
            </a:xfrm>
          </p:grpSpPr>
          <p:sp>
            <p:nvSpPr>
              <p:cNvPr id="740418" name="Line 93"/>
              <p:cNvSpPr>
                <a:spLocks noChangeShapeType="1"/>
              </p:cNvSpPr>
              <p:nvPr/>
            </p:nvSpPr>
            <p:spPr bwMode="auto">
              <a:xfrm>
                <a:off x="605" y="2347"/>
                <a:ext cx="2467"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0419" name="Text Box 94"/>
              <p:cNvSpPr txBox="1">
                <a:spLocks noChangeArrowheads="1"/>
              </p:cNvSpPr>
              <p:nvPr/>
            </p:nvSpPr>
            <p:spPr bwMode="auto">
              <a:xfrm>
                <a:off x="1553" y="2256"/>
                <a:ext cx="340" cy="141"/>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chemeClr val="accent2"/>
                    </a:solidFill>
                    <a:latin typeface="微软雅黑" pitchFamily="34" charset="-122"/>
                    <a:ea typeface="微软雅黑" pitchFamily="34" charset="-122"/>
                  </a:rPr>
                  <a:t>VPN</a:t>
                </a:r>
              </a:p>
            </p:txBody>
          </p:sp>
        </p:grpSp>
        <p:sp>
          <p:nvSpPr>
            <p:cNvPr id="33887" name="Text Box 95"/>
            <p:cNvSpPr txBox="1">
              <a:spLocks noChangeArrowheads="1"/>
            </p:cNvSpPr>
            <p:nvPr/>
          </p:nvSpPr>
          <p:spPr bwMode="auto">
            <a:xfrm>
              <a:off x="1044" y="2702"/>
              <a:ext cx="1270" cy="141"/>
            </a:xfrm>
            <a:prstGeom prst="rect">
              <a:avLst/>
            </a:prstGeom>
            <a:no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chemeClr val="accent2"/>
                  </a:solidFill>
                  <a:latin typeface="微软雅黑" pitchFamily="34" charset="-122"/>
                  <a:ea typeface="微软雅黑" pitchFamily="34" charset="-122"/>
                </a:rPr>
                <a:t>Virtual</a:t>
              </a:r>
              <a:r>
                <a:rPr lang="en-GB" altLang="zh-CN" sz="1800" b="1">
                  <a:solidFill>
                    <a:schemeClr val="accent2"/>
                  </a:solidFill>
                  <a:latin typeface="Calibri" pitchFamily="34" charset="0"/>
                  <a:ea typeface="宋体" pitchFamily="2" charset="-122"/>
                </a:rPr>
                <a:t> </a:t>
              </a:r>
              <a:r>
                <a:rPr lang="en-GB" altLang="zh-CN" sz="1800" b="1">
                  <a:solidFill>
                    <a:schemeClr val="accent2"/>
                  </a:solidFill>
                  <a:latin typeface="微软雅黑" pitchFamily="34" charset="-122"/>
                  <a:ea typeface="微软雅黑" pitchFamily="34" charset="-122"/>
                </a:rPr>
                <a:t>Page</a:t>
              </a:r>
              <a:r>
                <a:rPr lang="en-GB" altLang="zh-CN" sz="1800" b="1">
                  <a:solidFill>
                    <a:schemeClr val="accent2"/>
                  </a:solidFill>
                  <a:latin typeface="Calibri" pitchFamily="34" charset="0"/>
                  <a:ea typeface="宋体" pitchFamily="2" charset="-122"/>
                </a:rPr>
                <a:t> </a:t>
              </a:r>
              <a:r>
                <a:rPr lang="en-GB" altLang="zh-CN" sz="1800" b="1">
                  <a:solidFill>
                    <a:schemeClr val="accent2"/>
                  </a:solidFill>
                  <a:latin typeface="微软雅黑" pitchFamily="34" charset="-122"/>
                  <a:ea typeface="微软雅黑" pitchFamily="34" charset="-122"/>
                </a:rPr>
                <a:t>Number</a:t>
              </a:r>
            </a:p>
          </p:txBody>
        </p:sp>
        <p:sp>
          <p:nvSpPr>
            <p:cNvPr id="33888" name="Text Box 96"/>
            <p:cNvSpPr txBox="1">
              <a:spLocks noChangeArrowheads="1"/>
            </p:cNvSpPr>
            <p:nvPr/>
          </p:nvSpPr>
          <p:spPr bwMode="auto">
            <a:xfrm>
              <a:off x="3333" y="2696"/>
              <a:ext cx="1154" cy="140"/>
            </a:xfrm>
            <a:prstGeom prst="rect">
              <a:avLst/>
            </a:prstGeom>
            <a:no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chemeClr val="accent2"/>
                  </a:solidFill>
                  <a:latin typeface="微软雅黑" pitchFamily="34" charset="-122"/>
                  <a:ea typeface="微软雅黑" pitchFamily="34" charset="-122"/>
                </a:rPr>
                <a:t>Virtual</a:t>
              </a:r>
              <a:r>
                <a:rPr lang="en-GB" altLang="zh-CN" sz="1800" b="1">
                  <a:solidFill>
                    <a:schemeClr val="accent2"/>
                  </a:solidFill>
                  <a:latin typeface="Calibri" pitchFamily="34" charset="0"/>
                  <a:ea typeface="宋体" pitchFamily="2" charset="-122"/>
                </a:rPr>
                <a:t> </a:t>
              </a:r>
              <a:r>
                <a:rPr lang="en-GB" altLang="zh-CN" sz="1800" b="1">
                  <a:solidFill>
                    <a:schemeClr val="accent2"/>
                  </a:solidFill>
                  <a:latin typeface="微软雅黑" pitchFamily="34" charset="-122"/>
                  <a:ea typeface="微软雅黑" pitchFamily="34" charset="-122"/>
                </a:rPr>
                <a:t>Page</a:t>
              </a:r>
              <a:r>
                <a:rPr lang="en-GB" altLang="zh-CN" sz="1800" b="1">
                  <a:solidFill>
                    <a:schemeClr val="accent2"/>
                  </a:solidFill>
                  <a:latin typeface="Calibri" pitchFamily="34" charset="0"/>
                  <a:ea typeface="宋体" pitchFamily="2" charset="-122"/>
                </a:rPr>
                <a:t> </a:t>
              </a:r>
              <a:r>
                <a:rPr lang="en-GB" altLang="zh-CN" sz="1800" b="1">
                  <a:solidFill>
                    <a:schemeClr val="accent2"/>
                  </a:solidFill>
                  <a:latin typeface="微软雅黑" pitchFamily="34" charset="-122"/>
                  <a:ea typeface="微软雅黑" pitchFamily="34" charset="-122"/>
                </a:rPr>
                <a:t>Offset</a:t>
              </a:r>
            </a:p>
          </p:txBody>
        </p:sp>
      </p:grpSp>
      <p:grpSp>
        <p:nvGrpSpPr>
          <p:cNvPr id="740425" name="Group 73"/>
          <p:cNvGrpSpPr>
            <a:grpSpLocks/>
          </p:cNvGrpSpPr>
          <p:nvPr/>
        </p:nvGrpSpPr>
        <p:grpSpPr bwMode="auto">
          <a:xfrm>
            <a:off x="265113" y="4822825"/>
            <a:ext cx="8697912" cy="1739900"/>
            <a:chOff x="1219" y="3230"/>
            <a:chExt cx="3695" cy="830"/>
          </a:xfrm>
        </p:grpSpPr>
        <p:sp>
          <p:nvSpPr>
            <p:cNvPr id="740384" name="Rectangle 48"/>
            <p:cNvSpPr>
              <a:spLocks noChangeArrowheads="1"/>
            </p:cNvSpPr>
            <p:nvPr/>
          </p:nvSpPr>
          <p:spPr bwMode="auto">
            <a:xfrm>
              <a:off x="1219" y="3422"/>
              <a:ext cx="307" cy="192"/>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0385" name="Rectangle 49"/>
            <p:cNvSpPr>
              <a:spLocks noChangeArrowheads="1"/>
            </p:cNvSpPr>
            <p:nvPr/>
          </p:nvSpPr>
          <p:spPr bwMode="auto">
            <a:xfrm>
              <a:off x="1219"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11</a:t>
              </a:r>
            </a:p>
          </p:txBody>
        </p:sp>
        <p:sp>
          <p:nvSpPr>
            <p:cNvPr id="740386" name="Rectangle 51"/>
            <p:cNvSpPr>
              <a:spLocks noChangeArrowheads="1"/>
            </p:cNvSpPr>
            <p:nvPr/>
          </p:nvSpPr>
          <p:spPr bwMode="auto">
            <a:xfrm>
              <a:off x="1526" y="3422"/>
              <a:ext cx="307" cy="192"/>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0387" name="Rectangle 52"/>
            <p:cNvSpPr>
              <a:spLocks noChangeArrowheads="1"/>
            </p:cNvSpPr>
            <p:nvPr/>
          </p:nvSpPr>
          <p:spPr bwMode="auto">
            <a:xfrm>
              <a:off x="1526"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10</a:t>
              </a:r>
            </a:p>
          </p:txBody>
        </p:sp>
        <p:sp>
          <p:nvSpPr>
            <p:cNvPr id="740388" name="Rectangle 54"/>
            <p:cNvSpPr>
              <a:spLocks noChangeArrowheads="1"/>
            </p:cNvSpPr>
            <p:nvPr/>
          </p:nvSpPr>
          <p:spPr bwMode="auto">
            <a:xfrm>
              <a:off x="1833" y="3422"/>
              <a:ext cx="307" cy="192"/>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0389" name="Rectangle 55"/>
            <p:cNvSpPr>
              <a:spLocks noChangeArrowheads="1"/>
            </p:cNvSpPr>
            <p:nvPr/>
          </p:nvSpPr>
          <p:spPr bwMode="auto">
            <a:xfrm>
              <a:off x="1833"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9</a:t>
              </a:r>
            </a:p>
          </p:txBody>
        </p:sp>
        <p:sp>
          <p:nvSpPr>
            <p:cNvPr id="740390" name="Rectangle 57"/>
            <p:cNvSpPr>
              <a:spLocks noChangeArrowheads="1"/>
            </p:cNvSpPr>
            <p:nvPr/>
          </p:nvSpPr>
          <p:spPr bwMode="auto">
            <a:xfrm>
              <a:off x="2140" y="3422"/>
              <a:ext cx="307" cy="192"/>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0391" name="Rectangle 58"/>
            <p:cNvSpPr>
              <a:spLocks noChangeArrowheads="1"/>
            </p:cNvSpPr>
            <p:nvPr/>
          </p:nvSpPr>
          <p:spPr bwMode="auto">
            <a:xfrm>
              <a:off x="2140"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8</a:t>
              </a:r>
            </a:p>
          </p:txBody>
        </p:sp>
        <p:sp>
          <p:nvSpPr>
            <p:cNvPr id="740392" name="Rectangle 60"/>
            <p:cNvSpPr>
              <a:spLocks noChangeArrowheads="1"/>
            </p:cNvSpPr>
            <p:nvPr/>
          </p:nvSpPr>
          <p:spPr bwMode="auto">
            <a:xfrm>
              <a:off x="2447" y="3422"/>
              <a:ext cx="307" cy="192"/>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0393" name="Rectangle 61"/>
            <p:cNvSpPr>
              <a:spLocks noChangeArrowheads="1"/>
            </p:cNvSpPr>
            <p:nvPr/>
          </p:nvSpPr>
          <p:spPr bwMode="auto">
            <a:xfrm>
              <a:off x="2447"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7</a:t>
              </a:r>
            </a:p>
          </p:txBody>
        </p:sp>
        <p:sp>
          <p:nvSpPr>
            <p:cNvPr id="740394" name="Rectangle 63"/>
            <p:cNvSpPr>
              <a:spLocks noChangeArrowheads="1"/>
            </p:cNvSpPr>
            <p:nvPr/>
          </p:nvSpPr>
          <p:spPr bwMode="auto">
            <a:xfrm>
              <a:off x="2754" y="3422"/>
              <a:ext cx="307" cy="192"/>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0395" name="Rectangle 64"/>
            <p:cNvSpPr>
              <a:spLocks noChangeArrowheads="1"/>
            </p:cNvSpPr>
            <p:nvPr/>
          </p:nvSpPr>
          <p:spPr bwMode="auto">
            <a:xfrm>
              <a:off x="2754"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6</a:t>
              </a:r>
            </a:p>
          </p:txBody>
        </p:sp>
        <p:sp>
          <p:nvSpPr>
            <p:cNvPr id="33858" name="Rectangle 66"/>
            <p:cNvSpPr>
              <a:spLocks noChangeArrowheads="1"/>
            </p:cNvSpPr>
            <p:nvPr/>
          </p:nvSpPr>
          <p:spPr bwMode="auto">
            <a:xfrm>
              <a:off x="3061" y="3422"/>
              <a:ext cx="308"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97" name="Rectangle 67"/>
            <p:cNvSpPr>
              <a:spLocks noChangeArrowheads="1"/>
            </p:cNvSpPr>
            <p:nvPr/>
          </p:nvSpPr>
          <p:spPr bwMode="auto">
            <a:xfrm>
              <a:off x="3061"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5</a:t>
              </a:r>
            </a:p>
          </p:txBody>
        </p:sp>
        <p:sp>
          <p:nvSpPr>
            <p:cNvPr id="33861" name="Rectangle 69"/>
            <p:cNvSpPr>
              <a:spLocks noChangeArrowheads="1"/>
            </p:cNvSpPr>
            <p:nvPr/>
          </p:nvSpPr>
          <p:spPr bwMode="auto">
            <a:xfrm>
              <a:off x="3368" y="342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99" name="Rectangle 70"/>
            <p:cNvSpPr>
              <a:spLocks noChangeArrowheads="1"/>
            </p:cNvSpPr>
            <p:nvPr/>
          </p:nvSpPr>
          <p:spPr bwMode="auto">
            <a:xfrm>
              <a:off x="3368"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4</a:t>
              </a:r>
            </a:p>
          </p:txBody>
        </p:sp>
        <p:sp>
          <p:nvSpPr>
            <p:cNvPr id="33864" name="Rectangle 72"/>
            <p:cNvSpPr>
              <a:spLocks noChangeArrowheads="1"/>
            </p:cNvSpPr>
            <p:nvPr/>
          </p:nvSpPr>
          <p:spPr bwMode="auto">
            <a:xfrm>
              <a:off x="3675" y="342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401" name="Rectangle 73"/>
            <p:cNvSpPr>
              <a:spLocks noChangeArrowheads="1"/>
            </p:cNvSpPr>
            <p:nvPr/>
          </p:nvSpPr>
          <p:spPr bwMode="auto">
            <a:xfrm>
              <a:off x="3675"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a:t>
              </a:r>
            </a:p>
          </p:txBody>
        </p:sp>
        <p:sp>
          <p:nvSpPr>
            <p:cNvPr id="33867" name="Rectangle 75"/>
            <p:cNvSpPr>
              <a:spLocks noChangeArrowheads="1"/>
            </p:cNvSpPr>
            <p:nvPr/>
          </p:nvSpPr>
          <p:spPr bwMode="auto">
            <a:xfrm>
              <a:off x="3982" y="342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403" name="Rectangle 76"/>
            <p:cNvSpPr>
              <a:spLocks noChangeArrowheads="1"/>
            </p:cNvSpPr>
            <p:nvPr/>
          </p:nvSpPr>
          <p:spPr bwMode="auto">
            <a:xfrm>
              <a:off x="3982"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a:t>
              </a:r>
            </a:p>
          </p:txBody>
        </p:sp>
        <p:sp>
          <p:nvSpPr>
            <p:cNvPr id="33870" name="Rectangle 78"/>
            <p:cNvSpPr>
              <a:spLocks noChangeArrowheads="1"/>
            </p:cNvSpPr>
            <p:nvPr/>
          </p:nvSpPr>
          <p:spPr bwMode="auto">
            <a:xfrm>
              <a:off x="4289" y="342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405" name="Rectangle 79"/>
            <p:cNvSpPr>
              <a:spLocks noChangeArrowheads="1"/>
            </p:cNvSpPr>
            <p:nvPr/>
          </p:nvSpPr>
          <p:spPr bwMode="auto">
            <a:xfrm>
              <a:off x="4289"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33873" name="Rectangle 81"/>
            <p:cNvSpPr>
              <a:spLocks noChangeArrowheads="1"/>
            </p:cNvSpPr>
            <p:nvPr/>
          </p:nvSpPr>
          <p:spPr bwMode="auto">
            <a:xfrm>
              <a:off x="4596" y="3422"/>
              <a:ext cx="308"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407" name="Rectangle 82"/>
            <p:cNvSpPr>
              <a:spLocks noChangeArrowheads="1"/>
            </p:cNvSpPr>
            <p:nvPr/>
          </p:nvSpPr>
          <p:spPr bwMode="auto">
            <a:xfrm>
              <a:off x="4596"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grpSp>
          <p:nvGrpSpPr>
            <p:cNvPr id="740411" name="Group 86"/>
            <p:cNvGrpSpPr>
              <a:grpSpLocks/>
            </p:cNvGrpSpPr>
            <p:nvPr/>
          </p:nvGrpSpPr>
          <p:grpSpPr bwMode="auto">
            <a:xfrm>
              <a:off x="3072" y="3663"/>
              <a:ext cx="1842" cy="157"/>
              <a:chOff x="3072" y="3313"/>
              <a:chExt cx="1842" cy="157"/>
            </a:xfrm>
          </p:grpSpPr>
          <p:sp>
            <p:nvSpPr>
              <p:cNvPr id="740412" name="Line 87"/>
              <p:cNvSpPr>
                <a:spLocks noChangeShapeType="1"/>
              </p:cNvSpPr>
              <p:nvPr/>
            </p:nvSpPr>
            <p:spPr bwMode="auto">
              <a:xfrm>
                <a:off x="3072" y="3403"/>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0413" name="Text Box 88"/>
              <p:cNvSpPr txBox="1">
                <a:spLocks noChangeArrowheads="1"/>
              </p:cNvSpPr>
              <p:nvPr/>
            </p:nvSpPr>
            <p:spPr bwMode="auto">
              <a:xfrm>
                <a:off x="3779" y="3313"/>
                <a:ext cx="284" cy="157"/>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chemeClr val="accent2"/>
                    </a:solidFill>
                    <a:latin typeface="微软雅黑" pitchFamily="34" charset="-122"/>
                    <a:ea typeface="微软雅黑" pitchFamily="34" charset="-122"/>
                  </a:rPr>
                  <a:t>PPO</a:t>
                </a:r>
              </a:p>
            </p:txBody>
          </p:sp>
        </p:grpSp>
        <p:grpSp>
          <p:nvGrpSpPr>
            <p:cNvPr id="740414" name="Group 89"/>
            <p:cNvGrpSpPr>
              <a:grpSpLocks/>
            </p:cNvGrpSpPr>
            <p:nvPr/>
          </p:nvGrpSpPr>
          <p:grpSpPr bwMode="auto">
            <a:xfrm>
              <a:off x="1248" y="3663"/>
              <a:ext cx="1842" cy="157"/>
              <a:chOff x="1248" y="3313"/>
              <a:chExt cx="1842" cy="157"/>
            </a:xfrm>
          </p:grpSpPr>
          <p:sp>
            <p:nvSpPr>
              <p:cNvPr id="740415" name="Line 90"/>
              <p:cNvSpPr>
                <a:spLocks noChangeShapeType="1"/>
              </p:cNvSpPr>
              <p:nvPr/>
            </p:nvSpPr>
            <p:spPr bwMode="auto">
              <a:xfrm>
                <a:off x="1248" y="3403"/>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0416" name="Text Box 91"/>
              <p:cNvSpPr txBox="1">
                <a:spLocks noChangeArrowheads="1"/>
              </p:cNvSpPr>
              <p:nvPr/>
            </p:nvSpPr>
            <p:spPr bwMode="auto">
              <a:xfrm>
                <a:off x="1955" y="3313"/>
                <a:ext cx="287" cy="157"/>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chemeClr val="accent2"/>
                    </a:solidFill>
                    <a:latin typeface="微软雅黑" pitchFamily="34" charset="-122"/>
                    <a:ea typeface="微软雅黑" pitchFamily="34" charset="-122"/>
                  </a:rPr>
                  <a:t>PPN</a:t>
                </a:r>
              </a:p>
            </p:txBody>
          </p:sp>
        </p:grpSp>
        <p:sp>
          <p:nvSpPr>
            <p:cNvPr id="33889" name="Text Box 97"/>
            <p:cNvSpPr txBox="1">
              <a:spLocks noChangeArrowheads="1"/>
            </p:cNvSpPr>
            <p:nvPr/>
          </p:nvSpPr>
          <p:spPr bwMode="auto">
            <a:xfrm>
              <a:off x="1388" y="3882"/>
              <a:ext cx="1442" cy="157"/>
            </a:xfrm>
            <a:prstGeom prst="rect">
              <a:avLst/>
            </a:prstGeom>
            <a:noFill/>
            <a:ln w="9525">
              <a:noFill/>
              <a:round/>
              <a:headEnd/>
              <a:tailEnd/>
            </a:ln>
          </p:spPr>
          <p:txBody>
            <a:bodyPr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chemeClr val="accent2"/>
                  </a:solidFill>
                  <a:latin typeface="微软雅黑" pitchFamily="34" charset="-122"/>
                  <a:ea typeface="微软雅黑" pitchFamily="34" charset="-122"/>
                </a:rPr>
                <a:t>Physical</a:t>
              </a:r>
              <a:r>
                <a:rPr lang="en-GB" altLang="zh-CN" sz="1800" b="1">
                  <a:solidFill>
                    <a:schemeClr val="accent2"/>
                  </a:solidFill>
                  <a:latin typeface="Calibri" pitchFamily="34" charset="0"/>
                  <a:ea typeface="宋体" pitchFamily="2" charset="-122"/>
                </a:rPr>
                <a:t> </a:t>
              </a:r>
              <a:r>
                <a:rPr lang="en-GB" altLang="zh-CN" sz="1800" b="1">
                  <a:solidFill>
                    <a:schemeClr val="accent2"/>
                  </a:solidFill>
                  <a:latin typeface="微软雅黑" pitchFamily="34" charset="-122"/>
                  <a:ea typeface="微软雅黑" pitchFamily="34" charset="-122"/>
                </a:rPr>
                <a:t>Page</a:t>
              </a:r>
              <a:r>
                <a:rPr lang="en-GB" altLang="zh-CN" sz="1800" b="1">
                  <a:solidFill>
                    <a:schemeClr val="accent2"/>
                  </a:solidFill>
                  <a:latin typeface="Calibri" pitchFamily="34" charset="0"/>
                  <a:ea typeface="宋体" pitchFamily="2" charset="-122"/>
                </a:rPr>
                <a:t> </a:t>
              </a:r>
              <a:r>
                <a:rPr lang="en-GB" altLang="zh-CN" sz="1800" b="1">
                  <a:solidFill>
                    <a:schemeClr val="accent2"/>
                  </a:solidFill>
                  <a:latin typeface="微软雅黑" pitchFamily="34" charset="-122"/>
                  <a:ea typeface="微软雅黑" pitchFamily="34" charset="-122"/>
                </a:rPr>
                <a:t>Number</a:t>
              </a:r>
            </a:p>
          </p:txBody>
        </p:sp>
        <p:sp>
          <p:nvSpPr>
            <p:cNvPr id="33890" name="Text Box 98"/>
            <p:cNvSpPr txBox="1">
              <a:spLocks noChangeArrowheads="1"/>
            </p:cNvSpPr>
            <p:nvPr/>
          </p:nvSpPr>
          <p:spPr bwMode="auto">
            <a:xfrm>
              <a:off x="3421" y="3902"/>
              <a:ext cx="1067" cy="158"/>
            </a:xfrm>
            <a:prstGeom prst="rect">
              <a:avLst/>
            </a:prstGeom>
            <a:noFill/>
            <a:ln w="9525">
              <a:noFill/>
              <a:round/>
              <a:headEnd/>
              <a:tailEnd/>
            </a:ln>
            <a:effectLst/>
          </p:spPr>
          <p:txBody>
            <a:bodyPr wrap="none" lIns="90360" tIns="44280" rIns="90360" bIns="44280">
              <a:spAutoFit/>
            </a:bodyPr>
            <a:lstStyle/>
            <a:p>
              <a:pPr algn="ct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chemeClr val="accent2"/>
                  </a:solidFill>
                  <a:latin typeface="微软雅黑" pitchFamily="34" charset="-122"/>
                  <a:ea typeface="微软雅黑" pitchFamily="34" charset="-122"/>
                </a:rPr>
                <a:t>Physical Page</a:t>
              </a:r>
              <a:r>
                <a:rPr lang="en-GB" altLang="zh-CN" sz="1800" b="1">
                  <a:solidFill>
                    <a:schemeClr val="accent2"/>
                  </a:solidFill>
                  <a:latin typeface="Calibri" pitchFamily="34" charset="0"/>
                  <a:ea typeface="宋体" pitchFamily="2" charset="-122"/>
                </a:rPr>
                <a:t> </a:t>
              </a:r>
              <a:r>
                <a:rPr lang="en-GB" altLang="zh-CN" sz="1800" b="1">
                  <a:solidFill>
                    <a:schemeClr val="accent2"/>
                  </a:solidFill>
                  <a:latin typeface="微软雅黑" pitchFamily="34" charset="-122"/>
                  <a:ea typeface="微软雅黑" pitchFamily="34" charset="-122"/>
                </a:rPr>
                <a:t>Offset</a:t>
              </a:r>
            </a:p>
          </p:txBody>
        </p:sp>
      </p:grpSp>
      <p:sp>
        <p:nvSpPr>
          <p:cNvPr id="740426" name="Text Box 74"/>
          <p:cNvSpPr txBox="1">
            <a:spLocks noChangeArrowheads="1"/>
          </p:cNvSpPr>
          <p:nvPr/>
        </p:nvSpPr>
        <p:spPr bwMode="auto">
          <a:xfrm>
            <a:off x="6677025" y="1479550"/>
            <a:ext cx="2032000" cy="701675"/>
          </a:xfrm>
          <a:prstGeom prst="rect">
            <a:avLst/>
          </a:prstGeom>
          <a:noFill/>
          <a:ln w="50800">
            <a:noFill/>
            <a:miter lim="800000"/>
            <a:headEnd/>
            <a:tailEnd/>
          </a:ln>
          <a:effectLst/>
        </p:spPr>
        <p:txBody>
          <a:bodyPr>
            <a:spAutoFit/>
          </a:bodyPr>
          <a:lstStyle/>
          <a:p>
            <a:pPr>
              <a:spcBef>
                <a:spcPct val="50000"/>
              </a:spcBef>
            </a:pPr>
            <a:r>
              <a:rPr lang="zh-CN" altLang="en-US" sz="2000" b="1">
                <a:solidFill>
                  <a:srgbClr val="006600"/>
                </a:solidFill>
                <a:latin typeface="微软雅黑" pitchFamily="34" charset="-122"/>
                <a:ea typeface="微软雅黑" pitchFamily="34" charset="-122"/>
              </a:rPr>
              <a:t>页表项数应为：</a:t>
            </a:r>
            <a:r>
              <a:rPr lang="en-US" altLang="zh-CN" sz="2000" b="1">
                <a:solidFill>
                  <a:srgbClr val="006600"/>
                </a:solidFill>
                <a:latin typeface="微软雅黑" pitchFamily="34" charset="-122"/>
                <a:ea typeface="微软雅黑" pitchFamily="34" charset="-122"/>
              </a:rPr>
              <a:t>2</a:t>
            </a:r>
            <a:r>
              <a:rPr lang="en-US" altLang="zh-CN" sz="2000" b="1" baseline="30000">
                <a:solidFill>
                  <a:srgbClr val="006600"/>
                </a:solidFill>
                <a:latin typeface="微软雅黑" pitchFamily="34" charset="-122"/>
                <a:ea typeface="微软雅黑" pitchFamily="34" charset="-122"/>
              </a:rPr>
              <a:t>14-6</a:t>
            </a:r>
            <a:r>
              <a:rPr lang="en-US" altLang="zh-CN" sz="2000" b="1">
                <a:solidFill>
                  <a:srgbClr val="006600"/>
                </a:solidFill>
                <a:latin typeface="微软雅黑" pitchFamily="34" charset="-122"/>
                <a:ea typeface="微软雅黑" pitchFamily="34" charset="-122"/>
              </a:rPr>
              <a:t>=256</a:t>
            </a:r>
            <a:endParaRPr lang="zh-CN" altLang="en-US" sz="2000" b="1">
              <a:solidFill>
                <a:srgbClr val="006600"/>
              </a:solidFill>
              <a:latin typeface="微软雅黑" pitchFamily="34" charset="-122"/>
              <a:ea typeface="微软雅黑" pitchFamily="34" charset="-122"/>
            </a:endParaRPr>
          </a:p>
        </p:txBody>
      </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0355">
                                            <p:txEl>
                                              <p:pRg st="0" end="0"/>
                                            </p:txEl>
                                          </p:spTgt>
                                        </p:tgtEl>
                                        <p:attrNameLst>
                                          <p:attrName>style.visibility</p:attrName>
                                        </p:attrNameLst>
                                      </p:cBhvr>
                                      <p:to>
                                        <p:strVal val="visible"/>
                                      </p:to>
                                    </p:set>
                                    <p:animEffect transition="in" filter="blinds(horizontal)">
                                      <p:cBhvr>
                                        <p:cTn id="7" dur="500"/>
                                        <p:tgtEl>
                                          <p:spTgt spid="7403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0355">
                                            <p:txEl>
                                              <p:pRg st="1" end="1"/>
                                            </p:txEl>
                                          </p:spTgt>
                                        </p:tgtEl>
                                        <p:attrNameLst>
                                          <p:attrName>style.visibility</p:attrName>
                                        </p:attrNameLst>
                                      </p:cBhvr>
                                      <p:to>
                                        <p:strVal val="visible"/>
                                      </p:to>
                                    </p:set>
                                    <p:animEffect transition="in" filter="blinds(horizontal)">
                                      <p:cBhvr>
                                        <p:cTn id="12" dur="500"/>
                                        <p:tgtEl>
                                          <p:spTgt spid="7403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0355">
                                            <p:txEl>
                                              <p:pRg st="2" end="2"/>
                                            </p:txEl>
                                          </p:spTgt>
                                        </p:tgtEl>
                                        <p:attrNameLst>
                                          <p:attrName>style.visibility</p:attrName>
                                        </p:attrNameLst>
                                      </p:cBhvr>
                                      <p:to>
                                        <p:strVal val="visible"/>
                                      </p:to>
                                    </p:set>
                                    <p:animEffect transition="in" filter="blinds(horizontal)">
                                      <p:cBhvr>
                                        <p:cTn id="17" dur="500"/>
                                        <p:tgtEl>
                                          <p:spTgt spid="7403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0355">
                                            <p:txEl>
                                              <p:pRg st="3" end="3"/>
                                            </p:txEl>
                                          </p:spTgt>
                                        </p:tgtEl>
                                        <p:attrNameLst>
                                          <p:attrName>style.visibility</p:attrName>
                                        </p:attrNameLst>
                                      </p:cBhvr>
                                      <p:to>
                                        <p:strVal val="visible"/>
                                      </p:to>
                                    </p:set>
                                    <p:animEffect transition="in" filter="blinds(horizontal)">
                                      <p:cBhvr>
                                        <p:cTn id="22" dur="500"/>
                                        <p:tgtEl>
                                          <p:spTgt spid="7403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0424"/>
                                        </p:tgtEl>
                                        <p:attrNameLst>
                                          <p:attrName>style.visibility</p:attrName>
                                        </p:attrNameLst>
                                      </p:cBhvr>
                                      <p:to>
                                        <p:strVal val="visible"/>
                                      </p:to>
                                    </p:set>
                                    <p:animEffect transition="in" filter="blinds(horizontal)">
                                      <p:cBhvr>
                                        <p:cTn id="27" dur="500"/>
                                        <p:tgtEl>
                                          <p:spTgt spid="74042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40425"/>
                                        </p:tgtEl>
                                        <p:attrNameLst>
                                          <p:attrName>style.visibility</p:attrName>
                                        </p:attrNameLst>
                                      </p:cBhvr>
                                      <p:to>
                                        <p:strVal val="visible"/>
                                      </p:to>
                                    </p:set>
                                    <p:animEffect transition="in" filter="blinds(horizontal)">
                                      <p:cBhvr>
                                        <p:cTn id="32" dur="500"/>
                                        <p:tgtEl>
                                          <p:spTgt spid="74042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40426"/>
                                        </p:tgtEl>
                                        <p:attrNameLst>
                                          <p:attrName>style.visibility</p:attrName>
                                        </p:attrNameLst>
                                      </p:cBhvr>
                                      <p:to>
                                        <p:strVal val="visible"/>
                                      </p:to>
                                    </p:set>
                                    <p:animEffect transition="in" filter="blinds(horizontal)">
                                      <p:cBhvr>
                                        <p:cTn id="37" dur="500"/>
                                        <p:tgtEl>
                                          <p:spTgt spid="740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426"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1"/>
          <p:cNvSpPr>
            <a:spLocks noGrp="1" noChangeArrowheads="1"/>
          </p:cNvSpPr>
          <p:nvPr>
            <p:ph type="title" idx="4294967295"/>
          </p:nvPr>
        </p:nvSpPr>
        <p:spPr>
          <a:xfrm>
            <a:off x="431800" y="119063"/>
            <a:ext cx="8110538" cy="569912"/>
          </a:xfrm>
        </p:spPr>
        <p:txBody>
          <a:bodyPr lIns="91440" tIns="45720" rIns="91440" bIns="45720" anchor="ct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t>一个简化的存储系统举例（续）</a:t>
            </a:r>
            <a:endParaRPr lang="en-GB" altLang="zh-CN"/>
          </a:p>
        </p:txBody>
      </p:sp>
      <p:grpSp>
        <p:nvGrpSpPr>
          <p:cNvPr id="742488" name="Group 88"/>
          <p:cNvGrpSpPr>
            <a:grpSpLocks/>
          </p:cNvGrpSpPr>
          <p:nvPr/>
        </p:nvGrpSpPr>
        <p:grpSpPr bwMode="auto">
          <a:xfrm>
            <a:off x="6230938" y="692150"/>
            <a:ext cx="2855912" cy="2655888"/>
            <a:chOff x="3021" y="2263"/>
            <a:chExt cx="1325" cy="1746"/>
          </a:xfrm>
        </p:grpSpPr>
        <p:sp>
          <p:nvSpPr>
            <p:cNvPr id="742404" name="Rectangle 4"/>
            <p:cNvSpPr>
              <a:spLocks noChangeArrowheads="1"/>
            </p:cNvSpPr>
            <p:nvPr/>
          </p:nvSpPr>
          <p:spPr bwMode="auto">
            <a:xfrm>
              <a:off x="3894" y="381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05" name="Rectangle 5"/>
            <p:cNvSpPr>
              <a:spLocks noChangeArrowheads="1"/>
            </p:cNvSpPr>
            <p:nvPr/>
          </p:nvSpPr>
          <p:spPr bwMode="auto">
            <a:xfrm>
              <a:off x="3458" y="381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0D</a:t>
              </a:r>
            </a:p>
          </p:txBody>
        </p:sp>
        <p:sp>
          <p:nvSpPr>
            <p:cNvPr id="742406" name="Rectangle 6"/>
            <p:cNvSpPr>
              <a:spLocks noChangeArrowheads="1"/>
            </p:cNvSpPr>
            <p:nvPr/>
          </p:nvSpPr>
          <p:spPr bwMode="auto">
            <a:xfrm>
              <a:off x="3021" y="3810"/>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02F</a:t>
              </a:r>
            </a:p>
          </p:txBody>
        </p:sp>
        <p:sp>
          <p:nvSpPr>
            <p:cNvPr id="742407" name="Rectangle 10"/>
            <p:cNvSpPr>
              <a:spLocks noChangeArrowheads="1"/>
            </p:cNvSpPr>
            <p:nvPr/>
          </p:nvSpPr>
          <p:spPr bwMode="auto">
            <a:xfrm>
              <a:off x="3894" y="3617"/>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08" name="Rectangle 11"/>
            <p:cNvSpPr>
              <a:spLocks noChangeArrowheads="1"/>
            </p:cNvSpPr>
            <p:nvPr/>
          </p:nvSpPr>
          <p:spPr bwMode="auto">
            <a:xfrm>
              <a:off x="3458" y="3617"/>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11</a:t>
              </a:r>
            </a:p>
          </p:txBody>
        </p:sp>
        <p:sp>
          <p:nvSpPr>
            <p:cNvPr id="742409" name="Rectangle 12"/>
            <p:cNvSpPr>
              <a:spLocks noChangeArrowheads="1"/>
            </p:cNvSpPr>
            <p:nvPr/>
          </p:nvSpPr>
          <p:spPr bwMode="auto">
            <a:xfrm>
              <a:off x="3021" y="3617"/>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02E</a:t>
              </a:r>
            </a:p>
          </p:txBody>
        </p:sp>
        <p:sp>
          <p:nvSpPr>
            <p:cNvPr id="742410" name="Rectangle 16"/>
            <p:cNvSpPr>
              <a:spLocks noChangeArrowheads="1"/>
            </p:cNvSpPr>
            <p:nvPr/>
          </p:nvSpPr>
          <p:spPr bwMode="auto">
            <a:xfrm>
              <a:off x="3894" y="3424"/>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11" name="Rectangle 17"/>
            <p:cNvSpPr>
              <a:spLocks noChangeArrowheads="1"/>
            </p:cNvSpPr>
            <p:nvPr/>
          </p:nvSpPr>
          <p:spPr bwMode="auto">
            <a:xfrm>
              <a:off x="3458" y="3424"/>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2D</a:t>
              </a:r>
            </a:p>
          </p:txBody>
        </p:sp>
        <p:sp>
          <p:nvSpPr>
            <p:cNvPr id="742412" name="Rectangle 18"/>
            <p:cNvSpPr>
              <a:spLocks noChangeArrowheads="1"/>
            </p:cNvSpPr>
            <p:nvPr/>
          </p:nvSpPr>
          <p:spPr bwMode="auto">
            <a:xfrm>
              <a:off x="3021" y="3424"/>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02D</a:t>
              </a:r>
            </a:p>
          </p:txBody>
        </p:sp>
        <p:sp>
          <p:nvSpPr>
            <p:cNvPr id="742413" name="Rectangle 22"/>
            <p:cNvSpPr>
              <a:spLocks noChangeArrowheads="1"/>
            </p:cNvSpPr>
            <p:nvPr/>
          </p:nvSpPr>
          <p:spPr bwMode="auto">
            <a:xfrm>
              <a:off x="3894" y="323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414" name="Rectangle 23"/>
            <p:cNvSpPr>
              <a:spLocks noChangeArrowheads="1"/>
            </p:cNvSpPr>
            <p:nvPr/>
          </p:nvSpPr>
          <p:spPr bwMode="auto">
            <a:xfrm>
              <a:off x="3458" y="323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415" name="Rectangle 24"/>
            <p:cNvSpPr>
              <a:spLocks noChangeArrowheads="1"/>
            </p:cNvSpPr>
            <p:nvPr/>
          </p:nvSpPr>
          <p:spPr bwMode="auto">
            <a:xfrm>
              <a:off x="3021" y="3230"/>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02C</a:t>
              </a:r>
            </a:p>
          </p:txBody>
        </p:sp>
        <p:sp>
          <p:nvSpPr>
            <p:cNvPr id="742416" name="Rectangle 28"/>
            <p:cNvSpPr>
              <a:spLocks noChangeArrowheads="1"/>
            </p:cNvSpPr>
            <p:nvPr/>
          </p:nvSpPr>
          <p:spPr bwMode="auto">
            <a:xfrm>
              <a:off x="3894" y="3036"/>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417" name="Rectangle 29"/>
            <p:cNvSpPr>
              <a:spLocks noChangeArrowheads="1"/>
            </p:cNvSpPr>
            <p:nvPr/>
          </p:nvSpPr>
          <p:spPr bwMode="auto">
            <a:xfrm>
              <a:off x="3458" y="3036"/>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418" name="Rectangle 30"/>
            <p:cNvSpPr>
              <a:spLocks noChangeArrowheads="1"/>
            </p:cNvSpPr>
            <p:nvPr/>
          </p:nvSpPr>
          <p:spPr bwMode="auto">
            <a:xfrm>
              <a:off x="3021" y="3036"/>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02B</a:t>
              </a:r>
            </a:p>
          </p:txBody>
        </p:sp>
        <p:sp>
          <p:nvSpPr>
            <p:cNvPr id="742419" name="Rectangle 34"/>
            <p:cNvSpPr>
              <a:spLocks noChangeArrowheads="1"/>
            </p:cNvSpPr>
            <p:nvPr/>
          </p:nvSpPr>
          <p:spPr bwMode="auto">
            <a:xfrm>
              <a:off x="3894" y="2843"/>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20" name="Rectangle 35"/>
            <p:cNvSpPr>
              <a:spLocks noChangeArrowheads="1"/>
            </p:cNvSpPr>
            <p:nvPr/>
          </p:nvSpPr>
          <p:spPr bwMode="auto">
            <a:xfrm>
              <a:off x="3458" y="2843"/>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09</a:t>
              </a:r>
            </a:p>
          </p:txBody>
        </p:sp>
        <p:sp>
          <p:nvSpPr>
            <p:cNvPr id="742421" name="Rectangle 36"/>
            <p:cNvSpPr>
              <a:spLocks noChangeArrowheads="1"/>
            </p:cNvSpPr>
            <p:nvPr/>
          </p:nvSpPr>
          <p:spPr bwMode="auto">
            <a:xfrm>
              <a:off x="3021" y="2843"/>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02A</a:t>
              </a:r>
            </a:p>
          </p:txBody>
        </p:sp>
        <p:sp>
          <p:nvSpPr>
            <p:cNvPr id="742422" name="Rectangle 40"/>
            <p:cNvSpPr>
              <a:spLocks noChangeArrowheads="1"/>
            </p:cNvSpPr>
            <p:nvPr/>
          </p:nvSpPr>
          <p:spPr bwMode="auto">
            <a:xfrm>
              <a:off x="3894" y="265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23" name="Rectangle 41"/>
            <p:cNvSpPr>
              <a:spLocks noChangeArrowheads="1"/>
            </p:cNvSpPr>
            <p:nvPr/>
          </p:nvSpPr>
          <p:spPr bwMode="auto">
            <a:xfrm>
              <a:off x="3458" y="265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17</a:t>
              </a:r>
            </a:p>
          </p:txBody>
        </p:sp>
        <p:sp>
          <p:nvSpPr>
            <p:cNvPr id="742424" name="Rectangle 42"/>
            <p:cNvSpPr>
              <a:spLocks noChangeArrowheads="1"/>
            </p:cNvSpPr>
            <p:nvPr/>
          </p:nvSpPr>
          <p:spPr bwMode="auto">
            <a:xfrm>
              <a:off x="3021" y="2650"/>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029</a:t>
              </a:r>
            </a:p>
          </p:txBody>
        </p:sp>
        <p:sp>
          <p:nvSpPr>
            <p:cNvPr id="742425" name="Rectangle 46"/>
            <p:cNvSpPr>
              <a:spLocks noChangeArrowheads="1"/>
            </p:cNvSpPr>
            <p:nvPr/>
          </p:nvSpPr>
          <p:spPr bwMode="auto">
            <a:xfrm>
              <a:off x="3894" y="2456"/>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26" name="Rectangle 47"/>
            <p:cNvSpPr>
              <a:spLocks noChangeArrowheads="1"/>
            </p:cNvSpPr>
            <p:nvPr/>
          </p:nvSpPr>
          <p:spPr bwMode="auto">
            <a:xfrm>
              <a:off x="3458" y="2456"/>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13</a:t>
              </a:r>
            </a:p>
          </p:txBody>
        </p:sp>
        <p:sp>
          <p:nvSpPr>
            <p:cNvPr id="742427" name="Rectangle 48"/>
            <p:cNvSpPr>
              <a:spLocks noChangeArrowheads="1"/>
            </p:cNvSpPr>
            <p:nvPr/>
          </p:nvSpPr>
          <p:spPr bwMode="auto">
            <a:xfrm>
              <a:off x="3021" y="2456"/>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028</a:t>
              </a:r>
            </a:p>
          </p:txBody>
        </p:sp>
        <p:sp>
          <p:nvSpPr>
            <p:cNvPr id="34868" name="Rectangle 52"/>
            <p:cNvSpPr>
              <a:spLocks noChangeArrowheads="1"/>
            </p:cNvSpPr>
            <p:nvPr/>
          </p:nvSpPr>
          <p:spPr bwMode="auto">
            <a:xfrm>
              <a:off x="3894" y="2263"/>
              <a:ext cx="436" cy="193"/>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Valid</a:t>
              </a:r>
            </a:p>
          </p:txBody>
        </p:sp>
        <p:sp>
          <p:nvSpPr>
            <p:cNvPr id="34869" name="Rectangle 53"/>
            <p:cNvSpPr>
              <a:spLocks noChangeArrowheads="1"/>
            </p:cNvSpPr>
            <p:nvPr/>
          </p:nvSpPr>
          <p:spPr bwMode="auto">
            <a:xfrm>
              <a:off x="3458" y="2263"/>
              <a:ext cx="436" cy="193"/>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PPN</a:t>
              </a:r>
            </a:p>
          </p:txBody>
        </p:sp>
        <p:sp>
          <p:nvSpPr>
            <p:cNvPr id="34870" name="Rectangle 54"/>
            <p:cNvSpPr>
              <a:spLocks noChangeArrowheads="1"/>
            </p:cNvSpPr>
            <p:nvPr/>
          </p:nvSpPr>
          <p:spPr bwMode="auto">
            <a:xfrm>
              <a:off x="3021" y="2263"/>
              <a:ext cx="437" cy="193"/>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VPN</a:t>
              </a:r>
            </a:p>
          </p:txBody>
        </p:sp>
        <p:sp>
          <p:nvSpPr>
            <p:cNvPr id="742431" name="Line 58"/>
            <p:cNvSpPr>
              <a:spLocks noChangeShapeType="1"/>
            </p:cNvSpPr>
            <p:nvPr/>
          </p:nvSpPr>
          <p:spPr bwMode="auto">
            <a:xfrm>
              <a:off x="3021" y="2456"/>
              <a:ext cx="1325" cy="1"/>
            </a:xfrm>
            <a:prstGeom prst="line">
              <a:avLst/>
            </a:prstGeom>
            <a:noFill/>
            <a:ln w="12600">
              <a:solidFill>
                <a:srgbClr val="000066"/>
              </a:solidFill>
              <a:miter lim="800000"/>
              <a:headEnd/>
              <a:tailEnd/>
            </a:ln>
          </p:spPr>
          <p:txBody>
            <a:bodyPr/>
            <a:lstStyle/>
            <a:p>
              <a:endParaRPr lang="zh-CN" altLang="en-US"/>
            </a:p>
          </p:txBody>
        </p:sp>
        <p:sp>
          <p:nvSpPr>
            <p:cNvPr id="742432" name="Line 59"/>
            <p:cNvSpPr>
              <a:spLocks noChangeShapeType="1"/>
            </p:cNvSpPr>
            <p:nvPr/>
          </p:nvSpPr>
          <p:spPr bwMode="auto">
            <a:xfrm>
              <a:off x="3021" y="2650"/>
              <a:ext cx="1325" cy="1"/>
            </a:xfrm>
            <a:prstGeom prst="line">
              <a:avLst/>
            </a:prstGeom>
            <a:noFill/>
            <a:ln w="12600">
              <a:solidFill>
                <a:srgbClr val="000066"/>
              </a:solidFill>
              <a:miter lim="800000"/>
              <a:headEnd/>
              <a:tailEnd/>
            </a:ln>
          </p:spPr>
          <p:txBody>
            <a:bodyPr/>
            <a:lstStyle/>
            <a:p>
              <a:endParaRPr lang="zh-CN" altLang="en-US"/>
            </a:p>
          </p:txBody>
        </p:sp>
        <p:sp>
          <p:nvSpPr>
            <p:cNvPr id="742433" name="Line 60"/>
            <p:cNvSpPr>
              <a:spLocks noChangeShapeType="1"/>
            </p:cNvSpPr>
            <p:nvPr/>
          </p:nvSpPr>
          <p:spPr bwMode="auto">
            <a:xfrm>
              <a:off x="3021" y="2845"/>
              <a:ext cx="1325" cy="1"/>
            </a:xfrm>
            <a:prstGeom prst="line">
              <a:avLst/>
            </a:prstGeom>
            <a:noFill/>
            <a:ln w="12600">
              <a:solidFill>
                <a:srgbClr val="000066"/>
              </a:solidFill>
              <a:miter lim="800000"/>
              <a:headEnd/>
              <a:tailEnd/>
            </a:ln>
          </p:spPr>
          <p:txBody>
            <a:bodyPr/>
            <a:lstStyle/>
            <a:p>
              <a:endParaRPr lang="zh-CN" altLang="en-US"/>
            </a:p>
          </p:txBody>
        </p:sp>
        <p:sp>
          <p:nvSpPr>
            <p:cNvPr id="742434" name="Line 61"/>
            <p:cNvSpPr>
              <a:spLocks noChangeShapeType="1"/>
            </p:cNvSpPr>
            <p:nvPr/>
          </p:nvSpPr>
          <p:spPr bwMode="auto">
            <a:xfrm>
              <a:off x="3021" y="3036"/>
              <a:ext cx="1325" cy="1"/>
            </a:xfrm>
            <a:prstGeom prst="line">
              <a:avLst/>
            </a:prstGeom>
            <a:noFill/>
            <a:ln w="12600">
              <a:solidFill>
                <a:srgbClr val="000066"/>
              </a:solidFill>
              <a:miter lim="800000"/>
              <a:headEnd/>
              <a:tailEnd/>
            </a:ln>
          </p:spPr>
          <p:txBody>
            <a:bodyPr/>
            <a:lstStyle/>
            <a:p>
              <a:endParaRPr lang="zh-CN" altLang="en-US"/>
            </a:p>
          </p:txBody>
        </p:sp>
        <p:sp>
          <p:nvSpPr>
            <p:cNvPr id="742435" name="Line 62"/>
            <p:cNvSpPr>
              <a:spLocks noChangeShapeType="1"/>
            </p:cNvSpPr>
            <p:nvPr/>
          </p:nvSpPr>
          <p:spPr bwMode="auto">
            <a:xfrm>
              <a:off x="3021" y="3230"/>
              <a:ext cx="1325" cy="1"/>
            </a:xfrm>
            <a:prstGeom prst="line">
              <a:avLst/>
            </a:prstGeom>
            <a:noFill/>
            <a:ln w="12600">
              <a:solidFill>
                <a:srgbClr val="000066"/>
              </a:solidFill>
              <a:miter lim="800000"/>
              <a:headEnd/>
              <a:tailEnd/>
            </a:ln>
          </p:spPr>
          <p:txBody>
            <a:bodyPr/>
            <a:lstStyle/>
            <a:p>
              <a:endParaRPr lang="zh-CN" altLang="en-US"/>
            </a:p>
          </p:txBody>
        </p:sp>
        <p:sp>
          <p:nvSpPr>
            <p:cNvPr id="742436" name="Line 63"/>
            <p:cNvSpPr>
              <a:spLocks noChangeShapeType="1"/>
            </p:cNvSpPr>
            <p:nvPr/>
          </p:nvSpPr>
          <p:spPr bwMode="auto">
            <a:xfrm>
              <a:off x="3021" y="3417"/>
              <a:ext cx="1325" cy="1"/>
            </a:xfrm>
            <a:prstGeom prst="line">
              <a:avLst/>
            </a:prstGeom>
            <a:noFill/>
            <a:ln w="12600">
              <a:solidFill>
                <a:srgbClr val="000066"/>
              </a:solidFill>
              <a:miter lim="800000"/>
              <a:headEnd/>
              <a:tailEnd/>
            </a:ln>
          </p:spPr>
          <p:txBody>
            <a:bodyPr/>
            <a:lstStyle/>
            <a:p>
              <a:endParaRPr lang="zh-CN" altLang="en-US"/>
            </a:p>
          </p:txBody>
        </p:sp>
        <p:sp>
          <p:nvSpPr>
            <p:cNvPr id="742437" name="Line 64"/>
            <p:cNvSpPr>
              <a:spLocks noChangeShapeType="1"/>
            </p:cNvSpPr>
            <p:nvPr/>
          </p:nvSpPr>
          <p:spPr bwMode="auto">
            <a:xfrm>
              <a:off x="3021" y="3617"/>
              <a:ext cx="1325" cy="1"/>
            </a:xfrm>
            <a:prstGeom prst="line">
              <a:avLst/>
            </a:prstGeom>
            <a:noFill/>
            <a:ln w="12600">
              <a:solidFill>
                <a:srgbClr val="000066"/>
              </a:solidFill>
              <a:miter lim="800000"/>
              <a:headEnd/>
              <a:tailEnd/>
            </a:ln>
          </p:spPr>
          <p:txBody>
            <a:bodyPr/>
            <a:lstStyle/>
            <a:p>
              <a:endParaRPr lang="zh-CN" altLang="en-US"/>
            </a:p>
          </p:txBody>
        </p:sp>
        <p:sp>
          <p:nvSpPr>
            <p:cNvPr id="742438" name="Line 65"/>
            <p:cNvSpPr>
              <a:spLocks noChangeShapeType="1"/>
            </p:cNvSpPr>
            <p:nvPr/>
          </p:nvSpPr>
          <p:spPr bwMode="auto">
            <a:xfrm>
              <a:off x="3021" y="3810"/>
              <a:ext cx="1325" cy="1"/>
            </a:xfrm>
            <a:prstGeom prst="line">
              <a:avLst/>
            </a:prstGeom>
            <a:noFill/>
            <a:ln w="12600">
              <a:solidFill>
                <a:srgbClr val="000066"/>
              </a:solidFill>
              <a:miter lim="800000"/>
              <a:headEnd/>
              <a:tailEnd/>
            </a:ln>
          </p:spPr>
          <p:txBody>
            <a:bodyPr/>
            <a:lstStyle/>
            <a:p>
              <a:endParaRPr lang="zh-CN" altLang="en-US"/>
            </a:p>
          </p:txBody>
        </p:sp>
        <p:sp>
          <p:nvSpPr>
            <p:cNvPr id="742439" name="Line 68"/>
            <p:cNvSpPr>
              <a:spLocks noChangeShapeType="1"/>
            </p:cNvSpPr>
            <p:nvPr/>
          </p:nvSpPr>
          <p:spPr bwMode="auto">
            <a:xfrm>
              <a:off x="3458" y="2263"/>
              <a:ext cx="1" cy="1741"/>
            </a:xfrm>
            <a:prstGeom prst="line">
              <a:avLst/>
            </a:prstGeom>
            <a:noFill/>
            <a:ln w="12600">
              <a:solidFill>
                <a:srgbClr val="000066"/>
              </a:solidFill>
              <a:miter lim="800000"/>
              <a:headEnd/>
              <a:tailEnd/>
            </a:ln>
          </p:spPr>
          <p:txBody>
            <a:bodyPr/>
            <a:lstStyle/>
            <a:p>
              <a:endParaRPr lang="zh-CN" altLang="en-US"/>
            </a:p>
          </p:txBody>
        </p:sp>
        <p:sp>
          <p:nvSpPr>
            <p:cNvPr id="742440" name="Line 69"/>
            <p:cNvSpPr>
              <a:spLocks noChangeShapeType="1"/>
            </p:cNvSpPr>
            <p:nvPr/>
          </p:nvSpPr>
          <p:spPr bwMode="auto">
            <a:xfrm>
              <a:off x="3894" y="2263"/>
              <a:ext cx="1" cy="1741"/>
            </a:xfrm>
            <a:prstGeom prst="line">
              <a:avLst/>
            </a:prstGeom>
            <a:noFill/>
            <a:ln w="12600">
              <a:solidFill>
                <a:srgbClr val="000066"/>
              </a:solidFill>
              <a:miter lim="800000"/>
              <a:headEnd/>
              <a:tailEnd/>
            </a:ln>
          </p:spPr>
          <p:txBody>
            <a:bodyPr/>
            <a:lstStyle/>
            <a:p>
              <a:endParaRPr lang="zh-CN" altLang="en-US"/>
            </a:p>
          </p:txBody>
        </p:sp>
        <p:sp>
          <p:nvSpPr>
            <p:cNvPr id="742441" name="Line 72"/>
            <p:cNvSpPr>
              <a:spLocks noChangeShapeType="1"/>
            </p:cNvSpPr>
            <p:nvPr/>
          </p:nvSpPr>
          <p:spPr bwMode="auto">
            <a:xfrm>
              <a:off x="3021" y="2263"/>
              <a:ext cx="1325" cy="1"/>
            </a:xfrm>
            <a:prstGeom prst="line">
              <a:avLst/>
            </a:prstGeom>
            <a:noFill/>
            <a:ln w="12700">
              <a:solidFill>
                <a:srgbClr val="000066"/>
              </a:solidFill>
              <a:miter lim="800000"/>
              <a:headEnd/>
              <a:tailEnd/>
            </a:ln>
          </p:spPr>
          <p:txBody>
            <a:bodyPr/>
            <a:lstStyle/>
            <a:p>
              <a:endParaRPr lang="zh-CN" altLang="en-US"/>
            </a:p>
          </p:txBody>
        </p:sp>
        <p:sp>
          <p:nvSpPr>
            <p:cNvPr id="742442" name="Line 73"/>
            <p:cNvSpPr>
              <a:spLocks noChangeShapeType="1"/>
            </p:cNvSpPr>
            <p:nvPr/>
          </p:nvSpPr>
          <p:spPr bwMode="auto">
            <a:xfrm>
              <a:off x="4335" y="2263"/>
              <a:ext cx="1" cy="1741"/>
            </a:xfrm>
            <a:prstGeom prst="line">
              <a:avLst/>
            </a:prstGeom>
            <a:noFill/>
            <a:ln w="12700">
              <a:solidFill>
                <a:srgbClr val="000066"/>
              </a:solidFill>
              <a:miter lim="800000"/>
              <a:headEnd/>
              <a:tailEnd/>
            </a:ln>
          </p:spPr>
          <p:txBody>
            <a:bodyPr/>
            <a:lstStyle/>
            <a:p>
              <a:endParaRPr lang="zh-CN" altLang="en-US"/>
            </a:p>
          </p:txBody>
        </p:sp>
        <p:sp>
          <p:nvSpPr>
            <p:cNvPr id="742443" name="Line 74"/>
            <p:cNvSpPr>
              <a:spLocks noChangeShapeType="1"/>
            </p:cNvSpPr>
            <p:nvPr/>
          </p:nvSpPr>
          <p:spPr bwMode="auto">
            <a:xfrm>
              <a:off x="3021" y="4004"/>
              <a:ext cx="1325" cy="1"/>
            </a:xfrm>
            <a:prstGeom prst="line">
              <a:avLst/>
            </a:prstGeom>
            <a:noFill/>
            <a:ln w="12700">
              <a:solidFill>
                <a:srgbClr val="000066"/>
              </a:solidFill>
              <a:miter lim="800000"/>
              <a:headEnd/>
              <a:tailEnd/>
            </a:ln>
          </p:spPr>
          <p:txBody>
            <a:bodyPr/>
            <a:lstStyle/>
            <a:p>
              <a:endParaRPr lang="zh-CN" altLang="en-US"/>
            </a:p>
          </p:txBody>
        </p:sp>
        <p:sp>
          <p:nvSpPr>
            <p:cNvPr id="742444" name="Line 73"/>
            <p:cNvSpPr>
              <a:spLocks noChangeShapeType="1"/>
            </p:cNvSpPr>
            <p:nvPr/>
          </p:nvSpPr>
          <p:spPr bwMode="auto">
            <a:xfrm>
              <a:off x="3021" y="2268"/>
              <a:ext cx="1" cy="1741"/>
            </a:xfrm>
            <a:prstGeom prst="line">
              <a:avLst/>
            </a:prstGeom>
            <a:noFill/>
            <a:ln w="12700">
              <a:solidFill>
                <a:srgbClr val="000066"/>
              </a:solidFill>
              <a:miter lim="800000"/>
              <a:headEnd/>
              <a:tailEnd/>
            </a:ln>
          </p:spPr>
          <p:txBody>
            <a:bodyPr/>
            <a:lstStyle/>
            <a:p>
              <a:endParaRPr lang="zh-CN" altLang="en-US"/>
            </a:p>
          </p:txBody>
        </p:sp>
      </p:grpSp>
      <p:grpSp>
        <p:nvGrpSpPr>
          <p:cNvPr id="742487" name="Group 87"/>
          <p:cNvGrpSpPr>
            <a:grpSpLocks/>
          </p:cNvGrpSpPr>
          <p:nvPr/>
        </p:nvGrpSpPr>
        <p:grpSpPr bwMode="auto">
          <a:xfrm>
            <a:off x="3284538" y="679450"/>
            <a:ext cx="2825750" cy="2659063"/>
            <a:chOff x="1245" y="2257"/>
            <a:chExt cx="1314" cy="1757"/>
          </a:xfrm>
        </p:grpSpPr>
        <p:sp>
          <p:nvSpPr>
            <p:cNvPr id="742445" name="Rectangle 7"/>
            <p:cNvSpPr>
              <a:spLocks noChangeArrowheads="1"/>
            </p:cNvSpPr>
            <p:nvPr/>
          </p:nvSpPr>
          <p:spPr bwMode="auto">
            <a:xfrm>
              <a:off x="2118" y="381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446" name="Rectangle 8"/>
            <p:cNvSpPr>
              <a:spLocks noChangeArrowheads="1"/>
            </p:cNvSpPr>
            <p:nvPr/>
          </p:nvSpPr>
          <p:spPr bwMode="auto">
            <a:xfrm>
              <a:off x="1682" y="381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447" name="Rectangle 9"/>
            <p:cNvSpPr>
              <a:spLocks noChangeArrowheads="1"/>
            </p:cNvSpPr>
            <p:nvPr/>
          </p:nvSpPr>
          <p:spPr bwMode="auto">
            <a:xfrm>
              <a:off x="1245" y="3810"/>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007</a:t>
              </a:r>
            </a:p>
          </p:txBody>
        </p:sp>
        <p:sp>
          <p:nvSpPr>
            <p:cNvPr id="742448" name="Rectangle 13"/>
            <p:cNvSpPr>
              <a:spLocks noChangeArrowheads="1"/>
            </p:cNvSpPr>
            <p:nvPr/>
          </p:nvSpPr>
          <p:spPr bwMode="auto">
            <a:xfrm>
              <a:off x="2118" y="3617"/>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449" name="Rectangle 14"/>
            <p:cNvSpPr>
              <a:spLocks noChangeArrowheads="1"/>
            </p:cNvSpPr>
            <p:nvPr/>
          </p:nvSpPr>
          <p:spPr bwMode="auto">
            <a:xfrm>
              <a:off x="1682" y="3617"/>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450" name="Rectangle 15"/>
            <p:cNvSpPr>
              <a:spLocks noChangeArrowheads="1"/>
            </p:cNvSpPr>
            <p:nvPr/>
          </p:nvSpPr>
          <p:spPr bwMode="auto">
            <a:xfrm>
              <a:off x="1245" y="3617"/>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006</a:t>
              </a:r>
            </a:p>
          </p:txBody>
        </p:sp>
        <p:sp>
          <p:nvSpPr>
            <p:cNvPr id="742451" name="Rectangle 19"/>
            <p:cNvSpPr>
              <a:spLocks noChangeArrowheads="1"/>
            </p:cNvSpPr>
            <p:nvPr/>
          </p:nvSpPr>
          <p:spPr bwMode="auto">
            <a:xfrm>
              <a:off x="2118" y="3424"/>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52" name="Rectangle 20"/>
            <p:cNvSpPr>
              <a:spLocks noChangeArrowheads="1"/>
            </p:cNvSpPr>
            <p:nvPr/>
          </p:nvSpPr>
          <p:spPr bwMode="auto">
            <a:xfrm>
              <a:off x="1682" y="3424"/>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16</a:t>
              </a:r>
            </a:p>
          </p:txBody>
        </p:sp>
        <p:sp>
          <p:nvSpPr>
            <p:cNvPr id="742453" name="Rectangle 21"/>
            <p:cNvSpPr>
              <a:spLocks noChangeArrowheads="1"/>
            </p:cNvSpPr>
            <p:nvPr/>
          </p:nvSpPr>
          <p:spPr bwMode="auto">
            <a:xfrm>
              <a:off x="1245" y="3424"/>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005</a:t>
              </a:r>
            </a:p>
          </p:txBody>
        </p:sp>
        <p:sp>
          <p:nvSpPr>
            <p:cNvPr id="742454" name="Rectangle 25"/>
            <p:cNvSpPr>
              <a:spLocks noChangeArrowheads="1"/>
            </p:cNvSpPr>
            <p:nvPr/>
          </p:nvSpPr>
          <p:spPr bwMode="auto">
            <a:xfrm>
              <a:off x="2118" y="323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455" name="Rectangle 26"/>
            <p:cNvSpPr>
              <a:spLocks noChangeArrowheads="1"/>
            </p:cNvSpPr>
            <p:nvPr/>
          </p:nvSpPr>
          <p:spPr bwMode="auto">
            <a:xfrm>
              <a:off x="1682" y="323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456" name="Rectangle 27"/>
            <p:cNvSpPr>
              <a:spLocks noChangeArrowheads="1"/>
            </p:cNvSpPr>
            <p:nvPr/>
          </p:nvSpPr>
          <p:spPr bwMode="auto">
            <a:xfrm>
              <a:off x="1245" y="3230"/>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004</a:t>
              </a:r>
            </a:p>
          </p:txBody>
        </p:sp>
        <p:sp>
          <p:nvSpPr>
            <p:cNvPr id="742457" name="Rectangle 31"/>
            <p:cNvSpPr>
              <a:spLocks noChangeArrowheads="1"/>
            </p:cNvSpPr>
            <p:nvPr/>
          </p:nvSpPr>
          <p:spPr bwMode="auto">
            <a:xfrm>
              <a:off x="2118" y="3036"/>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58" name="Rectangle 32"/>
            <p:cNvSpPr>
              <a:spLocks noChangeArrowheads="1"/>
            </p:cNvSpPr>
            <p:nvPr/>
          </p:nvSpPr>
          <p:spPr bwMode="auto">
            <a:xfrm>
              <a:off x="1682" y="3036"/>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02</a:t>
              </a:r>
            </a:p>
          </p:txBody>
        </p:sp>
        <p:sp>
          <p:nvSpPr>
            <p:cNvPr id="742459" name="Rectangle 33"/>
            <p:cNvSpPr>
              <a:spLocks noChangeArrowheads="1"/>
            </p:cNvSpPr>
            <p:nvPr/>
          </p:nvSpPr>
          <p:spPr bwMode="auto">
            <a:xfrm>
              <a:off x="1245" y="3036"/>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003</a:t>
              </a:r>
            </a:p>
          </p:txBody>
        </p:sp>
        <p:sp>
          <p:nvSpPr>
            <p:cNvPr id="742460" name="Rectangle 37"/>
            <p:cNvSpPr>
              <a:spLocks noChangeArrowheads="1"/>
            </p:cNvSpPr>
            <p:nvPr/>
          </p:nvSpPr>
          <p:spPr bwMode="auto">
            <a:xfrm>
              <a:off x="2118" y="2843"/>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61" name="Rectangle 38"/>
            <p:cNvSpPr>
              <a:spLocks noChangeArrowheads="1"/>
            </p:cNvSpPr>
            <p:nvPr/>
          </p:nvSpPr>
          <p:spPr bwMode="auto">
            <a:xfrm>
              <a:off x="1682" y="2843"/>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33</a:t>
              </a:r>
            </a:p>
          </p:txBody>
        </p:sp>
        <p:sp>
          <p:nvSpPr>
            <p:cNvPr id="742462" name="Rectangle 39"/>
            <p:cNvSpPr>
              <a:spLocks noChangeArrowheads="1"/>
            </p:cNvSpPr>
            <p:nvPr/>
          </p:nvSpPr>
          <p:spPr bwMode="auto">
            <a:xfrm>
              <a:off x="1245" y="2843"/>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002</a:t>
              </a:r>
            </a:p>
          </p:txBody>
        </p:sp>
        <p:sp>
          <p:nvSpPr>
            <p:cNvPr id="742463" name="Rectangle 43"/>
            <p:cNvSpPr>
              <a:spLocks noChangeArrowheads="1"/>
            </p:cNvSpPr>
            <p:nvPr/>
          </p:nvSpPr>
          <p:spPr bwMode="auto">
            <a:xfrm>
              <a:off x="2118" y="265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464" name="Rectangle 44"/>
            <p:cNvSpPr>
              <a:spLocks noChangeArrowheads="1"/>
            </p:cNvSpPr>
            <p:nvPr/>
          </p:nvSpPr>
          <p:spPr bwMode="auto">
            <a:xfrm>
              <a:off x="1682" y="265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465" name="Rectangle 45"/>
            <p:cNvSpPr>
              <a:spLocks noChangeArrowheads="1"/>
            </p:cNvSpPr>
            <p:nvPr/>
          </p:nvSpPr>
          <p:spPr bwMode="auto">
            <a:xfrm>
              <a:off x="1245" y="2650"/>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001</a:t>
              </a:r>
            </a:p>
          </p:txBody>
        </p:sp>
        <p:sp>
          <p:nvSpPr>
            <p:cNvPr id="742466" name="Rectangle 49"/>
            <p:cNvSpPr>
              <a:spLocks noChangeArrowheads="1"/>
            </p:cNvSpPr>
            <p:nvPr/>
          </p:nvSpPr>
          <p:spPr bwMode="auto">
            <a:xfrm>
              <a:off x="2118" y="2456"/>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67" name="Rectangle 50"/>
            <p:cNvSpPr>
              <a:spLocks noChangeArrowheads="1"/>
            </p:cNvSpPr>
            <p:nvPr/>
          </p:nvSpPr>
          <p:spPr bwMode="auto">
            <a:xfrm>
              <a:off x="1682" y="2456"/>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28</a:t>
              </a:r>
            </a:p>
          </p:txBody>
        </p:sp>
        <p:sp>
          <p:nvSpPr>
            <p:cNvPr id="742468" name="Rectangle 51"/>
            <p:cNvSpPr>
              <a:spLocks noChangeArrowheads="1"/>
            </p:cNvSpPr>
            <p:nvPr/>
          </p:nvSpPr>
          <p:spPr bwMode="auto">
            <a:xfrm>
              <a:off x="1245" y="2456"/>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000</a:t>
              </a:r>
            </a:p>
          </p:txBody>
        </p:sp>
        <p:sp>
          <p:nvSpPr>
            <p:cNvPr id="172" name="Rectangle 55"/>
            <p:cNvSpPr>
              <a:spLocks noChangeArrowheads="1"/>
            </p:cNvSpPr>
            <p:nvPr/>
          </p:nvSpPr>
          <p:spPr bwMode="auto">
            <a:xfrm>
              <a:off x="2118" y="2263"/>
              <a:ext cx="436" cy="193"/>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Valid</a:t>
              </a:r>
            </a:p>
          </p:txBody>
        </p:sp>
        <p:sp>
          <p:nvSpPr>
            <p:cNvPr id="173" name="Rectangle 56"/>
            <p:cNvSpPr>
              <a:spLocks noChangeArrowheads="1"/>
            </p:cNvSpPr>
            <p:nvPr/>
          </p:nvSpPr>
          <p:spPr bwMode="auto">
            <a:xfrm>
              <a:off x="1682" y="2263"/>
              <a:ext cx="436" cy="193"/>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PPN</a:t>
              </a:r>
            </a:p>
          </p:txBody>
        </p:sp>
        <p:sp>
          <p:nvSpPr>
            <p:cNvPr id="174" name="Rectangle 57"/>
            <p:cNvSpPr>
              <a:spLocks noChangeArrowheads="1"/>
            </p:cNvSpPr>
            <p:nvPr/>
          </p:nvSpPr>
          <p:spPr bwMode="auto">
            <a:xfrm>
              <a:off x="1245" y="2263"/>
              <a:ext cx="437" cy="193"/>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VPN</a:t>
              </a:r>
            </a:p>
          </p:txBody>
        </p:sp>
        <p:sp>
          <p:nvSpPr>
            <p:cNvPr id="742472" name="Line 58"/>
            <p:cNvSpPr>
              <a:spLocks noChangeShapeType="1"/>
            </p:cNvSpPr>
            <p:nvPr/>
          </p:nvSpPr>
          <p:spPr bwMode="auto">
            <a:xfrm>
              <a:off x="1245" y="2456"/>
              <a:ext cx="1308" cy="1"/>
            </a:xfrm>
            <a:prstGeom prst="line">
              <a:avLst/>
            </a:prstGeom>
            <a:noFill/>
            <a:ln w="12600">
              <a:solidFill>
                <a:srgbClr val="000066"/>
              </a:solidFill>
              <a:miter lim="800000"/>
              <a:headEnd/>
              <a:tailEnd/>
            </a:ln>
          </p:spPr>
          <p:txBody>
            <a:bodyPr/>
            <a:lstStyle/>
            <a:p>
              <a:endParaRPr lang="zh-CN" altLang="en-US"/>
            </a:p>
          </p:txBody>
        </p:sp>
        <p:sp>
          <p:nvSpPr>
            <p:cNvPr id="742473" name="Line 59"/>
            <p:cNvSpPr>
              <a:spLocks noChangeShapeType="1"/>
            </p:cNvSpPr>
            <p:nvPr/>
          </p:nvSpPr>
          <p:spPr bwMode="auto">
            <a:xfrm>
              <a:off x="1245" y="2650"/>
              <a:ext cx="1308" cy="1"/>
            </a:xfrm>
            <a:prstGeom prst="line">
              <a:avLst/>
            </a:prstGeom>
            <a:noFill/>
            <a:ln w="12600">
              <a:solidFill>
                <a:srgbClr val="000066"/>
              </a:solidFill>
              <a:miter lim="800000"/>
              <a:headEnd/>
              <a:tailEnd/>
            </a:ln>
          </p:spPr>
          <p:txBody>
            <a:bodyPr/>
            <a:lstStyle/>
            <a:p>
              <a:endParaRPr lang="zh-CN" altLang="en-US"/>
            </a:p>
          </p:txBody>
        </p:sp>
        <p:sp>
          <p:nvSpPr>
            <p:cNvPr id="742474" name="Line 60"/>
            <p:cNvSpPr>
              <a:spLocks noChangeShapeType="1"/>
            </p:cNvSpPr>
            <p:nvPr/>
          </p:nvSpPr>
          <p:spPr bwMode="auto">
            <a:xfrm>
              <a:off x="1245" y="2845"/>
              <a:ext cx="1308" cy="1"/>
            </a:xfrm>
            <a:prstGeom prst="line">
              <a:avLst/>
            </a:prstGeom>
            <a:noFill/>
            <a:ln w="12600">
              <a:solidFill>
                <a:srgbClr val="000066"/>
              </a:solidFill>
              <a:miter lim="800000"/>
              <a:headEnd/>
              <a:tailEnd/>
            </a:ln>
          </p:spPr>
          <p:txBody>
            <a:bodyPr/>
            <a:lstStyle/>
            <a:p>
              <a:endParaRPr lang="zh-CN" altLang="en-US"/>
            </a:p>
          </p:txBody>
        </p:sp>
        <p:sp>
          <p:nvSpPr>
            <p:cNvPr id="742475" name="Line 61"/>
            <p:cNvSpPr>
              <a:spLocks noChangeShapeType="1"/>
            </p:cNvSpPr>
            <p:nvPr/>
          </p:nvSpPr>
          <p:spPr bwMode="auto">
            <a:xfrm>
              <a:off x="1245" y="3036"/>
              <a:ext cx="1308" cy="1"/>
            </a:xfrm>
            <a:prstGeom prst="line">
              <a:avLst/>
            </a:prstGeom>
            <a:noFill/>
            <a:ln w="12600">
              <a:solidFill>
                <a:srgbClr val="000066"/>
              </a:solidFill>
              <a:miter lim="800000"/>
              <a:headEnd/>
              <a:tailEnd/>
            </a:ln>
          </p:spPr>
          <p:txBody>
            <a:bodyPr/>
            <a:lstStyle/>
            <a:p>
              <a:endParaRPr lang="zh-CN" altLang="en-US"/>
            </a:p>
          </p:txBody>
        </p:sp>
        <p:sp>
          <p:nvSpPr>
            <p:cNvPr id="742476" name="Line 62"/>
            <p:cNvSpPr>
              <a:spLocks noChangeShapeType="1"/>
            </p:cNvSpPr>
            <p:nvPr/>
          </p:nvSpPr>
          <p:spPr bwMode="auto">
            <a:xfrm>
              <a:off x="1245" y="3230"/>
              <a:ext cx="1308" cy="1"/>
            </a:xfrm>
            <a:prstGeom prst="line">
              <a:avLst/>
            </a:prstGeom>
            <a:noFill/>
            <a:ln w="12600">
              <a:solidFill>
                <a:srgbClr val="000066"/>
              </a:solidFill>
              <a:miter lim="800000"/>
              <a:headEnd/>
              <a:tailEnd/>
            </a:ln>
          </p:spPr>
          <p:txBody>
            <a:bodyPr/>
            <a:lstStyle/>
            <a:p>
              <a:endParaRPr lang="zh-CN" altLang="en-US"/>
            </a:p>
          </p:txBody>
        </p:sp>
        <p:sp>
          <p:nvSpPr>
            <p:cNvPr id="742477" name="Line 63"/>
            <p:cNvSpPr>
              <a:spLocks noChangeShapeType="1"/>
            </p:cNvSpPr>
            <p:nvPr/>
          </p:nvSpPr>
          <p:spPr bwMode="auto">
            <a:xfrm>
              <a:off x="1245" y="3426"/>
              <a:ext cx="1308" cy="1"/>
            </a:xfrm>
            <a:prstGeom prst="line">
              <a:avLst/>
            </a:prstGeom>
            <a:noFill/>
            <a:ln w="12600">
              <a:solidFill>
                <a:srgbClr val="000066"/>
              </a:solidFill>
              <a:miter lim="800000"/>
              <a:headEnd/>
              <a:tailEnd/>
            </a:ln>
          </p:spPr>
          <p:txBody>
            <a:bodyPr/>
            <a:lstStyle/>
            <a:p>
              <a:endParaRPr lang="zh-CN" altLang="en-US"/>
            </a:p>
          </p:txBody>
        </p:sp>
        <p:sp>
          <p:nvSpPr>
            <p:cNvPr id="742478" name="Line 64"/>
            <p:cNvSpPr>
              <a:spLocks noChangeShapeType="1"/>
            </p:cNvSpPr>
            <p:nvPr/>
          </p:nvSpPr>
          <p:spPr bwMode="auto">
            <a:xfrm>
              <a:off x="1245" y="3617"/>
              <a:ext cx="1308" cy="1"/>
            </a:xfrm>
            <a:prstGeom prst="line">
              <a:avLst/>
            </a:prstGeom>
            <a:noFill/>
            <a:ln w="12600">
              <a:solidFill>
                <a:srgbClr val="000066"/>
              </a:solidFill>
              <a:miter lim="800000"/>
              <a:headEnd/>
              <a:tailEnd/>
            </a:ln>
          </p:spPr>
          <p:txBody>
            <a:bodyPr/>
            <a:lstStyle/>
            <a:p>
              <a:endParaRPr lang="zh-CN" altLang="en-US"/>
            </a:p>
          </p:txBody>
        </p:sp>
        <p:sp>
          <p:nvSpPr>
            <p:cNvPr id="742479" name="Line 65"/>
            <p:cNvSpPr>
              <a:spLocks noChangeShapeType="1"/>
            </p:cNvSpPr>
            <p:nvPr/>
          </p:nvSpPr>
          <p:spPr bwMode="auto">
            <a:xfrm>
              <a:off x="1245" y="3810"/>
              <a:ext cx="1308" cy="1"/>
            </a:xfrm>
            <a:prstGeom prst="line">
              <a:avLst/>
            </a:prstGeom>
            <a:noFill/>
            <a:ln w="12600">
              <a:solidFill>
                <a:srgbClr val="000066"/>
              </a:solidFill>
              <a:miter lim="800000"/>
              <a:headEnd/>
              <a:tailEnd/>
            </a:ln>
          </p:spPr>
          <p:txBody>
            <a:bodyPr/>
            <a:lstStyle/>
            <a:p>
              <a:endParaRPr lang="zh-CN" altLang="en-US"/>
            </a:p>
          </p:txBody>
        </p:sp>
        <p:sp>
          <p:nvSpPr>
            <p:cNvPr id="742480" name="Line 66"/>
            <p:cNvSpPr>
              <a:spLocks noChangeShapeType="1"/>
            </p:cNvSpPr>
            <p:nvPr/>
          </p:nvSpPr>
          <p:spPr bwMode="auto">
            <a:xfrm>
              <a:off x="1676" y="2263"/>
              <a:ext cx="1" cy="1741"/>
            </a:xfrm>
            <a:prstGeom prst="line">
              <a:avLst/>
            </a:prstGeom>
            <a:noFill/>
            <a:ln w="12600">
              <a:solidFill>
                <a:srgbClr val="000066"/>
              </a:solidFill>
              <a:miter lim="800000"/>
              <a:headEnd/>
              <a:tailEnd/>
            </a:ln>
          </p:spPr>
          <p:txBody>
            <a:bodyPr/>
            <a:lstStyle/>
            <a:p>
              <a:endParaRPr lang="zh-CN" altLang="en-US"/>
            </a:p>
          </p:txBody>
        </p:sp>
        <p:sp>
          <p:nvSpPr>
            <p:cNvPr id="742481" name="Line 67"/>
            <p:cNvSpPr>
              <a:spLocks noChangeShapeType="1"/>
            </p:cNvSpPr>
            <p:nvPr/>
          </p:nvSpPr>
          <p:spPr bwMode="auto">
            <a:xfrm>
              <a:off x="2118" y="2263"/>
              <a:ext cx="1" cy="1741"/>
            </a:xfrm>
            <a:prstGeom prst="line">
              <a:avLst/>
            </a:prstGeom>
            <a:noFill/>
            <a:ln w="12600">
              <a:solidFill>
                <a:srgbClr val="000066"/>
              </a:solidFill>
              <a:miter lim="800000"/>
              <a:headEnd/>
              <a:tailEnd/>
            </a:ln>
          </p:spPr>
          <p:txBody>
            <a:bodyPr/>
            <a:lstStyle/>
            <a:p>
              <a:endParaRPr lang="zh-CN" altLang="en-US"/>
            </a:p>
          </p:txBody>
        </p:sp>
        <p:sp>
          <p:nvSpPr>
            <p:cNvPr id="742482" name="Line 70"/>
            <p:cNvSpPr>
              <a:spLocks noChangeShapeType="1"/>
            </p:cNvSpPr>
            <p:nvPr/>
          </p:nvSpPr>
          <p:spPr bwMode="auto">
            <a:xfrm>
              <a:off x="1245" y="2263"/>
              <a:ext cx="1" cy="1741"/>
            </a:xfrm>
            <a:prstGeom prst="line">
              <a:avLst/>
            </a:prstGeom>
            <a:noFill/>
            <a:ln w="12700">
              <a:solidFill>
                <a:srgbClr val="000066"/>
              </a:solidFill>
              <a:miter lim="800000"/>
              <a:headEnd/>
              <a:tailEnd/>
            </a:ln>
          </p:spPr>
          <p:txBody>
            <a:bodyPr/>
            <a:lstStyle/>
            <a:p>
              <a:endParaRPr lang="zh-CN" altLang="en-US"/>
            </a:p>
          </p:txBody>
        </p:sp>
        <p:sp>
          <p:nvSpPr>
            <p:cNvPr id="742483" name="Line 72"/>
            <p:cNvSpPr>
              <a:spLocks noChangeShapeType="1"/>
            </p:cNvSpPr>
            <p:nvPr/>
          </p:nvSpPr>
          <p:spPr bwMode="auto">
            <a:xfrm>
              <a:off x="1245" y="2263"/>
              <a:ext cx="1308" cy="1"/>
            </a:xfrm>
            <a:prstGeom prst="line">
              <a:avLst/>
            </a:prstGeom>
            <a:noFill/>
            <a:ln w="12700">
              <a:solidFill>
                <a:srgbClr val="000066"/>
              </a:solidFill>
              <a:miter lim="800000"/>
              <a:headEnd/>
              <a:tailEnd/>
            </a:ln>
          </p:spPr>
          <p:txBody>
            <a:bodyPr/>
            <a:lstStyle/>
            <a:p>
              <a:endParaRPr lang="zh-CN" altLang="en-US"/>
            </a:p>
          </p:txBody>
        </p:sp>
        <p:sp>
          <p:nvSpPr>
            <p:cNvPr id="742484" name="Line 74"/>
            <p:cNvSpPr>
              <a:spLocks noChangeShapeType="1"/>
            </p:cNvSpPr>
            <p:nvPr/>
          </p:nvSpPr>
          <p:spPr bwMode="auto">
            <a:xfrm>
              <a:off x="1245" y="4004"/>
              <a:ext cx="1308" cy="1"/>
            </a:xfrm>
            <a:prstGeom prst="line">
              <a:avLst/>
            </a:prstGeom>
            <a:noFill/>
            <a:ln w="12700">
              <a:solidFill>
                <a:srgbClr val="000066"/>
              </a:solidFill>
              <a:miter lim="800000"/>
              <a:headEnd/>
              <a:tailEnd/>
            </a:ln>
          </p:spPr>
          <p:txBody>
            <a:bodyPr/>
            <a:lstStyle/>
            <a:p>
              <a:endParaRPr lang="zh-CN" altLang="en-US"/>
            </a:p>
          </p:txBody>
        </p:sp>
        <p:sp>
          <p:nvSpPr>
            <p:cNvPr id="742485" name="Line 70"/>
            <p:cNvSpPr>
              <a:spLocks noChangeShapeType="1"/>
            </p:cNvSpPr>
            <p:nvPr/>
          </p:nvSpPr>
          <p:spPr bwMode="auto">
            <a:xfrm>
              <a:off x="2558" y="2257"/>
              <a:ext cx="1" cy="1757"/>
            </a:xfrm>
            <a:prstGeom prst="line">
              <a:avLst/>
            </a:prstGeom>
            <a:noFill/>
            <a:ln w="12700">
              <a:solidFill>
                <a:srgbClr val="000066"/>
              </a:solidFill>
              <a:miter lim="800000"/>
              <a:headEnd/>
              <a:tailEnd/>
            </a:ln>
          </p:spPr>
          <p:txBody>
            <a:bodyPr/>
            <a:lstStyle/>
            <a:p>
              <a:endParaRPr lang="zh-CN" altLang="en-US"/>
            </a:p>
          </p:txBody>
        </p:sp>
      </p:grpSp>
      <p:grpSp>
        <p:nvGrpSpPr>
          <p:cNvPr id="742489" name="Group 89"/>
          <p:cNvGrpSpPr>
            <a:grpSpLocks/>
          </p:cNvGrpSpPr>
          <p:nvPr/>
        </p:nvGrpSpPr>
        <p:grpSpPr bwMode="auto">
          <a:xfrm>
            <a:off x="209550" y="4811713"/>
            <a:ext cx="8848725" cy="1903412"/>
            <a:chOff x="337" y="2976"/>
            <a:chExt cx="5137" cy="1025"/>
          </a:xfrm>
        </p:grpSpPr>
        <p:sp>
          <p:nvSpPr>
            <p:cNvPr id="742490" name="Rectangle 60"/>
            <p:cNvSpPr>
              <a:spLocks noChangeArrowheads="1"/>
            </p:cNvSpPr>
            <p:nvPr/>
          </p:nvSpPr>
          <p:spPr bwMode="auto">
            <a:xfrm>
              <a:off x="5079" y="3795"/>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491" name="Rectangle 61"/>
            <p:cNvSpPr>
              <a:spLocks noChangeArrowheads="1"/>
            </p:cNvSpPr>
            <p:nvPr/>
          </p:nvSpPr>
          <p:spPr bwMode="auto">
            <a:xfrm>
              <a:off x="4682" y="3795"/>
              <a:ext cx="397"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492" name="Rectangle 62"/>
            <p:cNvSpPr>
              <a:spLocks noChangeArrowheads="1"/>
            </p:cNvSpPr>
            <p:nvPr/>
          </p:nvSpPr>
          <p:spPr bwMode="auto">
            <a:xfrm>
              <a:off x="4288" y="3795"/>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02</a:t>
              </a:r>
            </a:p>
          </p:txBody>
        </p:sp>
        <p:sp>
          <p:nvSpPr>
            <p:cNvPr id="742493" name="Rectangle 63"/>
            <p:cNvSpPr>
              <a:spLocks noChangeArrowheads="1"/>
            </p:cNvSpPr>
            <p:nvPr/>
          </p:nvSpPr>
          <p:spPr bwMode="auto">
            <a:xfrm>
              <a:off x="3892" y="3795"/>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94" name="Rectangle 64"/>
            <p:cNvSpPr>
              <a:spLocks noChangeArrowheads="1"/>
            </p:cNvSpPr>
            <p:nvPr/>
          </p:nvSpPr>
          <p:spPr bwMode="auto">
            <a:xfrm>
              <a:off x="3498" y="3795"/>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34</a:t>
              </a:r>
            </a:p>
          </p:txBody>
        </p:sp>
        <p:sp>
          <p:nvSpPr>
            <p:cNvPr id="742495" name="Rectangle 65"/>
            <p:cNvSpPr>
              <a:spLocks noChangeArrowheads="1"/>
            </p:cNvSpPr>
            <p:nvPr/>
          </p:nvSpPr>
          <p:spPr bwMode="auto">
            <a:xfrm>
              <a:off x="3103" y="3795"/>
              <a:ext cx="395"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a:t>
              </a:r>
            </a:p>
          </p:txBody>
        </p:sp>
        <p:sp>
          <p:nvSpPr>
            <p:cNvPr id="742496" name="Rectangle 66"/>
            <p:cNvSpPr>
              <a:spLocks noChangeArrowheads="1"/>
            </p:cNvSpPr>
            <p:nvPr/>
          </p:nvSpPr>
          <p:spPr bwMode="auto">
            <a:xfrm>
              <a:off x="2707" y="3795"/>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97" name="Rectangle 67"/>
            <p:cNvSpPr>
              <a:spLocks noChangeArrowheads="1"/>
            </p:cNvSpPr>
            <p:nvPr/>
          </p:nvSpPr>
          <p:spPr bwMode="auto">
            <a:xfrm>
              <a:off x="2312" y="3795"/>
              <a:ext cx="395"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0D</a:t>
              </a:r>
            </a:p>
          </p:txBody>
        </p:sp>
        <p:sp>
          <p:nvSpPr>
            <p:cNvPr id="742498" name="Rectangle 68"/>
            <p:cNvSpPr>
              <a:spLocks noChangeArrowheads="1"/>
            </p:cNvSpPr>
            <p:nvPr/>
          </p:nvSpPr>
          <p:spPr bwMode="auto">
            <a:xfrm>
              <a:off x="1918" y="3795"/>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03</a:t>
              </a:r>
            </a:p>
          </p:txBody>
        </p:sp>
        <p:sp>
          <p:nvSpPr>
            <p:cNvPr id="742499" name="Rectangle 69"/>
            <p:cNvSpPr>
              <a:spLocks noChangeArrowheads="1"/>
            </p:cNvSpPr>
            <p:nvPr/>
          </p:nvSpPr>
          <p:spPr bwMode="auto">
            <a:xfrm>
              <a:off x="1522" y="3795"/>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00" name="Rectangle 70"/>
            <p:cNvSpPr>
              <a:spLocks noChangeArrowheads="1"/>
            </p:cNvSpPr>
            <p:nvPr/>
          </p:nvSpPr>
          <p:spPr bwMode="auto">
            <a:xfrm>
              <a:off x="1128" y="3795"/>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01" name="Rectangle 71"/>
            <p:cNvSpPr>
              <a:spLocks noChangeArrowheads="1"/>
            </p:cNvSpPr>
            <p:nvPr/>
          </p:nvSpPr>
          <p:spPr bwMode="auto">
            <a:xfrm>
              <a:off x="731" y="3795"/>
              <a:ext cx="397"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07</a:t>
              </a:r>
            </a:p>
          </p:txBody>
        </p:sp>
        <p:sp>
          <p:nvSpPr>
            <p:cNvPr id="742502" name="Rectangle 72"/>
            <p:cNvSpPr>
              <a:spLocks noChangeArrowheads="1"/>
            </p:cNvSpPr>
            <p:nvPr/>
          </p:nvSpPr>
          <p:spPr bwMode="auto">
            <a:xfrm>
              <a:off x="337" y="3795"/>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3</a:t>
              </a:r>
            </a:p>
          </p:txBody>
        </p:sp>
        <p:sp>
          <p:nvSpPr>
            <p:cNvPr id="742503" name="Rectangle 73"/>
            <p:cNvSpPr>
              <a:spLocks noChangeArrowheads="1"/>
            </p:cNvSpPr>
            <p:nvPr/>
          </p:nvSpPr>
          <p:spPr bwMode="auto">
            <a:xfrm>
              <a:off x="5079" y="3590"/>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04" name="Rectangle 74"/>
            <p:cNvSpPr>
              <a:spLocks noChangeArrowheads="1"/>
            </p:cNvSpPr>
            <p:nvPr/>
          </p:nvSpPr>
          <p:spPr bwMode="auto">
            <a:xfrm>
              <a:off x="4682" y="3590"/>
              <a:ext cx="397"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05" name="Rectangle 75"/>
            <p:cNvSpPr>
              <a:spLocks noChangeArrowheads="1"/>
            </p:cNvSpPr>
            <p:nvPr/>
          </p:nvSpPr>
          <p:spPr bwMode="auto">
            <a:xfrm>
              <a:off x="4288" y="3590"/>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03</a:t>
              </a:r>
            </a:p>
          </p:txBody>
        </p:sp>
        <p:sp>
          <p:nvSpPr>
            <p:cNvPr id="742506" name="Rectangle 76"/>
            <p:cNvSpPr>
              <a:spLocks noChangeArrowheads="1"/>
            </p:cNvSpPr>
            <p:nvPr/>
          </p:nvSpPr>
          <p:spPr bwMode="auto">
            <a:xfrm>
              <a:off x="3892" y="3590"/>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07" name="Rectangle 77"/>
            <p:cNvSpPr>
              <a:spLocks noChangeArrowheads="1"/>
            </p:cNvSpPr>
            <p:nvPr/>
          </p:nvSpPr>
          <p:spPr bwMode="auto">
            <a:xfrm>
              <a:off x="3498" y="3590"/>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08" name="Rectangle 78"/>
            <p:cNvSpPr>
              <a:spLocks noChangeArrowheads="1"/>
            </p:cNvSpPr>
            <p:nvPr/>
          </p:nvSpPr>
          <p:spPr bwMode="auto">
            <a:xfrm>
              <a:off x="3103" y="3590"/>
              <a:ext cx="395"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06</a:t>
              </a:r>
            </a:p>
          </p:txBody>
        </p:sp>
        <p:sp>
          <p:nvSpPr>
            <p:cNvPr id="742509" name="Rectangle 79"/>
            <p:cNvSpPr>
              <a:spLocks noChangeArrowheads="1"/>
            </p:cNvSpPr>
            <p:nvPr/>
          </p:nvSpPr>
          <p:spPr bwMode="auto">
            <a:xfrm>
              <a:off x="2707" y="3590"/>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10" name="Rectangle 80"/>
            <p:cNvSpPr>
              <a:spLocks noChangeArrowheads="1"/>
            </p:cNvSpPr>
            <p:nvPr/>
          </p:nvSpPr>
          <p:spPr bwMode="auto">
            <a:xfrm>
              <a:off x="2312" y="3590"/>
              <a:ext cx="395"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11" name="Rectangle 81"/>
            <p:cNvSpPr>
              <a:spLocks noChangeArrowheads="1"/>
            </p:cNvSpPr>
            <p:nvPr/>
          </p:nvSpPr>
          <p:spPr bwMode="auto">
            <a:xfrm>
              <a:off x="1918" y="3590"/>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08</a:t>
              </a:r>
            </a:p>
          </p:txBody>
        </p:sp>
        <p:sp>
          <p:nvSpPr>
            <p:cNvPr id="742512" name="Rectangle 82"/>
            <p:cNvSpPr>
              <a:spLocks noChangeArrowheads="1"/>
            </p:cNvSpPr>
            <p:nvPr/>
          </p:nvSpPr>
          <p:spPr bwMode="auto">
            <a:xfrm>
              <a:off x="1522" y="3590"/>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13" name="Rectangle 83"/>
            <p:cNvSpPr>
              <a:spLocks noChangeArrowheads="1"/>
            </p:cNvSpPr>
            <p:nvPr/>
          </p:nvSpPr>
          <p:spPr bwMode="auto">
            <a:xfrm>
              <a:off x="1128" y="3590"/>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14" name="Rectangle 84"/>
            <p:cNvSpPr>
              <a:spLocks noChangeArrowheads="1"/>
            </p:cNvSpPr>
            <p:nvPr/>
          </p:nvSpPr>
          <p:spPr bwMode="auto">
            <a:xfrm>
              <a:off x="731" y="3590"/>
              <a:ext cx="397"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02</a:t>
              </a:r>
            </a:p>
          </p:txBody>
        </p:sp>
        <p:sp>
          <p:nvSpPr>
            <p:cNvPr id="742515" name="Rectangle 85"/>
            <p:cNvSpPr>
              <a:spLocks noChangeArrowheads="1"/>
            </p:cNvSpPr>
            <p:nvPr/>
          </p:nvSpPr>
          <p:spPr bwMode="auto">
            <a:xfrm>
              <a:off x="337" y="3590"/>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2</a:t>
              </a:r>
            </a:p>
          </p:txBody>
        </p:sp>
        <p:sp>
          <p:nvSpPr>
            <p:cNvPr id="742516" name="Rectangle 86"/>
            <p:cNvSpPr>
              <a:spLocks noChangeArrowheads="1"/>
            </p:cNvSpPr>
            <p:nvPr/>
          </p:nvSpPr>
          <p:spPr bwMode="auto">
            <a:xfrm>
              <a:off x="5079" y="3386"/>
              <a:ext cx="394"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17" name="Rectangle 87"/>
            <p:cNvSpPr>
              <a:spLocks noChangeArrowheads="1"/>
            </p:cNvSpPr>
            <p:nvPr/>
          </p:nvSpPr>
          <p:spPr bwMode="auto">
            <a:xfrm>
              <a:off x="4682" y="3386"/>
              <a:ext cx="397"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18" name="Rectangle 88"/>
            <p:cNvSpPr>
              <a:spLocks noChangeArrowheads="1"/>
            </p:cNvSpPr>
            <p:nvPr/>
          </p:nvSpPr>
          <p:spPr bwMode="auto">
            <a:xfrm>
              <a:off x="4288" y="3386"/>
              <a:ext cx="394"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a:t>
              </a:r>
            </a:p>
          </p:txBody>
        </p:sp>
        <p:sp>
          <p:nvSpPr>
            <p:cNvPr id="742519" name="Rectangle 89"/>
            <p:cNvSpPr>
              <a:spLocks noChangeArrowheads="1"/>
            </p:cNvSpPr>
            <p:nvPr/>
          </p:nvSpPr>
          <p:spPr bwMode="auto">
            <a:xfrm>
              <a:off x="3892" y="3386"/>
              <a:ext cx="396"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20" name="Rectangle 90"/>
            <p:cNvSpPr>
              <a:spLocks noChangeArrowheads="1"/>
            </p:cNvSpPr>
            <p:nvPr/>
          </p:nvSpPr>
          <p:spPr bwMode="auto">
            <a:xfrm>
              <a:off x="3498" y="3386"/>
              <a:ext cx="394"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21" name="Rectangle 91"/>
            <p:cNvSpPr>
              <a:spLocks noChangeArrowheads="1"/>
            </p:cNvSpPr>
            <p:nvPr/>
          </p:nvSpPr>
          <p:spPr bwMode="auto">
            <a:xfrm>
              <a:off x="3103" y="3386"/>
              <a:ext cx="395"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04</a:t>
              </a:r>
            </a:p>
          </p:txBody>
        </p:sp>
        <p:sp>
          <p:nvSpPr>
            <p:cNvPr id="742522" name="Rectangle 92"/>
            <p:cNvSpPr>
              <a:spLocks noChangeArrowheads="1"/>
            </p:cNvSpPr>
            <p:nvPr/>
          </p:nvSpPr>
          <p:spPr bwMode="auto">
            <a:xfrm>
              <a:off x="2707" y="3386"/>
              <a:ext cx="396"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23" name="Rectangle 93"/>
            <p:cNvSpPr>
              <a:spLocks noChangeArrowheads="1"/>
            </p:cNvSpPr>
            <p:nvPr/>
          </p:nvSpPr>
          <p:spPr bwMode="auto">
            <a:xfrm>
              <a:off x="2312" y="3386"/>
              <a:ext cx="395"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24" name="Rectangle 94"/>
            <p:cNvSpPr>
              <a:spLocks noChangeArrowheads="1"/>
            </p:cNvSpPr>
            <p:nvPr/>
          </p:nvSpPr>
          <p:spPr bwMode="auto">
            <a:xfrm>
              <a:off x="1918" y="3386"/>
              <a:ext cx="394"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02</a:t>
              </a:r>
            </a:p>
          </p:txBody>
        </p:sp>
        <p:sp>
          <p:nvSpPr>
            <p:cNvPr id="742525" name="Rectangle 95"/>
            <p:cNvSpPr>
              <a:spLocks noChangeArrowheads="1"/>
            </p:cNvSpPr>
            <p:nvPr/>
          </p:nvSpPr>
          <p:spPr bwMode="auto">
            <a:xfrm>
              <a:off x="1522" y="3386"/>
              <a:ext cx="396"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526" name="Rectangle 96"/>
            <p:cNvSpPr>
              <a:spLocks noChangeArrowheads="1"/>
            </p:cNvSpPr>
            <p:nvPr/>
          </p:nvSpPr>
          <p:spPr bwMode="auto">
            <a:xfrm>
              <a:off x="1128" y="3386"/>
              <a:ext cx="394"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2D</a:t>
              </a:r>
            </a:p>
          </p:txBody>
        </p:sp>
        <p:sp>
          <p:nvSpPr>
            <p:cNvPr id="742527" name="Rectangle 97"/>
            <p:cNvSpPr>
              <a:spLocks noChangeArrowheads="1"/>
            </p:cNvSpPr>
            <p:nvPr/>
          </p:nvSpPr>
          <p:spPr bwMode="auto">
            <a:xfrm>
              <a:off x="731" y="3386"/>
              <a:ext cx="397"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03</a:t>
              </a:r>
            </a:p>
          </p:txBody>
        </p:sp>
        <p:sp>
          <p:nvSpPr>
            <p:cNvPr id="742528" name="Rectangle 98"/>
            <p:cNvSpPr>
              <a:spLocks noChangeArrowheads="1"/>
            </p:cNvSpPr>
            <p:nvPr/>
          </p:nvSpPr>
          <p:spPr bwMode="auto">
            <a:xfrm>
              <a:off x="337" y="3386"/>
              <a:ext cx="394"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1</a:t>
              </a:r>
            </a:p>
          </p:txBody>
        </p:sp>
        <p:sp>
          <p:nvSpPr>
            <p:cNvPr id="742529" name="Rectangle 99"/>
            <p:cNvSpPr>
              <a:spLocks noChangeArrowheads="1"/>
            </p:cNvSpPr>
            <p:nvPr/>
          </p:nvSpPr>
          <p:spPr bwMode="auto">
            <a:xfrm>
              <a:off x="5079" y="3181"/>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530" name="Rectangle 100"/>
            <p:cNvSpPr>
              <a:spLocks noChangeArrowheads="1"/>
            </p:cNvSpPr>
            <p:nvPr/>
          </p:nvSpPr>
          <p:spPr bwMode="auto">
            <a:xfrm>
              <a:off x="4682" y="3181"/>
              <a:ext cx="397"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02</a:t>
              </a:r>
            </a:p>
          </p:txBody>
        </p:sp>
        <p:sp>
          <p:nvSpPr>
            <p:cNvPr id="742531" name="Rectangle 101"/>
            <p:cNvSpPr>
              <a:spLocks noChangeArrowheads="1"/>
            </p:cNvSpPr>
            <p:nvPr/>
          </p:nvSpPr>
          <p:spPr bwMode="auto">
            <a:xfrm>
              <a:off x="4288" y="3181"/>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07</a:t>
              </a:r>
            </a:p>
          </p:txBody>
        </p:sp>
        <p:sp>
          <p:nvSpPr>
            <p:cNvPr id="742532" name="Rectangle 102"/>
            <p:cNvSpPr>
              <a:spLocks noChangeArrowheads="1"/>
            </p:cNvSpPr>
            <p:nvPr/>
          </p:nvSpPr>
          <p:spPr bwMode="auto">
            <a:xfrm>
              <a:off x="3892" y="3181"/>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33" name="Rectangle 103"/>
            <p:cNvSpPr>
              <a:spLocks noChangeArrowheads="1"/>
            </p:cNvSpPr>
            <p:nvPr/>
          </p:nvSpPr>
          <p:spPr bwMode="auto">
            <a:xfrm>
              <a:off x="3498" y="3181"/>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34" name="Rectangle 104"/>
            <p:cNvSpPr>
              <a:spLocks noChangeArrowheads="1"/>
            </p:cNvSpPr>
            <p:nvPr/>
          </p:nvSpPr>
          <p:spPr bwMode="auto">
            <a:xfrm>
              <a:off x="3103" y="3181"/>
              <a:ext cx="395"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00</a:t>
              </a:r>
            </a:p>
          </p:txBody>
        </p:sp>
        <p:sp>
          <p:nvSpPr>
            <p:cNvPr id="742535" name="Rectangle 105"/>
            <p:cNvSpPr>
              <a:spLocks noChangeArrowheads="1"/>
            </p:cNvSpPr>
            <p:nvPr/>
          </p:nvSpPr>
          <p:spPr bwMode="auto">
            <a:xfrm>
              <a:off x="2707" y="3181"/>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536" name="Rectangle 106"/>
            <p:cNvSpPr>
              <a:spLocks noChangeArrowheads="1"/>
            </p:cNvSpPr>
            <p:nvPr/>
          </p:nvSpPr>
          <p:spPr bwMode="auto">
            <a:xfrm>
              <a:off x="2312" y="3181"/>
              <a:ext cx="395"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0D</a:t>
              </a:r>
            </a:p>
          </p:txBody>
        </p:sp>
        <p:sp>
          <p:nvSpPr>
            <p:cNvPr id="742537" name="Rectangle 107"/>
            <p:cNvSpPr>
              <a:spLocks noChangeArrowheads="1"/>
            </p:cNvSpPr>
            <p:nvPr/>
          </p:nvSpPr>
          <p:spPr bwMode="auto">
            <a:xfrm>
              <a:off x="1918" y="3181"/>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09</a:t>
              </a:r>
            </a:p>
          </p:txBody>
        </p:sp>
        <p:sp>
          <p:nvSpPr>
            <p:cNvPr id="742538" name="Rectangle 108"/>
            <p:cNvSpPr>
              <a:spLocks noChangeArrowheads="1"/>
            </p:cNvSpPr>
            <p:nvPr/>
          </p:nvSpPr>
          <p:spPr bwMode="auto">
            <a:xfrm>
              <a:off x="1522" y="3181"/>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39" name="Rectangle 109"/>
            <p:cNvSpPr>
              <a:spLocks noChangeArrowheads="1"/>
            </p:cNvSpPr>
            <p:nvPr/>
          </p:nvSpPr>
          <p:spPr bwMode="auto">
            <a:xfrm>
              <a:off x="1128" y="3181"/>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40" name="Rectangle 110"/>
            <p:cNvSpPr>
              <a:spLocks noChangeArrowheads="1"/>
            </p:cNvSpPr>
            <p:nvPr/>
          </p:nvSpPr>
          <p:spPr bwMode="auto">
            <a:xfrm>
              <a:off x="731" y="3181"/>
              <a:ext cx="397"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03</a:t>
              </a:r>
            </a:p>
          </p:txBody>
        </p:sp>
        <p:sp>
          <p:nvSpPr>
            <p:cNvPr id="742541" name="Rectangle 111"/>
            <p:cNvSpPr>
              <a:spLocks noChangeArrowheads="1"/>
            </p:cNvSpPr>
            <p:nvPr/>
          </p:nvSpPr>
          <p:spPr bwMode="auto">
            <a:xfrm>
              <a:off x="337" y="3181"/>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a:t>
              </a:r>
            </a:p>
          </p:txBody>
        </p:sp>
        <p:sp>
          <p:nvSpPr>
            <p:cNvPr id="35952" name="Rectangle 112"/>
            <p:cNvSpPr>
              <a:spLocks noChangeArrowheads="1"/>
            </p:cNvSpPr>
            <p:nvPr/>
          </p:nvSpPr>
          <p:spPr bwMode="auto">
            <a:xfrm>
              <a:off x="5079" y="2976"/>
              <a:ext cx="394"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i="1">
                  <a:solidFill>
                    <a:srgbClr val="990000"/>
                  </a:solidFill>
                  <a:latin typeface="微软雅黑" pitchFamily="34" charset="-122"/>
                  <a:ea typeface="微软雅黑" pitchFamily="34" charset="-122"/>
                </a:rPr>
                <a:t>Valid</a:t>
              </a:r>
            </a:p>
          </p:txBody>
        </p:sp>
        <p:sp>
          <p:nvSpPr>
            <p:cNvPr id="35953" name="Rectangle 113"/>
            <p:cNvSpPr>
              <a:spLocks noChangeArrowheads="1"/>
            </p:cNvSpPr>
            <p:nvPr/>
          </p:nvSpPr>
          <p:spPr bwMode="auto">
            <a:xfrm>
              <a:off x="4682" y="2976"/>
              <a:ext cx="396"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PPN</a:t>
              </a:r>
            </a:p>
          </p:txBody>
        </p:sp>
        <p:sp>
          <p:nvSpPr>
            <p:cNvPr id="35954" name="Rectangle 114"/>
            <p:cNvSpPr>
              <a:spLocks noChangeArrowheads="1"/>
            </p:cNvSpPr>
            <p:nvPr/>
          </p:nvSpPr>
          <p:spPr bwMode="auto">
            <a:xfrm>
              <a:off x="4288" y="2976"/>
              <a:ext cx="394"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Tag</a:t>
              </a:r>
            </a:p>
          </p:txBody>
        </p:sp>
        <p:sp>
          <p:nvSpPr>
            <p:cNvPr id="35955" name="Rectangle 115"/>
            <p:cNvSpPr>
              <a:spLocks noChangeArrowheads="1"/>
            </p:cNvSpPr>
            <p:nvPr/>
          </p:nvSpPr>
          <p:spPr bwMode="auto">
            <a:xfrm>
              <a:off x="3892" y="2976"/>
              <a:ext cx="396"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i="1">
                  <a:solidFill>
                    <a:srgbClr val="990000"/>
                  </a:solidFill>
                  <a:latin typeface="微软雅黑" pitchFamily="34" charset="-122"/>
                  <a:ea typeface="微软雅黑" pitchFamily="34" charset="-122"/>
                </a:rPr>
                <a:t>Valid</a:t>
              </a:r>
            </a:p>
          </p:txBody>
        </p:sp>
        <p:sp>
          <p:nvSpPr>
            <p:cNvPr id="35956" name="Rectangle 116"/>
            <p:cNvSpPr>
              <a:spLocks noChangeArrowheads="1"/>
            </p:cNvSpPr>
            <p:nvPr/>
          </p:nvSpPr>
          <p:spPr bwMode="auto">
            <a:xfrm>
              <a:off x="3498" y="2976"/>
              <a:ext cx="394"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PPN</a:t>
              </a:r>
            </a:p>
          </p:txBody>
        </p:sp>
        <p:sp>
          <p:nvSpPr>
            <p:cNvPr id="35957" name="Rectangle 117"/>
            <p:cNvSpPr>
              <a:spLocks noChangeArrowheads="1"/>
            </p:cNvSpPr>
            <p:nvPr/>
          </p:nvSpPr>
          <p:spPr bwMode="auto">
            <a:xfrm>
              <a:off x="3103" y="2976"/>
              <a:ext cx="395"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Tag</a:t>
              </a:r>
            </a:p>
          </p:txBody>
        </p:sp>
        <p:sp>
          <p:nvSpPr>
            <p:cNvPr id="35958" name="Rectangle 118"/>
            <p:cNvSpPr>
              <a:spLocks noChangeArrowheads="1"/>
            </p:cNvSpPr>
            <p:nvPr/>
          </p:nvSpPr>
          <p:spPr bwMode="auto">
            <a:xfrm>
              <a:off x="2707" y="2976"/>
              <a:ext cx="395"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i="1">
                  <a:solidFill>
                    <a:srgbClr val="990000"/>
                  </a:solidFill>
                  <a:latin typeface="微软雅黑" pitchFamily="34" charset="-122"/>
                  <a:ea typeface="微软雅黑" pitchFamily="34" charset="-122"/>
                </a:rPr>
                <a:t>Valid</a:t>
              </a:r>
            </a:p>
          </p:txBody>
        </p:sp>
        <p:sp>
          <p:nvSpPr>
            <p:cNvPr id="35959" name="Rectangle 119"/>
            <p:cNvSpPr>
              <a:spLocks noChangeArrowheads="1"/>
            </p:cNvSpPr>
            <p:nvPr/>
          </p:nvSpPr>
          <p:spPr bwMode="auto">
            <a:xfrm>
              <a:off x="2312" y="2976"/>
              <a:ext cx="395"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PPN</a:t>
              </a:r>
            </a:p>
          </p:txBody>
        </p:sp>
        <p:sp>
          <p:nvSpPr>
            <p:cNvPr id="35960" name="Rectangle 120"/>
            <p:cNvSpPr>
              <a:spLocks noChangeArrowheads="1"/>
            </p:cNvSpPr>
            <p:nvPr/>
          </p:nvSpPr>
          <p:spPr bwMode="auto">
            <a:xfrm>
              <a:off x="1918" y="2976"/>
              <a:ext cx="394"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Tag</a:t>
              </a:r>
            </a:p>
          </p:txBody>
        </p:sp>
        <p:sp>
          <p:nvSpPr>
            <p:cNvPr id="35961" name="Rectangle 121"/>
            <p:cNvSpPr>
              <a:spLocks noChangeArrowheads="1"/>
            </p:cNvSpPr>
            <p:nvPr/>
          </p:nvSpPr>
          <p:spPr bwMode="auto">
            <a:xfrm>
              <a:off x="1522" y="2976"/>
              <a:ext cx="395"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i="1">
                  <a:solidFill>
                    <a:srgbClr val="990000"/>
                  </a:solidFill>
                  <a:latin typeface="微软雅黑" pitchFamily="34" charset="-122"/>
                  <a:ea typeface="微软雅黑" pitchFamily="34" charset="-122"/>
                </a:rPr>
                <a:t>Valid</a:t>
              </a:r>
            </a:p>
          </p:txBody>
        </p:sp>
        <p:sp>
          <p:nvSpPr>
            <p:cNvPr id="35962" name="Rectangle 122"/>
            <p:cNvSpPr>
              <a:spLocks noChangeArrowheads="1"/>
            </p:cNvSpPr>
            <p:nvPr/>
          </p:nvSpPr>
          <p:spPr bwMode="auto">
            <a:xfrm>
              <a:off x="1128" y="2976"/>
              <a:ext cx="394"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PPN</a:t>
              </a:r>
            </a:p>
          </p:txBody>
        </p:sp>
        <p:sp>
          <p:nvSpPr>
            <p:cNvPr id="35963" name="Rectangle 123"/>
            <p:cNvSpPr>
              <a:spLocks noChangeArrowheads="1"/>
            </p:cNvSpPr>
            <p:nvPr/>
          </p:nvSpPr>
          <p:spPr bwMode="auto">
            <a:xfrm>
              <a:off x="731" y="2976"/>
              <a:ext cx="396"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Tag</a:t>
              </a:r>
            </a:p>
          </p:txBody>
        </p:sp>
        <p:sp>
          <p:nvSpPr>
            <p:cNvPr id="35964" name="Rectangle 124"/>
            <p:cNvSpPr>
              <a:spLocks noChangeArrowheads="1"/>
            </p:cNvSpPr>
            <p:nvPr/>
          </p:nvSpPr>
          <p:spPr bwMode="auto">
            <a:xfrm>
              <a:off x="337" y="2976"/>
              <a:ext cx="394"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Set</a:t>
              </a:r>
            </a:p>
          </p:txBody>
        </p:sp>
        <p:sp>
          <p:nvSpPr>
            <p:cNvPr id="742555" name="Line 125"/>
            <p:cNvSpPr>
              <a:spLocks noChangeShapeType="1"/>
            </p:cNvSpPr>
            <p:nvPr/>
          </p:nvSpPr>
          <p:spPr bwMode="auto">
            <a:xfrm>
              <a:off x="337" y="3181"/>
              <a:ext cx="5136" cy="1"/>
            </a:xfrm>
            <a:prstGeom prst="line">
              <a:avLst/>
            </a:prstGeom>
            <a:noFill/>
            <a:ln w="12600">
              <a:solidFill>
                <a:srgbClr val="000066"/>
              </a:solidFill>
              <a:miter lim="800000"/>
              <a:headEnd/>
              <a:tailEnd/>
            </a:ln>
          </p:spPr>
          <p:txBody>
            <a:bodyPr/>
            <a:lstStyle/>
            <a:p>
              <a:endParaRPr lang="zh-CN" altLang="en-US"/>
            </a:p>
          </p:txBody>
        </p:sp>
        <p:sp>
          <p:nvSpPr>
            <p:cNvPr id="742556" name="Line 126"/>
            <p:cNvSpPr>
              <a:spLocks noChangeShapeType="1"/>
            </p:cNvSpPr>
            <p:nvPr/>
          </p:nvSpPr>
          <p:spPr bwMode="auto">
            <a:xfrm>
              <a:off x="337" y="3386"/>
              <a:ext cx="5136" cy="1"/>
            </a:xfrm>
            <a:prstGeom prst="line">
              <a:avLst/>
            </a:prstGeom>
            <a:noFill/>
            <a:ln w="12600">
              <a:solidFill>
                <a:srgbClr val="000066"/>
              </a:solidFill>
              <a:miter lim="800000"/>
              <a:headEnd/>
              <a:tailEnd/>
            </a:ln>
          </p:spPr>
          <p:txBody>
            <a:bodyPr/>
            <a:lstStyle/>
            <a:p>
              <a:endParaRPr lang="zh-CN" altLang="en-US"/>
            </a:p>
          </p:txBody>
        </p:sp>
        <p:sp>
          <p:nvSpPr>
            <p:cNvPr id="742557" name="Line 127"/>
            <p:cNvSpPr>
              <a:spLocks noChangeShapeType="1"/>
            </p:cNvSpPr>
            <p:nvPr/>
          </p:nvSpPr>
          <p:spPr bwMode="auto">
            <a:xfrm>
              <a:off x="337" y="3590"/>
              <a:ext cx="5136" cy="1"/>
            </a:xfrm>
            <a:prstGeom prst="line">
              <a:avLst/>
            </a:prstGeom>
            <a:noFill/>
            <a:ln w="12600">
              <a:solidFill>
                <a:srgbClr val="000066"/>
              </a:solidFill>
              <a:miter lim="800000"/>
              <a:headEnd/>
              <a:tailEnd/>
            </a:ln>
          </p:spPr>
          <p:txBody>
            <a:bodyPr/>
            <a:lstStyle/>
            <a:p>
              <a:endParaRPr lang="zh-CN" altLang="en-US"/>
            </a:p>
          </p:txBody>
        </p:sp>
        <p:sp>
          <p:nvSpPr>
            <p:cNvPr id="742558" name="Line 128"/>
            <p:cNvSpPr>
              <a:spLocks noChangeShapeType="1"/>
            </p:cNvSpPr>
            <p:nvPr/>
          </p:nvSpPr>
          <p:spPr bwMode="auto">
            <a:xfrm>
              <a:off x="337" y="3795"/>
              <a:ext cx="5136" cy="1"/>
            </a:xfrm>
            <a:prstGeom prst="line">
              <a:avLst/>
            </a:prstGeom>
            <a:noFill/>
            <a:ln w="12600">
              <a:solidFill>
                <a:srgbClr val="000066"/>
              </a:solidFill>
              <a:miter lim="800000"/>
              <a:headEnd/>
              <a:tailEnd/>
            </a:ln>
          </p:spPr>
          <p:txBody>
            <a:bodyPr/>
            <a:lstStyle/>
            <a:p>
              <a:endParaRPr lang="zh-CN" altLang="en-US"/>
            </a:p>
          </p:txBody>
        </p:sp>
        <p:sp>
          <p:nvSpPr>
            <p:cNvPr id="742559" name="Line 129"/>
            <p:cNvSpPr>
              <a:spLocks noChangeShapeType="1"/>
            </p:cNvSpPr>
            <p:nvPr/>
          </p:nvSpPr>
          <p:spPr bwMode="auto">
            <a:xfrm>
              <a:off x="1128" y="2976"/>
              <a:ext cx="1" cy="1024"/>
            </a:xfrm>
            <a:prstGeom prst="line">
              <a:avLst/>
            </a:prstGeom>
            <a:noFill/>
            <a:ln w="12600">
              <a:solidFill>
                <a:srgbClr val="000066"/>
              </a:solidFill>
              <a:miter lim="800000"/>
              <a:headEnd/>
              <a:tailEnd/>
            </a:ln>
          </p:spPr>
          <p:txBody>
            <a:bodyPr/>
            <a:lstStyle/>
            <a:p>
              <a:endParaRPr lang="zh-CN" altLang="en-US"/>
            </a:p>
          </p:txBody>
        </p:sp>
        <p:sp>
          <p:nvSpPr>
            <p:cNvPr id="742560" name="Line 130"/>
            <p:cNvSpPr>
              <a:spLocks noChangeShapeType="1"/>
            </p:cNvSpPr>
            <p:nvPr/>
          </p:nvSpPr>
          <p:spPr bwMode="auto">
            <a:xfrm>
              <a:off x="1522" y="2976"/>
              <a:ext cx="1" cy="1024"/>
            </a:xfrm>
            <a:prstGeom prst="line">
              <a:avLst/>
            </a:prstGeom>
            <a:noFill/>
            <a:ln w="12600">
              <a:solidFill>
                <a:srgbClr val="000066"/>
              </a:solidFill>
              <a:miter lim="800000"/>
              <a:headEnd/>
              <a:tailEnd/>
            </a:ln>
          </p:spPr>
          <p:txBody>
            <a:bodyPr/>
            <a:lstStyle/>
            <a:p>
              <a:endParaRPr lang="zh-CN" altLang="en-US"/>
            </a:p>
          </p:txBody>
        </p:sp>
        <p:sp>
          <p:nvSpPr>
            <p:cNvPr id="742561" name="Line 131"/>
            <p:cNvSpPr>
              <a:spLocks noChangeShapeType="1"/>
            </p:cNvSpPr>
            <p:nvPr/>
          </p:nvSpPr>
          <p:spPr bwMode="auto">
            <a:xfrm>
              <a:off x="2312" y="2976"/>
              <a:ext cx="1" cy="1024"/>
            </a:xfrm>
            <a:prstGeom prst="line">
              <a:avLst/>
            </a:prstGeom>
            <a:noFill/>
            <a:ln w="12600">
              <a:solidFill>
                <a:srgbClr val="000066"/>
              </a:solidFill>
              <a:miter lim="800000"/>
              <a:headEnd/>
              <a:tailEnd/>
            </a:ln>
          </p:spPr>
          <p:txBody>
            <a:bodyPr/>
            <a:lstStyle/>
            <a:p>
              <a:endParaRPr lang="zh-CN" altLang="en-US"/>
            </a:p>
          </p:txBody>
        </p:sp>
        <p:sp>
          <p:nvSpPr>
            <p:cNvPr id="742562" name="Line 132"/>
            <p:cNvSpPr>
              <a:spLocks noChangeShapeType="1"/>
            </p:cNvSpPr>
            <p:nvPr/>
          </p:nvSpPr>
          <p:spPr bwMode="auto">
            <a:xfrm>
              <a:off x="2707" y="2976"/>
              <a:ext cx="1" cy="1024"/>
            </a:xfrm>
            <a:prstGeom prst="line">
              <a:avLst/>
            </a:prstGeom>
            <a:noFill/>
            <a:ln w="12600">
              <a:solidFill>
                <a:srgbClr val="000066"/>
              </a:solidFill>
              <a:miter lim="800000"/>
              <a:headEnd/>
              <a:tailEnd/>
            </a:ln>
          </p:spPr>
          <p:txBody>
            <a:bodyPr/>
            <a:lstStyle/>
            <a:p>
              <a:endParaRPr lang="zh-CN" altLang="en-US"/>
            </a:p>
          </p:txBody>
        </p:sp>
        <p:sp>
          <p:nvSpPr>
            <p:cNvPr id="742563" name="Line 133"/>
            <p:cNvSpPr>
              <a:spLocks noChangeShapeType="1"/>
            </p:cNvSpPr>
            <p:nvPr/>
          </p:nvSpPr>
          <p:spPr bwMode="auto">
            <a:xfrm>
              <a:off x="3498" y="2976"/>
              <a:ext cx="1" cy="1024"/>
            </a:xfrm>
            <a:prstGeom prst="line">
              <a:avLst/>
            </a:prstGeom>
            <a:noFill/>
            <a:ln w="12600">
              <a:solidFill>
                <a:srgbClr val="000066"/>
              </a:solidFill>
              <a:miter lim="800000"/>
              <a:headEnd/>
              <a:tailEnd/>
            </a:ln>
          </p:spPr>
          <p:txBody>
            <a:bodyPr/>
            <a:lstStyle/>
            <a:p>
              <a:endParaRPr lang="zh-CN" altLang="en-US"/>
            </a:p>
          </p:txBody>
        </p:sp>
        <p:sp>
          <p:nvSpPr>
            <p:cNvPr id="742564" name="Line 134"/>
            <p:cNvSpPr>
              <a:spLocks noChangeShapeType="1"/>
            </p:cNvSpPr>
            <p:nvPr/>
          </p:nvSpPr>
          <p:spPr bwMode="auto">
            <a:xfrm>
              <a:off x="3892" y="2976"/>
              <a:ext cx="1" cy="1024"/>
            </a:xfrm>
            <a:prstGeom prst="line">
              <a:avLst/>
            </a:prstGeom>
            <a:noFill/>
            <a:ln w="12600">
              <a:solidFill>
                <a:srgbClr val="000066"/>
              </a:solidFill>
              <a:miter lim="800000"/>
              <a:headEnd/>
              <a:tailEnd/>
            </a:ln>
          </p:spPr>
          <p:txBody>
            <a:bodyPr/>
            <a:lstStyle/>
            <a:p>
              <a:endParaRPr lang="zh-CN" altLang="en-US"/>
            </a:p>
          </p:txBody>
        </p:sp>
        <p:sp>
          <p:nvSpPr>
            <p:cNvPr id="742565" name="Line 135"/>
            <p:cNvSpPr>
              <a:spLocks noChangeShapeType="1"/>
            </p:cNvSpPr>
            <p:nvPr/>
          </p:nvSpPr>
          <p:spPr bwMode="auto">
            <a:xfrm>
              <a:off x="4682" y="2976"/>
              <a:ext cx="1" cy="1024"/>
            </a:xfrm>
            <a:prstGeom prst="line">
              <a:avLst/>
            </a:prstGeom>
            <a:noFill/>
            <a:ln w="12600">
              <a:solidFill>
                <a:srgbClr val="000066"/>
              </a:solidFill>
              <a:miter lim="800000"/>
              <a:headEnd/>
              <a:tailEnd/>
            </a:ln>
          </p:spPr>
          <p:txBody>
            <a:bodyPr/>
            <a:lstStyle/>
            <a:p>
              <a:endParaRPr lang="zh-CN" altLang="en-US"/>
            </a:p>
          </p:txBody>
        </p:sp>
        <p:sp>
          <p:nvSpPr>
            <p:cNvPr id="742566" name="Line 136"/>
            <p:cNvSpPr>
              <a:spLocks noChangeShapeType="1"/>
            </p:cNvSpPr>
            <p:nvPr/>
          </p:nvSpPr>
          <p:spPr bwMode="auto">
            <a:xfrm>
              <a:off x="5079" y="2976"/>
              <a:ext cx="1" cy="1024"/>
            </a:xfrm>
            <a:prstGeom prst="line">
              <a:avLst/>
            </a:prstGeom>
            <a:noFill/>
            <a:ln w="12600">
              <a:solidFill>
                <a:srgbClr val="000066"/>
              </a:solidFill>
              <a:miter lim="800000"/>
              <a:headEnd/>
              <a:tailEnd/>
            </a:ln>
          </p:spPr>
          <p:txBody>
            <a:bodyPr/>
            <a:lstStyle/>
            <a:p>
              <a:endParaRPr lang="zh-CN" altLang="en-US"/>
            </a:p>
          </p:txBody>
        </p:sp>
        <p:sp>
          <p:nvSpPr>
            <p:cNvPr id="742567" name="Line 137"/>
            <p:cNvSpPr>
              <a:spLocks noChangeShapeType="1"/>
            </p:cNvSpPr>
            <p:nvPr/>
          </p:nvSpPr>
          <p:spPr bwMode="auto">
            <a:xfrm>
              <a:off x="731" y="2976"/>
              <a:ext cx="1" cy="1024"/>
            </a:xfrm>
            <a:prstGeom prst="line">
              <a:avLst/>
            </a:prstGeom>
            <a:noFill/>
            <a:ln w="28575">
              <a:solidFill>
                <a:srgbClr val="000066"/>
              </a:solidFill>
              <a:miter lim="800000"/>
              <a:headEnd/>
              <a:tailEnd/>
            </a:ln>
          </p:spPr>
          <p:txBody>
            <a:bodyPr/>
            <a:lstStyle/>
            <a:p>
              <a:endParaRPr lang="zh-CN" altLang="en-US"/>
            </a:p>
          </p:txBody>
        </p:sp>
        <p:sp>
          <p:nvSpPr>
            <p:cNvPr id="742568" name="Line 138"/>
            <p:cNvSpPr>
              <a:spLocks noChangeShapeType="1"/>
            </p:cNvSpPr>
            <p:nvPr/>
          </p:nvSpPr>
          <p:spPr bwMode="auto">
            <a:xfrm>
              <a:off x="1918" y="2976"/>
              <a:ext cx="1" cy="1024"/>
            </a:xfrm>
            <a:prstGeom prst="line">
              <a:avLst/>
            </a:prstGeom>
            <a:noFill/>
            <a:ln w="28575">
              <a:solidFill>
                <a:srgbClr val="000066"/>
              </a:solidFill>
              <a:miter lim="800000"/>
              <a:headEnd/>
              <a:tailEnd/>
            </a:ln>
          </p:spPr>
          <p:txBody>
            <a:bodyPr/>
            <a:lstStyle/>
            <a:p>
              <a:endParaRPr lang="zh-CN" altLang="en-US"/>
            </a:p>
          </p:txBody>
        </p:sp>
        <p:sp>
          <p:nvSpPr>
            <p:cNvPr id="742569" name="Line 139"/>
            <p:cNvSpPr>
              <a:spLocks noChangeShapeType="1"/>
            </p:cNvSpPr>
            <p:nvPr/>
          </p:nvSpPr>
          <p:spPr bwMode="auto">
            <a:xfrm>
              <a:off x="337" y="2976"/>
              <a:ext cx="1" cy="1024"/>
            </a:xfrm>
            <a:prstGeom prst="line">
              <a:avLst/>
            </a:prstGeom>
            <a:noFill/>
            <a:ln w="28575">
              <a:solidFill>
                <a:srgbClr val="000066"/>
              </a:solidFill>
              <a:miter lim="800000"/>
              <a:headEnd/>
              <a:tailEnd/>
            </a:ln>
          </p:spPr>
          <p:txBody>
            <a:bodyPr/>
            <a:lstStyle/>
            <a:p>
              <a:endParaRPr lang="zh-CN" altLang="en-US"/>
            </a:p>
          </p:txBody>
        </p:sp>
        <p:sp>
          <p:nvSpPr>
            <p:cNvPr id="742570" name="Line 140"/>
            <p:cNvSpPr>
              <a:spLocks noChangeShapeType="1"/>
            </p:cNvSpPr>
            <p:nvPr/>
          </p:nvSpPr>
          <p:spPr bwMode="auto">
            <a:xfrm>
              <a:off x="3103" y="2976"/>
              <a:ext cx="1" cy="1024"/>
            </a:xfrm>
            <a:prstGeom prst="line">
              <a:avLst/>
            </a:prstGeom>
            <a:noFill/>
            <a:ln w="28575">
              <a:solidFill>
                <a:srgbClr val="000066"/>
              </a:solidFill>
              <a:miter lim="800000"/>
              <a:headEnd/>
              <a:tailEnd/>
            </a:ln>
          </p:spPr>
          <p:txBody>
            <a:bodyPr/>
            <a:lstStyle/>
            <a:p>
              <a:endParaRPr lang="zh-CN" altLang="en-US"/>
            </a:p>
          </p:txBody>
        </p:sp>
        <p:sp>
          <p:nvSpPr>
            <p:cNvPr id="742571" name="Line 141"/>
            <p:cNvSpPr>
              <a:spLocks noChangeShapeType="1"/>
            </p:cNvSpPr>
            <p:nvPr/>
          </p:nvSpPr>
          <p:spPr bwMode="auto">
            <a:xfrm>
              <a:off x="4288" y="2976"/>
              <a:ext cx="1" cy="1024"/>
            </a:xfrm>
            <a:prstGeom prst="line">
              <a:avLst/>
            </a:prstGeom>
            <a:noFill/>
            <a:ln w="28575">
              <a:solidFill>
                <a:srgbClr val="000066"/>
              </a:solidFill>
              <a:miter lim="800000"/>
              <a:headEnd/>
              <a:tailEnd/>
            </a:ln>
          </p:spPr>
          <p:txBody>
            <a:bodyPr/>
            <a:lstStyle/>
            <a:p>
              <a:endParaRPr lang="zh-CN" altLang="en-US"/>
            </a:p>
          </p:txBody>
        </p:sp>
        <p:sp>
          <p:nvSpPr>
            <p:cNvPr id="742572" name="Line 142"/>
            <p:cNvSpPr>
              <a:spLocks noChangeShapeType="1"/>
            </p:cNvSpPr>
            <p:nvPr/>
          </p:nvSpPr>
          <p:spPr bwMode="auto">
            <a:xfrm>
              <a:off x="337" y="2976"/>
              <a:ext cx="5136" cy="1"/>
            </a:xfrm>
            <a:prstGeom prst="line">
              <a:avLst/>
            </a:prstGeom>
            <a:noFill/>
            <a:ln w="28575">
              <a:solidFill>
                <a:srgbClr val="000066"/>
              </a:solidFill>
              <a:miter lim="800000"/>
              <a:headEnd/>
              <a:tailEnd/>
            </a:ln>
          </p:spPr>
          <p:txBody>
            <a:bodyPr/>
            <a:lstStyle/>
            <a:p>
              <a:endParaRPr lang="zh-CN" altLang="en-US"/>
            </a:p>
          </p:txBody>
        </p:sp>
        <p:sp>
          <p:nvSpPr>
            <p:cNvPr id="742573" name="Line 143"/>
            <p:cNvSpPr>
              <a:spLocks noChangeShapeType="1"/>
            </p:cNvSpPr>
            <p:nvPr/>
          </p:nvSpPr>
          <p:spPr bwMode="auto">
            <a:xfrm>
              <a:off x="5473" y="2976"/>
              <a:ext cx="1" cy="1024"/>
            </a:xfrm>
            <a:prstGeom prst="line">
              <a:avLst/>
            </a:prstGeom>
            <a:noFill/>
            <a:ln w="28575">
              <a:solidFill>
                <a:srgbClr val="000066"/>
              </a:solidFill>
              <a:miter lim="800000"/>
              <a:headEnd/>
              <a:tailEnd/>
            </a:ln>
          </p:spPr>
          <p:txBody>
            <a:bodyPr/>
            <a:lstStyle/>
            <a:p>
              <a:endParaRPr lang="zh-CN" altLang="en-US"/>
            </a:p>
          </p:txBody>
        </p:sp>
        <p:sp>
          <p:nvSpPr>
            <p:cNvPr id="742574" name="Line 144"/>
            <p:cNvSpPr>
              <a:spLocks noChangeShapeType="1"/>
            </p:cNvSpPr>
            <p:nvPr/>
          </p:nvSpPr>
          <p:spPr bwMode="auto">
            <a:xfrm>
              <a:off x="337" y="4000"/>
              <a:ext cx="5136" cy="1"/>
            </a:xfrm>
            <a:prstGeom prst="line">
              <a:avLst/>
            </a:prstGeom>
            <a:noFill/>
            <a:ln w="28575">
              <a:solidFill>
                <a:srgbClr val="000066"/>
              </a:solidFill>
              <a:miter lim="800000"/>
              <a:headEnd/>
              <a:tailEnd/>
            </a:ln>
          </p:spPr>
          <p:txBody>
            <a:bodyPr/>
            <a:lstStyle/>
            <a:p>
              <a:endParaRPr lang="zh-CN" altLang="en-US"/>
            </a:p>
          </p:txBody>
        </p:sp>
      </p:grpSp>
      <p:sp>
        <p:nvSpPr>
          <p:cNvPr id="742576" name="Rectangle 176"/>
          <p:cNvSpPr>
            <a:spLocks noChangeArrowheads="1"/>
          </p:cNvSpPr>
          <p:nvPr/>
        </p:nvSpPr>
        <p:spPr bwMode="auto">
          <a:xfrm>
            <a:off x="85725" y="2252663"/>
            <a:ext cx="3033713" cy="1006475"/>
          </a:xfrm>
          <a:prstGeom prst="rect">
            <a:avLst/>
          </a:prstGeom>
          <a:noFill/>
          <a:ln w="50800">
            <a:noFill/>
            <a:miter lim="800000"/>
            <a:headEnd/>
            <a:tailEnd/>
          </a:ln>
          <a:effectLst/>
        </p:spPr>
        <p:txBody>
          <a:bodyPr>
            <a:spAutoFit/>
          </a:bodyPr>
          <a:lstStyle/>
          <a:p>
            <a:pPr>
              <a:spcBef>
                <a:spcPct val="35000"/>
              </a:spcBef>
              <a:buSzPct val="100000"/>
            </a:pPr>
            <a:r>
              <a:rPr lang="zh-CN" altLang="en-GB" sz="2000" b="1">
                <a:latin typeface="微软雅黑" pitchFamily="34" charset="-122"/>
                <a:ea typeface="微软雅黑" pitchFamily="34" charset="-122"/>
              </a:rPr>
              <a:t>假定</a:t>
            </a:r>
            <a:r>
              <a:rPr lang="en-GB" altLang="zh-CN" sz="2000" b="1">
                <a:latin typeface="微软雅黑" pitchFamily="34" charset="-122"/>
                <a:ea typeface="微软雅黑" pitchFamily="34" charset="-122"/>
              </a:rPr>
              <a:t>TLB</a:t>
            </a:r>
            <a:r>
              <a:rPr lang="zh-CN" altLang="en-GB" sz="2000" b="1">
                <a:latin typeface="微软雅黑" pitchFamily="34" charset="-122"/>
                <a:ea typeface="微软雅黑" pitchFamily="34" charset="-122"/>
              </a:rPr>
              <a:t>如下：</a:t>
            </a:r>
            <a:r>
              <a:rPr lang="en-GB" altLang="zh-CN" sz="2000" b="1">
                <a:solidFill>
                  <a:schemeClr val="accent2"/>
                </a:solidFill>
                <a:latin typeface="微软雅黑" pitchFamily="34" charset="-122"/>
                <a:ea typeface="微软雅黑" pitchFamily="34" charset="-122"/>
              </a:rPr>
              <a:t>16 </a:t>
            </a:r>
            <a:r>
              <a:rPr lang="zh-CN" altLang="en-GB" sz="2000" b="1">
                <a:solidFill>
                  <a:schemeClr val="accent2"/>
                </a:solidFill>
                <a:latin typeface="微软雅黑" pitchFamily="34" charset="-122"/>
                <a:ea typeface="微软雅黑" pitchFamily="34" charset="-122"/>
              </a:rPr>
              <a:t>个</a:t>
            </a:r>
            <a:r>
              <a:rPr lang="en-GB" altLang="zh-CN" sz="2000" b="1">
                <a:solidFill>
                  <a:schemeClr val="accent2"/>
                </a:solidFill>
                <a:latin typeface="微软雅黑" pitchFamily="34" charset="-122"/>
                <a:ea typeface="微软雅黑" pitchFamily="34" charset="-122"/>
              </a:rPr>
              <a:t>TLB</a:t>
            </a:r>
            <a:r>
              <a:rPr lang="zh-CN" altLang="en-GB" sz="2000" b="1">
                <a:solidFill>
                  <a:schemeClr val="accent2"/>
                </a:solidFill>
                <a:latin typeface="微软雅黑" pitchFamily="34" charset="-122"/>
                <a:ea typeface="微软雅黑" pitchFamily="34" charset="-122"/>
              </a:rPr>
              <a:t>项，</a:t>
            </a:r>
            <a:r>
              <a:rPr lang="en-GB" altLang="zh-CN" sz="2000" b="1">
                <a:solidFill>
                  <a:schemeClr val="accent2"/>
                </a:solidFill>
                <a:latin typeface="微软雅黑" pitchFamily="34" charset="-122"/>
                <a:ea typeface="微软雅黑" pitchFamily="34" charset="-122"/>
              </a:rPr>
              <a:t>4</a:t>
            </a:r>
            <a:r>
              <a:rPr lang="zh-CN" altLang="en-GB" sz="2000" b="1">
                <a:solidFill>
                  <a:schemeClr val="accent2"/>
                </a:solidFill>
                <a:latin typeface="微软雅黑" pitchFamily="34" charset="-122"/>
                <a:ea typeface="微软雅黑" pitchFamily="34" charset="-122"/>
              </a:rPr>
              <a:t>路组相联，则</a:t>
            </a:r>
            <a:r>
              <a:rPr lang="en-GB" altLang="zh-CN" sz="2000" b="1">
                <a:solidFill>
                  <a:schemeClr val="accent2"/>
                </a:solidFill>
                <a:latin typeface="微软雅黑" pitchFamily="34" charset="-122"/>
                <a:ea typeface="微软雅黑" pitchFamily="34" charset="-122"/>
              </a:rPr>
              <a:t>TLBT</a:t>
            </a:r>
            <a:r>
              <a:rPr lang="zh-CN" altLang="en-GB" sz="2000" b="1">
                <a:solidFill>
                  <a:schemeClr val="accent2"/>
                </a:solidFill>
                <a:latin typeface="微软雅黑" pitchFamily="34" charset="-122"/>
                <a:ea typeface="微软雅黑" pitchFamily="34" charset="-122"/>
              </a:rPr>
              <a:t>和</a:t>
            </a:r>
            <a:r>
              <a:rPr lang="en-GB" altLang="zh-CN" sz="2000" b="1">
                <a:solidFill>
                  <a:schemeClr val="accent2"/>
                </a:solidFill>
                <a:latin typeface="微软雅黑" pitchFamily="34" charset="-122"/>
                <a:ea typeface="微软雅黑" pitchFamily="34" charset="-122"/>
              </a:rPr>
              <a:t>TLBI</a:t>
            </a:r>
            <a:r>
              <a:rPr lang="zh-CN" altLang="en-GB" sz="2000" b="1">
                <a:solidFill>
                  <a:schemeClr val="accent2"/>
                </a:solidFill>
                <a:latin typeface="微软雅黑" pitchFamily="34" charset="-122"/>
                <a:ea typeface="微软雅黑" pitchFamily="34" charset="-122"/>
              </a:rPr>
              <a:t>各占几位？</a:t>
            </a:r>
            <a:endParaRPr lang="zh-CN" altLang="en-GB" sz="2000" b="1">
              <a:solidFill>
                <a:srgbClr val="D10F0F"/>
              </a:solidFill>
              <a:latin typeface="微软雅黑" pitchFamily="34" charset="-122"/>
              <a:ea typeface="微软雅黑" pitchFamily="34" charset="-122"/>
            </a:endParaRPr>
          </a:p>
        </p:txBody>
      </p:sp>
      <p:sp>
        <p:nvSpPr>
          <p:cNvPr id="742618" name="Rectangle 218"/>
          <p:cNvSpPr>
            <a:spLocks noChangeArrowheads="1"/>
          </p:cNvSpPr>
          <p:nvPr/>
        </p:nvSpPr>
        <p:spPr bwMode="auto">
          <a:xfrm>
            <a:off x="185738" y="1039813"/>
            <a:ext cx="2835275" cy="701675"/>
          </a:xfrm>
          <a:prstGeom prst="rect">
            <a:avLst/>
          </a:prstGeom>
          <a:noFill/>
          <a:ln w="50800">
            <a:noFill/>
            <a:miter lim="800000"/>
            <a:headEnd/>
            <a:tailEnd/>
          </a:ln>
          <a:effectLst/>
        </p:spPr>
        <p:txBody>
          <a:bodyPr>
            <a:spAutoFit/>
          </a:bodyPr>
          <a:lstStyle/>
          <a:p>
            <a:r>
              <a:rPr lang="zh-CN" altLang="en-GB" sz="2000" b="1">
                <a:ea typeface="微软雅黑" pitchFamily="34" charset="-122"/>
              </a:rPr>
              <a:t>假定部分页表项内容（十六进制表示）如右：</a:t>
            </a:r>
            <a:endParaRPr lang="zh-CN" altLang="en-US" sz="2000" b="1">
              <a:ea typeface="微软雅黑" pitchFamily="34" charset="-122"/>
            </a:endParaRPr>
          </a:p>
        </p:txBody>
      </p:sp>
      <p:grpSp>
        <p:nvGrpSpPr>
          <p:cNvPr id="742622" name="Group 222"/>
          <p:cNvGrpSpPr>
            <a:grpSpLocks/>
          </p:cNvGrpSpPr>
          <p:nvPr/>
        </p:nvGrpSpPr>
        <p:grpSpPr bwMode="auto">
          <a:xfrm>
            <a:off x="320675" y="3475038"/>
            <a:ext cx="8556625" cy="1214437"/>
            <a:chOff x="202" y="2189"/>
            <a:chExt cx="5390" cy="765"/>
          </a:xfrm>
        </p:grpSpPr>
        <p:grpSp>
          <p:nvGrpSpPr>
            <p:cNvPr id="742620" name="Group 220"/>
            <p:cNvGrpSpPr>
              <a:grpSpLocks/>
            </p:cNvGrpSpPr>
            <p:nvPr/>
          </p:nvGrpSpPr>
          <p:grpSpPr bwMode="auto">
            <a:xfrm>
              <a:off x="202" y="2189"/>
              <a:ext cx="5390" cy="765"/>
              <a:chOff x="202" y="2171"/>
              <a:chExt cx="5390" cy="765"/>
            </a:xfrm>
          </p:grpSpPr>
          <p:sp>
            <p:nvSpPr>
              <p:cNvPr id="35846" name="Rectangle 6"/>
              <p:cNvSpPr>
                <a:spLocks noChangeArrowheads="1"/>
              </p:cNvSpPr>
              <p:nvPr/>
            </p:nvSpPr>
            <p:spPr bwMode="auto">
              <a:xfrm>
                <a:off x="208" y="2530"/>
                <a:ext cx="384"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79" name="Rectangle 7"/>
              <p:cNvSpPr>
                <a:spLocks noChangeArrowheads="1"/>
              </p:cNvSpPr>
              <p:nvPr/>
            </p:nvSpPr>
            <p:spPr bwMode="auto">
              <a:xfrm>
                <a:off x="208"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13</a:t>
                </a:r>
              </a:p>
            </p:txBody>
          </p:sp>
          <p:sp>
            <p:nvSpPr>
              <p:cNvPr id="35849" name="Rectangle 9"/>
              <p:cNvSpPr>
                <a:spLocks noChangeArrowheads="1"/>
              </p:cNvSpPr>
              <p:nvPr/>
            </p:nvSpPr>
            <p:spPr bwMode="auto">
              <a:xfrm>
                <a:off x="592" y="2530"/>
                <a:ext cx="384"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81" name="Rectangle 10"/>
              <p:cNvSpPr>
                <a:spLocks noChangeArrowheads="1"/>
              </p:cNvSpPr>
              <p:nvPr/>
            </p:nvSpPr>
            <p:spPr bwMode="auto">
              <a:xfrm>
                <a:off x="592"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12</a:t>
                </a:r>
              </a:p>
            </p:txBody>
          </p:sp>
          <p:sp>
            <p:nvSpPr>
              <p:cNvPr id="35852" name="Rectangle 12"/>
              <p:cNvSpPr>
                <a:spLocks noChangeArrowheads="1"/>
              </p:cNvSpPr>
              <p:nvPr/>
            </p:nvSpPr>
            <p:spPr bwMode="auto">
              <a:xfrm>
                <a:off x="976" y="2530"/>
                <a:ext cx="384"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83" name="Rectangle 13"/>
              <p:cNvSpPr>
                <a:spLocks noChangeArrowheads="1"/>
              </p:cNvSpPr>
              <p:nvPr/>
            </p:nvSpPr>
            <p:spPr bwMode="auto">
              <a:xfrm>
                <a:off x="976"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11</a:t>
                </a:r>
              </a:p>
            </p:txBody>
          </p:sp>
          <p:sp>
            <p:nvSpPr>
              <p:cNvPr id="35855" name="Rectangle 15"/>
              <p:cNvSpPr>
                <a:spLocks noChangeArrowheads="1"/>
              </p:cNvSpPr>
              <p:nvPr/>
            </p:nvSpPr>
            <p:spPr bwMode="auto">
              <a:xfrm>
                <a:off x="1360" y="2530"/>
                <a:ext cx="384"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85" name="Rectangle 16"/>
              <p:cNvSpPr>
                <a:spLocks noChangeArrowheads="1"/>
              </p:cNvSpPr>
              <p:nvPr/>
            </p:nvSpPr>
            <p:spPr bwMode="auto">
              <a:xfrm>
                <a:off x="1360" y="2329"/>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10</a:t>
                </a:r>
              </a:p>
            </p:txBody>
          </p:sp>
          <p:sp>
            <p:nvSpPr>
              <p:cNvPr id="35858" name="Rectangle 18"/>
              <p:cNvSpPr>
                <a:spLocks noChangeArrowheads="1"/>
              </p:cNvSpPr>
              <p:nvPr/>
            </p:nvSpPr>
            <p:spPr bwMode="auto">
              <a:xfrm>
                <a:off x="1744" y="2530"/>
                <a:ext cx="384"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87" name="Rectangle 19"/>
              <p:cNvSpPr>
                <a:spLocks noChangeArrowheads="1"/>
              </p:cNvSpPr>
              <p:nvPr/>
            </p:nvSpPr>
            <p:spPr bwMode="auto">
              <a:xfrm>
                <a:off x="1744"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9</a:t>
                </a:r>
              </a:p>
            </p:txBody>
          </p:sp>
          <p:sp>
            <p:nvSpPr>
              <p:cNvPr id="35861" name="Rectangle 21"/>
              <p:cNvSpPr>
                <a:spLocks noChangeArrowheads="1"/>
              </p:cNvSpPr>
              <p:nvPr/>
            </p:nvSpPr>
            <p:spPr bwMode="auto">
              <a:xfrm>
                <a:off x="2128" y="2530"/>
                <a:ext cx="384"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89" name="Rectangle 22"/>
              <p:cNvSpPr>
                <a:spLocks noChangeArrowheads="1"/>
              </p:cNvSpPr>
              <p:nvPr/>
            </p:nvSpPr>
            <p:spPr bwMode="auto">
              <a:xfrm>
                <a:off x="2128"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8</a:t>
                </a:r>
              </a:p>
            </p:txBody>
          </p:sp>
          <p:sp>
            <p:nvSpPr>
              <p:cNvPr id="35864" name="Rectangle 24"/>
              <p:cNvSpPr>
                <a:spLocks noChangeArrowheads="1"/>
              </p:cNvSpPr>
              <p:nvPr/>
            </p:nvSpPr>
            <p:spPr bwMode="auto">
              <a:xfrm>
                <a:off x="2512" y="2530"/>
                <a:ext cx="384"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91" name="Rectangle 25"/>
              <p:cNvSpPr>
                <a:spLocks noChangeArrowheads="1"/>
              </p:cNvSpPr>
              <p:nvPr/>
            </p:nvSpPr>
            <p:spPr bwMode="auto">
              <a:xfrm>
                <a:off x="2512"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7</a:t>
                </a:r>
              </a:p>
            </p:txBody>
          </p:sp>
          <p:sp>
            <p:nvSpPr>
              <p:cNvPr id="35867" name="Rectangle 27"/>
              <p:cNvSpPr>
                <a:spLocks noChangeArrowheads="1"/>
              </p:cNvSpPr>
              <p:nvPr/>
            </p:nvSpPr>
            <p:spPr bwMode="auto">
              <a:xfrm>
                <a:off x="2896" y="2530"/>
                <a:ext cx="383"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93" name="Rectangle 28"/>
              <p:cNvSpPr>
                <a:spLocks noChangeArrowheads="1"/>
              </p:cNvSpPr>
              <p:nvPr/>
            </p:nvSpPr>
            <p:spPr bwMode="auto">
              <a:xfrm>
                <a:off x="2896" y="2338"/>
                <a:ext cx="383"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6</a:t>
                </a:r>
              </a:p>
            </p:txBody>
          </p:sp>
          <p:sp>
            <p:nvSpPr>
              <p:cNvPr id="35870" name="Rectangle 30"/>
              <p:cNvSpPr>
                <a:spLocks noChangeArrowheads="1"/>
              </p:cNvSpPr>
              <p:nvPr/>
            </p:nvSpPr>
            <p:spPr bwMode="auto">
              <a:xfrm>
                <a:off x="3279" y="2530"/>
                <a:ext cx="384"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95" name="Rectangle 31"/>
              <p:cNvSpPr>
                <a:spLocks noChangeArrowheads="1"/>
              </p:cNvSpPr>
              <p:nvPr/>
            </p:nvSpPr>
            <p:spPr bwMode="auto">
              <a:xfrm>
                <a:off x="3279"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5</a:t>
                </a:r>
              </a:p>
            </p:txBody>
          </p:sp>
          <p:sp>
            <p:nvSpPr>
              <p:cNvPr id="35873" name="Rectangle 33"/>
              <p:cNvSpPr>
                <a:spLocks noChangeArrowheads="1"/>
              </p:cNvSpPr>
              <p:nvPr/>
            </p:nvSpPr>
            <p:spPr bwMode="auto">
              <a:xfrm>
                <a:off x="3663" y="2530"/>
                <a:ext cx="384"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97" name="Rectangle 34"/>
              <p:cNvSpPr>
                <a:spLocks noChangeArrowheads="1"/>
              </p:cNvSpPr>
              <p:nvPr/>
            </p:nvSpPr>
            <p:spPr bwMode="auto">
              <a:xfrm>
                <a:off x="3663"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4</a:t>
                </a:r>
              </a:p>
            </p:txBody>
          </p:sp>
          <p:sp>
            <p:nvSpPr>
              <p:cNvPr id="35876" name="Rectangle 36"/>
              <p:cNvSpPr>
                <a:spLocks noChangeArrowheads="1"/>
              </p:cNvSpPr>
              <p:nvPr/>
            </p:nvSpPr>
            <p:spPr bwMode="auto">
              <a:xfrm>
                <a:off x="4047" y="2530"/>
                <a:ext cx="384"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99" name="Rectangle 37"/>
              <p:cNvSpPr>
                <a:spLocks noChangeArrowheads="1"/>
              </p:cNvSpPr>
              <p:nvPr/>
            </p:nvSpPr>
            <p:spPr bwMode="auto">
              <a:xfrm>
                <a:off x="4047"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a:t>
                </a:r>
              </a:p>
            </p:txBody>
          </p:sp>
          <p:sp>
            <p:nvSpPr>
              <p:cNvPr id="35879" name="Rectangle 39"/>
              <p:cNvSpPr>
                <a:spLocks noChangeArrowheads="1"/>
              </p:cNvSpPr>
              <p:nvPr/>
            </p:nvSpPr>
            <p:spPr bwMode="auto">
              <a:xfrm>
                <a:off x="4431" y="2530"/>
                <a:ext cx="384"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601" name="Rectangle 40"/>
              <p:cNvSpPr>
                <a:spLocks noChangeArrowheads="1"/>
              </p:cNvSpPr>
              <p:nvPr/>
            </p:nvSpPr>
            <p:spPr bwMode="auto">
              <a:xfrm>
                <a:off x="4431"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a:t>
                </a:r>
              </a:p>
            </p:txBody>
          </p:sp>
          <p:sp>
            <p:nvSpPr>
              <p:cNvPr id="35882" name="Rectangle 42"/>
              <p:cNvSpPr>
                <a:spLocks noChangeArrowheads="1"/>
              </p:cNvSpPr>
              <p:nvPr/>
            </p:nvSpPr>
            <p:spPr bwMode="auto">
              <a:xfrm>
                <a:off x="4815" y="2530"/>
                <a:ext cx="384"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603" name="Rectangle 43"/>
              <p:cNvSpPr>
                <a:spLocks noChangeArrowheads="1"/>
              </p:cNvSpPr>
              <p:nvPr/>
            </p:nvSpPr>
            <p:spPr bwMode="auto">
              <a:xfrm>
                <a:off x="4815"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35885" name="Rectangle 45"/>
              <p:cNvSpPr>
                <a:spLocks noChangeArrowheads="1"/>
              </p:cNvSpPr>
              <p:nvPr/>
            </p:nvSpPr>
            <p:spPr bwMode="auto">
              <a:xfrm>
                <a:off x="5199" y="2530"/>
                <a:ext cx="384"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605" name="Rectangle 46"/>
              <p:cNvSpPr>
                <a:spLocks noChangeArrowheads="1"/>
              </p:cNvSpPr>
              <p:nvPr/>
            </p:nvSpPr>
            <p:spPr bwMode="auto">
              <a:xfrm>
                <a:off x="5199"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grpSp>
            <p:nvGrpSpPr>
              <p:cNvPr id="742606" name="Group 47"/>
              <p:cNvGrpSpPr>
                <a:grpSpLocks/>
              </p:cNvGrpSpPr>
              <p:nvPr/>
            </p:nvGrpSpPr>
            <p:grpSpPr bwMode="auto">
              <a:xfrm>
                <a:off x="3288" y="2728"/>
                <a:ext cx="2304" cy="208"/>
                <a:chOff x="3061" y="2140"/>
                <a:chExt cx="1842" cy="208"/>
              </a:xfrm>
            </p:grpSpPr>
            <p:sp>
              <p:nvSpPr>
                <p:cNvPr id="742607" name="Line 48"/>
                <p:cNvSpPr>
                  <a:spLocks noChangeShapeType="1"/>
                </p:cNvSpPr>
                <p:nvPr/>
              </p:nvSpPr>
              <p:spPr bwMode="auto">
                <a:xfrm>
                  <a:off x="3061" y="2231"/>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2608" name="Text Box 49"/>
                <p:cNvSpPr txBox="1">
                  <a:spLocks noChangeArrowheads="1"/>
                </p:cNvSpPr>
                <p:nvPr/>
              </p:nvSpPr>
              <p:spPr bwMode="auto">
                <a:xfrm>
                  <a:off x="3768" y="2140"/>
                  <a:ext cx="344" cy="208"/>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VPO</a:t>
                  </a:r>
                </a:p>
              </p:txBody>
            </p:sp>
          </p:grpSp>
          <p:grpSp>
            <p:nvGrpSpPr>
              <p:cNvPr id="742609" name="Group 50"/>
              <p:cNvGrpSpPr>
                <a:grpSpLocks/>
              </p:cNvGrpSpPr>
              <p:nvPr/>
            </p:nvGrpSpPr>
            <p:grpSpPr bwMode="auto">
              <a:xfrm>
                <a:off x="202" y="2728"/>
                <a:ext cx="3086" cy="208"/>
                <a:chOff x="605" y="2135"/>
                <a:chExt cx="2467" cy="208"/>
              </a:xfrm>
            </p:grpSpPr>
            <p:sp>
              <p:nvSpPr>
                <p:cNvPr id="742610" name="Line 51"/>
                <p:cNvSpPr>
                  <a:spLocks noChangeShapeType="1"/>
                </p:cNvSpPr>
                <p:nvPr/>
              </p:nvSpPr>
              <p:spPr bwMode="auto">
                <a:xfrm>
                  <a:off x="605" y="2226"/>
                  <a:ext cx="2467"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2611" name="Text Box 52"/>
                <p:cNvSpPr txBox="1">
                  <a:spLocks noChangeArrowheads="1"/>
                </p:cNvSpPr>
                <p:nvPr/>
              </p:nvSpPr>
              <p:spPr bwMode="auto">
                <a:xfrm>
                  <a:off x="1543" y="2135"/>
                  <a:ext cx="347" cy="208"/>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VPN</a:t>
                  </a:r>
                </a:p>
              </p:txBody>
            </p:sp>
          </p:grpSp>
          <p:sp>
            <p:nvSpPr>
              <p:cNvPr id="742613" name="Line 54"/>
              <p:cNvSpPr>
                <a:spLocks noChangeShapeType="1"/>
              </p:cNvSpPr>
              <p:nvPr/>
            </p:nvSpPr>
            <p:spPr bwMode="auto">
              <a:xfrm>
                <a:off x="2528" y="2287"/>
                <a:ext cx="781"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2614" name="Text Box 55"/>
              <p:cNvSpPr txBox="1">
                <a:spLocks noChangeArrowheads="1"/>
              </p:cNvSpPr>
              <p:nvPr/>
            </p:nvSpPr>
            <p:spPr bwMode="auto">
              <a:xfrm>
                <a:off x="2738" y="2200"/>
                <a:ext cx="315" cy="152"/>
              </a:xfrm>
              <a:prstGeom prst="rect">
                <a:avLst/>
              </a:prstGeom>
              <a:solidFill>
                <a:srgbClr val="FFFFFF"/>
              </a:solidFill>
              <a:ln w="9525">
                <a:noFill/>
                <a:round/>
                <a:headEnd/>
                <a:tailEnd/>
              </a:ln>
            </p:spPr>
            <p:txBody>
              <a:bodyPr lIns="0" tIns="0" rIns="0" bIns="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TLBI</a:t>
                </a:r>
              </a:p>
            </p:txBody>
          </p:sp>
          <p:sp>
            <p:nvSpPr>
              <p:cNvPr id="742616" name="Line 57"/>
              <p:cNvSpPr>
                <a:spLocks noChangeShapeType="1"/>
              </p:cNvSpPr>
              <p:nvPr/>
            </p:nvSpPr>
            <p:spPr bwMode="auto">
              <a:xfrm>
                <a:off x="208" y="2285"/>
                <a:ext cx="2305"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2617" name="Text Box 58"/>
              <p:cNvSpPr txBox="1">
                <a:spLocks noChangeArrowheads="1"/>
              </p:cNvSpPr>
              <p:nvPr/>
            </p:nvSpPr>
            <p:spPr bwMode="auto">
              <a:xfrm>
                <a:off x="1169" y="2171"/>
                <a:ext cx="577" cy="152"/>
              </a:xfrm>
              <a:prstGeom prst="rect">
                <a:avLst/>
              </a:prstGeom>
              <a:solidFill>
                <a:srgbClr val="FFFFFF"/>
              </a:solidFill>
              <a:ln w="9525">
                <a:noFill/>
                <a:round/>
                <a:headEnd/>
                <a:tailEnd/>
              </a:ln>
            </p:spPr>
            <p:txBody>
              <a:bodyPr lIns="0" tIns="0" rIns="0" bIns="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TLBT</a:t>
                </a:r>
              </a:p>
            </p:txBody>
          </p:sp>
        </p:grpSp>
        <p:sp>
          <p:nvSpPr>
            <p:cNvPr id="742621" name="Rectangle 221"/>
            <p:cNvSpPr>
              <a:spLocks noChangeArrowheads="1"/>
            </p:cNvSpPr>
            <p:nvPr/>
          </p:nvSpPr>
          <p:spPr bwMode="auto">
            <a:xfrm>
              <a:off x="2514" y="2541"/>
              <a:ext cx="768" cy="192"/>
            </a:xfrm>
            <a:prstGeom prst="rect">
              <a:avLst/>
            </a:prstGeom>
            <a:solidFill>
              <a:schemeClr val="accent1">
                <a:alpha val="22000"/>
              </a:schemeClr>
            </a:solidFill>
            <a:ln w="50800">
              <a:noFill/>
              <a:miter lim="800000"/>
              <a:headEnd/>
              <a:tailEnd/>
            </a:ln>
            <a:effectLst/>
          </p:spPr>
          <p:txBody>
            <a:bodyPr wrap="none" anchor="ctr"/>
            <a:lstStyle/>
            <a:p>
              <a:endParaRPr lang="zh-CN" altLang="en-US"/>
            </a:p>
          </p:txBody>
        </p:sp>
      </p:gr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2487"/>
                                        </p:tgtEl>
                                        <p:attrNameLst>
                                          <p:attrName>style.visibility</p:attrName>
                                        </p:attrNameLst>
                                      </p:cBhvr>
                                      <p:to>
                                        <p:strVal val="visible"/>
                                      </p:to>
                                    </p:set>
                                    <p:animEffect transition="in" filter="blinds(horizontal)">
                                      <p:cBhvr>
                                        <p:cTn id="7" dur="500"/>
                                        <p:tgtEl>
                                          <p:spTgt spid="7424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2488"/>
                                        </p:tgtEl>
                                        <p:attrNameLst>
                                          <p:attrName>style.visibility</p:attrName>
                                        </p:attrNameLst>
                                      </p:cBhvr>
                                      <p:to>
                                        <p:strVal val="visible"/>
                                      </p:to>
                                    </p:set>
                                    <p:animEffect transition="in" filter="blinds(horizontal)">
                                      <p:cBhvr>
                                        <p:cTn id="12" dur="500"/>
                                        <p:tgtEl>
                                          <p:spTgt spid="74248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2618"/>
                                        </p:tgtEl>
                                        <p:attrNameLst>
                                          <p:attrName>style.visibility</p:attrName>
                                        </p:attrNameLst>
                                      </p:cBhvr>
                                      <p:to>
                                        <p:strVal val="visible"/>
                                      </p:to>
                                    </p:set>
                                    <p:animEffect transition="in" filter="blinds(horizontal)">
                                      <p:cBhvr>
                                        <p:cTn id="17" dur="500"/>
                                        <p:tgtEl>
                                          <p:spTgt spid="7426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42576"/>
                                        </p:tgtEl>
                                        <p:attrNameLst>
                                          <p:attrName>style.visibility</p:attrName>
                                        </p:attrNameLst>
                                      </p:cBhvr>
                                      <p:to>
                                        <p:strVal val="visible"/>
                                      </p:to>
                                    </p:set>
                                    <p:animEffect transition="in" filter="blinds(horizontal)">
                                      <p:cBhvr>
                                        <p:cTn id="22" dur="500"/>
                                        <p:tgtEl>
                                          <p:spTgt spid="74257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2622"/>
                                        </p:tgtEl>
                                        <p:attrNameLst>
                                          <p:attrName>style.visibility</p:attrName>
                                        </p:attrNameLst>
                                      </p:cBhvr>
                                      <p:to>
                                        <p:strVal val="visible"/>
                                      </p:to>
                                    </p:set>
                                    <p:animEffect transition="in" filter="blinds(horizontal)">
                                      <p:cBhvr>
                                        <p:cTn id="27" dur="500"/>
                                        <p:tgtEl>
                                          <p:spTgt spid="74262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42489"/>
                                        </p:tgtEl>
                                        <p:attrNameLst>
                                          <p:attrName>style.visibility</p:attrName>
                                        </p:attrNameLst>
                                      </p:cBhvr>
                                      <p:to>
                                        <p:strVal val="visible"/>
                                      </p:to>
                                    </p:set>
                                    <p:animEffect transition="in" filter="blinds(horizontal)">
                                      <p:cBhvr>
                                        <p:cTn id="32" dur="500"/>
                                        <p:tgtEl>
                                          <p:spTgt spid="742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2576" grpId="0"/>
      <p:bldP spid="7426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idx="4294967295"/>
          </p:nvPr>
        </p:nvSpPr>
        <p:spPr>
          <a:xfrm>
            <a:off x="236538" y="107950"/>
            <a:ext cx="8807450" cy="569913"/>
          </a:xfrm>
        </p:spPr>
        <p:txBody>
          <a:bodyPr lIns="91440" tIns="45720" rIns="91440" bIns="45720" anchor="ctr"/>
          <a:lstStyle/>
          <a:p>
            <a:pPr algn="l" eaLnBrk="1" hangingPunct="1"/>
            <a:r>
              <a:rPr lang="zh-CN" altLang="en-US"/>
              <a:t>       动态单管记忆单元电路</a:t>
            </a:r>
            <a:r>
              <a:rPr lang="zh-CN" altLang="en-US">
                <a:solidFill>
                  <a:srgbClr val="CC0000"/>
                </a:solidFill>
              </a:rPr>
              <a:t>（不作要求）</a:t>
            </a:r>
          </a:p>
        </p:txBody>
      </p:sp>
      <p:sp>
        <p:nvSpPr>
          <p:cNvPr id="339972" name="Text Box 4"/>
          <p:cNvSpPr txBox="1">
            <a:spLocks noChangeArrowheads="1"/>
          </p:cNvSpPr>
          <p:nvPr/>
        </p:nvSpPr>
        <p:spPr bwMode="auto">
          <a:xfrm>
            <a:off x="142875" y="823913"/>
            <a:ext cx="5580063" cy="2659062"/>
          </a:xfrm>
          <a:prstGeom prst="rect">
            <a:avLst/>
          </a:prstGeom>
          <a:noFill/>
          <a:ln w="9525">
            <a:noFill/>
            <a:miter lim="800000"/>
            <a:headEnd/>
            <a:tailEnd/>
          </a:ln>
        </p:spPr>
        <p:txBody>
          <a:bodyPr>
            <a:spAutoFit/>
          </a:bodyPr>
          <a:lstStyle/>
          <a:p>
            <a:pPr algn="just">
              <a:lnSpc>
                <a:spcPct val="105000"/>
              </a:lnSpc>
              <a:spcBef>
                <a:spcPct val="10000"/>
              </a:spcBef>
            </a:pPr>
            <a:r>
              <a:rPr lang="zh-CN" altLang="en-US" sz="2200" b="1">
                <a:solidFill>
                  <a:srgbClr val="000099"/>
                </a:solidFill>
                <a:latin typeface="微软雅黑" pitchFamily="34" charset="-122"/>
                <a:ea typeface="微软雅黑" pitchFamily="34" charset="-122"/>
              </a:rPr>
              <a:t> 读写原理：</a:t>
            </a:r>
            <a:r>
              <a:rPr lang="zh-CN" altLang="en-US" sz="2200" b="1">
                <a:solidFill>
                  <a:srgbClr val="CC3300"/>
                </a:solidFill>
                <a:latin typeface="微软雅黑" pitchFamily="34" charset="-122"/>
                <a:ea typeface="微软雅黑" pitchFamily="34" charset="-122"/>
              </a:rPr>
              <a:t>字线上加高电平，使</a:t>
            </a:r>
            <a:r>
              <a:rPr lang="en-US" altLang="zh-CN" sz="2200" b="1">
                <a:solidFill>
                  <a:srgbClr val="CC3300"/>
                </a:solidFill>
                <a:latin typeface="微软雅黑" pitchFamily="34" charset="-122"/>
                <a:ea typeface="微软雅黑" pitchFamily="34" charset="-122"/>
              </a:rPr>
              <a:t>T</a:t>
            </a:r>
            <a:r>
              <a:rPr lang="zh-CN" altLang="en-US" sz="2200" b="1">
                <a:solidFill>
                  <a:srgbClr val="CC3300"/>
                </a:solidFill>
                <a:latin typeface="微软雅黑" pitchFamily="34" charset="-122"/>
                <a:ea typeface="微软雅黑" pitchFamily="34" charset="-122"/>
              </a:rPr>
              <a:t>管导通。</a:t>
            </a:r>
          </a:p>
          <a:p>
            <a:pPr lvl="1" algn="just">
              <a:lnSpc>
                <a:spcPct val="105000"/>
              </a:lnSpc>
              <a:spcBef>
                <a:spcPct val="10000"/>
              </a:spcBef>
              <a:buFont typeface="Wingdings" pitchFamily="2" charset="2"/>
              <a:buNone/>
            </a:pPr>
            <a:r>
              <a:rPr lang="zh-CN" altLang="en-US" sz="2200" b="1">
                <a:solidFill>
                  <a:srgbClr val="FF0000"/>
                </a:solidFill>
                <a:latin typeface="微软雅黑" pitchFamily="34" charset="-122"/>
                <a:ea typeface="微软雅黑" pitchFamily="34" charset="-122"/>
              </a:rPr>
              <a:t>写“0”时，</a:t>
            </a:r>
            <a:r>
              <a:rPr lang="zh-CN" altLang="en-US" sz="2200" b="1">
                <a:latin typeface="微软雅黑" pitchFamily="34" charset="-122"/>
                <a:ea typeface="微软雅黑" pitchFamily="34" charset="-122"/>
              </a:rPr>
              <a:t>数据线加低电平，使</a:t>
            </a:r>
            <a:r>
              <a:rPr lang="en-US" altLang="zh-CN" sz="2200" b="1">
                <a:latin typeface="微软雅黑" pitchFamily="34" charset="-122"/>
                <a:ea typeface="微软雅黑" pitchFamily="34" charset="-122"/>
              </a:rPr>
              <a:t>C</a:t>
            </a:r>
            <a:r>
              <a:rPr lang="en-US" altLang="zh-CN" sz="2200" b="1" baseline="-30000">
                <a:latin typeface="微软雅黑" pitchFamily="34" charset="-122"/>
                <a:ea typeface="微软雅黑" pitchFamily="34" charset="-122"/>
              </a:rPr>
              <a:t>S</a:t>
            </a:r>
            <a:r>
              <a:rPr lang="zh-CN" altLang="en-US" sz="2200" b="1">
                <a:latin typeface="微软雅黑" pitchFamily="34" charset="-122"/>
                <a:ea typeface="微软雅黑" pitchFamily="34" charset="-122"/>
              </a:rPr>
              <a:t>上电荷对数据线放电；</a:t>
            </a:r>
          </a:p>
          <a:p>
            <a:pPr lvl="1" algn="just">
              <a:lnSpc>
                <a:spcPct val="105000"/>
              </a:lnSpc>
              <a:spcBef>
                <a:spcPct val="10000"/>
              </a:spcBef>
              <a:buFont typeface="Wingdings" pitchFamily="2" charset="2"/>
              <a:buNone/>
            </a:pPr>
            <a:r>
              <a:rPr lang="zh-CN" altLang="en-US" sz="2200" b="1">
                <a:solidFill>
                  <a:srgbClr val="FF0000"/>
                </a:solidFill>
                <a:latin typeface="微软雅黑" pitchFamily="34" charset="-122"/>
                <a:ea typeface="微软雅黑" pitchFamily="34" charset="-122"/>
              </a:rPr>
              <a:t>写“1”时，</a:t>
            </a:r>
            <a:r>
              <a:rPr lang="zh-CN" altLang="en-US" sz="2200" b="1">
                <a:latin typeface="微软雅黑" pitchFamily="34" charset="-122"/>
                <a:ea typeface="微软雅黑" pitchFamily="34" charset="-122"/>
              </a:rPr>
              <a:t>数据线加高电平，使数据线对</a:t>
            </a:r>
            <a:r>
              <a:rPr lang="en-US" altLang="zh-CN" sz="2200" b="1">
                <a:latin typeface="微软雅黑" pitchFamily="34" charset="-122"/>
                <a:ea typeface="微软雅黑" pitchFamily="34" charset="-122"/>
              </a:rPr>
              <a:t>C</a:t>
            </a:r>
            <a:r>
              <a:rPr lang="en-US" altLang="zh-CN" sz="2200" b="1" baseline="-30000">
                <a:latin typeface="微软雅黑" pitchFamily="34" charset="-122"/>
                <a:ea typeface="微软雅黑" pitchFamily="34" charset="-122"/>
              </a:rPr>
              <a:t>S</a:t>
            </a:r>
            <a:r>
              <a:rPr lang="zh-CN" altLang="en-US" sz="2200" b="1">
                <a:latin typeface="微软雅黑" pitchFamily="34" charset="-122"/>
                <a:ea typeface="微软雅黑" pitchFamily="34" charset="-122"/>
              </a:rPr>
              <a:t>充电；</a:t>
            </a:r>
          </a:p>
          <a:p>
            <a:pPr lvl="1" algn="just">
              <a:lnSpc>
                <a:spcPct val="105000"/>
              </a:lnSpc>
              <a:spcBef>
                <a:spcPct val="10000"/>
              </a:spcBef>
              <a:buFont typeface="Wingdings" pitchFamily="2" charset="2"/>
              <a:buNone/>
            </a:pPr>
            <a:r>
              <a:rPr lang="zh-CN" altLang="en-US" sz="2200" b="1">
                <a:solidFill>
                  <a:srgbClr val="FF0000"/>
                </a:solidFill>
                <a:latin typeface="微软雅黑" pitchFamily="34" charset="-122"/>
                <a:ea typeface="微软雅黑" pitchFamily="34" charset="-122"/>
              </a:rPr>
              <a:t>读出时，</a:t>
            </a:r>
            <a:r>
              <a:rPr lang="zh-CN" altLang="en-US" sz="2200" b="1">
                <a:latin typeface="微软雅黑" pitchFamily="34" charset="-122"/>
                <a:ea typeface="微软雅黑" pitchFamily="34" charset="-122"/>
              </a:rPr>
              <a:t>数据线上有一读出电压。它与</a:t>
            </a:r>
            <a:r>
              <a:rPr lang="en-US" altLang="zh-CN" sz="2200" b="1">
                <a:latin typeface="微软雅黑" pitchFamily="34" charset="-122"/>
                <a:ea typeface="微软雅黑" pitchFamily="34" charset="-122"/>
              </a:rPr>
              <a:t>C</a:t>
            </a:r>
            <a:r>
              <a:rPr lang="en-US" altLang="zh-CN" sz="2200" b="1" baseline="-30000">
                <a:latin typeface="微软雅黑" pitchFamily="34" charset="-122"/>
                <a:ea typeface="微软雅黑" pitchFamily="34" charset="-122"/>
              </a:rPr>
              <a:t>S</a:t>
            </a:r>
            <a:r>
              <a:rPr lang="zh-CN" altLang="en-US" sz="2200" b="1">
                <a:latin typeface="微软雅黑" pitchFamily="34" charset="-122"/>
                <a:ea typeface="微软雅黑" pitchFamily="34" charset="-122"/>
              </a:rPr>
              <a:t>上电荷量成正比。</a:t>
            </a:r>
            <a:endParaRPr lang="zh-CN" altLang="en-US" sz="2200" b="1">
              <a:solidFill>
                <a:schemeClr val="accent2"/>
              </a:solidFill>
              <a:latin typeface="微软雅黑" pitchFamily="34" charset="-122"/>
              <a:ea typeface="微软雅黑" pitchFamily="34" charset="-122"/>
            </a:endParaRPr>
          </a:p>
        </p:txBody>
      </p:sp>
      <p:graphicFrame>
        <p:nvGraphicFramePr>
          <p:cNvPr id="763908" name="Object 5"/>
          <p:cNvGraphicFramePr>
            <a:graphicFrameLocks noChangeAspect="1"/>
          </p:cNvGraphicFramePr>
          <p:nvPr/>
        </p:nvGraphicFramePr>
        <p:xfrm>
          <a:off x="6604000" y="3190875"/>
          <a:ext cx="114300" cy="215900"/>
        </p:xfrm>
        <a:graphic>
          <a:graphicData uri="http://schemas.openxmlformats.org/presentationml/2006/ole">
            <p:oleObj spid="_x0000_s763908" name="公式" r:id="rId3" imgW="114120" imgH="215640" progId="Equation.3">
              <p:embed/>
            </p:oleObj>
          </a:graphicData>
        </a:graphic>
      </p:graphicFrame>
      <p:grpSp>
        <p:nvGrpSpPr>
          <p:cNvPr id="763909" name="Group 11"/>
          <p:cNvGrpSpPr>
            <a:grpSpLocks/>
          </p:cNvGrpSpPr>
          <p:nvPr/>
        </p:nvGrpSpPr>
        <p:grpSpPr bwMode="auto">
          <a:xfrm>
            <a:off x="7008813" y="1319213"/>
            <a:ext cx="1035050" cy="731837"/>
            <a:chOff x="3120" y="1056"/>
            <a:chExt cx="672" cy="336"/>
          </a:xfrm>
        </p:grpSpPr>
        <p:sp>
          <p:nvSpPr>
            <p:cNvPr id="763910" name="Line 12"/>
            <p:cNvSpPr>
              <a:spLocks noChangeShapeType="1"/>
            </p:cNvSpPr>
            <p:nvPr/>
          </p:nvSpPr>
          <p:spPr bwMode="auto">
            <a:xfrm>
              <a:off x="3120" y="1392"/>
              <a:ext cx="192" cy="0"/>
            </a:xfrm>
            <a:prstGeom prst="line">
              <a:avLst/>
            </a:prstGeom>
            <a:noFill/>
            <a:ln w="28575">
              <a:solidFill>
                <a:schemeClr val="tx1"/>
              </a:solidFill>
              <a:round/>
              <a:headEnd/>
              <a:tailEnd/>
            </a:ln>
          </p:spPr>
          <p:txBody>
            <a:bodyPr wrap="none" anchor="ctr"/>
            <a:lstStyle/>
            <a:p>
              <a:endParaRPr lang="zh-CN" altLang="en-US"/>
            </a:p>
          </p:txBody>
        </p:sp>
        <p:sp>
          <p:nvSpPr>
            <p:cNvPr id="763911" name="Line 13"/>
            <p:cNvSpPr>
              <a:spLocks noChangeShapeType="1"/>
            </p:cNvSpPr>
            <p:nvPr/>
          </p:nvSpPr>
          <p:spPr bwMode="auto">
            <a:xfrm>
              <a:off x="3600" y="1392"/>
              <a:ext cx="192" cy="0"/>
            </a:xfrm>
            <a:prstGeom prst="line">
              <a:avLst/>
            </a:prstGeom>
            <a:noFill/>
            <a:ln w="28575">
              <a:solidFill>
                <a:schemeClr val="tx1"/>
              </a:solidFill>
              <a:round/>
              <a:headEnd/>
              <a:tailEnd/>
            </a:ln>
          </p:spPr>
          <p:txBody>
            <a:bodyPr wrap="none" anchor="ctr"/>
            <a:lstStyle/>
            <a:p>
              <a:endParaRPr lang="zh-CN" altLang="en-US"/>
            </a:p>
          </p:txBody>
        </p:sp>
        <p:sp>
          <p:nvSpPr>
            <p:cNvPr id="763912" name="Line 14"/>
            <p:cNvSpPr>
              <a:spLocks noChangeShapeType="1"/>
            </p:cNvSpPr>
            <p:nvPr/>
          </p:nvSpPr>
          <p:spPr bwMode="auto">
            <a:xfrm rot="-5400000">
              <a:off x="3240" y="1320"/>
              <a:ext cx="144" cy="0"/>
            </a:xfrm>
            <a:prstGeom prst="line">
              <a:avLst/>
            </a:prstGeom>
            <a:noFill/>
            <a:ln w="28575">
              <a:solidFill>
                <a:schemeClr val="tx1"/>
              </a:solidFill>
              <a:round/>
              <a:headEnd/>
              <a:tailEnd/>
            </a:ln>
          </p:spPr>
          <p:txBody>
            <a:bodyPr wrap="none" anchor="ctr"/>
            <a:lstStyle/>
            <a:p>
              <a:endParaRPr lang="zh-CN" altLang="en-US"/>
            </a:p>
          </p:txBody>
        </p:sp>
        <p:sp>
          <p:nvSpPr>
            <p:cNvPr id="763913" name="Line 15"/>
            <p:cNvSpPr>
              <a:spLocks noChangeShapeType="1"/>
            </p:cNvSpPr>
            <p:nvPr/>
          </p:nvSpPr>
          <p:spPr bwMode="auto">
            <a:xfrm rot="-5400000">
              <a:off x="3528" y="1320"/>
              <a:ext cx="144" cy="0"/>
            </a:xfrm>
            <a:prstGeom prst="line">
              <a:avLst/>
            </a:prstGeom>
            <a:noFill/>
            <a:ln w="28575">
              <a:solidFill>
                <a:schemeClr val="tx1"/>
              </a:solidFill>
              <a:round/>
              <a:headEnd/>
              <a:tailEnd/>
            </a:ln>
          </p:spPr>
          <p:txBody>
            <a:bodyPr wrap="none" anchor="ctr"/>
            <a:lstStyle/>
            <a:p>
              <a:endParaRPr lang="zh-CN" altLang="en-US"/>
            </a:p>
          </p:txBody>
        </p:sp>
        <p:sp>
          <p:nvSpPr>
            <p:cNvPr id="763914" name="Line 16"/>
            <p:cNvSpPr>
              <a:spLocks noChangeShapeType="1"/>
            </p:cNvSpPr>
            <p:nvPr/>
          </p:nvSpPr>
          <p:spPr bwMode="auto">
            <a:xfrm>
              <a:off x="3312" y="1248"/>
              <a:ext cx="288" cy="0"/>
            </a:xfrm>
            <a:prstGeom prst="line">
              <a:avLst/>
            </a:prstGeom>
            <a:noFill/>
            <a:ln w="28575">
              <a:solidFill>
                <a:schemeClr val="tx1"/>
              </a:solidFill>
              <a:round/>
              <a:headEnd/>
              <a:tailEnd/>
            </a:ln>
          </p:spPr>
          <p:txBody>
            <a:bodyPr wrap="none" anchor="ctr"/>
            <a:lstStyle/>
            <a:p>
              <a:endParaRPr lang="zh-CN" altLang="en-US"/>
            </a:p>
          </p:txBody>
        </p:sp>
        <p:sp>
          <p:nvSpPr>
            <p:cNvPr id="763915" name="Line 17"/>
            <p:cNvSpPr>
              <a:spLocks noChangeShapeType="1"/>
            </p:cNvSpPr>
            <p:nvPr/>
          </p:nvSpPr>
          <p:spPr bwMode="auto">
            <a:xfrm rot="-5400000">
              <a:off x="3384" y="1128"/>
              <a:ext cx="144" cy="0"/>
            </a:xfrm>
            <a:prstGeom prst="line">
              <a:avLst/>
            </a:prstGeom>
            <a:noFill/>
            <a:ln w="28575">
              <a:solidFill>
                <a:schemeClr val="tx1"/>
              </a:solidFill>
              <a:round/>
              <a:headEnd/>
              <a:tailEnd/>
            </a:ln>
          </p:spPr>
          <p:txBody>
            <a:bodyPr wrap="none" anchor="ctr"/>
            <a:lstStyle/>
            <a:p>
              <a:endParaRPr lang="zh-CN" altLang="en-US"/>
            </a:p>
          </p:txBody>
        </p:sp>
        <p:sp>
          <p:nvSpPr>
            <p:cNvPr id="763916" name="Line 18"/>
            <p:cNvSpPr>
              <a:spLocks noChangeShapeType="1"/>
            </p:cNvSpPr>
            <p:nvPr/>
          </p:nvSpPr>
          <p:spPr bwMode="auto">
            <a:xfrm>
              <a:off x="3312" y="1200"/>
              <a:ext cx="288" cy="0"/>
            </a:xfrm>
            <a:prstGeom prst="line">
              <a:avLst/>
            </a:prstGeom>
            <a:noFill/>
            <a:ln w="28575">
              <a:solidFill>
                <a:schemeClr val="tx1"/>
              </a:solidFill>
              <a:round/>
              <a:headEnd/>
              <a:tailEnd/>
            </a:ln>
          </p:spPr>
          <p:txBody>
            <a:bodyPr wrap="none" anchor="ctr"/>
            <a:lstStyle/>
            <a:p>
              <a:endParaRPr lang="zh-CN" altLang="en-US"/>
            </a:p>
          </p:txBody>
        </p:sp>
      </p:grpSp>
      <p:sp>
        <p:nvSpPr>
          <p:cNvPr id="763917" name="Line 19"/>
          <p:cNvSpPr>
            <a:spLocks noChangeShapeType="1"/>
          </p:cNvSpPr>
          <p:nvPr/>
        </p:nvSpPr>
        <p:spPr bwMode="auto">
          <a:xfrm>
            <a:off x="7527925" y="1311275"/>
            <a:ext cx="0" cy="165100"/>
          </a:xfrm>
          <a:prstGeom prst="line">
            <a:avLst/>
          </a:prstGeom>
          <a:noFill/>
          <a:ln w="19050">
            <a:solidFill>
              <a:schemeClr val="tx1"/>
            </a:solidFill>
            <a:round/>
            <a:headEnd/>
            <a:tailEnd/>
          </a:ln>
        </p:spPr>
        <p:txBody>
          <a:bodyPr wrap="none" anchor="ctr"/>
          <a:lstStyle/>
          <a:p>
            <a:endParaRPr lang="zh-CN" altLang="en-US"/>
          </a:p>
        </p:txBody>
      </p:sp>
      <p:sp>
        <p:nvSpPr>
          <p:cNvPr id="763918" name="Line 20"/>
          <p:cNvSpPr>
            <a:spLocks noChangeShapeType="1"/>
          </p:cNvSpPr>
          <p:nvPr/>
        </p:nvSpPr>
        <p:spPr bwMode="auto">
          <a:xfrm>
            <a:off x="6416675" y="1319213"/>
            <a:ext cx="2312988" cy="0"/>
          </a:xfrm>
          <a:prstGeom prst="line">
            <a:avLst/>
          </a:prstGeom>
          <a:noFill/>
          <a:ln w="28575">
            <a:solidFill>
              <a:schemeClr val="hlink"/>
            </a:solidFill>
            <a:round/>
            <a:headEnd/>
            <a:tailEnd/>
          </a:ln>
        </p:spPr>
        <p:txBody>
          <a:bodyPr wrap="none" anchor="ctr"/>
          <a:lstStyle/>
          <a:p>
            <a:endParaRPr lang="zh-CN" altLang="en-US"/>
          </a:p>
        </p:txBody>
      </p:sp>
      <p:sp>
        <p:nvSpPr>
          <p:cNvPr id="763919" name="Text Box 21"/>
          <p:cNvSpPr txBox="1">
            <a:spLocks noChangeArrowheads="1"/>
          </p:cNvSpPr>
          <p:nvPr/>
        </p:nvSpPr>
        <p:spPr bwMode="auto">
          <a:xfrm>
            <a:off x="8172450" y="823913"/>
            <a:ext cx="685800" cy="393700"/>
          </a:xfrm>
          <a:prstGeom prst="rect">
            <a:avLst/>
          </a:prstGeom>
          <a:noFill/>
          <a:ln w="19050">
            <a:noFill/>
            <a:miter lim="800000"/>
            <a:headEnd/>
            <a:tailEnd/>
          </a:ln>
        </p:spPr>
        <p:txBody>
          <a:bodyPr wrap="none" lIns="88950" tIns="44480" rIns="88950" bIns="44480">
            <a:spAutoFit/>
          </a:bodyPr>
          <a:lstStyle/>
          <a:p>
            <a:r>
              <a:rPr lang="zh-CN" altLang="en-US" sz="2000" b="1">
                <a:solidFill>
                  <a:srgbClr val="D10F0F"/>
                </a:solidFill>
                <a:latin typeface="Comic Sans MS" pitchFamily="66" charset="0"/>
                <a:ea typeface="微软雅黑" pitchFamily="34" charset="-122"/>
              </a:rPr>
              <a:t>字线</a:t>
            </a:r>
          </a:p>
        </p:txBody>
      </p:sp>
      <p:sp>
        <p:nvSpPr>
          <p:cNvPr id="763920" name="Line 22"/>
          <p:cNvSpPr>
            <a:spLocks noChangeShapeType="1"/>
          </p:cNvSpPr>
          <p:nvPr/>
        </p:nvSpPr>
        <p:spPr bwMode="auto">
          <a:xfrm>
            <a:off x="7026275" y="900113"/>
            <a:ext cx="0" cy="2443162"/>
          </a:xfrm>
          <a:prstGeom prst="line">
            <a:avLst/>
          </a:prstGeom>
          <a:noFill/>
          <a:ln w="28575">
            <a:solidFill>
              <a:srgbClr val="0033CC"/>
            </a:solidFill>
            <a:round/>
            <a:headEnd/>
            <a:tailEnd/>
          </a:ln>
        </p:spPr>
        <p:txBody>
          <a:bodyPr wrap="none" anchor="ctr"/>
          <a:lstStyle/>
          <a:p>
            <a:endParaRPr lang="zh-CN" altLang="en-US"/>
          </a:p>
        </p:txBody>
      </p:sp>
      <p:sp>
        <p:nvSpPr>
          <p:cNvPr id="763921" name="Text Box 23"/>
          <p:cNvSpPr txBox="1">
            <a:spLocks noChangeArrowheads="1"/>
          </p:cNvSpPr>
          <p:nvPr/>
        </p:nvSpPr>
        <p:spPr bwMode="auto">
          <a:xfrm>
            <a:off x="5819775" y="1768475"/>
            <a:ext cx="1304925" cy="698500"/>
          </a:xfrm>
          <a:prstGeom prst="rect">
            <a:avLst/>
          </a:prstGeom>
          <a:noFill/>
          <a:ln w="19050">
            <a:noFill/>
            <a:miter lim="800000"/>
            <a:headEnd/>
            <a:tailEnd/>
          </a:ln>
        </p:spPr>
        <p:txBody>
          <a:bodyPr lIns="88950" tIns="44480" rIns="88950" bIns="44480">
            <a:spAutoFit/>
          </a:bodyPr>
          <a:lstStyle/>
          <a:p>
            <a:pPr algn="ctr"/>
            <a:r>
              <a:rPr lang="zh-CN" altLang="en-US" sz="2000" b="1">
                <a:solidFill>
                  <a:srgbClr val="D10F0F"/>
                </a:solidFill>
                <a:latin typeface="微软雅黑" pitchFamily="34" charset="-122"/>
                <a:ea typeface="微软雅黑" pitchFamily="34" charset="-122"/>
              </a:rPr>
              <a:t>位线</a:t>
            </a:r>
          </a:p>
          <a:p>
            <a:pPr algn="ctr"/>
            <a:r>
              <a:rPr lang="en-US" altLang="zh-CN" sz="2000" b="1">
                <a:solidFill>
                  <a:srgbClr val="D10F0F"/>
                </a:solidFill>
                <a:latin typeface="微软雅黑" pitchFamily="34" charset="-122"/>
                <a:ea typeface="微软雅黑" pitchFamily="34" charset="-122"/>
              </a:rPr>
              <a:t>(</a:t>
            </a:r>
            <a:r>
              <a:rPr lang="zh-CN" altLang="en-US" sz="2000" b="1">
                <a:solidFill>
                  <a:srgbClr val="D10F0F"/>
                </a:solidFill>
                <a:latin typeface="微软雅黑" pitchFamily="34" charset="-122"/>
                <a:ea typeface="微软雅黑" pitchFamily="34" charset="-122"/>
              </a:rPr>
              <a:t>数据线</a:t>
            </a:r>
            <a:r>
              <a:rPr lang="en-US" altLang="zh-CN" sz="2000" b="1">
                <a:solidFill>
                  <a:srgbClr val="D10F0F"/>
                </a:solidFill>
                <a:latin typeface="微软雅黑" pitchFamily="34" charset="-122"/>
                <a:ea typeface="微软雅黑" pitchFamily="34" charset="-122"/>
              </a:rPr>
              <a:t>)</a:t>
            </a:r>
          </a:p>
        </p:txBody>
      </p:sp>
      <p:sp>
        <p:nvSpPr>
          <p:cNvPr id="763922" name="Line 24"/>
          <p:cNvSpPr>
            <a:spLocks noChangeShapeType="1"/>
          </p:cNvSpPr>
          <p:nvPr/>
        </p:nvSpPr>
        <p:spPr bwMode="auto">
          <a:xfrm>
            <a:off x="8043863" y="1724025"/>
            <a:ext cx="0" cy="658813"/>
          </a:xfrm>
          <a:prstGeom prst="line">
            <a:avLst/>
          </a:prstGeom>
          <a:noFill/>
          <a:ln w="28575">
            <a:solidFill>
              <a:schemeClr val="tx1"/>
            </a:solidFill>
            <a:round/>
            <a:headEnd/>
            <a:tailEnd/>
          </a:ln>
        </p:spPr>
        <p:txBody>
          <a:bodyPr wrap="none" anchor="ctr"/>
          <a:lstStyle/>
          <a:p>
            <a:endParaRPr lang="zh-CN" altLang="en-US"/>
          </a:p>
        </p:txBody>
      </p:sp>
      <p:sp>
        <p:nvSpPr>
          <p:cNvPr id="763923" name="Line 25"/>
          <p:cNvSpPr>
            <a:spLocks noChangeShapeType="1"/>
          </p:cNvSpPr>
          <p:nvPr/>
        </p:nvSpPr>
        <p:spPr bwMode="auto">
          <a:xfrm>
            <a:off x="8116888" y="1724025"/>
            <a:ext cx="0" cy="658813"/>
          </a:xfrm>
          <a:prstGeom prst="line">
            <a:avLst/>
          </a:prstGeom>
          <a:noFill/>
          <a:ln w="28575">
            <a:solidFill>
              <a:schemeClr val="tx1"/>
            </a:solidFill>
            <a:round/>
            <a:headEnd/>
            <a:tailEnd/>
          </a:ln>
        </p:spPr>
        <p:txBody>
          <a:bodyPr wrap="none" anchor="ctr"/>
          <a:lstStyle/>
          <a:p>
            <a:endParaRPr lang="zh-CN" altLang="en-US"/>
          </a:p>
        </p:txBody>
      </p:sp>
      <p:sp>
        <p:nvSpPr>
          <p:cNvPr id="763924" name="Line 26"/>
          <p:cNvSpPr>
            <a:spLocks noChangeShapeType="1"/>
          </p:cNvSpPr>
          <p:nvPr/>
        </p:nvSpPr>
        <p:spPr bwMode="auto">
          <a:xfrm>
            <a:off x="8116888" y="2051050"/>
            <a:ext cx="220662" cy="0"/>
          </a:xfrm>
          <a:prstGeom prst="line">
            <a:avLst/>
          </a:prstGeom>
          <a:noFill/>
          <a:ln w="28575">
            <a:solidFill>
              <a:schemeClr val="tx1"/>
            </a:solidFill>
            <a:round/>
            <a:headEnd/>
            <a:tailEnd/>
          </a:ln>
        </p:spPr>
        <p:txBody>
          <a:bodyPr wrap="none" anchor="ctr"/>
          <a:lstStyle/>
          <a:p>
            <a:endParaRPr lang="zh-CN" altLang="en-US"/>
          </a:p>
        </p:txBody>
      </p:sp>
      <p:sp>
        <p:nvSpPr>
          <p:cNvPr id="763925" name="Line 27"/>
          <p:cNvSpPr>
            <a:spLocks noChangeShapeType="1"/>
          </p:cNvSpPr>
          <p:nvPr/>
        </p:nvSpPr>
        <p:spPr bwMode="auto">
          <a:xfrm flipH="1">
            <a:off x="8326438" y="2051050"/>
            <a:ext cx="11112" cy="798513"/>
          </a:xfrm>
          <a:prstGeom prst="line">
            <a:avLst/>
          </a:prstGeom>
          <a:noFill/>
          <a:ln w="28575">
            <a:solidFill>
              <a:schemeClr val="tx1"/>
            </a:solidFill>
            <a:round/>
            <a:headEnd/>
            <a:tailEnd/>
          </a:ln>
        </p:spPr>
        <p:txBody>
          <a:bodyPr wrap="none" anchor="ctr"/>
          <a:lstStyle/>
          <a:p>
            <a:endParaRPr lang="zh-CN" altLang="en-US"/>
          </a:p>
        </p:txBody>
      </p:sp>
      <p:sp>
        <p:nvSpPr>
          <p:cNvPr id="763926" name="Line 31"/>
          <p:cNvSpPr>
            <a:spLocks noChangeShapeType="1"/>
          </p:cNvSpPr>
          <p:nvPr/>
        </p:nvSpPr>
        <p:spPr bwMode="auto">
          <a:xfrm>
            <a:off x="8191500" y="2849563"/>
            <a:ext cx="314325" cy="0"/>
          </a:xfrm>
          <a:prstGeom prst="line">
            <a:avLst/>
          </a:prstGeom>
          <a:noFill/>
          <a:ln w="28575">
            <a:solidFill>
              <a:srgbClr val="800000"/>
            </a:solidFill>
            <a:round/>
            <a:headEnd/>
            <a:tailEnd/>
          </a:ln>
        </p:spPr>
        <p:txBody>
          <a:bodyPr lIns="0" tIns="0" rIns="0" bIns="0">
            <a:spAutoFit/>
          </a:bodyPr>
          <a:lstStyle/>
          <a:p>
            <a:endParaRPr lang="zh-CN" altLang="en-US"/>
          </a:p>
        </p:txBody>
      </p:sp>
      <p:sp>
        <p:nvSpPr>
          <p:cNvPr id="763927" name="Text Box 32"/>
          <p:cNvSpPr txBox="1">
            <a:spLocks noChangeArrowheads="1"/>
          </p:cNvSpPr>
          <p:nvPr/>
        </p:nvSpPr>
        <p:spPr bwMode="auto">
          <a:xfrm>
            <a:off x="7696200" y="2354263"/>
            <a:ext cx="450850" cy="304800"/>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2000" b="1">
                <a:ea typeface="华文新魏" pitchFamily="2" charset="-122"/>
              </a:rPr>
              <a:t>Cs</a:t>
            </a:r>
          </a:p>
        </p:txBody>
      </p:sp>
      <p:sp>
        <p:nvSpPr>
          <p:cNvPr id="763928" name="Text Box 33"/>
          <p:cNvSpPr txBox="1">
            <a:spLocks noChangeArrowheads="1"/>
          </p:cNvSpPr>
          <p:nvPr/>
        </p:nvSpPr>
        <p:spPr bwMode="auto">
          <a:xfrm>
            <a:off x="7740650" y="1363663"/>
            <a:ext cx="450850" cy="304800"/>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2000" b="1">
                <a:ea typeface="华文新魏" pitchFamily="2" charset="-122"/>
              </a:rPr>
              <a:t>T</a:t>
            </a:r>
          </a:p>
        </p:txBody>
      </p:sp>
      <p:sp>
        <p:nvSpPr>
          <p:cNvPr id="749572" name="Text Box 4"/>
          <p:cNvSpPr txBox="1">
            <a:spLocks noChangeArrowheads="1"/>
          </p:cNvSpPr>
          <p:nvPr/>
        </p:nvSpPr>
        <p:spPr bwMode="auto">
          <a:xfrm>
            <a:off x="115888" y="3519488"/>
            <a:ext cx="8235950" cy="828675"/>
          </a:xfrm>
          <a:prstGeom prst="rect">
            <a:avLst/>
          </a:prstGeom>
          <a:noFill/>
          <a:ln w="9525">
            <a:noFill/>
            <a:miter lim="800000"/>
            <a:headEnd/>
            <a:tailEnd/>
          </a:ln>
        </p:spPr>
        <p:txBody>
          <a:bodyPr>
            <a:spAutoFit/>
          </a:bodyPr>
          <a:lstStyle/>
          <a:p>
            <a:pPr algn="just">
              <a:lnSpc>
                <a:spcPct val="110000"/>
              </a:lnSpc>
              <a:spcBef>
                <a:spcPct val="10000"/>
              </a:spcBef>
            </a:pPr>
            <a:r>
              <a:rPr lang="zh-CN" altLang="en-US" sz="2200" b="1">
                <a:solidFill>
                  <a:srgbClr val="000099"/>
                </a:solidFill>
                <a:ea typeface="黑体" pitchFamily="49" charset="-122"/>
              </a:rPr>
              <a:t> </a:t>
            </a:r>
            <a:r>
              <a:rPr lang="zh-CN" altLang="en-US" sz="2200" b="1">
                <a:solidFill>
                  <a:srgbClr val="000099"/>
                </a:solidFill>
                <a:latin typeface="微软雅黑" pitchFamily="34" charset="-122"/>
                <a:ea typeface="微软雅黑" pitchFamily="34" charset="-122"/>
              </a:rPr>
              <a:t>优点：</a:t>
            </a:r>
            <a:r>
              <a:rPr lang="zh-CN" altLang="en-US" sz="2200" b="1">
                <a:latin typeface="微软雅黑" pitchFamily="34" charset="-122"/>
                <a:ea typeface="微软雅黑" pitchFamily="34" charset="-122"/>
                <a:cs typeface="Arial" pitchFamily="34" charset="0"/>
              </a:rPr>
              <a:t>电路元件少，功耗小，集成度高，用于构建主存储器</a:t>
            </a:r>
          </a:p>
          <a:p>
            <a:pPr algn="just">
              <a:spcBef>
                <a:spcPct val="10000"/>
              </a:spcBef>
              <a:buClr>
                <a:srgbClr val="000099"/>
              </a:buClr>
            </a:pPr>
            <a:r>
              <a:rPr lang="zh-CN" altLang="en-US" sz="2200" b="1">
                <a:solidFill>
                  <a:srgbClr val="000099"/>
                </a:solidFill>
                <a:latin typeface="微软雅黑" pitchFamily="34" charset="-122"/>
                <a:ea typeface="微软雅黑" pitchFamily="34" charset="-122"/>
                <a:cs typeface="Arial" pitchFamily="34" charset="0"/>
              </a:rPr>
              <a:t> 缺点：</a:t>
            </a:r>
            <a:r>
              <a:rPr lang="zh-CN" altLang="en-US" sz="2200" b="1">
                <a:latin typeface="微软雅黑" pitchFamily="34" charset="-122"/>
                <a:ea typeface="微软雅黑" pitchFamily="34" charset="-122"/>
                <a:cs typeface="Arial" pitchFamily="34" charset="0"/>
              </a:rPr>
              <a:t>速度慢、是破坏性读出（需读后再生）、需定时刷新</a:t>
            </a:r>
          </a:p>
        </p:txBody>
      </p:sp>
      <p:sp>
        <p:nvSpPr>
          <p:cNvPr id="749574" name="Rectangle 6"/>
          <p:cNvSpPr>
            <a:spLocks noChangeArrowheads="1"/>
          </p:cNvSpPr>
          <p:nvPr/>
        </p:nvSpPr>
        <p:spPr bwMode="auto">
          <a:xfrm>
            <a:off x="431800" y="4419600"/>
            <a:ext cx="8235950" cy="2174875"/>
          </a:xfrm>
          <a:prstGeom prst="rect">
            <a:avLst/>
          </a:prstGeom>
          <a:noFill/>
          <a:ln w="9525">
            <a:noFill/>
            <a:miter lim="800000"/>
            <a:headEnd/>
            <a:tailEnd/>
          </a:ln>
        </p:spPr>
        <p:txBody>
          <a:bodyPr lIns="0" tIns="0" rIns="0" bIns="0">
            <a:spAutoFit/>
          </a:bodyPr>
          <a:lstStyle/>
          <a:p>
            <a:pPr eaLnBrk="1" hangingPunct="1">
              <a:lnSpc>
                <a:spcPct val="130000"/>
              </a:lnSpc>
              <a:spcBef>
                <a:spcPct val="50000"/>
              </a:spcBef>
            </a:pPr>
            <a:r>
              <a:rPr lang="zh-CN" altLang="en-US" sz="2200" b="1">
                <a:solidFill>
                  <a:srgbClr val="FF0000"/>
                </a:solidFill>
                <a:latin typeface="微软雅黑" pitchFamily="34" charset="-122"/>
                <a:ea typeface="微软雅黑" pitchFamily="34" charset="-122"/>
                <a:cs typeface="Arial" pitchFamily="34" charset="0"/>
              </a:rPr>
              <a:t>刷新：</a:t>
            </a:r>
            <a:r>
              <a:rPr lang="en-US" altLang="zh-CN" sz="2200" b="1">
                <a:solidFill>
                  <a:srgbClr val="0000FF"/>
                </a:solidFill>
                <a:latin typeface="微软雅黑" pitchFamily="34" charset="-122"/>
                <a:ea typeface="微软雅黑" pitchFamily="34" charset="-122"/>
                <a:cs typeface="Arial" pitchFamily="34" charset="0"/>
              </a:rPr>
              <a:t>DRAM</a:t>
            </a:r>
            <a:r>
              <a:rPr lang="zh-CN" altLang="en-US" sz="2200" b="1">
                <a:solidFill>
                  <a:srgbClr val="0000FF"/>
                </a:solidFill>
                <a:latin typeface="微软雅黑" pitchFamily="34" charset="-122"/>
                <a:ea typeface="微软雅黑" pitchFamily="34" charset="-122"/>
                <a:cs typeface="Arial" pitchFamily="34" charset="0"/>
              </a:rPr>
              <a:t>的一个重要特点是，</a:t>
            </a:r>
            <a:r>
              <a:rPr lang="zh-CN" altLang="en-US" sz="2200" b="1">
                <a:solidFill>
                  <a:srgbClr val="D10F0F"/>
                </a:solidFill>
                <a:latin typeface="微软雅黑" pitchFamily="34" charset="-122"/>
                <a:ea typeface="微软雅黑" pitchFamily="34" charset="-122"/>
                <a:cs typeface="Arial" pitchFamily="34" charset="0"/>
              </a:rPr>
              <a:t>数据以电荷的形式保存在电容中</a:t>
            </a:r>
            <a:r>
              <a:rPr lang="zh-CN" altLang="en-US" sz="2200" b="1">
                <a:solidFill>
                  <a:srgbClr val="0000FF"/>
                </a:solidFill>
                <a:latin typeface="微软雅黑" pitchFamily="34" charset="-122"/>
                <a:ea typeface="微软雅黑" pitchFamily="34" charset="-122"/>
                <a:cs typeface="Arial" pitchFamily="34" charset="0"/>
              </a:rPr>
              <a:t>，电容的放电使得电荷通常只能维持几十个毫秒左右，相当于</a:t>
            </a:r>
            <a:r>
              <a:rPr lang="en-US" altLang="zh-CN" sz="2200" b="1">
                <a:solidFill>
                  <a:srgbClr val="0000FF"/>
                </a:solidFill>
                <a:latin typeface="微软雅黑" pitchFamily="34" charset="-122"/>
                <a:ea typeface="微软雅黑" pitchFamily="34" charset="-122"/>
                <a:cs typeface="Arial" pitchFamily="34" charset="0"/>
              </a:rPr>
              <a:t>1M</a:t>
            </a:r>
            <a:r>
              <a:rPr lang="zh-CN" altLang="en-US" sz="2200" b="1">
                <a:solidFill>
                  <a:srgbClr val="0000FF"/>
                </a:solidFill>
                <a:latin typeface="微软雅黑" pitchFamily="34" charset="-122"/>
                <a:ea typeface="微软雅黑" pitchFamily="34" charset="-122"/>
                <a:cs typeface="Arial" pitchFamily="34" charset="0"/>
              </a:rPr>
              <a:t>个时钟周期左右，因此要定期进行刷新（读出后重新写回），</a:t>
            </a:r>
            <a:r>
              <a:rPr lang="zh-CN" altLang="en-US" sz="2200" b="1">
                <a:solidFill>
                  <a:srgbClr val="D10F0F"/>
                </a:solidFill>
                <a:latin typeface="微软雅黑" pitchFamily="34" charset="-122"/>
                <a:ea typeface="微软雅黑" pitchFamily="34" charset="-122"/>
                <a:cs typeface="Arial" pitchFamily="34" charset="0"/>
              </a:rPr>
              <a:t>按行进行</a:t>
            </a:r>
            <a:r>
              <a:rPr lang="zh-CN" altLang="en-US" sz="2200" b="1">
                <a:solidFill>
                  <a:srgbClr val="0000FF"/>
                </a:solidFill>
                <a:latin typeface="微软雅黑" pitchFamily="34" charset="-122"/>
                <a:ea typeface="微软雅黑" pitchFamily="34" charset="-122"/>
                <a:cs typeface="Arial" pitchFamily="34" charset="0"/>
              </a:rPr>
              <a:t>（所有芯片中的同一行一起进行），刷新操作所需时间通常只占</a:t>
            </a:r>
            <a:r>
              <a:rPr lang="en-US" altLang="zh-CN" sz="2200" b="1">
                <a:solidFill>
                  <a:srgbClr val="0000FF"/>
                </a:solidFill>
                <a:latin typeface="微软雅黑" pitchFamily="34" charset="-122"/>
                <a:ea typeface="微软雅黑" pitchFamily="34" charset="-122"/>
                <a:cs typeface="Arial" pitchFamily="34" charset="0"/>
              </a:rPr>
              <a:t>1%~2%</a:t>
            </a:r>
            <a:r>
              <a:rPr lang="zh-CN" altLang="en-US" sz="2200" b="1">
                <a:solidFill>
                  <a:srgbClr val="0000FF"/>
                </a:solidFill>
                <a:latin typeface="微软雅黑" pitchFamily="34" charset="-122"/>
                <a:ea typeface="微软雅黑" pitchFamily="34" charset="-122"/>
                <a:cs typeface="Arial" pitchFamily="34" charset="0"/>
              </a:rPr>
              <a:t>左右。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9972">
                                            <p:txEl>
                                              <p:pRg st="1" end="1"/>
                                            </p:txEl>
                                          </p:spTgt>
                                        </p:tgtEl>
                                        <p:attrNameLst>
                                          <p:attrName>style.visibility</p:attrName>
                                        </p:attrNameLst>
                                      </p:cBhvr>
                                      <p:to>
                                        <p:strVal val="visible"/>
                                      </p:to>
                                    </p:set>
                                    <p:animEffect transition="in" filter="blinds(horizontal)">
                                      <p:cBhvr>
                                        <p:cTn id="7" dur="500"/>
                                        <p:tgtEl>
                                          <p:spTgt spid="33997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9972">
                                            <p:txEl>
                                              <p:pRg st="2" end="2"/>
                                            </p:txEl>
                                          </p:spTgt>
                                        </p:tgtEl>
                                        <p:attrNameLst>
                                          <p:attrName>style.visibility</p:attrName>
                                        </p:attrNameLst>
                                      </p:cBhvr>
                                      <p:to>
                                        <p:strVal val="visible"/>
                                      </p:to>
                                    </p:set>
                                    <p:animEffect transition="in" filter="blinds(horizontal)">
                                      <p:cBhvr>
                                        <p:cTn id="12" dur="500"/>
                                        <p:tgtEl>
                                          <p:spTgt spid="33997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39972">
                                            <p:txEl>
                                              <p:pRg st="3" end="3"/>
                                            </p:txEl>
                                          </p:spTgt>
                                        </p:tgtEl>
                                        <p:attrNameLst>
                                          <p:attrName>style.visibility</p:attrName>
                                        </p:attrNameLst>
                                      </p:cBhvr>
                                      <p:to>
                                        <p:strVal val="visible"/>
                                      </p:to>
                                    </p:set>
                                    <p:animEffect transition="in" filter="blinds(horizontal)">
                                      <p:cBhvr>
                                        <p:cTn id="17" dur="500"/>
                                        <p:tgtEl>
                                          <p:spTgt spid="33997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49572"/>
                                        </p:tgtEl>
                                        <p:attrNameLst>
                                          <p:attrName>style.visibility</p:attrName>
                                        </p:attrNameLst>
                                      </p:cBhvr>
                                      <p:to>
                                        <p:strVal val="visible"/>
                                      </p:to>
                                    </p:set>
                                    <p:animEffect transition="in" filter="blinds(horizontal)">
                                      <p:cBhvr>
                                        <p:cTn id="22" dur="500"/>
                                        <p:tgtEl>
                                          <p:spTgt spid="74957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49574"/>
                                        </p:tgtEl>
                                        <p:attrNameLst>
                                          <p:attrName>style.visibility</p:attrName>
                                        </p:attrNameLst>
                                      </p:cBhvr>
                                      <p:to>
                                        <p:strVal val="visible"/>
                                      </p:to>
                                    </p:set>
                                    <p:animEffect transition="in" filter="blinds(horizontal)">
                                      <p:cBhvr>
                                        <p:cTn id="27" dur="500"/>
                                        <p:tgtEl>
                                          <p:spTgt spid="749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2" grpId="0"/>
      <p:bldP spid="749574"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6705" name="Group 209"/>
          <p:cNvGrpSpPr>
            <a:grpSpLocks/>
          </p:cNvGrpSpPr>
          <p:nvPr/>
        </p:nvGrpSpPr>
        <p:grpSpPr bwMode="auto">
          <a:xfrm>
            <a:off x="100013" y="3540125"/>
            <a:ext cx="4343400" cy="3097213"/>
            <a:chOff x="96" y="2568"/>
            <a:chExt cx="2736" cy="1613"/>
          </a:xfrm>
        </p:grpSpPr>
        <p:sp>
          <p:nvSpPr>
            <p:cNvPr id="746539" name="Rectangle 64"/>
            <p:cNvSpPr>
              <a:spLocks noChangeArrowheads="1"/>
            </p:cNvSpPr>
            <p:nvPr/>
          </p:nvSpPr>
          <p:spPr bwMode="auto">
            <a:xfrm>
              <a:off x="2441" y="4000"/>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03</a:t>
              </a:r>
            </a:p>
          </p:txBody>
        </p:sp>
        <p:sp>
          <p:nvSpPr>
            <p:cNvPr id="746540" name="Rectangle 65"/>
            <p:cNvSpPr>
              <a:spLocks noChangeArrowheads="1"/>
            </p:cNvSpPr>
            <p:nvPr/>
          </p:nvSpPr>
          <p:spPr bwMode="auto">
            <a:xfrm>
              <a:off x="2051" y="4000"/>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DF</a:t>
              </a:r>
            </a:p>
          </p:txBody>
        </p:sp>
        <p:sp>
          <p:nvSpPr>
            <p:cNvPr id="746541" name="Rectangle 66"/>
            <p:cNvSpPr>
              <a:spLocks noChangeArrowheads="1"/>
            </p:cNvSpPr>
            <p:nvPr/>
          </p:nvSpPr>
          <p:spPr bwMode="auto">
            <a:xfrm>
              <a:off x="1660" y="4000"/>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C2</a:t>
              </a:r>
            </a:p>
          </p:txBody>
        </p:sp>
        <p:sp>
          <p:nvSpPr>
            <p:cNvPr id="746542" name="Rectangle 67"/>
            <p:cNvSpPr>
              <a:spLocks noChangeArrowheads="1"/>
            </p:cNvSpPr>
            <p:nvPr/>
          </p:nvSpPr>
          <p:spPr bwMode="auto">
            <a:xfrm>
              <a:off x="1268" y="4000"/>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11</a:t>
              </a:r>
            </a:p>
          </p:txBody>
        </p:sp>
        <p:sp>
          <p:nvSpPr>
            <p:cNvPr id="746543" name="Rectangle 68"/>
            <p:cNvSpPr>
              <a:spLocks noChangeArrowheads="1"/>
            </p:cNvSpPr>
            <p:nvPr/>
          </p:nvSpPr>
          <p:spPr bwMode="auto">
            <a:xfrm>
              <a:off x="877" y="4000"/>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544" name="Rectangle 69"/>
            <p:cNvSpPr>
              <a:spLocks noChangeArrowheads="1"/>
            </p:cNvSpPr>
            <p:nvPr/>
          </p:nvSpPr>
          <p:spPr bwMode="auto">
            <a:xfrm>
              <a:off x="487" y="4000"/>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16</a:t>
              </a:r>
            </a:p>
          </p:txBody>
        </p:sp>
        <p:sp>
          <p:nvSpPr>
            <p:cNvPr id="746545" name="Rectangle 70"/>
            <p:cNvSpPr>
              <a:spLocks noChangeArrowheads="1"/>
            </p:cNvSpPr>
            <p:nvPr/>
          </p:nvSpPr>
          <p:spPr bwMode="auto">
            <a:xfrm>
              <a:off x="96" y="4000"/>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7</a:t>
              </a:r>
            </a:p>
          </p:txBody>
        </p:sp>
        <p:sp>
          <p:nvSpPr>
            <p:cNvPr id="746546" name="Rectangle 78"/>
            <p:cNvSpPr>
              <a:spLocks noChangeArrowheads="1"/>
            </p:cNvSpPr>
            <p:nvPr/>
          </p:nvSpPr>
          <p:spPr bwMode="auto">
            <a:xfrm>
              <a:off x="2441" y="3823"/>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47" name="Rectangle 79"/>
            <p:cNvSpPr>
              <a:spLocks noChangeArrowheads="1"/>
            </p:cNvSpPr>
            <p:nvPr/>
          </p:nvSpPr>
          <p:spPr bwMode="auto">
            <a:xfrm>
              <a:off x="2051" y="3823"/>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48" name="Rectangle 80"/>
            <p:cNvSpPr>
              <a:spLocks noChangeArrowheads="1"/>
            </p:cNvSpPr>
            <p:nvPr/>
          </p:nvSpPr>
          <p:spPr bwMode="auto">
            <a:xfrm>
              <a:off x="1660" y="3823"/>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49" name="Rectangle 81"/>
            <p:cNvSpPr>
              <a:spLocks noChangeArrowheads="1"/>
            </p:cNvSpPr>
            <p:nvPr/>
          </p:nvSpPr>
          <p:spPr bwMode="auto">
            <a:xfrm>
              <a:off x="1268" y="3823"/>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50" name="Rectangle 82"/>
            <p:cNvSpPr>
              <a:spLocks noChangeArrowheads="1"/>
            </p:cNvSpPr>
            <p:nvPr/>
          </p:nvSpPr>
          <p:spPr bwMode="auto">
            <a:xfrm>
              <a:off x="877" y="3823"/>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6551" name="Rectangle 83"/>
            <p:cNvSpPr>
              <a:spLocks noChangeArrowheads="1"/>
            </p:cNvSpPr>
            <p:nvPr/>
          </p:nvSpPr>
          <p:spPr bwMode="auto">
            <a:xfrm>
              <a:off x="487" y="3823"/>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31</a:t>
              </a:r>
            </a:p>
          </p:txBody>
        </p:sp>
        <p:sp>
          <p:nvSpPr>
            <p:cNvPr id="746552" name="Rectangle 84"/>
            <p:cNvSpPr>
              <a:spLocks noChangeArrowheads="1"/>
            </p:cNvSpPr>
            <p:nvPr/>
          </p:nvSpPr>
          <p:spPr bwMode="auto">
            <a:xfrm>
              <a:off x="96" y="3823"/>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6</a:t>
              </a:r>
            </a:p>
          </p:txBody>
        </p:sp>
        <p:sp>
          <p:nvSpPr>
            <p:cNvPr id="746553" name="Rectangle 92"/>
            <p:cNvSpPr>
              <a:spLocks noChangeArrowheads="1"/>
            </p:cNvSpPr>
            <p:nvPr/>
          </p:nvSpPr>
          <p:spPr bwMode="auto">
            <a:xfrm>
              <a:off x="2441" y="364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1D</a:t>
              </a:r>
            </a:p>
          </p:txBody>
        </p:sp>
        <p:sp>
          <p:nvSpPr>
            <p:cNvPr id="746554" name="Rectangle 93"/>
            <p:cNvSpPr>
              <a:spLocks noChangeArrowheads="1"/>
            </p:cNvSpPr>
            <p:nvPr/>
          </p:nvSpPr>
          <p:spPr bwMode="auto">
            <a:xfrm>
              <a:off x="2051" y="3646"/>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F0</a:t>
              </a:r>
            </a:p>
          </p:txBody>
        </p:sp>
        <p:sp>
          <p:nvSpPr>
            <p:cNvPr id="746555" name="Rectangle 94"/>
            <p:cNvSpPr>
              <a:spLocks noChangeArrowheads="1"/>
            </p:cNvSpPr>
            <p:nvPr/>
          </p:nvSpPr>
          <p:spPr bwMode="auto">
            <a:xfrm>
              <a:off x="1660" y="364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72</a:t>
              </a:r>
            </a:p>
          </p:txBody>
        </p:sp>
        <p:sp>
          <p:nvSpPr>
            <p:cNvPr id="746556" name="Rectangle 95"/>
            <p:cNvSpPr>
              <a:spLocks noChangeArrowheads="1"/>
            </p:cNvSpPr>
            <p:nvPr/>
          </p:nvSpPr>
          <p:spPr bwMode="auto">
            <a:xfrm>
              <a:off x="1268" y="3646"/>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36</a:t>
              </a:r>
            </a:p>
          </p:txBody>
        </p:sp>
        <p:sp>
          <p:nvSpPr>
            <p:cNvPr id="746557" name="Rectangle 96"/>
            <p:cNvSpPr>
              <a:spLocks noChangeArrowheads="1"/>
            </p:cNvSpPr>
            <p:nvPr/>
          </p:nvSpPr>
          <p:spPr bwMode="auto">
            <a:xfrm>
              <a:off x="877" y="364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558" name="Rectangle 97"/>
            <p:cNvSpPr>
              <a:spLocks noChangeArrowheads="1"/>
            </p:cNvSpPr>
            <p:nvPr/>
          </p:nvSpPr>
          <p:spPr bwMode="auto">
            <a:xfrm>
              <a:off x="487" y="3646"/>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0D</a:t>
              </a:r>
            </a:p>
          </p:txBody>
        </p:sp>
        <p:sp>
          <p:nvSpPr>
            <p:cNvPr id="746559" name="Rectangle 98"/>
            <p:cNvSpPr>
              <a:spLocks noChangeArrowheads="1"/>
            </p:cNvSpPr>
            <p:nvPr/>
          </p:nvSpPr>
          <p:spPr bwMode="auto">
            <a:xfrm>
              <a:off x="96" y="364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5</a:t>
              </a:r>
            </a:p>
          </p:txBody>
        </p:sp>
        <p:sp>
          <p:nvSpPr>
            <p:cNvPr id="746560" name="Rectangle 106"/>
            <p:cNvSpPr>
              <a:spLocks noChangeArrowheads="1"/>
            </p:cNvSpPr>
            <p:nvPr/>
          </p:nvSpPr>
          <p:spPr bwMode="auto">
            <a:xfrm>
              <a:off x="2441" y="3453"/>
              <a:ext cx="391"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09</a:t>
              </a:r>
            </a:p>
          </p:txBody>
        </p:sp>
        <p:sp>
          <p:nvSpPr>
            <p:cNvPr id="746561" name="Rectangle 107"/>
            <p:cNvSpPr>
              <a:spLocks noChangeArrowheads="1"/>
            </p:cNvSpPr>
            <p:nvPr/>
          </p:nvSpPr>
          <p:spPr bwMode="auto">
            <a:xfrm>
              <a:off x="2051" y="3453"/>
              <a:ext cx="390"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8F</a:t>
              </a:r>
            </a:p>
          </p:txBody>
        </p:sp>
        <p:sp>
          <p:nvSpPr>
            <p:cNvPr id="746562" name="Rectangle 108"/>
            <p:cNvSpPr>
              <a:spLocks noChangeArrowheads="1"/>
            </p:cNvSpPr>
            <p:nvPr/>
          </p:nvSpPr>
          <p:spPr bwMode="auto">
            <a:xfrm>
              <a:off x="1660" y="3453"/>
              <a:ext cx="391"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6D</a:t>
              </a:r>
            </a:p>
          </p:txBody>
        </p:sp>
        <p:sp>
          <p:nvSpPr>
            <p:cNvPr id="746563" name="Rectangle 109"/>
            <p:cNvSpPr>
              <a:spLocks noChangeArrowheads="1"/>
            </p:cNvSpPr>
            <p:nvPr/>
          </p:nvSpPr>
          <p:spPr bwMode="auto">
            <a:xfrm>
              <a:off x="1268" y="3453"/>
              <a:ext cx="392"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43</a:t>
              </a:r>
            </a:p>
          </p:txBody>
        </p:sp>
        <p:sp>
          <p:nvSpPr>
            <p:cNvPr id="746564" name="Rectangle 110"/>
            <p:cNvSpPr>
              <a:spLocks noChangeArrowheads="1"/>
            </p:cNvSpPr>
            <p:nvPr/>
          </p:nvSpPr>
          <p:spPr bwMode="auto">
            <a:xfrm>
              <a:off x="877" y="3453"/>
              <a:ext cx="391"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565" name="Rectangle 111"/>
            <p:cNvSpPr>
              <a:spLocks noChangeArrowheads="1"/>
            </p:cNvSpPr>
            <p:nvPr/>
          </p:nvSpPr>
          <p:spPr bwMode="auto">
            <a:xfrm>
              <a:off x="487" y="3453"/>
              <a:ext cx="390"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32</a:t>
              </a:r>
            </a:p>
          </p:txBody>
        </p:sp>
        <p:sp>
          <p:nvSpPr>
            <p:cNvPr id="746566" name="Rectangle 112"/>
            <p:cNvSpPr>
              <a:spLocks noChangeArrowheads="1"/>
            </p:cNvSpPr>
            <p:nvPr/>
          </p:nvSpPr>
          <p:spPr bwMode="auto">
            <a:xfrm>
              <a:off x="96" y="3453"/>
              <a:ext cx="391"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4</a:t>
              </a:r>
            </a:p>
          </p:txBody>
        </p:sp>
        <p:sp>
          <p:nvSpPr>
            <p:cNvPr id="746567" name="Rectangle 120"/>
            <p:cNvSpPr>
              <a:spLocks noChangeArrowheads="1"/>
            </p:cNvSpPr>
            <p:nvPr/>
          </p:nvSpPr>
          <p:spPr bwMode="auto">
            <a:xfrm>
              <a:off x="2441" y="327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68" name="Rectangle 121"/>
            <p:cNvSpPr>
              <a:spLocks noChangeArrowheads="1"/>
            </p:cNvSpPr>
            <p:nvPr/>
          </p:nvSpPr>
          <p:spPr bwMode="auto">
            <a:xfrm>
              <a:off x="2051" y="3276"/>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69" name="Rectangle 122"/>
            <p:cNvSpPr>
              <a:spLocks noChangeArrowheads="1"/>
            </p:cNvSpPr>
            <p:nvPr/>
          </p:nvSpPr>
          <p:spPr bwMode="auto">
            <a:xfrm>
              <a:off x="1660" y="327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70" name="Rectangle 123"/>
            <p:cNvSpPr>
              <a:spLocks noChangeArrowheads="1"/>
            </p:cNvSpPr>
            <p:nvPr/>
          </p:nvSpPr>
          <p:spPr bwMode="auto">
            <a:xfrm>
              <a:off x="1268" y="3276"/>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71" name="Rectangle 124"/>
            <p:cNvSpPr>
              <a:spLocks noChangeArrowheads="1"/>
            </p:cNvSpPr>
            <p:nvPr/>
          </p:nvSpPr>
          <p:spPr bwMode="auto">
            <a:xfrm>
              <a:off x="877" y="327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6572" name="Rectangle 125"/>
            <p:cNvSpPr>
              <a:spLocks noChangeArrowheads="1"/>
            </p:cNvSpPr>
            <p:nvPr/>
          </p:nvSpPr>
          <p:spPr bwMode="auto">
            <a:xfrm>
              <a:off x="487" y="3276"/>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36</a:t>
              </a:r>
            </a:p>
          </p:txBody>
        </p:sp>
        <p:sp>
          <p:nvSpPr>
            <p:cNvPr id="746573" name="Rectangle 126"/>
            <p:cNvSpPr>
              <a:spLocks noChangeArrowheads="1"/>
            </p:cNvSpPr>
            <p:nvPr/>
          </p:nvSpPr>
          <p:spPr bwMode="auto">
            <a:xfrm>
              <a:off x="96" y="327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3</a:t>
              </a:r>
            </a:p>
          </p:txBody>
        </p:sp>
        <p:sp>
          <p:nvSpPr>
            <p:cNvPr id="746574" name="Rectangle 134"/>
            <p:cNvSpPr>
              <a:spLocks noChangeArrowheads="1"/>
            </p:cNvSpPr>
            <p:nvPr/>
          </p:nvSpPr>
          <p:spPr bwMode="auto">
            <a:xfrm>
              <a:off x="2441" y="3099"/>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08</a:t>
              </a:r>
            </a:p>
          </p:txBody>
        </p:sp>
        <p:sp>
          <p:nvSpPr>
            <p:cNvPr id="746575" name="Rectangle 135"/>
            <p:cNvSpPr>
              <a:spLocks noChangeArrowheads="1"/>
            </p:cNvSpPr>
            <p:nvPr/>
          </p:nvSpPr>
          <p:spPr bwMode="auto">
            <a:xfrm>
              <a:off x="2051" y="3099"/>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04</a:t>
              </a:r>
            </a:p>
          </p:txBody>
        </p:sp>
        <p:sp>
          <p:nvSpPr>
            <p:cNvPr id="746576" name="Rectangle 136"/>
            <p:cNvSpPr>
              <a:spLocks noChangeArrowheads="1"/>
            </p:cNvSpPr>
            <p:nvPr/>
          </p:nvSpPr>
          <p:spPr bwMode="auto">
            <a:xfrm>
              <a:off x="1660" y="3099"/>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02</a:t>
              </a:r>
            </a:p>
          </p:txBody>
        </p:sp>
        <p:sp>
          <p:nvSpPr>
            <p:cNvPr id="746577" name="Rectangle 137"/>
            <p:cNvSpPr>
              <a:spLocks noChangeArrowheads="1"/>
            </p:cNvSpPr>
            <p:nvPr/>
          </p:nvSpPr>
          <p:spPr bwMode="auto">
            <a:xfrm>
              <a:off x="1268" y="3099"/>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00</a:t>
              </a:r>
            </a:p>
          </p:txBody>
        </p:sp>
        <p:sp>
          <p:nvSpPr>
            <p:cNvPr id="746578" name="Rectangle 138"/>
            <p:cNvSpPr>
              <a:spLocks noChangeArrowheads="1"/>
            </p:cNvSpPr>
            <p:nvPr/>
          </p:nvSpPr>
          <p:spPr bwMode="auto">
            <a:xfrm>
              <a:off x="877" y="3099"/>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579" name="Rectangle 139"/>
            <p:cNvSpPr>
              <a:spLocks noChangeArrowheads="1"/>
            </p:cNvSpPr>
            <p:nvPr/>
          </p:nvSpPr>
          <p:spPr bwMode="auto">
            <a:xfrm>
              <a:off x="487" y="3099"/>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1B</a:t>
              </a:r>
            </a:p>
          </p:txBody>
        </p:sp>
        <p:sp>
          <p:nvSpPr>
            <p:cNvPr id="746580" name="Rectangle 140"/>
            <p:cNvSpPr>
              <a:spLocks noChangeArrowheads="1"/>
            </p:cNvSpPr>
            <p:nvPr/>
          </p:nvSpPr>
          <p:spPr bwMode="auto">
            <a:xfrm>
              <a:off x="96" y="3099"/>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2</a:t>
              </a:r>
            </a:p>
          </p:txBody>
        </p:sp>
        <p:sp>
          <p:nvSpPr>
            <p:cNvPr id="746581" name="Rectangle 148"/>
            <p:cNvSpPr>
              <a:spLocks noChangeArrowheads="1"/>
            </p:cNvSpPr>
            <p:nvPr/>
          </p:nvSpPr>
          <p:spPr bwMode="auto">
            <a:xfrm>
              <a:off x="2441" y="2922"/>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82" name="Rectangle 149"/>
            <p:cNvSpPr>
              <a:spLocks noChangeArrowheads="1"/>
            </p:cNvSpPr>
            <p:nvPr/>
          </p:nvSpPr>
          <p:spPr bwMode="auto">
            <a:xfrm>
              <a:off x="2051" y="2922"/>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83" name="Rectangle 150"/>
            <p:cNvSpPr>
              <a:spLocks noChangeArrowheads="1"/>
            </p:cNvSpPr>
            <p:nvPr/>
          </p:nvSpPr>
          <p:spPr bwMode="auto">
            <a:xfrm>
              <a:off x="1660" y="2922"/>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84" name="Rectangle 151"/>
            <p:cNvSpPr>
              <a:spLocks noChangeArrowheads="1"/>
            </p:cNvSpPr>
            <p:nvPr/>
          </p:nvSpPr>
          <p:spPr bwMode="auto">
            <a:xfrm>
              <a:off x="1268" y="2922"/>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85" name="Rectangle 152"/>
            <p:cNvSpPr>
              <a:spLocks noChangeArrowheads="1"/>
            </p:cNvSpPr>
            <p:nvPr/>
          </p:nvSpPr>
          <p:spPr bwMode="auto">
            <a:xfrm>
              <a:off x="877" y="2922"/>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6586" name="Rectangle 153"/>
            <p:cNvSpPr>
              <a:spLocks noChangeArrowheads="1"/>
            </p:cNvSpPr>
            <p:nvPr/>
          </p:nvSpPr>
          <p:spPr bwMode="auto">
            <a:xfrm>
              <a:off x="487" y="2922"/>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15</a:t>
              </a:r>
            </a:p>
          </p:txBody>
        </p:sp>
        <p:sp>
          <p:nvSpPr>
            <p:cNvPr id="746587" name="Rectangle 154"/>
            <p:cNvSpPr>
              <a:spLocks noChangeArrowheads="1"/>
            </p:cNvSpPr>
            <p:nvPr/>
          </p:nvSpPr>
          <p:spPr bwMode="auto">
            <a:xfrm>
              <a:off x="96" y="2922"/>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1</a:t>
              </a:r>
            </a:p>
          </p:txBody>
        </p:sp>
        <p:sp>
          <p:nvSpPr>
            <p:cNvPr id="746588" name="Rectangle 162"/>
            <p:cNvSpPr>
              <a:spLocks noChangeArrowheads="1"/>
            </p:cNvSpPr>
            <p:nvPr/>
          </p:nvSpPr>
          <p:spPr bwMode="auto">
            <a:xfrm>
              <a:off x="2441" y="2745"/>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11</a:t>
              </a:r>
            </a:p>
          </p:txBody>
        </p:sp>
        <p:sp>
          <p:nvSpPr>
            <p:cNvPr id="746589" name="Rectangle 163"/>
            <p:cNvSpPr>
              <a:spLocks noChangeArrowheads="1"/>
            </p:cNvSpPr>
            <p:nvPr/>
          </p:nvSpPr>
          <p:spPr bwMode="auto">
            <a:xfrm>
              <a:off x="2051" y="2745"/>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23</a:t>
              </a:r>
            </a:p>
          </p:txBody>
        </p:sp>
        <p:sp>
          <p:nvSpPr>
            <p:cNvPr id="746590" name="Rectangle 164"/>
            <p:cNvSpPr>
              <a:spLocks noChangeArrowheads="1"/>
            </p:cNvSpPr>
            <p:nvPr/>
          </p:nvSpPr>
          <p:spPr bwMode="auto">
            <a:xfrm>
              <a:off x="1660" y="2745"/>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11</a:t>
              </a:r>
            </a:p>
          </p:txBody>
        </p:sp>
        <p:sp>
          <p:nvSpPr>
            <p:cNvPr id="746591" name="Rectangle 165"/>
            <p:cNvSpPr>
              <a:spLocks noChangeArrowheads="1"/>
            </p:cNvSpPr>
            <p:nvPr/>
          </p:nvSpPr>
          <p:spPr bwMode="auto">
            <a:xfrm>
              <a:off x="1268" y="2745"/>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99</a:t>
              </a:r>
            </a:p>
          </p:txBody>
        </p:sp>
        <p:sp>
          <p:nvSpPr>
            <p:cNvPr id="746592" name="Rectangle 166"/>
            <p:cNvSpPr>
              <a:spLocks noChangeArrowheads="1"/>
            </p:cNvSpPr>
            <p:nvPr/>
          </p:nvSpPr>
          <p:spPr bwMode="auto">
            <a:xfrm>
              <a:off x="877" y="2745"/>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593" name="Rectangle 167"/>
            <p:cNvSpPr>
              <a:spLocks noChangeArrowheads="1"/>
            </p:cNvSpPr>
            <p:nvPr/>
          </p:nvSpPr>
          <p:spPr bwMode="auto">
            <a:xfrm>
              <a:off x="487" y="2745"/>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19</a:t>
              </a:r>
            </a:p>
          </p:txBody>
        </p:sp>
        <p:sp>
          <p:nvSpPr>
            <p:cNvPr id="746594" name="Rectangle 168"/>
            <p:cNvSpPr>
              <a:spLocks noChangeArrowheads="1"/>
            </p:cNvSpPr>
            <p:nvPr/>
          </p:nvSpPr>
          <p:spPr bwMode="auto">
            <a:xfrm>
              <a:off x="96" y="2745"/>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a:t>
              </a:r>
            </a:p>
          </p:txBody>
        </p:sp>
        <p:sp>
          <p:nvSpPr>
            <p:cNvPr id="37040" name="Rectangle 176"/>
            <p:cNvSpPr>
              <a:spLocks noChangeArrowheads="1"/>
            </p:cNvSpPr>
            <p:nvPr/>
          </p:nvSpPr>
          <p:spPr bwMode="auto">
            <a:xfrm>
              <a:off x="2441"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B3</a:t>
              </a:r>
            </a:p>
          </p:txBody>
        </p:sp>
        <p:sp>
          <p:nvSpPr>
            <p:cNvPr id="37041" name="Rectangle 177"/>
            <p:cNvSpPr>
              <a:spLocks noChangeArrowheads="1"/>
            </p:cNvSpPr>
            <p:nvPr/>
          </p:nvSpPr>
          <p:spPr bwMode="auto">
            <a:xfrm>
              <a:off x="2051" y="2568"/>
              <a:ext cx="390"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B2</a:t>
              </a:r>
            </a:p>
          </p:txBody>
        </p:sp>
        <p:sp>
          <p:nvSpPr>
            <p:cNvPr id="37042" name="Rectangle 178"/>
            <p:cNvSpPr>
              <a:spLocks noChangeArrowheads="1"/>
            </p:cNvSpPr>
            <p:nvPr/>
          </p:nvSpPr>
          <p:spPr bwMode="auto">
            <a:xfrm>
              <a:off x="1660"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B1</a:t>
              </a:r>
            </a:p>
          </p:txBody>
        </p:sp>
        <p:sp>
          <p:nvSpPr>
            <p:cNvPr id="37043" name="Rectangle 179"/>
            <p:cNvSpPr>
              <a:spLocks noChangeArrowheads="1"/>
            </p:cNvSpPr>
            <p:nvPr/>
          </p:nvSpPr>
          <p:spPr bwMode="auto">
            <a:xfrm>
              <a:off x="1268" y="2568"/>
              <a:ext cx="392"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B0</a:t>
              </a:r>
            </a:p>
          </p:txBody>
        </p:sp>
        <p:sp>
          <p:nvSpPr>
            <p:cNvPr id="37044" name="Rectangle 180"/>
            <p:cNvSpPr>
              <a:spLocks noChangeArrowheads="1"/>
            </p:cNvSpPr>
            <p:nvPr/>
          </p:nvSpPr>
          <p:spPr bwMode="auto">
            <a:xfrm>
              <a:off x="877"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V</a:t>
              </a:r>
            </a:p>
          </p:txBody>
        </p:sp>
        <p:sp>
          <p:nvSpPr>
            <p:cNvPr id="37045" name="Rectangle 181"/>
            <p:cNvSpPr>
              <a:spLocks noChangeArrowheads="1"/>
            </p:cNvSpPr>
            <p:nvPr/>
          </p:nvSpPr>
          <p:spPr bwMode="auto">
            <a:xfrm>
              <a:off x="487" y="2568"/>
              <a:ext cx="390"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Tag</a:t>
              </a:r>
            </a:p>
          </p:txBody>
        </p:sp>
        <p:sp>
          <p:nvSpPr>
            <p:cNvPr id="37046" name="Rectangle 182"/>
            <p:cNvSpPr>
              <a:spLocks noChangeArrowheads="1"/>
            </p:cNvSpPr>
            <p:nvPr/>
          </p:nvSpPr>
          <p:spPr bwMode="auto">
            <a:xfrm>
              <a:off x="96"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Idx</a:t>
              </a:r>
            </a:p>
          </p:txBody>
        </p:sp>
        <p:sp>
          <p:nvSpPr>
            <p:cNvPr id="746602" name="Line 183"/>
            <p:cNvSpPr>
              <a:spLocks noChangeShapeType="1"/>
            </p:cNvSpPr>
            <p:nvPr/>
          </p:nvSpPr>
          <p:spPr bwMode="auto">
            <a:xfrm>
              <a:off x="96" y="2745"/>
              <a:ext cx="2724" cy="1"/>
            </a:xfrm>
            <a:prstGeom prst="line">
              <a:avLst/>
            </a:prstGeom>
            <a:noFill/>
            <a:ln w="12600">
              <a:solidFill>
                <a:srgbClr val="000066"/>
              </a:solidFill>
              <a:miter lim="800000"/>
              <a:headEnd/>
              <a:tailEnd/>
            </a:ln>
          </p:spPr>
          <p:txBody>
            <a:bodyPr/>
            <a:lstStyle/>
            <a:p>
              <a:endParaRPr lang="zh-CN" altLang="en-US"/>
            </a:p>
          </p:txBody>
        </p:sp>
        <p:sp>
          <p:nvSpPr>
            <p:cNvPr id="746603" name="Line 184"/>
            <p:cNvSpPr>
              <a:spLocks noChangeShapeType="1"/>
            </p:cNvSpPr>
            <p:nvPr/>
          </p:nvSpPr>
          <p:spPr bwMode="auto">
            <a:xfrm>
              <a:off x="96" y="2922"/>
              <a:ext cx="2724" cy="1"/>
            </a:xfrm>
            <a:prstGeom prst="line">
              <a:avLst/>
            </a:prstGeom>
            <a:noFill/>
            <a:ln w="12600">
              <a:solidFill>
                <a:srgbClr val="000066"/>
              </a:solidFill>
              <a:miter lim="800000"/>
              <a:headEnd/>
              <a:tailEnd/>
            </a:ln>
          </p:spPr>
          <p:txBody>
            <a:bodyPr/>
            <a:lstStyle/>
            <a:p>
              <a:endParaRPr lang="zh-CN" altLang="en-US"/>
            </a:p>
          </p:txBody>
        </p:sp>
        <p:sp>
          <p:nvSpPr>
            <p:cNvPr id="746604" name="Line 185"/>
            <p:cNvSpPr>
              <a:spLocks noChangeShapeType="1"/>
            </p:cNvSpPr>
            <p:nvPr/>
          </p:nvSpPr>
          <p:spPr bwMode="auto">
            <a:xfrm>
              <a:off x="96" y="3099"/>
              <a:ext cx="2724" cy="1"/>
            </a:xfrm>
            <a:prstGeom prst="line">
              <a:avLst/>
            </a:prstGeom>
            <a:noFill/>
            <a:ln w="12600">
              <a:solidFill>
                <a:srgbClr val="000066"/>
              </a:solidFill>
              <a:miter lim="800000"/>
              <a:headEnd/>
              <a:tailEnd/>
            </a:ln>
          </p:spPr>
          <p:txBody>
            <a:bodyPr/>
            <a:lstStyle/>
            <a:p>
              <a:endParaRPr lang="zh-CN" altLang="en-US"/>
            </a:p>
          </p:txBody>
        </p:sp>
        <p:sp>
          <p:nvSpPr>
            <p:cNvPr id="746605" name="Line 186"/>
            <p:cNvSpPr>
              <a:spLocks noChangeShapeType="1"/>
            </p:cNvSpPr>
            <p:nvPr/>
          </p:nvSpPr>
          <p:spPr bwMode="auto">
            <a:xfrm>
              <a:off x="96" y="3276"/>
              <a:ext cx="2724" cy="1"/>
            </a:xfrm>
            <a:prstGeom prst="line">
              <a:avLst/>
            </a:prstGeom>
            <a:noFill/>
            <a:ln w="12600">
              <a:solidFill>
                <a:srgbClr val="000066"/>
              </a:solidFill>
              <a:miter lim="800000"/>
              <a:headEnd/>
              <a:tailEnd/>
            </a:ln>
          </p:spPr>
          <p:txBody>
            <a:bodyPr/>
            <a:lstStyle/>
            <a:p>
              <a:endParaRPr lang="zh-CN" altLang="en-US"/>
            </a:p>
          </p:txBody>
        </p:sp>
        <p:sp>
          <p:nvSpPr>
            <p:cNvPr id="746606" name="Line 187"/>
            <p:cNvSpPr>
              <a:spLocks noChangeShapeType="1"/>
            </p:cNvSpPr>
            <p:nvPr/>
          </p:nvSpPr>
          <p:spPr bwMode="auto">
            <a:xfrm>
              <a:off x="96" y="3455"/>
              <a:ext cx="2724" cy="1"/>
            </a:xfrm>
            <a:prstGeom prst="line">
              <a:avLst/>
            </a:prstGeom>
            <a:noFill/>
            <a:ln w="12600">
              <a:solidFill>
                <a:srgbClr val="000066"/>
              </a:solidFill>
              <a:miter lim="800000"/>
              <a:headEnd/>
              <a:tailEnd/>
            </a:ln>
          </p:spPr>
          <p:txBody>
            <a:bodyPr/>
            <a:lstStyle/>
            <a:p>
              <a:endParaRPr lang="zh-CN" altLang="en-US"/>
            </a:p>
          </p:txBody>
        </p:sp>
        <p:sp>
          <p:nvSpPr>
            <p:cNvPr id="746607" name="Line 188"/>
            <p:cNvSpPr>
              <a:spLocks noChangeShapeType="1"/>
            </p:cNvSpPr>
            <p:nvPr/>
          </p:nvSpPr>
          <p:spPr bwMode="auto">
            <a:xfrm>
              <a:off x="96" y="3646"/>
              <a:ext cx="2724" cy="1"/>
            </a:xfrm>
            <a:prstGeom prst="line">
              <a:avLst/>
            </a:prstGeom>
            <a:noFill/>
            <a:ln w="12600">
              <a:solidFill>
                <a:srgbClr val="000066"/>
              </a:solidFill>
              <a:miter lim="800000"/>
              <a:headEnd/>
              <a:tailEnd/>
            </a:ln>
          </p:spPr>
          <p:txBody>
            <a:bodyPr/>
            <a:lstStyle/>
            <a:p>
              <a:endParaRPr lang="zh-CN" altLang="en-US"/>
            </a:p>
          </p:txBody>
        </p:sp>
        <p:sp>
          <p:nvSpPr>
            <p:cNvPr id="746608" name="Line 189"/>
            <p:cNvSpPr>
              <a:spLocks noChangeShapeType="1"/>
            </p:cNvSpPr>
            <p:nvPr/>
          </p:nvSpPr>
          <p:spPr bwMode="auto">
            <a:xfrm>
              <a:off x="96" y="3823"/>
              <a:ext cx="2724" cy="1"/>
            </a:xfrm>
            <a:prstGeom prst="line">
              <a:avLst/>
            </a:prstGeom>
            <a:noFill/>
            <a:ln w="12600">
              <a:solidFill>
                <a:srgbClr val="000066"/>
              </a:solidFill>
              <a:miter lim="800000"/>
              <a:headEnd/>
              <a:tailEnd/>
            </a:ln>
          </p:spPr>
          <p:txBody>
            <a:bodyPr/>
            <a:lstStyle/>
            <a:p>
              <a:endParaRPr lang="zh-CN" altLang="en-US"/>
            </a:p>
          </p:txBody>
        </p:sp>
        <p:sp>
          <p:nvSpPr>
            <p:cNvPr id="746609" name="Line 190"/>
            <p:cNvSpPr>
              <a:spLocks noChangeShapeType="1"/>
            </p:cNvSpPr>
            <p:nvPr/>
          </p:nvSpPr>
          <p:spPr bwMode="auto">
            <a:xfrm>
              <a:off x="96" y="4000"/>
              <a:ext cx="2724" cy="1"/>
            </a:xfrm>
            <a:prstGeom prst="line">
              <a:avLst/>
            </a:prstGeom>
            <a:noFill/>
            <a:ln w="12600">
              <a:solidFill>
                <a:srgbClr val="000066"/>
              </a:solidFill>
              <a:miter lim="800000"/>
              <a:headEnd/>
              <a:tailEnd/>
            </a:ln>
          </p:spPr>
          <p:txBody>
            <a:bodyPr/>
            <a:lstStyle/>
            <a:p>
              <a:endParaRPr lang="zh-CN" altLang="en-US"/>
            </a:p>
          </p:txBody>
        </p:sp>
        <p:sp>
          <p:nvSpPr>
            <p:cNvPr id="746610" name="Line 191"/>
            <p:cNvSpPr>
              <a:spLocks noChangeShapeType="1"/>
            </p:cNvSpPr>
            <p:nvPr/>
          </p:nvSpPr>
          <p:spPr bwMode="auto">
            <a:xfrm>
              <a:off x="487" y="2568"/>
              <a:ext cx="1" cy="1609"/>
            </a:xfrm>
            <a:prstGeom prst="line">
              <a:avLst/>
            </a:prstGeom>
            <a:noFill/>
            <a:ln w="12600">
              <a:solidFill>
                <a:srgbClr val="000066"/>
              </a:solidFill>
              <a:miter lim="800000"/>
              <a:headEnd/>
              <a:tailEnd/>
            </a:ln>
          </p:spPr>
          <p:txBody>
            <a:bodyPr/>
            <a:lstStyle/>
            <a:p>
              <a:endParaRPr lang="zh-CN" altLang="en-US"/>
            </a:p>
          </p:txBody>
        </p:sp>
        <p:sp>
          <p:nvSpPr>
            <p:cNvPr id="746611" name="Line 192"/>
            <p:cNvSpPr>
              <a:spLocks noChangeShapeType="1"/>
            </p:cNvSpPr>
            <p:nvPr/>
          </p:nvSpPr>
          <p:spPr bwMode="auto">
            <a:xfrm>
              <a:off x="877" y="2568"/>
              <a:ext cx="1" cy="1609"/>
            </a:xfrm>
            <a:prstGeom prst="line">
              <a:avLst/>
            </a:prstGeom>
            <a:noFill/>
            <a:ln w="12600">
              <a:solidFill>
                <a:srgbClr val="000066"/>
              </a:solidFill>
              <a:miter lim="800000"/>
              <a:headEnd/>
              <a:tailEnd/>
            </a:ln>
          </p:spPr>
          <p:txBody>
            <a:bodyPr/>
            <a:lstStyle/>
            <a:p>
              <a:endParaRPr lang="zh-CN" altLang="en-US"/>
            </a:p>
          </p:txBody>
        </p:sp>
        <p:sp>
          <p:nvSpPr>
            <p:cNvPr id="746612" name="Line 193"/>
            <p:cNvSpPr>
              <a:spLocks noChangeShapeType="1"/>
            </p:cNvSpPr>
            <p:nvPr/>
          </p:nvSpPr>
          <p:spPr bwMode="auto">
            <a:xfrm>
              <a:off x="1268" y="2568"/>
              <a:ext cx="1" cy="1609"/>
            </a:xfrm>
            <a:prstGeom prst="line">
              <a:avLst/>
            </a:prstGeom>
            <a:noFill/>
            <a:ln w="12600">
              <a:solidFill>
                <a:srgbClr val="000066"/>
              </a:solidFill>
              <a:miter lim="800000"/>
              <a:headEnd/>
              <a:tailEnd/>
            </a:ln>
          </p:spPr>
          <p:txBody>
            <a:bodyPr/>
            <a:lstStyle/>
            <a:p>
              <a:endParaRPr lang="zh-CN" altLang="en-US"/>
            </a:p>
          </p:txBody>
        </p:sp>
        <p:sp>
          <p:nvSpPr>
            <p:cNvPr id="746613" name="Line 194"/>
            <p:cNvSpPr>
              <a:spLocks noChangeShapeType="1"/>
            </p:cNvSpPr>
            <p:nvPr/>
          </p:nvSpPr>
          <p:spPr bwMode="auto">
            <a:xfrm>
              <a:off x="1660" y="2568"/>
              <a:ext cx="1" cy="1609"/>
            </a:xfrm>
            <a:prstGeom prst="line">
              <a:avLst/>
            </a:prstGeom>
            <a:noFill/>
            <a:ln w="12600">
              <a:solidFill>
                <a:srgbClr val="000066"/>
              </a:solidFill>
              <a:miter lim="800000"/>
              <a:headEnd/>
              <a:tailEnd/>
            </a:ln>
          </p:spPr>
          <p:txBody>
            <a:bodyPr/>
            <a:lstStyle/>
            <a:p>
              <a:endParaRPr lang="zh-CN" altLang="en-US"/>
            </a:p>
          </p:txBody>
        </p:sp>
        <p:sp>
          <p:nvSpPr>
            <p:cNvPr id="746614" name="Line 195"/>
            <p:cNvSpPr>
              <a:spLocks noChangeShapeType="1"/>
            </p:cNvSpPr>
            <p:nvPr/>
          </p:nvSpPr>
          <p:spPr bwMode="auto">
            <a:xfrm>
              <a:off x="2051" y="2568"/>
              <a:ext cx="1" cy="1609"/>
            </a:xfrm>
            <a:prstGeom prst="line">
              <a:avLst/>
            </a:prstGeom>
            <a:noFill/>
            <a:ln w="12600">
              <a:solidFill>
                <a:srgbClr val="000066"/>
              </a:solidFill>
              <a:miter lim="800000"/>
              <a:headEnd/>
              <a:tailEnd/>
            </a:ln>
          </p:spPr>
          <p:txBody>
            <a:bodyPr/>
            <a:lstStyle/>
            <a:p>
              <a:endParaRPr lang="zh-CN" altLang="en-US"/>
            </a:p>
          </p:txBody>
        </p:sp>
        <p:sp>
          <p:nvSpPr>
            <p:cNvPr id="746615" name="Line 196"/>
            <p:cNvSpPr>
              <a:spLocks noChangeShapeType="1"/>
            </p:cNvSpPr>
            <p:nvPr/>
          </p:nvSpPr>
          <p:spPr bwMode="auto">
            <a:xfrm>
              <a:off x="2441" y="2568"/>
              <a:ext cx="1" cy="1609"/>
            </a:xfrm>
            <a:prstGeom prst="line">
              <a:avLst/>
            </a:prstGeom>
            <a:noFill/>
            <a:ln w="12600">
              <a:solidFill>
                <a:srgbClr val="000066"/>
              </a:solidFill>
              <a:miter lim="800000"/>
              <a:headEnd/>
              <a:tailEnd/>
            </a:ln>
          </p:spPr>
          <p:txBody>
            <a:bodyPr/>
            <a:lstStyle/>
            <a:p>
              <a:endParaRPr lang="zh-CN" altLang="en-US"/>
            </a:p>
          </p:txBody>
        </p:sp>
        <p:sp>
          <p:nvSpPr>
            <p:cNvPr id="746616" name="Line 203"/>
            <p:cNvSpPr>
              <a:spLocks noChangeShapeType="1"/>
            </p:cNvSpPr>
            <p:nvPr/>
          </p:nvSpPr>
          <p:spPr bwMode="auto">
            <a:xfrm>
              <a:off x="96" y="2568"/>
              <a:ext cx="1" cy="1609"/>
            </a:xfrm>
            <a:prstGeom prst="line">
              <a:avLst/>
            </a:prstGeom>
            <a:noFill/>
            <a:ln w="28575">
              <a:solidFill>
                <a:srgbClr val="000066"/>
              </a:solidFill>
              <a:miter lim="800000"/>
              <a:headEnd/>
              <a:tailEnd/>
            </a:ln>
          </p:spPr>
          <p:txBody>
            <a:bodyPr/>
            <a:lstStyle/>
            <a:p>
              <a:endParaRPr lang="zh-CN" altLang="en-US"/>
            </a:p>
          </p:txBody>
        </p:sp>
        <p:sp>
          <p:nvSpPr>
            <p:cNvPr id="746617" name="Line 205"/>
            <p:cNvSpPr>
              <a:spLocks noChangeShapeType="1"/>
            </p:cNvSpPr>
            <p:nvPr/>
          </p:nvSpPr>
          <p:spPr bwMode="auto">
            <a:xfrm>
              <a:off x="96" y="2568"/>
              <a:ext cx="2724" cy="1"/>
            </a:xfrm>
            <a:prstGeom prst="line">
              <a:avLst/>
            </a:prstGeom>
            <a:noFill/>
            <a:ln w="28575">
              <a:solidFill>
                <a:srgbClr val="000066"/>
              </a:solidFill>
              <a:miter lim="800000"/>
              <a:headEnd/>
              <a:tailEnd/>
            </a:ln>
          </p:spPr>
          <p:txBody>
            <a:bodyPr/>
            <a:lstStyle/>
            <a:p>
              <a:endParaRPr lang="zh-CN" altLang="en-US"/>
            </a:p>
          </p:txBody>
        </p:sp>
        <p:sp>
          <p:nvSpPr>
            <p:cNvPr id="746618" name="Line 207"/>
            <p:cNvSpPr>
              <a:spLocks noChangeShapeType="1"/>
            </p:cNvSpPr>
            <p:nvPr/>
          </p:nvSpPr>
          <p:spPr bwMode="auto">
            <a:xfrm>
              <a:off x="96" y="4177"/>
              <a:ext cx="2724" cy="1"/>
            </a:xfrm>
            <a:prstGeom prst="line">
              <a:avLst/>
            </a:prstGeom>
            <a:noFill/>
            <a:ln w="28575">
              <a:solidFill>
                <a:srgbClr val="000066"/>
              </a:solidFill>
              <a:miter lim="800000"/>
              <a:headEnd/>
              <a:tailEnd/>
            </a:ln>
          </p:spPr>
          <p:txBody>
            <a:bodyPr/>
            <a:lstStyle/>
            <a:p>
              <a:endParaRPr lang="zh-CN" altLang="en-US"/>
            </a:p>
          </p:txBody>
        </p:sp>
        <p:sp>
          <p:nvSpPr>
            <p:cNvPr id="746619" name="Line 203"/>
            <p:cNvSpPr>
              <a:spLocks noChangeShapeType="1"/>
            </p:cNvSpPr>
            <p:nvPr/>
          </p:nvSpPr>
          <p:spPr bwMode="auto">
            <a:xfrm>
              <a:off x="2827" y="2572"/>
              <a:ext cx="1" cy="1609"/>
            </a:xfrm>
            <a:prstGeom prst="line">
              <a:avLst/>
            </a:prstGeom>
            <a:noFill/>
            <a:ln w="28575">
              <a:solidFill>
                <a:srgbClr val="000066"/>
              </a:solidFill>
              <a:miter lim="800000"/>
              <a:headEnd/>
              <a:tailEnd/>
            </a:ln>
          </p:spPr>
          <p:txBody>
            <a:bodyPr/>
            <a:lstStyle/>
            <a:p>
              <a:endParaRPr lang="zh-CN" altLang="en-US"/>
            </a:p>
          </p:txBody>
        </p:sp>
      </p:grpSp>
      <p:grpSp>
        <p:nvGrpSpPr>
          <p:cNvPr id="746704" name="Group 208"/>
          <p:cNvGrpSpPr>
            <a:grpSpLocks/>
          </p:cNvGrpSpPr>
          <p:nvPr/>
        </p:nvGrpSpPr>
        <p:grpSpPr bwMode="auto">
          <a:xfrm>
            <a:off x="376238" y="1697038"/>
            <a:ext cx="7985125" cy="1574800"/>
            <a:chOff x="90" y="1171"/>
            <a:chExt cx="4564" cy="1047"/>
          </a:xfrm>
        </p:grpSpPr>
        <p:sp>
          <p:nvSpPr>
            <p:cNvPr id="746500" name="Rectangle 6"/>
            <p:cNvSpPr>
              <a:spLocks noChangeArrowheads="1"/>
            </p:cNvSpPr>
            <p:nvPr/>
          </p:nvSpPr>
          <p:spPr bwMode="auto">
            <a:xfrm>
              <a:off x="90" y="1663"/>
              <a:ext cx="379" cy="290"/>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6501" name="Rectangle 7"/>
            <p:cNvSpPr>
              <a:spLocks noChangeArrowheads="1"/>
            </p:cNvSpPr>
            <p:nvPr/>
          </p:nvSpPr>
          <p:spPr bwMode="auto">
            <a:xfrm>
              <a:off x="90"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11</a:t>
              </a:r>
            </a:p>
          </p:txBody>
        </p:sp>
        <p:sp>
          <p:nvSpPr>
            <p:cNvPr id="746502" name="Rectangle 9"/>
            <p:cNvSpPr>
              <a:spLocks noChangeArrowheads="1"/>
            </p:cNvSpPr>
            <p:nvPr/>
          </p:nvSpPr>
          <p:spPr bwMode="auto">
            <a:xfrm>
              <a:off x="469" y="1663"/>
              <a:ext cx="379" cy="290"/>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6503" name="Rectangle 10"/>
            <p:cNvSpPr>
              <a:spLocks noChangeArrowheads="1"/>
            </p:cNvSpPr>
            <p:nvPr/>
          </p:nvSpPr>
          <p:spPr bwMode="auto">
            <a:xfrm>
              <a:off x="469"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10</a:t>
              </a:r>
            </a:p>
          </p:txBody>
        </p:sp>
        <p:sp>
          <p:nvSpPr>
            <p:cNvPr id="746504" name="Rectangle 12"/>
            <p:cNvSpPr>
              <a:spLocks noChangeArrowheads="1"/>
            </p:cNvSpPr>
            <p:nvPr/>
          </p:nvSpPr>
          <p:spPr bwMode="auto">
            <a:xfrm>
              <a:off x="848" y="1663"/>
              <a:ext cx="379" cy="290"/>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6505" name="Rectangle 13"/>
            <p:cNvSpPr>
              <a:spLocks noChangeArrowheads="1"/>
            </p:cNvSpPr>
            <p:nvPr/>
          </p:nvSpPr>
          <p:spPr bwMode="auto">
            <a:xfrm>
              <a:off x="848"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9</a:t>
              </a:r>
            </a:p>
          </p:txBody>
        </p:sp>
        <p:sp>
          <p:nvSpPr>
            <p:cNvPr id="746506" name="Rectangle 15"/>
            <p:cNvSpPr>
              <a:spLocks noChangeArrowheads="1"/>
            </p:cNvSpPr>
            <p:nvPr/>
          </p:nvSpPr>
          <p:spPr bwMode="auto">
            <a:xfrm>
              <a:off x="1227" y="1663"/>
              <a:ext cx="380" cy="290"/>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6507" name="Rectangle 16"/>
            <p:cNvSpPr>
              <a:spLocks noChangeArrowheads="1"/>
            </p:cNvSpPr>
            <p:nvPr/>
          </p:nvSpPr>
          <p:spPr bwMode="auto">
            <a:xfrm>
              <a:off x="1227" y="1373"/>
              <a:ext cx="380"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8</a:t>
              </a:r>
            </a:p>
          </p:txBody>
        </p:sp>
        <p:sp>
          <p:nvSpPr>
            <p:cNvPr id="746508" name="Rectangle 18"/>
            <p:cNvSpPr>
              <a:spLocks noChangeArrowheads="1"/>
            </p:cNvSpPr>
            <p:nvPr/>
          </p:nvSpPr>
          <p:spPr bwMode="auto">
            <a:xfrm>
              <a:off x="1607" y="1663"/>
              <a:ext cx="379" cy="290"/>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6509" name="Rectangle 19"/>
            <p:cNvSpPr>
              <a:spLocks noChangeArrowheads="1"/>
            </p:cNvSpPr>
            <p:nvPr/>
          </p:nvSpPr>
          <p:spPr bwMode="auto">
            <a:xfrm>
              <a:off x="1607"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7</a:t>
              </a:r>
            </a:p>
          </p:txBody>
        </p:sp>
        <p:sp>
          <p:nvSpPr>
            <p:cNvPr id="746510" name="Rectangle 21"/>
            <p:cNvSpPr>
              <a:spLocks noChangeArrowheads="1"/>
            </p:cNvSpPr>
            <p:nvPr/>
          </p:nvSpPr>
          <p:spPr bwMode="auto">
            <a:xfrm>
              <a:off x="1986" y="1663"/>
              <a:ext cx="379" cy="290"/>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6511" name="Rectangle 22"/>
            <p:cNvSpPr>
              <a:spLocks noChangeArrowheads="1"/>
            </p:cNvSpPr>
            <p:nvPr/>
          </p:nvSpPr>
          <p:spPr bwMode="auto">
            <a:xfrm>
              <a:off x="1986"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6</a:t>
              </a:r>
            </a:p>
          </p:txBody>
        </p:sp>
        <p:sp>
          <p:nvSpPr>
            <p:cNvPr id="36888" name="Rectangle 24"/>
            <p:cNvSpPr>
              <a:spLocks noChangeArrowheads="1"/>
            </p:cNvSpPr>
            <p:nvPr/>
          </p:nvSpPr>
          <p:spPr bwMode="auto">
            <a:xfrm>
              <a:off x="2365" y="1663"/>
              <a:ext cx="379" cy="29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6513" name="Rectangle 25"/>
            <p:cNvSpPr>
              <a:spLocks noChangeArrowheads="1"/>
            </p:cNvSpPr>
            <p:nvPr/>
          </p:nvSpPr>
          <p:spPr bwMode="auto">
            <a:xfrm>
              <a:off x="2365"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5</a:t>
              </a:r>
            </a:p>
          </p:txBody>
        </p:sp>
        <p:sp>
          <p:nvSpPr>
            <p:cNvPr id="36891" name="Rectangle 27"/>
            <p:cNvSpPr>
              <a:spLocks noChangeArrowheads="1"/>
            </p:cNvSpPr>
            <p:nvPr/>
          </p:nvSpPr>
          <p:spPr bwMode="auto">
            <a:xfrm>
              <a:off x="2744" y="1663"/>
              <a:ext cx="379" cy="29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6515" name="Rectangle 28"/>
            <p:cNvSpPr>
              <a:spLocks noChangeArrowheads="1"/>
            </p:cNvSpPr>
            <p:nvPr/>
          </p:nvSpPr>
          <p:spPr bwMode="auto">
            <a:xfrm>
              <a:off x="2744"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4</a:t>
              </a:r>
            </a:p>
          </p:txBody>
        </p:sp>
        <p:sp>
          <p:nvSpPr>
            <p:cNvPr id="36894" name="Rectangle 30"/>
            <p:cNvSpPr>
              <a:spLocks noChangeArrowheads="1"/>
            </p:cNvSpPr>
            <p:nvPr/>
          </p:nvSpPr>
          <p:spPr bwMode="auto">
            <a:xfrm>
              <a:off x="3123" y="1663"/>
              <a:ext cx="378" cy="29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6517" name="Rectangle 31"/>
            <p:cNvSpPr>
              <a:spLocks noChangeArrowheads="1"/>
            </p:cNvSpPr>
            <p:nvPr/>
          </p:nvSpPr>
          <p:spPr bwMode="auto">
            <a:xfrm>
              <a:off x="3123"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a:t>
              </a:r>
            </a:p>
          </p:txBody>
        </p:sp>
        <p:sp>
          <p:nvSpPr>
            <p:cNvPr id="36897" name="Rectangle 33"/>
            <p:cNvSpPr>
              <a:spLocks noChangeArrowheads="1"/>
            </p:cNvSpPr>
            <p:nvPr/>
          </p:nvSpPr>
          <p:spPr bwMode="auto">
            <a:xfrm>
              <a:off x="3502" y="1663"/>
              <a:ext cx="380" cy="29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6519" name="Rectangle 34"/>
            <p:cNvSpPr>
              <a:spLocks noChangeArrowheads="1"/>
            </p:cNvSpPr>
            <p:nvPr/>
          </p:nvSpPr>
          <p:spPr bwMode="auto">
            <a:xfrm>
              <a:off x="3502" y="1373"/>
              <a:ext cx="380"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a:t>
              </a:r>
            </a:p>
          </p:txBody>
        </p:sp>
        <p:sp>
          <p:nvSpPr>
            <p:cNvPr id="36900" name="Rectangle 36"/>
            <p:cNvSpPr>
              <a:spLocks noChangeArrowheads="1"/>
            </p:cNvSpPr>
            <p:nvPr/>
          </p:nvSpPr>
          <p:spPr bwMode="auto">
            <a:xfrm>
              <a:off x="3882" y="1663"/>
              <a:ext cx="379" cy="290"/>
            </a:xfrm>
            <a:prstGeom prst="rect">
              <a:avLst/>
            </a:prstGeom>
            <a:solidFill>
              <a:schemeClr val="accent2">
                <a:lumMod val="40000"/>
                <a:lumOff val="6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6521" name="Rectangle 37"/>
            <p:cNvSpPr>
              <a:spLocks noChangeArrowheads="1"/>
            </p:cNvSpPr>
            <p:nvPr/>
          </p:nvSpPr>
          <p:spPr bwMode="auto">
            <a:xfrm>
              <a:off x="3882"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36903" name="Rectangle 39"/>
            <p:cNvSpPr>
              <a:spLocks noChangeArrowheads="1"/>
            </p:cNvSpPr>
            <p:nvPr/>
          </p:nvSpPr>
          <p:spPr bwMode="auto">
            <a:xfrm>
              <a:off x="4261" y="1663"/>
              <a:ext cx="379" cy="290"/>
            </a:xfrm>
            <a:prstGeom prst="rect">
              <a:avLst/>
            </a:prstGeom>
            <a:solidFill>
              <a:schemeClr val="accent2">
                <a:lumMod val="40000"/>
                <a:lumOff val="6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6523" name="Rectangle 40"/>
            <p:cNvSpPr>
              <a:spLocks noChangeArrowheads="1"/>
            </p:cNvSpPr>
            <p:nvPr/>
          </p:nvSpPr>
          <p:spPr bwMode="auto">
            <a:xfrm>
              <a:off x="4261"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grpSp>
          <p:nvGrpSpPr>
            <p:cNvPr id="746524" name="Group 41"/>
            <p:cNvGrpSpPr>
              <a:grpSpLocks/>
            </p:cNvGrpSpPr>
            <p:nvPr/>
          </p:nvGrpSpPr>
          <p:grpSpPr bwMode="auto">
            <a:xfrm>
              <a:off x="2379" y="1998"/>
              <a:ext cx="2275" cy="220"/>
              <a:chOff x="2931" y="2156"/>
              <a:chExt cx="1842" cy="146"/>
            </a:xfrm>
          </p:grpSpPr>
          <p:sp>
            <p:nvSpPr>
              <p:cNvPr id="746525" name="Line 42"/>
              <p:cNvSpPr>
                <a:spLocks noChangeShapeType="1"/>
              </p:cNvSpPr>
              <p:nvPr/>
            </p:nvSpPr>
            <p:spPr bwMode="auto">
              <a:xfrm>
                <a:off x="2931" y="2247"/>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6526" name="Text Box 43"/>
              <p:cNvSpPr txBox="1">
                <a:spLocks noChangeArrowheads="1"/>
              </p:cNvSpPr>
              <p:nvPr/>
            </p:nvSpPr>
            <p:spPr bwMode="auto">
              <a:xfrm>
                <a:off x="3638" y="2156"/>
                <a:ext cx="310" cy="146"/>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PPO</a:t>
                </a:r>
              </a:p>
            </p:txBody>
          </p:sp>
        </p:grpSp>
        <p:grpSp>
          <p:nvGrpSpPr>
            <p:cNvPr id="746527" name="Group 44"/>
            <p:cNvGrpSpPr>
              <a:grpSpLocks/>
            </p:cNvGrpSpPr>
            <p:nvPr/>
          </p:nvGrpSpPr>
          <p:grpSpPr bwMode="auto">
            <a:xfrm>
              <a:off x="126" y="1998"/>
              <a:ext cx="2275" cy="220"/>
              <a:chOff x="1107" y="2156"/>
              <a:chExt cx="1842" cy="146"/>
            </a:xfrm>
          </p:grpSpPr>
          <p:sp>
            <p:nvSpPr>
              <p:cNvPr id="746528" name="Line 45"/>
              <p:cNvSpPr>
                <a:spLocks noChangeShapeType="1"/>
              </p:cNvSpPr>
              <p:nvPr/>
            </p:nvSpPr>
            <p:spPr bwMode="auto">
              <a:xfrm>
                <a:off x="1107" y="2247"/>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6529" name="Text Box 46"/>
              <p:cNvSpPr txBox="1">
                <a:spLocks noChangeArrowheads="1"/>
              </p:cNvSpPr>
              <p:nvPr/>
            </p:nvSpPr>
            <p:spPr bwMode="auto">
              <a:xfrm>
                <a:off x="1814" y="2156"/>
                <a:ext cx="313" cy="146"/>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PPN</a:t>
                </a:r>
              </a:p>
            </p:txBody>
          </p:sp>
        </p:grpSp>
        <p:grpSp>
          <p:nvGrpSpPr>
            <p:cNvPr id="746530" name="Group 47"/>
            <p:cNvGrpSpPr>
              <a:grpSpLocks/>
            </p:cNvGrpSpPr>
            <p:nvPr/>
          </p:nvGrpSpPr>
          <p:grpSpPr bwMode="auto">
            <a:xfrm>
              <a:off x="3859" y="1179"/>
              <a:ext cx="772" cy="220"/>
              <a:chOff x="4130" y="1501"/>
              <a:chExt cx="625" cy="146"/>
            </a:xfrm>
          </p:grpSpPr>
          <p:sp>
            <p:nvSpPr>
              <p:cNvPr id="746531" name="Line 48"/>
              <p:cNvSpPr>
                <a:spLocks noChangeShapeType="1"/>
              </p:cNvSpPr>
              <p:nvPr/>
            </p:nvSpPr>
            <p:spPr bwMode="auto">
              <a:xfrm>
                <a:off x="4130" y="1579"/>
                <a:ext cx="625"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6532" name="Text Box 49"/>
              <p:cNvSpPr txBox="1">
                <a:spLocks noChangeArrowheads="1"/>
              </p:cNvSpPr>
              <p:nvPr/>
            </p:nvSpPr>
            <p:spPr bwMode="auto">
              <a:xfrm>
                <a:off x="4330" y="1501"/>
                <a:ext cx="242" cy="146"/>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CO</a:t>
                </a:r>
              </a:p>
            </p:txBody>
          </p:sp>
        </p:grpSp>
        <p:grpSp>
          <p:nvGrpSpPr>
            <p:cNvPr id="746533" name="Group 50"/>
            <p:cNvGrpSpPr>
              <a:grpSpLocks/>
            </p:cNvGrpSpPr>
            <p:nvPr/>
          </p:nvGrpSpPr>
          <p:grpSpPr bwMode="auto">
            <a:xfrm>
              <a:off x="2359" y="1176"/>
              <a:ext cx="1499" cy="220"/>
              <a:chOff x="2920" y="1488"/>
              <a:chExt cx="1214" cy="146"/>
            </a:xfrm>
          </p:grpSpPr>
          <p:sp>
            <p:nvSpPr>
              <p:cNvPr id="746534" name="Line 51"/>
              <p:cNvSpPr>
                <a:spLocks noChangeShapeType="1"/>
              </p:cNvSpPr>
              <p:nvPr/>
            </p:nvSpPr>
            <p:spPr bwMode="auto">
              <a:xfrm>
                <a:off x="2920" y="1566"/>
                <a:ext cx="1214"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6535" name="Text Box 52"/>
              <p:cNvSpPr txBox="1">
                <a:spLocks noChangeArrowheads="1"/>
              </p:cNvSpPr>
              <p:nvPr/>
            </p:nvSpPr>
            <p:spPr bwMode="auto">
              <a:xfrm>
                <a:off x="3473" y="1488"/>
                <a:ext cx="191" cy="146"/>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CI</a:t>
                </a:r>
              </a:p>
            </p:txBody>
          </p:sp>
        </p:grpSp>
        <p:grpSp>
          <p:nvGrpSpPr>
            <p:cNvPr id="746536" name="Group 53"/>
            <p:cNvGrpSpPr>
              <a:grpSpLocks/>
            </p:cNvGrpSpPr>
            <p:nvPr/>
          </p:nvGrpSpPr>
          <p:grpSpPr bwMode="auto">
            <a:xfrm>
              <a:off x="90" y="1171"/>
              <a:ext cx="2252" cy="220"/>
              <a:chOff x="1078" y="1501"/>
              <a:chExt cx="1823" cy="145"/>
            </a:xfrm>
          </p:grpSpPr>
          <p:sp>
            <p:nvSpPr>
              <p:cNvPr id="746537" name="Line 54"/>
              <p:cNvSpPr>
                <a:spLocks noChangeShapeType="1"/>
              </p:cNvSpPr>
              <p:nvPr/>
            </p:nvSpPr>
            <p:spPr bwMode="auto">
              <a:xfrm>
                <a:off x="1078" y="1579"/>
                <a:ext cx="1823"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6538" name="Text Box 55"/>
              <p:cNvSpPr txBox="1">
                <a:spLocks noChangeArrowheads="1"/>
              </p:cNvSpPr>
              <p:nvPr/>
            </p:nvSpPr>
            <p:spPr bwMode="auto">
              <a:xfrm>
                <a:off x="1942" y="1501"/>
                <a:ext cx="222" cy="145"/>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CT</a:t>
                </a:r>
              </a:p>
            </p:txBody>
          </p:sp>
        </p:grpSp>
      </p:grpSp>
      <p:sp>
        <p:nvSpPr>
          <p:cNvPr id="746701" name="Rectangle 1"/>
          <p:cNvSpPr>
            <a:spLocks noChangeArrowheads="1"/>
          </p:cNvSpPr>
          <p:nvPr/>
        </p:nvSpPr>
        <p:spPr bwMode="auto">
          <a:xfrm>
            <a:off x="431800" y="119063"/>
            <a:ext cx="8110538" cy="569912"/>
          </a:xfrm>
          <a:prstGeom prst="rect">
            <a:avLst/>
          </a:prstGeom>
          <a:noFill/>
          <a:ln w="12700">
            <a:noFill/>
            <a:miter lim="800000"/>
            <a:headEnd/>
            <a:tailEnd/>
          </a:ln>
          <a:effectLst/>
        </p:spPr>
        <p:txBody>
          <a:bodyPr anchor="ctr">
            <a:spAutoFit/>
          </a:bodyPr>
          <a:lstStyle/>
          <a:p>
            <a:pPr marL="119063" indent="-119063" algn="ctr">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3600" b="1">
                <a:solidFill>
                  <a:srgbClr val="CC3300"/>
                </a:solidFill>
                <a:ea typeface="黑体" pitchFamily="49" charset="-122"/>
              </a:rPr>
              <a:t>一个简化的存储系统举例（续）</a:t>
            </a:r>
            <a:endParaRPr lang="en-GB" altLang="zh-CN" sz="3600" b="1">
              <a:solidFill>
                <a:srgbClr val="CC3300"/>
              </a:solidFill>
              <a:ea typeface="黑体" pitchFamily="49" charset="-122"/>
            </a:endParaRPr>
          </a:p>
        </p:txBody>
      </p:sp>
      <p:sp>
        <p:nvSpPr>
          <p:cNvPr id="746702" name="Rectangle 206"/>
          <p:cNvSpPr>
            <a:spLocks noChangeArrowheads="1"/>
          </p:cNvSpPr>
          <p:nvPr/>
        </p:nvSpPr>
        <p:spPr bwMode="auto">
          <a:xfrm>
            <a:off x="301625" y="830263"/>
            <a:ext cx="8520113" cy="701675"/>
          </a:xfrm>
          <a:prstGeom prst="rect">
            <a:avLst/>
          </a:prstGeom>
          <a:noFill/>
          <a:ln w="50800">
            <a:noFill/>
            <a:miter lim="800000"/>
            <a:headEnd/>
            <a:tailEnd/>
          </a:ln>
          <a:effectLst/>
        </p:spPr>
        <p:txBody>
          <a:bodyPr>
            <a:spAutoFit/>
          </a:bodyPr>
          <a:lstStyle/>
          <a:p>
            <a:pPr>
              <a:spcBef>
                <a:spcPct val="35000"/>
              </a:spcBef>
              <a:buSzPct val="100000"/>
            </a:pPr>
            <a:r>
              <a:rPr lang="zh-CN" altLang="en-GB" sz="2000" b="1">
                <a:latin typeface="微软雅黑" pitchFamily="34" charset="-122"/>
                <a:ea typeface="微软雅黑" pitchFamily="34" charset="-122"/>
              </a:rPr>
              <a:t>假定</a:t>
            </a:r>
            <a:r>
              <a:rPr lang="en-GB" altLang="zh-CN" sz="2000" b="1">
                <a:latin typeface="微软雅黑" pitchFamily="34" charset="-122"/>
                <a:ea typeface="微软雅黑" pitchFamily="34" charset="-122"/>
              </a:rPr>
              <a:t>Cache</a:t>
            </a:r>
            <a:r>
              <a:rPr lang="zh-CN" altLang="en-GB" sz="2000" b="1">
                <a:latin typeface="微软雅黑" pitchFamily="34" charset="-122"/>
                <a:ea typeface="微软雅黑" pitchFamily="34" charset="-122"/>
              </a:rPr>
              <a:t>的参数和内容（十六进制）如下：</a:t>
            </a:r>
            <a:r>
              <a:rPr lang="en-GB" altLang="zh-CN" sz="2000" b="1">
                <a:solidFill>
                  <a:schemeClr val="accent2"/>
                </a:solidFill>
                <a:latin typeface="微软雅黑" pitchFamily="34" charset="-122"/>
                <a:ea typeface="微软雅黑" pitchFamily="34" charset="-122"/>
              </a:rPr>
              <a:t>16 </a:t>
            </a:r>
            <a:r>
              <a:rPr lang="zh-CN" altLang="en-GB" sz="2000" b="1">
                <a:solidFill>
                  <a:schemeClr val="accent2"/>
                </a:solidFill>
                <a:latin typeface="微软雅黑" pitchFamily="34" charset="-122"/>
                <a:ea typeface="微软雅黑" pitchFamily="34" charset="-122"/>
              </a:rPr>
              <a:t>行，主存块大小为</a:t>
            </a:r>
            <a:r>
              <a:rPr lang="en-GB" altLang="zh-CN" sz="2000" b="1">
                <a:solidFill>
                  <a:schemeClr val="accent2"/>
                </a:solidFill>
                <a:latin typeface="微软雅黑" pitchFamily="34" charset="-122"/>
                <a:ea typeface="微软雅黑" pitchFamily="34" charset="-122"/>
              </a:rPr>
              <a:t>4B</a:t>
            </a:r>
            <a:r>
              <a:rPr lang="zh-CN" altLang="en-GB" sz="2000" b="1">
                <a:solidFill>
                  <a:schemeClr val="accent2"/>
                </a:solidFill>
                <a:latin typeface="微软雅黑" pitchFamily="34" charset="-122"/>
                <a:ea typeface="微软雅黑" pitchFamily="34" charset="-122"/>
              </a:rPr>
              <a:t>，直接映射，则主存地址如何划分？</a:t>
            </a:r>
            <a:endParaRPr lang="zh-CN" altLang="en-GB" sz="2000" b="1">
              <a:solidFill>
                <a:srgbClr val="D10F0F"/>
              </a:solidFill>
              <a:latin typeface="微软雅黑" pitchFamily="34" charset="-122"/>
              <a:ea typeface="微软雅黑" pitchFamily="34" charset="-122"/>
            </a:endParaRPr>
          </a:p>
        </p:txBody>
      </p:sp>
      <p:grpSp>
        <p:nvGrpSpPr>
          <p:cNvPr id="746707" name="Group 211"/>
          <p:cNvGrpSpPr>
            <a:grpSpLocks/>
          </p:cNvGrpSpPr>
          <p:nvPr/>
        </p:nvGrpSpPr>
        <p:grpSpPr bwMode="auto">
          <a:xfrm>
            <a:off x="4583113" y="3538538"/>
            <a:ext cx="4460875" cy="3111500"/>
            <a:chOff x="2928" y="2568"/>
            <a:chExt cx="2737" cy="1613"/>
          </a:xfrm>
        </p:grpSpPr>
        <p:sp>
          <p:nvSpPr>
            <p:cNvPr id="746620" name="Rectangle 57"/>
            <p:cNvSpPr>
              <a:spLocks noChangeArrowheads="1"/>
            </p:cNvSpPr>
            <p:nvPr/>
          </p:nvSpPr>
          <p:spPr bwMode="auto">
            <a:xfrm>
              <a:off x="5273" y="4000"/>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Calibri" pitchFamily="34" charset="0"/>
                <a:ea typeface="微软雅黑" pitchFamily="34" charset="-122"/>
              </a:endParaRPr>
            </a:p>
          </p:txBody>
        </p:sp>
        <p:sp>
          <p:nvSpPr>
            <p:cNvPr id="746621" name="Rectangle 58"/>
            <p:cNvSpPr>
              <a:spLocks noChangeArrowheads="1"/>
            </p:cNvSpPr>
            <p:nvPr/>
          </p:nvSpPr>
          <p:spPr bwMode="auto">
            <a:xfrm>
              <a:off x="4883" y="4000"/>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Calibri" pitchFamily="34" charset="0"/>
                <a:ea typeface="微软雅黑" pitchFamily="34" charset="-122"/>
              </a:endParaRPr>
            </a:p>
          </p:txBody>
        </p:sp>
        <p:sp>
          <p:nvSpPr>
            <p:cNvPr id="746622" name="Rectangle 59"/>
            <p:cNvSpPr>
              <a:spLocks noChangeArrowheads="1"/>
            </p:cNvSpPr>
            <p:nvPr/>
          </p:nvSpPr>
          <p:spPr bwMode="auto">
            <a:xfrm>
              <a:off x="4492" y="4000"/>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Calibri" pitchFamily="34" charset="0"/>
                <a:ea typeface="微软雅黑" pitchFamily="34" charset="-122"/>
              </a:endParaRPr>
            </a:p>
          </p:txBody>
        </p:sp>
        <p:sp>
          <p:nvSpPr>
            <p:cNvPr id="746623" name="Rectangle 60"/>
            <p:cNvSpPr>
              <a:spLocks noChangeArrowheads="1"/>
            </p:cNvSpPr>
            <p:nvPr/>
          </p:nvSpPr>
          <p:spPr bwMode="auto">
            <a:xfrm>
              <a:off x="4100" y="4000"/>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Calibri" pitchFamily="34" charset="0"/>
                <a:ea typeface="微软雅黑" pitchFamily="34" charset="-122"/>
              </a:endParaRPr>
            </a:p>
          </p:txBody>
        </p:sp>
        <p:sp>
          <p:nvSpPr>
            <p:cNvPr id="746624" name="Rectangle 61"/>
            <p:cNvSpPr>
              <a:spLocks noChangeArrowheads="1"/>
            </p:cNvSpPr>
            <p:nvPr/>
          </p:nvSpPr>
          <p:spPr bwMode="auto">
            <a:xfrm>
              <a:off x="3709" y="4000"/>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6625" name="Rectangle 62"/>
            <p:cNvSpPr>
              <a:spLocks noChangeArrowheads="1"/>
            </p:cNvSpPr>
            <p:nvPr/>
          </p:nvSpPr>
          <p:spPr bwMode="auto">
            <a:xfrm>
              <a:off x="3319" y="4000"/>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14</a:t>
              </a:r>
            </a:p>
          </p:txBody>
        </p:sp>
        <p:sp>
          <p:nvSpPr>
            <p:cNvPr id="746626" name="Rectangle 63"/>
            <p:cNvSpPr>
              <a:spLocks noChangeArrowheads="1"/>
            </p:cNvSpPr>
            <p:nvPr/>
          </p:nvSpPr>
          <p:spPr bwMode="auto">
            <a:xfrm>
              <a:off x="2928" y="4000"/>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F</a:t>
              </a:r>
            </a:p>
          </p:txBody>
        </p:sp>
        <p:sp>
          <p:nvSpPr>
            <p:cNvPr id="746627" name="Rectangle 71"/>
            <p:cNvSpPr>
              <a:spLocks noChangeArrowheads="1"/>
            </p:cNvSpPr>
            <p:nvPr/>
          </p:nvSpPr>
          <p:spPr bwMode="auto">
            <a:xfrm>
              <a:off x="5273" y="3823"/>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D3</a:t>
              </a:r>
            </a:p>
          </p:txBody>
        </p:sp>
        <p:sp>
          <p:nvSpPr>
            <p:cNvPr id="746628" name="Rectangle 72"/>
            <p:cNvSpPr>
              <a:spLocks noChangeArrowheads="1"/>
            </p:cNvSpPr>
            <p:nvPr/>
          </p:nvSpPr>
          <p:spPr bwMode="auto">
            <a:xfrm>
              <a:off x="4883" y="3823"/>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1B</a:t>
              </a:r>
            </a:p>
          </p:txBody>
        </p:sp>
        <p:sp>
          <p:nvSpPr>
            <p:cNvPr id="746629" name="Rectangle 73"/>
            <p:cNvSpPr>
              <a:spLocks noChangeArrowheads="1"/>
            </p:cNvSpPr>
            <p:nvPr/>
          </p:nvSpPr>
          <p:spPr bwMode="auto">
            <a:xfrm>
              <a:off x="4492" y="3823"/>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77</a:t>
              </a:r>
            </a:p>
          </p:txBody>
        </p:sp>
        <p:sp>
          <p:nvSpPr>
            <p:cNvPr id="746630" name="Rectangle 74"/>
            <p:cNvSpPr>
              <a:spLocks noChangeArrowheads="1"/>
            </p:cNvSpPr>
            <p:nvPr/>
          </p:nvSpPr>
          <p:spPr bwMode="auto">
            <a:xfrm>
              <a:off x="4100" y="3823"/>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83</a:t>
              </a:r>
            </a:p>
          </p:txBody>
        </p:sp>
        <p:sp>
          <p:nvSpPr>
            <p:cNvPr id="746631" name="Rectangle 75"/>
            <p:cNvSpPr>
              <a:spLocks noChangeArrowheads="1"/>
            </p:cNvSpPr>
            <p:nvPr/>
          </p:nvSpPr>
          <p:spPr bwMode="auto">
            <a:xfrm>
              <a:off x="3709" y="3823"/>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632" name="Rectangle 76"/>
            <p:cNvSpPr>
              <a:spLocks noChangeArrowheads="1"/>
            </p:cNvSpPr>
            <p:nvPr/>
          </p:nvSpPr>
          <p:spPr bwMode="auto">
            <a:xfrm>
              <a:off x="3319" y="3823"/>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13</a:t>
              </a:r>
            </a:p>
          </p:txBody>
        </p:sp>
        <p:sp>
          <p:nvSpPr>
            <p:cNvPr id="746633" name="Rectangle 77"/>
            <p:cNvSpPr>
              <a:spLocks noChangeArrowheads="1"/>
            </p:cNvSpPr>
            <p:nvPr/>
          </p:nvSpPr>
          <p:spPr bwMode="auto">
            <a:xfrm>
              <a:off x="2928" y="3823"/>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E</a:t>
              </a:r>
            </a:p>
          </p:txBody>
        </p:sp>
        <p:sp>
          <p:nvSpPr>
            <p:cNvPr id="746634" name="Rectangle 85"/>
            <p:cNvSpPr>
              <a:spLocks noChangeArrowheads="1"/>
            </p:cNvSpPr>
            <p:nvPr/>
          </p:nvSpPr>
          <p:spPr bwMode="auto">
            <a:xfrm>
              <a:off x="5273" y="364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15</a:t>
              </a:r>
            </a:p>
          </p:txBody>
        </p:sp>
        <p:sp>
          <p:nvSpPr>
            <p:cNvPr id="746635" name="Rectangle 86"/>
            <p:cNvSpPr>
              <a:spLocks noChangeArrowheads="1"/>
            </p:cNvSpPr>
            <p:nvPr/>
          </p:nvSpPr>
          <p:spPr bwMode="auto">
            <a:xfrm>
              <a:off x="4883" y="3646"/>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34</a:t>
              </a:r>
            </a:p>
          </p:txBody>
        </p:sp>
        <p:sp>
          <p:nvSpPr>
            <p:cNvPr id="746636" name="Rectangle 87"/>
            <p:cNvSpPr>
              <a:spLocks noChangeArrowheads="1"/>
            </p:cNvSpPr>
            <p:nvPr/>
          </p:nvSpPr>
          <p:spPr bwMode="auto">
            <a:xfrm>
              <a:off x="4492" y="364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96</a:t>
              </a:r>
            </a:p>
          </p:txBody>
        </p:sp>
        <p:sp>
          <p:nvSpPr>
            <p:cNvPr id="746637" name="Rectangle 88"/>
            <p:cNvSpPr>
              <a:spLocks noChangeArrowheads="1"/>
            </p:cNvSpPr>
            <p:nvPr/>
          </p:nvSpPr>
          <p:spPr bwMode="auto">
            <a:xfrm>
              <a:off x="4100" y="3646"/>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04</a:t>
              </a:r>
            </a:p>
          </p:txBody>
        </p:sp>
        <p:sp>
          <p:nvSpPr>
            <p:cNvPr id="746638" name="Rectangle 89"/>
            <p:cNvSpPr>
              <a:spLocks noChangeArrowheads="1"/>
            </p:cNvSpPr>
            <p:nvPr/>
          </p:nvSpPr>
          <p:spPr bwMode="auto">
            <a:xfrm>
              <a:off x="3709" y="364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639" name="Rectangle 90"/>
            <p:cNvSpPr>
              <a:spLocks noChangeArrowheads="1"/>
            </p:cNvSpPr>
            <p:nvPr/>
          </p:nvSpPr>
          <p:spPr bwMode="auto">
            <a:xfrm>
              <a:off x="3319" y="3646"/>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16</a:t>
              </a:r>
            </a:p>
          </p:txBody>
        </p:sp>
        <p:sp>
          <p:nvSpPr>
            <p:cNvPr id="746640" name="Rectangle 91"/>
            <p:cNvSpPr>
              <a:spLocks noChangeArrowheads="1"/>
            </p:cNvSpPr>
            <p:nvPr/>
          </p:nvSpPr>
          <p:spPr bwMode="auto">
            <a:xfrm>
              <a:off x="2928" y="364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D</a:t>
              </a:r>
            </a:p>
          </p:txBody>
        </p:sp>
        <p:sp>
          <p:nvSpPr>
            <p:cNvPr id="746641" name="Rectangle 99"/>
            <p:cNvSpPr>
              <a:spLocks noChangeArrowheads="1"/>
            </p:cNvSpPr>
            <p:nvPr/>
          </p:nvSpPr>
          <p:spPr bwMode="auto">
            <a:xfrm>
              <a:off x="5273" y="3453"/>
              <a:ext cx="391"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Calibri" pitchFamily="34" charset="0"/>
                <a:ea typeface="微软雅黑" pitchFamily="34" charset="-122"/>
              </a:endParaRPr>
            </a:p>
          </p:txBody>
        </p:sp>
        <p:sp>
          <p:nvSpPr>
            <p:cNvPr id="746642" name="Rectangle 100"/>
            <p:cNvSpPr>
              <a:spLocks noChangeArrowheads="1"/>
            </p:cNvSpPr>
            <p:nvPr/>
          </p:nvSpPr>
          <p:spPr bwMode="auto">
            <a:xfrm>
              <a:off x="4883" y="3453"/>
              <a:ext cx="390"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Calibri" pitchFamily="34" charset="0"/>
                <a:ea typeface="微软雅黑" pitchFamily="34" charset="-122"/>
              </a:endParaRPr>
            </a:p>
          </p:txBody>
        </p:sp>
        <p:sp>
          <p:nvSpPr>
            <p:cNvPr id="746643" name="Rectangle 101"/>
            <p:cNvSpPr>
              <a:spLocks noChangeArrowheads="1"/>
            </p:cNvSpPr>
            <p:nvPr/>
          </p:nvSpPr>
          <p:spPr bwMode="auto">
            <a:xfrm>
              <a:off x="4492" y="3453"/>
              <a:ext cx="391"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Calibri" pitchFamily="34" charset="0"/>
                <a:ea typeface="微软雅黑" pitchFamily="34" charset="-122"/>
              </a:endParaRPr>
            </a:p>
          </p:txBody>
        </p:sp>
        <p:sp>
          <p:nvSpPr>
            <p:cNvPr id="746644" name="Rectangle 102"/>
            <p:cNvSpPr>
              <a:spLocks noChangeArrowheads="1"/>
            </p:cNvSpPr>
            <p:nvPr/>
          </p:nvSpPr>
          <p:spPr bwMode="auto">
            <a:xfrm>
              <a:off x="4100" y="3453"/>
              <a:ext cx="392"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Calibri" pitchFamily="34" charset="0"/>
                <a:ea typeface="微软雅黑" pitchFamily="34" charset="-122"/>
              </a:endParaRPr>
            </a:p>
          </p:txBody>
        </p:sp>
        <p:sp>
          <p:nvSpPr>
            <p:cNvPr id="746645" name="Rectangle 103"/>
            <p:cNvSpPr>
              <a:spLocks noChangeArrowheads="1"/>
            </p:cNvSpPr>
            <p:nvPr/>
          </p:nvSpPr>
          <p:spPr bwMode="auto">
            <a:xfrm>
              <a:off x="3709" y="3453"/>
              <a:ext cx="391"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6646" name="Rectangle 104"/>
            <p:cNvSpPr>
              <a:spLocks noChangeArrowheads="1"/>
            </p:cNvSpPr>
            <p:nvPr/>
          </p:nvSpPr>
          <p:spPr bwMode="auto">
            <a:xfrm>
              <a:off x="3319" y="3453"/>
              <a:ext cx="390"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12</a:t>
              </a:r>
            </a:p>
          </p:txBody>
        </p:sp>
        <p:sp>
          <p:nvSpPr>
            <p:cNvPr id="746647" name="Rectangle 105"/>
            <p:cNvSpPr>
              <a:spLocks noChangeArrowheads="1"/>
            </p:cNvSpPr>
            <p:nvPr/>
          </p:nvSpPr>
          <p:spPr bwMode="auto">
            <a:xfrm>
              <a:off x="2928" y="3453"/>
              <a:ext cx="391"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C</a:t>
              </a:r>
            </a:p>
          </p:txBody>
        </p:sp>
        <p:sp>
          <p:nvSpPr>
            <p:cNvPr id="746648" name="Rectangle 113"/>
            <p:cNvSpPr>
              <a:spLocks noChangeArrowheads="1"/>
            </p:cNvSpPr>
            <p:nvPr/>
          </p:nvSpPr>
          <p:spPr bwMode="auto">
            <a:xfrm>
              <a:off x="5273" y="327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649" name="Rectangle 114"/>
            <p:cNvSpPr>
              <a:spLocks noChangeArrowheads="1"/>
            </p:cNvSpPr>
            <p:nvPr/>
          </p:nvSpPr>
          <p:spPr bwMode="auto">
            <a:xfrm>
              <a:off x="4883" y="3276"/>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650" name="Rectangle 115"/>
            <p:cNvSpPr>
              <a:spLocks noChangeArrowheads="1"/>
            </p:cNvSpPr>
            <p:nvPr/>
          </p:nvSpPr>
          <p:spPr bwMode="auto">
            <a:xfrm>
              <a:off x="4492" y="327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651" name="Rectangle 116"/>
            <p:cNvSpPr>
              <a:spLocks noChangeArrowheads="1"/>
            </p:cNvSpPr>
            <p:nvPr/>
          </p:nvSpPr>
          <p:spPr bwMode="auto">
            <a:xfrm>
              <a:off x="4100" y="3276"/>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微软雅黑" pitchFamily="34" charset="-122"/>
                <a:ea typeface="微软雅黑" pitchFamily="34" charset="-122"/>
              </a:endParaRPr>
            </a:p>
          </p:txBody>
        </p:sp>
        <p:sp>
          <p:nvSpPr>
            <p:cNvPr id="746652" name="Rectangle 117"/>
            <p:cNvSpPr>
              <a:spLocks noChangeArrowheads="1"/>
            </p:cNvSpPr>
            <p:nvPr/>
          </p:nvSpPr>
          <p:spPr bwMode="auto">
            <a:xfrm>
              <a:off x="3709" y="327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6653" name="Rectangle 118"/>
            <p:cNvSpPr>
              <a:spLocks noChangeArrowheads="1"/>
            </p:cNvSpPr>
            <p:nvPr/>
          </p:nvSpPr>
          <p:spPr bwMode="auto">
            <a:xfrm>
              <a:off x="3319" y="3276"/>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0B</a:t>
              </a:r>
            </a:p>
          </p:txBody>
        </p:sp>
        <p:sp>
          <p:nvSpPr>
            <p:cNvPr id="746654" name="Rectangle 119"/>
            <p:cNvSpPr>
              <a:spLocks noChangeArrowheads="1"/>
            </p:cNvSpPr>
            <p:nvPr/>
          </p:nvSpPr>
          <p:spPr bwMode="auto">
            <a:xfrm>
              <a:off x="2928" y="327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B</a:t>
              </a:r>
            </a:p>
          </p:txBody>
        </p:sp>
        <p:sp>
          <p:nvSpPr>
            <p:cNvPr id="746655" name="Rectangle 127"/>
            <p:cNvSpPr>
              <a:spLocks noChangeArrowheads="1"/>
            </p:cNvSpPr>
            <p:nvPr/>
          </p:nvSpPr>
          <p:spPr bwMode="auto">
            <a:xfrm>
              <a:off x="5273" y="3099"/>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3B</a:t>
              </a:r>
            </a:p>
          </p:txBody>
        </p:sp>
        <p:sp>
          <p:nvSpPr>
            <p:cNvPr id="746656" name="Rectangle 128"/>
            <p:cNvSpPr>
              <a:spLocks noChangeArrowheads="1"/>
            </p:cNvSpPr>
            <p:nvPr/>
          </p:nvSpPr>
          <p:spPr bwMode="auto">
            <a:xfrm>
              <a:off x="4883" y="3099"/>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DA</a:t>
              </a:r>
            </a:p>
          </p:txBody>
        </p:sp>
        <p:sp>
          <p:nvSpPr>
            <p:cNvPr id="746657" name="Rectangle 129"/>
            <p:cNvSpPr>
              <a:spLocks noChangeArrowheads="1"/>
            </p:cNvSpPr>
            <p:nvPr/>
          </p:nvSpPr>
          <p:spPr bwMode="auto">
            <a:xfrm>
              <a:off x="4492" y="3099"/>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15</a:t>
              </a:r>
            </a:p>
          </p:txBody>
        </p:sp>
        <p:sp>
          <p:nvSpPr>
            <p:cNvPr id="746658" name="Rectangle 130"/>
            <p:cNvSpPr>
              <a:spLocks noChangeArrowheads="1"/>
            </p:cNvSpPr>
            <p:nvPr/>
          </p:nvSpPr>
          <p:spPr bwMode="auto">
            <a:xfrm>
              <a:off x="4100" y="3099"/>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93</a:t>
              </a:r>
            </a:p>
          </p:txBody>
        </p:sp>
        <p:sp>
          <p:nvSpPr>
            <p:cNvPr id="746659" name="Rectangle 131"/>
            <p:cNvSpPr>
              <a:spLocks noChangeArrowheads="1"/>
            </p:cNvSpPr>
            <p:nvPr/>
          </p:nvSpPr>
          <p:spPr bwMode="auto">
            <a:xfrm>
              <a:off x="3709" y="3099"/>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660" name="Rectangle 132"/>
            <p:cNvSpPr>
              <a:spLocks noChangeArrowheads="1"/>
            </p:cNvSpPr>
            <p:nvPr/>
          </p:nvSpPr>
          <p:spPr bwMode="auto">
            <a:xfrm>
              <a:off x="3319" y="3099"/>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2D</a:t>
              </a:r>
            </a:p>
          </p:txBody>
        </p:sp>
        <p:sp>
          <p:nvSpPr>
            <p:cNvPr id="746661" name="Rectangle 133"/>
            <p:cNvSpPr>
              <a:spLocks noChangeArrowheads="1"/>
            </p:cNvSpPr>
            <p:nvPr/>
          </p:nvSpPr>
          <p:spPr bwMode="auto">
            <a:xfrm>
              <a:off x="2928" y="3099"/>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A</a:t>
              </a:r>
            </a:p>
          </p:txBody>
        </p:sp>
        <p:sp>
          <p:nvSpPr>
            <p:cNvPr id="746662" name="Rectangle 141"/>
            <p:cNvSpPr>
              <a:spLocks noChangeArrowheads="1"/>
            </p:cNvSpPr>
            <p:nvPr/>
          </p:nvSpPr>
          <p:spPr bwMode="auto">
            <a:xfrm>
              <a:off x="5273" y="2922"/>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663" name="Rectangle 142"/>
            <p:cNvSpPr>
              <a:spLocks noChangeArrowheads="1"/>
            </p:cNvSpPr>
            <p:nvPr/>
          </p:nvSpPr>
          <p:spPr bwMode="auto">
            <a:xfrm>
              <a:off x="4883" y="2922"/>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664" name="Rectangle 143"/>
            <p:cNvSpPr>
              <a:spLocks noChangeArrowheads="1"/>
            </p:cNvSpPr>
            <p:nvPr/>
          </p:nvSpPr>
          <p:spPr bwMode="auto">
            <a:xfrm>
              <a:off x="4492" y="2922"/>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665" name="Rectangle 144"/>
            <p:cNvSpPr>
              <a:spLocks noChangeArrowheads="1"/>
            </p:cNvSpPr>
            <p:nvPr/>
          </p:nvSpPr>
          <p:spPr bwMode="auto">
            <a:xfrm>
              <a:off x="4100" y="2922"/>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666" name="Rectangle 145"/>
            <p:cNvSpPr>
              <a:spLocks noChangeArrowheads="1"/>
            </p:cNvSpPr>
            <p:nvPr/>
          </p:nvSpPr>
          <p:spPr bwMode="auto">
            <a:xfrm>
              <a:off x="3709" y="2922"/>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6667" name="Rectangle 146"/>
            <p:cNvSpPr>
              <a:spLocks noChangeArrowheads="1"/>
            </p:cNvSpPr>
            <p:nvPr/>
          </p:nvSpPr>
          <p:spPr bwMode="auto">
            <a:xfrm>
              <a:off x="3319" y="2922"/>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2D</a:t>
              </a:r>
            </a:p>
          </p:txBody>
        </p:sp>
        <p:sp>
          <p:nvSpPr>
            <p:cNvPr id="746668" name="Rectangle 147"/>
            <p:cNvSpPr>
              <a:spLocks noChangeArrowheads="1"/>
            </p:cNvSpPr>
            <p:nvPr/>
          </p:nvSpPr>
          <p:spPr bwMode="auto">
            <a:xfrm>
              <a:off x="2928" y="2922"/>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9</a:t>
              </a:r>
            </a:p>
          </p:txBody>
        </p:sp>
        <p:sp>
          <p:nvSpPr>
            <p:cNvPr id="746669" name="Rectangle 155"/>
            <p:cNvSpPr>
              <a:spLocks noChangeArrowheads="1"/>
            </p:cNvSpPr>
            <p:nvPr/>
          </p:nvSpPr>
          <p:spPr bwMode="auto">
            <a:xfrm>
              <a:off x="5273" y="2745"/>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89</a:t>
              </a:r>
            </a:p>
          </p:txBody>
        </p:sp>
        <p:sp>
          <p:nvSpPr>
            <p:cNvPr id="746670" name="Rectangle 156"/>
            <p:cNvSpPr>
              <a:spLocks noChangeArrowheads="1"/>
            </p:cNvSpPr>
            <p:nvPr/>
          </p:nvSpPr>
          <p:spPr bwMode="auto">
            <a:xfrm>
              <a:off x="4883" y="2745"/>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51</a:t>
              </a:r>
            </a:p>
          </p:txBody>
        </p:sp>
        <p:sp>
          <p:nvSpPr>
            <p:cNvPr id="746671" name="Rectangle 157"/>
            <p:cNvSpPr>
              <a:spLocks noChangeArrowheads="1"/>
            </p:cNvSpPr>
            <p:nvPr/>
          </p:nvSpPr>
          <p:spPr bwMode="auto">
            <a:xfrm>
              <a:off x="4492" y="2745"/>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00</a:t>
              </a:r>
            </a:p>
          </p:txBody>
        </p:sp>
        <p:sp>
          <p:nvSpPr>
            <p:cNvPr id="746672" name="Rectangle 158"/>
            <p:cNvSpPr>
              <a:spLocks noChangeArrowheads="1"/>
            </p:cNvSpPr>
            <p:nvPr/>
          </p:nvSpPr>
          <p:spPr bwMode="auto">
            <a:xfrm>
              <a:off x="4100" y="2745"/>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3A</a:t>
              </a:r>
            </a:p>
          </p:txBody>
        </p:sp>
        <p:sp>
          <p:nvSpPr>
            <p:cNvPr id="746673" name="Rectangle 159"/>
            <p:cNvSpPr>
              <a:spLocks noChangeArrowheads="1"/>
            </p:cNvSpPr>
            <p:nvPr/>
          </p:nvSpPr>
          <p:spPr bwMode="auto">
            <a:xfrm>
              <a:off x="3709" y="2745"/>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674" name="Rectangle 160"/>
            <p:cNvSpPr>
              <a:spLocks noChangeArrowheads="1"/>
            </p:cNvSpPr>
            <p:nvPr/>
          </p:nvSpPr>
          <p:spPr bwMode="auto">
            <a:xfrm>
              <a:off x="3319" y="2745"/>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24</a:t>
              </a:r>
            </a:p>
          </p:txBody>
        </p:sp>
        <p:sp>
          <p:nvSpPr>
            <p:cNvPr id="746675" name="Rectangle 161"/>
            <p:cNvSpPr>
              <a:spLocks noChangeArrowheads="1"/>
            </p:cNvSpPr>
            <p:nvPr/>
          </p:nvSpPr>
          <p:spPr bwMode="auto">
            <a:xfrm>
              <a:off x="2928" y="2745"/>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8</a:t>
              </a:r>
            </a:p>
          </p:txBody>
        </p:sp>
        <p:sp>
          <p:nvSpPr>
            <p:cNvPr id="266" name="Rectangle 169"/>
            <p:cNvSpPr>
              <a:spLocks noChangeArrowheads="1"/>
            </p:cNvSpPr>
            <p:nvPr/>
          </p:nvSpPr>
          <p:spPr bwMode="auto">
            <a:xfrm>
              <a:off x="5273"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B3</a:t>
              </a:r>
            </a:p>
          </p:txBody>
        </p:sp>
        <p:sp>
          <p:nvSpPr>
            <p:cNvPr id="267" name="Rectangle 170"/>
            <p:cNvSpPr>
              <a:spLocks noChangeArrowheads="1"/>
            </p:cNvSpPr>
            <p:nvPr/>
          </p:nvSpPr>
          <p:spPr bwMode="auto">
            <a:xfrm>
              <a:off x="4883"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B2</a:t>
              </a:r>
            </a:p>
          </p:txBody>
        </p:sp>
        <p:sp>
          <p:nvSpPr>
            <p:cNvPr id="268" name="Rectangle 171"/>
            <p:cNvSpPr>
              <a:spLocks noChangeArrowheads="1"/>
            </p:cNvSpPr>
            <p:nvPr/>
          </p:nvSpPr>
          <p:spPr bwMode="auto">
            <a:xfrm>
              <a:off x="4492"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B1</a:t>
              </a:r>
            </a:p>
          </p:txBody>
        </p:sp>
        <p:sp>
          <p:nvSpPr>
            <p:cNvPr id="269" name="Rectangle 172"/>
            <p:cNvSpPr>
              <a:spLocks noChangeArrowheads="1"/>
            </p:cNvSpPr>
            <p:nvPr/>
          </p:nvSpPr>
          <p:spPr bwMode="auto">
            <a:xfrm>
              <a:off x="4100" y="2568"/>
              <a:ext cx="393"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B0</a:t>
              </a:r>
            </a:p>
          </p:txBody>
        </p:sp>
        <p:sp>
          <p:nvSpPr>
            <p:cNvPr id="270" name="Rectangle 173"/>
            <p:cNvSpPr>
              <a:spLocks noChangeArrowheads="1"/>
            </p:cNvSpPr>
            <p:nvPr/>
          </p:nvSpPr>
          <p:spPr bwMode="auto">
            <a:xfrm>
              <a:off x="3709"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V</a:t>
              </a:r>
            </a:p>
          </p:txBody>
        </p:sp>
        <p:sp>
          <p:nvSpPr>
            <p:cNvPr id="271" name="Rectangle 174"/>
            <p:cNvSpPr>
              <a:spLocks noChangeArrowheads="1"/>
            </p:cNvSpPr>
            <p:nvPr/>
          </p:nvSpPr>
          <p:spPr bwMode="auto">
            <a:xfrm>
              <a:off x="3319"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Tag</a:t>
              </a:r>
            </a:p>
          </p:txBody>
        </p:sp>
        <p:sp>
          <p:nvSpPr>
            <p:cNvPr id="272" name="Rectangle 175"/>
            <p:cNvSpPr>
              <a:spLocks noChangeArrowheads="1"/>
            </p:cNvSpPr>
            <p:nvPr/>
          </p:nvSpPr>
          <p:spPr bwMode="auto">
            <a:xfrm>
              <a:off x="2928"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Idx</a:t>
              </a:r>
            </a:p>
          </p:txBody>
        </p:sp>
        <p:sp>
          <p:nvSpPr>
            <p:cNvPr id="746683" name="Line 183"/>
            <p:cNvSpPr>
              <a:spLocks noChangeShapeType="1"/>
            </p:cNvSpPr>
            <p:nvPr/>
          </p:nvSpPr>
          <p:spPr bwMode="auto">
            <a:xfrm>
              <a:off x="2940" y="2745"/>
              <a:ext cx="2724" cy="1"/>
            </a:xfrm>
            <a:prstGeom prst="line">
              <a:avLst/>
            </a:prstGeom>
            <a:noFill/>
            <a:ln w="12600">
              <a:solidFill>
                <a:srgbClr val="000066"/>
              </a:solidFill>
              <a:miter lim="800000"/>
              <a:headEnd/>
              <a:tailEnd/>
            </a:ln>
          </p:spPr>
          <p:txBody>
            <a:bodyPr/>
            <a:lstStyle/>
            <a:p>
              <a:endParaRPr lang="zh-CN" altLang="en-US"/>
            </a:p>
          </p:txBody>
        </p:sp>
        <p:sp>
          <p:nvSpPr>
            <p:cNvPr id="746684" name="Line 184"/>
            <p:cNvSpPr>
              <a:spLocks noChangeShapeType="1"/>
            </p:cNvSpPr>
            <p:nvPr/>
          </p:nvSpPr>
          <p:spPr bwMode="auto">
            <a:xfrm>
              <a:off x="2940" y="2922"/>
              <a:ext cx="2724" cy="1"/>
            </a:xfrm>
            <a:prstGeom prst="line">
              <a:avLst/>
            </a:prstGeom>
            <a:noFill/>
            <a:ln w="12600">
              <a:solidFill>
                <a:srgbClr val="000066"/>
              </a:solidFill>
              <a:miter lim="800000"/>
              <a:headEnd/>
              <a:tailEnd/>
            </a:ln>
          </p:spPr>
          <p:txBody>
            <a:bodyPr/>
            <a:lstStyle/>
            <a:p>
              <a:endParaRPr lang="zh-CN" altLang="en-US"/>
            </a:p>
          </p:txBody>
        </p:sp>
        <p:sp>
          <p:nvSpPr>
            <p:cNvPr id="746685" name="Line 185"/>
            <p:cNvSpPr>
              <a:spLocks noChangeShapeType="1"/>
            </p:cNvSpPr>
            <p:nvPr/>
          </p:nvSpPr>
          <p:spPr bwMode="auto">
            <a:xfrm>
              <a:off x="2940" y="3099"/>
              <a:ext cx="2724" cy="1"/>
            </a:xfrm>
            <a:prstGeom prst="line">
              <a:avLst/>
            </a:prstGeom>
            <a:noFill/>
            <a:ln w="12600">
              <a:solidFill>
                <a:srgbClr val="000066"/>
              </a:solidFill>
              <a:miter lim="800000"/>
              <a:headEnd/>
              <a:tailEnd/>
            </a:ln>
          </p:spPr>
          <p:txBody>
            <a:bodyPr/>
            <a:lstStyle/>
            <a:p>
              <a:endParaRPr lang="zh-CN" altLang="en-US"/>
            </a:p>
          </p:txBody>
        </p:sp>
        <p:sp>
          <p:nvSpPr>
            <p:cNvPr id="746686" name="Line 186"/>
            <p:cNvSpPr>
              <a:spLocks noChangeShapeType="1"/>
            </p:cNvSpPr>
            <p:nvPr/>
          </p:nvSpPr>
          <p:spPr bwMode="auto">
            <a:xfrm>
              <a:off x="2940" y="3276"/>
              <a:ext cx="2724" cy="1"/>
            </a:xfrm>
            <a:prstGeom prst="line">
              <a:avLst/>
            </a:prstGeom>
            <a:noFill/>
            <a:ln w="12600">
              <a:solidFill>
                <a:srgbClr val="000066"/>
              </a:solidFill>
              <a:miter lim="800000"/>
              <a:headEnd/>
              <a:tailEnd/>
            </a:ln>
          </p:spPr>
          <p:txBody>
            <a:bodyPr/>
            <a:lstStyle/>
            <a:p>
              <a:endParaRPr lang="zh-CN" altLang="en-US"/>
            </a:p>
          </p:txBody>
        </p:sp>
        <p:sp>
          <p:nvSpPr>
            <p:cNvPr id="746687" name="Line 187"/>
            <p:cNvSpPr>
              <a:spLocks noChangeShapeType="1"/>
            </p:cNvSpPr>
            <p:nvPr/>
          </p:nvSpPr>
          <p:spPr bwMode="auto">
            <a:xfrm>
              <a:off x="2940" y="3455"/>
              <a:ext cx="2724" cy="1"/>
            </a:xfrm>
            <a:prstGeom prst="line">
              <a:avLst/>
            </a:prstGeom>
            <a:noFill/>
            <a:ln w="12600">
              <a:solidFill>
                <a:srgbClr val="000066"/>
              </a:solidFill>
              <a:miter lim="800000"/>
              <a:headEnd/>
              <a:tailEnd/>
            </a:ln>
          </p:spPr>
          <p:txBody>
            <a:bodyPr/>
            <a:lstStyle/>
            <a:p>
              <a:endParaRPr lang="zh-CN" altLang="en-US"/>
            </a:p>
          </p:txBody>
        </p:sp>
        <p:sp>
          <p:nvSpPr>
            <p:cNvPr id="746688" name="Line 188"/>
            <p:cNvSpPr>
              <a:spLocks noChangeShapeType="1"/>
            </p:cNvSpPr>
            <p:nvPr/>
          </p:nvSpPr>
          <p:spPr bwMode="auto">
            <a:xfrm>
              <a:off x="2940" y="3646"/>
              <a:ext cx="2724" cy="1"/>
            </a:xfrm>
            <a:prstGeom prst="line">
              <a:avLst/>
            </a:prstGeom>
            <a:noFill/>
            <a:ln w="12600">
              <a:solidFill>
                <a:srgbClr val="000066"/>
              </a:solidFill>
              <a:miter lim="800000"/>
              <a:headEnd/>
              <a:tailEnd/>
            </a:ln>
          </p:spPr>
          <p:txBody>
            <a:bodyPr/>
            <a:lstStyle/>
            <a:p>
              <a:endParaRPr lang="zh-CN" altLang="en-US"/>
            </a:p>
          </p:txBody>
        </p:sp>
        <p:sp>
          <p:nvSpPr>
            <p:cNvPr id="746689" name="Line 189"/>
            <p:cNvSpPr>
              <a:spLocks noChangeShapeType="1"/>
            </p:cNvSpPr>
            <p:nvPr/>
          </p:nvSpPr>
          <p:spPr bwMode="auto">
            <a:xfrm>
              <a:off x="2940" y="3823"/>
              <a:ext cx="2724" cy="1"/>
            </a:xfrm>
            <a:prstGeom prst="line">
              <a:avLst/>
            </a:prstGeom>
            <a:noFill/>
            <a:ln w="12600">
              <a:solidFill>
                <a:srgbClr val="000066"/>
              </a:solidFill>
              <a:miter lim="800000"/>
              <a:headEnd/>
              <a:tailEnd/>
            </a:ln>
          </p:spPr>
          <p:txBody>
            <a:bodyPr/>
            <a:lstStyle/>
            <a:p>
              <a:endParaRPr lang="zh-CN" altLang="en-US"/>
            </a:p>
          </p:txBody>
        </p:sp>
        <p:sp>
          <p:nvSpPr>
            <p:cNvPr id="746690" name="Line 190"/>
            <p:cNvSpPr>
              <a:spLocks noChangeShapeType="1"/>
            </p:cNvSpPr>
            <p:nvPr/>
          </p:nvSpPr>
          <p:spPr bwMode="auto">
            <a:xfrm>
              <a:off x="2940" y="4000"/>
              <a:ext cx="2724" cy="1"/>
            </a:xfrm>
            <a:prstGeom prst="line">
              <a:avLst/>
            </a:prstGeom>
            <a:noFill/>
            <a:ln w="12600">
              <a:solidFill>
                <a:srgbClr val="000066"/>
              </a:solidFill>
              <a:miter lim="800000"/>
              <a:headEnd/>
              <a:tailEnd/>
            </a:ln>
          </p:spPr>
          <p:txBody>
            <a:bodyPr/>
            <a:lstStyle/>
            <a:p>
              <a:endParaRPr lang="zh-CN" altLang="en-US"/>
            </a:p>
          </p:txBody>
        </p:sp>
        <p:sp>
          <p:nvSpPr>
            <p:cNvPr id="746691" name="Line 197"/>
            <p:cNvSpPr>
              <a:spLocks noChangeShapeType="1"/>
            </p:cNvSpPr>
            <p:nvPr/>
          </p:nvSpPr>
          <p:spPr bwMode="auto">
            <a:xfrm>
              <a:off x="3319" y="2568"/>
              <a:ext cx="1" cy="1609"/>
            </a:xfrm>
            <a:prstGeom prst="line">
              <a:avLst/>
            </a:prstGeom>
            <a:noFill/>
            <a:ln w="12600">
              <a:solidFill>
                <a:srgbClr val="000066"/>
              </a:solidFill>
              <a:miter lim="800000"/>
              <a:headEnd/>
              <a:tailEnd/>
            </a:ln>
          </p:spPr>
          <p:txBody>
            <a:bodyPr/>
            <a:lstStyle/>
            <a:p>
              <a:endParaRPr lang="zh-CN" altLang="en-US"/>
            </a:p>
          </p:txBody>
        </p:sp>
        <p:sp>
          <p:nvSpPr>
            <p:cNvPr id="746692" name="Line 198"/>
            <p:cNvSpPr>
              <a:spLocks noChangeShapeType="1"/>
            </p:cNvSpPr>
            <p:nvPr/>
          </p:nvSpPr>
          <p:spPr bwMode="auto">
            <a:xfrm>
              <a:off x="3709" y="2568"/>
              <a:ext cx="1" cy="1609"/>
            </a:xfrm>
            <a:prstGeom prst="line">
              <a:avLst/>
            </a:prstGeom>
            <a:noFill/>
            <a:ln w="12600">
              <a:solidFill>
                <a:srgbClr val="000066"/>
              </a:solidFill>
              <a:miter lim="800000"/>
              <a:headEnd/>
              <a:tailEnd/>
            </a:ln>
          </p:spPr>
          <p:txBody>
            <a:bodyPr/>
            <a:lstStyle/>
            <a:p>
              <a:endParaRPr lang="zh-CN" altLang="en-US"/>
            </a:p>
          </p:txBody>
        </p:sp>
        <p:sp>
          <p:nvSpPr>
            <p:cNvPr id="746693" name="Line 199"/>
            <p:cNvSpPr>
              <a:spLocks noChangeShapeType="1"/>
            </p:cNvSpPr>
            <p:nvPr/>
          </p:nvSpPr>
          <p:spPr bwMode="auto">
            <a:xfrm>
              <a:off x="4100" y="2568"/>
              <a:ext cx="1" cy="1609"/>
            </a:xfrm>
            <a:prstGeom prst="line">
              <a:avLst/>
            </a:prstGeom>
            <a:noFill/>
            <a:ln w="12600">
              <a:solidFill>
                <a:srgbClr val="000066"/>
              </a:solidFill>
              <a:miter lim="800000"/>
              <a:headEnd/>
              <a:tailEnd/>
            </a:ln>
          </p:spPr>
          <p:txBody>
            <a:bodyPr/>
            <a:lstStyle/>
            <a:p>
              <a:endParaRPr lang="zh-CN" altLang="en-US"/>
            </a:p>
          </p:txBody>
        </p:sp>
        <p:sp>
          <p:nvSpPr>
            <p:cNvPr id="746694" name="Line 200"/>
            <p:cNvSpPr>
              <a:spLocks noChangeShapeType="1"/>
            </p:cNvSpPr>
            <p:nvPr/>
          </p:nvSpPr>
          <p:spPr bwMode="auto">
            <a:xfrm>
              <a:off x="4492" y="2568"/>
              <a:ext cx="1" cy="1609"/>
            </a:xfrm>
            <a:prstGeom prst="line">
              <a:avLst/>
            </a:prstGeom>
            <a:noFill/>
            <a:ln w="12600">
              <a:solidFill>
                <a:srgbClr val="000066"/>
              </a:solidFill>
              <a:miter lim="800000"/>
              <a:headEnd/>
              <a:tailEnd/>
            </a:ln>
          </p:spPr>
          <p:txBody>
            <a:bodyPr/>
            <a:lstStyle/>
            <a:p>
              <a:endParaRPr lang="zh-CN" altLang="en-US"/>
            </a:p>
          </p:txBody>
        </p:sp>
        <p:sp>
          <p:nvSpPr>
            <p:cNvPr id="746695" name="Line 201"/>
            <p:cNvSpPr>
              <a:spLocks noChangeShapeType="1"/>
            </p:cNvSpPr>
            <p:nvPr/>
          </p:nvSpPr>
          <p:spPr bwMode="auto">
            <a:xfrm>
              <a:off x="4883" y="2568"/>
              <a:ext cx="1" cy="1609"/>
            </a:xfrm>
            <a:prstGeom prst="line">
              <a:avLst/>
            </a:prstGeom>
            <a:noFill/>
            <a:ln w="12600">
              <a:solidFill>
                <a:srgbClr val="000066"/>
              </a:solidFill>
              <a:miter lim="800000"/>
              <a:headEnd/>
              <a:tailEnd/>
            </a:ln>
          </p:spPr>
          <p:txBody>
            <a:bodyPr/>
            <a:lstStyle/>
            <a:p>
              <a:endParaRPr lang="zh-CN" altLang="en-US"/>
            </a:p>
          </p:txBody>
        </p:sp>
        <p:sp>
          <p:nvSpPr>
            <p:cNvPr id="746696" name="Line 202"/>
            <p:cNvSpPr>
              <a:spLocks noChangeShapeType="1"/>
            </p:cNvSpPr>
            <p:nvPr/>
          </p:nvSpPr>
          <p:spPr bwMode="auto">
            <a:xfrm>
              <a:off x="5273" y="2568"/>
              <a:ext cx="1" cy="1609"/>
            </a:xfrm>
            <a:prstGeom prst="line">
              <a:avLst/>
            </a:prstGeom>
            <a:noFill/>
            <a:ln w="12600">
              <a:solidFill>
                <a:srgbClr val="000066"/>
              </a:solidFill>
              <a:miter lim="800000"/>
              <a:headEnd/>
              <a:tailEnd/>
            </a:ln>
          </p:spPr>
          <p:txBody>
            <a:bodyPr/>
            <a:lstStyle/>
            <a:p>
              <a:endParaRPr lang="zh-CN" altLang="en-US"/>
            </a:p>
          </p:txBody>
        </p:sp>
        <p:sp>
          <p:nvSpPr>
            <p:cNvPr id="746698" name="Line 206"/>
            <p:cNvSpPr>
              <a:spLocks noChangeShapeType="1"/>
            </p:cNvSpPr>
            <p:nvPr/>
          </p:nvSpPr>
          <p:spPr bwMode="auto">
            <a:xfrm>
              <a:off x="5664" y="2568"/>
              <a:ext cx="1" cy="1609"/>
            </a:xfrm>
            <a:prstGeom prst="line">
              <a:avLst/>
            </a:prstGeom>
            <a:noFill/>
            <a:ln w="28575">
              <a:solidFill>
                <a:srgbClr val="000066"/>
              </a:solidFill>
              <a:miter lim="800000"/>
              <a:headEnd/>
              <a:tailEnd/>
            </a:ln>
          </p:spPr>
          <p:txBody>
            <a:bodyPr/>
            <a:lstStyle/>
            <a:p>
              <a:endParaRPr lang="zh-CN" altLang="en-US"/>
            </a:p>
          </p:txBody>
        </p:sp>
        <p:sp>
          <p:nvSpPr>
            <p:cNvPr id="746699" name="Line 207"/>
            <p:cNvSpPr>
              <a:spLocks noChangeShapeType="1"/>
            </p:cNvSpPr>
            <p:nvPr/>
          </p:nvSpPr>
          <p:spPr bwMode="auto">
            <a:xfrm>
              <a:off x="2940" y="4177"/>
              <a:ext cx="2724" cy="1"/>
            </a:xfrm>
            <a:prstGeom prst="line">
              <a:avLst/>
            </a:prstGeom>
            <a:noFill/>
            <a:ln w="28575">
              <a:solidFill>
                <a:srgbClr val="000066"/>
              </a:solidFill>
              <a:miter lim="800000"/>
              <a:headEnd/>
              <a:tailEnd/>
            </a:ln>
          </p:spPr>
          <p:txBody>
            <a:bodyPr/>
            <a:lstStyle/>
            <a:p>
              <a:endParaRPr lang="zh-CN" altLang="en-US"/>
            </a:p>
          </p:txBody>
        </p:sp>
        <p:sp>
          <p:nvSpPr>
            <p:cNvPr id="746700" name="Line 206"/>
            <p:cNvSpPr>
              <a:spLocks noChangeShapeType="1"/>
            </p:cNvSpPr>
            <p:nvPr/>
          </p:nvSpPr>
          <p:spPr bwMode="auto">
            <a:xfrm>
              <a:off x="2928" y="2572"/>
              <a:ext cx="1" cy="1609"/>
            </a:xfrm>
            <a:prstGeom prst="line">
              <a:avLst/>
            </a:prstGeom>
            <a:noFill/>
            <a:ln w="28575">
              <a:solidFill>
                <a:srgbClr val="000066"/>
              </a:solidFill>
              <a:miter lim="800000"/>
              <a:headEnd/>
              <a:tailEnd/>
            </a:ln>
          </p:spPr>
          <p:txBody>
            <a:bodyPr/>
            <a:lstStyle/>
            <a:p>
              <a:endParaRPr lang="zh-CN" altLang="en-US"/>
            </a:p>
          </p:txBody>
        </p:sp>
        <p:sp>
          <p:nvSpPr>
            <p:cNvPr id="746706" name="Line 207"/>
            <p:cNvSpPr>
              <a:spLocks noChangeShapeType="1"/>
            </p:cNvSpPr>
            <p:nvPr/>
          </p:nvSpPr>
          <p:spPr bwMode="auto">
            <a:xfrm>
              <a:off x="2928" y="2580"/>
              <a:ext cx="2724" cy="1"/>
            </a:xfrm>
            <a:prstGeom prst="line">
              <a:avLst/>
            </a:prstGeom>
            <a:noFill/>
            <a:ln w="28575">
              <a:solidFill>
                <a:srgbClr val="000066"/>
              </a:solidFill>
              <a:miter lim="800000"/>
              <a:headEnd/>
              <a:tailEnd/>
            </a:ln>
          </p:spPr>
          <p:txBody>
            <a:bodyPr/>
            <a:lstStyle/>
            <a:p>
              <a:endParaRPr lang="zh-CN" altLang="en-US"/>
            </a:p>
          </p:txBody>
        </p:sp>
      </p:gr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6702"/>
                                        </p:tgtEl>
                                        <p:attrNameLst>
                                          <p:attrName>style.visibility</p:attrName>
                                        </p:attrNameLst>
                                      </p:cBhvr>
                                      <p:to>
                                        <p:strVal val="visible"/>
                                      </p:to>
                                    </p:set>
                                    <p:animEffect transition="in" filter="blinds(horizontal)">
                                      <p:cBhvr>
                                        <p:cTn id="7" dur="500"/>
                                        <p:tgtEl>
                                          <p:spTgt spid="746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6702"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1"/>
          <p:cNvSpPr>
            <a:spLocks noGrp="1" noChangeArrowheads="1"/>
          </p:cNvSpPr>
          <p:nvPr>
            <p:ph type="title" idx="4294967295"/>
          </p:nvPr>
        </p:nvSpPr>
        <p:spPr>
          <a:xfrm>
            <a:off x="244475" y="127000"/>
            <a:ext cx="8521700" cy="569913"/>
          </a:xfrm>
        </p:spPr>
        <p:txBody>
          <a:bodyPr lIns="91440" tIns="45720" rIns="91440" bIns="45720" anchor="ct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t>一个简化的存储系统举例（续）</a:t>
            </a:r>
            <a:endParaRPr lang="en-GB" altLang="zh-CN"/>
          </a:p>
        </p:txBody>
      </p:sp>
      <p:sp>
        <p:nvSpPr>
          <p:cNvPr id="748547" name="Rectangle 2"/>
          <p:cNvSpPr>
            <a:spLocks noGrp="1" noChangeArrowheads="1"/>
          </p:cNvSpPr>
          <p:nvPr>
            <p:ph type="body" idx="4294967295"/>
          </p:nvPr>
        </p:nvSpPr>
        <p:spPr>
          <a:xfrm>
            <a:off x="322263" y="800100"/>
            <a:ext cx="8307387" cy="5781675"/>
          </a:xfrm>
        </p:spPr>
        <p:txBody>
          <a:bodyPr lIns="91440" tIns="45720" rIns="91440" bIns="45720"/>
          <a:lstStyle/>
          <a:p>
            <a:pPr marL="222250" indent="-222250">
              <a:lnSpc>
                <a:spcPct val="120000"/>
              </a:lnSpc>
              <a:buFontTx/>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GB" sz="2000">
                <a:latin typeface="微软雅黑" pitchFamily="34" charset="-122"/>
                <a:ea typeface="微软雅黑" pitchFamily="34" charset="-122"/>
              </a:rPr>
              <a:t>   假设该存储系统所在计算机采用小端方式， </a:t>
            </a:r>
            <a:r>
              <a:rPr lang="en-GB" altLang="zh-CN" sz="2000">
                <a:latin typeface="微软雅黑" pitchFamily="34" charset="-122"/>
                <a:ea typeface="微软雅黑" pitchFamily="34" charset="-122"/>
              </a:rPr>
              <a:t>CPU</a:t>
            </a:r>
            <a:r>
              <a:rPr lang="zh-CN" altLang="en-GB" sz="2000">
                <a:latin typeface="微软雅黑" pitchFamily="34" charset="-122"/>
                <a:ea typeface="微软雅黑" pitchFamily="34" charset="-122"/>
              </a:rPr>
              <a:t>执行某指令过程中要求访问一个</a:t>
            </a:r>
            <a:r>
              <a:rPr lang="en-GB" altLang="zh-CN" sz="2000">
                <a:latin typeface="微软雅黑" pitchFamily="34" charset="-122"/>
                <a:ea typeface="微软雅黑" pitchFamily="34" charset="-122"/>
              </a:rPr>
              <a:t>16</a:t>
            </a:r>
            <a:r>
              <a:rPr lang="zh-CN" altLang="en-GB" sz="2000">
                <a:latin typeface="微软雅黑" pitchFamily="34" charset="-122"/>
                <a:ea typeface="微软雅黑" pitchFamily="34" charset="-122"/>
              </a:rPr>
              <a:t>位数据，给出的逻辑地址为</a:t>
            </a:r>
            <a:r>
              <a:rPr lang="en-GB" altLang="zh-CN" sz="2000">
                <a:latin typeface="微软雅黑" pitchFamily="34" charset="-122"/>
                <a:ea typeface="微软雅黑" pitchFamily="34" charset="-122"/>
              </a:rPr>
              <a:t>0x03D4</a:t>
            </a:r>
            <a:r>
              <a:rPr lang="zh-CN" altLang="en-GB" sz="2000">
                <a:latin typeface="微软雅黑" pitchFamily="34" charset="-122"/>
                <a:ea typeface="微软雅黑" pitchFamily="34" charset="-122"/>
              </a:rPr>
              <a:t>，说明访存过程。</a:t>
            </a:r>
          </a:p>
          <a:p>
            <a:pPr marL="222250" indent="-222250">
              <a:lnSpc>
                <a:spcPct val="12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2000">
              <a:latin typeface="微软雅黑" pitchFamily="34" charset="-122"/>
              <a:ea typeface="微软雅黑" pitchFamily="34" charset="-122"/>
            </a:endParaRPr>
          </a:p>
          <a:p>
            <a:pPr marL="222250" indent="-222250">
              <a:lnSpc>
                <a:spcPct val="12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2000">
              <a:latin typeface="微软雅黑" pitchFamily="34" charset="-122"/>
              <a:ea typeface="微软雅黑" pitchFamily="34" charset="-122"/>
            </a:endParaRPr>
          </a:p>
          <a:p>
            <a:pPr marL="222250" indent="-222250">
              <a:lnSpc>
                <a:spcPct val="12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2000">
              <a:latin typeface="微软雅黑" pitchFamily="34" charset="-122"/>
              <a:ea typeface="微软雅黑" pitchFamily="34" charset="-122"/>
            </a:endParaRPr>
          </a:p>
          <a:p>
            <a:pPr marL="222250" indent="-222250">
              <a:lnSpc>
                <a:spcPct val="9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1200">
              <a:ea typeface="宋体" pitchFamily="2" charset="-122"/>
            </a:endParaRPr>
          </a:p>
          <a:p>
            <a:pPr marL="558800" lvl="1" indent="-220663">
              <a:lnSpc>
                <a:spcPct val="78000"/>
              </a:lnSpc>
              <a:spcBef>
                <a:spcPts val="500"/>
              </a:spcBef>
              <a:buSzPct val="75000"/>
              <a:buFontTx/>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1400">
              <a:ea typeface="宋体" pitchFamily="2" charset="-122"/>
            </a:endParaRPr>
          </a:p>
          <a:p>
            <a:pPr marL="558800" lvl="1" indent="-220663">
              <a:lnSpc>
                <a:spcPct val="78000"/>
              </a:lnSpc>
              <a:spcBef>
                <a:spcPts val="500"/>
              </a:spcBef>
              <a:buSzPct val="75000"/>
              <a:buFontTx/>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altLang="zh-CN" sz="1600">
                <a:latin typeface="Arial Black" pitchFamily="34" charset="0"/>
                <a:ea typeface="宋体" pitchFamily="2" charset="-122"/>
              </a:rPr>
              <a:t>VPN ___  TLBI ___  TLBT ____  TLB Hit? __  Page Fault? __   PPN: ____</a:t>
            </a:r>
          </a:p>
          <a:p>
            <a:pPr marL="222250" indent="-222250">
              <a:lnSpc>
                <a:spcPct val="15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GB" sz="2000">
                <a:ea typeface="微软雅黑" pitchFamily="34" charset="-122"/>
              </a:rPr>
              <a:t>物理地址为</a:t>
            </a:r>
          </a:p>
          <a:p>
            <a:pPr marL="222250" indent="-222250">
              <a:lnSpc>
                <a:spcPct val="15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900">
              <a:ea typeface="宋体" pitchFamily="2" charset="-122"/>
            </a:endParaRPr>
          </a:p>
          <a:p>
            <a:pPr marL="222250" indent="-222250">
              <a:lnSpc>
                <a:spcPct val="15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900">
              <a:ea typeface="宋体" pitchFamily="2" charset="-122"/>
            </a:endParaRPr>
          </a:p>
          <a:p>
            <a:pPr marL="222250" indent="-222250">
              <a:lnSpc>
                <a:spcPct val="15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900">
              <a:ea typeface="宋体" pitchFamily="2" charset="-122"/>
            </a:endParaRPr>
          </a:p>
          <a:p>
            <a:pPr marL="222250" indent="-222250">
              <a:lnSpc>
                <a:spcPct val="15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a:ea typeface="宋体" pitchFamily="2" charset="-122"/>
            </a:endParaRPr>
          </a:p>
          <a:p>
            <a:pPr marL="558800" lvl="1" indent="-220663">
              <a:lnSpc>
                <a:spcPct val="78000"/>
              </a:lnSpc>
              <a:buSzPct val="75000"/>
              <a:buFontTx/>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1400">
              <a:ea typeface="宋体" pitchFamily="2" charset="-122"/>
            </a:endParaRPr>
          </a:p>
          <a:p>
            <a:pPr marL="558800" lvl="1" indent="-220663">
              <a:lnSpc>
                <a:spcPct val="78000"/>
              </a:lnSpc>
              <a:buSzPct val="75000"/>
              <a:buFontTx/>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1400">
              <a:ea typeface="宋体" pitchFamily="2" charset="-122"/>
            </a:endParaRPr>
          </a:p>
          <a:p>
            <a:pPr marL="558800" lvl="1" indent="-220663">
              <a:lnSpc>
                <a:spcPct val="78000"/>
              </a:lnSpc>
              <a:buSzPct val="75000"/>
              <a:buFontTx/>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1400">
              <a:ea typeface="宋体" pitchFamily="2" charset="-122"/>
            </a:endParaRPr>
          </a:p>
          <a:p>
            <a:pPr marL="558800" lvl="1" indent="-220663">
              <a:lnSpc>
                <a:spcPct val="78000"/>
              </a:lnSpc>
              <a:spcBef>
                <a:spcPts val="500"/>
              </a:spcBef>
              <a:buSzPct val="75000"/>
              <a:buFontTx/>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altLang="zh-CN" sz="1400">
                <a:ea typeface="宋体" pitchFamily="2" charset="-122"/>
              </a:rPr>
              <a:t>	</a:t>
            </a:r>
            <a:r>
              <a:rPr lang="en-GB" altLang="zh-CN" sz="1600">
                <a:latin typeface="Arial Black" pitchFamily="34" charset="0"/>
                <a:ea typeface="宋体" pitchFamily="2" charset="-122"/>
              </a:rPr>
              <a:t>CO ___	CI___	CT ____	     cache Hit? __              </a:t>
            </a:r>
            <a:r>
              <a:rPr lang="zh-CN" altLang="en-GB">
                <a:latin typeface="微软雅黑" pitchFamily="34" charset="-122"/>
                <a:ea typeface="微软雅黑" pitchFamily="34" charset="-122"/>
              </a:rPr>
              <a:t>数据</a:t>
            </a:r>
            <a:r>
              <a:rPr lang="en-GB" altLang="zh-CN">
                <a:latin typeface="微软雅黑" pitchFamily="34" charset="-122"/>
                <a:ea typeface="微软雅黑" pitchFamily="34" charset="-122"/>
              </a:rPr>
              <a:t>: ____</a:t>
            </a:r>
          </a:p>
        </p:txBody>
      </p:sp>
      <p:sp>
        <p:nvSpPr>
          <p:cNvPr id="38016" name="Text Box 128"/>
          <p:cNvSpPr txBox="1">
            <a:spLocks noChangeArrowheads="1"/>
          </p:cNvSpPr>
          <p:nvPr/>
        </p:nvSpPr>
        <p:spPr bwMode="auto">
          <a:xfrm>
            <a:off x="1173163" y="3260725"/>
            <a:ext cx="631825"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0x0F</a:t>
            </a:r>
          </a:p>
        </p:txBody>
      </p:sp>
      <p:sp>
        <p:nvSpPr>
          <p:cNvPr id="38017" name="Text Box 129"/>
          <p:cNvSpPr txBox="1">
            <a:spLocks noChangeArrowheads="1"/>
          </p:cNvSpPr>
          <p:nvPr/>
        </p:nvSpPr>
        <p:spPr bwMode="auto">
          <a:xfrm>
            <a:off x="2293938" y="3275013"/>
            <a:ext cx="496887"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0x3</a:t>
            </a:r>
          </a:p>
        </p:txBody>
      </p:sp>
      <p:sp>
        <p:nvSpPr>
          <p:cNvPr id="38018" name="Text Box 130"/>
          <p:cNvSpPr txBox="1">
            <a:spLocks noChangeArrowheads="1"/>
          </p:cNvSpPr>
          <p:nvPr/>
        </p:nvSpPr>
        <p:spPr bwMode="auto">
          <a:xfrm>
            <a:off x="3373438" y="3332163"/>
            <a:ext cx="631825" cy="307975"/>
          </a:xfrm>
          <a:prstGeom prst="rect">
            <a:avLst/>
          </a:prstGeom>
          <a:noFill/>
          <a:ln w="9525">
            <a:noFill/>
            <a:round/>
            <a:headEnd/>
            <a:tailEnd/>
          </a:ln>
        </p:spPr>
        <p:txBody>
          <a:bodyPr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0x03</a:t>
            </a:r>
          </a:p>
        </p:txBody>
      </p:sp>
      <p:sp>
        <p:nvSpPr>
          <p:cNvPr id="38019" name="Text Box 131"/>
          <p:cNvSpPr txBox="1">
            <a:spLocks noChangeArrowheads="1"/>
          </p:cNvSpPr>
          <p:nvPr/>
        </p:nvSpPr>
        <p:spPr bwMode="auto">
          <a:xfrm>
            <a:off x="4973638" y="3405188"/>
            <a:ext cx="250825"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Y</a:t>
            </a:r>
          </a:p>
        </p:txBody>
      </p:sp>
      <p:sp>
        <p:nvSpPr>
          <p:cNvPr id="38021" name="Text Box 133"/>
          <p:cNvSpPr txBox="1">
            <a:spLocks noChangeArrowheads="1"/>
          </p:cNvSpPr>
          <p:nvPr/>
        </p:nvSpPr>
        <p:spPr bwMode="auto">
          <a:xfrm>
            <a:off x="6691313" y="3375025"/>
            <a:ext cx="261937"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N</a:t>
            </a:r>
          </a:p>
        </p:txBody>
      </p:sp>
      <p:sp>
        <p:nvSpPr>
          <p:cNvPr id="38022" name="Text Box 134"/>
          <p:cNvSpPr txBox="1">
            <a:spLocks noChangeArrowheads="1"/>
          </p:cNvSpPr>
          <p:nvPr/>
        </p:nvSpPr>
        <p:spPr bwMode="auto">
          <a:xfrm>
            <a:off x="7637463" y="3348038"/>
            <a:ext cx="655637"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0x0D</a:t>
            </a:r>
          </a:p>
        </p:txBody>
      </p:sp>
      <p:sp>
        <p:nvSpPr>
          <p:cNvPr id="38037" name="Text Box 149"/>
          <p:cNvSpPr txBox="1">
            <a:spLocks noChangeArrowheads="1"/>
          </p:cNvSpPr>
          <p:nvPr/>
        </p:nvSpPr>
        <p:spPr bwMode="auto">
          <a:xfrm>
            <a:off x="1401763" y="6134100"/>
            <a:ext cx="227012"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0</a:t>
            </a:r>
          </a:p>
        </p:txBody>
      </p:sp>
      <p:sp>
        <p:nvSpPr>
          <p:cNvPr id="38038" name="Text Box 150"/>
          <p:cNvSpPr txBox="1">
            <a:spLocks noChangeArrowheads="1"/>
          </p:cNvSpPr>
          <p:nvPr/>
        </p:nvSpPr>
        <p:spPr bwMode="auto">
          <a:xfrm>
            <a:off x="2349500" y="6105525"/>
            <a:ext cx="496888"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0x5</a:t>
            </a:r>
          </a:p>
        </p:txBody>
      </p:sp>
      <p:sp>
        <p:nvSpPr>
          <p:cNvPr id="38039" name="Text Box 151"/>
          <p:cNvSpPr txBox="1">
            <a:spLocks noChangeArrowheads="1"/>
          </p:cNvSpPr>
          <p:nvPr/>
        </p:nvSpPr>
        <p:spPr bwMode="auto">
          <a:xfrm>
            <a:off x="3336925" y="6107113"/>
            <a:ext cx="655638"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0x0D</a:t>
            </a:r>
          </a:p>
        </p:txBody>
      </p:sp>
      <p:sp>
        <p:nvSpPr>
          <p:cNvPr id="38041" name="Text Box 153"/>
          <p:cNvSpPr txBox="1">
            <a:spLocks noChangeArrowheads="1"/>
          </p:cNvSpPr>
          <p:nvPr/>
        </p:nvSpPr>
        <p:spPr bwMode="auto">
          <a:xfrm>
            <a:off x="5586413" y="6148388"/>
            <a:ext cx="250825"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Y</a:t>
            </a:r>
          </a:p>
        </p:txBody>
      </p:sp>
      <p:sp>
        <p:nvSpPr>
          <p:cNvPr id="38042" name="Text Box 154"/>
          <p:cNvSpPr txBox="1">
            <a:spLocks noChangeArrowheads="1"/>
          </p:cNvSpPr>
          <p:nvPr/>
        </p:nvSpPr>
        <p:spPr bwMode="auto">
          <a:xfrm>
            <a:off x="7185025" y="6134100"/>
            <a:ext cx="901700"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0x7236</a:t>
            </a:r>
          </a:p>
        </p:txBody>
      </p:sp>
      <p:grpSp>
        <p:nvGrpSpPr>
          <p:cNvPr id="748666" name="Group 122"/>
          <p:cNvGrpSpPr>
            <a:grpSpLocks/>
          </p:cNvGrpSpPr>
          <p:nvPr/>
        </p:nvGrpSpPr>
        <p:grpSpPr bwMode="auto">
          <a:xfrm>
            <a:off x="220663" y="1778000"/>
            <a:ext cx="8766175" cy="1431925"/>
            <a:chOff x="157" y="1102"/>
            <a:chExt cx="5522" cy="902"/>
          </a:xfrm>
        </p:grpSpPr>
        <p:grpSp>
          <p:nvGrpSpPr>
            <p:cNvPr id="748663" name="Group 119"/>
            <p:cNvGrpSpPr>
              <a:grpSpLocks/>
            </p:cNvGrpSpPr>
            <p:nvPr/>
          </p:nvGrpSpPr>
          <p:grpSpPr bwMode="auto">
            <a:xfrm>
              <a:off x="157" y="1102"/>
              <a:ext cx="5522" cy="902"/>
              <a:chOff x="686" y="1432"/>
              <a:chExt cx="4298" cy="849"/>
            </a:xfrm>
          </p:grpSpPr>
          <p:sp>
            <p:nvSpPr>
              <p:cNvPr id="37894" name="Rectangle 6"/>
              <p:cNvSpPr>
                <a:spLocks noChangeArrowheads="1"/>
              </p:cNvSpPr>
              <p:nvPr/>
            </p:nvSpPr>
            <p:spPr bwMode="auto">
              <a:xfrm>
                <a:off x="686" y="1792"/>
                <a:ext cx="307"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49" name="Rectangle 7"/>
              <p:cNvSpPr>
                <a:spLocks noChangeArrowheads="1"/>
              </p:cNvSpPr>
              <p:nvPr/>
            </p:nvSpPr>
            <p:spPr bwMode="auto">
              <a:xfrm>
                <a:off x="686"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13</a:t>
                </a:r>
              </a:p>
            </p:txBody>
          </p:sp>
          <p:sp>
            <p:nvSpPr>
              <p:cNvPr id="37897" name="Rectangle 9"/>
              <p:cNvSpPr>
                <a:spLocks noChangeArrowheads="1"/>
              </p:cNvSpPr>
              <p:nvPr/>
            </p:nvSpPr>
            <p:spPr bwMode="auto">
              <a:xfrm>
                <a:off x="993" y="1792"/>
                <a:ext cx="307"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51" name="Rectangle 10"/>
              <p:cNvSpPr>
                <a:spLocks noChangeArrowheads="1"/>
              </p:cNvSpPr>
              <p:nvPr/>
            </p:nvSpPr>
            <p:spPr bwMode="auto">
              <a:xfrm>
                <a:off x="993"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12</a:t>
                </a:r>
              </a:p>
            </p:txBody>
          </p:sp>
          <p:sp>
            <p:nvSpPr>
              <p:cNvPr id="37900" name="Rectangle 12"/>
              <p:cNvSpPr>
                <a:spLocks noChangeArrowheads="1"/>
              </p:cNvSpPr>
              <p:nvPr/>
            </p:nvSpPr>
            <p:spPr bwMode="auto">
              <a:xfrm>
                <a:off x="1300" y="1792"/>
                <a:ext cx="307"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53" name="Rectangle 13"/>
              <p:cNvSpPr>
                <a:spLocks noChangeArrowheads="1"/>
              </p:cNvSpPr>
              <p:nvPr/>
            </p:nvSpPr>
            <p:spPr bwMode="auto">
              <a:xfrm>
                <a:off x="1300"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11</a:t>
                </a:r>
              </a:p>
            </p:txBody>
          </p:sp>
          <p:sp>
            <p:nvSpPr>
              <p:cNvPr id="37903" name="Rectangle 15"/>
              <p:cNvSpPr>
                <a:spLocks noChangeArrowheads="1"/>
              </p:cNvSpPr>
              <p:nvPr/>
            </p:nvSpPr>
            <p:spPr bwMode="auto">
              <a:xfrm>
                <a:off x="1607" y="1792"/>
                <a:ext cx="307"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55" name="Rectangle 16"/>
              <p:cNvSpPr>
                <a:spLocks noChangeArrowheads="1"/>
              </p:cNvSpPr>
              <p:nvPr/>
            </p:nvSpPr>
            <p:spPr bwMode="auto">
              <a:xfrm>
                <a:off x="1607"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10</a:t>
                </a:r>
              </a:p>
            </p:txBody>
          </p:sp>
          <p:sp>
            <p:nvSpPr>
              <p:cNvPr id="37906" name="Rectangle 18"/>
              <p:cNvSpPr>
                <a:spLocks noChangeArrowheads="1"/>
              </p:cNvSpPr>
              <p:nvPr/>
            </p:nvSpPr>
            <p:spPr bwMode="auto">
              <a:xfrm>
                <a:off x="1914" y="1792"/>
                <a:ext cx="307"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57" name="Rectangle 19"/>
              <p:cNvSpPr>
                <a:spLocks noChangeArrowheads="1"/>
              </p:cNvSpPr>
              <p:nvPr/>
            </p:nvSpPr>
            <p:spPr bwMode="auto">
              <a:xfrm>
                <a:off x="1914"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9</a:t>
                </a:r>
              </a:p>
            </p:txBody>
          </p:sp>
          <p:sp>
            <p:nvSpPr>
              <p:cNvPr id="37909" name="Rectangle 21"/>
              <p:cNvSpPr>
                <a:spLocks noChangeArrowheads="1"/>
              </p:cNvSpPr>
              <p:nvPr/>
            </p:nvSpPr>
            <p:spPr bwMode="auto">
              <a:xfrm>
                <a:off x="2221" y="1792"/>
                <a:ext cx="307"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59" name="Rectangle 22"/>
              <p:cNvSpPr>
                <a:spLocks noChangeArrowheads="1"/>
              </p:cNvSpPr>
              <p:nvPr/>
            </p:nvSpPr>
            <p:spPr bwMode="auto">
              <a:xfrm>
                <a:off x="2221"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8</a:t>
                </a:r>
              </a:p>
            </p:txBody>
          </p:sp>
          <p:sp>
            <p:nvSpPr>
              <p:cNvPr id="37912" name="Rectangle 24"/>
              <p:cNvSpPr>
                <a:spLocks noChangeArrowheads="1"/>
              </p:cNvSpPr>
              <p:nvPr/>
            </p:nvSpPr>
            <p:spPr bwMode="auto">
              <a:xfrm>
                <a:off x="2528" y="1792"/>
                <a:ext cx="307"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61" name="Rectangle 25"/>
              <p:cNvSpPr>
                <a:spLocks noChangeArrowheads="1"/>
              </p:cNvSpPr>
              <p:nvPr/>
            </p:nvSpPr>
            <p:spPr bwMode="auto">
              <a:xfrm>
                <a:off x="2528"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7</a:t>
                </a:r>
              </a:p>
            </p:txBody>
          </p:sp>
          <p:sp>
            <p:nvSpPr>
              <p:cNvPr id="37915" name="Rectangle 27"/>
              <p:cNvSpPr>
                <a:spLocks noChangeArrowheads="1"/>
              </p:cNvSpPr>
              <p:nvPr/>
            </p:nvSpPr>
            <p:spPr bwMode="auto">
              <a:xfrm>
                <a:off x="2835" y="1792"/>
                <a:ext cx="307"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63" name="Rectangle 28"/>
              <p:cNvSpPr>
                <a:spLocks noChangeArrowheads="1"/>
              </p:cNvSpPr>
              <p:nvPr/>
            </p:nvSpPr>
            <p:spPr bwMode="auto">
              <a:xfrm>
                <a:off x="2835"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6</a:t>
                </a:r>
              </a:p>
            </p:txBody>
          </p:sp>
          <p:sp>
            <p:nvSpPr>
              <p:cNvPr id="37918" name="Rectangle 30"/>
              <p:cNvSpPr>
                <a:spLocks noChangeArrowheads="1"/>
              </p:cNvSpPr>
              <p:nvPr/>
            </p:nvSpPr>
            <p:spPr bwMode="auto">
              <a:xfrm>
                <a:off x="3142" y="179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65" name="Rectangle 31"/>
              <p:cNvSpPr>
                <a:spLocks noChangeArrowheads="1"/>
              </p:cNvSpPr>
              <p:nvPr/>
            </p:nvSpPr>
            <p:spPr bwMode="auto">
              <a:xfrm>
                <a:off x="3142"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5</a:t>
                </a:r>
              </a:p>
            </p:txBody>
          </p:sp>
          <p:sp>
            <p:nvSpPr>
              <p:cNvPr id="37921" name="Rectangle 33"/>
              <p:cNvSpPr>
                <a:spLocks noChangeArrowheads="1"/>
              </p:cNvSpPr>
              <p:nvPr/>
            </p:nvSpPr>
            <p:spPr bwMode="auto">
              <a:xfrm>
                <a:off x="3449" y="179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67" name="Rectangle 34"/>
              <p:cNvSpPr>
                <a:spLocks noChangeArrowheads="1"/>
              </p:cNvSpPr>
              <p:nvPr/>
            </p:nvSpPr>
            <p:spPr bwMode="auto">
              <a:xfrm>
                <a:off x="3449"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4</a:t>
                </a:r>
              </a:p>
            </p:txBody>
          </p:sp>
          <p:sp>
            <p:nvSpPr>
              <p:cNvPr id="37924" name="Rectangle 36"/>
              <p:cNvSpPr>
                <a:spLocks noChangeArrowheads="1"/>
              </p:cNvSpPr>
              <p:nvPr/>
            </p:nvSpPr>
            <p:spPr bwMode="auto">
              <a:xfrm>
                <a:off x="3756" y="179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69" name="Rectangle 37"/>
              <p:cNvSpPr>
                <a:spLocks noChangeArrowheads="1"/>
              </p:cNvSpPr>
              <p:nvPr/>
            </p:nvSpPr>
            <p:spPr bwMode="auto">
              <a:xfrm>
                <a:off x="3756"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3</a:t>
                </a:r>
              </a:p>
            </p:txBody>
          </p:sp>
          <p:sp>
            <p:nvSpPr>
              <p:cNvPr id="37927" name="Rectangle 39"/>
              <p:cNvSpPr>
                <a:spLocks noChangeArrowheads="1"/>
              </p:cNvSpPr>
              <p:nvPr/>
            </p:nvSpPr>
            <p:spPr bwMode="auto">
              <a:xfrm>
                <a:off x="4063" y="179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71" name="Rectangle 40"/>
              <p:cNvSpPr>
                <a:spLocks noChangeArrowheads="1"/>
              </p:cNvSpPr>
              <p:nvPr/>
            </p:nvSpPr>
            <p:spPr bwMode="auto">
              <a:xfrm>
                <a:off x="4063"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2</a:t>
                </a:r>
              </a:p>
            </p:txBody>
          </p:sp>
          <p:sp>
            <p:nvSpPr>
              <p:cNvPr id="37930" name="Rectangle 42"/>
              <p:cNvSpPr>
                <a:spLocks noChangeArrowheads="1"/>
              </p:cNvSpPr>
              <p:nvPr/>
            </p:nvSpPr>
            <p:spPr bwMode="auto">
              <a:xfrm>
                <a:off x="4370" y="179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73" name="Rectangle 43"/>
              <p:cNvSpPr>
                <a:spLocks noChangeArrowheads="1"/>
              </p:cNvSpPr>
              <p:nvPr/>
            </p:nvSpPr>
            <p:spPr bwMode="auto">
              <a:xfrm>
                <a:off x="4370"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1</a:t>
                </a:r>
              </a:p>
            </p:txBody>
          </p:sp>
          <p:sp>
            <p:nvSpPr>
              <p:cNvPr id="37933" name="Rectangle 45"/>
              <p:cNvSpPr>
                <a:spLocks noChangeArrowheads="1"/>
              </p:cNvSpPr>
              <p:nvPr/>
            </p:nvSpPr>
            <p:spPr bwMode="auto">
              <a:xfrm>
                <a:off x="4677" y="179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75" name="Rectangle 46"/>
              <p:cNvSpPr>
                <a:spLocks noChangeArrowheads="1"/>
              </p:cNvSpPr>
              <p:nvPr/>
            </p:nvSpPr>
            <p:spPr bwMode="auto">
              <a:xfrm>
                <a:off x="4677"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0</a:t>
                </a:r>
              </a:p>
            </p:txBody>
          </p:sp>
          <p:grpSp>
            <p:nvGrpSpPr>
              <p:cNvPr id="2" name="Group 47"/>
              <p:cNvGrpSpPr>
                <a:grpSpLocks/>
              </p:cNvGrpSpPr>
              <p:nvPr/>
            </p:nvGrpSpPr>
            <p:grpSpPr bwMode="auto">
              <a:xfrm>
                <a:off x="3142" y="2085"/>
                <a:ext cx="1842" cy="196"/>
                <a:chOff x="3085" y="1661"/>
                <a:chExt cx="1842" cy="196"/>
              </a:xfrm>
            </p:grpSpPr>
            <p:sp>
              <p:nvSpPr>
                <p:cNvPr id="748577" name="Line 48"/>
                <p:cNvSpPr>
                  <a:spLocks noChangeShapeType="1"/>
                </p:cNvSpPr>
                <p:nvPr/>
              </p:nvSpPr>
              <p:spPr bwMode="auto">
                <a:xfrm>
                  <a:off x="3085" y="1752"/>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8578" name="Text Box 49"/>
                <p:cNvSpPr txBox="1">
                  <a:spLocks noChangeArrowheads="1"/>
                </p:cNvSpPr>
                <p:nvPr/>
              </p:nvSpPr>
              <p:spPr bwMode="auto">
                <a:xfrm>
                  <a:off x="3792" y="1661"/>
                  <a:ext cx="351" cy="196"/>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003300"/>
                      </a:solidFill>
                      <a:latin typeface="Arial Black" pitchFamily="34" charset="0"/>
                      <a:ea typeface="宋体" pitchFamily="2" charset="-122"/>
                    </a:rPr>
                    <a:t>VPO</a:t>
                  </a:r>
                </a:p>
              </p:txBody>
            </p:sp>
          </p:grpSp>
          <p:grpSp>
            <p:nvGrpSpPr>
              <p:cNvPr id="3" name="Group 50"/>
              <p:cNvGrpSpPr>
                <a:grpSpLocks/>
              </p:cNvGrpSpPr>
              <p:nvPr/>
            </p:nvGrpSpPr>
            <p:grpSpPr bwMode="auto">
              <a:xfrm>
                <a:off x="686" y="2081"/>
                <a:ext cx="2467" cy="195"/>
                <a:chOff x="629" y="1657"/>
                <a:chExt cx="2467" cy="195"/>
              </a:xfrm>
            </p:grpSpPr>
            <p:sp>
              <p:nvSpPr>
                <p:cNvPr id="748580" name="Line 51"/>
                <p:cNvSpPr>
                  <a:spLocks noChangeShapeType="1"/>
                </p:cNvSpPr>
                <p:nvPr/>
              </p:nvSpPr>
              <p:spPr bwMode="auto">
                <a:xfrm>
                  <a:off x="629" y="1747"/>
                  <a:ext cx="2467"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8581" name="Text Box 52"/>
                <p:cNvSpPr txBox="1">
                  <a:spLocks noChangeArrowheads="1"/>
                </p:cNvSpPr>
                <p:nvPr/>
              </p:nvSpPr>
              <p:spPr bwMode="auto">
                <a:xfrm>
                  <a:off x="1577" y="1657"/>
                  <a:ext cx="350" cy="195"/>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003300"/>
                      </a:solidFill>
                      <a:latin typeface="Arial Black" pitchFamily="34" charset="0"/>
                      <a:ea typeface="宋体" pitchFamily="2" charset="-122"/>
                    </a:rPr>
                    <a:t>VPN</a:t>
                  </a:r>
                </a:p>
              </p:txBody>
            </p:sp>
          </p:grpSp>
          <p:sp>
            <p:nvSpPr>
              <p:cNvPr id="37942" name="Line 54"/>
              <p:cNvSpPr>
                <a:spLocks noChangeShapeType="1"/>
              </p:cNvSpPr>
              <p:nvPr/>
            </p:nvSpPr>
            <p:spPr bwMode="auto">
              <a:xfrm>
                <a:off x="2526" y="1512"/>
                <a:ext cx="625"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37943" name="Text Box 55"/>
              <p:cNvSpPr txBox="1">
                <a:spLocks noChangeArrowheads="1"/>
              </p:cNvSpPr>
              <p:nvPr/>
            </p:nvSpPr>
            <p:spPr bwMode="auto">
              <a:xfrm>
                <a:off x="2664" y="1434"/>
                <a:ext cx="343" cy="181"/>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003300"/>
                    </a:solidFill>
                    <a:latin typeface="Arial Black" pitchFamily="34" charset="0"/>
                    <a:ea typeface="宋体" pitchFamily="2" charset="-122"/>
                  </a:rPr>
                  <a:t>TLBI</a:t>
                </a:r>
              </a:p>
            </p:txBody>
          </p:sp>
          <p:sp>
            <p:nvSpPr>
              <p:cNvPr id="37945" name="Line 57"/>
              <p:cNvSpPr>
                <a:spLocks noChangeShapeType="1"/>
              </p:cNvSpPr>
              <p:nvPr/>
            </p:nvSpPr>
            <p:spPr bwMode="auto">
              <a:xfrm>
                <a:off x="686" y="1510"/>
                <a:ext cx="1844"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37946" name="Text Box 58"/>
              <p:cNvSpPr txBox="1">
                <a:spLocks noChangeArrowheads="1"/>
              </p:cNvSpPr>
              <p:nvPr/>
            </p:nvSpPr>
            <p:spPr bwMode="auto">
              <a:xfrm>
                <a:off x="1464" y="1432"/>
                <a:ext cx="376" cy="181"/>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003300"/>
                    </a:solidFill>
                    <a:latin typeface="Arial Black" pitchFamily="34" charset="0"/>
                    <a:ea typeface="宋体" pitchFamily="2" charset="-122"/>
                  </a:rPr>
                  <a:t>TLBT</a:t>
                </a:r>
              </a:p>
            </p:txBody>
          </p:sp>
          <p:sp>
            <p:nvSpPr>
              <p:cNvPr id="748625" name="Text Box 113"/>
              <p:cNvSpPr txBox="1">
                <a:spLocks noChangeArrowheads="1"/>
              </p:cNvSpPr>
              <p:nvPr/>
            </p:nvSpPr>
            <p:spPr bwMode="auto">
              <a:xfrm>
                <a:off x="4766" y="1786"/>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26" name="Text Box 114"/>
              <p:cNvSpPr txBox="1">
                <a:spLocks noChangeArrowheads="1"/>
              </p:cNvSpPr>
              <p:nvPr/>
            </p:nvSpPr>
            <p:spPr bwMode="auto">
              <a:xfrm>
                <a:off x="4459" y="1785"/>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27" name="Text Box 115"/>
              <p:cNvSpPr txBox="1">
                <a:spLocks noChangeArrowheads="1"/>
              </p:cNvSpPr>
              <p:nvPr/>
            </p:nvSpPr>
            <p:spPr bwMode="auto">
              <a:xfrm>
                <a:off x="4154" y="1785"/>
                <a:ext cx="119"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28" name="Text Box 116"/>
              <p:cNvSpPr txBox="1">
                <a:spLocks noChangeArrowheads="1"/>
              </p:cNvSpPr>
              <p:nvPr/>
            </p:nvSpPr>
            <p:spPr bwMode="auto">
              <a:xfrm>
                <a:off x="3846" y="1785"/>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29" name="Text Box 117"/>
              <p:cNvSpPr txBox="1">
                <a:spLocks noChangeArrowheads="1"/>
              </p:cNvSpPr>
              <p:nvPr/>
            </p:nvSpPr>
            <p:spPr bwMode="auto">
              <a:xfrm>
                <a:off x="3540" y="1785"/>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30" name="Text Box 118"/>
              <p:cNvSpPr txBox="1">
                <a:spLocks noChangeArrowheads="1"/>
              </p:cNvSpPr>
              <p:nvPr/>
            </p:nvSpPr>
            <p:spPr bwMode="auto">
              <a:xfrm>
                <a:off x="3234" y="1785"/>
                <a:ext cx="119"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31" name="Text Box 119"/>
              <p:cNvSpPr txBox="1">
                <a:spLocks noChangeArrowheads="1"/>
              </p:cNvSpPr>
              <p:nvPr/>
            </p:nvSpPr>
            <p:spPr bwMode="auto">
              <a:xfrm>
                <a:off x="2936" y="1786"/>
                <a:ext cx="102" cy="197"/>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Calibri" pitchFamily="34" charset="0"/>
                    <a:ea typeface="宋体" pitchFamily="2" charset="-122"/>
                  </a:rPr>
                  <a:t>1</a:t>
                </a:r>
              </a:p>
            </p:txBody>
          </p:sp>
          <p:sp>
            <p:nvSpPr>
              <p:cNvPr id="748632" name="Text Box 120"/>
              <p:cNvSpPr txBox="1">
                <a:spLocks noChangeArrowheads="1"/>
              </p:cNvSpPr>
              <p:nvPr/>
            </p:nvSpPr>
            <p:spPr bwMode="auto">
              <a:xfrm>
                <a:off x="2630" y="1786"/>
                <a:ext cx="101" cy="197"/>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Calibri" pitchFamily="34" charset="0"/>
                    <a:ea typeface="宋体" pitchFamily="2" charset="-122"/>
                  </a:rPr>
                  <a:t>1</a:t>
                </a:r>
              </a:p>
            </p:txBody>
          </p:sp>
          <p:sp>
            <p:nvSpPr>
              <p:cNvPr id="748633" name="Text Box 121"/>
              <p:cNvSpPr txBox="1">
                <a:spLocks noChangeArrowheads="1"/>
              </p:cNvSpPr>
              <p:nvPr/>
            </p:nvSpPr>
            <p:spPr bwMode="auto">
              <a:xfrm>
                <a:off x="2314" y="1786"/>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34" name="Text Box 122"/>
              <p:cNvSpPr txBox="1">
                <a:spLocks noChangeArrowheads="1"/>
              </p:cNvSpPr>
              <p:nvPr/>
            </p:nvSpPr>
            <p:spPr bwMode="auto">
              <a:xfrm>
                <a:off x="2006" y="1786"/>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35" name="Text Box 123"/>
              <p:cNvSpPr txBox="1">
                <a:spLocks noChangeArrowheads="1"/>
              </p:cNvSpPr>
              <p:nvPr/>
            </p:nvSpPr>
            <p:spPr bwMode="auto">
              <a:xfrm>
                <a:off x="1702" y="1786"/>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36" name="Text Box 124"/>
              <p:cNvSpPr txBox="1">
                <a:spLocks noChangeArrowheads="1"/>
              </p:cNvSpPr>
              <p:nvPr/>
            </p:nvSpPr>
            <p:spPr bwMode="auto">
              <a:xfrm>
                <a:off x="1395" y="1786"/>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37" name="Text Box 125"/>
              <p:cNvSpPr txBox="1">
                <a:spLocks noChangeArrowheads="1"/>
              </p:cNvSpPr>
              <p:nvPr/>
            </p:nvSpPr>
            <p:spPr bwMode="auto">
              <a:xfrm>
                <a:off x="1088" y="1786"/>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38" name="Text Box 126"/>
              <p:cNvSpPr txBox="1">
                <a:spLocks noChangeArrowheads="1"/>
              </p:cNvSpPr>
              <p:nvPr/>
            </p:nvSpPr>
            <p:spPr bwMode="auto">
              <a:xfrm>
                <a:off x="783" y="1786"/>
                <a:ext cx="119"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grpSp>
        <p:sp>
          <p:nvSpPr>
            <p:cNvPr id="748664" name="Rectangle 120"/>
            <p:cNvSpPr>
              <a:spLocks noChangeArrowheads="1"/>
            </p:cNvSpPr>
            <p:nvPr/>
          </p:nvSpPr>
          <p:spPr bwMode="auto">
            <a:xfrm>
              <a:off x="2514" y="1489"/>
              <a:ext cx="804" cy="192"/>
            </a:xfrm>
            <a:prstGeom prst="rect">
              <a:avLst/>
            </a:prstGeom>
            <a:solidFill>
              <a:schemeClr val="accent1">
                <a:alpha val="22000"/>
              </a:schemeClr>
            </a:solidFill>
            <a:ln w="50800">
              <a:noFill/>
              <a:miter lim="800000"/>
              <a:headEnd/>
              <a:tailEnd/>
            </a:ln>
            <a:effectLst/>
          </p:spPr>
          <p:txBody>
            <a:bodyPr wrap="none" anchor="ctr"/>
            <a:lstStyle/>
            <a:p>
              <a:endParaRPr lang="zh-CN" altLang="en-US"/>
            </a:p>
          </p:txBody>
        </p:sp>
      </p:grpSp>
      <p:grpSp>
        <p:nvGrpSpPr>
          <p:cNvPr id="748668" name="Group 124"/>
          <p:cNvGrpSpPr>
            <a:grpSpLocks/>
          </p:cNvGrpSpPr>
          <p:nvPr/>
        </p:nvGrpSpPr>
        <p:grpSpPr bwMode="auto">
          <a:xfrm>
            <a:off x="433388" y="4664075"/>
            <a:ext cx="8137525" cy="1401763"/>
            <a:chOff x="381" y="2857"/>
            <a:chExt cx="5126" cy="883"/>
          </a:xfrm>
        </p:grpSpPr>
        <p:sp>
          <p:nvSpPr>
            <p:cNvPr id="37950" name="Rectangle 62"/>
            <p:cNvSpPr>
              <a:spLocks noChangeArrowheads="1"/>
            </p:cNvSpPr>
            <p:nvPr/>
          </p:nvSpPr>
          <p:spPr bwMode="auto">
            <a:xfrm>
              <a:off x="381" y="3271"/>
              <a:ext cx="426" cy="245"/>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37951" name="Rectangle 63"/>
            <p:cNvSpPr>
              <a:spLocks noChangeArrowheads="1"/>
            </p:cNvSpPr>
            <p:nvPr/>
          </p:nvSpPr>
          <p:spPr bwMode="auto">
            <a:xfrm>
              <a:off x="381" y="3027"/>
              <a:ext cx="426"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11</a:t>
              </a:r>
            </a:p>
          </p:txBody>
        </p:sp>
        <p:sp>
          <p:nvSpPr>
            <p:cNvPr id="37953" name="Rectangle 65"/>
            <p:cNvSpPr>
              <a:spLocks noChangeArrowheads="1"/>
            </p:cNvSpPr>
            <p:nvPr/>
          </p:nvSpPr>
          <p:spPr bwMode="auto">
            <a:xfrm>
              <a:off x="807" y="3271"/>
              <a:ext cx="427" cy="245"/>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37954" name="Rectangle 66"/>
            <p:cNvSpPr>
              <a:spLocks noChangeArrowheads="1"/>
            </p:cNvSpPr>
            <p:nvPr/>
          </p:nvSpPr>
          <p:spPr bwMode="auto">
            <a:xfrm>
              <a:off x="807" y="3027"/>
              <a:ext cx="427"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10</a:t>
              </a:r>
            </a:p>
          </p:txBody>
        </p:sp>
        <p:sp>
          <p:nvSpPr>
            <p:cNvPr id="37956" name="Rectangle 68"/>
            <p:cNvSpPr>
              <a:spLocks noChangeArrowheads="1"/>
            </p:cNvSpPr>
            <p:nvPr/>
          </p:nvSpPr>
          <p:spPr bwMode="auto">
            <a:xfrm>
              <a:off x="1234" y="3271"/>
              <a:ext cx="426" cy="245"/>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37957" name="Rectangle 69"/>
            <p:cNvSpPr>
              <a:spLocks noChangeArrowheads="1"/>
            </p:cNvSpPr>
            <p:nvPr/>
          </p:nvSpPr>
          <p:spPr bwMode="auto">
            <a:xfrm>
              <a:off x="1234" y="3027"/>
              <a:ext cx="426"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9</a:t>
              </a:r>
            </a:p>
          </p:txBody>
        </p:sp>
        <p:sp>
          <p:nvSpPr>
            <p:cNvPr id="37959" name="Rectangle 71"/>
            <p:cNvSpPr>
              <a:spLocks noChangeArrowheads="1"/>
            </p:cNvSpPr>
            <p:nvPr/>
          </p:nvSpPr>
          <p:spPr bwMode="auto">
            <a:xfrm>
              <a:off x="1660" y="3271"/>
              <a:ext cx="427" cy="245"/>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37960" name="Rectangle 72"/>
            <p:cNvSpPr>
              <a:spLocks noChangeArrowheads="1"/>
            </p:cNvSpPr>
            <p:nvPr/>
          </p:nvSpPr>
          <p:spPr bwMode="auto">
            <a:xfrm>
              <a:off x="1660" y="3027"/>
              <a:ext cx="427"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8</a:t>
              </a:r>
            </a:p>
          </p:txBody>
        </p:sp>
        <p:sp>
          <p:nvSpPr>
            <p:cNvPr id="37962" name="Rectangle 74"/>
            <p:cNvSpPr>
              <a:spLocks noChangeArrowheads="1"/>
            </p:cNvSpPr>
            <p:nvPr/>
          </p:nvSpPr>
          <p:spPr bwMode="auto">
            <a:xfrm>
              <a:off x="2087" y="3271"/>
              <a:ext cx="426" cy="245"/>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37963" name="Rectangle 75"/>
            <p:cNvSpPr>
              <a:spLocks noChangeArrowheads="1"/>
            </p:cNvSpPr>
            <p:nvPr/>
          </p:nvSpPr>
          <p:spPr bwMode="auto">
            <a:xfrm>
              <a:off x="2087" y="3027"/>
              <a:ext cx="426"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7</a:t>
              </a:r>
            </a:p>
          </p:txBody>
        </p:sp>
        <p:sp>
          <p:nvSpPr>
            <p:cNvPr id="37965" name="Rectangle 77"/>
            <p:cNvSpPr>
              <a:spLocks noChangeArrowheads="1"/>
            </p:cNvSpPr>
            <p:nvPr/>
          </p:nvSpPr>
          <p:spPr bwMode="auto">
            <a:xfrm>
              <a:off x="2513" y="3271"/>
              <a:ext cx="427" cy="245"/>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37966" name="Rectangle 78"/>
            <p:cNvSpPr>
              <a:spLocks noChangeArrowheads="1"/>
            </p:cNvSpPr>
            <p:nvPr/>
          </p:nvSpPr>
          <p:spPr bwMode="auto">
            <a:xfrm>
              <a:off x="2513" y="3027"/>
              <a:ext cx="427"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6</a:t>
              </a:r>
            </a:p>
          </p:txBody>
        </p:sp>
        <p:sp>
          <p:nvSpPr>
            <p:cNvPr id="37968" name="Rectangle 80"/>
            <p:cNvSpPr>
              <a:spLocks noChangeArrowheads="1"/>
            </p:cNvSpPr>
            <p:nvPr/>
          </p:nvSpPr>
          <p:spPr bwMode="auto">
            <a:xfrm>
              <a:off x="2940" y="3271"/>
              <a:ext cx="426" cy="245"/>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37969" name="Rectangle 81"/>
            <p:cNvSpPr>
              <a:spLocks noChangeArrowheads="1"/>
            </p:cNvSpPr>
            <p:nvPr/>
          </p:nvSpPr>
          <p:spPr bwMode="auto">
            <a:xfrm>
              <a:off x="2940" y="3027"/>
              <a:ext cx="426"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5</a:t>
              </a:r>
            </a:p>
          </p:txBody>
        </p:sp>
        <p:sp>
          <p:nvSpPr>
            <p:cNvPr id="37971" name="Rectangle 83"/>
            <p:cNvSpPr>
              <a:spLocks noChangeArrowheads="1"/>
            </p:cNvSpPr>
            <p:nvPr/>
          </p:nvSpPr>
          <p:spPr bwMode="auto">
            <a:xfrm>
              <a:off x="3366" y="3271"/>
              <a:ext cx="427" cy="245"/>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37972" name="Rectangle 84"/>
            <p:cNvSpPr>
              <a:spLocks noChangeArrowheads="1"/>
            </p:cNvSpPr>
            <p:nvPr/>
          </p:nvSpPr>
          <p:spPr bwMode="auto">
            <a:xfrm>
              <a:off x="3366" y="3027"/>
              <a:ext cx="427"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4</a:t>
              </a:r>
            </a:p>
          </p:txBody>
        </p:sp>
        <p:sp>
          <p:nvSpPr>
            <p:cNvPr id="37974" name="Rectangle 86"/>
            <p:cNvSpPr>
              <a:spLocks noChangeArrowheads="1"/>
            </p:cNvSpPr>
            <p:nvPr/>
          </p:nvSpPr>
          <p:spPr bwMode="auto">
            <a:xfrm>
              <a:off x="3793" y="3271"/>
              <a:ext cx="426" cy="245"/>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37975" name="Rectangle 87"/>
            <p:cNvSpPr>
              <a:spLocks noChangeArrowheads="1"/>
            </p:cNvSpPr>
            <p:nvPr/>
          </p:nvSpPr>
          <p:spPr bwMode="auto">
            <a:xfrm>
              <a:off x="3793" y="3027"/>
              <a:ext cx="426"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3</a:t>
              </a:r>
            </a:p>
          </p:txBody>
        </p:sp>
        <p:sp>
          <p:nvSpPr>
            <p:cNvPr id="37977" name="Rectangle 89"/>
            <p:cNvSpPr>
              <a:spLocks noChangeArrowheads="1"/>
            </p:cNvSpPr>
            <p:nvPr/>
          </p:nvSpPr>
          <p:spPr bwMode="auto">
            <a:xfrm>
              <a:off x="4219" y="3271"/>
              <a:ext cx="427" cy="245"/>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37978" name="Rectangle 90"/>
            <p:cNvSpPr>
              <a:spLocks noChangeArrowheads="1"/>
            </p:cNvSpPr>
            <p:nvPr/>
          </p:nvSpPr>
          <p:spPr bwMode="auto">
            <a:xfrm>
              <a:off x="4219" y="3027"/>
              <a:ext cx="427"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2</a:t>
              </a:r>
            </a:p>
          </p:txBody>
        </p:sp>
        <p:sp>
          <p:nvSpPr>
            <p:cNvPr id="37980" name="Rectangle 92"/>
            <p:cNvSpPr>
              <a:spLocks noChangeArrowheads="1"/>
            </p:cNvSpPr>
            <p:nvPr/>
          </p:nvSpPr>
          <p:spPr bwMode="auto">
            <a:xfrm>
              <a:off x="4646" y="3271"/>
              <a:ext cx="426" cy="245"/>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37981" name="Rectangle 93"/>
            <p:cNvSpPr>
              <a:spLocks noChangeArrowheads="1"/>
            </p:cNvSpPr>
            <p:nvPr/>
          </p:nvSpPr>
          <p:spPr bwMode="auto">
            <a:xfrm>
              <a:off x="4646" y="3027"/>
              <a:ext cx="426"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1</a:t>
              </a:r>
            </a:p>
          </p:txBody>
        </p:sp>
        <p:sp>
          <p:nvSpPr>
            <p:cNvPr id="37983" name="Rectangle 95"/>
            <p:cNvSpPr>
              <a:spLocks noChangeArrowheads="1"/>
            </p:cNvSpPr>
            <p:nvPr/>
          </p:nvSpPr>
          <p:spPr bwMode="auto">
            <a:xfrm>
              <a:off x="5072" y="3271"/>
              <a:ext cx="427" cy="245"/>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37984" name="Rectangle 96"/>
            <p:cNvSpPr>
              <a:spLocks noChangeArrowheads="1"/>
            </p:cNvSpPr>
            <p:nvPr/>
          </p:nvSpPr>
          <p:spPr bwMode="auto">
            <a:xfrm>
              <a:off x="5072" y="3027"/>
              <a:ext cx="427"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0</a:t>
              </a:r>
            </a:p>
          </p:txBody>
        </p:sp>
        <p:grpSp>
          <p:nvGrpSpPr>
            <p:cNvPr id="4" name="Group 97"/>
            <p:cNvGrpSpPr>
              <a:grpSpLocks/>
            </p:cNvGrpSpPr>
            <p:nvPr/>
          </p:nvGrpSpPr>
          <p:grpSpPr bwMode="auto">
            <a:xfrm>
              <a:off x="2948" y="3549"/>
              <a:ext cx="2559" cy="191"/>
              <a:chOff x="3101" y="3292"/>
              <a:chExt cx="1842" cy="150"/>
            </a:xfrm>
          </p:grpSpPr>
          <p:sp>
            <p:nvSpPr>
              <p:cNvPr id="748611" name="Line 98"/>
              <p:cNvSpPr>
                <a:spLocks noChangeShapeType="1"/>
              </p:cNvSpPr>
              <p:nvPr/>
            </p:nvSpPr>
            <p:spPr bwMode="auto">
              <a:xfrm>
                <a:off x="3101" y="3383"/>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8612" name="Text Box 99"/>
              <p:cNvSpPr txBox="1">
                <a:spLocks noChangeArrowheads="1"/>
              </p:cNvSpPr>
              <p:nvPr/>
            </p:nvSpPr>
            <p:spPr bwMode="auto">
              <a:xfrm>
                <a:off x="3808" y="3292"/>
                <a:ext cx="291" cy="150"/>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PPO</a:t>
                </a:r>
              </a:p>
            </p:txBody>
          </p:sp>
        </p:grpSp>
        <p:grpSp>
          <p:nvGrpSpPr>
            <p:cNvPr id="5" name="Group 100"/>
            <p:cNvGrpSpPr>
              <a:grpSpLocks/>
            </p:cNvGrpSpPr>
            <p:nvPr/>
          </p:nvGrpSpPr>
          <p:grpSpPr bwMode="auto">
            <a:xfrm>
              <a:off x="399" y="3543"/>
              <a:ext cx="2559" cy="191"/>
              <a:chOff x="1277" y="3292"/>
              <a:chExt cx="1842" cy="150"/>
            </a:xfrm>
          </p:grpSpPr>
          <p:sp>
            <p:nvSpPr>
              <p:cNvPr id="748614" name="Line 101"/>
              <p:cNvSpPr>
                <a:spLocks noChangeShapeType="1"/>
              </p:cNvSpPr>
              <p:nvPr/>
            </p:nvSpPr>
            <p:spPr bwMode="auto">
              <a:xfrm>
                <a:off x="1277" y="3383"/>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8615" name="Text Box 102"/>
              <p:cNvSpPr txBox="1">
                <a:spLocks noChangeArrowheads="1"/>
              </p:cNvSpPr>
              <p:nvPr/>
            </p:nvSpPr>
            <p:spPr bwMode="auto">
              <a:xfrm>
                <a:off x="1984" y="3292"/>
                <a:ext cx="291" cy="150"/>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PPN</a:t>
                </a:r>
              </a:p>
            </p:txBody>
          </p:sp>
        </p:grpSp>
        <p:grpSp>
          <p:nvGrpSpPr>
            <p:cNvPr id="6" name="Group 103"/>
            <p:cNvGrpSpPr>
              <a:grpSpLocks/>
            </p:cNvGrpSpPr>
            <p:nvPr/>
          </p:nvGrpSpPr>
          <p:grpSpPr bwMode="auto">
            <a:xfrm>
              <a:off x="4628" y="2860"/>
              <a:ext cx="868" cy="192"/>
              <a:chOff x="4300" y="2637"/>
              <a:chExt cx="625" cy="151"/>
            </a:xfrm>
          </p:grpSpPr>
          <p:sp>
            <p:nvSpPr>
              <p:cNvPr id="748617" name="Line 104"/>
              <p:cNvSpPr>
                <a:spLocks noChangeShapeType="1"/>
              </p:cNvSpPr>
              <p:nvPr/>
            </p:nvSpPr>
            <p:spPr bwMode="auto">
              <a:xfrm>
                <a:off x="4300" y="2715"/>
                <a:ext cx="625"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8618" name="Text Box 105"/>
              <p:cNvSpPr txBox="1">
                <a:spLocks noChangeArrowheads="1"/>
              </p:cNvSpPr>
              <p:nvPr/>
            </p:nvSpPr>
            <p:spPr bwMode="auto">
              <a:xfrm>
                <a:off x="4506" y="2637"/>
                <a:ext cx="231" cy="151"/>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CO</a:t>
                </a:r>
              </a:p>
            </p:txBody>
          </p:sp>
        </p:grpSp>
        <p:grpSp>
          <p:nvGrpSpPr>
            <p:cNvPr id="7" name="Group 106"/>
            <p:cNvGrpSpPr>
              <a:grpSpLocks/>
            </p:cNvGrpSpPr>
            <p:nvPr/>
          </p:nvGrpSpPr>
          <p:grpSpPr bwMode="auto">
            <a:xfrm>
              <a:off x="2933" y="2857"/>
              <a:ext cx="1686" cy="192"/>
              <a:chOff x="3090" y="2624"/>
              <a:chExt cx="1214" cy="151"/>
            </a:xfrm>
          </p:grpSpPr>
          <p:sp>
            <p:nvSpPr>
              <p:cNvPr id="748620" name="Line 107"/>
              <p:cNvSpPr>
                <a:spLocks noChangeShapeType="1"/>
              </p:cNvSpPr>
              <p:nvPr/>
            </p:nvSpPr>
            <p:spPr bwMode="auto">
              <a:xfrm>
                <a:off x="3090" y="2702"/>
                <a:ext cx="1214"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8621" name="Text Box 108"/>
              <p:cNvSpPr txBox="1">
                <a:spLocks noChangeArrowheads="1"/>
              </p:cNvSpPr>
              <p:nvPr/>
            </p:nvSpPr>
            <p:spPr bwMode="auto">
              <a:xfrm>
                <a:off x="3643" y="2624"/>
                <a:ext cx="190" cy="151"/>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CI</a:t>
                </a:r>
              </a:p>
            </p:txBody>
          </p:sp>
        </p:grpSp>
        <p:grpSp>
          <p:nvGrpSpPr>
            <p:cNvPr id="8" name="Group 109"/>
            <p:cNvGrpSpPr>
              <a:grpSpLocks/>
            </p:cNvGrpSpPr>
            <p:nvPr/>
          </p:nvGrpSpPr>
          <p:grpSpPr bwMode="auto">
            <a:xfrm>
              <a:off x="381" y="2860"/>
              <a:ext cx="2532" cy="192"/>
              <a:chOff x="1248" y="2637"/>
              <a:chExt cx="1823" cy="151"/>
            </a:xfrm>
          </p:grpSpPr>
          <p:sp>
            <p:nvSpPr>
              <p:cNvPr id="748623" name="Line 110"/>
              <p:cNvSpPr>
                <a:spLocks noChangeShapeType="1"/>
              </p:cNvSpPr>
              <p:nvPr/>
            </p:nvSpPr>
            <p:spPr bwMode="auto">
              <a:xfrm>
                <a:off x="1248" y="2715"/>
                <a:ext cx="1823"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8624" name="Text Box 111"/>
              <p:cNvSpPr txBox="1">
                <a:spLocks noChangeArrowheads="1"/>
              </p:cNvSpPr>
              <p:nvPr/>
            </p:nvSpPr>
            <p:spPr bwMode="auto">
              <a:xfrm>
                <a:off x="2111" y="2637"/>
                <a:ext cx="221" cy="151"/>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CT</a:t>
                </a:r>
              </a:p>
            </p:txBody>
          </p:sp>
        </p:grpSp>
        <p:grpSp>
          <p:nvGrpSpPr>
            <p:cNvPr id="9" name="Group 135"/>
            <p:cNvGrpSpPr>
              <a:grpSpLocks/>
            </p:cNvGrpSpPr>
            <p:nvPr/>
          </p:nvGrpSpPr>
          <p:grpSpPr bwMode="auto">
            <a:xfrm>
              <a:off x="502" y="3287"/>
              <a:ext cx="4852" cy="211"/>
              <a:chOff x="1354" y="3030"/>
              <a:chExt cx="3492" cy="165"/>
            </a:xfrm>
          </p:grpSpPr>
          <p:sp>
            <p:nvSpPr>
              <p:cNvPr id="748646" name="Text Box 136"/>
              <p:cNvSpPr txBox="1">
                <a:spLocks noChangeArrowheads="1"/>
              </p:cNvSpPr>
              <p:nvPr/>
            </p:nvSpPr>
            <p:spPr bwMode="auto">
              <a:xfrm>
                <a:off x="4735" y="3031"/>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47" name="Text Box 137"/>
              <p:cNvSpPr txBox="1">
                <a:spLocks noChangeArrowheads="1"/>
              </p:cNvSpPr>
              <p:nvPr/>
            </p:nvSpPr>
            <p:spPr bwMode="auto">
              <a:xfrm>
                <a:off x="4427"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48" name="Text Box 138"/>
              <p:cNvSpPr txBox="1">
                <a:spLocks noChangeArrowheads="1"/>
              </p:cNvSpPr>
              <p:nvPr/>
            </p:nvSpPr>
            <p:spPr bwMode="auto">
              <a:xfrm>
                <a:off x="3812"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49" name="Text Box 139"/>
              <p:cNvSpPr txBox="1">
                <a:spLocks noChangeArrowheads="1"/>
              </p:cNvSpPr>
              <p:nvPr/>
            </p:nvSpPr>
            <p:spPr bwMode="auto">
              <a:xfrm>
                <a:off x="2890"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50" name="Text Box 140"/>
              <p:cNvSpPr txBox="1">
                <a:spLocks noChangeArrowheads="1"/>
              </p:cNvSpPr>
              <p:nvPr/>
            </p:nvSpPr>
            <p:spPr bwMode="auto">
              <a:xfrm>
                <a:off x="2582"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51" name="Text Box 141"/>
              <p:cNvSpPr txBox="1">
                <a:spLocks noChangeArrowheads="1"/>
              </p:cNvSpPr>
              <p:nvPr/>
            </p:nvSpPr>
            <p:spPr bwMode="auto">
              <a:xfrm>
                <a:off x="2275"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52" name="Text Box 142"/>
              <p:cNvSpPr txBox="1">
                <a:spLocks noChangeArrowheads="1"/>
              </p:cNvSpPr>
              <p:nvPr/>
            </p:nvSpPr>
            <p:spPr bwMode="auto">
              <a:xfrm>
                <a:off x="1661"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53" name="Text Box 143"/>
              <p:cNvSpPr txBox="1">
                <a:spLocks noChangeArrowheads="1"/>
              </p:cNvSpPr>
              <p:nvPr/>
            </p:nvSpPr>
            <p:spPr bwMode="auto">
              <a:xfrm>
                <a:off x="4120"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54" name="Text Box 144"/>
              <p:cNvSpPr txBox="1">
                <a:spLocks noChangeArrowheads="1"/>
              </p:cNvSpPr>
              <p:nvPr/>
            </p:nvSpPr>
            <p:spPr bwMode="auto">
              <a:xfrm>
                <a:off x="3505"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55" name="Text Box 145"/>
              <p:cNvSpPr txBox="1">
                <a:spLocks noChangeArrowheads="1"/>
              </p:cNvSpPr>
              <p:nvPr/>
            </p:nvSpPr>
            <p:spPr bwMode="auto">
              <a:xfrm>
                <a:off x="3197"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56" name="Text Box 146"/>
              <p:cNvSpPr txBox="1">
                <a:spLocks noChangeArrowheads="1"/>
              </p:cNvSpPr>
              <p:nvPr/>
            </p:nvSpPr>
            <p:spPr bwMode="auto">
              <a:xfrm>
                <a:off x="1967"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57" name="Text Box 147"/>
              <p:cNvSpPr txBox="1">
                <a:spLocks noChangeArrowheads="1"/>
              </p:cNvSpPr>
              <p:nvPr/>
            </p:nvSpPr>
            <p:spPr bwMode="auto">
              <a:xfrm>
                <a:off x="1354"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grpSp>
        <p:sp>
          <p:nvSpPr>
            <p:cNvPr id="748667" name="Rectangle 123"/>
            <p:cNvSpPr>
              <a:spLocks noChangeArrowheads="1"/>
            </p:cNvSpPr>
            <p:nvPr/>
          </p:nvSpPr>
          <p:spPr bwMode="auto">
            <a:xfrm>
              <a:off x="2944" y="3282"/>
              <a:ext cx="1700" cy="229"/>
            </a:xfrm>
            <a:prstGeom prst="rect">
              <a:avLst/>
            </a:prstGeom>
            <a:solidFill>
              <a:schemeClr val="accent1">
                <a:alpha val="25000"/>
              </a:schemeClr>
            </a:solidFill>
            <a:ln w="50800">
              <a:noFill/>
              <a:miter lim="800000"/>
              <a:headEnd/>
              <a:tailEnd/>
            </a:ln>
            <a:effectLst/>
          </p:spPr>
          <p:txBody>
            <a:bodyPr wrap="none" anchor="ctr"/>
            <a:lstStyle/>
            <a:p>
              <a:endParaRPr lang="zh-CN" altLang="en-US"/>
            </a:p>
          </p:txBody>
        </p:sp>
      </p:grpSp>
      <p:sp>
        <p:nvSpPr>
          <p:cNvPr id="748669" name="Text Box 125"/>
          <p:cNvSpPr txBox="1">
            <a:spLocks noChangeArrowheads="1"/>
          </p:cNvSpPr>
          <p:nvPr/>
        </p:nvSpPr>
        <p:spPr bwMode="auto">
          <a:xfrm>
            <a:off x="2016125" y="3889375"/>
            <a:ext cx="6837363" cy="731838"/>
          </a:xfrm>
          <a:prstGeom prst="rect">
            <a:avLst/>
          </a:prstGeom>
          <a:noFill/>
          <a:ln w="50800">
            <a:noFill/>
            <a:miter lim="800000"/>
            <a:headEnd/>
            <a:tailEnd/>
          </a:ln>
          <a:effectLst/>
        </p:spPr>
        <p:txBody>
          <a:bodyPr>
            <a:spAutoFit/>
          </a:bodyPr>
          <a:lstStyle/>
          <a:p>
            <a:pPr>
              <a:spcBef>
                <a:spcPct val="10000"/>
              </a:spcBef>
            </a:pPr>
            <a:r>
              <a:rPr lang="zh-CN" altLang="en-US" sz="2000" b="1">
                <a:solidFill>
                  <a:schemeClr val="accent1"/>
                </a:solidFill>
                <a:latin typeface="微软雅黑" pitchFamily="34" charset="-122"/>
                <a:ea typeface="微软雅黑" pitchFamily="34" charset="-122"/>
              </a:rPr>
              <a:t>问题：逻辑地址为</a:t>
            </a:r>
            <a:r>
              <a:rPr lang="en-US" altLang="zh-CN" sz="2000" b="1">
                <a:solidFill>
                  <a:schemeClr val="accent1"/>
                </a:solidFill>
                <a:latin typeface="微软雅黑" pitchFamily="34" charset="-122"/>
                <a:ea typeface="微软雅黑" pitchFamily="34" charset="-122"/>
              </a:rPr>
              <a:t>0x0A7A</a:t>
            </a:r>
            <a:r>
              <a:rPr lang="zh-CN" altLang="en-US" sz="2000" b="1">
                <a:solidFill>
                  <a:schemeClr val="accent1"/>
                </a:solidFill>
                <a:latin typeface="微软雅黑" pitchFamily="34" charset="-122"/>
                <a:ea typeface="微软雅黑" pitchFamily="34" charset="-122"/>
              </a:rPr>
              <a:t>、</a:t>
            </a:r>
            <a:r>
              <a:rPr lang="en-US" altLang="zh-CN" sz="2000" b="1">
                <a:solidFill>
                  <a:schemeClr val="accent1"/>
                </a:solidFill>
                <a:latin typeface="微软雅黑" pitchFamily="34" charset="-122"/>
                <a:ea typeface="微软雅黑" pitchFamily="34" charset="-122"/>
              </a:rPr>
              <a:t>0x0507</a:t>
            </a:r>
            <a:r>
              <a:rPr lang="zh-CN" altLang="en-US" sz="2000" b="1">
                <a:solidFill>
                  <a:schemeClr val="accent1"/>
                </a:solidFill>
                <a:latin typeface="微软雅黑" pitchFamily="34" charset="-122"/>
                <a:ea typeface="微软雅黑" pitchFamily="34" charset="-122"/>
              </a:rPr>
              <a:t>时的访存过程如何？</a:t>
            </a:r>
          </a:p>
          <a:p>
            <a:pPr>
              <a:spcBef>
                <a:spcPct val="10000"/>
              </a:spcBef>
            </a:pPr>
            <a:r>
              <a:rPr lang="zh-CN" altLang="en-US" sz="2000" b="1">
                <a:solidFill>
                  <a:schemeClr val="accent1"/>
                </a:solidFill>
                <a:latin typeface="微软雅黑" pitchFamily="34" charset="-122"/>
                <a:ea typeface="微软雅黑" pitchFamily="34" charset="-122"/>
              </a:rPr>
              <a:t>          </a:t>
            </a:r>
            <a:r>
              <a:rPr lang="en-US" altLang="zh-CN" sz="2000" b="1">
                <a:solidFill>
                  <a:schemeClr val="accent2"/>
                </a:solidFill>
                <a:latin typeface="微软雅黑" pitchFamily="34" charset="-122"/>
                <a:ea typeface="微软雅黑" pitchFamily="34" charset="-122"/>
              </a:rPr>
              <a:t>TLB</a:t>
            </a:r>
            <a:r>
              <a:rPr lang="zh-CN" altLang="en-US" sz="2000" b="1">
                <a:solidFill>
                  <a:schemeClr val="accent2"/>
                </a:solidFill>
                <a:latin typeface="微软雅黑" pitchFamily="34" charset="-122"/>
                <a:ea typeface="微软雅黑" pitchFamily="34" charset="-122"/>
              </a:rPr>
              <a:t>缺失</a:t>
            </a:r>
            <a:r>
              <a:rPr lang="en-US" altLang="zh-CN" sz="2000" b="1">
                <a:solidFill>
                  <a:schemeClr val="accent2"/>
                </a:solidFill>
                <a:latin typeface="微软雅黑" pitchFamily="34" charset="-122"/>
                <a:ea typeface="微软雅黑" pitchFamily="34" charset="-122"/>
              </a:rPr>
              <a:t>/cache</a:t>
            </a:r>
            <a:r>
              <a:rPr lang="zh-CN" altLang="en-US" sz="2000" b="1">
                <a:solidFill>
                  <a:schemeClr val="accent2"/>
                </a:solidFill>
                <a:latin typeface="微软雅黑" pitchFamily="34" charset="-122"/>
                <a:ea typeface="微软雅黑" pitchFamily="34" charset="-122"/>
              </a:rPr>
              <a:t>缺失、</a:t>
            </a:r>
            <a:r>
              <a:rPr lang="en-US" altLang="zh-CN" sz="2000" b="1">
                <a:solidFill>
                  <a:schemeClr val="accent2"/>
                </a:solidFill>
                <a:latin typeface="微软雅黑" pitchFamily="34" charset="-122"/>
                <a:ea typeface="微软雅黑" pitchFamily="34" charset="-122"/>
              </a:rPr>
              <a:t>TLB</a:t>
            </a:r>
            <a:r>
              <a:rPr lang="zh-CN" altLang="en-US" sz="2000" b="1">
                <a:solidFill>
                  <a:schemeClr val="accent2"/>
                </a:solidFill>
                <a:latin typeface="微软雅黑" pitchFamily="34" charset="-122"/>
                <a:ea typeface="微软雅黑" pitchFamily="34" charset="-122"/>
              </a:rPr>
              <a:t>缺失</a:t>
            </a:r>
            <a:r>
              <a:rPr lang="en-US" altLang="zh-CN" sz="2000" b="1">
                <a:solidFill>
                  <a:schemeClr val="accent2"/>
                </a:solidFill>
                <a:latin typeface="微软雅黑" pitchFamily="34" charset="-122"/>
                <a:ea typeface="微软雅黑" pitchFamily="34" charset="-122"/>
              </a:rPr>
              <a:t>/</a:t>
            </a:r>
            <a:r>
              <a:rPr lang="zh-CN" altLang="en-US" sz="2000" b="1">
                <a:solidFill>
                  <a:schemeClr val="accent2"/>
                </a:solidFill>
                <a:latin typeface="微软雅黑" pitchFamily="34" charset="-122"/>
                <a:ea typeface="微软雅黑" pitchFamily="34" charset="-122"/>
              </a:rPr>
              <a:t>缺页</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8666"/>
                                        </p:tgtEl>
                                        <p:attrNameLst>
                                          <p:attrName>style.visibility</p:attrName>
                                        </p:attrNameLst>
                                      </p:cBhvr>
                                      <p:to>
                                        <p:strVal val="visible"/>
                                      </p:to>
                                    </p:set>
                                    <p:animEffect transition="in" filter="blinds(horizontal)">
                                      <p:cBhvr>
                                        <p:cTn id="7" dur="500"/>
                                        <p:tgtEl>
                                          <p:spTgt spid="7486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016"/>
                                        </p:tgtEl>
                                        <p:attrNameLst>
                                          <p:attrName>style.visibility</p:attrName>
                                        </p:attrNameLst>
                                      </p:cBhvr>
                                      <p:to>
                                        <p:strVal val="visible"/>
                                      </p:to>
                                    </p:set>
                                    <p:animEffect transition="in" filter="blinds(horizontal)">
                                      <p:cBhvr>
                                        <p:cTn id="12" dur="500"/>
                                        <p:tgtEl>
                                          <p:spTgt spid="380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017"/>
                                        </p:tgtEl>
                                        <p:attrNameLst>
                                          <p:attrName>style.visibility</p:attrName>
                                        </p:attrNameLst>
                                      </p:cBhvr>
                                      <p:to>
                                        <p:strVal val="visible"/>
                                      </p:to>
                                    </p:set>
                                    <p:animEffect transition="in" filter="blinds(horizontal)">
                                      <p:cBhvr>
                                        <p:cTn id="17" dur="500"/>
                                        <p:tgtEl>
                                          <p:spTgt spid="380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8018"/>
                                        </p:tgtEl>
                                        <p:attrNameLst>
                                          <p:attrName>style.visibility</p:attrName>
                                        </p:attrNameLst>
                                      </p:cBhvr>
                                      <p:to>
                                        <p:strVal val="visible"/>
                                      </p:to>
                                    </p:set>
                                    <p:animEffect transition="in" filter="blinds(horizontal)">
                                      <p:cBhvr>
                                        <p:cTn id="22" dur="500"/>
                                        <p:tgtEl>
                                          <p:spTgt spid="380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8019"/>
                                        </p:tgtEl>
                                        <p:attrNameLst>
                                          <p:attrName>style.visibility</p:attrName>
                                        </p:attrNameLst>
                                      </p:cBhvr>
                                      <p:to>
                                        <p:strVal val="visible"/>
                                      </p:to>
                                    </p:set>
                                    <p:animEffect transition="in" filter="blinds(horizontal)">
                                      <p:cBhvr>
                                        <p:cTn id="27" dur="500"/>
                                        <p:tgtEl>
                                          <p:spTgt spid="380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8021"/>
                                        </p:tgtEl>
                                        <p:attrNameLst>
                                          <p:attrName>style.visibility</p:attrName>
                                        </p:attrNameLst>
                                      </p:cBhvr>
                                      <p:to>
                                        <p:strVal val="visible"/>
                                      </p:to>
                                    </p:set>
                                    <p:animEffect transition="in" filter="blinds(horizontal)">
                                      <p:cBhvr>
                                        <p:cTn id="32" dur="500"/>
                                        <p:tgtEl>
                                          <p:spTgt spid="3802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8022"/>
                                        </p:tgtEl>
                                        <p:attrNameLst>
                                          <p:attrName>style.visibility</p:attrName>
                                        </p:attrNameLst>
                                      </p:cBhvr>
                                      <p:to>
                                        <p:strVal val="visible"/>
                                      </p:to>
                                    </p:set>
                                    <p:animEffect transition="in" filter="blinds(horizontal)">
                                      <p:cBhvr>
                                        <p:cTn id="37" dur="500"/>
                                        <p:tgtEl>
                                          <p:spTgt spid="3802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48668"/>
                                        </p:tgtEl>
                                        <p:attrNameLst>
                                          <p:attrName>style.visibility</p:attrName>
                                        </p:attrNameLst>
                                      </p:cBhvr>
                                      <p:to>
                                        <p:strVal val="visible"/>
                                      </p:to>
                                    </p:set>
                                    <p:animEffect transition="in" filter="blinds(horizontal)">
                                      <p:cBhvr>
                                        <p:cTn id="42" dur="500"/>
                                        <p:tgtEl>
                                          <p:spTgt spid="74866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8037"/>
                                        </p:tgtEl>
                                        <p:attrNameLst>
                                          <p:attrName>style.visibility</p:attrName>
                                        </p:attrNameLst>
                                      </p:cBhvr>
                                      <p:to>
                                        <p:strVal val="visible"/>
                                      </p:to>
                                    </p:set>
                                    <p:animEffect transition="in" filter="blinds(horizontal)">
                                      <p:cBhvr>
                                        <p:cTn id="47" dur="500"/>
                                        <p:tgtEl>
                                          <p:spTgt spid="3803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8038"/>
                                        </p:tgtEl>
                                        <p:attrNameLst>
                                          <p:attrName>style.visibility</p:attrName>
                                        </p:attrNameLst>
                                      </p:cBhvr>
                                      <p:to>
                                        <p:strVal val="visible"/>
                                      </p:to>
                                    </p:set>
                                    <p:animEffect transition="in" filter="blinds(horizontal)">
                                      <p:cBhvr>
                                        <p:cTn id="52" dur="500"/>
                                        <p:tgtEl>
                                          <p:spTgt spid="3803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8039"/>
                                        </p:tgtEl>
                                        <p:attrNameLst>
                                          <p:attrName>style.visibility</p:attrName>
                                        </p:attrNameLst>
                                      </p:cBhvr>
                                      <p:to>
                                        <p:strVal val="visible"/>
                                      </p:to>
                                    </p:set>
                                    <p:animEffect transition="in" filter="blinds(horizontal)">
                                      <p:cBhvr>
                                        <p:cTn id="57" dur="500"/>
                                        <p:tgtEl>
                                          <p:spTgt spid="3803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8041"/>
                                        </p:tgtEl>
                                        <p:attrNameLst>
                                          <p:attrName>style.visibility</p:attrName>
                                        </p:attrNameLst>
                                      </p:cBhvr>
                                      <p:to>
                                        <p:strVal val="visible"/>
                                      </p:to>
                                    </p:set>
                                    <p:animEffect transition="in" filter="blinds(horizontal)">
                                      <p:cBhvr>
                                        <p:cTn id="62" dur="500"/>
                                        <p:tgtEl>
                                          <p:spTgt spid="3804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8042"/>
                                        </p:tgtEl>
                                        <p:attrNameLst>
                                          <p:attrName>style.visibility</p:attrName>
                                        </p:attrNameLst>
                                      </p:cBhvr>
                                      <p:to>
                                        <p:strVal val="visible"/>
                                      </p:to>
                                    </p:set>
                                    <p:animEffect transition="in" filter="blinds(horizontal)">
                                      <p:cBhvr>
                                        <p:cTn id="67" dur="500"/>
                                        <p:tgtEl>
                                          <p:spTgt spid="3804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748669"/>
                                        </p:tgtEl>
                                        <p:attrNameLst>
                                          <p:attrName>style.visibility</p:attrName>
                                        </p:attrNameLst>
                                      </p:cBhvr>
                                      <p:to>
                                        <p:strVal val="visible"/>
                                      </p:to>
                                    </p:set>
                                    <p:animEffect transition="in" filter="blinds(horizontal)">
                                      <p:cBhvr>
                                        <p:cTn id="72" dur="500"/>
                                        <p:tgtEl>
                                          <p:spTgt spid="748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16" grpId="0"/>
      <p:bldP spid="38017" grpId="0"/>
      <p:bldP spid="38018" grpId="0"/>
      <p:bldP spid="38019" grpId="0"/>
      <p:bldP spid="38021" grpId="0"/>
      <p:bldP spid="38022" grpId="0"/>
      <p:bldP spid="38037" grpId="0"/>
      <p:bldP spid="38038" grpId="0"/>
      <p:bldP spid="38039" grpId="0"/>
      <p:bldP spid="38041" grpId="0"/>
      <p:bldP spid="38042" grpId="0"/>
      <p:bldP spid="748669"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idx="4294967295"/>
          </p:nvPr>
        </p:nvSpPr>
        <p:spPr>
          <a:xfrm>
            <a:off x="2430463" y="128588"/>
            <a:ext cx="4941887" cy="528637"/>
          </a:xfrm>
        </p:spPr>
        <p:txBody>
          <a:bodyPr lIns="91440" tIns="45720" rIns="91440" bIns="45720" anchor="ctr"/>
          <a:lstStyle/>
          <a:p>
            <a:pPr algn="l" eaLnBrk="1" hangingPunct="1"/>
            <a:r>
              <a:rPr lang="zh-CN" altLang="en-US"/>
              <a:t>分段式虚拟存储器</a:t>
            </a:r>
          </a:p>
        </p:txBody>
      </p:sp>
      <p:sp>
        <p:nvSpPr>
          <p:cNvPr id="792579" name="Rectangle 3"/>
          <p:cNvSpPr>
            <a:spLocks noGrp="1" noChangeArrowheads="1"/>
          </p:cNvSpPr>
          <p:nvPr>
            <p:ph type="body" idx="4294967295"/>
          </p:nvPr>
        </p:nvSpPr>
        <p:spPr>
          <a:xfrm>
            <a:off x="193675" y="536575"/>
            <a:ext cx="8686800" cy="4538663"/>
          </a:xfrm>
        </p:spPr>
        <p:txBody>
          <a:bodyPr lIns="91440" tIns="45720" rIns="91440" bIns="45720"/>
          <a:lstStyle/>
          <a:p>
            <a:pPr eaLnBrk="1" hangingPunct="1">
              <a:lnSpc>
                <a:spcPct val="115000"/>
              </a:lnSpc>
              <a:spcBef>
                <a:spcPct val="10000"/>
              </a:spcBef>
              <a:buFontTx/>
              <a:buNone/>
            </a:pPr>
            <a:endParaRPr lang="zh-CN" altLang="en-US" sz="1700">
              <a:ea typeface="宋体" pitchFamily="2" charset="-122"/>
            </a:endParaRPr>
          </a:p>
          <a:p>
            <a:pPr eaLnBrk="1" hangingPunct="1">
              <a:lnSpc>
                <a:spcPct val="130000"/>
              </a:lnSpc>
              <a:spcBef>
                <a:spcPct val="10000"/>
              </a:spcBef>
            </a:pPr>
            <a:r>
              <a:rPr lang="zh-CN" altLang="en-US" sz="2000">
                <a:latin typeface="微软雅黑" pitchFamily="34" charset="-122"/>
                <a:ea typeface="微软雅黑" pitchFamily="34" charset="-122"/>
              </a:rPr>
              <a:t>分段系统的实现</a:t>
            </a:r>
          </a:p>
          <a:p>
            <a:pPr lvl="1" eaLnBrk="1" hangingPunct="1">
              <a:lnSpc>
                <a:spcPct val="130000"/>
              </a:lnSpc>
              <a:spcBef>
                <a:spcPct val="10000"/>
              </a:spcBef>
            </a:pPr>
            <a:r>
              <a:rPr lang="zh-CN" altLang="en-US" sz="2000">
                <a:solidFill>
                  <a:srgbClr val="0000FF"/>
                </a:solidFill>
                <a:latin typeface="微软雅黑" pitchFamily="34" charset="-122"/>
                <a:ea typeface="微软雅黑" pitchFamily="34" charset="-122"/>
              </a:rPr>
              <a:t>程序员或</a:t>
            </a:r>
            <a:r>
              <a:rPr lang="en-US" altLang="zh-CN" sz="2000">
                <a:solidFill>
                  <a:srgbClr val="0000FF"/>
                </a:solidFill>
                <a:latin typeface="微软雅黑" pitchFamily="34" charset="-122"/>
                <a:ea typeface="微软雅黑" pitchFamily="34" charset="-122"/>
              </a:rPr>
              <a:t>OS</a:t>
            </a:r>
            <a:r>
              <a:rPr lang="zh-CN" altLang="en-US" sz="2000">
                <a:solidFill>
                  <a:srgbClr val="0000FF"/>
                </a:solidFill>
                <a:latin typeface="微软雅黑" pitchFamily="34" charset="-122"/>
                <a:ea typeface="微软雅黑" pitchFamily="34" charset="-122"/>
              </a:rPr>
              <a:t>将程序模块或数据模块分配给不同的主存段，一个大程序有多个代码段和多个数据段构成，是按照程序的逻辑结构划分而成的多个相对独立的部分。</a:t>
            </a:r>
          </a:p>
          <a:p>
            <a:pPr lvl="1" eaLnBrk="1" hangingPunct="1">
              <a:lnSpc>
                <a:spcPct val="130000"/>
              </a:lnSpc>
              <a:spcBef>
                <a:spcPct val="10000"/>
              </a:spcBef>
              <a:buFontTx/>
              <a:buNone/>
            </a:pPr>
            <a:r>
              <a:rPr lang="zh-CN" altLang="en-US" sz="2000">
                <a:solidFill>
                  <a:srgbClr val="FF0000"/>
                </a:solidFill>
                <a:latin typeface="微软雅黑" pitchFamily="34" charset="-122"/>
                <a:ea typeface="微软雅黑" pitchFamily="34" charset="-122"/>
              </a:rPr>
              <a:t>     （例如，过程、子程序、数据表、阵列等）</a:t>
            </a:r>
          </a:p>
          <a:p>
            <a:pPr lvl="1" eaLnBrk="1" hangingPunct="1">
              <a:lnSpc>
                <a:spcPct val="130000"/>
              </a:lnSpc>
              <a:spcBef>
                <a:spcPct val="10000"/>
              </a:spcBef>
            </a:pPr>
            <a:r>
              <a:rPr lang="zh-CN" altLang="en-US" sz="2000">
                <a:solidFill>
                  <a:srgbClr val="0000FF"/>
                </a:solidFill>
                <a:latin typeface="微软雅黑" pitchFamily="34" charset="-122"/>
                <a:ea typeface="微软雅黑" pitchFamily="34" charset="-122"/>
              </a:rPr>
              <a:t>段通常带有</a:t>
            </a:r>
            <a:r>
              <a:rPr lang="zh-CN" altLang="en-US" sz="2000">
                <a:solidFill>
                  <a:srgbClr val="FF0000"/>
                </a:solidFill>
                <a:latin typeface="微软雅黑" pitchFamily="34" charset="-122"/>
                <a:ea typeface="微软雅黑" pitchFamily="34" charset="-122"/>
              </a:rPr>
              <a:t>段名或基地址</a:t>
            </a:r>
            <a:r>
              <a:rPr lang="zh-CN" altLang="en-US" sz="2000">
                <a:solidFill>
                  <a:srgbClr val="0000FF"/>
                </a:solidFill>
                <a:latin typeface="微软雅黑" pitchFamily="34" charset="-122"/>
                <a:ea typeface="微软雅黑" pitchFamily="34" charset="-122"/>
              </a:rPr>
              <a:t>，便于编写程序、编译器优化和操作系统调度管理</a:t>
            </a:r>
          </a:p>
          <a:p>
            <a:pPr lvl="1" eaLnBrk="1" hangingPunct="1">
              <a:lnSpc>
                <a:spcPct val="130000"/>
              </a:lnSpc>
              <a:spcBef>
                <a:spcPct val="10000"/>
              </a:spcBef>
            </a:pPr>
            <a:r>
              <a:rPr lang="zh-CN" altLang="en-US" sz="2000">
                <a:solidFill>
                  <a:srgbClr val="0000FF"/>
                </a:solidFill>
                <a:latin typeface="微软雅黑" pitchFamily="34" charset="-122"/>
                <a:ea typeface="微软雅黑" pitchFamily="34" charset="-122"/>
              </a:rPr>
              <a:t>分段系统将主存空间</a:t>
            </a:r>
            <a:r>
              <a:rPr lang="zh-CN" altLang="en-US" sz="2000">
                <a:solidFill>
                  <a:srgbClr val="FF0000"/>
                </a:solidFill>
                <a:latin typeface="微软雅黑" pitchFamily="34" charset="-122"/>
                <a:ea typeface="微软雅黑" pitchFamily="34" charset="-122"/>
              </a:rPr>
              <a:t>按实际程序中的段来划分</a:t>
            </a:r>
            <a:r>
              <a:rPr lang="zh-CN" altLang="en-US" sz="2000">
                <a:solidFill>
                  <a:srgbClr val="0000FF"/>
                </a:solidFill>
                <a:latin typeface="微软雅黑" pitchFamily="34" charset="-122"/>
                <a:ea typeface="微软雅黑" pitchFamily="34" charset="-122"/>
              </a:rPr>
              <a:t>，每个段在主存中的位置记录在</a:t>
            </a:r>
            <a:r>
              <a:rPr lang="zh-CN" altLang="en-US" sz="2000">
                <a:solidFill>
                  <a:schemeClr val="accent1"/>
                </a:solidFill>
                <a:latin typeface="微软雅黑" pitchFamily="34" charset="-122"/>
                <a:ea typeface="微软雅黑" pitchFamily="34" charset="-122"/>
              </a:rPr>
              <a:t>段表</a:t>
            </a:r>
            <a:r>
              <a:rPr lang="zh-CN" altLang="en-US" sz="2000">
                <a:solidFill>
                  <a:srgbClr val="0000FF"/>
                </a:solidFill>
                <a:latin typeface="微软雅黑" pitchFamily="34" charset="-122"/>
                <a:ea typeface="微软雅黑" pitchFamily="34" charset="-122"/>
              </a:rPr>
              <a:t>中，并附以“段长”项</a:t>
            </a:r>
          </a:p>
          <a:p>
            <a:pPr lvl="1" eaLnBrk="1" hangingPunct="1">
              <a:lnSpc>
                <a:spcPct val="130000"/>
              </a:lnSpc>
              <a:spcBef>
                <a:spcPct val="10000"/>
              </a:spcBef>
            </a:pPr>
            <a:r>
              <a:rPr lang="zh-CN" altLang="en-US" sz="2000">
                <a:solidFill>
                  <a:srgbClr val="0000FF"/>
                </a:solidFill>
                <a:latin typeface="微软雅黑" pitchFamily="34" charset="-122"/>
                <a:ea typeface="微软雅黑" pitchFamily="34" charset="-122"/>
              </a:rPr>
              <a:t>段表由</a:t>
            </a:r>
            <a:r>
              <a:rPr lang="zh-CN" altLang="en-US" sz="2000">
                <a:solidFill>
                  <a:schemeClr val="accent1"/>
                </a:solidFill>
                <a:latin typeface="微软雅黑" pitchFamily="34" charset="-122"/>
                <a:ea typeface="微软雅黑" pitchFamily="34" charset="-122"/>
              </a:rPr>
              <a:t>段表项</a:t>
            </a:r>
            <a:r>
              <a:rPr lang="zh-CN" altLang="en-US" sz="2000">
                <a:solidFill>
                  <a:srgbClr val="0000FF"/>
                </a:solidFill>
                <a:latin typeface="微软雅黑" pitchFamily="34" charset="-122"/>
                <a:ea typeface="微软雅黑" pitchFamily="34" charset="-122"/>
              </a:rPr>
              <a:t>组成，段表本身也是主存中的一个可再定位段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2579">
                                            <p:txEl>
                                              <p:pRg st="2" end="2"/>
                                            </p:txEl>
                                          </p:spTgt>
                                        </p:tgtEl>
                                        <p:attrNameLst>
                                          <p:attrName>style.visibility</p:attrName>
                                        </p:attrNameLst>
                                      </p:cBhvr>
                                      <p:to>
                                        <p:strVal val="visible"/>
                                      </p:to>
                                    </p:set>
                                    <p:animEffect transition="in" filter="blinds(horizontal)">
                                      <p:cBhvr>
                                        <p:cTn id="7" dur="500"/>
                                        <p:tgtEl>
                                          <p:spTgt spid="792579">
                                            <p:txEl>
                                              <p:pRg st="2" end="2"/>
                                            </p:txEl>
                                          </p:spTgt>
                                        </p:tgtEl>
                                      </p:cBhvr>
                                    </p:animEffect>
                                  </p:childTnLst>
                                  <p:subTnLst>
                                    <p:animClr clrSpc="rgb" dir="cw">
                                      <p:cBhvr override="childStyle">
                                        <p:cTn dur="1" fill="hold" display="0" masterRel="nextClick" afterEffect="1"/>
                                        <p:tgtEl>
                                          <p:spTgt spid="792579">
                                            <p:txEl>
                                              <p:pRg st="2" end="2"/>
                                            </p:txEl>
                                          </p:spTgt>
                                        </p:tgtEl>
                                        <p:attrNameLst>
                                          <p:attrName>ppt_c</p:attrName>
                                        </p:attrNameLst>
                                      </p:cBhvr>
                                      <p:to>
                                        <a:schemeClr val="accent1"/>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2579">
                                            <p:txEl>
                                              <p:pRg st="3" end="3"/>
                                            </p:txEl>
                                          </p:spTgt>
                                        </p:tgtEl>
                                        <p:attrNameLst>
                                          <p:attrName>style.visibility</p:attrName>
                                        </p:attrNameLst>
                                      </p:cBhvr>
                                      <p:to>
                                        <p:strVal val="visible"/>
                                      </p:to>
                                    </p:set>
                                    <p:animEffect transition="in" filter="blinds(horizontal)">
                                      <p:cBhvr>
                                        <p:cTn id="12" dur="500"/>
                                        <p:tgtEl>
                                          <p:spTgt spid="792579">
                                            <p:txEl>
                                              <p:pRg st="3" end="3"/>
                                            </p:txEl>
                                          </p:spTgt>
                                        </p:tgtEl>
                                      </p:cBhvr>
                                    </p:animEffect>
                                  </p:childTnLst>
                                  <p:subTnLst>
                                    <p:animClr clrSpc="rgb" dir="cw">
                                      <p:cBhvr override="childStyle">
                                        <p:cTn dur="1" fill="hold" display="0" masterRel="nextClick" afterEffect="1"/>
                                        <p:tgtEl>
                                          <p:spTgt spid="792579">
                                            <p:txEl>
                                              <p:pRg st="3" end="3"/>
                                            </p:txEl>
                                          </p:spTgt>
                                        </p:tgtEl>
                                        <p:attrNameLst>
                                          <p:attrName>ppt_c</p:attrName>
                                        </p:attrNameLst>
                                      </p:cBhvr>
                                      <p:to>
                                        <a:schemeClr val="accent1"/>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92579">
                                            <p:txEl>
                                              <p:pRg st="4" end="4"/>
                                            </p:txEl>
                                          </p:spTgt>
                                        </p:tgtEl>
                                        <p:attrNameLst>
                                          <p:attrName>style.visibility</p:attrName>
                                        </p:attrNameLst>
                                      </p:cBhvr>
                                      <p:to>
                                        <p:strVal val="visible"/>
                                      </p:to>
                                    </p:set>
                                    <p:animEffect transition="in" filter="blinds(horizontal)">
                                      <p:cBhvr>
                                        <p:cTn id="17" dur="500"/>
                                        <p:tgtEl>
                                          <p:spTgt spid="792579">
                                            <p:txEl>
                                              <p:pRg st="4" end="4"/>
                                            </p:txEl>
                                          </p:spTgt>
                                        </p:tgtEl>
                                      </p:cBhvr>
                                    </p:animEffect>
                                  </p:childTnLst>
                                  <p:subTnLst>
                                    <p:animClr clrSpc="rgb" dir="cw">
                                      <p:cBhvr override="childStyle">
                                        <p:cTn dur="1" fill="hold" display="0" masterRel="nextClick" afterEffect="1"/>
                                        <p:tgtEl>
                                          <p:spTgt spid="792579">
                                            <p:txEl>
                                              <p:pRg st="4" end="4"/>
                                            </p:txEl>
                                          </p:spTgt>
                                        </p:tgtEl>
                                        <p:attrNameLst>
                                          <p:attrName>ppt_c</p:attrName>
                                        </p:attrNameLst>
                                      </p:cBhvr>
                                      <p:to>
                                        <a:schemeClr val="accent1"/>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92579">
                                            <p:txEl>
                                              <p:pRg st="5" end="5"/>
                                            </p:txEl>
                                          </p:spTgt>
                                        </p:tgtEl>
                                        <p:attrNameLst>
                                          <p:attrName>style.visibility</p:attrName>
                                        </p:attrNameLst>
                                      </p:cBhvr>
                                      <p:to>
                                        <p:strVal val="visible"/>
                                      </p:to>
                                    </p:set>
                                    <p:animEffect transition="in" filter="blinds(horizontal)">
                                      <p:cBhvr>
                                        <p:cTn id="22" dur="500"/>
                                        <p:tgtEl>
                                          <p:spTgt spid="792579">
                                            <p:txEl>
                                              <p:pRg st="5" end="5"/>
                                            </p:txEl>
                                          </p:spTgt>
                                        </p:tgtEl>
                                      </p:cBhvr>
                                    </p:animEffect>
                                  </p:childTnLst>
                                  <p:subTnLst>
                                    <p:animClr clrSpc="rgb" dir="cw">
                                      <p:cBhvr override="childStyle">
                                        <p:cTn dur="1" fill="hold" display="0" masterRel="nextClick" afterEffect="1"/>
                                        <p:tgtEl>
                                          <p:spTgt spid="792579">
                                            <p:txEl>
                                              <p:pRg st="5" end="5"/>
                                            </p:txEl>
                                          </p:spTgt>
                                        </p:tgtEl>
                                        <p:attrNameLst>
                                          <p:attrName>ppt_c</p:attrName>
                                        </p:attrNameLst>
                                      </p:cBhvr>
                                      <p:to>
                                        <a:schemeClr val="accent1"/>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92579">
                                            <p:txEl>
                                              <p:pRg st="6" end="6"/>
                                            </p:txEl>
                                          </p:spTgt>
                                        </p:tgtEl>
                                        <p:attrNameLst>
                                          <p:attrName>style.visibility</p:attrName>
                                        </p:attrNameLst>
                                      </p:cBhvr>
                                      <p:to>
                                        <p:strVal val="visible"/>
                                      </p:to>
                                    </p:set>
                                    <p:animEffect transition="in" filter="blinds(horizontal)">
                                      <p:cBhvr>
                                        <p:cTn id="27" dur="500"/>
                                        <p:tgtEl>
                                          <p:spTgt spid="792579">
                                            <p:txEl>
                                              <p:pRg st="6" end="6"/>
                                            </p:txEl>
                                          </p:spTgt>
                                        </p:tgtEl>
                                      </p:cBhvr>
                                    </p:animEffect>
                                  </p:childTnLst>
                                  <p:subTnLst>
                                    <p:animClr clrSpc="rgb" dir="cw">
                                      <p:cBhvr override="childStyle">
                                        <p:cTn dur="1" fill="hold" display="0" masterRel="nextClick" afterEffect="1"/>
                                        <p:tgtEl>
                                          <p:spTgt spid="792579">
                                            <p:txEl>
                                              <p:pRg st="6" end="6"/>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idx="4294967295"/>
          </p:nvPr>
        </p:nvSpPr>
        <p:spPr>
          <a:xfrm>
            <a:off x="1703388" y="107950"/>
            <a:ext cx="6070600" cy="569913"/>
          </a:xfrm>
        </p:spPr>
        <p:txBody>
          <a:bodyPr lIns="91440" tIns="45720" rIns="91440" bIns="45720" anchor="ctr"/>
          <a:lstStyle/>
          <a:p>
            <a:pPr algn="l" eaLnBrk="1" hangingPunct="1"/>
            <a:r>
              <a:rPr lang="zh-CN" altLang="en-US"/>
              <a:t>段式虚拟存储器的地址映像</a:t>
            </a:r>
          </a:p>
        </p:txBody>
      </p:sp>
      <p:pic>
        <p:nvPicPr>
          <p:cNvPr id="673795" name="Picture 3" descr="段式虚拟存储器的地址映像(俞建新)"/>
          <p:cNvPicPr>
            <a:picLocks noChangeAspect="1" noChangeArrowheads="1"/>
          </p:cNvPicPr>
          <p:nvPr/>
        </p:nvPicPr>
        <p:blipFill>
          <a:blip r:embed="rId2"/>
          <a:srcRect/>
          <a:stretch>
            <a:fillRect/>
          </a:stretch>
        </p:blipFill>
        <p:spPr bwMode="auto">
          <a:xfrm>
            <a:off x="90488" y="1133475"/>
            <a:ext cx="8982075" cy="5491163"/>
          </a:xfrm>
          <a:prstGeom prst="rect">
            <a:avLst/>
          </a:prstGeom>
          <a:noFill/>
          <a:ln w="28575">
            <a:solidFill>
              <a:srgbClr val="CC99FF"/>
            </a:solidFill>
            <a:miter lim="800000"/>
            <a:headEnd/>
            <a:tailEnd/>
          </a:ln>
        </p:spPr>
      </p:pic>
      <p:sp>
        <p:nvSpPr>
          <p:cNvPr id="535556" name="Rectangle 4"/>
          <p:cNvSpPr>
            <a:spLocks noChangeArrowheads="1"/>
          </p:cNvSpPr>
          <p:nvPr/>
        </p:nvSpPr>
        <p:spPr bwMode="auto">
          <a:xfrm>
            <a:off x="2141538" y="4554538"/>
            <a:ext cx="5032375" cy="1744662"/>
          </a:xfrm>
          <a:prstGeom prst="rect">
            <a:avLst/>
          </a:prstGeom>
          <a:solidFill>
            <a:schemeClr val="bg1"/>
          </a:solidFill>
          <a:ln w="12700">
            <a:noFill/>
            <a:miter lim="800000"/>
            <a:headEnd/>
            <a:tailEnd/>
          </a:ln>
        </p:spPr>
        <p:txBody>
          <a:bodyPr lIns="63500" tIns="25400" rIns="63500" bIns="25400">
            <a:spAutoFit/>
          </a:bodyPr>
          <a:lstStyle/>
          <a:p>
            <a:pPr>
              <a:lnSpc>
                <a:spcPct val="120000"/>
              </a:lnSpc>
            </a:pPr>
            <a:r>
              <a:rPr lang="en-US" altLang="zh-CN" sz="2000" b="1">
                <a:solidFill>
                  <a:srgbClr val="0000FF"/>
                </a:solidFill>
                <a:latin typeface="微软雅黑" pitchFamily="34" charset="-122"/>
                <a:ea typeface="微软雅黑" pitchFamily="34" charset="-122"/>
                <a:cs typeface="Arial" pitchFamily="34" charset="0"/>
              </a:rPr>
              <a:t>Faults (</a:t>
            </a:r>
            <a:r>
              <a:rPr lang="zh-CN" altLang="en-US" sz="2000" b="1">
                <a:solidFill>
                  <a:srgbClr val="0000FF"/>
                </a:solidFill>
                <a:latin typeface="微软雅黑" pitchFamily="34" charset="-122"/>
                <a:ea typeface="微软雅黑" pitchFamily="34" charset="-122"/>
                <a:cs typeface="Arial" pitchFamily="34" charset="0"/>
              </a:rPr>
              <a:t>异常情况</a:t>
            </a:r>
            <a:r>
              <a:rPr lang="en-US" altLang="zh-CN" sz="2000" b="1">
                <a:solidFill>
                  <a:srgbClr val="0000FF"/>
                </a:solidFill>
                <a:latin typeface="微软雅黑" pitchFamily="34" charset="-122"/>
                <a:ea typeface="微软雅黑" pitchFamily="34" charset="-122"/>
                <a:cs typeface="Arial" pitchFamily="34" charset="0"/>
              </a:rPr>
              <a:t>)</a:t>
            </a:r>
            <a:r>
              <a:rPr lang="zh-CN" altLang="en-US" sz="2000" b="1">
                <a:solidFill>
                  <a:srgbClr val="0000FF"/>
                </a:solidFill>
                <a:latin typeface="微软雅黑" pitchFamily="34" charset="-122"/>
                <a:ea typeface="微软雅黑" pitchFamily="34" charset="-122"/>
                <a:cs typeface="Arial" pitchFamily="34" charset="0"/>
              </a:rPr>
              <a:t>：</a:t>
            </a:r>
          </a:p>
          <a:p>
            <a:pPr>
              <a:lnSpc>
                <a:spcPct val="120000"/>
              </a:lnSpc>
            </a:pPr>
            <a:r>
              <a:rPr lang="zh-CN" altLang="en-US" sz="2000" b="1">
                <a:solidFill>
                  <a:srgbClr val="CC0000"/>
                </a:solidFill>
                <a:latin typeface="微软雅黑" pitchFamily="34" charset="-122"/>
                <a:ea typeface="微软雅黑" pitchFamily="34" charset="-122"/>
                <a:cs typeface="Arial" pitchFamily="34" charset="0"/>
              </a:rPr>
              <a:t>缺段（段不存在）</a:t>
            </a:r>
            <a:r>
              <a:rPr lang="zh-CN" altLang="en-US" sz="2000" b="1">
                <a:latin typeface="微软雅黑" pitchFamily="34" charset="-122"/>
                <a:ea typeface="微软雅黑" pitchFamily="34" charset="-122"/>
                <a:cs typeface="Arial" pitchFamily="34" charset="0"/>
              </a:rPr>
              <a:t>：装入位</a:t>
            </a:r>
            <a:r>
              <a:rPr lang="en-US" altLang="zh-CN" sz="2000" b="1">
                <a:latin typeface="微软雅黑" pitchFamily="34" charset="-122"/>
                <a:ea typeface="微软雅黑" pitchFamily="34" charset="-122"/>
                <a:cs typeface="Arial" pitchFamily="34" charset="0"/>
              </a:rPr>
              <a:t>= 0</a:t>
            </a:r>
            <a:endParaRPr lang="zh-CN" altLang="en-US" sz="2000" b="1">
              <a:latin typeface="微软雅黑" pitchFamily="34" charset="-122"/>
              <a:ea typeface="微软雅黑" pitchFamily="34" charset="-122"/>
              <a:cs typeface="Arial" pitchFamily="34" charset="0"/>
            </a:endParaRPr>
          </a:p>
          <a:p>
            <a:pPr>
              <a:lnSpc>
                <a:spcPct val="120000"/>
              </a:lnSpc>
            </a:pPr>
            <a:r>
              <a:rPr lang="zh-CN" altLang="en-US" sz="2000" b="1">
                <a:solidFill>
                  <a:srgbClr val="CC0000"/>
                </a:solidFill>
                <a:latin typeface="微软雅黑" pitchFamily="34" charset="-122"/>
                <a:ea typeface="微软雅黑" pitchFamily="34" charset="-122"/>
                <a:cs typeface="Arial" pitchFamily="34" charset="0"/>
              </a:rPr>
              <a:t>地址出界</a:t>
            </a:r>
            <a:r>
              <a:rPr lang="zh-CN" altLang="en-US" sz="2000" b="1">
                <a:latin typeface="微软雅黑" pitchFamily="34" charset="-122"/>
                <a:ea typeface="微软雅黑" pitchFamily="34" charset="-122"/>
                <a:cs typeface="Arial" pitchFamily="34" charset="0"/>
              </a:rPr>
              <a:t>： 偏移量超出最大段长</a:t>
            </a:r>
          </a:p>
          <a:p>
            <a:pPr>
              <a:lnSpc>
                <a:spcPct val="120000"/>
              </a:lnSpc>
            </a:pPr>
            <a:r>
              <a:rPr lang="zh-CN" altLang="en-US" sz="2000" b="1">
                <a:solidFill>
                  <a:srgbClr val="CC0000"/>
                </a:solidFill>
                <a:latin typeface="微软雅黑" pitchFamily="34" charset="-122"/>
                <a:ea typeface="微软雅黑" pitchFamily="34" charset="-122"/>
                <a:cs typeface="Arial" pitchFamily="34" charset="0"/>
              </a:rPr>
              <a:t>保护违例</a:t>
            </a:r>
            <a:r>
              <a:rPr lang="zh-CN" altLang="en-US" sz="2000" b="1">
                <a:latin typeface="微软雅黑" pitchFamily="34" charset="-122"/>
                <a:ea typeface="微软雅黑" pitchFamily="34" charset="-122"/>
                <a:cs typeface="Arial" pitchFamily="34" charset="0"/>
              </a:rPr>
              <a:t>：访问操作与访问方式不匹配</a:t>
            </a:r>
            <a:endParaRPr lang="en-US" altLang="zh-CN" sz="2000" b="1">
              <a:latin typeface="微软雅黑" pitchFamily="34" charset="-122"/>
              <a:ea typeface="微软雅黑" pitchFamily="34" charset="-122"/>
              <a:cs typeface="Arial" pitchFamily="34" charset="0"/>
            </a:endParaRPr>
          </a:p>
          <a:p>
            <a:pPr>
              <a:lnSpc>
                <a:spcPct val="85000"/>
              </a:lnSpc>
            </a:pPr>
            <a:r>
              <a:rPr lang="en-US" altLang="zh-CN" sz="1800" b="1">
                <a:ea typeface="黑体" pitchFamily="49" charset="-122"/>
                <a:cs typeface="Arial" pitchFamily="34" charset="0"/>
              </a:rPr>
              <a:t>      </a:t>
            </a:r>
          </a:p>
        </p:txBody>
      </p:sp>
      <p:sp>
        <p:nvSpPr>
          <p:cNvPr id="535557" name="Text Box 5"/>
          <p:cNvSpPr txBox="1">
            <a:spLocks noChangeArrowheads="1"/>
          </p:cNvSpPr>
          <p:nvPr/>
        </p:nvSpPr>
        <p:spPr bwMode="auto">
          <a:xfrm>
            <a:off x="2366963" y="1354138"/>
            <a:ext cx="4725987"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b="1">
                <a:solidFill>
                  <a:srgbClr val="CC0000"/>
                </a:solidFill>
                <a:ea typeface="黑体" pitchFamily="49" charset="-122"/>
                <a:cs typeface="Arial" pitchFamily="34" charset="0"/>
              </a:rPr>
              <a:t>物理地址</a:t>
            </a:r>
            <a:r>
              <a:rPr kumimoji="1" lang="en-US" altLang="zh-CN" sz="2400" b="1">
                <a:solidFill>
                  <a:srgbClr val="CC0000"/>
                </a:solidFill>
                <a:ea typeface="黑体" pitchFamily="49" charset="-122"/>
                <a:cs typeface="Arial" pitchFamily="34" charset="0"/>
              </a:rPr>
              <a:t>=</a:t>
            </a:r>
            <a:r>
              <a:rPr kumimoji="1" lang="zh-CN" altLang="en-US" sz="2400" b="1">
                <a:solidFill>
                  <a:srgbClr val="CC0000"/>
                </a:solidFill>
                <a:ea typeface="黑体" pitchFamily="49" charset="-122"/>
                <a:cs typeface="Arial" pitchFamily="34" charset="0"/>
              </a:rPr>
              <a:t>段起始地址</a:t>
            </a:r>
            <a:r>
              <a:rPr kumimoji="1" lang="en-US" altLang="zh-CN" sz="2400" b="1">
                <a:solidFill>
                  <a:srgbClr val="CC0000"/>
                </a:solidFill>
                <a:ea typeface="黑体" pitchFamily="49" charset="-122"/>
                <a:cs typeface="Arial" pitchFamily="34" charset="0"/>
              </a:rPr>
              <a:t>+</a:t>
            </a:r>
            <a:r>
              <a:rPr kumimoji="1" lang="zh-CN" altLang="en-US" sz="2400" b="1">
                <a:solidFill>
                  <a:srgbClr val="CC0000"/>
                </a:solidFill>
                <a:ea typeface="黑体" pitchFamily="49" charset="-122"/>
                <a:cs typeface="Arial" pitchFamily="34" charset="0"/>
              </a:rPr>
              <a:t>段内偏移</a:t>
            </a:r>
          </a:p>
        </p:txBody>
      </p:sp>
      <p:sp>
        <p:nvSpPr>
          <p:cNvPr id="673798" name="Text Box 6"/>
          <p:cNvSpPr txBox="1">
            <a:spLocks noChangeArrowheads="1"/>
          </p:cNvSpPr>
          <p:nvPr/>
        </p:nvSpPr>
        <p:spPr bwMode="auto">
          <a:xfrm>
            <a:off x="3527425" y="3990975"/>
            <a:ext cx="2336800" cy="396875"/>
          </a:xfrm>
          <a:prstGeom prst="rect">
            <a:avLst/>
          </a:prstGeom>
          <a:solidFill>
            <a:schemeClr val="bg1"/>
          </a:solidFill>
          <a:ln w="50800">
            <a:noFill/>
            <a:miter lim="800000"/>
            <a:headEnd/>
            <a:tailEnd/>
          </a:ln>
          <a:effectLst/>
        </p:spPr>
        <p:txBody>
          <a:bodyPr>
            <a:spAutoFit/>
          </a:bodyPr>
          <a:lstStyle/>
          <a:p>
            <a:pPr>
              <a:spcBef>
                <a:spcPct val="50000"/>
              </a:spcBef>
            </a:pPr>
            <a:r>
              <a:rPr lang="zh-CN" altLang="en-US" sz="2000" b="1">
                <a:latin typeface="微软雅黑" pitchFamily="34" charset="-122"/>
                <a:ea typeface="微软雅黑" pitchFamily="34" charset="-122"/>
              </a:rPr>
              <a:t>段表由段表项组成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5557"/>
                                        </p:tgtEl>
                                        <p:attrNameLst>
                                          <p:attrName>style.visibility</p:attrName>
                                        </p:attrNameLst>
                                      </p:cBhvr>
                                      <p:to>
                                        <p:strVal val="visible"/>
                                      </p:to>
                                    </p:set>
                                    <p:animEffect transition="in" filter="blinds(horizontal)">
                                      <p:cBhvr>
                                        <p:cTn id="7" dur="500"/>
                                        <p:tgtEl>
                                          <p:spTgt spid="53555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35556">
                                            <p:txEl>
                                              <p:pRg st="0" end="0"/>
                                            </p:txEl>
                                          </p:spTgt>
                                        </p:tgtEl>
                                        <p:attrNameLst>
                                          <p:attrName>style.visibility</p:attrName>
                                        </p:attrNameLst>
                                      </p:cBhvr>
                                      <p:to>
                                        <p:strVal val="visible"/>
                                      </p:to>
                                    </p:set>
                                    <p:animEffect transition="in" filter="blinds(horizontal)">
                                      <p:cBhvr>
                                        <p:cTn id="12" dur="500"/>
                                        <p:tgtEl>
                                          <p:spTgt spid="53555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35556">
                                            <p:txEl>
                                              <p:pRg st="1" end="1"/>
                                            </p:txEl>
                                          </p:spTgt>
                                        </p:tgtEl>
                                        <p:attrNameLst>
                                          <p:attrName>style.visibility</p:attrName>
                                        </p:attrNameLst>
                                      </p:cBhvr>
                                      <p:to>
                                        <p:strVal val="visible"/>
                                      </p:to>
                                    </p:set>
                                    <p:animEffect transition="in" filter="blinds(horizontal)">
                                      <p:cBhvr>
                                        <p:cTn id="17" dur="500"/>
                                        <p:tgtEl>
                                          <p:spTgt spid="53555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35556">
                                            <p:txEl>
                                              <p:pRg st="2" end="2"/>
                                            </p:txEl>
                                          </p:spTgt>
                                        </p:tgtEl>
                                        <p:attrNameLst>
                                          <p:attrName>style.visibility</p:attrName>
                                        </p:attrNameLst>
                                      </p:cBhvr>
                                      <p:to>
                                        <p:strVal val="visible"/>
                                      </p:to>
                                    </p:set>
                                    <p:animEffect transition="in" filter="blinds(horizontal)">
                                      <p:cBhvr>
                                        <p:cTn id="22" dur="500"/>
                                        <p:tgtEl>
                                          <p:spTgt spid="53555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35556">
                                            <p:txEl>
                                              <p:pRg st="3" end="3"/>
                                            </p:txEl>
                                          </p:spTgt>
                                        </p:tgtEl>
                                        <p:attrNameLst>
                                          <p:attrName>style.visibility</p:attrName>
                                        </p:attrNameLst>
                                      </p:cBhvr>
                                      <p:to>
                                        <p:strVal val="visible"/>
                                      </p:to>
                                    </p:set>
                                    <p:animEffect transition="in" filter="blinds(horizontal)">
                                      <p:cBhvr>
                                        <p:cTn id="27" dur="500"/>
                                        <p:tgtEl>
                                          <p:spTgt spid="53555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7"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idx="4294967295"/>
          </p:nvPr>
        </p:nvSpPr>
        <p:spPr>
          <a:xfrm>
            <a:off x="2681288" y="104775"/>
            <a:ext cx="4713287" cy="533400"/>
          </a:xfrm>
          <a:noFill/>
        </p:spPr>
        <p:txBody>
          <a:bodyPr lIns="91440" tIns="45720" rIns="91440" bIns="45720" anchor="ctr"/>
          <a:lstStyle/>
          <a:p>
            <a:pPr algn="l" eaLnBrk="1" hangingPunct="1"/>
            <a:r>
              <a:rPr lang="zh-CN" altLang="en-US"/>
              <a:t>段页式存储器</a:t>
            </a:r>
          </a:p>
        </p:txBody>
      </p:sp>
      <p:sp>
        <p:nvSpPr>
          <p:cNvPr id="794627" name="Rectangle 3"/>
          <p:cNvSpPr>
            <a:spLocks noGrp="1" noChangeArrowheads="1"/>
          </p:cNvSpPr>
          <p:nvPr>
            <p:ph type="body" idx="4294967295"/>
          </p:nvPr>
        </p:nvSpPr>
        <p:spPr>
          <a:xfrm>
            <a:off x="214313" y="977900"/>
            <a:ext cx="8686800" cy="3998913"/>
          </a:xfrm>
          <a:noFill/>
        </p:spPr>
        <p:txBody>
          <a:bodyPr lIns="91440" tIns="45720" rIns="91440" bIns="45720"/>
          <a:lstStyle/>
          <a:p>
            <a:pPr eaLnBrk="1" hangingPunct="1">
              <a:lnSpc>
                <a:spcPct val="110000"/>
              </a:lnSpc>
              <a:spcBef>
                <a:spcPct val="30000"/>
              </a:spcBef>
            </a:pPr>
            <a:r>
              <a:rPr lang="zh-CN" altLang="en-US" sz="2400">
                <a:latin typeface="微软雅黑" pitchFamily="34" charset="-122"/>
                <a:ea typeface="微软雅黑" pitchFamily="34" charset="-122"/>
              </a:rPr>
              <a:t>段页式系统基本思想</a:t>
            </a:r>
          </a:p>
          <a:p>
            <a:pPr lvl="1" eaLnBrk="1" hangingPunct="1">
              <a:lnSpc>
                <a:spcPct val="120000"/>
              </a:lnSpc>
              <a:spcBef>
                <a:spcPct val="30000"/>
              </a:spcBef>
            </a:pPr>
            <a:r>
              <a:rPr lang="zh-CN" altLang="en-US" sz="2400">
                <a:solidFill>
                  <a:srgbClr val="0000FF"/>
                </a:solidFill>
                <a:ea typeface="微软雅黑" pitchFamily="34" charset="-122"/>
              </a:rPr>
              <a:t>段、页式结合。</a:t>
            </a:r>
            <a:r>
              <a:rPr lang="zh-CN" altLang="en-US" sz="2400">
                <a:solidFill>
                  <a:schemeClr val="accent1"/>
                </a:solidFill>
                <a:ea typeface="微软雅黑" pitchFamily="34" charset="-122"/>
              </a:rPr>
              <a:t>程序的虚拟地址空间按模块分段</a:t>
            </a:r>
            <a:r>
              <a:rPr lang="zh-CN" altLang="en-US" sz="2400">
                <a:solidFill>
                  <a:srgbClr val="0000FF"/>
                </a:solidFill>
                <a:ea typeface="微软雅黑" pitchFamily="34" charset="-122"/>
              </a:rPr>
              <a:t>、</a:t>
            </a:r>
            <a:r>
              <a:rPr lang="zh-CN" altLang="en-US" sz="2400">
                <a:solidFill>
                  <a:schemeClr val="accent1"/>
                </a:solidFill>
                <a:ea typeface="微软雅黑" pitchFamily="34" charset="-122"/>
              </a:rPr>
              <a:t>段内再分页</a:t>
            </a:r>
            <a:r>
              <a:rPr lang="zh-CN" altLang="en-US" sz="2400">
                <a:solidFill>
                  <a:srgbClr val="0000FF"/>
                </a:solidFill>
                <a:ea typeface="微软雅黑" pitchFamily="34" charset="-122"/>
              </a:rPr>
              <a:t>，进入主存仍以页为基本单位</a:t>
            </a:r>
          </a:p>
          <a:p>
            <a:pPr lvl="1" eaLnBrk="1" hangingPunct="1">
              <a:lnSpc>
                <a:spcPct val="120000"/>
              </a:lnSpc>
              <a:spcBef>
                <a:spcPct val="30000"/>
              </a:spcBef>
            </a:pPr>
            <a:r>
              <a:rPr lang="zh-CN" altLang="en-US" sz="2400">
                <a:solidFill>
                  <a:srgbClr val="0000FF"/>
                </a:solidFill>
                <a:ea typeface="微软雅黑" pitchFamily="34" charset="-122"/>
              </a:rPr>
              <a:t>逻辑地址由段地址、页地址和偏移量三个字段构成</a:t>
            </a:r>
          </a:p>
          <a:p>
            <a:pPr lvl="1" eaLnBrk="1" hangingPunct="1">
              <a:lnSpc>
                <a:spcPct val="120000"/>
              </a:lnSpc>
              <a:spcBef>
                <a:spcPct val="30000"/>
              </a:spcBef>
            </a:pPr>
            <a:r>
              <a:rPr lang="zh-CN" altLang="en-US" sz="2400">
                <a:solidFill>
                  <a:srgbClr val="0000FF"/>
                </a:solidFill>
                <a:ea typeface="微软雅黑" pitchFamily="34" charset="-122"/>
              </a:rPr>
              <a:t>用段表和页表（每段一个）进行两级定位管理</a:t>
            </a:r>
          </a:p>
          <a:p>
            <a:pPr lvl="1" eaLnBrk="1" hangingPunct="1">
              <a:lnSpc>
                <a:spcPct val="120000"/>
              </a:lnSpc>
              <a:spcBef>
                <a:spcPct val="30000"/>
              </a:spcBef>
            </a:pPr>
            <a:r>
              <a:rPr lang="zh-CN" altLang="en-US" sz="2400">
                <a:solidFill>
                  <a:srgbClr val="0000FF"/>
                </a:solidFill>
                <a:ea typeface="微软雅黑" pitchFamily="34" charset="-122"/>
              </a:rPr>
              <a:t>根据段地址到段表中查阅与该段相应的页表指针，转向页表，然后根据页地址从页表中查到该页在主存中的页框地址，由此再访问到页内某数据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4627">
                                            <p:txEl>
                                              <p:pRg st="1" end="1"/>
                                            </p:txEl>
                                          </p:spTgt>
                                        </p:tgtEl>
                                        <p:attrNameLst>
                                          <p:attrName>style.visibility</p:attrName>
                                        </p:attrNameLst>
                                      </p:cBhvr>
                                      <p:to>
                                        <p:strVal val="visible"/>
                                      </p:to>
                                    </p:set>
                                    <p:animEffect transition="in" filter="blinds(horizontal)">
                                      <p:cBhvr>
                                        <p:cTn id="7" dur="500"/>
                                        <p:tgtEl>
                                          <p:spTgt spid="7946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4627">
                                            <p:txEl>
                                              <p:pRg st="2" end="2"/>
                                            </p:txEl>
                                          </p:spTgt>
                                        </p:tgtEl>
                                        <p:attrNameLst>
                                          <p:attrName>style.visibility</p:attrName>
                                        </p:attrNameLst>
                                      </p:cBhvr>
                                      <p:to>
                                        <p:strVal val="visible"/>
                                      </p:to>
                                    </p:set>
                                    <p:animEffect transition="in" filter="blinds(horizontal)">
                                      <p:cBhvr>
                                        <p:cTn id="12" dur="500"/>
                                        <p:tgtEl>
                                          <p:spTgt spid="79462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94627">
                                            <p:txEl>
                                              <p:pRg st="3" end="3"/>
                                            </p:txEl>
                                          </p:spTgt>
                                        </p:tgtEl>
                                        <p:attrNameLst>
                                          <p:attrName>style.visibility</p:attrName>
                                        </p:attrNameLst>
                                      </p:cBhvr>
                                      <p:to>
                                        <p:strVal val="visible"/>
                                      </p:to>
                                    </p:set>
                                    <p:animEffect transition="in" filter="blinds(horizontal)">
                                      <p:cBhvr>
                                        <p:cTn id="17" dur="500"/>
                                        <p:tgtEl>
                                          <p:spTgt spid="79462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94627">
                                            <p:txEl>
                                              <p:pRg st="4" end="4"/>
                                            </p:txEl>
                                          </p:spTgt>
                                        </p:tgtEl>
                                        <p:attrNameLst>
                                          <p:attrName>style.visibility</p:attrName>
                                        </p:attrNameLst>
                                      </p:cBhvr>
                                      <p:to>
                                        <p:strVal val="visible"/>
                                      </p:to>
                                    </p:set>
                                    <p:animEffect transition="in" filter="blinds(horizontal)">
                                      <p:cBhvr>
                                        <p:cTn id="22" dur="500"/>
                                        <p:tgtEl>
                                          <p:spTgt spid="7946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Rectangle 2"/>
          <p:cNvSpPr>
            <a:spLocks noGrp="1" noChangeArrowheads="1"/>
          </p:cNvSpPr>
          <p:nvPr>
            <p:ph type="title" idx="4294967295"/>
          </p:nvPr>
        </p:nvSpPr>
        <p:spPr>
          <a:xfrm>
            <a:off x="762000" y="53975"/>
            <a:ext cx="7848600" cy="609600"/>
          </a:xfrm>
        </p:spPr>
        <p:txBody>
          <a:bodyPr lIns="91440" tIns="45720" rIns="91440" bIns="45720" anchor="ctr"/>
          <a:lstStyle/>
          <a:p>
            <a:pPr eaLnBrk="1" hangingPunct="1"/>
            <a:r>
              <a:rPr lang="zh-CN" altLang="en-US">
                <a:latin typeface="方正舒体" pitchFamily="2" charset="-122"/>
              </a:rPr>
              <a:t>存储保护的基本概念</a:t>
            </a:r>
          </a:p>
        </p:txBody>
      </p:sp>
      <p:sp>
        <p:nvSpPr>
          <p:cNvPr id="544771" name="Rectangle 3"/>
          <p:cNvSpPr>
            <a:spLocks noGrp="1" noChangeArrowheads="1"/>
          </p:cNvSpPr>
          <p:nvPr>
            <p:ph type="body" idx="4294967295"/>
          </p:nvPr>
        </p:nvSpPr>
        <p:spPr>
          <a:xfrm>
            <a:off x="287338" y="773113"/>
            <a:ext cx="8628062" cy="5927725"/>
          </a:xfrm>
        </p:spPr>
        <p:txBody>
          <a:bodyPr lIns="91440" tIns="45720" rIns="91440" bIns="45720"/>
          <a:lstStyle/>
          <a:p>
            <a:pPr eaLnBrk="1" hangingPunct="1">
              <a:lnSpc>
                <a:spcPct val="115000"/>
              </a:lnSpc>
              <a:spcBef>
                <a:spcPct val="5000"/>
              </a:spcBef>
            </a:pPr>
            <a:r>
              <a:rPr lang="zh-CN" altLang="en-US" sz="2000">
                <a:latin typeface="微软雅黑" pitchFamily="34" charset="-122"/>
                <a:ea typeface="微软雅黑" pitchFamily="34" charset="-122"/>
              </a:rPr>
              <a:t>什么是存储保护？</a:t>
            </a:r>
          </a:p>
          <a:p>
            <a:pPr lvl="1" eaLnBrk="1" hangingPunct="1">
              <a:lnSpc>
                <a:spcPct val="115000"/>
              </a:lnSpc>
              <a:spcBef>
                <a:spcPct val="5000"/>
              </a:spcBef>
            </a:pPr>
            <a:r>
              <a:rPr lang="zh-CN" altLang="en-US" sz="2000">
                <a:latin typeface="微软雅黑" pitchFamily="34" charset="-122"/>
                <a:ea typeface="微软雅黑" pitchFamily="34" charset="-122"/>
              </a:rPr>
              <a:t>为避免多道程序相互干扰，防止某程序出错而破坏其他程序的正确性或不合法地访问其他程序或数据区，应对每个程序进行存储保护</a:t>
            </a:r>
          </a:p>
          <a:p>
            <a:pPr eaLnBrk="1" hangingPunct="1">
              <a:lnSpc>
                <a:spcPct val="115000"/>
              </a:lnSpc>
              <a:spcBef>
                <a:spcPct val="5000"/>
              </a:spcBef>
            </a:pPr>
            <a:r>
              <a:rPr lang="zh-CN" altLang="en-US" sz="2000">
                <a:latin typeface="微软雅黑" pitchFamily="34" charset="-122"/>
                <a:ea typeface="微软雅黑" pitchFamily="34" charset="-122"/>
              </a:rPr>
              <a:t>操作系统程序和用户程序都需要保护</a:t>
            </a:r>
          </a:p>
          <a:p>
            <a:pPr eaLnBrk="1" hangingPunct="1">
              <a:lnSpc>
                <a:spcPct val="115000"/>
              </a:lnSpc>
              <a:spcBef>
                <a:spcPct val="5000"/>
              </a:spcBef>
            </a:pPr>
            <a:r>
              <a:rPr lang="zh-CN" altLang="en-US" sz="2000">
                <a:latin typeface="微软雅黑" pitchFamily="34" charset="-122"/>
                <a:ea typeface="微软雅黑" pitchFamily="34" charset="-122"/>
              </a:rPr>
              <a:t>以下情况发生存储保护错</a:t>
            </a:r>
          </a:p>
          <a:p>
            <a:pPr lvl="1" eaLnBrk="1" hangingPunct="1">
              <a:lnSpc>
                <a:spcPct val="115000"/>
              </a:lnSpc>
              <a:spcBef>
                <a:spcPct val="5000"/>
              </a:spcBef>
            </a:pPr>
            <a:r>
              <a:rPr lang="zh-CN" altLang="en-US" sz="2000">
                <a:latin typeface="微软雅黑" pitchFamily="34" charset="-122"/>
                <a:ea typeface="微软雅黑" pitchFamily="34" charset="-122"/>
              </a:rPr>
              <a:t>地址越界（转换得到的物理地址不属于可访问范围）</a:t>
            </a:r>
          </a:p>
          <a:p>
            <a:pPr lvl="2" eaLnBrk="1" hangingPunct="1">
              <a:lnSpc>
                <a:spcPct val="115000"/>
              </a:lnSpc>
              <a:spcBef>
                <a:spcPct val="5000"/>
              </a:spcBef>
            </a:pPr>
            <a:r>
              <a:rPr lang="zh-CN" altLang="en-US" sz="2000">
                <a:latin typeface="微软雅黑" pitchFamily="34" charset="-122"/>
                <a:ea typeface="微软雅黑" pitchFamily="34" charset="-122"/>
              </a:rPr>
              <a:t>访问重定位、键保护、环保护</a:t>
            </a:r>
          </a:p>
          <a:p>
            <a:pPr lvl="1" eaLnBrk="1" hangingPunct="1">
              <a:lnSpc>
                <a:spcPct val="115000"/>
              </a:lnSpc>
              <a:spcBef>
                <a:spcPct val="5000"/>
              </a:spcBef>
            </a:pPr>
            <a:r>
              <a:rPr lang="zh-CN" altLang="en-US" sz="2000">
                <a:latin typeface="微软雅黑" pitchFamily="34" charset="-122"/>
                <a:ea typeface="微软雅黑" pitchFamily="34" charset="-122"/>
              </a:rPr>
              <a:t>访问越权（访问操作与所拥有的访问权限不符）</a:t>
            </a:r>
          </a:p>
          <a:p>
            <a:pPr lvl="2" eaLnBrk="1" hangingPunct="1">
              <a:lnSpc>
                <a:spcPct val="115000"/>
              </a:lnSpc>
              <a:spcBef>
                <a:spcPct val="5000"/>
              </a:spcBef>
            </a:pPr>
            <a:r>
              <a:rPr lang="zh-CN" altLang="en-US" sz="2000">
                <a:latin typeface="微软雅黑" pitchFamily="34" charset="-122"/>
                <a:ea typeface="微软雅黑" pitchFamily="34" charset="-122"/>
              </a:rPr>
              <a:t>页表中设定访问（存取）权限</a:t>
            </a:r>
          </a:p>
          <a:p>
            <a:pPr eaLnBrk="1" hangingPunct="1">
              <a:lnSpc>
                <a:spcPct val="115000"/>
              </a:lnSpc>
              <a:spcBef>
                <a:spcPct val="5000"/>
              </a:spcBef>
            </a:pPr>
            <a:r>
              <a:rPr lang="zh-CN" altLang="en-US" sz="2000">
                <a:latin typeface="微软雅黑" pitchFamily="34" charset="-122"/>
                <a:ea typeface="微软雅黑" pitchFamily="34" charset="-122"/>
              </a:rPr>
              <a:t>访问属性的设定</a:t>
            </a:r>
          </a:p>
          <a:p>
            <a:pPr lvl="1" eaLnBrk="1" hangingPunct="1">
              <a:lnSpc>
                <a:spcPct val="115000"/>
              </a:lnSpc>
              <a:spcBef>
                <a:spcPct val="5000"/>
              </a:spcBef>
            </a:pPr>
            <a:r>
              <a:rPr lang="zh-CN" altLang="en-US" sz="2000">
                <a:latin typeface="微软雅黑" pitchFamily="34" charset="-122"/>
                <a:ea typeface="微软雅黑" pitchFamily="34" charset="-122"/>
              </a:rPr>
              <a:t>数据段可指定</a:t>
            </a:r>
            <a:r>
              <a:rPr lang="en-US" altLang="zh-CN" sz="2000">
                <a:latin typeface="微软雅黑" pitchFamily="34" charset="-122"/>
                <a:ea typeface="微软雅黑" pitchFamily="34" charset="-122"/>
              </a:rPr>
              <a:t>R/W</a:t>
            </a:r>
            <a:r>
              <a:rPr lang="zh-CN" altLang="en-US" sz="2000">
                <a:latin typeface="微软雅黑" pitchFamily="34" charset="-122"/>
                <a:ea typeface="微软雅黑" pitchFamily="34" charset="-122"/>
              </a:rPr>
              <a:t>或</a:t>
            </a:r>
            <a:r>
              <a:rPr lang="en-US" altLang="zh-CN" sz="2000">
                <a:latin typeface="微软雅黑" pitchFamily="34" charset="-122"/>
                <a:ea typeface="微软雅黑" pitchFamily="34" charset="-122"/>
              </a:rPr>
              <a:t>RO</a:t>
            </a:r>
            <a:r>
              <a:rPr lang="zh-CN" altLang="en-US" sz="2000">
                <a:latin typeface="微软雅黑" pitchFamily="34" charset="-122"/>
                <a:ea typeface="微软雅黑" pitchFamily="34" charset="-122"/>
              </a:rPr>
              <a:t>；程序段可指定</a:t>
            </a:r>
            <a:r>
              <a:rPr lang="en-US" altLang="zh-CN" sz="2000">
                <a:latin typeface="微软雅黑" pitchFamily="34" charset="-122"/>
                <a:ea typeface="微软雅黑" pitchFamily="34" charset="-122"/>
              </a:rPr>
              <a:t>R/E</a:t>
            </a:r>
            <a:r>
              <a:rPr lang="zh-CN" altLang="en-US" sz="2000">
                <a:latin typeface="微软雅黑" pitchFamily="34" charset="-122"/>
                <a:ea typeface="微软雅黑" pitchFamily="34" charset="-122"/>
              </a:rPr>
              <a:t>或</a:t>
            </a:r>
            <a:r>
              <a:rPr lang="en-US" altLang="zh-CN" sz="2000">
                <a:latin typeface="微软雅黑" pitchFamily="34" charset="-122"/>
                <a:ea typeface="微软雅黑" pitchFamily="34" charset="-122"/>
              </a:rPr>
              <a:t>RO</a:t>
            </a:r>
            <a:endParaRPr lang="zh-CN" altLang="en-US" sz="2000">
              <a:latin typeface="微软雅黑" pitchFamily="34" charset="-122"/>
              <a:ea typeface="微软雅黑" pitchFamily="34" charset="-122"/>
            </a:endParaRPr>
          </a:p>
          <a:p>
            <a:pPr eaLnBrk="1" hangingPunct="1">
              <a:lnSpc>
                <a:spcPct val="115000"/>
              </a:lnSpc>
              <a:spcBef>
                <a:spcPct val="5000"/>
              </a:spcBef>
            </a:pPr>
            <a:r>
              <a:rPr lang="zh-CN" altLang="en-US" sz="2000">
                <a:latin typeface="微软雅黑" pitchFamily="34" charset="-122"/>
                <a:ea typeface="微软雅黑" pitchFamily="34" charset="-122"/>
              </a:rPr>
              <a:t>最基本的保护措施：</a:t>
            </a:r>
          </a:p>
          <a:p>
            <a:pPr eaLnBrk="1" hangingPunct="1">
              <a:lnSpc>
                <a:spcPct val="115000"/>
              </a:lnSpc>
              <a:spcBef>
                <a:spcPct val="5000"/>
              </a:spcBef>
              <a:buFontTx/>
              <a:buNone/>
            </a:pPr>
            <a:r>
              <a:rPr lang="zh-CN" altLang="en-US" sz="2000">
                <a:latin typeface="微软雅黑" pitchFamily="34" charset="-122"/>
                <a:ea typeface="微软雅黑" pitchFamily="34" charset="-122"/>
              </a:rPr>
              <a:t>    </a:t>
            </a:r>
            <a:r>
              <a:rPr lang="zh-CN" altLang="en-US" sz="2000">
                <a:solidFill>
                  <a:srgbClr val="D10F0F"/>
                </a:solidFill>
                <a:latin typeface="微软雅黑" pitchFamily="34" charset="-122"/>
                <a:ea typeface="微软雅黑" pitchFamily="34" charset="-122"/>
              </a:rPr>
              <a:t>规定各道程序只能访问属于自己所在的存储区和共享区</a:t>
            </a:r>
          </a:p>
          <a:p>
            <a:pPr lvl="1" eaLnBrk="1" hangingPunct="1">
              <a:lnSpc>
                <a:spcPct val="115000"/>
              </a:lnSpc>
              <a:spcBef>
                <a:spcPct val="5000"/>
              </a:spcBef>
            </a:pPr>
            <a:r>
              <a:rPr lang="zh-CN" altLang="en-US" sz="2000">
                <a:latin typeface="微软雅黑" pitchFamily="34" charset="-122"/>
                <a:ea typeface="微软雅黑" pitchFamily="34" charset="-122"/>
              </a:rPr>
              <a:t>对于属自己存储区的信息：可读可写</a:t>
            </a:r>
          </a:p>
          <a:p>
            <a:pPr lvl="1" eaLnBrk="1" hangingPunct="1">
              <a:lnSpc>
                <a:spcPct val="115000"/>
              </a:lnSpc>
              <a:spcBef>
                <a:spcPct val="5000"/>
              </a:spcBef>
            </a:pPr>
            <a:r>
              <a:rPr lang="zh-CN" altLang="en-US" sz="2000">
                <a:latin typeface="微软雅黑" pitchFamily="34" charset="-122"/>
                <a:ea typeface="微软雅黑" pitchFamily="34" charset="-122"/>
              </a:rPr>
              <a:t>对共享区或已获授权的其他用户信息：可读不可写</a:t>
            </a:r>
          </a:p>
          <a:p>
            <a:pPr lvl="1" eaLnBrk="1" hangingPunct="1">
              <a:lnSpc>
                <a:spcPct val="115000"/>
              </a:lnSpc>
              <a:spcBef>
                <a:spcPct val="5000"/>
              </a:spcBef>
            </a:pPr>
            <a:r>
              <a:rPr lang="zh-CN" altLang="en-US" sz="2000">
                <a:latin typeface="微软雅黑" pitchFamily="34" charset="-122"/>
                <a:ea typeface="微软雅黑" pitchFamily="34" charset="-122"/>
              </a:rPr>
              <a:t>对未获授权的信息（如</a:t>
            </a:r>
            <a:r>
              <a:rPr lang="en-US" altLang="zh-CN" sz="2000">
                <a:latin typeface="微软雅黑" pitchFamily="34" charset="-122"/>
                <a:ea typeface="微软雅黑" pitchFamily="34" charset="-122"/>
              </a:rPr>
              <a:t>OS</a:t>
            </a:r>
            <a:r>
              <a:rPr lang="zh-CN" altLang="en-US" sz="2000">
                <a:latin typeface="微软雅黑" pitchFamily="34" charset="-122"/>
                <a:ea typeface="微软雅黑" pitchFamily="34" charset="-122"/>
              </a:rPr>
              <a:t>内核、页表等）：不可访问</a:t>
            </a:r>
            <a:endParaRPr lang="zh-CN" altLang="en-US" sz="2000">
              <a:solidFill>
                <a:srgbClr val="660066"/>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4771">
                                            <p:txEl>
                                              <p:pRg st="0" end="0"/>
                                            </p:txEl>
                                          </p:spTgt>
                                        </p:tgtEl>
                                        <p:attrNameLst>
                                          <p:attrName>style.visibility</p:attrName>
                                        </p:attrNameLst>
                                      </p:cBhvr>
                                      <p:to>
                                        <p:strVal val="visible"/>
                                      </p:to>
                                    </p:set>
                                    <p:animEffect transition="in" filter="blinds(horizontal)">
                                      <p:cBhvr>
                                        <p:cTn id="7" dur="500"/>
                                        <p:tgtEl>
                                          <p:spTgt spid="544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44771">
                                            <p:txEl>
                                              <p:pRg st="1" end="1"/>
                                            </p:txEl>
                                          </p:spTgt>
                                        </p:tgtEl>
                                        <p:attrNameLst>
                                          <p:attrName>style.visibility</p:attrName>
                                        </p:attrNameLst>
                                      </p:cBhvr>
                                      <p:to>
                                        <p:strVal val="visible"/>
                                      </p:to>
                                    </p:set>
                                    <p:animEffect transition="in" filter="blinds(horizontal)">
                                      <p:cBhvr>
                                        <p:cTn id="12" dur="500"/>
                                        <p:tgtEl>
                                          <p:spTgt spid="5447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44771">
                                            <p:txEl>
                                              <p:pRg st="2" end="2"/>
                                            </p:txEl>
                                          </p:spTgt>
                                        </p:tgtEl>
                                        <p:attrNameLst>
                                          <p:attrName>style.visibility</p:attrName>
                                        </p:attrNameLst>
                                      </p:cBhvr>
                                      <p:to>
                                        <p:strVal val="visible"/>
                                      </p:to>
                                    </p:set>
                                    <p:animEffect transition="in" filter="blinds(horizontal)">
                                      <p:cBhvr>
                                        <p:cTn id="17" dur="500"/>
                                        <p:tgtEl>
                                          <p:spTgt spid="5447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44771">
                                            <p:txEl>
                                              <p:pRg st="3" end="3"/>
                                            </p:txEl>
                                          </p:spTgt>
                                        </p:tgtEl>
                                        <p:attrNameLst>
                                          <p:attrName>style.visibility</p:attrName>
                                        </p:attrNameLst>
                                      </p:cBhvr>
                                      <p:to>
                                        <p:strVal val="visible"/>
                                      </p:to>
                                    </p:set>
                                    <p:animEffect transition="in" filter="blinds(horizontal)">
                                      <p:cBhvr>
                                        <p:cTn id="22" dur="500"/>
                                        <p:tgtEl>
                                          <p:spTgt spid="5447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44771">
                                            <p:txEl>
                                              <p:pRg st="4" end="4"/>
                                            </p:txEl>
                                          </p:spTgt>
                                        </p:tgtEl>
                                        <p:attrNameLst>
                                          <p:attrName>style.visibility</p:attrName>
                                        </p:attrNameLst>
                                      </p:cBhvr>
                                      <p:to>
                                        <p:strVal val="visible"/>
                                      </p:to>
                                    </p:set>
                                    <p:animEffect transition="in" filter="blinds(horizontal)">
                                      <p:cBhvr>
                                        <p:cTn id="27" dur="500"/>
                                        <p:tgtEl>
                                          <p:spTgt spid="5447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44771">
                                            <p:txEl>
                                              <p:pRg st="5" end="5"/>
                                            </p:txEl>
                                          </p:spTgt>
                                        </p:tgtEl>
                                        <p:attrNameLst>
                                          <p:attrName>style.visibility</p:attrName>
                                        </p:attrNameLst>
                                      </p:cBhvr>
                                      <p:to>
                                        <p:strVal val="visible"/>
                                      </p:to>
                                    </p:set>
                                    <p:animEffect transition="in" filter="blinds(horizontal)">
                                      <p:cBhvr>
                                        <p:cTn id="32" dur="500"/>
                                        <p:tgtEl>
                                          <p:spTgt spid="5447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44771">
                                            <p:txEl>
                                              <p:pRg st="6" end="6"/>
                                            </p:txEl>
                                          </p:spTgt>
                                        </p:tgtEl>
                                        <p:attrNameLst>
                                          <p:attrName>style.visibility</p:attrName>
                                        </p:attrNameLst>
                                      </p:cBhvr>
                                      <p:to>
                                        <p:strVal val="visible"/>
                                      </p:to>
                                    </p:set>
                                    <p:animEffect transition="in" filter="blinds(horizontal)">
                                      <p:cBhvr>
                                        <p:cTn id="37" dur="500"/>
                                        <p:tgtEl>
                                          <p:spTgt spid="54477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44771">
                                            <p:txEl>
                                              <p:pRg st="7" end="7"/>
                                            </p:txEl>
                                          </p:spTgt>
                                        </p:tgtEl>
                                        <p:attrNameLst>
                                          <p:attrName>style.visibility</p:attrName>
                                        </p:attrNameLst>
                                      </p:cBhvr>
                                      <p:to>
                                        <p:strVal val="visible"/>
                                      </p:to>
                                    </p:set>
                                    <p:animEffect transition="in" filter="blinds(horizontal)">
                                      <p:cBhvr>
                                        <p:cTn id="42" dur="500"/>
                                        <p:tgtEl>
                                          <p:spTgt spid="54477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44771">
                                            <p:txEl>
                                              <p:pRg st="8" end="8"/>
                                            </p:txEl>
                                          </p:spTgt>
                                        </p:tgtEl>
                                        <p:attrNameLst>
                                          <p:attrName>style.visibility</p:attrName>
                                        </p:attrNameLst>
                                      </p:cBhvr>
                                      <p:to>
                                        <p:strVal val="visible"/>
                                      </p:to>
                                    </p:set>
                                    <p:animEffect transition="in" filter="blinds(horizontal)">
                                      <p:cBhvr>
                                        <p:cTn id="47" dur="500"/>
                                        <p:tgtEl>
                                          <p:spTgt spid="544771">
                                            <p:txEl>
                                              <p:pRg st="8" end="8"/>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544771">
                                            <p:txEl>
                                              <p:pRg st="9" end="9"/>
                                            </p:txEl>
                                          </p:spTgt>
                                        </p:tgtEl>
                                        <p:attrNameLst>
                                          <p:attrName>style.visibility</p:attrName>
                                        </p:attrNameLst>
                                      </p:cBhvr>
                                      <p:to>
                                        <p:strVal val="visible"/>
                                      </p:to>
                                    </p:set>
                                    <p:animEffect transition="in" filter="blinds(horizontal)">
                                      <p:cBhvr>
                                        <p:cTn id="50" dur="500"/>
                                        <p:tgtEl>
                                          <p:spTgt spid="544771">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544771">
                                            <p:txEl>
                                              <p:pRg st="10" end="10"/>
                                            </p:txEl>
                                          </p:spTgt>
                                        </p:tgtEl>
                                        <p:attrNameLst>
                                          <p:attrName>style.visibility</p:attrName>
                                        </p:attrNameLst>
                                      </p:cBhvr>
                                      <p:to>
                                        <p:strVal val="visible"/>
                                      </p:to>
                                    </p:set>
                                    <p:animEffect transition="in" filter="blinds(horizontal)">
                                      <p:cBhvr>
                                        <p:cTn id="55" dur="500"/>
                                        <p:tgtEl>
                                          <p:spTgt spid="544771">
                                            <p:txEl>
                                              <p:pRg st="10" end="10"/>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544771">
                                            <p:txEl>
                                              <p:pRg st="11" end="11"/>
                                            </p:txEl>
                                          </p:spTgt>
                                        </p:tgtEl>
                                        <p:attrNameLst>
                                          <p:attrName>style.visibility</p:attrName>
                                        </p:attrNameLst>
                                      </p:cBhvr>
                                      <p:to>
                                        <p:strVal val="visible"/>
                                      </p:to>
                                    </p:set>
                                    <p:animEffect transition="in" filter="blinds(horizontal)">
                                      <p:cBhvr>
                                        <p:cTn id="58" dur="500"/>
                                        <p:tgtEl>
                                          <p:spTgt spid="544771">
                                            <p:txEl>
                                              <p:pRg st="11" end="11"/>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544771">
                                            <p:txEl>
                                              <p:pRg st="12" end="12"/>
                                            </p:txEl>
                                          </p:spTgt>
                                        </p:tgtEl>
                                        <p:attrNameLst>
                                          <p:attrName>style.visibility</p:attrName>
                                        </p:attrNameLst>
                                      </p:cBhvr>
                                      <p:to>
                                        <p:strVal val="visible"/>
                                      </p:to>
                                    </p:set>
                                    <p:animEffect transition="in" filter="blinds(horizontal)">
                                      <p:cBhvr>
                                        <p:cTn id="61" dur="500"/>
                                        <p:tgtEl>
                                          <p:spTgt spid="544771">
                                            <p:txEl>
                                              <p:pRg st="12" end="12"/>
                                            </p:txEl>
                                          </p:spTgt>
                                        </p:tgtEl>
                                      </p:cBhvr>
                                    </p:animEffect>
                                  </p:childTnLst>
                                </p:cTn>
                              </p:par>
                              <p:par>
                                <p:cTn id="62" presetID="3" presetClass="entr" presetSubtype="10" fill="hold" nodeType="withEffect">
                                  <p:stCondLst>
                                    <p:cond delay="0"/>
                                  </p:stCondLst>
                                  <p:childTnLst>
                                    <p:set>
                                      <p:cBhvr>
                                        <p:cTn id="63" dur="1" fill="hold">
                                          <p:stCondLst>
                                            <p:cond delay="0"/>
                                          </p:stCondLst>
                                        </p:cTn>
                                        <p:tgtEl>
                                          <p:spTgt spid="544771">
                                            <p:txEl>
                                              <p:pRg st="13" end="13"/>
                                            </p:txEl>
                                          </p:spTgt>
                                        </p:tgtEl>
                                        <p:attrNameLst>
                                          <p:attrName>style.visibility</p:attrName>
                                        </p:attrNameLst>
                                      </p:cBhvr>
                                      <p:to>
                                        <p:strVal val="visible"/>
                                      </p:to>
                                    </p:set>
                                    <p:animEffect transition="in" filter="blinds(horizontal)">
                                      <p:cBhvr>
                                        <p:cTn id="64" dur="500"/>
                                        <p:tgtEl>
                                          <p:spTgt spid="544771">
                                            <p:txEl>
                                              <p:pRg st="13" end="13"/>
                                            </p:txEl>
                                          </p:spTgt>
                                        </p:tgtEl>
                                      </p:cBhvr>
                                    </p:animEffect>
                                  </p:childTnLst>
                                </p:cTn>
                              </p:par>
                              <p:par>
                                <p:cTn id="65" presetID="3" presetClass="entr" presetSubtype="10" fill="hold" nodeType="withEffect">
                                  <p:stCondLst>
                                    <p:cond delay="0"/>
                                  </p:stCondLst>
                                  <p:childTnLst>
                                    <p:set>
                                      <p:cBhvr>
                                        <p:cTn id="66" dur="1" fill="hold">
                                          <p:stCondLst>
                                            <p:cond delay="0"/>
                                          </p:stCondLst>
                                        </p:cTn>
                                        <p:tgtEl>
                                          <p:spTgt spid="544771">
                                            <p:txEl>
                                              <p:pRg st="14" end="14"/>
                                            </p:txEl>
                                          </p:spTgt>
                                        </p:tgtEl>
                                        <p:attrNameLst>
                                          <p:attrName>style.visibility</p:attrName>
                                        </p:attrNameLst>
                                      </p:cBhvr>
                                      <p:to>
                                        <p:strVal val="visible"/>
                                      </p:to>
                                    </p:set>
                                    <p:animEffect transition="in" filter="blinds(horizontal)">
                                      <p:cBhvr>
                                        <p:cTn id="67" dur="500"/>
                                        <p:tgtEl>
                                          <p:spTgt spid="54477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ChangeArrowheads="1"/>
          </p:cNvSpPr>
          <p:nvPr>
            <p:ph type="title"/>
          </p:nvPr>
        </p:nvSpPr>
        <p:spPr/>
        <p:txBody>
          <a:bodyPr/>
          <a:lstStyle/>
          <a:p>
            <a:endParaRPr lang="zh-CN" altLang="en-US"/>
          </a:p>
        </p:txBody>
      </p:sp>
      <p:sp>
        <p:nvSpPr>
          <p:cNvPr id="850947" name="Rectangle 3"/>
          <p:cNvSpPr>
            <a:spLocks noGrp="1" noChangeArrowheads="1"/>
          </p:cNvSpPr>
          <p:nvPr>
            <p:ph type="body" idx="1"/>
          </p:nvPr>
        </p:nvSpPr>
        <p:spPr/>
        <p:txBody>
          <a:bodyPr/>
          <a:lstStyle/>
          <a:p>
            <a:endParaRPr lang="zh-CN" altLang="en-US">
              <a:ea typeface="宋体" pitchFamily="2" charset="-122"/>
            </a:endParaRPr>
          </a:p>
        </p:txBody>
      </p:sp>
      <p:pic>
        <p:nvPicPr>
          <p:cNvPr id="850948" name="Picture 4"/>
          <p:cNvPicPr>
            <a:picLocks noChangeAspect="1" noChangeArrowheads="1"/>
          </p:cNvPicPr>
          <p:nvPr/>
        </p:nvPicPr>
        <p:blipFill>
          <a:blip r:embed="rId2"/>
          <a:srcRect/>
          <a:stretch>
            <a:fillRect/>
          </a:stretch>
        </p:blipFill>
        <p:spPr bwMode="auto">
          <a:xfrm>
            <a:off x="522288" y="1403350"/>
            <a:ext cx="7650162" cy="2987675"/>
          </a:xfrm>
          <a:prstGeom prst="rect">
            <a:avLst/>
          </a:prstGeom>
          <a:noFill/>
        </p:spPr>
      </p:pic>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0" name="Rectangle 2"/>
          <p:cNvSpPr>
            <a:spLocks noGrp="1" noChangeArrowheads="1"/>
          </p:cNvSpPr>
          <p:nvPr>
            <p:ph type="title" idx="4294967295"/>
          </p:nvPr>
        </p:nvSpPr>
        <p:spPr/>
        <p:txBody>
          <a:bodyPr lIns="91440" tIns="45720" rIns="91440" bIns="45720" anchor="ctr"/>
          <a:lstStyle/>
          <a:p>
            <a:pPr eaLnBrk="1" hangingPunct="1"/>
            <a:r>
              <a:rPr lang="zh-CN" altLang="en-US"/>
              <a:t>存储保护的硬件支持</a:t>
            </a:r>
          </a:p>
        </p:txBody>
      </p:sp>
      <p:sp>
        <p:nvSpPr>
          <p:cNvPr id="612355" name="Rectangle 3"/>
          <p:cNvSpPr>
            <a:spLocks noGrp="1" noChangeArrowheads="1"/>
          </p:cNvSpPr>
          <p:nvPr>
            <p:ph type="body" idx="4294967295"/>
          </p:nvPr>
        </p:nvSpPr>
        <p:spPr>
          <a:xfrm>
            <a:off x="82550" y="790575"/>
            <a:ext cx="8945563" cy="5946775"/>
          </a:xfrm>
        </p:spPr>
        <p:txBody>
          <a:bodyPr lIns="91440" tIns="45720" rIns="91440" bIns="45720"/>
          <a:lstStyle/>
          <a:p>
            <a:pPr eaLnBrk="1" hangingPunct="1">
              <a:lnSpc>
                <a:spcPct val="110000"/>
              </a:lnSpc>
              <a:spcBef>
                <a:spcPct val="20000"/>
              </a:spcBef>
            </a:pPr>
            <a:r>
              <a:rPr lang="zh-CN" altLang="en-US" sz="1900">
                <a:latin typeface="微软雅黑" pitchFamily="34" charset="-122"/>
                <a:ea typeface="微软雅黑" pitchFamily="34" charset="-122"/>
              </a:rPr>
              <a:t>为了对操作系统的存储保护提供支持，硬件必须具有以下三种基本功能：</a:t>
            </a:r>
          </a:p>
          <a:p>
            <a:pPr lvl="1" eaLnBrk="1" hangingPunct="1">
              <a:lnSpc>
                <a:spcPct val="110000"/>
              </a:lnSpc>
              <a:spcBef>
                <a:spcPct val="20000"/>
              </a:spcBef>
            </a:pPr>
            <a:r>
              <a:rPr lang="zh-CN" altLang="en-US" sz="1900">
                <a:latin typeface="微软雅黑" pitchFamily="34" charset="-122"/>
                <a:ea typeface="微软雅黑" pitchFamily="34" charset="-122"/>
              </a:rPr>
              <a:t>支持至少两种运行模式：</a:t>
            </a:r>
          </a:p>
          <a:p>
            <a:pPr lvl="2" eaLnBrk="1" hangingPunct="1">
              <a:lnSpc>
                <a:spcPct val="110000"/>
              </a:lnSpc>
              <a:spcBef>
                <a:spcPct val="20000"/>
              </a:spcBef>
            </a:pPr>
            <a:r>
              <a:rPr lang="zh-CN" altLang="en-US" sz="1900">
                <a:latin typeface="微软雅黑" pitchFamily="34" charset="-122"/>
                <a:ea typeface="微软雅黑" pitchFamily="34" charset="-122"/>
              </a:rPr>
              <a:t>管理模式</a:t>
            </a:r>
            <a:r>
              <a:rPr lang="en-US" altLang="zh-CN" sz="1900">
                <a:latin typeface="微软雅黑" pitchFamily="34" charset="-122"/>
                <a:ea typeface="微软雅黑" pitchFamily="34" charset="-122"/>
              </a:rPr>
              <a:t>(Supervisor Mode)</a:t>
            </a:r>
            <a:endParaRPr lang="zh-CN" altLang="en-US" sz="1900">
              <a:latin typeface="微软雅黑" pitchFamily="34" charset="-122"/>
              <a:ea typeface="微软雅黑" pitchFamily="34" charset="-122"/>
            </a:endParaRPr>
          </a:p>
          <a:p>
            <a:pPr lvl="2" eaLnBrk="1" hangingPunct="1">
              <a:lnSpc>
                <a:spcPct val="110000"/>
              </a:lnSpc>
              <a:spcBef>
                <a:spcPct val="20000"/>
              </a:spcBef>
              <a:buFontTx/>
              <a:buNone/>
            </a:pPr>
            <a:r>
              <a:rPr lang="zh-CN" altLang="en-US" sz="1900">
                <a:solidFill>
                  <a:srgbClr val="006600"/>
                </a:solidFill>
                <a:latin typeface="微软雅黑" pitchFamily="34" charset="-122"/>
                <a:ea typeface="微软雅黑" pitchFamily="34" charset="-122"/>
              </a:rPr>
              <a:t>     执行系统程序时处理器所处的模式称为</a:t>
            </a:r>
            <a:r>
              <a:rPr lang="zh-CN" altLang="en-US" sz="1900">
                <a:solidFill>
                  <a:schemeClr val="accent1"/>
                </a:solidFill>
                <a:latin typeface="微软雅黑" pitchFamily="34" charset="-122"/>
                <a:ea typeface="微软雅黑" pitchFamily="34" charset="-122"/>
              </a:rPr>
              <a:t>管理模式</a:t>
            </a:r>
            <a:r>
              <a:rPr lang="en-US" altLang="zh-CN" sz="1900">
                <a:solidFill>
                  <a:schemeClr val="accent1"/>
                </a:solidFill>
                <a:latin typeface="微软雅黑" pitchFamily="34" charset="-122"/>
                <a:ea typeface="微软雅黑" pitchFamily="34" charset="-122"/>
              </a:rPr>
              <a:t>(Supervisor Mode)</a:t>
            </a:r>
            <a:r>
              <a:rPr lang="zh-CN" altLang="en-US" sz="1900">
                <a:solidFill>
                  <a:srgbClr val="006600"/>
                </a:solidFill>
                <a:latin typeface="微软雅黑" pitchFamily="34" charset="-122"/>
                <a:ea typeface="微软雅黑" pitchFamily="34" charset="-122"/>
              </a:rPr>
              <a:t>，或称</a:t>
            </a:r>
            <a:r>
              <a:rPr lang="zh-CN" altLang="en-US" sz="1900">
                <a:solidFill>
                  <a:schemeClr val="accent1"/>
                </a:solidFill>
                <a:latin typeface="微软雅黑" pitchFamily="34" charset="-122"/>
                <a:ea typeface="微软雅黑" pitchFamily="34" charset="-122"/>
              </a:rPr>
              <a:t>管理程序状态</a:t>
            </a:r>
            <a:r>
              <a:rPr lang="zh-CN" altLang="en-US" sz="1900">
                <a:solidFill>
                  <a:srgbClr val="006600"/>
                </a:solidFill>
                <a:latin typeface="微软雅黑" pitchFamily="34" charset="-122"/>
                <a:ea typeface="微软雅黑" pitchFamily="34" charset="-122"/>
              </a:rPr>
              <a:t>，简称</a:t>
            </a:r>
            <a:r>
              <a:rPr lang="zh-CN" altLang="en-US" sz="1900">
                <a:solidFill>
                  <a:schemeClr val="accent1"/>
                </a:solidFill>
                <a:latin typeface="微软雅黑" pitchFamily="34" charset="-122"/>
                <a:ea typeface="微软雅黑" pitchFamily="34" charset="-122"/>
              </a:rPr>
              <a:t>管态</a:t>
            </a:r>
            <a:r>
              <a:rPr lang="zh-CN" altLang="en-US" sz="1900">
                <a:solidFill>
                  <a:srgbClr val="006600"/>
                </a:solidFill>
                <a:latin typeface="微软雅黑" pitchFamily="34" charset="-122"/>
                <a:ea typeface="微软雅黑" pitchFamily="34" charset="-122"/>
              </a:rPr>
              <a:t>、</a:t>
            </a:r>
            <a:r>
              <a:rPr lang="zh-CN" altLang="en-US" sz="1900">
                <a:solidFill>
                  <a:schemeClr val="accent1"/>
                </a:solidFill>
                <a:latin typeface="微软雅黑" pitchFamily="34" charset="-122"/>
                <a:ea typeface="微软雅黑" pitchFamily="34" charset="-122"/>
              </a:rPr>
              <a:t>管理态</a:t>
            </a:r>
            <a:r>
              <a:rPr lang="zh-CN" altLang="en-US" sz="1900">
                <a:solidFill>
                  <a:srgbClr val="006600"/>
                </a:solidFill>
                <a:latin typeface="微软雅黑" pitchFamily="34" charset="-122"/>
                <a:ea typeface="微软雅黑" pitchFamily="34" charset="-122"/>
              </a:rPr>
              <a:t>、</a:t>
            </a:r>
            <a:r>
              <a:rPr lang="zh-CN" altLang="en-US" sz="1900">
                <a:solidFill>
                  <a:schemeClr val="accent1"/>
                </a:solidFill>
                <a:latin typeface="微软雅黑" pitchFamily="34" charset="-122"/>
                <a:ea typeface="微软雅黑" pitchFamily="34" charset="-122"/>
              </a:rPr>
              <a:t>核心态</a:t>
            </a:r>
            <a:r>
              <a:rPr lang="zh-CN" altLang="en-US" sz="1900">
                <a:solidFill>
                  <a:srgbClr val="006600"/>
                </a:solidFill>
                <a:latin typeface="微软雅黑" pitchFamily="34" charset="-122"/>
                <a:ea typeface="微软雅黑" pitchFamily="34" charset="-122"/>
              </a:rPr>
              <a:t>、</a:t>
            </a:r>
            <a:r>
              <a:rPr lang="zh-CN" altLang="en-US" sz="1900">
                <a:solidFill>
                  <a:schemeClr val="accent1"/>
                </a:solidFill>
                <a:latin typeface="微软雅黑" pitchFamily="34" charset="-122"/>
                <a:ea typeface="微软雅黑" pitchFamily="34" charset="-122"/>
              </a:rPr>
              <a:t>内核态</a:t>
            </a:r>
          </a:p>
          <a:p>
            <a:pPr lvl="2" eaLnBrk="1" hangingPunct="1">
              <a:lnSpc>
                <a:spcPct val="110000"/>
              </a:lnSpc>
              <a:spcBef>
                <a:spcPct val="20000"/>
              </a:spcBef>
            </a:pPr>
            <a:r>
              <a:rPr lang="zh-CN" altLang="en-US" sz="1900">
                <a:latin typeface="微软雅黑" pitchFamily="34" charset="-122"/>
                <a:ea typeface="微软雅黑" pitchFamily="34" charset="-122"/>
              </a:rPr>
              <a:t>用户模式</a:t>
            </a:r>
            <a:r>
              <a:rPr lang="en-US" altLang="zh-CN" sz="1900">
                <a:latin typeface="微软雅黑" pitchFamily="34" charset="-122"/>
                <a:ea typeface="微软雅黑" pitchFamily="34" charset="-122"/>
              </a:rPr>
              <a:t>(User Mode)</a:t>
            </a:r>
          </a:p>
          <a:p>
            <a:pPr lvl="2" eaLnBrk="1" hangingPunct="1">
              <a:lnSpc>
                <a:spcPct val="110000"/>
              </a:lnSpc>
              <a:spcBef>
                <a:spcPct val="20000"/>
              </a:spcBef>
              <a:buFontTx/>
              <a:buNone/>
            </a:pPr>
            <a:r>
              <a:rPr lang="zh-CN" altLang="en-US" sz="1900">
                <a:solidFill>
                  <a:srgbClr val="006600"/>
                </a:solidFill>
                <a:latin typeface="微软雅黑" pitchFamily="34" charset="-122"/>
                <a:ea typeface="微软雅黑" pitchFamily="34" charset="-122"/>
              </a:rPr>
              <a:t>    完成非操作系统功能的进程称为</a:t>
            </a:r>
            <a:r>
              <a:rPr lang="zh-CN" altLang="en-US" sz="1900">
                <a:solidFill>
                  <a:schemeClr val="accent1"/>
                </a:solidFill>
                <a:latin typeface="微软雅黑" pitchFamily="34" charset="-122"/>
                <a:ea typeface="微软雅黑" pitchFamily="34" charset="-122"/>
              </a:rPr>
              <a:t>用户进程</a:t>
            </a:r>
            <a:r>
              <a:rPr lang="zh-CN" altLang="en-US" sz="1900">
                <a:solidFill>
                  <a:srgbClr val="006600"/>
                </a:solidFill>
                <a:latin typeface="微软雅黑" pitchFamily="34" charset="-122"/>
                <a:ea typeface="微软雅黑" pitchFamily="34" charset="-122"/>
              </a:rPr>
              <a:t>，当系统运行用户进程时，处理器所处的模式就是</a:t>
            </a:r>
            <a:r>
              <a:rPr lang="zh-CN" altLang="en-US" sz="1900">
                <a:solidFill>
                  <a:schemeClr val="accent1"/>
                </a:solidFill>
                <a:latin typeface="微软雅黑" pitchFamily="34" charset="-122"/>
                <a:ea typeface="微软雅黑" pitchFamily="34" charset="-122"/>
              </a:rPr>
              <a:t>用户模式</a:t>
            </a:r>
            <a:r>
              <a:rPr lang="zh-CN" altLang="en-US" sz="1900">
                <a:solidFill>
                  <a:srgbClr val="006600"/>
                </a:solidFill>
                <a:latin typeface="微软雅黑" pitchFamily="34" charset="-122"/>
                <a:ea typeface="微软雅黑" pitchFamily="34" charset="-122"/>
              </a:rPr>
              <a:t>，或称</a:t>
            </a:r>
            <a:r>
              <a:rPr lang="zh-CN" altLang="en-US" sz="1900">
                <a:solidFill>
                  <a:schemeClr val="accent1"/>
                </a:solidFill>
                <a:latin typeface="微软雅黑" pitchFamily="34" charset="-122"/>
                <a:ea typeface="微软雅黑" pitchFamily="34" charset="-122"/>
              </a:rPr>
              <a:t>用户状态</a:t>
            </a:r>
            <a:r>
              <a:rPr lang="zh-CN" altLang="en-US" sz="1900">
                <a:solidFill>
                  <a:srgbClr val="006600"/>
                </a:solidFill>
                <a:latin typeface="微软雅黑" pitchFamily="34" charset="-122"/>
                <a:ea typeface="微软雅黑" pitchFamily="34" charset="-122"/>
              </a:rPr>
              <a:t>、</a:t>
            </a:r>
            <a:r>
              <a:rPr lang="zh-CN" altLang="en-US" sz="1900">
                <a:solidFill>
                  <a:schemeClr val="accent1"/>
                </a:solidFill>
                <a:latin typeface="微软雅黑" pitchFamily="34" charset="-122"/>
                <a:ea typeface="微软雅黑" pitchFamily="34" charset="-122"/>
              </a:rPr>
              <a:t>目标程序状态</a:t>
            </a:r>
            <a:r>
              <a:rPr lang="zh-CN" altLang="en-US" sz="1900">
                <a:solidFill>
                  <a:srgbClr val="006600"/>
                </a:solidFill>
                <a:latin typeface="微软雅黑" pitchFamily="34" charset="-122"/>
                <a:ea typeface="微软雅黑" pitchFamily="34" charset="-122"/>
              </a:rPr>
              <a:t>，简称为</a:t>
            </a:r>
            <a:r>
              <a:rPr lang="zh-CN" altLang="en-US" sz="1900">
                <a:solidFill>
                  <a:schemeClr val="accent1"/>
                </a:solidFill>
                <a:latin typeface="微软雅黑" pitchFamily="34" charset="-122"/>
                <a:ea typeface="微软雅黑" pitchFamily="34" charset="-122"/>
              </a:rPr>
              <a:t>目态</a:t>
            </a:r>
            <a:r>
              <a:rPr lang="zh-CN" altLang="en-US" sz="1900">
                <a:solidFill>
                  <a:srgbClr val="006600"/>
                </a:solidFill>
                <a:latin typeface="微软雅黑" pitchFamily="34" charset="-122"/>
                <a:ea typeface="微软雅黑" pitchFamily="34" charset="-122"/>
              </a:rPr>
              <a:t>或</a:t>
            </a:r>
            <a:r>
              <a:rPr lang="zh-CN" altLang="en-US" sz="1900">
                <a:solidFill>
                  <a:schemeClr val="accent1"/>
                </a:solidFill>
                <a:latin typeface="微软雅黑" pitchFamily="34" charset="-122"/>
                <a:ea typeface="微软雅黑" pitchFamily="34" charset="-122"/>
              </a:rPr>
              <a:t>用户态</a:t>
            </a:r>
          </a:p>
          <a:p>
            <a:pPr lvl="1" eaLnBrk="1" hangingPunct="1">
              <a:lnSpc>
                <a:spcPct val="110000"/>
              </a:lnSpc>
              <a:spcBef>
                <a:spcPct val="20000"/>
              </a:spcBef>
            </a:pPr>
            <a:r>
              <a:rPr lang="zh-CN" altLang="en-US" sz="1900">
                <a:latin typeface="微软雅黑" pitchFamily="34" charset="-122"/>
                <a:ea typeface="微软雅黑" pitchFamily="34" charset="-122"/>
              </a:rPr>
              <a:t>使一部分</a:t>
            </a:r>
            <a:r>
              <a:rPr lang="en-US" altLang="zh-CN" sz="1900">
                <a:latin typeface="微软雅黑" pitchFamily="34" charset="-122"/>
                <a:ea typeface="微软雅黑" pitchFamily="34" charset="-122"/>
              </a:rPr>
              <a:t>CPU</a:t>
            </a:r>
            <a:r>
              <a:rPr lang="zh-CN" altLang="en-US" sz="1900">
                <a:latin typeface="微软雅黑" pitchFamily="34" charset="-122"/>
                <a:ea typeface="微软雅黑" pitchFamily="34" charset="-122"/>
              </a:rPr>
              <a:t>状态只能由系统进程读写而不能由用户进程读写：这部分状态包括：</a:t>
            </a:r>
            <a:r>
              <a:rPr lang="en-US" altLang="zh-CN" sz="1900">
                <a:solidFill>
                  <a:srgbClr val="663300"/>
                </a:solidFill>
                <a:latin typeface="微软雅黑" pitchFamily="34" charset="-122"/>
                <a:ea typeface="微软雅黑" pitchFamily="34" charset="-122"/>
              </a:rPr>
              <a:t>User/Supervisor</a:t>
            </a:r>
            <a:r>
              <a:rPr lang="zh-CN" altLang="en-US" sz="1900">
                <a:solidFill>
                  <a:srgbClr val="663300"/>
                </a:solidFill>
                <a:latin typeface="微软雅黑" pitchFamily="34" charset="-122"/>
                <a:ea typeface="微软雅黑" pitchFamily="34" charset="-122"/>
              </a:rPr>
              <a:t>模式位</a:t>
            </a:r>
            <a:r>
              <a:rPr lang="zh-CN" altLang="en-US" sz="1900">
                <a:latin typeface="微软雅黑" pitchFamily="34" charset="-122"/>
                <a:ea typeface="微软雅黑" pitchFamily="34" charset="-122"/>
              </a:rPr>
              <a:t>、</a:t>
            </a:r>
            <a:r>
              <a:rPr lang="zh-CN" altLang="en-US" sz="1900">
                <a:solidFill>
                  <a:srgbClr val="663300"/>
                </a:solidFill>
                <a:latin typeface="微软雅黑" pitchFamily="34" charset="-122"/>
                <a:ea typeface="微软雅黑" pitchFamily="34" charset="-122"/>
              </a:rPr>
              <a:t>页表首地址</a:t>
            </a:r>
            <a:r>
              <a:rPr lang="zh-CN" altLang="en-US" sz="1900">
                <a:latin typeface="微软雅黑" pitchFamily="34" charset="-122"/>
                <a:ea typeface="微软雅黑" pitchFamily="34" charset="-122"/>
              </a:rPr>
              <a:t>、</a:t>
            </a:r>
            <a:r>
              <a:rPr lang="en-US" altLang="zh-CN" sz="1900">
                <a:solidFill>
                  <a:srgbClr val="663300"/>
                </a:solidFill>
                <a:latin typeface="微软雅黑" pitchFamily="34" charset="-122"/>
                <a:ea typeface="微软雅黑" pitchFamily="34" charset="-122"/>
              </a:rPr>
              <a:t>TLB</a:t>
            </a:r>
            <a:r>
              <a:rPr lang="zh-CN" altLang="en-US" sz="1900">
                <a:solidFill>
                  <a:srgbClr val="663300"/>
                </a:solidFill>
                <a:latin typeface="微软雅黑" pitchFamily="34" charset="-122"/>
                <a:ea typeface="微软雅黑" pitchFamily="34" charset="-122"/>
              </a:rPr>
              <a:t>等</a:t>
            </a:r>
            <a:r>
              <a:rPr lang="zh-CN" altLang="en-US" sz="1900">
                <a:latin typeface="微软雅黑" pitchFamily="34" charset="-122"/>
                <a:ea typeface="微软雅黑" pitchFamily="34" charset="-122"/>
              </a:rPr>
              <a:t>。</a:t>
            </a:r>
            <a:r>
              <a:rPr lang="en-US" altLang="zh-CN" sz="1900">
                <a:latin typeface="微软雅黑" pitchFamily="34" charset="-122"/>
                <a:ea typeface="微软雅黑" pitchFamily="34" charset="-122"/>
              </a:rPr>
              <a:t>OS</a:t>
            </a:r>
            <a:r>
              <a:rPr lang="zh-CN" altLang="en-US" sz="1900">
                <a:latin typeface="微软雅黑" pitchFamily="34" charset="-122"/>
                <a:ea typeface="微软雅黑" pitchFamily="34" charset="-122"/>
              </a:rPr>
              <a:t>内核可以用特殊的指令（一般称为管态指令或特权指令）来写这些状态</a:t>
            </a:r>
          </a:p>
          <a:p>
            <a:pPr lvl="1" eaLnBrk="1" hangingPunct="1">
              <a:lnSpc>
                <a:spcPct val="110000"/>
              </a:lnSpc>
              <a:spcBef>
                <a:spcPct val="20000"/>
              </a:spcBef>
            </a:pPr>
            <a:r>
              <a:rPr lang="zh-CN" altLang="en-US" sz="1900">
                <a:latin typeface="微软雅黑" pitchFamily="34" charset="-122"/>
                <a:ea typeface="微软雅黑" pitchFamily="34" charset="-122"/>
              </a:rPr>
              <a:t>提供让</a:t>
            </a:r>
            <a:r>
              <a:rPr lang="en-US" altLang="zh-CN" sz="1900">
                <a:latin typeface="微软雅黑" pitchFamily="34" charset="-122"/>
                <a:ea typeface="微软雅黑" pitchFamily="34" charset="-122"/>
              </a:rPr>
              <a:t>CPU</a:t>
            </a:r>
            <a:r>
              <a:rPr lang="zh-CN" altLang="en-US" sz="1900">
                <a:latin typeface="微软雅黑" pitchFamily="34" charset="-122"/>
                <a:ea typeface="微软雅黑" pitchFamily="34" charset="-122"/>
              </a:rPr>
              <a:t>在管理模式和用户模式相互转换的机制：“异常”和“陷阱”（系统调用）使</a:t>
            </a:r>
            <a:r>
              <a:rPr lang="en-US" altLang="zh-CN" sz="1900">
                <a:latin typeface="微软雅黑" pitchFamily="34" charset="-122"/>
                <a:ea typeface="微软雅黑" pitchFamily="34" charset="-122"/>
              </a:rPr>
              <a:t>CPU</a:t>
            </a:r>
            <a:r>
              <a:rPr lang="zh-CN" altLang="en-US" sz="1900">
                <a:latin typeface="微软雅黑" pitchFamily="34" charset="-122"/>
                <a:ea typeface="微软雅黑" pitchFamily="34" charset="-122"/>
              </a:rPr>
              <a:t>从用户模式转到管理模式；异常处理中的“返回”指令（</a:t>
            </a:r>
            <a:r>
              <a:rPr lang="en-US" altLang="zh-CN" sz="1900">
                <a:latin typeface="微软雅黑" pitchFamily="34" charset="-122"/>
                <a:ea typeface="微软雅黑" pitchFamily="34" charset="-122"/>
              </a:rPr>
              <a:t>return from exception</a:t>
            </a:r>
            <a:r>
              <a:rPr lang="zh-CN" altLang="en-US" sz="1900">
                <a:latin typeface="微软雅黑" pitchFamily="34" charset="-122"/>
                <a:ea typeface="微软雅黑" pitchFamily="34" charset="-122"/>
              </a:rPr>
              <a:t>）使</a:t>
            </a:r>
            <a:r>
              <a:rPr lang="en-US" altLang="zh-CN" sz="1900">
                <a:latin typeface="微软雅黑" pitchFamily="34" charset="-122"/>
                <a:ea typeface="微软雅黑" pitchFamily="34" charset="-122"/>
              </a:rPr>
              <a:t>CPU</a:t>
            </a:r>
            <a:r>
              <a:rPr lang="zh-CN" altLang="en-US" sz="1900">
                <a:latin typeface="微软雅黑" pitchFamily="34" charset="-122"/>
                <a:ea typeface="微软雅黑" pitchFamily="34" charset="-122"/>
              </a:rPr>
              <a:t>从管理状态转到用户状态</a:t>
            </a:r>
          </a:p>
          <a:p>
            <a:pPr eaLnBrk="1" hangingPunct="1">
              <a:lnSpc>
                <a:spcPct val="110000"/>
              </a:lnSpc>
              <a:spcBef>
                <a:spcPct val="20000"/>
              </a:spcBef>
            </a:pPr>
            <a:r>
              <a:rPr lang="zh-CN" altLang="en-US" sz="1900">
                <a:latin typeface="微软雅黑" pitchFamily="34" charset="-122"/>
                <a:ea typeface="微软雅黑" pitchFamily="34" charset="-122"/>
              </a:rPr>
              <a:t>通过上述三个功能并把页表保存在</a:t>
            </a:r>
            <a:r>
              <a:rPr lang="en-US" altLang="zh-CN" sz="1900">
                <a:latin typeface="微软雅黑" pitchFamily="34" charset="-122"/>
                <a:ea typeface="微软雅黑" pitchFamily="34" charset="-122"/>
              </a:rPr>
              <a:t>OS</a:t>
            </a:r>
            <a:r>
              <a:rPr lang="zh-CN" altLang="en-US" sz="1900">
                <a:latin typeface="微软雅黑" pitchFamily="34" charset="-122"/>
                <a:ea typeface="微软雅黑" pitchFamily="34" charset="-122"/>
              </a:rPr>
              <a:t>的地址空间，</a:t>
            </a:r>
            <a:r>
              <a:rPr lang="en-US" altLang="zh-CN" sz="1900">
                <a:latin typeface="微软雅黑" pitchFamily="34" charset="-122"/>
                <a:ea typeface="微软雅黑" pitchFamily="34" charset="-122"/>
              </a:rPr>
              <a:t>OS</a:t>
            </a:r>
            <a:r>
              <a:rPr lang="zh-CN" altLang="en-US" sz="1900">
                <a:latin typeface="微软雅黑" pitchFamily="34" charset="-122"/>
                <a:ea typeface="微软雅黑" pitchFamily="34" charset="-122"/>
              </a:rPr>
              <a:t>就可以更新页表，并防止用户进程改变页表，确保用户进程只能访问由</a:t>
            </a:r>
            <a:r>
              <a:rPr lang="en-US" altLang="zh-CN" sz="1900">
                <a:latin typeface="微软雅黑" pitchFamily="34" charset="-122"/>
                <a:ea typeface="微软雅黑" pitchFamily="34" charset="-122"/>
              </a:rPr>
              <a:t>OS</a:t>
            </a:r>
            <a:r>
              <a:rPr lang="zh-CN" altLang="en-US" sz="1900">
                <a:latin typeface="微软雅黑" pitchFamily="34" charset="-122"/>
                <a:ea typeface="微软雅黑" pitchFamily="34" charset="-122"/>
              </a:rPr>
              <a:t>分配给的存储空间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2355">
                                            <p:txEl>
                                              <p:pRg st="1" end="1"/>
                                            </p:txEl>
                                          </p:spTgt>
                                        </p:tgtEl>
                                        <p:attrNameLst>
                                          <p:attrName>style.visibility</p:attrName>
                                        </p:attrNameLst>
                                      </p:cBhvr>
                                      <p:to>
                                        <p:strVal val="visible"/>
                                      </p:to>
                                    </p:set>
                                    <p:animEffect transition="in" filter="blinds(horizontal)">
                                      <p:cBhvr>
                                        <p:cTn id="7" dur="500"/>
                                        <p:tgtEl>
                                          <p:spTgt spid="6123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2355">
                                            <p:txEl>
                                              <p:pRg st="2" end="2"/>
                                            </p:txEl>
                                          </p:spTgt>
                                        </p:tgtEl>
                                        <p:attrNameLst>
                                          <p:attrName>style.visibility</p:attrName>
                                        </p:attrNameLst>
                                      </p:cBhvr>
                                      <p:to>
                                        <p:strVal val="visible"/>
                                      </p:to>
                                    </p:set>
                                    <p:animEffect transition="in" filter="blinds(horizontal)">
                                      <p:cBhvr>
                                        <p:cTn id="12" dur="500"/>
                                        <p:tgtEl>
                                          <p:spTgt spid="6123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2355">
                                            <p:txEl>
                                              <p:pRg st="3" end="3"/>
                                            </p:txEl>
                                          </p:spTgt>
                                        </p:tgtEl>
                                        <p:attrNameLst>
                                          <p:attrName>style.visibility</p:attrName>
                                        </p:attrNameLst>
                                      </p:cBhvr>
                                      <p:to>
                                        <p:strVal val="visible"/>
                                      </p:to>
                                    </p:set>
                                    <p:animEffect transition="in" filter="blinds(horizontal)">
                                      <p:cBhvr>
                                        <p:cTn id="17" dur="500"/>
                                        <p:tgtEl>
                                          <p:spTgt spid="61235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2355">
                                            <p:txEl>
                                              <p:pRg st="4" end="4"/>
                                            </p:txEl>
                                          </p:spTgt>
                                        </p:tgtEl>
                                        <p:attrNameLst>
                                          <p:attrName>style.visibility</p:attrName>
                                        </p:attrNameLst>
                                      </p:cBhvr>
                                      <p:to>
                                        <p:strVal val="visible"/>
                                      </p:to>
                                    </p:set>
                                    <p:animEffect transition="in" filter="blinds(horizontal)">
                                      <p:cBhvr>
                                        <p:cTn id="22" dur="500"/>
                                        <p:tgtEl>
                                          <p:spTgt spid="61235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12355">
                                            <p:txEl>
                                              <p:pRg st="5" end="5"/>
                                            </p:txEl>
                                          </p:spTgt>
                                        </p:tgtEl>
                                        <p:attrNameLst>
                                          <p:attrName>style.visibility</p:attrName>
                                        </p:attrNameLst>
                                      </p:cBhvr>
                                      <p:to>
                                        <p:strVal val="visible"/>
                                      </p:to>
                                    </p:set>
                                    <p:animEffect transition="in" filter="blinds(horizontal)">
                                      <p:cBhvr>
                                        <p:cTn id="27" dur="500"/>
                                        <p:tgtEl>
                                          <p:spTgt spid="61235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2355">
                                            <p:txEl>
                                              <p:pRg st="6" end="6"/>
                                            </p:txEl>
                                          </p:spTgt>
                                        </p:tgtEl>
                                        <p:attrNameLst>
                                          <p:attrName>style.visibility</p:attrName>
                                        </p:attrNameLst>
                                      </p:cBhvr>
                                      <p:to>
                                        <p:strVal val="visible"/>
                                      </p:to>
                                    </p:set>
                                    <p:animEffect transition="in" filter="blinds(horizontal)">
                                      <p:cBhvr>
                                        <p:cTn id="32" dur="500"/>
                                        <p:tgtEl>
                                          <p:spTgt spid="61235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12355">
                                            <p:txEl>
                                              <p:pRg st="7" end="7"/>
                                            </p:txEl>
                                          </p:spTgt>
                                        </p:tgtEl>
                                        <p:attrNameLst>
                                          <p:attrName>style.visibility</p:attrName>
                                        </p:attrNameLst>
                                      </p:cBhvr>
                                      <p:to>
                                        <p:strVal val="visible"/>
                                      </p:to>
                                    </p:set>
                                    <p:animEffect transition="in" filter="blinds(horizontal)">
                                      <p:cBhvr>
                                        <p:cTn id="37" dur="500"/>
                                        <p:tgtEl>
                                          <p:spTgt spid="61235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12355">
                                            <p:txEl>
                                              <p:pRg st="8" end="8"/>
                                            </p:txEl>
                                          </p:spTgt>
                                        </p:tgtEl>
                                        <p:attrNameLst>
                                          <p:attrName>style.visibility</p:attrName>
                                        </p:attrNameLst>
                                      </p:cBhvr>
                                      <p:to>
                                        <p:strVal val="visible"/>
                                      </p:to>
                                    </p:set>
                                    <p:animEffect transition="in" filter="blinds(horizontal)">
                                      <p:cBhvr>
                                        <p:cTn id="42" dur="500"/>
                                        <p:tgtEl>
                                          <p:spTgt spid="6123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p:cNvSpPr>
            <a:spLocks noGrp="1" noChangeArrowheads="1"/>
          </p:cNvSpPr>
          <p:nvPr>
            <p:ph type="title"/>
          </p:nvPr>
        </p:nvSpPr>
        <p:spPr>
          <a:xfrm>
            <a:off x="515938" y="57150"/>
            <a:ext cx="7499350" cy="581025"/>
          </a:xfrm>
        </p:spPr>
        <p:txBody>
          <a:bodyPr/>
          <a:lstStyle/>
          <a:p>
            <a:r>
              <a:rPr lang="zh-CN" altLang="en-US" sz="4000"/>
              <a:t>层次结构存储系统</a:t>
            </a:r>
          </a:p>
        </p:txBody>
      </p:sp>
      <p:sp>
        <p:nvSpPr>
          <p:cNvPr id="852995" name="Rectangle 3"/>
          <p:cNvSpPr>
            <a:spLocks noGrp="1" noChangeArrowheads="1"/>
          </p:cNvSpPr>
          <p:nvPr>
            <p:ph type="body" idx="1"/>
          </p:nvPr>
        </p:nvSpPr>
        <p:spPr>
          <a:xfrm>
            <a:off x="454025" y="715963"/>
            <a:ext cx="8229600" cy="5911850"/>
          </a:xfrm>
          <a:noFill/>
          <a:ln/>
        </p:spPr>
        <p:txBody>
          <a:bodyPr/>
          <a:lstStyle/>
          <a:p>
            <a:r>
              <a:rPr lang="zh-CN" altLang="en-US" sz="2000">
                <a:latin typeface="微软雅黑" pitchFamily="34" charset="-122"/>
                <a:ea typeface="微软雅黑" pitchFamily="34" charset="-122"/>
              </a:rPr>
              <a:t>分以下六个部分介绍</a:t>
            </a:r>
          </a:p>
          <a:p>
            <a:pPr lvl="1">
              <a:spcBef>
                <a:spcPct val="30000"/>
              </a:spcBef>
            </a:pPr>
            <a:r>
              <a:rPr lang="zh-CN" altLang="en-US" sz="2000">
                <a:latin typeface="微软雅黑" pitchFamily="34" charset="-122"/>
                <a:ea typeface="微软雅黑" pitchFamily="34" charset="-122"/>
              </a:rPr>
              <a:t>第一讲：存储器概述</a:t>
            </a:r>
          </a:p>
          <a:p>
            <a:pPr lvl="1">
              <a:spcBef>
                <a:spcPct val="30000"/>
              </a:spcBef>
            </a:pPr>
            <a:r>
              <a:rPr lang="zh-CN" altLang="en-US" sz="2000">
                <a:latin typeface="微软雅黑" pitchFamily="34" charset="-122"/>
                <a:ea typeface="微软雅黑" pitchFamily="34" charset="-122"/>
              </a:rPr>
              <a:t>第二讲：主存与</a:t>
            </a:r>
            <a:r>
              <a:rPr lang="en-US" altLang="zh-CN" sz="2000">
                <a:latin typeface="微软雅黑" pitchFamily="34" charset="-122"/>
                <a:ea typeface="微软雅黑" pitchFamily="34" charset="-122"/>
              </a:rPr>
              <a:t>CPU</a:t>
            </a:r>
            <a:r>
              <a:rPr lang="zh-CN" altLang="en-US" sz="2000">
                <a:latin typeface="微软雅黑" pitchFamily="34" charset="-122"/>
                <a:ea typeface="微软雅黑" pitchFamily="34" charset="-122"/>
              </a:rPr>
              <a:t>的连接及其读写操作 </a:t>
            </a:r>
          </a:p>
          <a:p>
            <a:pPr lvl="2">
              <a:spcBef>
                <a:spcPct val="30000"/>
              </a:spcBef>
            </a:pPr>
            <a:r>
              <a:rPr lang="zh-CN" altLang="en-US" sz="2000">
                <a:solidFill>
                  <a:srgbClr val="006600"/>
                </a:solidFill>
                <a:latin typeface="微软雅黑" pitchFamily="34" charset="-122"/>
                <a:ea typeface="微软雅黑" pitchFamily="34" charset="-122"/>
              </a:rPr>
              <a:t>主存模块的连接和读写操作</a:t>
            </a:r>
          </a:p>
          <a:p>
            <a:pPr lvl="2">
              <a:spcBef>
                <a:spcPct val="30000"/>
              </a:spcBef>
            </a:pPr>
            <a:r>
              <a:rPr lang="zh-CN" altLang="en-US" sz="2000">
                <a:solidFill>
                  <a:srgbClr val="006600"/>
                </a:solidFill>
                <a:latin typeface="微软雅黑" pitchFamily="34" charset="-122"/>
                <a:ea typeface="微软雅黑" pitchFamily="34" charset="-122"/>
              </a:rPr>
              <a:t>“装入”指令和“存储”指令操作过程 </a:t>
            </a:r>
          </a:p>
          <a:p>
            <a:pPr lvl="1">
              <a:spcBef>
                <a:spcPct val="30000"/>
              </a:spcBef>
            </a:pPr>
            <a:r>
              <a:rPr lang="zh-CN" altLang="en-US" sz="2000">
                <a:latin typeface="微软雅黑" pitchFamily="34" charset="-122"/>
                <a:ea typeface="微软雅黑" pitchFamily="34" charset="-122"/>
              </a:rPr>
              <a:t>第三讲：磁盘存储器 </a:t>
            </a:r>
          </a:p>
          <a:p>
            <a:pPr lvl="1">
              <a:spcBef>
                <a:spcPct val="30000"/>
              </a:spcBef>
            </a:pPr>
            <a:r>
              <a:rPr lang="zh-CN" altLang="en-US" sz="2000">
                <a:latin typeface="微软雅黑" pitchFamily="34" charset="-122"/>
                <a:ea typeface="微软雅黑" pitchFamily="34" charset="-122"/>
              </a:rPr>
              <a:t>第四讲：高速缓冲存储器</a:t>
            </a:r>
            <a:r>
              <a:rPr lang="en-US" altLang="zh-CN" sz="2000">
                <a:latin typeface="微软雅黑" pitchFamily="34" charset="-122"/>
                <a:ea typeface="微软雅黑" pitchFamily="34" charset="-122"/>
              </a:rPr>
              <a:t>(cache) </a:t>
            </a:r>
          </a:p>
          <a:p>
            <a:pPr lvl="2">
              <a:spcBef>
                <a:spcPct val="30000"/>
              </a:spcBef>
            </a:pPr>
            <a:r>
              <a:rPr lang="zh-CN" altLang="en-US" sz="2000">
                <a:solidFill>
                  <a:srgbClr val="006600"/>
                </a:solidFill>
                <a:latin typeface="微软雅黑" pitchFamily="34" charset="-122"/>
                <a:ea typeface="微软雅黑" pitchFamily="34" charset="-122"/>
              </a:rPr>
              <a:t>程序访问的局部性、</a:t>
            </a: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的基本工作原理 </a:t>
            </a:r>
          </a:p>
          <a:p>
            <a:pPr lvl="2">
              <a:spcBef>
                <a:spcPct val="30000"/>
              </a:spcBef>
            </a:pP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行和主存块之间的映射方式 </a:t>
            </a:r>
          </a:p>
          <a:p>
            <a:pPr lvl="2">
              <a:spcBef>
                <a:spcPct val="30000"/>
              </a:spcBef>
            </a:pP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和程序性能 </a:t>
            </a:r>
          </a:p>
          <a:p>
            <a:pPr lvl="1">
              <a:spcBef>
                <a:spcPct val="30000"/>
              </a:spcBef>
            </a:pPr>
            <a:r>
              <a:rPr lang="zh-CN" altLang="en-US" sz="2000">
                <a:latin typeface="微软雅黑" pitchFamily="34" charset="-122"/>
                <a:ea typeface="微软雅黑" pitchFamily="34" charset="-122"/>
              </a:rPr>
              <a:t>第五讲：虚拟存储器（</a:t>
            </a:r>
            <a:r>
              <a:rPr lang="en-US" altLang="zh-CN" sz="2000">
                <a:latin typeface="微软雅黑" pitchFamily="34" charset="-122"/>
                <a:ea typeface="微软雅黑" pitchFamily="34" charset="-122"/>
              </a:rPr>
              <a:t>Virtual Memory</a:t>
            </a:r>
            <a:r>
              <a:rPr lang="zh-CN" altLang="en-US" sz="2000">
                <a:latin typeface="微软雅黑" pitchFamily="34" charset="-122"/>
                <a:ea typeface="微软雅黑" pitchFamily="34" charset="-122"/>
              </a:rPr>
              <a:t>）</a:t>
            </a:r>
          </a:p>
          <a:p>
            <a:pPr lvl="2">
              <a:spcBef>
                <a:spcPct val="30000"/>
              </a:spcBef>
            </a:pPr>
            <a:r>
              <a:rPr lang="zh-CN" altLang="en-US" sz="2000">
                <a:solidFill>
                  <a:srgbClr val="006600"/>
                </a:solidFill>
                <a:latin typeface="微软雅黑" pitchFamily="34" charset="-122"/>
                <a:ea typeface="微软雅黑" pitchFamily="34" charset="-122"/>
              </a:rPr>
              <a:t>虚拟地址空间、虚拟存储器的实现 </a:t>
            </a:r>
          </a:p>
          <a:p>
            <a:pPr lvl="1">
              <a:spcBef>
                <a:spcPct val="30000"/>
              </a:spcBef>
            </a:pPr>
            <a:r>
              <a:rPr lang="zh-CN" altLang="en-US" sz="2000">
                <a:solidFill>
                  <a:schemeClr val="accent1"/>
                </a:solidFill>
                <a:latin typeface="微软雅黑" pitchFamily="34" charset="-122"/>
                <a:ea typeface="微软雅黑" pitchFamily="34" charset="-122"/>
              </a:rPr>
              <a:t>第六讲：</a:t>
            </a:r>
            <a:r>
              <a:rPr lang="en-US" altLang="zh-CN" sz="2000">
                <a:solidFill>
                  <a:schemeClr val="accent1"/>
                </a:solidFill>
                <a:latin typeface="微软雅黑" pitchFamily="34" charset="-122"/>
                <a:ea typeface="微软雅黑" pitchFamily="34" charset="-122"/>
              </a:rPr>
              <a:t>IA-32/Linux</a:t>
            </a:r>
            <a:r>
              <a:rPr lang="zh-CN" altLang="en-US" sz="2000">
                <a:solidFill>
                  <a:schemeClr val="accent1"/>
                </a:solidFill>
                <a:latin typeface="微软雅黑" pitchFamily="34" charset="-122"/>
                <a:ea typeface="微软雅黑" pitchFamily="34" charset="-122"/>
              </a:rPr>
              <a:t>中的地址转换</a:t>
            </a:r>
          </a:p>
          <a:p>
            <a:pPr lvl="2">
              <a:spcBef>
                <a:spcPct val="30000"/>
              </a:spcBef>
            </a:pPr>
            <a:r>
              <a:rPr lang="zh-CN" altLang="en-US" sz="2000">
                <a:solidFill>
                  <a:srgbClr val="006600"/>
                </a:solidFill>
                <a:latin typeface="微软雅黑" pitchFamily="34" charset="-122"/>
                <a:ea typeface="微软雅黑" pitchFamily="34" charset="-122"/>
              </a:rPr>
              <a:t>逻辑地址到线性地址的转换 </a:t>
            </a:r>
          </a:p>
          <a:p>
            <a:pPr lvl="2">
              <a:spcBef>
                <a:spcPct val="30000"/>
              </a:spcBef>
            </a:pPr>
            <a:r>
              <a:rPr lang="zh-CN" altLang="en-US" sz="2000">
                <a:solidFill>
                  <a:srgbClr val="006600"/>
                </a:solidFill>
                <a:latin typeface="微软雅黑" pitchFamily="34" charset="-122"/>
                <a:ea typeface="微软雅黑" pitchFamily="34" charset="-122"/>
              </a:rPr>
              <a:t>线性地址到物理地址的转换 </a:t>
            </a: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p:cNvSpPr>
            <a:spLocks noGrp="1" noChangeArrowheads="1"/>
          </p:cNvSpPr>
          <p:nvPr>
            <p:ph type="title"/>
          </p:nvPr>
        </p:nvSpPr>
        <p:spPr/>
        <p:txBody>
          <a:bodyPr/>
          <a:lstStyle/>
          <a:p>
            <a:r>
              <a:rPr lang="en-US" altLang="zh-CN"/>
              <a:t>IA-32</a:t>
            </a:r>
            <a:r>
              <a:rPr lang="zh-CN" altLang="en-US"/>
              <a:t>的存储管理</a:t>
            </a:r>
          </a:p>
        </p:txBody>
      </p:sp>
      <p:sp>
        <p:nvSpPr>
          <p:cNvPr id="869379" name="Rectangle 3"/>
          <p:cNvSpPr>
            <a:spLocks noChangeArrowheads="1"/>
          </p:cNvSpPr>
          <p:nvPr/>
        </p:nvSpPr>
        <p:spPr bwMode="auto">
          <a:xfrm>
            <a:off x="257175" y="881063"/>
            <a:ext cx="8677275" cy="5157787"/>
          </a:xfrm>
          <a:prstGeom prst="rect">
            <a:avLst/>
          </a:prstGeom>
          <a:noFill/>
          <a:ln w="50800">
            <a:noFill/>
            <a:miter lim="800000"/>
            <a:headEnd/>
            <a:tailEnd/>
          </a:ln>
          <a:effectLst/>
        </p:spPr>
        <p:txBody>
          <a:bodyPr>
            <a:spAutoFit/>
          </a:bodyPr>
          <a:lstStyle/>
          <a:p>
            <a:pPr>
              <a:lnSpc>
                <a:spcPct val="115000"/>
              </a:lnSpc>
              <a:spcBef>
                <a:spcPct val="35000"/>
              </a:spcBef>
              <a:buSzPct val="100000"/>
              <a:buFontTx/>
              <a:buChar char="°"/>
            </a:pPr>
            <a:r>
              <a:rPr lang="zh-CN" altLang="en-US" sz="2200" b="1">
                <a:latin typeface="微软雅黑" pitchFamily="34" charset="-122"/>
                <a:ea typeface="微软雅黑" pitchFamily="34" charset="-122"/>
              </a:rPr>
              <a:t> 按字节编址（通用计算机大都是）</a:t>
            </a:r>
          </a:p>
          <a:p>
            <a:pPr>
              <a:lnSpc>
                <a:spcPct val="115000"/>
              </a:lnSpc>
              <a:spcBef>
                <a:spcPct val="35000"/>
              </a:spcBef>
              <a:buSzPct val="100000"/>
              <a:buFontTx/>
              <a:buChar char="°"/>
            </a:pPr>
            <a:r>
              <a:rPr lang="zh-CN" altLang="en-US" sz="2200" b="1">
                <a:latin typeface="微软雅黑" pitchFamily="34" charset="-122"/>
                <a:ea typeface="微软雅黑" pitchFamily="34" charset="-122"/>
              </a:rPr>
              <a:t> 在保护模式下，</a:t>
            </a:r>
            <a:r>
              <a:rPr lang="en-US" altLang="zh-CN" sz="2200" b="1">
                <a:latin typeface="微软雅黑" pitchFamily="34" charset="-122"/>
                <a:ea typeface="微软雅黑" pitchFamily="34" charset="-122"/>
              </a:rPr>
              <a:t>IA-32</a:t>
            </a:r>
            <a:r>
              <a:rPr lang="zh-CN" altLang="en-US" sz="2200" b="1">
                <a:latin typeface="微软雅黑" pitchFamily="34" charset="-122"/>
                <a:ea typeface="微软雅黑" pitchFamily="34" charset="-122"/>
              </a:rPr>
              <a:t>采用</a:t>
            </a:r>
            <a:r>
              <a:rPr lang="zh-CN" altLang="en-US" sz="2200" b="1">
                <a:solidFill>
                  <a:schemeClr val="accent1"/>
                </a:solidFill>
                <a:latin typeface="微软雅黑" pitchFamily="34" charset="-122"/>
                <a:ea typeface="微软雅黑" pitchFamily="34" charset="-122"/>
              </a:rPr>
              <a:t>段页式</a:t>
            </a:r>
            <a:r>
              <a:rPr lang="zh-CN" altLang="en-US" sz="2200" b="1">
                <a:latin typeface="微软雅黑" pitchFamily="34" charset="-122"/>
                <a:ea typeface="微软雅黑" pitchFamily="34" charset="-122"/>
              </a:rPr>
              <a:t>虚拟存储管理方式</a:t>
            </a:r>
          </a:p>
          <a:p>
            <a:pPr>
              <a:lnSpc>
                <a:spcPct val="115000"/>
              </a:lnSpc>
              <a:spcBef>
                <a:spcPct val="35000"/>
              </a:spcBef>
              <a:buSzPct val="100000"/>
              <a:buFontTx/>
              <a:buChar char="°"/>
            </a:pPr>
            <a:r>
              <a:rPr lang="zh-CN" altLang="en-US" sz="2200" b="1">
                <a:latin typeface="微软雅黑" pitchFamily="34" charset="-122"/>
                <a:ea typeface="微软雅黑" pitchFamily="34" charset="-122"/>
              </a:rPr>
              <a:t> 存储地址采用逻辑地址、线性地址和物理地址来进行描述，其中，</a:t>
            </a:r>
            <a:r>
              <a:rPr lang="zh-CN" altLang="en-US" sz="2200" b="1">
                <a:solidFill>
                  <a:schemeClr val="accent1"/>
                </a:solidFill>
                <a:latin typeface="微软雅黑" pitchFamily="34" charset="-122"/>
                <a:ea typeface="微软雅黑" pitchFamily="34" charset="-122"/>
              </a:rPr>
              <a:t>逻辑地址和线性地址是虚拟地址的两种不同表示形式，描述的都是</a:t>
            </a:r>
            <a:r>
              <a:rPr lang="en-US" altLang="zh-CN" sz="2200" b="1">
                <a:solidFill>
                  <a:schemeClr val="accent1"/>
                </a:solidFill>
                <a:latin typeface="微软雅黑" pitchFamily="34" charset="-122"/>
                <a:ea typeface="微软雅黑" pitchFamily="34" charset="-122"/>
              </a:rPr>
              <a:t>4GB</a:t>
            </a:r>
            <a:r>
              <a:rPr lang="zh-CN" altLang="en-US" sz="2200" b="1">
                <a:solidFill>
                  <a:schemeClr val="accent1"/>
                </a:solidFill>
                <a:latin typeface="微软雅黑" pitchFamily="34" charset="-122"/>
                <a:ea typeface="微软雅黑" pitchFamily="34" charset="-122"/>
              </a:rPr>
              <a:t>虚拟地址空间中的一个存储地址</a:t>
            </a:r>
          </a:p>
          <a:p>
            <a:pPr lvl="1">
              <a:lnSpc>
                <a:spcPct val="115000"/>
              </a:lnSpc>
              <a:spcBef>
                <a:spcPct val="35000"/>
              </a:spcBef>
              <a:buSzPct val="100000"/>
              <a:buFont typeface="Wingdings" pitchFamily="2" charset="2"/>
              <a:buChar char="ü"/>
            </a:pPr>
            <a:r>
              <a:rPr lang="zh-CN" altLang="en-US" sz="2200" b="1">
                <a:solidFill>
                  <a:schemeClr val="accent2"/>
                </a:solidFill>
                <a:latin typeface="微软雅黑" pitchFamily="34" charset="-122"/>
                <a:ea typeface="微软雅黑" pitchFamily="34" charset="-122"/>
              </a:rPr>
              <a:t>逻辑地址由</a:t>
            </a:r>
            <a:r>
              <a:rPr lang="en-US" altLang="zh-CN" sz="2200" b="1">
                <a:solidFill>
                  <a:schemeClr val="accent2"/>
                </a:solidFill>
                <a:latin typeface="微软雅黑" pitchFamily="34" charset="-122"/>
                <a:ea typeface="微软雅黑" pitchFamily="34" charset="-122"/>
              </a:rPr>
              <a:t>48</a:t>
            </a:r>
            <a:r>
              <a:rPr lang="zh-CN" altLang="en-US" sz="2200" b="1">
                <a:solidFill>
                  <a:schemeClr val="accent2"/>
                </a:solidFill>
                <a:latin typeface="微软雅黑" pitchFamily="34" charset="-122"/>
                <a:ea typeface="微软雅黑" pitchFamily="34" charset="-122"/>
              </a:rPr>
              <a:t>位组成，包含</a:t>
            </a:r>
            <a:r>
              <a:rPr lang="en-US" altLang="zh-CN" sz="2200" b="1">
                <a:solidFill>
                  <a:schemeClr val="accent2"/>
                </a:solidFill>
                <a:latin typeface="微软雅黑" pitchFamily="34" charset="-122"/>
                <a:ea typeface="微软雅黑" pitchFamily="34" charset="-122"/>
              </a:rPr>
              <a:t>16</a:t>
            </a:r>
            <a:r>
              <a:rPr lang="zh-CN" altLang="en-US" sz="2200" b="1">
                <a:solidFill>
                  <a:schemeClr val="accent2"/>
                </a:solidFill>
                <a:latin typeface="微软雅黑" pitchFamily="34" charset="-122"/>
                <a:ea typeface="微软雅黑" pitchFamily="34" charset="-122"/>
              </a:rPr>
              <a:t>位段选择符和</a:t>
            </a:r>
            <a:r>
              <a:rPr lang="en-US" altLang="zh-CN" sz="2200" b="1">
                <a:solidFill>
                  <a:schemeClr val="accent2"/>
                </a:solidFill>
                <a:latin typeface="微软雅黑" pitchFamily="34" charset="-122"/>
                <a:ea typeface="微软雅黑" pitchFamily="34" charset="-122"/>
              </a:rPr>
              <a:t>32</a:t>
            </a:r>
            <a:r>
              <a:rPr lang="zh-CN" altLang="en-US" sz="2200" b="1">
                <a:solidFill>
                  <a:schemeClr val="accent2"/>
                </a:solidFill>
                <a:latin typeface="微软雅黑" pitchFamily="34" charset="-122"/>
                <a:ea typeface="微软雅黑" pitchFamily="34" charset="-122"/>
              </a:rPr>
              <a:t>位段内偏移量（即</a:t>
            </a:r>
            <a:r>
              <a:rPr lang="zh-CN" altLang="en-US" sz="2200" b="1">
                <a:solidFill>
                  <a:srgbClr val="D10F0F"/>
                </a:solidFill>
                <a:latin typeface="微软雅黑" pitchFamily="34" charset="-122"/>
                <a:ea typeface="微软雅黑" pitchFamily="34" charset="-122"/>
              </a:rPr>
              <a:t>有效地址</a:t>
            </a:r>
            <a:r>
              <a:rPr lang="zh-CN" altLang="en-US" sz="2200" b="1">
                <a:solidFill>
                  <a:schemeClr val="accent2"/>
                </a:solidFill>
                <a:latin typeface="微软雅黑" pitchFamily="34" charset="-122"/>
                <a:ea typeface="微软雅黑" pitchFamily="34" charset="-122"/>
              </a:rPr>
              <a:t>）</a:t>
            </a:r>
          </a:p>
          <a:p>
            <a:pPr lvl="1">
              <a:lnSpc>
                <a:spcPct val="115000"/>
              </a:lnSpc>
              <a:spcBef>
                <a:spcPct val="35000"/>
              </a:spcBef>
              <a:buSzPct val="100000"/>
              <a:buFont typeface="Wingdings" pitchFamily="2" charset="2"/>
              <a:buChar char="ü"/>
            </a:pPr>
            <a:r>
              <a:rPr lang="zh-CN" altLang="en-US" sz="2200" b="1">
                <a:solidFill>
                  <a:schemeClr val="accent2"/>
                </a:solidFill>
                <a:latin typeface="微软雅黑" pitchFamily="34" charset="-122"/>
                <a:ea typeface="微软雅黑" pitchFamily="34" charset="-122"/>
              </a:rPr>
              <a:t>线性地址</a:t>
            </a:r>
            <a:r>
              <a:rPr lang="en-US" altLang="zh-CN" sz="2200" b="1">
                <a:solidFill>
                  <a:schemeClr val="accent2"/>
                </a:solidFill>
                <a:latin typeface="微软雅黑" pitchFamily="34" charset="-122"/>
                <a:ea typeface="微软雅黑" pitchFamily="34" charset="-122"/>
              </a:rPr>
              <a:t>32</a:t>
            </a:r>
            <a:r>
              <a:rPr lang="zh-CN" altLang="en-US" sz="2200" b="1">
                <a:solidFill>
                  <a:schemeClr val="accent2"/>
                </a:solidFill>
                <a:latin typeface="微软雅黑" pitchFamily="34" charset="-122"/>
                <a:ea typeface="微软雅黑" pitchFamily="34" charset="-122"/>
              </a:rPr>
              <a:t>位（其位数由虚拟地址空间大小决定）</a:t>
            </a:r>
          </a:p>
          <a:p>
            <a:pPr lvl="1">
              <a:lnSpc>
                <a:spcPct val="115000"/>
              </a:lnSpc>
              <a:spcBef>
                <a:spcPct val="35000"/>
              </a:spcBef>
              <a:buSzPct val="100000"/>
              <a:buFont typeface="Wingdings" pitchFamily="2" charset="2"/>
              <a:buChar char="ü"/>
            </a:pPr>
            <a:r>
              <a:rPr lang="zh-CN" altLang="en-US" sz="2200" b="1">
                <a:solidFill>
                  <a:schemeClr val="accent2"/>
                </a:solidFill>
                <a:latin typeface="微软雅黑" pitchFamily="34" charset="-122"/>
                <a:ea typeface="微软雅黑" pitchFamily="34" charset="-122"/>
              </a:rPr>
              <a:t>物理地址</a:t>
            </a:r>
            <a:r>
              <a:rPr lang="en-US" altLang="zh-CN" sz="2200" b="1">
                <a:solidFill>
                  <a:schemeClr val="accent2"/>
                </a:solidFill>
                <a:latin typeface="微软雅黑" pitchFamily="34" charset="-122"/>
                <a:ea typeface="微软雅黑" pitchFamily="34" charset="-122"/>
              </a:rPr>
              <a:t>32</a:t>
            </a:r>
            <a:r>
              <a:rPr lang="zh-CN" altLang="en-US" sz="2200" b="1">
                <a:solidFill>
                  <a:schemeClr val="accent2"/>
                </a:solidFill>
                <a:latin typeface="微软雅黑" pitchFamily="34" charset="-122"/>
                <a:ea typeface="微软雅黑" pitchFamily="34" charset="-122"/>
              </a:rPr>
              <a:t>位（其位数由存储器总线中的地址线条数决定）</a:t>
            </a:r>
          </a:p>
          <a:p>
            <a:pPr>
              <a:lnSpc>
                <a:spcPct val="115000"/>
              </a:lnSpc>
              <a:spcBef>
                <a:spcPct val="35000"/>
              </a:spcBef>
              <a:buSzPct val="100000"/>
              <a:buFontTx/>
              <a:buChar char="°"/>
            </a:pPr>
            <a:r>
              <a:rPr lang="zh-CN" altLang="en-US" sz="2200" b="1">
                <a:latin typeface="微软雅黑" pitchFamily="34" charset="-122"/>
                <a:ea typeface="微软雅黑" pitchFamily="34" charset="-122"/>
              </a:rPr>
              <a:t> </a:t>
            </a:r>
            <a:r>
              <a:rPr lang="zh-CN" altLang="en-US" sz="2200" b="1">
                <a:solidFill>
                  <a:schemeClr val="accent1"/>
                </a:solidFill>
                <a:latin typeface="微软雅黑" pitchFamily="34" charset="-122"/>
                <a:ea typeface="微软雅黑" pitchFamily="34" charset="-122"/>
              </a:rPr>
              <a:t>分段过程实现将逻辑地址转换为线性地址</a:t>
            </a:r>
            <a:endParaRPr lang="zh-CN" altLang="en-US" sz="2200" b="1">
              <a:latin typeface="微软雅黑" pitchFamily="34" charset="-122"/>
              <a:ea typeface="微软雅黑" pitchFamily="34" charset="-122"/>
            </a:endParaRPr>
          </a:p>
          <a:p>
            <a:pPr>
              <a:lnSpc>
                <a:spcPct val="115000"/>
              </a:lnSpc>
              <a:spcBef>
                <a:spcPct val="35000"/>
              </a:spcBef>
              <a:buSzPct val="100000"/>
              <a:buFontTx/>
              <a:buChar char="°"/>
            </a:pPr>
            <a:r>
              <a:rPr lang="zh-CN" altLang="en-US" sz="2200" b="1">
                <a:latin typeface="微软雅黑" pitchFamily="34" charset="-122"/>
                <a:ea typeface="微软雅黑" pitchFamily="34" charset="-122"/>
              </a:rPr>
              <a:t> 分页过程实现将线性地址转换为物理地址</a:t>
            </a:r>
          </a:p>
        </p:txBody>
      </p:sp>
      <p:grpSp>
        <p:nvGrpSpPr>
          <p:cNvPr id="869382" name="Group 6"/>
          <p:cNvGrpSpPr>
            <a:grpSpLocks/>
          </p:cNvGrpSpPr>
          <p:nvPr/>
        </p:nvGrpSpPr>
        <p:grpSpPr bwMode="auto">
          <a:xfrm>
            <a:off x="5559425" y="5154613"/>
            <a:ext cx="3179763" cy="396875"/>
            <a:chOff x="3502" y="3247"/>
            <a:chExt cx="2003" cy="250"/>
          </a:xfrm>
        </p:grpSpPr>
        <p:sp>
          <p:nvSpPr>
            <p:cNvPr id="869380" name="Line 4"/>
            <p:cNvSpPr>
              <a:spLocks noChangeShapeType="1"/>
            </p:cNvSpPr>
            <p:nvPr/>
          </p:nvSpPr>
          <p:spPr bwMode="auto">
            <a:xfrm flipH="1" flipV="1">
              <a:off x="3502" y="3346"/>
              <a:ext cx="576" cy="9"/>
            </a:xfrm>
            <a:prstGeom prst="line">
              <a:avLst/>
            </a:prstGeom>
            <a:noFill/>
            <a:ln w="50800">
              <a:solidFill>
                <a:schemeClr val="tx1"/>
              </a:solidFill>
              <a:round/>
              <a:headEnd/>
              <a:tailEnd type="triangle" w="med" len="med"/>
            </a:ln>
            <a:effectLst/>
          </p:spPr>
          <p:txBody>
            <a:bodyPr/>
            <a:lstStyle/>
            <a:p>
              <a:endParaRPr lang="zh-CN" altLang="en-US"/>
            </a:p>
          </p:txBody>
        </p:sp>
        <p:sp>
          <p:nvSpPr>
            <p:cNvPr id="869381" name="Text Box 5"/>
            <p:cNvSpPr txBox="1">
              <a:spLocks noChangeArrowheads="1"/>
            </p:cNvSpPr>
            <p:nvPr/>
          </p:nvSpPr>
          <p:spPr bwMode="auto">
            <a:xfrm>
              <a:off x="4086" y="3247"/>
              <a:ext cx="1419" cy="250"/>
            </a:xfrm>
            <a:prstGeom prst="rect">
              <a:avLst/>
            </a:prstGeom>
            <a:noFill/>
            <a:ln w="50800">
              <a:noFill/>
              <a:miter lim="800000"/>
              <a:headEnd/>
              <a:tailEnd/>
            </a:ln>
            <a:effectLst/>
          </p:spPr>
          <p:txBody>
            <a:bodyPr>
              <a:spAutoFit/>
            </a:bodyPr>
            <a:lstStyle/>
            <a:p>
              <a:pPr>
                <a:spcBef>
                  <a:spcPct val="50000"/>
                </a:spcBef>
              </a:pPr>
              <a:r>
                <a:rPr lang="zh-CN" altLang="en-US" sz="2000" b="1">
                  <a:latin typeface="微软雅黑" pitchFamily="34" charset="-122"/>
                  <a:ea typeface="微软雅黑" pitchFamily="34" charset="-122"/>
                </a:rPr>
                <a:t>以下介绍分段机制</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69379">
                                            <p:txEl>
                                              <p:pRg st="0" end="0"/>
                                            </p:txEl>
                                          </p:spTgt>
                                        </p:tgtEl>
                                        <p:attrNameLst>
                                          <p:attrName>style.visibility</p:attrName>
                                        </p:attrNameLst>
                                      </p:cBhvr>
                                      <p:to>
                                        <p:strVal val="visible"/>
                                      </p:to>
                                    </p:set>
                                    <p:animEffect transition="in" filter="blinds(horizontal)">
                                      <p:cBhvr>
                                        <p:cTn id="7" dur="500"/>
                                        <p:tgtEl>
                                          <p:spTgt spid="8693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69379">
                                            <p:txEl>
                                              <p:pRg st="1" end="1"/>
                                            </p:txEl>
                                          </p:spTgt>
                                        </p:tgtEl>
                                        <p:attrNameLst>
                                          <p:attrName>style.visibility</p:attrName>
                                        </p:attrNameLst>
                                      </p:cBhvr>
                                      <p:to>
                                        <p:strVal val="visible"/>
                                      </p:to>
                                    </p:set>
                                    <p:animEffect transition="in" filter="blinds(horizontal)">
                                      <p:cBhvr>
                                        <p:cTn id="12" dur="500"/>
                                        <p:tgtEl>
                                          <p:spTgt spid="8693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69379">
                                            <p:txEl>
                                              <p:pRg st="2" end="2"/>
                                            </p:txEl>
                                          </p:spTgt>
                                        </p:tgtEl>
                                        <p:attrNameLst>
                                          <p:attrName>style.visibility</p:attrName>
                                        </p:attrNameLst>
                                      </p:cBhvr>
                                      <p:to>
                                        <p:strVal val="visible"/>
                                      </p:to>
                                    </p:set>
                                    <p:animEffect transition="in" filter="blinds(horizontal)">
                                      <p:cBhvr>
                                        <p:cTn id="17" dur="500"/>
                                        <p:tgtEl>
                                          <p:spTgt spid="8693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69379">
                                            <p:txEl>
                                              <p:pRg st="3" end="3"/>
                                            </p:txEl>
                                          </p:spTgt>
                                        </p:tgtEl>
                                        <p:attrNameLst>
                                          <p:attrName>style.visibility</p:attrName>
                                        </p:attrNameLst>
                                      </p:cBhvr>
                                      <p:to>
                                        <p:strVal val="visible"/>
                                      </p:to>
                                    </p:set>
                                    <p:animEffect transition="in" filter="blinds(horizontal)">
                                      <p:cBhvr>
                                        <p:cTn id="22" dur="500"/>
                                        <p:tgtEl>
                                          <p:spTgt spid="8693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69379">
                                            <p:txEl>
                                              <p:pRg st="4" end="4"/>
                                            </p:txEl>
                                          </p:spTgt>
                                        </p:tgtEl>
                                        <p:attrNameLst>
                                          <p:attrName>style.visibility</p:attrName>
                                        </p:attrNameLst>
                                      </p:cBhvr>
                                      <p:to>
                                        <p:strVal val="visible"/>
                                      </p:to>
                                    </p:set>
                                    <p:animEffect transition="in" filter="blinds(horizontal)">
                                      <p:cBhvr>
                                        <p:cTn id="27" dur="500"/>
                                        <p:tgtEl>
                                          <p:spTgt spid="8693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69379">
                                            <p:txEl>
                                              <p:pRg st="5" end="5"/>
                                            </p:txEl>
                                          </p:spTgt>
                                        </p:tgtEl>
                                        <p:attrNameLst>
                                          <p:attrName>style.visibility</p:attrName>
                                        </p:attrNameLst>
                                      </p:cBhvr>
                                      <p:to>
                                        <p:strVal val="visible"/>
                                      </p:to>
                                    </p:set>
                                    <p:animEffect transition="in" filter="blinds(horizontal)">
                                      <p:cBhvr>
                                        <p:cTn id="32" dur="500"/>
                                        <p:tgtEl>
                                          <p:spTgt spid="8693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69379">
                                            <p:txEl>
                                              <p:pRg st="6" end="6"/>
                                            </p:txEl>
                                          </p:spTgt>
                                        </p:tgtEl>
                                        <p:attrNameLst>
                                          <p:attrName>style.visibility</p:attrName>
                                        </p:attrNameLst>
                                      </p:cBhvr>
                                      <p:to>
                                        <p:strVal val="visible"/>
                                      </p:to>
                                    </p:set>
                                    <p:animEffect transition="in" filter="blinds(horizontal)">
                                      <p:cBhvr>
                                        <p:cTn id="37" dur="500"/>
                                        <p:tgtEl>
                                          <p:spTgt spid="86937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69379">
                                            <p:txEl>
                                              <p:pRg st="7" end="7"/>
                                            </p:txEl>
                                          </p:spTgt>
                                        </p:tgtEl>
                                        <p:attrNameLst>
                                          <p:attrName>style.visibility</p:attrName>
                                        </p:attrNameLst>
                                      </p:cBhvr>
                                      <p:to>
                                        <p:strVal val="visible"/>
                                      </p:to>
                                    </p:set>
                                    <p:animEffect transition="in" filter="blinds(horizontal)">
                                      <p:cBhvr>
                                        <p:cTn id="42" dur="500"/>
                                        <p:tgtEl>
                                          <p:spTgt spid="86937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69382"/>
                                        </p:tgtEl>
                                        <p:attrNameLst>
                                          <p:attrName>style.visibility</p:attrName>
                                        </p:attrNameLst>
                                      </p:cBhvr>
                                      <p:to>
                                        <p:strVal val="visible"/>
                                      </p:to>
                                    </p:set>
                                    <p:animEffect transition="in" filter="blinds(horizontal)">
                                      <p:cBhvr>
                                        <p:cTn id="47" dur="500"/>
                                        <p:tgtEl>
                                          <p:spTgt spid="869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1026"/>
          <p:cNvSpPr>
            <a:spLocks noGrp="1" noChangeArrowheads="1"/>
          </p:cNvSpPr>
          <p:nvPr>
            <p:ph type="title" idx="4294967295"/>
          </p:nvPr>
        </p:nvSpPr>
        <p:spPr/>
        <p:txBody>
          <a:bodyPr lIns="91440" tIns="45720" rIns="91440" bIns="45720" anchor="ctr"/>
          <a:lstStyle/>
          <a:p>
            <a:pPr eaLnBrk="1" hangingPunct="1"/>
            <a:r>
              <a:rPr lang="zh-CN" altLang="en-US"/>
              <a:t>半导体</a:t>
            </a:r>
            <a:r>
              <a:rPr lang="en-US" altLang="zh-CN"/>
              <a:t>RAM</a:t>
            </a:r>
            <a:r>
              <a:rPr lang="zh-CN" altLang="en-US"/>
              <a:t>的组织</a:t>
            </a:r>
          </a:p>
        </p:txBody>
      </p:sp>
      <p:sp>
        <p:nvSpPr>
          <p:cNvPr id="233492" name="Text Box 1044"/>
          <p:cNvSpPr txBox="1">
            <a:spLocks noChangeArrowheads="1"/>
          </p:cNvSpPr>
          <p:nvPr/>
        </p:nvSpPr>
        <p:spPr bwMode="auto">
          <a:xfrm>
            <a:off x="296863" y="2303463"/>
            <a:ext cx="2895600" cy="457200"/>
          </a:xfrm>
          <a:prstGeom prst="rect">
            <a:avLst/>
          </a:prstGeom>
          <a:noFill/>
          <a:ln w="9525">
            <a:noFill/>
            <a:miter lim="800000"/>
            <a:headEnd/>
            <a:tailEnd/>
          </a:ln>
        </p:spPr>
        <p:txBody>
          <a:bodyPr>
            <a:spAutoFit/>
          </a:bodyPr>
          <a:lstStyle/>
          <a:p>
            <a:pPr eaLnBrk="1" hangingPunct="1">
              <a:spcBef>
                <a:spcPct val="50000"/>
              </a:spcBef>
            </a:pPr>
            <a:r>
              <a:rPr kumimoji="1" lang="zh-CN" altLang="en-US" sz="2400" b="1">
                <a:solidFill>
                  <a:srgbClr val="663300"/>
                </a:solidFill>
                <a:ea typeface="黑体" pitchFamily="49" charset="-122"/>
              </a:rPr>
              <a:t>记忆单元的组织：</a:t>
            </a:r>
          </a:p>
        </p:txBody>
      </p:sp>
      <p:grpSp>
        <p:nvGrpSpPr>
          <p:cNvPr id="2" name="Group 1069"/>
          <p:cNvGrpSpPr>
            <a:grpSpLocks/>
          </p:cNvGrpSpPr>
          <p:nvPr/>
        </p:nvGrpSpPr>
        <p:grpSpPr bwMode="auto">
          <a:xfrm>
            <a:off x="566738" y="2843213"/>
            <a:ext cx="3429000" cy="3368675"/>
            <a:chOff x="432" y="1824"/>
            <a:chExt cx="2160" cy="2122"/>
          </a:xfrm>
        </p:grpSpPr>
        <p:sp>
          <p:nvSpPr>
            <p:cNvPr id="765958" name="Text Box 1034"/>
            <p:cNvSpPr txBox="1">
              <a:spLocks noChangeArrowheads="1"/>
            </p:cNvSpPr>
            <p:nvPr/>
          </p:nvSpPr>
          <p:spPr bwMode="auto">
            <a:xfrm>
              <a:off x="864" y="2218"/>
              <a:ext cx="768" cy="424"/>
            </a:xfrm>
            <a:prstGeom prst="rect">
              <a:avLst/>
            </a:prstGeom>
            <a:noFill/>
            <a:ln w="9525">
              <a:solidFill>
                <a:schemeClr val="tx1"/>
              </a:solidFill>
              <a:miter lim="800000"/>
              <a:headEnd/>
              <a:tailEnd/>
            </a:ln>
          </p:spPr>
          <p:txBody>
            <a:bodyPr lIns="180000" tIns="180000" rIns="180000" bIns="180000">
              <a:spAutoFit/>
            </a:bodyPr>
            <a:lstStyle/>
            <a:p>
              <a:pPr eaLnBrk="1" hangingPunct="1"/>
              <a:r>
                <a:rPr kumimoji="1" lang="zh-CN" altLang="en-US" sz="2000" b="1">
                  <a:ea typeface="黑体" pitchFamily="49" charset="-122"/>
                </a:rPr>
                <a:t>  位元</a:t>
              </a:r>
            </a:p>
          </p:txBody>
        </p:sp>
        <p:sp>
          <p:nvSpPr>
            <p:cNvPr id="765959" name="Line 1035"/>
            <p:cNvSpPr>
              <a:spLocks noChangeShapeType="1"/>
            </p:cNvSpPr>
            <p:nvPr/>
          </p:nvSpPr>
          <p:spPr bwMode="auto">
            <a:xfrm>
              <a:off x="816" y="1978"/>
              <a:ext cx="912" cy="0"/>
            </a:xfrm>
            <a:prstGeom prst="line">
              <a:avLst/>
            </a:prstGeom>
            <a:noFill/>
            <a:ln w="9525">
              <a:solidFill>
                <a:schemeClr val="tx1"/>
              </a:solidFill>
              <a:miter lim="800000"/>
              <a:headEnd/>
              <a:tailEnd/>
            </a:ln>
          </p:spPr>
          <p:txBody>
            <a:bodyPr wrap="none"/>
            <a:lstStyle/>
            <a:p>
              <a:endParaRPr lang="zh-CN" altLang="en-US"/>
            </a:p>
          </p:txBody>
        </p:sp>
        <p:sp>
          <p:nvSpPr>
            <p:cNvPr id="765960" name="Line 1036"/>
            <p:cNvSpPr>
              <a:spLocks noChangeShapeType="1"/>
            </p:cNvSpPr>
            <p:nvPr/>
          </p:nvSpPr>
          <p:spPr bwMode="auto">
            <a:xfrm>
              <a:off x="1248" y="1978"/>
              <a:ext cx="0" cy="240"/>
            </a:xfrm>
            <a:prstGeom prst="line">
              <a:avLst/>
            </a:prstGeom>
            <a:noFill/>
            <a:ln w="9525">
              <a:solidFill>
                <a:schemeClr val="tx1"/>
              </a:solidFill>
              <a:miter lim="800000"/>
              <a:headEnd/>
              <a:tailEnd type="triangle" w="med" len="med"/>
            </a:ln>
          </p:spPr>
          <p:txBody>
            <a:bodyPr wrap="none"/>
            <a:lstStyle/>
            <a:p>
              <a:endParaRPr lang="zh-CN" altLang="en-US"/>
            </a:p>
          </p:txBody>
        </p:sp>
        <p:sp>
          <p:nvSpPr>
            <p:cNvPr id="765961" name="Line 1037"/>
            <p:cNvSpPr>
              <a:spLocks noChangeShapeType="1"/>
            </p:cNvSpPr>
            <p:nvPr/>
          </p:nvSpPr>
          <p:spPr bwMode="auto">
            <a:xfrm>
              <a:off x="576" y="2170"/>
              <a:ext cx="0" cy="1046"/>
            </a:xfrm>
            <a:prstGeom prst="line">
              <a:avLst/>
            </a:prstGeom>
            <a:noFill/>
            <a:ln w="9525">
              <a:solidFill>
                <a:schemeClr val="tx1"/>
              </a:solidFill>
              <a:miter lim="800000"/>
              <a:headEnd/>
              <a:tailEnd type="triangle" w="med" len="med"/>
            </a:ln>
          </p:spPr>
          <p:txBody>
            <a:bodyPr wrap="none"/>
            <a:lstStyle/>
            <a:p>
              <a:endParaRPr lang="zh-CN" altLang="en-US"/>
            </a:p>
          </p:txBody>
        </p:sp>
        <p:sp>
          <p:nvSpPr>
            <p:cNvPr id="765962" name="Line 1038"/>
            <p:cNvSpPr>
              <a:spLocks noChangeShapeType="1"/>
            </p:cNvSpPr>
            <p:nvPr/>
          </p:nvSpPr>
          <p:spPr bwMode="auto">
            <a:xfrm>
              <a:off x="1920" y="2170"/>
              <a:ext cx="0" cy="1046"/>
            </a:xfrm>
            <a:prstGeom prst="line">
              <a:avLst/>
            </a:prstGeom>
            <a:noFill/>
            <a:ln w="9525">
              <a:solidFill>
                <a:schemeClr val="tx1"/>
              </a:solidFill>
              <a:miter lim="800000"/>
              <a:headEnd/>
              <a:tailEnd type="triangle" w="med" len="med"/>
            </a:ln>
          </p:spPr>
          <p:txBody>
            <a:bodyPr wrap="none"/>
            <a:lstStyle/>
            <a:p>
              <a:endParaRPr lang="zh-CN" altLang="en-US"/>
            </a:p>
          </p:txBody>
        </p:sp>
        <p:sp>
          <p:nvSpPr>
            <p:cNvPr id="765963" name="Line 1039"/>
            <p:cNvSpPr>
              <a:spLocks noChangeShapeType="1"/>
            </p:cNvSpPr>
            <p:nvPr/>
          </p:nvSpPr>
          <p:spPr bwMode="auto">
            <a:xfrm>
              <a:off x="576" y="2458"/>
              <a:ext cx="288" cy="0"/>
            </a:xfrm>
            <a:prstGeom prst="line">
              <a:avLst/>
            </a:prstGeom>
            <a:noFill/>
            <a:ln w="9525">
              <a:solidFill>
                <a:schemeClr val="tx1"/>
              </a:solidFill>
              <a:miter lim="800000"/>
              <a:headEnd/>
              <a:tailEnd/>
            </a:ln>
          </p:spPr>
          <p:txBody>
            <a:bodyPr wrap="none"/>
            <a:lstStyle/>
            <a:p>
              <a:endParaRPr lang="zh-CN" altLang="en-US"/>
            </a:p>
          </p:txBody>
        </p:sp>
        <p:sp>
          <p:nvSpPr>
            <p:cNvPr id="765964" name="Line 1040"/>
            <p:cNvSpPr>
              <a:spLocks noChangeShapeType="1"/>
            </p:cNvSpPr>
            <p:nvPr/>
          </p:nvSpPr>
          <p:spPr bwMode="auto">
            <a:xfrm>
              <a:off x="1632" y="2458"/>
              <a:ext cx="288" cy="0"/>
            </a:xfrm>
            <a:prstGeom prst="line">
              <a:avLst/>
            </a:prstGeom>
            <a:noFill/>
            <a:ln w="9525">
              <a:solidFill>
                <a:schemeClr val="tx1"/>
              </a:solidFill>
              <a:miter lim="800000"/>
              <a:headEnd/>
              <a:tailEnd/>
            </a:ln>
          </p:spPr>
          <p:txBody>
            <a:bodyPr wrap="none"/>
            <a:lstStyle/>
            <a:p>
              <a:endParaRPr lang="zh-CN" altLang="en-US"/>
            </a:p>
          </p:txBody>
        </p:sp>
        <p:sp>
          <p:nvSpPr>
            <p:cNvPr id="765965" name="Text Box 1041"/>
            <p:cNvSpPr txBox="1">
              <a:spLocks noChangeArrowheads="1"/>
            </p:cNvSpPr>
            <p:nvPr/>
          </p:nvSpPr>
          <p:spPr bwMode="auto">
            <a:xfrm>
              <a:off x="1728" y="1824"/>
              <a:ext cx="672" cy="250"/>
            </a:xfrm>
            <a:prstGeom prst="rect">
              <a:avLst/>
            </a:prstGeom>
            <a:noFill/>
            <a:ln w="9525">
              <a:noFill/>
              <a:miter lim="800000"/>
              <a:headEnd/>
              <a:tailEnd/>
            </a:ln>
          </p:spPr>
          <p:txBody>
            <a:bodyPr>
              <a:spAutoFit/>
            </a:bodyPr>
            <a:lstStyle/>
            <a:p>
              <a:pPr eaLnBrk="1" hangingPunct="1"/>
              <a:r>
                <a:rPr kumimoji="1" lang="zh-CN" altLang="en-US" sz="2000" b="1">
                  <a:ea typeface="黑体" pitchFamily="49" charset="-122"/>
                </a:rPr>
                <a:t>字线</a:t>
              </a:r>
              <a:r>
                <a:rPr kumimoji="1" lang="en-US" altLang="zh-CN" sz="2000" b="1">
                  <a:ea typeface="黑体" pitchFamily="49" charset="-122"/>
                </a:rPr>
                <a:t>W</a:t>
              </a:r>
            </a:p>
          </p:txBody>
        </p:sp>
        <p:sp>
          <p:nvSpPr>
            <p:cNvPr id="765966" name="Text Box 1042"/>
            <p:cNvSpPr txBox="1">
              <a:spLocks noChangeArrowheads="1"/>
            </p:cNvSpPr>
            <p:nvPr/>
          </p:nvSpPr>
          <p:spPr bwMode="auto">
            <a:xfrm>
              <a:off x="576" y="2688"/>
              <a:ext cx="576" cy="442"/>
            </a:xfrm>
            <a:prstGeom prst="rect">
              <a:avLst/>
            </a:prstGeom>
            <a:noFill/>
            <a:ln w="9525">
              <a:noFill/>
              <a:miter lim="800000"/>
              <a:headEnd/>
              <a:tailEnd/>
            </a:ln>
          </p:spPr>
          <p:txBody>
            <a:bodyPr>
              <a:spAutoFit/>
            </a:bodyPr>
            <a:lstStyle/>
            <a:p>
              <a:pPr eaLnBrk="1" hangingPunct="1"/>
              <a:r>
                <a:rPr kumimoji="1" lang="zh-CN" altLang="en-US" sz="2000" b="1">
                  <a:ea typeface="黑体" pitchFamily="49" charset="-122"/>
                </a:rPr>
                <a:t>位线</a:t>
              </a:r>
              <a:r>
                <a:rPr kumimoji="1" lang="en-US" altLang="zh-CN" sz="2000" b="1">
                  <a:ea typeface="黑体" pitchFamily="49" charset="-122"/>
                </a:rPr>
                <a:t>S0</a:t>
              </a:r>
            </a:p>
          </p:txBody>
        </p:sp>
        <p:sp>
          <p:nvSpPr>
            <p:cNvPr id="765967" name="Text Box 1043"/>
            <p:cNvSpPr txBox="1">
              <a:spLocks noChangeArrowheads="1"/>
            </p:cNvSpPr>
            <p:nvPr/>
          </p:nvSpPr>
          <p:spPr bwMode="auto">
            <a:xfrm>
              <a:off x="1440" y="2697"/>
              <a:ext cx="576" cy="442"/>
            </a:xfrm>
            <a:prstGeom prst="rect">
              <a:avLst/>
            </a:prstGeom>
            <a:noFill/>
            <a:ln w="9525">
              <a:noFill/>
              <a:miter lim="800000"/>
              <a:headEnd/>
              <a:tailEnd/>
            </a:ln>
          </p:spPr>
          <p:txBody>
            <a:bodyPr>
              <a:spAutoFit/>
            </a:bodyPr>
            <a:lstStyle/>
            <a:p>
              <a:pPr eaLnBrk="1" hangingPunct="1"/>
              <a:r>
                <a:rPr kumimoji="1" lang="zh-CN" altLang="en-US" sz="2000" b="1">
                  <a:ea typeface="黑体" pitchFamily="49" charset="-122"/>
                </a:rPr>
                <a:t>位线</a:t>
              </a:r>
              <a:r>
                <a:rPr kumimoji="1" lang="en-US" altLang="zh-CN" sz="2000" b="1">
                  <a:ea typeface="黑体" pitchFamily="49" charset="-122"/>
                </a:rPr>
                <a:t>S1</a:t>
              </a:r>
            </a:p>
          </p:txBody>
        </p:sp>
        <p:sp>
          <p:nvSpPr>
            <p:cNvPr id="765968" name="Text Box 1056"/>
            <p:cNvSpPr txBox="1">
              <a:spLocks noChangeArrowheads="1"/>
            </p:cNvSpPr>
            <p:nvPr/>
          </p:nvSpPr>
          <p:spPr bwMode="auto">
            <a:xfrm>
              <a:off x="432" y="3216"/>
              <a:ext cx="1584" cy="294"/>
            </a:xfrm>
            <a:prstGeom prst="rect">
              <a:avLst/>
            </a:prstGeom>
            <a:noFill/>
            <a:ln w="9525">
              <a:solidFill>
                <a:schemeClr val="tx1"/>
              </a:solidFill>
              <a:miter lim="800000"/>
              <a:headEnd/>
              <a:tailEnd/>
            </a:ln>
          </p:spPr>
          <p:txBody>
            <a:bodyPr>
              <a:spAutoFit/>
            </a:bodyPr>
            <a:lstStyle/>
            <a:p>
              <a:pPr eaLnBrk="1" hangingPunct="1">
                <a:spcBef>
                  <a:spcPct val="50000"/>
                </a:spcBef>
              </a:pPr>
              <a:r>
                <a:rPr kumimoji="1" lang="zh-CN" altLang="en-US" sz="2400">
                  <a:latin typeface="Times New Roman" pitchFamily="18" charset="0"/>
                  <a:ea typeface="宋体" pitchFamily="2" charset="-122"/>
                </a:rPr>
                <a:t>       </a:t>
              </a:r>
              <a:r>
                <a:rPr kumimoji="1" lang="zh-CN" altLang="en-US" sz="2000" b="1">
                  <a:ea typeface="黑体" pitchFamily="49" charset="-122"/>
                </a:rPr>
                <a:t>读写控制</a:t>
              </a:r>
            </a:p>
          </p:txBody>
        </p:sp>
        <p:sp>
          <p:nvSpPr>
            <p:cNvPr id="765969" name="Line 1057"/>
            <p:cNvSpPr>
              <a:spLocks noChangeShapeType="1"/>
            </p:cNvSpPr>
            <p:nvPr/>
          </p:nvSpPr>
          <p:spPr bwMode="auto">
            <a:xfrm>
              <a:off x="912" y="3504"/>
              <a:ext cx="0" cy="240"/>
            </a:xfrm>
            <a:prstGeom prst="line">
              <a:avLst/>
            </a:prstGeom>
            <a:noFill/>
            <a:ln w="9525">
              <a:solidFill>
                <a:schemeClr val="tx1"/>
              </a:solidFill>
              <a:miter lim="800000"/>
              <a:headEnd/>
              <a:tailEnd type="triangle" w="med" len="med"/>
            </a:ln>
          </p:spPr>
          <p:txBody>
            <a:bodyPr wrap="none"/>
            <a:lstStyle/>
            <a:p>
              <a:endParaRPr lang="zh-CN" altLang="en-US"/>
            </a:p>
          </p:txBody>
        </p:sp>
        <p:sp>
          <p:nvSpPr>
            <p:cNvPr id="765970" name="Line 1058"/>
            <p:cNvSpPr>
              <a:spLocks noChangeShapeType="1"/>
            </p:cNvSpPr>
            <p:nvPr/>
          </p:nvSpPr>
          <p:spPr bwMode="auto">
            <a:xfrm flipV="1">
              <a:off x="1392" y="3504"/>
              <a:ext cx="0" cy="240"/>
            </a:xfrm>
            <a:prstGeom prst="line">
              <a:avLst/>
            </a:prstGeom>
            <a:noFill/>
            <a:ln w="9525">
              <a:solidFill>
                <a:schemeClr val="tx1"/>
              </a:solidFill>
              <a:miter lim="800000"/>
              <a:headEnd/>
              <a:tailEnd type="triangle" w="med" len="med"/>
            </a:ln>
          </p:spPr>
          <p:txBody>
            <a:bodyPr wrap="none"/>
            <a:lstStyle/>
            <a:p>
              <a:endParaRPr lang="zh-CN" altLang="en-US"/>
            </a:p>
          </p:txBody>
        </p:sp>
        <p:sp>
          <p:nvSpPr>
            <p:cNvPr id="765971" name="Text Box 1059"/>
            <p:cNvSpPr txBox="1">
              <a:spLocks noChangeArrowheads="1"/>
            </p:cNvSpPr>
            <p:nvPr/>
          </p:nvSpPr>
          <p:spPr bwMode="auto">
            <a:xfrm>
              <a:off x="720" y="3696"/>
              <a:ext cx="1008" cy="250"/>
            </a:xfrm>
            <a:prstGeom prst="rect">
              <a:avLst/>
            </a:prstGeom>
            <a:noFill/>
            <a:ln w="9525">
              <a:noFill/>
              <a:miter lim="800000"/>
              <a:headEnd/>
              <a:tailEnd/>
            </a:ln>
          </p:spPr>
          <p:txBody>
            <a:bodyPr>
              <a:spAutoFit/>
            </a:bodyPr>
            <a:lstStyle/>
            <a:p>
              <a:pPr eaLnBrk="1" hangingPunct="1">
                <a:spcBef>
                  <a:spcPct val="50000"/>
                </a:spcBef>
              </a:pPr>
              <a:r>
                <a:rPr kumimoji="1" lang="en-US" altLang="zh-CN" sz="2000" b="1">
                  <a:ea typeface="黑体" pitchFamily="49" charset="-122"/>
                </a:rPr>
                <a:t>Din </a:t>
              </a:r>
              <a:r>
                <a:rPr kumimoji="1" lang="en-US" altLang="zh-CN" sz="2000">
                  <a:latin typeface="Times New Roman" pitchFamily="18" charset="0"/>
                  <a:ea typeface="宋体" pitchFamily="2" charset="-122"/>
                </a:rPr>
                <a:t>     </a:t>
              </a:r>
              <a:r>
                <a:rPr kumimoji="1" lang="en-US" altLang="zh-CN" sz="2000" b="1">
                  <a:ea typeface="黑体" pitchFamily="49" charset="-122"/>
                </a:rPr>
                <a:t>Dout</a:t>
              </a:r>
            </a:p>
          </p:txBody>
        </p:sp>
        <p:sp>
          <p:nvSpPr>
            <p:cNvPr id="765972" name="Line 1060"/>
            <p:cNvSpPr>
              <a:spLocks noChangeShapeType="1"/>
            </p:cNvSpPr>
            <p:nvPr/>
          </p:nvSpPr>
          <p:spPr bwMode="auto">
            <a:xfrm flipH="1">
              <a:off x="2016" y="3360"/>
              <a:ext cx="192"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765973" name="Text Box 1061"/>
            <p:cNvSpPr txBox="1">
              <a:spLocks noChangeArrowheads="1"/>
            </p:cNvSpPr>
            <p:nvPr/>
          </p:nvSpPr>
          <p:spPr bwMode="auto">
            <a:xfrm>
              <a:off x="2160" y="3216"/>
              <a:ext cx="432" cy="250"/>
            </a:xfrm>
            <a:prstGeom prst="rect">
              <a:avLst/>
            </a:prstGeom>
            <a:noFill/>
            <a:ln w="9525">
              <a:noFill/>
              <a:miter lim="800000"/>
              <a:headEnd/>
              <a:tailEnd/>
            </a:ln>
          </p:spPr>
          <p:txBody>
            <a:bodyPr>
              <a:spAutoFit/>
            </a:bodyPr>
            <a:lstStyle/>
            <a:p>
              <a:pPr eaLnBrk="1" hangingPunct="1">
                <a:spcBef>
                  <a:spcPct val="50000"/>
                </a:spcBef>
              </a:pPr>
              <a:r>
                <a:rPr kumimoji="1" lang="en-US" altLang="zh-CN" sz="2000" b="1">
                  <a:ea typeface="黑体" pitchFamily="49" charset="-122"/>
                </a:rPr>
                <a:t>R/W</a:t>
              </a:r>
            </a:p>
          </p:txBody>
        </p:sp>
      </p:grpSp>
      <p:grpSp>
        <p:nvGrpSpPr>
          <p:cNvPr id="3" name="Group 1070"/>
          <p:cNvGrpSpPr>
            <a:grpSpLocks/>
          </p:cNvGrpSpPr>
          <p:nvPr/>
        </p:nvGrpSpPr>
        <p:grpSpPr bwMode="auto">
          <a:xfrm>
            <a:off x="4841875" y="2933700"/>
            <a:ext cx="3916363" cy="3216275"/>
            <a:chOff x="2832" y="1872"/>
            <a:chExt cx="2352" cy="2026"/>
          </a:xfrm>
        </p:grpSpPr>
        <p:sp>
          <p:nvSpPr>
            <p:cNvPr id="765975" name="Text Box 1046"/>
            <p:cNvSpPr txBox="1">
              <a:spLocks noChangeArrowheads="1"/>
            </p:cNvSpPr>
            <p:nvPr/>
          </p:nvSpPr>
          <p:spPr bwMode="auto">
            <a:xfrm>
              <a:off x="3312" y="2266"/>
              <a:ext cx="768" cy="424"/>
            </a:xfrm>
            <a:prstGeom prst="rect">
              <a:avLst/>
            </a:prstGeom>
            <a:noFill/>
            <a:ln w="9525">
              <a:solidFill>
                <a:schemeClr val="tx1"/>
              </a:solidFill>
              <a:miter lim="800000"/>
              <a:headEnd/>
              <a:tailEnd/>
            </a:ln>
          </p:spPr>
          <p:txBody>
            <a:bodyPr lIns="180000" tIns="180000" rIns="180000" bIns="180000">
              <a:spAutoFit/>
            </a:bodyPr>
            <a:lstStyle/>
            <a:p>
              <a:pPr eaLnBrk="1" hangingPunct="1"/>
              <a:r>
                <a:rPr kumimoji="1" lang="zh-CN" altLang="en-US" sz="2000">
                  <a:latin typeface="Times New Roman" pitchFamily="18" charset="0"/>
                  <a:ea typeface="宋体" pitchFamily="2" charset="-122"/>
                </a:rPr>
                <a:t>  </a:t>
              </a:r>
              <a:r>
                <a:rPr kumimoji="1" lang="zh-CN" altLang="en-US" sz="2000" b="1">
                  <a:ea typeface="黑体" pitchFamily="49" charset="-122"/>
                </a:rPr>
                <a:t>位元</a:t>
              </a:r>
            </a:p>
          </p:txBody>
        </p:sp>
        <p:sp>
          <p:nvSpPr>
            <p:cNvPr id="765976" name="Line 1047"/>
            <p:cNvSpPr>
              <a:spLocks noChangeShapeType="1"/>
            </p:cNvSpPr>
            <p:nvPr/>
          </p:nvSpPr>
          <p:spPr bwMode="auto">
            <a:xfrm>
              <a:off x="3264" y="2026"/>
              <a:ext cx="912" cy="0"/>
            </a:xfrm>
            <a:prstGeom prst="line">
              <a:avLst/>
            </a:prstGeom>
            <a:noFill/>
            <a:ln w="9525">
              <a:solidFill>
                <a:schemeClr val="tx1"/>
              </a:solidFill>
              <a:miter lim="800000"/>
              <a:headEnd/>
              <a:tailEnd/>
            </a:ln>
          </p:spPr>
          <p:txBody>
            <a:bodyPr wrap="none"/>
            <a:lstStyle/>
            <a:p>
              <a:endParaRPr lang="zh-CN" altLang="en-US"/>
            </a:p>
          </p:txBody>
        </p:sp>
        <p:sp>
          <p:nvSpPr>
            <p:cNvPr id="765977" name="Line 1048"/>
            <p:cNvSpPr>
              <a:spLocks noChangeShapeType="1"/>
            </p:cNvSpPr>
            <p:nvPr/>
          </p:nvSpPr>
          <p:spPr bwMode="auto">
            <a:xfrm>
              <a:off x="3696" y="2026"/>
              <a:ext cx="0" cy="240"/>
            </a:xfrm>
            <a:prstGeom prst="line">
              <a:avLst/>
            </a:prstGeom>
            <a:noFill/>
            <a:ln w="9525">
              <a:solidFill>
                <a:schemeClr val="tx1"/>
              </a:solidFill>
              <a:miter lim="800000"/>
              <a:headEnd/>
              <a:tailEnd type="triangle" w="med" len="med"/>
            </a:ln>
          </p:spPr>
          <p:txBody>
            <a:bodyPr wrap="none"/>
            <a:lstStyle/>
            <a:p>
              <a:endParaRPr lang="zh-CN" altLang="en-US"/>
            </a:p>
          </p:txBody>
        </p:sp>
        <p:sp>
          <p:nvSpPr>
            <p:cNvPr id="765978" name="Line 1049"/>
            <p:cNvSpPr>
              <a:spLocks noChangeShapeType="1"/>
            </p:cNvSpPr>
            <p:nvPr/>
          </p:nvSpPr>
          <p:spPr bwMode="auto">
            <a:xfrm>
              <a:off x="3024" y="2218"/>
              <a:ext cx="0" cy="998"/>
            </a:xfrm>
            <a:prstGeom prst="line">
              <a:avLst/>
            </a:prstGeom>
            <a:noFill/>
            <a:ln w="9525">
              <a:solidFill>
                <a:schemeClr val="tx1"/>
              </a:solidFill>
              <a:miter lim="800000"/>
              <a:headEnd/>
              <a:tailEnd type="triangle" w="med" len="med"/>
            </a:ln>
          </p:spPr>
          <p:txBody>
            <a:bodyPr wrap="none"/>
            <a:lstStyle/>
            <a:p>
              <a:endParaRPr lang="zh-CN" altLang="en-US"/>
            </a:p>
          </p:txBody>
        </p:sp>
        <p:sp>
          <p:nvSpPr>
            <p:cNvPr id="765979" name="Line 1051"/>
            <p:cNvSpPr>
              <a:spLocks noChangeShapeType="1"/>
            </p:cNvSpPr>
            <p:nvPr/>
          </p:nvSpPr>
          <p:spPr bwMode="auto">
            <a:xfrm>
              <a:off x="3024" y="2506"/>
              <a:ext cx="288" cy="0"/>
            </a:xfrm>
            <a:prstGeom prst="line">
              <a:avLst/>
            </a:prstGeom>
            <a:noFill/>
            <a:ln w="9525">
              <a:solidFill>
                <a:schemeClr val="tx1"/>
              </a:solidFill>
              <a:miter lim="800000"/>
              <a:headEnd/>
              <a:tailEnd/>
            </a:ln>
          </p:spPr>
          <p:txBody>
            <a:bodyPr wrap="none"/>
            <a:lstStyle/>
            <a:p>
              <a:endParaRPr lang="zh-CN" altLang="en-US"/>
            </a:p>
          </p:txBody>
        </p:sp>
        <p:sp>
          <p:nvSpPr>
            <p:cNvPr id="765980" name="Text Box 1053"/>
            <p:cNvSpPr txBox="1">
              <a:spLocks noChangeArrowheads="1"/>
            </p:cNvSpPr>
            <p:nvPr/>
          </p:nvSpPr>
          <p:spPr bwMode="auto">
            <a:xfrm>
              <a:off x="4176" y="1872"/>
              <a:ext cx="1008" cy="250"/>
            </a:xfrm>
            <a:prstGeom prst="rect">
              <a:avLst/>
            </a:prstGeom>
            <a:noFill/>
            <a:ln w="9525">
              <a:noFill/>
              <a:miter lim="800000"/>
              <a:headEnd/>
              <a:tailEnd/>
            </a:ln>
          </p:spPr>
          <p:txBody>
            <a:bodyPr>
              <a:spAutoFit/>
            </a:bodyPr>
            <a:lstStyle/>
            <a:p>
              <a:pPr eaLnBrk="1" hangingPunct="1"/>
              <a:r>
                <a:rPr kumimoji="1" lang="zh-CN" altLang="en-US" sz="2000" b="1">
                  <a:ea typeface="黑体" pitchFamily="49" charset="-122"/>
                </a:rPr>
                <a:t>选择线(字线)</a:t>
              </a:r>
            </a:p>
          </p:txBody>
        </p:sp>
        <p:sp>
          <p:nvSpPr>
            <p:cNvPr id="765981" name="Text Box 1054"/>
            <p:cNvSpPr txBox="1">
              <a:spLocks noChangeArrowheads="1"/>
            </p:cNvSpPr>
            <p:nvPr/>
          </p:nvSpPr>
          <p:spPr bwMode="auto">
            <a:xfrm>
              <a:off x="3024" y="2736"/>
              <a:ext cx="576" cy="442"/>
            </a:xfrm>
            <a:prstGeom prst="rect">
              <a:avLst/>
            </a:prstGeom>
            <a:noFill/>
            <a:ln w="9525">
              <a:noFill/>
              <a:miter lim="800000"/>
              <a:headEnd/>
              <a:tailEnd/>
            </a:ln>
          </p:spPr>
          <p:txBody>
            <a:bodyPr>
              <a:spAutoFit/>
            </a:bodyPr>
            <a:lstStyle/>
            <a:p>
              <a:pPr eaLnBrk="1" hangingPunct="1"/>
              <a:r>
                <a:rPr kumimoji="1" lang="zh-CN" altLang="en-US" sz="2000" b="1">
                  <a:ea typeface="黑体" pitchFamily="49" charset="-122"/>
                </a:rPr>
                <a:t>数据线(位线</a:t>
              </a:r>
              <a:r>
                <a:rPr kumimoji="1" lang="zh-CN" altLang="en-US" sz="1800" b="1">
                  <a:latin typeface="Times New Roman" pitchFamily="18" charset="0"/>
                  <a:ea typeface="宋体" pitchFamily="2" charset="-122"/>
                </a:rPr>
                <a:t>)</a:t>
              </a:r>
              <a:endParaRPr kumimoji="1" lang="en-US" altLang="zh-CN" sz="1800" b="1" baseline="-18000">
                <a:latin typeface="Times New Roman" pitchFamily="18" charset="0"/>
                <a:ea typeface="宋体" pitchFamily="2" charset="-122"/>
              </a:endParaRPr>
            </a:p>
          </p:txBody>
        </p:sp>
        <p:sp>
          <p:nvSpPr>
            <p:cNvPr id="765982" name="Text Box 1062"/>
            <p:cNvSpPr txBox="1">
              <a:spLocks noChangeArrowheads="1"/>
            </p:cNvSpPr>
            <p:nvPr/>
          </p:nvSpPr>
          <p:spPr bwMode="auto">
            <a:xfrm>
              <a:off x="2880" y="3216"/>
              <a:ext cx="768" cy="256"/>
            </a:xfrm>
            <a:prstGeom prst="rect">
              <a:avLst/>
            </a:prstGeom>
            <a:noFill/>
            <a:ln w="9525">
              <a:solidFill>
                <a:schemeClr val="tx1"/>
              </a:solidFill>
              <a:miter lim="800000"/>
              <a:headEnd/>
              <a:tailEnd/>
            </a:ln>
          </p:spPr>
          <p:txBody>
            <a:bodyPr>
              <a:spAutoFit/>
            </a:bodyPr>
            <a:lstStyle/>
            <a:p>
              <a:pPr eaLnBrk="1" hangingPunct="1">
                <a:spcBef>
                  <a:spcPct val="50000"/>
                </a:spcBef>
              </a:pPr>
              <a:r>
                <a:rPr kumimoji="1" lang="zh-CN" altLang="en-US" sz="2000" b="1">
                  <a:ea typeface="黑体" pitchFamily="49" charset="-122"/>
                </a:rPr>
                <a:t>读写控制</a:t>
              </a:r>
            </a:p>
          </p:txBody>
        </p:sp>
        <p:sp>
          <p:nvSpPr>
            <p:cNvPr id="765983" name="Line 1063"/>
            <p:cNvSpPr>
              <a:spLocks noChangeShapeType="1"/>
            </p:cNvSpPr>
            <p:nvPr/>
          </p:nvSpPr>
          <p:spPr bwMode="auto">
            <a:xfrm>
              <a:off x="3024" y="3472"/>
              <a:ext cx="1" cy="240"/>
            </a:xfrm>
            <a:prstGeom prst="line">
              <a:avLst/>
            </a:prstGeom>
            <a:noFill/>
            <a:ln w="9525">
              <a:solidFill>
                <a:schemeClr val="tx1"/>
              </a:solidFill>
              <a:miter lim="800000"/>
              <a:headEnd/>
              <a:tailEnd type="triangle" w="med" len="med"/>
            </a:ln>
          </p:spPr>
          <p:txBody>
            <a:bodyPr wrap="none"/>
            <a:lstStyle/>
            <a:p>
              <a:endParaRPr lang="zh-CN" altLang="en-US"/>
            </a:p>
          </p:txBody>
        </p:sp>
        <p:sp>
          <p:nvSpPr>
            <p:cNvPr id="765984" name="Line 1064"/>
            <p:cNvSpPr>
              <a:spLocks noChangeShapeType="1"/>
            </p:cNvSpPr>
            <p:nvPr/>
          </p:nvSpPr>
          <p:spPr bwMode="auto">
            <a:xfrm flipV="1">
              <a:off x="3504" y="3464"/>
              <a:ext cx="1" cy="234"/>
            </a:xfrm>
            <a:prstGeom prst="line">
              <a:avLst/>
            </a:prstGeom>
            <a:noFill/>
            <a:ln w="9525">
              <a:solidFill>
                <a:schemeClr val="tx1"/>
              </a:solidFill>
              <a:miter lim="800000"/>
              <a:headEnd/>
              <a:tailEnd type="triangle" w="med" len="med"/>
            </a:ln>
          </p:spPr>
          <p:txBody>
            <a:bodyPr wrap="none"/>
            <a:lstStyle/>
            <a:p>
              <a:endParaRPr lang="zh-CN" altLang="en-US"/>
            </a:p>
          </p:txBody>
        </p:sp>
        <p:sp>
          <p:nvSpPr>
            <p:cNvPr id="765985" name="Text Box 1065"/>
            <p:cNvSpPr txBox="1">
              <a:spLocks noChangeArrowheads="1"/>
            </p:cNvSpPr>
            <p:nvPr/>
          </p:nvSpPr>
          <p:spPr bwMode="auto">
            <a:xfrm>
              <a:off x="2832" y="3648"/>
              <a:ext cx="1008" cy="250"/>
            </a:xfrm>
            <a:prstGeom prst="rect">
              <a:avLst/>
            </a:prstGeom>
            <a:noFill/>
            <a:ln w="9525">
              <a:noFill/>
              <a:miter lim="800000"/>
              <a:headEnd/>
              <a:tailEnd/>
            </a:ln>
          </p:spPr>
          <p:txBody>
            <a:bodyPr>
              <a:spAutoFit/>
            </a:bodyPr>
            <a:lstStyle/>
            <a:p>
              <a:pPr eaLnBrk="1" hangingPunct="1">
                <a:spcBef>
                  <a:spcPct val="50000"/>
                </a:spcBef>
              </a:pPr>
              <a:r>
                <a:rPr kumimoji="1" lang="en-US" altLang="zh-CN" sz="2000" b="1">
                  <a:ea typeface="黑体" pitchFamily="49" charset="-122"/>
                </a:rPr>
                <a:t>Din  </a:t>
              </a:r>
              <a:r>
                <a:rPr kumimoji="1" lang="en-US" altLang="zh-CN" sz="2000">
                  <a:latin typeface="Times New Roman" pitchFamily="18" charset="0"/>
                  <a:ea typeface="宋体" pitchFamily="2" charset="-122"/>
                </a:rPr>
                <a:t>    </a:t>
              </a:r>
              <a:r>
                <a:rPr kumimoji="1" lang="en-US" altLang="zh-CN" sz="2000" b="1">
                  <a:ea typeface="黑体" pitchFamily="49" charset="-122"/>
                </a:rPr>
                <a:t>Dout</a:t>
              </a:r>
            </a:p>
          </p:txBody>
        </p:sp>
        <p:sp>
          <p:nvSpPr>
            <p:cNvPr id="765986" name="Line 1066"/>
            <p:cNvSpPr>
              <a:spLocks noChangeShapeType="1"/>
            </p:cNvSpPr>
            <p:nvPr/>
          </p:nvSpPr>
          <p:spPr bwMode="auto">
            <a:xfrm flipH="1">
              <a:off x="3649" y="3340"/>
              <a:ext cx="192" cy="1"/>
            </a:xfrm>
            <a:prstGeom prst="line">
              <a:avLst/>
            </a:prstGeom>
            <a:noFill/>
            <a:ln w="9525">
              <a:solidFill>
                <a:schemeClr val="tx1"/>
              </a:solidFill>
              <a:miter lim="800000"/>
              <a:headEnd/>
              <a:tailEnd type="triangle" w="med" len="med"/>
            </a:ln>
          </p:spPr>
          <p:txBody>
            <a:bodyPr wrap="none"/>
            <a:lstStyle/>
            <a:p>
              <a:endParaRPr lang="zh-CN" altLang="en-US"/>
            </a:p>
          </p:txBody>
        </p:sp>
        <p:sp>
          <p:nvSpPr>
            <p:cNvPr id="765987" name="Text Box 1067"/>
            <p:cNvSpPr txBox="1">
              <a:spLocks noChangeArrowheads="1"/>
            </p:cNvSpPr>
            <p:nvPr/>
          </p:nvSpPr>
          <p:spPr bwMode="auto">
            <a:xfrm>
              <a:off x="3793" y="3196"/>
              <a:ext cx="432" cy="250"/>
            </a:xfrm>
            <a:prstGeom prst="rect">
              <a:avLst/>
            </a:prstGeom>
            <a:noFill/>
            <a:ln w="9525">
              <a:noFill/>
              <a:miter lim="800000"/>
              <a:headEnd/>
              <a:tailEnd/>
            </a:ln>
          </p:spPr>
          <p:txBody>
            <a:bodyPr>
              <a:spAutoFit/>
            </a:bodyPr>
            <a:lstStyle/>
            <a:p>
              <a:pPr eaLnBrk="1" hangingPunct="1">
                <a:spcBef>
                  <a:spcPct val="50000"/>
                </a:spcBef>
              </a:pPr>
              <a:r>
                <a:rPr kumimoji="1" lang="en-US" altLang="zh-CN" sz="2000" b="1">
                  <a:ea typeface="黑体" pitchFamily="49" charset="-122"/>
                </a:rPr>
                <a:t>R/W</a:t>
              </a:r>
            </a:p>
          </p:txBody>
        </p:sp>
      </p:grpSp>
      <p:sp>
        <p:nvSpPr>
          <p:cNvPr id="233519" name="Text Box 1071"/>
          <p:cNvSpPr txBox="1">
            <a:spLocks noChangeArrowheads="1"/>
          </p:cNvSpPr>
          <p:nvPr/>
        </p:nvSpPr>
        <p:spPr bwMode="auto">
          <a:xfrm>
            <a:off x="295275" y="1671638"/>
            <a:ext cx="8570913" cy="457200"/>
          </a:xfrm>
          <a:prstGeom prst="rect">
            <a:avLst/>
          </a:prstGeom>
          <a:noFill/>
          <a:ln w="9525">
            <a:noFill/>
            <a:miter lim="800000"/>
            <a:headEnd/>
            <a:tailEnd/>
          </a:ln>
        </p:spPr>
        <p:txBody>
          <a:bodyPr>
            <a:spAutoFit/>
          </a:bodyPr>
          <a:lstStyle/>
          <a:p>
            <a:pPr marL="342900" indent="-342900" eaLnBrk="1" hangingPunct="1">
              <a:spcBef>
                <a:spcPct val="20000"/>
              </a:spcBef>
              <a:buClr>
                <a:schemeClr val="accent1"/>
              </a:buClr>
              <a:buSzPct val="80000"/>
              <a:buFont typeface="Wingdings" pitchFamily="2" charset="2"/>
              <a:buNone/>
            </a:pPr>
            <a:r>
              <a:rPr kumimoji="1" lang="zh-CN" altLang="en-US" sz="2400" b="1">
                <a:solidFill>
                  <a:srgbClr val="0000FF"/>
                </a:solidFill>
                <a:ea typeface="黑体" pitchFamily="49" charset="-122"/>
                <a:cs typeface="Arial" pitchFamily="34" charset="0"/>
              </a:rPr>
              <a:t>存储体(</a:t>
            </a:r>
            <a:r>
              <a:rPr kumimoji="1" lang="en-US" altLang="zh-CN" sz="2400" b="1">
                <a:solidFill>
                  <a:srgbClr val="0000FF"/>
                </a:solidFill>
                <a:ea typeface="黑体" pitchFamily="49" charset="-122"/>
                <a:cs typeface="Arial" pitchFamily="34" charset="0"/>
              </a:rPr>
              <a:t>Memory Bank)： </a:t>
            </a:r>
            <a:r>
              <a:rPr kumimoji="1" lang="zh-CN" altLang="en-US" sz="2400" b="1">
                <a:solidFill>
                  <a:srgbClr val="0000FF"/>
                </a:solidFill>
                <a:ea typeface="黑体" pitchFamily="49" charset="-122"/>
                <a:cs typeface="Arial" pitchFamily="34" charset="0"/>
              </a:rPr>
              <a:t>由记忆单元(位元)构成的存储阵列</a:t>
            </a:r>
          </a:p>
        </p:txBody>
      </p:sp>
      <p:sp>
        <p:nvSpPr>
          <p:cNvPr id="765989" name="Text Box 1079"/>
          <p:cNvSpPr txBox="1">
            <a:spLocks noChangeArrowheads="1"/>
          </p:cNvSpPr>
          <p:nvPr/>
        </p:nvSpPr>
        <p:spPr bwMode="auto">
          <a:xfrm>
            <a:off x="304800" y="773113"/>
            <a:ext cx="2251075" cy="457200"/>
          </a:xfrm>
          <a:prstGeom prst="rect">
            <a:avLst/>
          </a:prstGeom>
          <a:noFill/>
          <a:ln w="9525">
            <a:noFill/>
            <a:miter lim="800000"/>
            <a:headEnd/>
            <a:tailEnd/>
          </a:ln>
        </p:spPr>
        <p:txBody>
          <a:bodyPr>
            <a:spAutoFit/>
          </a:bodyPr>
          <a:lstStyle/>
          <a:p>
            <a:pPr eaLnBrk="1" hangingPunct="1">
              <a:spcBef>
                <a:spcPct val="50000"/>
              </a:spcBef>
            </a:pPr>
            <a:r>
              <a:rPr kumimoji="1" lang="zh-CN" altLang="en-US" sz="2400" b="1">
                <a:solidFill>
                  <a:srgbClr val="663300"/>
                </a:solidFill>
                <a:ea typeface="黑体" pitchFamily="49" charset="-122"/>
              </a:rPr>
              <a:t>记忆单元(</a:t>
            </a:r>
            <a:r>
              <a:rPr kumimoji="1" lang="en-US" altLang="zh-CN" sz="2400" b="1">
                <a:solidFill>
                  <a:srgbClr val="663300"/>
                </a:solidFill>
                <a:ea typeface="黑体" pitchFamily="49" charset="-122"/>
              </a:rPr>
              <a:t>Cell)</a:t>
            </a:r>
          </a:p>
        </p:txBody>
      </p:sp>
      <p:sp>
        <p:nvSpPr>
          <p:cNvPr id="765990" name="Line 1080"/>
          <p:cNvSpPr>
            <a:spLocks noChangeShapeType="1"/>
          </p:cNvSpPr>
          <p:nvPr/>
        </p:nvSpPr>
        <p:spPr bwMode="auto">
          <a:xfrm>
            <a:off x="2362200" y="1001713"/>
            <a:ext cx="374650" cy="0"/>
          </a:xfrm>
          <a:prstGeom prst="line">
            <a:avLst/>
          </a:prstGeom>
          <a:noFill/>
          <a:ln w="28575">
            <a:solidFill>
              <a:schemeClr val="tx1"/>
            </a:solidFill>
            <a:miter lim="800000"/>
            <a:headEnd/>
            <a:tailEnd type="triangle" w="med" len="med"/>
          </a:ln>
        </p:spPr>
        <p:txBody>
          <a:bodyPr wrap="none"/>
          <a:lstStyle/>
          <a:p>
            <a:endParaRPr lang="zh-CN" altLang="en-US"/>
          </a:p>
        </p:txBody>
      </p:sp>
      <p:sp>
        <p:nvSpPr>
          <p:cNvPr id="765991" name="Text Box 1081"/>
          <p:cNvSpPr txBox="1">
            <a:spLocks noChangeArrowheads="1"/>
          </p:cNvSpPr>
          <p:nvPr/>
        </p:nvSpPr>
        <p:spPr bwMode="auto">
          <a:xfrm>
            <a:off x="2679700" y="773113"/>
            <a:ext cx="2514600" cy="457200"/>
          </a:xfrm>
          <a:prstGeom prst="rect">
            <a:avLst/>
          </a:prstGeom>
          <a:noFill/>
          <a:ln w="9525">
            <a:noFill/>
            <a:miter lim="800000"/>
            <a:headEnd/>
            <a:tailEnd/>
          </a:ln>
        </p:spPr>
        <p:txBody>
          <a:bodyPr>
            <a:spAutoFit/>
          </a:bodyPr>
          <a:lstStyle/>
          <a:p>
            <a:pPr eaLnBrk="1" hangingPunct="1">
              <a:spcBef>
                <a:spcPct val="50000"/>
              </a:spcBef>
            </a:pPr>
            <a:r>
              <a:rPr kumimoji="1" lang="zh-CN" altLang="en-US" sz="2400" b="1">
                <a:solidFill>
                  <a:srgbClr val="663300"/>
                </a:solidFill>
                <a:ea typeface="黑体" pitchFamily="49" charset="-122"/>
              </a:rPr>
              <a:t>存储器芯片(</a:t>
            </a:r>
            <a:r>
              <a:rPr kumimoji="1" lang="en-US" altLang="zh-CN" sz="2400" b="1">
                <a:solidFill>
                  <a:srgbClr val="663300"/>
                </a:solidFill>
                <a:ea typeface="黑体" pitchFamily="49" charset="-122"/>
              </a:rPr>
              <a:t>Chip)</a:t>
            </a:r>
          </a:p>
        </p:txBody>
      </p:sp>
      <p:sp>
        <p:nvSpPr>
          <p:cNvPr id="765992" name="Line 1082"/>
          <p:cNvSpPr>
            <a:spLocks noChangeShapeType="1"/>
          </p:cNvSpPr>
          <p:nvPr/>
        </p:nvSpPr>
        <p:spPr bwMode="auto">
          <a:xfrm>
            <a:off x="5205413" y="1001713"/>
            <a:ext cx="446087" cy="0"/>
          </a:xfrm>
          <a:prstGeom prst="line">
            <a:avLst/>
          </a:prstGeom>
          <a:noFill/>
          <a:ln w="28575">
            <a:solidFill>
              <a:schemeClr val="tx1"/>
            </a:solidFill>
            <a:miter lim="800000"/>
            <a:headEnd/>
            <a:tailEnd type="triangle" w="med" len="med"/>
          </a:ln>
        </p:spPr>
        <p:txBody>
          <a:bodyPr wrap="none"/>
          <a:lstStyle/>
          <a:p>
            <a:endParaRPr lang="zh-CN" altLang="en-US"/>
          </a:p>
        </p:txBody>
      </p:sp>
      <p:sp>
        <p:nvSpPr>
          <p:cNvPr id="765993" name="Text Box 1083"/>
          <p:cNvSpPr txBox="1">
            <a:spLocks noChangeArrowheads="1"/>
          </p:cNvSpPr>
          <p:nvPr/>
        </p:nvSpPr>
        <p:spPr bwMode="auto">
          <a:xfrm>
            <a:off x="5688013" y="773113"/>
            <a:ext cx="3379787" cy="457200"/>
          </a:xfrm>
          <a:prstGeom prst="rect">
            <a:avLst/>
          </a:prstGeom>
          <a:noFill/>
          <a:ln w="9525">
            <a:noFill/>
            <a:miter lim="800000"/>
            <a:headEnd/>
            <a:tailEnd/>
          </a:ln>
        </p:spPr>
        <p:txBody>
          <a:bodyPr>
            <a:spAutoFit/>
          </a:bodyPr>
          <a:lstStyle/>
          <a:p>
            <a:pPr eaLnBrk="1" hangingPunct="1">
              <a:spcBef>
                <a:spcPct val="50000"/>
              </a:spcBef>
            </a:pPr>
            <a:r>
              <a:rPr kumimoji="1" lang="zh-CN" altLang="en-US" sz="2400" b="1">
                <a:solidFill>
                  <a:srgbClr val="663300"/>
                </a:solidFill>
                <a:ea typeface="黑体" pitchFamily="49" charset="-122"/>
              </a:rPr>
              <a:t>内存条（存储器模块）</a:t>
            </a:r>
          </a:p>
        </p:txBody>
      </p:sp>
      <p:sp>
        <p:nvSpPr>
          <p:cNvPr id="233532" name="Text Box 1084"/>
          <p:cNvSpPr txBox="1">
            <a:spLocks noChangeArrowheads="1"/>
          </p:cNvSpPr>
          <p:nvPr/>
        </p:nvSpPr>
        <p:spPr bwMode="auto">
          <a:xfrm>
            <a:off x="1466850" y="6264275"/>
            <a:ext cx="6165850" cy="457200"/>
          </a:xfrm>
          <a:prstGeom prst="rect">
            <a:avLst/>
          </a:prstGeom>
          <a:noFill/>
          <a:ln w="9525">
            <a:noFill/>
            <a:miter lim="800000"/>
            <a:headEnd/>
            <a:tailEnd/>
          </a:ln>
        </p:spPr>
        <p:txBody>
          <a:bodyPr>
            <a:spAutoFit/>
          </a:bodyPr>
          <a:lstStyle/>
          <a:p>
            <a:pPr eaLnBrk="1" hangingPunct="1">
              <a:spcBef>
                <a:spcPct val="50000"/>
              </a:spcBef>
            </a:pPr>
            <a:r>
              <a:rPr kumimoji="1" lang="en-US" altLang="zh-CN" sz="2400" b="1">
                <a:solidFill>
                  <a:srgbClr val="CC0000"/>
                </a:solidFill>
                <a:ea typeface="黑体" pitchFamily="49" charset="-122"/>
              </a:rPr>
              <a:t>SRAM				       DRAM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3519"/>
                                        </p:tgtEl>
                                        <p:attrNameLst>
                                          <p:attrName>style.visibility</p:attrName>
                                        </p:attrNameLst>
                                      </p:cBhvr>
                                      <p:to>
                                        <p:strVal val="visible"/>
                                      </p:to>
                                    </p:set>
                                    <p:animEffect transition="in" filter="blinds(horizontal)">
                                      <p:cBhvr>
                                        <p:cTn id="7" dur="500"/>
                                        <p:tgtEl>
                                          <p:spTgt spid="2335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3492"/>
                                        </p:tgtEl>
                                        <p:attrNameLst>
                                          <p:attrName>style.visibility</p:attrName>
                                        </p:attrNameLst>
                                      </p:cBhvr>
                                      <p:to>
                                        <p:strVal val="visible"/>
                                      </p:to>
                                    </p:set>
                                    <p:animEffect transition="in" filter="blinds(horizontal)">
                                      <p:cBhvr>
                                        <p:cTn id="12" dur="500"/>
                                        <p:tgtEl>
                                          <p:spTgt spid="23349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3532"/>
                                        </p:tgtEl>
                                        <p:attrNameLst>
                                          <p:attrName>style.visibility</p:attrName>
                                        </p:attrNameLst>
                                      </p:cBhvr>
                                      <p:to>
                                        <p:strVal val="visible"/>
                                      </p:to>
                                    </p:set>
                                    <p:animEffect transition="in" filter="blinds(horizontal)">
                                      <p:cBhvr>
                                        <p:cTn id="27" dur="500"/>
                                        <p:tgtEl>
                                          <p:spTgt spid="233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92" grpId="0"/>
      <p:bldP spid="233519" grpId="0"/>
      <p:bldP spid="233532" grpId="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idx="4294967295"/>
          </p:nvPr>
        </p:nvSpPr>
        <p:spPr>
          <a:xfrm>
            <a:off x="1752600" y="131763"/>
            <a:ext cx="5940425" cy="569912"/>
          </a:xfrm>
          <a:noFill/>
        </p:spPr>
        <p:txBody>
          <a:bodyPr lIns="91440" tIns="45720" rIns="91440" bIns="45720" anchor="ctr"/>
          <a:lstStyle/>
          <a:p>
            <a:pPr eaLnBrk="1" hangingPunct="1"/>
            <a:r>
              <a:rPr lang="en-US" altLang="zh-CN"/>
              <a:t>IA-32</a:t>
            </a:r>
            <a:r>
              <a:rPr lang="zh-CN" altLang="en-US"/>
              <a:t>处理器的寻址方式</a:t>
            </a:r>
          </a:p>
        </p:txBody>
      </p:sp>
      <p:sp>
        <p:nvSpPr>
          <p:cNvPr id="605187" name="Rectangle 3"/>
          <p:cNvSpPr>
            <a:spLocks noGrp="1" noChangeArrowheads="1"/>
          </p:cNvSpPr>
          <p:nvPr>
            <p:ph type="body" idx="4294967295"/>
          </p:nvPr>
        </p:nvSpPr>
        <p:spPr>
          <a:xfrm>
            <a:off x="177800" y="846138"/>
            <a:ext cx="8763000" cy="5199062"/>
          </a:xfrm>
        </p:spPr>
        <p:txBody>
          <a:bodyPr lIns="91440" tIns="45720" rIns="91440" bIns="45720"/>
          <a:lstStyle/>
          <a:p>
            <a:pPr eaLnBrk="1" hangingPunct="1">
              <a:lnSpc>
                <a:spcPct val="110000"/>
              </a:lnSpc>
              <a:spcBef>
                <a:spcPct val="10000"/>
              </a:spcBef>
              <a:buFontTx/>
              <a:buNone/>
            </a:pPr>
            <a:r>
              <a:rPr lang="zh-CN" altLang="en-US">
                <a:ea typeface="宋体" pitchFamily="2" charset="-122"/>
              </a:rPr>
              <a:t>      </a:t>
            </a:r>
            <a:r>
              <a:rPr lang="zh-CN" altLang="en-US" sz="2000">
                <a:latin typeface="微软雅黑" pitchFamily="34" charset="-122"/>
                <a:ea typeface="微软雅黑" pitchFamily="34" charset="-122"/>
              </a:rPr>
              <a:t>操作数的来源：</a:t>
            </a:r>
          </a:p>
          <a:p>
            <a:pPr lvl="1" eaLnBrk="1" hangingPunct="1">
              <a:lnSpc>
                <a:spcPct val="110000"/>
              </a:lnSpc>
              <a:spcBef>
                <a:spcPct val="10000"/>
              </a:spcBef>
            </a:pPr>
            <a:r>
              <a:rPr lang="zh-CN" altLang="en-US" sz="2000">
                <a:solidFill>
                  <a:srgbClr val="CC3300"/>
                </a:solidFill>
                <a:latin typeface="微软雅黑" pitchFamily="34" charset="-122"/>
                <a:ea typeface="微软雅黑" pitchFamily="34" charset="-122"/>
              </a:rPr>
              <a:t>立即数(立即寻址)</a:t>
            </a:r>
            <a:r>
              <a:rPr lang="zh-CN" altLang="en-US" sz="2000">
                <a:latin typeface="微软雅黑" pitchFamily="34" charset="-122"/>
                <a:ea typeface="微软雅黑" pitchFamily="34" charset="-122"/>
              </a:rPr>
              <a:t>：直接来自指令</a:t>
            </a:r>
          </a:p>
          <a:p>
            <a:pPr lvl="1" eaLnBrk="1" hangingPunct="1">
              <a:lnSpc>
                <a:spcPct val="110000"/>
              </a:lnSpc>
              <a:spcBef>
                <a:spcPct val="10000"/>
              </a:spcBef>
            </a:pPr>
            <a:r>
              <a:rPr lang="zh-CN" altLang="en-US" sz="2000">
                <a:solidFill>
                  <a:srgbClr val="CC3300"/>
                </a:solidFill>
                <a:latin typeface="微软雅黑" pitchFamily="34" charset="-122"/>
                <a:ea typeface="微软雅黑" pitchFamily="34" charset="-122"/>
              </a:rPr>
              <a:t>寄存器(寄存器寻址)</a:t>
            </a:r>
            <a:r>
              <a:rPr lang="zh-CN" altLang="en-US" sz="2000">
                <a:latin typeface="微软雅黑" pitchFamily="34" charset="-122"/>
                <a:ea typeface="微软雅黑" pitchFamily="34" charset="-122"/>
              </a:rPr>
              <a:t>：来自32位 / 16位 / 8位通用寄存器</a:t>
            </a:r>
          </a:p>
          <a:p>
            <a:pPr lvl="1" eaLnBrk="1" hangingPunct="1">
              <a:lnSpc>
                <a:spcPct val="110000"/>
              </a:lnSpc>
              <a:spcBef>
                <a:spcPct val="10000"/>
              </a:spcBef>
            </a:pPr>
            <a:r>
              <a:rPr lang="zh-CN" altLang="en-US" sz="2000">
                <a:solidFill>
                  <a:srgbClr val="CC3300"/>
                </a:solidFill>
                <a:latin typeface="微软雅黑" pitchFamily="34" charset="-122"/>
                <a:ea typeface="微软雅黑" pitchFamily="34" charset="-122"/>
              </a:rPr>
              <a:t>存储单元(其他寻址)</a:t>
            </a:r>
            <a:r>
              <a:rPr lang="zh-CN" altLang="en-US" sz="2000">
                <a:latin typeface="微软雅黑" pitchFamily="34" charset="-122"/>
                <a:ea typeface="微软雅黑" pitchFamily="34" charset="-122"/>
              </a:rPr>
              <a:t>：需进行地址转换</a:t>
            </a:r>
          </a:p>
          <a:p>
            <a:pPr eaLnBrk="1" hangingPunct="1">
              <a:lnSpc>
                <a:spcPct val="110000"/>
              </a:lnSpc>
              <a:spcBef>
                <a:spcPct val="10000"/>
              </a:spcBef>
              <a:buFont typeface="Monotype Sorts" pitchFamily="2" charset="2"/>
              <a:buNone/>
            </a:pPr>
            <a:r>
              <a:rPr lang="zh-CN" altLang="en-US" sz="2000">
                <a:latin typeface="微软雅黑" pitchFamily="34" charset="-122"/>
                <a:ea typeface="微软雅黑" pitchFamily="34" charset="-122"/>
              </a:rPr>
              <a:t>          </a:t>
            </a:r>
            <a:r>
              <a:rPr lang="zh-CN" altLang="en-US" sz="2000">
                <a:solidFill>
                  <a:srgbClr val="C2228D"/>
                </a:solidFill>
                <a:effectLst>
                  <a:outerShdw blurRad="38100" dist="38100" dir="2700000" algn="tl">
                    <a:srgbClr val="C0C0C0"/>
                  </a:outerShdw>
                </a:effectLst>
                <a:latin typeface="微软雅黑" pitchFamily="34" charset="-122"/>
                <a:ea typeface="微软雅黑" pitchFamily="34" charset="-122"/>
              </a:rPr>
              <a:t>逻辑地址 =&gt; 线性地址</a:t>
            </a:r>
            <a:r>
              <a:rPr lang="en-US" altLang="zh-CN" sz="2000">
                <a:solidFill>
                  <a:srgbClr val="C2228D"/>
                </a:solidFill>
                <a:effectLst>
                  <a:outerShdw blurRad="38100" dist="38100" dir="2700000" algn="tl">
                    <a:srgbClr val="C0C0C0"/>
                  </a:outerShdw>
                </a:effectLst>
                <a:latin typeface="微软雅黑" pitchFamily="34" charset="-122"/>
                <a:ea typeface="微软雅黑" pitchFamily="34" charset="-122"/>
              </a:rPr>
              <a:t>LA ( =&gt; </a:t>
            </a:r>
            <a:r>
              <a:rPr lang="zh-CN" altLang="en-US" sz="2000">
                <a:solidFill>
                  <a:srgbClr val="C2228D"/>
                </a:solidFill>
                <a:effectLst>
                  <a:outerShdw blurRad="38100" dist="38100" dir="2700000" algn="tl">
                    <a:srgbClr val="C0C0C0"/>
                  </a:outerShdw>
                </a:effectLst>
                <a:latin typeface="微软雅黑" pitchFamily="34" charset="-122"/>
                <a:ea typeface="微软雅黑" pitchFamily="34" charset="-122"/>
              </a:rPr>
              <a:t>内存地址) </a:t>
            </a:r>
            <a:endParaRPr lang="zh-CN" altLang="en-US" sz="2000">
              <a:latin typeface="微软雅黑" pitchFamily="34" charset="-122"/>
              <a:ea typeface="微软雅黑" pitchFamily="34" charset="-122"/>
            </a:endParaRPr>
          </a:p>
          <a:p>
            <a:pPr eaLnBrk="1" hangingPunct="1">
              <a:lnSpc>
                <a:spcPct val="110000"/>
              </a:lnSpc>
              <a:spcBef>
                <a:spcPct val="10000"/>
              </a:spcBef>
              <a:buFont typeface="Monotype Sorts" pitchFamily="2" charset="2"/>
              <a:buNone/>
            </a:pPr>
            <a:r>
              <a:rPr lang="zh-CN" altLang="en-US" sz="2000">
                <a:solidFill>
                  <a:srgbClr val="C2228D"/>
                </a:solidFill>
                <a:effectLst>
                  <a:outerShdw blurRad="38100" dist="38100" dir="2700000" algn="tl">
                    <a:srgbClr val="C0C0C0"/>
                  </a:outerShdw>
                </a:effectLst>
                <a:latin typeface="微软雅黑" pitchFamily="34" charset="-122"/>
                <a:ea typeface="微软雅黑" pitchFamily="34" charset="-122"/>
              </a:rPr>
              <a:t>                        </a:t>
            </a:r>
            <a:r>
              <a:rPr lang="zh-CN" altLang="en-US" sz="2000">
                <a:solidFill>
                  <a:srgbClr val="006600"/>
                </a:solidFill>
                <a:latin typeface="微软雅黑" pitchFamily="34" charset="-122"/>
                <a:ea typeface="微软雅黑" pitchFamily="34" charset="-122"/>
              </a:rPr>
              <a:t>分段                     分页</a:t>
            </a:r>
          </a:p>
          <a:p>
            <a:pPr lvl="1" eaLnBrk="1" hangingPunct="1">
              <a:lnSpc>
                <a:spcPct val="110000"/>
              </a:lnSpc>
              <a:spcBef>
                <a:spcPct val="10000"/>
              </a:spcBef>
              <a:buFont typeface="Wingdings" pitchFamily="2" charset="2"/>
              <a:buNone/>
            </a:pPr>
            <a:r>
              <a:rPr lang="zh-CN" altLang="en-US" sz="2000">
                <a:solidFill>
                  <a:schemeClr val="tx1"/>
                </a:solidFill>
                <a:latin typeface="微软雅黑" pitchFamily="34" charset="-122"/>
                <a:ea typeface="微软雅黑" pitchFamily="34" charset="-122"/>
              </a:rPr>
              <a:t>指令中的信息：</a:t>
            </a:r>
            <a:r>
              <a:rPr lang="zh-CN" altLang="en-US" sz="2000">
                <a:solidFill>
                  <a:srgbClr val="0000FF"/>
                </a:solidFill>
                <a:latin typeface="微软雅黑" pitchFamily="34" charset="-122"/>
                <a:ea typeface="微软雅黑" pitchFamily="34" charset="-122"/>
              </a:rPr>
              <a:t> </a:t>
            </a:r>
          </a:p>
          <a:p>
            <a:pPr lvl="1" eaLnBrk="1" hangingPunct="1">
              <a:lnSpc>
                <a:spcPct val="110000"/>
              </a:lnSpc>
              <a:spcBef>
                <a:spcPct val="10000"/>
              </a:spcBef>
              <a:buFont typeface="Wingdings" pitchFamily="2" charset="2"/>
              <a:buNone/>
            </a:pPr>
            <a:r>
              <a:rPr lang="zh-CN" altLang="en-US" sz="2000">
                <a:solidFill>
                  <a:srgbClr val="0000FF"/>
                </a:solidFill>
                <a:latin typeface="微软雅黑" pitchFamily="34" charset="-122"/>
                <a:ea typeface="微软雅黑" pitchFamily="34" charset="-122"/>
              </a:rPr>
              <a:t> (1) </a:t>
            </a:r>
            <a:r>
              <a:rPr lang="zh-CN" altLang="en-US" sz="2000">
                <a:solidFill>
                  <a:srgbClr val="C2228D"/>
                </a:solidFill>
                <a:latin typeface="微软雅黑" pitchFamily="34" charset="-122"/>
                <a:ea typeface="微软雅黑" pitchFamily="34" charset="-122"/>
              </a:rPr>
              <a:t>段寄存器</a:t>
            </a:r>
            <a:r>
              <a:rPr lang="en-US" altLang="zh-CN" sz="2000">
                <a:solidFill>
                  <a:srgbClr val="C2228D"/>
                </a:solidFill>
                <a:latin typeface="微软雅黑" pitchFamily="34" charset="-122"/>
                <a:ea typeface="微软雅黑" pitchFamily="34" charset="-122"/>
              </a:rPr>
              <a:t>SR</a:t>
            </a:r>
            <a:r>
              <a:rPr lang="zh-CN" altLang="en-US" sz="2000">
                <a:solidFill>
                  <a:srgbClr val="0033CC"/>
                </a:solidFill>
                <a:latin typeface="微软雅黑" pitchFamily="34" charset="-122"/>
                <a:ea typeface="微软雅黑" pitchFamily="34" charset="-122"/>
              </a:rPr>
              <a:t>（</a:t>
            </a:r>
            <a:r>
              <a:rPr lang="zh-CN" altLang="en-US" sz="2000">
                <a:solidFill>
                  <a:srgbClr val="0000FF"/>
                </a:solidFill>
                <a:latin typeface="微软雅黑" pitchFamily="34" charset="-122"/>
                <a:ea typeface="微软雅黑" pitchFamily="34" charset="-122"/>
              </a:rPr>
              <a:t>隐含或显式给出）</a:t>
            </a:r>
          </a:p>
          <a:p>
            <a:pPr eaLnBrk="1" hangingPunct="1">
              <a:lnSpc>
                <a:spcPct val="110000"/>
              </a:lnSpc>
              <a:spcBef>
                <a:spcPct val="10000"/>
              </a:spcBef>
              <a:buFontTx/>
              <a:buNone/>
            </a:pPr>
            <a:r>
              <a:rPr lang="zh-CN" altLang="en-US" sz="2000">
                <a:solidFill>
                  <a:srgbClr val="0000FF"/>
                </a:solidFill>
                <a:latin typeface="微软雅黑" pitchFamily="34" charset="-122"/>
                <a:ea typeface="微软雅黑" pitchFamily="34" charset="-122"/>
              </a:rPr>
              <a:t>        (2) </a:t>
            </a:r>
            <a:r>
              <a:rPr lang="zh-CN" altLang="en-US" sz="2000">
                <a:solidFill>
                  <a:srgbClr val="A50021"/>
                </a:solidFill>
                <a:latin typeface="微软雅黑" pitchFamily="34" charset="-122"/>
                <a:ea typeface="微软雅黑" pitchFamily="34" charset="-122"/>
              </a:rPr>
              <a:t>8/16/32位</a:t>
            </a:r>
            <a:r>
              <a:rPr lang="zh-CN" altLang="en-US" sz="2000">
                <a:solidFill>
                  <a:srgbClr val="C2228D"/>
                </a:solidFill>
                <a:latin typeface="微软雅黑" pitchFamily="34" charset="-122"/>
                <a:ea typeface="微软雅黑" pitchFamily="34" charset="-122"/>
              </a:rPr>
              <a:t>偏移量</a:t>
            </a:r>
            <a:r>
              <a:rPr lang="en-US" altLang="zh-CN" sz="2000">
                <a:solidFill>
                  <a:srgbClr val="C2228D"/>
                </a:solidFill>
                <a:latin typeface="微软雅黑" pitchFamily="34" charset="-122"/>
                <a:ea typeface="微软雅黑" pitchFamily="34" charset="-122"/>
              </a:rPr>
              <a:t>A </a:t>
            </a:r>
            <a:r>
              <a:rPr lang="zh-CN" altLang="en-US" sz="2000">
                <a:solidFill>
                  <a:srgbClr val="0033CC"/>
                </a:solidFill>
                <a:latin typeface="微软雅黑" pitchFamily="34" charset="-122"/>
                <a:ea typeface="微软雅黑" pitchFamily="34" charset="-122"/>
              </a:rPr>
              <a:t>（</a:t>
            </a:r>
            <a:r>
              <a:rPr lang="zh-CN" altLang="en-US" sz="2000">
                <a:solidFill>
                  <a:srgbClr val="0000FF"/>
                </a:solidFill>
                <a:latin typeface="微软雅黑" pitchFamily="34" charset="-122"/>
                <a:ea typeface="微软雅黑" pitchFamily="34" charset="-122"/>
              </a:rPr>
              <a:t>显式给出）</a:t>
            </a:r>
          </a:p>
          <a:p>
            <a:pPr eaLnBrk="1" hangingPunct="1">
              <a:lnSpc>
                <a:spcPct val="110000"/>
              </a:lnSpc>
              <a:spcBef>
                <a:spcPct val="10000"/>
              </a:spcBef>
              <a:buFontTx/>
              <a:buNone/>
            </a:pPr>
            <a:r>
              <a:rPr lang="zh-CN" altLang="en-US" sz="2000">
                <a:solidFill>
                  <a:srgbClr val="0000FF"/>
                </a:solidFill>
                <a:latin typeface="微软雅黑" pitchFamily="34" charset="-122"/>
                <a:ea typeface="微软雅黑" pitchFamily="34" charset="-122"/>
              </a:rPr>
              <a:t>        (2) </a:t>
            </a:r>
            <a:r>
              <a:rPr lang="zh-CN" altLang="en-US" sz="2000">
                <a:solidFill>
                  <a:srgbClr val="C2228D"/>
                </a:solidFill>
                <a:latin typeface="微软雅黑" pitchFamily="34" charset="-122"/>
                <a:ea typeface="微软雅黑" pitchFamily="34" charset="-122"/>
              </a:rPr>
              <a:t>基址寄存器</a:t>
            </a:r>
            <a:r>
              <a:rPr lang="en-US" altLang="en-US" sz="2000">
                <a:solidFill>
                  <a:srgbClr val="C2228D"/>
                </a:solidFill>
                <a:latin typeface="微软雅黑" pitchFamily="34" charset="-122"/>
                <a:ea typeface="微软雅黑" pitchFamily="34" charset="-122"/>
              </a:rPr>
              <a:t>B </a:t>
            </a:r>
            <a:r>
              <a:rPr lang="zh-CN" altLang="en-US" sz="2000">
                <a:solidFill>
                  <a:srgbClr val="0033CC"/>
                </a:solidFill>
                <a:latin typeface="微软雅黑" pitchFamily="34" charset="-122"/>
                <a:ea typeface="微软雅黑" pitchFamily="34" charset="-122"/>
              </a:rPr>
              <a:t>（</a:t>
            </a:r>
            <a:r>
              <a:rPr lang="zh-CN" altLang="en-US" sz="2000">
                <a:solidFill>
                  <a:srgbClr val="0000FF"/>
                </a:solidFill>
                <a:latin typeface="微软雅黑" pitchFamily="34" charset="-122"/>
                <a:ea typeface="微软雅黑" pitchFamily="34" charset="-122"/>
              </a:rPr>
              <a:t>明显给出，任意通用寄存器皆可）</a:t>
            </a:r>
          </a:p>
          <a:p>
            <a:pPr eaLnBrk="1" hangingPunct="1">
              <a:lnSpc>
                <a:spcPct val="110000"/>
              </a:lnSpc>
              <a:spcBef>
                <a:spcPct val="10000"/>
              </a:spcBef>
              <a:buFontTx/>
              <a:buNone/>
            </a:pPr>
            <a:r>
              <a:rPr lang="zh-CN" altLang="en-US" sz="2000">
                <a:solidFill>
                  <a:srgbClr val="0000FF"/>
                </a:solidFill>
                <a:latin typeface="微软雅黑" pitchFamily="34" charset="-122"/>
                <a:ea typeface="微软雅黑" pitchFamily="34" charset="-122"/>
              </a:rPr>
              <a:t>        (3) </a:t>
            </a:r>
            <a:r>
              <a:rPr lang="zh-CN" altLang="en-US" sz="2000">
                <a:solidFill>
                  <a:srgbClr val="C2228D"/>
                </a:solidFill>
                <a:latin typeface="微软雅黑" pitchFamily="34" charset="-122"/>
                <a:ea typeface="微软雅黑" pitchFamily="34" charset="-122"/>
              </a:rPr>
              <a:t>变址寄存器</a:t>
            </a:r>
            <a:r>
              <a:rPr lang="en-US" altLang="zh-CN" sz="2000">
                <a:solidFill>
                  <a:srgbClr val="C2228D"/>
                </a:solidFill>
                <a:latin typeface="微软雅黑" pitchFamily="34" charset="-122"/>
                <a:ea typeface="微软雅黑" pitchFamily="34" charset="-122"/>
              </a:rPr>
              <a:t>I </a:t>
            </a:r>
            <a:r>
              <a:rPr lang="zh-CN" altLang="en-US" sz="2000">
                <a:solidFill>
                  <a:srgbClr val="0033CC"/>
                </a:solidFill>
                <a:latin typeface="微软雅黑" pitchFamily="34" charset="-122"/>
                <a:ea typeface="微软雅黑" pitchFamily="34" charset="-122"/>
              </a:rPr>
              <a:t>（</a:t>
            </a:r>
            <a:r>
              <a:rPr lang="zh-CN" altLang="en-US" sz="2000">
                <a:solidFill>
                  <a:srgbClr val="0000FF"/>
                </a:solidFill>
                <a:latin typeface="微软雅黑" pitchFamily="34" charset="-122"/>
                <a:ea typeface="微软雅黑" pitchFamily="34" charset="-122"/>
              </a:rPr>
              <a:t>明显给出，除</a:t>
            </a:r>
            <a:r>
              <a:rPr lang="en-US" altLang="en-US" sz="2000">
                <a:solidFill>
                  <a:srgbClr val="0000FF"/>
                </a:solidFill>
                <a:latin typeface="微软雅黑" pitchFamily="34" charset="-122"/>
                <a:ea typeface="微软雅黑" pitchFamily="34" charset="-122"/>
              </a:rPr>
              <a:t>ESP</a:t>
            </a:r>
            <a:r>
              <a:rPr lang="zh-CN" altLang="en-US" sz="2000">
                <a:solidFill>
                  <a:srgbClr val="0000FF"/>
                </a:solidFill>
                <a:latin typeface="微软雅黑" pitchFamily="34" charset="-122"/>
                <a:ea typeface="微软雅黑" pitchFamily="34" charset="-122"/>
              </a:rPr>
              <a:t>外的任意通用寄存器皆可。）</a:t>
            </a:r>
          </a:p>
          <a:p>
            <a:pPr lvl="2" eaLnBrk="1" hangingPunct="1">
              <a:lnSpc>
                <a:spcPct val="120000"/>
              </a:lnSpc>
              <a:spcBef>
                <a:spcPct val="10000"/>
              </a:spcBef>
              <a:buFont typeface="Wingdings" pitchFamily="2" charset="2"/>
              <a:buChar char="Ø"/>
            </a:pPr>
            <a:r>
              <a:rPr lang="zh-CN" altLang="en-US" sz="2000">
                <a:solidFill>
                  <a:srgbClr val="0000FF"/>
                </a:solidFill>
                <a:latin typeface="微软雅黑" pitchFamily="34" charset="-122"/>
                <a:ea typeface="微软雅黑" pitchFamily="34" charset="-122"/>
              </a:rPr>
              <a:t>有比例变址和非比例变址</a:t>
            </a:r>
          </a:p>
          <a:p>
            <a:pPr lvl="2" eaLnBrk="1" hangingPunct="1">
              <a:lnSpc>
                <a:spcPct val="120000"/>
              </a:lnSpc>
              <a:spcBef>
                <a:spcPct val="10000"/>
              </a:spcBef>
              <a:buFont typeface="Wingdings" pitchFamily="2" charset="2"/>
              <a:buChar char="Ø"/>
            </a:pPr>
            <a:r>
              <a:rPr lang="zh-CN" altLang="en-US" sz="2000">
                <a:solidFill>
                  <a:srgbClr val="0000FF"/>
                </a:solidFill>
                <a:latin typeface="微软雅黑" pitchFamily="34" charset="-122"/>
                <a:ea typeface="微软雅黑" pitchFamily="34" charset="-122"/>
              </a:rPr>
              <a:t>比例变址时要乘以</a:t>
            </a:r>
            <a:r>
              <a:rPr lang="zh-CN" altLang="en-US" sz="2000">
                <a:solidFill>
                  <a:srgbClr val="C2228D"/>
                </a:solidFill>
                <a:latin typeface="微软雅黑" pitchFamily="34" charset="-122"/>
                <a:ea typeface="微软雅黑" pitchFamily="34" charset="-122"/>
              </a:rPr>
              <a:t>比例因子</a:t>
            </a:r>
            <a:r>
              <a:rPr lang="en-US" altLang="zh-CN" sz="2000">
                <a:solidFill>
                  <a:srgbClr val="C2228D"/>
                </a:solidFill>
                <a:latin typeface="微软雅黑" pitchFamily="34" charset="-122"/>
                <a:ea typeface="微软雅黑" pitchFamily="34" charset="-122"/>
              </a:rPr>
              <a:t>S</a:t>
            </a:r>
            <a:r>
              <a:rPr lang="zh-CN" altLang="en-US" sz="2000">
                <a:solidFill>
                  <a:srgbClr val="C2228D"/>
                </a:solidFill>
                <a:latin typeface="微软雅黑" pitchFamily="34" charset="-122"/>
                <a:ea typeface="微软雅黑" pitchFamily="34" charset="-122"/>
              </a:rPr>
              <a:t> </a:t>
            </a:r>
            <a:r>
              <a:rPr lang="en-US" altLang="zh-CN" sz="2000">
                <a:solidFill>
                  <a:srgbClr val="0033CC"/>
                </a:solidFill>
                <a:latin typeface="微软雅黑" pitchFamily="34" charset="-122"/>
                <a:ea typeface="微软雅黑" pitchFamily="34" charset="-122"/>
              </a:rPr>
              <a:t>(</a:t>
            </a:r>
            <a:r>
              <a:rPr lang="en-US" altLang="zh-CN" sz="2000">
                <a:solidFill>
                  <a:srgbClr val="0000FF"/>
                </a:solidFill>
                <a:latin typeface="微软雅黑" pitchFamily="34" charset="-122"/>
                <a:ea typeface="微软雅黑" pitchFamily="34" charset="-122"/>
              </a:rPr>
              <a:t>1</a:t>
            </a:r>
            <a:r>
              <a:rPr lang="zh-CN" altLang="zh-CN" sz="2000">
                <a:solidFill>
                  <a:srgbClr val="0000FF"/>
                </a:solidFill>
                <a:latin typeface="微软雅黑" pitchFamily="34" charset="-122"/>
                <a:ea typeface="微软雅黑" pitchFamily="34" charset="-122"/>
              </a:rPr>
              <a:t>:</a:t>
            </a:r>
            <a:r>
              <a:rPr lang="en-US" altLang="zh-CN" sz="2000">
                <a:solidFill>
                  <a:srgbClr val="0000FF"/>
                </a:solidFill>
                <a:latin typeface="微软雅黑" pitchFamily="34" charset="-122"/>
                <a:ea typeface="微软雅黑" pitchFamily="34" charset="-122"/>
              </a:rPr>
              <a:t>8</a:t>
            </a:r>
            <a:r>
              <a:rPr lang="zh-CN" altLang="en-US" sz="2000">
                <a:solidFill>
                  <a:srgbClr val="0000FF"/>
                </a:solidFill>
                <a:latin typeface="微软雅黑" pitchFamily="34" charset="-122"/>
                <a:ea typeface="微软雅黑" pitchFamily="34" charset="-122"/>
              </a:rPr>
              <a:t>位 / 2</a:t>
            </a:r>
            <a:r>
              <a:rPr lang="zh-CN" altLang="zh-CN" sz="2000">
                <a:solidFill>
                  <a:srgbClr val="0000FF"/>
                </a:solidFill>
                <a:latin typeface="微软雅黑" pitchFamily="34" charset="-122"/>
                <a:ea typeface="微软雅黑" pitchFamily="34" charset="-122"/>
              </a:rPr>
              <a:t>:16</a:t>
            </a:r>
            <a:r>
              <a:rPr lang="zh-CN" altLang="en-US" sz="2000">
                <a:solidFill>
                  <a:srgbClr val="0000FF"/>
                </a:solidFill>
                <a:latin typeface="微软雅黑" pitchFamily="34" charset="-122"/>
                <a:ea typeface="微软雅黑" pitchFamily="34" charset="-122"/>
              </a:rPr>
              <a:t>位 / 4:32位 / 8:64位</a:t>
            </a:r>
            <a:r>
              <a:rPr lang="en-US" altLang="zh-CN" sz="2000">
                <a:solidFill>
                  <a:srgbClr val="0000FF"/>
                </a:solidFill>
                <a:latin typeface="微软雅黑" pitchFamily="34" charset="-122"/>
                <a:ea typeface="微软雅黑" pitchFamily="34" charset="-122"/>
              </a:rPr>
              <a:t>) </a:t>
            </a:r>
          </a:p>
          <a:p>
            <a:pPr eaLnBrk="1" hangingPunct="1">
              <a:buFont typeface="Monotype Sorts" pitchFamily="2" charset="2"/>
              <a:buNone/>
            </a:pPr>
            <a:r>
              <a:rPr lang="zh-CN" altLang="en-US" sz="1600">
                <a:ea typeface="黑体" pitchFamily="49" charset="-122"/>
              </a:rPr>
              <a:t>   </a:t>
            </a:r>
          </a:p>
        </p:txBody>
      </p:sp>
      <p:sp>
        <p:nvSpPr>
          <p:cNvPr id="676868" name="Text Box 4"/>
          <p:cNvSpPr txBox="1">
            <a:spLocks noChangeArrowheads="1"/>
          </p:cNvSpPr>
          <p:nvPr/>
        </p:nvSpPr>
        <p:spPr bwMode="auto">
          <a:xfrm>
            <a:off x="6261100" y="2366963"/>
            <a:ext cx="2251075" cy="365125"/>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zh-CN" altLang="en-US" sz="2400" b="1">
                <a:solidFill>
                  <a:srgbClr val="FF0000"/>
                </a:solidFill>
                <a:ea typeface="微软雅黑" pitchFamily="34" charset="-122"/>
              </a:rPr>
              <a:t>即采用段页式！</a:t>
            </a:r>
          </a:p>
        </p:txBody>
      </p:sp>
      <p:sp>
        <p:nvSpPr>
          <p:cNvPr id="676869" name="Rectangle 5"/>
          <p:cNvSpPr>
            <a:spLocks noChangeArrowheads="1"/>
          </p:cNvSpPr>
          <p:nvPr/>
        </p:nvSpPr>
        <p:spPr bwMode="auto">
          <a:xfrm>
            <a:off x="387350" y="5838825"/>
            <a:ext cx="8369300" cy="701675"/>
          </a:xfrm>
          <a:prstGeom prst="rect">
            <a:avLst/>
          </a:prstGeom>
          <a:noFill/>
          <a:ln w="50800">
            <a:noFill/>
            <a:miter lim="800000"/>
            <a:headEnd/>
            <a:tailEnd/>
          </a:ln>
          <a:effectLst/>
        </p:spPr>
        <p:txBody>
          <a:bodyPr wrap="none" anchor="ctr">
            <a:spAutoFit/>
          </a:bodyPr>
          <a:lstStyle/>
          <a:p>
            <a:r>
              <a:rPr lang="en-US" altLang="zh-CN" sz="2000" b="1">
                <a:latin typeface="微软雅黑" pitchFamily="34" charset="-122"/>
                <a:ea typeface="微软雅黑" pitchFamily="34" charset="-122"/>
              </a:rPr>
              <a:t>IA-32</a:t>
            </a:r>
            <a:r>
              <a:rPr lang="zh-CN" altLang="en-US" sz="2000" b="1">
                <a:latin typeface="微软雅黑" pitchFamily="34" charset="-122"/>
                <a:ea typeface="微软雅黑" pitchFamily="34" charset="-122"/>
              </a:rPr>
              <a:t>指令举例：</a:t>
            </a:r>
          </a:p>
          <a:p>
            <a:r>
              <a:rPr lang="en-US" altLang="zh-CN" sz="2000" b="1">
                <a:latin typeface="微软雅黑" pitchFamily="34" charset="-122"/>
                <a:ea typeface="微软雅黑" pitchFamily="34" charset="-122"/>
              </a:rPr>
              <a:t>movw	8(%ebp,%edx,4), %ax  </a:t>
            </a:r>
            <a:r>
              <a:rPr lang="en-US" altLang="zh-CN" sz="2000" b="1">
                <a:solidFill>
                  <a:srgbClr val="006600"/>
                </a:solidFill>
                <a:latin typeface="微软雅黑" pitchFamily="34" charset="-122"/>
                <a:ea typeface="微软雅黑" pitchFamily="34" charset="-122"/>
              </a:rPr>
              <a:t>// R[ax]←M[</a:t>
            </a:r>
            <a:r>
              <a:rPr lang="en-US" altLang="zh-CN" sz="2000" b="1">
                <a:solidFill>
                  <a:schemeClr val="accent1"/>
                </a:solidFill>
                <a:latin typeface="微软雅黑" pitchFamily="34" charset="-122"/>
                <a:ea typeface="微软雅黑" pitchFamily="34" charset="-122"/>
              </a:rPr>
              <a:t>R[ebp]+R[edx]</a:t>
            </a:r>
            <a:r>
              <a:rPr lang="pt-BR" altLang="zh-CN" sz="2000" b="1">
                <a:solidFill>
                  <a:schemeClr val="accent1"/>
                </a:solidFill>
                <a:latin typeface="微软雅黑" pitchFamily="34" charset="-122"/>
                <a:ea typeface="微软雅黑" pitchFamily="34" charset="-122"/>
              </a:rPr>
              <a:t>×4+</a:t>
            </a:r>
            <a:r>
              <a:rPr lang="en-US" altLang="zh-CN" sz="2000" b="1">
                <a:solidFill>
                  <a:schemeClr val="accent1"/>
                </a:solidFill>
                <a:latin typeface="微软雅黑" pitchFamily="34" charset="-122"/>
                <a:ea typeface="微软雅黑" pitchFamily="34" charset="-122"/>
              </a:rPr>
              <a:t>8</a:t>
            </a:r>
            <a:r>
              <a:rPr lang="en-US" altLang="zh-CN" sz="2000" b="1">
                <a:solidFill>
                  <a:srgbClr val="006600"/>
                </a:solidFill>
                <a:latin typeface="微软雅黑" pitchFamily="34" charset="-122"/>
                <a:ea typeface="微软雅黑" pitchFamily="34" charset="-122"/>
              </a:rPr>
              <a:t>]</a:t>
            </a:r>
            <a:r>
              <a:rPr lang="zh-CN" altLang="en-US" b="1">
                <a:ea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5187">
                                            <p:txEl>
                                              <p:pRg st="1" end="1"/>
                                            </p:txEl>
                                          </p:spTgt>
                                        </p:tgtEl>
                                        <p:attrNameLst>
                                          <p:attrName>style.visibility</p:attrName>
                                        </p:attrNameLst>
                                      </p:cBhvr>
                                      <p:to>
                                        <p:strVal val="visible"/>
                                      </p:to>
                                    </p:set>
                                    <p:animEffect transition="in" filter="blinds(horizontal)">
                                      <p:cBhvr>
                                        <p:cTn id="7" dur="500"/>
                                        <p:tgtEl>
                                          <p:spTgt spid="6051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5187">
                                            <p:txEl>
                                              <p:pRg st="2" end="2"/>
                                            </p:txEl>
                                          </p:spTgt>
                                        </p:tgtEl>
                                        <p:attrNameLst>
                                          <p:attrName>style.visibility</p:attrName>
                                        </p:attrNameLst>
                                      </p:cBhvr>
                                      <p:to>
                                        <p:strVal val="visible"/>
                                      </p:to>
                                    </p:set>
                                    <p:animEffect transition="in" filter="blinds(horizontal)">
                                      <p:cBhvr>
                                        <p:cTn id="12" dur="500"/>
                                        <p:tgtEl>
                                          <p:spTgt spid="6051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05187">
                                            <p:txEl>
                                              <p:pRg st="3" end="3"/>
                                            </p:txEl>
                                          </p:spTgt>
                                        </p:tgtEl>
                                        <p:attrNameLst>
                                          <p:attrName>style.visibility</p:attrName>
                                        </p:attrNameLst>
                                      </p:cBhvr>
                                      <p:to>
                                        <p:strVal val="visible"/>
                                      </p:to>
                                    </p:set>
                                    <p:animEffect transition="in" filter="blinds(horizontal)">
                                      <p:cBhvr>
                                        <p:cTn id="17" dur="500"/>
                                        <p:tgtEl>
                                          <p:spTgt spid="60518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05187">
                                            <p:txEl>
                                              <p:pRg st="4" end="4"/>
                                            </p:txEl>
                                          </p:spTgt>
                                        </p:tgtEl>
                                        <p:attrNameLst>
                                          <p:attrName>style.visibility</p:attrName>
                                        </p:attrNameLst>
                                      </p:cBhvr>
                                      <p:to>
                                        <p:strVal val="visible"/>
                                      </p:to>
                                    </p:set>
                                    <p:animEffect transition="in" filter="blinds(horizontal)">
                                      <p:cBhvr>
                                        <p:cTn id="22" dur="500"/>
                                        <p:tgtEl>
                                          <p:spTgt spid="60518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05187">
                                            <p:txEl>
                                              <p:pRg st="5" end="5"/>
                                            </p:txEl>
                                          </p:spTgt>
                                        </p:tgtEl>
                                        <p:attrNameLst>
                                          <p:attrName>style.visibility</p:attrName>
                                        </p:attrNameLst>
                                      </p:cBhvr>
                                      <p:to>
                                        <p:strVal val="visible"/>
                                      </p:to>
                                    </p:set>
                                    <p:animEffect transition="in" filter="blinds(horizontal)">
                                      <p:cBhvr>
                                        <p:cTn id="27" dur="500"/>
                                        <p:tgtEl>
                                          <p:spTgt spid="60518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76868"/>
                                        </p:tgtEl>
                                        <p:attrNameLst>
                                          <p:attrName>style.visibility</p:attrName>
                                        </p:attrNameLst>
                                      </p:cBhvr>
                                      <p:to>
                                        <p:strVal val="visible"/>
                                      </p:to>
                                    </p:set>
                                    <p:animEffect transition="in" filter="blinds(horizontal)">
                                      <p:cBhvr>
                                        <p:cTn id="32" dur="500"/>
                                        <p:tgtEl>
                                          <p:spTgt spid="67686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05187">
                                            <p:txEl>
                                              <p:pRg st="7" end="7"/>
                                            </p:txEl>
                                          </p:spTgt>
                                        </p:tgtEl>
                                        <p:attrNameLst>
                                          <p:attrName>style.visibility</p:attrName>
                                        </p:attrNameLst>
                                      </p:cBhvr>
                                      <p:to>
                                        <p:strVal val="visible"/>
                                      </p:to>
                                    </p:set>
                                    <p:animEffect transition="in" filter="blinds(horizontal)">
                                      <p:cBhvr>
                                        <p:cTn id="37" dur="500"/>
                                        <p:tgtEl>
                                          <p:spTgt spid="60518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05187">
                                            <p:txEl>
                                              <p:pRg st="8" end="8"/>
                                            </p:txEl>
                                          </p:spTgt>
                                        </p:tgtEl>
                                        <p:attrNameLst>
                                          <p:attrName>style.visibility</p:attrName>
                                        </p:attrNameLst>
                                      </p:cBhvr>
                                      <p:to>
                                        <p:strVal val="visible"/>
                                      </p:to>
                                    </p:set>
                                    <p:animEffect transition="in" filter="blinds(horizontal)">
                                      <p:cBhvr>
                                        <p:cTn id="42" dur="500"/>
                                        <p:tgtEl>
                                          <p:spTgt spid="60518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05187">
                                            <p:txEl>
                                              <p:pRg st="9" end="9"/>
                                            </p:txEl>
                                          </p:spTgt>
                                        </p:tgtEl>
                                        <p:attrNameLst>
                                          <p:attrName>style.visibility</p:attrName>
                                        </p:attrNameLst>
                                      </p:cBhvr>
                                      <p:to>
                                        <p:strVal val="visible"/>
                                      </p:to>
                                    </p:set>
                                    <p:animEffect transition="in" filter="blinds(horizontal)">
                                      <p:cBhvr>
                                        <p:cTn id="47" dur="500"/>
                                        <p:tgtEl>
                                          <p:spTgt spid="60518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05187">
                                            <p:txEl>
                                              <p:pRg st="10" end="10"/>
                                            </p:txEl>
                                          </p:spTgt>
                                        </p:tgtEl>
                                        <p:attrNameLst>
                                          <p:attrName>style.visibility</p:attrName>
                                        </p:attrNameLst>
                                      </p:cBhvr>
                                      <p:to>
                                        <p:strVal val="visible"/>
                                      </p:to>
                                    </p:set>
                                    <p:animEffect transition="in" filter="blinds(horizontal)">
                                      <p:cBhvr>
                                        <p:cTn id="52" dur="500"/>
                                        <p:tgtEl>
                                          <p:spTgt spid="605187">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05187">
                                            <p:txEl>
                                              <p:pRg st="11" end="11"/>
                                            </p:txEl>
                                          </p:spTgt>
                                        </p:tgtEl>
                                        <p:attrNameLst>
                                          <p:attrName>style.visibility</p:attrName>
                                        </p:attrNameLst>
                                      </p:cBhvr>
                                      <p:to>
                                        <p:strVal val="visible"/>
                                      </p:to>
                                    </p:set>
                                    <p:animEffect transition="in" filter="blinds(horizontal)">
                                      <p:cBhvr>
                                        <p:cTn id="57" dur="500"/>
                                        <p:tgtEl>
                                          <p:spTgt spid="605187">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05187">
                                            <p:txEl>
                                              <p:pRg st="12" end="12"/>
                                            </p:txEl>
                                          </p:spTgt>
                                        </p:tgtEl>
                                        <p:attrNameLst>
                                          <p:attrName>style.visibility</p:attrName>
                                        </p:attrNameLst>
                                      </p:cBhvr>
                                      <p:to>
                                        <p:strVal val="visible"/>
                                      </p:to>
                                    </p:set>
                                    <p:animEffect transition="in" filter="blinds(horizontal)">
                                      <p:cBhvr>
                                        <p:cTn id="62" dur="500"/>
                                        <p:tgtEl>
                                          <p:spTgt spid="60518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868"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p:cNvSpPr>
            <a:spLocks noGrp="1" noChangeArrowheads="1"/>
          </p:cNvSpPr>
          <p:nvPr>
            <p:ph type="title" idx="4294967295"/>
          </p:nvPr>
        </p:nvSpPr>
        <p:spPr>
          <a:xfrm>
            <a:off x="668338" y="112713"/>
            <a:ext cx="7127875" cy="569912"/>
          </a:xfrm>
        </p:spPr>
        <p:txBody>
          <a:bodyPr lIns="91440" tIns="45720" rIns="91440" bIns="45720" anchor="ctr"/>
          <a:lstStyle/>
          <a:p>
            <a:pPr eaLnBrk="1" hangingPunct="1"/>
            <a:r>
              <a:rPr lang="en-US" altLang="zh-CN"/>
              <a:t>          IA-32</a:t>
            </a:r>
            <a:r>
              <a:rPr lang="zh-CN" altLang="en-US"/>
              <a:t>处理器寻址方式</a:t>
            </a:r>
          </a:p>
        </p:txBody>
      </p:sp>
      <p:sp>
        <p:nvSpPr>
          <p:cNvPr id="677891" name="Line 3"/>
          <p:cNvSpPr>
            <a:spLocks noChangeShapeType="1"/>
          </p:cNvSpPr>
          <p:nvPr/>
        </p:nvSpPr>
        <p:spPr bwMode="auto">
          <a:xfrm>
            <a:off x="76200" y="1284288"/>
            <a:ext cx="8578850" cy="0"/>
          </a:xfrm>
          <a:prstGeom prst="line">
            <a:avLst/>
          </a:prstGeom>
          <a:noFill/>
          <a:ln w="9525">
            <a:solidFill>
              <a:schemeClr val="tx1"/>
            </a:solidFill>
            <a:round/>
            <a:headEnd/>
            <a:tailEnd/>
          </a:ln>
        </p:spPr>
        <p:txBody>
          <a:bodyPr/>
          <a:lstStyle/>
          <a:p>
            <a:endParaRPr lang="zh-CN" altLang="en-US"/>
          </a:p>
        </p:txBody>
      </p:sp>
      <p:sp>
        <p:nvSpPr>
          <p:cNvPr id="677892" name="Text Box 4"/>
          <p:cNvSpPr txBox="1">
            <a:spLocks noChangeArrowheads="1"/>
          </p:cNvSpPr>
          <p:nvPr/>
        </p:nvSpPr>
        <p:spPr bwMode="auto">
          <a:xfrm>
            <a:off x="473075" y="806450"/>
            <a:ext cx="2362200" cy="457200"/>
          </a:xfrm>
          <a:prstGeom prst="rect">
            <a:avLst/>
          </a:prstGeom>
          <a:noFill/>
          <a:ln w="9525">
            <a:noFill/>
            <a:miter lim="800000"/>
            <a:headEnd/>
            <a:tailEnd/>
          </a:ln>
        </p:spPr>
        <p:txBody>
          <a:bodyPr>
            <a:spAutoFit/>
          </a:bodyPr>
          <a:lstStyle/>
          <a:p>
            <a:pPr>
              <a:spcBef>
                <a:spcPct val="50000"/>
              </a:spcBef>
            </a:pPr>
            <a:r>
              <a:rPr lang="zh-CN" altLang="en-US" sz="2400" b="1">
                <a:solidFill>
                  <a:schemeClr val="accent1"/>
                </a:solidFill>
                <a:latin typeface="Times New Roman" pitchFamily="18" charset="0"/>
                <a:ea typeface="微软雅黑" pitchFamily="34" charset="-122"/>
              </a:rPr>
              <a:t>寻址方式</a:t>
            </a:r>
          </a:p>
        </p:txBody>
      </p:sp>
      <p:sp>
        <p:nvSpPr>
          <p:cNvPr id="677893" name="Text Box 5"/>
          <p:cNvSpPr txBox="1">
            <a:spLocks noChangeArrowheads="1"/>
          </p:cNvSpPr>
          <p:nvPr/>
        </p:nvSpPr>
        <p:spPr bwMode="auto">
          <a:xfrm>
            <a:off x="6081713" y="804863"/>
            <a:ext cx="842962" cy="457200"/>
          </a:xfrm>
          <a:prstGeom prst="rect">
            <a:avLst/>
          </a:prstGeom>
          <a:noFill/>
          <a:ln w="9525">
            <a:noFill/>
            <a:miter lim="800000"/>
            <a:headEnd/>
            <a:tailEnd/>
          </a:ln>
        </p:spPr>
        <p:txBody>
          <a:bodyPr>
            <a:spAutoFit/>
          </a:bodyPr>
          <a:lstStyle/>
          <a:p>
            <a:pPr>
              <a:spcBef>
                <a:spcPct val="50000"/>
              </a:spcBef>
            </a:pPr>
            <a:r>
              <a:rPr lang="zh-CN" altLang="en-US" sz="2400" b="1">
                <a:solidFill>
                  <a:schemeClr val="accent1"/>
                </a:solidFill>
                <a:latin typeface="Times New Roman" pitchFamily="18" charset="0"/>
                <a:ea typeface="微软雅黑" pitchFamily="34" charset="-122"/>
              </a:rPr>
              <a:t>算法</a:t>
            </a:r>
          </a:p>
        </p:txBody>
      </p:sp>
      <p:sp>
        <p:nvSpPr>
          <p:cNvPr id="606214" name="Text Box 6"/>
          <p:cNvSpPr txBox="1">
            <a:spLocks noChangeArrowheads="1"/>
          </p:cNvSpPr>
          <p:nvPr/>
        </p:nvSpPr>
        <p:spPr bwMode="auto">
          <a:xfrm>
            <a:off x="393700" y="1417638"/>
            <a:ext cx="5416550" cy="4054475"/>
          </a:xfrm>
          <a:prstGeom prst="rect">
            <a:avLst/>
          </a:prstGeom>
          <a:noFill/>
          <a:ln w="9525">
            <a:noFill/>
            <a:miter lim="800000"/>
            <a:headEnd/>
            <a:tailEnd/>
          </a:ln>
        </p:spPr>
        <p:txBody>
          <a:bodyPr>
            <a:spAutoFit/>
          </a:bodyPr>
          <a:lstStyle/>
          <a:p>
            <a:pPr>
              <a:spcBef>
                <a:spcPct val="50000"/>
              </a:spcBef>
            </a:pPr>
            <a:r>
              <a:rPr lang="zh-CN" altLang="en-US" sz="2000" b="1">
                <a:latin typeface="微软雅黑" pitchFamily="34" charset="-122"/>
                <a:ea typeface="微软雅黑" pitchFamily="34" charset="-122"/>
              </a:rPr>
              <a:t>立即</a:t>
            </a:r>
            <a:r>
              <a:rPr lang="zh-CN" altLang="en-US" sz="2000" b="1">
                <a:solidFill>
                  <a:srgbClr val="C2228D"/>
                </a:solidFill>
                <a:latin typeface="微软雅黑" pitchFamily="34" charset="-122"/>
                <a:ea typeface="微软雅黑" pitchFamily="34" charset="-122"/>
              </a:rPr>
              <a:t>(地址码</a:t>
            </a:r>
            <a:r>
              <a:rPr lang="en-US" altLang="zh-CN" sz="2000" b="1">
                <a:solidFill>
                  <a:srgbClr val="C2228D"/>
                </a:solidFill>
                <a:latin typeface="微软雅黑" pitchFamily="34" charset="-122"/>
                <a:ea typeface="微软雅黑" pitchFamily="34" charset="-122"/>
              </a:rPr>
              <a:t>A</a:t>
            </a:r>
            <a:r>
              <a:rPr lang="zh-CN" altLang="en-US" sz="2000" b="1">
                <a:solidFill>
                  <a:srgbClr val="C2228D"/>
                </a:solidFill>
                <a:latin typeface="微软雅黑" pitchFamily="34" charset="-122"/>
                <a:ea typeface="微软雅黑" pitchFamily="34" charset="-122"/>
              </a:rPr>
              <a:t>本身为操作数)</a:t>
            </a:r>
          </a:p>
          <a:p>
            <a:pPr>
              <a:spcBef>
                <a:spcPct val="50000"/>
              </a:spcBef>
            </a:pPr>
            <a:r>
              <a:rPr lang="zh-CN" altLang="en-US" sz="2000" b="1">
                <a:latin typeface="微软雅黑" pitchFamily="34" charset="-122"/>
                <a:ea typeface="微软雅黑" pitchFamily="34" charset="-122"/>
              </a:rPr>
              <a:t>寄存器</a:t>
            </a:r>
            <a:r>
              <a:rPr lang="zh-CN" altLang="en-US" sz="2000" b="1">
                <a:solidFill>
                  <a:srgbClr val="C2228D"/>
                </a:solidFill>
                <a:latin typeface="微软雅黑" pitchFamily="34" charset="-122"/>
                <a:ea typeface="微软雅黑" pitchFamily="34" charset="-122"/>
              </a:rPr>
              <a:t>(通用寄存器的内容为操作数)</a:t>
            </a:r>
          </a:p>
          <a:p>
            <a:pPr>
              <a:spcBef>
                <a:spcPct val="50000"/>
              </a:spcBef>
            </a:pPr>
            <a:r>
              <a:rPr lang="zh-CN" altLang="en-US" sz="2000" b="1">
                <a:latin typeface="微软雅黑" pitchFamily="34" charset="-122"/>
                <a:ea typeface="微软雅黑" pitchFamily="34" charset="-122"/>
              </a:rPr>
              <a:t>偏移量</a:t>
            </a:r>
            <a:r>
              <a:rPr lang="zh-CN" altLang="en-US" sz="2000" b="1">
                <a:solidFill>
                  <a:srgbClr val="C2228D"/>
                </a:solidFill>
                <a:latin typeface="微软雅黑" pitchFamily="34" charset="-122"/>
                <a:ea typeface="微软雅黑" pitchFamily="34" charset="-122"/>
              </a:rPr>
              <a:t>(地址码</a:t>
            </a:r>
            <a:r>
              <a:rPr lang="en-US" altLang="zh-CN" sz="2000" b="1">
                <a:solidFill>
                  <a:srgbClr val="C2228D"/>
                </a:solidFill>
                <a:latin typeface="微软雅黑" pitchFamily="34" charset="-122"/>
                <a:ea typeface="微软雅黑" pitchFamily="34" charset="-122"/>
              </a:rPr>
              <a:t>A</a:t>
            </a:r>
            <a:r>
              <a:rPr lang="zh-CN" altLang="en-US" sz="2000" b="1">
                <a:solidFill>
                  <a:srgbClr val="C2228D"/>
                </a:solidFill>
                <a:latin typeface="微软雅黑" pitchFamily="34" charset="-122"/>
                <a:ea typeface="微软雅黑" pitchFamily="34" charset="-122"/>
              </a:rPr>
              <a:t>给出8/16/32位偏移量)</a:t>
            </a:r>
            <a:endParaRPr lang="zh-CN" altLang="en-US" sz="2000" b="1">
              <a:latin typeface="微软雅黑" pitchFamily="34" charset="-122"/>
              <a:ea typeface="微软雅黑" pitchFamily="34" charset="-122"/>
            </a:endParaRPr>
          </a:p>
          <a:p>
            <a:pPr>
              <a:spcBef>
                <a:spcPct val="50000"/>
              </a:spcBef>
            </a:pPr>
            <a:r>
              <a:rPr lang="zh-CN" altLang="en-US" sz="2000" b="1">
                <a:latin typeface="微软雅黑" pitchFamily="34" charset="-122"/>
                <a:ea typeface="微软雅黑" pitchFamily="34" charset="-122"/>
              </a:rPr>
              <a:t>基址</a:t>
            </a:r>
            <a:r>
              <a:rPr lang="zh-CN" altLang="en-US" sz="2000" b="1">
                <a:solidFill>
                  <a:srgbClr val="C2228D"/>
                </a:solidFill>
                <a:latin typeface="微软雅黑" pitchFamily="34" charset="-122"/>
                <a:ea typeface="微软雅黑" pitchFamily="34" charset="-122"/>
              </a:rPr>
              <a:t>(地址码</a:t>
            </a:r>
            <a:r>
              <a:rPr lang="en-US" altLang="zh-CN" sz="2000" b="1">
                <a:solidFill>
                  <a:srgbClr val="C2228D"/>
                </a:solidFill>
                <a:latin typeface="微软雅黑" pitchFamily="34" charset="-122"/>
                <a:ea typeface="微软雅黑" pitchFamily="34" charset="-122"/>
              </a:rPr>
              <a:t>B</a:t>
            </a:r>
            <a:r>
              <a:rPr lang="zh-CN" altLang="en-US" sz="2000" b="1">
                <a:solidFill>
                  <a:srgbClr val="C2228D"/>
                </a:solidFill>
                <a:latin typeface="微软雅黑" pitchFamily="34" charset="-122"/>
                <a:ea typeface="微软雅黑" pitchFamily="34" charset="-122"/>
              </a:rPr>
              <a:t>给出基址器编号)</a:t>
            </a:r>
            <a:endParaRPr lang="zh-CN" altLang="en-US" sz="2000" b="1">
              <a:latin typeface="微软雅黑" pitchFamily="34" charset="-122"/>
              <a:ea typeface="微软雅黑" pitchFamily="34" charset="-122"/>
            </a:endParaRPr>
          </a:p>
          <a:p>
            <a:pPr>
              <a:spcBef>
                <a:spcPct val="50000"/>
              </a:spcBef>
            </a:pPr>
            <a:r>
              <a:rPr lang="zh-CN" altLang="en-US" sz="2000" b="1">
                <a:latin typeface="微软雅黑" pitchFamily="34" charset="-122"/>
                <a:ea typeface="微软雅黑" pitchFamily="34" charset="-122"/>
              </a:rPr>
              <a:t>基址带偏移量</a:t>
            </a:r>
            <a:r>
              <a:rPr lang="zh-CN" altLang="en-US" sz="2000" b="1">
                <a:solidFill>
                  <a:srgbClr val="C2228D"/>
                </a:solidFill>
                <a:latin typeface="微软雅黑" pitchFamily="34" charset="-122"/>
                <a:ea typeface="微软雅黑" pitchFamily="34" charset="-122"/>
              </a:rPr>
              <a:t>(一维表访问)</a:t>
            </a:r>
            <a:endParaRPr lang="zh-CN" altLang="en-US" sz="2000" b="1">
              <a:latin typeface="微软雅黑" pitchFamily="34" charset="-122"/>
              <a:ea typeface="微软雅黑" pitchFamily="34" charset="-122"/>
            </a:endParaRPr>
          </a:p>
          <a:p>
            <a:pPr>
              <a:spcBef>
                <a:spcPct val="50000"/>
              </a:spcBef>
            </a:pPr>
            <a:r>
              <a:rPr lang="zh-CN" altLang="en-US" sz="2000" b="1">
                <a:latin typeface="微软雅黑" pitchFamily="34" charset="-122"/>
                <a:ea typeface="微软雅黑" pitchFamily="34" charset="-122"/>
              </a:rPr>
              <a:t>比例变址带偏移量</a:t>
            </a:r>
            <a:r>
              <a:rPr lang="zh-CN" altLang="en-US" sz="2000" b="1">
                <a:solidFill>
                  <a:srgbClr val="C2228D"/>
                </a:solidFill>
                <a:latin typeface="微软雅黑" pitchFamily="34" charset="-122"/>
                <a:ea typeface="微软雅黑" pitchFamily="34" charset="-122"/>
              </a:rPr>
              <a:t>(一维表访问)</a:t>
            </a:r>
            <a:endParaRPr lang="zh-CN" altLang="en-US" sz="2000" b="1">
              <a:latin typeface="微软雅黑" pitchFamily="34" charset="-122"/>
              <a:ea typeface="微软雅黑" pitchFamily="34" charset="-122"/>
            </a:endParaRPr>
          </a:p>
          <a:p>
            <a:pPr>
              <a:spcBef>
                <a:spcPct val="50000"/>
              </a:spcBef>
            </a:pPr>
            <a:r>
              <a:rPr lang="zh-CN" altLang="en-US" sz="2000" b="1">
                <a:latin typeface="微软雅黑" pitchFamily="34" charset="-122"/>
                <a:ea typeface="微软雅黑" pitchFamily="34" charset="-122"/>
              </a:rPr>
              <a:t>基址带变址和偏移量</a:t>
            </a:r>
            <a:r>
              <a:rPr lang="zh-CN" altLang="en-US" sz="2000" b="1">
                <a:solidFill>
                  <a:srgbClr val="C2228D"/>
                </a:solidFill>
                <a:latin typeface="微软雅黑" pitchFamily="34" charset="-122"/>
                <a:ea typeface="微软雅黑" pitchFamily="34" charset="-122"/>
              </a:rPr>
              <a:t>(二维表访问)</a:t>
            </a:r>
            <a:endParaRPr lang="zh-CN" altLang="en-US" sz="2000" b="1">
              <a:latin typeface="微软雅黑" pitchFamily="34" charset="-122"/>
              <a:ea typeface="微软雅黑" pitchFamily="34" charset="-122"/>
            </a:endParaRPr>
          </a:p>
          <a:p>
            <a:pPr>
              <a:spcBef>
                <a:spcPct val="50000"/>
              </a:spcBef>
            </a:pPr>
            <a:r>
              <a:rPr lang="zh-CN" altLang="en-US" sz="2000" b="1">
                <a:latin typeface="微软雅黑" pitchFamily="34" charset="-122"/>
                <a:ea typeface="微软雅黑" pitchFamily="34" charset="-122"/>
              </a:rPr>
              <a:t>基址带比例变址和偏移量</a:t>
            </a:r>
            <a:r>
              <a:rPr lang="zh-CN" altLang="en-US" sz="2000" b="1">
                <a:solidFill>
                  <a:srgbClr val="C2228D"/>
                </a:solidFill>
                <a:latin typeface="微软雅黑" pitchFamily="34" charset="-122"/>
                <a:ea typeface="微软雅黑" pitchFamily="34" charset="-122"/>
              </a:rPr>
              <a:t>(二维表访问)</a:t>
            </a:r>
          </a:p>
          <a:p>
            <a:pPr>
              <a:spcBef>
                <a:spcPct val="50000"/>
              </a:spcBef>
            </a:pPr>
            <a:r>
              <a:rPr lang="zh-CN" altLang="en-US" sz="2000" b="1">
                <a:latin typeface="微软雅黑" pitchFamily="34" charset="-122"/>
                <a:ea typeface="微软雅黑" pitchFamily="34" charset="-122"/>
              </a:rPr>
              <a:t>相对</a:t>
            </a:r>
            <a:r>
              <a:rPr lang="zh-CN" altLang="en-US" sz="2000" b="1">
                <a:solidFill>
                  <a:srgbClr val="C2228D"/>
                </a:solidFill>
                <a:latin typeface="微软雅黑" pitchFamily="34" charset="-122"/>
                <a:ea typeface="微软雅黑" pitchFamily="34" charset="-122"/>
              </a:rPr>
              <a:t>(给出下一指令的地址，转移控制)</a:t>
            </a:r>
          </a:p>
        </p:txBody>
      </p:sp>
      <p:sp>
        <p:nvSpPr>
          <p:cNvPr id="606215" name="Text Box 7"/>
          <p:cNvSpPr txBox="1">
            <a:spLocks noChangeArrowheads="1"/>
          </p:cNvSpPr>
          <p:nvPr/>
        </p:nvSpPr>
        <p:spPr bwMode="auto">
          <a:xfrm>
            <a:off x="5667375" y="1449388"/>
            <a:ext cx="3387725" cy="4054475"/>
          </a:xfrm>
          <a:prstGeom prst="rect">
            <a:avLst/>
          </a:prstGeom>
          <a:noFill/>
          <a:ln w="9525">
            <a:noFill/>
            <a:miter lim="800000"/>
            <a:headEnd/>
            <a:tailEnd/>
          </a:ln>
        </p:spPr>
        <p:txBody>
          <a:bodyPr>
            <a:spAutoFit/>
          </a:bodyPr>
          <a:lstStyle/>
          <a:p>
            <a:pPr>
              <a:spcBef>
                <a:spcPct val="50000"/>
              </a:spcBef>
            </a:pPr>
            <a:r>
              <a:rPr lang="zh-CN" altLang="en-US" sz="2000" b="1">
                <a:solidFill>
                  <a:srgbClr val="0000FF"/>
                </a:solidFill>
                <a:latin typeface="微软雅黑" pitchFamily="34" charset="-122"/>
                <a:ea typeface="微软雅黑" pitchFamily="34" charset="-122"/>
                <a:cs typeface="Arial" pitchFamily="34" charset="0"/>
              </a:rPr>
              <a:t>操作数=</a:t>
            </a:r>
            <a:r>
              <a:rPr lang="en-US" altLang="zh-CN" sz="2000" b="1">
                <a:solidFill>
                  <a:srgbClr val="0000FF"/>
                </a:solidFill>
                <a:latin typeface="微软雅黑" pitchFamily="34" charset="-122"/>
                <a:ea typeface="微软雅黑" pitchFamily="34" charset="-122"/>
                <a:cs typeface="Arial" pitchFamily="34" charset="0"/>
              </a:rPr>
              <a:t>A</a:t>
            </a:r>
          </a:p>
          <a:p>
            <a:pPr>
              <a:spcBef>
                <a:spcPct val="50000"/>
              </a:spcBef>
            </a:pPr>
            <a:r>
              <a:rPr lang="zh-CN" altLang="en-US" sz="2000" b="1">
                <a:solidFill>
                  <a:srgbClr val="0000FF"/>
                </a:solidFill>
                <a:latin typeface="微软雅黑" pitchFamily="34" charset="-122"/>
                <a:ea typeface="微软雅黑" pitchFamily="34" charset="-122"/>
                <a:cs typeface="Arial" pitchFamily="34" charset="0"/>
              </a:rPr>
              <a:t>操作数= (</a:t>
            </a:r>
            <a:r>
              <a:rPr lang="en-US" altLang="zh-CN" sz="2000" b="1">
                <a:solidFill>
                  <a:srgbClr val="0000FF"/>
                </a:solidFill>
                <a:latin typeface="微软雅黑" pitchFamily="34" charset="-122"/>
                <a:ea typeface="微软雅黑" pitchFamily="34" charset="-122"/>
                <a:cs typeface="Arial" pitchFamily="34" charset="0"/>
              </a:rPr>
              <a:t>R)</a:t>
            </a:r>
          </a:p>
          <a:p>
            <a:pPr>
              <a:spcBef>
                <a:spcPct val="50000"/>
              </a:spcBef>
            </a:pPr>
            <a:r>
              <a:rPr lang="en-US" altLang="zh-CN" sz="2000" b="1">
                <a:solidFill>
                  <a:srgbClr val="0000FF"/>
                </a:solidFill>
                <a:latin typeface="微软雅黑" pitchFamily="34" charset="-122"/>
                <a:ea typeface="微软雅黑" pitchFamily="34" charset="-122"/>
                <a:cs typeface="Arial" pitchFamily="34" charset="0"/>
              </a:rPr>
              <a:t>LA=(SR)+A</a:t>
            </a:r>
          </a:p>
          <a:p>
            <a:pPr>
              <a:spcBef>
                <a:spcPct val="50000"/>
              </a:spcBef>
            </a:pPr>
            <a:r>
              <a:rPr lang="en-US" altLang="zh-CN" sz="2000" b="1">
                <a:solidFill>
                  <a:srgbClr val="0000FF"/>
                </a:solidFill>
                <a:latin typeface="微软雅黑" pitchFamily="34" charset="-122"/>
                <a:ea typeface="微软雅黑" pitchFamily="34" charset="-122"/>
                <a:cs typeface="Arial" pitchFamily="34" charset="0"/>
              </a:rPr>
              <a:t>LA=(SR)+(B)</a:t>
            </a:r>
          </a:p>
          <a:p>
            <a:pPr>
              <a:spcBef>
                <a:spcPct val="50000"/>
              </a:spcBef>
            </a:pPr>
            <a:r>
              <a:rPr lang="en-US" altLang="zh-CN" sz="2000" b="1">
                <a:solidFill>
                  <a:srgbClr val="0000FF"/>
                </a:solidFill>
                <a:latin typeface="微软雅黑" pitchFamily="34" charset="-122"/>
                <a:ea typeface="微软雅黑" pitchFamily="34" charset="-122"/>
                <a:cs typeface="Arial" pitchFamily="34" charset="0"/>
              </a:rPr>
              <a:t>LA=(SR)+(B)+A</a:t>
            </a:r>
          </a:p>
          <a:p>
            <a:pPr>
              <a:spcBef>
                <a:spcPct val="50000"/>
              </a:spcBef>
            </a:pPr>
            <a:r>
              <a:rPr lang="en-US" altLang="zh-CN" sz="2000" b="1">
                <a:solidFill>
                  <a:srgbClr val="0000FF"/>
                </a:solidFill>
                <a:latin typeface="微软雅黑" pitchFamily="34" charset="-122"/>
                <a:ea typeface="微软雅黑" pitchFamily="34" charset="-122"/>
                <a:cs typeface="Arial" pitchFamily="34" charset="0"/>
              </a:rPr>
              <a:t>LA=(SR)+ (I)xS+A</a:t>
            </a:r>
          </a:p>
          <a:p>
            <a:pPr>
              <a:spcBef>
                <a:spcPct val="50000"/>
              </a:spcBef>
            </a:pPr>
            <a:r>
              <a:rPr lang="en-US" altLang="zh-CN" sz="2000" b="1">
                <a:solidFill>
                  <a:srgbClr val="0000FF"/>
                </a:solidFill>
                <a:latin typeface="微软雅黑" pitchFamily="34" charset="-122"/>
                <a:ea typeface="微软雅黑" pitchFamily="34" charset="-122"/>
                <a:cs typeface="Arial" pitchFamily="34" charset="0"/>
              </a:rPr>
              <a:t>LA=(SR)+(B)+(I) +A</a:t>
            </a:r>
          </a:p>
          <a:p>
            <a:pPr>
              <a:spcBef>
                <a:spcPct val="50000"/>
              </a:spcBef>
            </a:pPr>
            <a:r>
              <a:rPr lang="en-US" altLang="zh-CN" sz="2000" b="1">
                <a:solidFill>
                  <a:srgbClr val="0000FF"/>
                </a:solidFill>
                <a:latin typeface="微软雅黑" pitchFamily="34" charset="-122"/>
                <a:ea typeface="微软雅黑" pitchFamily="34" charset="-122"/>
                <a:cs typeface="Arial" pitchFamily="34" charset="0"/>
              </a:rPr>
              <a:t>LA=(SR</a:t>
            </a:r>
            <a:r>
              <a:rPr lang="en-US" altLang="zh-CN" sz="2000" b="1">
                <a:solidFill>
                  <a:schemeClr val="accent2"/>
                </a:solidFill>
                <a:latin typeface="微软雅黑" pitchFamily="34" charset="-122"/>
                <a:ea typeface="微软雅黑" pitchFamily="34" charset="-122"/>
                <a:cs typeface="Arial" pitchFamily="34" charset="0"/>
              </a:rPr>
              <a:t>)</a:t>
            </a:r>
            <a:r>
              <a:rPr lang="en-US" altLang="zh-CN" sz="2000" b="1">
                <a:solidFill>
                  <a:schemeClr val="accent1"/>
                </a:solidFill>
                <a:latin typeface="微软雅黑" pitchFamily="34" charset="-122"/>
                <a:ea typeface="微软雅黑" pitchFamily="34" charset="-122"/>
                <a:cs typeface="Arial" pitchFamily="34" charset="0"/>
              </a:rPr>
              <a:t>+(B)+(I)xS+A</a:t>
            </a:r>
          </a:p>
          <a:p>
            <a:pPr>
              <a:spcBef>
                <a:spcPct val="50000"/>
              </a:spcBef>
            </a:pPr>
            <a:r>
              <a:rPr lang="zh-CN" altLang="en-US" sz="2000" b="1">
                <a:solidFill>
                  <a:srgbClr val="0000FF"/>
                </a:solidFill>
                <a:latin typeface="微软雅黑" pitchFamily="34" charset="-122"/>
                <a:ea typeface="微软雅黑" pitchFamily="34" charset="-122"/>
                <a:cs typeface="Arial" pitchFamily="34" charset="0"/>
              </a:rPr>
              <a:t>转移地址=(</a:t>
            </a:r>
            <a:r>
              <a:rPr lang="en-US" altLang="zh-CN" sz="2000" b="1">
                <a:solidFill>
                  <a:srgbClr val="0000FF"/>
                </a:solidFill>
                <a:latin typeface="微软雅黑" pitchFamily="34" charset="-122"/>
                <a:ea typeface="微软雅黑" pitchFamily="34" charset="-122"/>
                <a:cs typeface="Arial" pitchFamily="34" charset="0"/>
              </a:rPr>
              <a:t>PC)+A</a:t>
            </a:r>
          </a:p>
        </p:txBody>
      </p:sp>
      <p:sp>
        <p:nvSpPr>
          <p:cNvPr id="677897" name="Rectangle 9"/>
          <p:cNvSpPr>
            <a:spLocks noChangeArrowheads="1"/>
          </p:cNvSpPr>
          <p:nvPr/>
        </p:nvSpPr>
        <p:spPr bwMode="auto">
          <a:xfrm>
            <a:off x="387350" y="5838825"/>
            <a:ext cx="8369300" cy="701675"/>
          </a:xfrm>
          <a:prstGeom prst="rect">
            <a:avLst/>
          </a:prstGeom>
          <a:noFill/>
          <a:ln w="50800">
            <a:noFill/>
            <a:miter lim="800000"/>
            <a:headEnd/>
            <a:tailEnd/>
          </a:ln>
          <a:effectLst/>
        </p:spPr>
        <p:txBody>
          <a:bodyPr wrap="none" anchor="ctr">
            <a:spAutoFit/>
          </a:bodyPr>
          <a:lstStyle/>
          <a:p>
            <a:r>
              <a:rPr lang="en-US" altLang="zh-CN" sz="2000" b="1">
                <a:latin typeface="微软雅黑" pitchFamily="34" charset="-122"/>
                <a:ea typeface="微软雅黑" pitchFamily="34" charset="-122"/>
              </a:rPr>
              <a:t>IA-32</a:t>
            </a:r>
            <a:r>
              <a:rPr lang="zh-CN" altLang="en-US" sz="2000" b="1">
                <a:latin typeface="微软雅黑" pitchFamily="34" charset="-122"/>
                <a:ea typeface="微软雅黑" pitchFamily="34" charset="-122"/>
              </a:rPr>
              <a:t>指令举例：</a:t>
            </a:r>
          </a:p>
          <a:p>
            <a:r>
              <a:rPr lang="en-US" altLang="zh-CN" sz="2000" b="1">
                <a:latin typeface="微软雅黑" pitchFamily="34" charset="-122"/>
                <a:ea typeface="微软雅黑" pitchFamily="34" charset="-122"/>
              </a:rPr>
              <a:t>movw	8(%ebp,%edx,4), %ax  </a:t>
            </a:r>
            <a:r>
              <a:rPr lang="en-US" altLang="zh-CN" sz="2000" b="1">
                <a:solidFill>
                  <a:srgbClr val="006600"/>
                </a:solidFill>
                <a:latin typeface="微软雅黑" pitchFamily="34" charset="-122"/>
                <a:ea typeface="微软雅黑" pitchFamily="34" charset="-122"/>
              </a:rPr>
              <a:t>// R[ax]←M[</a:t>
            </a:r>
            <a:r>
              <a:rPr lang="en-US" altLang="zh-CN" sz="2000" b="1">
                <a:solidFill>
                  <a:schemeClr val="accent1"/>
                </a:solidFill>
                <a:latin typeface="微软雅黑" pitchFamily="34" charset="-122"/>
                <a:ea typeface="微软雅黑" pitchFamily="34" charset="-122"/>
              </a:rPr>
              <a:t>R[ebp]+R[edx]</a:t>
            </a:r>
            <a:r>
              <a:rPr lang="pt-BR" altLang="zh-CN" sz="2000" b="1">
                <a:solidFill>
                  <a:schemeClr val="accent1"/>
                </a:solidFill>
                <a:latin typeface="微软雅黑" pitchFamily="34" charset="-122"/>
                <a:ea typeface="微软雅黑" pitchFamily="34" charset="-122"/>
              </a:rPr>
              <a:t>×4+</a:t>
            </a:r>
            <a:r>
              <a:rPr lang="en-US" altLang="zh-CN" sz="2000" b="1">
                <a:solidFill>
                  <a:schemeClr val="accent1"/>
                </a:solidFill>
                <a:latin typeface="微软雅黑" pitchFamily="34" charset="-122"/>
                <a:ea typeface="微软雅黑" pitchFamily="34" charset="-122"/>
              </a:rPr>
              <a:t>8</a:t>
            </a:r>
            <a:r>
              <a:rPr lang="en-US" altLang="zh-CN" sz="2000" b="1">
                <a:solidFill>
                  <a:srgbClr val="006600"/>
                </a:solidFill>
                <a:latin typeface="微软雅黑" pitchFamily="34" charset="-122"/>
                <a:ea typeface="微软雅黑" pitchFamily="34" charset="-122"/>
              </a:rPr>
              <a:t>]</a:t>
            </a:r>
            <a:r>
              <a:rPr lang="zh-CN" altLang="en-US" b="1">
                <a:ea typeface="宋体" pitchFamily="2" charset="-122"/>
              </a:rPr>
              <a:t> </a:t>
            </a:r>
          </a:p>
        </p:txBody>
      </p:sp>
      <p:sp>
        <p:nvSpPr>
          <p:cNvPr id="677899" name="Line 11"/>
          <p:cNvSpPr>
            <a:spLocks noChangeShapeType="1"/>
          </p:cNvSpPr>
          <p:nvPr/>
        </p:nvSpPr>
        <p:spPr bwMode="auto">
          <a:xfrm flipV="1">
            <a:off x="6619875" y="4992688"/>
            <a:ext cx="492125" cy="1231900"/>
          </a:xfrm>
          <a:prstGeom prst="line">
            <a:avLst/>
          </a:prstGeom>
          <a:noFill/>
          <a:ln w="50800">
            <a:solidFill>
              <a:srgbClr val="FE9AAB"/>
            </a:solidFill>
            <a:round/>
            <a:headEnd/>
            <a:tailEnd type="triangle" w="med" len="med"/>
          </a:ln>
          <a:effectLst/>
        </p:spPr>
        <p:txBody>
          <a:bodyPr/>
          <a:lstStyle/>
          <a:p>
            <a:endParaRPr lang="zh-CN" altLang="en-US"/>
          </a:p>
        </p:txBody>
      </p:sp>
      <p:sp>
        <p:nvSpPr>
          <p:cNvPr id="677900" name="Line 12"/>
          <p:cNvSpPr>
            <a:spLocks noChangeShapeType="1"/>
          </p:cNvSpPr>
          <p:nvPr/>
        </p:nvSpPr>
        <p:spPr bwMode="auto">
          <a:xfrm flipV="1">
            <a:off x="7794625" y="5051425"/>
            <a:ext cx="203200" cy="1174750"/>
          </a:xfrm>
          <a:prstGeom prst="line">
            <a:avLst/>
          </a:prstGeom>
          <a:noFill/>
          <a:ln w="50800">
            <a:solidFill>
              <a:srgbClr val="FE9AAB"/>
            </a:solidFill>
            <a:round/>
            <a:headEnd/>
            <a:tailEnd type="triangle" w="med" len="med"/>
          </a:ln>
          <a:effectLst/>
        </p:spPr>
        <p:txBody>
          <a:bodyPr/>
          <a:lstStyle/>
          <a:p>
            <a:endParaRPr lang="zh-CN" altLang="en-US"/>
          </a:p>
        </p:txBody>
      </p:sp>
      <p:sp>
        <p:nvSpPr>
          <p:cNvPr id="677901" name="Line 13"/>
          <p:cNvSpPr>
            <a:spLocks noChangeShapeType="1"/>
          </p:cNvSpPr>
          <p:nvPr/>
        </p:nvSpPr>
        <p:spPr bwMode="auto">
          <a:xfrm flipV="1">
            <a:off x="8404225" y="5037138"/>
            <a:ext cx="57150" cy="1101725"/>
          </a:xfrm>
          <a:prstGeom prst="line">
            <a:avLst/>
          </a:prstGeom>
          <a:noFill/>
          <a:ln w="50800">
            <a:solidFill>
              <a:srgbClr val="FE9AAB"/>
            </a:solidFill>
            <a:round/>
            <a:headEnd/>
            <a:tailEnd type="triangle" w="med" len="med"/>
          </a:ln>
          <a:effectLst/>
        </p:spPr>
        <p:txBody>
          <a:bodyPr/>
          <a:lstStyle/>
          <a:p>
            <a:endParaRPr lang="zh-CN" altLang="en-US"/>
          </a:p>
        </p:txBody>
      </p:sp>
      <p:sp>
        <p:nvSpPr>
          <p:cNvPr id="677902" name="Rectangle 14"/>
          <p:cNvSpPr>
            <a:spLocks noChangeArrowheads="1"/>
          </p:cNvSpPr>
          <p:nvPr/>
        </p:nvSpPr>
        <p:spPr bwMode="auto">
          <a:xfrm>
            <a:off x="261938" y="2278063"/>
            <a:ext cx="8374062" cy="2816225"/>
          </a:xfrm>
          <a:prstGeom prst="rect">
            <a:avLst/>
          </a:prstGeom>
          <a:solidFill>
            <a:schemeClr val="accent2">
              <a:alpha val="31000"/>
            </a:schemeClr>
          </a:solidFill>
          <a:ln w="50800">
            <a:noFill/>
            <a:miter lim="800000"/>
            <a:headEnd/>
            <a:tailEnd/>
          </a:ln>
          <a:effectLst/>
        </p:spPr>
        <p:txBody>
          <a:bodyPr wrap="none" anchor="ctr"/>
          <a:lstStyle/>
          <a:p>
            <a:endParaRPr lang="zh-CN" altLang="en-US"/>
          </a:p>
        </p:txBody>
      </p:sp>
      <p:sp>
        <p:nvSpPr>
          <p:cNvPr id="677903" name="Text Box 15"/>
          <p:cNvSpPr txBox="1">
            <a:spLocks noChangeArrowheads="1"/>
          </p:cNvSpPr>
          <p:nvPr/>
        </p:nvSpPr>
        <p:spPr bwMode="auto">
          <a:xfrm>
            <a:off x="5064125" y="5572125"/>
            <a:ext cx="1916113" cy="396875"/>
          </a:xfrm>
          <a:prstGeom prst="rect">
            <a:avLst/>
          </a:prstGeom>
          <a:noFill/>
          <a:ln w="50800">
            <a:noFill/>
            <a:miter lim="800000"/>
            <a:headEnd/>
            <a:tailEnd/>
          </a:ln>
          <a:effectLst/>
        </p:spPr>
        <p:txBody>
          <a:bodyPr>
            <a:spAutoFit/>
          </a:bodyPr>
          <a:lstStyle/>
          <a:p>
            <a:pPr>
              <a:spcBef>
                <a:spcPct val="50000"/>
              </a:spcBef>
            </a:pPr>
            <a:r>
              <a:rPr lang="zh-CN" altLang="en-US" sz="2000" b="1">
                <a:solidFill>
                  <a:schemeClr val="accent1"/>
                </a:solidFill>
                <a:latin typeface="微软雅黑" pitchFamily="34" charset="-122"/>
                <a:ea typeface="微软雅黑" pitchFamily="34" charset="-122"/>
              </a:rPr>
              <a:t>有效地址</a:t>
            </a:r>
            <a:r>
              <a:rPr lang="en-US" altLang="zh-CN" sz="2000" b="1">
                <a:solidFill>
                  <a:schemeClr val="accent1"/>
                </a:solidFill>
                <a:latin typeface="微软雅黑" pitchFamily="34" charset="-122"/>
                <a:ea typeface="微软雅黑" pitchFamily="34" charset="-122"/>
              </a:rPr>
              <a:t>EA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7902"/>
                                        </p:tgtEl>
                                        <p:attrNameLst>
                                          <p:attrName>style.visibility</p:attrName>
                                        </p:attrNameLst>
                                      </p:cBhvr>
                                      <p:to>
                                        <p:strVal val="visible"/>
                                      </p:to>
                                    </p:set>
                                    <p:animEffect transition="in" filter="blinds(horizontal)">
                                      <p:cBhvr>
                                        <p:cTn id="7" dur="500"/>
                                        <p:tgtEl>
                                          <p:spTgt spid="6779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7897"/>
                                        </p:tgtEl>
                                        <p:attrNameLst>
                                          <p:attrName>style.visibility</p:attrName>
                                        </p:attrNameLst>
                                      </p:cBhvr>
                                      <p:to>
                                        <p:strVal val="visible"/>
                                      </p:to>
                                    </p:set>
                                    <p:animEffect transition="in" filter="blinds(horizontal)">
                                      <p:cBhvr>
                                        <p:cTn id="12" dur="500"/>
                                        <p:tgtEl>
                                          <p:spTgt spid="67789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7899"/>
                                        </p:tgtEl>
                                        <p:attrNameLst>
                                          <p:attrName>style.visibility</p:attrName>
                                        </p:attrNameLst>
                                      </p:cBhvr>
                                      <p:to>
                                        <p:strVal val="visible"/>
                                      </p:to>
                                    </p:set>
                                    <p:animEffect transition="in" filter="blinds(horizontal)">
                                      <p:cBhvr>
                                        <p:cTn id="17" dur="500"/>
                                        <p:tgtEl>
                                          <p:spTgt spid="67789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77900"/>
                                        </p:tgtEl>
                                        <p:attrNameLst>
                                          <p:attrName>style.visibility</p:attrName>
                                        </p:attrNameLst>
                                      </p:cBhvr>
                                      <p:to>
                                        <p:strVal val="visible"/>
                                      </p:to>
                                    </p:set>
                                    <p:animEffect transition="in" filter="blinds(horizontal)">
                                      <p:cBhvr>
                                        <p:cTn id="22" dur="500"/>
                                        <p:tgtEl>
                                          <p:spTgt spid="67790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77901"/>
                                        </p:tgtEl>
                                        <p:attrNameLst>
                                          <p:attrName>style.visibility</p:attrName>
                                        </p:attrNameLst>
                                      </p:cBhvr>
                                      <p:to>
                                        <p:strVal val="visible"/>
                                      </p:to>
                                    </p:set>
                                    <p:animEffect transition="in" filter="blinds(horizontal)">
                                      <p:cBhvr>
                                        <p:cTn id="27" dur="500"/>
                                        <p:tgtEl>
                                          <p:spTgt spid="677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897" grpId="0"/>
      <p:bldP spid="677899" grpId="0" animBg="1"/>
      <p:bldP spid="677900" grpId="0" animBg="1"/>
      <p:bldP spid="677901" grpId="0" animBg="1"/>
      <p:bldP spid="677902" grpId="0" animBg="1"/>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idx="4294967295"/>
          </p:nvPr>
        </p:nvSpPr>
        <p:spPr>
          <a:xfrm>
            <a:off x="755650" y="171450"/>
            <a:ext cx="6583363" cy="515938"/>
          </a:xfrm>
        </p:spPr>
        <p:txBody>
          <a:bodyPr lIns="91440" tIns="45720" rIns="91440" bIns="45720" anchor="ctr"/>
          <a:lstStyle/>
          <a:p>
            <a:pPr eaLnBrk="1" hangingPunct="1"/>
            <a:r>
              <a:rPr lang="en-US" altLang="zh-CN" sz="3200"/>
              <a:t>IA-32</a:t>
            </a:r>
            <a:r>
              <a:rPr lang="zh-CN" altLang="en-US" sz="3200"/>
              <a:t>处理器的存储器寻址</a:t>
            </a:r>
          </a:p>
        </p:txBody>
      </p:sp>
      <p:sp>
        <p:nvSpPr>
          <p:cNvPr id="678915" name="AutoShape 3"/>
          <p:cNvSpPr>
            <a:spLocks noChangeArrowheads="1"/>
          </p:cNvSpPr>
          <p:nvPr/>
        </p:nvSpPr>
        <p:spPr bwMode="auto">
          <a:xfrm>
            <a:off x="6800850" y="1814513"/>
            <a:ext cx="1600200" cy="3657600"/>
          </a:xfrm>
          <a:prstGeom prst="wave">
            <a:avLst>
              <a:gd name="adj1" fmla="val 4167"/>
              <a:gd name="adj2" fmla="val 0"/>
            </a:avLst>
          </a:prstGeom>
          <a:noFill/>
          <a:ln w="9525">
            <a:solidFill>
              <a:schemeClr val="tx1"/>
            </a:solidFill>
            <a:round/>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16" name="Rectangle 4" descr="宽下对角线"/>
          <p:cNvSpPr>
            <a:spLocks noChangeArrowheads="1"/>
          </p:cNvSpPr>
          <p:nvPr/>
        </p:nvSpPr>
        <p:spPr bwMode="auto">
          <a:xfrm>
            <a:off x="6800850" y="2957513"/>
            <a:ext cx="1600200" cy="609600"/>
          </a:xfrm>
          <a:prstGeom prst="rect">
            <a:avLst/>
          </a:prstGeom>
          <a:pattFill prst="wdDnDiag">
            <a:fgClr>
              <a:srgbClr val="5378DF"/>
            </a:fgClr>
            <a:bgClr>
              <a:schemeClr val="bg1"/>
            </a:bgClr>
          </a:patt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17" name="Rectangle 5" descr="宽下对角线"/>
          <p:cNvSpPr>
            <a:spLocks noChangeArrowheads="1"/>
          </p:cNvSpPr>
          <p:nvPr/>
        </p:nvSpPr>
        <p:spPr bwMode="auto">
          <a:xfrm>
            <a:off x="6800850" y="3871913"/>
            <a:ext cx="1600200" cy="914400"/>
          </a:xfrm>
          <a:prstGeom prst="rect">
            <a:avLst/>
          </a:prstGeom>
          <a:pattFill prst="wdDnDiag">
            <a:fgClr>
              <a:srgbClr val="5378DF"/>
            </a:fgClr>
            <a:bgClr>
              <a:schemeClr val="bg1"/>
            </a:bgClr>
          </a:patt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18" name="Rectangle 6"/>
          <p:cNvSpPr>
            <a:spLocks noChangeArrowheads="1"/>
          </p:cNvSpPr>
          <p:nvPr/>
        </p:nvSpPr>
        <p:spPr bwMode="auto">
          <a:xfrm>
            <a:off x="704850" y="1433513"/>
            <a:ext cx="1905000" cy="838200"/>
          </a:xfrm>
          <a:prstGeom prst="rect">
            <a:avLst/>
          </a:prstGeom>
          <a:no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07239" name="Text Box 7"/>
          <p:cNvSpPr txBox="1">
            <a:spLocks noChangeArrowheads="1"/>
          </p:cNvSpPr>
          <p:nvPr/>
        </p:nvSpPr>
        <p:spPr bwMode="auto">
          <a:xfrm>
            <a:off x="781050" y="976313"/>
            <a:ext cx="1905000" cy="427037"/>
          </a:xfrm>
          <a:prstGeom prst="rect">
            <a:avLst/>
          </a:prstGeom>
          <a:noFill/>
          <a:ln w="9525">
            <a:noFill/>
            <a:miter lim="800000"/>
            <a:headEnd/>
            <a:tailEnd/>
          </a:ln>
          <a:effectLst/>
        </p:spPr>
        <p:txBody>
          <a:bodyPr>
            <a:spAutoFit/>
          </a:bodyPr>
          <a:lstStyle/>
          <a:p>
            <a:pPr>
              <a:spcBef>
                <a:spcPct val="50000"/>
              </a:spcBef>
            </a:pPr>
            <a:r>
              <a:rPr lang="zh-CN" altLang="en-US" sz="2200" b="1">
                <a:solidFill>
                  <a:srgbClr val="C2228D"/>
                </a:solidFill>
                <a:latin typeface="Times New Roman" pitchFamily="18" charset="0"/>
                <a:ea typeface="微软雅黑" pitchFamily="34" charset="-122"/>
              </a:rPr>
              <a:t>段寄存器</a:t>
            </a:r>
          </a:p>
        </p:txBody>
      </p:sp>
      <p:sp>
        <p:nvSpPr>
          <p:cNvPr id="678920" name="Rectangle 8"/>
          <p:cNvSpPr>
            <a:spLocks noChangeArrowheads="1"/>
          </p:cNvSpPr>
          <p:nvPr/>
        </p:nvSpPr>
        <p:spPr bwMode="auto">
          <a:xfrm>
            <a:off x="857250" y="1585913"/>
            <a:ext cx="1905000" cy="838200"/>
          </a:xfrm>
          <a:prstGeom prst="rect">
            <a:avLst/>
          </a:prstGeom>
          <a:solidFill>
            <a:srgbClr val="DDFCFB"/>
          </a:solid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21" name="Rectangle 9"/>
          <p:cNvSpPr>
            <a:spLocks noChangeArrowheads="1"/>
          </p:cNvSpPr>
          <p:nvPr/>
        </p:nvSpPr>
        <p:spPr bwMode="auto">
          <a:xfrm>
            <a:off x="1009650" y="1738313"/>
            <a:ext cx="1905000" cy="838200"/>
          </a:xfrm>
          <a:prstGeom prst="rect">
            <a:avLst/>
          </a:prstGeom>
          <a:solidFill>
            <a:srgbClr val="DDFCFB"/>
          </a:solid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22" name="Rectangle 10"/>
          <p:cNvSpPr>
            <a:spLocks noChangeArrowheads="1"/>
          </p:cNvSpPr>
          <p:nvPr/>
        </p:nvSpPr>
        <p:spPr bwMode="auto">
          <a:xfrm>
            <a:off x="1162050" y="1890713"/>
            <a:ext cx="1905000" cy="838200"/>
          </a:xfrm>
          <a:prstGeom prst="rect">
            <a:avLst/>
          </a:prstGeom>
          <a:solidFill>
            <a:srgbClr val="DDFCFB"/>
          </a:solid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23" name="Rectangle 11"/>
          <p:cNvSpPr>
            <a:spLocks noChangeArrowheads="1"/>
          </p:cNvSpPr>
          <p:nvPr/>
        </p:nvSpPr>
        <p:spPr bwMode="auto">
          <a:xfrm>
            <a:off x="1314450" y="2043113"/>
            <a:ext cx="1905000" cy="838200"/>
          </a:xfrm>
          <a:prstGeom prst="rect">
            <a:avLst/>
          </a:prstGeom>
          <a:solidFill>
            <a:srgbClr val="DDFCFB"/>
          </a:solid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24" name="Rectangle 12"/>
          <p:cNvSpPr>
            <a:spLocks noChangeArrowheads="1"/>
          </p:cNvSpPr>
          <p:nvPr/>
        </p:nvSpPr>
        <p:spPr bwMode="auto">
          <a:xfrm>
            <a:off x="1466850" y="2195513"/>
            <a:ext cx="1905000" cy="838200"/>
          </a:xfrm>
          <a:prstGeom prst="rect">
            <a:avLst/>
          </a:prstGeom>
          <a:solidFill>
            <a:srgbClr val="DDFCFB"/>
          </a:solid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25" name="Text Box 13"/>
          <p:cNvSpPr txBox="1">
            <a:spLocks noChangeArrowheads="1"/>
          </p:cNvSpPr>
          <p:nvPr/>
        </p:nvSpPr>
        <p:spPr bwMode="auto">
          <a:xfrm>
            <a:off x="142875" y="1579563"/>
            <a:ext cx="685800" cy="427037"/>
          </a:xfrm>
          <a:prstGeom prst="rect">
            <a:avLst/>
          </a:prstGeom>
          <a:noFill/>
          <a:ln w="9525">
            <a:noFill/>
            <a:miter lim="800000"/>
            <a:headEnd/>
            <a:tailEnd/>
          </a:ln>
        </p:spPr>
        <p:txBody>
          <a:bodyPr>
            <a:spAutoFit/>
          </a:bodyPr>
          <a:lstStyle/>
          <a:p>
            <a:pPr>
              <a:spcBef>
                <a:spcPct val="50000"/>
              </a:spcBef>
            </a:pPr>
            <a:r>
              <a:rPr lang="en-US" altLang="zh-CN" sz="2200" b="1">
                <a:latin typeface="微软雅黑" pitchFamily="34" charset="-122"/>
                <a:ea typeface="微软雅黑" pitchFamily="34" charset="-122"/>
              </a:rPr>
              <a:t>SS</a:t>
            </a:r>
          </a:p>
        </p:txBody>
      </p:sp>
      <p:sp>
        <p:nvSpPr>
          <p:cNvPr id="678926" name="Text Box 14"/>
          <p:cNvSpPr txBox="1">
            <a:spLocks noChangeArrowheads="1"/>
          </p:cNvSpPr>
          <p:nvPr/>
        </p:nvSpPr>
        <p:spPr bwMode="auto">
          <a:xfrm>
            <a:off x="781050" y="2652713"/>
            <a:ext cx="685800" cy="427037"/>
          </a:xfrm>
          <a:prstGeom prst="rect">
            <a:avLst/>
          </a:prstGeom>
          <a:noFill/>
          <a:ln w="9525">
            <a:noFill/>
            <a:miter lim="800000"/>
            <a:headEnd/>
            <a:tailEnd/>
          </a:ln>
        </p:spPr>
        <p:txBody>
          <a:bodyPr>
            <a:spAutoFit/>
          </a:bodyPr>
          <a:lstStyle/>
          <a:p>
            <a:pPr>
              <a:spcBef>
                <a:spcPct val="50000"/>
              </a:spcBef>
            </a:pPr>
            <a:r>
              <a:rPr lang="en-US" altLang="zh-CN" sz="2200" b="1">
                <a:latin typeface="微软雅黑" pitchFamily="34" charset="-122"/>
                <a:ea typeface="微软雅黑" pitchFamily="34" charset="-122"/>
              </a:rPr>
              <a:t>CS</a:t>
            </a:r>
          </a:p>
        </p:txBody>
      </p:sp>
      <p:sp>
        <p:nvSpPr>
          <p:cNvPr id="607247" name="Text Box 15"/>
          <p:cNvSpPr txBox="1">
            <a:spLocks noChangeArrowheads="1"/>
          </p:cNvSpPr>
          <p:nvPr/>
        </p:nvSpPr>
        <p:spPr bwMode="auto">
          <a:xfrm>
            <a:off x="1771650" y="2271713"/>
            <a:ext cx="1447800" cy="427037"/>
          </a:xfrm>
          <a:prstGeom prst="rect">
            <a:avLst/>
          </a:prstGeom>
          <a:noFill/>
          <a:ln w="9525">
            <a:noFill/>
            <a:miter lim="800000"/>
            <a:headEnd/>
            <a:tailEnd/>
          </a:ln>
          <a:effectLst/>
        </p:spPr>
        <p:txBody>
          <a:bodyPr>
            <a:spAutoFit/>
          </a:bodyPr>
          <a:lstStyle/>
          <a:p>
            <a:pPr>
              <a:spcBef>
                <a:spcPct val="50000"/>
              </a:spcBef>
            </a:pPr>
            <a:r>
              <a:rPr lang="zh-CN" altLang="en-US" sz="2200" b="1">
                <a:solidFill>
                  <a:srgbClr val="0000FF"/>
                </a:solidFill>
                <a:latin typeface="Times New Roman" pitchFamily="18" charset="0"/>
                <a:ea typeface="微软雅黑" pitchFamily="34" charset="-122"/>
              </a:rPr>
              <a:t>段选择符</a:t>
            </a:r>
          </a:p>
        </p:txBody>
      </p:sp>
      <p:sp>
        <p:nvSpPr>
          <p:cNvPr id="607248" name="Text Box 16"/>
          <p:cNvSpPr txBox="1">
            <a:spLocks noChangeArrowheads="1"/>
          </p:cNvSpPr>
          <p:nvPr/>
        </p:nvSpPr>
        <p:spPr bwMode="auto">
          <a:xfrm>
            <a:off x="704850" y="3609975"/>
            <a:ext cx="2705100" cy="427038"/>
          </a:xfrm>
          <a:prstGeom prst="rect">
            <a:avLst/>
          </a:prstGeom>
          <a:noFill/>
          <a:ln w="9525">
            <a:noFill/>
            <a:miter lim="800000"/>
            <a:headEnd/>
            <a:tailEnd/>
          </a:ln>
          <a:effectLst/>
        </p:spPr>
        <p:txBody>
          <a:bodyPr>
            <a:spAutoFit/>
          </a:bodyPr>
          <a:lstStyle/>
          <a:p>
            <a:pPr>
              <a:spcBef>
                <a:spcPct val="50000"/>
              </a:spcBef>
            </a:pPr>
            <a:r>
              <a:rPr lang="zh-CN" altLang="en-US" sz="2200" b="1">
                <a:solidFill>
                  <a:srgbClr val="C2228D"/>
                </a:solidFill>
                <a:latin typeface="微软雅黑" pitchFamily="34" charset="-122"/>
                <a:ea typeface="微软雅黑" pitchFamily="34" charset="-122"/>
              </a:rPr>
              <a:t>段表项(段描述符 )</a:t>
            </a:r>
          </a:p>
        </p:txBody>
      </p:sp>
      <p:grpSp>
        <p:nvGrpSpPr>
          <p:cNvPr id="2" name="Group 17"/>
          <p:cNvGrpSpPr>
            <a:grpSpLocks/>
          </p:cNvGrpSpPr>
          <p:nvPr/>
        </p:nvGrpSpPr>
        <p:grpSpPr bwMode="auto">
          <a:xfrm>
            <a:off x="400050" y="3033713"/>
            <a:ext cx="1905000" cy="3165475"/>
            <a:chOff x="288" y="1920"/>
            <a:chExt cx="1200" cy="2031"/>
          </a:xfrm>
        </p:grpSpPr>
        <p:sp>
          <p:nvSpPr>
            <p:cNvPr id="678930" name="Line 18"/>
            <p:cNvSpPr>
              <a:spLocks noChangeShapeType="1"/>
            </p:cNvSpPr>
            <p:nvPr/>
          </p:nvSpPr>
          <p:spPr bwMode="auto">
            <a:xfrm>
              <a:off x="1488" y="1920"/>
              <a:ext cx="0" cy="336"/>
            </a:xfrm>
            <a:prstGeom prst="line">
              <a:avLst/>
            </a:prstGeom>
            <a:noFill/>
            <a:ln w="28575">
              <a:solidFill>
                <a:schemeClr val="accent2"/>
              </a:solidFill>
              <a:round/>
              <a:headEnd/>
              <a:tailEnd/>
            </a:ln>
          </p:spPr>
          <p:txBody>
            <a:bodyPr/>
            <a:lstStyle/>
            <a:p>
              <a:endParaRPr lang="zh-CN" altLang="en-US"/>
            </a:p>
          </p:txBody>
        </p:sp>
        <p:sp>
          <p:nvSpPr>
            <p:cNvPr id="678931" name="Line 19"/>
            <p:cNvSpPr>
              <a:spLocks noChangeShapeType="1"/>
            </p:cNvSpPr>
            <p:nvPr/>
          </p:nvSpPr>
          <p:spPr bwMode="auto">
            <a:xfrm>
              <a:off x="288" y="2247"/>
              <a:ext cx="1200" cy="0"/>
            </a:xfrm>
            <a:prstGeom prst="line">
              <a:avLst/>
            </a:prstGeom>
            <a:noFill/>
            <a:ln w="28575">
              <a:solidFill>
                <a:schemeClr val="accent2"/>
              </a:solidFill>
              <a:round/>
              <a:headEnd/>
              <a:tailEnd/>
            </a:ln>
          </p:spPr>
          <p:txBody>
            <a:bodyPr/>
            <a:lstStyle/>
            <a:p>
              <a:endParaRPr lang="zh-CN" altLang="en-US"/>
            </a:p>
          </p:txBody>
        </p:sp>
        <p:sp>
          <p:nvSpPr>
            <p:cNvPr id="678932" name="Line 20"/>
            <p:cNvSpPr>
              <a:spLocks noChangeShapeType="1"/>
            </p:cNvSpPr>
            <p:nvPr/>
          </p:nvSpPr>
          <p:spPr bwMode="auto">
            <a:xfrm>
              <a:off x="306" y="2256"/>
              <a:ext cx="0" cy="1695"/>
            </a:xfrm>
            <a:prstGeom prst="line">
              <a:avLst/>
            </a:prstGeom>
            <a:noFill/>
            <a:ln w="28575">
              <a:solidFill>
                <a:schemeClr val="accent2"/>
              </a:solidFill>
              <a:round/>
              <a:headEnd/>
              <a:tailEnd/>
            </a:ln>
          </p:spPr>
          <p:txBody>
            <a:bodyPr/>
            <a:lstStyle/>
            <a:p>
              <a:endParaRPr lang="zh-CN" altLang="en-US"/>
            </a:p>
          </p:txBody>
        </p:sp>
        <p:sp>
          <p:nvSpPr>
            <p:cNvPr id="678933" name="Line 21"/>
            <p:cNvSpPr>
              <a:spLocks noChangeShapeType="1"/>
            </p:cNvSpPr>
            <p:nvPr/>
          </p:nvSpPr>
          <p:spPr bwMode="auto">
            <a:xfrm>
              <a:off x="306" y="3951"/>
              <a:ext cx="774" cy="0"/>
            </a:xfrm>
            <a:prstGeom prst="line">
              <a:avLst/>
            </a:prstGeom>
            <a:noFill/>
            <a:ln w="28575">
              <a:solidFill>
                <a:schemeClr val="accent2"/>
              </a:solidFill>
              <a:round/>
              <a:headEnd/>
              <a:tailEnd type="triangle" w="med" len="med"/>
            </a:ln>
          </p:spPr>
          <p:txBody>
            <a:bodyPr/>
            <a:lstStyle/>
            <a:p>
              <a:endParaRPr lang="zh-CN" altLang="en-US"/>
            </a:p>
          </p:txBody>
        </p:sp>
      </p:grpSp>
      <p:sp>
        <p:nvSpPr>
          <p:cNvPr id="678934" name="Rectangle 22"/>
          <p:cNvSpPr>
            <a:spLocks noChangeArrowheads="1"/>
          </p:cNvSpPr>
          <p:nvPr/>
        </p:nvSpPr>
        <p:spPr bwMode="auto">
          <a:xfrm>
            <a:off x="895350" y="4071938"/>
            <a:ext cx="1905000" cy="1165225"/>
          </a:xfrm>
          <a:prstGeom prst="rect">
            <a:avLst/>
          </a:prstGeom>
          <a:no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35" name="Rectangle 23"/>
          <p:cNvSpPr>
            <a:spLocks noChangeArrowheads="1"/>
          </p:cNvSpPr>
          <p:nvPr/>
        </p:nvSpPr>
        <p:spPr bwMode="auto">
          <a:xfrm>
            <a:off x="1047750" y="4283075"/>
            <a:ext cx="1905000" cy="1165225"/>
          </a:xfrm>
          <a:prstGeom prst="rect">
            <a:avLst/>
          </a:prstGeom>
          <a:solidFill>
            <a:srgbClr val="DDFCFB"/>
          </a:solid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36" name="Rectangle 24"/>
          <p:cNvSpPr>
            <a:spLocks noChangeArrowheads="1"/>
          </p:cNvSpPr>
          <p:nvPr/>
        </p:nvSpPr>
        <p:spPr bwMode="auto">
          <a:xfrm>
            <a:off x="1200150" y="4495800"/>
            <a:ext cx="1905000" cy="1163638"/>
          </a:xfrm>
          <a:prstGeom prst="rect">
            <a:avLst/>
          </a:prstGeom>
          <a:solidFill>
            <a:srgbClr val="DDFCFB"/>
          </a:solid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37" name="Rectangle 25"/>
          <p:cNvSpPr>
            <a:spLocks noChangeArrowheads="1"/>
          </p:cNvSpPr>
          <p:nvPr/>
        </p:nvSpPr>
        <p:spPr bwMode="auto">
          <a:xfrm>
            <a:off x="1352550" y="4706938"/>
            <a:ext cx="1905000" cy="1165225"/>
          </a:xfrm>
          <a:prstGeom prst="rect">
            <a:avLst/>
          </a:prstGeom>
          <a:solidFill>
            <a:srgbClr val="DDFCFB"/>
          </a:solid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38" name="Rectangle 26"/>
          <p:cNvSpPr>
            <a:spLocks noChangeArrowheads="1"/>
          </p:cNvSpPr>
          <p:nvPr/>
        </p:nvSpPr>
        <p:spPr bwMode="auto">
          <a:xfrm>
            <a:off x="1504950" y="4919663"/>
            <a:ext cx="1905000" cy="1163637"/>
          </a:xfrm>
          <a:prstGeom prst="rect">
            <a:avLst/>
          </a:prstGeom>
          <a:solidFill>
            <a:srgbClr val="DDFCFB"/>
          </a:solid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39" name="Rectangle 27"/>
          <p:cNvSpPr>
            <a:spLocks noChangeArrowheads="1"/>
          </p:cNvSpPr>
          <p:nvPr/>
        </p:nvSpPr>
        <p:spPr bwMode="auto">
          <a:xfrm>
            <a:off x="1657350" y="5149850"/>
            <a:ext cx="1905000" cy="1165225"/>
          </a:xfrm>
          <a:prstGeom prst="rect">
            <a:avLst/>
          </a:prstGeom>
          <a:solidFill>
            <a:srgbClr val="DDFCFB"/>
          </a:solid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40" name="Line 28"/>
          <p:cNvSpPr>
            <a:spLocks noChangeShapeType="1"/>
          </p:cNvSpPr>
          <p:nvPr/>
        </p:nvSpPr>
        <p:spPr bwMode="auto">
          <a:xfrm>
            <a:off x="1657350" y="5532438"/>
            <a:ext cx="1905000" cy="0"/>
          </a:xfrm>
          <a:prstGeom prst="line">
            <a:avLst/>
          </a:prstGeom>
          <a:noFill/>
          <a:ln w="9525">
            <a:solidFill>
              <a:schemeClr val="tx1"/>
            </a:solidFill>
            <a:round/>
            <a:headEnd/>
            <a:tailEnd/>
          </a:ln>
        </p:spPr>
        <p:txBody>
          <a:bodyPr/>
          <a:lstStyle/>
          <a:p>
            <a:endParaRPr lang="zh-CN" altLang="en-US"/>
          </a:p>
        </p:txBody>
      </p:sp>
      <p:sp>
        <p:nvSpPr>
          <p:cNvPr id="678941" name="Line 29"/>
          <p:cNvSpPr>
            <a:spLocks noChangeShapeType="1"/>
          </p:cNvSpPr>
          <p:nvPr/>
        </p:nvSpPr>
        <p:spPr bwMode="auto">
          <a:xfrm>
            <a:off x="1666875" y="5899150"/>
            <a:ext cx="1905000" cy="0"/>
          </a:xfrm>
          <a:prstGeom prst="line">
            <a:avLst/>
          </a:prstGeom>
          <a:noFill/>
          <a:ln w="9525">
            <a:solidFill>
              <a:schemeClr val="tx1"/>
            </a:solidFill>
            <a:round/>
            <a:headEnd/>
            <a:tailEnd/>
          </a:ln>
        </p:spPr>
        <p:txBody>
          <a:bodyPr/>
          <a:lstStyle/>
          <a:p>
            <a:endParaRPr lang="zh-CN" altLang="en-US"/>
          </a:p>
        </p:txBody>
      </p:sp>
      <p:sp>
        <p:nvSpPr>
          <p:cNvPr id="607262" name="Text Box 30"/>
          <p:cNvSpPr txBox="1">
            <a:spLocks noChangeArrowheads="1"/>
          </p:cNvSpPr>
          <p:nvPr/>
        </p:nvSpPr>
        <p:spPr bwMode="auto">
          <a:xfrm>
            <a:off x="2085975" y="5135563"/>
            <a:ext cx="1485900"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0000FF"/>
                </a:solidFill>
                <a:latin typeface="Times New Roman" pitchFamily="18" charset="0"/>
                <a:ea typeface="微软雅黑" pitchFamily="34" charset="-122"/>
              </a:rPr>
              <a:t>存取权限</a:t>
            </a:r>
          </a:p>
        </p:txBody>
      </p:sp>
      <p:sp>
        <p:nvSpPr>
          <p:cNvPr id="607263" name="Text Box 31"/>
          <p:cNvSpPr txBox="1">
            <a:spLocks noChangeArrowheads="1"/>
          </p:cNvSpPr>
          <p:nvPr/>
        </p:nvSpPr>
        <p:spPr bwMode="auto">
          <a:xfrm>
            <a:off x="2095500" y="5516563"/>
            <a:ext cx="1147763"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0000FF"/>
                </a:solidFill>
                <a:latin typeface="Times New Roman" pitchFamily="18" charset="0"/>
                <a:ea typeface="微软雅黑" pitchFamily="34" charset="-122"/>
              </a:rPr>
              <a:t>段限</a:t>
            </a:r>
          </a:p>
        </p:txBody>
      </p:sp>
      <p:sp>
        <p:nvSpPr>
          <p:cNvPr id="607264" name="Text Box 32"/>
          <p:cNvSpPr txBox="1">
            <a:spLocks noChangeArrowheads="1"/>
          </p:cNvSpPr>
          <p:nvPr/>
        </p:nvSpPr>
        <p:spPr bwMode="auto">
          <a:xfrm>
            <a:off x="2090738" y="5926138"/>
            <a:ext cx="1138237"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0000FF"/>
                </a:solidFill>
                <a:latin typeface="Times New Roman" pitchFamily="18" charset="0"/>
                <a:ea typeface="微软雅黑" pitchFamily="34" charset="-122"/>
              </a:rPr>
              <a:t>段基址</a:t>
            </a:r>
          </a:p>
        </p:txBody>
      </p:sp>
      <p:sp>
        <p:nvSpPr>
          <p:cNvPr id="678945" name="Text Box 33" descr="新闻纸"/>
          <p:cNvSpPr txBox="1">
            <a:spLocks noChangeArrowheads="1"/>
          </p:cNvSpPr>
          <p:nvPr/>
        </p:nvSpPr>
        <p:spPr bwMode="auto">
          <a:xfrm>
            <a:off x="4573588" y="1033463"/>
            <a:ext cx="1770062" cy="436562"/>
          </a:xfrm>
          <a:prstGeom prst="rect">
            <a:avLst/>
          </a:prstGeom>
          <a:blipFill dpi="0" rotWithShape="0">
            <a:blip r:embed="rId2"/>
            <a:srcRect/>
            <a:tile tx="0" ty="0" sx="100000" sy="100000" flip="none" algn="tl"/>
          </a:blipFill>
          <a:ln w="9525">
            <a:solidFill>
              <a:schemeClr val="tx1"/>
            </a:solidFill>
            <a:miter lim="800000"/>
            <a:headEnd/>
            <a:tailEnd/>
          </a:ln>
        </p:spPr>
        <p:txBody>
          <a:bodyPr>
            <a:spAutoFit/>
          </a:bodyPr>
          <a:lstStyle/>
          <a:p>
            <a:pPr>
              <a:spcBef>
                <a:spcPct val="50000"/>
              </a:spcBef>
            </a:pPr>
            <a:r>
              <a:rPr lang="zh-CN" altLang="en-US" sz="2200" b="1">
                <a:solidFill>
                  <a:srgbClr val="009900"/>
                </a:solidFill>
                <a:latin typeface="Times New Roman" pitchFamily="18" charset="0"/>
                <a:ea typeface="微软雅黑" pitchFamily="34" charset="-122"/>
              </a:rPr>
              <a:t>基址寄存器</a:t>
            </a:r>
          </a:p>
        </p:txBody>
      </p:sp>
      <p:sp>
        <p:nvSpPr>
          <p:cNvPr id="678946" name="Text Box 34" descr="粉色砂纸"/>
          <p:cNvSpPr txBox="1">
            <a:spLocks noChangeArrowheads="1"/>
          </p:cNvSpPr>
          <p:nvPr/>
        </p:nvSpPr>
        <p:spPr bwMode="auto">
          <a:xfrm>
            <a:off x="4573588" y="1638300"/>
            <a:ext cx="1770062" cy="436563"/>
          </a:xfrm>
          <a:prstGeom prst="rect">
            <a:avLst/>
          </a:prstGeom>
          <a:blipFill dpi="0" rotWithShape="0">
            <a:blip r:embed="rId3"/>
            <a:srcRect/>
            <a:tile tx="0" ty="0" sx="100000" sy="100000" flip="none" algn="tl"/>
          </a:blipFill>
          <a:ln w="9525">
            <a:solidFill>
              <a:schemeClr val="tx1"/>
            </a:solidFill>
            <a:miter lim="800000"/>
            <a:headEnd/>
            <a:tailEnd/>
          </a:ln>
        </p:spPr>
        <p:txBody>
          <a:bodyPr>
            <a:spAutoFit/>
          </a:bodyPr>
          <a:lstStyle/>
          <a:p>
            <a:pPr>
              <a:spcBef>
                <a:spcPct val="50000"/>
              </a:spcBef>
            </a:pPr>
            <a:r>
              <a:rPr lang="zh-CN" altLang="en-US" sz="2200" b="1">
                <a:solidFill>
                  <a:srgbClr val="009900"/>
                </a:solidFill>
                <a:latin typeface="Times New Roman" pitchFamily="18" charset="0"/>
                <a:ea typeface="微软雅黑" pitchFamily="34" charset="-122"/>
              </a:rPr>
              <a:t>变址寄存器</a:t>
            </a:r>
          </a:p>
        </p:txBody>
      </p:sp>
      <p:sp>
        <p:nvSpPr>
          <p:cNvPr id="678947" name="Text Box 35" descr="粉色砂纸"/>
          <p:cNvSpPr txBox="1">
            <a:spLocks noChangeArrowheads="1"/>
          </p:cNvSpPr>
          <p:nvPr/>
        </p:nvSpPr>
        <p:spPr bwMode="auto">
          <a:xfrm>
            <a:off x="4730750" y="2943225"/>
            <a:ext cx="1481138" cy="641350"/>
          </a:xfrm>
          <a:prstGeom prst="rect">
            <a:avLst/>
          </a:prstGeom>
          <a:blipFill dpi="0" rotWithShape="0">
            <a:blip r:embed="rId3"/>
            <a:srcRect/>
            <a:tile tx="0" ty="0" sx="100000" sy="100000" flip="none" algn="tl"/>
          </a:blipFill>
          <a:ln w="9525">
            <a:solidFill>
              <a:schemeClr val="tx1"/>
            </a:solidFill>
            <a:miter lim="800000"/>
            <a:headEnd/>
            <a:tailEnd/>
          </a:ln>
        </p:spPr>
        <p:txBody>
          <a:bodyPr tIns="10800" bIns="10800">
            <a:spAutoFit/>
          </a:bodyPr>
          <a:lstStyle/>
          <a:p>
            <a:pPr algn="ctr">
              <a:spcBef>
                <a:spcPct val="50000"/>
              </a:spcBef>
            </a:pPr>
            <a:r>
              <a:rPr lang="zh-CN" altLang="en-US" sz="2000" b="1">
                <a:solidFill>
                  <a:srgbClr val="009900"/>
                </a:solidFill>
                <a:latin typeface="微软雅黑" pitchFamily="34" charset="-122"/>
                <a:ea typeface="微软雅黑" pitchFamily="34" charset="-122"/>
              </a:rPr>
              <a:t>比例因子1/2/4/8</a:t>
            </a:r>
          </a:p>
        </p:txBody>
      </p:sp>
      <p:sp>
        <p:nvSpPr>
          <p:cNvPr id="678948" name="Text Box 36" descr="花束"/>
          <p:cNvSpPr txBox="1">
            <a:spLocks noChangeArrowheads="1"/>
          </p:cNvSpPr>
          <p:nvPr/>
        </p:nvSpPr>
        <p:spPr bwMode="auto">
          <a:xfrm>
            <a:off x="4730750" y="3919538"/>
            <a:ext cx="1481138" cy="711200"/>
          </a:xfrm>
          <a:prstGeom prst="rect">
            <a:avLst/>
          </a:prstGeom>
          <a:blipFill dpi="0" rotWithShape="0">
            <a:blip r:embed="rId4"/>
            <a:srcRect/>
            <a:tile tx="0" ty="0" sx="100000" sy="100000" flip="none" algn="tl"/>
          </a:blipFill>
          <a:ln w="9525">
            <a:solidFill>
              <a:schemeClr val="tx1"/>
            </a:solidFill>
            <a:miter lim="800000"/>
            <a:headEnd/>
            <a:tailEnd/>
          </a:ln>
        </p:spPr>
        <p:txBody>
          <a:bodyPr>
            <a:spAutoFit/>
          </a:bodyPr>
          <a:lstStyle/>
          <a:p>
            <a:pPr algn="ctr">
              <a:spcBef>
                <a:spcPct val="50000"/>
              </a:spcBef>
            </a:pPr>
            <a:r>
              <a:rPr lang="zh-CN" altLang="en-US" sz="2000" b="1">
                <a:solidFill>
                  <a:schemeClr val="tx2"/>
                </a:solidFill>
                <a:latin typeface="微软雅黑" pitchFamily="34" charset="-122"/>
                <a:ea typeface="微软雅黑" pitchFamily="34" charset="-122"/>
              </a:rPr>
              <a:t>偏移量8/16/32位</a:t>
            </a:r>
          </a:p>
        </p:txBody>
      </p:sp>
      <p:sp>
        <p:nvSpPr>
          <p:cNvPr id="678949" name="Oval 37"/>
          <p:cNvSpPr>
            <a:spLocks noChangeArrowheads="1"/>
          </p:cNvSpPr>
          <p:nvPr/>
        </p:nvSpPr>
        <p:spPr bwMode="auto">
          <a:xfrm>
            <a:off x="5291138" y="2395538"/>
            <a:ext cx="385762" cy="323850"/>
          </a:xfrm>
          <a:prstGeom prst="ellipse">
            <a:avLst/>
          </a:prstGeom>
          <a:solidFill>
            <a:schemeClr val="hlink"/>
          </a:solidFill>
          <a:ln w="9525">
            <a:solidFill>
              <a:schemeClr val="tx1"/>
            </a:solidFill>
            <a:round/>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50" name="Text Box 38"/>
          <p:cNvSpPr txBox="1">
            <a:spLocks noChangeArrowheads="1"/>
          </p:cNvSpPr>
          <p:nvPr/>
        </p:nvSpPr>
        <p:spPr bwMode="auto">
          <a:xfrm>
            <a:off x="5305425" y="2305050"/>
            <a:ext cx="276225" cy="457200"/>
          </a:xfrm>
          <a:prstGeom prst="rect">
            <a:avLst/>
          </a:prstGeom>
          <a:noFill/>
          <a:ln w="9525">
            <a:noFill/>
            <a:miter lim="800000"/>
            <a:headEnd/>
            <a:tailEnd/>
          </a:ln>
        </p:spPr>
        <p:txBody>
          <a:bodyPr>
            <a:spAutoFit/>
          </a:bodyPr>
          <a:lstStyle/>
          <a:p>
            <a:pPr>
              <a:spcBef>
                <a:spcPct val="50000"/>
              </a:spcBef>
            </a:pPr>
            <a:r>
              <a:rPr lang="en-US" altLang="zh-CN" sz="2400" b="1">
                <a:ea typeface="宋体" pitchFamily="2" charset="-122"/>
                <a:cs typeface="Arial" pitchFamily="34" charset="0"/>
              </a:rPr>
              <a:t>x</a:t>
            </a:r>
          </a:p>
        </p:txBody>
      </p:sp>
      <p:sp>
        <p:nvSpPr>
          <p:cNvPr id="678951" name="Oval 39"/>
          <p:cNvSpPr>
            <a:spLocks noChangeArrowheads="1"/>
          </p:cNvSpPr>
          <p:nvPr/>
        </p:nvSpPr>
        <p:spPr bwMode="auto">
          <a:xfrm>
            <a:off x="3976688" y="4214813"/>
            <a:ext cx="385762" cy="323850"/>
          </a:xfrm>
          <a:prstGeom prst="ellipse">
            <a:avLst/>
          </a:prstGeom>
          <a:solidFill>
            <a:schemeClr val="hlink"/>
          </a:solidFill>
          <a:ln w="9525">
            <a:solidFill>
              <a:schemeClr val="tx1"/>
            </a:solidFill>
            <a:round/>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52" name="Text Box 40"/>
          <p:cNvSpPr txBox="1">
            <a:spLocks noChangeArrowheads="1"/>
          </p:cNvSpPr>
          <p:nvPr/>
        </p:nvSpPr>
        <p:spPr bwMode="auto">
          <a:xfrm>
            <a:off x="3992563" y="4152900"/>
            <a:ext cx="342900" cy="457200"/>
          </a:xfrm>
          <a:prstGeom prst="rect">
            <a:avLst/>
          </a:prstGeom>
          <a:noFill/>
          <a:ln w="9525">
            <a:noFill/>
            <a:miter lim="800000"/>
            <a:headEnd/>
            <a:tailEnd/>
          </a:ln>
        </p:spPr>
        <p:txBody>
          <a:bodyPr>
            <a:spAutoFit/>
          </a:bodyPr>
          <a:lstStyle/>
          <a:p>
            <a:pPr>
              <a:spcBef>
                <a:spcPct val="50000"/>
              </a:spcBef>
            </a:pPr>
            <a:r>
              <a:rPr lang="zh-CN" altLang="en-US" sz="2400" b="1">
                <a:ea typeface="宋体" pitchFamily="2" charset="-122"/>
                <a:cs typeface="Arial" pitchFamily="34" charset="0"/>
              </a:rPr>
              <a:t>+</a:t>
            </a:r>
          </a:p>
        </p:txBody>
      </p:sp>
      <p:grpSp>
        <p:nvGrpSpPr>
          <p:cNvPr id="3" name="Group 41"/>
          <p:cNvGrpSpPr>
            <a:grpSpLocks/>
          </p:cNvGrpSpPr>
          <p:nvPr/>
        </p:nvGrpSpPr>
        <p:grpSpPr bwMode="auto">
          <a:xfrm>
            <a:off x="3606800" y="1247775"/>
            <a:ext cx="1846263" cy="3106738"/>
            <a:chOff x="2317" y="795"/>
            <a:chExt cx="1163" cy="1957"/>
          </a:xfrm>
        </p:grpSpPr>
        <p:sp>
          <p:nvSpPr>
            <p:cNvPr id="678954" name="Line 42"/>
            <p:cNvSpPr>
              <a:spLocks noChangeShapeType="1"/>
            </p:cNvSpPr>
            <p:nvPr/>
          </p:nvSpPr>
          <p:spPr bwMode="auto">
            <a:xfrm>
              <a:off x="3474" y="1338"/>
              <a:ext cx="0" cy="180"/>
            </a:xfrm>
            <a:prstGeom prst="line">
              <a:avLst/>
            </a:prstGeom>
            <a:noFill/>
            <a:ln w="28575">
              <a:solidFill>
                <a:srgbClr val="A50021"/>
              </a:solidFill>
              <a:round/>
              <a:headEnd/>
              <a:tailEnd type="triangle" w="med" len="med"/>
            </a:ln>
          </p:spPr>
          <p:txBody>
            <a:bodyPr/>
            <a:lstStyle/>
            <a:p>
              <a:endParaRPr lang="zh-CN" altLang="en-US"/>
            </a:p>
          </p:txBody>
        </p:sp>
        <p:sp>
          <p:nvSpPr>
            <p:cNvPr id="678955" name="Line 43"/>
            <p:cNvSpPr>
              <a:spLocks noChangeShapeType="1"/>
            </p:cNvSpPr>
            <p:nvPr/>
          </p:nvSpPr>
          <p:spPr bwMode="auto">
            <a:xfrm>
              <a:off x="3480" y="1695"/>
              <a:ext cx="0" cy="180"/>
            </a:xfrm>
            <a:prstGeom prst="line">
              <a:avLst/>
            </a:prstGeom>
            <a:noFill/>
            <a:ln w="28575">
              <a:solidFill>
                <a:srgbClr val="A50021"/>
              </a:solidFill>
              <a:round/>
              <a:headEnd type="triangle" w="med" len="med"/>
              <a:tailEnd/>
            </a:ln>
          </p:spPr>
          <p:txBody>
            <a:bodyPr/>
            <a:lstStyle/>
            <a:p>
              <a:endParaRPr lang="zh-CN" altLang="en-US"/>
            </a:p>
          </p:txBody>
        </p:sp>
        <p:grpSp>
          <p:nvGrpSpPr>
            <p:cNvPr id="678956" name="Group 44"/>
            <p:cNvGrpSpPr>
              <a:grpSpLocks/>
            </p:cNvGrpSpPr>
            <p:nvPr/>
          </p:nvGrpSpPr>
          <p:grpSpPr bwMode="auto">
            <a:xfrm>
              <a:off x="2317" y="795"/>
              <a:ext cx="1001" cy="1957"/>
              <a:chOff x="2317" y="795"/>
              <a:chExt cx="1001" cy="1957"/>
            </a:xfrm>
          </p:grpSpPr>
          <p:sp>
            <p:nvSpPr>
              <p:cNvPr id="678957" name="Line 45"/>
              <p:cNvSpPr>
                <a:spLocks noChangeShapeType="1"/>
              </p:cNvSpPr>
              <p:nvPr/>
            </p:nvSpPr>
            <p:spPr bwMode="auto">
              <a:xfrm flipH="1">
                <a:off x="2326" y="795"/>
                <a:ext cx="591" cy="0"/>
              </a:xfrm>
              <a:prstGeom prst="line">
                <a:avLst/>
              </a:prstGeom>
              <a:noFill/>
              <a:ln w="28575">
                <a:solidFill>
                  <a:srgbClr val="A50021"/>
                </a:solidFill>
                <a:round/>
                <a:headEnd/>
                <a:tailEnd/>
              </a:ln>
            </p:spPr>
            <p:txBody>
              <a:bodyPr/>
              <a:lstStyle/>
              <a:p>
                <a:endParaRPr lang="zh-CN" altLang="en-US"/>
              </a:p>
            </p:txBody>
          </p:sp>
          <p:sp>
            <p:nvSpPr>
              <p:cNvPr id="678958" name="Line 46"/>
              <p:cNvSpPr>
                <a:spLocks noChangeShapeType="1"/>
              </p:cNvSpPr>
              <p:nvPr/>
            </p:nvSpPr>
            <p:spPr bwMode="auto">
              <a:xfrm>
                <a:off x="2326" y="795"/>
                <a:ext cx="0" cy="1957"/>
              </a:xfrm>
              <a:prstGeom prst="line">
                <a:avLst/>
              </a:prstGeom>
              <a:noFill/>
              <a:ln w="28575">
                <a:solidFill>
                  <a:srgbClr val="A50021"/>
                </a:solidFill>
                <a:round/>
                <a:headEnd/>
                <a:tailEnd/>
              </a:ln>
            </p:spPr>
            <p:txBody>
              <a:bodyPr/>
              <a:lstStyle/>
              <a:p>
                <a:endParaRPr lang="zh-CN" altLang="en-US"/>
              </a:p>
            </p:txBody>
          </p:sp>
          <p:sp>
            <p:nvSpPr>
              <p:cNvPr id="678959" name="Line 47"/>
              <p:cNvSpPr>
                <a:spLocks noChangeShapeType="1"/>
              </p:cNvSpPr>
              <p:nvPr/>
            </p:nvSpPr>
            <p:spPr bwMode="auto">
              <a:xfrm flipH="1">
                <a:off x="2661" y="1614"/>
                <a:ext cx="657" cy="0"/>
              </a:xfrm>
              <a:prstGeom prst="line">
                <a:avLst/>
              </a:prstGeom>
              <a:noFill/>
              <a:ln w="28575">
                <a:solidFill>
                  <a:srgbClr val="A50021"/>
                </a:solidFill>
                <a:round/>
                <a:headEnd/>
                <a:tailEnd/>
              </a:ln>
            </p:spPr>
            <p:txBody>
              <a:bodyPr/>
              <a:lstStyle/>
              <a:p>
                <a:endParaRPr lang="zh-CN" altLang="en-US"/>
              </a:p>
            </p:txBody>
          </p:sp>
          <p:sp>
            <p:nvSpPr>
              <p:cNvPr id="678960" name="Line 48"/>
              <p:cNvSpPr>
                <a:spLocks noChangeShapeType="1"/>
              </p:cNvSpPr>
              <p:nvPr/>
            </p:nvSpPr>
            <p:spPr bwMode="auto">
              <a:xfrm flipH="1">
                <a:off x="2776" y="2752"/>
                <a:ext cx="240" cy="0"/>
              </a:xfrm>
              <a:prstGeom prst="line">
                <a:avLst/>
              </a:prstGeom>
              <a:noFill/>
              <a:ln w="28575">
                <a:solidFill>
                  <a:srgbClr val="A50021"/>
                </a:solidFill>
                <a:round/>
                <a:headEnd/>
                <a:tailEnd type="triangle" w="med" len="med"/>
              </a:ln>
            </p:spPr>
            <p:txBody>
              <a:bodyPr/>
              <a:lstStyle/>
              <a:p>
                <a:endParaRPr lang="zh-CN" altLang="en-US"/>
              </a:p>
            </p:txBody>
          </p:sp>
          <p:sp>
            <p:nvSpPr>
              <p:cNvPr id="678961" name="Line 49"/>
              <p:cNvSpPr>
                <a:spLocks noChangeShapeType="1"/>
              </p:cNvSpPr>
              <p:nvPr/>
            </p:nvSpPr>
            <p:spPr bwMode="auto">
              <a:xfrm>
                <a:off x="2661" y="1614"/>
                <a:ext cx="0" cy="1050"/>
              </a:xfrm>
              <a:prstGeom prst="line">
                <a:avLst/>
              </a:prstGeom>
              <a:noFill/>
              <a:ln w="28575">
                <a:solidFill>
                  <a:srgbClr val="A50021"/>
                </a:solidFill>
                <a:round/>
                <a:headEnd/>
                <a:tailEnd type="triangle" w="med" len="med"/>
              </a:ln>
            </p:spPr>
            <p:txBody>
              <a:bodyPr/>
              <a:lstStyle/>
              <a:p>
                <a:endParaRPr lang="zh-CN" altLang="en-US"/>
              </a:p>
            </p:txBody>
          </p:sp>
          <p:sp>
            <p:nvSpPr>
              <p:cNvPr id="678962" name="Line 50"/>
              <p:cNvSpPr>
                <a:spLocks noChangeShapeType="1"/>
              </p:cNvSpPr>
              <p:nvPr/>
            </p:nvSpPr>
            <p:spPr bwMode="auto">
              <a:xfrm>
                <a:off x="2317" y="2752"/>
                <a:ext cx="216" cy="0"/>
              </a:xfrm>
              <a:prstGeom prst="line">
                <a:avLst/>
              </a:prstGeom>
              <a:noFill/>
              <a:ln w="28575">
                <a:solidFill>
                  <a:srgbClr val="A50021"/>
                </a:solidFill>
                <a:round/>
                <a:headEnd/>
                <a:tailEnd type="triangle" w="med" len="med"/>
              </a:ln>
            </p:spPr>
            <p:txBody>
              <a:bodyPr/>
              <a:lstStyle/>
              <a:p>
                <a:endParaRPr lang="zh-CN" altLang="en-US"/>
              </a:p>
            </p:txBody>
          </p:sp>
        </p:grpSp>
      </p:grpSp>
      <p:sp>
        <p:nvSpPr>
          <p:cNvPr id="678963" name="Oval 51"/>
          <p:cNvSpPr>
            <a:spLocks noChangeArrowheads="1"/>
          </p:cNvSpPr>
          <p:nvPr/>
        </p:nvSpPr>
        <p:spPr bwMode="auto">
          <a:xfrm>
            <a:off x="5353050" y="5138738"/>
            <a:ext cx="385763" cy="323850"/>
          </a:xfrm>
          <a:prstGeom prst="ellipse">
            <a:avLst/>
          </a:prstGeom>
          <a:solidFill>
            <a:schemeClr val="hlink"/>
          </a:solidFill>
          <a:ln w="9525">
            <a:solidFill>
              <a:schemeClr val="tx1"/>
            </a:solidFill>
            <a:round/>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64" name="Text Box 52"/>
          <p:cNvSpPr txBox="1">
            <a:spLocks noChangeArrowheads="1"/>
          </p:cNvSpPr>
          <p:nvPr/>
        </p:nvSpPr>
        <p:spPr bwMode="auto">
          <a:xfrm>
            <a:off x="5367338" y="5062538"/>
            <a:ext cx="342900" cy="457200"/>
          </a:xfrm>
          <a:prstGeom prst="rect">
            <a:avLst/>
          </a:prstGeom>
          <a:noFill/>
          <a:ln w="9525">
            <a:noFill/>
            <a:miter lim="800000"/>
            <a:headEnd/>
            <a:tailEnd/>
          </a:ln>
        </p:spPr>
        <p:txBody>
          <a:bodyPr>
            <a:spAutoFit/>
          </a:bodyPr>
          <a:lstStyle/>
          <a:p>
            <a:pPr>
              <a:spcBef>
                <a:spcPct val="50000"/>
              </a:spcBef>
            </a:pPr>
            <a:r>
              <a:rPr lang="zh-CN" altLang="en-US" sz="2400" b="1">
                <a:ea typeface="宋体" pitchFamily="2" charset="-122"/>
                <a:cs typeface="Arial" pitchFamily="34" charset="0"/>
              </a:rPr>
              <a:t>+</a:t>
            </a:r>
          </a:p>
        </p:txBody>
      </p:sp>
      <p:sp>
        <p:nvSpPr>
          <p:cNvPr id="678966" name="Line 54"/>
          <p:cNvSpPr>
            <a:spLocks noChangeShapeType="1"/>
          </p:cNvSpPr>
          <p:nvPr/>
        </p:nvSpPr>
        <p:spPr bwMode="auto">
          <a:xfrm>
            <a:off x="4167188" y="4537075"/>
            <a:ext cx="0" cy="701675"/>
          </a:xfrm>
          <a:prstGeom prst="line">
            <a:avLst/>
          </a:prstGeom>
          <a:noFill/>
          <a:ln w="28575">
            <a:solidFill>
              <a:schemeClr val="accent2"/>
            </a:solidFill>
            <a:round/>
            <a:headEnd/>
            <a:tailEnd/>
          </a:ln>
        </p:spPr>
        <p:txBody>
          <a:bodyPr/>
          <a:lstStyle/>
          <a:p>
            <a:endParaRPr lang="zh-CN" altLang="en-US"/>
          </a:p>
        </p:txBody>
      </p:sp>
      <p:sp>
        <p:nvSpPr>
          <p:cNvPr id="678967" name="Line 55"/>
          <p:cNvSpPr>
            <a:spLocks noChangeShapeType="1"/>
          </p:cNvSpPr>
          <p:nvPr/>
        </p:nvSpPr>
        <p:spPr bwMode="auto">
          <a:xfrm>
            <a:off x="3562350" y="6097588"/>
            <a:ext cx="2019300" cy="0"/>
          </a:xfrm>
          <a:prstGeom prst="line">
            <a:avLst/>
          </a:prstGeom>
          <a:noFill/>
          <a:ln w="28575">
            <a:solidFill>
              <a:schemeClr val="accent2"/>
            </a:solidFill>
            <a:round/>
            <a:headEnd/>
            <a:tailEnd/>
          </a:ln>
        </p:spPr>
        <p:txBody>
          <a:bodyPr/>
          <a:lstStyle/>
          <a:p>
            <a:endParaRPr lang="zh-CN" altLang="en-US"/>
          </a:p>
        </p:txBody>
      </p:sp>
      <p:sp>
        <p:nvSpPr>
          <p:cNvPr id="678968" name="Line 56"/>
          <p:cNvSpPr>
            <a:spLocks noChangeShapeType="1"/>
          </p:cNvSpPr>
          <p:nvPr/>
        </p:nvSpPr>
        <p:spPr bwMode="auto">
          <a:xfrm flipV="1">
            <a:off x="4164013" y="5224463"/>
            <a:ext cx="1217612" cy="0"/>
          </a:xfrm>
          <a:prstGeom prst="line">
            <a:avLst/>
          </a:prstGeom>
          <a:noFill/>
          <a:ln w="28575">
            <a:solidFill>
              <a:schemeClr val="accent2"/>
            </a:solidFill>
            <a:round/>
            <a:headEnd/>
            <a:tailEnd type="triangle" w="med" len="med"/>
          </a:ln>
        </p:spPr>
        <p:txBody>
          <a:bodyPr/>
          <a:lstStyle/>
          <a:p>
            <a:endParaRPr lang="zh-CN" altLang="en-US"/>
          </a:p>
        </p:txBody>
      </p:sp>
      <p:sp>
        <p:nvSpPr>
          <p:cNvPr id="678969" name="Line 57"/>
          <p:cNvSpPr>
            <a:spLocks noChangeShapeType="1"/>
          </p:cNvSpPr>
          <p:nvPr/>
        </p:nvSpPr>
        <p:spPr bwMode="auto">
          <a:xfrm>
            <a:off x="5553075" y="5473700"/>
            <a:ext cx="0" cy="623888"/>
          </a:xfrm>
          <a:prstGeom prst="line">
            <a:avLst/>
          </a:prstGeom>
          <a:noFill/>
          <a:ln w="28575">
            <a:solidFill>
              <a:schemeClr val="accent2"/>
            </a:solidFill>
            <a:round/>
            <a:headEnd type="triangle" w="med" len="med"/>
            <a:tailEnd/>
          </a:ln>
        </p:spPr>
        <p:txBody>
          <a:bodyPr/>
          <a:lstStyle/>
          <a:p>
            <a:endParaRPr lang="zh-CN" altLang="en-US"/>
          </a:p>
        </p:txBody>
      </p:sp>
      <p:grpSp>
        <p:nvGrpSpPr>
          <p:cNvPr id="6" name="Group 58"/>
          <p:cNvGrpSpPr>
            <a:grpSpLocks/>
          </p:cNvGrpSpPr>
          <p:nvPr/>
        </p:nvGrpSpPr>
        <p:grpSpPr bwMode="auto">
          <a:xfrm>
            <a:off x="5738813" y="3719513"/>
            <a:ext cx="1062037" cy="1573212"/>
            <a:chOff x="3651" y="2352"/>
            <a:chExt cx="669" cy="991"/>
          </a:xfrm>
        </p:grpSpPr>
        <p:sp>
          <p:nvSpPr>
            <p:cNvPr id="678971" name="Line 59"/>
            <p:cNvSpPr>
              <a:spLocks noChangeShapeType="1"/>
            </p:cNvSpPr>
            <p:nvPr/>
          </p:nvSpPr>
          <p:spPr bwMode="auto">
            <a:xfrm flipH="1">
              <a:off x="3651" y="3334"/>
              <a:ext cx="489" cy="0"/>
            </a:xfrm>
            <a:prstGeom prst="line">
              <a:avLst/>
            </a:prstGeom>
            <a:noFill/>
            <a:ln w="28575">
              <a:solidFill>
                <a:schemeClr val="tx1"/>
              </a:solidFill>
              <a:round/>
              <a:headEnd/>
              <a:tailEnd/>
            </a:ln>
          </p:spPr>
          <p:txBody>
            <a:bodyPr/>
            <a:lstStyle/>
            <a:p>
              <a:endParaRPr lang="zh-CN" altLang="en-US"/>
            </a:p>
          </p:txBody>
        </p:sp>
        <p:sp>
          <p:nvSpPr>
            <p:cNvPr id="678972" name="Line 60"/>
            <p:cNvSpPr>
              <a:spLocks noChangeShapeType="1"/>
            </p:cNvSpPr>
            <p:nvPr/>
          </p:nvSpPr>
          <p:spPr bwMode="auto">
            <a:xfrm>
              <a:off x="4140" y="2352"/>
              <a:ext cx="0" cy="991"/>
            </a:xfrm>
            <a:prstGeom prst="line">
              <a:avLst/>
            </a:prstGeom>
            <a:noFill/>
            <a:ln w="28575">
              <a:solidFill>
                <a:schemeClr val="tx1"/>
              </a:solidFill>
              <a:round/>
              <a:headEnd/>
              <a:tailEnd/>
            </a:ln>
          </p:spPr>
          <p:txBody>
            <a:bodyPr/>
            <a:lstStyle/>
            <a:p>
              <a:endParaRPr lang="zh-CN" altLang="en-US"/>
            </a:p>
          </p:txBody>
        </p:sp>
        <p:sp>
          <p:nvSpPr>
            <p:cNvPr id="678973" name="Line 61"/>
            <p:cNvSpPr>
              <a:spLocks noChangeShapeType="1"/>
            </p:cNvSpPr>
            <p:nvPr/>
          </p:nvSpPr>
          <p:spPr bwMode="auto">
            <a:xfrm>
              <a:off x="4140" y="2352"/>
              <a:ext cx="180" cy="0"/>
            </a:xfrm>
            <a:prstGeom prst="line">
              <a:avLst/>
            </a:prstGeom>
            <a:noFill/>
            <a:ln w="28575">
              <a:solidFill>
                <a:schemeClr val="tx1"/>
              </a:solidFill>
              <a:round/>
              <a:headEnd/>
              <a:tailEnd type="triangle" w="med" len="med"/>
            </a:ln>
          </p:spPr>
          <p:txBody>
            <a:bodyPr/>
            <a:lstStyle/>
            <a:p>
              <a:endParaRPr lang="zh-CN" altLang="en-US"/>
            </a:p>
          </p:txBody>
        </p:sp>
      </p:grpSp>
      <p:sp>
        <p:nvSpPr>
          <p:cNvPr id="607294" name="Text Box 62"/>
          <p:cNvSpPr txBox="1">
            <a:spLocks noChangeArrowheads="1"/>
          </p:cNvSpPr>
          <p:nvPr/>
        </p:nvSpPr>
        <p:spPr bwMode="auto">
          <a:xfrm>
            <a:off x="5621338" y="5276850"/>
            <a:ext cx="1722437" cy="396875"/>
          </a:xfrm>
          <a:prstGeom prst="rect">
            <a:avLst/>
          </a:prstGeom>
          <a:noFill/>
          <a:ln w="9525">
            <a:noFill/>
            <a:miter lim="800000"/>
            <a:headEnd/>
            <a:tailEnd/>
          </a:ln>
        </p:spPr>
        <p:txBody>
          <a:bodyPr>
            <a:spAutoFit/>
          </a:bodyPr>
          <a:lstStyle/>
          <a:p>
            <a:pPr>
              <a:spcBef>
                <a:spcPct val="50000"/>
              </a:spcBef>
            </a:pPr>
            <a:r>
              <a:rPr lang="zh-CN" altLang="en-US" sz="2000" b="1">
                <a:solidFill>
                  <a:srgbClr val="0000FF"/>
                </a:solidFill>
                <a:latin typeface="Times New Roman" pitchFamily="18" charset="0"/>
                <a:ea typeface="微软雅黑" pitchFamily="34" charset="-122"/>
              </a:rPr>
              <a:t>线性地址</a:t>
            </a:r>
          </a:p>
        </p:txBody>
      </p:sp>
      <p:sp>
        <p:nvSpPr>
          <p:cNvPr id="607295" name="Text Box 63"/>
          <p:cNvSpPr txBox="1">
            <a:spLocks noChangeArrowheads="1"/>
          </p:cNvSpPr>
          <p:nvPr/>
        </p:nvSpPr>
        <p:spPr bwMode="auto">
          <a:xfrm>
            <a:off x="4208463" y="4806950"/>
            <a:ext cx="1722437" cy="396875"/>
          </a:xfrm>
          <a:prstGeom prst="rect">
            <a:avLst/>
          </a:prstGeom>
          <a:noFill/>
          <a:ln w="9525">
            <a:noFill/>
            <a:miter lim="800000"/>
            <a:headEnd/>
            <a:tailEnd/>
          </a:ln>
        </p:spPr>
        <p:txBody>
          <a:bodyPr>
            <a:spAutoFit/>
          </a:bodyPr>
          <a:lstStyle/>
          <a:p>
            <a:pPr>
              <a:spcBef>
                <a:spcPct val="50000"/>
              </a:spcBef>
            </a:pPr>
            <a:r>
              <a:rPr lang="zh-CN" altLang="en-US" sz="2000" b="1">
                <a:solidFill>
                  <a:srgbClr val="0000FF"/>
                </a:solidFill>
                <a:latin typeface="Times New Roman" pitchFamily="18" charset="0"/>
                <a:ea typeface="微软雅黑" pitchFamily="34" charset="-122"/>
              </a:rPr>
              <a:t>有效地址</a:t>
            </a:r>
          </a:p>
        </p:txBody>
      </p:sp>
      <p:sp>
        <p:nvSpPr>
          <p:cNvPr id="678976" name="Rectangle 64"/>
          <p:cNvSpPr>
            <a:spLocks noChangeArrowheads="1"/>
          </p:cNvSpPr>
          <p:nvPr/>
        </p:nvSpPr>
        <p:spPr bwMode="auto">
          <a:xfrm>
            <a:off x="6800850" y="3567113"/>
            <a:ext cx="1600200" cy="304800"/>
          </a:xfrm>
          <a:prstGeom prst="rect">
            <a:avLst/>
          </a:prstGeom>
          <a:solidFill>
            <a:schemeClr val="accent1"/>
          </a:solid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77" name="Line 65"/>
          <p:cNvSpPr>
            <a:spLocks noChangeShapeType="1"/>
          </p:cNvSpPr>
          <p:nvPr/>
        </p:nvSpPr>
        <p:spPr bwMode="auto">
          <a:xfrm flipV="1">
            <a:off x="8401050" y="2962275"/>
            <a:ext cx="482600" cy="0"/>
          </a:xfrm>
          <a:prstGeom prst="line">
            <a:avLst/>
          </a:prstGeom>
          <a:noFill/>
          <a:ln w="9525">
            <a:solidFill>
              <a:srgbClr val="CC3300"/>
            </a:solidFill>
            <a:round/>
            <a:headEnd/>
            <a:tailEnd/>
          </a:ln>
        </p:spPr>
        <p:txBody>
          <a:bodyPr/>
          <a:lstStyle/>
          <a:p>
            <a:endParaRPr lang="zh-CN" altLang="en-US"/>
          </a:p>
        </p:txBody>
      </p:sp>
      <p:sp>
        <p:nvSpPr>
          <p:cNvPr id="678978" name="Line 66"/>
          <p:cNvSpPr>
            <a:spLocks noChangeShapeType="1"/>
          </p:cNvSpPr>
          <p:nvPr/>
        </p:nvSpPr>
        <p:spPr bwMode="auto">
          <a:xfrm>
            <a:off x="8401050" y="4792663"/>
            <a:ext cx="482600" cy="0"/>
          </a:xfrm>
          <a:prstGeom prst="line">
            <a:avLst/>
          </a:prstGeom>
          <a:noFill/>
          <a:ln w="19050">
            <a:solidFill>
              <a:srgbClr val="CC3300"/>
            </a:solidFill>
            <a:round/>
            <a:headEnd/>
            <a:tailEnd/>
          </a:ln>
        </p:spPr>
        <p:txBody>
          <a:bodyPr/>
          <a:lstStyle/>
          <a:p>
            <a:endParaRPr lang="zh-CN" altLang="en-US"/>
          </a:p>
        </p:txBody>
      </p:sp>
      <p:sp>
        <p:nvSpPr>
          <p:cNvPr id="678979" name="Line 67"/>
          <p:cNvSpPr>
            <a:spLocks noChangeShapeType="1"/>
          </p:cNvSpPr>
          <p:nvPr/>
        </p:nvSpPr>
        <p:spPr bwMode="auto">
          <a:xfrm>
            <a:off x="8651875" y="2962275"/>
            <a:ext cx="0" cy="742950"/>
          </a:xfrm>
          <a:prstGeom prst="line">
            <a:avLst/>
          </a:prstGeom>
          <a:noFill/>
          <a:ln w="19050">
            <a:solidFill>
              <a:srgbClr val="CC3300"/>
            </a:solidFill>
            <a:round/>
            <a:headEnd/>
            <a:tailEnd type="triangle" w="med" len="med"/>
          </a:ln>
        </p:spPr>
        <p:txBody>
          <a:bodyPr/>
          <a:lstStyle/>
          <a:p>
            <a:endParaRPr lang="zh-CN" altLang="en-US"/>
          </a:p>
        </p:txBody>
      </p:sp>
      <p:sp>
        <p:nvSpPr>
          <p:cNvPr id="678980" name="Line 68"/>
          <p:cNvSpPr>
            <a:spLocks noChangeShapeType="1"/>
          </p:cNvSpPr>
          <p:nvPr/>
        </p:nvSpPr>
        <p:spPr bwMode="auto">
          <a:xfrm>
            <a:off x="8651875" y="4067175"/>
            <a:ext cx="0" cy="723900"/>
          </a:xfrm>
          <a:prstGeom prst="line">
            <a:avLst/>
          </a:prstGeom>
          <a:noFill/>
          <a:ln w="19050">
            <a:solidFill>
              <a:srgbClr val="CC3300"/>
            </a:solidFill>
            <a:round/>
            <a:headEnd type="triangle" w="med" len="med"/>
            <a:tailEnd/>
          </a:ln>
        </p:spPr>
        <p:txBody>
          <a:bodyPr/>
          <a:lstStyle/>
          <a:p>
            <a:endParaRPr lang="zh-CN" altLang="en-US"/>
          </a:p>
        </p:txBody>
      </p:sp>
      <p:sp>
        <p:nvSpPr>
          <p:cNvPr id="607301" name="Text Box 69"/>
          <p:cNvSpPr txBox="1">
            <a:spLocks noChangeArrowheads="1"/>
          </p:cNvSpPr>
          <p:nvPr/>
        </p:nvSpPr>
        <p:spPr bwMode="auto">
          <a:xfrm>
            <a:off x="8439150" y="3684588"/>
            <a:ext cx="561975" cy="396875"/>
          </a:xfrm>
          <a:prstGeom prst="rect">
            <a:avLst/>
          </a:prstGeom>
          <a:noFill/>
          <a:ln w="9525">
            <a:noFill/>
            <a:miter lim="800000"/>
            <a:headEnd/>
            <a:tailEnd/>
          </a:ln>
        </p:spPr>
        <p:txBody>
          <a:bodyPr wrap="none" lIns="0" rIns="0"/>
          <a:lstStyle/>
          <a:p>
            <a:pPr>
              <a:spcBef>
                <a:spcPct val="50000"/>
              </a:spcBef>
            </a:pPr>
            <a:r>
              <a:rPr lang="zh-CN" altLang="en-US" sz="2000" b="1">
                <a:solidFill>
                  <a:srgbClr val="C2228D"/>
                </a:solidFill>
                <a:latin typeface="Times New Roman" pitchFamily="18" charset="0"/>
                <a:ea typeface="微软雅黑" pitchFamily="34" charset="-122"/>
              </a:rPr>
              <a:t>段限</a:t>
            </a:r>
          </a:p>
        </p:txBody>
      </p:sp>
      <p:sp>
        <p:nvSpPr>
          <p:cNvPr id="607302" name="Text Box 70"/>
          <p:cNvSpPr txBox="1">
            <a:spLocks noChangeArrowheads="1"/>
          </p:cNvSpPr>
          <p:nvPr/>
        </p:nvSpPr>
        <p:spPr bwMode="auto">
          <a:xfrm>
            <a:off x="8466138" y="4768850"/>
            <a:ext cx="563562" cy="396875"/>
          </a:xfrm>
          <a:prstGeom prst="rect">
            <a:avLst/>
          </a:prstGeom>
          <a:noFill/>
          <a:ln w="9525">
            <a:noFill/>
            <a:miter lim="800000"/>
            <a:headEnd/>
            <a:tailEnd/>
          </a:ln>
          <a:effectLst/>
        </p:spPr>
        <p:txBody>
          <a:bodyPr lIns="0" rIns="0">
            <a:spAutoFit/>
          </a:bodyPr>
          <a:lstStyle/>
          <a:p>
            <a:pPr>
              <a:spcBef>
                <a:spcPct val="50000"/>
              </a:spcBef>
            </a:pPr>
            <a:r>
              <a:rPr lang="zh-CN" altLang="en-US" sz="2000" b="1">
                <a:solidFill>
                  <a:srgbClr val="C2228D"/>
                </a:solidFill>
                <a:latin typeface="Times New Roman" pitchFamily="18" charset="0"/>
                <a:ea typeface="微软雅黑" pitchFamily="34" charset="-122"/>
              </a:rPr>
              <a:t>基址</a:t>
            </a:r>
          </a:p>
        </p:txBody>
      </p:sp>
      <p:sp>
        <p:nvSpPr>
          <p:cNvPr id="678983" name="Text Box 71"/>
          <p:cNvSpPr txBox="1">
            <a:spLocks noChangeArrowheads="1"/>
          </p:cNvSpPr>
          <p:nvPr/>
        </p:nvSpPr>
        <p:spPr bwMode="auto">
          <a:xfrm>
            <a:off x="6737350" y="1312863"/>
            <a:ext cx="1722438" cy="396875"/>
          </a:xfrm>
          <a:prstGeom prst="rect">
            <a:avLst/>
          </a:prstGeom>
          <a:noFill/>
          <a:ln w="9525">
            <a:noFill/>
            <a:miter lim="800000"/>
            <a:headEnd/>
            <a:tailEnd/>
          </a:ln>
        </p:spPr>
        <p:txBody>
          <a:bodyPr>
            <a:spAutoFit/>
          </a:bodyPr>
          <a:lstStyle/>
          <a:p>
            <a:pPr>
              <a:spcBef>
                <a:spcPct val="50000"/>
              </a:spcBef>
            </a:pPr>
            <a:r>
              <a:rPr lang="zh-CN" altLang="en-US" sz="2000" b="1">
                <a:solidFill>
                  <a:srgbClr val="0000FF"/>
                </a:solidFill>
                <a:latin typeface="Times New Roman" pitchFamily="18" charset="0"/>
                <a:ea typeface="微软雅黑" pitchFamily="34" charset="-122"/>
              </a:rPr>
              <a:t>线性地址空间</a:t>
            </a:r>
          </a:p>
        </p:txBody>
      </p:sp>
      <p:sp>
        <p:nvSpPr>
          <p:cNvPr id="678984" name="Text Box 72"/>
          <p:cNvSpPr txBox="1">
            <a:spLocks noChangeArrowheads="1"/>
          </p:cNvSpPr>
          <p:nvPr/>
        </p:nvSpPr>
        <p:spPr bwMode="auto">
          <a:xfrm>
            <a:off x="6618288" y="509588"/>
            <a:ext cx="2525712" cy="701675"/>
          </a:xfrm>
          <a:prstGeom prst="rect">
            <a:avLst/>
          </a:prstGeom>
          <a:solidFill>
            <a:schemeClr val="bg1"/>
          </a:solidFill>
          <a:ln w="50800">
            <a:noFill/>
            <a:miter lim="800000"/>
            <a:headEnd/>
            <a:tailEnd/>
          </a:ln>
          <a:effectLst/>
        </p:spPr>
        <p:txBody>
          <a:bodyPr>
            <a:spAutoFit/>
          </a:bodyPr>
          <a:lstStyle/>
          <a:p>
            <a:pPr>
              <a:spcBef>
                <a:spcPct val="50000"/>
              </a:spcBef>
            </a:pPr>
            <a:r>
              <a:rPr lang="zh-CN" altLang="en-US" sz="2000" b="1">
                <a:solidFill>
                  <a:schemeClr val="accent1"/>
                </a:solidFill>
                <a:latin typeface="微软雅黑" pitchFamily="34" charset="-122"/>
                <a:ea typeface="微软雅黑" pitchFamily="34" charset="-122"/>
              </a:rPr>
              <a:t>线性地址到主存地址转换再</a:t>
            </a:r>
            <a:r>
              <a:rPr lang="zh-CN" altLang="en-US" sz="2000" b="1">
                <a:solidFill>
                  <a:srgbClr val="006600"/>
                </a:solidFill>
                <a:latin typeface="微软雅黑" pitchFamily="34" charset="-122"/>
                <a:ea typeface="微软雅黑" pitchFamily="34" charset="-122"/>
              </a:rPr>
              <a:t>通过分页完成</a:t>
            </a:r>
            <a:endParaRPr lang="zh-CN" altLang="en-US" sz="2000" b="1">
              <a:solidFill>
                <a:schemeClr val="accent1"/>
              </a:solidFill>
              <a:latin typeface="微软雅黑" pitchFamily="34" charset="-122"/>
              <a:ea typeface="微软雅黑" pitchFamily="34" charset="-122"/>
            </a:endParaRPr>
          </a:p>
        </p:txBody>
      </p:sp>
      <p:sp>
        <p:nvSpPr>
          <p:cNvPr id="678985" name="Text Box 73"/>
          <p:cNvSpPr txBox="1">
            <a:spLocks noChangeArrowheads="1"/>
          </p:cNvSpPr>
          <p:nvPr/>
        </p:nvSpPr>
        <p:spPr bwMode="auto">
          <a:xfrm>
            <a:off x="5503863" y="6135688"/>
            <a:ext cx="3625850" cy="609600"/>
          </a:xfrm>
          <a:prstGeom prst="rect">
            <a:avLst/>
          </a:prstGeom>
          <a:noFill/>
          <a:ln w="50800">
            <a:noFill/>
            <a:miter lim="800000"/>
            <a:headEnd/>
            <a:tailEnd/>
          </a:ln>
          <a:effectLst/>
        </p:spPr>
        <p:txBody>
          <a:bodyPr lIns="0" tIns="0" rIns="0" bIns="0">
            <a:spAutoFit/>
          </a:bodyPr>
          <a:lstStyle/>
          <a:p>
            <a:pPr>
              <a:spcBef>
                <a:spcPct val="50000"/>
              </a:spcBef>
            </a:pPr>
            <a:r>
              <a:rPr lang="zh-CN" altLang="en-US" sz="2000" b="1">
                <a:solidFill>
                  <a:schemeClr val="accent1"/>
                </a:solidFill>
                <a:latin typeface="微软雅黑" pitchFamily="34" charset="-122"/>
                <a:ea typeface="微软雅黑" pitchFamily="34" charset="-122"/>
              </a:rPr>
              <a:t>如何从段寄存器获得段选择符，再从段选择符获得段描述符？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8984"/>
                                        </p:tgtEl>
                                        <p:attrNameLst>
                                          <p:attrName>style.visibility</p:attrName>
                                        </p:attrNameLst>
                                      </p:cBhvr>
                                      <p:to>
                                        <p:strVal val="visible"/>
                                      </p:to>
                                    </p:set>
                                    <p:animEffect transition="in" filter="blinds(horizontal)">
                                      <p:cBhvr>
                                        <p:cTn id="7" dur="500"/>
                                        <p:tgtEl>
                                          <p:spTgt spid="67898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8985"/>
                                        </p:tgtEl>
                                        <p:attrNameLst>
                                          <p:attrName>style.visibility</p:attrName>
                                        </p:attrNameLst>
                                      </p:cBhvr>
                                      <p:to>
                                        <p:strVal val="visible"/>
                                      </p:to>
                                    </p:set>
                                    <p:animEffect transition="in" filter="blinds(horizontal)">
                                      <p:cBhvr>
                                        <p:cTn id="12" dur="500"/>
                                        <p:tgtEl>
                                          <p:spTgt spid="678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84" grpId="0" animBg="1"/>
      <p:bldP spid="678985" grpId="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Rectangle 2"/>
          <p:cNvSpPr>
            <a:spLocks noGrp="1" noChangeArrowheads="1"/>
          </p:cNvSpPr>
          <p:nvPr>
            <p:ph type="title"/>
          </p:nvPr>
        </p:nvSpPr>
        <p:spPr/>
        <p:txBody>
          <a:bodyPr/>
          <a:lstStyle/>
          <a:p>
            <a:r>
              <a:rPr lang="zh-CN" altLang="en-US"/>
              <a:t>段选择符和段寄存器 </a:t>
            </a:r>
          </a:p>
        </p:txBody>
      </p:sp>
      <p:sp>
        <p:nvSpPr>
          <p:cNvPr id="855043" name="Rectangle 3"/>
          <p:cNvSpPr>
            <a:spLocks noGrp="1" noChangeArrowheads="1"/>
          </p:cNvSpPr>
          <p:nvPr>
            <p:ph type="body" idx="1"/>
          </p:nvPr>
        </p:nvSpPr>
        <p:spPr>
          <a:xfrm>
            <a:off x="147638" y="917575"/>
            <a:ext cx="8512175" cy="2000250"/>
          </a:xfrm>
        </p:spPr>
        <p:txBody>
          <a:bodyPr/>
          <a:lstStyle/>
          <a:p>
            <a:r>
              <a:rPr lang="zh-CN" altLang="en-US" sz="2000">
                <a:latin typeface="微软雅黑" pitchFamily="34" charset="-122"/>
                <a:ea typeface="微软雅黑" pitchFamily="34" charset="-122"/>
              </a:rPr>
              <a:t>段寄存器（</a:t>
            </a:r>
            <a:r>
              <a:rPr lang="en-US" altLang="zh-CN" sz="2000">
                <a:latin typeface="微软雅黑" pitchFamily="34" charset="-122"/>
                <a:ea typeface="微软雅黑" pitchFamily="34" charset="-122"/>
              </a:rPr>
              <a:t>16</a:t>
            </a:r>
            <a:r>
              <a:rPr lang="zh-CN" altLang="en-US" sz="2000">
                <a:latin typeface="微软雅黑" pitchFamily="34" charset="-122"/>
                <a:ea typeface="微软雅黑" pitchFamily="34" charset="-122"/>
              </a:rPr>
              <a:t>位），用于存放段选择符</a:t>
            </a:r>
          </a:p>
          <a:p>
            <a:pPr lvl="1"/>
            <a:r>
              <a:rPr lang="en-US" altLang="zh-CN" sz="2000">
                <a:latin typeface="微软雅黑" pitchFamily="34" charset="-122"/>
                <a:ea typeface="微软雅黑" pitchFamily="34" charset="-122"/>
              </a:rPr>
              <a:t>CS(</a:t>
            </a:r>
            <a:r>
              <a:rPr lang="zh-CN" altLang="en-US" sz="2000">
                <a:latin typeface="微软雅黑" pitchFamily="34" charset="-122"/>
                <a:ea typeface="微软雅黑" pitchFamily="34" charset="-122"/>
              </a:rPr>
              <a:t>代码段</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：程序代码所在段</a:t>
            </a:r>
          </a:p>
          <a:p>
            <a:pPr lvl="1"/>
            <a:r>
              <a:rPr lang="en-US" altLang="zh-CN" sz="2000">
                <a:latin typeface="微软雅黑" pitchFamily="34" charset="-122"/>
                <a:ea typeface="微软雅黑" pitchFamily="34" charset="-122"/>
              </a:rPr>
              <a:t>SS(</a:t>
            </a:r>
            <a:r>
              <a:rPr lang="zh-CN" altLang="en-US" sz="2000">
                <a:latin typeface="微软雅黑" pitchFamily="34" charset="-122"/>
                <a:ea typeface="微软雅黑" pitchFamily="34" charset="-122"/>
              </a:rPr>
              <a:t>栈段</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：栈区所在段</a:t>
            </a:r>
          </a:p>
          <a:p>
            <a:pPr lvl="1"/>
            <a:r>
              <a:rPr lang="en-US" altLang="zh-CN" sz="2000">
                <a:latin typeface="微软雅黑" pitchFamily="34" charset="-122"/>
                <a:ea typeface="微软雅黑" pitchFamily="34" charset="-122"/>
              </a:rPr>
              <a:t>DS(</a:t>
            </a:r>
            <a:r>
              <a:rPr lang="zh-CN" altLang="en-US" sz="2000">
                <a:latin typeface="微软雅黑" pitchFamily="34" charset="-122"/>
                <a:ea typeface="微软雅黑" pitchFamily="34" charset="-122"/>
              </a:rPr>
              <a:t>数据段</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：全局静态数据区所在段</a:t>
            </a:r>
          </a:p>
          <a:p>
            <a:pPr lvl="1"/>
            <a:r>
              <a:rPr lang="zh-CN" altLang="en-US" sz="2000">
                <a:latin typeface="微软雅黑" pitchFamily="34" charset="-122"/>
                <a:ea typeface="微软雅黑" pitchFamily="34" charset="-122"/>
              </a:rPr>
              <a:t>其他</a:t>
            </a:r>
            <a:r>
              <a:rPr lang="en-US" altLang="zh-CN" sz="2000">
                <a:latin typeface="微软雅黑" pitchFamily="34" charset="-122"/>
                <a:ea typeface="微软雅黑" pitchFamily="34" charset="-122"/>
              </a:rPr>
              <a:t>3</a:t>
            </a:r>
            <a:r>
              <a:rPr lang="zh-CN" altLang="en-US" sz="2000">
                <a:latin typeface="微软雅黑" pitchFamily="34" charset="-122"/>
                <a:ea typeface="微软雅黑" pitchFamily="34" charset="-122"/>
              </a:rPr>
              <a:t>个段寄存器</a:t>
            </a:r>
            <a:r>
              <a:rPr lang="en-US" altLang="zh-CN" sz="2000">
                <a:latin typeface="微软雅黑" pitchFamily="34" charset="-122"/>
                <a:ea typeface="微软雅黑" pitchFamily="34" charset="-122"/>
              </a:rPr>
              <a:t>ES</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GS</a:t>
            </a:r>
            <a:r>
              <a:rPr lang="zh-CN" altLang="en-US" sz="2000">
                <a:latin typeface="微软雅黑" pitchFamily="34" charset="-122"/>
                <a:ea typeface="微软雅黑" pitchFamily="34" charset="-122"/>
              </a:rPr>
              <a:t>和</a:t>
            </a:r>
            <a:r>
              <a:rPr lang="en-US" altLang="zh-CN" sz="2000">
                <a:latin typeface="微软雅黑" pitchFamily="34" charset="-122"/>
                <a:ea typeface="微软雅黑" pitchFamily="34" charset="-122"/>
              </a:rPr>
              <a:t>FS</a:t>
            </a:r>
            <a:r>
              <a:rPr lang="zh-CN" altLang="en-US" sz="2000">
                <a:latin typeface="微软雅黑" pitchFamily="34" charset="-122"/>
                <a:ea typeface="微软雅黑" pitchFamily="34" charset="-122"/>
              </a:rPr>
              <a:t>可指向任意数据段</a:t>
            </a:r>
          </a:p>
        </p:txBody>
      </p:sp>
      <p:pic>
        <p:nvPicPr>
          <p:cNvPr id="855045" name="Picture 5"/>
          <p:cNvPicPr>
            <a:picLocks noChangeAspect="1" noChangeArrowheads="1"/>
          </p:cNvPicPr>
          <p:nvPr/>
        </p:nvPicPr>
        <p:blipFill>
          <a:blip r:embed="rId2"/>
          <a:srcRect/>
          <a:stretch>
            <a:fillRect/>
          </a:stretch>
        </p:blipFill>
        <p:spPr bwMode="auto">
          <a:xfrm>
            <a:off x="1311275" y="3533775"/>
            <a:ext cx="3355975" cy="917575"/>
          </a:xfrm>
          <a:prstGeom prst="rect">
            <a:avLst/>
          </a:prstGeom>
          <a:noFill/>
        </p:spPr>
      </p:pic>
      <p:sp>
        <p:nvSpPr>
          <p:cNvPr id="855046" name="Rectangle 6"/>
          <p:cNvSpPr>
            <a:spLocks noChangeArrowheads="1"/>
          </p:cNvSpPr>
          <p:nvPr/>
        </p:nvSpPr>
        <p:spPr bwMode="auto">
          <a:xfrm>
            <a:off x="211138" y="3013075"/>
            <a:ext cx="8723312" cy="3275013"/>
          </a:xfrm>
          <a:prstGeom prst="rect">
            <a:avLst/>
          </a:prstGeom>
          <a:noFill/>
          <a:ln w="50800">
            <a:noFill/>
            <a:miter lim="800000"/>
            <a:headEnd/>
            <a:tailEnd/>
          </a:ln>
          <a:effectLst/>
        </p:spPr>
        <p:txBody>
          <a:bodyPr>
            <a:spAutoFit/>
          </a:bodyPr>
          <a:lstStyle/>
          <a:p>
            <a:pPr>
              <a:spcBef>
                <a:spcPct val="35000"/>
              </a:spcBef>
              <a:buSzPct val="100000"/>
              <a:buFontTx/>
              <a:buChar char="°"/>
            </a:pPr>
            <a:r>
              <a:rPr lang="zh-CN" altLang="en-US" sz="2000" b="1">
                <a:latin typeface="微软雅黑" pitchFamily="34" charset="-122"/>
                <a:ea typeface="微软雅黑" pitchFamily="34" charset="-122"/>
              </a:rPr>
              <a:t>段选择符各字段含义：</a:t>
            </a:r>
          </a:p>
          <a:p>
            <a:pPr>
              <a:spcBef>
                <a:spcPct val="35000"/>
              </a:spcBef>
              <a:buSzPct val="100000"/>
              <a:buFontTx/>
              <a:buChar char="°"/>
            </a:pPr>
            <a:endParaRPr lang="zh-CN" altLang="en-US" sz="2000" b="1">
              <a:latin typeface="微软雅黑" pitchFamily="34" charset="-122"/>
              <a:ea typeface="微软雅黑" pitchFamily="34" charset="-122"/>
            </a:endParaRPr>
          </a:p>
          <a:p>
            <a:pPr>
              <a:spcBef>
                <a:spcPct val="35000"/>
              </a:spcBef>
              <a:buSzPct val="100000"/>
              <a:buFontTx/>
              <a:buChar char="°"/>
            </a:pPr>
            <a:endParaRPr lang="zh-CN" altLang="en-US" sz="2000" b="1">
              <a:latin typeface="微软雅黑" pitchFamily="34" charset="-122"/>
              <a:ea typeface="微软雅黑" pitchFamily="34" charset="-122"/>
            </a:endParaRPr>
          </a:p>
          <a:p>
            <a:pPr>
              <a:spcBef>
                <a:spcPct val="35000"/>
              </a:spcBef>
              <a:buSzPct val="100000"/>
              <a:buFontTx/>
              <a:buChar char="°"/>
            </a:pPr>
            <a:endParaRPr lang="zh-CN" altLang="en-US" sz="2000" b="1">
              <a:latin typeface="微软雅黑" pitchFamily="34" charset="-122"/>
              <a:ea typeface="微软雅黑" pitchFamily="34" charset="-122"/>
            </a:endParaRPr>
          </a:p>
          <a:p>
            <a:pPr lvl="1">
              <a:spcBef>
                <a:spcPct val="35000"/>
              </a:spcBef>
              <a:buSzPct val="90000"/>
              <a:buFont typeface="Symbol" pitchFamily="18" charset="2"/>
              <a:buChar char="·"/>
            </a:pPr>
            <a:r>
              <a:rPr lang="zh-CN" altLang="en-US" sz="2000" b="1">
                <a:solidFill>
                  <a:schemeClr val="accent2"/>
                </a:solidFill>
                <a:latin typeface="微软雅黑" pitchFamily="34" charset="-122"/>
                <a:ea typeface="微软雅黑" pitchFamily="34" charset="-122"/>
              </a:rPr>
              <a:t>  </a:t>
            </a:r>
            <a:r>
              <a:rPr lang="en-US" altLang="zh-CN" sz="2000" b="1">
                <a:solidFill>
                  <a:schemeClr val="accent2"/>
                </a:solidFill>
                <a:latin typeface="微软雅黑" pitchFamily="34" charset="-122"/>
                <a:ea typeface="微软雅黑" pitchFamily="34" charset="-122"/>
              </a:rPr>
              <a:t>TI=0</a:t>
            </a:r>
            <a:r>
              <a:rPr lang="zh-CN" altLang="en-US" sz="2000" b="1">
                <a:solidFill>
                  <a:schemeClr val="accent2"/>
                </a:solidFill>
                <a:latin typeface="微软雅黑" pitchFamily="34" charset="-122"/>
                <a:ea typeface="微软雅黑" pitchFamily="34" charset="-122"/>
              </a:rPr>
              <a:t>，选择</a:t>
            </a:r>
            <a:r>
              <a:rPr lang="zh-CN" altLang="en-US" sz="2000" b="1">
                <a:solidFill>
                  <a:schemeClr val="accent1"/>
                </a:solidFill>
                <a:latin typeface="微软雅黑" pitchFamily="34" charset="-122"/>
                <a:ea typeface="微软雅黑" pitchFamily="34" charset="-122"/>
              </a:rPr>
              <a:t>全局描述符表</a:t>
            </a:r>
            <a:r>
              <a:rPr lang="en-US" altLang="zh-CN" sz="2000" b="1">
                <a:solidFill>
                  <a:schemeClr val="accent1"/>
                </a:solidFill>
                <a:latin typeface="微软雅黑" pitchFamily="34" charset="-122"/>
                <a:ea typeface="微软雅黑" pitchFamily="34" charset="-122"/>
              </a:rPr>
              <a:t>(GDT)</a:t>
            </a:r>
            <a:r>
              <a:rPr lang="zh-CN" altLang="en-US" sz="2000" b="1">
                <a:solidFill>
                  <a:schemeClr val="accent2"/>
                </a:solidFill>
                <a:latin typeface="微软雅黑" pitchFamily="34" charset="-122"/>
                <a:ea typeface="微软雅黑" pitchFamily="34" charset="-122"/>
              </a:rPr>
              <a:t>，</a:t>
            </a:r>
            <a:r>
              <a:rPr lang="en-US" altLang="zh-CN" sz="2000" b="1">
                <a:solidFill>
                  <a:schemeClr val="accent2"/>
                </a:solidFill>
                <a:latin typeface="微软雅黑" pitchFamily="34" charset="-122"/>
                <a:ea typeface="微软雅黑" pitchFamily="34" charset="-122"/>
              </a:rPr>
              <a:t>TI=1</a:t>
            </a:r>
            <a:r>
              <a:rPr lang="zh-CN" altLang="en-US" sz="2000" b="1">
                <a:solidFill>
                  <a:schemeClr val="accent2"/>
                </a:solidFill>
                <a:latin typeface="微软雅黑" pitchFamily="34" charset="-122"/>
                <a:ea typeface="微软雅黑" pitchFamily="34" charset="-122"/>
              </a:rPr>
              <a:t>，选择</a:t>
            </a:r>
            <a:r>
              <a:rPr lang="zh-CN" altLang="en-US" sz="2000" b="1">
                <a:solidFill>
                  <a:schemeClr val="accent1"/>
                </a:solidFill>
                <a:latin typeface="微软雅黑" pitchFamily="34" charset="-122"/>
                <a:ea typeface="微软雅黑" pitchFamily="34" charset="-122"/>
              </a:rPr>
              <a:t>局部描述符表</a:t>
            </a:r>
            <a:r>
              <a:rPr lang="en-US" altLang="zh-CN" sz="2000" b="1">
                <a:solidFill>
                  <a:schemeClr val="accent1"/>
                </a:solidFill>
                <a:latin typeface="微软雅黑" pitchFamily="34" charset="-122"/>
                <a:ea typeface="微软雅黑" pitchFamily="34" charset="-122"/>
              </a:rPr>
              <a:t>(LDT)</a:t>
            </a:r>
            <a:endParaRPr lang="zh-CN" altLang="en-US" sz="2000" b="1">
              <a:solidFill>
                <a:schemeClr val="accent1"/>
              </a:solidFill>
              <a:latin typeface="微软雅黑" pitchFamily="34" charset="-122"/>
              <a:ea typeface="微软雅黑" pitchFamily="34" charset="-122"/>
            </a:endParaRPr>
          </a:p>
          <a:p>
            <a:pPr lvl="1">
              <a:spcBef>
                <a:spcPct val="35000"/>
              </a:spcBef>
              <a:buSzPct val="90000"/>
              <a:buFont typeface="Symbol" pitchFamily="18" charset="2"/>
              <a:buChar char="·"/>
            </a:pPr>
            <a:r>
              <a:rPr lang="en-US" altLang="zh-CN" sz="2000" b="1">
                <a:solidFill>
                  <a:schemeClr val="accent2"/>
                </a:solidFill>
                <a:latin typeface="微软雅黑" pitchFamily="34" charset="-122"/>
                <a:ea typeface="微软雅黑" pitchFamily="34" charset="-122"/>
              </a:rPr>
              <a:t>  RPL=00</a:t>
            </a:r>
            <a:r>
              <a:rPr lang="zh-CN" altLang="en-US" sz="2000" b="1">
                <a:solidFill>
                  <a:schemeClr val="accent2"/>
                </a:solidFill>
                <a:latin typeface="微软雅黑" pitchFamily="34" charset="-122"/>
                <a:ea typeface="微软雅黑" pitchFamily="34" charset="-122"/>
              </a:rPr>
              <a:t>，为第</a:t>
            </a:r>
            <a:r>
              <a:rPr lang="en-US" altLang="zh-CN" sz="2000" b="1">
                <a:solidFill>
                  <a:schemeClr val="accent2"/>
                </a:solidFill>
                <a:latin typeface="微软雅黑" pitchFamily="34" charset="-122"/>
                <a:ea typeface="微软雅黑" pitchFamily="34" charset="-122"/>
              </a:rPr>
              <a:t>0</a:t>
            </a:r>
            <a:r>
              <a:rPr lang="zh-CN" altLang="en-US" sz="2000" b="1">
                <a:solidFill>
                  <a:schemeClr val="accent2"/>
                </a:solidFill>
                <a:latin typeface="微软雅黑" pitchFamily="34" charset="-122"/>
                <a:ea typeface="微软雅黑" pitchFamily="34" charset="-122"/>
              </a:rPr>
              <a:t>级，位于最高级的内核态，</a:t>
            </a:r>
            <a:r>
              <a:rPr lang="en-US" altLang="zh-CN" sz="2000" b="1">
                <a:solidFill>
                  <a:schemeClr val="accent2"/>
                </a:solidFill>
                <a:latin typeface="微软雅黑" pitchFamily="34" charset="-122"/>
                <a:ea typeface="微软雅黑" pitchFamily="34" charset="-122"/>
              </a:rPr>
              <a:t>RPL=11</a:t>
            </a:r>
            <a:r>
              <a:rPr lang="zh-CN" altLang="en-US" sz="2000" b="1">
                <a:solidFill>
                  <a:schemeClr val="accent2"/>
                </a:solidFill>
                <a:latin typeface="微软雅黑" pitchFamily="34" charset="-122"/>
                <a:ea typeface="微软雅黑" pitchFamily="34" charset="-122"/>
              </a:rPr>
              <a:t>，为第</a:t>
            </a:r>
            <a:r>
              <a:rPr lang="en-US" altLang="zh-CN" sz="2000" b="1">
                <a:solidFill>
                  <a:schemeClr val="accent2"/>
                </a:solidFill>
                <a:latin typeface="微软雅黑" pitchFamily="34" charset="-122"/>
                <a:ea typeface="微软雅黑" pitchFamily="34" charset="-122"/>
              </a:rPr>
              <a:t>3</a:t>
            </a:r>
            <a:r>
              <a:rPr lang="zh-CN" altLang="en-US" sz="2000" b="1">
                <a:solidFill>
                  <a:schemeClr val="accent2"/>
                </a:solidFill>
                <a:latin typeface="微软雅黑" pitchFamily="34" charset="-122"/>
                <a:ea typeface="微软雅黑" pitchFamily="34" charset="-122"/>
              </a:rPr>
              <a:t>级，位</a:t>
            </a:r>
          </a:p>
          <a:p>
            <a:pPr lvl="1">
              <a:spcBef>
                <a:spcPct val="35000"/>
              </a:spcBef>
              <a:buSzPct val="90000"/>
              <a:buFont typeface="Symbol" pitchFamily="18" charset="2"/>
              <a:buNone/>
            </a:pPr>
            <a:r>
              <a:rPr lang="zh-CN" altLang="en-US" sz="2000" b="1">
                <a:solidFill>
                  <a:schemeClr val="accent2"/>
                </a:solidFill>
                <a:latin typeface="微软雅黑" pitchFamily="34" charset="-122"/>
                <a:ea typeface="微软雅黑" pitchFamily="34" charset="-122"/>
              </a:rPr>
              <a:t>   于最低级的用户态</a:t>
            </a:r>
          </a:p>
          <a:p>
            <a:pPr lvl="1">
              <a:spcBef>
                <a:spcPct val="35000"/>
              </a:spcBef>
              <a:buSzPct val="90000"/>
              <a:buFont typeface="Symbol" pitchFamily="18" charset="2"/>
              <a:buChar char="·"/>
            </a:pPr>
            <a:r>
              <a:rPr lang="zh-CN" altLang="en-US" sz="2000" b="1">
                <a:solidFill>
                  <a:schemeClr val="accent2"/>
                </a:solidFill>
                <a:latin typeface="微软雅黑" pitchFamily="34" charset="-122"/>
                <a:ea typeface="微软雅黑" pitchFamily="34" charset="-122"/>
              </a:rPr>
              <a:t>  高</a:t>
            </a:r>
            <a:r>
              <a:rPr lang="en-US" altLang="zh-CN" sz="2000" b="1">
                <a:solidFill>
                  <a:schemeClr val="accent2"/>
                </a:solidFill>
                <a:latin typeface="微软雅黑" pitchFamily="34" charset="-122"/>
                <a:ea typeface="微软雅黑" pitchFamily="34" charset="-122"/>
              </a:rPr>
              <a:t>13</a:t>
            </a:r>
            <a:r>
              <a:rPr lang="zh-CN" altLang="en-US" sz="2000" b="1">
                <a:solidFill>
                  <a:schemeClr val="accent2"/>
                </a:solidFill>
                <a:latin typeface="微软雅黑" pitchFamily="34" charset="-122"/>
                <a:ea typeface="微软雅黑" pitchFamily="34" charset="-122"/>
              </a:rPr>
              <a:t>位索引用来确定当前使用的</a:t>
            </a:r>
            <a:r>
              <a:rPr lang="zh-CN" altLang="en-US" sz="2000" b="1">
                <a:solidFill>
                  <a:schemeClr val="accent1"/>
                </a:solidFill>
                <a:latin typeface="微软雅黑" pitchFamily="34" charset="-122"/>
                <a:ea typeface="微软雅黑" pitchFamily="34" charset="-122"/>
              </a:rPr>
              <a:t>段描述符</a:t>
            </a:r>
            <a:r>
              <a:rPr lang="zh-CN" altLang="en-US" sz="2000" b="1">
                <a:solidFill>
                  <a:schemeClr val="accent2"/>
                </a:solidFill>
                <a:latin typeface="微软雅黑" pitchFamily="34" charset="-122"/>
                <a:ea typeface="微软雅黑" pitchFamily="34" charset="-122"/>
              </a:rPr>
              <a:t>在描述表中的位置</a:t>
            </a:r>
          </a:p>
        </p:txBody>
      </p:sp>
      <p:sp>
        <p:nvSpPr>
          <p:cNvPr id="855047" name="Rectangle 7"/>
          <p:cNvSpPr>
            <a:spLocks noChangeArrowheads="1"/>
          </p:cNvSpPr>
          <p:nvPr/>
        </p:nvSpPr>
        <p:spPr bwMode="auto">
          <a:xfrm>
            <a:off x="5067300" y="3163888"/>
            <a:ext cx="3552825" cy="1144587"/>
          </a:xfrm>
          <a:prstGeom prst="rect">
            <a:avLst/>
          </a:prstGeom>
          <a:noFill/>
          <a:ln w="50800">
            <a:noFill/>
            <a:miter lim="800000"/>
            <a:headEnd/>
            <a:tailEnd/>
          </a:ln>
          <a:effectLst/>
        </p:spPr>
        <p:txBody>
          <a:bodyPr anchor="ctr">
            <a:spAutoFit/>
          </a:bodyPr>
          <a:lstStyle/>
          <a:p>
            <a:pPr>
              <a:lnSpc>
                <a:spcPct val="115000"/>
              </a:lnSpc>
            </a:pPr>
            <a:r>
              <a:rPr lang="en-US" altLang="zh-CN" sz="2000" b="1">
                <a:latin typeface="微软雅黑" pitchFamily="34" charset="-122"/>
                <a:ea typeface="微软雅黑" pitchFamily="34" charset="-122"/>
              </a:rPr>
              <a:t>CS</a:t>
            </a:r>
            <a:r>
              <a:rPr lang="zh-CN" altLang="en-US" sz="2000" b="1">
                <a:latin typeface="微软雅黑" pitchFamily="34" charset="-122"/>
                <a:ea typeface="微软雅黑" pitchFamily="34" charset="-122"/>
              </a:rPr>
              <a:t>寄存器中的</a:t>
            </a:r>
            <a:r>
              <a:rPr lang="en-US" altLang="zh-CN" sz="2000" b="1">
                <a:latin typeface="微软雅黑" pitchFamily="34" charset="-122"/>
                <a:ea typeface="微软雅黑" pitchFamily="34" charset="-122"/>
              </a:rPr>
              <a:t>RPL</a:t>
            </a:r>
            <a:r>
              <a:rPr lang="zh-CN" altLang="en-US" sz="2000" b="1">
                <a:latin typeface="微软雅黑" pitchFamily="34" charset="-122"/>
                <a:ea typeface="微软雅黑" pitchFamily="34" charset="-122"/>
              </a:rPr>
              <a:t>字段表示</a:t>
            </a:r>
            <a:r>
              <a:rPr lang="en-US" altLang="zh-CN" sz="2000" b="1">
                <a:latin typeface="微软雅黑" pitchFamily="34" charset="-122"/>
                <a:ea typeface="微软雅黑" pitchFamily="34" charset="-122"/>
              </a:rPr>
              <a:t>CPU</a:t>
            </a:r>
            <a:r>
              <a:rPr lang="zh-CN" altLang="en-US" sz="2000" b="1">
                <a:latin typeface="微软雅黑" pitchFamily="34" charset="-122"/>
                <a:ea typeface="微软雅黑" pitchFamily="34" charset="-122"/>
              </a:rPr>
              <a:t>的</a:t>
            </a:r>
            <a:r>
              <a:rPr lang="zh-CN" altLang="en-US" sz="2000" b="1">
                <a:solidFill>
                  <a:schemeClr val="accent1"/>
                </a:solidFill>
                <a:latin typeface="微软雅黑" pitchFamily="34" charset="-122"/>
                <a:ea typeface="微软雅黑" pitchFamily="34" charset="-122"/>
              </a:rPr>
              <a:t>当前特权级</a:t>
            </a:r>
            <a:r>
              <a:rPr lang="zh-CN" altLang="en-US" sz="2000" b="1">
                <a:latin typeface="微软雅黑" pitchFamily="34" charset="-122"/>
                <a:ea typeface="微软雅黑" pitchFamily="34" charset="-122"/>
              </a:rPr>
              <a:t>（</a:t>
            </a:r>
            <a:r>
              <a:rPr lang="en-US" altLang="zh-CN" sz="2000" b="1">
                <a:latin typeface="微软雅黑" pitchFamily="34" charset="-122"/>
                <a:ea typeface="微软雅黑" pitchFamily="34" charset="-122"/>
              </a:rPr>
              <a:t>Current Privilege Level</a:t>
            </a:r>
            <a:r>
              <a:rPr lang="zh-CN" altLang="en-US" sz="2000" b="1">
                <a:latin typeface="微软雅黑" pitchFamily="34" charset="-122"/>
                <a:ea typeface="微软雅黑" pitchFamily="34" charset="-122"/>
              </a:rPr>
              <a:t>，</a:t>
            </a:r>
            <a:r>
              <a:rPr lang="en-US" altLang="zh-CN" sz="2000" b="1">
                <a:latin typeface="微软雅黑" pitchFamily="34" charset="-122"/>
                <a:ea typeface="微软雅黑" pitchFamily="34" charset="-122"/>
              </a:rPr>
              <a:t>CPL</a:t>
            </a:r>
            <a:r>
              <a:rPr lang="zh-CN" altLang="en-US" sz="2000" b="1">
                <a:latin typeface="微软雅黑" pitchFamily="34" charset="-122"/>
                <a:ea typeface="微软雅黑" pitchFamily="34" charset="-122"/>
              </a:rPr>
              <a:t>）</a:t>
            </a:r>
            <a:r>
              <a:rPr lang="zh-CN" altLang="en-US">
                <a:ea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55043">
                                            <p:txEl>
                                              <p:pRg st="1" end="1"/>
                                            </p:txEl>
                                          </p:spTgt>
                                        </p:tgtEl>
                                        <p:attrNameLst>
                                          <p:attrName>style.visibility</p:attrName>
                                        </p:attrNameLst>
                                      </p:cBhvr>
                                      <p:to>
                                        <p:strVal val="visible"/>
                                      </p:to>
                                    </p:set>
                                    <p:animEffect transition="in" filter="blinds(horizontal)">
                                      <p:cBhvr>
                                        <p:cTn id="7" dur="500"/>
                                        <p:tgtEl>
                                          <p:spTgt spid="8550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55043">
                                            <p:txEl>
                                              <p:pRg st="2" end="2"/>
                                            </p:txEl>
                                          </p:spTgt>
                                        </p:tgtEl>
                                        <p:attrNameLst>
                                          <p:attrName>style.visibility</p:attrName>
                                        </p:attrNameLst>
                                      </p:cBhvr>
                                      <p:to>
                                        <p:strVal val="visible"/>
                                      </p:to>
                                    </p:set>
                                    <p:animEffect transition="in" filter="blinds(horizontal)">
                                      <p:cBhvr>
                                        <p:cTn id="12" dur="500"/>
                                        <p:tgtEl>
                                          <p:spTgt spid="8550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55043">
                                            <p:txEl>
                                              <p:pRg st="3" end="3"/>
                                            </p:txEl>
                                          </p:spTgt>
                                        </p:tgtEl>
                                        <p:attrNameLst>
                                          <p:attrName>style.visibility</p:attrName>
                                        </p:attrNameLst>
                                      </p:cBhvr>
                                      <p:to>
                                        <p:strVal val="visible"/>
                                      </p:to>
                                    </p:set>
                                    <p:animEffect transition="in" filter="blinds(horizontal)">
                                      <p:cBhvr>
                                        <p:cTn id="17" dur="500"/>
                                        <p:tgtEl>
                                          <p:spTgt spid="85504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55043">
                                            <p:txEl>
                                              <p:pRg st="4" end="4"/>
                                            </p:txEl>
                                          </p:spTgt>
                                        </p:tgtEl>
                                        <p:attrNameLst>
                                          <p:attrName>style.visibility</p:attrName>
                                        </p:attrNameLst>
                                      </p:cBhvr>
                                      <p:to>
                                        <p:strVal val="visible"/>
                                      </p:to>
                                    </p:set>
                                    <p:animEffect transition="in" filter="blinds(horizontal)">
                                      <p:cBhvr>
                                        <p:cTn id="22" dur="500"/>
                                        <p:tgtEl>
                                          <p:spTgt spid="85504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55045"/>
                                        </p:tgtEl>
                                        <p:attrNameLst>
                                          <p:attrName>style.visibility</p:attrName>
                                        </p:attrNameLst>
                                      </p:cBhvr>
                                      <p:to>
                                        <p:strVal val="visible"/>
                                      </p:to>
                                    </p:set>
                                    <p:animEffect transition="in" filter="blinds(horizontal)">
                                      <p:cBhvr>
                                        <p:cTn id="27" dur="500"/>
                                        <p:tgtEl>
                                          <p:spTgt spid="85504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55046">
                                            <p:txEl>
                                              <p:pRg st="4" end="4"/>
                                            </p:txEl>
                                          </p:spTgt>
                                        </p:tgtEl>
                                        <p:attrNameLst>
                                          <p:attrName>style.visibility</p:attrName>
                                        </p:attrNameLst>
                                      </p:cBhvr>
                                      <p:to>
                                        <p:strVal val="visible"/>
                                      </p:to>
                                    </p:set>
                                    <p:animEffect transition="in" filter="blinds(horizontal)">
                                      <p:cBhvr>
                                        <p:cTn id="32" dur="500"/>
                                        <p:tgtEl>
                                          <p:spTgt spid="85504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55046">
                                            <p:txEl>
                                              <p:pRg st="5" end="5"/>
                                            </p:txEl>
                                          </p:spTgt>
                                        </p:tgtEl>
                                        <p:attrNameLst>
                                          <p:attrName>style.visibility</p:attrName>
                                        </p:attrNameLst>
                                      </p:cBhvr>
                                      <p:to>
                                        <p:strVal val="visible"/>
                                      </p:to>
                                    </p:set>
                                    <p:animEffect transition="in" filter="blinds(horizontal)">
                                      <p:cBhvr>
                                        <p:cTn id="37" dur="500"/>
                                        <p:tgtEl>
                                          <p:spTgt spid="855046">
                                            <p:txEl>
                                              <p:pRg st="5" end="5"/>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855046">
                                            <p:txEl>
                                              <p:pRg st="6" end="6"/>
                                            </p:txEl>
                                          </p:spTgt>
                                        </p:tgtEl>
                                        <p:attrNameLst>
                                          <p:attrName>style.visibility</p:attrName>
                                        </p:attrNameLst>
                                      </p:cBhvr>
                                      <p:to>
                                        <p:strVal val="visible"/>
                                      </p:to>
                                    </p:set>
                                    <p:animEffect transition="in" filter="blinds(horizontal)">
                                      <p:cBhvr>
                                        <p:cTn id="40" dur="500"/>
                                        <p:tgtEl>
                                          <p:spTgt spid="855046">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855047"/>
                                        </p:tgtEl>
                                        <p:attrNameLst>
                                          <p:attrName>style.visibility</p:attrName>
                                        </p:attrNameLst>
                                      </p:cBhvr>
                                      <p:to>
                                        <p:strVal val="visible"/>
                                      </p:to>
                                    </p:set>
                                    <p:animEffect transition="in" filter="blinds(horizontal)">
                                      <p:cBhvr>
                                        <p:cTn id="45" dur="500"/>
                                        <p:tgtEl>
                                          <p:spTgt spid="855047"/>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855046">
                                            <p:txEl>
                                              <p:pRg st="7" end="7"/>
                                            </p:txEl>
                                          </p:spTgt>
                                        </p:tgtEl>
                                        <p:attrNameLst>
                                          <p:attrName>style.visibility</p:attrName>
                                        </p:attrNameLst>
                                      </p:cBhvr>
                                      <p:to>
                                        <p:strVal val="visible"/>
                                      </p:to>
                                    </p:set>
                                    <p:animEffect transition="in" filter="blinds(horizontal)">
                                      <p:cBhvr>
                                        <p:cTn id="50" dur="500"/>
                                        <p:tgtEl>
                                          <p:spTgt spid="85504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5047" grpId="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6" name="Rectangle 2"/>
          <p:cNvSpPr>
            <a:spLocks noGrp="1" noChangeArrowheads="1"/>
          </p:cNvSpPr>
          <p:nvPr>
            <p:ph type="title"/>
          </p:nvPr>
        </p:nvSpPr>
        <p:spPr>
          <a:xfrm>
            <a:off x="4906963" y="114300"/>
            <a:ext cx="3830637" cy="528638"/>
          </a:xfrm>
        </p:spPr>
        <p:txBody>
          <a:bodyPr/>
          <a:lstStyle/>
          <a:p>
            <a:pPr algn="l"/>
            <a:r>
              <a:rPr lang="zh-CN" altLang="en-US"/>
              <a:t>段寄存器的含义</a:t>
            </a:r>
          </a:p>
        </p:txBody>
      </p:sp>
      <p:grpSp>
        <p:nvGrpSpPr>
          <p:cNvPr id="856068" name="Group 4"/>
          <p:cNvGrpSpPr>
            <a:grpSpLocks/>
          </p:cNvGrpSpPr>
          <p:nvPr/>
        </p:nvGrpSpPr>
        <p:grpSpPr bwMode="auto">
          <a:xfrm>
            <a:off x="0" y="188913"/>
            <a:ext cx="5673725" cy="6669087"/>
            <a:chOff x="2008" y="576"/>
            <a:chExt cx="3574" cy="3720"/>
          </a:xfrm>
        </p:grpSpPr>
        <p:sp>
          <p:nvSpPr>
            <p:cNvPr id="856069" name="Text Box 25"/>
            <p:cNvSpPr txBox="1">
              <a:spLocks noChangeArrowheads="1"/>
            </p:cNvSpPr>
            <p:nvPr/>
          </p:nvSpPr>
          <p:spPr bwMode="auto">
            <a:xfrm>
              <a:off x="4990" y="1165"/>
              <a:ext cx="592" cy="346"/>
            </a:xfrm>
            <a:prstGeom prst="rect">
              <a:avLst/>
            </a:prstGeom>
            <a:noFill/>
            <a:ln w="9525">
              <a:noFill/>
              <a:round/>
              <a:headEnd/>
              <a:tailEnd/>
            </a:ln>
          </p:spPr>
          <p:txBody>
            <a:bodyPr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%esp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a:t>
              </a:r>
              <a:r>
                <a:rPr lang="zh-CN" altLang="en-GB" sz="1800" b="1">
                  <a:latin typeface="微软雅黑" pitchFamily="34" charset="-122"/>
                  <a:ea typeface="微软雅黑" pitchFamily="34" charset="-122"/>
                  <a:cs typeface="msgothic"/>
                </a:rPr>
                <a:t>栈顶</a:t>
              </a:r>
              <a:r>
                <a:rPr lang="en-GB" altLang="zh-CN" sz="1800" b="1">
                  <a:latin typeface="微软雅黑" pitchFamily="34" charset="-122"/>
                  <a:ea typeface="微软雅黑" pitchFamily="34" charset="-122"/>
                  <a:cs typeface="msgothic"/>
                </a:rPr>
                <a:t>)</a:t>
              </a:r>
            </a:p>
          </p:txBody>
        </p:sp>
        <p:sp>
          <p:nvSpPr>
            <p:cNvPr id="856070" name="Line 26"/>
            <p:cNvSpPr>
              <a:spLocks noChangeShapeType="1"/>
            </p:cNvSpPr>
            <p:nvPr/>
          </p:nvSpPr>
          <p:spPr bwMode="auto">
            <a:xfrm flipH="1">
              <a:off x="4751" y="1271"/>
              <a:ext cx="242" cy="1"/>
            </a:xfrm>
            <a:prstGeom prst="line">
              <a:avLst/>
            </a:prstGeom>
            <a:noFill/>
            <a:ln w="3240">
              <a:solidFill>
                <a:srgbClr val="000066"/>
              </a:solidFill>
              <a:miter lim="800000"/>
              <a:headEnd/>
              <a:tailEnd type="triangle" w="med" len="med"/>
            </a:ln>
          </p:spPr>
          <p:txBody>
            <a:bodyPr/>
            <a:lstStyle/>
            <a:p>
              <a:endParaRPr lang="zh-CN" altLang="en-US"/>
            </a:p>
          </p:txBody>
        </p:sp>
        <p:sp>
          <p:nvSpPr>
            <p:cNvPr id="856071" name="Line 28"/>
            <p:cNvSpPr>
              <a:spLocks noChangeShapeType="1"/>
            </p:cNvSpPr>
            <p:nvPr/>
          </p:nvSpPr>
          <p:spPr bwMode="auto">
            <a:xfrm flipV="1">
              <a:off x="4797" y="576"/>
              <a:ext cx="1" cy="290"/>
            </a:xfrm>
            <a:prstGeom prst="line">
              <a:avLst/>
            </a:prstGeom>
            <a:noFill/>
            <a:ln w="3240">
              <a:solidFill>
                <a:schemeClr val="tx1"/>
              </a:solidFill>
              <a:miter lim="800000"/>
              <a:headEnd/>
              <a:tailEnd type="triangle" w="med" len="med"/>
            </a:ln>
          </p:spPr>
          <p:txBody>
            <a:bodyPr/>
            <a:lstStyle/>
            <a:p>
              <a:endParaRPr lang="zh-CN" altLang="en-US"/>
            </a:p>
          </p:txBody>
        </p:sp>
        <p:sp>
          <p:nvSpPr>
            <p:cNvPr id="856072" name="Text Box 29"/>
            <p:cNvSpPr txBox="1">
              <a:spLocks noChangeArrowheads="1"/>
            </p:cNvSpPr>
            <p:nvPr/>
          </p:nvSpPr>
          <p:spPr bwMode="auto">
            <a:xfrm>
              <a:off x="5005" y="2566"/>
              <a:ext cx="370" cy="203"/>
            </a:xfrm>
            <a:prstGeom prst="rect">
              <a:avLst/>
            </a:prstGeom>
            <a:noFill/>
            <a:ln w="9525">
              <a:noFill/>
              <a:round/>
              <a:headEnd/>
              <a:tailE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b="1">
                  <a:latin typeface="微软雅黑" pitchFamily="34" charset="-122"/>
                  <a:ea typeface="微软雅黑" pitchFamily="34" charset="-122"/>
                  <a:cs typeface="msgothic"/>
                </a:rPr>
                <a:t>brk</a:t>
              </a:r>
            </a:p>
          </p:txBody>
        </p:sp>
        <p:sp>
          <p:nvSpPr>
            <p:cNvPr id="856073" name="Line 30"/>
            <p:cNvSpPr>
              <a:spLocks noChangeShapeType="1"/>
            </p:cNvSpPr>
            <p:nvPr/>
          </p:nvSpPr>
          <p:spPr bwMode="auto">
            <a:xfrm flipH="1">
              <a:off x="4763" y="2671"/>
              <a:ext cx="242" cy="1"/>
            </a:xfrm>
            <a:prstGeom prst="line">
              <a:avLst/>
            </a:prstGeom>
            <a:noFill/>
            <a:ln w="3240">
              <a:solidFill>
                <a:srgbClr val="000066"/>
              </a:solidFill>
              <a:miter lim="800000"/>
              <a:headEnd/>
              <a:tailEnd type="triangle" w="med" len="med"/>
            </a:ln>
          </p:spPr>
          <p:txBody>
            <a:bodyPr/>
            <a:lstStyle/>
            <a:p>
              <a:endParaRPr lang="zh-CN" altLang="en-US"/>
            </a:p>
          </p:txBody>
        </p:sp>
        <p:sp>
          <p:nvSpPr>
            <p:cNvPr id="856074" name="Text Box 31"/>
            <p:cNvSpPr txBox="1">
              <a:spLocks noChangeArrowheads="1"/>
            </p:cNvSpPr>
            <p:nvPr/>
          </p:nvSpPr>
          <p:spPr bwMode="auto">
            <a:xfrm>
              <a:off x="2008" y="750"/>
              <a:ext cx="931" cy="170"/>
            </a:xfrm>
            <a:prstGeom prst="rect">
              <a:avLst/>
            </a:prstGeom>
            <a:noFill/>
            <a:ln w="9525">
              <a:noFill/>
              <a:round/>
              <a:headEnd/>
              <a:tailE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latin typeface="微软雅黑" pitchFamily="34" charset="-122"/>
                  <a:ea typeface="微软雅黑" pitchFamily="34" charset="-122"/>
                  <a:cs typeface="msgothic"/>
                </a:rPr>
                <a:t>0xC00000000</a:t>
              </a:r>
            </a:p>
          </p:txBody>
        </p:sp>
        <p:sp>
          <p:nvSpPr>
            <p:cNvPr id="856075" name="Text Box 32"/>
            <p:cNvSpPr txBox="1">
              <a:spLocks noChangeArrowheads="1"/>
            </p:cNvSpPr>
            <p:nvPr/>
          </p:nvSpPr>
          <p:spPr bwMode="auto">
            <a:xfrm>
              <a:off x="2083" y="3799"/>
              <a:ext cx="850" cy="171"/>
            </a:xfrm>
            <a:prstGeom prst="rect">
              <a:avLst/>
            </a:prstGeom>
            <a:noFill/>
            <a:ln w="9525">
              <a:noFill/>
              <a:round/>
              <a:headEnd/>
              <a:tailE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latin typeface="微软雅黑" pitchFamily="34" charset="-122"/>
                  <a:ea typeface="微软雅黑" pitchFamily="34" charset="-122"/>
                  <a:cs typeface="msgothic"/>
                </a:rPr>
                <a:t>0x08048000</a:t>
              </a:r>
            </a:p>
          </p:txBody>
        </p:sp>
        <p:grpSp>
          <p:nvGrpSpPr>
            <p:cNvPr id="856076" name="Group 12"/>
            <p:cNvGrpSpPr>
              <a:grpSpLocks/>
            </p:cNvGrpSpPr>
            <p:nvPr/>
          </p:nvGrpSpPr>
          <p:grpSpPr bwMode="auto">
            <a:xfrm>
              <a:off x="2767" y="585"/>
              <a:ext cx="1952" cy="3711"/>
              <a:chOff x="2785" y="795"/>
              <a:chExt cx="1924" cy="3493"/>
            </a:xfrm>
          </p:grpSpPr>
          <p:sp>
            <p:nvSpPr>
              <p:cNvPr id="856077" name="Rectangle 14"/>
              <p:cNvSpPr>
                <a:spLocks noChangeArrowheads="1"/>
              </p:cNvSpPr>
              <p:nvPr/>
            </p:nvSpPr>
            <p:spPr bwMode="auto">
              <a:xfrm>
                <a:off x="2952" y="795"/>
                <a:ext cx="1757" cy="307"/>
              </a:xfrm>
              <a:prstGeom prst="rect">
                <a:avLst/>
              </a:prstGeom>
              <a:solidFill>
                <a:srgbClr val="F1C7C7"/>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Kernel virtual memory</a:t>
                </a:r>
              </a:p>
            </p:txBody>
          </p:sp>
          <p:sp>
            <p:nvSpPr>
              <p:cNvPr id="856078" name="Rectangle 15"/>
              <p:cNvSpPr>
                <a:spLocks noChangeArrowheads="1"/>
              </p:cNvSpPr>
              <p:nvPr/>
            </p:nvSpPr>
            <p:spPr bwMode="auto">
              <a:xfrm>
                <a:off x="2952" y="1867"/>
                <a:ext cx="1757" cy="422"/>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Memory-mapped region</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 for shared</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libraries</a:t>
                </a:r>
              </a:p>
            </p:txBody>
          </p:sp>
          <p:sp>
            <p:nvSpPr>
              <p:cNvPr id="33808" name="Rectangle 16"/>
              <p:cNvSpPr>
                <a:spLocks noChangeArrowheads="1"/>
              </p:cNvSpPr>
              <p:nvPr/>
            </p:nvSpPr>
            <p:spPr bwMode="auto">
              <a:xfrm>
                <a:off x="2952" y="2286"/>
                <a:ext cx="1757" cy="456"/>
              </a:xfrm>
              <a:prstGeom prst="rect">
                <a:avLst/>
              </a:prstGeom>
              <a:solidFill>
                <a:schemeClr val="bg1">
                  <a:lumMod val="75000"/>
                </a:schemeClr>
              </a:solidFill>
              <a:ln w="3240">
                <a:solidFill>
                  <a:schemeClr val="tx1"/>
                </a:solidFill>
                <a:miter lim="800000"/>
                <a:headEnd/>
                <a:tailEnd/>
              </a:ln>
              <a:effectLst/>
            </p:spPr>
            <p:txBody>
              <a:bodyPr wrap="none" anchor="ctr"/>
              <a:lstStyle/>
              <a:p>
                <a:pPr>
                  <a:defRPr/>
                </a:pPr>
                <a:endParaRPr lang="en-US" sz="2400" b="1">
                  <a:latin typeface="Arial Narrow" pitchFamily="34" charset="0"/>
                </a:endParaRPr>
              </a:p>
            </p:txBody>
          </p:sp>
          <p:sp>
            <p:nvSpPr>
              <p:cNvPr id="856080" name="Rectangle 17"/>
              <p:cNvSpPr>
                <a:spLocks noChangeArrowheads="1"/>
              </p:cNvSpPr>
              <p:nvPr/>
            </p:nvSpPr>
            <p:spPr bwMode="auto">
              <a:xfrm>
                <a:off x="2952" y="2741"/>
                <a:ext cx="1757" cy="422"/>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Run-time heap</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(created by</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malloc</a:t>
                </a:r>
                <a:r>
                  <a:rPr lang="en-GB" altLang="zh-CN" b="1">
                    <a:latin typeface="微软雅黑" pitchFamily="34" charset="-122"/>
                    <a:ea typeface="微软雅黑" pitchFamily="34" charset="-122"/>
                    <a:cs typeface="msgothic"/>
                  </a:rPr>
                  <a:t>)</a:t>
                </a:r>
              </a:p>
            </p:txBody>
          </p:sp>
          <p:sp>
            <p:nvSpPr>
              <p:cNvPr id="33810" name="Rectangle 18"/>
              <p:cNvSpPr>
                <a:spLocks noChangeArrowheads="1"/>
              </p:cNvSpPr>
              <p:nvPr/>
            </p:nvSpPr>
            <p:spPr bwMode="auto">
              <a:xfrm>
                <a:off x="2952" y="1294"/>
                <a:ext cx="1757" cy="571"/>
              </a:xfrm>
              <a:prstGeom prst="rect">
                <a:avLst/>
              </a:prstGeom>
              <a:solidFill>
                <a:schemeClr val="bg1">
                  <a:lumMod val="75000"/>
                </a:schemeClr>
              </a:solidFill>
              <a:ln w="3240">
                <a:solidFill>
                  <a:schemeClr val="tx1"/>
                </a:solidFill>
                <a:miter lim="800000"/>
                <a:headEnd/>
                <a:tailEnd/>
              </a:ln>
              <a:effectLst/>
            </p:spPr>
            <p:txBody>
              <a:bodyPr wrap="none" anchor="ctr"/>
              <a:lstStyle/>
              <a:p>
                <a:pPr>
                  <a:defRPr/>
                </a:pPr>
                <a:endParaRPr lang="en-US" sz="2400" b="1">
                  <a:latin typeface="Arial Narrow" pitchFamily="34" charset="0"/>
                </a:endParaRPr>
              </a:p>
            </p:txBody>
          </p:sp>
          <p:sp>
            <p:nvSpPr>
              <p:cNvPr id="856082" name="Line 19"/>
              <p:cNvSpPr>
                <a:spLocks noChangeShapeType="1"/>
              </p:cNvSpPr>
              <p:nvPr/>
            </p:nvSpPr>
            <p:spPr bwMode="auto">
              <a:xfrm flipV="1">
                <a:off x="3828" y="2493"/>
                <a:ext cx="1" cy="242"/>
              </a:xfrm>
              <a:prstGeom prst="line">
                <a:avLst/>
              </a:prstGeom>
              <a:noFill/>
              <a:ln w="3240">
                <a:solidFill>
                  <a:schemeClr val="tx1"/>
                </a:solidFill>
                <a:miter lim="800000"/>
                <a:headEnd/>
                <a:tailEnd type="triangle" w="med" len="med"/>
              </a:ln>
            </p:spPr>
            <p:txBody>
              <a:bodyPr/>
              <a:lstStyle/>
              <a:p>
                <a:endParaRPr lang="zh-CN" altLang="en-US"/>
              </a:p>
            </p:txBody>
          </p:sp>
          <p:sp>
            <p:nvSpPr>
              <p:cNvPr id="856083" name="Rectangle 20"/>
              <p:cNvSpPr>
                <a:spLocks noChangeArrowheads="1"/>
              </p:cNvSpPr>
              <p:nvPr/>
            </p:nvSpPr>
            <p:spPr bwMode="auto">
              <a:xfrm>
                <a:off x="2952" y="1083"/>
                <a:ext cx="1757" cy="355"/>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User</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stack</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Calibri" pitchFamily="34" charset="0"/>
                    <a:ea typeface="微软雅黑" pitchFamily="34" charset="-122"/>
                    <a:cs typeface="msgothic"/>
                  </a:rPr>
                  <a:t>(</a:t>
                </a:r>
                <a:r>
                  <a:rPr lang="en-GB" altLang="zh-CN" sz="1800" b="1">
                    <a:latin typeface="微软雅黑" pitchFamily="34" charset="-122"/>
                    <a:ea typeface="微软雅黑" pitchFamily="34" charset="-122"/>
                    <a:cs typeface="msgothic"/>
                  </a:rPr>
                  <a:t>created</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at</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runtime</a:t>
                </a:r>
                <a:r>
                  <a:rPr lang="en-GB" altLang="zh-CN" b="1">
                    <a:latin typeface="Calibri" pitchFamily="34" charset="0"/>
                    <a:ea typeface="微软雅黑" pitchFamily="34" charset="-122"/>
                    <a:cs typeface="msgothic"/>
                  </a:rPr>
                  <a:t>)</a:t>
                </a:r>
              </a:p>
            </p:txBody>
          </p:sp>
          <p:sp>
            <p:nvSpPr>
              <p:cNvPr id="856084" name="Line 21"/>
              <p:cNvSpPr>
                <a:spLocks noChangeShapeType="1"/>
              </p:cNvSpPr>
              <p:nvPr/>
            </p:nvSpPr>
            <p:spPr bwMode="auto">
              <a:xfrm flipV="1">
                <a:off x="3828" y="1725"/>
                <a:ext cx="1" cy="146"/>
              </a:xfrm>
              <a:prstGeom prst="line">
                <a:avLst/>
              </a:prstGeom>
              <a:noFill/>
              <a:ln w="3240">
                <a:solidFill>
                  <a:schemeClr val="tx1"/>
                </a:solidFill>
                <a:miter lim="800000"/>
                <a:headEnd/>
                <a:tailEnd type="triangle" w="med" len="med"/>
              </a:ln>
            </p:spPr>
            <p:txBody>
              <a:bodyPr/>
              <a:lstStyle/>
              <a:p>
                <a:endParaRPr lang="zh-CN" altLang="en-US"/>
              </a:p>
            </p:txBody>
          </p:sp>
          <p:sp>
            <p:nvSpPr>
              <p:cNvPr id="856085" name="Line 22"/>
              <p:cNvSpPr>
                <a:spLocks noChangeShapeType="1"/>
              </p:cNvSpPr>
              <p:nvPr/>
            </p:nvSpPr>
            <p:spPr bwMode="auto">
              <a:xfrm>
                <a:off x="3828" y="1438"/>
                <a:ext cx="1" cy="144"/>
              </a:xfrm>
              <a:prstGeom prst="line">
                <a:avLst/>
              </a:prstGeom>
              <a:noFill/>
              <a:ln w="3240">
                <a:solidFill>
                  <a:schemeClr val="tx1"/>
                </a:solidFill>
                <a:miter lim="800000"/>
                <a:headEnd/>
                <a:tailEnd type="triangle" w="med" len="med"/>
              </a:ln>
            </p:spPr>
            <p:txBody>
              <a:bodyPr/>
              <a:lstStyle/>
              <a:p>
                <a:endParaRPr lang="zh-CN" altLang="en-US"/>
              </a:p>
            </p:txBody>
          </p:sp>
          <p:sp>
            <p:nvSpPr>
              <p:cNvPr id="33815" name="Rectangle 23"/>
              <p:cNvSpPr>
                <a:spLocks noChangeArrowheads="1"/>
              </p:cNvSpPr>
              <p:nvPr/>
            </p:nvSpPr>
            <p:spPr bwMode="auto">
              <a:xfrm>
                <a:off x="2952" y="3977"/>
                <a:ext cx="1757" cy="250"/>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Unused</a:t>
                </a:r>
              </a:p>
            </p:txBody>
          </p:sp>
          <p:sp>
            <p:nvSpPr>
              <p:cNvPr id="856087" name="Text Box 24"/>
              <p:cNvSpPr txBox="1">
                <a:spLocks noChangeArrowheads="1"/>
              </p:cNvSpPr>
              <p:nvPr/>
            </p:nvSpPr>
            <p:spPr bwMode="auto">
              <a:xfrm>
                <a:off x="2785" y="4114"/>
                <a:ext cx="190" cy="174"/>
              </a:xfrm>
              <a:prstGeom prst="rect">
                <a:avLst/>
              </a:prstGeom>
              <a:noFill/>
              <a:ln w="9525">
                <a:noFill/>
                <a:round/>
                <a:headEnd/>
                <a:tailEnd/>
              </a:ln>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0</a:t>
                </a:r>
              </a:p>
            </p:txBody>
          </p:sp>
          <p:sp>
            <p:nvSpPr>
              <p:cNvPr id="33826" name="Rectangle 34"/>
              <p:cNvSpPr>
                <a:spLocks noChangeArrowheads="1"/>
              </p:cNvSpPr>
              <p:nvPr/>
            </p:nvSpPr>
            <p:spPr bwMode="auto">
              <a:xfrm>
                <a:off x="2952" y="3161"/>
                <a:ext cx="1757" cy="422"/>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Read/write</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segment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(.data, .bss)</a:t>
                </a:r>
              </a:p>
            </p:txBody>
          </p:sp>
          <p:sp>
            <p:nvSpPr>
              <p:cNvPr id="856089" name="Rectangle 35"/>
              <p:cNvSpPr>
                <a:spLocks noChangeArrowheads="1"/>
              </p:cNvSpPr>
              <p:nvPr/>
            </p:nvSpPr>
            <p:spPr bwMode="auto">
              <a:xfrm>
                <a:off x="2952" y="3555"/>
                <a:ext cx="1757" cy="422"/>
              </a:xfrm>
              <a:prstGeom prst="rect">
                <a:avLst/>
              </a:prstGeom>
              <a:solidFill>
                <a:srgbClr val="F6F5BD"/>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Read-only segment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(.init, .text</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.rodata</a:t>
                </a:r>
                <a:r>
                  <a:rPr lang="en-GB" altLang="zh-CN" b="1">
                    <a:latin typeface="Calibri" pitchFamily="34" charset="0"/>
                    <a:ea typeface="微软雅黑" pitchFamily="34" charset="-122"/>
                    <a:cs typeface="msgothic"/>
                  </a:rPr>
                  <a:t>)</a:t>
                </a:r>
              </a:p>
            </p:txBody>
          </p:sp>
        </p:grpSp>
      </p:grpSp>
      <p:sp>
        <p:nvSpPr>
          <p:cNvPr id="856090" name="Text Box 26"/>
          <p:cNvSpPr txBox="1">
            <a:spLocks noChangeArrowheads="1"/>
          </p:cNvSpPr>
          <p:nvPr/>
        </p:nvSpPr>
        <p:spPr bwMode="auto">
          <a:xfrm>
            <a:off x="5978525" y="1477963"/>
            <a:ext cx="2655888" cy="396875"/>
          </a:xfrm>
          <a:prstGeom prst="rect">
            <a:avLst/>
          </a:prstGeom>
          <a:noFill/>
          <a:ln w="50800">
            <a:noFill/>
            <a:miter lim="800000"/>
            <a:headEnd/>
            <a:tailEnd/>
          </a:ln>
          <a:effectLst/>
        </p:spPr>
        <p:txBody>
          <a:bodyPr>
            <a:spAutoFit/>
          </a:bodyPr>
          <a:lstStyle/>
          <a:p>
            <a:pPr>
              <a:spcBef>
                <a:spcPct val="50000"/>
              </a:spcBef>
            </a:pPr>
            <a:r>
              <a:rPr lang="en-US" altLang="zh-CN" sz="2000" b="1">
                <a:solidFill>
                  <a:schemeClr val="accent1"/>
                </a:solidFill>
                <a:latin typeface="微软雅黑" pitchFamily="34" charset="-122"/>
                <a:ea typeface="微软雅黑" pitchFamily="34" charset="-122"/>
              </a:rPr>
              <a:t>SS</a:t>
            </a:r>
            <a:r>
              <a:rPr lang="zh-CN" altLang="en-US" sz="2000" b="1">
                <a:solidFill>
                  <a:schemeClr val="accent1"/>
                </a:solidFill>
                <a:latin typeface="微软雅黑" pitchFamily="34" charset="-122"/>
                <a:ea typeface="微软雅黑" pitchFamily="34" charset="-122"/>
              </a:rPr>
              <a:t>（栈段寄存器）</a:t>
            </a:r>
          </a:p>
        </p:txBody>
      </p:sp>
      <p:sp>
        <p:nvSpPr>
          <p:cNvPr id="856091" name="Text Box 27"/>
          <p:cNvSpPr txBox="1">
            <a:spLocks noChangeArrowheads="1"/>
          </p:cNvSpPr>
          <p:nvPr/>
        </p:nvSpPr>
        <p:spPr bwMode="auto">
          <a:xfrm>
            <a:off x="5751513" y="5384800"/>
            <a:ext cx="2655887" cy="396875"/>
          </a:xfrm>
          <a:prstGeom prst="rect">
            <a:avLst/>
          </a:prstGeom>
          <a:noFill/>
          <a:ln w="50800">
            <a:noFill/>
            <a:miter lim="800000"/>
            <a:headEnd/>
            <a:tailEnd/>
          </a:ln>
          <a:effectLst/>
        </p:spPr>
        <p:txBody>
          <a:bodyPr>
            <a:spAutoFit/>
          </a:bodyPr>
          <a:lstStyle/>
          <a:p>
            <a:pPr>
              <a:spcBef>
                <a:spcPct val="50000"/>
              </a:spcBef>
            </a:pPr>
            <a:r>
              <a:rPr lang="en-US" altLang="zh-CN" sz="2000" b="1">
                <a:solidFill>
                  <a:schemeClr val="accent1"/>
                </a:solidFill>
                <a:latin typeface="微软雅黑" pitchFamily="34" charset="-122"/>
                <a:ea typeface="微软雅黑" pitchFamily="34" charset="-122"/>
              </a:rPr>
              <a:t>CS</a:t>
            </a:r>
            <a:r>
              <a:rPr lang="zh-CN" altLang="en-US" sz="2000" b="1">
                <a:solidFill>
                  <a:schemeClr val="accent1"/>
                </a:solidFill>
                <a:latin typeface="微软雅黑" pitchFamily="34" charset="-122"/>
                <a:ea typeface="微软雅黑" pitchFamily="34" charset="-122"/>
              </a:rPr>
              <a:t>（代码段寄存器）</a:t>
            </a:r>
          </a:p>
        </p:txBody>
      </p:sp>
      <p:sp>
        <p:nvSpPr>
          <p:cNvPr id="856092" name="Text Box 28"/>
          <p:cNvSpPr txBox="1">
            <a:spLocks noChangeArrowheads="1"/>
          </p:cNvSpPr>
          <p:nvPr/>
        </p:nvSpPr>
        <p:spPr bwMode="auto">
          <a:xfrm>
            <a:off x="5786438" y="4227513"/>
            <a:ext cx="2655887" cy="396875"/>
          </a:xfrm>
          <a:prstGeom prst="rect">
            <a:avLst/>
          </a:prstGeom>
          <a:noFill/>
          <a:ln w="50800">
            <a:noFill/>
            <a:miter lim="800000"/>
            <a:headEnd/>
            <a:tailEnd/>
          </a:ln>
          <a:effectLst/>
        </p:spPr>
        <p:txBody>
          <a:bodyPr>
            <a:spAutoFit/>
          </a:bodyPr>
          <a:lstStyle/>
          <a:p>
            <a:pPr>
              <a:spcBef>
                <a:spcPct val="50000"/>
              </a:spcBef>
            </a:pPr>
            <a:r>
              <a:rPr lang="en-US" altLang="zh-CN" sz="2000" b="1">
                <a:solidFill>
                  <a:schemeClr val="accent1"/>
                </a:solidFill>
                <a:latin typeface="微软雅黑" pitchFamily="34" charset="-122"/>
                <a:ea typeface="微软雅黑" pitchFamily="34" charset="-122"/>
              </a:rPr>
              <a:t>DS</a:t>
            </a:r>
            <a:r>
              <a:rPr lang="zh-CN" altLang="en-US" sz="2000" b="1">
                <a:solidFill>
                  <a:schemeClr val="accent1"/>
                </a:solidFill>
                <a:latin typeface="微软雅黑" pitchFamily="34" charset="-122"/>
                <a:ea typeface="微软雅黑" pitchFamily="34" charset="-122"/>
              </a:rPr>
              <a:t>（数据段寄存器）</a:t>
            </a:r>
          </a:p>
        </p:txBody>
      </p:sp>
      <p:sp>
        <p:nvSpPr>
          <p:cNvPr id="856093" name="Text Box 29"/>
          <p:cNvSpPr txBox="1">
            <a:spLocks noChangeArrowheads="1"/>
          </p:cNvSpPr>
          <p:nvPr/>
        </p:nvSpPr>
        <p:spPr bwMode="auto">
          <a:xfrm>
            <a:off x="5368925" y="3186113"/>
            <a:ext cx="3440113" cy="396875"/>
          </a:xfrm>
          <a:prstGeom prst="rect">
            <a:avLst/>
          </a:prstGeom>
          <a:noFill/>
          <a:ln w="50800">
            <a:noFill/>
            <a:miter lim="800000"/>
            <a:headEnd/>
            <a:tailEnd/>
          </a:ln>
          <a:effectLst/>
        </p:spPr>
        <p:txBody>
          <a:bodyPr>
            <a:spAutoFit/>
          </a:bodyPr>
          <a:lstStyle/>
          <a:p>
            <a:pPr>
              <a:spcBef>
                <a:spcPct val="50000"/>
              </a:spcBef>
            </a:pPr>
            <a:r>
              <a:rPr lang="en-US" altLang="zh-CN" sz="2000" b="1">
                <a:solidFill>
                  <a:schemeClr val="accent1"/>
                </a:solidFill>
                <a:latin typeface="微软雅黑" pitchFamily="34" charset="-122"/>
                <a:ea typeface="微软雅黑" pitchFamily="34" charset="-122"/>
              </a:rPr>
              <a:t>ES/GS/FS</a:t>
            </a:r>
            <a:r>
              <a:rPr lang="zh-CN" altLang="en-US" sz="2000" b="1">
                <a:solidFill>
                  <a:schemeClr val="accent1"/>
                </a:solidFill>
                <a:latin typeface="微软雅黑" pitchFamily="34" charset="-122"/>
                <a:ea typeface="微软雅黑" pitchFamily="34" charset="-122"/>
              </a:rPr>
              <a:t>（辅助段寄存器）</a:t>
            </a:r>
          </a:p>
        </p:txBody>
      </p:sp>
      <p:sp>
        <p:nvSpPr>
          <p:cNvPr id="856094" name="Line 30"/>
          <p:cNvSpPr>
            <a:spLocks noChangeShapeType="1"/>
          </p:cNvSpPr>
          <p:nvPr/>
        </p:nvSpPr>
        <p:spPr bwMode="auto">
          <a:xfrm flipH="1" flipV="1">
            <a:off x="4354513" y="1030288"/>
            <a:ext cx="1639887" cy="609600"/>
          </a:xfrm>
          <a:prstGeom prst="line">
            <a:avLst/>
          </a:prstGeom>
          <a:noFill/>
          <a:ln w="50800">
            <a:solidFill>
              <a:srgbClr val="FE9AAB"/>
            </a:solidFill>
            <a:round/>
            <a:headEnd/>
            <a:tailEnd type="triangle" w="med" len="med"/>
          </a:ln>
          <a:effectLst/>
        </p:spPr>
        <p:txBody>
          <a:bodyPr/>
          <a:lstStyle/>
          <a:p>
            <a:endParaRPr lang="zh-CN" altLang="en-US"/>
          </a:p>
        </p:txBody>
      </p:sp>
      <p:sp>
        <p:nvSpPr>
          <p:cNvPr id="856095" name="Line 31"/>
          <p:cNvSpPr>
            <a:spLocks noChangeShapeType="1"/>
          </p:cNvSpPr>
          <p:nvPr/>
        </p:nvSpPr>
        <p:spPr bwMode="auto">
          <a:xfrm flipH="1">
            <a:off x="4310063" y="4411663"/>
            <a:ext cx="1509712" cy="682625"/>
          </a:xfrm>
          <a:prstGeom prst="line">
            <a:avLst/>
          </a:prstGeom>
          <a:noFill/>
          <a:ln w="50800">
            <a:solidFill>
              <a:srgbClr val="FE9AAB"/>
            </a:solidFill>
            <a:round/>
            <a:headEnd/>
            <a:tailEnd type="triangle" w="med" len="med"/>
          </a:ln>
          <a:effectLst/>
        </p:spPr>
        <p:txBody>
          <a:bodyPr/>
          <a:lstStyle/>
          <a:p>
            <a:endParaRPr lang="zh-CN" altLang="en-US"/>
          </a:p>
        </p:txBody>
      </p:sp>
      <p:sp>
        <p:nvSpPr>
          <p:cNvPr id="856096" name="Line 32"/>
          <p:cNvSpPr>
            <a:spLocks noChangeShapeType="1"/>
          </p:cNvSpPr>
          <p:nvPr/>
        </p:nvSpPr>
        <p:spPr bwMode="auto">
          <a:xfrm flipH="1">
            <a:off x="4267200" y="5602288"/>
            <a:ext cx="1552575" cy="377825"/>
          </a:xfrm>
          <a:prstGeom prst="line">
            <a:avLst/>
          </a:prstGeom>
          <a:noFill/>
          <a:ln w="50800">
            <a:solidFill>
              <a:srgbClr val="FE9AAB"/>
            </a:solidFill>
            <a:round/>
            <a:headEnd/>
            <a:tailEnd type="triangle" w="med" len="med"/>
          </a:ln>
          <a:effectLst/>
        </p:spPr>
        <p:txBody>
          <a:bodyPr/>
          <a:lstStyle/>
          <a:p>
            <a:endParaRPr lang="zh-CN" altLang="en-US"/>
          </a:p>
        </p:txBody>
      </p:sp>
      <p:sp>
        <p:nvSpPr>
          <p:cNvPr id="856097" name="Line 33"/>
          <p:cNvSpPr>
            <a:spLocks noChangeShapeType="1"/>
          </p:cNvSpPr>
          <p:nvPr/>
        </p:nvSpPr>
        <p:spPr bwMode="auto">
          <a:xfrm flipH="1">
            <a:off x="4281488" y="3338513"/>
            <a:ext cx="1089025" cy="1044575"/>
          </a:xfrm>
          <a:prstGeom prst="line">
            <a:avLst/>
          </a:prstGeom>
          <a:noFill/>
          <a:ln w="50800">
            <a:solidFill>
              <a:srgbClr val="FE9AAB"/>
            </a:solidFill>
            <a:round/>
            <a:headEnd/>
            <a:tailEnd type="triangle" w="med" len="med"/>
          </a:ln>
          <a:effectLst/>
        </p:spPr>
        <p:txBody>
          <a:bodyPr/>
          <a:lstStyle/>
          <a:p>
            <a:endParaRPr lang="zh-CN" altLang="en-US"/>
          </a:p>
        </p:txBody>
      </p:sp>
      <p:sp>
        <p:nvSpPr>
          <p:cNvPr id="856098" name="Line 34"/>
          <p:cNvSpPr>
            <a:spLocks noChangeShapeType="1"/>
          </p:cNvSpPr>
          <p:nvPr/>
        </p:nvSpPr>
        <p:spPr bwMode="auto">
          <a:xfrm flipH="1" flipV="1">
            <a:off x="4441825" y="2613025"/>
            <a:ext cx="971550" cy="652463"/>
          </a:xfrm>
          <a:prstGeom prst="line">
            <a:avLst/>
          </a:prstGeom>
          <a:noFill/>
          <a:ln w="50800">
            <a:solidFill>
              <a:srgbClr val="FE9AAB"/>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0" name="Rectangle 2"/>
          <p:cNvSpPr>
            <a:spLocks noGrp="1" noChangeArrowheads="1"/>
          </p:cNvSpPr>
          <p:nvPr>
            <p:ph type="title"/>
          </p:nvPr>
        </p:nvSpPr>
        <p:spPr/>
        <p:txBody>
          <a:bodyPr/>
          <a:lstStyle/>
          <a:p>
            <a:r>
              <a:rPr lang="zh-CN" altLang="en-US"/>
              <a:t>段描述符和段描述符表</a:t>
            </a:r>
          </a:p>
        </p:txBody>
      </p:sp>
      <p:sp>
        <p:nvSpPr>
          <p:cNvPr id="857091" name="Rectangle 3"/>
          <p:cNvSpPr>
            <a:spLocks noGrp="1" noChangeArrowheads="1"/>
          </p:cNvSpPr>
          <p:nvPr>
            <p:ph type="body" idx="1"/>
          </p:nvPr>
        </p:nvSpPr>
        <p:spPr>
          <a:xfrm>
            <a:off x="152400" y="919163"/>
            <a:ext cx="8791575" cy="5345112"/>
          </a:xfrm>
        </p:spPr>
        <p:txBody>
          <a:bodyPr/>
          <a:lstStyle/>
          <a:p>
            <a:r>
              <a:rPr lang="zh-CN" altLang="en-US" sz="2200">
                <a:latin typeface="微软雅黑" pitchFamily="34" charset="-122"/>
                <a:ea typeface="微软雅黑" pitchFamily="34" charset="-122"/>
              </a:rPr>
              <a:t>段描述符是一种数据结构，实际上就是段表项，分两类：</a:t>
            </a:r>
          </a:p>
          <a:p>
            <a:pPr lvl="1"/>
            <a:r>
              <a:rPr lang="zh-CN" altLang="en-US" sz="2200">
                <a:latin typeface="微软雅黑" pitchFamily="34" charset="-122"/>
                <a:ea typeface="微软雅黑" pitchFamily="34" charset="-122"/>
              </a:rPr>
              <a:t>用户进程的代码段和数据段描述符</a:t>
            </a:r>
          </a:p>
          <a:p>
            <a:pPr lvl="1"/>
            <a:r>
              <a:rPr lang="zh-CN" altLang="en-US" sz="2200">
                <a:latin typeface="微软雅黑" pitchFamily="34" charset="-122"/>
                <a:ea typeface="微软雅黑" pitchFamily="34" charset="-122"/>
              </a:rPr>
              <a:t>系统控制段描述符，又分两种：</a:t>
            </a:r>
          </a:p>
          <a:p>
            <a:pPr lvl="2"/>
            <a:r>
              <a:rPr lang="zh-CN" altLang="en-US" sz="2200">
                <a:latin typeface="微软雅黑" pitchFamily="34" charset="-122"/>
                <a:ea typeface="微软雅黑" pitchFamily="34" charset="-122"/>
              </a:rPr>
              <a:t>特殊系统控制段描述符，包括：局部描述符表（</a:t>
            </a:r>
            <a:r>
              <a:rPr lang="en-US" altLang="zh-CN" sz="2200">
                <a:latin typeface="微软雅黑" pitchFamily="34" charset="-122"/>
                <a:ea typeface="微软雅黑" pitchFamily="34" charset="-122"/>
              </a:rPr>
              <a:t>LDT</a:t>
            </a:r>
            <a:r>
              <a:rPr lang="zh-CN" altLang="en-US" sz="2200">
                <a:latin typeface="微软雅黑" pitchFamily="34" charset="-122"/>
                <a:ea typeface="微软雅黑" pitchFamily="34" charset="-122"/>
              </a:rPr>
              <a:t>）描述符和任务状态段（</a:t>
            </a:r>
            <a:r>
              <a:rPr lang="en-US" altLang="zh-CN" sz="2200">
                <a:latin typeface="微软雅黑" pitchFamily="34" charset="-122"/>
                <a:ea typeface="微软雅黑" pitchFamily="34" charset="-122"/>
              </a:rPr>
              <a:t>TSS</a:t>
            </a:r>
            <a:r>
              <a:rPr lang="zh-CN" altLang="en-US" sz="2200">
                <a:latin typeface="微软雅黑" pitchFamily="34" charset="-122"/>
                <a:ea typeface="微软雅黑" pitchFamily="34" charset="-122"/>
              </a:rPr>
              <a:t>）描述符</a:t>
            </a:r>
          </a:p>
          <a:p>
            <a:pPr lvl="2"/>
            <a:r>
              <a:rPr lang="zh-CN" altLang="en-US" sz="2200">
                <a:latin typeface="微软雅黑" pitchFamily="34" charset="-122"/>
                <a:ea typeface="微软雅黑" pitchFamily="34" charset="-122"/>
              </a:rPr>
              <a:t>控制转移类描述符，包括：调用门描述符、任务门描述符、中断门描述符和陷阱门描述符</a:t>
            </a:r>
          </a:p>
          <a:p>
            <a:r>
              <a:rPr lang="zh-CN" altLang="en-US" sz="2200">
                <a:latin typeface="微软雅黑" pitchFamily="34" charset="-122"/>
                <a:ea typeface="微软雅黑" pitchFamily="34" charset="-122"/>
              </a:rPr>
              <a:t>描述符表实际上就是段表，由段描述符组成。有三种类型：</a:t>
            </a:r>
          </a:p>
          <a:p>
            <a:pPr lvl="1"/>
            <a:r>
              <a:rPr lang="zh-CN" altLang="en-US" sz="2200">
                <a:latin typeface="微软雅黑" pitchFamily="34" charset="-122"/>
                <a:ea typeface="微软雅黑" pitchFamily="34" charset="-122"/>
              </a:rPr>
              <a:t>全局描述符表</a:t>
            </a:r>
            <a:r>
              <a:rPr lang="en-US" altLang="zh-CN" sz="2200">
                <a:latin typeface="微软雅黑" pitchFamily="34" charset="-122"/>
                <a:ea typeface="微软雅黑" pitchFamily="34" charset="-122"/>
              </a:rPr>
              <a:t>GDT</a:t>
            </a:r>
            <a:r>
              <a:rPr lang="zh-CN" altLang="en-US" sz="2200">
                <a:latin typeface="微软雅黑" pitchFamily="34" charset="-122"/>
                <a:ea typeface="微软雅黑" pitchFamily="34" charset="-122"/>
              </a:rPr>
              <a:t>：</a:t>
            </a:r>
            <a:r>
              <a:rPr lang="zh-CN" altLang="en-US" sz="2200">
                <a:solidFill>
                  <a:srgbClr val="A50021"/>
                </a:solidFill>
                <a:latin typeface="微软雅黑" pitchFamily="34" charset="-122"/>
                <a:ea typeface="微软雅黑" pitchFamily="34" charset="-122"/>
              </a:rPr>
              <a:t>只有一个，用来存放系统内每个任务都可能访问的描述符，例如，内核代码段、内核数据段、用户代码段、用户数据段以及</a:t>
            </a:r>
            <a:r>
              <a:rPr lang="en-US" altLang="zh-CN" sz="2200">
                <a:solidFill>
                  <a:srgbClr val="A50021"/>
                </a:solidFill>
                <a:latin typeface="微软雅黑" pitchFamily="34" charset="-122"/>
                <a:ea typeface="微软雅黑" pitchFamily="34" charset="-122"/>
              </a:rPr>
              <a:t>TSS</a:t>
            </a:r>
            <a:r>
              <a:rPr lang="zh-CN" altLang="en-US" sz="2200">
                <a:solidFill>
                  <a:srgbClr val="A50021"/>
                </a:solidFill>
                <a:latin typeface="微软雅黑" pitchFamily="34" charset="-122"/>
                <a:ea typeface="微软雅黑" pitchFamily="34" charset="-122"/>
              </a:rPr>
              <a:t>（任务状态段）等都属于</a:t>
            </a:r>
            <a:r>
              <a:rPr lang="en-US" altLang="zh-CN" sz="2200">
                <a:solidFill>
                  <a:srgbClr val="A50021"/>
                </a:solidFill>
                <a:latin typeface="微软雅黑" pitchFamily="34" charset="-122"/>
                <a:ea typeface="微软雅黑" pitchFamily="34" charset="-122"/>
              </a:rPr>
              <a:t>GDT</a:t>
            </a:r>
            <a:r>
              <a:rPr lang="zh-CN" altLang="en-US" sz="2200">
                <a:solidFill>
                  <a:srgbClr val="A50021"/>
                </a:solidFill>
                <a:latin typeface="微软雅黑" pitchFamily="34" charset="-122"/>
                <a:ea typeface="微软雅黑" pitchFamily="34" charset="-122"/>
              </a:rPr>
              <a:t>中描述的段</a:t>
            </a:r>
          </a:p>
          <a:p>
            <a:pPr lvl="1"/>
            <a:r>
              <a:rPr lang="zh-CN" altLang="en-US" sz="2200">
                <a:latin typeface="微软雅黑" pitchFamily="34" charset="-122"/>
                <a:ea typeface="微软雅黑" pitchFamily="34" charset="-122"/>
              </a:rPr>
              <a:t>局部描述符表</a:t>
            </a:r>
            <a:r>
              <a:rPr lang="en-US" altLang="zh-CN" sz="2200">
                <a:latin typeface="微软雅黑" pitchFamily="34" charset="-122"/>
                <a:ea typeface="微软雅黑" pitchFamily="34" charset="-122"/>
              </a:rPr>
              <a:t>LDT</a:t>
            </a:r>
            <a:r>
              <a:rPr lang="zh-CN" altLang="en-US" sz="2200">
                <a:latin typeface="微软雅黑" pitchFamily="34" charset="-122"/>
                <a:ea typeface="微软雅黑" pitchFamily="34" charset="-122"/>
              </a:rPr>
              <a:t>：</a:t>
            </a:r>
            <a:r>
              <a:rPr lang="zh-CN" altLang="en-US" sz="2200">
                <a:solidFill>
                  <a:srgbClr val="A50021"/>
                </a:solidFill>
                <a:latin typeface="微软雅黑" pitchFamily="34" charset="-122"/>
                <a:ea typeface="微软雅黑" pitchFamily="34" charset="-122"/>
              </a:rPr>
              <a:t>存放某任务（即用户进程）专用的描述符</a:t>
            </a:r>
            <a:endParaRPr lang="en-US" altLang="zh-CN" sz="2200">
              <a:solidFill>
                <a:srgbClr val="A50021"/>
              </a:solidFill>
              <a:latin typeface="微软雅黑" pitchFamily="34" charset="-122"/>
              <a:ea typeface="微软雅黑" pitchFamily="34" charset="-122"/>
            </a:endParaRPr>
          </a:p>
          <a:p>
            <a:pPr lvl="1"/>
            <a:r>
              <a:rPr lang="zh-CN" altLang="en-US" sz="2200">
                <a:latin typeface="微软雅黑" pitchFamily="34" charset="-122"/>
                <a:ea typeface="微软雅黑" pitchFamily="34" charset="-122"/>
              </a:rPr>
              <a:t>中断描述符表</a:t>
            </a:r>
            <a:r>
              <a:rPr lang="en-US" altLang="zh-CN" sz="2200">
                <a:latin typeface="微软雅黑" pitchFamily="34" charset="-122"/>
                <a:ea typeface="微软雅黑" pitchFamily="34" charset="-122"/>
              </a:rPr>
              <a:t>IDT</a:t>
            </a:r>
            <a:r>
              <a:rPr lang="zh-CN" altLang="en-US" sz="2200">
                <a:latin typeface="微软雅黑" pitchFamily="34" charset="-122"/>
                <a:ea typeface="微软雅黑" pitchFamily="34" charset="-122"/>
              </a:rPr>
              <a:t>：</a:t>
            </a:r>
            <a:r>
              <a:rPr lang="zh-CN" altLang="en-US" sz="2200">
                <a:solidFill>
                  <a:srgbClr val="A50021"/>
                </a:solidFill>
                <a:latin typeface="微软雅黑" pitchFamily="34" charset="-122"/>
                <a:ea typeface="微软雅黑" pitchFamily="34" charset="-122"/>
              </a:rPr>
              <a:t>包含</a:t>
            </a:r>
            <a:r>
              <a:rPr lang="en-US" altLang="zh-CN" sz="2200">
                <a:solidFill>
                  <a:srgbClr val="A50021"/>
                </a:solidFill>
                <a:latin typeface="微软雅黑" pitchFamily="34" charset="-122"/>
                <a:ea typeface="微软雅黑" pitchFamily="34" charset="-122"/>
              </a:rPr>
              <a:t>256</a:t>
            </a:r>
            <a:r>
              <a:rPr lang="zh-CN" altLang="en-US" sz="2200">
                <a:solidFill>
                  <a:srgbClr val="A50021"/>
                </a:solidFill>
                <a:latin typeface="微软雅黑" pitchFamily="34" charset="-122"/>
                <a:ea typeface="微软雅黑" pitchFamily="34" charset="-122"/>
              </a:rPr>
              <a:t>个中断门、陷阱门和任务门描述符</a:t>
            </a:r>
          </a:p>
        </p:txBody>
      </p:sp>
      <p:sp>
        <p:nvSpPr>
          <p:cNvPr id="857092" name="Text Box 4"/>
          <p:cNvSpPr txBox="1">
            <a:spLocks noChangeArrowheads="1"/>
          </p:cNvSpPr>
          <p:nvPr/>
        </p:nvSpPr>
        <p:spPr bwMode="auto">
          <a:xfrm>
            <a:off x="730250" y="6334125"/>
            <a:ext cx="3352800" cy="366713"/>
          </a:xfrm>
          <a:prstGeom prst="rect">
            <a:avLst/>
          </a:prstGeom>
          <a:noFill/>
          <a:ln w="50800">
            <a:noFill/>
            <a:miter lim="800000"/>
            <a:headEnd/>
            <a:tailEnd/>
          </a:ln>
          <a:effectLst/>
        </p:spPr>
        <p:txBody>
          <a:bodyPr>
            <a:spAutoFit/>
          </a:bodyPr>
          <a:lstStyle/>
          <a:p>
            <a:pPr>
              <a:spcBef>
                <a:spcPct val="50000"/>
              </a:spcBef>
            </a:pPr>
            <a:r>
              <a:rPr lang="en-US" altLang="zh-CN" sz="1800" b="1">
                <a:latin typeface="微软雅黑" pitchFamily="34" charset="-122"/>
                <a:ea typeface="微软雅黑" pitchFamily="34" charset="-122"/>
              </a:rPr>
              <a:t>IDT</a:t>
            </a:r>
            <a:r>
              <a:rPr lang="zh-CN" altLang="en-US" sz="1800" b="1">
                <a:latin typeface="微软雅黑" pitchFamily="34" charset="-122"/>
                <a:ea typeface="微软雅黑" pitchFamily="34" charset="-122"/>
              </a:rPr>
              <a:t>将在第</a:t>
            </a:r>
            <a:r>
              <a:rPr lang="en-US" altLang="zh-CN" sz="1800" b="1">
                <a:latin typeface="微软雅黑" pitchFamily="34" charset="-122"/>
                <a:ea typeface="微软雅黑" pitchFamily="34" charset="-122"/>
              </a:rPr>
              <a:t>7</a:t>
            </a:r>
            <a:r>
              <a:rPr lang="zh-CN" altLang="en-US" sz="1800" b="1">
                <a:latin typeface="微软雅黑" pitchFamily="34" charset="-122"/>
                <a:ea typeface="微软雅黑" pitchFamily="34" charset="-122"/>
              </a:rPr>
              <a:t>章介绍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57091">
                                            <p:txEl>
                                              <p:pRg st="1" end="1"/>
                                            </p:txEl>
                                          </p:spTgt>
                                        </p:tgtEl>
                                        <p:attrNameLst>
                                          <p:attrName>style.visibility</p:attrName>
                                        </p:attrNameLst>
                                      </p:cBhvr>
                                      <p:to>
                                        <p:strVal val="visible"/>
                                      </p:to>
                                    </p:set>
                                    <p:animEffect transition="in" filter="blinds(horizontal)">
                                      <p:cBhvr>
                                        <p:cTn id="7" dur="500"/>
                                        <p:tgtEl>
                                          <p:spTgt spid="8570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57091">
                                            <p:txEl>
                                              <p:pRg st="2" end="2"/>
                                            </p:txEl>
                                          </p:spTgt>
                                        </p:tgtEl>
                                        <p:attrNameLst>
                                          <p:attrName>style.visibility</p:attrName>
                                        </p:attrNameLst>
                                      </p:cBhvr>
                                      <p:to>
                                        <p:strVal val="visible"/>
                                      </p:to>
                                    </p:set>
                                    <p:animEffect transition="in" filter="blinds(horizontal)">
                                      <p:cBhvr>
                                        <p:cTn id="12" dur="500"/>
                                        <p:tgtEl>
                                          <p:spTgt spid="8570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57091">
                                            <p:txEl>
                                              <p:pRg st="3" end="3"/>
                                            </p:txEl>
                                          </p:spTgt>
                                        </p:tgtEl>
                                        <p:attrNameLst>
                                          <p:attrName>style.visibility</p:attrName>
                                        </p:attrNameLst>
                                      </p:cBhvr>
                                      <p:to>
                                        <p:strVal val="visible"/>
                                      </p:to>
                                    </p:set>
                                    <p:animEffect transition="in" filter="blinds(horizontal)">
                                      <p:cBhvr>
                                        <p:cTn id="17" dur="500"/>
                                        <p:tgtEl>
                                          <p:spTgt spid="85709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57091">
                                            <p:txEl>
                                              <p:pRg st="4" end="4"/>
                                            </p:txEl>
                                          </p:spTgt>
                                        </p:tgtEl>
                                        <p:attrNameLst>
                                          <p:attrName>style.visibility</p:attrName>
                                        </p:attrNameLst>
                                      </p:cBhvr>
                                      <p:to>
                                        <p:strVal val="visible"/>
                                      </p:to>
                                    </p:set>
                                    <p:animEffect transition="in" filter="blinds(horizontal)">
                                      <p:cBhvr>
                                        <p:cTn id="22" dur="500"/>
                                        <p:tgtEl>
                                          <p:spTgt spid="85709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57091">
                                            <p:txEl>
                                              <p:pRg st="6" end="6"/>
                                            </p:txEl>
                                          </p:spTgt>
                                        </p:tgtEl>
                                        <p:attrNameLst>
                                          <p:attrName>style.visibility</p:attrName>
                                        </p:attrNameLst>
                                      </p:cBhvr>
                                      <p:to>
                                        <p:strVal val="visible"/>
                                      </p:to>
                                    </p:set>
                                    <p:animEffect transition="in" filter="blinds(horizontal)">
                                      <p:cBhvr>
                                        <p:cTn id="27" dur="500"/>
                                        <p:tgtEl>
                                          <p:spTgt spid="85709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57091">
                                            <p:txEl>
                                              <p:pRg st="7" end="7"/>
                                            </p:txEl>
                                          </p:spTgt>
                                        </p:tgtEl>
                                        <p:attrNameLst>
                                          <p:attrName>style.visibility</p:attrName>
                                        </p:attrNameLst>
                                      </p:cBhvr>
                                      <p:to>
                                        <p:strVal val="visible"/>
                                      </p:to>
                                    </p:set>
                                    <p:animEffect transition="in" filter="blinds(horizontal)">
                                      <p:cBhvr>
                                        <p:cTn id="32" dur="500"/>
                                        <p:tgtEl>
                                          <p:spTgt spid="85709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57091">
                                            <p:txEl>
                                              <p:pRg st="8" end="8"/>
                                            </p:txEl>
                                          </p:spTgt>
                                        </p:tgtEl>
                                        <p:attrNameLst>
                                          <p:attrName>style.visibility</p:attrName>
                                        </p:attrNameLst>
                                      </p:cBhvr>
                                      <p:to>
                                        <p:strVal val="visible"/>
                                      </p:to>
                                    </p:set>
                                    <p:animEffect transition="in" filter="blinds(horizontal)">
                                      <p:cBhvr>
                                        <p:cTn id="37" dur="500"/>
                                        <p:tgtEl>
                                          <p:spTgt spid="857091">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57092"/>
                                        </p:tgtEl>
                                        <p:attrNameLst>
                                          <p:attrName>style.visibility</p:attrName>
                                        </p:attrNameLst>
                                      </p:cBhvr>
                                      <p:to>
                                        <p:strVal val="visible"/>
                                      </p:to>
                                    </p:set>
                                    <p:animEffect transition="in" filter="blinds(horizontal)">
                                      <p:cBhvr>
                                        <p:cTn id="42" dur="500"/>
                                        <p:tgtEl>
                                          <p:spTgt spid="857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092" grpId="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Grp="1" noChangeArrowheads="1"/>
          </p:cNvSpPr>
          <p:nvPr>
            <p:ph type="title"/>
          </p:nvPr>
        </p:nvSpPr>
        <p:spPr/>
        <p:txBody>
          <a:bodyPr/>
          <a:lstStyle/>
          <a:p>
            <a:r>
              <a:rPr lang="zh-CN" altLang="en-US"/>
              <a:t>段描述符的定义</a:t>
            </a:r>
          </a:p>
        </p:txBody>
      </p:sp>
      <p:sp>
        <p:nvSpPr>
          <p:cNvPr id="858115" name="Rectangle 3"/>
          <p:cNvSpPr>
            <a:spLocks noGrp="1" noChangeArrowheads="1"/>
          </p:cNvSpPr>
          <p:nvPr>
            <p:ph type="body" idx="1"/>
          </p:nvPr>
        </p:nvSpPr>
        <p:spPr>
          <a:xfrm>
            <a:off x="128588" y="3368675"/>
            <a:ext cx="8875712" cy="3340100"/>
          </a:xfrm>
        </p:spPr>
        <p:txBody>
          <a:bodyPr/>
          <a:lstStyle/>
          <a:p>
            <a:pPr>
              <a:spcBef>
                <a:spcPct val="20000"/>
              </a:spcBef>
            </a:pPr>
            <a:r>
              <a:rPr lang="en-US" altLang="zh-CN" sz="1900">
                <a:latin typeface="微软雅黑" pitchFamily="34" charset="-122"/>
                <a:ea typeface="微软雅黑" pitchFamily="34" charset="-122"/>
              </a:rPr>
              <a:t>B31~B0</a:t>
            </a:r>
            <a:r>
              <a:rPr lang="zh-CN" altLang="en-US" sz="1900">
                <a:latin typeface="微软雅黑" pitchFamily="34" charset="-122"/>
                <a:ea typeface="微软雅黑" pitchFamily="34" charset="-122"/>
              </a:rPr>
              <a:t>： </a:t>
            </a:r>
            <a:r>
              <a:rPr lang="en-US" altLang="zh-CN" sz="1900">
                <a:latin typeface="微软雅黑" pitchFamily="34" charset="-122"/>
                <a:ea typeface="微软雅黑" pitchFamily="34" charset="-122"/>
              </a:rPr>
              <a:t>32</a:t>
            </a:r>
            <a:r>
              <a:rPr lang="zh-CN" altLang="en-US" sz="1900">
                <a:latin typeface="微软雅黑" pitchFamily="34" charset="-122"/>
                <a:ea typeface="微软雅黑" pitchFamily="34" charset="-122"/>
              </a:rPr>
              <a:t>位基地址； </a:t>
            </a:r>
            <a:r>
              <a:rPr lang="en-US" altLang="zh-CN" sz="1900">
                <a:latin typeface="微软雅黑" pitchFamily="34" charset="-122"/>
                <a:ea typeface="微软雅黑" pitchFamily="34" charset="-122"/>
              </a:rPr>
              <a:t>L19~L0</a:t>
            </a:r>
            <a:r>
              <a:rPr lang="zh-CN" altLang="en-US" sz="1900">
                <a:latin typeface="微软雅黑" pitchFamily="34" charset="-122"/>
                <a:ea typeface="微软雅黑" pitchFamily="34" charset="-122"/>
              </a:rPr>
              <a:t>：</a:t>
            </a:r>
            <a:r>
              <a:rPr lang="en-US" altLang="zh-CN" sz="1900">
                <a:latin typeface="微软雅黑" pitchFamily="34" charset="-122"/>
                <a:ea typeface="微软雅黑" pitchFamily="34" charset="-122"/>
              </a:rPr>
              <a:t>20</a:t>
            </a:r>
            <a:r>
              <a:rPr lang="zh-CN" altLang="en-US" sz="1900">
                <a:latin typeface="微软雅黑" pitchFamily="34" charset="-122"/>
                <a:ea typeface="微软雅黑" pitchFamily="34" charset="-122"/>
              </a:rPr>
              <a:t>位限界，表示段中最大页号</a:t>
            </a:r>
          </a:p>
          <a:p>
            <a:pPr>
              <a:spcBef>
                <a:spcPct val="20000"/>
              </a:spcBef>
            </a:pPr>
            <a:r>
              <a:rPr lang="en-US" altLang="zh-CN" sz="1900">
                <a:solidFill>
                  <a:schemeClr val="accent2"/>
                </a:solidFill>
                <a:latin typeface="微软雅黑" pitchFamily="34" charset="-122"/>
                <a:ea typeface="微软雅黑" pitchFamily="34" charset="-122"/>
              </a:rPr>
              <a:t>G</a:t>
            </a:r>
            <a:r>
              <a:rPr lang="zh-CN" altLang="en-US" sz="1900">
                <a:solidFill>
                  <a:schemeClr val="accent2"/>
                </a:solidFill>
                <a:latin typeface="微软雅黑" pitchFamily="34" charset="-122"/>
                <a:ea typeface="微软雅黑" pitchFamily="34" charset="-122"/>
              </a:rPr>
              <a:t>：粒度。</a:t>
            </a:r>
            <a:r>
              <a:rPr lang="en-US" altLang="zh-CN" sz="1900">
                <a:solidFill>
                  <a:schemeClr val="accent2"/>
                </a:solidFill>
                <a:latin typeface="微软雅黑" pitchFamily="34" charset="-122"/>
                <a:ea typeface="微软雅黑" pitchFamily="34" charset="-122"/>
              </a:rPr>
              <a:t>G=1</a:t>
            </a:r>
            <a:r>
              <a:rPr lang="zh-CN" altLang="en-US" sz="1900">
                <a:solidFill>
                  <a:schemeClr val="accent2"/>
                </a:solidFill>
                <a:latin typeface="微软雅黑" pitchFamily="34" charset="-122"/>
                <a:ea typeface="微软雅黑" pitchFamily="34" charset="-122"/>
              </a:rPr>
              <a:t>以页（</a:t>
            </a:r>
            <a:r>
              <a:rPr lang="en-US" altLang="zh-CN" sz="1900">
                <a:solidFill>
                  <a:schemeClr val="accent2"/>
                </a:solidFill>
                <a:latin typeface="微软雅黑" pitchFamily="34" charset="-122"/>
                <a:ea typeface="微软雅黑" pitchFamily="34" charset="-122"/>
              </a:rPr>
              <a:t>4KB</a:t>
            </a:r>
            <a:r>
              <a:rPr lang="zh-CN" altLang="en-US" sz="1900">
                <a:solidFill>
                  <a:schemeClr val="accent2"/>
                </a:solidFill>
                <a:latin typeface="微软雅黑" pitchFamily="34" charset="-122"/>
                <a:ea typeface="微软雅黑" pitchFamily="34" charset="-122"/>
              </a:rPr>
              <a:t>）为单位；</a:t>
            </a:r>
            <a:r>
              <a:rPr lang="en-US" altLang="zh-CN" sz="1900">
                <a:solidFill>
                  <a:schemeClr val="accent2"/>
                </a:solidFill>
                <a:latin typeface="微软雅黑" pitchFamily="34" charset="-122"/>
                <a:ea typeface="微软雅黑" pitchFamily="34" charset="-122"/>
              </a:rPr>
              <a:t>G=0</a:t>
            </a:r>
            <a:r>
              <a:rPr lang="zh-CN" altLang="en-US" sz="1900">
                <a:solidFill>
                  <a:schemeClr val="accent2"/>
                </a:solidFill>
                <a:latin typeface="微软雅黑" pitchFamily="34" charset="-122"/>
                <a:ea typeface="微软雅黑" pitchFamily="34" charset="-122"/>
              </a:rPr>
              <a:t>以字节为单位。因为界限为</a:t>
            </a:r>
            <a:r>
              <a:rPr lang="en-US" altLang="zh-CN" sz="1900">
                <a:solidFill>
                  <a:schemeClr val="accent2"/>
                </a:solidFill>
                <a:latin typeface="微软雅黑" pitchFamily="34" charset="-122"/>
                <a:ea typeface="微软雅黑" pitchFamily="34" charset="-122"/>
              </a:rPr>
              <a:t>20</a:t>
            </a:r>
            <a:r>
              <a:rPr lang="zh-CN" altLang="en-US" sz="1900">
                <a:solidFill>
                  <a:schemeClr val="accent2"/>
                </a:solidFill>
                <a:latin typeface="微软雅黑" pitchFamily="34" charset="-122"/>
                <a:ea typeface="微软雅黑" pitchFamily="34" charset="-122"/>
              </a:rPr>
              <a:t>位，故当</a:t>
            </a:r>
            <a:r>
              <a:rPr lang="en-US" altLang="zh-CN" sz="1900">
                <a:solidFill>
                  <a:schemeClr val="accent2"/>
                </a:solidFill>
                <a:latin typeface="微软雅黑" pitchFamily="34" charset="-122"/>
                <a:ea typeface="微软雅黑" pitchFamily="34" charset="-122"/>
              </a:rPr>
              <a:t>G=0</a:t>
            </a:r>
            <a:r>
              <a:rPr lang="zh-CN" altLang="en-US" sz="1900">
                <a:solidFill>
                  <a:schemeClr val="accent2"/>
                </a:solidFill>
                <a:latin typeface="微软雅黑" pitchFamily="34" charset="-122"/>
                <a:ea typeface="微软雅黑" pitchFamily="34" charset="-122"/>
              </a:rPr>
              <a:t>时最大的段为</a:t>
            </a:r>
            <a:r>
              <a:rPr lang="en-US" altLang="zh-CN" sz="1900">
                <a:solidFill>
                  <a:schemeClr val="accent2"/>
                </a:solidFill>
                <a:latin typeface="微软雅黑" pitchFamily="34" charset="-122"/>
                <a:ea typeface="微软雅黑" pitchFamily="34" charset="-122"/>
              </a:rPr>
              <a:t>1MB</a:t>
            </a:r>
            <a:r>
              <a:rPr lang="zh-CN" altLang="en-US" sz="1900">
                <a:solidFill>
                  <a:schemeClr val="accent2"/>
                </a:solidFill>
                <a:latin typeface="微软雅黑" pitchFamily="34" charset="-122"/>
                <a:ea typeface="微软雅黑" pitchFamily="34" charset="-122"/>
              </a:rPr>
              <a:t>；当</a:t>
            </a:r>
            <a:r>
              <a:rPr lang="en-US" altLang="zh-CN" sz="1900">
                <a:solidFill>
                  <a:schemeClr val="accent2"/>
                </a:solidFill>
                <a:latin typeface="微软雅黑" pitchFamily="34" charset="-122"/>
                <a:ea typeface="微软雅黑" pitchFamily="34" charset="-122"/>
              </a:rPr>
              <a:t>G=1</a:t>
            </a:r>
            <a:r>
              <a:rPr lang="zh-CN" altLang="en-US" sz="1900">
                <a:solidFill>
                  <a:schemeClr val="accent2"/>
                </a:solidFill>
                <a:latin typeface="微软雅黑" pitchFamily="34" charset="-122"/>
                <a:ea typeface="微软雅黑" pitchFamily="34" charset="-122"/>
              </a:rPr>
              <a:t>时，最大段为</a:t>
            </a:r>
            <a:r>
              <a:rPr lang="en-US" altLang="zh-CN" sz="1900">
                <a:solidFill>
                  <a:schemeClr val="accent2"/>
                </a:solidFill>
                <a:latin typeface="微软雅黑" pitchFamily="34" charset="-122"/>
                <a:ea typeface="微软雅黑" pitchFamily="34" charset="-122"/>
              </a:rPr>
              <a:t>4KB×2</a:t>
            </a:r>
            <a:r>
              <a:rPr lang="en-US" altLang="zh-CN" sz="1900" baseline="30000">
                <a:solidFill>
                  <a:schemeClr val="accent2"/>
                </a:solidFill>
                <a:latin typeface="微软雅黑" pitchFamily="34" charset="-122"/>
                <a:ea typeface="微软雅黑" pitchFamily="34" charset="-122"/>
              </a:rPr>
              <a:t>20</a:t>
            </a:r>
            <a:r>
              <a:rPr lang="en-US" altLang="zh-CN" sz="1900">
                <a:solidFill>
                  <a:schemeClr val="accent2"/>
                </a:solidFill>
                <a:latin typeface="微软雅黑" pitchFamily="34" charset="-122"/>
                <a:ea typeface="微软雅黑" pitchFamily="34" charset="-122"/>
              </a:rPr>
              <a:t> =4GB</a:t>
            </a:r>
            <a:endParaRPr lang="zh-CN" altLang="en-US" sz="1900">
              <a:solidFill>
                <a:schemeClr val="accent2"/>
              </a:solidFill>
              <a:latin typeface="微软雅黑" pitchFamily="34" charset="-122"/>
              <a:ea typeface="微软雅黑" pitchFamily="34" charset="-122"/>
            </a:endParaRPr>
          </a:p>
          <a:p>
            <a:pPr>
              <a:spcBef>
                <a:spcPct val="20000"/>
              </a:spcBef>
            </a:pPr>
            <a:r>
              <a:rPr lang="en-US" altLang="zh-CN" sz="1900">
                <a:latin typeface="微软雅黑" pitchFamily="34" charset="-122"/>
                <a:ea typeface="微软雅黑" pitchFamily="34" charset="-122"/>
              </a:rPr>
              <a:t>D</a:t>
            </a:r>
            <a:r>
              <a:rPr lang="zh-CN" altLang="en-US" sz="1900">
                <a:latin typeface="微软雅黑" pitchFamily="34" charset="-122"/>
                <a:ea typeface="微软雅黑" pitchFamily="34" charset="-122"/>
              </a:rPr>
              <a:t>：</a:t>
            </a:r>
            <a:r>
              <a:rPr lang="en-US" altLang="zh-CN" sz="1900">
                <a:latin typeface="微软雅黑" pitchFamily="34" charset="-122"/>
                <a:ea typeface="微软雅黑" pitchFamily="34" charset="-122"/>
              </a:rPr>
              <a:t>D=1</a:t>
            </a:r>
            <a:r>
              <a:rPr lang="zh-CN" altLang="en-US" sz="1900">
                <a:latin typeface="微软雅黑" pitchFamily="34" charset="-122"/>
                <a:ea typeface="微软雅黑" pitchFamily="34" charset="-122"/>
              </a:rPr>
              <a:t>表示段内偏移量为</a:t>
            </a:r>
            <a:r>
              <a:rPr lang="en-US" altLang="zh-CN" sz="1900">
                <a:latin typeface="微软雅黑" pitchFamily="34" charset="-122"/>
                <a:ea typeface="微软雅黑" pitchFamily="34" charset="-122"/>
              </a:rPr>
              <a:t>32</a:t>
            </a:r>
            <a:r>
              <a:rPr lang="zh-CN" altLang="en-US" sz="1900">
                <a:latin typeface="微软雅黑" pitchFamily="34" charset="-122"/>
                <a:ea typeface="微软雅黑" pitchFamily="34" charset="-122"/>
              </a:rPr>
              <a:t>位宽，</a:t>
            </a:r>
            <a:r>
              <a:rPr lang="en-US" altLang="zh-CN" sz="1900">
                <a:latin typeface="微软雅黑" pitchFamily="34" charset="-122"/>
                <a:ea typeface="微软雅黑" pitchFamily="34" charset="-122"/>
              </a:rPr>
              <a:t>D=0</a:t>
            </a:r>
            <a:r>
              <a:rPr lang="zh-CN" altLang="en-US" sz="1900">
                <a:latin typeface="微软雅黑" pitchFamily="34" charset="-122"/>
                <a:ea typeface="微软雅黑" pitchFamily="34" charset="-122"/>
              </a:rPr>
              <a:t>表示段内偏移量为</a:t>
            </a:r>
            <a:r>
              <a:rPr lang="en-US" altLang="zh-CN" sz="1900">
                <a:latin typeface="微软雅黑" pitchFamily="34" charset="-122"/>
                <a:ea typeface="微软雅黑" pitchFamily="34" charset="-122"/>
              </a:rPr>
              <a:t>16</a:t>
            </a:r>
            <a:r>
              <a:rPr lang="zh-CN" altLang="en-US" sz="1900">
                <a:latin typeface="微软雅黑" pitchFamily="34" charset="-122"/>
                <a:ea typeface="微软雅黑" pitchFamily="34" charset="-122"/>
              </a:rPr>
              <a:t>位宽</a:t>
            </a:r>
          </a:p>
          <a:p>
            <a:pPr>
              <a:spcBef>
                <a:spcPct val="20000"/>
              </a:spcBef>
            </a:pPr>
            <a:r>
              <a:rPr lang="en-US" altLang="zh-CN" sz="1900">
                <a:solidFill>
                  <a:schemeClr val="accent2"/>
                </a:solidFill>
                <a:latin typeface="微软雅黑" pitchFamily="34" charset="-122"/>
                <a:ea typeface="微软雅黑" pitchFamily="34" charset="-122"/>
              </a:rPr>
              <a:t>P</a:t>
            </a:r>
            <a:r>
              <a:rPr lang="zh-CN" altLang="en-US" sz="1900">
                <a:solidFill>
                  <a:schemeClr val="accent2"/>
                </a:solidFill>
                <a:latin typeface="微软雅黑" pitchFamily="34" charset="-122"/>
                <a:ea typeface="微软雅黑" pitchFamily="34" charset="-122"/>
              </a:rPr>
              <a:t>：</a:t>
            </a:r>
            <a:r>
              <a:rPr lang="en-US" altLang="zh-CN" sz="1900">
                <a:solidFill>
                  <a:schemeClr val="accent2"/>
                </a:solidFill>
                <a:latin typeface="微软雅黑" pitchFamily="34" charset="-122"/>
                <a:ea typeface="微软雅黑" pitchFamily="34" charset="-122"/>
              </a:rPr>
              <a:t>P=1</a:t>
            </a:r>
            <a:r>
              <a:rPr lang="zh-CN" altLang="en-US" sz="1900">
                <a:solidFill>
                  <a:schemeClr val="accent2"/>
                </a:solidFill>
                <a:latin typeface="微软雅黑" pitchFamily="34" charset="-122"/>
                <a:ea typeface="微软雅黑" pitchFamily="34" charset="-122"/>
              </a:rPr>
              <a:t>表示存在，</a:t>
            </a:r>
            <a:r>
              <a:rPr lang="en-US" altLang="zh-CN" sz="1900">
                <a:solidFill>
                  <a:schemeClr val="accent2"/>
                </a:solidFill>
                <a:latin typeface="微软雅黑" pitchFamily="34" charset="-122"/>
                <a:ea typeface="微软雅黑" pitchFamily="34" charset="-122"/>
              </a:rPr>
              <a:t>P=0</a:t>
            </a:r>
            <a:r>
              <a:rPr lang="zh-CN" altLang="en-US" sz="1900">
                <a:solidFill>
                  <a:schemeClr val="accent2"/>
                </a:solidFill>
                <a:latin typeface="微软雅黑" pitchFamily="34" charset="-122"/>
                <a:ea typeface="微软雅黑" pitchFamily="34" charset="-122"/>
              </a:rPr>
              <a:t>表示不存在。</a:t>
            </a:r>
            <a:r>
              <a:rPr lang="en-US" altLang="zh-CN" sz="1900">
                <a:solidFill>
                  <a:schemeClr val="accent2"/>
                </a:solidFill>
                <a:latin typeface="微软雅黑" pitchFamily="34" charset="-122"/>
                <a:ea typeface="微软雅黑" pitchFamily="34" charset="-122"/>
              </a:rPr>
              <a:t>Linux</a:t>
            </a:r>
            <a:r>
              <a:rPr lang="zh-CN" altLang="en-US" sz="1900">
                <a:solidFill>
                  <a:schemeClr val="accent2"/>
                </a:solidFill>
                <a:latin typeface="微软雅黑" pitchFamily="34" charset="-122"/>
                <a:ea typeface="微软雅黑" pitchFamily="34" charset="-122"/>
              </a:rPr>
              <a:t>总把</a:t>
            </a:r>
            <a:r>
              <a:rPr lang="en-US" altLang="zh-CN" sz="1900">
                <a:solidFill>
                  <a:schemeClr val="accent2"/>
                </a:solidFill>
                <a:latin typeface="微软雅黑" pitchFamily="34" charset="-122"/>
                <a:ea typeface="微软雅黑" pitchFamily="34" charset="-122"/>
              </a:rPr>
              <a:t>P</a:t>
            </a:r>
            <a:r>
              <a:rPr lang="zh-CN" altLang="en-US" sz="1900">
                <a:solidFill>
                  <a:schemeClr val="accent2"/>
                </a:solidFill>
                <a:latin typeface="微软雅黑" pitchFamily="34" charset="-122"/>
                <a:ea typeface="微软雅黑" pitchFamily="34" charset="-122"/>
              </a:rPr>
              <a:t>置</a:t>
            </a:r>
            <a:r>
              <a:rPr lang="en-US" altLang="zh-CN" sz="1900">
                <a:solidFill>
                  <a:schemeClr val="accent2"/>
                </a:solidFill>
                <a:latin typeface="微软雅黑" pitchFamily="34" charset="-122"/>
                <a:ea typeface="微软雅黑" pitchFamily="34" charset="-122"/>
              </a:rPr>
              <a:t>1</a:t>
            </a:r>
            <a:r>
              <a:rPr lang="zh-CN" altLang="en-US" sz="1900">
                <a:solidFill>
                  <a:schemeClr val="accent2"/>
                </a:solidFill>
                <a:latin typeface="微软雅黑" pitchFamily="34" charset="-122"/>
                <a:ea typeface="微软雅黑" pitchFamily="34" charset="-122"/>
              </a:rPr>
              <a:t>，不会以段为单位淘汰</a:t>
            </a:r>
          </a:p>
          <a:p>
            <a:pPr>
              <a:spcBef>
                <a:spcPct val="20000"/>
              </a:spcBef>
            </a:pPr>
            <a:r>
              <a:rPr lang="en-US" altLang="zh-CN" sz="1900">
                <a:latin typeface="微软雅黑" pitchFamily="34" charset="-122"/>
                <a:ea typeface="微软雅黑" pitchFamily="34" charset="-122"/>
              </a:rPr>
              <a:t>DPL</a:t>
            </a:r>
            <a:r>
              <a:rPr lang="zh-CN" altLang="en-US" sz="1900">
                <a:latin typeface="微软雅黑" pitchFamily="34" charset="-122"/>
                <a:ea typeface="微软雅黑" pitchFamily="34" charset="-122"/>
              </a:rPr>
              <a:t>：访问段时对当前特权级的最低等级要求。因此，只有</a:t>
            </a:r>
            <a:r>
              <a:rPr lang="en-US" altLang="zh-CN" sz="1900">
                <a:latin typeface="微软雅黑" pitchFamily="34" charset="-122"/>
                <a:ea typeface="微软雅黑" pitchFamily="34" charset="-122"/>
              </a:rPr>
              <a:t>CPL</a:t>
            </a:r>
            <a:r>
              <a:rPr lang="zh-CN" altLang="en-US" sz="1900">
                <a:latin typeface="微软雅黑" pitchFamily="34" charset="-122"/>
                <a:ea typeface="微软雅黑" pitchFamily="34" charset="-122"/>
              </a:rPr>
              <a:t>为</a:t>
            </a:r>
            <a:r>
              <a:rPr lang="en-US" altLang="zh-CN" sz="1900">
                <a:latin typeface="微软雅黑" pitchFamily="34" charset="-122"/>
                <a:ea typeface="微软雅黑" pitchFamily="34" charset="-122"/>
              </a:rPr>
              <a:t>0</a:t>
            </a:r>
            <a:r>
              <a:rPr lang="zh-CN" altLang="en-US" sz="1900">
                <a:latin typeface="微软雅黑" pitchFamily="34" charset="-122"/>
                <a:ea typeface="微软雅黑" pitchFamily="34" charset="-122"/>
              </a:rPr>
              <a:t>（内核态）时才可访问</a:t>
            </a:r>
            <a:r>
              <a:rPr lang="en-US" altLang="zh-CN" sz="1900">
                <a:latin typeface="微软雅黑" pitchFamily="34" charset="-122"/>
                <a:ea typeface="微软雅黑" pitchFamily="34" charset="-122"/>
              </a:rPr>
              <a:t>DPL</a:t>
            </a:r>
            <a:r>
              <a:rPr lang="zh-CN" altLang="en-US" sz="1900">
                <a:latin typeface="微软雅黑" pitchFamily="34" charset="-122"/>
                <a:ea typeface="微软雅黑" pitchFamily="34" charset="-122"/>
              </a:rPr>
              <a:t>为</a:t>
            </a:r>
            <a:r>
              <a:rPr lang="en-US" altLang="zh-CN" sz="1900">
                <a:latin typeface="微软雅黑" pitchFamily="34" charset="-122"/>
                <a:ea typeface="微软雅黑" pitchFamily="34" charset="-122"/>
              </a:rPr>
              <a:t>0</a:t>
            </a:r>
            <a:r>
              <a:rPr lang="zh-CN" altLang="en-US" sz="1900">
                <a:latin typeface="微软雅黑" pitchFamily="34" charset="-122"/>
                <a:ea typeface="微软雅黑" pitchFamily="34" charset="-122"/>
              </a:rPr>
              <a:t>的段，任何进程都可访问</a:t>
            </a:r>
            <a:r>
              <a:rPr lang="en-US" altLang="zh-CN" sz="1900">
                <a:latin typeface="微软雅黑" pitchFamily="34" charset="-122"/>
                <a:ea typeface="微软雅黑" pitchFamily="34" charset="-122"/>
              </a:rPr>
              <a:t>DPL</a:t>
            </a:r>
            <a:r>
              <a:rPr lang="zh-CN" altLang="en-US" sz="1900">
                <a:latin typeface="微软雅黑" pitchFamily="34" charset="-122"/>
                <a:ea typeface="微软雅黑" pitchFamily="34" charset="-122"/>
              </a:rPr>
              <a:t>为</a:t>
            </a:r>
            <a:r>
              <a:rPr lang="en-US" altLang="zh-CN" sz="1900">
                <a:latin typeface="微软雅黑" pitchFamily="34" charset="-122"/>
                <a:ea typeface="微软雅黑" pitchFamily="34" charset="-122"/>
              </a:rPr>
              <a:t>3</a:t>
            </a:r>
            <a:r>
              <a:rPr lang="zh-CN" altLang="en-US" sz="1900">
                <a:latin typeface="微软雅黑" pitchFamily="34" charset="-122"/>
                <a:ea typeface="微软雅黑" pitchFamily="34" charset="-122"/>
              </a:rPr>
              <a:t>的段</a:t>
            </a:r>
            <a:r>
              <a:rPr lang="zh-CN" altLang="en-US" sz="1900">
                <a:solidFill>
                  <a:schemeClr val="accent1"/>
                </a:solidFill>
                <a:latin typeface="微软雅黑" pitchFamily="34" charset="-122"/>
                <a:ea typeface="微软雅黑" pitchFamily="34" charset="-122"/>
              </a:rPr>
              <a:t>（</a:t>
            </a:r>
            <a:r>
              <a:rPr lang="en-US" altLang="zh-CN" sz="1900">
                <a:solidFill>
                  <a:schemeClr val="accent1"/>
                </a:solidFill>
                <a:latin typeface="微软雅黑" pitchFamily="34" charset="-122"/>
                <a:ea typeface="微软雅黑" pitchFamily="34" charset="-122"/>
              </a:rPr>
              <a:t>0</a:t>
            </a:r>
            <a:r>
              <a:rPr lang="zh-CN" altLang="en-US" sz="1900">
                <a:solidFill>
                  <a:schemeClr val="accent1"/>
                </a:solidFill>
                <a:latin typeface="微软雅黑" pitchFamily="34" charset="-122"/>
                <a:ea typeface="微软雅黑" pitchFamily="34" charset="-122"/>
              </a:rPr>
              <a:t>最高、</a:t>
            </a:r>
            <a:r>
              <a:rPr lang="en-US" altLang="zh-CN" sz="1900">
                <a:solidFill>
                  <a:schemeClr val="accent1"/>
                </a:solidFill>
                <a:latin typeface="微软雅黑" pitchFamily="34" charset="-122"/>
                <a:ea typeface="微软雅黑" pitchFamily="34" charset="-122"/>
              </a:rPr>
              <a:t>3</a:t>
            </a:r>
            <a:r>
              <a:rPr lang="zh-CN" altLang="en-US" sz="1900">
                <a:solidFill>
                  <a:schemeClr val="accent1"/>
                </a:solidFill>
                <a:latin typeface="微软雅黑" pitchFamily="34" charset="-122"/>
                <a:ea typeface="微软雅黑" pitchFamily="34" charset="-122"/>
              </a:rPr>
              <a:t>最低）</a:t>
            </a:r>
          </a:p>
          <a:p>
            <a:pPr>
              <a:spcBef>
                <a:spcPct val="20000"/>
              </a:spcBef>
            </a:pPr>
            <a:r>
              <a:rPr lang="en-US" altLang="zh-CN" sz="1900">
                <a:solidFill>
                  <a:schemeClr val="accent2"/>
                </a:solidFill>
                <a:latin typeface="微软雅黑" pitchFamily="34" charset="-122"/>
                <a:ea typeface="微软雅黑" pitchFamily="34" charset="-122"/>
              </a:rPr>
              <a:t>S</a:t>
            </a:r>
            <a:r>
              <a:rPr lang="zh-CN" altLang="en-US" sz="1900">
                <a:solidFill>
                  <a:schemeClr val="accent2"/>
                </a:solidFill>
                <a:latin typeface="微软雅黑" pitchFamily="34" charset="-122"/>
                <a:ea typeface="微软雅黑" pitchFamily="34" charset="-122"/>
              </a:rPr>
              <a:t>：</a:t>
            </a:r>
            <a:r>
              <a:rPr lang="en-US" altLang="zh-CN" sz="1900">
                <a:solidFill>
                  <a:schemeClr val="accent2"/>
                </a:solidFill>
                <a:latin typeface="微软雅黑" pitchFamily="34" charset="-122"/>
                <a:ea typeface="微软雅黑" pitchFamily="34" charset="-122"/>
              </a:rPr>
              <a:t>S=0</a:t>
            </a:r>
            <a:r>
              <a:rPr lang="zh-CN" altLang="en-US" sz="1900">
                <a:solidFill>
                  <a:schemeClr val="accent2"/>
                </a:solidFill>
                <a:latin typeface="微软雅黑" pitchFamily="34" charset="-122"/>
                <a:ea typeface="微软雅黑" pitchFamily="34" charset="-122"/>
              </a:rPr>
              <a:t>系统控制描述符，</a:t>
            </a:r>
            <a:r>
              <a:rPr lang="en-US" altLang="zh-CN" sz="1900">
                <a:solidFill>
                  <a:schemeClr val="accent2"/>
                </a:solidFill>
                <a:latin typeface="微软雅黑" pitchFamily="34" charset="-122"/>
                <a:ea typeface="微软雅黑" pitchFamily="34" charset="-122"/>
              </a:rPr>
              <a:t>S=1</a:t>
            </a:r>
            <a:r>
              <a:rPr lang="zh-CN" altLang="en-US" sz="1900">
                <a:solidFill>
                  <a:schemeClr val="accent2"/>
                </a:solidFill>
                <a:latin typeface="微软雅黑" pitchFamily="34" charset="-122"/>
                <a:ea typeface="微软雅黑" pitchFamily="34" charset="-122"/>
              </a:rPr>
              <a:t>普通的代码段或数据段描述符</a:t>
            </a:r>
          </a:p>
          <a:p>
            <a:pPr>
              <a:spcBef>
                <a:spcPct val="20000"/>
              </a:spcBef>
            </a:pPr>
            <a:r>
              <a:rPr lang="en-US" altLang="zh-CN" sz="1900">
                <a:latin typeface="微软雅黑" pitchFamily="34" charset="-122"/>
                <a:ea typeface="微软雅黑" pitchFamily="34" charset="-122"/>
              </a:rPr>
              <a:t>TYPE</a:t>
            </a:r>
            <a:r>
              <a:rPr lang="zh-CN" altLang="en-US" sz="1900">
                <a:latin typeface="微软雅黑" pitchFamily="34" charset="-122"/>
                <a:ea typeface="微软雅黑" pitchFamily="34" charset="-122"/>
              </a:rPr>
              <a:t>：段的访问权限或系统控制描述符类型</a:t>
            </a:r>
          </a:p>
          <a:p>
            <a:pPr>
              <a:spcBef>
                <a:spcPct val="20000"/>
              </a:spcBef>
            </a:pPr>
            <a:r>
              <a:rPr lang="en-US" altLang="zh-CN" sz="1900">
                <a:solidFill>
                  <a:schemeClr val="accent2"/>
                </a:solidFill>
                <a:latin typeface="微软雅黑" pitchFamily="34" charset="-122"/>
                <a:ea typeface="微软雅黑" pitchFamily="34" charset="-122"/>
              </a:rPr>
              <a:t>A</a:t>
            </a:r>
            <a:r>
              <a:rPr lang="zh-CN" altLang="en-US" sz="1900">
                <a:solidFill>
                  <a:schemeClr val="accent2"/>
                </a:solidFill>
                <a:latin typeface="微软雅黑" pitchFamily="34" charset="-122"/>
                <a:ea typeface="微软雅黑" pitchFamily="34" charset="-122"/>
              </a:rPr>
              <a:t>：</a:t>
            </a:r>
            <a:r>
              <a:rPr lang="en-US" altLang="zh-CN" sz="1900">
                <a:solidFill>
                  <a:schemeClr val="accent2"/>
                </a:solidFill>
                <a:latin typeface="微软雅黑" pitchFamily="34" charset="-122"/>
                <a:ea typeface="微软雅黑" pitchFamily="34" charset="-122"/>
              </a:rPr>
              <a:t>A=1</a:t>
            </a:r>
            <a:r>
              <a:rPr lang="zh-CN" altLang="en-US" sz="1900">
                <a:solidFill>
                  <a:schemeClr val="accent2"/>
                </a:solidFill>
                <a:latin typeface="微软雅黑" pitchFamily="34" charset="-122"/>
                <a:ea typeface="微软雅黑" pitchFamily="34" charset="-122"/>
              </a:rPr>
              <a:t>已被访问过，</a:t>
            </a:r>
            <a:r>
              <a:rPr lang="en-US" altLang="zh-CN" sz="1900">
                <a:solidFill>
                  <a:schemeClr val="accent2"/>
                </a:solidFill>
                <a:latin typeface="微软雅黑" pitchFamily="34" charset="-122"/>
                <a:ea typeface="微软雅黑" pitchFamily="34" charset="-122"/>
              </a:rPr>
              <a:t>A=0</a:t>
            </a:r>
            <a:r>
              <a:rPr lang="zh-CN" altLang="en-US" sz="1900">
                <a:solidFill>
                  <a:schemeClr val="accent2"/>
                </a:solidFill>
                <a:latin typeface="微软雅黑" pitchFamily="34" charset="-122"/>
                <a:ea typeface="微软雅黑" pitchFamily="34" charset="-122"/>
              </a:rPr>
              <a:t>未被访问过。（通常</a:t>
            </a:r>
            <a:r>
              <a:rPr lang="en-US" altLang="zh-CN" sz="1900">
                <a:solidFill>
                  <a:schemeClr val="accent2"/>
                </a:solidFill>
                <a:latin typeface="微软雅黑" pitchFamily="34" charset="-122"/>
                <a:ea typeface="微软雅黑" pitchFamily="34" charset="-122"/>
              </a:rPr>
              <a:t>A</a:t>
            </a:r>
            <a:r>
              <a:rPr lang="zh-CN" altLang="en-US" sz="1900">
                <a:solidFill>
                  <a:schemeClr val="accent2"/>
                </a:solidFill>
                <a:latin typeface="微软雅黑" pitchFamily="34" charset="-122"/>
                <a:ea typeface="微软雅黑" pitchFamily="34" charset="-122"/>
              </a:rPr>
              <a:t>包含在</a:t>
            </a:r>
            <a:r>
              <a:rPr lang="en-US" altLang="zh-CN" sz="1900">
                <a:solidFill>
                  <a:schemeClr val="accent2"/>
                </a:solidFill>
                <a:latin typeface="微软雅黑" pitchFamily="34" charset="-122"/>
                <a:ea typeface="微软雅黑" pitchFamily="34" charset="-122"/>
              </a:rPr>
              <a:t>TYPE</a:t>
            </a:r>
            <a:r>
              <a:rPr lang="zh-CN" altLang="en-US" sz="1900">
                <a:solidFill>
                  <a:schemeClr val="accent2"/>
                </a:solidFill>
                <a:latin typeface="微软雅黑" pitchFamily="34" charset="-122"/>
                <a:ea typeface="微软雅黑" pitchFamily="34" charset="-122"/>
              </a:rPr>
              <a:t>字段中）</a:t>
            </a:r>
            <a:r>
              <a:rPr lang="zh-CN" altLang="en-US" sz="1900">
                <a:latin typeface="微软雅黑" pitchFamily="34" charset="-122"/>
                <a:ea typeface="微软雅黑" pitchFamily="34" charset="-122"/>
              </a:rPr>
              <a:t> </a:t>
            </a:r>
          </a:p>
        </p:txBody>
      </p:sp>
      <p:pic>
        <p:nvPicPr>
          <p:cNvPr id="858116" name="Picture 4"/>
          <p:cNvPicPr>
            <a:picLocks noChangeAspect="1" noChangeArrowheads="1"/>
          </p:cNvPicPr>
          <p:nvPr/>
        </p:nvPicPr>
        <p:blipFill>
          <a:blip r:embed="rId2"/>
          <a:srcRect/>
          <a:stretch>
            <a:fillRect/>
          </a:stretch>
        </p:blipFill>
        <p:spPr bwMode="auto">
          <a:xfrm>
            <a:off x="269875" y="815975"/>
            <a:ext cx="8585200" cy="2387600"/>
          </a:xfrm>
          <a:prstGeom prst="rect">
            <a:avLst/>
          </a:prstGeom>
          <a:noFill/>
        </p:spPr>
      </p:pic>
      <p:sp>
        <p:nvSpPr>
          <p:cNvPr id="858120" name="Text Box 8"/>
          <p:cNvSpPr txBox="1">
            <a:spLocks noChangeArrowheads="1"/>
          </p:cNvSpPr>
          <p:nvPr/>
        </p:nvSpPr>
        <p:spPr bwMode="auto">
          <a:xfrm>
            <a:off x="5791200" y="2293938"/>
            <a:ext cx="2393950" cy="336550"/>
          </a:xfrm>
          <a:prstGeom prst="rect">
            <a:avLst/>
          </a:prstGeom>
          <a:noFill/>
          <a:ln w="50800">
            <a:noFill/>
            <a:miter lim="800000"/>
            <a:headEnd/>
            <a:tailEnd/>
          </a:ln>
          <a:effectLst/>
        </p:spPr>
        <p:txBody>
          <a:bodyPr>
            <a:spAutoFit/>
          </a:bodyPr>
          <a:lstStyle/>
          <a:p>
            <a:pPr>
              <a:spcBef>
                <a:spcPct val="50000"/>
              </a:spcBef>
            </a:pPr>
            <a:endParaRPr lang="zh-CN" altLang="en-US">
              <a:ea typeface="宋体" pitchFamily="2" charset="-122"/>
            </a:endParaRPr>
          </a:p>
        </p:txBody>
      </p:sp>
      <p:sp>
        <p:nvSpPr>
          <p:cNvPr id="858121" name="Text Box 9"/>
          <p:cNvSpPr txBox="1">
            <a:spLocks noChangeArrowheads="1"/>
          </p:cNvSpPr>
          <p:nvPr/>
        </p:nvSpPr>
        <p:spPr bwMode="auto">
          <a:xfrm>
            <a:off x="582613" y="2136775"/>
            <a:ext cx="2886075" cy="958850"/>
          </a:xfrm>
          <a:prstGeom prst="rect">
            <a:avLst/>
          </a:prstGeom>
          <a:solidFill>
            <a:schemeClr val="bg1"/>
          </a:solidFill>
          <a:ln w="50800">
            <a:noFill/>
            <a:miter lim="800000"/>
            <a:headEnd/>
            <a:tailEnd/>
          </a:ln>
          <a:effectLst/>
        </p:spPr>
        <p:txBody>
          <a:bodyPr>
            <a:spAutoFit/>
          </a:bodyPr>
          <a:lstStyle/>
          <a:p>
            <a:pPr>
              <a:spcBef>
                <a:spcPct val="50000"/>
              </a:spcBef>
            </a:pPr>
            <a:r>
              <a:rPr lang="zh-CN" altLang="en-US" sz="1900" b="1">
                <a:solidFill>
                  <a:schemeClr val="accent1"/>
                </a:solidFill>
                <a:latin typeface="微软雅黑" pitchFamily="34" charset="-122"/>
                <a:ea typeface="微软雅黑" pitchFamily="34" charset="-122"/>
              </a:rPr>
              <a:t>当</a:t>
            </a:r>
            <a:r>
              <a:rPr lang="en-US" altLang="zh-CN" sz="1900" b="1">
                <a:solidFill>
                  <a:schemeClr val="accent1"/>
                </a:solidFill>
                <a:latin typeface="微软雅黑" pitchFamily="34" charset="-122"/>
                <a:ea typeface="微软雅黑" pitchFamily="34" charset="-122"/>
              </a:rPr>
              <a:t>CPL&gt;DPL</a:t>
            </a:r>
            <a:r>
              <a:rPr lang="zh-CN" altLang="en-US" sz="1900" b="1">
                <a:solidFill>
                  <a:schemeClr val="accent1"/>
                </a:solidFill>
                <a:latin typeface="微软雅黑" pitchFamily="34" charset="-122"/>
                <a:ea typeface="微软雅黑" pitchFamily="34" charset="-122"/>
              </a:rPr>
              <a:t>时，说明当前特权级比所要求的最低等级更低，故访问越权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58115">
                                            <p:txEl>
                                              <p:pRg st="0" end="0"/>
                                            </p:txEl>
                                          </p:spTgt>
                                        </p:tgtEl>
                                        <p:attrNameLst>
                                          <p:attrName>style.visibility</p:attrName>
                                        </p:attrNameLst>
                                      </p:cBhvr>
                                      <p:to>
                                        <p:strVal val="visible"/>
                                      </p:to>
                                    </p:set>
                                    <p:animEffect transition="in" filter="blinds(horizontal)">
                                      <p:cBhvr>
                                        <p:cTn id="7" dur="500"/>
                                        <p:tgtEl>
                                          <p:spTgt spid="858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58115">
                                            <p:txEl>
                                              <p:pRg st="1" end="1"/>
                                            </p:txEl>
                                          </p:spTgt>
                                        </p:tgtEl>
                                        <p:attrNameLst>
                                          <p:attrName>style.visibility</p:attrName>
                                        </p:attrNameLst>
                                      </p:cBhvr>
                                      <p:to>
                                        <p:strVal val="visible"/>
                                      </p:to>
                                    </p:set>
                                    <p:animEffect transition="in" filter="blinds(horizontal)">
                                      <p:cBhvr>
                                        <p:cTn id="12" dur="500"/>
                                        <p:tgtEl>
                                          <p:spTgt spid="8581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58115">
                                            <p:txEl>
                                              <p:pRg st="2" end="2"/>
                                            </p:txEl>
                                          </p:spTgt>
                                        </p:tgtEl>
                                        <p:attrNameLst>
                                          <p:attrName>style.visibility</p:attrName>
                                        </p:attrNameLst>
                                      </p:cBhvr>
                                      <p:to>
                                        <p:strVal val="visible"/>
                                      </p:to>
                                    </p:set>
                                    <p:animEffect transition="in" filter="blinds(horizontal)">
                                      <p:cBhvr>
                                        <p:cTn id="17" dur="500"/>
                                        <p:tgtEl>
                                          <p:spTgt spid="8581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58115">
                                            <p:txEl>
                                              <p:pRg st="3" end="3"/>
                                            </p:txEl>
                                          </p:spTgt>
                                        </p:tgtEl>
                                        <p:attrNameLst>
                                          <p:attrName>style.visibility</p:attrName>
                                        </p:attrNameLst>
                                      </p:cBhvr>
                                      <p:to>
                                        <p:strVal val="visible"/>
                                      </p:to>
                                    </p:set>
                                    <p:animEffect transition="in" filter="blinds(horizontal)">
                                      <p:cBhvr>
                                        <p:cTn id="22" dur="500"/>
                                        <p:tgtEl>
                                          <p:spTgt spid="8581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58115">
                                            <p:txEl>
                                              <p:pRg st="4" end="4"/>
                                            </p:txEl>
                                          </p:spTgt>
                                        </p:tgtEl>
                                        <p:attrNameLst>
                                          <p:attrName>style.visibility</p:attrName>
                                        </p:attrNameLst>
                                      </p:cBhvr>
                                      <p:to>
                                        <p:strVal val="visible"/>
                                      </p:to>
                                    </p:set>
                                    <p:animEffect transition="in" filter="blinds(horizontal)">
                                      <p:cBhvr>
                                        <p:cTn id="27" dur="500"/>
                                        <p:tgtEl>
                                          <p:spTgt spid="8581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58121"/>
                                        </p:tgtEl>
                                        <p:attrNameLst>
                                          <p:attrName>style.visibility</p:attrName>
                                        </p:attrNameLst>
                                      </p:cBhvr>
                                      <p:to>
                                        <p:strVal val="visible"/>
                                      </p:to>
                                    </p:set>
                                    <p:animEffect transition="in" filter="blinds(horizontal)">
                                      <p:cBhvr>
                                        <p:cTn id="32" dur="500"/>
                                        <p:tgtEl>
                                          <p:spTgt spid="85812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58115">
                                            <p:txEl>
                                              <p:pRg st="5" end="5"/>
                                            </p:txEl>
                                          </p:spTgt>
                                        </p:tgtEl>
                                        <p:attrNameLst>
                                          <p:attrName>style.visibility</p:attrName>
                                        </p:attrNameLst>
                                      </p:cBhvr>
                                      <p:to>
                                        <p:strVal val="visible"/>
                                      </p:to>
                                    </p:set>
                                    <p:animEffect transition="in" filter="blinds(horizontal)">
                                      <p:cBhvr>
                                        <p:cTn id="37" dur="500"/>
                                        <p:tgtEl>
                                          <p:spTgt spid="85811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58115">
                                            <p:txEl>
                                              <p:pRg st="6" end="6"/>
                                            </p:txEl>
                                          </p:spTgt>
                                        </p:tgtEl>
                                        <p:attrNameLst>
                                          <p:attrName>style.visibility</p:attrName>
                                        </p:attrNameLst>
                                      </p:cBhvr>
                                      <p:to>
                                        <p:strVal val="visible"/>
                                      </p:to>
                                    </p:set>
                                    <p:animEffect transition="in" filter="blinds(horizontal)">
                                      <p:cBhvr>
                                        <p:cTn id="42" dur="500"/>
                                        <p:tgtEl>
                                          <p:spTgt spid="85811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58115">
                                            <p:txEl>
                                              <p:pRg st="7" end="7"/>
                                            </p:txEl>
                                          </p:spTgt>
                                        </p:tgtEl>
                                        <p:attrNameLst>
                                          <p:attrName>style.visibility</p:attrName>
                                        </p:attrNameLst>
                                      </p:cBhvr>
                                      <p:to>
                                        <p:strVal val="visible"/>
                                      </p:to>
                                    </p:set>
                                    <p:animEffect transition="in" filter="blinds(horizontal)">
                                      <p:cBhvr>
                                        <p:cTn id="47" dur="500"/>
                                        <p:tgtEl>
                                          <p:spTgt spid="8581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8121" grpId="0" animBg="1"/>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Grp="1" noChangeArrowheads="1"/>
          </p:cNvSpPr>
          <p:nvPr>
            <p:ph type="title"/>
          </p:nvPr>
        </p:nvSpPr>
        <p:spPr/>
        <p:txBody>
          <a:bodyPr/>
          <a:lstStyle/>
          <a:p>
            <a:r>
              <a:rPr lang="zh-CN" altLang="en-US"/>
              <a:t>用户不可见寄存器 </a:t>
            </a:r>
          </a:p>
        </p:txBody>
      </p:sp>
      <p:sp>
        <p:nvSpPr>
          <p:cNvPr id="859139" name="Rectangle 3"/>
          <p:cNvSpPr>
            <a:spLocks noGrp="1" noChangeArrowheads="1"/>
          </p:cNvSpPr>
          <p:nvPr>
            <p:ph type="body" idx="1"/>
          </p:nvPr>
        </p:nvSpPr>
        <p:spPr>
          <a:xfrm>
            <a:off x="495300" y="860425"/>
            <a:ext cx="8307388" cy="660400"/>
          </a:xfrm>
        </p:spPr>
        <p:txBody>
          <a:bodyPr/>
          <a:lstStyle/>
          <a:p>
            <a:r>
              <a:rPr lang="zh-CN" altLang="en-US" sz="2000">
                <a:latin typeface="微软雅黑" pitchFamily="34" charset="-122"/>
                <a:ea typeface="微软雅黑" pitchFamily="34" charset="-122"/>
              </a:rPr>
              <a:t>为支持分段机制，</a:t>
            </a:r>
            <a:r>
              <a:rPr lang="en-US" altLang="zh-CN" sz="2000">
                <a:latin typeface="微软雅黑" pitchFamily="34" charset="-122"/>
                <a:ea typeface="微软雅黑" pitchFamily="34" charset="-122"/>
              </a:rPr>
              <a:t>CPU</a:t>
            </a:r>
            <a:r>
              <a:rPr lang="zh-CN" altLang="en-US" sz="2000">
                <a:latin typeface="微软雅黑" pitchFamily="34" charset="-122"/>
                <a:ea typeface="微软雅黑" pitchFamily="34" charset="-122"/>
              </a:rPr>
              <a:t>中有多个用户进程不可访问的内部寄存器，操作系统通过特权指令可对寄存器</a:t>
            </a:r>
            <a:r>
              <a:rPr lang="en-US" altLang="zh-CN" sz="2000">
                <a:latin typeface="微软雅黑" pitchFamily="34" charset="-122"/>
                <a:ea typeface="微软雅黑" pitchFamily="34" charset="-122"/>
              </a:rPr>
              <a:t>TR</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LDTR</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GDTR</a:t>
            </a:r>
            <a:r>
              <a:rPr lang="zh-CN" altLang="en-US" sz="2000">
                <a:latin typeface="微软雅黑" pitchFamily="34" charset="-122"/>
                <a:ea typeface="微软雅黑" pitchFamily="34" charset="-122"/>
              </a:rPr>
              <a:t>和</a:t>
            </a:r>
            <a:r>
              <a:rPr lang="en-US" altLang="zh-CN" sz="2000">
                <a:latin typeface="微软雅黑" pitchFamily="34" charset="-122"/>
                <a:ea typeface="微软雅黑" pitchFamily="34" charset="-122"/>
              </a:rPr>
              <a:t>IDTR</a:t>
            </a:r>
            <a:r>
              <a:rPr lang="zh-CN" altLang="en-US" sz="2000">
                <a:latin typeface="微软雅黑" pitchFamily="34" charset="-122"/>
                <a:ea typeface="微软雅黑" pitchFamily="34" charset="-122"/>
              </a:rPr>
              <a:t>进行读写</a:t>
            </a:r>
          </a:p>
        </p:txBody>
      </p:sp>
      <p:pic>
        <p:nvPicPr>
          <p:cNvPr id="859140" name="Picture 4"/>
          <p:cNvPicPr>
            <a:picLocks noChangeAspect="1" noChangeArrowheads="1"/>
          </p:cNvPicPr>
          <p:nvPr/>
        </p:nvPicPr>
        <p:blipFill>
          <a:blip r:embed="rId2"/>
          <a:srcRect/>
          <a:stretch>
            <a:fillRect/>
          </a:stretch>
        </p:blipFill>
        <p:spPr bwMode="auto">
          <a:xfrm>
            <a:off x="427038" y="1749425"/>
            <a:ext cx="8462962" cy="4840288"/>
          </a:xfrm>
          <a:prstGeom prst="rect">
            <a:avLst/>
          </a:prstGeom>
          <a:noFill/>
        </p:spPr>
      </p:pic>
      <p:sp>
        <p:nvSpPr>
          <p:cNvPr id="859141" name="Rectangle 5"/>
          <p:cNvSpPr>
            <a:spLocks noChangeArrowheads="1"/>
          </p:cNvSpPr>
          <p:nvPr/>
        </p:nvSpPr>
        <p:spPr bwMode="auto">
          <a:xfrm>
            <a:off x="3205163" y="2589213"/>
            <a:ext cx="5561012" cy="2087562"/>
          </a:xfrm>
          <a:prstGeom prst="rect">
            <a:avLst/>
          </a:prstGeom>
          <a:solidFill>
            <a:schemeClr val="bg1"/>
          </a:solidFill>
          <a:ln w="50800">
            <a:noFill/>
            <a:miter lim="800000"/>
            <a:headEnd/>
            <a:tailEnd/>
          </a:ln>
          <a:effectLst/>
        </p:spPr>
        <p:txBody>
          <a:bodyPr anchor="ctr">
            <a:spAutoFit/>
          </a:bodyPr>
          <a:lstStyle/>
          <a:p>
            <a:pPr>
              <a:spcBef>
                <a:spcPct val="30000"/>
              </a:spcBef>
            </a:pPr>
            <a:r>
              <a:rPr lang="zh-CN" altLang="en-US" sz="1900" b="1">
                <a:solidFill>
                  <a:schemeClr val="accent2"/>
                </a:solidFill>
                <a:latin typeface="微软雅黑" pitchFamily="34" charset="-122"/>
                <a:ea typeface="微软雅黑" pitchFamily="34" charset="-122"/>
              </a:rPr>
              <a:t>每次段寄存器装入新选择符时，新描述符装入</a:t>
            </a:r>
            <a:r>
              <a:rPr lang="zh-CN" altLang="en-US" sz="1900" b="1">
                <a:solidFill>
                  <a:schemeClr val="accent1"/>
                </a:solidFill>
                <a:latin typeface="微软雅黑" pitchFamily="34" charset="-122"/>
                <a:ea typeface="微软雅黑" pitchFamily="34" charset="-122"/>
              </a:rPr>
              <a:t>描述符</a:t>
            </a:r>
            <a:r>
              <a:rPr lang="en-US" altLang="zh-CN" sz="1900" b="1">
                <a:solidFill>
                  <a:schemeClr val="accent1"/>
                </a:solidFill>
                <a:latin typeface="微软雅黑" pitchFamily="34" charset="-122"/>
                <a:ea typeface="微软雅黑" pitchFamily="34" charset="-122"/>
              </a:rPr>
              <a:t>cache</a:t>
            </a:r>
            <a:r>
              <a:rPr lang="zh-CN" altLang="en-US" sz="1900" b="1">
                <a:solidFill>
                  <a:schemeClr val="accent2"/>
                </a:solidFill>
                <a:latin typeface="微软雅黑" pitchFamily="34" charset="-122"/>
                <a:ea typeface="微软雅黑" pitchFamily="34" charset="-122"/>
              </a:rPr>
              <a:t>，在逻辑地址到线性地址转换时，</a:t>
            </a:r>
            <a:r>
              <a:rPr lang="en-US" altLang="zh-CN" sz="1900" b="1">
                <a:solidFill>
                  <a:schemeClr val="accent2"/>
                </a:solidFill>
                <a:latin typeface="微软雅黑" pitchFamily="34" charset="-122"/>
                <a:ea typeface="微软雅黑" pitchFamily="34" charset="-122"/>
              </a:rPr>
              <a:t>MMU</a:t>
            </a:r>
            <a:r>
              <a:rPr lang="zh-CN" altLang="en-US" sz="1900" b="1">
                <a:solidFill>
                  <a:schemeClr val="accent2"/>
                </a:solidFill>
                <a:latin typeface="微软雅黑" pitchFamily="34" charset="-122"/>
                <a:ea typeface="微软雅黑" pitchFamily="34" charset="-122"/>
              </a:rPr>
              <a:t>直接用描述符</a:t>
            </a:r>
            <a:r>
              <a:rPr lang="en-US" altLang="zh-CN" sz="1900" b="1">
                <a:solidFill>
                  <a:schemeClr val="accent2"/>
                </a:solidFill>
                <a:latin typeface="微软雅黑" pitchFamily="34" charset="-122"/>
                <a:ea typeface="微软雅黑" pitchFamily="34" charset="-122"/>
              </a:rPr>
              <a:t>cache</a:t>
            </a:r>
            <a:r>
              <a:rPr lang="zh-CN" altLang="en-US" sz="1900" b="1">
                <a:solidFill>
                  <a:schemeClr val="accent2"/>
                </a:solidFill>
                <a:latin typeface="微软雅黑" pitchFamily="34" charset="-122"/>
                <a:ea typeface="微软雅黑" pitchFamily="34" charset="-122"/>
              </a:rPr>
              <a:t>中的信息，不必访问主存段表</a:t>
            </a:r>
          </a:p>
          <a:p>
            <a:pPr>
              <a:spcBef>
                <a:spcPct val="30000"/>
              </a:spcBef>
            </a:pPr>
            <a:r>
              <a:rPr lang="en-US" altLang="zh-CN" sz="1900" b="1">
                <a:solidFill>
                  <a:schemeClr val="accent1"/>
                </a:solidFill>
                <a:latin typeface="微软雅黑" pitchFamily="34" charset="-122"/>
                <a:ea typeface="微软雅黑" pitchFamily="34" charset="-122"/>
              </a:rPr>
              <a:t>TR(</a:t>
            </a:r>
            <a:r>
              <a:rPr lang="zh-CN" altLang="en-US" sz="1900" b="1">
                <a:solidFill>
                  <a:schemeClr val="accent1"/>
                </a:solidFill>
                <a:latin typeface="微软雅黑" pitchFamily="34" charset="-122"/>
                <a:ea typeface="微软雅黑" pitchFamily="34" charset="-122"/>
              </a:rPr>
              <a:t>任务寄存器</a:t>
            </a:r>
            <a:r>
              <a:rPr lang="en-US" altLang="zh-CN" sz="1900" b="1">
                <a:solidFill>
                  <a:schemeClr val="accent1"/>
                </a:solidFill>
                <a:latin typeface="微软雅黑" pitchFamily="34" charset="-122"/>
                <a:ea typeface="微软雅黑" pitchFamily="34" charset="-122"/>
              </a:rPr>
              <a:t>)</a:t>
            </a:r>
            <a:r>
              <a:rPr lang="zh-CN" altLang="en-US" sz="1900" b="1">
                <a:solidFill>
                  <a:schemeClr val="accent2"/>
                </a:solidFill>
                <a:latin typeface="微软雅黑" pitchFamily="34" charset="-122"/>
                <a:ea typeface="微软雅黑" pitchFamily="34" charset="-122"/>
              </a:rPr>
              <a:t>存放</a:t>
            </a:r>
            <a:r>
              <a:rPr lang="en-US" altLang="zh-CN" sz="1900" b="1">
                <a:solidFill>
                  <a:schemeClr val="accent1"/>
                </a:solidFill>
                <a:latin typeface="微软雅黑" pitchFamily="34" charset="-122"/>
                <a:ea typeface="微软雅黑" pitchFamily="34" charset="-122"/>
              </a:rPr>
              <a:t>TSS</a:t>
            </a:r>
            <a:r>
              <a:rPr lang="zh-CN" altLang="en-US" sz="1900" b="1">
                <a:solidFill>
                  <a:schemeClr val="accent1"/>
                </a:solidFill>
                <a:latin typeface="微软雅黑" pitchFamily="34" charset="-122"/>
                <a:ea typeface="微软雅黑" pitchFamily="34" charset="-122"/>
              </a:rPr>
              <a:t>描述符</a:t>
            </a:r>
            <a:r>
              <a:rPr lang="zh-CN" altLang="en-US" sz="1900" b="1">
                <a:solidFill>
                  <a:schemeClr val="accent2"/>
                </a:solidFill>
                <a:latin typeface="微软雅黑" pitchFamily="34" charset="-122"/>
                <a:ea typeface="微软雅黑" pitchFamily="34" charset="-122"/>
              </a:rPr>
              <a:t>的段选择符</a:t>
            </a:r>
          </a:p>
          <a:p>
            <a:pPr>
              <a:spcBef>
                <a:spcPct val="30000"/>
              </a:spcBef>
            </a:pPr>
            <a:r>
              <a:rPr lang="en-US" altLang="zh-CN" sz="1900" b="1">
                <a:solidFill>
                  <a:schemeClr val="accent1"/>
                </a:solidFill>
                <a:latin typeface="微软雅黑" pitchFamily="34" charset="-122"/>
                <a:ea typeface="微软雅黑" pitchFamily="34" charset="-122"/>
              </a:rPr>
              <a:t>LDTR(LDT</a:t>
            </a:r>
            <a:r>
              <a:rPr lang="zh-CN" altLang="en-US" sz="1900" b="1">
                <a:solidFill>
                  <a:schemeClr val="accent1"/>
                </a:solidFill>
                <a:latin typeface="微软雅黑" pitchFamily="34" charset="-122"/>
                <a:ea typeface="微软雅黑" pitchFamily="34" charset="-122"/>
              </a:rPr>
              <a:t>寄存器</a:t>
            </a:r>
            <a:r>
              <a:rPr lang="en-US" altLang="zh-CN" sz="1900" b="1">
                <a:solidFill>
                  <a:schemeClr val="accent1"/>
                </a:solidFill>
                <a:latin typeface="微软雅黑" pitchFamily="34" charset="-122"/>
                <a:ea typeface="微软雅黑" pitchFamily="34" charset="-122"/>
              </a:rPr>
              <a:t>)</a:t>
            </a:r>
            <a:r>
              <a:rPr lang="zh-CN" altLang="en-US" sz="1900" b="1">
                <a:solidFill>
                  <a:schemeClr val="accent2"/>
                </a:solidFill>
                <a:latin typeface="微软雅黑" pitchFamily="34" charset="-122"/>
                <a:ea typeface="微软雅黑" pitchFamily="34" charset="-122"/>
              </a:rPr>
              <a:t>存放</a:t>
            </a:r>
            <a:r>
              <a:rPr lang="en-US" altLang="zh-CN" sz="1900" b="1">
                <a:solidFill>
                  <a:schemeClr val="accent1"/>
                </a:solidFill>
                <a:latin typeface="微软雅黑" pitchFamily="34" charset="-122"/>
                <a:ea typeface="微软雅黑" pitchFamily="34" charset="-122"/>
              </a:rPr>
              <a:t>LDT</a:t>
            </a:r>
            <a:r>
              <a:rPr lang="zh-CN" altLang="en-US" sz="1900" b="1">
                <a:solidFill>
                  <a:schemeClr val="accent1"/>
                </a:solidFill>
                <a:latin typeface="微软雅黑" pitchFamily="34" charset="-122"/>
                <a:ea typeface="微软雅黑" pitchFamily="34" charset="-122"/>
              </a:rPr>
              <a:t>描述符</a:t>
            </a:r>
            <a:r>
              <a:rPr lang="zh-CN" altLang="en-US" sz="1900" b="1">
                <a:solidFill>
                  <a:schemeClr val="accent2"/>
                </a:solidFill>
                <a:latin typeface="微软雅黑" pitchFamily="34" charset="-122"/>
                <a:ea typeface="微软雅黑" pitchFamily="34" charset="-122"/>
              </a:rPr>
              <a:t>的段选择符</a:t>
            </a:r>
          </a:p>
          <a:p>
            <a:pPr>
              <a:spcBef>
                <a:spcPct val="30000"/>
              </a:spcBef>
            </a:pPr>
            <a:r>
              <a:rPr lang="en-US" altLang="zh-CN" sz="1900" b="1">
                <a:solidFill>
                  <a:schemeClr val="accent2"/>
                </a:solidFill>
                <a:latin typeface="微软雅黑" pitchFamily="34" charset="-122"/>
                <a:ea typeface="微软雅黑" pitchFamily="34" charset="-122"/>
              </a:rPr>
              <a:t>TSS</a:t>
            </a:r>
            <a:r>
              <a:rPr lang="zh-CN" altLang="en-US" sz="1900" b="1">
                <a:solidFill>
                  <a:schemeClr val="accent2"/>
                </a:solidFill>
                <a:latin typeface="微软雅黑" pitchFamily="34" charset="-122"/>
                <a:ea typeface="微软雅黑" pitchFamily="34" charset="-122"/>
              </a:rPr>
              <a:t>描述符和</a:t>
            </a:r>
            <a:r>
              <a:rPr lang="en-US" altLang="zh-CN" sz="1900" b="1">
                <a:solidFill>
                  <a:schemeClr val="accent2"/>
                </a:solidFill>
                <a:latin typeface="微软雅黑" pitchFamily="34" charset="-122"/>
                <a:ea typeface="微软雅黑" pitchFamily="34" charset="-122"/>
              </a:rPr>
              <a:t>LDT</a:t>
            </a:r>
            <a:r>
              <a:rPr lang="zh-CN" altLang="en-US" sz="1900" b="1">
                <a:solidFill>
                  <a:schemeClr val="accent2"/>
                </a:solidFill>
                <a:latin typeface="微软雅黑" pitchFamily="34" charset="-122"/>
                <a:ea typeface="微软雅黑" pitchFamily="34" charset="-122"/>
              </a:rPr>
              <a:t>描述符在</a:t>
            </a:r>
            <a:r>
              <a:rPr lang="en-US" altLang="zh-CN" sz="1900" b="1">
                <a:solidFill>
                  <a:schemeClr val="accent2"/>
                </a:solidFill>
                <a:latin typeface="微软雅黑" pitchFamily="34" charset="-122"/>
                <a:ea typeface="微软雅黑" pitchFamily="34" charset="-122"/>
              </a:rPr>
              <a:t>GDT</a:t>
            </a:r>
            <a:r>
              <a:rPr lang="zh-CN" altLang="en-US" sz="1900" b="1">
                <a:solidFill>
                  <a:schemeClr val="accent2"/>
                </a:solidFill>
                <a:latin typeface="微软雅黑" pitchFamily="34" charset="-122"/>
                <a:ea typeface="微软雅黑" pitchFamily="34" charset="-122"/>
              </a:rPr>
              <a:t>中</a:t>
            </a:r>
            <a:endParaRPr lang="zh-CN" altLang="en-US">
              <a:ea typeface="宋体" pitchFamily="2" charset="-122"/>
            </a:endParaRPr>
          </a:p>
        </p:txBody>
      </p:sp>
      <p:sp>
        <p:nvSpPr>
          <p:cNvPr id="859142" name="Text Box 6"/>
          <p:cNvSpPr txBox="1">
            <a:spLocks noChangeArrowheads="1"/>
          </p:cNvSpPr>
          <p:nvPr/>
        </p:nvSpPr>
        <p:spPr bwMode="auto">
          <a:xfrm>
            <a:off x="5748338" y="5427663"/>
            <a:ext cx="3395662" cy="1247775"/>
          </a:xfrm>
          <a:prstGeom prst="rect">
            <a:avLst/>
          </a:prstGeom>
          <a:solidFill>
            <a:schemeClr val="bg1"/>
          </a:solidFill>
          <a:ln w="50800">
            <a:noFill/>
            <a:miter lim="800000"/>
            <a:headEnd/>
            <a:tailEnd/>
          </a:ln>
          <a:effectLst/>
        </p:spPr>
        <p:txBody>
          <a:bodyPr>
            <a:spAutoFit/>
          </a:bodyPr>
          <a:lstStyle/>
          <a:p>
            <a:pPr>
              <a:spcBef>
                <a:spcPct val="50000"/>
              </a:spcBef>
            </a:pPr>
            <a:r>
              <a:rPr lang="en-US" altLang="zh-CN" sz="1900" b="1">
                <a:solidFill>
                  <a:schemeClr val="accent2"/>
                </a:solidFill>
                <a:latin typeface="微软雅黑" pitchFamily="34" charset="-122"/>
                <a:ea typeface="微软雅黑" pitchFamily="34" charset="-122"/>
              </a:rPr>
              <a:t>GDT</a:t>
            </a:r>
            <a:r>
              <a:rPr lang="zh-CN" altLang="en-US" sz="1900" b="1">
                <a:solidFill>
                  <a:schemeClr val="accent2"/>
                </a:solidFill>
                <a:latin typeface="微软雅黑" pitchFamily="34" charset="-122"/>
                <a:ea typeface="微软雅黑" pitchFamily="34" charset="-122"/>
              </a:rPr>
              <a:t>和</a:t>
            </a:r>
            <a:r>
              <a:rPr lang="en-US" altLang="zh-CN" sz="1900" b="1">
                <a:solidFill>
                  <a:schemeClr val="accent2"/>
                </a:solidFill>
                <a:latin typeface="微软雅黑" pitchFamily="34" charset="-122"/>
                <a:ea typeface="微软雅黑" pitchFamily="34" charset="-122"/>
              </a:rPr>
              <a:t>IDT</a:t>
            </a:r>
            <a:r>
              <a:rPr lang="zh-CN" altLang="en-US" sz="1900" b="1">
                <a:solidFill>
                  <a:schemeClr val="accent2"/>
                </a:solidFill>
                <a:latin typeface="微软雅黑" pitchFamily="34" charset="-122"/>
                <a:ea typeface="微软雅黑" pitchFamily="34" charset="-122"/>
              </a:rPr>
              <a:t>只有一个，</a:t>
            </a:r>
            <a:r>
              <a:rPr lang="en-US" altLang="zh-CN" sz="1900" b="1">
                <a:solidFill>
                  <a:schemeClr val="accent2"/>
                </a:solidFill>
                <a:latin typeface="微软雅黑" pitchFamily="34" charset="-122"/>
                <a:ea typeface="微软雅黑" pitchFamily="34" charset="-122"/>
              </a:rPr>
              <a:t>GDTR</a:t>
            </a:r>
            <a:r>
              <a:rPr lang="zh-CN" altLang="en-US" sz="1900" b="1">
                <a:solidFill>
                  <a:schemeClr val="accent2"/>
                </a:solidFill>
                <a:latin typeface="微软雅黑" pitchFamily="34" charset="-122"/>
                <a:ea typeface="微软雅黑" pitchFamily="34" charset="-122"/>
              </a:rPr>
              <a:t>和</a:t>
            </a:r>
            <a:r>
              <a:rPr lang="en-US" altLang="zh-CN" sz="1900" b="1">
                <a:solidFill>
                  <a:schemeClr val="accent2"/>
                </a:solidFill>
                <a:latin typeface="微软雅黑" pitchFamily="34" charset="-122"/>
                <a:ea typeface="微软雅黑" pitchFamily="34" charset="-122"/>
              </a:rPr>
              <a:t>IDTR</a:t>
            </a:r>
            <a:r>
              <a:rPr lang="zh-CN" altLang="en-US" sz="1900" b="1">
                <a:solidFill>
                  <a:schemeClr val="accent2"/>
                </a:solidFill>
                <a:latin typeface="微软雅黑" pitchFamily="34" charset="-122"/>
                <a:ea typeface="微软雅黑" pitchFamily="34" charset="-122"/>
              </a:rPr>
              <a:t>指向各自起始处。例如，根据</a:t>
            </a:r>
            <a:r>
              <a:rPr lang="en-US" altLang="zh-CN" sz="1900" b="1">
                <a:solidFill>
                  <a:schemeClr val="accent2"/>
                </a:solidFill>
                <a:latin typeface="微软雅黑" pitchFamily="34" charset="-122"/>
                <a:ea typeface="微软雅黑" pitchFamily="34" charset="-122"/>
              </a:rPr>
              <a:t>TR</a:t>
            </a:r>
            <a:r>
              <a:rPr lang="zh-CN" altLang="en-US" sz="1900" b="1">
                <a:solidFill>
                  <a:schemeClr val="accent2"/>
                </a:solidFill>
                <a:latin typeface="微软雅黑" pitchFamily="34" charset="-122"/>
                <a:ea typeface="微软雅黑" pitchFamily="34" charset="-122"/>
              </a:rPr>
              <a:t>取</a:t>
            </a:r>
            <a:r>
              <a:rPr lang="en-US" altLang="zh-CN" sz="1900" b="1">
                <a:solidFill>
                  <a:schemeClr val="accent2"/>
                </a:solidFill>
                <a:latin typeface="微软雅黑" pitchFamily="34" charset="-122"/>
                <a:ea typeface="微软雅黑" pitchFamily="34" charset="-122"/>
              </a:rPr>
              <a:t>GDT</a:t>
            </a:r>
            <a:r>
              <a:rPr lang="zh-CN" altLang="en-US" sz="1900" b="1">
                <a:solidFill>
                  <a:schemeClr val="accent2"/>
                </a:solidFill>
                <a:latin typeface="微软雅黑" pitchFamily="34" charset="-122"/>
                <a:ea typeface="微软雅黑" pitchFamily="34" charset="-122"/>
              </a:rPr>
              <a:t>中的</a:t>
            </a:r>
            <a:r>
              <a:rPr lang="en-US" altLang="zh-CN" sz="1900" b="1">
                <a:solidFill>
                  <a:schemeClr val="accent2"/>
                </a:solidFill>
                <a:latin typeface="微软雅黑" pitchFamily="34" charset="-122"/>
                <a:ea typeface="微软雅黑" pitchFamily="34" charset="-122"/>
              </a:rPr>
              <a:t>TSS</a:t>
            </a:r>
            <a:r>
              <a:rPr lang="zh-CN" altLang="en-US" sz="1900" b="1">
                <a:solidFill>
                  <a:schemeClr val="accent2"/>
                </a:solidFill>
                <a:latin typeface="微软雅黑" pitchFamily="34" charset="-122"/>
                <a:ea typeface="微软雅黑" pitchFamily="34" charset="-122"/>
              </a:rPr>
              <a:t>描述符时，</a:t>
            </a:r>
            <a:r>
              <a:rPr lang="en-US" altLang="zh-CN" sz="1900" b="1">
                <a:solidFill>
                  <a:schemeClr val="accent2"/>
                </a:solidFill>
                <a:latin typeface="微软雅黑" pitchFamily="34" charset="-122"/>
                <a:ea typeface="微软雅黑" pitchFamily="34" charset="-122"/>
              </a:rPr>
              <a:t>GDTR</a:t>
            </a:r>
            <a:r>
              <a:rPr lang="zh-CN" altLang="en-US" sz="1900" b="1">
                <a:solidFill>
                  <a:schemeClr val="accent2"/>
                </a:solidFill>
                <a:latin typeface="微软雅黑" pitchFamily="34" charset="-122"/>
                <a:ea typeface="微软雅黑" pitchFamily="34" charset="-122"/>
              </a:rPr>
              <a:t>给出首址</a:t>
            </a:r>
          </a:p>
        </p:txBody>
      </p:sp>
      <p:sp>
        <p:nvSpPr>
          <p:cNvPr id="859143" name="Text Box 7"/>
          <p:cNvSpPr txBox="1">
            <a:spLocks noChangeArrowheads="1"/>
          </p:cNvSpPr>
          <p:nvPr/>
        </p:nvSpPr>
        <p:spPr bwMode="auto">
          <a:xfrm>
            <a:off x="1927225" y="5718175"/>
            <a:ext cx="1828800" cy="274638"/>
          </a:xfrm>
          <a:prstGeom prst="rect">
            <a:avLst/>
          </a:prstGeom>
          <a:solidFill>
            <a:schemeClr val="bg1"/>
          </a:solidFill>
          <a:ln w="50800">
            <a:noFill/>
            <a:miter lim="800000"/>
            <a:headEnd/>
            <a:tailEnd/>
          </a:ln>
          <a:effectLst/>
        </p:spPr>
        <p:txBody>
          <a:bodyPr lIns="0" tIns="0" rIns="0" bIns="0">
            <a:spAutoFit/>
          </a:bodyPr>
          <a:lstStyle/>
          <a:p>
            <a:pPr>
              <a:spcBef>
                <a:spcPct val="50000"/>
              </a:spcBef>
            </a:pPr>
            <a:r>
              <a:rPr lang="en-US" altLang="zh-CN" sz="1800" b="1">
                <a:solidFill>
                  <a:schemeClr val="accent1"/>
                </a:solidFill>
                <a:latin typeface="微软雅黑" pitchFamily="34" charset="-122"/>
                <a:ea typeface="微软雅黑" pitchFamily="34" charset="-122"/>
              </a:rPr>
              <a:t>GDT</a:t>
            </a:r>
            <a:r>
              <a:rPr lang="zh-CN" altLang="en-US" sz="1800" b="1">
                <a:solidFill>
                  <a:schemeClr val="accent1"/>
                </a:solidFill>
                <a:latin typeface="微软雅黑" pitchFamily="34" charset="-122"/>
                <a:ea typeface="微软雅黑" pitchFamily="34" charset="-122"/>
              </a:rPr>
              <a:t>首地址</a:t>
            </a:r>
          </a:p>
        </p:txBody>
      </p:sp>
      <p:sp>
        <p:nvSpPr>
          <p:cNvPr id="859144" name="Text Box 8"/>
          <p:cNvSpPr txBox="1">
            <a:spLocks noChangeArrowheads="1"/>
          </p:cNvSpPr>
          <p:nvPr/>
        </p:nvSpPr>
        <p:spPr bwMode="auto">
          <a:xfrm>
            <a:off x="3994150" y="5141913"/>
            <a:ext cx="1377950" cy="219075"/>
          </a:xfrm>
          <a:prstGeom prst="rect">
            <a:avLst/>
          </a:prstGeom>
          <a:solidFill>
            <a:schemeClr val="bg1"/>
          </a:solidFill>
          <a:ln w="50800">
            <a:noFill/>
            <a:miter lim="800000"/>
            <a:headEnd/>
            <a:tailEnd/>
          </a:ln>
          <a:effectLst/>
        </p:spPr>
        <p:txBody>
          <a:bodyPr lIns="0" tIns="0" rIns="0" bIns="0">
            <a:spAutoFit/>
          </a:bodyPr>
          <a:lstStyle/>
          <a:p>
            <a:pPr>
              <a:lnSpc>
                <a:spcPct val="80000"/>
              </a:lnSpc>
              <a:spcBef>
                <a:spcPct val="50000"/>
              </a:spcBef>
            </a:pPr>
            <a:r>
              <a:rPr lang="en-US" altLang="zh-CN" sz="1800" b="1">
                <a:solidFill>
                  <a:schemeClr val="accent1"/>
                </a:solidFill>
                <a:latin typeface="微软雅黑" pitchFamily="34" charset="-122"/>
                <a:ea typeface="微软雅黑" pitchFamily="34" charset="-122"/>
              </a:rPr>
              <a:t>LDT</a:t>
            </a:r>
            <a:r>
              <a:rPr lang="zh-CN" altLang="en-US" sz="1800" b="1">
                <a:solidFill>
                  <a:schemeClr val="accent1"/>
                </a:solidFill>
                <a:latin typeface="微软雅黑" pitchFamily="34" charset="-122"/>
                <a:ea typeface="微软雅黑" pitchFamily="34" charset="-122"/>
              </a:rPr>
              <a:t>首地址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59139">
                                            <p:txEl>
                                              <p:pRg st="0" end="0"/>
                                            </p:txEl>
                                          </p:spTgt>
                                        </p:tgtEl>
                                        <p:attrNameLst>
                                          <p:attrName>style.visibility</p:attrName>
                                        </p:attrNameLst>
                                      </p:cBhvr>
                                      <p:to>
                                        <p:strVal val="visible"/>
                                      </p:to>
                                    </p:set>
                                    <p:animEffect transition="in" filter="blinds(horizontal)">
                                      <p:cBhvr>
                                        <p:cTn id="7" dur="500"/>
                                        <p:tgtEl>
                                          <p:spTgt spid="8591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59140"/>
                                        </p:tgtEl>
                                        <p:attrNameLst>
                                          <p:attrName>style.visibility</p:attrName>
                                        </p:attrNameLst>
                                      </p:cBhvr>
                                      <p:to>
                                        <p:strVal val="visible"/>
                                      </p:to>
                                    </p:set>
                                    <p:animEffect transition="in" filter="blinds(horizontal)">
                                      <p:cBhvr>
                                        <p:cTn id="12" dur="500"/>
                                        <p:tgtEl>
                                          <p:spTgt spid="8591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59141">
                                            <p:txEl>
                                              <p:pRg st="0" end="0"/>
                                            </p:txEl>
                                          </p:spTgt>
                                        </p:tgtEl>
                                        <p:attrNameLst>
                                          <p:attrName>style.visibility</p:attrName>
                                        </p:attrNameLst>
                                      </p:cBhvr>
                                      <p:to>
                                        <p:strVal val="visible"/>
                                      </p:to>
                                    </p:set>
                                    <p:animEffect transition="in" filter="blinds(horizontal)">
                                      <p:cBhvr>
                                        <p:cTn id="17" dur="500"/>
                                        <p:tgtEl>
                                          <p:spTgt spid="85914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59141">
                                            <p:txEl>
                                              <p:pRg st="1" end="1"/>
                                            </p:txEl>
                                          </p:spTgt>
                                        </p:tgtEl>
                                        <p:attrNameLst>
                                          <p:attrName>style.visibility</p:attrName>
                                        </p:attrNameLst>
                                      </p:cBhvr>
                                      <p:to>
                                        <p:strVal val="visible"/>
                                      </p:to>
                                    </p:set>
                                    <p:animEffect transition="in" filter="blinds(horizontal)">
                                      <p:cBhvr>
                                        <p:cTn id="22" dur="500"/>
                                        <p:tgtEl>
                                          <p:spTgt spid="85914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59141">
                                            <p:txEl>
                                              <p:pRg st="2" end="2"/>
                                            </p:txEl>
                                          </p:spTgt>
                                        </p:tgtEl>
                                        <p:attrNameLst>
                                          <p:attrName>style.visibility</p:attrName>
                                        </p:attrNameLst>
                                      </p:cBhvr>
                                      <p:to>
                                        <p:strVal val="visible"/>
                                      </p:to>
                                    </p:set>
                                    <p:animEffect transition="in" filter="blinds(horizontal)">
                                      <p:cBhvr>
                                        <p:cTn id="27" dur="500"/>
                                        <p:tgtEl>
                                          <p:spTgt spid="85914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59141">
                                            <p:txEl>
                                              <p:pRg st="3" end="3"/>
                                            </p:txEl>
                                          </p:spTgt>
                                        </p:tgtEl>
                                        <p:attrNameLst>
                                          <p:attrName>style.visibility</p:attrName>
                                        </p:attrNameLst>
                                      </p:cBhvr>
                                      <p:to>
                                        <p:strVal val="visible"/>
                                      </p:to>
                                    </p:set>
                                    <p:animEffect transition="in" filter="blinds(horizontal)">
                                      <p:cBhvr>
                                        <p:cTn id="32" dur="500"/>
                                        <p:tgtEl>
                                          <p:spTgt spid="859141">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59144"/>
                                        </p:tgtEl>
                                        <p:attrNameLst>
                                          <p:attrName>style.visibility</p:attrName>
                                        </p:attrNameLst>
                                      </p:cBhvr>
                                      <p:to>
                                        <p:strVal val="visible"/>
                                      </p:to>
                                    </p:set>
                                    <p:animEffect transition="in" filter="blinds(horizontal)">
                                      <p:cBhvr>
                                        <p:cTn id="37" dur="500"/>
                                        <p:tgtEl>
                                          <p:spTgt spid="85914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59142">
                                            <p:txEl>
                                              <p:pRg st="0" end="0"/>
                                            </p:txEl>
                                          </p:spTgt>
                                        </p:tgtEl>
                                        <p:attrNameLst>
                                          <p:attrName>style.visibility</p:attrName>
                                        </p:attrNameLst>
                                      </p:cBhvr>
                                      <p:to>
                                        <p:strVal val="visible"/>
                                      </p:to>
                                    </p:set>
                                    <p:animEffect transition="in" filter="blinds(horizontal)">
                                      <p:cBhvr>
                                        <p:cTn id="42" dur="500"/>
                                        <p:tgtEl>
                                          <p:spTgt spid="85914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59143"/>
                                        </p:tgtEl>
                                        <p:attrNameLst>
                                          <p:attrName>style.visibility</p:attrName>
                                        </p:attrNameLst>
                                      </p:cBhvr>
                                      <p:to>
                                        <p:strVal val="visible"/>
                                      </p:to>
                                    </p:set>
                                    <p:animEffect transition="in" filter="blinds(horizontal)">
                                      <p:cBhvr>
                                        <p:cTn id="47" dur="500"/>
                                        <p:tgtEl>
                                          <p:spTgt spid="859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9139" grpId="0" build="p"/>
      <p:bldP spid="859143" grpId="0" animBg="1"/>
      <p:bldP spid="859144" grpId="0" animBg="1"/>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p:cNvSpPr>
            <a:spLocks noGrp="1" noChangeArrowheads="1"/>
          </p:cNvSpPr>
          <p:nvPr>
            <p:ph type="title"/>
          </p:nvPr>
        </p:nvSpPr>
        <p:spPr/>
        <p:txBody>
          <a:bodyPr/>
          <a:lstStyle/>
          <a:p>
            <a:r>
              <a:rPr lang="en-US" altLang="zh-CN"/>
              <a:t>Linux</a:t>
            </a:r>
            <a:r>
              <a:rPr lang="zh-CN" altLang="en-US"/>
              <a:t>的全局描述符表（</a:t>
            </a:r>
            <a:r>
              <a:rPr lang="en-US" altLang="zh-CN"/>
              <a:t>GDT</a:t>
            </a:r>
            <a:r>
              <a:rPr lang="zh-CN" altLang="en-US"/>
              <a:t>）</a:t>
            </a:r>
          </a:p>
        </p:txBody>
      </p:sp>
      <p:sp>
        <p:nvSpPr>
          <p:cNvPr id="860163" name="Rectangle 3"/>
          <p:cNvSpPr>
            <a:spLocks noGrp="1" noChangeArrowheads="1"/>
          </p:cNvSpPr>
          <p:nvPr>
            <p:ph type="body" idx="1"/>
          </p:nvPr>
        </p:nvSpPr>
        <p:spPr/>
        <p:txBody>
          <a:bodyPr/>
          <a:lstStyle/>
          <a:p>
            <a:endParaRPr lang="zh-CN" altLang="en-US">
              <a:ea typeface="宋体" pitchFamily="2" charset="-122"/>
            </a:endParaRPr>
          </a:p>
        </p:txBody>
      </p:sp>
      <p:pic>
        <p:nvPicPr>
          <p:cNvPr id="860165" name="Picture 5"/>
          <p:cNvPicPr>
            <a:picLocks noChangeAspect="1" noChangeArrowheads="1"/>
          </p:cNvPicPr>
          <p:nvPr/>
        </p:nvPicPr>
        <p:blipFill>
          <a:blip r:embed="rId2"/>
          <a:srcRect/>
          <a:stretch>
            <a:fillRect/>
          </a:stretch>
        </p:blipFill>
        <p:spPr bwMode="auto">
          <a:xfrm>
            <a:off x="285750" y="854075"/>
            <a:ext cx="8642350" cy="5829300"/>
          </a:xfrm>
          <a:prstGeom prst="rect">
            <a:avLst/>
          </a:prstGeom>
          <a:noFill/>
        </p:spPr>
      </p:pic>
      <p:sp>
        <p:nvSpPr>
          <p:cNvPr id="860166" name="Rectangle 6"/>
          <p:cNvSpPr>
            <a:spLocks noChangeArrowheads="1"/>
          </p:cNvSpPr>
          <p:nvPr/>
        </p:nvSpPr>
        <p:spPr bwMode="auto">
          <a:xfrm>
            <a:off x="5399088" y="1292225"/>
            <a:ext cx="3178175" cy="638175"/>
          </a:xfrm>
          <a:prstGeom prst="rect">
            <a:avLst/>
          </a:prstGeom>
          <a:noFill/>
          <a:ln w="50800">
            <a:solidFill>
              <a:schemeClr val="accent2"/>
            </a:solidFill>
            <a:miter lim="800000"/>
            <a:headEnd/>
            <a:tailEnd/>
          </a:ln>
          <a:effectLst/>
        </p:spPr>
        <p:txBody>
          <a:bodyPr wrap="none" anchor="ctr"/>
          <a:lstStyle/>
          <a:p>
            <a:endParaRPr lang="zh-CN" altLang="en-US"/>
          </a:p>
        </p:txBody>
      </p:sp>
      <p:sp>
        <p:nvSpPr>
          <p:cNvPr id="860167" name="Rectangle 7"/>
          <p:cNvSpPr>
            <a:spLocks noChangeArrowheads="1"/>
          </p:cNvSpPr>
          <p:nvPr/>
        </p:nvSpPr>
        <p:spPr bwMode="auto">
          <a:xfrm>
            <a:off x="3255963" y="1554163"/>
            <a:ext cx="1971675" cy="701675"/>
          </a:xfrm>
          <a:prstGeom prst="rect">
            <a:avLst/>
          </a:prstGeom>
          <a:solidFill>
            <a:schemeClr val="bg1"/>
          </a:solidFill>
          <a:ln w="50800">
            <a:noFill/>
            <a:miter lim="800000"/>
            <a:headEnd/>
            <a:tailEnd/>
          </a:ln>
          <a:effectLst/>
        </p:spPr>
        <p:txBody>
          <a:bodyPr>
            <a:spAutoFit/>
          </a:bodyPr>
          <a:lstStyle/>
          <a:p>
            <a:r>
              <a:rPr lang="en-US" altLang="zh-CN" sz="2000" b="1">
                <a:solidFill>
                  <a:schemeClr val="accent2"/>
                </a:solidFill>
                <a:latin typeface="微软雅黑" pitchFamily="34" charset="-122"/>
                <a:ea typeface="微软雅黑" pitchFamily="34" charset="-122"/>
              </a:rPr>
              <a:t>TR</a:t>
            </a:r>
            <a:r>
              <a:rPr lang="zh-CN" altLang="en-US" sz="2000" b="1">
                <a:solidFill>
                  <a:schemeClr val="accent2"/>
                </a:solidFill>
                <a:latin typeface="微软雅黑" pitchFamily="34" charset="-122"/>
                <a:ea typeface="微软雅黑" pitchFamily="34" charset="-122"/>
              </a:rPr>
              <a:t>中为</a:t>
            </a:r>
            <a:r>
              <a:rPr lang="en-US" altLang="zh-CN" sz="2000" b="1">
                <a:solidFill>
                  <a:schemeClr val="accent2"/>
                </a:solidFill>
                <a:latin typeface="微软雅黑" pitchFamily="34" charset="-122"/>
                <a:ea typeface="微软雅黑" pitchFamily="34" charset="-122"/>
              </a:rPr>
              <a:t>80H</a:t>
            </a:r>
          </a:p>
          <a:p>
            <a:r>
              <a:rPr lang="en-US" altLang="zh-CN" sz="2000" b="1">
                <a:solidFill>
                  <a:schemeClr val="accent2"/>
                </a:solidFill>
                <a:latin typeface="微软雅黑" pitchFamily="34" charset="-122"/>
                <a:ea typeface="微软雅黑" pitchFamily="34" charset="-122"/>
              </a:rPr>
              <a:t>LDTR</a:t>
            </a:r>
            <a:r>
              <a:rPr lang="zh-CN" altLang="en-US" sz="2000" b="1">
                <a:solidFill>
                  <a:schemeClr val="accent2"/>
                </a:solidFill>
                <a:latin typeface="微软雅黑" pitchFamily="34" charset="-122"/>
                <a:ea typeface="微软雅黑" pitchFamily="34" charset="-122"/>
              </a:rPr>
              <a:t>中为</a:t>
            </a:r>
            <a:r>
              <a:rPr lang="en-US" altLang="zh-CN" sz="2000" b="1">
                <a:solidFill>
                  <a:schemeClr val="accent2"/>
                </a:solidFill>
                <a:latin typeface="微软雅黑" pitchFamily="34" charset="-122"/>
                <a:ea typeface="微软雅黑" pitchFamily="34" charset="-122"/>
              </a:rPr>
              <a:t>88H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0166"/>
                                        </p:tgtEl>
                                        <p:attrNameLst>
                                          <p:attrName>style.visibility</p:attrName>
                                        </p:attrNameLst>
                                      </p:cBhvr>
                                      <p:to>
                                        <p:strVal val="visible"/>
                                      </p:to>
                                    </p:set>
                                    <p:animEffect transition="in" filter="blinds(horizontal)">
                                      <p:cBhvr>
                                        <p:cTn id="7" dur="500"/>
                                        <p:tgtEl>
                                          <p:spTgt spid="8601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60167"/>
                                        </p:tgtEl>
                                        <p:attrNameLst>
                                          <p:attrName>style.visibility</p:attrName>
                                        </p:attrNameLst>
                                      </p:cBhvr>
                                      <p:to>
                                        <p:strVal val="visible"/>
                                      </p:to>
                                    </p:set>
                                    <p:animEffect transition="in" filter="blinds(horizontal)">
                                      <p:cBhvr>
                                        <p:cTn id="12" dur="500"/>
                                        <p:tgtEl>
                                          <p:spTgt spid="860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66" grpId="0" animBg="1"/>
      <p:bldP spid="860167" grpId="0" animBg="1"/>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6" name="Rectangle 2"/>
          <p:cNvSpPr>
            <a:spLocks noGrp="1" noChangeArrowheads="1"/>
          </p:cNvSpPr>
          <p:nvPr>
            <p:ph type="title"/>
          </p:nvPr>
        </p:nvSpPr>
        <p:spPr/>
        <p:txBody>
          <a:bodyPr/>
          <a:lstStyle/>
          <a:p>
            <a:r>
              <a:rPr lang="zh-CN" altLang="en-US"/>
              <a:t>逻辑地址向线性地址转换</a:t>
            </a:r>
          </a:p>
        </p:txBody>
      </p:sp>
      <p:sp>
        <p:nvSpPr>
          <p:cNvPr id="861187" name="Rectangle 3"/>
          <p:cNvSpPr>
            <a:spLocks noGrp="1" noChangeArrowheads="1"/>
          </p:cNvSpPr>
          <p:nvPr>
            <p:ph type="body" idx="1"/>
          </p:nvPr>
        </p:nvSpPr>
        <p:spPr>
          <a:xfrm>
            <a:off x="334963" y="873125"/>
            <a:ext cx="8191500" cy="660400"/>
          </a:xfrm>
        </p:spPr>
        <p:txBody>
          <a:bodyPr/>
          <a:lstStyle/>
          <a:p>
            <a:pPr>
              <a:spcBef>
                <a:spcPct val="10000"/>
              </a:spcBef>
            </a:pPr>
            <a:r>
              <a:rPr lang="zh-CN" altLang="en-US" sz="2000">
                <a:solidFill>
                  <a:schemeClr val="accent2"/>
                </a:solidFill>
                <a:latin typeface="微软雅黑" pitchFamily="34" charset="-122"/>
                <a:ea typeface="微软雅黑" pitchFamily="34" charset="-122"/>
              </a:rPr>
              <a:t>被选中的段描述符先被送至描述符</a:t>
            </a:r>
            <a:r>
              <a:rPr lang="en-US" altLang="zh-CN" sz="2000">
                <a:solidFill>
                  <a:schemeClr val="accent2"/>
                </a:solidFill>
                <a:latin typeface="微软雅黑" pitchFamily="34" charset="-122"/>
                <a:ea typeface="微软雅黑" pitchFamily="34" charset="-122"/>
              </a:rPr>
              <a:t>cache</a:t>
            </a:r>
            <a:r>
              <a:rPr lang="zh-CN" altLang="en-US" sz="2000">
                <a:solidFill>
                  <a:schemeClr val="accent2"/>
                </a:solidFill>
                <a:latin typeface="微软雅黑" pitchFamily="34" charset="-122"/>
                <a:ea typeface="微软雅黑" pitchFamily="34" charset="-122"/>
              </a:rPr>
              <a:t>，每次</a:t>
            </a:r>
            <a:r>
              <a:rPr lang="zh-CN" altLang="en-US" sz="2000">
                <a:solidFill>
                  <a:schemeClr val="accent1"/>
                </a:solidFill>
                <a:latin typeface="微软雅黑" pitchFamily="34" charset="-122"/>
                <a:ea typeface="微软雅黑" pitchFamily="34" charset="-122"/>
              </a:rPr>
              <a:t>从描述符</a:t>
            </a:r>
            <a:r>
              <a:rPr lang="en-US" altLang="zh-CN" sz="2000">
                <a:solidFill>
                  <a:schemeClr val="accent1"/>
                </a:solidFill>
                <a:latin typeface="微软雅黑" pitchFamily="34" charset="-122"/>
                <a:ea typeface="微软雅黑" pitchFamily="34" charset="-122"/>
              </a:rPr>
              <a:t>cache</a:t>
            </a:r>
            <a:r>
              <a:rPr lang="zh-CN" altLang="en-US" sz="2000">
                <a:solidFill>
                  <a:schemeClr val="accent1"/>
                </a:solidFill>
                <a:latin typeface="微软雅黑" pitchFamily="34" charset="-122"/>
                <a:ea typeface="微软雅黑" pitchFamily="34" charset="-122"/>
              </a:rPr>
              <a:t>中取</a:t>
            </a:r>
            <a:r>
              <a:rPr lang="en-US" altLang="zh-CN" sz="2000">
                <a:solidFill>
                  <a:schemeClr val="accent1"/>
                </a:solidFill>
                <a:latin typeface="微软雅黑" pitchFamily="34" charset="-122"/>
                <a:ea typeface="微软雅黑" pitchFamily="34" charset="-122"/>
              </a:rPr>
              <a:t>32</a:t>
            </a:r>
            <a:r>
              <a:rPr lang="zh-CN" altLang="en-US" sz="2000">
                <a:solidFill>
                  <a:schemeClr val="accent1"/>
                </a:solidFill>
                <a:latin typeface="微软雅黑" pitchFamily="34" charset="-122"/>
                <a:ea typeface="微软雅黑" pitchFamily="34" charset="-122"/>
              </a:rPr>
              <a:t>位段基址</a:t>
            </a:r>
            <a:r>
              <a:rPr lang="zh-CN" altLang="en-US" sz="2000">
                <a:solidFill>
                  <a:schemeClr val="accent2"/>
                </a:solidFill>
                <a:latin typeface="微软雅黑" pitchFamily="34" charset="-122"/>
                <a:ea typeface="微软雅黑" pitchFamily="34" charset="-122"/>
              </a:rPr>
              <a:t>，与</a:t>
            </a:r>
            <a:r>
              <a:rPr lang="en-US" altLang="zh-CN" sz="2000">
                <a:solidFill>
                  <a:schemeClr val="accent2"/>
                </a:solidFill>
                <a:latin typeface="微软雅黑" pitchFamily="34" charset="-122"/>
                <a:ea typeface="微软雅黑" pitchFamily="34" charset="-122"/>
              </a:rPr>
              <a:t>32</a:t>
            </a:r>
            <a:r>
              <a:rPr lang="zh-CN" altLang="en-US" sz="2000">
                <a:solidFill>
                  <a:schemeClr val="accent2"/>
                </a:solidFill>
                <a:latin typeface="微软雅黑" pitchFamily="34" charset="-122"/>
                <a:ea typeface="微软雅黑" pitchFamily="34" charset="-122"/>
              </a:rPr>
              <a:t>位段内偏移量（</a:t>
            </a:r>
            <a:r>
              <a:rPr lang="zh-CN" altLang="en-US" sz="2000">
                <a:solidFill>
                  <a:schemeClr val="accent1"/>
                </a:solidFill>
                <a:latin typeface="微软雅黑" pitchFamily="34" charset="-122"/>
                <a:ea typeface="微软雅黑" pitchFamily="34" charset="-122"/>
              </a:rPr>
              <a:t>有效地址</a:t>
            </a:r>
            <a:r>
              <a:rPr lang="zh-CN" altLang="en-US" sz="2000">
                <a:solidFill>
                  <a:schemeClr val="accent2"/>
                </a:solidFill>
                <a:latin typeface="微软雅黑" pitchFamily="34" charset="-122"/>
                <a:ea typeface="微软雅黑" pitchFamily="34" charset="-122"/>
              </a:rPr>
              <a:t>）相加得到线性地址</a:t>
            </a:r>
          </a:p>
        </p:txBody>
      </p:sp>
      <p:pic>
        <p:nvPicPr>
          <p:cNvPr id="861190" name="Picture 6"/>
          <p:cNvPicPr>
            <a:picLocks noChangeAspect="1" noChangeArrowheads="1"/>
          </p:cNvPicPr>
          <p:nvPr/>
        </p:nvPicPr>
        <p:blipFill>
          <a:blip r:embed="rId2"/>
          <a:srcRect/>
          <a:stretch>
            <a:fillRect/>
          </a:stretch>
        </p:blipFill>
        <p:spPr bwMode="auto">
          <a:xfrm>
            <a:off x="160338" y="1701800"/>
            <a:ext cx="8840787" cy="5156200"/>
          </a:xfrm>
          <a:prstGeom prst="rect">
            <a:avLst/>
          </a:prstGeom>
          <a:noFill/>
        </p:spPr>
      </p:pic>
      <p:sp>
        <p:nvSpPr>
          <p:cNvPr id="861191" name="Text Box 7"/>
          <p:cNvSpPr txBox="1">
            <a:spLocks noChangeArrowheads="1"/>
          </p:cNvSpPr>
          <p:nvPr/>
        </p:nvSpPr>
        <p:spPr bwMode="auto">
          <a:xfrm>
            <a:off x="1944688" y="3990975"/>
            <a:ext cx="1639887" cy="366713"/>
          </a:xfrm>
          <a:prstGeom prst="rect">
            <a:avLst/>
          </a:prstGeom>
          <a:solidFill>
            <a:schemeClr val="bg1"/>
          </a:solidFill>
          <a:ln w="50800">
            <a:noFill/>
            <a:miter lim="800000"/>
            <a:headEnd/>
            <a:tailEnd/>
          </a:ln>
          <a:effectLst/>
        </p:spPr>
        <p:txBody>
          <a:bodyPr>
            <a:spAutoFit/>
          </a:bodyPr>
          <a:lstStyle/>
          <a:p>
            <a:pPr>
              <a:spcBef>
                <a:spcPct val="50000"/>
              </a:spcBef>
            </a:pPr>
            <a:r>
              <a:rPr lang="zh-CN" altLang="en-US">
                <a:ea typeface="宋体" pitchFamily="2" charset="-122"/>
              </a:rPr>
              <a:t>        </a:t>
            </a:r>
            <a:r>
              <a:rPr lang="en-US" altLang="zh-CN" sz="1800" b="1">
                <a:latin typeface="微软雅黑" pitchFamily="34" charset="-122"/>
                <a:ea typeface="微软雅黑" pitchFamily="34" charset="-122"/>
              </a:rPr>
              <a:t>GDT</a:t>
            </a:r>
          </a:p>
        </p:txBody>
      </p:sp>
      <p:sp>
        <p:nvSpPr>
          <p:cNvPr id="861192" name="Text Box 8"/>
          <p:cNvSpPr txBox="1">
            <a:spLocks noChangeArrowheads="1"/>
          </p:cNvSpPr>
          <p:nvPr/>
        </p:nvSpPr>
        <p:spPr bwMode="auto">
          <a:xfrm>
            <a:off x="5332413" y="4010025"/>
            <a:ext cx="1639887" cy="366713"/>
          </a:xfrm>
          <a:prstGeom prst="rect">
            <a:avLst/>
          </a:prstGeom>
          <a:solidFill>
            <a:schemeClr val="bg1"/>
          </a:solidFill>
          <a:ln w="50800">
            <a:noFill/>
            <a:miter lim="800000"/>
            <a:headEnd/>
            <a:tailEnd/>
          </a:ln>
          <a:effectLst/>
        </p:spPr>
        <p:txBody>
          <a:bodyPr>
            <a:spAutoFit/>
          </a:bodyPr>
          <a:lstStyle/>
          <a:p>
            <a:pPr>
              <a:spcBef>
                <a:spcPct val="50000"/>
              </a:spcBef>
            </a:pPr>
            <a:r>
              <a:rPr lang="zh-CN" altLang="en-US">
                <a:ea typeface="宋体" pitchFamily="2" charset="-122"/>
              </a:rPr>
              <a:t>        </a:t>
            </a:r>
            <a:r>
              <a:rPr lang="en-US" altLang="zh-CN" sz="1800" b="1">
                <a:latin typeface="微软雅黑" pitchFamily="34" charset="-122"/>
                <a:ea typeface="微软雅黑" pitchFamily="34" charset="-122"/>
              </a:rPr>
              <a:t>LDT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9026" name="Picture 1028" descr="存储体阵列图"/>
          <p:cNvPicPr>
            <a:picLocks noChangeAspect="1" noChangeArrowheads="1"/>
          </p:cNvPicPr>
          <p:nvPr/>
        </p:nvPicPr>
        <p:blipFill>
          <a:blip r:embed="rId3"/>
          <a:srcRect/>
          <a:stretch>
            <a:fillRect/>
          </a:stretch>
        </p:blipFill>
        <p:spPr bwMode="auto">
          <a:xfrm>
            <a:off x="469900" y="887413"/>
            <a:ext cx="7702550" cy="4889500"/>
          </a:xfrm>
          <a:prstGeom prst="rect">
            <a:avLst/>
          </a:prstGeom>
          <a:noFill/>
          <a:ln w="9525">
            <a:noFill/>
            <a:miter lim="800000"/>
            <a:headEnd/>
            <a:tailEnd/>
          </a:ln>
        </p:spPr>
      </p:pic>
      <p:sp>
        <p:nvSpPr>
          <p:cNvPr id="769027" name="Rectangle 1029"/>
          <p:cNvSpPr>
            <a:spLocks noGrp="1" noChangeArrowheads="1"/>
          </p:cNvSpPr>
          <p:nvPr>
            <p:ph type="title" idx="4294967295"/>
          </p:nvPr>
        </p:nvSpPr>
        <p:spPr>
          <a:noFill/>
        </p:spPr>
        <p:txBody>
          <a:bodyPr lIns="91440" tIns="45720" rIns="91440" bIns="45720" anchor="ctr"/>
          <a:lstStyle/>
          <a:p>
            <a:pPr eaLnBrk="1" hangingPunct="1"/>
            <a:r>
              <a:rPr lang="zh-CN" altLang="en-US">
                <a:latin typeface="方正舒体" pitchFamily="2" charset="-122"/>
              </a:rPr>
              <a:t>字片式存储体阵列组织</a:t>
            </a:r>
            <a:r>
              <a:rPr lang="zh-CN" altLang="en-US">
                <a:solidFill>
                  <a:srgbClr val="CC0000"/>
                </a:solidFill>
              </a:rPr>
              <a:t>（不作要求）</a:t>
            </a:r>
          </a:p>
        </p:txBody>
      </p:sp>
      <p:sp>
        <p:nvSpPr>
          <p:cNvPr id="769028" name="Text Box 1030"/>
          <p:cNvSpPr txBox="1">
            <a:spLocks noChangeArrowheads="1"/>
          </p:cNvSpPr>
          <p:nvPr/>
        </p:nvSpPr>
        <p:spPr bwMode="auto">
          <a:xfrm>
            <a:off x="514350" y="1268413"/>
            <a:ext cx="457200" cy="3359150"/>
          </a:xfrm>
          <a:prstGeom prst="rect">
            <a:avLst/>
          </a:prstGeom>
          <a:noFill/>
          <a:ln w="9525">
            <a:solidFill>
              <a:schemeClr val="tx1"/>
            </a:solidFill>
            <a:miter lim="800000"/>
            <a:headEnd/>
            <a:tailEnd/>
          </a:ln>
        </p:spPr>
        <p:txBody>
          <a:bodyPr/>
          <a:lstStyle/>
          <a:p>
            <a:pPr eaLnBrk="1" hangingPunct="1">
              <a:spcBef>
                <a:spcPct val="50000"/>
              </a:spcBef>
            </a:pPr>
            <a:endParaRPr kumimoji="1" lang="en-US" altLang="zh-CN" sz="2400">
              <a:ea typeface="华文新魏" pitchFamily="2" charset="-122"/>
            </a:endParaRPr>
          </a:p>
          <a:p>
            <a:pPr eaLnBrk="1" hangingPunct="1">
              <a:spcBef>
                <a:spcPct val="50000"/>
              </a:spcBef>
            </a:pPr>
            <a:r>
              <a:rPr kumimoji="1" lang="en-US" altLang="zh-CN" sz="2400">
                <a:solidFill>
                  <a:srgbClr val="800000"/>
                </a:solidFill>
                <a:ea typeface="华文新魏" pitchFamily="2" charset="-122"/>
              </a:rPr>
              <a:t>X</a:t>
            </a:r>
          </a:p>
          <a:p>
            <a:pPr eaLnBrk="1" hangingPunct="1">
              <a:spcBef>
                <a:spcPct val="50000"/>
              </a:spcBef>
            </a:pPr>
            <a:r>
              <a:rPr kumimoji="1" lang="zh-CN" altLang="en-US" sz="2400">
                <a:solidFill>
                  <a:srgbClr val="800000"/>
                </a:solidFill>
                <a:ea typeface="华文新魏" pitchFamily="2" charset="-122"/>
              </a:rPr>
              <a:t>向译码器</a:t>
            </a:r>
          </a:p>
        </p:txBody>
      </p:sp>
      <p:sp>
        <p:nvSpPr>
          <p:cNvPr id="769029" name="Line 1031"/>
          <p:cNvSpPr>
            <a:spLocks noChangeShapeType="1"/>
          </p:cNvSpPr>
          <p:nvPr/>
        </p:nvSpPr>
        <p:spPr bwMode="auto">
          <a:xfrm flipH="1">
            <a:off x="971550" y="1719263"/>
            <a:ext cx="944563" cy="0"/>
          </a:xfrm>
          <a:prstGeom prst="line">
            <a:avLst/>
          </a:prstGeom>
          <a:noFill/>
          <a:ln w="28575">
            <a:solidFill>
              <a:schemeClr val="tx1"/>
            </a:solidFill>
            <a:round/>
            <a:headEnd/>
            <a:tailEnd/>
          </a:ln>
        </p:spPr>
        <p:txBody>
          <a:bodyPr/>
          <a:lstStyle/>
          <a:p>
            <a:endParaRPr lang="zh-CN" altLang="en-US"/>
          </a:p>
        </p:txBody>
      </p:sp>
      <p:sp>
        <p:nvSpPr>
          <p:cNvPr id="769030" name="Line 1032"/>
          <p:cNvSpPr>
            <a:spLocks noChangeShapeType="1"/>
          </p:cNvSpPr>
          <p:nvPr/>
        </p:nvSpPr>
        <p:spPr bwMode="auto">
          <a:xfrm flipH="1">
            <a:off x="984250" y="2573338"/>
            <a:ext cx="931863" cy="0"/>
          </a:xfrm>
          <a:prstGeom prst="line">
            <a:avLst/>
          </a:prstGeom>
          <a:noFill/>
          <a:ln w="28575">
            <a:solidFill>
              <a:schemeClr val="tx1"/>
            </a:solidFill>
            <a:round/>
            <a:headEnd/>
            <a:tailEnd/>
          </a:ln>
        </p:spPr>
        <p:txBody>
          <a:bodyPr/>
          <a:lstStyle/>
          <a:p>
            <a:endParaRPr lang="zh-CN" altLang="en-US"/>
          </a:p>
        </p:txBody>
      </p:sp>
      <p:sp>
        <p:nvSpPr>
          <p:cNvPr id="769031" name="Line 1033"/>
          <p:cNvSpPr>
            <a:spLocks noChangeShapeType="1"/>
          </p:cNvSpPr>
          <p:nvPr/>
        </p:nvSpPr>
        <p:spPr bwMode="auto">
          <a:xfrm flipH="1">
            <a:off x="995363" y="3924300"/>
            <a:ext cx="920750" cy="0"/>
          </a:xfrm>
          <a:prstGeom prst="line">
            <a:avLst/>
          </a:prstGeom>
          <a:noFill/>
          <a:ln w="28575">
            <a:solidFill>
              <a:schemeClr val="tx1"/>
            </a:solidFill>
            <a:round/>
            <a:headEnd/>
            <a:tailEnd/>
          </a:ln>
        </p:spPr>
        <p:txBody>
          <a:bodyPr/>
          <a:lstStyle/>
          <a:p>
            <a:endParaRPr lang="zh-CN" altLang="en-US"/>
          </a:p>
        </p:txBody>
      </p:sp>
      <p:sp>
        <p:nvSpPr>
          <p:cNvPr id="769032" name="Text Box 1034"/>
          <p:cNvSpPr txBox="1">
            <a:spLocks noChangeArrowheads="1"/>
          </p:cNvSpPr>
          <p:nvPr/>
        </p:nvSpPr>
        <p:spPr bwMode="auto">
          <a:xfrm>
            <a:off x="593725" y="4830763"/>
            <a:ext cx="1692275" cy="822325"/>
          </a:xfrm>
          <a:prstGeom prst="rect">
            <a:avLst/>
          </a:prstGeom>
          <a:noFill/>
          <a:ln w="9525">
            <a:noFill/>
            <a:miter lim="800000"/>
            <a:headEnd/>
            <a:tailEnd/>
          </a:ln>
        </p:spPr>
        <p:txBody>
          <a:bodyPr>
            <a:spAutoFit/>
          </a:bodyPr>
          <a:lstStyle/>
          <a:p>
            <a:pPr eaLnBrk="1" hangingPunct="1">
              <a:spcBef>
                <a:spcPct val="50000"/>
              </a:spcBef>
            </a:pPr>
            <a:r>
              <a:rPr kumimoji="1" lang="zh-CN" altLang="en-US" sz="2400">
                <a:solidFill>
                  <a:srgbClr val="000099"/>
                </a:solidFill>
                <a:ea typeface="华文新魏" pitchFamily="2" charset="-122"/>
              </a:rPr>
              <a:t>一维地址译码系统</a:t>
            </a:r>
          </a:p>
        </p:txBody>
      </p:sp>
      <p:sp>
        <p:nvSpPr>
          <p:cNvPr id="237579" name="AutoShape 1035"/>
          <p:cNvSpPr>
            <a:spLocks noChangeArrowheads="1"/>
          </p:cNvSpPr>
          <p:nvPr/>
        </p:nvSpPr>
        <p:spPr bwMode="auto">
          <a:xfrm>
            <a:off x="611188" y="638175"/>
            <a:ext cx="1682750" cy="488950"/>
          </a:xfrm>
          <a:prstGeom prst="wedgeRoundRectCallout">
            <a:avLst>
              <a:gd name="adj1" fmla="val 62546"/>
              <a:gd name="adj2" fmla="val 62014"/>
              <a:gd name="adj3" fmla="val 16667"/>
            </a:avLst>
          </a:prstGeom>
          <a:noFill/>
          <a:ln w="9525">
            <a:solidFill>
              <a:srgbClr val="800000"/>
            </a:solidFill>
            <a:miter lim="800000"/>
            <a:headEnd/>
            <a:tailEnd/>
          </a:ln>
        </p:spPr>
        <p:txBody>
          <a:bodyPr/>
          <a:lstStyle/>
          <a:p>
            <a:pPr algn="ctr" eaLnBrk="1" hangingPunct="1">
              <a:spcBef>
                <a:spcPct val="20000"/>
              </a:spcBef>
            </a:pPr>
            <a:r>
              <a:rPr kumimoji="1" lang="zh-CN" altLang="en-US" sz="2000" b="1">
                <a:ea typeface="黑体" pitchFamily="49" charset="-122"/>
              </a:rPr>
              <a:t>地址驱动线</a:t>
            </a:r>
          </a:p>
        </p:txBody>
      </p:sp>
      <p:sp>
        <p:nvSpPr>
          <p:cNvPr id="237583" name="Text Box 1039"/>
          <p:cNvSpPr txBox="1">
            <a:spLocks noChangeArrowheads="1"/>
          </p:cNvSpPr>
          <p:nvPr/>
        </p:nvSpPr>
        <p:spPr bwMode="auto">
          <a:xfrm>
            <a:off x="554038" y="6075363"/>
            <a:ext cx="8235950" cy="3048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FF0000"/>
                </a:solidFill>
                <a:latin typeface="微软雅黑" pitchFamily="34" charset="-122"/>
                <a:ea typeface="微软雅黑" pitchFamily="34" charset="-122"/>
                <a:cs typeface="Arial" pitchFamily="34" charset="0"/>
              </a:rPr>
              <a:t>一般</a:t>
            </a:r>
            <a:r>
              <a:rPr kumimoji="1" lang="en-US" altLang="zh-CN" sz="2000" b="1">
                <a:solidFill>
                  <a:srgbClr val="FF0000"/>
                </a:solidFill>
                <a:latin typeface="微软雅黑" pitchFamily="34" charset="-122"/>
                <a:ea typeface="微软雅黑" pitchFamily="34" charset="-122"/>
                <a:cs typeface="Arial" pitchFamily="34" charset="0"/>
              </a:rPr>
              <a:t>SRAM</a:t>
            </a:r>
            <a:r>
              <a:rPr kumimoji="1" lang="zh-CN" altLang="en-US" sz="2000" b="1">
                <a:solidFill>
                  <a:srgbClr val="FF0000"/>
                </a:solidFill>
                <a:latin typeface="微软雅黑" pitchFamily="34" charset="-122"/>
                <a:ea typeface="微软雅黑" pitchFamily="34" charset="-122"/>
                <a:cs typeface="Arial" pitchFamily="34" charset="0"/>
              </a:rPr>
              <a:t>为字片式芯片，只在</a:t>
            </a:r>
            <a:r>
              <a:rPr kumimoji="1" lang="en-US" altLang="zh-CN" sz="2000" b="1">
                <a:solidFill>
                  <a:srgbClr val="FF0000"/>
                </a:solidFill>
                <a:latin typeface="微软雅黑" pitchFamily="34" charset="-122"/>
                <a:ea typeface="微软雅黑" pitchFamily="34" charset="-122"/>
                <a:cs typeface="Arial" pitchFamily="34" charset="0"/>
              </a:rPr>
              <a:t>x</a:t>
            </a:r>
            <a:r>
              <a:rPr kumimoji="1" lang="zh-CN" altLang="en-US" sz="2000" b="1">
                <a:solidFill>
                  <a:srgbClr val="FF0000"/>
                </a:solidFill>
                <a:latin typeface="微软雅黑" pitchFamily="34" charset="-122"/>
                <a:ea typeface="微软雅黑" pitchFamily="34" charset="-122"/>
                <a:cs typeface="Arial" pitchFamily="34" charset="0"/>
              </a:rPr>
              <a:t>向上译码，同时读出字线上所有位！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7579"/>
                                        </p:tgtEl>
                                        <p:attrNameLst>
                                          <p:attrName>style.visibility</p:attrName>
                                        </p:attrNameLst>
                                      </p:cBhvr>
                                      <p:to>
                                        <p:strVal val="visible"/>
                                      </p:to>
                                    </p:set>
                                    <p:animEffect transition="in" filter="blinds(horizontal)">
                                      <p:cBhvr>
                                        <p:cTn id="7" dur="500"/>
                                        <p:tgtEl>
                                          <p:spTgt spid="2375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7583"/>
                                        </p:tgtEl>
                                        <p:attrNameLst>
                                          <p:attrName>style.visibility</p:attrName>
                                        </p:attrNameLst>
                                      </p:cBhvr>
                                      <p:to>
                                        <p:strVal val="visible"/>
                                      </p:to>
                                    </p:set>
                                    <p:animEffect transition="in" filter="blinds(horizontal)">
                                      <p:cBhvr>
                                        <p:cTn id="12" dur="500"/>
                                        <p:tgtEl>
                                          <p:spTgt spid="237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9" grpId="0" animBg="1"/>
      <p:bldP spid="237583" grpId="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p:cNvSpPr>
            <a:spLocks noGrp="1" noChangeArrowheads="1"/>
          </p:cNvSpPr>
          <p:nvPr>
            <p:ph type="title"/>
          </p:nvPr>
        </p:nvSpPr>
        <p:spPr/>
        <p:txBody>
          <a:bodyPr/>
          <a:lstStyle/>
          <a:p>
            <a:r>
              <a:rPr lang="en-US" altLang="zh-CN"/>
              <a:t>IA-32/Linux</a:t>
            </a:r>
            <a:r>
              <a:rPr lang="zh-CN" altLang="en-US"/>
              <a:t>中的分段机制</a:t>
            </a:r>
            <a:endParaRPr lang="en-US" altLang="zh-CN"/>
          </a:p>
        </p:txBody>
      </p:sp>
      <p:sp>
        <p:nvSpPr>
          <p:cNvPr id="862211" name="Rectangle 3"/>
          <p:cNvSpPr>
            <a:spLocks noGrp="1" noChangeArrowheads="1"/>
          </p:cNvSpPr>
          <p:nvPr>
            <p:ph type="body" idx="1"/>
          </p:nvPr>
        </p:nvSpPr>
        <p:spPr>
          <a:xfrm>
            <a:off x="217488" y="844550"/>
            <a:ext cx="8731250" cy="2690813"/>
          </a:xfrm>
        </p:spPr>
        <p:txBody>
          <a:bodyPr/>
          <a:lstStyle/>
          <a:p>
            <a:pPr>
              <a:lnSpc>
                <a:spcPct val="115000"/>
              </a:lnSpc>
              <a:spcBef>
                <a:spcPct val="30000"/>
              </a:spcBef>
            </a:pPr>
            <a:r>
              <a:rPr lang="zh-CN" altLang="en-US" sz="2000">
                <a:latin typeface="微软雅黑" pitchFamily="34" charset="-122"/>
                <a:ea typeface="微软雅黑" pitchFamily="34" charset="-122"/>
              </a:rPr>
              <a:t>为使能移植到绝大多数流行处理器平台， </a:t>
            </a:r>
            <a:r>
              <a:rPr lang="en-US" altLang="zh-CN" sz="2000">
                <a:latin typeface="微软雅黑" pitchFamily="34" charset="-122"/>
                <a:ea typeface="微软雅黑" pitchFamily="34" charset="-122"/>
              </a:rPr>
              <a:t>Linux</a:t>
            </a:r>
            <a:r>
              <a:rPr lang="zh-CN" altLang="en-US" sz="2000">
                <a:latin typeface="微软雅黑" pitchFamily="34" charset="-122"/>
                <a:ea typeface="微软雅黑" pitchFamily="34" charset="-122"/>
              </a:rPr>
              <a:t>简化了分段机制</a:t>
            </a:r>
          </a:p>
          <a:p>
            <a:pPr>
              <a:lnSpc>
                <a:spcPct val="115000"/>
              </a:lnSpc>
              <a:spcBef>
                <a:spcPct val="30000"/>
              </a:spcBef>
            </a:pPr>
            <a:r>
              <a:rPr lang="en-US" altLang="zh-CN" sz="2000">
                <a:latin typeface="微软雅黑" pitchFamily="34" charset="-122"/>
                <a:ea typeface="微软雅黑" pitchFamily="34" charset="-122"/>
              </a:rPr>
              <a:t>RISC</a:t>
            </a:r>
            <a:r>
              <a:rPr lang="zh-CN" altLang="en-US" sz="2000">
                <a:latin typeface="微软雅黑" pitchFamily="34" charset="-122"/>
                <a:ea typeface="微软雅黑" pitchFamily="34" charset="-122"/>
              </a:rPr>
              <a:t>对分段支持非常有限，因此</a:t>
            </a:r>
            <a:r>
              <a:rPr lang="en-US" altLang="zh-CN" sz="2000">
                <a:latin typeface="微软雅黑" pitchFamily="34" charset="-122"/>
                <a:ea typeface="微软雅黑" pitchFamily="34" charset="-122"/>
              </a:rPr>
              <a:t>Linux</a:t>
            </a:r>
            <a:r>
              <a:rPr lang="zh-CN" altLang="en-US" sz="2000">
                <a:latin typeface="微软雅黑" pitchFamily="34" charset="-122"/>
                <a:ea typeface="微软雅黑" pitchFamily="34" charset="-122"/>
              </a:rPr>
              <a:t>仅使用</a:t>
            </a:r>
            <a:r>
              <a:rPr lang="en-US" altLang="zh-CN" sz="2000">
                <a:latin typeface="微软雅黑" pitchFamily="34" charset="-122"/>
                <a:ea typeface="微软雅黑" pitchFamily="34" charset="-122"/>
              </a:rPr>
              <a:t>IA-32</a:t>
            </a:r>
            <a:r>
              <a:rPr lang="zh-CN" altLang="en-US" sz="2000">
                <a:latin typeface="微软雅黑" pitchFamily="34" charset="-122"/>
                <a:ea typeface="微软雅黑" pitchFamily="34" charset="-122"/>
              </a:rPr>
              <a:t>的分页机制，而对于分段，则通过在初始化时将所有段描述符的基址设为</a:t>
            </a:r>
            <a:r>
              <a:rPr lang="en-US" altLang="zh-CN" sz="2000">
                <a:latin typeface="微软雅黑" pitchFamily="34" charset="-122"/>
                <a:ea typeface="微软雅黑" pitchFamily="34" charset="-122"/>
              </a:rPr>
              <a:t>0</a:t>
            </a:r>
            <a:r>
              <a:rPr lang="zh-CN" altLang="en-US" sz="2000">
                <a:latin typeface="微软雅黑" pitchFamily="34" charset="-122"/>
                <a:ea typeface="微软雅黑" pitchFamily="34" charset="-122"/>
              </a:rPr>
              <a:t>来简化</a:t>
            </a:r>
          </a:p>
          <a:p>
            <a:pPr>
              <a:lnSpc>
                <a:spcPct val="115000"/>
              </a:lnSpc>
              <a:spcBef>
                <a:spcPct val="30000"/>
              </a:spcBef>
            </a:pPr>
            <a:r>
              <a:rPr lang="zh-CN" altLang="en-US" sz="2000">
                <a:latin typeface="微软雅黑" pitchFamily="34" charset="-122"/>
                <a:ea typeface="微软雅黑" pitchFamily="34" charset="-122"/>
              </a:rPr>
              <a:t>若把运行在用户态的所有</a:t>
            </a:r>
            <a:r>
              <a:rPr lang="en-US" altLang="zh-CN" sz="2000">
                <a:latin typeface="微软雅黑" pitchFamily="34" charset="-122"/>
                <a:ea typeface="微软雅黑" pitchFamily="34" charset="-122"/>
              </a:rPr>
              <a:t>Linux</a:t>
            </a:r>
            <a:r>
              <a:rPr lang="zh-CN" altLang="en-US" sz="2000">
                <a:latin typeface="微软雅黑" pitchFamily="34" charset="-122"/>
                <a:ea typeface="微软雅黑" pitchFamily="34" charset="-122"/>
              </a:rPr>
              <a:t>进程使用的代码段和数据段分别称为用户代码段和用户数据段；把运行在内核态的所有</a:t>
            </a:r>
            <a:r>
              <a:rPr lang="en-US" altLang="zh-CN" sz="2000">
                <a:latin typeface="微软雅黑" pitchFamily="34" charset="-122"/>
                <a:ea typeface="微软雅黑" pitchFamily="34" charset="-122"/>
              </a:rPr>
              <a:t>Linux</a:t>
            </a:r>
            <a:r>
              <a:rPr lang="zh-CN" altLang="en-US" sz="2000">
                <a:latin typeface="微软雅黑" pitchFamily="34" charset="-122"/>
                <a:ea typeface="微软雅黑" pitchFamily="34" charset="-122"/>
              </a:rPr>
              <a:t>进程使用的代码段和数据段分别称为内核代码段和内核数据段，则</a:t>
            </a:r>
            <a:r>
              <a:rPr lang="en-US" altLang="zh-CN" sz="2000">
                <a:latin typeface="微软雅黑" pitchFamily="34" charset="-122"/>
                <a:ea typeface="微软雅黑" pitchFamily="34" charset="-122"/>
              </a:rPr>
              <a:t>Linux</a:t>
            </a:r>
            <a:r>
              <a:rPr lang="zh-CN" altLang="en-US" sz="2000">
                <a:latin typeface="微软雅黑" pitchFamily="34" charset="-122"/>
                <a:ea typeface="微软雅黑" pitchFamily="34" charset="-122"/>
              </a:rPr>
              <a:t>初始化时，将上述</a:t>
            </a:r>
            <a:r>
              <a:rPr lang="en-US" altLang="zh-CN" sz="2000">
                <a:latin typeface="微软雅黑" pitchFamily="34" charset="-122"/>
                <a:ea typeface="微软雅黑" pitchFamily="34" charset="-122"/>
              </a:rPr>
              <a:t>4</a:t>
            </a:r>
            <a:r>
              <a:rPr lang="zh-CN" altLang="en-US" sz="2000">
                <a:latin typeface="微软雅黑" pitchFamily="34" charset="-122"/>
                <a:ea typeface="微软雅黑" pitchFamily="34" charset="-122"/>
              </a:rPr>
              <a:t>个段的段描述符中各字段设置成下表中的信息：</a:t>
            </a:r>
          </a:p>
        </p:txBody>
      </p:sp>
      <p:pic>
        <p:nvPicPr>
          <p:cNvPr id="862212" name="Picture 4"/>
          <p:cNvPicPr>
            <a:picLocks noChangeAspect="1" noChangeArrowheads="1"/>
          </p:cNvPicPr>
          <p:nvPr/>
        </p:nvPicPr>
        <p:blipFill>
          <a:blip r:embed="rId2"/>
          <a:srcRect/>
          <a:stretch>
            <a:fillRect/>
          </a:stretch>
        </p:blipFill>
        <p:spPr bwMode="auto">
          <a:xfrm>
            <a:off x="261938" y="3665538"/>
            <a:ext cx="8616950" cy="2273300"/>
          </a:xfrm>
          <a:prstGeom prst="rect">
            <a:avLst/>
          </a:prstGeom>
          <a:noFill/>
        </p:spPr>
      </p:pic>
      <p:sp>
        <p:nvSpPr>
          <p:cNvPr id="862213" name="Text Box 5"/>
          <p:cNvSpPr txBox="1">
            <a:spLocks noChangeArrowheads="1"/>
          </p:cNvSpPr>
          <p:nvPr/>
        </p:nvSpPr>
        <p:spPr bwMode="auto">
          <a:xfrm>
            <a:off x="434975" y="6081713"/>
            <a:ext cx="5414963" cy="396875"/>
          </a:xfrm>
          <a:prstGeom prst="rect">
            <a:avLst/>
          </a:prstGeom>
          <a:noFill/>
          <a:ln w="50800">
            <a:noFill/>
            <a:miter lim="800000"/>
            <a:headEnd/>
            <a:tailEnd/>
          </a:ln>
          <a:effectLst/>
        </p:spPr>
        <p:txBody>
          <a:bodyPr>
            <a:spAutoFit/>
          </a:bodyPr>
          <a:lstStyle/>
          <a:p>
            <a:pPr>
              <a:spcBef>
                <a:spcPct val="50000"/>
              </a:spcBef>
            </a:pPr>
            <a:r>
              <a:rPr lang="zh-CN" altLang="en-US" sz="2000" b="1">
                <a:solidFill>
                  <a:schemeClr val="accent1"/>
                </a:solidFill>
                <a:latin typeface="微软雅黑" pitchFamily="34" charset="-122"/>
                <a:ea typeface="微软雅黑" pitchFamily="34" charset="-122"/>
              </a:rPr>
              <a:t>初始化时，上述</a:t>
            </a:r>
            <a:r>
              <a:rPr lang="en-US" altLang="zh-CN" sz="2000" b="1">
                <a:solidFill>
                  <a:schemeClr val="accent1"/>
                </a:solidFill>
                <a:latin typeface="微软雅黑" pitchFamily="34" charset="-122"/>
                <a:ea typeface="微软雅黑" pitchFamily="34" charset="-122"/>
              </a:rPr>
              <a:t>4</a:t>
            </a:r>
            <a:r>
              <a:rPr lang="zh-CN" altLang="en-US" sz="2000" b="1">
                <a:solidFill>
                  <a:schemeClr val="accent1"/>
                </a:solidFill>
                <a:latin typeface="微软雅黑" pitchFamily="34" charset="-122"/>
                <a:ea typeface="微软雅黑" pitchFamily="34" charset="-122"/>
              </a:rPr>
              <a:t>个</a:t>
            </a:r>
            <a:r>
              <a:rPr lang="zh-CN" altLang="en-US" sz="2000" b="1">
                <a:solidFill>
                  <a:schemeClr val="accent1"/>
                </a:solidFill>
                <a:latin typeface="微软雅黑" pitchFamily="34" charset="-122"/>
                <a:ea typeface="微软雅黑" pitchFamily="34" charset="-122"/>
                <a:hlinkClick r:id="" action="ppaction://hlinkshowjump?jump=nextslide"/>
              </a:rPr>
              <a:t>段描述符被存放在</a:t>
            </a:r>
            <a:r>
              <a:rPr lang="en-US" altLang="zh-CN" sz="2000" b="1">
                <a:solidFill>
                  <a:schemeClr val="accent1"/>
                </a:solidFill>
                <a:latin typeface="微软雅黑" pitchFamily="34" charset="-122"/>
                <a:ea typeface="微软雅黑" pitchFamily="34" charset="-122"/>
                <a:hlinkClick r:id="" action="ppaction://hlinkshowjump?jump=nextslide"/>
              </a:rPr>
              <a:t>GDT</a:t>
            </a:r>
            <a:r>
              <a:rPr lang="zh-CN" altLang="en-US" sz="2000" b="1">
                <a:solidFill>
                  <a:schemeClr val="accent1"/>
                </a:solidFill>
                <a:latin typeface="微软雅黑" pitchFamily="34" charset="-122"/>
                <a:ea typeface="微软雅黑" pitchFamily="34" charset="-122"/>
                <a:hlinkClick r:id="" action="ppaction://hlinkshowjump?jump=nextslide"/>
              </a:rPr>
              <a:t>中</a:t>
            </a:r>
            <a:endParaRPr lang="zh-CN" altLang="en-US" sz="2000" b="1">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Rectangle 2"/>
          <p:cNvSpPr>
            <a:spLocks noGrp="1" noChangeArrowheads="1"/>
          </p:cNvSpPr>
          <p:nvPr>
            <p:ph type="title"/>
          </p:nvPr>
        </p:nvSpPr>
        <p:spPr/>
        <p:txBody>
          <a:bodyPr/>
          <a:lstStyle/>
          <a:p>
            <a:r>
              <a:rPr lang="en-US" altLang="zh-CN"/>
              <a:t>Linux</a:t>
            </a:r>
            <a:r>
              <a:rPr lang="zh-CN" altLang="en-US"/>
              <a:t>的全局描述符表（</a:t>
            </a:r>
            <a:r>
              <a:rPr lang="en-US" altLang="zh-CN"/>
              <a:t>GDT</a:t>
            </a:r>
            <a:r>
              <a:rPr lang="zh-CN" altLang="en-US"/>
              <a:t>）</a:t>
            </a:r>
          </a:p>
        </p:txBody>
      </p:sp>
      <p:sp>
        <p:nvSpPr>
          <p:cNvPr id="863235" name="Rectangle 3"/>
          <p:cNvSpPr>
            <a:spLocks noGrp="1" noChangeArrowheads="1"/>
          </p:cNvSpPr>
          <p:nvPr>
            <p:ph type="body" idx="1"/>
          </p:nvPr>
        </p:nvSpPr>
        <p:spPr/>
        <p:txBody>
          <a:bodyPr/>
          <a:lstStyle/>
          <a:p>
            <a:endParaRPr lang="zh-CN" altLang="en-US">
              <a:ea typeface="宋体" pitchFamily="2" charset="-122"/>
            </a:endParaRPr>
          </a:p>
        </p:txBody>
      </p:sp>
      <p:pic>
        <p:nvPicPr>
          <p:cNvPr id="863236" name="Picture 4"/>
          <p:cNvPicPr>
            <a:picLocks noChangeAspect="1" noChangeArrowheads="1"/>
          </p:cNvPicPr>
          <p:nvPr/>
        </p:nvPicPr>
        <p:blipFill>
          <a:blip r:embed="rId2"/>
          <a:srcRect/>
          <a:stretch>
            <a:fillRect/>
          </a:stretch>
        </p:blipFill>
        <p:spPr bwMode="auto">
          <a:xfrm>
            <a:off x="285750" y="854075"/>
            <a:ext cx="8642350" cy="5829300"/>
          </a:xfrm>
          <a:prstGeom prst="rect">
            <a:avLst/>
          </a:prstGeom>
          <a:noFill/>
        </p:spPr>
      </p:pic>
      <p:sp>
        <p:nvSpPr>
          <p:cNvPr id="863237" name="Rectangle 5"/>
          <p:cNvSpPr>
            <a:spLocks noChangeArrowheads="1"/>
          </p:cNvSpPr>
          <p:nvPr/>
        </p:nvSpPr>
        <p:spPr bwMode="auto">
          <a:xfrm>
            <a:off x="5399088" y="1292225"/>
            <a:ext cx="3178175" cy="638175"/>
          </a:xfrm>
          <a:prstGeom prst="rect">
            <a:avLst/>
          </a:prstGeom>
          <a:noFill/>
          <a:ln w="50800">
            <a:solidFill>
              <a:schemeClr val="accent2"/>
            </a:solidFill>
            <a:miter lim="800000"/>
            <a:headEnd/>
            <a:tailEnd/>
          </a:ln>
          <a:effectLst/>
        </p:spPr>
        <p:txBody>
          <a:bodyPr wrap="none" anchor="ctr"/>
          <a:lstStyle/>
          <a:p>
            <a:endParaRPr lang="zh-CN" altLang="en-US"/>
          </a:p>
        </p:txBody>
      </p:sp>
      <p:sp>
        <p:nvSpPr>
          <p:cNvPr id="863238" name="Rectangle 6"/>
          <p:cNvSpPr>
            <a:spLocks noChangeArrowheads="1"/>
          </p:cNvSpPr>
          <p:nvPr/>
        </p:nvSpPr>
        <p:spPr bwMode="auto">
          <a:xfrm>
            <a:off x="3255963" y="1554163"/>
            <a:ext cx="1971675" cy="701675"/>
          </a:xfrm>
          <a:prstGeom prst="rect">
            <a:avLst/>
          </a:prstGeom>
          <a:solidFill>
            <a:schemeClr val="bg1"/>
          </a:solidFill>
          <a:ln w="50800">
            <a:noFill/>
            <a:miter lim="800000"/>
            <a:headEnd/>
            <a:tailEnd/>
          </a:ln>
          <a:effectLst/>
        </p:spPr>
        <p:txBody>
          <a:bodyPr>
            <a:spAutoFit/>
          </a:bodyPr>
          <a:lstStyle/>
          <a:p>
            <a:r>
              <a:rPr lang="en-US" altLang="zh-CN" sz="2000" b="1">
                <a:solidFill>
                  <a:schemeClr val="accent2"/>
                </a:solidFill>
                <a:latin typeface="微软雅黑" pitchFamily="34" charset="-122"/>
                <a:ea typeface="微软雅黑" pitchFamily="34" charset="-122"/>
              </a:rPr>
              <a:t>TR</a:t>
            </a:r>
            <a:r>
              <a:rPr lang="zh-CN" altLang="en-US" sz="2000" b="1">
                <a:solidFill>
                  <a:schemeClr val="accent2"/>
                </a:solidFill>
                <a:latin typeface="微软雅黑" pitchFamily="34" charset="-122"/>
                <a:ea typeface="微软雅黑" pitchFamily="34" charset="-122"/>
              </a:rPr>
              <a:t>中为</a:t>
            </a:r>
            <a:r>
              <a:rPr lang="en-US" altLang="zh-CN" sz="2000" b="1">
                <a:solidFill>
                  <a:schemeClr val="accent2"/>
                </a:solidFill>
                <a:latin typeface="微软雅黑" pitchFamily="34" charset="-122"/>
                <a:ea typeface="微软雅黑" pitchFamily="34" charset="-122"/>
              </a:rPr>
              <a:t>80H</a:t>
            </a:r>
          </a:p>
          <a:p>
            <a:r>
              <a:rPr lang="en-US" altLang="zh-CN" sz="2000" b="1">
                <a:solidFill>
                  <a:schemeClr val="accent2"/>
                </a:solidFill>
                <a:latin typeface="微软雅黑" pitchFamily="34" charset="-122"/>
                <a:ea typeface="微软雅黑" pitchFamily="34" charset="-122"/>
              </a:rPr>
              <a:t>LDTR</a:t>
            </a:r>
            <a:r>
              <a:rPr lang="zh-CN" altLang="en-US" sz="2000" b="1">
                <a:solidFill>
                  <a:schemeClr val="accent2"/>
                </a:solidFill>
                <a:latin typeface="微软雅黑" pitchFamily="34" charset="-122"/>
                <a:ea typeface="微软雅黑" pitchFamily="34" charset="-122"/>
              </a:rPr>
              <a:t>中为</a:t>
            </a:r>
            <a:r>
              <a:rPr lang="en-US" altLang="zh-CN" sz="2000" b="1">
                <a:solidFill>
                  <a:schemeClr val="accent2"/>
                </a:solidFill>
                <a:latin typeface="微软雅黑" pitchFamily="34" charset="-122"/>
                <a:ea typeface="微软雅黑" pitchFamily="34" charset="-122"/>
              </a:rPr>
              <a:t>88H</a:t>
            </a:r>
          </a:p>
        </p:txBody>
      </p:sp>
      <p:sp>
        <p:nvSpPr>
          <p:cNvPr id="863239" name="Rectangle 7"/>
          <p:cNvSpPr>
            <a:spLocks noChangeArrowheads="1"/>
          </p:cNvSpPr>
          <p:nvPr/>
        </p:nvSpPr>
        <p:spPr bwMode="auto">
          <a:xfrm>
            <a:off x="319088" y="5210175"/>
            <a:ext cx="4876800" cy="1422400"/>
          </a:xfrm>
          <a:prstGeom prst="rect">
            <a:avLst/>
          </a:prstGeom>
          <a:noFill/>
          <a:ln w="50800">
            <a:solidFill>
              <a:srgbClr val="D10F0F"/>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3237"/>
                                        </p:tgtEl>
                                        <p:attrNameLst>
                                          <p:attrName>style.visibility</p:attrName>
                                        </p:attrNameLst>
                                      </p:cBhvr>
                                      <p:to>
                                        <p:strVal val="visible"/>
                                      </p:to>
                                    </p:set>
                                    <p:animEffect transition="in" filter="blinds(horizontal)">
                                      <p:cBhvr>
                                        <p:cTn id="7" dur="500"/>
                                        <p:tgtEl>
                                          <p:spTgt spid="86323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63238"/>
                                        </p:tgtEl>
                                        <p:attrNameLst>
                                          <p:attrName>style.visibility</p:attrName>
                                        </p:attrNameLst>
                                      </p:cBhvr>
                                      <p:to>
                                        <p:strVal val="visible"/>
                                      </p:to>
                                    </p:set>
                                    <p:animEffect transition="in" filter="blinds(horizontal)">
                                      <p:cBhvr>
                                        <p:cTn id="12" dur="500"/>
                                        <p:tgtEl>
                                          <p:spTgt spid="863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3237" grpId="0" animBg="1"/>
      <p:bldP spid="863238" grpId="0" animBg="1"/>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p:txBody>
          <a:bodyPr/>
          <a:lstStyle/>
          <a:p>
            <a:r>
              <a:rPr lang="zh-CN" altLang="en-US" sz="3200"/>
              <a:t>回顾：指令</a:t>
            </a:r>
            <a:r>
              <a:rPr lang="zh-CN" altLang="en-US" sz="3200">
                <a:latin typeface="黑体"/>
              </a:rPr>
              <a:t>“</a:t>
            </a:r>
            <a:r>
              <a:rPr lang="en-US" altLang="zh-CN" sz="3200"/>
              <a:t>movl 8(%ebp), %eax</a:t>
            </a:r>
            <a:r>
              <a:rPr lang="en-US" altLang="zh-CN" sz="3200">
                <a:latin typeface="黑体"/>
              </a:rPr>
              <a:t>”</a:t>
            </a:r>
            <a:r>
              <a:rPr lang="zh-CN" altLang="en-US" sz="3200"/>
              <a:t>操作过程</a:t>
            </a:r>
            <a:r>
              <a:rPr lang="zh-CN" altLang="en-US"/>
              <a:t> </a:t>
            </a:r>
          </a:p>
        </p:txBody>
      </p:sp>
      <p:sp>
        <p:nvSpPr>
          <p:cNvPr id="681987" name="Rectangle 3"/>
          <p:cNvSpPr>
            <a:spLocks noGrp="1" noChangeArrowheads="1"/>
          </p:cNvSpPr>
          <p:nvPr>
            <p:ph type="body" idx="1"/>
          </p:nvPr>
        </p:nvSpPr>
        <p:spPr>
          <a:xfrm>
            <a:off x="509588" y="3595688"/>
            <a:ext cx="8402637" cy="2813050"/>
          </a:xfrm>
        </p:spPr>
        <p:txBody>
          <a:bodyPr/>
          <a:lstStyle/>
          <a:p>
            <a:pPr>
              <a:lnSpc>
                <a:spcPct val="120000"/>
              </a:lnSpc>
            </a:pPr>
            <a:r>
              <a:rPr lang="en-US" altLang="zh-CN" sz="2200">
                <a:latin typeface="微软雅黑" pitchFamily="34" charset="-122"/>
                <a:ea typeface="微软雅黑" pitchFamily="34" charset="-122"/>
              </a:rPr>
              <a:t>IA-32/Linux</a:t>
            </a:r>
            <a:r>
              <a:rPr lang="zh-CN" altLang="en-US" sz="2200">
                <a:latin typeface="微软雅黑" pitchFamily="34" charset="-122"/>
                <a:ea typeface="微软雅黑" pitchFamily="34" charset="-122"/>
              </a:rPr>
              <a:t>中，执行“</a:t>
            </a:r>
            <a:r>
              <a:rPr lang="en-US" altLang="zh-CN" sz="2200">
                <a:latin typeface="微软雅黑" pitchFamily="34" charset="-122"/>
                <a:ea typeface="微软雅黑" pitchFamily="34" charset="-122"/>
              </a:rPr>
              <a:t>movl 8(%ebp), %eax”</a:t>
            </a:r>
            <a:r>
              <a:rPr lang="zh-CN" altLang="en-US" sz="2200">
                <a:latin typeface="微软雅黑" pitchFamily="34" charset="-122"/>
                <a:ea typeface="微软雅黑" pitchFamily="34" charset="-122"/>
              </a:rPr>
              <a:t>时，源操作数的</a:t>
            </a:r>
            <a:r>
              <a:rPr lang="zh-CN" altLang="en-US" sz="2200">
                <a:solidFill>
                  <a:schemeClr val="accent1"/>
                </a:solidFill>
                <a:latin typeface="微软雅黑" pitchFamily="34" charset="-122"/>
                <a:ea typeface="微软雅黑" pitchFamily="34" charset="-122"/>
              </a:rPr>
              <a:t>逻辑地址向线性地址转换</a:t>
            </a:r>
            <a:r>
              <a:rPr lang="zh-CN" altLang="en-US" sz="2200">
                <a:latin typeface="微软雅黑" pitchFamily="34" charset="-122"/>
                <a:ea typeface="微软雅黑" pitchFamily="34" charset="-122"/>
              </a:rPr>
              <a:t>的过程如下：</a:t>
            </a:r>
            <a:endParaRPr lang="en-US" altLang="zh-CN" sz="2200">
              <a:latin typeface="微软雅黑" pitchFamily="34" charset="-122"/>
              <a:ea typeface="微软雅黑" pitchFamily="34" charset="-122"/>
            </a:endParaRPr>
          </a:p>
          <a:p>
            <a:pPr lvl="1">
              <a:lnSpc>
                <a:spcPct val="120000"/>
              </a:lnSpc>
            </a:pPr>
            <a:r>
              <a:rPr lang="zh-CN" altLang="en-US" sz="2200">
                <a:latin typeface="微软雅黑" pitchFamily="34" charset="-122"/>
                <a:ea typeface="微软雅黑" pitchFamily="34" charset="-122"/>
              </a:rPr>
              <a:t>计算</a:t>
            </a:r>
            <a:r>
              <a:rPr lang="zh-CN" altLang="en-US" sz="2200">
                <a:solidFill>
                  <a:schemeClr val="accent1"/>
                </a:solidFill>
                <a:latin typeface="微软雅黑" pitchFamily="34" charset="-122"/>
                <a:ea typeface="微软雅黑" pitchFamily="34" charset="-122"/>
              </a:rPr>
              <a:t>有效地址</a:t>
            </a:r>
            <a:r>
              <a:rPr lang="en-US" altLang="zh-CN" sz="2200">
                <a:solidFill>
                  <a:schemeClr val="accent1"/>
                </a:solidFill>
                <a:latin typeface="微软雅黑" pitchFamily="34" charset="-122"/>
                <a:ea typeface="微软雅黑" pitchFamily="34" charset="-122"/>
              </a:rPr>
              <a:t>EA</a:t>
            </a:r>
            <a:r>
              <a:rPr lang="en-US" altLang="zh-CN" sz="2200">
                <a:latin typeface="微软雅黑" pitchFamily="34" charset="-122"/>
                <a:ea typeface="微软雅黑" pitchFamily="34" charset="-122"/>
              </a:rPr>
              <a:t>=R[ebp]+0</a:t>
            </a:r>
            <a:r>
              <a:rPr lang="pt-BR" altLang="zh-CN" sz="2200">
                <a:latin typeface="微软雅黑" pitchFamily="34" charset="-122"/>
                <a:ea typeface="微软雅黑" pitchFamily="34" charset="-122"/>
              </a:rPr>
              <a:t>×0+</a:t>
            </a:r>
            <a:r>
              <a:rPr lang="en-US" altLang="zh-CN" sz="2200">
                <a:latin typeface="微软雅黑" pitchFamily="34" charset="-122"/>
                <a:ea typeface="微软雅黑" pitchFamily="34" charset="-122"/>
              </a:rPr>
              <a:t>8</a:t>
            </a:r>
          </a:p>
          <a:p>
            <a:pPr lvl="1">
              <a:lnSpc>
                <a:spcPct val="120000"/>
              </a:lnSpc>
            </a:pPr>
            <a:r>
              <a:rPr lang="zh-CN" altLang="en-US" sz="2200">
                <a:latin typeface="微软雅黑" pitchFamily="34" charset="-122"/>
                <a:ea typeface="微软雅黑" pitchFamily="34" charset="-122"/>
              </a:rPr>
              <a:t>取出段寄存器</a:t>
            </a:r>
            <a:r>
              <a:rPr lang="en-US" altLang="zh-CN" sz="2200">
                <a:latin typeface="微软雅黑" pitchFamily="34" charset="-122"/>
                <a:ea typeface="微软雅黑" pitchFamily="34" charset="-122"/>
              </a:rPr>
              <a:t>DS</a:t>
            </a:r>
            <a:r>
              <a:rPr lang="zh-CN" altLang="en-US" sz="2200">
                <a:latin typeface="微软雅黑" pitchFamily="34" charset="-122"/>
                <a:ea typeface="微软雅黑" pitchFamily="34" charset="-122"/>
              </a:rPr>
              <a:t>对应的描述符</a:t>
            </a:r>
            <a:r>
              <a:rPr lang="en-US" altLang="zh-CN" sz="2200">
                <a:latin typeface="微软雅黑" pitchFamily="34" charset="-122"/>
                <a:ea typeface="微软雅黑" pitchFamily="34" charset="-122"/>
              </a:rPr>
              <a:t>cache</a:t>
            </a:r>
            <a:r>
              <a:rPr lang="zh-CN" altLang="en-US" sz="2200">
                <a:latin typeface="微软雅黑" pitchFamily="34" charset="-122"/>
                <a:ea typeface="微软雅黑" pitchFamily="34" charset="-122"/>
              </a:rPr>
              <a:t>中的段基址（</a:t>
            </a:r>
            <a:r>
              <a:rPr lang="en-US" altLang="zh-CN" sz="2200">
                <a:solidFill>
                  <a:schemeClr val="accent1"/>
                </a:solidFill>
                <a:latin typeface="微软雅黑" pitchFamily="34" charset="-122"/>
                <a:ea typeface="微软雅黑" pitchFamily="34" charset="-122"/>
              </a:rPr>
              <a:t>Linux</a:t>
            </a:r>
            <a:r>
              <a:rPr lang="zh-CN" altLang="en-US" sz="2200">
                <a:solidFill>
                  <a:schemeClr val="accent1"/>
                </a:solidFill>
                <a:latin typeface="微软雅黑" pitchFamily="34" charset="-122"/>
                <a:ea typeface="微软雅黑" pitchFamily="34" charset="-122"/>
              </a:rPr>
              <a:t>中段基址为</a:t>
            </a:r>
            <a:r>
              <a:rPr lang="en-US" altLang="zh-CN" sz="2200">
                <a:solidFill>
                  <a:schemeClr val="accent1"/>
                </a:solidFill>
                <a:latin typeface="微软雅黑" pitchFamily="34" charset="-122"/>
                <a:ea typeface="微软雅黑" pitchFamily="34" charset="-122"/>
              </a:rPr>
              <a:t>0</a:t>
            </a:r>
            <a:r>
              <a:rPr lang="zh-CN" altLang="en-US" sz="2200">
                <a:latin typeface="微软雅黑" pitchFamily="34" charset="-122"/>
                <a:ea typeface="微软雅黑" pitchFamily="34" charset="-122"/>
              </a:rPr>
              <a:t>）</a:t>
            </a:r>
          </a:p>
          <a:p>
            <a:pPr lvl="1">
              <a:lnSpc>
                <a:spcPct val="120000"/>
              </a:lnSpc>
            </a:pPr>
            <a:r>
              <a:rPr lang="zh-CN" altLang="en-US" sz="2200">
                <a:latin typeface="微软雅黑" pitchFamily="34" charset="-122"/>
                <a:ea typeface="微软雅黑" pitchFamily="34" charset="-122"/>
              </a:rPr>
              <a:t>线性地址</a:t>
            </a:r>
            <a:r>
              <a:rPr lang="en-US" altLang="zh-CN" sz="2200">
                <a:latin typeface="微软雅黑" pitchFamily="34" charset="-122"/>
                <a:ea typeface="微软雅黑" pitchFamily="34" charset="-122"/>
              </a:rPr>
              <a:t>LA=</a:t>
            </a:r>
            <a:r>
              <a:rPr lang="zh-CN" altLang="en-US" sz="2200">
                <a:latin typeface="微软雅黑" pitchFamily="34" charset="-122"/>
                <a:ea typeface="微软雅黑" pitchFamily="34" charset="-122"/>
              </a:rPr>
              <a:t>段基址</a:t>
            </a:r>
            <a:r>
              <a:rPr lang="en-US" altLang="zh-CN" sz="2200">
                <a:latin typeface="微软雅黑" pitchFamily="34" charset="-122"/>
                <a:ea typeface="微软雅黑" pitchFamily="34" charset="-122"/>
              </a:rPr>
              <a:t>+EA=EA</a:t>
            </a:r>
          </a:p>
        </p:txBody>
      </p:sp>
      <p:pic>
        <p:nvPicPr>
          <p:cNvPr id="681988" name="Picture 4"/>
          <p:cNvPicPr>
            <a:picLocks noChangeAspect="1" noChangeArrowheads="1"/>
          </p:cNvPicPr>
          <p:nvPr/>
        </p:nvPicPr>
        <p:blipFill>
          <a:blip r:embed="rId2"/>
          <a:srcRect/>
          <a:stretch>
            <a:fillRect/>
          </a:stretch>
        </p:blipFill>
        <p:spPr bwMode="auto">
          <a:xfrm>
            <a:off x="188913" y="1384300"/>
            <a:ext cx="8661400" cy="2139950"/>
          </a:xfrm>
          <a:prstGeom prst="rect">
            <a:avLst/>
          </a:prstGeom>
          <a:noFill/>
          <a:ln w="9525">
            <a:noFill/>
            <a:miter lim="800000"/>
            <a:headEnd/>
            <a:tailEnd/>
          </a:ln>
        </p:spPr>
      </p:pic>
      <p:sp>
        <p:nvSpPr>
          <p:cNvPr id="681994" name="Text Box 10"/>
          <p:cNvSpPr txBox="1">
            <a:spLocks noChangeArrowheads="1"/>
          </p:cNvSpPr>
          <p:nvPr/>
        </p:nvSpPr>
        <p:spPr bwMode="auto">
          <a:xfrm>
            <a:off x="307975" y="765175"/>
            <a:ext cx="8142288" cy="701675"/>
          </a:xfrm>
          <a:prstGeom prst="rect">
            <a:avLst/>
          </a:prstGeom>
          <a:noFill/>
          <a:ln w="50800">
            <a:noFill/>
            <a:miter lim="800000"/>
            <a:headEnd/>
            <a:tailEnd/>
          </a:ln>
          <a:effectLst/>
        </p:spPr>
        <p:txBody>
          <a:bodyPr>
            <a:spAutoFit/>
          </a:bodyPr>
          <a:lstStyle/>
          <a:p>
            <a:pPr>
              <a:spcBef>
                <a:spcPct val="50000"/>
              </a:spcBef>
            </a:pPr>
            <a:r>
              <a:rPr lang="zh-CN" altLang="en-US" sz="2000" b="1">
                <a:solidFill>
                  <a:schemeClr val="accent1"/>
                </a:solidFill>
                <a:latin typeface="微软雅黑" pitchFamily="34" charset="-122"/>
                <a:ea typeface="微软雅黑" pitchFamily="34" charset="-122"/>
              </a:rPr>
              <a:t>由</a:t>
            </a:r>
            <a:r>
              <a:rPr lang="en-US" altLang="zh-CN" sz="2000" b="1">
                <a:solidFill>
                  <a:schemeClr val="accent1"/>
                </a:solidFill>
                <a:latin typeface="微软雅黑" pitchFamily="34" charset="-122"/>
                <a:ea typeface="微软雅黑" pitchFamily="34" charset="-122"/>
              </a:rPr>
              <a:t>8(%ebp)</a:t>
            </a:r>
            <a:r>
              <a:rPr lang="zh-CN" altLang="en-US" sz="2000" b="1">
                <a:solidFill>
                  <a:schemeClr val="accent1"/>
                </a:solidFill>
                <a:latin typeface="微软雅黑" pitchFamily="34" charset="-122"/>
                <a:ea typeface="微软雅黑" pitchFamily="34" charset="-122"/>
              </a:rPr>
              <a:t>得到主存地址</a:t>
            </a:r>
            <a:r>
              <a:rPr lang="en-US" altLang="zh-CN" sz="2000" b="1">
                <a:solidFill>
                  <a:schemeClr val="accent1"/>
                </a:solidFill>
                <a:latin typeface="微软雅黑" pitchFamily="34" charset="-122"/>
                <a:ea typeface="微软雅黑" pitchFamily="34" charset="-122"/>
              </a:rPr>
              <a:t>A</a:t>
            </a:r>
            <a:r>
              <a:rPr lang="zh-CN" altLang="en-US" sz="2000" b="1">
                <a:solidFill>
                  <a:schemeClr val="accent1"/>
                </a:solidFill>
                <a:latin typeface="微软雅黑" pitchFamily="34" charset="-122"/>
                <a:ea typeface="微软雅黑" pitchFamily="34" charset="-122"/>
              </a:rPr>
              <a:t>的过程较复杂，涉及</a:t>
            </a:r>
            <a:r>
              <a:rPr lang="en-US" altLang="zh-CN" sz="2000" b="1">
                <a:solidFill>
                  <a:schemeClr val="accent1"/>
                </a:solidFill>
                <a:latin typeface="微软雅黑" pitchFamily="34" charset="-122"/>
                <a:ea typeface="微软雅黑" pitchFamily="34" charset="-122"/>
              </a:rPr>
              <a:t>MMU</a:t>
            </a:r>
            <a:r>
              <a:rPr lang="zh-CN" altLang="en-US" sz="2000" b="1">
                <a:solidFill>
                  <a:schemeClr val="accent1"/>
                </a:solidFill>
                <a:latin typeface="微软雅黑" pitchFamily="34" charset="-122"/>
                <a:ea typeface="微软雅黑" pitchFamily="34" charset="-122"/>
              </a:rPr>
              <a:t>、</a:t>
            </a:r>
            <a:r>
              <a:rPr lang="en-US" altLang="zh-CN" sz="2000" b="1">
                <a:solidFill>
                  <a:schemeClr val="accent1"/>
                </a:solidFill>
                <a:latin typeface="微软雅黑" pitchFamily="34" charset="-122"/>
                <a:ea typeface="微软雅黑" pitchFamily="34" charset="-122"/>
              </a:rPr>
              <a:t>TLB</a:t>
            </a:r>
            <a:r>
              <a:rPr lang="zh-CN" altLang="en-US" sz="2000" b="1">
                <a:solidFill>
                  <a:schemeClr val="accent1"/>
                </a:solidFill>
                <a:latin typeface="微软雅黑" pitchFamily="34" charset="-122"/>
                <a:ea typeface="微软雅黑" pitchFamily="34" charset="-122"/>
              </a:rPr>
              <a:t>、页表等许多重要概念！</a:t>
            </a: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2" name="Rectangle 2"/>
          <p:cNvSpPr>
            <a:spLocks noGrp="1" noChangeArrowheads="1"/>
          </p:cNvSpPr>
          <p:nvPr>
            <p:ph type="title"/>
          </p:nvPr>
        </p:nvSpPr>
        <p:spPr/>
        <p:txBody>
          <a:bodyPr/>
          <a:lstStyle/>
          <a:p>
            <a:r>
              <a:rPr lang="zh-CN" altLang="en-US"/>
              <a:t>逻辑地址向线性地址转换举例</a:t>
            </a:r>
          </a:p>
        </p:txBody>
      </p:sp>
      <p:sp>
        <p:nvSpPr>
          <p:cNvPr id="865283" name="Rectangle 3"/>
          <p:cNvSpPr>
            <a:spLocks noGrp="1" noChangeArrowheads="1"/>
          </p:cNvSpPr>
          <p:nvPr>
            <p:ph type="body" idx="1"/>
          </p:nvPr>
        </p:nvSpPr>
        <p:spPr>
          <a:xfrm>
            <a:off x="261938" y="760413"/>
            <a:ext cx="8467725" cy="2794000"/>
          </a:xfrm>
        </p:spPr>
        <p:txBody>
          <a:bodyPr/>
          <a:lstStyle/>
          <a:p>
            <a:r>
              <a:rPr lang="zh-CN" altLang="en-US" sz="2000">
                <a:latin typeface="微软雅黑" pitchFamily="34" charset="-122"/>
                <a:ea typeface="微软雅黑" pitchFamily="34" charset="-122"/>
              </a:rPr>
              <a:t>已知变量</a:t>
            </a:r>
            <a:r>
              <a:rPr lang="en-US" altLang="zh-CN" sz="2000">
                <a:latin typeface="微软雅黑" pitchFamily="34" charset="-122"/>
                <a:ea typeface="微软雅黑" pitchFamily="34" charset="-122"/>
              </a:rPr>
              <a:t>y</a:t>
            </a:r>
            <a:r>
              <a:rPr lang="zh-CN" altLang="en-US" sz="2000">
                <a:latin typeface="微软雅黑" pitchFamily="34" charset="-122"/>
                <a:ea typeface="微软雅黑" pitchFamily="34" charset="-122"/>
              </a:rPr>
              <a:t>和数组</a:t>
            </a:r>
            <a:r>
              <a:rPr lang="en-US" altLang="zh-CN" sz="2000">
                <a:latin typeface="微软雅黑" pitchFamily="34" charset="-122"/>
                <a:ea typeface="微软雅黑" pitchFamily="34" charset="-122"/>
              </a:rPr>
              <a:t>a</a:t>
            </a:r>
            <a:r>
              <a:rPr lang="zh-CN" altLang="en-US" sz="2000">
                <a:latin typeface="微软雅黑" pitchFamily="34" charset="-122"/>
                <a:ea typeface="微软雅黑" pitchFamily="34" charset="-122"/>
              </a:rPr>
              <a:t>都是</a:t>
            </a:r>
            <a:r>
              <a:rPr lang="en-US" altLang="zh-CN" sz="2000">
                <a:latin typeface="微软雅黑" pitchFamily="34" charset="-122"/>
                <a:ea typeface="微软雅黑" pitchFamily="34" charset="-122"/>
              </a:rPr>
              <a:t>int</a:t>
            </a:r>
            <a:r>
              <a:rPr lang="zh-CN" altLang="en-US" sz="2000">
                <a:latin typeface="微软雅黑" pitchFamily="34" charset="-122"/>
                <a:ea typeface="微软雅黑" pitchFamily="34" charset="-122"/>
              </a:rPr>
              <a:t>型，</a:t>
            </a:r>
            <a:r>
              <a:rPr lang="en-US" altLang="zh-CN" sz="2000">
                <a:latin typeface="微软雅黑" pitchFamily="34" charset="-122"/>
                <a:ea typeface="微软雅黑" pitchFamily="34" charset="-122"/>
              </a:rPr>
              <a:t>a</a:t>
            </a:r>
            <a:r>
              <a:rPr lang="zh-CN" altLang="en-US" sz="2000">
                <a:latin typeface="微软雅黑" pitchFamily="34" charset="-122"/>
                <a:ea typeface="微软雅黑" pitchFamily="34" charset="-122"/>
              </a:rPr>
              <a:t>的首地址为</a:t>
            </a:r>
            <a:r>
              <a:rPr lang="en-US" altLang="zh-CN" sz="2000">
                <a:latin typeface="微软雅黑" pitchFamily="34" charset="-122"/>
                <a:ea typeface="微软雅黑" pitchFamily="34" charset="-122"/>
              </a:rPr>
              <a:t>0x8048a00</a:t>
            </a:r>
            <a:r>
              <a:rPr lang="zh-CN" altLang="en-US" sz="2000">
                <a:latin typeface="微软雅黑" pitchFamily="34" charset="-122"/>
                <a:ea typeface="微软雅黑" pitchFamily="34" charset="-122"/>
              </a:rPr>
              <a:t>。假设编译器将</a:t>
            </a:r>
            <a:r>
              <a:rPr lang="en-US" altLang="zh-CN" sz="2000">
                <a:latin typeface="微软雅黑" pitchFamily="34" charset="-122"/>
                <a:ea typeface="微软雅黑" pitchFamily="34" charset="-122"/>
              </a:rPr>
              <a:t>a</a:t>
            </a:r>
            <a:r>
              <a:rPr lang="zh-CN" altLang="en-US" sz="2000">
                <a:latin typeface="微软雅黑" pitchFamily="34" charset="-122"/>
                <a:ea typeface="微软雅黑" pitchFamily="34" charset="-122"/>
              </a:rPr>
              <a:t>的首地址分配在</a:t>
            </a:r>
            <a:r>
              <a:rPr lang="en-US" altLang="zh-CN" sz="2000">
                <a:latin typeface="微软雅黑" pitchFamily="34" charset="-122"/>
                <a:ea typeface="微软雅黑" pitchFamily="34" charset="-122"/>
              </a:rPr>
              <a:t>ECX</a:t>
            </a:r>
            <a:r>
              <a:rPr lang="zh-CN" altLang="en-US" sz="2000">
                <a:latin typeface="微软雅黑" pitchFamily="34" charset="-122"/>
                <a:ea typeface="微软雅黑" pitchFamily="34" charset="-122"/>
              </a:rPr>
              <a:t>中，数组的下标变量</a:t>
            </a:r>
            <a:r>
              <a:rPr lang="en-US" altLang="zh-CN" sz="2000">
                <a:latin typeface="微软雅黑" pitchFamily="34" charset="-122"/>
                <a:ea typeface="微软雅黑" pitchFamily="34" charset="-122"/>
              </a:rPr>
              <a:t>i</a:t>
            </a:r>
            <a:r>
              <a:rPr lang="zh-CN" altLang="en-US" sz="2000">
                <a:latin typeface="微软雅黑" pitchFamily="34" charset="-122"/>
                <a:ea typeface="微软雅黑" pitchFamily="34" charset="-122"/>
              </a:rPr>
              <a:t>分配在</a:t>
            </a:r>
            <a:r>
              <a:rPr lang="en-US" altLang="zh-CN" sz="2000">
                <a:latin typeface="微软雅黑" pitchFamily="34" charset="-122"/>
                <a:ea typeface="微软雅黑" pitchFamily="34" charset="-122"/>
              </a:rPr>
              <a:t>EDX</a:t>
            </a:r>
            <a:r>
              <a:rPr lang="zh-CN" altLang="en-US" sz="2000">
                <a:latin typeface="微软雅黑" pitchFamily="34" charset="-122"/>
                <a:ea typeface="微软雅黑" pitchFamily="34" charset="-122"/>
              </a:rPr>
              <a:t>中，</a:t>
            </a:r>
            <a:r>
              <a:rPr lang="en-US" altLang="zh-CN" sz="2000">
                <a:latin typeface="微软雅黑" pitchFamily="34" charset="-122"/>
                <a:ea typeface="微软雅黑" pitchFamily="34" charset="-122"/>
              </a:rPr>
              <a:t>y</a:t>
            </a:r>
            <a:r>
              <a:rPr lang="zh-CN" altLang="en-US" sz="2000">
                <a:latin typeface="微软雅黑" pitchFamily="34" charset="-122"/>
                <a:ea typeface="微软雅黑" pitchFamily="34" charset="-122"/>
              </a:rPr>
              <a:t>分配在</a:t>
            </a:r>
            <a:r>
              <a:rPr lang="en-US" altLang="zh-CN" sz="2000">
                <a:latin typeface="微软雅黑" pitchFamily="34" charset="-122"/>
                <a:ea typeface="微软雅黑" pitchFamily="34" charset="-122"/>
              </a:rPr>
              <a:t>EAX</a:t>
            </a:r>
            <a:r>
              <a:rPr lang="zh-CN" altLang="en-US" sz="2000">
                <a:latin typeface="微软雅黑" pitchFamily="34" charset="-122"/>
                <a:ea typeface="微软雅黑" pitchFamily="34" charset="-122"/>
              </a:rPr>
              <a:t>中，</a:t>
            </a:r>
            <a:r>
              <a:rPr lang="en-US" altLang="zh-CN" sz="2000">
                <a:latin typeface="微软雅黑" pitchFamily="34" charset="-122"/>
                <a:ea typeface="微软雅黑" pitchFamily="34" charset="-122"/>
              </a:rPr>
              <a:t>C</a:t>
            </a:r>
            <a:r>
              <a:rPr lang="zh-CN" altLang="en-US" sz="2000">
                <a:latin typeface="微软雅黑" pitchFamily="34" charset="-122"/>
                <a:ea typeface="微软雅黑" pitchFamily="34" charset="-122"/>
              </a:rPr>
              <a:t>语言赋值语句“</a:t>
            </a:r>
            <a:r>
              <a:rPr lang="en-US" altLang="zh-CN" sz="2000">
                <a:latin typeface="微软雅黑" pitchFamily="34" charset="-122"/>
                <a:ea typeface="微软雅黑" pitchFamily="34" charset="-122"/>
              </a:rPr>
              <a:t>y=a[i];”</a:t>
            </a:r>
            <a:r>
              <a:rPr lang="zh-CN" altLang="en-US" sz="2000">
                <a:latin typeface="微软雅黑" pitchFamily="34" charset="-122"/>
                <a:ea typeface="微软雅黑" pitchFamily="34" charset="-122"/>
              </a:rPr>
              <a:t>被编译为指令“</a:t>
            </a:r>
            <a:r>
              <a:rPr lang="en-US" altLang="zh-CN" sz="2000">
                <a:latin typeface="微软雅黑" pitchFamily="34" charset="-122"/>
                <a:ea typeface="微软雅黑" pitchFamily="34" charset="-122"/>
              </a:rPr>
              <a:t>movl (%ecx, %edx, 4), %eax”</a:t>
            </a:r>
            <a:r>
              <a:rPr lang="zh-CN" altLang="en-US" sz="2000">
                <a:latin typeface="微软雅黑" pitchFamily="34" charset="-122"/>
                <a:ea typeface="微软雅黑" pitchFamily="34" charset="-122"/>
              </a:rPr>
              <a:t>。若在</a:t>
            </a:r>
            <a:r>
              <a:rPr lang="en-US" altLang="zh-CN" sz="2000">
                <a:solidFill>
                  <a:schemeClr val="accent1"/>
                </a:solidFill>
                <a:latin typeface="微软雅黑" pitchFamily="34" charset="-122"/>
                <a:ea typeface="微软雅黑" pitchFamily="34" charset="-122"/>
              </a:rPr>
              <a:t>IA-32/Linux</a:t>
            </a:r>
            <a:r>
              <a:rPr lang="zh-CN" altLang="en-US" sz="2000">
                <a:solidFill>
                  <a:schemeClr val="accent1"/>
                </a:solidFill>
                <a:latin typeface="微软雅黑" pitchFamily="34" charset="-122"/>
                <a:ea typeface="微软雅黑" pitchFamily="34" charset="-122"/>
              </a:rPr>
              <a:t>环境</a:t>
            </a:r>
            <a:r>
              <a:rPr lang="zh-CN" altLang="en-US" sz="2000">
                <a:latin typeface="微软雅黑" pitchFamily="34" charset="-122"/>
                <a:ea typeface="微软雅黑" pitchFamily="34" charset="-122"/>
              </a:rPr>
              <a:t>下执行指令地址为</a:t>
            </a:r>
            <a:r>
              <a:rPr lang="en-US" altLang="zh-CN" sz="2000">
                <a:latin typeface="微软雅黑" pitchFamily="34" charset="-122"/>
                <a:ea typeface="微软雅黑" pitchFamily="34" charset="-122"/>
              </a:rPr>
              <a:t>0x80483c8</a:t>
            </a:r>
            <a:r>
              <a:rPr lang="zh-CN" altLang="en-US" sz="2000">
                <a:latin typeface="微软雅黑" pitchFamily="34" charset="-122"/>
                <a:ea typeface="微软雅黑" pitchFamily="34" charset="-122"/>
              </a:rPr>
              <a:t>的该指令时，</a:t>
            </a:r>
            <a:r>
              <a:rPr lang="en-US" altLang="zh-CN" sz="2000">
                <a:latin typeface="微软雅黑" pitchFamily="34" charset="-122"/>
                <a:ea typeface="微软雅黑" pitchFamily="34" charset="-122"/>
              </a:rPr>
              <a:t>CS</a:t>
            </a:r>
            <a:r>
              <a:rPr lang="zh-CN" altLang="en-US" sz="2000">
                <a:latin typeface="微软雅黑" pitchFamily="34" charset="-122"/>
                <a:ea typeface="微软雅黑" pitchFamily="34" charset="-122"/>
              </a:rPr>
              <a:t>段寄存器对应的描述符</a:t>
            </a:r>
            <a:r>
              <a:rPr lang="en-US" altLang="zh-CN" sz="2000">
                <a:latin typeface="微软雅黑" pitchFamily="34" charset="-122"/>
                <a:ea typeface="微软雅黑" pitchFamily="34" charset="-122"/>
              </a:rPr>
              <a:t>cache</a:t>
            </a:r>
            <a:r>
              <a:rPr lang="zh-CN" altLang="en-US" sz="2000">
                <a:latin typeface="微软雅黑" pitchFamily="34" charset="-122"/>
                <a:ea typeface="微软雅黑" pitchFamily="34" charset="-122"/>
              </a:rPr>
              <a:t>中存放的是表</a:t>
            </a:r>
            <a:r>
              <a:rPr lang="en-US" altLang="zh-CN" sz="2000">
                <a:latin typeface="微软雅黑" pitchFamily="34" charset="-122"/>
                <a:ea typeface="微软雅黑" pitchFamily="34" charset="-122"/>
              </a:rPr>
              <a:t>6.2</a:t>
            </a:r>
            <a:r>
              <a:rPr lang="zh-CN" altLang="en-US" sz="2000">
                <a:latin typeface="微软雅黑" pitchFamily="34" charset="-122"/>
                <a:ea typeface="微软雅黑" pitchFamily="34" charset="-122"/>
              </a:rPr>
              <a:t>中所示的</a:t>
            </a:r>
            <a:r>
              <a:rPr lang="zh-CN" altLang="en-US" sz="2000">
                <a:solidFill>
                  <a:schemeClr val="accent1"/>
                </a:solidFill>
                <a:latin typeface="微软雅黑" pitchFamily="34" charset="-122"/>
                <a:ea typeface="微软雅黑" pitchFamily="34" charset="-122"/>
              </a:rPr>
              <a:t>用户代码段</a:t>
            </a:r>
            <a:r>
              <a:rPr lang="zh-CN" altLang="en-US" sz="2000">
                <a:latin typeface="微软雅黑" pitchFamily="34" charset="-122"/>
                <a:ea typeface="微软雅黑" pitchFamily="34" charset="-122"/>
              </a:rPr>
              <a:t>信息且</a:t>
            </a:r>
            <a:r>
              <a:rPr lang="en-US" altLang="zh-CN" sz="2000">
                <a:solidFill>
                  <a:schemeClr val="accent1"/>
                </a:solidFill>
                <a:latin typeface="微软雅黑" pitchFamily="34" charset="-122"/>
                <a:ea typeface="微软雅黑" pitchFamily="34" charset="-122"/>
              </a:rPr>
              <a:t>CPL=3</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DS</a:t>
            </a:r>
            <a:r>
              <a:rPr lang="zh-CN" altLang="en-US" sz="2000">
                <a:latin typeface="微软雅黑" pitchFamily="34" charset="-122"/>
                <a:ea typeface="微软雅黑" pitchFamily="34" charset="-122"/>
              </a:rPr>
              <a:t>段寄存器对应的描述符</a:t>
            </a:r>
            <a:r>
              <a:rPr lang="en-US" altLang="zh-CN" sz="2000">
                <a:latin typeface="微软雅黑" pitchFamily="34" charset="-122"/>
                <a:ea typeface="微软雅黑" pitchFamily="34" charset="-122"/>
              </a:rPr>
              <a:t>cache</a:t>
            </a:r>
            <a:r>
              <a:rPr lang="zh-CN" altLang="en-US" sz="2000">
                <a:latin typeface="微软雅黑" pitchFamily="34" charset="-122"/>
                <a:ea typeface="微软雅黑" pitchFamily="34" charset="-122"/>
              </a:rPr>
              <a:t>中存放的是表</a:t>
            </a:r>
            <a:r>
              <a:rPr lang="en-US" altLang="zh-CN" sz="2000">
                <a:latin typeface="微软雅黑" pitchFamily="34" charset="-122"/>
                <a:ea typeface="微软雅黑" pitchFamily="34" charset="-122"/>
              </a:rPr>
              <a:t>6.2</a:t>
            </a:r>
            <a:r>
              <a:rPr lang="zh-CN" altLang="en-US" sz="2000">
                <a:latin typeface="微软雅黑" pitchFamily="34" charset="-122"/>
                <a:ea typeface="微软雅黑" pitchFamily="34" charset="-122"/>
              </a:rPr>
              <a:t>中所示的</a:t>
            </a:r>
            <a:r>
              <a:rPr lang="zh-CN" altLang="en-US" sz="2000">
                <a:solidFill>
                  <a:schemeClr val="accent1"/>
                </a:solidFill>
                <a:latin typeface="微软雅黑" pitchFamily="34" charset="-122"/>
                <a:ea typeface="微软雅黑" pitchFamily="34" charset="-122"/>
              </a:rPr>
              <a:t>用户数据段</a:t>
            </a:r>
            <a:r>
              <a:rPr lang="zh-CN" altLang="en-US" sz="2000">
                <a:latin typeface="微软雅黑" pitchFamily="34" charset="-122"/>
                <a:ea typeface="微软雅黑" pitchFamily="34" charset="-122"/>
              </a:rPr>
              <a:t>信息，则</a:t>
            </a:r>
            <a:r>
              <a:rPr lang="zh-CN" altLang="en-US" sz="2000">
                <a:solidFill>
                  <a:schemeClr val="accent1"/>
                </a:solidFill>
                <a:latin typeface="微软雅黑" pitchFamily="34" charset="-122"/>
                <a:ea typeface="微软雅黑" pitchFamily="34" charset="-122"/>
              </a:rPr>
              <a:t>当</a:t>
            </a:r>
            <a:r>
              <a:rPr lang="en-US" altLang="zh-CN" sz="2000">
                <a:solidFill>
                  <a:schemeClr val="accent1"/>
                </a:solidFill>
                <a:latin typeface="微软雅黑" pitchFamily="34" charset="-122"/>
                <a:ea typeface="微软雅黑" pitchFamily="34" charset="-122"/>
              </a:rPr>
              <a:t>i=100</a:t>
            </a:r>
            <a:r>
              <a:rPr lang="zh-CN" altLang="en-US" sz="2000">
                <a:latin typeface="微软雅黑" pitchFamily="34" charset="-122"/>
                <a:ea typeface="微软雅黑" pitchFamily="34" charset="-122"/>
              </a:rPr>
              <a:t>时，取指令操作过程中</a:t>
            </a:r>
            <a:r>
              <a:rPr lang="en-US" altLang="zh-CN" sz="2000">
                <a:latin typeface="微软雅黑" pitchFamily="34" charset="-122"/>
                <a:ea typeface="微软雅黑" pitchFamily="34" charset="-122"/>
              </a:rPr>
              <a:t>MMU</a:t>
            </a:r>
            <a:r>
              <a:rPr lang="zh-CN" altLang="en-US" sz="2000">
                <a:latin typeface="微软雅黑" pitchFamily="34" charset="-122"/>
                <a:ea typeface="微软雅黑" pitchFamily="34" charset="-122"/>
              </a:rPr>
              <a:t>得到的</a:t>
            </a:r>
            <a:r>
              <a:rPr lang="zh-CN" altLang="en-US" sz="2000">
                <a:solidFill>
                  <a:schemeClr val="accent1"/>
                </a:solidFill>
                <a:latin typeface="微软雅黑" pitchFamily="34" charset="-122"/>
                <a:ea typeface="微软雅黑" pitchFamily="34" charset="-122"/>
              </a:rPr>
              <a:t>指令的线性地址</a:t>
            </a:r>
            <a:r>
              <a:rPr lang="zh-CN" altLang="en-US" sz="2000">
                <a:latin typeface="微软雅黑" pitchFamily="34" charset="-122"/>
                <a:ea typeface="微软雅黑" pitchFamily="34" charset="-122"/>
              </a:rPr>
              <a:t>是多少？取数操作过程中</a:t>
            </a:r>
            <a:r>
              <a:rPr lang="en-US" altLang="zh-CN" sz="2000">
                <a:latin typeface="微软雅黑" pitchFamily="34" charset="-122"/>
                <a:ea typeface="微软雅黑" pitchFamily="34" charset="-122"/>
              </a:rPr>
              <a:t>MMU</a:t>
            </a:r>
            <a:r>
              <a:rPr lang="zh-CN" altLang="en-US" sz="2000">
                <a:latin typeface="微软雅黑" pitchFamily="34" charset="-122"/>
                <a:ea typeface="微软雅黑" pitchFamily="34" charset="-122"/>
              </a:rPr>
              <a:t>得到的</a:t>
            </a:r>
            <a:r>
              <a:rPr lang="zh-CN" altLang="en-US" sz="2000">
                <a:solidFill>
                  <a:schemeClr val="accent1"/>
                </a:solidFill>
                <a:latin typeface="微软雅黑" pitchFamily="34" charset="-122"/>
                <a:ea typeface="微软雅黑" pitchFamily="34" charset="-122"/>
              </a:rPr>
              <a:t>操作数的线性地址</a:t>
            </a:r>
            <a:r>
              <a:rPr lang="zh-CN" altLang="en-US" sz="2000">
                <a:latin typeface="微软雅黑" pitchFamily="34" charset="-122"/>
                <a:ea typeface="微软雅黑" pitchFamily="34" charset="-122"/>
              </a:rPr>
              <a:t>是多少？ </a:t>
            </a:r>
          </a:p>
        </p:txBody>
      </p:sp>
      <p:sp>
        <p:nvSpPr>
          <p:cNvPr id="865285" name="Rectangle 5"/>
          <p:cNvSpPr>
            <a:spLocks noChangeArrowheads="1"/>
          </p:cNvSpPr>
          <p:nvPr/>
        </p:nvSpPr>
        <p:spPr bwMode="auto">
          <a:xfrm>
            <a:off x="128588" y="3611563"/>
            <a:ext cx="2894012" cy="2794000"/>
          </a:xfrm>
          <a:prstGeom prst="rect">
            <a:avLst/>
          </a:prstGeom>
          <a:noFill/>
          <a:ln w="12700">
            <a:noFill/>
            <a:miter lim="800000"/>
            <a:headEnd/>
            <a:tailEnd/>
          </a:ln>
          <a:effectLst/>
        </p:spPr>
        <p:txBody>
          <a:bodyPr lIns="63500" tIns="25400" rIns="63500" bIns="25400">
            <a:spAutoFit/>
          </a:bodyPr>
          <a:lstStyle/>
          <a:p>
            <a:pPr marL="203200" indent="-203200">
              <a:spcBef>
                <a:spcPct val="35000"/>
              </a:spcBef>
              <a:buSzPct val="100000"/>
            </a:pPr>
            <a:r>
              <a:rPr lang="en-US" altLang="zh-CN" sz="2000" b="1">
                <a:latin typeface="微软雅黑" pitchFamily="34" charset="-122"/>
                <a:ea typeface="微软雅黑" pitchFamily="34" charset="-122"/>
              </a:rPr>
              <a:t>int func(int a[ ], int c)</a:t>
            </a:r>
          </a:p>
          <a:p>
            <a:pPr marL="203200" indent="-203200">
              <a:buSzPct val="100000"/>
            </a:pPr>
            <a:r>
              <a:rPr lang="en-US" altLang="zh-CN" sz="2000" b="1">
                <a:latin typeface="微软雅黑" pitchFamily="34" charset="-122"/>
                <a:ea typeface="微软雅黑" pitchFamily="34" charset="-122"/>
              </a:rPr>
              <a:t>{</a:t>
            </a:r>
          </a:p>
          <a:p>
            <a:pPr marL="203200" indent="-203200">
              <a:buSzPct val="100000"/>
            </a:pPr>
            <a:r>
              <a:rPr lang="en-US" altLang="zh-CN" sz="2000" b="1">
                <a:latin typeface="微软雅黑" pitchFamily="34" charset="-122"/>
                <a:ea typeface="微软雅黑" pitchFamily="34" charset="-122"/>
              </a:rPr>
              <a:t>	int i</a:t>
            </a:r>
            <a:r>
              <a:rPr lang="zh-CN" altLang="en-US" sz="2000" b="1">
                <a:latin typeface="微软雅黑" pitchFamily="34" charset="-122"/>
                <a:ea typeface="微软雅黑" pitchFamily="34" charset="-122"/>
              </a:rPr>
              <a:t>，</a:t>
            </a:r>
            <a:r>
              <a:rPr lang="en-US" altLang="zh-CN" sz="2000" b="1">
                <a:latin typeface="微软雅黑" pitchFamily="34" charset="-122"/>
                <a:ea typeface="微软雅黑" pitchFamily="34" charset="-122"/>
              </a:rPr>
              <a:t>y = 0;</a:t>
            </a:r>
          </a:p>
          <a:p>
            <a:pPr marL="203200" indent="-203200">
              <a:buSzPct val="100000"/>
            </a:pPr>
            <a:r>
              <a:rPr lang="en-US" altLang="zh-CN" sz="2000" b="1">
                <a:latin typeface="微软雅黑" pitchFamily="34" charset="-122"/>
                <a:ea typeface="微软雅黑" pitchFamily="34" charset="-122"/>
              </a:rPr>
              <a:t>	for(i = 0; i&lt;c; i++) {</a:t>
            </a:r>
          </a:p>
          <a:p>
            <a:pPr marL="203200" indent="-203200">
              <a:buSzPct val="100000"/>
            </a:pPr>
            <a:r>
              <a:rPr lang="en-US" altLang="zh-CN" sz="2000" b="1">
                <a:latin typeface="微软雅黑" pitchFamily="34" charset="-122"/>
                <a:ea typeface="微软雅黑" pitchFamily="34" charset="-122"/>
              </a:rPr>
              <a:t>      	</a:t>
            </a:r>
            <a:r>
              <a:rPr lang="en-US" altLang="zh-CN" sz="2000" b="1">
                <a:solidFill>
                  <a:schemeClr val="accent1"/>
                </a:solidFill>
                <a:latin typeface="微软雅黑" pitchFamily="34" charset="-122"/>
                <a:ea typeface="微软雅黑" pitchFamily="34" charset="-122"/>
              </a:rPr>
              <a:t>y= a[i];</a:t>
            </a:r>
          </a:p>
          <a:p>
            <a:pPr marL="203200" indent="-203200">
              <a:buSzPct val="100000"/>
            </a:pPr>
            <a:r>
              <a:rPr lang="en-US" altLang="zh-CN" sz="2000" b="1">
                <a:latin typeface="微软雅黑" pitchFamily="34" charset="-122"/>
                <a:ea typeface="微软雅黑" pitchFamily="34" charset="-122"/>
              </a:rPr>
              <a:t>            ……</a:t>
            </a:r>
          </a:p>
          <a:p>
            <a:pPr marL="203200" indent="-203200">
              <a:buSzPct val="100000"/>
            </a:pPr>
            <a:r>
              <a:rPr lang="zh-CN" altLang="en-US" sz="2000" b="1">
                <a:latin typeface="微软雅黑" pitchFamily="34" charset="-122"/>
                <a:ea typeface="微软雅黑" pitchFamily="34" charset="-122"/>
              </a:rPr>
              <a:t>   </a:t>
            </a:r>
            <a:r>
              <a:rPr lang="en-US" altLang="zh-CN" sz="2000" b="1">
                <a:latin typeface="微软雅黑" pitchFamily="34" charset="-122"/>
                <a:ea typeface="微软雅黑" pitchFamily="34" charset="-122"/>
              </a:rPr>
              <a:t>}</a:t>
            </a:r>
          </a:p>
          <a:p>
            <a:pPr marL="203200" indent="-203200">
              <a:buSzPct val="100000"/>
            </a:pPr>
            <a:r>
              <a:rPr lang="en-US" altLang="zh-CN" sz="2000" b="1">
                <a:latin typeface="微软雅黑" pitchFamily="34" charset="-122"/>
                <a:ea typeface="微软雅黑" pitchFamily="34" charset="-122"/>
              </a:rPr>
              <a:t>	……</a:t>
            </a:r>
          </a:p>
          <a:p>
            <a:pPr marL="203200" indent="-203200">
              <a:buSzPct val="100000"/>
            </a:pPr>
            <a:r>
              <a:rPr lang="en-US" altLang="zh-CN" sz="2000" b="1">
                <a:latin typeface="微软雅黑" pitchFamily="34" charset="-122"/>
                <a:ea typeface="微软雅黑" pitchFamily="34" charset="-122"/>
              </a:rPr>
              <a:t>}</a:t>
            </a:r>
            <a:endParaRPr lang="zh-CN" altLang="en-US" sz="2000" b="1">
              <a:latin typeface="微软雅黑" pitchFamily="34" charset="-122"/>
              <a:ea typeface="微软雅黑" pitchFamily="34" charset="-122"/>
            </a:endParaRPr>
          </a:p>
        </p:txBody>
      </p:sp>
      <p:sp>
        <p:nvSpPr>
          <p:cNvPr id="865286" name="Line 6"/>
          <p:cNvSpPr>
            <a:spLocks noChangeShapeType="1"/>
          </p:cNvSpPr>
          <p:nvPr/>
        </p:nvSpPr>
        <p:spPr bwMode="auto">
          <a:xfrm flipV="1">
            <a:off x="2163763" y="4981575"/>
            <a:ext cx="725487" cy="14288"/>
          </a:xfrm>
          <a:prstGeom prst="line">
            <a:avLst/>
          </a:prstGeom>
          <a:noFill/>
          <a:ln w="50800">
            <a:solidFill>
              <a:schemeClr val="accent2"/>
            </a:solidFill>
            <a:round/>
            <a:headEnd/>
            <a:tailEnd type="triangle" w="med" len="med"/>
          </a:ln>
          <a:effectLst/>
        </p:spPr>
        <p:txBody>
          <a:bodyPr/>
          <a:lstStyle/>
          <a:p>
            <a:endParaRPr lang="zh-CN" altLang="en-US"/>
          </a:p>
        </p:txBody>
      </p:sp>
      <p:sp>
        <p:nvSpPr>
          <p:cNvPr id="865287" name="Rectangle 7"/>
          <p:cNvSpPr>
            <a:spLocks noChangeArrowheads="1"/>
          </p:cNvSpPr>
          <p:nvPr/>
        </p:nvSpPr>
        <p:spPr bwMode="auto">
          <a:xfrm>
            <a:off x="3049588" y="4811713"/>
            <a:ext cx="5273675" cy="396875"/>
          </a:xfrm>
          <a:prstGeom prst="rect">
            <a:avLst/>
          </a:prstGeom>
          <a:noFill/>
          <a:ln w="50800">
            <a:noFill/>
            <a:miter lim="800000"/>
            <a:headEnd/>
            <a:tailEnd/>
          </a:ln>
          <a:effectLst/>
        </p:spPr>
        <p:txBody>
          <a:bodyPr wrap="none">
            <a:spAutoFit/>
          </a:bodyPr>
          <a:lstStyle/>
          <a:p>
            <a:r>
              <a:rPr lang="en-US" altLang="zh-CN" sz="2000" b="1">
                <a:solidFill>
                  <a:schemeClr val="accent2"/>
                </a:solidFill>
                <a:latin typeface="微软雅黑" pitchFamily="34" charset="-122"/>
                <a:ea typeface="微软雅黑" pitchFamily="34" charset="-122"/>
              </a:rPr>
              <a:t>80483c8:     movl (%ecx, %edx, 4), %eax</a:t>
            </a:r>
            <a:endParaRPr lang="zh-CN" altLang="en-US" sz="2000" b="1">
              <a:solidFill>
                <a:schemeClr val="accent2"/>
              </a:solidFill>
              <a:latin typeface="微软雅黑" pitchFamily="34" charset="-122"/>
              <a:ea typeface="微软雅黑" pitchFamily="34" charset="-122"/>
            </a:endParaRPr>
          </a:p>
        </p:txBody>
      </p:sp>
      <p:pic>
        <p:nvPicPr>
          <p:cNvPr id="865291" name="Picture 11"/>
          <p:cNvPicPr>
            <a:picLocks noChangeAspect="1" noChangeArrowheads="1"/>
          </p:cNvPicPr>
          <p:nvPr/>
        </p:nvPicPr>
        <p:blipFill>
          <a:blip r:embed="rId2"/>
          <a:srcRect/>
          <a:stretch>
            <a:fillRect/>
          </a:stretch>
        </p:blipFill>
        <p:spPr bwMode="auto">
          <a:xfrm>
            <a:off x="3125788" y="3406775"/>
            <a:ext cx="5789612" cy="1260475"/>
          </a:xfrm>
          <a:prstGeom prst="rect">
            <a:avLst/>
          </a:prstGeom>
          <a:noFill/>
        </p:spPr>
      </p:pic>
      <p:sp>
        <p:nvSpPr>
          <p:cNvPr id="865292" name="Text Box 12"/>
          <p:cNvSpPr txBox="1">
            <a:spLocks noChangeArrowheads="1"/>
          </p:cNvSpPr>
          <p:nvPr/>
        </p:nvSpPr>
        <p:spPr bwMode="auto">
          <a:xfrm>
            <a:off x="1230313" y="5156200"/>
            <a:ext cx="7780337" cy="1597025"/>
          </a:xfrm>
          <a:prstGeom prst="rect">
            <a:avLst/>
          </a:prstGeom>
          <a:noFill/>
          <a:ln w="50800">
            <a:noFill/>
            <a:miter lim="800000"/>
            <a:headEnd/>
            <a:tailEnd/>
          </a:ln>
          <a:effectLst/>
        </p:spPr>
        <p:txBody>
          <a:bodyPr>
            <a:spAutoFit/>
          </a:bodyPr>
          <a:lstStyle/>
          <a:p>
            <a:pPr>
              <a:lnSpc>
                <a:spcPct val="130000"/>
              </a:lnSpc>
            </a:pPr>
            <a:r>
              <a:rPr lang="zh-CN" altLang="en-US" sz="1900" b="1">
                <a:solidFill>
                  <a:srgbClr val="A50021"/>
                </a:solidFill>
                <a:latin typeface="微软雅黑" pitchFamily="34" charset="-122"/>
                <a:ea typeface="微软雅黑" pitchFamily="34" charset="-122"/>
              </a:rPr>
              <a:t>代码和数据段</a:t>
            </a:r>
            <a:r>
              <a:rPr lang="en-US" altLang="zh-CN" sz="1900" b="1">
                <a:solidFill>
                  <a:srgbClr val="A50021"/>
                </a:solidFill>
                <a:latin typeface="微软雅黑" pitchFamily="34" charset="-122"/>
                <a:ea typeface="微软雅黑" pitchFamily="34" charset="-122"/>
              </a:rPr>
              <a:t>DPL</a:t>
            </a:r>
            <a:r>
              <a:rPr lang="zh-CN" altLang="en-US" sz="1900" b="1">
                <a:solidFill>
                  <a:srgbClr val="A50021"/>
                </a:solidFill>
                <a:latin typeface="微软雅黑" pitchFamily="34" charset="-122"/>
                <a:ea typeface="微软雅黑" pitchFamily="34" charset="-122"/>
              </a:rPr>
              <a:t>都为</a:t>
            </a:r>
            <a:r>
              <a:rPr lang="en-US" altLang="zh-CN" sz="1900" b="1">
                <a:solidFill>
                  <a:srgbClr val="A50021"/>
                </a:solidFill>
                <a:latin typeface="微软雅黑" pitchFamily="34" charset="-122"/>
                <a:ea typeface="微软雅黑" pitchFamily="34" charset="-122"/>
              </a:rPr>
              <a:t>3</a:t>
            </a:r>
            <a:r>
              <a:rPr lang="zh-CN" altLang="en-US" sz="1900" b="1">
                <a:solidFill>
                  <a:srgbClr val="A50021"/>
                </a:solidFill>
                <a:latin typeface="微软雅黑" pitchFamily="34" charset="-122"/>
                <a:ea typeface="微软雅黑" pitchFamily="34" charset="-122"/>
              </a:rPr>
              <a:t>，即</a:t>
            </a:r>
            <a:r>
              <a:rPr lang="en-US" altLang="zh-CN" sz="1900" b="1">
                <a:solidFill>
                  <a:srgbClr val="A50021"/>
                </a:solidFill>
                <a:latin typeface="微软雅黑" pitchFamily="34" charset="-122"/>
                <a:ea typeface="微软雅黑" pitchFamily="34" charset="-122"/>
              </a:rPr>
              <a:t>CPL</a:t>
            </a:r>
            <a:r>
              <a:rPr lang="zh-CN" altLang="en-US" sz="1900" b="1">
                <a:solidFill>
                  <a:srgbClr val="A50021"/>
                </a:solidFill>
                <a:latin typeface="微软雅黑" pitchFamily="34" charset="-122"/>
                <a:ea typeface="微软雅黑" pitchFamily="34" charset="-122"/>
              </a:rPr>
              <a:t>最低应为</a:t>
            </a:r>
            <a:r>
              <a:rPr lang="en-US" altLang="zh-CN" sz="1900" b="1">
                <a:solidFill>
                  <a:srgbClr val="A50021"/>
                </a:solidFill>
                <a:latin typeface="微软雅黑" pitchFamily="34" charset="-122"/>
                <a:ea typeface="微软雅黑" pitchFamily="34" charset="-122"/>
              </a:rPr>
              <a:t>3</a:t>
            </a:r>
            <a:r>
              <a:rPr lang="zh-CN" altLang="en-US" sz="1900" b="1">
                <a:solidFill>
                  <a:srgbClr val="A50021"/>
                </a:solidFill>
                <a:latin typeface="微软雅黑" pitchFamily="34" charset="-122"/>
                <a:ea typeface="微软雅黑" pitchFamily="34" charset="-122"/>
              </a:rPr>
              <a:t>，而</a:t>
            </a:r>
            <a:r>
              <a:rPr lang="en-US" altLang="zh-CN" sz="1900" b="1">
                <a:solidFill>
                  <a:srgbClr val="A50021"/>
                </a:solidFill>
                <a:latin typeface="微软雅黑" pitchFamily="34" charset="-122"/>
                <a:ea typeface="微软雅黑" pitchFamily="34" charset="-122"/>
              </a:rPr>
              <a:t>CPL=3</a:t>
            </a:r>
            <a:r>
              <a:rPr lang="zh-CN" altLang="en-US" sz="1900" b="1">
                <a:solidFill>
                  <a:srgbClr val="A50021"/>
                </a:solidFill>
                <a:latin typeface="微软雅黑" pitchFamily="34" charset="-122"/>
                <a:ea typeface="微软雅黑" pitchFamily="34" charset="-122"/>
              </a:rPr>
              <a:t>，故访问未越界</a:t>
            </a:r>
          </a:p>
          <a:p>
            <a:pPr>
              <a:lnSpc>
                <a:spcPct val="130000"/>
              </a:lnSpc>
            </a:pPr>
            <a:r>
              <a:rPr lang="zh-CN" altLang="en-US" sz="1900" b="1">
                <a:solidFill>
                  <a:srgbClr val="A50021"/>
                </a:solidFill>
                <a:latin typeface="微软雅黑" pitchFamily="34" charset="-122"/>
                <a:ea typeface="微软雅黑" pitchFamily="34" charset="-122"/>
              </a:rPr>
              <a:t>指令的线性地址：代码段基地址</a:t>
            </a:r>
            <a:r>
              <a:rPr lang="en-US" altLang="zh-CN" sz="1900" b="1">
                <a:solidFill>
                  <a:srgbClr val="A50021"/>
                </a:solidFill>
                <a:latin typeface="微软雅黑" pitchFamily="34" charset="-122"/>
                <a:ea typeface="微软雅黑" pitchFamily="34" charset="-122"/>
              </a:rPr>
              <a:t>+EA=0+0x80483c8=0x80483c8</a:t>
            </a:r>
          </a:p>
          <a:p>
            <a:pPr>
              <a:lnSpc>
                <a:spcPct val="130000"/>
              </a:lnSpc>
            </a:pPr>
            <a:r>
              <a:rPr lang="zh-CN" altLang="en-US" sz="1900" b="1">
                <a:solidFill>
                  <a:srgbClr val="A50021"/>
                </a:solidFill>
                <a:latin typeface="微软雅黑" pitchFamily="34" charset="-122"/>
                <a:ea typeface="微软雅黑" pitchFamily="34" charset="-122"/>
              </a:rPr>
              <a:t>操作数的线性地址：数据段基地址</a:t>
            </a:r>
            <a:r>
              <a:rPr lang="en-US" altLang="zh-CN" sz="1900" b="1">
                <a:solidFill>
                  <a:srgbClr val="A50021"/>
                </a:solidFill>
                <a:latin typeface="微软雅黑" pitchFamily="34" charset="-122"/>
                <a:ea typeface="微软雅黑" pitchFamily="34" charset="-122"/>
              </a:rPr>
              <a:t>+EA=0+R[ecx]+R[edx]×4</a:t>
            </a:r>
          </a:p>
          <a:p>
            <a:pPr>
              <a:lnSpc>
                <a:spcPct val="130000"/>
              </a:lnSpc>
            </a:pPr>
            <a:r>
              <a:rPr lang="en-US" altLang="zh-CN" sz="1900" b="1">
                <a:solidFill>
                  <a:srgbClr val="A50021"/>
                </a:solidFill>
                <a:latin typeface="微软雅黑" pitchFamily="34" charset="-122"/>
                <a:ea typeface="微软雅黑" pitchFamily="34" charset="-122"/>
              </a:rPr>
              <a:t>                              =0x8048a00+100×4=0x8048e00</a:t>
            </a:r>
          </a:p>
        </p:txBody>
      </p:sp>
      <p:sp>
        <p:nvSpPr>
          <p:cNvPr id="865293" name="Line 13"/>
          <p:cNvSpPr>
            <a:spLocks noChangeShapeType="1"/>
          </p:cNvSpPr>
          <p:nvPr/>
        </p:nvSpPr>
        <p:spPr bwMode="auto">
          <a:xfrm>
            <a:off x="6053138" y="6710363"/>
            <a:ext cx="1465262" cy="0"/>
          </a:xfrm>
          <a:prstGeom prst="line">
            <a:avLst/>
          </a:prstGeom>
          <a:noFill/>
          <a:ln w="50800">
            <a:solidFill>
              <a:schemeClr val="accent1"/>
            </a:solidFill>
            <a:round/>
            <a:headEnd/>
            <a:tailEnd/>
          </a:ln>
          <a:effectLst/>
        </p:spPr>
        <p:txBody>
          <a:bodyPr/>
          <a:lstStyle/>
          <a:p>
            <a:endParaRPr lang="zh-CN" altLang="en-US"/>
          </a:p>
        </p:txBody>
      </p:sp>
      <p:sp>
        <p:nvSpPr>
          <p:cNvPr id="865294" name="Text Box 14"/>
          <p:cNvSpPr txBox="1">
            <a:spLocks noChangeArrowheads="1"/>
          </p:cNvSpPr>
          <p:nvPr/>
        </p:nvSpPr>
        <p:spPr bwMode="auto">
          <a:xfrm>
            <a:off x="7632700" y="6346825"/>
            <a:ext cx="973138" cy="396875"/>
          </a:xfrm>
          <a:prstGeom prst="rect">
            <a:avLst/>
          </a:prstGeom>
          <a:noFill/>
          <a:ln w="50800">
            <a:noFill/>
            <a:miter lim="800000"/>
            <a:headEnd/>
            <a:tailEnd/>
          </a:ln>
          <a:effectLst/>
        </p:spPr>
        <p:txBody>
          <a:bodyPr>
            <a:spAutoFit/>
          </a:bodyPr>
          <a:lstStyle/>
          <a:p>
            <a:pPr>
              <a:spcBef>
                <a:spcPct val="50000"/>
              </a:spcBef>
            </a:pPr>
            <a:r>
              <a:rPr lang="zh-CN" altLang="en-US" sz="2000" b="1">
                <a:latin typeface="微软雅黑" pitchFamily="34" charset="-122"/>
                <a:ea typeface="微软雅黑" pitchFamily="34" charset="-122"/>
              </a:rPr>
              <a:t>对吗？</a:t>
            </a:r>
          </a:p>
        </p:txBody>
      </p:sp>
      <p:sp>
        <p:nvSpPr>
          <p:cNvPr id="865295" name="Text Box 15"/>
          <p:cNvSpPr txBox="1">
            <a:spLocks noChangeArrowheads="1"/>
          </p:cNvSpPr>
          <p:nvPr/>
        </p:nvSpPr>
        <p:spPr bwMode="auto">
          <a:xfrm>
            <a:off x="1887538" y="6361113"/>
            <a:ext cx="1711325" cy="396875"/>
          </a:xfrm>
          <a:prstGeom prst="rect">
            <a:avLst/>
          </a:prstGeom>
          <a:noFill/>
          <a:ln w="50800">
            <a:noFill/>
            <a:miter lim="800000"/>
            <a:headEnd/>
            <a:tailEnd/>
          </a:ln>
          <a:effectLst/>
        </p:spPr>
        <p:txBody>
          <a:bodyPr>
            <a:spAutoFit/>
          </a:bodyPr>
          <a:lstStyle/>
          <a:p>
            <a:pPr>
              <a:spcBef>
                <a:spcPct val="50000"/>
              </a:spcBef>
            </a:pPr>
            <a:r>
              <a:rPr lang="en-US" altLang="zh-CN" sz="2000" b="1">
                <a:solidFill>
                  <a:schemeClr val="accent1"/>
                </a:solidFill>
                <a:latin typeface="微软雅黑" pitchFamily="34" charset="-122"/>
                <a:ea typeface="微软雅黑" pitchFamily="34" charset="-122"/>
              </a:rPr>
              <a:t>0x8048b90</a:t>
            </a:r>
          </a:p>
        </p:txBody>
      </p:sp>
      <p:sp>
        <p:nvSpPr>
          <p:cNvPr id="865296" name="Text Box 16"/>
          <p:cNvSpPr txBox="1">
            <a:spLocks noChangeArrowheads="1"/>
          </p:cNvSpPr>
          <p:nvPr/>
        </p:nvSpPr>
        <p:spPr bwMode="auto">
          <a:xfrm>
            <a:off x="3149600" y="3425825"/>
            <a:ext cx="5719763" cy="1362075"/>
          </a:xfrm>
          <a:prstGeom prst="rect">
            <a:avLst/>
          </a:prstGeom>
          <a:solidFill>
            <a:schemeClr val="bg1"/>
          </a:solidFill>
          <a:ln w="50800">
            <a:solidFill>
              <a:schemeClr val="accent1"/>
            </a:solidFill>
            <a:miter lim="800000"/>
            <a:headEnd/>
            <a:tailEnd/>
          </a:ln>
          <a:effectLst/>
        </p:spPr>
        <p:txBody>
          <a:bodyPr>
            <a:spAutoFit/>
          </a:bodyPr>
          <a:lstStyle/>
          <a:p>
            <a:pPr>
              <a:spcBef>
                <a:spcPct val="50000"/>
              </a:spcBef>
            </a:pPr>
            <a:r>
              <a:rPr lang="en-US" altLang="zh-CN" sz="2000" b="1">
                <a:solidFill>
                  <a:schemeClr val="accent1"/>
                </a:solidFill>
                <a:latin typeface="微软雅黑" pitchFamily="34" charset="-122"/>
                <a:ea typeface="微软雅黑" pitchFamily="34" charset="-122"/>
              </a:rPr>
              <a:t>400=511-111=511-(64+32+15)</a:t>
            </a:r>
          </a:p>
          <a:p>
            <a:pPr>
              <a:spcBef>
                <a:spcPct val="50000"/>
              </a:spcBef>
            </a:pPr>
            <a:r>
              <a:rPr lang="en-US" altLang="zh-CN" sz="2000" b="1">
                <a:solidFill>
                  <a:schemeClr val="accent1"/>
                </a:solidFill>
                <a:latin typeface="微软雅黑" pitchFamily="34" charset="-122"/>
                <a:ea typeface="微软雅黑" pitchFamily="34" charset="-122"/>
              </a:rPr>
              <a:t>      =1 1111 1111B-(0110 1111B)</a:t>
            </a:r>
          </a:p>
          <a:p>
            <a:pPr>
              <a:spcBef>
                <a:spcPct val="50000"/>
              </a:spcBef>
            </a:pPr>
            <a:r>
              <a:rPr lang="en-US" altLang="zh-CN" sz="2000" b="1">
                <a:solidFill>
                  <a:schemeClr val="accent1"/>
                </a:solidFill>
                <a:latin typeface="微软雅黑" pitchFamily="34" charset="-122"/>
                <a:ea typeface="微软雅黑" pitchFamily="34" charset="-122"/>
              </a:rPr>
              <a:t>      =1 1001 0000B = 190H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5286"/>
                                        </p:tgtEl>
                                        <p:attrNameLst>
                                          <p:attrName>style.visibility</p:attrName>
                                        </p:attrNameLst>
                                      </p:cBhvr>
                                      <p:to>
                                        <p:strVal val="visible"/>
                                      </p:to>
                                    </p:set>
                                    <p:animEffect transition="in" filter="blinds(horizontal)">
                                      <p:cBhvr>
                                        <p:cTn id="7" dur="500"/>
                                        <p:tgtEl>
                                          <p:spTgt spid="8652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65287"/>
                                        </p:tgtEl>
                                        <p:attrNameLst>
                                          <p:attrName>style.visibility</p:attrName>
                                        </p:attrNameLst>
                                      </p:cBhvr>
                                      <p:to>
                                        <p:strVal val="visible"/>
                                      </p:to>
                                    </p:set>
                                    <p:animEffect transition="in" filter="blinds(horizontal)">
                                      <p:cBhvr>
                                        <p:cTn id="12" dur="500"/>
                                        <p:tgtEl>
                                          <p:spTgt spid="86528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65291"/>
                                        </p:tgtEl>
                                        <p:attrNameLst>
                                          <p:attrName>style.visibility</p:attrName>
                                        </p:attrNameLst>
                                      </p:cBhvr>
                                      <p:to>
                                        <p:strVal val="visible"/>
                                      </p:to>
                                    </p:set>
                                    <p:animEffect transition="in" filter="blinds(horizontal)">
                                      <p:cBhvr>
                                        <p:cTn id="17" dur="500"/>
                                        <p:tgtEl>
                                          <p:spTgt spid="86529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65292">
                                            <p:txEl>
                                              <p:pRg st="0" end="0"/>
                                            </p:txEl>
                                          </p:spTgt>
                                        </p:tgtEl>
                                        <p:attrNameLst>
                                          <p:attrName>style.visibility</p:attrName>
                                        </p:attrNameLst>
                                      </p:cBhvr>
                                      <p:to>
                                        <p:strVal val="visible"/>
                                      </p:to>
                                    </p:set>
                                    <p:animEffect transition="in" filter="blinds(horizontal)">
                                      <p:cBhvr>
                                        <p:cTn id="22" dur="500"/>
                                        <p:tgtEl>
                                          <p:spTgt spid="86529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65292">
                                            <p:txEl>
                                              <p:pRg st="1" end="1"/>
                                            </p:txEl>
                                          </p:spTgt>
                                        </p:tgtEl>
                                        <p:attrNameLst>
                                          <p:attrName>style.visibility</p:attrName>
                                        </p:attrNameLst>
                                      </p:cBhvr>
                                      <p:to>
                                        <p:strVal val="visible"/>
                                      </p:to>
                                    </p:set>
                                    <p:animEffect transition="in" filter="blinds(horizontal)">
                                      <p:cBhvr>
                                        <p:cTn id="27" dur="500"/>
                                        <p:tgtEl>
                                          <p:spTgt spid="86529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65292">
                                            <p:txEl>
                                              <p:pRg st="2" end="2"/>
                                            </p:txEl>
                                          </p:spTgt>
                                        </p:tgtEl>
                                        <p:attrNameLst>
                                          <p:attrName>style.visibility</p:attrName>
                                        </p:attrNameLst>
                                      </p:cBhvr>
                                      <p:to>
                                        <p:strVal val="visible"/>
                                      </p:to>
                                    </p:set>
                                    <p:animEffect transition="in" filter="blinds(horizontal)">
                                      <p:cBhvr>
                                        <p:cTn id="32" dur="500"/>
                                        <p:tgtEl>
                                          <p:spTgt spid="865292">
                                            <p:txEl>
                                              <p:pRg st="2" end="2"/>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865292">
                                            <p:txEl>
                                              <p:pRg st="3" end="3"/>
                                            </p:txEl>
                                          </p:spTgt>
                                        </p:tgtEl>
                                        <p:attrNameLst>
                                          <p:attrName>style.visibility</p:attrName>
                                        </p:attrNameLst>
                                      </p:cBhvr>
                                      <p:to>
                                        <p:strVal val="visible"/>
                                      </p:to>
                                    </p:set>
                                    <p:animEffect transition="in" filter="blinds(horizontal)">
                                      <p:cBhvr>
                                        <p:cTn id="35" dur="500"/>
                                        <p:tgtEl>
                                          <p:spTgt spid="865292">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865293"/>
                                        </p:tgtEl>
                                        <p:attrNameLst>
                                          <p:attrName>style.visibility</p:attrName>
                                        </p:attrNameLst>
                                      </p:cBhvr>
                                      <p:to>
                                        <p:strVal val="visible"/>
                                      </p:to>
                                    </p:set>
                                    <p:animEffect transition="in" filter="blinds(horizontal)">
                                      <p:cBhvr>
                                        <p:cTn id="40" dur="500"/>
                                        <p:tgtEl>
                                          <p:spTgt spid="865293"/>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865294"/>
                                        </p:tgtEl>
                                        <p:attrNameLst>
                                          <p:attrName>style.visibility</p:attrName>
                                        </p:attrNameLst>
                                      </p:cBhvr>
                                      <p:to>
                                        <p:strVal val="visible"/>
                                      </p:to>
                                    </p:set>
                                    <p:animEffect transition="in" filter="blinds(horizontal)">
                                      <p:cBhvr>
                                        <p:cTn id="45" dur="500"/>
                                        <p:tgtEl>
                                          <p:spTgt spid="865294"/>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865296"/>
                                        </p:tgtEl>
                                        <p:attrNameLst>
                                          <p:attrName>style.visibility</p:attrName>
                                        </p:attrNameLst>
                                      </p:cBhvr>
                                      <p:to>
                                        <p:strVal val="visible"/>
                                      </p:to>
                                    </p:set>
                                    <p:animEffect transition="in" filter="blinds(horizontal)">
                                      <p:cBhvr>
                                        <p:cTn id="50" dur="500"/>
                                        <p:tgtEl>
                                          <p:spTgt spid="865296"/>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865295"/>
                                        </p:tgtEl>
                                        <p:attrNameLst>
                                          <p:attrName>style.visibility</p:attrName>
                                        </p:attrNameLst>
                                      </p:cBhvr>
                                      <p:to>
                                        <p:strVal val="visible"/>
                                      </p:to>
                                    </p:set>
                                    <p:animEffect transition="in" filter="blinds(horizontal)">
                                      <p:cBhvr>
                                        <p:cTn id="55" dur="500"/>
                                        <p:tgtEl>
                                          <p:spTgt spid="865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5286" grpId="0" animBg="1"/>
      <p:bldP spid="865287" grpId="0"/>
      <p:bldP spid="865293" grpId="0" animBg="1"/>
      <p:bldP spid="865294" grpId="0"/>
      <p:bldP spid="865295" grpId="0"/>
      <p:bldP spid="865296" grpId="0" animBg="1"/>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2" name="Rectangle 2"/>
          <p:cNvSpPr>
            <a:spLocks noGrp="1" noChangeArrowheads="1"/>
          </p:cNvSpPr>
          <p:nvPr>
            <p:ph type="title"/>
          </p:nvPr>
        </p:nvSpPr>
        <p:spPr/>
        <p:txBody>
          <a:bodyPr/>
          <a:lstStyle/>
          <a:p>
            <a:r>
              <a:rPr lang="en-US" altLang="zh-CN"/>
              <a:t>IA-32</a:t>
            </a:r>
            <a:r>
              <a:rPr lang="zh-CN" altLang="en-US"/>
              <a:t>的存储管理</a:t>
            </a:r>
          </a:p>
        </p:txBody>
      </p:sp>
      <p:sp>
        <p:nvSpPr>
          <p:cNvPr id="870403" name="Rectangle 3"/>
          <p:cNvSpPr>
            <a:spLocks noChangeArrowheads="1"/>
          </p:cNvSpPr>
          <p:nvPr/>
        </p:nvSpPr>
        <p:spPr bwMode="auto">
          <a:xfrm>
            <a:off x="257175" y="881063"/>
            <a:ext cx="8677275" cy="5157787"/>
          </a:xfrm>
          <a:prstGeom prst="rect">
            <a:avLst/>
          </a:prstGeom>
          <a:noFill/>
          <a:ln w="50800">
            <a:noFill/>
            <a:miter lim="800000"/>
            <a:headEnd/>
            <a:tailEnd/>
          </a:ln>
          <a:effectLst/>
        </p:spPr>
        <p:txBody>
          <a:bodyPr>
            <a:spAutoFit/>
          </a:bodyPr>
          <a:lstStyle/>
          <a:p>
            <a:pPr>
              <a:lnSpc>
                <a:spcPct val="115000"/>
              </a:lnSpc>
              <a:spcBef>
                <a:spcPct val="35000"/>
              </a:spcBef>
              <a:buSzPct val="100000"/>
              <a:buFontTx/>
              <a:buChar char="°"/>
            </a:pPr>
            <a:r>
              <a:rPr lang="zh-CN" altLang="en-US" sz="2200" b="1">
                <a:latin typeface="微软雅黑" pitchFamily="34" charset="-122"/>
                <a:ea typeface="微软雅黑" pitchFamily="34" charset="-122"/>
              </a:rPr>
              <a:t> 按字节编址（通用计算机大都是）</a:t>
            </a:r>
          </a:p>
          <a:p>
            <a:pPr>
              <a:lnSpc>
                <a:spcPct val="115000"/>
              </a:lnSpc>
              <a:spcBef>
                <a:spcPct val="35000"/>
              </a:spcBef>
              <a:buSzPct val="100000"/>
              <a:buFontTx/>
              <a:buChar char="°"/>
            </a:pPr>
            <a:r>
              <a:rPr lang="zh-CN" altLang="en-US" sz="2200" b="1">
                <a:latin typeface="微软雅黑" pitchFamily="34" charset="-122"/>
                <a:ea typeface="微软雅黑" pitchFamily="34" charset="-122"/>
              </a:rPr>
              <a:t> 在保护模式下，</a:t>
            </a:r>
            <a:r>
              <a:rPr lang="en-US" altLang="zh-CN" sz="2200" b="1">
                <a:latin typeface="微软雅黑" pitchFamily="34" charset="-122"/>
                <a:ea typeface="微软雅黑" pitchFamily="34" charset="-122"/>
              </a:rPr>
              <a:t>IA-32</a:t>
            </a:r>
            <a:r>
              <a:rPr lang="zh-CN" altLang="en-US" sz="2200" b="1">
                <a:latin typeface="微软雅黑" pitchFamily="34" charset="-122"/>
                <a:ea typeface="微软雅黑" pitchFamily="34" charset="-122"/>
              </a:rPr>
              <a:t>采用</a:t>
            </a:r>
            <a:r>
              <a:rPr lang="zh-CN" altLang="en-US" sz="2200" b="1">
                <a:solidFill>
                  <a:schemeClr val="accent1"/>
                </a:solidFill>
                <a:latin typeface="微软雅黑" pitchFamily="34" charset="-122"/>
                <a:ea typeface="微软雅黑" pitchFamily="34" charset="-122"/>
              </a:rPr>
              <a:t>段页式</a:t>
            </a:r>
            <a:r>
              <a:rPr lang="zh-CN" altLang="en-US" sz="2200" b="1">
                <a:latin typeface="微软雅黑" pitchFamily="34" charset="-122"/>
                <a:ea typeface="微软雅黑" pitchFamily="34" charset="-122"/>
              </a:rPr>
              <a:t>虚拟存储管理方式</a:t>
            </a:r>
          </a:p>
          <a:p>
            <a:pPr>
              <a:lnSpc>
                <a:spcPct val="115000"/>
              </a:lnSpc>
              <a:spcBef>
                <a:spcPct val="35000"/>
              </a:spcBef>
              <a:buSzPct val="100000"/>
              <a:buFontTx/>
              <a:buChar char="°"/>
            </a:pPr>
            <a:r>
              <a:rPr lang="zh-CN" altLang="en-US" sz="2200" b="1">
                <a:latin typeface="微软雅黑" pitchFamily="34" charset="-122"/>
                <a:ea typeface="微软雅黑" pitchFamily="34" charset="-122"/>
              </a:rPr>
              <a:t> 存储地址采用逻辑地址、线性地址和物理地址来进行描述，其中，</a:t>
            </a:r>
            <a:r>
              <a:rPr lang="zh-CN" altLang="en-US" sz="2200" b="1">
                <a:solidFill>
                  <a:schemeClr val="accent1"/>
                </a:solidFill>
                <a:latin typeface="微软雅黑" pitchFamily="34" charset="-122"/>
                <a:ea typeface="微软雅黑" pitchFamily="34" charset="-122"/>
              </a:rPr>
              <a:t>逻辑地址和线性地址是虚拟地址的两种不同表示形式，描述的都是</a:t>
            </a:r>
            <a:r>
              <a:rPr lang="en-US" altLang="zh-CN" sz="2200" b="1">
                <a:solidFill>
                  <a:schemeClr val="accent1"/>
                </a:solidFill>
                <a:latin typeface="微软雅黑" pitchFamily="34" charset="-122"/>
                <a:ea typeface="微软雅黑" pitchFamily="34" charset="-122"/>
              </a:rPr>
              <a:t>4GB</a:t>
            </a:r>
            <a:r>
              <a:rPr lang="zh-CN" altLang="en-US" sz="2200" b="1">
                <a:solidFill>
                  <a:schemeClr val="accent1"/>
                </a:solidFill>
                <a:latin typeface="微软雅黑" pitchFamily="34" charset="-122"/>
                <a:ea typeface="微软雅黑" pitchFamily="34" charset="-122"/>
              </a:rPr>
              <a:t>虚拟地址空间中的一个存储地址</a:t>
            </a:r>
          </a:p>
          <a:p>
            <a:pPr lvl="1">
              <a:lnSpc>
                <a:spcPct val="115000"/>
              </a:lnSpc>
              <a:spcBef>
                <a:spcPct val="35000"/>
              </a:spcBef>
              <a:buSzPct val="100000"/>
              <a:buFont typeface="Wingdings" pitchFamily="2" charset="2"/>
              <a:buChar char="ü"/>
            </a:pPr>
            <a:r>
              <a:rPr lang="zh-CN" altLang="en-US" sz="2200" b="1">
                <a:solidFill>
                  <a:schemeClr val="accent2"/>
                </a:solidFill>
                <a:latin typeface="微软雅黑" pitchFamily="34" charset="-122"/>
                <a:ea typeface="微软雅黑" pitchFamily="34" charset="-122"/>
              </a:rPr>
              <a:t>逻辑地址由</a:t>
            </a:r>
            <a:r>
              <a:rPr lang="en-US" altLang="zh-CN" sz="2200" b="1">
                <a:solidFill>
                  <a:schemeClr val="accent2"/>
                </a:solidFill>
                <a:latin typeface="微软雅黑" pitchFamily="34" charset="-122"/>
                <a:ea typeface="微软雅黑" pitchFamily="34" charset="-122"/>
              </a:rPr>
              <a:t>48</a:t>
            </a:r>
            <a:r>
              <a:rPr lang="zh-CN" altLang="en-US" sz="2200" b="1">
                <a:solidFill>
                  <a:schemeClr val="accent2"/>
                </a:solidFill>
                <a:latin typeface="微软雅黑" pitchFamily="34" charset="-122"/>
                <a:ea typeface="微软雅黑" pitchFamily="34" charset="-122"/>
              </a:rPr>
              <a:t>位组成，包含</a:t>
            </a:r>
            <a:r>
              <a:rPr lang="en-US" altLang="zh-CN" sz="2200" b="1">
                <a:solidFill>
                  <a:schemeClr val="accent2"/>
                </a:solidFill>
                <a:latin typeface="微软雅黑" pitchFamily="34" charset="-122"/>
                <a:ea typeface="微软雅黑" pitchFamily="34" charset="-122"/>
              </a:rPr>
              <a:t>16</a:t>
            </a:r>
            <a:r>
              <a:rPr lang="zh-CN" altLang="en-US" sz="2200" b="1">
                <a:solidFill>
                  <a:schemeClr val="accent2"/>
                </a:solidFill>
                <a:latin typeface="微软雅黑" pitchFamily="34" charset="-122"/>
                <a:ea typeface="微软雅黑" pitchFamily="34" charset="-122"/>
              </a:rPr>
              <a:t>位段选择符和</a:t>
            </a:r>
            <a:r>
              <a:rPr lang="en-US" altLang="zh-CN" sz="2200" b="1">
                <a:solidFill>
                  <a:schemeClr val="accent2"/>
                </a:solidFill>
                <a:latin typeface="微软雅黑" pitchFamily="34" charset="-122"/>
                <a:ea typeface="微软雅黑" pitchFamily="34" charset="-122"/>
              </a:rPr>
              <a:t>32</a:t>
            </a:r>
            <a:r>
              <a:rPr lang="zh-CN" altLang="en-US" sz="2200" b="1">
                <a:solidFill>
                  <a:schemeClr val="accent2"/>
                </a:solidFill>
                <a:latin typeface="微软雅黑" pitchFamily="34" charset="-122"/>
                <a:ea typeface="微软雅黑" pitchFamily="34" charset="-122"/>
              </a:rPr>
              <a:t>位段内偏移量（即</a:t>
            </a:r>
            <a:r>
              <a:rPr lang="zh-CN" altLang="en-US" sz="2200" b="1">
                <a:solidFill>
                  <a:srgbClr val="D10F0F"/>
                </a:solidFill>
                <a:latin typeface="微软雅黑" pitchFamily="34" charset="-122"/>
                <a:ea typeface="微软雅黑" pitchFamily="34" charset="-122"/>
              </a:rPr>
              <a:t>有效地址</a:t>
            </a:r>
            <a:r>
              <a:rPr lang="zh-CN" altLang="en-US" sz="2200" b="1">
                <a:solidFill>
                  <a:schemeClr val="accent2"/>
                </a:solidFill>
                <a:latin typeface="微软雅黑" pitchFamily="34" charset="-122"/>
                <a:ea typeface="微软雅黑" pitchFamily="34" charset="-122"/>
              </a:rPr>
              <a:t>）</a:t>
            </a:r>
          </a:p>
          <a:p>
            <a:pPr lvl="1">
              <a:lnSpc>
                <a:spcPct val="115000"/>
              </a:lnSpc>
              <a:spcBef>
                <a:spcPct val="35000"/>
              </a:spcBef>
              <a:buSzPct val="100000"/>
              <a:buFont typeface="Wingdings" pitchFamily="2" charset="2"/>
              <a:buChar char="ü"/>
            </a:pPr>
            <a:r>
              <a:rPr lang="zh-CN" altLang="en-US" sz="2200" b="1">
                <a:solidFill>
                  <a:schemeClr val="accent2"/>
                </a:solidFill>
                <a:latin typeface="微软雅黑" pitchFamily="34" charset="-122"/>
                <a:ea typeface="微软雅黑" pitchFamily="34" charset="-122"/>
              </a:rPr>
              <a:t>线性地址</a:t>
            </a:r>
            <a:r>
              <a:rPr lang="en-US" altLang="zh-CN" sz="2200" b="1">
                <a:solidFill>
                  <a:schemeClr val="accent2"/>
                </a:solidFill>
                <a:latin typeface="微软雅黑" pitchFamily="34" charset="-122"/>
                <a:ea typeface="微软雅黑" pitchFamily="34" charset="-122"/>
              </a:rPr>
              <a:t>32</a:t>
            </a:r>
            <a:r>
              <a:rPr lang="zh-CN" altLang="en-US" sz="2200" b="1">
                <a:solidFill>
                  <a:schemeClr val="accent2"/>
                </a:solidFill>
                <a:latin typeface="微软雅黑" pitchFamily="34" charset="-122"/>
                <a:ea typeface="微软雅黑" pitchFamily="34" charset="-122"/>
              </a:rPr>
              <a:t>位（其位数由虚拟地址空间大小决定）</a:t>
            </a:r>
          </a:p>
          <a:p>
            <a:pPr lvl="1">
              <a:lnSpc>
                <a:spcPct val="115000"/>
              </a:lnSpc>
              <a:spcBef>
                <a:spcPct val="35000"/>
              </a:spcBef>
              <a:buSzPct val="100000"/>
              <a:buFont typeface="Wingdings" pitchFamily="2" charset="2"/>
              <a:buChar char="ü"/>
            </a:pPr>
            <a:r>
              <a:rPr lang="zh-CN" altLang="en-US" sz="2200" b="1">
                <a:solidFill>
                  <a:schemeClr val="accent2"/>
                </a:solidFill>
                <a:latin typeface="微软雅黑" pitchFamily="34" charset="-122"/>
                <a:ea typeface="微软雅黑" pitchFamily="34" charset="-122"/>
              </a:rPr>
              <a:t>物理地址</a:t>
            </a:r>
            <a:r>
              <a:rPr lang="en-US" altLang="zh-CN" sz="2200" b="1">
                <a:solidFill>
                  <a:schemeClr val="accent2"/>
                </a:solidFill>
                <a:latin typeface="微软雅黑" pitchFamily="34" charset="-122"/>
                <a:ea typeface="微软雅黑" pitchFamily="34" charset="-122"/>
              </a:rPr>
              <a:t>32</a:t>
            </a:r>
            <a:r>
              <a:rPr lang="zh-CN" altLang="en-US" sz="2200" b="1">
                <a:solidFill>
                  <a:schemeClr val="accent2"/>
                </a:solidFill>
                <a:latin typeface="微软雅黑" pitchFamily="34" charset="-122"/>
                <a:ea typeface="微软雅黑" pitchFamily="34" charset="-122"/>
              </a:rPr>
              <a:t>位（其位数由存储器总线中的地址线条数决定）</a:t>
            </a:r>
          </a:p>
          <a:p>
            <a:pPr>
              <a:lnSpc>
                <a:spcPct val="115000"/>
              </a:lnSpc>
              <a:spcBef>
                <a:spcPct val="35000"/>
              </a:spcBef>
              <a:buSzPct val="100000"/>
              <a:buFontTx/>
              <a:buChar char="°"/>
            </a:pPr>
            <a:r>
              <a:rPr lang="zh-CN" altLang="en-US" sz="2200" b="1">
                <a:latin typeface="微软雅黑" pitchFamily="34" charset="-122"/>
                <a:ea typeface="微软雅黑" pitchFamily="34" charset="-122"/>
              </a:rPr>
              <a:t> 分段过程实现将逻辑地址转换为线性地址</a:t>
            </a:r>
          </a:p>
          <a:p>
            <a:pPr>
              <a:lnSpc>
                <a:spcPct val="115000"/>
              </a:lnSpc>
              <a:spcBef>
                <a:spcPct val="35000"/>
              </a:spcBef>
              <a:buSzPct val="100000"/>
              <a:buFontTx/>
              <a:buChar char="°"/>
            </a:pPr>
            <a:r>
              <a:rPr lang="zh-CN" altLang="en-US" sz="2200" b="1">
                <a:latin typeface="微软雅黑" pitchFamily="34" charset="-122"/>
                <a:ea typeface="微软雅黑" pitchFamily="34" charset="-122"/>
              </a:rPr>
              <a:t> </a:t>
            </a:r>
            <a:r>
              <a:rPr lang="zh-CN" altLang="en-US" sz="2200" b="1">
                <a:solidFill>
                  <a:schemeClr val="accent1"/>
                </a:solidFill>
                <a:latin typeface="微软雅黑" pitchFamily="34" charset="-122"/>
                <a:ea typeface="微软雅黑" pitchFamily="34" charset="-122"/>
              </a:rPr>
              <a:t>分页过程实现将线性地址转换为物理地址</a:t>
            </a:r>
          </a:p>
        </p:txBody>
      </p:sp>
      <p:grpSp>
        <p:nvGrpSpPr>
          <p:cNvPr id="870404" name="Group 4"/>
          <p:cNvGrpSpPr>
            <a:grpSpLocks/>
          </p:cNvGrpSpPr>
          <p:nvPr/>
        </p:nvGrpSpPr>
        <p:grpSpPr bwMode="auto">
          <a:xfrm>
            <a:off x="5632450" y="5661025"/>
            <a:ext cx="3179763" cy="396875"/>
            <a:chOff x="3502" y="3247"/>
            <a:chExt cx="2003" cy="250"/>
          </a:xfrm>
        </p:grpSpPr>
        <p:sp>
          <p:nvSpPr>
            <p:cNvPr id="870405" name="Line 5"/>
            <p:cNvSpPr>
              <a:spLocks noChangeShapeType="1"/>
            </p:cNvSpPr>
            <p:nvPr/>
          </p:nvSpPr>
          <p:spPr bwMode="auto">
            <a:xfrm flipH="1" flipV="1">
              <a:off x="3502" y="3346"/>
              <a:ext cx="576" cy="9"/>
            </a:xfrm>
            <a:prstGeom prst="line">
              <a:avLst/>
            </a:prstGeom>
            <a:noFill/>
            <a:ln w="50800">
              <a:solidFill>
                <a:schemeClr val="tx1"/>
              </a:solidFill>
              <a:round/>
              <a:headEnd/>
              <a:tailEnd type="triangle" w="med" len="med"/>
            </a:ln>
            <a:effectLst/>
          </p:spPr>
          <p:txBody>
            <a:bodyPr/>
            <a:lstStyle/>
            <a:p>
              <a:endParaRPr lang="zh-CN" altLang="en-US"/>
            </a:p>
          </p:txBody>
        </p:sp>
        <p:sp>
          <p:nvSpPr>
            <p:cNvPr id="870406" name="Text Box 6"/>
            <p:cNvSpPr txBox="1">
              <a:spLocks noChangeArrowheads="1"/>
            </p:cNvSpPr>
            <p:nvPr/>
          </p:nvSpPr>
          <p:spPr bwMode="auto">
            <a:xfrm>
              <a:off x="4086" y="3247"/>
              <a:ext cx="1419" cy="250"/>
            </a:xfrm>
            <a:prstGeom prst="rect">
              <a:avLst/>
            </a:prstGeom>
            <a:noFill/>
            <a:ln w="50800">
              <a:noFill/>
              <a:miter lim="800000"/>
              <a:headEnd/>
              <a:tailEnd/>
            </a:ln>
            <a:effectLst/>
          </p:spPr>
          <p:txBody>
            <a:bodyPr>
              <a:spAutoFit/>
            </a:bodyPr>
            <a:lstStyle/>
            <a:p>
              <a:pPr>
                <a:spcBef>
                  <a:spcPct val="50000"/>
                </a:spcBef>
              </a:pPr>
              <a:r>
                <a:rPr lang="zh-CN" altLang="en-US" sz="2000" b="1">
                  <a:latin typeface="微软雅黑" pitchFamily="34" charset="-122"/>
                  <a:ea typeface="微软雅黑" pitchFamily="34" charset="-122"/>
                </a:rPr>
                <a:t>以下介绍分页机制</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70403">
                                            <p:txEl>
                                              <p:pRg st="0" end="0"/>
                                            </p:txEl>
                                          </p:spTgt>
                                        </p:tgtEl>
                                        <p:attrNameLst>
                                          <p:attrName>style.visibility</p:attrName>
                                        </p:attrNameLst>
                                      </p:cBhvr>
                                      <p:to>
                                        <p:strVal val="visible"/>
                                      </p:to>
                                    </p:set>
                                    <p:animEffect transition="in" filter="blinds(horizontal)">
                                      <p:cBhvr>
                                        <p:cTn id="7" dur="500"/>
                                        <p:tgtEl>
                                          <p:spTgt spid="870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70403">
                                            <p:txEl>
                                              <p:pRg st="1" end="1"/>
                                            </p:txEl>
                                          </p:spTgt>
                                        </p:tgtEl>
                                        <p:attrNameLst>
                                          <p:attrName>style.visibility</p:attrName>
                                        </p:attrNameLst>
                                      </p:cBhvr>
                                      <p:to>
                                        <p:strVal val="visible"/>
                                      </p:to>
                                    </p:set>
                                    <p:animEffect transition="in" filter="blinds(horizontal)">
                                      <p:cBhvr>
                                        <p:cTn id="12" dur="500"/>
                                        <p:tgtEl>
                                          <p:spTgt spid="8704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70403">
                                            <p:txEl>
                                              <p:pRg st="2" end="2"/>
                                            </p:txEl>
                                          </p:spTgt>
                                        </p:tgtEl>
                                        <p:attrNameLst>
                                          <p:attrName>style.visibility</p:attrName>
                                        </p:attrNameLst>
                                      </p:cBhvr>
                                      <p:to>
                                        <p:strVal val="visible"/>
                                      </p:to>
                                    </p:set>
                                    <p:animEffect transition="in" filter="blinds(horizontal)">
                                      <p:cBhvr>
                                        <p:cTn id="17" dur="500"/>
                                        <p:tgtEl>
                                          <p:spTgt spid="8704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70403">
                                            <p:txEl>
                                              <p:pRg st="3" end="3"/>
                                            </p:txEl>
                                          </p:spTgt>
                                        </p:tgtEl>
                                        <p:attrNameLst>
                                          <p:attrName>style.visibility</p:attrName>
                                        </p:attrNameLst>
                                      </p:cBhvr>
                                      <p:to>
                                        <p:strVal val="visible"/>
                                      </p:to>
                                    </p:set>
                                    <p:animEffect transition="in" filter="blinds(horizontal)">
                                      <p:cBhvr>
                                        <p:cTn id="22" dur="500"/>
                                        <p:tgtEl>
                                          <p:spTgt spid="8704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70403">
                                            <p:txEl>
                                              <p:pRg st="4" end="4"/>
                                            </p:txEl>
                                          </p:spTgt>
                                        </p:tgtEl>
                                        <p:attrNameLst>
                                          <p:attrName>style.visibility</p:attrName>
                                        </p:attrNameLst>
                                      </p:cBhvr>
                                      <p:to>
                                        <p:strVal val="visible"/>
                                      </p:to>
                                    </p:set>
                                    <p:animEffect transition="in" filter="blinds(horizontal)">
                                      <p:cBhvr>
                                        <p:cTn id="27" dur="500"/>
                                        <p:tgtEl>
                                          <p:spTgt spid="8704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70403">
                                            <p:txEl>
                                              <p:pRg st="5" end="5"/>
                                            </p:txEl>
                                          </p:spTgt>
                                        </p:tgtEl>
                                        <p:attrNameLst>
                                          <p:attrName>style.visibility</p:attrName>
                                        </p:attrNameLst>
                                      </p:cBhvr>
                                      <p:to>
                                        <p:strVal val="visible"/>
                                      </p:to>
                                    </p:set>
                                    <p:animEffect transition="in" filter="blinds(horizontal)">
                                      <p:cBhvr>
                                        <p:cTn id="32" dur="500"/>
                                        <p:tgtEl>
                                          <p:spTgt spid="8704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70403">
                                            <p:txEl>
                                              <p:pRg st="6" end="6"/>
                                            </p:txEl>
                                          </p:spTgt>
                                        </p:tgtEl>
                                        <p:attrNameLst>
                                          <p:attrName>style.visibility</p:attrName>
                                        </p:attrNameLst>
                                      </p:cBhvr>
                                      <p:to>
                                        <p:strVal val="visible"/>
                                      </p:to>
                                    </p:set>
                                    <p:animEffect transition="in" filter="blinds(horizontal)">
                                      <p:cBhvr>
                                        <p:cTn id="37" dur="500"/>
                                        <p:tgtEl>
                                          <p:spTgt spid="87040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70403">
                                            <p:txEl>
                                              <p:pRg st="7" end="7"/>
                                            </p:txEl>
                                          </p:spTgt>
                                        </p:tgtEl>
                                        <p:attrNameLst>
                                          <p:attrName>style.visibility</p:attrName>
                                        </p:attrNameLst>
                                      </p:cBhvr>
                                      <p:to>
                                        <p:strVal val="visible"/>
                                      </p:to>
                                    </p:set>
                                    <p:animEffect transition="in" filter="blinds(horizontal)">
                                      <p:cBhvr>
                                        <p:cTn id="42" dur="500"/>
                                        <p:tgtEl>
                                          <p:spTgt spid="87040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70404"/>
                                        </p:tgtEl>
                                        <p:attrNameLst>
                                          <p:attrName>style.visibility</p:attrName>
                                        </p:attrNameLst>
                                      </p:cBhvr>
                                      <p:to>
                                        <p:strVal val="visible"/>
                                      </p:to>
                                    </p:set>
                                    <p:animEffect transition="in" filter="blinds(horizontal)">
                                      <p:cBhvr>
                                        <p:cTn id="47" dur="500"/>
                                        <p:tgtEl>
                                          <p:spTgt spid="870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Rectangle 2"/>
          <p:cNvSpPr>
            <a:spLocks noGrp="1" noChangeArrowheads="1"/>
          </p:cNvSpPr>
          <p:nvPr>
            <p:ph type="title"/>
          </p:nvPr>
        </p:nvSpPr>
        <p:spPr/>
        <p:txBody>
          <a:bodyPr/>
          <a:lstStyle/>
          <a:p>
            <a:r>
              <a:rPr lang="en-US" altLang="zh-CN"/>
              <a:t>IA-32</a:t>
            </a:r>
            <a:r>
              <a:rPr lang="zh-CN" altLang="en-US"/>
              <a:t>中的控制寄存器 </a:t>
            </a:r>
          </a:p>
        </p:txBody>
      </p:sp>
      <p:sp>
        <p:nvSpPr>
          <p:cNvPr id="871427" name="Rectangle 3"/>
          <p:cNvSpPr>
            <a:spLocks noGrp="1" noChangeArrowheads="1"/>
          </p:cNvSpPr>
          <p:nvPr>
            <p:ph type="body" idx="1"/>
          </p:nvPr>
        </p:nvSpPr>
        <p:spPr>
          <a:xfrm>
            <a:off x="119063" y="788988"/>
            <a:ext cx="8850312" cy="5403850"/>
          </a:xfrm>
        </p:spPr>
        <p:txBody>
          <a:bodyPr/>
          <a:lstStyle/>
          <a:p>
            <a:pPr>
              <a:lnSpc>
                <a:spcPct val="125000"/>
              </a:lnSpc>
            </a:pPr>
            <a:r>
              <a:rPr lang="zh-CN" altLang="en-US" sz="2000">
                <a:latin typeface="微软雅黑" pitchFamily="34" charset="-122"/>
                <a:ea typeface="微软雅黑" pitchFamily="34" charset="-122"/>
              </a:rPr>
              <a:t>控制寄存器保存机器的各种控制和状态信息，它们将影响系统所有任务的运行，操作系统进行任务控制或存储管理时使用这些控制和状态信息。 </a:t>
            </a:r>
          </a:p>
          <a:p>
            <a:pPr lvl="1">
              <a:lnSpc>
                <a:spcPct val="120000"/>
              </a:lnSpc>
              <a:spcBef>
                <a:spcPct val="25000"/>
              </a:spcBef>
            </a:pPr>
            <a:r>
              <a:rPr lang="en-US" altLang="zh-CN" sz="1900">
                <a:latin typeface="微软雅黑" pitchFamily="34" charset="-122"/>
                <a:ea typeface="微软雅黑" pitchFamily="34" charset="-122"/>
              </a:rPr>
              <a:t>CR0</a:t>
            </a:r>
            <a:r>
              <a:rPr lang="zh-CN" altLang="en-US" sz="1900">
                <a:latin typeface="微软雅黑" pitchFamily="34" charset="-122"/>
                <a:ea typeface="微软雅黑" pitchFamily="34" charset="-122"/>
              </a:rPr>
              <a:t>：控制寄存器</a:t>
            </a:r>
          </a:p>
          <a:p>
            <a:pPr lvl="2">
              <a:lnSpc>
                <a:spcPct val="120000"/>
              </a:lnSpc>
              <a:spcBef>
                <a:spcPct val="25000"/>
              </a:spcBef>
            </a:pPr>
            <a:r>
              <a:rPr lang="zh-CN" altLang="en-US" sz="1900">
                <a:latin typeface="微软雅黑" pitchFamily="34" charset="-122"/>
                <a:ea typeface="微软雅黑" pitchFamily="34" charset="-122"/>
              </a:rPr>
              <a:t>① </a:t>
            </a:r>
            <a:r>
              <a:rPr lang="en-US" altLang="zh-CN" sz="1900">
                <a:latin typeface="微软雅黑" pitchFamily="34" charset="-122"/>
                <a:ea typeface="微软雅黑" pitchFamily="34" charset="-122"/>
              </a:rPr>
              <a:t>PE: 1</a:t>
            </a:r>
            <a:r>
              <a:rPr lang="zh-CN" altLang="en-US" sz="1900">
                <a:latin typeface="微软雅黑" pitchFamily="34" charset="-122"/>
                <a:ea typeface="微软雅黑" pitchFamily="34" charset="-122"/>
              </a:rPr>
              <a:t>为保护模式。一旦在保护模式，不能再将</a:t>
            </a:r>
            <a:r>
              <a:rPr lang="en-US" altLang="zh-CN" sz="1900">
                <a:latin typeface="微软雅黑" pitchFamily="34" charset="-122"/>
                <a:ea typeface="微软雅黑" pitchFamily="34" charset="-122"/>
              </a:rPr>
              <a:t>PE</a:t>
            </a:r>
            <a:r>
              <a:rPr lang="zh-CN" altLang="en-US" sz="1900">
                <a:latin typeface="微软雅黑" pitchFamily="34" charset="-122"/>
                <a:ea typeface="微软雅黑" pitchFamily="34" charset="-122"/>
              </a:rPr>
              <a:t>清</a:t>
            </a:r>
            <a:r>
              <a:rPr lang="en-US" altLang="zh-CN" sz="1900">
                <a:latin typeface="微软雅黑" pitchFamily="34" charset="-122"/>
                <a:ea typeface="微软雅黑" pitchFamily="34" charset="-122"/>
              </a:rPr>
              <a:t>0</a:t>
            </a:r>
            <a:r>
              <a:rPr lang="zh-CN" altLang="en-US" sz="1900">
                <a:latin typeface="微软雅黑" pitchFamily="34" charset="-122"/>
                <a:ea typeface="微软雅黑" pitchFamily="34" charset="-122"/>
              </a:rPr>
              <a:t>，只能重启系统以回到实模式。② </a:t>
            </a:r>
            <a:r>
              <a:rPr lang="en-US" altLang="zh-CN" sz="1900">
                <a:latin typeface="微软雅黑" pitchFamily="34" charset="-122"/>
                <a:ea typeface="微软雅黑" pitchFamily="34" charset="-122"/>
              </a:rPr>
              <a:t>PG</a:t>
            </a:r>
            <a:r>
              <a:rPr lang="zh-CN" altLang="en-US" sz="1900">
                <a:latin typeface="微软雅黑" pitchFamily="34" charset="-122"/>
                <a:ea typeface="微软雅黑" pitchFamily="34" charset="-122"/>
              </a:rPr>
              <a:t>：</a:t>
            </a:r>
            <a:r>
              <a:rPr lang="en-US" altLang="zh-CN" sz="1900">
                <a:latin typeface="微软雅黑" pitchFamily="34" charset="-122"/>
                <a:ea typeface="微软雅黑" pitchFamily="34" charset="-122"/>
              </a:rPr>
              <a:t>1-</a:t>
            </a:r>
            <a:r>
              <a:rPr lang="zh-CN" altLang="en-US" sz="1900">
                <a:latin typeface="微软雅黑" pitchFamily="34" charset="-122"/>
                <a:ea typeface="微软雅黑" pitchFamily="34" charset="-122"/>
              </a:rPr>
              <a:t>启用分页；</a:t>
            </a:r>
            <a:r>
              <a:rPr lang="en-US" altLang="zh-CN" sz="1900">
                <a:latin typeface="微软雅黑" pitchFamily="34" charset="-122"/>
                <a:ea typeface="微软雅黑" pitchFamily="34" charset="-122"/>
              </a:rPr>
              <a:t>0-</a:t>
            </a:r>
            <a:r>
              <a:rPr lang="zh-CN" altLang="en-US" sz="1900">
                <a:latin typeface="微软雅黑" pitchFamily="34" charset="-122"/>
                <a:ea typeface="微软雅黑" pitchFamily="34" charset="-122"/>
              </a:rPr>
              <a:t>禁止分页，此时</a:t>
            </a:r>
            <a:r>
              <a:rPr lang="zh-CN" altLang="en-US" sz="1900">
                <a:solidFill>
                  <a:schemeClr val="accent2"/>
                </a:solidFill>
                <a:latin typeface="微软雅黑" pitchFamily="34" charset="-122"/>
                <a:ea typeface="微软雅黑" pitchFamily="34" charset="-122"/>
              </a:rPr>
              <a:t>线性地址</a:t>
            </a:r>
            <a:r>
              <a:rPr lang="zh-CN" altLang="en-US" sz="1900">
                <a:latin typeface="微软雅黑" pitchFamily="34" charset="-122"/>
                <a:ea typeface="微软雅黑" pitchFamily="34" charset="-122"/>
              </a:rPr>
              <a:t>被直接作为</a:t>
            </a:r>
            <a:r>
              <a:rPr lang="zh-CN" altLang="en-US" sz="1900">
                <a:solidFill>
                  <a:schemeClr val="accent2"/>
                </a:solidFill>
                <a:latin typeface="微软雅黑" pitchFamily="34" charset="-122"/>
                <a:ea typeface="微软雅黑" pitchFamily="34" charset="-122"/>
              </a:rPr>
              <a:t>物理地址</a:t>
            </a:r>
            <a:r>
              <a:rPr lang="zh-CN" altLang="en-US" sz="1900">
                <a:latin typeface="微软雅黑" pitchFamily="34" charset="-122"/>
                <a:ea typeface="微软雅黑" pitchFamily="34" charset="-122"/>
              </a:rPr>
              <a:t>使用。若要启用分页机制，则</a:t>
            </a:r>
            <a:r>
              <a:rPr lang="en-US" altLang="zh-CN" sz="1900">
                <a:latin typeface="微软雅黑" pitchFamily="34" charset="-122"/>
                <a:ea typeface="微软雅黑" pitchFamily="34" charset="-122"/>
              </a:rPr>
              <a:t>PE</a:t>
            </a:r>
            <a:r>
              <a:rPr lang="zh-CN" altLang="en-US" sz="1900">
                <a:latin typeface="微软雅黑" pitchFamily="34" charset="-122"/>
                <a:ea typeface="微软雅黑" pitchFamily="34" charset="-122"/>
              </a:rPr>
              <a:t>和</a:t>
            </a:r>
            <a:r>
              <a:rPr lang="en-US" altLang="zh-CN" sz="1900">
                <a:latin typeface="微软雅黑" pitchFamily="34" charset="-122"/>
                <a:ea typeface="微软雅黑" pitchFamily="34" charset="-122"/>
              </a:rPr>
              <a:t>PG</a:t>
            </a:r>
            <a:r>
              <a:rPr lang="zh-CN" altLang="en-US" sz="1900">
                <a:latin typeface="微软雅黑" pitchFamily="34" charset="-122"/>
                <a:ea typeface="微软雅黑" pitchFamily="34" charset="-122"/>
              </a:rPr>
              <a:t>都要置</a:t>
            </a:r>
            <a:r>
              <a:rPr lang="en-US" altLang="zh-CN" sz="1900">
                <a:latin typeface="微软雅黑" pitchFamily="34" charset="-122"/>
                <a:ea typeface="微软雅黑" pitchFamily="34" charset="-122"/>
              </a:rPr>
              <a:t>1</a:t>
            </a:r>
            <a:r>
              <a:rPr lang="zh-CN" altLang="en-US" sz="1900">
                <a:latin typeface="微软雅黑" pitchFamily="34" charset="-122"/>
                <a:ea typeface="微软雅黑" pitchFamily="34" charset="-122"/>
              </a:rPr>
              <a:t>。③任务切换位</a:t>
            </a:r>
            <a:r>
              <a:rPr lang="en-US" altLang="zh-CN" sz="1900">
                <a:latin typeface="微软雅黑" pitchFamily="34" charset="-122"/>
                <a:ea typeface="微软雅黑" pitchFamily="34" charset="-122"/>
              </a:rPr>
              <a:t>TS</a:t>
            </a:r>
            <a:r>
              <a:rPr lang="zh-CN" altLang="en-US" sz="1900">
                <a:latin typeface="微软雅黑" pitchFamily="34" charset="-122"/>
                <a:ea typeface="微软雅黑" pitchFamily="34" charset="-122"/>
              </a:rPr>
              <a:t>：任务切换时将其置</a:t>
            </a:r>
            <a:r>
              <a:rPr lang="en-US" altLang="zh-CN" sz="1900">
                <a:latin typeface="微软雅黑" pitchFamily="34" charset="-122"/>
                <a:ea typeface="微软雅黑" pitchFamily="34" charset="-122"/>
              </a:rPr>
              <a:t>1</a:t>
            </a:r>
            <a:r>
              <a:rPr lang="zh-CN" altLang="en-US" sz="1900">
                <a:latin typeface="微软雅黑" pitchFamily="34" charset="-122"/>
                <a:ea typeface="微软雅黑" pitchFamily="34" charset="-122"/>
              </a:rPr>
              <a:t>，切换完毕则清</a:t>
            </a:r>
            <a:r>
              <a:rPr lang="en-US" altLang="zh-CN" sz="1900">
                <a:latin typeface="微软雅黑" pitchFamily="34" charset="-122"/>
                <a:ea typeface="微软雅黑" pitchFamily="34" charset="-122"/>
              </a:rPr>
              <a:t>0</a:t>
            </a:r>
            <a:r>
              <a:rPr lang="zh-CN" altLang="en-US" sz="1900">
                <a:latin typeface="微软雅黑" pitchFamily="34" charset="-122"/>
                <a:ea typeface="微软雅黑" pitchFamily="34" charset="-122"/>
              </a:rPr>
              <a:t>，可用</a:t>
            </a:r>
            <a:r>
              <a:rPr lang="en-US" altLang="zh-CN" sz="1900">
                <a:latin typeface="微软雅黑" pitchFamily="34" charset="-122"/>
                <a:ea typeface="微软雅黑" pitchFamily="34" charset="-122"/>
              </a:rPr>
              <a:t>CLTS</a:t>
            </a:r>
            <a:r>
              <a:rPr lang="zh-CN" altLang="en-US" sz="1900">
                <a:latin typeface="微软雅黑" pitchFamily="34" charset="-122"/>
                <a:ea typeface="微软雅黑" pitchFamily="34" charset="-122"/>
              </a:rPr>
              <a:t>指令将其清</a:t>
            </a:r>
            <a:r>
              <a:rPr lang="en-US" altLang="zh-CN" sz="1900">
                <a:latin typeface="微软雅黑" pitchFamily="34" charset="-122"/>
                <a:ea typeface="微软雅黑" pitchFamily="34" charset="-122"/>
              </a:rPr>
              <a:t>0</a:t>
            </a:r>
            <a:r>
              <a:rPr lang="zh-CN" altLang="en-US" sz="1900">
                <a:latin typeface="微软雅黑" pitchFamily="34" charset="-122"/>
                <a:ea typeface="微软雅黑" pitchFamily="34" charset="-122"/>
              </a:rPr>
              <a:t>。④ 对齐屏蔽位</a:t>
            </a:r>
            <a:r>
              <a:rPr lang="en-US" altLang="zh-CN" sz="1900">
                <a:latin typeface="微软雅黑" pitchFamily="34" charset="-122"/>
                <a:ea typeface="微软雅黑" pitchFamily="34" charset="-122"/>
              </a:rPr>
              <a:t>AM</a:t>
            </a:r>
            <a:r>
              <a:rPr lang="zh-CN" altLang="en-US" sz="1900">
                <a:latin typeface="微软雅黑" pitchFamily="34" charset="-122"/>
                <a:ea typeface="微软雅黑" pitchFamily="34" charset="-122"/>
              </a:rPr>
              <a:t>。⑤ </a:t>
            </a:r>
            <a:r>
              <a:rPr lang="en-US" altLang="zh-CN" sz="1900">
                <a:latin typeface="微软雅黑" pitchFamily="34" charset="-122"/>
                <a:ea typeface="微软雅黑" pitchFamily="34" charset="-122"/>
              </a:rPr>
              <a:t>cache</a:t>
            </a:r>
            <a:r>
              <a:rPr lang="zh-CN" altLang="en-US" sz="1900">
                <a:latin typeface="微软雅黑" pitchFamily="34" charset="-122"/>
                <a:ea typeface="微软雅黑" pitchFamily="34" charset="-122"/>
              </a:rPr>
              <a:t>功能控制位</a:t>
            </a:r>
            <a:r>
              <a:rPr lang="en-US" altLang="zh-CN" sz="1900">
                <a:latin typeface="微软雅黑" pitchFamily="34" charset="-122"/>
                <a:ea typeface="微软雅黑" pitchFamily="34" charset="-122"/>
              </a:rPr>
              <a:t>NW</a:t>
            </a:r>
            <a:r>
              <a:rPr lang="zh-CN" altLang="en-US" sz="1900">
                <a:latin typeface="微软雅黑" pitchFamily="34" charset="-122"/>
                <a:ea typeface="微软雅黑" pitchFamily="34" charset="-122"/>
              </a:rPr>
              <a:t>（（</a:t>
            </a:r>
            <a:r>
              <a:rPr lang="en-US" altLang="zh-CN" sz="1900">
                <a:latin typeface="微软雅黑" pitchFamily="34" charset="-122"/>
                <a:ea typeface="微软雅黑" pitchFamily="34" charset="-122"/>
              </a:rPr>
              <a:t>Not Write-through</a:t>
            </a:r>
            <a:r>
              <a:rPr lang="zh-CN" altLang="en-US" sz="1900">
                <a:latin typeface="微软雅黑" pitchFamily="34" charset="-122"/>
                <a:ea typeface="微软雅黑" pitchFamily="34" charset="-122"/>
              </a:rPr>
              <a:t>）和</a:t>
            </a:r>
            <a:r>
              <a:rPr lang="en-US" altLang="zh-CN" sz="1900">
                <a:latin typeface="微软雅黑" pitchFamily="34" charset="-122"/>
                <a:ea typeface="微软雅黑" pitchFamily="34" charset="-122"/>
              </a:rPr>
              <a:t>CD</a:t>
            </a:r>
            <a:r>
              <a:rPr lang="zh-CN" altLang="en-US" sz="1900">
                <a:latin typeface="微软雅黑" pitchFamily="34" charset="-122"/>
                <a:ea typeface="微软雅黑" pitchFamily="34" charset="-122"/>
              </a:rPr>
              <a:t>（</a:t>
            </a:r>
            <a:r>
              <a:rPr lang="en-US" altLang="zh-CN" sz="1900">
                <a:latin typeface="微软雅黑" pitchFamily="34" charset="-122"/>
                <a:ea typeface="微软雅黑" pitchFamily="34" charset="-122"/>
              </a:rPr>
              <a:t>Cache Disable</a:t>
            </a:r>
            <a:r>
              <a:rPr lang="zh-CN" altLang="en-US" sz="1900">
                <a:latin typeface="微软雅黑" pitchFamily="34" charset="-122"/>
                <a:ea typeface="微软雅黑" pitchFamily="34" charset="-122"/>
              </a:rPr>
              <a:t>）。只有当</a:t>
            </a:r>
            <a:r>
              <a:rPr lang="en-US" altLang="zh-CN" sz="1900">
                <a:latin typeface="微软雅黑" pitchFamily="34" charset="-122"/>
                <a:ea typeface="微软雅黑" pitchFamily="34" charset="-122"/>
              </a:rPr>
              <a:t>NW</a:t>
            </a:r>
            <a:r>
              <a:rPr lang="zh-CN" altLang="en-US" sz="1900">
                <a:latin typeface="微软雅黑" pitchFamily="34" charset="-122"/>
                <a:ea typeface="微软雅黑" pitchFamily="34" charset="-122"/>
              </a:rPr>
              <a:t>和</a:t>
            </a:r>
            <a:r>
              <a:rPr lang="en-US" altLang="zh-CN" sz="1900">
                <a:latin typeface="微软雅黑" pitchFamily="34" charset="-122"/>
                <a:ea typeface="微软雅黑" pitchFamily="34" charset="-122"/>
              </a:rPr>
              <a:t>CD</a:t>
            </a:r>
            <a:r>
              <a:rPr lang="zh-CN" altLang="en-US" sz="1900">
                <a:latin typeface="微软雅黑" pitchFamily="34" charset="-122"/>
                <a:ea typeface="微软雅黑" pitchFamily="34" charset="-122"/>
              </a:rPr>
              <a:t>均为</a:t>
            </a:r>
            <a:r>
              <a:rPr lang="en-US" altLang="zh-CN" sz="1900">
                <a:latin typeface="微软雅黑" pitchFamily="34" charset="-122"/>
                <a:ea typeface="微软雅黑" pitchFamily="34" charset="-122"/>
              </a:rPr>
              <a:t>0</a:t>
            </a:r>
            <a:r>
              <a:rPr lang="zh-CN" altLang="en-US" sz="1900">
                <a:latin typeface="微软雅黑" pitchFamily="34" charset="-122"/>
                <a:ea typeface="微软雅黑" pitchFamily="34" charset="-122"/>
              </a:rPr>
              <a:t>时，</a:t>
            </a:r>
            <a:r>
              <a:rPr lang="en-US" altLang="zh-CN" sz="1900">
                <a:latin typeface="微软雅黑" pitchFamily="34" charset="-122"/>
                <a:ea typeface="微软雅黑" pitchFamily="34" charset="-122"/>
              </a:rPr>
              <a:t>cache</a:t>
            </a:r>
            <a:r>
              <a:rPr lang="zh-CN" altLang="en-US" sz="1900">
                <a:latin typeface="微软雅黑" pitchFamily="34" charset="-122"/>
                <a:ea typeface="微软雅黑" pitchFamily="34" charset="-122"/>
              </a:rPr>
              <a:t>才能工作。</a:t>
            </a:r>
          </a:p>
          <a:p>
            <a:pPr lvl="1">
              <a:lnSpc>
                <a:spcPct val="120000"/>
              </a:lnSpc>
              <a:spcBef>
                <a:spcPct val="25000"/>
              </a:spcBef>
            </a:pPr>
            <a:r>
              <a:rPr lang="en-US" altLang="zh-CN" sz="1900">
                <a:latin typeface="微软雅黑" pitchFamily="34" charset="-122"/>
                <a:ea typeface="微软雅黑" pitchFamily="34" charset="-122"/>
              </a:rPr>
              <a:t>CR2</a:t>
            </a:r>
            <a:r>
              <a:rPr lang="zh-CN" altLang="en-US" sz="1900">
                <a:latin typeface="微软雅黑" pitchFamily="34" charset="-122"/>
                <a:ea typeface="微软雅黑" pitchFamily="34" charset="-122"/>
              </a:rPr>
              <a:t>：页故障线性地址寄存器</a:t>
            </a:r>
          </a:p>
          <a:p>
            <a:pPr lvl="2">
              <a:lnSpc>
                <a:spcPct val="120000"/>
              </a:lnSpc>
              <a:spcBef>
                <a:spcPct val="25000"/>
              </a:spcBef>
            </a:pPr>
            <a:r>
              <a:rPr lang="zh-CN" altLang="en-US" sz="1900">
                <a:latin typeface="微软雅黑" pitchFamily="34" charset="-122"/>
                <a:ea typeface="微软雅黑" pitchFamily="34" charset="-122"/>
              </a:rPr>
              <a:t>存放引起页故障的线性地址。只有在</a:t>
            </a:r>
            <a:r>
              <a:rPr lang="en-US" altLang="zh-CN" sz="1900">
                <a:latin typeface="微软雅黑" pitchFamily="34" charset="-122"/>
                <a:ea typeface="微软雅黑" pitchFamily="34" charset="-122"/>
              </a:rPr>
              <a:t>CR0</a:t>
            </a:r>
            <a:r>
              <a:rPr lang="zh-CN" altLang="en-US" sz="1900">
                <a:latin typeface="微软雅黑" pitchFamily="34" charset="-122"/>
                <a:ea typeface="微软雅黑" pitchFamily="34" charset="-122"/>
              </a:rPr>
              <a:t>中的</a:t>
            </a:r>
            <a:r>
              <a:rPr lang="en-US" altLang="zh-CN" sz="1900">
                <a:latin typeface="微软雅黑" pitchFamily="34" charset="-122"/>
                <a:ea typeface="微软雅黑" pitchFamily="34" charset="-122"/>
              </a:rPr>
              <a:t>PG=1</a:t>
            </a:r>
            <a:r>
              <a:rPr lang="zh-CN" altLang="en-US" sz="1900">
                <a:latin typeface="微软雅黑" pitchFamily="34" charset="-122"/>
                <a:ea typeface="微软雅黑" pitchFamily="34" charset="-122"/>
              </a:rPr>
              <a:t>时，</a:t>
            </a:r>
            <a:r>
              <a:rPr lang="en-US" altLang="zh-CN" sz="1900">
                <a:latin typeface="微软雅黑" pitchFamily="34" charset="-122"/>
                <a:ea typeface="微软雅黑" pitchFamily="34" charset="-122"/>
              </a:rPr>
              <a:t>CR2</a:t>
            </a:r>
            <a:r>
              <a:rPr lang="zh-CN" altLang="en-US" sz="1900">
                <a:latin typeface="微软雅黑" pitchFamily="34" charset="-122"/>
                <a:ea typeface="微软雅黑" pitchFamily="34" charset="-122"/>
              </a:rPr>
              <a:t>才有效。</a:t>
            </a:r>
          </a:p>
          <a:p>
            <a:pPr lvl="1">
              <a:lnSpc>
                <a:spcPct val="120000"/>
              </a:lnSpc>
              <a:spcBef>
                <a:spcPct val="25000"/>
              </a:spcBef>
            </a:pPr>
            <a:r>
              <a:rPr lang="en-US" altLang="zh-CN" sz="1900">
                <a:latin typeface="微软雅黑" pitchFamily="34" charset="-122"/>
                <a:ea typeface="微软雅黑" pitchFamily="34" charset="-122"/>
              </a:rPr>
              <a:t>CR3</a:t>
            </a:r>
            <a:r>
              <a:rPr lang="zh-CN" altLang="en-US" sz="1900">
                <a:latin typeface="微软雅黑" pitchFamily="34" charset="-122"/>
                <a:ea typeface="微软雅黑" pitchFamily="34" charset="-122"/>
              </a:rPr>
              <a:t>：页目录基址寄存器 </a:t>
            </a:r>
          </a:p>
          <a:p>
            <a:pPr lvl="2">
              <a:lnSpc>
                <a:spcPct val="120000"/>
              </a:lnSpc>
              <a:spcBef>
                <a:spcPct val="25000"/>
              </a:spcBef>
            </a:pPr>
            <a:r>
              <a:rPr lang="zh-CN" altLang="en-US" sz="1900">
                <a:latin typeface="微软雅黑" pitchFamily="34" charset="-122"/>
                <a:ea typeface="微软雅黑" pitchFamily="34" charset="-122"/>
              </a:rPr>
              <a:t>保存页目录表的起始地址。只有当</a:t>
            </a:r>
            <a:r>
              <a:rPr lang="en-US" altLang="zh-CN" sz="1900">
                <a:latin typeface="微软雅黑" pitchFamily="34" charset="-122"/>
                <a:ea typeface="微软雅黑" pitchFamily="34" charset="-122"/>
              </a:rPr>
              <a:t>CR0</a:t>
            </a:r>
            <a:r>
              <a:rPr lang="zh-CN" altLang="en-US" sz="1900">
                <a:latin typeface="微软雅黑" pitchFamily="34" charset="-122"/>
                <a:ea typeface="微软雅黑" pitchFamily="34" charset="-122"/>
              </a:rPr>
              <a:t>中的</a:t>
            </a:r>
            <a:r>
              <a:rPr lang="en-US" altLang="zh-CN" sz="1900">
                <a:latin typeface="微软雅黑" pitchFamily="34" charset="-122"/>
                <a:ea typeface="微软雅黑" pitchFamily="34" charset="-122"/>
              </a:rPr>
              <a:t>PG=1</a:t>
            </a:r>
            <a:r>
              <a:rPr lang="zh-CN" altLang="en-US" sz="1900">
                <a:latin typeface="微软雅黑" pitchFamily="34" charset="-122"/>
                <a:ea typeface="微软雅黑" pitchFamily="34" charset="-122"/>
              </a:rPr>
              <a:t>时，</a:t>
            </a:r>
            <a:r>
              <a:rPr lang="en-US" altLang="zh-CN" sz="1900">
                <a:latin typeface="微软雅黑" pitchFamily="34" charset="-122"/>
                <a:ea typeface="微软雅黑" pitchFamily="34" charset="-122"/>
              </a:rPr>
              <a:t>CR3</a:t>
            </a:r>
            <a:r>
              <a:rPr lang="zh-CN" altLang="en-US" sz="1900">
                <a:latin typeface="微软雅黑" pitchFamily="34" charset="-122"/>
                <a:ea typeface="微软雅黑" pitchFamily="34" charset="-122"/>
              </a:rPr>
              <a:t>才有效。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71427">
                                            <p:txEl>
                                              <p:pRg st="0" end="0"/>
                                            </p:txEl>
                                          </p:spTgt>
                                        </p:tgtEl>
                                        <p:attrNameLst>
                                          <p:attrName>style.visibility</p:attrName>
                                        </p:attrNameLst>
                                      </p:cBhvr>
                                      <p:to>
                                        <p:strVal val="visible"/>
                                      </p:to>
                                    </p:set>
                                    <p:animEffect transition="in" filter="blinds(horizontal)">
                                      <p:cBhvr>
                                        <p:cTn id="7" dur="500"/>
                                        <p:tgtEl>
                                          <p:spTgt spid="8714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71427">
                                            <p:txEl>
                                              <p:pRg st="1" end="1"/>
                                            </p:txEl>
                                          </p:spTgt>
                                        </p:tgtEl>
                                        <p:attrNameLst>
                                          <p:attrName>style.visibility</p:attrName>
                                        </p:attrNameLst>
                                      </p:cBhvr>
                                      <p:to>
                                        <p:strVal val="visible"/>
                                      </p:to>
                                    </p:set>
                                    <p:animEffect transition="in" filter="blinds(horizontal)">
                                      <p:cBhvr>
                                        <p:cTn id="12" dur="500"/>
                                        <p:tgtEl>
                                          <p:spTgt spid="8714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71427">
                                            <p:txEl>
                                              <p:pRg st="2" end="2"/>
                                            </p:txEl>
                                          </p:spTgt>
                                        </p:tgtEl>
                                        <p:attrNameLst>
                                          <p:attrName>style.visibility</p:attrName>
                                        </p:attrNameLst>
                                      </p:cBhvr>
                                      <p:to>
                                        <p:strVal val="visible"/>
                                      </p:to>
                                    </p:set>
                                    <p:animEffect transition="in" filter="blinds(horizontal)">
                                      <p:cBhvr>
                                        <p:cTn id="17" dur="500"/>
                                        <p:tgtEl>
                                          <p:spTgt spid="8714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71427">
                                            <p:txEl>
                                              <p:pRg st="3" end="3"/>
                                            </p:txEl>
                                          </p:spTgt>
                                        </p:tgtEl>
                                        <p:attrNameLst>
                                          <p:attrName>style.visibility</p:attrName>
                                        </p:attrNameLst>
                                      </p:cBhvr>
                                      <p:to>
                                        <p:strVal val="visible"/>
                                      </p:to>
                                    </p:set>
                                    <p:animEffect transition="in" filter="blinds(horizontal)">
                                      <p:cBhvr>
                                        <p:cTn id="22" dur="500"/>
                                        <p:tgtEl>
                                          <p:spTgt spid="8714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71427">
                                            <p:txEl>
                                              <p:pRg st="4" end="4"/>
                                            </p:txEl>
                                          </p:spTgt>
                                        </p:tgtEl>
                                        <p:attrNameLst>
                                          <p:attrName>style.visibility</p:attrName>
                                        </p:attrNameLst>
                                      </p:cBhvr>
                                      <p:to>
                                        <p:strVal val="visible"/>
                                      </p:to>
                                    </p:set>
                                    <p:animEffect transition="in" filter="blinds(horizontal)">
                                      <p:cBhvr>
                                        <p:cTn id="27" dur="500"/>
                                        <p:tgtEl>
                                          <p:spTgt spid="8714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71427">
                                            <p:txEl>
                                              <p:pRg st="5" end="5"/>
                                            </p:txEl>
                                          </p:spTgt>
                                        </p:tgtEl>
                                        <p:attrNameLst>
                                          <p:attrName>style.visibility</p:attrName>
                                        </p:attrNameLst>
                                      </p:cBhvr>
                                      <p:to>
                                        <p:strVal val="visible"/>
                                      </p:to>
                                    </p:set>
                                    <p:animEffect transition="in" filter="blinds(horizontal)">
                                      <p:cBhvr>
                                        <p:cTn id="32" dur="500"/>
                                        <p:tgtEl>
                                          <p:spTgt spid="8714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71427">
                                            <p:txEl>
                                              <p:pRg st="0" end="0"/>
                                            </p:txEl>
                                          </p:spTgt>
                                        </p:tgtEl>
                                        <p:attrNameLst>
                                          <p:attrName>style.visibility</p:attrName>
                                        </p:attrNameLst>
                                      </p:cBhvr>
                                      <p:to>
                                        <p:strVal val="visible"/>
                                      </p:to>
                                    </p:set>
                                    <p:animEffect transition="in" filter="blinds(horizontal)">
                                      <p:cBhvr>
                                        <p:cTn id="37" dur="500"/>
                                        <p:tgtEl>
                                          <p:spTgt spid="871427">
                                            <p:txEl>
                                              <p:pRg st="0" end="0"/>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871427">
                                            <p:txEl>
                                              <p:pRg st="1" end="1"/>
                                            </p:txEl>
                                          </p:spTgt>
                                        </p:tgtEl>
                                        <p:attrNameLst>
                                          <p:attrName>style.visibility</p:attrName>
                                        </p:attrNameLst>
                                      </p:cBhvr>
                                      <p:to>
                                        <p:strVal val="visible"/>
                                      </p:to>
                                    </p:set>
                                    <p:animEffect transition="in" filter="blinds(horizontal)">
                                      <p:cBhvr>
                                        <p:cTn id="40" dur="500"/>
                                        <p:tgtEl>
                                          <p:spTgt spid="871427">
                                            <p:txEl>
                                              <p:pRg st="1" end="1"/>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871427">
                                            <p:txEl>
                                              <p:pRg st="2" end="2"/>
                                            </p:txEl>
                                          </p:spTgt>
                                        </p:tgtEl>
                                        <p:attrNameLst>
                                          <p:attrName>style.visibility</p:attrName>
                                        </p:attrNameLst>
                                      </p:cBhvr>
                                      <p:to>
                                        <p:strVal val="visible"/>
                                      </p:to>
                                    </p:set>
                                    <p:animEffect transition="in" filter="blinds(horizontal)">
                                      <p:cBhvr>
                                        <p:cTn id="43" dur="500"/>
                                        <p:tgtEl>
                                          <p:spTgt spid="871427">
                                            <p:txEl>
                                              <p:pRg st="2" end="2"/>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871427">
                                            <p:txEl>
                                              <p:pRg st="3" end="3"/>
                                            </p:txEl>
                                          </p:spTgt>
                                        </p:tgtEl>
                                        <p:attrNameLst>
                                          <p:attrName>style.visibility</p:attrName>
                                        </p:attrNameLst>
                                      </p:cBhvr>
                                      <p:to>
                                        <p:strVal val="visible"/>
                                      </p:to>
                                    </p:set>
                                    <p:animEffect transition="in" filter="blinds(horizontal)">
                                      <p:cBhvr>
                                        <p:cTn id="46" dur="500"/>
                                        <p:tgtEl>
                                          <p:spTgt spid="871427">
                                            <p:txEl>
                                              <p:pRg st="3" end="3"/>
                                            </p:txEl>
                                          </p:spTgt>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871427">
                                            <p:txEl>
                                              <p:pRg st="4" end="4"/>
                                            </p:txEl>
                                          </p:spTgt>
                                        </p:tgtEl>
                                        <p:attrNameLst>
                                          <p:attrName>style.visibility</p:attrName>
                                        </p:attrNameLst>
                                      </p:cBhvr>
                                      <p:to>
                                        <p:strVal val="visible"/>
                                      </p:to>
                                    </p:set>
                                    <p:animEffect transition="in" filter="blinds(horizontal)">
                                      <p:cBhvr>
                                        <p:cTn id="49" dur="500"/>
                                        <p:tgtEl>
                                          <p:spTgt spid="871427">
                                            <p:txEl>
                                              <p:pRg st="4" end="4"/>
                                            </p:txEl>
                                          </p:spTgt>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871427">
                                            <p:txEl>
                                              <p:pRg st="5" end="5"/>
                                            </p:txEl>
                                          </p:spTgt>
                                        </p:tgtEl>
                                        <p:attrNameLst>
                                          <p:attrName>style.visibility</p:attrName>
                                        </p:attrNameLst>
                                      </p:cBhvr>
                                      <p:to>
                                        <p:strVal val="visible"/>
                                      </p:to>
                                    </p:set>
                                    <p:animEffect transition="in" filter="blinds(horizontal)">
                                      <p:cBhvr>
                                        <p:cTn id="52" dur="500"/>
                                        <p:tgtEl>
                                          <p:spTgt spid="871427">
                                            <p:txEl>
                                              <p:pRg st="5" end="5"/>
                                            </p:txEl>
                                          </p:spTgt>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871427">
                                            <p:txEl>
                                              <p:pRg st="6" end="6"/>
                                            </p:txEl>
                                          </p:spTgt>
                                        </p:tgtEl>
                                        <p:attrNameLst>
                                          <p:attrName>style.visibility</p:attrName>
                                        </p:attrNameLst>
                                      </p:cBhvr>
                                      <p:to>
                                        <p:strVal val="visible"/>
                                      </p:to>
                                    </p:set>
                                    <p:animEffect transition="in" filter="blinds(horizontal)">
                                      <p:cBhvr>
                                        <p:cTn id="55" dur="500"/>
                                        <p:tgtEl>
                                          <p:spTgt spid="8714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1427" grpId="0" build="p"/>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ChangeArrowheads="1"/>
          </p:cNvSpPr>
          <p:nvPr>
            <p:ph type="title"/>
          </p:nvPr>
        </p:nvSpPr>
        <p:spPr/>
        <p:txBody>
          <a:bodyPr/>
          <a:lstStyle/>
          <a:p>
            <a:r>
              <a:rPr lang="zh-CN" altLang="en-US"/>
              <a:t>线性地址向物理地址转换</a:t>
            </a:r>
            <a:endParaRPr lang="en-US" altLang="zh-CN"/>
          </a:p>
        </p:txBody>
      </p:sp>
      <p:pic>
        <p:nvPicPr>
          <p:cNvPr id="867332" name="Picture 4"/>
          <p:cNvPicPr>
            <a:picLocks noChangeAspect="1" noChangeArrowheads="1"/>
          </p:cNvPicPr>
          <p:nvPr/>
        </p:nvPicPr>
        <p:blipFill>
          <a:blip r:embed="rId2"/>
          <a:srcRect/>
          <a:stretch>
            <a:fillRect/>
          </a:stretch>
        </p:blipFill>
        <p:spPr bwMode="auto">
          <a:xfrm>
            <a:off x="71438" y="1327150"/>
            <a:ext cx="8939212" cy="5264150"/>
          </a:xfrm>
          <a:prstGeom prst="rect">
            <a:avLst/>
          </a:prstGeom>
          <a:noFill/>
        </p:spPr>
      </p:pic>
      <p:sp>
        <p:nvSpPr>
          <p:cNvPr id="867333" name="Rectangle 5"/>
          <p:cNvSpPr>
            <a:spLocks noChangeArrowheads="1"/>
          </p:cNvSpPr>
          <p:nvPr/>
        </p:nvSpPr>
        <p:spPr bwMode="auto">
          <a:xfrm>
            <a:off x="1973263" y="2808288"/>
            <a:ext cx="985837" cy="401637"/>
          </a:xfrm>
          <a:prstGeom prst="rect">
            <a:avLst/>
          </a:prstGeom>
          <a:noFill/>
          <a:ln w="50800">
            <a:solidFill>
              <a:srgbClr val="FE9AAB"/>
            </a:solidFill>
            <a:miter lim="800000"/>
            <a:headEnd/>
            <a:tailEnd/>
          </a:ln>
          <a:effectLst/>
        </p:spPr>
        <p:txBody>
          <a:bodyPr wrap="none" anchor="ctr"/>
          <a:lstStyle/>
          <a:p>
            <a:endParaRPr lang="zh-CN" altLang="en-US"/>
          </a:p>
        </p:txBody>
      </p:sp>
      <p:sp>
        <p:nvSpPr>
          <p:cNvPr id="867334" name="Rectangle 6"/>
          <p:cNvSpPr>
            <a:spLocks noChangeArrowheads="1"/>
          </p:cNvSpPr>
          <p:nvPr/>
        </p:nvSpPr>
        <p:spPr bwMode="auto">
          <a:xfrm>
            <a:off x="4846638" y="2638425"/>
            <a:ext cx="566737" cy="371475"/>
          </a:xfrm>
          <a:prstGeom prst="rect">
            <a:avLst/>
          </a:prstGeom>
          <a:noFill/>
          <a:ln w="50800">
            <a:solidFill>
              <a:srgbClr val="FE9AAB"/>
            </a:solidFill>
            <a:miter lim="800000"/>
            <a:headEnd/>
            <a:tailEnd/>
          </a:ln>
          <a:effectLst/>
        </p:spPr>
        <p:txBody>
          <a:bodyPr wrap="none" anchor="ctr"/>
          <a:lstStyle/>
          <a:p>
            <a:endParaRPr lang="zh-CN" altLang="en-US"/>
          </a:p>
        </p:txBody>
      </p:sp>
      <p:sp>
        <p:nvSpPr>
          <p:cNvPr id="867335" name="Rectangle 7"/>
          <p:cNvSpPr>
            <a:spLocks noChangeArrowheads="1"/>
          </p:cNvSpPr>
          <p:nvPr/>
        </p:nvSpPr>
        <p:spPr bwMode="auto">
          <a:xfrm>
            <a:off x="85725" y="5521325"/>
            <a:ext cx="550863" cy="371475"/>
          </a:xfrm>
          <a:prstGeom prst="rect">
            <a:avLst/>
          </a:prstGeom>
          <a:noFill/>
          <a:ln w="50800">
            <a:solidFill>
              <a:srgbClr val="FE9AAB"/>
            </a:solidFill>
            <a:miter lim="800000"/>
            <a:headEnd/>
            <a:tailEnd/>
          </a:ln>
          <a:effectLst/>
        </p:spPr>
        <p:txBody>
          <a:bodyPr wrap="none" anchor="ctr"/>
          <a:lstStyle/>
          <a:p>
            <a:endParaRPr lang="zh-CN" altLang="en-US"/>
          </a:p>
        </p:txBody>
      </p:sp>
      <p:sp>
        <p:nvSpPr>
          <p:cNvPr id="867336" name="Rectangle 8"/>
          <p:cNvSpPr>
            <a:spLocks noChangeArrowheads="1"/>
          </p:cNvSpPr>
          <p:nvPr/>
        </p:nvSpPr>
        <p:spPr bwMode="auto">
          <a:xfrm>
            <a:off x="1973263" y="4295775"/>
            <a:ext cx="1204912" cy="419100"/>
          </a:xfrm>
          <a:prstGeom prst="rect">
            <a:avLst/>
          </a:prstGeom>
          <a:noFill/>
          <a:ln w="50800">
            <a:solidFill>
              <a:schemeClr val="accent2"/>
            </a:solidFill>
            <a:miter lim="800000"/>
            <a:headEnd/>
            <a:tailEnd/>
          </a:ln>
          <a:effectLst/>
        </p:spPr>
        <p:txBody>
          <a:bodyPr wrap="none" anchor="ctr"/>
          <a:lstStyle/>
          <a:p>
            <a:endParaRPr lang="zh-CN" altLang="en-US"/>
          </a:p>
        </p:txBody>
      </p:sp>
      <p:sp>
        <p:nvSpPr>
          <p:cNvPr id="867337" name="Rectangle 9"/>
          <p:cNvSpPr>
            <a:spLocks noChangeArrowheads="1"/>
          </p:cNvSpPr>
          <p:nvPr/>
        </p:nvSpPr>
        <p:spPr bwMode="auto">
          <a:xfrm>
            <a:off x="4489450" y="4098925"/>
            <a:ext cx="1204913" cy="419100"/>
          </a:xfrm>
          <a:prstGeom prst="rect">
            <a:avLst/>
          </a:prstGeom>
          <a:noFill/>
          <a:ln w="50800">
            <a:solidFill>
              <a:schemeClr val="accent2"/>
            </a:solidFill>
            <a:miter lim="800000"/>
            <a:headEnd/>
            <a:tailEnd/>
          </a:ln>
          <a:effectLst/>
        </p:spPr>
        <p:txBody>
          <a:bodyPr wrap="none" anchor="ctr"/>
          <a:lstStyle/>
          <a:p>
            <a:endParaRPr lang="zh-CN" altLang="en-US"/>
          </a:p>
        </p:txBody>
      </p:sp>
      <p:sp>
        <p:nvSpPr>
          <p:cNvPr id="867338" name="Rectangle 10"/>
          <p:cNvSpPr>
            <a:spLocks noChangeArrowheads="1"/>
          </p:cNvSpPr>
          <p:nvPr/>
        </p:nvSpPr>
        <p:spPr bwMode="auto">
          <a:xfrm>
            <a:off x="7067550" y="3227388"/>
            <a:ext cx="1146175" cy="2014537"/>
          </a:xfrm>
          <a:prstGeom prst="rect">
            <a:avLst/>
          </a:prstGeom>
          <a:solidFill>
            <a:schemeClr val="accent1">
              <a:alpha val="14000"/>
            </a:schemeClr>
          </a:solidFill>
          <a:ln w="50800">
            <a:noFill/>
            <a:miter lim="800000"/>
            <a:headEnd/>
            <a:tailEnd/>
          </a:ln>
          <a:effectLst/>
        </p:spPr>
        <p:txBody>
          <a:bodyPr wrap="none" anchor="ctr"/>
          <a:lstStyle/>
          <a:p>
            <a:endParaRPr lang="zh-CN" altLang="en-US"/>
          </a:p>
        </p:txBody>
      </p:sp>
      <p:sp>
        <p:nvSpPr>
          <p:cNvPr id="867340" name="Text Box 12"/>
          <p:cNvSpPr txBox="1">
            <a:spLocks noChangeArrowheads="1"/>
          </p:cNvSpPr>
          <p:nvPr/>
        </p:nvSpPr>
        <p:spPr bwMode="auto">
          <a:xfrm>
            <a:off x="5481638" y="814388"/>
            <a:ext cx="184150" cy="336550"/>
          </a:xfrm>
          <a:prstGeom prst="rect">
            <a:avLst/>
          </a:prstGeom>
          <a:noFill/>
          <a:ln w="50800">
            <a:noFill/>
            <a:miter lim="800000"/>
            <a:headEnd/>
            <a:tailEnd/>
          </a:ln>
          <a:effectLst/>
        </p:spPr>
        <p:txBody>
          <a:bodyPr wrap="none">
            <a:spAutoFit/>
          </a:bodyPr>
          <a:lstStyle/>
          <a:p>
            <a:endParaRPr lang="zh-CN" altLang="en-US">
              <a:ea typeface="宋体" pitchFamily="2" charset="-122"/>
            </a:endParaRPr>
          </a:p>
        </p:txBody>
      </p:sp>
      <p:sp>
        <p:nvSpPr>
          <p:cNvPr id="867331" name="Rectangle 3"/>
          <p:cNvSpPr>
            <a:spLocks noGrp="1" noChangeArrowheads="1"/>
          </p:cNvSpPr>
          <p:nvPr>
            <p:ph type="body" idx="1"/>
          </p:nvPr>
        </p:nvSpPr>
        <p:spPr>
          <a:xfrm>
            <a:off x="322263" y="815975"/>
            <a:ext cx="8191500" cy="385763"/>
          </a:xfrm>
        </p:spPr>
        <p:txBody>
          <a:bodyPr/>
          <a:lstStyle/>
          <a:p>
            <a:pPr>
              <a:spcBef>
                <a:spcPct val="15000"/>
              </a:spcBef>
            </a:pPr>
            <a:r>
              <a:rPr lang="zh-CN" altLang="en-US" sz="2200">
                <a:latin typeface="微软雅黑" pitchFamily="34" charset="-122"/>
                <a:ea typeface="微软雅黑" pitchFamily="34" charset="-122"/>
              </a:rPr>
              <a:t>页目录项和页表项格式一样，有</a:t>
            </a:r>
            <a:r>
              <a:rPr lang="en-US" altLang="zh-CN" sz="2200">
                <a:latin typeface="微软雅黑" pitchFamily="34" charset="-122"/>
                <a:ea typeface="微软雅黑" pitchFamily="34" charset="-122"/>
              </a:rPr>
              <a:t>32</a:t>
            </a:r>
            <a:r>
              <a:rPr lang="zh-CN" altLang="en-US" sz="2200">
                <a:latin typeface="微软雅黑" pitchFamily="34" charset="-122"/>
                <a:ea typeface="微软雅黑" pitchFamily="34" charset="-122"/>
              </a:rPr>
              <a:t>位（</a:t>
            </a:r>
            <a:r>
              <a:rPr lang="en-US" altLang="zh-CN" sz="2200">
                <a:latin typeface="微软雅黑" pitchFamily="34" charset="-122"/>
                <a:ea typeface="微软雅黑" pitchFamily="34" charset="-122"/>
              </a:rPr>
              <a:t>4B</a:t>
            </a:r>
            <a:r>
              <a:rPr lang="zh-CN" altLang="en-US" sz="2200">
                <a:latin typeface="微软雅黑" pitchFamily="34" charset="-122"/>
                <a:ea typeface="微软雅黑" pitchFamily="34" charset="-122"/>
              </a:rPr>
              <a:t>）</a:t>
            </a:r>
          </a:p>
        </p:txBody>
      </p:sp>
      <p:grpSp>
        <p:nvGrpSpPr>
          <p:cNvPr id="867344" name="Group 16"/>
          <p:cNvGrpSpPr>
            <a:grpSpLocks/>
          </p:cNvGrpSpPr>
          <p:nvPr/>
        </p:nvGrpSpPr>
        <p:grpSpPr bwMode="auto">
          <a:xfrm>
            <a:off x="798513" y="1481138"/>
            <a:ext cx="6240462" cy="585787"/>
            <a:chOff x="503" y="933"/>
            <a:chExt cx="3931" cy="369"/>
          </a:xfrm>
        </p:grpSpPr>
        <p:sp>
          <p:nvSpPr>
            <p:cNvPr id="867341" name="Rectangle 13"/>
            <p:cNvSpPr>
              <a:spLocks noChangeArrowheads="1"/>
            </p:cNvSpPr>
            <p:nvPr/>
          </p:nvSpPr>
          <p:spPr bwMode="auto">
            <a:xfrm>
              <a:off x="503" y="951"/>
              <a:ext cx="3931" cy="329"/>
            </a:xfrm>
            <a:prstGeom prst="rect">
              <a:avLst/>
            </a:prstGeom>
            <a:noFill/>
            <a:ln w="50800">
              <a:solidFill>
                <a:schemeClr val="accent1"/>
              </a:solidFill>
              <a:miter lim="800000"/>
              <a:headEnd/>
              <a:tailEnd/>
            </a:ln>
            <a:effectLst/>
          </p:spPr>
          <p:txBody>
            <a:bodyPr wrap="none" anchor="ctr"/>
            <a:lstStyle/>
            <a:p>
              <a:pPr algn="ctr"/>
              <a:endParaRPr lang="zh-CN" altLang="en-US">
                <a:solidFill>
                  <a:schemeClr val="accent1"/>
                </a:solidFill>
                <a:ea typeface="宋体" pitchFamily="2" charset="-122"/>
              </a:endParaRPr>
            </a:p>
          </p:txBody>
        </p:sp>
        <p:sp>
          <p:nvSpPr>
            <p:cNvPr id="867342" name="Line 14"/>
            <p:cNvSpPr>
              <a:spLocks noChangeShapeType="1"/>
            </p:cNvSpPr>
            <p:nvPr/>
          </p:nvSpPr>
          <p:spPr bwMode="auto">
            <a:xfrm>
              <a:off x="1645" y="933"/>
              <a:ext cx="0" cy="338"/>
            </a:xfrm>
            <a:prstGeom prst="line">
              <a:avLst/>
            </a:prstGeom>
            <a:noFill/>
            <a:ln w="50800">
              <a:solidFill>
                <a:schemeClr val="accent1"/>
              </a:solidFill>
              <a:round/>
              <a:headEnd/>
              <a:tailEnd/>
            </a:ln>
            <a:effectLst/>
          </p:spPr>
          <p:txBody>
            <a:bodyPr/>
            <a:lstStyle/>
            <a:p>
              <a:endParaRPr lang="zh-CN" altLang="en-US"/>
            </a:p>
          </p:txBody>
        </p:sp>
        <p:sp>
          <p:nvSpPr>
            <p:cNvPr id="867343" name="Line 15"/>
            <p:cNvSpPr>
              <a:spLocks noChangeShapeType="1"/>
            </p:cNvSpPr>
            <p:nvPr/>
          </p:nvSpPr>
          <p:spPr bwMode="auto">
            <a:xfrm>
              <a:off x="2773" y="964"/>
              <a:ext cx="0" cy="338"/>
            </a:xfrm>
            <a:prstGeom prst="line">
              <a:avLst/>
            </a:prstGeom>
            <a:noFill/>
            <a:ln w="50800">
              <a:solidFill>
                <a:schemeClr val="accent1"/>
              </a:solidFill>
              <a:round/>
              <a:headEnd/>
              <a:tailEn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67344"/>
                                        </p:tgtEl>
                                        <p:attrNameLst>
                                          <p:attrName>style.visibility</p:attrName>
                                        </p:attrNameLst>
                                      </p:cBhvr>
                                      <p:to>
                                        <p:strVal val="visible"/>
                                      </p:to>
                                    </p:set>
                                    <p:animEffect transition="in" filter="blinds(horizontal)">
                                      <p:cBhvr>
                                        <p:cTn id="7" dur="500"/>
                                        <p:tgtEl>
                                          <p:spTgt spid="8673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67333"/>
                                        </p:tgtEl>
                                        <p:attrNameLst>
                                          <p:attrName>style.visibility</p:attrName>
                                        </p:attrNameLst>
                                      </p:cBhvr>
                                      <p:to>
                                        <p:strVal val="visible"/>
                                      </p:to>
                                    </p:set>
                                    <p:animEffect transition="in" filter="blinds(horizontal)">
                                      <p:cBhvr>
                                        <p:cTn id="12" dur="500"/>
                                        <p:tgtEl>
                                          <p:spTgt spid="86733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67334"/>
                                        </p:tgtEl>
                                        <p:attrNameLst>
                                          <p:attrName>style.visibility</p:attrName>
                                        </p:attrNameLst>
                                      </p:cBhvr>
                                      <p:to>
                                        <p:strVal val="visible"/>
                                      </p:to>
                                    </p:set>
                                    <p:animEffect transition="in" filter="blinds(horizontal)">
                                      <p:cBhvr>
                                        <p:cTn id="17" dur="500"/>
                                        <p:tgtEl>
                                          <p:spTgt spid="86733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67338"/>
                                        </p:tgtEl>
                                        <p:attrNameLst>
                                          <p:attrName>style.visibility</p:attrName>
                                        </p:attrNameLst>
                                      </p:cBhvr>
                                      <p:to>
                                        <p:strVal val="visible"/>
                                      </p:to>
                                    </p:set>
                                    <p:animEffect transition="in" filter="blinds(horizontal)">
                                      <p:cBhvr>
                                        <p:cTn id="22" dur="500"/>
                                        <p:tgtEl>
                                          <p:spTgt spid="86733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67335"/>
                                        </p:tgtEl>
                                        <p:attrNameLst>
                                          <p:attrName>style.visibility</p:attrName>
                                        </p:attrNameLst>
                                      </p:cBhvr>
                                      <p:to>
                                        <p:strVal val="visible"/>
                                      </p:to>
                                    </p:set>
                                    <p:animEffect transition="in" filter="blinds(horizontal)">
                                      <p:cBhvr>
                                        <p:cTn id="27" dur="500"/>
                                        <p:tgtEl>
                                          <p:spTgt spid="86733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67331">
                                            <p:txEl>
                                              <p:pRg st="0" end="0"/>
                                            </p:txEl>
                                          </p:spTgt>
                                        </p:tgtEl>
                                        <p:attrNameLst>
                                          <p:attrName>style.visibility</p:attrName>
                                        </p:attrNameLst>
                                      </p:cBhvr>
                                      <p:to>
                                        <p:strVal val="visible"/>
                                      </p:to>
                                    </p:set>
                                    <p:animEffect transition="in" filter="blinds(horizontal)">
                                      <p:cBhvr>
                                        <p:cTn id="32" dur="500"/>
                                        <p:tgtEl>
                                          <p:spTgt spid="86733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67336"/>
                                        </p:tgtEl>
                                        <p:attrNameLst>
                                          <p:attrName>style.visibility</p:attrName>
                                        </p:attrNameLst>
                                      </p:cBhvr>
                                      <p:to>
                                        <p:strVal val="visible"/>
                                      </p:to>
                                    </p:set>
                                    <p:animEffect transition="in" filter="blinds(horizontal)">
                                      <p:cBhvr>
                                        <p:cTn id="37" dur="500"/>
                                        <p:tgtEl>
                                          <p:spTgt spid="86733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67337"/>
                                        </p:tgtEl>
                                        <p:attrNameLst>
                                          <p:attrName>style.visibility</p:attrName>
                                        </p:attrNameLst>
                                      </p:cBhvr>
                                      <p:to>
                                        <p:strVal val="visible"/>
                                      </p:to>
                                    </p:set>
                                    <p:animEffect transition="in" filter="blinds(horizontal)">
                                      <p:cBhvr>
                                        <p:cTn id="42" dur="500"/>
                                        <p:tgtEl>
                                          <p:spTgt spid="867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7333" grpId="0" animBg="1"/>
      <p:bldP spid="867334" grpId="0" animBg="1"/>
      <p:bldP spid="867335" grpId="0" animBg="1"/>
      <p:bldP spid="867336" grpId="0" animBg="1"/>
      <p:bldP spid="867337" grpId="0" animBg="1"/>
      <p:bldP spid="867338" grpId="0" animBg="1"/>
      <p:bldP spid="867331" grpId="0" build="p"/>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Rectangle 2"/>
          <p:cNvSpPr>
            <a:spLocks noGrp="1" noChangeArrowheads="1"/>
          </p:cNvSpPr>
          <p:nvPr>
            <p:ph type="title"/>
          </p:nvPr>
        </p:nvSpPr>
        <p:spPr/>
        <p:txBody>
          <a:bodyPr/>
          <a:lstStyle/>
          <a:p>
            <a:r>
              <a:rPr lang="zh-CN" altLang="en-US"/>
              <a:t>页目录项和页表项</a:t>
            </a:r>
          </a:p>
        </p:txBody>
      </p:sp>
      <p:sp>
        <p:nvSpPr>
          <p:cNvPr id="872451" name="Rectangle 3"/>
          <p:cNvSpPr>
            <a:spLocks noGrp="1" noChangeArrowheads="1"/>
          </p:cNvSpPr>
          <p:nvPr>
            <p:ph type="body" idx="1"/>
          </p:nvPr>
        </p:nvSpPr>
        <p:spPr>
          <a:xfrm>
            <a:off x="452438" y="2138363"/>
            <a:ext cx="8364537" cy="4518025"/>
          </a:xfrm>
        </p:spPr>
        <p:txBody>
          <a:bodyPr/>
          <a:lstStyle/>
          <a:p>
            <a:pPr>
              <a:buSzPct val="80000"/>
              <a:buFont typeface="Wingdings" pitchFamily="2" charset="2"/>
              <a:buChar char="l"/>
            </a:pPr>
            <a:r>
              <a:rPr lang="en-US" altLang="zh-CN" sz="1900">
                <a:latin typeface="微软雅黑" pitchFamily="34" charset="-122"/>
                <a:ea typeface="微软雅黑" pitchFamily="34" charset="-122"/>
              </a:rPr>
              <a:t>P</a:t>
            </a:r>
            <a:r>
              <a:rPr lang="zh-CN" altLang="en-US" sz="1900">
                <a:latin typeface="微软雅黑" pitchFamily="34" charset="-122"/>
                <a:ea typeface="微软雅黑" pitchFamily="34" charset="-122"/>
              </a:rPr>
              <a:t>：</a:t>
            </a:r>
            <a:r>
              <a:rPr lang="en-US" altLang="zh-CN" sz="1900">
                <a:latin typeface="微软雅黑" pitchFamily="34" charset="-122"/>
                <a:ea typeface="微软雅黑" pitchFamily="34" charset="-122"/>
              </a:rPr>
              <a:t>1</a:t>
            </a:r>
            <a:r>
              <a:rPr lang="zh-CN" altLang="en-US" sz="1900">
                <a:latin typeface="微软雅黑" pitchFamily="34" charset="-122"/>
                <a:ea typeface="微软雅黑" pitchFamily="34" charset="-122"/>
              </a:rPr>
              <a:t>表示页表或页在主存中；</a:t>
            </a:r>
            <a:r>
              <a:rPr lang="en-US" altLang="zh-CN" sz="1900">
                <a:latin typeface="微软雅黑" pitchFamily="34" charset="-122"/>
                <a:ea typeface="微软雅黑" pitchFamily="34" charset="-122"/>
              </a:rPr>
              <a:t>P=0</a:t>
            </a:r>
            <a:r>
              <a:rPr lang="zh-CN" altLang="en-US" sz="1900">
                <a:latin typeface="微软雅黑" pitchFamily="34" charset="-122"/>
                <a:ea typeface="微软雅黑" pitchFamily="34" charset="-122"/>
              </a:rPr>
              <a:t>表示页表或页不在主存，即缺页，此时需将页故障线性地址保存到</a:t>
            </a:r>
            <a:r>
              <a:rPr lang="en-US" altLang="zh-CN" sz="1900">
                <a:latin typeface="微软雅黑" pitchFamily="34" charset="-122"/>
                <a:ea typeface="微软雅黑" pitchFamily="34" charset="-122"/>
              </a:rPr>
              <a:t>CR2</a:t>
            </a:r>
            <a:r>
              <a:rPr lang="zh-CN" altLang="en-US" sz="1900">
                <a:latin typeface="微软雅黑" pitchFamily="34" charset="-122"/>
                <a:ea typeface="微软雅黑" pitchFamily="34" charset="-122"/>
              </a:rPr>
              <a:t>。</a:t>
            </a:r>
          </a:p>
          <a:p>
            <a:pPr>
              <a:buSzPct val="80000"/>
              <a:buFont typeface="Wingdings" pitchFamily="2" charset="2"/>
              <a:buChar char="l"/>
            </a:pPr>
            <a:r>
              <a:rPr lang="en-US" altLang="zh-CN" sz="1900">
                <a:latin typeface="微软雅黑" pitchFamily="34" charset="-122"/>
                <a:ea typeface="微软雅黑" pitchFamily="34" charset="-122"/>
              </a:rPr>
              <a:t>R/W</a:t>
            </a:r>
            <a:r>
              <a:rPr lang="zh-CN" altLang="en-US" sz="1900">
                <a:latin typeface="微软雅黑" pitchFamily="34" charset="-122"/>
                <a:ea typeface="微软雅黑" pitchFamily="34" charset="-122"/>
              </a:rPr>
              <a:t>：</a:t>
            </a:r>
            <a:r>
              <a:rPr lang="en-US" altLang="zh-CN" sz="1900">
                <a:latin typeface="微软雅黑" pitchFamily="34" charset="-122"/>
                <a:ea typeface="微软雅黑" pitchFamily="34" charset="-122"/>
              </a:rPr>
              <a:t>0</a:t>
            </a:r>
            <a:r>
              <a:rPr lang="zh-CN" altLang="en-US" sz="1900">
                <a:latin typeface="微软雅黑" pitchFamily="34" charset="-122"/>
                <a:ea typeface="微软雅黑" pitchFamily="34" charset="-122"/>
              </a:rPr>
              <a:t>表示页表或页只能读不能写；</a:t>
            </a:r>
            <a:r>
              <a:rPr lang="en-US" altLang="zh-CN" sz="1900">
                <a:latin typeface="微软雅黑" pitchFamily="34" charset="-122"/>
                <a:ea typeface="微软雅黑" pitchFamily="34" charset="-122"/>
              </a:rPr>
              <a:t>1</a:t>
            </a:r>
            <a:r>
              <a:rPr lang="zh-CN" altLang="en-US" sz="1900">
                <a:latin typeface="微软雅黑" pitchFamily="34" charset="-122"/>
                <a:ea typeface="微软雅黑" pitchFamily="34" charset="-122"/>
              </a:rPr>
              <a:t>表示可读可写。</a:t>
            </a:r>
          </a:p>
          <a:p>
            <a:pPr>
              <a:buSzPct val="80000"/>
              <a:buFont typeface="Wingdings" pitchFamily="2" charset="2"/>
              <a:buChar char="l"/>
            </a:pPr>
            <a:r>
              <a:rPr lang="en-US" altLang="zh-CN" sz="1900">
                <a:latin typeface="微软雅黑" pitchFamily="34" charset="-122"/>
                <a:ea typeface="微软雅黑" pitchFamily="34" charset="-122"/>
              </a:rPr>
              <a:t>U/S</a:t>
            </a:r>
            <a:r>
              <a:rPr lang="zh-CN" altLang="en-US" sz="1900">
                <a:latin typeface="微软雅黑" pitchFamily="34" charset="-122"/>
                <a:ea typeface="微软雅黑" pitchFamily="34" charset="-122"/>
              </a:rPr>
              <a:t>：</a:t>
            </a:r>
            <a:r>
              <a:rPr lang="en-US" altLang="zh-CN" sz="1900">
                <a:latin typeface="微软雅黑" pitchFamily="34" charset="-122"/>
                <a:ea typeface="微软雅黑" pitchFamily="34" charset="-122"/>
              </a:rPr>
              <a:t>0</a:t>
            </a:r>
            <a:r>
              <a:rPr lang="zh-CN" altLang="en-US" sz="1900">
                <a:latin typeface="微软雅黑" pitchFamily="34" charset="-122"/>
                <a:ea typeface="微软雅黑" pitchFamily="34" charset="-122"/>
              </a:rPr>
              <a:t>表示用户进程不能访问；</a:t>
            </a:r>
            <a:r>
              <a:rPr lang="en-US" altLang="zh-CN" sz="1900">
                <a:latin typeface="微软雅黑" pitchFamily="34" charset="-122"/>
                <a:ea typeface="微软雅黑" pitchFamily="34" charset="-122"/>
              </a:rPr>
              <a:t>1</a:t>
            </a:r>
            <a:r>
              <a:rPr lang="zh-CN" altLang="en-US" sz="1900">
                <a:latin typeface="微软雅黑" pitchFamily="34" charset="-122"/>
                <a:ea typeface="微软雅黑" pitchFamily="34" charset="-122"/>
              </a:rPr>
              <a:t>表示允许访问。</a:t>
            </a:r>
          </a:p>
          <a:p>
            <a:pPr>
              <a:buSzPct val="80000"/>
              <a:buFont typeface="Wingdings" pitchFamily="2" charset="2"/>
              <a:buChar char="l"/>
            </a:pPr>
            <a:r>
              <a:rPr lang="en-US" altLang="zh-CN" sz="1900">
                <a:latin typeface="微软雅黑" pitchFamily="34" charset="-122"/>
                <a:ea typeface="微软雅黑" pitchFamily="34" charset="-122"/>
              </a:rPr>
              <a:t>PWT</a:t>
            </a:r>
            <a:r>
              <a:rPr lang="zh-CN" altLang="en-US" sz="1900">
                <a:latin typeface="微软雅黑" pitchFamily="34" charset="-122"/>
                <a:ea typeface="微软雅黑" pitchFamily="34" charset="-122"/>
              </a:rPr>
              <a:t>：控制页表或页的</a:t>
            </a:r>
            <a:r>
              <a:rPr lang="en-US" altLang="zh-CN" sz="1900">
                <a:latin typeface="微软雅黑" pitchFamily="34" charset="-122"/>
                <a:ea typeface="微软雅黑" pitchFamily="34" charset="-122"/>
              </a:rPr>
              <a:t>cache</a:t>
            </a:r>
            <a:r>
              <a:rPr lang="zh-CN" altLang="en-US" sz="1900">
                <a:latin typeface="微软雅黑" pitchFamily="34" charset="-122"/>
                <a:ea typeface="微软雅黑" pitchFamily="34" charset="-122"/>
              </a:rPr>
              <a:t>写策略是全写还是回写（</a:t>
            </a:r>
            <a:r>
              <a:rPr lang="en-US" altLang="zh-CN" sz="1900">
                <a:latin typeface="微软雅黑" pitchFamily="34" charset="-122"/>
                <a:ea typeface="微软雅黑" pitchFamily="34" charset="-122"/>
              </a:rPr>
              <a:t>Write Back</a:t>
            </a:r>
            <a:r>
              <a:rPr lang="zh-CN" altLang="en-US" sz="1900">
                <a:latin typeface="微软雅黑" pitchFamily="34" charset="-122"/>
                <a:ea typeface="微软雅黑" pitchFamily="34" charset="-122"/>
              </a:rPr>
              <a:t>）。</a:t>
            </a:r>
          </a:p>
          <a:p>
            <a:pPr>
              <a:buSzPct val="80000"/>
              <a:buFont typeface="Wingdings" pitchFamily="2" charset="2"/>
              <a:buChar char="l"/>
            </a:pPr>
            <a:r>
              <a:rPr lang="en-US" altLang="zh-CN" sz="1900">
                <a:latin typeface="微软雅黑" pitchFamily="34" charset="-122"/>
                <a:ea typeface="微软雅黑" pitchFamily="34" charset="-122"/>
              </a:rPr>
              <a:t>PCD</a:t>
            </a:r>
            <a:r>
              <a:rPr lang="zh-CN" altLang="en-US" sz="1900">
                <a:latin typeface="微软雅黑" pitchFamily="34" charset="-122"/>
                <a:ea typeface="微软雅黑" pitchFamily="34" charset="-122"/>
              </a:rPr>
              <a:t>：控制页表或页能否被缓存到</a:t>
            </a:r>
            <a:r>
              <a:rPr lang="en-US" altLang="zh-CN" sz="1900">
                <a:latin typeface="微软雅黑" pitchFamily="34" charset="-122"/>
                <a:ea typeface="微软雅黑" pitchFamily="34" charset="-122"/>
              </a:rPr>
              <a:t>cache</a:t>
            </a:r>
            <a:r>
              <a:rPr lang="zh-CN" altLang="en-US" sz="1900">
                <a:latin typeface="微软雅黑" pitchFamily="34" charset="-122"/>
                <a:ea typeface="微软雅黑" pitchFamily="34" charset="-122"/>
              </a:rPr>
              <a:t>中。</a:t>
            </a:r>
          </a:p>
          <a:p>
            <a:pPr>
              <a:buSzPct val="80000"/>
              <a:buFont typeface="Wingdings" pitchFamily="2" charset="2"/>
              <a:buChar char="l"/>
            </a:pPr>
            <a:r>
              <a:rPr lang="en-US" altLang="zh-CN" sz="1900">
                <a:latin typeface="微软雅黑" pitchFamily="34" charset="-122"/>
                <a:ea typeface="微软雅黑" pitchFamily="34" charset="-122"/>
              </a:rPr>
              <a:t>A</a:t>
            </a:r>
            <a:r>
              <a:rPr lang="zh-CN" altLang="en-US" sz="1900">
                <a:latin typeface="微软雅黑" pitchFamily="34" charset="-122"/>
                <a:ea typeface="微软雅黑" pitchFamily="34" charset="-122"/>
              </a:rPr>
              <a:t>：</a:t>
            </a:r>
            <a:r>
              <a:rPr lang="en-US" altLang="zh-CN" sz="1900">
                <a:latin typeface="微软雅黑" pitchFamily="34" charset="-122"/>
                <a:ea typeface="微软雅黑" pitchFamily="34" charset="-122"/>
              </a:rPr>
              <a:t>1</a:t>
            </a:r>
            <a:r>
              <a:rPr lang="zh-CN" altLang="en-US" sz="1900">
                <a:latin typeface="微软雅黑" pitchFamily="34" charset="-122"/>
                <a:ea typeface="微软雅黑" pitchFamily="34" charset="-122"/>
              </a:rPr>
              <a:t>表示指定页表或页被访问过，初始化时</a:t>
            </a:r>
            <a:r>
              <a:rPr lang="en-US" altLang="zh-CN" sz="1900">
                <a:latin typeface="微软雅黑" pitchFamily="34" charset="-122"/>
                <a:ea typeface="微软雅黑" pitchFamily="34" charset="-122"/>
              </a:rPr>
              <a:t>OS</a:t>
            </a:r>
            <a:r>
              <a:rPr lang="zh-CN" altLang="en-US" sz="1900">
                <a:latin typeface="微软雅黑" pitchFamily="34" charset="-122"/>
                <a:ea typeface="微软雅黑" pitchFamily="34" charset="-122"/>
              </a:rPr>
              <a:t>将其清</a:t>
            </a:r>
            <a:r>
              <a:rPr lang="en-US" altLang="zh-CN" sz="1900">
                <a:latin typeface="微软雅黑" pitchFamily="34" charset="-122"/>
                <a:ea typeface="微软雅黑" pitchFamily="34" charset="-122"/>
              </a:rPr>
              <a:t>0</a:t>
            </a:r>
            <a:r>
              <a:rPr lang="zh-CN" altLang="en-US" sz="1900">
                <a:latin typeface="微软雅黑" pitchFamily="34" charset="-122"/>
                <a:ea typeface="微软雅黑" pitchFamily="34" charset="-122"/>
              </a:rPr>
              <a:t>。利用该标志，</a:t>
            </a:r>
            <a:r>
              <a:rPr lang="en-US" altLang="zh-CN" sz="1900">
                <a:latin typeface="微软雅黑" pitchFamily="34" charset="-122"/>
                <a:ea typeface="微软雅黑" pitchFamily="34" charset="-122"/>
              </a:rPr>
              <a:t>OS</a:t>
            </a:r>
            <a:r>
              <a:rPr lang="zh-CN" altLang="en-US" sz="1900">
                <a:latin typeface="微软雅黑" pitchFamily="34" charset="-122"/>
                <a:ea typeface="微软雅黑" pitchFamily="34" charset="-122"/>
              </a:rPr>
              <a:t>可清楚了解哪些页表或页正在使用，一般选择长期未用的页或近来最少使用的页调出主存。由</a:t>
            </a:r>
            <a:r>
              <a:rPr lang="en-US" altLang="zh-CN" sz="1900">
                <a:latin typeface="微软雅黑" pitchFamily="34" charset="-122"/>
                <a:ea typeface="微软雅黑" pitchFamily="34" charset="-122"/>
              </a:rPr>
              <a:t>MMU</a:t>
            </a:r>
            <a:r>
              <a:rPr lang="zh-CN" altLang="en-US" sz="1900">
                <a:latin typeface="微软雅黑" pitchFamily="34" charset="-122"/>
                <a:ea typeface="微软雅黑" pitchFamily="34" charset="-122"/>
              </a:rPr>
              <a:t>在进行地址转换时将该位置</a:t>
            </a:r>
            <a:r>
              <a:rPr lang="en-US" altLang="zh-CN" sz="1900">
                <a:latin typeface="微软雅黑" pitchFamily="34" charset="-122"/>
                <a:ea typeface="微软雅黑" pitchFamily="34" charset="-122"/>
              </a:rPr>
              <a:t>1</a:t>
            </a:r>
            <a:r>
              <a:rPr lang="zh-CN" altLang="en-US" sz="1900">
                <a:latin typeface="微软雅黑" pitchFamily="34" charset="-122"/>
                <a:ea typeface="微软雅黑" pitchFamily="34" charset="-122"/>
              </a:rPr>
              <a:t>。</a:t>
            </a:r>
          </a:p>
          <a:p>
            <a:pPr>
              <a:buSzPct val="80000"/>
              <a:buFont typeface="Wingdings" pitchFamily="2" charset="2"/>
              <a:buChar char="l"/>
            </a:pPr>
            <a:r>
              <a:rPr lang="en-US" altLang="zh-CN" sz="1900">
                <a:latin typeface="微软雅黑" pitchFamily="34" charset="-122"/>
                <a:ea typeface="微软雅黑" pitchFamily="34" charset="-122"/>
              </a:rPr>
              <a:t>D</a:t>
            </a:r>
            <a:r>
              <a:rPr lang="zh-CN" altLang="en-US" sz="1900">
                <a:latin typeface="微软雅黑" pitchFamily="34" charset="-122"/>
                <a:ea typeface="微软雅黑" pitchFamily="34" charset="-122"/>
              </a:rPr>
              <a:t>：修改位</a:t>
            </a:r>
            <a:r>
              <a:rPr lang="en-US" altLang="zh-CN" sz="1900">
                <a:latin typeface="微软雅黑" pitchFamily="34" charset="-122"/>
                <a:ea typeface="微软雅黑" pitchFamily="34" charset="-122"/>
              </a:rPr>
              <a:t>(</a:t>
            </a:r>
            <a:r>
              <a:rPr lang="zh-CN" altLang="en-US" sz="1900">
                <a:latin typeface="微软雅黑" pitchFamily="34" charset="-122"/>
                <a:ea typeface="微软雅黑" pitchFamily="34" charset="-122"/>
              </a:rPr>
              <a:t>脏位</a:t>
            </a:r>
            <a:r>
              <a:rPr lang="en-US" altLang="zh-CN" sz="1900">
                <a:latin typeface="微软雅黑" pitchFamily="34" charset="-122"/>
                <a:ea typeface="微软雅黑" pitchFamily="34" charset="-122"/>
              </a:rPr>
              <a:t>dirty bit)</a:t>
            </a:r>
            <a:r>
              <a:rPr lang="zh-CN" altLang="en-US" sz="1900">
                <a:latin typeface="微软雅黑" pitchFamily="34" charset="-122"/>
                <a:ea typeface="微软雅黑" pitchFamily="34" charset="-122"/>
              </a:rPr>
              <a:t>。页目录项中无意义，只在页表项中有意义。初始化时</a:t>
            </a:r>
            <a:r>
              <a:rPr lang="en-US" altLang="zh-CN" sz="1900">
                <a:latin typeface="微软雅黑" pitchFamily="34" charset="-122"/>
                <a:ea typeface="微软雅黑" pitchFamily="34" charset="-122"/>
              </a:rPr>
              <a:t>OS</a:t>
            </a:r>
            <a:r>
              <a:rPr lang="zh-CN" altLang="en-US" sz="1900">
                <a:latin typeface="微软雅黑" pitchFamily="34" charset="-122"/>
                <a:ea typeface="微软雅黑" pitchFamily="34" charset="-122"/>
              </a:rPr>
              <a:t>将其清</a:t>
            </a:r>
            <a:r>
              <a:rPr lang="en-US" altLang="zh-CN" sz="1900">
                <a:latin typeface="微软雅黑" pitchFamily="34" charset="-122"/>
                <a:ea typeface="微软雅黑" pitchFamily="34" charset="-122"/>
              </a:rPr>
              <a:t>0</a:t>
            </a:r>
            <a:r>
              <a:rPr lang="zh-CN" altLang="en-US" sz="1900">
                <a:latin typeface="微软雅黑" pitchFamily="34" charset="-122"/>
                <a:ea typeface="微软雅黑" pitchFamily="34" charset="-122"/>
              </a:rPr>
              <a:t>，由</a:t>
            </a:r>
            <a:r>
              <a:rPr lang="en-US" altLang="zh-CN" sz="1900">
                <a:latin typeface="微软雅黑" pitchFamily="34" charset="-122"/>
                <a:ea typeface="微软雅黑" pitchFamily="34" charset="-122"/>
              </a:rPr>
              <a:t>MMU</a:t>
            </a:r>
            <a:r>
              <a:rPr lang="zh-CN" altLang="en-US" sz="1900">
                <a:latin typeface="微软雅黑" pitchFamily="34" charset="-122"/>
                <a:ea typeface="微软雅黑" pitchFamily="34" charset="-122"/>
              </a:rPr>
              <a:t>在进行写操作的地址转换时将该位置</a:t>
            </a:r>
            <a:r>
              <a:rPr lang="en-US" altLang="zh-CN" sz="1900">
                <a:latin typeface="微软雅黑" pitchFamily="34" charset="-122"/>
                <a:ea typeface="微软雅黑" pitchFamily="34" charset="-122"/>
              </a:rPr>
              <a:t>1</a:t>
            </a:r>
            <a:r>
              <a:rPr lang="zh-CN" altLang="en-US" sz="1900">
                <a:latin typeface="微软雅黑" pitchFamily="34" charset="-122"/>
                <a:ea typeface="微软雅黑" pitchFamily="34" charset="-122"/>
              </a:rPr>
              <a:t>。</a:t>
            </a:r>
          </a:p>
          <a:p>
            <a:pPr>
              <a:buSzPct val="80000"/>
              <a:buFont typeface="Wingdings" pitchFamily="2" charset="2"/>
              <a:buChar char="l"/>
            </a:pPr>
            <a:r>
              <a:rPr lang="zh-CN" altLang="en-US" sz="1900">
                <a:latin typeface="微软雅黑" pitchFamily="34" charset="-122"/>
                <a:ea typeface="微软雅黑" pitchFamily="34" charset="-122"/>
              </a:rPr>
              <a:t>高</a:t>
            </a:r>
            <a:r>
              <a:rPr lang="en-US" altLang="zh-CN" sz="1900">
                <a:latin typeface="微软雅黑" pitchFamily="34" charset="-122"/>
                <a:ea typeface="微软雅黑" pitchFamily="34" charset="-122"/>
              </a:rPr>
              <a:t>20</a:t>
            </a:r>
            <a:r>
              <a:rPr lang="zh-CN" altLang="en-US" sz="1900">
                <a:latin typeface="微软雅黑" pitchFamily="34" charset="-122"/>
                <a:ea typeface="微软雅黑" pitchFamily="34" charset="-122"/>
              </a:rPr>
              <a:t>位是页表或页在主存中的首地址对应的页框号，即首地址的高</a:t>
            </a:r>
            <a:r>
              <a:rPr lang="en-US" altLang="zh-CN" sz="1900">
                <a:latin typeface="微软雅黑" pitchFamily="34" charset="-122"/>
                <a:ea typeface="微软雅黑" pitchFamily="34" charset="-122"/>
              </a:rPr>
              <a:t>20</a:t>
            </a:r>
            <a:r>
              <a:rPr lang="zh-CN" altLang="en-US" sz="1900">
                <a:latin typeface="微软雅黑" pitchFamily="34" charset="-122"/>
                <a:ea typeface="微软雅黑" pitchFamily="34" charset="-122"/>
              </a:rPr>
              <a:t>位。</a:t>
            </a:r>
            <a:r>
              <a:rPr lang="zh-CN" altLang="en-US" sz="1900">
                <a:solidFill>
                  <a:schemeClr val="accent2"/>
                </a:solidFill>
                <a:latin typeface="微软雅黑" pitchFamily="34" charset="-122"/>
                <a:ea typeface="微软雅黑" pitchFamily="34" charset="-122"/>
              </a:rPr>
              <a:t>每个页表的起始位置都按</a:t>
            </a:r>
            <a:r>
              <a:rPr lang="en-US" altLang="zh-CN" sz="1900">
                <a:solidFill>
                  <a:schemeClr val="accent2"/>
                </a:solidFill>
                <a:latin typeface="微软雅黑" pitchFamily="34" charset="-122"/>
                <a:ea typeface="微软雅黑" pitchFamily="34" charset="-122"/>
              </a:rPr>
              <a:t>4KB</a:t>
            </a:r>
            <a:r>
              <a:rPr lang="zh-CN" altLang="en-US" sz="1900">
                <a:solidFill>
                  <a:schemeClr val="accent2"/>
                </a:solidFill>
                <a:latin typeface="微软雅黑" pitchFamily="34" charset="-122"/>
                <a:ea typeface="微软雅黑" pitchFamily="34" charset="-122"/>
              </a:rPr>
              <a:t>对齐。 </a:t>
            </a:r>
          </a:p>
        </p:txBody>
      </p:sp>
      <p:pic>
        <p:nvPicPr>
          <p:cNvPr id="872452" name="Picture 4"/>
          <p:cNvPicPr>
            <a:picLocks noChangeAspect="1" noChangeArrowheads="1"/>
          </p:cNvPicPr>
          <p:nvPr/>
        </p:nvPicPr>
        <p:blipFill>
          <a:blip r:embed="rId2"/>
          <a:srcRect/>
          <a:stretch>
            <a:fillRect/>
          </a:stretch>
        </p:blipFill>
        <p:spPr bwMode="auto">
          <a:xfrm>
            <a:off x="198438" y="993775"/>
            <a:ext cx="8736012" cy="84613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72451">
                                            <p:txEl>
                                              <p:pRg st="0" end="0"/>
                                            </p:txEl>
                                          </p:spTgt>
                                        </p:tgtEl>
                                        <p:attrNameLst>
                                          <p:attrName>style.visibility</p:attrName>
                                        </p:attrNameLst>
                                      </p:cBhvr>
                                      <p:to>
                                        <p:strVal val="visible"/>
                                      </p:to>
                                    </p:set>
                                    <p:animEffect transition="in" filter="blinds(horizontal)">
                                      <p:cBhvr>
                                        <p:cTn id="7" dur="500"/>
                                        <p:tgtEl>
                                          <p:spTgt spid="8724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72451">
                                            <p:txEl>
                                              <p:pRg st="1" end="1"/>
                                            </p:txEl>
                                          </p:spTgt>
                                        </p:tgtEl>
                                        <p:attrNameLst>
                                          <p:attrName>style.visibility</p:attrName>
                                        </p:attrNameLst>
                                      </p:cBhvr>
                                      <p:to>
                                        <p:strVal val="visible"/>
                                      </p:to>
                                    </p:set>
                                    <p:animEffect transition="in" filter="blinds(horizontal)">
                                      <p:cBhvr>
                                        <p:cTn id="12" dur="500"/>
                                        <p:tgtEl>
                                          <p:spTgt spid="8724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72451">
                                            <p:txEl>
                                              <p:pRg st="2" end="2"/>
                                            </p:txEl>
                                          </p:spTgt>
                                        </p:tgtEl>
                                        <p:attrNameLst>
                                          <p:attrName>style.visibility</p:attrName>
                                        </p:attrNameLst>
                                      </p:cBhvr>
                                      <p:to>
                                        <p:strVal val="visible"/>
                                      </p:to>
                                    </p:set>
                                    <p:animEffect transition="in" filter="blinds(horizontal)">
                                      <p:cBhvr>
                                        <p:cTn id="17" dur="500"/>
                                        <p:tgtEl>
                                          <p:spTgt spid="8724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72451">
                                            <p:txEl>
                                              <p:pRg st="3" end="3"/>
                                            </p:txEl>
                                          </p:spTgt>
                                        </p:tgtEl>
                                        <p:attrNameLst>
                                          <p:attrName>style.visibility</p:attrName>
                                        </p:attrNameLst>
                                      </p:cBhvr>
                                      <p:to>
                                        <p:strVal val="visible"/>
                                      </p:to>
                                    </p:set>
                                    <p:animEffect transition="in" filter="blinds(horizontal)">
                                      <p:cBhvr>
                                        <p:cTn id="22" dur="500"/>
                                        <p:tgtEl>
                                          <p:spTgt spid="8724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72451">
                                            <p:txEl>
                                              <p:pRg st="4" end="4"/>
                                            </p:txEl>
                                          </p:spTgt>
                                        </p:tgtEl>
                                        <p:attrNameLst>
                                          <p:attrName>style.visibility</p:attrName>
                                        </p:attrNameLst>
                                      </p:cBhvr>
                                      <p:to>
                                        <p:strVal val="visible"/>
                                      </p:to>
                                    </p:set>
                                    <p:animEffect transition="in" filter="blinds(horizontal)">
                                      <p:cBhvr>
                                        <p:cTn id="27" dur="500"/>
                                        <p:tgtEl>
                                          <p:spTgt spid="8724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72451">
                                            <p:txEl>
                                              <p:pRg st="5" end="5"/>
                                            </p:txEl>
                                          </p:spTgt>
                                        </p:tgtEl>
                                        <p:attrNameLst>
                                          <p:attrName>style.visibility</p:attrName>
                                        </p:attrNameLst>
                                      </p:cBhvr>
                                      <p:to>
                                        <p:strVal val="visible"/>
                                      </p:to>
                                    </p:set>
                                    <p:animEffect transition="in" filter="blinds(horizontal)">
                                      <p:cBhvr>
                                        <p:cTn id="32" dur="500"/>
                                        <p:tgtEl>
                                          <p:spTgt spid="87245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72451">
                                            <p:txEl>
                                              <p:pRg st="6" end="6"/>
                                            </p:txEl>
                                          </p:spTgt>
                                        </p:tgtEl>
                                        <p:attrNameLst>
                                          <p:attrName>style.visibility</p:attrName>
                                        </p:attrNameLst>
                                      </p:cBhvr>
                                      <p:to>
                                        <p:strVal val="visible"/>
                                      </p:to>
                                    </p:set>
                                    <p:animEffect transition="in" filter="blinds(horizontal)">
                                      <p:cBhvr>
                                        <p:cTn id="37" dur="500"/>
                                        <p:tgtEl>
                                          <p:spTgt spid="87245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72451">
                                            <p:txEl>
                                              <p:pRg st="7" end="7"/>
                                            </p:txEl>
                                          </p:spTgt>
                                        </p:tgtEl>
                                        <p:attrNameLst>
                                          <p:attrName>style.visibility</p:attrName>
                                        </p:attrNameLst>
                                      </p:cBhvr>
                                      <p:to>
                                        <p:strVal val="visible"/>
                                      </p:to>
                                    </p:set>
                                    <p:animEffect transition="in" filter="blinds(horizontal)">
                                      <p:cBhvr>
                                        <p:cTn id="42" dur="500"/>
                                        <p:tgtEl>
                                          <p:spTgt spid="8724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Rectangle 2"/>
          <p:cNvSpPr>
            <a:spLocks noGrp="1" noChangeArrowheads="1"/>
          </p:cNvSpPr>
          <p:nvPr>
            <p:ph type="title"/>
          </p:nvPr>
        </p:nvSpPr>
        <p:spPr/>
        <p:txBody>
          <a:bodyPr/>
          <a:lstStyle/>
          <a:p>
            <a:r>
              <a:rPr lang="zh-CN" altLang="en-US" sz="3200"/>
              <a:t>回顾：指令</a:t>
            </a:r>
            <a:r>
              <a:rPr lang="zh-CN" altLang="en-US" sz="3200">
                <a:latin typeface="黑体"/>
              </a:rPr>
              <a:t>“</a:t>
            </a:r>
            <a:r>
              <a:rPr lang="en-US" altLang="zh-CN" sz="3200"/>
              <a:t>movl 8(%ebp), %eax</a:t>
            </a:r>
            <a:r>
              <a:rPr lang="en-US" altLang="zh-CN" sz="3200">
                <a:latin typeface="黑体"/>
              </a:rPr>
              <a:t>”</a:t>
            </a:r>
            <a:r>
              <a:rPr lang="zh-CN" altLang="en-US" sz="3200"/>
              <a:t>操作过程</a:t>
            </a:r>
            <a:r>
              <a:rPr lang="zh-CN" altLang="en-US"/>
              <a:t> </a:t>
            </a:r>
          </a:p>
        </p:txBody>
      </p:sp>
      <p:sp>
        <p:nvSpPr>
          <p:cNvPr id="864259" name="Rectangle 3"/>
          <p:cNvSpPr>
            <a:spLocks noGrp="1" noChangeArrowheads="1"/>
          </p:cNvSpPr>
          <p:nvPr>
            <p:ph type="body" idx="1"/>
          </p:nvPr>
        </p:nvSpPr>
        <p:spPr>
          <a:xfrm>
            <a:off x="103188" y="3262313"/>
            <a:ext cx="8969375" cy="3233737"/>
          </a:xfrm>
        </p:spPr>
        <p:txBody>
          <a:bodyPr/>
          <a:lstStyle/>
          <a:p>
            <a:r>
              <a:rPr lang="en-US" altLang="zh-CN" sz="2000">
                <a:latin typeface="微软雅黑" pitchFamily="34" charset="-122"/>
                <a:ea typeface="微软雅黑" pitchFamily="34" charset="-122"/>
              </a:rPr>
              <a:t>IA-32</a:t>
            </a:r>
            <a:r>
              <a:rPr lang="zh-CN" altLang="en-US" sz="2000">
                <a:latin typeface="微软雅黑" pitchFamily="34" charset="-122"/>
                <a:ea typeface="微软雅黑" pitchFamily="34" charset="-122"/>
              </a:rPr>
              <a:t>中，执行“</a:t>
            </a:r>
            <a:r>
              <a:rPr lang="en-US" altLang="zh-CN" sz="2000">
                <a:latin typeface="微软雅黑" pitchFamily="34" charset="-122"/>
                <a:ea typeface="微软雅黑" pitchFamily="34" charset="-122"/>
              </a:rPr>
              <a:t>movl 8(%ebp), %eax”</a:t>
            </a:r>
            <a:r>
              <a:rPr lang="zh-CN" altLang="en-US" sz="2000">
                <a:latin typeface="微软雅黑" pitchFamily="34" charset="-122"/>
                <a:ea typeface="微软雅黑" pitchFamily="34" charset="-122"/>
              </a:rPr>
              <a:t> 中</a:t>
            </a:r>
            <a:r>
              <a:rPr lang="zh-CN" altLang="en-US" sz="2000">
                <a:solidFill>
                  <a:schemeClr val="accent1"/>
                </a:solidFill>
                <a:latin typeface="微软雅黑" pitchFamily="34" charset="-122"/>
                <a:ea typeface="微软雅黑" pitchFamily="34" charset="-122"/>
              </a:rPr>
              <a:t>取数操作</a:t>
            </a:r>
            <a:r>
              <a:rPr lang="zh-CN" altLang="en-US" sz="2000">
                <a:latin typeface="微软雅黑" pitchFamily="34" charset="-122"/>
                <a:ea typeface="微软雅黑" pitchFamily="34" charset="-122"/>
              </a:rPr>
              <a:t>的大致过程如下：</a:t>
            </a:r>
          </a:p>
          <a:p>
            <a:pPr lvl="1"/>
            <a:r>
              <a:rPr lang="zh-CN" altLang="en-US" sz="2000">
                <a:latin typeface="微软雅黑" pitchFamily="34" charset="-122"/>
                <a:ea typeface="微软雅黑" pitchFamily="34" charset="-122"/>
              </a:rPr>
              <a:t>若</a:t>
            </a:r>
            <a:r>
              <a:rPr lang="en-US" altLang="zh-CN" sz="2000">
                <a:solidFill>
                  <a:schemeClr val="accent1"/>
                </a:solidFill>
                <a:latin typeface="微软雅黑" pitchFamily="34" charset="-122"/>
                <a:ea typeface="微软雅黑" pitchFamily="34" charset="-122"/>
              </a:rPr>
              <a:t>CPL&gt;DPL</a:t>
            </a:r>
            <a:r>
              <a:rPr lang="zh-CN" altLang="en-US" sz="2000">
                <a:latin typeface="微软雅黑" pitchFamily="34" charset="-122"/>
                <a:ea typeface="微软雅黑" pitchFamily="34" charset="-122"/>
              </a:rPr>
              <a:t>则越权，否则计算</a:t>
            </a:r>
            <a:r>
              <a:rPr lang="zh-CN" altLang="en-US" sz="2000">
                <a:solidFill>
                  <a:schemeClr val="accent1"/>
                </a:solidFill>
                <a:latin typeface="微软雅黑" pitchFamily="34" charset="-122"/>
                <a:ea typeface="微软雅黑" pitchFamily="34" charset="-122"/>
              </a:rPr>
              <a:t>有效地址</a:t>
            </a:r>
            <a:r>
              <a:rPr lang="en-US" altLang="zh-CN" sz="2000">
                <a:solidFill>
                  <a:schemeClr val="accent1"/>
                </a:solidFill>
                <a:latin typeface="微软雅黑" pitchFamily="34" charset="-122"/>
                <a:ea typeface="微软雅黑" pitchFamily="34" charset="-122"/>
              </a:rPr>
              <a:t>EA</a:t>
            </a:r>
            <a:r>
              <a:rPr lang="en-US" altLang="zh-CN" sz="2000">
                <a:latin typeface="微软雅黑" pitchFamily="34" charset="-122"/>
                <a:ea typeface="微软雅黑" pitchFamily="34" charset="-122"/>
              </a:rPr>
              <a:t>=R[ebp]+0</a:t>
            </a:r>
            <a:r>
              <a:rPr lang="pt-BR" altLang="zh-CN" sz="2000">
                <a:latin typeface="微软雅黑" pitchFamily="34" charset="-122"/>
                <a:ea typeface="微软雅黑" pitchFamily="34" charset="-122"/>
              </a:rPr>
              <a:t>×0+</a:t>
            </a:r>
            <a:r>
              <a:rPr lang="en-US" altLang="zh-CN" sz="2000">
                <a:latin typeface="微软雅黑" pitchFamily="34" charset="-122"/>
                <a:ea typeface="微软雅黑" pitchFamily="34" charset="-122"/>
              </a:rPr>
              <a:t>8</a:t>
            </a:r>
          </a:p>
          <a:p>
            <a:pPr lvl="1"/>
            <a:r>
              <a:rPr lang="zh-CN" altLang="en-US" sz="2000">
                <a:latin typeface="微软雅黑" pitchFamily="34" charset="-122"/>
                <a:ea typeface="微软雅黑" pitchFamily="34" charset="-122"/>
              </a:rPr>
              <a:t>通过段寄存器找到段描述符以获得</a:t>
            </a:r>
            <a:r>
              <a:rPr lang="zh-CN" altLang="en-US" sz="2000">
                <a:solidFill>
                  <a:schemeClr val="accent1"/>
                </a:solidFill>
                <a:latin typeface="微软雅黑" pitchFamily="34" charset="-122"/>
                <a:ea typeface="微软雅黑" pitchFamily="34" charset="-122"/>
              </a:rPr>
              <a:t>段基址</a:t>
            </a:r>
            <a:r>
              <a:rPr lang="zh-CN" altLang="en-US" sz="2000">
                <a:latin typeface="微软雅黑" pitchFamily="34" charset="-122"/>
                <a:ea typeface="微软雅黑" pitchFamily="34" charset="-122"/>
              </a:rPr>
              <a:t>，线性地址</a:t>
            </a:r>
            <a:r>
              <a:rPr lang="en-US" altLang="zh-CN" sz="2000">
                <a:latin typeface="微软雅黑" pitchFamily="34" charset="-122"/>
                <a:ea typeface="微软雅黑" pitchFamily="34" charset="-122"/>
              </a:rPr>
              <a:t>LA=</a:t>
            </a:r>
            <a:r>
              <a:rPr lang="zh-CN" altLang="en-US" sz="2000">
                <a:latin typeface="微软雅黑" pitchFamily="34" charset="-122"/>
                <a:ea typeface="微软雅黑" pitchFamily="34" charset="-122"/>
              </a:rPr>
              <a:t>段基址</a:t>
            </a:r>
            <a:r>
              <a:rPr lang="en-US" altLang="zh-CN" sz="2000">
                <a:latin typeface="微软雅黑" pitchFamily="34" charset="-122"/>
                <a:ea typeface="微软雅黑" pitchFamily="34" charset="-122"/>
              </a:rPr>
              <a:t>+EA</a:t>
            </a:r>
          </a:p>
          <a:p>
            <a:pPr lvl="1"/>
            <a:r>
              <a:rPr lang="zh-CN" altLang="en-US" sz="2000">
                <a:latin typeface="微软雅黑" pitchFamily="34" charset="-122"/>
                <a:ea typeface="微软雅黑" pitchFamily="34" charset="-122"/>
              </a:rPr>
              <a:t>若“</a:t>
            </a:r>
            <a:r>
              <a:rPr lang="en-US" altLang="zh-CN" sz="2000">
                <a:latin typeface="微软雅黑" pitchFamily="34" charset="-122"/>
                <a:ea typeface="微软雅黑" pitchFamily="34" charset="-122"/>
              </a:rPr>
              <a:t>LA&gt;</a:t>
            </a:r>
            <a:r>
              <a:rPr lang="zh-CN" altLang="en-US" sz="2000">
                <a:latin typeface="微软雅黑" pitchFamily="34" charset="-122"/>
                <a:ea typeface="微软雅黑" pitchFamily="34" charset="-122"/>
              </a:rPr>
              <a:t>段限”则越界，否则将</a:t>
            </a:r>
            <a:r>
              <a:rPr lang="en-US" altLang="zh-CN" sz="2000">
                <a:latin typeface="微软雅黑" pitchFamily="34" charset="-122"/>
                <a:ea typeface="微软雅黑" pitchFamily="34" charset="-122"/>
              </a:rPr>
              <a:t>LA</a:t>
            </a:r>
            <a:r>
              <a:rPr lang="zh-CN" altLang="en-US" sz="2000">
                <a:latin typeface="微软雅黑" pitchFamily="34" charset="-122"/>
                <a:ea typeface="微软雅黑" pitchFamily="34" charset="-122"/>
              </a:rPr>
              <a:t>转换为主存地址</a:t>
            </a:r>
            <a:r>
              <a:rPr lang="en-US" altLang="zh-CN" sz="2000">
                <a:latin typeface="微软雅黑" pitchFamily="34" charset="-122"/>
                <a:ea typeface="微软雅黑" pitchFamily="34" charset="-122"/>
              </a:rPr>
              <a:t>A</a:t>
            </a:r>
          </a:p>
          <a:p>
            <a:pPr lvl="2"/>
            <a:r>
              <a:rPr lang="zh-CN" altLang="en-US" sz="2000">
                <a:latin typeface="微软雅黑" pitchFamily="34" charset="-122"/>
                <a:ea typeface="微软雅黑" pitchFamily="34" charset="-122"/>
              </a:rPr>
              <a:t>若访问</a:t>
            </a:r>
            <a:r>
              <a:rPr lang="en-US" altLang="zh-CN" sz="2000">
                <a:latin typeface="微软雅黑" pitchFamily="34" charset="-122"/>
                <a:ea typeface="微软雅黑" pitchFamily="34" charset="-122"/>
              </a:rPr>
              <a:t>TLB</a:t>
            </a:r>
            <a:r>
              <a:rPr lang="zh-CN" altLang="en-US" sz="2000">
                <a:latin typeface="微软雅黑" pitchFamily="34" charset="-122"/>
                <a:ea typeface="微软雅黑" pitchFamily="34" charset="-122"/>
              </a:rPr>
              <a:t>命中则地址转换得到</a:t>
            </a:r>
            <a:r>
              <a:rPr lang="en-US" altLang="zh-CN" sz="2000">
                <a:latin typeface="微软雅黑" pitchFamily="34" charset="-122"/>
                <a:ea typeface="微软雅黑" pitchFamily="34" charset="-122"/>
              </a:rPr>
              <a:t>A</a:t>
            </a:r>
            <a:r>
              <a:rPr lang="zh-CN" altLang="en-US" sz="2000">
                <a:latin typeface="微软雅黑" pitchFamily="34" charset="-122"/>
                <a:ea typeface="微软雅黑" pitchFamily="34" charset="-122"/>
              </a:rPr>
              <a:t>；</a:t>
            </a:r>
            <a:r>
              <a:rPr lang="zh-CN" altLang="en-US" sz="2000">
                <a:solidFill>
                  <a:schemeClr val="accent1"/>
                </a:solidFill>
                <a:latin typeface="微软雅黑" pitchFamily="34" charset="-122"/>
                <a:ea typeface="微软雅黑" pitchFamily="34" charset="-122"/>
              </a:rPr>
              <a:t>否则处理</a:t>
            </a:r>
            <a:r>
              <a:rPr lang="en-US" altLang="zh-CN" sz="2000">
                <a:solidFill>
                  <a:schemeClr val="accent1"/>
                </a:solidFill>
                <a:latin typeface="微软雅黑" pitchFamily="34" charset="-122"/>
                <a:ea typeface="微软雅黑" pitchFamily="34" charset="-122"/>
              </a:rPr>
              <a:t>TLB</a:t>
            </a:r>
            <a:r>
              <a:rPr lang="zh-CN" altLang="en-US" sz="2000">
                <a:solidFill>
                  <a:schemeClr val="accent1"/>
                </a:solidFill>
                <a:latin typeface="微软雅黑" pitchFamily="34" charset="-122"/>
                <a:ea typeface="微软雅黑" pitchFamily="34" charset="-122"/>
              </a:rPr>
              <a:t>缺失（硬件</a:t>
            </a:r>
            <a:r>
              <a:rPr lang="en-US" altLang="zh-CN" sz="2000">
                <a:solidFill>
                  <a:schemeClr val="accent1"/>
                </a:solidFill>
                <a:latin typeface="微软雅黑" pitchFamily="34" charset="-122"/>
                <a:ea typeface="微软雅黑" pitchFamily="34" charset="-122"/>
              </a:rPr>
              <a:t>/OS</a:t>
            </a:r>
            <a:r>
              <a:rPr lang="zh-CN" altLang="en-US" sz="2000">
                <a:solidFill>
                  <a:schemeClr val="accent1"/>
                </a:solidFill>
                <a:latin typeface="微软雅黑" pitchFamily="34" charset="-122"/>
                <a:ea typeface="微软雅黑" pitchFamily="34" charset="-122"/>
              </a:rPr>
              <a:t>）</a:t>
            </a:r>
          </a:p>
          <a:p>
            <a:pPr lvl="2"/>
            <a:r>
              <a:rPr lang="zh-CN" altLang="en-US" sz="2000">
                <a:solidFill>
                  <a:srgbClr val="A50021"/>
                </a:solidFill>
                <a:latin typeface="微软雅黑" pitchFamily="34" charset="-122"/>
                <a:ea typeface="微软雅黑" pitchFamily="34" charset="-122"/>
              </a:rPr>
              <a:t>若</a:t>
            </a:r>
            <a:r>
              <a:rPr lang="zh-CN" altLang="en-US" sz="2000">
                <a:solidFill>
                  <a:schemeClr val="accent1"/>
                </a:solidFill>
                <a:latin typeface="微软雅黑" pitchFamily="34" charset="-122"/>
                <a:ea typeface="微软雅黑" pitchFamily="34" charset="-122"/>
              </a:rPr>
              <a:t>缺页</a:t>
            </a:r>
            <a:r>
              <a:rPr lang="zh-CN" altLang="en-US" sz="2000">
                <a:solidFill>
                  <a:srgbClr val="A50021"/>
                </a:solidFill>
                <a:latin typeface="微软雅黑" pitchFamily="34" charset="-122"/>
                <a:ea typeface="微软雅黑" pitchFamily="34" charset="-122"/>
              </a:rPr>
              <a:t>或</a:t>
            </a:r>
            <a:r>
              <a:rPr lang="zh-CN" altLang="en-US" sz="2000">
                <a:solidFill>
                  <a:schemeClr val="accent1"/>
                </a:solidFill>
                <a:latin typeface="微软雅黑" pitchFamily="34" charset="-122"/>
                <a:ea typeface="微软雅黑" pitchFamily="34" charset="-122"/>
              </a:rPr>
              <a:t>越权</a:t>
            </a:r>
            <a:r>
              <a:rPr lang="en-US" altLang="zh-CN" sz="2000">
                <a:solidFill>
                  <a:schemeClr val="accent1"/>
                </a:solidFill>
                <a:latin typeface="微软雅黑" pitchFamily="34" charset="-122"/>
                <a:ea typeface="微软雅黑" pitchFamily="34" charset="-122"/>
              </a:rPr>
              <a:t>(R/W</a:t>
            </a:r>
            <a:r>
              <a:rPr lang="zh-CN" altLang="en-US" sz="2000">
                <a:solidFill>
                  <a:schemeClr val="accent1"/>
                </a:solidFill>
                <a:latin typeface="微软雅黑" pitchFamily="34" charset="-122"/>
                <a:ea typeface="微软雅黑" pitchFamily="34" charset="-122"/>
              </a:rPr>
              <a:t>不符</a:t>
            </a:r>
            <a:r>
              <a:rPr lang="en-US" altLang="zh-CN" sz="2000">
                <a:solidFill>
                  <a:schemeClr val="accent1"/>
                </a:solidFill>
                <a:latin typeface="微软雅黑" pitchFamily="34" charset="-122"/>
                <a:ea typeface="微软雅黑" pitchFamily="34" charset="-122"/>
              </a:rPr>
              <a:t>)</a:t>
            </a:r>
            <a:r>
              <a:rPr lang="zh-CN" altLang="en-US" sz="2000">
                <a:solidFill>
                  <a:srgbClr val="A50021"/>
                </a:solidFill>
                <a:latin typeface="微软雅黑" pitchFamily="34" charset="-122"/>
                <a:ea typeface="微软雅黑" pitchFamily="34" charset="-122"/>
              </a:rPr>
              <a:t>则调出</a:t>
            </a:r>
            <a:r>
              <a:rPr lang="en-US" altLang="zh-CN" sz="2000">
                <a:solidFill>
                  <a:srgbClr val="A50021"/>
                </a:solidFill>
                <a:latin typeface="微软雅黑" pitchFamily="34" charset="-122"/>
                <a:ea typeface="微软雅黑" pitchFamily="34" charset="-122"/>
              </a:rPr>
              <a:t>OS</a:t>
            </a:r>
            <a:r>
              <a:rPr lang="zh-CN" altLang="en-US" sz="2000">
                <a:solidFill>
                  <a:srgbClr val="A50021"/>
                </a:solidFill>
                <a:latin typeface="微软雅黑" pitchFamily="34" charset="-122"/>
                <a:ea typeface="微软雅黑" pitchFamily="34" charset="-122"/>
              </a:rPr>
              <a:t>内核；否则地址转换得到</a:t>
            </a:r>
            <a:r>
              <a:rPr lang="en-US" altLang="zh-CN" sz="2000">
                <a:solidFill>
                  <a:srgbClr val="A50021"/>
                </a:solidFill>
                <a:latin typeface="微软雅黑" pitchFamily="34" charset="-122"/>
                <a:ea typeface="微软雅黑" pitchFamily="34" charset="-122"/>
              </a:rPr>
              <a:t>A</a:t>
            </a:r>
          </a:p>
          <a:p>
            <a:pPr lvl="2"/>
            <a:r>
              <a:rPr lang="zh-CN" altLang="en-US" sz="2000">
                <a:latin typeface="微软雅黑" pitchFamily="34" charset="-122"/>
                <a:ea typeface="微软雅黑" pitchFamily="34" charset="-122"/>
              </a:rPr>
              <a:t>根据</a:t>
            </a:r>
            <a:r>
              <a:rPr lang="en-US" altLang="zh-CN" sz="2000">
                <a:latin typeface="微软雅黑" pitchFamily="34" charset="-122"/>
                <a:ea typeface="微软雅黑" pitchFamily="34" charset="-122"/>
              </a:rPr>
              <a:t>A</a:t>
            </a:r>
            <a:r>
              <a:rPr lang="zh-CN" altLang="en-US" sz="2000">
                <a:latin typeface="微软雅黑" pitchFamily="34" charset="-122"/>
                <a:ea typeface="微软雅黑" pitchFamily="34" charset="-122"/>
              </a:rPr>
              <a:t>先到</a:t>
            </a:r>
            <a:r>
              <a:rPr lang="en-US" altLang="zh-CN" sz="2000">
                <a:latin typeface="微软雅黑" pitchFamily="34" charset="-122"/>
                <a:ea typeface="微软雅黑" pitchFamily="34" charset="-122"/>
              </a:rPr>
              <a:t>Cache</a:t>
            </a:r>
            <a:r>
              <a:rPr lang="zh-CN" altLang="en-US" sz="2000">
                <a:latin typeface="微软雅黑" pitchFamily="34" charset="-122"/>
                <a:ea typeface="微软雅黑" pitchFamily="34" charset="-122"/>
              </a:rPr>
              <a:t>中找，若命中则取出</a:t>
            </a:r>
            <a:r>
              <a:rPr lang="en-US" altLang="zh-CN" sz="2000">
                <a:latin typeface="微软雅黑" pitchFamily="34" charset="-122"/>
                <a:ea typeface="微软雅黑" pitchFamily="34" charset="-122"/>
              </a:rPr>
              <a:t>A</a:t>
            </a:r>
            <a:r>
              <a:rPr lang="zh-CN" altLang="en-US" sz="2000">
                <a:latin typeface="微软雅黑" pitchFamily="34" charset="-122"/>
                <a:ea typeface="微软雅黑" pitchFamily="34" charset="-122"/>
              </a:rPr>
              <a:t>在</a:t>
            </a:r>
            <a:r>
              <a:rPr lang="en-US" altLang="zh-CN" sz="2000">
                <a:latin typeface="微软雅黑" pitchFamily="34" charset="-122"/>
                <a:ea typeface="微软雅黑" pitchFamily="34" charset="-122"/>
              </a:rPr>
              <a:t>Cache</a:t>
            </a:r>
            <a:r>
              <a:rPr lang="zh-CN" altLang="en-US" sz="2000">
                <a:latin typeface="微软雅黑" pitchFamily="34" charset="-122"/>
                <a:ea typeface="微软雅黑" pitchFamily="34" charset="-122"/>
              </a:rPr>
              <a:t>中的副本</a:t>
            </a:r>
          </a:p>
          <a:p>
            <a:pPr lvl="2"/>
            <a:r>
              <a:rPr lang="zh-CN" altLang="en-US" sz="2000">
                <a:latin typeface="微软雅黑" pitchFamily="34" charset="-122"/>
                <a:ea typeface="微软雅黑" pitchFamily="34" charset="-122"/>
              </a:rPr>
              <a:t>若</a:t>
            </a:r>
            <a:r>
              <a:rPr lang="en-US" altLang="zh-CN" sz="2000">
                <a:latin typeface="微软雅黑" pitchFamily="34" charset="-122"/>
                <a:ea typeface="微软雅黑" pitchFamily="34" charset="-122"/>
              </a:rPr>
              <a:t>Cache</a:t>
            </a:r>
            <a:r>
              <a:rPr lang="zh-CN" altLang="en-US" sz="2000">
                <a:latin typeface="微软雅黑" pitchFamily="34" charset="-122"/>
                <a:ea typeface="微软雅黑" pitchFamily="34" charset="-122"/>
              </a:rPr>
              <a:t>不命中，则再到主存取</a:t>
            </a:r>
            <a:r>
              <a:rPr lang="en-US" altLang="zh-CN" sz="2000">
                <a:latin typeface="微软雅黑" pitchFamily="34" charset="-122"/>
                <a:ea typeface="微软雅黑" pitchFamily="34" charset="-122"/>
              </a:rPr>
              <a:t>A</a:t>
            </a:r>
            <a:r>
              <a:rPr lang="zh-CN" altLang="en-US" sz="2000">
                <a:latin typeface="微软雅黑" pitchFamily="34" charset="-122"/>
                <a:ea typeface="微软雅黑" pitchFamily="34" charset="-122"/>
              </a:rPr>
              <a:t>所在主存块送对应</a:t>
            </a:r>
            <a:r>
              <a:rPr lang="en-US" altLang="zh-CN" sz="2000">
                <a:latin typeface="微软雅黑" pitchFamily="34" charset="-122"/>
                <a:ea typeface="微软雅黑" pitchFamily="34" charset="-122"/>
              </a:rPr>
              <a:t>Cache</a:t>
            </a:r>
            <a:r>
              <a:rPr lang="zh-CN" altLang="en-US" sz="2000">
                <a:latin typeface="微软雅黑" pitchFamily="34" charset="-122"/>
                <a:ea typeface="微软雅黑" pitchFamily="34" charset="-122"/>
              </a:rPr>
              <a:t>行</a:t>
            </a:r>
          </a:p>
        </p:txBody>
      </p:sp>
      <p:pic>
        <p:nvPicPr>
          <p:cNvPr id="864260" name="Picture 4"/>
          <p:cNvPicPr>
            <a:picLocks noChangeAspect="1" noChangeArrowheads="1"/>
          </p:cNvPicPr>
          <p:nvPr/>
        </p:nvPicPr>
        <p:blipFill>
          <a:blip r:embed="rId2"/>
          <a:srcRect/>
          <a:stretch>
            <a:fillRect/>
          </a:stretch>
        </p:blipFill>
        <p:spPr bwMode="auto">
          <a:xfrm>
            <a:off x="188913" y="1065213"/>
            <a:ext cx="8661400" cy="2139950"/>
          </a:xfrm>
          <a:prstGeom prst="rect">
            <a:avLst/>
          </a:prstGeom>
          <a:noFill/>
          <a:ln w="9525">
            <a:noFill/>
            <a:miter lim="800000"/>
            <a:headEnd/>
            <a:tailEnd/>
          </a:ln>
        </p:spPr>
      </p:pic>
      <p:sp>
        <p:nvSpPr>
          <p:cNvPr id="864261" name="Text Box 5"/>
          <p:cNvSpPr txBox="1">
            <a:spLocks noChangeArrowheads="1"/>
          </p:cNvSpPr>
          <p:nvPr/>
        </p:nvSpPr>
        <p:spPr bwMode="auto">
          <a:xfrm>
            <a:off x="3702050" y="1670050"/>
            <a:ext cx="4992688" cy="396875"/>
          </a:xfrm>
          <a:prstGeom prst="rect">
            <a:avLst/>
          </a:prstGeom>
          <a:noFill/>
          <a:ln w="50800">
            <a:noFill/>
            <a:miter lim="800000"/>
            <a:headEnd/>
            <a:tailEnd/>
          </a:ln>
          <a:effectLst/>
        </p:spPr>
        <p:txBody>
          <a:bodyPr>
            <a:spAutoFit/>
          </a:bodyPr>
          <a:lstStyle/>
          <a:p>
            <a:pPr>
              <a:spcBef>
                <a:spcPct val="50000"/>
              </a:spcBef>
            </a:pPr>
            <a:r>
              <a:rPr lang="en-US" altLang="zh-CN" sz="2000" b="1">
                <a:solidFill>
                  <a:schemeClr val="accent2"/>
                </a:solidFill>
                <a:latin typeface="微软雅黑" pitchFamily="34" charset="-122"/>
                <a:ea typeface="微软雅黑" pitchFamily="34" charset="-122"/>
              </a:rPr>
              <a:t>CPU</a:t>
            </a:r>
            <a:r>
              <a:rPr lang="zh-CN" altLang="en-US" sz="2000" b="1">
                <a:solidFill>
                  <a:schemeClr val="accent2"/>
                </a:solidFill>
                <a:latin typeface="微软雅黑" pitchFamily="34" charset="-122"/>
                <a:ea typeface="微软雅黑" pitchFamily="34" charset="-122"/>
              </a:rPr>
              <a:t>先把</a:t>
            </a:r>
            <a:r>
              <a:rPr lang="zh-CN" altLang="en-US" sz="2000" b="1">
                <a:solidFill>
                  <a:schemeClr val="accent1"/>
                </a:solidFill>
                <a:latin typeface="微软雅黑" pitchFamily="34" charset="-122"/>
                <a:ea typeface="微软雅黑" pitchFamily="34" charset="-122"/>
              </a:rPr>
              <a:t>地址</a:t>
            </a:r>
            <a:r>
              <a:rPr lang="en-US" altLang="zh-CN" sz="2000" b="1">
                <a:solidFill>
                  <a:schemeClr val="accent1"/>
                </a:solidFill>
                <a:latin typeface="微软雅黑" pitchFamily="34" charset="-122"/>
                <a:ea typeface="微软雅黑" pitchFamily="34" charset="-122"/>
              </a:rPr>
              <a:t>A</a:t>
            </a:r>
            <a:r>
              <a:rPr lang="zh-CN" altLang="en-US" sz="2000" b="1">
                <a:solidFill>
                  <a:schemeClr val="accent2"/>
                </a:solidFill>
                <a:latin typeface="微软雅黑" pitchFamily="34" charset="-122"/>
                <a:ea typeface="微软雅黑" pitchFamily="34" charset="-122"/>
              </a:rPr>
              <a:t>和“主存读”命令送到总线</a:t>
            </a:r>
          </a:p>
        </p:txBody>
      </p:sp>
      <p:sp>
        <p:nvSpPr>
          <p:cNvPr id="864262" name="Text Box 6"/>
          <p:cNvSpPr txBox="1">
            <a:spLocks noChangeArrowheads="1"/>
          </p:cNvSpPr>
          <p:nvPr/>
        </p:nvSpPr>
        <p:spPr bwMode="auto">
          <a:xfrm>
            <a:off x="117475" y="796925"/>
            <a:ext cx="8955088" cy="366713"/>
          </a:xfrm>
          <a:prstGeom prst="rect">
            <a:avLst/>
          </a:prstGeom>
          <a:noFill/>
          <a:ln w="50800">
            <a:noFill/>
            <a:miter lim="800000"/>
            <a:headEnd/>
            <a:tailEnd/>
          </a:ln>
          <a:effectLst/>
        </p:spPr>
        <p:txBody>
          <a:bodyPr>
            <a:spAutoFit/>
          </a:bodyPr>
          <a:lstStyle/>
          <a:p>
            <a:pPr>
              <a:spcBef>
                <a:spcPct val="50000"/>
              </a:spcBef>
            </a:pPr>
            <a:r>
              <a:rPr lang="zh-CN" altLang="en-US" sz="1800" b="1">
                <a:solidFill>
                  <a:schemeClr val="accent1"/>
                </a:solidFill>
                <a:latin typeface="微软雅黑" pitchFamily="34" charset="-122"/>
                <a:ea typeface="微软雅黑" pitchFamily="34" charset="-122"/>
              </a:rPr>
              <a:t>由</a:t>
            </a:r>
            <a:r>
              <a:rPr lang="en-US" altLang="zh-CN" sz="1800" b="1">
                <a:solidFill>
                  <a:schemeClr val="accent1"/>
                </a:solidFill>
                <a:latin typeface="微软雅黑" pitchFamily="34" charset="-122"/>
                <a:ea typeface="微软雅黑" pitchFamily="34" charset="-122"/>
              </a:rPr>
              <a:t>8(%ebp)</a:t>
            </a:r>
            <a:r>
              <a:rPr lang="zh-CN" altLang="en-US" sz="1800" b="1">
                <a:solidFill>
                  <a:schemeClr val="accent1"/>
                </a:solidFill>
                <a:latin typeface="微软雅黑" pitchFamily="34" charset="-122"/>
                <a:ea typeface="微软雅黑" pitchFamily="34" charset="-122"/>
              </a:rPr>
              <a:t>得到主存地址</a:t>
            </a:r>
            <a:r>
              <a:rPr lang="en-US" altLang="zh-CN" sz="1800" b="1">
                <a:solidFill>
                  <a:schemeClr val="accent1"/>
                </a:solidFill>
                <a:latin typeface="微软雅黑" pitchFamily="34" charset="-122"/>
                <a:ea typeface="微软雅黑" pitchFamily="34" charset="-122"/>
              </a:rPr>
              <a:t>A</a:t>
            </a:r>
            <a:r>
              <a:rPr lang="zh-CN" altLang="en-US" sz="1800" b="1">
                <a:solidFill>
                  <a:schemeClr val="accent1"/>
                </a:solidFill>
                <a:latin typeface="微软雅黑" pitchFamily="34" charset="-122"/>
                <a:ea typeface="微软雅黑" pitchFamily="34" charset="-122"/>
              </a:rPr>
              <a:t>的过程较复杂，涉及</a:t>
            </a:r>
            <a:r>
              <a:rPr lang="en-US" altLang="zh-CN" sz="1800" b="1">
                <a:solidFill>
                  <a:schemeClr val="accent1"/>
                </a:solidFill>
                <a:latin typeface="微软雅黑" pitchFamily="34" charset="-122"/>
                <a:ea typeface="微软雅黑" pitchFamily="34" charset="-122"/>
              </a:rPr>
              <a:t>MMU</a:t>
            </a:r>
            <a:r>
              <a:rPr lang="zh-CN" altLang="en-US" sz="1800" b="1">
                <a:solidFill>
                  <a:schemeClr val="accent1"/>
                </a:solidFill>
                <a:latin typeface="微软雅黑" pitchFamily="34" charset="-122"/>
                <a:ea typeface="微软雅黑" pitchFamily="34" charset="-122"/>
              </a:rPr>
              <a:t>、</a:t>
            </a:r>
            <a:r>
              <a:rPr lang="en-US" altLang="zh-CN" sz="1800" b="1">
                <a:solidFill>
                  <a:schemeClr val="accent1"/>
                </a:solidFill>
                <a:latin typeface="微软雅黑" pitchFamily="34" charset="-122"/>
                <a:ea typeface="微软雅黑" pitchFamily="34" charset="-122"/>
              </a:rPr>
              <a:t>TLB</a:t>
            </a:r>
            <a:r>
              <a:rPr lang="zh-CN" altLang="en-US" sz="1800" b="1">
                <a:solidFill>
                  <a:schemeClr val="accent1"/>
                </a:solidFill>
                <a:latin typeface="微软雅黑" pitchFamily="34" charset="-122"/>
                <a:ea typeface="微软雅黑" pitchFamily="34" charset="-122"/>
              </a:rPr>
              <a:t>、页表等许多重要概念！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64260"/>
                                        </p:tgtEl>
                                        <p:attrNameLst>
                                          <p:attrName>style.visibility</p:attrName>
                                        </p:attrNameLst>
                                      </p:cBhvr>
                                      <p:to>
                                        <p:strVal val="visible"/>
                                      </p:to>
                                    </p:set>
                                    <p:animEffect transition="in" filter="blinds(horizontal)">
                                      <p:cBhvr>
                                        <p:cTn id="7" dur="500"/>
                                        <p:tgtEl>
                                          <p:spTgt spid="8642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64261"/>
                                        </p:tgtEl>
                                        <p:attrNameLst>
                                          <p:attrName>style.visibility</p:attrName>
                                        </p:attrNameLst>
                                      </p:cBhvr>
                                      <p:to>
                                        <p:strVal val="visible"/>
                                      </p:to>
                                    </p:set>
                                    <p:animEffect transition="in" filter="blinds(horizontal)">
                                      <p:cBhvr>
                                        <p:cTn id="12" dur="500"/>
                                        <p:tgtEl>
                                          <p:spTgt spid="86426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64259">
                                            <p:txEl>
                                              <p:pRg st="0" end="0"/>
                                            </p:txEl>
                                          </p:spTgt>
                                        </p:tgtEl>
                                        <p:attrNameLst>
                                          <p:attrName>style.visibility</p:attrName>
                                        </p:attrNameLst>
                                      </p:cBhvr>
                                      <p:to>
                                        <p:strVal val="visible"/>
                                      </p:to>
                                    </p:set>
                                    <p:animEffect transition="in" filter="blinds(horizontal)">
                                      <p:cBhvr>
                                        <p:cTn id="17" dur="500"/>
                                        <p:tgtEl>
                                          <p:spTgt spid="86425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64259">
                                            <p:txEl>
                                              <p:pRg st="1" end="1"/>
                                            </p:txEl>
                                          </p:spTgt>
                                        </p:tgtEl>
                                        <p:attrNameLst>
                                          <p:attrName>style.visibility</p:attrName>
                                        </p:attrNameLst>
                                      </p:cBhvr>
                                      <p:to>
                                        <p:strVal val="visible"/>
                                      </p:to>
                                    </p:set>
                                    <p:animEffect transition="in" filter="blinds(horizontal)">
                                      <p:cBhvr>
                                        <p:cTn id="22" dur="500"/>
                                        <p:tgtEl>
                                          <p:spTgt spid="86425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64259">
                                            <p:txEl>
                                              <p:pRg st="2" end="2"/>
                                            </p:txEl>
                                          </p:spTgt>
                                        </p:tgtEl>
                                        <p:attrNameLst>
                                          <p:attrName>style.visibility</p:attrName>
                                        </p:attrNameLst>
                                      </p:cBhvr>
                                      <p:to>
                                        <p:strVal val="visible"/>
                                      </p:to>
                                    </p:set>
                                    <p:animEffect transition="in" filter="blinds(horizontal)">
                                      <p:cBhvr>
                                        <p:cTn id="27" dur="500"/>
                                        <p:tgtEl>
                                          <p:spTgt spid="86425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64259">
                                            <p:txEl>
                                              <p:pRg st="3" end="3"/>
                                            </p:txEl>
                                          </p:spTgt>
                                        </p:tgtEl>
                                        <p:attrNameLst>
                                          <p:attrName>style.visibility</p:attrName>
                                        </p:attrNameLst>
                                      </p:cBhvr>
                                      <p:to>
                                        <p:strVal val="visible"/>
                                      </p:to>
                                    </p:set>
                                    <p:animEffect transition="in" filter="blinds(horizontal)">
                                      <p:cBhvr>
                                        <p:cTn id="32" dur="500"/>
                                        <p:tgtEl>
                                          <p:spTgt spid="864259">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64259">
                                            <p:txEl>
                                              <p:pRg st="4" end="4"/>
                                            </p:txEl>
                                          </p:spTgt>
                                        </p:tgtEl>
                                        <p:attrNameLst>
                                          <p:attrName>style.visibility</p:attrName>
                                        </p:attrNameLst>
                                      </p:cBhvr>
                                      <p:to>
                                        <p:strVal val="visible"/>
                                      </p:to>
                                    </p:set>
                                    <p:animEffect transition="in" filter="blinds(horizontal)">
                                      <p:cBhvr>
                                        <p:cTn id="37" dur="500"/>
                                        <p:tgtEl>
                                          <p:spTgt spid="864259">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64259">
                                            <p:txEl>
                                              <p:pRg st="5" end="5"/>
                                            </p:txEl>
                                          </p:spTgt>
                                        </p:tgtEl>
                                        <p:attrNameLst>
                                          <p:attrName>style.visibility</p:attrName>
                                        </p:attrNameLst>
                                      </p:cBhvr>
                                      <p:to>
                                        <p:strVal val="visible"/>
                                      </p:to>
                                    </p:set>
                                    <p:animEffect transition="in" filter="blinds(horizontal)">
                                      <p:cBhvr>
                                        <p:cTn id="42" dur="500"/>
                                        <p:tgtEl>
                                          <p:spTgt spid="864259">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64259">
                                            <p:txEl>
                                              <p:pRg st="6" end="6"/>
                                            </p:txEl>
                                          </p:spTgt>
                                        </p:tgtEl>
                                        <p:attrNameLst>
                                          <p:attrName>style.visibility</p:attrName>
                                        </p:attrNameLst>
                                      </p:cBhvr>
                                      <p:to>
                                        <p:strVal val="visible"/>
                                      </p:to>
                                    </p:set>
                                    <p:animEffect transition="in" filter="blinds(horizontal)">
                                      <p:cBhvr>
                                        <p:cTn id="47" dur="500"/>
                                        <p:tgtEl>
                                          <p:spTgt spid="864259">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864259">
                                            <p:txEl>
                                              <p:pRg st="7" end="7"/>
                                            </p:txEl>
                                          </p:spTgt>
                                        </p:tgtEl>
                                        <p:attrNameLst>
                                          <p:attrName>style.visibility</p:attrName>
                                        </p:attrNameLst>
                                      </p:cBhvr>
                                      <p:to>
                                        <p:strVal val="visible"/>
                                      </p:to>
                                    </p:set>
                                    <p:animEffect transition="in" filter="blinds(horizontal)">
                                      <p:cBhvr>
                                        <p:cTn id="52" dur="500"/>
                                        <p:tgtEl>
                                          <p:spTgt spid="8642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4261" grpId="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p:txBody>
          <a:bodyPr/>
          <a:lstStyle/>
          <a:p>
            <a:r>
              <a:rPr lang="zh-CN" altLang="en-US">
                <a:solidFill>
                  <a:schemeClr val="accent1"/>
                </a:solidFill>
                <a:latin typeface="Arial Black" pitchFamily="34" charset="0"/>
                <a:ea typeface="微软雅黑" pitchFamily="34" charset="-122"/>
              </a:rPr>
              <a:t>补充：</a:t>
            </a:r>
            <a:r>
              <a:rPr lang="en-US" altLang="zh-CN">
                <a:ea typeface="宋体" pitchFamily="2" charset="-122"/>
              </a:rPr>
              <a:t>Intel Core i7 Memory System</a:t>
            </a:r>
            <a:endParaRPr lang="zh-CN" altLang="en-US">
              <a:ea typeface="宋体" pitchFamily="2" charset="-122"/>
            </a:endParaRPr>
          </a:p>
        </p:txBody>
      </p:sp>
      <p:sp>
        <p:nvSpPr>
          <p:cNvPr id="43" name="Rectangle 406"/>
          <p:cNvSpPr>
            <a:spLocks noChangeArrowheads="1"/>
          </p:cNvSpPr>
          <p:nvPr/>
        </p:nvSpPr>
        <p:spPr bwMode="auto">
          <a:xfrm>
            <a:off x="512763" y="2300288"/>
            <a:ext cx="1481137" cy="469900"/>
          </a:xfrm>
          <a:prstGeom prst="rect">
            <a:avLst/>
          </a:prstGeom>
          <a:solidFill>
            <a:srgbClr val="F7F5CD"/>
          </a:solidFill>
          <a:ln w="12700">
            <a:solidFill>
              <a:srgbClr val="000000"/>
            </a:solidFill>
            <a:miter lim="800000"/>
            <a:headEnd/>
            <a:tailEnd/>
          </a:ln>
          <a:effectLst>
            <a:outerShdw blurRad="50800" dist="38100" dir="2700000">
              <a:srgbClr val="000000">
                <a:alpha val="43000"/>
              </a:srgbClr>
            </a:outerShdw>
          </a:effectLst>
        </p:spPr>
        <p:txBody>
          <a:bodyPr wrap="none" anchor="ctr"/>
          <a:lstStyle/>
          <a:p>
            <a:pPr algn="ctr" eaLnBrk="1" hangingPunct="1"/>
            <a:r>
              <a:rPr lang="en-US" altLang="zh-CN" b="1">
                <a:solidFill>
                  <a:srgbClr val="000000"/>
                </a:solidFill>
                <a:latin typeface="Arial Black" pitchFamily="34" charset="0"/>
                <a:ea typeface="宋体" pitchFamily="2" charset="-122"/>
              </a:rPr>
              <a:t>L1 d-cache</a:t>
            </a:r>
          </a:p>
          <a:p>
            <a:pPr algn="ctr" eaLnBrk="1" hangingPunct="1"/>
            <a:r>
              <a:rPr lang="en-US" altLang="zh-CN" b="1">
                <a:solidFill>
                  <a:srgbClr val="000000"/>
                </a:solidFill>
                <a:latin typeface="Calibri" pitchFamily="34" charset="0"/>
                <a:ea typeface="宋体" pitchFamily="2" charset="-122"/>
              </a:rPr>
              <a:t>32 KB, 8-way</a:t>
            </a:r>
          </a:p>
        </p:txBody>
      </p:sp>
      <p:sp>
        <p:nvSpPr>
          <p:cNvPr id="44" name="Rectangle 408"/>
          <p:cNvSpPr>
            <a:spLocks noChangeArrowheads="1"/>
          </p:cNvSpPr>
          <p:nvPr/>
        </p:nvSpPr>
        <p:spPr bwMode="auto">
          <a:xfrm>
            <a:off x="809625" y="3054350"/>
            <a:ext cx="2578100" cy="471488"/>
          </a:xfrm>
          <a:prstGeom prst="rect">
            <a:avLst/>
          </a:prstGeom>
          <a:solidFill>
            <a:srgbClr val="F7F5CD"/>
          </a:solidFill>
          <a:ln w="12700">
            <a:solidFill>
              <a:srgbClr val="000000"/>
            </a:solidFill>
            <a:miter lim="800000"/>
            <a:headEnd/>
            <a:tailEnd/>
          </a:ln>
          <a:effectLst>
            <a:outerShdw blurRad="50800" dist="38100" dir="2700000">
              <a:srgbClr val="000000">
                <a:alpha val="43000"/>
              </a:srgbClr>
            </a:outerShdw>
          </a:effectLst>
        </p:spPr>
        <p:txBody>
          <a:bodyPr anchor="ctr"/>
          <a:lstStyle/>
          <a:p>
            <a:pPr algn="ctr" eaLnBrk="1" hangingPunct="1"/>
            <a:r>
              <a:rPr lang="en-US" altLang="zh-CN" b="1">
                <a:solidFill>
                  <a:srgbClr val="000000"/>
                </a:solidFill>
                <a:latin typeface="Arial Black" pitchFamily="34" charset="0"/>
                <a:ea typeface="宋体" pitchFamily="2" charset="-122"/>
              </a:rPr>
              <a:t>L2 unified cache</a:t>
            </a:r>
          </a:p>
          <a:p>
            <a:pPr algn="ctr" eaLnBrk="1" hangingPunct="1"/>
            <a:r>
              <a:rPr lang="en-US" altLang="zh-CN" b="1">
                <a:solidFill>
                  <a:srgbClr val="000000"/>
                </a:solidFill>
                <a:latin typeface="Calibri" pitchFamily="34" charset="0"/>
                <a:ea typeface="宋体" pitchFamily="2" charset="-122"/>
              </a:rPr>
              <a:t>256 KB, 8-way</a:t>
            </a:r>
          </a:p>
        </p:txBody>
      </p:sp>
      <p:sp>
        <p:nvSpPr>
          <p:cNvPr id="45" name="Line 409"/>
          <p:cNvSpPr>
            <a:spLocks noChangeShapeType="1"/>
          </p:cNvSpPr>
          <p:nvPr/>
        </p:nvSpPr>
        <p:spPr bwMode="auto">
          <a:xfrm>
            <a:off x="1257300" y="2001838"/>
            <a:ext cx="0" cy="282575"/>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46" name="Line 410"/>
          <p:cNvSpPr>
            <a:spLocks noChangeShapeType="1"/>
          </p:cNvSpPr>
          <p:nvPr/>
        </p:nvSpPr>
        <p:spPr bwMode="auto">
          <a:xfrm>
            <a:off x="1244600" y="2770188"/>
            <a:ext cx="0" cy="282575"/>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47" name="Line 411"/>
          <p:cNvSpPr>
            <a:spLocks noChangeShapeType="1"/>
          </p:cNvSpPr>
          <p:nvPr/>
        </p:nvSpPr>
        <p:spPr bwMode="auto">
          <a:xfrm>
            <a:off x="2938463" y="2770188"/>
            <a:ext cx="0" cy="282575"/>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48" name="Rectangle 426"/>
          <p:cNvSpPr>
            <a:spLocks noChangeArrowheads="1"/>
          </p:cNvSpPr>
          <p:nvPr/>
        </p:nvSpPr>
        <p:spPr bwMode="auto">
          <a:xfrm>
            <a:off x="1008063" y="4759325"/>
            <a:ext cx="2166937" cy="755650"/>
          </a:xfrm>
          <a:prstGeom prst="rect">
            <a:avLst/>
          </a:prstGeom>
          <a:solidFill>
            <a:srgbClr val="F7F5CD"/>
          </a:solidFill>
          <a:ln w="12700">
            <a:solidFill>
              <a:srgbClr val="000000"/>
            </a:solidFill>
            <a:miter lim="800000"/>
            <a:headEnd/>
            <a:tailEnd/>
          </a:ln>
          <a:effectLst>
            <a:outerShdw blurRad="50800" dist="38100" dir="2700000">
              <a:srgbClr val="000000">
                <a:alpha val="43000"/>
              </a:srgbClr>
            </a:outerShdw>
          </a:effectLst>
        </p:spPr>
        <p:txBody>
          <a:bodyPr anchor="ctr"/>
          <a:lstStyle/>
          <a:p>
            <a:pPr algn="ctr" eaLnBrk="1" hangingPunct="1"/>
            <a:r>
              <a:rPr lang="en-US" altLang="zh-CN" b="1">
                <a:solidFill>
                  <a:srgbClr val="000000"/>
                </a:solidFill>
                <a:latin typeface="Arial Black" pitchFamily="34" charset="0"/>
                <a:ea typeface="宋体" pitchFamily="2" charset="-122"/>
              </a:rPr>
              <a:t>L3 unified</a:t>
            </a:r>
            <a:r>
              <a:rPr lang="en-US" altLang="zh-CN" b="1">
                <a:solidFill>
                  <a:srgbClr val="000000"/>
                </a:solidFill>
                <a:latin typeface="Calibri" pitchFamily="34" charset="0"/>
                <a:ea typeface="宋体" pitchFamily="2" charset="-122"/>
              </a:rPr>
              <a:t> </a:t>
            </a:r>
            <a:r>
              <a:rPr lang="en-US" altLang="zh-CN" b="1">
                <a:solidFill>
                  <a:srgbClr val="000000"/>
                </a:solidFill>
                <a:latin typeface="Arial Black" pitchFamily="34" charset="0"/>
                <a:ea typeface="宋体" pitchFamily="2" charset="-122"/>
              </a:rPr>
              <a:t>cache</a:t>
            </a:r>
          </a:p>
          <a:p>
            <a:pPr algn="ctr" eaLnBrk="1" hangingPunct="1"/>
            <a:r>
              <a:rPr lang="en-US" altLang="zh-CN" b="1">
                <a:solidFill>
                  <a:srgbClr val="000000"/>
                </a:solidFill>
                <a:latin typeface="Calibri" pitchFamily="34" charset="0"/>
                <a:ea typeface="宋体" pitchFamily="2" charset="-122"/>
              </a:rPr>
              <a:t>8 MB, 16-way </a:t>
            </a:r>
          </a:p>
          <a:p>
            <a:pPr algn="ctr" eaLnBrk="1" hangingPunct="1"/>
            <a:r>
              <a:rPr lang="en-US" altLang="zh-CN" b="1">
                <a:solidFill>
                  <a:srgbClr val="000000"/>
                </a:solidFill>
                <a:latin typeface="Calibri" pitchFamily="34" charset="0"/>
                <a:ea typeface="宋体" pitchFamily="2" charset="-122"/>
              </a:rPr>
              <a:t>(shared by all cores)</a:t>
            </a:r>
          </a:p>
        </p:txBody>
      </p:sp>
      <p:sp>
        <p:nvSpPr>
          <p:cNvPr id="50" name="Line 432"/>
          <p:cNvSpPr>
            <a:spLocks noChangeShapeType="1"/>
          </p:cNvSpPr>
          <p:nvPr/>
        </p:nvSpPr>
        <p:spPr bwMode="auto">
          <a:xfrm>
            <a:off x="2938463" y="2017713"/>
            <a:ext cx="0" cy="282575"/>
          </a:xfrm>
          <a:prstGeom prst="line">
            <a:avLst/>
          </a:prstGeom>
          <a:noFill/>
          <a:ln w="12700">
            <a:solidFill>
              <a:srgbClr val="000000"/>
            </a:solidFill>
            <a:round/>
            <a:headEnd type="triangle" w="med" len="med"/>
            <a:tailEn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51" name="Rectangle 434"/>
          <p:cNvSpPr>
            <a:spLocks noChangeArrowheads="1"/>
          </p:cNvSpPr>
          <p:nvPr/>
        </p:nvSpPr>
        <p:spPr bwMode="auto">
          <a:xfrm>
            <a:off x="754063" y="1536700"/>
            <a:ext cx="1243012" cy="471488"/>
          </a:xfrm>
          <a:prstGeom prst="rect">
            <a:avLst/>
          </a:prstGeom>
          <a:solidFill>
            <a:srgbClr val="DBF2DA"/>
          </a:solidFill>
          <a:ln w="12700">
            <a:solidFill>
              <a:srgbClr val="000000"/>
            </a:solidFill>
            <a:miter lim="800000"/>
            <a:headEnd/>
            <a:tailEnd/>
          </a:ln>
          <a:effectLst>
            <a:outerShdw blurRad="50800" dist="38100" dir="2700000">
              <a:srgbClr val="000000">
                <a:alpha val="43000"/>
              </a:srgbClr>
            </a:outerShdw>
          </a:effectLst>
        </p:spPr>
        <p:txBody>
          <a:bodyPr wrap="none" anchor="ctr"/>
          <a:lstStyle/>
          <a:p>
            <a:pPr algn="ctr" eaLnBrk="1" hangingPunct="1"/>
            <a:r>
              <a:rPr lang="en-US" altLang="zh-CN" b="1">
                <a:solidFill>
                  <a:srgbClr val="000000"/>
                </a:solidFill>
                <a:latin typeface="Arial Black" pitchFamily="34" charset="0"/>
                <a:ea typeface="宋体" pitchFamily="2" charset="-122"/>
              </a:rPr>
              <a:t>Registers</a:t>
            </a:r>
          </a:p>
        </p:txBody>
      </p:sp>
      <p:sp>
        <p:nvSpPr>
          <p:cNvPr id="52" name="Rectangle 435"/>
          <p:cNvSpPr>
            <a:spLocks noChangeArrowheads="1"/>
          </p:cNvSpPr>
          <p:nvPr/>
        </p:nvSpPr>
        <p:spPr bwMode="auto">
          <a:xfrm>
            <a:off x="4064000" y="2300288"/>
            <a:ext cx="1824038" cy="469900"/>
          </a:xfrm>
          <a:prstGeom prst="rect">
            <a:avLst/>
          </a:prstGeom>
          <a:solidFill>
            <a:srgbClr val="F6D2D2"/>
          </a:solidFill>
          <a:ln w="12700">
            <a:solidFill>
              <a:srgbClr val="000000"/>
            </a:solidFill>
            <a:miter lim="800000"/>
            <a:headEnd/>
            <a:tailEnd/>
          </a:ln>
          <a:effectLst>
            <a:outerShdw blurRad="50800" dist="38100" dir="2700000">
              <a:srgbClr val="000000">
                <a:alpha val="43000"/>
              </a:srgbClr>
            </a:outerShdw>
          </a:effectLst>
        </p:spPr>
        <p:txBody>
          <a:bodyPr wrap="none" anchor="ctr"/>
          <a:lstStyle/>
          <a:p>
            <a:pPr algn="ctr" eaLnBrk="1" hangingPunct="1"/>
            <a:r>
              <a:rPr lang="en-US" altLang="zh-CN" b="1">
                <a:solidFill>
                  <a:srgbClr val="000000"/>
                </a:solidFill>
                <a:latin typeface="Arial Black" pitchFamily="34" charset="0"/>
                <a:ea typeface="宋体" pitchFamily="2" charset="-122"/>
              </a:rPr>
              <a:t>L1 d-TLB</a:t>
            </a:r>
          </a:p>
          <a:p>
            <a:pPr algn="ctr" eaLnBrk="1" hangingPunct="1"/>
            <a:r>
              <a:rPr lang="en-US" altLang="zh-CN" b="1">
                <a:solidFill>
                  <a:srgbClr val="000000"/>
                </a:solidFill>
                <a:latin typeface="Calibri" pitchFamily="34" charset="0"/>
                <a:ea typeface="宋体" pitchFamily="2" charset="-122"/>
              </a:rPr>
              <a:t>64 entries, 4-way</a:t>
            </a:r>
          </a:p>
        </p:txBody>
      </p:sp>
      <p:sp>
        <p:nvSpPr>
          <p:cNvPr id="53" name="Rectangle 436"/>
          <p:cNvSpPr>
            <a:spLocks noChangeArrowheads="1"/>
          </p:cNvSpPr>
          <p:nvPr/>
        </p:nvSpPr>
        <p:spPr bwMode="auto">
          <a:xfrm>
            <a:off x="6045200" y="2300288"/>
            <a:ext cx="1824038" cy="469900"/>
          </a:xfrm>
          <a:prstGeom prst="rect">
            <a:avLst/>
          </a:prstGeom>
          <a:solidFill>
            <a:srgbClr val="F6D2D2"/>
          </a:solidFill>
          <a:ln w="12700">
            <a:solidFill>
              <a:srgbClr val="000000"/>
            </a:solidFill>
            <a:miter lim="800000"/>
            <a:headEnd/>
            <a:tailEnd/>
          </a:ln>
          <a:effectLst>
            <a:outerShdw blurRad="50800" dist="38100" dir="2700000">
              <a:srgbClr val="000000">
                <a:alpha val="43000"/>
              </a:srgbClr>
            </a:outerShdw>
          </a:effectLst>
        </p:spPr>
        <p:txBody>
          <a:bodyPr wrap="none" anchor="ctr"/>
          <a:lstStyle/>
          <a:p>
            <a:pPr algn="ctr" eaLnBrk="1" hangingPunct="1"/>
            <a:r>
              <a:rPr lang="en-US" altLang="zh-CN" b="1">
                <a:solidFill>
                  <a:srgbClr val="000000"/>
                </a:solidFill>
                <a:latin typeface="Arial Black" pitchFamily="34" charset="0"/>
                <a:ea typeface="宋体" pitchFamily="2" charset="-122"/>
              </a:rPr>
              <a:t>L1 i-TLB</a:t>
            </a:r>
          </a:p>
          <a:p>
            <a:pPr algn="ctr" eaLnBrk="1" hangingPunct="1"/>
            <a:r>
              <a:rPr lang="en-US" altLang="zh-CN" b="1">
                <a:solidFill>
                  <a:srgbClr val="000000"/>
                </a:solidFill>
                <a:latin typeface="Calibri" pitchFamily="34" charset="0"/>
                <a:ea typeface="宋体" pitchFamily="2" charset="-122"/>
              </a:rPr>
              <a:t>128 entries, 4-way</a:t>
            </a:r>
          </a:p>
        </p:txBody>
      </p:sp>
      <p:sp>
        <p:nvSpPr>
          <p:cNvPr id="54" name="Rectangle 438"/>
          <p:cNvSpPr>
            <a:spLocks noChangeArrowheads="1"/>
          </p:cNvSpPr>
          <p:nvPr/>
        </p:nvSpPr>
        <p:spPr bwMode="auto">
          <a:xfrm>
            <a:off x="4394200" y="3063875"/>
            <a:ext cx="3157538" cy="469900"/>
          </a:xfrm>
          <a:prstGeom prst="rect">
            <a:avLst/>
          </a:prstGeom>
          <a:solidFill>
            <a:srgbClr val="F6D2D2"/>
          </a:solidFill>
          <a:ln w="12700">
            <a:solidFill>
              <a:srgbClr val="000000"/>
            </a:solidFill>
            <a:miter lim="800000"/>
            <a:headEnd/>
            <a:tailEnd/>
          </a:ln>
          <a:effectLst>
            <a:outerShdw blurRad="50800" dist="38100" dir="2700000">
              <a:srgbClr val="000000">
                <a:alpha val="43000"/>
              </a:srgbClr>
            </a:outerShdw>
          </a:effectLst>
        </p:spPr>
        <p:txBody>
          <a:bodyPr wrap="none" anchor="ctr"/>
          <a:lstStyle/>
          <a:p>
            <a:pPr algn="ctr" eaLnBrk="1" hangingPunct="1"/>
            <a:r>
              <a:rPr lang="en-US" altLang="zh-CN" b="1">
                <a:solidFill>
                  <a:srgbClr val="000000"/>
                </a:solidFill>
                <a:latin typeface="Arial Black" pitchFamily="34" charset="0"/>
                <a:ea typeface="宋体" pitchFamily="2" charset="-122"/>
              </a:rPr>
              <a:t>L2  unified TLB</a:t>
            </a:r>
          </a:p>
          <a:p>
            <a:pPr algn="ctr" eaLnBrk="1" hangingPunct="1"/>
            <a:r>
              <a:rPr lang="en-US" altLang="zh-CN" b="1">
                <a:solidFill>
                  <a:srgbClr val="000000"/>
                </a:solidFill>
                <a:latin typeface="Calibri" pitchFamily="34" charset="0"/>
                <a:ea typeface="宋体" pitchFamily="2" charset="-122"/>
              </a:rPr>
              <a:t>512 entries, 4-way</a:t>
            </a:r>
          </a:p>
        </p:txBody>
      </p:sp>
      <p:sp>
        <p:nvSpPr>
          <p:cNvPr id="55" name="Line 439"/>
          <p:cNvSpPr>
            <a:spLocks noChangeShapeType="1"/>
          </p:cNvSpPr>
          <p:nvPr/>
        </p:nvSpPr>
        <p:spPr bwMode="auto">
          <a:xfrm>
            <a:off x="4983163" y="2776538"/>
            <a:ext cx="0" cy="282575"/>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56" name="Line 440"/>
          <p:cNvSpPr>
            <a:spLocks noChangeShapeType="1"/>
          </p:cNvSpPr>
          <p:nvPr/>
        </p:nvSpPr>
        <p:spPr bwMode="auto">
          <a:xfrm>
            <a:off x="6964363" y="2781300"/>
            <a:ext cx="0" cy="282575"/>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57" name="Rectangle 441"/>
          <p:cNvSpPr>
            <a:spLocks noChangeArrowheads="1"/>
          </p:cNvSpPr>
          <p:nvPr/>
        </p:nvSpPr>
        <p:spPr bwMode="auto">
          <a:xfrm>
            <a:off x="2201863" y="2311400"/>
            <a:ext cx="1481137" cy="469900"/>
          </a:xfrm>
          <a:prstGeom prst="rect">
            <a:avLst/>
          </a:prstGeom>
          <a:solidFill>
            <a:srgbClr val="F7F5CD"/>
          </a:solidFill>
          <a:ln w="12700">
            <a:solidFill>
              <a:srgbClr val="000000"/>
            </a:solidFill>
            <a:miter lim="800000"/>
            <a:headEnd/>
            <a:tailEnd/>
          </a:ln>
          <a:effectLst>
            <a:outerShdw blurRad="50800" dist="38100" dir="2700000">
              <a:srgbClr val="000000">
                <a:alpha val="43000"/>
              </a:srgbClr>
            </a:outerShdw>
          </a:effectLst>
        </p:spPr>
        <p:txBody>
          <a:bodyPr wrap="none" anchor="ctr"/>
          <a:lstStyle/>
          <a:p>
            <a:pPr algn="ctr" eaLnBrk="1" hangingPunct="1"/>
            <a:r>
              <a:rPr lang="en-US" altLang="zh-CN" b="1">
                <a:solidFill>
                  <a:srgbClr val="000000"/>
                </a:solidFill>
                <a:latin typeface="Arial Black" pitchFamily="34" charset="0"/>
                <a:ea typeface="宋体" pitchFamily="2" charset="-122"/>
              </a:rPr>
              <a:t>L1 i-cache</a:t>
            </a:r>
          </a:p>
          <a:p>
            <a:pPr algn="ctr" eaLnBrk="1" hangingPunct="1"/>
            <a:r>
              <a:rPr lang="en-US" altLang="zh-CN" b="1">
                <a:solidFill>
                  <a:srgbClr val="000000"/>
                </a:solidFill>
                <a:latin typeface="Calibri" pitchFamily="34" charset="0"/>
                <a:ea typeface="宋体" pitchFamily="2" charset="-122"/>
              </a:rPr>
              <a:t>32 KB, 8-way</a:t>
            </a:r>
          </a:p>
        </p:txBody>
      </p:sp>
      <p:sp>
        <p:nvSpPr>
          <p:cNvPr id="58" name="Line 442"/>
          <p:cNvSpPr>
            <a:spLocks noChangeShapeType="1"/>
          </p:cNvSpPr>
          <p:nvPr/>
        </p:nvSpPr>
        <p:spPr bwMode="auto">
          <a:xfrm>
            <a:off x="4995863" y="2016125"/>
            <a:ext cx="0" cy="282575"/>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59" name="Line 444"/>
          <p:cNvSpPr>
            <a:spLocks noChangeShapeType="1"/>
          </p:cNvSpPr>
          <p:nvPr/>
        </p:nvSpPr>
        <p:spPr bwMode="auto">
          <a:xfrm>
            <a:off x="6964363" y="2017713"/>
            <a:ext cx="0" cy="282575"/>
          </a:xfrm>
          <a:prstGeom prst="line">
            <a:avLst/>
          </a:prstGeom>
          <a:noFill/>
          <a:ln w="12700">
            <a:solidFill>
              <a:srgbClr val="000000"/>
            </a:solidFill>
            <a:round/>
            <a:headEnd type="triangle" w="med" len="med"/>
            <a:tailEn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60" name="Rectangle 445"/>
          <p:cNvSpPr>
            <a:spLocks noChangeArrowheads="1"/>
          </p:cNvSpPr>
          <p:nvPr/>
        </p:nvSpPr>
        <p:spPr bwMode="auto">
          <a:xfrm>
            <a:off x="4813300" y="1533525"/>
            <a:ext cx="2336800" cy="469900"/>
          </a:xfrm>
          <a:prstGeom prst="rect">
            <a:avLst/>
          </a:prstGeom>
          <a:solidFill>
            <a:srgbClr val="E0E0E0"/>
          </a:solidFill>
          <a:ln w="12700">
            <a:solidFill>
              <a:srgbClr val="000000"/>
            </a:solidFill>
            <a:miter lim="800000"/>
            <a:headEnd/>
            <a:tailEnd/>
          </a:ln>
          <a:effectLst>
            <a:outerShdw blurRad="50800" dist="38100" dir="2700000">
              <a:srgbClr val="000000">
                <a:alpha val="43000"/>
              </a:srgbClr>
            </a:outerShdw>
          </a:effectLst>
        </p:spPr>
        <p:txBody>
          <a:bodyPr wrap="none" anchor="ctr"/>
          <a:lstStyle/>
          <a:p>
            <a:pPr algn="ctr" eaLnBrk="1" hangingPunct="1"/>
            <a:r>
              <a:rPr lang="en-US" altLang="zh-CN" b="1">
                <a:solidFill>
                  <a:srgbClr val="000000"/>
                </a:solidFill>
                <a:latin typeface="Arial Black" pitchFamily="34" charset="0"/>
                <a:ea typeface="宋体" pitchFamily="2" charset="-122"/>
              </a:rPr>
              <a:t>MMU </a:t>
            </a:r>
          </a:p>
          <a:p>
            <a:pPr algn="ctr" eaLnBrk="1" hangingPunct="1"/>
            <a:r>
              <a:rPr lang="en-US" altLang="zh-CN" b="1">
                <a:solidFill>
                  <a:srgbClr val="000000"/>
                </a:solidFill>
                <a:latin typeface="Calibri" pitchFamily="34" charset="0"/>
                <a:ea typeface="宋体" pitchFamily="2" charset="-122"/>
              </a:rPr>
              <a:t>(addr translation)</a:t>
            </a:r>
          </a:p>
        </p:txBody>
      </p:sp>
      <p:sp>
        <p:nvSpPr>
          <p:cNvPr id="61" name="Rectangle 450"/>
          <p:cNvSpPr>
            <a:spLocks noChangeArrowheads="1"/>
          </p:cNvSpPr>
          <p:nvPr/>
        </p:nvSpPr>
        <p:spPr bwMode="auto">
          <a:xfrm>
            <a:off x="2274888" y="1536700"/>
            <a:ext cx="1387475" cy="471488"/>
          </a:xfrm>
          <a:prstGeom prst="rect">
            <a:avLst/>
          </a:prstGeom>
          <a:solidFill>
            <a:srgbClr val="E0E0E0"/>
          </a:solidFill>
          <a:ln w="12700">
            <a:solidFill>
              <a:srgbClr val="000000"/>
            </a:solidFill>
            <a:miter lim="800000"/>
            <a:headEnd/>
            <a:tailEnd/>
          </a:ln>
          <a:effectLst>
            <a:outerShdw blurRad="50800" dist="38100" dir="2700000">
              <a:srgbClr val="000000">
                <a:alpha val="43000"/>
              </a:srgbClr>
            </a:outerShdw>
          </a:effectLst>
        </p:spPr>
        <p:txBody>
          <a:bodyPr wrap="none" anchor="ctr"/>
          <a:lstStyle/>
          <a:p>
            <a:pPr algn="ctr" eaLnBrk="1" hangingPunct="1"/>
            <a:r>
              <a:rPr lang="en-US" altLang="zh-CN" b="1">
                <a:solidFill>
                  <a:srgbClr val="000000"/>
                </a:solidFill>
                <a:latin typeface="Arial Black" pitchFamily="34" charset="0"/>
                <a:ea typeface="宋体" pitchFamily="2" charset="-122"/>
              </a:rPr>
              <a:t>Instruction</a:t>
            </a:r>
          </a:p>
          <a:p>
            <a:pPr algn="ctr" eaLnBrk="1" hangingPunct="1"/>
            <a:r>
              <a:rPr lang="en-US" altLang="zh-CN" b="1">
                <a:solidFill>
                  <a:srgbClr val="000000"/>
                </a:solidFill>
                <a:latin typeface="Arial Black" pitchFamily="34" charset="0"/>
                <a:ea typeface="宋体" pitchFamily="2" charset="-122"/>
              </a:rPr>
              <a:t>fetch</a:t>
            </a:r>
          </a:p>
        </p:txBody>
      </p:sp>
      <p:sp>
        <p:nvSpPr>
          <p:cNvPr id="62" name="Rectangle 452"/>
          <p:cNvSpPr>
            <a:spLocks noChangeArrowheads="1"/>
          </p:cNvSpPr>
          <p:nvPr/>
        </p:nvSpPr>
        <p:spPr bwMode="auto">
          <a:xfrm>
            <a:off x="368300" y="1463675"/>
            <a:ext cx="7607300" cy="3116263"/>
          </a:xfrm>
          <a:prstGeom prst="rect">
            <a:avLst/>
          </a:prstGeom>
          <a:noFill/>
          <a:ln w="12700">
            <a:solidFill>
              <a:schemeClr val="accent1"/>
            </a:solidFill>
            <a:miter lim="800000"/>
            <a:headEnd/>
            <a:tailEnd/>
          </a:ln>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63" name="Text Box 458"/>
          <p:cNvSpPr txBox="1">
            <a:spLocks noChangeArrowheads="1"/>
          </p:cNvSpPr>
          <p:nvPr/>
        </p:nvSpPr>
        <p:spPr bwMode="auto">
          <a:xfrm>
            <a:off x="250825" y="1147763"/>
            <a:ext cx="1196975" cy="338137"/>
          </a:xfrm>
          <a:prstGeom prst="rect">
            <a:avLst/>
          </a:prstGeom>
          <a:noFill/>
          <a:ln w="12700">
            <a:noFill/>
            <a:miter lim="800000"/>
            <a:headEnd/>
            <a:tailEnd/>
          </a:ln>
          <a:effectLst/>
        </p:spPr>
        <p:txBody>
          <a:bodyPr>
            <a:spAutoFit/>
          </a:bodyPr>
          <a:lstStyle/>
          <a:p>
            <a:pPr eaLnBrk="1" hangingPunct="1"/>
            <a:r>
              <a:rPr lang="en-US" altLang="zh-CN" b="1">
                <a:solidFill>
                  <a:schemeClr val="accent1"/>
                </a:solidFill>
                <a:latin typeface="Arial Black" pitchFamily="34" charset="0"/>
                <a:ea typeface="宋体" pitchFamily="2" charset="-122"/>
              </a:rPr>
              <a:t>Core x4</a:t>
            </a:r>
          </a:p>
        </p:txBody>
      </p:sp>
      <p:sp>
        <p:nvSpPr>
          <p:cNvPr id="64" name="Rectangle 459"/>
          <p:cNvSpPr>
            <a:spLocks noChangeArrowheads="1"/>
          </p:cNvSpPr>
          <p:nvPr/>
        </p:nvSpPr>
        <p:spPr bwMode="auto">
          <a:xfrm>
            <a:off x="4216400" y="4759325"/>
            <a:ext cx="3441700" cy="755650"/>
          </a:xfrm>
          <a:prstGeom prst="rect">
            <a:avLst/>
          </a:prstGeom>
          <a:solidFill>
            <a:srgbClr val="E0E0E0"/>
          </a:solidFill>
          <a:ln w="12700">
            <a:solidFill>
              <a:srgbClr val="000000"/>
            </a:solidFill>
            <a:miter lim="800000"/>
            <a:headEnd/>
            <a:tailEnd/>
          </a:ln>
          <a:effectLst>
            <a:outerShdw blurRad="50800" dist="38100" dir="2700000">
              <a:srgbClr val="000000">
                <a:alpha val="43000"/>
              </a:srgbClr>
            </a:outerShdw>
          </a:effectLst>
        </p:spPr>
        <p:txBody>
          <a:bodyPr anchor="ctr"/>
          <a:lstStyle/>
          <a:p>
            <a:pPr algn="ctr" eaLnBrk="1" hangingPunct="1"/>
            <a:r>
              <a:rPr lang="en-US" altLang="zh-CN" b="1">
                <a:solidFill>
                  <a:srgbClr val="000000"/>
                </a:solidFill>
                <a:latin typeface="Arial Black" pitchFamily="34" charset="0"/>
                <a:ea typeface="宋体" pitchFamily="2" charset="-122"/>
              </a:rPr>
              <a:t>DDR3 Memory controller</a:t>
            </a:r>
          </a:p>
          <a:p>
            <a:pPr algn="ctr" eaLnBrk="1" hangingPunct="1"/>
            <a:r>
              <a:rPr lang="en-US" altLang="zh-CN" b="1">
                <a:solidFill>
                  <a:srgbClr val="000000"/>
                </a:solidFill>
                <a:latin typeface="Calibri" pitchFamily="34" charset="0"/>
                <a:ea typeface="宋体" pitchFamily="2" charset="-122"/>
              </a:rPr>
              <a:t>3 x 64 bit @ 10.66 GB/s</a:t>
            </a:r>
          </a:p>
          <a:p>
            <a:pPr algn="ctr" eaLnBrk="1" hangingPunct="1"/>
            <a:r>
              <a:rPr lang="en-US" altLang="zh-CN" b="1">
                <a:solidFill>
                  <a:srgbClr val="000000"/>
                </a:solidFill>
                <a:latin typeface="Calibri" pitchFamily="34" charset="0"/>
                <a:ea typeface="宋体" pitchFamily="2" charset="-122"/>
              </a:rPr>
              <a:t>32 GB/s total (shared by all cores)</a:t>
            </a:r>
          </a:p>
        </p:txBody>
      </p:sp>
      <p:sp>
        <p:nvSpPr>
          <p:cNvPr id="65" name="Rectangle 460"/>
          <p:cNvSpPr>
            <a:spLocks noChangeArrowheads="1"/>
          </p:cNvSpPr>
          <p:nvPr/>
        </p:nvSpPr>
        <p:spPr bwMode="auto">
          <a:xfrm>
            <a:off x="139700" y="1171575"/>
            <a:ext cx="8064500" cy="4548188"/>
          </a:xfrm>
          <a:prstGeom prst="rect">
            <a:avLst/>
          </a:prstGeom>
          <a:noFill/>
          <a:ln w="12700">
            <a:solidFill>
              <a:srgbClr val="000000"/>
            </a:solidFill>
            <a:prstDash val="dash"/>
            <a:miter lim="800000"/>
            <a:headEnd/>
            <a:tailEn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66" name="Text Box 461"/>
          <p:cNvSpPr txBox="1">
            <a:spLocks noChangeArrowheads="1"/>
          </p:cNvSpPr>
          <p:nvPr/>
        </p:nvSpPr>
        <p:spPr bwMode="auto">
          <a:xfrm>
            <a:off x="0" y="812800"/>
            <a:ext cx="2936875" cy="338138"/>
          </a:xfrm>
          <a:prstGeom prst="rect">
            <a:avLst/>
          </a:prstGeom>
          <a:noFill/>
          <a:ln w="12700">
            <a:noFill/>
            <a:miter lim="800000"/>
            <a:headEnd/>
            <a:tailEnd/>
          </a:ln>
          <a:effectLst/>
        </p:spPr>
        <p:txBody>
          <a:bodyPr>
            <a:spAutoFit/>
          </a:bodyPr>
          <a:lstStyle/>
          <a:p>
            <a:pPr eaLnBrk="1" hangingPunct="1"/>
            <a:r>
              <a:rPr lang="en-US" altLang="zh-CN" b="1">
                <a:solidFill>
                  <a:srgbClr val="000000"/>
                </a:solidFill>
                <a:latin typeface="Arial Black" pitchFamily="34" charset="0"/>
                <a:ea typeface="宋体" pitchFamily="2" charset="-122"/>
              </a:rPr>
              <a:t>Processor package</a:t>
            </a:r>
          </a:p>
        </p:txBody>
      </p:sp>
      <p:sp>
        <p:nvSpPr>
          <p:cNvPr id="67" name="Rectangle 462"/>
          <p:cNvSpPr>
            <a:spLocks noChangeArrowheads="1"/>
          </p:cNvSpPr>
          <p:nvPr/>
        </p:nvSpPr>
        <p:spPr bwMode="auto">
          <a:xfrm>
            <a:off x="5422900" y="3754438"/>
            <a:ext cx="2328863" cy="647700"/>
          </a:xfrm>
          <a:prstGeom prst="rect">
            <a:avLst/>
          </a:prstGeom>
          <a:solidFill>
            <a:srgbClr val="E0E0E0"/>
          </a:solidFill>
          <a:ln w="12700">
            <a:solidFill>
              <a:srgbClr val="000000"/>
            </a:solidFill>
            <a:miter lim="800000"/>
            <a:headEnd/>
            <a:tailEnd/>
          </a:ln>
          <a:effectLst>
            <a:outerShdw blurRad="50800" dist="38100" dir="2700000">
              <a:srgbClr val="000000">
                <a:alpha val="43000"/>
              </a:srgbClr>
            </a:outerShdw>
          </a:effectLst>
        </p:spPr>
        <p:txBody>
          <a:bodyPr anchor="ctr"/>
          <a:lstStyle/>
          <a:p>
            <a:pPr algn="ctr" eaLnBrk="1" fontAlgn="auto" hangingPunct="1">
              <a:spcBef>
                <a:spcPts val="0"/>
              </a:spcBef>
              <a:spcAft>
                <a:spcPts val="0"/>
              </a:spcAft>
              <a:defRPr/>
            </a:pPr>
            <a:r>
              <a:rPr lang="en-US" b="1" kern="0" dirty="0" err="1">
                <a:solidFill>
                  <a:sysClr val="windowText" lastClr="000000"/>
                </a:solidFill>
                <a:latin typeface="+mn-lt"/>
              </a:rPr>
              <a:t>QuickPath</a:t>
            </a:r>
            <a:r>
              <a:rPr lang="en-US" b="1" kern="0" dirty="0">
                <a:solidFill>
                  <a:sysClr val="windowText" lastClr="000000"/>
                </a:solidFill>
                <a:latin typeface="+mn-lt"/>
              </a:rPr>
              <a:t> interconnect</a:t>
            </a:r>
          </a:p>
          <a:p>
            <a:pPr algn="ctr" eaLnBrk="1" fontAlgn="auto" hangingPunct="1">
              <a:spcBef>
                <a:spcPts val="0"/>
              </a:spcBef>
              <a:spcAft>
                <a:spcPts val="0"/>
              </a:spcAft>
              <a:defRPr/>
            </a:pPr>
            <a:r>
              <a:rPr lang="en-US" b="1" kern="0" dirty="0">
                <a:solidFill>
                  <a:sysClr val="windowText" lastClr="000000"/>
                </a:solidFill>
                <a:latin typeface="+mn-lt"/>
              </a:rPr>
              <a:t>4 links @ 25.6 GB/</a:t>
            </a:r>
            <a:r>
              <a:rPr lang="en-US" b="1" kern="0" dirty="0" err="1">
                <a:solidFill>
                  <a:sysClr val="windowText" lastClr="000000"/>
                </a:solidFill>
                <a:latin typeface="+mn-lt"/>
              </a:rPr>
              <a:t>s</a:t>
            </a:r>
            <a:r>
              <a:rPr lang="en-US" b="1" kern="0" dirty="0">
                <a:solidFill>
                  <a:sysClr val="windowText" lastClr="000000"/>
                </a:solidFill>
                <a:latin typeface="+mn-lt"/>
              </a:rPr>
              <a:t> each</a:t>
            </a:r>
            <a:endParaRPr lang="en-US" b="1" kern="0" dirty="0">
              <a:solidFill>
                <a:sysClr val="windowText" lastClr="000000"/>
              </a:solidFill>
              <a:latin typeface="+mn-lt"/>
            </a:endParaRPr>
          </a:p>
        </p:txBody>
      </p:sp>
      <p:sp>
        <p:nvSpPr>
          <p:cNvPr id="68" name="Line 464"/>
          <p:cNvSpPr>
            <a:spLocks noChangeShapeType="1"/>
          </p:cNvSpPr>
          <p:nvPr/>
        </p:nvSpPr>
        <p:spPr bwMode="auto">
          <a:xfrm>
            <a:off x="2074863" y="3513138"/>
            <a:ext cx="0" cy="1233487"/>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69" name="Line 474"/>
          <p:cNvSpPr>
            <a:spLocks noChangeShapeType="1"/>
          </p:cNvSpPr>
          <p:nvPr/>
        </p:nvSpPr>
        <p:spPr bwMode="auto">
          <a:xfrm flipH="1">
            <a:off x="5805488" y="5514975"/>
            <a:ext cx="7937" cy="433388"/>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70" name="Line 475"/>
          <p:cNvSpPr>
            <a:spLocks noChangeShapeType="1"/>
          </p:cNvSpPr>
          <p:nvPr/>
        </p:nvSpPr>
        <p:spPr bwMode="auto">
          <a:xfrm>
            <a:off x="5965825" y="5514975"/>
            <a:ext cx="0" cy="433388"/>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71" name="Line 476"/>
          <p:cNvSpPr>
            <a:spLocks noChangeShapeType="1"/>
          </p:cNvSpPr>
          <p:nvPr/>
        </p:nvSpPr>
        <p:spPr bwMode="auto">
          <a:xfrm>
            <a:off x="6118225" y="5507038"/>
            <a:ext cx="0" cy="441325"/>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72" name="Line 479"/>
          <p:cNvSpPr>
            <a:spLocks noChangeShapeType="1"/>
          </p:cNvSpPr>
          <p:nvPr/>
        </p:nvSpPr>
        <p:spPr bwMode="auto">
          <a:xfrm>
            <a:off x="4957763" y="3533775"/>
            <a:ext cx="0" cy="1223963"/>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73" name="Text Box 497"/>
          <p:cNvSpPr txBox="1">
            <a:spLocks noChangeArrowheads="1"/>
          </p:cNvSpPr>
          <p:nvPr/>
        </p:nvSpPr>
        <p:spPr bwMode="auto">
          <a:xfrm>
            <a:off x="8369300" y="3395663"/>
            <a:ext cx="646113" cy="754062"/>
          </a:xfrm>
          <a:prstGeom prst="rect">
            <a:avLst/>
          </a:prstGeom>
          <a:noFill/>
          <a:ln w="12700">
            <a:noFill/>
            <a:miter lim="800000"/>
            <a:headEnd/>
            <a:tailEnd/>
          </a:ln>
        </p:spPr>
        <p:txBody>
          <a:bodyPr lIns="0" rIns="0">
            <a:spAutoFit/>
          </a:bodyPr>
          <a:lstStyle/>
          <a:p>
            <a:pPr eaLnBrk="1" hangingPunct="1">
              <a:lnSpc>
                <a:spcPct val="90000"/>
              </a:lnSpc>
            </a:pPr>
            <a:r>
              <a:rPr lang="en-US" altLang="zh-CN" b="1">
                <a:solidFill>
                  <a:schemeClr val="accent2"/>
                </a:solidFill>
                <a:latin typeface="Arial Black" pitchFamily="34" charset="0"/>
                <a:ea typeface="宋体" pitchFamily="2" charset="-122"/>
              </a:rPr>
              <a:t>To other </a:t>
            </a:r>
          </a:p>
          <a:p>
            <a:pPr eaLnBrk="1" hangingPunct="1">
              <a:lnSpc>
                <a:spcPct val="90000"/>
              </a:lnSpc>
            </a:pPr>
            <a:r>
              <a:rPr lang="en-US" altLang="zh-CN" b="1">
                <a:solidFill>
                  <a:schemeClr val="accent2"/>
                </a:solidFill>
                <a:latin typeface="Arial Black" pitchFamily="34" charset="0"/>
                <a:ea typeface="宋体" pitchFamily="2" charset="-122"/>
              </a:rPr>
              <a:t>cores</a:t>
            </a:r>
          </a:p>
        </p:txBody>
      </p:sp>
      <p:grpSp>
        <p:nvGrpSpPr>
          <p:cNvPr id="729121" name="Group 501"/>
          <p:cNvGrpSpPr>
            <a:grpSpLocks/>
          </p:cNvGrpSpPr>
          <p:nvPr/>
        </p:nvGrpSpPr>
        <p:grpSpPr bwMode="auto">
          <a:xfrm>
            <a:off x="7735888" y="3811588"/>
            <a:ext cx="595312" cy="501650"/>
            <a:chOff x="4785" y="2300"/>
            <a:chExt cx="343" cy="384"/>
          </a:xfrm>
        </p:grpSpPr>
        <p:sp>
          <p:nvSpPr>
            <p:cNvPr id="75" name="Line 480"/>
            <p:cNvSpPr>
              <a:spLocks noChangeShapeType="1"/>
            </p:cNvSpPr>
            <p:nvPr/>
          </p:nvSpPr>
          <p:spPr bwMode="auto">
            <a:xfrm rot="5400000">
              <a:off x="4952" y="2133"/>
              <a:ext cx="0" cy="335"/>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76" name="Line 495"/>
            <p:cNvSpPr>
              <a:spLocks noChangeShapeType="1"/>
            </p:cNvSpPr>
            <p:nvPr/>
          </p:nvSpPr>
          <p:spPr bwMode="auto">
            <a:xfrm rot="5400000">
              <a:off x="4952" y="2209"/>
              <a:ext cx="0" cy="335"/>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77" name="Line 496"/>
            <p:cNvSpPr>
              <a:spLocks noChangeShapeType="1"/>
            </p:cNvSpPr>
            <p:nvPr/>
          </p:nvSpPr>
          <p:spPr bwMode="auto">
            <a:xfrm rot="5400000">
              <a:off x="4952" y="2285"/>
              <a:ext cx="0" cy="335"/>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78" name="Line 498"/>
            <p:cNvSpPr>
              <a:spLocks noChangeShapeType="1"/>
            </p:cNvSpPr>
            <p:nvPr/>
          </p:nvSpPr>
          <p:spPr bwMode="auto">
            <a:xfrm rot="5400000">
              <a:off x="4961" y="2517"/>
              <a:ext cx="0" cy="335"/>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grpSp>
      <p:sp>
        <p:nvSpPr>
          <p:cNvPr id="79" name="Text Box 499"/>
          <p:cNvSpPr txBox="1">
            <a:spLocks noChangeArrowheads="1"/>
          </p:cNvSpPr>
          <p:nvPr/>
        </p:nvSpPr>
        <p:spPr bwMode="auto">
          <a:xfrm>
            <a:off x="8291513" y="4133850"/>
            <a:ext cx="766762" cy="415925"/>
          </a:xfrm>
          <a:prstGeom prst="rect">
            <a:avLst/>
          </a:prstGeom>
          <a:noFill/>
          <a:ln w="12700">
            <a:noFill/>
            <a:miter lim="800000"/>
            <a:headEnd/>
            <a:tailEnd/>
          </a:ln>
        </p:spPr>
        <p:txBody>
          <a:bodyPr lIns="0" tIns="0" rIns="0" bIns="0">
            <a:spAutoFit/>
          </a:bodyPr>
          <a:lstStyle/>
          <a:p>
            <a:pPr eaLnBrk="1" hangingPunct="1">
              <a:lnSpc>
                <a:spcPct val="85000"/>
              </a:lnSpc>
            </a:pPr>
            <a:r>
              <a:rPr lang="en-US" altLang="zh-CN" b="1">
                <a:solidFill>
                  <a:srgbClr val="006600"/>
                </a:solidFill>
                <a:latin typeface="Arial Black" pitchFamily="34" charset="0"/>
                <a:ea typeface="宋体" pitchFamily="2" charset="-122"/>
              </a:rPr>
              <a:t>To I/O</a:t>
            </a:r>
          </a:p>
          <a:p>
            <a:pPr eaLnBrk="1" hangingPunct="1">
              <a:lnSpc>
                <a:spcPct val="85000"/>
              </a:lnSpc>
            </a:pPr>
            <a:r>
              <a:rPr lang="en-US" altLang="zh-CN" b="1">
                <a:solidFill>
                  <a:srgbClr val="006600"/>
                </a:solidFill>
                <a:latin typeface="Arial Black" pitchFamily="34" charset="0"/>
                <a:ea typeface="宋体" pitchFamily="2" charset="-122"/>
              </a:rPr>
              <a:t>bridge</a:t>
            </a:r>
          </a:p>
        </p:txBody>
      </p:sp>
      <p:sp>
        <p:nvSpPr>
          <p:cNvPr id="80" name="Line 500"/>
          <p:cNvSpPr>
            <a:spLocks noChangeShapeType="1"/>
          </p:cNvSpPr>
          <p:nvPr/>
        </p:nvSpPr>
        <p:spPr bwMode="auto">
          <a:xfrm>
            <a:off x="6565900" y="4391025"/>
            <a:ext cx="0" cy="355600"/>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81" name="Line 502"/>
          <p:cNvSpPr>
            <a:spLocks noChangeShapeType="1"/>
          </p:cNvSpPr>
          <p:nvPr/>
        </p:nvSpPr>
        <p:spPr bwMode="auto">
          <a:xfrm flipV="1">
            <a:off x="3175000" y="5081588"/>
            <a:ext cx="1041400" cy="0"/>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49" name="Rectangle 427"/>
          <p:cNvSpPr>
            <a:spLocks noChangeArrowheads="1"/>
          </p:cNvSpPr>
          <p:nvPr/>
        </p:nvSpPr>
        <p:spPr bwMode="auto">
          <a:xfrm>
            <a:off x="4533900" y="5970588"/>
            <a:ext cx="2781300" cy="554037"/>
          </a:xfrm>
          <a:prstGeom prst="rect">
            <a:avLst/>
          </a:prstGeom>
          <a:solidFill>
            <a:srgbClr val="E5E6F6"/>
          </a:solidFill>
          <a:ln w="12700">
            <a:solidFill>
              <a:srgbClr val="000000"/>
            </a:solidFill>
            <a:miter lim="800000"/>
            <a:headEnd/>
            <a:tailEnd/>
          </a:ln>
          <a:effectLst>
            <a:outerShdw blurRad="50800" dist="38100" dir="2700000">
              <a:srgbClr val="000000">
                <a:alpha val="43000"/>
              </a:srgbClr>
            </a:outerShdw>
          </a:effectLst>
        </p:spPr>
        <p:txBody>
          <a:bodyPr anchor="ctr"/>
          <a:lstStyle/>
          <a:p>
            <a:pPr algn="ctr" eaLnBrk="1" hangingPunct="1"/>
            <a:r>
              <a:rPr lang="en-US" altLang="zh-CN" b="1">
                <a:solidFill>
                  <a:srgbClr val="000000"/>
                </a:solidFill>
                <a:latin typeface="Arial Black" pitchFamily="34" charset="0"/>
                <a:ea typeface="宋体" pitchFamily="2" charset="-122"/>
              </a:rPr>
              <a:t>Main memory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4098"/>
          <p:cNvSpPr>
            <a:spLocks noGrp="1" noChangeArrowheads="1"/>
          </p:cNvSpPr>
          <p:nvPr>
            <p:ph type="title" idx="4294967295"/>
          </p:nvPr>
        </p:nvSpPr>
        <p:spPr>
          <a:xfrm>
            <a:off x="296863" y="98425"/>
            <a:ext cx="8640762" cy="533400"/>
          </a:xfrm>
        </p:spPr>
        <p:txBody>
          <a:bodyPr lIns="91440" tIns="45720" rIns="91440" bIns="45720" anchor="ctr"/>
          <a:lstStyle/>
          <a:p>
            <a:pPr eaLnBrk="1" hangingPunct="1"/>
            <a:r>
              <a:rPr lang="zh-CN" altLang="en-US"/>
              <a:t>位片式存储体阵列组织</a:t>
            </a:r>
            <a:r>
              <a:rPr lang="zh-CN" altLang="en-US">
                <a:solidFill>
                  <a:srgbClr val="CC0000"/>
                </a:solidFill>
              </a:rPr>
              <a:t>（不作要求）</a:t>
            </a:r>
          </a:p>
        </p:txBody>
      </p:sp>
      <p:pic>
        <p:nvPicPr>
          <p:cNvPr id="771075" name="Picture 4100" descr="二维地址译码系统图"/>
          <p:cNvPicPr>
            <a:picLocks noChangeAspect="1" noChangeArrowheads="1"/>
          </p:cNvPicPr>
          <p:nvPr/>
        </p:nvPicPr>
        <p:blipFill>
          <a:blip r:embed="rId3"/>
          <a:srcRect/>
          <a:stretch>
            <a:fillRect/>
          </a:stretch>
        </p:blipFill>
        <p:spPr bwMode="auto">
          <a:xfrm>
            <a:off x="160338" y="857250"/>
            <a:ext cx="8785225" cy="5002213"/>
          </a:xfrm>
          <a:prstGeom prst="rect">
            <a:avLst/>
          </a:prstGeom>
          <a:noFill/>
          <a:ln w="9525">
            <a:noFill/>
            <a:miter lim="800000"/>
            <a:headEnd/>
            <a:tailEnd/>
          </a:ln>
        </p:spPr>
      </p:pic>
      <p:sp>
        <p:nvSpPr>
          <p:cNvPr id="238601" name="Text Box 4105"/>
          <p:cNvSpPr txBox="1">
            <a:spLocks noChangeArrowheads="1"/>
          </p:cNvSpPr>
          <p:nvPr/>
        </p:nvSpPr>
        <p:spPr bwMode="auto">
          <a:xfrm>
            <a:off x="609600" y="6056313"/>
            <a:ext cx="6213475" cy="687387"/>
          </a:xfrm>
          <a:prstGeom prst="rect">
            <a:avLst/>
          </a:prstGeom>
          <a:noFill/>
          <a:ln w="9525">
            <a:noFill/>
            <a:miter lim="800000"/>
            <a:headEnd/>
            <a:tailEnd/>
          </a:ln>
        </p:spPr>
        <p:txBody>
          <a:bodyPr lIns="0" tIns="0" rIns="0" bIns="0">
            <a:spAutoFit/>
          </a:bodyPr>
          <a:lstStyle/>
          <a:p>
            <a:pPr eaLnBrk="1" hangingPunct="1">
              <a:spcBef>
                <a:spcPct val="5000"/>
              </a:spcBef>
            </a:pPr>
            <a:r>
              <a:rPr kumimoji="1" lang="zh-CN" altLang="en-US" sz="2200" b="1">
                <a:solidFill>
                  <a:srgbClr val="FF0000"/>
                </a:solidFill>
                <a:latin typeface="微软雅黑" pitchFamily="34" charset="-122"/>
                <a:ea typeface="微软雅黑" pitchFamily="34" charset="-122"/>
                <a:cs typeface="Arial" pitchFamily="34" charset="0"/>
              </a:rPr>
              <a:t>位片式在字方向和位方向扩充，需要有片选信号</a:t>
            </a:r>
          </a:p>
          <a:p>
            <a:pPr eaLnBrk="1" hangingPunct="1">
              <a:spcBef>
                <a:spcPct val="5000"/>
              </a:spcBef>
            </a:pPr>
            <a:r>
              <a:rPr kumimoji="1" lang="en-US" altLang="zh-CN" sz="2200" b="1">
                <a:solidFill>
                  <a:srgbClr val="FF0000"/>
                </a:solidFill>
                <a:latin typeface="微软雅黑" pitchFamily="34" charset="-122"/>
                <a:ea typeface="微软雅黑" pitchFamily="34" charset="-122"/>
                <a:cs typeface="Arial" pitchFamily="34" charset="0"/>
              </a:rPr>
              <a:t>DRAM</a:t>
            </a:r>
            <a:r>
              <a:rPr kumimoji="1" lang="zh-CN" altLang="en-US" sz="2200" b="1">
                <a:solidFill>
                  <a:srgbClr val="FF0000"/>
                </a:solidFill>
                <a:latin typeface="微软雅黑" pitchFamily="34" charset="-122"/>
                <a:ea typeface="微软雅黑" pitchFamily="34" charset="-122"/>
                <a:cs typeface="Arial" pitchFamily="34" charset="0"/>
              </a:rPr>
              <a:t>芯片都是位片式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8601"/>
                                        </p:tgtEl>
                                        <p:attrNameLst>
                                          <p:attrName>style.visibility</p:attrName>
                                        </p:attrNameLst>
                                      </p:cBhvr>
                                      <p:to>
                                        <p:strVal val="visible"/>
                                      </p:to>
                                    </p:set>
                                    <p:animEffect transition="in" filter="blinds(horizontal)">
                                      <p:cBhvr>
                                        <p:cTn id="7" dur="500"/>
                                        <p:tgtEl>
                                          <p:spTgt spid="238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1" grpId="0"/>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Title 1"/>
          <p:cNvSpPr>
            <a:spLocks noGrp="1"/>
          </p:cNvSpPr>
          <p:nvPr>
            <p:ph type="title" idx="4294967295"/>
          </p:nvPr>
        </p:nvSpPr>
        <p:spPr>
          <a:xfrm>
            <a:off x="458788" y="198438"/>
            <a:ext cx="7935912" cy="515937"/>
          </a:xfrm>
        </p:spPr>
        <p:txBody>
          <a:bodyPr lIns="91440" tIns="45720" rIns="91440" bIns="45720" anchor="ctr"/>
          <a:lstStyle/>
          <a:p>
            <a:r>
              <a:rPr lang="en-US" altLang="zh-CN" sz="3200">
                <a:ea typeface="宋体" pitchFamily="2" charset="-122"/>
              </a:rPr>
              <a:t>End-to-end Core i7 Address Translation</a:t>
            </a:r>
          </a:p>
        </p:txBody>
      </p:sp>
      <p:sp>
        <p:nvSpPr>
          <p:cNvPr id="4" name="Rectangle 379"/>
          <p:cNvSpPr>
            <a:spLocks noChangeArrowheads="1"/>
          </p:cNvSpPr>
          <p:nvPr/>
        </p:nvSpPr>
        <p:spPr bwMode="auto">
          <a:xfrm>
            <a:off x="1177925" y="1066800"/>
            <a:ext cx="609600" cy="457200"/>
          </a:xfrm>
          <a:prstGeom prst="rect">
            <a:avLst/>
          </a:prstGeom>
          <a:solidFill>
            <a:srgbClr val="C0C0C0"/>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b="1">
                <a:solidFill>
                  <a:schemeClr val="tx2"/>
                </a:solidFill>
                <a:latin typeface="Arial Black" pitchFamily="34" charset="0"/>
                <a:ea typeface="宋体" pitchFamily="2" charset="-122"/>
              </a:rPr>
              <a:t>CPU</a:t>
            </a:r>
          </a:p>
        </p:txBody>
      </p:sp>
      <p:sp>
        <p:nvSpPr>
          <p:cNvPr id="5" name="Rectangle 380"/>
          <p:cNvSpPr>
            <a:spLocks noChangeArrowheads="1"/>
          </p:cNvSpPr>
          <p:nvPr/>
        </p:nvSpPr>
        <p:spPr bwMode="auto">
          <a:xfrm>
            <a:off x="568325" y="1981200"/>
            <a:ext cx="1066800" cy="3048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b="1">
                <a:solidFill>
                  <a:schemeClr val="tx2"/>
                </a:solidFill>
                <a:latin typeface="Arial Black" pitchFamily="34" charset="0"/>
                <a:ea typeface="宋体" pitchFamily="2" charset="-122"/>
              </a:rPr>
              <a:t>VPN</a:t>
            </a:r>
          </a:p>
        </p:txBody>
      </p:sp>
      <p:sp>
        <p:nvSpPr>
          <p:cNvPr id="6" name="Rectangle 381"/>
          <p:cNvSpPr>
            <a:spLocks noChangeArrowheads="1"/>
          </p:cNvSpPr>
          <p:nvPr/>
        </p:nvSpPr>
        <p:spPr bwMode="auto">
          <a:xfrm>
            <a:off x="1635125" y="19812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b="1">
                <a:solidFill>
                  <a:schemeClr val="tx2"/>
                </a:solidFill>
                <a:latin typeface="Arial Black" pitchFamily="34" charset="0"/>
                <a:ea typeface="宋体" pitchFamily="2" charset="-122"/>
              </a:rPr>
              <a:t>VPO</a:t>
            </a:r>
          </a:p>
        </p:txBody>
      </p:sp>
      <p:sp>
        <p:nvSpPr>
          <p:cNvPr id="7" name="Text Box 382"/>
          <p:cNvSpPr txBox="1">
            <a:spLocks noChangeArrowheads="1"/>
          </p:cNvSpPr>
          <p:nvPr/>
        </p:nvSpPr>
        <p:spPr bwMode="auto">
          <a:xfrm>
            <a:off x="876300" y="1752600"/>
            <a:ext cx="384175" cy="254000"/>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200" b="1">
                <a:solidFill>
                  <a:schemeClr val="tx2"/>
                </a:solidFill>
                <a:latin typeface="Arial Black" pitchFamily="34" charset="0"/>
                <a:ea typeface="宋体" pitchFamily="2" charset="-122"/>
              </a:rPr>
              <a:t>36</a:t>
            </a:r>
          </a:p>
        </p:txBody>
      </p:sp>
      <p:sp>
        <p:nvSpPr>
          <p:cNvPr id="8" name="Text Box 383"/>
          <p:cNvSpPr txBox="1">
            <a:spLocks noChangeArrowheads="1"/>
          </p:cNvSpPr>
          <p:nvPr/>
        </p:nvSpPr>
        <p:spPr bwMode="auto">
          <a:xfrm>
            <a:off x="1714500" y="1752600"/>
            <a:ext cx="384175" cy="254000"/>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200" b="1">
                <a:solidFill>
                  <a:schemeClr val="tx2"/>
                </a:solidFill>
                <a:latin typeface="Arial Black" pitchFamily="34" charset="0"/>
                <a:ea typeface="宋体" pitchFamily="2" charset="-122"/>
              </a:rPr>
              <a:t>12</a:t>
            </a:r>
          </a:p>
        </p:txBody>
      </p:sp>
      <p:sp>
        <p:nvSpPr>
          <p:cNvPr id="9" name="Line 384"/>
          <p:cNvSpPr>
            <a:spLocks noChangeShapeType="1"/>
          </p:cNvSpPr>
          <p:nvPr/>
        </p:nvSpPr>
        <p:spPr bwMode="auto">
          <a:xfrm>
            <a:off x="1406525" y="2286000"/>
            <a:ext cx="0" cy="3810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10" name="Rectangle 385"/>
          <p:cNvSpPr>
            <a:spLocks noChangeArrowheads="1"/>
          </p:cNvSpPr>
          <p:nvPr/>
        </p:nvSpPr>
        <p:spPr bwMode="auto">
          <a:xfrm>
            <a:off x="949325" y="26670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b="1">
                <a:solidFill>
                  <a:schemeClr val="tx2"/>
                </a:solidFill>
                <a:latin typeface="Arial Black" pitchFamily="34" charset="0"/>
                <a:ea typeface="宋体" pitchFamily="2" charset="-122"/>
              </a:rPr>
              <a:t>TLBT</a:t>
            </a:r>
          </a:p>
        </p:txBody>
      </p:sp>
      <p:sp>
        <p:nvSpPr>
          <p:cNvPr id="11" name="Rectangle 386"/>
          <p:cNvSpPr>
            <a:spLocks noChangeArrowheads="1"/>
          </p:cNvSpPr>
          <p:nvPr/>
        </p:nvSpPr>
        <p:spPr bwMode="auto">
          <a:xfrm>
            <a:off x="1482725" y="26670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b="1">
                <a:solidFill>
                  <a:schemeClr val="tx2"/>
                </a:solidFill>
                <a:latin typeface="Arial Black" pitchFamily="34" charset="0"/>
                <a:ea typeface="宋体" pitchFamily="2" charset="-122"/>
              </a:rPr>
              <a:t>TLBI</a:t>
            </a:r>
          </a:p>
        </p:txBody>
      </p:sp>
      <p:sp>
        <p:nvSpPr>
          <p:cNvPr id="12" name="Text Box 387"/>
          <p:cNvSpPr txBox="1">
            <a:spLocks noChangeArrowheads="1"/>
          </p:cNvSpPr>
          <p:nvPr/>
        </p:nvSpPr>
        <p:spPr bwMode="auto">
          <a:xfrm>
            <a:off x="1635125" y="2438400"/>
            <a:ext cx="282575" cy="254000"/>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200" b="1">
                <a:solidFill>
                  <a:schemeClr val="tx2"/>
                </a:solidFill>
                <a:latin typeface="Arial Black" pitchFamily="34" charset="0"/>
                <a:ea typeface="宋体" pitchFamily="2" charset="-122"/>
              </a:rPr>
              <a:t>4</a:t>
            </a:r>
          </a:p>
        </p:txBody>
      </p:sp>
      <p:sp>
        <p:nvSpPr>
          <p:cNvPr id="13" name="Text Box 388"/>
          <p:cNvSpPr txBox="1">
            <a:spLocks noChangeArrowheads="1"/>
          </p:cNvSpPr>
          <p:nvPr/>
        </p:nvSpPr>
        <p:spPr bwMode="auto">
          <a:xfrm>
            <a:off x="1025525" y="2438400"/>
            <a:ext cx="384175" cy="254000"/>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200" b="1">
                <a:solidFill>
                  <a:schemeClr val="tx2"/>
                </a:solidFill>
                <a:latin typeface="Arial Black" pitchFamily="34" charset="0"/>
                <a:ea typeface="宋体" pitchFamily="2" charset="-122"/>
              </a:rPr>
              <a:t>32</a:t>
            </a:r>
          </a:p>
        </p:txBody>
      </p:sp>
      <p:sp>
        <p:nvSpPr>
          <p:cNvPr id="14" name="Rectangle 390"/>
          <p:cNvSpPr>
            <a:spLocks noChangeArrowheads="1"/>
          </p:cNvSpPr>
          <p:nvPr/>
        </p:nvSpPr>
        <p:spPr bwMode="auto">
          <a:xfrm>
            <a:off x="2244725" y="34290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15" name="Rectangle 391"/>
          <p:cNvSpPr>
            <a:spLocks noChangeArrowheads="1"/>
          </p:cNvSpPr>
          <p:nvPr/>
        </p:nvSpPr>
        <p:spPr bwMode="auto">
          <a:xfrm>
            <a:off x="2778125" y="34290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16" name="Rectangle 392"/>
          <p:cNvSpPr>
            <a:spLocks noChangeArrowheads="1"/>
          </p:cNvSpPr>
          <p:nvPr/>
        </p:nvSpPr>
        <p:spPr bwMode="auto">
          <a:xfrm>
            <a:off x="3311525" y="34290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17" name="Rectangle 393"/>
          <p:cNvSpPr>
            <a:spLocks noChangeArrowheads="1"/>
          </p:cNvSpPr>
          <p:nvPr/>
        </p:nvSpPr>
        <p:spPr bwMode="auto">
          <a:xfrm>
            <a:off x="3844925" y="34290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18" name="Rectangle 394"/>
          <p:cNvSpPr>
            <a:spLocks noChangeArrowheads="1"/>
          </p:cNvSpPr>
          <p:nvPr/>
        </p:nvSpPr>
        <p:spPr bwMode="auto">
          <a:xfrm>
            <a:off x="2244725" y="35814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19" name="Rectangle 395"/>
          <p:cNvSpPr>
            <a:spLocks noChangeArrowheads="1"/>
          </p:cNvSpPr>
          <p:nvPr/>
        </p:nvSpPr>
        <p:spPr bwMode="auto">
          <a:xfrm>
            <a:off x="2778125" y="35814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20" name="Rectangle 396"/>
          <p:cNvSpPr>
            <a:spLocks noChangeArrowheads="1"/>
          </p:cNvSpPr>
          <p:nvPr/>
        </p:nvSpPr>
        <p:spPr bwMode="auto">
          <a:xfrm>
            <a:off x="3311525" y="35814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21" name="Rectangle 397"/>
          <p:cNvSpPr>
            <a:spLocks noChangeArrowheads="1"/>
          </p:cNvSpPr>
          <p:nvPr/>
        </p:nvSpPr>
        <p:spPr bwMode="auto">
          <a:xfrm>
            <a:off x="3844925" y="35814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22" name="Rectangle 398"/>
          <p:cNvSpPr>
            <a:spLocks noChangeArrowheads="1"/>
          </p:cNvSpPr>
          <p:nvPr/>
        </p:nvSpPr>
        <p:spPr bwMode="auto">
          <a:xfrm>
            <a:off x="2244725" y="3733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23" name="Rectangle 399"/>
          <p:cNvSpPr>
            <a:spLocks noChangeArrowheads="1"/>
          </p:cNvSpPr>
          <p:nvPr/>
        </p:nvSpPr>
        <p:spPr bwMode="auto">
          <a:xfrm>
            <a:off x="2778125" y="3733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24" name="Rectangle 400"/>
          <p:cNvSpPr>
            <a:spLocks noChangeArrowheads="1"/>
          </p:cNvSpPr>
          <p:nvPr/>
        </p:nvSpPr>
        <p:spPr bwMode="auto">
          <a:xfrm>
            <a:off x="3311525" y="3733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25" name="Rectangle 401"/>
          <p:cNvSpPr>
            <a:spLocks noChangeArrowheads="1"/>
          </p:cNvSpPr>
          <p:nvPr/>
        </p:nvSpPr>
        <p:spPr bwMode="auto">
          <a:xfrm>
            <a:off x="3844925" y="3733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26" name="Rectangle 402"/>
          <p:cNvSpPr>
            <a:spLocks noChangeArrowheads="1"/>
          </p:cNvSpPr>
          <p:nvPr/>
        </p:nvSpPr>
        <p:spPr bwMode="auto">
          <a:xfrm>
            <a:off x="2244725" y="4114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27" name="Rectangle 403"/>
          <p:cNvSpPr>
            <a:spLocks noChangeArrowheads="1"/>
          </p:cNvSpPr>
          <p:nvPr/>
        </p:nvSpPr>
        <p:spPr bwMode="auto">
          <a:xfrm>
            <a:off x="2778125" y="4114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28" name="Rectangle 404"/>
          <p:cNvSpPr>
            <a:spLocks noChangeArrowheads="1"/>
          </p:cNvSpPr>
          <p:nvPr/>
        </p:nvSpPr>
        <p:spPr bwMode="auto">
          <a:xfrm>
            <a:off x="3311525" y="4114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29" name="Rectangle 405"/>
          <p:cNvSpPr>
            <a:spLocks noChangeArrowheads="1"/>
          </p:cNvSpPr>
          <p:nvPr/>
        </p:nvSpPr>
        <p:spPr bwMode="auto">
          <a:xfrm>
            <a:off x="3844925" y="4114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30" name="Text Box 406"/>
          <p:cNvSpPr txBox="1">
            <a:spLocks noChangeArrowheads="1"/>
          </p:cNvSpPr>
          <p:nvPr/>
        </p:nvSpPr>
        <p:spPr bwMode="auto">
          <a:xfrm>
            <a:off x="3214688" y="3863975"/>
            <a:ext cx="407987" cy="257175"/>
          </a:xfrm>
          <a:prstGeom prst="rect">
            <a:avLst/>
          </a:prstGeom>
          <a:noFill/>
          <a:ln w="9525">
            <a:noFill/>
            <a:miter lim="800000"/>
            <a:headEnd/>
            <a:tailEnd/>
          </a:ln>
          <a:effectLst/>
        </p:spPr>
        <p:txBody>
          <a:bodyPr vert="eaVert" wrap="none" lIns="90487" tIns="44450" rIns="90487" bIns="44450">
            <a:spAutoFit/>
          </a:bodyPr>
          <a:lstStyle/>
          <a:p>
            <a:pPr>
              <a:lnSpc>
                <a:spcPct val="90000"/>
              </a:lnSpc>
              <a:spcBef>
                <a:spcPct val="30000"/>
              </a:spcBef>
              <a:defRPr/>
            </a:pPr>
            <a:r>
              <a:rPr lang="en-US" b="1">
                <a:solidFill>
                  <a:schemeClr val="tx2"/>
                </a:solidFill>
                <a:latin typeface="+mn-lt"/>
              </a:rPr>
              <a:t>...</a:t>
            </a:r>
          </a:p>
        </p:txBody>
      </p:sp>
      <p:sp>
        <p:nvSpPr>
          <p:cNvPr id="31" name="Line 407"/>
          <p:cNvSpPr>
            <a:spLocks noChangeShapeType="1"/>
          </p:cNvSpPr>
          <p:nvPr/>
        </p:nvSpPr>
        <p:spPr bwMode="auto">
          <a:xfrm>
            <a:off x="1787525" y="2971800"/>
            <a:ext cx="0" cy="1219200"/>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32" name="Line 408"/>
          <p:cNvSpPr>
            <a:spLocks noChangeShapeType="1"/>
          </p:cNvSpPr>
          <p:nvPr/>
        </p:nvSpPr>
        <p:spPr bwMode="auto">
          <a:xfrm>
            <a:off x="1787525" y="3505200"/>
            <a:ext cx="457200" cy="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33" name="Line 409"/>
          <p:cNvSpPr>
            <a:spLocks noChangeShapeType="1"/>
          </p:cNvSpPr>
          <p:nvPr/>
        </p:nvSpPr>
        <p:spPr bwMode="auto">
          <a:xfrm>
            <a:off x="1787525" y="4191000"/>
            <a:ext cx="457200" cy="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34" name="Line 410"/>
          <p:cNvSpPr>
            <a:spLocks noChangeShapeType="1"/>
          </p:cNvSpPr>
          <p:nvPr/>
        </p:nvSpPr>
        <p:spPr bwMode="auto">
          <a:xfrm>
            <a:off x="1787525" y="3657600"/>
            <a:ext cx="457200" cy="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35" name="Line 411"/>
          <p:cNvSpPr>
            <a:spLocks noChangeShapeType="1"/>
          </p:cNvSpPr>
          <p:nvPr/>
        </p:nvSpPr>
        <p:spPr bwMode="auto">
          <a:xfrm>
            <a:off x="1787525" y="3810000"/>
            <a:ext cx="457200" cy="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36" name="Line 412"/>
          <p:cNvSpPr>
            <a:spLocks noChangeShapeType="1"/>
          </p:cNvSpPr>
          <p:nvPr/>
        </p:nvSpPr>
        <p:spPr bwMode="auto">
          <a:xfrm>
            <a:off x="1254125" y="2971800"/>
            <a:ext cx="0" cy="152400"/>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37" name="Line 413"/>
          <p:cNvSpPr>
            <a:spLocks noChangeShapeType="1"/>
          </p:cNvSpPr>
          <p:nvPr/>
        </p:nvSpPr>
        <p:spPr bwMode="auto">
          <a:xfrm>
            <a:off x="1254125" y="3124200"/>
            <a:ext cx="2895600" cy="0"/>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38" name="Line 414"/>
          <p:cNvSpPr>
            <a:spLocks noChangeShapeType="1"/>
          </p:cNvSpPr>
          <p:nvPr/>
        </p:nvSpPr>
        <p:spPr bwMode="auto">
          <a:xfrm>
            <a:off x="2549525" y="3124200"/>
            <a:ext cx="0" cy="3048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39" name="Line 415"/>
          <p:cNvSpPr>
            <a:spLocks noChangeShapeType="1"/>
          </p:cNvSpPr>
          <p:nvPr/>
        </p:nvSpPr>
        <p:spPr bwMode="auto">
          <a:xfrm>
            <a:off x="3082925" y="3124200"/>
            <a:ext cx="0" cy="3048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40" name="Line 416"/>
          <p:cNvSpPr>
            <a:spLocks noChangeShapeType="1"/>
          </p:cNvSpPr>
          <p:nvPr/>
        </p:nvSpPr>
        <p:spPr bwMode="auto">
          <a:xfrm>
            <a:off x="3616325" y="3124200"/>
            <a:ext cx="0" cy="3048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41" name="Line 417"/>
          <p:cNvSpPr>
            <a:spLocks noChangeShapeType="1"/>
          </p:cNvSpPr>
          <p:nvPr/>
        </p:nvSpPr>
        <p:spPr bwMode="auto">
          <a:xfrm>
            <a:off x="4149725" y="3124200"/>
            <a:ext cx="0" cy="3048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42" name="Line 418"/>
          <p:cNvSpPr>
            <a:spLocks noChangeShapeType="1"/>
          </p:cNvSpPr>
          <p:nvPr/>
        </p:nvSpPr>
        <p:spPr bwMode="auto">
          <a:xfrm>
            <a:off x="720725" y="2286000"/>
            <a:ext cx="0" cy="26543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43" name="Line 419"/>
          <p:cNvSpPr>
            <a:spLocks noChangeShapeType="1"/>
          </p:cNvSpPr>
          <p:nvPr/>
        </p:nvSpPr>
        <p:spPr bwMode="auto">
          <a:xfrm>
            <a:off x="1482725" y="1524000"/>
            <a:ext cx="0" cy="4572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44" name="Text Box 420"/>
          <p:cNvSpPr txBox="1">
            <a:spLocks noChangeArrowheads="1"/>
          </p:cNvSpPr>
          <p:nvPr/>
        </p:nvSpPr>
        <p:spPr bwMode="auto">
          <a:xfrm>
            <a:off x="1712913" y="4311650"/>
            <a:ext cx="3078162" cy="530225"/>
          </a:xfrm>
          <a:prstGeom prst="rect">
            <a:avLst/>
          </a:prstGeom>
          <a:noFill/>
          <a:ln w="9525">
            <a:noFill/>
            <a:miter lim="800000"/>
            <a:headEnd/>
            <a:tailEnd/>
          </a:ln>
          <a:effectLst/>
        </p:spPr>
        <p:txBody>
          <a:bodyPr lIns="90487" tIns="44450" rIns="90487" bIns="44450">
            <a:spAutoFit/>
          </a:bodyPr>
          <a:lstStyle/>
          <a:p>
            <a:pPr algn="ctr">
              <a:lnSpc>
                <a:spcPct val="90000"/>
              </a:lnSpc>
              <a:spcBef>
                <a:spcPct val="30000"/>
              </a:spcBef>
            </a:pPr>
            <a:r>
              <a:rPr lang="en-US" altLang="zh-CN" b="1">
                <a:solidFill>
                  <a:schemeClr val="tx2"/>
                </a:solidFill>
                <a:latin typeface="Arial Black" pitchFamily="34" charset="0"/>
                <a:ea typeface="宋体" pitchFamily="2" charset="-122"/>
              </a:rPr>
              <a:t>L1 TLB (16 sets, 4 entries/set)</a:t>
            </a:r>
          </a:p>
        </p:txBody>
      </p:sp>
      <p:sp>
        <p:nvSpPr>
          <p:cNvPr id="45" name="Rectangle 421"/>
          <p:cNvSpPr>
            <a:spLocks noChangeArrowheads="1"/>
          </p:cNvSpPr>
          <p:nvPr/>
        </p:nvSpPr>
        <p:spPr bwMode="auto">
          <a:xfrm>
            <a:off x="568325" y="49403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VPN1</a:t>
            </a:r>
          </a:p>
        </p:txBody>
      </p:sp>
      <p:sp>
        <p:nvSpPr>
          <p:cNvPr id="46" name="Rectangle 422"/>
          <p:cNvSpPr>
            <a:spLocks noChangeArrowheads="1"/>
          </p:cNvSpPr>
          <p:nvPr/>
        </p:nvSpPr>
        <p:spPr bwMode="auto">
          <a:xfrm>
            <a:off x="1101725" y="49403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VPN2</a:t>
            </a:r>
          </a:p>
        </p:txBody>
      </p:sp>
      <p:sp>
        <p:nvSpPr>
          <p:cNvPr id="47" name="Text Box 423"/>
          <p:cNvSpPr txBox="1">
            <a:spLocks noChangeArrowheads="1"/>
          </p:cNvSpPr>
          <p:nvPr/>
        </p:nvSpPr>
        <p:spPr bwMode="auto">
          <a:xfrm>
            <a:off x="1181100" y="4724400"/>
            <a:ext cx="300038" cy="280988"/>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400" b="1">
                <a:solidFill>
                  <a:schemeClr val="tx2"/>
                </a:solidFill>
                <a:latin typeface="Arial Black" pitchFamily="34" charset="0"/>
                <a:ea typeface="宋体" pitchFamily="2" charset="-122"/>
              </a:rPr>
              <a:t>9</a:t>
            </a:r>
          </a:p>
        </p:txBody>
      </p:sp>
      <p:sp>
        <p:nvSpPr>
          <p:cNvPr id="48" name="Text Box 424"/>
          <p:cNvSpPr txBox="1">
            <a:spLocks noChangeArrowheads="1"/>
          </p:cNvSpPr>
          <p:nvPr/>
        </p:nvSpPr>
        <p:spPr bwMode="auto">
          <a:xfrm>
            <a:off x="720725" y="4724400"/>
            <a:ext cx="300038" cy="280988"/>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400" b="1">
                <a:solidFill>
                  <a:schemeClr val="tx2"/>
                </a:solidFill>
                <a:latin typeface="Arial Black" pitchFamily="34" charset="0"/>
                <a:ea typeface="宋体" pitchFamily="2" charset="-122"/>
              </a:rPr>
              <a:t>9</a:t>
            </a:r>
          </a:p>
        </p:txBody>
      </p:sp>
      <p:sp>
        <p:nvSpPr>
          <p:cNvPr id="50" name="Rectangle 425"/>
          <p:cNvSpPr>
            <a:spLocks noChangeArrowheads="1"/>
          </p:cNvSpPr>
          <p:nvPr/>
        </p:nvSpPr>
        <p:spPr bwMode="auto">
          <a:xfrm>
            <a:off x="792163" y="5626100"/>
            <a:ext cx="315912" cy="914400"/>
          </a:xfrm>
          <a:prstGeom prst="rect">
            <a:avLst/>
          </a:prstGeom>
          <a:solidFill>
            <a:srgbClr val="DEDFF5"/>
          </a:solidFill>
          <a:ln w="9525">
            <a:solidFill>
              <a:srgbClr val="000000"/>
            </a:solidFill>
            <a:miter lim="800000"/>
            <a:headEnd/>
            <a:tailEnd/>
          </a:ln>
          <a:effectLst/>
        </p:spPr>
        <p:txBody>
          <a:bodyPr wrap="none" lIns="90487" tIns="44450" rIns="90487" bIns="44450" anchor="ctr"/>
          <a:lstStyle/>
          <a:p>
            <a:pPr>
              <a:defRPr/>
            </a:pPr>
            <a:endParaRPr lang="en-US" b="1">
              <a:latin typeface="+mn-lt"/>
            </a:endParaRPr>
          </a:p>
        </p:txBody>
      </p:sp>
      <p:sp>
        <p:nvSpPr>
          <p:cNvPr id="51" name="Rectangle 426"/>
          <p:cNvSpPr>
            <a:spLocks noChangeArrowheads="1"/>
          </p:cNvSpPr>
          <p:nvPr/>
        </p:nvSpPr>
        <p:spPr bwMode="auto">
          <a:xfrm>
            <a:off x="792163" y="5905500"/>
            <a:ext cx="315912" cy="2540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300" b="1">
                <a:solidFill>
                  <a:schemeClr val="tx2"/>
                </a:solidFill>
                <a:latin typeface="Arial Black" pitchFamily="34" charset="0"/>
                <a:ea typeface="宋体" pitchFamily="2" charset="-122"/>
              </a:rPr>
              <a:t>PTE</a:t>
            </a:r>
          </a:p>
        </p:txBody>
      </p:sp>
      <p:sp>
        <p:nvSpPr>
          <p:cNvPr id="52" name="Text Box 431"/>
          <p:cNvSpPr txBox="1">
            <a:spLocks noChangeArrowheads="1"/>
          </p:cNvSpPr>
          <p:nvPr/>
        </p:nvSpPr>
        <p:spPr bwMode="auto">
          <a:xfrm>
            <a:off x="0" y="5497513"/>
            <a:ext cx="741363" cy="309562"/>
          </a:xfrm>
          <a:prstGeom prst="rect">
            <a:avLst/>
          </a:prstGeom>
          <a:noFill/>
          <a:ln w="9525">
            <a:noFill/>
            <a:miter lim="800000"/>
            <a:headEnd/>
            <a:tailEnd/>
          </a:ln>
          <a:effectLst/>
        </p:spPr>
        <p:txBody>
          <a:bodyPr lIns="90487" tIns="44450" rIns="90487" bIns="44450">
            <a:spAutoFit/>
          </a:bodyPr>
          <a:lstStyle/>
          <a:p>
            <a:pPr>
              <a:lnSpc>
                <a:spcPct val="90000"/>
              </a:lnSpc>
              <a:spcBef>
                <a:spcPct val="30000"/>
              </a:spcBef>
            </a:pPr>
            <a:r>
              <a:rPr lang="en-US" altLang="zh-CN" b="1">
                <a:solidFill>
                  <a:schemeClr val="tx2"/>
                </a:solidFill>
                <a:latin typeface="Arial Black" pitchFamily="34" charset="0"/>
                <a:ea typeface="宋体" pitchFamily="2" charset="-122"/>
              </a:rPr>
              <a:t>CR3</a:t>
            </a:r>
          </a:p>
        </p:txBody>
      </p:sp>
      <p:sp>
        <p:nvSpPr>
          <p:cNvPr id="53" name="Rectangle 436"/>
          <p:cNvSpPr>
            <a:spLocks noChangeArrowheads="1"/>
          </p:cNvSpPr>
          <p:nvPr/>
        </p:nvSpPr>
        <p:spPr bwMode="auto">
          <a:xfrm>
            <a:off x="4302125" y="5040313"/>
            <a:ext cx="1066800" cy="3048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b="1">
                <a:solidFill>
                  <a:schemeClr val="tx2"/>
                </a:solidFill>
                <a:latin typeface="Arial Black" pitchFamily="34" charset="0"/>
                <a:ea typeface="宋体" pitchFamily="2" charset="-122"/>
              </a:rPr>
              <a:t>PPN</a:t>
            </a:r>
          </a:p>
        </p:txBody>
      </p:sp>
      <p:sp>
        <p:nvSpPr>
          <p:cNvPr id="54" name="Rectangle 437"/>
          <p:cNvSpPr>
            <a:spLocks noChangeArrowheads="1"/>
          </p:cNvSpPr>
          <p:nvPr/>
        </p:nvSpPr>
        <p:spPr bwMode="auto">
          <a:xfrm>
            <a:off x="5368925" y="5040313"/>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b="1">
                <a:solidFill>
                  <a:schemeClr val="tx2"/>
                </a:solidFill>
                <a:latin typeface="Arial Black" pitchFamily="34" charset="0"/>
                <a:ea typeface="宋体" pitchFamily="2" charset="-122"/>
              </a:rPr>
              <a:t>PPO</a:t>
            </a:r>
          </a:p>
        </p:txBody>
      </p:sp>
      <p:sp>
        <p:nvSpPr>
          <p:cNvPr id="55" name="Text Box 438"/>
          <p:cNvSpPr txBox="1">
            <a:spLocks noChangeArrowheads="1"/>
          </p:cNvSpPr>
          <p:nvPr/>
        </p:nvSpPr>
        <p:spPr bwMode="auto">
          <a:xfrm>
            <a:off x="4610100" y="4800600"/>
            <a:ext cx="419100" cy="280988"/>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400" b="1">
                <a:solidFill>
                  <a:schemeClr val="tx2"/>
                </a:solidFill>
                <a:latin typeface="Arial Black" pitchFamily="34" charset="0"/>
                <a:ea typeface="宋体" pitchFamily="2" charset="-122"/>
              </a:rPr>
              <a:t>40</a:t>
            </a:r>
          </a:p>
        </p:txBody>
      </p:sp>
      <p:sp>
        <p:nvSpPr>
          <p:cNvPr id="56" name="Text Box 439"/>
          <p:cNvSpPr txBox="1">
            <a:spLocks noChangeArrowheads="1"/>
          </p:cNvSpPr>
          <p:nvPr/>
        </p:nvSpPr>
        <p:spPr bwMode="auto">
          <a:xfrm>
            <a:off x="5486400" y="4800600"/>
            <a:ext cx="419100" cy="280988"/>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400" b="1">
                <a:solidFill>
                  <a:schemeClr val="tx2"/>
                </a:solidFill>
                <a:latin typeface="Arial Black" pitchFamily="34" charset="0"/>
                <a:ea typeface="宋体" pitchFamily="2" charset="-122"/>
              </a:rPr>
              <a:t>12</a:t>
            </a:r>
          </a:p>
        </p:txBody>
      </p:sp>
      <p:sp>
        <p:nvSpPr>
          <p:cNvPr id="57" name="Line 440"/>
          <p:cNvSpPr>
            <a:spLocks noChangeShapeType="1"/>
          </p:cNvSpPr>
          <p:nvPr/>
        </p:nvSpPr>
        <p:spPr bwMode="auto">
          <a:xfrm>
            <a:off x="4378325" y="3762375"/>
            <a:ext cx="609600" cy="0"/>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58" name="Line 441"/>
          <p:cNvSpPr>
            <a:spLocks noChangeShapeType="1"/>
          </p:cNvSpPr>
          <p:nvPr/>
        </p:nvSpPr>
        <p:spPr bwMode="auto">
          <a:xfrm>
            <a:off x="4987925" y="3759200"/>
            <a:ext cx="0" cy="12700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59" name="Line 442"/>
          <p:cNvSpPr>
            <a:spLocks noChangeShapeType="1"/>
          </p:cNvSpPr>
          <p:nvPr/>
        </p:nvSpPr>
        <p:spPr bwMode="auto">
          <a:xfrm>
            <a:off x="3035300" y="6083300"/>
            <a:ext cx="1952625" cy="0"/>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60" name="Line 443"/>
          <p:cNvSpPr>
            <a:spLocks noChangeShapeType="1"/>
          </p:cNvSpPr>
          <p:nvPr/>
        </p:nvSpPr>
        <p:spPr bwMode="auto">
          <a:xfrm flipH="1" flipV="1">
            <a:off x="4978400" y="5349875"/>
            <a:ext cx="9525" cy="733425"/>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61" name="Text Box 448"/>
          <p:cNvSpPr txBox="1">
            <a:spLocks noChangeArrowheads="1"/>
          </p:cNvSpPr>
          <p:nvPr/>
        </p:nvSpPr>
        <p:spPr bwMode="auto">
          <a:xfrm>
            <a:off x="1244600" y="6477000"/>
            <a:ext cx="1487488" cy="309563"/>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b="1">
                <a:solidFill>
                  <a:schemeClr val="tx2"/>
                </a:solidFill>
                <a:latin typeface="Arial Black" pitchFamily="34" charset="0"/>
                <a:ea typeface="宋体" pitchFamily="2" charset="-122"/>
              </a:rPr>
              <a:t>Page tables</a:t>
            </a:r>
          </a:p>
        </p:txBody>
      </p:sp>
      <p:sp>
        <p:nvSpPr>
          <p:cNvPr id="62" name="Text Box 449"/>
          <p:cNvSpPr txBox="1">
            <a:spLocks noChangeArrowheads="1"/>
          </p:cNvSpPr>
          <p:nvPr/>
        </p:nvSpPr>
        <p:spPr bwMode="auto">
          <a:xfrm>
            <a:off x="685800" y="3613150"/>
            <a:ext cx="700088" cy="603250"/>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b="1">
                <a:solidFill>
                  <a:schemeClr val="tx2"/>
                </a:solidFill>
                <a:latin typeface="Arial Black" pitchFamily="34" charset="0"/>
                <a:ea typeface="宋体" pitchFamily="2" charset="-122"/>
              </a:rPr>
              <a:t>TLB</a:t>
            </a:r>
          </a:p>
          <a:p>
            <a:pPr>
              <a:lnSpc>
                <a:spcPct val="90000"/>
              </a:lnSpc>
              <a:spcBef>
                <a:spcPct val="30000"/>
              </a:spcBef>
            </a:pPr>
            <a:r>
              <a:rPr lang="en-US" altLang="zh-CN" b="1">
                <a:solidFill>
                  <a:schemeClr val="tx2"/>
                </a:solidFill>
                <a:latin typeface="Arial Black" pitchFamily="34" charset="0"/>
                <a:ea typeface="宋体" pitchFamily="2" charset="-122"/>
              </a:rPr>
              <a:t>miss</a:t>
            </a:r>
          </a:p>
        </p:txBody>
      </p:sp>
      <p:sp>
        <p:nvSpPr>
          <p:cNvPr id="63" name="Text Box 450"/>
          <p:cNvSpPr txBox="1">
            <a:spLocks noChangeArrowheads="1"/>
          </p:cNvSpPr>
          <p:nvPr/>
        </p:nvSpPr>
        <p:spPr bwMode="auto">
          <a:xfrm>
            <a:off x="4478338" y="3175000"/>
            <a:ext cx="620712" cy="603250"/>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b="1">
                <a:solidFill>
                  <a:schemeClr val="tx2"/>
                </a:solidFill>
                <a:latin typeface="Arial Black" pitchFamily="34" charset="0"/>
                <a:ea typeface="宋体" pitchFamily="2" charset="-122"/>
              </a:rPr>
              <a:t>TLB</a:t>
            </a:r>
          </a:p>
          <a:p>
            <a:pPr algn="ctr">
              <a:lnSpc>
                <a:spcPct val="90000"/>
              </a:lnSpc>
              <a:spcBef>
                <a:spcPct val="30000"/>
              </a:spcBef>
            </a:pPr>
            <a:r>
              <a:rPr lang="en-US" altLang="zh-CN" b="1">
                <a:solidFill>
                  <a:schemeClr val="tx2"/>
                </a:solidFill>
                <a:latin typeface="Arial Black" pitchFamily="34" charset="0"/>
                <a:ea typeface="宋体" pitchFamily="2" charset="-122"/>
              </a:rPr>
              <a:t>hit</a:t>
            </a:r>
          </a:p>
        </p:txBody>
      </p:sp>
      <p:sp>
        <p:nvSpPr>
          <p:cNvPr id="64" name="Line 451"/>
          <p:cNvSpPr>
            <a:spLocks noChangeShapeType="1"/>
          </p:cNvSpPr>
          <p:nvPr/>
        </p:nvSpPr>
        <p:spPr bwMode="auto">
          <a:xfrm>
            <a:off x="2168525" y="2195513"/>
            <a:ext cx="3276600" cy="0"/>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65" name="Line 452"/>
          <p:cNvSpPr>
            <a:spLocks noChangeShapeType="1"/>
          </p:cNvSpPr>
          <p:nvPr/>
        </p:nvSpPr>
        <p:spPr bwMode="auto">
          <a:xfrm>
            <a:off x="5445125" y="2209800"/>
            <a:ext cx="0" cy="28194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66" name="Text Box 453"/>
          <p:cNvSpPr txBox="1">
            <a:spLocks noChangeArrowheads="1"/>
          </p:cNvSpPr>
          <p:nvPr/>
        </p:nvSpPr>
        <p:spPr bwMode="auto">
          <a:xfrm>
            <a:off x="5786438" y="5283200"/>
            <a:ext cx="1127125" cy="896938"/>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b="1">
                <a:solidFill>
                  <a:schemeClr val="tx2"/>
                </a:solidFill>
                <a:latin typeface="Arial Black" pitchFamily="34" charset="0"/>
                <a:ea typeface="宋体" pitchFamily="2" charset="-122"/>
              </a:rPr>
              <a:t>Physical</a:t>
            </a:r>
          </a:p>
          <a:p>
            <a:pPr algn="ctr">
              <a:lnSpc>
                <a:spcPct val="90000"/>
              </a:lnSpc>
              <a:spcBef>
                <a:spcPct val="30000"/>
              </a:spcBef>
            </a:pPr>
            <a:r>
              <a:rPr lang="en-US" altLang="zh-CN" b="1">
                <a:solidFill>
                  <a:schemeClr val="tx2"/>
                </a:solidFill>
                <a:latin typeface="Arial Black" pitchFamily="34" charset="0"/>
                <a:ea typeface="宋体" pitchFamily="2" charset="-122"/>
              </a:rPr>
              <a:t>address </a:t>
            </a:r>
          </a:p>
          <a:p>
            <a:pPr algn="ctr">
              <a:lnSpc>
                <a:spcPct val="90000"/>
              </a:lnSpc>
              <a:spcBef>
                <a:spcPct val="30000"/>
              </a:spcBef>
            </a:pPr>
            <a:r>
              <a:rPr lang="en-US" altLang="zh-CN" b="1">
                <a:solidFill>
                  <a:schemeClr val="tx2"/>
                </a:solidFill>
                <a:latin typeface="Arial Black" pitchFamily="34" charset="0"/>
                <a:ea typeface="宋体" pitchFamily="2" charset="-122"/>
              </a:rPr>
              <a:t>(PA)</a:t>
            </a:r>
          </a:p>
        </p:txBody>
      </p:sp>
      <p:sp>
        <p:nvSpPr>
          <p:cNvPr id="67" name="Rectangle 454"/>
          <p:cNvSpPr>
            <a:spLocks noChangeArrowheads="1"/>
          </p:cNvSpPr>
          <p:nvPr/>
        </p:nvSpPr>
        <p:spPr bwMode="auto">
          <a:xfrm>
            <a:off x="5445125" y="1295400"/>
            <a:ext cx="1066800" cy="3048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b="1">
                <a:solidFill>
                  <a:schemeClr val="tx2"/>
                </a:solidFill>
                <a:latin typeface="Arial Black" pitchFamily="34" charset="0"/>
                <a:ea typeface="宋体" pitchFamily="2" charset="-122"/>
              </a:rPr>
              <a:t>Result</a:t>
            </a:r>
          </a:p>
        </p:txBody>
      </p:sp>
      <p:sp>
        <p:nvSpPr>
          <p:cNvPr id="68" name="Text Box 455"/>
          <p:cNvSpPr txBox="1">
            <a:spLocks noChangeArrowheads="1"/>
          </p:cNvSpPr>
          <p:nvPr/>
        </p:nvSpPr>
        <p:spPr bwMode="auto">
          <a:xfrm>
            <a:off x="5810250" y="1066800"/>
            <a:ext cx="630238" cy="254000"/>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200" b="1">
                <a:solidFill>
                  <a:schemeClr val="tx2"/>
                </a:solidFill>
                <a:latin typeface="Arial Black" pitchFamily="34" charset="0"/>
                <a:ea typeface="宋体" pitchFamily="2" charset="-122"/>
              </a:rPr>
              <a:t>32/64</a:t>
            </a:r>
          </a:p>
        </p:txBody>
      </p:sp>
      <p:sp>
        <p:nvSpPr>
          <p:cNvPr id="69" name="Rectangle 456"/>
          <p:cNvSpPr>
            <a:spLocks noChangeArrowheads="1"/>
          </p:cNvSpPr>
          <p:nvPr/>
        </p:nvSpPr>
        <p:spPr bwMode="auto">
          <a:xfrm>
            <a:off x="5749925" y="34290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70" name="Rectangle 457"/>
          <p:cNvSpPr>
            <a:spLocks noChangeArrowheads="1"/>
          </p:cNvSpPr>
          <p:nvPr/>
        </p:nvSpPr>
        <p:spPr bwMode="auto">
          <a:xfrm>
            <a:off x="6283325" y="34290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71" name="Rectangle 458"/>
          <p:cNvSpPr>
            <a:spLocks noChangeArrowheads="1"/>
          </p:cNvSpPr>
          <p:nvPr/>
        </p:nvSpPr>
        <p:spPr bwMode="auto">
          <a:xfrm>
            <a:off x="6816725" y="34290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72" name="Rectangle 459"/>
          <p:cNvSpPr>
            <a:spLocks noChangeArrowheads="1"/>
          </p:cNvSpPr>
          <p:nvPr/>
        </p:nvSpPr>
        <p:spPr bwMode="auto">
          <a:xfrm>
            <a:off x="7350125" y="34290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73" name="Rectangle 460"/>
          <p:cNvSpPr>
            <a:spLocks noChangeArrowheads="1"/>
          </p:cNvSpPr>
          <p:nvPr/>
        </p:nvSpPr>
        <p:spPr bwMode="auto">
          <a:xfrm>
            <a:off x="5749925" y="35814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74" name="Rectangle 461"/>
          <p:cNvSpPr>
            <a:spLocks noChangeArrowheads="1"/>
          </p:cNvSpPr>
          <p:nvPr/>
        </p:nvSpPr>
        <p:spPr bwMode="auto">
          <a:xfrm>
            <a:off x="6283325" y="35814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75" name="Rectangle 462"/>
          <p:cNvSpPr>
            <a:spLocks noChangeArrowheads="1"/>
          </p:cNvSpPr>
          <p:nvPr/>
        </p:nvSpPr>
        <p:spPr bwMode="auto">
          <a:xfrm>
            <a:off x="6816725" y="35814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76" name="Rectangle 463"/>
          <p:cNvSpPr>
            <a:spLocks noChangeArrowheads="1"/>
          </p:cNvSpPr>
          <p:nvPr/>
        </p:nvSpPr>
        <p:spPr bwMode="auto">
          <a:xfrm>
            <a:off x="7350125" y="35814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77" name="Rectangle 464"/>
          <p:cNvSpPr>
            <a:spLocks noChangeArrowheads="1"/>
          </p:cNvSpPr>
          <p:nvPr/>
        </p:nvSpPr>
        <p:spPr bwMode="auto">
          <a:xfrm>
            <a:off x="5749925" y="3733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78" name="Rectangle 465"/>
          <p:cNvSpPr>
            <a:spLocks noChangeArrowheads="1"/>
          </p:cNvSpPr>
          <p:nvPr/>
        </p:nvSpPr>
        <p:spPr bwMode="auto">
          <a:xfrm>
            <a:off x="6283325" y="3733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79" name="Rectangle 466"/>
          <p:cNvSpPr>
            <a:spLocks noChangeArrowheads="1"/>
          </p:cNvSpPr>
          <p:nvPr/>
        </p:nvSpPr>
        <p:spPr bwMode="auto">
          <a:xfrm>
            <a:off x="6816725" y="3733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80" name="Rectangle 467"/>
          <p:cNvSpPr>
            <a:spLocks noChangeArrowheads="1"/>
          </p:cNvSpPr>
          <p:nvPr/>
        </p:nvSpPr>
        <p:spPr bwMode="auto">
          <a:xfrm>
            <a:off x="7350125" y="3733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81" name="Rectangle 468"/>
          <p:cNvSpPr>
            <a:spLocks noChangeArrowheads="1"/>
          </p:cNvSpPr>
          <p:nvPr/>
        </p:nvSpPr>
        <p:spPr bwMode="auto">
          <a:xfrm>
            <a:off x="5749925" y="4114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82" name="Rectangle 469"/>
          <p:cNvSpPr>
            <a:spLocks noChangeArrowheads="1"/>
          </p:cNvSpPr>
          <p:nvPr/>
        </p:nvSpPr>
        <p:spPr bwMode="auto">
          <a:xfrm>
            <a:off x="6283325" y="4114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83" name="Rectangle 470"/>
          <p:cNvSpPr>
            <a:spLocks noChangeArrowheads="1"/>
          </p:cNvSpPr>
          <p:nvPr/>
        </p:nvSpPr>
        <p:spPr bwMode="auto">
          <a:xfrm>
            <a:off x="6816725" y="4114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84" name="Rectangle 471"/>
          <p:cNvSpPr>
            <a:spLocks noChangeArrowheads="1"/>
          </p:cNvSpPr>
          <p:nvPr/>
        </p:nvSpPr>
        <p:spPr bwMode="auto">
          <a:xfrm>
            <a:off x="7350125" y="4114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85" name="Text Box 472"/>
          <p:cNvSpPr txBox="1">
            <a:spLocks noChangeArrowheads="1"/>
          </p:cNvSpPr>
          <p:nvPr/>
        </p:nvSpPr>
        <p:spPr bwMode="auto">
          <a:xfrm>
            <a:off x="6719888" y="3863975"/>
            <a:ext cx="407987" cy="257175"/>
          </a:xfrm>
          <a:prstGeom prst="rect">
            <a:avLst/>
          </a:prstGeom>
          <a:noFill/>
          <a:ln w="9525">
            <a:noFill/>
            <a:miter lim="800000"/>
            <a:headEnd/>
            <a:tailEnd/>
          </a:ln>
          <a:effectLst/>
        </p:spPr>
        <p:txBody>
          <a:bodyPr vert="eaVert" wrap="none" lIns="90487" tIns="44450" rIns="90487" bIns="44450">
            <a:spAutoFit/>
          </a:bodyPr>
          <a:lstStyle/>
          <a:p>
            <a:pPr>
              <a:lnSpc>
                <a:spcPct val="90000"/>
              </a:lnSpc>
              <a:spcBef>
                <a:spcPct val="30000"/>
              </a:spcBef>
              <a:defRPr/>
            </a:pPr>
            <a:r>
              <a:rPr lang="en-US" b="1">
                <a:solidFill>
                  <a:schemeClr val="tx2"/>
                </a:solidFill>
                <a:latin typeface="+mn-lt"/>
              </a:rPr>
              <a:t>...</a:t>
            </a:r>
          </a:p>
        </p:txBody>
      </p:sp>
      <p:sp>
        <p:nvSpPr>
          <p:cNvPr id="86" name="Line 473"/>
          <p:cNvSpPr>
            <a:spLocks noChangeShapeType="1"/>
          </p:cNvSpPr>
          <p:nvPr/>
        </p:nvSpPr>
        <p:spPr bwMode="auto">
          <a:xfrm>
            <a:off x="6130925" y="5181600"/>
            <a:ext cx="457200" cy="0"/>
          </a:xfrm>
          <a:prstGeom prst="line">
            <a:avLst/>
          </a:prstGeom>
          <a:noFill/>
          <a:ln w="57150">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87" name="Line 474"/>
          <p:cNvSpPr>
            <a:spLocks noChangeShapeType="1"/>
          </p:cNvSpPr>
          <p:nvPr/>
        </p:nvSpPr>
        <p:spPr bwMode="auto">
          <a:xfrm flipV="1">
            <a:off x="7121525" y="4648200"/>
            <a:ext cx="0" cy="381000"/>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88" name="Line 475"/>
          <p:cNvSpPr>
            <a:spLocks noChangeShapeType="1"/>
          </p:cNvSpPr>
          <p:nvPr/>
        </p:nvSpPr>
        <p:spPr bwMode="auto">
          <a:xfrm flipV="1">
            <a:off x="8493125" y="4648200"/>
            <a:ext cx="0" cy="381000"/>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89" name="Line 476"/>
          <p:cNvSpPr>
            <a:spLocks noChangeShapeType="1"/>
          </p:cNvSpPr>
          <p:nvPr/>
        </p:nvSpPr>
        <p:spPr bwMode="auto">
          <a:xfrm>
            <a:off x="5888038" y="4643438"/>
            <a:ext cx="2605087" cy="4762"/>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90" name="Line 477"/>
          <p:cNvSpPr>
            <a:spLocks noChangeShapeType="1"/>
          </p:cNvSpPr>
          <p:nvPr/>
        </p:nvSpPr>
        <p:spPr bwMode="auto">
          <a:xfrm flipV="1">
            <a:off x="5889625" y="4267200"/>
            <a:ext cx="0" cy="3810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91" name="Line 478"/>
          <p:cNvSpPr>
            <a:spLocks noChangeShapeType="1"/>
          </p:cNvSpPr>
          <p:nvPr/>
        </p:nvSpPr>
        <p:spPr bwMode="auto">
          <a:xfrm flipV="1">
            <a:off x="6435725" y="4267200"/>
            <a:ext cx="0" cy="37465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92" name="Line 479"/>
          <p:cNvSpPr>
            <a:spLocks noChangeShapeType="1"/>
          </p:cNvSpPr>
          <p:nvPr/>
        </p:nvSpPr>
        <p:spPr bwMode="auto">
          <a:xfrm flipV="1">
            <a:off x="6959600" y="4267200"/>
            <a:ext cx="0" cy="3810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93" name="Line 480"/>
          <p:cNvSpPr>
            <a:spLocks noChangeShapeType="1"/>
          </p:cNvSpPr>
          <p:nvPr/>
        </p:nvSpPr>
        <p:spPr bwMode="auto">
          <a:xfrm flipV="1">
            <a:off x="7493000" y="4267200"/>
            <a:ext cx="0" cy="3810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94" name="Line 481"/>
          <p:cNvSpPr>
            <a:spLocks noChangeShapeType="1"/>
          </p:cNvSpPr>
          <p:nvPr/>
        </p:nvSpPr>
        <p:spPr bwMode="auto">
          <a:xfrm flipV="1">
            <a:off x="8188325" y="3505200"/>
            <a:ext cx="0" cy="1524000"/>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95" name="Line 482"/>
          <p:cNvSpPr>
            <a:spLocks noChangeShapeType="1"/>
          </p:cNvSpPr>
          <p:nvPr/>
        </p:nvSpPr>
        <p:spPr bwMode="auto">
          <a:xfrm flipH="1">
            <a:off x="7883525" y="3505200"/>
            <a:ext cx="304800" cy="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96" name="Line 483"/>
          <p:cNvSpPr>
            <a:spLocks noChangeShapeType="1"/>
          </p:cNvSpPr>
          <p:nvPr/>
        </p:nvSpPr>
        <p:spPr bwMode="auto">
          <a:xfrm flipH="1">
            <a:off x="7883525" y="3657600"/>
            <a:ext cx="304800" cy="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97" name="Line 484"/>
          <p:cNvSpPr>
            <a:spLocks noChangeShapeType="1"/>
          </p:cNvSpPr>
          <p:nvPr/>
        </p:nvSpPr>
        <p:spPr bwMode="auto">
          <a:xfrm flipH="1">
            <a:off x="7883525" y="3810000"/>
            <a:ext cx="304800" cy="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98" name="Line 485"/>
          <p:cNvSpPr>
            <a:spLocks noChangeShapeType="1"/>
          </p:cNvSpPr>
          <p:nvPr/>
        </p:nvSpPr>
        <p:spPr bwMode="auto">
          <a:xfrm flipH="1">
            <a:off x="7883525" y="4191000"/>
            <a:ext cx="304800" cy="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99" name="Line 429"/>
          <p:cNvSpPr>
            <a:spLocks noChangeShapeType="1"/>
          </p:cNvSpPr>
          <p:nvPr/>
        </p:nvSpPr>
        <p:spPr bwMode="auto">
          <a:xfrm>
            <a:off x="658813" y="5245100"/>
            <a:ext cx="0" cy="776288"/>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00" name="Line 430"/>
          <p:cNvSpPr>
            <a:spLocks noChangeShapeType="1"/>
          </p:cNvSpPr>
          <p:nvPr/>
        </p:nvSpPr>
        <p:spPr bwMode="auto">
          <a:xfrm flipV="1">
            <a:off x="658813" y="6021388"/>
            <a:ext cx="133350" cy="9525"/>
          </a:xfrm>
          <a:prstGeom prst="line">
            <a:avLst/>
          </a:prstGeom>
          <a:noFill/>
          <a:ln w="9525">
            <a:solidFill>
              <a:srgbClr val="000000"/>
            </a:solidFill>
            <a:round/>
            <a:headEnd/>
            <a:tailEnd type="triangle" w="med" len="med"/>
          </a:ln>
          <a:effectLst/>
        </p:spPr>
        <p:txBody>
          <a:bodyPr wrap="none" lIns="90487" tIns="44450" rIns="90487" bIns="44450" anchor="ctr"/>
          <a:lstStyle/>
          <a:p>
            <a:pPr algn="ctr">
              <a:defRPr/>
            </a:pPr>
            <a:endParaRPr lang="en-US" sz="1400" b="1">
              <a:latin typeface="+mn-lt"/>
            </a:endParaRPr>
          </a:p>
        </p:txBody>
      </p:sp>
      <p:sp>
        <p:nvSpPr>
          <p:cNvPr id="101" name="Oval 486"/>
          <p:cNvSpPr>
            <a:spLocks noChangeArrowheads="1"/>
          </p:cNvSpPr>
          <p:nvPr/>
        </p:nvSpPr>
        <p:spPr bwMode="auto">
          <a:xfrm>
            <a:off x="623888" y="52070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02" name="Oval 487"/>
          <p:cNvSpPr>
            <a:spLocks noChangeArrowheads="1"/>
          </p:cNvSpPr>
          <p:nvPr/>
        </p:nvSpPr>
        <p:spPr bwMode="auto">
          <a:xfrm>
            <a:off x="695325" y="22606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03" name="Oval 488"/>
          <p:cNvSpPr>
            <a:spLocks noChangeArrowheads="1"/>
          </p:cNvSpPr>
          <p:nvPr/>
        </p:nvSpPr>
        <p:spPr bwMode="auto">
          <a:xfrm>
            <a:off x="2130425" y="21590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04" name="Oval 489"/>
          <p:cNvSpPr>
            <a:spLocks noChangeArrowheads="1"/>
          </p:cNvSpPr>
          <p:nvPr/>
        </p:nvSpPr>
        <p:spPr bwMode="auto">
          <a:xfrm>
            <a:off x="1368425" y="22606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05" name="Line 491"/>
          <p:cNvSpPr>
            <a:spLocks noChangeShapeType="1"/>
          </p:cNvSpPr>
          <p:nvPr/>
        </p:nvSpPr>
        <p:spPr bwMode="auto">
          <a:xfrm flipH="1" flipV="1">
            <a:off x="6054725" y="1600200"/>
            <a:ext cx="0" cy="18288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106" name="Rectangle 492"/>
          <p:cNvSpPr>
            <a:spLocks noChangeArrowheads="1"/>
          </p:cNvSpPr>
          <p:nvPr/>
        </p:nvSpPr>
        <p:spPr bwMode="auto">
          <a:xfrm>
            <a:off x="6892925" y="5029200"/>
            <a:ext cx="1066800" cy="3048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CT</a:t>
            </a:r>
          </a:p>
        </p:txBody>
      </p:sp>
      <p:sp>
        <p:nvSpPr>
          <p:cNvPr id="107" name="Rectangle 493"/>
          <p:cNvSpPr>
            <a:spLocks noChangeArrowheads="1"/>
          </p:cNvSpPr>
          <p:nvPr/>
        </p:nvSpPr>
        <p:spPr bwMode="auto">
          <a:xfrm>
            <a:off x="8264525" y="5029200"/>
            <a:ext cx="304800" cy="3048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CO</a:t>
            </a:r>
          </a:p>
        </p:txBody>
      </p:sp>
      <p:sp>
        <p:nvSpPr>
          <p:cNvPr id="108" name="Text Box 494"/>
          <p:cNvSpPr txBox="1">
            <a:spLocks noChangeArrowheads="1"/>
          </p:cNvSpPr>
          <p:nvPr/>
        </p:nvSpPr>
        <p:spPr bwMode="auto">
          <a:xfrm>
            <a:off x="7237413" y="4770438"/>
            <a:ext cx="384175" cy="254000"/>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200" b="1">
                <a:solidFill>
                  <a:schemeClr val="tx2"/>
                </a:solidFill>
                <a:latin typeface="Arial Black" pitchFamily="34" charset="0"/>
                <a:ea typeface="宋体" pitchFamily="2" charset="-122"/>
              </a:rPr>
              <a:t>40</a:t>
            </a:r>
          </a:p>
        </p:txBody>
      </p:sp>
      <p:sp>
        <p:nvSpPr>
          <p:cNvPr id="109" name="Text Box 495"/>
          <p:cNvSpPr txBox="1">
            <a:spLocks noChangeArrowheads="1"/>
          </p:cNvSpPr>
          <p:nvPr/>
        </p:nvSpPr>
        <p:spPr bwMode="auto">
          <a:xfrm>
            <a:off x="8289925" y="4800600"/>
            <a:ext cx="282575" cy="254000"/>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200" b="1">
                <a:solidFill>
                  <a:schemeClr val="tx2"/>
                </a:solidFill>
                <a:latin typeface="Arial Black" pitchFamily="34" charset="0"/>
                <a:ea typeface="宋体" pitchFamily="2" charset="-122"/>
              </a:rPr>
              <a:t>6</a:t>
            </a:r>
          </a:p>
        </p:txBody>
      </p:sp>
      <p:sp>
        <p:nvSpPr>
          <p:cNvPr id="110" name="Rectangle 496"/>
          <p:cNvSpPr>
            <a:spLocks noChangeArrowheads="1"/>
          </p:cNvSpPr>
          <p:nvPr/>
        </p:nvSpPr>
        <p:spPr bwMode="auto">
          <a:xfrm>
            <a:off x="7959725" y="5029200"/>
            <a:ext cx="304800" cy="3048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CI</a:t>
            </a:r>
          </a:p>
        </p:txBody>
      </p:sp>
      <p:sp>
        <p:nvSpPr>
          <p:cNvPr id="111" name="Text Box 497"/>
          <p:cNvSpPr txBox="1">
            <a:spLocks noChangeArrowheads="1"/>
          </p:cNvSpPr>
          <p:nvPr/>
        </p:nvSpPr>
        <p:spPr bwMode="auto">
          <a:xfrm>
            <a:off x="7959725" y="4800600"/>
            <a:ext cx="282575" cy="254000"/>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200" b="1">
                <a:solidFill>
                  <a:schemeClr val="tx2"/>
                </a:solidFill>
                <a:latin typeface="Arial Black" pitchFamily="34" charset="0"/>
                <a:ea typeface="宋体" pitchFamily="2" charset="-122"/>
              </a:rPr>
              <a:t>6</a:t>
            </a:r>
          </a:p>
        </p:txBody>
      </p:sp>
      <p:sp>
        <p:nvSpPr>
          <p:cNvPr id="112" name="Oval 498"/>
          <p:cNvSpPr>
            <a:spLocks noChangeArrowheads="1"/>
          </p:cNvSpPr>
          <p:nvPr/>
        </p:nvSpPr>
        <p:spPr bwMode="auto">
          <a:xfrm>
            <a:off x="7083425" y="49911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13" name="Oval 499"/>
          <p:cNvSpPr>
            <a:spLocks noChangeArrowheads="1"/>
          </p:cNvSpPr>
          <p:nvPr/>
        </p:nvSpPr>
        <p:spPr bwMode="auto">
          <a:xfrm>
            <a:off x="8137525" y="49911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14" name="Oval 500"/>
          <p:cNvSpPr>
            <a:spLocks noChangeArrowheads="1"/>
          </p:cNvSpPr>
          <p:nvPr/>
        </p:nvSpPr>
        <p:spPr bwMode="auto">
          <a:xfrm>
            <a:off x="8455025" y="49911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15" name="Line 501"/>
          <p:cNvSpPr>
            <a:spLocks noChangeShapeType="1"/>
          </p:cNvSpPr>
          <p:nvPr/>
        </p:nvSpPr>
        <p:spPr bwMode="auto">
          <a:xfrm>
            <a:off x="7883525" y="5715000"/>
            <a:ext cx="990600" cy="0"/>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16" name="Line 502"/>
          <p:cNvSpPr>
            <a:spLocks noChangeShapeType="1"/>
          </p:cNvSpPr>
          <p:nvPr/>
        </p:nvSpPr>
        <p:spPr bwMode="auto">
          <a:xfrm flipV="1">
            <a:off x="8874125" y="2590800"/>
            <a:ext cx="0" cy="3124200"/>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17" name="Rectangle 503"/>
          <p:cNvSpPr>
            <a:spLocks noChangeArrowheads="1"/>
          </p:cNvSpPr>
          <p:nvPr/>
        </p:nvSpPr>
        <p:spPr bwMode="auto">
          <a:xfrm>
            <a:off x="7426325" y="1066800"/>
            <a:ext cx="1524000" cy="838200"/>
          </a:xfrm>
          <a:prstGeom prst="rect">
            <a:avLst/>
          </a:prstGeom>
          <a:solidFill>
            <a:srgbClr val="DEDFF5"/>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b="1">
                <a:solidFill>
                  <a:schemeClr val="tx2"/>
                </a:solidFill>
                <a:latin typeface="Arial Black" pitchFamily="34" charset="0"/>
                <a:ea typeface="宋体" pitchFamily="2" charset="-122"/>
              </a:rPr>
              <a:t>L2, L3, and </a:t>
            </a:r>
          </a:p>
          <a:p>
            <a:pPr algn="ctr">
              <a:lnSpc>
                <a:spcPct val="90000"/>
              </a:lnSpc>
              <a:spcBef>
                <a:spcPct val="30000"/>
              </a:spcBef>
            </a:pPr>
            <a:r>
              <a:rPr lang="en-US" altLang="zh-CN" b="1">
                <a:solidFill>
                  <a:schemeClr val="tx2"/>
                </a:solidFill>
                <a:latin typeface="Arial Black" pitchFamily="34" charset="0"/>
                <a:ea typeface="宋体" pitchFamily="2" charset="-122"/>
              </a:rPr>
              <a:t>main memory</a:t>
            </a:r>
          </a:p>
        </p:txBody>
      </p:sp>
      <p:sp>
        <p:nvSpPr>
          <p:cNvPr id="118" name="Text Box 504"/>
          <p:cNvSpPr txBox="1">
            <a:spLocks noChangeArrowheads="1"/>
          </p:cNvSpPr>
          <p:nvPr/>
        </p:nvSpPr>
        <p:spPr bwMode="auto">
          <a:xfrm>
            <a:off x="5724525" y="2806700"/>
            <a:ext cx="2773363" cy="603250"/>
          </a:xfrm>
          <a:prstGeom prst="rect">
            <a:avLst/>
          </a:prstGeom>
          <a:noFill/>
          <a:ln w="9525">
            <a:noFill/>
            <a:miter lim="800000"/>
            <a:headEnd/>
            <a:tailEnd/>
          </a:ln>
          <a:effectLst/>
        </p:spPr>
        <p:txBody>
          <a:bodyPr lIns="90487" tIns="44450" rIns="90487" bIns="44450">
            <a:spAutoFit/>
          </a:bodyPr>
          <a:lstStyle/>
          <a:p>
            <a:pPr algn="ctr">
              <a:lnSpc>
                <a:spcPct val="90000"/>
              </a:lnSpc>
              <a:spcBef>
                <a:spcPct val="30000"/>
              </a:spcBef>
            </a:pPr>
            <a:r>
              <a:rPr lang="en-US" altLang="zh-CN" b="1">
                <a:solidFill>
                  <a:schemeClr val="tx2"/>
                </a:solidFill>
                <a:latin typeface="Arial Black" pitchFamily="34" charset="0"/>
                <a:ea typeface="宋体" pitchFamily="2" charset="-122"/>
              </a:rPr>
              <a:t>L1 d-cache</a:t>
            </a:r>
            <a:r>
              <a:rPr lang="en-US" altLang="zh-CN" b="1">
                <a:solidFill>
                  <a:schemeClr val="tx2"/>
                </a:solidFill>
                <a:latin typeface="Calibri" pitchFamily="34" charset="0"/>
                <a:ea typeface="宋体" pitchFamily="2" charset="-122"/>
              </a:rPr>
              <a:t> </a:t>
            </a:r>
          </a:p>
          <a:p>
            <a:pPr algn="ctr">
              <a:lnSpc>
                <a:spcPct val="90000"/>
              </a:lnSpc>
              <a:spcBef>
                <a:spcPct val="30000"/>
              </a:spcBef>
            </a:pPr>
            <a:r>
              <a:rPr lang="en-US" altLang="zh-CN" b="1">
                <a:solidFill>
                  <a:schemeClr val="tx2"/>
                </a:solidFill>
                <a:latin typeface="Arial Black" pitchFamily="34" charset="0"/>
                <a:ea typeface="宋体" pitchFamily="2" charset="-122"/>
              </a:rPr>
              <a:t>(64 sets, 8 lines/set)</a:t>
            </a:r>
          </a:p>
        </p:txBody>
      </p:sp>
      <p:sp>
        <p:nvSpPr>
          <p:cNvPr id="119" name="Line 505"/>
          <p:cNvSpPr>
            <a:spLocks noChangeShapeType="1"/>
          </p:cNvSpPr>
          <p:nvPr/>
        </p:nvSpPr>
        <p:spPr bwMode="auto">
          <a:xfrm flipH="1">
            <a:off x="8264525" y="2590800"/>
            <a:ext cx="609600" cy="0"/>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20" name="Line 506"/>
          <p:cNvSpPr>
            <a:spLocks noChangeShapeType="1"/>
          </p:cNvSpPr>
          <p:nvPr/>
        </p:nvSpPr>
        <p:spPr bwMode="auto">
          <a:xfrm flipV="1">
            <a:off x="8264525" y="1905000"/>
            <a:ext cx="0" cy="6858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121" name="Line 507"/>
          <p:cNvSpPr>
            <a:spLocks noChangeShapeType="1"/>
          </p:cNvSpPr>
          <p:nvPr/>
        </p:nvSpPr>
        <p:spPr bwMode="auto">
          <a:xfrm flipH="1">
            <a:off x="6511925" y="1447800"/>
            <a:ext cx="914400" cy="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122" name="Text Box 508"/>
          <p:cNvSpPr txBox="1">
            <a:spLocks noChangeArrowheads="1"/>
          </p:cNvSpPr>
          <p:nvPr/>
        </p:nvSpPr>
        <p:spPr bwMode="auto">
          <a:xfrm>
            <a:off x="6007100" y="2057400"/>
            <a:ext cx="474663" cy="603250"/>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b="1">
                <a:solidFill>
                  <a:schemeClr val="tx2"/>
                </a:solidFill>
                <a:latin typeface="Arial Black" pitchFamily="34" charset="0"/>
                <a:ea typeface="宋体" pitchFamily="2" charset="-122"/>
              </a:rPr>
              <a:t>L1</a:t>
            </a:r>
          </a:p>
          <a:p>
            <a:pPr algn="ctr">
              <a:lnSpc>
                <a:spcPct val="90000"/>
              </a:lnSpc>
              <a:spcBef>
                <a:spcPct val="30000"/>
              </a:spcBef>
            </a:pPr>
            <a:r>
              <a:rPr lang="en-US" altLang="zh-CN" b="1">
                <a:solidFill>
                  <a:schemeClr val="tx2"/>
                </a:solidFill>
                <a:latin typeface="Arial Black" pitchFamily="34" charset="0"/>
                <a:ea typeface="宋体" pitchFamily="2" charset="-122"/>
              </a:rPr>
              <a:t>hit</a:t>
            </a:r>
          </a:p>
        </p:txBody>
      </p:sp>
      <p:sp>
        <p:nvSpPr>
          <p:cNvPr id="123" name="Text Box 509"/>
          <p:cNvSpPr txBox="1">
            <a:spLocks noChangeArrowheads="1"/>
          </p:cNvSpPr>
          <p:nvPr/>
        </p:nvSpPr>
        <p:spPr bwMode="auto">
          <a:xfrm>
            <a:off x="8183563" y="1981200"/>
            <a:ext cx="700087" cy="603250"/>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b="1">
                <a:solidFill>
                  <a:schemeClr val="tx2"/>
                </a:solidFill>
                <a:latin typeface="Arial Black" pitchFamily="34" charset="0"/>
                <a:ea typeface="宋体" pitchFamily="2" charset="-122"/>
              </a:rPr>
              <a:t>L1</a:t>
            </a:r>
          </a:p>
          <a:p>
            <a:pPr algn="ctr">
              <a:lnSpc>
                <a:spcPct val="90000"/>
              </a:lnSpc>
              <a:spcBef>
                <a:spcPct val="30000"/>
              </a:spcBef>
            </a:pPr>
            <a:r>
              <a:rPr lang="en-US" altLang="zh-CN" b="1">
                <a:solidFill>
                  <a:schemeClr val="tx2"/>
                </a:solidFill>
                <a:latin typeface="Arial Black" pitchFamily="34" charset="0"/>
                <a:ea typeface="宋体" pitchFamily="2" charset="-122"/>
              </a:rPr>
              <a:t>miss</a:t>
            </a:r>
          </a:p>
        </p:txBody>
      </p:sp>
      <p:sp>
        <p:nvSpPr>
          <p:cNvPr id="124" name="Line 510"/>
          <p:cNvSpPr>
            <a:spLocks noChangeShapeType="1"/>
          </p:cNvSpPr>
          <p:nvPr/>
        </p:nvSpPr>
        <p:spPr bwMode="auto">
          <a:xfrm flipH="1">
            <a:off x="1787525" y="1447800"/>
            <a:ext cx="3657600" cy="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125" name="Line 511"/>
          <p:cNvSpPr>
            <a:spLocks noChangeShapeType="1"/>
          </p:cNvSpPr>
          <p:nvPr/>
        </p:nvSpPr>
        <p:spPr bwMode="auto">
          <a:xfrm flipV="1">
            <a:off x="7731125" y="5486400"/>
            <a:ext cx="381000" cy="0"/>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26" name="Line 512"/>
          <p:cNvSpPr>
            <a:spLocks noChangeShapeType="1"/>
          </p:cNvSpPr>
          <p:nvPr/>
        </p:nvSpPr>
        <p:spPr bwMode="auto">
          <a:xfrm>
            <a:off x="7883525" y="5486400"/>
            <a:ext cx="0" cy="228600"/>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27" name="Text Box 513"/>
          <p:cNvSpPr txBox="1">
            <a:spLocks noChangeArrowheads="1"/>
          </p:cNvSpPr>
          <p:nvPr/>
        </p:nvSpPr>
        <p:spPr bwMode="auto">
          <a:xfrm>
            <a:off x="1411288" y="1530350"/>
            <a:ext cx="2376487" cy="336550"/>
          </a:xfrm>
          <a:prstGeom prst="rect">
            <a:avLst/>
          </a:prstGeom>
          <a:noFill/>
          <a:ln w="12700">
            <a:noFill/>
            <a:miter lim="800000"/>
            <a:headEnd/>
            <a:tailEnd/>
          </a:ln>
          <a:effectLst/>
        </p:spPr>
        <p:txBody>
          <a:bodyPr wrap="none" anchor="ctr">
            <a:spAutoFit/>
          </a:bodyPr>
          <a:lstStyle/>
          <a:p>
            <a:r>
              <a:rPr lang="en-US" altLang="zh-CN" b="1">
                <a:solidFill>
                  <a:schemeClr val="tx2"/>
                </a:solidFill>
                <a:latin typeface="Arial Black" pitchFamily="34" charset="0"/>
                <a:ea typeface="宋体" pitchFamily="2" charset="-122"/>
              </a:rPr>
              <a:t>Virtual</a:t>
            </a:r>
            <a:r>
              <a:rPr lang="en-US" altLang="zh-CN" b="1">
                <a:latin typeface="Calibri" pitchFamily="34" charset="0"/>
                <a:ea typeface="宋体" pitchFamily="2" charset="-122"/>
              </a:rPr>
              <a:t> </a:t>
            </a:r>
            <a:r>
              <a:rPr lang="en-US" altLang="zh-CN" b="1">
                <a:solidFill>
                  <a:schemeClr val="tx2"/>
                </a:solidFill>
                <a:latin typeface="Arial Black" pitchFamily="34" charset="0"/>
                <a:ea typeface="宋体" pitchFamily="2" charset="-122"/>
              </a:rPr>
              <a:t>address</a:t>
            </a:r>
            <a:r>
              <a:rPr lang="en-US" altLang="zh-CN" b="1">
                <a:latin typeface="Calibri" pitchFamily="34" charset="0"/>
                <a:ea typeface="宋体" pitchFamily="2" charset="-122"/>
              </a:rPr>
              <a:t> </a:t>
            </a:r>
            <a:r>
              <a:rPr lang="en-US" altLang="zh-CN" b="1">
                <a:latin typeface="Arial Black" pitchFamily="34" charset="0"/>
                <a:ea typeface="宋体" pitchFamily="2" charset="-122"/>
              </a:rPr>
              <a:t>(VA)</a:t>
            </a:r>
          </a:p>
        </p:txBody>
      </p:sp>
      <p:sp>
        <p:nvSpPr>
          <p:cNvPr id="128" name="Rectangle 514"/>
          <p:cNvSpPr>
            <a:spLocks noChangeArrowheads="1"/>
          </p:cNvSpPr>
          <p:nvPr/>
        </p:nvSpPr>
        <p:spPr bwMode="auto">
          <a:xfrm>
            <a:off x="1635125" y="49403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VPN3</a:t>
            </a:r>
          </a:p>
        </p:txBody>
      </p:sp>
      <p:sp>
        <p:nvSpPr>
          <p:cNvPr id="129" name="Rectangle 515"/>
          <p:cNvSpPr>
            <a:spLocks noChangeArrowheads="1"/>
          </p:cNvSpPr>
          <p:nvPr/>
        </p:nvSpPr>
        <p:spPr bwMode="auto">
          <a:xfrm>
            <a:off x="2168525" y="49403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VPN4</a:t>
            </a:r>
          </a:p>
        </p:txBody>
      </p:sp>
      <p:sp>
        <p:nvSpPr>
          <p:cNvPr id="130" name="Text Box 516"/>
          <p:cNvSpPr txBox="1">
            <a:spLocks noChangeArrowheads="1"/>
          </p:cNvSpPr>
          <p:nvPr/>
        </p:nvSpPr>
        <p:spPr bwMode="auto">
          <a:xfrm>
            <a:off x="2247900" y="4724400"/>
            <a:ext cx="300038" cy="280988"/>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400" b="1">
                <a:solidFill>
                  <a:schemeClr val="tx2"/>
                </a:solidFill>
                <a:latin typeface="Arial Black" pitchFamily="34" charset="0"/>
                <a:ea typeface="宋体" pitchFamily="2" charset="-122"/>
              </a:rPr>
              <a:t>9</a:t>
            </a:r>
          </a:p>
        </p:txBody>
      </p:sp>
      <p:sp>
        <p:nvSpPr>
          <p:cNvPr id="131" name="Text Box 517"/>
          <p:cNvSpPr txBox="1">
            <a:spLocks noChangeArrowheads="1"/>
          </p:cNvSpPr>
          <p:nvPr/>
        </p:nvSpPr>
        <p:spPr bwMode="auto">
          <a:xfrm>
            <a:off x="1758950" y="4724400"/>
            <a:ext cx="300038" cy="280988"/>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400" b="1">
                <a:solidFill>
                  <a:schemeClr val="tx2"/>
                </a:solidFill>
                <a:latin typeface="Arial Black" pitchFamily="34" charset="0"/>
                <a:ea typeface="宋体" pitchFamily="2" charset="-122"/>
              </a:rPr>
              <a:t>9</a:t>
            </a:r>
          </a:p>
        </p:txBody>
      </p:sp>
      <p:grpSp>
        <p:nvGrpSpPr>
          <p:cNvPr id="730242" name="Group 641"/>
          <p:cNvGrpSpPr>
            <a:grpSpLocks/>
          </p:cNvGrpSpPr>
          <p:nvPr/>
        </p:nvGrpSpPr>
        <p:grpSpPr bwMode="auto">
          <a:xfrm>
            <a:off x="1106488" y="5632450"/>
            <a:ext cx="276225" cy="450850"/>
            <a:chOff x="739" y="2900"/>
            <a:chExt cx="174" cy="284"/>
          </a:xfrm>
        </p:grpSpPr>
        <p:sp>
          <p:nvSpPr>
            <p:cNvPr id="133" name="Line 433"/>
            <p:cNvSpPr>
              <a:spLocks noChangeShapeType="1"/>
            </p:cNvSpPr>
            <p:nvPr/>
          </p:nvSpPr>
          <p:spPr bwMode="auto">
            <a:xfrm flipV="1">
              <a:off x="739" y="3181"/>
              <a:ext cx="40" cy="3"/>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34" name="Line 434"/>
            <p:cNvSpPr>
              <a:spLocks noChangeShapeType="1"/>
            </p:cNvSpPr>
            <p:nvPr/>
          </p:nvSpPr>
          <p:spPr bwMode="auto">
            <a:xfrm flipV="1">
              <a:off x="779" y="2900"/>
              <a:ext cx="0" cy="281"/>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35" name="Line 523"/>
            <p:cNvSpPr>
              <a:spLocks noChangeShapeType="1"/>
            </p:cNvSpPr>
            <p:nvPr/>
          </p:nvSpPr>
          <p:spPr bwMode="auto">
            <a:xfrm>
              <a:off x="779" y="2900"/>
              <a:ext cx="134" cy="3"/>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grpSp>
      <p:sp>
        <p:nvSpPr>
          <p:cNvPr id="136" name="Rectangle 525"/>
          <p:cNvSpPr>
            <a:spLocks noChangeArrowheads="1"/>
          </p:cNvSpPr>
          <p:nvPr/>
        </p:nvSpPr>
        <p:spPr bwMode="auto">
          <a:xfrm>
            <a:off x="1387475" y="5626100"/>
            <a:ext cx="368300" cy="914400"/>
          </a:xfrm>
          <a:prstGeom prst="rect">
            <a:avLst/>
          </a:prstGeom>
          <a:solidFill>
            <a:srgbClr val="DEDFF5"/>
          </a:solidFill>
          <a:ln w="9525">
            <a:solidFill>
              <a:srgbClr val="000000"/>
            </a:solidFill>
            <a:miter lim="800000"/>
            <a:headEnd/>
            <a:tailEnd/>
          </a:ln>
          <a:effectLst/>
        </p:spPr>
        <p:txBody>
          <a:bodyPr wrap="none" lIns="90487" tIns="44450" rIns="90487" bIns="44450" anchor="ctr"/>
          <a:lstStyle/>
          <a:p>
            <a:pPr>
              <a:defRPr/>
            </a:pPr>
            <a:endParaRPr lang="en-US" b="1">
              <a:latin typeface="+mn-lt"/>
            </a:endParaRPr>
          </a:p>
        </p:txBody>
      </p:sp>
      <p:sp>
        <p:nvSpPr>
          <p:cNvPr id="137" name="Rectangle 526"/>
          <p:cNvSpPr>
            <a:spLocks noChangeArrowheads="1"/>
          </p:cNvSpPr>
          <p:nvPr/>
        </p:nvSpPr>
        <p:spPr bwMode="auto">
          <a:xfrm>
            <a:off x="1387475" y="5905500"/>
            <a:ext cx="368300" cy="2540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300" b="1">
                <a:solidFill>
                  <a:schemeClr val="tx2"/>
                </a:solidFill>
                <a:latin typeface="Arial Black" pitchFamily="34" charset="0"/>
                <a:ea typeface="宋体" pitchFamily="2" charset="-122"/>
              </a:rPr>
              <a:t>PTE</a:t>
            </a:r>
          </a:p>
        </p:txBody>
      </p:sp>
      <p:sp>
        <p:nvSpPr>
          <p:cNvPr id="138" name="Line 542"/>
          <p:cNvSpPr>
            <a:spLocks noChangeShapeType="1"/>
          </p:cNvSpPr>
          <p:nvPr/>
        </p:nvSpPr>
        <p:spPr bwMode="auto">
          <a:xfrm>
            <a:off x="1249363" y="5254625"/>
            <a:ext cx="0" cy="784225"/>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39" name="Line 543"/>
          <p:cNvSpPr>
            <a:spLocks noChangeShapeType="1"/>
          </p:cNvSpPr>
          <p:nvPr/>
        </p:nvSpPr>
        <p:spPr bwMode="auto">
          <a:xfrm flipV="1">
            <a:off x="1249363" y="6030913"/>
            <a:ext cx="133350" cy="9525"/>
          </a:xfrm>
          <a:prstGeom prst="line">
            <a:avLst/>
          </a:prstGeom>
          <a:noFill/>
          <a:ln w="9525">
            <a:solidFill>
              <a:srgbClr val="000000"/>
            </a:solidFill>
            <a:round/>
            <a:headEnd/>
            <a:tailEnd type="triangle" w="med" len="med"/>
          </a:ln>
          <a:effectLst/>
        </p:spPr>
        <p:txBody>
          <a:bodyPr wrap="none" lIns="90487" tIns="44450" rIns="90487" bIns="44450" anchor="ctr"/>
          <a:lstStyle/>
          <a:p>
            <a:pPr algn="ctr">
              <a:defRPr/>
            </a:pPr>
            <a:endParaRPr lang="en-US" sz="1400" b="1">
              <a:latin typeface="+mn-lt"/>
            </a:endParaRPr>
          </a:p>
        </p:txBody>
      </p:sp>
      <p:sp>
        <p:nvSpPr>
          <p:cNvPr id="140" name="Oval 544"/>
          <p:cNvSpPr>
            <a:spLocks noChangeArrowheads="1"/>
          </p:cNvSpPr>
          <p:nvPr/>
        </p:nvSpPr>
        <p:spPr bwMode="auto">
          <a:xfrm>
            <a:off x="1214438" y="5216525"/>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41" name="Rectangle 610"/>
          <p:cNvSpPr>
            <a:spLocks noChangeArrowheads="1"/>
          </p:cNvSpPr>
          <p:nvPr/>
        </p:nvSpPr>
        <p:spPr bwMode="auto">
          <a:xfrm>
            <a:off x="2025650" y="5626100"/>
            <a:ext cx="368300" cy="914400"/>
          </a:xfrm>
          <a:prstGeom prst="rect">
            <a:avLst/>
          </a:prstGeom>
          <a:solidFill>
            <a:srgbClr val="DEDFF5"/>
          </a:solidFill>
          <a:ln w="9525">
            <a:solidFill>
              <a:srgbClr val="000000"/>
            </a:solidFill>
            <a:miter lim="800000"/>
            <a:headEnd/>
            <a:tailEnd/>
          </a:ln>
          <a:effectLst/>
        </p:spPr>
        <p:txBody>
          <a:bodyPr wrap="none" lIns="90487" tIns="44450" rIns="90487" bIns="44450" anchor="ctr"/>
          <a:lstStyle/>
          <a:p>
            <a:pPr>
              <a:defRPr/>
            </a:pPr>
            <a:endParaRPr lang="en-US" b="1">
              <a:latin typeface="+mn-lt"/>
            </a:endParaRPr>
          </a:p>
        </p:txBody>
      </p:sp>
      <p:sp>
        <p:nvSpPr>
          <p:cNvPr id="142" name="Rectangle 611"/>
          <p:cNvSpPr>
            <a:spLocks noChangeArrowheads="1"/>
          </p:cNvSpPr>
          <p:nvPr/>
        </p:nvSpPr>
        <p:spPr bwMode="auto">
          <a:xfrm>
            <a:off x="2025650" y="5905500"/>
            <a:ext cx="368300" cy="2540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300" b="1">
                <a:solidFill>
                  <a:schemeClr val="tx2"/>
                </a:solidFill>
                <a:latin typeface="Arial Black" pitchFamily="34" charset="0"/>
                <a:ea typeface="宋体" pitchFamily="2" charset="-122"/>
              </a:rPr>
              <a:t>PTE</a:t>
            </a:r>
          </a:p>
        </p:txBody>
      </p:sp>
      <p:sp>
        <p:nvSpPr>
          <p:cNvPr id="143" name="Line 612"/>
          <p:cNvSpPr>
            <a:spLocks noChangeShapeType="1"/>
          </p:cNvSpPr>
          <p:nvPr/>
        </p:nvSpPr>
        <p:spPr bwMode="auto">
          <a:xfrm flipH="1">
            <a:off x="1885950" y="5254625"/>
            <a:ext cx="1588" cy="790575"/>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44" name="Line 613"/>
          <p:cNvSpPr>
            <a:spLocks noChangeShapeType="1"/>
          </p:cNvSpPr>
          <p:nvPr/>
        </p:nvSpPr>
        <p:spPr bwMode="auto">
          <a:xfrm flipV="1">
            <a:off x="1887538" y="6035675"/>
            <a:ext cx="133350" cy="9525"/>
          </a:xfrm>
          <a:prstGeom prst="line">
            <a:avLst/>
          </a:prstGeom>
          <a:noFill/>
          <a:ln w="9525">
            <a:solidFill>
              <a:srgbClr val="000000"/>
            </a:solidFill>
            <a:round/>
            <a:headEnd/>
            <a:tailEnd type="triangle" w="med" len="med"/>
          </a:ln>
          <a:effectLst/>
        </p:spPr>
        <p:txBody>
          <a:bodyPr wrap="none" lIns="90487" tIns="44450" rIns="90487" bIns="44450" anchor="ctr"/>
          <a:lstStyle/>
          <a:p>
            <a:pPr algn="ctr">
              <a:defRPr/>
            </a:pPr>
            <a:endParaRPr lang="en-US" sz="1400" b="1">
              <a:latin typeface="+mn-lt"/>
            </a:endParaRPr>
          </a:p>
        </p:txBody>
      </p:sp>
      <p:sp>
        <p:nvSpPr>
          <p:cNvPr id="145" name="Oval 614"/>
          <p:cNvSpPr>
            <a:spLocks noChangeArrowheads="1"/>
          </p:cNvSpPr>
          <p:nvPr/>
        </p:nvSpPr>
        <p:spPr bwMode="auto">
          <a:xfrm>
            <a:off x="1852613" y="5202238"/>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46" name="Rectangle 619"/>
          <p:cNvSpPr>
            <a:spLocks noChangeArrowheads="1"/>
          </p:cNvSpPr>
          <p:nvPr/>
        </p:nvSpPr>
        <p:spPr bwMode="auto">
          <a:xfrm>
            <a:off x="2663825" y="5621338"/>
            <a:ext cx="368300" cy="914400"/>
          </a:xfrm>
          <a:prstGeom prst="rect">
            <a:avLst/>
          </a:prstGeom>
          <a:solidFill>
            <a:srgbClr val="DEDFF5"/>
          </a:solidFill>
          <a:ln w="9525">
            <a:solidFill>
              <a:srgbClr val="000000"/>
            </a:solidFill>
            <a:miter lim="800000"/>
            <a:headEnd/>
            <a:tailEnd/>
          </a:ln>
          <a:effectLst/>
        </p:spPr>
        <p:txBody>
          <a:bodyPr wrap="none" lIns="90487" tIns="44450" rIns="90487" bIns="44450" anchor="ctr"/>
          <a:lstStyle/>
          <a:p>
            <a:pPr>
              <a:defRPr/>
            </a:pPr>
            <a:endParaRPr lang="en-US" b="1">
              <a:latin typeface="+mn-lt"/>
            </a:endParaRPr>
          </a:p>
        </p:txBody>
      </p:sp>
      <p:sp>
        <p:nvSpPr>
          <p:cNvPr id="147" name="Rectangle 620"/>
          <p:cNvSpPr>
            <a:spLocks noChangeArrowheads="1"/>
          </p:cNvSpPr>
          <p:nvPr/>
        </p:nvSpPr>
        <p:spPr bwMode="auto">
          <a:xfrm>
            <a:off x="2663825" y="5900738"/>
            <a:ext cx="368300" cy="2540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300" b="1">
                <a:solidFill>
                  <a:schemeClr val="tx2"/>
                </a:solidFill>
                <a:latin typeface="Arial Black" pitchFamily="34" charset="0"/>
                <a:ea typeface="宋体" pitchFamily="2" charset="-122"/>
              </a:rPr>
              <a:t>PTE</a:t>
            </a:r>
          </a:p>
        </p:txBody>
      </p:sp>
      <p:sp>
        <p:nvSpPr>
          <p:cNvPr id="148" name="Line 621"/>
          <p:cNvSpPr>
            <a:spLocks noChangeShapeType="1"/>
          </p:cNvSpPr>
          <p:nvPr/>
        </p:nvSpPr>
        <p:spPr bwMode="auto">
          <a:xfrm>
            <a:off x="2525713" y="5249863"/>
            <a:ext cx="0" cy="788987"/>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49" name="Line 622"/>
          <p:cNvSpPr>
            <a:spLocks noChangeShapeType="1"/>
          </p:cNvSpPr>
          <p:nvPr/>
        </p:nvSpPr>
        <p:spPr bwMode="auto">
          <a:xfrm flipV="1">
            <a:off x="2525713" y="6035675"/>
            <a:ext cx="133350" cy="9525"/>
          </a:xfrm>
          <a:prstGeom prst="line">
            <a:avLst/>
          </a:prstGeom>
          <a:noFill/>
          <a:ln w="9525">
            <a:solidFill>
              <a:srgbClr val="000000"/>
            </a:solidFill>
            <a:round/>
            <a:headEnd/>
            <a:tailEnd type="triangle" w="med" len="med"/>
          </a:ln>
          <a:effectLst/>
        </p:spPr>
        <p:txBody>
          <a:bodyPr wrap="none" lIns="90487" tIns="44450" rIns="90487" bIns="44450" anchor="ctr"/>
          <a:lstStyle/>
          <a:p>
            <a:pPr algn="ctr">
              <a:defRPr/>
            </a:pPr>
            <a:endParaRPr lang="en-US" sz="1400" b="1">
              <a:latin typeface="+mn-lt"/>
            </a:endParaRPr>
          </a:p>
        </p:txBody>
      </p:sp>
      <p:sp>
        <p:nvSpPr>
          <p:cNvPr id="150" name="Oval 623"/>
          <p:cNvSpPr>
            <a:spLocks noChangeArrowheads="1"/>
          </p:cNvSpPr>
          <p:nvPr/>
        </p:nvSpPr>
        <p:spPr bwMode="auto">
          <a:xfrm>
            <a:off x="2490788" y="5211763"/>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51" name="Line 626"/>
          <p:cNvSpPr>
            <a:spLocks noChangeShapeType="1"/>
          </p:cNvSpPr>
          <p:nvPr/>
        </p:nvSpPr>
        <p:spPr bwMode="auto">
          <a:xfrm>
            <a:off x="6016625" y="3438525"/>
            <a:ext cx="0" cy="447675"/>
          </a:xfrm>
          <a:prstGeom prst="line">
            <a:avLst/>
          </a:prstGeom>
          <a:noFill/>
          <a:ln w="9525">
            <a:solidFill>
              <a:schemeClr val="tx1"/>
            </a:solidFill>
            <a:round/>
            <a:headEnd/>
            <a:tailEnd/>
          </a:ln>
          <a:effectLst/>
        </p:spPr>
        <p:txBody>
          <a:bodyPr wrap="none" anchor="ctr"/>
          <a:lstStyle/>
          <a:p>
            <a:pPr>
              <a:defRPr/>
            </a:pPr>
            <a:endParaRPr lang="en-US" b="1">
              <a:latin typeface="+mn-lt"/>
            </a:endParaRPr>
          </a:p>
        </p:txBody>
      </p:sp>
      <p:sp>
        <p:nvSpPr>
          <p:cNvPr id="152" name="Line 627"/>
          <p:cNvSpPr>
            <a:spLocks noChangeShapeType="1"/>
          </p:cNvSpPr>
          <p:nvPr/>
        </p:nvSpPr>
        <p:spPr bwMode="auto">
          <a:xfrm>
            <a:off x="6540500" y="3438525"/>
            <a:ext cx="0" cy="447675"/>
          </a:xfrm>
          <a:prstGeom prst="line">
            <a:avLst/>
          </a:prstGeom>
          <a:noFill/>
          <a:ln w="9525">
            <a:solidFill>
              <a:schemeClr val="tx1"/>
            </a:solidFill>
            <a:round/>
            <a:headEnd/>
            <a:tailEnd/>
          </a:ln>
          <a:effectLst/>
        </p:spPr>
        <p:txBody>
          <a:bodyPr wrap="none" anchor="ctr"/>
          <a:lstStyle/>
          <a:p>
            <a:pPr>
              <a:defRPr/>
            </a:pPr>
            <a:endParaRPr lang="en-US" b="1">
              <a:latin typeface="+mn-lt"/>
            </a:endParaRPr>
          </a:p>
        </p:txBody>
      </p:sp>
      <p:sp>
        <p:nvSpPr>
          <p:cNvPr id="153" name="Line 628"/>
          <p:cNvSpPr>
            <a:spLocks noChangeShapeType="1"/>
          </p:cNvSpPr>
          <p:nvPr/>
        </p:nvSpPr>
        <p:spPr bwMode="auto">
          <a:xfrm>
            <a:off x="7064375" y="3429000"/>
            <a:ext cx="0" cy="447675"/>
          </a:xfrm>
          <a:prstGeom prst="line">
            <a:avLst/>
          </a:prstGeom>
          <a:noFill/>
          <a:ln w="9525">
            <a:solidFill>
              <a:schemeClr val="tx1"/>
            </a:solidFill>
            <a:round/>
            <a:headEnd/>
            <a:tailEnd/>
          </a:ln>
          <a:effectLst/>
        </p:spPr>
        <p:txBody>
          <a:bodyPr wrap="none" anchor="ctr"/>
          <a:lstStyle/>
          <a:p>
            <a:pPr>
              <a:defRPr/>
            </a:pPr>
            <a:endParaRPr lang="en-US" b="1">
              <a:latin typeface="+mn-lt"/>
            </a:endParaRPr>
          </a:p>
        </p:txBody>
      </p:sp>
      <p:sp>
        <p:nvSpPr>
          <p:cNvPr id="154" name="Line 629"/>
          <p:cNvSpPr>
            <a:spLocks noChangeShapeType="1"/>
          </p:cNvSpPr>
          <p:nvPr/>
        </p:nvSpPr>
        <p:spPr bwMode="auto">
          <a:xfrm>
            <a:off x="7616825" y="3438525"/>
            <a:ext cx="0" cy="447675"/>
          </a:xfrm>
          <a:prstGeom prst="line">
            <a:avLst/>
          </a:prstGeom>
          <a:noFill/>
          <a:ln w="9525">
            <a:solidFill>
              <a:schemeClr val="tx1"/>
            </a:solidFill>
            <a:round/>
            <a:headEnd/>
            <a:tailEnd/>
          </a:ln>
          <a:effectLst/>
        </p:spPr>
        <p:txBody>
          <a:bodyPr wrap="none" anchor="ctr"/>
          <a:lstStyle/>
          <a:p>
            <a:pPr>
              <a:defRPr/>
            </a:pPr>
            <a:endParaRPr lang="en-US" b="1">
              <a:latin typeface="+mn-lt"/>
            </a:endParaRPr>
          </a:p>
        </p:txBody>
      </p:sp>
      <p:sp>
        <p:nvSpPr>
          <p:cNvPr id="155" name="Line 631"/>
          <p:cNvSpPr>
            <a:spLocks noChangeShapeType="1"/>
          </p:cNvSpPr>
          <p:nvPr/>
        </p:nvSpPr>
        <p:spPr bwMode="auto">
          <a:xfrm>
            <a:off x="6019800" y="4114800"/>
            <a:ext cx="0" cy="152400"/>
          </a:xfrm>
          <a:prstGeom prst="line">
            <a:avLst/>
          </a:prstGeom>
          <a:noFill/>
          <a:ln w="9525">
            <a:solidFill>
              <a:schemeClr val="tx1"/>
            </a:solidFill>
            <a:round/>
            <a:headEnd/>
            <a:tailEnd/>
          </a:ln>
          <a:effectLst/>
        </p:spPr>
        <p:txBody>
          <a:bodyPr wrap="none" anchor="ctr"/>
          <a:lstStyle/>
          <a:p>
            <a:pPr>
              <a:defRPr/>
            </a:pPr>
            <a:endParaRPr lang="en-US" b="1">
              <a:latin typeface="+mn-lt"/>
            </a:endParaRPr>
          </a:p>
        </p:txBody>
      </p:sp>
      <p:sp>
        <p:nvSpPr>
          <p:cNvPr id="156" name="Line 632"/>
          <p:cNvSpPr>
            <a:spLocks noChangeShapeType="1"/>
          </p:cNvSpPr>
          <p:nvPr/>
        </p:nvSpPr>
        <p:spPr bwMode="auto">
          <a:xfrm>
            <a:off x="6550025" y="4119563"/>
            <a:ext cx="0" cy="147637"/>
          </a:xfrm>
          <a:prstGeom prst="line">
            <a:avLst/>
          </a:prstGeom>
          <a:noFill/>
          <a:ln w="9525">
            <a:solidFill>
              <a:schemeClr val="tx1"/>
            </a:solidFill>
            <a:round/>
            <a:headEnd/>
            <a:tailEnd/>
          </a:ln>
          <a:effectLst/>
        </p:spPr>
        <p:txBody>
          <a:bodyPr wrap="none" anchor="ctr"/>
          <a:lstStyle/>
          <a:p>
            <a:pPr>
              <a:defRPr/>
            </a:pPr>
            <a:endParaRPr lang="en-US" b="1">
              <a:latin typeface="+mn-lt"/>
            </a:endParaRPr>
          </a:p>
        </p:txBody>
      </p:sp>
      <p:sp>
        <p:nvSpPr>
          <p:cNvPr id="157" name="Line 633"/>
          <p:cNvSpPr>
            <a:spLocks noChangeShapeType="1"/>
          </p:cNvSpPr>
          <p:nvPr/>
        </p:nvSpPr>
        <p:spPr bwMode="auto">
          <a:xfrm>
            <a:off x="7086600" y="4117975"/>
            <a:ext cx="0" cy="152400"/>
          </a:xfrm>
          <a:prstGeom prst="line">
            <a:avLst/>
          </a:prstGeom>
          <a:noFill/>
          <a:ln w="9525">
            <a:solidFill>
              <a:schemeClr val="tx1"/>
            </a:solidFill>
            <a:round/>
            <a:headEnd/>
            <a:tailEnd/>
          </a:ln>
          <a:effectLst/>
        </p:spPr>
        <p:txBody>
          <a:bodyPr wrap="none" anchor="ctr"/>
          <a:lstStyle/>
          <a:p>
            <a:pPr>
              <a:defRPr/>
            </a:pPr>
            <a:endParaRPr lang="en-US" b="1">
              <a:latin typeface="+mn-lt"/>
            </a:endParaRPr>
          </a:p>
        </p:txBody>
      </p:sp>
      <p:sp>
        <p:nvSpPr>
          <p:cNvPr id="158" name="Line 634"/>
          <p:cNvSpPr>
            <a:spLocks noChangeShapeType="1"/>
          </p:cNvSpPr>
          <p:nvPr/>
        </p:nvSpPr>
        <p:spPr bwMode="auto">
          <a:xfrm>
            <a:off x="7616825" y="4117975"/>
            <a:ext cx="0" cy="152400"/>
          </a:xfrm>
          <a:prstGeom prst="line">
            <a:avLst/>
          </a:prstGeom>
          <a:noFill/>
          <a:ln w="9525">
            <a:solidFill>
              <a:schemeClr val="tx1"/>
            </a:solidFill>
            <a:round/>
            <a:headEnd/>
            <a:tailEnd/>
          </a:ln>
          <a:effectLst/>
        </p:spPr>
        <p:txBody>
          <a:bodyPr wrap="none" anchor="ctr"/>
          <a:lstStyle/>
          <a:p>
            <a:pPr>
              <a:defRPr/>
            </a:pPr>
            <a:endParaRPr lang="en-US" b="1">
              <a:latin typeface="+mn-lt"/>
            </a:endParaRPr>
          </a:p>
        </p:txBody>
      </p:sp>
      <p:sp>
        <p:nvSpPr>
          <p:cNvPr id="159" name="Line 635"/>
          <p:cNvSpPr>
            <a:spLocks noChangeShapeType="1"/>
          </p:cNvSpPr>
          <p:nvPr/>
        </p:nvSpPr>
        <p:spPr bwMode="auto">
          <a:xfrm flipV="1">
            <a:off x="6162675" y="4267200"/>
            <a:ext cx="0" cy="3810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160" name="Line 636"/>
          <p:cNvSpPr>
            <a:spLocks noChangeShapeType="1"/>
          </p:cNvSpPr>
          <p:nvPr/>
        </p:nvSpPr>
        <p:spPr bwMode="auto">
          <a:xfrm flipV="1">
            <a:off x="6683375" y="4268788"/>
            <a:ext cx="0" cy="37465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161" name="Line 637"/>
          <p:cNvSpPr>
            <a:spLocks noChangeShapeType="1"/>
          </p:cNvSpPr>
          <p:nvPr/>
        </p:nvSpPr>
        <p:spPr bwMode="auto">
          <a:xfrm flipV="1">
            <a:off x="7223125" y="4260850"/>
            <a:ext cx="0" cy="3810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162" name="Line 638"/>
          <p:cNvSpPr>
            <a:spLocks noChangeShapeType="1"/>
          </p:cNvSpPr>
          <p:nvPr/>
        </p:nvSpPr>
        <p:spPr bwMode="auto">
          <a:xfrm flipV="1">
            <a:off x="7759700" y="4270375"/>
            <a:ext cx="0" cy="373063"/>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163" name="Line 639"/>
          <p:cNvSpPr>
            <a:spLocks noChangeShapeType="1"/>
          </p:cNvSpPr>
          <p:nvPr/>
        </p:nvSpPr>
        <p:spPr bwMode="auto">
          <a:xfrm>
            <a:off x="536575" y="5626100"/>
            <a:ext cx="234950" cy="0"/>
          </a:xfrm>
          <a:prstGeom prst="line">
            <a:avLst/>
          </a:prstGeom>
          <a:noFill/>
          <a:ln w="12700">
            <a:solidFill>
              <a:schemeClr val="tx1"/>
            </a:solidFill>
            <a:round/>
            <a:headEnd/>
            <a:tailEnd type="triangle" w="med" len="med"/>
          </a:ln>
          <a:effectLst/>
        </p:spPr>
        <p:txBody>
          <a:bodyPr wrap="none" anchor="ctr"/>
          <a:lstStyle/>
          <a:p>
            <a:pPr>
              <a:defRPr/>
            </a:pPr>
            <a:endParaRPr lang="en-US" b="1">
              <a:latin typeface="+mn-lt"/>
            </a:endParaRPr>
          </a:p>
        </p:txBody>
      </p:sp>
      <p:grpSp>
        <p:nvGrpSpPr>
          <p:cNvPr id="730274" name="Group 642"/>
          <p:cNvGrpSpPr>
            <a:grpSpLocks/>
          </p:cNvGrpSpPr>
          <p:nvPr/>
        </p:nvGrpSpPr>
        <p:grpSpPr bwMode="auto">
          <a:xfrm>
            <a:off x="1754188" y="5627688"/>
            <a:ext cx="276225" cy="450850"/>
            <a:chOff x="739" y="2900"/>
            <a:chExt cx="174" cy="284"/>
          </a:xfrm>
        </p:grpSpPr>
        <p:sp>
          <p:nvSpPr>
            <p:cNvPr id="165" name="Line 643"/>
            <p:cNvSpPr>
              <a:spLocks noChangeShapeType="1"/>
            </p:cNvSpPr>
            <p:nvPr/>
          </p:nvSpPr>
          <p:spPr bwMode="auto">
            <a:xfrm flipV="1">
              <a:off x="739" y="3181"/>
              <a:ext cx="40" cy="3"/>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66" name="Line 644"/>
            <p:cNvSpPr>
              <a:spLocks noChangeShapeType="1"/>
            </p:cNvSpPr>
            <p:nvPr/>
          </p:nvSpPr>
          <p:spPr bwMode="auto">
            <a:xfrm flipV="1">
              <a:off x="779" y="2900"/>
              <a:ext cx="0" cy="281"/>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67" name="Line 645"/>
            <p:cNvSpPr>
              <a:spLocks noChangeShapeType="1"/>
            </p:cNvSpPr>
            <p:nvPr/>
          </p:nvSpPr>
          <p:spPr bwMode="auto">
            <a:xfrm>
              <a:off x="779" y="2900"/>
              <a:ext cx="134" cy="3"/>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grpSp>
      <p:grpSp>
        <p:nvGrpSpPr>
          <p:cNvPr id="730278" name="Group 646"/>
          <p:cNvGrpSpPr>
            <a:grpSpLocks/>
          </p:cNvGrpSpPr>
          <p:nvPr/>
        </p:nvGrpSpPr>
        <p:grpSpPr bwMode="auto">
          <a:xfrm>
            <a:off x="2392363" y="5627688"/>
            <a:ext cx="276225" cy="450850"/>
            <a:chOff x="739" y="2900"/>
            <a:chExt cx="174" cy="284"/>
          </a:xfrm>
        </p:grpSpPr>
        <p:sp>
          <p:nvSpPr>
            <p:cNvPr id="169" name="Line 647"/>
            <p:cNvSpPr>
              <a:spLocks noChangeShapeType="1"/>
            </p:cNvSpPr>
            <p:nvPr/>
          </p:nvSpPr>
          <p:spPr bwMode="auto">
            <a:xfrm flipV="1">
              <a:off x="739" y="3181"/>
              <a:ext cx="40" cy="3"/>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70" name="Line 648"/>
            <p:cNvSpPr>
              <a:spLocks noChangeShapeType="1"/>
            </p:cNvSpPr>
            <p:nvPr/>
          </p:nvSpPr>
          <p:spPr bwMode="auto">
            <a:xfrm flipV="1">
              <a:off x="779" y="2900"/>
              <a:ext cx="0" cy="281"/>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71" name="Line 649"/>
            <p:cNvSpPr>
              <a:spLocks noChangeShapeType="1"/>
            </p:cNvSpPr>
            <p:nvPr/>
          </p:nvSpPr>
          <p:spPr bwMode="auto">
            <a:xfrm>
              <a:off x="779" y="2900"/>
              <a:ext cx="134" cy="3"/>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grpSp>
      <p:sp>
        <p:nvSpPr>
          <p:cNvPr id="730282" name="Text Box 170"/>
          <p:cNvSpPr txBox="1">
            <a:spLocks noChangeArrowheads="1"/>
          </p:cNvSpPr>
          <p:nvPr/>
        </p:nvSpPr>
        <p:spPr bwMode="auto">
          <a:xfrm>
            <a:off x="3411538" y="6245225"/>
            <a:ext cx="5456237" cy="381000"/>
          </a:xfrm>
          <a:prstGeom prst="rect">
            <a:avLst/>
          </a:prstGeom>
          <a:noFill/>
          <a:ln w="50800">
            <a:noFill/>
            <a:miter lim="800000"/>
            <a:headEnd/>
            <a:tailEnd/>
          </a:ln>
          <a:effectLst/>
        </p:spPr>
        <p:txBody>
          <a:bodyPr>
            <a:spAutoFit/>
          </a:bodyPr>
          <a:lstStyle/>
          <a:p>
            <a:pPr>
              <a:spcBef>
                <a:spcPct val="50000"/>
              </a:spcBef>
            </a:pPr>
            <a:r>
              <a:rPr lang="zh-CN" altLang="en-US" sz="1900" b="1">
                <a:solidFill>
                  <a:schemeClr val="accent1"/>
                </a:solidFill>
                <a:latin typeface="微软雅黑" pitchFamily="34" charset="-122"/>
                <a:ea typeface="微软雅黑" pitchFamily="34" charset="-122"/>
              </a:rPr>
              <a:t>页表项</a:t>
            </a:r>
            <a:r>
              <a:rPr lang="en-US" altLang="zh-CN" sz="1900" b="1">
                <a:solidFill>
                  <a:schemeClr val="accent1"/>
                </a:solidFill>
                <a:latin typeface="微软雅黑" pitchFamily="34" charset="-122"/>
                <a:ea typeface="微软雅黑" pitchFamily="34" charset="-122"/>
              </a:rPr>
              <a:t>PTE</a:t>
            </a:r>
            <a:r>
              <a:rPr lang="zh-CN" altLang="en-US" sz="1900" b="1">
                <a:solidFill>
                  <a:schemeClr val="accent1"/>
                </a:solidFill>
                <a:latin typeface="微软雅黑" pitchFamily="34" charset="-122"/>
                <a:ea typeface="微软雅黑" pitchFamily="34" charset="-122"/>
              </a:rPr>
              <a:t>：占</a:t>
            </a:r>
            <a:r>
              <a:rPr lang="en-US" altLang="zh-CN" sz="1900" b="1">
                <a:solidFill>
                  <a:schemeClr val="accent1"/>
                </a:solidFill>
                <a:latin typeface="微软雅黑" pitchFamily="34" charset="-122"/>
                <a:ea typeface="微软雅黑" pitchFamily="34" charset="-122"/>
              </a:rPr>
              <a:t>64</a:t>
            </a:r>
            <a:r>
              <a:rPr lang="zh-CN" altLang="en-US" sz="1900" b="1">
                <a:solidFill>
                  <a:schemeClr val="accent1"/>
                </a:solidFill>
                <a:latin typeface="微软雅黑" pitchFamily="34" charset="-122"/>
                <a:ea typeface="微软雅黑" pitchFamily="34" charset="-122"/>
              </a:rPr>
              <a:t>位</a:t>
            </a:r>
            <a:r>
              <a:rPr lang="en-US" altLang="zh-CN" sz="1900" b="1">
                <a:solidFill>
                  <a:schemeClr val="accent1"/>
                </a:solidFill>
                <a:latin typeface="微软雅黑" pitchFamily="34" charset="-122"/>
                <a:ea typeface="微软雅黑" pitchFamily="34" charset="-122"/>
              </a:rPr>
              <a:t>=8B</a:t>
            </a:r>
            <a:r>
              <a:rPr lang="zh-CN" altLang="en-US" sz="1900" b="1">
                <a:solidFill>
                  <a:schemeClr val="accent1"/>
                </a:solidFill>
                <a:latin typeface="微软雅黑" pitchFamily="34" charset="-122"/>
                <a:ea typeface="微软雅黑" pitchFamily="34" charset="-122"/>
              </a:rPr>
              <a:t>，</a:t>
            </a:r>
            <a:r>
              <a:rPr lang="en-US" altLang="zh-CN" sz="1900" b="1">
                <a:solidFill>
                  <a:schemeClr val="accent1"/>
                </a:solidFill>
                <a:latin typeface="微软雅黑" pitchFamily="34" charset="-122"/>
                <a:ea typeface="微软雅黑" pitchFamily="34" charset="-122"/>
              </a:rPr>
              <a:t>512</a:t>
            </a:r>
            <a:r>
              <a:rPr lang="zh-CN" altLang="en-US" sz="1900" b="1">
                <a:solidFill>
                  <a:schemeClr val="accent1"/>
                </a:solidFill>
                <a:latin typeface="微软雅黑" pitchFamily="34" charset="-122"/>
                <a:ea typeface="微软雅黑" pitchFamily="34" charset="-122"/>
              </a:rPr>
              <a:t>项</a:t>
            </a:r>
            <a:r>
              <a:rPr lang="en-US" altLang="zh-CN" sz="1900" b="1">
                <a:solidFill>
                  <a:schemeClr val="accent1"/>
                </a:solidFill>
                <a:latin typeface="微软雅黑" pitchFamily="34" charset="-122"/>
                <a:ea typeface="微软雅黑" pitchFamily="34" charset="-122"/>
              </a:rPr>
              <a:t>x8B=4KB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0282"/>
                                        </p:tgtEl>
                                        <p:attrNameLst>
                                          <p:attrName>style.visibility</p:attrName>
                                        </p:attrNameLst>
                                      </p:cBhvr>
                                      <p:to>
                                        <p:strVal val="visible"/>
                                      </p:to>
                                    </p:set>
                                    <p:animEffect transition="in" filter="blinds(horizontal)">
                                      <p:cBhvr>
                                        <p:cTn id="7" dur="500"/>
                                        <p:tgtEl>
                                          <p:spTgt spid="730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282" grpId="0"/>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1"/>
          <p:cNvSpPr>
            <a:spLocks noGrp="1" noChangeArrowheads="1"/>
          </p:cNvSpPr>
          <p:nvPr>
            <p:ph type="title" idx="4294967295"/>
          </p:nvPr>
        </p:nvSpPr>
        <p:spPr>
          <a:xfrm>
            <a:off x="244475" y="152400"/>
            <a:ext cx="8524875" cy="569913"/>
          </a:xfrm>
        </p:spPr>
        <p:txBody>
          <a:bodyPr lIns="91440" tIns="45720" rIns="91440" bIns="45720" anchor="ct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a:ea typeface="宋体" pitchFamily="2" charset="-122"/>
              </a:rPr>
              <a:t>Core i7 Level 1-3 Page Table Entries</a:t>
            </a:r>
          </a:p>
        </p:txBody>
      </p:sp>
      <p:sp>
        <p:nvSpPr>
          <p:cNvPr id="731150" name="Text Box 13"/>
          <p:cNvSpPr txBox="1">
            <a:spLocks noChangeArrowheads="1"/>
          </p:cNvSpPr>
          <p:nvPr/>
        </p:nvSpPr>
        <p:spPr bwMode="auto">
          <a:xfrm>
            <a:off x="0" y="2466975"/>
            <a:ext cx="9144000" cy="3887788"/>
          </a:xfrm>
          <a:prstGeom prst="rect">
            <a:avLst/>
          </a:prstGeom>
          <a:noFill/>
          <a:ln w="9525">
            <a:noFill/>
            <a:round/>
            <a:headEnd/>
            <a:tailEnd/>
          </a:ln>
        </p:spPr>
        <p:txBody>
          <a:bodyPr lIns="90360" tIns="44280" rIns="90360" bIns="44280">
            <a:spAutoFit/>
          </a:bodyPr>
          <a:lstStyle/>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2000" b="1">
                <a:latin typeface="Arial Black" pitchFamily="34" charset="0"/>
                <a:ea typeface="msgothic"/>
                <a:cs typeface="msgothic"/>
              </a:rPr>
              <a:t>Each entry references </a:t>
            </a:r>
            <a:r>
              <a:rPr lang="en-GB" altLang="zh-CN" sz="2000" b="1">
                <a:solidFill>
                  <a:schemeClr val="accent1"/>
                </a:solidFill>
                <a:latin typeface="Arial Black" pitchFamily="34" charset="0"/>
                <a:ea typeface="msgothic"/>
                <a:cs typeface="msgothic"/>
              </a:rPr>
              <a:t>a 4KB child page table</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P: </a:t>
            </a:r>
            <a:r>
              <a:rPr lang="en-GB" altLang="zh-CN">
                <a:solidFill>
                  <a:schemeClr val="accent2"/>
                </a:solidFill>
                <a:latin typeface="Arial Black" pitchFamily="34" charset="0"/>
                <a:ea typeface="msgothic"/>
                <a:cs typeface="msgothic"/>
              </a:rPr>
              <a:t>Child page table present in physical memory (1) or not (0).</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R/W: </a:t>
            </a:r>
            <a:r>
              <a:rPr lang="en-GB" altLang="zh-CN">
                <a:solidFill>
                  <a:schemeClr val="accent2"/>
                </a:solidFill>
                <a:latin typeface="Arial Black" pitchFamily="34" charset="0"/>
                <a:ea typeface="msgothic"/>
                <a:cs typeface="msgothic"/>
              </a:rPr>
              <a:t>Read-only or read-write access permission for all reachable pages.</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U/S: </a:t>
            </a:r>
            <a:r>
              <a:rPr lang="en-GB" altLang="zh-CN">
                <a:solidFill>
                  <a:schemeClr val="accent2"/>
                </a:solidFill>
                <a:latin typeface="Arial Black" pitchFamily="34" charset="0"/>
                <a:ea typeface="msgothic"/>
                <a:cs typeface="msgothic"/>
              </a:rPr>
              <a:t>user or supervisor (kernel) mode access permission for all reachable pages.</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WT: </a:t>
            </a:r>
            <a:r>
              <a:rPr lang="en-GB" altLang="zh-CN">
                <a:solidFill>
                  <a:schemeClr val="accent2"/>
                </a:solidFill>
                <a:latin typeface="Arial Black" pitchFamily="34" charset="0"/>
                <a:ea typeface="msgothic"/>
                <a:cs typeface="msgothic"/>
              </a:rPr>
              <a:t>Write-through or write-back cache policy for the child page table. </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CD: </a:t>
            </a:r>
            <a:r>
              <a:rPr lang="en-GB" altLang="zh-CN">
                <a:solidFill>
                  <a:schemeClr val="accent2"/>
                </a:solidFill>
                <a:latin typeface="Arial Black" pitchFamily="34" charset="0"/>
                <a:ea typeface="msgothic"/>
                <a:cs typeface="msgothic"/>
              </a:rPr>
              <a:t>Caching disabled or enabled for the child page table. </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A:  </a:t>
            </a:r>
            <a:r>
              <a:rPr lang="en-GB" altLang="zh-CN">
                <a:solidFill>
                  <a:schemeClr val="accent2"/>
                </a:solidFill>
                <a:latin typeface="Arial Black" pitchFamily="34" charset="0"/>
                <a:ea typeface="msgothic"/>
                <a:cs typeface="msgothic"/>
              </a:rPr>
              <a:t>Reference bit (set by MMU on reads and writes, cleared by software).</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PS:  </a:t>
            </a:r>
            <a:r>
              <a:rPr lang="en-GB" altLang="zh-CN">
                <a:solidFill>
                  <a:schemeClr val="accent2"/>
                </a:solidFill>
                <a:latin typeface="Arial Black" pitchFamily="34" charset="0"/>
                <a:ea typeface="msgothic"/>
                <a:cs typeface="msgothic"/>
              </a:rPr>
              <a:t>Page size either 4 KB or 4 MB (defined for Level 1 PTEs only).</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G: </a:t>
            </a:r>
            <a:r>
              <a:rPr lang="en-GB" altLang="zh-CN">
                <a:solidFill>
                  <a:schemeClr val="accent2"/>
                </a:solidFill>
                <a:latin typeface="Arial Black" pitchFamily="34" charset="0"/>
                <a:ea typeface="msgothic"/>
                <a:cs typeface="msgothic"/>
              </a:rPr>
              <a:t>Global page (don’t evict from TLB on task switch)</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Page table physical base address: </a:t>
            </a:r>
            <a:r>
              <a:rPr lang="en-GB" altLang="zh-CN">
                <a:solidFill>
                  <a:schemeClr val="accent2"/>
                </a:solidFill>
                <a:latin typeface="Arial Black" pitchFamily="34" charset="0"/>
                <a:ea typeface="msgothic"/>
                <a:cs typeface="msgothic"/>
              </a:rPr>
              <a:t>40 most significant bits of physical page table address (forces page tables to be 4KB aligned)</a:t>
            </a:r>
          </a:p>
        </p:txBody>
      </p:sp>
      <p:grpSp>
        <p:nvGrpSpPr>
          <p:cNvPr id="731171" name="Group 35"/>
          <p:cNvGrpSpPr>
            <a:grpSpLocks/>
          </p:cNvGrpSpPr>
          <p:nvPr/>
        </p:nvGrpSpPr>
        <p:grpSpPr bwMode="auto">
          <a:xfrm>
            <a:off x="0" y="808038"/>
            <a:ext cx="9144000" cy="1450975"/>
            <a:chOff x="252" y="546"/>
            <a:chExt cx="5338" cy="768"/>
          </a:xfrm>
        </p:grpSpPr>
        <p:sp>
          <p:nvSpPr>
            <p:cNvPr id="731139" name="Rectangle 2"/>
            <p:cNvSpPr>
              <a:spLocks noChangeArrowheads="1"/>
            </p:cNvSpPr>
            <p:nvPr/>
          </p:nvSpPr>
          <p:spPr bwMode="auto">
            <a:xfrm>
              <a:off x="1116" y="690"/>
              <a:ext cx="1680" cy="240"/>
            </a:xfrm>
            <a:prstGeom prst="rect">
              <a:avLst/>
            </a:prstGeom>
            <a:solidFill>
              <a:srgbClr val="D5F1CF"/>
            </a:solidFill>
            <a:ln w="9360">
              <a:solidFill>
                <a:srgbClr val="000000"/>
              </a:solidFill>
              <a:miter lim="800000"/>
              <a:headEnd/>
              <a:tailEnd/>
            </a:ln>
          </p:spPr>
          <p:txBody>
            <a:bodyPr wrap="none" lIns="90360" tIns="44280" rIns="90360" bIns="44280" anchor="ctr"/>
            <a:lstStyle/>
            <a:p>
              <a:pPr algn="ctr">
                <a:lnSpc>
                  <a:spcPct val="120000"/>
                </a:lnSpc>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800" b="1">
                  <a:latin typeface="微软雅黑" pitchFamily="34" charset="-122"/>
                  <a:ea typeface="微软雅黑" pitchFamily="34" charset="-122"/>
                  <a:cs typeface="msgothic"/>
                </a:rPr>
                <a:t>下级页表的物理基地址</a:t>
              </a:r>
            </a:p>
          </p:txBody>
        </p:sp>
        <p:sp>
          <p:nvSpPr>
            <p:cNvPr id="731140" name="Rectangle 3"/>
            <p:cNvSpPr>
              <a:spLocks noChangeArrowheads="1"/>
            </p:cNvSpPr>
            <p:nvPr/>
          </p:nvSpPr>
          <p:spPr bwMode="auto">
            <a:xfrm>
              <a:off x="2796" y="690"/>
              <a:ext cx="624" cy="240"/>
            </a:xfrm>
            <a:prstGeom prst="rect">
              <a:avLst/>
            </a:prstGeom>
            <a:solidFill>
              <a:srgbClr val="FFFFFF"/>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Unused</a:t>
              </a:r>
            </a:p>
          </p:txBody>
        </p:sp>
        <p:sp>
          <p:nvSpPr>
            <p:cNvPr id="731141" name="Rectangle 4"/>
            <p:cNvSpPr>
              <a:spLocks noChangeArrowheads="1"/>
            </p:cNvSpPr>
            <p:nvPr/>
          </p:nvSpPr>
          <p:spPr bwMode="auto">
            <a:xfrm>
              <a:off x="3420" y="690"/>
              <a:ext cx="240" cy="240"/>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G</a:t>
              </a:r>
            </a:p>
          </p:txBody>
        </p:sp>
        <p:sp>
          <p:nvSpPr>
            <p:cNvPr id="731142" name="Rectangle 5"/>
            <p:cNvSpPr>
              <a:spLocks noChangeArrowheads="1"/>
            </p:cNvSpPr>
            <p:nvPr/>
          </p:nvSpPr>
          <p:spPr bwMode="auto">
            <a:xfrm>
              <a:off x="3660" y="690"/>
              <a:ext cx="240" cy="240"/>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PS</a:t>
              </a:r>
            </a:p>
          </p:txBody>
        </p:sp>
        <p:sp>
          <p:nvSpPr>
            <p:cNvPr id="731143" name="Rectangle 6"/>
            <p:cNvSpPr>
              <a:spLocks noChangeArrowheads="1"/>
            </p:cNvSpPr>
            <p:nvPr/>
          </p:nvSpPr>
          <p:spPr bwMode="auto">
            <a:xfrm>
              <a:off x="3900" y="690"/>
              <a:ext cx="240" cy="240"/>
            </a:xfrm>
            <a:prstGeom prst="rect">
              <a:avLst/>
            </a:prstGeom>
            <a:solidFill>
              <a:srgbClr val="FFFFFF"/>
            </a:solidFill>
            <a:ln w="9360">
              <a:solidFill>
                <a:srgbClr val="000000"/>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31144" name="Rectangle 7"/>
            <p:cNvSpPr>
              <a:spLocks noChangeArrowheads="1"/>
            </p:cNvSpPr>
            <p:nvPr/>
          </p:nvSpPr>
          <p:spPr bwMode="auto">
            <a:xfrm>
              <a:off x="4140" y="690"/>
              <a:ext cx="240" cy="240"/>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A</a:t>
              </a:r>
            </a:p>
          </p:txBody>
        </p:sp>
        <p:sp>
          <p:nvSpPr>
            <p:cNvPr id="731145" name="Rectangle 8"/>
            <p:cNvSpPr>
              <a:spLocks noChangeArrowheads="1"/>
            </p:cNvSpPr>
            <p:nvPr/>
          </p:nvSpPr>
          <p:spPr bwMode="auto">
            <a:xfrm>
              <a:off x="4380" y="690"/>
              <a:ext cx="240" cy="240"/>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CD</a:t>
              </a:r>
            </a:p>
          </p:txBody>
        </p:sp>
        <p:sp>
          <p:nvSpPr>
            <p:cNvPr id="731146" name="Rectangle 9"/>
            <p:cNvSpPr>
              <a:spLocks noChangeArrowheads="1"/>
            </p:cNvSpPr>
            <p:nvPr/>
          </p:nvSpPr>
          <p:spPr bwMode="auto">
            <a:xfrm>
              <a:off x="4620" y="690"/>
              <a:ext cx="240" cy="240"/>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WT</a:t>
              </a:r>
            </a:p>
          </p:txBody>
        </p:sp>
        <p:sp>
          <p:nvSpPr>
            <p:cNvPr id="731147" name="Rectangle 10"/>
            <p:cNvSpPr>
              <a:spLocks noChangeArrowheads="1"/>
            </p:cNvSpPr>
            <p:nvPr/>
          </p:nvSpPr>
          <p:spPr bwMode="auto">
            <a:xfrm>
              <a:off x="4860" y="690"/>
              <a:ext cx="240" cy="240"/>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U/S</a:t>
              </a:r>
            </a:p>
          </p:txBody>
        </p:sp>
        <p:sp>
          <p:nvSpPr>
            <p:cNvPr id="731148" name="Rectangle 11"/>
            <p:cNvSpPr>
              <a:spLocks noChangeArrowheads="1"/>
            </p:cNvSpPr>
            <p:nvPr/>
          </p:nvSpPr>
          <p:spPr bwMode="auto">
            <a:xfrm>
              <a:off x="5100" y="690"/>
              <a:ext cx="240" cy="240"/>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latin typeface="微软雅黑" pitchFamily="34" charset="-122"/>
                  <a:ea typeface="微软雅黑" pitchFamily="34" charset="-122"/>
                  <a:cs typeface="msgothic"/>
                </a:rPr>
                <a:t>R/W</a:t>
              </a:r>
            </a:p>
          </p:txBody>
        </p:sp>
        <p:sp>
          <p:nvSpPr>
            <p:cNvPr id="731149" name="Rectangle 12"/>
            <p:cNvSpPr>
              <a:spLocks noChangeArrowheads="1"/>
            </p:cNvSpPr>
            <p:nvPr/>
          </p:nvSpPr>
          <p:spPr bwMode="auto">
            <a:xfrm>
              <a:off x="5340" y="690"/>
              <a:ext cx="240" cy="240"/>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latin typeface="微软雅黑" pitchFamily="34" charset="-122"/>
                  <a:ea typeface="微软雅黑" pitchFamily="34" charset="-122"/>
                  <a:cs typeface="msgothic"/>
                </a:rPr>
                <a:t>P=1</a:t>
              </a:r>
            </a:p>
          </p:txBody>
        </p:sp>
        <p:sp>
          <p:nvSpPr>
            <p:cNvPr id="731151" name="Text Box 14"/>
            <p:cNvSpPr txBox="1">
              <a:spLocks noChangeArrowheads="1"/>
            </p:cNvSpPr>
            <p:nvPr/>
          </p:nvSpPr>
          <p:spPr bwMode="auto">
            <a:xfrm>
              <a:off x="1078" y="546"/>
              <a:ext cx="211" cy="146"/>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51</a:t>
              </a:r>
            </a:p>
          </p:txBody>
        </p:sp>
        <p:sp>
          <p:nvSpPr>
            <p:cNvPr id="731152" name="Text Box 15"/>
            <p:cNvSpPr txBox="1">
              <a:spLocks noChangeArrowheads="1"/>
            </p:cNvSpPr>
            <p:nvPr/>
          </p:nvSpPr>
          <p:spPr bwMode="auto">
            <a:xfrm>
              <a:off x="2603" y="549"/>
              <a:ext cx="211" cy="147"/>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12</a:t>
              </a:r>
            </a:p>
          </p:txBody>
        </p:sp>
        <p:sp>
          <p:nvSpPr>
            <p:cNvPr id="731153" name="Text Box 16"/>
            <p:cNvSpPr txBox="1">
              <a:spLocks noChangeArrowheads="1"/>
            </p:cNvSpPr>
            <p:nvPr/>
          </p:nvSpPr>
          <p:spPr bwMode="auto">
            <a:xfrm>
              <a:off x="2750" y="549"/>
              <a:ext cx="211" cy="147"/>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11</a:t>
              </a:r>
            </a:p>
          </p:txBody>
        </p:sp>
        <p:sp>
          <p:nvSpPr>
            <p:cNvPr id="731154" name="Text Box 17"/>
            <p:cNvSpPr txBox="1">
              <a:spLocks noChangeArrowheads="1"/>
            </p:cNvSpPr>
            <p:nvPr/>
          </p:nvSpPr>
          <p:spPr bwMode="auto">
            <a:xfrm>
              <a:off x="3275" y="549"/>
              <a:ext cx="158" cy="147"/>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9</a:t>
              </a:r>
            </a:p>
          </p:txBody>
        </p:sp>
        <p:sp>
          <p:nvSpPr>
            <p:cNvPr id="731155" name="Text Box 18"/>
            <p:cNvSpPr txBox="1">
              <a:spLocks noChangeArrowheads="1"/>
            </p:cNvSpPr>
            <p:nvPr/>
          </p:nvSpPr>
          <p:spPr bwMode="auto">
            <a:xfrm>
              <a:off x="3468" y="549"/>
              <a:ext cx="158" cy="147"/>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8</a:t>
              </a:r>
            </a:p>
          </p:txBody>
        </p:sp>
        <p:sp>
          <p:nvSpPr>
            <p:cNvPr id="731156" name="Text Box 19"/>
            <p:cNvSpPr txBox="1">
              <a:spLocks noChangeArrowheads="1"/>
            </p:cNvSpPr>
            <p:nvPr/>
          </p:nvSpPr>
          <p:spPr bwMode="auto">
            <a:xfrm>
              <a:off x="3708" y="549"/>
              <a:ext cx="158" cy="147"/>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7</a:t>
              </a:r>
            </a:p>
          </p:txBody>
        </p:sp>
        <p:sp>
          <p:nvSpPr>
            <p:cNvPr id="731157" name="Text Box 20"/>
            <p:cNvSpPr txBox="1">
              <a:spLocks noChangeArrowheads="1"/>
            </p:cNvSpPr>
            <p:nvPr/>
          </p:nvSpPr>
          <p:spPr bwMode="auto">
            <a:xfrm>
              <a:off x="3916" y="549"/>
              <a:ext cx="159" cy="147"/>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6</a:t>
              </a:r>
            </a:p>
          </p:txBody>
        </p:sp>
        <p:sp>
          <p:nvSpPr>
            <p:cNvPr id="731158" name="Text Box 21"/>
            <p:cNvSpPr txBox="1">
              <a:spLocks noChangeArrowheads="1"/>
            </p:cNvSpPr>
            <p:nvPr/>
          </p:nvSpPr>
          <p:spPr bwMode="auto">
            <a:xfrm>
              <a:off x="4180" y="549"/>
              <a:ext cx="159" cy="147"/>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5</a:t>
              </a:r>
            </a:p>
          </p:txBody>
        </p:sp>
        <p:sp>
          <p:nvSpPr>
            <p:cNvPr id="731159" name="Text Box 22"/>
            <p:cNvSpPr txBox="1">
              <a:spLocks noChangeArrowheads="1"/>
            </p:cNvSpPr>
            <p:nvPr/>
          </p:nvSpPr>
          <p:spPr bwMode="auto">
            <a:xfrm>
              <a:off x="4428" y="549"/>
              <a:ext cx="158" cy="147"/>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4</a:t>
              </a:r>
            </a:p>
          </p:txBody>
        </p:sp>
        <p:sp>
          <p:nvSpPr>
            <p:cNvPr id="731160" name="Text Box 23"/>
            <p:cNvSpPr txBox="1">
              <a:spLocks noChangeArrowheads="1"/>
            </p:cNvSpPr>
            <p:nvPr/>
          </p:nvSpPr>
          <p:spPr bwMode="auto">
            <a:xfrm>
              <a:off x="4668" y="549"/>
              <a:ext cx="158" cy="147"/>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3</a:t>
              </a:r>
            </a:p>
          </p:txBody>
        </p:sp>
        <p:sp>
          <p:nvSpPr>
            <p:cNvPr id="731161" name="Text Box 24"/>
            <p:cNvSpPr txBox="1">
              <a:spLocks noChangeArrowheads="1"/>
            </p:cNvSpPr>
            <p:nvPr/>
          </p:nvSpPr>
          <p:spPr bwMode="auto">
            <a:xfrm>
              <a:off x="4907" y="549"/>
              <a:ext cx="158" cy="147"/>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2</a:t>
              </a:r>
            </a:p>
          </p:txBody>
        </p:sp>
        <p:sp>
          <p:nvSpPr>
            <p:cNvPr id="731162" name="Text Box 25"/>
            <p:cNvSpPr txBox="1">
              <a:spLocks noChangeArrowheads="1"/>
            </p:cNvSpPr>
            <p:nvPr/>
          </p:nvSpPr>
          <p:spPr bwMode="auto">
            <a:xfrm>
              <a:off x="5148" y="549"/>
              <a:ext cx="158" cy="147"/>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1</a:t>
              </a:r>
            </a:p>
          </p:txBody>
        </p:sp>
        <p:sp>
          <p:nvSpPr>
            <p:cNvPr id="731163" name="Text Box 26"/>
            <p:cNvSpPr txBox="1">
              <a:spLocks noChangeArrowheads="1"/>
            </p:cNvSpPr>
            <p:nvPr/>
          </p:nvSpPr>
          <p:spPr bwMode="auto">
            <a:xfrm>
              <a:off x="5388" y="549"/>
              <a:ext cx="158" cy="147"/>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0</a:t>
              </a:r>
            </a:p>
          </p:txBody>
        </p:sp>
        <p:sp>
          <p:nvSpPr>
            <p:cNvPr id="731164" name="Rectangle 3"/>
            <p:cNvSpPr>
              <a:spLocks noChangeArrowheads="1"/>
            </p:cNvSpPr>
            <p:nvPr/>
          </p:nvSpPr>
          <p:spPr bwMode="auto">
            <a:xfrm>
              <a:off x="492" y="690"/>
              <a:ext cx="624" cy="240"/>
            </a:xfrm>
            <a:prstGeom prst="rect">
              <a:avLst/>
            </a:prstGeom>
            <a:solidFill>
              <a:srgbClr val="FFFFFF"/>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Unused</a:t>
              </a:r>
            </a:p>
          </p:txBody>
        </p:sp>
        <p:sp>
          <p:nvSpPr>
            <p:cNvPr id="731165" name="Rectangle 4"/>
            <p:cNvSpPr>
              <a:spLocks noChangeArrowheads="1"/>
            </p:cNvSpPr>
            <p:nvPr/>
          </p:nvSpPr>
          <p:spPr bwMode="auto">
            <a:xfrm>
              <a:off x="252" y="690"/>
              <a:ext cx="240" cy="240"/>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XD</a:t>
              </a:r>
            </a:p>
          </p:txBody>
        </p:sp>
        <p:sp>
          <p:nvSpPr>
            <p:cNvPr id="731166" name="Rectangle 27"/>
            <p:cNvSpPr>
              <a:spLocks noChangeArrowheads="1"/>
            </p:cNvSpPr>
            <p:nvPr/>
          </p:nvSpPr>
          <p:spPr bwMode="auto">
            <a:xfrm>
              <a:off x="252" y="1074"/>
              <a:ext cx="5098" cy="240"/>
            </a:xfrm>
            <a:prstGeom prst="rect">
              <a:avLst/>
            </a:prstGeom>
            <a:solidFill>
              <a:srgbClr val="FFFFFF"/>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Available for OS (page table location on disk)</a:t>
              </a:r>
            </a:p>
          </p:txBody>
        </p:sp>
        <p:sp>
          <p:nvSpPr>
            <p:cNvPr id="731167" name="Rectangle 28"/>
            <p:cNvSpPr>
              <a:spLocks noChangeArrowheads="1"/>
            </p:cNvSpPr>
            <p:nvPr/>
          </p:nvSpPr>
          <p:spPr bwMode="auto">
            <a:xfrm>
              <a:off x="5350" y="1074"/>
              <a:ext cx="240" cy="240"/>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latin typeface="微软雅黑" pitchFamily="34" charset="-122"/>
                  <a:ea typeface="微软雅黑" pitchFamily="34" charset="-122"/>
                  <a:cs typeface="msgothic"/>
                </a:rPr>
                <a:t>P=0</a:t>
              </a:r>
            </a:p>
          </p:txBody>
        </p:sp>
        <p:sp>
          <p:nvSpPr>
            <p:cNvPr id="731168" name="Text Box 29"/>
            <p:cNvSpPr txBox="1">
              <a:spLocks noChangeArrowheads="1"/>
            </p:cNvSpPr>
            <p:nvPr/>
          </p:nvSpPr>
          <p:spPr bwMode="auto">
            <a:xfrm>
              <a:off x="924" y="546"/>
              <a:ext cx="211" cy="146"/>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52</a:t>
              </a:r>
            </a:p>
          </p:txBody>
        </p:sp>
        <p:sp>
          <p:nvSpPr>
            <p:cNvPr id="731169" name="Text Box 29"/>
            <p:cNvSpPr txBox="1">
              <a:spLocks noChangeArrowheads="1"/>
            </p:cNvSpPr>
            <p:nvPr/>
          </p:nvSpPr>
          <p:spPr bwMode="auto">
            <a:xfrm>
              <a:off x="444" y="546"/>
              <a:ext cx="211" cy="146"/>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62</a:t>
              </a:r>
            </a:p>
          </p:txBody>
        </p:sp>
        <p:sp>
          <p:nvSpPr>
            <p:cNvPr id="731170" name="Text Box 29"/>
            <p:cNvSpPr txBox="1">
              <a:spLocks noChangeArrowheads="1"/>
            </p:cNvSpPr>
            <p:nvPr/>
          </p:nvSpPr>
          <p:spPr bwMode="auto">
            <a:xfrm>
              <a:off x="252" y="546"/>
              <a:ext cx="211" cy="146"/>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63</a:t>
              </a:r>
            </a:p>
          </p:txBody>
        </p:sp>
      </p:gr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1150">
                                            <p:txEl>
                                              <p:pRg st="0" end="0"/>
                                            </p:txEl>
                                          </p:spTgt>
                                        </p:tgtEl>
                                        <p:attrNameLst>
                                          <p:attrName>style.visibility</p:attrName>
                                        </p:attrNameLst>
                                      </p:cBhvr>
                                      <p:to>
                                        <p:strVal val="visible"/>
                                      </p:to>
                                    </p:set>
                                    <p:animEffect transition="in" filter="blinds(horizontal)">
                                      <p:cBhvr>
                                        <p:cTn id="7" dur="500"/>
                                        <p:tgtEl>
                                          <p:spTgt spid="7311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1150">
                                            <p:txEl>
                                              <p:pRg st="1" end="1"/>
                                            </p:txEl>
                                          </p:spTgt>
                                        </p:tgtEl>
                                        <p:attrNameLst>
                                          <p:attrName>style.visibility</p:attrName>
                                        </p:attrNameLst>
                                      </p:cBhvr>
                                      <p:to>
                                        <p:strVal val="visible"/>
                                      </p:to>
                                    </p:set>
                                    <p:animEffect transition="in" filter="blinds(horizontal)">
                                      <p:cBhvr>
                                        <p:cTn id="12" dur="500"/>
                                        <p:tgtEl>
                                          <p:spTgt spid="7311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1150">
                                            <p:txEl>
                                              <p:pRg st="2" end="2"/>
                                            </p:txEl>
                                          </p:spTgt>
                                        </p:tgtEl>
                                        <p:attrNameLst>
                                          <p:attrName>style.visibility</p:attrName>
                                        </p:attrNameLst>
                                      </p:cBhvr>
                                      <p:to>
                                        <p:strVal val="visible"/>
                                      </p:to>
                                    </p:set>
                                    <p:animEffect transition="in" filter="blinds(horizontal)">
                                      <p:cBhvr>
                                        <p:cTn id="17" dur="500"/>
                                        <p:tgtEl>
                                          <p:spTgt spid="7311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1150">
                                            <p:txEl>
                                              <p:pRg st="3" end="3"/>
                                            </p:txEl>
                                          </p:spTgt>
                                        </p:tgtEl>
                                        <p:attrNameLst>
                                          <p:attrName>style.visibility</p:attrName>
                                        </p:attrNameLst>
                                      </p:cBhvr>
                                      <p:to>
                                        <p:strVal val="visible"/>
                                      </p:to>
                                    </p:set>
                                    <p:animEffect transition="in" filter="blinds(horizontal)">
                                      <p:cBhvr>
                                        <p:cTn id="22" dur="500"/>
                                        <p:tgtEl>
                                          <p:spTgt spid="73115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1150">
                                            <p:txEl>
                                              <p:pRg st="4" end="4"/>
                                            </p:txEl>
                                          </p:spTgt>
                                        </p:tgtEl>
                                        <p:attrNameLst>
                                          <p:attrName>style.visibility</p:attrName>
                                        </p:attrNameLst>
                                      </p:cBhvr>
                                      <p:to>
                                        <p:strVal val="visible"/>
                                      </p:to>
                                    </p:set>
                                    <p:animEffect transition="in" filter="blinds(horizontal)">
                                      <p:cBhvr>
                                        <p:cTn id="27" dur="500"/>
                                        <p:tgtEl>
                                          <p:spTgt spid="73115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31150">
                                            <p:txEl>
                                              <p:pRg st="5" end="5"/>
                                            </p:txEl>
                                          </p:spTgt>
                                        </p:tgtEl>
                                        <p:attrNameLst>
                                          <p:attrName>style.visibility</p:attrName>
                                        </p:attrNameLst>
                                      </p:cBhvr>
                                      <p:to>
                                        <p:strVal val="visible"/>
                                      </p:to>
                                    </p:set>
                                    <p:animEffect transition="in" filter="blinds(horizontal)">
                                      <p:cBhvr>
                                        <p:cTn id="32" dur="500"/>
                                        <p:tgtEl>
                                          <p:spTgt spid="73115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31150">
                                            <p:txEl>
                                              <p:pRg st="6" end="6"/>
                                            </p:txEl>
                                          </p:spTgt>
                                        </p:tgtEl>
                                        <p:attrNameLst>
                                          <p:attrName>style.visibility</p:attrName>
                                        </p:attrNameLst>
                                      </p:cBhvr>
                                      <p:to>
                                        <p:strVal val="visible"/>
                                      </p:to>
                                    </p:set>
                                    <p:animEffect transition="in" filter="blinds(horizontal)">
                                      <p:cBhvr>
                                        <p:cTn id="37" dur="500"/>
                                        <p:tgtEl>
                                          <p:spTgt spid="73115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31150">
                                            <p:txEl>
                                              <p:pRg st="7" end="7"/>
                                            </p:txEl>
                                          </p:spTgt>
                                        </p:tgtEl>
                                        <p:attrNameLst>
                                          <p:attrName>style.visibility</p:attrName>
                                        </p:attrNameLst>
                                      </p:cBhvr>
                                      <p:to>
                                        <p:strVal val="visible"/>
                                      </p:to>
                                    </p:set>
                                    <p:animEffect transition="in" filter="blinds(horizontal)">
                                      <p:cBhvr>
                                        <p:cTn id="42" dur="500"/>
                                        <p:tgtEl>
                                          <p:spTgt spid="73115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31150">
                                            <p:txEl>
                                              <p:pRg st="8" end="8"/>
                                            </p:txEl>
                                          </p:spTgt>
                                        </p:tgtEl>
                                        <p:attrNameLst>
                                          <p:attrName>style.visibility</p:attrName>
                                        </p:attrNameLst>
                                      </p:cBhvr>
                                      <p:to>
                                        <p:strVal val="visible"/>
                                      </p:to>
                                    </p:set>
                                    <p:animEffect transition="in" filter="blinds(horizontal)">
                                      <p:cBhvr>
                                        <p:cTn id="47" dur="500"/>
                                        <p:tgtEl>
                                          <p:spTgt spid="73115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31150">
                                            <p:txEl>
                                              <p:pRg st="9" end="9"/>
                                            </p:txEl>
                                          </p:spTgt>
                                        </p:tgtEl>
                                        <p:attrNameLst>
                                          <p:attrName>style.visibility</p:attrName>
                                        </p:attrNameLst>
                                      </p:cBhvr>
                                      <p:to>
                                        <p:strVal val="visible"/>
                                      </p:to>
                                    </p:set>
                                    <p:animEffect transition="in" filter="blinds(horizontal)">
                                      <p:cBhvr>
                                        <p:cTn id="52" dur="500"/>
                                        <p:tgtEl>
                                          <p:spTgt spid="73115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1"/>
          <p:cNvSpPr>
            <a:spLocks noGrp="1" noChangeArrowheads="1"/>
          </p:cNvSpPr>
          <p:nvPr>
            <p:ph type="title" idx="4294967295"/>
          </p:nvPr>
        </p:nvSpPr>
        <p:spPr>
          <a:xfrm>
            <a:off x="244475" y="152400"/>
            <a:ext cx="8524875" cy="569913"/>
          </a:xfrm>
        </p:spPr>
        <p:txBody>
          <a:bodyPr lIns="91440" tIns="45720" rIns="91440" bIns="45720" anchor="ct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a:ea typeface="宋体" pitchFamily="2" charset="-122"/>
              </a:rPr>
              <a:t>Core i7 Level 4 Page Table Entries</a:t>
            </a:r>
          </a:p>
        </p:txBody>
      </p:sp>
      <p:sp>
        <p:nvSpPr>
          <p:cNvPr id="873475" name="Text Box 13"/>
          <p:cNvSpPr txBox="1">
            <a:spLocks noChangeArrowheads="1"/>
          </p:cNvSpPr>
          <p:nvPr/>
        </p:nvSpPr>
        <p:spPr bwMode="auto">
          <a:xfrm>
            <a:off x="0" y="2466975"/>
            <a:ext cx="9144000" cy="3887788"/>
          </a:xfrm>
          <a:prstGeom prst="rect">
            <a:avLst/>
          </a:prstGeom>
          <a:noFill/>
          <a:ln w="9525">
            <a:noFill/>
            <a:round/>
            <a:headEnd/>
            <a:tailEnd/>
          </a:ln>
        </p:spPr>
        <p:txBody>
          <a:bodyPr lIns="90360" tIns="44280" rIns="90360" bIns="44280">
            <a:spAutoFit/>
          </a:bodyPr>
          <a:lstStyle/>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2000" b="1">
                <a:latin typeface="Arial Black" pitchFamily="34" charset="0"/>
                <a:ea typeface="msgothic"/>
                <a:cs typeface="msgothic"/>
              </a:rPr>
              <a:t>Each entry references </a:t>
            </a:r>
            <a:r>
              <a:rPr lang="en-GB" altLang="zh-CN" sz="2000" b="1">
                <a:solidFill>
                  <a:schemeClr val="accent1"/>
                </a:solidFill>
                <a:latin typeface="Arial Black" pitchFamily="34" charset="0"/>
                <a:ea typeface="msgothic"/>
                <a:cs typeface="msgothic"/>
              </a:rPr>
              <a:t>a 4KB child page</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P: </a:t>
            </a:r>
            <a:r>
              <a:rPr lang="en-GB" altLang="zh-CN">
                <a:solidFill>
                  <a:schemeClr val="accent2"/>
                </a:solidFill>
                <a:latin typeface="Arial Black" pitchFamily="34" charset="0"/>
                <a:ea typeface="msgothic"/>
                <a:cs typeface="msgothic"/>
              </a:rPr>
              <a:t>Child page table present in physical memory (1) or not (0).</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R/W: </a:t>
            </a:r>
            <a:r>
              <a:rPr lang="en-GB" altLang="zh-CN">
                <a:solidFill>
                  <a:schemeClr val="accent2"/>
                </a:solidFill>
                <a:latin typeface="Arial Black" pitchFamily="34" charset="0"/>
                <a:ea typeface="msgothic"/>
                <a:cs typeface="msgothic"/>
              </a:rPr>
              <a:t>Read-only or read-write access permission for all reachable pages.</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U/S: </a:t>
            </a:r>
            <a:r>
              <a:rPr lang="en-GB" altLang="zh-CN">
                <a:solidFill>
                  <a:schemeClr val="accent2"/>
                </a:solidFill>
                <a:latin typeface="Arial Black" pitchFamily="34" charset="0"/>
                <a:ea typeface="msgothic"/>
                <a:cs typeface="msgothic"/>
              </a:rPr>
              <a:t>user or supervisor (kernel) mode access permission for all reachable pages.</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WT: </a:t>
            </a:r>
            <a:r>
              <a:rPr lang="en-GB" altLang="zh-CN">
                <a:solidFill>
                  <a:schemeClr val="accent2"/>
                </a:solidFill>
                <a:latin typeface="Arial Black" pitchFamily="34" charset="0"/>
                <a:ea typeface="msgothic"/>
                <a:cs typeface="msgothic"/>
              </a:rPr>
              <a:t>Write-through or write-back cache policy for the child page table. </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CD: </a:t>
            </a:r>
            <a:r>
              <a:rPr lang="en-GB" altLang="zh-CN">
                <a:solidFill>
                  <a:schemeClr val="accent2"/>
                </a:solidFill>
                <a:latin typeface="Arial Black" pitchFamily="34" charset="0"/>
                <a:ea typeface="msgothic"/>
                <a:cs typeface="msgothic"/>
              </a:rPr>
              <a:t>Caching disabled or enabled for the child page table. </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A:  </a:t>
            </a:r>
            <a:r>
              <a:rPr lang="en-GB" altLang="zh-CN">
                <a:solidFill>
                  <a:schemeClr val="accent2"/>
                </a:solidFill>
                <a:latin typeface="Arial Black" pitchFamily="34" charset="0"/>
                <a:ea typeface="msgothic"/>
                <a:cs typeface="msgothic"/>
              </a:rPr>
              <a:t>Reference bit (set by MMU on reads and writes, cleared by software).</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altLang="zh-CN" b="1">
                <a:solidFill>
                  <a:schemeClr val="accent2"/>
                </a:solidFill>
                <a:latin typeface="Arial Black" pitchFamily="34" charset="0"/>
                <a:ea typeface="msgothic"/>
                <a:cs typeface="msgothic"/>
              </a:rPr>
              <a:t>D: Dirty bit (set by MMU on writes, cleared by software)</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G: </a:t>
            </a:r>
            <a:r>
              <a:rPr lang="en-GB" altLang="zh-CN">
                <a:solidFill>
                  <a:schemeClr val="accent2"/>
                </a:solidFill>
                <a:latin typeface="Arial Black" pitchFamily="34" charset="0"/>
                <a:ea typeface="msgothic"/>
                <a:cs typeface="msgothic"/>
              </a:rPr>
              <a:t>Global page (don’t evict from TLB on task switch)</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altLang="zh-CN">
                <a:solidFill>
                  <a:schemeClr val="accent2"/>
                </a:solidFill>
                <a:latin typeface="Arial Black" pitchFamily="34" charset="0"/>
                <a:ea typeface="msgothic"/>
                <a:cs typeface="msgothic"/>
              </a:rPr>
              <a:t>Page physical base address: 40 most significant bits of physical page address (forces pages to be 4KB aligned)</a:t>
            </a:r>
            <a:endParaRPr lang="en-GB" altLang="zh-CN">
              <a:solidFill>
                <a:schemeClr val="accent2"/>
              </a:solidFill>
              <a:latin typeface="Arial Black" pitchFamily="34" charset="0"/>
              <a:ea typeface="msgothic"/>
              <a:cs typeface="msgothic"/>
            </a:endParaRPr>
          </a:p>
        </p:txBody>
      </p:sp>
      <p:sp>
        <p:nvSpPr>
          <p:cNvPr id="873477" name="Rectangle 2"/>
          <p:cNvSpPr>
            <a:spLocks noChangeArrowheads="1"/>
          </p:cNvSpPr>
          <p:nvPr/>
        </p:nvSpPr>
        <p:spPr bwMode="auto">
          <a:xfrm>
            <a:off x="1479550" y="1079500"/>
            <a:ext cx="2878138" cy="454025"/>
          </a:xfrm>
          <a:prstGeom prst="rect">
            <a:avLst/>
          </a:prstGeom>
          <a:solidFill>
            <a:srgbClr val="D5F1CF"/>
          </a:solidFill>
          <a:ln w="9360">
            <a:solidFill>
              <a:srgbClr val="000000"/>
            </a:solidFill>
            <a:miter lim="800000"/>
            <a:headEnd/>
            <a:tailEnd/>
          </a:ln>
        </p:spPr>
        <p:txBody>
          <a:bodyPr wrap="none" lIns="90360" tIns="44280" rIns="90360" bIns="44280" anchor="ctr"/>
          <a:lstStyle/>
          <a:p>
            <a:pPr algn="ctr">
              <a:lnSpc>
                <a:spcPct val="120000"/>
              </a:lnSpc>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800" b="1">
                <a:latin typeface="微软雅黑" pitchFamily="34" charset="-122"/>
                <a:ea typeface="微软雅黑" pitchFamily="34" charset="-122"/>
                <a:cs typeface="msgothic"/>
              </a:rPr>
              <a:t>物理页</a:t>
            </a:r>
            <a:r>
              <a:rPr lang="en-GB" altLang="zh-CN" sz="1800" b="1">
                <a:latin typeface="微软雅黑" pitchFamily="34" charset="-122"/>
                <a:ea typeface="微软雅黑" pitchFamily="34" charset="-122"/>
                <a:cs typeface="msgothic"/>
              </a:rPr>
              <a:t>(</a:t>
            </a:r>
            <a:r>
              <a:rPr lang="zh-CN" altLang="en-GB" sz="1800" b="1">
                <a:latin typeface="微软雅黑" pitchFamily="34" charset="-122"/>
                <a:ea typeface="微软雅黑" pitchFamily="34" charset="-122"/>
                <a:cs typeface="msgothic"/>
              </a:rPr>
              <a:t>页框</a:t>
            </a:r>
            <a:r>
              <a:rPr lang="en-GB" altLang="zh-CN" sz="1800" b="1">
                <a:latin typeface="微软雅黑" pitchFamily="34" charset="-122"/>
                <a:ea typeface="微软雅黑" pitchFamily="34" charset="-122"/>
                <a:cs typeface="msgothic"/>
              </a:rPr>
              <a:t>)</a:t>
            </a:r>
            <a:r>
              <a:rPr lang="zh-CN" altLang="en-GB" sz="1800" b="1">
                <a:latin typeface="微软雅黑" pitchFamily="34" charset="-122"/>
                <a:ea typeface="微软雅黑" pitchFamily="34" charset="-122"/>
                <a:cs typeface="msgothic"/>
              </a:rPr>
              <a:t>的物理基地址</a:t>
            </a:r>
          </a:p>
        </p:txBody>
      </p:sp>
      <p:sp>
        <p:nvSpPr>
          <p:cNvPr id="873478" name="Rectangle 3"/>
          <p:cNvSpPr>
            <a:spLocks noChangeArrowheads="1"/>
          </p:cNvSpPr>
          <p:nvPr/>
        </p:nvSpPr>
        <p:spPr bwMode="auto">
          <a:xfrm>
            <a:off x="4357688" y="1079500"/>
            <a:ext cx="1068387" cy="454025"/>
          </a:xfrm>
          <a:prstGeom prst="rect">
            <a:avLst/>
          </a:prstGeom>
          <a:solidFill>
            <a:srgbClr val="FFFFFF"/>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Unused</a:t>
            </a:r>
          </a:p>
        </p:txBody>
      </p:sp>
      <p:sp>
        <p:nvSpPr>
          <p:cNvPr id="873479" name="Rectangle 4"/>
          <p:cNvSpPr>
            <a:spLocks noChangeArrowheads="1"/>
          </p:cNvSpPr>
          <p:nvPr/>
        </p:nvSpPr>
        <p:spPr bwMode="auto">
          <a:xfrm>
            <a:off x="5426075" y="1079500"/>
            <a:ext cx="411163" cy="454025"/>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G</a:t>
            </a:r>
          </a:p>
        </p:txBody>
      </p:sp>
      <p:sp>
        <p:nvSpPr>
          <p:cNvPr id="873480" name="Rectangle 5"/>
          <p:cNvSpPr>
            <a:spLocks noChangeArrowheads="1"/>
          </p:cNvSpPr>
          <p:nvPr/>
        </p:nvSpPr>
        <p:spPr bwMode="auto">
          <a:xfrm>
            <a:off x="6242050" y="1079500"/>
            <a:ext cx="411163" cy="454025"/>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
            </a:r>
          </a:p>
        </p:txBody>
      </p:sp>
      <p:sp>
        <p:nvSpPr>
          <p:cNvPr id="873481" name="Rectangle 6"/>
          <p:cNvSpPr>
            <a:spLocks noChangeArrowheads="1"/>
          </p:cNvSpPr>
          <p:nvPr/>
        </p:nvSpPr>
        <p:spPr bwMode="auto">
          <a:xfrm>
            <a:off x="5842000" y="1079500"/>
            <a:ext cx="411163" cy="454025"/>
          </a:xfrm>
          <a:prstGeom prst="rect">
            <a:avLst/>
          </a:prstGeom>
          <a:solidFill>
            <a:srgbClr val="FFFFFF"/>
          </a:solidFill>
          <a:ln w="9360">
            <a:solidFill>
              <a:srgbClr val="000000"/>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73482" name="Rectangle 7"/>
          <p:cNvSpPr>
            <a:spLocks noChangeArrowheads="1"/>
          </p:cNvSpPr>
          <p:nvPr/>
        </p:nvSpPr>
        <p:spPr bwMode="auto">
          <a:xfrm>
            <a:off x="6659563" y="1079500"/>
            <a:ext cx="411162" cy="454025"/>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A</a:t>
            </a:r>
          </a:p>
        </p:txBody>
      </p:sp>
      <p:sp>
        <p:nvSpPr>
          <p:cNvPr id="873483" name="Rectangle 8"/>
          <p:cNvSpPr>
            <a:spLocks noChangeArrowheads="1"/>
          </p:cNvSpPr>
          <p:nvPr/>
        </p:nvSpPr>
        <p:spPr bwMode="auto">
          <a:xfrm>
            <a:off x="7070725" y="1079500"/>
            <a:ext cx="411163" cy="454025"/>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CD</a:t>
            </a:r>
          </a:p>
        </p:txBody>
      </p:sp>
      <p:sp>
        <p:nvSpPr>
          <p:cNvPr id="873484" name="Rectangle 9"/>
          <p:cNvSpPr>
            <a:spLocks noChangeArrowheads="1"/>
          </p:cNvSpPr>
          <p:nvPr/>
        </p:nvSpPr>
        <p:spPr bwMode="auto">
          <a:xfrm>
            <a:off x="7481888" y="1079500"/>
            <a:ext cx="411162" cy="454025"/>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WT</a:t>
            </a:r>
          </a:p>
        </p:txBody>
      </p:sp>
      <p:sp>
        <p:nvSpPr>
          <p:cNvPr id="873485" name="Rectangle 10"/>
          <p:cNvSpPr>
            <a:spLocks noChangeArrowheads="1"/>
          </p:cNvSpPr>
          <p:nvPr/>
        </p:nvSpPr>
        <p:spPr bwMode="auto">
          <a:xfrm>
            <a:off x="7893050" y="1079500"/>
            <a:ext cx="411163" cy="454025"/>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U/S</a:t>
            </a:r>
          </a:p>
        </p:txBody>
      </p:sp>
      <p:sp>
        <p:nvSpPr>
          <p:cNvPr id="873486" name="Rectangle 11"/>
          <p:cNvSpPr>
            <a:spLocks noChangeArrowheads="1"/>
          </p:cNvSpPr>
          <p:nvPr/>
        </p:nvSpPr>
        <p:spPr bwMode="auto">
          <a:xfrm>
            <a:off x="8304213" y="1079500"/>
            <a:ext cx="411162" cy="454025"/>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latin typeface="微软雅黑" pitchFamily="34" charset="-122"/>
                <a:ea typeface="微软雅黑" pitchFamily="34" charset="-122"/>
                <a:cs typeface="msgothic"/>
              </a:rPr>
              <a:t>R/W</a:t>
            </a:r>
          </a:p>
        </p:txBody>
      </p:sp>
      <p:sp>
        <p:nvSpPr>
          <p:cNvPr id="873487" name="Rectangle 12"/>
          <p:cNvSpPr>
            <a:spLocks noChangeArrowheads="1"/>
          </p:cNvSpPr>
          <p:nvPr/>
        </p:nvSpPr>
        <p:spPr bwMode="auto">
          <a:xfrm>
            <a:off x="8715375" y="1079500"/>
            <a:ext cx="411163" cy="454025"/>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latin typeface="微软雅黑" pitchFamily="34" charset="-122"/>
                <a:ea typeface="微软雅黑" pitchFamily="34" charset="-122"/>
                <a:cs typeface="msgothic"/>
              </a:rPr>
              <a:t>P=1</a:t>
            </a:r>
          </a:p>
        </p:txBody>
      </p:sp>
      <p:sp>
        <p:nvSpPr>
          <p:cNvPr id="873488" name="Text Box 14"/>
          <p:cNvSpPr txBox="1">
            <a:spLocks noChangeArrowheads="1"/>
          </p:cNvSpPr>
          <p:nvPr/>
        </p:nvSpPr>
        <p:spPr bwMode="auto">
          <a:xfrm>
            <a:off x="1414463" y="808038"/>
            <a:ext cx="361950" cy="276225"/>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51</a:t>
            </a:r>
          </a:p>
        </p:txBody>
      </p:sp>
      <p:sp>
        <p:nvSpPr>
          <p:cNvPr id="873489" name="Text Box 15"/>
          <p:cNvSpPr txBox="1">
            <a:spLocks noChangeArrowheads="1"/>
          </p:cNvSpPr>
          <p:nvPr/>
        </p:nvSpPr>
        <p:spPr bwMode="auto">
          <a:xfrm>
            <a:off x="4027488" y="814388"/>
            <a:ext cx="361950" cy="277812"/>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12</a:t>
            </a:r>
          </a:p>
        </p:txBody>
      </p:sp>
      <p:sp>
        <p:nvSpPr>
          <p:cNvPr id="873490" name="Text Box 16"/>
          <p:cNvSpPr txBox="1">
            <a:spLocks noChangeArrowheads="1"/>
          </p:cNvSpPr>
          <p:nvPr/>
        </p:nvSpPr>
        <p:spPr bwMode="auto">
          <a:xfrm>
            <a:off x="4278313" y="814388"/>
            <a:ext cx="361950" cy="277812"/>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11</a:t>
            </a:r>
          </a:p>
        </p:txBody>
      </p:sp>
      <p:sp>
        <p:nvSpPr>
          <p:cNvPr id="873491" name="Text Box 17"/>
          <p:cNvSpPr txBox="1">
            <a:spLocks noChangeArrowheads="1"/>
          </p:cNvSpPr>
          <p:nvPr/>
        </p:nvSpPr>
        <p:spPr bwMode="auto">
          <a:xfrm>
            <a:off x="5178425" y="814388"/>
            <a:ext cx="269875" cy="277812"/>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9</a:t>
            </a:r>
          </a:p>
        </p:txBody>
      </p:sp>
      <p:sp>
        <p:nvSpPr>
          <p:cNvPr id="873492" name="Text Box 18"/>
          <p:cNvSpPr txBox="1">
            <a:spLocks noChangeArrowheads="1"/>
          </p:cNvSpPr>
          <p:nvPr/>
        </p:nvSpPr>
        <p:spPr bwMode="auto">
          <a:xfrm>
            <a:off x="5508625" y="814388"/>
            <a:ext cx="271463" cy="277812"/>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8</a:t>
            </a:r>
          </a:p>
        </p:txBody>
      </p:sp>
      <p:sp>
        <p:nvSpPr>
          <p:cNvPr id="873493" name="Text Box 19"/>
          <p:cNvSpPr txBox="1">
            <a:spLocks noChangeArrowheads="1"/>
          </p:cNvSpPr>
          <p:nvPr/>
        </p:nvSpPr>
        <p:spPr bwMode="auto">
          <a:xfrm>
            <a:off x="5919788" y="814388"/>
            <a:ext cx="271462" cy="277812"/>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7</a:t>
            </a:r>
          </a:p>
        </p:txBody>
      </p:sp>
      <p:sp>
        <p:nvSpPr>
          <p:cNvPr id="873494" name="Text Box 20"/>
          <p:cNvSpPr txBox="1">
            <a:spLocks noChangeArrowheads="1"/>
          </p:cNvSpPr>
          <p:nvPr/>
        </p:nvSpPr>
        <p:spPr bwMode="auto">
          <a:xfrm>
            <a:off x="6276975" y="814388"/>
            <a:ext cx="271463" cy="277812"/>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6</a:t>
            </a:r>
          </a:p>
        </p:txBody>
      </p:sp>
      <p:sp>
        <p:nvSpPr>
          <p:cNvPr id="873495" name="Text Box 21"/>
          <p:cNvSpPr txBox="1">
            <a:spLocks noChangeArrowheads="1"/>
          </p:cNvSpPr>
          <p:nvPr/>
        </p:nvSpPr>
        <p:spPr bwMode="auto">
          <a:xfrm>
            <a:off x="6729413" y="814388"/>
            <a:ext cx="271462" cy="277812"/>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5</a:t>
            </a:r>
          </a:p>
        </p:txBody>
      </p:sp>
      <p:sp>
        <p:nvSpPr>
          <p:cNvPr id="873496" name="Text Box 22"/>
          <p:cNvSpPr txBox="1">
            <a:spLocks noChangeArrowheads="1"/>
          </p:cNvSpPr>
          <p:nvPr/>
        </p:nvSpPr>
        <p:spPr bwMode="auto">
          <a:xfrm>
            <a:off x="7153275" y="814388"/>
            <a:ext cx="271463" cy="277812"/>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4</a:t>
            </a:r>
          </a:p>
        </p:txBody>
      </p:sp>
      <p:sp>
        <p:nvSpPr>
          <p:cNvPr id="873497" name="Text Box 23"/>
          <p:cNvSpPr txBox="1">
            <a:spLocks noChangeArrowheads="1"/>
          </p:cNvSpPr>
          <p:nvPr/>
        </p:nvSpPr>
        <p:spPr bwMode="auto">
          <a:xfrm>
            <a:off x="7564438" y="814388"/>
            <a:ext cx="271462" cy="277812"/>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3</a:t>
            </a:r>
          </a:p>
        </p:txBody>
      </p:sp>
      <p:sp>
        <p:nvSpPr>
          <p:cNvPr id="873498" name="Text Box 24"/>
          <p:cNvSpPr txBox="1">
            <a:spLocks noChangeArrowheads="1"/>
          </p:cNvSpPr>
          <p:nvPr/>
        </p:nvSpPr>
        <p:spPr bwMode="auto">
          <a:xfrm>
            <a:off x="7974013" y="814388"/>
            <a:ext cx="269875" cy="277812"/>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2</a:t>
            </a:r>
          </a:p>
        </p:txBody>
      </p:sp>
      <p:sp>
        <p:nvSpPr>
          <p:cNvPr id="873499" name="Text Box 25"/>
          <p:cNvSpPr txBox="1">
            <a:spLocks noChangeArrowheads="1"/>
          </p:cNvSpPr>
          <p:nvPr/>
        </p:nvSpPr>
        <p:spPr bwMode="auto">
          <a:xfrm>
            <a:off x="8386763" y="814388"/>
            <a:ext cx="271462" cy="277812"/>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1</a:t>
            </a:r>
          </a:p>
        </p:txBody>
      </p:sp>
      <p:sp>
        <p:nvSpPr>
          <p:cNvPr id="873500" name="Text Box 26"/>
          <p:cNvSpPr txBox="1">
            <a:spLocks noChangeArrowheads="1"/>
          </p:cNvSpPr>
          <p:nvPr/>
        </p:nvSpPr>
        <p:spPr bwMode="auto">
          <a:xfrm>
            <a:off x="8797925" y="814388"/>
            <a:ext cx="271463" cy="277812"/>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0</a:t>
            </a:r>
          </a:p>
        </p:txBody>
      </p:sp>
      <p:sp>
        <p:nvSpPr>
          <p:cNvPr id="873501" name="Rectangle 3"/>
          <p:cNvSpPr>
            <a:spLocks noChangeArrowheads="1"/>
          </p:cNvSpPr>
          <p:nvPr/>
        </p:nvSpPr>
        <p:spPr bwMode="auto">
          <a:xfrm>
            <a:off x="411163" y="1079500"/>
            <a:ext cx="1068387" cy="454025"/>
          </a:xfrm>
          <a:prstGeom prst="rect">
            <a:avLst/>
          </a:prstGeom>
          <a:solidFill>
            <a:srgbClr val="FFFFFF"/>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Unused</a:t>
            </a:r>
          </a:p>
        </p:txBody>
      </p:sp>
      <p:sp>
        <p:nvSpPr>
          <p:cNvPr id="873502" name="Rectangle 4"/>
          <p:cNvSpPr>
            <a:spLocks noChangeArrowheads="1"/>
          </p:cNvSpPr>
          <p:nvPr/>
        </p:nvSpPr>
        <p:spPr bwMode="auto">
          <a:xfrm>
            <a:off x="0" y="1079500"/>
            <a:ext cx="411163" cy="454025"/>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XD</a:t>
            </a:r>
          </a:p>
        </p:txBody>
      </p:sp>
      <p:sp>
        <p:nvSpPr>
          <p:cNvPr id="873503" name="Rectangle 27"/>
          <p:cNvSpPr>
            <a:spLocks noChangeArrowheads="1"/>
          </p:cNvSpPr>
          <p:nvPr/>
        </p:nvSpPr>
        <p:spPr bwMode="auto">
          <a:xfrm>
            <a:off x="0" y="1804988"/>
            <a:ext cx="8732838" cy="454025"/>
          </a:xfrm>
          <a:prstGeom prst="rect">
            <a:avLst/>
          </a:prstGeom>
          <a:solidFill>
            <a:srgbClr val="FFFFFF"/>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Available for OS (page table location on disk)</a:t>
            </a:r>
          </a:p>
        </p:txBody>
      </p:sp>
      <p:sp>
        <p:nvSpPr>
          <p:cNvPr id="873504" name="Rectangle 28"/>
          <p:cNvSpPr>
            <a:spLocks noChangeArrowheads="1"/>
          </p:cNvSpPr>
          <p:nvPr/>
        </p:nvSpPr>
        <p:spPr bwMode="auto">
          <a:xfrm>
            <a:off x="8732838" y="1804988"/>
            <a:ext cx="411162" cy="454025"/>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latin typeface="微软雅黑" pitchFamily="34" charset="-122"/>
                <a:ea typeface="微软雅黑" pitchFamily="34" charset="-122"/>
                <a:cs typeface="msgothic"/>
              </a:rPr>
              <a:t>P=0</a:t>
            </a:r>
          </a:p>
        </p:txBody>
      </p:sp>
      <p:sp>
        <p:nvSpPr>
          <p:cNvPr id="873505" name="Text Box 29"/>
          <p:cNvSpPr txBox="1">
            <a:spLocks noChangeArrowheads="1"/>
          </p:cNvSpPr>
          <p:nvPr/>
        </p:nvSpPr>
        <p:spPr bwMode="auto">
          <a:xfrm>
            <a:off x="1150938" y="808038"/>
            <a:ext cx="361950" cy="276225"/>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52</a:t>
            </a:r>
          </a:p>
        </p:txBody>
      </p:sp>
      <p:sp>
        <p:nvSpPr>
          <p:cNvPr id="873506" name="Text Box 29"/>
          <p:cNvSpPr txBox="1">
            <a:spLocks noChangeArrowheads="1"/>
          </p:cNvSpPr>
          <p:nvPr/>
        </p:nvSpPr>
        <p:spPr bwMode="auto">
          <a:xfrm>
            <a:off x="328613" y="808038"/>
            <a:ext cx="361950" cy="276225"/>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62</a:t>
            </a:r>
          </a:p>
        </p:txBody>
      </p:sp>
      <p:sp>
        <p:nvSpPr>
          <p:cNvPr id="873507" name="Text Box 29"/>
          <p:cNvSpPr txBox="1">
            <a:spLocks noChangeArrowheads="1"/>
          </p:cNvSpPr>
          <p:nvPr/>
        </p:nvSpPr>
        <p:spPr bwMode="auto">
          <a:xfrm>
            <a:off x="0" y="808038"/>
            <a:ext cx="361950" cy="276225"/>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63</a:t>
            </a:r>
          </a:p>
        </p:txBody>
      </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73475">
                                            <p:txEl>
                                              <p:pRg st="0" end="0"/>
                                            </p:txEl>
                                          </p:spTgt>
                                        </p:tgtEl>
                                        <p:attrNameLst>
                                          <p:attrName>style.visibility</p:attrName>
                                        </p:attrNameLst>
                                      </p:cBhvr>
                                      <p:to>
                                        <p:strVal val="visible"/>
                                      </p:to>
                                    </p:set>
                                    <p:animEffect transition="in" filter="blinds(horizontal)">
                                      <p:cBhvr>
                                        <p:cTn id="7" dur="500"/>
                                        <p:tgtEl>
                                          <p:spTgt spid="8734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73475">
                                            <p:txEl>
                                              <p:pRg st="1" end="1"/>
                                            </p:txEl>
                                          </p:spTgt>
                                        </p:tgtEl>
                                        <p:attrNameLst>
                                          <p:attrName>style.visibility</p:attrName>
                                        </p:attrNameLst>
                                      </p:cBhvr>
                                      <p:to>
                                        <p:strVal val="visible"/>
                                      </p:to>
                                    </p:set>
                                    <p:animEffect transition="in" filter="blinds(horizontal)">
                                      <p:cBhvr>
                                        <p:cTn id="12" dur="500"/>
                                        <p:tgtEl>
                                          <p:spTgt spid="8734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73475">
                                            <p:txEl>
                                              <p:pRg st="2" end="2"/>
                                            </p:txEl>
                                          </p:spTgt>
                                        </p:tgtEl>
                                        <p:attrNameLst>
                                          <p:attrName>style.visibility</p:attrName>
                                        </p:attrNameLst>
                                      </p:cBhvr>
                                      <p:to>
                                        <p:strVal val="visible"/>
                                      </p:to>
                                    </p:set>
                                    <p:animEffect transition="in" filter="blinds(horizontal)">
                                      <p:cBhvr>
                                        <p:cTn id="17" dur="500"/>
                                        <p:tgtEl>
                                          <p:spTgt spid="8734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73475">
                                            <p:txEl>
                                              <p:pRg st="3" end="3"/>
                                            </p:txEl>
                                          </p:spTgt>
                                        </p:tgtEl>
                                        <p:attrNameLst>
                                          <p:attrName>style.visibility</p:attrName>
                                        </p:attrNameLst>
                                      </p:cBhvr>
                                      <p:to>
                                        <p:strVal val="visible"/>
                                      </p:to>
                                    </p:set>
                                    <p:animEffect transition="in" filter="blinds(horizontal)">
                                      <p:cBhvr>
                                        <p:cTn id="22" dur="500"/>
                                        <p:tgtEl>
                                          <p:spTgt spid="8734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73475">
                                            <p:txEl>
                                              <p:pRg st="4" end="4"/>
                                            </p:txEl>
                                          </p:spTgt>
                                        </p:tgtEl>
                                        <p:attrNameLst>
                                          <p:attrName>style.visibility</p:attrName>
                                        </p:attrNameLst>
                                      </p:cBhvr>
                                      <p:to>
                                        <p:strVal val="visible"/>
                                      </p:to>
                                    </p:set>
                                    <p:animEffect transition="in" filter="blinds(horizontal)">
                                      <p:cBhvr>
                                        <p:cTn id="27" dur="500"/>
                                        <p:tgtEl>
                                          <p:spTgt spid="8734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73475">
                                            <p:txEl>
                                              <p:pRg st="5" end="5"/>
                                            </p:txEl>
                                          </p:spTgt>
                                        </p:tgtEl>
                                        <p:attrNameLst>
                                          <p:attrName>style.visibility</p:attrName>
                                        </p:attrNameLst>
                                      </p:cBhvr>
                                      <p:to>
                                        <p:strVal val="visible"/>
                                      </p:to>
                                    </p:set>
                                    <p:animEffect transition="in" filter="blinds(horizontal)">
                                      <p:cBhvr>
                                        <p:cTn id="32" dur="500"/>
                                        <p:tgtEl>
                                          <p:spTgt spid="8734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73475">
                                            <p:txEl>
                                              <p:pRg st="6" end="6"/>
                                            </p:txEl>
                                          </p:spTgt>
                                        </p:tgtEl>
                                        <p:attrNameLst>
                                          <p:attrName>style.visibility</p:attrName>
                                        </p:attrNameLst>
                                      </p:cBhvr>
                                      <p:to>
                                        <p:strVal val="visible"/>
                                      </p:to>
                                    </p:set>
                                    <p:animEffect transition="in" filter="blinds(horizontal)">
                                      <p:cBhvr>
                                        <p:cTn id="37" dur="500"/>
                                        <p:tgtEl>
                                          <p:spTgt spid="87347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73475">
                                            <p:txEl>
                                              <p:pRg st="7" end="7"/>
                                            </p:txEl>
                                          </p:spTgt>
                                        </p:tgtEl>
                                        <p:attrNameLst>
                                          <p:attrName>style.visibility</p:attrName>
                                        </p:attrNameLst>
                                      </p:cBhvr>
                                      <p:to>
                                        <p:strVal val="visible"/>
                                      </p:to>
                                    </p:set>
                                    <p:animEffect transition="in" filter="blinds(horizontal)">
                                      <p:cBhvr>
                                        <p:cTn id="42" dur="500"/>
                                        <p:tgtEl>
                                          <p:spTgt spid="87347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73475">
                                            <p:txEl>
                                              <p:pRg st="8" end="8"/>
                                            </p:txEl>
                                          </p:spTgt>
                                        </p:tgtEl>
                                        <p:attrNameLst>
                                          <p:attrName>style.visibility</p:attrName>
                                        </p:attrNameLst>
                                      </p:cBhvr>
                                      <p:to>
                                        <p:strVal val="visible"/>
                                      </p:to>
                                    </p:set>
                                    <p:animEffect transition="in" filter="blinds(horizontal)">
                                      <p:cBhvr>
                                        <p:cTn id="47" dur="500"/>
                                        <p:tgtEl>
                                          <p:spTgt spid="87347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873475">
                                            <p:txEl>
                                              <p:pRg st="9" end="9"/>
                                            </p:txEl>
                                          </p:spTgt>
                                        </p:tgtEl>
                                        <p:attrNameLst>
                                          <p:attrName>style.visibility</p:attrName>
                                        </p:attrNameLst>
                                      </p:cBhvr>
                                      <p:to>
                                        <p:strVal val="visible"/>
                                      </p:to>
                                    </p:set>
                                    <p:animEffect transition="in" filter="blinds(horizontal)">
                                      <p:cBhvr>
                                        <p:cTn id="52" dur="500"/>
                                        <p:tgtEl>
                                          <p:spTgt spid="8734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Title 1"/>
          <p:cNvSpPr>
            <a:spLocks noGrp="1"/>
          </p:cNvSpPr>
          <p:nvPr>
            <p:ph type="title" idx="4294967295"/>
          </p:nvPr>
        </p:nvSpPr>
        <p:spPr>
          <a:xfrm>
            <a:off x="369888" y="149225"/>
            <a:ext cx="7591425" cy="569913"/>
          </a:xfrm>
        </p:spPr>
        <p:txBody>
          <a:bodyPr lIns="91440" tIns="45720" rIns="91440" bIns="45720" anchor="ctr"/>
          <a:lstStyle/>
          <a:p>
            <a:r>
              <a:rPr lang="en-US" altLang="zh-CN">
                <a:ea typeface="宋体" pitchFamily="2" charset="-122"/>
              </a:rPr>
              <a:t>Core i7 Page Table Translation</a:t>
            </a:r>
          </a:p>
        </p:txBody>
      </p:sp>
      <p:sp>
        <p:nvSpPr>
          <p:cNvPr id="4" name="Text Box 381"/>
          <p:cNvSpPr txBox="1">
            <a:spLocks noChangeArrowheads="1"/>
          </p:cNvSpPr>
          <p:nvPr/>
        </p:nvSpPr>
        <p:spPr bwMode="auto">
          <a:xfrm>
            <a:off x="104775" y="2700338"/>
            <a:ext cx="576263" cy="280987"/>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400" b="1">
                <a:solidFill>
                  <a:schemeClr val="tx2"/>
                </a:solidFill>
                <a:latin typeface="Arial Black" pitchFamily="34" charset="0"/>
                <a:ea typeface="宋体" pitchFamily="2" charset="-122"/>
              </a:rPr>
              <a:t>CR3</a:t>
            </a:r>
          </a:p>
        </p:txBody>
      </p:sp>
      <p:sp>
        <p:nvSpPr>
          <p:cNvPr id="5" name="Text Box 387"/>
          <p:cNvSpPr txBox="1">
            <a:spLocks noChangeArrowheads="1"/>
          </p:cNvSpPr>
          <p:nvPr/>
        </p:nvSpPr>
        <p:spPr bwMode="auto">
          <a:xfrm>
            <a:off x="6389688" y="3957638"/>
            <a:ext cx="1117600" cy="792162"/>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400" b="1">
                <a:solidFill>
                  <a:schemeClr val="tx2"/>
                </a:solidFill>
                <a:latin typeface="Arial Black" pitchFamily="34" charset="0"/>
                <a:ea typeface="宋体" pitchFamily="2" charset="-122"/>
              </a:rPr>
              <a:t>Physical  </a:t>
            </a:r>
          </a:p>
          <a:p>
            <a:pPr>
              <a:lnSpc>
                <a:spcPct val="90000"/>
              </a:lnSpc>
              <a:spcBef>
                <a:spcPct val="30000"/>
              </a:spcBef>
            </a:pPr>
            <a:r>
              <a:rPr lang="en-US" altLang="zh-CN" sz="1400" b="1">
                <a:solidFill>
                  <a:schemeClr val="tx2"/>
                </a:solidFill>
                <a:latin typeface="Arial Black" pitchFamily="34" charset="0"/>
                <a:ea typeface="宋体" pitchFamily="2" charset="-122"/>
              </a:rPr>
              <a:t>address</a:t>
            </a:r>
          </a:p>
          <a:p>
            <a:pPr>
              <a:lnSpc>
                <a:spcPct val="90000"/>
              </a:lnSpc>
              <a:spcBef>
                <a:spcPct val="30000"/>
              </a:spcBef>
            </a:pPr>
            <a:r>
              <a:rPr lang="en-US" altLang="zh-CN" sz="1400" b="1">
                <a:solidFill>
                  <a:schemeClr val="tx2"/>
                </a:solidFill>
                <a:latin typeface="Arial Black" pitchFamily="34" charset="0"/>
                <a:ea typeface="宋体" pitchFamily="2" charset="-122"/>
              </a:rPr>
              <a:t>of page</a:t>
            </a:r>
          </a:p>
        </p:txBody>
      </p:sp>
      <p:sp>
        <p:nvSpPr>
          <p:cNvPr id="6" name="Text Box 388"/>
          <p:cNvSpPr txBox="1">
            <a:spLocks noChangeArrowheads="1"/>
          </p:cNvSpPr>
          <p:nvPr/>
        </p:nvSpPr>
        <p:spPr bwMode="auto">
          <a:xfrm>
            <a:off x="85725" y="2971800"/>
            <a:ext cx="1058863" cy="792163"/>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400" b="1">
                <a:solidFill>
                  <a:schemeClr val="tx2"/>
                </a:solidFill>
                <a:latin typeface="Arial Black" pitchFamily="34" charset="0"/>
                <a:ea typeface="宋体" pitchFamily="2" charset="-122"/>
              </a:rPr>
              <a:t>Physical </a:t>
            </a:r>
          </a:p>
          <a:p>
            <a:pPr>
              <a:lnSpc>
                <a:spcPct val="90000"/>
              </a:lnSpc>
              <a:spcBef>
                <a:spcPct val="30000"/>
              </a:spcBef>
            </a:pPr>
            <a:r>
              <a:rPr lang="en-US" altLang="zh-CN" sz="1400" b="1">
                <a:solidFill>
                  <a:schemeClr val="tx2"/>
                </a:solidFill>
                <a:latin typeface="Arial Black" pitchFamily="34" charset="0"/>
                <a:ea typeface="宋体" pitchFamily="2" charset="-122"/>
              </a:rPr>
              <a:t>address</a:t>
            </a:r>
          </a:p>
          <a:p>
            <a:pPr>
              <a:lnSpc>
                <a:spcPct val="90000"/>
              </a:lnSpc>
              <a:spcBef>
                <a:spcPct val="30000"/>
              </a:spcBef>
            </a:pPr>
            <a:r>
              <a:rPr lang="en-US" altLang="zh-CN" sz="1400" b="1">
                <a:solidFill>
                  <a:schemeClr val="tx2"/>
                </a:solidFill>
                <a:latin typeface="Arial Black" pitchFamily="34" charset="0"/>
                <a:ea typeface="宋体" pitchFamily="2" charset="-122"/>
              </a:rPr>
              <a:t>of L1 PT</a:t>
            </a:r>
          </a:p>
        </p:txBody>
      </p:sp>
      <p:sp>
        <p:nvSpPr>
          <p:cNvPr id="7" name="Text Box 394"/>
          <p:cNvSpPr txBox="1">
            <a:spLocks noChangeAspect="1" noChangeArrowheads="1"/>
          </p:cNvSpPr>
          <p:nvPr/>
        </p:nvSpPr>
        <p:spPr bwMode="auto">
          <a:xfrm>
            <a:off x="2881313" y="985838"/>
            <a:ext cx="300037" cy="280987"/>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400" b="1">
                <a:solidFill>
                  <a:schemeClr val="tx2"/>
                </a:solidFill>
                <a:latin typeface="Arial Black" pitchFamily="34" charset="0"/>
                <a:ea typeface="宋体" pitchFamily="2" charset="-122"/>
              </a:rPr>
              <a:t>9</a:t>
            </a:r>
          </a:p>
        </p:txBody>
      </p:sp>
      <p:sp>
        <p:nvSpPr>
          <p:cNvPr id="8" name="Rectangle 395"/>
          <p:cNvSpPr>
            <a:spLocks noChangeAspect="1" noChangeArrowheads="1"/>
          </p:cNvSpPr>
          <p:nvPr/>
        </p:nvSpPr>
        <p:spPr bwMode="auto">
          <a:xfrm>
            <a:off x="6142038" y="1258888"/>
            <a:ext cx="1843087" cy="273050"/>
          </a:xfrm>
          <a:prstGeom prst="rect">
            <a:avLst/>
          </a:prstGeom>
          <a:solidFill>
            <a:srgbClr val="DEDFF5"/>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VPO</a:t>
            </a:r>
          </a:p>
        </p:txBody>
      </p:sp>
      <p:sp>
        <p:nvSpPr>
          <p:cNvPr id="9" name="Text Box 396"/>
          <p:cNvSpPr txBox="1">
            <a:spLocks noChangeAspect="1" noChangeArrowheads="1"/>
          </p:cNvSpPr>
          <p:nvPr/>
        </p:nvSpPr>
        <p:spPr bwMode="auto">
          <a:xfrm>
            <a:off x="5434013" y="995363"/>
            <a:ext cx="300037" cy="280987"/>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400" b="1">
                <a:solidFill>
                  <a:schemeClr val="tx2"/>
                </a:solidFill>
                <a:latin typeface="Arial Black" pitchFamily="34" charset="0"/>
                <a:ea typeface="宋体" pitchFamily="2" charset="-122"/>
              </a:rPr>
              <a:t>9</a:t>
            </a:r>
          </a:p>
        </p:txBody>
      </p:sp>
      <p:sp>
        <p:nvSpPr>
          <p:cNvPr id="10" name="Text Box 397"/>
          <p:cNvSpPr txBox="1">
            <a:spLocks noChangeAspect="1" noChangeArrowheads="1"/>
          </p:cNvSpPr>
          <p:nvPr/>
        </p:nvSpPr>
        <p:spPr bwMode="auto">
          <a:xfrm>
            <a:off x="6837363" y="995363"/>
            <a:ext cx="419100" cy="280987"/>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400" b="1">
                <a:solidFill>
                  <a:schemeClr val="tx2"/>
                </a:solidFill>
                <a:latin typeface="Arial Black" pitchFamily="34" charset="0"/>
                <a:ea typeface="宋体" pitchFamily="2" charset="-122"/>
              </a:rPr>
              <a:t>12</a:t>
            </a:r>
          </a:p>
        </p:txBody>
      </p:sp>
      <p:sp>
        <p:nvSpPr>
          <p:cNvPr id="11" name="Text Box 399"/>
          <p:cNvSpPr txBox="1">
            <a:spLocks noChangeAspect="1" noChangeArrowheads="1"/>
          </p:cNvSpPr>
          <p:nvPr/>
        </p:nvSpPr>
        <p:spPr bwMode="auto">
          <a:xfrm>
            <a:off x="7931150" y="1039813"/>
            <a:ext cx="1171575" cy="666750"/>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800" b="1">
                <a:solidFill>
                  <a:schemeClr val="tx2"/>
                </a:solidFill>
                <a:latin typeface="Arial Black" pitchFamily="34" charset="0"/>
                <a:ea typeface="宋体" pitchFamily="2" charset="-122"/>
              </a:rPr>
              <a:t>Virtual </a:t>
            </a:r>
          </a:p>
          <a:p>
            <a:pPr algn="ctr">
              <a:lnSpc>
                <a:spcPct val="90000"/>
              </a:lnSpc>
              <a:spcBef>
                <a:spcPct val="30000"/>
              </a:spcBef>
            </a:pPr>
            <a:r>
              <a:rPr lang="en-US" altLang="zh-CN" sz="1800" b="1">
                <a:solidFill>
                  <a:schemeClr val="tx2"/>
                </a:solidFill>
                <a:latin typeface="Arial Black" pitchFamily="34" charset="0"/>
                <a:ea typeface="宋体" pitchFamily="2" charset="-122"/>
              </a:rPr>
              <a:t>address</a:t>
            </a:r>
          </a:p>
        </p:txBody>
      </p:sp>
      <p:sp>
        <p:nvSpPr>
          <p:cNvPr id="12" name="Line 403"/>
          <p:cNvSpPr>
            <a:spLocks noChangeShapeType="1"/>
          </p:cNvSpPr>
          <p:nvPr/>
        </p:nvSpPr>
        <p:spPr bwMode="auto">
          <a:xfrm>
            <a:off x="6102350" y="3678238"/>
            <a:ext cx="304800" cy="0"/>
          </a:xfrm>
          <a:prstGeom prst="line">
            <a:avLst/>
          </a:prstGeom>
          <a:noFill/>
          <a:ln w="9525">
            <a:solidFill>
              <a:srgbClr val="000000"/>
            </a:solidFill>
            <a:round/>
            <a:headEnd/>
            <a:tailEnd/>
          </a:ln>
          <a:effectLst/>
        </p:spPr>
        <p:txBody>
          <a:bodyPr wrap="none" lIns="90487" tIns="44450" rIns="90487" bIns="44450" anchor="ctr"/>
          <a:lstStyle/>
          <a:p>
            <a:pPr algn="ctr">
              <a:defRPr/>
            </a:pPr>
            <a:endParaRPr lang="en-US" sz="2400" b="1">
              <a:latin typeface="+mn-lt"/>
            </a:endParaRPr>
          </a:p>
        </p:txBody>
      </p:sp>
      <p:sp>
        <p:nvSpPr>
          <p:cNvPr id="13" name="Line 404"/>
          <p:cNvSpPr>
            <a:spLocks noChangeShapeType="1"/>
          </p:cNvSpPr>
          <p:nvPr/>
        </p:nvSpPr>
        <p:spPr bwMode="auto">
          <a:xfrm>
            <a:off x="6407150" y="3678238"/>
            <a:ext cx="0" cy="1839912"/>
          </a:xfrm>
          <a:prstGeom prst="line">
            <a:avLst/>
          </a:prstGeom>
          <a:noFill/>
          <a:ln w="9525">
            <a:solidFill>
              <a:srgbClr val="000000"/>
            </a:solidFill>
            <a:round/>
            <a:headEnd/>
            <a:tailEnd/>
          </a:ln>
          <a:effectLst/>
        </p:spPr>
        <p:txBody>
          <a:bodyPr wrap="none" lIns="90487" tIns="44450" rIns="90487" bIns="44450" anchor="ctr"/>
          <a:lstStyle/>
          <a:p>
            <a:pPr algn="ctr">
              <a:defRPr/>
            </a:pPr>
            <a:endParaRPr lang="en-US" sz="2400" b="1">
              <a:latin typeface="+mn-lt"/>
            </a:endParaRPr>
          </a:p>
        </p:txBody>
      </p:sp>
      <p:sp>
        <p:nvSpPr>
          <p:cNvPr id="14" name="Line 406"/>
          <p:cNvSpPr>
            <a:spLocks noChangeShapeType="1"/>
          </p:cNvSpPr>
          <p:nvPr/>
        </p:nvSpPr>
        <p:spPr bwMode="auto">
          <a:xfrm>
            <a:off x="5113338" y="3703638"/>
            <a:ext cx="265112" cy="0"/>
          </a:xfrm>
          <a:prstGeom prst="line">
            <a:avLst/>
          </a:prstGeom>
          <a:noFill/>
          <a:ln w="9525">
            <a:solidFill>
              <a:srgbClr val="000000"/>
            </a:solidFill>
            <a:round/>
            <a:headEnd/>
            <a:tailEnd type="triangle" w="med" len="med"/>
          </a:ln>
          <a:effectLst/>
        </p:spPr>
        <p:txBody>
          <a:bodyPr wrap="none" lIns="90487" tIns="44450" rIns="90487" bIns="44450" anchor="ctr"/>
          <a:lstStyle/>
          <a:p>
            <a:pPr algn="ctr">
              <a:defRPr/>
            </a:pPr>
            <a:endParaRPr lang="en-US" sz="2400" b="1">
              <a:latin typeface="+mn-lt"/>
            </a:endParaRPr>
          </a:p>
        </p:txBody>
      </p:sp>
      <p:sp>
        <p:nvSpPr>
          <p:cNvPr id="15" name="Rectangle 382"/>
          <p:cNvSpPr>
            <a:spLocks noChangeArrowheads="1"/>
          </p:cNvSpPr>
          <p:nvPr/>
        </p:nvSpPr>
        <p:spPr bwMode="auto">
          <a:xfrm>
            <a:off x="5378450" y="2814638"/>
            <a:ext cx="762000" cy="16002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defRPr/>
            </a:pPr>
            <a:endParaRPr lang="en-US" sz="2400" b="1">
              <a:latin typeface="+mn-lt"/>
            </a:endParaRPr>
          </a:p>
        </p:txBody>
      </p:sp>
      <p:sp>
        <p:nvSpPr>
          <p:cNvPr id="16" name="Text Box 392"/>
          <p:cNvSpPr txBox="1">
            <a:spLocks noChangeArrowheads="1"/>
          </p:cNvSpPr>
          <p:nvPr/>
        </p:nvSpPr>
        <p:spPr bwMode="auto">
          <a:xfrm>
            <a:off x="5383213" y="1927225"/>
            <a:ext cx="735012" cy="792163"/>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400" b="1">
                <a:solidFill>
                  <a:schemeClr val="tx2"/>
                </a:solidFill>
                <a:latin typeface="Arial Black" pitchFamily="34" charset="0"/>
                <a:ea typeface="宋体" pitchFamily="2" charset="-122"/>
              </a:rPr>
              <a:t>L4 PT</a:t>
            </a:r>
          </a:p>
          <a:p>
            <a:pPr algn="ctr">
              <a:lnSpc>
                <a:spcPct val="90000"/>
              </a:lnSpc>
              <a:spcBef>
                <a:spcPct val="30000"/>
              </a:spcBef>
            </a:pPr>
            <a:r>
              <a:rPr lang="en-US" altLang="zh-CN" sz="1400" b="1">
                <a:solidFill>
                  <a:schemeClr val="tx2"/>
                </a:solidFill>
                <a:latin typeface="Arial Black" pitchFamily="34" charset="0"/>
                <a:ea typeface="宋体" pitchFamily="2" charset="-122"/>
              </a:rPr>
              <a:t>Page </a:t>
            </a:r>
          </a:p>
          <a:p>
            <a:pPr algn="ctr">
              <a:lnSpc>
                <a:spcPct val="90000"/>
              </a:lnSpc>
              <a:spcBef>
                <a:spcPct val="30000"/>
              </a:spcBef>
            </a:pPr>
            <a:r>
              <a:rPr lang="en-US" altLang="zh-CN" sz="1400" b="1">
                <a:solidFill>
                  <a:schemeClr val="tx2"/>
                </a:solidFill>
                <a:latin typeface="Arial Black" pitchFamily="34" charset="0"/>
                <a:ea typeface="宋体" pitchFamily="2" charset="-122"/>
              </a:rPr>
              <a:t>table</a:t>
            </a:r>
          </a:p>
        </p:txBody>
      </p:sp>
      <p:sp>
        <p:nvSpPr>
          <p:cNvPr id="17" name="Rectangle 405"/>
          <p:cNvSpPr>
            <a:spLocks noChangeArrowheads="1"/>
          </p:cNvSpPr>
          <p:nvPr/>
        </p:nvSpPr>
        <p:spPr bwMode="auto">
          <a:xfrm>
            <a:off x="5381625" y="3576638"/>
            <a:ext cx="758825" cy="2286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L4 PTE</a:t>
            </a:r>
          </a:p>
        </p:txBody>
      </p:sp>
      <p:sp>
        <p:nvSpPr>
          <p:cNvPr id="18" name="Line 407"/>
          <p:cNvSpPr>
            <a:spLocks noChangeShapeType="1"/>
          </p:cNvSpPr>
          <p:nvPr/>
        </p:nvSpPr>
        <p:spPr bwMode="auto">
          <a:xfrm>
            <a:off x="5113338" y="1531938"/>
            <a:ext cx="7937" cy="2168525"/>
          </a:xfrm>
          <a:prstGeom prst="line">
            <a:avLst/>
          </a:prstGeom>
          <a:noFill/>
          <a:ln w="9525">
            <a:solidFill>
              <a:srgbClr val="000000"/>
            </a:solidFill>
            <a:round/>
            <a:headEnd/>
            <a:tailEnd/>
          </a:ln>
          <a:effectLst/>
        </p:spPr>
        <p:txBody>
          <a:bodyPr wrap="none" lIns="90487" tIns="44450" rIns="90487" bIns="44450" anchor="ctr"/>
          <a:lstStyle/>
          <a:p>
            <a:pPr algn="ctr">
              <a:defRPr/>
            </a:pPr>
            <a:endParaRPr lang="en-US" sz="2400" b="1">
              <a:latin typeface="+mn-lt"/>
            </a:endParaRPr>
          </a:p>
        </p:txBody>
      </p:sp>
      <p:sp>
        <p:nvSpPr>
          <p:cNvPr id="19" name="Line 408"/>
          <p:cNvSpPr>
            <a:spLocks noChangeShapeType="1"/>
          </p:cNvSpPr>
          <p:nvPr/>
        </p:nvSpPr>
        <p:spPr bwMode="auto">
          <a:xfrm>
            <a:off x="7639050" y="1531938"/>
            <a:ext cx="0" cy="4437062"/>
          </a:xfrm>
          <a:prstGeom prst="line">
            <a:avLst/>
          </a:prstGeom>
          <a:noFill/>
          <a:ln w="9525">
            <a:solidFill>
              <a:srgbClr val="000000"/>
            </a:solidFill>
            <a:round/>
            <a:headEnd/>
            <a:tailEnd type="triangle" w="med" len="med"/>
          </a:ln>
          <a:effectLst/>
        </p:spPr>
        <p:txBody>
          <a:bodyPr wrap="none" lIns="90487" tIns="44450" rIns="90487" bIns="44450" anchor="ctr"/>
          <a:lstStyle/>
          <a:p>
            <a:pPr algn="ctr">
              <a:defRPr/>
            </a:pPr>
            <a:endParaRPr lang="en-US" sz="2400" b="1">
              <a:latin typeface="+mn-lt"/>
            </a:endParaRPr>
          </a:p>
        </p:txBody>
      </p:sp>
      <p:sp>
        <p:nvSpPr>
          <p:cNvPr id="20" name="Rectangle 409"/>
          <p:cNvSpPr>
            <a:spLocks noChangeAspect="1" noChangeArrowheads="1"/>
          </p:cNvSpPr>
          <p:nvPr/>
        </p:nvSpPr>
        <p:spPr bwMode="auto">
          <a:xfrm>
            <a:off x="1589088" y="5969000"/>
            <a:ext cx="4495800" cy="287338"/>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PPN</a:t>
            </a:r>
          </a:p>
        </p:txBody>
      </p:sp>
      <p:sp>
        <p:nvSpPr>
          <p:cNvPr id="21" name="Rectangle 410"/>
          <p:cNvSpPr>
            <a:spLocks noChangeAspect="1" noChangeArrowheads="1"/>
          </p:cNvSpPr>
          <p:nvPr/>
        </p:nvSpPr>
        <p:spPr bwMode="auto">
          <a:xfrm>
            <a:off x="6084888" y="5969000"/>
            <a:ext cx="1874837" cy="287338"/>
          </a:xfrm>
          <a:prstGeom prst="rect">
            <a:avLst/>
          </a:prstGeom>
          <a:solidFill>
            <a:srgbClr val="DEDFF5"/>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PPO</a:t>
            </a:r>
          </a:p>
        </p:txBody>
      </p:sp>
      <p:sp>
        <p:nvSpPr>
          <p:cNvPr id="22" name="Text Box 411"/>
          <p:cNvSpPr txBox="1">
            <a:spLocks noChangeAspect="1" noChangeArrowheads="1"/>
          </p:cNvSpPr>
          <p:nvPr/>
        </p:nvSpPr>
        <p:spPr bwMode="auto">
          <a:xfrm>
            <a:off x="3656013" y="5759450"/>
            <a:ext cx="384175" cy="254000"/>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200" b="1">
                <a:solidFill>
                  <a:schemeClr val="tx2"/>
                </a:solidFill>
                <a:latin typeface="Arial Black" pitchFamily="34" charset="0"/>
                <a:ea typeface="宋体" pitchFamily="2" charset="-122"/>
              </a:rPr>
              <a:t>40</a:t>
            </a:r>
          </a:p>
        </p:txBody>
      </p:sp>
      <p:sp>
        <p:nvSpPr>
          <p:cNvPr id="23" name="Text Box 412"/>
          <p:cNvSpPr txBox="1">
            <a:spLocks noChangeAspect="1" noChangeArrowheads="1"/>
          </p:cNvSpPr>
          <p:nvPr/>
        </p:nvSpPr>
        <p:spPr bwMode="auto">
          <a:xfrm>
            <a:off x="6829425" y="5759450"/>
            <a:ext cx="384175" cy="254000"/>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200" b="1">
                <a:solidFill>
                  <a:schemeClr val="tx2"/>
                </a:solidFill>
                <a:latin typeface="Arial Black" pitchFamily="34" charset="0"/>
                <a:ea typeface="宋体" pitchFamily="2" charset="-122"/>
              </a:rPr>
              <a:t>12</a:t>
            </a:r>
          </a:p>
        </p:txBody>
      </p:sp>
      <p:sp>
        <p:nvSpPr>
          <p:cNvPr id="24" name="Text Box 413"/>
          <p:cNvSpPr txBox="1">
            <a:spLocks noChangeAspect="1" noChangeArrowheads="1"/>
          </p:cNvSpPr>
          <p:nvPr/>
        </p:nvSpPr>
        <p:spPr bwMode="auto">
          <a:xfrm>
            <a:off x="8029575" y="5772150"/>
            <a:ext cx="995363" cy="666750"/>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defRPr/>
            </a:pPr>
            <a:r>
              <a:rPr lang="en-US" sz="1800" b="1">
                <a:solidFill>
                  <a:schemeClr val="tx2"/>
                </a:solidFill>
                <a:latin typeface="+mn-lt"/>
              </a:rPr>
              <a:t>Physical </a:t>
            </a:r>
          </a:p>
          <a:p>
            <a:pPr algn="ctr">
              <a:lnSpc>
                <a:spcPct val="90000"/>
              </a:lnSpc>
              <a:spcBef>
                <a:spcPct val="30000"/>
              </a:spcBef>
              <a:defRPr/>
            </a:pPr>
            <a:r>
              <a:rPr lang="en-US" sz="1800" b="1">
                <a:solidFill>
                  <a:schemeClr val="tx2"/>
                </a:solidFill>
                <a:latin typeface="+mn-lt"/>
              </a:rPr>
              <a:t>address</a:t>
            </a:r>
          </a:p>
        </p:txBody>
      </p:sp>
      <p:sp>
        <p:nvSpPr>
          <p:cNvPr id="25" name="Line 414"/>
          <p:cNvSpPr>
            <a:spLocks noChangeShapeType="1"/>
          </p:cNvSpPr>
          <p:nvPr/>
        </p:nvSpPr>
        <p:spPr bwMode="auto">
          <a:xfrm flipH="1">
            <a:off x="4578350" y="5519738"/>
            <a:ext cx="1828800" cy="0"/>
          </a:xfrm>
          <a:prstGeom prst="line">
            <a:avLst/>
          </a:prstGeom>
          <a:noFill/>
          <a:ln w="9525">
            <a:solidFill>
              <a:srgbClr val="000000"/>
            </a:solidFill>
            <a:round/>
            <a:headEnd/>
            <a:tailEnd/>
          </a:ln>
          <a:effectLst/>
        </p:spPr>
        <p:txBody>
          <a:bodyPr wrap="none" lIns="90487" tIns="44450" rIns="90487" bIns="44450" anchor="ctr"/>
          <a:lstStyle/>
          <a:p>
            <a:pPr algn="ctr">
              <a:defRPr/>
            </a:pPr>
            <a:endParaRPr lang="en-US" sz="2400" b="1">
              <a:latin typeface="+mn-lt"/>
            </a:endParaRPr>
          </a:p>
        </p:txBody>
      </p:sp>
      <p:sp>
        <p:nvSpPr>
          <p:cNvPr id="26" name="Line 415"/>
          <p:cNvSpPr>
            <a:spLocks noChangeShapeType="1"/>
          </p:cNvSpPr>
          <p:nvPr/>
        </p:nvSpPr>
        <p:spPr bwMode="auto">
          <a:xfrm>
            <a:off x="4578350" y="5518150"/>
            <a:ext cx="0" cy="433388"/>
          </a:xfrm>
          <a:prstGeom prst="line">
            <a:avLst/>
          </a:prstGeom>
          <a:noFill/>
          <a:ln w="9525">
            <a:solidFill>
              <a:srgbClr val="000000"/>
            </a:solidFill>
            <a:round/>
            <a:headEnd/>
            <a:tailEnd type="triangle" w="med" len="med"/>
          </a:ln>
          <a:effectLst/>
        </p:spPr>
        <p:txBody>
          <a:bodyPr wrap="none" lIns="90487" tIns="44450" rIns="90487" bIns="44450" anchor="ctr"/>
          <a:lstStyle/>
          <a:p>
            <a:pPr algn="ctr">
              <a:defRPr/>
            </a:pPr>
            <a:endParaRPr lang="en-US" sz="2400" b="1">
              <a:latin typeface="+mn-lt"/>
            </a:endParaRPr>
          </a:p>
        </p:txBody>
      </p:sp>
      <p:sp>
        <p:nvSpPr>
          <p:cNvPr id="27" name="Text Box 416"/>
          <p:cNvSpPr txBox="1">
            <a:spLocks noChangeArrowheads="1"/>
          </p:cNvSpPr>
          <p:nvPr/>
        </p:nvSpPr>
        <p:spPr bwMode="auto">
          <a:xfrm>
            <a:off x="7678738" y="3179763"/>
            <a:ext cx="1465262" cy="792162"/>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400" b="1">
                <a:solidFill>
                  <a:schemeClr val="tx2"/>
                </a:solidFill>
                <a:latin typeface="Arial Black" pitchFamily="34" charset="0"/>
                <a:ea typeface="宋体" pitchFamily="2" charset="-122"/>
              </a:rPr>
              <a:t>Offset into </a:t>
            </a:r>
          </a:p>
          <a:p>
            <a:pPr>
              <a:lnSpc>
                <a:spcPct val="90000"/>
              </a:lnSpc>
              <a:spcBef>
                <a:spcPct val="30000"/>
              </a:spcBef>
            </a:pPr>
            <a:r>
              <a:rPr lang="en-US" altLang="zh-CN" sz="1400" b="1">
                <a:solidFill>
                  <a:schemeClr val="tx2"/>
                </a:solidFill>
                <a:latin typeface="Arial Black" pitchFamily="34" charset="0"/>
                <a:ea typeface="宋体" pitchFamily="2" charset="-122"/>
              </a:rPr>
              <a:t>physical and </a:t>
            </a:r>
          </a:p>
          <a:p>
            <a:pPr>
              <a:lnSpc>
                <a:spcPct val="90000"/>
              </a:lnSpc>
              <a:spcBef>
                <a:spcPct val="30000"/>
              </a:spcBef>
            </a:pPr>
            <a:r>
              <a:rPr lang="en-US" altLang="zh-CN" sz="1400" b="1">
                <a:solidFill>
                  <a:schemeClr val="tx2"/>
                </a:solidFill>
                <a:latin typeface="Arial Black" pitchFamily="34" charset="0"/>
                <a:ea typeface="宋体" pitchFamily="2" charset="-122"/>
              </a:rPr>
              <a:t>virtual page</a:t>
            </a:r>
          </a:p>
        </p:txBody>
      </p:sp>
      <p:sp>
        <p:nvSpPr>
          <p:cNvPr id="28" name="Rectangle 417"/>
          <p:cNvSpPr>
            <a:spLocks noChangeAspect="1" noChangeArrowheads="1"/>
          </p:cNvSpPr>
          <p:nvPr/>
        </p:nvSpPr>
        <p:spPr bwMode="auto">
          <a:xfrm>
            <a:off x="3586163" y="1252538"/>
            <a:ext cx="1277937" cy="280987"/>
          </a:xfrm>
          <a:prstGeom prst="rect">
            <a:avLst/>
          </a:prstGeom>
          <a:solidFill>
            <a:srgbClr val="E6E6E6"/>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VPN 3</a:t>
            </a:r>
          </a:p>
        </p:txBody>
      </p:sp>
      <p:sp>
        <p:nvSpPr>
          <p:cNvPr id="29" name="Rectangle 418"/>
          <p:cNvSpPr>
            <a:spLocks noChangeAspect="1" noChangeArrowheads="1"/>
          </p:cNvSpPr>
          <p:nvPr/>
        </p:nvSpPr>
        <p:spPr bwMode="auto">
          <a:xfrm>
            <a:off x="4864100" y="1258888"/>
            <a:ext cx="1277938" cy="27305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VPN</a:t>
            </a:r>
            <a:r>
              <a:rPr lang="en-US" altLang="zh-CN" sz="1400" b="1">
                <a:solidFill>
                  <a:schemeClr val="tx2"/>
                </a:solidFill>
                <a:latin typeface="Calibri" pitchFamily="34" charset="0"/>
                <a:ea typeface="宋体" pitchFamily="2" charset="-122"/>
              </a:rPr>
              <a:t> </a:t>
            </a:r>
            <a:r>
              <a:rPr lang="en-US" altLang="zh-CN" sz="1400" b="1">
                <a:solidFill>
                  <a:schemeClr val="tx2"/>
                </a:solidFill>
                <a:latin typeface="Arial Black" pitchFamily="34" charset="0"/>
                <a:ea typeface="宋体" pitchFamily="2" charset="-122"/>
              </a:rPr>
              <a:t>4</a:t>
            </a:r>
          </a:p>
        </p:txBody>
      </p:sp>
      <p:sp>
        <p:nvSpPr>
          <p:cNvPr id="30" name="Rectangle 419"/>
          <p:cNvSpPr>
            <a:spLocks noChangeAspect="1" noChangeArrowheads="1"/>
          </p:cNvSpPr>
          <p:nvPr/>
        </p:nvSpPr>
        <p:spPr bwMode="auto">
          <a:xfrm>
            <a:off x="2314575" y="1252538"/>
            <a:ext cx="1277938" cy="280987"/>
          </a:xfrm>
          <a:prstGeom prst="rect">
            <a:avLst/>
          </a:prstGeom>
          <a:solidFill>
            <a:srgbClr val="DBF2DA"/>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VPN 2</a:t>
            </a:r>
          </a:p>
        </p:txBody>
      </p:sp>
      <p:sp>
        <p:nvSpPr>
          <p:cNvPr id="31" name="Rectangle 420"/>
          <p:cNvSpPr>
            <a:spLocks noChangeAspect="1" noChangeArrowheads="1"/>
          </p:cNvSpPr>
          <p:nvPr/>
        </p:nvSpPr>
        <p:spPr bwMode="auto">
          <a:xfrm>
            <a:off x="1036638" y="1250950"/>
            <a:ext cx="1277937" cy="280988"/>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VPN 1</a:t>
            </a:r>
          </a:p>
        </p:txBody>
      </p:sp>
      <p:sp>
        <p:nvSpPr>
          <p:cNvPr id="32" name="Line 430"/>
          <p:cNvSpPr>
            <a:spLocks noChangeShapeType="1"/>
          </p:cNvSpPr>
          <p:nvPr/>
        </p:nvSpPr>
        <p:spPr bwMode="auto">
          <a:xfrm>
            <a:off x="4841875" y="3700463"/>
            <a:ext cx="179388" cy="0"/>
          </a:xfrm>
          <a:prstGeom prst="line">
            <a:avLst/>
          </a:prstGeom>
          <a:noFill/>
          <a:ln w="9525">
            <a:solidFill>
              <a:srgbClr val="000000"/>
            </a:solidFill>
            <a:round/>
            <a:headEnd/>
            <a:tailEnd/>
          </a:ln>
          <a:effectLst/>
        </p:spPr>
        <p:txBody>
          <a:bodyPr wrap="none" lIns="90487" tIns="44450" rIns="90487" bIns="44450" anchor="ctr"/>
          <a:lstStyle/>
          <a:p>
            <a:pPr algn="ctr">
              <a:defRPr/>
            </a:pPr>
            <a:endParaRPr lang="en-US" sz="2400" b="1">
              <a:latin typeface="+mn-lt"/>
            </a:endParaRPr>
          </a:p>
        </p:txBody>
      </p:sp>
      <p:sp>
        <p:nvSpPr>
          <p:cNvPr id="33" name="Line 431"/>
          <p:cNvSpPr>
            <a:spLocks noChangeShapeType="1"/>
          </p:cNvSpPr>
          <p:nvPr/>
        </p:nvSpPr>
        <p:spPr bwMode="auto">
          <a:xfrm>
            <a:off x="5021263" y="2819400"/>
            <a:ext cx="9525" cy="881063"/>
          </a:xfrm>
          <a:prstGeom prst="line">
            <a:avLst/>
          </a:prstGeom>
          <a:noFill/>
          <a:ln w="9525">
            <a:solidFill>
              <a:srgbClr val="000000"/>
            </a:solidFill>
            <a:round/>
            <a:headEnd/>
            <a:tailEnd/>
          </a:ln>
          <a:effectLst/>
        </p:spPr>
        <p:txBody>
          <a:bodyPr wrap="none" lIns="90487" tIns="44450" rIns="90487" bIns="44450" anchor="ctr"/>
          <a:lstStyle/>
          <a:p>
            <a:pPr algn="ctr">
              <a:defRPr/>
            </a:pPr>
            <a:endParaRPr lang="en-US" sz="2400" b="1">
              <a:latin typeface="+mn-lt"/>
            </a:endParaRPr>
          </a:p>
        </p:txBody>
      </p:sp>
      <p:sp>
        <p:nvSpPr>
          <p:cNvPr id="34" name="Line 432"/>
          <p:cNvSpPr>
            <a:spLocks noChangeShapeType="1"/>
          </p:cNvSpPr>
          <p:nvPr/>
        </p:nvSpPr>
        <p:spPr bwMode="auto">
          <a:xfrm>
            <a:off x="5030788" y="2819400"/>
            <a:ext cx="344487" cy="4763"/>
          </a:xfrm>
          <a:prstGeom prst="line">
            <a:avLst/>
          </a:prstGeom>
          <a:noFill/>
          <a:ln w="9525">
            <a:solidFill>
              <a:srgbClr val="000000"/>
            </a:solidFill>
            <a:round/>
            <a:headEnd/>
            <a:tailEnd type="triangle" w="med" len="med"/>
          </a:ln>
          <a:effectLst/>
        </p:spPr>
        <p:txBody>
          <a:bodyPr wrap="none" lIns="90487" tIns="44450" rIns="90487" bIns="44450" anchor="ctr"/>
          <a:lstStyle/>
          <a:p>
            <a:pPr algn="ctr">
              <a:defRPr/>
            </a:pPr>
            <a:endParaRPr lang="en-US" sz="2400" b="1">
              <a:latin typeface="+mn-lt"/>
            </a:endParaRPr>
          </a:p>
        </p:txBody>
      </p:sp>
      <p:sp>
        <p:nvSpPr>
          <p:cNvPr id="35" name="Rectangle 435"/>
          <p:cNvSpPr>
            <a:spLocks noChangeArrowheads="1"/>
          </p:cNvSpPr>
          <p:nvPr/>
        </p:nvSpPr>
        <p:spPr bwMode="auto">
          <a:xfrm>
            <a:off x="4102100" y="2824163"/>
            <a:ext cx="762000" cy="16002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defRPr/>
            </a:pPr>
            <a:endParaRPr lang="en-US" sz="2400" b="1">
              <a:latin typeface="+mn-lt"/>
            </a:endParaRPr>
          </a:p>
        </p:txBody>
      </p:sp>
      <p:sp>
        <p:nvSpPr>
          <p:cNvPr id="36" name="Text Box 437"/>
          <p:cNvSpPr txBox="1">
            <a:spLocks noChangeArrowheads="1"/>
          </p:cNvSpPr>
          <p:nvPr/>
        </p:nvSpPr>
        <p:spPr bwMode="auto">
          <a:xfrm>
            <a:off x="3802063" y="1914525"/>
            <a:ext cx="1377950" cy="792163"/>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400" b="1">
                <a:solidFill>
                  <a:schemeClr val="tx2"/>
                </a:solidFill>
                <a:latin typeface="Arial Black" pitchFamily="34" charset="0"/>
                <a:ea typeface="宋体" pitchFamily="2" charset="-122"/>
              </a:rPr>
              <a:t>L3 PT</a:t>
            </a:r>
          </a:p>
          <a:p>
            <a:pPr algn="ctr">
              <a:lnSpc>
                <a:spcPct val="90000"/>
              </a:lnSpc>
              <a:spcBef>
                <a:spcPct val="30000"/>
              </a:spcBef>
            </a:pPr>
            <a:r>
              <a:rPr lang="en-US" altLang="zh-CN" sz="1400" b="1">
                <a:solidFill>
                  <a:schemeClr val="tx2"/>
                </a:solidFill>
                <a:latin typeface="Arial Black" pitchFamily="34" charset="0"/>
                <a:ea typeface="宋体" pitchFamily="2" charset="-122"/>
              </a:rPr>
              <a:t>Page middle</a:t>
            </a:r>
          </a:p>
          <a:p>
            <a:pPr algn="ctr">
              <a:lnSpc>
                <a:spcPct val="90000"/>
              </a:lnSpc>
              <a:spcBef>
                <a:spcPct val="30000"/>
              </a:spcBef>
            </a:pPr>
            <a:r>
              <a:rPr lang="en-US" altLang="zh-CN" sz="1400" b="1">
                <a:solidFill>
                  <a:schemeClr val="tx2"/>
                </a:solidFill>
                <a:latin typeface="Arial Black" pitchFamily="34" charset="0"/>
                <a:ea typeface="宋体" pitchFamily="2" charset="-122"/>
              </a:rPr>
              <a:t>directory</a:t>
            </a:r>
          </a:p>
        </p:txBody>
      </p:sp>
      <p:sp>
        <p:nvSpPr>
          <p:cNvPr id="37" name="Rectangle 438"/>
          <p:cNvSpPr>
            <a:spLocks noChangeArrowheads="1"/>
          </p:cNvSpPr>
          <p:nvPr/>
        </p:nvSpPr>
        <p:spPr bwMode="auto">
          <a:xfrm>
            <a:off x="4105275" y="3586163"/>
            <a:ext cx="758825" cy="228600"/>
          </a:xfrm>
          <a:prstGeom prst="rect">
            <a:avLst/>
          </a:prstGeom>
          <a:solidFill>
            <a:srgbClr val="E6E6E6"/>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L3 PTE</a:t>
            </a:r>
          </a:p>
        </p:txBody>
      </p:sp>
      <p:sp>
        <p:nvSpPr>
          <p:cNvPr id="38" name="Line 439"/>
          <p:cNvSpPr>
            <a:spLocks noChangeShapeType="1"/>
          </p:cNvSpPr>
          <p:nvPr/>
        </p:nvSpPr>
        <p:spPr bwMode="auto">
          <a:xfrm flipH="1">
            <a:off x="3833813" y="1541463"/>
            <a:ext cx="11112" cy="2159000"/>
          </a:xfrm>
          <a:prstGeom prst="line">
            <a:avLst/>
          </a:prstGeom>
          <a:noFill/>
          <a:ln w="9525">
            <a:solidFill>
              <a:srgbClr val="000000"/>
            </a:solidFill>
            <a:round/>
            <a:headEnd/>
            <a:tailEnd/>
          </a:ln>
          <a:effectLst/>
        </p:spPr>
        <p:txBody>
          <a:bodyPr wrap="none" lIns="90487" tIns="44450" rIns="90487" bIns="44450" anchor="ctr"/>
          <a:lstStyle/>
          <a:p>
            <a:pPr algn="ctr">
              <a:defRPr/>
            </a:pPr>
            <a:endParaRPr lang="en-US" sz="2400" b="1">
              <a:latin typeface="+mn-lt"/>
            </a:endParaRPr>
          </a:p>
        </p:txBody>
      </p:sp>
      <p:sp>
        <p:nvSpPr>
          <p:cNvPr id="39" name="Line 440"/>
          <p:cNvSpPr>
            <a:spLocks noChangeShapeType="1"/>
          </p:cNvSpPr>
          <p:nvPr/>
        </p:nvSpPr>
        <p:spPr bwMode="auto">
          <a:xfrm>
            <a:off x="3844925" y="3706813"/>
            <a:ext cx="257175" cy="0"/>
          </a:xfrm>
          <a:prstGeom prst="line">
            <a:avLst/>
          </a:prstGeom>
          <a:noFill/>
          <a:ln w="9525">
            <a:solidFill>
              <a:srgbClr val="000000"/>
            </a:solidFill>
            <a:round/>
            <a:headEnd/>
            <a:tailEnd type="triangle" w="med" len="med"/>
          </a:ln>
          <a:effectLst/>
        </p:spPr>
        <p:txBody>
          <a:bodyPr wrap="none" lIns="90487" tIns="44450" rIns="90487" bIns="44450" anchor="ctr"/>
          <a:lstStyle/>
          <a:p>
            <a:pPr algn="ctr">
              <a:defRPr/>
            </a:pPr>
            <a:endParaRPr lang="en-US" sz="2400" b="1">
              <a:latin typeface="+mn-lt"/>
            </a:endParaRPr>
          </a:p>
        </p:txBody>
      </p:sp>
      <p:sp>
        <p:nvSpPr>
          <p:cNvPr id="40" name="Line 444"/>
          <p:cNvSpPr>
            <a:spLocks noChangeShapeType="1"/>
          </p:cNvSpPr>
          <p:nvPr/>
        </p:nvSpPr>
        <p:spPr bwMode="auto">
          <a:xfrm>
            <a:off x="3546475" y="3705225"/>
            <a:ext cx="179388" cy="0"/>
          </a:xfrm>
          <a:prstGeom prst="line">
            <a:avLst/>
          </a:prstGeom>
          <a:noFill/>
          <a:ln w="9525">
            <a:solidFill>
              <a:srgbClr val="000000"/>
            </a:solidFill>
            <a:round/>
            <a:headEnd/>
            <a:tailEnd/>
          </a:ln>
          <a:effectLst/>
        </p:spPr>
        <p:txBody>
          <a:bodyPr wrap="none" lIns="90487" tIns="44450" rIns="90487" bIns="44450" anchor="ctr"/>
          <a:lstStyle/>
          <a:p>
            <a:pPr algn="ctr">
              <a:defRPr/>
            </a:pPr>
            <a:endParaRPr lang="en-US" sz="2400" b="1">
              <a:latin typeface="+mn-lt"/>
            </a:endParaRPr>
          </a:p>
        </p:txBody>
      </p:sp>
      <p:sp>
        <p:nvSpPr>
          <p:cNvPr id="41" name="Line 445"/>
          <p:cNvSpPr>
            <a:spLocks noChangeShapeType="1"/>
          </p:cNvSpPr>
          <p:nvPr/>
        </p:nvSpPr>
        <p:spPr bwMode="auto">
          <a:xfrm>
            <a:off x="3727450" y="2822575"/>
            <a:ext cx="0" cy="881063"/>
          </a:xfrm>
          <a:prstGeom prst="line">
            <a:avLst/>
          </a:prstGeom>
          <a:noFill/>
          <a:ln w="9525">
            <a:solidFill>
              <a:srgbClr val="000000"/>
            </a:solidFill>
            <a:round/>
            <a:headEnd/>
            <a:tailEnd/>
          </a:ln>
          <a:effectLst/>
        </p:spPr>
        <p:txBody>
          <a:bodyPr wrap="none" lIns="90487" tIns="44450" rIns="90487" bIns="44450" anchor="ctr"/>
          <a:lstStyle/>
          <a:p>
            <a:pPr algn="ctr">
              <a:defRPr/>
            </a:pPr>
            <a:endParaRPr lang="en-US" sz="2400" b="1">
              <a:latin typeface="+mn-lt"/>
            </a:endParaRPr>
          </a:p>
        </p:txBody>
      </p:sp>
      <p:sp>
        <p:nvSpPr>
          <p:cNvPr id="42" name="Rectangle 447"/>
          <p:cNvSpPr>
            <a:spLocks noChangeArrowheads="1"/>
          </p:cNvSpPr>
          <p:nvPr/>
        </p:nvSpPr>
        <p:spPr bwMode="auto">
          <a:xfrm>
            <a:off x="2806700" y="2824163"/>
            <a:ext cx="762000" cy="16002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defRPr/>
            </a:pPr>
            <a:endParaRPr lang="en-US" sz="2400" b="1">
              <a:latin typeface="+mn-lt"/>
            </a:endParaRPr>
          </a:p>
        </p:txBody>
      </p:sp>
      <p:sp>
        <p:nvSpPr>
          <p:cNvPr id="43" name="Text Box 449"/>
          <p:cNvSpPr txBox="1">
            <a:spLocks noChangeArrowheads="1"/>
          </p:cNvSpPr>
          <p:nvPr/>
        </p:nvSpPr>
        <p:spPr bwMode="auto">
          <a:xfrm>
            <a:off x="2549525" y="1914525"/>
            <a:ext cx="1281113" cy="792163"/>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400" b="1">
                <a:solidFill>
                  <a:schemeClr val="tx2"/>
                </a:solidFill>
                <a:latin typeface="Arial Black" pitchFamily="34" charset="0"/>
                <a:ea typeface="宋体" pitchFamily="2" charset="-122"/>
              </a:rPr>
              <a:t>L2 PT</a:t>
            </a:r>
          </a:p>
          <a:p>
            <a:pPr algn="ctr">
              <a:lnSpc>
                <a:spcPct val="90000"/>
              </a:lnSpc>
              <a:spcBef>
                <a:spcPct val="30000"/>
              </a:spcBef>
            </a:pPr>
            <a:r>
              <a:rPr lang="en-US" altLang="zh-CN" sz="1400" b="1">
                <a:solidFill>
                  <a:schemeClr val="tx2"/>
                </a:solidFill>
                <a:latin typeface="Arial Black" pitchFamily="34" charset="0"/>
                <a:ea typeface="宋体" pitchFamily="2" charset="-122"/>
              </a:rPr>
              <a:t>Page upper</a:t>
            </a:r>
          </a:p>
          <a:p>
            <a:pPr algn="ctr">
              <a:lnSpc>
                <a:spcPct val="90000"/>
              </a:lnSpc>
              <a:spcBef>
                <a:spcPct val="30000"/>
              </a:spcBef>
            </a:pPr>
            <a:r>
              <a:rPr lang="en-US" altLang="zh-CN" sz="1400" b="1">
                <a:solidFill>
                  <a:schemeClr val="tx2"/>
                </a:solidFill>
                <a:latin typeface="Arial Black" pitchFamily="34" charset="0"/>
                <a:ea typeface="宋体" pitchFamily="2" charset="-122"/>
              </a:rPr>
              <a:t>directory</a:t>
            </a:r>
          </a:p>
        </p:txBody>
      </p:sp>
      <p:sp>
        <p:nvSpPr>
          <p:cNvPr id="44" name="Rectangle 450"/>
          <p:cNvSpPr>
            <a:spLocks noChangeArrowheads="1"/>
          </p:cNvSpPr>
          <p:nvPr/>
        </p:nvSpPr>
        <p:spPr bwMode="auto">
          <a:xfrm>
            <a:off x="2809875" y="3586163"/>
            <a:ext cx="758825" cy="228600"/>
          </a:xfrm>
          <a:prstGeom prst="rect">
            <a:avLst/>
          </a:prstGeom>
          <a:solidFill>
            <a:srgbClr val="DBF2DA"/>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L2 PTE</a:t>
            </a:r>
          </a:p>
        </p:txBody>
      </p:sp>
      <p:sp>
        <p:nvSpPr>
          <p:cNvPr id="45" name="Line 451"/>
          <p:cNvSpPr>
            <a:spLocks noChangeShapeType="1"/>
          </p:cNvSpPr>
          <p:nvPr/>
        </p:nvSpPr>
        <p:spPr bwMode="auto">
          <a:xfrm>
            <a:off x="2549525" y="1541463"/>
            <a:ext cx="0" cy="2147887"/>
          </a:xfrm>
          <a:prstGeom prst="line">
            <a:avLst/>
          </a:prstGeom>
          <a:noFill/>
          <a:ln w="9525">
            <a:solidFill>
              <a:srgbClr val="000000"/>
            </a:solidFill>
            <a:round/>
            <a:headEnd/>
            <a:tailEnd/>
          </a:ln>
          <a:effectLst/>
        </p:spPr>
        <p:txBody>
          <a:bodyPr wrap="none" lIns="90487" tIns="44450" rIns="90487" bIns="44450" anchor="ctr"/>
          <a:lstStyle/>
          <a:p>
            <a:pPr algn="ctr">
              <a:defRPr/>
            </a:pPr>
            <a:endParaRPr lang="en-US" sz="2400" b="1">
              <a:latin typeface="+mn-lt"/>
            </a:endParaRPr>
          </a:p>
        </p:txBody>
      </p:sp>
      <p:sp>
        <p:nvSpPr>
          <p:cNvPr id="46" name="Line 452"/>
          <p:cNvSpPr>
            <a:spLocks noChangeShapeType="1"/>
          </p:cNvSpPr>
          <p:nvPr/>
        </p:nvSpPr>
        <p:spPr bwMode="auto">
          <a:xfrm>
            <a:off x="2549525" y="3700463"/>
            <a:ext cx="257175" cy="0"/>
          </a:xfrm>
          <a:prstGeom prst="line">
            <a:avLst/>
          </a:prstGeom>
          <a:noFill/>
          <a:ln w="9525">
            <a:solidFill>
              <a:srgbClr val="000000"/>
            </a:solidFill>
            <a:round/>
            <a:headEnd/>
            <a:tailEnd type="triangle" w="med" len="med"/>
          </a:ln>
          <a:effectLst/>
        </p:spPr>
        <p:txBody>
          <a:bodyPr wrap="none" lIns="90487" tIns="44450" rIns="90487" bIns="44450" anchor="ctr"/>
          <a:lstStyle/>
          <a:p>
            <a:pPr algn="ctr">
              <a:defRPr/>
            </a:pPr>
            <a:endParaRPr lang="en-US" sz="2400" b="1">
              <a:latin typeface="+mn-lt"/>
            </a:endParaRPr>
          </a:p>
        </p:txBody>
      </p:sp>
      <p:sp>
        <p:nvSpPr>
          <p:cNvPr id="47" name="Line 456"/>
          <p:cNvSpPr>
            <a:spLocks noChangeShapeType="1"/>
          </p:cNvSpPr>
          <p:nvPr/>
        </p:nvSpPr>
        <p:spPr bwMode="auto">
          <a:xfrm>
            <a:off x="2270125" y="3700463"/>
            <a:ext cx="179388" cy="0"/>
          </a:xfrm>
          <a:prstGeom prst="line">
            <a:avLst/>
          </a:prstGeom>
          <a:noFill/>
          <a:ln w="9525">
            <a:solidFill>
              <a:srgbClr val="000000"/>
            </a:solidFill>
            <a:round/>
            <a:headEnd/>
            <a:tailEnd/>
          </a:ln>
          <a:effectLst/>
        </p:spPr>
        <p:txBody>
          <a:bodyPr wrap="none" lIns="90487" tIns="44450" rIns="90487" bIns="44450" anchor="ctr"/>
          <a:lstStyle/>
          <a:p>
            <a:pPr algn="ctr">
              <a:defRPr/>
            </a:pPr>
            <a:endParaRPr lang="en-US" sz="2400" b="1">
              <a:latin typeface="+mn-lt"/>
            </a:endParaRPr>
          </a:p>
        </p:txBody>
      </p:sp>
      <p:sp>
        <p:nvSpPr>
          <p:cNvPr id="48" name="Rectangle 459"/>
          <p:cNvSpPr>
            <a:spLocks noChangeArrowheads="1"/>
          </p:cNvSpPr>
          <p:nvPr/>
        </p:nvSpPr>
        <p:spPr bwMode="auto">
          <a:xfrm>
            <a:off x="1530350" y="2824163"/>
            <a:ext cx="762000" cy="16002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defRPr/>
            </a:pPr>
            <a:endParaRPr lang="en-US" sz="2400" b="1">
              <a:latin typeface="+mn-lt"/>
            </a:endParaRPr>
          </a:p>
        </p:txBody>
      </p:sp>
      <p:sp>
        <p:nvSpPr>
          <p:cNvPr id="49" name="Text Box 461"/>
          <p:cNvSpPr txBox="1">
            <a:spLocks noChangeArrowheads="1"/>
          </p:cNvSpPr>
          <p:nvPr/>
        </p:nvSpPr>
        <p:spPr bwMode="auto">
          <a:xfrm>
            <a:off x="1249363" y="1900238"/>
            <a:ext cx="1319212" cy="792162"/>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400" b="1">
                <a:solidFill>
                  <a:schemeClr val="tx2"/>
                </a:solidFill>
                <a:latin typeface="Arial Black" pitchFamily="34" charset="0"/>
                <a:ea typeface="宋体" pitchFamily="2" charset="-122"/>
              </a:rPr>
              <a:t>L1 PT</a:t>
            </a:r>
          </a:p>
          <a:p>
            <a:pPr algn="ctr">
              <a:lnSpc>
                <a:spcPct val="90000"/>
              </a:lnSpc>
              <a:spcBef>
                <a:spcPct val="30000"/>
              </a:spcBef>
            </a:pPr>
            <a:r>
              <a:rPr lang="en-US" altLang="zh-CN" sz="1400" b="1">
                <a:solidFill>
                  <a:schemeClr val="tx2"/>
                </a:solidFill>
                <a:latin typeface="Arial Black" pitchFamily="34" charset="0"/>
                <a:ea typeface="宋体" pitchFamily="2" charset="-122"/>
              </a:rPr>
              <a:t>Page global</a:t>
            </a:r>
          </a:p>
          <a:p>
            <a:pPr algn="ctr">
              <a:lnSpc>
                <a:spcPct val="90000"/>
              </a:lnSpc>
              <a:spcBef>
                <a:spcPct val="30000"/>
              </a:spcBef>
            </a:pPr>
            <a:r>
              <a:rPr lang="en-US" altLang="zh-CN" sz="1400" b="1">
                <a:solidFill>
                  <a:schemeClr val="tx2"/>
                </a:solidFill>
                <a:latin typeface="Arial Black" pitchFamily="34" charset="0"/>
                <a:ea typeface="宋体" pitchFamily="2" charset="-122"/>
              </a:rPr>
              <a:t>directory</a:t>
            </a:r>
          </a:p>
        </p:txBody>
      </p:sp>
      <p:sp>
        <p:nvSpPr>
          <p:cNvPr id="50" name="Rectangle 462"/>
          <p:cNvSpPr>
            <a:spLocks noChangeArrowheads="1"/>
          </p:cNvSpPr>
          <p:nvPr/>
        </p:nvSpPr>
        <p:spPr bwMode="auto">
          <a:xfrm>
            <a:off x="1533525" y="3586163"/>
            <a:ext cx="758825" cy="2286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L1 PTE</a:t>
            </a:r>
          </a:p>
        </p:txBody>
      </p:sp>
      <p:sp>
        <p:nvSpPr>
          <p:cNvPr id="51" name="Line 463"/>
          <p:cNvSpPr>
            <a:spLocks noChangeShapeType="1"/>
          </p:cNvSpPr>
          <p:nvPr/>
        </p:nvSpPr>
        <p:spPr bwMode="auto">
          <a:xfrm flipH="1">
            <a:off x="1260475" y="1541463"/>
            <a:ext cx="12700" cy="2147887"/>
          </a:xfrm>
          <a:prstGeom prst="line">
            <a:avLst/>
          </a:prstGeom>
          <a:noFill/>
          <a:ln w="9525">
            <a:solidFill>
              <a:srgbClr val="000000"/>
            </a:solidFill>
            <a:round/>
            <a:headEnd/>
            <a:tailEnd/>
          </a:ln>
          <a:effectLst/>
        </p:spPr>
        <p:txBody>
          <a:bodyPr wrap="none" lIns="90487" tIns="44450" rIns="90487" bIns="44450" anchor="ctr"/>
          <a:lstStyle/>
          <a:p>
            <a:pPr algn="ctr">
              <a:defRPr/>
            </a:pPr>
            <a:endParaRPr lang="en-US" sz="2400" b="1">
              <a:latin typeface="+mn-lt"/>
            </a:endParaRPr>
          </a:p>
        </p:txBody>
      </p:sp>
      <p:sp>
        <p:nvSpPr>
          <p:cNvPr id="52" name="Line 464"/>
          <p:cNvSpPr>
            <a:spLocks noChangeShapeType="1"/>
          </p:cNvSpPr>
          <p:nvPr/>
        </p:nvSpPr>
        <p:spPr bwMode="auto">
          <a:xfrm>
            <a:off x="1273175" y="3694113"/>
            <a:ext cx="257175" cy="0"/>
          </a:xfrm>
          <a:prstGeom prst="line">
            <a:avLst/>
          </a:prstGeom>
          <a:noFill/>
          <a:ln w="9525">
            <a:solidFill>
              <a:srgbClr val="000000"/>
            </a:solidFill>
            <a:round/>
            <a:headEnd/>
            <a:tailEnd type="triangle" w="med" len="med"/>
          </a:ln>
          <a:effectLst/>
        </p:spPr>
        <p:txBody>
          <a:bodyPr wrap="none" lIns="90487" tIns="44450" rIns="90487" bIns="44450" anchor="ctr"/>
          <a:lstStyle/>
          <a:p>
            <a:pPr algn="ctr">
              <a:defRPr/>
            </a:pPr>
            <a:endParaRPr lang="en-US" sz="2400" b="1">
              <a:latin typeface="+mn-lt"/>
            </a:endParaRPr>
          </a:p>
        </p:txBody>
      </p:sp>
      <p:sp>
        <p:nvSpPr>
          <p:cNvPr id="53" name="Text Box 465"/>
          <p:cNvSpPr txBox="1">
            <a:spLocks noChangeAspect="1" noChangeArrowheads="1"/>
          </p:cNvSpPr>
          <p:nvPr/>
        </p:nvSpPr>
        <p:spPr bwMode="auto">
          <a:xfrm>
            <a:off x="4138613" y="985838"/>
            <a:ext cx="300037" cy="280987"/>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400" b="1">
                <a:solidFill>
                  <a:schemeClr val="tx2"/>
                </a:solidFill>
                <a:latin typeface="Arial Black" pitchFamily="34" charset="0"/>
                <a:ea typeface="宋体" pitchFamily="2" charset="-122"/>
              </a:rPr>
              <a:t>9</a:t>
            </a:r>
          </a:p>
        </p:txBody>
      </p:sp>
      <p:sp>
        <p:nvSpPr>
          <p:cNvPr id="54" name="Text Box 466"/>
          <p:cNvSpPr txBox="1">
            <a:spLocks noChangeAspect="1" noChangeArrowheads="1"/>
          </p:cNvSpPr>
          <p:nvPr/>
        </p:nvSpPr>
        <p:spPr bwMode="auto">
          <a:xfrm>
            <a:off x="1549400" y="985838"/>
            <a:ext cx="300038" cy="280987"/>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400" b="1">
                <a:solidFill>
                  <a:schemeClr val="tx2"/>
                </a:solidFill>
                <a:latin typeface="Arial Black" pitchFamily="34" charset="0"/>
                <a:ea typeface="宋体" pitchFamily="2" charset="-122"/>
              </a:rPr>
              <a:t>9</a:t>
            </a:r>
          </a:p>
        </p:txBody>
      </p:sp>
      <p:sp>
        <p:nvSpPr>
          <p:cNvPr id="55" name="Line 467"/>
          <p:cNvSpPr>
            <a:spLocks noChangeShapeType="1"/>
          </p:cNvSpPr>
          <p:nvPr/>
        </p:nvSpPr>
        <p:spPr bwMode="auto">
          <a:xfrm flipV="1">
            <a:off x="695325" y="2840038"/>
            <a:ext cx="822325" cy="0"/>
          </a:xfrm>
          <a:prstGeom prst="line">
            <a:avLst/>
          </a:prstGeom>
          <a:noFill/>
          <a:ln w="9525">
            <a:solidFill>
              <a:srgbClr val="000000"/>
            </a:solidFill>
            <a:round/>
            <a:headEnd/>
            <a:tailEnd type="triangle" w="med" len="med"/>
          </a:ln>
          <a:effectLst/>
        </p:spPr>
        <p:txBody>
          <a:bodyPr wrap="none" lIns="90487" tIns="44450" rIns="90487" bIns="44450" anchor="ctr"/>
          <a:lstStyle/>
          <a:p>
            <a:pPr algn="ctr">
              <a:defRPr/>
            </a:pPr>
            <a:endParaRPr lang="en-US" sz="2400" b="1">
              <a:latin typeface="+mn-lt"/>
            </a:endParaRPr>
          </a:p>
        </p:txBody>
      </p:sp>
      <p:sp>
        <p:nvSpPr>
          <p:cNvPr id="56" name="Text Box 471"/>
          <p:cNvSpPr txBox="1">
            <a:spLocks noChangeAspect="1" noChangeArrowheads="1"/>
          </p:cNvSpPr>
          <p:nvPr/>
        </p:nvSpPr>
        <p:spPr bwMode="auto">
          <a:xfrm>
            <a:off x="914400" y="2571750"/>
            <a:ext cx="384175" cy="254000"/>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200" b="1">
                <a:solidFill>
                  <a:schemeClr val="tx2"/>
                </a:solidFill>
                <a:latin typeface="Arial Black" pitchFamily="34" charset="0"/>
                <a:ea typeface="宋体" pitchFamily="2" charset="-122"/>
              </a:rPr>
              <a:t>40</a:t>
            </a:r>
          </a:p>
        </p:txBody>
      </p:sp>
      <p:sp>
        <p:nvSpPr>
          <p:cNvPr id="57" name="Text Box 473"/>
          <p:cNvSpPr txBox="1">
            <a:spLocks noChangeArrowheads="1"/>
          </p:cNvSpPr>
          <p:nvPr/>
        </p:nvSpPr>
        <p:spPr bwMode="auto">
          <a:xfrm>
            <a:off x="1022350" y="2730500"/>
            <a:ext cx="249238" cy="274638"/>
          </a:xfrm>
          <a:prstGeom prst="rect">
            <a:avLst/>
          </a:prstGeom>
          <a:noFill/>
          <a:ln w="12700">
            <a:noFill/>
            <a:miter lim="800000"/>
            <a:headEnd/>
            <a:tailEnd/>
          </a:ln>
          <a:effectLst/>
        </p:spPr>
        <p:txBody>
          <a:bodyPr wrap="none">
            <a:spAutoFit/>
          </a:bodyPr>
          <a:lstStyle/>
          <a:p>
            <a:pPr algn="ctr">
              <a:defRPr/>
            </a:pPr>
            <a:r>
              <a:rPr lang="en-US" sz="1200" b="1">
                <a:latin typeface="+mn-lt"/>
              </a:rPr>
              <a:t>/</a:t>
            </a:r>
          </a:p>
        </p:txBody>
      </p:sp>
      <p:sp>
        <p:nvSpPr>
          <p:cNvPr id="58" name="Line 457"/>
          <p:cNvSpPr>
            <a:spLocks noChangeShapeType="1"/>
          </p:cNvSpPr>
          <p:nvPr/>
        </p:nvSpPr>
        <p:spPr bwMode="auto">
          <a:xfrm>
            <a:off x="2449513" y="2822575"/>
            <a:ext cx="0" cy="877888"/>
          </a:xfrm>
          <a:prstGeom prst="line">
            <a:avLst/>
          </a:prstGeom>
          <a:noFill/>
          <a:ln w="9525">
            <a:solidFill>
              <a:srgbClr val="000000"/>
            </a:solidFill>
            <a:round/>
            <a:headEnd/>
            <a:tailEnd/>
          </a:ln>
          <a:effectLst/>
        </p:spPr>
        <p:txBody>
          <a:bodyPr wrap="none" lIns="90487" tIns="44450" rIns="90487" bIns="44450" anchor="ctr"/>
          <a:lstStyle/>
          <a:p>
            <a:pPr algn="ctr">
              <a:defRPr/>
            </a:pPr>
            <a:endParaRPr lang="en-US" sz="2400" b="1">
              <a:latin typeface="+mn-lt"/>
            </a:endParaRPr>
          </a:p>
        </p:txBody>
      </p:sp>
      <p:sp>
        <p:nvSpPr>
          <p:cNvPr id="59" name="Line 458"/>
          <p:cNvSpPr>
            <a:spLocks noChangeShapeType="1"/>
          </p:cNvSpPr>
          <p:nvPr/>
        </p:nvSpPr>
        <p:spPr bwMode="auto">
          <a:xfrm>
            <a:off x="2459038" y="2824163"/>
            <a:ext cx="344487" cy="4762"/>
          </a:xfrm>
          <a:prstGeom prst="line">
            <a:avLst/>
          </a:prstGeom>
          <a:noFill/>
          <a:ln w="9525">
            <a:solidFill>
              <a:srgbClr val="000000"/>
            </a:solidFill>
            <a:round/>
            <a:headEnd/>
            <a:tailEnd type="triangle" w="med" len="med"/>
          </a:ln>
          <a:effectLst/>
        </p:spPr>
        <p:txBody>
          <a:bodyPr wrap="none" lIns="90487" tIns="44450" rIns="90487" bIns="44450" anchor="ctr"/>
          <a:lstStyle/>
          <a:p>
            <a:pPr algn="ctr">
              <a:defRPr/>
            </a:pPr>
            <a:endParaRPr lang="en-US" sz="2400" b="1">
              <a:latin typeface="+mn-lt"/>
            </a:endParaRPr>
          </a:p>
        </p:txBody>
      </p:sp>
      <p:sp>
        <p:nvSpPr>
          <p:cNvPr id="60" name="Text Box 476"/>
          <p:cNvSpPr txBox="1">
            <a:spLocks noChangeAspect="1" noChangeArrowheads="1"/>
          </p:cNvSpPr>
          <p:nvPr/>
        </p:nvSpPr>
        <p:spPr bwMode="auto">
          <a:xfrm>
            <a:off x="2443163" y="2592388"/>
            <a:ext cx="384175" cy="254000"/>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200" b="1">
                <a:solidFill>
                  <a:schemeClr val="tx2"/>
                </a:solidFill>
                <a:latin typeface="Arial Black" pitchFamily="34" charset="0"/>
                <a:ea typeface="宋体" pitchFamily="2" charset="-122"/>
              </a:rPr>
              <a:t>40</a:t>
            </a:r>
          </a:p>
        </p:txBody>
      </p:sp>
      <p:sp>
        <p:nvSpPr>
          <p:cNvPr id="61" name="Text Box 477"/>
          <p:cNvSpPr txBox="1">
            <a:spLocks noChangeArrowheads="1"/>
          </p:cNvSpPr>
          <p:nvPr/>
        </p:nvSpPr>
        <p:spPr bwMode="auto">
          <a:xfrm>
            <a:off x="2532063" y="2693988"/>
            <a:ext cx="249237" cy="274637"/>
          </a:xfrm>
          <a:prstGeom prst="rect">
            <a:avLst/>
          </a:prstGeom>
          <a:noFill/>
          <a:ln w="12700">
            <a:noFill/>
            <a:miter lim="800000"/>
            <a:headEnd/>
            <a:tailEnd/>
          </a:ln>
          <a:effectLst/>
        </p:spPr>
        <p:txBody>
          <a:bodyPr wrap="none">
            <a:spAutoFit/>
          </a:bodyPr>
          <a:lstStyle/>
          <a:p>
            <a:pPr algn="ctr">
              <a:defRPr/>
            </a:pPr>
            <a:r>
              <a:rPr lang="en-US" sz="1200" b="1">
                <a:latin typeface="+mn-lt"/>
              </a:rPr>
              <a:t>/</a:t>
            </a:r>
          </a:p>
        </p:txBody>
      </p:sp>
      <p:sp>
        <p:nvSpPr>
          <p:cNvPr id="62" name="Line 446"/>
          <p:cNvSpPr>
            <a:spLocks noChangeShapeType="1"/>
          </p:cNvSpPr>
          <p:nvPr/>
        </p:nvSpPr>
        <p:spPr bwMode="auto">
          <a:xfrm>
            <a:off x="3725863" y="2822575"/>
            <a:ext cx="392112" cy="12700"/>
          </a:xfrm>
          <a:prstGeom prst="line">
            <a:avLst/>
          </a:prstGeom>
          <a:noFill/>
          <a:ln w="9525">
            <a:solidFill>
              <a:srgbClr val="000000"/>
            </a:solidFill>
            <a:round/>
            <a:headEnd/>
            <a:tailEnd type="triangle" w="med" len="med"/>
          </a:ln>
          <a:effectLst/>
        </p:spPr>
        <p:txBody>
          <a:bodyPr wrap="none" lIns="90487" tIns="44450" rIns="90487" bIns="44450" anchor="ctr"/>
          <a:lstStyle/>
          <a:p>
            <a:pPr algn="ctr">
              <a:defRPr/>
            </a:pPr>
            <a:endParaRPr lang="en-US" sz="2400" b="1">
              <a:latin typeface="+mn-lt"/>
            </a:endParaRPr>
          </a:p>
        </p:txBody>
      </p:sp>
      <p:sp>
        <p:nvSpPr>
          <p:cNvPr id="63" name="Text Box 479"/>
          <p:cNvSpPr txBox="1">
            <a:spLocks noChangeAspect="1" noChangeArrowheads="1"/>
          </p:cNvSpPr>
          <p:nvPr/>
        </p:nvSpPr>
        <p:spPr bwMode="auto">
          <a:xfrm>
            <a:off x="3763963" y="2611438"/>
            <a:ext cx="384175" cy="254000"/>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200" b="1">
                <a:solidFill>
                  <a:schemeClr val="tx2"/>
                </a:solidFill>
                <a:latin typeface="Arial Black" pitchFamily="34" charset="0"/>
                <a:ea typeface="宋体" pitchFamily="2" charset="-122"/>
              </a:rPr>
              <a:t>40</a:t>
            </a:r>
          </a:p>
        </p:txBody>
      </p:sp>
      <p:sp>
        <p:nvSpPr>
          <p:cNvPr id="64" name="Text Box 480"/>
          <p:cNvSpPr txBox="1">
            <a:spLocks noChangeArrowheads="1"/>
          </p:cNvSpPr>
          <p:nvPr/>
        </p:nvSpPr>
        <p:spPr bwMode="auto">
          <a:xfrm>
            <a:off x="3840163" y="2713038"/>
            <a:ext cx="249237" cy="274637"/>
          </a:xfrm>
          <a:prstGeom prst="rect">
            <a:avLst/>
          </a:prstGeom>
          <a:noFill/>
          <a:ln w="12700">
            <a:noFill/>
            <a:miter lim="800000"/>
            <a:headEnd/>
            <a:tailEnd/>
          </a:ln>
          <a:effectLst/>
        </p:spPr>
        <p:txBody>
          <a:bodyPr wrap="none">
            <a:spAutoFit/>
          </a:bodyPr>
          <a:lstStyle/>
          <a:p>
            <a:pPr algn="ctr">
              <a:defRPr/>
            </a:pPr>
            <a:r>
              <a:rPr lang="en-US" sz="1200" b="1">
                <a:latin typeface="+mn-lt"/>
              </a:rPr>
              <a:t>/</a:t>
            </a:r>
          </a:p>
        </p:txBody>
      </p:sp>
      <p:sp>
        <p:nvSpPr>
          <p:cNvPr id="65" name="Text Box 482"/>
          <p:cNvSpPr txBox="1">
            <a:spLocks noChangeAspect="1" noChangeArrowheads="1"/>
          </p:cNvSpPr>
          <p:nvPr/>
        </p:nvSpPr>
        <p:spPr bwMode="auto">
          <a:xfrm>
            <a:off x="5038725" y="2587625"/>
            <a:ext cx="384175" cy="254000"/>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200" b="1">
                <a:solidFill>
                  <a:schemeClr val="tx2"/>
                </a:solidFill>
                <a:latin typeface="Arial Black" pitchFamily="34" charset="0"/>
                <a:ea typeface="宋体" pitchFamily="2" charset="-122"/>
              </a:rPr>
              <a:t>40</a:t>
            </a:r>
          </a:p>
        </p:txBody>
      </p:sp>
      <p:sp>
        <p:nvSpPr>
          <p:cNvPr id="66" name="Text Box 483"/>
          <p:cNvSpPr txBox="1">
            <a:spLocks noChangeArrowheads="1"/>
          </p:cNvSpPr>
          <p:nvPr/>
        </p:nvSpPr>
        <p:spPr bwMode="auto">
          <a:xfrm>
            <a:off x="5127625" y="2689225"/>
            <a:ext cx="249238" cy="274638"/>
          </a:xfrm>
          <a:prstGeom prst="rect">
            <a:avLst/>
          </a:prstGeom>
          <a:noFill/>
          <a:ln w="12700">
            <a:noFill/>
            <a:miter lim="800000"/>
            <a:headEnd/>
            <a:tailEnd/>
          </a:ln>
          <a:effectLst/>
        </p:spPr>
        <p:txBody>
          <a:bodyPr wrap="none">
            <a:spAutoFit/>
          </a:bodyPr>
          <a:lstStyle/>
          <a:p>
            <a:pPr algn="ctr">
              <a:defRPr/>
            </a:pPr>
            <a:r>
              <a:rPr lang="en-US" sz="1200" b="1">
                <a:latin typeface="+mn-lt"/>
              </a:rPr>
              <a:t>/</a:t>
            </a:r>
          </a:p>
        </p:txBody>
      </p:sp>
      <p:sp>
        <p:nvSpPr>
          <p:cNvPr id="67" name="Text Box 485"/>
          <p:cNvSpPr txBox="1">
            <a:spLocks noChangeAspect="1" noChangeArrowheads="1"/>
          </p:cNvSpPr>
          <p:nvPr/>
        </p:nvSpPr>
        <p:spPr bwMode="auto">
          <a:xfrm>
            <a:off x="5184775" y="5292725"/>
            <a:ext cx="384175" cy="254000"/>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200" b="1">
                <a:solidFill>
                  <a:schemeClr val="tx2"/>
                </a:solidFill>
                <a:latin typeface="Arial Black" pitchFamily="34" charset="0"/>
                <a:ea typeface="宋体" pitchFamily="2" charset="-122"/>
              </a:rPr>
              <a:t>40</a:t>
            </a:r>
          </a:p>
        </p:txBody>
      </p:sp>
      <p:sp>
        <p:nvSpPr>
          <p:cNvPr id="68" name="Text Box 486"/>
          <p:cNvSpPr txBox="1">
            <a:spLocks noChangeArrowheads="1"/>
          </p:cNvSpPr>
          <p:nvPr/>
        </p:nvSpPr>
        <p:spPr bwMode="auto">
          <a:xfrm>
            <a:off x="5273675" y="5367338"/>
            <a:ext cx="249238" cy="274637"/>
          </a:xfrm>
          <a:prstGeom prst="rect">
            <a:avLst/>
          </a:prstGeom>
          <a:noFill/>
          <a:ln w="12700">
            <a:noFill/>
            <a:miter lim="800000"/>
            <a:headEnd/>
            <a:tailEnd/>
          </a:ln>
          <a:effectLst/>
        </p:spPr>
        <p:txBody>
          <a:bodyPr wrap="none">
            <a:spAutoFit/>
          </a:bodyPr>
          <a:lstStyle/>
          <a:p>
            <a:pPr algn="ctr">
              <a:defRPr/>
            </a:pPr>
            <a:r>
              <a:rPr lang="en-US" sz="1200" b="1">
                <a:latin typeface="+mn-lt"/>
              </a:rPr>
              <a:t>/</a:t>
            </a:r>
          </a:p>
        </p:txBody>
      </p:sp>
      <p:sp>
        <p:nvSpPr>
          <p:cNvPr id="69" name="Text Box 488"/>
          <p:cNvSpPr txBox="1">
            <a:spLocks noChangeAspect="1" noChangeArrowheads="1"/>
          </p:cNvSpPr>
          <p:nvPr/>
        </p:nvSpPr>
        <p:spPr bwMode="auto">
          <a:xfrm>
            <a:off x="7367588" y="2921000"/>
            <a:ext cx="936625" cy="254000"/>
          </a:xfrm>
          <a:prstGeom prst="rect">
            <a:avLst/>
          </a:prstGeom>
          <a:noFill/>
          <a:ln w="9525">
            <a:noFill/>
            <a:miter lim="800000"/>
            <a:headEnd/>
            <a:tailEnd/>
          </a:ln>
        </p:spPr>
        <p:txBody>
          <a:bodyPr lIns="90487" tIns="44450" rIns="90487" bIns="44450">
            <a:spAutoFit/>
          </a:bodyPr>
          <a:lstStyle/>
          <a:p>
            <a:pPr algn="ctr">
              <a:lnSpc>
                <a:spcPct val="90000"/>
              </a:lnSpc>
              <a:spcBef>
                <a:spcPct val="30000"/>
              </a:spcBef>
            </a:pPr>
            <a:r>
              <a:rPr lang="en-US" altLang="zh-CN" sz="1200" b="1">
                <a:solidFill>
                  <a:schemeClr val="tx2"/>
                </a:solidFill>
                <a:latin typeface="Arial Black" pitchFamily="34" charset="0"/>
                <a:ea typeface="宋体" pitchFamily="2" charset="-122"/>
              </a:rPr>
              <a:t>12</a:t>
            </a:r>
          </a:p>
        </p:txBody>
      </p:sp>
      <p:sp>
        <p:nvSpPr>
          <p:cNvPr id="70" name="Text Box 489"/>
          <p:cNvSpPr txBox="1">
            <a:spLocks noChangeArrowheads="1"/>
          </p:cNvSpPr>
          <p:nvPr/>
        </p:nvSpPr>
        <p:spPr bwMode="auto">
          <a:xfrm>
            <a:off x="7518400" y="2874963"/>
            <a:ext cx="280988" cy="336550"/>
          </a:xfrm>
          <a:prstGeom prst="rect">
            <a:avLst/>
          </a:prstGeom>
          <a:noFill/>
          <a:ln w="12700">
            <a:noFill/>
            <a:miter lim="800000"/>
            <a:headEnd/>
            <a:tailEnd/>
          </a:ln>
          <a:effectLst/>
        </p:spPr>
        <p:txBody>
          <a:bodyPr wrap="none">
            <a:spAutoFit/>
          </a:bodyPr>
          <a:lstStyle/>
          <a:p>
            <a:pPr algn="ctr"/>
            <a:r>
              <a:rPr lang="en-US" altLang="zh-CN" b="1">
                <a:latin typeface="微软雅黑" pitchFamily="34" charset="-122"/>
                <a:ea typeface="微软雅黑" pitchFamily="34" charset="-122"/>
              </a:rPr>
              <a:t>/</a:t>
            </a:r>
          </a:p>
        </p:txBody>
      </p:sp>
      <p:sp>
        <p:nvSpPr>
          <p:cNvPr id="79" name="Text Box 505"/>
          <p:cNvSpPr txBox="1">
            <a:spLocks noChangeArrowheads="1"/>
          </p:cNvSpPr>
          <p:nvPr/>
        </p:nvSpPr>
        <p:spPr bwMode="auto">
          <a:xfrm>
            <a:off x="1419225" y="4422775"/>
            <a:ext cx="1136650" cy="730250"/>
          </a:xfrm>
          <a:prstGeom prst="rect">
            <a:avLst/>
          </a:prstGeom>
          <a:noFill/>
          <a:ln w="12700">
            <a:noFill/>
            <a:miter lim="800000"/>
            <a:headEnd/>
            <a:tailEnd/>
          </a:ln>
          <a:effectLst/>
        </p:spPr>
        <p:txBody>
          <a:bodyPr>
            <a:spAutoFit/>
          </a:bodyPr>
          <a:lstStyle/>
          <a:p>
            <a:pPr marL="457200" indent="-457200"/>
            <a:r>
              <a:rPr lang="en-US" altLang="zh-CN" sz="1400" b="1">
                <a:latin typeface="Arial Black" pitchFamily="34" charset="0"/>
                <a:ea typeface="宋体" pitchFamily="2" charset="-122"/>
              </a:rPr>
              <a:t>512 GB </a:t>
            </a:r>
          </a:p>
          <a:p>
            <a:pPr marL="457200" indent="-457200"/>
            <a:r>
              <a:rPr lang="en-US" altLang="zh-CN" sz="1400" b="1">
                <a:latin typeface="Arial Black" pitchFamily="34" charset="0"/>
                <a:ea typeface="宋体" pitchFamily="2" charset="-122"/>
              </a:rPr>
              <a:t>region </a:t>
            </a:r>
          </a:p>
          <a:p>
            <a:pPr marL="457200" indent="-457200"/>
            <a:r>
              <a:rPr lang="en-US" altLang="zh-CN" sz="1400" b="1">
                <a:latin typeface="Arial Black" pitchFamily="34" charset="0"/>
                <a:ea typeface="宋体" pitchFamily="2" charset="-122"/>
              </a:rPr>
              <a:t>per entry</a:t>
            </a:r>
          </a:p>
        </p:txBody>
      </p:sp>
      <p:sp>
        <p:nvSpPr>
          <p:cNvPr id="80" name="Text Box 507"/>
          <p:cNvSpPr txBox="1">
            <a:spLocks noChangeArrowheads="1"/>
          </p:cNvSpPr>
          <p:nvPr/>
        </p:nvSpPr>
        <p:spPr bwMode="auto">
          <a:xfrm>
            <a:off x="2849563" y="4422775"/>
            <a:ext cx="1208087" cy="730250"/>
          </a:xfrm>
          <a:prstGeom prst="rect">
            <a:avLst/>
          </a:prstGeom>
          <a:noFill/>
          <a:ln w="12700">
            <a:noFill/>
            <a:miter lim="800000"/>
            <a:headEnd/>
            <a:tailEnd/>
          </a:ln>
          <a:effectLst/>
        </p:spPr>
        <p:txBody>
          <a:bodyPr>
            <a:spAutoFit/>
          </a:bodyPr>
          <a:lstStyle/>
          <a:p>
            <a:pPr marL="457200" indent="-457200"/>
            <a:r>
              <a:rPr lang="en-US" altLang="zh-CN" sz="1400" b="1">
                <a:latin typeface="Arial Black" pitchFamily="34" charset="0"/>
                <a:ea typeface="宋体" pitchFamily="2" charset="-122"/>
              </a:rPr>
              <a:t>1 GB </a:t>
            </a:r>
          </a:p>
          <a:p>
            <a:pPr marL="457200" indent="-457200"/>
            <a:r>
              <a:rPr lang="en-US" altLang="zh-CN" sz="1400" b="1">
                <a:latin typeface="Arial Black" pitchFamily="34" charset="0"/>
                <a:ea typeface="宋体" pitchFamily="2" charset="-122"/>
              </a:rPr>
              <a:t>region </a:t>
            </a:r>
          </a:p>
          <a:p>
            <a:pPr marL="457200" indent="-457200"/>
            <a:r>
              <a:rPr lang="en-US" altLang="zh-CN" sz="1400" b="1">
                <a:latin typeface="Arial Black" pitchFamily="34" charset="0"/>
                <a:ea typeface="宋体" pitchFamily="2" charset="-122"/>
              </a:rPr>
              <a:t>per entry</a:t>
            </a:r>
          </a:p>
        </p:txBody>
      </p:sp>
      <p:sp>
        <p:nvSpPr>
          <p:cNvPr id="81" name="Text Box 508"/>
          <p:cNvSpPr txBox="1">
            <a:spLocks noChangeArrowheads="1"/>
          </p:cNvSpPr>
          <p:nvPr/>
        </p:nvSpPr>
        <p:spPr bwMode="auto">
          <a:xfrm>
            <a:off x="4071938" y="4449763"/>
            <a:ext cx="1250950" cy="730250"/>
          </a:xfrm>
          <a:prstGeom prst="rect">
            <a:avLst/>
          </a:prstGeom>
          <a:noFill/>
          <a:ln w="12700">
            <a:noFill/>
            <a:miter lim="800000"/>
            <a:headEnd/>
            <a:tailEnd/>
          </a:ln>
          <a:effectLst/>
        </p:spPr>
        <p:txBody>
          <a:bodyPr>
            <a:spAutoFit/>
          </a:bodyPr>
          <a:lstStyle/>
          <a:p>
            <a:pPr marL="457200" indent="-457200"/>
            <a:r>
              <a:rPr lang="en-US" altLang="zh-CN" sz="1400" b="1">
                <a:latin typeface="Arial Black" pitchFamily="34" charset="0"/>
                <a:ea typeface="宋体" pitchFamily="2" charset="-122"/>
              </a:rPr>
              <a:t>2 MB </a:t>
            </a:r>
          </a:p>
          <a:p>
            <a:pPr marL="457200" indent="-457200"/>
            <a:r>
              <a:rPr lang="en-US" altLang="zh-CN" sz="1400" b="1">
                <a:latin typeface="Arial Black" pitchFamily="34" charset="0"/>
                <a:ea typeface="宋体" pitchFamily="2" charset="-122"/>
              </a:rPr>
              <a:t>region</a:t>
            </a:r>
            <a:r>
              <a:rPr lang="en-US" altLang="zh-CN" sz="1400" b="1" i="1">
                <a:latin typeface="Calibri" pitchFamily="34" charset="0"/>
                <a:ea typeface="宋体" pitchFamily="2" charset="-122"/>
              </a:rPr>
              <a:t> </a:t>
            </a:r>
          </a:p>
          <a:p>
            <a:pPr marL="457200" indent="-457200"/>
            <a:r>
              <a:rPr lang="en-US" altLang="zh-CN" sz="1400" b="1">
                <a:latin typeface="Arial Black" pitchFamily="34" charset="0"/>
                <a:ea typeface="宋体" pitchFamily="2" charset="-122"/>
              </a:rPr>
              <a:t>per</a:t>
            </a:r>
            <a:r>
              <a:rPr lang="en-US" altLang="zh-CN" sz="1400" b="1" i="1">
                <a:latin typeface="Calibri" pitchFamily="34" charset="0"/>
                <a:ea typeface="宋体" pitchFamily="2" charset="-122"/>
              </a:rPr>
              <a:t> </a:t>
            </a:r>
            <a:r>
              <a:rPr lang="en-US" altLang="zh-CN" sz="1400" b="1">
                <a:latin typeface="Arial Black" pitchFamily="34" charset="0"/>
                <a:ea typeface="宋体" pitchFamily="2" charset="-122"/>
              </a:rPr>
              <a:t>entry</a:t>
            </a:r>
          </a:p>
        </p:txBody>
      </p:sp>
      <p:sp>
        <p:nvSpPr>
          <p:cNvPr id="82" name="Text Box 509"/>
          <p:cNvSpPr txBox="1">
            <a:spLocks noChangeArrowheads="1"/>
          </p:cNvSpPr>
          <p:nvPr/>
        </p:nvSpPr>
        <p:spPr bwMode="auto">
          <a:xfrm>
            <a:off x="5407025" y="4422775"/>
            <a:ext cx="1120775" cy="730250"/>
          </a:xfrm>
          <a:prstGeom prst="rect">
            <a:avLst/>
          </a:prstGeom>
          <a:noFill/>
          <a:ln w="12700">
            <a:noFill/>
            <a:miter lim="800000"/>
            <a:headEnd/>
            <a:tailEnd/>
          </a:ln>
          <a:effectLst/>
        </p:spPr>
        <p:txBody>
          <a:bodyPr>
            <a:spAutoFit/>
          </a:bodyPr>
          <a:lstStyle/>
          <a:p>
            <a:pPr marL="457200" indent="-457200"/>
            <a:r>
              <a:rPr lang="en-US" altLang="zh-CN" sz="1400" b="1">
                <a:latin typeface="Arial Black" pitchFamily="34" charset="0"/>
                <a:ea typeface="宋体" pitchFamily="2" charset="-122"/>
              </a:rPr>
              <a:t>4 KB</a:t>
            </a:r>
          </a:p>
          <a:p>
            <a:pPr marL="457200" indent="-457200"/>
            <a:r>
              <a:rPr lang="en-US" altLang="zh-CN" sz="1400" b="1">
                <a:latin typeface="Arial Black" pitchFamily="34" charset="0"/>
                <a:ea typeface="宋体" pitchFamily="2" charset="-122"/>
              </a:rPr>
              <a:t>region </a:t>
            </a:r>
          </a:p>
          <a:p>
            <a:pPr marL="457200" indent="-457200"/>
            <a:r>
              <a:rPr lang="en-US" altLang="zh-CN" sz="1400" b="1">
                <a:latin typeface="Arial Black" pitchFamily="34" charset="0"/>
                <a:ea typeface="宋体" pitchFamily="2" charset="-122"/>
              </a:rPr>
              <a:t>per entry</a:t>
            </a:r>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1"/>
          <p:cNvSpPr>
            <a:spLocks noGrp="1" noChangeArrowheads="1"/>
          </p:cNvSpPr>
          <p:nvPr>
            <p:ph type="title" idx="4294967295"/>
          </p:nvPr>
        </p:nvSpPr>
        <p:spPr>
          <a:xfrm>
            <a:off x="241300" y="114300"/>
            <a:ext cx="8483600" cy="573088"/>
          </a:xfrm>
        </p:spPr>
        <p:txBody>
          <a:bodyPr lIns="91440" tIns="45720" rIns="91440" bIns="45720" anchor="ct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a:ea typeface="宋体" pitchFamily="2" charset="-122"/>
              </a:rPr>
              <a:t>Cute Trick for Speeding Up L1 Access</a:t>
            </a:r>
          </a:p>
        </p:txBody>
      </p:sp>
      <p:sp>
        <p:nvSpPr>
          <p:cNvPr id="736259" name="Rectangle 2"/>
          <p:cNvSpPr>
            <a:spLocks noGrp="1" noChangeArrowheads="1"/>
          </p:cNvSpPr>
          <p:nvPr>
            <p:ph type="body" idx="4294967295"/>
          </p:nvPr>
        </p:nvSpPr>
        <p:spPr>
          <a:xfrm>
            <a:off x="322263" y="4083050"/>
            <a:ext cx="8548687" cy="2498725"/>
          </a:xfrm>
        </p:spPr>
        <p:txBody>
          <a:bodyPr lIns="91440" tIns="45720" rIns="91440" bIns="45720"/>
          <a:lstStyle/>
          <a:p>
            <a:pPr marL="342900" indent="-3429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a:latin typeface="Arial Black" pitchFamily="34" charset="0"/>
                <a:ea typeface="宋体" pitchFamily="2" charset="-122"/>
              </a:rPr>
              <a:t>Observation</a:t>
            </a:r>
          </a:p>
          <a:p>
            <a:pPr marL="742950" lvl="1" indent="-28575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a:latin typeface="Arial Black" pitchFamily="34" charset="0"/>
                <a:ea typeface="宋体" pitchFamily="2" charset="-122"/>
              </a:rPr>
              <a:t>Bits that determine CI </a:t>
            </a:r>
            <a:r>
              <a:rPr lang="en-GB" altLang="zh-CN">
                <a:solidFill>
                  <a:schemeClr val="accent1"/>
                </a:solidFill>
                <a:latin typeface="Arial Black" pitchFamily="34" charset="0"/>
                <a:ea typeface="宋体" pitchFamily="2" charset="-122"/>
              </a:rPr>
              <a:t>identical</a:t>
            </a:r>
            <a:r>
              <a:rPr lang="en-GB" altLang="zh-CN">
                <a:latin typeface="Arial Black" pitchFamily="34" charset="0"/>
                <a:ea typeface="宋体" pitchFamily="2" charset="-122"/>
              </a:rPr>
              <a:t> in virtual and physical address</a:t>
            </a:r>
          </a:p>
          <a:p>
            <a:pPr marL="742950" lvl="1" indent="-28575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a:latin typeface="Arial Black" pitchFamily="34" charset="0"/>
                <a:ea typeface="宋体" pitchFamily="2" charset="-122"/>
              </a:rPr>
              <a:t>Can </a:t>
            </a:r>
            <a:r>
              <a:rPr lang="en-GB" altLang="zh-CN">
                <a:solidFill>
                  <a:schemeClr val="accent1"/>
                </a:solidFill>
                <a:latin typeface="Arial Black" pitchFamily="34" charset="0"/>
                <a:ea typeface="宋体" pitchFamily="2" charset="-122"/>
              </a:rPr>
              <a:t>index into cache while address translation taking place</a:t>
            </a:r>
          </a:p>
          <a:p>
            <a:pPr marL="742950" lvl="1" indent="-28575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a:solidFill>
                  <a:schemeClr val="accent1"/>
                </a:solidFill>
                <a:latin typeface="Arial Black" pitchFamily="34" charset="0"/>
                <a:ea typeface="宋体" pitchFamily="2" charset="-122"/>
              </a:rPr>
              <a:t>Generally we hit in TLB</a:t>
            </a:r>
            <a:r>
              <a:rPr lang="en-GB" altLang="zh-CN">
                <a:latin typeface="Arial Black" pitchFamily="34" charset="0"/>
                <a:ea typeface="宋体" pitchFamily="2" charset="-122"/>
              </a:rPr>
              <a:t>, so PPN bits (CT bits) available next</a:t>
            </a:r>
          </a:p>
          <a:p>
            <a:pPr marL="742950" lvl="1" indent="-28575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a:latin typeface="Arial Black" pitchFamily="34" charset="0"/>
                <a:ea typeface="宋体" pitchFamily="2" charset="-122"/>
              </a:rPr>
              <a:t>“Virtually indexed, physically tagged”</a:t>
            </a:r>
          </a:p>
          <a:p>
            <a:pPr marL="742950" lvl="1" indent="-28575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a:solidFill>
                  <a:schemeClr val="accent1"/>
                </a:solidFill>
                <a:latin typeface="Arial Black" pitchFamily="34" charset="0"/>
                <a:ea typeface="宋体" pitchFamily="2" charset="-122"/>
              </a:rPr>
              <a:t>Cache carefully sized to make this possible</a:t>
            </a:r>
          </a:p>
        </p:txBody>
      </p:sp>
      <p:grpSp>
        <p:nvGrpSpPr>
          <p:cNvPr id="736303" name="Group 47"/>
          <p:cNvGrpSpPr>
            <a:grpSpLocks/>
          </p:cNvGrpSpPr>
          <p:nvPr/>
        </p:nvGrpSpPr>
        <p:grpSpPr bwMode="auto">
          <a:xfrm>
            <a:off x="931863" y="823913"/>
            <a:ext cx="7059612" cy="3297237"/>
            <a:chOff x="807" y="600"/>
            <a:chExt cx="4172" cy="2077"/>
          </a:xfrm>
        </p:grpSpPr>
        <p:sp>
          <p:nvSpPr>
            <p:cNvPr id="736260" name="Text Box 3"/>
            <p:cNvSpPr txBox="1">
              <a:spLocks noChangeArrowheads="1"/>
            </p:cNvSpPr>
            <p:nvPr/>
          </p:nvSpPr>
          <p:spPr bwMode="auto">
            <a:xfrm>
              <a:off x="807" y="1050"/>
              <a:ext cx="798" cy="560"/>
            </a:xfrm>
            <a:prstGeom prst="rect">
              <a:avLst/>
            </a:prstGeom>
            <a:noFill/>
            <a:ln w="9525">
              <a:noFill/>
              <a:round/>
              <a:headEnd/>
              <a:tailEnd/>
            </a:ln>
          </p:spPr>
          <p:txBody>
            <a:bodyPr lIns="90360" tIns="44280" rIns="90360" bIns="44280">
              <a:spAutoFit/>
            </a:bodyPr>
            <a:lstStyle/>
            <a:p>
              <a:pPr algn="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003300"/>
                  </a:solidFill>
                  <a:latin typeface="Arial Black" pitchFamily="34" charset="0"/>
                  <a:ea typeface="msgothic"/>
                  <a:cs typeface="msgothic"/>
                </a:rPr>
                <a:t>Physical </a:t>
              </a:r>
            </a:p>
            <a:p>
              <a:pPr algn="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003300"/>
                  </a:solidFill>
                  <a:latin typeface="Arial Black" pitchFamily="34" charset="0"/>
                  <a:ea typeface="msgothic"/>
                  <a:cs typeface="msgothic"/>
                </a:rPr>
                <a:t>address </a:t>
              </a:r>
            </a:p>
            <a:p>
              <a:pPr algn="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003300"/>
                  </a:solidFill>
                  <a:latin typeface="Arial Black" pitchFamily="34" charset="0"/>
                  <a:ea typeface="msgothic"/>
                  <a:cs typeface="msgothic"/>
                </a:rPr>
                <a:t>(PA)</a:t>
              </a:r>
            </a:p>
          </p:txBody>
        </p:sp>
        <p:sp>
          <p:nvSpPr>
            <p:cNvPr id="736261" name="Rectangle 4"/>
            <p:cNvSpPr>
              <a:spLocks noChangeArrowheads="1"/>
            </p:cNvSpPr>
            <p:nvPr/>
          </p:nvSpPr>
          <p:spPr bwMode="auto">
            <a:xfrm>
              <a:off x="1811" y="1063"/>
              <a:ext cx="672" cy="192"/>
            </a:xfrm>
            <a:prstGeom prst="rect">
              <a:avLst/>
            </a:prstGeom>
            <a:solidFill>
              <a:srgbClr val="D5F1CF"/>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CT</a:t>
              </a:r>
            </a:p>
          </p:txBody>
        </p:sp>
        <p:sp>
          <p:nvSpPr>
            <p:cNvPr id="26629" name="Rectangle 5"/>
            <p:cNvSpPr>
              <a:spLocks noChangeArrowheads="1"/>
            </p:cNvSpPr>
            <p:nvPr/>
          </p:nvSpPr>
          <p:spPr bwMode="auto">
            <a:xfrm>
              <a:off x="2675" y="1063"/>
              <a:ext cx="192" cy="192"/>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CO</a:t>
              </a:r>
            </a:p>
          </p:txBody>
        </p:sp>
        <p:sp>
          <p:nvSpPr>
            <p:cNvPr id="736263" name="Text Box 6"/>
            <p:cNvSpPr txBox="1">
              <a:spLocks noChangeArrowheads="1"/>
            </p:cNvSpPr>
            <p:nvPr/>
          </p:nvSpPr>
          <p:spPr bwMode="auto">
            <a:xfrm>
              <a:off x="2004" y="919"/>
              <a:ext cx="248" cy="174"/>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36</a:t>
              </a:r>
            </a:p>
          </p:txBody>
        </p:sp>
        <p:sp>
          <p:nvSpPr>
            <p:cNvPr id="736264" name="Text Box 7"/>
            <p:cNvSpPr txBox="1">
              <a:spLocks noChangeArrowheads="1"/>
            </p:cNvSpPr>
            <p:nvPr/>
          </p:nvSpPr>
          <p:spPr bwMode="auto">
            <a:xfrm>
              <a:off x="2691" y="919"/>
              <a:ext cx="177" cy="174"/>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6</a:t>
              </a:r>
            </a:p>
          </p:txBody>
        </p:sp>
        <p:sp>
          <p:nvSpPr>
            <p:cNvPr id="26632" name="Rectangle 8"/>
            <p:cNvSpPr>
              <a:spLocks noChangeArrowheads="1"/>
            </p:cNvSpPr>
            <p:nvPr/>
          </p:nvSpPr>
          <p:spPr bwMode="auto">
            <a:xfrm>
              <a:off x="2483" y="1063"/>
              <a:ext cx="192" cy="192"/>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CI</a:t>
              </a:r>
            </a:p>
          </p:txBody>
        </p:sp>
        <p:sp>
          <p:nvSpPr>
            <p:cNvPr id="736266" name="Text Box 9"/>
            <p:cNvSpPr txBox="1">
              <a:spLocks noChangeArrowheads="1"/>
            </p:cNvSpPr>
            <p:nvPr/>
          </p:nvSpPr>
          <p:spPr bwMode="auto">
            <a:xfrm>
              <a:off x="2483" y="919"/>
              <a:ext cx="177" cy="174"/>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6</a:t>
              </a:r>
            </a:p>
          </p:txBody>
        </p:sp>
        <p:sp>
          <p:nvSpPr>
            <p:cNvPr id="736267" name="Text Box 10"/>
            <p:cNvSpPr txBox="1">
              <a:spLocks noChangeArrowheads="1"/>
            </p:cNvSpPr>
            <p:nvPr/>
          </p:nvSpPr>
          <p:spPr bwMode="auto">
            <a:xfrm>
              <a:off x="947" y="1972"/>
              <a:ext cx="676" cy="560"/>
            </a:xfrm>
            <a:prstGeom prst="rect">
              <a:avLst/>
            </a:prstGeom>
            <a:noFill/>
            <a:ln w="9525">
              <a:noFill/>
              <a:round/>
              <a:headEnd/>
              <a:tailEnd/>
            </a:ln>
          </p:spPr>
          <p:txBody>
            <a:bodyPr lIns="90360" tIns="44280" rIns="90360" bIns="44280">
              <a:spAutoFit/>
            </a:bodyPr>
            <a:lstStyle/>
            <a:p>
              <a:pPr algn="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003300"/>
                  </a:solidFill>
                  <a:latin typeface="Arial Black" pitchFamily="34" charset="0"/>
                  <a:ea typeface="msgothic"/>
                  <a:cs typeface="msgothic"/>
                </a:rPr>
                <a:t>Virtual </a:t>
              </a:r>
            </a:p>
            <a:p>
              <a:pPr algn="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003300"/>
                  </a:solidFill>
                  <a:latin typeface="Arial Black" pitchFamily="34" charset="0"/>
                  <a:ea typeface="msgothic"/>
                  <a:cs typeface="msgothic"/>
                </a:rPr>
                <a:t>address </a:t>
              </a:r>
            </a:p>
            <a:p>
              <a:pPr algn="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003300"/>
                  </a:solidFill>
                  <a:latin typeface="Arial Black" pitchFamily="34" charset="0"/>
                  <a:ea typeface="msgothic"/>
                  <a:cs typeface="msgothic"/>
                </a:rPr>
                <a:t>(VA)</a:t>
              </a:r>
            </a:p>
          </p:txBody>
        </p:sp>
        <p:sp>
          <p:nvSpPr>
            <p:cNvPr id="736268" name="Rectangle 11"/>
            <p:cNvSpPr>
              <a:spLocks noChangeArrowheads="1"/>
            </p:cNvSpPr>
            <p:nvPr/>
          </p:nvSpPr>
          <p:spPr bwMode="auto">
            <a:xfrm>
              <a:off x="1811" y="2263"/>
              <a:ext cx="672" cy="192"/>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VPN</a:t>
              </a:r>
            </a:p>
          </p:txBody>
        </p:sp>
        <p:sp>
          <p:nvSpPr>
            <p:cNvPr id="26636" name="Rectangle 12"/>
            <p:cNvSpPr>
              <a:spLocks noChangeArrowheads="1"/>
            </p:cNvSpPr>
            <p:nvPr/>
          </p:nvSpPr>
          <p:spPr bwMode="auto">
            <a:xfrm>
              <a:off x="2483" y="2263"/>
              <a:ext cx="385" cy="192"/>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VPO</a:t>
              </a:r>
            </a:p>
          </p:txBody>
        </p:sp>
        <p:sp>
          <p:nvSpPr>
            <p:cNvPr id="736270" name="Text Box 13"/>
            <p:cNvSpPr txBox="1">
              <a:spLocks noChangeArrowheads="1"/>
            </p:cNvSpPr>
            <p:nvPr/>
          </p:nvSpPr>
          <p:spPr bwMode="auto">
            <a:xfrm>
              <a:off x="2002" y="2503"/>
              <a:ext cx="248" cy="174"/>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36</a:t>
              </a:r>
            </a:p>
          </p:txBody>
        </p:sp>
        <p:sp>
          <p:nvSpPr>
            <p:cNvPr id="736271" name="Text Box 14"/>
            <p:cNvSpPr txBox="1">
              <a:spLocks noChangeArrowheads="1"/>
            </p:cNvSpPr>
            <p:nvPr/>
          </p:nvSpPr>
          <p:spPr bwMode="auto">
            <a:xfrm>
              <a:off x="2481" y="2503"/>
              <a:ext cx="384" cy="174"/>
            </a:xfrm>
            <a:prstGeom prst="rect">
              <a:avLst/>
            </a:prstGeom>
            <a:noFill/>
            <a:ln w="9525">
              <a:noFill/>
              <a:round/>
              <a:headEnd/>
              <a:tailEnd/>
            </a:ln>
          </p:spPr>
          <p:txBody>
            <a:bodyPr lIns="90360" tIns="44280" rIns="90360" bIns="44280">
              <a:spAutoFit/>
            </a:bodyP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12</a:t>
              </a:r>
            </a:p>
          </p:txBody>
        </p:sp>
        <p:sp>
          <p:nvSpPr>
            <p:cNvPr id="26639" name="Rectangle 15"/>
            <p:cNvSpPr>
              <a:spLocks noChangeArrowheads="1"/>
            </p:cNvSpPr>
            <p:nvPr/>
          </p:nvSpPr>
          <p:spPr bwMode="auto">
            <a:xfrm>
              <a:off x="2483" y="1447"/>
              <a:ext cx="385" cy="192"/>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PPO</a:t>
              </a:r>
            </a:p>
          </p:txBody>
        </p:sp>
        <p:sp>
          <p:nvSpPr>
            <p:cNvPr id="736273" name="Rectangle 16"/>
            <p:cNvSpPr>
              <a:spLocks noChangeArrowheads="1"/>
            </p:cNvSpPr>
            <p:nvPr/>
          </p:nvSpPr>
          <p:spPr bwMode="auto">
            <a:xfrm>
              <a:off x="1811" y="1447"/>
              <a:ext cx="672" cy="192"/>
            </a:xfrm>
            <a:prstGeom prst="rect">
              <a:avLst/>
            </a:prstGeom>
            <a:solidFill>
              <a:srgbClr val="D5F1CF"/>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PPN</a:t>
              </a:r>
            </a:p>
          </p:txBody>
        </p:sp>
        <p:sp>
          <p:nvSpPr>
            <p:cNvPr id="736274" name="AutoShape 17"/>
            <p:cNvSpPr>
              <a:spLocks/>
            </p:cNvSpPr>
            <p:nvPr/>
          </p:nvSpPr>
          <p:spPr bwMode="auto">
            <a:xfrm>
              <a:off x="1619" y="1063"/>
              <a:ext cx="144" cy="576"/>
            </a:xfrm>
            <a:prstGeom prst="leftBrace">
              <a:avLst>
                <a:gd name="adj1" fmla="val 33333"/>
                <a:gd name="adj2" fmla="val 50000"/>
              </a:avLst>
            </a:prstGeom>
            <a:noFill/>
            <a:ln w="936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36275" name="Line 18"/>
            <p:cNvSpPr>
              <a:spLocks noChangeShapeType="1"/>
            </p:cNvSpPr>
            <p:nvPr/>
          </p:nvSpPr>
          <p:spPr bwMode="auto">
            <a:xfrm flipV="1">
              <a:off x="2195" y="2118"/>
              <a:ext cx="1" cy="146"/>
            </a:xfrm>
            <a:prstGeom prst="line">
              <a:avLst/>
            </a:prstGeom>
            <a:noFill/>
            <a:ln w="9360">
              <a:solidFill>
                <a:srgbClr val="000066"/>
              </a:solidFill>
              <a:miter lim="800000"/>
              <a:headEnd type="oval" w="med" len="med"/>
              <a:tailEnd type="triangle" w="med" len="med"/>
            </a:ln>
          </p:spPr>
          <p:txBody>
            <a:bodyPr/>
            <a:lstStyle/>
            <a:p>
              <a:endParaRPr lang="zh-CN" altLang="en-US"/>
            </a:p>
          </p:txBody>
        </p:sp>
        <p:sp>
          <p:nvSpPr>
            <p:cNvPr id="736276" name="AutoShape 19"/>
            <p:cNvSpPr>
              <a:spLocks noChangeArrowheads="1"/>
            </p:cNvSpPr>
            <p:nvPr/>
          </p:nvSpPr>
          <p:spPr bwMode="auto">
            <a:xfrm>
              <a:off x="1763" y="1783"/>
              <a:ext cx="720" cy="384"/>
            </a:xfrm>
            <a:prstGeom prst="roundRect">
              <a:avLst>
                <a:gd name="adj" fmla="val 16667"/>
              </a:avLst>
            </a:prstGeom>
            <a:solidFill>
              <a:srgbClr val="D9D9D9"/>
            </a:solidFill>
            <a:ln w="19080">
              <a:no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Address</a:t>
              </a:r>
            </a:p>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Translation</a:t>
              </a:r>
            </a:p>
          </p:txBody>
        </p:sp>
        <p:sp>
          <p:nvSpPr>
            <p:cNvPr id="736277" name="Line 20"/>
            <p:cNvSpPr>
              <a:spLocks noChangeShapeType="1"/>
            </p:cNvSpPr>
            <p:nvPr/>
          </p:nvSpPr>
          <p:spPr bwMode="auto">
            <a:xfrm flipV="1">
              <a:off x="2195" y="1638"/>
              <a:ext cx="1" cy="173"/>
            </a:xfrm>
            <a:prstGeom prst="line">
              <a:avLst/>
            </a:prstGeom>
            <a:noFill/>
            <a:ln w="9360">
              <a:solidFill>
                <a:srgbClr val="000066"/>
              </a:solidFill>
              <a:miter lim="800000"/>
              <a:headEnd/>
              <a:tailEnd type="triangle" w="med" len="med"/>
            </a:ln>
          </p:spPr>
          <p:txBody>
            <a:bodyPr/>
            <a:lstStyle/>
            <a:p>
              <a:endParaRPr lang="zh-CN" altLang="en-US"/>
            </a:p>
          </p:txBody>
        </p:sp>
        <p:sp>
          <p:nvSpPr>
            <p:cNvPr id="736278" name="Line 21"/>
            <p:cNvSpPr>
              <a:spLocks noChangeShapeType="1"/>
            </p:cNvSpPr>
            <p:nvPr/>
          </p:nvSpPr>
          <p:spPr bwMode="auto">
            <a:xfrm flipV="1">
              <a:off x="2675" y="1639"/>
              <a:ext cx="1" cy="626"/>
            </a:xfrm>
            <a:prstGeom prst="line">
              <a:avLst/>
            </a:prstGeom>
            <a:noFill/>
            <a:ln w="9360">
              <a:solidFill>
                <a:srgbClr val="000066"/>
              </a:solidFill>
              <a:miter lim="800000"/>
              <a:headEnd type="oval" w="med" len="med"/>
              <a:tailEnd type="triangle" w="med" len="med"/>
            </a:ln>
          </p:spPr>
          <p:txBody>
            <a:bodyPr/>
            <a:lstStyle/>
            <a:p>
              <a:endParaRPr lang="zh-CN" altLang="en-US"/>
            </a:p>
          </p:txBody>
        </p:sp>
        <p:sp>
          <p:nvSpPr>
            <p:cNvPr id="736279" name="Text Box 22"/>
            <p:cNvSpPr txBox="1">
              <a:spLocks noChangeArrowheads="1"/>
            </p:cNvSpPr>
            <p:nvPr/>
          </p:nvSpPr>
          <p:spPr bwMode="auto">
            <a:xfrm>
              <a:off x="2673" y="1765"/>
              <a:ext cx="540" cy="334"/>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No</a:t>
              </a:r>
            </a:p>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Change</a:t>
              </a:r>
            </a:p>
          </p:txBody>
        </p:sp>
        <p:sp>
          <p:nvSpPr>
            <p:cNvPr id="736280" name="Rectangle 23"/>
            <p:cNvSpPr>
              <a:spLocks noChangeArrowheads="1"/>
            </p:cNvSpPr>
            <p:nvPr/>
          </p:nvSpPr>
          <p:spPr bwMode="auto">
            <a:xfrm>
              <a:off x="3299" y="1447"/>
              <a:ext cx="1680" cy="720"/>
            </a:xfrm>
            <a:prstGeom prst="rect">
              <a:avLst/>
            </a:prstGeom>
            <a:solidFill>
              <a:srgbClr val="F6F5BD"/>
            </a:solidFill>
            <a:ln w="1908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36281" name="Line 28"/>
            <p:cNvSpPr>
              <a:spLocks noChangeShapeType="1"/>
            </p:cNvSpPr>
            <p:nvPr/>
          </p:nvSpPr>
          <p:spPr bwMode="auto">
            <a:xfrm flipV="1">
              <a:off x="2867" y="1735"/>
              <a:ext cx="589" cy="625"/>
            </a:xfrm>
            <a:prstGeom prst="line">
              <a:avLst/>
            </a:prstGeom>
            <a:noFill/>
            <a:ln w="19080">
              <a:solidFill>
                <a:srgbClr val="000066"/>
              </a:solidFill>
              <a:prstDash val="sysDot"/>
              <a:miter lim="800000"/>
              <a:headEnd type="oval" w="med" len="med"/>
              <a:tailEnd type="triangle" w="med" len="med"/>
            </a:ln>
          </p:spPr>
          <p:txBody>
            <a:bodyPr/>
            <a:lstStyle/>
            <a:p>
              <a:endParaRPr lang="zh-CN" altLang="en-US"/>
            </a:p>
          </p:txBody>
        </p:sp>
        <p:sp>
          <p:nvSpPr>
            <p:cNvPr id="736282" name="Rectangle 29"/>
            <p:cNvSpPr>
              <a:spLocks noChangeArrowheads="1"/>
            </p:cNvSpPr>
            <p:nvPr/>
          </p:nvSpPr>
          <p:spPr bwMode="auto">
            <a:xfrm>
              <a:off x="3046" y="2088"/>
              <a:ext cx="230" cy="174"/>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CI</a:t>
              </a:r>
            </a:p>
          </p:txBody>
        </p:sp>
        <p:sp>
          <p:nvSpPr>
            <p:cNvPr id="736283" name="Freeform 34"/>
            <p:cNvSpPr>
              <a:spLocks/>
            </p:cNvSpPr>
            <p:nvPr/>
          </p:nvSpPr>
          <p:spPr bwMode="auto">
            <a:xfrm>
              <a:off x="2291" y="775"/>
              <a:ext cx="1008" cy="384"/>
            </a:xfrm>
            <a:custGeom>
              <a:avLst/>
              <a:gdLst>
                <a:gd name="T0" fmla="*/ 0 w 1200"/>
                <a:gd name="T1" fmla="*/ 240 h 240"/>
                <a:gd name="T2" fmla="*/ 192 w 1200"/>
                <a:gd name="T3" fmla="*/ 0 h 240"/>
                <a:gd name="T4" fmla="*/ 1200 w 1200"/>
                <a:gd name="T5" fmla="*/ 0 h 240"/>
                <a:gd name="T6" fmla="*/ 0 60000 65536"/>
                <a:gd name="T7" fmla="*/ 0 60000 65536"/>
                <a:gd name="T8" fmla="*/ 0 60000 65536"/>
                <a:gd name="T9" fmla="*/ 0 w 1200"/>
                <a:gd name="T10" fmla="*/ 0 h 240"/>
                <a:gd name="T11" fmla="*/ 1200 w 1200"/>
                <a:gd name="T12" fmla="*/ 240 h 240"/>
              </a:gdLst>
              <a:ahLst/>
              <a:cxnLst>
                <a:cxn ang="T6">
                  <a:pos x="T0" y="T1"/>
                </a:cxn>
                <a:cxn ang="T7">
                  <a:pos x="T2" y="T3"/>
                </a:cxn>
                <a:cxn ang="T8">
                  <a:pos x="T4" y="T5"/>
                </a:cxn>
              </a:cxnLst>
              <a:rect l="T9" t="T10" r="T11" b="T12"/>
              <a:pathLst>
                <a:path w="1200" h="240">
                  <a:moveTo>
                    <a:pt x="0" y="240"/>
                  </a:moveTo>
                  <a:lnTo>
                    <a:pt x="192" y="0"/>
                  </a:lnTo>
                  <a:lnTo>
                    <a:pt x="1200" y="0"/>
                  </a:lnTo>
                </a:path>
              </a:pathLst>
            </a:custGeom>
            <a:noFill/>
            <a:ln w="19080">
              <a:solidFill>
                <a:srgbClr val="000066"/>
              </a:solidFill>
              <a:prstDash val="sysDot"/>
              <a:round/>
              <a:headEnd type="oval" w="med" len="med"/>
              <a:tailEnd type="triangle" w="med" len="med"/>
            </a:ln>
          </p:spPr>
          <p:txBody>
            <a:bodyPr wrap="none" anchor="ctr"/>
            <a:lstStyle/>
            <a:p>
              <a:endParaRPr lang="zh-CN" altLang="en-US"/>
            </a:p>
          </p:txBody>
        </p:sp>
        <p:sp>
          <p:nvSpPr>
            <p:cNvPr id="736284" name="TextBox 36"/>
            <p:cNvSpPr txBox="1">
              <a:spLocks noChangeArrowheads="1"/>
            </p:cNvSpPr>
            <p:nvPr/>
          </p:nvSpPr>
          <p:spPr bwMode="auto">
            <a:xfrm>
              <a:off x="3827" y="2223"/>
              <a:ext cx="768" cy="192"/>
            </a:xfrm>
            <a:prstGeom prst="rect">
              <a:avLst/>
            </a:prstGeom>
            <a:noFill/>
            <a:ln w="9525">
              <a:noFill/>
              <a:miter lim="800000"/>
              <a:headEnd/>
              <a:tailEnd/>
            </a:ln>
          </p:spPr>
          <p:txBody>
            <a:bodyPr>
              <a:spAutoFit/>
            </a:bodyPr>
            <a:lstStyle/>
            <a:p>
              <a:pPr algn="ctr"/>
              <a:r>
                <a:rPr lang="en-US" altLang="zh-CN" sz="1400" b="1">
                  <a:solidFill>
                    <a:srgbClr val="003300"/>
                  </a:solidFill>
                  <a:latin typeface="Arial Black" pitchFamily="34" charset="0"/>
                  <a:ea typeface="宋体" pitchFamily="2" charset="-122"/>
                </a:rPr>
                <a:t>L1 Cache</a:t>
              </a:r>
            </a:p>
          </p:txBody>
        </p:sp>
        <p:sp>
          <p:nvSpPr>
            <p:cNvPr id="736285" name="Rectangle 29"/>
            <p:cNvSpPr>
              <a:spLocks noChangeArrowheads="1"/>
            </p:cNvSpPr>
            <p:nvPr/>
          </p:nvSpPr>
          <p:spPr bwMode="auto">
            <a:xfrm>
              <a:off x="2764" y="600"/>
              <a:ext cx="265" cy="174"/>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CT</a:t>
              </a:r>
            </a:p>
          </p:txBody>
        </p:sp>
        <p:sp>
          <p:nvSpPr>
            <p:cNvPr id="50" name="Rectangle 49"/>
            <p:cNvSpPr/>
            <p:nvPr/>
          </p:nvSpPr>
          <p:spPr bwMode="auto">
            <a:xfrm>
              <a:off x="3456" y="1658"/>
              <a:ext cx="178" cy="125"/>
            </a:xfrm>
            <a:prstGeom prst="rect">
              <a:avLst/>
            </a:prstGeom>
            <a:solidFill>
              <a:srgbClr val="DBF2DA"/>
            </a:solidFill>
            <a:ln w="12700" cap="flat" cmpd="sng" algn="ctr">
              <a:solidFill>
                <a:schemeClr val="tx1"/>
              </a:solidFill>
              <a:prstDash val="solid"/>
              <a:round/>
              <a:headEnd type="none" w="med" len="med"/>
              <a:tailEnd type="arrow" w="med" len="med"/>
            </a:ln>
            <a:effectLst/>
          </p:spPr>
          <p:txBody>
            <a:bodyPr anchor="ctr"/>
            <a:lstStyle/>
            <a:p>
              <a:pPr algn="ctr">
                <a:defRPr/>
              </a:pPr>
              <a:endParaRPr lang="en-US" b="1" dirty="0">
                <a:latin typeface="+mn-lt"/>
              </a:endParaRPr>
            </a:p>
          </p:txBody>
        </p:sp>
        <p:sp>
          <p:nvSpPr>
            <p:cNvPr id="51" name="Rectangle 50"/>
            <p:cNvSpPr/>
            <p:nvPr/>
          </p:nvSpPr>
          <p:spPr bwMode="auto">
            <a:xfrm>
              <a:off x="3635" y="1658"/>
              <a:ext cx="179" cy="125"/>
            </a:xfrm>
            <a:prstGeom prst="rect">
              <a:avLst/>
            </a:prstGeom>
            <a:solidFill>
              <a:srgbClr val="DBF2DA"/>
            </a:solidFill>
            <a:ln w="12700" cap="flat" cmpd="sng" algn="ctr">
              <a:solidFill>
                <a:schemeClr val="tx1"/>
              </a:solidFill>
              <a:prstDash val="solid"/>
              <a:round/>
              <a:headEnd type="none" w="med" len="med"/>
              <a:tailEnd type="arrow" w="med" len="med"/>
            </a:ln>
            <a:effectLst/>
          </p:spPr>
          <p:txBody>
            <a:bodyPr anchor="ctr"/>
            <a:lstStyle/>
            <a:p>
              <a:pPr algn="ctr">
                <a:defRPr/>
              </a:pPr>
              <a:endParaRPr lang="en-US" b="1" dirty="0">
                <a:latin typeface="+mn-lt"/>
              </a:endParaRPr>
            </a:p>
          </p:txBody>
        </p:sp>
        <p:sp>
          <p:nvSpPr>
            <p:cNvPr id="52" name="Rectangle 51"/>
            <p:cNvSpPr/>
            <p:nvPr/>
          </p:nvSpPr>
          <p:spPr bwMode="auto">
            <a:xfrm>
              <a:off x="3792" y="1658"/>
              <a:ext cx="179" cy="125"/>
            </a:xfrm>
            <a:prstGeom prst="rect">
              <a:avLst/>
            </a:prstGeom>
            <a:solidFill>
              <a:srgbClr val="DBF2DA"/>
            </a:solidFill>
            <a:ln w="12700" cap="flat" cmpd="sng" algn="ctr">
              <a:solidFill>
                <a:schemeClr val="tx1"/>
              </a:solidFill>
              <a:prstDash val="solid"/>
              <a:round/>
              <a:headEnd type="none" w="med" len="med"/>
              <a:tailEnd type="arrow" w="med" len="med"/>
            </a:ln>
            <a:effectLst/>
          </p:spPr>
          <p:txBody>
            <a:bodyPr anchor="ctr"/>
            <a:lstStyle/>
            <a:p>
              <a:pPr algn="ctr">
                <a:defRPr/>
              </a:pPr>
              <a:endParaRPr lang="en-US" b="1" dirty="0">
                <a:latin typeface="+mn-lt"/>
              </a:endParaRPr>
            </a:p>
          </p:txBody>
        </p:sp>
        <p:sp>
          <p:nvSpPr>
            <p:cNvPr id="53" name="Rectangle 52"/>
            <p:cNvSpPr/>
            <p:nvPr/>
          </p:nvSpPr>
          <p:spPr bwMode="auto">
            <a:xfrm>
              <a:off x="3971" y="1658"/>
              <a:ext cx="178" cy="125"/>
            </a:xfrm>
            <a:prstGeom prst="rect">
              <a:avLst/>
            </a:prstGeom>
            <a:solidFill>
              <a:srgbClr val="DBF2DA"/>
            </a:solidFill>
            <a:ln w="12700" cap="flat" cmpd="sng" algn="ctr">
              <a:solidFill>
                <a:schemeClr val="tx1"/>
              </a:solidFill>
              <a:prstDash val="solid"/>
              <a:round/>
              <a:headEnd type="none" w="med" len="med"/>
              <a:tailEnd type="arrow" w="med" len="med"/>
            </a:ln>
            <a:effectLst/>
          </p:spPr>
          <p:txBody>
            <a:bodyPr anchor="ctr"/>
            <a:lstStyle/>
            <a:p>
              <a:pPr algn="ctr">
                <a:defRPr/>
              </a:pPr>
              <a:endParaRPr lang="en-US" b="1" dirty="0">
                <a:latin typeface="+mn-lt"/>
              </a:endParaRPr>
            </a:p>
          </p:txBody>
        </p:sp>
        <p:sp>
          <p:nvSpPr>
            <p:cNvPr id="55" name="Rectangle 54"/>
            <p:cNvSpPr/>
            <p:nvPr/>
          </p:nvSpPr>
          <p:spPr bwMode="auto">
            <a:xfrm>
              <a:off x="4140" y="1658"/>
              <a:ext cx="180" cy="125"/>
            </a:xfrm>
            <a:prstGeom prst="rect">
              <a:avLst/>
            </a:prstGeom>
            <a:solidFill>
              <a:srgbClr val="DBF2DA"/>
            </a:solidFill>
            <a:ln w="12700" cap="flat" cmpd="sng" algn="ctr">
              <a:solidFill>
                <a:schemeClr val="tx1"/>
              </a:solidFill>
              <a:prstDash val="solid"/>
              <a:round/>
              <a:headEnd type="none" w="med" len="med"/>
              <a:tailEnd type="arrow" w="med" len="med"/>
            </a:ln>
            <a:effectLst/>
          </p:spPr>
          <p:txBody>
            <a:bodyPr anchor="ctr"/>
            <a:lstStyle/>
            <a:p>
              <a:pPr algn="ctr">
                <a:defRPr/>
              </a:pPr>
              <a:endParaRPr lang="en-US" b="1" dirty="0">
                <a:latin typeface="+mn-lt"/>
              </a:endParaRPr>
            </a:p>
          </p:txBody>
        </p:sp>
        <p:sp>
          <p:nvSpPr>
            <p:cNvPr id="56" name="Rectangle 55"/>
            <p:cNvSpPr/>
            <p:nvPr/>
          </p:nvSpPr>
          <p:spPr bwMode="auto">
            <a:xfrm>
              <a:off x="4320" y="1658"/>
              <a:ext cx="178" cy="125"/>
            </a:xfrm>
            <a:prstGeom prst="rect">
              <a:avLst/>
            </a:prstGeom>
            <a:solidFill>
              <a:srgbClr val="DBF2DA"/>
            </a:solidFill>
            <a:ln w="12700" cap="flat" cmpd="sng" algn="ctr">
              <a:solidFill>
                <a:schemeClr val="tx1"/>
              </a:solidFill>
              <a:prstDash val="solid"/>
              <a:round/>
              <a:headEnd type="none" w="med" len="med"/>
              <a:tailEnd type="arrow" w="med" len="med"/>
            </a:ln>
            <a:effectLst/>
          </p:spPr>
          <p:txBody>
            <a:bodyPr anchor="ctr"/>
            <a:lstStyle/>
            <a:p>
              <a:pPr algn="ctr">
                <a:defRPr/>
              </a:pPr>
              <a:endParaRPr lang="en-US" b="1" dirty="0">
                <a:latin typeface="+mn-lt"/>
              </a:endParaRPr>
            </a:p>
          </p:txBody>
        </p:sp>
        <p:sp>
          <p:nvSpPr>
            <p:cNvPr id="57" name="Rectangle 56"/>
            <p:cNvSpPr/>
            <p:nvPr/>
          </p:nvSpPr>
          <p:spPr bwMode="auto">
            <a:xfrm>
              <a:off x="4476" y="1658"/>
              <a:ext cx="180" cy="125"/>
            </a:xfrm>
            <a:prstGeom prst="rect">
              <a:avLst/>
            </a:prstGeom>
            <a:solidFill>
              <a:srgbClr val="DBF2DA"/>
            </a:solidFill>
            <a:ln w="12700" cap="flat" cmpd="sng" algn="ctr">
              <a:solidFill>
                <a:schemeClr val="tx1"/>
              </a:solidFill>
              <a:prstDash val="solid"/>
              <a:round/>
              <a:headEnd type="none" w="med" len="med"/>
              <a:tailEnd type="arrow" w="med" len="med"/>
            </a:ln>
            <a:effectLst/>
          </p:spPr>
          <p:txBody>
            <a:bodyPr anchor="ctr"/>
            <a:lstStyle/>
            <a:p>
              <a:pPr algn="ctr">
                <a:defRPr/>
              </a:pPr>
              <a:endParaRPr lang="en-US" b="1" dirty="0">
                <a:latin typeface="+mn-lt"/>
              </a:endParaRPr>
            </a:p>
          </p:txBody>
        </p:sp>
        <p:sp>
          <p:nvSpPr>
            <p:cNvPr id="58" name="Rectangle 57"/>
            <p:cNvSpPr/>
            <p:nvPr/>
          </p:nvSpPr>
          <p:spPr bwMode="auto">
            <a:xfrm>
              <a:off x="4656" y="1658"/>
              <a:ext cx="179" cy="125"/>
            </a:xfrm>
            <a:prstGeom prst="rect">
              <a:avLst/>
            </a:prstGeom>
            <a:solidFill>
              <a:srgbClr val="DBF2DA"/>
            </a:solidFill>
            <a:ln w="12700" cap="flat" cmpd="sng" algn="ctr">
              <a:solidFill>
                <a:schemeClr val="tx1"/>
              </a:solidFill>
              <a:prstDash val="solid"/>
              <a:round/>
              <a:headEnd type="none" w="med" len="med"/>
              <a:tailEnd type="arrow" w="med" len="med"/>
            </a:ln>
            <a:effectLst/>
          </p:spPr>
          <p:txBody>
            <a:bodyPr anchor="ctr"/>
            <a:lstStyle/>
            <a:p>
              <a:pPr algn="ctr">
                <a:defRPr/>
              </a:pPr>
              <a:endParaRPr lang="en-US" b="1" dirty="0">
                <a:latin typeface="+mn-lt"/>
              </a:endParaRPr>
            </a:p>
          </p:txBody>
        </p:sp>
        <p:sp>
          <p:nvSpPr>
            <p:cNvPr id="736294" name="Line 30"/>
            <p:cNvSpPr>
              <a:spLocks noChangeShapeType="1"/>
            </p:cNvSpPr>
            <p:nvPr/>
          </p:nvSpPr>
          <p:spPr bwMode="auto">
            <a:xfrm flipV="1">
              <a:off x="3730" y="872"/>
              <a:ext cx="1" cy="863"/>
            </a:xfrm>
            <a:prstGeom prst="line">
              <a:avLst/>
            </a:prstGeom>
            <a:noFill/>
            <a:ln w="9360">
              <a:solidFill>
                <a:srgbClr val="000066"/>
              </a:solidFill>
              <a:miter lim="800000"/>
              <a:headEnd type="oval" w="med" len="med"/>
              <a:tailEnd type="triangle" w="med" len="med"/>
            </a:ln>
          </p:spPr>
          <p:txBody>
            <a:bodyPr/>
            <a:lstStyle/>
            <a:p>
              <a:endParaRPr lang="zh-CN" altLang="en-US"/>
            </a:p>
          </p:txBody>
        </p:sp>
        <p:sp>
          <p:nvSpPr>
            <p:cNvPr id="736295" name="Line 30"/>
            <p:cNvSpPr>
              <a:spLocks noChangeShapeType="1"/>
            </p:cNvSpPr>
            <p:nvPr/>
          </p:nvSpPr>
          <p:spPr bwMode="auto">
            <a:xfrm flipV="1">
              <a:off x="3874" y="872"/>
              <a:ext cx="1" cy="863"/>
            </a:xfrm>
            <a:prstGeom prst="line">
              <a:avLst/>
            </a:prstGeom>
            <a:noFill/>
            <a:ln w="9360">
              <a:solidFill>
                <a:srgbClr val="000066"/>
              </a:solidFill>
              <a:miter lim="800000"/>
              <a:headEnd type="oval" w="med" len="med"/>
              <a:tailEnd type="triangle" w="med" len="med"/>
            </a:ln>
          </p:spPr>
          <p:txBody>
            <a:bodyPr/>
            <a:lstStyle/>
            <a:p>
              <a:endParaRPr lang="zh-CN" altLang="en-US"/>
            </a:p>
          </p:txBody>
        </p:sp>
        <p:sp>
          <p:nvSpPr>
            <p:cNvPr id="736296" name="Line 30"/>
            <p:cNvSpPr>
              <a:spLocks noChangeShapeType="1"/>
            </p:cNvSpPr>
            <p:nvPr/>
          </p:nvSpPr>
          <p:spPr bwMode="auto">
            <a:xfrm flipV="1">
              <a:off x="4066" y="872"/>
              <a:ext cx="1" cy="863"/>
            </a:xfrm>
            <a:prstGeom prst="line">
              <a:avLst/>
            </a:prstGeom>
            <a:noFill/>
            <a:ln w="9360">
              <a:solidFill>
                <a:srgbClr val="000066"/>
              </a:solidFill>
              <a:miter lim="800000"/>
              <a:headEnd type="oval" w="med" len="med"/>
              <a:tailEnd type="triangle" w="med" len="med"/>
            </a:ln>
          </p:spPr>
          <p:txBody>
            <a:bodyPr/>
            <a:lstStyle/>
            <a:p>
              <a:endParaRPr lang="zh-CN" altLang="en-US"/>
            </a:p>
          </p:txBody>
        </p:sp>
        <p:sp>
          <p:nvSpPr>
            <p:cNvPr id="736297" name="Line 30"/>
            <p:cNvSpPr>
              <a:spLocks noChangeShapeType="1"/>
            </p:cNvSpPr>
            <p:nvPr/>
          </p:nvSpPr>
          <p:spPr bwMode="auto">
            <a:xfrm flipV="1">
              <a:off x="3538" y="873"/>
              <a:ext cx="1" cy="862"/>
            </a:xfrm>
            <a:prstGeom prst="line">
              <a:avLst/>
            </a:prstGeom>
            <a:noFill/>
            <a:ln w="9360">
              <a:solidFill>
                <a:srgbClr val="000066"/>
              </a:solidFill>
              <a:miter lim="800000"/>
              <a:headEnd type="oval" w="med" len="med"/>
              <a:tailEnd type="triangle" w="med" len="med"/>
            </a:ln>
          </p:spPr>
          <p:txBody>
            <a:bodyPr/>
            <a:lstStyle/>
            <a:p>
              <a:endParaRPr lang="zh-CN" altLang="en-US"/>
            </a:p>
          </p:txBody>
        </p:sp>
        <p:sp>
          <p:nvSpPr>
            <p:cNvPr id="736298" name="Line 30"/>
            <p:cNvSpPr>
              <a:spLocks noChangeShapeType="1"/>
            </p:cNvSpPr>
            <p:nvPr/>
          </p:nvSpPr>
          <p:spPr bwMode="auto">
            <a:xfrm flipV="1">
              <a:off x="4739" y="873"/>
              <a:ext cx="1" cy="862"/>
            </a:xfrm>
            <a:prstGeom prst="line">
              <a:avLst/>
            </a:prstGeom>
            <a:noFill/>
            <a:ln w="9360">
              <a:solidFill>
                <a:srgbClr val="000066"/>
              </a:solidFill>
              <a:miter lim="800000"/>
              <a:headEnd type="oval" w="med" len="med"/>
              <a:tailEnd type="triangle" w="med" len="med"/>
            </a:ln>
          </p:spPr>
          <p:txBody>
            <a:bodyPr/>
            <a:lstStyle/>
            <a:p>
              <a:endParaRPr lang="zh-CN" altLang="en-US"/>
            </a:p>
          </p:txBody>
        </p:sp>
        <p:sp>
          <p:nvSpPr>
            <p:cNvPr id="736299" name="Line 30"/>
            <p:cNvSpPr>
              <a:spLocks noChangeShapeType="1"/>
            </p:cNvSpPr>
            <p:nvPr/>
          </p:nvSpPr>
          <p:spPr bwMode="auto">
            <a:xfrm flipV="1">
              <a:off x="4211" y="872"/>
              <a:ext cx="1" cy="863"/>
            </a:xfrm>
            <a:prstGeom prst="line">
              <a:avLst/>
            </a:prstGeom>
            <a:noFill/>
            <a:ln w="9360">
              <a:solidFill>
                <a:srgbClr val="000066"/>
              </a:solidFill>
              <a:miter lim="800000"/>
              <a:headEnd type="oval" w="med" len="med"/>
              <a:tailEnd type="triangle" w="med" len="med"/>
            </a:ln>
          </p:spPr>
          <p:txBody>
            <a:bodyPr/>
            <a:lstStyle/>
            <a:p>
              <a:endParaRPr lang="zh-CN" altLang="en-US"/>
            </a:p>
          </p:txBody>
        </p:sp>
        <p:sp>
          <p:nvSpPr>
            <p:cNvPr id="736300" name="Line 30"/>
            <p:cNvSpPr>
              <a:spLocks noChangeShapeType="1"/>
            </p:cNvSpPr>
            <p:nvPr/>
          </p:nvSpPr>
          <p:spPr bwMode="auto">
            <a:xfrm flipV="1">
              <a:off x="4403" y="872"/>
              <a:ext cx="1" cy="863"/>
            </a:xfrm>
            <a:prstGeom prst="line">
              <a:avLst/>
            </a:prstGeom>
            <a:noFill/>
            <a:ln w="9360">
              <a:solidFill>
                <a:srgbClr val="000066"/>
              </a:solidFill>
              <a:miter lim="800000"/>
              <a:headEnd type="oval" w="med" len="med"/>
              <a:tailEnd type="triangle" w="med" len="med"/>
            </a:ln>
          </p:spPr>
          <p:txBody>
            <a:bodyPr/>
            <a:lstStyle/>
            <a:p>
              <a:endParaRPr lang="zh-CN" altLang="en-US"/>
            </a:p>
          </p:txBody>
        </p:sp>
        <p:sp>
          <p:nvSpPr>
            <p:cNvPr id="736301" name="Line 30"/>
            <p:cNvSpPr>
              <a:spLocks noChangeShapeType="1"/>
            </p:cNvSpPr>
            <p:nvPr/>
          </p:nvSpPr>
          <p:spPr bwMode="auto">
            <a:xfrm flipV="1">
              <a:off x="4547" y="872"/>
              <a:ext cx="1" cy="863"/>
            </a:xfrm>
            <a:prstGeom prst="line">
              <a:avLst/>
            </a:prstGeom>
            <a:noFill/>
            <a:ln w="9360">
              <a:solidFill>
                <a:srgbClr val="000066"/>
              </a:solidFill>
              <a:miter lim="800000"/>
              <a:headEnd type="oval" w="med" len="med"/>
              <a:tailEnd type="triangle" w="med" len="med"/>
            </a:ln>
          </p:spPr>
          <p:txBody>
            <a:bodyPr/>
            <a:lstStyle/>
            <a:p>
              <a:endParaRPr lang="zh-CN" altLang="en-US"/>
            </a:p>
          </p:txBody>
        </p:sp>
        <p:sp>
          <p:nvSpPr>
            <p:cNvPr id="736302" name="AutoShape 19"/>
            <p:cNvSpPr>
              <a:spLocks noChangeArrowheads="1"/>
            </p:cNvSpPr>
            <p:nvPr/>
          </p:nvSpPr>
          <p:spPr bwMode="auto">
            <a:xfrm>
              <a:off x="3299" y="600"/>
              <a:ext cx="1680" cy="272"/>
            </a:xfrm>
            <a:prstGeom prst="roundRect">
              <a:avLst>
                <a:gd name="adj" fmla="val 16667"/>
              </a:avLst>
            </a:prstGeom>
            <a:solidFill>
              <a:srgbClr val="D9D9D9"/>
            </a:solidFill>
            <a:ln w="19080">
              <a:no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Tag</a:t>
              </a:r>
              <a:r>
                <a:rPr lang="en-GB" altLang="zh-CN" b="1">
                  <a:solidFill>
                    <a:srgbClr val="003300"/>
                  </a:solidFill>
                  <a:latin typeface="Calibri" pitchFamily="34" charset="0"/>
                  <a:ea typeface="msgothic"/>
                  <a:cs typeface="msgothic"/>
                </a:rPr>
                <a:t> </a:t>
              </a:r>
              <a:r>
                <a:rPr lang="en-GB" altLang="zh-CN" sz="1400" b="1">
                  <a:solidFill>
                    <a:srgbClr val="003300"/>
                  </a:solidFill>
                  <a:latin typeface="Arial Black" pitchFamily="34" charset="0"/>
                  <a:ea typeface="msgothic"/>
                  <a:cs typeface="msgothic"/>
                </a:rPr>
                <a:t>Check</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a:xfrm>
            <a:off x="193675" y="71438"/>
            <a:ext cx="8807450" cy="528637"/>
          </a:xfrm>
        </p:spPr>
        <p:txBody>
          <a:bodyPr/>
          <a:lstStyle/>
          <a:p>
            <a:r>
              <a:rPr lang="en-US" altLang="zh-CN">
                <a:ea typeface="宋体" pitchFamily="2" charset="-122"/>
              </a:rPr>
              <a:t>Virtual Memory of a Linux Process</a:t>
            </a:r>
            <a:endParaRPr lang="zh-CN" altLang="en-US">
              <a:ea typeface="宋体" pitchFamily="2" charset="-122"/>
            </a:endParaRPr>
          </a:p>
        </p:txBody>
      </p:sp>
      <p:sp>
        <p:nvSpPr>
          <p:cNvPr id="4" name="Rectangle 379"/>
          <p:cNvSpPr>
            <a:spLocks noChangeAspect="1" noChangeArrowheads="1"/>
          </p:cNvSpPr>
          <p:nvPr/>
        </p:nvSpPr>
        <p:spPr bwMode="auto">
          <a:xfrm>
            <a:off x="3452813" y="2662238"/>
            <a:ext cx="3236912" cy="523875"/>
          </a:xfrm>
          <a:prstGeom prst="rect">
            <a:avLst/>
          </a:prstGeom>
          <a:solidFill>
            <a:srgbClr val="F6D2D2"/>
          </a:solidFill>
          <a:ln w="12700">
            <a:solidFill>
              <a:schemeClr val="tx1"/>
            </a:solidFill>
            <a:miter lim="800000"/>
            <a:headEnd/>
            <a:tailEnd/>
          </a:ln>
          <a:effectLst/>
        </p:spPr>
        <p:txBody>
          <a:bodyPr wrap="none" anchor="ctr"/>
          <a:lstStyle/>
          <a:p>
            <a:pPr algn="ctr"/>
            <a:r>
              <a:rPr lang="en-US" altLang="zh-CN" b="1">
                <a:latin typeface="Arial Black" pitchFamily="34" charset="0"/>
                <a:ea typeface="宋体" pitchFamily="2" charset="-122"/>
              </a:rPr>
              <a:t>Kernel code and data</a:t>
            </a:r>
          </a:p>
        </p:txBody>
      </p:sp>
      <p:sp>
        <p:nvSpPr>
          <p:cNvPr id="5" name="Rectangle 380"/>
          <p:cNvSpPr>
            <a:spLocks noChangeAspect="1" noChangeArrowheads="1"/>
          </p:cNvSpPr>
          <p:nvPr/>
        </p:nvSpPr>
        <p:spPr bwMode="auto">
          <a:xfrm>
            <a:off x="3452813" y="4011613"/>
            <a:ext cx="3236912" cy="455612"/>
          </a:xfrm>
          <a:prstGeom prst="rect">
            <a:avLst/>
          </a:prstGeom>
          <a:solidFill>
            <a:srgbClr val="DBF2DA"/>
          </a:solidFill>
          <a:ln w="12700">
            <a:solidFill>
              <a:schemeClr val="tx1"/>
            </a:solidFill>
            <a:miter lim="800000"/>
            <a:headEnd/>
            <a:tailEnd/>
          </a:ln>
          <a:effectLst/>
        </p:spPr>
        <p:txBody>
          <a:bodyPr wrap="none" anchor="ctr"/>
          <a:lstStyle/>
          <a:p>
            <a:pPr algn="ctr"/>
            <a:r>
              <a:rPr lang="en-US" altLang="zh-CN" b="1">
                <a:latin typeface="Arial Black" pitchFamily="34" charset="0"/>
                <a:ea typeface="宋体" pitchFamily="2" charset="-122"/>
              </a:rPr>
              <a:t>Memory mapped region </a:t>
            </a:r>
          </a:p>
          <a:p>
            <a:pPr algn="ctr"/>
            <a:r>
              <a:rPr lang="en-US" altLang="zh-CN" b="1">
                <a:latin typeface="Arial Black" pitchFamily="34" charset="0"/>
                <a:ea typeface="宋体" pitchFamily="2" charset="-122"/>
              </a:rPr>
              <a:t>for shared libraries</a:t>
            </a:r>
          </a:p>
        </p:txBody>
      </p:sp>
      <p:sp>
        <p:nvSpPr>
          <p:cNvPr id="6" name="Rectangle 381"/>
          <p:cNvSpPr>
            <a:spLocks noChangeAspect="1" noChangeArrowheads="1"/>
          </p:cNvSpPr>
          <p:nvPr/>
        </p:nvSpPr>
        <p:spPr bwMode="auto">
          <a:xfrm>
            <a:off x="3452813" y="4464050"/>
            <a:ext cx="3236912" cy="492125"/>
          </a:xfrm>
          <a:prstGeom prst="rect">
            <a:avLst/>
          </a:prstGeom>
          <a:solidFill>
            <a:srgbClr val="C0C0C0"/>
          </a:solidFill>
          <a:ln w="12700">
            <a:solidFill>
              <a:schemeClr val="tx1"/>
            </a:solidFill>
            <a:miter lim="800000"/>
            <a:headEnd/>
            <a:tailEnd/>
          </a:ln>
          <a:effectLst/>
        </p:spPr>
        <p:txBody>
          <a:bodyPr wrap="none" anchor="ctr"/>
          <a:lstStyle/>
          <a:p>
            <a:pPr>
              <a:defRPr/>
            </a:pPr>
            <a:endParaRPr lang="en-US" sz="1400" b="1">
              <a:latin typeface="+mn-lt"/>
            </a:endParaRPr>
          </a:p>
        </p:txBody>
      </p:sp>
      <p:sp>
        <p:nvSpPr>
          <p:cNvPr id="7" name="Rectangle 382"/>
          <p:cNvSpPr>
            <a:spLocks noChangeAspect="1" noChangeArrowheads="1"/>
          </p:cNvSpPr>
          <p:nvPr/>
        </p:nvSpPr>
        <p:spPr bwMode="auto">
          <a:xfrm>
            <a:off x="3452813" y="4959350"/>
            <a:ext cx="3236912" cy="454025"/>
          </a:xfrm>
          <a:prstGeom prst="rect">
            <a:avLst/>
          </a:prstGeom>
          <a:solidFill>
            <a:srgbClr val="DBF2DA"/>
          </a:solidFill>
          <a:ln w="12700">
            <a:solidFill>
              <a:schemeClr val="tx1"/>
            </a:solidFill>
            <a:miter lim="800000"/>
            <a:headEnd/>
            <a:tailEnd/>
          </a:ln>
          <a:effectLst/>
        </p:spPr>
        <p:txBody>
          <a:bodyPr wrap="none" anchor="ctr"/>
          <a:lstStyle/>
          <a:p>
            <a:pPr algn="ctr"/>
            <a:r>
              <a:rPr lang="en-US" altLang="zh-CN" b="1">
                <a:latin typeface="Arial Black" pitchFamily="34" charset="0"/>
                <a:ea typeface="宋体" pitchFamily="2" charset="-122"/>
              </a:rPr>
              <a:t>Runtime heap (malloc)</a:t>
            </a:r>
          </a:p>
        </p:txBody>
      </p:sp>
      <p:sp>
        <p:nvSpPr>
          <p:cNvPr id="8" name="Rectangle 383"/>
          <p:cNvSpPr>
            <a:spLocks noChangeAspect="1" noChangeArrowheads="1"/>
          </p:cNvSpPr>
          <p:nvPr/>
        </p:nvSpPr>
        <p:spPr bwMode="auto">
          <a:xfrm>
            <a:off x="3452813" y="3394075"/>
            <a:ext cx="3236912" cy="615950"/>
          </a:xfrm>
          <a:prstGeom prst="rect">
            <a:avLst/>
          </a:prstGeom>
          <a:solidFill>
            <a:srgbClr val="C0C0C0"/>
          </a:solidFill>
          <a:ln w="12700">
            <a:solidFill>
              <a:schemeClr val="tx1"/>
            </a:solidFill>
            <a:miter lim="800000"/>
            <a:headEnd/>
            <a:tailEnd/>
          </a:ln>
          <a:effectLst/>
        </p:spPr>
        <p:txBody>
          <a:bodyPr wrap="none" anchor="ctr"/>
          <a:lstStyle/>
          <a:p>
            <a:pPr>
              <a:defRPr/>
            </a:pPr>
            <a:endParaRPr lang="en-US" sz="1400" b="1">
              <a:latin typeface="+mn-lt"/>
            </a:endParaRPr>
          </a:p>
        </p:txBody>
      </p:sp>
      <p:sp>
        <p:nvSpPr>
          <p:cNvPr id="9" name="Rectangle 384"/>
          <p:cNvSpPr>
            <a:spLocks noChangeAspect="1" noChangeArrowheads="1"/>
          </p:cNvSpPr>
          <p:nvPr/>
        </p:nvSpPr>
        <p:spPr bwMode="auto">
          <a:xfrm>
            <a:off x="3452813" y="5921375"/>
            <a:ext cx="3236912" cy="269875"/>
          </a:xfrm>
          <a:prstGeom prst="rect">
            <a:avLst/>
          </a:prstGeom>
          <a:solidFill>
            <a:srgbClr val="F6F5BD"/>
          </a:solidFill>
          <a:ln w="12700">
            <a:solidFill>
              <a:schemeClr val="tx1"/>
            </a:solidFill>
            <a:miter lim="800000"/>
            <a:headEnd/>
            <a:tailEnd/>
          </a:ln>
          <a:effectLst/>
        </p:spPr>
        <p:txBody>
          <a:bodyPr wrap="none" anchor="ctr"/>
          <a:lstStyle/>
          <a:p>
            <a:pPr algn="ctr"/>
            <a:r>
              <a:rPr lang="en-US" altLang="zh-CN" b="1">
                <a:latin typeface="Arial Black" pitchFamily="34" charset="0"/>
                <a:ea typeface="宋体" pitchFamily="2" charset="-122"/>
              </a:rPr>
              <a:t>Program text (.text)</a:t>
            </a:r>
          </a:p>
        </p:txBody>
      </p:sp>
      <p:sp>
        <p:nvSpPr>
          <p:cNvPr id="10" name="Rectangle 385"/>
          <p:cNvSpPr>
            <a:spLocks noChangeAspect="1" noChangeArrowheads="1"/>
          </p:cNvSpPr>
          <p:nvPr/>
        </p:nvSpPr>
        <p:spPr bwMode="auto">
          <a:xfrm>
            <a:off x="3452813" y="5662613"/>
            <a:ext cx="3236912" cy="269875"/>
          </a:xfrm>
          <a:prstGeom prst="rect">
            <a:avLst/>
          </a:prstGeom>
          <a:solidFill>
            <a:srgbClr val="DEDFF5"/>
          </a:solidFill>
          <a:ln w="12700">
            <a:solidFill>
              <a:schemeClr val="tx1"/>
            </a:solidFill>
            <a:miter lim="800000"/>
            <a:headEnd/>
            <a:tailEnd/>
          </a:ln>
          <a:effectLst/>
        </p:spPr>
        <p:txBody>
          <a:bodyPr wrap="none" anchor="ctr"/>
          <a:lstStyle/>
          <a:p>
            <a:pPr algn="ctr"/>
            <a:r>
              <a:rPr lang="en-US" altLang="zh-CN" b="1">
                <a:latin typeface="Arial Black" pitchFamily="34" charset="0"/>
                <a:ea typeface="宋体" pitchFamily="2" charset="-122"/>
              </a:rPr>
              <a:t>Initialized data (.data)</a:t>
            </a:r>
          </a:p>
        </p:txBody>
      </p:sp>
      <p:sp>
        <p:nvSpPr>
          <p:cNvPr id="11" name="Rectangle 386"/>
          <p:cNvSpPr>
            <a:spLocks noChangeAspect="1" noChangeArrowheads="1"/>
          </p:cNvSpPr>
          <p:nvPr/>
        </p:nvSpPr>
        <p:spPr bwMode="auto">
          <a:xfrm>
            <a:off x="3452813" y="5403850"/>
            <a:ext cx="3236912" cy="268288"/>
          </a:xfrm>
          <a:prstGeom prst="rect">
            <a:avLst/>
          </a:prstGeom>
          <a:solidFill>
            <a:srgbClr val="DEDFF5"/>
          </a:solidFill>
          <a:ln w="12700">
            <a:solidFill>
              <a:schemeClr val="tx1"/>
            </a:solidFill>
            <a:miter lim="800000"/>
            <a:headEnd/>
            <a:tailEnd/>
          </a:ln>
          <a:effectLst/>
        </p:spPr>
        <p:txBody>
          <a:bodyPr wrap="none" anchor="ctr"/>
          <a:lstStyle/>
          <a:p>
            <a:pPr algn="ctr"/>
            <a:r>
              <a:rPr lang="en-US" altLang="zh-CN" b="1">
                <a:latin typeface="Arial Black" pitchFamily="34" charset="0"/>
                <a:ea typeface="宋体" pitchFamily="2" charset="-122"/>
              </a:rPr>
              <a:t>Uninitialized data (.bss)</a:t>
            </a:r>
          </a:p>
        </p:txBody>
      </p:sp>
      <p:sp>
        <p:nvSpPr>
          <p:cNvPr id="12" name="Line 387"/>
          <p:cNvSpPr>
            <a:spLocks noChangeAspect="1" noChangeShapeType="1"/>
          </p:cNvSpPr>
          <p:nvPr/>
        </p:nvSpPr>
        <p:spPr bwMode="auto">
          <a:xfrm flipV="1">
            <a:off x="4979988" y="4711700"/>
            <a:ext cx="0" cy="239713"/>
          </a:xfrm>
          <a:prstGeom prst="line">
            <a:avLst/>
          </a:prstGeom>
          <a:noFill/>
          <a:ln w="38100">
            <a:solidFill>
              <a:schemeClr val="tx1"/>
            </a:solidFill>
            <a:round/>
            <a:headEnd/>
            <a:tailEnd type="triangle" w="med" len="med"/>
          </a:ln>
          <a:effectLst/>
        </p:spPr>
        <p:txBody>
          <a:bodyPr wrap="none" anchor="ctr"/>
          <a:lstStyle/>
          <a:p>
            <a:pPr>
              <a:defRPr/>
            </a:pPr>
            <a:endParaRPr lang="en-US" sz="2400" b="1">
              <a:latin typeface="+mn-lt"/>
            </a:endParaRPr>
          </a:p>
        </p:txBody>
      </p:sp>
      <p:sp>
        <p:nvSpPr>
          <p:cNvPr id="13" name="Rectangle 388"/>
          <p:cNvSpPr>
            <a:spLocks noChangeAspect="1" noChangeArrowheads="1"/>
          </p:cNvSpPr>
          <p:nvPr/>
        </p:nvSpPr>
        <p:spPr bwMode="auto">
          <a:xfrm>
            <a:off x="3452813" y="3165475"/>
            <a:ext cx="3236912" cy="325438"/>
          </a:xfrm>
          <a:prstGeom prst="rect">
            <a:avLst/>
          </a:prstGeom>
          <a:solidFill>
            <a:srgbClr val="DBF2DA"/>
          </a:solidFill>
          <a:ln w="12700">
            <a:solidFill>
              <a:schemeClr val="tx1"/>
            </a:solidFill>
            <a:miter lim="800000"/>
            <a:headEnd/>
            <a:tailEnd/>
          </a:ln>
          <a:effectLst/>
        </p:spPr>
        <p:txBody>
          <a:bodyPr wrap="none" anchor="ctr"/>
          <a:lstStyle/>
          <a:p>
            <a:pPr algn="ctr"/>
            <a:r>
              <a:rPr lang="en-US" altLang="zh-CN" b="1">
                <a:latin typeface="Arial Black" pitchFamily="34" charset="0"/>
                <a:ea typeface="宋体" pitchFamily="2" charset="-122"/>
              </a:rPr>
              <a:t>User stack</a:t>
            </a:r>
          </a:p>
        </p:txBody>
      </p:sp>
      <p:sp>
        <p:nvSpPr>
          <p:cNvPr id="15" name="Line 390"/>
          <p:cNvSpPr>
            <a:spLocks noChangeAspect="1" noChangeShapeType="1"/>
          </p:cNvSpPr>
          <p:nvPr/>
        </p:nvSpPr>
        <p:spPr bwMode="auto">
          <a:xfrm>
            <a:off x="5010150" y="3490913"/>
            <a:ext cx="0" cy="239712"/>
          </a:xfrm>
          <a:prstGeom prst="line">
            <a:avLst/>
          </a:prstGeom>
          <a:noFill/>
          <a:ln w="38100">
            <a:solidFill>
              <a:schemeClr val="tx1"/>
            </a:solidFill>
            <a:round/>
            <a:headEnd/>
            <a:tailEnd type="triangle" w="med" len="med"/>
          </a:ln>
          <a:effectLst/>
        </p:spPr>
        <p:txBody>
          <a:bodyPr wrap="none" anchor="ctr"/>
          <a:lstStyle/>
          <a:p>
            <a:pPr>
              <a:defRPr/>
            </a:pPr>
            <a:endParaRPr lang="en-US" sz="2400" b="1">
              <a:latin typeface="+mn-lt"/>
            </a:endParaRPr>
          </a:p>
        </p:txBody>
      </p:sp>
      <p:sp>
        <p:nvSpPr>
          <p:cNvPr id="16" name="Rectangle 391"/>
          <p:cNvSpPr>
            <a:spLocks noChangeAspect="1" noChangeArrowheads="1"/>
          </p:cNvSpPr>
          <p:nvPr/>
        </p:nvSpPr>
        <p:spPr bwMode="auto">
          <a:xfrm>
            <a:off x="3452813" y="6180138"/>
            <a:ext cx="3236912" cy="269875"/>
          </a:xfrm>
          <a:prstGeom prst="rect">
            <a:avLst/>
          </a:prstGeom>
          <a:solidFill>
            <a:srgbClr val="C0C0C0"/>
          </a:solidFill>
          <a:ln w="12700">
            <a:solidFill>
              <a:schemeClr val="tx1"/>
            </a:solidFill>
            <a:miter lim="800000"/>
            <a:headEnd/>
            <a:tailEnd/>
          </a:ln>
          <a:effectLst/>
        </p:spPr>
        <p:txBody>
          <a:bodyPr wrap="none" anchor="ctr"/>
          <a:lstStyle/>
          <a:p>
            <a:pPr>
              <a:defRPr/>
            </a:pPr>
            <a:endParaRPr lang="en-US" sz="1400" b="1">
              <a:latin typeface="+mn-lt"/>
            </a:endParaRPr>
          </a:p>
        </p:txBody>
      </p:sp>
      <p:sp>
        <p:nvSpPr>
          <p:cNvPr id="17" name="Text Box 392"/>
          <p:cNvSpPr txBox="1">
            <a:spLocks noChangeAspect="1" noChangeArrowheads="1"/>
          </p:cNvSpPr>
          <p:nvPr/>
        </p:nvSpPr>
        <p:spPr bwMode="auto">
          <a:xfrm>
            <a:off x="3146425" y="6273800"/>
            <a:ext cx="303213" cy="304800"/>
          </a:xfrm>
          <a:prstGeom prst="rect">
            <a:avLst/>
          </a:prstGeom>
          <a:noFill/>
          <a:ln w="25400">
            <a:noFill/>
            <a:miter lim="800000"/>
            <a:headEnd/>
            <a:tailEnd/>
          </a:ln>
          <a:effectLst/>
        </p:spPr>
        <p:txBody>
          <a:bodyPr wrap="none">
            <a:spAutoFit/>
          </a:bodyPr>
          <a:lstStyle/>
          <a:p>
            <a:r>
              <a:rPr lang="en-US" altLang="zh-CN" sz="1400" b="1">
                <a:latin typeface="Arial Black" pitchFamily="34" charset="0"/>
                <a:ea typeface="宋体" pitchFamily="2" charset="-122"/>
              </a:rPr>
              <a:t>0</a:t>
            </a:r>
          </a:p>
        </p:txBody>
      </p:sp>
      <p:sp>
        <p:nvSpPr>
          <p:cNvPr id="18" name="Text Box 393"/>
          <p:cNvSpPr txBox="1">
            <a:spLocks noChangeAspect="1" noChangeArrowheads="1"/>
          </p:cNvSpPr>
          <p:nvPr/>
        </p:nvSpPr>
        <p:spPr bwMode="auto">
          <a:xfrm>
            <a:off x="2128838" y="3306763"/>
            <a:ext cx="806450" cy="366712"/>
          </a:xfrm>
          <a:prstGeom prst="rect">
            <a:avLst/>
          </a:prstGeom>
          <a:noFill/>
          <a:ln w="25400">
            <a:noFill/>
            <a:miter lim="800000"/>
            <a:headEnd/>
            <a:tailEnd/>
          </a:ln>
          <a:effectLst/>
        </p:spPr>
        <p:txBody>
          <a:bodyPr wrap="none">
            <a:spAutoFit/>
          </a:bodyPr>
          <a:lstStyle/>
          <a:p>
            <a:r>
              <a:rPr lang="en-US" altLang="zh-CN" sz="1400" b="1">
                <a:latin typeface="Arial Black" pitchFamily="34" charset="0"/>
                <a:ea typeface="宋体" pitchFamily="2" charset="-122"/>
              </a:rPr>
              <a:t>%</a:t>
            </a:r>
            <a:r>
              <a:rPr lang="en-US" altLang="zh-CN" sz="1800" b="1">
                <a:latin typeface="Arial Black" pitchFamily="34" charset="0"/>
                <a:ea typeface="宋体" pitchFamily="2" charset="-122"/>
                <a:cs typeface="Courier New" pitchFamily="49" charset="0"/>
              </a:rPr>
              <a:t>esp</a:t>
            </a:r>
          </a:p>
        </p:txBody>
      </p:sp>
      <p:sp>
        <p:nvSpPr>
          <p:cNvPr id="19" name="Line 394"/>
          <p:cNvSpPr>
            <a:spLocks noChangeAspect="1" noChangeShapeType="1"/>
          </p:cNvSpPr>
          <p:nvPr/>
        </p:nvSpPr>
        <p:spPr bwMode="auto">
          <a:xfrm>
            <a:off x="3068638" y="3494088"/>
            <a:ext cx="384175" cy="1587"/>
          </a:xfrm>
          <a:prstGeom prst="line">
            <a:avLst/>
          </a:prstGeom>
          <a:noFill/>
          <a:ln w="25400">
            <a:solidFill>
              <a:schemeClr val="tx1"/>
            </a:solidFill>
            <a:round/>
            <a:headEnd/>
            <a:tailEnd type="triangle" w="med" len="med"/>
          </a:ln>
          <a:effectLst/>
        </p:spPr>
        <p:txBody>
          <a:bodyPr wrap="none" anchor="ctr"/>
          <a:lstStyle/>
          <a:p>
            <a:pPr>
              <a:defRPr/>
            </a:pPr>
            <a:endParaRPr lang="en-US" sz="2400" b="1">
              <a:latin typeface="+mn-lt"/>
            </a:endParaRPr>
          </a:p>
        </p:txBody>
      </p:sp>
      <p:sp>
        <p:nvSpPr>
          <p:cNvPr id="20" name="Text Box 395"/>
          <p:cNvSpPr txBox="1">
            <a:spLocks noChangeAspect="1" noChangeArrowheads="1"/>
          </p:cNvSpPr>
          <p:nvPr/>
        </p:nvSpPr>
        <p:spPr bwMode="auto">
          <a:xfrm>
            <a:off x="7192963" y="4418013"/>
            <a:ext cx="1550987" cy="915987"/>
          </a:xfrm>
          <a:prstGeom prst="rect">
            <a:avLst/>
          </a:prstGeom>
          <a:noFill/>
          <a:ln w="25400">
            <a:noFill/>
            <a:miter lim="800000"/>
            <a:headEnd/>
            <a:tailEnd/>
          </a:ln>
        </p:spPr>
        <p:txBody>
          <a:bodyPr>
            <a:spAutoFit/>
          </a:bodyPr>
          <a:lstStyle/>
          <a:p>
            <a:r>
              <a:rPr lang="en-US" altLang="zh-CN" sz="1800" b="1" i="1">
                <a:latin typeface="Arial Black" pitchFamily="34" charset="0"/>
                <a:ea typeface="宋体" pitchFamily="2" charset="-122"/>
              </a:rPr>
              <a:t>Process</a:t>
            </a:r>
          </a:p>
          <a:p>
            <a:r>
              <a:rPr lang="en-US" altLang="zh-CN" sz="1800" b="1" i="1">
                <a:latin typeface="Arial Black" pitchFamily="34" charset="0"/>
                <a:ea typeface="宋体" pitchFamily="2" charset="-122"/>
              </a:rPr>
              <a:t>virtual</a:t>
            </a:r>
          </a:p>
          <a:p>
            <a:r>
              <a:rPr lang="en-US" altLang="zh-CN" sz="1800" b="1" i="1">
                <a:latin typeface="Arial Black" pitchFamily="34" charset="0"/>
                <a:ea typeface="宋体" pitchFamily="2" charset="-122"/>
              </a:rPr>
              <a:t>memory</a:t>
            </a:r>
          </a:p>
        </p:txBody>
      </p:sp>
      <p:sp>
        <p:nvSpPr>
          <p:cNvPr id="684053" name="Text Box 397"/>
          <p:cNvSpPr txBox="1">
            <a:spLocks noChangeAspect="1" noChangeArrowheads="1"/>
          </p:cNvSpPr>
          <p:nvPr/>
        </p:nvSpPr>
        <p:spPr bwMode="auto">
          <a:xfrm>
            <a:off x="2311400" y="4721225"/>
            <a:ext cx="590550" cy="366713"/>
          </a:xfrm>
          <a:prstGeom prst="rect">
            <a:avLst/>
          </a:prstGeom>
          <a:noFill/>
          <a:ln w="25400">
            <a:noFill/>
            <a:miter lim="800000"/>
            <a:headEnd/>
            <a:tailEnd/>
          </a:ln>
        </p:spPr>
        <p:txBody>
          <a:bodyPr wrap="none">
            <a:spAutoFit/>
          </a:bodyPr>
          <a:lstStyle/>
          <a:p>
            <a:r>
              <a:rPr lang="en-US" altLang="zh-CN" sz="1800" b="1">
                <a:latin typeface="Arial Black" pitchFamily="34" charset="0"/>
                <a:ea typeface="宋体" pitchFamily="2" charset="-122"/>
                <a:cs typeface="Courier New" pitchFamily="49" charset="0"/>
              </a:rPr>
              <a:t>brk</a:t>
            </a:r>
          </a:p>
        </p:txBody>
      </p:sp>
      <p:sp>
        <p:nvSpPr>
          <p:cNvPr id="22" name="Line 398"/>
          <p:cNvSpPr>
            <a:spLocks noChangeAspect="1" noChangeShapeType="1"/>
          </p:cNvSpPr>
          <p:nvPr/>
        </p:nvSpPr>
        <p:spPr bwMode="auto">
          <a:xfrm>
            <a:off x="3046413" y="4948238"/>
            <a:ext cx="385762" cy="0"/>
          </a:xfrm>
          <a:prstGeom prst="line">
            <a:avLst/>
          </a:prstGeom>
          <a:noFill/>
          <a:ln w="25400">
            <a:solidFill>
              <a:schemeClr val="tx1"/>
            </a:solidFill>
            <a:round/>
            <a:headEnd/>
            <a:tailEnd type="triangle" w="med" len="med"/>
          </a:ln>
          <a:effectLst/>
        </p:spPr>
        <p:txBody>
          <a:bodyPr wrap="none" anchor="ctr"/>
          <a:lstStyle/>
          <a:p>
            <a:pPr>
              <a:defRPr/>
            </a:pPr>
            <a:endParaRPr lang="en-US" sz="2400" b="1">
              <a:latin typeface="+mn-lt"/>
            </a:endParaRPr>
          </a:p>
        </p:txBody>
      </p:sp>
      <p:sp>
        <p:nvSpPr>
          <p:cNvPr id="23" name="Rectangle 400"/>
          <p:cNvSpPr>
            <a:spLocks noChangeAspect="1" noChangeArrowheads="1"/>
          </p:cNvSpPr>
          <p:nvPr/>
        </p:nvSpPr>
        <p:spPr bwMode="auto">
          <a:xfrm>
            <a:off x="3452813" y="2265363"/>
            <a:ext cx="3236912" cy="400050"/>
          </a:xfrm>
          <a:prstGeom prst="rect">
            <a:avLst/>
          </a:prstGeom>
          <a:solidFill>
            <a:srgbClr val="F6D2D2"/>
          </a:solidFill>
          <a:ln w="12700">
            <a:solidFill>
              <a:schemeClr val="tx1"/>
            </a:solidFill>
            <a:miter lim="800000"/>
            <a:headEnd/>
            <a:tailEnd/>
          </a:ln>
          <a:effectLst/>
        </p:spPr>
        <p:txBody>
          <a:bodyPr wrap="none" anchor="ctr"/>
          <a:lstStyle/>
          <a:p>
            <a:pPr algn="ctr"/>
            <a:r>
              <a:rPr lang="en-US" altLang="zh-CN" b="1">
                <a:latin typeface="Arial Black" pitchFamily="34" charset="0"/>
                <a:ea typeface="宋体" pitchFamily="2" charset="-122"/>
              </a:rPr>
              <a:t>Physical memory</a:t>
            </a:r>
          </a:p>
        </p:txBody>
      </p:sp>
      <p:sp>
        <p:nvSpPr>
          <p:cNvPr id="24" name="AutoShape 401"/>
          <p:cNvSpPr>
            <a:spLocks/>
          </p:cNvSpPr>
          <p:nvPr/>
        </p:nvSpPr>
        <p:spPr bwMode="auto">
          <a:xfrm flipH="1">
            <a:off x="3092450" y="2265363"/>
            <a:ext cx="223838" cy="879475"/>
          </a:xfrm>
          <a:prstGeom prst="rightBrace">
            <a:avLst>
              <a:gd name="adj1" fmla="val 55438"/>
              <a:gd name="adj2" fmla="val 50000"/>
            </a:avLst>
          </a:prstGeom>
          <a:noFill/>
          <a:ln w="9525">
            <a:solidFill>
              <a:srgbClr val="000000"/>
            </a:solidFill>
            <a:round/>
            <a:headEnd/>
            <a:tailEnd/>
          </a:ln>
          <a:effectLst/>
        </p:spPr>
        <p:txBody>
          <a:bodyPr wrap="none" lIns="90487" tIns="44450" rIns="90487" bIns="44450" anchor="ctr"/>
          <a:lstStyle/>
          <a:p>
            <a:pPr>
              <a:defRPr/>
            </a:pPr>
            <a:endParaRPr lang="en-US" sz="2400" b="1">
              <a:latin typeface="+mn-lt"/>
            </a:endParaRPr>
          </a:p>
        </p:txBody>
      </p:sp>
      <p:sp>
        <p:nvSpPr>
          <p:cNvPr id="25" name="Text Box 402"/>
          <p:cNvSpPr txBox="1">
            <a:spLocks noChangeArrowheads="1"/>
          </p:cNvSpPr>
          <p:nvPr/>
        </p:nvSpPr>
        <p:spPr bwMode="auto">
          <a:xfrm>
            <a:off x="677863" y="2347913"/>
            <a:ext cx="2363787" cy="584200"/>
          </a:xfrm>
          <a:prstGeom prst="rect">
            <a:avLst/>
          </a:prstGeom>
          <a:noFill/>
          <a:ln w="9525">
            <a:noFill/>
            <a:miter lim="800000"/>
            <a:headEnd/>
            <a:tailEnd/>
          </a:ln>
          <a:effectLst/>
        </p:spPr>
        <p:txBody>
          <a:bodyPr lIns="90487" tIns="44450" rIns="90487" bIns="44450">
            <a:spAutoFit/>
          </a:bodyPr>
          <a:lstStyle/>
          <a:p>
            <a:pPr algn="r">
              <a:lnSpc>
                <a:spcPct val="90000"/>
              </a:lnSpc>
              <a:spcBef>
                <a:spcPct val="30000"/>
              </a:spcBef>
            </a:pPr>
            <a:r>
              <a:rPr lang="en-US" altLang="zh-CN" sz="1800" b="1" i="1">
                <a:solidFill>
                  <a:schemeClr val="tx2"/>
                </a:solidFill>
                <a:latin typeface="Arial Black" pitchFamily="34" charset="0"/>
                <a:ea typeface="宋体" pitchFamily="2" charset="-122"/>
              </a:rPr>
              <a:t>Identical  for each process</a:t>
            </a:r>
          </a:p>
        </p:txBody>
      </p:sp>
      <p:sp>
        <p:nvSpPr>
          <p:cNvPr id="26" name="Rectangle 403"/>
          <p:cNvSpPr>
            <a:spLocks noChangeAspect="1" noChangeArrowheads="1"/>
          </p:cNvSpPr>
          <p:nvPr/>
        </p:nvSpPr>
        <p:spPr bwMode="auto">
          <a:xfrm>
            <a:off x="3451225" y="942975"/>
            <a:ext cx="3232150" cy="1322388"/>
          </a:xfrm>
          <a:prstGeom prst="rect">
            <a:avLst/>
          </a:prstGeom>
          <a:solidFill>
            <a:srgbClr val="F6D2D2"/>
          </a:solidFill>
          <a:ln w="12700">
            <a:solidFill>
              <a:schemeClr val="tx1"/>
            </a:solidFill>
            <a:miter lim="800000"/>
            <a:headEnd/>
            <a:tailEnd/>
          </a:ln>
          <a:effectLst/>
        </p:spPr>
        <p:txBody>
          <a:bodyPr anchor="ctr"/>
          <a:lstStyle/>
          <a:p>
            <a:pPr algn="ctr"/>
            <a:r>
              <a:rPr lang="en-US" altLang="zh-CN" b="1">
                <a:latin typeface="Arial Black" pitchFamily="34" charset="0"/>
                <a:ea typeface="宋体" pitchFamily="2" charset="-122"/>
              </a:rPr>
              <a:t>Process-specific data</a:t>
            </a:r>
          </a:p>
          <a:p>
            <a:pPr algn="ctr"/>
            <a:r>
              <a:rPr lang="en-US" altLang="zh-CN" b="1">
                <a:latin typeface="Arial Black" pitchFamily="34" charset="0"/>
                <a:ea typeface="宋体" pitchFamily="2" charset="-122"/>
              </a:rPr>
              <a:t> structs  (ptables,</a:t>
            </a:r>
          </a:p>
          <a:p>
            <a:pPr algn="ctr"/>
            <a:r>
              <a:rPr lang="en-US" altLang="zh-CN" b="1">
                <a:latin typeface="Arial Black" pitchFamily="34" charset="0"/>
                <a:ea typeface="宋体" pitchFamily="2" charset="-122"/>
              </a:rPr>
              <a:t>task and mm structs, kernel stack)</a:t>
            </a:r>
          </a:p>
        </p:txBody>
      </p:sp>
      <p:sp>
        <p:nvSpPr>
          <p:cNvPr id="27" name="Text Box 405"/>
          <p:cNvSpPr txBox="1">
            <a:spLocks noChangeAspect="1" noChangeArrowheads="1"/>
          </p:cNvSpPr>
          <p:nvPr/>
        </p:nvSpPr>
        <p:spPr bwMode="auto">
          <a:xfrm>
            <a:off x="7250113" y="1673225"/>
            <a:ext cx="1346200" cy="915988"/>
          </a:xfrm>
          <a:prstGeom prst="rect">
            <a:avLst/>
          </a:prstGeom>
          <a:noFill/>
          <a:ln w="25400">
            <a:noFill/>
            <a:miter lim="800000"/>
            <a:headEnd/>
            <a:tailEnd/>
          </a:ln>
        </p:spPr>
        <p:txBody>
          <a:bodyPr>
            <a:spAutoFit/>
          </a:bodyPr>
          <a:lstStyle/>
          <a:p>
            <a:r>
              <a:rPr lang="en-US" altLang="zh-CN" sz="1800" b="1" i="1">
                <a:latin typeface="Arial Black" pitchFamily="34" charset="0"/>
                <a:ea typeface="宋体" pitchFamily="2" charset="-122"/>
              </a:rPr>
              <a:t>Kernel</a:t>
            </a:r>
          </a:p>
          <a:p>
            <a:r>
              <a:rPr lang="en-US" altLang="zh-CN" sz="1800" b="1" i="1">
                <a:latin typeface="Arial Black" pitchFamily="34" charset="0"/>
                <a:ea typeface="宋体" pitchFamily="2" charset="-122"/>
              </a:rPr>
              <a:t>virtual </a:t>
            </a:r>
          </a:p>
          <a:p>
            <a:r>
              <a:rPr lang="en-US" altLang="zh-CN" sz="1800" b="1" i="1">
                <a:latin typeface="Arial Black" pitchFamily="34" charset="0"/>
                <a:ea typeface="宋体" pitchFamily="2" charset="-122"/>
              </a:rPr>
              <a:t>memory</a:t>
            </a:r>
          </a:p>
        </p:txBody>
      </p:sp>
      <p:sp>
        <p:nvSpPr>
          <p:cNvPr id="28" name="AutoShape 421"/>
          <p:cNvSpPr>
            <a:spLocks/>
          </p:cNvSpPr>
          <p:nvPr/>
        </p:nvSpPr>
        <p:spPr bwMode="auto">
          <a:xfrm>
            <a:off x="6834188" y="3170238"/>
            <a:ext cx="284162" cy="3289300"/>
          </a:xfrm>
          <a:prstGeom prst="rightBrace">
            <a:avLst>
              <a:gd name="adj1" fmla="val 143889"/>
              <a:gd name="adj2" fmla="val 50000"/>
            </a:avLst>
          </a:prstGeom>
          <a:noFill/>
          <a:ln w="12700">
            <a:solidFill>
              <a:schemeClr val="tx1"/>
            </a:solidFill>
            <a:round/>
            <a:headEnd/>
            <a:tailEnd/>
          </a:ln>
          <a:effectLst/>
        </p:spPr>
        <p:txBody>
          <a:bodyPr wrap="none" anchor="ctr"/>
          <a:lstStyle/>
          <a:p>
            <a:pPr>
              <a:defRPr/>
            </a:pPr>
            <a:endParaRPr lang="en-US" sz="2400" b="1">
              <a:latin typeface="+mn-lt"/>
            </a:endParaRPr>
          </a:p>
        </p:txBody>
      </p:sp>
      <p:sp>
        <p:nvSpPr>
          <p:cNvPr id="29" name="AutoShape 422"/>
          <p:cNvSpPr>
            <a:spLocks/>
          </p:cNvSpPr>
          <p:nvPr/>
        </p:nvSpPr>
        <p:spPr bwMode="auto">
          <a:xfrm>
            <a:off x="6815138" y="1074738"/>
            <a:ext cx="320675" cy="2032000"/>
          </a:xfrm>
          <a:prstGeom prst="rightBrace">
            <a:avLst>
              <a:gd name="adj1" fmla="val 78431"/>
              <a:gd name="adj2" fmla="val 50000"/>
            </a:avLst>
          </a:prstGeom>
          <a:noFill/>
          <a:ln w="12700">
            <a:solidFill>
              <a:schemeClr val="tx1"/>
            </a:solidFill>
            <a:round/>
            <a:headEnd/>
            <a:tailEnd/>
          </a:ln>
          <a:effectLst/>
        </p:spPr>
        <p:txBody>
          <a:bodyPr wrap="none" anchor="ctr"/>
          <a:lstStyle/>
          <a:p>
            <a:pPr>
              <a:defRPr/>
            </a:pPr>
            <a:endParaRPr lang="en-US" sz="2400" b="1">
              <a:latin typeface="+mn-lt"/>
            </a:endParaRPr>
          </a:p>
        </p:txBody>
      </p:sp>
      <p:sp>
        <p:nvSpPr>
          <p:cNvPr id="684062" name="Text Box 424"/>
          <p:cNvSpPr txBox="1">
            <a:spLocks noChangeArrowheads="1"/>
          </p:cNvSpPr>
          <p:nvPr/>
        </p:nvSpPr>
        <p:spPr bwMode="auto">
          <a:xfrm>
            <a:off x="1241425" y="5829300"/>
            <a:ext cx="1806575" cy="536575"/>
          </a:xfrm>
          <a:prstGeom prst="rect">
            <a:avLst/>
          </a:prstGeom>
          <a:noFill/>
          <a:ln w="9525">
            <a:noFill/>
            <a:miter lim="800000"/>
            <a:headEnd/>
            <a:tailEnd/>
          </a:ln>
        </p:spPr>
        <p:txBody>
          <a:bodyPr wrap="none" lIns="90487" tIns="44450" rIns="90487" bIns="44450">
            <a:spAutoFit/>
          </a:bodyPr>
          <a:lstStyle/>
          <a:p>
            <a:pPr>
              <a:lnSpc>
                <a:spcPct val="90000"/>
              </a:lnSpc>
              <a:spcBef>
                <a:spcPct val="30000"/>
              </a:spcBef>
            </a:pPr>
            <a:r>
              <a:rPr lang="en-US" altLang="zh-CN" sz="1400" b="1">
                <a:solidFill>
                  <a:schemeClr val="tx2"/>
                </a:solidFill>
                <a:latin typeface="Arial Black" pitchFamily="34" charset="0"/>
                <a:ea typeface="宋体" pitchFamily="2" charset="-122"/>
                <a:cs typeface="Courier New" pitchFamily="49" charset="0"/>
              </a:rPr>
              <a:t>0x08048000 (32)</a:t>
            </a:r>
          </a:p>
          <a:p>
            <a:pPr>
              <a:lnSpc>
                <a:spcPct val="90000"/>
              </a:lnSpc>
              <a:spcBef>
                <a:spcPct val="30000"/>
              </a:spcBef>
            </a:pPr>
            <a:r>
              <a:rPr lang="en-US" altLang="zh-CN" sz="1400" b="1">
                <a:solidFill>
                  <a:schemeClr val="tx2"/>
                </a:solidFill>
                <a:latin typeface="Arial Black" pitchFamily="34" charset="0"/>
                <a:ea typeface="宋体" pitchFamily="2" charset="-122"/>
                <a:cs typeface="Courier New" pitchFamily="49" charset="0"/>
              </a:rPr>
              <a:t>0x40000000 (64)</a:t>
            </a:r>
          </a:p>
        </p:txBody>
      </p:sp>
      <p:sp>
        <p:nvSpPr>
          <p:cNvPr id="31" name="AutoShape 425"/>
          <p:cNvSpPr>
            <a:spLocks/>
          </p:cNvSpPr>
          <p:nvPr/>
        </p:nvSpPr>
        <p:spPr bwMode="auto">
          <a:xfrm flipH="1">
            <a:off x="3054350" y="965200"/>
            <a:ext cx="261938" cy="1163638"/>
          </a:xfrm>
          <a:prstGeom prst="rightBrace">
            <a:avLst>
              <a:gd name="adj1" fmla="val 50000"/>
              <a:gd name="adj2" fmla="val 50000"/>
            </a:avLst>
          </a:prstGeom>
          <a:noFill/>
          <a:ln w="9525">
            <a:solidFill>
              <a:srgbClr val="000000"/>
            </a:solidFill>
            <a:round/>
            <a:headEnd/>
            <a:tailEnd/>
          </a:ln>
          <a:effectLst/>
        </p:spPr>
        <p:txBody>
          <a:bodyPr wrap="none" lIns="90487" tIns="44450" rIns="90487" bIns="44450" anchor="ctr"/>
          <a:lstStyle/>
          <a:p>
            <a:pPr>
              <a:defRPr/>
            </a:pPr>
            <a:endParaRPr lang="en-US" sz="2400" b="1">
              <a:latin typeface="+mn-lt"/>
            </a:endParaRPr>
          </a:p>
        </p:txBody>
      </p:sp>
      <p:sp>
        <p:nvSpPr>
          <p:cNvPr id="32" name="Text Box 426"/>
          <p:cNvSpPr txBox="1">
            <a:spLocks noChangeArrowheads="1"/>
          </p:cNvSpPr>
          <p:nvPr/>
        </p:nvSpPr>
        <p:spPr bwMode="auto">
          <a:xfrm>
            <a:off x="692150" y="1312863"/>
            <a:ext cx="2346325" cy="584200"/>
          </a:xfrm>
          <a:prstGeom prst="rect">
            <a:avLst/>
          </a:prstGeom>
          <a:noFill/>
          <a:ln w="9525">
            <a:noFill/>
            <a:miter lim="800000"/>
            <a:headEnd/>
            <a:tailEnd/>
          </a:ln>
          <a:effectLst/>
        </p:spPr>
        <p:txBody>
          <a:bodyPr lIns="90487" tIns="44450" rIns="90487" bIns="44450">
            <a:spAutoFit/>
          </a:bodyPr>
          <a:lstStyle/>
          <a:p>
            <a:pPr algn="r">
              <a:lnSpc>
                <a:spcPct val="90000"/>
              </a:lnSpc>
              <a:spcBef>
                <a:spcPct val="30000"/>
              </a:spcBef>
            </a:pPr>
            <a:r>
              <a:rPr lang="en-US" altLang="zh-CN" sz="1800" b="1" i="1">
                <a:solidFill>
                  <a:schemeClr val="tx2"/>
                </a:solidFill>
                <a:latin typeface="Arial Black" pitchFamily="34" charset="0"/>
                <a:ea typeface="宋体" pitchFamily="2" charset="-122"/>
              </a:rPr>
              <a:t>Different for each process</a:t>
            </a:r>
          </a:p>
        </p:txBody>
      </p:sp>
      <p:sp>
        <p:nvSpPr>
          <p:cNvPr id="33" name="Line 427"/>
          <p:cNvSpPr>
            <a:spLocks noChangeShapeType="1"/>
          </p:cNvSpPr>
          <p:nvPr/>
        </p:nvSpPr>
        <p:spPr bwMode="auto">
          <a:xfrm>
            <a:off x="3432175" y="3159125"/>
            <a:ext cx="3251200" cy="0"/>
          </a:xfrm>
          <a:prstGeom prst="line">
            <a:avLst/>
          </a:prstGeom>
          <a:noFill/>
          <a:ln w="38100">
            <a:solidFill>
              <a:schemeClr val="tx1"/>
            </a:solidFill>
            <a:round/>
            <a:headEnd/>
            <a:tailEnd/>
          </a:ln>
          <a:effectLst/>
        </p:spPr>
        <p:txBody>
          <a:bodyPr wrap="none" anchor="ctr"/>
          <a:lstStyle/>
          <a:p>
            <a:pPr>
              <a:defRPr/>
            </a:pPr>
            <a:endParaRPr lang="en-US" sz="2400" b="1">
              <a:latin typeface="+mn-lt"/>
            </a:endParaRPr>
          </a:p>
        </p:txBody>
      </p:sp>
      <p:sp>
        <p:nvSpPr>
          <p:cNvPr id="34" name="Line 428"/>
          <p:cNvSpPr>
            <a:spLocks noChangeAspect="1" noChangeShapeType="1"/>
          </p:cNvSpPr>
          <p:nvPr/>
        </p:nvSpPr>
        <p:spPr bwMode="auto">
          <a:xfrm>
            <a:off x="3065463" y="6167438"/>
            <a:ext cx="385762" cy="0"/>
          </a:xfrm>
          <a:prstGeom prst="line">
            <a:avLst/>
          </a:prstGeom>
          <a:noFill/>
          <a:ln w="25400">
            <a:solidFill>
              <a:schemeClr val="tx1"/>
            </a:solidFill>
            <a:round/>
            <a:headEnd/>
            <a:tailEnd type="triangle" w="med" len="med"/>
          </a:ln>
          <a:effectLst/>
        </p:spPr>
        <p:txBody>
          <a:bodyPr wrap="none" anchor="ctr"/>
          <a:lstStyle/>
          <a:p>
            <a:pPr>
              <a:defRPr/>
            </a:pPr>
            <a:endParaRPr lang="en-US" b="1">
              <a:latin typeface="+mn-lt"/>
            </a:endParaRPr>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60" name="Rectangle 3"/>
          <p:cNvSpPr>
            <a:spLocks noGrp="1" noChangeArrowheads="1"/>
          </p:cNvSpPr>
          <p:nvPr>
            <p:ph type="title" idx="4294967295"/>
          </p:nvPr>
        </p:nvSpPr>
        <p:spPr>
          <a:xfrm>
            <a:off x="623888" y="211138"/>
            <a:ext cx="8243887" cy="515937"/>
          </a:xfrm>
          <a:noFill/>
        </p:spPr>
        <p:txBody>
          <a:bodyPr lIns="91440" tIns="45720" rIns="91440" bIns="45720" anchor="ct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3200"/>
              <a:t>Linux</a:t>
            </a:r>
            <a:r>
              <a:rPr lang="zh-CN" altLang="en-GB" sz="3200"/>
              <a:t>将</a:t>
            </a:r>
            <a:r>
              <a:rPr lang="zh-CN" altLang="en-GB" sz="3200">
                <a:solidFill>
                  <a:schemeClr val="accent1"/>
                </a:solidFill>
              </a:rPr>
              <a:t>虚存空间</a:t>
            </a:r>
            <a:r>
              <a:rPr lang="zh-CN" altLang="en-GB" sz="3200"/>
              <a:t>组织成“区域</a:t>
            </a:r>
            <a:r>
              <a:rPr lang="en-GB" altLang="zh-CN" sz="3200"/>
              <a:t>(area)”</a:t>
            </a:r>
            <a:r>
              <a:rPr lang="zh-CN" altLang="en-GB" sz="3200"/>
              <a:t>的集合</a:t>
            </a:r>
          </a:p>
        </p:txBody>
      </p:sp>
      <p:sp>
        <p:nvSpPr>
          <p:cNvPr id="685100" name="Rectangle 50"/>
          <p:cNvSpPr>
            <a:spLocks noGrp="1" noChangeArrowheads="1"/>
          </p:cNvSpPr>
          <p:nvPr>
            <p:ph type="body" idx="4294967295"/>
          </p:nvPr>
        </p:nvSpPr>
        <p:spPr>
          <a:xfrm>
            <a:off x="57150" y="3454400"/>
            <a:ext cx="3962400" cy="3303588"/>
          </a:xfrm>
        </p:spPr>
        <p:txBody>
          <a:bodyPr lIns="91440" tIns="45720" rIns="91440" bIns="45720"/>
          <a:lstStyle/>
          <a:p>
            <a:pPr marL="342900" indent="-342900">
              <a:lnSpc>
                <a:spcPct val="90000"/>
              </a:lnSpc>
              <a:spcBef>
                <a:spcPts val="563"/>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altLang="zh-CN" sz="2400">
                <a:latin typeface="Arial Black" pitchFamily="34" charset="0"/>
                <a:ea typeface="宋体" pitchFamily="2" charset="-122"/>
              </a:rPr>
              <a:t>pgd: </a:t>
            </a:r>
          </a:p>
          <a:p>
            <a:pPr marL="576263" lvl="1" indent="-228600">
              <a:lnSpc>
                <a:spcPct val="90000"/>
              </a:lnSpc>
              <a:spcBef>
                <a:spcPts val="200"/>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altLang="zh-CN">
                <a:latin typeface="Arial Black" pitchFamily="34" charset="0"/>
                <a:ea typeface="宋体" pitchFamily="2" charset="-122"/>
              </a:rPr>
              <a:t>Page global directory address</a:t>
            </a:r>
          </a:p>
          <a:p>
            <a:pPr marL="576263" lvl="1" indent="-228600">
              <a:lnSpc>
                <a:spcPct val="90000"/>
              </a:lnSpc>
              <a:spcBef>
                <a:spcPts val="200"/>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altLang="zh-CN">
                <a:latin typeface="Arial Black" pitchFamily="34" charset="0"/>
                <a:ea typeface="宋体" pitchFamily="2" charset="-122"/>
              </a:rPr>
              <a:t>Points to L1 page table</a:t>
            </a:r>
          </a:p>
          <a:p>
            <a:pPr marL="342900" indent="-342900">
              <a:lnSpc>
                <a:spcPct val="90000"/>
              </a:lnSpc>
              <a:spcBef>
                <a:spcPts val="563"/>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altLang="zh-CN" sz="2400">
                <a:latin typeface="Arial Black" pitchFamily="34" charset="0"/>
                <a:ea typeface="宋体" pitchFamily="2" charset="-122"/>
              </a:rPr>
              <a:t>vm_prot:</a:t>
            </a:r>
          </a:p>
          <a:p>
            <a:pPr marL="576263" lvl="1" indent="-228600">
              <a:lnSpc>
                <a:spcPct val="90000"/>
              </a:lnSpc>
              <a:spcBef>
                <a:spcPts val="200"/>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altLang="zh-CN">
                <a:latin typeface="Arial Black" pitchFamily="34" charset="0"/>
                <a:ea typeface="宋体" pitchFamily="2" charset="-122"/>
              </a:rPr>
              <a:t>Read/write permissions for this area</a:t>
            </a:r>
          </a:p>
          <a:p>
            <a:pPr marL="342900" indent="-342900">
              <a:lnSpc>
                <a:spcPct val="90000"/>
              </a:lnSpc>
              <a:spcBef>
                <a:spcPts val="563"/>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altLang="zh-CN" sz="2400">
                <a:latin typeface="Arial Black" pitchFamily="34" charset="0"/>
                <a:ea typeface="宋体" pitchFamily="2" charset="-122"/>
              </a:rPr>
              <a:t>vm_flags</a:t>
            </a:r>
          </a:p>
          <a:p>
            <a:pPr marL="576263" lvl="1" indent="-228600">
              <a:lnSpc>
                <a:spcPct val="90000"/>
              </a:lnSpc>
              <a:spcBef>
                <a:spcPts val="200"/>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altLang="zh-CN">
                <a:latin typeface="Arial Black" pitchFamily="34" charset="0"/>
                <a:ea typeface="宋体" pitchFamily="2" charset="-122"/>
              </a:rPr>
              <a:t>Pages </a:t>
            </a:r>
            <a:r>
              <a:rPr lang="en-GB" altLang="zh-CN" b="0">
                <a:latin typeface="Arial Black" pitchFamily="34" charset="0"/>
                <a:ea typeface="宋体" pitchFamily="2" charset="-122"/>
              </a:rPr>
              <a:t>shared</a:t>
            </a:r>
            <a:r>
              <a:rPr lang="en-GB" altLang="zh-CN">
                <a:latin typeface="Arial Black" pitchFamily="34" charset="0"/>
                <a:ea typeface="宋体" pitchFamily="2" charset="-122"/>
              </a:rPr>
              <a:t> with other processes or </a:t>
            </a:r>
            <a:r>
              <a:rPr lang="en-GB" altLang="zh-CN" b="0">
                <a:latin typeface="Arial Black" pitchFamily="34" charset="0"/>
                <a:ea typeface="宋体" pitchFamily="2" charset="-122"/>
              </a:rPr>
              <a:t>private</a:t>
            </a:r>
            <a:r>
              <a:rPr lang="en-GB" altLang="zh-CN">
                <a:latin typeface="Arial Black" pitchFamily="34" charset="0"/>
                <a:ea typeface="宋体" pitchFamily="2" charset="-122"/>
              </a:rPr>
              <a:t> to this process</a:t>
            </a:r>
          </a:p>
        </p:txBody>
      </p:sp>
      <p:grpSp>
        <p:nvGrpSpPr>
          <p:cNvPr id="685106" name="Group 50"/>
          <p:cNvGrpSpPr>
            <a:grpSpLocks/>
          </p:cNvGrpSpPr>
          <p:nvPr/>
        </p:nvGrpSpPr>
        <p:grpSpPr bwMode="auto">
          <a:xfrm>
            <a:off x="223838" y="771525"/>
            <a:ext cx="8934450" cy="5334000"/>
            <a:chOff x="222" y="531"/>
            <a:chExt cx="5000" cy="3360"/>
          </a:xfrm>
        </p:grpSpPr>
        <p:sp>
          <p:nvSpPr>
            <p:cNvPr id="29697" name="Rectangle 1"/>
            <p:cNvSpPr>
              <a:spLocks noChangeArrowheads="1"/>
            </p:cNvSpPr>
            <p:nvPr/>
          </p:nvSpPr>
          <p:spPr bwMode="auto">
            <a:xfrm>
              <a:off x="2557" y="2739"/>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Calibri" pitchFamily="34" charset="0"/>
                </a:rPr>
                <a:t>vm_next</a:t>
              </a:r>
              <a:endParaRPr lang="en-GB" b="1" dirty="0">
                <a:latin typeface="Calibri" pitchFamily="34" charset="0"/>
              </a:endParaRPr>
            </a:p>
          </p:txBody>
        </p:sp>
        <p:sp>
          <p:nvSpPr>
            <p:cNvPr id="29698" name="Rectangle 2"/>
            <p:cNvSpPr>
              <a:spLocks noChangeArrowheads="1"/>
            </p:cNvSpPr>
            <p:nvPr/>
          </p:nvSpPr>
          <p:spPr bwMode="auto">
            <a:xfrm>
              <a:off x="2557" y="1587"/>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Calibri" pitchFamily="34" charset="0"/>
                </a:rPr>
                <a:t>vm_next</a:t>
              </a:r>
              <a:endParaRPr lang="en-GB" b="1" dirty="0">
                <a:latin typeface="Calibri" pitchFamily="34" charset="0"/>
              </a:endParaRPr>
            </a:p>
          </p:txBody>
        </p:sp>
        <p:sp>
          <p:nvSpPr>
            <p:cNvPr id="685061" name="Text Box 5"/>
            <p:cNvSpPr txBox="1">
              <a:spLocks noChangeArrowheads="1"/>
            </p:cNvSpPr>
            <p:nvPr/>
          </p:nvSpPr>
          <p:spPr bwMode="auto">
            <a:xfrm>
              <a:off x="222" y="720"/>
              <a:ext cx="801" cy="192"/>
            </a:xfrm>
            <a:prstGeom prst="rect">
              <a:avLst/>
            </a:prstGeom>
            <a:no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cs typeface="Courier New" pitchFamily="49" charset="0"/>
                </a:rPr>
                <a:t>task_struct</a:t>
              </a:r>
            </a:p>
          </p:txBody>
        </p:sp>
        <p:sp>
          <p:nvSpPr>
            <p:cNvPr id="685062" name="Text Box 6"/>
            <p:cNvSpPr txBox="1">
              <a:spLocks noChangeArrowheads="1"/>
            </p:cNvSpPr>
            <p:nvPr/>
          </p:nvSpPr>
          <p:spPr bwMode="auto">
            <a:xfrm>
              <a:off x="1381" y="819"/>
              <a:ext cx="758" cy="192"/>
            </a:xfrm>
            <a:prstGeom prst="rect">
              <a:avLst/>
            </a:prstGeom>
            <a:no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cs typeface="Courier New" pitchFamily="49" charset="0"/>
                </a:rPr>
                <a:t>mm_struct</a:t>
              </a:r>
            </a:p>
          </p:txBody>
        </p:sp>
        <p:sp>
          <p:nvSpPr>
            <p:cNvPr id="685063" name="Rectangle 7"/>
            <p:cNvSpPr>
              <a:spLocks noChangeArrowheads="1"/>
            </p:cNvSpPr>
            <p:nvPr/>
          </p:nvSpPr>
          <p:spPr bwMode="auto">
            <a:xfrm>
              <a:off x="1405" y="1075"/>
              <a:ext cx="672" cy="992"/>
            </a:xfrm>
            <a:prstGeom prst="rect">
              <a:avLst/>
            </a:prstGeom>
            <a:solidFill>
              <a:srgbClr val="FFFFFF"/>
            </a:solidFill>
            <a:ln w="9360">
              <a:solidFill>
                <a:srgbClr val="000000"/>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29704" name="Rectangle 8"/>
            <p:cNvSpPr>
              <a:spLocks noChangeArrowheads="1"/>
            </p:cNvSpPr>
            <p:nvPr/>
          </p:nvSpPr>
          <p:spPr bwMode="auto">
            <a:xfrm>
              <a:off x="1405" y="1059"/>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cs typeface="Courier New" pitchFamily="49" charset="0"/>
                </a:rPr>
                <a:t>pgd</a:t>
              </a:r>
            </a:p>
          </p:txBody>
        </p:sp>
        <p:sp>
          <p:nvSpPr>
            <p:cNvPr id="685065" name="Rectangle 9"/>
            <p:cNvSpPr>
              <a:spLocks noChangeArrowheads="1"/>
            </p:cNvSpPr>
            <p:nvPr/>
          </p:nvSpPr>
          <p:spPr bwMode="auto">
            <a:xfrm>
              <a:off x="445" y="931"/>
              <a:ext cx="480" cy="1136"/>
            </a:xfrm>
            <a:prstGeom prst="rect">
              <a:avLst/>
            </a:prstGeom>
            <a:solidFill>
              <a:srgbClr val="FFFFFF"/>
            </a:solidFill>
            <a:ln w="9360">
              <a:solidFill>
                <a:srgbClr val="000000"/>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29706" name="Rectangle 10"/>
            <p:cNvSpPr>
              <a:spLocks noChangeArrowheads="1"/>
            </p:cNvSpPr>
            <p:nvPr/>
          </p:nvSpPr>
          <p:spPr bwMode="auto">
            <a:xfrm>
              <a:off x="445" y="1059"/>
              <a:ext cx="480"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cs typeface="Courier New" pitchFamily="49" charset="0"/>
                </a:rPr>
                <a:t>mm</a:t>
              </a:r>
            </a:p>
          </p:txBody>
        </p:sp>
        <p:sp>
          <p:nvSpPr>
            <p:cNvPr id="29707" name="Rectangle 11"/>
            <p:cNvSpPr>
              <a:spLocks noChangeArrowheads="1"/>
            </p:cNvSpPr>
            <p:nvPr/>
          </p:nvSpPr>
          <p:spPr bwMode="auto">
            <a:xfrm>
              <a:off x="1405" y="1347"/>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cs typeface="Courier New" pitchFamily="49" charset="0"/>
                </a:rPr>
                <a:t>mmap</a:t>
              </a:r>
            </a:p>
          </p:txBody>
        </p:sp>
        <p:sp>
          <p:nvSpPr>
            <p:cNvPr id="685068" name="Text Box 12"/>
            <p:cNvSpPr txBox="1">
              <a:spLocks noChangeArrowheads="1"/>
            </p:cNvSpPr>
            <p:nvPr/>
          </p:nvSpPr>
          <p:spPr bwMode="auto">
            <a:xfrm>
              <a:off x="2363" y="627"/>
              <a:ext cx="1048" cy="192"/>
            </a:xfrm>
            <a:prstGeom prst="rect">
              <a:avLst/>
            </a:prstGeom>
            <a:noFill/>
            <a:ln w="9525">
              <a:noFill/>
              <a:round/>
              <a:headEnd/>
              <a:tailEnd/>
            </a:ln>
          </p:spPr>
          <p:txBody>
            <a:bodyPr wrap="none" lIns="90360" tIns="44280" rIns="90360" bIns="44280">
              <a:spAutoFit/>
            </a:bodyPr>
            <a:lstStyle/>
            <a:p>
              <a:pPr>
                <a:lnSpc>
                  <a:spcPct val="88000"/>
                </a:lnSpc>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cs typeface="Courier New" pitchFamily="49" charset="0"/>
                </a:rPr>
                <a:t>vm_area_struct</a:t>
              </a:r>
            </a:p>
          </p:txBody>
        </p:sp>
        <p:sp>
          <p:nvSpPr>
            <p:cNvPr id="29709" name="Rectangle 13"/>
            <p:cNvSpPr>
              <a:spLocks noChangeArrowheads="1"/>
            </p:cNvSpPr>
            <p:nvPr/>
          </p:nvSpPr>
          <p:spPr bwMode="auto">
            <a:xfrm>
              <a:off x="2557" y="883"/>
              <a:ext cx="673" cy="848"/>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pPr>
                <a:defRPr/>
              </a:pPr>
              <a:endParaRPr lang="en-US" sz="2400" b="1">
                <a:latin typeface="Arial Narrow" pitchFamily="34" charset="0"/>
              </a:endParaRPr>
            </a:p>
          </p:txBody>
        </p:sp>
        <p:sp>
          <p:nvSpPr>
            <p:cNvPr id="29710" name="Rectangle 14"/>
            <p:cNvSpPr>
              <a:spLocks noChangeArrowheads="1"/>
            </p:cNvSpPr>
            <p:nvPr/>
          </p:nvSpPr>
          <p:spPr bwMode="auto">
            <a:xfrm>
              <a:off x="2557" y="867"/>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cs typeface="Courier New" pitchFamily="49" charset="0"/>
                </a:rPr>
                <a:t>vm_end</a:t>
              </a:r>
            </a:p>
          </p:txBody>
        </p:sp>
        <p:sp>
          <p:nvSpPr>
            <p:cNvPr id="29711" name="Rectangle 15"/>
            <p:cNvSpPr>
              <a:spLocks noChangeArrowheads="1"/>
            </p:cNvSpPr>
            <p:nvPr/>
          </p:nvSpPr>
          <p:spPr bwMode="auto">
            <a:xfrm>
              <a:off x="2557" y="1155"/>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vm_prot</a:t>
              </a:r>
            </a:p>
          </p:txBody>
        </p:sp>
        <p:sp>
          <p:nvSpPr>
            <p:cNvPr id="29712" name="Rectangle 16"/>
            <p:cNvSpPr>
              <a:spLocks noChangeArrowheads="1"/>
            </p:cNvSpPr>
            <p:nvPr/>
          </p:nvSpPr>
          <p:spPr bwMode="auto">
            <a:xfrm>
              <a:off x="2557" y="1011"/>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cs typeface="Courier New" pitchFamily="49" charset="0"/>
                </a:rPr>
                <a:t>vm_start</a:t>
              </a:r>
            </a:p>
          </p:txBody>
        </p:sp>
        <p:sp>
          <p:nvSpPr>
            <p:cNvPr id="29716" name="Rectangle 20"/>
            <p:cNvSpPr>
              <a:spLocks noChangeArrowheads="1"/>
            </p:cNvSpPr>
            <p:nvPr/>
          </p:nvSpPr>
          <p:spPr bwMode="auto">
            <a:xfrm>
              <a:off x="2557" y="2035"/>
              <a:ext cx="673" cy="848"/>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pPr>
                <a:defRPr/>
              </a:pPr>
              <a:endParaRPr lang="en-US" sz="2400" b="1">
                <a:latin typeface="Arial Narrow" pitchFamily="34" charset="0"/>
              </a:endParaRPr>
            </a:p>
          </p:txBody>
        </p:sp>
        <p:sp>
          <p:nvSpPr>
            <p:cNvPr id="29717" name="Rectangle 21"/>
            <p:cNvSpPr>
              <a:spLocks noChangeArrowheads="1"/>
            </p:cNvSpPr>
            <p:nvPr/>
          </p:nvSpPr>
          <p:spPr bwMode="auto">
            <a:xfrm>
              <a:off x="2557" y="2019"/>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vm_end</a:t>
              </a:r>
            </a:p>
          </p:txBody>
        </p:sp>
        <p:sp>
          <p:nvSpPr>
            <p:cNvPr id="29718" name="Rectangle 22"/>
            <p:cNvSpPr>
              <a:spLocks noChangeArrowheads="1"/>
            </p:cNvSpPr>
            <p:nvPr/>
          </p:nvSpPr>
          <p:spPr bwMode="auto">
            <a:xfrm>
              <a:off x="2557" y="2307"/>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vm_prot</a:t>
              </a:r>
            </a:p>
          </p:txBody>
        </p:sp>
        <p:sp>
          <p:nvSpPr>
            <p:cNvPr id="29719" name="Rectangle 23"/>
            <p:cNvSpPr>
              <a:spLocks noChangeArrowheads="1"/>
            </p:cNvSpPr>
            <p:nvPr/>
          </p:nvSpPr>
          <p:spPr bwMode="auto">
            <a:xfrm>
              <a:off x="2557" y="2163"/>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vm_start</a:t>
              </a:r>
            </a:p>
          </p:txBody>
        </p:sp>
        <p:sp>
          <p:nvSpPr>
            <p:cNvPr id="29720" name="Rectangle 24"/>
            <p:cNvSpPr>
              <a:spLocks noChangeArrowheads="1"/>
            </p:cNvSpPr>
            <p:nvPr/>
          </p:nvSpPr>
          <p:spPr bwMode="auto">
            <a:xfrm>
              <a:off x="2557" y="3187"/>
              <a:ext cx="673" cy="704"/>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pPr>
                <a:defRPr/>
              </a:pPr>
              <a:endParaRPr lang="en-US" sz="2400" b="1">
                <a:latin typeface="Arial Narrow" pitchFamily="34" charset="0"/>
              </a:endParaRPr>
            </a:p>
          </p:txBody>
        </p:sp>
        <p:sp>
          <p:nvSpPr>
            <p:cNvPr id="29721" name="Rectangle 25"/>
            <p:cNvSpPr>
              <a:spLocks noChangeArrowheads="1"/>
            </p:cNvSpPr>
            <p:nvPr/>
          </p:nvSpPr>
          <p:spPr bwMode="auto">
            <a:xfrm>
              <a:off x="2557" y="3171"/>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vm_end</a:t>
              </a:r>
            </a:p>
          </p:txBody>
        </p:sp>
        <p:sp>
          <p:nvSpPr>
            <p:cNvPr id="29722" name="Rectangle 26"/>
            <p:cNvSpPr>
              <a:spLocks noChangeArrowheads="1"/>
            </p:cNvSpPr>
            <p:nvPr/>
          </p:nvSpPr>
          <p:spPr bwMode="auto">
            <a:xfrm>
              <a:off x="2557" y="3459"/>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vm_prot</a:t>
              </a:r>
            </a:p>
          </p:txBody>
        </p:sp>
        <p:sp>
          <p:nvSpPr>
            <p:cNvPr id="29723" name="Rectangle 27"/>
            <p:cNvSpPr>
              <a:spLocks noChangeArrowheads="1"/>
            </p:cNvSpPr>
            <p:nvPr/>
          </p:nvSpPr>
          <p:spPr bwMode="auto">
            <a:xfrm>
              <a:off x="2557" y="3747"/>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vm_next</a:t>
              </a:r>
            </a:p>
          </p:txBody>
        </p:sp>
        <p:sp>
          <p:nvSpPr>
            <p:cNvPr id="29724" name="Rectangle 28"/>
            <p:cNvSpPr>
              <a:spLocks noChangeArrowheads="1"/>
            </p:cNvSpPr>
            <p:nvPr/>
          </p:nvSpPr>
          <p:spPr bwMode="auto">
            <a:xfrm>
              <a:off x="2557" y="3315"/>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vm_start</a:t>
              </a:r>
            </a:p>
          </p:txBody>
        </p:sp>
        <p:sp>
          <p:nvSpPr>
            <p:cNvPr id="685082" name="Rectangle 29"/>
            <p:cNvSpPr>
              <a:spLocks noChangeArrowheads="1"/>
            </p:cNvSpPr>
            <p:nvPr/>
          </p:nvSpPr>
          <p:spPr bwMode="auto">
            <a:xfrm>
              <a:off x="3757" y="771"/>
              <a:ext cx="1248" cy="3024"/>
            </a:xfrm>
            <a:prstGeom prst="rect">
              <a:avLst/>
            </a:prstGeom>
            <a:solidFill>
              <a:srgbClr val="FFFFFF"/>
            </a:solidFill>
            <a:ln w="9360">
              <a:solidFill>
                <a:srgbClr val="000000"/>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685083" name="Text Box 30"/>
            <p:cNvSpPr txBox="1">
              <a:spLocks noChangeArrowheads="1"/>
            </p:cNvSpPr>
            <p:nvPr/>
          </p:nvSpPr>
          <p:spPr bwMode="auto">
            <a:xfrm>
              <a:off x="3675" y="531"/>
              <a:ext cx="1547" cy="192"/>
            </a:xfrm>
            <a:prstGeom prst="rect">
              <a:avLst/>
            </a:prstGeom>
            <a:noFill/>
            <a:ln w="9525">
              <a:noFill/>
              <a:round/>
              <a:headEnd/>
              <a:tailEnd/>
            </a:ln>
          </p:spPr>
          <p:txBody>
            <a:bodyPr wrap="none" lIns="90360" tIns="44280" rIns="90360" bIns="44280">
              <a:spAutoFit/>
            </a:bodyPr>
            <a:lstStyle/>
            <a:p>
              <a:pPr>
                <a:lnSpc>
                  <a:spcPct val="88000"/>
                </a:lnSpc>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Process</a:t>
              </a:r>
              <a:r>
                <a:rPr lang="en-GB" altLang="zh-CN" b="1">
                  <a:latin typeface="Calibri" pitchFamily="34" charset="0"/>
                  <a:ea typeface="宋体" pitchFamily="2" charset="-122"/>
                </a:rPr>
                <a:t> </a:t>
              </a:r>
              <a:r>
                <a:rPr lang="en-GB" altLang="zh-CN" b="1">
                  <a:latin typeface="Arial Black" pitchFamily="34" charset="0"/>
                  <a:ea typeface="宋体" pitchFamily="2" charset="-122"/>
                </a:rPr>
                <a:t>virtual</a:t>
              </a:r>
              <a:r>
                <a:rPr lang="en-GB" altLang="zh-CN" b="1">
                  <a:latin typeface="Calibri" pitchFamily="34" charset="0"/>
                  <a:ea typeface="宋体" pitchFamily="2" charset="-122"/>
                </a:rPr>
                <a:t> </a:t>
              </a:r>
              <a:r>
                <a:rPr lang="en-GB" altLang="zh-CN" b="1">
                  <a:latin typeface="Arial Black" pitchFamily="34" charset="0"/>
                  <a:ea typeface="宋体" pitchFamily="2" charset="-122"/>
                </a:rPr>
                <a:t>memory</a:t>
              </a:r>
            </a:p>
          </p:txBody>
        </p:sp>
        <p:sp>
          <p:nvSpPr>
            <p:cNvPr id="29727" name="Rectangle 31"/>
            <p:cNvSpPr>
              <a:spLocks noChangeArrowheads="1"/>
            </p:cNvSpPr>
            <p:nvPr/>
          </p:nvSpPr>
          <p:spPr bwMode="auto">
            <a:xfrm>
              <a:off x="3757" y="2691"/>
              <a:ext cx="1248" cy="72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Text</a:t>
              </a:r>
            </a:p>
          </p:txBody>
        </p:sp>
        <p:sp>
          <p:nvSpPr>
            <p:cNvPr id="29728" name="Rectangle 32"/>
            <p:cNvSpPr>
              <a:spLocks noChangeArrowheads="1"/>
            </p:cNvSpPr>
            <p:nvPr/>
          </p:nvSpPr>
          <p:spPr bwMode="auto">
            <a:xfrm>
              <a:off x="3757" y="2211"/>
              <a:ext cx="1248" cy="48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Data</a:t>
              </a:r>
            </a:p>
          </p:txBody>
        </p:sp>
        <p:sp>
          <p:nvSpPr>
            <p:cNvPr id="29729" name="Rectangle 33"/>
            <p:cNvSpPr>
              <a:spLocks noChangeArrowheads="1"/>
            </p:cNvSpPr>
            <p:nvPr/>
          </p:nvSpPr>
          <p:spPr bwMode="auto">
            <a:xfrm>
              <a:off x="3757" y="1395"/>
              <a:ext cx="1248" cy="336"/>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Shared</a:t>
              </a:r>
              <a:r>
                <a:rPr lang="en-GB" altLang="zh-CN" b="1">
                  <a:latin typeface="Calibri" pitchFamily="34" charset="0"/>
                  <a:ea typeface="宋体" pitchFamily="2" charset="-122"/>
                </a:rPr>
                <a:t> </a:t>
              </a:r>
              <a:r>
                <a:rPr lang="en-GB" altLang="zh-CN" b="1">
                  <a:latin typeface="Arial Black" pitchFamily="34" charset="0"/>
                  <a:ea typeface="宋体" pitchFamily="2" charset="-122"/>
                </a:rPr>
                <a:t>libraries</a:t>
              </a:r>
            </a:p>
          </p:txBody>
        </p:sp>
        <p:sp>
          <p:nvSpPr>
            <p:cNvPr id="685087" name="Line 34"/>
            <p:cNvSpPr>
              <a:spLocks noChangeShapeType="1"/>
            </p:cNvSpPr>
            <p:nvPr/>
          </p:nvSpPr>
          <p:spPr bwMode="auto">
            <a:xfrm>
              <a:off x="3229" y="963"/>
              <a:ext cx="528" cy="432"/>
            </a:xfrm>
            <a:prstGeom prst="line">
              <a:avLst/>
            </a:prstGeom>
            <a:noFill/>
            <a:ln w="9360">
              <a:solidFill>
                <a:srgbClr val="000000"/>
              </a:solidFill>
              <a:miter lim="800000"/>
              <a:headEnd/>
              <a:tailEnd type="triangle" w="med" len="med"/>
            </a:ln>
          </p:spPr>
          <p:txBody>
            <a:bodyPr/>
            <a:lstStyle/>
            <a:p>
              <a:endParaRPr lang="zh-CN" altLang="en-US"/>
            </a:p>
          </p:txBody>
        </p:sp>
        <p:sp>
          <p:nvSpPr>
            <p:cNvPr id="685088" name="Line 35"/>
            <p:cNvSpPr>
              <a:spLocks noChangeShapeType="1"/>
            </p:cNvSpPr>
            <p:nvPr/>
          </p:nvSpPr>
          <p:spPr bwMode="auto">
            <a:xfrm>
              <a:off x="3229" y="1107"/>
              <a:ext cx="528" cy="624"/>
            </a:xfrm>
            <a:prstGeom prst="line">
              <a:avLst/>
            </a:prstGeom>
            <a:noFill/>
            <a:ln w="9360">
              <a:solidFill>
                <a:srgbClr val="000000"/>
              </a:solidFill>
              <a:miter lim="800000"/>
              <a:headEnd/>
              <a:tailEnd type="triangle" w="med" len="med"/>
            </a:ln>
          </p:spPr>
          <p:txBody>
            <a:bodyPr/>
            <a:lstStyle/>
            <a:p>
              <a:endParaRPr lang="zh-CN" altLang="en-US"/>
            </a:p>
          </p:txBody>
        </p:sp>
        <p:sp>
          <p:nvSpPr>
            <p:cNvPr id="685089" name="Line 36"/>
            <p:cNvSpPr>
              <a:spLocks noChangeShapeType="1"/>
            </p:cNvSpPr>
            <p:nvPr/>
          </p:nvSpPr>
          <p:spPr bwMode="auto">
            <a:xfrm>
              <a:off x="3229" y="2115"/>
              <a:ext cx="528" cy="96"/>
            </a:xfrm>
            <a:prstGeom prst="line">
              <a:avLst/>
            </a:prstGeom>
            <a:noFill/>
            <a:ln w="9360">
              <a:solidFill>
                <a:srgbClr val="000000"/>
              </a:solidFill>
              <a:miter lim="800000"/>
              <a:headEnd/>
              <a:tailEnd type="triangle" w="med" len="med"/>
            </a:ln>
          </p:spPr>
          <p:txBody>
            <a:bodyPr/>
            <a:lstStyle/>
            <a:p>
              <a:endParaRPr lang="zh-CN" altLang="en-US"/>
            </a:p>
          </p:txBody>
        </p:sp>
        <p:sp>
          <p:nvSpPr>
            <p:cNvPr id="685090" name="Line 37"/>
            <p:cNvSpPr>
              <a:spLocks noChangeShapeType="1"/>
            </p:cNvSpPr>
            <p:nvPr/>
          </p:nvSpPr>
          <p:spPr bwMode="auto">
            <a:xfrm>
              <a:off x="3229" y="2211"/>
              <a:ext cx="528" cy="480"/>
            </a:xfrm>
            <a:prstGeom prst="line">
              <a:avLst/>
            </a:prstGeom>
            <a:noFill/>
            <a:ln w="9360">
              <a:solidFill>
                <a:srgbClr val="000000"/>
              </a:solidFill>
              <a:miter lim="800000"/>
              <a:headEnd/>
              <a:tailEnd type="triangle" w="med" len="med"/>
            </a:ln>
          </p:spPr>
          <p:txBody>
            <a:bodyPr/>
            <a:lstStyle/>
            <a:p>
              <a:endParaRPr lang="zh-CN" altLang="en-US"/>
            </a:p>
          </p:txBody>
        </p:sp>
        <p:sp>
          <p:nvSpPr>
            <p:cNvPr id="685091" name="Line 38"/>
            <p:cNvSpPr>
              <a:spLocks noChangeShapeType="1"/>
            </p:cNvSpPr>
            <p:nvPr/>
          </p:nvSpPr>
          <p:spPr bwMode="auto">
            <a:xfrm flipV="1">
              <a:off x="3229" y="2691"/>
              <a:ext cx="528" cy="576"/>
            </a:xfrm>
            <a:prstGeom prst="line">
              <a:avLst/>
            </a:prstGeom>
            <a:noFill/>
            <a:ln w="9360">
              <a:solidFill>
                <a:srgbClr val="000000"/>
              </a:solidFill>
              <a:miter lim="800000"/>
              <a:headEnd/>
              <a:tailEnd type="triangle" w="med" len="med"/>
            </a:ln>
          </p:spPr>
          <p:txBody>
            <a:bodyPr/>
            <a:lstStyle/>
            <a:p>
              <a:endParaRPr lang="zh-CN" altLang="en-US"/>
            </a:p>
          </p:txBody>
        </p:sp>
        <p:sp>
          <p:nvSpPr>
            <p:cNvPr id="685092" name="Line 39"/>
            <p:cNvSpPr>
              <a:spLocks noChangeShapeType="1"/>
            </p:cNvSpPr>
            <p:nvPr/>
          </p:nvSpPr>
          <p:spPr bwMode="auto">
            <a:xfrm>
              <a:off x="3229" y="3411"/>
              <a:ext cx="528" cy="0"/>
            </a:xfrm>
            <a:prstGeom prst="line">
              <a:avLst/>
            </a:prstGeom>
            <a:noFill/>
            <a:ln w="9360">
              <a:solidFill>
                <a:srgbClr val="000000"/>
              </a:solidFill>
              <a:miter lim="800000"/>
              <a:headEnd/>
              <a:tailEnd type="triangle" w="med" len="med"/>
            </a:ln>
          </p:spPr>
          <p:txBody>
            <a:bodyPr/>
            <a:lstStyle/>
            <a:p>
              <a:endParaRPr lang="zh-CN" altLang="en-US"/>
            </a:p>
          </p:txBody>
        </p:sp>
        <p:sp>
          <p:nvSpPr>
            <p:cNvPr id="685093" name="Line 40"/>
            <p:cNvSpPr>
              <a:spLocks noChangeShapeType="1"/>
            </p:cNvSpPr>
            <p:nvPr/>
          </p:nvSpPr>
          <p:spPr bwMode="auto">
            <a:xfrm flipH="1">
              <a:off x="2412" y="1683"/>
              <a:ext cx="146" cy="1"/>
            </a:xfrm>
            <a:prstGeom prst="line">
              <a:avLst/>
            </a:prstGeom>
            <a:noFill/>
            <a:ln w="9360">
              <a:solidFill>
                <a:srgbClr val="000000"/>
              </a:solidFill>
              <a:miter lim="800000"/>
              <a:headEnd/>
              <a:tailEnd/>
            </a:ln>
          </p:spPr>
          <p:txBody>
            <a:bodyPr/>
            <a:lstStyle/>
            <a:p>
              <a:endParaRPr lang="zh-CN" altLang="en-US"/>
            </a:p>
          </p:txBody>
        </p:sp>
        <p:sp>
          <p:nvSpPr>
            <p:cNvPr id="685094" name="Line 41"/>
            <p:cNvSpPr>
              <a:spLocks noChangeShapeType="1"/>
            </p:cNvSpPr>
            <p:nvPr/>
          </p:nvSpPr>
          <p:spPr bwMode="auto">
            <a:xfrm>
              <a:off x="2413" y="1683"/>
              <a:ext cx="1" cy="336"/>
            </a:xfrm>
            <a:prstGeom prst="line">
              <a:avLst/>
            </a:prstGeom>
            <a:noFill/>
            <a:ln w="9360">
              <a:solidFill>
                <a:srgbClr val="000000"/>
              </a:solidFill>
              <a:miter lim="800000"/>
              <a:headEnd/>
              <a:tailEnd/>
            </a:ln>
          </p:spPr>
          <p:txBody>
            <a:bodyPr/>
            <a:lstStyle/>
            <a:p>
              <a:endParaRPr lang="zh-CN" altLang="en-US"/>
            </a:p>
          </p:txBody>
        </p:sp>
        <p:sp>
          <p:nvSpPr>
            <p:cNvPr id="685095" name="Line 42"/>
            <p:cNvSpPr>
              <a:spLocks noChangeShapeType="1"/>
            </p:cNvSpPr>
            <p:nvPr/>
          </p:nvSpPr>
          <p:spPr bwMode="auto">
            <a:xfrm>
              <a:off x="2413" y="2019"/>
              <a:ext cx="144" cy="1"/>
            </a:xfrm>
            <a:prstGeom prst="line">
              <a:avLst/>
            </a:prstGeom>
            <a:noFill/>
            <a:ln w="9360">
              <a:solidFill>
                <a:srgbClr val="000000"/>
              </a:solidFill>
              <a:miter lim="800000"/>
              <a:headEnd/>
              <a:tailEnd type="triangle" w="med" len="med"/>
            </a:ln>
          </p:spPr>
          <p:txBody>
            <a:bodyPr/>
            <a:lstStyle/>
            <a:p>
              <a:endParaRPr lang="zh-CN" altLang="en-US"/>
            </a:p>
          </p:txBody>
        </p:sp>
        <p:sp>
          <p:nvSpPr>
            <p:cNvPr id="685096" name="Line 43"/>
            <p:cNvSpPr>
              <a:spLocks noChangeShapeType="1"/>
            </p:cNvSpPr>
            <p:nvPr/>
          </p:nvSpPr>
          <p:spPr bwMode="auto">
            <a:xfrm flipH="1">
              <a:off x="2412" y="2787"/>
              <a:ext cx="146" cy="1"/>
            </a:xfrm>
            <a:prstGeom prst="line">
              <a:avLst/>
            </a:prstGeom>
            <a:noFill/>
            <a:ln w="9360">
              <a:solidFill>
                <a:srgbClr val="000000"/>
              </a:solidFill>
              <a:miter lim="800000"/>
              <a:headEnd/>
              <a:tailEnd/>
            </a:ln>
          </p:spPr>
          <p:txBody>
            <a:bodyPr/>
            <a:lstStyle/>
            <a:p>
              <a:endParaRPr lang="zh-CN" altLang="en-US"/>
            </a:p>
          </p:txBody>
        </p:sp>
        <p:sp>
          <p:nvSpPr>
            <p:cNvPr id="685097" name="Line 44"/>
            <p:cNvSpPr>
              <a:spLocks noChangeShapeType="1"/>
            </p:cNvSpPr>
            <p:nvPr/>
          </p:nvSpPr>
          <p:spPr bwMode="auto">
            <a:xfrm>
              <a:off x="2413" y="2787"/>
              <a:ext cx="1" cy="384"/>
            </a:xfrm>
            <a:prstGeom prst="line">
              <a:avLst/>
            </a:prstGeom>
            <a:noFill/>
            <a:ln w="9360">
              <a:solidFill>
                <a:srgbClr val="000000"/>
              </a:solidFill>
              <a:miter lim="800000"/>
              <a:headEnd/>
              <a:tailEnd/>
            </a:ln>
          </p:spPr>
          <p:txBody>
            <a:bodyPr/>
            <a:lstStyle/>
            <a:p>
              <a:endParaRPr lang="zh-CN" altLang="en-US"/>
            </a:p>
          </p:txBody>
        </p:sp>
        <p:sp>
          <p:nvSpPr>
            <p:cNvPr id="685098" name="Line 45"/>
            <p:cNvSpPr>
              <a:spLocks noChangeShapeType="1"/>
            </p:cNvSpPr>
            <p:nvPr/>
          </p:nvSpPr>
          <p:spPr bwMode="auto">
            <a:xfrm>
              <a:off x="2413" y="3171"/>
              <a:ext cx="144" cy="1"/>
            </a:xfrm>
            <a:prstGeom prst="line">
              <a:avLst/>
            </a:prstGeom>
            <a:noFill/>
            <a:ln w="9360">
              <a:solidFill>
                <a:srgbClr val="000000"/>
              </a:solidFill>
              <a:miter lim="800000"/>
              <a:headEnd/>
              <a:tailEnd type="triangle" w="med" len="med"/>
            </a:ln>
          </p:spPr>
          <p:txBody>
            <a:bodyPr/>
            <a:lstStyle/>
            <a:p>
              <a:endParaRPr lang="zh-CN" altLang="en-US"/>
            </a:p>
          </p:txBody>
        </p:sp>
        <p:sp>
          <p:nvSpPr>
            <p:cNvPr id="685099" name="Text Box 46"/>
            <p:cNvSpPr txBox="1">
              <a:spLocks noChangeArrowheads="1"/>
            </p:cNvSpPr>
            <p:nvPr/>
          </p:nvSpPr>
          <p:spPr bwMode="auto">
            <a:xfrm>
              <a:off x="5024" y="3698"/>
              <a:ext cx="152" cy="174"/>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宋体" pitchFamily="2" charset="-122"/>
                </a:rPr>
                <a:t>0</a:t>
              </a:r>
            </a:p>
          </p:txBody>
        </p:sp>
        <p:sp>
          <p:nvSpPr>
            <p:cNvPr id="29747" name="Rectangle 51"/>
            <p:cNvSpPr>
              <a:spLocks noChangeArrowheads="1"/>
            </p:cNvSpPr>
            <p:nvPr/>
          </p:nvSpPr>
          <p:spPr bwMode="auto">
            <a:xfrm>
              <a:off x="2557" y="1299"/>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vm_flags</a:t>
              </a:r>
            </a:p>
          </p:txBody>
        </p:sp>
        <p:sp>
          <p:nvSpPr>
            <p:cNvPr id="29748" name="Rectangle 52"/>
            <p:cNvSpPr>
              <a:spLocks noChangeArrowheads="1"/>
            </p:cNvSpPr>
            <p:nvPr/>
          </p:nvSpPr>
          <p:spPr bwMode="auto">
            <a:xfrm>
              <a:off x="2557" y="2451"/>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vm_flags</a:t>
              </a:r>
            </a:p>
          </p:txBody>
        </p:sp>
        <p:sp>
          <p:nvSpPr>
            <p:cNvPr id="29749" name="Rectangle 53"/>
            <p:cNvSpPr>
              <a:spLocks noChangeArrowheads="1"/>
            </p:cNvSpPr>
            <p:nvPr/>
          </p:nvSpPr>
          <p:spPr bwMode="auto">
            <a:xfrm>
              <a:off x="2557" y="3603"/>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vm_flags</a:t>
              </a:r>
            </a:p>
          </p:txBody>
        </p:sp>
        <p:cxnSp>
          <p:nvCxnSpPr>
            <p:cNvPr id="685104" name="Elbow Connector 62"/>
            <p:cNvCxnSpPr>
              <a:cxnSpLocks noChangeShapeType="1"/>
              <a:stCxn id="29707" idx="3"/>
            </p:cNvCxnSpPr>
            <p:nvPr/>
          </p:nvCxnSpPr>
          <p:spPr bwMode="auto">
            <a:xfrm flipV="1">
              <a:off x="2077" y="867"/>
              <a:ext cx="478" cy="552"/>
            </a:xfrm>
            <a:prstGeom prst="bentConnector3">
              <a:avLst>
                <a:gd name="adj1" fmla="val 50000"/>
              </a:avLst>
            </a:prstGeom>
            <a:noFill/>
            <a:ln w="9360">
              <a:solidFill>
                <a:srgbClr val="000000"/>
              </a:solidFill>
              <a:miter lim="800000"/>
              <a:headEnd/>
              <a:tailEnd type="triangle" w="med" len="med"/>
            </a:ln>
          </p:spPr>
        </p:cxnSp>
        <p:cxnSp>
          <p:nvCxnSpPr>
            <p:cNvPr id="685105" name="Straight Arrow Connector 65"/>
            <p:cNvCxnSpPr>
              <a:cxnSpLocks noChangeShapeType="1"/>
              <a:stCxn id="29706" idx="3"/>
            </p:cNvCxnSpPr>
            <p:nvPr/>
          </p:nvCxnSpPr>
          <p:spPr bwMode="auto">
            <a:xfrm flipV="1">
              <a:off x="925" y="1059"/>
              <a:ext cx="480" cy="72"/>
            </a:xfrm>
            <a:prstGeom prst="straightConnector1">
              <a:avLst/>
            </a:prstGeom>
            <a:noFill/>
            <a:ln w="9360">
              <a:solidFill>
                <a:srgbClr val="000000"/>
              </a:solidFill>
              <a:miter lim="800000"/>
              <a:headEnd/>
              <a:tailEnd type="triangle" w="med" len="med"/>
            </a:ln>
          </p:spPr>
        </p:cxnSp>
      </p:grpSp>
      <p:sp>
        <p:nvSpPr>
          <p:cNvPr id="685107" name="Text Box 51"/>
          <p:cNvSpPr txBox="1">
            <a:spLocks noChangeArrowheads="1"/>
          </p:cNvSpPr>
          <p:nvPr/>
        </p:nvSpPr>
        <p:spPr bwMode="auto">
          <a:xfrm>
            <a:off x="2409825" y="6391275"/>
            <a:ext cx="3467100" cy="381000"/>
          </a:xfrm>
          <a:prstGeom prst="rect">
            <a:avLst/>
          </a:prstGeom>
          <a:noFill/>
          <a:ln w="50800">
            <a:noFill/>
            <a:miter lim="800000"/>
            <a:headEnd/>
            <a:tailEnd/>
          </a:ln>
          <a:effectLst/>
        </p:spPr>
        <p:txBody>
          <a:bodyPr>
            <a:spAutoFit/>
          </a:bodyPr>
          <a:lstStyle/>
          <a:p>
            <a:pPr>
              <a:spcBef>
                <a:spcPct val="50000"/>
              </a:spcBef>
            </a:pPr>
            <a:r>
              <a:rPr lang="zh-CN" altLang="en-US" sz="1900" b="1">
                <a:solidFill>
                  <a:schemeClr val="accent1"/>
                </a:solidFill>
                <a:latin typeface="微软雅黑" pitchFamily="34" charset="-122"/>
                <a:ea typeface="微软雅黑" pitchFamily="34" charset="-122"/>
              </a:rPr>
              <a:t>是共享还是本进程私有</a:t>
            </a:r>
          </a:p>
        </p:txBody>
      </p:sp>
      <p:sp>
        <p:nvSpPr>
          <p:cNvPr id="685108" name="Text Box 52"/>
          <p:cNvSpPr txBox="1">
            <a:spLocks noChangeArrowheads="1"/>
          </p:cNvSpPr>
          <p:nvPr/>
        </p:nvSpPr>
        <p:spPr bwMode="auto">
          <a:xfrm>
            <a:off x="2325688" y="5232400"/>
            <a:ext cx="1274762" cy="381000"/>
          </a:xfrm>
          <a:prstGeom prst="rect">
            <a:avLst/>
          </a:prstGeom>
          <a:noFill/>
          <a:ln w="50800">
            <a:noFill/>
            <a:miter lim="800000"/>
            <a:headEnd/>
            <a:tailEnd/>
          </a:ln>
          <a:effectLst/>
        </p:spPr>
        <p:txBody>
          <a:bodyPr>
            <a:spAutoFit/>
          </a:bodyPr>
          <a:lstStyle/>
          <a:p>
            <a:pPr>
              <a:spcBef>
                <a:spcPct val="50000"/>
              </a:spcBef>
            </a:pPr>
            <a:r>
              <a:rPr lang="zh-CN" altLang="en-US" sz="1900" b="1">
                <a:solidFill>
                  <a:schemeClr val="accent1"/>
                </a:solidFill>
                <a:latin typeface="微软雅黑" pitchFamily="34" charset="-122"/>
                <a:ea typeface="微软雅黑" pitchFamily="34" charset="-122"/>
              </a:rPr>
              <a:t>访问权限</a:t>
            </a:r>
          </a:p>
        </p:txBody>
      </p:sp>
      <p:sp>
        <p:nvSpPr>
          <p:cNvPr id="685109" name="Text Box 53"/>
          <p:cNvSpPr txBox="1">
            <a:spLocks noChangeArrowheads="1"/>
          </p:cNvSpPr>
          <p:nvPr/>
        </p:nvSpPr>
        <p:spPr bwMode="auto">
          <a:xfrm>
            <a:off x="1330325" y="3467100"/>
            <a:ext cx="2101850" cy="381000"/>
          </a:xfrm>
          <a:prstGeom prst="rect">
            <a:avLst/>
          </a:prstGeom>
          <a:noFill/>
          <a:ln w="50800">
            <a:noFill/>
            <a:miter lim="800000"/>
            <a:headEnd/>
            <a:tailEnd/>
          </a:ln>
          <a:effectLst/>
        </p:spPr>
        <p:txBody>
          <a:bodyPr>
            <a:spAutoFit/>
          </a:bodyPr>
          <a:lstStyle/>
          <a:p>
            <a:pPr>
              <a:spcBef>
                <a:spcPct val="50000"/>
              </a:spcBef>
            </a:pPr>
            <a:r>
              <a:rPr lang="zh-CN" altLang="en-US" sz="1900" b="1">
                <a:solidFill>
                  <a:schemeClr val="accent1"/>
                </a:solidFill>
                <a:latin typeface="微软雅黑" pitchFamily="34" charset="-122"/>
                <a:ea typeface="微软雅黑" pitchFamily="34" charset="-122"/>
              </a:rPr>
              <a:t>全局页目录地址</a:t>
            </a:r>
          </a:p>
        </p:txBody>
      </p:sp>
      <p:sp>
        <p:nvSpPr>
          <p:cNvPr id="685110" name="Text Box 54"/>
          <p:cNvSpPr txBox="1">
            <a:spLocks noChangeArrowheads="1"/>
          </p:cNvSpPr>
          <p:nvPr/>
        </p:nvSpPr>
        <p:spPr bwMode="auto">
          <a:xfrm>
            <a:off x="1700213" y="4038600"/>
            <a:ext cx="3003550" cy="381000"/>
          </a:xfrm>
          <a:prstGeom prst="rect">
            <a:avLst/>
          </a:prstGeom>
          <a:noFill/>
          <a:ln w="50800">
            <a:noFill/>
            <a:miter lim="800000"/>
            <a:headEnd/>
            <a:tailEnd/>
          </a:ln>
          <a:effectLst/>
        </p:spPr>
        <p:txBody>
          <a:bodyPr>
            <a:spAutoFit/>
          </a:bodyPr>
          <a:lstStyle/>
          <a:p>
            <a:pPr>
              <a:spcBef>
                <a:spcPct val="50000"/>
              </a:spcBef>
            </a:pPr>
            <a:r>
              <a:rPr lang="zh-CN" altLang="en-US" sz="1900" b="1">
                <a:solidFill>
                  <a:schemeClr val="accent1"/>
                </a:solidFill>
                <a:latin typeface="微软雅黑" pitchFamily="34" charset="-122"/>
                <a:ea typeface="微软雅黑" pitchFamily="34" charset="-122"/>
              </a:rPr>
              <a:t>指向</a:t>
            </a:r>
            <a:r>
              <a:rPr lang="en-US" altLang="zh-CN" sz="1900" b="1">
                <a:solidFill>
                  <a:schemeClr val="accent1"/>
                </a:solidFill>
                <a:latin typeface="微软雅黑" pitchFamily="34" charset="-122"/>
                <a:ea typeface="微软雅黑" pitchFamily="34" charset="-122"/>
              </a:rPr>
              <a:t>L1</a:t>
            </a:r>
            <a:r>
              <a:rPr lang="zh-CN" altLang="en-US" sz="1900" b="1">
                <a:solidFill>
                  <a:schemeClr val="accent1"/>
                </a:solidFill>
                <a:latin typeface="微软雅黑" pitchFamily="34" charset="-122"/>
                <a:ea typeface="微软雅黑" pitchFamily="34" charset="-122"/>
              </a:rPr>
              <a:t>页表</a:t>
            </a:r>
            <a:r>
              <a:rPr lang="en-US" altLang="zh-CN" sz="1900" b="1">
                <a:solidFill>
                  <a:schemeClr val="accent1"/>
                </a:solidFill>
                <a:latin typeface="微软雅黑" pitchFamily="34" charset="-122"/>
                <a:ea typeface="微软雅黑" pitchFamily="34" charset="-122"/>
              </a:rPr>
              <a:t>(</a:t>
            </a:r>
            <a:r>
              <a:rPr lang="zh-CN" altLang="en-US" sz="1900" b="1">
                <a:solidFill>
                  <a:schemeClr val="accent1"/>
                </a:solidFill>
                <a:latin typeface="微软雅黑" pitchFamily="34" charset="-122"/>
                <a:ea typeface="微软雅黑" pitchFamily="34" charset="-122"/>
              </a:rPr>
              <a:t>装入</a:t>
            </a:r>
            <a:r>
              <a:rPr lang="en-US" altLang="zh-CN" sz="1900" b="1">
                <a:solidFill>
                  <a:schemeClr val="accent1"/>
                </a:solidFill>
                <a:latin typeface="微软雅黑" pitchFamily="34" charset="-122"/>
                <a:ea typeface="微软雅黑" pitchFamily="34" charset="-122"/>
              </a:rPr>
              <a:t>CR3)</a:t>
            </a:r>
            <a:endParaRPr lang="zh-CN" altLang="en-US" sz="1900" b="1">
              <a:solidFill>
                <a:schemeClr val="accent1"/>
              </a:solidFill>
              <a:latin typeface="微软雅黑" pitchFamily="34" charset="-122"/>
              <a:ea typeface="微软雅黑" pitchFamily="34" charset="-122"/>
            </a:endParaRPr>
          </a:p>
        </p:txBody>
      </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5100">
                                            <p:txEl>
                                              <p:pRg st="0" end="0"/>
                                            </p:txEl>
                                          </p:spTgt>
                                        </p:tgtEl>
                                        <p:attrNameLst>
                                          <p:attrName>style.visibility</p:attrName>
                                        </p:attrNameLst>
                                      </p:cBhvr>
                                      <p:to>
                                        <p:strVal val="visible"/>
                                      </p:to>
                                    </p:set>
                                    <p:animEffect transition="in" filter="blinds(horizontal)">
                                      <p:cBhvr>
                                        <p:cTn id="7" dur="500"/>
                                        <p:tgtEl>
                                          <p:spTgt spid="68510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85100">
                                            <p:txEl>
                                              <p:pRg st="1" end="1"/>
                                            </p:txEl>
                                          </p:spTgt>
                                        </p:tgtEl>
                                        <p:attrNameLst>
                                          <p:attrName>style.visibility</p:attrName>
                                        </p:attrNameLst>
                                      </p:cBhvr>
                                      <p:to>
                                        <p:strVal val="visible"/>
                                      </p:to>
                                    </p:set>
                                    <p:animEffect transition="in" filter="blinds(horizontal)">
                                      <p:cBhvr>
                                        <p:cTn id="10" dur="500"/>
                                        <p:tgtEl>
                                          <p:spTgt spid="68510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85109"/>
                                        </p:tgtEl>
                                        <p:attrNameLst>
                                          <p:attrName>style.visibility</p:attrName>
                                        </p:attrNameLst>
                                      </p:cBhvr>
                                      <p:to>
                                        <p:strVal val="visible"/>
                                      </p:to>
                                    </p:set>
                                    <p:animEffect transition="in" filter="blinds(horizontal)">
                                      <p:cBhvr>
                                        <p:cTn id="15" dur="500"/>
                                        <p:tgtEl>
                                          <p:spTgt spid="68510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85100">
                                            <p:txEl>
                                              <p:pRg st="2" end="2"/>
                                            </p:txEl>
                                          </p:spTgt>
                                        </p:tgtEl>
                                        <p:attrNameLst>
                                          <p:attrName>style.visibility</p:attrName>
                                        </p:attrNameLst>
                                      </p:cBhvr>
                                      <p:to>
                                        <p:strVal val="visible"/>
                                      </p:to>
                                    </p:set>
                                    <p:animEffect transition="in" filter="blinds(horizontal)">
                                      <p:cBhvr>
                                        <p:cTn id="20" dur="500"/>
                                        <p:tgtEl>
                                          <p:spTgt spid="68510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85110"/>
                                        </p:tgtEl>
                                        <p:attrNameLst>
                                          <p:attrName>style.visibility</p:attrName>
                                        </p:attrNameLst>
                                      </p:cBhvr>
                                      <p:to>
                                        <p:strVal val="visible"/>
                                      </p:to>
                                    </p:set>
                                    <p:animEffect transition="in" filter="blinds(horizontal)">
                                      <p:cBhvr>
                                        <p:cTn id="25" dur="500"/>
                                        <p:tgtEl>
                                          <p:spTgt spid="68511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85100">
                                            <p:txEl>
                                              <p:pRg st="3" end="3"/>
                                            </p:txEl>
                                          </p:spTgt>
                                        </p:tgtEl>
                                        <p:attrNameLst>
                                          <p:attrName>style.visibility</p:attrName>
                                        </p:attrNameLst>
                                      </p:cBhvr>
                                      <p:to>
                                        <p:strVal val="visible"/>
                                      </p:to>
                                    </p:set>
                                    <p:animEffect transition="in" filter="blinds(horizontal)">
                                      <p:cBhvr>
                                        <p:cTn id="30" dur="500"/>
                                        <p:tgtEl>
                                          <p:spTgt spid="685100">
                                            <p:txEl>
                                              <p:pRg st="3" end="3"/>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685100">
                                            <p:txEl>
                                              <p:pRg st="4" end="4"/>
                                            </p:txEl>
                                          </p:spTgt>
                                        </p:tgtEl>
                                        <p:attrNameLst>
                                          <p:attrName>style.visibility</p:attrName>
                                        </p:attrNameLst>
                                      </p:cBhvr>
                                      <p:to>
                                        <p:strVal val="visible"/>
                                      </p:to>
                                    </p:set>
                                    <p:animEffect transition="in" filter="blinds(horizontal)">
                                      <p:cBhvr>
                                        <p:cTn id="33" dur="500"/>
                                        <p:tgtEl>
                                          <p:spTgt spid="685100">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685108"/>
                                        </p:tgtEl>
                                        <p:attrNameLst>
                                          <p:attrName>style.visibility</p:attrName>
                                        </p:attrNameLst>
                                      </p:cBhvr>
                                      <p:to>
                                        <p:strVal val="visible"/>
                                      </p:to>
                                    </p:set>
                                    <p:animEffect transition="in" filter="blinds(horizontal)">
                                      <p:cBhvr>
                                        <p:cTn id="38" dur="500"/>
                                        <p:tgtEl>
                                          <p:spTgt spid="685108"/>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685100">
                                            <p:txEl>
                                              <p:pRg st="5" end="5"/>
                                            </p:txEl>
                                          </p:spTgt>
                                        </p:tgtEl>
                                        <p:attrNameLst>
                                          <p:attrName>style.visibility</p:attrName>
                                        </p:attrNameLst>
                                      </p:cBhvr>
                                      <p:to>
                                        <p:strVal val="visible"/>
                                      </p:to>
                                    </p:set>
                                    <p:animEffect transition="in" filter="blinds(horizontal)">
                                      <p:cBhvr>
                                        <p:cTn id="43" dur="500"/>
                                        <p:tgtEl>
                                          <p:spTgt spid="685100">
                                            <p:txEl>
                                              <p:pRg st="5" end="5"/>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685100">
                                            <p:txEl>
                                              <p:pRg st="6" end="6"/>
                                            </p:txEl>
                                          </p:spTgt>
                                        </p:tgtEl>
                                        <p:attrNameLst>
                                          <p:attrName>style.visibility</p:attrName>
                                        </p:attrNameLst>
                                      </p:cBhvr>
                                      <p:to>
                                        <p:strVal val="visible"/>
                                      </p:to>
                                    </p:set>
                                    <p:animEffect transition="in" filter="blinds(horizontal)">
                                      <p:cBhvr>
                                        <p:cTn id="46" dur="500"/>
                                        <p:tgtEl>
                                          <p:spTgt spid="685100">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685107"/>
                                        </p:tgtEl>
                                        <p:attrNameLst>
                                          <p:attrName>style.visibility</p:attrName>
                                        </p:attrNameLst>
                                      </p:cBhvr>
                                      <p:to>
                                        <p:strVal val="visible"/>
                                      </p:to>
                                    </p:set>
                                    <p:animEffect transition="in" filter="blinds(horizontal)">
                                      <p:cBhvr>
                                        <p:cTn id="51" dur="500"/>
                                        <p:tgtEl>
                                          <p:spTgt spid="685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107" grpId="0"/>
      <p:bldP spid="685108" grpId="0"/>
      <p:bldP spid="685109" grpId="0"/>
      <p:bldP spid="685110" grpId="0"/>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1"/>
          <p:cNvSpPr>
            <a:spLocks noGrp="1" noChangeArrowheads="1"/>
          </p:cNvSpPr>
          <p:nvPr>
            <p:ph type="title" idx="4294967295"/>
          </p:nvPr>
        </p:nvSpPr>
        <p:spPr>
          <a:xfrm>
            <a:off x="396875" y="101600"/>
            <a:ext cx="8156575" cy="569913"/>
          </a:xfrm>
        </p:spPr>
        <p:txBody>
          <a:bodyPr lIns="91440" tIns="45720" rIns="91440" bIns="45720" anchor="ct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a:ea typeface="宋体" pitchFamily="2" charset="-122"/>
              </a:rPr>
              <a:t>Linux Page Fault Handling</a:t>
            </a:r>
          </a:p>
        </p:txBody>
      </p:sp>
      <p:grpSp>
        <p:nvGrpSpPr>
          <p:cNvPr id="687158" name="Group 54"/>
          <p:cNvGrpSpPr>
            <a:grpSpLocks/>
          </p:cNvGrpSpPr>
          <p:nvPr/>
        </p:nvGrpSpPr>
        <p:grpSpPr bwMode="auto">
          <a:xfrm>
            <a:off x="71438" y="844550"/>
            <a:ext cx="5437187" cy="5475288"/>
            <a:chOff x="96" y="669"/>
            <a:chExt cx="3169" cy="3312"/>
          </a:xfrm>
        </p:grpSpPr>
        <p:grpSp>
          <p:nvGrpSpPr>
            <p:cNvPr id="92" name="Group 91"/>
            <p:cNvGrpSpPr>
              <a:grpSpLocks/>
            </p:cNvGrpSpPr>
            <p:nvPr/>
          </p:nvGrpSpPr>
          <p:grpSpPr bwMode="auto">
            <a:xfrm>
              <a:off x="2736" y="1725"/>
              <a:ext cx="528" cy="329"/>
              <a:chOff x="4343400" y="2895600"/>
              <a:chExt cx="838200" cy="522443"/>
            </a:xfrm>
          </p:grpSpPr>
          <p:sp>
            <p:nvSpPr>
              <p:cNvPr id="687108" name="Line 44"/>
              <p:cNvSpPr>
                <a:spLocks noChangeShapeType="1"/>
              </p:cNvSpPr>
              <p:nvPr/>
            </p:nvSpPr>
            <p:spPr bwMode="auto">
              <a:xfrm>
                <a:off x="4343400" y="3362325"/>
                <a:ext cx="838200" cy="1588"/>
              </a:xfrm>
              <a:prstGeom prst="line">
                <a:avLst/>
              </a:prstGeom>
              <a:noFill/>
              <a:ln w="9360">
                <a:solidFill>
                  <a:srgbClr val="000000"/>
                </a:solidFill>
                <a:miter lim="800000"/>
                <a:headEnd type="triangle" w="med" len="med"/>
                <a:tailEnd/>
              </a:ln>
            </p:spPr>
            <p:txBody>
              <a:bodyPr/>
              <a:lstStyle/>
              <a:p>
                <a:endParaRPr lang="zh-CN" altLang="en-US"/>
              </a:p>
            </p:txBody>
          </p:sp>
          <p:sp>
            <p:nvSpPr>
              <p:cNvPr id="687109" name="Text Box 45"/>
              <p:cNvSpPr txBox="1">
                <a:spLocks noChangeArrowheads="1"/>
              </p:cNvSpPr>
              <p:nvPr/>
            </p:nvSpPr>
            <p:spPr bwMode="auto">
              <a:xfrm>
                <a:off x="4479919" y="3124742"/>
                <a:ext cx="625348" cy="293301"/>
              </a:xfrm>
              <a:prstGeom prst="rect">
                <a:avLst/>
              </a:prstGeom>
              <a:noFill/>
              <a:ln w="9525">
                <a:noFill/>
                <a:round/>
                <a:headEnd/>
                <a:tailEnd/>
              </a:ln>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read</a:t>
                </a:r>
              </a:p>
            </p:txBody>
          </p:sp>
          <p:sp>
            <p:nvSpPr>
              <p:cNvPr id="30766" name="Oval 46"/>
              <p:cNvSpPr>
                <a:spLocks noChangeArrowheads="1"/>
              </p:cNvSpPr>
              <p:nvPr/>
            </p:nvSpPr>
            <p:spPr bwMode="auto">
              <a:xfrm>
                <a:off x="4648529" y="2896086"/>
                <a:ext cx="304051" cy="304979"/>
              </a:xfrm>
              <a:prstGeom prst="ellipse">
                <a:avLst/>
              </a:prstGeom>
              <a:solidFill>
                <a:schemeClr val="bg1">
                  <a:lumMod val="50000"/>
                </a:schemeClr>
              </a:solidFill>
              <a:ln w="9360">
                <a:noFill/>
                <a:miter lim="800000"/>
                <a:headEnd/>
                <a:tailEnd/>
              </a:ln>
              <a:effectLst/>
            </p:spPr>
            <p:txBody>
              <a:bodyPr wrap="none" lIns="90360" tIns="44280" rIns="90360" bIns="44280" anchor="ctr"/>
              <a:lstStyle/>
              <a:p>
                <a:pPr algn="ctr">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a:solidFill>
                      <a:schemeClr val="bg1"/>
                    </a:solidFill>
                    <a:latin typeface="Calibri" pitchFamily="34" charset="0"/>
                  </a:rPr>
                  <a:t>1</a:t>
                </a:r>
              </a:p>
            </p:txBody>
          </p:sp>
        </p:grpSp>
        <p:grpSp>
          <p:nvGrpSpPr>
            <p:cNvPr id="90" name="Group 89"/>
            <p:cNvGrpSpPr>
              <a:grpSpLocks/>
            </p:cNvGrpSpPr>
            <p:nvPr/>
          </p:nvGrpSpPr>
          <p:grpSpPr bwMode="auto">
            <a:xfrm>
              <a:off x="2736" y="2975"/>
              <a:ext cx="529" cy="373"/>
              <a:chOff x="4343400" y="4880275"/>
              <a:chExt cx="839668" cy="592356"/>
            </a:xfrm>
          </p:grpSpPr>
          <p:sp>
            <p:nvSpPr>
              <p:cNvPr id="687112" name="Line 40"/>
              <p:cNvSpPr>
                <a:spLocks noChangeShapeType="1"/>
              </p:cNvSpPr>
              <p:nvPr/>
            </p:nvSpPr>
            <p:spPr bwMode="auto">
              <a:xfrm>
                <a:off x="4343400" y="5413675"/>
                <a:ext cx="838200" cy="1588"/>
              </a:xfrm>
              <a:prstGeom prst="line">
                <a:avLst/>
              </a:prstGeom>
              <a:noFill/>
              <a:ln w="9360">
                <a:solidFill>
                  <a:srgbClr val="000000"/>
                </a:solidFill>
                <a:miter lim="800000"/>
                <a:headEnd type="triangle" w="med" len="med"/>
                <a:tailEnd/>
              </a:ln>
            </p:spPr>
            <p:txBody>
              <a:bodyPr/>
              <a:lstStyle/>
              <a:p>
                <a:endParaRPr lang="zh-CN" altLang="en-US"/>
              </a:p>
            </p:txBody>
          </p:sp>
          <p:sp>
            <p:nvSpPr>
              <p:cNvPr id="687113" name="Text Box 41"/>
              <p:cNvSpPr txBox="1">
                <a:spLocks noChangeArrowheads="1"/>
              </p:cNvSpPr>
              <p:nvPr/>
            </p:nvSpPr>
            <p:spPr bwMode="auto">
              <a:xfrm>
                <a:off x="4482855" y="5180260"/>
                <a:ext cx="700213" cy="292371"/>
              </a:xfrm>
              <a:prstGeom prst="rect">
                <a:avLst/>
              </a:prstGeom>
              <a:noFill/>
              <a:ln w="9525">
                <a:noFill/>
                <a:round/>
                <a:headEnd/>
                <a:tailEnd/>
              </a:ln>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write</a:t>
                </a:r>
              </a:p>
            </p:txBody>
          </p:sp>
          <p:sp>
            <p:nvSpPr>
              <p:cNvPr id="30767" name="Oval 47"/>
              <p:cNvSpPr>
                <a:spLocks noChangeArrowheads="1"/>
              </p:cNvSpPr>
              <p:nvPr/>
            </p:nvSpPr>
            <p:spPr bwMode="auto">
              <a:xfrm>
                <a:off x="4648485" y="4879685"/>
                <a:ext cx="304008" cy="305001"/>
              </a:xfrm>
              <a:prstGeom prst="ellipse">
                <a:avLst/>
              </a:prstGeom>
              <a:solidFill>
                <a:schemeClr val="bg1">
                  <a:lumMod val="50000"/>
                </a:schemeClr>
              </a:solidFill>
              <a:ln w="9360">
                <a:noFill/>
                <a:miter lim="800000"/>
                <a:headEnd/>
                <a:tailEnd/>
              </a:ln>
              <a:effectLst/>
            </p:spPr>
            <p:txBody>
              <a:bodyPr wrap="none" lIns="90360" tIns="44280" rIns="90360" bIns="44280" anchor="ctr"/>
              <a:lstStyle/>
              <a:p>
                <a:pPr algn="ctr">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a:solidFill>
                      <a:schemeClr val="bg1"/>
                    </a:solidFill>
                    <a:latin typeface="Calibri" pitchFamily="34" charset="0"/>
                  </a:rPr>
                  <a:t>2</a:t>
                </a:r>
              </a:p>
            </p:txBody>
          </p:sp>
        </p:grpSp>
        <p:grpSp>
          <p:nvGrpSpPr>
            <p:cNvPr id="91" name="Group 90"/>
            <p:cNvGrpSpPr>
              <a:grpSpLocks/>
            </p:cNvGrpSpPr>
            <p:nvPr/>
          </p:nvGrpSpPr>
          <p:grpSpPr bwMode="auto">
            <a:xfrm>
              <a:off x="2736" y="2255"/>
              <a:ext cx="528" cy="373"/>
              <a:chOff x="4343400" y="3737275"/>
              <a:chExt cx="838200" cy="592325"/>
            </a:xfrm>
          </p:grpSpPr>
          <p:sp>
            <p:nvSpPr>
              <p:cNvPr id="687116" name="Line 42"/>
              <p:cNvSpPr>
                <a:spLocks noChangeShapeType="1"/>
              </p:cNvSpPr>
              <p:nvPr/>
            </p:nvSpPr>
            <p:spPr bwMode="auto">
              <a:xfrm>
                <a:off x="4343400" y="4275438"/>
                <a:ext cx="838200" cy="1587"/>
              </a:xfrm>
              <a:prstGeom prst="line">
                <a:avLst/>
              </a:prstGeom>
              <a:noFill/>
              <a:ln w="9360">
                <a:solidFill>
                  <a:srgbClr val="000000"/>
                </a:solidFill>
                <a:miter lim="800000"/>
                <a:headEnd type="triangle" w="med" len="med"/>
                <a:tailEnd/>
              </a:ln>
            </p:spPr>
            <p:txBody>
              <a:bodyPr/>
              <a:lstStyle/>
              <a:p>
                <a:endParaRPr lang="zh-CN" altLang="en-US"/>
              </a:p>
            </p:txBody>
          </p:sp>
          <p:sp>
            <p:nvSpPr>
              <p:cNvPr id="687117" name="Text Box 43"/>
              <p:cNvSpPr txBox="1">
                <a:spLocks noChangeArrowheads="1"/>
              </p:cNvSpPr>
              <p:nvPr/>
            </p:nvSpPr>
            <p:spPr bwMode="auto">
              <a:xfrm>
                <a:off x="4479919" y="4036491"/>
                <a:ext cx="625348" cy="293109"/>
              </a:xfrm>
              <a:prstGeom prst="rect">
                <a:avLst/>
              </a:prstGeom>
              <a:noFill/>
              <a:ln w="9525">
                <a:noFill/>
                <a:round/>
                <a:headEnd/>
                <a:tailEnd/>
              </a:ln>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read</a:t>
                </a:r>
              </a:p>
            </p:txBody>
          </p:sp>
          <p:sp>
            <p:nvSpPr>
              <p:cNvPr id="30768" name="Oval 48"/>
              <p:cNvSpPr>
                <a:spLocks noChangeArrowheads="1"/>
              </p:cNvSpPr>
              <p:nvPr/>
            </p:nvSpPr>
            <p:spPr bwMode="auto">
              <a:xfrm>
                <a:off x="4648529" y="3737878"/>
                <a:ext cx="304051" cy="304985"/>
              </a:xfrm>
              <a:prstGeom prst="ellipse">
                <a:avLst/>
              </a:prstGeom>
              <a:solidFill>
                <a:schemeClr val="bg1">
                  <a:lumMod val="50000"/>
                </a:schemeClr>
              </a:solidFill>
              <a:ln w="9360">
                <a:noFill/>
                <a:miter lim="800000"/>
                <a:headEnd/>
                <a:tailEnd/>
              </a:ln>
              <a:effectLst/>
            </p:spPr>
            <p:txBody>
              <a:bodyPr wrap="none" lIns="90360" tIns="44280" rIns="90360" bIns="44280" anchor="ctr"/>
              <a:lstStyle/>
              <a:p>
                <a:pPr algn="ctr">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a:solidFill>
                      <a:schemeClr val="bg1"/>
                    </a:solidFill>
                    <a:latin typeface="Calibri" pitchFamily="34" charset="0"/>
                  </a:rPr>
                  <a:t>3</a:t>
                </a:r>
              </a:p>
            </p:txBody>
          </p:sp>
        </p:grpSp>
        <p:sp>
          <p:nvSpPr>
            <p:cNvPr id="50" name="Rectangle 1"/>
            <p:cNvSpPr>
              <a:spLocks noChangeArrowheads="1"/>
            </p:cNvSpPr>
            <p:nvPr/>
          </p:nvSpPr>
          <p:spPr bwMode="auto">
            <a:xfrm>
              <a:off x="290" y="2829"/>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Calibri" pitchFamily="34" charset="0"/>
                </a:rPr>
                <a:t>vm_next</a:t>
              </a:r>
              <a:endParaRPr lang="en-GB" b="1" dirty="0">
                <a:latin typeface="Calibri" pitchFamily="34" charset="0"/>
              </a:endParaRPr>
            </a:p>
          </p:txBody>
        </p:sp>
        <p:sp>
          <p:nvSpPr>
            <p:cNvPr id="51" name="Rectangle 2"/>
            <p:cNvSpPr>
              <a:spLocks noChangeArrowheads="1"/>
            </p:cNvSpPr>
            <p:nvPr/>
          </p:nvSpPr>
          <p:spPr bwMode="auto">
            <a:xfrm>
              <a:off x="290" y="1677"/>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Calibri" pitchFamily="34" charset="0"/>
                </a:rPr>
                <a:t>vm_next</a:t>
              </a:r>
              <a:endParaRPr lang="en-GB" b="1" dirty="0">
                <a:latin typeface="Calibri" pitchFamily="34" charset="0"/>
              </a:endParaRPr>
            </a:p>
          </p:txBody>
        </p:sp>
        <p:sp>
          <p:nvSpPr>
            <p:cNvPr id="687121" name="Text Box 12"/>
            <p:cNvSpPr txBox="1">
              <a:spLocks noChangeArrowheads="1"/>
            </p:cNvSpPr>
            <p:nvPr/>
          </p:nvSpPr>
          <p:spPr bwMode="auto">
            <a:xfrm>
              <a:off x="96" y="717"/>
              <a:ext cx="1091" cy="184"/>
            </a:xfrm>
            <a:prstGeom prst="rect">
              <a:avLst/>
            </a:prstGeom>
            <a:noFill/>
            <a:ln w="9525">
              <a:noFill/>
              <a:round/>
              <a:headEnd/>
              <a:tailEnd/>
            </a:ln>
          </p:spPr>
          <p:txBody>
            <a:bodyPr wrap="none" lIns="90360" tIns="44280" rIns="90360" bIns="44280">
              <a:spAutoFit/>
            </a:bodyPr>
            <a:lstStyle/>
            <a:p>
              <a:pPr>
                <a:lnSpc>
                  <a:spcPct val="88000"/>
                </a:lnSpc>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vm_area_struct</a:t>
              </a:r>
            </a:p>
          </p:txBody>
        </p:sp>
        <p:sp>
          <p:nvSpPr>
            <p:cNvPr id="53" name="Rectangle 13"/>
            <p:cNvSpPr>
              <a:spLocks noChangeArrowheads="1"/>
            </p:cNvSpPr>
            <p:nvPr/>
          </p:nvSpPr>
          <p:spPr bwMode="auto">
            <a:xfrm>
              <a:off x="290" y="973"/>
              <a:ext cx="672" cy="848"/>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pPr>
                <a:defRPr/>
              </a:pPr>
              <a:endParaRPr lang="en-US" sz="2400" b="1">
                <a:latin typeface="Arial Narrow" pitchFamily="34" charset="0"/>
              </a:endParaRPr>
            </a:p>
          </p:txBody>
        </p:sp>
        <p:sp>
          <p:nvSpPr>
            <p:cNvPr id="54" name="Rectangle 14"/>
            <p:cNvSpPr>
              <a:spLocks noChangeArrowheads="1"/>
            </p:cNvSpPr>
            <p:nvPr/>
          </p:nvSpPr>
          <p:spPr bwMode="auto">
            <a:xfrm>
              <a:off x="290" y="957"/>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vm_end</a:t>
              </a:r>
            </a:p>
          </p:txBody>
        </p:sp>
        <p:sp>
          <p:nvSpPr>
            <p:cNvPr id="55" name="Rectangle 15"/>
            <p:cNvSpPr>
              <a:spLocks noChangeArrowheads="1"/>
            </p:cNvSpPr>
            <p:nvPr/>
          </p:nvSpPr>
          <p:spPr bwMode="auto">
            <a:xfrm>
              <a:off x="290" y="1245"/>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vm_prot</a:t>
              </a:r>
            </a:p>
          </p:txBody>
        </p:sp>
        <p:sp>
          <p:nvSpPr>
            <p:cNvPr id="56" name="Rectangle 16"/>
            <p:cNvSpPr>
              <a:spLocks noChangeArrowheads="1"/>
            </p:cNvSpPr>
            <p:nvPr/>
          </p:nvSpPr>
          <p:spPr bwMode="auto">
            <a:xfrm>
              <a:off x="290" y="1101"/>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vm_start</a:t>
              </a:r>
            </a:p>
          </p:txBody>
        </p:sp>
        <p:sp>
          <p:nvSpPr>
            <p:cNvPr id="57" name="Rectangle 20"/>
            <p:cNvSpPr>
              <a:spLocks noChangeArrowheads="1"/>
            </p:cNvSpPr>
            <p:nvPr/>
          </p:nvSpPr>
          <p:spPr bwMode="auto">
            <a:xfrm>
              <a:off x="290" y="2125"/>
              <a:ext cx="672" cy="848"/>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pPr>
                <a:defRPr/>
              </a:pPr>
              <a:endParaRPr lang="en-US" sz="2400" b="1">
                <a:latin typeface="Arial Narrow" pitchFamily="34" charset="0"/>
              </a:endParaRPr>
            </a:p>
          </p:txBody>
        </p:sp>
        <p:sp>
          <p:nvSpPr>
            <p:cNvPr id="58" name="Rectangle 21"/>
            <p:cNvSpPr>
              <a:spLocks noChangeArrowheads="1"/>
            </p:cNvSpPr>
            <p:nvPr/>
          </p:nvSpPr>
          <p:spPr bwMode="auto">
            <a:xfrm>
              <a:off x="290" y="2109"/>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vm_end</a:t>
              </a:r>
            </a:p>
          </p:txBody>
        </p:sp>
        <p:sp>
          <p:nvSpPr>
            <p:cNvPr id="59" name="Rectangle 22"/>
            <p:cNvSpPr>
              <a:spLocks noChangeArrowheads="1"/>
            </p:cNvSpPr>
            <p:nvPr/>
          </p:nvSpPr>
          <p:spPr bwMode="auto">
            <a:xfrm>
              <a:off x="290" y="2397"/>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vm_prot</a:t>
              </a:r>
            </a:p>
          </p:txBody>
        </p:sp>
        <p:sp>
          <p:nvSpPr>
            <p:cNvPr id="60" name="Rectangle 23"/>
            <p:cNvSpPr>
              <a:spLocks noChangeArrowheads="1"/>
            </p:cNvSpPr>
            <p:nvPr/>
          </p:nvSpPr>
          <p:spPr bwMode="auto">
            <a:xfrm>
              <a:off x="290" y="2253"/>
              <a:ext cx="672" cy="143"/>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vm_start</a:t>
              </a:r>
            </a:p>
          </p:txBody>
        </p:sp>
        <p:sp>
          <p:nvSpPr>
            <p:cNvPr id="61" name="Rectangle 24"/>
            <p:cNvSpPr>
              <a:spLocks noChangeArrowheads="1"/>
            </p:cNvSpPr>
            <p:nvPr/>
          </p:nvSpPr>
          <p:spPr bwMode="auto">
            <a:xfrm>
              <a:off x="290" y="3277"/>
              <a:ext cx="672" cy="704"/>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pPr>
                <a:defRPr/>
              </a:pPr>
              <a:endParaRPr lang="en-US" sz="2400" b="1">
                <a:latin typeface="Arial Narrow" pitchFamily="34" charset="0"/>
              </a:endParaRPr>
            </a:p>
          </p:txBody>
        </p:sp>
        <p:sp>
          <p:nvSpPr>
            <p:cNvPr id="62" name="Rectangle 25"/>
            <p:cNvSpPr>
              <a:spLocks noChangeArrowheads="1"/>
            </p:cNvSpPr>
            <p:nvPr/>
          </p:nvSpPr>
          <p:spPr bwMode="auto">
            <a:xfrm>
              <a:off x="290" y="3261"/>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vm_end</a:t>
              </a:r>
            </a:p>
          </p:txBody>
        </p:sp>
        <p:sp>
          <p:nvSpPr>
            <p:cNvPr id="63" name="Rectangle 26"/>
            <p:cNvSpPr>
              <a:spLocks noChangeArrowheads="1"/>
            </p:cNvSpPr>
            <p:nvPr/>
          </p:nvSpPr>
          <p:spPr bwMode="auto">
            <a:xfrm>
              <a:off x="290" y="3549"/>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vm_prot</a:t>
              </a:r>
            </a:p>
          </p:txBody>
        </p:sp>
        <p:sp>
          <p:nvSpPr>
            <p:cNvPr id="64" name="Rectangle 27"/>
            <p:cNvSpPr>
              <a:spLocks noChangeArrowheads="1"/>
            </p:cNvSpPr>
            <p:nvPr/>
          </p:nvSpPr>
          <p:spPr bwMode="auto">
            <a:xfrm>
              <a:off x="290" y="3837"/>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vm_next</a:t>
              </a:r>
            </a:p>
          </p:txBody>
        </p:sp>
        <p:sp>
          <p:nvSpPr>
            <p:cNvPr id="65" name="Rectangle 28"/>
            <p:cNvSpPr>
              <a:spLocks noChangeArrowheads="1"/>
            </p:cNvSpPr>
            <p:nvPr/>
          </p:nvSpPr>
          <p:spPr bwMode="auto">
            <a:xfrm>
              <a:off x="290" y="3405"/>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vm_start</a:t>
              </a:r>
            </a:p>
          </p:txBody>
        </p:sp>
        <p:sp>
          <p:nvSpPr>
            <p:cNvPr id="687135" name="Rectangle 29"/>
            <p:cNvSpPr>
              <a:spLocks noChangeArrowheads="1"/>
            </p:cNvSpPr>
            <p:nvPr/>
          </p:nvSpPr>
          <p:spPr bwMode="auto">
            <a:xfrm>
              <a:off x="1490" y="861"/>
              <a:ext cx="1248" cy="3024"/>
            </a:xfrm>
            <a:prstGeom prst="rect">
              <a:avLst/>
            </a:prstGeom>
            <a:solidFill>
              <a:srgbClr val="FFFFFF"/>
            </a:solidFill>
            <a:ln w="9360">
              <a:solidFill>
                <a:srgbClr val="000000"/>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687136" name="Text Box 30"/>
            <p:cNvSpPr txBox="1">
              <a:spLocks noChangeArrowheads="1"/>
            </p:cNvSpPr>
            <p:nvPr/>
          </p:nvSpPr>
          <p:spPr bwMode="auto">
            <a:xfrm>
              <a:off x="1419" y="669"/>
              <a:ext cx="1637" cy="184"/>
            </a:xfrm>
            <a:prstGeom prst="rect">
              <a:avLst/>
            </a:prstGeom>
            <a:noFill/>
            <a:ln w="9525">
              <a:noFill/>
              <a:round/>
              <a:headEnd/>
              <a:tailEnd/>
            </a:ln>
          </p:spPr>
          <p:txBody>
            <a:bodyPr wrap="none" lIns="90360" tIns="44280" rIns="90360" bIns="44280">
              <a:spAutoFit/>
            </a:bodyPr>
            <a:lstStyle/>
            <a:p>
              <a:pPr>
                <a:lnSpc>
                  <a:spcPct val="88000"/>
                </a:lnSpc>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Process virtual memory</a:t>
              </a:r>
            </a:p>
          </p:txBody>
        </p:sp>
        <p:sp>
          <p:nvSpPr>
            <p:cNvPr id="68" name="Rectangle 31"/>
            <p:cNvSpPr>
              <a:spLocks noChangeArrowheads="1"/>
            </p:cNvSpPr>
            <p:nvPr/>
          </p:nvSpPr>
          <p:spPr bwMode="auto">
            <a:xfrm>
              <a:off x="1490" y="2781"/>
              <a:ext cx="1247" cy="72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text</a:t>
              </a:r>
            </a:p>
          </p:txBody>
        </p:sp>
        <p:sp>
          <p:nvSpPr>
            <p:cNvPr id="69" name="Rectangle 32"/>
            <p:cNvSpPr>
              <a:spLocks noChangeArrowheads="1"/>
            </p:cNvSpPr>
            <p:nvPr/>
          </p:nvSpPr>
          <p:spPr bwMode="auto">
            <a:xfrm>
              <a:off x="1490" y="2301"/>
              <a:ext cx="1247" cy="479"/>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data</a:t>
              </a:r>
            </a:p>
          </p:txBody>
        </p:sp>
        <p:sp>
          <p:nvSpPr>
            <p:cNvPr id="70" name="Rectangle 33"/>
            <p:cNvSpPr>
              <a:spLocks noChangeArrowheads="1"/>
            </p:cNvSpPr>
            <p:nvPr/>
          </p:nvSpPr>
          <p:spPr bwMode="auto">
            <a:xfrm>
              <a:off x="1490" y="1485"/>
              <a:ext cx="1247" cy="336"/>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shared libraries</a:t>
              </a:r>
            </a:p>
          </p:txBody>
        </p:sp>
        <p:sp>
          <p:nvSpPr>
            <p:cNvPr id="687140" name="Line 34"/>
            <p:cNvSpPr>
              <a:spLocks noChangeShapeType="1"/>
            </p:cNvSpPr>
            <p:nvPr/>
          </p:nvSpPr>
          <p:spPr bwMode="auto">
            <a:xfrm>
              <a:off x="962" y="1053"/>
              <a:ext cx="528" cy="432"/>
            </a:xfrm>
            <a:prstGeom prst="line">
              <a:avLst/>
            </a:prstGeom>
            <a:noFill/>
            <a:ln w="9360">
              <a:solidFill>
                <a:srgbClr val="000000"/>
              </a:solidFill>
              <a:miter lim="800000"/>
              <a:headEnd/>
              <a:tailEnd type="triangle" w="med" len="med"/>
            </a:ln>
          </p:spPr>
          <p:txBody>
            <a:bodyPr/>
            <a:lstStyle/>
            <a:p>
              <a:endParaRPr lang="zh-CN" altLang="en-US"/>
            </a:p>
          </p:txBody>
        </p:sp>
        <p:sp>
          <p:nvSpPr>
            <p:cNvPr id="687141" name="Line 35"/>
            <p:cNvSpPr>
              <a:spLocks noChangeShapeType="1"/>
            </p:cNvSpPr>
            <p:nvPr/>
          </p:nvSpPr>
          <p:spPr bwMode="auto">
            <a:xfrm>
              <a:off x="962" y="1197"/>
              <a:ext cx="528" cy="624"/>
            </a:xfrm>
            <a:prstGeom prst="line">
              <a:avLst/>
            </a:prstGeom>
            <a:noFill/>
            <a:ln w="9360">
              <a:solidFill>
                <a:srgbClr val="000000"/>
              </a:solidFill>
              <a:miter lim="800000"/>
              <a:headEnd/>
              <a:tailEnd type="triangle" w="med" len="med"/>
            </a:ln>
          </p:spPr>
          <p:txBody>
            <a:bodyPr/>
            <a:lstStyle/>
            <a:p>
              <a:endParaRPr lang="zh-CN" altLang="en-US"/>
            </a:p>
          </p:txBody>
        </p:sp>
        <p:sp>
          <p:nvSpPr>
            <p:cNvPr id="687142" name="Line 36"/>
            <p:cNvSpPr>
              <a:spLocks noChangeShapeType="1"/>
            </p:cNvSpPr>
            <p:nvPr/>
          </p:nvSpPr>
          <p:spPr bwMode="auto">
            <a:xfrm>
              <a:off x="962" y="2205"/>
              <a:ext cx="528" cy="96"/>
            </a:xfrm>
            <a:prstGeom prst="line">
              <a:avLst/>
            </a:prstGeom>
            <a:noFill/>
            <a:ln w="9360">
              <a:solidFill>
                <a:srgbClr val="000000"/>
              </a:solidFill>
              <a:miter lim="800000"/>
              <a:headEnd/>
              <a:tailEnd type="triangle" w="med" len="med"/>
            </a:ln>
          </p:spPr>
          <p:txBody>
            <a:bodyPr/>
            <a:lstStyle/>
            <a:p>
              <a:endParaRPr lang="zh-CN" altLang="en-US"/>
            </a:p>
          </p:txBody>
        </p:sp>
        <p:sp>
          <p:nvSpPr>
            <p:cNvPr id="687143" name="Line 37"/>
            <p:cNvSpPr>
              <a:spLocks noChangeShapeType="1"/>
            </p:cNvSpPr>
            <p:nvPr/>
          </p:nvSpPr>
          <p:spPr bwMode="auto">
            <a:xfrm>
              <a:off x="962" y="2301"/>
              <a:ext cx="528" cy="480"/>
            </a:xfrm>
            <a:prstGeom prst="line">
              <a:avLst/>
            </a:prstGeom>
            <a:noFill/>
            <a:ln w="9360">
              <a:solidFill>
                <a:srgbClr val="000000"/>
              </a:solidFill>
              <a:miter lim="800000"/>
              <a:headEnd/>
              <a:tailEnd type="triangle" w="med" len="med"/>
            </a:ln>
          </p:spPr>
          <p:txBody>
            <a:bodyPr/>
            <a:lstStyle/>
            <a:p>
              <a:endParaRPr lang="zh-CN" altLang="en-US"/>
            </a:p>
          </p:txBody>
        </p:sp>
        <p:sp>
          <p:nvSpPr>
            <p:cNvPr id="687144" name="Line 38"/>
            <p:cNvSpPr>
              <a:spLocks noChangeShapeType="1"/>
            </p:cNvSpPr>
            <p:nvPr/>
          </p:nvSpPr>
          <p:spPr bwMode="auto">
            <a:xfrm flipV="1">
              <a:off x="962" y="2781"/>
              <a:ext cx="528" cy="576"/>
            </a:xfrm>
            <a:prstGeom prst="line">
              <a:avLst/>
            </a:prstGeom>
            <a:noFill/>
            <a:ln w="9360">
              <a:solidFill>
                <a:srgbClr val="000000"/>
              </a:solidFill>
              <a:miter lim="800000"/>
              <a:headEnd/>
              <a:tailEnd type="triangle" w="med" len="med"/>
            </a:ln>
          </p:spPr>
          <p:txBody>
            <a:bodyPr/>
            <a:lstStyle/>
            <a:p>
              <a:endParaRPr lang="zh-CN" altLang="en-US"/>
            </a:p>
          </p:txBody>
        </p:sp>
        <p:sp>
          <p:nvSpPr>
            <p:cNvPr id="687145" name="Line 39"/>
            <p:cNvSpPr>
              <a:spLocks noChangeShapeType="1"/>
            </p:cNvSpPr>
            <p:nvPr/>
          </p:nvSpPr>
          <p:spPr bwMode="auto">
            <a:xfrm>
              <a:off x="962" y="3453"/>
              <a:ext cx="528" cy="48"/>
            </a:xfrm>
            <a:prstGeom prst="line">
              <a:avLst/>
            </a:prstGeom>
            <a:noFill/>
            <a:ln w="9360">
              <a:solidFill>
                <a:srgbClr val="000000"/>
              </a:solidFill>
              <a:miter lim="800000"/>
              <a:headEnd/>
              <a:tailEnd type="triangle" w="med" len="med"/>
            </a:ln>
          </p:spPr>
          <p:txBody>
            <a:bodyPr/>
            <a:lstStyle/>
            <a:p>
              <a:endParaRPr lang="zh-CN" altLang="en-US"/>
            </a:p>
          </p:txBody>
        </p:sp>
        <p:sp>
          <p:nvSpPr>
            <p:cNvPr id="687146" name="Line 40"/>
            <p:cNvSpPr>
              <a:spLocks noChangeShapeType="1"/>
            </p:cNvSpPr>
            <p:nvPr/>
          </p:nvSpPr>
          <p:spPr bwMode="auto">
            <a:xfrm flipH="1">
              <a:off x="145" y="1773"/>
              <a:ext cx="146" cy="1"/>
            </a:xfrm>
            <a:prstGeom prst="line">
              <a:avLst/>
            </a:prstGeom>
            <a:noFill/>
            <a:ln w="9360">
              <a:solidFill>
                <a:srgbClr val="000000"/>
              </a:solidFill>
              <a:miter lim="800000"/>
              <a:headEnd/>
              <a:tailEnd/>
            </a:ln>
          </p:spPr>
          <p:txBody>
            <a:bodyPr/>
            <a:lstStyle/>
            <a:p>
              <a:endParaRPr lang="zh-CN" altLang="en-US"/>
            </a:p>
          </p:txBody>
        </p:sp>
        <p:sp>
          <p:nvSpPr>
            <p:cNvPr id="687147" name="Line 41"/>
            <p:cNvSpPr>
              <a:spLocks noChangeShapeType="1"/>
            </p:cNvSpPr>
            <p:nvPr/>
          </p:nvSpPr>
          <p:spPr bwMode="auto">
            <a:xfrm>
              <a:off x="146" y="1773"/>
              <a:ext cx="1" cy="336"/>
            </a:xfrm>
            <a:prstGeom prst="line">
              <a:avLst/>
            </a:prstGeom>
            <a:noFill/>
            <a:ln w="9360">
              <a:solidFill>
                <a:srgbClr val="000000"/>
              </a:solidFill>
              <a:miter lim="800000"/>
              <a:headEnd/>
              <a:tailEnd/>
            </a:ln>
          </p:spPr>
          <p:txBody>
            <a:bodyPr/>
            <a:lstStyle/>
            <a:p>
              <a:endParaRPr lang="zh-CN" altLang="en-US"/>
            </a:p>
          </p:txBody>
        </p:sp>
        <p:sp>
          <p:nvSpPr>
            <p:cNvPr id="687148" name="Line 42"/>
            <p:cNvSpPr>
              <a:spLocks noChangeShapeType="1"/>
            </p:cNvSpPr>
            <p:nvPr/>
          </p:nvSpPr>
          <p:spPr bwMode="auto">
            <a:xfrm>
              <a:off x="146" y="2109"/>
              <a:ext cx="144" cy="1"/>
            </a:xfrm>
            <a:prstGeom prst="line">
              <a:avLst/>
            </a:prstGeom>
            <a:noFill/>
            <a:ln w="9360">
              <a:solidFill>
                <a:srgbClr val="000000"/>
              </a:solidFill>
              <a:miter lim="800000"/>
              <a:headEnd/>
              <a:tailEnd type="triangle" w="med" len="med"/>
            </a:ln>
          </p:spPr>
          <p:txBody>
            <a:bodyPr/>
            <a:lstStyle/>
            <a:p>
              <a:endParaRPr lang="zh-CN" altLang="en-US"/>
            </a:p>
          </p:txBody>
        </p:sp>
        <p:sp>
          <p:nvSpPr>
            <p:cNvPr id="687149" name="Line 43"/>
            <p:cNvSpPr>
              <a:spLocks noChangeShapeType="1"/>
            </p:cNvSpPr>
            <p:nvPr/>
          </p:nvSpPr>
          <p:spPr bwMode="auto">
            <a:xfrm flipH="1">
              <a:off x="145" y="2877"/>
              <a:ext cx="146" cy="1"/>
            </a:xfrm>
            <a:prstGeom prst="line">
              <a:avLst/>
            </a:prstGeom>
            <a:noFill/>
            <a:ln w="9360">
              <a:solidFill>
                <a:srgbClr val="000000"/>
              </a:solidFill>
              <a:miter lim="800000"/>
              <a:headEnd/>
              <a:tailEnd/>
            </a:ln>
          </p:spPr>
          <p:txBody>
            <a:bodyPr/>
            <a:lstStyle/>
            <a:p>
              <a:endParaRPr lang="zh-CN" altLang="en-US"/>
            </a:p>
          </p:txBody>
        </p:sp>
        <p:sp>
          <p:nvSpPr>
            <p:cNvPr id="687150" name="Line 44"/>
            <p:cNvSpPr>
              <a:spLocks noChangeShapeType="1"/>
            </p:cNvSpPr>
            <p:nvPr/>
          </p:nvSpPr>
          <p:spPr bwMode="auto">
            <a:xfrm>
              <a:off x="146" y="2877"/>
              <a:ext cx="1" cy="384"/>
            </a:xfrm>
            <a:prstGeom prst="line">
              <a:avLst/>
            </a:prstGeom>
            <a:noFill/>
            <a:ln w="9360">
              <a:solidFill>
                <a:srgbClr val="000000"/>
              </a:solidFill>
              <a:miter lim="800000"/>
              <a:headEnd/>
              <a:tailEnd/>
            </a:ln>
          </p:spPr>
          <p:txBody>
            <a:bodyPr/>
            <a:lstStyle/>
            <a:p>
              <a:endParaRPr lang="zh-CN" altLang="en-US"/>
            </a:p>
          </p:txBody>
        </p:sp>
        <p:sp>
          <p:nvSpPr>
            <p:cNvPr id="687151" name="Line 45"/>
            <p:cNvSpPr>
              <a:spLocks noChangeShapeType="1"/>
            </p:cNvSpPr>
            <p:nvPr/>
          </p:nvSpPr>
          <p:spPr bwMode="auto">
            <a:xfrm>
              <a:off x="146" y="3261"/>
              <a:ext cx="144" cy="1"/>
            </a:xfrm>
            <a:prstGeom prst="line">
              <a:avLst/>
            </a:prstGeom>
            <a:noFill/>
            <a:ln w="9360">
              <a:solidFill>
                <a:srgbClr val="000000"/>
              </a:solidFill>
              <a:miter lim="800000"/>
              <a:headEnd/>
              <a:tailEnd type="triangle" w="med" len="med"/>
            </a:ln>
          </p:spPr>
          <p:txBody>
            <a:bodyPr/>
            <a:lstStyle/>
            <a:p>
              <a:endParaRPr lang="zh-CN" altLang="en-US"/>
            </a:p>
          </p:txBody>
        </p:sp>
        <p:sp>
          <p:nvSpPr>
            <p:cNvPr id="83" name="Rectangle 51"/>
            <p:cNvSpPr>
              <a:spLocks noChangeArrowheads="1"/>
            </p:cNvSpPr>
            <p:nvPr/>
          </p:nvSpPr>
          <p:spPr bwMode="auto">
            <a:xfrm>
              <a:off x="290" y="1389"/>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vm_flags</a:t>
              </a:r>
            </a:p>
          </p:txBody>
        </p:sp>
        <p:sp>
          <p:nvSpPr>
            <p:cNvPr id="84" name="Rectangle 52"/>
            <p:cNvSpPr>
              <a:spLocks noChangeArrowheads="1"/>
            </p:cNvSpPr>
            <p:nvPr/>
          </p:nvSpPr>
          <p:spPr bwMode="auto">
            <a:xfrm>
              <a:off x="290" y="2541"/>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vm_flags</a:t>
              </a:r>
            </a:p>
          </p:txBody>
        </p:sp>
        <p:sp>
          <p:nvSpPr>
            <p:cNvPr id="85" name="Rectangle 53"/>
            <p:cNvSpPr>
              <a:spLocks noChangeArrowheads="1"/>
            </p:cNvSpPr>
            <p:nvPr/>
          </p:nvSpPr>
          <p:spPr bwMode="auto">
            <a:xfrm>
              <a:off x="290" y="3693"/>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vm_flags</a:t>
              </a:r>
            </a:p>
          </p:txBody>
        </p:sp>
      </p:grpSp>
      <p:sp>
        <p:nvSpPr>
          <p:cNvPr id="86" name="TextBox 85"/>
          <p:cNvSpPr txBox="1">
            <a:spLocks noChangeArrowheads="1"/>
          </p:cNvSpPr>
          <p:nvPr/>
        </p:nvSpPr>
        <p:spPr bwMode="auto">
          <a:xfrm>
            <a:off x="5545138" y="2700338"/>
            <a:ext cx="3498850" cy="915987"/>
          </a:xfrm>
          <a:prstGeom prst="rect">
            <a:avLst/>
          </a:prstGeom>
          <a:noFill/>
          <a:ln w="9525">
            <a:noFill/>
            <a:miter lim="800000"/>
            <a:headEnd/>
            <a:tailEnd/>
          </a:ln>
        </p:spPr>
        <p:txBody>
          <a:bodyPr>
            <a:spAutoFit/>
          </a:bodyPr>
          <a:lstStyle/>
          <a:p>
            <a:r>
              <a:rPr lang="en-US" altLang="zh-CN" sz="1800" b="1">
                <a:solidFill>
                  <a:srgbClr val="990000"/>
                </a:solidFill>
                <a:latin typeface="Arial Black" pitchFamily="34" charset="0"/>
                <a:ea typeface="宋体" pitchFamily="2" charset="-122"/>
              </a:rPr>
              <a:t>Segmentation fault:</a:t>
            </a:r>
          </a:p>
          <a:p>
            <a:r>
              <a:rPr lang="en-US" altLang="zh-CN" sz="1800" b="1">
                <a:latin typeface="Arial Black" pitchFamily="34" charset="0"/>
                <a:ea typeface="宋体" pitchFamily="2" charset="-122"/>
              </a:rPr>
              <a:t>accessing a non-existing page</a:t>
            </a:r>
          </a:p>
        </p:txBody>
      </p:sp>
      <p:sp>
        <p:nvSpPr>
          <p:cNvPr id="87" name="TextBox 86"/>
          <p:cNvSpPr txBox="1">
            <a:spLocks noChangeArrowheads="1"/>
          </p:cNvSpPr>
          <p:nvPr/>
        </p:nvSpPr>
        <p:spPr bwMode="auto">
          <a:xfrm>
            <a:off x="5614988" y="3863975"/>
            <a:ext cx="2419350" cy="641350"/>
          </a:xfrm>
          <a:prstGeom prst="rect">
            <a:avLst/>
          </a:prstGeom>
          <a:noFill/>
          <a:ln w="9525">
            <a:noFill/>
            <a:miter lim="800000"/>
            <a:headEnd/>
            <a:tailEnd/>
          </a:ln>
        </p:spPr>
        <p:txBody>
          <a:bodyPr wrap="none">
            <a:spAutoFit/>
          </a:bodyPr>
          <a:lstStyle/>
          <a:p>
            <a:r>
              <a:rPr lang="en-US" altLang="zh-CN" sz="1800" b="1">
                <a:solidFill>
                  <a:srgbClr val="990000"/>
                </a:solidFill>
                <a:latin typeface="Arial Black" pitchFamily="34" charset="0"/>
                <a:ea typeface="宋体" pitchFamily="2" charset="-122"/>
              </a:rPr>
              <a:t>Normal page fault</a:t>
            </a:r>
          </a:p>
          <a:p>
            <a:r>
              <a:rPr lang="en-US" altLang="zh-CN" sz="1800" b="1">
                <a:latin typeface="Arial Black" pitchFamily="34" charset="0"/>
                <a:ea typeface="宋体" pitchFamily="2" charset="-122"/>
              </a:rPr>
              <a:t>not in memory</a:t>
            </a:r>
          </a:p>
        </p:txBody>
      </p:sp>
      <p:sp>
        <p:nvSpPr>
          <p:cNvPr id="88" name="TextBox 87"/>
          <p:cNvSpPr txBox="1">
            <a:spLocks noChangeArrowheads="1"/>
          </p:cNvSpPr>
          <p:nvPr/>
        </p:nvSpPr>
        <p:spPr bwMode="auto">
          <a:xfrm>
            <a:off x="5600700" y="4719638"/>
            <a:ext cx="3386138" cy="1465262"/>
          </a:xfrm>
          <a:prstGeom prst="rect">
            <a:avLst/>
          </a:prstGeom>
          <a:noFill/>
          <a:ln w="9525">
            <a:noFill/>
            <a:miter lim="800000"/>
            <a:headEnd/>
            <a:tailEnd/>
          </a:ln>
        </p:spPr>
        <p:txBody>
          <a:bodyPr>
            <a:spAutoFit/>
          </a:bodyPr>
          <a:lstStyle/>
          <a:p>
            <a:r>
              <a:rPr lang="en-US" altLang="zh-CN" sz="1800" b="1">
                <a:solidFill>
                  <a:srgbClr val="990000"/>
                </a:solidFill>
                <a:latin typeface="Arial Black" pitchFamily="34" charset="0"/>
                <a:ea typeface="宋体" pitchFamily="2" charset="-122"/>
              </a:rPr>
              <a:t>Protection exception:</a:t>
            </a:r>
          </a:p>
          <a:p>
            <a:r>
              <a:rPr lang="en-US" altLang="zh-CN" sz="1800" b="1">
                <a:latin typeface="Arial Black" pitchFamily="34" charset="0"/>
                <a:ea typeface="宋体" pitchFamily="2" charset="-122"/>
              </a:rPr>
              <a:t>e.g., violating permission by writing to a read-only page (Linux reports as </a:t>
            </a:r>
            <a:r>
              <a:rPr lang="en-US" altLang="zh-CN" sz="1800" b="1">
                <a:solidFill>
                  <a:srgbClr val="A50021"/>
                </a:solidFill>
                <a:latin typeface="Arial Black" pitchFamily="34" charset="0"/>
                <a:ea typeface="宋体" pitchFamily="2" charset="-122"/>
              </a:rPr>
              <a:t>Segmentation fault</a:t>
            </a:r>
            <a:r>
              <a:rPr lang="en-US" altLang="zh-CN" sz="1800" b="1">
                <a:latin typeface="Arial Black" pitchFamily="34" charset="0"/>
                <a:ea typeface="宋体" pitchFamily="2" charset="-122"/>
              </a:rPr>
              <a:t>)</a:t>
            </a:r>
          </a:p>
        </p:txBody>
      </p:sp>
      <p:sp>
        <p:nvSpPr>
          <p:cNvPr id="687159" name="Text Box 55"/>
          <p:cNvSpPr txBox="1">
            <a:spLocks noChangeArrowheads="1"/>
          </p:cNvSpPr>
          <p:nvPr/>
        </p:nvSpPr>
        <p:spPr bwMode="auto">
          <a:xfrm>
            <a:off x="5443538" y="1857375"/>
            <a:ext cx="2859087" cy="396875"/>
          </a:xfrm>
          <a:prstGeom prst="rect">
            <a:avLst/>
          </a:prstGeom>
          <a:noFill/>
          <a:ln w="50800">
            <a:noFill/>
            <a:miter lim="800000"/>
            <a:headEnd/>
            <a:tailEnd/>
          </a:ln>
          <a:effectLst/>
        </p:spPr>
        <p:txBody>
          <a:bodyPr>
            <a:spAutoFit/>
          </a:bodyPr>
          <a:lstStyle/>
          <a:p>
            <a:pPr>
              <a:spcBef>
                <a:spcPct val="50000"/>
              </a:spcBef>
            </a:pPr>
            <a:r>
              <a:rPr lang="en-US" altLang="zh-CN" sz="2000" b="1">
                <a:solidFill>
                  <a:schemeClr val="accent1"/>
                </a:solidFill>
                <a:latin typeface="微软雅黑" pitchFamily="34" charset="-122"/>
                <a:ea typeface="微软雅黑" pitchFamily="34" charset="-122"/>
              </a:rPr>
              <a:t>Linux</a:t>
            </a:r>
            <a:r>
              <a:rPr lang="zh-CN" altLang="en-US" sz="2000" b="1">
                <a:solidFill>
                  <a:schemeClr val="accent1"/>
                </a:solidFill>
                <a:latin typeface="微软雅黑" pitchFamily="34" charset="-122"/>
                <a:ea typeface="微软雅黑" pitchFamily="34" charset="-122"/>
              </a:rPr>
              <a:t>页故障类型</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87" grpId="0"/>
      <p:bldP spid="88" grpId="0"/>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Rectangle 2"/>
          <p:cNvSpPr>
            <a:spLocks noGrp="1" noChangeArrowheads="1"/>
          </p:cNvSpPr>
          <p:nvPr>
            <p:ph type="title"/>
          </p:nvPr>
        </p:nvSpPr>
        <p:spPr>
          <a:xfrm>
            <a:off x="515938" y="57150"/>
            <a:ext cx="7499350" cy="581025"/>
          </a:xfrm>
        </p:spPr>
        <p:txBody>
          <a:bodyPr/>
          <a:lstStyle/>
          <a:p>
            <a:r>
              <a:rPr lang="zh-CN" altLang="en-US" sz="4000"/>
              <a:t>本章小结</a:t>
            </a:r>
          </a:p>
        </p:txBody>
      </p:sp>
      <p:sp>
        <p:nvSpPr>
          <p:cNvPr id="875523" name="Rectangle 3"/>
          <p:cNvSpPr>
            <a:spLocks noGrp="1" noChangeArrowheads="1"/>
          </p:cNvSpPr>
          <p:nvPr>
            <p:ph type="body" idx="1"/>
          </p:nvPr>
        </p:nvSpPr>
        <p:spPr>
          <a:xfrm>
            <a:off x="454025" y="715963"/>
            <a:ext cx="8229600" cy="5911850"/>
          </a:xfrm>
          <a:noFill/>
          <a:ln/>
        </p:spPr>
        <p:txBody>
          <a:bodyPr/>
          <a:lstStyle/>
          <a:p>
            <a:r>
              <a:rPr lang="zh-CN" altLang="en-US" sz="2000">
                <a:latin typeface="微软雅黑" pitchFamily="34" charset="-122"/>
                <a:ea typeface="微软雅黑" pitchFamily="34" charset="-122"/>
              </a:rPr>
              <a:t>分以下六个部分介绍</a:t>
            </a:r>
          </a:p>
          <a:p>
            <a:pPr lvl="1">
              <a:spcBef>
                <a:spcPct val="30000"/>
              </a:spcBef>
            </a:pPr>
            <a:r>
              <a:rPr lang="zh-CN" altLang="en-US" sz="2000">
                <a:latin typeface="微软雅黑" pitchFamily="34" charset="-122"/>
                <a:ea typeface="微软雅黑" pitchFamily="34" charset="-122"/>
              </a:rPr>
              <a:t>第一讲：存储器概述</a:t>
            </a:r>
          </a:p>
          <a:p>
            <a:pPr lvl="1">
              <a:spcBef>
                <a:spcPct val="30000"/>
              </a:spcBef>
            </a:pPr>
            <a:r>
              <a:rPr lang="zh-CN" altLang="en-US" sz="2000">
                <a:latin typeface="微软雅黑" pitchFamily="34" charset="-122"/>
                <a:ea typeface="微软雅黑" pitchFamily="34" charset="-122"/>
              </a:rPr>
              <a:t>第二讲：主存与</a:t>
            </a:r>
            <a:r>
              <a:rPr lang="en-US" altLang="zh-CN" sz="2000">
                <a:latin typeface="微软雅黑" pitchFamily="34" charset="-122"/>
                <a:ea typeface="微软雅黑" pitchFamily="34" charset="-122"/>
              </a:rPr>
              <a:t>CPU</a:t>
            </a:r>
            <a:r>
              <a:rPr lang="zh-CN" altLang="en-US" sz="2000">
                <a:latin typeface="微软雅黑" pitchFamily="34" charset="-122"/>
                <a:ea typeface="微软雅黑" pitchFamily="34" charset="-122"/>
              </a:rPr>
              <a:t>的连接及其读写操作 </a:t>
            </a:r>
          </a:p>
          <a:p>
            <a:pPr lvl="2">
              <a:spcBef>
                <a:spcPct val="30000"/>
              </a:spcBef>
            </a:pPr>
            <a:r>
              <a:rPr lang="zh-CN" altLang="en-US" sz="2000">
                <a:solidFill>
                  <a:srgbClr val="006600"/>
                </a:solidFill>
                <a:latin typeface="微软雅黑" pitchFamily="34" charset="-122"/>
                <a:ea typeface="微软雅黑" pitchFamily="34" charset="-122"/>
              </a:rPr>
              <a:t>主存模块的连接和读写操作</a:t>
            </a:r>
          </a:p>
          <a:p>
            <a:pPr lvl="2">
              <a:spcBef>
                <a:spcPct val="30000"/>
              </a:spcBef>
            </a:pPr>
            <a:r>
              <a:rPr lang="zh-CN" altLang="en-US" sz="2000">
                <a:solidFill>
                  <a:srgbClr val="006600"/>
                </a:solidFill>
                <a:latin typeface="微软雅黑" pitchFamily="34" charset="-122"/>
                <a:ea typeface="微软雅黑" pitchFamily="34" charset="-122"/>
              </a:rPr>
              <a:t>“装入”指令和“存储”指令操作过程 </a:t>
            </a:r>
          </a:p>
          <a:p>
            <a:pPr lvl="1">
              <a:spcBef>
                <a:spcPct val="30000"/>
              </a:spcBef>
            </a:pPr>
            <a:r>
              <a:rPr lang="zh-CN" altLang="en-US" sz="2000">
                <a:latin typeface="微软雅黑" pitchFamily="34" charset="-122"/>
                <a:ea typeface="微软雅黑" pitchFamily="34" charset="-122"/>
              </a:rPr>
              <a:t>第三讲：磁盘存储器 </a:t>
            </a:r>
          </a:p>
          <a:p>
            <a:pPr lvl="1">
              <a:spcBef>
                <a:spcPct val="30000"/>
              </a:spcBef>
            </a:pPr>
            <a:r>
              <a:rPr lang="zh-CN" altLang="en-US" sz="2000">
                <a:latin typeface="微软雅黑" pitchFamily="34" charset="-122"/>
                <a:ea typeface="微软雅黑" pitchFamily="34" charset="-122"/>
              </a:rPr>
              <a:t>第四讲：高速缓冲存储器</a:t>
            </a:r>
            <a:r>
              <a:rPr lang="en-US" altLang="zh-CN" sz="2000">
                <a:latin typeface="微软雅黑" pitchFamily="34" charset="-122"/>
                <a:ea typeface="微软雅黑" pitchFamily="34" charset="-122"/>
              </a:rPr>
              <a:t>(cache) </a:t>
            </a:r>
          </a:p>
          <a:p>
            <a:pPr lvl="2">
              <a:spcBef>
                <a:spcPct val="30000"/>
              </a:spcBef>
            </a:pPr>
            <a:r>
              <a:rPr lang="zh-CN" altLang="en-US" sz="2000">
                <a:solidFill>
                  <a:srgbClr val="006600"/>
                </a:solidFill>
                <a:latin typeface="微软雅黑" pitchFamily="34" charset="-122"/>
                <a:ea typeface="微软雅黑" pitchFamily="34" charset="-122"/>
              </a:rPr>
              <a:t>程序访问的局部性、</a:t>
            </a: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的基本工作原理 </a:t>
            </a:r>
          </a:p>
          <a:p>
            <a:pPr lvl="2">
              <a:spcBef>
                <a:spcPct val="30000"/>
              </a:spcBef>
            </a:pP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行和主存块之间的映射方式 </a:t>
            </a:r>
          </a:p>
          <a:p>
            <a:pPr lvl="2">
              <a:spcBef>
                <a:spcPct val="30000"/>
              </a:spcBef>
            </a:pP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和程序性能 </a:t>
            </a:r>
          </a:p>
          <a:p>
            <a:pPr lvl="1">
              <a:spcBef>
                <a:spcPct val="30000"/>
              </a:spcBef>
            </a:pPr>
            <a:r>
              <a:rPr lang="zh-CN" altLang="en-US" sz="2000">
                <a:latin typeface="微软雅黑" pitchFamily="34" charset="-122"/>
                <a:ea typeface="微软雅黑" pitchFamily="34" charset="-122"/>
              </a:rPr>
              <a:t>第五讲：虚拟存储器（</a:t>
            </a:r>
            <a:r>
              <a:rPr lang="en-US" altLang="zh-CN" sz="2000">
                <a:latin typeface="微软雅黑" pitchFamily="34" charset="-122"/>
                <a:ea typeface="微软雅黑" pitchFamily="34" charset="-122"/>
              </a:rPr>
              <a:t>Virtual Memory</a:t>
            </a:r>
            <a:r>
              <a:rPr lang="zh-CN" altLang="en-US" sz="2000">
                <a:latin typeface="微软雅黑" pitchFamily="34" charset="-122"/>
                <a:ea typeface="微软雅黑" pitchFamily="34" charset="-122"/>
              </a:rPr>
              <a:t>）</a:t>
            </a:r>
          </a:p>
          <a:p>
            <a:pPr lvl="2">
              <a:spcBef>
                <a:spcPct val="30000"/>
              </a:spcBef>
            </a:pPr>
            <a:r>
              <a:rPr lang="zh-CN" altLang="en-US" sz="2000">
                <a:solidFill>
                  <a:srgbClr val="006600"/>
                </a:solidFill>
                <a:latin typeface="微软雅黑" pitchFamily="34" charset="-122"/>
                <a:ea typeface="微软雅黑" pitchFamily="34" charset="-122"/>
              </a:rPr>
              <a:t>虚拟地址空间、虚拟存储器的实现 </a:t>
            </a:r>
          </a:p>
          <a:p>
            <a:pPr lvl="1">
              <a:spcBef>
                <a:spcPct val="30000"/>
              </a:spcBef>
            </a:pPr>
            <a:r>
              <a:rPr lang="zh-CN" altLang="en-US" sz="2000">
                <a:latin typeface="微软雅黑" pitchFamily="34" charset="-122"/>
                <a:ea typeface="微软雅黑" pitchFamily="34" charset="-122"/>
              </a:rPr>
              <a:t>第六讲：</a:t>
            </a:r>
            <a:r>
              <a:rPr lang="en-US" altLang="zh-CN" sz="2000">
                <a:latin typeface="微软雅黑" pitchFamily="34" charset="-122"/>
                <a:ea typeface="微软雅黑" pitchFamily="34" charset="-122"/>
              </a:rPr>
              <a:t>IA-32/Linux</a:t>
            </a:r>
            <a:r>
              <a:rPr lang="zh-CN" altLang="en-US" sz="2000">
                <a:latin typeface="微软雅黑" pitchFamily="34" charset="-122"/>
                <a:ea typeface="微软雅黑" pitchFamily="34" charset="-122"/>
              </a:rPr>
              <a:t>中的地址转换</a:t>
            </a:r>
          </a:p>
          <a:p>
            <a:pPr lvl="2">
              <a:spcBef>
                <a:spcPct val="30000"/>
              </a:spcBef>
            </a:pPr>
            <a:r>
              <a:rPr lang="zh-CN" altLang="en-US" sz="2000">
                <a:solidFill>
                  <a:srgbClr val="006600"/>
                </a:solidFill>
                <a:latin typeface="微软雅黑" pitchFamily="34" charset="-122"/>
                <a:ea typeface="微软雅黑" pitchFamily="34" charset="-122"/>
              </a:rPr>
              <a:t>逻辑地址到线性地址的转换 </a:t>
            </a:r>
          </a:p>
          <a:p>
            <a:pPr lvl="2">
              <a:spcBef>
                <a:spcPct val="30000"/>
              </a:spcBef>
            </a:pPr>
            <a:r>
              <a:rPr lang="zh-CN" altLang="en-US" sz="2000">
                <a:solidFill>
                  <a:srgbClr val="006600"/>
                </a:solidFill>
                <a:latin typeface="微软雅黑" pitchFamily="34" charset="-122"/>
                <a:ea typeface="微软雅黑" pitchFamily="34" charset="-122"/>
              </a:rPr>
              <a:t>线性地址到物理地址的转换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3" name="Rectangle 3"/>
          <p:cNvSpPr>
            <a:spLocks noGrp="1" noChangeArrowheads="1"/>
          </p:cNvSpPr>
          <p:nvPr>
            <p:ph type="body" idx="4294967295"/>
          </p:nvPr>
        </p:nvSpPr>
        <p:spPr>
          <a:xfrm>
            <a:off x="304800" y="819150"/>
            <a:ext cx="8640763" cy="1917700"/>
          </a:xfrm>
        </p:spPr>
        <p:txBody>
          <a:bodyPr lIns="91440" tIns="45720" rIns="91440" bIns="45720"/>
          <a:lstStyle/>
          <a:p>
            <a:pPr eaLnBrk="1" hangingPunct="1">
              <a:lnSpc>
                <a:spcPct val="110000"/>
              </a:lnSpc>
              <a:buFontTx/>
              <a:buNone/>
            </a:pPr>
            <a:r>
              <a:rPr lang="zh-CN" altLang="en-US" sz="2200">
                <a:latin typeface="微软雅黑" pitchFamily="34" charset="-122"/>
                <a:ea typeface="微软雅黑" pitchFamily="34" charset="-122"/>
              </a:rPr>
              <a:t>16</a:t>
            </a:r>
            <a:r>
              <a:rPr lang="en-US" altLang="zh-CN" sz="2200">
                <a:latin typeface="微软雅黑" pitchFamily="34" charset="-122"/>
                <a:ea typeface="微软雅黑" pitchFamily="34" charset="-122"/>
              </a:rPr>
              <a:t>M</a:t>
            </a:r>
            <a:r>
              <a:rPr lang="zh-CN" altLang="en-US" sz="2200">
                <a:latin typeface="微软雅黑" pitchFamily="34" charset="-122"/>
                <a:ea typeface="微软雅黑" pitchFamily="34" charset="-122"/>
              </a:rPr>
              <a:t>位 = 4</a:t>
            </a:r>
            <a:r>
              <a:rPr lang="en-US" altLang="zh-CN" sz="2200">
                <a:latin typeface="微软雅黑" pitchFamily="34" charset="-122"/>
                <a:ea typeface="微软雅黑" pitchFamily="34" charset="-122"/>
              </a:rPr>
              <a:t>Mbx4 = 2048x2048x4 = 2</a:t>
            </a:r>
            <a:r>
              <a:rPr lang="en-US" altLang="zh-CN" sz="2200" baseline="30000">
                <a:latin typeface="微软雅黑" pitchFamily="34" charset="-122"/>
                <a:ea typeface="微软雅黑" pitchFamily="34" charset="-122"/>
              </a:rPr>
              <a:t>11</a:t>
            </a:r>
            <a:r>
              <a:rPr lang="en-US" altLang="zh-CN" sz="2200">
                <a:latin typeface="微软雅黑" pitchFamily="34" charset="-122"/>
                <a:ea typeface="微软雅黑" pitchFamily="34" charset="-122"/>
              </a:rPr>
              <a:t>x2</a:t>
            </a:r>
            <a:r>
              <a:rPr lang="en-US" altLang="zh-CN" sz="2200" baseline="30000">
                <a:latin typeface="微软雅黑" pitchFamily="34" charset="-122"/>
                <a:ea typeface="微软雅黑" pitchFamily="34" charset="-122"/>
              </a:rPr>
              <a:t>11</a:t>
            </a:r>
            <a:r>
              <a:rPr lang="en-US" altLang="zh-CN" sz="2200">
                <a:latin typeface="微软雅黑" pitchFamily="34" charset="-122"/>
                <a:ea typeface="微软雅黑" pitchFamily="34" charset="-122"/>
              </a:rPr>
              <a:t>x4</a:t>
            </a:r>
          </a:p>
          <a:p>
            <a:pPr eaLnBrk="1" hangingPunct="1">
              <a:lnSpc>
                <a:spcPct val="110000"/>
              </a:lnSpc>
              <a:buFontTx/>
              <a:buNone/>
            </a:pPr>
            <a:r>
              <a:rPr lang="zh-CN" altLang="en-US" sz="2200">
                <a:latin typeface="微软雅黑" pitchFamily="34" charset="-122"/>
                <a:ea typeface="微软雅黑" pitchFamily="34" charset="-122"/>
              </a:rPr>
              <a:t>(1) 地址线：11根线分时复用，由</a:t>
            </a:r>
            <a:r>
              <a:rPr lang="en-US" altLang="zh-CN" sz="2200">
                <a:latin typeface="微软雅黑" pitchFamily="34" charset="-122"/>
                <a:ea typeface="微软雅黑" pitchFamily="34" charset="-122"/>
              </a:rPr>
              <a:t>RAS</a:t>
            </a:r>
            <a:r>
              <a:rPr lang="zh-CN" altLang="en-US" sz="2200">
                <a:latin typeface="微软雅黑" pitchFamily="34" charset="-122"/>
                <a:ea typeface="微软雅黑" pitchFamily="34" charset="-122"/>
              </a:rPr>
              <a:t>和</a:t>
            </a:r>
            <a:r>
              <a:rPr lang="en-US" altLang="zh-CN" sz="2200">
                <a:latin typeface="微软雅黑" pitchFamily="34" charset="-122"/>
                <a:ea typeface="微软雅黑" pitchFamily="34" charset="-122"/>
              </a:rPr>
              <a:t>CAS</a:t>
            </a:r>
            <a:r>
              <a:rPr lang="zh-CN" altLang="en-US" sz="2200">
                <a:latin typeface="微软雅黑" pitchFamily="34" charset="-122"/>
                <a:ea typeface="微软雅黑" pitchFamily="34" charset="-122"/>
              </a:rPr>
              <a:t>提供控制时序。</a:t>
            </a:r>
            <a:endParaRPr lang="zh-CN" altLang="en-US" sz="2200">
              <a:solidFill>
                <a:srgbClr val="006600"/>
              </a:solidFill>
              <a:latin typeface="微软雅黑" pitchFamily="34" charset="-122"/>
              <a:ea typeface="微软雅黑" pitchFamily="34" charset="-122"/>
            </a:endParaRPr>
          </a:p>
          <a:p>
            <a:pPr eaLnBrk="1" hangingPunct="1">
              <a:lnSpc>
                <a:spcPct val="110000"/>
              </a:lnSpc>
              <a:buFontTx/>
              <a:buNone/>
            </a:pPr>
            <a:r>
              <a:rPr lang="zh-CN" altLang="en-US" sz="2200">
                <a:latin typeface="微软雅黑" pitchFamily="34" charset="-122"/>
                <a:ea typeface="微软雅黑" pitchFamily="34" charset="-122"/>
              </a:rPr>
              <a:t>(2) 需</a:t>
            </a:r>
            <a:r>
              <a:rPr lang="en-US" altLang="zh-CN" sz="2200">
                <a:latin typeface="微软雅黑" pitchFamily="34" charset="-122"/>
                <a:ea typeface="微软雅黑" pitchFamily="34" charset="-122"/>
              </a:rPr>
              <a:t>4</a:t>
            </a:r>
            <a:r>
              <a:rPr lang="zh-CN" altLang="en-US" sz="2200">
                <a:latin typeface="微软雅黑" pitchFamily="34" charset="-122"/>
                <a:ea typeface="微软雅黑" pitchFamily="34" charset="-122"/>
              </a:rPr>
              <a:t>个位平面，对相同行、列交叉点的</a:t>
            </a:r>
            <a:r>
              <a:rPr lang="en-US" altLang="zh-CN" sz="2200">
                <a:latin typeface="微软雅黑" pitchFamily="34" charset="-122"/>
                <a:ea typeface="微软雅黑" pitchFamily="34" charset="-122"/>
              </a:rPr>
              <a:t>4</a:t>
            </a:r>
            <a:r>
              <a:rPr lang="zh-CN" altLang="en-US" sz="2200">
                <a:latin typeface="微软雅黑" pitchFamily="34" charset="-122"/>
                <a:ea typeface="微软雅黑" pitchFamily="34" charset="-122"/>
              </a:rPr>
              <a:t>位一起读</a:t>
            </a:r>
            <a:r>
              <a:rPr lang="en-US" altLang="zh-CN" sz="2200">
                <a:latin typeface="微软雅黑" pitchFamily="34" charset="-122"/>
                <a:ea typeface="微软雅黑" pitchFamily="34" charset="-122"/>
              </a:rPr>
              <a:t>/</a:t>
            </a:r>
            <a:r>
              <a:rPr lang="zh-CN" altLang="en-US" sz="2200">
                <a:latin typeface="微软雅黑" pitchFamily="34" charset="-122"/>
                <a:ea typeface="微软雅黑" pitchFamily="34" charset="-122"/>
              </a:rPr>
              <a:t>写</a:t>
            </a:r>
          </a:p>
          <a:p>
            <a:pPr eaLnBrk="1" hangingPunct="1">
              <a:lnSpc>
                <a:spcPct val="110000"/>
              </a:lnSpc>
              <a:buFontTx/>
              <a:buNone/>
            </a:pPr>
            <a:r>
              <a:rPr lang="en-US" altLang="zh-CN" sz="2200">
                <a:latin typeface="微软雅黑" pitchFamily="34" charset="-122"/>
                <a:ea typeface="微软雅黑" pitchFamily="34" charset="-122"/>
              </a:rPr>
              <a:t>(3) </a:t>
            </a:r>
            <a:r>
              <a:rPr lang="zh-CN" altLang="en-US" sz="2200">
                <a:solidFill>
                  <a:srgbClr val="666699"/>
                </a:solidFill>
                <a:latin typeface="微软雅黑" pitchFamily="34" charset="-122"/>
                <a:ea typeface="微软雅黑" pitchFamily="34" charset="-122"/>
                <a:hlinkClick r:id="" action="ppaction://hlinkshowjump?jump=nextslide"/>
              </a:rPr>
              <a:t>内部结构框图</a:t>
            </a:r>
            <a:endParaRPr lang="en-US" altLang="zh-CN" sz="2200">
              <a:solidFill>
                <a:srgbClr val="666699"/>
              </a:solidFill>
              <a:latin typeface="微软雅黑" pitchFamily="34" charset="-122"/>
              <a:ea typeface="微软雅黑" pitchFamily="34" charset="-122"/>
            </a:endParaRPr>
          </a:p>
        </p:txBody>
      </p:sp>
      <p:sp>
        <p:nvSpPr>
          <p:cNvPr id="774147" name="Rectangle 4"/>
          <p:cNvSpPr>
            <a:spLocks noGrp="1" noChangeArrowheads="1"/>
          </p:cNvSpPr>
          <p:nvPr>
            <p:ph type="title" idx="4294967295"/>
          </p:nvPr>
        </p:nvSpPr>
        <p:spPr>
          <a:xfrm>
            <a:off x="236538" y="107950"/>
            <a:ext cx="8807450" cy="569913"/>
          </a:xfrm>
          <a:noFill/>
        </p:spPr>
        <p:txBody>
          <a:bodyPr lIns="91440" tIns="45720" rIns="91440" bIns="45720" anchor="ctr"/>
          <a:lstStyle/>
          <a:p>
            <a:pPr eaLnBrk="1" hangingPunct="1"/>
            <a:r>
              <a:rPr lang="zh-CN" altLang="en-US"/>
              <a:t>举例：典型的16</a:t>
            </a:r>
            <a:r>
              <a:rPr lang="en-US" altLang="zh-CN"/>
              <a:t>M</a:t>
            </a:r>
            <a:r>
              <a:rPr lang="zh-CN" altLang="en-US"/>
              <a:t>位</a:t>
            </a:r>
            <a:r>
              <a:rPr lang="en-US" altLang="zh-CN"/>
              <a:t>DRAM（4M</a:t>
            </a:r>
            <a:r>
              <a:rPr lang="en-US" altLang="zh-CN">
                <a:latin typeface="MS Gothic" pitchFamily="49" charset="-128"/>
                <a:ea typeface="MS Gothic" pitchFamily="49" charset="-128"/>
              </a:rPr>
              <a:t>x</a:t>
            </a:r>
            <a:r>
              <a:rPr lang="en-US" altLang="zh-CN"/>
              <a:t>4）</a:t>
            </a:r>
          </a:p>
        </p:txBody>
      </p:sp>
      <p:sp>
        <p:nvSpPr>
          <p:cNvPr id="250885" name="Rectangle 5"/>
          <p:cNvSpPr>
            <a:spLocks noChangeArrowheads="1"/>
          </p:cNvSpPr>
          <p:nvPr/>
        </p:nvSpPr>
        <p:spPr bwMode="auto">
          <a:xfrm>
            <a:off x="431800" y="3294063"/>
            <a:ext cx="7678738" cy="803275"/>
          </a:xfrm>
          <a:prstGeom prst="rect">
            <a:avLst/>
          </a:prstGeom>
          <a:noFill/>
          <a:ln w="9525">
            <a:noFill/>
            <a:miter lim="800000"/>
            <a:headEnd/>
            <a:tailEnd/>
          </a:ln>
        </p:spPr>
        <p:txBody>
          <a:bodyPr lIns="0" tIns="0" rIns="0" bIns="0">
            <a:spAutoFit/>
          </a:bodyPr>
          <a:lstStyle/>
          <a:p>
            <a:pPr eaLnBrk="1" hangingPunct="1">
              <a:spcBef>
                <a:spcPct val="20000"/>
              </a:spcBef>
            </a:pPr>
            <a:r>
              <a:rPr kumimoji="1" lang="zh-CN" altLang="en-US" sz="2400" b="1">
                <a:solidFill>
                  <a:srgbClr val="FF0000"/>
                </a:solidFill>
                <a:latin typeface="微软雅黑" pitchFamily="34" charset="-122"/>
                <a:ea typeface="微软雅黑" pitchFamily="34" charset="-122"/>
              </a:rPr>
              <a:t>问题：</a:t>
            </a:r>
          </a:p>
          <a:p>
            <a:pPr eaLnBrk="1" hangingPunct="1">
              <a:spcBef>
                <a:spcPct val="20000"/>
              </a:spcBef>
            </a:pPr>
            <a:r>
              <a:rPr kumimoji="1" lang="zh-CN" altLang="en-US" sz="2400" b="1">
                <a:solidFill>
                  <a:srgbClr val="FF0000"/>
                </a:solidFill>
                <a:latin typeface="微软雅黑" pitchFamily="34" charset="-122"/>
                <a:ea typeface="微软雅黑" pitchFamily="34" charset="-122"/>
              </a:rPr>
              <a:t>为什么每出现新一代</a:t>
            </a:r>
            <a:r>
              <a:rPr kumimoji="1" lang="en-US" altLang="zh-CN" sz="2400" b="1">
                <a:solidFill>
                  <a:srgbClr val="FF0000"/>
                </a:solidFill>
                <a:latin typeface="微软雅黑" pitchFamily="34" charset="-122"/>
                <a:ea typeface="微软雅黑" pitchFamily="34" charset="-122"/>
              </a:rPr>
              <a:t>DRAM</a:t>
            </a:r>
            <a:r>
              <a:rPr kumimoji="1" lang="zh-CN" altLang="en-US" sz="2400" b="1">
                <a:solidFill>
                  <a:srgbClr val="FF0000"/>
                </a:solidFill>
                <a:latin typeface="微软雅黑" pitchFamily="34" charset="-122"/>
                <a:ea typeface="微软雅黑" pitchFamily="34" charset="-122"/>
              </a:rPr>
              <a:t>芯片，容量至少提高到</a:t>
            </a:r>
            <a:r>
              <a:rPr kumimoji="1" lang="en-US" altLang="zh-CN" sz="2400" b="1">
                <a:solidFill>
                  <a:srgbClr val="FF0000"/>
                </a:solidFill>
                <a:latin typeface="微软雅黑" pitchFamily="34" charset="-122"/>
                <a:ea typeface="微软雅黑" pitchFamily="34" charset="-122"/>
              </a:rPr>
              <a:t>4</a:t>
            </a:r>
            <a:r>
              <a:rPr kumimoji="1" lang="zh-CN" altLang="en-US" sz="2400" b="1">
                <a:solidFill>
                  <a:srgbClr val="FF0000"/>
                </a:solidFill>
                <a:latin typeface="微软雅黑" pitchFamily="34" charset="-122"/>
                <a:ea typeface="微软雅黑" pitchFamily="34" charset="-122"/>
              </a:rPr>
              <a:t>倍？</a:t>
            </a:r>
          </a:p>
        </p:txBody>
      </p:sp>
      <p:sp>
        <p:nvSpPr>
          <p:cNvPr id="250886" name="Text Box 6"/>
          <p:cNvSpPr txBox="1">
            <a:spLocks noChangeArrowheads="1"/>
          </p:cNvSpPr>
          <p:nvPr/>
        </p:nvSpPr>
        <p:spPr bwMode="auto">
          <a:xfrm>
            <a:off x="441325" y="4427538"/>
            <a:ext cx="8515350" cy="1314450"/>
          </a:xfrm>
          <a:prstGeom prst="rect">
            <a:avLst/>
          </a:prstGeom>
          <a:noFill/>
          <a:ln w="9525">
            <a:noFill/>
            <a:miter lim="800000"/>
            <a:headEnd/>
            <a:tailEnd/>
          </a:ln>
        </p:spPr>
        <p:txBody>
          <a:bodyPr lIns="0" tIns="0" rIns="0" bIns="0">
            <a:spAutoFit/>
          </a:bodyPr>
          <a:lstStyle/>
          <a:p>
            <a:pPr eaLnBrk="1" hangingPunct="1">
              <a:lnSpc>
                <a:spcPct val="120000"/>
              </a:lnSpc>
              <a:spcBef>
                <a:spcPct val="50000"/>
              </a:spcBef>
            </a:pPr>
            <a:r>
              <a:rPr kumimoji="1" lang="zh-CN" altLang="en-US" sz="2400" b="1">
                <a:solidFill>
                  <a:srgbClr val="CC0000"/>
                </a:solidFill>
                <a:ea typeface="黑体" pitchFamily="49" charset="-122"/>
                <a:cs typeface="Arial" pitchFamily="34" charset="0"/>
              </a:rPr>
              <a:t>行地址和列地址分时复用</a:t>
            </a:r>
            <a:r>
              <a:rPr kumimoji="1" lang="en-US" altLang="zh-CN" sz="2400" b="1">
                <a:solidFill>
                  <a:srgbClr val="CC0000"/>
                </a:solidFill>
                <a:ea typeface="黑体" pitchFamily="49" charset="-122"/>
                <a:cs typeface="Arial" pitchFamily="34" charset="0"/>
              </a:rPr>
              <a:t>, </a:t>
            </a:r>
            <a:r>
              <a:rPr kumimoji="1" lang="zh-CN" altLang="en-US" sz="2400" b="1">
                <a:solidFill>
                  <a:srgbClr val="CC0000"/>
                </a:solidFill>
                <a:ea typeface="黑体" pitchFamily="49" charset="-122"/>
                <a:cs typeface="Arial" pitchFamily="34" charset="0"/>
              </a:rPr>
              <a:t>每出现新一代</a:t>
            </a:r>
            <a:r>
              <a:rPr kumimoji="1" lang="en-US" altLang="zh-CN" sz="2400" b="1">
                <a:solidFill>
                  <a:srgbClr val="CC0000"/>
                </a:solidFill>
                <a:ea typeface="黑体" pitchFamily="49" charset="-122"/>
                <a:cs typeface="Arial" pitchFamily="34" charset="0"/>
              </a:rPr>
              <a:t>DRAM</a:t>
            </a:r>
            <a:r>
              <a:rPr kumimoji="1" lang="zh-CN" altLang="en-US" sz="2400" b="1">
                <a:solidFill>
                  <a:srgbClr val="CC0000"/>
                </a:solidFill>
                <a:ea typeface="黑体" pitchFamily="49" charset="-122"/>
                <a:cs typeface="Arial" pitchFamily="34" charset="0"/>
              </a:rPr>
              <a:t>芯片，至少要增加一根地址线。每加一根地址线，则行地址和列地址各增加一位，所以行数和列数各增加一倍。因而容量至少提高到</a:t>
            </a:r>
            <a:r>
              <a:rPr kumimoji="1" lang="en-US" altLang="zh-CN" sz="2400" b="1">
                <a:solidFill>
                  <a:srgbClr val="CC0000"/>
                </a:solidFill>
                <a:ea typeface="黑体" pitchFamily="49" charset="-122"/>
                <a:cs typeface="Arial" pitchFamily="34" charset="0"/>
              </a:rPr>
              <a:t>4</a:t>
            </a:r>
            <a:r>
              <a:rPr kumimoji="1" lang="zh-CN" altLang="en-US" sz="2400" b="1">
                <a:solidFill>
                  <a:srgbClr val="CC0000"/>
                </a:solidFill>
                <a:ea typeface="黑体" pitchFamily="49" charset="-122"/>
                <a:cs typeface="Arial" pitchFamily="34" charset="0"/>
              </a:rPr>
              <a:t>倍。</a:t>
            </a:r>
          </a:p>
        </p:txBody>
      </p:sp>
      <p:sp>
        <p:nvSpPr>
          <p:cNvPr id="6" name="Text Box 44"/>
          <p:cNvSpPr txBox="1">
            <a:spLocks noChangeArrowheads="1"/>
          </p:cNvSpPr>
          <p:nvPr/>
        </p:nvSpPr>
        <p:spPr bwMode="auto">
          <a:xfrm>
            <a:off x="6883400" y="5962650"/>
            <a:ext cx="1150938" cy="274638"/>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1800" b="1" i="1">
                <a:solidFill>
                  <a:srgbClr val="666699"/>
                </a:solidFill>
                <a:ea typeface="华文新魏" pitchFamily="2" charset="-122"/>
                <a:hlinkClick r:id="rId2" action="ppaction://hlinksldjump"/>
              </a:rPr>
              <a:t>SKIP</a:t>
            </a:r>
            <a:r>
              <a:rPr kumimoji="1" lang="zh-CN" altLang="en-US" sz="1800" b="1" i="1">
                <a:solidFill>
                  <a:srgbClr val="666699"/>
                </a:solidFill>
                <a:ea typeface="华文新魏" pitchFamily="2" charset="-122"/>
              </a:rPr>
              <a:t>、</a:t>
            </a:r>
            <a:endParaRPr kumimoji="1" lang="en-US" altLang="zh-CN" sz="1800" b="1" i="1">
              <a:solidFill>
                <a:srgbClr val="666699"/>
              </a:solidFill>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0883">
                                            <p:txEl>
                                              <p:pRg st="1" end="1"/>
                                            </p:txEl>
                                          </p:spTgt>
                                        </p:tgtEl>
                                        <p:attrNameLst>
                                          <p:attrName>style.visibility</p:attrName>
                                        </p:attrNameLst>
                                      </p:cBhvr>
                                      <p:to>
                                        <p:strVal val="visible"/>
                                      </p:to>
                                    </p:set>
                                    <p:animEffect transition="in" filter="blinds(horizontal)">
                                      <p:cBhvr>
                                        <p:cTn id="7" dur="500"/>
                                        <p:tgtEl>
                                          <p:spTgt spid="250883">
                                            <p:txEl>
                                              <p:pRg st="1" end="1"/>
                                            </p:txEl>
                                          </p:spTgt>
                                        </p:tgtEl>
                                      </p:cBhvr>
                                    </p:animEffect>
                                  </p:childTnLst>
                                  <p:subTnLst>
                                    <p:animClr clrSpc="rgb" dir="cw">
                                      <p:cBhvr override="childStyle">
                                        <p:cTn dur="1" fill="hold" display="0" masterRel="nextClick" afterEffect="1"/>
                                        <p:tgtEl>
                                          <p:spTgt spid="250883">
                                            <p:txEl>
                                              <p:pRg st="1" end="1"/>
                                            </p:txEl>
                                          </p:spTgt>
                                        </p:tgtEl>
                                        <p:attrNameLst>
                                          <p:attrName>ppt_c</p:attrName>
                                        </p:attrNameLst>
                                      </p:cBhvr>
                                      <p:to>
                                        <a:schemeClr val="accent1"/>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0883">
                                            <p:txEl>
                                              <p:pRg st="2" end="2"/>
                                            </p:txEl>
                                          </p:spTgt>
                                        </p:tgtEl>
                                        <p:attrNameLst>
                                          <p:attrName>style.visibility</p:attrName>
                                        </p:attrNameLst>
                                      </p:cBhvr>
                                      <p:to>
                                        <p:strVal val="visible"/>
                                      </p:to>
                                    </p:set>
                                    <p:animEffect transition="in" filter="blinds(horizontal)">
                                      <p:cBhvr>
                                        <p:cTn id="12" dur="500"/>
                                        <p:tgtEl>
                                          <p:spTgt spid="250883">
                                            <p:txEl>
                                              <p:pRg st="2" end="2"/>
                                            </p:txEl>
                                          </p:spTgt>
                                        </p:tgtEl>
                                      </p:cBhvr>
                                    </p:animEffect>
                                  </p:childTnLst>
                                  <p:subTnLst>
                                    <p:animClr clrSpc="rgb" dir="cw">
                                      <p:cBhvr override="childStyle">
                                        <p:cTn dur="1" fill="hold" display="0" masterRel="nextClick" afterEffect="1"/>
                                        <p:tgtEl>
                                          <p:spTgt spid="250883">
                                            <p:txEl>
                                              <p:pRg st="2" end="2"/>
                                            </p:txEl>
                                          </p:spTgt>
                                        </p:tgtEl>
                                        <p:attrNameLst>
                                          <p:attrName>ppt_c</p:attrName>
                                        </p:attrNameLst>
                                      </p:cBhvr>
                                      <p:to>
                                        <a:schemeClr val="accent1"/>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0883">
                                            <p:txEl>
                                              <p:pRg st="3" end="3"/>
                                            </p:txEl>
                                          </p:spTgt>
                                        </p:tgtEl>
                                        <p:attrNameLst>
                                          <p:attrName>style.visibility</p:attrName>
                                        </p:attrNameLst>
                                      </p:cBhvr>
                                      <p:to>
                                        <p:strVal val="visible"/>
                                      </p:to>
                                    </p:set>
                                    <p:animEffect transition="in" filter="blinds(horizontal)">
                                      <p:cBhvr>
                                        <p:cTn id="17" dur="500"/>
                                        <p:tgtEl>
                                          <p:spTgt spid="250883">
                                            <p:txEl>
                                              <p:pRg st="3" end="3"/>
                                            </p:txEl>
                                          </p:spTgt>
                                        </p:tgtEl>
                                      </p:cBhvr>
                                    </p:animEffect>
                                  </p:childTnLst>
                                  <p:subTnLst>
                                    <p:animClr clrSpc="rgb" dir="cw">
                                      <p:cBhvr override="childStyle">
                                        <p:cTn dur="1" fill="hold" display="0" masterRel="nextClick" afterEffect="1"/>
                                        <p:tgtEl>
                                          <p:spTgt spid="250883">
                                            <p:txEl>
                                              <p:pRg st="3" end="3"/>
                                            </p:txEl>
                                          </p:spTgt>
                                        </p:tgtEl>
                                        <p:attrNameLst>
                                          <p:attrName>ppt_c</p:attrName>
                                        </p:attrNameLst>
                                      </p:cBhvr>
                                      <p:to>
                                        <a:schemeClr val="accent1"/>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0885"/>
                                        </p:tgtEl>
                                        <p:attrNameLst>
                                          <p:attrName>style.visibility</p:attrName>
                                        </p:attrNameLst>
                                      </p:cBhvr>
                                      <p:to>
                                        <p:strVal val="visible"/>
                                      </p:to>
                                    </p:set>
                                    <p:animEffect transition="in" filter="blinds(horizontal)">
                                      <p:cBhvr>
                                        <p:cTn id="22" dur="500"/>
                                        <p:tgtEl>
                                          <p:spTgt spid="25088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0886"/>
                                        </p:tgtEl>
                                        <p:attrNameLst>
                                          <p:attrName>style.visibility</p:attrName>
                                        </p:attrNameLst>
                                      </p:cBhvr>
                                      <p:to>
                                        <p:strVal val="visible"/>
                                      </p:to>
                                    </p:set>
                                    <p:animEffect transition="in" filter="blinds(horizontal)">
                                      <p:cBhvr>
                                        <p:cTn id="27" dur="500"/>
                                        <p:tgtEl>
                                          <p:spTgt spid="25088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5" grpId="0"/>
      <p:bldP spid="250886"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idx="4294967295"/>
          </p:nvPr>
        </p:nvSpPr>
        <p:spPr>
          <a:xfrm>
            <a:off x="457200" y="93663"/>
            <a:ext cx="8229600" cy="569912"/>
          </a:xfrm>
        </p:spPr>
        <p:txBody>
          <a:bodyPr lIns="91440" tIns="45720" rIns="91440" bIns="45720" anchor="ctr"/>
          <a:lstStyle/>
          <a:p>
            <a:r>
              <a:rPr lang="zh-CN" altLang="en-US"/>
              <a:t>层次结构存储系统</a:t>
            </a:r>
          </a:p>
        </p:txBody>
      </p:sp>
      <p:sp>
        <p:nvSpPr>
          <p:cNvPr id="447491" name="Rectangle 3"/>
          <p:cNvSpPr>
            <a:spLocks noGrp="1" noChangeArrowheads="1"/>
          </p:cNvSpPr>
          <p:nvPr>
            <p:ph type="body" idx="4294967295"/>
          </p:nvPr>
        </p:nvSpPr>
        <p:spPr>
          <a:xfrm>
            <a:off x="250825" y="936625"/>
            <a:ext cx="8551863" cy="5427663"/>
          </a:xfrm>
        </p:spPr>
        <p:txBody>
          <a:bodyPr lIns="91440" tIns="45720" rIns="91440" bIns="45720"/>
          <a:lstStyle/>
          <a:p>
            <a:pPr marL="457200" indent="-457200">
              <a:spcBef>
                <a:spcPts val="1300"/>
              </a:spcBef>
            </a:pPr>
            <a:r>
              <a:rPr lang="zh-CN" altLang="en-US" sz="2800">
                <a:latin typeface="微软雅黑" pitchFamily="34" charset="-122"/>
                <a:ea typeface="微软雅黑" pitchFamily="34" charset="-122"/>
              </a:rPr>
              <a:t>主要教学目标</a:t>
            </a:r>
          </a:p>
          <a:p>
            <a:pPr marL="838200" lvl="1" indent="-381000">
              <a:lnSpc>
                <a:spcPct val="150000"/>
              </a:lnSpc>
              <a:spcBef>
                <a:spcPct val="0"/>
              </a:spcBef>
              <a:buSzTx/>
              <a:buFontTx/>
              <a:buChar char="–"/>
            </a:pPr>
            <a:r>
              <a:rPr lang="zh-CN" altLang="en-US" sz="2400">
                <a:solidFill>
                  <a:srgbClr val="0000CC"/>
                </a:solidFill>
                <a:latin typeface="微软雅黑" pitchFamily="34" charset="-122"/>
                <a:ea typeface="微软雅黑" pitchFamily="34" charset="-122"/>
              </a:rPr>
              <a:t>理解</a:t>
            </a:r>
            <a:r>
              <a:rPr lang="en-US" altLang="zh-CN" sz="2400">
                <a:solidFill>
                  <a:srgbClr val="0000CC"/>
                </a:solidFill>
                <a:latin typeface="微软雅黑" pitchFamily="34" charset="-122"/>
                <a:ea typeface="微软雅黑" pitchFamily="34" charset="-122"/>
              </a:rPr>
              <a:t>CPU</a:t>
            </a:r>
            <a:r>
              <a:rPr lang="zh-CN" altLang="en-US" sz="2400">
                <a:solidFill>
                  <a:srgbClr val="0000CC"/>
                </a:solidFill>
                <a:latin typeface="微软雅黑" pitchFamily="34" charset="-122"/>
                <a:ea typeface="微软雅黑" pitchFamily="34" charset="-122"/>
              </a:rPr>
              <a:t>执行指令过程中为何要访存</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理解访存操作的大致过程及涉及到的部件</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了解层次化存储器系统的由来及构成</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了解</a:t>
            </a:r>
            <a:r>
              <a:rPr lang="en-US" altLang="zh-CN" sz="2400">
                <a:solidFill>
                  <a:srgbClr val="0000CC"/>
                </a:solidFill>
                <a:latin typeface="微软雅黑" pitchFamily="34" charset="-122"/>
                <a:ea typeface="微软雅黑" pitchFamily="34" charset="-122"/>
              </a:rPr>
              <a:t>CPU</a:t>
            </a:r>
            <a:r>
              <a:rPr lang="zh-CN" altLang="en-US" sz="2400">
                <a:solidFill>
                  <a:srgbClr val="0000CC"/>
                </a:solidFill>
                <a:latin typeface="微软雅黑" pitchFamily="34" charset="-122"/>
                <a:ea typeface="微软雅黑" pitchFamily="34" charset="-122"/>
              </a:rPr>
              <a:t>与主存储器之间的连接及读写操作</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掌握</a:t>
            </a:r>
            <a:r>
              <a:rPr lang="en-US" altLang="zh-CN" sz="2400">
                <a:solidFill>
                  <a:srgbClr val="0000CC"/>
                </a:solidFill>
                <a:latin typeface="微软雅黑" pitchFamily="34" charset="-122"/>
                <a:ea typeface="微软雅黑" pitchFamily="34" charset="-122"/>
              </a:rPr>
              <a:t>Cache</a:t>
            </a:r>
            <a:r>
              <a:rPr lang="zh-CN" altLang="en-US" sz="2400">
                <a:solidFill>
                  <a:srgbClr val="0000CC"/>
                </a:solidFill>
                <a:latin typeface="微软雅黑" pitchFamily="34" charset="-122"/>
                <a:ea typeface="微软雅黑" pitchFamily="34" charset="-122"/>
              </a:rPr>
              <a:t>机制并理解其对程序性能的影响</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理解程序局部性的重要性并能开发局部性好的程序</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了解虚拟存储管理的基本概念和实现原理</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理解访存操作完整过程以及所涉及到的部件之间的关联</a:t>
            </a:r>
          </a:p>
          <a:p>
            <a:pPr marL="1371600" lvl="2" indent="-457200">
              <a:lnSpc>
                <a:spcPct val="135000"/>
              </a:lnSpc>
              <a:spcBef>
                <a:spcPct val="0"/>
              </a:spcBef>
              <a:buSzTx/>
              <a:buFontTx/>
              <a:buNone/>
            </a:pPr>
            <a:r>
              <a:rPr lang="zh-CN" altLang="en-US" sz="2000">
                <a:solidFill>
                  <a:srgbClr val="006600"/>
                </a:solidFill>
                <a:latin typeface="微软雅黑" pitchFamily="34" charset="-122"/>
                <a:ea typeface="微软雅黑" pitchFamily="34" charset="-122"/>
              </a:rPr>
              <a:t>地址转换（查</a:t>
            </a:r>
            <a:r>
              <a:rPr lang="en-US" altLang="zh-CN" sz="2000">
                <a:solidFill>
                  <a:srgbClr val="006600"/>
                </a:solidFill>
                <a:latin typeface="微软雅黑" pitchFamily="34" charset="-122"/>
                <a:ea typeface="微软雅黑" pitchFamily="34" charset="-122"/>
              </a:rPr>
              <a:t>TLB</a:t>
            </a:r>
            <a:r>
              <a:rPr lang="zh-CN" altLang="en-US" sz="2000">
                <a:solidFill>
                  <a:srgbClr val="006600"/>
                </a:solidFill>
                <a:latin typeface="微软雅黑" pitchFamily="34" charset="-122"/>
                <a:ea typeface="微软雅黑" pitchFamily="34" charset="-122"/>
              </a:rPr>
              <a:t>、查页表）、访问</a:t>
            </a: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、访问主存、读写磁盘</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理解访存过程中硬件和操作系统之间的协调关系</a:t>
            </a:r>
            <a:endParaRPr lang="zh-CN" altLang="en-US" sz="2400">
              <a:solidFill>
                <a:srgbClr val="0066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idx="4294967295"/>
          </p:nvPr>
        </p:nvSpPr>
        <p:spPr/>
        <p:txBody>
          <a:bodyPr lIns="91440" tIns="45720" rIns="91440" bIns="45720" anchor="ctr"/>
          <a:lstStyle/>
          <a:p>
            <a:pPr eaLnBrk="1" hangingPunct="1"/>
            <a:r>
              <a:rPr lang="zh-CN" altLang="en-US" sz="3200"/>
              <a:t>举例：典型的16</a:t>
            </a:r>
            <a:r>
              <a:rPr lang="en-US" altLang="zh-CN" sz="3200"/>
              <a:t>M</a:t>
            </a:r>
            <a:r>
              <a:rPr lang="zh-CN" altLang="en-US" sz="3200"/>
              <a:t>位</a:t>
            </a:r>
            <a:r>
              <a:rPr lang="en-US" altLang="zh-CN" sz="3200"/>
              <a:t>DRAM（4M</a:t>
            </a:r>
            <a:r>
              <a:rPr lang="en-US" altLang="zh-CN">
                <a:latin typeface="MS Gothic" pitchFamily="49" charset="-128"/>
                <a:ea typeface="MS Gothic" pitchFamily="49" charset="-128"/>
              </a:rPr>
              <a:t>x</a:t>
            </a:r>
            <a:r>
              <a:rPr lang="en-US" altLang="zh-CN" sz="3200"/>
              <a:t>4）</a:t>
            </a:r>
          </a:p>
        </p:txBody>
      </p:sp>
      <p:pic>
        <p:nvPicPr>
          <p:cNvPr id="775171" name="Picture 4" descr="典型的16兆位DRAM图"/>
          <p:cNvPicPr>
            <a:picLocks noChangeAspect="1" noChangeArrowheads="1"/>
          </p:cNvPicPr>
          <p:nvPr/>
        </p:nvPicPr>
        <p:blipFill>
          <a:blip r:embed="rId2"/>
          <a:srcRect/>
          <a:stretch>
            <a:fillRect/>
          </a:stretch>
        </p:blipFill>
        <p:spPr bwMode="auto">
          <a:xfrm>
            <a:off x="295275" y="882650"/>
            <a:ext cx="8458200" cy="5594350"/>
          </a:xfrm>
          <a:prstGeom prst="rect">
            <a:avLst/>
          </a:prstGeom>
          <a:noFill/>
          <a:ln w="9525">
            <a:noFill/>
            <a:miter lim="800000"/>
            <a:headEnd/>
            <a:tailEnd/>
          </a:ln>
        </p:spPr>
      </p:pic>
      <p:grpSp>
        <p:nvGrpSpPr>
          <p:cNvPr id="2" name="Group 45"/>
          <p:cNvGrpSpPr>
            <a:grpSpLocks/>
          </p:cNvGrpSpPr>
          <p:nvPr/>
        </p:nvGrpSpPr>
        <p:grpSpPr bwMode="auto">
          <a:xfrm>
            <a:off x="5732463" y="1196975"/>
            <a:ext cx="2844800" cy="2208213"/>
            <a:chOff x="3611" y="584"/>
            <a:chExt cx="1912" cy="1561"/>
          </a:xfrm>
        </p:grpSpPr>
        <p:sp>
          <p:nvSpPr>
            <p:cNvPr id="775173" name="Rectangle 6"/>
            <p:cNvSpPr>
              <a:spLocks noChangeArrowheads="1"/>
            </p:cNvSpPr>
            <p:nvPr/>
          </p:nvSpPr>
          <p:spPr bwMode="auto">
            <a:xfrm>
              <a:off x="3973" y="1186"/>
              <a:ext cx="737" cy="618"/>
            </a:xfrm>
            <a:prstGeom prst="rect">
              <a:avLst/>
            </a:prstGeom>
            <a:noFill/>
            <a:ln w="28575">
              <a:solidFill>
                <a:srgbClr val="CC0000"/>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775174" name="Line 7"/>
            <p:cNvSpPr>
              <a:spLocks noChangeShapeType="1"/>
            </p:cNvSpPr>
            <p:nvPr/>
          </p:nvSpPr>
          <p:spPr bwMode="auto">
            <a:xfrm>
              <a:off x="3973" y="1262"/>
              <a:ext cx="737" cy="0"/>
            </a:xfrm>
            <a:prstGeom prst="line">
              <a:avLst/>
            </a:prstGeom>
            <a:noFill/>
            <a:ln w="9525">
              <a:solidFill>
                <a:schemeClr val="tx1"/>
              </a:solidFill>
              <a:miter lim="800000"/>
              <a:headEnd/>
              <a:tailEnd/>
            </a:ln>
          </p:spPr>
          <p:txBody>
            <a:bodyPr wrap="none"/>
            <a:lstStyle/>
            <a:p>
              <a:endParaRPr lang="zh-CN" altLang="en-US"/>
            </a:p>
          </p:txBody>
        </p:sp>
        <p:sp>
          <p:nvSpPr>
            <p:cNvPr id="775175" name="Line 8"/>
            <p:cNvSpPr>
              <a:spLocks noChangeShapeType="1"/>
            </p:cNvSpPr>
            <p:nvPr/>
          </p:nvSpPr>
          <p:spPr bwMode="auto">
            <a:xfrm>
              <a:off x="3984" y="1358"/>
              <a:ext cx="737" cy="0"/>
            </a:xfrm>
            <a:prstGeom prst="line">
              <a:avLst/>
            </a:prstGeom>
            <a:noFill/>
            <a:ln w="9525">
              <a:solidFill>
                <a:schemeClr val="tx1"/>
              </a:solidFill>
              <a:miter lim="800000"/>
              <a:headEnd/>
              <a:tailEnd/>
            </a:ln>
          </p:spPr>
          <p:txBody>
            <a:bodyPr wrap="none"/>
            <a:lstStyle/>
            <a:p>
              <a:endParaRPr lang="zh-CN" altLang="en-US"/>
            </a:p>
          </p:txBody>
        </p:sp>
        <p:sp>
          <p:nvSpPr>
            <p:cNvPr id="775176" name="Line 9"/>
            <p:cNvSpPr>
              <a:spLocks noChangeShapeType="1"/>
            </p:cNvSpPr>
            <p:nvPr/>
          </p:nvSpPr>
          <p:spPr bwMode="auto">
            <a:xfrm>
              <a:off x="3971" y="1454"/>
              <a:ext cx="737" cy="0"/>
            </a:xfrm>
            <a:prstGeom prst="line">
              <a:avLst/>
            </a:prstGeom>
            <a:noFill/>
            <a:ln w="9525">
              <a:solidFill>
                <a:schemeClr val="tx1"/>
              </a:solidFill>
              <a:miter lim="800000"/>
              <a:headEnd/>
              <a:tailEnd/>
            </a:ln>
          </p:spPr>
          <p:txBody>
            <a:bodyPr wrap="none"/>
            <a:lstStyle/>
            <a:p>
              <a:endParaRPr lang="zh-CN" altLang="en-US"/>
            </a:p>
          </p:txBody>
        </p:sp>
        <p:sp>
          <p:nvSpPr>
            <p:cNvPr id="775177" name="Line 10"/>
            <p:cNvSpPr>
              <a:spLocks noChangeShapeType="1"/>
            </p:cNvSpPr>
            <p:nvPr/>
          </p:nvSpPr>
          <p:spPr bwMode="auto">
            <a:xfrm>
              <a:off x="3982" y="1543"/>
              <a:ext cx="737" cy="0"/>
            </a:xfrm>
            <a:prstGeom prst="line">
              <a:avLst/>
            </a:prstGeom>
            <a:noFill/>
            <a:ln w="9525">
              <a:solidFill>
                <a:schemeClr val="tx1"/>
              </a:solidFill>
              <a:miter lim="800000"/>
              <a:headEnd/>
              <a:tailEnd/>
            </a:ln>
          </p:spPr>
          <p:txBody>
            <a:bodyPr wrap="none"/>
            <a:lstStyle/>
            <a:p>
              <a:endParaRPr lang="zh-CN" altLang="en-US"/>
            </a:p>
          </p:txBody>
        </p:sp>
        <p:sp>
          <p:nvSpPr>
            <p:cNvPr id="775178" name="Line 12"/>
            <p:cNvSpPr>
              <a:spLocks noChangeShapeType="1"/>
            </p:cNvSpPr>
            <p:nvPr/>
          </p:nvSpPr>
          <p:spPr bwMode="auto">
            <a:xfrm>
              <a:off x="4048" y="1185"/>
              <a:ext cx="0" cy="627"/>
            </a:xfrm>
            <a:prstGeom prst="line">
              <a:avLst/>
            </a:prstGeom>
            <a:noFill/>
            <a:ln w="9525">
              <a:solidFill>
                <a:schemeClr val="tx1"/>
              </a:solidFill>
              <a:miter lim="800000"/>
              <a:headEnd/>
              <a:tailEnd/>
            </a:ln>
          </p:spPr>
          <p:txBody>
            <a:bodyPr wrap="none"/>
            <a:lstStyle/>
            <a:p>
              <a:endParaRPr lang="zh-CN" altLang="en-US"/>
            </a:p>
          </p:txBody>
        </p:sp>
        <p:sp>
          <p:nvSpPr>
            <p:cNvPr id="775179" name="Line 13"/>
            <p:cNvSpPr>
              <a:spLocks noChangeShapeType="1"/>
            </p:cNvSpPr>
            <p:nvPr/>
          </p:nvSpPr>
          <p:spPr bwMode="auto">
            <a:xfrm>
              <a:off x="4120" y="1185"/>
              <a:ext cx="0" cy="627"/>
            </a:xfrm>
            <a:prstGeom prst="line">
              <a:avLst/>
            </a:prstGeom>
            <a:noFill/>
            <a:ln w="9525">
              <a:solidFill>
                <a:schemeClr val="tx1"/>
              </a:solidFill>
              <a:miter lim="800000"/>
              <a:headEnd/>
              <a:tailEnd/>
            </a:ln>
          </p:spPr>
          <p:txBody>
            <a:bodyPr wrap="none"/>
            <a:lstStyle/>
            <a:p>
              <a:endParaRPr lang="zh-CN" altLang="en-US"/>
            </a:p>
          </p:txBody>
        </p:sp>
        <p:sp>
          <p:nvSpPr>
            <p:cNvPr id="775180" name="Line 14"/>
            <p:cNvSpPr>
              <a:spLocks noChangeShapeType="1"/>
            </p:cNvSpPr>
            <p:nvPr/>
          </p:nvSpPr>
          <p:spPr bwMode="auto">
            <a:xfrm>
              <a:off x="4182" y="1188"/>
              <a:ext cx="0" cy="627"/>
            </a:xfrm>
            <a:prstGeom prst="line">
              <a:avLst/>
            </a:prstGeom>
            <a:noFill/>
            <a:ln w="9525">
              <a:solidFill>
                <a:schemeClr val="tx1"/>
              </a:solidFill>
              <a:miter lim="800000"/>
              <a:headEnd/>
              <a:tailEnd/>
            </a:ln>
          </p:spPr>
          <p:txBody>
            <a:bodyPr wrap="none"/>
            <a:lstStyle/>
            <a:p>
              <a:endParaRPr lang="zh-CN" altLang="en-US"/>
            </a:p>
          </p:txBody>
        </p:sp>
        <p:sp>
          <p:nvSpPr>
            <p:cNvPr id="775181" name="Line 16"/>
            <p:cNvSpPr>
              <a:spLocks noChangeShapeType="1"/>
            </p:cNvSpPr>
            <p:nvPr/>
          </p:nvSpPr>
          <p:spPr bwMode="auto">
            <a:xfrm>
              <a:off x="4134" y="958"/>
              <a:ext cx="0" cy="237"/>
            </a:xfrm>
            <a:prstGeom prst="line">
              <a:avLst/>
            </a:prstGeom>
            <a:noFill/>
            <a:ln w="28575">
              <a:solidFill>
                <a:srgbClr val="CC0000"/>
              </a:solidFill>
              <a:miter lim="800000"/>
              <a:headEnd/>
              <a:tailEnd/>
            </a:ln>
          </p:spPr>
          <p:txBody>
            <a:bodyPr wrap="none"/>
            <a:lstStyle/>
            <a:p>
              <a:endParaRPr lang="zh-CN" altLang="en-US"/>
            </a:p>
          </p:txBody>
        </p:sp>
        <p:sp>
          <p:nvSpPr>
            <p:cNvPr id="775182" name="Line 17"/>
            <p:cNvSpPr>
              <a:spLocks noChangeShapeType="1"/>
            </p:cNvSpPr>
            <p:nvPr/>
          </p:nvSpPr>
          <p:spPr bwMode="auto">
            <a:xfrm>
              <a:off x="4134" y="966"/>
              <a:ext cx="754" cy="0"/>
            </a:xfrm>
            <a:prstGeom prst="line">
              <a:avLst/>
            </a:prstGeom>
            <a:noFill/>
            <a:ln w="28575">
              <a:solidFill>
                <a:srgbClr val="CC0000"/>
              </a:solidFill>
              <a:miter lim="800000"/>
              <a:headEnd/>
              <a:tailEnd/>
            </a:ln>
          </p:spPr>
          <p:txBody>
            <a:bodyPr wrap="none"/>
            <a:lstStyle/>
            <a:p>
              <a:endParaRPr lang="zh-CN" altLang="en-US"/>
            </a:p>
          </p:txBody>
        </p:sp>
        <p:sp>
          <p:nvSpPr>
            <p:cNvPr id="775183" name="Line 18"/>
            <p:cNvSpPr>
              <a:spLocks noChangeShapeType="1"/>
            </p:cNvSpPr>
            <p:nvPr/>
          </p:nvSpPr>
          <p:spPr bwMode="auto">
            <a:xfrm>
              <a:off x="4879" y="965"/>
              <a:ext cx="0" cy="635"/>
            </a:xfrm>
            <a:prstGeom prst="line">
              <a:avLst/>
            </a:prstGeom>
            <a:noFill/>
            <a:ln w="28575">
              <a:solidFill>
                <a:srgbClr val="CC0000"/>
              </a:solidFill>
              <a:miter lim="800000"/>
              <a:headEnd/>
              <a:tailEnd/>
            </a:ln>
          </p:spPr>
          <p:txBody>
            <a:bodyPr wrap="none"/>
            <a:lstStyle/>
            <a:p>
              <a:endParaRPr lang="zh-CN" altLang="en-US"/>
            </a:p>
          </p:txBody>
        </p:sp>
        <p:sp>
          <p:nvSpPr>
            <p:cNvPr id="775184" name="Line 19"/>
            <p:cNvSpPr>
              <a:spLocks noChangeShapeType="1"/>
            </p:cNvSpPr>
            <p:nvPr/>
          </p:nvSpPr>
          <p:spPr bwMode="auto">
            <a:xfrm>
              <a:off x="4710" y="1591"/>
              <a:ext cx="169" cy="0"/>
            </a:xfrm>
            <a:prstGeom prst="line">
              <a:avLst/>
            </a:prstGeom>
            <a:noFill/>
            <a:ln w="9525">
              <a:solidFill>
                <a:schemeClr val="tx1"/>
              </a:solidFill>
              <a:miter lim="800000"/>
              <a:headEnd/>
              <a:tailEnd/>
            </a:ln>
          </p:spPr>
          <p:txBody>
            <a:bodyPr wrap="none"/>
            <a:lstStyle/>
            <a:p>
              <a:endParaRPr lang="zh-CN" altLang="en-US"/>
            </a:p>
          </p:txBody>
        </p:sp>
        <p:sp>
          <p:nvSpPr>
            <p:cNvPr id="775185" name="Line 20"/>
            <p:cNvSpPr>
              <a:spLocks noChangeShapeType="1"/>
            </p:cNvSpPr>
            <p:nvPr/>
          </p:nvSpPr>
          <p:spPr bwMode="auto">
            <a:xfrm>
              <a:off x="4146" y="1036"/>
              <a:ext cx="737" cy="0"/>
            </a:xfrm>
            <a:prstGeom prst="line">
              <a:avLst/>
            </a:prstGeom>
            <a:noFill/>
            <a:ln w="9525">
              <a:solidFill>
                <a:schemeClr val="tx1"/>
              </a:solidFill>
              <a:miter lim="800000"/>
              <a:headEnd/>
              <a:tailEnd/>
            </a:ln>
          </p:spPr>
          <p:txBody>
            <a:bodyPr wrap="none"/>
            <a:lstStyle/>
            <a:p>
              <a:endParaRPr lang="zh-CN" altLang="en-US"/>
            </a:p>
          </p:txBody>
        </p:sp>
        <p:sp>
          <p:nvSpPr>
            <p:cNvPr id="775186" name="Line 21"/>
            <p:cNvSpPr>
              <a:spLocks noChangeShapeType="1"/>
            </p:cNvSpPr>
            <p:nvPr/>
          </p:nvSpPr>
          <p:spPr bwMode="auto">
            <a:xfrm>
              <a:off x="4202" y="966"/>
              <a:ext cx="0" cy="220"/>
            </a:xfrm>
            <a:prstGeom prst="line">
              <a:avLst/>
            </a:prstGeom>
            <a:noFill/>
            <a:ln w="9525">
              <a:solidFill>
                <a:schemeClr val="tx1"/>
              </a:solidFill>
              <a:miter lim="800000"/>
              <a:headEnd/>
              <a:tailEnd/>
            </a:ln>
          </p:spPr>
          <p:txBody>
            <a:bodyPr wrap="none"/>
            <a:lstStyle/>
            <a:p>
              <a:endParaRPr lang="zh-CN" altLang="en-US"/>
            </a:p>
          </p:txBody>
        </p:sp>
        <p:sp>
          <p:nvSpPr>
            <p:cNvPr id="775187" name="Oval 24"/>
            <p:cNvSpPr>
              <a:spLocks noChangeArrowheads="1"/>
            </p:cNvSpPr>
            <p:nvPr/>
          </p:nvSpPr>
          <p:spPr bwMode="auto">
            <a:xfrm>
              <a:off x="4015" y="1237"/>
              <a:ext cx="56" cy="56"/>
            </a:xfrm>
            <a:prstGeom prst="ellipse">
              <a:avLst/>
            </a:prstGeom>
            <a:solidFill>
              <a:schemeClr val="accent1"/>
            </a:solid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775188" name="Oval 25"/>
            <p:cNvSpPr>
              <a:spLocks noChangeArrowheads="1"/>
            </p:cNvSpPr>
            <p:nvPr/>
          </p:nvSpPr>
          <p:spPr bwMode="auto">
            <a:xfrm>
              <a:off x="4168" y="1005"/>
              <a:ext cx="56" cy="56"/>
            </a:xfrm>
            <a:prstGeom prst="ellipse">
              <a:avLst/>
            </a:prstGeom>
            <a:solidFill>
              <a:schemeClr val="accent1"/>
            </a:solid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775189" name="Line 26"/>
            <p:cNvSpPr>
              <a:spLocks noChangeShapeType="1"/>
            </p:cNvSpPr>
            <p:nvPr/>
          </p:nvSpPr>
          <p:spPr bwMode="auto">
            <a:xfrm>
              <a:off x="4278" y="762"/>
              <a:ext cx="0" cy="204"/>
            </a:xfrm>
            <a:prstGeom prst="line">
              <a:avLst/>
            </a:prstGeom>
            <a:noFill/>
            <a:ln w="28575">
              <a:solidFill>
                <a:srgbClr val="CC0000"/>
              </a:solidFill>
              <a:miter lim="800000"/>
              <a:headEnd/>
              <a:tailEnd/>
            </a:ln>
          </p:spPr>
          <p:txBody>
            <a:bodyPr wrap="none"/>
            <a:lstStyle/>
            <a:p>
              <a:endParaRPr lang="zh-CN" altLang="en-US"/>
            </a:p>
          </p:txBody>
        </p:sp>
        <p:sp>
          <p:nvSpPr>
            <p:cNvPr id="775190" name="Line 27"/>
            <p:cNvSpPr>
              <a:spLocks noChangeShapeType="1"/>
            </p:cNvSpPr>
            <p:nvPr/>
          </p:nvSpPr>
          <p:spPr bwMode="auto">
            <a:xfrm>
              <a:off x="4278" y="754"/>
              <a:ext cx="770" cy="0"/>
            </a:xfrm>
            <a:prstGeom prst="line">
              <a:avLst/>
            </a:prstGeom>
            <a:noFill/>
            <a:ln w="28575">
              <a:solidFill>
                <a:srgbClr val="CC0000"/>
              </a:solidFill>
              <a:miter lim="800000"/>
              <a:headEnd/>
              <a:tailEnd/>
            </a:ln>
          </p:spPr>
          <p:txBody>
            <a:bodyPr wrap="none"/>
            <a:lstStyle/>
            <a:p>
              <a:endParaRPr lang="zh-CN" altLang="en-US"/>
            </a:p>
          </p:txBody>
        </p:sp>
        <p:sp>
          <p:nvSpPr>
            <p:cNvPr id="775191" name="Line 28"/>
            <p:cNvSpPr>
              <a:spLocks noChangeShapeType="1"/>
            </p:cNvSpPr>
            <p:nvPr/>
          </p:nvSpPr>
          <p:spPr bwMode="auto">
            <a:xfrm>
              <a:off x="5048" y="754"/>
              <a:ext cx="0" cy="610"/>
            </a:xfrm>
            <a:prstGeom prst="line">
              <a:avLst/>
            </a:prstGeom>
            <a:noFill/>
            <a:ln w="28575">
              <a:solidFill>
                <a:srgbClr val="CC0000"/>
              </a:solidFill>
              <a:miter lim="800000"/>
              <a:headEnd/>
              <a:tailEnd/>
            </a:ln>
          </p:spPr>
          <p:txBody>
            <a:bodyPr wrap="none"/>
            <a:lstStyle/>
            <a:p>
              <a:endParaRPr lang="zh-CN" altLang="en-US"/>
            </a:p>
          </p:txBody>
        </p:sp>
        <p:sp>
          <p:nvSpPr>
            <p:cNvPr id="775192" name="Line 29"/>
            <p:cNvSpPr>
              <a:spLocks noChangeShapeType="1"/>
            </p:cNvSpPr>
            <p:nvPr/>
          </p:nvSpPr>
          <p:spPr bwMode="auto">
            <a:xfrm>
              <a:off x="4879" y="1368"/>
              <a:ext cx="169" cy="0"/>
            </a:xfrm>
            <a:prstGeom prst="line">
              <a:avLst/>
            </a:prstGeom>
            <a:noFill/>
            <a:ln w="28575">
              <a:solidFill>
                <a:srgbClr val="CC0000"/>
              </a:solidFill>
              <a:miter lim="800000"/>
              <a:headEnd/>
              <a:tailEnd/>
            </a:ln>
          </p:spPr>
          <p:txBody>
            <a:bodyPr wrap="none"/>
            <a:lstStyle/>
            <a:p>
              <a:endParaRPr lang="zh-CN" altLang="en-US"/>
            </a:p>
          </p:txBody>
        </p:sp>
        <p:sp>
          <p:nvSpPr>
            <p:cNvPr id="775193" name="Oval 30"/>
            <p:cNvSpPr>
              <a:spLocks noChangeArrowheads="1"/>
            </p:cNvSpPr>
            <p:nvPr/>
          </p:nvSpPr>
          <p:spPr bwMode="auto">
            <a:xfrm>
              <a:off x="4323" y="797"/>
              <a:ext cx="56" cy="56"/>
            </a:xfrm>
            <a:prstGeom prst="ellipse">
              <a:avLst/>
            </a:prstGeom>
            <a:solidFill>
              <a:schemeClr val="accent1"/>
            </a:solid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775194" name="AutoShape 33"/>
            <p:cNvSpPr>
              <a:spLocks noChangeArrowheads="1"/>
            </p:cNvSpPr>
            <p:nvPr/>
          </p:nvSpPr>
          <p:spPr bwMode="auto">
            <a:xfrm rot="-2407925">
              <a:off x="3611" y="1764"/>
              <a:ext cx="398" cy="381"/>
            </a:xfrm>
            <a:prstGeom prst="leftArrow">
              <a:avLst>
                <a:gd name="adj1" fmla="val 39481"/>
                <a:gd name="adj2" fmla="val 48178"/>
              </a:avLst>
            </a:prstGeom>
            <a:solidFill>
              <a:srgbClr val="99CC00"/>
            </a:solid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775195" name="Line 34"/>
            <p:cNvSpPr>
              <a:spLocks noChangeShapeType="1"/>
            </p:cNvSpPr>
            <p:nvPr/>
          </p:nvSpPr>
          <p:spPr bwMode="auto">
            <a:xfrm>
              <a:off x="4481" y="593"/>
              <a:ext cx="0" cy="169"/>
            </a:xfrm>
            <a:prstGeom prst="line">
              <a:avLst/>
            </a:prstGeom>
            <a:noFill/>
            <a:ln w="28575">
              <a:solidFill>
                <a:srgbClr val="CC0000"/>
              </a:solidFill>
              <a:miter lim="800000"/>
              <a:headEnd/>
              <a:tailEnd/>
            </a:ln>
          </p:spPr>
          <p:txBody>
            <a:bodyPr wrap="none"/>
            <a:lstStyle/>
            <a:p>
              <a:endParaRPr lang="zh-CN" altLang="en-US"/>
            </a:p>
          </p:txBody>
        </p:sp>
        <p:sp>
          <p:nvSpPr>
            <p:cNvPr id="775196" name="Line 35"/>
            <p:cNvSpPr>
              <a:spLocks noChangeShapeType="1"/>
            </p:cNvSpPr>
            <p:nvPr/>
          </p:nvSpPr>
          <p:spPr bwMode="auto">
            <a:xfrm>
              <a:off x="4481" y="584"/>
              <a:ext cx="754" cy="0"/>
            </a:xfrm>
            <a:prstGeom prst="line">
              <a:avLst/>
            </a:prstGeom>
            <a:noFill/>
            <a:ln w="28575">
              <a:solidFill>
                <a:srgbClr val="CC0000"/>
              </a:solidFill>
              <a:miter lim="800000"/>
              <a:headEnd/>
              <a:tailEnd/>
            </a:ln>
          </p:spPr>
          <p:txBody>
            <a:bodyPr wrap="none"/>
            <a:lstStyle/>
            <a:p>
              <a:endParaRPr lang="zh-CN" altLang="en-US"/>
            </a:p>
          </p:txBody>
        </p:sp>
        <p:sp>
          <p:nvSpPr>
            <p:cNvPr id="775197" name="Line 36"/>
            <p:cNvSpPr>
              <a:spLocks noChangeShapeType="1"/>
            </p:cNvSpPr>
            <p:nvPr/>
          </p:nvSpPr>
          <p:spPr bwMode="auto">
            <a:xfrm>
              <a:off x="5224" y="584"/>
              <a:ext cx="0" cy="619"/>
            </a:xfrm>
            <a:prstGeom prst="line">
              <a:avLst/>
            </a:prstGeom>
            <a:noFill/>
            <a:ln w="28575">
              <a:solidFill>
                <a:srgbClr val="CC0000"/>
              </a:solidFill>
              <a:miter lim="800000"/>
              <a:headEnd/>
              <a:tailEnd/>
            </a:ln>
          </p:spPr>
          <p:txBody>
            <a:bodyPr wrap="none"/>
            <a:lstStyle/>
            <a:p>
              <a:endParaRPr lang="zh-CN" altLang="en-US"/>
            </a:p>
          </p:txBody>
        </p:sp>
        <p:sp>
          <p:nvSpPr>
            <p:cNvPr id="775198" name="Line 37"/>
            <p:cNvSpPr>
              <a:spLocks noChangeShapeType="1"/>
            </p:cNvSpPr>
            <p:nvPr/>
          </p:nvSpPr>
          <p:spPr bwMode="auto">
            <a:xfrm>
              <a:off x="5048" y="1184"/>
              <a:ext cx="187" cy="0"/>
            </a:xfrm>
            <a:prstGeom prst="line">
              <a:avLst/>
            </a:prstGeom>
            <a:noFill/>
            <a:ln w="28575">
              <a:solidFill>
                <a:srgbClr val="CC0000"/>
              </a:solidFill>
              <a:miter lim="800000"/>
              <a:headEnd/>
              <a:tailEnd/>
            </a:ln>
          </p:spPr>
          <p:txBody>
            <a:bodyPr wrap="none"/>
            <a:lstStyle/>
            <a:p>
              <a:endParaRPr lang="zh-CN" altLang="en-US"/>
            </a:p>
          </p:txBody>
        </p:sp>
        <p:sp>
          <p:nvSpPr>
            <p:cNvPr id="775199" name="Oval 38"/>
            <p:cNvSpPr>
              <a:spLocks noChangeArrowheads="1"/>
            </p:cNvSpPr>
            <p:nvPr/>
          </p:nvSpPr>
          <p:spPr bwMode="auto">
            <a:xfrm>
              <a:off x="4563" y="614"/>
              <a:ext cx="56" cy="56"/>
            </a:xfrm>
            <a:prstGeom prst="ellipse">
              <a:avLst/>
            </a:prstGeom>
            <a:solidFill>
              <a:schemeClr val="accent1"/>
            </a:solid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775200" name="Text Box 39"/>
            <p:cNvSpPr txBox="1">
              <a:spLocks noChangeArrowheads="1"/>
            </p:cNvSpPr>
            <p:nvPr/>
          </p:nvSpPr>
          <p:spPr bwMode="auto">
            <a:xfrm>
              <a:off x="4572" y="1846"/>
              <a:ext cx="951" cy="237"/>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200" b="1">
                  <a:solidFill>
                    <a:srgbClr val="CC0000"/>
                  </a:solidFill>
                  <a:ea typeface="黑体" pitchFamily="49" charset="-122"/>
                  <a:cs typeface="Arial" pitchFamily="34" charset="0"/>
                </a:rPr>
                <a:t>四个位平面</a:t>
              </a:r>
            </a:p>
          </p:txBody>
        </p:sp>
      </p:grpSp>
      <p:sp>
        <p:nvSpPr>
          <p:cNvPr id="54312" name="Rectangle 40"/>
          <p:cNvSpPr>
            <a:spLocks noChangeArrowheads="1"/>
          </p:cNvSpPr>
          <p:nvPr/>
        </p:nvSpPr>
        <p:spPr bwMode="auto">
          <a:xfrm>
            <a:off x="615950" y="1117600"/>
            <a:ext cx="2044700" cy="61595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0000FF"/>
                </a:solidFill>
                <a:ea typeface="黑体" pitchFamily="49" charset="-122"/>
              </a:rPr>
              <a:t>各片同时按“行”进行刷新！</a:t>
            </a:r>
          </a:p>
        </p:txBody>
      </p:sp>
      <p:sp>
        <p:nvSpPr>
          <p:cNvPr id="54313" name="Line 41"/>
          <p:cNvSpPr>
            <a:spLocks noChangeShapeType="1"/>
          </p:cNvSpPr>
          <p:nvPr/>
        </p:nvSpPr>
        <p:spPr bwMode="auto">
          <a:xfrm>
            <a:off x="1285875" y="1808163"/>
            <a:ext cx="225425" cy="500062"/>
          </a:xfrm>
          <a:prstGeom prst="line">
            <a:avLst/>
          </a:prstGeom>
          <a:noFill/>
          <a:ln w="28575">
            <a:solidFill>
              <a:srgbClr val="CC0000"/>
            </a:solidFill>
            <a:round/>
            <a:headEnd/>
            <a:tailEnd type="triangle" w="med" len="med"/>
          </a:ln>
        </p:spPr>
        <p:txBody>
          <a:bodyPr lIns="0" tIns="0" rIns="0" bIns="0">
            <a:spAutoFit/>
          </a:bodyPr>
          <a:lstStyle/>
          <a:p>
            <a:endParaRPr lang="zh-CN" altLang="en-US"/>
          </a:p>
        </p:txBody>
      </p:sp>
      <p:sp>
        <p:nvSpPr>
          <p:cNvPr id="54314" name="Rectangle 42"/>
          <p:cNvSpPr>
            <a:spLocks noChangeArrowheads="1"/>
          </p:cNvSpPr>
          <p:nvPr/>
        </p:nvSpPr>
        <p:spPr bwMode="auto">
          <a:xfrm>
            <a:off x="2771775" y="2438400"/>
            <a:ext cx="1125538"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b="1">
                <a:solidFill>
                  <a:srgbClr val="FF0000"/>
                </a:solidFill>
                <a:ea typeface="黑体" pitchFamily="49" charset="-122"/>
              </a:rPr>
              <a:t>二选一</a:t>
            </a:r>
          </a:p>
        </p:txBody>
      </p:sp>
      <p:sp>
        <p:nvSpPr>
          <p:cNvPr id="54315" name="Line 43"/>
          <p:cNvSpPr>
            <a:spLocks noChangeShapeType="1"/>
          </p:cNvSpPr>
          <p:nvPr/>
        </p:nvSpPr>
        <p:spPr bwMode="auto">
          <a:xfrm flipH="1">
            <a:off x="2771775" y="2881313"/>
            <a:ext cx="269875" cy="323850"/>
          </a:xfrm>
          <a:prstGeom prst="line">
            <a:avLst/>
          </a:prstGeom>
          <a:noFill/>
          <a:ln w="28575">
            <a:solidFill>
              <a:srgbClr val="CC0000"/>
            </a:solidFill>
            <a:round/>
            <a:headEnd/>
            <a:tailEnd type="triangle" w="med" len="med"/>
          </a:ln>
        </p:spPr>
        <p:txBody>
          <a:bodyPr lIns="0" tIns="0" rIns="0" bIns="0">
            <a:spAutoFit/>
          </a:bodyPr>
          <a:lstStyle/>
          <a:p>
            <a:endParaRPr lang="zh-CN" altLang="en-US"/>
          </a:p>
        </p:txBody>
      </p:sp>
      <p:sp>
        <p:nvSpPr>
          <p:cNvPr id="54316" name="Text Box 44"/>
          <p:cNvSpPr txBox="1">
            <a:spLocks noChangeArrowheads="1"/>
          </p:cNvSpPr>
          <p:nvPr/>
        </p:nvSpPr>
        <p:spPr bwMode="auto">
          <a:xfrm>
            <a:off x="6862763" y="5903913"/>
            <a:ext cx="1150937" cy="274637"/>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1800" b="1" i="1">
                <a:solidFill>
                  <a:srgbClr val="666699"/>
                </a:solidFill>
                <a:ea typeface="华文新魏" pitchFamily="2" charset="-122"/>
                <a:hlinkClick r:id="" action="ppaction://hlinkshowjump?jump=previousslide"/>
              </a:rPr>
              <a:t>BACK</a:t>
            </a:r>
            <a:endParaRPr kumimoji="1" lang="en-US" altLang="zh-CN" sz="1800" b="1" i="1">
              <a:solidFill>
                <a:srgbClr val="666699"/>
              </a:solidFill>
              <a:ea typeface="华文新魏" pitchFamily="2" charset="-122"/>
            </a:endParaRPr>
          </a:p>
        </p:txBody>
      </p:sp>
      <p:sp>
        <p:nvSpPr>
          <p:cNvPr id="54318" name="Text Box 46"/>
          <p:cNvSpPr txBox="1">
            <a:spLocks noChangeArrowheads="1"/>
          </p:cNvSpPr>
          <p:nvPr/>
        </p:nvSpPr>
        <p:spPr bwMode="auto">
          <a:xfrm>
            <a:off x="409575" y="2484438"/>
            <a:ext cx="647700" cy="1828800"/>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2000" b="1">
                <a:solidFill>
                  <a:srgbClr val="FF0000"/>
                </a:solidFill>
                <a:ea typeface="黑体" pitchFamily="49" charset="-122"/>
              </a:rPr>
              <a:t>刷新计数器的位数是几位？</a:t>
            </a:r>
          </a:p>
        </p:txBody>
      </p:sp>
      <p:sp>
        <p:nvSpPr>
          <p:cNvPr id="39" name="Text Box 46"/>
          <p:cNvSpPr txBox="1">
            <a:spLocks noChangeArrowheads="1"/>
          </p:cNvSpPr>
          <p:nvPr/>
        </p:nvSpPr>
        <p:spPr bwMode="auto">
          <a:xfrm>
            <a:off x="2794000" y="4006850"/>
            <a:ext cx="1289050" cy="914400"/>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2000" b="1">
                <a:solidFill>
                  <a:srgbClr val="FF0000"/>
                </a:solidFill>
                <a:ea typeface="黑体" pitchFamily="49" charset="-122"/>
              </a:rPr>
              <a:t>为何刷新计数值不送列译码器？</a:t>
            </a:r>
          </a:p>
        </p:txBody>
      </p:sp>
      <p:pic>
        <p:nvPicPr>
          <p:cNvPr id="775208" name="Picture 40"/>
          <p:cNvPicPr>
            <a:picLocks noChangeAspect="1" noChangeArrowheads="1"/>
          </p:cNvPicPr>
          <p:nvPr/>
        </p:nvPicPr>
        <p:blipFill>
          <a:blip r:embed="rId3"/>
          <a:srcRect/>
          <a:stretch>
            <a:fillRect/>
          </a:stretch>
        </p:blipFill>
        <p:spPr bwMode="auto">
          <a:xfrm>
            <a:off x="2727325" y="1628775"/>
            <a:ext cx="3330575" cy="4905375"/>
          </a:xfrm>
          <a:prstGeom prst="rect">
            <a:avLst/>
          </a:prstGeom>
          <a:noFill/>
          <a:ln w="12700">
            <a:solidFill>
              <a:srgbClr val="80008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313"/>
                                        </p:tgtEl>
                                        <p:attrNameLst>
                                          <p:attrName>style.visibility</p:attrName>
                                        </p:attrNameLst>
                                      </p:cBhvr>
                                      <p:to>
                                        <p:strVal val="visible"/>
                                      </p:to>
                                    </p:set>
                                    <p:animEffect transition="in" filter="blinds(horizontal)">
                                      <p:cBhvr>
                                        <p:cTn id="12" dur="500"/>
                                        <p:tgtEl>
                                          <p:spTgt spid="5431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4312"/>
                                        </p:tgtEl>
                                        <p:attrNameLst>
                                          <p:attrName>style.visibility</p:attrName>
                                        </p:attrNameLst>
                                      </p:cBhvr>
                                      <p:to>
                                        <p:strVal val="visible"/>
                                      </p:to>
                                    </p:set>
                                    <p:animEffect transition="in" filter="blinds(horizontal)">
                                      <p:cBhvr>
                                        <p:cTn id="15" dur="500"/>
                                        <p:tgtEl>
                                          <p:spTgt spid="5431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4315"/>
                                        </p:tgtEl>
                                        <p:attrNameLst>
                                          <p:attrName>style.visibility</p:attrName>
                                        </p:attrNameLst>
                                      </p:cBhvr>
                                      <p:to>
                                        <p:strVal val="visible"/>
                                      </p:to>
                                    </p:set>
                                    <p:animEffect transition="in" filter="blinds(horizontal)">
                                      <p:cBhvr>
                                        <p:cTn id="20" dur="500"/>
                                        <p:tgtEl>
                                          <p:spTgt spid="5431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4314"/>
                                        </p:tgtEl>
                                        <p:attrNameLst>
                                          <p:attrName>style.visibility</p:attrName>
                                        </p:attrNameLst>
                                      </p:cBhvr>
                                      <p:to>
                                        <p:strVal val="visible"/>
                                      </p:to>
                                    </p:set>
                                    <p:animEffect transition="in" filter="blinds(horizontal)">
                                      <p:cBhvr>
                                        <p:cTn id="23" dur="500"/>
                                        <p:tgtEl>
                                          <p:spTgt spid="5431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54318"/>
                                        </p:tgtEl>
                                        <p:attrNameLst>
                                          <p:attrName>style.visibility</p:attrName>
                                        </p:attrNameLst>
                                      </p:cBhvr>
                                      <p:to>
                                        <p:strVal val="visible"/>
                                      </p:to>
                                    </p:set>
                                    <p:animEffect transition="in" filter="blinds(horizontal)">
                                      <p:cBhvr>
                                        <p:cTn id="28" dur="500"/>
                                        <p:tgtEl>
                                          <p:spTgt spid="54318"/>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blinds(horizontal)">
                                      <p:cBhvr>
                                        <p:cTn id="33" dur="500"/>
                                        <p:tgtEl>
                                          <p:spTgt spid="39"/>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775208"/>
                                        </p:tgtEl>
                                        <p:attrNameLst>
                                          <p:attrName>style.visibility</p:attrName>
                                        </p:attrNameLst>
                                      </p:cBhvr>
                                      <p:to>
                                        <p:strVal val="visible"/>
                                      </p:to>
                                    </p:set>
                                    <p:animEffect transition="in" filter="blinds(horizontal)">
                                      <p:cBhvr>
                                        <p:cTn id="38" dur="500"/>
                                        <p:tgtEl>
                                          <p:spTgt spid="775208"/>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54316"/>
                                        </p:tgtEl>
                                        <p:attrNameLst>
                                          <p:attrName>style.visibility</p:attrName>
                                        </p:attrNameLst>
                                      </p:cBhvr>
                                      <p:to>
                                        <p:strVal val="visible"/>
                                      </p:to>
                                    </p:set>
                                    <p:animEffect transition="in" filter="blinds(horizontal)">
                                      <p:cBhvr>
                                        <p:cTn id="43" dur="500"/>
                                        <p:tgtEl>
                                          <p:spTgt spid="54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12" grpId="0"/>
      <p:bldP spid="54313" grpId="0" animBg="1"/>
      <p:bldP spid="54314" grpId="0"/>
      <p:bldP spid="54315" grpId="0" animBg="1"/>
      <p:bldP spid="54316" grpId="0"/>
      <p:bldP spid="54318" grpId="0" animBg="1"/>
      <p:bldP spid="3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Grp="1" noChangeArrowheads="1"/>
          </p:cNvSpPr>
          <p:nvPr>
            <p:ph type="title"/>
          </p:nvPr>
        </p:nvSpPr>
        <p:spPr>
          <a:xfrm>
            <a:off x="515938" y="57150"/>
            <a:ext cx="7499350" cy="581025"/>
          </a:xfrm>
        </p:spPr>
        <p:txBody>
          <a:bodyPr/>
          <a:lstStyle/>
          <a:p>
            <a:r>
              <a:rPr lang="zh-CN" altLang="en-US" sz="4000"/>
              <a:t>层次结构存储系统</a:t>
            </a:r>
          </a:p>
        </p:txBody>
      </p:sp>
      <p:sp>
        <p:nvSpPr>
          <p:cNvPr id="766979" name="Rectangle 3"/>
          <p:cNvSpPr>
            <a:spLocks noGrp="1" noChangeArrowheads="1"/>
          </p:cNvSpPr>
          <p:nvPr>
            <p:ph type="body" idx="1"/>
          </p:nvPr>
        </p:nvSpPr>
        <p:spPr>
          <a:xfrm>
            <a:off x="454025" y="715963"/>
            <a:ext cx="8229600" cy="5911850"/>
          </a:xfrm>
          <a:noFill/>
          <a:ln/>
        </p:spPr>
        <p:txBody>
          <a:bodyPr/>
          <a:lstStyle/>
          <a:p>
            <a:r>
              <a:rPr lang="zh-CN" altLang="en-US" sz="2000">
                <a:latin typeface="微软雅黑" pitchFamily="34" charset="-122"/>
                <a:ea typeface="微软雅黑" pitchFamily="34" charset="-122"/>
              </a:rPr>
              <a:t>分以下六个部分介绍</a:t>
            </a:r>
          </a:p>
          <a:p>
            <a:pPr lvl="1">
              <a:spcBef>
                <a:spcPct val="30000"/>
              </a:spcBef>
            </a:pPr>
            <a:r>
              <a:rPr lang="zh-CN" altLang="en-US" sz="2000">
                <a:latin typeface="微软雅黑" pitchFamily="34" charset="-122"/>
                <a:ea typeface="微软雅黑" pitchFamily="34" charset="-122"/>
              </a:rPr>
              <a:t>第一讲：存储器概述</a:t>
            </a:r>
          </a:p>
          <a:p>
            <a:pPr lvl="1">
              <a:spcBef>
                <a:spcPct val="30000"/>
              </a:spcBef>
            </a:pPr>
            <a:r>
              <a:rPr lang="zh-CN" altLang="en-US" sz="2000">
                <a:solidFill>
                  <a:schemeClr val="accent1"/>
                </a:solidFill>
                <a:latin typeface="微软雅黑" pitchFamily="34" charset="-122"/>
                <a:ea typeface="微软雅黑" pitchFamily="34" charset="-122"/>
              </a:rPr>
              <a:t>第二讲：主存与</a:t>
            </a:r>
            <a:r>
              <a:rPr lang="en-US" altLang="zh-CN" sz="2000">
                <a:solidFill>
                  <a:schemeClr val="accent1"/>
                </a:solidFill>
                <a:latin typeface="微软雅黑" pitchFamily="34" charset="-122"/>
                <a:ea typeface="微软雅黑" pitchFamily="34" charset="-122"/>
              </a:rPr>
              <a:t>CPU</a:t>
            </a:r>
            <a:r>
              <a:rPr lang="zh-CN" altLang="en-US" sz="2000">
                <a:solidFill>
                  <a:schemeClr val="accent1"/>
                </a:solidFill>
                <a:latin typeface="微软雅黑" pitchFamily="34" charset="-122"/>
                <a:ea typeface="微软雅黑" pitchFamily="34" charset="-122"/>
              </a:rPr>
              <a:t>的连接及其读写操作 </a:t>
            </a:r>
          </a:p>
          <a:p>
            <a:pPr lvl="2">
              <a:spcBef>
                <a:spcPct val="30000"/>
              </a:spcBef>
            </a:pPr>
            <a:r>
              <a:rPr lang="zh-CN" altLang="en-US" sz="2000">
                <a:solidFill>
                  <a:srgbClr val="006600"/>
                </a:solidFill>
                <a:latin typeface="微软雅黑" pitchFamily="34" charset="-122"/>
                <a:ea typeface="微软雅黑" pitchFamily="34" charset="-122"/>
              </a:rPr>
              <a:t>主存模块的连接和读写操作</a:t>
            </a:r>
          </a:p>
          <a:p>
            <a:pPr lvl="2">
              <a:spcBef>
                <a:spcPct val="30000"/>
              </a:spcBef>
            </a:pPr>
            <a:r>
              <a:rPr lang="zh-CN" altLang="en-US" sz="2000">
                <a:solidFill>
                  <a:srgbClr val="006600"/>
                </a:solidFill>
                <a:latin typeface="微软雅黑" pitchFamily="34" charset="-122"/>
                <a:ea typeface="微软雅黑" pitchFamily="34" charset="-122"/>
              </a:rPr>
              <a:t>“装入”指令和“存储”指令操作过程 </a:t>
            </a:r>
          </a:p>
          <a:p>
            <a:pPr lvl="1">
              <a:spcBef>
                <a:spcPct val="30000"/>
              </a:spcBef>
            </a:pPr>
            <a:r>
              <a:rPr lang="zh-CN" altLang="en-US" sz="2000">
                <a:latin typeface="微软雅黑" pitchFamily="34" charset="-122"/>
                <a:ea typeface="微软雅黑" pitchFamily="34" charset="-122"/>
              </a:rPr>
              <a:t>第三讲：磁盘存储器 </a:t>
            </a:r>
          </a:p>
          <a:p>
            <a:pPr lvl="1">
              <a:spcBef>
                <a:spcPct val="30000"/>
              </a:spcBef>
            </a:pPr>
            <a:r>
              <a:rPr lang="zh-CN" altLang="en-US" sz="2000">
                <a:latin typeface="微软雅黑" pitchFamily="34" charset="-122"/>
                <a:ea typeface="微软雅黑" pitchFamily="34" charset="-122"/>
              </a:rPr>
              <a:t>第四讲：高速缓冲存储器</a:t>
            </a:r>
            <a:r>
              <a:rPr lang="en-US" altLang="zh-CN" sz="2000">
                <a:latin typeface="微软雅黑" pitchFamily="34" charset="-122"/>
                <a:ea typeface="微软雅黑" pitchFamily="34" charset="-122"/>
              </a:rPr>
              <a:t>(cache) </a:t>
            </a:r>
          </a:p>
          <a:p>
            <a:pPr lvl="2">
              <a:spcBef>
                <a:spcPct val="30000"/>
              </a:spcBef>
            </a:pPr>
            <a:r>
              <a:rPr lang="zh-CN" altLang="en-US" sz="2000">
                <a:solidFill>
                  <a:srgbClr val="006600"/>
                </a:solidFill>
                <a:latin typeface="微软雅黑" pitchFamily="34" charset="-122"/>
                <a:ea typeface="微软雅黑" pitchFamily="34" charset="-122"/>
              </a:rPr>
              <a:t>程序访问的局部性、</a:t>
            </a: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的基本工作原理 </a:t>
            </a:r>
          </a:p>
          <a:p>
            <a:pPr lvl="2">
              <a:spcBef>
                <a:spcPct val="30000"/>
              </a:spcBef>
            </a:pP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行和主存块之间的映射方式 </a:t>
            </a:r>
          </a:p>
          <a:p>
            <a:pPr lvl="2">
              <a:spcBef>
                <a:spcPct val="30000"/>
              </a:spcBef>
            </a:pP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和程序性能 </a:t>
            </a:r>
          </a:p>
          <a:p>
            <a:pPr lvl="1">
              <a:spcBef>
                <a:spcPct val="30000"/>
              </a:spcBef>
            </a:pPr>
            <a:r>
              <a:rPr lang="zh-CN" altLang="en-US" sz="2000">
                <a:latin typeface="微软雅黑" pitchFamily="34" charset="-122"/>
                <a:ea typeface="微软雅黑" pitchFamily="34" charset="-122"/>
              </a:rPr>
              <a:t>第五讲：虚拟存储器 </a:t>
            </a:r>
          </a:p>
          <a:p>
            <a:pPr lvl="2">
              <a:spcBef>
                <a:spcPct val="30000"/>
              </a:spcBef>
            </a:pPr>
            <a:r>
              <a:rPr lang="zh-CN" altLang="en-US" sz="2000">
                <a:solidFill>
                  <a:srgbClr val="006600"/>
                </a:solidFill>
                <a:latin typeface="微软雅黑" pitchFamily="34" charset="-122"/>
                <a:ea typeface="微软雅黑" pitchFamily="34" charset="-122"/>
              </a:rPr>
              <a:t>虚拟地址空间、虚拟存储器的实现 </a:t>
            </a:r>
          </a:p>
          <a:p>
            <a:pPr lvl="1">
              <a:spcBef>
                <a:spcPct val="30000"/>
              </a:spcBef>
            </a:pPr>
            <a:r>
              <a:rPr lang="zh-CN" altLang="en-US" sz="2000">
                <a:latin typeface="微软雅黑" pitchFamily="34" charset="-122"/>
                <a:ea typeface="微软雅黑" pitchFamily="34" charset="-122"/>
              </a:rPr>
              <a:t>第六讲：</a:t>
            </a:r>
            <a:r>
              <a:rPr lang="en-US" altLang="zh-CN" sz="2000">
                <a:latin typeface="微软雅黑" pitchFamily="34" charset="-122"/>
                <a:ea typeface="微软雅黑" pitchFamily="34" charset="-122"/>
              </a:rPr>
              <a:t>IA-32/Linux</a:t>
            </a:r>
            <a:r>
              <a:rPr lang="zh-CN" altLang="en-US" sz="2000">
                <a:latin typeface="微软雅黑" pitchFamily="34" charset="-122"/>
                <a:ea typeface="微软雅黑" pitchFamily="34" charset="-122"/>
              </a:rPr>
              <a:t>中的地址转换</a:t>
            </a:r>
          </a:p>
          <a:p>
            <a:pPr lvl="2">
              <a:spcBef>
                <a:spcPct val="30000"/>
              </a:spcBef>
            </a:pPr>
            <a:r>
              <a:rPr lang="zh-CN" altLang="en-US" sz="2000">
                <a:solidFill>
                  <a:srgbClr val="006600"/>
                </a:solidFill>
                <a:latin typeface="微软雅黑" pitchFamily="34" charset="-122"/>
                <a:ea typeface="微软雅黑" pitchFamily="34" charset="-122"/>
              </a:rPr>
              <a:t>逻辑地址到线性地址的转换 </a:t>
            </a:r>
          </a:p>
          <a:p>
            <a:pPr lvl="2">
              <a:spcBef>
                <a:spcPct val="30000"/>
              </a:spcBef>
            </a:pPr>
            <a:r>
              <a:rPr lang="zh-CN" altLang="en-US" sz="2000">
                <a:solidFill>
                  <a:srgbClr val="006600"/>
                </a:solidFill>
                <a:latin typeface="微软雅黑" pitchFamily="34" charset="-122"/>
                <a:ea typeface="微软雅黑" pitchFamily="34" charset="-122"/>
              </a:rPr>
              <a:t>线性地址到物理地址的转换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6" name="Rectangle 2"/>
          <p:cNvSpPr>
            <a:spLocks noGrp="1" noChangeArrowheads="1"/>
          </p:cNvSpPr>
          <p:nvPr>
            <p:ph type="title"/>
          </p:nvPr>
        </p:nvSpPr>
        <p:spPr/>
        <p:txBody>
          <a:bodyPr/>
          <a:lstStyle/>
          <a:p>
            <a:r>
              <a:rPr lang="zh-CN" altLang="en-US"/>
              <a:t>主存模块的连接和读写操作 </a:t>
            </a:r>
          </a:p>
        </p:txBody>
      </p:sp>
      <p:sp>
        <p:nvSpPr>
          <p:cNvPr id="876547" name="Rectangle 3"/>
          <p:cNvSpPr>
            <a:spLocks noGrp="1" noChangeArrowheads="1"/>
          </p:cNvSpPr>
          <p:nvPr>
            <p:ph type="body" idx="1"/>
          </p:nvPr>
        </p:nvSpPr>
        <p:spPr>
          <a:xfrm>
            <a:off x="334963" y="874713"/>
            <a:ext cx="8191500" cy="415925"/>
          </a:xfrm>
        </p:spPr>
        <p:txBody>
          <a:bodyPr/>
          <a:lstStyle/>
          <a:p>
            <a:r>
              <a:rPr lang="zh-CN" altLang="en-US" sz="2400">
                <a:solidFill>
                  <a:schemeClr val="accent2"/>
                </a:solidFill>
                <a:latin typeface="微软雅黑" pitchFamily="34" charset="-122"/>
                <a:ea typeface="微软雅黑" pitchFamily="34" charset="-122"/>
              </a:rPr>
              <a:t>主存与</a:t>
            </a:r>
            <a:r>
              <a:rPr lang="en-US" altLang="zh-CN" sz="2400">
                <a:solidFill>
                  <a:schemeClr val="accent2"/>
                </a:solidFill>
                <a:latin typeface="微软雅黑" pitchFamily="34" charset="-122"/>
                <a:ea typeface="微软雅黑" pitchFamily="34" charset="-122"/>
              </a:rPr>
              <a:t>CPU</a:t>
            </a:r>
            <a:r>
              <a:rPr lang="zh-CN" altLang="en-US" sz="2400">
                <a:solidFill>
                  <a:schemeClr val="accent2"/>
                </a:solidFill>
                <a:latin typeface="微软雅黑" pitchFamily="34" charset="-122"/>
                <a:ea typeface="微软雅黑" pitchFamily="34" charset="-122"/>
              </a:rPr>
              <a:t>的连接</a:t>
            </a:r>
          </a:p>
        </p:txBody>
      </p:sp>
      <p:pic>
        <p:nvPicPr>
          <p:cNvPr id="876548" name="Picture 4"/>
          <p:cNvPicPr>
            <a:picLocks noChangeAspect="1" noChangeArrowheads="1"/>
          </p:cNvPicPr>
          <p:nvPr/>
        </p:nvPicPr>
        <p:blipFill>
          <a:blip r:embed="rId2"/>
          <a:srcRect/>
          <a:stretch>
            <a:fillRect/>
          </a:stretch>
        </p:blipFill>
        <p:spPr bwMode="auto">
          <a:xfrm>
            <a:off x="0" y="1597025"/>
            <a:ext cx="9144000" cy="4357688"/>
          </a:xfrm>
          <a:prstGeom prst="rect">
            <a:avLst/>
          </a:prstGeom>
          <a:noFill/>
          <a:ln w="9525">
            <a:noFill/>
            <a:miter lim="800000"/>
            <a:headEnd/>
            <a:tailEnd/>
          </a:ln>
        </p:spPr>
      </p:pic>
      <p:sp>
        <p:nvSpPr>
          <p:cNvPr id="876549" name="Rectangle 5"/>
          <p:cNvSpPr>
            <a:spLocks noChangeArrowheads="1"/>
          </p:cNvSpPr>
          <p:nvPr/>
        </p:nvSpPr>
        <p:spPr bwMode="auto">
          <a:xfrm>
            <a:off x="188913" y="1989138"/>
            <a:ext cx="3816350" cy="3773487"/>
          </a:xfrm>
          <a:prstGeom prst="rect">
            <a:avLst/>
          </a:prstGeom>
          <a:solidFill>
            <a:schemeClr val="accent1">
              <a:alpha val="10001"/>
            </a:schemeClr>
          </a:solidFill>
          <a:ln w="50800">
            <a:noFill/>
            <a:miter lim="800000"/>
            <a:headEnd/>
            <a:tailEnd/>
          </a:ln>
          <a:effectLst/>
        </p:spPr>
        <p:txBody>
          <a:bodyPr wrap="none" anchor="ctr"/>
          <a:lstStyle/>
          <a:p>
            <a:endParaRPr lang="zh-CN" altLang="en-US"/>
          </a:p>
        </p:txBody>
      </p:sp>
      <p:sp>
        <p:nvSpPr>
          <p:cNvPr id="876550" name="Rectangle 6"/>
          <p:cNvSpPr>
            <a:spLocks noChangeArrowheads="1"/>
          </p:cNvSpPr>
          <p:nvPr/>
        </p:nvSpPr>
        <p:spPr bwMode="auto">
          <a:xfrm>
            <a:off x="7867650" y="4325938"/>
            <a:ext cx="1162050" cy="1436687"/>
          </a:xfrm>
          <a:prstGeom prst="rect">
            <a:avLst/>
          </a:prstGeom>
          <a:solidFill>
            <a:schemeClr val="accent2">
              <a:alpha val="17999"/>
            </a:schemeClr>
          </a:solidFill>
          <a:ln w="50800">
            <a:noFill/>
            <a:miter lim="800000"/>
            <a:headEnd/>
            <a:tailEnd/>
          </a:ln>
          <a:effectLst/>
        </p:spPr>
        <p:txBody>
          <a:bodyPr wrap="none" anchor="ctr"/>
          <a:lstStyle/>
          <a:p>
            <a:endParaRPr lang="zh-CN" altLang="en-US"/>
          </a:p>
        </p:txBody>
      </p:sp>
      <p:sp>
        <p:nvSpPr>
          <p:cNvPr id="876551" name="Text Box 7"/>
          <p:cNvSpPr txBox="1">
            <a:spLocks noChangeArrowheads="1"/>
          </p:cNvSpPr>
          <p:nvPr/>
        </p:nvSpPr>
        <p:spPr bwMode="auto">
          <a:xfrm>
            <a:off x="4751388" y="1449388"/>
            <a:ext cx="4051300" cy="912812"/>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zh-CN" altLang="en-US" sz="2400" b="1">
                <a:solidFill>
                  <a:srgbClr val="FF3300"/>
                </a:solidFill>
                <a:ea typeface="微软雅黑" pitchFamily="34" charset="-122"/>
              </a:rPr>
              <a:t>总线中有哪三种类型传输线？</a:t>
            </a:r>
          </a:p>
          <a:p>
            <a:pPr eaLnBrk="1" hangingPunct="1">
              <a:spcBef>
                <a:spcPct val="50000"/>
              </a:spcBef>
            </a:pPr>
            <a:r>
              <a:rPr kumimoji="1" lang="zh-CN" altLang="en-US" sz="2400" b="1">
                <a:solidFill>
                  <a:srgbClr val="009900"/>
                </a:solidFill>
                <a:ea typeface="微软雅黑" pitchFamily="34" charset="-122"/>
              </a:rPr>
              <a:t>数据线、地址线、控制线</a:t>
            </a:r>
          </a:p>
        </p:txBody>
      </p:sp>
      <p:sp>
        <p:nvSpPr>
          <p:cNvPr id="876552" name="Text Box 8"/>
          <p:cNvSpPr txBox="1">
            <a:spLocks noChangeArrowheads="1"/>
          </p:cNvSpPr>
          <p:nvPr/>
        </p:nvSpPr>
        <p:spPr bwMode="auto">
          <a:xfrm>
            <a:off x="6081713" y="3613150"/>
            <a:ext cx="1525587" cy="396875"/>
          </a:xfrm>
          <a:prstGeom prst="rect">
            <a:avLst/>
          </a:prstGeom>
          <a:solidFill>
            <a:schemeClr val="bg1"/>
          </a:solidFill>
          <a:ln w="50800">
            <a:noFill/>
            <a:miter lim="800000"/>
            <a:headEnd/>
            <a:tailEnd/>
          </a:ln>
          <a:effectLst/>
        </p:spPr>
        <p:txBody>
          <a:bodyPr>
            <a:spAutoFit/>
          </a:bodyPr>
          <a:lstStyle/>
          <a:p>
            <a:pPr>
              <a:spcBef>
                <a:spcPct val="50000"/>
              </a:spcBef>
            </a:pPr>
            <a:r>
              <a:rPr lang="zh-CN" altLang="en-US" sz="2000" b="1">
                <a:latin typeface="微软雅黑" pitchFamily="34" charset="-122"/>
                <a:ea typeface="微软雅黑" pitchFamily="34" charset="-122"/>
              </a:rPr>
              <a:t>存储器总线</a:t>
            </a:r>
          </a:p>
        </p:txBody>
      </p:sp>
      <p:sp>
        <p:nvSpPr>
          <p:cNvPr id="876553" name="Text Box 9"/>
          <p:cNvSpPr txBox="1">
            <a:spLocks noChangeArrowheads="1"/>
          </p:cNvSpPr>
          <p:nvPr/>
        </p:nvSpPr>
        <p:spPr bwMode="auto">
          <a:xfrm>
            <a:off x="4170363" y="3662363"/>
            <a:ext cx="1525587" cy="396875"/>
          </a:xfrm>
          <a:prstGeom prst="rect">
            <a:avLst/>
          </a:prstGeom>
          <a:solidFill>
            <a:schemeClr val="bg1"/>
          </a:solidFill>
          <a:ln w="50800">
            <a:noFill/>
            <a:miter lim="800000"/>
            <a:headEnd/>
            <a:tailEnd/>
          </a:ln>
          <a:effectLst/>
        </p:spPr>
        <p:txBody>
          <a:bodyPr>
            <a:spAutoFit/>
          </a:bodyPr>
          <a:lstStyle/>
          <a:p>
            <a:pPr>
              <a:spcBef>
                <a:spcPct val="50000"/>
              </a:spcBef>
            </a:pPr>
            <a:r>
              <a:rPr lang="zh-CN" altLang="en-US" sz="2000" b="1">
                <a:latin typeface="微软雅黑" pitchFamily="34" charset="-122"/>
                <a:ea typeface="微软雅黑" pitchFamily="34" charset="-122"/>
              </a:rPr>
              <a:t>前端总线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6549"/>
                                        </p:tgtEl>
                                        <p:attrNameLst>
                                          <p:attrName>style.visibility</p:attrName>
                                        </p:attrNameLst>
                                      </p:cBhvr>
                                      <p:to>
                                        <p:strVal val="visible"/>
                                      </p:to>
                                    </p:set>
                                    <p:animEffect transition="in" filter="blinds(horizontal)">
                                      <p:cBhvr>
                                        <p:cTn id="7" dur="500"/>
                                        <p:tgtEl>
                                          <p:spTgt spid="87654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76550"/>
                                        </p:tgtEl>
                                        <p:attrNameLst>
                                          <p:attrName>style.visibility</p:attrName>
                                        </p:attrNameLst>
                                      </p:cBhvr>
                                      <p:to>
                                        <p:strVal val="visible"/>
                                      </p:to>
                                    </p:set>
                                    <p:animEffect transition="in" filter="blinds(horizontal)">
                                      <p:cBhvr>
                                        <p:cTn id="12" dur="500"/>
                                        <p:tgtEl>
                                          <p:spTgt spid="87655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76552"/>
                                        </p:tgtEl>
                                        <p:attrNameLst>
                                          <p:attrName>style.visibility</p:attrName>
                                        </p:attrNameLst>
                                      </p:cBhvr>
                                      <p:to>
                                        <p:strVal val="visible"/>
                                      </p:to>
                                    </p:set>
                                    <p:animEffect transition="in" filter="blinds(horizontal)">
                                      <p:cBhvr>
                                        <p:cTn id="17" dur="500"/>
                                        <p:tgtEl>
                                          <p:spTgt spid="87655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76553">
                                            <p:txEl>
                                              <p:pRg st="0" end="0"/>
                                            </p:txEl>
                                          </p:spTgt>
                                        </p:tgtEl>
                                        <p:attrNameLst>
                                          <p:attrName>style.visibility</p:attrName>
                                        </p:attrNameLst>
                                      </p:cBhvr>
                                      <p:to>
                                        <p:strVal val="visible"/>
                                      </p:to>
                                    </p:set>
                                    <p:animEffect transition="in" filter="blinds(horizontal)">
                                      <p:cBhvr>
                                        <p:cTn id="22" dur="500"/>
                                        <p:tgtEl>
                                          <p:spTgt spid="87655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76551">
                                            <p:txEl>
                                              <p:pRg st="0" end="0"/>
                                            </p:txEl>
                                          </p:spTgt>
                                        </p:tgtEl>
                                        <p:attrNameLst>
                                          <p:attrName>style.visibility</p:attrName>
                                        </p:attrNameLst>
                                      </p:cBhvr>
                                      <p:to>
                                        <p:strVal val="visible"/>
                                      </p:to>
                                    </p:set>
                                    <p:animEffect transition="in" filter="blinds(horizontal)">
                                      <p:cBhvr>
                                        <p:cTn id="27" dur="500"/>
                                        <p:tgtEl>
                                          <p:spTgt spid="87655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76551">
                                            <p:txEl>
                                              <p:pRg st="1" end="1"/>
                                            </p:txEl>
                                          </p:spTgt>
                                        </p:tgtEl>
                                        <p:attrNameLst>
                                          <p:attrName>style.visibility</p:attrName>
                                        </p:attrNameLst>
                                      </p:cBhvr>
                                      <p:to>
                                        <p:strVal val="visible"/>
                                      </p:to>
                                    </p:set>
                                    <p:animEffect transition="in" filter="blinds(horizontal)">
                                      <p:cBhvr>
                                        <p:cTn id="32" dur="500"/>
                                        <p:tgtEl>
                                          <p:spTgt spid="8765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6549" grpId="0" animBg="1"/>
      <p:bldP spid="876550" grpId="0" animBg="1"/>
      <p:bldP spid="87655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7570" name="Group 5"/>
          <p:cNvGrpSpPr>
            <a:grpSpLocks/>
          </p:cNvGrpSpPr>
          <p:nvPr/>
        </p:nvGrpSpPr>
        <p:grpSpPr bwMode="auto">
          <a:xfrm>
            <a:off x="5137150" y="1268413"/>
            <a:ext cx="3124200" cy="990600"/>
            <a:chOff x="3332" y="204"/>
            <a:chExt cx="1968" cy="624"/>
          </a:xfrm>
        </p:grpSpPr>
        <p:sp>
          <p:nvSpPr>
            <p:cNvPr id="382982" name="Rectangle 6"/>
            <p:cNvSpPr>
              <a:spLocks noChangeArrowheads="1"/>
            </p:cNvSpPr>
            <p:nvPr/>
          </p:nvSpPr>
          <p:spPr bwMode="auto">
            <a:xfrm>
              <a:off x="3332" y="516"/>
              <a:ext cx="1512" cy="296"/>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877572" name="Line 7"/>
            <p:cNvSpPr>
              <a:spLocks noChangeShapeType="1"/>
            </p:cNvSpPr>
            <p:nvPr/>
          </p:nvSpPr>
          <p:spPr bwMode="auto">
            <a:xfrm flipV="1">
              <a:off x="3332" y="204"/>
              <a:ext cx="968" cy="312"/>
            </a:xfrm>
            <a:prstGeom prst="line">
              <a:avLst/>
            </a:prstGeom>
            <a:noFill/>
            <a:ln w="12700">
              <a:solidFill>
                <a:schemeClr val="tx1"/>
              </a:solidFill>
              <a:round/>
              <a:headEnd/>
              <a:tailEnd/>
            </a:ln>
          </p:spPr>
          <p:txBody>
            <a:bodyPr wrap="none" anchor="ctr"/>
            <a:lstStyle/>
            <a:p>
              <a:endParaRPr lang="zh-CN" altLang="en-US"/>
            </a:p>
          </p:txBody>
        </p:sp>
        <p:sp>
          <p:nvSpPr>
            <p:cNvPr id="877573" name="Line 8"/>
            <p:cNvSpPr>
              <a:spLocks noChangeShapeType="1"/>
            </p:cNvSpPr>
            <p:nvPr/>
          </p:nvSpPr>
          <p:spPr bwMode="auto">
            <a:xfrm>
              <a:off x="4308" y="208"/>
              <a:ext cx="984" cy="0"/>
            </a:xfrm>
            <a:prstGeom prst="line">
              <a:avLst/>
            </a:prstGeom>
            <a:noFill/>
            <a:ln w="12700">
              <a:solidFill>
                <a:schemeClr val="tx1"/>
              </a:solidFill>
              <a:round/>
              <a:headEnd/>
              <a:tailEnd/>
            </a:ln>
          </p:spPr>
          <p:txBody>
            <a:bodyPr wrap="none" anchor="ctr"/>
            <a:lstStyle/>
            <a:p>
              <a:endParaRPr lang="zh-CN" altLang="en-US"/>
            </a:p>
          </p:txBody>
        </p:sp>
        <p:sp>
          <p:nvSpPr>
            <p:cNvPr id="877574" name="Line 9"/>
            <p:cNvSpPr>
              <a:spLocks noChangeShapeType="1"/>
            </p:cNvSpPr>
            <p:nvPr/>
          </p:nvSpPr>
          <p:spPr bwMode="auto">
            <a:xfrm flipH="1">
              <a:off x="4828" y="212"/>
              <a:ext cx="472" cy="296"/>
            </a:xfrm>
            <a:prstGeom prst="line">
              <a:avLst/>
            </a:prstGeom>
            <a:noFill/>
            <a:ln w="12700">
              <a:solidFill>
                <a:schemeClr val="tx1"/>
              </a:solidFill>
              <a:round/>
              <a:headEnd/>
              <a:tailEnd/>
            </a:ln>
          </p:spPr>
          <p:txBody>
            <a:bodyPr wrap="none" anchor="ctr"/>
            <a:lstStyle/>
            <a:p>
              <a:endParaRPr lang="zh-CN" altLang="en-US"/>
            </a:p>
          </p:txBody>
        </p:sp>
        <p:sp>
          <p:nvSpPr>
            <p:cNvPr id="877575" name="Line 10"/>
            <p:cNvSpPr>
              <a:spLocks noChangeShapeType="1"/>
            </p:cNvSpPr>
            <p:nvPr/>
          </p:nvSpPr>
          <p:spPr bwMode="auto">
            <a:xfrm>
              <a:off x="5296" y="212"/>
              <a:ext cx="0" cy="264"/>
            </a:xfrm>
            <a:prstGeom prst="line">
              <a:avLst/>
            </a:prstGeom>
            <a:noFill/>
            <a:ln w="12700">
              <a:solidFill>
                <a:schemeClr val="tx1"/>
              </a:solidFill>
              <a:round/>
              <a:headEnd/>
              <a:tailEnd/>
            </a:ln>
          </p:spPr>
          <p:txBody>
            <a:bodyPr wrap="none" anchor="ctr"/>
            <a:lstStyle/>
            <a:p>
              <a:endParaRPr lang="zh-CN" altLang="en-US"/>
            </a:p>
          </p:txBody>
        </p:sp>
        <p:sp>
          <p:nvSpPr>
            <p:cNvPr id="877576" name="Line 11"/>
            <p:cNvSpPr>
              <a:spLocks noChangeShapeType="1"/>
            </p:cNvSpPr>
            <p:nvPr/>
          </p:nvSpPr>
          <p:spPr bwMode="auto">
            <a:xfrm flipH="1">
              <a:off x="4812" y="500"/>
              <a:ext cx="472" cy="328"/>
            </a:xfrm>
            <a:prstGeom prst="line">
              <a:avLst/>
            </a:prstGeom>
            <a:noFill/>
            <a:ln w="12700">
              <a:solidFill>
                <a:schemeClr val="tx1"/>
              </a:solidFill>
              <a:round/>
              <a:headEnd/>
              <a:tailEnd/>
            </a:ln>
          </p:spPr>
          <p:txBody>
            <a:bodyPr wrap="none" anchor="ctr"/>
            <a:lstStyle/>
            <a:p>
              <a:endParaRPr lang="zh-CN" altLang="en-US"/>
            </a:p>
          </p:txBody>
        </p:sp>
        <p:sp>
          <p:nvSpPr>
            <p:cNvPr id="877577" name="Line 12"/>
            <p:cNvSpPr>
              <a:spLocks noChangeShapeType="1"/>
            </p:cNvSpPr>
            <p:nvPr/>
          </p:nvSpPr>
          <p:spPr bwMode="auto">
            <a:xfrm>
              <a:off x="3380" y="752"/>
              <a:ext cx="1208" cy="0"/>
            </a:xfrm>
            <a:prstGeom prst="line">
              <a:avLst/>
            </a:prstGeom>
            <a:noFill/>
            <a:ln w="12700">
              <a:solidFill>
                <a:schemeClr val="tx1"/>
              </a:solidFill>
              <a:round/>
              <a:headEnd/>
              <a:tailEnd/>
            </a:ln>
          </p:spPr>
          <p:txBody>
            <a:bodyPr wrap="none" anchor="ctr"/>
            <a:lstStyle/>
            <a:p>
              <a:endParaRPr lang="zh-CN" altLang="en-US"/>
            </a:p>
          </p:txBody>
        </p:sp>
        <p:sp>
          <p:nvSpPr>
            <p:cNvPr id="877578" name="Line 13"/>
            <p:cNvSpPr>
              <a:spLocks noChangeShapeType="1"/>
            </p:cNvSpPr>
            <p:nvPr/>
          </p:nvSpPr>
          <p:spPr bwMode="auto">
            <a:xfrm>
              <a:off x="4668" y="760"/>
              <a:ext cx="104" cy="0"/>
            </a:xfrm>
            <a:prstGeom prst="line">
              <a:avLst/>
            </a:prstGeom>
            <a:noFill/>
            <a:ln w="12700">
              <a:solidFill>
                <a:schemeClr val="tx1"/>
              </a:solidFill>
              <a:round/>
              <a:headEnd/>
              <a:tailEnd/>
            </a:ln>
          </p:spPr>
          <p:txBody>
            <a:bodyPr wrap="none" anchor="ctr"/>
            <a:lstStyle/>
            <a:p>
              <a:endParaRPr lang="zh-CN" altLang="en-US"/>
            </a:p>
          </p:txBody>
        </p:sp>
        <p:sp>
          <p:nvSpPr>
            <p:cNvPr id="877579" name="Rectangle 14"/>
            <p:cNvSpPr>
              <a:spLocks noChangeArrowheads="1"/>
            </p:cNvSpPr>
            <p:nvPr/>
          </p:nvSpPr>
          <p:spPr bwMode="auto">
            <a:xfrm>
              <a:off x="3368" y="568"/>
              <a:ext cx="1256" cy="179"/>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SPARCstation 20</a:t>
              </a:r>
            </a:p>
          </p:txBody>
        </p:sp>
      </p:grpSp>
      <p:sp>
        <p:nvSpPr>
          <p:cNvPr id="877580" name="Rectangle 15"/>
          <p:cNvSpPr>
            <a:spLocks noChangeArrowheads="1"/>
          </p:cNvSpPr>
          <p:nvPr/>
        </p:nvSpPr>
        <p:spPr bwMode="auto">
          <a:xfrm>
            <a:off x="1136650" y="2936875"/>
            <a:ext cx="965200" cy="698500"/>
          </a:xfrm>
          <a:prstGeom prst="rect">
            <a:avLst/>
          </a:prstGeom>
          <a:noFill/>
          <a:ln w="254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877581" name="Line 16"/>
          <p:cNvSpPr>
            <a:spLocks noChangeShapeType="1"/>
          </p:cNvSpPr>
          <p:nvPr/>
        </p:nvSpPr>
        <p:spPr bwMode="auto">
          <a:xfrm>
            <a:off x="2095500" y="3305175"/>
            <a:ext cx="6477000" cy="0"/>
          </a:xfrm>
          <a:prstGeom prst="line">
            <a:avLst/>
          </a:prstGeom>
          <a:noFill/>
          <a:ln w="76200">
            <a:solidFill>
              <a:schemeClr val="tx1"/>
            </a:solidFill>
            <a:round/>
            <a:headEnd type="triangle" w="med" len="med"/>
            <a:tailEnd type="triangle" w="med" len="med"/>
          </a:ln>
        </p:spPr>
        <p:txBody>
          <a:bodyPr wrap="none" anchor="ctr"/>
          <a:lstStyle/>
          <a:p>
            <a:endParaRPr lang="zh-CN" altLang="en-US"/>
          </a:p>
        </p:txBody>
      </p:sp>
      <p:sp>
        <p:nvSpPr>
          <p:cNvPr id="877582" name="Rectangle 17"/>
          <p:cNvSpPr>
            <a:spLocks noChangeArrowheads="1"/>
          </p:cNvSpPr>
          <p:nvPr/>
        </p:nvSpPr>
        <p:spPr bwMode="auto">
          <a:xfrm>
            <a:off x="1096963" y="3024188"/>
            <a:ext cx="981075" cy="514350"/>
          </a:xfrm>
          <a:prstGeom prst="rect">
            <a:avLst/>
          </a:prstGeom>
          <a:noFill/>
          <a:ln w="12700">
            <a:noFill/>
            <a:miter lim="800000"/>
            <a:headEnd/>
            <a:tailEnd/>
          </a:ln>
        </p:spPr>
        <p:txBody>
          <a:bodyPr wrap="none" lIns="90488" tIns="44450" rIns="90488" bIns="44450">
            <a:spAutoFit/>
          </a:bodyPr>
          <a:lstStyle/>
          <a:p>
            <a:pPr algn="ctr"/>
            <a:r>
              <a:rPr lang="en-US" altLang="zh-CN" sz="1400" b="1">
                <a:latin typeface="Times New Roman" pitchFamily="18" charset="0"/>
                <a:ea typeface="宋体" pitchFamily="2" charset="-122"/>
              </a:rPr>
              <a:t>Memory</a:t>
            </a:r>
          </a:p>
          <a:p>
            <a:pPr algn="ctr"/>
            <a:r>
              <a:rPr lang="en-US" altLang="zh-CN" sz="1400" b="1">
                <a:latin typeface="Times New Roman" pitchFamily="18" charset="0"/>
                <a:ea typeface="宋体" pitchFamily="2" charset="-122"/>
              </a:rPr>
              <a:t>Controller</a:t>
            </a:r>
          </a:p>
        </p:txBody>
      </p:sp>
      <p:sp>
        <p:nvSpPr>
          <p:cNvPr id="877583" name="Rectangle 18"/>
          <p:cNvSpPr>
            <a:spLocks noChangeArrowheads="1"/>
          </p:cNvSpPr>
          <p:nvPr/>
        </p:nvSpPr>
        <p:spPr bwMode="auto">
          <a:xfrm>
            <a:off x="6405563" y="2917825"/>
            <a:ext cx="1584325" cy="393700"/>
          </a:xfrm>
          <a:prstGeom prst="rect">
            <a:avLst/>
          </a:prstGeom>
          <a:noFill/>
          <a:ln w="12700">
            <a:noFill/>
            <a:miter lim="800000"/>
            <a:headEnd/>
            <a:tailEnd/>
          </a:ln>
        </p:spPr>
        <p:txBody>
          <a:bodyPr wrap="none" lIns="90488" tIns="44450" rIns="90488" bIns="44450">
            <a:spAutoFit/>
          </a:bodyPr>
          <a:lstStyle/>
          <a:p>
            <a:r>
              <a:rPr lang="en-US" altLang="zh-CN" sz="2000" b="1">
                <a:latin typeface="Times New Roman" pitchFamily="18" charset="0"/>
                <a:ea typeface="宋体" pitchFamily="2" charset="-122"/>
              </a:rPr>
              <a:t>Memory Bus</a:t>
            </a:r>
          </a:p>
        </p:txBody>
      </p:sp>
      <p:sp>
        <p:nvSpPr>
          <p:cNvPr id="877584" name="Rectangle 19"/>
          <p:cNvSpPr>
            <a:spLocks noChangeArrowheads="1"/>
          </p:cNvSpPr>
          <p:nvPr/>
        </p:nvSpPr>
        <p:spPr bwMode="auto">
          <a:xfrm>
            <a:off x="1250950" y="4765675"/>
            <a:ext cx="4908550" cy="965200"/>
          </a:xfrm>
          <a:prstGeom prst="rect">
            <a:avLst/>
          </a:prstGeom>
          <a:noFill/>
          <a:ln w="254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grpSp>
        <p:nvGrpSpPr>
          <p:cNvPr id="877585" name="Group 20"/>
          <p:cNvGrpSpPr>
            <a:grpSpLocks/>
          </p:cNvGrpSpPr>
          <p:nvPr/>
        </p:nvGrpSpPr>
        <p:grpSpPr bwMode="auto">
          <a:xfrm>
            <a:off x="2774950" y="2708275"/>
            <a:ext cx="336550" cy="1270000"/>
            <a:chOff x="1844" y="968"/>
            <a:chExt cx="212" cy="800"/>
          </a:xfrm>
        </p:grpSpPr>
        <p:sp>
          <p:nvSpPr>
            <p:cNvPr id="877586" name="Rectangle 21"/>
            <p:cNvSpPr>
              <a:spLocks noChangeArrowheads="1"/>
            </p:cNvSpPr>
            <p:nvPr/>
          </p:nvSpPr>
          <p:spPr bwMode="auto">
            <a:xfrm>
              <a:off x="1844" y="968"/>
              <a:ext cx="212" cy="800"/>
            </a:xfrm>
            <a:prstGeom prst="rect">
              <a:avLst/>
            </a:prstGeom>
            <a:solidFill>
              <a:schemeClr val="bg1"/>
            </a:solidFill>
            <a:ln w="254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877587" name="Rectangle 22"/>
            <p:cNvSpPr>
              <a:spLocks noChangeArrowheads="1"/>
            </p:cNvSpPr>
            <p:nvPr/>
          </p:nvSpPr>
          <p:spPr bwMode="auto">
            <a:xfrm rot="-5400000">
              <a:off x="1574" y="1262"/>
              <a:ext cx="730" cy="190"/>
            </a:xfrm>
            <a:prstGeom prst="rect">
              <a:avLst/>
            </a:prstGeom>
            <a:noFill/>
            <a:ln w="12700">
              <a:noFill/>
              <a:miter lim="800000"/>
              <a:headEnd/>
              <a:tailEnd/>
            </a:ln>
          </p:spPr>
          <p:txBody>
            <a:bodyPr wrap="none" lIns="90488" tIns="44450" rIns="90488" bIns="44450">
              <a:spAutoFit/>
            </a:bodyPr>
            <a:lstStyle/>
            <a:p>
              <a:r>
                <a:rPr lang="en-US" altLang="zh-CN" sz="1400" b="1">
                  <a:latin typeface="Times New Roman" pitchFamily="18" charset="0"/>
                  <a:ea typeface="宋体" pitchFamily="2" charset="-122"/>
                </a:rPr>
                <a:t>SIMM Slot 0</a:t>
              </a:r>
            </a:p>
          </p:txBody>
        </p:sp>
      </p:grpSp>
      <p:grpSp>
        <p:nvGrpSpPr>
          <p:cNvPr id="877588" name="Group 23"/>
          <p:cNvGrpSpPr>
            <a:grpSpLocks/>
          </p:cNvGrpSpPr>
          <p:nvPr/>
        </p:nvGrpSpPr>
        <p:grpSpPr bwMode="auto">
          <a:xfrm>
            <a:off x="3232150" y="2708275"/>
            <a:ext cx="336550" cy="1270000"/>
            <a:chOff x="2132" y="968"/>
            <a:chExt cx="212" cy="800"/>
          </a:xfrm>
        </p:grpSpPr>
        <p:sp>
          <p:nvSpPr>
            <p:cNvPr id="877589" name="Rectangle 24"/>
            <p:cNvSpPr>
              <a:spLocks noChangeArrowheads="1"/>
            </p:cNvSpPr>
            <p:nvPr/>
          </p:nvSpPr>
          <p:spPr bwMode="auto">
            <a:xfrm>
              <a:off x="2132" y="968"/>
              <a:ext cx="212" cy="800"/>
            </a:xfrm>
            <a:prstGeom prst="rect">
              <a:avLst/>
            </a:prstGeom>
            <a:solidFill>
              <a:schemeClr val="bg1"/>
            </a:solidFill>
            <a:ln w="254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877590" name="Rectangle 25"/>
            <p:cNvSpPr>
              <a:spLocks noChangeArrowheads="1"/>
            </p:cNvSpPr>
            <p:nvPr/>
          </p:nvSpPr>
          <p:spPr bwMode="auto">
            <a:xfrm rot="-5400000">
              <a:off x="1862" y="1262"/>
              <a:ext cx="730" cy="190"/>
            </a:xfrm>
            <a:prstGeom prst="rect">
              <a:avLst/>
            </a:prstGeom>
            <a:noFill/>
            <a:ln w="12700">
              <a:noFill/>
              <a:miter lim="800000"/>
              <a:headEnd/>
              <a:tailEnd/>
            </a:ln>
          </p:spPr>
          <p:txBody>
            <a:bodyPr wrap="none" lIns="90488" tIns="44450" rIns="90488" bIns="44450">
              <a:spAutoFit/>
            </a:bodyPr>
            <a:lstStyle/>
            <a:p>
              <a:r>
                <a:rPr lang="en-US" altLang="zh-CN" sz="1400" b="1">
                  <a:latin typeface="Times New Roman" pitchFamily="18" charset="0"/>
                  <a:ea typeface="宋体" pitchFamily="2" charset="-122"/>
                </a:rPr>
                <a:t>SIMM Slot 1</a:t>
              </a:r>
            </a:p>
          </p:txBody>
        </p:sp>
      </p:grpSp>
      <p:grpSp>
        <p:nvGrpSpPr>
          <p:cNvPr id="877591" name="Group 26"/>
          <p:cNvGrpSpPr>
            <a:grpSpLocks/>
          </p:cNvGrpSpPr>
          <p:nvPr/>
        </p:nvGrpSpPr>
        <p:grpSpPr bwMode="auto">
          <a:xfrm>
            <a:off x="3689350" y="2708275"/>
            <a:ext cx="336550" cy="1270000"/>
            <a:chOff x="2420" y="968"/>
            <a:chExt cx="212" cy="800"/>
          </a:xfrm>
        </p:grpSpPr>
        <p:sp>
          <p:nvSpPr>
            <p:cNvPr id="877592" name="Rectangle 27"/>
            <p:cNvSpPr>
              <a:spLocks noChangeArrowheads="1"/>
            </p:cNvSpPr>
            <p:nvPr/>
          </p:nvSpPr>
          <p:spPr bwMode="auto">
            <a:xfrm>
              <a:off x="2420" y="968"/>
              <a:ext cx="212" cy="800"/>
            </a:xfrm>
            <a:prstGeom prst="rect">
              <a:avLst/>
            </a:prstGeom>
            <a:solidFill>
              <a:schemeClr val="bg1"/>
            </a:solidFill>
            <a:ln w="254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877593" name="Rectangle 28"/>
            <p:cNvSpPr>
              <a:spLocks noChangeArrowheads="1"/>
            </p:cNvSpPr>
            <p:nvPr/>
          </p:nvSpPr>
          <p:spPr bwMode="auto">
            <a:xfrm rot="-5400000">
              <a:off x="2150" y="1262"/>
              <a:ext cx="730" cy="190"/>
            </a:xfrm>
            <a:prstGeom prst="rect">
              <a:avLst/>
            </a:prstGeom>
            <a:noFill/>
            <a:ln w="12700">
              <a:noFill/>
              <a:miter lim="800000"/>
              <a:headEnd/>
              <a:tailEnd/>
            </a:ln>
          </p:spPr>
          <p:txBody>
            <a:bodyPr wrap="none" lIns="90488" tIns="44450" rIns="90488" bIns="44450">
              <a:spAutoFit/>
            </a:bodyPr>
            <a:lstStyle/>
            <a:p>
              <a:r>
                <a:rPr lang="en-US" altLang="zh-CN" sz="1400" b="1">
                  <a:latin typeface="Times New Roman" pitchFamily="18" charset="0"/>
                  <a:ea typeface="宋体" pitchFamily="2" charset="-122"/>
                </a:rPr>
                <a:t>SIMM Slot 2</a:t>
              </a:r>
            </a:p>
          </p:txBody>
        </p:sp>
      </p:grpSp>
      <p:grpSp>
        <p:nvGrpSpPr>
          <p:cNvPr id="877594" name="Group 29"/>
          <p:cNvGrpSpPr>
            <a:grpSpLocks/>
          </p:cNvGrpSpPr>
          <p:nvPr/>
        </p:nvGrpSpPr>
        <p:grpSpPr bwMode="auto">
          <a:xfrm>
            <a:off x="4146550" y="2708275"/>
            <a:ext cx="336550" cy="1270000"/>
            <a:chOff x="2708" y="968"/>
            <a:chExt cx="212" cy="800"/>
          </a:xfrm>
        </p:grpSpPr>
        <p:sp>
          <p:nvSpPr>
            <p:cNvPr id="877595" name="Rectangle 30"/>
            <p:cNvSpPr>
              <a:spLocks noChangeArrowheads="1"/>
            </p:cNvSpPr>
            <p:nvPr/>
          </p:nvSpPr>
          <p:spPr bwMode="auto">
            <a:xfrm>
              <a:off x="2708" y="968"/>
              <a:ext cx="212" cy="800"/>
            </a:xfrm>
            <a:prstGeom prst="rect">
              <a:avLst/>
            </a:prstGeom>
            <a:solidFill>
              <a:schemeClr val="bg1"/>
            </a:solidFill>
            <a:ln w="254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877596" name="Rectangle 31"/>
            <p:cNvSpPr>
              <a:spLocks noChangeArrowheads="1"/>
            </p:cNvSpPr>
            <p:nvPr/>
          </p:nvSpPr>
          <p:spPr bwMode="auto">
            <a:xfrm rot="-5400000">
              <a:off x="2438" y="1262"/>
              <a:ext cx="730" cy="190"/>
            </a:xfrm>
            <a:prstGeom prst="rect">
              <a:avLst/>
            </a:prstGeom>
            <a:noFill/>
            <a:ln w="12700">
              <a:noFill/>
              <a:miter lim="800000"/>
              <a:headEnd/>
              <a:tailEnd/>
            </a:ln>
          </p:spPr>
          <p:txBody>
            <a:bodyPr wrap="none" lIns="90488" tIns="44450" rIns="90488" bIns="44450">
              <a:spAutoFit/>
            </a:bodyPr>
            <a:lstStyle/>
            <a:p>
              <a:r>
                <a:rPr lang="en-US" altLang="zh-CN" sz="1400" b="1">
                  <a:latin typeface="Times New Roman" pitchFamily="18" charset="0"/>
                  <a:ea typeface="宋体" pitchFamily="2" charset="-122"/>
                </a:rPr>
                <a:t>SIMM Slot 3</a:t>
              </a:r>
            </a:p>
          </p:txBody>
        </p:sp>
      </p:grpSp>
      <p:grpSp>
        <p:nvGrpSpPr>
          <p:cNvPr id="877597" name="Group 32"/>
          <p:cNvGrpSpPr>
            <a:grpSpLocks/>
          </p:cNvGrpSpPr>
          <p:nvPr/>
        </p:nvGrpSpPr>
        <p:grpSpPr bwMode="auto">
          <a:xfrm>
            <a:off x="4603750" y="2708275"/>
            <a:ext cx="336550" cy="1270000"/>
            <a:chOff x="2996" y="968"/>
            <a:chExt cx="212" cy="800"/>
          </a:xfrm>
        </p:grpSpPr>
        <p:sp>
          <p:nvSpPr>
            <p:cNvPr id="877598" name="Rectangle 33"/>
            <p:cNvSpPr>
              <a:spLocks noChangeArrowheads="1"/>
            </p:cNvSpPr>
            <p:nvPr/>
          </p:nvSpPr>
          <p:spPr bwMode="auto">
            <a:xfrm>
              <a:off x="2996" y="968"/>
              <a:ext cx="212" cy="800"/>
            </a:xfrm>
            <a:prstGeom prst="rect">
              <a:avLst/>
            </a:prstGeom>
            <a:solidFill>
              <a:schemeClr val="bg1"/>
            </a:solidFill>
            <a:ln w="254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877599" name="Rectangle 34"/>
            <p:cNvSpPr>
              <a:spLocks noChangeArrowheads="1"/>
            </p:cNvSpPr>
            <p:nvPr/>
          </p:nvSpPr>
          <p:spPr bwMode="auto">
            <a:xfrm rot="-5400000">
              <a:off x="2727" y="1262"/>
              <a:ext cx="730" cy="190"/>
            </a:xfrm>
            <a:prstGeom prst="rect">
              <a:avLst/>
            </a:prstGeom>
            <a:noFill/>
            <a:ln w="12700">
              <a:noFill/>
              <a:miter lim="800000"/>
              <a:headEnd/>
              <a:tailEnd/>
            </a:ln>
          </p:spPr>
          <p:txBody>
            <a:bodyPr wrap="none" lIns="90488" tIns="44450" rIns="90488" bIns="44450">
              <a:spAutoFit/>
            </a:bodyPr>
            <a:lstStyle/>
            <a:p>
              <a:r>
                <a:rPr lang="en-US" altLang="zh-CN" sz="1400" b="1">
                  <a:latin typeface="Times New Roman" pitchFamily="18" charset="0"/>
                  <a:ea typeface="宋体" pitchFamily="2" charset="-122"/>
                </a:rPr>
                <a:t>SIMM Slot 4</a:t>
              </a:r>
            </a:p>
          </p:txBody>
        </p:sp>
      </p:grpSp>
      <p:grpSp>
        <p:nvGrpSpPr>
          <p:cNvPr id="877600" name="Group 35"/>
          <p:cNvGrpSpPr>
            <a:grpSpLocks/>
          </p:cNvGrpSpPr>
          <p:nvPr/>
        </p:nvGrpSpPr>
        <p:grpSpPr bwMode="auto">
          <a:xfrm>
            <a:off x="5060950" y="2708275"/>
            <a:ext cx="336550" cy="1270000"/>
            <a:chOff x="3284" y="968"/>
            <a:chExt cx="212" cy="800"/>
          </a:xfrm>
        </p:grpSpPr>
        <p:sp>
          <p:nvSpPr>
            <p:cNvPr id="877601" name="Rectangle 36"/>
            <p:cNvSpPr>
              <a:spLocks noChangeArrowheads="1"/>
            </p:cNvSpPr>
            <p:nvPr/>
          </p:nvSpPr>
          <p:spPr bwMode="auto">
            <a:xfrm>
              <a:off x="3284" y="968"/>
              <a:ext cx="212" cy="800"/>
            </a:xfrm>
            <a:prstGeom prst="rect">
              <a:avLst/>
            </a:prstGeom>
            <a:solidFill>
              <a:schemeClr val="bg1"/>
            </a:solidFill>
            <a:ln w="254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877602" name="Rectangle 37"/>
            <p:cNvSpPr>
              <a:spLocks noChangeArrowheads="1"/>
            </p:cNvSpPr>
            <p:nvPr/>
          </p:nvSpPr>
          <p:spPr bwMode="auto">
            <a:xfrm rot="-5400000">
              <a:off x="3014" y="1262"/>
              <a:ext cx="730" cy="190"/>
            </a:xfrm>
            <a:prstGeom prst="rect">
              <a:avLst/>
            </a:prstGeom>
            <a:noFill/>
            <a:ln w="12700">
              <a:noFill/>
              <a:miter lim="800000"/>
              <a:headEnd/>
              <a:tailEnd/>
            </a:ln>
          </p:spPr>
          <p:txBody>
            <a:bodyPr wrap="none" lIns="90488" tIns="44450" rIns="90488" bIns="44450">
              <a:spAutoFit/>
            </a:bodyPr>
            <a:lstStyle/>
            <a:p>
              <a:r>
                <a:rPr lang="en-US" altLang="zh-CN" sz="1400" b="1">
                  <a:latin typeface="Times New Roman" pitchFamily="18" charset="0"/>
                  <a:ea typeface="宋体" pitchFamily="2" charset="-122"/>
                </a:rPr>
                <a:t>SIMM Slot 5</a:t>
              </a:r>
            </a:p>
          </p:txBody>
        </p:sp>
      </p:grpSp>
      <p:grpSp>
        <p:nvGrpSpPr>
          <p:cNvPr id="877603" name="Group 38"/>
          <p:cNvGrpSpPr>
            <a:grpSpLocks/>
          </p:cNvGrpSpPr>
          <p:nvPr/>
        </p:nvGrpSpPr>
        <p:grpSpPr bwMode="auto">
          <a:xfrm>
            <a:off x="5518150" y="2708275"/>
            <a:ext cx="336550" cy="1270000"/>
            <a:chOff x="3572" y="968"/>
            <a:chExt cx="212" cy="800"/>
          </a:xfrm>
        </p:grpSpPr>
        <p:sp>
          <p:nvSpPr>
            <p:cNvPr id="877604" name="Rectangle 39"/>
            <p:cNvSpPr>
              <a:spLocks noChangeArrowheads="1"/>
            </p:cNvSpPr>
            <p:nvPr/>
          </p:nvSpPr>
          <p:spPr bwMode="auto">
            <a:xfrm>
              <a:off x="3572" y="968"/>
              <a:ext cx="212" cy="800"/>
            </a:xfrm>
            <a:prstGeom prst="rect">
              <a:avLst/>
            </a:prstGeom>
            <a:solidFill>
              <a:schemeClr val="bg1"/>
            </a:solidFill>
            <a:ln w="254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877605" name="Rectangle 40"/>
            <p:cNvSpPr>
              <a:spLocks noChangeArrowheads="1"/>
            </p:cNvSpPr>
            <p:nvPr/>
          </p:nvSpPr>
          <p:spPr bwMode="auto">
            <a:xfrm rot="-5400000">
              <a:off x="3302" y="1262"/>
              <a:ext cx="730" cy="190"/>
            </a:xfrm>
            <a:prstGeom prst="rect">
              <a:avLst/>
            </a:prstGeom>
            <a:noFill/>
            <a:ln w="12700">
              <a:noFill/>
              <a:miter lim="800000"/>
              <a:headEnd/>
              <a:tailEnd/>
            </a:ln>
          </p:spPr>
          <p:txBody>
            <a:bodyPr wrap="none" lIns="90488" tIns="44450" rIns="90488" bIns="44450">
              <a:spAutoFit/>
            </a:bodyPr>
            <a:lstStyle/>
            <a:p>
              <a:r>
                <a:rPr lang="en-US" altLang="zh-CN" sz="1400" b="1">
                  <a:latin typeface="Times New Roman" pitchFamily="18" charset="0"/>
                  <a:ea typeface="宋体" pitchFamily="2" charset="-122"/>
                </a:rPr>
                <a:t>SIMM Slot 6</a:t>
              </a:r>
            </a:p>
          </p:txBody>
        </p:sp>
      </p:grpSp>
      <p:grpSp>
        <p:nvGrpSpPr>
          <p:cNvPr id="877606" name="Group 41"/>
          <p:cNvGrpSpPr>
            <a:grpSpLocks/>
          </p:cNvGrpSpPr>
          <p:nvPr/>
        </p:nvGrpSpPr>
        <p:grpSpPr bwMode="auto">
          <a:xfrm>
            <a:off x="5975350" y="2708275"/>
            <a:ext cx="336550" cy="1270000"/>
            <a:chOff x="3860" y="968"/>
            <a:chExt cx="212" cy="800"/>
          </a:xfrm>
        </p:grpSpPr>
        <p:sp>
          <p:nvSpPr>
            <p:cNvPr id="877607" name="Rectangle 42"/>
            <p:cNvSpPr>
              <a:spLocks noChangeArrowheads="1"/>
            </p:cNvSpPr>
            <p:nvPr/>
          </p:nvSpPr>
          <p:spPr bwMode="auto">
            <a:xfrm>
              <a:off x="3860" y="968"/>
              <a:ext cx="212" cy="800"/>
            </a:xfrm>
            <a:prstGeom prst="rect">
              <a:avLst/>
            </a:prstGeom>
            <a:solidFill>
              <a:schemeClr val="bg1"/>
            </a:solidFill>
            <a:ln w="254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877608" name="Rectangle 43"/>
            <p:cNvSpPr>
              <a:spLocks noChangeArrowheads="1"/>
            </p:cNvSpPr>
            <p:nvPr/>
          </p:nvSpPr>
          <p:spPr bwMode="auto">
            <a:xfrm rot="-5400000">
              <a:off x="3590" y="1262"/>
              <a:ext cx="730" cy="190"/>
            </a:xfrm>
            <a:prstGeom prst="rect">
              <a:avLst/>
            </a:prstGeom>
            <a:noFill/>
            <a:ln w="12700">
              <a:noFill/>
              <a:miter lim="800000"/>
              <a:headEnd/>
              <a:tailEnd/>
            </a:ln>
          </p:spPr>
          <p:txBody>
            <a:bodyPr wrap="none" lIns="90488" tIns="44450" rIns="90488" bIns="44450">
              <a:spAutoFit/>
            </a:bodyPr>
            <a:lstStyle/>
            <a:p>
              <a:r>
                <a:rPr lang="en-US" altLang="zh-CN" sz="1400" b="1">
                  <a:latin typeface="Times New Roman" pitchFamily="18" charset="0"/>
                  <a:ea typeface="宋体" pitchFamily="2" charset="-122"/>
                </a:rPr>
                <a:t>SIMM Slot 7</a:t>
              </a:r>
            </a:p>
          </p:txBody>
        </p:sp>
      </p:grpSp>
      <p:sp>
        <p:nvSpPr>
          <p:cNvPr id="877609" name="Line 44"/>
          <p:cNvSpPr>
            <a:spLocks noChangeShapeType="1"/>
          </p:cNvSpPr>
          <p:nvPr/>
        </p:nvSpPr>
        <p:spPr bwMode="auto">
          <a:xfrm flipH="1">
            <a:off x="1365250" y="4073525"/>
            <a:ext cx="1308100" cy="596900"/>
          </a:xfrm>
          <a:prstGeom prst="line">
            <a:avLst/>
          </a:prstGeom>
          <a:noFill/>
          <a:ln w="12700">
            <a:solidFill>
              <a:schemeClr val="tx1"/>
            </a:solidFill>
            <a:round/>
            <a:headEnd/>
            <a:tailEnd/>
          </a:ln>
        </p:spPr>
        <p:txBody>
          <a:bodyPr wrap="none" anchor="ctr"/>
          <a:lstStyle/>
          <a:p>
            <a:endParaRPr lang="zh-CN" altLang="en-US"/>
          </a:p>
        </p:txBody>
      </p:sp>
      <p:sp>
        <p:nvSpPr>
          <p:cNvPr id="877610" name="Line 45"/>
          <p:cNvSpPr>
            <a:spLocks noChangeShapeType="1"/>
          </p:cNvSpPr>
          <p:nvPr/>
        </p:nvSpPr>
        <p:spPr bwMode="auto">
          <a:xfrm>
            <a:off x="3130550" y="4073525"/>
            <a:ext cx="3035300" cy="596900"/>
          </a:xfrm>
          <a:prstGeom prst="line">
            <a:avLst/>
          </a:prstGeom>
          <a:noFill/>
          <a:ln w="12700">
            <a:solidFill>
              <a:schemeClr val="tx1"/>
            </a:solidFill>
            <a:round/>
            <a:headEnd/>
            <a:tailEnd/>
          </a:ln>
        </p:spPr>
        <p:txBody>
          <a:bodyPr wrap="none" anchor="ctr"/>
          <a:lstStyle/>
          <a:p>
            <a:endParaRPr lang="zh-CN" altLang="en-US"/>
          </a:p>
        </p:txBody>
      </p:sp>
      <p:sp>
        <p:nvSpPr>
          <p:cNvPr id="877611" name="Rectangle 46"/>
          <p:cNvSpPr>
            <a:spLocks noChangeArrowheads="1"/>
          </p:cNvSpPr>
          <p:nvPr/>
        </p:nvSpPr>
        <p:spPr bwMode="auto">
          <a:xfrm>
            <a:off x="2424113" y="4403725"/>
            <a:ext cx="1755775" cy="393700"/>
          </a:xfrm>
          <a:prstGeom prst="rect">
            <a:avLst/>
          </a:prstGeom>
          <a:noFill/>
          <a:ln w="12700">
            <a:noFill/>
            <a:miter lim="800000"/>
            <a:headEnd/>
            <a:tailEnd/>
          </a:ln>
        </p:spPr>
        <p:txBody>
          <a:bodyPr wrap="none" lIns="90488" tIns="44450" rIns="90488" bIns="44450">
            <a:spAutoFit/>
          </a:bodyPr>
          <a:lstStyle/>
          <a:p>
            <a:r>
              <a:rPr lang="en-US" altLang="zh-CN" sz="2000" b="1">
                <a:latin typeface="Times New Roman" pitchFamily="18" charset="0"/>
                <a:ea typeface="宋体" pitchFamily="2" charset="-122"/>
              </a:rPr>
              <a:t>DRAM SIMM</a:t>
            </a:r>
          </a:p>
        </p:txBody>
      </p:sp>
      <p:grpSp>
        <p:nvGrpSpPr>
          <p:cNvPr id="877612" name="Group 47"/>
          <p:cNvGrpSpPr>
            <a:grpSpLocks/>
          </p:cNvGrpSpPr>
          <p:nvPr/>
        </p:nvGrpSpPr>
        <p:grpSpPr bwMode="auto">
          <a:xfrm>
            <a:off x="1358900" y="4905375"/>
            <a:ext cx="811213" cy="333375"/>
            <a:chOff x="952" y="2352"/>
            <a:chExt cx="511" cy="210"/>
          </a:xfrm>
        </p:grpSpPr>
        <p:sp>
          <p:nvSpPr>
            <p:cNvPr id="877613" name="Rectangle 48"/>
            <p:cNvSpPr>
              <a:spLocks noChangeArrowheads="1"/>
            </p:cNvSpPr>
            <p:nvPr/>
          </p:nvSpPr>
          <p:spPr bwMode="auto">
            <a:xfrm>
              <a:off x="964" y="2356"/>
              <a:ext cx="472" cy="184"/>
            </a:xfrm>
            <a:prstGeom prst="rect">
              <a:avLst/>
            </a:prstGeom>
            <a:no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877614" name="Rectangle 49"/>
            <p:cNvSpPr>
              <a:spLocks noChangeArrowheads="1"/>
            </p:cNvSpPr>
            <p:nvPr/>
          </p:nvSpPr>
          <p:spPr bwMode="auto">
            <a:xfrm>
              <a:off x="952" y="2352"/>
              <a:ext cx="511" cy="210"/>
            </a:xfrm>
            <a:prstGeom prst="rect">
              <a:avLst/>
            </a:prstGeom>
            <a:noFill/>
            <a:ln w="12700">
              <a:noFill/>
              <a:miter lim="800000"/>
              <a:headEnd/>
              <a:tailEnd/>
            </a:ln>
          </p:spPr>
          <p:txBody>
            <a:bodyPr wrap="none" lIns="90488" tIns="44450" rIns="90488" bIns="44450">
              <a:spAutoFit/>
            </a:bodyPr>
            <a:lstStyle/>
            <a:p>
              <a:pPr algn="ctr"/>
              <a:r>
                <a:rPr lang="en-US" altLang="zh-CN" b="1">
                  <a:latin typeface="Times New Roman" pitchFamily="18" charset="0"/>
                  <a:ea typeface="宋体" pitchFamily="2" charset="-122"/>
                </a:rPr>
                <a:t>DRAM</a:t>
              </a:r>
            </a:p>
          </p:txBody>
        </p:sp>
      </p:grpSp>
      <p:grpSp>
        <p:nvGrpSpPr>
          <p:cNvPr id="877615" name="Group 50"/>
          <p:cNvGrpSpPr>
            <a:grpSpLocks/>
          </p:cNvGrpSpPr>
          <p:nvPr/>
        </p:nvGrpSpPr>
        <p:grpSpPr bwMode="auto">
          <a:xfrm>
            <a:off x="1358900" y="5286375"/>
            <a:ext cx="811213" cy="333375"/>
            <a:chOff x="952" y="2592"/>
            <a:chExt cx="511" cy="210"/>
          </a:xfrm>
        </p:grpSpPr>
        <p:sp>
          <p:nvSpPr>
            <p:cNvPr id="877616" name="Rectangle 51"/>
            <p:cNvSpPr>
              <a:spLocks noChangeArrowheads="1"/>
            </p:cNvSpPr>
            <p:nvPr/>
          </p:nvSpPr>
          <p:spPr bwMode="auto">
            <a:xfrm>
              <a:off x="964" y="2596"/>
              <a:ext cx="472" cy="184"/>
            </a:xfrm>
            <a:prstGeom prst="rect">
              <a:avLst/>
            </a:prstGeom>
            <a:no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877617" name="Rectangle 52"/>
            <p:cNvSpPr>
              <a:spLocks noChangeArrowheads="1"/>
            </p:cNvSpPr>
            <p:nvPr/>
          </p:nvSpPr>
          <p:spPr bwMode="auto">
            <a:xfrm>
              <a:off x="952" y="2592"/>
              <a:ext cx="511" cy="210"/>
            </a:xfrm>
            <a:prstGeom prst="rect">
              <a:avLst/>
            </a:prstGeom>
            <a:noFill/>
            <a:ln w="12700">
              <a:noFill/>
              <a:miter lim="800000"/>
              <a:headEnd/>
              <a:tailEnd/>
            </a:ln>
          </p:spPr>
          <p:txBody>
            <a:bodyPr wrap="none" lIns="90488" tIns="44450" rIns="90488" bIns="44450">
              <a:spAutoFit/>
            </a:bodyPr>
            <a:lstStyle/>
            <a:p>
              <a:pPr algn="ctr"/>
              <a:r>
                <a:rPr lang="en-US" altLang="zh-CN" b="1">
                  <a:latin typeface="Times New Roman" pitchFamily="18" charset="0"/>
                  <a:ea typeface="宋体" pitchFamily="2" charset="-122"/>
                </a:rPr>
                <a:t>DRAM</a:t>
              </a:r>
            </a:p>
          </p:txBody>
        </p:sp>
      </p:grpSp>
      <p:grpSp>
        <p:nvGrpSpPr>
          <p:cNvPr id="877618" name="Group 53"/>
          <p:cNvGrpSpPr>
            <a:grpSpLocks/>
          </p:cNvGrpSpPr>
          <p:nvPr/>
        </p:nvGrpSpPr>
        <p:grpSpPr bwMode="auto">
          <a:xfrm>
            <a:off x="5245100" y="4905375"/>
            <a:ext cx="811213" cy="333375"/>
            <a:chOff x="3400" y="2352"/>
            <a:chExt cx="511" cy="210"/>
          </a:xfrm>
        </p:grpSpPr>
        <p:sp>
          <p:nvSpPr>
            <p:cNvPr id="877619" name="Rectangle 54"/>
            <p:cNvSpPr>
              <a:spLocks noChangeArrowheads="1"/>
            </p:cNvSpPr>
            <p:nvPr/>
          </p:nvSpPr>
          <p:spPr bwMode="auto">
            <a:xfrm>
              <a:off x="3412" y="2356"/>
              <a:ext cx="472" cy="184"/>
            </a:xfrm>
            <a:prstGeom prst="rect">
              <a:avLst/>
            </a:prstGeom>
            <a:no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877620" name="Rectangle 55"/>
            <p:cNvSpPr>
              <a:spLocks noChangeArrowheads="1"/>
            </p:cNvSpPr>
            <p:nvPr/>
          </p:nvSpPr>
          <p:spPr bwMode="auto">
            <a:xfrm>
              <a:off x="3400" y="2352"/>
              <a:ext cx="511" cy="210"/>
            </a:xfrm>
            <a:prstGeom prst="rect">
              <a:avLst/>
            </a:prstGeom>
            <a:noFill/>
            <a:ln w="12700">
              <a:noFill/>
              <a:miter lim="800000"/>
              <a:headEnd/>
              <a:tailEnd/>
            </a:ln>
          </p:spPr>
          <p:txBody>
            <a:bodyPr wrap="none" lIns="90488" tIns="44450" rIns="90488" bIns="44450">
              <a:spAutoFit/>
            </a:bodyPr>
            <a:lstStyle/>
            <a:p>
              <a:pPr algn="ctr"/>
              <a:r>
                <a:rPr lang="en-US" altLang="zh-CN" b="1">
                  <a:latin typeface="Times New Roman" pitchFamily="18" charset="0"/>
                  <a:ea typeface="宋体" pitchFamily="2" charset="-122"/>
                </a:rPr>
                <a:t>DRAM</a:t>
              </a:r>
            </a:p>
          </p:txBody>
        </p:sp>
      </p:grpSp>
      <p:grpSp>
        <p:nvGrpSpPr>
          <p:cNvPr id="877621" name="Group 56"/>
          <p:cNvGrpSpPr>
            <a:grpSpLocks/>
          </p:cNvGrpSpPr>
          <p:nvPr/>
        </p:nvGrpSpPr>
        <p:grpSpPr bwMode="auto">
          <a:xfrm>
            <a:off x="5245100" y="5286375"/>
            <a:ext cx="811213" cy="333375"/>
            <a:chOff x="3400" y="2592"/>
            <a:chExt cx="511" cy="210"/>
          </a:xfrm>
        </p:grpSpPr>
        <p:sp>
          <p:nvSpPr>
            <p:cNvPr id="877622" name="Rectangle 57"/>
            <p:cNvSpPr>
              <a:spLocks noChangeArrowheads="1"/>
            </p:cNvSpPr>
            <p:nvPr/>
          </p:nvSpPr>
          <p:spPr bwMode="auto">
            <a:xfrm>
              <a:off x="3412" y="2596"/>
              <a:ext cx="472" cy="184"/>
            </a:xfrm>
            <a:prstGeom prst="rect">
              <a:avLst/>
            </a:prstGeom>
            <a:no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877623" name="Rectangle 58"/>
            <p:cNvSpPr>
              <a:spLocks noChangeArrowheads="1"/>
            </p:cNvSpPr>
            <p:nvPr/>
          </p:nvSpPr>
          <p:spPr bwMode="auto">
            <a:xfrm>
              <a:off x="3400" y="2592"/>
              <a:ext cx="511" cy="210"/>
            </a:xfrm>
            <a:prstGeom prst="rect">
              <a:avLst/>
            </a:prstGeom>
            <a:noFill/>
            <a:ln w="12700">
              <a:noFill/>
              <a:miter lim="800000"/>
              <a:headEnd/>
              <a:tailEnd/>
            </a:ln>
          </p:spPr>
          <p:txBody>
            <a:bodyPr wrap="none" lIns="90488" tIns="44450" rIns="90488" bIns="44450">
              <a:spAutoFit/>
            </a:bodyPr>
            <a:lstStyle/>
            <a:p>
              <a:pPr algn="ctr"/>
              <a:r>
                <a:rPr lang="en-US" altLang="zh-CN" b="1">
                  <a:latin typeface="Times New Roman" pitchFamily="18" charset="0"/>
                  <a:ea typeface="宋体" pitchFamily="2" charset="-122"/>
                </a:rPr>
                <a:t>DRAM</a:t>
              </a:r>
            </a:p>
          </p:txBody>
        </p:sp>
      </p:grpSp>
      <p:grpSp>
        <p:nvGrpSpPr>
          <p:cNvPr id="877624" name="Group 59"/>
          <p:cNvGrpSpPr>
            <a:grpSpLocks/>
          </p:cNvGrpSpPr>
          <p:nvPr/>
        </p:nvGrpSpPr>
        <p:grpSpPr bwMode="auto">
          <a:xfrm>
            <a:off x="4254500" y="5286375"/>
            <a:ext cx="811213" cy="333375"/>
            <a:chOff x="2776" y="2592"/>
            <a:chExt cx="511" cy="210"/>
          </a:xfrm>
        </p:grpSpPr>
        <p:sp>
          <p:nvSpPr>
            <p:cNvPr id="877625" name="Rectangle 60"/>
            <p:cNvSpPr>
              <a:spLocks noChangeArrowheads="1"/>
            </p:cNvSpPr>
            <p:nvPr/>
          </p:nvSpPr>
          <p:spPr bwMode="auto">
            <a:xfrm>
              <a:off x="2788" y="2596"/>
              <a:ext cx="472" cy="184"/>
            </a:xfrm>
            <a:prstGeom prst="rect">
              <a:avLst/>
            </a:prstGeom>
            <a:no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877626" name="Rectangle 61"/>
            <p:cNvSpPr>
              <a:spLocks noChangeArrowheads="1"/>
            </p:cNvSpPr>
            <p:nvPr/>
          </p:nvSpPr>
          <p:spPr bwMode="auto">
            <a:xfrm>
              <a:off x="2776" y="2592"/>
              <a:ext cx="511" cy="210"/>
            </a:xfrm>
            <a:prstGeom prst="rect">
              <a:avLst/>
            </a:prstGeom>
            <a:noFill/>
            <a:ln w="12700">
              <a:noFill/>
              <a:miter lim="800000"/>
              <a:headEnd/>
              <a:tailEnd/>
            </a:ln>
          </p:spPr>
          <p:txBody>
            <a:bodyPr wrap="none" lIns="90488" tIns="44450" rIns="90488" bIns="44450">
              <a:spAutoFit/>
            </a:bodyPr>
            <a:lstStyle/>
            <a:p>
              <a:pPr algn="ctr"/>
              <a:r>
                <a:rPr lang="en-US" altLang="zh-CN" b="1">
                  <a:latin typeface="Times New Roman" pitchFamily="18" charset="0"/>
                  <a:ea typeface="宋体" pitchFamily="2" charset="-122"/>
                </a:rPr>
                <a:t>DRAM</a:t>
              </a:r>
            </a:p>
          </p:txBody>
        </p:sp>
      </p:grpSp>
      <p:grpSp>
        <p:nvGrpSpPr>
          <p:cNvPr id="877627" name="Group 65"/>
          <p:cNvGrpSpPr>
            <a:grpSpLocks/>
          </p:cNvGrpSpPr>
          <p:nvPr/>
        </p:nvGrpSpPr>
        <p:grpSpPr bwMode="auto">
          <a:xfrm>
            <a:off x="2273300" y="5286375"/>
            <a:ext cx="811213" cy="333375"/>
            <a:chOff x="1528" y="2592"/>
            <a:chExt cx="511" cy="210"/>
          </a:xfrm>
        </p:grpSpPr>
        <p:sp>
          <p:nvSpPr>
            <p:cNvPr id="877628" name="Rectangle 66"/>
            <p:cNvSpPr>
              <a:spLocks noChangeArrowheads="1"/>
            </p:cNvSpPr>
            <p:nvPr/>
          </p:nvSpPr>
          <p:spPr bwMode="auto">
            <a:xfrm>
              <a:off x="1540" y="2596"/>
              <a:ext cx="472" cy="184"/>
            </a:xfrm>
            <a:prstGeom prst="rect">
              <a:avLst/>
            </a:prstGeom>
            <a:no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877629" name="Rectangle 67"/>
            <p:cNvSpPr>
              <a:spLocks noChangeArrowheads="1"/>
            </p:cNvSpPr>
            <p:nvPr/>
          </p:nvSpPr>
          <p:spPr bwMode="auto">
            <a:xfrm>
              <a:off x="1528" y="2592"/>
              <a:ext cx="511" cy="210"/>
            </a:xfrm>
            <a:prstGeom prst="rect">
              <a:avLst/>
            </a:prstGeom>
            <a:noFill/>
            <a:ln w="12700">
              <a:noFill/>
              <a:miter lim="800000"/>
              <a:headEnd/>
              <a:tailEnd/>
            </a:ln>
          </p:spPr>
          <p:txBody>
            <a:bodyPr wrap="none" lIns="90488" tIns="44450" rIns="90488" bIns="44450">
              <a:spAutoFit/>
            </a:bodyPr>
            <a:lstStyle/>
            <a:p>
              <a:pPr algn="ctr"/>
              <a:r>
                <a:rPr lang="en-US" altLang="zh-CN" b="1">
                  <a:latin typeface="Times New Roman" pitchFamily="18" charset="0"/>
                  <a:ea typeface="宋体" pitchFamily="2" charset="-122"/>
                </a:rPr>
                <a:t>DRAM</a:t>
              </a:r>
            </a:p>
          </p:txBody>
        </p:sp>
      </p:grpSp>
      <p:grpSp>
        <p:nvGrpSpPr>
          <p:cNvPr id="877630" name="Group 68"/>
          <p:cNvGrpSpPr>
            <a:grpSpLocks/>
          </p:cNvGrpSpPr>
          <p:nvPr/>
        </p:nvGrpSpPr>
        <p:grpSpPr bwMode="auto">
          <a:xfrm>
            <a:off x="4254500" y="4905375"/>
            <a:ext cx="811213" cy="333375"/>
            <a:chOff x="2776" y="2352"/>
            <a:chExt cx="511" cy="210"/>
          </a:xfrm>
        </p:grpSpPr>
        <p:sp>
          <p:nvSpPr>
            <p:cNvPr id="877631" name="Rectangle 69"/>
            <p:cNvSpPr>
              <a:spLocks noChangeArrowheads="1"/>
            </p:cNvSpPr>
            <p:nvPr/>
          </p:nvSpPr>
          <p:spPr bwMode="auto">
            <a:xfrm>
              <a:off x="2788" y="2356"/>
              <a:ext cx="472" cy="184"/>
            </a:xfrm>
            <a:prstGeom prst="rect">
              <a:avLst/>
            </a:prstGeom>
            <a:no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877632" name="Rectangle 70"/>
            <p:cNvSpPr>
              <a:spLocks noChangeArrowheads="1"/>
            </p:cNvSpPr>
            <p:nvPr/>
          </p:nvSpPr>
          <p:spPr bwMode="auto">
            <a:xfrm>
              <a:off x="2776" y="2352"/>
              <a:ext cx="511" cy="210"/>
            </a:xfrm>
            <a:prstGeom prst="rect">
              <a:avLst/>
            </a:prstGeom>
            <a:noFill/>
            <a:ln w="12700">
              <a:noFill/>
              <a:miter lim="800000"/>
              <a:headEnd/>
              <a:tailEnd/>
            </a:ln>
          </p:spPr>
          <p:txBody>
            <a:bodyPr wrap="none" lIns="90488" tIns="44450" rIns="90488" bIns="44450">
              <a:spAutoFit/>
            </a:bodyPr>
            <a:lstStyle/>
            <a:p>
              <a:pPr algn="ctr"/>
              <a:r>
                <a:rPr lang="en-US" altLang="zh-CN" b="1">
                  <a:latin typeface="Times New Roman" pitchFamily="18" charset="0"/>
                  <a:ea typeface="宋体" pitchFamily="2" charset="-122"/>
                </a:rPr>
                <a:t>DRAM</a:t>
              </a:r>
            </a:p>
          </p:txBody>
        </p:sp>
      </p:grpSp>
      <p:grpSp>
        <p:nvGrpSpPr>
          <p:cNvPr id="877633" name="Group 74"/>
          <p:cNvGrpSpPr>
            <a:grpSpLocks/>
          </p:cNvGrpSpPr>
          <p:nvPr/>
        </p:nvGrpSpPr>
        <p:grpSpPr bwMode="auto">
          <a:xfrm>
            <a:off x="2273300" y="4905375"/>
            <a:ext cx="811213" cy="333375"/>
            <a:chOff x="1528" y="2352"/>
            <a:chExt cx="511" cy="210"/>
          </a:xfrm>
        </p:grpSpPr>
        <p:sp>
          <p:nvSpPr>
            <p:cNvPr id="877634" name="Rectangle 75"/>
            <p:cNvSpPr>
              <a:spLocks noChangeArrowheads="1"/>
            </p:cNvSpPr>
            <p:nvPr/>
          </p:nvSpPr>
          <p:spPr bwMode="auto">
            <a:xfrm>
              <a:off x="1540" y="2356"/>
              <a:ext cx="472" cy="184"/>
            </a:xfrm>
            <a:prstGeom prst="rect">
              <a:avLst/>
            </a:prstGeom>
            <a:no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877635" name="Rectangle 76"/>
            <p:cNvSpPr>
              <a:spLocks noChangeArrowheads="1"/>
            </p:cNvSpPr>
            <p:nvPr/>
          </p:nvSpPr>
          <p:spPr bwMode="auto">
            <a:xfrm>
              <a:off x="1528" y="2352"/>
              <a:ext cx="511" cy="210"/>
            </a:xfrm>
            <a:prstGeom prst="rect">
              <a:avLst/>
            </a:prstGeom>
            <a:noFill/>
            <a:ln w="12700">
              <a:noFill/>
              <a:miter lim="800000"/>
              <a:headEnd/>
              <a:tailEnd/>
            </a:ln>
          </p:spPr>
          <p:txBody>
            <a:bodyPr wrap="none" lIns="90488" tIns="44450" rIns="90488" bIns="44450">
              <a:spAutoFit/>
            </a:bodyPr>
            <a:lstStyle/>
            <a:p>
              <a:pPr algn="ctr"/>
              <a:r>
                <a:rPr lang="en-US" altLang="zh-CN" b="1">
                  <a:latin typeface="Times New Roman" pitchFamily="18" charset="0"/>
                  <a:ea typeface="宋体" pitchFamily="2" charset="-122"/>
                </a:rPr>
                <a:t>DRAM</a:t>
              </a:r>
            </a:p>
          </p:txBody>
        </p:sp>
      </p:grpSp>
      <p:sp>
        <p:nvSpPr>
          <p:cNvPr id="877636" name="Rectangle 78"/>
          <p:cNvSpPr>
            <a:spLocks noGrp="1" noChangeArrowheads="1"/>
          </p:cNvSpPr>
          <p:nvPr>
            <p:ph type="title" idx="4294967295"/>
          </p:nvPr>
        </p:nvSpPr>
        <p:spPr>
          <a:xfrm>
            <a:off x="896938" y="142875"/>
            <a:ext cx="6740525" cy="477838"/>
          </a:xfrm>
          <a:noFill/>
        </p:spPr>
        <p:txBody>
          <a:bodyPr wrap="none"/>
          <a:lstStyle/>
          <a:p>
            <a:pPr eaLnBrk="1" hangingPunct="1"/>
            <a:r>
              <a:rPr lang="zh-CN" altLang="en-US" sz="3200"/>
              <a:t>举例：</a:t>
            </a:r>
            <a:r>
              <a:rPr lang="en-US" altLang="zh-CN" sz="3200"/>
              <a:t>SPARCstation 20’s Memory Module</a:t>
            </a:r>
          </a:p>
        </p:txBody>
      </p:sp>
      <p:sp>
        <p:nvSpPr>
          <p:cNvPr id="877637" name="Text Box 79"/>
          <p:cNvSpPr txBox="1">
            <a:spLocks noChangeArrowheads="1"/>
          </p:cNvSpPr>
          <p:nvPr/>
        </p:nvSpPr>
        <p:spPr bwMode="auto">
          <a:xfrm>
            <a:off x="6613525" y="4789488"/>
            <a:ext cx="2022475" cy="1004887"/>
          </a:xfrm>
          <a:prstGeom prst="rect">
            <a:avLst/>
          </a:prstGeom>
          <a:noFill/>
          <a:ln w="9525">
            <a:noFill/>
            <a:miter lim="800000"/>
            <a:headEnd/>
            <a:tailEnd/>
          </a:ln>
        </p:spPr>
        <p:txBody>
          <a:bodyPr lIns="0" tIns="0" rIns="0" bIns="0">
            <a:spAutoFit/>
          </a:bodyPr>
          <a:lstStyle/>
          <a:p>
            <a:pPr eaLnBrk="1" hangingPunct="1">
              <a:spcBef>
                <a:spcPct val="50000"/>
              </a:spcBef>
            </a:pPr>
            <a:r>
              <a:rPr lang="zh-CN" altLang="en-US" sz="2200" b="1">
                <a:solidFill>
                  <a:srgbClr val="CC0000"/>
                </a:solidFill>
                <a:latin typeface="微软雅黑" pitchFamily="34" charset="-122"/>
                <a:ea typeface="微软雅黑" pitchFamily="34" charset="-122"/>
                <a:cs typeface="Arial" pitchFamily="34" charset="0"/>
              </a:rPr>
              <a:t>每个</a:t>
            </a:r>
            <a:r>
              <a:rPr kumimoji="1" lang="zh-CN" altLang="en-US" sz="2200" b="1">
                <a:solidFill>
                  <a:srgbClr val="CC0000"/>
                </a:solidFill>
                <a:latin typeface="微软雅黑" pitchFamily="34" charset="-122"/>
                <a:ea typeface="微软雅黑" pitchFamily="34" charset="-122"/>
                <a:cs typeface="Arial" pitchFamily="34" charset="0"/>
              </a:rPr>
              <a:t>内存条</a:t>
            </a:r>
            <a:r>
              <a:rPr kumimoji="1" lang="zh-CN" altLang="en-US" sz="2200" b="1">
                <a:solidFill>
                  <a:srgbClr val="0000FF"/>
                </a:solidFill>
                <a:latin typeface="微软雅黑" pitchFamily="34" charset="-122"/>
                <a:ea typeface="微软雅黑" pitchFamily="34" charset="-122"/>
                <a:cs typeface="Arial" pitchFamily="34" charset="0"/>
              </a:rPr>
              <a:t>最多</a:t>
            </a:r>
            <a:r>
              <a:rPr kumimoji="1" lang="zh-CN" altLang="en-US" sz="2200" b="1">
                <a:solidFill>
                  <a:srgbClr val="CC0000"/>
                </a:solidFill>
                <a:latin typeface="微软雅黑" pitchFamily="34" charset="-122"/>
                <a:ea typeface="微软雅黑" pitchFamily="34" charset="-122"/>
                <a:cs typeface="Arial" pitchFamily="34" charset="0"/>
              </a:rPr>
              <a:t>能同时读出</a:t>
            </a:r>
            <a:r>
              <a:rPr kumimoji="1" lang="en-US" altLang="zh-CN" sz="2200" b="1">
                <a:solidFill>
                  <a:srgbClr val="CC0000"/>
                </a:solidFill>
                <a:latin typeface="微软雅黑" pitchFamily="34" charset="-122"/>
                <a:ea typeface="微软雅黑" pitchFamily="34" charset="-122"/>
                <a:cs typeface="Arial" pitchFamily="34" charset="0"/>
              </a:rPr>
              <a:t>128</a:t>
            </a:r>
            <a:r>
              <a:rPr kumimoji="1" lang="zh-CN" altLang="en-US" sz="2200" b="1">
                <a:solidFill>
                  <a:srgbClr val="CC0000"/>
                </a:solidFill>
                <a:latin typeface="微软雅黑" pitchFamily="34" charset="-122"/>
                <a:ea typeface="微软雅黑" pitchFamily="34" charset="-122"/>
                <a:cs typeface="Arial" pitchFamily="34" charset="0"/>
              </a:rPr>
              <a:t>位数据</a:t>
            </a:r>
          </a:p>
        </p:txBody>
      </p:sp>
      <p:sp>
        <p:nvSpPr>
          <p:cNvPr id="877638" name="Text Box 80"/>
          <p:cNvSpPr txBox="1">
            <a:spLocks noChangeArrowheads="1"/>
          </p:cNvSpPr>
          <p:nvPr/>
        </p:nvSpPr>
        <p:spPr bwMode="auto">
          <a:xfrm>
            <a:off x="6548438" y="3438525"/>
            <a:ext cx="2144712" cy="6699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200" b="1">
                <a:solidFill>
                  <a:srgbClr val="CC0000"/>
                </a:solidFill>
                <a:latin typeface="微软雅黑" pitchFamily="34" charset="-122"/>
                <a:ea typeface="微软雅黑" pitchFamily="34" charset="-122"/>
                <a:cs typeface="Arial" pitchFamily="34" charset="0"/>
              </a:rPr>
              <a:t>存储器总线的总线宽度为</a:t>
            </a:r>
            <a:r>
              <a:rPr kumimoji="1" lang="en-US" altLang="zh-CN" sz="2200" b="1">
                <a:solidFill>
                  <a:srgbClr val="CC0000"/>
                </a:solidFill>
                <a:latin typeface="微软雅黑" pitchFamily="34" charset="-122"/>
                <a:ea typeface="微软雅黑" pitchFamily="34" charset="-122"/>
                <a:cs typeface="Arial" pitchFamily="34" charset="0"/>
              </a:rPr>
              <a:t>128</a:t>
            </a:r>
            <a:r>
              <a:rPr kumimoji="1" lang="zh-CN" altLang="en-US" sz="2200" b="1">
                <a:solidFill>
                  <a:srgbClr val="CC0000"/>
                </a:solidFill>
                <a:latin typeface="微软雅黑" pitchFamily="34" charset="-122"/>
                <a:ea typeface="微软雅黑" pitchFamily="34" charset="-122"/>
                <a:cs typeface="Arial" pitchFamily="34" charset="0"/>
              </a:rPr>
              <a:t>位</a:t>
            </a:r>
          </a:p>
        </p:txBody>
      </p:sp>
      <p:sp>
        <p:nvSpPr>
          <p:cNvPr id="877639" name="Text Box 81"/>
          <p:cNvSpPr txBox="1">
            <a:spLocks noChangeArrowheads="1"/>
          </p:cNvSpPr>
          <p:nvPr/>
        </p:nvSpPr>
        <p:spPr bwMode="auto">
          <a:xfrm>
            <a:off x="1150938" y="6084888"/>
            <a:ext cx="5616575" cy="334962"/>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200" b="1">
                <a:solidFill>
                  <a:srgbClr val="0000FF"/>
                </a:solidFill>
                <a:ea typeface="微软雅黑" pitchFamily="34" charset="-122"/>
              </a:rPr>
              <a:t>每次访存操作总是在某一个内存条内进行！</a:t>
            </a:r>
          </a:p>
        </p:txBody>
      </p:sp>
      <p:sp>
        <p:nvSpPr>
          <p:cNvPr id="877640" name="Line 72"/>
          <p:cNvSpPr>
            <a:spLocks noChangeShapeType="1"/>
          </p:cNvSpPr>
          <p:nvPr/>
        </p:nvSpPr>
        <p:spPr bwMode="auto">
          <a:xfrm>
            <a:off x="3267075" y="5273675"/>
            <a:ext cx="765175" cy="0"/>
          </a:xfrm>
          <a:prstGeom prst="line">
            <a:avLst/>
          </a:prstGeom>
          <a:noFill/>
          <a:ln w="28575">
            <a:solidFill>
              <a:srgbClr val="800000"/>
            </a:solidFill>
            <a:prstDash val="dash"/>
            <a:round/>
            <a:headEnd/>
            <a:tailEnd/>
          </a:ln>
          <a:effectLst/>
        </p:spPr>
        <p:txBody>
          <a:bodyPr lIns="0" tIns="0" rIns="0" bIns="0">
            <a:spAutoFit/>
          </a:bodyPr>
          <a:lstStyle/>
          <a:p>
            <a:endParaRPr lang="zh-CN" altLang="en-US"/>
          </a:p>
        </p:txBody>
      </p:sp>
      <p:sp>
        <p:nvSpPr>
          <p:cNvPr id="877641" name="Text Box 73"/>
          <p:cNvSpPr txBox="1">
            <a:spLocks noChangeArrowheads="1"/>
          </p:cNvSpPr>
          <p:nvPr/>
        </p:nvSpPr>
        <p:spPr bwMode="auto">
          <a:xfrm>
            <a:off x="276225" y="1146175"/>
            <a:ext cx="2901950" cy="822325"/>
          </a:xfrm>
          <a:prstGeom prst="rect">
            <a:avLst/>
          </a:prstGeom>
          <a:noFill/>
          <a:ln w="50800">
            <a:noFill/>
            <a:miter lim="800000"/>
            <a:headEnd/>
            <a:tailEnd/>
          </a:ln>
          <a:effectLst/>
        </p:spPr>
        <p:txBody>
          <a:bodyPr>
            <a:spAutoFit/>
          </a:bodyPr>
          <a:lstStyle/>
          <a:p>
            <a:pPr>
              <a:spcBef>
                <a:spcPct val="50000"/>
              </a:spcBef>
            </a:pPr>
            <a:r>
              <a:rPr lang="zh-CN" altLang="en-US" sz="2400" b="1">
                <a:solidFill>
                  <a:schemeClr val="accent1"/>
                </a:solidFill>
                <a:latin typeface="微软雅黑" pitchFamily="34" charset="-122"/>
                <a:ea typeface="微软雅黑" pitchFamily="34" charset="-122"/>
              </a:rPr>
              <a:t>总线宽度</a:t>
            </a:r>
            <a:r>
              <a:rPr lang="zh-CN" altLang="en-US" sz="2400" b="1">
                <a:latin typeface="微软雅黑" pitchFamily="34" charset="-122"/>
                <a:ea typeface="微软雅黑" pitchFamily="34" charset="-122"/>
              </a:rPr>
              <a:t>是指总线中数据线的条数</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4"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en-US" altLang="zh-CN"/>
              <a:t>PC</a:t>
            </a:r>
            <a:r>
              <a:rPr lang="zh-CN" altLang="en-US"/>
              <a:t>机主存储器的物理结构</a:t>
            </a:r>
          </a:p>
        </p:txBody>
      </p:sp>
      <p:sp>
        <p:nvSpPr>
          <p:cNvPr id="562179" name="Rectangle 3"/>
          <p:cNvSpPr>
            <a:spLocks noGrp="1" noChangeArrowheads="1"/>
          </p:cNvSpPr>
          <p:nvPr>
            <p:ph type="body" idx="4294967295"/>
          </p:nvPr>
        </p:nvSpPr>
        <p:spPr>
          <a:xfrm>
            <a:off x="115888" y="1177925"/>
            <a:ext cx="8189912" cy="1765300"/>
          </a:xfrm>
        </p:spPr>
        <p:txBody>
          <a:bodyPr lIns="91440" tIns="45720" rIns="91440" bIns="45720"/>
          <a:lstStyle/>
          <a:p>
            <a:pPr marL="268288" indent="-268288" algn="just" defTabSz="717550" eaLnBrk="1" hangingPunct="1">
              <a:lnSpc>
                <a:spcPct val="110000"/>
              </a:lnSpc>
              <a:spcBef>
                <a:spcPct val="20000"/>
              </a:spcBef>
            </a:pPr>
            <a:r>
              <a:rPr lang="zh-CN" altLang="en-US" sz="2200">
                <a:latin typeface="微软雅黑" pitchFamily="34" charset="-122"/>
                <a:ea typeface="微软雅黑" pitchFamily="34" charset="-122"/>
              </a:rPr>
              <a:t>由若干内存条组成</a:t>
            </a:r>
          </a:p>
          <a:p>
            <a:pPr marL="268288" indent="-268288" algn="just" defTabSz="717550" eaLnBrk="1" hangingPunct="1">
              <a:lnSpc>
                <a:spcPct val="110000"/>
              </a:lnSpc>
              <a:spcBef>
                <a:spcPct val="20000"/>
              </a:spcBef>
            </a:pPr>
            <a:r>
              <a:rPr lang="zh-CN" altLang="en-US" sz="2200">
                <a:latin typeface="微软雅黑" pitchFamily="34" charset="-122"/>
                <a:ea typeface="微软雅黑" pitchFamily="34" charset="-122"/>
              </a:rPr>
              <a:t>内存条的组成：</a:t>
            </a:r>
          </a:p>
          <a:p>
            <a:pPr marL="582613" lvl="1" indent="-223838" algn="just" defTabSz="717550" eaLnBrk="1" hangingPunct="1">
              <a:lnSpc>
                <a:spcPct val="110000"/>
              </a:lnSpc>
              <a:spcBef>
                <a:spcPct val="20000"/>
              </a:spcBef>
              <a:buFontTx/>
              <a:buNone/>
            </a:pPr>
            <a:r>
              <a:rPr lang="zh-CN" altLang="en-US" sz="2200">
                <a:latin typeface="微软雅黑" pitchFamily="34" charset="-122"/>
                <a:ea typeface="微软雅黑" pitchFamily="34" charset="-122"/>
              </a:rPr>
              <a:t>把若干片</a:t>
            </a:r>
            <a:r>
              <a:rPr lang="en-US" altLang="zh-CN" sz="2200">
                <a:latin typeface="微软雅黑" pitchFamily="34" charset="-122"/>
                <a:ea typeface="微软雅黑" pitchFamily="34" charset="-122"/>
              </a:rPr>
              <a:t>DRAM</a:t>
            </a:r>
            <a:r>
              <a:rPr lang="zh-CN" altLang="en-US" sz="2200">
                <a:latin typeface="微软雅黑" pitchFamily="34" charset="-122"/>
                <a:ea typeface="微软雅黑" pitchFamily="34" charset="-122"/>
              </a:rPr>
              <a:t>芯片焊装在一小条印制电路板上制成</a:t>
            </a:r>
          </a:p>
          <a:p>
            <a:pPr marL="268288" indent="-268288" algn="just" defTabSz="717550" eaLnBrk="1" hangingPunct="1">
              <a:lnSpc>
                <a:spcPct val="110000"/>
              </a:lnSpc>
              <a:spcBef>
                <a:spcPct val="20000"/>
              </a:spcBef>
            </a:pPr>
            <a:r>
              <a:rPr lang="zh-CN" altLang="en-US" sz="2200">
                <a:latin typeface="微软雅黑" pitchFamily="34" charset="-122"/>
                <a:ea typeface="微软雅黑" pitchFamily="34" charset="-122"/>
              </a:rPr>
              <a:t>内存条必须插在主板上的内存条插槽中才能使用</a:t>
            </a:r>
          </a:p>
        </p:txBody>
      </p:sp>
      <p:sp>
        <p:nvSpPr>
          <p:cNvPr id="562180" name="Rectangle 4"/>
          <p:cNvSpPr>
            <a:spLocks noChangeArrowheads="1"/>
          </p:cNvSpPr>
          <p:nvPr/>
        </p:nvSpPr>
        <p:spPr bwMode="auto">
          <a:xfrm>
            <a:off x="522288" y="4973638"/>
            <a:ext cx="7789862" cy="1795462"/>
          </a:xfrm>
          <a:prstGeom prst="rect">
            <a:avLst/>
          </a:prstGeom>
          <a:noFill/>
          <a:ln w="9525">
            <a:noFill/>
            <a:miter lim="800000"/>
            <a:headEnd/>
            <a:tailEnd/>
          </a:ln>
        </p:spPr>
        <p:txBody>
          <a:bodyPr lIns="88958" tIns="44483" rIns="88958" bIns="44483"/>
          <a:lstStyle/>
          <a:p>
            <a:pPr marL="268288" indent="-268288" algn="just" defTabSz="717550" eaLnBrk="1" hangingPunct="1">
              <a:lnSpc>
                <a:spcPct val="105000"/>
              </a:lnSpc>
              <a:spcBef>
                <a:spcPct val="5000"/>
              </a:spcBef>
              <a:buClr>
                <a:schemeClr val="accent1"/>
              </a:buClr>
              <a:buSzPct val="80000"/>
              <a:buFont typeface="Wingdings" pitchFamily="2" charset="2"/>
              <a:buNone/>
            </a:pPr>
            <a:r>
              <a:rPr kumimoji="1" lang="zh-CN" altLang="en-US" sz="2200" b="1">
                <a:ea typeface="黑体" pitchFamily="49" charset="-122"/>
              </a:rPr>
              <a:t>  </a:t>
            </a:r>
            <a:r>
              <a:rPr kumimoji="1" lang="zh-CN" altLang="en-US" sz="2200" b="1">
                <a:latin typeface="微软雅黑" pitchFamily="34" charset="-122"/>
                <a:ea typeface="微软雅黑" pitchFamily="34" charset="-122"/>
              </a:rPr>
              <a:t>目前流行的是</a:t>
            </a:r>
            <a:r>
              <a:rPr kumimoji="1" lang="en-US" altLang="zh-CN" sz="2200" b="1">
                <a:latin typeface="微软雅黑" pitchFamily="34" charset="-122"/>
                <a:ea typeface="微软雅黑" pitchFamily="34" charset="-122"/>
              </a:rPr>
              <a:t>DDR2</a:t>
            </a:r>
            <a:r>
              <a:rPr kumimoji="1" lang="zh-CN" altLang="en-US" sz="2200" b="1">
                <a:latin typeface="微软雅黑" pitchFamily="34" charset="-122"/>
                <a:ea typeface="微软雅黑" pitchFamily="34" charset="-122"/>
              </a:rPr>
              <a:t>、</a:t>
            </a:r>
            <a:r>
              <a:rPr kumimoji="1" lang="en-US" altLang="zh-CN" sz="2200" b="1">
                <a:latin typeface="微软雅黑" pitchFamily="34" charset="-122"/>
                <a:ea typeface="微软雅黑" pitchFamily="34" charset="-122"/>
              </a:rPr>
              <a:t>DDR3</a:t>
            </a:r>
            <a:r>
              <a:rPr kumimoji="1" lang="zh-CN" altLang="en-US" sz="2200" b="1">
                <a:latin typeface="微软雅黑" pitchFamily="34" charset="-122"/>
                <a:ea typeface="微软雅黑" pitchFamily="34" charset="-122"/>
              </a:rPr>
              <a:t>内存条：</a:t>
            </a:r>
          </a:p>
          <a:p>
            <a:pPr marL="582613" lvl="1" indent="-223838" algn="just" defTabSz="717550" eaLnBrk="1" hangingPunct="1">
              <a:lnSpc>
                <a:spcPct val="105000"/>
              </a:lnSpc>
              <a:spcBef>
                <a:spcPct val="5000"/>
              </a:spcBef>
              <a:buFontTx/>
              <a:buChar char="–"/>
            </a:pPr>
            <a:r>
              <a:rPr kumimoji="1" lang="zh-CN" altLang="en-US" sz="2200" b="1">
                <a:solidFill>
                  <a:srgbClr val="000099"/>
                </a:solidFill>
                <a:latin typeface="微软雅黑" pitchFamily="34" charset="-122"/>
                <a:ea typeface="微软雅黑" pitchFamily="34" charset="-122"/>
              </a:rPr>
              <a:t>采用双列直插式，其触点分布在内存条的两面</a:t>
            </a:r>
          </a:p>
          <a:p>
            <a:pPr marL="582613" lvl="1" indent="-223838" algn="just" defTabSz="717550" eaLnBrk="1" hangingPunct="1">
              <a:lnSpc>
                <a:spcPct val="105000"/>
              </a:lnSpc>
              <a:spcBef>
                <a:spcPct val="5000"/>
              </a:spcBef>
              <a:buFontTx/>
              <a:buChar char="–"/>
            </a:pPr>
            <a:r>
              <a:rPr kumimoji="1" lang="en-US" altLang="zh-CN" sz="2200" b="1">
                <a:solidFill>
                  <a:srgbClr val="000099"/>
                </a:solidFill>
                <a:latin typeface="微软雅黑" pitchFamily="34" charset="-122"/>
                <a:ea typeface="微软雅黑" pitchFamily="34" charset="-122"/>
              </a:rPr>
              <a:t>DDR</a:t>
            </a:r>
            <a:r>
              <a:rPr kumimoji="1" lang="zh-CN" altLang="en-US" sz="2200" b="1">
                <a:solidFill>
                  <a:srgbClr val="000099"/>
                </a:solidFill>
                <a:latin typeface="微软雅黑" pitchFamily="34" charset="-122"/>
                <a:ea typeface="微软雅黑" pitchFamily="34" charset="-122"/>
              </a:rPr>
              <a:t>条有</a:t>
            </a:r>
            <a:r>
              <a:rPr kumimoji="1" lang="en-US" altLang="zh-CN" sz="2200" b="1">
                <a:solidFill>
                  <a:srgbClr val="000099"/>
                </a:solidFill>
                <a:latin typeface="微软雅黑" pitchFamily="34" charset="-122"/>
                <a:ea typeface="微软雅黑" pitchFamily="34" charset="-122"/>
              </a:rPr>
              <a:t>184</a:t>
            </a:r>
            <a:r>
              <a:rPr kumimoji="1" lang="zh-CN" altLang="en-US" sz="2200" b="1">
                <a:solidFill>
                  <a:srgbClr val="000099"/>
                </a:solidFill>
                <a:latin typeface="微软雅黑" pitchFamily="34" charset="-122"/>
                <a:ea typeface="微软雅黑" pitchFamily="34" charset="-122"/>
              </a:rPr>
              <a:t>个引脚，</a:t>
            </a:r>
            <a:r>
              <a:rPr kumimoji="1" lang="en-US" altLang="zh-CN" sz="2200" b="1">
                <a:solidFill>
                  <a:srgbClr val="000099"/>
                </a:solidFill>
                <a:latin typeface="微软雅黑" pitchFamily="34" charset="-122"/>
                <a:ea typeface="微软雅黑" pitchFamily="34" charset="-122"/>
              </a:rPr>
              <a:t>DDR2</a:t>
            </a:r>
            <a:r>
              <a:rPr kumimoji="1" lang="zh-CN" altLang="en-US" sz="2200" b="1">
                <a:solidFill>
                  <a:srgbClr val="000099"/>
                </a:solidFill>
                <a:latin typeface="微软雅黑" pitchFamily="34" charset="-122"/>
                <a:ea typeface="微软雅黑" pitchFamily="34" charset="-122"/>
              </a:rPr>
              <a:t>有</a:t>
            </a:r>
            <a:r>
              <a:rPr kumimoji="1" lang="en-US" altLang="zh-CN" sz="2200" b="1">
                <a:solidFill>
                  <a:srgbClr val="000099"/>
                </a:solidFill>
                <a:latin typeface="微软雅黑" pitchFamily="34" charset="-122"/>
                <a:ea typeface="微软雅黑" pitchFamily="34" charset="-122"/>
              </a:rPr>
              <a:t>240</a:t>
            </a:r>
            <a:r>
              <a:rPr kumimoji="1" lang="zh-CN" altLang="en-US" sz="2200" b="1">
                <a:solidFill>
                  <a:srgbClr val="000099"/>
                </a:solidFill>
                <a:latin typeface="微软雅黑" pitchFamily="34" charset="-122"/>
                <a:ea typeface="微软雅黑" pitchFamily="34" charset="-122"/>
              </a:rPr>
              <a:t>个引脚</a:t>
            </a:r>
          </a:p>
          <a:p>
            <a:pPr marL="582613" lvl="1" indent="-223838" algn="just" defTabSz="717550" eaLnBrk="1" hangingPunct="1">
              <a:lnSpc>
                <a:spcPct val="105000"/>
              </a:lnSpc>
              <a:spcBef>
                <a:spcPct val="5000"/>
              </a:spcBef>
              <a:buFontTx/>
              <a:buChar char="–"/>
            </a:pPr>
            <a:r>
              <a:rPr kumimoji="1" lang="en-US" altLang="zh-CN" sz="2200" b="1">
                <a:solidFill>
                  <a:srgbClr val="000099"/>
                </a:solidFill>
                <a:latin typeface="微软雅黑" pitchFamily="34" charset="-122"/>
                <a:ea typeface="微软雅黑" pitchFamily="34" charset="-122"/>
              </a:rPr>
              <a:t>PC</a:t>
            </a:r>
            <a:r>
              <a:rPr kumimoji="1" lang="zh-CN" altLang="en-US" sz="2200" b="1">
                <a:solidFill>
                  <a:srgbClr val="000099"/>
                </a:solidFill>
                <a:latin typeface="微软雅黑" pitchFamily="34" charset="-122"/>
                <a:ea typeface="微软雅黑" pitchFamily="34" charset="-122"/>
              </a:rPr>
              <a:t>机主板中一般都配备有</a:t>
            </a:r>
            <a:r>
              <a:rPr kumimoji="1" lang="en-US" altLang="zh-CN" sz="2200" b="1">
                <a:solidFill>
                  <a:srgbClr val="000099"/>
                </a:solidFill>
                <a:latin typeface="微软雅黑" pitchFamily="34" charset="-122"/>
                <a:ea typeface="微软雅黑" pitchFamily="34" charset="-122"/>
              </a:rPr>
              <a:t>2</a:t>
            </a:r>
            <a:r>
              <a:rPr kumimoji="1" lang="zh-CN" altLang="en-US" sz="2200" b="1">
                <a:solidFill>
                  <a:srgbClr val="000099"/>
                </a:solidFill>
                <a:latin typeface="微软雅黑" pitchFamily="34" charset="-122"/>
                <a:ea typeface="微软雅黑" pitchFamily="34" charset="-122"/>
              </a:rPr>
              <a:t>个或</a:t>
            </a:r>
            <a:r>
              <a:rPr kumimoji="1" lang="en-US" altLang="zh-CN" sz="2200" b="1">
                <a:solidFill>
                  <a:srgbClr val="000099"/>
                </a:solidFill>
                <a:latin typeface="微软雅黑" pitchFamily="34" charset="-122"/>
                <a:ea typeface="微软雅黑" pitchFamily="34" charset="-122"/>
              </a:rPr>
              <a:t>4</a:t>
            </a:r>
            <a:r>
              <a:rPr kumimoji="1" lang="zh-CN" altLang="en-US" sz="2200" b="1">
                <a:solidFill>
                  <a:srgbClr val="000099"/>
                </a:solidFill>
                <a:latin typeface="微软雅黑" pitchFamily="34" charset="-122"/>
                <a:ea typeface="微软雅黑" pitchFamily="34" charset="-122"/>
              </a:rPr>
              <a:t>个</a:t>
            </a:r>
            <a:r>
              <a:rPr kumimoji="1" lang="en-US" altLang="zh-CN" sz="2200" b="1">
                <a:solidFill>
                  <a:srgbClr val="000099"/>
                </a:solidFill>
                <a:latin typeface="微软雅黑" pitchFamily="34" charset="-122"/>
                <a:ea typeface="微软雅黑" pitchFamily="34" charset="-122"/>
              </a:rPr>
              <a:t>DIMM</a:t>
            </a:r>
            <a:r>
              <a:rPr kumimoji="1" lang="zh-CN" altLang="en-US" sz="2200" b="1">
                <a:solidFill>
                  <a:srgbClr val="000099"/>
                </a:solidFill>
                <a:latin typeface="微软雅黑" pitchFamily="34" charset="-122"/>
                <a:ea typeface="微软雅黑" pitchFamily="34" charset="-122"/>
              </a:rPr>
              <a:t>插槽 </a:t>
            </a:r>
          </a:p>
        </p:txBody>
      </p:sp>
      <p:pic>
        <p:nvPicPr>
          <p:cNvPr id="562181" name="Picture 5" descr="http://news.mydrivers.com/pages/images/20040311155720_14678.jpg"/>
          <p:cNvPicPr>
            <a:picLocks noChangeAspect="1" noChangeArrowheads="1"/>
          </p:cNvPicPr>
          <p:nvPr/>
        </p:nvPicPr>
        <p:blipFill>
          <a:blip r:embed="rId3" r:link="rId4"/>
          <a:srcRect/>
          <a:stretch>
            <a:fillRect/>
          </a:stretch>
        </p:blipFill>
        <p:spPr bwMode="auto">
          <a:xfrm>
            <a:off x="3311525" y="908050"/>
            <a:ext cx="5581650" cy="1125538"/>
          </a:xfrm>
          <a:prstGeom prst="rect">
            <a:avLst/>
          </a:prstGeom>
          <a:noFill/>
          <a:ln w="9525">
            <a:noFill/>
            <a:miter lim="800000"/>
            <a:headEnd/>
            <a:tailEnd/>
          </a:ln>
        </p:spPr>
      </p:pic>
      <p:pic>
        <p:nvPicPr>
          <p:cNvPr id="562182" name="Picture 6" descr="2v623rmqs16m"/>
          <p:cNvPicPr>
            <a:picLocks noChangeAspect="1" noChangeArrowheads="1"/>
          </p:cNvPicPr>
          <p:nvPr/>
        </p:nvPicPr>
        <p:blipFill>
          <a:blip r:embed="rId5"/>
          <a:srcRect t="26459" b="23047"/>
          <a:stretch>
            <a:fillRect/>
          </a:stretch>
        </p:blipFill>
        <p:spPr bwMode="auto">
          <a:xfrm>
            <a:off x="1601788" y="3097213"/>
            <a:ext cx="6256337" cy="17557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2179">
                                            <p:txEl>
                                              <p:pRg st="0" end="0"/>
                                            </p:txEl>
                                          </p:spTgt>
                                        </p:tgtEl>
                                        <p:attrNameLst>
                                          <p:attrName>style.visibility</p:attrName>
                                        </p:attrNameLst>
                                      </p:cBhvr>
                                      <p:to>
                                        <p:strVal val="visible"/>
                                      </p:to>
                                    </p:set>
                                    <p:animEffect transition="in" filter="blinds(horizontal)">
                                      <p:cBhvr>
                                        <p:cTn id="7" dur="500"/>
                                        <p:tgtEl>
                                          <p:spTgt spid="56217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62181"/>
                                        </p:tgtEl>
                                        <p:attrNameLst>
                                          <p:attrName>style.visibility</p:attrName>
                                        </p:attrNameLst>
                                      </p:cBhvr>
                                      <p:to>
                                        <p:strVal val="visible"/>
                                      </p:to>
                                    </p:set>
                                    <p:animEffect transition="in" filter="blinds(horizontal)">
                                      <p:cBhvr>
                                        <p:cTn id="10" dur="500"/>
                                        <p:tgtEl>
                                          <p:spTgt spid="56218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62179">
                                            <p:txEl>
                                              <p:pRg st="1" end="1"/>
                                            </p:txEl>
                                          </p:spTgt>
                                        </p:tgtEl>
                                        <p:attrNameLst>
                                          <p:attrName>style.visibility</p:attrName>
                                        </p:attrNameLst>
                                      </p:cBhvr>
                                      <p:to>
                                        <p:strVal val="visible"/>
                                      </p:to>
                                    </p:set>
                                    <p:animEffect transition="in" filter="blinds(horizontal)">
                                      <p:cBhvr>
                                        <p:cTn id="15" dur="500"/>
                                        <p:tgtEl>
                                          <p:spTgt spid="562179">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62179">
                                            <p:txEl>
                                              <p:pRg st="2" end="2"/>
                                            </p:txEl>
                                          </p:spTgt>
                                        </p:tgtEl>
                                        <p:attrNameLst>
                                          <p:attrName>style.visibility</p:attrName>
                                        </p:attrNameLst>
                                      </p:cBhvr>
                                      <p:to>
                                        <p:strVal val="visible"/>
                                      </p:to>
                                    </p:set>
                                    <p:animEffect transition="in" filter="blinds(horizontal)">
                                      <p:cBhvr>
                                        <p:cTn id="18" dur="500"/>
                                        <p:tgtEl>
                                          <p:spTgt spid="562179">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62179">
                                            <p:txEl>
                                              <p:pRg st="3" end="3"/>
                                            </p:txEl>
                                          </p:spTgt>
                                        </p:tgtEl>
                                        <p:attrNameLst>
                                          <p:attrName>style.visibility</p:attrName>
                                        </p:attrNameLst>
                                      </p:cBhvr>
                                      <p:to>
                                        <p:strVal val="visible"/>
                                      </p:to>
                                    </p:set>
                                    <p:animEffect transition="in" filter="blinds(horizontal)">
                                      <p:cBhvr>
                                        <p:cTn id="23" dur="500"/>
                                        <p:tgtEl>
                                          <p:spTgt spid="562179">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62182"/>
                                        </p:tgtEl>
                                        <p:attrNameLst>
                                          <p:attrName>style.visibility</p:attrName>
                                        </p:attrNameLst>
                                      </p:cBhvr>
                                      <p:to>
                                        <p:strVal val="visible"/>
                                      </p:to>
                                    </p:set>
                                    <p:animEffect transition="in" filter="blinds(horizontal)">
                                      <p:cBhvr>
                                        <p:cTn id="26" dur="500"/>
                                        <p:tgtEl>
                                          <p:spTgt spid="56218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562180">
                                            <p:txEl>
                                              <p:pRg st="0" end="0"/>
                                            </p:txEl>
                                          </p:spTgt>
                                        </p:tgtEl>
                                        <p:attrNameLst>
                                          <p:attrName>style.visibility</p:attrName>
                                        </p:attrNameLst>
                                      </p:cBhvr>
                                      <p:to>
                                        <p:strVal val="visible"/>
                                      </p:to>
                                    </p:set>
                                    <p:animEffect transition="in" filter="blinds(horizontal)">
                                      <p:cBhvr>
                                        <p:cTn id="31" dur="500"/>
                                        <p:tgtEl>
                                          <p:spTgt spid="562180">
                                            <p:txEl>
                                              <p:pRg st="0" end="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562180">
                                            <p:txEl>
                                              <p:pRg st="1" end="1"/>
                                            </p:txEl>
                                          </p:spTgt>
                                        </p:tgtEl>
                                        <p:attrNameLst>
                                          <p:attrName>style.visibility</p:attrName>
                                        </p:attrNameLst>
                                      </p:cBhvr>
                                      <p:to>
                                        <p:strVal val="visible"/>
                                      </p:to>
                                    </p:set>
                                    <p:animEffect transition="in" filter="blinds(horizontal)">
                                      <p:cBhvr>
                                        <p:cTn id="34" dur="500"/>
                                        <p:tgtEl>
                                          <p:spTgt spid="562180">
                                            <p:txEl>
                                              <p:pRg st="1" end="1"/>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562180">
                                            <p:txEl>
                                              <p:pRg st="2" end="2"/>
                                            </p:txEl>
                                          </p:spTgt>
                                        </p:tgtEl>
                                        <p:attrNameLst>
                                          <p:attrName>style.visibility</p:attrName>
                                        </p:attrNameLst>
                                      </p:cBhvr>
                                      <p:to>
                                        <p:strVal val="visible"/>
                                      </p:to>
                                    </p:set>
                                    <p:animEffect transition="in" filter="blinds(horizontal)">
                                      <p:cBhvr>
                                        <p:cTn id="37" dur="500"/>
                                        <p:tgtEl>
                                          <p:spTgt spid="562180">
                                            <p:txEl>
                                              <p:pRg st="2" end="2"/>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562180">
                                            <p:txEl>
                                              <p:pRg st="3" end="3"/>
                                            </p:txEl>
                                          </p:spTgt>
                                        </p:tgtEl>
                                        <p:attrNameLst>
                                          <p:attrName>style.visibility</p:attrName>
                                        </p:attrNameLst>
                                      </p:cBhvr>
                                      <p:to>
                                        <p:strVal val="visible"/>
                                      </p:to>
                                    </p:set>
                                    <p:animEffect transition="in" filter="blinds(horizontal)">
                                      <p:cBhvr>
                                        <p:cTn id="40" dur="500"/>
                                        <p:tgtEl>
                                          <p:spTgt spid="56218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2" name="Rectangle 4"/>
          <p:cNvSpPr>
            <a:spLocks noGrp="1" noChangeArrowheads="1"/>
          </p:cNvSpPr>
          <p:nvPr>
            <p:ph type="title" idx="4294967295"/>
          </p:nvPr>
        </p:nvSpPr>
        <p:spPr>
          <a:xfrm>
            <a:off x="685800" y="160338"/>
            <a:ext cx="7315200" cy="474662"/>
          </a:xfrm>
          <a:noFill/>
        </p:spPr>
        <p:txBody>
          <a:bodyPr wrap="none"/>
          <a:lstStyle/>
          <a:p>
            <a:pPr eaLnBrk="1" hangingPunct="1"/>
            <a:r>
              <a:rPr lang="zh-CN" altLang="en-US" sz="3200"/>
              <a:t>举例：</a:t>
            </a:r>
            <a:r>
              <a:rPr lang="en-US" altLang="zh-CN" sz="3200"/>
              <a:t>SPARCstation 20’s</a:t>
            </a:r>
            <a:r>
              <a:rPr lang="zh-CN" altLang="en-US" sz="3200"/>
              <a:t>内存条</a:t>
            </a:r>
            <a:r>
              <a:rPr lang="en-US" altLang="zh-CN" sz="3200"/>
              <a:t>(</a:t>
            </a:r>
            <a:r>
              <a:rPr lang="zh-CN" altLang="en-US" sz="3200"/>
              <a:t>模块</a:t>
            </a:r>
            <a:r>
              <a:rPr lang="en-US" altLang="zh-CN" sz="3200"/>
              <a:t>)</a:t>
            </a:r>
          </a:p>
        </p:txBody>
      </p:sp>
      <p:sp>
        <p:nvSpPr>
          <p:cNvPr id="880643" name="Rectangle 5"/>
          <p:cNvSpPr>
            <a:spLocks noGrp="1" noChangeArrowheads="1"/>
          </p:cNvSpPr>
          <p:nvPr>
            <p:ph type="body" idx="4294967295"/>
          </p:nvPr>
        </p:nvSpPr>
        <p:spPr>
          <a:xfrm>
            <a:off x="157163" y="709613"/>
            <a:ext cx="8775700" cy="904875"/>
          </a:xfrm>
          <a:noFill/>
        </p:spPr>
        <p:txBody>
          <a:bodyPr/>
          <a:lstStyle/>
          <a:p>
            <a:pPr eaLnBrk="1" hangingPunct="1">
              <a:spcBef>
                <a:spcPct val="0"/>
              </a:spcBef>
            </a:pPr>
            <a:r>
              <a:rPr lang="en-US" altLang="zh-CN" sz="2000">
                <a:latin typeface="微软雅黑" pitchFamily="34" charset="-122"/>
                <a:ea typeface="微软雅黑" pitchFamily="34" charset="-122"/>
              </a:rPr>
              <a:t>one memory module </a:t>
            </a:r>
            <a:r>
              <a:rPr lang="zh-CN" altLang="en-US" sz="2000">
                <a:latin typeface="微软雅黑" pitchFamily="34" charset="-122"/>
                <a:ea typeface="微软雅黑" pitchFamily="34" charset="-122"/>
              </a:rPr>
              <a:t>（内存条）</a:t>
            </a:r>
            <a:endParaRPr lang="en-US" altLang="zh-CN" sz="2000">
              <a:latin typeface="微软雅黑" pitchFamily="34" charset="-122"/>
              <a:ea typeface="微软雅黑" pitchFamily="34" charset="-122"/>
            </a:endParaRPr>
          </a:p>
          <a:p>
            <a:pPr lvl="1" eaLnBrk="1" hangingPunct="1">
              <a:spcBef>
                <a:spcPct val="0"/>
              </a:spcBef>
            </a:pPr>
            <a:r>
              <a:rPr lang="en-US" altLang="zh-CN">
                <a:latin typeface="微软雅黑" pitchFamily="34" charset="-122"/>
                <a:ea typeface="微软雅黑" pitchFamily="34" charset="-122"/>
              </a:rPr>
              <a:t>Smallest: 4 MB = 16x 2Mb DRAM chips, 8 KB of  Page SRAM</a:t>
            </a:r>
          </a:p>
          <a:p>
            <a:pPr lvl="1" eaLnBrk="1" hangingPunct="1">
              <a:spcBef>
                <a:spcPct val="0"/>
              </a:spcBef>
            </a:pPr>
            <a:r>
              <a:rPr lang="en-US" altLang="zh-CN">
                <a:latin typeface="微软雅黑" pitchFamily="34" charset="-122"/>
                <a:ea typeface="微软雅黑" pitchFamily="34" charset="-122"/>
              </a:rPr>
              <a:t>Biggest: 64 MB = 32x 16Mb chips, 16 KB of Page  SRAM</a:t>
            </a:r>
          </a:p>
        </p:txBody>
      </p:sp>
      <p:sp>
        <p:nvSpPr>
          <p:cNvPr id="880644" name="Text Box 63"/>
          <p:cNvSpPr txBox="1">
            <a:spLocks noChangeArrowheads="1"/>
          </p:cNvSpPr>
          <p:nvPr/>
        </p:nvSpPr>
        <p:spPr bwMode="auto">
          <a:xfrm>
            <a:off x="0" y="5272088"/>
            <a:ext cx="827088" cy="274637"/>
          </a:xfrm>
          <a:prstGeom prst="rect">
            <a:avLst/>
          </a:prstGeom>
          <a:noFill/>
          <a:ln w="9525">
            <a:noFill/>
            <a:miter lim="800000"/>
            <a:headEnd/>
            <a:tailEnd/>
          </a:ln>
        </p:spPr>
        <p:txBody>
          <a:bodyPr lIns="0" tIns="0" rIns="0" bIns="0">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384006" name="Rectangle 6"/>
          <p:cNvSpPr>
            <a:spLocks noChangeArrowheads="1"/>
          </p:cNvSpPr>
          <p:nvPr/>
        </p:nvSpPr>
        <p:spPr bwMode="auto">
          <a:xfrm>
            <a:off x="1689100" y="3289300"/>
            <a:ext cx="1651000" cy="1651000"/>
          </a:xfrm>
          <a:prstGeom prst="rect">
            <a:avLst/>
          </a:prstGeom>
          <a:noFill/>
          <a:ln w="25400">
            <a:solidFill>
              <a:schemeClr val="tx1"/>
            </a:solidFill>
            <a:miter lim="800000"/>
            <a:headEnd/>
            <a:tailEnd/>
          </a:ln>
          <a:effectLst>
            <a:outerShdw dist="107763" dir="2700000" algn="ctr" rotWithShape="0">
              <a:schemeClr val="bg1"/>
            </a:outerShdw>
          </a:effectLst>
        </p:spPr>
        <p:txBody>
          <a:bodyPr wrap="none"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880646" name="Line 7"/>
          <p:cNvSpPr>
            <a:spLocks noChangeShapeType="1"/>
          </p:cNvSpPr>
          <p:nvPr/>
        </p:nvSpPr>
        <p:spPr bwMode="auto">
          <a:xfrm>
            <a:off x="1308100" y="3276600"/>
            <a:ext cx="279400" cy="0"/>
          </a:xfrm>
          <a:prstGeom prst="line">
            <a:avLst/>
          </a:prstGeom>
          <a:noFill/>
          <a:ln w="25400">
            <a:solidFill>
              <a:schemeClr val="tx1"/>
            </a:solidFill>
            <a:round/>
            <a:headEnd/>
            <a:tailEnd/>
          </a:ln>
        </p:spPr>
        <p:txBody>
          <a:bodyPr wrap="none" anchor="ctr"/>
          <a:lstStyle/>
          <a:p>
            <a:endParaRPr lang="zh-CN" altLang="en-US"/>
          </a:p>
        </p:txBody>
      </p:sp>
      <p:sp>
        <p:nvSpPr>
          <p:cNvPr id="880647" name="Line 8"/>
          <p:cNvSpPr>
            <a:spLocks noChangeShapeType="1"/>
          </p:cNvSpPr>
          <p:nvPr/>
        </p:nvSpPr>
        <p:spPr bwMode="auto">
          <a:xfrm>
            <a:off x="1308100" y="4953000"/>
            <a:ext cx="279400" cy="0"/>
          </a:xfrm>
          <a:prstGeom prst="line">
            <a:avLst/>
          </a:prstGeom>
          <a:noFill/>
          <a:ln w="25400">
            <a:solidFill>
              <a:schemeClr val="tx1"/>
            </a:solidFill>
            <a:round/>
            <a:headEnd/>
            <a:tailEnd/>
          </a:ln>
        </p:spPr>
        <p:txBody>
          <a:bodyPr wrap="none" anchor="ctr"/>
          <a:lstStyle/>
          <a:p>
            <a:endParaRPr lang="zh-CN" altLang="en-US"/>
          </a:p>
        </p:txBody>
      </p:sp>
      <p:sp>
        <p:nvSpPr>
          <p:cNvPr id="880648" name="Line 9"/>
          <p:cNvSpPr>
            <a:spLocks noChangeShapeType="1"/>
          </p:cNvSpPr>
          <p:nvPr/>
        </p:nvSpPr>
        <p:spPr bwMode="auto">
          <a:xfrm flipV="1">
            <a:off x="1447800" y="4559300"/>
            <a:ext cx="0" cy="406400"/>
          </a:xfrm>
          <a:prstGeom prst="line">
            <a:avLst/>
          </a:prstGeom>
          <a:noFill/>
          <a:ln w="25400">
            <a:solidFill>
              <a:schemeClr val="tx1"/>
            </a:solidFill>
            <a:round/>
            <a:headEnd type="triangle" w="med" len="med"/>
            <a:tailEnd/>
          </a:ln>
        </p:spPr>
        <p:txBody>
          <a:bodyPr wrap="none" anchor="ctr"/>
          <a:lstStyle/>
          <a:p>
            <a:endParaRPr lang="zh-CN" altLang="en-US"/>
          </a:p>
        </p:txBody>
      </p:sp>
      <p:sp>
        <p:nvSpPr>
          <p:cNvPr id="880649" name="Line 10"/>
          <p:cNvSpPr>
            <a:spLocks noChangeShapeType="1"/>
          </p:cNvSpPr>
          <p:nvPr/>
        </p:nvSpPr>
        <p:spPr bwMode="auto">
          <a:xfrm>
            <a:off x="1447800" y="3289300"/>
            <a:ext cx="0" cy="355600"/>
          </a:xfrm>
          <a:prstGeom prst="line">
            <a:avLst/>
          </a:prstGeom>
          <a:noFill/>
          <a:ln w="25400">
            <a:solidFill>
              <a:schemeClr val="tx1"/>
            </a:solidFill>
            <a:round/>
            <a:headEnd type="triangle" w="med" len="med"/>
            <a:tailEnd/>
          </a:ln>
        </p:spPr>
        <p:txBody>
          <a:bodyPr wrap="none" anchor="ctr"/>
          <a:lstStyle/>
          <a:p>
            <a:endParaRPr lang="zh-CN" altLang="en-US"/>
          </a:p>
        </p:txBody>
      </p:sp>
      <p:sp>
        <p:nvSpPr>
          <p:cNvPr id="880650" name="Rectangle 11"/>
          <p:cNvSpPr>
            <a:spLocks noChangeArrowheads="1"/>
          </p:cNvSpPr>
          <p:nvPr/>
        </p:nvSpPr>
        <p:spPr bwMode="auto">
          <a:xfrm rot="-5400000">
            <a:off x="840581" y="3912394"/>
            <a:ext cx="1158875" cy="363538"/>
          </a:xfrm>
          <a:prstGeom prst="rect">
            <a:avLst/>
          </a:prstGeom>
          <a:noFill/>
          <a:ln w="12700">
            <a:noFill/>
            <a:miter lim="800000"/>
            <a:headEnd/>
            <a:tailEnd/>
          </a:ln>
        </p:spPr>
        <p:txBody>
          <a:bodyPr wrap="none" lIns="90488" tIns="44450" rIns="90488" bIns="44450">
            <a:spAutoFit/>
          </a:bodyPr>
          <a:lstStyle/>
          <a:p>
            <a:r>
              <a:rPr lang="zh-CN" altLang="en-US" sz="1800" b="1">
                <a:ea typeface="宋体" pitchFamily="2" charset="-122"/>
              </a:rPr>
              <a:t>512 </a:t>
            </a:r>
            <a:r>
              <a:rPr lang="en-US" altLang="zh-CN" sz="1800" b="1">
                <a:ea typeface="宋体" pitchFamily="2" charset="-122"/>
              </a:rPr>
              <a:t>rows</a:t>
            </a:r>
          </a:p>
        </p:txBody>
      </p:sp>
      <p:sp>
        <p:nvSpPr>
          <p:cNvPr id="880651" name="Line 12"/>
          <p:cNvSpPr>
            <a:spLocks noChangeShapeType="1"/>
          </p:cNvSpPr>
          <p:nvPr/>
        </p:nvSpPr>
        <p:spPr bwMode="auto">
          <a:xfrm>
            <a:off x="3651250" y="2609850"/>
            <a:ext cx="0" cy="279400"/>
          </a:xfrm>
          <a:prstGeom prst="line">
            <a:avLst/>
          </a:prstGeom>
          <a:noFill/>
          <a:ln w="25400">
            <a:solidFill>
              <a:schemeClr val="tx1"/>
            </a:solidFill>
            <a:round/>
            <a:headEnd/>
            <a:tailEnd/>
          </a:ln>
        </p:spPr>
        <p:txBody>
          <a:bodyPr wrap="none" anchor="ctr"/>
          <a:lstStyle/>
          <a:p>
            <a:endParaRPr lang="zh-CN" altLang="en-US"/>
          </a:p>
        </p:txBody>
      </p:sp>
      <p:sp>
        <p:nvSpPr>
          <p:cNvPr id="880652" name="Line 13"/>
          <p:cNvSpPr>
            <a:spLocks noChangeShapeType="1"/>
          </p:cNvSpPr>
          <p:nvPr/>
        </p:nvSpPr>
        <p:spPr bwMode="auto">
          <a:xfrm>
            <a:off x="2051050" y="2609850"/>
            <a:ext cx="0" cy="279400"/>
          </a:xfrm>
          <a:prstGeom prst="line">
            <a:avLst/>
          </a:prstGeom>
          <a:noFill/>
          <a:ln w="25400">
            <a:solidFill>
              <a:schemeClr val="tx1"/>
            </a:solidFill>
            <a:round/>
            <a:headEnd/>
            <a:tailEnd/>
          </a:ln>
        </p:spPr>
        <p:txBody>
          <a:bodyPr wrap="none" anchor="ctr"/>
          <a:lstStyle/>
          <a:p>
            <a:endParaRPr lang="zh-CN" altLang="en-US"/>
          </a:p>
        </p:txBody>
      </p:sp>
      <p:sp>
        <p:nvSpPr>
          <p:cNvPr id="880653" name="Line 14"/>
          <p:cNvSpPr>
            <a:spLocks noChangeShapeType="1"/>
          </p:cNvSpPr>
          <p:nvPr/>
        </p:nvSpPr>
        <p:spPr bwMode="auto">
          <a:xfrm>
            <a:off x="2063750" y="2749550"/>
            <a:ext cx="355600" cy="0"/>
          </a:xfrm>
          <a:prstGeom prst="line">
            <a:avLst/>
          </a:prstGeom>
          <a:noFill/>
          <a:ln w="25400">
            <a:solidFill>
              <a:schemeClr val="tx1"/>
            </a:solidFill>
            <a:round/>
            <a:headEnd type="triangle" w="med" len="med"/>
            <a:tailEnd/>
          </a:ln>
        </p:spPr>
        <p:txBody>
          <a:bodyPr wrap="none" anchor="ctr"/>
          <a:lstStyle/>
          <a:p>
            <a:endParaRPr lang="zh-CN" altLang="en-US"/>
          </a:p>
        </p:txBody>
      </p:sp>
      <p:sp>
        <p:nvSpPr>
          <p:cNvPr id="880654" name="Line 15"/>
          <p:cNvSpPr>
            <a:spLocks noChangeShapeType="1"/>
          </p:cNvSpPr>
          <p:nvPr/>
        </p:nvSpPr>
        <p:spPr bwMode="auto">
          <a:xfrm flipH="1">
            <a:off x="3257550" y="2749550"/>
            <a:ext cx="406400" cy="0"/>
          </a:xfrm>
          <a:prstGeom prst="line">
            <a:avLst/>
          </a:prstGeom>
          <a:noFill/>
          <a:ln w="25400">
            <a:solidFill>
              <a:schemeClr val="tx1"/>
            </a:solidFill>
            <a:round/>
            <a:headEnd type="triangle" w="med" len="med"/>
            <a:tailEnd/>
          </a:ln>
        </p:spPr>
        <p:txBody>
          <a:bodyPr wrap="none" anchor="ctr"/>
          <a:lstStyle/>
          <a:p>
            <a:endParaRPr lang="zh-CN" altLang="en-US"/>
          </a:p>
        </p:txBody>
      </p:sp>
      <p:sp>
        <p:nvSpPr>
          <p:cNvPr id="880655" name="Rectangle 16"/>
          <p:cNvSpPr>
            <a:spLocks noChangeArrowheads="1"/>
          </p:cNvSpPr>
          <p:nvPr/>
        </p:nvSpPr>
        <p:spPr bwMode="auto">
          <a:xfrm>
            <a:off x="2305050" y="2540000"/>
            <a:ext cx="1082675" cy="363538"/>
          </a:xfrm>
          <a:prstGeom prst="rect">
            <a:avLst/>
          </a:prstGeom>
          <a:noFill/>
          <a:ln w="12700">
            <a:noFill/>
            <a:miter lim="800000"/>
            <a:headEnd/>
            <a:tailEnd/>
          </a:ln>
        </p:spPr>
        <p:txBody>
          <a:bodyPr wrap="none" lIns="90488" tIns="44450" rIns="90488" bIns="44450">
            <a:spAutoFit/>
          </a:bodyPr>
          <a:lstStyle/>
          <a:p>
            <a:r>
              <a:rPr lang="zh-CN" altLang="en-US" sz="1800" b="1">
                <a:ea typeface="宋体" pitchFamily="2" charset="-122"/>
              </a:rPr>
              <a:t>512 </a:t>
            </a:r>
            <a:r>
              <a:rPr lang="en-US" altLang="zh-CN" sz="1800" b="1">
                <a:ea typeface="宋体" pitchFamily="2" charset="-122"/>
              </a:rPr>
              <a:t>cols</a:t>
            </a:r>
          </a:p>
        </p:txBody>
      </p:sp>
      <p:sp>
        <p:nvSpPr>
          <p:cNvPr id="880656" name="Line 17"/>
          <p:cNvSpPr>
            <a:spLocks noChangeShapeType="1"/>
          </p:cNvSpPr>
          <p:nvPr/>
        </p:nvSpPr>
        <p:spPr bwMode="auto">
          <a:xfrm flipV="1">
            <a:off x="1689100" y="2968625"/>
            <a:ext cx="312738" cy="320675"/>
          </a:xfrm>
          <a:prstGeom prst="line">
            <a:avLst/>
          </a:prstGeom>
          <a:noFill/>
          <a:ln w="25400">
            <a:solidFill>
              <a:schemeClr val="tx1"/>
            </a:solidFill>
            <a:round/>
            <a:headEnd/>
            <a:tailEnd/>
          </a:ln>
        </p:spPr>
        <p:txBody>
          <a:bodyPr wrap="none" anchor="ctr"/>
          <a:lstStyle/>
          <a:p>
            <a:endParaRPr lang="zh-CN" altLang="en-US"/>
          </a:p>
        </p:txBody>
      </p:sp>
      <p:sp>
        <p:nvSpPr>
          <p:cNvPr id="880657" name="Line 18"/>
          <p:cNvSpPr>
            <a:spLocks noChangeShapeType="1"/>
          </p:cNvSpPr>
          <p:nvPr/>
        </p:nvSpPr>
        <p:spPr bwMode="auto">
          <a:xfrm flipV="1">
            <a:off x="3336925" y="2978150"/>
            <a:ext cx="327025" cy="315913"/>
          </a:xfrm>
          <a:prstGeom prst="line">
            <a:avLst/>
          </a:prstGeom>
          <a:noFill/>
          <a:ln w="25400">
            <a:solidFill>
              <a:schemeClr val="tx1"/>
            </a:solidFill>
            <a:round/>
            <a:headEnd/>
            <a:tailEnd/>
          </a:ln>
        </p:spPr>
        <p:txBody>
          <a:bodyPr wrap="none" anchor="ctr"/>
          <a:lstStyle/>
          <a:p>
            <a:endParaRPr lang="zh-CN" altLang="en-US"/>
          </a:p>
        </p:txBody>
      </p:sp>
      <p:sp>
        <p:nvSpPr>
          <p:cNvPr id="880658" name="Line 19"/>
          <p:cNvSpPr>
            <a:spLocks noChangeShapeType="1"/>
          </p:cNvSpPr>
          <p:nvPr/>
        </p:nvSpPr>
        <p:spPr bwMode="auto">
          <a:xfrm flipV="1">
            <a:off x="3336925" y="4619625"/>
            <a:ext cx="322263" cy="325438"/>
          </a:xfrm>
          <a:prstGeom prst="line">
            <a:avLst/>
          </a:prstGeom>
          <a:noFill/>
          <a:ln w="25400">
            <a:solidFill>
              <a:schemeClr val="tx1"/>
            </a:solidFill>
            <a:round/>
            <a:headEnd/>
            <a:tailEnd/>
          </a:ln>
        </p:spPr>
        <p:txBody>
          <a:bodyPr wrap="none" anchor="ctr"/>
          <a:lstStyle/>
          <a:p>
            <a:endParaRPr lang="zh-CN" altLang="en-US"/>
          </a:p>
        </p:txBody>
      </p:sp>
      <p:sp>
        <p:nvSpPr>
          <p:cNvPr id="880659" name="Line 20"/>
          <p:cNvSpPr>
            <a:spLocks noChangeShapeType="1"/>
          </p:cNvSpPr>
          <p:nvPr/>
        </p:nvSpPr>
        <p:spPr bwMode="auto">
          <a:xfrm>
            <a:off x="1993900" y="2971800"/>
            <a:ext cx="1665288" cy="0"/>
          </a:xfrm>
          <a:prstGeom prst="line">
            <a:avLst/>
          </a:prstGeom>
          <a:noFill/>
          <a:ln w="25400">
            <a:solidFill>
              <a:schemeClr val="tx1"/>
            </a:solidFill>
            <a:round/>
            <a:headEnd/>
            <a:tailEnd/>
          </a:ln>
        </p:spPr>
        <p:txBody>
          <a:bodyPr wrap="none" anchor="ctr"/>
          <a:lstStyle/>
          <a:p>
            <a:endParaRPr lang="zh-CN" altLang="en-US"/>
          </a:p>
        </p:txBody>
      </p:sp>
      <p:sp>
        <p:nvSpPr>
          <p:cNvPr id="880660" name="Line 21"/>
          <p:cNvSpPr>
            <a:spLocks noChangeShapeType="1"/>
          </p:cNvSpPr>
          <p:nvPr/>
        </p:nvSpPr>
        <p:spPr bwMode="auto">
          <a:xfrm flipH="1">
            <a:off x="3657600" y="2965450"/>
            <a:ext cx="0" cy="1670050"/>
          </a:xfrm>
          <a:prstGeom prst="line">
            <a:avLst/>
          </a:prstGeom>
          <a:noFill/>
          <a:ln w="25400">
            <a:solidFill>
              <a:schemeClr val="tx1"/>
            </a:solidFill>
            <a:round/>
            <a:headEnd/>
            <a:tailEnd/>
          </a:ln>
        </p:spPr>
        <p:txBody>
          <a:bodyPr wrap="none" anchor="ctr"/>
          <a:lstStyle/>
          <a:p>
            <a:endParaRPr lang="zh-CN" altLang="en-US"/>
          </a:p>
        </p:txBody>
      </p:sp>
      <p:sp>
        <p:nvSpPr>
          <p:cNvPr id="880661" name="Rectangle 22"/>
          <p:cNvSpPr>
            <a:spLocks noChangeArrowheads="1"/>
          </p:cNvSpPr>
          <p:nvPr/>
        </p:nvSpPr>
        <p:spPr bwMode="auto">
          <a:xfrm>
            <a:off x="1625600" y="3294063"/>
            <a:ext cx="1755775" cy="363537"/>
          </a:xfrm>
          <a:prstGeom prst="rect">
            <a:avLst/>
          </a:prstGeom>
          <a:noFill/>
          <a:ln w="12700">
            <a:noFill/>
            <a:miter lim="800000"/>
            <a:headEnd/>
            <a:tailEnd/>
          </a:ln>
        </p:spPr>
        <p:txBody>
          <a:bodyPr wrap="none" lIns="90488" tIns="44450" rIns="90488" bIns="44450">
            <a:spAutoFit/>
          </a:bodyPr>
          <a:lstStyle/>
          <a:p>
            <a:pPr algn="ctr"/>
            <a:r>
              <a:rPr lang="en-US" altLang="zh-CN" sz="1800" b="1">
                <a:ea typeface="宋体" pitchFamily="2" charset="-122"/>
              </a:rPr>
              <a:t>DRAM Chip 15</a:t>
            </a:r>
          </a:p>
        </p:txBody>
      </p:sp>
      <p:sp>
        <p:nvSpPr>
          <p:cNvPr id="880662" name="Rectangle 23"/>
          <p:cNvSpPr>
            <a:spLocks noChangeArrowheads="1"/>
          </p:cNvSpPr>
          <p:nvPr/>
        </p:nvSpPr>
        <p:spPr bwMode="auto">
          <a:xfrm>
            <a:off x="1689100" y="5118100"/>
            <a:ext cx="1651000" cy="279400"/>
          </a:xfrm>
          <a:prstGeom prst="rect">
            <a:avLst/>
          </a:prstGeom>
          <a:noFill/>
          <a:ln w="25400">
            <a:solidFill>
              <a:schemeClr val="accent2"/>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880663" name="Line 24"/>
          <p:cNvSpPr>
            <a:spLocks noChangeShapeType="1"/>
          </p:cNvSpPr>
          <p:nvPr/>
        </p:nvSpPr>
        <p:spPr bwMode="auto">
          <a:xfrm flipV="1">
            <a:off x="3336925" y="4802188"/>
            <a:ext cx="322263" cy="325437"/>
          </a:xfrm>
          <a:prstGeom prst="line">
            <a:avLst/>
          </a:prstGeom>
          <a:noFill/>
          <a:ln w="25400">
            <a:solidFill>
              <a:schemeClr val="accent2"/>
            </a:solidFill>
            <a:round/>
            <a:headEnd/>
            <a:tailEnd/>
          </a:ln>
        </p:spPr>
        <p:txBody>
          <a:bodyPr wrap="none" anchor="ctr"/>
          <a:lstStyle/>
          <a:p>
            <a:endParaRPr lang="zh-CN" altLang="en-US"/>
          </a:p>
        </p:txBody>
      </p:sp>
      <p:sp>
        <p:nvSpPr>
          <p:cNvPr id="880664" name="Line 25"/>
          <p:cNvSpPr>
            <a:spLocks noChangeShapeType="1"/>
          </p:cNvSpPr>
          <p:nvPr/>
        </p:nvSpPr>
        <p:spPr bwMode="auto">
          <a:xfrm>
            <a:off x="3657600" y="4813300"/>
            <a:ext cx="0" cy="279400"/>
          </a:xfrm>
          <a:prstGeom prst="line">
            <a:avLst/>
          </a:prstGeom>
          <a:noFill/>
          <a:ln w="25400">
            <a:solidFill>
              <a:schemeClr val="accent2"/>
            </a:solidFill>
            <a:round/>
            <a:headEnd/>
            <a:tailEnd/>
          </a:ln>
        </p:spPr>
        <p:txBody>
          <a:bodyPr wrap="none" anchor="ctr"/>
          <a:lstStyle/>
          <a:p>
            <a:endParaRPr lang="zh-CN" altLang="en-US"/>
          </a:p>
        </p:txBody>
      </p:sp>
      <p:sp>
        <p:nvSpPr>
          <p:cNvPr id="880665" name="Line 26"/>
          <p:cNvSpPr>
            <a:spLocks noChangeShapeType="1"/>
          </p:cNvSpPr>
          <p:nvPr/>
        </p:nvSpPr>
        <p:spPr bwMode="auto">
          <a:xfrm flipV="1">
            <a:off x="3336925" y="5083175"/>
            <a:ext cx="322263" cy="315913"/>
          </a:xfrm>
          <a:prstGeom prst="line">
            <a:avLst/>
          </a:prstGeom>
          <a:noFill/>
          <a:ln w="25400">
            <a:solidFill>
              <a:schemeClr val="accent2"/>
            </a:solidFill>
            <a:round/>
            <a:headEnd/>
            <a:tailEnd/>
          </a:ln>
        </p:spPr>
        <p:txBody>
          <a:bodyPr wrap="none" anchor="ctr"/>
          <a:lstStyle/>
          <a:p>
            <a:endParaRPr lang="zh-CN" altLang="en-US"/>
          </a:p>
        </p:txBody>
      </p:sp>
      <p:sp>
        <p:nvSpPr>
          <p:cNvPr id="880666" name="Line 27"/>
          <p:cNvSpPr>
            <a:spLocks noChangeShapeType="1"/>
          </p:cNvSpPr>
          <p:nvPr/>
        </p:nvSpPr>
        <p:spPr bwMode="auto">
          <a:xfrm>
            <a:off x="2590800" y="5422900"/>
            <a:ext cx="0" cy="396875"/>
          </a:xfrm>
          <a:prstGeom prst="line">
            <a:avLst/>
          </a:prstGeom>
          <a:noFill/>
          <a:ln w="25400">
            <a:solidFill>
              <a:schemeClr val="tx1"/>
            </a:solidFill>
            <a:round/>
            <a:headEnd/>
            <a:tailEnd type="triangle" w="med" len="med"/>
          </a:ln>
        </p:spPr>
        <p:txBody>
          <a:bodyPr wrap="none" anchor="ctr"/>
          <a:lstStyle/>
          <a:p>
            <a:endParaRPr lang="zh-CN" altLang="en-US"/>
          </a:p>
        </p:txBody>
      </p:sp>
      <p:sp>
        <p:nvSpPr>
          <p:cNvPr id="880667" name="Rectangle 28"/>
          <p:cNvSpPr>
            <a:spLocks noChangeArrowheads="1"/>
          </p:cNvSpPr>
          <p:nvPr/>
        </p:nvSpPr>
        <p:spPr bwMode="auto">
          <a:xfrm>
            <a:off x="1466850" y="5408613"/>
            <a:ext cx="1674813" cy="363537"/>
          </a:xfrm>
          <a:prstGeom prst="rect">
            <a:avLst/>
          </a:prstGeom>
          <a:noFill/>
          <a:ln w="12700">
            <a:noFill/>
            <a:miter lim="800000"/>
            <a:headEnd/>
            <a:tailEnd/>
          </a:ln>
        </p:spPr>
        <p:txBody>
          <a:bodyPr wrap="none" lIns="90488" tIns="44450" rIns="90488" bIns="44450">
            <a:spAutoFit/>
          </a:bodyPr>
          <a:lstStyle/>
          <a:p>
            <a:r>
              <a:rPr lang="en-US" altLang="zh-CN" sz="1800" b="1">
                <a:ea typeface="宋体" pitchFamily="2" charset="-122"/>
              </a:rPr>
              <a:t>bits&lt;127:120</a:t>
            </a:r>
            <a:r>
              <a:rPr lang="en-US" altLang="zh-CN" b="1">
                <a:latin typeface="Times New Roman" pitchFamily="18" charset="0"/>
                <a:ea typeface="宋体" pitchFamily="2" charset="-122"/>
              </a:rPr>
              <a:t>&gt;</a:t>
            </a:r>
          </a:p>
        </p:txBody>
      </p:sp>
      <p:sp>
        <p:nvSpPr>
          <p:cNvPr id="880668" name="Line 29"/>
          <p:cNvSpPr>
            <a:spLocks noChangeShapeType="1"/>
          </p:cNvSpPr>
          <p:nvPr/>
        </p:nvSpPr>
        <p:spPr bwMode="auto">
          <a:xfrm flipV="1">
            <a:off x="3659188" y="4545013"/>
            <a:ext cx="393700" cy="406400"/>
          </a:xfrm>
          <a:prstGeom prst="line">
            <a:avLst/>
          </a:prstGeom>
          <a:noFill/>
          <a:ln w="25400">
            <a:solidFill>
              <a:schemeClr val="tx1"/>
            </a:solidFill>
            <a:round/>
            <a:headEnd type="triangle" w="med" len="med"/>
            <a:tailEnd/>
          </a:ln>
        </p:spPr>
        <p:txBody>
          <a:bodyPr wrap="none" anchor="ctr"/>
          <a:lstStyle/>
          <a:p>
            <a:endParaRPr lang="zh-CN" altLang="en-US"/>
          </a:p>
        </p:txBody>
      </p:sp>
      <p:sp>
        <p:nvSpPr>
          <p:cNvPr id="880669" name="Rectangle 30"/>
          <p:cNvSpPr>
            <a:spLocks noChangeArrowheads="1"/>
          </p:cNvSpPr>
          <p:nvPr/>
        </p:nvSpPr>
        <p:spPr bwMode="auto">
          <a:xfrm>
            <a:off x="3973513" y="4368800"/>
            <a:ext cx="777875" cy="363538"/>
          </a:xfrm>
          <a:prstGeom prst="rect">
            <a:avLst/>
          </a:prstGeom>
          <a:noFill/>
          <a:ln w="12700">
            <a:noFill/>
            <a:miter lim="800000"/>
            <a:headEnd/>
            <a:tailEnd/>
          </a:ln>
        </p:spPr>
        <p:txBody>
          <a:bodyPr wrap="none" lIns="90488" tIns="44450" rIns="90488" bIns="44450">
            <a:spAutoFit/>
          </a:bodyPr>
          <a:lstStyle/>
          <a:p>
            <a:r>
              <a:rPr lang="zh-CN" altLang="en-US" sz="1800" b="1">
                <a:ea typeface="宋体" pitchFamily="2" charset="-122"/>
              </a:rPr>
              <a:t>8 </a:t>
            </a:r>
            <a:r>
              <a:rPr lang="en-US" altLang="zh-CN" sz="1800" b="1">
                <a:ea typeface="宋体" pitchFamily="2" charset="-122"/>
              </a:rPr>
              <a:t>bits</a:t>
            </a:r>
          </a:p>
        </p:txBody>
      </p:sp>
      <p:sp>
        <p:nvSpPr>
          <p:cNvPr id="880670" name="Line 31"/>
          <p:cNvSpPr>
            <a:spLocks noChangeShapeType="1"/>
          </p:cNvSpPr>
          <p:nvPr/>
        </p:nvSpPr>
        <p:spPr bwMode="auto">
          <a:xfrm flipV="1">
            <a:off x="1689100" y="4940300"/>
            <a:ext cx="127000" cy="177800"/>
          </a:xfrm>
          <a:prstGeom prst="line">
            <a:avLst/>
          </a:prstGeom>
          <a:noFill/>
          <a:ln w="25400">
            <a:solidFill>
              <a:schemeClr val="accent2"/>
            </a:solidFill>
            <a:round/>
            <a:headEnd/>
            <a:tailEnd/>
          </a:ln>
        </p:spPr>
        <p:txBody>
          <a:bodyPr wrap="none" anchor="ctr"/>
          <a:lstStyle/>
          <a:p>
            <a:endParaRPr lang="zh-CN" altLang="en-US"/>
          </a:p>
        </p:txBody>
      </p:sp>
      <p:sp>
        <p:nvSpPr>
          <p:cNvPr id="880671" name="Line 32"/>
          <p:cNvSpPr>
            <a:spLocks noChangeShapeType="1"/>
          </p:cNvSpPr>
          <p:nvPr/>
        </p:nvSpPr>
        <p:spPr bwMode="auto">
          <a:xfrm flipH="1">
            <a:off x="3478213" y="4800600"/>
            <a:ext cx="192087" cy="0"/>
          </a:xfrm>
          <a:prstGeom prst="line">
            <a:avLst/>
          </a:prstGeom>
          <a:noFill/>
          <a:ln w="25400">
            <a:solidFill>
              <a:schemeClr val="accent2"/>
            </a:solidFill>
            <a:round/>
            <a:headEnd/>
            <a:tailEnd/>
          </a:ln>
        </p:spPr>
        <p:txBody>
          <a:bodyPr wrap="none" anchor="ctr"/>
          <a:lstStyle/>
          <a:p>
            <a:endParaRPr lang="zh-CN" altLang="en-US"/>
          </a:p>
        </p:txBody>
      </p:sp>
      <p:sp>
        <p:nvSpPr>
          <p:cNvPr id="880672" name="Rectangle 33"/>
          <p:cNvSpPr>
            <a:spLocks noChangeArrowheads="1"/>
          </p:cNvSpPr>
          <p:nvPr/>
        </p:nvSpPr>
        <p:spPr bwMode="auto">
          <a:xfrm>
            <a:off x="1638300" y="5094288"/>
            <a:ext cx="1719263" cy="363537"/>
          </a:xfrm>
          <a:prstGeom prst="rect">
            <a:avLst/>
          </a:prstGeom>
          <a:noFill/>
          <a:ln w="12700">
            <a:noFill/>
            <a:miter lim="800000"/>
            <a:headEnd/>
            <a:tailEnd/>
          </a:ln>
        </p:spPr>
        <p:txBody>
          <a:bodyPr wrap="none" lIns="90488" tIns="44450" rIns="90488" bIns="44450">
            <a:spAutoFit/>
          </a:bodyPr>
          <a:lstStyle/>
          <a:p>
            <a:r>
              <a:rPr lang="zh-CN" altLang="en-US" sz="1800" b="1">
                <a:ea typeface="宋体" pitchFamily="2" charset="-122"/>
              </a:rPr>
              <a:t>512×</a:t>
            </a:r>
            <a:r>
              <a:rPr lang="en-US" altLang="zh-CN" sz="1800" b="1">
                <a:ea typeface="宋体" pitchFamily="2" charset="-122"/>
              </a:rPr>
              <a:t>8  SRAM</a:t>
            </a:r>
          </a:p>
        </p:txBody>
      </p:sp>
      <p:sp>
        <p:nvSpPr>
          <p:cNvPr id="880673" name="Line 34"/>
          <p:cNvSpPr>
            <a:spLocks noChangeShapeType="1"/>
          </p:cNvSpPr>
          <p:nvPr/>
        </p:nvSpPr>
        <p:spPr bwMode="auto">
          <a:xfrm flipV="1">
            <a:off x="2997200" y="5245100"/>
            <a:ext cx="342900" cy="31750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880674" name="Rectangle 35"/>
          <p:cNvSpPr>
            <a:spLocks noChangeArrowheads="1"/>
          </p:cNvSpPr>
          <p:nvPr/>
        </p:nvSpPr>
        <p:spPr bwMode="auto">
          <a:xfrm>
            <a:off x="1963738" y="3962400"/>
            <a:ext cx="1108075" cy="638175"/>
          </a:xfrm>
          <a:prstGeom prst="rect">
            <a:avLst/>
          </a:prstGeom>
          <a:noFill/>
          <a:ln w="12700">
            <a:noFill/>
            <a:miter lim="800000"/>
            <a:headEnd/>
            <a:tailEnd/>
          </a:ln>
        </p:spPr>
        <p:txBody>
          <a:bodyPr wrap="none" lIns="90488" tIns="44450" rIns="90488" bIns="44450">
            <a:spAutoFit/>
          </a:bodyPr>
          <a:lstStyle/>
          <a:p>
            <a:pPr algn="ctr"/>
            <a:r>
              <a:rPr lang="zh-CN" altLang="en-US" sz="1800" b="1">
                <a:ea typeface="宋体" pitchFamily="2" charset="-122"/>
              </a:rPr>
              <a:t>256</a:t>
            </a:r>
            <a:r>
              <a:rPr lang="en-US" altLang="zh-CN" sz="1800" b="1">
                <a:ea typeface="宋体" pitchFamily="2" charset="-122"/>
              </a:rPr>
              <a:t>K x 8</a:t>
            </a:r>
          </a:p>
          <a:p>
            <a:pPr algn="ctr"/>
            <a:r>
              <a:rPr lang="en-US" altLang="zh-CN" sz="1800" b="1">
                <a:ea typeface="宋体" pitchFamily="2" charset="-122"/>
              </a:rPr>
              <a:t>= 2 Mb</a:t>
            </a:r>
          </a:p>
        </p:txBody>
      </p:sp>
      <p:sp>
        <p:nvSpPr>
          <p:cNvPr id="384036" name="Rectangle 36"/>
          <p:cNvSpPr>
            <a:spLocks noChangeArrowheads="1"/>
          </p:cNvSpPr>
          <p:nvPr/>
        </p:nvSpPr>
        <p:spPr bwMode="auto">
          <a:xfrm>
            <a:off x="5803900" y="2222500"/>
            <a:ext cx="1651000" cy="1651000"/>
          </a:xfrm>
          <a:prstGeom prst="rect">
            <a:avLst/>
          </a:prstGeom>
          <a:noFill/>
          <a:ln w="25400">
            <a:solidFill>
              <a:schemeClr val="tx1"/>
            </a:solidFill>
            <a:miter lim="800000"/>
            <a:headEnd/>
            <a:tailEnd/>
          </a:ln>
          <a:effectLst>
            <a:outerShdw dist="107763" dir="2700000" algn="ctr" rotWithShape="0">
              <a:schemeClr val="bg1"/>
            </a:outerShdw>
          </a:effectLst>
        </p:spPr>
        <p:txBody>
          <a:bodyPr wrap="none"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880676" name="Line 37"/>
          <p:cNvSpPr>
            <a:spLocks noChangeShapeType="1"/>
          </p:cNvSpPr>
          <p:nvPr/>
        </p:nvSpPr>
        <p:spPr bwMode="auto">
          <a:xfrm flipV="1">
            <a:off x="5803900" y="1906588"/>
            <a:ext cx="312738" cy="315912"/>
          </a:xfrm>
          <a:prstGeom prst="line">
            <a:avLst/>
          </a:prstGeom>
          <a:noFill/>
          <a:ln w="25400">
            <a:solidFill>
              <a:schemeClr val="tx1"/>
            </a:solidFill>
            <a:round/>
            <a:headEnd/>
            <a:tailEnd/>
          </a:ln>
        </p:spPr>
        <p:txBody>
          <a:bodyPr wrap="none" anchor="ctr"/>
          <a:lstStyle/>
          <a:p>
            <a:endParaRPr lang="zh-CN" altLang="en-US"/>
          </a:p>
        </p:txBody>
      </p:sp>
      <p:sp>
        <p:nvSpPr>
          <p:cNvPr id="880677" name="Line 38"/>
          <p:cNvSpPr>
            <a:spLocks noChangeShapeType="1"/>
          </p:cNvSpPr>
          <p:nvPr/>
        </p:nvSpPr>
        <p:spPr bwMode="auto">
          <a:xfrm flipV="1">
            <a:off x="7446963" y="1906588"/>
            <a:ext cx="322262" cy="315912"/>
          </a:xfrm>
          <a:prstGeom prst="line">
            <a:avLst/>
          </a:prstGeom>
          <a:noFill/>
          <a:ln w="25400">
            <a:solidFill>
              <a:schemeClr val="tx1"/>
            </a:solidFill>
            <a:round/>
            <a:headEnd/>
            <a:tailEnd/>
          </a:ln>
        </p:spPr>
        <p:txBody>
          <a:bodyPr wrap="none" anchor="ctr"/>
          <a:lstStyle/>
          <a:p>
            <a:endParaRPr lang="zh-CN" altLang="en-US"/>
          </a:p>
        </p:txBody>
      </p:sp>
      <p:sp>
        <p:nvSpPr>
          <p:cNvPr id="880678" name="Line 39"/>
          <p:cNvSpPr>
            <a:spLocks noChangeShapeType="1"/>
          </p:cNvSpPr>
          <p:nvPr/>
        </p:nvSpPr>
        <p:spPr bwMode="auto">
          <a:xfrm flipV="1">
            <a:off x="7446963" y="3559175"/>
            <a:ext cx="322262" cy="315913"/>
          </a:xfrm>
          <a:prstGeom prst="line">
            <a:avLst/>
          </a:prstGeom>
          <a:noFill/>
          <a:ln w="25400">
            <a:solidFill>
              <a:schemeClr val="tx1"/>
            </a:solidFill>
            <a:round/>
            <a:headEnd/>
            <a:tailEnd/>
          </a:ln>
        </p:spPr>
        <p:txBody>
          <a:bodyPr wrap="none" anchor="ctr"/>
          <a:lstStyle/>
          <a:p>
            <a:endParaRPr lang="zh-CN" altLang="en-US"/>
          </a:p>
        </p:txBody>
      </p:sp>
      <p:sp>
        <p:nvSpPr>
          <p:cNvPr id="880679" name="Line 40"/>
          <p:cNvSpPr>
            <a:spLocks noChangeShapeType="1"/>
          </p:cNvSpPr>
          <p:nvPr/>
        </p:nvSpPr>
        <p:spPr bwMode="auto">
          <a:xfrm>
            <a:off x="6108700" y="1905000"/>
            <a:ext cx="1674813" cy="0"/>
          </a:xfrm>
          <a:prstGeom prst="line">
            <a:avLst/>
          </a:prstGeom>
          <a:noFill/>
          <a:ln w="25400">
            <a:solidFill>
              <a:schemeClr val="tx1"/>
            </a:solidFill>
            <a:round/>
            <a:headEnd/>
            <a:tailEnd/>
          </a:ln>
        </p:spPr>
        <p:txBody>
          <a:bodyPr wrap="none" anchor="ctr"/>
          <a:lstStyle/>
          <a:p>
            <a:endParaRPr lang="zh-CN" altLang="en-US"/>
          </a:p>
        </p:txBody>
      </p:sp>
      <p:sp>
        <p:nvSpPr>
          <p:cNvPr id="880680" name="Line 41"/>
          <p:cNvSpPr>
            <a:spLocks noChangeShapeType="1"/>
          </p:cNvSpPr>
          <p:nvPr/>
        </p:nvSpPr>
        <p:spPr bwMode="auto">
          <a:xfrm>
            <a:off x="7772400" y="1898650"/>
            <a:ext cx="0" cy="1670050"/>
          </a:xfrm>
          <a:prstGeom prst="line">
            <a:avLst/>
          </a:prstGeom>
          <a:noFill/>
          <a:ln w="25400">
            <a:solidFill>
              <a:schemeClr val="tx1"/>
            </a:solidFill>
            <a:round/>
            <a:headEnd/>
            <a:tailEnd/>
          </a:ln>
        </p:spPr>
        <p:txBody>
          <a:bodyPr wrap="none" anchor="ctr"/>
          <a:lstStyle/>
          <a:p>
            <a:endParaRPr lang="zh-CN" altLang="en-US"/>
          </a:p>
        </p:txBody>
      </p:sp>
      <p:sp>
        <p:nvSpPr>
          <p:cNvPr id="880681" name="Rectangle 42"/>
          <p:cNvSpPr>
            <a:spLocks noChangeArrowheads="1"/>
          </p:cNvSpPr>
          <p:nvPr/>
        </p:nvSpPr>
        <p:spPr bwMode="auto">
          <a:xfrm>
            <a:off x="5859463" y="2209800"/>
            <a:ext cx="1616075" cy="363538"/>
          </a:xfrm>
          <a:prstGeom prst="rect">
            <a:avLst/>
          </a:prstGeom>
          <a:noFill/>
          <a:ln w="12700">
            <a:noFill/>
            <a:miter lim="800000"/>
            <a:headEnd/>
            <a:tailEnd/>
          </a:ln>
        </p:spPr>
        <p:txBody>
          <a:bodyPr wrap="none" lIns="90488" tIns="44450" rIns="90488" bIns="44450">
            <a:spAutoFit/>
          </a:bodyPr>
          <a:lstStyle/>
          <a:p>
            <a:pPr algn="ctr"/>
            <a:r>
              <a:rPr lang="en-US" altLang="zh-CN" sz="1800" b="1">
                <a:ea typeface="宋体" pitchFamily="2" charset="-122"/>
              </a:rPr>
              <a:t>DRAM</a:t>
            </a:r>
            <a:r>
              <a:rPr lang="en-US" altLang="zh-CN" b="1">
                <a:latin typeface="Times New Roman" pitchFamily="18" charset="0"/>
                <a:ea typeface="宋体" pitchFamily="2" charset="-122"/>
              </a:rPr>
              <a:t> </a:t>
            </a:r>
            <a:r>
              <a:rPr lang="en-US" altLang="zh-CN" sz="1800" b="1">
                <a:ea typeface="宋体" pitchFamily="2" charset="-122"/>
              </a:rPr>
              <a:t>Chip 0</a:t>
            </a:r>
          </a:p>
        </p:txBody>
      </p:sp>
      <p:sp>
        <p:nvSpPr>
          <p:cNvPr id="880682" name="Rectangle 43"/>
          <p:cNvSpPr>
            <a:spLocks noChangeArrowheads="1"/>
          </p:cNvSpPr>
          <p:nvPr/>
        </p:nvSpPr>
        <p:spPr bwMode="auto">
          <a:xfrm>
            <a:off x="5803900" y="4051300"/>
            <a:ext cx="1651000" cy="279400"/>
          </a:xfrm>
          <a:prstGeom prst="rect">
            <a:avLst/>
          </a:prstGeom>
          <a:noFill/>
          <a:ln w="25400">
            <a:solidFill>
              <a:schemeClr val="accent2"/>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880683" name="Line 44"/>
          <p:cNvSpPr>
            <a:spLocks noChangeShapeType="1"/>
          </p:cNvSpPr>
          <p:nvPr/>
        </p:nvSpPr>
        <p:spPr bwMode="auto">
          <a:xfrm flipV="1">
            <a:off x="7461250" y="3749675"/>
            <a:ext cx="303213" cy="296863"/>
          </a:xfrm>
          <a:prstGeom prst="line">
            <a:avLst/>
          </a:prstGeom>
          <a:noFill/>
          <a:ln w="25400">
            <a:solidFill>
              <a:schemeClr val="accent2"/>
            </a:solidFill>
            <a:round/>
            <a:headEnd/>
            <a:tailEnd/>
          </a:ln>
        </p:spPr>
        <p:txBody>
          <a:bodyPr wrap="none" anchor="ctr"/>
          <a:lstStyle/>
          <a:p>
            <a:endParaRPr lang="zh-CN" altLang="en-US"/>
          </a:p>
        </p:txBody>
      </p:sp>
      <p:sp>
        <p:nvSpPr>
          <p:cNvPr id="880684" name="Line 45"/>
          <p:cNvSpPr>
            <a:spLocks noChangeShapeType="1"/>
          </p:cNvSpPr>
          <p:nvPr/>
        </p:nvSpPr>
        <p:spPr bwMode="auto">
          <a:xfrm>
            <a:off x="7772400" y="3746500"/>
            <a:ext cx="0" cy="279400"/>
          </a:xfrm>
          <a:prstGeom prst="line">
            <a:avLst/>
          </a:prstGeom>
          <a:noFill/>
          <a:ln w="25400">
            <a:solidFill>
              <a:schemeClr val="accent2"/>
            </a:solidFill>
            <a:round/>
            <a:headEnd/>
            <a:tailEnd/>
          </a:ln>
        </p:spPr>
        <p:txBody>
          <a:bodyPr wrap="none" anchor="ctr"/>
          <a:lstStyle/>
          <a:p>
            <a:endParaRPr lang="zh-CN" altLang="en-US"/>
          </a:p>
        </p:txBody>
      </p:sp>
      <p:sp>
        <p:nvSpPr>
          <p:cNvPr id="880685" name="Line 46"/>
          <p:cNvSpPr>
            <a:spLocks noChangeShapeType="1"/>
          </p:cNvSpPr>
          <p:nvPr/>
        </p:nvSpPr>
        <p:spPr bwMode="auto">
          <a:xfrm flipV="1">
            <a:off x="7451725" y="4016375"/>
            <a:ext cx="327025" cy="320675"/>
          </a:xfrm>
          <a:prstGeom prst="line">
            <a:avLst/>
          </a:prstGeom>
          <a:noFill/>
          <a:ln w="25400">
            <a:solidFill>
              <a:schemeClr val="accent2"/>
            </a:solidFill>
            <a:round/>
            <a:headEnd/>
            <a:tailEnd/>
          </a:ln>
        </p:spPr>
        <p:txBody>
          <a:bodyPr wrap="none" anchor="ctr"/>
          <a:lstStyle/>
          <a:p>
            <a:endParaRPr lang="zh-CN" altLang="en-US"/>
          </a:p>
        </p:txBody>
      </p:sp>
      <p:sp>
        <p:nvSpPr>
          <p:cNvPr id="880686" name="Line 47"/>
          <p:cNvSpPr>
            <a:spLocks noChangeShapeType="1"/>
          </p:cNvSpPr>
          <p:nvPr/>
        </p:nvSpPr>
        <p:spPr bwMode="auto">
          <a:xfrm>
            <a:off x="6553200" y="4356100"/>
            <a:ext cx="0" cy="58420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880687" name="Rectangle 48"/>
          <p:cNvSpPr>
            <a:spLocks noChangeArrowheads="1"/>
          </p:cNvSpPr>
          <p:nvPr/>
        </p:nvSpPr>
        <p:spPr bwMode="auto">
          <a:xfrm>
            <a:off x="5202238" y="4419600"/>
            <a:ext cx="1166812" cy="363538"/>
          </a:xfrm>
          <a:prstGeom prst="rect">
            <a:avLst/>
          </a:prstGeom>
          <a:noFill/>
          <a:ln w="12700">
            <a:noFill/>
            <a:miter lim="800000"/>
            <a:headEnd/>
            <a:tailEnd/>
          </a:ln>
        </p:spPr>
        <p:txBody>
          <a:bodyPr wrap="none" lIns="90488" tIns="44450" rIns="90488" bIns="44450">
            <a:spAutoFit/>
          </a:bodyPr>
          <a:lstStyle/>
          <a:p>
            <a:r>
              <a:rPr lang="en-US" altLang="zh-CN" sz="1800" b="1">
                <a:ea typeface="宋体" pitchFamily="2" charset="-122"/>
              </a:rPr>
              <a:t>bits&lt;7:0</a:t>
            </a:r>
            <a:r>
              <a:rPr lang="en-US" altLang="zh-CN" b="1">
                <a:latin typeface="Times New Roman" pitchFamily="18" charset="0"/>
                <a:ea typeface="宋体" pitchFamily="2" charset="-122"/>
              </a:rPr>
              <a:t>&gt;</a:t>
            </a:r>
          </a:p>
        </p:txBody>
      </p:sp>
      <p:sp>
        <p:nvSpPr>
          <p:cNvPr id="880688" name="Line 49"/>
          <p:cNvSpPr>
            <a:spLocks noChangeShapeType="1"/>
          </p:cNvSpPr>
          <p:nvPr/>
        </p:nvSpPr>
        <p:spPr bwMode="auto">
          <a:xfrm flipV="1">
            <a:off x="5803900" y="3873500"/>
            <a:ext cx="127000" cy="177800"/>
          </a:xfrm>
          <a:prstGeom prst="line">
            <a:avLst/>
          </a:prstGeom>
          <a:noFill/>
          <a:ln w="25400">
            <a:solidFill>
              <a:schemeClr val="accent2"/>
            </a:solidFill>
            <a:round/>
            <a:headEnd/>
            <a:tailEnd/>
          </a:ln>
        </p:spPr>
        <p:txBody>
          <a:bodyPr wrap="none" anchor="ctr"/>
          <a:lstStyle/>
          <a:p>
            <a:endParaRPr lang="zh-CN" altLang="en-US"/>
          </a:p>
        </p:txBody>
      </p:sp>
      <p:sp>
        <p:nvSpPr>
          <p:cNvPr id="880689" name="Line 50"/>
          <p:cNvSpPr>
            <a:spLocks noChangeShapeType="1"/>
          </p:cNvSpPr>
          <p:nvPr/>
        </p:nvSpPr>
        <p:spPr bwMode="auto">
          <a:xfrm flipH="1">
            <a:off x="7607300" y="3733800"/>
            <a:ext cx="177800" cy="0"/>
          </a:xfrm>
          <a:prstGeom prst="line">
            <a:avLst/>
          </a:prstGeom>
          <a:noFill/>
          <a:ln w="25400">
            <a:solidFill>
              <a:schemeClr val="accent2"/>
            </a:solidFill>
            <a:round/>
            <a:headEnd/>
            <a:tailEnd/>
          </a:ln>
        </p:spPr>
        <p:txBody>
          <a:bodyPr wrap="none" anchor="ctr"/>
          <a:lstStyle/>
          <a:p>
            <a:endParaRPr lang="zh-CN" altLang="en-US"/>
          </a:p>
        </p:txBody>
      </p:sp>
      <p:sp>
        <p:nvSpPr>
          <p:cNvPr id="880690" name="Rectangle 51"/>
          <p:cNvSpPr>
            <a:spLocks noChangeArrowheads="1"/>
          </p:cNvSpPr>
          <p:nvPr/>
        </p:nvSpPr>
        <p:spPr bwMode="auto">
          <a:xfrm>
            <a:off x="5732463" y="4010025"/>
            <a:ext cx="1719262" cy="363538"/>
          </a:xfrm>
          <a:prstGeom prst="rect">
            <a:avLst/>
          </a:prstGeom>
          <a:noFill/>
          <a:ln w="12700">
            <a:noFill/>
            <a:miter lim="800000"/>
            <a:headEnd/>
            <a:tailEnd/>
          </a:ln>
        </p:spPr>
        <p:txBody>
          <a:bodyPr wrap="none" lIns="90488" tIns="44450" rIns="90488" bIns="44450">
            <a:spAutoFit/>
          </a:bodyPr>
          <a:lstStyle/>
          <a:p>
            <a:r>
              <a:rPr lang="zh-CN" altLang="en-US" sz="1800" b="1">
                <a:ea typeface="宋体" pitchFamily="2" charset="-122"/>
              </a:rPr>
              <a:t>512×</a:t>
            </a:r>
            <a:r>
              <a:rPr lang="en-US" altLang="zh-CN" sz="1800" b="1">
                <a:ea typeface="宋体" pitchFamily="2" charset="-122"/>
              </a:rPr>
              <a:t>8  SRAM</a:t>
            </a:r>
          </a:p>
        </p:txBody>
      </p:sp>
      <p:sp>
        <p:nvSpPr>
          <p:cNvPr id="880691" name="Rectangle 52"/>
          <p:cNvSpPr>
            <a:spLocks noChangeArrowheads="1"/>
          </p:cNvSpPr>
          <p:nvPr/>
        </p:nvSpPr>
        <p:spPr bwMode="auto">
          <a:xfrm>
            <a:off x="6078538" y="2895600"/>
            <a:ext cx="1108075" cy="638175"/>
          </a:xfrm>
          <a:prstGeom prst="rect">
            <a:avLst/>
          </a:prstGeom>
          <a:noFill/>
          <a:ln w="12700">
            <a:noFill/>
            <a:miter lim="800000"/>
            <a:headEnd/>
            <a:tailEnd/>
          </a:ln>
        </p:spPr>
        <p:txBody>
          <a:bodyPr wrap="none" lIns="90488" tIns="44450" rIns="90488" bIns="44450">
            <a:spAutoFit/>
          </a:bodyPr>
          <a:lstStyle/>
          <a:p>
            <a:pPr algn="ctr"/>
            <a:r>
              <a:rPr lang="zh-CN" altLang="en-US" sz="1800" b="1">
                <a:ea typeface="宋体" pitchFamily="2" charset="-122"/>
              </a:rPr>
              <a:t>256</a:t>
            </a:r>
            <a:r>
              <a:rPr lang="en-US" altLang="zh-CN" sz="1800" b="1">
                <a:ea typeface="宋体" pitchFamily="2" charset="-122"/>
              </a:rPr>
              <a:t>K x 8</a:t>
            </a:r>
          </a:p>
          <a:p>
            <a:pPr algn="ctr"/>
            <a:r>
              <a:rPr lang="en-US" altLang="zh-CN" sz="1800" b="1">
                <a:ea typeface="宋体" pitchFamily="2" charset="-122"/>
              </a:rPr>
              <a:t>= 2 Mb</a:t>
            </a:r>
          </a:p>
        </p:txBody>
      </p:sp>
      <p:sp>
        <p:nvSpPr>
          <p:cNvPr id="880692" name="Oval 53"/>
          <p:cNvSpPr>
            <a:spLocks noChangeArrowheads="1"/>
          </p:cNvSpPr>
          <p:nvPr/>
        </p:nvSpPr>
        <p:spPr bwMode="auto">
          <a:xfrm>
            <a:off x="4121150" y="3587750"/>
            <a:ext cx="139700" cy="139700"/>
          </a:xfrm>
          <a:prstGeom prst="ellipse">
            <a:avLst/>
          </a:prstGeom>
          <a:solidFill>
            <a:schemeClr val="tx1"/>
          </a:solidFill>
          <a:ln w="12700">
            <a:solidFill>
              <a:schemeClr val="tx1"/>
            </a:solidFill>
            <a:round/>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880693" name="Oval 54"/>
          <p:cNvSpPr>
            <a:spLocks noChangeArrowheads="1"/>
          </p:cNvSpPr>
          <p:nvPr/>
        </p:nvSpPr>
        <p:spPr bwMode="auto">
          <a:xfrm>
            <a:off x="4654550" y="3359150"/>
            <a:ext cx="139700" cy="139700"/>
          </a:xfrm>
          <a:prstGeom prst="ellipse">
            <a:avLst/>
          </a:prstGeom>
          <a:solidFill>
            <a:schemeClr val="tx1"/>
          </a:solidFill>
          <a:ln w="12700">
            <a:solidFill>
              <a:schemeClr val="tx1"/>
            </a:solidFill>
            <a:round/>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880694" name="Oval 55"/>
          <p:cNvSpPr>
            <a:spLocks noChangeArrowheads="1"/>
          </p:cNvSpPr>
          <p:nvPr/>
        </p:nvSpPr>
        <p:spPr bwMode="auto">
          <a:xfrm>
            <a:off x="5111750" y="3130550"/>
            <a:ext cx="139700" cy="139700"/>
          </a:xfrm>
          <a:prstGeom prst="ellipse">
            <a:avLst/>
          </a:prstGeom>
          <a:solidFill>
            <a:schemeClr val="tx1"/>
          </a:solidFill>
          <a:ln w="12700">
            <a:solidFill>
              <a:schemeClr val="tx1"/>
            </a:solidFill>
            <a:round/>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880695" name="Line 56"/>
          <p:cNvSpPr>
            <a:spLocks noChangeShapeType="1"/>
          </p:cNvSpPr>
          <p:nvPr/>
        </p:nvSpPr>
        <p:spPr bwMode="auto">
          <a:xfrm flipV="1">
            <a:off x="1390650" y="4540250"/>
            <a:ext cx="7029450" cy="1679575"/>
          </a:xfrm>
          <a:prstGeom prst="line">
            <a:avLst/>
          </a:prstGeom>
          <a:noFill/>
          <a:ln w="76200">
            <a:solidFill>
              <a:schemeClr val="tx1"/>
            </a:solidFill>
            <a:round/>
            <a:headEnd type="triangle" w="med" len="med"/>
            <a:tailEnd type="triangle" w="med" len="med"/>
          </a:ln>
        </p:spPr>
        <p:txBody>
          <a:bodyPr wrap="none" anchor="ctr"/>
          <a:lstStyle/>
          <a:p>
            <a:endParaRPr lang="zh-CN" altLang="en-US"/>
          </a:p>
        </p:txBody>
      </p:sp>
      <p:sp>
        <p:nvSpPr>
          <p:cNvPr id="880696" name="Rectangle 57"/>
          <p:cNvSpPr>
            <a:spLocks noChangeArrowheads="1"/>
          </p:cNvSpPr>
          <p:nvPr/>
        </p:nvSpPr>
        <p:spPr bwMode="auto">
          <a:xfrm>
            <a:off x="5816600" y="5030788"/>
            <a:ext cx="2387600" cy="363537"/>
          </a:xfrm>
          <a:prstGeom prst="rect">
            <a:avLst/>
          </a:prstGeom>
          <a:noFill/>
          <a:ln w="12700">
            <a:noFill/>
            <a:miter lim="800000"/>
            <a:headEnd/>
            <a:tailEnd/>
          </a:ln>
        </p:spPr>
        <p:txBody>
          <a:bodyPr wrap="none" lIns="90488" tIns="44450" rIns="90488" bIns="44450">
            <a:spAutoFit/>
          </a:bodyPr>
          <a:lstStyle/>
          <a:p>
            <a:r>
              <a:rPr lang="en-US" altLang="zh-CN" sz="1800" b="1">
                <a:ea typeface="宋体" pitchFamily="2" charset="-122"/>
              </a:rPr>
              <a:t>Memory Bus&lt;127:0</a:t>
            </a:r>
            <a:r>
              <a:rPr lang="en-US" altLang="zh-CN" b="1">
                <a:latin typeface="Times New Roman" pitchFamily="18" charset="0"/>
                <a:ea typeface="宋体" pitchFamily="2" charset="-122"/>
              </a:rPr>
              <a:t>&gt;</a:t>
            </a:r>
          </a:p>
        </p:txBody>
      </p:sp>
      <p:grpSp>
        <p:nvGrpSpPr>
          <p:cNvPr id="2" name="Group 58"/>
          <p:cNvGrpSpPr>
            <a:grpSpLocks/>
          </p:cNvGrpSpPr>
          <p:nvPr/>
        </p:nvGrpSpPr>
        <p:grpSpPr bwMode="auto">
          <a:xfrm>
            <a:off x="1503363" y="3249613"/>
            <a:ext cx="7640637" cy="2568575"/>
            <a:chOff x="876" y="1894"/>
            <a:chExt cx="5175" cy="1874"/>
          </a:xfrm>
        </p:grpSpPr>
        <p:sp>
          <p:nvSpPr>
            <p:cNvPr id="880698" name="Freeform 59"/>
            <p:cNvSpPr>
              <a:spLocks/>
            </p:cNvSpPr>
            <p:nvPr/>
          </p:nvSpPr>
          <p:spPr bwMode="auto">
            <a:xfrm>
              <a:off x="876" y="2066"/>
              <a:ext cx="4343" cy="1702"/>
            </a:xfrm>
            <a:custGeom>
              <a:avLst/>
              <a:gdLst>
                <a:gd name="T0" fmla="*/ 596 w 4343"/>
                <a:gd name="T1" fmla="*/ 876 h 1784"/>
                <a:gd name="T2" fmla="*/ 495 w 4343"/>
                <a:gd name="T3" fmla="*/ 909 h 1784"/>
                <a:gd name="T4" fmla="*/ 404 w 4343"/>
                <a:gd name="T5" fmla="*/ 918 h 1784"/>
                <a:gd name="T6" fmla="*/ 358 w 4343"/>
                <a:gd name="T7" fmla="*/ 922 h 1784"/>
                <a:gd name="T8" fmla="*/ 157 w 4343"/>
                <a:gd name="T9" fmla="*/ 903 h 1784"/>
                <a:gd name="T10" fmla="*/ 102 w 4343"/>
                <a:gd name="T11" fmla="*/ 861 h 1784"/>
                <a:gd name="T12" fmla="*/ 84 w 4343"/>
                <a:gd name="T13" fmla="*/ 847 h 1784"/>
                <a:gd name="T14" fmla="*/ 29 w 4343"/>
                <a:gd name="T15" fmla="*/ 758 h 1784"/>
                <a:gd name="T16" fmla="*/ 11 w 4343"/>
                <a:gd name="T17" fmla="*/ 728 h 1784"/>
                <a:gd name="T18" fmla="*/ 57 w 4343"/>
                <a:gd name="T19" fmla="*/ 591 h 1784"/>
                <a:gd name="T20" fmla="*/ 93 w 4343"/>
                <a:gd name="T21" fmla="*/ 568 h 1784"/>
                <a:gd name="T22" fmla="*/ 194 w 4343"/>
                <a:gd name="T23" fmla="*/ 545 h 1784"/>
                <a:gd name="T24" fmla="*/ 3933 w 4343"/>
                <a:gd name="T25" fmla="*/ 14 h 1784"/>
                <a:gd name="T26" fmla="*/ 4061 w 4343"/>
                <a:gd name="T27" fmla="*/ 10 h 1784"/>
                <a:gd name="T28" fmla="*/ 4116 w 4343"/>
                <a:gd name="T29" fmla="*/ 20 h 1784"/>
                <a:gd name="T30" fmla="*/ 4143 w 4343"/>
                <a:gd name="T31" fmla="*/ 25 h 1784"/>
                <a:gd name="T32" fmla="*/ 4281 w 4343"/>
                <a:gd name="T33" fmla="*/ 109 h 1784"/>
                <a:gd name="T34" fmla="*/ 4308 w 4343"/>
                <a:gd name="T35" fmla="*/ 136 h 1784"/>
                <a:gd name="T36" fmla="*/ 4335 w 4343"/>
                <a:gd name="T37" fmla="*/ 195 h 1784"/>
                <a:gd name="T38" fmla="*/ 4253 w 4343"/>
                <a:gd name="T39" fmla="*/ 373 h 1784"/>
                <a:gd name="T40" fmla="*/ 441 w 4343"/>
                <a:gd name="T41" fmla="*/ 915 h 17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343"/>
                <a:gd name="T64" fmla="*/ 0 h 1784"/>
                <a:gd name="T65" fmla="*/ 4343 w 4343"/>
                <a:gd name="T66" fmla="*/ 1784 h 17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343" h="1784">
                  <a:moveTo>
                    <a:pt x="596" y="1692"/>
                  </a:moveTo>
                  <a:cubicBezTo>
                    <a:pt x="572" y="1708"/>
                    <a:pt x="526" y="1749"/>
                    <a:pt x="495" y="1756"/>
                  </a:cubicBezTo>
                  <a:cubicBezTo>
                    <a:pt x="465" y="1763"/>
                    <a:pt x="434" y="1768"/>
                    <a:pt x="404" y="1774"/>
                  </a:cubicBezTo>
                  <a:cubicBezTo>
                    <a:pt x="389" y="1777"/>
                    <a:pt x="358" y="1783"/>
                    <a:pt x="358" y="1783"/>
                  </a:cubicBezTo>
                  <a:cubicBezTo>
                    <a:pt x="251" y="1776"/>
                    <a:pt x="234" y="1784"/>
                    <a:pt x="157" y="1747"/>
                  </a:cubicBezTo>
                  <a:cubicBezTo>
                    <a:pt x="96" y="1654"/>
                    <a:pt x="143" y="1725"/>
                    <a:pt x="102" y="1664"/>
                  </a:cubicBezTo>
                  <a:cubicBezTo>
                    <a:pt x="96" y="1655"/>
                    <a:pt x="84" y="1637"/>
                    <a:pt x="84" y="1637"/>
                  </a:cubicBezTo>
                  <a:cubicBezTo>
                    <a:pt x="65" y="1579"/>
                    <a:pt x="48" y="1521"/>
                    <a:pt x="29" y="1463"/>
                  </a:cubicBezTo>
                  <a:cubicBezTo>
                    <a:pt x="23" y="1445"/>
                    <a:pt x="11" y="1408"/>
                    <a:pt x="11" y="1408"/>
                  </a:cubicBezTo>
                  <a:cubicBezTo>
                    <a:pt x="15" y="1324"/>
                    <a:pt x="0" y="1213"/>
                    <a:pt x="57" y="1143"/>
                  </a:cubicBezTo>
                  <a:cubicBezTo>
                    <a:pt x="65" y="1134"/>
                    <a:pt x="80" y="1104"/>
                    <a:pt x="93" y="1097"/>
                  </a:cubicBezTo>
                  <a:cubicBezTo>
                    <a:pt x="124" y="1081"/>
                    <a:pt x="162" y="1067"/>
                    <a:pt x="194" y="1052"/>
                  </a:cubicBezTo>
                  <a:lnTo>
                    <a:pt x="3933" y="28"/>
                  </a:lnTo>
                  <a:cubicBezTo>
                    <a:pt x="4028" y="8"/>
                    <a:pt x="3999" y="0"/>
                    <a:pt x="4061" y="19"/>
                  </a:cubicBezTo>
                  <a:cubicBezTo>
                    <a:pt x="4079" y="25"/>
                    <a:pt x="4098" y="31"/>
                    <a:pt x="4116" y="37"/>
                  </a:cubicBezTo>
                  <a:cubicBezTo>
                    <a:pt x="4125" y="40"/>
                    <a:pt x="4143" y="46"/>
                    <a:pt x="4143" y="46"/>
                  </a:cubicBezTo>
                  <a:cubicBezTo>
                    <a:pt x="4196" y="96"/>
                    <a:pt x="4230" y="160"/>
                    <a:pt x="4281" y="211"/>
                  </a:cubicBezTo>
                  <a:cubicBezTo>
                    <a:pt x="4305" y="282"/>
                    <a:pt x="4272" y="191"/>
                    <a:pt x="4308" y="265"/>
                  </a:cubicBezTo>
                  <a:cubicBezTo>
                    <a:pt x="4324" y="297"/>
                    <a:pt x="4328" y="340"/>
                    <a:pt x="4335" y="375"/>
                  </a:cubicBezTo>
                  <a:cubicBezTo>
                    <a:pt x="4329" y="504"/>
                    <a:pt x="4343" y="624"/>
                    <a:pt x="4253" y="723"/>
                  </a:cubicBezTo>
                  <a:lnTo>
                    <a:pt x="441" y="1765"/>
                  </a:lnTo>
                </a:path>
              </a:pathLst>
            </a:custGeom>
            <a:noFill/>
            <a:ln w="12700">
              <a:solidFill>
                <a:schemeClr val="accent2"/>
              </a:solidFill>
              <a:prstDash val="lgDash"/>
              <a:round/>
              <a:headEnd/>
              <a:tailEnd/>
            </a:ln>
          </p:spPr>
          <p:txBody>
            <a:bodyPr/>
            <a:lstStyle/>
            <a:p>
              <a:endParaRPr lang="zh-CN" altLang="en-US"/>
            </a:p>
          </p:txBody>
        </p:sp>
        <p:sp>
          <p:nvSpPr>
            <p:cNvPr id="880699" name="Line 60"/>
            <p:cNvSpPr>
              <a:spLocks noChangeShapeType="1"/>
            </p:cNvSpPr>
            <p:nvPr/>
          </p:nvSpPr>
          <p:spPr bwMode="auto">
            <a:xfrm flipV="1">
              <a:off x="5120" y="2139"/>
              <a:ext cx="119" cy="110"/>
            </a:xfrm>
            <a:prstGeom prst="line">
              <a:avLst/>
            </a:prstGeom>
            <a:noFill/>
            <a:ln w="12700">
              <a:solidFill>
                <a:schemeClr val="accent2"/>
              </a:solidFill>
              <a:prstDash val="lgDash"/>
              <a:round/>
              <a:headEnd/>
              <a:tailEnd type="triangle" w="med" len="med"/>
            </a:ln>
          </p:spPr>
          <p:txBody>
            <a:bodyPr/>
            <a:lstStyle/>
            <a:p>
              <a:endParaRPr lang="zh-CN" altLang="en-US"/>
            </a:p>
          </p:txBody>
        </p:sp>
        <p:sp>
          <p:nvSpPr>
            <p:cNvPr id="880700" name="Text Box 61"/>
            <p:cNvSpPr txBox="1">
              <a:spLocks noChangeArrowheads="1"/>
            </p:cNvSpPr>
            <p:nvPr/>
          </p:nvSpPr>
          <p:spPr bwMode="auto">
            <a:xfrm>
              <a:off x="5134" y="1894"/>
              <a:ext cx="917" cy="299"/>
            </a:xfrm>
            <a:prstGeom prst="rect">
              <a:avLst/>
            </a:prstGeom>
            <a:noFill/>
            <a:ln w="12700">
              <a:solidFill>
                <a:schemeClr val="tx1"/>
              </a:solidFill>
              <a:prstDash val="lgDash"/>
              <a:miter lim="800000"/>
              <a:headEnd/>
              <a:tailEnd/>
            </a:ln>
          </p:spPr>
          <p:txBody>
            <a:bodyPr wrap="none">
              <a:spAutoFit/>
            </a:bodyPr>
            <a:lstStyle/>
            <a:p>
              <a:r>
                <a:rPr lang="en-US" altLang="zh-CN" sz="2000" b="1">
                  <a:solidFill>
                    <a:schemeClr val="accent2"/>
                  </a:solidFill>
                  <a:ea typeface="宋体" pitchFamily="2" charset="-122"/>
                </a:rPr>
                <a:t>One page</a:t>
              </a:r>
            </a:p>
          </p:txBody>
        </p:sp>
      </p:grpSp>
      <p:grpSp>
        <p:nvGrpSpPr>
          <p:cNvPr id="3" name="Group 66"/>
          <p:cNvGrpSpPr>
            <a:grpSpLocks/>
          </p:cNvGrpSpPr>
          <p:nvPr/>
        </p:nvGrpSpPr>
        <p:grpSpPr bwMode="auto">
          <a:xfrm>
            <a:off x="347663" y="5241925"/>
            <a:ext cx="1346200" cy="590550"/>
            <a:chOff x="216" y="3304"/>
            <a:chExt cx="848" cy="372"/>
          </a:xfrm>
        </p:grpSpPr>
        <p:sp>
          <p:nvSpPr>
            <p:cNvPr id="880702" name="Line 62"/>
            <p:cNvSpPr>
              <a:spLocks noChangeShapeType="1"/>
            </p:cNvSpPr>
            <p:nvPr/>
          </p:nvSpPr>
          <p:spPr bwMode="auto">
            <a:xfrm flipV="1">
              <a:off x="521" y="3304"/>
              <a:ext cx="543" cy="96"/>
            </a:xfrm>
            <a:prstGeom prst="line">
              <a:avLst/>
            </a:prstGeom>
            <a:noFill/>
            <a:ln w="38100">
              <a:solidFill>
                <a:srgbClr val="CC3300"/>
              </a:solidFill>
              <a:round/>
              <a:headEnd/>
              <a:tailEnd type="triangle" w="med" len="med"/>
            </a:ln>
          </p:spPr>
          <p:txBody>
            <a:bodyPr lIns="0" tIns="0" rIns="0" bIns="0">
              <a:spAutoFit/>
            </a:bodyPr>
            <a:lstStyle/>
            <a:p>
              <a:endParaRPr lang="zh-CN" altLang="en-US"/>
            </a:p>
          </p:txBody>
        </p:sp>
        <p:sp>
          <p:nvSpPr>
            <p:cNvPr id="880703" name="Text Box 64"/>
            <p:cNvSpPr txBox="1">
              <a:spLocks noChangeArrowheads="1"/>
            </p:cNvSpPr>
            <p:nvPr/>
          </p:nvSpPr>
          <p:spPr bwMode="auto">
            <a:xfrm>
              <a:off x="216" y="3400"/>
              <a:ext cx="587" cy="276"/>
            </a:xfrm>
            <a:prstGeom prst="rect">
              <a:avLst/>
            </a:prstGeom>
            <a:noFill/>
            <a:ln w="9525">
              <a:noFill/>
              <a:miter lim="800000"/>
              <a:headEnd/>
              <a:tailEnd/>
            </a:ln>
          </p:spPr>
          <p:txBody>
            <a:bodyPr lIns="0" tIns="0" rIns="0" bIns="0">
              <a:spAutoFit/>
            </a:bodyPr>
            <a:lstStyle/>
            <a:p>
              <a:pPr eaLnBrk="1" hangingPunct="1">
                <a:lnSpc>
                  <a:spcPct val="120000"/>
                </a:lnSpc>
                <a:spcBef>
                  <a:spcPct val="20000"/>
                </a:spcBef>
              </a:pPr>
              <a:r>
                <a:rPr kumimoji="1" lang="zh-CN" altLang="en-US" sz="2400" b="1">
                  <a:solidFill>
                    <a:srgbClr val="CC3300"/>
                  </a:solidFill>
                  <a:ea typeface="黑体" pitchFamily="49" charset="-122"/>
                  <a:cs typeface="Arial" pitchFamily="34" charset="0"/>
                </a:rPr>
                <a:t>行缓冲</a:t>
              </a:r>
            </a:p>
          </p:txBody>
        </p:sp>
      </p:grpSp>
      <p:sp>
        <p:nvSpPr>
          <p:cNvPr id="384068" name="Text Box 68"/>
          <p:cNvSpPr txBox="1">
            <a:spLocks noChangeArrowheads="1"/>
          </p:cNvSpPr>
          <p:nvPr/>
        </p:nvSpPr>
        <p:spPr bwMode="auto">
          <a:xfrm>
            <a:off x="106363" y="1681163"/>
            <a:ext cx="5715000" cy="609600"/>
          </a:xfrm>
          <a:prstGeom prst="rect">
            <a:avLst/>
          </a:prstGeom>
          <a:noFill/>
          <a:ln w="9525">
            <a:noFill/>
            <a:miter lim="800000"/>
            <a:headEnd/>
            <a:tailEnd/>
          </a:ln>
        </p:spPr>
        <p:txBody>
          <a:bodyPr lIns="0" tIns="0" rIns="0" bIns="0">
            <a:spAutoFit/>
          </a:bodyPr>
          <a:lstStyle/>
          <a:p>
            <a:pPr eaLnBrk="1" hangingPunct="1"/>
            <a:r>
              <a:rPr kumimoji="1" lang="zh-CN" altLang="en-US" sz="2000" b="1">
                <a:solidFill>
                  <a:srgbClr val="006600"/>
                </a:solidFill>
                <a:latin typeface="微软雅黑" pitchFamily="34" charset="-122"/>
                <a:ea typeface="微软雅黑" pitchFamily="34" charset="-122"/>
                <a:cs typeface="Arial" pitchFamily="34" charset="0"/>
              </a:rPr>
              <a:t>每个芯片有</a:t>
            </a:r>
            <a:r>
              <a:rPr kumimoji="1" lang="en-US" altLang="zh-CN" sz="2000" b="1">
                <a:solidFill>
                  <a:srgbClr val="006600"/>
                </a:solidFill>
                <a:latin typeface="微软雅黑" pitchFamily="34" charset="-122"/>
                <a:ea typeface="微软雅黑" pitchFamily="34" charset="-122"/>
                <a:cs typeface="Arial" pitchFamily="34" charset="0"/>
              </a:rPr>
              <a:t>512</a:t>
            </a:r>
            <a:r>
              <a:rPr kumimoji="1" lang="zh-CN" altLang="en-US" sz="2000" b="1">
                <a:solidFill>
                  <a:srgbClr val="006600"/>
                </a:solidFill>
                <a:latin typeface="微软雅黑" pitchFamily="34" charset="-122"/>
                <a:ea typeface="微软雅黑" pitchFamily="34" charset="-122"/>
                <a:cs typeface="Arial" pitchFamily="34" charset="0"/>
              </a:rPr>
              <a:t>行</a:t>
            </a:r>
            <a:r>
              <a:rPr kumimoji="1" lang="en-US" altLang="zh-CN" sz="2000" b="1">
                <a:solidFill>
                  <a:srgbClr val="006600"/>
                </a:solidFill>
                <a:latin typeface="微软雅黑" pitchFamily="34" charset="-122"/>
                <a:ea typeface="微软雅黑" pitchFamily="34" charset="-122"/>
                <a:cs typeface="Arial" pitchFamily="34" charset="0"/>
              </a:rPr>
              <a:t>x512</a:t>
            </a:r>
            <a:r>
              <a:rPr kumimoji="1" lang="zh-CN" altLang="en-US" sz="2000" b="1">
                <a:solidFill>
                  <a:srgbClr val="006600"/>
                </a:solidFill>
                <a:latin typeface="微软雅黑" pitchFamily="34" charset="-122"/>
                <a:ea typeface="微软雅黑" pitchFamily="34" charset="-122"/>
                <a:cs typeface="Arial" pitchFamily="34" charset="0"/>
              </a:rPr>
              <a:t>列，并有</a:t>
            </a:r>
            <a:r>
              <a:rPr kumimoji="1" lang="en-US" altLang="zh-CN" sz="2000" b="1">
                <a:solidFill>
                  <a:srgbClr val="006600"/>
                </a:solidFill>
                <a:latin typeface="微软雅黑" pitchFamily="34" charset="-122"/>
                <a:ea typeface="微软雅黑" pitchFamily="34" charset="-122"/>
                <a:cs typeface="Arial" pitchFamily="34" charset="0"/>
              </a:rPr>
              <a:t>8</a:t>
            </a:r>
            <a:r>
              <a:rPr kumimoji="1" lang="zh-CN" altLang="en-US" sz="2000" b="1">
                <a:solidFill>
                  <a:srgbClr val="006600"/>
                </a:solidFill>
                <a:latin typeface="微软雅黑" pitchFamily="34" charset="-122"/>
                <a:ea typeface="微软雅黑" pitchFamily="34" charset="-122"/>
                <a:cs typeface="Arial" pitchFamily="34" charset="0"/>
              </a:rPr>
              <a:t>个位平面</a:t>
            </a:r>
          </a:p>
          <a:p>
            <a:pPr eaLnBrk="1" hangingPunct="1"/>
            <a:r>
              <a:rPr kumimoji="1" lang="zh-CN" altLang="en-US" sz="2000" b="1">
                <a:solidFill>
                  <a:srgbClr val="006600"/>
                </a:solidFill>
                <a:latin typeface="微软雅黑" pitchFamily="34" charset="-122"/>
                <a:ea typeface="微软雅黑" pitchFamily="34" charset="-122"/>
                <a:cs typeface="Arial" pitchFamily="34" charset="0"/>
              </a:rPr>
              <a:t>每次读</a:t>
            </a:r>
            <a:r>
              <a:rPr kumimoji="1" lang="en-US" altLang="zh-CN" sz="2000" b="1">
                <a:solidFill>
                  <a:srgbClr val="006600"/>
                </a:solidFill>
                <a:latin typeface="微软雅黑" pitchFamily="34" charset="-122"/>
                <a:ea typeface="微软雅黑" pitchFamily="34" charset="-122"/>
                <a:cs typeface="Arial" pitchFamily="34" charset="0"/>
              </a:rPr>
              <a:t>/</a:t>
            </a:r>
            <a:r>
              <a:rPr kumimoji="1" lang="zh-CN" altLang="en-US" sz="2000" b="1">
                <a:solidFill>
                  <a:srgbClr val="006600"/>
                </a:solidFill>
                <a:latin typeface="微软雅黑" pitchFamily="34" charset="-122"/>
                <a:ea typeface="微软雅黑" pitchFamily="34" charset="-122"/>
                <a:cs typeface="Arial" pitchFamily="34" charset="0"/>
              </a:rPr>
              <a:t>写各芯片同行同列的</a:t>
            </a:r>
            <a:r>
              <a:rPr kumimoji="1" lang="en-US" altLang="zh-CN" sz="2000" b="1">
                <a:solidFill>
                  <a:srgbClr val="006600"/>
                </a:solidFill>
                <a:latin typeface="微软雅黑" pitchFamily="34" charset="-122"/>
                <a:ea typeface="微软雅黑" pitchFamily="34" charset="-122"/>
                <a:cs typeface="Arial" pitchFamily="34" charset="0"/>
              </a:rPr>
              <a:t>8</a:t>
            </a:r>
            <a:r>
              <a:rPr kumimoji="1" lang="zh-CN" altLang="en-US" sz="2000" b="1">
                <a:solidFill>
                  <a:srgbClr val="006600"/>
                </a:solidFill>
                <a:latin typeface="微软雅黑" pitchFamily="34" charset="-122"/>
                <a:ea typeface="微软雅黑" pitchFamily="34" charset="-122"/>
                <a:cs typeface="Arial" pitchFamily="34" charset="0"/>
              </a:rPr>
              <a:t>位，共</a:t>
            </a:r>
            <a:r>
              <a:rPr kumimoji="1" lang="en-US" altLang="zh-CN" sz="2000" b="1">
                <a:solidFill>
                  <a:srgbClr val="006600"/>
                </a:solidFill>
                <a:latin typeface="微软雅黑" pitchFamily="34" charset="-122"/>
                <a:ea typeface="微软雅黑" pitchFamily="34" charset="-122"/>
                <a:cs typeface="Arial" pitchFamily="34" charset="0"/>
              </a:rPr>
              <a:t>16x8=128</a:t>
            </a:r>
            <a:r>
              <a:rPr kumimoji="1" lang="zh-CN" altLang="en-US" sz="2000" b="1">
                <a:solidFill>
                  <a:srgbClr val="006600"/>
                </a:solidFill>
                <a:latin typeface="微软雅黑" pitchFamily="34" charset="-122"/>
                <a:ea typeface="微软雅黑" pitchFamily="34" charset="-122"/>
                <a:cs typeface="Arial" pitchFamily="34" charset="0"/>
              </a:rPr>
              <a:t>位</a:t>
            </a:r>
          </a:p>
        </p:txBody>
      </p:sp>
      <p:sp>
        <p:nvSpPr>
          <p:cNvPr id="384071" name="Text Box 71"/>
          <p:cNvSpPr txBox="1">
            <a:spLocks noChangeArrowheads="1"/>
          </p:cNvSpPr>
          <p:nvPr/>
        </p:nvSpPr>
        <p:spPr bwMode="auto">
          <a:xfrm>
            <a:off x="2727325" y="5949950"/>
            <a:ext cx="5670550" cy="6096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0000FF"/>
                </a:solidFill>
                <a:latin typeface="微软雅黑" pitchFamily="34" charset="-122"/>
                <a:ea typeface="微软雅黑" pitchFamily="34" charset="-122"/>
              </a:rPr>
              <a:t>当</a:t>
            </a:r>
            <a:r>
              <a:rPr kumimoji="1" lang="en-US" altLang="zh-CN" sz="2000" b="1">
                <a:solidFill>
                  <a:srgbClr val="0000FF"/>
                </a:solidFill>
                <a:latin typeface="微软雅黑" pitchFamily="34" charset="-122"/>
                <a:ea typeface="微软雅黑" pitchFamily="34" charset="-122"/>
              </a:rPr>
              <a:t>CPU</a:t>
            </a:r>
            <a:r>
              <a:rPr kumimoji="1" lang="zh-CN" altLang="en-US" sz="2000" b="1">
                <a:solidFill>
                  <a:srgbClr val="0000FF"/>
                </a:solidFill>
                <a:latin typeface="微软雅黑" pitchFamily="34" charset="-122"/>
                <a:ea typeface="微软雅黑" pitchFamily="34" charset="-122"/>
              </a:rPr>
              <a:t>访问一块连续区域（即行地址相同）时，可直接从行缓冲读取，它用</a:t>
            </a:r>
            <a:r>
              <a:rPr kumimoji="1" lang="en-US" altLang="zh-CN" sz="2000" b="1">
                <a:solidFill>
                  <a:srgbClr val="0000FF"/>
                </a:solidFill>
                <a:latin typeface="微软雅黑" pitchFamily="34" charset="-122"/>
                <a:ea typeface="微软雅黑" pitchFamily="34" charset="-122"/>
              </a:rPr>
              <a:t>SRAM</a:t>
            </a:r>
            <a:r>
              <a:rPr kumimoji="1" lang="zh-CN" altLang="en-US" sz="2000" b="1">
                <a:solidFill>
                  <a:srgbClr val="0000FF"/>
                </a:solidFill>
                <a:latin typeface="微软雅黑" pitchFamily="34" charset="-122"/>
                <a:ea typeface="微软雅黑" pitchFamily="34" charset="-122"/>
              </a:rPr>
              <a:t>实现，速度极快！</a:t>
            </a:r>
          </a:p>
        </p:txBody>
      </p:sp>
      <p:grpSp>
        <p:nvGrpSpPr>
          <p:cNvPr id="4" name="Group 83"/>
          <p:cNvGrpSpPr>
            <a:grpSpLocks/>
          </p:cNvGrpSpPr>
          <p:nvPr/>
        </p:nvGrpSpPr>
        <p:grpSpPr bwMode="auto">
          <a:xfrm>
            <a:off x="7927975" y="1168400"/>
            <a:ext cx="854075" cy="2081213"/>
            <a:chOff x="4680" y="822"/>
            <a:chExt cx="378" cy="450"/>
          </a:xfrm>
        </p:grpSpPr>
        <p:sp>
          <p:nvSpPr>
            <p:cNvPr id="880707" name="Line 80"/>
            <p:cNvSpPr>
              <a:spLocks noChangeShapeType="1"/>
            </p:cNvSpPr>
            <p:nvPr/>
          </p:nvSpPr>
          <p:spPr bwMode="auto">
            <a:xfrm>
              <a:off x="4680" y="822"/>
              <a:ext cx="378" cy="0"/>
            </a:xfrm>
            <a:prstGeom prst="line">
              <a:avLst/>
            </a:prstGeom>
            <a:noFill/>
            <a:ln w="19050">
              <a:solidFill>
                <a:srgbClr val="CC0000"/>
              </a:solidFill>
              <a:round/>
              <a:headEnd/>
              <a:tailEnd/>
            </a:ln>
          </p:spPr>
          <p:txBody>
            <a:bodyPr lIns="0" tIns="0" rIns="0" bIns="0">
              <a:spAutoFit/>
            </a:bodyPr>
            <a:lstStyle/>
            <a:p>
              <a:endParaRPr lang="zh-CN" altLang="en-US"/>
            </a:p>
          </p:txBody>
        </p:sp>
        <p:sp>
          <p:nvSpPr>
            <p:cNvPr id="880708" name="Line 82"/>
            <p:cNvSpPr>
              <a:spLocks noChangeShapeType="1"/>
            </p:cNvSpPr>
            <p:nvPr/>
          </p:nvSpPr>
          <p:spPr bwMode="auto">
            <a:xfrm flipH="1">
              <a:off x="4890" y="822"/>
              <a:ext cx="162" cy="450"/>
            </a:xfrm>
            <a:prstGeom prst="line">
              <a:avLst/>
            </a:prstGeom>
            <a:noFill/>
            <a:ln w="19050">
              <a:solidFill>
                <a:srgbClr val="CC0000"/>
              </a:solidFill>
              <a:round/>
              <a:headEnd/>
              <a:tailEnd type="triangle" w="med" len="med"/>
            </a:ln>
          </p:spPr>
          <p:txBody>
            <a:bodyPr lIns="0" tIns="0" rIns="0" bIns="0">
              <a:spAutoFit/>
            </a:bodyPr>
            <a:lstStyle/>
            <a:p>
              <a:endParaRPr lang="zh-CN" altLang="en-US"/>
            </a:p>
          </p:txBody>
        </p:sp>
      </p:grpSp>
      <p:sp>
        <p:nvSpPr>
          <p:cNvPr id="384084" name="Text Box 84"/>
          <p:cNvSpPr txBox="1">
            <a:spLocks noChangeArrowheads="1"/>
          </p:cNvSpPr>
          <p:nvPr/>
        </p:nvSpPr>
        <p:spPr bwMode="auto">
          <a:xfrm>
            <a:off x="119063" y="2535238"/>
            <a:ext cx="1533525" cy="914400"/>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ea typeface="微软雅黑" pitchFamily="34" charset="-122"/>
              </a:rPr>
              <a:t>问题：行缓冲数据的地址有何特点？</a:t>
            </a:r>
          </a:p>
        </p:txBody>
      </p:sp>
      <p:sp>
        <p:nvSpPr>
          <p:cNvPr id="384085" name="Text Box 85"/>
          <p:cNvSpPr txBox="1">
            <a:spLocks noChangeArrowheads="1"/>
          </p:cNvSpPr>
          <p:nvPr/>
        </p:nvSpPr>
        <p:spPr bwMode="auto">
          <a:xfrm>
            <a:off x="85725" y="3703638"/>
            <a:ext cx="1152525" cy="6096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FF0000"/>
                </a:solidFill>
                <a:ea typeface="微软雅黑" pitchFamily="34" charset="-122"/>
              </a:rPr>
              <a:t>一定在同一行中！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4068"/>
                                        </p:tgtEl>
                                        <p:attrNameLst>
                                          <p:attrName>style.visibility</p:attrName>
                                        </p:attrNameLst>
                                      </p:cBhvr>
                                      <p:to>
                                        <p:strVal val="visible"/>
                                      </p:to>
                                    </p:set>
                                    <p:animEffect transition="in" filter="blinds(horizontal)">
                                      <p:cBhvr>
                                        <p:cTn id="7" dur="500"/>
                                        <p:tgtEl>
                                          <p:spTgt spid="3840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84084"/>
                                        </p:tgtEl>
                                        <p:attrNameLst>
                                          <p:attrName>style.visibility</p:attrName>
                                        </p:attrNameLst>
                                      </p:cBhvr>
                                      <p:to>
                                        <p:strVal val="visible"/>
                                      </p:to>
                                    </p:set>
                                    <p:animEffect transition="in" filter="blinds(horizontal)">
                                      <p:cBhvr>
                                        <p:cTn id="27" dur="500"/>
                                        <p:tgtEl>
                                          <p:spTgt spid="38408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84085"/>
                                        </p:tgtEl>
                                        <p:attrNameLst>
                                          <p:attrName>style.visibility</p:attrName>
                                        </p:attrNameLst>
                                      </p:cBhvr>
                                      <p:to>
                                        <p:strVal val="visible"/>
                                      </p:to>
                                    </p:set>
                                    <p:animEffect transition="in" filter="blinds(horizontal)">
                                      <p:cBhvr>
                                        <p:cTn id="32" dur="500"/>
                                        <p:tgtEl>
                                          <p:spTgt spid="38408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84071"/>
                                        </p:tgtEl>
                                        <p:attrNameLst>
                                          <p:attrName>style.visibility</p:attrName>
                                        </p:attrNameLst>
                                      </p:cBhvr>
                                      <p:to>
                                        <p:strVal val="visible"/>
                                      </p:to>
                                    </p:set>
                                    <p:animEffect transition="in" filter="blinds(horizontal)">
                                      <p:cBhvr>
                                        <p:cTn id="37" dur="500"/>
                                        <p:tgtEl>
                                          <p:spTgt spid="384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68" grpId="0"/>
      <p:bldP spid="384071" grpId="0"/>
      <p:bldP spid="384084" grpId="0" animBg="1"/>
      <p:bldP spid="38408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962" name="Group 7"/>
          <p:cNvGrpSpPr>
            <a:grpSpLocks/>
          </p:cNvGrpSpPr>
          <p:nvPr/>
        </p:nvGrpSpPr>
        <p:grpSpPr bwMode="auto">
          <a:xfrm>
            <a:off x="0" y="908050"/>
            <a:ext cx="7670800" cy="5189538"/>
            <a:chOff x="430" y="872"/>
            <a:chExt cx="4384" cy="3064"/>
          </a:xfrm>
        </p:grpSpPr>
        <p:sp>
          <p:nvSpPr>
            <p:cNvPr id="552963" name="Text Box 8"/>
            <p:cNvSpPr txBox="1">
              <a:spLocks noChangeAspect="1" noChangeArrowheads="1"/>
            </p:cNvSpPr>
            <p:nvPr/>
          </p:nvSpPr>
          <p:spPr bwMode="auto">
            <a:xfrm>
              <a:off x="4060" y="3100"/>
              <a:ext cx="754" cy="215"/>
            </a:xfrm>
            <a:prstGeom prst="rect">
              <a:avLst/>
            </a:prstGeom>
            <a:noFill/>
            <a:ln w="12700">
              <a:noFill/>
              <a:miter lim="800000"/>
              <a:headEnd/>
              <a:tailEnd/>
            </a:ln>
          </p:spPr>
          <p:txBody>
            <a:bodyPr wrap="none" lIns="88950" tIns="44480" rIns="88950" bIns="44480" anchor="ctr">
              <a:spAutoFit/>
            </a:bodyPr>
            <a:lstStyle/>
            <a:p>
              <a:r>
                <a:rPr lang="zh-CN" altLang="en-US" sz="1800" b="1">
                  <a:latin typeface="Helvetica" pitchFamily="34" charset="0"/>
                  <a:ea typeface="微软雅黑" pitchFamily="34" charset="-122"/>
                </a:rPr>
                <a:t>存储控制器</a:t>
              </a:r>
            </a:p>
          </p:txBody>
        </p:sp>
        <p:sp>
          <p:nvSpPr>
            <p:cNvPr id="570377" name="Rectangle 9"/>
            <p:cNvSpPr>
              <a:spLocks noChangeAspect="1" noChangeArrowheads="1"/>
            </p:cNvSpPr>
            <p:nvPr/>
          </p:nvSpPr>
          <p:spPr bwMode="auto">
            <a:xfrm>
              <a:off x="1250" y="887"/>
              <a:ext cx="2832" cy="1506"/>
            </a:xfrm>
            <a:prstGeom prst="rect">
              <a:avLst/>
            </a:prstGeom>
            <a:solidFill>
              <a:schemeClr val="bg1"/>
            </a:solidFill>
            <a:ln w="12700">
              <a:solidFill>
                <a:schemeClr val="tx1"/>
              </a:solidFill>
              <a:miter lim="800000"/>
              <a:headEnd/>
              <a:tailEnd/>
            </a:ln>
            <a:effectLst>
              <a:outerShdw dist="107763" dir="2700000" algn="ctr" rotWithShape="0">
                <a:srgbClr val="000004"/>
              </a:outerShdw>
            </a:effectLst>
          </p:spPr>
          <p:txBody>
            <a:bodyPr wrap="none"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570378" name="Rectangle 10"/>
            <p:cNvSpPr>
              <a:spLocks noChangeAspect="1" noChangeArrowheads="1"/>
            </p:cNvSpPr>
            <p:nvPr/>
          </p:nvSpPr>
          <p:spPr bwMode="auto">
            <a:xfrm>
              <a:off x="1527" y="2779"/>
              <a:ext cx="2524" cy="710"/>
            </a:xfrm>
            <a:prstGeom prst="rect">
              <a:avLst/>
            </a:prstGeom>
            <a:solidFill>
              <a:srgbClr val="FFFFFF"/>
            </a:solidFill>
            <a:ln w="12700">
              <a:solidFill>
                <a:schemeClr val="tx1"/>
              </a:solidFill>
              <a:miter lim="800000"/>
              <a:headEnd/>
              <a:tailEnd/>
            </a:ln>
            <a:effectLst>
              <a:outerShdw dist="107763" dir="2700000" algn="ctr" rotWithShape="0">
                <a:srgbClr val="000004"/>
              </a:outerShdw>
            </a:effectLst>
          </p:spPr>
          <p:txBody>
            <a:bodyPr wrap="none"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552966" name="Rectangle 11"/>
            <p:cNvSpPr>
              <a:spLocks noChangeAspect="1" noChangeArrowheads="1"/>
            </p:cNvSpPr>
            <p:nvPr/>
          </p:nvSpPr>
          <p:spPr bwMode="auto">
            <a:xfrm>
              <a:off x="3236" y="1304"/>
              <a:ext cx="613" cy="545"/>
            </a:xfrm>
            <a:prstGeom prst="rect">
              <a:avLst/>
            </a:prstGeom>
            <a:solidFill>
              <a:srgbClr val="FFFFFF"/>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67" name="Rectangle 12"/>
            <p:cNvSpPr>
              <a:spLocks noChangeAspect="1" noChangeArrowheads="1"/>
            </p:cNvSpPr>
            <p:nvPr/>
          </p:nvSpPr>
          <p:spPr bwMode="auto">
            <a:xfrm>
              <a:off x="2963" y="1372"/>
              <a:ext cx="614" cy="546"/>
            </a:xfrm>
            <a:prstGeom prst="rect">
              <a:avLst/>
            </a:prstGeom>
            <a:solidFill>
              <a:srgbClr val="FFFFFF"/>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68" name="Rectangle 13"/>
            <p:cNvSpPr>
              <a:spLocks noChangeAspect="1" noChangeArrowheads="1"/>
            </p:cNvSpPr>
            <p:nvPr/>
          </p:nvSpPr>
          <p:spPr bwMode="auto">
            <a:xfrm>
              <a:off x="2690" y="1441"/>
              <a:ext cx="614" cy="545"/>
            </a:xfrm>
            <a:prstGeom prst="rect">
              <a:avLst/>
            </a:prstGeom>
            <a:solidFill>
              <a:srgbClr val="FFFFFF"/>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69" name="Rectangle 14"/>
            <p:cNvSpPr>
              <a:spLocks noChangeAspect="1" noChangeArrowheads="1"/>
            </p:cNvSpPr>
            <p:nvPr/>
          </p:nvSpPr>
          <p:spPr bwMode="auto">
            <a:xfrm>
              <a:off x="2418" y="1508"/>
              <a:ext cx="613" cy="546"/>
            </a:xfrm>
            <a:prstGeom prst="rect">
              <a:avLst/>
            </a:prstGeom>
            <a:solidFill>
              <a:srgbClr val="FFFFFF"/>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70" name="Rectangle 15"/>
            <p:cNvSpPr>
              <a:spLocks noChangeAspect="1" noChangeArrowheads="1"/>
            </p:cNvSpPr>
            <p:nvPr/>
          </p:nvSpPr>
          <p:spPr bwMode="auto">
            <a:xfrm>
              <a:off x="2145" y="1577"/>
              <a:ext cx="614" cy="546"/>
            </a:xfrm>
            <a:prstGeom prst="rect">
              <a:avLst/>
            </a:prstGeom>
            <a:solidFill>
              <a:srgbClr val="FFFFFF"/>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71" name="Rectangle 16"/>
            <p:cNvSpPr>
              <a:spLocks noChangeAspect="1" noChangeArrowheads="1"/>
            </p:cNvSpPr>
            <p:nvPr/>
          </p:nvSpPr>
          <p:spPr bwMode="auto">
            <a:xfrm>
              <a:off x="1872" y="1645"/>
              <a:ext cx="614" cy="545"/>
            </a:xfrm>
            <a:prstGeom prst="rect">
              <a:avLst/>
            </a:prstGeom>
            <a:solidFill>
              <a:srgbClr val="FFFFFF"/>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72" name="Rectangle 17"/>
            <p:cNvSpPr>
              <a:spLocks noChangeAspect="1" noChangeArrowheads="1"/>
            </p:cNvSpPr>
            <p:nvPr/>
          </p:nvSpPr>
          <p:spPr bwMode="auto">
            <a:xfrm>
              <a:off x="1599" y="1713"/>
              <a:ext cx="613" cy="546"/>
            </a:xfrm>
            <a:prstGeom prst="rect">
              <a:avLst/>
            </a:prstGeom>
            <a:solidFill>
              <a:srgbClr val="FFFFFF"/>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73" name="Rectangle 18"/>
            <p:cNvSpPr>
              <a:spLocks noChangeAspect="1" noChangeArrowheads="1"/>
            </p:cNvSpPr>
            <p:nvPr/>
          </p:nvSpPr>
          <p:spPr bwMode="auto">
            <a:xfrm>
              <a:off x="1326" y="1782"/>
              <a:ext cx="614" cy="545"/>
            </a:xfrm>
            <a:prstGeom prst="rect">
              <a:avLst/>
            </a:prstGeom>
            <a:solidFill>
              <a:srgbClr val="FFFFFF"/>
            </a:solidFill>
            <a:ln w="12700">
              <a:solidFill>
                <a:schemeClr val="tx1"/>
              </a:solidFill>
              <a:miter lim="800000"/>
              <a:headEnd/>
              <a:tailEnd/>
            </a:ln>
          </p:spPr>
          <p:txBody>
            <a:bodyPr wrap="none" lIns="88950" tIns="44480" rIns="88950" bIns="44480" anchor="ctr"/>
            <a:lstStyle/>
            <a:p>
              <a:pPr algn="ctr"/>
              <a:endParaRPr lang="zh-CN" altLang="en-US" sz="1400" b="1">
                <a:latin typeface="Helvetica" pitchFamily="34" charset="0"/>
                <a:ea typeface="宋体" pitchFamily="2" charset="-122"/>
              </a:endParaRPr>
            </a:p>
          </p:txBody>
        </p:sp>
        <p:grpSp>
          <p:nvGrpSpPr>
            <p:cNvPr id="552974" name="Group 19"/>
            <p:cNvGrpSpPr>
              <a:grpSpLocks/>
            </p:cNvGrpSpPr>
            <p:nvPr/>
          </p:nvGrpSpPr>
          <p:grpSpPr bwMode="auto">
            <a:xfrm>
              <a:off x="1065" y="872"/>
              <a:ext cx="2330" cy="2253"/>
              <a:chOff x="768" y="724"/>
              <a:chExt cx="2623" cy="2537"/>
            </a:xfrm>
          </p:grpSpPr>
          <p:sp>
            <p:nvSpPr>
              <p:cNvPr id="552975" name="Line 20"/>
              <p:cNvSpPr>
                <a:spLocks noChangeAspect="1" noChangeShapeType="1"/>
              </p:cNvSpPr>
              <p:nvPr/>
            </p:nvSpPr>
            <p:spPr bwMode="auto">
              <a:xfrm>
                <a:off x="768" y="913"/>
                <a:ext cx="2623" cy="0"/>
              </a:xfrm>
              <a:prstGeom prst="line">
                <a:avLst/>
              </a:prstGeom>
              <a:noFill/>
              <a:ln w="38100">
                <a:solidFill>
                  <a:srgbClr val="99CCFF"/>
                </a:solidFill>
                <a:round/>
                <a:headEnd/>
                <a:tailEnd/>
              </a:ln>
            </p:spPr>
            <p:txBody>
              <a:bodyPr wrap="none" anchor="ctr"/>
              <a:lstStyle/>
              <a:p>
                <a:endParaRPr lang="zh-CN" altLang="en-US"/>
              </a:p>
            </p:txBody>
          </p:sp>
          <p:grpSp>
            <p:nvGrpSpPr>
              <p:cNvPr id="552976" name="Group 21"/>
              <p:cNvGrpSpPr>
                <a:grpSpLocks/>
              </p:cNvGrpSpPr>
              <p:nvPr/>
            </p:nvGrpSpPr>
            <p:grpSpPr bwMode="auto">
              <a:xfrm>
                <a:off x="768" y="724"/>
                <a:ext cx="2610" cy="2537"/>
                <a:chOff x="768" y="724"/>
                <a:chExt cx="2610" cy="2537"/>
              </a:xfrm>
            </p:grpSpPr>
            <p:sp>
              <p:nvSpPr>
                <p:cNvPr id="552977" name="Text Box 22"/>
                <p:cNvSpPr txBox="1">
                  <a:spLocks noChangeAspect="1" noChangeArrowheads="1"/>
                </p:cNvSpPr>
                <p:nvPr/>
              </p:nvSpPr>
              <p:spPr bwMode="auto">
                <a:xfrm>
                  <a:off x="1769" y="724"/>
                  <a:ext cx="1211" cy="201"/>
                </a:xfrm>
                <a:prstGeom prst="rect">
                  <a:avLst/>
                </a:prstGeom>
                <a:noFill/>
                <a:ln w="12700">
                  <a:noFill/>
                  <a:miter lim="800000"/>
                  <a:headEnd/>
                  <a:tailEnd/>
                </a:ln>
              </p:spPr>
              <p:txBody>
                <a:bodyPr wrap="none" lIns="88950" tIns="44480" rIns="88950" bIns="44480" anchor="ctr">
                  <a:spAutoFit/>
                </a:bodyPr>
                <a:lstStyle/>
                <a:p>
                  <a:pPr algn="ctr"/>
                  <a:r>
                    <a:rPr lang="en-US" altLang="zh-CN" sz="1400" b="1">
                      <a:latin typeface="Courier New" pitchFamily="49" charset="0"/>
                      <a:ea typeface="宋体" pitchFamily="2" charset="-122"/>
                    </a:rPr>
                    <a:t>(</a:t>
                  </a:r>
                  <a:r>
                    <a:rPr lang="zh-CN" altLang="en-US" sz="1400" b="1">
                      <a:solidFill>
                        <a:srgbClr val="0099FF"/>
                      </a:solidFill>
                      <a:latin typeface="Courier New" pitchFamily="49" charset="0"/>
                      <a:ea typeface="宋体" pitchFamily="2" charset="-122"/>
                    </a:rPr>
                    <a:t>行地址</a:t>
                  </a:r>
                  <a:r>
                    <a:rPr lang="en-US" altLang="zh-CN" sz="1400" b="1">
                      <a:solidFill>
                        <a:srgbClr val="0099FF"/>
                      </a:solidFill>
                      <a:latin typeface="Courier New" pitchFamily="49" charset="0"/>
                      <a:ea typeface="宋体" pitchFamily="2" charset="-122"/>
                    </a:rPr>
                    <a:t>i, </a:t>
                  </a:r>
                  <a:r>
                    <a:rPr lang="zh-CN" altLang="en-US" sz="1400" b="1">
                      <a:solidFill>
                        <a:srgbClr val="0099FF"/>
                      </a:solidFill>
                      <a:latin typeface="Courier New" pitchFamily="49" charset="0"/>
                      <a:ea typeface="宋体" pitchFamily="2" charset="-122"/>
                    </a:rPr>
                    <a:t>列地址</a:t>
                  </a:r>
                  <a:r>
                    <a:rPr lang="en-US" altLang="zh-CN" sz="1400" b="1">
                      <a:solidFill>
                        <a:srgbClr val="0099FF"/>
                      </a:solidFill>
                      <a:latin typeface="Courier New" pitchFamily="49" charset="0"/>
                      <a:ea typeface="宋体" pitchFamily="2" charset="-122"/>
                    </a:rPr>
                    <a:t>j)</a:t>
                  </a:r>
                </a:p>
              </p:txBody>
            </p:sp>
            <p:sp>
              <p:nvSpPr>
                <p:cNvPr id="552978" name="Line 23"/>
                <p:cNvSpPr>
                  <a:spLocks noChangeAspect="1" noChangeShapeType="1"/>
                </p:cNvSpPr>
                <p:nvPr/>
              </p:nvSpPr>
              <p:spPr bwMode="auto">
                <a:xfrm>
                  <a:off x="3378" y="913"/>
                  <a:ext cx="0" cy="300"/>
                </a:xfrm>
                <a:prstGeom prst="line">
                  <a:avLst/>
                </a:prstGeom>
                <a:noFill/>
                <a:ln w="38100">
                  <a:solidFill>
                    <a:srgbClr val="99CCFF"/>
                  </a:solidFill>
                  <a:round/>
                  <a:headEnd/>
                  <a:tailEnd type="triangle" w="med" len="med"/>
                </a:ln>
              </p:spPr>
              <p:txBody>
                <a:bodyPr wrap="none" anchor="ctr"/>
                <a:lstStyle/>
                <a:p>
                  <a:endParaRPr lang="zh-CN" altLang="en-US"/>
                </a:p>
              </p:txBody>
            </p:sp>
            <p:sp>
              <p:nvSpPr>
                <p:cNvPr id="552979" name="Line 24"/>
                <p:cNvSpPr>
                  <a:spLocks noChangeAspect="1" noChangeShapeType="1"/>
                </p:cNvSpPr>
                <p:nvPr/>
              </p:nvSpPr>
              <p:spPr bwMode="auto">
                <a:xfrm>
                  <a:off x="3033" y="913"/>
                  <a:ext cx="0" cy="377"/>
                </a:xfrm>
                <a:prstGeom prst="line">
                  <a:avLst/>
                </a:prstGeom>
                <a:noFill/>
                <a:ln w="38100">
                  <a:solidFill>
                    <a:srgbClr val="99CCFF"/>
                  </a:solidFill>
                  <a:round/>
                  <a:headEnd/>
                  <a:tailEnd type="triangle" w="med" len="med"/>
                </a:ln>
              </p:spPr>
              <p:txBody>
                <a:bodyPr wrap="none" anchor="ctr"/>
                <a:lstStyle/>
                <a:p>
                  <a:endParaRPr lang="zh-CN" altLang="en-US"/>
                </a:p>
              </p:txBody>
            </p:sp>
            <p:sp>
              <p:nvSpPr>
                <p:cNvPr id="552980" name="Line 25"/>
                <p:cNvSpPr>
                  <a:spLocks noChangeAspect="1" noChangeShapeType="1"/>
                </p:cNvSpPr>
                <p:nvPr/>
              </p:nvSpPr>
              <p:spPr bwMode="auto">
                <a:xfrm>
                  <a:off x="2726" y="913"/>
                  <a:ext cx="0" cy="460"/>
                </a:xfrm>
                <a:prstGeom prst="line">
                  <a:avLst/>
                </a:prstGeom>
                <a:noFill/>
                <a:ln w="38100">
                  <a:solidFill>
                    <a:srgbClr val="99CCFF"/>
                  </a:solidFill>
                  <a:round/>
                  <a:headEnd/>
                  <a:tailEnd type="triangle" w="med" len="med"/>
                </a:ln>
              </p:spPr>
              <p:txBody>
                <a:bodyPr wrap="none" anchor="ctr"/>
                <a:lstStyle/>
                <a:p>
                  <a:endParaRPr lang="zh-CN" altLang="en-US"/>
                </a:p>
              </p:txBody>
            </p:sp>
            <p:sp>
              <p:nvSpPr>
                <p:cNvPr id="552981" name="Line 26"/>
                <p:cNvSpPr>
                  <a:spLocks noChangeAspect="1" noChangeShapeType="1"/>
                </p:cNvSpPr>
                <p:nvPr/>
              </p:nvSpPr>
              <p:spPr bwMode="auto">
                <a:xfrm>
                  <a:off x="2419" y="913"/>
                  <a:ext cx="0" cy="537"/>
                </a:xfrm>
                <a:prstGeom prst="line">
                  <a:avLst/>
                </a:prstGeom>
                <a:noFill/>
                <a:ln w="38100">
                  <a:solidFill>
                    <a:srgbClr val="99CCFF"/>
                  </a:solidFill>
                  <a:round/>
                  <a:headEnd/>
                  <a:tailEnd type="triangle" w="med" len="med"/>
                </a:ln>
              </p:spPr>
              <p:txBody>
                <a:bodyPr wrap="none" anchor="ctr"/>
                <a:lstStyle/>
                <a:p>
                  <a:endParaRPr lang="zh-CN" altLang="en-US"/>
                </a:p>
              </p:txBody>
            </p:sp>
            <p:sp>
              <p:nvSpPr>
                <p:cNvPr id="552982" name="Line 27"/>
                <p:cNvSpPr>
                  <a:spLocks noChangeAspect="1" noChangeShapeType="1"/>
                </p:cNvSpPr>
                <p:nvPr/>
              </p:nvSpPr>
              <p:spPr bwMode="auto">
                <a:xfrm>
                  <a:off x="2112" y="913"/>
                  <a:ext cx="0" cy="614"/>
                </a:xfrm>
                <a:prstGeom prst="line">
                  <a:avLst/>
                </a:prstGeom>
                <a:noFill/>
                <a:ln w="38100">
                  <a:solidFill>
                    <a:srgbClr val="99CCFF"/>
                  </a:solidFill>
                  <a:round/>
                  <a:headEnd/>
                  <a:tailEnd type="triangle" w="med" len="med"/>
                </a:ln>
              </p:spPr>
              <p:txBody>
                <a:bodyPr wrap="none" anchor="ctr"/>
                <a:lstStyle/>
                <a:p>
                  <a:endParaRPr lang="zh-CN" altLang="en-US"/>
                </a:p>
              </p:txBody>
            </p:sp>
            <p:sp>
              <p:nvSpPr>
                <p:cNvPr id="552983" name="Line 28"/>
                <p:cNvSpPr>
                  <a:spLocks noChangeAspect="1" noChangeShapeType="1"/>
                </p:cNvSpPr>
                <p:nvPr/>
              </p:nvSpPr>
              <p:spPr bwMode="auto">
                <a:xfrm>
                  <a:off x="1766" y="913"/>
                  <a:ext cx="0" cy="691"/>
                </a:xfrm>
                <a:prstGeom prst="line">
                  <a:avLst/>
                </a:prstGeom>
                <a:noFill/>
                <a:ln w="38100">
                  <a:solidFill>
                    <a:srgbClr val="99CCFF"/>
                  </a:solidFill>
                  <a:round/>
                  <a:headEnd/>
                  <a:tailEnd type="triangle" w="med" len="med"/>
                </a:ln>
              </p:spPr>
              <p:txBody>
                <a:bodyPr wrap="none" anchor="ctr"/>
                <a:lstStyle/>
                <a:p>
                  <a:endParaRPr lang="zh-CN" altLang="en-US"/>
                </a:p>
              </p:txBody>
            </p:sp>
            <p:sp>
              <p:nvSpPr>
                <p:cNvPr id="552984" name="Line 29"/>
                <p:cNvSpPr>
                  <a:spLocks noChangeAspect="1" noChangeShapeType="1"/>
                </p:cNvSpPr>
                <p:nvPr/>
              </p:nvSpPr>
              <p:spPr bwMode="auto">
                <a:xfrm>
                  <a:off x="1497" y="913"/>
                  <a:ext cx="0" cy="767"/>
                </a:xfrm>
                <a:prstGeom prst="line">
                  <a:avLst/>
                </a:prstGeom>
                <a:noFill/>
                <a:ln w="38100">
                  <a:solidFill>
                    <a:srgbClr val="99CCFF"/>
                  </a:solidFill>
                  <a:round/>
                  <a:headEnd/>
                  <a:tailEnd type="triangle" w="med" len="med"/>
                </a:ln>
              </p:spPr>
              <p:txBody>
                <a:bodyPr wrap="none" anchor="ctr"/>
                <a:lstStyle/>
                <a:p>
                  <a:endParaRPr lang="zh-CN" altLang="en-US"/>
                </a:p>
              </p:txBody>
            </p:sp>
            <p:sp>
              <p:nvSpPr>
                <p:cNvPr id="552985" name="Line 30"/>
                <p:cNvSpPr>
                  <a:spLocks noChangeAspect="1" noChangeShapeType="1"/>
                </p:cNvSpPr>
                <p:nvPr/>
              </p:nvSpPr>
              <p:spPr bwMode="auto">
                <a:xfrm>
                  <a:off x="1190" y="913"/>
                  <a:ext cx="0" cy="844"/>
                </a:xfrm>
                <a:prstGeom prst="line">
                  <a:avLst/>
                </a:prstGeom>
                <a:noFill/>
                <a:ln w="38100">
                  <a:solidFill>
                    <a:srgbClr val="99CCFF"/>
                  </a:solidFill>
                  <a:round/>
                  <a:headEnd/>
                  <a:tailEnd type="triangle" w="med" len="med"/>
                </a:ln>
              </p:spPr>
              <p:txBody>
                <a:bodyPr wrap="none" anchor="ctr"/>
                <a:lstStyle/>
                <a:p>
                  <a:endParaRPr lang="zh-CN" altLang="en-US"/>
                </a:p>
              </p:txBody>
            </p:sp>
            <p:sp>
              <p:nvSpPr>
                <p:cNvPr id="552986" name="Line 31"/>
                <p:cNvSpPr>
                  <a:spLocks noChangeAspect="1" noChangeShapeType="1"/>
                </p:cNvSpPr>
                <p:nvPr/>
              </p:nvSpPr>
              <p:spPr bwMode="auto">
                <a:xfrm flipH="1" flipV="1">
                  <a:off x="768" y="3255"/>
                  <a:ext cx="518" cy="6"/>
                </a:xfrm>
                <a:prstGeom prst="line">
                  <a:avLst/>
                </a:prstGeom>
                <a:noFill/>
                <a:ln w="38100">
                  <a:solidFill>
                    <a:srgbClr val="99CCFF"/>
                  </a:solidFill>
                  <a:round/>
                  <a:headEnd/>
                  <a:tailEnd/>
                </a:ln>
              </p:spPr>
              <p:txBody>
                <a:bodyPr wrap="none" anchor="ctr"/>
                <a:lstStyle/>
                <a:p>
                  <a:endParaRPr lang="zh-CN" altLang="en-US"/>
                </a:p>
              </p:txBody>
            </p:sp>
            <p:sp>
              <p:nvSpPr>
                <p:cNvPr id="552987" name="Line 32"/>
                <p:cNvSpPr>
                  <a:spLocks noChangeAspect="1" noChangeShapeType="1"/>
                </p:cNvSpPr>
                <p:nvPr/>
              </p:nvSpPr>
              <p:spPr bwMode="auto">
                <a:xfrm flipV="1">
                  <a:off x="768" y="913"/>
                  <a:ext cx="0" cy="2342"/>
                </a:xfrm>
                <a:prstGeom prst="line">
                  <a:avLst/>
                </a:prstGeom>
                <a:noFill/>
                <a:ln w="38100">
                  <a:solidFill>
                    <a:srgbClr val="99CCFF"/>
                  </a:solidFill>
                  <a:round/>
                  <a:headEnd/>
                  <a:tailEnd/>
                </a:ln>
              </p:spPr>
              <p:txBody>
                <a:bodyPr wrap="none" anchor="ctr"/>
                <a:lstStyle/>
                <a:p>
                  <a:endParaRPr lang="zh-CN" altLang="en-US"/>
                </a:p>
              </p:txBody>
            </p:sp>
          </p:grpSp>
        </p:grpSp>
        <p:sp>
          <p:nvSpPr>
            <p:cNvPr id="552988" name="Rectangle 33"/>
            <p:cNvSpPr>
              <a:spLocks noChangeAspect="1" noChangeArrowheads="1"/>
            </p:cNvSpPr>
            <p:nvPr/>
          </p:nvSpPr>
          <p:spPr bwMode="auto">
            <a:xfrm>
              <a:off x="2105" y="1946"/>
              <a:ext cx="57" cy="63"/>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89" name="Rectangle 34"/>
            <p:cNvSpPr>
              <a:spLocks noChangeAspect="1" noChangeArrowheads="1"/>
            </p:cNvSpPr>
            <p:nvPr/>
          </p:nvSpPr>
          <p:spPr bwMode="auto">
            <a:xfrm>
              <a:off x="1844" y="2012"/>
              <a:ext cx="57" cy="62"/>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90" name="Rectangle 35"/>
            <p:cNvSpPr>
              <a:spLocks noChangeAspect="1" noChangeArrowheads="1"/>
            </p:cNvSpPr>
            <p:nvPr/>
          </p:nvSpPr>
          <p:spPr bwMode="auto">
            <a:xfrm>
              <a:off x="2378" y="1875"/>
              <a:ext cx="56" cy="63"/>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91" name="Rectangle 36"/>
            <p:cNvSpPr>
              <a:spLocks noChangeAspect="1" noChangeArrowheads="1"/>
            </p:cNvSpPr>
            <p:nvPr/>
          </p:nvSpPr>
          <p:spPr bwMode="auto">
            <a:xfrm>
              <a:off x="2653" y="1804"/>
              <a:ext cx="57" cy="63"/>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92" name="Rectangle 37"/>
            <p:cNvSpPr>
              <a:spLocks noChangeAspect="1" noChangeArrowheads="1"/>
            </p:cNvSpPr>
            <p:nvPr/>
          </p:nvSpPr>
          <p:spPr bwMode="auto">
            <a:xfrm>
              <a:off x="2934" y="1730"/>
              <a:ext cx="57" cy="62"/>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93" name="Rectangle 38"/>
            <p:cNvSpPr>
              <a:spLocks noChangeAspect="1" noChangeArrowheads="1"/>
            </p:cNvSpPr>
            <p:nvPr/>
          </p:nvSpPr>
          <p:spPr bwMode="auto">
            <a:xfrm>
              <a:off x="3202" y="1668"/>
              <a:ext cx="57" cy="62"/>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94" name="Rectangle 39"/>
            <p:cNvSpPr>
              <a:spLocks noChangeAspect="1" noChangeArrowheads="1"/>
            </p:cNvSpPr>
            <p:nvPr/>
          </p:nvSpPr>
          <p:spPr bwMode="auto">
            <a:xfrm>
              <a:off x="3474" y="1593"/>
              <a:ext cx="57" cy="6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95" name="Rectangle 40"/>
            <p:cNvSpPr>
              <a:spLocks noChangeAspect="1" noChangeArrowheads="1"/>
            </p:cNvSpPr>
            <p:nvPr/>
          </p:nvSpPr>
          <p:spPr bwMode="auto">
            <a:xfrm>
              <a:off x="3742" y="1526"/>
              <a:ext cx="57" cy="62"/>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96" name="Text Box 41"/>
            <p:cNvSpPr txBox="1">
              <a:spLocks noChangeAspect="1" noChangeArrowheads="1"/>
            </p:cNvSpPr>
            <p:nvPr/>
          </p:nvSpPr>
          <p:spPr bwMode="auto">
            <a:xfrm>
              <a:off x="1571" y="1758"/>
              <a:ext cx="380" cy="142"/>
            </a:xfrm>
            <a:prstGeom prst="rect">
              <a:avLst/>
            </a:prstGeom>
            <a:noFill/>
            <a:ln w="12700">
              <a:noFill/>
              <a:miter lim="800000"/>
              <a:headEnd/>
              <a:tailEnd/>
            </a:ln>
          </p:spPr>
          <p:txBody>
            <a:bodyPr wrap="none" lIns="88950" tIns="44480" rIns="88950" bIns="44480" anchor="ctr">
              <a:spAutoFit/>
            </a:bodyPr>
            <a:lstStyle/>
            <a:p>
              <a:pPr algn="ctr"/>
              <a:r>
                <a:rPr lang="en-US" altLang="zh-CN" sz="1000" b="1">
                  <a:solidFill>
                    <a:srgbClr val="0033CC"/>
                  </a:solidFill>
                  <a:latin typeface="Helvetica" pitchFamily="34" charset="0"/>
                  <a:ea typeface="宋体" pitchFamily="2" charset="-122"/>
                </a:rPr>
                <a:t>DRAM 7</a:t>
              </a:r>
            </a:p>
          </p:txBody>
        </p:sp>
        <p:sp>
          <p:nvSpPr>
            <p:cNvPr id="552997" name="Text Box 42"/>
            <p:cNvSpPr txBox="1">
              <a:spLocks noChangeAspect="1" noChangeArrowheads="1"/>
            </p:cNvSpPr>
            <p:nvPr/>
          </p:nvSpPr>
          <p:spPr bwMode="auto">
            <a:xfrm>
              <a:off x="3502" y="1264"/>
              <a:ext cx="381" cy="142"/>
            </a:xfrm>
            <a:prstGeom prst="rect">
              <a:avLst/>
            </a:prstGeom>
            <a:noFill/>
            <a:ln w="12700">
              <a:noFill/>
              <a:miter lim="800000"/>
              <a:headEnd/>
              <a:tailEnd/>
            </a:ln>
          </p:spPr>
          <p:txBody>
            <a:bodyPr wrap="none" lIns="88950" tIns="44480" rIns="88950" bIns="44480" anchor="ctr">
              <a:spAutoFit/>
            </a:bodyPr>
            <a:lstStyle/>
            <a:p>
              <a:pPr algn="ctr"/>
              <a:r>
                <a:rPr lang="en-US" altLang="zh-CN" sz="1000" b="1">
                  <a:solidFill>
                    <a:srgbClr val="0033CC"/>
                  </a:solidFill>
                  <a:latin typeface="Helvetica" pitchFamily="34" charset="0"/>
                  <a:ea typeface="宋体" pitchFamily="2" charset="-122"/>
                </a:rPr>
                <a:t>DRAM 0</a:t>
              </a:r>
            </a:p>
          </p:txBody>
        </p:sp>
        <p:grpSp>
          <p:nvGrpSpPr>
            <p:cNvPr id="552998" name="Group 43"/>
            <p:cNvGrpSpPr>
              <a:grpSpLocks/>
            </p:cNvGrpSpPr>
            <p:nvPr/>
          </p:nvGrpSpPr>
          <p:grpSpPr bwMode="auto">
            <a:xfrm>
              <a:off x="1689" y="2917"/>
              <a:ext cx="2286" cy="428"/>
              <a:chOff x="1471" y="3026"/>
              <a:chExt cx="2575" cy="482"/>
            </a:xfrm>
          </p:grpSpPr>
          <p:sp>
            <p:nvSpPr>
              <p:cNvPr id="552999" name="Text Box 44"/>
              <p:cNvSpPr txBox="1">
                <a:spLocks noChangeAspect="1" noChangeArrowheads="1"/>
              </p:cNvSpPr>
              <p:nvPr/>
            </p:nvSpPr>
            <p:spPr bwMode="auto">
              <a:xfrm>
                <a:off x="3891" y="3026"/>
                <a:ext cx="155"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0</a:t>
                </a:r>
              </a:p>
            </p:txBody>
          </p:sp>
          <p:sp>
            <p:nvSpPr>
              <p:cNvPr id="553000" name="Text Box 45"/>
              <p:cNvSpPr txBox="1">
                <a:spLocks noChangeAspect="1" noChangeArrowheads="1"/>
              </p:cNvSpPr>
              <p:nvPr/>
            </p:nvSpPr>
            <p:spPr bwMode="auto">
              <a:xfrm>
                <a:off x="2698"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31</a:t>
                </a:r>
              </a:p>
            </p:txBody>
          </p:sp>
          <p:sp>
            <p:nvSpPr>
              <p:cNvPr id="553001" name="Text Box 46"/>
              <p:cNvSpPr txBox="1">
                <a:spLocks noChangeAspect="1" noChangeArrowheads="1"/>
              </p:cNvSpPr>
              <p:nvPr/>
            </p:nvSpPr>
            <p:spPr bwMode="auto">
              <a:xfrm>
                <a:off x="3646" y="3026"/>
                <a:ext cx="15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7</a:t>
                </a:r>
              </a:p>
            </p:txBody>
          </p:sp>
          <p:sp>
            <p:nvSpPr>
              <p:cNvPr id="553002" name="Text Box 47"/>
              <p:cNvSpPr txBox="1">
                <a:spLocks noChangeAspect="1" noChangeArrowheads="1"/>
              </p:cNvSpPr>
              <p:nvPr/>
            </p:nvSpPr>
            <p:spPr bwMode="auto">
              <a:xfrm>
                <a:off x="3558" y="3026"/>
                <a:ext cx="155"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8</a:t>
                </a:r>
              </a:p>
            </p:txBody>
          </p:sp>
          <p:sp>
            <p:nvSpPr>
              <p:cNvPr id="553003" name="Text Box 48"/>
              <p:cNvSpPr txBox="1">
                <a:spLocks noChangeAspect="1" noChangeArrowheads="1"/>
              </p:cNvSpPr>
              <p:nvPr/>
            </p:nvSpPr>
            <p:spPr bwMode="auto">
              <a:xfrm>
                <a:off x="3311"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15</a:t>
                </a:r>
              </a:p>
            </p:txBody>
          </p:sp>
          <p:sp>
            <p:nvSpPr>
              <p:cNvPr id="553004" name="Text Box 49"/>
              <p:cNvSpPr txBox="1">
                <a:spLocks noChangeAspect="1" noChangeArrowheads="1"/>
              </p:cNvSpPr>
              <p:nvPr/>
            </p:nvSpPr>
            <p:spPr bwMode="auto">
              <a:xfrm>
                <a:off x="3197"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16</a:t>
                </a:r>
              </a:p>
            </p:txBody>
          </p:sp>
          <p:sp>
            <p:nvSpPr>
              <p:cNvPr id="553005" name="Text Box 50"/>
              <p:cNvSpPr txBox="1">
                <a:spLocks noChangeAspect="1" noChangeArrowheads="1"/>
              </p:cNvSpPr>
              <p:nvPr/>
            </p:nvSpPr>
            <p:spPr bwMode="auto">
              <a:xfrm>
                <a:off x="3034" y="3026"/>
                <a:ext cx="197"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23</a:t>
                </a:r>
              </a:p>
            </p:txBody>
          </p:sp>
          <p:sp>
            <p:nvSpPr>
              <p:cNvPr id="553006" name="Text Box 51"/>
              <p:cNvSpPr txBox="1">
                <a:spLocks noChangeAspect="1" noChangeArrowheads="1"/>
              </p:cNvSpPr>
              <p:nvPr/>
            </p:nvSpPr>
            <p:spPr bwMode="auto">
              <a:xfrm>
                <a:off x="2928"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24</a:t>
                </a:r>
              </a:p>
            </p:txBody>
          </p:sp>
          <p:sp>
            <p:nvSpPr>
              <p:cNvPr id="553007" name="Text Box 52"/>
              <p:cNvSpPr txBox="1">
                <a:spLocks noChangeAspect="1" noChangeArrowheads="1"/>
              </p:cNvSpPr>
              <p:nvPr/>
            </p:nvSpPr>
            <p:spPr bwMode="auto">
              <a:xfrm>
                <a:off x="2594"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32</a:t>
                </a:r>
              </a:p>
            </p:txBody>
          </p:sp>
          <p:sp>
            <p:nvSpPr>
              <p:cNvPr id="553008" name="Text Box 53"/>
              <p:cNvSpPr txBox="1">
                <a:spLocks noChangeAspect="1" noChangeArrowheads="1"/>
              </p:cNvSpPr>
              <p:nvPr/>
            </p:nvSpPr>
            <p:spPr bwMode="auto">
              <a:xfrm>
                <a:off x="1471"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63</a:t>
                </a:r>
              </a:p>
            </p:txBody>
          </p:sp>
          <p:sp>
            <p:nvSpPr>
              <p:cNvPr id="553009" name="Text Box 54"/>
              <p:cNvSpPr txBox="1">
                <a:spLocks noChangeAspect="1" noChangeArrowheads="1"/>
              </p:cNvSpPr>
              <p:nvPr/>
            </p:nvSpPr>
            <p:spPr bwMode="auto">
              <a:xfrm>
                <a:off x="2410"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39</a:t>
                </a:r>
              </a:p>
            </p:txBody>
          </p:sp>
          <p:sp>
            <p:nvSpPr>
              <p:cNvPr id="553010" name="Text Box 55"/>
              <p:cNvSpPr txBox="1">
                <a:spLocks noChangeAspect="1" noChangeArrowheads="1"/>
              </p:cNvSpPr>
              <p:nvPr/>
            </p:nvSpPr>
            <p:spPr bwMode="auto">
              <a:xfrm>
                <a:off x="2286" y="3026"/>
                <a:ext cx="197"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40</a:t>
                </a:r>
              </a:p>
            </p:txBody>
          </p:sp>
          <p:sp>
            <p:nvSpPr>
              <p:cNvPr id="553011" name="Text Box 56"/>
              <p:cNvSpPr txBox="1">
                <a:spLocks noChangeAspect="1" noChangeArrowheads="1"/>
              </p:cNvSpPr>
              <p:nvPr/>
            </p:nvSpPr>
            <p:spPr bwMode="auto">
              <a:xfrm>
                <a:off x="2087"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47</a:t>
                </a:r>
              </a:p>
            </p:txBody>
          </p:sp>
          <p:sp>
            <p:nvSpPr>
              <p:cNvPr id="553012" name="Text Box 57"/>
              <p:cNvSpPr txBox="1">
                <a:spLocks noChangeAspect="1" noChangeArrowheads="1"/>
              </p:cNvSpPr>
              <p:nvPr/>
            </p:nvSpPr>
            <p:spPr bwMode="auto">
              <a:xfrm>
                <a:off x="1979"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48</a:t>
                </a:r>
              </a:p>
            </p:txBody>
          </p:sp>
          <p:sp>
            <p:nvSpPr>
              <p:cNvPr id="553013" name="Text Box 58"/>
              <p:cNvSpPr txBox="1">
                <a:spLocks noChangeAspect="1" noChangeArrowheads="1"/>
              </p:cNvSpPr>
              <p:nvPr/>
            </p:nvSpPr>
            <p:spPr bwMode="auto">
              <a:xfrm>
                <a:off x="1787"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55</a:t>
                </a:r>
              </a:p>
            </p:txBody>
          </p:sp>
          <p:sp>
            <p:nvSpPr>
              <p:cNvPr id="553014" name="Text Box 59"/>
              <p:cNvSpPr txBox="1">
                <a:spLocks noChangeAspect="1" noChangeArrowheads="1"/>
              </p:cNvSpPr>
              <p:nvPr/>
            </p:nvSpPr>
            <p:spPr bwMode="auto">
              <a:xfrm>
                <a:off x="1661"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56</a:t>
                </a:r>
              </a:p>
            </p:txBody>
          </p:sp>
          <p:grpSp>
            <p:nvGrpSpPr>
              <p:cNvPr id="553015" name="Group 60"/>
              <p:cNvGrpSpPr>
                <a:grpSpLocks/>
              </p:cNvGrpSpPr>
              <p:nvPr/>
            </p:nvGrpSpPr>
            <p:grpSpPr bwMode="auto">
              <a:xfrm>
                <a:off x="1536" y="3153"/>
                <a:ext cx="2446" cy="355"/>
                <a:chOff x="1536" y="3153"/>
                <a:chExt cx="2446" cy="355"/>
              </a:xfrm>
            </p:grpSpPr>
            <p:grpSp>
              <p:nvGrpSpPr>
                <p:cNvPr id="553016" name="Group 61"/>
                <p:cNvGrpSpPr>
                  <a:grpSpLocks/>
                </p:cNvGrpSpPr>
                <p:nvPr/>
              </p:nvGrpSpPr>
              <p:grpSpPr bwMode="auto">
                <a:xfrm>
                  <a:off x="1536" y="3153"/>
                  <a:ext cx="2446" cy="154"/>
                  <a:chOff x="1536" y="3153"/>
                  <a:chExt cx="2446" cy="154"/>
                </a:xfrm>
              </p:grpSpPr>
              <p:sp>
                <p:nvSpPr>
                  <p:cNvPr id="553017" name="Rectangle 62"/>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18" name="Rectangle 63"/>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19" name="Rectangle 64"/>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20" name="Rectangle 65"/>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21" name="Rectangle 66"/>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22" name="Rectangle 67"/>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23" name="Rectangle 68"/>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24" name="Rectangle 69"/>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grpSp>
            <p:sp>
              <p:nvSpPr>
                <p:cNvPr id="553025" name="Text Box 70"/>
                <p:cNvSpPr txBox="1">
                  <a:spLocks noChangeAspect="1" noChangeArrowheads="1"/>
                </p:cNvSpPr>
                <p:nvPr/>
              </p:nvSpPr>
              <p:spPr bwMode="auto">
                <a:xfrm>
                  <a:off x="2653" y="3307"/>
                  <a:ext cx="115" cy="201"/>
                </a:xfrm>
                <a:prstGeom prst="rect">
                  <a:avLst/>
                </a:prstGeom>
                <a:noFill/>
                <a:ln w="12700">
                  <a:noFill/>
                  <a:miter lim="800000"/>
                  <a:headEnd/>
                  <a:tailEnd/>
                </a:ln>
              </p:spPr>
              <p:txBody>
                <a:bodyPr wrap="none" lIns="88950" tIns="44480" rIns="88950" bIns="44480" anchor="ctr">
                  <a:spAutoFit/>
                </a:bodyPr>
                <a:lstStyle/>
                <a:p>
                  <a:pPr algn="ctr"/>
                  <a:endParaRPr lang="zh-CN" altLang="en-US" sz="1400" b="1">
                    <a:latin typeface="Helvetica" pitchFamily="34" charset="0"/>
                    <a:ea typeface="宋体" pitchFamily="2" charset="-122"/>
                  </a:endParaRPr>
                </a:p>
              </p:txBody>
            </p:sp>
          </p:grpSp>
        </p:grpSp>
        <p:grpSp>
          <p:nvGrpSpPr>
            <p:cNvPr id="553026" name="Group 71"/>
            <p:cNvGrpSpPr>
              <a:grpSpLocks/>
            </p:cNvGrpSpPr>
            <p:nvPr/>
          </p:nvGrpSpPr>
          <p:grpSpPr bwMode="auto">
            <a:xfrm>
              <a:off x="1850" y="1585"/>
              <a:ext cx="2132" cy="1330"/>
              <a:chOff x="1652" y="1527"/>
              <a:chExt cx="2400" cy="1497"/>
            </a:xfrm>
          </p:grpSpPr>
          <p:grpSp>
            <p:nvGrpSpPr>
              <p:cNvPr id="553027" name="Group 72"/>
              <p:cNvGrpSpPr>
                <a:grpSpLocks/>
              </p:cNvGrpSpPr>
              <p:nvPr/>
            </p:nvGrpSpPr>
            <p:grpSpPr bwMode="auto">
              <a:xfrm>
                <a:off x="1677" y="1527"/>
                <a:ext cx="2137" cy="1497"/>
                <a:chOff x="1677" y="1527"/>
                <a:chExt cx="2137" cy="1497"/>
              </a:xfrm>
            </p:grpSpPr>
            <p:sp>
              <p:nvSpPr>
                <p:cNvPr id="553028" name="Line 73"/>
                <p:cNvSpPr>
                  <a:spLocks noChangeAspect="1" noChangeShapeType="1"/>
                </p:cNvSpPr>
                <p:nvPr/>
              </p:nvSpPr>
              <p:spPr bwMode="auto">
                <a:xfrm>
                  <a:off x="3814" y="1527"/>
                  <a:ext cx="0" cy="1497"/>
                </a:xfrm>
                <a:prstGeom prst="line">
                  <a:avLst/>
                </a:prstGeom>
                <a:noFill/>
                <a:ln w="38100">
                  <a:solidFill>
                    <a:schemeClr val="hlink"/>
                  </a:solidFill>
                  <a:round/>
                  <a:headEnd/>
                  <a:tailEnd type="triangle" w="med" len="med"/>
                </a:ln>
              </p:spPr>
              <p:txBody>
                <a:bodyPr wrap="none" anchor="ctr"/>
                <a:lstStyle/>
                <a:p>
                  <a:endParaRPr lang="zh-CN" altLang="en-US"/>
                </a:p>
              </p:txBody>
            </p:sp>
            <p:sp>
              <p:nvSpPr>
                <p:cNvPr id="553029" name="Line 74"/>
                <p:cNvSpPr>
                  <a:spLocks noChangeAspect="1" noChangeShapeType="1"/>
                </p:cNvSpPr>
                <p:nvPr/>
              </p:nvSpPr>
              <p:spPr bwMode="auto">
                <a:xfrm>
                  <a:off x="3513" y="1604"/>
                  <a:ext cx="0" cy="1414"/>
                </a:xfrm>
                <a:prstGeom prst="line">
                  <a:avLst/>
                </a:prstGeom>
                <a:noFill/>
                <a:ln w="38100">
                  <a:solidFill>
                    <a:schemeClr val="hlink"/>
                  </a:solidFill>
                  <a:round/>
                  <a:headEnd/>
                  <a:tailEnd type="triangle" w="med" len="med"/>
                </a:ln>
              </p:spPr>
              <p:txBody>
                <a:bodyPr wrap="none" anchor="ctr"/>
                <a:lstStyle/>
                <a:p>
                  <a:endParaRPr lang="zh-CN" altLang="en-US"/>
                </a:p>
              </p:txBody>
            </p:sp>
            <p:sp>
              <p:nvSpPr>
                <p:cNvPr id="553030" name="Line 75"/>
                <p:cNvSpPr>
                  <a:spLocks noChangeAspect="1" noChangeShapeType="1"/>
                </p:cNvSpPr>
                <p:nvPr/>
              </p:nvSpPr>
              <p:spPr bwMode="auto">
                <a:xfrm flipH="1">
                  <a:off x="3206" y="1680"/>
                  <a:ext cx="0" cy="1344"/>
                </a:xfrm>
                <a:prstGeom prst="line">
                  <a:avLst/>
                </a:prstGeom>
                <a:noFill/>
                <a:ln w="38100">
                  <a:solidFill>
                    <a:schemeClr val="hlink"/>
                  </a:solidFill>
                  <a:round/>
                  <a:headEnd/>
                  <a:tailEnd type="triangle" w="med" len="med"/>
                </a:ln>
              </p:spPr>
              <p:txBody>
                <a:bodyPr wrap="none" anchor="ctr"/>
                <a:lstStyle/>
                <a:p>
                  <a:endParaRPr lang="zh-CN" altLang="en-US"/>
                </a:p>
              </p:txBody>
            </p:sp>
            <p:sp>
              <p:nvSpPr>
                <p:cNvPr id="553031" name="Line 76"/>
                <p:cNvSpPr>
                  <a:spLocks noChangeAspect="1" noChangeShapeType="1"/>
                </p:cNvSpPr>
                <p:nvPr/>
              </p:nvSpPr>
              <p:spPr bwMode="auto">
                <a:xfrm>
                  <a:off x="2905" y="1757"/>
                  <a:ext cx="0" cy="1261"/>
                </a:xfrm>
                <a:prstGeom prst="line">
                  <a:avLst/>
                </a:prstGeom>
                <a:noFill/>
                <a:ln w="38100">
                  <a:solidFill>
                    <a:schemeClr val="hlink"/>
                  </a:solidFill>
                  <a:round/>
                  <a:headEnd/>
                  <a:tailEnd type="triangle" w="med" len="med"/>
                </a:ln>
              </p:spPr>
              <p:txBody>
                <a:bodyPr wrap="none" anchor="ctr"/>
                <a:lstStyle/>
                <a:p>
                  <a:endParaRPr lang="zh-CN" altLang="en-US"/>
                </a:p>
              </p:txBody>
            </p:sp>
            <p:sp>
              <p:nvSpPr>
                <p:cNvPr id="553032" name="Line 77"/>
                <p:cNvSpPr>
                  <a:spLocks noChangeAspect="1" noChangeShapeType="1"/>
                </p:cNvSpPr>
                <p:nvPr/>
              </p:nvSpPr>
              <p:spPr bwMode="auto">
                <a:xfrm>
                  <a:off x="2592" y="1834"/>
                  <a:ext cx="0" cy="1190"/>
                </a:xfrm>
                <a:prstGeom prst="line">
                  <a:avLst/>
                </a:prstGeom>
                <a:noFill/>
                <a:ln w="38100">
                  <a:solidFill>
                    <a:schemeClr val="hlink"/>
                  </a:solidFill>
                  <a:round/>
                  <a:headEnd/>
                  <a:tailEnd type="triangle" w="med" len="med"/>
                </a:ln>
              </p:spPr>
              <p:txBody>
                <a:bodyPr wrap="none" anchor="ctr"/>
                <a:lstStyle/>
                <a:p>
                  <a:endParaRPr lang="zh-CN" altLang="en-US"/>
                </a:p>
              </p:txBody>
            </p:sp>
            <p:sp>
              <p:nvSpPr>
                <p:cNvPr id="553033" name="Line 78"/>
                <p:cNvSpPr>
                  <a:spLocks noChangeAspect="1" noChangeShapeType="1"/>
                </p:cNvSpPr>
                <p:nvPr/>
              </p:nvSpPr>
              <p:spPr bwMode="auto">
                <a:xfrm>
                  <a:off x="2278" y="1911"/>
                  <a:ext cx="0" cy="1113"/>
                </a:xfrm>
                <a:prstGeom prst="line">
                  <a:avLst/>
                </a:prstGeom>
                <a:noFill/>
                <a:ln w="38100">
                  <a:solidFill>
                    <a:schemeClr val="hlink"/>
                  </a:solidFill>
                  <a:round/>
                  <a:headEnd/>
                  <a:tailEnd type="triangle" w="med" len="med"/>
                </a:ln>
              </p:spPr>
              <p:txBody>
                <a:bodyPr wrap="none" anchor="ctr"/>
                <a:lstStyle/>
                <a:p>
                  <a:endParaRPr lang="zh-CN" altLang="en-US"/>
                </a:p>
              </p:txBody>
            </p:sp>
            <p:sp>
              <p:nvSpPr>
                <p:cNvPr id="553034" name="Line 79"/>
                <p:cNvSpPr>
                  <a:spLocks noChangeAspect="1" noChangeShapeType="1"/>
                </p:cNvSpPr>
                <p:nvPr/>
              </p:nvSpPr>
              <p:spPr bwMode="auto">
                <a:xfrm flipH="1">
                  <a:off x="1971" y="1988"/>
                  <a:ext cx="0" cy="1036"/>
                </a:xfrm>
                <a:prstGeom prst="line">
                  <a:avLst/>
                </a:prstGeom>
                <a:noFill/>
                <a:ln w="38100">
                  <a:solidFill>
                    <a:schemeClr val="hlink"/>
                  </a:solidFill>
                  <a:round/>
                  <a:headEnd/>
                  <a:tailEnd type="triangle" w="med" len="med"/>
                </a:ln>
              </p:spPr>
              <p:txBody>
                <a:bodyPr wrap="none" anchor="ctr"/>
                <a:lstStyle/>
                <a:p>
                  <a:endParaRPr lang="zh-CN" altLang="en-US"/>
                </a:p>
              </p:txBody>
            </p:sp>
            <p:sp>
              <p:nvSpPr>
                <p:cNvPr id="553035" name="Line 80"/>
                <p:cNvSpPr>
                  <a:spLocks noChangeAspect="1" noChangeShapeType="1"/>
                </p:cNvSpPr>
                <p:nvPr/>
              </p:nvSpPr>
              <p:spPr bwMode="auto">
                <a:xfrm>
                  <a:off x="1677" y="2064"/>
                  <a:ext cx="0" cy="954"/>
                </a:xfrm>
                <a:prstGeom prst="line">
                  <a:avLst/>
                </a:prstGeom>
                <a:noFill/>
                <a:ln w="38100">
                  <a:solidFill>
                    <a:schemeClr val="hlink"/>
                  </a:solidFill>
                  <a:round/>
                  <a:headEnd/>
                  <a:tailEnd type="triangle" w="med" len="med"/>
                </a:ln>
              </p:spPr>
              <p:txBody>
                <a:bodyPr wrap="none" anchor="ctr"/>
                <a:lstStyle/>
                <a:p>
                  <a:endParaRPr lang="zh-CN" altLang="en-US"/>
                </a:p>
              </p:txBody>
            </p:sp>
          </p:grpSp>
          <p:sp>
            <p:nvSpPr>
              <p:cNvPr id="553036" name="Text Box 81"/>
              <p:cNvSpPr txBox="1">
                <a:spLocks noChangeAspect="1" noChangeArrowheads="1"/>
              </p:cNvSpPr>
              <p:nvPr/>
            </p:nvSpPr>
            <p:spPr bwMode="auto">
              <a:xfrm>
                <a:off x="3792" y="2510"/>
                <a:ext cx="260" cy="262"/>
              </a:xfrm>
              <a:prstGeom prst="rect">
                <a:avLst/>
              </a:prstGeom>
              <a:noFill/>
              <a:ln w="12700">
                <a:noFill/>
                <a:miter lim="800000"/>
                <a:headEnd/>
                <a:tailEnd/>
              </a:ln>
            </p:spPr>
            <p:txBody>
              <a:bodyPr wrap="none" lIns="88950" tIns="44480" rIns="88950" bIns="44480" anchor="ctr">
                <a:spAutoFit/>
              </a:bodyPr>
              <a:lstStyle/>
              <a:p>
                <a:r>
                  <a:rPr lang="en-US" altLang="zh-CN" sz="1000" b="1">
                    <a:latin typeface="Helvetica" pitchFamily="34" charset="0"/>
                    <a:ea typeface="宋体" pitchFamily="2" charset="-122"/>
                  </a:rPr>
                  <a:t>bits</a:t>
                </a:r>
              </a:p>
              <a:p>
                <a:r>
                  <a:rPr lang="en-US" altLang="zh-CN" sz="1000" b="1">
                    <a:latin typeface="Helvetica" pitchFamily="34" charset="0"/>
                    <a:ea typeface="宋体" pitchFamily="2" charset="-122"/>
                  </a:rPr>
                  <a:t>0-7</a:t>
                </a:r>
              </a:p>
            </p:txBody>
          </p:sp>
          <p:sp>
            <p:nvSpPr>
              <p:cNvPr id="553037" name="Text Box 82"/>
              <p:cNvSpPr txBox="1">
                <a:spLocks noChangeAspect="1" noChangeArrowheads="1"/>
              </p:cNvSpPr>
              <p:nvPr/>
            </p:nvSpPr>
            <p:spPr bwMode="auto">
              <a:xfrm>
                <a:off x="3494" y="2510"/>
                <a:ext cx="277" cy="262"/>
              </a:xfrm>
              <a:prstGeom prst="rect">
                <a:avLst/>
              </a:prstGeom>
              <a:noFill/>
              <a:ln w="12700">
                <a:noFill/>
                <a:miter lim="800000"/>
                <a:headEnd/>
                <a:tailEnd/>
              </a:ln>
            </p:spPr>
            <p:txBody>
              <a:bodyPr wrap="none" lIns="88950" tIns="44480" rIns="88950" bIns="44480" anchor="ctr">
                <a:spAutoFit/>
              </a:bodyPr>
              <a:lstStyle/>
              <a:p>
                <a:r>
                  <a:rPr lang="en-US" altLang="zh-CN" sz="1000" b="1">
                    <a:latin typeface="Helvetica" pitchFamily="34" charset="0"/>
                    <a:ea typeface="宋体" pitchFamily="2" charset="-122"/>
                  </a:rPr>
                  <a:t>bits</a:t>
                </a:r>
              </a:p>
              <a:p>
                <a:r>
                  <a:rPr lang="en-US" altLang="zh-CN" sz="1000" b="1">
                    <a:latin typeface="Helvetica" pitchFamily="34" charset="0"/>
                    <a:ea typeface="宋体" pitchFamily="2" charset="-122"/>
                  </a:rPr>
                  <a:t>8-15</a:t>
                </a:r>
              </a:p>
            </p:txBody>
          </p:sp>
          <p:sp>
            <p:nvSpPr>
              <p:cNvPr id="553038" name="Text Box 83"/>
              <p:cNvSpPr txBox="1">
                <a:spLocks noChangeAspect="1" noChangeArrowheads="1"/>
              </p:cNvSpPr>
              <p:nvPr/>
            </p:nvSpPr>
            <p:spPr bwMode="auto">
              <a:xfrm>
                <a:off x="3186" y="2510"/>
                <a:ext cx="322" cy="262"/>
              </a:xfrm>
              <a:prstGeom prst="rect">
                <a:avLst/>
              </a:prstGeom>
              <a:noFill/>
              <a:ln w="12700">
                <a:noFill/>
                <a:miter lim="800000"/>
                <a:headEnd/>
                <a:tailEnd/>
              </a:ln>
            </p:spPr>
            <p:txBody>
              <a:bodyPr wrap="none" lIns="88950" tIns="44480" rIns="88950" bIns="44480" anchor="ctr">
                <a:spAutoFit/>
              </a:bodyPr>
              <a:lstStyle/>
              <a:p>
                <a:r>
                  <a:rPr lang="en-US" altLang="zh-CN" sz="1000" b="1">
                    <a:latin typeface="Helvetica" pitchFamily="34" charset="0"/>
                    <a:ea typeface="宋体" pitchFamily="2" charset="-122"/>
                  </a:rPr>
                  <a:t>bits</a:t>
                </a:r>
              </a:p>
              <a:p>
                <a:r>
                  <a:rPr lang="en-US" altLang="zh-CN" sz="1000" b="1">
                    <a:latin typeface="Helvetica" pitchFamily="34" charset="0"/>
                    <a:ea typeface="宋体" pitchFamily="2" charset="-122"/>
                  </a:rPr>
                  <a:t>16-23</a:t>
                </a:r>
              </a:p>
            </p:txBody>
          </p:sp>
          <p:sp>
            <p:nvSpPr>
              <p:cNvPr id="553039" name="Text Box 84"/>
              <p:cNvSpPr txBox="1">
                <a:spLocks noChangeAspect="1" noChangeArrowheads="1"/>
              </p:cNvSpPr>
              <p:nvPr/>
            </p:nvSpPr>
            <p:spPr bwMode="auto">
              <a:xfrm>
                <a:off x="2879" y="2510"/>
                <a:ext cx="322" cy="262"/>
              </a:xfrm>
              <a:prstGeom prst="rect">
                <a:avLst/>
              </a:prstGeom>
              <a:noFill/>
              <a:ln w="12700">
                <a:noFill/>
                <a:miter lim="800000"/>
                <a:headEnd/>
                <a:tailEnd/>
              </a:ln>
            </p:spPr>
            <p:txBody>
              <a:bodyPr wrap="none" lIns="88950" tIns="44480" rIns="88950" bIns="44480" anchor="ctr">
                <a:spAutoFit/>
              </a:bodyPr>
              <a:lstStyle/>
              <a:p>
                <a:r>
                  <a:rPr lang="en-US" altLang="zh-CN" sz="1000" b="1">
                    <a:latin typeface="Helvetica" pitchFamily="34" charset="0"/>
                    <a:ea typeface="宋体" pitchFamily="2" charset="-122"/>
                  </a:rPr>
                  <a:t>bits</a:t>
                </a:r>
              </a:p>
              <a:p>
                <a:r>
                  <a:rPr lang="en-US" altLang="zh-CN" sz="1000" b="1">
                    <a:latin typeface="Helvetica" pitchFamily="34" charset="0"/>
                    <a:ea typeface="宋体" pitchFamily="2" charset="-122"/>
                  </a:rPr>
                  <a:t>24-31</a:t>
                </a:r>
              </a:p>
            </p:txBody>
          </p:sp>
          <p:sp>
            <p:nvSpPr>
              <p:cNvPr id="553040" name="Text Box 85"/>
              <p:cNvSpPr txBox="1">
                <a:spLocks noChangeAspect="1" noChangeArrowheads="1"/>
              </p:cNvSpPr>
              <p:nvPr/>
            </p:nvSpPr>
            <p:spPr bwMode="auto">
              <a:xfrm>
                <a:off x="2572" y="2510"/>
                <a:ext cx="322" cy="262"/>
              </a:xfrm>
              <a:prstGeom prst="rect">
                <a:avLst/>
              </a:prstGeom>
              <a:noFill/>
              <a:ln w="12700">
                <a:noFill/>
                <a:miter lim="800000"/>
                <a:headEnd/>
                <a:tailEnd/>
              </a:ln>
            </p:spPr>
            <p:txBody>
              <a:bodyPr wrap="none" lIns="88950" tIns="44480" rIns="88950" bIns="44480" anchor="ctr">
                <a:spAutoFit/>
              </a:bodyPr>
              <a:lstStyle/>
              <a:p>
                <a:r>
                  <a:rPr lang="en-US" altLang="zh-CN" sz="1000" b="1">
                    <a:latin typeface="Helvetica" pitchFamily="34" charset="0"/>
                    <a:ea typeface="宋体" pitchFamily="2" charset="-122"/>
                  </a:rPr>
                  <a:t>bits</a:t>
                </a:r>
              </a:p>
              <a:p>
                <a:r>
                  <a:rPr lang="en-US" altLang="zh-CN" sz="1000" b="1">
                    <a:latin typeface="Helvetica" pitchFamily="34" charset="0"/>
                    <a:ea typeface="宋体" pitchFamily="2" charset="-122"/>
                  </a:rPr>
                  <a:t>32-39</a:t>
                </a:r>
              </a:p>
            </p:txBody>
          </p:sp>
          <p:sp>
            <p:nvSpPr>
              <p:cNvPr id="553041" name="Text Box 86"/>
              <p:cNvSpPr txBox="1">
                <a:spLocks noChangeAspect="1" noChangeArrowheads="1"/>
              </p:cNvSpPr>
              <p:nvPr/>
            </p:nvSpPr>
            <p:spPr bwMode="auto">
              <a:xfrm>
                <a:off x="2248" y="2510"/>
                <a:ext cx="322" cy="262"/>
              </a:xfrm>
              <a:prstGeom prst="rect">
                <a:avLst/>
              </a:prstGeom>
              <a:noFill/>
              <a:ln w="12700">
                <a:noFill/>
                <a:miter lim="800000"/>
                <a:headEnd/>
                <a:tailEnd/>
              </a:ln>
            </p:spPr>
            <p:txBody>
              <a:bodyPr wrap="none" lIns="88950" tIns="44480" rIns="88950" bIns="44480" anchor="ctr">
                <a:spAutoFit/>
              </a:bodyPr>
              <a:lstStyle/>
              <a:p>
                <a:r>
                  <a:rPr lang="en-US" altLang="zh-CN" sz="1000" b="1">
                    <a:latin typeface="Helvetica" pitchFamily="34" charset="0"/>
                    <a:ea typeface="宋体" pitchFamily="2" charset="-122"/>
                  </a:rPr>
                  <a:t>bits</a:t>
                </a:r>
              </a:p>
              <a:p>
                <a:r>
                  <a:rPr lang="en-US" altLang="zh-CN" sz="1000" b="1">
                    <a:latin typeface="Helvetica" pitchFamily="34" charset="0"/>
                    <a:ea typeface="宋体" pitchFamily="2" charset="-122"/>
                  </a:rPr>
                  <a:t>40-47</a:t>
                </a:r>
              </a:p>
            </p:txBody>
          </p:sp>
          <p:sp>
            <p:nvSpPr>
              <p:cNvPr id="553042" name="Text Box 87"/>
              <p:cNvSpPr txBox="1">
                <a:spLocks noChangeAspect="1" noChangeArrowheads="1"/>
              </p:cNvSpPr>
              <p:nvPr/>
            </p:nvSpPr>
            <p:spPr bwMode="auto">
              <a:xfrm>
                <a:off x="1939" y="2510"/>
                <a:ext cx="322" cy="262"/>
              </a:xfrm>
              <a:prstGeom prst="rect">
                <a:avLst/>
              </a:prstGeom>
              <a:noFill/>
              <a:ln w="12700">
                <a:noFill/>
                <a:miter lim="800000"/>
                <a:headEnd/>
                <a:tailEnd/>
              </a:ln>
            </p:spPr>
            <p:txBody>
              <a:bodyPr wrap="none" lIns="88950" tIns="44480" rIns="88950" bIns="44480" anchor="ctr">
                <a:spAutoFit/>
              </a:bodyPr>
              <a:lstStyle/>
              <a:p>
                <a:r>
                  <a:rPr lang="en-US" altLang="zh-CN" sz="1000" b="1">
                    <a:latin typeface="Helvetica" pitchFamily="34" charset="0"/>
                    <a:ea typeface="宋体" pitchFamily="2" charset="-122"/>
                  </a:rPr>
                  <a:t>bits</a:t>
                </a:r>
              </a:p>
              <a:p>
                <a:r>
                  <a:rPr lang="en-US" altLang="zh-CN" sz="1000" b="1">
                    <a:latin typeface="Helvetica" pitchFamily="34" charset="0"/>
                    <a:ea typeface="宋体" pitchFamily="2" charset="-122"/>
                  </a:rPr>
                  <a:t>48-55</a:t>
                </a:r>
              </a:p>
            </p:txBody>
          </p:sp>
          <p:sp>
            <p:nvSpPr>
              <p:cNvPr id="553043" name="Text Box 88"/>
              <p:cNvSpPr txBox="1">
                <a:spLocks noChangeAspect="1" noChangeArrowheads="1"/>
              </p:cNvSpPr>
              <p:nvPr/>
            </p:nvSpPr>
            <p:spPr bwMode="auto">
              <a:xfrm>
                <a:off x="1652" y="2510"/>
                <a:ext cx="322" cy="262"/>
              </a:xfrm>
              <a:prstGeom prst="rect">
                <a:avLst/>
              </a:prstGeom>
              <a:noFill/>
              <a:ln w="12700">
                <a:noFill/>
                <a:miter lim="800000"/>
                <a:headEnd/>
                <a:tailEnd/>
              </a:ln>
            </p:spPr>
            <p:txBody>
              <a:bodyPr wrap="none" lIns="88950" tIns="44480" rIns="88950" bIns="44480" anchor="ctr">
                <a:spAutoFit/>
              </a:bodyPr>
              <a:lstStyle/>
              <a:p>
                <a:r>
                  <a:rPr lang="en-US" altLang="zh-CN" sz="1000" b="1">
                    <a:latin typeface="Helvetica" pitchFamily="34" charset="0"/>
                    <a:ea typeface="宋体" pitchFamily="2" charset="-122"/>
                  </a:rPr>
                  <a:t>bits</a:t>
                </a:r>
              </a:p>
              <a:p>
                <a:r>
                  <a:rPr lang="en-US" altLang="zh-CN" sz="1000" b="1">
                    <a:latin typeface="Helvetica" pitchFamily="34" charset="0"/>
                    <a:ea typeface="宋体" pitchFamily="2" charset="-122"/>
                  </a:rPr>
                  <a:t>56-63</a:t>
                </a:r>
              </a:p>
            </p:txBody>
          </p:sp>
        </p:grpSp>
        <p:sp>
          <p:nvSpPr>
            <p:cNvPr id="570457" name="AutoShape 89"/>
            <p:cNvSpPr>
              <a:spLocks noChangeAspect="1" noChangeArrowheads="1"/>
            </p:cNvSpPr>
            <p:nvPr/>
          </p:nvSpPr>
          <p:spPr bwMode="auto">
            <a:xfrm>
              <a:off x="2582" y="3495"/>
              <a:ext cx="478" cy="441"/>
            </a:xfrm>
            <a:prstGeom prst="downArrow">
              <a:avLst>
                <a:gd name="adj1" fmla="val 50000"/>
                <a:gd name="adj2" fmla="val 25000"/>
              </a:avLst>
            </a:prstGeom>
            <a:solidFill>
              <a:srgbClr val="FF99CC"/>
            </a:solidFill>
            <a:ln w="12700">
              <a:solidFill>
                <a:srgbClr val="000004"/>
              </a:solidFill>
              <a:miter lim="800000"/>
              <a:headEnd/>
              <a:tailEnd/>
            </a:ln>
            <a:effectLst>
              <a:outerShdw dist="35921" dir="2700000" algn="ctr" rotWithShape="0">
                <a:srgbClr val="000004"/>
              </a:outerShdw>
            </a:effectLst>
          </p:spPr>
          <p:txBody>
            <a:bodyPr wrap="none"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553045" name="Text Box 90"/>
            <p:cNvSpPr txBox="1">
              <a:spLocks noChangeAspect="1" noChangeArrowheads="1"/>
            </p:cNvSpPr>
            <p:nvPr/>
          </p:nvSpPr>
          <p:spPr bwMode="auto">
            <a:xfrm>
              <a:off x="3073" y="3646"/>
              <a:ext cx="887" cy="232"/>
            </a:xfrm>
            <a:prstGeom prst="rect">
              <a:avLst/>
            </a:prstGeom>
            <a:noFill/>
            <a:ln w="12700">
              <a:noFill/>
              <a:miter lim="800000"/>
              <a:headEnd/>
              <a:tailEnd/>
            </a:ln>
          </p:spPr>
          <p:txBody>
            <a:bodyPr wrap="none" lIns="88950" tIns="44480" rIns="88950" bIns="44480" anchor="ctr">
              <a:spAutoFit/>
            </a:bodyPr>
            <a:lstStyle/>
            <a:p>
              <a:pPr algn="ctr"/>
              <a:r>
                <a:rPr lang="zh-CN" altLang="en-US" sz="2000" b="1">
                  <a:ea typeface="黑体" pitchFamily="49" charset="-122"/>
                </a:rPr>
                <a:t> 最多读64位</a:t>
              </a:r>
            </a:p>
          </p:txBody>
        </p:sp>
        <p:grpSp>
          <p:nvGrpSpPr>
            <p:cNvPr id="553046" name="Group 91"/>
            <p:cNvGrpSpPr>
              <a:grpSpLocks/>
            </p:cNvGrpSpPr>
            <p:nvPr/>
          </p:nvGrpSpPr>
          <p:grpSpPr bwMode="auto">
            <a:xfrm>
              <a:off x="1690" y="2917"/>
              <a:ext cx="2286" cy="447"/>
              <a:chOff x="1472" y="3026"/>
              <a:chExt cx="2575" cy="504"/>
            </a:xfrm>
          </p:grpSpPr>
          <p:sp>
            <p:nvSpPr>
              <p:cNvPr id="553047" name="Text Box 92"/>
              <p:cNvSpPr txBox="1">
                <a:spLocks noChangeAspect="1" noChangeArrowheads="1"/>
              </p:cNvSpPr>
              <p:nvPr/>
            </p:nvSpPr>
            <p:spPr bwMode="auto">
              <a:xfrm>
                <a:off x="3892" y="3026"/>
                <a:ext cx="155"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0</a:t>
                </a:r>
              </a:p>
            </p:txBody>
          </p:sp>
          <p:sp>
            <p:nvSpPr>
              <p:cNvPr id="553048" name="Text Box 93"/>
              <p:cNvSpPr txBox="1">
                <a:spLocks noChangeAspect="1" noChangeArrowheads="1"/>
              </p:cNvSpPr>
              <p:nvPr/>
            </p:nvSpPr>
            <p:spPr bwMode="auto">
              <a:xfrm>
                <a:off x="2700"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31</a:t>
                </a:r>
              </a:p>
            </p:txBody>
          </p:sp>
          <p:sp>
            <p:nvSpPr>
              <p:cNvPr id="553049" name="Text Box 94"/>
              <p:cNvSpPr txBox="1">
                <a:spLocks noChangeAspect="1" noChangeArrowheads="1"/>
              </p:cNvSpPr>
              <p:nvPr/>
            </p:nvSpPr>
            <p:spPr bwMode="auto">
              <a:xfrm>
                <a:off x="3646" y="3026"/>
                <a:ext cx="15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7</a:t>
                </a:r>
              </a:p>
            </p:txBody>
          </p:sp>
          <p:sp>
            <p:nvSpPr>
              <p:cNvPr id="553050" name="Text Box 95"/>
              <p:cNvSpPr txBox="1">
                <a:spLocks noChangeAspect="1" noChangeArrowheads="1"/>
              </p:cNvSpPr>
              <p:nvPr/>
            </p:nvSpPr>
            <p:spPr bwMode="auto">
              <a:xfrm>
                <a:off x="3555" y="3026"/>
                <a:ext cx="15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8</a:t>
                </a:r>
              </a:p>
            </p:txBody>
          </p:sp>
          <p:sp>
            <p:nvSpPr>
              <p:cNvPr id="553051" name="Text Box 96"/>
              <p:cNvSpPr txBox="1">
                <a:spLocks noChangeAspect="1" noChangeArrowheads="1"/>
              </p:cNvSpPr>
              <p:nvPr/>
            </p:nvSpPr>
            <p:spPr bwMode="auto">
              <a:xfrm>
                <a:off x="3312"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15</a:t>
                </a:r>
              </a:p>
            </p:txBody>
          </p:sp>
          <p:sp>
            <p:nvSpPr>
              <p:cNvPr id="553052" name="Text Box 97"/>
              <p:cNvSpPr txBox="1">
                <a:spLocks noChangeAspect="1" noChangeArrowheads="1"/>
              </p:cNvSpPr>
              <p:nvPr/>
            </p:nvSpPr>
            <p:spPr bwMode="auto">
              <a:xfrm>
                <a:off x="3199"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16</a:t>
                </a:r>
              </a:p>
            </p:txBody>
          </p:sp>
          <p:sp>
            <p:nvSpPr>
              <p:cNvPr id="553053" name="Text Box 98"/>
              <p:cNvSpPr txBox="1">
                <a:spLocks noChangeAspect="1" noChangeArrowheads="1"/>
              </p:cNvSpPr>
              <p:nvPr/>
            </p:nvSpPr>
            <p:spPr bwMode="auto">
              <a:xfrm>
                <a:off x="3035" y="3026"/>
                <a:ext cx="197"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23</a:t>
                </a:r>
              </a:p>
            </p:txBody>
          </p:sp>
          <p:sp>
            <p:nvSpPr>
              <p:cNvPr id="553054" name="Text Box 99"/>
              <p:cNvSpPr txBox="1">
                <a:spLocks noChangeAspect="1" noChangeArrowheads="1"/>
              </p:cNvSpPr>
              <p:nvPr/>
            </p:nvSpPr>
            <p:spPr bwMode="auto">
              <a:xfrm>
                <a:off x="2927"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24</a:t>
                </a:r>
              </a:p>
            </p:txBody>
          </p:sp>
          <p:sp>
            <p:nvSpPr>
              <p:cNvPr id="553055" name="Text Box 100"/>
              <p:cNvSpPr txBox="1">
                <a:spLocks noChangeAspect="1" noChangeArrowheads="1"/>
              </p:cNvSpPr>
              <p:nvPr/>
            </p:nvSpPr>
            <p:spPr bwMode="auto">
              <a:xfrm>
                <a:off x="2595"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32</a:t>
                </a:r>
              </a:p>
            </p:txBody>
          </p:sp>
          <p:sp>
            <p:nvSpPr>
              <p:cNvPr id="553056" name="Text Box 101"/>
              <p:cNvSpPr txBox="1">
                <a:spLocks noChangeAspect="1" noChangeArrowheads="1"/>
              </p:cNvSpPr>
              <p:nvPr/>
            </p:nvSpPr>
            <p:spPr bwMode="auto">
              <a:xfrm>
                <a:off x="1472"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63</a:t>
                </a:r>
              </a:p>
            </p:txBody>
          </p:sp>
          <p:sp>
            <p:nvSpPr>
              <p:cNvPr id="553057" name="Text Box 102"/>
              <p:cNvSpPr txBox="1">
                <a:spLocks noChangeAspect="1" noChangeArrowheads="1"/>
              </p:cNvSpPr>
              <p:nvPr/>
            </p:nvSpPr>
            <p:spPr bwMode="auto">
              <a:xfrm>
                <a:off x="2411"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39</a:t>
                </a:r>
              </a:p>
            </p:txBody>
          </p:sp>
          <p:sp>
            <p:nvSpPr>
              <p:cNvPr id="553058" name="Text Box 103"/>
              <p:cNvSpPr txBox="1">
                <a:spLocks noChangeAspect="1" noChangeArrowheads="1"/>
              </p:cNvSpPr>
              <p:nvPr/>
            </p:nvSpPr>
            <p:spPr bwMode="auto">
              <a:xfrm>
                <a:off x="2288" y="3026"/>
                <a:ext cx="197"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40</a:t>
                </a:r>
              </a:p>
            </p:txBody>
          </p:sp>
          <p:sp>
            <p:nvSpPr>
              <p:cNvPr id="553059" name="Text Box 104"/>
              <p:cNvSpPr txBox="1">
                <a:spLocks noChangeAspect="1" noChangeArrowheads="1"/>
              </p:cNvSpPr>
              <p:nvPr/>
            </p:nvSpPr>
            <p:spPr bwMode="auto">
              <a:xfrm>
                <a:off x="2088"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47</a:t>
                </a:r>
              </a:p>
            </p:txBody>
          </p:sp>
          <p:sp>
            <p:nvSpPr>
              <p:cNvPr id="553060" name="Text Box 105"/>
              <p:cNvSpPr txBox="1">
                <a:spLocks noChangeAspect="1" noChangeArrowheads="1"/>
              </p:cNvSpPr>
              <p:nvPr/>
            </p:nvSpPr>
            <p:spPr bwMode="auto">
              <a:xfrm>
                <a:off x="1980"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48</a:t>
                </a:r>
              </a:p>
            </p:txBody>
          </p:sp>
          <p:sp>
            <p:nvSpPr>
              <p:cNvPr id="553061" name="Text Box 106"/>
              <p:cNvSpPr txBox="1">
                <a:spLocks noChangeAspect="1" noChangeArrowheads="1"/>
              </p:cNvSpPr>
              <p:nvPr/>
            </p:nvSpPr>
            <p:spPr bwMode="auto">
              <a:xfrm>
                <a:off x="1788"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55</a:t>
                </a:r>
              </a:p>
            </p:txBody>
          </p:sp>
          <p:sp>
            <p:nvSpPr>
              <p:cNvPr id="553062" name="Text Box 107"/>
              <p:cNvSpPr txBox="1">
                <a:spLocks noChangeAspect="1" noChangeArrowheads="1"/>
              </p:cNvSpPr>
              <p:nvPr/>
            </p:nvSpPr>
            <p:spPr bwMode="auto">
              <a:xfrm>
                <a:off x="1660"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56</a:t>
                </a:r>
              </a:p>
            </p:txBody>
          </p:sp>
          <p:grpSp>
            <p:nvGrpSpPr>
              <p:cNvPr id="553063" name="Group 108"/>
              <p:cNvGrpSpPr>
                <a:grpSpLocks/>
              </p:cNvGrpSpPr>
              <p:nvPr/>
            </p:nvGrpSpPr>
            <p:grpSpPr bwMode="auto">
              <a:xfrm>
                <a:off x="1536" y="3153"/>
                <a:ext cx="2446" cy="377"/>
                <a:chOff x="1536" y="3153"/>
                <a:chExt cx="2446" cy="377"/>
              </a:xfrm>
            </p:grpSpPr>
            <p:grpSp>
              <p:nvGrpSpPr>
                <p:cNvPr id="553064" name="Group 109"/>
                <p:cNvGrpSpPr>
                  <a:grpSpLocks/>
                </p:cNvGrpSpPr>
                <p:nvPr/>
              </p:nvGrpSpPr>
              <p:grpSpPr bwMode="auto">
                <a:xfrm>
                  <a:off x="1536" y="3153"/>
                  <a:ext cx="2446" cy="154"/>
                  <a:chOff x="1536" y="3153"/>
                  <a:chExt cx="2446" cy="154"/>
                </a:xfrm>
              </p:grpSpPr>
              <p:sp>
                <p:nvSpPr>
                  <p:cNvPr id="553065" name="Rectangle 110"/>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66" name="Rectangle 111"/>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67" name="Rectangle 112"/>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68" name="Rectangle 113"/>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69" name="Rectangle 114"/>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70" name="Rectangle 115"/>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71" name="Rectangle 116"/>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72" name="Rectangle 117"/>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grpSp>
            <p:sp>
              <p:nvSpPr>
                <p:cNvPr id="553073" name="Text Box 118"/>
                <p:cNvSpPr txBox="1">
                  <a:spLocks noChangeAspect="1" noChangeArrowheads="1"/>
                </p:cNvSpPr>
                <p:nvPr/>
              </p:nvSpPr>
              <p:spPr bwMode="auto">
                <a:xfrm>
                  <a:off x="1596" y="3288"/>
                  <a:ext cx="2236" cy="242"/>
                </a:xfrm>
                <a:prstGeom prst="rect">
                  <a:avLst/>
                </a:prstGeom>
                <a:noFill/>
                <a:ln w="12700">
                  <a:noFill/>
                  <a:miter lim="800000"/>
                  <a:headEnd/>
                  <a:tailEnd/>
                </a:ln>
              </p:spPr>
              <p:txBody>
                <a:bodyPr wrap="none" lIns="88950" tIns="44480" rIns="88950" bIns="44480" anchor="ctr">
                  <a:spAutoFit/>
                </a:bodyPr>
                <a:lstStyle/>
                <a:p>
                  <a:pPr algn="ctr"/>
                  <a:r>
                    <a:rPr lang="zh-CN" altLang="en-US" sz="1800" b="1">
                      <a:latin typeface="微软雅黑" pitchFamily="34" charset="-122"/>
                      <a:ea typeface="微软雅黑" pitchFamily="34" charset="-122"/>
                    </a:rPr>
                    <a:t>主存储器地址 </a:t>
                  </a:r>
                  <a:r>
                    <a:rPr lang="en-US" altLang="zh-CN" sz="1800" b="1">
                      <a:latin typeface="微软雅黑" pitchFamily="34" charset="-122"/>
                      <a:ea typeface="微软雅黑" pitchFamily="34" charset="-122"/>
                    </a:rPr>
                    <a:t>A </a:t>
                  </a:r>
                  <a:r>
                    <a:rPr lang="zh-CN" altLang="en-US" sz="1800" b="1">
                      <a:latin typeface="微软雅黑" pitchFamily="34" charset="-122"/>
                      <a:ea typeface="微软雅黑" pitchFamily="34" charset="-122"/>
                    </a:rPr>
                    <a:t>处的64-</a:t>
                  </a:r>
                  <a:r>
                    <a:rPr lang="en-US" altLang="zh-CN" sz="1800" b="1">
                      <a:latin typeface="微软雅黑" pitchFamily="34" charset="-122"/>
                      <a:ea typeface="微软雅黑" pitchFamily="34" charset="-122"/>
                    </a:rPr>
                    <a:t>bit</a:t>
                  </a:r>
                  <a:r>
                    <a:rPr lang="zh-CN" altLang="en-US" sz="1800" b="1">
                      <a:latin typeface="微软雅黑" pitchFamily="34" charset="-122"/>
                      <a:ea typeface="微软雅黑" pitchFamily="34" charset="-122"/>
                    </a:rPr>
                    <a:t>数据</a:t>
                  </a:r>
                  <a:endParaRPr lang="en-US" altLang="zh-CN" sz="1800" b="1">
                    <a:latin typeface="微软雅黑" pitchFamily="34" charset="-122"/>
                    <a:ea typeface="微软雅黑" pitchFamily="34" charset="-122"/>
                  </a:endParaRPr>
                </a:p>
              </p:txBody>
            </p:sp>
          </p:grpSp>
        </p:grpSp>
        <p:sp>
          <p:nvSpPr>
            <p:cNvPr id="553074" name="Text Box 119"/>
            <p:cNvSpPr txBox="1">
              <a:spLocks noChangeArrowheads="1"/>
            </p:cNvSpPr>
            <p:nvPr/>
          </p:nvSpPr>
          <p:spPr bwMode="auto">
            <a:xfrm>
              <a:off x="430" y="2047"/>
              <a:ext cx="591" cy="215"/>
            </a:xfrm>
            <a:prstGeom prst="rect">
              <a:avLst/>
            </a:prstGeom>
            <a:noFill/>
            <a:ln w="9525">
              <a:noFill/>
              <a:miter lim="800000"/>
              <a:headEnd/>
              <a:tailEnd/>
            </a:ln>
          </p:spPr>
          <p:txBody>
            <a:bodyPr lIns="88950" tIns="44480" rIns="88950" bIns="44480">
              <a:spAutoFit/>
            </a:bodyPr>
            <a:lstStyle/>
            <a:p>
              <a:pPr eaLnBrk="1" hangingPunct="1">
                <a:spcBef>
                  <a:spcPct val="50000"/>
                </a:spcBef>
              </a:pPr>
              <a:r>
                <a:rPr kumimoji="1" lang="zh-CN" altLang="en-US" sz="1800" b="1">
                  <a:solidFill>
                    <a:srgbClr val="3399FF"/>
                  </a:solidFill>
                  <a:ea typeface="宋体" pitchFamily="2" charset="-122"/>
                </a:rPr>
                <a:t>地址</a:t>
              </a:r>
              <a:r>
                <a:rPr kumimoji="1" lang="en-US" altLang="zh-CN" sz="1800" b="1">
                  <a:solidFill>
                    <a:srgbClr val="3399FF"/>
                  </a:solidFill>
                  <a:ea typeface="宋体" pitchFamily="2" charset="-122"/>
                </a:rPr>
                <a:t>A</a:t>
              </a:r>
            </a:p>
          </p:txBody>
        </p:sp>
        <p:sp>
          <p:nvSpPr>
            <p:cNvPr id="553075" name="AutoShape 120"/>
            <p:cNvSpPr>
              <a:spLocks noChangeArrowheads="1"/>
            </p:cNvSpPr>
            <p:nvPr/>
          </p:nvSpPr>
          <p:spPr bwMode="auto">
            <a:xfrm>
              <a:off x="929" y="2115"/>
              <a:ext cx="136" cy="68"/>
            </a:xfrm>
            <a:prstGeom prst="rightArrow">
              <a:avLst>
                <a:gd name="adj1" fmla="val 50000"/>
                <a:gd name="adj2" fmla="val 50000"/>
              </a:avLst>
            </a:prstGeom>
            <a:solidFill>
              <a:srgbClr val="3399FF"/>
            </a:solidFill>
            <a:ln w="9525">
              <a:solidFill>
                <a:srgbClr val="0099FF"/>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76" name="Line 121"/>
            <p:cNvSpPr>
              <a:spLocks noChangeShapeType="1"/>
            </p:cNvSpPr>
            <p:nvPr/>
          </p:nvSpPr>
          <p:spPr bwMode="auto">
            <a:xfrm>
              <a:off x="1337" y="1933"/>
              <a:ext cx="590" cy="0"/>
            </a:xfrm>
            <a:prstGeom prst="line">
              <a:avLst/>
            </a:prstGeom>
            <a:noFill/>
            <a:ln w="9525">
              <a:solidFill>
                <a:schemeClr val="tx1"/>
              </a:solidFill>
              <a:round/>
              <a:headEnd type="triangle" w="sm" len="sm"/>
              <a:tailEnd type="triangle" w="sm" len="sm"/>
            </a:ln>
          </p:spPr>
          <p:txBody>
            <a:bodyPr/>
            <a:lstStyle/>
            <a:p>
              <a:endParaRPr lang="zh-CN" altLang="en-US"/>
            </a:p>
          </p:txBody>
        </p:sp>
        <p:sp>
          <p:nvSpPr>
            <p:cNvPr id="553077" name="Line 122"/>
            <p:cNvSpPr>
              <a:spLocks noChangeShapeType="1"/>
            </p:cNvSpPr>
            <p:nvPr/>
          </p:nvSpPr>
          <p:spPr bwMode="auto">
            <a:xfrm>
              <a:off x="1496" y="1774"/>
              <a:ext cx="0" cy="545"/>
            </a:xfrm>
            <a:prstGeom prst="line">
              <a:avLst/>
            </a:prstGeom>
            <a:noFill/>
            <a:ln w="9525">
              <a:solidFill>
                <a:schemeClr val="tx1"/>
              </a:solidFill>
              <a:round/>
              <a:headEnd type="triangle" w="sm" len="sm"/>
              <a:tailEnd type="triangle" w="sm" len="sm"/>
            </a:ln>
          </p:spPr>
          <p:txBody>
            <a:bodyPr/>
            <a:lstStyle/>
            <a:p>
              <a:endParaRPr lang="zh-CN" altLang="en-US"/>
            </a:p>
          </p:txBody>
        </p:sp>
        <p:sp>
          <p:nvSpPr>
            <p:cNvPr id="553078" name="Text Box 123"/>
            <p:cNvSpPr txBox="1">
              <a:spLocks noChangeArrowheads="1"/>
            </p:cNvSpPr>
            <p:nvPr/>
          </p:nvSpPr>
          <p:spPr bwMode="auto">
            <a:xfrm>
              <a:off x="1450" y="2068"/>
              <a:ext cx="453" cy="152"/>
            </a:xfrm>
            <a:prstGeom prst="rect">
              <a:avLst/>
            </a:prstGeom>
            <a:noFill/>
            <a:ln w="9525">
              <a:noFill/>
              <a:miter lim="800000"/>
              <a:headEnd/>
              <a:tailEnd/>
            </a:ln>
          </p:spPr>
          <p:txBody>
            <a:bodyPr lIns="88950" tIns="44480" rIns="88950" bIns="44480">
              <a:spAutoFit/>
            </a:bodyPr>
            <a:lstStyle/>
            <a:p>
              <a:pPr eaLnBrk="1" hangingPunct="1">
                <a:spcBef>
                  <a:spcPct val="50000"/>
                </a:spcBef>
              </a:pPr>
              <a:r>
                <a:rPr kumimoji="1" lang="en-US" altLang="zh-CN" sz="1100" b="1">
                  <a:ea typeface="宋体" pitchFamily="2" charset="-122"/>
                </a:rPr>
                <a:t>4096</a:t>
              </a:r>
              <a:r>
                <a:rPr kumimoji="1" lang="zh-CN" altLang="en-US" sz="1100" b="1">
                  <a:ea typeface="宋体" pitchFamily="2" charset="-122"/>
                </a:rPr>
                <a:t>行</a:t>
              </a:r>
            </a:p>
          </p:txBody>
        </p:sp>
      </p:grpSp>
      <p:sp>
        <p:nvSpPr>
          <p:cNvPr id="553079"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zh-CN" altLang="en-US"/>
              <a:t>举例：</a:t>
            </a:r>
            <a:r>
              <a:rPr lang="en-US" altLang="zh-CN"/>
              <a:t>128MB</a:t>
            </a:r>
            <a:r>
              <a:rPr lang="zh-CN" altLang="en-US"/>
              <a:t>的</a:t>
            </a:r>
            <a:r>
              <a:rPr lang="en-US" altLang="zh-CN"/>
              <a:t>DRAM</a:t>
            </a:r>
            <a:r>
              <a:rPr lang="zh-CN" altLang="en-US"/>
              <a:t>存储器</a:t>
            </a:r>
          </a:p>
        </p:txBody>
      </p:sp>
      <p:grpSp>
        <p:nvGrpSpPr>
          <p:cNvPr id="553080" name="Group 3"/>
          <p:cNvGrpSpPr>
            <a:grpSpLocks/>
          </p:cNvGrpSpPr>
          <p:nvPr/>
        </p:nvGrpSpPr>
        <p:grpSpPr bwMode="auto">
          <a:xfrm>
            <a:off x="6821488" y="5251450"/>
            <a:ext cx="1908175" cy="698500"/>
            <a:chOff x="4388" y="982"/>
            <a:chExt cx="987" cy="441"/>
          </a:xfrm>
        </p:grpSpPr>
        <p:sp>
          <p:nvSpPr>
            <p:cNvPr id="553081" name="Rectangle 4"/>
            <p:cNvSpPr>
              <a:spLocks noChangeAspect="1" noChangeArrowheads="1"/>
            </p:cNvSpPr>
            <p:nvPr/>
          </p:nvSpPr>
          <p:spPr bwMode="auto">
            <a:xfrm>
              <a:off x="4418" y="1102"/>
              <a:ext cx="57" cy="63"/>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82" name="Text Box 5"/>
            <p:cNvSpPr txBox="1">
              <a:spLocks noChangeAspect="1" noChangeArrowheads="1"/>
            </p:cNvSpPr>
            <p:nvPr/>
          </p:nvSpPr>
          <p:spPr bwMode="auto">
            <a:xfrm>
              <a:off x="4388" y="982"/>
              <a:ext cx="987" cy="441"/>
            </a:xfrm>
            <a:prstGeom prst="rect">
              <a:avLst/>
            </a:prstGeom>
            <a:noFill/>
            <a:ln w="12700">
              <a:noFill/>
              <a:miter lim="800000"/>
              <a:headEnd/>
              <a:tailEnd/>
            </a:ln>
          </p:spPr>
          <p:txBody>
            <a:bodyPr lIns="88950" tIns="44480" rIns="88950" bIns="44480" anchor="ctr">
              <a:spAutoFit/>
            </a:bodyPr>
            <a:lstStyle/>
            <a:p>
              <a:pPr algn="ctr"/>
              <a:r>
                <a:rPr lang="en-US" altLang="zh-CN" sz="1400" b="1">
                  <a:latin typeface="Helvetica" pitchFamily="34" charset="0"/>
                  <a:ea typeface="宋体" pitchFamily="2" charset="-122"/>
                </a:rPr>
                <a:t>: </a:t>
              </a:r>
              <a:r>
                <a:rPr lang="zh-CN" altLang="en-US" sz="2000" b="1">
                  <a:latin typeface="微软雅黑" pitchFamily="34" charset="-122"/>
                  <a:ea typeface="微软雅黑" pitchFamily="34" charset="-122"/>
                </a:rPr>
                <a:t>行、列地址为</a:t>
              </a:r>
              <a:r>
                <a:rPr lang="en-US" altLang="zh-CN" sz="2000" b="1">
                  <a:latin typeface="微软雅黑" pitchFamily="34" charset="-122"/>
                  <a:ea typeface="微软雅黑" pitchFamily="34" charset="-122"/>
                </a:rPr>
                <a:t>(i,j)</a:t>
              </a:r>
              <a:r>
                <a:rPr lang="zh-CN" altLang="en-US" sz="2000" b="1">
                  <a:latin typeface="微软雅黑" pitchFamily="34" charset="-122"/>
                  <a:ea typeface="微软雅黑" pitchFamily="34" charset="-122"/>
                </a:rPr>
                <a:t>的</a:t>
              </a:r>
              <a:r>
                <a:rPr lang="en-US" altLang="zh-CN" sz="2000" b="1">
                  <a:latin typeface="微软雅黑" pitchFamily="34" charset="-122"/>
                  <a:ea typeface="微软雅黑" pitchFamily="34" charset="-122"/>
                </a:rPr>
                <a:t>8</a:t>
              </a:r>
              <a:r>
                <a:rPr lang="zh-CN" altLang="en-US" sz="2000" b="1">
                  <a:latin typeface="微软雅黑" pitchFamily="34" charset="-122"/>
                  <a:ea typeface="微软雅黑" pitchFamily="34" charset="-122"/>
                </a:rPr>
                <a:t>个单元</a:t>
              </a:r>
            </a:p>
          </p:txBody>
        </p:sp>
      </p:grpSp>
      <p:sp>
        <p:nvSpPr>
          <p:cNvPr id="570374" name="Text Box 6"/>
          <p:cNvSpPr txBox="1">
            <a:spLocks noChangeAspect="1" noChangeArrowheads="1"/>
          </p:cNvSpPr>
          <p:nvPr/>
        </p:nvSpPr>
        <p:spPr bwMode="auto">
          <a:xfrm>
            <a:off x="6516688" y="760413"/>
            <a:ext cx="2555875" cy="2762250"/>
          </a:xfrm>
          <a:prstGeom prst="rect">
            <a:avLst/>
          </a:prstGeom>
          <a:noFill/>
          <a:ln w="12700">
            <a:noFill/>
            <a:miter lim="800000"/>
            <a:headEnd/>
            <a:tailEnd/>
          </a:ln>
        </p:spPr>
        <p:txBody>
          <a:bodyPr lIns="88950" tIns="44480" rIns="88950" bIns="44480" anchor="ctr">
            <a:spAutoFit/>
          </a:bodyPr>
          <a:lstStyle/>
          <a:p>
            <a:pPr>
              <a:lnSpc>
                <a:spcPct val="130000"/>
              </a:lnSpc>
            </a:pPr>
            <a:endParaRPr lang="zh-CN" altLang="en-US" b="1">
              <a:latin typeface="Helvetica" pitchFamily="34" charset="0"/>
              <a:ea typeface="宋体" pitchFamily="2" charset="-122"/>
            </a:endParaRPr>
          </a:p>
          <a:p>
            <a:pPr>
              <a:lnSpc>
                <a:spcPct val="130000"/>
              </a:lnSpc>
              <a:buFontTx/>
              <a:buChar char="•"/>
            </a:pPr>
            <a:r>
              <a:rPr lang="zh-CN" altLang="en-US" sz="1700" b="1">
                <a:latin typeface="微软雅黑" pitchFamily="34" charset="-122"/>
                <a:ea typeface="微软雅黑" pitchFamily="34" charset="-122"/>
              </a:rPr>
              <a:t>由8片</a:t>
            </a:r>
            <a:r>
              <a:rPr lang="en-US" altLang="zh-CN" sz="1700" b="1">
                <a:latin typeface="微软雅黑" pitchFamily="34" charset="-122"/>
                <a:ea typeface="微软雅黑" pitchFamily="34" charset="-122"/>
              </a:rPr>
              <a:t>DRAM</a:t>
            </a:r>
            <a:r>
              <a:rPr lang="zh-CN" altLang="en-US" sz="1700" b="1">
                <a:latin typeface="微软雅黑" pitchFamily="34" charset="-122"/>
                <a:ea typeface="微软雅黑" pitchFamily="34" charset="-122"/>
              </a:rPr>
              <a:t>芯片构成</a:t>
            </a:r>
          </a:p>
          <a:p>
            <a:pPr>
              <a:lnSpc>
                <a:spcPct val="130000"/>
              </a:lnSpc>
              <a:buFontTx/>
              <a:buChar char="•"/>
            </a:pPr>
            <a:r>
              <a:rPr lang="zh-CN" altLang="en-US" sz="1700" b="1">
                <a:latin typeface="微软雅黑" pitchFamily="34" charset="-122"/>
                <a:ea typeface="微软雅黑" pitchFamily="34" charset="-122"/>
              </a:rPr>
              <a:t>每片 </a:t>
            </a:r>
            <a:r>
              <a:rPr lang="en-US" altLang="zh-CN" sz="1700" b="1">
                <a:latin typeface="微软雅黑" pitchFamily="34" charset="-122"/>
                <a:ea typeface="微软雅黑" pitchFamily="34" charset="-122"/>
              </a:rPr>
              <a:t>16Mx8 bits</a:t>
            </a:r>
          </a:p>
          <a:p>
            <a:pPr>
              <a:lnSpc>
                <a:spcPct val="130000"/>
              </a:lnSpc>
              <a:buFontTx/>
              <a:buChar char="•"/>
            </a:pPr>
            <a:r>
              <a:rPr lang="zh-CN" altLang="en-US" sz="1700" b="1">
                <a:latin typeface="微软雅黑" pitchFamily="34" charset="-122"/>
                <a:ea typeface="微软雅黑" pitchFamily="34" charset="-122"/>
              </a:rPr>
              <a:t>行地址、列地址各</a:t>
            </a:r>
            <a:r>
              <a:rPr lang="en-US" altLang="zh-CN" sz="1700" b="1">
                <a:latin typeface="微软雅黑" pitchFamily="34" charset="-122"/>
                <a:ea typeface="微软雅黑" pitchFamily="34" charset="-122"/>
              </a:rPr>
              <a:t>12</a:t>
            </a:r>
            <a:r>
              <a:rPr lang="zh-CN" altLang="en-US" sz="1700" b="1">
                <a:latin typeface="微软雅黑" pitchFamily="34" charset="-122"/>
                <a:ea typeface="微软雅黑" pitchFamily="34" charset="-122"/>
              </a:rPr>
              <a:t>位</a:t>
            </a:r>
          </a:p>
          <a:p>
            <a:pPr>
              <a:lnSpc>
                <a:spcPct val="130000"/>
              </a:lnSpc>
              <a:buFontTx/>
              <a:buChar char="•"/>
            </a:pPr>
            <a:r>
              <a:rPr lang="zh-CN" altLang="en-US" sz="1700" b="1">
                <a:latin typeface="微软雅黑" pitchFamily="34" charset="-122"/>
                <a:ea typeface="微软雅黑" pitchFamily="34" charset="-122"/>
              </a:rPr>
              <a:t>每行共</a:t>
            </a:r>
            <a:r>
              <a:rPr lang="en-US" altLang="zh-CN" sz="1700" b="1">
                <a:latin typeface="微软雅黑" pitchFamily="34" charset="-122"/>
                <a:ea typeface="微软雅黑" pitchFamily="34" charset="-122"/>
              </a:rPr>
              <a:t>4096</a:t>
            </a:r>
            <a:r>
              <a:rPr lang="zh-CN" altLang="en-US" sz="1700" b="1">
                <a:latin typeface="微软雅黑" pitchFamily="34" charset="-122"/>
                <a:ea typeface="微软雅黑" pitchFamily="34" charset="-122"/>
              </a:rPr>
              <a:t>列</a:t>
            </a:r>
            <a:r>
              <a:rPr lang="en-US" altLang="zh-CN" sz="1700" b="1">
                <a:latin typeface="微软雅黑" pitchFamily="34" charset="-122"/>
                <a:ea typeface="微软雅黑" pitchFamily="34" charset="-122"/>
              </a:rPr>
              <a:t>(8</a:t>
            </a:r>
            <a:r>
              <a:rPr lang="zh-CN" altLang="en-US" sz="1700" b="1">
                <a:latin typeface="微软雅黑" pitchFamily="34" charset="-122"/>
                <a:ea typeface="微软雅黑" pitchFamily="34" charset="-122"/>
              </a:rPr>
              <a:t>位</a:t>
            </a:r>
            <a:r>
              <a:rPr lang="en-US" altLang="zh-CN" sz="1700" b="1">
                <a:latin typeface="微软雅黑" pitchFamily="34" charset="-122"/>
                <a:ea typeface="微软雅黑" pitchFamily="34" charset="-122"/>
              </a:rPr>
              <a:t>/</a:t>
            </a:r>
            <a:r>
              <a:rPr lang="zh-CN" altLang="en-US" sz="1700" b="1">
                <a:latin typeface="微软雅黑" pitchFamily="34" charset="-122"/>
                <a:ea typeface="微软雅黑" pitchFamily="34" charset="-122"/>
              </a:rPr>
              <a:t>列</a:t>
            </a:r>
            <a:r>
              <a:rPr lang="en-US" altLang="zh-CN" sz="1700" b="1">
                <a:latin typeface="微软雅黑" pitchFamily="34" charset="-122"/>
                <a:ea typeface="微软雅黑" pitchFamily="34" charset="-122"/>
              </a:rPr>
              <a:t>)</a:t>
            </a:r>
          </a:p>
          <a:p>
            <a:pPr>
              <a:lnSpc>
                <a:spcPct val="130000"/>
              </a:lnSpc>
              <a:buFontTx/>
              <a:buChar char="•"/>
            </a:pPr>
            <a:r>
              <a:rPr lang="zh-CN" altLang="en-US" sz="1700" b="1">
                <a:latin typeface="微软雅黑" pitchFamily="34" charset="-122"/>
                <a:ea typeface="微软雅黑" pitchFamily="34" charset="-122"/>
              </a:rPr>
              <a:t>选中某一行并读出之后再由列地址选择其中的一列</a:t>
            </a:r>
            <a:r>
              <a:rPr lang="en-US" altLang="zh-CN" sz="1700" b="1">
                <a:latin typeface="微软雅黑" pitchFamily="34" charset="-122"/>
                <a:ea typeface="微软雅黑" pitchFamily="34" charset="-122"/>
              </a:rPr>
              <a:t>(8</a:t>
            </a:r>
            <a:r>
              <a:rPr lang="zh-CN" altLang="en-US" sz="1700" b="1">
                <a:latin typeface="微软雅黑" pitchFamily="34" charset="-122"/>
                <a:ea typeface="微软雅黑" pitchFamily="34" charset="-122"/>
              </a:rPr>
              <a:t>个二进位</a:t>
            </a:r>
            <a:r>
              <a:rPr lang="en-US" altLang="zh-CN" sz="1700" b="1">
                <a:latin typeface="微软雅黑" pitchFamily="34" charset="-122"/>
                <a:ea typeface="微软雅黑" pitchFamily="34" charset="-122"/>
              </a:rPr>
              <a:t>) </a:t>
            </a:r>
            <a:r>
              <a:rPr lang="zh-CN" altLang="en-US" sz="1700" b="1">
                <a:latin typeface="微软雅黑" pitchFamily="34" charset="-122"/>
                <a:ea typeface="微软雅黑" pitchFamily="34" charset="-122"/>
              </a:rPr>
              <a:t>送出</a:t>
            </a:r>
          </a:p>
        </p:txBody>
      </p:sp>
      <p:sp>
        <p:nvSpPr>
          <p:cNvPr id="570492" name="Text Box 124"/>
          <p:cNvSpPr txBox="1">
            <a:spLocks noChangeArrowheads="1"/>
          </p:cNvSpPr>
          <p:nvPr/>
        </p:nvSpPr>
        <p:spPr bwMode="auto">
          <a:xfrm>
            <a:off x="322263" y="5086350"/>
            <a:ext cx="2116137" cy="609600"/>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ea typeface="微软雅黑" pitchFamily="34" charset="-122"/>
              </a:rPr>
              <a:t>主存地址和片内地址有何关系？</a:t>
            </a:r>
            <a:endParaRPr kumimoji="1" lang="en-US" altLang="zh-CN" sz="2000" b="1">
              <a:solidFill>
                <a:srgbClr val="CC0000"/>
              </a:solidFill>
              <a:ea typeface="微软雅黑" pitchFamily="34" charset="-122"/>
            </a:endParaRPr>
          </a:p>
        </p:txBody>
      </p:sp>
      <p:sp>
        <p:nvSpPr>
          <p:cNvPr id="570493" name="Text Box 125"/>
          <p:cNvSpPr txBox="1">
            <a:spLocks noChangeArrowheads="1"/>
          </p:cNvSpPr>
          <p:nvPr/>
        </p:nvSpPr>
        <p:spPr bwMode="auto">
          <a:xfrm>
            <a:off x="260350" y="5753100"/>
            <a:ext cx="3638550" cy="609600"/>
          </a:xfrm>
          <a:prstGeom prst="rect">
            <a:avLst/>
          </a:prstGeom>
          <a:solidFill>
            <a:schemeClr val="bg1"/>
          </a:solidFill>
          <a:ln w="9525">
            <a:noFill/>
            <a:miter lim="800000"/>
            <a:headEnd/>
            <a:tailEnd/>
          </a:ln>
        </p:spPr>
        <p:txBody>
          <a:bodyPr lIns="0" tIns="0" rIns="0" bIns="0">
            <a:spAutoFit/>
          </a:bodyPr>
          <a:lstStyle/>
          <a:p>
            <a:pPr eaLnBrk="1" hangingPunct="1"/>
            <a:r>
              <a:rPr kumimoji="1" lang="zh-CN" altLang="en-US" sz="2000" b="1">
                <a:solidFill>
                  <a:srgbClr val="FF0000"/>
                </a:solidFill>
                <a:latin typeface="微软雅黑" pitchFamily="34" charset="-122"/>
                <a:ea typeface="微软雅黑" pitchFamily="34" charset="-122"/>
              </a:rPr>
              <a:t>主存地址</a:t>
            </a:r>
            <a:r>
              <a:rPr kumimoji="1" lang="en-US" altLang="zh-CN" sz="2000" b="1">
                <a:solidFill>
                  <a:srgbClr val="FF0000"/>
                </a:solidFill>
                <a:latin typeface="微软雅黑" pitchFamily="34" charset="-122"/>
                <a:ea typeface="微软雅黑" pitchFamily="34" charset="-122"/>
              </a:rPr>
              <a:t>27</a:t>
            </a:r>
            <a:r>
              <a:rPr kumimoji="1" lang="zh-CN" altLang="en-US" sz="2000" b="1">
                <a:solidFill>
                  <a:srgbClr val="FF0000"/>
                </a:solidFill>
                <a:latin typeface="微软雅黑" pitchFamily="34" charset="-122"/>
                <a:ea typeface="微软雅黑" pitchFamily="34" charset="-122"/>
              </a:rPr>
              <a:t>位，片内地址</a:t>
            </a:r>
            <a:r>
              <a:rPr kumimoji="1" lang="en-US" altLang="zh-CN" sz="2000" b="1">
                <a:solidFill>
                  <a:srgbClr val="FF0000"/>
                </a:solidFill>
                <a:latin typeface="微软雅黑" pitchFamily="34" charset="-122"/>
                <a:ea typeface="微软雅黑" pitchFamily="34" charset="-122"/>
              </a:rPr>
              <a:t>24</a:t>
            </a:r>
            <a:r>
              <a:rPr kumimoji="1" lang="zh-CN" altLang="en-US" sz="2000" b="1">
                <a:solidFill>
                  <a:srgbClr val="FF0000"/>
                </a:solidFill>
                <a:latin typeface="微软雅黑" pitchFamily="34" charset="-122"/>
                <a:ea typeface="微软雅黑" pitchFamily="34" charset="-122"/>
              </a:rPr>
              <a:t>位，与高</a:t>
            </a:r>
            <a:r>
              <a:rPr kumimoji="1" lang="en-US" altLang="zh-CN" sz="2000" b="1">
                <a:solidFill>
                  <a:srgbClr val="FF0000"/>
                </a:solidFill>
                <a:latin typeface="微软雅黑" pitchFamily="34" charset="-122"/>
                <a:ea typeface="微软雅黑" pitchFamily="34" charset="-122"/>
              </a:rPr>
              <a:t>24</a:t>
            </a:r>
            <a:r>
              <a:rPr kumimoji="1" lang="zh-CN" altLang="en-US" sz="2000" b="1">
                <a:solidFill>
                  <a:srgbClr val="FF0000"/>
                </a:solidFill>
                <a:latin typeface="微软雅黑" pitchFamily="34" charset="-122"/>
                <a:ea typeface="微软雅黑" pitchFamily="34" charset="-122"/>
              </a:rPr>
              <a:t>位主存地址相同。</a:t>
            </a:r>
            <a:endParaRPr kumimoji="1" lang="en-US" altLang="zh-CN" sz="2000" b="1">
              <a:solidFill>
                <a:srgbClr val="FF0000"/>
              </a:solidFill>
              <a:latin typeface="微软雅黑" pitchFamily="34" charset="-122"/>
              <a:ea typeface="微软雅黑" pitchFamily="34" charset="-122"/>
            </a:endParaRPr>
          </a:p>
        </p:txBody>
      </p:sp>
      <p:sp>
        <p:nvSpPr>
          <p:cNvPr id="570494" name="Text Box 126"/>
          <p:cNvSpPr txBox="1">
            <a:spLocks noChangeArrowheads="1"/>
          </p:cNvSpPr>
          <p:nvPr/>
        </p:nvSpPr>
        <p:spPr bwMode="auto">
          <a:xfrm>
            <a:off x="838200" y="6410325"/>
            <a:ext cx="3743325" cy="304800"/>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latin typeface="微软雅黑" pitchFamily="34" charset="-122"/>
                <a:ea typeface="微软雅黑" pitchFamily="34" charset="-122"/>
              </a:rPr>
              <a:t>主存低</a:t>
            </a:r>
            <a:r>
              <a:rPr kumimoji="1" lang="en-US" altLang="zh-CN" sz="2000" b="1">
                <a:solidFill>
                  <a:srgbClr val="CC0000"/>
                </a:solidFill>
                <a:latin typeface="微软雅黑" pitchFamily="34" charset="-122"/>
                <a:ea typeface="微软雅黑" pitchFamily="34" charset="-122"/>
              </a:rPr>
              <a:t>3</a:t>
            </a:r>
            <a:r>
              <a:rPr kumimoji="1" lang="zh-CN" altLang="en-US" sz="2000" b="1">
                <a:solidFill>
                  <a:srgbClr val="CC0000"/>
                </a:solidFill>
                <a:latin typeface="微软雅黑" pitchFamily="34" charset="-122"/>
                <a:ea typeface="微软雅黑" pitchFamily="34" charset="-122"/>
              </a:rPr>
              <a:t>位地址的作用是什么？</a:t>
            </a:r>
          </a:p>
        </p:txBody>
      </p:sp>
      <p:sp>
        <p:nvSpPr>
          <p:cNvPr id="570495" name="Text Box 127"/>
          <p:cNvSpPr txBox="1">
            <a:spLocks noChangeArrowheads="1"/>
          </p:cNvSpPr>
          <p:nvPr/>
        </p:nvSpPr>
        <p:spPr bwMode="auto">
          <a:xfrm>
            <a:off x="4572000" y="6454775"/>
            <a:ext cx="4178300" cy="304800"/>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2000" b="1">
                <a:solidFill>
                  <a:srgbClr val="FF0000"/>
                </a:solidFill>
                <a:latin typeface="微软雅黑" pitchFamily="34" charset="-122"/>
                <a:ea typeface="微软雅黑" pitchFamily="34" charset="-122"/>
              </a:rPr>
              <a:t>确定</a:t>
            </a:r>
            <a:r>
              <a:rPr kumimoji="1" lang="en-US" altLang="zh-CN" sz="2000" b="1">
                <a:solidFill>
                  <a:srgbClr val="FF0000"/>
                </a:solidFill>
                <a:latin typeface="微软雅黑" pitchFamily="34" charset="-122"/>
                <a:ea typeface="微软雅黑" pitchFamily="34" charset="-122"/>
              </a:rPr>
              <a:t>8</a:t>
            </a:r>
            <a:r>
              <a:rPr kumimoji="1" lang="zh-CN" altLang="en-US" sz="2000" b="1">
                <a:solidFill>
                  <a:srgbClr val="FF0000"/>
                </a:solidFill>
                <a:latin typeface="微软雅黑" pitchFamily="34" charset="-122"/>
                <a:ea typeface="微软雅黑" pitchFamily="34" charset="-122"/>
              </a:rPr>
              <a:t>个字节中的哪个，即用来选片。</a:t>
            </a:r>
            <a:endParaRPr kumimoji="1" lang="en-US" altLang="zh-CN" sz="2000" b="1">
              <a:solidFill>
                <a:srgbClr val="FF0000"/>
              </a:solidFill>
              <a:latin typeface="微软雅黑" pitchFamily="34" charset="-122"/>
              <a:ea typeface="微软雅黑" pitchFamily="34" charset="-122"/>
            </a:endParaRPr>
          </a:p>
        </p:txBody>
      </p:sp>
      <p:sp>
        <p:nvSpPr>
          <p:cNvPr id="570499" name="Text Box 131"/>
          <p:cNvSpPr txBox="1">
            <a:spLocks noChangeArrowheads="1"/>
          </p:cNvSpPr>
          <p:nvPr/>
        </p:nvSpPr>
        <p:spPr bwMode="auto">
          <a:xfrm>
            <a:off x="6634163" y="3979863"/>
            <a:ext cx="2400300" cy="549275"/>
          </a:xfrm>
          <a:prstGeom prst="rect">
            <a:avLst/>
          </a:prstGeom>
          <a:solidFill>
            <a:schemeClr val="bg1"/>
          </a:solidFill>
          <a:ln w="9525">
            <a:noFill/>
            <a:miter lim="800000"/>
            <a:headEnd/>
            <a:tailEnd/>
          </a:ln>
        </p:spPr>
        <p:txBody>
          <a:bodyPr lIns="0" tIns="0" rIns="0" bIns="0">
            <a:spAutoFit/>
          </a:bodyPr>
          <a:lstStyle/>
          <a:p>
            <a:pPr eaLnBrk="1" hangingPunct="1"/>
            <a:r>
              <a:rPr kumimoji="1" lang="zh-CN" altLang="en-US" sz="1800" b="1">
                <a:solidFill>
                  <a:srgbClr val="FF0000"/>
                </a:solidFill>
                <a:ea typeface="微软雅黑" pitchFamily="34" charset="-122"/>
              </a:rPr>
              <a:t>不连续，交叉编址，可同时读写所有芯片。</a:t>
            </a:r>
            <a:endParaRPr kumimoji="1" lang="en-US" altLang="zh-CN" sz="1800" b="1">
              <a:solidFill>
                <a:srgbClr val="FF0000"/>
              </a:solidFill>
              <a:ea typeface="微软雅黑" pitchFamily="34" charset="-122"/>
            </a:endParaRPr>
          </a:p>
        </p:txBody>
      </p:sp>
      <p:sp>
        <p:nvSpPr>
          <p:cNvPr id="570497" name="Text Box 129"/>
          <p:cNvSpPr txBox="1">
            <a:spLocks noChangeArrowheads="1"/>
          </p:cNvSpPr>
          <p:nvPr/>
        </p:nvSpPr>
        <p:spPr bwMode="auto">
          <a:xfrm>
            <a:off x="6543675" y="3641725"/>
            <a:ext cx="2438400" cy="274638"/>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1800" b="1">
                <a:solidFill>
                  <a:srgbClr val="CC0000"/>
                </a:solidFill>
                <a:ea typeface="微软雅黑" pitchFamily="34" charset="-122"/>
              </a:rPr>
              <a:t>芯片内地址是否连续？</a:t>
            </a:r>
            <a:endParaRPr kumimoji="1" lang="en-US" altLang="zh-CN" sz="1800" b="1">
              <a:solidFill>
                <a:srgbClr val="CC0000"/>
              </a:solidFill>
              <a:ea typeface="微软雅黑" pitchFamily="34" charset="-122"/>
            </a:endParaRPr>
          </a:p>
        </p:txBody>
      </p:sp>
      <p:sp>
        <p:nvSpPr>
          <p:cNvPr id="130" name="矩形 129"/>
          <p:cNvSpPr/>
          <p:nvPr/>
        </p:nvSpPr>
        <p:spPr>
          <a:xfrm>
            <a:off x="207963" y="593725"/>
            <a:ext cx="5111750" cy="1338263"/>
          </a:xfrm>
          <a:prstGeom prst="rect">
            <a:avLst/>
          </a:prstGeom>
          <a:solidFill>
            <a:schemeClr val="bg1"/>
          </a:solidFill>
          <a:ln>
            <a:solidFill>
              <a:schemeClr val="accent1"/>
            </a:solidFill>
          </a:ln>
        </p:spPr>
        <p:txBody>
          <a:bodyPr>
            <a:spAutoFit/>
          </a:bodyPr>
          <a:lstStyle/>
          <a:p>
            <a:pPr eaLnBrk="1" hangingPunct="1">
              <a:spcBef>
                <a:spcPct val="50000"/>
              </a:spcBef>
            </a:pPr>
            <a:r>
              <a:rPr kumimoji="1" lang="zh-CN" altLang="en-US" sz="1800" b="1">
                <a:solidFill>
                  <a:srgbClr val="FF0000"/>
                </a:solidFill>
                <a:latin typeface="微软雅黑" pitchFamily="34" charset="-122"/>
                <a:ea typeface="微软雅黑" pitchFamily="34" charset="-122"/>
              </a:rPr>
              <a:t>从该存储器结构可理解为什么规定数据对齐存放。</a:t>
            </a:r>
            <a:endParaRPr kumimoji="1" lang="en-US" altLang="zh-CN" sz="1800" b="1">
              <a:solidFill>
                <a:srgbClr val="FF0000"/>
              </a:solidFill>
              <a:latin typeface="微软雅黑" pitchFamily="34" charset="-122"/>
              <a:ea typeface="微软雅黑" pitchFamily="34" charset="-122"/>
            </a:endParaRPr>
          </a:p>
          <a:p>
            <a:pPr eaLnBrk="1" hangingPunct="1">
              <a:spcBef>
                <a:spcPct val="50000"/>
              </a:spcBef>
            </a:pPr>
            <a:r>
              <a:rPr kumimoji="1" lang="zh-CN" altLang="en-US" sz="1800" b="1">
                <a:solidFill>
                  <a:srgbClr val="FF0000"/>
                </a:solidFill>
                <a:latin typeface="微软雅黑" pitchFamily="34" charset="-122"/>
                <a:ea typeface="微软雅黑" pitchFamily="34" charset="-122"/>
              </a:rPr>
              <a:t>例如，一个</a:t>
            </a:r>
            <a:r>
              <a:rPr kumimoji="1" lang="en-US" altLang="zh-CN" sz="1800" b="1">
                <a:solidFill>
                  <a:srgbClr val="FF0000"/>
                </a:solidFill>
                <a:latin typeface="微软雅黑" pitchFamily="34" charset="-122"/>
                <a:ea typeface="微软雅黑" pitchFamily="34" charset="-122"/>
              </a:rPr>
              <a:t>32</a:t>
            </a:r>
            <a:r>
              <a:rPr kumimoji="1" lang="zh-CN" altLang="en-US" sz="1800" b="1">
                <a:solidFill>
                  <a:srgbClr val="FF0000"/>
                </a:solidFill>
                <a:latin typeface="微软雅黑" pitchFamily="34" charset="-122"/>
                <a:ea typeface="微软雅黑" pitchFamily="34" charset="-122"/>
              </a:rPr>
              <a:t>位</a:t>
            </a:r>
            <a:r>
              <a:rPr kumimoji="1" lang="en-US" altLang="zh-CN" sz="1800" b="1">
                <a:solidFill>
                  <a:srgbClr val="FF0000"/>
                </a:solidFill>
                <a:latin typeface="微软雅黑" pitchFamily="34" charset="-122"/>
                <a:ea typeface="微软雅黑" pitchFamily="34" charset="-122"/>
              </a:rPr>
              <a:t>int</a:t>
            </a:r>
            <a:r>
              <a:rPr kumimoji="1" lang="zh-CN" altLang="en-US" sz="1800" b="1">
                <a:solidFill>
                  <a:srgbClr val="FF0000"/>
                </a:solidFill>
                <a:latin typeface="微软雅黑" pitchFamily="34" charset="-122"/>
                <a:ea typeface="微软雅黑" pitchFamily="34" charset="-122"/>
              </a:rPr>
              <a:t>型数据若存放在第</a:t>
            </a:r>
            <a:r>
              <a:rPr kumimoji="1" lang="en-US" altLang="zh-CN" sz="1800" b="1">
                <a:solidFill>
                  <a:srgbClr val="FF0000"/>
                </a:solidFill>
                <a:latin typeface="微软雅黑" pitchFamily="34" charset="-122"/>
                <a:ea typeface="微软雅黑" pitchFamily="34" charset="-122"/>
              </a:rPr>
              <a:t>8</a:t>
            </a:r>
            <a:r>
              <a:rPr kumimoji="1" lang="zh-CN" altLang="en-US" sz="1800" b="1">
                <a:solidFill>
                  <a:srgbClr val="FF0000"/>
                </a:solidFill>
                <a:latin typeface="微软雅黑" pitchFamily="34" charset="-122"/>
                <a:ea typeface="微软雅黑" pitchFamily="34" charset="-122"/>
              </a:rPr>
              <a:t>、</a:t>
            </a:r>
            <a:r>
              <a:rPr kumimoji="1" lang="en-US" altLang="zh-CN" sz="1800" b="1">
                <a:solidFill>
                  <a:srgbClr val="FF0000"/>
                </a:solidFill>
                <a:latin typeface="微软雅黑" pitchFamily="34" charset="-122"/>
                <a:ea typeface="微软雅黑" pitchFamily="34" charset="-122"/>
              </a:rPr>
              <a:t>9</a:t>
            </a:r>
            <a:r>
              <a:rPr kumimoji="1" lang="zh-CN" altLang="en-US" sz="1800" b="1">
                <a:solidFill>
                  <a:srgbClr val="FF0000"/>
                </a:solidFill>
                <a:latin typeface="微软雅黑" pitchFamily="34" charset="-122"/>
                <a:ea typeface="微软雅黑" pitchFamily="34" charset="-122"/>
              </a:rPr>
              <a:t>、</a:t>
            </a:r>
            <a:r>
              <a:rPr kumimoji="1" lang="en-US" altLang="zh-CN" sz="1800" b="1">
                <a:solidFill>
                  <a:srgbClr val="FF0000"/>
                </a:solidFill>
                <a:latin typeface="微软雅黑" pitchFamily="34" charset="-122"/>
                <a:ea typeface="微软雅黑" pitchFamily="34" charset="-122"/>
              </a:rPr>
              <a:t>10</a:t>
            </a:r>
            <a:r>
              <a:rPr kumimoji="1" lang="zh-CN" altLang="en-US" sz="1800" b="1">
                <a:solidFill>
                  <a:srgbClr val="FF0000"/>
                </a:solidFill>
                <a:latin typeface="微软雅黑" pitchFamily="34" charset="-122"/>
                <a:ea typeface="微软雅黑" pitchFamily="34" charset="-122"/>
              </a:rPr>
              <a:t>、</a:t>
            </a:r>
            <a:r>
              <a:rPr kumimoji="1" lang="en-US" altLang="zh-CN" sz="1800" b="1">
                <a:solidFill>
                  <a:srgbClr val="FF0000"/>
                </a:solidFill>
                <a:latin typeface="微软雅黑" pitchFamily="34" charset="-122"/>
                <a:ea typeface="微软雅黑" pitchFamily="34" charset="-122"/>
              </a:rPr>
              <a:t>11</a:t>
            </a:r>
            <a:r>
              <a:rPr kumimoji="1" lang="zh-CN" altLang="en-US" sz="1800" b="1">
                <a:solidFill>
                  <a:srgbClr val="FF0000"/>
                </a:solidFill>
                <a:latin typeface="微软雅黑" pitchFamily="34" charset="-122"/>
                <a:ea typeface="微软雅黑" pitchFamily="34" charset="-122"/>
              </a:rPr>
              <a:t>这</a:t>
            </a:r>
            <a:r>
              <a:rPr kumimoji="1" lang="en-US" altLang="zh-CN" sz="1800" b="1">
                <a:solidFill>
                  <a:srgbClr val="FF0000"/>
                </a:solidFill>
                <a:latin typeface="微软雅黑" pitchFamily="34" charset="-122"/>
                <a:ea typeface="微软雅黑" pitchFamily="34" charset="-122"/>
              </a:rPr>
              <a:t>4</a:t>
            </a:r>
            <a:r>
              <a:rPr kumimoji="1" lang="zh-CN" altLang="en-US" sz="1800" b="1">
                <a:solidFill>
                  <a:srgbClr val="FF0000"/>
                </a:solidFill>
                <a:latin typeface="微软雅黑" pitchFamily="34" charset="-122"/>
                <a:ea typeface="微软雅黑" pitchFamily="34" charset="-122"/>
              </a:rPr>
              <a:t>个单元，则需要访问几次内存？若存放在</a:t>
            </a:r>
            <a:r>
              <a:rPr kumimoji="1" lang="en-US" altLang="zh-CN" sz="1800" b="1">
                <a:solidFill>
                  <a:srgbClr val="FF0000"/>
                </a:solidFill>
                <a:latin typeface="微软雅黑" pitchFamily="34" charset="-122"/>
                <a:ea typeface="微软雅黑" pitchFamily="34" charset="-122"/>
              </a:rPr>
              <a:t>6</a:t>
            </a:r>
            <a:r>
              <a:rPr kumimoji="1" lang="zh-CN" altLang="en-US" sz="1800" b="1">
                <a:solidFill>
                  <a:srgbClr val="FF0000"/>
                </a:solidFill>
                <a:latin typeface="微软雅黑" pitchFamily="34" charset="-122"/>
                <a:ea typeface="微软雅黑" pitchFamily="34" charset="-122"/>
              </a:rPr>
              <a:t>、</a:t>
            </a:r>
            <a:r>
              <a:rPr kumimoji="1" lang="en-US" altLang="zh-CN" sz="1800" b="1">
                <a:solidFill>
                  <a:srgbClr val="FF0000"/>
                </a:solidFill>
                <a:latin typeface="微软雅黑" pitchFamily="34" charset="-122"/>
                <a:ea typeface="微软雅黑" pitchFamily="34" charset="-122"/>
              </a:rPr>
              <a:t>7</a:t>
            </a:r>
            <a:r>
              <a:rPr kumimoji="1" lang="zh-CN" altLang="en-US" sz="1800" b="1">
                <a:solidFill>
                  <a:srgbClr val="FF0000"/>
                </a:solidFill>
                <a:latin typeface="微软雅黑" pitchFamily="34" charset="-122"/>
                <a:ea typeface="微软雅黑" pitchFamily="34" charset="-122"/>
              </a:rPr>
              <a:t>、</a:t>
            </a:r>
            <a:r>
              <a:rPr kumimoji="1" lang="en-US" altLang="zh-CN" sz="1800" b="1">
                <a:solidFill>
                  <a:srgbClr val="FF0000"/>
                </a:solidFill>
                <a:latin typeface="微软雅黑" pitchFamily="34" charset="-122"/>
                <a:ea typeface="微软雅黑" pitchFamily="34" charset="-122"/>
              </a:rPr>
              <a:t>8</a:t>
            </a:r>
            <a:r>
              <a:rPr kumimoji="1" lang="zh-CN" altLang="en-US" sz="1800" b="1">
                <a:solidFill>
                  <a:srgbClr val="FF0000"/>
                </a:solidFill>
                <a:latin typeface="微软雅黑" pitchFamily="34" charset="-122"/>
                <a:ea typeface="微软雅黑" pitchFamily="34" charset="-122"/>
              </a:rPr>
              <a:t>、</a:t>
            </a:r>
            <a:r>
              <a:rPr kumimoji="1" lang="en-US" altLang="zh-CN" sz="1800" b="1">
                <a:solidFill>
                  <a:srgbClr val="FF0000"/>
                </a:solidFill>
                <a:latin typeface="微软雅黑" pitchFamily="34" charset="-122"/>
                <a:ea typeface="微软雅黑" pitchFamily="34" charset="-122"/>
              </a:rPr>
              <a:t>9</a:t>
            </a:r>
            <a:r>
              <a:rPr kumimoji="1" lang="zh-CN" altLang="en-US" sz="1800" b="1">
                <a:solidFill>
                  <a:srgbClr val="FF0000"/>
                </a:solidFill>
                <a:latin typeface="微软雅黑" pitchFamily="34" charset="-122"/>
                <a:ea typeface="微软雅黑" pitchFamily="34" charset="-122"/>
              </a:rPr>
              <a:t>这</a:t>
            </a:r>
            <a:r>
              <a:rPr kumimoji="1" lang="en-US" altLang="zh-CN" sz="1800" b="1">
                <a:solidFill>
                  <a:srgbClr val="FF0000"/>
                </a:solidFill>
                <a:latin typeface="微软雅黑" pitchFamily="34" charset="-122"/>
                <a:ea typeface="微软雅黑" pitchFamily="34" charset="-122"/>
              </a:rPr>
              <a:t>4</a:t>
            </a:r>
            <a:r>
              <a:rPr kumimoji="1" lang="zh-CN" altLang="en-US" sz="1800" b="1">
                <a:solidFill>
                  <a:srgbClr val="FF0000"/>
                </a:solidFill>
                <a:latin typeface="微软雅黑" pitchFamily="34" charset="-122"/>
                <a:ea typeface="微软雅黑" pitchFamily="34" charset="-122"/>
              </a:rPr>
              <a:t>个单元，则需要访问几次内存？</a:t>
            </a:r>
          </a:p>
        </p:txBody>
      </p:sp>
      <p:sp>
        <p:nvSpPr>
          <p:cNvPr id="553091" name="Text Box 5"/>
          <p:cNvSpPr txBox="1">
            <a:spLocks noChangeAspect="1" noChangeArrowheads="1"/>
          </p:cNvSpPr>
          <p:nvPr/>
        </p:nvSpPr>
        <p:spPr bwMode="auto">
          <a:xfrm>
            <a:off x="6494463" y="719138"/>
            <a:ext cx="2447925" cy="393700"/>
          </a:xfrm>
          <a:prstGeom prst="rect">
            <a:avLst/>
          </a:prstGeom>
          <a:noFill/>
          <a:ln w="12700">
            <a:noFill/>
            <a:miter lim="800000"/>
            <a:headEnd/>
            <a:tailEnd/>
          </a:ln>
        </p:spPr>
        <p:txBody>
          <a:bodyPr lIns="88950" tIns="44480" rIns="88950" bIns="44480" anchor="ctr">
            <a:spAutoFit/>
          </a:bodyPr>
          <a:lstStyle/>
          <a:p>
            <a:r>
              <a:rPr lang="zh-CN" altLang="en-US" sz="2000" b="1">
                <a:solidFill>
                  <a:srgbClr val="000099"/>
                </a:solidFill>
                <a:ea typeface="黑体" pitchFamily="49" charset="-122"/>
              </a:rPr>
              <a:t>分别访问</a:t>
            </a:r>
            <a:r>
              <a:rPr lang="en-US" altLang="zh-CN" sz="2000" b="1">
                <a:solidFill>
                  <a:srgbClr val="000099"/>
                </a:solidFill>
                <a:ea typeface="黑体" pitchFamily="49" charset="-122"/>
              </a:rPr>
              <a:t>1</a:t>
            </a:r>
            <a:r>
              <a:rPr lang="zh-CN" altLang="en-US" sz="2000" b="1">
                <a:solidFill>
                  <a:srgbClr val="000099"/>
                </a:solidFill>
                <a:ea typeface="黑体" pitchFamily="49" charset="-122"/>
              </a:rPr>
              <a:t>次和</a:t>
            </a:r>
            <a:r>
              <a:rPr lang="en-US" altLang="zh-CN" sz="2000" b="1">
                <a:solidFill>
                  <a:srgbClr val="000099"/>
                </a:solidFill>
                <a:ea typeface="黑体" pitchFamily="49" charset="-122"/>
              </a:rPr>
              <a:t>2</a:t>
            </a:r>
            <a:r>
              <a:rPr lang="zh-CN" altLang="en-US" sz="2000" b="1">
                <a:solidFill>
                  <a:srgbClr val="000099"/>
                </a:solidFill>
                <a:ea typeface="黑体" pitchFamily="49" charset="-122"/>
              </a:rPr>
              <a:t>次</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0374">
                                            <p:txEl>
                                              <p:pRg st="1" end="1"/>
                                            </p:txEl>
                                          </p:spTgt>
                                        </p:tgtEl>
                                        <p:attrNameLst>
                                          <p:attrName>style.visibility</p:attrName>
                                        </p:attrNameLst>
                                      </p:cBhvr>
                                      <p:to>
                                        <p:strVal val="visible"/>
                                      </p:to>
                                    </p:set>
                                    <p:animEffect transition="in" filter="blinds(horizontal)">
                                      <p:cBhvr>
                                        <p:cTn id="7" dur="500"/>
                                        <p:tgtEl>
                                          <p:spTgt spid="57037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0374">
                                            <p:txEl>
                                              <p:pRg st="2" end="2"/>
                                            </p:txEl>
                                          </p:spTgt>
                                        </p:tgtEl>
                                        <p:attrNameLst>
                                          <p:attrName>style.visibility</p:attrName>
                                        </p:attrNameLst>
                                      </p:cBhvr>
                                      <p:to>
                                        <p:strVal val="visible"/>
                                      </p:to>
                                    </p:set>
                                    <p:animEffect transition="in" filter="blinds(horizontal)">
                                      <p:cBhvr>
                                        <p:cTn id="12" dur="500"/>
                                        <p:tgtEl>
                                          <p:spTgt spid="57037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0374">
                                            <p:txEl>
                                              <p:pRg st="3" end="3"/>
                                            </p:txEl>
                                          </p:spTgt>
                                        </p:tgtEl>
                                        <p:attrNameLst>
                                          <p:attrName>style.visibility</p:attrName>
                                        </p:attrNameLst>
                                      </p:cBhvr>
                                      <p:to>
                                        <p:strVal val="visible"/>
                                      </p:to>
                                    </p:set>
                                    <p:animEffect transition="in" filter="blinds(horizontal)">
                                      <p:cBhvr>
                                        <p:cTn id="17" dur="500"/>
                                        <p:tgtEl>
                                          <p:spTgt spid="57037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70374">
                                            <p:txEl>
                                              <p:pRg st="4" end="4"/>
                                            </p:txEl>
                                          </p:spTgt>
                                        </p:tgtEl>
                                        <p:attrNameLst>
                                          <p:attrName>style.visibility</p:attrName>
                                        </p:attrNameLst>
                                      </p:cBhvr>
                                      <p:to>
                                        <p:strVal val="visible"/>
                                      </p:to>
                                    </p:set>
                                    <p:animEffect transition="in" filter="blinds(horizontal)">
                                      <p:cBhvr>
                                        <p:cTn id="22" dur="500"/>
                                        <p:tgtEl>
                                          <p:spTgt spid="57037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70374">
                                            <p:txEl>
                                              <p:pRg st="5" end="5"/>
                                            </p:txEl>
                                          </p:spTgt>
                                        </p:tgtEl>
                                        <p:attrNameLst>
                                          <p:attrName>style.visibility</p:attrName>
                                        </p:attrNameLst>
                                      </p:cBhvr>
                                      <p:to>
                                        <p:strVal val="visible"/>
                                      </p:to>
                                    </p:set>
                                    <p:animEffect transition="in" filter="blinds(horizontal)">
                                      <p:cBhvr>
                                        <p:cTn id="27" dur="500"/>
                                        <p:tgtEl>
                                          <p:spTgt spid="57037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70492">
                                            <p:txEl>
                                              <p:pRg st="0" end="0"/>
                                            </p:txEl>
                                          </p:spTgt>
                                        </p:tgtEl>
                                        <p:attrNameLst>
                                          <p:attrName>style.visibility</p:attrName>
                                        </p:attrNameLst>
                                      </p:cBhvr>
                                      <p:to>
                                        <p:strVal val="visible"/>
                                      </p:to>
                                    </p:set>
                                    <p:animEffect transition="in" filter="blinds(horizontal)">
                                      <p:cBhvr>
                                        <p:cTn id="32" dur="500"/>
                                        <p:tgtEl>
                                          <p:spTgt spid="57049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70493"/>
                                        </p:tgtEl>
                                        <p:attrNameLst>
                                          <p:attrName>style.visibility</p:attrName>
                                        </p:attrNameLst>
                                      </p:cBhvr>
                                      <p:to>
                                        <p:strVal val="visible"/>
                                      </p:to>
                                    </p:set>
                                    <p:animEffect transition="in" filter="blinds(horizontal)">
                                      <p:cBhvr>
                                        <p:cTn id="37" dur="500"/>
                                        <p:tgtEl>
                                          <p:spTgt spid="57049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70494"/>
                                        </p:tgtEl>
                                        <p:attrNameLst>
                                          <p:attrName>style.visibility</p:attrName>
                                        </p:attrNameLst>
                                      </p:cBhvr>
                                      <p:to>
                                        <p:strVal val="visible"/>
                                      </p:to>
                                    </p:set>
                                    <p:animEffect transition="in" filter="blinds(horizontal)">
                                      <p:cBhvr>
                                        <p:cTn id="42" dur="500"/>
                                        <p:tgtEl>
                                          <p:spTgt spid="57049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70495"/>
                                        </p:tgtEl>
                                        <p:attrNameLst>
                                          <p:attrName>style.visibility</p:attrName>
                                        </p:attrNameLst>
                                      </p:cBhvr>
                                      <p:to>
                                        <p:strVal val="visible"/>
                                      </p:to>
                                    </p:set>
                                    <p:animEffect transition="in" filter="blinds(horizontal)">
                                      <p:cBhvr>
                                        <p:cTn id="47" dur="500"/>
                                        <p:tgtEl>
                                          <p:spTgt spid="57049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70497">
                                            <p:txEl>
                                              <p:pRg st="0" end="0"/>
                                            </p:txEl>
                                          </p:spTgt>
                                        </p:tgtEl>
                                        <p:attrNameLst>
                                          <p:attrName>style.visibility</p:attrName>
                                        </p:attrNameLst>
                                      </p:cBhvr>
                                      <p:to>
                                        <p:strVal val="visible"/>
                                      </p:to>
                                    </p:set>
                                    <p:animEffect transition="in" filter="blinds(horizontal)">
                                      <p:cBhvr>
                                        <p:cTn id="52" dur="500"/>
                                        <p:tgtEl>
                                          <p:spTgt spid="570497">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70499"/>
                                        </p:tgtEl>
                                        <p:attrNameLst>
                                          <p:attrName>style.visibility</p:attrName>
                                        </p:attrNameLst>
                                      </p:cBhvr>
                                      <p:to>
                                        <p:strVal val="visible"/>
                                      </p:to>
                                    </p:set>
                                    <p:animEffect transition="in" filter="blinds(horizontal)">
                                      <p:cBhvr>
                                        <p:cTn id="57" dur="500"/>
                                        <p:tgtEl>
                                          <p:spTgt spid="57049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30"/>
                                        </p:tgtEl>
                                        <p:attrNameLst>
                                          <p:attrName>style.visibility</p:attrName>
                                        </p:attrNameLst>
                                      </p:cBhvr>
                                      <p:to>
                                        <p:strVal val="visible"/>
                                      </p:to>
                                    </p:set>
                                    <p:animEffect transition="in" filter="blinds(horizontal)">
                                      <p:cBhvr>
                                        <p:cTn id="62" dur="500"/>
                                        <p:tgtEl>
                                          <p:spTgt spid="130"/>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53091"/>
                                        </p:tgtEl>
                                        <p:attrNameLst>
                                          <p:attrName>style.visibility</p:attrName>
                                        </p:attrNameLst>
                                      </p:cBhvr>
                                      <p:to>
                                        <p:strVal val="visible"/>
                                      </p:to>
                                    </p:set>
                                    <p:animEffect transition="in" filter="blinds(horizontal)">
                                      <p:cBhvr>
                                        <p:cTn id="67" dur="500"/>
                                        <p:tgtEl>
                                          <p:spTgt spid="553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493" grpId="0" animBg="1"/>
      <p:bldP spid="570494" grpId="0" animBg="1"/>
      <p:bldP spid="570495" grpId="0" animBg="1"/>
      <p:bldP spid="570499" grpId="0" animBg="1"/>
      <p:bldP spid="130" grpId="0" animBg="1"/>
      <p:bldP spid="55309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ChangeArrowheads="1"/>
          </p:cNvSpPr>
          <p:nvPr>
            <p:ph type="title"/>
          </p:nvPr>
        </p:nvSpPr>
        <p:spPr/>
        <p:txBody>
          <a:bodyPr/>
          <a:lstStyle/>
          <a:p>
            <a:r>
              <a:rPr lang="en-US" altLang="zh-CN"/>
              <a:t>DRAM</a:t>
            </a:r>
            <a:r>
              <a:rPr lang="zh-CN" altLang="en-US"/>
              <a:t>芯片的规格</a:t>
            </a:r>
          </a:p>
        </p:txBody>
      </p:sp>
      <p:sp>
        <p:nvSpPr>
          <p:cNvPr id="776195" name="Rectangle 3"/>
          <p:cNvSpPr>
            <a:spLocks noGrp="1" noChangeArrowheads="1"/>
          </p:cNvSpPr>
          <p:nvPr>
            <p:ph type="body" idx="1"/>
          </p:nvPr>
        </p:nvSpPr>
        <p:spPr>
          <a:xfrm>
            <a:off x="204788" y="990600"/>
            <a:ext cx="8713787" cy="5130800"/>
          </a:xfrm>
        </p:spPr>
        <p:txBody>
          <a:bodyPr/>
          <a:lstStyle/>
          <a:p>
            <a:pPr>
              <a:lnSpc>
                <a:spcPct val="125000"/>
              </a:lnSpc>
            </a:pPr>
            <a:r>
              <a:rPr lang="zh-CN" altLang="en-US" sz="2200">
                <a:latin typeface="微软雅黑" pitchFamily="34" charset="-122"/>
                <a:ea typeface="微软雅黑" pitchFamily="34" charset="-122"/>
              </a:rPr>
              <a:t>若一个</a:t>
            </a:r>
            <a:r>
              <a:rPr lang="en-US" altLang="zh-CN" sz="2200">
                <a:latin typeface="微软雅黑" pitchFamily="34" charset="-122"/>
                <a:ea typeface="微软雅黑" pitchFamily="34" charset="-122"/>
              </a:rPr>
              <a:t>2</a:t>
            </a:r>
            <a:r>
              <a:rPr lang="en-US" altLang="zh-CN" sz="2200" baseline="30000">
                <a:latin typeface="微软雅黑" pitchFamily="34" charset="-122"/>
                <a:ea typeface="微软雅黑" pitchFamily="34" charset="-122"/>
              </a:rPr>
              <a:t>n</a:t>
            </a:r>
            <a:r>
              <a:rPr lang="en-US" altLang="zh-CN" sz="2200">
                <a:latin typeface="微软雅黑" pitchFamily="34" charset="-122"/>
                <a:ea typeface="微软雅黑" pitchFamily="34" charset="-122"/>
              </a:rPr>
              <a:t>×b</a:t>
            </a:r>
            <a:r>
              <a:rPr lang="zh-CN" altLang="en-US" sz="2200">
                <a:latin typeface="微软雅黑" pitchFamily="34" charset="-122"/>
                <a:ea typeface="微软雅黑" pitchFamily="34" charset="-122"/>
              </a:rPr>
              <a:t>位</a:t>
            </a:r>
            <a:r>
              <a:rPr lang="en-US" altLang="zh-CN" sz="2200">
                <a:latin typeface="微软雅黑" pitchFamily="34" charset="-122"/>
                <a:ea typeface="微软雅黑" pitchFamily="34" charset="-122"/>
              </a:rPr>
              <a:t>DRAM</a:t>
            </a:r>
            <a:r>
              <a:rPr lang="zh-CN" altLang="en-US" sz="2200">
                <a:latin typeface="微软雅黑" pitchFamily="34" charset="-122"/>
                <a:ea typeface="微软雅黑" pitchFamily="34" charset="-122"/>
              </a:rPr>
              <a:t>芯片的存储阵列是</a:t>
            </a:r>
            <a:r>
              <a:rPr lang="en-US" altLang="zh-CN" sz="2200">
                <a:latin typeface="微软雅黑" pitchFamily="34" charset="-122"/>
                <a:ea typeface="微软雅黑" pitchFamily="34" charset="-122"/>
              </a:rPr>
              <a:t>r</a:t>
            </a:r>
            <a:r>
              <a:rPr lang="zh-CN" altLang="en-US" sz="2200">
                <a:latin typeface="微软雅黑" pitchFamily="34" charset="-122"/>
                <a:ea typeface="微软雅黑" pitchFamily="34" charset="-122"/>
              </a:rPr>
              <a:t>行</a:t>
            </a:r>
            <a:r>
              <a:rPr lang="en-US" altLang="zh-CN" sz="2200">
                <a:latin typeface="微软雅黑" pitchFamily="34" charset="-122"/>
                <a:ea typeface="微软雅黑" pitchFamily="34" charset="-122"/>
              </a:rPr>
              <a:t>×c</a:t>
            </a:r>
            <a:r>
              <a:rPr lang="zh-CN" altLang="en-US" sz="2200">
                <a:latin typeface="微软雅黑" pitchFamily="34" charset="-122"/>
                <a:ea typeface="微软雅黑" pitchFamily="34" charset="-122"/>
              </a:rPr>
              <a:t>列，则该芯片容量为</a:t>
            </a:r>
            <a:r>
              <a:rPr lang="en-US" altLang="zh-CN" sz="2200">
                <a:latin typeface="微软雅黑" pitchFamily="34" charset="-122"/>
                <a:ea typeface="微软雅黑" pitchFamily="34" charset="-122"/>
              </a:rPr>
              <a:t>2</a:t>
            </a:r>
            <a:r>
              <a:rPr lang="en-US" altLang="zh-CN" sz="2200" baseline="30000">
                <a:latin typeface="微软雅黑" pitchFamily="34" charset="-122"/>
                <a:ea typeface="微软雅黑" pitchFamily="34" charset="-122"/>
              </a:rPr>
              <a:t>n</a:t>
            </a:r>
            <a:r>
              <a:rPr lang="en-US" altLang="zh-CN" sz="2200">
                <a:latin typeface="微软雅黑" pitchFamily="34" charset="-122"/>
                <a:ea typeface="微软雅黑" pitchFamily="34" charset="-122"/>
              </a:rPr>
              <a:t>×b</a:t>
            </a:r>
            <a:r>
              <a:rPr lang="zh-CN" altLang="en-US" sz="2200">
                <a:latin typeface="微软雅黑" pitchFamily="34" charset="-122"/>
                <a:ea typeface="微软雅黑" pitchFamily="34" charset="-122"/>
              </a:rPr>
              <a:t>位且</a:t>
            </a:r>
            <a:r>
              <a:rPr lang="en-US" altLang="zh-CN" sz="2200">
                <a:latin typeface="微软雅黑" pitchFamily="34" charset="-122"/>
                <a:ea typeface="微软雅黑" pitchFamily="34" charset="-122"/>
              </a:rPr>
              <a:t>2</a:t>
            </a:r>
            <a:r>
              <a:rPr lang="en-US" altLang="zh-CN" sz="2200" baseline="30000">
                <a:latin typeface="微软雅黑" pitchFamily="34" charset="-122"/>
                <a:ea typeface="微软雅黑" pitchFamily="34" charset="-122"/>
              </a:rPr>
              <a:t>n</a:t>
            </a:r>
            <a:r>
              <a:rPr lang="en-US" altLang="zh-CN" sz="2200">
                <a:latin typeface="微软雅黑" pitchFamily="34" charset="-122"/>
                <a:ea typeface="微软雅黑" pitchFamily="34" charset="-122"/>
              </a:rPr>
              <a:t>=r×c</a:t>
            </a:r>
            <a:r>
              <a:rPr lang="zh-CN" altLang="en-US" sz="2200">
                <a:latin typeface="微软雅黑" pitchFamily="34" charset="-122"/>
                <a:ea typeface="微软雅黑" pitchFamily="34" charset="-122"/>
              </a:rPr>
              <a:t>。</a:t>
            </a:r>
            <a:r>
              <a:rPr lang="zh-CN" altLang="en-US" sz="2200">
                <a:solidFill>
                  <a:srgbClr val="D10F0F"/>
                </a:solidFill>
                <a:latin typeface="微软雅黑" pitchFamily="34" charset="-122"/>
                <a:ea typeface="微软雅黑" pitchFamily="34" charset="-122"/>
              </a:rPr>
              <a:t>如：</a:t>
            </a:r>
            <a:r>
              <a:rPr lang="en-US" altLang="zh-CN" sz="2200">
                <a:solidFill>
                  <a:srgbClr val="D10F0F"/>
                </a:solidFill>
                <a:latin typeface="微软雅黑" pitchFamily="34" charset="-122"/>
                <a:ea typeface="微软雅黑" pitchFamily="34" charset="-122"/>
              </a:rPr>
              <a:t>16K×8</a:t>
            </a:r>
            <a:r>
              <a:rPr lang="zh-CN" altLang="en-US" sz="2200">
                <a:solidFill>
                  <a:srgbClr val="D10F0F"/>
                </a:solidFill>
                <a:latin typeface="微软雅黑" pitchFamily="34" charset="-122"/>
                <a:ea typeface="微软雅黑" pitchFamily="34" charset="-122"/>
              </a:rPr>
              <a:t>位</a:t>
            </a:r>
            <a:r>
              <a:rPr lang="en-US" altLang="zh-CN" sz="2200">
                <a:solidFill>
                  <a:srgbClr val="D10F0F"/>
                </a:solidFill>
                <a:latin typeface="微软雅黑" pitchFamily="34" charset="-122"/>
                <a:ea typeface="微软雅黑" pitchFamily="34" charset="-122"/>
              </a:rPr>
              <a:t>DRAM</a:t>
            </a:r>
            <a:r>
              <a:rPr lang="zh-CN" altLang="en-US" sz="2200">
                <a:solidFill>
                  <a:srgbClr val="D10F0F"/>
                </a:solidFill>
                <a:latin typeface="微软雅黑" pitchFamily="34" charset="-122"/>
                <a:ea typeface="微软雅黑" pitchFamily="34" charset="-122"/>
              </a:rPr>
              <a:t>，则</a:t>
            </a:r>
            <a:r>
              <a:rPr lang="en-US" altLang="zh-CN" sz="2200">
                <a:solidFill>
                  <a:srgbClr val="D10F0F"/>
                </a:solidFill>
                <a:latin typeface="微软雅黑" pitchFamily="34" charset="-122"/>
                <a:ea typeface="微软雅黑" pitchFamily="34" charset="-122"/>
              </a:rPr>
              <a:t>r=c=128</a:t>
            </a:r>
            <a:r>
              <a:rPr lang="zh-CN" altLang="en-US" sz="2200">
                <a:solidFill>
                  <a:srgbClr val="D10F0F"/>
                </a:solidFill>
                <a:latin typeface="微软雅黑" pitchFamily="34" charset="-122"/>
                <a:ea typeface="微软雅黑" pitchFamily="34" charset="-122"/>
              </a:rPr>
              <a:t>。</a:t>
            </a:r>
          </a:p>
          <a:p>
            <a:pPr>
              <a:lnSpc>
                <a:spcPct val="125000"/>
              </a:lnSpc>
            </a:pPr>
            <a:r>
              <a:rPr lang="zh-CN" altLang="en-US" sz="2200">
                <a:latin typeface="微软雅黑" pitchFamily="34" charset="-122"/>
                <a:ea typeface="微软雅黑" pitchFamily="34" charset="-122"/>
              </a:rPr>
              <a:t>芯片内的地址位数为</a:t>
            </a:r>
            <a:r>
              <a:rPr lang="en-US" altLang="zh-CN" sz="2200">
                <a:latin typeface="微软雅黑" pitchFamily="34" charset="-122"/>
                <a:ea typeface="微软雅黑" pitchFamily="34" charset="-122"/>
              </a:rPr>
              <a:t>n</a:t>
            </a:r>
            <a:r>
              <a:rPr lang="zh-CN" altLang="en-US" sz="2200">
                <a:latin typeface="微软雅黑" pitchFamily="34" charset="-122"/>
                <a:ea typeface="微软雅黑" pitchFamily="34" charset="-122"/>
              </a:rPr>
              <a:t>，其中行地址位数为</a:t>
            </a:r>
            <a:r>
              <a:rPr lang="en-US" altLang="zh-CN" sz="2200">
                <a:latin typeface="微软雅黑" pitchFamily="34" charset="-122"/>
                <a:ea typeface="微软雅黑" pitchFamily="34" charset="-122"/>
              </a:rPr>
              <a:t>log</a:t>
            </a:r>
            <a:r>
              <a:rPr lang="en-US" altLang="zh-CN" sz="2200" baseline="-25000">
                <a:latin typeface="微软雅黑" pitchFamily="34" charset="-122"/>
                <a:ea typeface="微软雅黑" pitchFamily="34" charset="-122"/>
              </a:rPr>
              <a:t>2</a:t>
            </a:r>
            <a:r>
              <a:rPr lang="en-US" altLang="zh-CN" sz="2200">
                <a:latin typeface="微软雅黑" pitchFamily="34" charset="-122"/>
                <a:ea typeface="微软雅黑" pitchFamily="34" charset="-122"/>
              </a:rPr>
              <a:t>r</a:t>
            </a:r>
            <a:r>
              <a:rPr lang="zh-CN" altLang="en-US" sz="2200">
                <a:latin typeface="微软雅黑" pitchFamily="34" charset="-122"/>
                <a:ea typeface="微软雅黑" pitchFamily="34" charset="-122"/>
              </a:rPr>
              <a:t>，列地址位数为</a:t>
            </a:r>
            <a:r>
              <a:rPr lang="en-US" altLang="zh-CN" sz="2200">
                <a:latin typeface="微软雅黑" pitchFamily="34" charset="-122"/>
                <a:ea typeface="微软雅黑" pitchFamily="34" charset="-122"/>
              </a:rPr>
              <a:t>log</a:t>
            </a:r>
            <a:r>
              <a:rPr lang="en-US" altLang="zh-CN" sz="2200" baseline="-25000">
                <a:latin typeface="微软雅黑" pitchFamily="34" charset="-122"/>
                <a:ea typeface="微软雅黑" pitchFamily="34" charset="-122"/>
              </a:rPr>
              <a:t>2</a:t>
            </a:r>
            <a:r>
              <a:rPr lang="en-US" altLang="zh-CN" sz="2200">
                <a:latin typeface="微软雅黑" pitchFamily="34" charset="-122"/>
                <a:ea typeface="微软雅黑" pitchFamily="34" charset="-122"/>
              </a:rPr>
              <a:t>c</a:t>
            </a:r>
            <a:r>
              <a:rPr lang="zh-CN" altLang="en-US" sz="2200">
                <a:latin typeface="微软雅黑" pitchFamily="34" charset="-122"/>
                <a:ea typeface="微软雅黑" pitchFamily="34" charset="-122"/>
              </a:rPr>
              <a:t>。</a:t>
            </a:r>
            <a:r>
              <a:rPr lang="zh-CN" altLang="en-US" sz="2200">
                <a:solidFill>
                  <a:srgbClr val="D10F0F"/>
                </a:solidFill>
                <a:latin typeface="微软雅黑" pitchFamily="34" charset="-122"/>
                <a:ea typeface="微软雅黑" pitchFamily="34" charset="-122"/>
              </a:rPr>
              <a:t>如：</a:t>
            </a:r>
            <a:r>
              <a:rPr lang="en-US" altLang="zh-CN" sz="2200">
                <a:solidFill>
                  <a:srgbClr val="D10F0F"/>
                </a:solidFill>
                <a:latin typeface="微软雅黑" pitchFamily="34" charset="-122"/>
                <a:ea typeface="微软雅黑" pitchFamily="34" charset="-122"/>
              </a:rPr>
              <a:t>16K×8</a:t>
            </a:r>
            <a:r>
              <a:rPr lang="zh-CN" altLang="en-US" sz="2200">
                <a:solidFill>
                  <a:srgbClr val="D10F0F"/>
                </a:solidFill>
                <a:latin typeface="微软雅黑" pitchFamily="34" charset="-122"/>
                <a:ea typeface="微软雅黑" pitchFamily="34" charset="-122"/>
              </a:rPr>
              <a:t>位</a:t>
            </a:r>
            <a:r>
              <a:rPr lang="en-US" altLang="zh-CN" sz="2200">
                <a:solidFill>
                  <a:srgbClr val="D10F0F"/>
                </a:solidFill>
                <a:latin typeface="微软雅黑" pitchFamily="34" charset="-122"/>
                <a:ea typeface="微软雅黑" pitchFamily="34" charset="-122"/>
              </a:rPr>
              <a:t>DRAM</a:t>
            </a:r>
            <a:r>
              <a:rPr lang="zh-CN" altLang="en-US" sz="2200">
                <a:solidFill>
                  <a:srgbClr val="D10F0F"/>
                </a:solidFill>
                <a:latin typeface="微软雅黑" pitchFamily="34" charset="-122"/>
                <a:ea typeface="微软雅黑" pitchFamily="34" charset="-122"/>
              </a:rPr>
              <a:t>，则</a:t>
            </a:r>
            <a:r>
              <a:rPr lang="en-US" altLang="zh-CN" sz="2200">
                <a:solidFill>
                  <a:srgbClr val="D10F0F"/>
                </a:solidFill>
                <a:latin typeface="微软雅黑" pitchFamily="34" charset="-122"/>
                <a:ea typeface="微软雅黑" pitchFamily="34" charset="-122"/>
              </a:rPr>
              <a:t>n=14</a:t>
            </a:r>
            <a:r>
              <a:rPr lang="zh-CN" altLang="en-US" sz="2200">
                <a:solidFill>
                  <a:srgbClr val="D10F0F"/>
                </a:solidFill>
                <a:latin typeface="微软雅黑" pitchFamily="34" charset="-122"/>
                <a:ea typeface="微软雅黑" pitchFamily="34" charset="-122"/>
              </a:rPr>
              <a:t>，行、列地址各占</a:t>
            </a:r>
            <a:r>
              <a:rPr lang="en-US" altLang="zh-CN" sz="2200">
                <a:solidFill>
                  <a:srgbClr val="D10F0F"/>
                </a:solidFill>
                <a:latin typeface="微软雅黑" pitchFamily="34" charset="-122"/>
                <a:ea typeface="微软雅黑" pitchFamily="34" charset="-122"/>
              </a:rPr>
              <a:t>7</a:t>
            </a:r>
            <a:r>
              <a:rPr lang="zh-CN" altLang="en-US" sz="2200">
                <a:solidFill>
                  <a:srgbClr val="D10F0F"/>
                </a:solidFill>
                <a:latin typeface="微软雅黑" pitchFamily="34" charset="-122"/>
                <a:ea typeface="微软雅黑" pitchFamily="34" charset="-122"/>
              </a:rPr>
              <a:t>位。</a:t>
            </a:r>
            <a:endParaRPr lang="en-US" altLang="zh-CN" sz="2200">
              <a:latin typeface="微软雅黑" pitchFamily="34" charset="-122"/>
              <a:ea typeface="微软雅黑" pitchFamily="34" charset="-122"/>
            </a:endParaRPr>
          </a:p>
          <a:p>
            <a:pPr>
              <a:lnSpc>
                <a:spcPct val="125000"/>
              </a:lnSpc>
            </a:pPr>
            <a:r>
              <a:rPr lang="en-US" altLang="zh-CN" sz="2200">
                <a:latin typeface="微软雅黑" pitchFamily="34" charset="-122"/>
                <a:ea typeface="微软雅黑" pitchFamily="34" charset="-122"/>
              </a:rPr>
              <a:t>n</a:t>
            </a:r>
            <a:r>
              <a:rPr lang="zh-CN" altLang="en-US" sz="2200">
                <a:latin typeface="微软雅黑" pitchFamily="34" charset="-122"/>
                <a:ea typeface="微软雅黑" pitchFamily="34" charset="-122"/>
              </a:rPr>
              <a:t>位地址中高位部分为行地址，低位部分为列地址</a:t>
            </a:r>
          </a:p>
          <a:p>
            <a:pPr>
              <a:lnSpc>
                <a:spcPct val="125000"/>
              </a:lnSpc>
            </a:pPr>
            <a:r>
              <a:rPr lang="zh-CN" altLang="en-US" sz="2200">
                <a:latin typeface="微软雅黑" pitchFamily="34" charset="-122"/>
                <a:ea typeface="微软雅黑" pitchFamily="34" charset="-122"/>
              </a:rPr>
              <a:t>为提高</a:t>
            </a:r>
            <a:r>
              <a:rPr lang="en-US" altLang="zh-CN" sz="2200">
                <a:latin typeface="微软雅黑" pitchFamily="34" charset="-122"/>
                <a:ea typeface="微软雅黑" pitchFamily="34" charset="-122"/>
              </a:rPr>
              <a:t>DRAM</a:t>
            </a:r>
            <a:r>
              <a:rPr lang="zh-CN" altLang="en-US" sz="2200">
                <a:latin typeface="微软雅黑" pitchFamily="34" charset="-122"/>
                <a:ea typeface="微软雅黑" pitchFamily="34" charset="-122"/>
              </a:rPr>
              <a:t>芯片的性价比，通常设置的</a:t>
            </a:r>
            <a:r>
              <a:rPr lang="en-US" altLang="zh-CN" sz="2200">
                <a:latin typeface="微软雅黑" pitchFamily="34" charset="-122"/>
                <a:ea typeface="微软雅黑" pitchFamily="34" charset="-122"/>
              </a:rPr>
              <a:t>r</a:t>
            </a:r>
            <a:r>
              <a:rPr lang="zh-CN" altLang="en-US" sz="2200">
                <a:latin typeface="微软雅黑" pitchFamily="34" charset="-122"/>
                <a:ea typeface="微软雅黑" pitchFamily="34" charset="-122"/>
              </a:rPr>
              <a:t>和</a:t>
            </a:r>
            <a:r>
              <a:rPr lang="en-US" altLang="zh-CN" sz="2200">
                <a:latin typeface="微软雅黑" pitchFamily="34" charset="-122"/>
                <a:ea typeface="微软雅黑" pitchFamily="34" charset="-122"/>
              </a:rPr>
              <a:t>c</a:t>
            </a:r>
            <a:r>
              <a:rPr lang="zh-CN" altLang="en-US" sz="2200">
                <a:latin typeface="微软雅黑" pitchFamily="34" charset="-122"/>
                <a:ea typeface="微软雅黑" pitchFamily="34" charset="-122"/>
              </a:rPr>
              <a:t>满足</a:t>
            </a:r>
            <a:r>
              <a:rPr lang="en-US" altLang="zh-CN" sz="2200">
                <a:latin typeface="微软雅黑" pitchFamily="34" charset="-122"/>
                <a:ea typeface="微软雅黑" pitchFamily="34" charset="-122"/>
              </a:rPr>
              <a:t>r≤c</a:t>
            </a:r>
            <a:r>
              <a:rPr lang="zh-CN" altLang="en-US" sz="2200">
                <a:latin typeface="微软雅黑" pitchFamily="34" charset="-122"/>
                <a:ea typeface="微软雅黑" pitchFamily="34" charset="-122"/>
              </a:rPr>
              <a:t>且</a:t>
            </a:r>
            <a:r>
              <a:rPr lang="en-US" altLang="zh-CN" sz="2200">
                <a:latin typeface="微软雅黑" pitchFamily="34" charset="-122"/>
                <a:ea typeface="微软雅黑" pitchFamily="34" charset="-122"/>
              </a:rPr>
              <a:t>|r-c|</a:t>
            </a:r>
            <a:r>
              <a:rPr lang="zh-CN" altLang="en-US" sz="2200">
                <a:latin typeface="微软雅黑" pitchFamily="34" charset="-122"/>
                <a:ea typeface="微软雅黑" pitchFamily="34" charset="-122"/>
              </a:rPr>
              <a:t>最小。</a:t>
            </a:r>
          </a:p>
          <a:p>
            <a:pPr lvl="1">
              <a:lnSpc>
                <a:spcPct val="125000"/>
              </a:lnSpc>
            </a:pPr>
            <a:r>
              <a:rPr lang="zh-CN" altLang="en-US" sz="2200">
                <a:latin typeface="微软雅黑" pitchFamily="34" charset="-122"/>
                <a:ea typeface="微软雅黑" pitchFamily="34" charset="-122"/>
              </a:rPr>
              <a:t>例如，对于</a:t>
            </a:r>
            <a:r>
              <a:rPr lang="en-US" altLang="zh-CN" sz="2200">
                <a:latin typeface="微软雅黑" pitchFamily="34" charset="-122"/>
                <a:ea typeface="微软雅黑" pitchFamily="34" charset="-122"/>
              </a:rPr>
              <a:t>8K×8</a:t>
            </a:r>
            <a:r>
              <a:rPr lang="zh-CN" altLang="en-US" sz="2200">
                <a:latin typeface="微软雅黑" pitchFamily="34" charset="-122"/>
                <a:ea typeface="微软雅黑" pitchFamily="34" charset="-122"/>
              </a:rPr>
              <a:t>位</a:t>
            </a:r>
            <a:r>
              <a:rPr lang="en-US" altLang="zh-CN" sz="2200">
                <a:latin typeface="微软雅黑" pitchFamily="34" charset="-122"/>
                <a:ea typeface="微软雅黑" pitchFamily="34" charset="-122"/>
              </a:rPr>
              <a:t>DRAM</a:t>
            </a:r>
            <a:r>
              <a:rPr lang="zh-CN" altLang="en-US" sz="2200">
                <a:latin typeface="微软雅黑" pitchFamily="34" charset="-122"/>
                <a:ea typeface="微软雅黑" pitchFamily="34" charset="-122"/>
              </a:rPr>
              <a:t>芯片，其存储阵列设置为</a:t>
            </a:r>
            <a:r>
              <a:rPr lang="en-US" altLang="zh-CN" sz="2200">
                <a:latin typeface="微软雅黑" pitchFamily="34" charset="-122"/>
                <a:ea typeface="微软雅黑" pitchFamily="34" charset="-122"/>
              </a:rPr>
              <a:t>2</a:t>
            </a:r>
            <a:r>
              <a:rPr lang="en-US" altLang="zh-CN" sz="2200" baseline="30000">
                <a:latin typeface="微软雅黑" pitchFamily="34" charset="-122"/>
                <a:ea typeface="微软雅黑" pitchFamily="34" charset="-122"/>
              </a:rPr>
              <a:t>6</a:t>
            </a:r>
            <a:r>
              <a:rPr lang="zh-CN" altLang="en-US" sz="2200">
                <a:latin typeface="微软雅黑" pitchFamily="34" charset="-122"/>
                <a:ea typeface="微软雅黑" pitchFamily="34" charset="-122"/>
              </a:rPr>
              <a:t>行</a:t>
            </a:r>
            <a:r>
              <a:rPr lang="en-US" altLang="zh-CN" sz="2200">
                <a:latin typeface="微软雅黑" pitchFamily="34" charset="-122"/>
                <a:ea typeface="微软雅黑" pitchFamily="34" charset="-122"/>
              </a:rPr>
              <a:t>×2</a:t>
            </a:r>
            <a:r>
              <a:rPr lang="en-US" altLang="zh-CN" sz="2200" baseline="30000">
                <a:latin typeface="微软雅黑" pitchFamily="34" charset="-122"/>
                <a:ea typeface="微软雅黑" pitchFamily="34" charset="-122"/>
              </a:rPr>
              <a:t>7</a:t>
            </a:r>
            <a:r>
              <a:rPr lang="zh-CN" altLang="en-US" sz="2200">
                <a:latin typeface="微软雅黑" pitchFamily="34" charset="-122"/>
                <a:ea typeface="微软雅黑" pitchFamily="34" charset="-122"/>
              </a:rPr>
              <a:t>列，因此行地址和列地址的位数分别为</a:t>
            </a:r>
            <a:r>
              <a:rPr lang="en-US" altLang="zh-CN" sz="2200">
                <a:latin typeface="微软雅黑" pitchFamily="34" charset="-122"/>
                <a:ea typeface="微软雅黑" pitchFamily="34" charset="-122"/>
              </a:rPr>
              <a:t>6</a:t>
            </a:r>
            <a:r>
              <a:rPr lang="zh-CN" altLang="en-US" sz="2200">
                <a:latin typeface="微软雅黑" pitchFamily="34" charset="-122"/>
                <a:ea typeface="微软雅黑" pitchFamily="34" charset="-122"/>
              </a:rPr>
              <a:t>位和</a:t>
            </a:r>
            <a:r>
              <a:rPr lang="en-US" altLang="zh-CN" sz="2200">
                <a:latin typeface="微软雅黑" pitchFamily="34" charset="-122"/>
                <a:ea typeface="微软雅黑" pitchFamily="34" charset="-122"/>
              </a:rPr>
              <a:t>7</a:t>
            </a:r>
            <a:r>
              <a:rPr lang="zh-CN" altLang="en-US" sz="2200">
                <a:latin typeface="微软雅黑" pitchFamily="34" charset="-122"/>
                <a:ea typeface="微软雅黑" pitchFamily="34" charset="-122"/>
              </a:rPr>
              <a:t>位，</a:t>
            </a:r>
            <a:r>
              <a:rPr lang="en-US" altLang="zh-CN" sz="2200">
                <a:latin typeface="微软雅黑" pitchFamily="34" charset="-122"/>
                <a:ea typeface="微软雅黑" pitchFamily="34" charset="-122"/>
              </a:rPr>
              <a:t>13</a:t>
            </a:r>
            <a:r>
              <a:rPr lang="zh-CN" altLang="en-US" sz="2200">
                <a:latin typeface="微软雅黑" pitchFamily="34" charset="-122"/>
                <a:ea typeface="微软雅黑" pitchFamily="34" charset="-122"/>
              </a:rPr>
              <a:t>位芯片内地址</a:t>
            </a:r>
            <a:r>
              <a:rPr lang="en-US" altLang="zh-CN" sz="2200">
                <a:latin typeface="微软雅黑" pitchFamily="34" charset="-122"/>
                <a:ea typeface="微软雅黑" pitchFamily="34" charset="-122"/>
              </a:rPr>
              <a:t>A</a:t>
            </a:r>
            <a:r>
              <a:rPr lang="en-US" altLang="zh-CN" sz="2200" baseline="-25000">
                <a:latin typeface="微软雅黑" pitchFamily="34" charset="-122"/>
                <a:ea typeface="微软雅黑" pitchFamily="34" charset="-122"/>
              </a:rPr>
              <a:t>12</a:t>
            </a:r>
            <a:r>
              <a:rPr lang="en-US" altLang="zh-CN" sz="2200">
                <a:latin typeface="微软雅黑" pitchFamily="34" charset="-122"/>
                <a:ea typeface="微软雅黑" pitchFamily="34" charset="-122"/>
              </a:rPr>
              <a:t> A</a:t>
            </a:r>
            <a:r>
              <a:rPr lang="en-US" altLang="zh-CN" sz="2200" baseline="-25000">
                <a:latin typeface="微软雅黑" pitchFamily="34" charset="-122"/>
                <a:ea typeface="微软雅黑" pitchFamily="34" charset="-122"/>
              </a:rPr>
              <a:t>11</a:t>
            </a:r>
            <a:r>
              <a:rPr lang="en-US" altLang="zh-CN" sz="2200">
                <a:latin typeface="微软雅黑" pitchFamily="34" charset="-122"/>
                <a:ea typeface="微软雅黑" pitchFamily="34" charset="-122"/>
              </a:rPr>
              <a:t>…A</a:t>
            </a:r>
            <a:r>
              <a:rPr lang="en-US" altLang="zh-CN" sz="2200" baseline="-25000">
                <a:latin typeface="微软雅黑" pitchFamily="34" charset="-122"/>
                <a:ea typeface="微软雅黑" pitchFamily="34" charset="-122"/>
              </a:rPr>
              <a:t>1</a:t>
            </a:r>
            <a:r>
              <a:rPr lang="en-US" altLang="zh-CN" sz="2200">
                <a:latin typeface="微软雅黑" pitchFamily="34" charset="-122"/>
                <a:ea typeface="微软雅黑" pitchFamily="34" charset="-122"/>
              </a:rPr>
              <a:t>A</a:t>
            </a:r>
            <a:r>
              <a:rPr lang="en-US" altLang="zh-CN" sz="2200" baseline="-25000">
                <a:latin typeface="微软雅黑" pitchFamily="34" charset="-122"/>
                <a:ea typeface="微软雅黑" pitchFamily="34" charset="-122"/>
              </a:rPr>
              <a:t>0</a:t>
            </a:r>
            <a:r>
              <a:rPr lang="zh-CN" altLang="en-US" sz="2200">
                <a:latin typeface="微软雅黑" pitchFamily="34" charset="-122"/>
                <a:ea typeface="微软雅黑" pitchFamily="34" charset="-122"/>
              </a:rPr>
              <a:t>中，行地址为</a:t>
            </a:r>
            <a:r>
              <a:rPr lang="en-US" altLang="zh-CN" sz="2200">
                <a:latin typeface="微软雅黑" pitchFamily="34" charset="-122"/>
                <a:ea typeface="微软雅黑" pitchFamily="34" charset="-122"/>
              </a:rPr>
              <a:t>A</a:t>
            </a:r>
            <a:r>
              <a:rPr lang="en-US" altLang="zh-CN" sz="2200" baseline="-25000">
                <a:latin typeface="微软雅黑" pitchFamily="34" charset="-122"/>
                <a:ea typeface="微软雅黑" pitchFamily="34" charset="-122"/>
              </a:rPr>
              <a:t>12</a:t>
            </a:r>
            <a:r>
              <a:rPr lang="en-US" altLang="zh-CN" sz="2200">
                <a:latin typeface="微软雅黑" pitchFamily="34" charset="-122"/>
                <a:ea typeface="微软雅黑" pitchFamily="34" charset="-122"/>
              </a:rPr>
              <a:t> A</a:t>
            </a:r>
            <a:r>
              <a:rPr lang="en-US" altLang="zh-CN" sz="2200" baseline="-25000">
                <a:latin typeface="微软雅黑" pitchFamily="34" charset="-122"/>
                <a:ea typeface="微软雅黑" pitchFamily="34" charset="-122"/>
              </a:rPr>
              <a:t>11</a:t>
            </a:r>
            <a:r>
              <a:rPr lang="en-US" altLang="zh-CN" sz="2200">
                <a:latin typeface="微软雅黑" pitchFamily="34" charset="-122"/>
                <a:ea typeface="微软雅黑" pitchFamily="34" charset="-122"/>
              </a:rPr>
              <a:t>…A</a:t>
            </a:r>
            <a:r>
              <a:rPr lang="en-US" altLang="zh-CN" sz="2200" baseline="-25000">
                <a:latin typeface="微软雅黑" pitchFamily="34" charset="-122"/>
                <a:ea typeface="微软雅黑" pitchFamily="34" charset="-122"/>
              </a:rPr>
              <a:t>7</a:t>
            </a:r>
            <a:r>
              <a:rPr lang="zh-CN" altLang="en-US" sz="2200">
                <a:latin typeface="微软雅黑" pitchFamily="34" charset="-122"/>
                <a:ea typeface="微软雅黑" pitchFamily="34" charset="-122"/>
              </a:rPr>
              <a:t>，列地址为</a:t>
            </a:r>
            <a:r>
              <a:rPr lang="en-US" altLang="zh-CN" sz="2200">
                <a:latin typeface="微软雅黑" pitchFamily="34" charset="-122"/>
                <a:ea typeface="微软雅黑" pitchFamily="34" charset="-122"/>
              </a:rPr>
              <a:t>A</a:t>
            </a:r>
            <a:r>
              <a:rPr lang="en-US" altLang="zh-CN" sz="2200" baseline="-25000">
                <a:latin typeface="微软雅黑" pitchFamily="34" charset="-122"/>
                <a:ea typeface="微软雅黑" pitchFamily="34" charset="-122"/>
              </a:rPr>
              <a:t>6</a:t>
            </a:r>
            <a:r>
              <a:rPr lang="en-US" altLang="zh-CN" sz="2200">
                <a:latin typeface="微软雅黑" pitchFamily="34" charset="-122"/>
                <a:ea typeface="微软雅黑" pitchFamily="34" charset="-122"/>
              </a:rPr>
              <a:t>…A</a:t>
            </a:r>
            <a:r>
              <a:rPr lang="en-US" altLang="zh-CN" sz="2200" baseline="-25000">
                <a:latin typeface="微软雅黑" pitchFamily="34" charset="-122"/>
                <a:ea typeface="微软雅黑" pitchFamily="34" charset="-122"/>
              </a:rPr>
              <a:t>1</a:t>
            </a:r>
            <a:r>
              <a:rPr lang="en-US" altLang="zh-CN" sz="2200">
                <a:latin typeface="微软雅黑" pitchFamily="34" charset="-122"/>
                <a:ea typeface="微软雅黑" pitchFamily="34" charset="-122"/>
              </a:rPr>
              <a:t>A</a:t>
            </a:r>
            <a:r>
              <a:rPr lang="en-US" altLang="zh-CN" sz="2200" baseline="-25000">
                <a:latin typeface="微软雅黑" pitchFamily="34" charset="-122"/>
                <a:ea typeface="微软雅黑" pitchFamily="34" charset="-122"/>
              </a:rPr>
              <a:t>0</a:t>
            </a:r>
            <a:r>
              <a:rPr lang="zh-CN" altLang="en-US" sz="2200">
                <a:latin typeface="微软雅黑" pitchFamily="34" charset="-122"/>
                <a:ea typeface="微软雅黑" pitchFamily="34" charset="-122"/>
              </a:rPr>
              <a:t>。</a:t>
            </a:r>
            <a:r>
              <a:rPr lang="zh-CN" altLang="en-US" sz="2200">
                <a:solidFill>
                  <a:srgbClr val="D10F0F"/>
                </a:solidFill>
                <a:latin typeface="微软雅黑" pitchFamily="34" charset="-122"/>
                <a:ea typeface="微软雅黑" pitchFamily="34" charset="-122"/>
              </a:rPr>
              <a:t>因按行刷新，为尽量减少刷新次数，故行数越少越好，但是，为了减少地址引脚，应尽量使行、列地址位数一致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6195">
                                            <p:txEl>
                                              <p:pRg st="0" end="0"/>
                                            </p:txEl>
                                          </p:spTgt>
                                        </p:tgtEl>
                                        <p:attrNameLst>
                                          <p:attrName>style.visibility</p:attrName>
                                        </p:attrNameLst>
                                      </p:cBhvr>
                                      <p:to>
                                        <p:strVal val="visible"/>
                                      </p:to>
                                    </p:set>
                                    <p:animEffect transition="in" filter="blinds(horizontal)">
                                      <p:cBhvr>
                                        <p:cTn id="7" dur="500"/>
                                        <p:tgtEl>
                                          <p:spTgt spid="776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6195">
                                            <p:txEl>
                                              <p:pRg st="1" end="1"/>
                                            </p:txEl>
                                          </p:spTgt>
                                        </p:tgtEl>
                                        <p:attrNameLst>
                                          <p:attrName>style.visibility</p:attrName>
                                        </p:attrNameLst>
                                      </p:cBhvr>
                                      <p:to>
                                        <p:strVal val="visible"/>
                                      </p:to>
                                    </p:set>
                                    <p:animEffect transition="in" filter="blinds(horizontal)">
                                      <p:cBhvr>
                                        <p:cTn id="12" dur="500"/>
                                        <p:tgtEl>
                                          <p:spTgt spid="776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6195">
                                            <p:txEl>
                                              <p:pRg st="2" end="2"/>
                                            </p:txEl>
                                          </p:spTgt>
                                        </p:tgtEl>
                                        <p:attrNameLst>
                                          <p:attrName>style.visibility</p:attrName>
                                        </p:attrNameLst>
                                      </p:cBhvr>
                                      <p:to>
                                        <p:strVal val="visible"/>
                                      </p:to>
                                    </p:set>
                                    <p:animEffect transition="in" filter="blinds(horizontal)">
                                      <p:cBhvr>
                                        <p:cTn id="17" dur="500"/>
                                        <p:tgtEl>
                                          <p:spTgt spid="776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76195">
                                            <p:txEl>
                                              <p:pRg st="3" end="3"/>
                                            </p:txEl>
                                          </p:spTgt>
                                        </p:tgtEl>
                                        <p:attrNameLst>
                                          <p:attrName>style.visibility</p:attrName>
                                        </p:attrNameLst>
                                      </p:cBhvr>
                                      <p:to>
                                        <p:strVal val="visible"/>
                                      </p:to>
                                    </p:set>
                                    <p:animEffect transition="in" filter="blinds(horizontal)">
                                      <p:cBhvr>
                                        <p:cTn id="22" dur="500"/>
                                        <p:tgtEl>
                                          <p:spTgt spid="7761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76195">
                                            <p:txEl>
                                              <p:pRg st="4" end="4"/>
                                            </p:txEl>
                                          </p:spTgt>
                                        </p:tgtEl>
                                        <p:attrNameLst>
                                          <p:attrName>style.visibility</p:attrName>
                                        </p:attrNameLst>
                                      </p:cBhvr>
                                      <p:to>
                                        <p:strVal val="visible"/>
                                      </p:to>
                                    </p:set>
                                    <p:animEffect transition="in" filter="blinds(horizontal)">
                                      <p:cBhvr>
                                        <p:cTn id="27" dur="500"/>
                                        <p:tgtEl>
                                          <p:spTgt spid="776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zh-CN" altLang="en-US"/>
              <a:t>主存模块的连接和读写操作</a:t>
            </a:r>
          </a:p>
        </p:txBody>
      </p:sp>
      <p:sp>
        <p:nvSpPr>
          <p:cNvPr id="560131" name="Rectangle 3"/>
          <p:cNvSpPr>
            <a:spLocks noGrp="1" noChangeArrowheads="1"/>
          </p:cNvSpPr>
          <p:nvPr>
            <p:ph type="body" idx="1"/>
          </p:nvPr>
        </p:nvSpPr>
        <p:spPr>
          <a:xfrm>
            <a:off x="307975" y="815975"/>
            <a:ext cx="8191500" cy="415925"/>
          </a:xfrm>
        </p:spPr>
        <p:txBody>
          <a:bodyPr/>
          <a:lstStyle/>
          <a:p>
            <a:r>
              <a:rPr lang="en-US" altLang="zh-CN" sz="2400">
                <a:latin typeface="微软雅黑" pitchFamily="34" charset="-122"/>
                <a:ea typeface="微软雅黑" pitchFamily="34" charset="-122"/>
              </a:rPr>
              <a:t>DRAM</a:t>
            </a:r>
            <a:r>
              <a:rPr lang="zh-CN" altLang="en-US" sz="2400">
                <a:latin typeface="微软雅黑" pitchFamily="34" charset="-122"/>
                <a:ea typeface="微软雅黑" pitchFamily="34" charset="-122"/>
              </a:rPr>
              <a:t>芯片内部结构示意图</a:t>
            </a:r>
          </a:p>
        </p:txBody>
      </p:sp>
      <p:pic>
        <p:nvPicPr>
          <p:cNvPr id="560133" name="Picture 5"/>
          <p:cNvPicPr>
            <a:picLocks noChangeAspect="1" noChangeArrowheads="1"/>
          </p:cNvPicPr>
          <p:nvPr/>
        </p:nvPicPr>
        <p:blipFill>
          <a:blip r:embed="rId2"/>
          <a:srcRect/>
          <a:stretch>
            <a:fillRect/>
          </a:stretch>
        </p:blipFill>
        <p:spPr bwMode="auto">
          <a:xfrm>
            <a:off x="0" y="1243013"/>
            <a:ext cx="8870950" cy="4111625"/>
          </a:xfrm>
          <a:prstGeom prst="rect">
            <a:avLst/>
          </a:prstGeom>
          <a:noFill/>
        </p:spPr>
      </p:pic>
      <p:sp>
        <p:nvSpPr>
          <p:cNvPr id="560134" name="Rectangle 6"/>
          <p:cNvSpPr>
            <a:spLocks noChangeArrowheads="1"/>
          </p:cNvSpPr>
          <p:nvPr/>
        </p:nvSpPr>
        <p:spPr bwMode="auto">
          <a:xfrm>
            <a:off x="274638" y="5505450"/>
            <a:ext cx="8535987" cy="1006475"/>
          </a:xfrm>
          <a:prstGeom prst="rect">
            <a:avLst/>
          </a:prstGeom>
          <a:noFill/>
          <a:ln w="50800">
            <a:noFill/>
            <a:miter lim="800000"/>
            <a:headEnd/>
            <a:tailEnd/>
          </a:ln>
          <a:effectLst/>
        </p:spPr>
        <p:txBody>
          <a:bodyPr>
            <a:spAutoFit/>
          </a:bodyPr>
          <a:lstStyle/>
          <a:p>
            <a:pPr>
              <a:spcBef>
                <a:spcPct val="35000"/>
              </a:spcBef>
              <a:buSzPct val="100000"/>
            </a:pPr>
            <a:r>
              <a:rPr lang="zh-CN" altLang="en-US" sz="2000" b="1">
                <a:solidFill>
                  <a:schemeClr val="accent2"/>
                </a:solidFill>
                <a:latin typeface="微软雅黑" pitchFamily="34" charset="-122"/>
                <a:ea typeface="微软雅黑" pitchFamily="34" charset="-122"/>
              </a:rPr>
              <a:t>图中芯片容量为</a:t>
            </a:r>
            <a:r>
              <a:rPr lang="en-US" altLang="zh-CN" sz="2000" b="1">
                <a:solidFill>
                  <a:schemeClr val="accent2"/>
                </a:solidFill>
                <a:latin typeface="微软雅黑" pitchFamily="34" charset="-122"/>
                <a:ea typeface="微软雅黑" pitchFamily="34" charset="-122"/>
              </a:rPr>
              <a:t>16×8</a:t>
            </a:r>
            <a:r>
              <a:rPr lang="zh-CN" altLang="en-US" sz="2000" b="1">
                <a:solidFill>
                  <a:schemeClr val="accent2"/>
                </a:solidFill>
                <a:latin typeface="微软雅黑" pitchFamily="34" charset="-122"/>
                <a:ea typeface="微软雅黑" pitchFamily="34" charset="-122"/>
              </a:rPr>
              <a:t>位，存储阵列为</a:t>
            </a:r>
            <a:r>
              <a:rPr lang="en-US" altLang="zh-CN" sz="2000" b="1">
                <a:solidFill>
                  <a:srgbClr val="D10F0F"/>
                </a:solidFill>
                <a:latin typeface="微软雅黑" pitchFamily="34" charset="-122"/>
                <a:ea typeface="微软雅黑" pitchFamily="34" charset="-122"/>
              </a:rPr>
              <a:t>4</a:t>
            </a:r>
            <a:r>
              <a:rPr lang="zh-CN" altLang="en-US" sz="2000" b="1">
                <a:solidFill>
                  <a:srgbClr val="D10F0F"/>
                </a:solidFill>
                <a:latin typeface="微软雅黑" pitchFamily="34" charset="-122"/>
                <a:ea typeface="微软雅黑" pitchFamily="34" charset="-122"/>
              </a:rPr>
              <a:t>行</a:t>
            </a:r>
            <a:r>
              <a:rPr lang="en-US" altLang="zh-CN" sz="2000" b="1">
                <a:solidFill>
                  <a:srgbClr val="D10F0F"/>
                </a:solidFill>
                <a:latin typeface="微软雅黑" pitchFamily="34" charset="-122"/>
                <a:ea typeface="微软雅黑" pitchFamily="34" charset="-122"/>
              </a:rPr>
              <a:t>×4</a:t>
            </a:r>
            <a:r>
              <a:rPr lang="zh-CN" altLang="en-US" sz="2000" b="1">
                <a:solidFill>
                  <a:srgbClr val="D10F0F"/>
                </a:solidFill>
                <a:latin typeface="微软雅黑" pitchFamily="34" charset="-122"/>
                <a:ea typeface="微软雅黑" pitchFamily="34" charset="-122"/>
              </a:rPr>
              <a:t>列</a:t>
            </a:r>
            <a:r>
              <a:rPr lang="zh-CN" altLang="en-US" sz="2000" b="1">
                <a:solidFill>
                  <a:schemeClr val="accent2"/>
                </a:solidFill>
                <a:latin typeface="微软雅黑" pitchFamily="34" charset="-122"/>
                <a:ea typeface="微软雅黑" pitchFamily="34" charset="-122"/>
              </a:rPr>
              <a:t>，地址引脚采用复用方式，因而仅需</a:t>
            </a:r>
            <a:r>
              <a:rPr lang="en-US" altLang="zh-CN" sz="2000" b="1">
                <a:solidFill>
                  <a:schemeClr val="accent2"/>
                </a:solidFill>
                <a:latin typeface="微软雅黑" pitchFamily="34" charset="-122"/>
                <a:ea typeface="微软雅黑" pitchFamily="34" charset="-122"/>
              </a:rPr>
              <a:t>2</a:t>
            </a:r>
            <a:r>
              <a:rPr lang="zh-CN" altLang="en-US" sz="2000" b="1">
                <a:solidFill>
                  <a:schemeClr val="accent2"/>
                </a:solidFill>
                <a:latin typeface="微软雅黑" pitchFamily="34" charset="-122"/>
                <a:ea typeface="微软雅黑" pitchFamily="34" charset="-122"/>
              </a:rPr>
              <a:t>根地址引脚，每个超元（</a:t>
            </a:r>
            <a:r>
              <a:rPr lang="en-US" altLang="zh-CN" sz="2000" b="1">
                <a:solidFill>
                  <a:schemeClr val="accent2"/>
                </a:solidFill>
                <a:latin typeface="微软雅黑" pitchFamily="34" charset="-122"/>
                <a:ea typeface="微软雅黑" pitchFamily="34" charset="-122"/>
              </a:rPr>
              <a:t>supercell</a:t>
            </a:r>
            <a:r>
              <a:rPr lang="zh-CN" altLang="en-US" sz="2000" b="1">
                <a:solidFill>
                  <a:schemeClr val="accent2"/>
                </a:solidFill>
                <a:latin typeface="微软雅黑" pitchFamily="34" charset="-122"/>
                <a:ea typeface="微软雅黑" pitchFamily="34" charset="-122"/>
              </a:rPr>
              <a:t>）有</a:t>
            </a:r>
            <a:r>
              <a:rPr lang="en-US" altLang="zh-CN" sz="2000" b="1">
                <a:solidFill>
                  <a:schemeClr val="accent2"/>
                </a:solidFill>
                <a:latin typeface="微软雅黑" pitchFamily="34" charset="-122"/>
                <a:ea typeface="微软雅黑" pitchFamily="34" charset="-122"/>
              </a:rPr>
              <a:t>8</a:t>
            </a:r>
            <a:r>
              <a:rPr lang="zh-CN" altLang="en-US" sz="2000" b="1">
                <a:solidFill>
                  <a:schemeClr val="accent2"/>
                </a:solidFill>
                <a:latin typeface="微软雅黑" pitchFamily="34" charset="-122"/>
                <a:ea typeface="微软雅黑" pitchFamily="34" charset="-122"/>
              </a:rPr>
              <a:t>位，需</a:t>
            </a:r>
            <a:r>
              <a:rPr lang="en-US" altLang="zh-CN" sz="2000" b="1">
                <a:solidFill>
                  <a:schemeClr val="accent2"/>
                </a:solidFill>
                <a:latin typeface="微软雅黑" pitchFamily="34" charset="-122"/>
                <a:ea typeface="微软雅黑" pitchFamily="34" charset="-122"/>
              </a:rPr>
              <a:t>8</a:t>
            </a:r>
            <a:r>
              <a:rPr lang="zh-CN" altLang="en-US" sz="2000" b="1">
                <a:solidFill>
                  <a:schemeClr val="accent2"/>
                </a:solidFill>
                <a:latin typeface="微软雅黑" pitchFamily="34" charset="-122"/>
                <a:ea typeface="微软雅黑" pitchFamily="34" charset="-122"/>
              </a:rPr>
              <a:t>根数据引脚，有一个内部的行缓冲（</a:t>
            </a:r>
            <a:r>
              <a:rPr lang="en-US" altLang="zh-CN" sz="2000" b="1">
                <a:solidFill>
                  <a:schemeClr val="accent2"/>
                </a:solidFill>
                <a:latin typeface="微软雅黑" pitchFamily="34" charset="-122"/>
                <a:ea typeface="微软雅黑" pitchFamily="34" charset="-122"/>
              </a:rPr>
              <a:t>row buffer</a:t>
            </a:r>
            <a:r>
              <a:rPr lang="zh-CN" altLang="en-US" sz="2000" b="1">
                <a:solidFill>
                  <a:schemeClr val="accent2"/>
                </a:solidFill>
                <a:latin typeface="微软雅黑" pitchFamily="34" charset="-122"/>
                <a:ea typeface="微软雅黑" pitchFamily="34" charset="-122"/>
              </a:rPr>
              <a:t>），通常用</a:t>
            </a:r>
            <a:r>
              <a:rPr lang="en-US" altLang="zh-CN" sz="2000" b="1">
                <a:solidFill>
                  <a:schemeClr val="accent2"/>
                </a:solidFill>
                <a:latin typeface="微软雅黑" pitchFamily="34" charset="-122"/>
                <a:ea typeface="微软雅黑" pitchFamily="34" charset="-122"/>
              </a:rPr>
              <a:t>SRAM</a:t>
            </a:r>
            <a:r>
              <a:rPr lang="zh-CN" altLang="en-US" sz="2000" b="1">
                <a:solidFill>
                  <a:schemeClr val="accent2"/>
                </a:solidFill>
                <a:latin typeface="微软雅黑" pitchFamily="34" charset="-122"/>
                <a:ea typeface="微软雅黑" pitchFamily="34" charset="-122"/>
              </a:rPr>
              <a:t>元件实现。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zh-CN" altLang="en-US"/>
              <a:t>主存模块的连接和读写操作</a:t>
            </a:r>
          </a:p>
        </p:txBody>
      </p:sp>
      <p:sp>
        <p:nvSpPr>
          <p:cNvPr id="559107" name="Rectangle 3"/>
          <p:cNvSpPr>
            <a:spLocks noGrp="1" noChangeArrowheads="1"/>
          </p:cNvSpPr>
          <p:nvPr>
            <p:ph type="body" idx="1"/>
          </p:nvPr>
        </p:nvSpPr>
        <p:spPr>
          <a:xfrm>
            <a:off x="436563" y="831850"/>
            <a:ext cx="8191500" cy="415925"/>
          </a:xfrm>
        </p:spPr>
        <p:txBody>
          <a:bodyPr/>
          <a:lstStyle/>
          <a:p>
            <a:r>
              <a:rPr lang="en-US" altLang="zh-CN" sz="2400">
                <a:latin typeface="微软雅黑" pitchFamily="34" charset="-122"/>
                <a:ea typeface="微软雅黑" pitchFamily="34" charset="-122"/>
              </a:rPr>
              <a:t>DRAM</a:t>
            </a:r>
            <a:r>
              <a:rPr lang="zh-CN" altLang="en-US" sz="2400">
                <a:latin typeface="微软雅黑" pitchFamily="34" charset="-122"/>
                <a:ea typeface="微软雅黑" pitchFamily="34" charset="-122"/>
              </a:rPr>
              <a:t>芯片读写原理示意图</a:t>
            </a:r>
            <a:r>
              <a:rPr lang="zh-CN" altLang="en-US" sz="2400">
                <a:ea typeface="宋体" pitchFamily="2" charset="-122"/>
              </a:rPr>
              <a:t> </a:t>
            </a:r>
          </a:p>
        </p:txBody>
      </p:sp>
      <p:pic>
        <p:nvPicPr>
          <p:cNvPr id="559109" name="Picture 5"/>
          <p:cNvPicPr>
            <a:picLocks noChangeAspect="1" noChangeArrowheads="1"/>
          </p:cNvPicPr>
          <p:nvPr/>
        </p:nvPicPr>
        <p:blipFill>
          <a:blip r:embed="rId2"/>
          <a:srcRect/>
          <a:stretch>
            <a:fillRect/>
          </a:stretch>
        </p:blipFill>
        <p:spPr bwMode="auto">
          <a:xfrm>
            <a:off x="42863" y="1212850"/>
            <a:ext cx="9101137" cy="3946525"/>
          </a:xfrm>
          <a:prstGeom prst="rect">
            <a:avLst/>
          </a:prstGeom>
          <a:noFill/>
        </p:spPr>
      </p:pic>
      <p:sp>
        <p:nvSpPr>
          <p:cNvPr id="559110" name="Rectangle 6"/>
          <p:cNvSpPr>
            <a:spLocks noChangeArrowheads="1"/>
          </p:cNvSpPr>
          <p:nvPr/>
        </p:nvSpPr>
        <p:spPr bwMode="auto">
          <a:xfrm>
            <a:off x="306388" y="5146675"/>
            <a:ext cx="8651875" cy="1616075"/>
          </a:xfrm>
          <a:prstGeom prst="rect">
            <a:avLst/>
          </a:prstGeom>
          <a:noFill/>
          <a:ln w="50800">
            <a:noFill/>
            <a:miter lim="800000"/>
            <a:headEnd/>
            <a:tailEnd/>
          </a:ln>
          <a:effectLst/>
        </p:spPr>
        <p:txBody>
          <a:bodyPr anchor="ctr">
            <a:spAutoFit/>
          </a:bodyPr>
          <a:lstStyle/>
          <a:p>
            <a:pPr>
              <a:lnSpc>
                <a:spcPct val="125000"/>
              </a:lnSpc>
            </a:pPr>
            <a:r>
              <a:rPr lang="zh-CN" altLang="en-US" sz="2000" b="1">
                <a:solidFill>
                  <a:schemeClr val="accent2"/>
                </a:solidFill>
                <a:latin typeface="微软雅黑" pitchFamily="34" charset="-122"/>
                <a:ea typeface="微软雅黑" pitchFamily="34" charset="-122"/>
              </a:rPr>
              <a:t>首先，存储控制器将行地址“</a:t>
            </a:r>
            <a:r>
              <a:rPr lang="en-US" altLang="zh-CN" sz="2000" b="1">
                <a:solidFill>
                  <a:schemeClr val="accent2"/>
                </a:solidFill>
                <a:latin typeface="微软雅黑" pitchFamily="34" charset="-122"/>
                <a:ea typeface="微软雅黑" pitchFamily="34" charset="-122"/>
              </a:rPr>
              <a:t>2”</a:t>
            </a:r>
            <a:r>
              <a:rPr lang="zh-CN" altLang="en-US" sz="2000" b="1">
                <a:solidFill>
                  <a:schemeClr val="accent2"/>
                </a:solidFill>
                <a:latin typeface="微软雅黑" pitchFamily="34" charset="-122"/>
                <a:ea typeface="微软雅黑" pitchFamily="34" charset="-122"/>
              </a:rPr>
              <a:t>送行译码器，选中第“</a:t>
            </a:r>
            <a:r>
              <a:rPr lang="en-US" altLang="zh-CN" sz="2000" b="1">
                <a:solidFill>
                  <a:schemeClr val="accent2"/>
                </a:solidFill>
                <a:latin typeface="微软雅黑" pitchFamily="34" charset="-122"/>
                <a:ea typeface="微软雅黑" pitchFamily="34" charset="-122"/>
              </a:rPr>
              <a:t>2”</a:t>
            </a:r>
            <a:r>
              <a:rPr lang="zh-CN" altLang="en-US" sz="2000" b="1">
                <a:solidFill>
                  <a:schemeClr val="accent2"/>
                </a:solidFill>
                <a:latin typeface="微软雅黑" pitchFamily="34" charset="-122"/>
                <a:ea typeface="微软雅黑" pitchFamily="34" charset="-122"/>
              </a:rPr>
              <a:t>行，此时，整个一行数据被送行缓冲。然后，存储控制器将列地址“</a:t>
            </a:r>
            <a:r>
              <a:rPr lang="en-US" altLang="zh-CN" sz="2000" b="1">
                <a:solidFill>
                  <a:schemeClr val="accent2"/>
                </a:solidFill>
                <a:latin typeface="微软雅黑" pitchFamily="34" charset="-122"/>
                <a:ea typeface="微软雅黑" pitchFamily="34" charset="-122"/>
              </a:rPr>
              <a:t>1”</a:t>
            </a:r>
            <a:r>
              <a:rPr lang="zh-CN" altLang="en-US" sz="2000" b="1">
                <a:solidFill>
                  <a:schemeClr val="accent2"/>
                </a:solidFill>
                <a:latin typeface="微软雅黑" pitchFamily="34" charset="-122"/>
                <a:ea typeface="微软雅黑" pitchFamily="34" charset="-122"/>
              </a:rPr>
              <a:t>送列译码器，选中第“</a:t>
            </a:r>
            <a:r>
              <a:rPr lang="en-US" altLang="zh-CN" sz="2000" b="1">
                <a:solidFill>
                  <a:schemeClr val="accent2"/>
                </a:solidFill>
                <a:latin typeface="微软雅黑" pitchFamily="34" charset="-122"/>
                <a:ea typeface="微软雅黑" pitchFamily="34" charset="-122"/>
              </a:rPr>
              <a:t>1”</a:t>
            </a:r>
            <a:r>
              <a:rPr lang="zh-CN" altLang="en-US" sz="2000" b="1">
                <a:solidFill>
                  <a:schemeClr val="accent2"/>
                </a:solidFill>
                <a:latin typeface="微软雅黑" pitchFamily="34" charset="-122"/>
                <a:ea typeface="微软雅黑" pitchFamily="34" charset="-122"/>
              </a:rPr>
              <a:t>列，此时，将行缓冲第“</a:t>
            </a:r>
            <a:r>
              <a:rPr lang="en-US" altLang="zh-CN" sz="2000" b="1">
                <a:solidFill>
                  <a:schemeClr val="accent2"/>
                </a:solidFill>
                <a:latin typeface="微软雅黑" pitchFamily="34" charset="-122"/>
                <a:ea typeface="微软雅黑" pitchFamily="34" charset="-122"/>
              </a:rPr>
              <a:t>1”</a:t>
            </a:r>
            <a:r>
              <a:rPr lang="zh-CN" altLang="en-US" sz="2000" b="1">
                <a:solidFill>
                  <a:schemeClr val="accent2"/>
                </a:solidFill>
                <a:latin typeface="微软雅黑" pitchFamily="34" charset="-122"/>
                <a:ea typeface="微软雅黑" pitchFamily="34" charset="-122"/>
              </a:rPr>
              <a:t>列的</a:t>
            </a:r>
            <a:r>
              <a:rPr lang="en-US" altLang="zh-CN" sz="2000" b="1">
                <a:solidFill>
                  <a:schemeClr val="accent2"/>
                </a:solidFill>
                <a:latin typeface="微软雅黑" pitchFamily="34" charset="-122"/>
                <a:ea typeface="微软雅黑" pitchFamily="34" charset="-122"/>
              </a:rPr>
              <a:t>8</a:t>
            </a:r>
            <a:r>
              <a:rPr lang="zh-CN" altLang="en-US" sz="2000" b="1">
                <a:solidFill>
                  <a:schemeClr val="accent2"/>
                </a:solidFill>
                <a:latin typeface="微软雅黑" pitchFamily="34" charset="-122"/>
                <a:ea typeface="微软雅黑" pitchFamily="34" charset="-122"/>
              </a:rPr>
              <a:t>位数据</a:t>
            </a:r>
            <a:r>
              <a:rPr lang="en-US" altLang="zh-CN" sz="2000" b="1">
                <a:solidFill>
                  <a:schemeClr val="accent2"/>
                </a:solidFill>
                <a:latin typeface="微软雅黑" pitchFamily="34" charset="-122"/>
                <a:ea typeface="微软雅黑" pitchFamily="34" charset="-122"/>
              </a:rPr>
              <a:t>supercell(2,1)</a:t>
            </a:r>
            <a:r>
              <a:rPr lang="zh-CN" altLang="en-US" sz="2000" b="1">
                <a:solidFill>
                  <a:schemeClr val="accent2"/>
                </a:solidFill>
                <a:latin typeface="微软雅黑" pitchFamily="34" charset="-122"/>
                <a:ea typeface="微软雅黑" pitchFamily="34" charset="-122"/>
              </a:rPr>
              <a:t>读到数据线，并继续送往</a:t>
            </a:r>
            <a:r>
              <a:rPr lang="en-US" altLang="zh-CN" sz="2000" b="1">
                <a:solidFill>
                  <a:schemeClr val="accent2"/>
                </a:solidFill>
                <a:latin typeface="微软雅黑" pitchFamily="34" charset="-122"/>
                <a:ea typeface="微软雅黑" pitchFamily="34" charset="-122"/>
              </a:rPr>
              <a:t>CPU</a:t>
            </a:r>
            <a:r>
              <a:rPr lang="zh-CN" altLang="en-US" sz="2000" b="1">
                <a:solidFill>
                  <a:schemeClr val="accent2"/>
                </a:solidFill>
                <a:latin typeface="微软雅黑" pitchFamily="34" charset="-122"/>
                <a:ea typeface="微软雅黑" pitchFamily="34" charset="-122"/>
              </a:rPr>
              <a:t>。</a:t>
            </a:r>
            <a:r>
              <a:rPr lang="zh-CN" altLang="en-US" sz="2000" b="1">
                <a:latin typeface="微软雅黑" pitchFamily="34" charset="-122"/>
                <a:ea typeface="微软雅黑" pitchFamily="34" charset="-122"/>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a:xfrm>
            <a:off x="515938" y="57150"/>
            <a:ext cx="7499350" cy="581025"/>
          </a:xfrm>
        </p:spPr>
        <p:txBody>
          <a:bodyPr/>
          <a:lstStyle/>
          <a:p>
            <a:r>
              <a:rPr lang="zh-CN" altLang="en-US" sz="4000"/>
              <a:t>层次结构存储系统</a:t>
            </a:r>
          </a:p>
        </p:txBody>
      </p:sp>
      <p:sp>
        <p:nvSpPr>
          <p:cNvPr id="451588" name="Rectangle 4"/>
          <p:cNvSpPr>
            <a:spLocks noGrp="1" noChangeArrowheads="1"/>
          </p:cNvSpPr>
          <p:nvPr>
            <p:ph type="body" idx="1"/>
          </p:nvPr>
        </p:nvSpPr>
        <p:spPr>
          <a:xfrm>
            <a:off x="454025" y="715963"/>
            <a:ext cx="8229600" cy="5911850"/>
          </a:xfrm>
          <a:noFill/>
          <a:ln/>
        </p:spPr>
        <p:txBody>
          <a:bodyPr/>
          <a:lstStyle/>
          <a:p>
            <a:r>
              <a:rPr lang="zh-CN" altLang="en-US" sz="2000">
                <a:latin typeface="微软雅黑" pitchFamily="34" charset="-122"/>
                <a:ea typeface="微软雅黑" pitchFamily="34" charset="-122"/>
              </a:rPr>
              <a:t>分以下六个部分介绍</a:t>
            </a:r>
          </a:p>
          <a:p>
            <a:pPr lvl="1">
              <a:spcBef>
                <a:spcPct val="30000"/>
              </a:spcBef>
            </a:pPr>
            <a:r>
              <a:rPr lang="zh-CN" altLang="en-US" sz="2000">
                <a:solidFill>
                  <a:schemeClr val="accent1"/>
                </a:solidFill>
                <a:latin typeface="微软雅黑" pitchFamily="34" charset="-122"/>
                <a:ea typeface="微软雅黑" pitchFamily="34" charset="-122"/>
              </a:rPr>
              <a:t>第一讲：存储器概述</a:t>
            </a:r>
          </a:p>
          <a:p>
            <a:pPr lvl="1">
              <a:spcBef>
                <a:spcPct val="30000"/>
              </a:spcBef>
            </a:pPr>
            <a:r>
              <a:rPr lang="zh-CN" altLang="en-US" sz="2000">
                <a:latin typeface="微软雅黑" pitchFamily="34" charset="-122"/>
                <a:ea typeface="微软雅黑" pitchFamily="34" charset="-122"/>
              </a:rPr>
              <a:t>第二讲：主存与</a:t>
            </a:r>
            <a:r>
              <a:rPr lang="en-US" altLang="zh-CN" sz="2000">
                <a:latin typeface="微软雅黑" pitchFamily="34" charset="-122"/>
                <a:ea typeface="微软雅黑" pitchFamily="34" charset="-122"/>
              </a:rPr>
              <a:t>CPU</a:t>
            </a:r>
            <a:r>
              <a:rPr lang="zh-CN" altLang="en-US" sz="2000">
                <a:latin typeface="微软雅黑" pitchFamily="34" charset="-122"/>
                <a:ea typeface="微软雅黑" pitchFamily="34" charset="-122"/>
              </a:rPr>
              <a:t>的连接及其读写操作 </a:t>
            </a:r>
          </a:p>
          <a:p>
            <a:pPr lvl="2">
              <a:spcBef>
                <a:spcPct val="30000"/>
              </a:spcBef>
            </a:pPr>
            <a:r>
              <a:rPr lang="zh-CN" altLang="en-US" sz="2000">
                <a:solidFill>
                  <a:srgbClr val="006600"/>
                </a:solidFill>
                <a:latin typeface="微软雅黑" pitchFamily="34" charset="-122"/>
                <a:ea typeface="微软雅黑" pitchFamily="34" charset="-122"/>
              </a:rPr>
              <a:t>主存模块的连接和读写操作</a:t>
            </a:r>
          </a:p>
          <a:p>
            <a:pPr lvl="2">
              <a:spcBef>
                <a:spcPct val="30000"/>
              </a:spcBef>
            </a:pPr>
            <a:r>
              <a:rPr lang="zh-CN" altLang="en-US" sz="2000">
                <a:solidFill>
                  <a:srgbClr val="006600"/>
                </a:solidFill>
                <a:latin typeface="微软雅黑" pitchFamily="34" charset="-122"/>
                <a:ea typeface="微软雅黑" pitchFamily="34" charset="-122"/>
              </a:rPr>
              <a:t>“装入”指令和“存储”指令操作过程 </a:t>
            </a:r>
          </a:p>
          <a:p>
            <a:pPr lvl="1">
              <a:spcBef>
                <a:spcPct val="30000"/>
              </a:spcBef>
            </a:pPr>
            <a:r>
              <a:rPr lang="zh-CN" altLang="en-US" sz="2000">
                <a:latin typeface="微软雅黑" pitchFamily="34" charset="-122"/>
                <a:ea typeface="微软雅黑" pitchFamily="34" charset="-122"/>
              </a:rPr>
              <a:t>第三讲：磁盘存储器 </a:t>
            </a:r>
          </a:p>
          <a:p>
            <a:pPr lvl="1">
              <a:spcBef>
                <a:spcPct val="30000"/>
              </a:spcBef>
            </a:pPr>
            <a:r>
              <a:rPr lang="zh-CN" altLang="en-US" sz="2000">
                <a:latin typeface="微软雅黑" pitchFamily="34" charset="-122"/>
                <a:ea typeface="微软雅黑" pitchFamily="34" charset="-122"/>
              </a:rPr>
              <a:t>第四讲：高速缓冲存储器</a:t>
            </a:r>
            <a:r>
              <a:rPr lang="en-US" altLang="zh-CN" sz="2000">
                <a:latin typeface="微软雅黑" pitchFamily="34" charset="-122"/>
                <a:ea typeface="微软雅黑" pitchFamily="34" charset="-122"/>
              </a:rPr>
              <a:t>(cache) </a:t>
            </a:r>
          </a:p>
          <a:p>
            <a:pPr lvl="2">
              <a:spcBef>
                <a:spcPct val="30000"/>
              </a:spcBef>
            </a:pPr>
            <a:r>
              <a:rPr lang="zh-CN" altLang="en-US" sz="2000">
                <a:solidFill>
                  <a:srgbClr val="006600"/>
                </a:solidFill>
                <a:latin typeface="微软雅黑" pitchFamily="34" charset="-122"/>
                <a:ea typeface="微软雅黑" pitchFamily="34" charset="-122"/>
              </a:rPr>
              <a:t>程序访问的局部性、</a:t>
            </a: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的基本工作原理 </a:t>
            </a:r>
          </a:p>
          <a:p>
            <a:pPr lvl="2">
              <a:spcBef>
                <a:spcPct val="30000"/>
              </a:spcBef>
            </a:pP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行和主存块之间的映射方式 </a:t>
            </a:r>
          </a:p>
          <a:p>
            <a:pPr lvl="2">
              <a:spcBef>
                <a:spcPct val="30000"/>
              </a:spcBef>
            </a:pP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和程序性能 </a:t>
            </a:r>
          </a:p>
          <a:p>
            <a:pPr lvl="1">
              <a:spcBef>
                <a:spcPct val="30000"/>
              </a:spcBef>
            </a:pPr>
            <a:r>
              <a:rPr lang="zh-CN" altLang="en-US" sz="2000">
                <a:latin typeface="微软雅黑" pitchFamily="34" charset="-122"/>
                <a:ea typeface="微软雅黑" pitchFamily="34" charset="-122"/>
              </a:rPr>
              <a:t>第五讲：虚拟存储器 </a:t>
            </a:r>
          </a:p>
          <a:p>
            <a:pPr lvl="2">
              <a:spcBef>
                <a:spcPct val="30000"/>
              </a:spcBef>
            </a:pPr>
            <a:r>
              <a:rPr lang="zh-CN" altLang="en-US" sz="2000">
                <a:solidFill>
                  <a:srgbClr val="006600"/>
                </a:solidFill>
                <a:latin typeface="微软雅黑" pitchFamily="34" charset="-122"/>
                <a:ea typeface="微软雅黑" pitchFamily="34" charset="-122"/>
              </a:rPr>
              <a:t>虚拟地址空间、虚拟存储器的实现 </a:t>
            </a:r>
          </a:p>
          <a:p>
            <a:pPr lvl="1">
              <a:spcBef>
                <a:spcPct val="30000"/>
              </a:spcBef>
            </a:pPr>
            <a:r>
              <a:rPr lang="zh-CN" altLang="en-US" sz="2000">
                <a:latin typeface="微软雅黑" pitchFamily="34" charset="-122"/>
                <a:ea typeface="微软雅黑" pitchFamily="34" charset="-122"/>
              </a:rPr>
              <a:t>第六讲：</a:t>
            </a:r>
            <a:r>
              <a:rPr lang="en-US" altLang="zh-CN" sz="2000">
                <a:latin typeface="微软雅黑" pitchFamily="34" charset="-122"/>
                <a:ea typeface="微软雅黑" pitchFamily="34" charset="-122"/>
              </a:rPr>
              <a:t>IA-32/Linux</a:t>
            </a:r>
            <a:r>
              <a:rPr lang="zh-CN" altLang="en-US" sz="2000">
                <a:latin typeface="微软雅黑" pitchFamily="34" charset="-122"/>
                <a:ea typeface="微软雅黑" pitchFamily="34" charset="-122"/>
              </a:rPr>
              <a:t>中的地址转换</a:t>
            </a:r>
          </a:p>
          <a:p>
            <a:pPr lvl="2">
              <a:spcBef>
                <a:spcPct val="30000"/>
              </a:spcBef>
            </a:pPr>
            <a:r>
              <a:rPr lang="zh-CN" altLang="en-US" sz="2000">
                <a:solidFill>
                  <a:srgbClr val="006600"/>
                </a:solidFill>
                <a:latin typeface="微软雅黑" pitchFamily="34" charset="-122"/>
                <a:ea typeface="微软雅黑" pitchFamily="34" charset="-122"/>
              </a:rPr>
              <a:t>逻辑地址到线性地址的转换 </a:t>
            </a:r>
          </a:p>
          <a:p>
            <a:pPr lvl="2">
              <a:spcBef>
                <a:spcPct val="30000"/>
              </a:spcBef>
            </a:pPr>
            <a:r>
              <a:rPr lang="zh-CN" altLang="en-US" sz="2000">
                <a:solidFill>
                  <a:srgbClr val="006600"/>
                </a:solidFill>
                <a:latin typeface="微软雅黑" pitchFamily="34" charset="-122"/>
                <a:ea typeface="微软雅黑" pitchFamily="34" charset="-122"/>
              </a:rPr>
              <a:t>线性地址到物理地址的转换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r>
              <a:rPr lang="zh-CN" altLang="en-US"/>
              <a:t>指令</a:t>
            </a:r>
            <a:r>
              <a:rPr lang="zh-CN" altLang="en-US">
                <a:latin typeface="黑体"/>
              </a:rPr>
              <a:t>“</a:t>
            </a:r>
            <a:r>
              <a:rPr lang="en-US" altLang="zh-CN"/>
              <a:t>movl 8(%ebp), %eax</a:t>
            </a:r>
            <a:r>
              <a:rPr lang="en-US" altLang="zh-CN">
                <a:latin typeface="黑体"/>
              </a:rPr>
              <a:t>”</a:t>
            </a:r>
            <a:r>
              <a:rPr lang="zh-CN" altLang="en-US"/>
              <a:t>操作过程 </a:t>
            </a:r>
          </a:p>
        </p:txBody>
      </p:sp>
      <p:sp>
        <p:nvSpPr>
          <p:cNvPr id="561155" name="Rectangle 3"/>
          <p:cNvSpPr>
            <a:spLocks noGrp="1" noChangeArrowheads="1"/>
          </p:cNvSpPr>
          <p:nvPr>
            <p:ph type="body" idx="1"/>
          </p:nvPr>
        </p:nvSpPr>
        <p:spPr/>
        <p:txBody>
          <a:bodyPr/>
          <a:lstStyle/>
          <a:p>
            <a:endParaRPr lang="zh-CN" altLang="en-US">
              <a:ea typeface="宋体" pitchFamily="2" charset="-122"/>
            </a:endParaRPr>
          </a:p>
        </p:txBody>
      </p:sp>
      <p:pic>
        <p:nvPicPr>
          <p:cNvPr id="561156" name="Picture 4"/>
          <p:cNvPicPr>
            <a:picLocks noChangeAspect="1" noChangeArrowheads="1"/>
          </p:cNvPicPr>
          <p:nvPr/>
        </p:nvPicPr>
        <p:blipFill>
          <a:blip r:embed="rId2"/>
          <a:srcRect/>
          <a:stretch>
            <a:fillRect/>
          </a:stretch>
        </p:blipFill>
        <p:spPr bwMode="auto">
          <a:xfrm>
            <a:off x="188913" y="1065213"/>
            <a:ext cx="8661400" cy="2139950"/>
          </a:xfrm>
          <a:prstGeom prst="rect">
            <a:avLst/>
          </a:prstGeom>
          <a:noFill/>
          <a:ln w="9525">
            <a:noFill/>
            <a:miter lim="800000"/>
            <a:headEnd/>
            <a:tailEnd/>
          </a:ln>
        </p:spPr>
      </p:pic>
      <p:pic>
        <p:nvPicPr>
          <p:cNvPr id="561157" name="Picture 5"/>
          <p:cNvPicPr>
            <a:picLocks noChangeAspect="1" noChangeArrowheads="1"/>
          </p:cNvPicPr>
          <p:nvPr/>
        </p:nvPicPr>
        <p:blipFill>
          <a:blip r:embed="rId3"/>
          <a:srcRect/>
          <a:stretch>
            <a:fillRect/>
          </a:stretch>
        </p:blipFill>
        <p:spPr bwMode="auto">
          <a:xfrm>
            <a:off x="0" y="3160713"/>
            <a:ext cx="8893175" cy="1947862"/>
          </a:xfrm>
          <a:prstGeom prst="rect">
            <a:avLst/>
          </a:prstGeom>
          <a:noFill/>
          <a:ln w="9525">
            <a:noFill/>
            <a:miter lim="800000"/>
            <a:headEnd/>
            <a:tailEnd/>
          </a:ln>
        </p:spPr>
      </p:pic>
      <p:pic>
        <p:nvPicPr>
          <p:cNvPr id="561158" name="Picture 6"/>
          <p:cNvPicPr>
            <a:picLocks noChangeAspect="1" noChangeArrowheads="1"/>
          </p:cNvPicPr>
          <p:nvPr/>
        </p:nvPicPr>
        <p:blipFill>
          <a:blip r:embed="rId4"/>
          <a:srcRect/>
          <a:stretch>
            <a:fillRect/>
          </a:stretch>
        </p:blipFill>
        <p:spPr bwMode="auto">
          <a:xfrm>
            <a:off x="223838" y="5005388"/>
            <a:ext cx="8664575" cy="1852612"/>
          </a:xfrm>
          <a:prstGeom prst="rect">
            <a:avLst/>
          </a:prstGeom>
          <a:noFill/>
          <a:ln w="9525">
            <a:noFill/>
            <a:miter lim="800000"/>
            <a:headEnd/>
            <a:tailEnd/>
          </a:ln>
        </p:spPr>
      </p:pic>
      <p:sp>
        <p:nvSpPr>
          <p:cNvPr id="561159" name="Text Box 7"/>
          <p:cNvSpPr txBox="1">
            <a:spLocks noChangeArrowheads="1"/>
          </p:cNvSpPr>
          <p:nvPr/>
        </p:nvSpPr>
        <p:spPr bwMode="auto">
          <a:xfrm>
            <a:off x="3730625" y="1538288"/>
            <a:ext cx="5080000" cy="396875"/>
          </a:xfrm>
          <a:prstGeom prst="rect">
            <a:avLst/>
          </a:prstGeom>
          <a:noFill/>
          <a:ln w="50800">
            <a:noFill/>
            <a:miter lim="800000"/>
            <a:headEnd/>
            <a:tailEnd/>
          </a:ln>
          <a:effectLst/>
        </p:spPr>
        <p:txBody>
          <a:bodyPr>
            <a:spAutoFit/>
          </a:bodyPr>
          <a:lstStyle/>
          <a:p>
            <a:pPr>
              <a:spcBef>
                <a:spcPct val="50000"/>
              </a:spcBef>
            </a:pPr>
            <a:r>
              <a:rPr lang="en-US" altLang="zh-CN" sz="2000" b="1">
                <a:solidFill>
                  <a:schemeClr val="accent2"/>
                </a:solidFill>
                <a:latin typeface="微软雅黑" pitchFamily="34" charset="-122"/>
                <a:ea typeface="微软雅黑" pitchFamily="34" charset="-122"/>
              </a:rPr>
              <a:t>CPU</a:t>
            </a:r>
            <a:r>
              <a:rPr lang="zh-CN" altLang="en-US" sz="2000" b="1">
                <a:solidFill>
                  <a:schemeClr val="accent2"/>
                </a:solidFill>
                <a:latin typeface="微软雅黑" pitchFamily="34" charset="-122"/>
                <a:ea typeface="微软雅黑" pitchFamily="34" charset="-122"/>
              </a:rPr>
              <a:t>先把地址</a:t>
            </a:r>
            <a:r>
              <a:rPr lang="en-US" altLang="zh-CN" sz="2000" b="1">
                <a:solidFill>
                  <a:schemeClr val="accent2"/>
                </a:solidFill>
                <a:latin typeface="微软雅黑" pitchFamily="34" charset="-122"/>
                <a:ea typeface="微软雅黑" pitchFamily="34" charset="-122"/>
              </a:rPr>
              <a:t>A</a:t>
            </a:r>
            <a:r>
              <a:rPr lang="zh-CN" altLang="en-US" sz="2000" b="1">
                <a:solidFill>
                  <a:schemeClr val="accent2"/>
                </a:solidFill>
                <a:latin typeface="微软雅黑" pitchFamily="34" charset="-122"/>
                <a:ea typeface="微软雅黑" pitchFamily="34" charset="-122"/>
              </a:rPr>
              <a:t>和“主存读”命令送到总线</a:t>
            </a:r>
          </a:p>
        </p:txBody>
      </p:sp>
      <p:sp>
        <p:nvSpPr>
          <p:cNvPr id="561160" name="Text Box 8"/>
          <p:cNvSpPr txBox="1">
            <a:spLocks noChangeArrowheads="1"/>
          </p:cNvSpPr>
          <p:nvPr/>
        </p:nvSpPr>
        <p:spPr bwMode="auto">
          <a:xfrm>
            <a:off x="3633788" y="3603625"/>
            <a:ext cx="5167312" cy="396875"/>
          </a:xfrm>
          <a:prstGeom prst="rect">
            <a:avLst/>
          </a:prstGeom>
          <a:noFill/>
          <a:ln w="50800">
            <a:noFill/>
            <a:miter lim="800000"/>
            <a:headEnd/>
            <a:tailEnd/>
          </a:ln>
          <a:effectLst/>
        </p:spPr>
        <p:txBody>
          <a:bodyPr>
            <a:spAutoFit/>
          </a:bodyPr>
          <a:lstStyle/>
          <a:p>
            <a:pPr>
              <a:spcBef>
                <a:spcPct val="50000"/>
              </a:spcBef>
            </a:pPr>
            <a:r>
              <a:rPr lang="zh-CN" altLang="en-US" sz="2000" b="1">
                <a:solidFill>
                  <a:schemeClr val="accent2"/>
                </a:solidFill>
                <a:latin typeface="微软雅黑" pitchFamily="34" charset="-122"/>
                <a:ea typeface="微软雅黑" pitchFamily="34" charset="-122"/>
              </a:rPr>
              <a:t>主存经过一个取数时间，把数据</a:t>
            </a:r>
            <a:r>
              <a:rPr lang="en-US" altLang="zh-CN" sz="2000" b="1">
                <a:solidFill>
                  <a:schemeClr val="accent2"/>
                </a:solidFill>
                <a:latin typeface="微软雅黑" pitchFamily="34" charset="-122"/>
                <a:ea typeface="微软雅黑" pitchFamily="34" charset="-122"/>
              </a:rPr>
              <a:t>x</a:t>
            </a:r>
            <a:r>
              <a:rPr lang="zh-CN" altLang="en-US" sz="2000" b="1">
                <a:solidFill>
                  <a:schemeClr val="accent2"/>
                </a:solidFill>
                <a:latin typeface="微软雅黑" pitchFamily="34" charset="-122"/>
                <a:ea typeface="微软雅黑" pitchFamily="34" charset="-122"/>
              </a:rPr>
              <a:t>送到总线</a:t>
            </a:r>
          </a:p>
        </p:txBody>
      </p:sp>
      <p:sp>
        <p:nvSpPr>
          <p:cNvPr id="561161" name="Text Box 9"/>
          <p:cNvSpPr txBox="1">
            <a:spLocks noChangeArrowheads="1"/>
          </p:cNvSpPr>
          <p:nvPr/>
        </p:nvSpPr>
        <p:spPr bwMode="auto">
          <a:xfrm>
            <a:off x="3581400" y="5454650"/>
            <a:ext cx="5476875" cy="396875"/>
          </a:xfrm>
          <a:prstGeom prst="rect">
            <a:avLst/>
          </a:prstGeom>
          <a:noFill/>
          <a:ln w="50800">
            <a:noFill/>
            <a:miter lim="800000"/>
            <a:headEnd/>
            <a:tailEnd/>
          </a:ln>
          <a:effectLst/>
        </p:spPr>
        <p:txBody>
          <a:bodyPr>
            <a:spAutoFit/>
          </a:bodyPr>
          <a:lstStyle/>
          <a:p>
            <a:pPr>
              <a:spcBef>
                <a:spcPct val="50000"/>
              </a:spcBef>
            </a:pPr>
            <a:r>
              <a:rPr lang="en-US" altLang="zh-CN" sz="2000" b="1">
                <a:solidFill>
                  <a:schemeClr val="accent2"/>
                </a:solidFill>
                <a:latin typeface="微软雅黑" pitchFamily="34" charset="-122"/>
                <a:ea typeface="微软雅黑" pitchFamily="34" charset="-122"/>
              </a:rPr>
              <a:t>CPU</a:t>
            </a:r>
            <a:r>
              <a:rPr lang="zh-CN" altLang="en-US" sz="2000" b="1">
                <a:solidFill>
                  <a:schemeClr val="accent2"/>
                </a:solidFill>
                <a:latin typeface="微软雅黑" pitchFamily="34" charset="-122"/>
                <a:ea typeface="微软雅黑" pitchFamily="34" charset="-122"/>
              </a:rPr>
              <a:t>等待一个确定的时间后，从总线取</a:t>
            </a:r>
            <a:r>
              <a:rPr lang="en-US" altLang="zh-CN" sz="2000" b="1">
                <a:solidFill>
                  <a:schemeClr val="accent2"/>
                </a:solidFill>
                <a:latin typeface="微软雅黑" pitchFamily="34" charset="-122"/>
                <a:ea typeface="微软雅黑" pitchFamily="34" charset="-122"/>
              </a:rPr>
              <a:t>x</a:t>
            </a:r>
            <a:r>
              <a:rPr lang="zh-CN" altLang="en-US" sz="2000" b="1">
                <a:solidFill>
                  <a:schemeClr val="accent2"/>
                </a:solidFill>
                <a:latin typeface="微软雅黑" pitchFamily="34" charset="-122"/>
                <a:ea typeface="微软雅黑" pitchFamily="34" charset="-122"/>
              </a:rPr>
              <a:t>到</a:t>
            </a:r>
            <a:r>
              <a:rPr lang="en-US" altLang="zh-CN" sz="2000" b="1">
                <a:solidFill>
                  <a:schemeClr val="accent2"/>
                </a:solidFill>
                <a:latin typeface="微软雅黑" pitchFamily="34" charset="-122"/>
                <a:ea typeface="微软雅黑" pitchFamily="34" charset="-122"/>
              </a:rPr>
              <a:t>EAX</a:t>
            </a:r>
          </a:p>
        </p:txBody>
      </p:sp>
      <p:sp>
        <p:nvSpPr>
          <p:cNvPr id="561162" name="Text Box 10"/>
          <p:cNvSpPr txBox="1">
            <a:spLocks noChangeArrowheads="1"/>
          </p:cNvSpPr>
          <p:nvPr/>
        </p:nvSpPr>
        <p:spPr bwMode="auto">
          <a:xfrm>
            <a:off x="117475" y="796925"/>
            <a:ext cx="8955088" cy="396875"/>
          </a:xfrm>
          <a:prstGeom prst="rect">
            <a:avLst/>
          </a:prstGeom>
          <a:noFill/>
          <a:ln w="50800">
            <a:noFill/>
            <a:miter lim="800000"/>
            <a:headEnd/>
            <a:tailEnd/>
          </a:ln>
          <a:effectLst/>
        </p:spPr>
        <p:txBody>
          <a:bodyPr>
            <a:spAutoFit/>
          </a:bodyPr>
          <a:lstStyle/>
          <a:p>
            <a:pPr>
              <a:spcBef>
                <a:spcPct val="50000"/>
              </a:spcBef>
            </a:pPr>
            <a:r>
              <a:rPr lang="zh-CN" altLang="en-US" sz="2000" b="1">
                <a:solidFill>
                  <a:schemeClr val="accent1"/>
                </a:solidFill>
                <a:latin typeface="微软雅黑" pitchFamily="34" charset="-122"/>
                <a:ea typeface="微软雅黑" pitchFamily="34" charset="-122"/>
              </a:rPr>
              <a:t>由</a:t>
            </a:r>
            <a:r>
              <a:rPr lang="en-US" altLang="zh-CN" sz="2000" b="1">
                <a:solidFill>
                  <a:schemeClr val="accent1"/>
                </a:solidFill>
                <a:latin typeface="微软雅黑" pitchFamily="34" charset="-122"/>
                <a:ea typeface="微软雅黑" pitchFamily="34" charset="-122"/>
              </a:rPr>
              <a:t>8(%ebp)</a:t>
            </a:r>
            <a:r>
              <a:rPr lang="zh-CN" altLang="en-US" sz="2000" b="1">
                <a:solidFill>
                  <a:schemeClr val="accent1"/>
                </a:solidFill>
                <a:latin typeface="微软雅黑" pitchFamily="34" charset="-122"/>
                <a:ea typeface="微软雅黑" pitchFamily="34" charset="-122"/>
              </a:rPr>
              <a:t>得到地址</a:t>
            </a:r>
            <a:r>
              <a:rPr lang="en-US" altLang="zh-CN" sz="2000" b="1">
                <a:solidFill>
                  <a:schemeClr val="accent1"/>
                </a:solidFill>
                <a:latin typeface="微软雅黑" pitchFamily="34" charset="-122"/>
                <a:ea typeface="微软雅黑" pitchFamily="34" charset="-122"/>
              </a:rPr>
              <a:t>A</a:t>
            </a:r>
            <a:r>
              <a:rPr lang="zh-CN" altLang="en-US" sz="2000" b="1">
                <a:solidFill>
                  <a:schemeClr val="accent1"/>
                </a:solidFill>
                <a:latin typeface="微软雅黑" pitchFamily="34" charset="-122"/>
                <a:ea typeface="微软雅黑" pitchFamily="34" charset="-122"/>
              </a:rPr>
              <a:t>的过程较复杂，涉及</a:t>
            </a:r>
            <a:r>
              <a:rPr lang="en-US" altLang="zh-CN" sz="2000" b="1">
                <a:solidFill>
                  <a:schemeClr val="accent1"/>
                </a:solidFill>
                <a:latin typeface="微软雅黑" pitchFamily="34" charset="-122"/>
                <a:ea typeface="微软雅黑" pitchFamily="34" charset="-122"/>
              </a:rPr>
              <a:t>MMU</a:t>
            </a:r>
            <a:r>
              <a:rPr lang="zh-CN" altLang="en-US" sz="2000" b="1">
                <a:solidFill>
                  <a:schemeClr val="accent1"/>
                </a:solidFill>
                <a:latin typeface="微软雅黑" pitchFamily="34" charset="-122"/>
                <a:ea typeface="微软雅黑" pitchFamily="34" charset="-122"/>
              </a:rPr>
              <a:t>、</a:t>
            </a:r>
            <a:r>
              <a:rPr lang="en-US" altLang="zh-CN" sz="2000" b="1">
                <a:solidFill>
                  <a:schemeClr val="accent1"/>
                </a:solidFill>
                <a:latin typeface="微软雅黑" pitchFamily="34" charset="-122"/>
                <a:ea typeface="微软雅黑" pitchFamily="34" charset="-122"/>
              </a:rPr>
              <a:t>TLB</a:t>
            </a:r>
            <a:r>
              <a:rPr lang="zh-CN" altLang="en-US" sz="2000" b="1">
                <a:solidFill>
                  <a:schemeClr val="accent1"/>
                </a:solidFill>
                <a:latin typeface="微软雅黑" pitchFamily="34" charset="-122"/>
                <a:ea typeface="微软雅黑" pitchFamily="34" charset="-122"/>
              </a:rPr>
              <a:t>、页表等重要概念！</a:t>
            </a:r>
          </a:p>
        </p:txBody>
      </p:sp>
      <p:sp>
        <p:nvSpPr>
          <p:cNvPr id="561163" name="Line 11"/>
          <p:cNvSpPr>
            <a:spLocks noChangeShapeType="1"/>
          </p:cNvSpPr>
          <p:nvPr/>
        </p:nvSpPr>
        <p:spPr bwMode="auto">
          <a:xfrm>
            <a:off x="0" y="3074988"/>
            <a:ext cx="9144000" cy="0"/>
          </a:xfrm>
          <a:prstGeom prst="line">
            <a:avLst/>
          </a:prstGeom>
          <a:noFill/>
          <a:ln w="50800">
            <a:solidFill>
              <a:srgbClr val="FE9AAB"/>
            </a:solidFill>
            <a:round/>
            <a:headEnd/>
            <a:tailEnd/>
          </a:ln>
          <a:effectLst/>
        </p:spPr>
        <p:txBody>
          <a:bodyPr/>
          <a:lstStyle/>
          <a:p>
            <a:endParaRPr lang="zh-CN" altLang="en-US"/>
          </a:p>
        </p:txBody>
      </p:sp>
      <p:sp>
        <p:nvSpPr>
          <p:cNvPr id="561164" name="Line 12"/>
          <p:cNvSpPr>
            <a:spLocks noChangeShapeType="1"/>
          </p:cNvSpPr>
          <p:nvPr/>
        </p:nvSpPr>
        <p:spPr bwMode="auto">
          <a:xfrm>
            <a:off x="-12700" y="5024438"/>
            <a:ext cx="9144000" cy="0"/>
          </a:xfrm>
          <a:prstGeom prst="line">
            <a:avLst/>
          </a:prstGeom>
          <a:noFill/>
          <a:ln w="50800">
            <a:solidFill>
              <a:srgbClr val="FE9AAB"/>
            </a:solidFill>
            <a:round/>
            <a:headEnd/>
            <a:tailEn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1156"/>
                                        </p:tgtEl>
                                        <p:attrNameLst>
                                          <p:attrName>style.visibility</p:attrName>
                                        </p:attrNameLst>
                                      </p:cBhvr>
                                      <p:to>
                                        <p:strVal val="visible"/>
                                      </p:to>
                                    </p:set>
                                    <p:animEffect transition="in" filter="blinds(horizontal)">
                                      <p:cBhvr>
                                        <p:cTn id="7" dur="500"/>
                                        <p:tgtEl>
                                          <p:spTgt spid="5611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1159"/>
                                        </p:tgtEl>
                                        <p:attrNameLst>
                                          <p:attrName>style.visibility</p:attrName>
                                        </p:attrNameLst>
                                      </p:cBhvr>
                                      <p:to>
                                        <p:strVal val="visible"/>
                                      </p:to>
                                    </p:set>
                                    <p:animEffect transition="in" filter="blinds(horizontal)">
                                      <p:cBhvr>
                                        <p:cTn id="12" dur="500"/>
                                        <p:tgtEl>
                                          <p:spTgt spid="56115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61162"/>
                                        </p:tgtEl>
                                        <p:attrNameLst>
                                          <p:attrName>style.visibility</p:attrName>
                                        </p:attrNameLst>
                                      </p:cBhvr>
                                      <p:to>
                                        <p:strVal val="visible"/>
                                      </p:to>
                                    </p:set>
                                    <p:animEffect transition="in" filter="blinds(horizontal)">
                                      <p:cBhvr>
                                        <p:cTn id="17" dur="500"/>
                                        <p:tgtEl>
                                          <p:spTgt spid="56116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61157"/>
                                        </p:tgtEl>
                                        <p:attrNameLst>
                                          <p:attrName>style.visibility</p:attrName>
                                        </p:attrNameLst>
                                      </p:cBhvr>
                                      <p:to>
                                        <p:strVal val="visible"/>
                                      </p:to>
                                    </p:set>
                                    <p:animEffect transition="in" filter="blinds(horizontal)">
                                      <p:cBhvr>
                                        <p:cTn id="22" dur="500"/>
                                        <p:tgtEl>
                                          <p:spTgt spid="56115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1160"/>
                                        </p:tgtEl>
                                        <p:attrNameLst>
                                          <p:attrName>style.visibility</p:attrName>
                                        </p:attrNameLst>
                                      </p:cBhvr>
                                      <p:to>
                                        <p:strVal val="visible"/>
                                      </p:to>
                                    </p:set>
                                    <p:animEffect transition="in" filter="blinds(horizontal)">
                                      <p:cBhvr>
                                        <p:cTn id="27" dur="500"/>
                                        <p:tgtEl>
                                          <p:spTgt spid="56116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61158"/>
                                        </p:tgtEl>
                                        <p:attrNameLst>
                                          <p:attrName>style.visibility</p:attrName>
                                        </p:attrNameLst>
                                      </p:cBhvr>
                                      <p:to>
                                        <p:strVal val="visible"/>
                                      </p:to>
                                    </p:set>
                                    <p:animEffect transition="in" filter="blinds(horizontal)">
                                      <p:cBhvr>
                                        <p:cTn id="32" dur="500"/>
                                        <p:tgtEl>
                                          <p:spTgt spid="56115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61161"/>
                                        </p:tgtEl>
                                        <p:attrNameLst>
                                          <p:attrName>style.visibility</p:attrName>
                                        </p:attrNameLst>
                                      </p:cBhvr>
                                      <p:to>
                                        <p:strVal val="visible"/>
                                      </p:to>
                                    </p:set>
                                    <p:animEffect transition="in" filter="blinds(horizontal)">
                                      <p:cBhvr>
                                        <p:cTn id="37" dur="500"/>
                                        <p:tgtEl>
                                          <p:spTgt spid="561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9" grpId="0"/>
      <p:bldP spid="561160" grpId="0"/>
      <p:bldP spid="561161" grpId="0"/>
      <p:bldP spid="56116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2191" name="Picture 15"/>
          <p:cNvPicPr>
            <a:picLocks noChangeAspect="1" noChangeArrowheads="1"/>
          </p:cNvPicPr>
          <p:nvPr/>
        </p:nvPicPr>
        <p:blipFill>
          <a:blip r:embed="rId2"/>
          <a:srcRect/>
          <a:stretch>
            <a:fillRect/>
          </a:stretch>
        </p:blipFill>
        <p:spPr bwMode="auto">
          <a:xfrm>
            <a:off x="280988" y="5049838"/>
            <a:ext cx="8834437" cy="1808162"/>
          </a:xfrm>
          <a:prstGeom prst="rect">
            <a:avLst/>
          </a:prstGeom>
          <a:noFill/>
          <a:ln w="9525">
            <a:noFill/>
            <a:miter lim="800000"/>
            <a:headEnd/>
            <a:tailEnd/>
          </a:ln>
        </p:spPr>
      </p:pic>
      <p:pic>
        <p:nvPicPr>
          <p:cNvPr id="562190" name="Picture 14"/>
          <p:cNvPicPr>
            <a:picLocks noChangeAspect="1" noChangeArrowheads="1"/>
          </p:cNvPicPr>
          <p:nvPr/>
        </p:nvPicPr>
        <p:blipFill>
          <a:blip r:embed="rId3"/>
          <a:srcRect/>
          <a:stretch>
            <a:fillRect/>
          </a:stretch>
        </p:blipFill>
        <p:spPr bwMode="auto">
          <a:xfrm>
            <a:off x="331788" y="3155950"/>
            <a:ext cx="8599487" cy="1970088"/>
          </a:xfrm>
          <a:prstGeom prst="rect">
            <a:avLst/>
          </a:prstGeom>
          <a:noFill/>
          <a:ln w="9525">
            <a:noFill/>
            <a:miter lim="800000"/>
            <a:headEnd/>
            <a:tailEnd/>
          </a:ln>
        </p:spPr>
      </p:pic>
      <p:pic>
        <p:nvPicPr>
          <p:cNvPr id="562189" name="Picture 13"/>
          <p:cNvPicPr>
            <a:picLocks noChangeAspect="1" noChangeArrowheads="1"/>
          </p:cNvPicPr>
          <p:nvPr/>
        </p:nvPicPr>
        <p:blipFill>
          <a:blip r:embed="rId4"/>
          <a:srcRect/>
          <a:stretch>
            <a:fillRect/>
          </a:stretch>
        </p:blipFill>
        <p:spPr bwMode="auto">
          <a:xfrm>
            <a:off x="280988" y="1150938"/>
            <a:ext cx="8475662" cy="1851025"/>
          </a:xfrm>
          <a:prstGeom prst="rect">
            <a:avLst/>
          </a:prstGeom>
          <a:noFill/>
          <a:ln w="9525">
            <a:noFill/>
            <a:miter lim="800000"/>
            <a:headEnd/>
            <a:tailEnd/>
          </a:ln>
        </p:spPr>
      </p:pic>
      <p:sp>
        <p:nvSpPr>
          <p:cNvPr id="562178" name="Rectangle 2"/>
          <p:cNvSpPr>
            <a:spLocks noGrp="1" noChangeArrowheads="1"/>
          </p:cNvSpPr>
          <p:nvPr>
            <p:ph type="title"/>
          </p:nvPr>
        </p:nvSpPr>
        <p:spPr/>
        <p:txBody>
          <a:bodyPr/>
          <a:lstStyle/>
          <a:p>
            <a:r>
              <a:rPr lang="zh-CN" altLang="en-US"/>
              <a:t>指令</a:t>
            </a:r>
            <a:r>
              <a:rPr lang="zh-CN" altLang="en-US">
                <a:latin typeface="黑体"/>
              </a:rPr>
              <a:t>“</a:t>
            </a:r>
            <a:r>
              <a:rPr lang="en-US" altLang="zh-CN"/>
              <a:t>movl %eax,8(%ebp) </a:t>
            </a:r>
            <a:r>
              <a:rPr lang="en-US" altLang="zh-CN">
                <a:latin typeface="黑体"/>
              </a:rPr>
              <a:t>”</a:t>
            </a:r>
            <a:r>
              <a:rPr lang="zh-CN" altLang="en-US"/>
              <a:t>操作过程 </a:t>
            </a:r>
          </a:p>
        </p:txBody>
      </p:sp>
      <p:sp>
        <p:nvSpPr>
          <p:cNvPr id="562183" name="Text Box 7"/>
          <p:cNvSpPr txBox="1">
            <a:spLocks noChangeArrowheads="1"/>
          </p:cNvSpPr>
          <p:nvPr/>
        </p:nvSpPr>
        <p:spPr bwMode="auto">
          <a:xfrm>
            <a:off x="3730625" y="1538288"/>
            <a:ext cx="4848225" cy="396875"/>
          </a:xfrm>
          <a:prstGeom prst="rect">
            <a:avLst/>
          </a:prstGeom>
          <a:noFill/>
          <a:ln w="50800">
            <a:noFill/>
            <a:miter lim="800000"/>
            <a:headEnd/>
            <a:tailEnd/>
          </a:ln>
          <a:effectLst/>
        </p:spPr>
        <p:txBody>
          <a:bodyPr>
            <a:spAutoFit/>
          </a:bodyPr>
          <a:lstStyle/>
          <a:p>
            <a:pPr>
              <a:spcBef>
                <a:spcPct val="50000"/>
              </a:spcBef>
            </a:pPr>
            <a:r>
              <a:rPr lang="en-US" altLang="zh-CN" sz="2000" b="1">
                <a:solidFill>
                  <a:schemeClr val="accent2"/>
                </a:solidFill>
                <a:latin typeface="微软雅黑" pitchFamily="34" charset="-122"/>
                <a:ea typeface="微软雅黑" pitchFamily="34" charset="-122"/>
              </a:rPr>
              <a:t>CPU</a:t>
            </a:r>
            <a:r>
              <a:rPr lang="zh-CN" altLang="en-US" sz="2000" b="1">
                <a:solidFill>
                  <a:schemeClr val="accent2"/>
                </a:solidFill>
                <a:latin typeface="微软雅黑" pitchFamily="34" charset="-122"/>
                <a:ea typeface="微软雅黑" pitchFamily="34" charset="-122"/>
              </a:rPr>
              <a:t>先把地址</a:t>
            </a:r>
            <a:r>
              <a:rPr lang="en-US" altLang="zh-CN" sz="2000" b="1">
                <a:solidFill>
                  <a:schemeClr val="accent2"/>
                </a:solidFill>
                <a:latin typeface="微软雅黑" pitchFamily="34" charset="-122"/>
                <a:ea typeface="微软雅黑" pitchFamily="34" charset="-122"/>
              </a:rPr>
              <a:t>A</a:t>
            </a:r>
            <a:r>
              <a:rPr lang="zh-CN" altLang="en-US" sz="2000" b="1">
                <a:solidFill>
                  <a:schemeClr val="accent2"/>
                </a:solidFill>
                <a:latin typeface="微软雅黑" pitchFamily="34" charset="-122"/>
                <a:ea typeface="微软雅黑" pitchFamily="34" charset="-122"/>
              </a:rPr>
              <a:t>和“主存写”命令送总线</a:t>
            </a:r>
          </a:p>
        </p:txBody>
      </p:sp>
      <p:sp>
        <p:nvSpPr>
          <p:cNvPr id="562184" name="Text Box 8"/>
          <p:cNvSpPr txBox="1">
            <a:spLocks noChangeArrowheads="1"/>
          </p:cNvSpPr>
          <p:nvPr/>
        </p:nvSpPr>
        <p:spPr bwMode="auto">
          <a:xfrm>
            <a:off x="3917950" y="3489325"/>
            <a:ext cx="5226050" cy="701675"/>
          </a:xfrm>
          <a:prstGeom prst="rect">
            <a:avLst/>
          </a:prstGeom>
          <a:noFill/>
          <a:ln w="50800">
            <a:noFill/>
            <a:miter lim="800000"/>
            <a:headEnd/>
            <a:tailEnd/>
          </a:ln>
          <a:effectLst/>
        </p:spPr>
        <p:txBody>
          <a:bodyPr>
            <a:spAutoFit/>
          </a:bodyPr>
          <a:lstStyle/>
          <a:p>
            <a:pPr>
              <a:spcBef>
                <a:spcPct val="50000"/>
              </a:spcBef>
            </a:pPr>
            <a:r>
              <a:rPr lang="en-US" altLang="zh-CN" sz="2000" b="1">
                <a:solidFill>
                  <a:schemeClr val="accent2"/>
                </a:solidFill>
                <a:latin typeface="微软雅黑" pitchFamily="34" charset="-122"/>
                <a:ea typeface="微软雅黑" pitchFamily="34" charset="-122"/>
              </a:rPr>
              <a:t>CPU</a:t>
            </a:r>
            <a:r>
              <a:rPr lang="zh-CN" altLang="en-US" sz="2000" b="1">
                <a:solidFill>
                  <a:schemeClr val="accent2"/>
                </a:solidFill>
                <a:latin typeface="微软雅黑" pitchFamily="34" charset="-122"/>
                <a:ea typeface="微软雅黑" pitchFamily="34" charset="-122"/>
              </a:rPr>
              <a:t>把数据</a:t>
            </a:r>
            <a:r>
              <a:rPr lang="en-US" altLang="zh-CN" sz="2000" b="1">
                <a:solidFill>
                  <a:schemeClr val="accent2"/>
                </a:solidFill>
                <a:latin typeface="微软雅黑" pitchFamily="34" charset="-122"/>
                <a:ea typeface="微软雅黑" pitchFamily="34" charset="-122"/>
              </a:rPr>
              <a:t>y</a:t>
            </a:r>
            <a:r>
              <a:rPr lang="zh-CN" altLang="en-US" sz="2000" b="1">
                <a:solidFill>
                  <a:schemeClr val="accent2"/>
                </a:solidFill>
                <a:latin typeface="微软雅黑" pitchFamily="34" charset="-122"/>
                <a:ea typeface="微软雅黑" pitchFamily="34" charset="-122"/>
              </a:rPr>
              <a:t>送总线（若不复用数据和地址信号线，可同时送地址和数据）</a:t>
            </a:r>
          </a:p>
        </p:txBody>
      </p:sp>
      <p:sp>
        <p:nvSpPr>
          <p:cNvPr id="562185" name="Text Box 9"/>
          <p:cNvSpPr txBox="1">
            <a:spLocks noChangeArrowheads="1"/>
          </p:cNvSpPr>
          <p:nvPr/>
        </p:nvSpPr>
        <p:spPr bwMode="auto">
          <a:xfrm>
            <a:off x="4073525" y="5526088"/>
            <a:ext cx="4692650" cy="396875"/>
          </a:xfrm>
          <a:prstGeom prst="rect">
            <a:avLst/>
          </a:prstGeom>
          <a:noFill/>
          <a:ln w="50800">
            <a:noFill/>
            <a:miter lim="800000"/>
            <a:headEnd/>
            <a:tailEnd/>
          </a:ln>
          <a:effectLst/>
        </p:spPr>
        <p:txBody>
          <a:bodyPr>
            <a:spAutoFit/>
          </a:bodyPr>
          <a:lstStyle/>
          <a:p>
            <a:pPr>
              <a:spcBef>
                <a:spcPct val="50000"/>
              </a:spcBef>
            </a:pPr>
            <a:r>
              <a:rPr lang="zh-CN" altLang="en-US" sz="2000" b="1">
                <a:solidFill>
                  <a:schemeClr val="accent2"/>
                </a:solidFill>
                <a:latin typeface="微软雅黑" pitchFamily="34" charset="-122"/>
                <a:ea typeface="微软雅黑" pitchFamily="34" charset="-122"/>
              </a:rPr>
              <a:t>等待一个写入时间后，主存将</a:t>
            </a:r>
            <a:r>
              <a:rPr lang="en-US" altLang="zh-CN" sz="2000" b="1">
                <a:solidFill>
                  <a:schemeClr val="accent2"/>
                </a:solidFill>
                <a:latin typeface="微软雅黑" pitchFamily="34" charset="-122"/>
                <a:ea typeface="微软雅黑" pitchFamily="34" charset="-122"/>
              </a:rPr>
              <a:t>y</a:t>
            </a:r>
            <a:r>
              <a:rPr lang="zh-CN" altLang="en-US" sz="2000" b="1">
                <a:solidFill>
                  <a:schemeClr val="accent2"/>
                </a:solidFill>
                <a:latin typeface="微软雅黑" pitchFamily="34" charset="-122"/>
                <a:ea typeface="微软雅黑" pitchFamily="34" charset="-122"/>
              </a:rPr>
              <a:t>存入</a:t>
            </a:r>
            <a:r>
              <a:rPr lang="en-US" altLang="zh-CN" sz="2000" b="1">
                <a:solidFill>
                  <a:schemeClr val="accent2"/>
                </a:solidFill>
                <a:latin typeface="微软雅黑" pitchFamily="34" charset="-122"/>
                <a:ea typeface="微软雅黑" pitchFamily="34" charset="-122"/>
              </a:rPr>
              <a:t>A</a:t>
            </a:r>
            <a:r>
              <a:rPr lang="zh-CN" altLang="en-US" sz="2000" b="1">
                <a:solidFill>
                  <a:schemeClr val="accent2"/>
                </a:solidFill>
                <a:latin typeface="微软雅黑" pitchFamily="34" charset="-122"/>
                <a:ea typeface="微软雅黑" pitchFamily="34" charset="-122"/>
              </a:rPr>
              <a:t>中</a:t>
            </a:r>
          </a:p>
        </p:txBody>
      </p:sp>
      <p:sp>
        <p:nvSpPr>
          <p:cNvPr id="562186" name="Text Box 10"/>
          <p:cNvSpPr txBox="1">
            <a:spLocks noChangeArrowheads="1"/>
          </p:cNvSpPr>
          <p:nvPr/>
        </p:nvSpPr>
        <p:spPr bwMode="auto">
          <a:xfrm>
            <a:off x="117475" y="796925"/>
            <a:ext cx="8955088" cy="396875"/>
          </a:xfrm>
          <a:prstGeom prst="rect">
            <a:avLst/>
          </a:prstGeom>
          <a:noFill/>
          <a:ln w="50800">
            <a:noFill/>
            <a:miter lim="800000"/>
            <a:headEnd/>
            <a:tailEnd/>
          </a:ln>
          <a:effectLst/>
        </p:spPr>
        <p:txBody>
          <a:bodyPr>
            <a:spAutoFit/>
          </a:bodyPr>
          <a:lstStyle/>
          <a:p>
            <a:pPr>
              <a:spcBef>
                <a:spcPct val="50000"/>
              </a:spcBef>
            </a:pPr>
            <a:r>
              <a:rPr lang="zh-CN" altLang="en-US" sz="2000" b="1">
                <a:solidFill>
                  <a:schemeClr val="accent1"/>
                </a:solidFill>
                <a:latin typeface="微软雅黑" pitchFamily="34" charset="-122"/>
                <a:ea typeface="微软雅黑" pitchFamily="34" charset="-122"/>
              </a:rPr>
              <a:t>由</a:t>
            </a:r>
            <a:r>
              <a:rPr lang="en-US" altLang="zh-CN" sz="2000" b="1">
                <a:solidFill>
                  <a:schemeClr val="accent1"/>
                </a:solidFill>
                <a:latin typeface="微软雅黑" pitchFamily="34" charset="-122"/>
                <a:ea typeface="微软雅黑" pitchFamily="34" charset="-122"/>
              </a:rPr>
              <a:t>8(%ebp)</a:t>
            </a:r>
            <a:r>
              <a:rPr lang="zh-CN" altLang="en-US" sz="2000" b="1">
                <a:solidFill>
                  <a:schemeClr val="accent1"/>
                </a:solidFill>
                <a:latin typeface="微软雅黑" pitchFamily="34" charset="-122"/>
                <a:ea typeface="微软雅黑" pitchFamily="34" charset="-122"/>
              </a:rPr>
              <a:t>得到地址</a:t>
            </a:r>
            <a:r>
              <a:rPr lang="en-US" altLang="zh-CN" sz="2000" b="1">
                <a:solidFill>
                  <a:schemeClr val="accent1"/>
                </a:solidFill>
                <a:latin typeface="微软雅黑" pitchFamily="34" charset="-122"/>
                <a:ea typeface="微软雅黑" pitchFamily="34" charset="-122"/>
              </a:rPr>
              <a:t>A</a:t>
            </a:r>
            <a:r>
              <a:rPr lang="zh-CN" altLang="en-US" sz="2000" b="1">
                <a:solidFill>
                  <a:schemeClr val="accent1"/>
                </a:solidFill>
                <a:latin typeface="微软雅黑" pitchFamily="34" charset="-122"/>
                <a:ea typeface="微软雅黑" pitchFamily="34" charset="-122"/>
              </a:rPr>
              <a:t>的过程较复杂，涉及</a:t>
            </a:r>
            <a:r>
              <a:rPr lang="en-US" altLang="zh-CN" sz="2000" b="1">
                <a:solidFill>
                  <a:schemeClr val="accent1"/>
                </a:solidFill>
                <a:latin typeface="微软雅黑" pitchFamily="34" charset="-122"/>
                <a:ea typeface="微软雅黑" pitchFamily="34" charset="-122"/>
              </a:rPr>
              <a:t>MMU</a:t>
            </a:r>
            <a:r>
              <a:rPr lang="zh-CN" altLang="en-US" sz="2000" b="1">
                <a:solidFill>
                  <a:schemeClr val="accent1"/>
                </a:solidFill>
                <a:latin typeface="微软雅黑" pitchFamily="34" charset="-122"/>
                <a:ea typeface="微软雅黑" pitchFamily="34" charset="-122"/>
              </a:rPr>
              <a:t>、</a:t>
            </a:r>
            <a:r>
              <a:rPr lang="en-US" altLang="zh-CN" sz="2000" b="1">
                <a:solidFill>
                  <a:schemeClr val="accent1"/>
                </a:solidFill>
                <a:latin typeface="微软雅黑" pitchFamily="34" charset="-122"/>
                <a:ea typeface="微软雅黑" pitchFamily="34" charset="-122"/>
              </a:rPr>
              <a:t>TLB</a:t>
            </a:r>
            <a:r>
              <a:rPr lang="zh-CN" altLang="en-US" sz="2000" b="1">
                <a:solidFill>
                  <a:schemeClr val="accent1"/>
                </a:solidFill>
                <a:latin typeface="微软雅黑" pitchFamily="34" charset="-122"/>
                <a:ea typeface="微软雅黑" pitchFamily="34" charset="-122"/>
              </a:rPr>
              <a:t>、页表等重要概念！</a:t>
            </a:r>
          </a:p>
        </p:txBody>
      </p:sp>
      <p:sp>
        <p:nvSpPr>
          <p:cNvPr id="562187" name="Line 11"/>
          <p:cNvSpPr>
            <a:spLocks noChangeShapeType="1"/>
          </p:cNvSpPr>
          <p:nvPr/>
        </p:nvSpPr>
        <p:spPr bwMode="auto">
          <a:xfrm>
            <a:off x="0" y="3074988"/>
            <a:ext cx="9144000" cy="0"/>
          </a:xfrm>
          <a:prstGeom prst="line">
            <a:avLst/>
          </a:prstGeom>
          <a:noFill/>
          <a:ln w="50800">
            <a:solidFill>
              <a:srgbClr val="FE9AAB"/>
            </a:solidFill>
            <a:round/>
            <a:headEnd/>
            <a:tailEnd/>
          </a:ln>
          <a:effectLst/>
        </p:spPr>
        <p:txBody>
          <a:bodyPr/>
          <a:lstStyle/>
          <a:p>
            <a:endParaRPr lang="zh-CN" altLang="en-US"/>
          </a:p>
        </p:txBody>
      </p:sp>
      <p:sp>
        <p:nvSpPr>
          <p:cNvPr id="562188" name="Line 12"/>
          <p:cNvSpPr>
            <a:spLocks noChangeShapeType="1"/>
          </p:cNvSpPr>
          <p:nvPr/>
        </p:nvSpPr>
        <p:spPr bwMode="auto">
          <a:xfrm>
            <a:off x="0" y="4981575"/>
            <a:ext cx="9144000" cy="0"/>
          </a:xfrm>
          <a:prstGeom prst="line">
            <a:avLst/>
          </a:prstGeom>
          <a:noFill/>
          <a:ln w="50800">
            <a:solidFill>
              <a:srgbClr val="FE9AAB"/>
            </a:solidFill>
            <a:round/>
            <a:headEnd/>
            <a:tailEn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2189"/>
                                        </p:tgtEl>
                                        <p:attrNameLst>
                                          <p:attrName>style.visibility</p:attrName>
                                        </p:attrNameLst>
                                      </p:cBhvr>
                                      <p:to>
                                        <p:strVal val="visible"/>
                                      </p:to>
                                    </p:set>
                                    <p:animEffect transition="in" filter="blinds(horizontal)">
                                      <p:cBhvr>
                                        <p:cTn id="7" dur="500"/>
                                        <p:tgtEl>
                                          <p:spTgt spid="56218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2183"/>
                                        </p:tgtEl>
                                        <p:attrNameLst>
                                          <p:attrName>style.visibility</p:attrName>
                                        </p:attrNameLst>
                                      </p:cBhvr>
                                      <p:to>
                                        <p:strVal val="visible"/>
                                      </p:to>
                                    </p:set>
                                    <p:animEffect transition="in" filter="blinds(horizontal)">
                                      <p:cBhvr>
                                        <p:cTn id="12" dur="500"/>
                                        <p:tgtEl>
                                          <p:spTgt spid="56218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62186"/>
                                        </p:tgtEl>
                                        <p:attrNameLst>
                                          <p:attrName>style.visibility</p:attrName>
                                        </p:attrNameLst>
                                      </p:cBhvr>
                                      <p:to>
                                        <p:strVal val="visible"/>
                                      </p:to>
                                    </p:set>
                                    <p:animEffect transition="in" filter="blinds(horizontal)">
                                      <p:cBhvr>
                                        <p:cTn id="17" dur="500"/>
                                        <p:tgtEl>
                                          <p:spTgt spid="56218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62190"/>
                                        </p:tgtEl>
                                        <p:attrNameLst>
                                          <p:attrName>style.visibility</p:attrName>
                                        </p:attrNameLst>
                                      </p:cBhvr>
                                      <p:to>
                                        <p:strVal val="visible"/>
                                      </p:to>
                                    </p:set>
                                    <p:animEffect transition="in" filter="blinds(horizontal)">
                                      <p:cBhvr>
                                        <p:cTn id="22" dur="500"/>
                                        <p:tgtEl>
                                          <p:spTgt spid="56219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2184"/>
                                        </p:tgtEl>
                                        <p:attrNameLst>
                                          <p:attrName>style.visibility</p:attrName>
                                        </p:attrNameLst>
                                      </p:cBhvr>
                                      <p:to>
                                        <p:strVal val="visible"/>
                                      </p:to>
                                    </p:set>
                                    <p:animEffect transition="in" filter="blinds(horizontal)">
                                      <p:cBhvr>
                                        <p:cTn id="27" dur="500"/>
                                        <p:tgtEl>
                                          <p:spTgt spid="56218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62191"/>
                                        </p:tgtEl>
                                        <p:attrNameLst>
                                          <p:attrName>style.visibility</p:attrName>
                                        </p:attrNameLst>
                                      </p:cBhvr>
                                      <p:to>
                                        <p:strVal val="visible"/>
                                      </p:to>
                                    </p:set>
                                    <p:animEffect transition="in" filter="blinds(horizontal)">
                                      <p:cBhvr>
                                        <p:cTn id="32" dur="500"/>
                                        <p:tgtEl>
                                          <p:spTgt spid="56219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62185"/>
                                        </p:tgtEl>
                                        <p:attrNameLst>
                                          <p:attrName>style.visibility</p:attrName>
                                        </p:attrNameLst>
                                      </p:cBhvr>
                                      <p:to>
                                        <p:strVal val="visible"/>
                                      </p:to>
                                    </p:set>
                                    <p:animEffect transition="in" filter="blinds(horizontal)">
                                      <p:cBhvr>
                                        <p:cTn id="37" dur="500"/>
                                        <p:tgtEl>
                                          <p:spTgt spid="562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83" grpId="0"/>
      <p:bldP spid="562184" grpId="0"/>
      <p:bldP spid="562185" grpId="0"/>
      <p:bldP spid="56218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a:xfrm>
            <a:off x="515938" y="57150"/>
            <a:ext cx="7499350" cy="581025"/>
          </a:xfrm>
        </p:spPr>
        <p:txBody>
          <a:bodyPr/>
          <a:lstStyle/>
          <a:p>
            <a:r>
              <a:rPr lang="zh-CN" altLang="en-US" sz="4000"/>
              <a:t>层次结构存储系统</a:t>
            </a:r>
          </a:p>
        </p:txBody>
      </p:sp>
      <p:sp>
        <p:nvSpPr>
          <p:cNvPr id="777219" name="Rectangle 3"/>
          <p:cNvSpPr>
            <a:spLocks noGrp="1" noChangeArrowheads="1"/>
          </p:cNvSpPr>
          <p:nvPr>
            <p:ph type="body" idx="1"/>
          </p:nvPr>
        </p:nvSpPr>
        <p:spPr>
          <a:xfrm>
            <a:off x="454025" y="715963"/>
            <a:ext cx="8229600" cy="5911850"/>
          </a:xfrm>
          <a:noFill/>
          <a:ln/>
        </p:spPr>
        <p:txBody>
          <a:bodyPr/>
          <a:lstStyle/>
          <a:p>
            <a:r>
              <a:rPr lang="zh-CN" altLang="en-US" sz="2000">
                <a:latin typeface="微软雅黑" pitchFamily="34" charset="-122"/>
                <a:ea typeface="微软雅黑" pitchFamily="34" charset="-122"/>
              </a:rPr>
              <a:t>分以下六个部分介绍</a:t>
            </a:r>
          </a:p>
          <a:p>
            <a:pPr lvl="1">
              <a:spcBef>
                <a:spcPct val="30000"/>
              </a:spcBef>
            </a:pPr>
            <a:r>
              <a:rPr lang="zh-CN" altLang="en-US" sz="2000">
                <a:latin typeface="微软雅黑" pitchFamily="34" charset="-122"/>
                <a:ea typeface="微软雅黑" pitchFamily="34" charset="-122"/>
              </a:rPr>
              <a:t>第一讲：存储器概述</a:t>
            </a:r>
          </a:p>
          <a:p>
            <a:pPr lvl="1">
              <a:spcBef>
                <a:spcPct val="30000"/>
              </a:spcBef>
            </a:pPr>
            <a:r>
              <a:rPr lang="zh-CN" altLang="en-US" sz="2000">
                <a:latin typeface="微软雅黑" pitchFamily="34" charset="-122"/>
                <a:ea typeface="微软雅黑" pitchFamily="34" charset="-122"/>
              </a:rPr>
              <a:t>第二讲：主存与</a:t>
            </a:r>
            <a:r>
              <a:rPr lang="en-US" altLang="zh-CN" sz="2000">
                <a:latin typeface="微软雅黑" pitchFamily="34" charset="-122"/>
                <a:ea typeface="微软雅黑" pitchFamily="34" charset="-122"/>
              </a:rPr>
              <a:t>CPU</a:t>
            </a:r>
            <a:r>
              <a:rPr lang="zh-CN" altLang="en-US" sz="2000">
                <a:latin typeface="微软雅黑" pitchFamily="34" charset="-122"/>
                <a:ea typeface="微软雅黑" pitchFamily="34" charset="-122"/>
              </a:rPr>
              <a:t>的连接及其读写操作 </a:t>
            </a:r>
          </a:p>
          <a:p>
            <a:pPr lvl="2">
              <a:spcBef>
                <a:spcPct val="30000"/>
              </a:spcBef>
            </a:pPr>
            <a:r>
              <a:rPr lang="zh-CN" altLang="en-US" sz="2000">
                <a:solidFill>
                  <a:srgbClr val="006600"/>
                </a:solidFill>
                <a:latin typeface="微软雅黑" pitchFamily="34" charset="-122"/>
                <a:ea typeface="微软雅黑" pitchFamily="34" charset="-122"/>
              </a:rPr>
              <a:t>主存模块的连接和读写操作</a:t>
            </a:r>
          </a:p>
          <a:p>
            <a:pPr lvl="2">
              <a:spcBef>
                <a:spcPct val="30000"/>
              </a:spcBef>
            </a:pPr>
            <a:r>
              <a:rPr lang="zh-CN" altLang="en-US" sz="2000">
                <a:solidFill>
                  <a:srgbClr val="006600"/>
                </a:solidFill>
                <a:latin typeface="微软雅黑" pitchFamily="34" charset="-122"/>
                <a:ea typeface="微软雅黑" pitchFamily="34" charset="-122"/>
              </a:rPr>
              <a:t>“装入”指令和“存储”指令操作过程 </a:t>
            </a:r>
          </a:p>
          <a:p>
            <a:pPr lvl="1">
              <a:spcBef>
                <a:spcPct val="30000"/>
              </a:spcBef>
            </a:pPr>
            <a:r>
              <a:rPr lang="zh-CN" altLang="en-US" sz="2000">
                <a:solidFill>
                  <a:schemeClr val="accent1"/>
                </a:solidFill>
                <a:latin typeface="微软雅黑" pitchFamily="34" charset="-122"/>
                <a:ea typeface="微软雅黑" pitchFamily="34" charset="-122"/>
              </a:rPr>
              <a:t>第三讲：磁盘存储器</a:t>
            </a:r>
            <a:r>
              <a:rPr lang="zh-CN" altLang="en-US" sz="2000">
                <a:latin typeface="微软雅黑" pitchFamily="34" charset="-122"/>
                <a:ea typeface="微软雅黑" pitchFamily="34" charset="-122"/>
              </a:rPr>
              <a:t> </a:t>
            </a:r>
          </a:p>
          <a:p>
            <a:pPr lvl="1">
              <a:spcBef>
                <a:spcPct val="30000"/>
              </a:spcBef>
            </a:pPr>
            <a:r>
              <a:rPr lang="zh-CN" altLang="en-US" sz="2000">
                <a:latin typeface="微软雅黑" pitchFamily="34" charset="-122"/>
                <a:ea typeface="微软雅黑" pitchFamily="34" charset="-122"/>
              </a:rPr>
              <a:t>第四讲：高速缓冲存储器</a:t>
            </a:r>
            <a:r>
              <a:rPr lang="en-US" altLang="zh-CN" sz="2000">
                <a:latin typeface="微软雅黑" pitchFamily="34" charset="-122"/>
                <a:ea typeface="微软雅黑" pitchFamily="34" charset="-122"/>
              </a:rPr>
              <a:t>(cache) </a:t>
            </a:r>
          </a:p>
          <a:p>
            <a:pPr lvl="2">
              <a:spcBef>
                <a:spcPct val="30000"/>
              </a:spcBef>
            </a:pPr>
            <a:r>
              <a:rPr lang="zh-CN" altLang="en-US" sz="2000">
                <a:solidFill>
                  <a:srgbClr val="006600"/>
                </a:solidFill>
                <a:latin typeface="微软雅黑" pitchFamily="34" charset="-122"/>
                <a:ea typeface="微软雅黑" pitchFamily="34" charset="-122"/>
              </a:rPr>
              <a:t>程序访问的局部性、</a:t>
            </a: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的基本工作原理 </a:t>
            </a:r>
          </a:p>
          <a:p>
            <a:pPr lvl="2">
              <a:spcBef>
                <a:spcPct val="30000"/>
              </a:spcBef>
            </a:pP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行和主存块之间的映射方式 </a:t>
            </a:r>
          </a:p>
          <a:p>
            <a:pPr lvl="2">
              <a:spcBef>
                <a:spcPct val="30000"/>
              </a:spcBef>
            </a:pP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和程序性能 </a:t>
            </a:r>
          </a:p>
          <a:p>
            <a:pPr lvl="1">
              <a:spcBef>
                <a:spcPct val="30000"/>
              </a:spcBef>
            </a:pPr>
            <a:r>
              <a:rPr lang="zh-CN" altLang="en-US" sz="2000">
                <a:latin typeface="微软雅黑" pitchFamily="34" charset="-122"/>
                <a:ea typeface="微软雅黑" pitchFamily="34" charset="-122"/>
              </a:rPr>
              <a:t>第五讲：虚拟存储器 </a:t>
            </a:r>
          </a:p>
          <a:p>
            <a:pPr lvl="2">
              <a:spcBef>
                <a:spcPct val="30000"/>
              </a:spcBef>
            </a:pPr>
            <a:r>
              <a:rPr lang="zh-CN" altLang="en-US" sz="2000">
                <a:solidFill>
                  <a:srgbClr val="006600"/>
                </a:solidFill>
                <a:latin typeface="微软雅黑" pitchFamily="34" charset="-122"/>
                <a:ea typeface="微软雅黑" pitchFamily="34" charset="-122"/>
              </a:rPr>
              <a:t>虚拟地址空间、虚拟存储器的实现 </a:t>
            </a:r>
          </a:p>
          <a:p>
            <a:pPr lvl="1">
              <a:spcBef>
                <a:spcPct val="30000"/>
              </a:spcBef>
            </a:pPr>
            <a:r>
              <a:rPr lang="zh-CN" altLang="en-US" sz="2000">
                <a:latin typeface="微软雅黑" pitchFamily="34" charset="-122"/>
                <a:ea typeface="微软雅黑" pitchFamily="34" charset="-122"/>
              </a:rPr>
              <a:t>第六讲：</a:t>
            </a:r>
            <a:r>
              <a:rPr lang="en-US" altLang="zh-CN" sz="2000">
                <a:latin typeface="微软雅黑" pitchFamily="34" charset="-122"/>
                <a:ea typeface="微软雅黑" pitchFamily="34" charset="-122"/>
              </a:rPr>
              <a:t>IA-32/Linux</a:t>
            </a:r>
            <a:r>
              <a:rPr lang="zh-CN" altLang="en-US" sz="2000">
                <a:latin typeface="微软雅黑" pitchFamily="34" charset="-122"/>
                <a:ea typeface="微软雅黑" pitchFamily="34" charset="-122"/>
              </a:rPr>
              <a:t>中的地址转换</a:t>
            </a:r>
          </a:p>
          <a:p>
            <a:pPr lvl="2">
              <a:spcBef>
                <a:spcPct val="30000"/>
              </a:spcBef>
            </a:pPr>
            <a:r>
              <a:rPr lang="zh-CN" altLang="en-US" sz="2000">
                <a:solidFill>
                  <a:srgbClr val="006600"/>
                </a:solidFill>
                <a:latin typeface="微软雅黑" pitchFamily="34" charset="-122"/>
                <a:ea typeface="微软雅黑" pitchFamily="34" charset="-122"/>
              </a:rPr>
              <a:t>逻辑地址到线性地址的转换 </a:t>
            </a:r>
          </a:p>
          <a:p>
            <a:pPr lvl="2">
              <a:spcBef>
                <a:spcPct val="30000"/>
              </a:spcBef>
            </a:pPr>
            <a:r>
              <a:rPr lang="zh-CN" altLang="en-US" sz="2000">
                <a:solidFill>
                  <a:srgbClr val="006600"/>
                </a:solidFill>
                <a:latin typeface="微软雅黑" pitchFamily="34" charset="-122"/>
                <a:ea typeface="微软雅黑" pitchFamily="34" charset="-122"/>
              </a:rPr>
              <a:t>线性地址到物理地址的转换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9266" name="Group 2"/>
          <p:cNvGrpSpPr>
            <a:grpSpLocks/>
          </p:cNvGrpSpPr>
          <p:nvPr/>
        </p:nvGrpSpPr>
        <p:grpSpPr bwMode="auto">
          <a:xfrm>
            <a:off x="371475" y="690563"/>
            <a:ext cx="8585200" cy="5942012"/>
            <a:chOff x="71" y="11"/>
            <a:chExt cx="4356" cy="3376"/>
          </a:xfrm>
        </p:grpSpPr>
        <p:pic>
          <p:nvPicPr>
            <p:cNvPr id="779267" name="Picture 3" descr="fig1_10"/>
            <p:cNvPicPr>
              <a:picLocks noChangeAspect="1" noChangeArrowheads="1"/>
            </p:cNvPicPr>
            <p:nvPr/>
          </p:nvPicPr>
          <p:blipFill>
            <a:blip r:embed="rId2"/>
            <a:srcRect l="33456" t="44298" r="42761" b="25340"/>
            <a:stretch>
              <a:fillRect/>
            </a:stretch>
          </p:blipFill>
          <p:spPr bwMode="auto">
            <a:xfrm>
              <a:off x="71" y="11"/>
              <a:ext cx="4356" cy="3376"/>
            </a:xfrm>
            <a:prstGeom prst="rect">
              <a:avLst/>
            </a:prstGeom>
            <a:noFill/>
          </p:spPr>
        </p:pic>
        <p:sp>
          <p:nvSpPr>
            <p:cNvPr id="779268" name="Text Box 4"/>
            <p:cNvSpPr txBox="1">
              <a:spLocks noChangeArrowheads="1"/>
            </p:cNvSpPr>
            <p:nvPr/>
          </p:nvSpPr>
          <p:spPr bwMode="auto">
            <a:xfrm>
              <a:off x="81" y="61"/>
              <a:ext cx="1157" cy="691"/>
            </a:xfrm>
            <a:prstGeom prst="rect">
              <a:avLst/>
            </a:prstGeom>
            <a:solidFill>
              <a:srgbClr val="FFCC00"/>
            </a:solidFill>
            <a:ln w="9525">
              <a:noFill/>
              <a:miter lim="800000"/>
              <a:headEnd/>
              <a:tailEnd/>
            </a:ln>
            <a:effectLst/>
          </p:spPr>
          <p:txBody>
            <a:bodyPr lIns="116623" tIns="58311" rIns="116623" bIns="58311">
              <a:spAutoFit/>
            </a:bodyPr>
            <a:lstStyle/>
            <a:p>
              <a:pPr algn="ctr" eaLnBrk="1" hangingPunct="1">
                <a:spcBef>
                  <a:spcPct val="50000"/>
                </a:spcBef>
              </a:pPr>
              <a:r>
                <a:rPr kumimoji="1" lang="en-US" altLang="zh-CN" sz="3600" b="1">
                  <a:solidFill>
                    <a:schemeClr val="accent2"/>
                  </a:solidFill>
                  <a:ea typeface="宋体" pitchFamily="2" charset="-122"/>
                </a:rPr>
                <a:t>PC</a:t>
              </a:r>
              <a:r>
                <a:rPr kumimoji="1" lang="zh-CN" altLang="en-US" sz="3600" b="1">
                  <a:solidFill>
                    <a:schemeClr val="accent2"/>
                  </a:solidFill>
                  <a:ea typeface="宋体" pitchFamily="2" charset="-122"/>
                </a:rPr>
                <a:t>机中的外存储器</a:t>
              </a:r>
            </a:p>
          </p:txBody>
        </p:sp>
        <p:sp>
          <p:nvSpPr>
            <p:cNvPr id="779269" name="Text Box 5"/>
            <p:cNvSpPr txBox="1">
              <a:spLocks noChangeArrowheads="1"/>
            </p:cNvSpPr>
            <p:nvPr/>
          </p:nvSpPr>
          <p:spPr bwMode="auto">
            <a:xfrm>
              <a:off x="2757" y="151"/>
              <a:ext cx="703" cy="409"/>
            </a:xfrm>
            <a:prstGeom prst="rect">
              <a:avLst/>
            </a:prstGeom>
            <a:solidFill>
              <a:srgbClr val="FDD7F6"/>
            </a:solidFill>
            <a:ln w="9525">
              <a:noFill/>
              <a:miter lim="800000"/>
              <a:headEnd/>
              <a:tailEnd/>
            </a:ln>
            <a:effectLst/>
          </p:spPr>
          <p:txBody>
            <a:bodyPr lIns="116623" tIns="58311" rIns="116623" bIns="58311">
              <a:spAutoFit/>
            </a:bodyPr>
            <a:lstStyle/>
            <a:p>
              <a:pPr algn="ctr" eaLnBrk="1" hangingPunct="1">
                <a:spcBef>
                  <a:spcPct val="50000"/>
                </a:spcBef>
              </a:pPr>
              <a:r>
                <a:rPr kumimoji="1" lang="zh-CN" altLang="en-US" sz="2200" b="1">
                  <a:ea typeface="微软雅黑" pitchFamily="34" charset="-122"/>
                </a:rPr>
                <a:t>硬盘</a:t>
              </a:r>
            </a:p>
            <a:p>
              <a:pPr algn="ctr" eaLnBrk="1" hangingPunct="1">
                <a:lnSpc>
                  <a:spcPct val="30000"/>
                </a:lnSpc>
                <a:spcBef>
                  <a:spcPct val="50000"/>
                </a:spcBef>
              </a:pPr>
              <a:r>
                <a:rPr kumimoji="1" lang="zh-CN" altLang="en-US" sz="2200" b="1">
                  <a:ea typeface="微软雅黑" pitchFamily="34" charset="-122"/>
                </a:rPr>
                <a:t>存储器</a:t>
              </a:r>
            </a:p>
          </p:txBody>
        </p:sp>
        <p:sp>
          <p:nvSpPr>
            <p:cNvPr id="779270" name="Text Box 6"/>
            <p:cNvSpPr txBox="1">
              <a:spLocks noChangeArrowheads="1"/>
            </p:cNvSpPr>
            <p:nvPr/>
          </p:nvSpPr>
          <p:spPr bwMode="auto">
            <a:xfrm>
              <a:off x="3415" y="2397"/>
              <a:ext cx="793" cy="474"/>
            </a:xfrm>
            <a:prstGeom prst="rect">
              <a:avLst/>
            </a:prstGeom>
            <a:solidFill>
              <a:srgbClr val="FDD7F6"/>
            </a:solidFill>
            <a:ln w="9525" algn="ctr">
              <a:noFill/>
              <a:miter lim="800000"/>
              <a:headEnd/>
              <a:tailEnd/>
            </a:ln>
            <a:effectLst/>
          </p:spPr>
          <p:txBody>
            <a:bodyPr lIns="116623" tIns="105603" rIns="116623" bIns="58311">
              <a:spAutoFit/>
            </a:bodyPr>
            <a:lstStyle/>
            <a:p>
              <a:pPr algn="ctr" eaLnBrk="1" hangingPunct="1"/>
              <a:r>
                <a:rPr kumimoji="1" lang="zh-CN" altLang="en-US" sz="2200" b="1">
                  <a:ea typeface="微软雅黑" pitchFamily="34" charset="-122"/>
                </a:rPr>
                <a:t>软盘</a:t>
              </a:r>
            </a:p>
            <a:p>
              <a:pPr algn="ctr" eaLnBrk="1" hangingPunct="1"/>
              <a:r>
                <a:rPr kumimoji="1" lang="zh-CN" altLang="en-US" sz="2200" b="1">
                  <a:ea typeface="微软雅黑" pitchFamily="34" charset="-122"/>
                </a:rPr>
                <a:t>驱动器</a:t>
              </a:r>
            </a:p>
          </p:txBody>
        </p:sp>
        <p:sp>
          <p:nvSpPr>
            <p:cNvPr id="779271" name="Text Box 7"/>
            <p:cNvSpPr txBox="1">
              <a:spLocks noChangeArrowheads="1"/>
            </p:cNvSpPr>
            <p:nvPr/>
          </p:nvSpPr>
          <p:spPr bwMode="auto">
            <a:xfrm>
              <a:off x="421" y="2873"/>
              <a:ext cx="906" cy="437"/>
            </a:xfrm>
            <a:prstGeom prst="rect">
              <a:avLst/>
            </a:prstGeom>
            <a:solidFill>
              <a:srgbClr val="FDD7F6"/>
            </a:solidFill>
            <a:ln w="9525">
              <a:noFill/>
              <a:miter lim="800000"/>
              <a:headEnd/>
              <a:tailEnd/>
            </a:ln>
            <a:effectLst/>
          </p:spPr>
          <p:txBody>
            <a:bodyPr lIns="116623" tIns="105603" rIns="116623" bIns="58311">
              <a:spAutoFit/>
            </a:bodyPr>
            <a:lstStyle/>
            <a:p>
              <a:pPr algn="ctr" eaLnBrk="1" hangingPunct="1">
                <a:lnSpc>
                  <a:spcPct val="90000"/>
                </a:lnSpc>
              </a:pPr>
              <a:r>
                <a:rPr kumimoji="1" lang="en-US" altLang="zh-CN" sz="2200" b="1">
                  <a:ea typeface="微软雅黑" pitchFamily="34" charset="-122"/>
                </a:rPr>
                <a:t>CD-ROM</a:t>
              </a:r>
            </a:p>
            <a:p>
              <a:pPr algn="ctr" eaLnBrk="1" hangingPunct="1">
                <a:lnSpc>
                  <a:spcPct val="90000"/>
                </a:lnSpc>
              </a:pPr>
              <a:r>
                <a:rPr kumimoji="1" lang="zh-CN" altLang="en-US" sz="2200" b="1">
                  <a:ea typeface="微软雅黑" pitchFamily="34" charset="-122"/>
                </a:rPr>
                <a:t>驱动器</a:t>
              </a:r>
            </a:p>
          </p:txBody>
        </p:sp>
      </p:grpSp>
      <p:sp>
        <p:nvSpPr>
          <p:cNvPr id="779272" name="Rectangle 8"/>
          <p:cNvSpPr>
            <a:spLocks noGrp="1" noChangeArrowheads="1"/>
          </p:cNvSpPr>
          <p:nvPr>
            <p:ph type="title"/>
          </p:nvPr>
        </p:nvSpPr>
        <p:spPr>
          <a:noFill/>
          <a:ln/>
        </p:spPr>
        <p:txBody>
          <a:bodyPr/>
          <a:lstStyle/>
          <a:p>
            <a:r>
              <a:rPr lang="en-US" altLang="zh-CN"/>
              <a:t>PC</a:t>
            </a:r>
            <a:r>
              <a:rPr lang="zh-CN" altLang="en-US"/>
              <a:t>中的外存储器</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ChangeArrowheads="1"/>
          </p:cNvSpPr>
          <p:nvPr>
            <p:ph type="title"/>
          </p:nvPr>
        </p:nvSpPr>
        <p:spPr>
          <a:xfrm>
            <a:off x="568325" y="130175"/>
            <a:ext cx="7599363" cy="528638"/>
          </a:xfrm>
        </p:spPr>
        <p:txBody>
          <a:bodyPr/>
          <a:lstStyle/>
          <a:p>
            <a:pPr defTabSz="717550"/>
            <a:r>
              <a:rPr lang="zh-CN" altLang="en-US">
                <a:latin typeface="黑体" pitchFamily="49" charset="-122"/>
              </a:rPr>
              <a:t>磁盘存储器的信息存储原理</a:t>
            </a:r>
          </a:p>
        </p:txBody>
      </p:sp>
      <p:grpSp>
        <p:nvGrpSpPr>
          <p:cNvPr id="780291" name="Group 3"/>
          <p:cNvGrpSpPr>
            <a:grpSpLocks/>
          </p:cNvGrpSpPr>
          <p:nvPr/>
        </p:nvGrpSpPr>
        <p:grpSpPr bwMode="auto">
          <a:xfrm>
            <a:off x="323850" y="884238"/>
            <a:ext cx="8597900" cy="3509962"/>
            <a:chOff x="194" y="666"/>
            <a:chExt cx="4196" cy="2592"/>
          </a:xfrm>
        </p:grpSpPr>
        <p:pic>
          <p:nvPicPr>
            <p:cNvPr id="780292" name="Picture 4"/>
            <p:cNvPicPr>
              <a:picLocks noChangeAspect="1" noChangeArrowheads="1"/>
            </p:cNvPicPr>
            <p:nvPr/>
          </p:nvPicPr>
          <p:blipFill>
            <a:blip r:embed="rId2"/>
            <a:srcRect/>
            <a:stretch>
              <a:fillRect/>
            </a:stretch>
          </p:blipFill>
          <p:spPr bwMode="auto">
            <a:xfrm>
              <a:off x="512" y="666"/>
              <a:ext cx="3456" cy="2592"/>
            </a:xfrm>
            <a:prstGeom prst="rect">
              <a:avLst/>
            </a:prstGeom>
            <a:noFill/>
            <a:ln w="9525">
              <a:noFill/>
              <a:miter lim="800000"/>
              <a:headEnd/>
              <a:tailEnd/>
            </a:ln>
            <a:effectLst/>
          </p:spPr>
        </p:pic>
        <p:sp>
          <p:nvSpPr>
            <p:cNvPr id="780293" name="Text Box 5"/>
            <p:cNvSpPr txBox="1">
              <a:spLocks noChangeArrowheads="1"/>
            </p:cNvSpPr>
            <p:nvPr/>
          </p:nvSpPr>
          <p:spPr bwMode="auto">
            <a:xfrm>
              <a:off x="194" y="779"/>
              <a:ext cx="998" cy="828"/>
            </a:xfrm>
            <a:prstGeom prst="rect">
              <a:avLst/>
            </a:prstGeom>
            <a:noFill/>
            <a:ln w="9525" algn="ctr">
              <a:noFill/>
              <a:miter lim="800000"/>
              <a:headEnd/>
              <a:tailEnd/>
            </a:ln>
            <a:effectLst/>
          </p:spPr>
          <p:txBody>
            <a:bodyPr lIns="116623" tIns="58311" rIns="116623" bIns="58311">
              <a:spAutoFit/>
            </a:bodyPr>
            <a:lstStyle/>
            <a:p>
              <a:pPr eaLnBrk="1" hangingPunct="1">
                <a:spcBef>
                  <a:spcPct val="50000"/>
                </a:spcBef>
              </a:pPr>
              <a:r>
                <a:rPr kumimoji="1" lang="zh-CN" altLang="en-US" sz="2200" b="1">
                  <a:solidFill>
                    <a:srgbClr val="000000"/>
                  </a:solidFill>
                  <a:latin typeface="微软雅黑" pitchFamily="34" charset="-122"/>
                  <a:ea typeface="微软雅黑" pitchFamily="34" charset="-122"/>
                </a:rPr>
                <a:t>磁头：磁</a:t>
              </a:r>
              <a:r>
                <a:rPr kumimoji="1" lang="en-US" altLang="zh-CN" sz="2200" b="1">
                  <a:solidFill>
                    <a:srgbClr val="000000"/>
                  </a:solidFill>
                  <a:latin typeface="微软雅黑" pitchFamily="34" charset="-122"/>
                  <a:ea typeface="微软雅黑" pitchFamily="34" charset="-122"/>
                </a:rPr>
                <a:t>-</a:t>
              </a:r>
              <a:r>
                <a:rPr kumimoji="1" lang="zh-CN" altLang="en-US" sz="2200" b="1">
                  <a:solidFill>
                    <a:srgbClr val="000000"/>
                  </a:solidFill>
                  <a:latin typeface="微软雅黑" pitchFamily="34" charset="-122"/>
                  <a:ea typeface="微软雅黑" pitchFamily="34" charset="-122"/>
                </a:rPr>
                <a:t>电和电</a:t>
              </a:r>
              <a:r>
                <a:rPr kumimoji="1" lang="en-US" altLang="zh-CN" sz="2200" b="1">
                  <a:solidFill>
                    <a:srgbClr val="000000"/>
                  </a:solidFill>
                  <a:latin typeface="微软雅黑" pitchFamily="34" charset="-122"/>
                  <a:ea typeface="微软雅黑" pitchFamily="34" charset="-122"/>
                </a:rPr>
                <a:t>-</a:t>
              </a:r>
              <a:r>
                <a:rPr kumimoji="1" lang="zh-CN" altLang="en-US" sz="2200" b="1">
                  <a:solidFill>
                    <a:srgbClr val="000000"/>
                  </a:solidFill>
                  <a:latin typeface="微软雅黑" pitchFamily="34" charset="-122"/>
                  <a:ea typeface="微软雅黑" pitchFamily="34" charset="-122"/>
                </a:rPr>
                <a:t>磁转换，用于读</a:t>
              </a:r>
              <a:r>
                <a:rPr kumimoji="1" lang="en-US" altLang="zh-CN" sz="2200" b="1">
                  <a:solidFill>
                    <a:srgbClr val="000000"/>
                  </a:solidFill>
                  <a:latin typeface="微软雅黑" pitchFamily="34" charset="-122"/>
                  <a:ea typeface="微软雅黑" pitchFamily="34" charset="-122"/>
                </a:rPr>
                <a:t>/</a:t>
              </a:r>
              <a:r>
                <a:rPr kumimoji="1" lang="zh-CN" altLang="en-US" sz="2200" b="1">
                  <a:solidFill>
                    <a:srgbClr val="000000"/>
                  </a:solidFill>
                  <a:latin typeface="微软雅黑" pitchFamily="34" charset="-122"/>
                  <a:ea typeface="微软雅黑" pitchFamily="34" charset="-122"/>
                </a:rPr>
                <a:t>写信息</a:t>
              </a:r>
            </a:p>
          </p:txBody>
        </p:sp>
        <p:sp>
          <p:nvSpPr>
            <p:cNvPr id="780294" name="Line 6"/>
            <p:cNvSpPr>
              <a:spLocks noChangeShapeType="1"/>
            </p:cNvSpPr>
            <p:nvPr/>
          </p:nvSpPr>
          <p:spPr bwMode="auto">
            <a:xfrm>
              <a:off x="1011" y="1414"/>
              <a:ext cx="567" cy="0"/>
            </a:xfrm>
            <a:prstGeom prst="line">
              <a:avLst/>
            </a:prstGeom>
            <a:noFill/>
            <a:ln w="19050">
              <a:solidFill>
                <a:schemeClr val="tx1"/>
              </a:solidFill>
              <a:round/>
              <a:headEnd/>
              <a:tailEnd type="triangle" w="med" len="med"/>
            </a:ln>
            <a:effectLst/>
          </p:spPr>
          <p:txBody>
            <a:bodyPr/>
            <a:lstStyle/>
            <a:p>
              <a:endParaRPr lang="zh-CN" altLang="en-US"/>
            </a:p>
          </p:txBody>
        </p:sp>
        <p:sp>
          <p:nvSpPr>
            <p:cNvPr id="780295" name="Text Box 7"/>
            <p:cNvSpPr txBox="1">
              <a:spLocks noChangeArrowheads="1"/>
            </p:cNvSpPr>
            <p:nvPr/>
          </p:nvSpPr>
          <p:spPr bwMode="auto">
            <a:xfrm>
              <a:off x="3710" y="2025"/>
              <a:ext cx="680" cy="312"/>
            </a:xfrm>
            <a:prstGeom prst="rect">
              <a:avLst/>
            </a:prstGeom>
            <a:noFill/>
            <a:ln w="9525" algn="ctr">
              <a:noFill/>
              <a:miter lim="800000"/>
              <a:headEnd/>
              <a:tailEnd/>
            </a:ln>
            <a:effectLst/>
          </p:spPr>
          <p:txBody>
            <a:bodyPr lIns="116623" tIns="58311" rIns="116623" bIns="58311">
              <a:spAutoFit/>
            </a:bodyPr>
            <a:lstStyle/>
            <a:p>
              <a:pPr eaLnBrk="1" hangingPunct="1">
                <a:spcBef>
                  <a:spcPct val="50000"/>
                </a:spcBef>
              </a:pPr>
              <a:r>
                <a:rPr kumimoji="1" lang="en-US" altLang="zh-CN" sz="2000" b="1">
                  <a:solidFill>
                    <a:srgbClr val="D1390F"/>
                  </a:solidFill>
                  <a:latin typeface="宋体"/>
                  <a:ea typeface="宋体" pitchFamily="2" charset="-122"/>
                </a:rPr>
                <a:t>“</a:t>
              </a:r>
              <a:r>
                <a:rPr kumimoji="1" lang="en-US" altLang="zh-CN" sz="2000" b="1">
                  <a:solidFill>
                    <a:srgbClr val="D1390F"/>
                  </a:solidFill>
                  <a:ea typeface="宋体" pitchFamily="2" charset="-122"/>
                </a:rPr>
                <a:t>0</a:t>
              </a:r>
              <a:r>
                <a:rPr kumimoji="1" lang="en-US" altLang="zh-CN" sz="2000" b="1">
                  <a:solidFill>
                    <a:srgbClr val="D1390F"/>
                  </a:solidFill>
                  <a:latin typeface="宋体"/>
                  <a:ea typeface="宋体" pitchFamily="2" charset="-122"/>
                </a:rPr>
                <a:t>”</a:t>
              </a:r>
              <a:endParaRPr kumimoji="1" lang="en-US" altLang="zh-CN" sz="2000" b="1">
                <a:solidFill>
                  <a:srgbClr val="D1390F"/>
                </a:solidFill>
                <a:ea typeface="宋体" pitchFamily="2" charset="-122"/>
              </a:endParaRPr>
            </a:p>
          </p:txBody>
        </p:sp>
        <p:sp>
          <p:nvSpPr>
            <p:cNvPr id="780296" name="Text Box 8"/>
            <p:cNvSpPr txBox="1">
              <a:spLocks noChangeArrowheads="1"/>
            </p:cNvSpPr>
            <p:nvPr/>
          </p:nvSpPr>
          <p:spPr bwMode="auto">
            <a:xfrm>
              <a:off x="3279" y="2457"/>
              <a:ext cx="793" cy="312"/>
            </a:xfrm>
            <a:prstGeom prst="rect">
              <a:avLst/>
            </a:prstGeom>
            <a:noFill/>
            <a:ln w="9525" algn="ctr">
              <a:noFill/>
              <a:miter lim="800000"/>
              <a:headEnd/>
              <a:tailEnd/>
            </a:ln>
            <a:effectLst/>
          </p:spPr>
          <p:txBody>
            <a:bodyPr lIns="116623" tIns="58311" rIns="116623" bIns="58311">
              <a:spAutoFit/>
            </a:bodyPr>
            <a:lstStyle/>
            <a:p>
              <a:pPr eaLnBrk="1" hangingPunct="1">
                <a:spcBef>
                  <a:spcPct val="50000"/>
                </a:spcBef>
              </a:pPr>
              <a:r>
                <a:rPr kumimoji="1" lang="en-US" altLang="zh-CN" sz="2000" b="1">
                  <a:solidFill>
                    <a:srgbClr val="D1390F"/>
                  </a:solidFill>
                  <a:latin typeface="宋体"/>
                  <a:ea typeface="宋体" pitchFamily="2" charset="-122"/>
                </a:rPr>
                <a:t>“</a:t>
              </a:r>
              <a:r>
                <a:rPr kumimoji="1" lang="en-US" altLang="zh-CN" sz="2000" b="1">
                  <a:solidFill>
                    <a:srgbClr val="D1390F"/>
                  </a:solidFill>
                  <a:ea typeface="宋体" pitchFamily="2" charset="-122"/>
                </a:rPr>
                <a:t>1</a:t>
              </a:r>
              <a:r>
                <a:rPr kumimoji="1" lang="en-US" altLang="zh-CN" sz="2000" b="1">
                  <a:solidFill>
                    <a:srgbClr val="D1390F"/>
                  </a:solidFill>
                  <a:latin typeface="宋体"/>
                  <a:ea typeface="宋体" pitchFamily="2" charset="-122"/>
                </a:rPr>
                <a:t>”</a:t>
              </a:r>
              <a:endParaRPr kumimoji="1" lang="en-US" altLang="zh-CN" sz="2000" b="1">
                <a:solidFill>
                  <a:srgbClr val="D1390F"/>
                </a:solidFill>
                <a:ea typeface="宋体" pitchFamily="2" charset="-122"/>
              </a:endParaRPr>
            </a:p>
          </p:txBody>
        </p:sp>
        <p:sp>
          <p:nvSpPr>
            <p:cNvPr id="780297" name="Text Box 9"/>
            <p:cNvSpPr txBox="1">
              <a:spLocks noChangeArrowheads="1"/>
            </p:cNvSpPr>
            <p:nvPr/>
          </p:nvSpPr>
          <p:spPr bwMode="auto">
            <a:xfrm>
              <a:off x="2122" y="2865"/>
              <a:ext cx="1089" cy="334"/>
            </a:xfrm>
            <a:prstGeom prst="rect">
              <a:avLst/>
            </a:prstGeom>
            <a:noFill/>
            <a:ln w="9525" algn="ctr">
              <a:noFill/>
              <a:miter lim="800000"/>
              <a:headEnd/>
              <a:tailEnd/>
            </a:ln>
            <a:effectLst/>
          </p:spPr>
          <p:txBody>
            <a:bodyPr lIns="116623" tIns="58311" rIns="116623" bIns="58311">
              <a:spAutoFit/>
            </a:bodyPr>
            <a:lstStyle/>
            <a:p>
              <a:pPr eaLnBrk="1" hangingPunct="1">
                <a:spcBef>
                  <a:spcPct val="50000"/>
                </a:spcBef>
              </a:pPr>
              <a:r>
                <a:rPr kumimoji="1" lang="zh-CN" altLang="en-US" sz="2200" b="1">
                  <a:ea typeface="微软雅黑" pitchFamily="34" charset="-122"/>
                </a:rPr>
                <a:t>盘片旋转方向</a:t>
              </a:r>
            </a:p>
          </p:txBody>
        </p:sp>
        <p:sp>
          <p:nvSpPr>
            <p:cNvPr id="780298" name="Text Box 10"/>
            <p:cNvSpPr txBox="1">
              <a:spLocks noChangeArrowheads="1"/>
            </p:cNvSpPr>
            <p:nvPr/>
          </p:nvSpPr>
          <p:spPr bwMode="auto">
            <a:xfrm>
              <a:off x="4004" y="756"/>
              <a:ext cx="363" cy="829"/>
            </a:xfrm>
            <a:prstGeom prst="rect">
              <a:avLst/>
            </a:prstGeom>
            <a:noFill/>
            <a:ln w="9525">
              <a:noFill/>
              <a:miter lim="800000"/>
              <a:headEnd/>
              <a:tailEnd/>
            </a:ln>
            <a:effectLst/>
          </p:spPr>
          <p:txBody>
            <a:bodyPr lIns="116623" tIns="58311" rIns="116623" bIns="58311">
              <a:spAutoFit/>
            </a:bodyPr>
            <a:lstStyle/>
            <a:p>
              <a:pPr eaLnBrk="1" hangingPunct="1">
                <a:spcBef>
                  <a:spcPct val="50000"/>
                </a:spcBef>
              </a:pPr>
              <a:r>
                <a:rPr kumimoji="1" lang="zh-CN" altLang="en-US" sz="2200" b="1">
                  <a:solidFill>
                    <a:srgbClr val="000000"/>
                  </a:solidFill>
                  <a:ea typeface="微软雅黑" pitchFamily="34" charset="-122"/>
                </a:rPr>
                <a:t>磁盘片</a:t>
              </a:r>
            </a:p>
          </p:txBody>
        </p:sp>
        <p:sp>
          <p:nvSpPr>
            <p:cNvPr id="780299" name="Line 11"/>
            <p:cNvSpPr>
              <a:spLocks noChangeShapeType="1"/>
            </p:cNvSpPr>
            <p:nvPr/>
          </p:nvSpPr>
          <p:spPr bwMode="auto">
            <a:xfrm flipH="1">
              <a:off x="3641" y="1165"/>
              <a:ext cx="409" cy="294"/>
            </a:xfrm>
            <a:prstGeom prst="line">
              <a:avLst/>
            </a:prstGeom>
            <a:noFill/>
            <a:ln w="19050">
              <a:solidFill>
                <a:schemeClr val="tx1"/>
              </a:solidFill>
              <a:round/>
              <a:headEnd/>
              <a:tailEnd type="triangle" w="med" len="med"/>
            </a:ln>
            <a:effectLst/>
          </p:spPr>
          <p:txBody>
            <a:bodyPr/>
            <a:lstStyle/>
            <a:p>
              <a:endParaRPr lang="zh-CN" altLang="en-US"/>
            </a:p>
          </p:txBody>
        </p:sp>
        <p:sp>
          <p:nvSpPr>
            <p:cNvPr id="780300" name="Line 12"/>
            <p:cNvSpPr>
              <a:spLocks noChangeShapeType="1"/>
            </p:cNvSpPr>
            <p:nvPr/>
          </p:nvSpPr>
          <p:spPr bwMode="auto">
            <a:xfrm flipH="1" flipV="1">
              <a:off x="3256" y="2049"/>
              <a:ext cx="544" cy="136"/>
            </a:xfrm>
            <a:prstGeom prst="line">
              <a:avLst/>
            </a:prstGeom>
            <a:noFill/>
            <a:ln w="19050">
              <a:solidFill>
                <a:schemeClr val="tx1"/>
              </a:solidFill>
              <a:round/>
              <a:headEnd/>
              <a:tailEnd type="triangle" w="med" len="med"/>
            </a:ln>
            <a:effectLst/>
          </p:spPr>
          <p:txBody>
            <a:bodyPr/>
            <a:lstStyle/>
            <a:p>
              <a:endParaRPr lang="zh-CN" altLang="en-US"/>
            </a:p>
          </p:txBody>
        </p:sp>
        <p:sp>
          <p:nvSpPr>
            <p:cNvPr id="780301" name="Line 13"/>
            <p:cNvSpPr>
              <a:spLocks noChangeShapeType="1"/>
            </p:cNvSpPr>
            <p:nvPr/>
          </p:nvSpPr>
          <p:spPr bwMode="auto">
            <a:xfrm flipH="1" flipV="1">
              <a:off x="3029" y="2230"/>
              <a:ext cx="340" cy="318"/>
            </a:xfrm>
            <a:prstGeom prst="line">
              <a:avLst/>
            </a:prstGeom>
            <a:noFill/>
            <a:ln w="19050">
              <a:solidFill>
                <a:schemeClr val="tx1"/>
              </a:solidFill>
              <a:round/>
              <a:headEnd/>
              <a:tailEnd type="triangle" w="med" len="med"/>
            </a:ln>
            <a:effectLst/>
          </p:spPr>
          <p:txBody>
            <a:bodyPr/>
            <a:lstStyle/>
            <a:p>
              <a:endParaRPr lang="zh-CN" altLang="en-US"/>
            </a:p>
          </p:txBody>
        </p:sp>
      </p:grpSp>
      <p:sp>
        <p:nvSpPr>
          <p:cNvPr id="780302" name="Text Box 14"/>
          <p:cNvSpPr txBox="1">
            <a:spLocks noChangeArrowheads="1"/>
          </p:cNvSpPr>
          <p:nvPr/>
        </p:nvSpPr>
        <p:spPr bwMode="auto">
          <a:xfrm>
            <a:off x="4111625" y="942975"/>
            <a:ext cx="1046163" cy="427038"/>
          </a:xfrm>
          <a:prstGeom prst="rect">
            <a:avLst/>
          </a:prstGeom>
          <a:noFill/>
          <a:ln w="12700">
            <a:noFill/>
            <a:miter lim="800000"/>
            <a:headEnd/>
            <a:tailEnd/>
          </a:ln>
          <a:effectLst/>
        </p:spPr>
        <p:txBody>
          <a:bodyPr>
            <a:spAutoFit/>
          </a:bodyPr>
          <a:lstStyle/>
          <a:p>
            <a:pPr>
              <a:spcBef>
                <a:spcPct val="50000"/>
              </a:spcBef>
            </a:pPr>
            <a:r>
              <a:rPr lang="zh-CN" altLang="en-US" sz="2200" b="1">
                <a:latin typeface="Times New Roman" pitchFamily="18" charset="0"/>
                <a:ea typeface="微软雅黑" pitchFamily="34" charset="-122"/>
              </a:rPr>
              <a:t>线圈</a:t>
            </a:r>
          </a:p>
        </p:txBody>
      </p:sp>
      <p:sp>
        <p:nvSpPr>
          <p:cNvPr id="780303" name="Line 15"/>
          <p:cNvSpPr>
            <a:spLocks noChangeShapeType="1"/>
          </p:cNvSpPr>
          <p:nvPr/>
        </p:nvSpPr>
        <p:spPr bwMode="auto">
          <a:xfrm flipH="1">
            <a:off x="4241800" y="1363663"/>
            <a:ext cx="231775" cy="290512"/>
          </a:xfrm>
          <a:prstGeom prst="line">
            <a:avLst/>
          </a:prstGeom>
          <a:noFill/>
          <a:ln w="12700">
            <a:solidFill>
              <a:schemeClr val="tx1"/>
            </a:solidFill>
            <a:round/>
            <a:headEnd/>
            <a:tailEnd type="triangle" w="med" len="med"/>
          </a:ln>
          <a:effectLst/>
        </p:spPr>
        <p:txBody>
          <a:bodyPr/>
          <a:lstStyle/>
          <a:p>
            <a:endParaRPr lang="zh-CN" altLang="en-US"/>
          </a:p>
        </p:txBody>
      </p:sp>
      <p:sp>
        <p:nvSpPr>
          <p:cNvPr id="780305" name="AutoShape 17"/>
          <p:cNvSpPr>
            <a:spLocks/>
          </p:cNvSpPr>
          <p:nvPr/>
        </p:nvSpPr>
        <p:spPr bwMode="auto">
          <a:xfrm>
            <a:off x="5897563" y="4589463"/>
            <a:ext cx="247650" cy="595312"/>
          </a:xfrm>
          <a:prstGeom prst="rightBrace">
            <a:avLst>
              <a:gd name="adj1" fmla="val 20032"/>
              <a:gd name="adj2" fmla="val 52532"/>
            </a:avLst>
          </a:prstGeom>
          <a:noFill/>
          <a:ln w="28575">
            <a:solidFill>
              <a:schemeClr val="accent1"/>
            </a:solidFill>
            <a:round/>
            <a:headEnd/>
            <a:tailEnd/>
          </a:ln>
          <a:effectLst/>
        </p:spPr>
        <p:txBody>
          <a:bodyPr wrap="none" anchor="ctr"/>
          <a:lstStyle/>
          <a:p>
            <a:endParaRPr lang="zh-CN" altLang="en-US"/>
          </a:p>
        </p:txBody>
      </p:sp>
      <p:sp>
        <p:nvSpPr>
          <p:cNvPr id="780306" name="Text Box 18"/>
          <p:cNvSpPr txBox="1">
            <a:spLocks noChangeArrowheads="1"/>
          </p:cNvSpPr>
          <p:nvPr/>
        </p:nvSpPr>
        <p:spPr bwMode="auto">
          <a:xfrm>
            <a:off x="6173788" y="4543425"/>
            <a:ext cx="2613025" cy="762000"/>
          </a:xfrm>
          <a:prstGeom prst="rect">
            <a:avLst/>
          </a:prstGeom>
          <a:noFill/>
          <a:ln w="12700">
            <a:noFill/>
            <a:miter lim="800000"/>
            <a:headEnd/>
            <a:tailEnd/>
          </a:ln>
          <a:effectLst/>
        </p:spPr>
        <p:txBody>
          <a:bodyPr>
            <a:spAutoFit/>
          </a:bodyPr>
          <a:lstStyle/>
          <a:p>
            <a:pPr>
              <a:spcBef>
                <a:spcPct val="50000"/>
              </a:spcBef>
            </a:pPr>
            <a:r>
              <a:rPr lang="zh-CN" altLang="en-US" sz="2200" b="1">
                <a:solidFill>
                  <a:schemeClr val="accent1"/>
                </a:solidFill>
                <a:ea typeface="微软雅黑" pitchFamily="34" charset="-122"/>
              </a:rPr>
              <a:t>不同的磁化状态被记录在磁盘表面</a:t>
            </a:r>
          </a:p>
        </p:txBody>
      </p:sp>
      <p:sp>
        <p:nvSpPr>
          <p:cNvPr id="780307" name="Rectangle 19"/>
          <p:cNvSpPr>
            <a:spLocks noChangeArrowheads="1"/>
          </p:cNvSpPr>
          <p:nvPr/>
        </p:nvSpPr>
        <p:spPr bwMode="auto">
          <a:xfrm>
            <a:off x="200025" y="4435475"/>
            <a:ext cx="8601075" cy="2122488"/>
          </a:xfrm>
          <a:prstGeom prst="rect">
            <a:avLst/>
          </a:prstGeom>
          <a:noFill/>
          <a:ln w="50800">
            <a:noFill/>
            <a:miter lim="800000"/>
            <a:headEnd/>
            <a:tailEnd/>
          </a:ln>
          <a:effectLst/>
        </p:spPr>
        <p:txBody>
          <a:bodyPr>
            <a:spAutoFit/>
          </a:bodyPr>
          <a:lstStyle/>
          <a:p>
            <a:pPr lvl="1">
              <a:lnSpc>
                <a:spcPct val="115000"/>
              </a:lnSpc>
              <a:spcBef>
                <a:spcPct val="15000"/>
              </a:spcBef>
            </a:pPr>
            <a:r>
              <a:rPr kumimoji="1" lang="zh-CN" altLang="en-US" sz="2200" b="1">
                <a:solidFill>
                  <a:srgbClr val="CC3300"/>
                </a:solidFill>
                <a:latin typeface="微软雅黑" pitchFamily="34" charset="-122"/>
                <a:ea typeface="微软雅黑" pitchFamily="34" charset="-122"/>
              </a:rPr>
              <a:t>写1：</a:t>
            </a:r>
            <a:r>
              <a:rPr kumimoji="1" lang="zh-CN" altLang="en-US" sz="2200" b="1">
                <a:solidFill>
                  <a:srgbClr val="0000CC"/>
                </a:solidFill>
                <a:latin typeface="微软雅黑" pitchFamily="34" charset="-122"/>
                <a:ea typeface="微软雅黑" pitchFamily="34" charset="-122"/>
              </a:rPr>
              <a:t>线圈通以正向电流，使呈</a:t>
            </a:r>
            <a:r>
              <a:rPr kumimoji="1" lang="en-US" altLang="zh-CN" sz="2200" b="1">
                <a:solidFill>
                  <a:srgbClr val="0000CC"/>
                </a:solidFill>
                <a:latin typeface="微软雅黑" pitchFamily="34" charset="-122"/>
                <a:ea typeface="微软雅黑" pitchFamily="34" charset="-122"/>
              </a:rPr>
              <a:t>N-S</a:t>
            </a:r>
            <a:r>
              <a:rPr kumimoji="1" lang="zh-CN" altLang="en-US" sz="2200" b="1">
                <a:solidFill>
                  <a:srgbClr val="0000CC"/>
                </a:solidFill>
                <a:latin typeface="微软雅黑" pitchFamily="34" charset="-122"/>
                <a:ea typeface="微软雅黑" pitchFamily="34" charset="-122"/>
              </a:rPr>
              <a:t>状态</a:t>
            </a:r>
          </a:p>
          <a:p>
            <a:pPr lvl="1">
              <a:lnSpc>
                <a:spcPct val="115000"/>
              </a:lnSpc>
              <a:spcBef>
                <a:spcPct val="15000"/>
              </a:spcBef>
            </a:pPr>
            <a:r>
              <a:rPr kumimoji="1" lang="zh-CN" altLang="en-US" sz="2200" b="1">
                <a:solidFill>
                  <a:srgbClr val="CC3300"/>
                </a:solidFill>
                <a:latin typeface="微软雅黑" pitchFamily="34" charset="-122"/>
                <a:ea typeface="微软雅黑" pitchFamily="34" charset="-122"/>
              </a:rPr>
              <a:t>写0：</a:t>
            </a:r>
            <a:r>
              <a:rPr kumimoji="1" lang="zh-CN" altLang="en-US" sz="2200" b="1">
                <a:solidFill>
                  <a:srgbClr val="0000CC"/>
                </a:solidFill>
                <a:latin typeface="微软雅黑" pitchFamily="34" charset="-122"/>
                <a:ea typeface="微软雅黑" pitchFamily="34" charset="-122"/>
              </a:rPr>
              <a:t>线圈通以反向电流，使呈</a:t>
            </a:r>
            <a:r>
              <a:rPr kumimoji="1" lang="en-US" altLang="zh-CN" sz="2200" b="1">
                <a:solidFill>
                  <a:srgbClr val="0000CC"/>
                </a:solidFill>
                <a:latin typeface="微软雅黑" pitchFamily="34" charset="-122"/>
                <a:ea typeface="微软雅黑" pitchFamily="34" charset="-122"/>
              </a:rPr>
              <a:t>S-N</a:t>
            </a:r>
            <a:r>
              <a:rPr kumimoji="1" lang="zh-CN" altLang="en-US" sz="2200" b="1">
                <a:solidFill>
                  <a:srgbClr val="0000CC"/>
                </a:solidFill>
                <a:latin typeface="微软雅黑" pitchFamily="34" charset="-122"/>
                <a:ea typeface="微软雅黑" pitchFamily="34" charset="-122"/>
              </a:rPr>
              <a:t>状态</a:t>
            </a:r>
          </a:p>
          <a:p>
            <a:pPr lvl="1">
              <a:lnSpc>
                <a:spcPct val="115000"/>
              </a:lnSpc>
              <a:spcBef>
                <a:spcPct val="15000"/>
              </a:spcBef>
            </a:pPr>
            <a:r>
              <a:rPr kumimoji="1" lang="zh-CN" altLang="en-US" sz="2200" b="1">
                <a:solidFill>
                  <a:srgbClr val="CC3300"/>
                </a:solidFill>
                <a:latin typeface="微软雅黑" pitchFamily="34" charset="-122"/>
                <a:ea typeface="微软雅黑" pitchFamily="34" charset="-122"/>
              </a:rPr>
              <a:t>读时：</a:t>
            </a:r>
            <a:r>
              <a:rPr kumimoji="1" lang="zh-CN" altLang="en-US" sz="2200" b="1">
                <a:solidFill>
                  <a:srgbClr val="0000CC"/>
                </a:solidFill>
                <a:latin typeface="微软雅黑" pitchFamily="34" charset="-122"/>
                <a:ea typeface="微软雅黑" pitchFamily="34" charset="-122"/>
              </a:rPr>
              <a:t>磁头固定不动，载体运动。因为载体上小的磁化单元外部的磁力线通过磁头铁芯形成闭合回路，在</a:t>
            </a:r>
            <a:r>
              <a:rPr kumimoji="1" lang="zh-CN" altLang="en-US" sz="2200" b="1">
                <a:solidFill>
                  <a:schemeClr val="accent1"/>
                </a:solidFill>
                <a:latin typeface="微软雅黑" pitchFamily="34" charset="-122"/>
                <a:ea typeface="微软雅黑" pitchFamily="34" charset="-122"/>
              </a:rPr>
              <a:t>铁芯线圈</a:t>
            </a:r>
            <a:r>
              <a:rPr kumimoji="1" lang="zh-CN" altLang="en-US" sz="2200" b="1">
                <a:solidFill>
                  <a:srgbClr val="0000CC"/>
                </a:solidFill>
                <a:latin typeface="微软雅黑" pitchFamily="34" charset="-122"/>
                <a:ea typeface="微软雅黑" pitchFamily="34" charset="-122"/>
              </a:rPr>
              <a:t>两端得到感应电压。根据</a:t>
            </a:r>
            <a:r>
              <a:rPr kumimoji="1" lang="zh-CN" altLang="en-US" sz="2200" b="1">
                <a:solidFill>
                  <a:schemeClr val="accent1"/>
                </a:solidFill>
                <a:latin typeface="微软雅黑" pitchFamily="34" charset="-122"/>
                <a:ea typeface="微软雅黑" pitchFamily="34" charset="-122"/>
              </a:rPr>
              <a:t>感应电压的不同的极性</a:t>
            </a:r>
            <a:r>
              <a:rPr kumimoji="1" lang="zh-CN" altLang="en-US" sz="2200" b="1">
                <a:solidFill>
                  <a:srgbClr val="0000CC"/>
                </a:solidFill>
                <a:latin typeface="微软雅黑" pitchFamily="34" charset="-122"/>
                <a:ea typeface="微软雅黑" pitchFamily="34" charset="-122"/>
              </a:rPr>
              <a:t>，可确定读出为0或1。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0305"/>
                                        </p:tgtEl>
                                        <p:attrNameLst>
                                          <p:attrName>style.visibility</p:attrName>
                                        </p:attrNameLst>
                                      </p:cBhvr>
                                      <p:to>
                                        <p:strVal val="visible"/>
                                      </p:to>
                                    </p:set>
                                    <p:animEffect transition="in" filter="blinds(horizontal)">
                                      <p:cBhvr>
                                        <p:cTn id="7" dur="500"/>
                                        <p:tgtEl>
                                          <p:spTgt spid="78030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80306"/>
                                        </p:tgtEl>
                                        <p:attrNameLst>
                                          <p:attrName>style.visibility</p:attrName>
                                        </p:attrNameLst>
                                      </p:cBhvr>
                                      <p:to>
                                        <p:strVal val="visible"/>
                                      </p:to>
                                    </p:set>
                                    <p:animEffect transition="in" filter="blinds(horizontal)">
                                      <p:cBhvr>
                                        <p:cTn id="10" dur="500"/>
                                        <p:tgtEl>
                                          <p:spTgt spid="780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305" grpId="0" animBg="1"/>
      <p:bldP spid="78030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p:txBody>
          <a:bodyPr/>
          <a:lstStyle/>
          <a:p>
            <a:r>
              <a:rPr lang="zh-CN" altLang="en-US"/>
              <a:t>磁表面信息读出过程</a:t>
            </a:r>
          </a:p>
        </p:txBody>
      </p:sp>
      <p:pic>
        <p:nvPicPr>
          <p:cNvPr id="781315" name="Picture 3" descr="磁盘读出过程"/>
          <p:cNvPicPr>
            <a:picLocks noChangeAspect="1" noChangeArrowheads="1"/>
          </p:cNvPicPr>
          <p:nvPr>
            <p:ph idx="1"/>
          </p:nvPr>
        </p:nvPicPr>
        <p:blipFill>
          <a:blip r:embed="rId2"/>
          <a:srcRect/>
          <a:stretch>
            <a:fillRect/>
          </a:stretch>
        </p:blipFill>
        <p:spPr>
          <a:xfrm>
            <a:off x="0" y="771525"/>
            <a:ext cx="8861425" cy="5753100"/>
          </a:xfrm>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5410" name="Picture 2"/>
          <p:cNvPicPr>
            <a:picLocks noChangeAspect="1" noChangeArrowheads="1"/>
          </p:cNvPicPr>
          <p:nvPr/>
        </p:nvPicPr>
        <p:blipFill>
          <a:blip r:embed="rId2"/>
          <a:srcRect/>
          <a:stretch>
            <a:fillRect/>
          </a:stretch>
        </p:blipFill>
        <p:spPr bwMode="auto">
          <a:xfrm>
            <a:off x="1816100" y="814388"/>
            <a:ext cx="5607050" cy="5149850"/>
          </a:xfrm>
          <a:prstGeom prst="rect">
            <a:avLst/>
          </a:prstGeom>
          <a:noFill/>
          <a:ln w="9525">
            <a:noFill/>
            <a:miter lim="800000"/>
            <a:headEnd/>
            <a:tailEnd/>
          </a:ln>
          <a:effectLst/>
        </p:spPr>
      </p:pic>
      <p:sp>
        <p:nvSpPr>
          <p:cNvPr id="785411" name="Rectangle 3"/>
          <p:cNvSpPr>
            <a:spLocks noChangeArrowheads="1"/>
          </p:cNvSpPr>
          <p:nvPr/>
        </p:nvSpPr>
        <p:spPr bwMode="auto">
          <a:xfrm>
            <a:off x="4087813" y="835025"/>
            <a:ext cx="779462" cy="2286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785412" name="Rectangle 4"/>
          <p:cNvSpPr>
            <a:spLocks noChangeArrowheads="1"/>
          </p:cNvSpPr>
          <p:nvPr/>
        </p:nvSpPr>
        <p:spPr bwMode="auto">
          <a:xfrm>
            <a:off x="2894013" y="1293813"/>
            <a:ext cx="779462" cy="2286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785413" name="Rectangle 5"/>
          <p:cNvSpPr>
            <a:spLocks noChangeArrowheads="1"/>
          </p:cNvSpPr>
          <p:nvPr/>
        </p:nvSpPr>
        <p:spPr bwMode="auto">
          <a:xfrm>
            <a:off x="4821238" y="5702300"/>
            <a:ext cx="2066925" cy="274638"/>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785414" name="Rectangle 6"/>
          <p:cNvSpPr>
            <a:spLocks noChangeArrowheads="1"/>
          </p:cNvSpPr>
          <p:nvPr/>
        </p:nvSpPr>
        <p:spPr bwMode="auto">
          <a:xfrm>
            <a:off x="5878513" y="5287963"/>
            <a:ext cx="1516062" cy="276225"/>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785415" name="Rectangle 7"/>
          <p:cNvSpPr>
            <a:spLocks noChangeArrowheads="1"/>
          </p:cNvSpPr>
          <p:nvPr/>
        </p:nvSpPr>
        <p:spPr bwMode="auto">
          <a:xfrm>
            <a:off x="6797675" y="4645025"/>
            <a:ext cx="641350" cy="2286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grpSp>
        <p:nvGrpSpPr>
          <p:cNvPr id="785416" name="Group 8"/>
          <p:cNvGrpSpPr>
            <a:grpSpLocks/>
          </p:cNvGrpSpPr>
          <p:nvPr/>
        </p:nvGrpSpPr>
        <p:grpSpPr bwMode="auto">
          <a:xfrm>
            <a:off x="2111375" y="742950"/>
            <a:ext cx="2801938" cy="514350"/>
            <a:chOff x="1169" y="696"/>
            <a:chExt cx="1384" cy="254"/>
          </a:xfrm>
        </p:grpSpPr>
        <p:sp>
          <p:nvSpPr>
            <p:cNvPr id="785417" name="Text Box 9"/>
            <p:cNvSpPr txBox="1">
              <a:spLocks noChangeArrowheads="1"/>
            </p:cNvSpPr>
            <p:nvPr/>
          </p:nvSpPr>
          <p:spPr bwMode="auto">
            <a:xfrm>
              <a:off x="1169" y="696"/>
              <a:ext cx="574" cy="254"/>
            </a:xfrm>
            <a:prstGeom prst="rect">
              <a:avLst/>
            </a:prstGeom>
            <a:noFill/>
            <a:ln w="12700" cap="sq">
              <a:noFill/>
              <a:miter lim="800000"/>
              <a:headEnd/>
              <a:tailEnd/>
            </a:ln>
            <a:effectLst/>
          </p:spPr>
          <p:txBody>
            <a:bodyPr lIns="116623" tIns="58311" rIns="116623" bIns="58311">
              <a:spAutoFit/>
            </a:bodyPr>
            <a:lstStyle/>
            <a:p>
              <a:pPr algn="ctr" defTabSz="1166813" fontAlgn="t">
                <a:spcBef>
                  <a:spcPct val="50000"/>
                </a:spcBef>
              </a:pPr>
              <a:r>
                <a:rPr kumimoji="1" lang="zh-CN" altLang="en-US" sz="2600" b="1">
                  <a:latin typeface="Times New Roman" pitchFamily="18" charset="0"/>
                  <a:ea typeface="宋体" pitchFamily="2" charset="-122"/>
                </a:rPr>
                <a:t>扇 区</a:t>
              </a:r>
              <a:endParaRPr kumimoji="1" lang="en-US" altLang="zh-CN" sz="2600" b="1">
                <a:latin typeface="Times New Roman" pitchFamily="18" charset="0"/>
                <a:ea typeface="宋体" pitchFamily="2" charset="-122"/>
              </a:endParaRPr>
            </a:p>
          </p:txBody>
        </p:sp>
        <p:sp>
          <p:nvSpPr>
            <p:cNvPr id="785418" name="Line 10"/>
            <p:cNvSpPr>
              <a:spLocks noChangeShapeType="1"/>
            </p:cNvSpPr>
            <p:nvPr/>
          </p:nvSpPr>
          <p:spPr bwMode="auto">
            <a:xfrm flipH="1">
              <a:off x="1668" y="809"/>
              <a:ext cx="885" cy="0"/>
            </a:xfrm>
            <a:prstGeom prst="line">
              <a:avLst/>
            </a:prstGeom>
            <a:noFill/>
            <a:ln w="9525">
              <a:solidFill>
                <a:schemeClr val="tx1"/>
              </a:solidFill>
              <a:round/>
              <a:headEnd/>
              <a:tailEnd/>
            </a:ln>
            <a:effectLst/>
          </p:spPr>
          <p:txBody>
            <a:bodyPr/>
            <a:lstStyle/>
            <a:p>
              <a:endParaRPr lang="zh-CN" altLang="en-US"/>
            </a:p>
          </p:txBody>
        </p:sp>
      </p:grpSp>
      <p:grpSp>
        <p:nvGrpSpPr>
          <p:cNvPr id="785419" name="Group 11"/>
          <p:cNvGrpSpPr>
            <a:grpSpLocks/>
          </p:cNvGrpSpPr>
          <p:nvPr/>
        </p:nvGrpSpPr>
        <p:grpSpPr bwMode="auto">
          <a:xfrm>
            <a:off x="5260975" y="4645025"/>
            <a:ext cx="1979613" cy="735013"/>
            <a:chOff x="3314" y="2926"/>
            <a:chExt cx="1247" cy="463"/>
          </a:xfrm>
        </p:grpSpPr>
        <p:sp>
          <p:nvSpPr>
            <p:cNvPr id="785420" name="Text Box 12"/>
            <p:cNvSpPr txBox="1">
              <a:spLocks noChangeArrowheads="1"/>
            </p:cNvSpPr>
            <p:nvPr/>
          </p:nvSpPr>
          <p:spPr bwMode="auto">
            <a:xfrm>
              <a:off x="3703" y="2955"/>
              <a:ext cx="858" cy="324"/>
            </a:xfrm>
            <a:prstGeom prst="rect">
              <a:avLst/>
            </a:prstGeom>
            <a:noFill/>
            <a:ln w="12700" cap="sq">
              <a:noFill/>
              <a:miter lim="800000"/>
              <a:headEnd/>
              <a:tailEnd/>
            </a:ln>
            <a:effectLst/>
          </p:spPr>
          <p:txBody>
            <a:bodyPr lIns="116623" tIns="58311" rIns="116623" bIns="58311">
              <a:spAutoFit/>
            </a:bodyPr>
            <a:lstStyle/>
            <a:p>
              <a:pPr algn="ctr" defTabSz="1166813" fontAlgn="t">
                <a:spcBef>
                  <a:spcPct val="50000"/>
                </a:spcBef>
              </a:pPr>
              <a:r>
                <a:rPr kumimoji="1" lang="zh-CN" altLang="en-US" sz="2600" b="1">
                  <a:latin typeface="Times New Roman" pitchFamily="18" charset="0"/>
                  <a:ea typeface="宋体" pitchFamily="2" charset="-122"/>
                </a:rPr>
                <a:t>磁 道</a:t>
              </a:r>
              <a:endParaRPr kumimoji="1" lang="en-US" altLang="zh-CN" sz="2600" b="1">
                <a:latin typeface="Times New Roman" pitchFamily="18" charset="0"/>
                <a:ea typeface="宋体" pitchFamily="2" charset="-122"/>
              </a:endParaRPr>
            </a:p>
          </p:txBody>
        </p:sp>
        <p:sp>
          <p:nvSpPr>
            <p:cNvPr id="785421" name="Line 13"/>
            <p:cNvSpPr>
              <a:spLocks noChangeShapeType="1"/>
            </p:cNvSpPr>
            <p:nvPr/>
          </p:nvSpPr>
          <p:spPr bwMode="auto">
            <a:xfrm flipH="1" flipV="1">
              <a:off x="3314" y="2926"/>
              <a:ext cx="376" cy="463"/>
            </a:xfrm>
            <a:prstGeom prst="line">
              <a:avLst/>
            </a:prstGeom>
            <a:noFill/>
            <a:ln w="9525">
              <a:solidFill>
                <a:schemeClr val="bg1"/>
              </a:solidFill>
              <a:round/>
              <a:headEnd/>
              <a:tailEnd type="triangle" w="med" len="lg"/>
            </a:ln>
            <a:effectLst/>
          </p:spPr>
          <p:txBody>
            <a:bodyPr/>
            <a:lstStyle/>
            <a:p>
              <a:endParaRPr lang="zh-CN" altLang="en-US"/>
            </a:p>
          </p:txBody>
        </p:sp>
      </p:grpSp>
      <p:sp>
        <p:nvSpPr>
          <p:cNvPr id="785422" name="Rectangle 14"/>
          <p:cNvSpPr>
            <a:spLocks noGrp="1" noChangeArrowheads="1"/>
          </p:cNvSpPr>
          <p:nvPr>
            <p:ph type="title"/>
          </p:nvPr>
        </p:nvSpPr>
        <p:spPr>
          <a:xfrm>
            <a:off x="236538" y="130175"/>
            <a:ext cx="8807450" cy="527050"/>
          </a:xfrm>
        </p:spPr>
        <p:txBody>
          <a:bodyPr/>
          <a:lstStyle/>
          <a:p>
            <a:pPr defTabSz="717550"/>
            <a:r>
              <a:rPr lang="zh-CN" altLang="en-US">
                <a:latin typeface="黑体" pitchFamily="49" charset="-122"/>
              </a:rPr>
              <a:t>磁盘的磁道和扇区</a:t>
            </a:r>
          </a:p>
        </p:txBody>
      </p:sp>
      <p:sp>
        <p:nvSpPr>
          <p:cNvPr id="785423" name="AutoShape 15"/>
          <p:cNvSpPr>
            <a:spLocks noChangeArrowheads="1"/>
          </p:cNvSpPr>
          <p:nvPr/>
        </p:nvSpPr>
        <p:spPr bwMode="auto">
          <a:xfrm>
            <a:off x="7418388" y="971550"/>
            <a:ext cx="1517650" cy="3719513"/>
          </a:xfrm>
          <a:prstGeom prst="wedgeRoundRectCallout">
            <a:avLst>
              <a:gd name="adj1" fmla="val -109546"/>
              <a:gd name="adj2" fmla="val -32579"/>
              <a:gd name="adj3" fmla="val 16667"/>
            </a:avLst>
          </a:prstGeom>
          <a:noFill/>
          <a:ln w="9525">
            <a:solidFill>
              <a:srgbClr val="0000CC"/>
            </a:solidFill>
            <a:miter lim="800000"/>
            <a:headEnd/>
            <a:tailEnd/>
          </a:ln>
          <a:effectLst/>
        </p:spPr>
        <p:txBody>
          <a:bodyPr lIns="22957" tIns="13774" rIns="22957" bIns="13774"/>
          <a:lstStyle/>
          <a:p>
            <a:pPr eaLnBrk="1" hangingPunct="1">
              <a:lnSpc>
                <a:spcPct val="120000"/>
              </a:lnSpc>
            </a:pPr>
            <a:r>
              <a:rPr kumimoji="1" lang="zh-CN" altLang="en-US" sz="2000" b="1">
                <a:solidFill>
                  <a:srgbClr val="0000CC"/>
                </a:solidFill>
                <a:latin typeface="微软雅黑" pitchFamily="34" charset="-122"/>
                <a:ea typeface="微软雅黑" pitchFamily="34" charset="-122"/>
              </a:rPr>
              <a:t>磁盘表面被分为许多同心圆，</a:t>
            </a:r>
            <a:r>
              <a:rPr kumimoji="1" lang="zh-CN" altLang="en-US" sz="2000" b="1">
                <a:solidFill>
                  <a:schemeClr val="accent1"/>
                </a:solidFill>
                <a:latin typeface="微软雅黑" pitchFamily="34" charset="-122"/>
                <a:ea typeface="微软雅黑" pitchFamily="34" charset="-122"/>
              </a:rPr>
              <a:t>每个同心圆称为一个磁道</a:t>
            </a:r>
            <a:r>
              <a:rPr kumimoji="1" lang="zh-CN" altLang="en-US" sz="2000" b="1">
                <a:solidFill>
                  <a:srgbClr val="0000CC"/>
                </a:solidFill>
                <a:latin typeface="微软雅黑" pitchFamily="34" charset="-122"/>
                <a:ea typeface="微软雅黑" pitchFamily="34" charset="-122"/>
              </a:rPr>
              <a:t>。每个磁道都有一个编号，最外面的是</a:t>
            </a:r>
            <a:r>
              <a:rPr kumimoji="1" lang="en-US" altLang="zh-CN" sz="2000" b="1">
                <a:solidFill>
                  <a:srgbClr val="0000CC"/>
                </a:solidFill>
                <a:latin typeface="微软雅黑" pitchFamily="34" charset="-122"/>
                <a:ea typeface="微软雅黑" pitchFamily="34" charset="-122"/>
              </a:rPr>
              <a:t>0</a:t>
            </a:r>
            <a:r>
              <a:rPr kumimoji="1" lang="zh-CN" altLang="en-US" sz="2000" b="1">
                <a:solidFill>
                  <a:srgbClr val="0000CC"/>
                </a:solidFill>
                <a:latin typeface="微软雅黑" pitchFamily="34" charset="-122"/>
                <a:ea typeface="微软雅黑" pitchFamily="34" charset="-122"/>
              </a:rPr>
              <a:t>磁道</a:t>
            </a:r>
            <a:r>
              <a:rPr kumimoji="1" lang="zh-CN" altLang="en-US" sz="2000" b="1">
                <a:solidFill>
                  <a:srgbClr val="0000CC"/>
                </a:solidFill>
                <a:ea typeface="宋体" pitchFamily="2" charset="-122"/>
              </a:rPr>
              <a:t> </a:t>
            </a:r>
          </a:p>
        </p:txBody>
      </p:sp>
      <p:sp>
        <p:nvSpPr>
          <p:cNvPr id="785424" name="AutoShape 16"/>
          <p:cNvSpPr>
            <a:spLocks noChangeArrowheads="1"/>
          </p:cNvSpPr>
          <p:nvPr/>
        </p:nvSpPr>
        <p:spPr bwMode="auto">
          <a:xfrm>
            <a:off x="255588" y="971550"/>
            <a:ext cx="1846262" cy="3046413"/>
          </a:xfrm>
          <a:prstGeom prst="wedgeRoundRectCallout">
            <a:avLst>
              <a:gd name="adj1" fmla="val 122741"/>
              <a:gd name="adj2" fmla="val -14931"/>
              <a:gd name="adj3" fmla="val 16667"/>
            </a:avLst>
          </a:prstGeom>
          <a:noFill/>
          <a:ln w="9525" algn="ctr">
            <a:solidFill>
              <a:srgbClr val="0000CC"/>
            </a:solidFill>
            <a:miter lim="800000"/>
            <a:headEnd/>
            <a:tailEnd/>
          </a:ln>
          <a:effectLst/>
        </p:spPr>
        <p:txBody>
          <a:bodyPr lIns="22957" tIns="13774" rIns="22957" bIns="13774"/>
          <a:lstStyle/>
          <a:p>
            <a:pPr eaLnBrk="1" hangingPunct="1">
              <a:lnSpc>
                <a:spcPct val="120000"/>
              </a:lnSpc>
            </a:pPr>
            <a:r>
              <a:rPr kumimoji="1" lang="zh-CN" altLang="en-US" sz="2000" b="1">
                <a:solidFill>
                  <a:srgbClr val="0000CC"/>
                </a:solidFill>
                <a:latin typeface="微软雅黑" pitchFamily="34" charset="-122"/>
                <a:ea typeface="微软雅黑" pitchFamily="34" charset="-122"/>
              </a:rPr>
              <a:t>每个磁道被划分为若干段（段又叫扇区），每个扇区的存储容量为</a:t>
            </a:r>
            <a:r>
              <a:rPr kumimoji="1" lang="en-US" altLang="zh-CN" sz="2000" b="1">
                <a:solidFill>
                  <a:schemeClr val="accent1"/>
                </a:solidFill>
                <a:latin typeface="微软雅黑" pitchFamily="34" charset="-122"/>
                <a:ea typeface="微软雅黑" pitchFamily="34" charset="-122"/>
              </a:rPr>
              <a:t>512</a:t>
            </a:r>
            <a:r>
              <a:rPr kumimoji="1" lang="zh-CN" altLang="en-US" sz="2000" b="1">
                <a:solidFill>
                  <a:schemeClr val="accent1"/>
                </a:solidFill>
                <a:latin typeface="微软雅黑" pitchFamily="34" charset="-122"/>
                <a:ea typeface="微软雅黑" pitchFamily="34" charset="-122"/>
              </a:rPr>
              <a:t>字节</a:t>
            </a:r>
            <a:r>
              <a:rPr kumimoji="1" lang="zh-CN" altLang="en-US" sz="2000" b="1">
                <a:solidFill>
                  <a:srgbClr val="0000CC"/>
                </a:solidFill>
                <a:latin typeface="微软雅黑" pitchFamily="34" charset="-122"/>
                <a:ea typeface="微软雅黑" pitchFamily="34" charset="-122"/>
              </a:rPr>
              <a:t>。每个扇区都有一个编号 </a:t>
            </a:r>
          </a:p>
        </p:txBody>
      </p:sp>
      <p:sp>
        <p:nvSpPr>
          <p:cNvPr id="785425" name="Rectangle 17"/>
          <p:cNvSpPr>
            <a:spLocks noChangeArrowheads="1"/>
          </p:cNvSpPr>
          <p:nvPr/>
        </p:nvSpPr>
        <p:spPr bwMode="auto">
          <a:xfrm>
            <a:off x="5359400" y="5246688"/>
            <a:ext cx="3784600" cy="1431925"/>
          </a:xfrm>
          <a:prstGeom prst="rect">
            <a:avLst/>
          </a:prstGeom>
          <a:solidFill>
            <a:schemeClr val="bg1"/>
          </a:solidFill>
          <a:ln w="12700">
            <a:noFill/>
            <a:miter lim="800000"/>
            <a:headEnd/>
            <a:tailEnd/>
          </a:ln>
          <a:effectLst/>
        </p:spPr>
        <p:txBody>
          <a:bodyPr anchor="ctr">
            <a:spAutoFit/>
          </a:bodyPr>
          <a:lstStyle/>
          <a:p>
            <a:r>
              <a:rPr lang="zh-CN" altLang="en-US" sz="2200" b="1">
                <a:latin typeface="微软雅黑" pitchFamily="34" charset="-122"/>
                <a:ea typeface="微软雅黑" pitchFamily="34" charset="-122"/>
              </a:rPr>
              <a:t>近三十年来，扇区大小一直是</a:t>
            </a:r>
            <a:r>
              <a:rPr lang="en-US" altLang="zh-CN" sz="2200" b="1">
                <a:latin typeface="微软雅黑" pitchFamily="34" charset="-122"/>
                <a:ea typeface="微软雅黑" pitchFamily="34" charset="-122"/>
              </a:rPr>
              <a:t>512</a:t>
            </a:r>
            <a:r>
              <a:rPr lang="zh-CN" altLang="en-US" sz="2200" b="1">
                <a:latin typeface="微软雅黑" pitchFamily="34" charset="-122"/>
                <a:ea typeface="微软雅黑" pitchFamily="34" charset="-122"/>
              </a:rPr>
              <a:t>字节。但最近几年正迁移到更大、更高效的</a:t>
            </a:r>
            <a:r>
              <a:rPr lang="en-US" altLang="zh-CN" sz="2200" b="1">
                <a:latin typeface="微软雅黑" pitchFamily="34" charset="-122"/>
                <a:ea typeface="微软雅黑" pitchFamily="34" charset="-122"/>
              </a:rPr>
              <a:t>4096</a:t>
            </a:r>
            <a:r>
              <a:rPr lang="zh-CN" altLang="en-US" sz="2200" b="1">
                <a:latin typeface="微软雅黑" pitchFamily="34" charset="-122"/>
                <a:ea typeface="微软雅黑" pitchFamily="34" charset="-122"/>
              </a:rPr>
              <a:t>字节扇区，通常称为</a:t>
            </a:r>
            <a:r>
              <a:rPr lang="en-US" altLang="zh-CN" sz="2200" b="1">
                <a:solidFill>
                  <a:schemeClr val="accent1"/>
                </a:solidFill>
                <a:latin typeface="微软雅黑" pitchFamily="34" charset="-122"/>
                <a:ea typeface="微软雅黑" pitchFamily="34" charset="-122"/>
              </a:rPr>
              <a:t>4K</a:t>
            </a:r>
            <a:r>
              <a:rPr lang="zh-CN" altLang="en-US" sz="2200" b="1">
                <a:solidFill>
                  <a:schemeClr val="accent1"/>
                </a:solidFill>
                <a:latin typeface="微软雅黑" pitchFamily="34" charset="-122"/>
                <a:ea typeface="微软雅黑" pitchFamily="34" charset="-122"/>
              </a:rPr>
              <a:t>扇区</a:t>
            </a:r>
            <a:r>
              <a:rPr lang="zh-CN" altLang="en-US" sz="2200" b="1">
                <a:latin typeface="微软雅黑" pitchFamily="34" charset="-122"/>
                <a:ea typeface="微软雅黑" pitchFamily="34"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5423"/>
                                        </p:tgtEl>
                                        <p:attrNameLst>
                                          <p:attrName>style.visibility</p:attrName>
                                        </p:attrNameLst>
                                      </p:cBhvr>
                                      <p:to>
                                        <p:strVal val="visible"/>
                                      </p:to>
                                    </p:set>
                                    <p:anim calcmode="lin" valueType="num">
                                      <p:cBhvr additive="base">
                                        <p:cTn id="7" dur="500" fill="hold"/>
                                        <p:tgtEl>
                                          <p:spTgt spid="785423"/>
                                        </p:tgtEl>
                                        <p:attrNameLst>
                                          <p:attrName>ppt_x</p:attrName>
                                        </p:attrNameLst>
                                      </p:cBhvr>
                                      <p:tavLst>
                                        <p:tav tm="0">
                                          <p:val>
                                            <p:strVal val="#ppt_x"/>
                                          </p:val>
                                        </p:tav>
                                        <p:tav tm="100000">
                                          <p:val>
                                            <p:strVal val="#ppt_x"/>
                                          </p:val>
                                        </p:tav>
                                      </p:tavLst>
                                    </p:anim>
                                    <p:anim calcmode="lin" valueType="num">
                                      <p:cBhvr additive="base">
                                        <p:cTn id="8" dur="500" fill="hold"/>
                                        <p:tgtEl>
                                          <p:spTgt spid="7854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85419"/>
                                        </p:tgtEl>
                                        <p:attrNameLst>
                                          <p:attrName>style.visibility</p:attrName>
                                        </p:attrNameLst>
                                      </p:cBhvr>
                                      <p:to>
                                        <p:strVal val="visible"/>
                                      </p:to>
                                    </p:set>
                                    <p:animEffect transition="in" filter="blinds(horizontal)">
                                      <p:cBhvr>
                                        <p:cTn id="13" dur="500"/>
                                        <p:tgtEl>
                                          <p:spTgt spid="78541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85424"/>
                                        </p:tgtEl>
                                        <p:attrNameLst>
                                          <p:attrName>style.visibility</p:attrName>
                                        </p:attrNameLst>
                                      </p:cBhvr>
                                      <p:to>
                                        <p:strVal val="visible"/>
                                      </p:to>
                                    </p:set>
                                    <p:anim calcmode="lin" valueType="num">
                                      <p:cBhvr additive="base">
                                        <p:cTn id="18" dur="500" fill="hold"/>
                                        <p:tgtEl>
                                          <p:spTgt spid="785424"/>
                                        </p:tgtEl>
                                        <p:attrNameLst>
                                          <p:attrName>ppt_x</p:attrName>
                                        </p:attrNameLst>
                                      </p:cBhvr>
                                      <p:tavLst>
                                        <p:tav tm="0">
                                          <p:val>
                                            <p:strVal val="#ppt_x"/>
                                          </p:val>
                                        </p:tav>
                                        <p:tav tm="100000">
                                          <p:val>
                                            <p:strVal val="#ppt_x"/>
                                          </p:val>
                                        </p:tav>
                                      </p:tavLst>
                                    </p:anim>
                                    <p:anim calcmode="lin" valueType="num">
                                      <p:cBhvr additive="base">
                                        <p:cTn id="19" dur="500" fill="hold"/>
                                        <p:tgtEl>
                                          <p:spTgt spid="78542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785416"/>
                                        </p:tgtEl>
                                        <p:attrNameLst>
                                          <p:attrName>style.visibility</p:attrName>
                                        </p:attrNameLst>
                                      </p:cBhvr>
                                      <p:to>
                                        <p:strVal val="visible"/>
                                      </p:to>
                                    </p:set>
                                    <p:animEffect transition="in" filter="blinds(horizontal)">
                                      <p:cBhvr>
                                        <p:cTn id="24" dur="500"/>
                                        <p:tgtEl>
                                          <p:spTgt spid="785416"/>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785425"/>
                                        </p:tgtEl>
                                        <p:attrNameLst>
                                          <p:attrName>style.visibility</p:attrName>
                                        </p:attrNameLst>
                                      </p:cBhvr>
                                      <p:to>
                                        <p:strVal val="visible"/>
                                      </p:to>
                                    </p:set>
                                    <p:animEffect transition="in" filter="blinds(horizontal)">
                                      <p:cBhvr>
                                        <p:cTn id="29" dur="500"/>
                                        <p:tgtEl>
                                          <p:spTgt spid="785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23" grpId="0" animBg="1"/>
      <p:bldP spid="785424" grpId="0" animBg="1"/>
      <p:bldP spid="78542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7458" name="Picture 2" descr="温彻斯特磁盘磁道格式Scan"/>
          <p:cNvPicPr>
            <a:picLocks noChangeAspect="1" noChangeArrowheads="1"/>
          </p:cNvPicPr>
          <p:nvPr/>
        </p:nvPicPr>
        <p:blipFill>
          <a:blip r:embed="rId2"/>
          <a:srcRect/>
          <a:stretch>
            <a:fillRect/>
          </a:stretch>
        </p:blipFill>
        <p:spPr bwMode="auto">
          <a:xfrm>
            <a:off x="228600" y="754063"/>
            <a:ext cx="8686800" cy="5570537"/>
          </a:xfrm>
          <a:prstGeom prst="rect">
            <a:avLst/>
          </a:prstGeom>
          <a:noFill/>
          <a:ln w="25400">
            <a:solidFill>
              <a:srgbClr val="FF6600"/>
            </a:solidFill>
            <a:miter lim="800000"/>
            <a:headEnd/>
            <a:tailEnd/>
          </a:ln>
        </p:spPr>
      </p:pic>
      <p:sp>
        <p:nvSpPr>
          <p:cNvPr id="787459" name="Text Box 3"/>
          <p:cNvSpPr txBox="1">
            <a:spLocks noChangeArrowheads="1"/>
          </p:cNvSpPr>
          <p:nvPr/>
        </p:nvSpPr>
        <p:spPr bwMode="auto">
          <a:xfrm>
            <a:off x="4224338" y="5624513"/>
            <a:ext cx="4229100" cy="1006475"/>
          </a:xfrm>
          <a:prstGeom prst="rect">
            <a:avLst/>
          </a:prstGeom>
          <a:solidFill>
            <a:schemeClr val="bg1"/>
          </a:solidFill>
          <a:ln w="9525">
            <a:noFill/>
            <a:miter lim="800000"/>
            <a:headEnd/>
            <a:tailEnd/>
          </a:ln>
          <a:effectLst/>
        </p:spPr>
        <p:txBody>
          <a:bodyPr>
            <a:spAutoFit/>
          </a:bodyPr>
          <a:lstStyle/>
          <a:p>
            <a:pPr eaLnBrk="1" hangingPunct="1">
              <a:spcBef>
                <a:spcPct val="50000"/>
              </a:spcBef>
            </a:pPr>
            <a:r>
              <a:rPr kumimoji="1" lang="zh-CN" altLang="en-US" sz="2000" b="1">
                <a:solidFill>
                  <a:srgbClr val="000099"/>
                </a:solidFill>
                <a:latin typeface="微软雅黑" pitchFamily="34" charset="-122"/>
                <a:ea typeface="微软雅黑" pitchFamily="34" charset="-122"/>
              </a:rPr>
              <a:t>在此例中，每个磁道包含30个固定长度的扇段，每个扇段有600个字节(17+7+41+515+20=600)。</a:t>
            </a:r>
            <a:endParaRPr kumimoji="1" lang="en-US" altLang="zh-CN" sz="2000" b="1">
              <a:solidFill>
                <a:srgbClr val="000099"/>
              </a:solidFill>
              <a:latin typeface="微软雅黑" pitchFamily="34" charset="-122"/>
              <a:ea typeface="微软雅黑" pitchFamily="34" charset="-122"/>
            </a:endParaRPr>
          </a:p>
        </p:txBody>
      </p:sp>
      <p:sp>
        <p:nvSpPr>
          <p:cNvPr id="787460" name="Rectangle 4"/>
          <p:cNvSpPr>
            <a:spLocks noGrp="1" noChangeArrowheads="1"/>
          </p:cNvSpPr>
          <p:nvPr>
            <p:ph type="title"/>
          </p:nvPr>
        </p:nvSpPr>
        <p:spPr>
          <a:xfrm>
            <a:off x="236538" y="130175"/>
            <a:ext cx="8807450" cy="527050"/>
          </a:xfrm>
          <a:noFill/>
          <a:ln/>
        </p:spPr>
        <p:txBody>
          <a:bodyPr/>
          <a:lstStyle/>
          <a:p>
            <a:pPr defTabSz="717550"/>
            <a:r>
              <a:rPr lang="zh-CN" altLang="en-US">
                <a:ea typeface="宋体" pitchFamily="2" charset="-122"/>
              </a:rPr>
              <a:t>磁盘磁道的格式</a:t>
            </a:r>
            <a:endParaRPr lang="en-US" altLang="zh-CN">
              <a:ea typeface="宋体" pitchFamily="2" charset="-122"/>
            </a:endParaRPr>
          </a:p>
        </p:txBody>
      </p:sp>
      <p:sp>
        <p:nvSpPr>
          <p:cNvPr id="787461" name="Text Box 5"/>
          <p:cNvSpPr txBox="1">
            <a:spLocks noChangeArrowheads="1"/>
          </p:cNvSpPr>
          <p:nvPr/>
        </p:nvSpPr>
        <p:spPr bwMode="auto">
          <a:xfrm>
            <a:off x="236538" y="5545138"/>
            <a:ext cx="3695700" cy="1122362"/>
          </a:xfrm>
          <a:prstGeom prst="rect">
            <a:avLst/>
          </a:prstGeom>
          <a:solidFill>
            <a:schemeClr val="bg1"/>
          </a:solidFill>
          <a:ln w="9525">
            <a:noFill/>
            <a:miter lim="800000"/>
            <a:headEnd/>
            <a:tailEnd/>
          </a:ln>
          <a:effectLst/>
        </p:spPr>
        <p:txBody>
          <a:bodyPr lIns="116623" tIns="58311" rIns="116623" bIns="58311">
            <a:spAutoFit/>
          </a:bodyPr>
          <a:lstStyle/>
          <a:p>
            <a:pPr eaLnBrk="1" hangingPunct="1">
              <a:spcBef>
                <a:spcPct val="50000"/>
              </a:spcBef>
            </a:pPr>
            <a:r>
              <a:rPr kumimoji="1" lang="zh-CN" altLang="en-US" sz="2200" b="1">
                <a:solidFill>
                  <a:schemeClr val="tx2"/>
                </a:solidFill>
                <a:latin typeface="微软雅黑" pitchFamily="34" charset="-122"/>
                <a:ea typeface="微软雅黑" pitchFamily="34" charset="-122"/>
              </a:rPr>
              <a:t>磁盘格式化</a:t>
            </a:r>
            <a:r>
              <a:rPr kumimoji="1" lang="zh-CN" altLang="en-US" sz="2200" b="1">
                <a:solidFill>
                  <a:srgbClr val="D1390F"/>
                </a:solidFill>
                <a:latin typeface="微软雅黑" pitchFamily="34" charset="-122"/>
                <a:ea typeface="微软雅黑" pitchFamily="34" charset="-122"/>
              </a:rPr>
              <a:t>操作指在盘面上划分磁道和扇区，并在扇区中填写</a:t>
            </a:r>
            <a:r>
              <a:rPr kumimoji="1" lang="en-US" altLang="zh-CN" sz="2200" b="1">
                <a:solidFill>
                  <a:srgbClr val="D1390F"/>
                </a:solidFill>
                <a:latin typeface="微软雅黑" pitchFamily="34" charset="-122"/>
                <a:ea typeface="微软雅黑" pitchFamily="34" charset="-122"/>
              </a:rPr>
              <a:t>ID</a:t>
            </a:r>
            <a:r>
              <a:rPr kumimoji="1" lang="zh-CN" altLang="en-US" sz="2200" b="1">
                <a:solidFill>
                  <a:srgbClr val="D1390F"/>
                </a:solidFill>
                <a:latin typeface="微软雅黑" pitchFamily="34" charset="-122"/>
                <a:ea typeface="微软雅黑" pitchFamily="34" charset="-122"/>
              </a:rPr>
              <a:t>域信息的过程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7459"/>
                                        </p:tgtEl>
                                        <p:attrNameLst>
                                          <p:attrName>style.visibility</p:attrName>
                                        </p:attrNameLst>
                                      </p:cBhvr>
                                      <p:to>
                                        <p:strVal val="visible"/>
                                      </p:to>
                                    </p:set>
                                    <p:animEffect transition="in" filter="blinds(horizontal)">
                                      <p:cBhvr>
                                        <p:cTn id="7" dur="500"/>
                                        <p:tgtEl>
                                          <p:spTgt spid="78745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87461"/>
                                        </p:tgtEl>
                                        <p:attrNameLst>
                                          <p:attrName>style.visibility</p:attrName>
                                        </p:attrNameLst>
                                      </p:cBhvr>
                                      <p:to>
                                        <p:strVal val="visible"/>
                                      </p:to>
                                    </p:set>
                                    <p:anim calcmode="lin" valueType="num">
                                      <p:cBhvr additive="base">
                                        <p:cTn id="12" dur="500" fill="hold"/>
                                        <p:tgtEl>
                                          <p:spTgt spid="787461"/>
                                        </p:tgtEl>
                                        <p:attrNameLst>
                                          <p:attrName>ppt_x</p:attrName>
                                        </p:attrNameLst>
                                      </p:cBhvr>
                                      <p:tavLst>
                                        <p:tav tm="0">
                                          <p:val>
                                            <p:strVal val="#ppt_x"/>
                                          </p:val>
                                        </p:tav>
                                        <p:tav tm="100000">
                                          <p:val>
                                            <p:strVal val="#ppt_x"/>
                                          </p:val>
                                        </p:tav>
                                      </p:tavLst>
                                    </p:anim>
                                    <p:anim calcmode="lin" valueType="num">
                                      <p:cBhvr additive="base">
                                        <p:cTn id="13" dur="500" fill="hold"/>
                                        <p:tgtEl>
                                          <p:spTgt spid="7874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7459" grpId="0" animBg="1"/>
      <p:bldP spid="78746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xfrm>
            <a:off x="236538" y="130175"/>
            <a:ext cx="8807450" cy="527050"/>
          </a:xfrm>
        </p:spPr>
        <p:txBody>
          <a:bodyPr/>
          <a:lstStyle/>
          <a:p>
            <a:pPr defTabSz="717550"/>
            <a:r>
              <a:rPr lang="zh-CN" altLang="en-US"/>
              <a:t>平均存取时间</a:t>
            </a:r>
            <a:endParaRPr lang="en-US" altLang="zh-CN"/>
          </a:p>
        </p:txBody>
      </p:sp>
      <p:sp>
        <p:nvSpPr>
          <p:cNvPr id="788483" name="Rectangle 3"/>
          <p:cNvSpPr>
            <a:spLocks noGrp="1" noChangeArrowheads="1"/>
          </p:cNvSpPr>
          <p:nvPr>
            <p:ph type="body" idx="1"/>
          </p:nvPr>
        </p:nvSpPr>
        <p:spPr>
          <a:xfrm>
            <a:off x="422275" y="4595813"/>
            <a:ext cx="8491538" cy="2111375"/>
          </a:xfrm>
        </p:spPr>
        <p:txBody>
          <a:bodyPr/>
          <a:lstStyle/>
          <a:p>
            <a:pPr marL="268288" indent="-268288" defTabSz="717550">
              <a:lnSpc>
                <a:spcPct val="115000"/>
              </a:lnSpc>
              <a:spcBef>
                <a:spcPct val="15000"/>
              </a:spcBef>
            </a:pPr>
            <a:r>
              <a:rPr lang="zh-CN" altLang="en-US">
                <a:latin typeface="微软雅黑" pitchFamily="34" charset="-122"/>
                <a:ea typeface="微软雅黑" pitchFamily="34" charset="-122"/>
              </a:rPr>
              <a:t>磁盘上的信息以扇区为单位进行读写，平均存取时间为：</a:t>
            </a:r>
          </a:p>
          <a:p>
            <a:pPr marL="268288" indent="-268288" defTabSz="717550">
              <a:lnSpc>
                <a:spcPct val="115000"/>
              </a:lnSpc>
              <a:spcBef>
                <a:spcPct val="15000"/>
              </a:spcBef>
              <a:buFontTx/>
              <a:buNone/>
            </a:pPr>
            <a:r>
              <a:rPr lang="zh-CN" altLang="en-US">
                <a:latin typeface="微软雅黑" pitchFamily="34" charset="-122"/>
                <a:ea typeface="微软雅黑" pitchFamily="34" charset="-122"/>
              </a:rPr>
              <a:t>		</a:t>
            </a:r>
            <a:r>
              <a:rPr lang="en-US" altLang="zh-CN">
                <a:solidFill>
                  <a:srgbClr val="0000FF"/>
                </a:solidFill>
                <a:latin typeface="微软雅黑" pitchFamily="34" charset="-122"/>
                <a:ea typeface="微软雅黑" pitchFamily="34" charset="-122"/>
              </a:rPr>
              <a:t>T = </a:t>
            </a:r>
            <a:r>
              <a:rPr lang="zh-CN" altLang="en-US">
                <a:solidFill>
                  <a:srgbClr val="0000FF"/>
                </a:solidFill>
                <a:latin typeface="微软雅黑" pitchFamily="34" charset="-122"/>
                <a:ea typeface="微软雅黑" pitchFamily="34" charset="-122"/>
              </a:rPr>
              <a:t>平均寻道时间 </a:t>
            </a:r>
            <a:r>
              <a:rPr lang="en-US" altLang="zh-CN">
                <a:solidFill>
                  <a:srgbClr val="0000FF"/>
                </a:solidFill>
                <a:latin typeface="微软雅黑" pitchFamily="34" charset="-122"/>
                <a:ea typeface="微软雅黑" pitchFamily="34" charset="-122"/>
              </a:rPr>
              <a:t>+ </a:t>
            </a:r>
            <a:r>
              <a:rPr lang="zh-CN" altLang="en-US">
                <a:solidFill>
                  <a:srgbClr val="0000FF"/>
                </a:solidFill>
                <a:latin typeface="微软雅黑" pitchFamily="34" charset="-122"/>
                <a:ea typeface="微软雅黑" pitchFamily="34" charset="-122"/>
              </a:rPr>
              <a:t>平均旋转等待时间 </a:t>
            </a:r>
            <a:r>
              <a:rPr lang="en-US" altLang="zh-CN">
                <a:solidFill>
                  <a:srgbClr val="0000FF"/>
                </a:solidFill>
                <a:latin typeface="微软雅黑" pitchFamily="34" charset="-122"/>
                <a:ea typeface="微软雅黑" pitchFamily="34" charset="-122"/>
              </a:rPr>
              <a:t>+ </a:t>
            </a:r>
            <a:r>
              <a:rPr lang="zh-CN" altLang="en-US">
                <a:solidFill>
                  <a:srgbClr val="0000FF"/>
                </a:solidFill>
                <a:latin typeface="微软雅黑" pitchFamily="34" charset="-122"/>
                <a:ea typeface="微软雅黑" pitchFamily="34" charset="-122"/>
              </a:rPr>
              <a:t>数据传输时间（忽略不计）</a:t>
            </a:r>
            <a:endParaRPr lang="en-US" altLang="zh-CN">
              <a:solidFill>
                <a:srgbClr val="0000FF"/>
              </a:solidFill>
              <a:latin typeface="微软雅黑" pitchFamily="34" charset="-122"/>
              <a:ea typeface="微软雅黑" pitchFamily="34" charset="-122"/>
            </a:endParaRPr>
          </a:p>
          <a:p>
            <a:pPr marL="582613" lvl="1" indent="-223838" defTabSz="717550">
              <a:lnSpc>
                <a:spcPct val="115000"/>
              </a:lnSpc>
              <a:spcBef>
                <a:spcPct val="15000"/>
              </a:spcBef>
            </a:pPr>
            <a:r>
              <a:rPr lang="zh-CN" altLang="en-US">
                <a:solidFill>
                  <a:srgbClr val="D1390F"/>
                </a:solidFill>
                <a:latin typeface="微软雅黑" pitchFamily="34" charset="-122"/>
                <a:ea typeface="微软雅黑" pitchFamily="34" charset="-122"/>
              </a:rPr>
              <a:t>平均寻道时间</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磁头寻找到指定磁道所需平均时间 </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大约</a:t>
            </a:r>
            <a:r>
              <a:rPr lang="en-US" altLang="zh-CN">
                <a:latin typeface="微软雅黑" pitchFamily="34" charset="-122"/>
                <a:ea typeface="微软雅黑" pitchFamily="34" charset="-122"/>
              </a:rPr>
              <a:t>5ms)</a:t>
            </a:r>
            <a:endParaRPr lang="zh-CN" altLang="en-US">
              <a:latin typeface="微软雅黑" pitchFamily="34" charset="-122"/>
              <a:ea typeface="微软雅黑" pitchFamily="34" charset="-122"/>
            </a:endParaRPr>
          </a:p>
          <a:p>
            <a:pPr marL="582613" lvl="1" indent="-223838" defTabSz="717550">
              <a:lnSpc>
                <a:spcPct val="115000"/>
              </a:lnSpc>
              <a:spcBef>
                <a:spcPct val="15000"/>
              </a:spcBef>
            </a:pPr>
            <a:r>
              <a:rPr lang="zh-CN" altLang="en-US">
                <a:solidFill>
                  <a:srgbClr val="D1390F"/>
                </a:solidFill>
                <a:latin typeface="微软雅黑" pitchFamily="34" charset="-122"/>
                <a:ea typeface="微软雅黑" pitchFamily="34" charset="-122"/>
              </a:rPr>
              <a:t>平均旋转等待时间</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指定扇区旋转到磁头下方所需平均时间 </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大约</a:t>
            </a:r>
            <a:r>
              <a:rPr lang="en-US" altLang="zh-CN">
                <a:latin typeface="微软雅黑" pitchFamily="34" charset="-122"/>
                <a:ea typeface="微软雅黑" pitchFamily="34" charset="-122"/>
              </a:rPr>
              <a:t>4</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6ms)  ( </a:t>
            </a:r>
            <a:r>
              <a:rPr lang="zh-CN" altLang="en-US">
                <a:latin typeface="微软雅黑" pitchFamily="34" charset="-122"/>
                <a:ea typeface="微软雅黑" pitchFamily="34" charset="-122"/>
              </a:rPr>
              <a:t>转速：</a:t>
            </a:r>
            <a:r>
              <a:rPr lang="en-US" altLang="zh-CN">
                <a:latin typeface="微软雅黑" pitchFamily="34" charset="-122"/>
                <a:ea typeface="微软雅黑" pitchFamily="34" charset="-122"/>
              </a:rPr>
              <a:t> 4200 / 5400 / 7200 / 10000rpm )</a:t>
            </a:r>
          </a:p>
          <a:p>
            <a:pPr marL="582613" lvl="1" indent="-223838" defTabSz="717550">
              <a:lnSpc>
                <a:spcPct val="115000"/>
              </a:lnSpc>
              <a:spcBef>
                <a:spcPct val="15000"/>
              </a:spcBef>
            </a:pPr>
            <a:r>
              <a:rPr lang="zh-CN" altLang="en-US">
                <a:solidFill>
                  <a:srgbClr val="D1390F"/>
                </a:solidFill>
                <a:latin typeface="微软雅黑" pitchFamily="34" charset="-122"/>
                <a:ea typeface="微软雅黑" pitchFamily="34" charset="-122"/>
              </a:rPr>
              <a:t>数据传输时间</a:t>
            </a: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大约</a:t>
            </a:r>
            <a:r>
              <a:rPr lang="en-US" altLang="zh-CN">
                <a:latin typeface="微软雅黑" pitchFamily="34" charset="-122"/>
                <a:ea typeface="微软雅黑" pitchFamily="34" charset="-122"/>
              </a:rPr>
              <a:t>0.01ms / </a:t>
            </a:r>
            <a:r>
              <a:rPr lang="zh-CN" altLang="en-US">
                <a:latin typeface="微软雅黑" pitchFamily="34" charset="-122"/>
                <a:ea typeface="微软雅黑" pitchFamily="34" charset="-122"/>
              </a:rPr>
              <a:t>扇区 </a:t>
            </a:r>
            <a:r>
              <a:rPr lang="en-US" altLang="zh-CN">
                <a:latin typeface="微软雅黑" pitchFamily="34" charset="-122"/>
                <a:ea typeface="微软雅黑" pitchFamily="34" charset="-122"/>
              </a:rPr>
              <a:t>)</a:t>
            </a:r>
            <a:endParaRPr lang="zh-CN" altLang="en-US">
              <a:latin typeface="微软雅黑" pitchFamily="34" charset="-122"/>
              <a:ea typeface="微软雅黑" pitchFamily="34" charset="-122"/>
            </a:endParaRPr>
          </a:p>
        </p:txBody>
      </p:sp>
      <p:grpSp>
        <p:nvGrpSpPr>
          <p:cNvPr id="788484" name="Group 4"/>
          <p:cNvGrpSpPr>
            <a:grpSpLocks/>
          </p:cNvGrpSpPr>
          <p:nvPr/>
        </p:nvGrpSpPr>
        <p:grpSpPr bwMode="auto">
          <a:xfrm>
            <a:off x="1125538" y="774700"/>
            <a:ext cx="7327900" cy="2925763"/>
            <a:chOff x="1144" y="1645"/>
            <a:chExt cx="4616" cy="1843"/>
          </a:xfrm>
        </p:grpSpPr>
        <p:sp>
          <p:nvSpPr>
            <p:cNvPr id="788485" name="AutoShape 5"/>
            <p:cNvSpPr>
              <a:spLocks noChangeArrowheads="1"/>
            </p:cNvSpPr>
            <p:nvPr/>
          </p:nvSpPr>
          <p:spPr bwMode="auto">
            <a:xfrm>
              <a:off x="3832" y="2864"/>
              <a:ext cx="288" cy="381"/>
            </a:xfrm>
            <a:prstGeom prst="can">
              <a:avLst>
                <a:gd name="adj" fmla="val 33073"/>
              </a:avLst>
            </a:prstGeom>
            <a:solidFill>
              <a:schemeClr val="accent2">
                <a:alpha val="30000"/>
              </a:schemeClr>
            </a:solidFill>
            <a:ln w="9525">
              <a:solidFill>
                <a:schemeClr val="tx1"/>
              </a:solidFill>
              <a:round/>
              <a:headEnd/>
              <a:tailEnd/>
            </a:ln>
            <a:effectLst/>
          </p:spPr>
          <p:txBody>
            <a:bodyPr wrap="none" anchor="ctr"/>
            <a:lstStyle/>
            <a:p>
              <a:endParaRPr lang="zh-CN" altLang="en-US"/>
            </a:p>
          </p:txBody>
        </p:sp>
        <p:sp>
          <p:nvSpPr>
            <p:cNvPr id="788486" name="Rectangle 6"/>
            <p:cNvSpPr>
              <a:spLocks noChangeArrowheads="1"/>
            </p:cNvSpPr>
            <p:nvPr/>
          </p:nvSpPr>
          <p:spPr bwMode="auto">
            <a:xfrm>
              <a:off x="2872" y="2864"/>
              <a:ext cx="240" cy="48"/>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788487" name="Rectangle 7"/>
            <p:cNvSpPr>
              <a:spLocks noChangeArrowheads="1"/>
            </p:cNvSpPr>
            <p:nvPr/>
          </p:nvSpPr>
          <p:spPr bwMode="auto">
            <a:xfrm>
              <a:off x="2872" y="2624"/>
              <a:ext cx="240" cy="48"/>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788488" name="Rectangle 8"/>
            <p:cNvSpPr>
              <a:spLocks noChangeArrowheads="1"/>
            </p:cNvSpPr>
            <p:nvPr/>
          </p:nvSpPr>
          <p:spPr bwMode="auto">
            <a:xfrm>
              <a:off x="2872" y="2384"/>
              <a:ext cx="240" cy="48"/>
            </a:xfrm>
            <a:prstGeom prst="rect">
              <a:avLst/>
            </a:prstGeom>
            <a:solidFill>
              <a:schemeClr val="accent2"/>
            </a:solidFill>
            <a:ln w="9525">
              <a:solidFill>
                <a:schemeClr val="accent1"/>
              </a:solidFill>
              <a:miter lim="800000"/>
              <a:headEnd/>
              <a:tailEnd/>
            </a:ln>
            <a:effectLst/>
          </p:spPr>
          <p:txBody>
            <a:bodyPr wrap="none" anchor="ctr"/>
            <a:lstStyle/>
            <a:p>
              <a:endParaRPr lang="zh-CN" altLang="en-US"/>
            </a:p>
          </p:txBody>
        </p:sp>
        <p:grpSp>
          <p:nvGrpSpPr>
            <p:cNvPr id="788489" name="Group 9"/>
            <p:cNvGrpSpPr>
              <a:grpSpLocks/>
            </p:cNvGrpSpPr>
            <p:nvPr/>
          </p:nvGrpSpPr>
          <p:grpSpPr bwMode="auto">
            <a:xfrm>
              <a:off x="2920" y="2624"/>
              <a:ext cx="2112" cy="432"/>
              <a:chOff x="2688" y="1632"/>
              <a:chExt cx="2112" cy="432"/>
            </a:xfrm>
          </p:grpSpPr>
          <p:sp>
            <p:nvSpPr>
              <p:cNvPr id="788490" name="Oval 10"/>
              <p:cNvSpPr>
                <a:spLocks noChangeArrowheads="1"/>
              </p:cNvSpPr>
              <p:nvPr/>
            </p:nvSpPr>
            <p:spPr bwMode="auto">
              <a:xfrm>
                <a:off x="2688" y="1632"/>
                <a:ext cx="2112" cy="432"/>
              </a:xfrm>
              <a:prstGeom prst="ellipse">
                <a:avLst/>
              </a:prstGeom>
              <a:solidFill>
                <a:schemeClr val="bg1"/>
              </a:solidFill>
              <a:ln w="9525">
                <a:solidFill>
                  <a:schemeClr val="tx1"/>
                </a:solidFill>
                <a:round/>
                <a:headEnd/>
                <a:tailEnd/>
              </a:ln>
              <a:effectLst/>
            </p:spPr>
            <p:txBody>
              <a:bodyPr wrap="none" anchor="ctr"/>
              <a:lstStyle/>
              <a:p>
                <a:endParaRPr lang="zh-CN" altLang="en-US"/>
              </a:p>
            </p:txBody>
          </p:sp>
          <p:sp>
            <p:nvSpPr>
              <p:cNvPr id="788491" name="Oval 11"/>
              <p:cNvSpPr>
                <a:spLocks noChangeAspect="1" noChangeArrowheads="1"/>
              </p:cNvSpPr>
              <p:nvPr/>
            </p:nvSpPr>
            <p:spPr bwMode="auto">
              <a:xfrm>
                <a:off x="2862" y="1687"/>
                <a:ext cx="1745" cy="317"/>
              </a:xfrm>
              <a:prstGeom prst="ellipse">
                <a:avLst/>
              </a:prstGeom>
              <a:solidFill>
                <a:schemeClr val="bg1"/>
              </a:solidFill>
              <a:ln w="9525">
                <a:solidFill>
                  <a:schemeClr val="tx1"/>
                </a:solidFill>
                <a:round/>
                <a:headEnd/>
                <a:tailEnd/>
              </a:ln>
              <a:effectLst/>
            </p:spPr>
            <p:txBody>
              <a:bodyPr wrap="none" anchor="ctr"/>
              <a:lstStyle/>
              <a:p>
                <a:endParaRPr lang="zh-CN" altLang="en-US"/>
              </a:p>
            </p:txBody>
          </p:sp>
          <p:sp>
            <p:nvSpPr>
              <p:cNvPr id="788492" name="Oval 12"/>
              <p:cNvSpPr>
                <a:spLocks noChangeAspect="1" noChangeArrowheads="1"/>
              </p:cNvSpPr>
              <p:nvPr/>
            </p:nvSpPr>
            <p:spPr bwMode="auto">
              <a:xfrm>
                <a:off x="3135" y="1731"/>
                <a:ext cx="1203" cy="219"/>
              </a:xfrm>
              <a:prstGeom prst="ellipse">
                <a:avLst/>
              </a:prstGeom>
              <a:solidFill>
                <a:schemeClr val="bg1"/>
              </a:solidFill>
              <a:ln w="9525">
                <a:solidFill>
                  <a:schemeClr val="tx1"/>
                </a:solidFill>
                <a:round/>
                <a:headEnd/>
                <a:tailEnd/>
              </a:ln>
              <a:effectLst/>
            </p:spPr>
            <p:txBody>
              <a:bodyPr wrap="none" anchor="ctr"/>
              <a:lstStyle/>
              <a:p>
                <a:endParaRPr lang="zh-CN" altLang="en-US"/>
              </a:p>
            </p:txBody>
          </p:sp>
        </p:grpSp>
        <p:grpSp>
          <p:nvGrpSpPr>
            <p:cNvPr id="788493" name="Group 13"/>
            <p:cNvGrpSpPr>
              <a:grpSpLocks/>
            </p:cNvGrpSpPr>
            <p:nvPr/>
          </p:nvGrpSpPr>
          <p:grpSpPr bwMode="auto">
            <a:xfrm>
              <a:off x="2920" y="2384"/>
              <a:ext cx="2112" cy="432"/>
              <a:chOff x="2688" y="1632"/>
              <a:chExt cx="2112" cy="432"/>
            </a:xfrm>
          </p:grpSpPr>
          <p:sp>
            <p:nvSpPr>
              <p:cNvPr id="788494" name="Oval 14"/>
              <p:cNvSpPr>
                <a:spLocks noChangeArrowheads="1"/>
              </p:cNvSpPr>
              <p:nvPr/>
            </p:nvSpPr>
            <p:spPr bwMode="auto">
              <a:xfrm>
                <a:off x="2688" y="1632"/>
                <a:ext cx="2112" cy="432"/>
              </a:xfrm>
              <a:prstGeom prst="ellipse">
                <a:avLst/>
              </a:prstGeom>
              <a:solidFill>
                <a:schemeClr val="bg1"/>
              </a:solidFill>
              <a:ln w="9525">
                <a:solidFill>
                  <a:schemeClr val="tx1"/>
                </a:solidFill>
                <a:round/>
                <a:headEnd/>
                <a:tailEnd/>
              </a:ln>
              <a:effectLst/>
            </p:spPr>
            <p:txBody>
              <a:bodyPr wrap="none" anchor="ctr"/>
              <a:lstStyle/>
              <a:p>
                <a:endParaRPr lang="zh-CN" altLang="en-US"/>
              </a:p>
            </p:txBody>
          </p:sp>
          <p:sp>
            <p:nvSpPr>
              <p:cNvPr id="788495" name="Oval 15"/>
              <p:cNvSpPr>
                <a:spLocks noChangeAspect="1" noChangeArrowheads="1"/>
              </p:cNvSpPr>
              <p:nvPr/>
            </p:nvSpPr>
            <p:spPr bwMode="auto">
              <a:xfrm>
                <a:off x="2862" y="1687"/>
                <a:ext cx="1745" cy="317"/>
              </a:xfrm>
              <a:prstGeom prst="ellipse">
                <a:avLst/>
              </a:prstGeom>
              <a:solidFill>
                <a:schemeClr val="bg1"/>
              </a:solidFill>
              <a:ln w="9525">
                <a:solidFill>
                  <a:schemeClr val="tx1"/>
                </a:solidFill>
                <a:round/>
                <a:headEnd/>
                <a:tailEnd/>
              </a:ln>
              <a:effectLst/>
            </p:spPr>
            <p:txBody>
              <a:bodyPr wrap="none" anchor="ctr"/>
              <a:lstStyle/>
              <a:p>
                <a:endParaRPr lang="zh-CN" altLang="en-US"/>
              </a:p>
            </p:txBody>
          </p:sp>
          <p:sp>
            <p:nvSpPr>
              <p:cNvPr id="788496" name="Oval 16"/>
              <p:cNvSpPr>
                <a:spLocks noChangeAspect="1" noChangeArrowheads="1"/>
              </p:cNvSpPr>
              <p:nvPr/>
            </p:nvSpPr>
            <p:spPr bwMode="auto">
              <a:xfrm>
                <a:off x="3135" y="1731"/>
                <a:ext cx="1203" cy="219"/>
              </a:xfrm>
              <a:prstGeom prst="ellipse">
                <a:avLst/>
              </a:prstGeom>
              <a:solidFill>
                <a:schemeClr val="bg1"/>
              </a:solidFill>
              <a:ln w="9525">
                <a:solidFill>
                  <a:schemeClr val="tx1"/>
                </a:solidFill>
                <a:round/>
                <a:headEnd/>
                <a:tailEnd/>
              </a:ln>
              <a:effectLst/>
            </p:spPr>
            <p:txBody>
              <a:bodyPr wrap="none" anchor="ctr"/>
              <a:lstStyle/>
              <a:p>
                <a:endParaRPr lang="zh-CN" altLang="en-US"/>
              </a:p>
            </p:txBody>
          </p:sp>
        </p:grpSp>
        <p:sp>
          <p:nvSpPr>
            <p:cNvPr id="788497" name="AutoShape 17"/>
            <p:cNvSpPr>
              <a:spLocks noChangeArrowheads="1"/>
            </p:cNvSpPr>
            <p:nvPr/>
          </p:nvSpPr>
          <p:spPr bwMode="auto">
            <a:xfrm>
              <a:off x="1144" y="1808"/>
              <a:ext cx="624" cy="1440"/>
            </a:xfrm>
            <a:prstGeom prst="can">
              <a:avLst>
                <a:gd name="adj" fmla="val 57692"/>
              </a:avLst>
            </a:prstGeom>
            <a:solidFill>
              <a:srgbClr val="00FFFF"/>
            </a:solidFill>
            <a:ln w="9525">
              <a:solidFill>
                <a:schemeClr val="tx1"/>
              </a:solidFill>
              <a:round/>
              <a:headEnd/>
              <a:tailEnd/>
            </a:ln>
            <a:effectLst/>
          </p:spPr>
          <p:txBody>
            <a:bodyPr wrap="none" anchor="ctr"/>
            <a:lstStyle/>
            <a:p>
              <a:endParaRPr lang="zh-CN" altLang="en-US"/>
            </a:p>
          </p:txBody>
        </p:sp>
        <p:grpSp>
          <p:nvGrpSpPr>
            <p:cNvPr id="788498" name="Group 18"/>
            <p:cNvGrpSpPr>
              <a:grpSpLocks/>
            </p:cNvGrpSpPr>
            <p:nvPr/>
          </p:nvGrpSpPr>
          <p:grpSpPr bwMode="auto">
            <a:xfrm>
              <a:off x="2920" y="2144"/>
              <a:ext cx="2112" cy="432"/>
              <a:chOff x="2688" y="1632"/>
              <a:chExt cx="2112" cy="432"/>
            </a:xfrm>
          </p:grpSpPr>
          <p:sp>
            <p:nvSpPr>
              <p:cNvPr id="788499" name="Oval 19"/>
              <p:cNvSpPr>
                <a:spLocks noChangeArrowheads="1"/>
              </p:cNvSpPr>
              <p:nvPr/>
            </p:nvSpPr>
            <p:spPr bwMode="auto">
              <a:xfrm>
                <a:off x="2688" y="1632"/>
                <a:ext cx="2112" cy="432"/>
              </a:xfrm>
              <a:prstGeom prst="ellipse">
                <a:avLst/>
              </a:prstGeom>
              <a:solidFill>
                <a:schemeClr val="bg1"/>
              </a:solidFill>
              <a:ln w="9525">
                <a:solidFill>
                  <a:schemeClr val="tx1"/>
                </a:solidFill>
                <a:round/>
                <a:headEnd/>
                <a:tailEnd/>
              </a:ln>
              <a:effectLst/>
            </p:spPr>
            <p:txBody>
              <a:bodyPr wrap="none" anchor="ctr"/>
              <a:lstStyle/>
              <a:p>
                <a:endParaRPr lang="zh-CN" altLang="en-US"/>
              </a:p>
            </p:txBody>
          </p:sp>
          <p:sp>
            <p:nvSpPr>
              <p:cNvPr id="788500" name="Oval 20"/>
              <p:cNvSpPr>
                <a:spLocks noChangeAspect="1" noChangeArrowheads="1"/>
              </p:cNvSpPr>
              <p:nvPr/>
            </p:nvSpPr>
            <p:spPr bwMode="auto">
              <a:xfrm>
                <a:off x="2862" y="1687"/>
                <a:ext cx="1745" cy="317"/>
              </a:xfrm>
              <a:prstGeom prst="ellipse">
                <a:avLst/>
              </a:prstGeom>
              <a:solidFill>
                <a:schemeClr val="bg1"/>
              </a:solidFill>
              <a:ln w="9525">
                <a:solidFill>
                  <a:schemeClr val="tx1"/>
                </a:solidFill>
                <a:round/>
                <a:headEnd/>
                <a:tailEnd/>
              </a:ln>
              <a:effectLst/>
            </p:spPr>
            <p:txBody>
              <a:bodyPr wrap="none" anchor="ctr"/>
              <a:lstStyle/>
              <a:p>
                <a:endParaRPr lang="zh-CN" altLang="en-US"/>
              </a:p>
            </p:txBody>
          </p:sp>
          <p:sp>
            <p:nvSpPr>
              <p:cNvPr id="788501" name="Oval 21"/>
              <p:cNvSpPr>
                <a:spLocks noChangeAspect="1" noChangeArrowheads="1"/>
              </p:cNvSpPr>
              <p:nvPr/>
            </p:nvSpPr>
            <p:spPr bwMode="auto">
              <a:xfrm>
                <a:off x="3135" y="1731"/>
                <a:ext cx="1203" cy="219"/>
              </a:xfrm>
              <a:prstGeom prst="ellipse">
                <a:avLst/>
              </a:prstGeom>
              <a:solidFill>
                <a:schemeClr val="bg1"/>
              </a:solidFill>
              <a:ln w="9525">
                <a:solidFill>
                  <a:schemeClr val="tx1"/>
                </a:solidFill>
                <a:round/>
                <a:headEnd/>
                <a:tailEnd/>
              </a:ln>
              <a:effectLst/>
            </p:spPr>
            <p:txBody>
              <a:bodyPr wrap="none" anchor="ctr"/>
              <a:lstStyle/>
              <a:p>
                <a:endParaRPr lang="zh-CN" altLang="en-US"/>
              </a:p>
            </p:txBody>
          </p:sp>
        </p:grpSp>
        <p:sp>
          <p:nvSpPr>
            <p:cNvPr id="788502" name="Rectangle 22"/>
            <p:cNvSpPr>
              <a:spLocks noChangeArrowheads="1"/>
            </p:cNvSpPr>
            <p:nvPr/>
          </p:nvSpPr>
          <p:spPr bwMode="auto">
            <a:xfrm>
              <a:off x="1768" y="2288"/>
              <a:ext cx="1104" cy="144"/>
            </a:xfrm>
            <a:prstGeom prst="rect">
              <a:avLst/>
            </a:prstGeom>
            <a:solidFill>
              <a:srgbClr val="00FFFF"/>
            </a:solidFill>
            <a:ln w="9525">
              <a:solidFill>
                <a:schemeClr val="tx1"/>
              </a:solidFill>
              <a:miter lim="800000"/>
              <a:headEnd/>
              <a:tailEnd/>
            </a:ln>
            <a:effectLst/>
          </p:spPr>
          <p:txBody>
            <a:bodyPr wrap="none" anchor="ctr"/>
            <a:lstStyle/>
            <a:p>
              <a:endParaRPr lang="zh-CN" altLang="en-US"/>
            </a:p>
          </p:txBody>
        </p:sp>
        <p:sp>
          <p:nvSpPr>
            <p:cNvPr id="788503" name="Rectangle 23"/>
            <p:cNvSpPr>
              <a:spLocks noChangeArrowheads="1"/>
            </p:cNvSpPr>
            <p:nvPr/>
          </p:nvSpPr>
          <p:spPr bwMode="auto">
            <a:xfrm>
              <a:off x="2872" y="2288"/>
              <a:ext cx="240" cy="48"/>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788504" name="Rectangle 24"/>
            <p:cNvSpPr>
              <a:spLocks noChangeArrowheads="1"/>
            </p:cNvSpPr>
            <p:nvPr/>
          </p:nvSpPr>
          <p:spPr bwMode="auto">
            <a:xfrm>
              <a:off x="3094" y="2258"/>
              <a:ext cx="96" cy="96"/>
            </a:xfrm>
            <a:prstGeom prst="rect">
              <a:avLst/>
            </a:prstGeom>
            <a:solidFill>
              <a:schemeClr val="tx2"/>
            </a:solidFill>
            <a:ln w="9525">
              <a:solidFill>
                <a:schemeClr val="tx1"/>
              </a:solidFill>
              <a:miter lim="800000"/>
              <a:headEnd/>
              <a:tailEnd/>
            </a:ln>
            <a:effectLst/>
          </p:spPr>
          <p:txBody>
            <a:bodyPr wrap="none" anchor="ctr"/>
            <a:lstStyle/>
            <a:p>
              <a:endParaRPr lang="zh-CN" altLang="en-US"/>
            </a:p>
          </p:txBody>
        </p:sp>
        <p:sp>
          <p:nvSpPr>
            <p:cNvPr id="788505" name="Rectangle 25"/>
            <p:cNvSpPr>
              <a:spLocks noChangeArrowheads="1"/>
            </p:cNvSpPr>
            <p:nvPr/>
          </p:nvSpPr>
          <p:spPr bwMode="auto">
            <a:xfrm>
              <a:off x="1768" y="2528"/>
              <a:ext cx="1104" cy="144"/>
            </a:xfrm>
            <a:prstGeom prst="rect">
              <a:avLst/>
            </a:prstGeom>
            <a:solidFill>
              <a:srgbClr val="00FFFF"/>
            </a:solidFill>
            <a:ln w="9525">
              <a:solidFill>
                <a:schemeClr val="tx1"/>
              </a:solidFill>
              <a:miter lim="800000"/>
              <a:headEnd/>
              <a:tailEnd/>
            </a:ln>
            <a:effectLst/>
          </p:spPr>
          <p:txBody>
            <a:bodyPr wrap="none" anchor="ctr"/>
            <a:lstStyle/>
            <a:p>
              <a:endParaRPr lang="zh-CN" altLang="en-US"/>
            </a:p>
          </p:txBody>
        </p:sp>
        <p:sp>
          <p:nvSpPr>
            <p:cNvPr id="788506" name="Rectangle 26"/>
            <p:cNvSpPr>
              <a:spLocks noChangeArrowheads="1"/>
            </p:cNvSpPr>
            <p:nvPr/>
          </p:nvSpPr>
          <p:spPr bwMode="auto">
            <a:xfrm>
              <a:off x="2872" y="2528"/>
              <a:ext cx="240" cy="48"/>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788507" name="Rectangle 27"/>
            <p:cNvSpPr>
              <a:spLocks noChangeArrowheads="1"/>
            </p:cNvSpPr>
            <p:nvPr/>
          </p:nvSpPr>
          <p:spPr bwMode="auto">
            <a:xfrm>
              <a:off x="3112" y="2507"/>
              <a:ext cx="96" cy="96"/>
            </a:xfrm>
            <a:prstGeom prst="rect">
              <a:avLst/>
            </a:prstGeom>
            <a:solidFill>
              <a:schemeClr val="tx2"/>
            </a:solidFill>
            <a:ln w="9525">
              <a:solidFill>
                <a:schemeClr val="tx1"/>
              </a:solidFill>
              <a:miter lim="800000"/>
              <a:headEnd/>
              <a:tailEnd/>
            </a:ln>
            <a:effectLst/>
          </p:spPr>
          <p:txBody>
            <a:bodyPr wrap="none" anchor="ctr"/>
            <a:lstStyle/>
            <a:p>
              <a:endParaRPr lang="zh-CN" altLang="en-US"/>
            </a:p>
          </p:txBody>
        </p:sp>
        <p:sp>
          <p:nvSpPr>
            <p:cNvPr id="788508" name="Rectangle 28"/>
            <p:cNvSpPr>
              <a:spLocks noChangeArrowheads="1"/>
            </p:cNvSpPr>
            <p:nvPr/>
          </p:nvSpPr>
          <p:spPr bwMode="auto">
            <a:xfrm>
              <a:off x="1768" y="2768"/>
              <a:ext cx="1104" cy="144"/>
            </a:xfrm>
            <a:prstGeom prst="rect">
              <a:avLst/>
            </a:prstGeom>
            <a:solidFill>
              <a:srgbClr val="00FFFF"/>
            </a:solidFill>
            <a:ln w="9525">
              <a:solidFill>
                <a:schemeClr val="tx1"/>
              </a:solidFill>
              <a:miter lim="800000"/>
              <a:headEnd/>
              <a:tailEnd/>
            </a:ln>
            <a:effectLst/>
          </p:spPr>
          <p:txBody>
            <a:bodyPr wrap="none" anchor="ctr"/>
            <a:lstStyle/>
            <a:p>
              <a:endParaRPr lang="zh-CN" altLang="en-US"/>
            </a:p>
          </p:txBody>
        </p:sp>
        <p:sp>
          <p:nvSpPr>
            <p:cNvPr id="788509" name="Rectangle 29"/>
            <p:cNvSpPr>
              <a:spLocks noChangeArrowheads="1"/>
            </p:cNvSpPr>
            <p:nvPr/>
          </p:nvSpPr>
          <p:spPr bwMode="auto">
            <a:xfrm>
              <a:off x="2872" y="2768"/>
              <a:ext cx="240" cy="48"/>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788510" name="Rectangle 30"/>
            <p:cNvSpPr>
              <a:spLocks noChangeArrowheads="1"/>
            </p:cNvSpPr>
            <p:nvPr/>
          </p:nvSpPr>
          <p:spPr bwMode="auto">
            <a:xfrm>
              <a:off x="3112" y="2747"/>
              <a:ext cx="96" cy="96"/>
            </a:xfrm>
            <a:prstGeom prst="rect">
              <a:avLst/>
            </a:prstGeom>
            <a:solidFill>
              <a:schemeClr val="tx2"/>
            </a:solidFill>
            <a:ln w="9525">
              <a:solidFill>
                <a:schemeClr val="tx1"/>
              </a:solidFill>
              <a:miter lim="800000"/>
              <a:headEnd/>
              <a:tailEnd/>
            </a:ln>
            <a:effectLst/>
          </p:spPr>
          <p:txBody>
            <a:bodyPr wrap="none" anchor="ctr"/>
            <a:lstStyle/>
            <a:p>
              <a:endParaRPr lang="zh-CN" altLang="en-US"/>
            </a:p>
          </p:txBody>
        </p:sp>
        <p:sp>
          <p:nvSpPr>
            <p:cNvPr id="788511" name="AutoShape 31"/>
            <p:cNvSpPr>
              <a:spLocks noChangeArrowheads="1"/>
            </p:cNvSpPr>
            <p:nvPr/>
          </p:nvSpPr>
          <p:spPr bwMode="auto">
            <a:xfrm>
              <a:off x="3832" y="2000"/>
              <a:ext cx="288" cy="381"/>
            </a:xfrm>
            <a:prstGeom prst="can">
              <a:avLst>
                <a:gd name="adj" fmla="val 33073"/>
              </a:avLst>
            </a:prstGeom>
            <a:solidFill>
              <a:schemeClr val="accent2">
                <a:alpha val="30000"/>
              </a:schemeClr>
            </a:solidFill>
            <a:ln w="9525">
              <a:solidFill>
                <a:schemeClr val="tx1"/>
              </a:solidFill>
              <a:round/>
              <a:headEnd/>
              <a:tailEnd/>
            </a:ln>
            <a:effectLst/>
          </p:spPr>
          <p:txBody>
            <a:bodyPr wrap="none" anchor="ctr"/>
            <a:lstStyle/>
            <a:p>
              <a:endParaRPr lang="zh-CN" altLang="en-US"/>
            </a:p>
          </p:txBody>
        </p:sp>
        <p:sp>
          <p:nvSpPr>
            <p:cNvPr id="788512" name="Line 32"/>
            <p:cNvSpPr>
              <a:spLocks noChangeShapeType="1"/>
            </p:cNvSpPr>
            <p:nvPr/>
          </p:nvSpPr>
          <p:spPr bwMode="auto">
            <a:xfrm>
              <a:off x="4840" y="1760"/>
              <a:ext cx="0" cy="1728"/>
            </a:xfrm>
            <a:prstGeom prst="line">
              <a:avLst/>
            </a:prstGeom>
            <a:noFill/>
            <a:ln w="9525">
              <a:solidFill>
                <a:schemeClr val="bg1"/>
              </a:solidFill>
              <a:prstDash val="dash"/>
              <a:round/>
              <a:headEnd/>
              <a:tailEnd/>
            </a:ln>
            <a:effectLst/>
          </p:spPr>
          <p:txBody>
            <a:bodyPr/>
            <a:lstStyle/>
            <a:p>
              <a:endParaRPr lang="zh-CN" altLang="en-US"/>
            </a:p>
          </p:txBody>
        </p:sp>
        <p:sp>
          <p:nvSpPr>
            <p:cNvPr id="788513" name="Text Box 33"/>
            <p:cNvSpPr txBox="1">
              <a:spLocks noChangeArrowheads="1"/>
            </p:cNvSpPr>
            <p:nvPr/>
          </p:nvSpPr>
          <p:spPr bwMode="auto">
            <a:xfrm>
              <a:off x="2680" y="1872"/>
              <a:ext cx="960" cy="288"/>
            </a:xfrm>
            <a:prstGeom prst="rect">
              <a:avLst/>
            </a:prstGeom>
            <a:noFill/>
            <a:ln w="9525">
              <a:noFill/>
              <a:miter lim="800000"/>
              <a:headEnd/>
              <a:tailEnd/>
            </a:ln>
            <a:effectLst/>
          </p:spPr>
          <p:txBody>
            <a:bodyPr lIns="91300" tIns="45650" rIns="91300" bIns="45650">
              <a:spAutoFit/>
            </a:bodyPr>
            <a:lstStyle/>
            <a:p>
              <a:pPr algn="ctr" eaLnBrk="1" hangingPunct="1">
                <a:spcBef>
                  <a:spcPct val="50000"/>
                </a:spcBef>
              </a:pPr>
              <a:r>
                <a:rPr lang="zh-CN" altLang="en-US" sz="2400" b="1">
                  <a:solidFill>
                    <a:srgbClr val="0000FF"/>
                  </a:solidFill>
                  <a:ea typeface="宋体" pitchFamily="2" charset="-122"/>
                  <a:cs typeface="Arial" pitchFamily="34" charset="0"/>
                </a:rPr>
                <a:t>磁头</a:t>
              </a:r>
            </a:p>
          </p:txBody>
        </p:sp>
        <p:cxnSp>
          <p:nvCxnSpPr>
            <p:cNvPr id="788514" name="AutoShape 34"/>
            <p:cNvCxnSpPr>
              <a:cxnSpLocks noChangeShapeType="1"/>
              <a:stCxn id="788513" idx="2"/>
              <a:endCxn id="788504" idx="0"/>
            </p:cNvCxnSpPr>
            <p:nvPr/>
          </p:nvCxnSpPr>
          <p:spPr bwMode="auto">
            <a:xfrm flipH="1">
              <a:off x="3142" y="2160"/>
              <a:ext cx="18" cy="98"/>
            </a:xfrm>
            <a:prstGeom prst="straightConnector1">
              <a:avLst/>
            </a:prstGeom>
            <a:noFill/>
            <a:ln w="22225">
              <a:solidFill>
                <a:schemeClr val="bg1"/>
              </a:solidFill>
              <a:round/>
              <a:headEnd/>
              <a:tailEnd type="triangle" w="med" len="med"/>
            </a:ln>
            <a:effectLst/>
          </p:spPr>
        </p:cxnSp>
        <p:cxnSp>
          <p:nvCxnSpPr>
            <p:cNvPr id="788515" name="AutoShape 35"/>
            <p:cNvCxnSpPr>
              <a:cxnSpLocks noChangeShapeType="1"/>
              <a:endCxn id="788502" idx="0"/>
            </p:cNvCxnSpPr>
            <p:nvPr/>
          </p:nvCxnSpPr>
          <p:spPr bwMode="auto">
            <a:xfrm>
              <a:off x="2296" y="1952"/>
              <a:ext cx="24" cy="336"/>
            </a:xfrm>
            <a:prstGeom prst="straightConnector1">
              <a:avLst/>
            </a:prstGeom>
            <a:noFill/>
            <a:ln w="22225">
              <a:solidFill>
                <a:schemeClr val="bg1"/>
              </a:solidFill>
              <a:round/>
              <a:headEnd/>
              <a:tailEnd type="triangle" w="med" len="med"/>
            </a:ln>
            <a:effectLst/>
          </p:spPr>
        </p:cxnSp>
        <p:sp>
          <p:nvSpPr>
            <p:cNvPr id="788516" name="Text Box 36"/>
            <p:cNvSpPr txBox="1">
              <a:spLocks noChangeArrowheads="1"/>
            </p:cNvSpPr>
            <p:nvPr/>
          </p:nvSpPr>
          <p:spPr bwMode="auto">
            <a:xfrm>
              <a:off x="4536" y="1752"/>
              <a:ext cx="832" cy="288"/>
            </a:xfrm>
            <a:prstGeom prst="rect">
              <a:avLst/>
            </a:prstGeom>
            <a:noFill/>
            <a:ln w="9525">
              <a:noFill/>
              <a:miter lim="800000"/>
              <a:headEnd/>
              <a:tailEnd/>
            </a:ln>
            <a:effectLst/>
          </p:spPr>
          <p:txBody>
            <a:bodyPr lIns="91300" tIns="45650" rIns="91300" bIns="45650">
              <a:spAutoFit/>
            </a:bodyPr>
            <a:lstStyle/>
            <a:p>
              <a:pPr algn="ctr" eaLnBrk="1" hangingPunct="1">
                <a:spcBef>
                  <a:spcPct val="50000"/>
                </a:spcBef>
              </a:pPr>
              <a:r>
                <a:rPr lang="zh-CN" altLang="en-US" sz="2400" b="1">
                  <a:solidFill>
                    <a:srgbClr val="0000FF"/>
                  </a:solidFill>
                  <a:ea typeface="宋体" pitchFamily="2" charset="-122"/>
                  <a:cs typeface="Arial" pitchFamily="34" charset="0"/>
                </a:rPr>
                <a:t>磁道</a:t>
              </a:r>
            </a:p>
          </p:txBody>
        </p:sp>
        <p:sp>
          <p:nvSpPr>
            <p:cNvPr id="788517" name="Text Box 37"/>
            <p:cNvSpPr txBox="1">
              <a:spLocks noChangeArrowheads="1"/>
            </p:cNvSpPr>
            <p:nvPr/>
          </p:nvSpPr>
          <p:spPr bwMode="auto">
            <a:xfrm>
              <a:off x="3496" y="1645"/>
              <a:ext cx="960" cy="288"/>
            </a:xfrm>
            <a:prstGeom prst="rect">
              <a:avLst/>
            </a:prstGeom>
            <a:noFill/>
            <a:ln w="9525">
              <a:noFill/>
              <a:miter lim="800000"/>
              <a:headEnd/>
              <a:tailEnd/>
            </a:ln>
            <a:effectLst/>
          </p:spPr>
          <p:txBody>
            <a:bodyPr lIns="91300" tIns="45650" rIns="91300" bIns="45650">
              <a:spAutoFit/>
            </a:bodyPr>
            <a:lstStyle/>
            <a:p>
              <a:pPr algn="ctr" eaLnBrk="1" hangingPunct="1">
                <a:spcBef>
                  <a:spcPct val="50000"/>
                </a:spcBef>
              </a:pPr>
              <a:r>
                <a:rPr lang="zh-CN" altLang="en-US" sz="2400" b="1">
                  <a:solidFill>
                    <a:srgbClr val="0000FF"/>
                  </a:solidFill>
                  <a:ea typeface="宋体" pitchFamily="2" charset="-122"/>
                  <a:cs typeface="Arial" pitchFamily="34" charset="0"/>
                </a:rPr>
                <a:t>旋转轴</a:t>
              </a:r>
            </a:p>
          </p:txBody>
        </p:sp>
        <p:cxnSp>
          <p:nvCxnSpPr>
            <p:cNvPr id="788518" name="AutoShape 38"/>
            <p:cNvCxnSpPr>
              <a:cxnSpLocks noChangeShapeType="1"/>
              <a:stCxn id="788517" idx="2"/>
              <a:endCxn id="788511" idx="1"/>
            </p:cNvCxnSpPr>
            <p:nvPr/>
          </p:nvCxnSpPr>
          <p:spPr bwMode="auto">
            <a:xfrm>
              <a:off x="3976" y="1933"/>
              <a:ext cx="0" cy="67"/>
            </a:xfrm>
            <a:prstGeom prst="straightConnector1">
              <a:avLst/>
            </a:prstGeom>
            <a:noFill/>
            <a:ln w="22225">
              <a:solidFill>
                <a:schemeClr val="bg1"/>
              </a:solidFill>
              <a:round/>
              <a:headEnd/>
              <a:tailEnd type="triangle" w="med" len="med"/>
            </a:ln>
            <a:effectLst/>
          </p:spPr>
        </p:cxnSp>
        <p:sp>
          <p:nvSpPr>
            <p:cNvPr id="788519" name="Text Box 39"/>
            <p:cNvSpPr txBox="1">
              <a:spLocks noChangeArrowheads="1"/>
            </p:cNvSpPr>
            <p:nvPr/>
          </p:nvSpPr>
          <p:spPr bwMode="auto">
            <a:xfrm>
              <a:off x="4967" y="2954"/>
              <a:ext cx="793" cy="288"/>
            </a:xfrm>
            <a:prstGeom prst="rect">
              <a:avLst/>
            </a:prstGeom>
            <a:noFill/>
            <a:ln w="9525">
              <a:noFill/>
              <a:miter lim="800000"/>
              <a:headEnd/>
              <a:tailEnd/>
            </a:ln>
            <a:effectLst/>
          </p:spPr>
          <p:txBody>
            <a:bodyPr lIns="91300" tIns="45650" rIns="91300" bIns="45650">
              <a:spAutoFit/>
            </a:bodyPr>
            <a:lstStyle/>
            <a:p>
              <a:pPr algn="ctr" eaLnBrk="1" hangingPunct="1">
                <a:spcBef>
                  <a:spcPct val="50000"/>
                </a:spcBef>
              </a:pPr>
              <a:r>
                <a:rPr lang="zh-CN" altLang="en-US" sz="2400" b="1">
                  <a:solidFill>
                    <a:srgbClr val="0000FF"/>
                  </a:solidFill>
                  <a:ea typeface="宋体" pitchFamily="2" charset="-122"/>
                  <a:cs typeface="Arial" pitchFamily="34" charset="0"/>
                </a:rPr>
                <a:t>碟片</a:t>
              </a:r>
            </a:p>
          </p:txBody>
        </p:sp>
        <p:cxnSp>
          <p:nvCxnSpPr>
            <p:cNvPr id="788520" name="AutoShape 40"/>
            <p:cNvCxnSpPr>
              <a:cxnSpLocks noChangeShapeType="1"/>
            </p:cNvCxnSpPr>
            <p:nvPr/>
          </p:nvCxnSpPr>
          <p:spPr bwMode="auto">
            <a:xfrm flipH="1" flipV="1">
              <a:off x="3967" y="3008"/>
              <a:ext cx="9" cy="453"/>
            </a:xfrm>
            <a:prstGeom prst="straightConnector1">
              <a:avLst/>
            </a:prstGeom>
            <a:noFill/>
            <a:ln w="22225">
              <a:solidFill>
                <a:schemeClr val="bg1"/>
              </a:solidFill>
              <a:round/>
              <a:headEnd/>
              <a:tailEnd type="triangle" w="med" len="med"/>
            </a:ln>
            <a:effectLst/>
          </p:spPr>
        </p:cxnSp>
        <p:sp>
          <p:nvSpPr>
            <p:cNvPr id="788521" name="Line 41"/>
            <p:cNvSpPr>
              <a:spLocks noChangeShapeType="1"/>
            </p:cNvSpPr>
            <p:nvPr/>
          </p:nvSpPr>
          <p:spPr bwMode="auto">
            <a:xfrm flipH="1" flipV="1">
              <a:off x="5012" y="2931"/>
              <a:ext cx="159" cy="114"/>
            </a:xfrm>
            <a:prstGeom prst="line">
              <a:avLst/>
            </a:prstGeom>
            <a:noFill/>
            <a:ln w="19050">
              <a:solidFill>
                <a:srgbClr val="0000FF"/>
              </a:solidFill>
              <a:round/>
              <a:headEnd/>
              <a:tailEnd type="triangle" w="med" len="med"/>
            </a:ln>
            <a:effectLst/>
          </p:spPr>
          <p:txBody>
            <a:bodyPr/>
            <a:lstStyle/>
            <a:p>
              <a:endParaRPr lang="zh-CN" altLang="en-US"/>
            </a:p>
          </p:txBody>
        </p:sp>
        <p:sp>
          <p:nvSpPr>
            <p:cNvPr id="788522" name="Line 42"/>
            <p:cNvSpPr>
              <a:spLocks noChangeShapeType="1"/>
            </p:cNvSpPr>
            <p:nvPr/>
          </p:nvSpPr>
          <p:spPr bwMode="auto">
            <a:xfrm flipH="1">
              <a:off x="4740" y="2001"/>
              <a:ext cx="204" cy="272"/>
            </a:xfrm>
            <a:prstGeom prst="line">
              <a:avLst/>
            </a:prstGeom>
            <a:noFill/>
            <a:ln w="19050">
              <a:solidFill>
                <a:srgbClr val="0000FF"/>
              </a:solidFill>
              <a:round/>
              <a:headEnd/>
              <a:tailEnd type="triangle" w="med" len="med"/>
            </a:ln>
            <a:effectLst/>
          </p:spPr>
          <p:txBody>
            <a:bodyPr/>
            <a:lstStyle/>
            <a:p>
              <a:endParaRPr lang="zh-CN" altLang="en-US"/>
            </a:p>
          </p:txBody>
        </p:sp>
        <p:sp>
          <p:nvSpPr>
            <p:cNvPr id="788523" name="Line 43"/>
            <p:cNvSpPr>
              <a:spLocks noChangeShapeType="1"/>
            </p:cNvSpPr>
            <p:nvPr/>
          </p:nvSpPr>
          <p:spPr bwMode="auto">
            <a:xfrm>
              <a:off x="1973" y="2183"/>
              <a:ext cx="839" cy="0"/>
            </a:xfrm>
            <a:prstGeom prst="line">
              <a:avLst/>
            </a:prstGeom>
            <a:noFill/>
            <a:ln w="19050">
              <a:solidFill>
                <a:schemeClr val="accent2"/>
              </a:solidFill>
              <a:prstDash val="dash"/>
              <a:round/>
              <a:headEnd type="triangle" w="med" len="med"/>
              <a:tailEnd type="triangle" w="med" len="med"/>
            </a:ln>
            <a:effectLst/>
          </p:spPr>
          <p:txBody>
            <a:bodyPr/>
            <a:lstStyle/>
            <a:p>
              <a:endParaRPr lang="zh-CN" altLang="en-US"/>
            </a:p>
          </p:txBody>
        </p:sp>
      </p:grpSp>
      <p:sp>
        <p:nvSpPr>
          <p:cNvPr id="788524" name="Rectangle 44"/>
          <p:cNvSpPr>
            <a:spLocks noChangeArrowheads="1"/>
          </p:cNvSpPr>
          <p:nvPr/>
        </p:nvSpPr>
        <p:spPr bwMode="auto">
          <a:xfrm>
            <a:off x="184150" y="3371850"/>
            <a:ext cx="8626475" cy="1130300"/>
          </a:xfrm>
          <a:prstGeom prst="rect">
            <a:avLst/>
          </a:prstGeom>
          <a:noFill/>
          <a:ln w="12700">
            <a:noFill/>
            <a:miter lim="800000"/>
            <a:headEnd/>
            <a:tailEnd/>
          </a:ln>
          <a:effectLst/>
        </p:spPr>
        <p:txBody>
          <a:bodyPr>
            <a:spAutoFit/>
          </a:bodyPr>
          <a:lstStyle/>
          <a:p>
            <a:pPr>
              <a:lnSpc>
                <a:spcPct val="110000"/>
              </a:lnSpc>
              <a:spcBef>
                <a:spcPct val="15000"/>
              </a:spcBef>
            </a:pPr>
            <a:r>
              <a:rPr lang="zh-CN" altLang="en-US" sz="1900" b="1">
                <a:latin typeface="微软雅黑" pitchFamily="34" charset="-122"/>
                <a:ea typeface="微软雅黑" pitchFamily="34" charset="-122"/>
              </a:rPr>
              <a:t>硬盘的操作流程如下： </a:t>
            </a:r>
          </a:p>
          <a:p>
            <a:pPr>
              <a:lnSpc>
                <a:spcPct val="110000"/>
              </a:lnSpc>
              <a:spcBef>
                <a:spcPct val="15000"/>
              </a:spcBef>
            </a:pPr>
            <a:r>
              <a:rPr lang="zh-CN" altLang="en-US" sz="1900" b="1">
                <a:latin typeface="微软雅黑" pitchFamily="34" charset="-122"/>
                <a:ea typeface="微软雅黑" pitchFamily="34" charset="-122"/>
              </a:rPr>
              <a:t>    </a:t>
            </a:r>
            <a:r>
              <a:rPr lang="zh-CN" altLang="en-US" sz="1900" b="1">
                <a:solidFill>
                  <a:srgbClr val="0000FF"/>
                </a:solidFill>
                <a:latin typeface="微软雅黑" pitchFamily="34" charset="-122"/>
                <a:ea typeface="微软雅黑" pitchFamily="34" charset="-122"/>
              </a:rPr>
              <a:t>所有磁头同步寻道（由柱面号控制）</a:t>
            </a:r>
            <a:r>
              <a:rPr lang="zh-CN" altLang="en-US" sz="1900" b="1">
                <a:solidFill>
                  <a:srgbClr val="0000FF"/>
                </a:solidFill>
                <a:latin typeface="微软雅黑" pitchFamily="34" charset="-122"/>
                <a:ea typeface="微软雅黑" pitchFamily="34" charset="-122"/>
                <a:sym typeface="Wingdings" pitchFamily="2" charset="2"/>
              </a:rPr>
              <a:t>→ </a:t>
            </a:r>
            <a:r>
              <a:rPr lang="zh-CN" altLang="en-US" sz="1900" b="1">
                <a:solidFill>
                  <a:srgbClr val="0000FF"/>
                </a:solidFill>
                <a:latin typeface="微软雅黑" pitchFamily="34" charset="-122"/>
                <a:ea typeface="微软雅黑" pitchFamily="34" charset="-122"/>
              </a:rPr>
              <a:t>选择磁头（由磁头号控制） </a:t>
            </a:r>
            <a:r>
              <a:rPr lang="zh-CN" altLang="en-US" sz="1900" b="1">
                <a:solidFill>
                  <a:srgbClr val="0000FF"/>
                </a:solidFill>
                <a:latin typeface="微软雅黑" pitchFamily="34" charset="-122"/>
                <a:ea typeface="微软雅黑" pitchFamily="34" charset="-122"/>
                <a:sym typeface="Wingdings" pitchFamily="2" charset="2"/>
              </a:rPr>
              <a:t>→ </a:t>
            </a:r>
          </a:p>
          <a:p>
            <a:pPr>
              <a:lnSpc>
                <a:spcPct val="110000"/>
              </a:lnSpc>
              <a:spcBef>
                <a:spcPct val="15000"/>
              </a:spcBef>
            </a:pPr>
            <a:r>
              <a:rPr lang="zh-CN" altLang="en-US" sz="1900" b="1">
                <a:solidFill>
                  <a:srgbClr val="0000FF"/>
                </a:solidFill>
                <a:latin typeface="微软雅黑" pitchFamily="34" charset="-122"/>
                <a:ea typeface="微软雅黑" pitchFamily="34" charset="-122"/>
                <a:sym typeface="Wingdings" pitchFamily="2" charset="2"/>
              </a:rPr>
              <a:t>   被选中磁头</a:t>
            </a:r>
            <a:r>
              <a:rPr lang="zh-CN" altLang="en-US" sz="1900" b="1">
                <a:solidFill>
                  <a:srgbClr val="0000FF"/>
                </a:solidFill>
                <a:latin typeface="微软雅黑" pitchFamily="34" charset="-122"/>
                <a:ea typeface="微软雅黑" pitchFamily="34" charset="-122"/>
              </a:rPr>
              <a:t>等待扇区到达磁头下方（由扇区号控制） </a:t>
            </a:r>
            <a:r>
              <a:rPr lang="zh-CN" altLang="en-US" sz="1900" b="1">
                <a:solidFill>
                  <a:srgbClr val="0000FF"/>
                </a:solidFill>
                <a:latin typeface="微软雅黑" pitchFamily="34" charset="-122"/>
                <a:ea typeface="微软雅黑" pitchFamily="34" charset="-122"/>
                <a:sym typeface="Wingdings" pitchFamily="2" charset="2"/>
              </a:rPr>
              <a:t>→ </a:t>
            </a:r>
            <a:r>
              <a:rPr lang="zh-CN" altLang="en-US" sz="1900" b="1">
                <a:solidFill>
                  <a:srgbClr val="0000FF"/>
                </a:solidFill>
                <a:latin typeface="微软雅黑" pitchFamily="34" charset="-122"/>
                <a:ea typeface="微软雅黑" pitchFamily="34" charset="-122"/>
              </a:rPr>
              <a:t>读写该扇区中数据</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8483">
                                            <p:txEl>
                                              <p:pRg st="0" end="0"/>
                                            </p:txEl>
                                          </p:spTgt>
                                        </p:tgtEl>
                                        <p:attrNameLst>
                                          <p:attrName>style.visibility</p:attrName>
                                        </p:attrNameLst>
                                      </p:cBhvr>
                                      <p:to>
                                        <p:strVal val="visible"/>
                                      </p:to>
                                    </p:set>
                                    <p:animEffect transition="in" filter="blinds(horizontal)">
                                      <p:cBhvr>
                                        <p:cTn id="7" dur="500"/>
                                        <p:tgtEl>
                                          <p:spTgt spid="78848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88483">
                                            <p:txEl>
                                              <p:pRg st="1" end="1"/>
                                            </p:txEl>
                                          </p:spTgt>
                                        </p:tgtEl>
                                        <p:attrNameLst>
                                          <p:attrName>style.visibility</p:attrName>
                                        </p:attrNameLst>
                                      </p:cBhvr>
                                      <p:to>
                                        <p:strVal val="visible"/>
                                      </p:to>
                                    </p:set>
                                    <p:animEffect transition="in" filter="blinds(horizontal)">
                                      <p:cBhvr>
                                        <p:cTn id="10" dur="500"/>
                                        <p:tgtEl>
                                          <p:spTgt spid="78848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88483">
                                            <p:txEl>
                                              <p:pRg st="2" end="2"/>
                                            </p:txEl>
                                          </p:spTgt>
                                        </p:tgtEl>
                                        <p:attrNameLst>
                                          <p:attrName>style.visibility</p:attrName>
                                        </p:attrNameLst>
                                      </p:cBhvr>
                                      <p:to>
                                        <p:strVal val="visible"/>
                                      </p:to>
                                    </p:set>
                                    <p:animEffect transition="in" filter="blinds(horizontal)">
                                      <p:cBhvr>
                                        <p:cTn id="15" dur="500"/>
                                        <p:tgtEl>
                                          <p:spTgt spid="78848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88483">
                                            <p:txEl>
                                              <p:pRg st="3" end="3"/>
                                            </p:txEl>
                                          </p:spTgt>
                                        </p:tgtEl>
                                        <p:attrNameLst>
                                          <p:attrName>style.visibility</p:attrName>
                                        </p:attrNameLst>
                                      </p:cBhvr>
                                      <p:to>
                                        <p:strVal val="visible"/>
                                      </p:to>
                                    </p:set>
                                    <p:animEffect transition="in" filter="blinds(horizontal)">
                                      <p:cBhvr>
                                        <p:cTn id="20" dur="500"/>
                                        <p:tgtEl>
                                          <p:spTgt spid="78848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88483">
                                            <p:txEl>
                                              <p:pRg st="4" end="4"/>
                                            </p:txEl>
                                          </p:spTgt>
                                        </p:tgtEl>
                                        <p:attrNameLst>
                                          <p:attrName>style.visibility</p:attrName>
                                        </p:attrNameLst>
                                      </p:cBhvr>
                                      <p:to>
                                        <p:strVal val="visible"/>
                                      </p:to>
                                    </p:set>
                                    <p:animEffect transition="in" filter="blinds(horizontal)">
                                      <p:cBhvr>
                                        <p:cTn id="25" dur="500"/>
                                        <p:tgtEl>
                                          <p:spTgt spid="788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ChangeArrowheads="1"/>
          </p:cNvSpPr>
          <p:nvPr>
            <p:ph type="title"/>
          </p:nvPr>
        </p:nvSpPr>
        <p:spPr/>
        <p:txBody>
          <a:bodyPr/>
          <a:lstStyle/>
          <a:p>
            <a:r>
              <a:rPr lang="zh-CN" altLang="en-US"/>
              <a:t>磁盘响应时间计算举例</a:t>
            </a:r>
          </a:p>
        </p:txBody>
      </p:sp>
      <p:sp>
        <p:nvSpPr>
          <p:cNvPr id="790531" name="Rectangle 3"/>
          <p:cNvSpPr>
            <a:spLocks noGrp="1" noChangeArrowheads="1"/>
          </p:cNvSpPr>
          <p:nvPr>
            <p:ph type="body" idx="1"/>
          </p:nvPr>
        </p:nvSpPr>
        <p:spPr>
          <a:xfrm>
            <a:off x="192088" y="741363"/>
            <a:ext cx="8437562" cy="1143000"/>
          </a:xfrm>
          <a:noFill/>
          <a:ln/>
        </p:spPr>
        <p:txBody>
          <a:bodyPr lIns="91440" tIns="45720" rIns="91440" bIns="45720"/>
          <a:lstStyle/>
          <a:p>
            <a:pPr marL="342900" indent="-342900">
              <a:lnSpc>
                <a:spcPct val="110000"/>
              </a:lnSpc>
            </a:pPr>
            <a:r>
              <a:rPr lang="zh-CN" altLang="en-US" sz="1900">
                <a:solidFill>
                  <a:srgbClr val="0000CC"/>
                </a:solidFill>
                <a:latin typeface="微软雅黑" pitchFamily="34" charset="-122"/>
                <a:ea typeface="微软雅黑" pitchFamily="34" charset="-122"/>
              </a:rPr>
              <a:t>假定每个扇区</a:t>
            </a:r>
            <a:r>
              <a:rPr lang="en-US" altLang="zh-CN" sz="1900">
                <a:solidFill>
                  <a:srgbClr val="0000CC"/>
                </a:solidFill>
                <a:latin typeface="微软雅黑" pitchFamily="34" charset="-122"/>
                <a:ea typeface="微软雅黑" pitchFamily="34" charset="-122"/>
              </a:rPr>
              <a:t>512</a:t>
            </a:r>
            <a:r>
              <a:rPr lang="zh-CN" altLang="en-US" sz="1900">
                <a:solidFill>
                  <a:srgbClr val="0000CC"/>
                </a:solidFill>
                <a:latin typeface="微软雅黑" pitchFamily="34" charset="-122"/>
                <a:ea typeface="微软雅黑" pitchFamily="34" charset="-122"/>
              </a:rPr>
              <a:t>字节， 磁盘转速为</a:t>
            </a:r>
            <a:r>
              <a:rPr lang="en-US" altLang="zh-CN" sz="1900">
                <a:solidFill>
                  <a:srgbClr val="0000CC"/>
                </a:solidFill>
                <a:latin typeface="微软雅黑" pitchFamily="34" charset="-122"/>
                <a:ea typeface="微软雅黑" pitchFamily="34" charset="-122"/>
              </a:rPr>
              <a:t>5400 RPM</a:t>
            </a:r>
            <a:r>
              <a:rPr lang="zh-CN" altLang="en-US" sz="1900">
                <a:solidFill>
                  <a:srgbClr val="0000CC"/>
                </a:solidFill>
                <a:latin typeface="微软雅黑" pitchFamily="34" charset="-122"/>
                <a:ea typeface="微软雅黑" pitchFamily="34" charset="-122"/>
              </a:rPr>
              <a:t>，声称寻道时间（最大寻道时间的一半）为</a:t>
            </a:r>
            <a:r>
              <a:rPr lang="en-US" altLang="zh-CN" sz="1900">
                <a:solidFill>
                  <a:srgbClr val="0000CC"/>
                </a:solidFill>
                <a:latin typeface="微软雅黑" pitchFamily="34" charset="-122"/>
                <a:ea typeface="微软雅黑" pitchFamily="34" charset="-122"/>
              </a:rPr>
              <a:t>12 ms, </a:t>
            </a:r>
            <a:r>
              <a:rPr lang="zh-CN" altLang="en-US" sz="1900">
                <a:solidFill>
                  <a:srgbClr val="0000CC"/>
                </a:solidFill>
                <a:latin typeface="微软雅黑" pitchFamily="34" charset="-122"/>
                <a:ea typeface="微软雅黑" pitchFamily="34" charset="-122"/>
              </a:rPr>
              <a:t>数据传输率为</a:t>
            </a:r>
            <a:r>
              <a:rPr lang="en-US" altLang="zh-CN" sz="1900">
                <a:solidFill>
                  <a:srgbClr val="0000CC"/>
                </a:solidFill>
                <a:latin typeface="微软雅黑" pitchFamily="34" charset="-122"/>
                <a:ea typeface="微软雅黑" pitchFamily="34" charset="-122"/>
              </a:rPr>
              <a:t>4 MB/s, </a:t>
            </a:r>
            <a:r>
              <a:rPr lang="zh-CN" altLang="en-US" sz="1900">
                <a:solidFill>
                  <a:srgbClr val="0000CC"/>
                </a:solidFill>
                <a:latin typeface="微软雅黑" pitchFamily="34" charset="-122"/>
                <a:ea typeface="微软雅黑" pitchFamily="34" charset="-122"/>
              </a:rPr>
              <a:t>磁盘控制器开销为</a:t>
            </a:r>
            <a:r>
              <a:rPr lang="en-US" altLang="zh-CN" sz="1900">
                <a:solidFill>
                  <a:srgbClr val="0000CC"/>
                </a:solidFill>
                <a:latin typeface="微软雅黑" pitchFamily="34" charset="-122"/>
                <a:ea typeface="微软雅黑" pitchFamily="34" charset="-122"/>
              </a:rPr>
              <a:t>1 ms, </a:t>
            </a:r>
            <a:r>
              <a:rPr lang="zh-CN" altLang="en-US" sz="1900">
                <a:solidFill>
                  <a:srgbClr val="0000CC"/>
                </a:solidFill>
                <a:latin typeface="微软雅黑" pitchFamily="34" charset="-122"/>
                <a:ea typeface="微软雅黑" pitchFamily="34" charset="-122"/>
              </a:rPr>
              <a:t>不考虑排队时间，则磁盘响应时间为多少？</a:t>
            </a:r>
          </a:p>
        </p:txBody>
      </p:sp>
      <p:sp>
        <p:nvSpPr>
          <p:cNvPr id="790532" name="Text Box 4"/>
          <p:cNvSpPr txBox="1">
            <a:spLocks noChangeArrowheads="1"/>
          </p:cNvSpPr>
          <p:nvPr/>
        </p:nvSpPr>
        <p:spPr bwMode="auto">
          <a:xfrm>
            <a:off x="5446713" y="4821238"/>
            <a:ext cx="3203575" cy="427037"/>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200" b="1">
                <a:solidFill>
                  <a:srgbClr val="0000CC"/>
                </a:solidFill>
                <a:latin typeface="Times New Roman" pitchFamily="18" charset="0"/>
                <a:ea typeface="微软雅黑" pitchFamily="34" charset="-122"/>
              </a:rPr>
              <a:t>磁盘转速非常重要！</a:t>
            </a:r>
          </a:p>
        </p:txBody>
      </p:sp>
      <p:sp>
        <p:nvSpPr>
          <p:cNvPr id="790533" name="Rectangle 5"/>
          <p:cNvSpPr>
            <a:spLocks noChangeArrowheads="1"/>
          </p:cNvSpPr>
          <p:nvPr/>
        </p:nvSpPr>
        <p:spPr bwMode="auto">
          <a:xfrm>
            <a:off x="263525" y="1814513"/>
            <a:ext cx="8701088" cy="2760662"/>
          </a:xfrm>
          <a:prstGeom prst="rect">
            <a:avLst/>
          </a:prstGeom>
          <a:noFill/>
          <a:ln w="9525">
            <a:noFill/>
            <a:miter lim="800000"/>
            <a:headEnd/>
            <a:tailEnd/>
          </a:ln>
          <a:effectLst/>
        </p:spPr>
        <p:txBody>
          <a:bodyPr>
            <a:spAutoFit/>
          </a:bodyPr>
          <a:lstStyle/>
          <a:p>
            <a:pPr eaLnBrk="1" hangingPunct="1">
              <a:spcBef>
                <a:spcPct val="15000"/>
              </a:spcBef>
            </a:pPr>
            <a:r>
              <a:rPr kumimoji="1" lang="en-US" altLang="zh-CN" sz="2000">
                <a:latin typeface="Times New Roman" pitchFamily="18" charset="0"/>
                <a:ea typeface="宋体" pitchFamily="2" charset="-122"/>
              </a:rPr>
              <a:t>   </a:t>
            </a:r>
            <a:r>
              <a:rPr kumimoji="1" lang="en-US" altLang="zh-CN" sz="2000" b="1">
                <a:latin typeface="微软雅黑" pitchFamily="34" charset="-122"/>
                <a:ea typeface="微软雅黑" pitchFamily="34" charset="-122"/>
              </a:rPr>
              <a:t>Disk Response Time= Seek time  +  </a:t>
            </a:r>
            <a:r>
              <a:rPr kumimoji="1" lang="en-US" altLang="zh-CN" sz="2000" b="1">
                <a:solidFill>
                  <a:srgbClr val="CC0000"/>
                </a:solidFill>
                <a:latin typeface="微软雅黑" pitchFamily="34" charset="-122"/>
                <a:ea typeface="微软雅黑" pitchFamily="34" charset="-122"/>
              </a:rPr>
              <a:t>Rotational Latency</a:t>
            </a:r>
            <a:r>
              <a:rPr kumimoji="1" lang="en-US" altLang="zh-CN" sz="2000" b="1">
                <a:latin typeface="微软雅黑" pitchFamily="34" charset="-122"/>
                <a:ea typeface="微软雅黑" pitchFamily="34" charset="-122"/>
              </a:rPr>
              <a:t>  + Transfer time</a:t>
            </a:r>
            <a:r>
              <a:rPr kumimoji="1" lang="en-US" altLang="zh-CN" sz="2000" b="1">
                <a:solidFill>
                  <a:srgbClr val="009900"/>
                </a:solidFill>
                <a:latin typeface="微软雅黑" pitchFamily="34" charset="-122"/>
                <a:ea typeface="微软雅黑" pitchFamily="34" charset="-122"/>
              </a:rPr>
              <a:t> + Controller Time  +  Queuing Delay</a:t>
            </a:r>
          </a:p>
          <a:p>
            <a:pPr eaLnBrk="1" hangingPunct="1">
              <a:spcBef>
                <a:spcPct val="15000"/>
              </a:spcBef>
            </a:pPr>
            <a:r>
              <a:rPr kumimoji="1" lang="en-US" altLang="zh-CN" sz="2000" b="1">
                <a:latin typeface="微软雅黑" pitchFamily="34" charset="-122"/>
                <a:ea typeface="微软雅黑" pitchFamily="34" charset="-122"/>
              </a:rPr>
              <a:t>          =  12 ms + </a:t>
            </a:r>
            <a:r>
              <a:rPr kumimoji="1" lang="en-US" altLang="zh-CN" sz="2000" b="1">
                <a:solidFill>
                  <a:srgbClr val="CC0000"/>
                </a:solidFill>
                <a:latin typeface="微软雅黑" pitchFamily="34" charset="-122"/>
                <a:ea typeface="微软雅黑" pitchFamily="34" charset="-122"/>
              </a:rPr>
              <a:t>0.5 / 5400 RPM</a:t>
            </a:r>
            <a:r>
              <a:rPr kumimoji="1" lang="en-US" altLang="zh-CN" sz="2000" b="1">
                <a:latin typeface="微软雅黑" pitchFamily="34" charset="-122"/>
                <a:ea typeface="微软雅黑" pitchFamily="34" charset="-122"/>
              </a:rPr>
              <a:t> + 0.5 KB / 4 MB/s </a:t>
            </a:r>
            <a:r>
              <a:rPr kumimoji="1" lang="en-US" altLang="zh-CN" sz="2000" b="1">
                <a:solidFill>
                  <a:srgbClr val="009900"/>
                </a:solidFill>
                <a:latin typeface="微软雅黑" pitchFamily="34" charset="-122"/>
                <a:ea typeface="微软雅黑" pitchFamily="34" charset="-122"/>
              </a:rPr>
              <a:t>+ 1 ms +  0</a:t>
            </a:r>
          </a:p>
          <a:p>
            <a:pPr eaLnBrk="1" hangingPunct="1">
              <a:spcBef>
                <a:spcPct val="15000"/>
              </a:spcBef>
            </a:pPr>
            <a:r>
              <a:rPr kumimoji="1" lang="en-US" altLang="zh-CN" sz="2000" b="1">
                <a:latin typeface="微软雅黑" pitchFamily="34" charset="-122"/>
                <a:ea typeface="微软雅黑" pitchFamily="34" charset="-122"/>
              </a:rPr>
              <a:t>          =  12  ms +  </a:t>
            </a:r>
            <a:r>
              <a:rPr kumimoji="1" lang="en-US" altLang="zh-CN" sz="2000" b="1">
                <a:solidFill>
                  <a:srgbClr val="CC0000"/>
                </a:solidFill>
                <a:latin typeface="微软雅黑" pitchFamily="34" charset="-122"/>
                <a:ea typeface="微软雅黑" pitchFamily="34" charset="-122"/>
              </a:rPr>
              <a:t>0.5 / 90 RPS</a:t>
            </a:r>
            <a:r>
              <a:rPr kumimoji="1" lang="en-US" altLang="zh-CN" sz="2000" b="1">
                <a:latin typeface="微软雅黑" pitchFamily="34" charset="-122"/>
                <a:ea typeface="微软雅黑" pitchFamily="34" charset="-122"/>
              </a:rPr>
              <a:t> + 0.125 / 1024 s </a:t>
            </a:r>
            <a:r>
              <a:rPr kumimoji="1" lang="en-US" altLang="zh-CN" sz="2000" b="1">
                <a:solidFill>
                  <a:srgbClr val="009900"/>
                </a:solidFill>
                <a:latin typeface="微软雅黑" pitchFamily="34" charset="-122"/>
                <a:ea typeface="微软雅黑" pitchFamily="34" charset="-122"/>
              </a:rPr>
              <a:t>+ 1 ms +  0</a:t>
            </a:r>
          </a:p>
          <a:p>
            <a:pPr eaLnBrk="1" hangingPunct="1">
              <a:spcBef>
                <a:spcPct val="15000"/>
              </a:spcBef>
            </a:pPr>
            <a:r>
              <a:rPr kumimoji="1" lang="en-US" altLang="zh-CN" sz="2000" b="1">
                <a:latin typeface="微软雅黑" pitchFamily="34" charset="-122"/>
                <a:ea typeface="微软雅黑" pitchFamily="34" charset="-122"/>
              </a:rPr>
              <a:t>          =  12 ms +  </a:t>
            </a:r>
            <a:r>
              <a:rPr kumimoji="1" lang="en-US" altLang="zh-CN" sz="2000" b="1">
                <a:solidFill>
                  <a:srgbClr val="CC0000"/>
                </a:solidFill>
                <a:latin typeface="微软雅黑" pitchFamily="34" charset="-122"/>
                <a:ea typeface="微软雅黑" pitchFamily="34" charset="-122"/>
              </a:rPr>
              <a:t>5.5 ms</a:t>
            </a:r>
            <a:r>
              <a:rPr kumimoji="1" lang="en-US" altLang="zh-CN" sz="2000" b="1">
                <a:latin typeface="微软雅黑" pitchFamily="34" charset="-122"/>
                <a:ea typeface="微软雅黑" pitchFamily="34" charset="-122"/>
              </a:rPr>
              <a:t> + 0.1 ms </a:t>
            </a:r>
            <a:r>
              <a:rPr kumimoji="1" lang="en-US" altLang="zh-CN" sz="2000" b="1">
                <a:solidFill>
                  <a:srgbClr val="009900"/>
                </a:solidFill>
                <a:latin typeface="微软雅黑" pitchFamily="34" charset="-122"/>
                <a:ea typeface="微软雅黑" pitchFamily="34" charset="-122"/>
              </a:rPr>
              <a:t>+ 1 ms +  0 ms</a:t>
            </a:r>
          </a:p>
          <a:p>
            <a:pPr eaLnBrk="1" hangingPunct="1">
              <a:spcBef>
                <a:spcPct val="15000"/>
              </a:spcBef>
            </a:pPr>
            <a:r>
              <a:rPr kumimoji="1" lang="en-US" altLang="zh-CN" sz="2000" b="1">
                <a:latin typeface="微软雅黑" pitchFamily="34" charset="-122"/>
                <a:ea typeface="微软雅黑" pitchFamily="34" charset="-122"/>
              </a:rPr>
              <a:t>          = 18.6 ms</a:t>
            </a:r>
          </a:p>
          <a:p>
            <a:pPr eaLnBrk="1" hangingPunct="1">
              <a:spcBef>
                <a:spcPct val="15000"/>
              </a:spcBef>
            </a:pPr>
            <a:r>
              <a:rPr kumimoji="1" lang="zh-CN" altLang="en-US" sz="2000" b="1">
                <a:solidFill>
                  <a:srgbClr val="CC0000"/>
                </a:solidFill>
                <a:latin typeface="微软雅黑" pitchFamily="34" charset="-122"/>
                <a:ea typeface="微软雅黑" pitchFamily="34" charset="-122"/>
              </a:rPr>
              <a:t>如果实际的寻道时间只有</a:t>
            </a:r>
            <a:r>
              <a:rPr kumimoji="1" lang="en-US" altLang="zh-CN" sz="2000" b="1">
                <a:solidFill>
                  <a:srgbClr val="CC0000"/>
                </a:solidFill>
                <a:latin typeface="微软雅黑" pitchFamily="34" charset="-122"/>
                <a:ea typeface="微软雅黑" pitchFamily="34" charset="-122"/>
              </a:rPr>
              <a:t>1/3</a:t>
            </a:r>
            <a:r>
              <a:rPr kumimoji="1" lang="zh-CN" altLang="en-US" sz="2000" b="1">
                <a:solidFill>
                  <a:srgbClr val="CC0000"/>
                </a:solidFill>
                <a:latin typeface="微软雅黑" pitchFamily="34" charset="-122"/>
                <a:ea typeface="微软雅黑" pitchFamily="34" charset="-122"/>
              </a:rPr>
              <a:t>的话，则总时间变为</a:t>
            </a:r>
            <a:r>
              <a:rPr kumimoji="1" lang="en-US" altLang="zh-CN" sz="2000" b="1">
                <a:solidFill>
                  <a:srgbClr val="CC0000"/>
                </a:solidFill>
                <a:latin typeface="微软雅黑" pitchFamily="34" charset="-122"/>
                <a:ea typeface="微软雅黑" pitchFamily="34" charset="-122"/>
              </a:rPr>
              <a:t>10.6ms</a:t>
            </a:r>
            <a:r>
              <a:rPr kumimoji="1" lang="zh-CN" altLang="en-US" sz="2000" b="1">
                <a:solidFill>
                  <a:srgbClr val="CC0000"/>
                </a:solidFill>
                <a:latin typeface="微软雅黑" pitchFamily="34" charset="-122"/>
                <a:ea typeface="微软雅黑" pitchFamily="34" charset="-122"/>
              </a:rPr>
              <a:t>，这样旋转等待时间就占了近</a:t>
            </a:r>
            <a:r>
              <a:rPr kumimoji="1" lang="en-US" altLang="zh-CN" sz="2000" b="1">
                <a:solidFill>
                  <a:srgbClr val="CC0000"/>
                </a:solidFill>
                <a:latin typeface="微软雅黑" pitchFamily="34" charset="-122"/>
                <a:ea typeface="微软雅黑" pitchFamily="34" charset="-122"/>
              </a:rPr>
              <a:t>50%</a:t>
            </a:r>
            <a:r>
              <a:rPr kumimoji="1" lang="zh-CN" altLang="en-US" sz="2000" b="1">
                <a:solidFill>
                  <a:srgbClr val="CC0000"/>
                </a:solidFill>
                <a:latin typeface="微软雅黑" pitchFamily="34" charset="-122"/>
                <a:ea typeface="微软雅黑" pitchFamily="34" charset="-122"/>
              </a:rPr>
              <a:t>！</a:t>
            </a:r>
            <a:endParaRPr kumimoji="1" lang="en-US" altLang="zh-CN" sz="2000" b="1">
              <a:solidFill>
                <a:srgbClr val="CC0000"/>
              </a:solidFill>
              <a:latin typeface="微软雅黑" pitchFamily="34" charset="-122"/>
              <a:ea typeface="微软雅黑" pitchFamily="34" charset="-122"/>
            </a:endParaRPr>
          </a:p>
        </p:txBody>
      </p:sp>
      <p:sp>
        <p:nvSpPr>
          <p:cNvPr id="790534" name="Text Box 6"/>
          <p:cNvSpPr txBox="1">
            <a:spLocks noChangeArrowheads="1"/>
          </p:cNvSpPr>
          <p:nvPr/>
        </p:nvSpPr>
        <p:spPr bwMode="auto">
          <a:xfrm>
            <a:off x="4103688" y="4419600"/>
            <a:ext cx="3657600" cy="396875"/>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000" b="1">
                <a:solidFill>
                  <a:srgbClr val="0000CC"/>
                </a:solidFill>
                <a:ea typeface="华文行楷" pitchFamily="2" charset="-122"/>
              </a:rPr>
              <a:t>12/3+5.5+0.1+1=10.6ms</a:t>
            </a:r>
          </a:p>
        </p:txBody>
      </p:sp>
      <p:sp>
        <p:nvSpPr>
          <p:cNvPr id="790535" name="Line 7"/>
          <p:cNvSpPr>
            <a:spLocks noChangeShapeType="1"/>
          </p:cNvSpPr>
          <p:nvPr/>
        </p:nvSpPr>
        <p:spPr bwMode="auto">
          <a:xfrm flipH="1" flipV="1">
            <a:off x="6067425" y="4154488"/>
            <a:ext cx="450850" cy="347662"/>
          </a:xfrm>
          <a:prstGeom prst="line">
            <a:avLst/>
          </a:prstGeom>
          <a:noFill/>
          <a:ln w="28575">
            <a:solidFill>
              <a:schemeClr val="tx1"/>
            </a:solidFill>
            <a:round/>
            <a:headEnd/>
            <a:tailEnd type="triangle" w="med" len="med"/>
          </a:ln>
          <a:effectLst/>
        </p:spPr>
        <p:txBody>
          <a:bodyPr/>
          <a:lstStyle/>
          <a:p>
            <a:endParaRPr lang="zh-CN" altLang="en-US"/>
          </a:p>
        </p:txBody>
      </p:sp>
      <p:sp>
        <p:nvSpPr>
          <p:cNvPr id="790536" name="Text Box 8"/>
          <p:cNvSpPr txBox="1">
            <a:spLocks noChangeArrowheads="1"/>
          </p:cNvSpPr>
          <p:nvPr/>
        </p:nvSpPr>
        <p:spPr bwMode="auto">
          <a:xfrm>
            <a:off x="508000" y="4876800"/>
            <a:ext cx="4892675" cy="427038"/>
          </a:xfrm>
          <a:prstGeom prst="rect">
            <a:avLst/>
          </a:prstGeom>
          <a:noFill/>
          <a:ln w="12700">
            <a:noFill/>
            <a:miter lim="800000"/>
            <a:headEnd/>
            <a:tailEnd/>
          </a:ln>
          <a:effectLst/>
        </p:spPr>
        <p:txBody>
          <a:bodyPr>
            <a:spAutoFit/>
          </a:bodyPr>
          <a:lstStyle/>
          <a:p>
            <a:pPr>
              <a:spcBef>
                <a:spcPct val="50000"/>
              </a:spcBef>
            </a:pPr>
            <a:r>
              <a:rPr lang="zh-CN" altLang="en-US" sz="2200" b="1">
                <a:latin typeface="微软雅黑" pitchFamily="34" charset="-122"/>
                <a:ea typeface="微软雅黑" pitchFamily="34" charset="-122"/>
              </a:rPr>
              <a:t>为什么实际的寻道时间可能只有</a:t>
            </a:r>
            <a:r>
              <a:rPr lang="en-US" altLang="zh-CN" sz="2200" b="1">
                <a:latin typeface="微软雅黑" pitchFamily="34" charset="-122"/>
                <a:ea typeface="微软雅黑" pitchFamily="34" charset="-122"/>
              </a:rPr>
              <a:t>1/3</a:t>
            </a:r>
            <a:r>
              <a:rPr lang="zh-CN" altLang="en-US" sz="2200" b="1">
                <a:latin typeface="微软雅黑" pitchFamily="34" charset="-122"/>
                <a:ea typeface="微软雅黑" pitchFamily="34" charset="-122"/>
              </a:rPr>
              <a:t>？</a:t>
            </a:r>
          </a:p>
        </p:txBody>
      </p:sp>
      <p:sp>
        <p:nvSpPr>
          <p:cNvPr id="790537" name="Text Box 9"/>
          <p:cNvSpPr txBox="1">
            <a:spLocks noChangeArrowheads="1"/>
          </p:cNvSpPr>
          <p:nvPr/>
        </p:nvSpPr>
        <p:spPr bwMode="auto">
          <a:xfrm>
            <a:off x="228600" y="5313363"/>
            <a:ext cx="8562975" cy="396875"/>
          </a:xfrm>
          <a:prstGeom prst="rect">
            <a:avLst/>
          </a:prstGeom>
          <a:noFill/>
          <a:ln w="12700">
            <a:noFill/>
            <a:miter lim="800000"/>
            <a:headEnd/>
            <a:tailEnd/>
          </a:ln>
          <a:effectLst/>
        </p:spPr>
        <p:txBody>
          <a:bodyPr>
            <a:spAutoFit/>
          </a:bodyPr>
          <a:lstStyle/>
          <a:p>
            <a:pPr>
              <a:spcBef>
                <a:spcPct val="50000"/>
              </a:spcBef>
            </a:pPr>
            <a:r>
              <a:rPr lang="zh-CN" altLang="en-US" sz="2000" b="1">
                <a:solidFill>
                  <a:srgbClr val="D1390F"/>
                </a:solidFill>
                <a:latin typeface="Times New Roman" pitchFamily="18" charset="0"/>
                <a:ea typeface="微软雅黑" pitchFamily="34" charset="-122"/>
              </a:rPr>
              <a:t>访问局部性使得每次磁盘访问大多在局部几个磁道，实际寻道时间变少！</a:t>
            </a:r>
          </a:p>
        </p:txBody>
      </p:sp>
      <p:sp>
        <p:nvSpPr>
          <p:cNvPr id="790538" name="Text Box 10"/>
          <p:cNvSpPr txBox="1">
            <a:spLocks noChangeArrowheads="1"/>
          </p:cNvSpPr>
          <p:nvPr/>
        </p:nvSpPr>
        <p:spPr bwMode="auto">
          <a:xfrm>
            <a:off x="482600" y="5880100"/>
            <a:ext cx="3683000" cy="427038"/>
          </a:xfrm>
          <a:prstGeom prst="rect">
            <a:avLst/>
          </a:prstGeom>
          <a:noFill/>
          <a:ln w="12700">
            <a:noFill/>
            <a:miter lim="800000"/>
            <a:headEnd/>
            <a:tailEnd/>
          </a:ln>
          <a:effectLst/>
        </p:spPr>
        <p:txBody>
          <a:bodyPr>
            <a:spAutoFit/>
          </a:bodyPr>
          <a:lstStyle/>
          <a:p>
            <a:pPr>
              <a:spcBef>
                <a:spcPct val="50000"/>
              </a:spcBef>
            </a:pPr>
            <a:r>
              <a:rPr lang="zh-CN" altLang="en-US" sz="2200" b="1">
                <a:solidFill>
                  <a:schemeClr val="accent1"/>
                </a:solidFill>
                <a:latin typeface="Times New Roman" pitchFamily="18" charset="0"/>
                <a:ea typeface="微软雅黑" pitchFamily="34" charset="-122"/>
              </a:rPr>
              <a:t>能否算出每道有多少扇区？</a:t>
            </a:r>
          </a:p>
        </p:txBody>
      </p:sp>
      <p:sp>
        <p:nvSpPr>
          <p:cNvPr id="790539" name="Text Box 11"/>
          <p:cNvSpPr txBox="1">
            <a:spLocks noChangeArrowheads="1"/>
          </p:cNvSpPr>
          <p:nvPr/>
        </p:nvSpPr>
        <p:spPr bwMode="auto">
          <a:xfrm>
            <a:off x="4076700" y="5903913"/>
            <a:ext cx="4846638" cy="427037"/>
          </a:xfrm>
          <a:prstGeom prst="rect">
            <a:avLst/>
          </a:prstGeom>
          <a:noFill/>
          <a:ln w="12700">
            <a:noFill/>
            <a:miter lim="800000"/>
            <a:headEnd/>
            <a:tailEnd/>
          </a:ln>
          <a:effectLst/>
        </p:spPr>
        <p:txBody>
          <a:bodyPr>
            <a:spAutoFit/>
          </a:bodyPr>
          <a:lstStyle/>
          <a:p>
            <a:pPr>
              <a:spcBef>
                <a:spcPct val="50000"/>
              </a:spcBef>
            </a:pPr>
            <a:r>
              <a:rPr lang="en-US" altLang="zh-CN" sz="2200" b="1">
                <a:latin typeface="微软雅黑" pitchFamily="34" charset="-122"/>
                <a:ea typeface="微软雅黑" pitchFamily="34" charset="-122"/>
              </a:rPr>
              <a:t>4MBx60 / 512Bx5400 ≈ 87</a:t>
            </a:r>
            <a:r>
              <a:rPr lang="zh-CN" altLang="en-US" sz="2200" b="1">
                <a:latin typeface="微软雅黑" pitchFamily="34" charset="-122"/>
                <a:ea typeface="微软雅黑" pitchFamily="34" charset="-122"/>
              </a:rPr>
              <a:t>个扇区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0533"/>
                                        </p:tgtEl>
                                        <p:attrNameLst>
                                          <p:attrName>style.visibility</p:attrName>
                                        </p:attrNameLst>
                                      </p:cBhvr>
                                      <p:to>
                                        <p:strVal val="visible"/>
                                      </p:to>
                                    </p:set>
                                    <p:animEffect transition="in" filter="blinds(horizontal)">
                                      <p:cBhvr>
                                        <p:cTn id="7" dur="500"/>
                                        <p:tgtEl>
                                          <p:spTgt spid="7905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90535"/>
                                        </p:tgtEl>
                                        <p:attrNameLst>
                                          <p:attrName>style.visibility</p:attrName>
                                        </p:attrNameLst>
                                      </p:cBhvr>
                                      <p:to>
                                        <p:strVal val="visible"/>
                                      </p:to>
                                    </p:set>
                                    <p:animEffect transition="in" filter="blinds(horizontal)">
                                      <p:cBhvr>
                                        <p:cTn id="12" dur="500"/>
                                        <p:tgtEl>
                                          <p:spTgt spid="79053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90534"/>
                                        </p:tgtEl>
                                        <p:attrNameLst>
                                          <p:attrName>style.visibility</p:attrName>
                                        </p:attrNameLst>
                                      </p:cBhvr>
                                      <p:to>
                                        <p:strVal val="visible"/>
                                      </p:to>
                                    </p:set>
                                    <p:animEffect transition="in" filter="blinds(horizontal)">
                                      <p:cBhvr>
                                        <p:cTn id="15" dur="500"/>
                                        <p:tgtEl>
                                          <p:spTgt spid="79053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90532"/>
                                        </p:tgtEl>
                                        <p:attrNameLst>
                                          <p:attrName>style.visibility</p:attrName>
                                        </p:attrNameLst>
                                      </p:cBhvr>
                                      <p:to>
                                        <p:strVal val="visible"/>
                                      </p:to>
                                    </p:set>
                                    <p:animEffect transition="in" filter="blinds(horizontal)">
                                      <p:cBhvr>
                                        <p:cTn id="20" dur="500"/>
                                        <p:tgtEl>
                                          <p:spTgt spid="79053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90536"/>
                                        </p:tgtEl>
                                        <p:attrNameLst>
                                          <p:attrName>style.visibility</p:attrName>
                                        </p:attrNameLst>
                                      </p:cBhvr>
                                      <p:to>
                                        <p:strVal val="visible"/>
                                      </p:to>
                                    </p:set>
                                    <p:animEffect transition="in" filter="blinds(horizontal)">
                                      <p:cBhvr>
                                        <p:cTn id="25" dur="500"/>
                                        <p:tgtEl>
                                          <p:spTgt spid="79053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790537"/>
                                        </p:tgtEl>
                                        <p:attrNameLst>
                                          <p:attrName>style.visibility</p:attrName>
                                        </p:attrNameLst>
                                      </p:cBhvr>
                                      <p:to>
                                        <p:strVal val="visible"/>
                                      </p:to>
                                    </p:set>
                                    <p:animEffect transition="in" filter="blinds(horizontal)">
                                      <p:cBhvr>
                                        <p:cTn id="30" dur="500"/>
                                        <p:tgtEl>
                                          <p:spTgt spid="790537"/>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90538"/>
                                        </p:tgtEl>
                                        <p:attrNameLst>
                                          <p:attrName>style.visibility</p:attrName>
                                        </p:attrNameLst>
                                      </p:cBhvr>
                                      <p:to>
                                        <p:strVal val="visible"/>
                                      </p:to>
                                    </p:set>
                                    <p:animEffect transition="in" filter="blinds(horizontal)">
                                      <p:cBhvr>
                                        <p:cTn id="35" dur="500"/>
                                        <p:tgtEl>
                                          <p:spTgt spid="790538"/>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90539"/>
                                        </p:tgtEl>
                                        <p:attrNameLst>
                                          <p:attrName>style.visibility</p:attrName>
                                        </p:attrNameLst>
                                      </p:cBhvr>
                                      <p:to>
                                        <p:strVal val="visible"/>
                                      </p:to>
                                    </p:set>
                                    <p:animEffect transition="in" filter="blinds(horizontal)">
                                      <p:cBhvr>
                                        <p:cTn id="40" dur="500"/>
                                        <p:tgtEl>
                                          <p:spTgt spid="790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2" grpId="0"/>
      <p:bldP spid="790533" grpId="0"/>
      <p:bldP spid="790534" grpId="0"/>
      <p:bldP spid="790535" grpId="0" animBg="1"/>
      <p:bldP spid="790536" grpId="0"/>
      <p:bldP spid="790537" grpId="0"/>
      <p:bldP spid="790538" grpId="0"/>
      <p:bldP spid="79053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a:xfrm>
            <a:off x="415925" y="160338"/>
            <a:ext cx="7499350" cy="528637"/>
          </a:xfrm>
        </p:spPr>
        <p:txBody>
          <a:bodyPr/>
          <a:lstStyle/>
          <a:p>
            <a:r>
              <a:rPr lang="zh-CN" altLang="en-US"/>
              <a:t>回顾：程序及指令的执行过程</a:t>
            </a:r>
          </a:p>
        </p:txBody>
      </p:sp>
      <p:sp>
        <p:nvSpPr>
          <p:cNvPr id="452611" name="Rectangle 3"/>
          <p:cNvSpPr>
            <a:spLocks noGrp="1" noChangeArrowheads="1"/>
          </p:cNvSpPr>
          <p:nvPr>
            <p:ph type="body" idx="1"/>
          </p:nvPr>
        </p:nvSpPr>
        <p:spPr>
          <a:xfrm>
            <a:off x="306388" y="828675"/>
            <a:ext cx="8191500" cy="415925"/>
          </a:xfrm>
        </p:spPr>
        <p:txBody>
          <a:bodyPr/>
          <a:lstStyle/>
          <a:p>
            <a:r>
              <a:rPr lang="zh-CN" altLang="en-US" sz="2400">
                <a:latin typeface="微软雅黑" pitchFamily="34" charset="-122"/>
                <a:ea typeface="微软雅黑" pitchFamily="34" charset="-122"/>
              </a:rPr>
              <a:t>在内存存放的指令实际上是机器代码（</a:t>
            </a:r>
            <a:r>
              <a:rPr lang="en-US" altLang="zh-CN" sz="2400">
                <a:latin typeface="微软雅黑" pitchFamily="34" charset="-122"/>
                <a:ea typeface="微软雅黑" pitchFamily="34" charset="-122"/>
              </a:rPr>
              <a:t>0/1</a:t>
            </a:r>
            <a:r>
              <a:rPr lang="zh-CN" altLang="en-US" sz="2400">
                <a:latin typeface="微软雅黑" pitchFamily="34" charset="-122"/>
                <a:ea typeface="微软雅黑" pitchFamily="34" charset="-122"/>
              </a:rPr>
              <a:t>序列）</a:t>
            </a:r>
            <a:endParaRPr lang="en-US" altLang="zh-CN" sz="2400">
              <a:latin typeface="微软雅黑" pitchFamily="34" charset="-122"/>
              <a:ea typeface="微软雅黑" pitchFamily="34" charset="-122"/>
            </a:endParaRPr>
          </a:p>
        </p:txBody>
      </p:sp>
      <p:sp>
        <p:nvSpPr>
          <p:cNvPr id="452612" name="Rectangle 4"/>
          <p:cNvSpPr>
            <a:spLocks noChangeArrowheads="1"/>
          </p:cNvSpPr>
          <p:nvPr/>
        </p:nvSpPr>
        <p:spPr bwMode="auto">
          <a:xfrm>
            <a:off x="68263" y="1263650"/>
            <a:ext cx="6745287" cy="2303463"/>
          </a:xfrm>
          <a:prstGeom prst="rect">
            <a:avLst/>
          </a:prstGeom>
          <a:noFill/>
          <a:ln w="50800">
            <a:noFill/>
            <a:miter lim="800000"/>
            <a:headEnd/>
            <a:tailEnd/>
          </a:ln>
          <a:effectLst/>
        </p:spPr>
        <p:txBody>
          <a:bodyPr wrap="none" anchor="ctr">
            <a:spAutoFit/>
          </a:bodyPr>
          <a:lstStyle/>
          <a:p>
            <a:pPr indent="288925">
              <a:lnSpc>
                <a:spcPct val="115000"/>
              </a:lnSpc>
            </a:pPr>
            <a:r>
              <a:rPr lang="en-US" altLang="zh-CN" sz="1800" b="1">
                <a:solidFill>
                  <a:schemeClr val="accent2"/>
                </a:solidFill>
                <a:latin typeface="微软雅黑" pitchFamily="34" charset="-122"/>
                <a:ea typeface="微软雅黑" pitchFamily="34" charset="-122"/>
              </a:rPr>
              <a:t>  08048394 &lt;add&gt;: </a:t>
            </a:r>
          </a:p>
          <a:p>
            <a:pPr indent="288925">
              <a:lnSpc>
                <a:spcPct val="115000"/>
              </a:lnSpc>
            </a:pPr>
            <a:r>
              <a:rPr lang="en-US" altLang="zh-CN" sz="1800" b="1">
                <a:latin typeface="微软雅黑" pitchFamily="34" charset="-122"/>
                <a:ea typeface="微软雅黑" pitchFamily="34" charset="-122"/>
              </a:rPr>
              <a:t>1</a:t>
            </a:r>
            <a:r>
              <a:rPr lang="en-US" altLang="zh-CN" sz="1800" b="1">
                <a:solidFill>
                  <a:schemeClr val="accent2"/>
                </a:solidFill>
                <a:latin typeface="微软雅黑" pitchFamily="34" charset="-122"/>
                <a:ea typeface="微软雅黑" pitchFamily="34" charset="-122"/>
              </a:rPr>
              <a:t>  8048394:	55	     	push	%ebp</a:t>
            </a:r>
          </a:p>
          <a:p>
            <a:pPr indent="288925">
              <a:lnSpc>
                <a:spcPct val="115000"/>
              </a:lnSpc>
            </a:pPr>
            <a:r>
              <a:rPr lang="en-US" altLang="zh-CN" sz="1800" b="1">
                <a:latin typeface="微软雅黑" pitchFamily="34" charset="-122"/>
                <a:ea typeface="微软雅黑" pitchFamily="34" charset="-122"/>
              </a:rPr>
              <a:t>2</a:t>
            </a:r>
            <a:r>
              <a:rPr lang="en-US" altLang="zh-CN" sz="1800" b="1">
                <a:solidFill>
                  <a:schemeClr val="accent2"/>
                </a:solidFill>
                <a:latin typeface="微软雅黑" pitchFamily="34" charset="-122"/>
                <a:ea typeface="微软雅黑" pitchFamily="34" charset="-122"/>
              </a:rPr>
              <a:t>  8048395:	89  e5	    	mov	%esp, %ebp</a:t>
            </a:r>
          </a:p>
          <a:p>
            <a:pPr indent="288925">
              <a:lnSpc>
                <a:spcPct val="115000"/>
              </a:lnSpc>
            </a:pPr>
            <a:r>
              <a:rPr lang="en-US" altLang="zh-CN" sz="1800" b="1">
                <a:latin typeface="微软雅黑" pitchFamily="34" charset="-122"/>
                <a:ea typeface="微软雅黑" pitchFamily="34" charset="-122"/>
              </a:rPr>
              <a:t>3</a:t>
            </a:r>
            <a:r>
              <a:rPr lang="en-US" altLang="zh-CN" sz="1800" b="1">
                <a:solidFill>
                  <a:schemeClr val="accent2"/>
                </a:solidFill>
                <a:latin typeface="微软雅黑" pitchFamily="34" charset="-122"/>
                <a:ea typeface="微软雅黑" pitchFamily="34" charset="-122"/>
              </a:rPr>
              <a:t>  8048397:	8b  45 0c    	mov	0xc(%ebp), %eax</a:t>
            </a:r>
          </a:p>
          <a:p>
            <a:pPr indent="288925">
              <a:lnSpc>
                <a:spcPct val="115000"/>
              </a:lnSpc>
            </a:pPr>
            <a:r>
              <a:rPr lang="en-US" altLang="zh-CN" sz="1800" b="1">
                <a:latin typeface="微软雅黑" pitchFamily="34" charset="-122"/>
                <a:ea typeface="微软雅黑" pitchFamily="34" charset="-122"/>
              </a:rPr>
              <a:t>4</a:t>
            </a:r>
            <a:r>
              <a:rPr lang="en-US" altLang="zh-CN" sz="1800" b="1">
                <a:solidFill>
                  <a:schemeClr val="accent2"/>
                </a:solidFill>
                <a:latin typeface="微软雅黑" pitchFamily="34" charset="-122"/>
                <a:ea typeface="微软雅黑" pitchFamily="34" charset="-122"/>
              </a:rPr>
              <a:t>  804839a:	03  45 08    	add   	0x8(%ebp), %eax</a:t>
            </a:r>
          </a:p>
          <a:p>
            <a:pPr indent="288925">
              <a:lnSpc>
                <a:spcPct val="115000"/>
              </a:lnSpc>
            </a:pPr>
            <a:r>
              <a:rPr lang="en-US" altLang="zh-CN" sz="1800" b="1">
                <a:latin typeface="微软雅黑" pitchFamily="34" charset="-122"/>
                <a:ea typeface="微软雅黑" pitchFamily="34" charset="-122"/>
              </a:rPr>
              <a:t>5</a:t>
            </a:r>
            <a:r>
              <a:rPr lang="en-US" altLang="zh-CN" sz="1800" b="1">
                <a:solidFill>
                  <a:schemeClr val="accent2"/>
                </a:solidFill>
                <a:latin typeface="微软雅黑" pitchFamily="34" charset="-122"/>
                <a:ea typeface="微软雅黑" pitchFamily="34" charset="-122"/>
              </a:rPr>
              <a:t>  804839d:	5d	      	pop	%ebp</a:t>
            </a:r>
          </a:p>
          <a:p>
            <a:pPr indent="288925">
              <a:lnSpc>
                <a:spcPct val="115000"/>
              </a:lnSpc>
            </a:pPr>
            <a:r>
              <a:rPr lang="en-US" altLang="zh-CN" sz="1800" b="1">
                <a:latin typeface="微软雅黑" pitchFamily="34" charset="-122"/>
                <a:ea typeface="微软雅黑" pitchFamily="34" charset="-122"/>
              </a:rPr>
              <a:t>6</a:t>
            </a:r>
            <a:r>
              <a:rPr lang="en-US" altLang="zh-CN" sz="1800" b="1">
                <a:solidFill>
                  <a:schemeClr val="accent2"/>
                </a:solidFill>
                <a:latin typeface="微软雅黑" pitchFamily="34" charset="-122"/>
                <a:ea typeface="微软雅黑" pitchFamily="34" charset="-122"/>
              </a:rPr>
              <a:t>  804839e:	c3	      	ret</a:t>
            </a:r>
          </a:p>
        </p:txBody>
      </p:sp>
      <p:sp>
        <p:nvSpPr>
          <p:cNvPr id="452613" name="Rectangle 5"/>
          <p:cNvSpPr>
            <a:spLocks noChangeArrowheads="1"/>
          </p:cNvSpPr>
          <p:nvPr/>
        </p:nvSpPr>
        <p:spPr bwMode="auto">
          <a:xfrm>
            <a:off x="228600" y="3703638"/>
            <a:ext cx="8353425" cy="2513012"/>
          </a:xfrm>
          <a:prstGeom prst="rect">
            <a:avLst/>
          </a:prstGeom>
          <a:noFill/>
          <a:ln w="50800">
            <a:noFill/>
            <a:miter lim="800000"/>
            <a:headEnd/>
            <a:tailEnd/>
          </a:ln>
          <a:effectLst/>
        </p:spPr>
        <p:txBody>
          <a:bodyPr anchor="ctr">
            <a:spAutoFit/>
          </a:bodyPr>
          <a:lstStyle/>
          <a:p>
            <a:pPr marL="203200" indent="-203200">
              <a:spcBef>
                <a:spcPct val="35000"/>
              </a:spcBef>
              <a:buSzPct val="100000"/>
              <a:buFontTx/>
              <a:buChar char="°"/>
            </a:pPr>
            <a:r>
              <a:rPr lang="zh-CN" altLang="en-US" sz="2400" b="1">
                <a:latin typeface="微软雅黑" pitchFamily="34" charset="-122"/>
                <a:ea typeface="微软雅黑" pitchFamily="34" charset="-122"/>
              </a:rPr>
              <a:t>对于</a:t>
            </a:r>
            <a:r>
              <a:rPr lang="en-US" altLang="zh-CN" sz="2400" b="1">
                <a:latin typeface="微软雅黑" pitchFamily="34" charset="-122"/>
                <a:ea typeface="微软雅黑" pitchFamily="34" charset="-122"/>
              </a:rPr>
              <a:t>add</a:t>
            </a:r>
            <a:r>
              <a:rPr lang="zh-CN" altLang="en-US" sz="2400" b="1">
                <a:latin typeface="微软雅黑" pitchFamily="34" charset="-122"/>
                <a:ea typeface="微软雅黑" pitchFamily="34" charset="-122"/>
              </a:rPr>
              <a:t>函数的执行，以下情况下都需要</a:t>
            </a:r>
            <a:r>
              <a:rPr lang="zh-CN" altLang="en-US" sz="2400" b="1">
                <a:solidFill>
                  <a:schemeClr val="accent1"/>
                </a:solidFill>
                <a:latin typeface="微软雅黑" pitchFamily="34" charset="-122"/>
                <a:ea typeface="微软雅黑" pitchFamily="34" charset="-122"/>
              </a:rPr>
              <a:t>访存</a:t>
            </a:r>
            <a:r>
              <a:rPr lang="zh-CN" altLang="en-US" sz="2400" b="1">
                <a:latin typeface="微软雅黑" pitchFamily="34" charset="-122"/>
                <a:ea typeface="微软雅黑" pitchFamily="34" charset="-122"/>
              </a:rPr>
              <a:t>：</a:t>
            </a:r>
          </a:p>
          <a:p>
            <a:pPr marL="685800" lvl="1" indent="-190500">
              <a:spcBef>
                <a:spcPct val="35000"/>
              </a:spcBef>
              <a:buSzPct val="100000"/>
              <a:buFont typeface="Wingdings" pitchFamily="2" charset="2"/>
              <a:buChar char="ü"/>
            </a:pPr>
            <a:r>
              <a:rPr lang="zh-CN" altLang="en-US" sz="2000" b="1">
                <a:solidFill>
                  <a:srgbClr val="006600"/>
                </a:solidFill>
                <a:latin typeface="微软雅黑" pitchFamily="34" charset="-122"/>
                <a:ea typeface="微软雅黑" pitchFamily="34" charset="-122"/>
              </a:rPr>
              <a:t>每条指令都需从主存单元取到</a:t>
            </a:r>
            <a:r>
              <a:rPr lang="en-US" altLang="zh-CN" sz="2000" b="1">
                <a:solidFill>
                  <a:srgbClr val="006600"/>
                </a:solidFill>
                <a:latin typeface="微软雅黑" pitchFamily="34" charset="-122"/>
                <a:ea typeface="微软雅黑" pitchFamily="34" charset="-122"/>
              </a:rPr>
              <a:t>CPU</a:t>
            </a:r>
            <a:r>
              <a:rPr lang="zh-CN" altLang="en-US" sz="2000" b="1">
                <a:solidFill>
                  <a:srgbClr val="006600"/>
                </a:solidFill>
                <a:latin typeface="微软雅黑" pitchFamily="34" charset="-122"/>
                <a:ea typeface="微软雅黑" pitchFamily="34" charset="-122"/>
              </a:rPr>
              <a:t>执行</a:t>
            </a:r>
          </a:p>
          <a:p>
            <a:pPr marL="685800" lvl="1" indent="-190500">
              <a:spcBef>
                <a:spcPct val="35000"/>
              </a:spcBef>
              <a:buSzPct val="100000"/>
              <a:buFont typeface="Wingdings" pitchFamily="2" charset="2"/>
              <a:buChar char="ü"/>
            </a:pPr>
            <a:r>
              <a:rPr lang="en-US" altLang="zh-CN" sz="2000" b="1">
                <a:solidFill>
                  <a:srgbClr val="006600"/>
                </a:solidFill>
                <a:latin typeface="微软雅黑" pitchFamily="34" charset="-122"/>
                <a:ea typeface="微软雅黑" pitchFamily="34" charset="-122"/>
              </a:rPr>
              <a:t>PUSH</a:t>
            </a:r>
            <a:r>
              <a:rPr lang="zh-CN" altLang="en-US" sz="2000" b="1">
                <a:solidFill>
                  <a:srgbClr val="006600"/>
                </a:solidFill>
                <a:latin typeface="微软雅黑" pitchFamily="34" charset="-122"/>
                <a:ea typeface="微软雅黑" pitchFamily="34" charset="-122"/>
              </a:rPr>
              <a:t>指令需把寄存器内容压入栈中            </a:t>
            </a:r>
            <a:r>
              <a:rPr lang="en-US" altLang="zh-CN" sz="2000" b="1">
                <a:solidFill>
                  <a:srgbClr val="006600"/>
                </a:solidFill>
                <a:latin typeface="微软雅黑" pitchFamily="34" charset="-122"/>
                <a:ea typeface="微软雅黑" pitchFamily="34" charset="-122"/>
              </a:rPr>
              <a:t>POP</a:t>
            </a:r>
            <a:r>
              <a:rPr lang="zh-CN" altLang="en-US" sz="2000" b="1">
                <a:solidFill>
                  <a:srgbClr val="006600"/>
                </a:solidFill>
                <a:latin typeface="微软雅黑" pitchFamily="34" charset="-122"/>
                <a:ea typeface="微软雅黑" pitchFamily="34" charset="-122"/>
              </a:rPr>
              <a:t>指令则相反</a:t>
            </a:r>
          </a:p>
          <a:p>
            <a:pPr marL="685800" lvl="1" indent="-190500">
              <a:spcBef>
                <a:spcPct val="35000"/>
              </a:spcBef>
              <a:buSzPct val="100000"/>
              <a:buFont typeface="Wingdings" pitchFamily="2" charset="2"/>
              <a:buChar char="ü"/>
            </a:pPr>
            <a:r>
              <a:rPr lang="zh-CN" altLang="en-US" sz="2000" b="1">
                <a:solidFill>
                  <a:srgbClr val="006600"/>
                </a:solidFill>
                <a:latin typeface="微软雅黑" pitchFamily="34" charset="-122"/>
                <a:ea typeface="微软雅黑" pitchFamily="34" charset="-122"/>
              </a:rPr>
              <a:t>第</a:t>
            </a:r>
            <a:r>
              <a:rPr lang="en-US" altLang="zh-CN" sz="2000" b="1">
                <a:solidFill>
                  <a:srgbClr val="006600"/>
                </a:solidFill>
                <a:latin typeface="微软雅黑" pitchFamily="34" charset="-122"/>
                <a:ea typeface="微软雅黑" pitchFamily="34" charset="-122"/>
              </a:rPr>
              <a:t>3</a:t>
            </a:r>
            <a:r>
              <a:rPr lang="zh-CN" altLang="en-US" sz="2000" b="1">
                <a:solidFill>
                  <a:srgbClr val="006600"/>
                </a:solidFill>
                <a:latin typeface="微软雅黑" pitchFamily="34" charset="-122"/>
                <a:ea typeface="微软雅黑" pitchFamily="34" charset="-122"/>
              </a:rPr>
              <a:t>条</a:t>
            </a:r>
            <a:r>
              <a:rPr lang="en-US" altLang="zh-CN" sz="2000" b="1">
                <a:solidFill>
                  <a:srgbClr val="006600"/>
                </a:solidFill>
                <a:latin typeface="微软雅黑" pitchFamily="34" charset="-122"/>
                <a:ea typeface="微软雅黑" pitchFamily="34" charset="-122"/>
              </a:rPr>
              <a:t>mov</a:t>
            </a:r>
            <a:r>
              <a:rPr lang="zh-CN" altLang="en-US" sz="2000" b="1">
                <a:solidFill>
                  <a:srgbClr val="006600"/>
                </a:solidFill>
                <a:latin typeface="微软雅黑" pitchFamily="34" charset="-122"/>
                <a:ea typeface="微软雅黑" pitchFamily="34" charset="-122"/>
              </a:rPr>
              <a:t>指令需要从主存中取数后送到寄存器</a:t>
            </a:r>
          </a:p>
          <a:p>
            <a:pPr marL="685800" lvl="1" indent="-190500">
              <a:spcBef>
                <a:spcPct val="35000"/>
              </a:spcBef>
              <a:buSzPct val="100000"/>
              <a:buFont typeface="Wingdings" pitchFamily="2" charset="2"/>
              <a:buChar char="ü"/>
            </a:pPr>
            <a:r>
              <a:rPr lang="zh-CN" altLang="en-US" sz="2000" b="1">
                <a:solidFill>
                  <a:srgbClr val="006600"/>
                </a:solidFill>
                <a:latin typeface="微软雅黑" pitchFamily="34" charset="-122"/>
                <a:ea typeface="微软雅黑" pitchFamily="34" charset="-122"/>
              </a:rPr>
              <a:t>第</a:t>
            </a:r>
            <a:r>
              <a:rPr lang="en-US" altLang="zh-CN" sz="2000" b="1">
                <a:solidFill>
                  <a:srgbClr val="006600"/>
                </a:solidFill>
                <a:latin typeface="微软雅黑" pitchFamily="34" charset="-122"/>
                <a:ea typeface="微软雅黑" pitchFamily="34" charset="-122"/>
              </a:rPr>
              <a:t>4</a:t>
            </a:r>
            <a:r>
              <a:rPr lang="zh-CN" altLang="en-US" sz="2000" b="1">
                <a:solidFill>
                  <a:srgbClr val="006600"/>
                </a:solidFill>
                <a:latin typeface="微软雅黑" pitchFamily="34" charset="-122"/>
                <a:ea typeface="微软雅黑" pitchFamily="34" charset="-122"/>
              </a:rPr>
              <a:t>条</a:t>
            </a:r>
            <a:r>
              <a:rPr lang="en-US" altLang="zh-CN" sz="2000" b="1">
                <a:solidFill>
                  <a:srgbClr val="006600"/>
                </a:solidFill>
                <a:latin typeface="微软雅黑" pitchFamily="34" charset="-122"/>
                <a:ea typeface="微软雅黑" pitchFamily="34" charset="-122"/>
              </a:rPr>
              <a:t>add</a:t>
            </a:r>
            <a:r>
              <a:rPr lang="zh-CN" altLang="en-US" sz="2000" b="1">
                <a:solidFill>
                  <a:srgbClr val="006600"/>
                </a:solidFill>
                <a:latin typeface="微软雅黑" pitchFamily="34" charset="-122"/>
                <a:ea typeface="微软雅黑" pitchFamily="34" charset="-122"/>
              </a:rPr>
              <a:t>指令需要从主存取操作数到</a:t>
            </a:r>
            <a:r>
              <a:rPr lang="en-US" altLang="zh-CN" sz="2000" b="1">
                <a:solidFill>
                  <a:srgbClr val="006600"/>
                </a:solidFill>
                <a:latin typeface="微软雅黑" pitchFamily="34" charset="-122"/>
                <a:ea typeface="微软雅黑" pitchFamily="34" charset="-122"/>
              </a:rPr>
              <a:t>ALU</a:t>
            </a:r>
            <a:r>
              <a:rPr lang="zh-CN" altLang="en-US" sz="2000" b="1">
                <a:solidFill>
                  <a:srgbClr val="006600"/>
                </a:solidFill>
                <a:latin typeface="微软雅黑" pitchFamily="34" charset="-122"/>
                <a:ea typeface="微软雅黑" pitchFamily="34" charset="-122"/>
              </a:rPr>
              <a:t>中进行运算</a:t>
            </a:r>
          </a:p>
          <a:p>
            <a:pPr marL="685800" lvl="1" indent="-190500">
              <a:spcBef>
                <a:spcPct val="35000"/>
              </a:spcBef>
              <a:buSzPct val="100000"/>
              <a:buFont typeface="Wingdings" pitchFamily="2" charset="2"/>
              <a:buChar char="ü"/>
            </a:pPr>
            <a:r>
              <a:rPr lang="en-US" altLang="zh-CN" sz="2000" b="1">
                <a:solidFill>
                  <a:srgbClr val="006600"/>
                </a:solidFill>
                <a:latin typeface="微软雅黑" pitchFamily="34" charset="-122"/>
                <a:ea typeface="微软雅黑" pitchFamily="34" charset="-122"/>
              </a:rPr>
              <a:t>ret</a:t>
            </a:r>
            <a:r>
              <a:rPr lang="zh-CN" altLang="en-US" sz="2000" b="1">
                <a:solidFill>
                  <a:srgbClr val="006600"/>
                </a:solidFill>
                <a:latin typeface="微软雅黑" pitchFamily="34" charset="-122"/>
                <a:ea typeface="微软雅黑" pitchFamily="34" charset="-122"/>
              </a:rPr>
              <a:t>指令需要从栈中取出返回地址，以能正确回到调用程序执行</a:t>
            </a:r>
          </a:p>
        </p:txBody>
      </p:sp>
      <p:sp>
        <p:nvSpPr>
          <p:cNvPr id="452615" name="Text Box 7"/>
          <p:cNvSpPr txBox="1">
            <a:spLocks noChangeArrowheads="1"/>
          </p:cNvSpPr>
          <p:nvPr/>
        </p:nvSpPr>
        <p:spPr bwMode="auto">
          <a:xfrm>
            <a:off x="5486400" y="3222625"/>
            <a:ext cx="3440113" cy="427038"/>
          </a:xfrm>
          <a:prstGeom prst="rect">
            <a:avLst/>
          </a:prstGeom>
          <a:noFill/>
          <a:ln w="50800">
            <a:noFill/>
            <a:miter lim="800000"/>
            <a:headEnd/>
            <a:tailEnd/>
          </a:ln>
          <a:effectLst/>
        </p:spPr>
        <p:txBody>
          <a:bodyPr>
            <a:spAutoFit/>
          </a:bodyPr>
          <a:lstStyle/>
          <a:p>
            <a:pPr>
              <a:spcBef>
                <a:spcPct val="50000"/>
              </a:spcBef>
            </a:pPr>
            <a:r>
              <a:rPr lang="zh-CN" altLang="en-US" sz="2200" b="1">
                <a:solidFill>
                  <a:schemeClr val="accent1"/>
                </a:solidFill>
                <a:latin typeface="微软雅黑" pitchFamily="34" charset="-122"/>
                <a:ea typeface="微软雅黑" pitchFamily="34" charset="-122"/>
              </a:rPr>
              <a:t>栈是主存中的一个区域！</a:t>
            </a:r>
          </a:p>
        </p:txBody>
      </p:sp>
      <p:sp>
        <p:nvSpPr>
          <p:cNvPr id="452616" name="Rectangle 8"/>
          <p:cNvSpPr>
            <a:spLocks noChangeArrowheads="1"/>
          </p:cNvSpPr>
          <p:nvPr/>
        </p:nvSpPr>
        <p:spPr bwMode="auto">
          <a:xfrm>
            <a:off x="1916113" y="1654175"/>
            <a:ext cx="1219200" cy="1887538"/>
          </a:xfrm>
          <a:prstGeom prst="rect">
            <a:avLst/>
          </a:prstGeom>
          <a:noFill/>
          <a:ln w="50800">
            <a:solidFill>
              <a:srgbClr val="FE9AAB"/>
            </a:solidFill>
            <a:miter lim="800000"/>
            <a:headEnd/>
            <a:tailEnd/>
          </a:ln>
          <a:effectLst/>
        </p:spPr>
        <p:txBody>
          <a:bodyPr wrap="none" anchor="ctr"/>
          <a:lstStyle/>
          <a:p>
            <a:endParaRPr lang="zh-CN" altLang="en-US"/>
          </a:p>
        </p:txBody>
      </p:sp>
      <p:sp>
        <p:nvSpPr>
          <p:cNvPr id="452617" name="Text Box 9"/>
          <p:cNvSpPr txBox="1">
            <a:spLocks noChangeArrowheads="1"/>
          </p:cNvSpPr>
          <p:nvPr/>
        </p:nvSpPr>
        <p:spPr bwMode="auto">
          <a:xfrm>
            <a:off x="203200" y="6297613"/>
            <a:ext cx="6081713" cy="427037"/>
          </a:xfrm>
          <a:prstGeom prst="rect">
            <a:avLst/>
          </a:prstGeom>
          <a:noFill/>
          <a:ln w="50800">
            <a:noFill/>
            <a:miter lim="800000"/>
            <a:headEnd/>
            <a:tailEnd/>
          </a:ln>
          <a:effectLst/>
        </p:spPr>
        <p:txBody>
          <a:bodyPr>
            <a:spAutoFit/>
          </a:bodyPr>
          <a:lstStyle/>
          <a:p>
            <a:pPr>
              <a:spcBef>
                <a:spcPct val="50000"/>
              </a:spcBef>
            </a:pPr>
            <a:r>
              <a:rPr lang="zh-CN" altLang="en-US" sz="2200" b="1">
                <a:solidFill>
                  <a:srgbClr val="A50021"/>
                </a:solidFill>
                <a:latin typeface="微软雅黑" pitchFamily="34" charset="-122"/>
                <a:ea typeface="微软雅黑" pitchFamily="34" charset="-122"/>
              </a:rPr>
              <a:t>访存是指令执行过程中一个非常重要的环节！</a:t>
            </a:r>
          </a:p>
        </p:txBody>
      </p:sp>
      <p:sp>
        <p:nvSpPr>
          <p:cNvPr id="452618" name="Text Box 10"/>
          <p:cNvSpPr txBox="1">
            <a:spLocks noChangeArrowheads="1"/>
          </p:cNvSpPr>
          <p:nvPr/>
        </p:nvSpPr>
        <p:spPr bwMode="auto">
          <a:xfrm>
            <a:off x="5849938" y="6297613"/>
            <a:ext cx="2640012" cy="427037"/>
          </a:xfrm>
          <a:prstGeom prst="rect">
            <a:avLst/>
          </a:prstGeom>
          <a:noFill/>
          <a:ln w="50800">
            <a:noFill/>
            <a:miter lim="800000"/>
            <a:headEnd/>
            <a:tailEnd/>
          </a:ln>
          <a:effectLst/>
        </p:spPr>
        <p:txBody>
          <a:bodyPr>
            <a:spAutoFit/>
          </a:bodyPr>
          <a:lstStyle/>
          <a:p>
            <a:pPr>
              <a:spcBef>
                <a:spcPct val="50000"/>
              </a:spcBef>
            </a:pPr>
            <a:r>
              <a:rPr lang="zh-CN" altLang="en-US" sz="2200" b="1">
                <a:latin typeface="微软雅黑" pitchFamily="34" charset="-122"/>
                <a:ea typeface="微软雅黑" pitchFamily="34" charset="-122"/>
              </a:rPr>
              <a:t>取指、取数、存数</a:t>
            </a:r>
          </a:p>
        </p:txBody>
      </p:sp>
      <p:sp>
        <p:nvSpPr>
          <p:cNvPr id="452619" name="Text Box 11"/>
          <p:cNvSpPr txBox="1">
            <a:spLocks noChangeArrowheads="1"/>
          </p:cNvSpPr>
          <p:nvPr/>
        </p:nvSpPr>
        <p:spPr bwMode="auto">
          <a:xfrm>
            <a:off x="5483225" y="4140200"/>
            <a:ext cx="1028700" cy="427038"/>
          </a:xfrm>
          <a:prstGeom prst="rect">
            <a:avLst/>
          </a:prstGeom>
          <a:noFill/>
          <a:ln w="50800">
            <a:noFill/>
            <a:miter lim="800000"/>
            <a:headEnd/>
            <a:tailEnd/>
          </a:ln>
          <a:effectLst/>
        </p:spPr>
        <p:txBody>
          <a:bodyPr>
            <a:spAutoFit/>
          </a:bodyPr>
          <a:lstStyle/>
          <a:p>
            <a:pPr>
              <a:spcBef>
                <a:spcPct val="50000"/>
              </a:spcBef>
            </a:pPr>
            <a:r>
              <a:rPr lang="zh-CN" altLang="en-US" sz="2200" b="1">
                <a:solidFill>
                  <a:schemeClr val="accent1"/>
                </a:solidFill>
                <a:latin typeface="微软雅黑" pitchFamily="34" charset="-122"/>
                <a:ea typeface="微软雅黑" pitchFamily="34" charset="-122"/>
              </a:rPr>
              <a:t>取指</a:t>
            </a:r>
          </a:p>
        </p:txBody>
      </p:sp>
      <p:sp>
        <p:nvSpPr>
          <p:cNvPr id="452620" name="Text Box 12"/>
          <p:cNvSpPr txBox="1">
            <a:spLocks noChangeArrowheads="1"/>
          </p:cNvSpPr>
          <p:nvPr/>
        </p:nvSpPr>
        <p:spPr bwMode="auto">
          <a:xfrm>
            <a:off x="5138738" y="4533900"/>
            <a:ext cx="795337" cy="427038"/>
          </a:xfrm>
          <a:prstGeom prst="rect">
            <a:avLst/>
          </a:prstGeom>
          <a:noFill/>
          <a:ln w="50800">
            <a:noFill/>
            <a:miter lim="800000"/>
            <a:headEnd/>
            <a:tailEnd/>
          </a:ln>
          <a:effectLst/>
        </p:spPr>
        <p:txBody>
          <a:bodyPr>
            <a:spAutoFit/>
          </a:bodyPr>
          <a:lstStyle/>
          <a:p>
            <a:pPr>
              <a:spcBef>
                <a:spcPct val="50000"/>
              </a:spcBef>
            </a:pPr>
            <a:r>
              <a:rPr lang="zh-CN" altLang="en-US" sz="2200" b="1">
                <a:solidFill>
                  <a:schemeClr val="accent1"/>
                </a:solidFill>
                <a:latin typeface="微软雅黑" pitchFamily="34" charset="-122"/>
                <a:ea typeface="微软雅黑" pitchFamily="34" charset="-122"/>
              </a:rPr>
              <a:t>存数</a:t>
            </a:r>
          </a:p>
        </p:txBody>
      </p:sp>
      <p:sp>
        <p:nvSpPr>
          <p:cNvPr id="452621" name="Text Box 13"/>
          <p:cNvSpPr txBox="1">
            <a:spLocks noChangeArrowheads="1"/>
          </p:cNvSpPr>
          <p:nvPr/>
        </p:nvSpPr>
        <p:spPr bwMode="auto">
          <a:xfrm>
            <a:off x="7845425" y="4568825"/>
            <a:ext cx="752475" cy="427038"/>
          </a:xfrm>
          <a:prstGeom prst="rect">
            <a:avLst/>
          </a:prstGeom>
          <a:noFill/>
          <a:ln w="50800">
            <a:noFill/>
            <a:miter lim="800000"/>
            <a:headEnd/>
            <a:tailEnd/>
          </a:ln>
          <a:effectLst/>
        </p:spPr>
        <p:txBody>
          <a:bodyPr>
            <a:spAutoFit/>
          </a:bodyPr>
          <a:lstStyle/>
          <a:p>
            <a:pPr>
              <a:spcBef>
                <a:spcPct val="50000"/>
              </a:spcBef>
            </a:pPr>
            <a:r>
              <a:rPr lang="zh-CN" altLang="en-US" sz="2200" b="1">
                <a:solidFill>
                  <a:schemeClr val="accent1"/>
                </a:solidFill>
                <a:latin typeface="微软雅黑" pitchFamily="34" charset="-122"/>
                <a:ea typeface="微软雅黑" pitchFamily="34" charset="-122"/>
              </a:rPr>
              <a:t>取数</a:t>
            </a:r>
          </a:p>
        </p:txBody>
      </p:sp>
      <p:sp>
        <p:nvSpPr>
          <p:cNvPr id="452622" name="Text Box 14"/>
          <p:cNvSpPr txBox="1">
            <a:spLocks noChangeArrowheads="1"/>
          </p:cNvSpPr>
          <p:nvPr/>
        </p:nvSpPr>
        <p:spPr bwMode="auto">
          <a:xfrm>
            <a:off x="6427788" y="4994275"/>
            <a:ext cx="752475" cy="427038"/>
          </a:xfrm>
          <a:prstGeom prst="rect">
            <a:avLst/>
          </a:prstGeom>
          <a:noFill/>
          <a:ln w="50800">
            <a:noFill/>
            <a:miter lim="800000"/>
            <a:headEnd/>
            <a:tailEnd/>
          </a:ln>
          <a:effectLst/>
        </p:spPr>
        <p:txBody>
          <a:bodyPr>
            <a:spAutoFit/>
          </a:bodyPr>
          <a:lstStyle/>
          <a:p>
            <a:pPr>
              <a:spcBef>
                <a:spcPct val="50000"/>
              </a:spcBef>
            </a:pPr>
            <a:r>
              <a:rPr lang="zh-CN" altLang="en-US" sz="2200" b="1">
                <a:solidFill>
                  <a:schemeClr val="accent1"/>
                </a:solidFill>
                <a:latin typeface="微软雅黑" pitchFamily="34" charset="-122"/>
                <a:ea typeface="微软雅黑" pitchFamily="34" charset="-122"/>
              </a:rPr>
              <a:t>取数</a:t>
            </a:r>
          </a:p>
        </p:txBody>
      </p:sp>
      <p:sp>
        <p:nvSpPr>
          <p:cNvPr id="452623" name="Text Box 15"/>
          <p:cNvSpPr txBox="1">
            <a:spLocks noChangeArrowheads="1"/>
          </p:cNvSpPr>
          <p:nvPr/>
        </p:nvSpPr>
        <p:spPr bwMode="auto">
          <a:xfrm>
            <a:off x="7081838" y="5357813"/>
            <a:ext cx="752475" cy="427037"/>
          </a:xfrm>
          <a:prstGeom prst="rect">
            <a:avLst/>
          </a:prstGeom>
          <a:noFill/>
          <a:ln w="50800">
            <a:noFill/>
            <a:miter lim="800000"/>
            <a:headEnd/>
            <a:tailEnd/>
          </a:ln>
          <a:effectLst/>
        </p:spPr>
        <p:txBody>
          <a:bodyPr>
            <a:spAutoFit/>
          </a:bodyPr>
          <a:lstStyle/>
          <a:p>
            <a:pPr>
              <a:spcBef>
                <a:spcPct val="50000"/>
              </a:spcBef>
            </a:pPr>
            <a:r>
              <a:rPr lang="zh-CN" altLang="en-US" sz="2200" b="1">
                <a:solidFill>
                  <a:schemeClr val="accent1"/>
                </a:solidFill>
                <a:latin typeface="微软雅黑" pitchFamily="34" charset="-122"/>
                <a:ea typeface="微软雅黑" pitchFamily="34" charset="-122"/>
              </a:rPr>
              <a:t>取数</a:t>
            </a:r>
          </a:p>
        </p:txBody>
      </p:sp>
      <p:sp>
        <p:nvSpPr>
          <p:cNvPr id="452624" name="Text Box 16"/>
          <p:cNvSpPr txBox="1">
            <a:spLocks noChangeArrowheads="1"/>
          </p:cNvSpPr>
          <p:nvPr/>
        </p:nvSpPr>
        <p:spPr bwMode="auto">
          <a:xfrm>
            <a:off x="8040688" y="5808663"/>
            <a:ext cx="752475" cy="427037"/>
          </a:xfrm>
          <a:prstGeom prst="rect">
            <a:avLst/>
          </a:prstGeom>
          <a:noFill/>
          <a:ln w="50800">
            <a:noFill/>
            <a:miter lim="800000"/>
            <a:headEnd/>
            <a:tailEnd/>
          </a:ln>
          <a:effectLst/>
        </p:spPr>
        <p:txBody>
          <a:bodyPr>
            <a:spAutoFit/>
          </a:bodyPr>
          <a:lstStyle/>
          <a:p>
            <a:pPr>
              <a:spcBef>
                <a:spcPct val="50000"/>
              </a:spcBef>
            </a:pPr>
            <a:r>
              <a:rPr lang="zh-CN" altLang="en-US" sz="2200" b="1">
                <a:solidFill>
                  <a:schemeClr val="accent1"/>
                </a:solidFill>
                <a:latin typeface="微软雅黑" pitchFamily="34" charset="-122"/>
                <a:ea typeface="微软雅黑" pitchFamily="34" charset="-122"/>
              </a:rPr>
              <a:t>取数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2611">
                                            <p:txEl>
                                              <p:pRg st="0" end="0"/>
                                            </p:txEl>
                                          </p:spTgt>
                                        </p:tgtEl>
                                        <p:attrNameLst>
                                          <p:attrName>style.visibility</p:attrName>
                                        </p:attrNameLst>
                                      </p:cBhvr>
                                      <p:to>
                                        <p:strVal val="visible"/>
                                      </p:to>
                                    </p:set>
                                    <p:animEffect transition="in" filter="blinds(horizontal)">
                                      <p:cBhvr>
                                        <p:cTn id="7" dur="500"/>
                                        <p:tgtEl>
                                          <p:spTgt spid="4526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2612"/>
                                        </p:tgtEl>
                                        <p:attrNameLst>
                                          <p:attrName>style.visibility</p:attrName>
                                        </p:attrNameLst>
                                      </p:cBhvr>
                                      <p:to>
                                        <p:strVal val="visible"/>
                                      </p:to>
                                    </p:set>
                                    <p:animEffect transition="in" filter="blinds(horizontal)">
                                      <p:cBhvr>
                                        <p:cTn id="12" dur="500"/>
                                        <p:tgtEl>
                                          <p:spTgt spid="4526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2616"/>
                                        </p:tgtEl>
                                        <p:attrNameLst>
                                          <p:attrName>style.visibility</p:attrName>
                                        </p:attrNameLst>
                                      </p:cBhvr>
                                      <p:to>
                                        <p:strVal val="visible"/>
                                      </p:to>
                                    </p:set>
                                    <p:animEffect transition="in" filter="blinds(horizontal)">
                                      <p:cBhvr>
                                        <p:cTn id="17" dur="500"/>
                                        <p:tgtEl>
                                          <p:spTgt spid="45261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52613"/>
                                        </p:tgtEl>
                                        <p:attrNameLst>
                                          <p:attrName>style.visibility</p:attrName>
                                        </p:attrNameLst>
                                      </p:cBhvr>
                                      <p:to>
                                        <p:strVal val="visible"/>
                                      </p:to>
                                    </p:set>
                                    <p:animEffect transition="in" filter="blinds(horizontal)">
                                      <p:cBhvr>
                                        <p:cTn id="22" dur="500"/>
                                        <p:tgtEl>
                                          <p:spTgt spid="4526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52615"/>
                                        </p:tgtEl>
                                        <p:attrNameLst>
                                          <p:attrName>style.visibility</p:attrName>
                                        </p:attrNameLst>
                                      </p:cBhvr>
                                      <p:to>
                                        <p:strVal val="visible"/>
                                      </p:to>
                                    </p:set>
                                    <p:animEffect transition="in" filter="blinds(horizontal)">
                                      <p:cBhvr>
                                        <p:cTn id="27" dur="500"/>
                                        <p:tgtEl>
                                          <p:spTgt spid="4526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52619"/>
                                        </p:tgtEl>
                                        <p:attrNameLst>
                                          <p:attrName>style.visibility</p:attrName>
                                        </p:attrNameLst>
                                      </p:cBhvr>
                                      <p:to>
                                        <p:strVal val="visible"/>
                                      </p:to>
                                    </p:set>
                                    <p:animEffect transition="in" filter="blinds(horizontal)">
                                      <p:cBhvr>
                                        <p:cTn id="32" dur="500"/>
                                        <p:tgtEl>
                                          <p:spTgt spid="45261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52620"/>
                                        </p:tgtEl>
                                        <p:attrNameLst>
                                          <p:attrName>style.visibility</p:attrName>
                                        </p:attrNameLst>
                                      </p:cBhvr>
                                      <p:to>
                                        <p:strVal val="visible"/>
                                      </p:to>
                                    </p:set>
                                    <p:animEffect transition="in" filter="blinds(horizontal)">
                                      <p:cBhvr>
                                        <p:cTn id="37" dur="500"/>
                                        <p:tgtEl>
                                          <p:spTgt spid="45262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52621"/>
                                        </p:tgtEl>
                                        <p:attrNameLst>
                                          <p:attrName>style.visibility</p:attrName>
                                        </p:attrNameLst>
                                      </p:cBhvr>
                                      <p:to>
                                        <p:strVal val="visible"/>
                                      </p:to>
                                    </p:set>
                                    <p:animEffect transition="in" filter="blinds(horizontal)">
                                      <p:cBhvr>
                                        <p:cTn id="42" dur="500"/>
                                        <p:tgtEl>
                                          <p:spTgt spid="45262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52622"/>
                                        </p:tgtEl>
                                        <p:attrNameLst>
                                          <p:attrName>style.visibility</p:attrName>
                                        </p:attrNameLst>
                                      </p:cBhvr>
                                      <p:to>
                                        <p:strVal val="visible"/>
                                      </p:to>
                                    </p:set>
                                    <p:animEffect transition="in" filter="blinds(horizontal)">
                                      <p:cBhvr>
                                        <p:cTn id="47" dur="500"/>
                                        <p:tgtEl>
                                          <p:spTgt spid="45262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52623">
                                            <p:txEl>
                                              <p:pRg st="0" end="0"/>
                                            </p:txEl>
                                          </p:spTgt>
                                        </p:tgtEl>
                                        <p:attrNameLst>
                                          <p:attrName>style.visibility</p:attrName>
                                        </p:attrNameLst>
                                      </p:cBhvr>
                                      <p:to>
                                        <p:strVal val="visible"/>
                                      </p:to>
                                    </p:set>
                                    <p:animEffect transition="in" filter="blinds(horizontal)">
                                      <p:cBhvr>
                                        <p:cTn id="52" dur="500"/>
                                        <p:tgtEl>
                                          <p:spTgt spid="452623">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52624"/>
                                        </p:tgtEl>
                                        <p:attrNameLst>
                                          <p:attrName>style.visibility</p:attrName>
                                        </p:attrNameLst>
                                      </p:cBhvr>
                                      <p:to>
                                        <p:strVal val="visible"/>
                                      </p:to>
                                    </p:set>
                                    <p:animEffect transition="in" filter="blinds(horizontal)">
                                      <p:cBhvr>
                                        <p:cTn id="57" dur="500"/>
                                        <p:tgtEl>
                                          <p:spTgt spid="45262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52617"/>
                                        </p:tgtEl>
                                        <p:attrNameLst>
                                          <p:attrName>style.visibility</p:attrName>
                                        </p:attrNameLst>
                                      </p:cBhvr>
                                      <p:to>
                                        <p:strVal val="visible"/>
                                      </p:to>
                                    </p:set>
                                    <p:animEffect transition="in" filter="blinds(horizontal)">
                                      <p:cBhvr>
                                        <p:cTn id="62" dur="500"/>
                                        <p:tgtEl>
                                          <p:spTgt spid="45261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52618"/>
                                        </p:tgtEl>
                                        <p:attrNameLst>
                                          <p:attrName>style.visibility</p:attrName>
                                        </p:attrNameLst>
                                      </p:cBhvr>
                                      <p:to>
                                        <p:strVal val="visible"/>
                                      </p:to>
                                    </p:set>
                                    <p:animEffect transition="in" filter="blinds(horizontal)">
                                      <p:cBhvr>
                                        <p:cTn id="67" dur="500"/>
                                        <p:tgtEl>
                                          <p:spTgt spid="452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1" grpId="0" build="p"/>
      <p:bldP spid="452612" grpId="0"/>
      <p:bldP spid="452613" grpId="0"/>
      <p:bldP spid="452615" grpId="0"/>
      <p:bldP spid="452616" grpId="0" animBg="1"/>
      <p:bldP spid="452617" grpId="0"/>
      <p:bldP spid="452618" grpId="0"/>
      <p:bldP spid="452619" grpId="0"/>
      <p:bldP spid="452620" grpId="0"/>
      <p:bldP spid="452621" grpId="0"/>
      <p:bldP spid="452622" grpId="0"/>
      <p:bldP spid="45262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a:xfrm>
            <a:off x="241300" y="123825"/>
            <a:ext cx="8204200" cy="528638"/>
          </a:xfrm>
          <a:noFill/>
          <a:ln/>
        </p:spPr>
        <p:txBody>
          <a:bodyPr anchor="ctr"/>
          <a:lstStyle/>
          <a:p>
            <a:r>
              <a:rPr lang="zh-CN" altLang="en-US">
                <a:latin typeface="黑体" pitchFamily="49" charset="-122"/>
              </a:rPr>
              <a:t>硬盘存储器的组成</a:t>
            </a:r>
          </a:p>
        </p:txBody>
      </p:sp>
      <p:sp>
        <p:nvSpPr>
          <p:cNvPr id="791555" name="Rectangle 3"/>
          <p:cNvSpPr>
            <a:spLocks noGrp="1" noChangeArrowheads="1"/>
          </p:cNvSpPr>
          <p:nvPr>
            <p:ph type="body" idx="1"/>
          </p:nvPr>
        </p:nvSpPr>
        <p:spPr>
          <a:xfrm>
            <a:off x="77788" y="715963"/>
            <a:ext cx="8909050" cy="1893887"/>
          </a:xfrm>
          <a:noFill/>
          <a:ln/>
        </p:spPr>
        <p:txBody>
          <a:bodyPr/>
          <a:lstStyle/>
          <a:p>
            <a:pPr marL="342900" indent="-342900" algn="just"/>
            <a:r>
              <a:rPr lang="zh-CN" altLang="en-US" sz="2000">
                <a:latin typeface="微软雅黑" pitchFamily="34" charset="-122"/>
                <a:ea typeface="微软雅黑" pitchFamily="34" charset="-122"/>
                <a:cs typeface="Arial" pitchFamily="34" charset="0"/>
              </a:rPr>
              <a:t>硬盘存储器的基本组成</a:t>
            </a:r>
          </a:p>
          <a:p>
            <a:pPr marL="742950" lvl="1" indent="-285750" algn="just">
              <a:buFontTx/>
              <a:buNone/>
            </a:pPr>
            <a:r>
              <a:rPr lang="zh-CN" altLang="en-US" sz="2000">
                <a:latin typeface="微软雅黑" pitchFamily="34" charset="-122"/>
                <a:ea typeface="微软雅黑" pitchFamily="34" charset="-122"/>
                <a:cs typeface="Arial" pitchFamily="34" charset="0"/>
              </a:rPr>
              <a:t>磁记录介质：用来保存信息</a:t>
            </a:r>
          </a:p>
          <a:p>
            <a:pPr marL="742950" lvl="1" indent="-285750" algn="just">
              <a:buFontTx/>
              <a:buNone/>
            </a:pPr>
            <a:r>
              <a:rPr lang="zh-CN" altLang="en-US" sz="2000">
                <a:latin typeface="微软雅黑" pitchFamily="34" charset="-122"/>
                <a:ea typeface="微软雅黑" pitchFamily="34" charset="-122"/>
                <a:cs typeface="Arial" pitchFamily="34" charset="0"/>
              </a:rPr>
              <a:t>磁盘驱动器：包括读写电路、读\写转换开关、磁头与磁头定位伺服系统等</a:t>
            </a:r>
          </a:p>
          <a:p>
            <a:pPr marL="742950" lvl="1" indent="-285750" algn="just">
              <a:buFontTx/>
              <a:buNone/>
            </a:pPr>
            <a:r>
              <a:rPr lang="zh-CN" altLang="en-US" sz="2000">
                <a:latin typeface="微软雅黑" pitchFamily="34" charset="-122"/>
                <a:ea typeface="微软雅黑" pitchFamily="34" charset="-122"/>
                <a:cs typeface="Arial" pitchFamily="34" charset="0"/>
              </a:rPr>
              <a:t>磁盘控制器：包括控制逻辑、时序电路、“并→串”转换和“串→并”转换电路等。（用于连接主机与盘驱动器）</a:t>
            </a:r>
          </a:p>
        </p:txBody>
      </p:sp>
      <p:sp>
        <p:nvSpPr>
          <p:cNvPr id="791556" name="Rectangle 4"/>
          <p:cNvSpPr>
            <a:spLocks noChangeArrowheads="1"/>
          </p:cNvSpPr>
          <p:nvPr/>
        </p:nvSpPr>
        <p:spPr bwMode="auto">
          <a:xfrm>
            <a:off x="2957513" y="2376488"/>
            <a:ext cx="0" cy="0"/>
          </a:xfrm>
          <a:prstGeom prst="rect">
            <a:avLst/>
          </a:prstGeom>
          <a:noFill/>
          <a:ln w="9525">
            <a:noFill/>
            <a:miter lim="800000"/>
            <a:headEnd/>
            <a:tailEnd/>
          </a:ln>
          <a:effectLst/>
        </p:spPr>
        <p:txBody>
          <a:bodyPr>
            <a:spAutoFit/>
          </a:bodyPr>
          <a:lstStyle/>
          <a:p>
            <a:endParaRPr lang="zh-CN" altLang="en-US"/>
          </a:p>
        </p:txBody>
      </p:sp>
      <p:graphicFrame>
        <p:nvGraphicFramePr>
          <p:cNvPr id="791557" name="Object 5"/>
          <p:cNvGraphicFramePr>
            <a:graphicFrameLocks noChangeAspect="1"/>
          </p:cNvGraphicFramePr>
          <p:nvPr/>
        </p:nvGraphicFramePr>
        <p:xfrm>
          <a:off x="877888" y="2868613"/>
          <a:ext cx="7545387" cy="3624262"/>
        </p:xfrm>
        <a:graphic>
          <a:graphicData uri="http://schemas.openxmlformats.org/presentationml/2006/ole">
            <p:oleObj spid="_x0000_s791557" r:id="rId3" imgW="3456432" imgH="2106168" progId="Visio.Drawing.5">
              <p:embed/>
            </p:oleObj>
          </a:graphicData>
        </a:graphic>
      </p:graphicFrame>
      <p:sp>
        <p:nvSpPr>
          <p:cNvPr id="791558" name="Freeform 6"/>
          <p:cNvSpPr>
            <a:spLocks/>
          </p:cNvSpPr>
          <p:nvPr/>
        </p:nvSpPr>
        <p:spPr bwMode="auto">
          <a:xfrm>
            <a:off x="220663" y="3865563"/>
            <a:ext cx="8837612" cy="768350"/>
          </a:xfrm>
          <a:custGeom>
            <a:avLst/>
            <a:gdLst/>
            <a:ahLst/>
            <a:cxnLst>
              <a:cxn ang="0">
                <a:pos x="0" y="325"/>
              </a:cxn>
              <a:cxn ang="0">
                <a:pos x="661" y="308"/>
              </a:cxn>
              <a:cxn ang="0">
                <a:pos x="1483" y="232"/>
              </a:cxn>
              <a:cxn ang="0">
                <a:pos x="2110" y="37"/>
              </a:cxn>
              <a:cxn ang="0">
                <a:pos x="2745" y="12"/>
              </a:cxn>
              <a:cxn ang="0">
                <a:pos x="3236" y="62"/>
              </a:cxn>
              <a:cxn ang="0">
                <a:pos x="3651" y="376"/>
              </a:cxn>
              <a:cxn ang="0">
                <a:pos x="4947" y="469"/>
              </a:cxn>
              <a:cxn ang="0">
                <a:pos x="5083" y="469"/>
              </a:cxn>
            </a:cxnLst>
            <a:rect l="0" t="0" r="r" b="b"/>
            <a:pathLst>
              <a:path w="5186" h="484">
                <a:moveTo>
                  <a:pt x="0" y="325"/>
                </a:moveTo>
                <a:cubicBezTo>
                  <a:pt x="207" y="324"/>
                  <a:pt x="414" y="323"/>
                  <a:pt x="661" y="308"/>
                </a:cubicBezTo>
                <a:cubicBezTo>
                  <a:pt x="908" y="293"/>
                  <a:pt x="1242" y="277"/>
                  <a:pt x="1483" y="232"/>
                </a:cubicBezTo>
                <a:cubicBezTo>
                  <a:pt x="1724" y="187"/>
                  <a:pt x="1900" y="74"/>
                  <a:pt x="2110" y="37"/>
                </a:cubicBezTo>
                <a:cubicBezTo>
                  <a:pt x="2320" y="0"/>
                  <a:pt x="2557" y="8"/>
                  <a:pt x="2745" y="12"/>
                </a:cubicBezTo>
                <a:cubicBezTo>
                  <a:pt x="2933" y="16"/>
                  <a:pt x="3085" y="1"/>
                  <a:pt x="3236" y="62"/>
                </a:cubicBezTo>
                <a:cubicBezTo>
                  <a:pt x="3387" y="123"/>
                  <a:pt x="3366" y="308"/>
                  <a:pt x="3651" y="376"/>
                </a:cubicBezTo>
                <a:cubicBezTo>
                  <a:pt x="3936" y="444"/>
                  <a:pt x="4708" y="454"/>
                  <a:pt x="4947" y="469"/>
                </a:cubicBezTo>
                <a:cubicBezTo>
                  <a:pt x="5186" y="484"/>
                  <a:pt x="5058" y="466"/>
                  <a:pt x="5083" y="469"/>
                </a:cubicBezTo>
              </a:path>
            </a:pathLst>
          </a:custGeom>
          <a:noFill/>
          <a:ln w="38100" cap="flat" cmpd="sng">
            <a:solidFill>
              <a:srgbClr val="CC3300"/>
            </a:solidFill>
            <a:prstDash val="solid"/>
            <a:miter lim="800000"/>
            <a:headEnd type="none" w="med" len="med"/>
            <a:tailEnd type="none" w="med" len="med"/>
          </a:ln>
          <a:effectLst/>
        </p:spPr>
        <p:txBody>
          <a:bodyPr wrap="none"/>
          <a:lstStyle/>
          <a:p>
            <a:endParaRPr lang="zh-CN" altLang="en-US"/>
          </a:p>
        </p:txBody>
      </p:sp>
      <p:sp>
        <p:nvSpPr>
          <p:cNvPr id="791559" name="Text Box 7"/>
          <p:cNvSpPr txBox="1">
            <a:spLocks noChangeArrowheads="1"/>
          </p:cNvSpPr>
          <p:nvPr/>
        </p:nvSpPr>
        <p:spPr bwMode="auto">
          <a:xfrm>
            <a:off x="896938" y="5165725"/>
            <a:ext cx="1868487" cy="457200"/>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solidFill>
                  <a:srgbClr val="D1390F"/>
                </a:solidFill>
                <a:latin typeface="Times New Roman" pitchFamily="18" charset="0"/>
                <a:ea typeface="微软雅黑" pitchFamily="34" charset="-122"/>
              </a:rPr>
              <a:t>磁盘驱动器</a:t>
            </a:r>
          </a:p>
        </p:txBody>
      </p:sp>
      <p:sp>
        <p:nvSpPr>
          <p:cNvPr id="791560" name="Text Box 8"/>
          <p:cNvSpPr txBox="1">
            <a:spLocks noChangeArrowheads="1"/>
          </p:cNvSpPr>
          <p:nvPr/>
        </p:nvSpPr>
        <p:spPr bwMode="auto">
          <a:xfrm>
            <a:off x="5265738" y="3043238"/>
            <a:ext cx="1868487" cy="457200"/>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solidFill>
                  <a:srgbClr val="D1390F"/>
                </a:solidFill>
                <a:latin typeface="Times New Roman" pitchFamily="18" charset="0"/>
                <a:ea typeface="微软雅黑" pitchFamily="34" charset="-122"/>
              </a:rPr>
              <a:t>磁盘控制器</a:t>
            </a:r>
          </a:p>
        </p:txBody>
      </p:sp>
      <p:sp>
        <p:nvSpPr>
          <p:cNvPr id="791561" name="Text Box 9"/>
          <p:cNvSpPr txBox="1">
            <a:spLocks noChangeArrowheads="1"/>
          </p:cNvSpPr>
          <p:nvPr/>
        </p:nvSpPr>
        <p:spPr bwMode="auto">
          <a:xfrm>
            <a:off x="1814513" y="6196013"/>
            <a:ext cx="5080000" cy="396875"/>
          </a:xfrm>
          <a:prstGeom prst="rect">
            <a:avLst/>
          </a:prstGeom>
          <a:solidFill>
            <a:schemeClr val="bg1"/>
          </a:solidFill>
          <a:ln w="12700">
            <a:noFill/>
            <a:miter lim="800000"/>
            <a:headEnd/>
            <a:tailEnd/>
          </a:ln>
          <a:effectLst/>
        </p:spPr>
        <p:txBody>
          <a:bodyPr>
            <a:spAutoFit/>
          </a:bodyPr>
          <a:lstStyle/>
          <a:p>
            <a:pPr algn="ctr">
              <a:spcBef>
                <a:spcPct val="50000"/>
              </a:spcBef>
            </a:pPr>
            <a:r>
              <a:rPr lang="zh-CN" altLang="en-US" sz="2000" b="1">
                <a:solidFill>
                  <a:srgbClr val="D1390F"/>
                </a:solidFill>
                <a:latin typeface="Times New Roman" pitchFamily="18" charset="0"/>
                <a:ea typeface="微软雅黑" pitchFamily="34" charset="-122"/>
              </a:rPr>
              <a:t>硬盘存储器的</a:t>
            </a:r>
            <a:r>
              <a:rPr lang="zh-CN" altLang="en-US" sz="2000" b="1">
                <a:solidFill>
                  <a:schemeClr val="accent1"/>
                </a:solidFill>
                <a:latin typeface="Times New Roman" pitchFamily="18" charset="0"/>
                <a:ea typeface="微软雅黑" pitchFamily="34" charset="-122"/>
              </a:rPr>
              <a:t>简化</a:t>
            </a:r>
            <a:r>
              <a:rPr lang="zh-CN" altLang="en-US" sz="2000" b="1">
                <a:solidFill>
                  <a:srgbClr val="D1390F"/>
                </a:solidFill>
                <a:latin typeface="Times New Roman" pitchFamily="18" charset="0"/>
                <a:ea typeface="微软雅黑" pitchFamily="34" charset="-122"/>
              </a:rPr>
              <a:t>逻辑结构</a:t>
            </a:r>
          </a:p>
        </p:txBody>
      </p:sp>
      <p:sp>
        <p:nvSpPr>
          <p:cNvPr id="791562" name="Text Box 10"/>
          <p:cNvSpPr txBox="1">
            <a:spLocks noChangeArrowheads="1"/>
          </p:cNvSpPr>
          <p:nvPr/>
        </p:nvSpPr>
        <p:spPr bwMode="auto">
          <a:xfrm>
            <a:off x="5803900" y="2293938"/>
            <a:ext cx="2800350" cy="701675"/>
          </a:xfrm>
          <a:prstGeom prst="rect">
            <a:avLst/>
          </a:prstGeom>
          <a:noFill/>
          <a:ln w="12700">
            <a:noFill/>
            <a:miter lim="800000"/>
            <a:headEnd/>
            <a:tailEnd/>
          </a:ln>
          <a:effectLst/>
        </p:spPr>
        <p:txBody>
          <a:bodyPr>
            <a:spAutoFit/>
          </a:bodyPr>
          <a:lstStyle/>
          <a:p>
            <a:pPr>
              <a:spcBef>
                <a:spcPct val="50000"/>
              </a:spcBef>
            </a:pPr>
            <a:r>
              <a:rPr lang="zh-CN" altLang="en-US" sz="2000" b="1">
                <a:latin typeface="微软雅黑" pitchFamily="34" charset="-122"/>
                <a:ea typeface="微软雅黑" pitchFamily="34" charset="-122"/>
              </a:rPr>
              <a:t>还包括数据缓存器、控制状态寄存器等。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1555">
                                            <p:txEl>
                                              <p:pRg st="1" end="1"/>
                                            </p:txEl>
                                          </p:spTgt>
                                        </p:tgtEl>
                                        <p:attrNameLst>
                                          <p:attrName>style.visibility</p:attrName>
                                        </p:attrNameLst>
                                      </p:cBhvr>
                                      <p:to>
                                        <p:strVal val="visible"/>
                                      </p:to>
                                    </p:set>
                                    <p:animEffect transition="in" filter="blinds(horizontal)">
                                      <p:cBhvr>
                                        <p:cTn id="7" dur="500"/>
                                        <p:tgtEl>
                                          <p:spTgt spid="7915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1555">
                                            <p:txEl>
                                              <p:pRg st="2" end="2"/>
                                            </p:txEl>
                                          </p:spTgt>
                                        </p:tgtEl>
                                        <p:attrNameLst>
                                          <p:attrName>style.visibility</p:attrName>
                                        </p:attrNameLst>
                                      </p:cBhvr>
                                      <p:to>
                                        <p:strVal val="visible"/>
                                      </p:to>
                                    </p:set>
                                    <p:animEffect transition="in" filter="blinds(horizontal)">
                                      <p:cBhvr>
                                        <p:cTn id="12" dur="500"/>
                                        <p:tgtEl>
                                          <p:spTgt spid="7915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91559"/>
                                        </p:tgtEl>
                                        <p:attrNameLst>
                                          <p:attrName>style.visibility</p:attrName>
                                        </p:attrNameLst>
                                      </p:cBhvr>
                                      <p:to>
                                        <p:strVal val="visible"/>
                                      </p:to>
                                    </p:set>
                                    <p:animEffect transition="in" filter="blinds(horizontal)">
                                      <p:cBhvr>
                                        <p:cTn id="17" dur="500"/>
                                        <p:tgtEl>
                                          <p:spTgt spid="79155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91555">
                                            <p:txEl>
                                              <p:pRg st="3" end="3"/>
                                            </p:txEl>
                                          </p:spTgt>
                                        </p:tgtEl>
                                        <p:attrNameLst>
                                          <p:attrName>style.visibility</p:attrName>
                                        </p:attrNameLst>
                                      </p:cBhvr>
                                      <p:to>
                                        <p:strVal val="visible"/>
                                      </p:to>
                                    </p:set>
                                    <p:animEffect transition="in" filter="blinds(horizontal)">
                                      <p:cBhvr>
                                        <p:cTn id="22" dur="500"/>
                                        <p:tgtEl>
                                          <p:spTgt spid="7915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91560"/>
                                        </p:tgtEl>
                                        <p:attrNameLst>
                                          <p:attrName>style.visibility</p:attrName>
                                        </p:attrNameLst>
                                      </p:cBhvr>
                                      <p:to>
                                        <p:strVal val="visible"/>
                                      </p:to>
                                    </p:set>
                                    <p:animEffect transition="in" filter="blinds(horizontal)">
                                      <p:cBhvr>
                                        <p:cTn id="27" dur="500"/>
                                        <p:tgtEl>
                                          <p:spTgt spid="79156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91562"/>
                                        </p:tgtEl>
                                        <p:attrNameLst>
                                          <p:attrName>style.visibility</p:attrName>
                                        </p:attrNameLst>
                                      </p:cBhvr>
                                      <p:to>
                                        <p:strVal val="visible"/>
                                      </p:to>
                                    </p:set>
                                    <p:animEffect transition="in" filter="blinds(horizontal)">
                                      <p:cBhvr>
                                        <p:cTn id="32" dur="500"/>
                                        <p:tgtEl>
                                          <p:spTgt spid="791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59" grpId="0"/>
      <p:bldP spid="791560" grpId="0"/>
      <p:bldP spid="79156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Grp="1" noChangeArrowheads="1"/>
          </p:cNvSpPr>
          <p:nvPr>
            <p:ph type="title"/>
          </p:nvPr>
        </p:nvSpPr>
        <p:spPr/>
        <p:txBody>
          <a:bodyPr/>
          <a:lstStyle/>
          <a:p>
            <a:r>
              <a:rPr lang="zh-CN" altLang="en-US"/>
              <a:t>磁盘驱动器</a:t>
            </a:r>
          </a:p>
        </p:txBody>
      </p:sp>
      <p:grpSp>
        <p:nvGrpSpPr>
          <p:cNvPr id="809988" name="Group 4"/>
          <p:cNvGrpSpPr>
            <a:grpSpLocks noChangeAspect="1"/>
          </p:cNvGrpSpPr>
          <p:nvPr/>
        </p:nvGrpSpPr>
        <p:grpSpPr bwMode="auto">
          <a:xfrm>
            <a:off x="747713" y="995363"/>
            <a:ext cx="7707312" cy="5287962"/>
            <a:chOff x="1134" y="2271"/>
            <a:chExt cx="5511" cy="3461"/>
          </a:xfrm>
        </p:grpSpPr>
        <p:sp>
          <p:nvSpPr>
            <p:cNvPr id="809989" name="AutoShape 5"/>
            <p:cNvSpPr>
              <a:spLocks noChangeAspect="1" noChangeArrowheads="1"/>
            </p:cNvSpPr>
            <p:nvPr/>
          </p:nvSpPr>
          <p:spPr bwMode="auto">
            <a:xfrm>
              <a:off x="1134" y="2271"/>
              <a:ext cx="5511" cy="3461"/>
            </a:xfrm>
            <a:prstGeom prst="rect">
              <a:avLst/>
            </a:prstGeom>
            <a:noFill/>
            <a:ln w="9525">
              <a:noFill/>
              <a:miter lim="800000"/>
              <a:headEnd/>
              <a:tailEnd/>
            </a:ln>
          </p:spPr>
          <p:txBody>
            <a:bodyPr/>
            <a:lstStyle/>
            <a:p>
              <a:endParaRPr lang="zh-CN" altLang="en-US"/>
            </a:p>
          </p:txBody>
        </p:sp>
        <p:pic>
          <p:nvPicPr>
            <p:cNvPr id="809990" name="Picture 6"/>
            <p:cNvPicPr>
              <a:picLocks noChangeAspect="1" noChangeArrowheads="1"/>
            </p:cNvPicPr>
            <p:nvPr/>
          </p:nvPicPr>
          <p:blipFill>
            <a:blip r:embed="rId2"/>
            <a:srcRect/>
            <a:stretch>
              <a:fillRect/>
            </a:stretch>
          </p:blipFill>
          <p:spPr bwMode="auto">
            <a:xfrm>
              <a:off x="1134" y="2661"/>
              <a:ext cx="4223" cy="2623"/>
            </a:xfrm>
            <a:prstGeom prst="rect">
              <a:avLst/>
            </a:prstGeom>
            <a:noFill/>
            <a:ln w="9525">
              <a:noFill/>
              <a:miter lim="800000"/>
              <a:headEnd/>
              <a:tailEnd/>
            </a:ln>
          </p:spPr>
        </p:pic>
        <p:sp>
          <p:nvSpPr>
            <p:cNvPr id="809991" name="Line 7"/>
            <p:cNvSpPr>
              <a:spLocks noChangeShapeType="1"/>
            </p:cNvSpPr>
            <p:nvPr/>
          </p:nvSpPr>
          <p:spPr bwMode="auto">
            <a:xfrm>
              <a:off x="1827" y="2989"/>
              <a:ext cx="784" cy="512"/>
            </a:xfrm>
            <a:prstGeom prst="line">
              <a:avLst/>
            </a:prstGeom>
            <a:noFill/>
            <a:ln w="38100" cap="sq">
              <a:solidFill>
                <a:srgbClr val="D10F0F"/>
              </a:solidFill>
              <a:round/>
              <a:headEnd/>
              <a:tailEnd type="triangle" w="sm" len="med"/>
            </a:ln>
            <a:effectLst/>
          </p:spPr>
          <p:txBody>
            <a:bodyPr/>
            <a:lstStyle/>
            <a:p>
              <a:endParaRPr lang="zh-CN" altLang="en-US"/>
            </a:p>
          </p:txBody>
        </p:sp>
        <p:sp>
          <p:nvSpPr>
            <p:cNvPr id="809992" name="Text Box 8"/>
            <p:cNvSpPr txBox="1">
              <a:spLocks noChangeArrowheads="1"/>
            </p:cNvSpPr>
            <p:nvPr/>
          </p:nvSpPr>
          <p:spPr bwMode="auto">
            <a:xfrm>
              <a:off x="1194" y="2661"/>
              <a:ext cx="1023" cy="394"/>
            </a:xfrm>
            <a:prstGeom prst="rect">
              <a:avLst/>
            </a:prstGeom>
            <a:noFill/>
            <a:ln w="12700" cap="sq">
              <a:noFill/>
              <a:miter lim="800000"/>
              <a:headEnd/>
              <a:tailEnd/>
            </a:ln>
            <a:effectLst/>
          </p:spPr>
          <p:txBody>
            <a:bodyPr lIns="71251" tIns="35625" rIns="71251" bIns="35625"/>
            <a:lstStyle/>
            <a:p>
              <a:pPr algn="ctr"/>
              <a:r>
                <a:rPr lang="zh-CN" altLang="en-US" sz="2200" b="1">
                  <a:solidFill>
                    <a:schemeClr val="accent1"/>
                  </a:solidFill>
                  <a:latin typeface="微软雅黑" pitchFamily="34" charset="-122"/>
                  <a:ea typeface="微软雅黑" pitchFamily="34" charset="-122"/>
                </a:rPr>
                <a:t>移动臂</a:t>
              </a:r>
            </a:p>
          </p:txBody>
        </p:sp>
        <p:sp>
          <p:nvSpPr>
            <p:cNvPr id="809993" name="Line 9"/>
            <p:cNvSpPr>
              <a:spLocks noChangeShapeType="1"/>
            </p:cNvSpPr>
            <p:nvPr/>
          </p:nvSpPr>
          <p:spPr bwMode="auto">
            <a:xfrm flipH="1" flipV="1">
              <a:off x="3838" y="4420"/>
              <a:ext cx="916" cy="802"/>
            </a:xfrm>
            <a:prstGeom prst="line">
              <a:avLst/>
            </a:prstGeom>
            <a:noFill/>
            <a:ln w="38100" cap="sq">
              <a:solidFill>
                <a:srgbClr val="D10F0F"/>
              </a:solidFill>
              <a:round/>
              <a:headEnd/>
              <a:tailEnd type="triangle" w="sm" len="med"/>
            </a:ln>
            <a:effectLst/>
          </p:spPr>
          <p:txBody>
            <a:bodyPr/>
            <a:lstStyle/>
            <a:p>
              <a:endParaRPr lang="zh-CN" altLang="en-US"/>
            </a:p>
          </p:txBody>
        </p:sp>
        <p:sp>
          <p:nvSpPr>
            <p:cNvPr id="809994" name="Text Box 10"/>
            <p:cNvSpPr txBox="1">
              <a:spLocks noChangeArrowheads="1"/>
            </p:cNvSpPr>
            <p:nvPr/>
          </p:nvSpPr>
          <p:spPr bwMode="auto">
            <a:xfrm>
              <a:off x="4084" y="5152"/>
              <a:ext cx="1334" cy="442"/>
            </a:xfrm>
            <a:prstGeom prst="rect">
              <a:avLst/>
            </a:prstGeom>
            <a:noFill/>
            <a:ln w="12700" cap="sq">
              <a:noFill/>
              <a:miter lim="800000"/>
              <a:headEnd/>
              <a:tailEnd/>
            </a:ln>
            <a:effectLst/>
          </p:spPr>
          <p:txBody>
            <a:bodyPr lIns="71251" tIns="35625" rIns="71251" bIns="35625"/>
            <a:lstStyle/>
            <a:p>
              <a:pPr algn="ctr"/>
              <a:r>
                <a:rPr lang="zh-CN" altLang="en-US" sz="2200" b="1">
                  <a:solidFill>
                    <a:schemeClr val="accent1"/>
                  </a:solidFill>
                  <a:latin typeface="微软雅黑" pitchFamily="34" charset="-122"/>
                  <a:ea typeface="微软雅黑" pitchFamily="34" charset="-122"/>
                </a:rPr>
                <a:t>控制电路</a:t>
              </a:r>
            </a:p>
          </p:txBody>
        </p:sp>
        <p:sp>
          <p:nvSpPr>
            <p:cNvPr id="809995" name="Line 11"/>
            <p:cNvSpPr>
              <a:spLocks noChangeShapeType="1"/>
            </p:cNvSpPr>
            <p:nvPr/>
          </p:nvSpPr>
          <p:spPr bwMode="auto">
            <a:xfrm flipH="1">
              <a:off x="3661" y="2585"/>
              <a:ext cx="638" cy="550"/>
            </a:xfrm>
            <a:prstGeom prst="line">
              <a:avLst/>
            </a:prstGeom>
            <a:noFill/>
            <a:ln w="38100" cap="sq">
              <a:solidFill>
                <a:srgbClr val="D10F0F"/>
              </a:solidFill>
              <a:round/>
              <a:headEnd/>
              <a:tailEnd type="triangle" w="sm" len="med"/>
            </a:ln>
            <a:effectLst/>
          </p:spPr>
          <p:txBody>
            <a:bodyPr/>
            <a:lstStyle/>
            <a:p>
              <a:endParaRPr lang="zh-CN" altLang="en-US"/>
            </a:p>
          </p:txBody>
        </p:sp>
        <p:sp>
          <p:nvSpPr>
            <p:cNvPr id="809996" name="Line 12"/>
            <p:cNvSpPr>
              <a:spLocks noChangeShapeType="1"/>
            </p:cNvSpPr>
            <p:nvPr/>
          </p:nvSpPr>
          <p:spPr bwMode="auto">
            <a:xfrm flipH="1">
              <a:off x="4731" y="3106"/>
              <a:ext cx="783" cy="323"/>
            </a:xfrm>
            <a:prstGeom prst="line">
              <a:avLst/>
            </a:prstGeom>
            <a:noFill/>
            <a:ln w="38100" cap="sq">
              <a:solidFill>
                <a:srgbClr val="D10F0F"/>
              </a:solidFill>
              <a:round/>
              <a:headEnd/>
              <a:tailEnd type="triangle" w="sm" len="med"/>
            </a:ln>
            <a:effectLst/>
          </p:spPr>
          <p:txBody>
            <a:bodyPr/>
            <a:lstStyle/>
            <a:p>
              <a:endParaRPr lang="zh-CN" altLang="en-US"/>
            </a:p>
          </p:txBody>
        </p:sp>
        <p:sp>
          <p:nvSpPr>
            <p:cNvPr id="809997" name="Text Box 13"/>
            <p:cNvSpPr txBox="1">
              <a:spLocks noChangeArrowheads="1"/>
            </p:cNvSpPr>
            <p:nvPr/>
          </p:nvSpPr>
          <p:spPr bwMode="auto">
            <a:xfrm>
              <a:off x="5320" y="2859"/>
              <a:ext cx="1028" cy="418"/>
            </a:xfrm>
            <a:prstGeom prst="rect">
              <a:avLst/>
            </a:prstGeom>
            <a:noFill/>
            <a:ln w="12700" cap="sq">
              <a:noFill/>
              <a:miter lim="800000"/>
              <a:headEnd/>
              <a:tailEnd/>
            </a:ln>
            <a:effectLst/>
          </p:spPr>
          <p:txBody>
            <a:bodyPr lIns="71251" tIns="35625" rIns="71251" bIns="35625"/>
            <a:lstStyle/>
            <a:p>
              <a:pPr algn="ctr"/>
              <a:r>
                <a:rPr lang="zh-CN" altLang="en-US" sz="2200" b="1">
                  <a:solidFill>
                    <a:schemeClr val="accent1"/>
                  </a:solidFill>
                  <a:latin typeface="微软雅黑" pitchFamily="34" charset="-122"/>
                  <a:ea typeface="微软雅黑" pitchFamily="34" charset="-122"/>
                </a:rPr>
                <a:t>硬盘片</a:t>
              </a:r>
            </a:p>
          </p:txBody>
        </p:sp>
        <p:sp>
          <p:nvSpPr>
            <p:cNvPr id="809998" name="Line 14"/>
            <p:cNvSpPr>
              <a:spLocks noChangeShapeType="1"/>
            </p:cNvSpPr>
            <p:nvPr/>
          </p:nvSpPr>
          <p:spPr bwMode="auto">
            <a:xfrm flipH="1" flipV="1">
              <a:off x="3716" y="3558"/>
              <a:ext cx="1573" cy="1207"/>
            </a:xfrm>
            <a:prstGeom prst="line">
              <a:avLst/>
            </a:prstGeom>
            <a:noFill/>
            <a:ln w="38100" cap="sq">
              <a:solidFill>
                <a:srgbClr val="D10F0F"/>
              </a:solidFill>
              <a:round/>
              <a:headEnd/>
              <a:tailEnd type="triangle" w="sm" len="med"/>
            </a:ln>
            <a:effectLst/>
          </p:spPr>
          <p:txBody>
            <a:bodyPr/>
            <a:lstStyle/>
            <a:p>
              <a:endParaRPr lang="zh-CN" altLang="en-US"/>
            </a:p>
          </p:txBody>
        </p:sp>
        <p:sp>
          <p:nvSpPr>
            <p:cNvPr id="809999" name="Text Box 15"/>
            <p:cNvSpPr txBox="1">
              <a:spLocks noChangeArrowheads="1"/>
            </p:cNvSpPr>
            <p:nvPr/>
          </p:nvSpPr>
          <p:spPr bwMode="auto">
            <a:xfrm>
              <a:off x="5158" y="4575"/>
              <a:ext cx="711" cy="457"/>
            </a:xfrm>
            <a:prstGeom prst="rect">
              <a:avLst/>
            </a:prstGeom>
            <a:noFill/>
            <a:ln w="12700" cap="sq">
              <a:noFill/>
              <a:miter lim="800000"/>
              <a:headEnd/>
              <a:tailEnd/>
            </a:ln>
            <a:effectLst/>
          </p:spPr>
          <p:txBody>
            <a:bodyPr lIns="71251" tIns="35625" rIns="71251" bIns="35625"/>
            <a:lstStyle/>
            <a:p>
              <a:pPr algn="ctr"/>
              <a:r>
                <a:rPr lang="zh-CN" altLang="en-US" sz="2200" b="1">
                  <a:solidFill>
                    <a:schemeClr val="accent1"/>
                  </a:solidFill>
                  <a:latin typeface="微软雅黑" pitchFamily="34" charset="-122"/>
                  <a:ea typeface="微软雅黑" pitchFamily="34" charset="-122"/>
                </a:rPr>
                <a:t>磁头</a:t>
              </a:r>
            </a:p>
          </p:txBody>
        </p:sp>
        <p:sp>
          <p:nvSpPr>
            <p:cNvPr id="810000" name="Line 16"/>
            <p:cNvSpPr>
              <a:spLocks noChangeShapeType="1"/>
            </p:cNvSpPr>
            <p:nvPr/>
          </p:nvSpPr>
          <p:spPr bwMode="auto">
            <a:xfrm flipV="1">
              <a:off x="1805" y="4410"/>
              <a:ext cx="1258" cy="779"/>
            </a:xfrm>
            <a:prstGeom prst="line">
              <a:avLst/>
            </a:prstGeom>
            <a:noFill/>
            <a:ln w="38100" cap="sq">
              <a:solidFill>
                <a:srgbClr val="D10F0F"/>
              </a:solidFill>
              <a:round/>
              <a:headEnd/>
              <a:tailEnd type="triangle" w="sm" len="med"/>
            </a:ln>
            <a:effectLst/>
          </p:spPr>
          <p:txBody>
            <a:bodyPr/>
            <a:lstStyle/>
            <a:p>
              <a:endParaRPr lang="zh-CN" altLang="en-US"/>
            </a:p>
          </p:txBody>
        </p:sp>
        <p:sp>
          <p:nvSpPr>
            <p:cNvPr id="810001" name="Text Box 17"/>
            <p:cNvSpPr txBox="1">
              <a:spLocks noChangeArrowheads="1"/>
            </p:cNvSpPr>
            <p:nvPr/>
          </p:nvSpPr>
          <p:spPr bwMode="auto">
            <a:xfrm>
              <a:off x="1172" y="5137"/>
              <a:ext cx="1084" cy="357"/>
            </a:xfrm>
            <a:prstGeom prst="rect">
              <a:avLst/>
            </a:prstGeom>
            <a:noFill/>
            <a:ln w="12700" cap="sq">
              <a:noFill/>
              <a:miter lim="800000"/>
              <a:headEnd/>
              <a:tailEnd/>
            </a:ln>
            <a:effectLst/>
          </p:spPr>
          <p:txBody>
            <a:bodyPr lIns="71251" tIns="35625" rIns="71251" bIns="35625"/>
            <a:lstStyle/>
            <a:p>
              <a:pPr algn="ctr"/>
              <a:r>
                <a:rPr lang="zh-CN" altLang="en-US" sz="2200" b="1">
                  <a:solidFill>
                    <a:schemeClr val="accent1"/>
                  </a:solidFill>
                  <a:latin typeface="微软雅黑" pitchFamily="34" charset="-122"/>
                  <a:ea typeface="微软雅黑" pitchFamily="34" charset="-122"/>
                </a:rPr>
                <a:t>接口插座</a:t>
              </a:r>
            </a:p>
          </p:txBody>
        </p:sp>
        <p:sp>
          <p:nvSpPr>
            <p:cNvPr id="810002" name="Text Box 18"/>
            <p:cNvSpPr txBox="1">
              <a:spLocks noChangeArrowheads="1"/>
            </p:cNvSpPr>
            <p:nvPr/>
          </p:nvSpPr>
          <p:spPr bwMode="auto">
            <a:xfrm>
              <a:off x="5410" y="3728"/>
              <a:ext cx="711" cy="457"/>
            </a:xfrm>
            <a:prstGeom prst="rect">
              <a:avLst/>
            </a:prstGeom>
            <a:noFill/>
            <a:ln w="12700" cap="sq">
              <a:noFill/>
              <a:miter lim="800000"/>
              <a:headEnd/>
              <a:tailEnd/>
            </a:ln>
            <a:effectLst/>
          </p:spPr>
          <p:txBody>
            <a:bodyPr lIns="71251" tIns="35625" rIns="71251" bIns="35625"/>
            <a:lstStyle/>
            <a:p>
              <a:pPr algn="just"/>
              <a:r>
                <a:rPr lang="zh-CN" altLang="en-US" sz="2200" b="1">
                  <a:solidFill>
                    <a:schemeClr val="accent1"/>
                  </a:solidFill>
                  <a:latin typeface="微软雅黑" pitchFamily="34" charset="-122"/>
                  <a:ea typeface="微软雅黑" pitchFamily="34" charset="-122"/>
                </a:rPr>
                <a:t>柱面</a:t>
              </a:r>
            </a:p>
          </p:txBody>
        </p:sp>
        <p:sp>
          <p:nvSpPr>
            <p:cNvPr id="810003" name="Line 19"/>
            <p:cNvSpPr>
              <a:spLocks noChangeShapeType="1"/>
            </p:cNvSpPr>
            <p:nvPr/>
          </p:nvSpPr>
          <p:spPr bwMode="auto">
            <a:xfrm flipH="1" flipV="1">
              <a:off x="4542" y="3598"/>
              <a:ext cx="978" cy="351"/>
            </a:xfrm>
            <a:prstGeom prst="line">
              <a:avLst/>
            </a:prstGeom>
            <a:noFill/>
            <a:ln w="38100" cap="sq">
              <a:solidFill>
                <a:srgbClr val="D10F0F"/>
              </a:solidFill>
              <a:round/>
              <a:headEnd/>
              <a:tailEnd type="triangle" w="sm" len="med"/>
            </a:ln>
            <a:effectLst/>
          </p:spPr>
          <p:txBody>
            <a:bodyPr/>
            <a:lstStyle/>
            <a:p>
              <a:endParaRPr lang="zh-CN" altLang="en-US"/>
            </a:p>
          </p:txBody>
        </p:sp>
        <p:sp>
          <p:nvSpPr>
            <p:cNvPr id="810004" name="Text Box 20"/>
            <p:cNvSpPr txBox="1">
              <a:spLocks noChangeArrowheads="1"/>
            </p:cNvSpPr>
            <p:nvPr/>
          </p:nvSpPr>
          <p:spPr bwMode="auto">
            <a:xfrm>
              <a:off x="2016" y="2271"/>
              <a:ext cx="1023" cy="393"/>
            </a:xfrm>
            <a:prstGeom prst="rect">
              <a:avLst/>
            </a:prstGeom>
            <a:noFill/>
            <a:ln w="12700" cap="sq">
              <a:noFill/>
              <a:miter lim="800000"/>
              <a:headEnd/>
              <a:tailEnd/>
            </a:ln>
            <a:effectLst/>
          </p:spPr>
          <p:txBody>
            <a:bodyPr lIns="71251" tIns="35625" rIns="71251" bIns="35625"/>
            <a:lstStyle/>
            <a:p>
              <a:pPr algn="just"/>
              <a:r>
                <a:rPr lang="zh-CN" altLang="en-US" sz="2200" b="1">
                  <a:solidFill>
                    <a:schemeClr val="accent1"/>
                  </a:solidFill>
                  <a:latin typeface="微软雅黑" pitchFamily="34" charset="-122"/>
                  <a:ea typeface="微软雅黑" pitchFamily="34" charset="-122"/>
                </a:rPr>
                <a:t>磁道</a:t>
              </a:r>
            </a:p>
          </p:txBody>
        </p:sp>
        <p:sp>
          <p:nvSpPr>
            <p:cNvPr id="810005" name="Line 21"/>
            <p:cNvSpPr>
              <a:spLocks noChangeShapeType="1"/>
            </p:cNvSpPr>
            <p:nvPr/>
          </p:nvSpPr>
          <p:spPr bwMode="auto">
            <a:xfrm>
              <a:off x="2466" y="2563"/>
              <a:ext cx="596" cy="286"/>
            </a:xfrm>
            <a:prstGeom prst="line">
              <a:avLst/>
            </a:prstGeom>
            <a:noFill/>
            <a:ln w="38100" cap="sq">
              <a:solidFill>
                <a:srgbClr val="D10F0F"/>
              </a:solidFill>
              <a:round/>
              <a:headEnd/>
              <a:tailEnd type="triangle" w="sm" len="med"/>
            </a:ln>
            <a:effectLst/>
          </p:spPr>
          <p:txBody>
            <a:bodyPr/>
            <a:lstStyle/>
            <a:p>
              <a:endParaRPr lang="zh-CN" altLang="en-US"/>
            </a:p>
          </p:txBody>
        </p:sp>
        <p:sp>
          <p:nvSpPr>
            <p:cNvPr id="810006" name="Text Box 22"/>
            <p:cNvSpPr txBox="1">
              <a:spLocks noChangeArrowheads="1"/>
            </p:cNvSpPr>
            <p:nvPr/>
          </p:nvSpPr>
          <p:spPr bwMode="auto">
            <a:xfrm>
              <a:off x="3894" y="2277"/>
              <a:ext cx="1176" cy="430"/>
            </a:xfrm>
            <a:prstGeom prst="rect">
              <a:avLst/>
            </a:prstGeom>
            <a:noFill/>
            <a:ln w="12700" cap="sq">
              <a:noFill/>
              <a:miter lim="800000"/>
              <a:headEnd/>
              <a:tailEnd/>
            </a:ln>
            <a:effectLst/>
          </p:spPr>
          <p:txBody>
            <a:bodyPr lIns="71251" tIns="35625" rIns="71251" bIns="35625"/>
            <a:lstStyle/>
            <a:p>
              <a:pPr algn="ctr"/>
              <a:r>
                <a:rPr lang="zh-CN" altLang="en-US" sz="2200" b="1">
                  <a:solidFill>
                    <a:schemeClr val="accent1"/>
                  </a:solidFill>
                  <a:latin typeface="微软雅黑" pitchFamily="34" charset="-122"/>
                  <a:ea typeface="微软雅黑" pitchFamily="34" charset="-122"/>
                </a:rPr>
                <a:t>主轴</a:t>
              </a: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Grp="1" noChangeArrowheads="1"/>
          </p:cNvSpPr>
          <p:nvPr>
            <p:ph type="title"/>
          </p:nvPr>
        </p:nvSpPr>
        <p:spPr>
          <a:xfrm>
            <a:off x="236538" y="128588"/>
            <a:ext cx="7627937" cy="528637"/>
          </a:xfrm>
        </p:spPr>
        <p:txBody>
          <a:bodyPr/>
          <a:lstStyle/>
          <a:p>
            <a:r>
              <a:rPr lang="zh-CN" altLang="en-US">
                <a:latin typeface="黑体" pitchFamily="49" charset="-122"/>
              </a:rPr>
              <a:t>硬盘驱动器的逻辑结构</a:t>
            </a:r>
          </a:p>
        </p:txBody>
      </p:sp>
      <p:sp>
        <p:nvSpPr>
          <p:cNvPr id="792579" name="Rectangle 3"/>
          <p:cNvSpPr>
            <a:spLocks noChangeArrowheads="1"/>
          </p:cNvSpPr>
          <p:nvPr/>
        </p:nvSpPr>
        <p:spPr bwMode="auto">
          <a:xfrm>
            <a:off x="2533650" y="2347913"/>
            <a:ext cx="0" cy="0"/>
          </a:xfrm>
          <a:prstGeom prst="rect">
            <a:avLst/>
          </a:prstGeom>
          <a:noFill/>
          <a:ln w="9525">
            <a:noFill/>
            <a:miter lim="800000"/>
            <a:headEnd/>
            <a:tailEnd/>
          </a:ln>
          <a:effectLst/>
        </p:spPr>
        <p:txBody>
          <a:bodyPr>
            <a:spAutoFit/>
          </a:bodyPr>
          <a:lstStyle/>
          <a:p>
            <a:endParaRPr lang="zh-CN" altLang="en-US"/>
          </a:p>
        </p:txBody>
      </p:sp>
      <p:graphicFrame>
        <p:nvGraphicFramePr>
          <p:cNvPr id="792580" name="Object 4"/>
          <p:cNvGraphicFramePr>
            <a:graphicFrameLocks noChangeAspect="1"/>
          </p:cNvGraphicFramePr>
          <p:nvPr/>
        </p:nvGraphicFramePr>
        <p:xfrm>
          <a:off x="201613" y="820738"/>
          <a:ext cx="8653462" cy="5324475"/>
        </p:xfrm>
        <a:graphic>
          <a:graphicData uri="http://schemas.openxmlformats.org/presentationml/2006/ole">
            <p:oleObj spid="_x0000_s792580" r:id="rId3" imgW="4302252" imgH="2161032" progId="Visio.Drawing.5">
              <p:embed/>
            </p:oleObj>
          </a:graphicData>
        </a:graphic>
      </p:graphicFrame>
      <p:sp>
        <p:nvSpPr>
          <p:cNvPr id="792581" name="Text Box 5"/>
          <p:cNvSpPr txBox="1">
            <a:spLocks noChangeArrowheads="1"/>
          </p:cNvSpPr>
          <p:nvPr/>
        </p:nvSpPr>
        <p:spPr bwMode="auto">
          <a:xfrm>
            <a:off x="549275" y="5719763"/>
            <a:ext cx="6094413" cy="396875"/>
          </a:xfrm>
          <a:prstGeom prst="rect">
            <a:avLst/>
          </a:prstGeom>
          <a:solidFill>
            <a:schemeClr val="bg1"/>
          </a:solidFill>
          <a:ln w="12700">
            <a:noFill/>
            <a:miter lim="800000"/>
            <a:headEnd/>
            <a:tailEnd/>
          </a:ln>
          <a:effectLst/>
        </p:spPr>
        <p:txBody>
          <a:bodyPr>
            <a:spAutoFit/>
          </a:bodyPr>
          <a:lstStyle/>
          <a:p>
            <a:pPr>
              <a:spcBef>
                <a:spcPct val="50000"/>
              </a:spcBef>
            </a:pPr>
            <a:r>
              <a:rPr lang="zh-CN" altLang="en-US" sz="2000" b="1">
                <a:solidFill>
                  <a:srgbClr val="D1390F"/>
                </a:solidFill>
                <a:latin typeface="Times New Roman" pitchFamily="18" charset="0"/>
                <a:ea typeface="微软雅黑" pitchFamily="34" charset="-122"/>
              </a:rPr>
              <a:t>与磁盘控制器之间的接口</a:t>
            </a:r>
          </a:p>
        </p:txBody>
      </p:sp>
      <p:sp>
        <p:nvSpPr>
          <p:cNvPr id="792583" name="Text Box 7"/>
          <p:cNvSpPr txBox="1">
            <a:spLocks noChangeArrowheads="1"/>
          </p:cNvSpPr>
          <p:nvPr/>
        </p:nvSpPr>
        <p:spPr bwMode="auto">
          <a:xfrm>
            <a:off x="3702050" y="5338763"/>
            <a:ext cx="5137150" cy="1282700"/>
          </a:xfrm>
          <a:prstGeom prst="rect">
            <a:avLst/>
          </a:prstGeom>
          <a:noFill/>
          <a:ln w="12700">
            <a:noFill/>
            <a:miter lim="800000"/>
            <a:headEnd/>
            <a:tailEnd/>
          </a:ln>
          <a:effectLst/>
        </p:spPr>
        <p:txBody>
          <a:bodyPr>
            <a:spAutoFit/>
          </a:bodyPr>
          <a:lstStyle/>
          <a:p>
            <a:pPr>
              <a:spcBef>
                <a:spcPct val="15000"/>
              </a:spcBef>
            </a:pPr>
            <a:r>
              <a:rPr lang="zh-CN" altLang="en-US" sz="2000" b="1">
                <a:solidFill>
                  <a:schemeClr val="accent1"/>
                </a:solidFill>
                <a:latin typeface="微软雅黑" pitchFamily="34" charset="-122"/>
                <a:ea typeface="微软雅黑" pitchFamily="34" charset="-122"/>
              </a:rPr>
              <a:t>如何定位磁盘上的数据（磁盘地址格式）？</a:t>
            </a:r>
          </a:p>
          <a:p>
            <a:pPr>
              <a:lnSpc>
                <a:spcPct val="130000"/>
              </a:lnSpc>
              <a:spcBef>
                <a:spcPct val="15000"/>
              </a:spcBef>
            </a:pPr>
            <a:r>
              <a:rPr lang="zh-CN" altLang="en-US" sz="2000" b="1">
                <a:solidFill>
                  <a:schemeClr val="accent2"/>
                </a:solidFill>
                <a:latin typeface="微软雅黑" pitchFamily="34" charset="-122"/>
                <a:ea typeface="微软雅黑" pitchFamily="34" charset="-122"/>
              </a:rPr>
              <a:t>柱面</a:t>
            </a:r>
            <a:r>
              <a:rPr lang="en-US" altLang="zh-CN" sz="2000" b="1">
                <a:solidFill>
                  <a:schemeClr val="accent2"/>
                </a:solidFill>
                <a:latin typeface="微软雅黑" pitchFamily="34" charset="-122"/>
                <a:ea typeface="微软雅黑" pitchFamily="34" charset="-122"/>
              </a:rPr>
              <a:t>(</a:t>
            </a:r>
            <a:r>
              <a:rPr lang="zh-CN" altLang="en-US" sz="2000" b="1">
                <a:solidFill>
                  <a:schemeClr val="accent2"/>
                </a:solidFill>
                <a:latin typeface="微软雅黑" pitchFamily="34" charset="-122"/>
                <a:ea typeface="微软雅黑" pitchFamily="34" charset="-122"/>
              </a:rPr>
              <a:t>磁道</a:t>
            </a:r>
            <a:r>
              <a:rPr lang="en-US" altLang="zh-CN" sz="2000" b="1">
                <a:solidFill>
                  <a:schemeClr val="accent2"/>
                </a:solidFill>
                <a:latin typeface="微软雅黑" pitchFamily="34" charset="-122"/>
                <a:ea typeface="微软雅黑" pitchFamily="34" charset="-122"/>
              </a:rPr>
              <a:t>)</a:t>
            </a:r>
            <a:r>
              <a:rPr lang="zh-CN" altLang="en-US" sz="2000" b="1">
                <a:solidFill>
                  <a:schemeClr val="accent2"/>
                </a:solidFill>
                <a:latin typeface="微软雅黑" pitchFamily="34" charset="-122"/>
                <a:ea typeface="微软雅黑" pitchFamily="34" charset="-122"/>
              </a:rPr>
              <a:t>号、磁头（盘面）号、扇区号</a:t>
            </a:r>
          </a:p>
          <a:p>
            <a:pPr>
              <a:lnSpc>
                <a:spcPct val="130000"/>
              </a:lnSpc>
              <a:spcBef>
                <a:spcPct val="15000"/>
              </a:spcBef>
            </a:pPr>
            <a:r>
              <a:rPr lang="zh-CN" altLang="en-US" sz="2000" b="1">
                <a:solidFill>
                  <a:schemeClr val="accent1"/>
                </a:solidFill>
                <a:latin typeface="微软雅黑" pitchFamily="34" charset="-122"/>
                <a:ea typeface="微软雅黑" pitchFamily="34" charset="-122"/>
              </a:rPr>
              <a:t>操作过程？</a:t>
            </a:r>
          </a:p>
        </p:txBody>
      </p:sp>
      <p:sp>
        <p:nvSpPr>
          <p:cNvPr id="792584" name="Text Box 8"/>
          <p:cNvSpPr txBox="1">
            <a:spLocks noChangeArrowheads="1"/>
          </p:cNvSpPr>
          <p:nvPr/>
        </p:nvSpPr>
        <p:spPr bwMode="auto">
          <a:xfrm>
            <a:off x="5249863" y="6121400"/>
            <a:ext cx="2379662" cy="488950"/>
          </a:xfrm>
          <a:prstGeom prst="rect">
            <a:avLst/>
          </a:prstGeom>
          <a:noFill/>
          <a:ln w="12700">
            <a:noFill/>
            <a:miter lim="800000"/>
            <a:headEnd/>
            <a:tailEnd/>
          </a:ln>
          <a:effectLst/>
        </p:spPr>
        <p:txBody>
          <a:bodyPr>
            <a:spAutoFit/>
          </a:bodyPr>
          <a:lstStyle/>
          <a:p>
            <a:pPr>
              <a:lnSpc>
                <a:spcPct val="130000"/>
              </a:lnSpc>
              <a:spcBef>
                <a:spcPct val="15000"/>
              </a:spcBef>
            </a:pPr>
            <a:r>
              <a:rPr lang="zh-CN" altLang="en-US" sz="2000" b="1">
                <a:solidFill>
                  <a:schemeClr val="accent2"/>
                </a:solidFill>
                <a:latin typeface="微软雅黑" pitchFamily="34" charset="-122"/>
                <a:ea typeface="微软雅黑" pitchFamily="34" charset="-122"/>
              </a:rPr>
              <a:t>寻道、旋转、读</a:t>
            </a:r>
            <a:r>
              <a:rPr lang="en-US" altLang="zh-CN" sz="2000" b="1">
                <a:solidFill>
                  <a:schemeClr val="accent2"/>
                </a:solidFill>
                <a:latin typeface="微软雅黑" pitchFamily="34" charset="-122"/>
                <a:ea typeface="微软雅黑" pitchFamily="34" charset="-122"/>
              </a:rPr>
              <a:t>/</a:t>
            </a:r>
            <a:r>
              <a:rPr lang="zh-CN" altLang="en-US" sz="2000" b="1">
                <a:solidFill>
                  <a:schemeClr val="accent2"/>
                </a:solidFill>
                <a:latin typeface="微软雅黑" pitchFamily="34" charset="-122"/>
                <a:ea typeface="微软雅黑" pitchFamily="34" charset="-122"/>
              </a:rPr>
              <a:t>写</a:t>
            </a:r>
          </a:p>
        </p:txBody>
      </p:sp>
      <p:sp>
        <p:nvSpPr>
          <p:cNvPr id="792585" name="AutoShape 9"/>
          <p:cNvSpPr>
            <a:spLocks noChangeArrowheads="1"/>
          </p:cNvSpPr>
          <p:nvPr/>
        </p:nvSpPr>
        <p:spPr bwMode="auto">
          <a:xfrm>
            <a:off x="2525713" y="5080000"/>
            <a:ext cx="347662" cy="609600"/>
          </a:xfrm>
          <a:prstGeom prst="upArrow">
            <a:avLst>
              <a:gd name="adj1" fmla="val 50000"/>
              <a:gd name="adj2" fmla="val 43836"/>
            </a:avLst>
          </a:prstGeom>
          <a:noFill/>
          <a:ln w="28575">
            <a:solidFill>
              <a:srgbClr val="D10F0F"/>
            </a:solidFill>
            <a:miter lim="800000"/>
            <a:headEnd/>
            <a:tailEnd/>
          </a:ln>
          <a:effectLst/>
        </p:spPr>
        <p:txBody>
          <a:bodyPr vert="eaVert"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2583">
                                            <p:txEl>
                                              <p:pRg st="0" end="0"/>
                                            </p:txEl>
                                          </p:spTgt>
                                        </p:tgtEl>
                                        <p:attrNameLst>
                                          <p:attrName>style.visibility</p:attrName>
                                        </p:attrNameLst>
                                      </p:cBhvr>
                                      <p:to>
                                        <p:strVal val="visible"/>
                                      </p:to>
                                    </p:set>
                                    <p:animEffect transition="in" filter="blinds(horizontal)">
                                      <p:cBhvr>
                                        <p:cTn id="7" dur="500"/>
                                        <p:tgtEl>
                                          <p:spTgt spid="7925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2583">
                                            <p:txEl>
                                              <p:pRg st="1" end="1"/>
                                            </p:txEl>
                                          </p:spTgt>
                                        </p:tgtEl>
                                        <p:attrNameLst>
                                          <p:attrName>style.visibility</p:attrName>
                                        </p:attrNameLst>
                                      </p:cBhvr>
                                      <p:to>
                                        <p:strVal val="visible"/>
                                      </p:to>
                                    </p:set>
                                    <p:animEffect transition="in" filter="blinds(horizontal)">
                                      <p:cBhvr>
                                        <p:cTn id="12" dur="500"/>
                                        <p:tgtEl>
                                          <p:spTgt spid="7925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92583">
                                            <p:txEl>
                                              <p:pRg st="2" end="2"/>
                                            </p:txEl>
                                          </p:spTgt>
                                        </p:tgtEl>
                                        <p:attrNameLst>
                                          <p:attrName>style.visibility</p:attrName>
                                        </p:attrNameLst>
                                      </p:cBhvr>
                                      <p:to>
                                        <p:strVal val="visible"/>
                                      </p:to>
                                    </p:set>
                                    <p:animEffect transition="in" filter="blinds(horizontal)">
                                      <p:cBhvr>
                                        <p:cTn id="17" dur="500"/>
                                        <p:tgtEl>
                                          <p:spTgt spid="7925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92584">
                                            <p:txEl>
                                              <p:pRg st="0" end="0"/>
                                            </p:txEl>
                                          </p:spTgt>
                                        </p:tgtEl>
                                        <p:attrNameLst>
                                          <p:attrName>style.visibility</p:attrName>
                                        </p:attrNameLst>
                                      </p:cBhvr>
                                      <p:to>
                                        <p:strVal val="visible"/>
                                      </p:to>
                                    </p:set>
                                    <p:animEffect transition="in" filter="blinds(horizontal)">
                                      <p:cBhvr>
                                        <p:cTn id="22" dur="500"/>
                                        <p:tgtEl>
                                          <p:spTgt spid="79258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Rectangle 2"/>
          <p:cNvSpPr>
            <a:spLocks noGrp="1" noChangeArrowheads="1"/>
          </p:cNvSpPr>
          <p:nvPr>
            <p:ph type="title"/>
          </p:nvPr>
        </p:nvSpPr>
        <p:spPr/>
        <p:txBody>
          <a:bodyPr/>
          <a:lstStyle/>
          <a:p>
            <a:r>
              <a:rPr lang="zh-CN" altLang="en-US"/>
              <a:t>磁盘存储器的连接 </a:t>
            </a:r>
          </a:p>
        </p:txBody>
      </p:sp>
      <p:sp>
        <p:nvSpPr>
          <p:cNvPr id="822275" name="Rectangle 3"/>
          <p:cNvSpPr>
            <a:spLocks noGrp="1" noChangeArrowheads="1"/>
          </p:cNvSpPr>
          <p:nvPr>
            <p:ph type="body" idx="1"/>
          </p:nvPr>
        </p:nvSpPr>
        <p:spPr/>
        <p:txBody>
          <a:bodyPr/>
          <a:lstStyle/>
          <a:p>
            <a:endParaRPr lang="zh-CN" altLang="en-US">
              <a:ea typeface="宋体" pitchFamily="2" charset="-122"/>
            </a:endParaRPr>
          </a:p>
        </p:txBody>
      </p:sp>
      <p:pic>
        <p:nvPicPr>
          <p:cNvPr id="822276" name="Picture 4"/>
          <p:cNvPicPr>
            <a:picLocks noChangeAspect="1" noChangeArrowheads="1"/>
          </p:cNvPicPr>
          <p:nvPr/>
        </p:nvPicPr>
        <p:blipFill>
          <a:blip r:embed="rId2"/>
          <a:srcRect/>
          <a:stretch>
            <a:fillRect/>
          </a:stretch>
        </p:blipFill>
        <p:spPr bwMode="auto">
          <a:xfrm>
            <a:off x="130175" y="777875"/>
            <a:ext cx="8386763" cy="4635500"/>
          </a:xfrm>
          <a:prstGeom prst="rect">
            <a:avLst/>
          </a:prstGeom>
          <a:noFill/>
          <a:ln w="9525">
            <a:noFill/>
            <a:miter lim="800000"/>
            <a:headEnd/>
            <a:tailEnd/>
          </a:ln>
        </p:spPr>
      </p:pic>
      <p:sp>
        <p:nvSpPr>
          <p:cNvPr id="822277" name="Rectangle 5"/>
          <p:cNvSpPr>
            <a:spLocks noChangeArrowheads="1"/>
          </p:cNvSpPr>
          <p:nvPr/>
        </p:nvSpPr>
        <p:spPr bwMode="auto">
          <a:xfrm>
            <a:off x="3525838" y="903288"/>
            <a:ext cx="5546725" cy="669925"/>
          </a:xfrm>
          <a:prstGeom prst="rect">
            <a:avLst/>
          </a:prstGeom>
          <a:noFill/>
          <a:ln w="50800">
            <a:noFill/>
            <a:miter lim="800000"/>
            <a:headEnd/>
            <a:tailEnd/>
          </a:ln>
          <a:effectLst/>
        </p:spPr>
        <p:txBody>
          <a:bodyPr anchor="ctr">
            <a:spAutoFit/>
          </a:bodyPr>
          <a:lstStyle/>
          <a:p>
            <a:r>
              <a:rPr lang="zh-CN" altLang="en-US" sz="1900" b="1">
                <a:solidFill>
                  <a:schemeClr val="accent2"/>
                </a:solidFill>
                <a:latin typeface="微软雅黑" pitchFamily="34" charset="-122"/>
                <a:ea typeface="微软雅黑" pitchFamily="34" charset="-122"/>
              </a:rPr>
              <a:t>磁盘控制器连接在</a:t>
            </a:r>
            <a:r>
              <a:rPr lang="en-US" altLang="zh-CN" sz="1900" b="1">
                <a:solidFill>
                  <a:schemeClr val="accent2"/>
                </a:solidFill>
                <a:latin typeface="微软雅黑" pitchFamily="34" charset="-122"/>
                <a:ea typeface="微软雅黑" pitchFamily="34" charset="-122"/>
              </a:rPr>
              <a:t>I/O</a:t>
            </a:r>
            <a:r>
              <a:rPr lang="zh-CN" altLang="en-US" sz="1900" b="1">
                <a:solidFill>
                  <a:schemeClr val="accent2"/>
                </a:solidFill>
                <a:latin typeface="微软雅黑" pitchFamily="34" charset="-122"/>
                <a:ea typeface="微软雅黑" pitchFamily="34" charset="-122"/>
              </a:rPr>
              <a:t>总线上，</a:t>
            </a:r>
            <a:r>
              <a:rPr lang="en-US" altLang="zh-CN" sz="1900" b="1">
                <a:solidFill>
                  <a:schemeClr val="accent2"/>
                </a:solidFill>
                <a:latin typeface="微软雅黑" pitchFamily="34" charset="-122"/>
                <a:ea typeface="微软雅黑" pitchFamily="34" charset="-122"/>
              </a:rPr>
              <a:t>I/O</a:t>
            </a:r>
            <a:r>
              <a:rPr lang="zh-CN" altLang="en-US" sz="1900" b="1">
                <a:solidFill>
                  <a:schemeClr val="accent2"/>
                </a:solidFill>
                <a:latin typeface="微软雅黑" pitchFamily="34" charset="-122"/>
                <a:ea typeface="微软雅黑" pitchFamily="34" charset="-122"/>
              </a:rPr>
              <a:t>总线与其他总线（系统总线、存储器总线）之间用桥接器连接</a:t>
            </a:r>
            <a:endParaRPr lang="zh-CN" altLang="en-US" sz="1900" b="1">
              <a:solidFill>
                <a:schemeClr val="accent2"/>
              </a:solidFill>
              <a:ea typeface="宋体" pitchFamily="2" charset="-122"/>
            </a:endParaRPr>
          </a:p>
        </p:txBody>
      </p:sp>
      <p:sp>
        <p:nvSpPr>
          <p:cNvPr id="822278" name="Rectangle 6"/>
          <p:cNvSpPr>
            <a:spLocks noChangeArrowheads="1"/>
          </p:cNvSpPr>
          <p:nvPr/>
        </p:nvSpPr>
        <p:spPr bwMode="auto">
          <a:xfrm>
            <a:off x="100013" y="5373688"/>
            <a:ext cx="8939212" cy="1190625"/>
          </a:xfrm>
          <a:prstGeom prst="rect">
            <a:avLst/>
          </a:prstGeom>
          <a:noFill/>
          <a:ln w="50800">
            <a:noFill/>
            <a:miter lim="800000"/>
            <a:headEnd/>
            <a:tailEnd/>
          </a:ln>
          <a:effectLst/>
        </p:spPr>
        <p:txBody>
          <a:bodyPr anchor="ctr">
            <a:spAutoFit/>
          </a:bodyPr>
          <a:lstStyle/>
          <a:p>
            <a:r>
              <a:rPr lang="zh-CN" altLang="en-US" sz="1800" b="1">
                <a:latin typeface="微软雅黑" pitchFamily="34" charset="-122"/>
                <a:ea typeface="微软雅黑" pitchFamily="34" charset="-122"/>
              </a:rPr>
              <a:t>磁盘的最小读写单位是扇区，因此，磁盘总是按成批数据交换方式进行读写，这种高速成批数据交换设备采用</a:t>
            </a:r>
            <a:r>
              <a:rPr lang="zh-CN" altLang="en-US" sz="1800" b="1">
                <a:solidFill>
                  <a:schemeClr val="accent1"/>
                </a:solidFill>
                <a:latin typeface="微软雅黑" pitchFamily="34" charset="-122"/>
                <a:ea typeface="微软雅黑" pitchFamily="34" charset="-122"/>
              </a:rPr>
              <a:t>直接存储器存取（</a:t>
            </a:r>
            <a:r>
              <a:rPr lang="en-US" altLang="zh-CN" sz="1800" b="1">
                <a:solidFill>
                  <a:schemeClr val="accent1"/>
                </a:solidFill>
                <a:latin typeface="微软雅黑" pitchFamily="34" charset="-122"/>
                <a:ea typeface="微软雅黑" pitchFamily="34" charset="-122"/>
              </a:rPr>
              <a:t>DMA</a:t>
            </a:r>
            <a:r>
              <a:rPr lang="zh-CN" altLang="en-US" sz="1800" b="1">
                <a:solidFill>
                  <a:schemeClr val="accent1"/>
                </a:solidFill>
                <a:latin typeface="微软雅黑" pitchFamily="34" charset="-122"/>
                <a:ea typeface="微软雅黑" pitchFamily="34" charset="-122"/>
              </a:rPr>
              <a:t>，</a:t>
            </a:r>
            <a:r>
              <a:rPr lang="en-US" altLang="zh-CN" sz="1800" b="1">
                <a:solidFill>
                  <a:schemeClr val="accent1"/>
                </a:solidFill>
                <a:latin typeface="微软雅黑" pitchFamily="34" charset="-122"/>
                <a:ea typeface="微软雅黑" pitchFamily="34" charset="-122"/>
              </a:rPr>
              <a:t>Direct Memory Access</a:t>
            </a:r>
            <a:r>
              <a:rPr lang="zh-CN" altLang="en-US" sz="1800" b="1">
                <a:solidFill>
                  <a:schemeClr val="accent1"/>
                </a:solidFill>
                <a:latin typeface="微软雅黑" pitchFamily="34" charset="-122"/>
                <a:ea typeface="微软雅黑" pitchFamily="34" charset="-122"/>
              </a:rPr>
              <a:t>）方式</a:t>
            </a:r>
            <a:r>
              <a:rPr lang="zh-CN" altLang="en-US" sz="1800" b="1">
                <a:latin typeface="微软雅黑" pitchFamily="34" charset="-122"/>
                <a:ea typeface="微软雅黑" pitchFamily="34" charset="-122"/>
              </a:rPr>
              <a:t>进行数据输入输出，需用专门的</a:t>
            </a:r>
            <a:r>
              <a:rPr lang="en-US" altLang="zh-CN" sz="1800" b="1">
                <a:latin typeface="微软雅黑" pitchFamily="34" charset="-122"/>
                <a:ea typeface="微软雅黑" pitchFamily="34" charset="-122"/>
              </a:rPr>
              <a:t>DMA</a:t>
            </a:r>
            <a:r>
              <a:rPr lang="zh-CN" altLang="en-US" sz="1800" b="1">
                <a:latin typeface="微软雅黑" pitchFamily="34" charset="-122"/>
                <a:ea typeface="微软雅黑" pitchFamily="34" charset="-122"/>
              </a:rPr>
              <a:t>接口硬件来控制外设与主存间直接数据交换，数据不通过</a:t>
            </a:r>
            <a:r>
              <a:rPr lang="en-US" altLang="zh-CN" sz="1800" b="1">
                <a:latin typeface="微软雅黑" pitchFamily="34" charset="-122"/>
                <a:ea typeface="微软雅黑" pitchFamily="34" charset="-122"/>
              </a:rPr>
              <a:t>CPU</a:t>
            </a:r>
            <a:r>
              <a:rPr lang="zh-CN" altLang="en-US" sz="1800" b="1">
                <a:latin typeface="微软雅黑" pitchFamily="34" charset="-122"/>
                <a:ea typeface="微软雅黑" pitchFamily="34" charset="-122"/>
              </a:rPr>
              <a:t>。通常把专门用来控制总线进行</a:t>
            </a:r>
            <a:r>
              <a:rPr lang="en-US" altLang="zh-CN" sz="1800" b="1">
                <a:latin typeface="微软雅黑" pitchFamily="34" charset="-122"/>
                <a:ea typeface="微软雅黑" pitchFamily="34" charset="-122"/>
              </a:rPr>
              <a:t>DMA</a:t>
            </a:r>
            <a:r>
              <a:rPr lang="zh-CN" altLang="en-US" sz="1800" b="1">
                <a:latin typeface="微软雅黑" pitchFamily="34" charset="-122"/>
                <a:ea typeface="微软雅黑" pitchFamily="34" charset="-122"/>
              </a:rPr>
              <a:t>传送的接口硬件称为</a:t>
            </a:r>
            <a:r>
              <a:rPr lang="en-US" altLang="zh-CN" sz="1800" b="1">
                <a:solidFill>
                  <a:schemeClr val="accent1"/>
                </a:solidFill>
                <a:latin typeface="微软雅黑" pitchFamily="34" charset="-122"/>
                <a:ea typeface="微软雅黑" pitchFamily="34" charset="-122"/>
              </a:rPr>
              <a:t>DMA</a:t>
            </a:r>
            <a:r>
              <a:rPr lang="zh-CN" altLang="en-US" sz="1800" b="1">
                <a:solidFill>
                  <a:schemeClr val="accent1"/>
                </a:solidFill>
                <a:latin typeface="微软雅黑" pitchFamily="34" charset="-122"/>
                <a:ea typeface="微软雅黑" pitchFamily="34" charset="-122"/>
              </a:rPr>
              <a:t>控制器</a:t>
            </a:r>
            <a:r>
              <a:rPr lang="zh-CN" altLang="en-US" sz="1800" b="1">
                <a:latin typeface="微软雅黑" pitchFamily="34" charset="-122"/>
                <a:ea typeface="微软雅黑"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2278"/>
                                        </p:tgtEl>
                                        <p:attrNameLst>
                                          <p:attrName>style.visibility</p:attrName>
                                        </p:attrNameLst>
                                      </p:cBhvr>
                                      <p:to>
                                        <p:strVal val="visible"/>
                                      </p:to>
                                    </p:set>
                                    <p:animEffect transition="in" filter="blinds(horizontal)">
                                      <p:cBhvr>
                                        <p:cTn id="7" dur="500"/>
                                        <p:tgtEl>
                                          <p:spTgt spid="82227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22277"/>
                                        </p:tgtEl>
                                        <p:attrNameLst>
                                          <p:attrName>style.visibility</p:attrName>
                                        </p:attrNameLst>
                                      </p:cBhvr>
                                      <p:to>
                                        <p:strVal val="visible"/>
                                      </p:to>
                                    </p:set>
                                    <p:animEffect transition="in" filter="blinds(horizontal)">
                                      <p:cBhvr>
                                        <p:cTn id="12" dur="500"/>
                                        <p:tgtEl>
                                          <p:spTgt spid="822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277" grpId="0"/>
      <p:bldP spid="82227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47"/>
          <p:cNvSpPr>
            <a:spLocks noGrp="1" noChangeArrowheads="1"/>
          </p:cNvSpPr>
          <p:nvPr>
            <p:ph type="title" idx="4294967295"/>
          </p:nvPr>
        </p:nvSpPr>
        <p:spPr>
          <a:xfrm>
            <a:off x="371475" y="96838"/>
            <a:ext cx="7591425" cy="569912"/>
          </a:xfrm>
        </p:spPr>
        <p:txBody>
          <a:bodyPr lIns="91440" tIns="45720" rIns="91440" bIns="45720" anchor="ctr"/>
          <a:lstStyle/>
          <a:p>
            <a:r>
              <a:rPr lang="zh-CN" altLang="en-US">
                <a:latin typeface="黑体" pitchFamily="49" charset="-122"/>
              </a:rPr>
              <a:t>读一个磁盘扇区</a:t>
            </a:r>
            <a:r>
              <a:rPr lang="en-US" altLang="zh-CN">
                <a:latin typeface="黑体" pitchFamily="49" charset="-122"/>
              </a:rPr>
              <a:t>–</a:t>
            </a:r>
            <a:r>
              <a:rPr lang="zh-CN" altLang="en-US">
                <a:latin typeface="黑体" pitchFamily="49" charset="-122"/>
              </a:rPr>
              <a:t>第一步</a:t>
            </a:r>
          </a:p>
        </p:txBody>
      </p:sp>
      <p:grpSp>
        <p:nvGrpSpPr>
          <p:cNvPr id="793646" name="Group 46"/>
          <p:cNvGrpSpPr>
            <a:grpSpLocks/>
          </p:cNvGrpSpPr>
          <p:nvPr/>
        </p:nvGrpSpPr>
        <p:grpSpPr bwMode="auto">
          <a:xfrm>
            <a:off x="228600" y="1000125"/>
            <a:ext cx="8489950" cy="5656263"/>
            <a:chOff x="144" y="630"/>
            <a:chExt cx="4416" cy="3563"/>
          </a:xfrm>
        </p:grpSpPr>
        <p:sp>
          <p:nvSpPr>
            <p:cNvPr id="793603" name="Rectangle 4"/>
            <p:cNvSpPr>
              <a:spLocks noChangeArrowheads="1"/>
            </p:cNvSpPr>
            <p:nvPr/>
          </p:nvSpPr>
          <p:spPr bwMode="auto">
            <a:xfrm>
              <a:off x="3963" y="1793"/>
              <a:ext cx="573" cy="576"/>
            </a:xfrm>
            <a:prstGeom prst="rect">
              <a:avLst/>
            </a:prstGeom>
            <a:noFill/>
            <a:ln w="12700">
              <a:solidFill>
                <a:schemeClr val="tx1"/>
              </a:solidFill>
              <a:miter lim="800000"/>
              <a:headEnd/>
              <a:tailEnd/>
            </a:ln>
          </p:spPr>
          <p:txBody>
            <a:bodyPr wrap="none" anchor="ctr"/>
            <a:lstStyle/>
            <a:p>
              <a:pPr algn="ctr"/>
              <a:r>
                <a:rPr lang="en-US" altLang="zh-CN" b="1">
                  <a:latin typeface="Arial Narrow" pitchFamily="34" charset="0"/>
                  <a:ea typeface="宋体" pitchFamily="2" charset="-122"/>
                </a:rPr>
                <a:t>Main</a:t>
              </a:r>
            </a:p>
            <a:p>
              <a:pPr algn="ctr"/>
              <a:r>
                <a:rPr lang="en-US" altLang="zh-CN" b="1">
                  <a:latin typeface="Arial Narrow" pitchFamily="34" charset="0"/>
                  <a:ea typeface="宋体" pitchFamily="2" charset="-122"/>
                </a:rPr>
                <a:t>memory</a:t>
              </a:r>
            </a:p>
          </p:txBody>
        </p:sp>
        <p:sp>
          <p:nvSpPr>
            <p:cNvPr id="793604" name="AutoShape 5"/>
            <p:cNvSpPr>
              <a:spLocks noChangeArrowheads="1"/>
            </p:cNvSpPr>
            <p:nvPr/>
          </p:nvSpPr>
          <p:spPr bwMode="auto">
            <a:xfrm>
              <a:off x="3003" y="1878"/>
              <a:ext cx="940" cy="336"/>
            </a:xfrm>
            <a:prstGeom prst="leftRightArrow">
              <a:avLst>
                <a:gd name="adj1" fmla="val 50000"/>
                <a:gd name="adj2" fmla="val 55952"/>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3605" name="Rectangle 6"/>
            <p:cNvSpPr>
              <a:spLocks noChangeArrowheads="1"/>
            </p:cNvSpPr>
            <p:nvPr/>
          </p:nvSpPr>
          <p:spPr bwMode="auto">
            <a:xfrm>
              <a:off x="2427" y="1898"/>
              <a:ext cx="573" cy="364"/>
            </a:xfrm>
            <a:prstGeom prst="rect">
              <a:avLst/>
            </a:prstGeom>
            <a:noFill/>
            <a:ln w="12700">
              <a:solidFill>
                <a:schemeClr val="tx1"/>
              </a:solidFill>
              <a:miter lim="800000"/>
              <a:headEnd/>
              <a:tailEnd/>
            </a:ln>
          </p:spPr>
          <p:txBody>
            <a:bodyPr wrap="none" anchor="ctr"/>
            <a:lstStyle/>
            <a:p>
              <a:endParaRPr lang="en-US" altLang="zh-CN" b="1">
                <a:latin typeface="Arial Narrow" pitchFamily="34" charset="0"/>
                <a:ea typeface="宋体" pitchFamily="2" charset="-122"/>
              </a:endParaRPr>
            </a:p>
          </p:txBody>
        </p:sp>
        <p:sp>
          <p:nvSpPr>
            <p:cNvPr id="793606" name="AutoShape 7"/>
            <p:cNvSpPr>
              <a:spLocks noChangeArrowheads="1"/>
            </p:cNvSpPr>
            <p:nvPr/>
          </p:nvSpPr>
          <p:spPr bwMode="auto">
            <a:xfrm>
              <a:off x="1509" y="1878"/>
              <a:ext cx="915" cy="336"/>
            </a:xfrm>
            <a:prstGeom prst="leftRightArrow">
              <a:avLst>
                <a:gd name="adj1" fmla="val 50000"/>
                <a:gd name="adj2" fmla="val 54464"/>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3607" name="Rectangle 8"/>
            <p:cNvSpPr>
              <a:spLocks noChangeArrowheads="1"/>
            </p:cNvSpPr>
            <p:nvPr/>
          </p:nvSpPr>
          <p:spPr bwMode="auto">
            <a:xfrm>
              <a:off x="889" y="1062"/>
              <a:ext cx="431" cy="96"/>
            </a:xfrm>
            <a:prstGeom prst="rect">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3608" name="Rectangle 9"/>
            <p:cNvSpPr>
              <a:spLocks noChangeArrowheads="1"/>
            </p:cNvSpPr>
            <p:nvPr/>
          </p:nvSpPr>
          <p:spPr bwMode="auto">
            <a:xfrm>
              <a:off x="889" y="1158"/>
              <a:ext cx="431" cy="96"/>
            </a:xfrm>
            <a:prstGeom prst="rect">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3609" name="Rectangle 10"/>
            <p:cNvSpPr>
              <a:spLocks noChangeArrowheads="1"/>
            </p:cNvSpPr>
            <p:nvPr/>
          </p:nvSpPr>
          <p:spPr bwMode="auto">
            <a:xfrm>
              <a:off x="889" y="1254"/>
              <a:ext cx="431" cy="96"/>
            </a:xfrm>
            <a:prstGeom prst="rect">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3610" name="Rectangle 11"/>
            <p:cNvSpPr>
              <a:spLocks noChangeArrowheads="1"/>
            </p:cNvSpPr>
            <p:nvPr/>
          </p:nvSpPr>
          <p:spPr bwMode="auto">
            <a:xfrm>
              <a:off x="889" y="1350"/>
              <a:ext cx="431" cy="96"/>
            </a:xfrm>
            <a:prstGeom prst="rect">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3611" name="Rectangle 12"/>
            <p:cNvSpPr>
              <a:spLocks noChangeArrowheads="1"/>
            </p:cNvSpPr>
            <p:nvPr/>
          </p:nvSpPr>
          <p:spPr bwMode="auto">
            <a:xfrm>
              <a:off x="889" y="1446"/>
              <a:ext cx="431" cy="96"/>
            </a:xfrm>
            <a:prstGeom prst="rect">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3612" name="AutoShape 13"/>
            <p:cNvSpPr>
              <a:spLocks noChangeArrowheads="1"/>
            </p:cNvSpPr>
            <p:nvPr/>
          </p:nvSpPr>
          <p:spPr bwMode="auto">
            <a:xfrm>
              <a:off x="1376" y="1062"/>
              <a:ext cx="280" cy="240"/>
            </a:xfrm>
            <a:prstGeom prst="rightArrow">
              <a:avLst>
                <a:gd name="adj1" fmla="val 50000"/>
                <a:gd name="adj2" fmla="val 29167"/>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3613" name="AutoShape 14"/>
            <p:cNvSpPr>
              <a:spLocks noChangeArrowheads="1"/>
            </p:cNvSpPr>
            <p:nvPr/>
          </p:nvSpPr>
          <p:spPr bwMode="auto">
            <a:xfrm flipH="1">
              <a:off x="1320" y="1302"/>
              <a:ext cx="280" cy="240"/>
            </a:xfrm>
            <a:prstGeom prst="rightArrow">
              <a:avLst>
                <a:gd name="adj1" fmla="val 50000"/>
                <a:gd name="adj2" fmla="val 29167"/>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3614" name="Rectangle 15"/>
            <p:cNvSpPr>
              <a:spLocks noChangeArrowheads="1"/>
            </p:cNvSpPr>
            <p:nvPr/>
          </p:nvSpPr>
          <p:spPr bwMode="auto">
            <a:xfrm>
              <a:off x="1656" y="977"/>
              <a:ext cx="336" cy="672"/>
            </a:xfrm>
            <a:prstGeom prst="rect">
              <a:avLst/>
            </a:prstGeom>
            <a:noFill/>
            <a:ln w="12700">
              <a:solidFill>
                <a:schemeClr val="tx1"/>
              </a:solidFill>
              <a:miter lim="800000"/>
              <a:headEnd/>
              <a:tailEnd/>
            </a:ln>
          </p:spPr>
          <p:txBody>
            <a:bodyPr wrap="none" anchor="ctr"/>
            <a:lstStyle/>
            <a:p>
              <a:pPr algn="ctr"/>
              <a:r>
                <a:rPr lang="en-US" altLang="zh-CN" b="1">
                  <a:latin typeface="Arial Narrow" pitchFamily="34" charset="0"/>
                  <a:ea typeface="宋体" pitchFamily="2" charset="-122"/>
                </a:rPr>
                <a:t>ALU</a:t>
              </a:r>
            </a:p>
          </p:txBody>
        </p:sp>
        <p:sp>
          <p:nvSpPr>
            <p:cNvPr id="793615" name="Text Box 16"/>
            <p:cNvSpPr txBox="1">
              <a:spLocks noChangeArrowheads="1"/>
            </p:cNvSpPr>
            <p:nvPr/>
          </p:nvSpPr>
          <p:spPr bwMode="auto">
            <a:xfrm>
              <a:off x="777" y="870"/>
              <a:ext cx="591" cy="212"/>
            </a:xfrm>
            <a:prstGeom prst="rect">
              <a:avLst/>
            </a:prstGeom>
            <a:noFill/>
            <a:ln w="12700">
              <a:noFill/>
              <a:miter lim="800000"/>
              <a:headEnd/>
              <a:tailEnd/>
            </a:ln>
          </p:spPr>
          <p:txBody>
            <a:bodyPr wrap="none" anchor="ctr">
              <a:spAutoFit/>
            </a:bodyPr>
            <a:lstStyle/>
            <a:p>
              <a:pPr algn="ctr"/>
              <a:r>
                <a:rPr lang="en-US" altLang="zh-CN" b="1">
                  <a:latin typeface="Arial Narrow" pitchFamily="34" charset="0"/>
                  <a:ea typeface="宋体" pitchFamily="2" charset="-122"/>
                </a:rPr>
                <a:t>Register file</a:t>
              </a:r>
            </a:p>
          </p:txBody>
        </p:sp>
        <p:sp>
          <p:nvSpPr>
            <p:cNvPr id="793616" name="AutoShape 17"/>
            <p:cNvSpPr>
              <a:spLocks noChangeArrowheads="1"/>
            </p:cNvSpPr>
            <p:nvPr/>
          </p:nvSpPr>
          <p:spPr bwMode="auto">
            <a:xfrm>
              <a:off x="936" y="1590"/>
              <a:ext cx="384" cy="288"/>
            </a:xfrm>
            <a:prstGeom prst="upDownArrow">
              <a:avLst>
                <a:gd name="adj1" fmla="val 50000"/>
                <a:gd name="adj2" fmla="val 20000"/>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3617" name="Rectangle 18"/>
            <p:cNvSpPr>
              <a:spLocks noChangeArrowheads="1"/>
            </p:cNvSpPr>
            <p:nvPr/>
          </p:nvSpPr>
          <p:spPr bwMode="auto">
            <a:xfrm>
              <a:off x="216" y="822"/>
              <a:ext cx="1872" cy="1536"/>
            </a:xfrm>
            <a:prstGeom prst="rect">
              <a:avLst/>
            </a:prstGeom>
            <a:noFill/>
            <a:ln w="12700" cap="rnd">
              <a:solidFill>
                <a:schemeClr val="tx1"/>
              </a:solidFill>
              <a:prstDash val="sysDot"/>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3618" name="Text Box 19"/>
            <p:cNvSpPr txBox="1">
              <a:spLocks noChangeArrowheads="1"/>
            </p:cNvSpPr>
            <p:nvPr/>
          </p:nvSpPr>
          <p:spPr bwMode="auto">
            <a:xfrm>
              <a:off x="144" y="630"/>
              <a:ext cx="481" cy="212"/>
            </a:xfrm>
            <a:prstGeom prst="rect">
              <a:avLst/>
            </a:prstGeom>
            <a:noFill/>
            <a:ln w="12700">
              <a:noFill/>
              <a:miter lim="800000"/>
              <a:headEnd/>
              <a:tailEnd/>
            </a:ln>
          </p:spPr>
          <p:txBody>
            <a:bodyPr wrap="none" anchor="ctr">
              <a:spAutoFit/>
            </a:bodyPr>
            <a:lstStyle/>
            <a:p>
              <a:r>
                <a:rPr lang="en-US" altLang="zh-CN" b="1">
                  <a:latin typeface="Arial Narrow" pitchFamily="34" charset="0"/>
                  <a:ea typeface="宋体" pitchFamily="2" charset="-122"/>
                </a:rPr>
                <a:t>CPU chip</a:t>
              </a:r>
            </a:p>
          </p:txBody>
        </p:sp>
        <p:sp>
          <p:nvSpPr>
            <p:cNvPr id="793619" name="AutoShape 20"/>
            <p:cNvSpPr>
              <a:spLocks noChangeArrowheads="1"/>
            </p:cNvSpPr>
            <p:nvPr/>
          </p:nvSpPr>
          <p:spPr bwMode="auto">
            <a:xfrm>
              <a:off x="2568" y="2310"/>
              <a:ext cx="312" cy="432"/>
            </a:xfrm>
            <a:prstGeom prst="upArrow">
              <a:avLst>
                <a:gd name="adj1" fmla="val 36667"/>
                <a:gd name="adj2" fmla="val 44872"/>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3620" name="AutoShape 21"/>
            <p:cNvSpPr>
              <a:spLocks noChangeArrowheads="1"/>
            </p:cNvSpPr>
            <p:nvPr/>
          </p:nvSpPr>
          <p:spPr bwMode="auto">
            <a:xfrm flipV="1">
              <a:off x="3264" y="2774"/>
              <a:ext cx="312" cy="432"/>
            </a:xfrm>
            <a:prstGeom prst="upArrow">
              <a:avLst>
                <a:gd name="adj1" fmla="val 36667"/>
                <a:gd name="adj2" fmla="val 44872"/>
              </a:avLst>
            </a:prstGeom>
            <a:noFill/>
            <a:ln w="12700">
              <a:solidFill>
                <a:schemeClr val="tx1"/>
              </a:solidFill>
              <a:miter lim="800000"/>
              <a:headEnd/>
              <a:tailEnd/>
            </a:ln>
          </p:spPr>
          <p:txBody>
            <a:bodyPr rot="10800000" wrap="none" anchor="ctr"/>
            <a:lstStyle/>
            <a:p>
              <a:endParaRPr lang="en-US" altLang="zh-CN" sz="2400" b="1">
                <a:latin typeface="Arial Narrow" pitchFamily="34" charset="0"/>
                <a:ea typeface="宋体" pitchFamily="2" charset="-122"/>
              </a:endParaRPr>
            </a:p>
          </p:txBody>
        </p:sp>
        <p:sp>
          <p:nvSpPr>
            <p:cNvPr id="793621" name="Rectangle 22"/>
            <p:cNvSpPr>
              <a:spLocks noChangeArrowheads="1"/>
            </p:cNvSpPr>
            <p:nvPr/>
          </p:nvSpPr>
          <p:spPr bwMode="auto">
            <a:xfrm>
              <a:off x="3000" y="3241"/>
              <a:ext cx="816" cy="328"/>
            </a:xfrm>
            <a:prstGeom prst="rect">
              <a:avLst/>
            </a:prstGeom>
            <a:noFill/>
            <a:ln w="12700">
              <a:solidFill>
                <a:schemeClr val="tx1"/>
              </a:solidFill>
              <a:miter lim="800000"/>
              <a:headEnd/>
              <a:tailEnd/>
            </a:ln>
          </p:spPr>
          <p:txBody>
            <a:bodyPr wrap="none" anchor="ctr"/>
            <a:lstStyle/>
            <a:p>
              <a:pPr algn="ctr"/>
              <a:r>
                <a:rPr lang="en-US" altLang="zh-CN" b="1">
                  <a:latin typeface="Arial Narrow" pitchFamily="34" charset="0"/>
                  <a:ea typeface="宋体" pitchFamily="2" charset="-122"/>
                </a:rPr>
                <a:t>Disk </a:t>
              </a:r>
            </a:p>
            <a:p>
              <a:pPr algn="ctr"/>
              <a:r>
                <a:rPr lang="en-US" altLang="zh-CN" b="1">
                  <a:latin typeface="Arial Narrow" pitchFamily="34" charset="0"/>
                  <a:ea typeface="宋体" pitchFamily="2" charset="-122"/>
                </a:rPr>
                <a:t>controller</a:t>
              </a:r>
            </a:p>
          </p:txBody>
        </p:sp>
        <p:sp>
          <p:nvSpPr>
            <p:cNvPr id="793622" name="AutoShape 23"/>
            <p:cNvSpPr>
              <a:spLocks noChangeArrowheads="1"/>
            </p:cNvSpPr>
            <p:nvPr/>
          </p:nvSpPr>
          <p:spPr bwMode="auto">
            <a:xfrm flipV="1">
              <a:off x="1796" y="2774"/>
              <a:ext cx="312" cy="432"/>
            </a:xfrm>
            <a:prstGeom prst="upArrow">
              <a:avLst>
                <a:gd name="adj1" fmla="val 36667"/>
                <a:gd name="adj2" fmla="val 44872"/>
              </a:avLst>
            </a:prstGeom>
            <a:noFill/>
            <a:ln w="12700">
              <a:solidFill>
                <a:schemeClr val="tx1"/>
              </a:solidFill>
              <a:miter lim="800000"/>
              <a:headEnd/>
              <a:tailEnd/>
            </a:ln>
          </p:spPr>
          <p:txBody>
            <a:bodyPr rot="10800000" wrap="none" anchor="ctr"/>
            <a:lstStyle/>
            <a:p>
              <a:endParaRPr lang="en-US" altLang="zh-CN" sz="2400" b="1">
                <a:latin typeface="Arial Narrow" pitchFamily="34" charset="0"/>
                <a:ea typeface="宋体" pitchFamily="2" charset="-122"/>
              </a:endParaRPr>
            </a:p>
          </p:txBody>
        </p:sp>
        <p:sp>
          <p:nvSpPr>
            <p:cNvPr id="793623" name="Rectangle 24"/>
            <p:cNvSpPr>
              <a:spLocks noChangeArrowheads="1"/>
            </p:cNvSpPr>
            <p:nvPr/>
          </p:nvSpPr>
          <p:spPr bwMode="auto">
            <a:xfrm>
              <a:off x="1532" y="3241"/>
              <a:ext cx="816" cy="328"/>
            </a:xfrm>
            <a:prstGeom prst="rect">
              <a:avLst/>
            </a:prstGeom>
            <a:noFill/>
            <a:ln w="12700">
              <a:solidFill>
                <a:schemeClr val="tx1"/>
              </a:solidFill>
              <a:miter lim="800000"/>
              <a:headEnd/>
              <a:tailEnd/>
            </a:ln>
          </p:spPr>
          <p:txBody>
            <a:bodyPr wrap="none" anchor="ctr"/>
            <a:lstStyle/>
            <a:p>
              <a:pPr algn="ctr"/>
              <a:r>
                <a:rPr lang="en-US" altLang="zh-CN" b="1">
                  <a:latin typeface="Arial Narrow" pitchFamily="34" charset="0"/>
                  <a:ea typeface="宋体" pitchFamily="2" charset="-122"/>
                </a:rPr>
                <a:t>Graphics</a:t>
              </a:r>
            </a:p>
            <a:p>
              <a:pPr algn="ctr"/>
              <a:r>
                <a:rPr lang="en-US" altLang="zh-CN" b="1">
                  <a:latin typeface="Arial Narrow" pitchFamily="34" charset="0"/>
                  <a:ea typeface="宋体" pitchFamily="2" charset="-122"/>
                </a:rPr>
                <a:t>adapter</a:t>
              </a:r>
            </a:p>
          </p:txBody>
        </p:sp>
        <p:sp>
          <p:nvSpPr>
            <p:cNvPr id="793624" name="AutoShape 25"/>
            <p:cNvSpPr>
              <a:spLocks noChangeArrowheads="1"/>
            </p:cNvSpPr>
            <p:nvPr/>
          </p:nvSpPr>
          <p:spPr bwMode="auto">
            <a:xfrm flipV="1">
              <a:off x="740" y="2774"/>
              <a:ext cx="312" cy="432"/>
            </a:xfrm>
            <a:prstGeom prst="upArrow">
              <a:avLst>
                <a:gd name="adj1" fmla="val 36667"/>
                <a:gd name="adj2" fmla="val 44872"/>
              </a:avLst>
            </a:prstGeom>
            <a:noFill/>
            <a:ln w="12700">
              <a:solidFill>
                <a:schemeClr val="tx1"/>
              </a:solidFill>
              <a:miter lim="800000"/>
              <a:headEnd/>
              <a:tailEnd/>
            </a:ln>
          </p:spPr>
          <p:txBody>
            <a:bodyPr rot="10800000" wrap="none" anchor="ctr"/>
            <a:lstStyle/>
            <a:p>
              <a:endParaRPr lang="en-US" altLang="zh-CN" sz="2400" b="1">
                <a:latin typeface="Arial Narrow" pitchFamily="34" charset="0"/>
                <a:ea typeface="宋体" pitchFamily="2" charset="-122"/>
              </a:endParaRPr>
            </a:p>
          </p:txBody>
        </p:sp>
        <p:sp>
          <p:nvSpPr>
            <p:cNvPr id="793625" name="Rectangle 26"/>
            <p:cNvSpPr>
              <a:spLocks noChangeArrowheads="1"/>
            </p:cNvSpPr>
            <p:nvPr/>
          </p:nvSpPr>
          <p:spPr bwMode="auto">
            <a:xfrm>
              <a:off x="524" y="3185"/>
              <a:ext cx="720" cy="328"/>
            </a:xfrm>
            <a:prstGeom prst="rect">
              <a:avLst/>
            </a:prstGeom>
            <a:noFill/>
            <a:ln w="12700">
              <a:solidFill>
                <a:schemeClr val="tx1"/>
              </a:solidFill>
              <a:miter lim="800000"/>
              <a:headEnd/>
              <a:tailEnd/>
            </a:ln>
          </p:spPr>
          <p:txBody>
            <a:bodyPr wrap="none" anchor="ctr"/>
            <a:lstStyle/>
            <a:p>
              <a:pPr algn="ctr"/>
              <a:r>
                <a:rPr lang="en-US" altLang="zh-CN" b="1">
                  <a:latin typeface="Arial Narrow" pitchFamily="34" charset="0"/>
                  <a:ea typeface="宋体" pitchFamily="2" charset="-122"/>
                </a:rPr>
                <a:t>USB</a:t>
              </a:r>
            </a:p>
            <a:p>
              <a:pPr algn="ctr"/>
              <a:r>
                <a:rPr lang="en-US" altLang="zh-CN" b="1">
                  <a:latin typeface="Arial Narrow" pitchFamily="34" charset="0"/>
                  <a:ea typeface="宋体" pitchFamily="2" charset="-122"/>
                </a:rPr>
                <a:t>controller</a:t>
              </a:r>
            </a:p>
          </p:txBody>
        </p:sp>
        <p:sp>
          <p:nvSpPr>
            <p:cNvPr id="793626" name="Line 27"/>
            <p:cNvSpPr>
              <a:spLocks noChangeShapeType="1"/>
            </p:cNvSpPr>
            <p:nvPr/>
          </p:nvSpPr>
          <p:spPr bwMode="auto">
            <a:xfrm>
              <a:off x="668" y="3558"/>
              <a:ext cx="0" cy="192"/>
            </a:xfrm>
            <a:prstGeom prst="line">
              <a:avLst/>
            </a:prstGeom>
            <a:noFill/>
            <a:ln w="12700">
              <a:solidFill>
                <a:schemeClr val="tx1"/>
              </a:solidFill>
              <a:round/>
              <a:headEnd type="triangle" w="med" len="med"/>
              <a:tailEnd/>
            </a:ln>
          </p:spPr>
          <p:txBody>
            <a:bodyPr wrap="none" anchor="ctr"/>
            <a:lstStyle/>
            <a:p>
              <a:endParaRPr lang="zh-CN" altLang="en-US"/>
            </a:p>
          </p:txBody>
        </p:sp>
        <p:sp>
          <p:nvSpPr>
            <p:cNvPr id="793627" name="Line 28"/>
            <p:cNvSpPr>
              <a:spLocks noChangeShapeType="1"/>
            </p:cNvSpPr>
            <p:nvPr/>
          </p:nvSpPr>
          <p:spPr bwMode="auto">
            <a:xfrm>
              <a:off x="1148" y="3558"/>
              <a:ext cx="0" cy="192"/>
            </a:xfrm>
            <a:prstGeom prst="line">
              <a:avLst/>
            </a:prstGeom>
            <a:noFill/>
            <a:ln w="12700">
              <a:solidFill>
                <a:schemeClr val="tx1"/>
              </a:solidFill>
              <a:round/>
              <a:headEnd type="triangle" w="med" len="med"/>
              <a:tailEnd/>
            </a:ln>
          </p:spPr>
          <p:txBody>
            <a:bodyPr wrap="none" anchor="ctr"/>
            <a:lstStyle/>
            <a:p>
              <a:endParaRPr lang="zh-CN" altLang="en-US"/>
            </a:p>
          </p:txBody>
        </p:sp>
        <p:sp>
          <p:nvSpPr>
            <p:cNvPr id="793628" name="Text Box 29"/>
            <p:cNvSpPr txBox="1">
              <a:spLocks noChangeArrowheads="1"/>
            </p:cNvSpPr>
            <p:nvPr/>
          </p:nvSpPr>
          <p:spPr bwMode="auto">
            <a:xfrm>
              <a:off x="470" y="3712"/>
              <a:ext cx="374" cy="212"/>
            </a:xfrm>
            <a:prstGeom prst="rect">
              <a:avLst/>
            </a:prstGeom>
            <a:noFill/>
            <a:ln w="12700">
              <a:noFill/>
              <a:miter lim="800000"/>
              <a:headEnd/>
              <a:tailEnd/>
            </a:ln>
          </p:spPr>
          <p:txBody>
            <a:bodyPr wrap="none" anchor="ctr">
              <a:spAutoFit/>
            </a:bodyPr>
            <a:lstStyle/>
            <a:p>
              <a:pPr algn="ctr"/>
              <a:r>
                <a:rPr lang="en-US" altLang="zh-CN" b="1">
                  <a:latin typeface="Arial Narrow" pitchFamily="34" charset="0"/>
                  <a:ea typeface="宋体" pitchFamily="2" charset="-122"/>
                </a:rPr>
                <a:t>mouse</a:t>
              </a:r>
            </a:p>
          </p:txBody>
        </p:sp>
        <p:sp>
          <p:nvSpPr>
            <p:cNvPr id="793629" name="Text Box 30"/>
            <p:cNvSpPr txBox="1">
              <a:spLocks noChangeArrowheads="1"/>
            </p:cNvSpPr>
            <p:nvPr/>
          </p:nvSpPr>
          <p:spPr bwMode="auto">
            <a:xfrm>
              <a:off x="923" y="3664"/>
              <a:ext cx="479" cy="212"/>
            </a:xfrm>
            <a:prstGeom prst="rect">
              <a:avLst/>
            </a:prstGeom>
            <a:noFill/>
            <a:ln w="12700">
              <a:noFill/>
              <a:miter lim="800000"/>
              <a:headEnd/>
              <a:tailEnd/>
            </a:ln>
          </p:spPr>
          <p:txBody>
            <a:bodyPr wrap="none" anchor="ctr">
              <a:spAutoFit/>
            </a:bodyPr>
            <a:lstStyle/>
            <a:p>
              <a:pPr algn="ctr"/>
              <a:r>
                <a:rPr lang="en-US" altLang="zh-CN" b="1">
                  <a:latin typeface="Arial Narrow" pitchFamily="34" charset="0"/>
                  <a:ea typeface="宋体" pitchFamily="2" charset="-122"/>
                </a:rPr>
                <a:t>keyboard</a:t>
              </a:r>
            </a:p>
          </p:txBody>
        </p:sp>
        <p:sp>
          <p:nvSpPr>
            <p:cNvPr id="793630" name="Line 31"/>
            <p:cNvSpPr>
              <a:spLocks noChangeShapeType="1"/>
            </p:cNvSpPr>
            <p:nvPr/>
          </p:nvSpPr>
          <p:spPr bwMode="auto">
            <a:xfrm>
              <a:off x="1964" y="3558"/>
              <a:ext cx="0" cy="192"/>
            </a:xfrm>
            <a:prstGeom prst="line">
              <a:avLst/>
            </a:prstGeom>
            <a:noFill/>
            <a:ln w="12700">
              <a:solidFill>
                <a:schemeClr val="tx1"/>
              </a:solidFill>
              <a:round/>
              <a:headEnd/>
              <a:tailEnd type="triangle" w="med" len="med"/>
            </a:ln>
          </p:spPr>
          <p:txBody>
            <a:bodyPr wrap="none" anchor="ctr"/>
            <a:lstStyle/>
            <a:p>
              <a:endParaRPr lang="zh-CN" altLang="en-US"/>
            </a:p>
          </p:txBody>
        </p:sp>
        <p:sp>
          <p:nvSpPr>
            <p:cNvPr id="793631" name="Text Box 32"/>
            <p:cNvSpPr txBox="1">
              <a:spLocks noChangeArrowheads="1"/>
            </p:cNvSpPr>
            <p:nvPr/>
          </p:nvSpPr>
          <p:spPr bwMode="auto">
            <a:xfrm>
              <a:off x="1696" y="3712"/>
              <a:ext cx="413" cy="212"/>
            </a:xfrm>
            <a:prstGeom prst="rect">
              <a:avLst/>
            </a:prstGeom>
            <a:noFill/>
            <a:ln w="12700">
              <a:noFill/>
              <a:miter lim="800000"/>
              <a:headEnd/>
              <a:tailEnd/>
            </a:ln>
          </p:spPr>
          <p:txBody>
            <a:bodyPr wrap="none" anchor="ctr">
              <a:spAutoFit/>
            </a:bodyPr>
            <a:lstStyle/>
            <a:p>
              <a:pPr algn="ctr"/>
              <a:r>
                <a:rPr lang="en-US" altLang="zh-CN" b="1">
                  <a:latin typeface="Arial Narrow" pitchFamily="34" charset="0"/>
                  <a:ea typeface="宋体" pitchFamily="2" charset="-122"/>
                </a:rPr>
                <a:t>Monitor</a:t>
              </a:r>
            </a:p>
          </p:txBody>
        </p:sp>
        <p:sp>
          <p:nvSpPr>
            <p:cNvPr id="793632" name="Line 33"/>
            <p:cNvSpPr>
              <a:spLocks noChangeShapeType="1"/>
            </p:cNvSpPr>
            <p:nvPr/>
          </p:nvSpPr>
          <p:spPr bwMode="auto">
            <a:xfrm>
              <a:off x="3416" y="3558"/>
              <a:ext cx="0" cy="240"/>
            </a:xfrm>
            <a:prstGeom prst="line">
              <a:avLst/>
            </a:prstGeom>
            <a:noFill/>
            <a:ln w="12700">
              <a:solidFill>
                <a:schemeClr val="tx1"/>
              </a:solidFill>
              <a:round/>
              <a:headEnd type="triangle" w="med" len="med"/>
              <a:tailEnd type="triangle" w="med" len="med"/>
            </a:ln>
          </p:spPr>
          <p:txBody>
            <a:bodyPr wrap="none" anchor="ctr"/>
            <a:lstStyle/>
            <a:p>
              <a:endParaRPr lang="zh-CN" altLang="en-US"/>
            </a:p>
          </p:txBody>
        </p:sp>
        <p:sp>
          <p:nvSpPr>
            <p:cNvPr id="793633" name="AutoShape 34"/>
            <p:cNvSpPr>
              <a:spLocks noChangeArrowheads="1"/>
            </p:cNvSpPr>
            <p:nvPr/>
          </p:nvSpPr>
          <p:spPr bwMode="auto">
            <a:xfrm>
              <a:off x="3228" y="3809"/>
              <a:ext cx="384" cy="384"/>
            </a:xfrm>
            <a:prstGeom prst="can">
              <a:avLst>
                <a:gd name="adj" fmla="val 25000"/>
              </a:avLst>
            </a:prstGeom>
            <a:noFill/>
            <a:ln w="12700">
              <a:solidFill>
                <a:schemeClr val="tx1"/>
              </a:solidFill>
              <a:round/>
              <a:headEnd/>
              <a:tailEnd/>
            </a:ln>
          </p:spPr>
          <p:txBody>
            <a:bodyPr wrap="none" anchor="ctr"/>
            <a:lstStyle/>
            <a:p>
              <a:pPr algn="ctr"/>
              <a:r>
                <a:rPr lang="en-US" altLang="zh-CN" b="1">
                  <a:latin typeface="Arial Narrow" pitchFamily="34" charset="0"/>
                  <a:ea typeface="宋体" pitchFamily="2" charset="-122"/>
                </a:rPr>
                <a:t>Disk</a:t>
              </a:r>
            </a:p>
          </p:txBody>
        </p:sp>
        <p:sp>
          <p:nvSpPr>
            <p:cNvPr id="793634" name="AutoShape 35"/>
            <p:cNvSpPr>
              <a:spLocks noChangeArrowheads="1"/>
            </p:cNvSpPr>
            <p:nvPr/>
          </p:nvSpPr>
          <p:spPr bwMode="auto">
            <a:xfrm>
              <a:off x="168" y="2638"/>
              <a:ext cx="4392" cy="248"/>
            </a:xfrm>
            <a:prstGeom prst="leftRightArrow">
              <a:avLst>
                <a:gd name="adj1" fmla="val 48611"/>
                <a:gd name="adj2" fmla="val 91500"/>
              </a:avLst>
            </a:prstGeom>
            <a:solidFill>
              <a:schemeClr val="bg1"/>
            </a:solid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3635" name="Rectangle 36"/>
            <p:cNvSpPr>
              <a:spLocks noChangeArrowheads="1"/>
            </p:cNvSpPr>
            <p:nvPr/>
          </p:nvSpPr>
          <p:spPr bwMode="auto">
            <a:xfrm>
              <a:off x="846" y="2745"/>
              <a:ext cx="105" cy="96"/>
            </a:xfrm>
            <a:prstGeom prst="rect">
              <a:avLst/>
            </a:prstGeom>
            <a:solidFill>
              <a:schemeClr val="bg1"/>
            </a:solidFill>
            <a:ln w="12700">
              <a:no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3636" name="Rectangle 37"/>
            <p:cNvSpPr>
              <a:spLocks noChangeArrowheads="1"/>
            </p:cNvSpPr>
            <p:nvPr/>
          </p:nvSpPr>
          <p:spPr bwMode="auto">
            <a:xfrm>
              <a:off x="1902" y="2739"/>
              <a:ext cx="105" cy="96"/>
            </a:xfrm>
            <a:prstGeom prst="rect">
              <a:avLst/>
            </a:prstGeom>
            <a:solidFill>
              <a:schemeClr val="bg1"/>
            </a:solidFill>
            <a:ln w="12700">
              <a:no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3637" name="Rectangle 38"/>
            <p:cNvSpPr>
              <a:spLocks noChangeArrowheads="1"/>
            </p:cNvSpPr>
            <p:nvPr/>
          </p:nvSpPr>
          <p:spPr bwMode="auto">
            <a:xfrm>
              <a:off x="3372" y="2733"/>
              <a:ext cx="102" cy="96"/>
            </a:xfrm>
            <a:prstGeom prst="rect">
              <a:avLst/>
            </a:prstGeom>
            <a:solidFill>
              <a:schemeClr val="bg1"/>
            </a:solidFill>
            <a:ln w="12700">
              <a:no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3638" name="Text Box 39"/>
            <p:cNvSpPr txBox="1">
              <a:spLocks noChangeArrowheads="1"/>
            </p:cNvSpPr>
            <p:nvPr/>
          </p:nvSpPr>
          <p:spPr bwMode="auto">
            <a:xfrm>
              <a:off x="3498" y="2510"/>
              <a:ext cx="389" cy="212"/>
            </a:xfrm>
            <a:prstGeom prst="rect">
              <a:avLst/>
            </a:prstGeom>
            <a:noFill/>
            <a:ln w="12700">
              <a:noFill/>
              <a:miter lim="800000"/>
              <a:headEnd/>
              <a:tailEnd/>
            </a:ln>
          </p:spPr>
          <p:txBody>
            <a:bodyPr wrap="none" anchor="ctr">
              <a:spAutoFit/>
            </a:bodyPr>
            <a:lstStyle/>
            <a:p>
              <a:r>
                <a:rPr lang="en-US" altLang="zh-CN" b="1">
                  <a:latin typeface="Arial Narrow" pitchFamily="34" charset="0"/>
                  <a:ea typeface="宋体" pitchFamily="2" charset="-122"/>
                </a:rPr>
                <a:t>I/O bus</a:t>
              </a:r>
            </a:p>
          </p:txBody>
        </p:sp>
        <p:sp>
          <p:nvSpPr>
            <p:cNvPr id="793639" name="Rectangle 40"/>
            <p:cNvSpPr>
              <a:spLocks noChangeArrowheads="1"/>
            </p:cNvSpPr>
            <p:nvPr/>
          </p:nvSpPr>
          <p:spPr bwMode="auto">
            <a:xfrm>
              <a:off x="2673" y="2694"/>
              <a:ext cx="102" cy="96"/>
            </a:xfrm>
            <a:prstGeom prst="rect">
              <a:avLst/>
            </a:prstGeom>
            <a:solidFill>
              <a:schemeClr val="bg1"/>
            </a:solidFill>
            <a:ln w="12700">
              <a:no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3640" name="Line 41"/>
            <p:cNvSpPr>
              <a:spLocks noChangeShapeType="1"/>
            </p:cNvSpPr>
            <p:nvPr/>
          </p:nvSpPr>
          <p:spPr bwMode="auto">
            <a:xfrm>
              <a:off x="1484" y="2030"/>
              <a:ext cx="1268" cy="0"/>
            </a:xfrm>
            <a:prstGeom prst="line">
              <a:avLst/>
            </a:prstGeom>
            <a:noFill/>
            <a:ln w="76200">
              <a:solidFill>
                <a:srgbClr val="00FFFF"/>
              </a:solidFill>
              <a:round/>
              <a:headEnd/>
              <a:tailEnd/>
            </a:ln>
          </p:spPr>
          <p:txBody>
            <a:bodyPr wrap="none" anchor="ctr"/>
            <a:lstStyle/>
            <a:p>
              <a:endParaRPr lang="zh-CN" altLang="en-US"/>
            </a:p>
          </p:txBody>
        </p:sp>
        <p:sp>
          <p:nvSpPr>
            <p:cNvPr id="793641" name="Line 42"/>
            <p:cNvSpPr>
              <a:spLocks noChangeShapeType="1"/>
            </p:cNvSpPr>
            <p:nvPr/>
          </p:nvSpPr>
          <p:spPr bwMode="auto">
            <a:xfrm>
              <a:off x="2729" y="2030"/>
              <a:ext cx="0" cy="715"/>
            </a:xfrm>
            <a:prstGeom prst="line">
              <a:avLst/>
            </a:prstGeom>
            <a:noFill/>
            <a:ln w="76200">
              <a:solidFill>
                <a:srgbClr val="00FFFF"/>
              </a:solidFill>
              <a:round/>
              <a:headEnd/>
              <a:tailEnd/>
            </a:ln>
          </p:spPr>
          <p:txBody>
            <a:bodyPr wrap="none" anchor="ctr"/>
            <a:lstStyle/>
            <a:p>
              <a:endParaRPr lang="zh-CN" altLang="en-US"/>
            </a:p>
          </p:txBody>
        </p:sp>
        <p:sp>
          <p:nvSpPr>
            <p:cNvPr id="793642" name="Line 43"/>
            <p:cNvSpPr>
              <a:spLocks noChangeShapeType="1"/>
            </p:cNvSpPr>
            <p:nvPr/>
          </p:nvSpPr>
          <p:spPr bwMode="auto">
            <a:xfrm flipV="1">
              <a:off x="2705" y="2763"/>
              <a:ext cx="711" cy="0"/>
            </a:xfrm>
            <a:prstGeom prst="line">
              <a:avLst/>
            </a:prstGeom>
            <a:noFill/>
            <a:ln w="76200">
              <a:solidFill>
                <a:srgbClr val="00FFFF"/>
              </a:solidFill>
              <a:round/>
              <a:headEnd/>
              <a:tailEnd/>
            </a:ln>
          </p:spPr>
          <p:txBody>
            <a:bodyPr wrap="none" anchor="ctr"/>
            <a:lstStyle/>
            <a:p>
              <a:endParaRPr lang="zh-CN" altLang="en-US"/>
            </a:p>
          </p:txBody>
        </p:sp>
        <p:sp>
          <p:nvSpPr>
            <p:cNvPr id="793643" name="Line 44"/>
            <p:cNvSpPr>
              <a:spLocks noChangeShapeType="1"/>
            </p:cNvSpPr>
            <p:nvPr/>
          </p:nvSpPr>
          <p:spPr bwMode="auto">
            <a:xfrm>
              <a:off x="3420" y="2737"/>
              <a:ext cx="0" cy="493"/>
            </a:xfrm>
            <a:prstGeom prst="line">
              <a:avLst/>
            </a:prstGeom>
            <a:noFill/>
            <a:ln w="76200">
              <a:solidFill>
                <a:srgbClr val="00FFFF"/>
              </a:solidFill>
              <a:round/>
              <a:headEnd/>
              <a:tailEnd type="triangle" w="med" len="med"/>
            </a:ln>
          </p:spPr>
          <p:txBody>
            <a:bodyPr wrap="none" anchor="ctr"/>
            <a:lstStyle/>
            <a:p>
              <a:endParaRPr lang="zh-CN" altLang="en-US"/>
            </a:p>
          </p:txBody>
        </p:sp>
        <p:sp>
          <p:nvSpPr>
            <p:cNvPr id="793644" name="Rectangle 45"/>
            <p:cNvSpPr>
              <a:spLocks noChangeArrowheads="1"/>
            </p:cNvSpPr>
            <p:nvPr/>
          </p:nvSpPr>
          <p:spPr bwMode="auto">
            <a:xfrm>
              <a:off x="312" y="1909"/>
              <a:ext cx="1180" cy="364"/>
            </a:xfrm>
            <a:prstGeom prst="rect">
              <a:avLst/>
            </a:prstGeom>
            <a:noFill/>
            <a:ln w="12700">
              <a:solidFill>
                <a:schemeClr val="tx1"/>
              </a:solidFill>
              <a:miter lim="800000"/>
              <a:headEnd/>
              <a:tailEnd/>
            </a:ln>
          </p:spPr>
          <p:txBody>
            <a:bodyPr wrap="none" anchor="ctr"/>
            <a:lstStyle/>
            <a:p>
              <a:pPr algn="ctr"/>
              <a:r>
                <a:rPr lang="en-US" altLang="zh-CN" b="1">
                  <a:latin typeface="Arial Narrow" pitchFamily="34" charset="0"/>
                  <a:ea typeface="宋体" pitchFamily="2" charset="-122"/>
                </a:rPr>
                <a:t>Bus interface</a:t>
              </a:r>
            </a:p>
          </p:txBody>
        </p:sp>
      </p:grpSp>
      <p:sp>
        <p:nvSpPr>
          <p:cNvPr id="793645" name="Text Box 46"/>
          <p:cNvSpPr txBox="1">
            <a:spLocks noChangeArrowheads="1"/>
          </p:cNvSpPr>
          <p:nvPr/>
        </p:nvSpPr>
        <p:spPr bwMode="auto">
          <a:xfrm>
            <a:off x="4298950" y="731838"/>
            <a:ext cx="4035425" cy="1966912"/>
          </a:xfrm>
          <a:prstGeom prst="rect">
            <a:avLst/>
          </a:prstGeom>
          <a:noFill/>
          <a:ln w="25400">
            <a:noFill/>
            <a:miter lim="800000"/>
            <a:headEnd/>
            <a:tailEnd/>
          </a:ln>
        </p:spPr>
        <p:txBody>
          <a:bodyPr>
            <a:spAutoFit/>
          </a:bodyPr>
          <a:lstStyle/>
          <a:p>
            <a:pPr>
              <a:lnSpc>
                <a:spcPct val="115000"/>
              </a:lnSpc>
              <a:spcBef>
                <a:spcPct val="10000"/>
              </a:spcBef>
            </a:pPr>
            <a:r>
              <a:rPr lang="en-US" altLang="zh-CN" sz="2000" b="1">
                <a:latin typeface="微软雅黑" pitchFamily="34" charset="-122"/>
                <a:ea typeface="微软雅黑" pitchFamily="34" charset="-122"/>
              </a:rPr>
              <a:t>CPU</a:t>
            </a:r>
            <a:r>
              <a:rPr lang="zh-CN" altLang="en-US" sz="2000" b="1">
                <a:latin typeface="微软雅黑" pitchFamily="34" charset="-122"/>
                <a:ea typeface="微软雅黑" pitchFamily="34" charset="-122"/>
              </a:rPr>
              <a:t>对</a:t>
            </a:r>
            <a:r>
              <a:rPr lang="zh-CN" altLang="en-US" sz="2000" b="1">
                <a:solidFill>
                  <a:schemeClr val="accent2"/>
                </a:solidFill>
                <a:latin typeface="微软雅黑" pitchFamily="34" charset="-122"/>
                <a:ea typeface="微软雅黑" pitchFamily="34" charset="-122"/>
              </a:rPr>
              <a:t>磁盘控制器</a:t>
            </a:r>
            <a:r>
              <a:rPr lang="zh-CN" altLang="en-US" sz="2000" b="1">
                <a:latin typeface="微软雅黑" pitchFamily="34" charset="-122"/>
                <a:ea typeface="微软雅黑" pitchFamily="34" charset="-122"/>
              </a:rPr>
              <a:t>初始化：</a:t>
            </a:r>
          </a:p>
          <a:p>
            <a:pPr>
              <a:lnSpc>
                <a:spcPct val="115000"/>
              </a:lnSpc>
              <a:spcBef>
                <a:spcPct val="10000"/>
              </a:spcBef>
            </a:pPr>
            <a:r>
              <a:rPr lang="zh-CN" altLang="en-US" sz="2000" b="1">
                <a:solidFill>
                  <a:srgbClr val="D1390F"/>
                </a:solidFill>
                <a:latin typeface="微软雅黑" pitchFamily="34" charset="-122"/>
                <a:ea typeface="微软雅黑" pitchFamily="34" charset="-122"/>
              </a:rPr>
              <a:t>  读命令</a:t>
            </a:r>
          </a:p>
          <a:p>
            <a:pPr>
              <a:lnSpc>
                <a:spcPct val="115000"/>
              </a:lnSpc>
              <a:spcBef>
                <a:spcPct val="10000"/>
              </a:spcBef>
            </a:pPr>
            <a:r>
              <a:rPr lang="zh-CN" altLang="en-US" sz="2000" b="1">
                <a:solidFill>
                  <a:srgbClr val="D1390F"/>
                </a:solidFill>
                <a:latin typeface="微软雅黑" pitchFamily="34" charset="-122"/>
                <a:ea typeface="微软雅黑" pitchFamily="34" charset="-122"/>
              </a:rPr>
              <a:t>  磁盘逻辑块号</a:t>
            </a:r>
          </a:p>
          <a:p>
            <a:pPr>
              <a:lnSpc>
                <a:spcPct val="115000"/>
              </a:lnSpc>
              <a:spcBef>
                <a:spcPct val="10000"/>
              </a:spcBef>
            </a:pPr>
            <a:r>
              <a:rPr lang="zh-CN" altLang="en-US" sz="2000" b="1">
                <a:solidFill>
                  <a:srgbClr val="D1390F"/>
                </a:solidFill>
                <a:latin typeface="微软雅黑" pitchFamily="34" charset="-122"/>
                <a:ea typeface="微软雅黑" pitchFamily="34" charset="-122"/>
              </a:rPr>
              <a:t>  主存起始地址</a:t>
            </a:r>
          </a:p>
          <a:p>
            <a:pPr>
              <a:lnSpc>
                <a:spcPct val="115000"/>
              </a:lnSpc>
              <a:spcBef>
                <a:spcPct val="10000"/>
              </a:spcBef>
            </a:pPr>
            <a:r>
              <a:rPr lang="zh-CN" altLang="en-US" sz="2000" b="1">
                <a:latin typeface="微软雅黑" pitchFamily="34" charset="-122"/>
                <a:ea typeface="微软雅黑" pitchFamily="34" charset="-122"/>
              </a:rPr>
              <a:t>然后启动</a:t>
            </a:r>
            <a:r>
              <a:rPr lang="zh-CN" altLang="en-US" sz="2000" b="1">
                <a:solidFill>
                  <a:schemeClr val="accent2"/>
                </a:solidFill>
                <a:latin typeface="微软雅黑" pitchFamily="34" charset="-122"/>
                <a:ea typeface="微软雅黑" pitchFamily="34" charset="-122"/>
              </a:rPr>
              <a:t>磁盘驱动器</a:t>
            </a:r>
            <a:r>
              <a:rPr lang="zh-CN" altLang="en-US" sz="2000" b="1">
                <a:latin typeface="微软雅黑" pitchFamily="34" charset="-122"/>
                <a:ea typeface="微软雅黑" pitchFamily="34" charset="-122"/>
              </a:rPr>
              <a:t>工作</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47"/>
          <p:cNvSpPr>
            <a:spLocks noGrp="1" noChangeArrowheads="1"/>
          </p:cNvSpPr>
          <p:nvPr>
            <p:ph type="title" idx="4294967295"/>
          </p:nvPr>
        </p:nvSpPr>
        <p:spPr>
          <a:xfrm>
            <a:off x="357188" y="131763"/>
            <a:ext cx="7591425" cy="569912"/>
          </a:xfrm>
        </p:spPr>
        <p:txBody>
          <a:bodyPr lIns="91440" tIns="45720" rIns="91440" bIns="45720" anchor="ctr"/>
          <a:lstStyle/>
          <a:p>
            <a:r>
              <a:rPr lang="zh-CN" altLang="en-US">
                <a:latin typeface="黑体" pitchFamily="49" charset="-122"/>
              </a:rPr>
              <a:t>读一个磁盘扇区</a:t>
            </a:r>
            <a:r>
              <a:rPr lang="en-US" altLang="zh-CN">
                <a:latin typeface="黑体" pitchFamily="49" charset="-122"/>
              </a:rPr>
              <a:t>–</a:t>
            </a:r>
            <a:r>
              <a:rPr lang="zh-CN" altLang="en-US">
                <a:latin typeface="黑体" pitchFamily="49" charset="-122"/>
              </a:rPr>
              <a:t>第二步</a:t>
            </a:r>
            <a:endParaRPr lang="en-US" altLang="zh-CN">
              <a:latin typeface="黑体" pitchFamily="49" charset="-122"/>
            </a:endParaRPr>
          </a:p>
        </p:txBody>
      </p:sp>
      <p:grpSp>
        <p:nvGrpSpPr>
          <p:cNvPr id="795693" name="Group 45"/>
          <p:cNvGrpSpPr>
            <a:grpSpLocks/>
          </p:cNvGrpSpPr>
          <p:nvPr/>
        </p:nvGrpSpPr>
        <p:grpSpPr bwMode="auto">
          <a:xfrm>
            <a:off x="247650" y="971550"/>
            <a:ext cx="8343900" cy="5638800"/>
            <a:chOff x="156" y="612"/>
            <a:chExt cx="4406" cy="3552"/>
          </a:xfrm>
        </p:grpSpPr>
        <p:sp>
          <p:nvSpPr>
            <p:cNvPr id="795651" name="Rectangle 4"/>
            <p:cNvSpPr>
              <a:spLocks noChangeArrowheads="1"/>
            </p:cNvSpPr>
            <p:nvPr/>
          </p:nvSpPr>
          <p:spPr bwMode="auto">
            <a:xfrm>
              <a:off x="3965" y="1764"/>
              <a:ext cx="573" cy="576"/>
            </a:xfrm>
            <a:prstGeom prst="rect">
              <a:avLst/>
            </a:prstGeom>
            <a:noFill/>
            <a:ln w="12700">
              <a:solidFill>
                <a:schemeClr val="tx1"/>
              </a:solidFill>
              <a:miter lim="800000"/>
              <a:headEnd/>
              <a:tailEnd/>
            </a:ln>
          </p:spPr>
          <p:txBody>
            <a:bodyPr wrap="none" anchor="ctr"/>
            <a:lstStyle/>
            <a:p>
              <a:pPr algn="ctr"/>
              <a:r>
                <a:rPr lang="en-US" altLang="zh-CN" b="1">
                  <a:latin typeface="Arial Narrow" pitchFamily="34" charset="0"/>
                  <a:ea typeface="宋体" pitchFamily="2" charset="-122"/>
                </a:rPr>
                <a:t>Main</a:t>
              </a:r>
            </a:p>
            <a:p>
              <a:pPr algn="ctr"/>
              <a:r>
                <a:rPr lang="en-US" altLang="zh-CN" b="1">
                  <a:latin typeface="Arial Narrow" pitchFamily="34" charset="0"/>
                  <a:ea typeface="宋体" pitchFamily="2" charset="-122"/>
                </a:rPr>
                <a:t>memory</a:t>
              </a:r>
            </a:p>
          </p:txBody>
        </p:sp>
        <p:sp>
          <p:nvSpPr>
            <p:cNvPr id="795652" name="AutoShape 5"/>
            <p:cNvSpPr>
              <a:spLocks noChangeArrowheads="1"/>
            </p:cNvSpPr>
            <p:nvPr/>
          </p:nvSpPr>
          <p:spPr bwMode="auto">
            <a:xfrm>
              <a:off x="3005" y="1860"/>
              <a:ext cx="940" cy="336"/>
            </a:xfrm>
            <a:prstGeom prst="leftRightArrow">
              <a:avLst>
                <a:gd name="adj1" fmla="val 50000"/>
                <a:gd name="adj2" fmla="val 55952"/>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5653" name="Rectangle 6"/>
            <p:cNvSpPr>
              <a:spLocks noChangeArrowheads="1"/>
            </p:cNvSpPr>
            <p:nvPr/>
          </p:nvSpPr>
          <p:spPr bwMode="auto">
            <a:xfrm>
              <a:off x="2429" y="1880"/>
              <a:ext cx="573" cy="364"/>
            </a:xfrm>
            <a:prstGeom prst="rect">
              <a:avLst/>
            </a:prstGeom>
            <a:noFill/>
            <a:ln w="12700">
              <a:solidFill>
                <a:schemeClr val="tx1"/>
              </a:solidFill>
              <a:miter lim="800000"/>
              <a:headEnd/>
              <a:tailEnd/>
            </a:ln>
          </p:spPr>
          <p:txBody>
            <a:bodyPr wrap="none" anchor="ctr"/>
            <a:lstStyle/>
            <a:p>
              <a:endParaRPr lang="en-US" altLang="zh-CN" b="1">
                <a:latin typeface="Arial Narrow" pitchFamily="34" charset="0"/>
                <a:ea typeface="宋体" pitchFamily="2" charset="-122"/>
              </a:endParaRPr>
            </a:p>
          </p:txBody>
        </p:sp>
        <p:sp>
          <p:nvSpPr>
            <p:cNvPr id="795654" name="AutoShape 7"/>
            <p:cNvSpPr>
              <a:spLocks noChangeArrowheads="1"/>
            </p:cNvSpPr>
            <p:nvPr/>
          </p:nvSpPr>
          <p:spPr bwMode="auto">
            <a:xfrm>
              <a:off x="1511" y="1860"/>
              <a:ext cx="915" cy="336"/>
            </a:xfrm>
            <a:prstGeom prst="leftRightArrow">
              <a:avLst>
                <a:gd name="adj1" fmla="val 50000"/>
                <a:gd name="adj2" fmla="val 54464"/>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5655" name="Rectangle 8"/>
            <p:cNvSpPr>
              <a:spLocks noChangeArrowheads="1"/>
            </p:cNvSpPr>
            <p:nvPr/>
          </p:nvSpPr>
          <p:spPr bwMode="auto">
            <a:xfrm>
              <a:off x="891" y="1044"/>
              <a:ext cx="431" cy="96"/>
            </a:xfrm>
            <a:prstGeom prst="rect">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5656" name="Rectangle 9"/>
            <p:cNvSpPr>
              <a:spLocks noChangeArrowheads="1"/>
            </p:cNvSpPr>
            <p:nvPr/>
          </p:nvSpPr>
          <p:spPr bwMode="auto">
            <a:xfrm>
              <a:off x="891" y="1140"/>
              <a:ext cx="431" cy="96"/>
            </a:xfrm>
            <a:prstGeom prst="rect">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5657" name="Rectangle 10"/>
            <p:cNvSpPr>
              <a:spLocks noChangeArrowheads="1"/>
            </p:cNvSpPr>
            <p:nvPr/>
          </p:nvSpPr>
          <p:spPr bwMode="auto">
            <a:xfrm>
              <a:off x="891" y="1236"/>
              <a:ext cx="431" cy="96"/>
            </a:xfrm>
            <a:prstGeom prst="rect">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5658" name="Rectangle 11"/>
            <p:cNvSpPr>
              <a:spLocks noChangeArrowheads="1"/>
            </p:cNvSpPr>
            <p:nvPr/>
          </p:nvSpPr>
          <p:spPr bwMode="auto">
            <a:xfrm>
              <a:off x="891" y="1332"/>
              <a:ext cx="431" cy="96"/>
            </a:xfrm>
            <a:prstGeom prst="rect">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5659" name="Rectangle 12"/>
            <p:cNvSpPr>
              <a:spLocks noChangeArrowheads="1"/>
            </p:cNvSpPr>
            <p:nvPr/>
          </p:nvSpPr>
          <p:spPr bwMode="auto">
            <a:xfrm>
              <a:off x="891" y="1428"/>
              <a:ext cx="431" cy="96"/>
            </a:xfrm>
            <a:prstGeom prst="rect">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5660" name="AutoShape 13"/>
            <p:cNvSpPr>
              <a:spLocks noChangeArrowheads="1"/>
            </p:cNvSpPr>
            <p:nvPr/>
          </p:nvSpPr>
          <p:spPr bwMode="auto">
            <a:xfrm>
              <a:off x="1378" y="1044"/>
              <a:ext cx="280" cy="240"/>
            </a:xfrm>
            <a:prstGeom prst="rightArrow">
              <a:avLst>
                <a:gd name="adj1" fmla="val 50000"/>
                <a:gd name="adj2" fmla="val 29167"/>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5661" name="AutoShape 14"/>
            <p:cNvSpPr>
              <a:spLocks noChangeArrowheads="1"/>
            </p:cNvSpPr>
            <p:nvPr/>
          </p:nvSpPr>
          <p:spPr bwMode="auto">
            <a:xfrm flipH="1">
              <a:off x="1322" y="1284"/>
              <a:ext cx="280" cy="240"/>
            </a:xfrm>
            <a:prstGeom prst="rightArrow">
              <a:avLst>
                <a:gd name="adj1" fmla="val 50000"/>
                <a:gd name="adj2" fmla="val 29167"/>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5662" name="Rectangle 15"/>
            <p:cNvSpPr>
              <a:spLocks noChangeArrowheads="1"/>
            </p:cNvSpPr>
            <p:nvPr/>
          </p:nvSpPr>
          <p:spPr bwMode="auto">
            <a:xfrm>
              <a:off x="1658" y="948"/>
              <a:ext cx="336" cy="672"/>
            </a:xfrm>
            <a:prstGeom prst="rect">
              <a:avLst/>
            </a:prstGeom>
            <a:noFill/>
            <a:ln w="12700">
              <a:solidFill>
                <a:schemeClr val="tx1"/>
              </a:solidFill>
              <a:miter lim="800000"/>
              <a:headEnd/>
              <a:tailEnd/>
            </a:ln>
          </p:spPr>
          <p:txBody>
            <a:bodyPr wrap="none" anchor="ctr"/>
            <a:lstStyle/>
            <a:p>
              <a:pPr algn="ctr"/>
              <a:r>
                <a:rPr lang="en-US" altLang="zh-CN" b="1">
                  <a:latin typeface="Arial Narrow" pitchFamily="34" charset="0"/>
                  <a:ea typeface="宋体" pitchFamily="2" charset="-122"/>
                </a:rPr>
                <a:t>ALU</a:t>
              </a:r>
            </a:p>
          </p:txBody>
        </p:sp>
        <p:sp>
          <p:nvSpPr>
            <p:cNvPr id="795663" name="Text Box 16"/>
            <p:cNvSpPr txBox="1">
              <a:spLocks noChangeArrowheads="1"/>
            </p:cNvSpPr>
            <p:nvPr/>
          </p:nvSpPr>
          <p:spPr bwMode="auto">
            <a:xfrm>
              <a:off x="775" y="842"/>
              <a:ext cx="599" cy="212"/>
            </a:xfrm>
            <a:prstGeom prst="rect">
              <a:avLst/>
            </a:prstGeom>
            <a:noFill/>
            <a:ln w="12700">
              <a:noFill/>
              <a:miter lim="800000"/>
              <a:headEnd/>
              <a:tailEnd/>
            </a:ln>
          </p:spPr>
          <p:txBody>
            <a:bodyPr wrap="none" anchor="ctr">
              <a:spAutoFit/>
            </a:bodyPr>
            <a:lstStyle/>
            <a:p>
              <a:pPr algn="ctr"/>
              <a:r>
                <a:rPr lang="en-US" altLang="zh-CN" b="1">
                  <a:latin typeface="Arial Narrow" pitchFamily="34" charset="0"/>
                  <a:ea typeface="宋体" pitchFamily="2" charset="-122"/>
                </a:rPr>
                <a:t>Register file</a:t>
              </a:r>
            </a:p>
          </p:txBody>
        </p:sp>
        <p:sp>
          <p:nvSpPr>
            <p:cNvPr id="795664" name="AutoShape 17"/>
            <p:cNvSpPr>
              <a:spLocks noChangeArrowheads="1"/>
            </p:cNvSpPr>
            <p:nvPr/>
          </p:nvSpPr>
          <p:spPr bwMode="auto">
            <a:xfrm>
              <a:off x="938" y="1572"/>
              <a:ext cx="384" cy="288"/>
            </a:xfrm>
            <a:prstGeom prst="upDownArrow">
              <a:avLst>
                <a:gd name="adj1" fmla="val 50000"/>
                <a:gd name="adj2" fmla="val 20000"/>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5665" name="Rectangle 18"/>
            <p:cNvSpPr>
              <a:spLocks noChangeArrowheads="1"/>
            </p:cNvSpPr>
            <p:nvPr/>
          </p:nvSpPr>
          <p:spPr bwMode="auto">
            <a:xfrm>
              <a:off x="218" y="804"/>
              <a:ext cx="1872" cy="1536"/>
            </a:xfrm>
            <a:prstGeom prst="rect">
              <a:avLst/>
            </a:prstGeom>
            <a:noFill/>
            <a:ln w="12700" cap="rnd">
              <a:solidFill>
                <a:schemeClr val="tx1"/>
              </a:solidFill>
              <a:prstDash val="sysDot"/>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5666" name="Text Box 19"/>
            <p:cNvSpPr txBox="1">
              <a:spLocks noChangeArrowheads="1"/>
            </p:cNvSpPr>
            <p:nvPr/>
          </p:nvSpPr>
          <p:spPr bwMode="auto">
            <a:xfrm>
              <a:off x="156" y="612"/>
              <a:ext cx="488" cy="212"/>
            </a:xfrm>
            <a:prstGeom prst="rect">
              <a:avLst/>
            </a:prstGeom>
            <a:noFill/>
            <a:ln w="12700">
              <a:noFill/>
              <a:miter lim="800000"/>
              <a:headEnd/>
              <a:tailEnd/>
            </a:ln>
          </p:spPr>
          <p:txBody>
            <a:bodyPr wrap="none" anchor="ctr">
              <a:spAutoFit/>
            </a:bodyPr>
            <a:lstStyle/>
            <a:p>
              <a:r>
                <a:rPr lang="en-US" altLang="zh-CN" b="1">
                  <a:latin typeface="Arial Narrow" pitchFamily="34" charset="0"/>
                  <a:ea typeface="宋体" pitchFamily="2" charset="-122"/>
                </a:rPr>
                <a:t>CPU chip</a:t>
              </a:r>
            </a:p>
          </p:txBody>
        </p:sp>
        <p:sp>
          <p:nvSpPr>
            <p:cNvPr id="795667" name="AutoShape 20"/>
            <p:cNvSpPr>
              <a:spLocks noChangeArrowheads="1"/>
            </p:cNvSpPr>
            <p:nvPr/>
          </p:nvSpPr>
          <p:spPr bwMode="auto">
            <a:xfrm>
              <a:off x="2570" y="2292"/>
              <a:ext cx="312" cy="432"/>
            </a:xfrm>
            <a:prstGeom prst="upArrow">
              <a:avLst>
                <a:gd name="adj1" fmla="val 36667"/>
                <a:gd name="adj2" fmla="val 44872"/>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5668" name="AutoShape 21"/>
            <p:cNvSpPr>
              <a:spLocks noChangeArrowheads="1"/>
            </p:cNvSpPr>
            <p:nvPr/>
          </p:nvSpPr>
          <p:spPr bwMode="auto">
            <a:xfrm flipV="1">
              <a:off x="3266" y="2756"/>
              <a:ext cx="312" cy="432"/>
            </a:xfrm>
            <a:prstGeom prst="upArrow">
              <a:avLst>
                <a:gd name="adj1" fmla="val 36667"/>
                <a:gd name="adj2" fmla="val 44872"/>
              </a:avLst>
            </a:prstGeom>
            <a:noFill/>
            <a:ln w="12700">
              <a:solidFill>
                <a:schemeClr val="tx1"/>
              </a:solidFill>
              <a:miter lim="800000"/>
              <a:headEnd/>
              <a:tailEnd/>
            </a:ln>
          </p:spPr>
          <p:txBody>
            <a:bodyPr rot="10800000" wrap="none" anchor="ctr"/>
            <a:lstStyle/>
            <a:p>
              <a:endParaRPr lang="en-US" altLang="zh-CN" sz="2400" b="1">
                <a:latin typeface="Arial Narrow" pitchFamily="34" charset="0"/>
                <a:ea typeface="宋体" pitchFamily="2" charset="-122"/>
              </a:endParaRPr>
            </a:p>
          </p:txBody>
        </p:sp>
        <p:sp>
          <p:nvSpPr>
            <p:cNvPr id="795669" name="Rectangle 22"/>
            <p:cNvSpPr>
              <a:spLocks noChangeArrowheads="1"/>
            </p:cNvSpPr>
            <p:nvPr/>
          </p:nvSpPr>
          <p:spPr bwMode="auto">
            <a:xfrm>
              <a:off x="3002" y="3212"/>
              <a:ext cx="816" cy="328"/>
            </a:xfrm>
            <a:prstGeom prst="rect">
              <a:avLst/>
            </a:prstGeom>
            <a:noFill/>
            <a:ln w="12700">
              <a:solidFill>
                <a:schemeClr val="tx1"/>
              </a:solidFill>
              <a:miter lim="800000"/>
              <a:headEnd/>
              <a:tailEnd/>
            </a:ln>
          </p:spPr>
          <p:txBody>
            <a:bodyPr wrap="none" anchor="ctr"/>
            <a:lstStyle/>
            <a:p>
              <a:pPr algn="ctr"/>
              <a:r>
                <a:rPr lang="en-US" altLang="zh-CN" b="1">
                  <a:latin typeface="Arial Narrow" pitchFamily="34" charset="0"/>
                  <a:ea typeface="宋体" pitchFamily="2" charset="-122"/>
                </a:rPr>
                <a:t>Disk </a:t>
              </a:r>
            </a:p>
            <a:p>
              <a:pPr algn="ctr"/>
              <a:r>
                <a:rPr lang="en-US" altLang="zh-CN" b="1">
                  <a:latin typeface="Arial Narrow" pitchFamily="34" charset="0"/>
                  <a:ea typeface="宋体" pitchFamily="2" charset="-122"/>
                </a:rPr>
                <a:t>controller</a:t>
              </a:r>
            </a:p>
          </p:txBody>
        </p:sp>
        <p:sp>
          <p:nvSpPr>
            <p:cNvPr id="795670" name="AutoShape 23"/>
            <p:cNvSpPr>
              <a:spLocks noChangeArrowheads="1"/>
            </p:cNvSpPr>
            <p:nvPr/>
          </p:nvSpPr>
          <p:spPr bwMode="auto">
            <a:xfrm flipV="1">
              <a:off x="1798" y="2756"/>
              <a:ext cx="312" cy="432"/>
            </a:xfrm>
            <a:prstGeom prst="upArrow">
              <a:avLst>
                <a:gd name="adj1" fmla="val 36667"/>
                <a:gd name="adj2" fmla="val 44872"/>
              </a:avLst>
            </a:prstGeom>
            <a:noFill/>
            <a:ln w="12700">
              <a:solidFill>
                <a:schemeClr val="tx1"/>
              </a:solidFill>
              <a:miter lim="800000"/>
              <a:headEnd/>
              <a:tailEnd/>
            </a:ln>
          </p:spPr>
          <p:txBody>
            <a:bodyPr rot="10800000" wrap="none" anchor="ctr"/>
            <a:lstStyle/>
            <a:p>
              <a:endParaRPr lang="en-US" altLang="zh-CN" sz="2400" b="1">
                <a:latin typeface="Arial Narrow" pitchFamily="34" charset="0"/>
                <a:ea typeface="宋体" pitchFamily="2" charset="-122"/>
              </a:endParaRPr>
            </a:p>
          </p:txBody>
        </p:sp>
        <p:sp>
          <p:nvSpPr>
            <p:cNvPr id="795671" name="Rectangle 24"/>
            <p:cNvSpPr>
              <a:spLocks noChangeArrowheads="1"/>
            </p:cNvSpPr>
            <p:nvPr/>
          </p:nvSpPr>
          <p:spPr bwMode="auto">
            <a:xfrm>
              <a:off x="1534" y="3212"/>
              <a:ext cx="816" cy="328"/>
            </a:xfrm>
            <a:prstGeom prst="rect">
              <a:avLst/>
            </a:prstGeom>
            <a:noFill/>
            <a:ln w="12700">
              <a:solidFill>
                <a:schemeClr val="tx1"/>
              </a:solidFill>
              <a:miter lim="800000"/>
              <a:headEnd/>
              <a:tailEnd/>
            </a:ln>
          </p:spPr>
          <p:txBody>
            <a:bodyPr wrap="none" anchor="ctr"/>
            <a:lstStyle/>
            <a:p>
              <a:pPr algn="ctr"/>
              <a:r>
                <a:rPr lang="en-US" altLang="zh-CN" b="1">
                  <a:latin typeface="Arial Narrow" pitchFamily="34" charset="0"/>
                  <a:ea typeface="宋体" pitchFamily="2" charset="-122"/>
                </a:rPr>
                <a:t>Graphics</a:t>
              </a:r>
            </a:p>
            <a:p>
              <a:pPr algn="ctr"/>
              <a:r>
                <a:rPr lang="en-US" altLang="zh-CN" b="1">
                  <a:latin typeface="Arial Narrow" pitchFamily="34" charset="0"/>
                  <a:ea typeface="宋体" pitchFamily="2" charset="-122"/>
                </a:rPr>
                <a:t>adapter</a:t>
              </a:r>
            </a:p>
          </p:txBody>
        </p:sp>
        <p:sp>
          <p:nvSpPr>
            <p:cNvPr id="795672" name="AutoShape 25"/>
            <p:cNvSpPr>
              <a:spLocks noChangeArrowheads="1"/>
            </p:cNvSpPr>
            <p:nvPr/>
          </p:nvSpPr>
          <p:spPr bwMode="auto">
            <a:xfrm flipV="1">
              <a:off x="742" y="2756"/>
              <a:ext cx="312" cy="432"/>
            </a:xfrm>
            <a:prstGeom prst="upArrow">
              <a:avLst>
                <a:gd name="adj1" fmla="val 36667"/>
                <a:gd name="adj2" fmla="val 44872"/>
              </a:avLst>
            </a:prstGeom>
            <a:noFill/>
            <a:ln w="12700">
              <a:solidFill>
                <a:schemeClr val="tx1"/>
              </a:solidFill>
              <a:miter lim="800000"/>
              <a:headEnd/>
              <a:tailEnd/>
            </a:ln>
          </p:spPr>
          <p:txBody>
            <a:bodyPr rot="10800000" wrap="none" anchor="ctr"/>
            <a:lstStyle/>
            <a:p>
              <a:endParaRPr lang="en-US" altLang="zh-CN" sz="2400" b="1">
                <a:latin typeface="Arial Narrow" pitchFamily="34" charset="0"/>
                <a:ea typeface="宋体" pitchFamily="2" charset="-122"/>
              </a:endParaRPr>
            </a:p>
          </p:txBody>
        </p:sp>
        <p:sp>
          <p:nvSpPr>
            <p:cNvPr id="795673" name="Rectangle 26"/>
            <p:cNvSpPr>
              <a:spLocks noChangeArrowheads="1"/>
            </p:cNvSpPr>
            <p:nvPr/>
          </p:nvSpPr>
          <p:spPr bwMode="auto">
            <a:xfrm>
              <a:off x="526" y="3204"/>
              <a:ext cx="720" cy="328"/>
            </a:xfrm>
            <a:prstGeom prst="rect">
              <a:avLst/>
            </a:prstGeom>
            <a:noFill/>
            <a:ln w="12700">
              <a:solidFill>
                <a:schemeClr val="tx1"/>
              </a:solidFill>
              <a:miter lim="800000"/>
              <a:headEnd/>
              <a:tailEnd/>
            </a:ln>
          </p:spPr>
          <p:txBody>
            <a:bodyPr wrap="none" anchor="ctr"/>
            <a:lstStyle/>
            <a:p>
              <a:pPr algn="ctr"/>
              <a:r>
                <a:rPr lang="en-US" altLang="zh-CN" b="1">
                  <a:latin typeface="Arial Narrow" pitchFamily="34" charset="0"/>
                  <a:ea typeface="宋体" pitchFamily="2" charset="-122"/>
                </a:rPr>
                <a:t>USB</a:t>
              </a:r>
            </a:p>
            <a:p>
              <a:pPr algn="ctr"/>
              <a:r>
                <a:rPr lang="en-US" altLang="zh-CN" b="1">
                  <a:latin typeface="Arial Narrow" pitchFamily="34" charset="0"/>
                  <a:ea typeface="宋体" pitchFamily="2" charset="-122"/>
                </a:rPr>
                <a:t>controller</a:t>
              </a:r>
            </a:p>
          </p:txBody>
        </p:sp>
        <p:sp>
          <p:nvSpPr>
            <p:cNvPr id="795674" name="Line 27"/>
            <p:cNvSpPr>
              <a:spLocks noChangeShapeType="1"/>
            </p:cNvSpPr>
            <p:nvPr/>
          </p:nvSpPr>
          <p:spPr bwMode="auto">
            <a:xfrm>
              <a:off x="670" y="3540"/>
              <a:ext cx="0" cy="192"/>
            </a:xfrm>
            <a:prstGeom prst="line">
              <a:avLst/>
            </a:prstGeom>
            <a:noFill/>
            <a:ln w="12700">
              <a:solidFill>
                <a:schemeClr val="tx1"/>
              </a:solidFill>
              <a:round/>
              <a:headEnd type="triangle" w="med" len="med"/>
              <a:tailEnd/>
            </a:ln>
          </p:spPr>
          <p:txBody>
            <a:bodyPr wrap="none" anchor="ctr"/>
            <a:lstStyle/>
            <a:p>
              <a:endParaRPr lang="zh-CN" altLang="en-US"/>
            </a:p>
          </p:txBody>
        </p:sp>
        <p:sp>
          <p:nvSpPr>
            <p:cNvPr id="795675" name="Line 28"/>
            <p:cNvSpPr>
              <a:spLocks noChangeShapeType="1"/>
            </p:cNvSpPr>
            <p:nvPr/>
          </p:nvSpPr>
          <p:spPr bwMode="auto">
            <a:xfrm>
              <a:off x="1150" y="3540"/>
              <a:ext cx="0" cy="192"/>
            </a:xfrm>
            <a:prstGeom prst="line">
              <a:avLst/>
            </a:prstGeom>
            <a:noFill/>
            <a:ln w="12700">
              <a:solidFill>
                <a:schemeClr val="tx1"/>
              </a:solidFill>
              <a:round/>
              <a:headEnd type="triangle" w="med" len="med"/>
              <a:tailEnd/>
            </a:ln>
          </p:spPr>
          <p:txBody>
            <a:bodyPr wrap="none" anchor="ctr"/>
            <a:lstStyle/>
            <a:p>
              <a:endParaRPr lang="zh-CN" altLang="en-US"/>
            </a:p>
          </p:txBody>
        </p:sp>
        <p:sp>
          <p:nvSpPr>
            <p:cNvPr id="795676" name="Text Box 29"/>
            <p:cNvSpPr txBox="1">
              <a:spLocks noChangeArrowheads="1"/>
            </p:cNvSpPr>
            <p:nvPr/>
          </p:nvSpPr>
          <p:spPr bwMode="auto">
            <a:xfrm>
              <a:off x="434" y="3684"/>
              <a:ext cx="375" cy="212"/>
            </a:xfrm>
            <a:prstGeom prst="rect">
              <a:avLst/>
            </a:prstGeom>
            <a:noFill/>
            <a:ln w="12700">
              <a:noFill/>
              <a:miter lim="800000"/>
              <a:headEnd/>
              <a:tailEnd/>
            </a:ln>
          </p:spPr>
          <p:txBody>
            <a:bodyPr wrap="none" anchor="ctr">
              <a:spAutoFit/>
            </a:bodyPr>
            <a:lstStyle/>
            <a:p>
              <a:pPr algn="ctr"/>
              <a:r>
                <a:rPr lang="en-US" altLang="zh-CN" b="1">
                  <a:latin typeface="Arial Narrow" pitchFamily="34" charset="0"/>
                  <a:ea typeface="宋体" pitchFamily="2" charset="-122"/>
                </a:rPr>
                <a:t>Mouse</a:t>
              </a:r>
            </a:p>
          </p:txBody>
        </p:sp>
        <p:sp>
          <p:nvSpPr>
            <p:cNvPr id="795677" name="Text Box 30"/>
            <p:cNvSpPr txBox="1">
              <a:spLocks noChangeArrowheads="1"/>
            </p:cNvSpPr>
            <p:nvPr/>
          </p:nvSpPr>
          <p:spPr bwMode="auto">
            <a:xfrm>
              <a:off x="874" y="3684"/>
              <a:ext cx="503" cy="212"/>
            </a:xfrm>
            <a:prstGeom prst="rect">
              <a:avLst/>
            </a:prstGeom>
            <a:noFill/>
            <a:ln w="12700">
              <a:noFill/>
              <a:miter lim="800000"/>
              <a:headEnd/>
              <a:tailEnd/>
            </a:ln>
          </p:spPr>
          <p:txBody>
            <a:bodyPr wrap="none" anchor="ctr">
              <a:spAutoFit/>
            </a:bodyPr>
            <a:lstStyle/>
            <a:p>
              <a:pPr algn="ctr"/>
              <a:r>
                <a:rPr lang="en-US" altLang="zh-CN" b="1">
                  <a:latin typeface="Arial Narrow" pitchFamily="34" charset="0"/>
                  <a:ea typeface="宋体" pitchFamily="2" charset="-122"/>
                </a:rPr>
                <a:t>Keyboard</a:t>
              </a:r>
            </a:p>
          </p:txBody>
        </p:sp>
        <p:sp>
          <p:nvSpPr>
            <p:cNvPr id="795678" name="Line 31"/>
            <p:cNvSpPr>
              <a:spLocks noChangeShapeType="1"/>
            </p:cNvSpPr>
            <p:nvPr/>
          </p:nvSpPr>
          <p:spPr bwMode="auto">
            <a:xfrm>
              <a:off x="1966" y="3540"/>
              <a:ext cx="0" cy="192"/>
            </a:xfrm>
            <a:prstGeom prst="line">
              <a:avLst/>
            </a:prstGeom>
            <a:noFill/>
            <a:ln w="12700">
              <a:solidFill>
                <a:schemeClr val="tx1"/>
              </a:solidFill>
              <a:round/>
              <a:headEnd/>
              <a:tailEnd type="triangle" w="med" len="med"/>
            </a:ln>
          </p:spPr>
          <p:txBody>
            <a:bodyPr wrap="none" anchor="ctr"/>
            <a:lstStyle/>
            <a:p>
              <a:endParaRPr lang="zh-CN" altLang="en-US"/>
            </a:p>
          </p:txBody>
        </p:sp>
        <p:sp>
          <p:nvSpPr>
            <p:cNvPr id="795679" name="Text Box 32"/>
            <p:cNvSpPr txBox="1">
              <a:spLocks noChangeArrowheads="1"/>
            </p:cNvSpPr>
            <p:nvPr/>
          </p:nvSpPr>
          <p:spPr bwMode="auto">
            <a:xfrm>
              <a:off x="1695" y="3684"/>
              <a:ext cx="419" cy="212"/>
            </a:xfrm>
            <a:prstGeom prst="rect">
              <a:avLst/>
            </a:prstGeom>
            <a:noFill/>
            <a:ln w="12700">
              <a:noFill/>
              <a:miter lim="800000"/>
              <a:headEnd/>
              <a:tailEnd/>
            </a:ln>
          </p:spPr>
          <p:txBody>
            <a:bodyPr wrap="none" anchor="ctr">
              <a:spAutoFit/>
            </a:bodyPr>
            <a:lstStyle/>
            <a:p>
              <a:pPr algn="ctr"/>
              <a:r>
                <a:rPr lang="en-US" altLang="zh-CN" b="1">
                  <a:latin typeface="Arial Narrow" pitchFamily="34" charset="0"/>
                  <a:ea typeface="宋体" pitchFamily="2" charset="-122"/>
                </a:rPr>
                <a:t>Monitor</a:t>
              </a:r>
            </a:p>
          </p:txBody>
        </p:sp>
        <p:sp>
          <p:nvSpPr>
            <p:cNvPr id="795680" name="AutoShape 33"/>
            <p:cNvSpPr>
              <a:spLocks noChangeArrowheads="1"/>
            </p:cNvSpPr>
            <p:nvPr/>
          </p:nvSpPr>
          <p:spPr bwMode="auto">
            <a:xfrm>
              <a:off x="3226" y="3780"/>
              <a:ext cx="384" cy="384"/>
            </a:xfrm>
            <a:prstGeom prst="can">
              <a:avLst>
                <a:gd name="adj" fmla="val 25000"/>
              </a:avLst>
            </a:prstGeom>
            <a:noFill/>
            <a:ln w="12700">
              <a:solidFill>
                <a:schemeClr val="tx1"/>
              </a:solidFill>
              <a:round/>
              <a:headEnd/>
              <a:tailEnd/>
            </a:ln>
          </p:spPr>
          <p:txBody>
            <a:bodyPr wrap="none" anchor="ctr"/>
            <a:lstStyle/>
            <a:p>
              <a:pPr algn="ctr"/>
              <a:r>
                <a:rPr lang="en-US" altLang="zh-CN" b="1">
                  <a:latin typeface="Arial Narrow" pitchFamily="34" charset="0"/>
                  <a:ea typeface="宋体" pitchFamily="2" charset="-122"/>
                </a:rPr>
                <a:t>Disk</a:t>
              </a:r>
            </a:p>
          </p:txBody>
        </p:sp>
        <p:sp>
          <p:nvSpPr>
            <p:cNvPr id="795681" name="AutoShape 34"/>
            <p:cNvSpPr>
              <a:spLocks noChangeArrowheads="1"/>
            </p:cNvSpPr>
            <p:nvPr/>
          </p:nvSpPr>
          <p:spPr bwMode="auto">
            <a:xfrm>
              <a:off x="170" y="2620"/>
              <a:ext cx="4392" cy="248"/>
            </a:xfrm>
            <a:prstGeom prst="leftRightArrow">
              <a:avLst>
                <a:gd name="adj1" fmla="val 48611"/>
                <a:gd name="adj2" fmla="val 91500"/>
              </a:avLst>
            </a:prstGeom>
            <a:solidFill>
              <a:schemeClr val="bg1"/>
            </a:solid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5682" name="Rectangle 35"/>
            <p:cNvSpPr>
              <a:spLocks noChangeArrowheads="1"/>
            </p:cNvSpPr>
            <p:nvPr/>
          </p:nvSpPr>
          <p:spPr bwMode="auto">
            <a:xfrm>
              <a:off x="848" y="2727"/>
              <a:ext cx="105" cy="96"/>
            </a:xfrm>
            <a:prstGeom prst="rect">
              <a:avLst/>
            </a:prstGeom>
            <a:solidFill>
              <a:schemeClr val="bg1"/>
            </a:solidFill>
            <a:ln w="12700">
              <a:no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5683" name="Rectangle 36"/>
            <p:cNvSpPr>
              <a:spLocks noChangeArrowheads="1"/>
            </p:cNvSpPr>
            <p:nvPr/>
          </p:nvSpPr>
          <p:spPr bwMode="auto">
            <a:xfrm>
              <a:off x="1904" y="2721"/>
              <a:ext cx="105" cy="96"/>
            </a:xfrm>
            <a:prstGeom prst="rect">
              <a:avLst/>
            </a:prstGeom>
            <a:solidFill>
              <a:schemeClr val="bg1"/>
            </a:solidFill>
            <a:ln w="12700">
              <a:no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5684" name="Rectangle 37"/>
            <p:cNvSpPr>
              <a:spLocks noChangeArrowheads="1"/>
            </p:cNvSpPr>
            <p:nvPr/>
          </p:nvSpPr>
          <p:spPr bwMode="auto">
            <a:xfrm>
              <a:off x="3374" y="2715"/>
              <a:ext cx="102" cy="96"/>
            </a:xfrm>
            <a:prstGeom prst="rect">
              <a:avLst/>
            </a:prstGeom>
            <a:solidFill>
              <a:schemeClr val="bg1"/>
            </a:solidFill>
            <a:ln w="12700">
              <a:no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5685" name="Text Box 38"/>
            <p:cNvSpPr txBox="1">
              <a:spLocks noChangeArrowheads="1"/>
            </p:cNvSpPr>
            <p:nvPr/>
          </p:nvSpPr>
          <p:spPr bwMode="auto">
            <a:xfrm>
              <a:off x="3500" y="2492"/>
              <a:ext cx="395" cy="212"/>
            </a:xfrm>
            <a:prstGeom prst="rect">
              <a:avLst/>
            </a:prstGeom>
            <a:noFill/>
            <a:ln w="12700">
              <a:noFill/>
              <a:miter lim="800000"/>
              <a:headEnd/>
              <a:tailEnd/>
            </a:ln>
          </p:spPr>
          <p:txBody>
            <a:bodyPr wrap="none" anchor="ctr">
              <a:spAutoFit/>
            </a:bodyPr>
            <a:lstStyle/>
            <a:p>
              <a:r>
                <a:rPr lang="en-US" altLang="zh-CN" b="1">
                  <a:latin typeface="Arial Narrow" pitchFamily="34" charset="0"/>
                  <a:ea typeface="宋体" pitchFamily="2" charset="-122"/>
                </a:rPr>
                <a:t>I/O bus</a:t>
              </a:r>
            </a:p>
          </p:txBody>
        </p:sp>
        <p:sp>
          <p:nvSpPr>
            <p:cNvPr id="795686" name="Rectangle 39"/>
            <p:cNvSpPr>
              <a:spLocks noChangeArrowheads="1"/>
            </p:cNvSpPr>
            <p:nvPr/>
          </p:nvSpPr>
          <p:spPr bwMode="auto">
            <a:xfrm>
              <a:off x="2675" y="2676"/>
              <a:ext cx="102" cy="96"/>
            </a:xfrm>
            <a:prstGeom prst="rect">
              <a:avLst/>
            </a:prstGeom>
            <a:solidFill>
              <a:schemeClr val="bg1"/>
            </a:solidFill>
            <a:ln w="12700">
              <a:no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5687" name="Line 40"/>
            <p:cNvSpPr>
              <a:spLocks noChangeShapeType="1"/>
            </p:cNvSpPr>
            <p:nvPr/>
          </p:nvSpPr>
          <p:spPr bwMode="auto">
            <a:xfrm>
              <a:off x="2707" y="2012"/>
              <a:ext cx="1238" cy="0"/>
            </a:xfrm>
            <a:prstGeom prst="line">
              <a:avLst/>
            </a:prstGeom>
            <a:noFill/>
            <a:ln w="76200">
              <a:solidFill>
                <a:srgbClr val="00FFFF"/>
              </a:solidFill>
              <a:round/>
              <a:headEnd/>
              <a:tailEnd type="triangle" w="med" len="med"/>
            </a:ln>
          </p:spPr>
          <p:txBody>
            <a:bodyPr wrap="none" anchor="ctr"/>
            <a:lstStyle/>
            <a:p>
              <a:endParaRPr lang="zh-CN" altLang="en-US"/>
            </a:p>
          </p:txBody>
        </p:sp>
        <p:sp>
          <p:nvSpPr>
            <p:cNvPr id="795688" name="Line 41"/>
            <p:cNvSpPr>
              <a:spLocks noChangeShapeType="1"/>
            </p:cNvSpPr>
            <p:nvPr/>
          </p:nvSpPr>
          <p:spPr bwMode="auto">
            <a:xfrm>
              <a:off x="2731" y="2012"/>
              <a:ext cx="0" cy="715"/>
            </a:xfrm>
            <a:prstGeom prst="line">
              <a:avLst/>
            </a:prstGeom>
            <a:noFill/>
            <a:ln w="76200">
              <a:solidFill>
                <a:srgbClr val="00FFFF"/>
              </a:solidFill>
              <a:round/>
              <a:headEnd/>
              <a:tailEnd/>
            </a:ln>
          </p:spPr>
          <p:txBody>
            <a:bodyPr wrap="none" anchor="ctr"/>
            <a:lstStyle/>
            <a:p>
              <a:endParaRPr lang="zh-CN" altLang="en-US"/>
            </a:p>
          </p:txBody>
        </p:sp>
        <p:sp>
          <p:nvSpPr>
            <p:cNvPr id="795689" name="Line 42"/>
            <p:cNvSpPr>
              <a:spLocks noChangeShapeType="1"/>
            </p:cNvSpPr>
            <p:nvPr/>
          </p:nvSpPr>
          <p:spPr bwMode="auto">
            <a:xfrm flipV="1">
              <a:off x="2707" y="2745"/>
              <a:ext cx="711" cy="0"/>
            </a:xfrm>
            <a:prstGeom prst="line">
              <a:avLst/>
            </a:prstGeom>
            <a:noFill/>
            <a:ln w="76200">
              <a:solidFill>
                <a:srgbClr val="00FFFF"/>
              </a:solidFill>
              <a:round/>
              <a:headEnd/>
              <a:tailEnd/>
            </a:ln>
          </p:spPr>
          <p:txBody>
            <a:bodyPr wrap="none" anchor="ctr"/>
            <a:lstStyle/>
            <a:p>
              <a:endParaRPr lang="zh-CN" altLang="en-US"/>
            </a:p>
          </p:txBody>
        </p:sp>
        <p:sp>
          <p:nvSpPr>
            <p:cNvPr id="795690" name="Line 43"/>
            <p:cNvSpPr>
              <a:spLocks noChangeShapeType="1"/>
            </p:cNvSpPr>
            <p:nvPr/>
          </p:nvSpPr>
          <p:spPr bwMode="auto">
            <a:xfrm flipH="1">
              <a:off x="3422" y="2727"/>
              <a:ext cx="0" cy="1053"/>
            </a:xfrm>
            <a:prstGeom prst="line">
              <a:avLst/>
            </a:prstGeom>
            <a:noFill/>
            <a:ln w="76200">
              <a:solidFill>
                <a:srgbClr val="00FFFF"/>
              </a:solidFill>
              <a:round/>
              <a:headEnd/>
              <a:tailEnd/>
            </a:ln>
          </p:spPr>
          <p:txBody>
            <a:bodyPr wrap="none" anchor="ctr"/>
            <a:lstStyle/>
            <a:p>
              <a:endParaRPr lang="zh-CN" altLang="en-US"/>
            </a:p>
          </p:txBody>
        </p:sp>
        <p:sp>
          <p:nvSpPr>
            <p:cNvPr id="795691" name="Rectangle 44"/>
            <p:cNvSpPr>
              <a:spLocks noChangeArrowheads="1"/>
            </p:cNvSpPr>
            <p:nvPr/>
          </p:nvSpPr>
          <p:spPr bwMode="auto">
            <a:xfrm>
              <a:off x="314" y="1880"/>
              <a:ext cx="1180" cy="364"/>
            </a:xfrm>
            <a:prstGeom prst="rect">
              <a:avLst/>
            </a:prstGeom>
            <a:noFill/>
            <a:ln w="12700">
              <a:solidFill>
                <a:schemeClr val="tx1"/>
              </a:solidFill>
              <a:miter lim="800000"/>
              <a:headEnd/>
              <a:tailEnd/>
            </a:ln>
          </p:spPr>
          <p:txBody>
            <a:bodyPr wrap="none" anchor="ctr"/>
            <a:lstStyle/>
            <a:p>
              <a:pPr algn="ctr"/>
              <a:r>
                <a:rPr lang="en-US" altLang="zh-CN" b="1">
                  <a:latin typeface="Arial Narrow" pitchFamily="34" charset="0"/>
                  <a:ea typeface="宋体" pitchFamily="2" charset="-122"/>
                </a:rPr>
                <a:t>Bus interface</a:t>
              </a:r>
            </a:p>
          </p:txBody>
        </p:sp>
      </p:grpSp>
      <p:sp>
        <p:nvSpPr>
          <p:cNvPr id="795692" name="Text Box 46"/>
          <p:cNvSpPr txBox="1">
            <a:spLocks noChangeArrowheads="1"/>
          </p:cNvSpPr>
          <p:nvPr/>
        </p:nvSpPr>
        <p:spPr bwMode="auto">
          <a:xfrm>
            <a:off x="4065588" y="1095375"/>
            <a:ext cx="4497387" cy="895350"/>
          </a:xfrm>
          <a:prstGeom prst="rect">
            <a:avLst/>
          </a:prstGeom>
          <a:noFill/>
          <a:ln w="25400">
            <a:noFill/>
            <a:miter lim="800000"/>
            <a:headEnd/>
            <a:tailEnd/>
          </a:ln>
        </p:spPr>
        <p:txBody>
          <a:bodyPr>
            <a:spAutoFit/>
          </a:bodyPr>
          <a:lstStyle/>
          <a:p>
            <a:pPr>
              <a:lnSpc>
                <a:spcPct val="120000"/>
              </a:lnSpc>
            </a:pPr>
            <a:r>
              <a:rPr lang="zh-CN" altLang="en-US" sz="2200" b="1">
                <a:latin typeface="微软雅黑" pitchFamily="34" charset="-122"/>
                <a:ea typeface="微软雅黑" pitchFamily="34" charset="-122"/>
              </a:rPr>
              <a:t>磁盘控制器读相应的扇区，并按</a:t>
            </a:r>
            <a:r>
              <a:rPr lang="en-US" altLang="zh-CN" sz="2200" b="1">
                <a:solidFill>
                  <a:schemeClr val="accent2"/>
                </a:solidFill>
                <a:latin typeface="微软雅黑" pitchFamily="34" charset="-122"/>
                <a:ea typeface="微软雅黑" pitchFamily="34" charset="-122"/>
              </a:rPr>
              <a:t>DMA</a:t>
            </a:r>
            <a:r>
              <a:rPr lang="zh-CN" altLang="en-US" sz="2200" b="1">
                <a:solidFill>
                  <a:schemeClr val="accent2"/>
                </a:solidFill>
                <a:latin typeface="微软雅黑" pitchFamily="34" charset="-122"/>
                <a:ea typeface="微软雅黑" pitchFamily="34" charset="-122"/>
              </a:rPr>
              <a:t>方式</a:t>
            </a:r>
            <a:r>
              <a:rPr lang="zh-CN" altLang="en-US" sz="2200" b="1">
                <a:latin typeface="微软雅黑" pitchFamily="34" charset="-122"/>
                <a:ea typeface="微软雅黑" pitchFamily="34" charset="-122"/>
              </a:rPr>
              <a:t>把数据送主存</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48"/>
          <p:cNvSpPr>
            <a:spLocks noGrp="1" noChangeArrowheads="1"/>
          </p:cNvSpPr>
          <p:nvPr>
            <p:ph type="title" idx="4294967295"/>
          </p:nvPr>
        </p:nvSpPr>
        <p:spPr>
          <a:xfrm>
            <a:off x="341313" y="153988"/>
            <a:ext cx="7591425" cy="569912"/>
          </a:xfrm>
        </p:spPr>
        <p:txBody>
          <a:bodyPr lIns="91440" tIns="45720" rIns="91440" bIns="45720" anchor="ctr"/>
          <a:lstStyle/>
          <a:p>
            <a:r>
              <a:rPr lang="zh-CN" altLang="en-US">
                <a:latin typeface="黑体" pitchFamily="49" charset="-122"/>
              </a:rPr>
              <a:t>读一个磁盘扇区</a:t>
            </a:r>
            <a:r>
              <a:rPr lang="en-US" altLang="zh-CN">
                <a:latin typeface="黑体" pitchFamily="49" charset="-122"/>
              </a:rPr>
              <a:t>–</a:t>
            </a:r>
            <a:r>
              <a:rPr lang="zh-CN" altLang="en-US">
                <a:latin typeface="黑体" pitchFamily="49" charset="-122"/>
              </a:rPr>
              <a:t>第三步</a:t>
            </a:r>
            <a:endParaRPr lang="en-US" altLang="zh-CN">
              <a:latin typeface="黑体" pitchFamily="49" charset="-122"/>
            </a:endParaRPr>
          </a:p>
        </p:txBody>
      </p:sp>
      <p:grpSp>
        <p:nvGrpSpPr>
          <p:cNvPr id="797742" name="Group 46"/>
          <p:cNvGrpSpPr>
            <a:grpSpLocks/>
          </p:cNvGrpSpPr>
          <p:nvPr/>
        </p:nvGrpSpPr>
        <p:grpSpPr bwMode="auto">
          <a:xfrm>
            <a:off x="247650" y="985838"/>
            <a:ext cx="8142288" cy="5638800"/>
            <a:chOff x="156" y="621"/>
            <a:chExt cx="4406" cy="3552"/>
          </a:xfrm>
        </p:grpSpPr>
        <p:sp>
          <p:nvSpPr>
            <p:cNvPr id="797699" name="Rectangle 4"/>
            <p:cNvSpPr>
              <a:spLocks noChangeArrowheads="1"/>
            </p:cNvSpPr>
            <p:nvPr/>
          </p:nvSpPr>
          <p:spPr bwMode="auto">
            <a:xfrm>
              <a:off x="3965" y="1773"/>
              <a:ext cx="573" cy="576"/>
            </a:xfrm>
            <a:prstGeom prst="rect">
              <a:avLst/>
            </a:prstGeom>
            <a:noFill/>
            <a:ln w="12700">
              <a:solidFill>
                <a:schemeClr val="tx1"/>
              </a:solidFill>
              <a:miter lim="800000"/>
              <a:headEnd/>
              <a:tailEnd/>
            </a:ln>
          </p:spPr>
          <p:txBody>
            <a:bodyPr wrap="none" anchor="ctr"/>
            <a:lstStyle/>
            <a:p>
              <a:pPr algn="ctr"/>
              <a:r>
                <a:rPr lang="en-US" altLang="zh-CN" b="1">
                  <a:latin typeface="Arial Narrow" pitchFamily="34" charset="0"/>
                  <a:ea typeface="宋体" pitchFamily="2" charset="-122"/>
                </a:rPr>
                <a:t>Main</a:t>
              </a:r>
            </a:p>
            <a:p>
              <a:pPr algn="ctr"/>
              <a:r>
                <a:rPr lang="en-US" altLang="zh-CN" b="1">
                  <a:latin typeface="Arial Narrow" pitchFamily="34" charset="0"/>
                  <a:ea typeface="宋体" pitchFamily="2" charset="-122"/>
                </a:rPr>
                <a:t>memory</a:t>
              </a:r>
            </a:p>
          </p:txBody>
        </p:sp>
        <p:sp>
          <p:nvSpPr>
            <p:cNvPr id="797700" name="AutoShape 5"/>
            <p:cNvSpPr>
              <a:spLocks noChangeArrowheads="1"/>
            </p:cNvSpPr>
            <p:nvPr/>
          </p:nvSpPr>
          <p:spPr bwMode="auto">
            <a:xfrm>
              <a:off x="3005" y="1869"/>
              <a:ext cx="940" cy="336"/>
            </a:xfrm>
            <a:prstGeom prst="leftRightArrow">
              <a:avLst>
                <a:gd name="adj1" fmla="val 50000"/>
                <a:gd name="adj2" fmla="val 55952"/>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7701" name="Rectangle 6"/>
            <p:cNvSpPr>
              <a:spLocks noChangeArrowheads="1"/>
            </p:cNvSpPr>
            <p:nvPr/>
          </p:nvSpPr>
          <p:spPr bwMode="auto">
            <a:xfrm>
              <a:off x="2429" y="1889"/>
              <a:ext cx="573" cy="364"/>
            </a:xfrm>
            <a:prstGeom prst="rect">
              <a:avLst/>
            </a:prstGeom>
            <a:noFill/>
            <a:ln w="12700">
              <a:solidFill>
                <a:schemeClr val="tx1"/>
              </a:solidFill>
              <a:miter lim="800000"/>
              <a:headEnd/>
              <a:tailEnd/>
            </a:ln>
          </p:spPr>
          <p:txBody>
            <a:bodyPr wrap="none" anchor="ctr"/>
            <a:lstStyle/>
            <a:p>
              <a:endParaRPr lang="en-US" altLang="zh-CN" b="1">
                <a:latin typeface="Arial Narrow" pitchFamily="34" charset="0"/>
                <a:ea typeface="宋体" pitchFamily="2" charset="-122"/>
              </a:endParaRPr>
            </a:p>
          </p:txBody>
        </p:sp>
        <p:sp>
          <p:nvSpPr>
            <p:cNvPr id="797702" name="AutoShape 7"/>
            <p:cNvSpPr>
              <a:spLocks noChangeArrowheads="1"/>
            </p:cNvSpPr>
            <p:nvPr/>
          </p:nvSpPr>
          <p:spPr bwMode="auto">
            <a:xfrm>
              <a:off x="1511" y="1869"/>
              <a:ext cx="915" cy="336"/>
            </a:xfrm>
            <a:prstGeom prst="leftRightArrow">
              <a:avLst>
                <a:gd name="adj1" fmla="val 50000"/>
                <a:gd name="adj2" fmla="val 54464"/>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7703" name="Rectangle 8"/>
            <p:cNvSpPr>
              <a:spLocks noChangeArrowheads="1"/>
            </p:cNvSpPr>
            <p:nvPr/>
          </p:nvSpPr>
          <p:spPr bwMode="auto">
            <a:xfrm>
              <a:off x="891" y="1053"/>
              <a:ext cx="431" cy="96"/>
            </a:xfrm>
            <a:prstGeom prst="rect">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7704" name="Rectangle 9"/>
            <p:cNvSpPr>
              <a:spLocks noChangeArrowheads="1"/>
            </p:cNvSpPr>
            <p:nvPr/>
          </p:nvSpPr>
          <p:spPr bwMode="auto">
            <a:xfrm>
              <a:off x="891" y="1149"/>
              <a:ext cx="431" cy="96"/>
            </a:xfrm>
            <a:prstGeom prst="rect">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7705" name="Rectangle 10"/>
            <p:cNvSpPr>
              <a:spLocks noChangeArrowheads="1"/>
            </p:cNvSpPr>
            <p:nvPr/>
          </p:nvSpPr>
          <p:spPr bwMode="auto">
            <a:xfrm>
              <a:off x="891" y="1245"/>
              <a:ext cx="431" cy="96"/>
            </a:xfrm>
            <a:prstGeom prst="rect">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7706" name="Rectangle 11"/>
            <p:cNvSpPr>
              <a:spLocks noChangeArrowheads="1"/>
            </p:cNvSpPr>
            <p:nvPr/>
          </p:nvSpPr>
          <p:spPr bwMode="auto">
            <a:xfrm>
              <a:off x="891" y="1341"/>
              <a:ext cx="431" cy="96"/>
            </a:xfrm>
            <a:prstGeom prst="rect">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7707" name="Rectangle 12"/>
            <p:cNvSpPr>
              <a:spLocks noChangeArrowheads="1"/>
            </p:cNvSpPr>
            <p:nvPr/>
          </p:nvSpPr>
          <p:spPr bwMode="auto">
            <a:xfrm>
              <a:off x="891" y="1437"/>
              <a:ext cx="431" cy="96"/>
            </a:xfrm>
            <a:prstGeom prst="rect">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7708" name="AutoShape 13"/>
            <p:cNvSpPr>
              <a:spLocks noChangeArrowheads="1"/>
            </p:cNvSpPr>
            <p:nvPr/>
          </p:nvSpPr>
          <p:spPr bwMode="auto">
            <a:xfrm>
              <a:off x="1378" y="1053"/>
              <a:ext cx="280" cy="240"/>
            </a:xfrm>
            <a:prstGeom prst="rightArrow">
              <a:avLst>
                <a:gd name="adj1" fmla="val 50000"/>
                <a:gd name="adj2" fmla="val 29167"/>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7709" name="AutoShape 14"/>
            <p:cNvSpPr>
              <a:spLocks noChangeArrowheads="1"/>
            </p:cNvSpPr>
            <p:nvPr/>
          </p:nvSpPr>
          <p:spPr bwMode="auto">
            <a:xfrm flipH="1">
              <a:off x="1322" y="1293"/>
              <a:ext cx="280" cy="240"/>
            </a:xfrm>
            <a:prstGeom prst="rightArrow">
              <a:avLst>
                <a:gd name="adj1" fmla="val 50000"/>
                <a:gd name="adj2" fmla="val 29167"/>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7710" name="Rectangle 15"/>
            <p:cNvSpPr>
              <a:spLocks noChangeArrowheads="1"/>
            </p:cNvSpPr>
            <p:nvPr/>
          </p:nvSpPr>
          <p:spPr bwMode="auto">
            <a:xfrm>
              <a:off x="1658" y="957"/>
              <a:ext cx="336" cy="672"/>
            </a:xfrm>
            <a:prstGeom prst="rect">
              <a:avLst/>
            </a:prstGeom>
            <a:noFill/>
            <a:ln w="12700">
              <a:solidFill>
                <a:schemeClr val="tx1"/>
              </a:solidFill>
              <a:miter lim="800000"/>
              <a:headEnd/>
              <a:tailEnd/>
            </a:ln>
          </p:spPr>
          <p:txBody>
            <a:bodyPr wrap="none" anchor="ctr"/>
            <a:lstStyle/>
            <a:p>
              <a:pPr algn="ctr"/>
              <a:r>
                <a:rPr lang="en-US" altLang="zh-CN" b="1">
                  <a:latin typeface="Arial Narrow" pitchFamily="34" charset="0"/>
                  <a:ea typeface="宋体" pitchFamily="2" charset="-122"/>
                </a:rPr>
                <a:t>ALU</a:t>
              </a:r>
            </a:p>
          </p:txBody>
        </p:sp>
        <p:sp>
          <p:nvSpPr>
            <p:cNvPr id="797711" name="Text Box 16"/>
            <p:cNvSpPr txBox="1">
              <a:spLocks noChangeArrowheads="1"/>
            </p:cNvSpPr>
            <p:nvPr/>
          </p:nvSpPr>
          <p:spPr bwMode="auto">
            <a:xfrm>
              <a:off x="767" y="851"/>
              <a:ext cx="614" cy="212"/>
            </a:xfrm>
            <a:prstGeom prst="rect">
              <a:avLst/>
            </a:prstGeom>
            <a:noFill/>
            <a:ln w="12700">
              <a:noFill/>
              <a:miter lim="800000"/>
              <a:headEnd/>
              <a:tailEnd/>
            </a:ln>
          </p:spPr>
          <p:txBody>
            <a:bodyPr wrap="none" anchor="ctr">
              <a:spAutoFit/>
            </a:bodyPr>
            <a:lstStyle/>
            <a:p>
              <a:pPr algn="ctr"/>
              <a:r>
                <a:rPr lang="en-US" altLang="zh-CN" b="1">
                  <a:latin typeface="Arial Narrow" pitchFamily="34" charset="0"/>
                  <a:ea typeface="宋体" pitchFamily="2" charset="-122"/>
                </a:rPr>
                <a:t>Register file</a:t>
              </a:r>
            </a:p>
          </p:txBody>
        </p:sp>
        <p:sp>
          <p:nvSpPr>
            <p:cNvPr id="797712" name="AutoShape 17"/>
            <p:cNvSpPr>
              <a:spLocks noChangeArrowheads="1"/>
            </p:cNvSpPr>
            <p:nvPr/>
          </p:nvSpPr>
          <p:spPr bwMode="auto">
            <a:xfrm>
              <a:off x="938" y="1581"/>
              <a:ext cx="384" cy="288"/>
            </a:xfrm>
            <a:prstGeom prst="upDownArrow">
              <a:avLst>
                <a:gd name="adj1" fmla="val 50000"/>
                <a:gd name="adj2" fmla="val 20000"/>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7713" name="Rectangle 18"/>
            <p:cNvSpPr>
              <a:spLocks noChangeArrowheads="1"/>
            </p:cNvSpPr>
            <p:nvPr/>
          </p:nvSpPr>
          <p:spPr bwMode="auto">
            <a:xfrm>
              <a:off x="218" y="813"/>
              <a:ext cx="1872" cy="1536"/>
            </a:xfrm>
            <a:prstGeom prst="rect">
              <a:avLst/>
            </a:prstGeom>
            <a:noFill/>
            <a:ln w="12700" cap="rnd">
              <a:solidFill>
                <a:schemeClr val="tx1"/>
              </a:solidFill>
              <a:prstDash val="sysDot"/>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7714" name="Text Box 19"/>
            <p:cNvSpPr txBox="1">
              <a:spLocks noChangeArrowheads="1"/>
            </p:cNvSpPr>
            <p:nvPr/>
          </p:nvSpPr>
          <p:spPr bwMode="auto">
            <a:xfrm>
              <a:off x="156" y="621"/>
              <a:ext cx="500" cy="212"/>
            </a:xfrm>
            <a:prstGeom prst="rect">
              <a:avLst/>
            </a:prstGeom>
            <a:noFill/>
            <a:ln w="12700">
              <a:noFill/>
              <a:miter lim="800000"/>
              <a:headEnd/>
              <a:tailEnd/>
            </a:ln>
          </p:spPr>
          <p:txBody>
            <a:bodyPr wrap="none" anchor="ctr">
              <a:spAutoFit/>
            </a:bodyPr>
            <a:lstStyle/>
            <a:p>
              <a:r>
                <a:rPr lang="en-US" altLang="zh-CN" b="1">
                  <a:latin typeface="Arial Narrow" pitchFamily="34" charset="0"/>
                  <a:ea typeface="宋体" pitchFamily="2" charset="-122"/>
                </a:rPr>
                <a:t>CPU chip</a:t>
              </a:r>
            </a:p>
          </p:txBody>
        </p:sp>
        <p:sp>
          <p:nvSpPr>
            <p:cNvPr id="797715" name="AutoShape 20"/>
            <p:cNvSpPr>
              <a:spLocks noChangeArrowheads="1"/>
            </p:cNvSpPr>
            <p:nvPr/>
          </p:nvSpPr>
          <p:spPr bwMode="auto">
            <a:xfrm>
              <a:off x="2570" y="2301"/>
              <a:ext cx="312" cy="432"/>
            </a:xfrm>
            <a:prstGeom prst="upArrow">
              <a:avLst>
                <a:gd name="adj1" fmla="val 36667"/>
                <a:gd name="adj2" fmla="val 44872"/>
              </a:avLst>
            </a:prstGeom>
            <a:no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7716" name="AutoShape 21"/>
            <p:cNvSpPr>
              <a:spLocks noChangeArrowheads="1"/>
            </p:cNvSpPr>
            <p:nvPr/>
          </p:nvSpPr>
          <p:spPr bwMode="auto">
            <a:xfrm flipV="1">
              <a:off x="3266" y="2765"/>
              <a:ext cx="312" cy="432"/>
            </a:xfrm>
            <a:prstGeom prst="upArrow">
              <a:avLst>
                <a:gd name="adj1" fmla="val 36667"/>
                <a:gd name="adj2" fmla="val 44872"/>
              </a:avLst>
            </a:prstGeom>
            <a:noFill/>
            <a:ln w="12700">
              <a:solidFill>
                <a:schemeClr val="tx1"/>
              </a:solidFill>
              <a:miter lim="800000"/>
              <a:headEnd/>
              <a:tailEnd/>
            </a:ln>
          </p:spPr>
          <p:txBody>
            <a:bodyPr rot="10800000" wrap="none" anchor="ctr"/>
            <a:lstStyle/>
            <a:p>
              <a:endParaRPr lang="en-US" altLang="zh-CN" sz="2400" b="1">
                <a:latin typeface="Arial Narrow" pitchFamily="34" charset="0"/>
                <a:ea typeface="宋体" pitchFamily="2" charset="-122"/>
              </a:endParaRPr>
            </a:p>
          </p:txBody>
        </p:sp>
        <p:sp>
          <p:nvSpPr>
            <p:cNvPr id="797717" name="Rectangle 22"/>
            <p:cNvSpPr>
              <a:spLocks noChangeArrowheads="1"/>
            </p:cNvSpPr>
            <p:nvPr/>
          </p:nvSpPr>
          <p:spPr bwMode="auto">
            <a:xfrm>
              <a:off x="3002" y="3221"/>
              <a:ext cx="816" cy="328"/>
            </a:xfrm>
            <a:prstGeom prst="rect">
              <a:avLst/>
            </a:prstGeom>
            <a:noFill/>
            <a:ln w="12700">
              <a:solidFill>
                <a:schemeClr val="tx1"/>
              </a:solidFill>
              <a:miter lim="800000"/>
              <a:headEnd/>
              <a:tailEnd/>
            </a:ln>
          </p:spPr>
          <p:txBody>
            <a:bodyPr wrap="none" anchor="ctr"/>
            <a:lstStyle/>
            <a:p>
              <a:pPr algn="ctr"/>
              <a:r>
                <a:rPr lang="en-US" altLang="zh-CN" b="1">
                  <a:latin typeface="Arial Narrow" pitchFamily="34" charset="0"/>
                  <a:ea typeface="宋体" pitchFamily="2" charset="-122"/>
                </a:rPr>
                <a:t>Disk </a:t>
              </a:r>
            </a:p>
            <a:p>
              <a:pPr algn="ctr"/>
              <a:r>
                <a:rPr lang="en-US" altLang="zh-CN" b="1">
                  <a:latin typeface="Arial Narrow" pitchFamily="34" charset="0"/>
                  <a:ea typeface="宋体" pitchFamily="2" charset="-122"/>
                </a:rPr>
                <a:t>controller</a:t>
              </a:r>
            </a:p>
          </p:txBody>
        </p:sp>
        <p:sp>
          <p:nvSpPr>
            <p:cNvPr id="797718" name="AutoShape 23"/>
            <p:cNvSpPr>
              <a:spLocks noChangeArrowheads="1"/>
            </p:cNvSpPr>
            <p:nvPr/>
          </p:nvSpPr>
          <p:spPr bwMode="auto">
            <a:xfrm flipV="1">
              <a:off x="1798" y="2765"/>
              <a:ext cx="312" cy="432"/>
            </a:xfrm>
            <a:prstGeom prst="upArrow">
              <a:avLst>
                <a:gd name="adj1" fmla="val 36667"/>
                <a:gd name="adj2" fmla="val 44872"/>
              </a:avLst>
            </a:prstGeom>
            <a:noFill/>
            <a:ln w="12700">
              <a:solidFill>
                <a:schemeClr val="tx1"/>
              </a:solidFill>
              <a:miter lim="800000"/>
              <a:headEnd/>
              <a:tailEnd/>
            </a:ln>
          </p:spPr>
          <p:txBody>
            <a:bodyPr rot="10800000" wrap="none" anchor="ctr"/>
            <a:lstStyle/>
            <a:p>
              <a:endParaRPr lang="en-US" altLang="zh-CN" sz="2400" b="1">
                <a:latin typeface="Arial Narrow" pitchFamily="34" charset="0"/>
                <a:ea typeface="宋体" pitchFamily="2" charset="-122"/>
              </a:endParaRPr>
            </a:p>
          </p:txBody>
        </p:sp>
        <p:sp>
          <p:nvSpPr>
            <p:cNvPr id="797719" name="Rectangle 24"/>
            <p:cNvSpPr>
              <a:spLocks noChangeArrowheads="1"/>
            </p:cNvSpPr>
            <p:nvPr/>
          </p:nvSpPr>
          <p:spPr bwMode="auto">
            <a:xfrm>
              <a:off x="1534" y="3221"/>
              <a:ext cx="816" cy="328"/>
            </a:xfrm>
            <a:prstGeom prst="rect">
              <a:avLst/>
            </a:prstGeom>
            <a:noFill/>
            <a:ln w="12700">
              <a:solidFill>
                <a:schemeClr val="tx1"/>
              </a:solidFill>
              <a:miter lim="800000"/>
              <a:headEnd/>
              <a:tailEnd/>
            </a:ln>
          </p:spPr>
          <p:txBody>
            <a:bodyPr wrap="none" anchor="ctr"/>
            <a:lstStyle/>
            <a:p>
              <a:pPr algn="ctr"/>
              <a:r>
                <a:rPr lang="en-US" altLang="zh-CN" b="1">
                  <a:latin typeface="Arial Narrow" pitchFamily="34" charset="0"/>
                  <a:ea typeface="宋体" pitchFamily="2" charset="-122"/>
                </a:rPr>
                <a:t>Graphics</a:t>
              </a:r>
            </a:p>
            <a:p>
              <a:pPr algn="ctr"/>
              <a:r>
                <a:rPr lang="en-US" altLang="zh-CN" b="1">
                  <a:latin typeface="Arial Narrow" pitchFamily="34" charset="0"/>
                  <a:ea typeface="宋体" pitchFamily="2" charset="-122"/>
                </a:rPr>
                <a:t>adapter</a:t>
              </a:r>
            </a:p>
          </p:txBody>
        </p:sp>
        <p:sp>
          <p:nvSpPr>
            <p:cNvPr id="797720" name="AutoShape 25"/>
            <p:cNvSpPr>
              <a:spLocks noChangeArrowheads="1"/>
            </p:cNvSpPr>
            <p:nvPr/>
          </p:nvSpPr>
          <p:spPr bwMode="auto">
            <a:xfrm flipV="1">
              <a:off x="742" y="2765"/>
              <a:ext cx="312" cy="432"/>
            </a:xfrm>
            <a:prstGeom prst="upArrow">
              <a:avLst>
                <a:gd name="adj1" fmla="val 36667"/>
                <a:gd name="adj2" fmla="val 44872"/>
              </a:avLst>
            </a:prstGeom>
            <a:noFill/>
            <a:ln w="12700">
              <a:solidFill>
                <a:schemeClr val="tx1"/>
              </a:solidFill>
              <a:miter lim="800000"/>
              <a:headEnd/>
              <a:tailEnd/>
            </a:ln>
          </p:spPr>
          <p:txBody>
            <a:bodyPr rot="10800000" wrap="none" anchor="ctr"/>
            <a:lstStyle/>
            <a:p>
              <a:endParaRPr lang="en-US" altLang="zh-CN" sz="2400" b="1">
                <a:latin typeface="Arial Narrow" pitchFamily="34" charset="0"/>
                <a:ea typeface="宋体" pitchFamily="2" charset="-122"/>
              </a:endParaRPr>
            </a:p>
          </p:txBody>
        </p:sp>
        <p:sp>
          <p:nvSpPr>
            <p:cNvPr id="797721" name="Rectangle 26"/>
            <p:cNvSpPr>
              <a:spLocks noChangeArrowheads="1"/>
            </p:cNvSpPr>
            <p:nvPr/>
          </p:nvSpPr>
          <p:spPr bwMode="auto">
            <a:xfrm>
              <a:off x="526" y="3213"/>
              <a:ext cx="720" cy="328"/>
            </a:xfrm>
            <a:prstGeom prst="rect">
              <a:avLst/>
            </a:prstGeom>
            <a:noFill/>
            <a:ln w="12700">
              <a:solidFill>
                <a:schemeClr val="tx1"/>
              </a:solidFill>
              <a:miter lim="800000"/>
              <a:headEnd/>
              <a:tailEnd/>
            </a:ln>
          </p:spPr>
          <p:txBody>
            <a:bodyPr wrap="none" anchor="ctr"/>
            <a:lstStyle/>
            <a:p>
              <a:pPr algn="ctr"/>
              <a:r>
                <a:rPr lang="en-US" altLang="zh-CN" b="1">
                  <a:latin typeface="Arial Narrow" pitchFamily="34" charset="0"/>
                  <a:ea typeface="宋体" pitchFamily="2" charset="-122"/>
                </a:rPr>
                <a:t>USB</a:t>
              </a:r>
            </a:p>
            <a:p>
              <a:pPr algn="ctr"/>
              <a:r>
                <a:rPr lang="en-US" altLang="zh-CN" b="1">
                  <a:latin typeface="Arial Narrow" pitchFamily="34" charset="0"/>
                  <a:ea typeface="宋体" pitchFamily="2" charset="-122"/>
                </a:rPr>
                <a:t>controller</a:t>
              </a:r>
            </a:p>
          </p:txBody>
        </p:sp>
        <p:sp>
          <p:nvSpPr>
            <p:cNvPr id="797722" name="Line 27"/>
            <p:cNvSpPr>
              <a:spLocks noChangeShapeType="1"/>
            </p:cNvSpPr>
            <p:nvPr/>
          </p:nvSpPr>
          <p:spPr bwMode="auto">
            <a:xfrm>
              <a:off x="670" y="3549"/>
              <a:ext cx="0" cy="192"/>
            </a:xfrm>
            <a:prstGeom prst="line">
              <a:avLst/>
            </a:prstGeom>
            <a:noFill/>
            <a:ln w="12700">
              <a:solidFill>
                <a:schemeClr val="tx1"/>
              </a:solidFill>
              <a:round/>
              <a:headEnd type="triangle" w="med" len="med"/>
              <a:tailEnd/>
            </a:ln>
          </p:spPr>
          <p:txBody>
            <a:bodyPr wrap="none" anchor="ctr"/>
            <a:lstStyle/>
            <a:p>
              <a:endParaRPr lang="zh-CN" altLang="en-US"/>
            </a:p>
          </p:txBody>
        </p:sp>
        <p:sp>
          <p:nvSpPr>
            <p:cNvPr id="797723" name="Line 28"/>
            <p:cNvSpPr>
              <a:spLocks noChangeShapeType="1"/>
            </p:cNvSpPr>
            <p:nvPr/>
          </p:nvSpPr>
          <p:spPr bwMode="auto">
            <a:xfrm>
              <a:off x="1150" y="3549"/>
              <a:ext cx="0" cy="192"/>
            </a:xfrm>
            <a:prstGeom prst="line">
              <a:avLst/>
            </a:prstGeom>
            <a:noFill/>
            <a:ln w="12700">
              <a:solidFill>
                <a:schemeClr val="tx1"/>
              </a:solidFill>
              <a:round/>
              <a:headEnd type="triangle" w="med" len="med"/>
              <a:tailEnd/>
            </a:ln>
          </p:spPr>
          <p:txBody>
            <a:bodyPr wrap="none" anchor="ctr"/>
            <a:lstStyle/>
            <a:p>
              <a:endParaRPr lang="zh-CN" altLang="en-US"/>
            </a:p>
          </p:txBody>
        </p:sp>
        <p:sp>
          <p:nvSpPr>
            <p:cNvPr id="797724" name="Text Box 29"/>
            <p:cNvSpPr txBox="1">
              <a:spLocks noChangeArrowheads="1"/>
            </p:cNvSpPr>
            <p:nvPr/>
          </p:nvSpPr>
          <p:spPr bwMode="auto">
            <a:xfrm>
              <a:off x="429" y="3693"/>
              <a:ext cx="384" cy="212"/>
            </a:xfrm>
            <a:prstGeom prst="rect">
              <a:avLst/>
            </a:prstGeom>
            <a:noFill/>
            <a:ln w="12700">
              <a:noFill/>
              <a:miter lim="800000"/>
              <a:headEnd/>
              <a:tailEnd/>
            </a:ln>
          </p:spPr>
          <p:txBody>
            <a:bodyPr wrap="none" anchor="ctr">
              <a:spAutoFit/>
            </a:bodyPr>
            <a:lstStyle/>
            <a:p>
              <a:pPr algn="ctr"/>
              <a:r>
                <a:rPr lang="en-US" altLang="zh-CN" b="1">
                  <a:latin typeface="Arial Narrow" pitchFamily="34" charset="0"/>
                  <a:ea typeface="宋体" pitchFamily="2" charset="-122"/>
                </a:rPr>
                <a:t>Mouse</a:t>
              </a:r>
            </a:p>
          </p:txBody>
        </p:sp>
        <p:sp>
          <p:nvSpPr>
            <p:cNvPr id="797725" name="Text Box 30"/>
            <p:cNvSpPr txBox="1">
              <a:spLocks noChangeArrowheads="1"/>
            </p:cNvSpPr>
            <p:nvPr/>
          </p:nvSpPr>
          <p:spPr bwMode="auto">
            <a:xfrm>
              <a:off x="868" y="3693"/>
              <a:ext cx="515" cy="212"/>
            </a:xfrm>
            <a:prstGeom prst="rect">
              <a:avLst/>
            </a:prstGeom>
            <a:noFill/>
            <a:ln w="12700">
              <a:noFill/>
              <a:miter lim="800000"/>
              <a:headEnd/>
              <a:tailEnd/>
            </a:ln>
          </p:spPr>
          <p:txBody>
            <a:bodyPr wrap="none" anchor="ctr">
              <a:spAutoFit/>
            </a:bodyPr>
            <a:lstStyle/>
            <a:p>
              <a:pPr algn="ctr"/>
              <a:r>
                <a:rPr lang="en-US" altLang="zh-CN" b="1">
                  <a:latin typeface="Arial Narrow" pitchFamily="34" charset="0"/>
                  <a:ea typeface="宋体" pitchFamily="2" charset="-122"/>
                </a:rPr>
                <a:t>Keyboard</a:t>
              </a:r>
            </a:p>
          </p:txBody>
        </p:sp>
        <p:sp>
          <p:nvSpPr>
            <p:cNvPr id="797726" name="Line 31"/>
            <p:cNvSpPr>
              <a:spLocks noChangeShapeType="1"/>
            </p:cNvSpPr>
            <p:nvPr/>
          </p:nvSpPr>
          <p:spPr bwMode="auto">
            <a:xfrm>
              <a:off x="1966" y="3549"/>
              <a:ext cx="0" cy="192"/>
            </a:xfrm>
            <a:prstGeom prst="line">
              <a:avLst/>
            </a:prstGeom>
            <a:noFill/>
            <a:ln w="12700">
              <a:solidFill>
                <a:schemeClr val="tx1"/>
              </a:solidFill>
              <a:round/>
              <a:headEnd/>
              <a:tailEnd type="triangle" w="med" len="med"/>
            </a:ln>
          </p:spPr>
          <p:txBody>
            <a:bodyPr wrap="none" anchor="ctr"/>
            <a:lstStyle/>
            <a:p>
              <a:endParaRPr lang="zh-CN" altLang="en-US"/>
            </a:p>
          </p:txBody>
        </p:sp>
        <p:sp>
          <p:nvSpPr>
            <p:cNvPr id="797727" name="Text Box 32"/>
            <p:cNvSpPr txBox="1">
              <a:spLocks noChangeArrowheads="1"/>
            </p:cNvSpPr>
            <p:nvPr/>
          </p:nvSpPr>
          <p:spPr bwMode="auto">
            <a:xfrm>
              <a:off x="1690" y="3693"/>
              <a:ext cx="430" cy="212"/>
            </a:xfrm>
            <a:prstGeom prst="rect">
              <a:avLst/>
            </a:prstGeom>
            <a:noFill/>
            <a:ln w="12700">
              <a:noFill/>
              <a:miter lim="800000"/>
              <a:headEnd/>
              <a:tailEnd/>
            </a:ln>
          </p:spPr>
          <p:txBody>
            <a:bodyPr wrap="none" anchor="ctr">
              <a:spAutoFit/>
            </a:bodyPr>
            <a:lstStyle/>
            <a:p>
              <a:pPr algn="ctr"/>
              <a:r>
                <a:rPr lang="en-US" altLang="zh-CN" b="1">
                  <a:latin typeface="Arial Narrow" pitchFamily="34" charset="0"/>
                  <a:ea typeface="宋体" pitchFamily="2" charset="-122"/>
                </a:rPr>
                <a:t>Monitor</a:t>
              </a:r>
            </a:p>
          </p:txBody>
        </p:sp>
        <p:sp>
          <p:nvSpPr>
            <p:cNvPr id="797728" name="Line 33"/>
            <p:cNvSpPr>
              <a:spLocks noChangeShapeType="1"/>
            </p:cNvSpPr>
            <p:nvPr/>
          </p:nvSpPr>
          <p:spPr bwMode="auto">
            <a:xfrm>
              <a:off x="3418" y="3549"/>
              <a:ext cx="0" cy="240"/>
            </a:xfrm>
            <a:prstGeom prst="line">
              <a:avLst/>
            </a:prstGeom>
            <a:noFill/>
            <a:ln w="12700">
              <a:solidFill>
                <a:schemeClr val="tx1"/>
              </a:solidFill>
              <a:round/>
              <a:headEnd type="triangle" w="med" len="med"/>
              <a:tailEnd type="triangle" w="med" len="med"/>
            </a:ln>
          </p:spPr>
          <p:txBody>
            <a:bodyPr wrap="none" anchor="ctr"/>
            <a:lstStyle/>
            <a:p>
              <a:endParaRPr lang="zh-CN" altLang="en-US"/>
            </a:p>
          </p:txBody>
        </p:sp>
        <p:sp>
          <p:nvSpPr>
            <p:cNvPr id="797729" name="AutoShape 34"/>
            <p:cNvSpPr>
              <a:spLocks noChangeArrowheads="1"/>
            </p:cNvSpPr>
            <p:nvPr/>
          </p:nvSpPr>
          <p:spPr bwMode="auto">
            <a:xfrm>
              <a:off x="3226" y="3789"/>
              <a:ext cx="384" cy="384"/>
            </a:xfrm>
            <a:prstGeom prst="can">
              <a:avLst>
                <a:gd name="adj" fmla="val 25000"/>
              </a:avLst>
            </a:prstGeom>
            <a:noFill/>
            <a:ln w="12700">
              <a:solidFill>
                <a:schemeClr val="tx1"/>
              </a:solidFill>
              <a:round/>
              <a:headEnd/>
              <a:tailEnd/>
            </a:ln>
          </p:spPr>
          <p:txBody>
            <a:bodyPr wrap="none" anchor="ctr"/>
            <a:lstStyle/>
            <a:p>
              <a:pPr algn="ctr"/>
              <a:r>
                <a:rPr lang="en-US" altLang="zh-CN" b="1">
                  <a:latin typeface="Arial Narrow" pitchFamily="34" charset="0"/>
                  <a:ea typeface="宋体" pitchFamily="2" charset="-122"/>
                </a:rPr>
                <a:t>Disk</a:t>
              </a:r>
            </a:p>
          </p:txBody>
        </p:sp>
        <p:sp>
          <p:nvSpPr>
            <p:cNvPr id="797730" name="AutoShape 35"/>
            <p:cNvSpPr>
              <a:spLocks noChangeArrowheads="1"/>
            </p:cNvSpPr>
            <p:nvPr/>
          </p:nvSpPr>
          <p:spPr bwMode="auto">
            <a:xfrm>
              <a:off x="170" y="2629"/>
              <a:ext cx="4392" cy="248"/>
            </a:xfrm>
            <a:prstGeom prst="leftRightArrow">
              <a:avLst>
                <a:gd name="adj1" fmla="val 48611"/>
                <a:gd name="adj2" fmla="val 91500"/>
              </a:avLst>
            </a:prstGeom>
            <a:solidFill>
              <a:schemeClr val="bg1"/>
            </a:solidFill>
            <a:ln w="1270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7731" name="Rectangle 36"/>
            <p:cNvSpPr>
              <a:spLocks noChangeArrowheads="1"/>
            </p:cNvSpPr>
            <p:nvPr/>
          </p:nvSpPr>
          <p:spPr bwMode="auto">
            <a:xfrm>
              <a:off x="848" y="2736"/>
              <a:ext cx="105" cy="96"/>
            </a:xfrm>
            <a:prstGeom prst="rect">
              <a:avLst/>
            </a:prstGeom>
            <a:solidFill>
              <a:schemeClr val="bg1"/>
            </a:solidFill>
            <a:ln w="12700">
              <a:no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7732" name="Rectangle 37"/>
            <p:cNvSpPr>
              <a:spLocks noChangeArrowheads="1"/>
            </p:cNvSpPr>
            <p:nvPr/>
          </p:nvSpPr>
          <p:spPr bwMode="auto">
            <a:xfrm>
              <a:off x="1904" y="2730"/>
              <a:ext cx="105" cy="96"/>
            </a:xfrm>
            <a:prstGeom prst="rect">
              <a:avLst/>
            </a:prstGeom>
            <a:solidFill>
              <a:schemeClr val="bg1"/>
            </a:solidFill>
            <a:ln w="12700">
              <a:no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7733" name="Rectangle 38"/>
            <p:cNvSpPr>
              <a:spLocks noChangeArrowheads="1"/>
            </p:cNvSpPr>
            <p:nvPr/>
          </p:nvSpPr>
          <p:spPr bwMode="auto">
            <a:xfrm>
              <a:off x="3374" y="2724"/>
              <a:ext cx="102" cy="96"/>
            </a:xfrm>
            <a:prstGeom prst="rect">
              <a:avLst/>
            </a:prstGeom>
            <a:solidFill>
              <a:schemeClr val="bg1"/>
            </a:solidFill>
            <a:ln w="12700">
              <a:no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7734" name="Text Box 39"/>
            <p:cNvSpPr txBox="1">
              <a:spLocks noChangeArrowheads="1"/>
            </p:cNvSpPr>
            <p:nvPr/>
          </p:nvSpPr>
          <p:spPr bwMode="auto">
            <a:xfrm>
              <a:off x="3500" y="2501"/>
              <a:ext cx="405" cy="212"/>
            </a:xfrm>
            <a:prstGeom prst="rect">
              <a:avLst/>
            </a:prstGeom>
            <a:noFill/>
            <a:ln w="12700">
              <a:noFill/>
              <a:miter lim="800000"/>
              <a:headEnd/>
              <a:tailEnd/>
            </a:ln>
          </p:spPr>
          <p:txBody>
            <a:bodyPr wrap="none" anchor="ctr">
              <a:spAutoFit/>
            </a:bodyPr>
            <a:lstStyle/>
            <a:p>
              <a:r>
                <a:rPr lang="en-US" altLang="zh-CN" b="1">
                  <a:latin typeface="Arial Narrow" pitchFamily="34" charset="0"/>
                  <a:ea typeface="宋体" pitchFamily="2" charset="-122"/>
                </a:rPr>
                <a:t>I/O bus</a:t>
              </a:r>
            </a:p>
          </p:txBody>
        </p:sp>
        <p:sp>
          <p:nvSpPr>
            <p:cNvPr id="797735" name="Rectangle 40"/>
            <p:cNvSpPr>
              <a:spLocks noChangeArrowheads="1"/>
            </p:cNvSpPr>
            <p:nvPr/>
          </p:nvSpPr>
          <p:spPr bwMode="auto">
            <a:xfrm>
              <a:off x="2675" y="2685"/>
              <a:ext cx="102" cy="96"/>
            </a:xfrm>
            <a:prstGeom prst="rect">
              <a:avLst/>
            </a:prstGeom>
            <a:solidFill>
              <a:schemeClr val="bg1"/>
            </a:solidFill>
            <a:ln w="12700">
              <a:no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97736" name="Line 41"/>
            <p:cNvSpPr>
              <a:spLocks noChangeShapeType="1"/>
            </p:cNvSpPr>
            <p:nvPr/>
          </p:nvSpPr>
          <p:spPr bwMode="auto">
            <a:xfrm flipH="1">
              <a:off x="2106" y="1589"/>
              <a:ext cx="641" cy="0"/>
            </a:xfrm>
            <a:prstGeom prst="line">
              <a:avLst/>
            </a:prstGeom>
            <a:noFill/>
            <a:ln w="76200">
              <a:solidFill>
                <a:srgbClr val="00FFFF"/>
              </a:solidFill>
              <a:round/>
              <a:headEnd/>
              <a:tailEnd type="triangle" w="med" len="med"/>
            </a:ln>
          </p:spPr>
          <p:txBody>
            <a:bodyPr wrap="none" anchor="ctr"/>
            <a:lstStyle/>
            <a:p>
              <a:endParaRPr lang="zh-CN" altLang="en-US"/>
            </a:p>
          </p:txBody>
        </p:sp>
        <p:sp>
          <p:nvSpPr>
            <p:cNvPr id="797737" name="Line 42"/>
            <p:cNvSpPr>
              <a:spLocks noChangeShapeType="1"/>
            </p:cNvSpPr>
            <p:nvPr/>
          </p:nvSpPr>
          <p:spPr bwMode="auto">
            <a:xfrm>
              <a:off x="2731" y="1581"/>
              <a:ext cx="0" cy="1155"/>
            </a:xfrm>
            <a:prstGeom prst="line">
              <a:avLst/>
            </a:prstGeom>
            <a:noFill/>
            <a:ln w="76200">
              <a:solidFill>
                <a:srgbClr val="00FFFF"/>
              </a:solidFill>
              <a:round/>
              <a:headEnd/>
              <a:tailEnd/>
            </a:ln>
          </p:spPr>
          <p:txBody>
            <a:bodyPr wrap="none" anchor="ctr"/>
            <a:lstStyle/>
            <a:p>
              <a:endParaRPr lang="zh-CN" altLang="en-US"/>
            </a:p>
          </p:txBody>
        </p:sp>
        <p:sp>
          <p:nvSpPr>
            <p:cNvPr id="797738" name="Line 43"/>
            <p:cNvSpPr>
              <a:spLocks noChangeShapeType="1"/>
            </p:cNvSpPr>
            <p:nvPr/>
          </p:nvSpPr>
          <p:spPr bwMode="auto">
            <a:xfrm flipV="1">
              <a:off x="2707" y="2754"/>
              <a:ext cx="711" cy="0"/>
            </a:xfrm>
            <a:prstGeom prst="line">
              <a:avLst/>
            </a:prstGeom>
            <a:noFill/>
            <a:ln w="76200">
              <a:solidFill>
                <a:srgbClr val="00FFFF"/>
              </a:solidFill>
              <a:round/>
              <a:headEnd/>
              <a:tailEnd/>
            </a:ln>
          </p:spPr>
          <p:txBody>
            <a:bodyPr wrap="none" anchor="ctr"/>
            <a:lstStyle/>
            <a:p>
              <a:endParaRPr lang="zh-CN" altLang="en-US"/>
            </a:p>
          </p:txBody>
        </p:sp>
        <p:sp>
          <p:nvSpPr>
            <p:cNvPr id="797739" name="Line 44"/>
            <p:cNvSpPr>
              <a:spLocks noChangeShapeType="1"/>
            </p:cNvSpPr>
            <p:nvPr/>
          </p:nvSpPr>
          <p:spPr bwMode="auto">
            <a:xfrm flipH="1">
              <a:off x="3418" y="2736"/>
              <a:ext cx="4" cy="493"/>
            </a:xfrm>
            <a:prstGeom prst="line">
              <a:avLst/>
            </a:prstGeom>
            <a:noFill/>
            <a:ln w="76200">
              <a:solidFill>
                <a:srgbClr val="00FFFF"/>
              </a:solidFill>
              <a:round/>
              <a:headEnd/>
              <a:tailEnd/>
            </a:ln>
          </p:spPr>
          <p:txBody>
            <a:bodyPr wrap="none" anchor="ctr"/>
            <a:lstStyle/>
            <a:p>
              <a:endParaRPr lang="zh-CN" altLang="en-US"/>
            </a:p>
          </p:txBody>
        </p:sp>
        <p:sp>
          <p:nvSpPr>
            <p:cNvPr id="797740" name="Rectangle 45"/>
            <p:cNvSpPr>
              <a:spLocks noChangeArrowheads="1"/>
            </p:cNvSpPr>
            <p:nvPr/>
          </p:nvSpPr>
          <p:spPr bwMode="auto">
            <a:xfrm>
              <a:off x="314" y="1889"/>
              <a:ext cx="1180" cy="364"/>
            </a:xfrm>
            <a:prstGeom prst="rect">
              <a:avLst/>
            </a:prstGeom>
            <a:noFill/>
            <a:ln w="12700">
              <a:solidFill>
                <a:schemeClr val="tx1"/>
              </a:solidFill>
              <a:miter lim="800000"/>
              <a:headEnd/>
              <a:tailEnd/>
            </a:ln>
          </p:spPr>
          <p:txBody>
            <a:bodyPr wrap="none" anchor="ctr"/>
            <a:lstStyle/>
            <a:p>
              <a:pPr algn="ctr"/>
              <a:r>
                <a:rPr lang="en-US" altLang="zh-CN" b="1">
                  <a:latin typeface="Arial Narrow" pitchFamily="34" charset="0"/>
                  <a:ea typeface="宋体" pitchFamily="2" charset="-122"/>
                </a:rPr>
                <a:t>Bus interface</a:t>
              </a:r>
            </a:p>
          </p:txBody>
        </p:sp>
      </p:grpSp>
      <p:sp>
        <p:nvSpPr>
          <p:cNvPr id="797741" name="Text Box 47"/>
          <p:cNvSpPr txBox="1">
            <a:spLocks noChangeArrowheads="1"/>
          </p:cNvSpPr>
          <p:nvPr/>
        </p:nvSpPr>
        <p:spPr bwMode="auto">
          <a:xfrm>
            <a:off x="4348163" y="974725"/>
            <a:ext cx="4487862" cy="1196975"/>
          </a:xfrm>
          <a:prstGeom prst="rect">
            <a:avLst/>
          </a:prstGeom>
          <a:noFill/>
          <a:ln w="25400">
            <a:noFill/>
            <a:miter lim="800000"/>
            <a:headEnd/>
            <a:tailEnd/>
          </a:ln>
        </p:spPr>
        <p:txBody>
          <a:bodyPr>
            <a:spAutoFit/>
          </a:bodyPr>
          <a:lstStyle/>
          <a:p>
            <a:pPr>
              <a:lnSpc>
                <a:spcPct val="110000"/>
              </a:lnSpc>
            </a:pPr>
            <a:r>
              <a:rPr lang="zh-CN" altLang="en-US" sz="2200" b="1">
                <a:latin typeface="微软雅黑" pitchFamily="34" charset="-122"/>
                <a:ea typeface="微软雅黑" pitchFamily="34" charset="-122"/>
              </a:rPr>
              <a:t>当</a:t>
            </a:r>
            <a:r>
              <a:rPr lang="en-US" altLang="zh-CN" sz="2200" b="1">
                <a:latin typeface="微软雅黑" pitchFamily="34" charset="-122"/>
                <a:ea typeface="微软雅黑" pitchFamily="34" charset="-122"/>
              </a:rPr>
              <a:t>DMA</a:t>
            </a:r>
            <a:r>
              <a:rPr lang="zh-CN" altLang="en-US" sz="2200" b="1">
                <a:latin typeface="微软雅黑" pitchFamily="34" charset="-122"/>
                <a:ea typeface="微软雅黑" pitchFamily="34" charset="-122"/>
              </a:rPr>
              <a:t>传送结束，磁盘控制器向</a:t>
            </a:r>
            <a:r>
              <a:rPr lang="en-US" altLang="zh-CN" sz="2200" b="1">
                <a:latin typeface="微软雅黑" pitchFamily="34" charset="-122"/>
                <a:ea typeface="微软雅黑" pitchFamily="34" charset="-122"/>
              </a:rPr>
              <a:t>CPU</a:t>
            </a:r>
            <a:r>
              <a:rPr lang="zh-CN" altLang="en-US" sz="2200" b="1">
                <a:latin typeface="微软雅黑" pitchFamily="34" charset="-122"/>
                <a:ea typeface="微软雅黑" pitchFamily="34" charset="-122"/>
              </a:rPr>
              <a:t>发出“</a:t>
            </a:r>
            <a:r>
              <a:rPr lang="en-US" altLang="zh-CN" sz="2200" b="1">
                <a:solidFill>
                  <a:schemeClr val="accent2"/>
                </a:solidFill>
                <a:latin typeface="微软雅黑" pitchFamily="34" charset="-122"/>
                <a:ea typeface="微软雅黑" pitchFamily="34" charset="-122"/>
              </a:rPr>
              <a:t>DMA</a:t>
            </a:r>
            <a:r>
              <a:rPr lang="zh-CN" altLang="en-US" sz="2200" b="1">
                <a:solidFill>
                  <a:schemeClr val="accent2"/>
                </a:solidFill>
                <a:latin typeface="微软雅黑" pitchFamily="34" charset="-122"/>
                <a:ea typeface="微软雅黑" pitchFamily="34" charset="-122"/>
              </a:rPr>
              <a:t>结束中断请求</a:t>
            </a:r>
            <a:r>
              <a:rPr lang="zh-CN" altLang="en-US" sz="2200" b="1">
                <a:latin typeface="微软雅黑" pitchFamily="34" charset="-122"/>
                <a:ea typeface="微软雅黑" pitchFamily="34" charset="-122"/>
              </a:rPr>
              <a:t>”，要求</a:t>
            </a:r>
            <a:r>
              <a:rPr lang="en-US" altLang="zh-CN" sz="2200" b="1">
                <a:latin typeface="微软雅黑" pitchFamily="34" charset="-122"/>
                <a:ea typeface="微软雅黑" pitchFamily="34" charset="-122"/>
              </a:rPr>
              <a:t>CPU</a:t>
            </a:r>
            <a:r>
              <a:rPr lang="zh-CN" altLang="en-US" sz="2200" b="1">
                <a:latin typeface="微软雅黑" pitchFamily="34" charset="-122"/>
                <a:ea typeface="微软雅黑" pitchFamily="34" charset="-122"/>
              </a:rPr>
              <a:t>进行相应的后处理。</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ChangeArrowheads="1"/>
          </p:cNvSpPr>
          <p:nvPr>
            <p:ph type="title"/>
          </p:nvPr>
        </p:nvSpPr>
        <p:spPr>
          <a:xfrm>
            <a:off x="685800" y="152400"/>
            <a:ext cx="7772400" cy="528638"/>
          </a:xfrm>
        </p:spPr>
        <p:txBody>
          <a:bodyPr/>
          <a:lstStyle/>
          <a:p>
            <a:r>
              <a:rPr lang="zh-CN" altLang="en-US">
                <a:latin typeface="黑体" pitchFamily="49" charset="-122"/>
              </a:rPr>
              <a:t>冗余磁盘阵列(</a:t>
            </a:r>
            <a:r>
              <a:rPr lang="en-US" altLang="zh-CN">
                <a:latin typeface="黑体" pitchFamily="49" charset="-122"/>
              </a:rPr>
              <a:t>RAID)</a:t>
            </a:r>
          </a:p>
        </p:txBody>
      </p:sp>
      <p:sp>
        <p:nvSpPr>
          <p:cNvPr id="813059" name="Rectangle 3"/>
          <p:cNvSpPr>
            <a:spLocks noGrp="1" noChangeArrowheads="1"/>
          </p:cNvSpPr>
          <p:nvPr>
            <p:ph type="body" idx="1"/>
          </p:nvPr>
        </p:nvSpPr>
        <p:spPr>
          <a:xfrm>
            <a:off x="479425" y="2366963"/>
            <a:ext cx="8458200" cy="4010025"/>
          </a:xfrm>
        </p:spPr>
        <p:txBody>
          <a:bodyPr/>
          <a:lstStyle/>
          <a:p>
            <a:pPr marL="342900" indent="-342900">
              <a:spcBef>
                <a:spcPct val="20000"/>
              </a:spcBef>
            </a:pPr>
            <a:r>
              <a:rPr lang="en-US" altLang="zh-CN">
                <a:latin typeface="微软雅黑" pitchFamily="34" charset="-122"/>
                <a:ea typeface="微软雅黑" pitchFamily="34" charset="-122"/>
              </a:rPr>
              <a:t>RAID</a:t>
            </a:r>
            <a:r>
              <a:rPr lang="zh-CN" altLang="en-US">
                <a:latin typeface="微软雅黑" pitchFamily="34" charset="-122"/>
                <a:ea typeface="微软雅黑" pitchFamily="34" charset="-122"/>
              </a:rPr>
              <a:t>的基本思想：</a:t>
            </a:r>
          </a:p>
          <a:p>
            <a:pPr marL="742950" lvl="1" indent="-285750">
              <a:spcBef>
                <a:spcPct val="20000"/>
              </a:spcBef>
              <a:buFontTx/>
              <a:buNone/>
            </a:pPr>
            <a:r>
              <a:rPr lang="zh-CN" altLang="en-US">
                <a:latin typeface="微软雅黑" pitchFamily="34" charset="-122"/>
                <a:ea typeface="微软雅黑" pitchFamily="34" charset="-122"/>
              </a:rPr>
              <a:t>    将多个独立操作的磁盘按某种方式组织成磁盘阵列(</a:t>
            </a:r>
            <a:r>
              <a:rPr lang="en-US" altLang="zh-CN">
                <a:latin typeface="微软雅黑" pitchFamily="34" charset="-122"/>
                <a:ea typeface="微软雅黑" pitchFamily="34" charset="-122"/>
              </a:rPr>
              <a:t>Disk Array)，</a:t>
            </a:r>
            <a:r>
              <a:rPr lang="zh-CN" altLang="en-US">
                <a:latin typeface="微软雅黑" pitchFamily="34" charset="-122"/>
                <a:ea typeface="微软雅黑" pitchFamily="34" charset="-122"/>
              </a:rPr>
              <a:t>以</a:t>
            </a:r>
            <a:r>
              <a:rPr lang="zh-CN" altLang="en-US">
                <a:solidFill>
                  <a:srgbClr val="D10F0F"/>
                </a:solidFill>
                <a:latin typeface="微软雅黑" pitchFamily="34" charset="-122"/>
                <a:ea typeface="微软雅黑" pitchFamily="34" charset="-122"/>
              </a:rPr>
              <a:t>增加容量</a:t>
            </a:r>
            <a:r>
              <a:rPr lang="zh-CN" altLang="en-US">
                <a:latin typeface="微软雅黑" pitchFamily="34" charset="-122"/>
                <a:ea typeface="微软雅黑" pitchFamily="34" charset="-122"/>
              </a:rPr>
              <a:t>，利用类似于主存中的多体交叉技术，将数据存储在多个盘体上，通过使这些盘并行工作来</a:t>
            </a:r>
            <a:r>
              <a:rPr lang="zh-CN" altLang="en-US">
                <a:solidFill>
                  <a:srgbClr val="D10F0F"/>
                </a:solidFill>
                <a:latin typeface="微软雅黑" pitchFamily="34" charset="-122"/>
                <a:ea typeface="微软雅黑" pitchFamily="34" charset="-122"/>
              </a:rPr>
              <a:t>提高传输速度</a:t>
            </a:r>
            <a:r>
              <a:rPr lang="zh-CN" altLang="en-US">
                <a:latin typeface="微软雅黑" pitchFamily="34" charset="-122"/>
                <a:ea typeface="微软雅黑" pitchFamily="34" charset="-122"/>
              </a:rPr>
              <a:t>，并用冗余(</a:t>
            </a:r>
            <a:r>
              <a:rPr lang="en-US" altLang="zh-CN">
                <a:latin typeface="微软雅黑" pitchFamily="34" charset="-122"/>
                <a:ea typeface="微软雅黑" pitchFamily="34" charset="-122"/>
              </a:rPr>
              <a:t>redundancy)</a:t>
            </a:r>
            <a:r>
              <a:rPr lang="zh-CN" altLang="en-US">
                <a:latin typeface="微软雅黑" pitchFamily="34" charset="-122"/>
                <a:ea typeface="微软雅黑" pitchFamily="34" charset="-122"/>
              </a:rPr>
              <a:t>磁盘技术来进行错误恢复(</a:t>
            </a:r>
            <a:r>
              <a:rPr lang="en-US" altLang="zh-CN">
                <a:latin typeface="微软雅黑" pitchFamily="34" charset="-122"/>
                <a:ea typeface="微软雅黑" pitchFamily="34" charset="-122"/>
              </a:rPr>
              <a:t>error correction)</a:t>
            </a:r>
            <a:r>
              <a:rPr lang="zh-CN" altLang="en-US">
                <a:latin typeface="微软雅黑" pitchFamily="34" charset="-122"/>
                <a:ea typeface="微软雅黑" pitchFamily="34" charset="-122"/>
              </a:rPr>
              <a:t>以</a:t>
            </a:r>
            <a:r>
              <a:rPr lang="zh-CN" altLang="en-US">
                <a:solidFill>
                  <a:srgbClr val="D10F0F"/>
                </a:solidFill>
                <a:latin typeface="微软雅黑" pitchFamily="34" charset="-122"/>
                <a:ea typeface="微软雅黑" pitchFamily="34" charset="-122"/>
              </a:rPr>
              <a:t>提高可靠性</a:t>
            </a:r>
            <a:r>
              <a:rPr lang="zh-CN" altLang="en-US">
                <a:latin typeface="微软雅黑" pitchFamily="34" charset="-122"/>
                <a:ea typeface="微软雅黑" pitchFamily="34" charset="-122"/>
              </a:rPr>
              <a:t>。</a:t>
            </a:r>
            <a:endParaRPr lang="en-US" altLang="zh-CN">
              <a:latin typeface="微软雅黑" pitchFamily="34" charset="-122"/>
              <a:ea typeface="微软雅黑" pitchFamily="34" charset="-122"/>
            </a:endParaRPr>
          </a:p>
          <a:p>
            <a:pPr marL="342900" indent="-342900" algn="just">
              <a:spcBef>
                <a:spcPct val="20000"/>
              </a:spcBef>
            </a:pPr>
            <a:r>
              <a:rPr lang="en-US" altLang="zh-CN">
                <a:latin typeface="微软雅黑" pitchFamily="34" charset="-122"/>
                <a:ea typeface="微软雅黑" pitchFamily="34" charset="-122"/>
              </a:rPr>
              <a:t>RAID</a:t>
            </a:r>
            <a:r>
              <a:rPr lang="zh-CN" altLang="en-US">
                <a:latin typeface="微软雅黑" pitchFamily="34" charset="-122"/>
                <a:ea typeface="微软雅黑" pitchFamily="34" charset="-122"/>
              </a:rPr>
              <a:t>特性：</a:t>
            </a:r>
          </a:p>
          <a:p>
            <a:pPr marL="742950" lvl="1" indent="-285750" algn="just">
              <a:spcBef>
                <a:spcPct val="20000"/>
              </a:spcBef>
              <a:buFontTx/>
              <a:buNone/>
            </a:pPr>
            <a:r>
              <a:rPr lang="zh-CN" altLang="en-US">
                <a:solidFill>
                  <a:srgbClr val="006600"/>
                </a:solidFill>
                <a:latin typeface="微软雅黑" pitchFamily="34" charset="-122"/>
                <a:ea typeface="微软雅黑" pitchFamily="34" charset="-122"/>
              </a:rPr>
              <a:t>（1）</a:t>
            </a:r>
            <a:r>
              <a:rPr lang="en-US" altLang="zh-CN">
                <a:solidFill>
                  <a:srgbClr val="006600"/>
                </a:solidFill>
                <a:latin typeface="微软雅黑" pitchFamily="34" charset="-122"/>
                <a:ea typeface="微软雅黑" pitchFamily="34" charset="-122"/>
              </a:rPr>
              <a:t>RAID</a:t>
            </a:r>
            <a:r>
              <a:rPr lang="zh-CN" altLang="en-US">
                <a:solidFill>
                  <a:srgbClr val="006600"/>
                </a:solidFill>
                <a:latin typeface="微软雅黑" pitchFamily="34" charset="-122"/>
                <a:ea typeface="微软雅黑" pitchFamily="34" charset="-122"/>
              </a:rPr>
              <a:t>是一组物理磁盘驱动器，在操作系统下被视为一个单逻辑驱动器。</a:t>
            </a:r>
          </a:p>
          <a:p>
            <a:pPr marL="742950" lvl="1" indent="-285750" algn="just">
              <a:spcBef>
                <a:spcPct val="20000"/>
              </a:spcBef>
              <a:buFontTx/>
              <a:buNone/>
            </a:pPr>
            <a:r>
              <a:rPr lang="zh-CN" altLang="en-US">
                <a:solidFill>
                  <a:srgbClr val="006600"/>
                </a:solidFill>
                <a:latin typeface="微软雅黑" pitchFamily="34" charset="-122"/>
                <a:ea typeface="微软雅黑" pitchFamily="34" charset="-122"/>
              </a:rPr>
              <a:t>（2）数据分布在一组物理磁盘上。</a:t>
            </a:r>
          </a:p>
          <a:p>
            <a:pPr marL="742950" lvl="1" indent="-285750" algn="just">
              <a:spcBef>
                <a:spcPct val="20000"/>
              </a:spcBef>
              <a:buFontTx/>
              <a:buNone/>
            </a:pPr>
            <a:r>
              <a:rPr lang="zh-CN" altLang="en-US">
                <a:solidFill>
                  <a:srgbClr val="006600"/>
                </a:solidFill>
                <a:latin typeface="微软雅黑" pitchFamily="34" charset="-122"/>
                <a:ea typeface="微软雅黑" pitchFamily="34" charset="-122"/>
              </a:rPr>
              <a:t>（3）冗余磁盘用于存储奇偶校验信息，保证磁盘万一损坏时能恢复数据。</a:t>
            </a:r>
          </a:p>
          <a:p>
            <a:pPr marL="342900" indent="-342900" algn="just">
              <a:spcBef>
                <a:spcPct val="20000"/>
              </a:spcBef>
            </a:pPr>
            <a:r>
              <a:rPr lang="en-US" altLang="zh-CN">
                <a:latin typeface="微软雅黑" pitchFamily="34" charset="-122"/>
                <a:ea typeface="微软雅黑" pitchFamily="34" charset="-122"/>
              </a:rPr>
              <a:t>RAID</a:t>
            </a:r>
            <a:r>
              <a:rPr lang="zh-CN" altLang="en-US">
                <a:latin typeface="微软雅黑" pitchFamily="34" charset="-122"/>
                <a:ea typeface="微软雅黑" pitchFamily="34" charset="-122"/>
              </a:rPr>
              <a:t>级别</a:t>
            </a:r>
          </a:p>
          <a:p>
            <a:pPr marL="742950" lvl="1" indent="-285750" algn="just">
              <a:spcBef>
                <a:spcPct val="20000"/>
              </a:spcBef>
            </a:pPr>
            <a:r>
              <a:rPr lang="zh-CN" altLang="en-US">
                <a:latin typeface="微软雅黑" pitchFamily="34" charset="-122"/>
                <a:ea typeface="微软雅黑" pitchFamily="34" charset="-122"/>
              </a:rPr>
              <a:t>目前已知的</a:t>
            </a:r>
            <a:r>
              <a:rPr lang="en-US" altLang="zh-CN">
                <a:latin typeface="微软雅黑" pitchFamily="34" charset="-122"/>
                <a:ea typeface="微软雅黑" pitchFamily="34" charset="-122"/>
              </a:rPr>
              <a:t>RAID</a:t>
            </a:r>
            <a:r>
              <a:rPr lang="zh-CN" altLang="en-US">
                <a:latin typeface="微软雅黑" pitchFamily="34" charset="-122"/>
                <a:ea typeface="微软雅黑" pitchFamily="34" charset="-122"/>
              </a:rPr>
              <a:t>方案分为8级（0-7级），以及</a:t>
            </a:r>
            <a:r>
              <a:rPr lang="en-US" altLang="zh-CN">
                <a:latin typeface="微软雅黑" pitchFamily="34" charset="-122"/>
                <a:ea typeface="微软雅黑" pitchFamily="34" charset="-122"/>
              </a:rPr>
              <a:t>RAID10（</a:t>
            </a:r>
            <a:r>
              <a:rPr lang="zh-CN" altLang="en-US">
                <a:latin typeface="微软雅黑" pitchFamily="34" charset="-122"/>
                <a:ea typeface="微软雅黑" pitchFamily="34" charset="-122"/>
              </a:rPr>
              <a:t>结合0和1级）和</a:t>
            </a:r>
            <a:r>
              <a:rPr lang="en-US" altLang="zh-CN">
                <a:latin typeface="微软雅黑" pitchFamily="34" charset="-122"/>
                <a:ea typeface="微软雅黑" pitchFamily="34" charset="-122"/>
              </a:rPr>
              <a:t>RAID30 （</a:t>
            </a:r>
            <a:r>
              <a:rPr lang="zh-CN" altLang="en-US">
                <a:latin typeface="微软雅黑" pitchFamily="34" charset="-122"/>
                <a:ea typeface="微软雅黑" pitchFamily="34" charset="-122"/>
              </a:rPr>
              <a:t>结合0和3级）和</a:t>
            </a:r>
            <a:r>
              <a:rPr lang="en-US" altLang="zh-CN">
                <a:latin typeface="微软雅黑" pitchFamily="34" charset="-122"/>
                <a:ea typeface="微软雅黑" pitchFamily="34" charset="-122"/>
              </a:rPr>
              <a:t> RAID50 （</a:t>
            </a:r>
            <a:r>
              <a:rPr lang="zh-CN" altLang="en-US">
                <a:latin typeface="微软雅黑" pitchFamily="34" charset="-122"/>
                <a:ea typeface="微软雅黑" pitchFamily="34" charset="-122"/>
              </a:rPr>
              <a:t>结合0和5级）</a:t>
            </a: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但这些级别不是简单地表示层次关系，而是表示具有上述3个共同特性的不同设计结构。</a:t>
            </a:r>
          </a:p>
        </p:txBody>
      </p:sp>
      <p:sp>
        <p:nvSpPr>
          <p:cNvPr id="813060" name="Rectangle 4"/>
          <p:cNvSpPr>
            <a:spLocks noChangeArrowheads="1"/>
          </p:cNvSpPr>
          <p:nvPr/>
        </p:nvSpPr>
        <p:spPr bwMode="auto">
          <a:xfrm>
            <a:off x="460375" y="784225"/>
            <a:ext cx="7437438" cy="1449388"/>
          </a:xfrm>
          <a:prstGeom prst="rect">
            <a:avLst/>
          </a:prstGeom>
          <a:noFill/>
          <a:ln w="12700">
            <a:noFill/>
            <a:miter lim="800000"/>
            <a:headEnd/>
            <a:tailEnd/>
          </a:ln>
          <a:effectLst/>
        </p:spPr>
        <p:txBody>
          <a:bodyPr lIns="63500" tIns="25400" rIns="63500" bIns="25400">
            <a:spAutoFit/>
          </a:bodyPr>
          <a:lstStyle/>
          <a:p>
            <a:pPr marL="342900" indent="-342900">
              <a:lnSpc>
                <a:spcPct val="110000"/>
              </a:lnSpc>
              <a:spcBef>
                <a:spcPct val="15000"/>
              </a:spcBef>
              <a:buSzPct val="100000"/>
              <a:buFontTx/>
              <a:buChar char="°"/>
            </a:pPr>
            <a:r>
              <a:rPr lang="zh-CN" altLang="en-US" sz="1900" b="1">
                <a:latin typeface="微软雅黑" pitchFamily="34" charset="-122"/>
                <a:ea typeface="微软雅黑" pitchFamily="34" charset="-122"/>
              </a:rPr>
              <a:t>系统总体性能的提高不匹配</a:t>
            </a:r>
          </a:p>
          <a:p>
            <a:pPr marL="742950" lvl="1" indent="-285750">
              <a:lnSpc>
                <a:spcPct val="110000"/>
              </a:lnSpc>
              <a:spcBef>
                <a:spcPct val="15000"/>
              </a:spcBef>
              <a:buSzPct val="100000"/>
              <a:buFontTx/>
              <a:buChar char="•"/>
            </a:pPr>
            <a:r>
              <a:rPr lang="zh-CN" altLang="en-US" sz="1900" b="1">
                <a:solidFill>
                  <a:schemeClr val="accent2"/>
                </a:solidFill>
                <a:latin typeface="微软雅黑" pitchFamily="34" charset="-122"/>
                <a:ea typeface="微软雅黑" pitchFamily="34" charset="-122"/>
              </a:rPr>
              <a:t>处理器和主存性能改进</a:t>
            </a:r>
            <a:r>
              <a:rPr lang="zh-CN" altLang="en-US" sz="1900" b="1">
                <a:solidFill>
                  <a:srgbClr val="CC0000"/>
                </a:solidFill>
                <a:latin typeface="微软雅黑" pitchFamily="34" charset="-122"/>
                <a:ea typeface="微软雅黑" pitchFamily="34" charset="-122"/>
              </a:rPr>
              <a:t>快</a:t>
            </a:r>
          </a:p>
          <a:p>
            <a:pPr marL="742950" lvl="1" indent="-285750">
              <a:lnSpc>
                <a:spcPct val="110000"/>
              </a:lnSpc>
              <a:spcBef>
                <a:spcPct val="15000"/>
              </a:spcBef>
              <a:buSzPct val="100000"/>
              <a:buFontTx/>
              <a:buChar char="•"/>
            </a:pPr>
            <a:r>
              <a:rPr lang="zh-CN" altLang="en-US" sz="1900" b="1">
                <a:solidFill>
                  <a:schemeClr val="accent2"/>
                </a:solidFill>
                <a:latin typeface="微软雅黑" pitchFamily="34" charset="-122"/>
                <a:ea typeface="微软雅黑" pitchFamily="34" charset="-122"/>
              </a:rPr>
              <a:t>辅存性能性能改进</a:t>
            </a:r>
            <a:r>
              <a:rPr lang="zh-CN" altLang="en-US" sz="1900" b="1">
                <a:solidFill>
                  <a:srgbClr val="CC0000"/>
                </a:solidFill>
                <a:latin typeface="微软雅黑" pitchFamily="34" charset="-122"/>
                <a:ea typeface="微软雅黑" pitchFamily="34" charset="-122"/>
              </a:rPr>
              <a:t>慢</a:t>
            </a:r>
            <a:r>
              <a:rPr lang="zh-CN" altLang="en-US" sz="1900" b="1">
                <a:solidFill>
                  <a:schemeClr val="bg1"/>
                </a:solidFill>
                <a:latin typeface="微软雅黑" pitchFamily="34" charset="-122"/>
                <a:ea typeface="微软雅黑" pitchFamily="34" charset="-122"/>
              </a:rPr>
              <a:t>	*可靠性(</a:t>
            </a:r>
            <a:r>
              <a:rPr lang="en-US" altLang="zh-CN" sz="1900" b="1">
                <a:solidFill>
                  <a:schemeClr val="bg1"/>
                </a:solidFill>
                <a:latin typeface="微软雅黑" pitchFamily="34" charset="-122"/>
                <a:ea typeface="微软雅黑" pitchFamily="34" charset="-122"/>
              </a:rPr>
              <a:t>Reliability)</a:t>
            </a:r>
            <a:endParaRPr lang="zh-CN" altLang="en-US" sz="1900" b="1">
              <a:solidFill>
                <a:schemeClr val="bg1"/>
              </a:solidFill>
              <a:latin typeface="微软雅黑" pitchFamily="34" charset="-122"/>
              <a:ea typeface="微软雅黑" pitchFamily="34" charset="-122"/>
            </a:endParaRPr>
          </a:p>
          <a:p>
            <a:pPr marL="342900" indent="-342900">
              <a:lnSpc>
                <a:spcPct val="110000"/>
              </a:lnSpc>
              <a:spcBef>
                <a:spcPct val="15000"/>
              </a:spcBef>
              <a:buSzPct val="100000"/>
              <a:buFontTx/>
              <a:buChar char="°"/>
            </a:pPr>
            <a:r>
              <a:rPr lang="zh-CN" altLang="en-US" sz="1900" b="1">
                <a:latin typeface="微软雅黑" pitchFamily="34" charset="-122"/>
                <a:ea typeface="微软雅黑" pitchFamily="34" charset="-122"/>
              </a:rPr>
              <a:t>所用措施：</a:t>
            </a:r>
            <a:r>
              <a:rPr lang="en-US" altLang="zh-CN" sz="1900" b="1">
                <a:latin typeface="微软雅黑" pitchFamily="34" charset="-122"/>
                <a:ea typeface="微软雅黑" pitchFamily="34" charset="-122"/>
              </a:rPr>
              <a:t>RAID-</a:t>
            </a:r>
            <a:r>
              <a:rPr lang="en-US" altLang="zh-CN" sz="1900" b="1">
                <a:solidFill>
                  <a:srgbClr val="0000CC"/>
                </a:solidFill>
                <a:latin typeface="微软雅黑" pitchFamily="34" charset="-122"/>
                <a:ea typeface="微软雅黑" pitchFamily="34" charset="-122"/>
              </a:rPr>
              <a:t>R</a:t>
            </a:r>
            <a:r>
              <a:rPr lang="en-US" altLang="zh-CN" sz="1900" b="1">
                <a:latin typeface="微软雅黑" pitchFamily="34" charset="-122"/>
                <a:ea typeface="微软雅黑" pitchFamily="34" charset="-122"/>
              </a:rPr>
              <a:t>edundant </a:t>
            </a:r>
            <a:r>
              <a:rPr lang="en-US" altLang="zh-CN" sz="1900" b="1">
                <a:solidFill>
                  <a:srgbClr val="0000CC"/>
                </a:solidFill>
                <a:latin typeface="微软雅黑" pitchFamily="34" charset="-122"/>
                <a:ea typeface="微软雅黑" pitchFamily="34" charset="-122"/>
              </a:rPr>
              <a:t>A</a:t>
            </a:r>
            <a:r>
              <a:rPr lang="en-US" altLang="zh-CN" sz="1900" b="1">
                <a:latin typeface="微软雅黑" pitchFamily="34" charset="-122"/>
                <a:ea typeface="微软雅黑" pitchFamily="34" charset="-122"/>
              </a:rPr>
              <a:t>rrays of </a:t>
            </a:r>
            <a:r>
              <a:rPr lang="en-US" altLang="zh-CN" sz="1900" b="1">
                <a:solidFill>
                  <a:srgbClr val="0000CC"/>
                </a:solidFill>
                <a:latin typeface="微软雅黑" pitchFamily="34" charset="-122"/>
                <a:ea typeface="微软雅黑" pitchFamily="34" charset="-122"/>
              </a:rPr>
              <a:t>I</a:t>
            </a:r>
            <a:r>
              <a:rPr lang="en-US" altLang="zh-CN" sz="1900" b="1">
                <a:latin typeface="微软雅黑" pitchFamily="34" charset="-122"/>
                <a:ea typeface="微软雅黑" pitchFamily="34" charset="-122"/>
              </a:rPr>
              <a:t>nexpensive </a:t>
            </a:r>
            <a:r>
              <a:rPr lang="en-US" altLang="zh-CN" sz="1900" b="1">
                <a:solidFill>
                  <a:srgbClr val="0000CC"/>
                </a:solidFill>
                <a:latin typeface="微软雅黑" pitchFamily="34" charset="-122"/>
                <a:ea typeface="微软雅黑" pitchFamily="34" charset="-122"/>
              </a:rPr>
              <a:t>D</a:t>
            </a:r>
            <a:r>
              <a:rPr lang="en-US" altLang="zh-CN" sz="1900" b="1">
                <a:latin typeface="微软雅黑" pitchFamily="34" charset="-122"/>
                <a:ea typeface="微软雅黑" pitchFamily="34" charset="-122"/>
              </a:rPr>
              <a:t>isk </a:t>
            </a:r>
            <a:endParaRPr lang="zh-CN" altLang="en-US" sz="1900" b="1">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3060"/>
                                        </p:tgtEl>
                                        <p:attrNameLst>
                                          <p:attrName>style.visibility</p:attrName>
                                        </p:attrNameLst>
                                      </p:cBhvr>
                                      <p:to>
                                        <p:strVal val="visible"/>
                                      </p:to>
                                    </p:set>
                                    <p:animEffect transition="in" filter="blinds(horizontal)">
                                      <p:cBhvr>
                                        <p:cTn id="7" dur="500"/>
                                        <p:tgtEl>
                                          <p:spTgt spid="8130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3059">
                                            <p:txEl>
                                              <p:pRg st="0" end="0"/>
                                            </p:txEl>
                                          </p:spTgt>
                                        </p:tgtEl>
                                        <p:attrNameLst>
                                          <p:attrName>style.visibility</p:attrName>
                                        </p:attrNameLst>
                                      </p:cBhvr>
                                      <p:to>
                                        <p:strVal val="visible"/>
                                      </p:to>
                                    </p:set>
                                    <p:animEffect transition="in" filter="blinds(horizontal)">
                                      <p:cBhvr>
                                        <p:cTn id="12" dur="500"/>
                                        <p:tgtEl>
                                          <p:spTgt spid="813059">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813059">
                                            <p:txEl>
                                              <p:pRg st="1" end="1"/>
                                            </p:txEl>
                                          </p:spTgt>
                                        </p:tgtEl>
                                        <p:attrNameLst>
                                          <p:attrName>style.visibility</p:attrName>
                                        </p:attrNameLst>
                                      </p:cBhvr>
                                      <p:to>
                                        <p:strVal val="visible"/>
                                      </p:to>
                                    </p:set>
                                    <p:animEffect transition="in" filter="blinds(horizontal)">
                                      <p:cBhvr>
                                        <p:cTn id="15" dur="500"/>
                                        <p:tgtEl>
                                          <p:spTgt spid="81305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813059">
                                            <p:txEl>
                                              <p:pRg st="2" end="2"/>
                                            </p:txEl>
                                          </p:spTgt>
                                        </p:tgtEl>
                                        <p:attrNameLst>
                                          <p:attrName>style.visibility</p:attrName>
                                        </p:attrNameLst>
                                      </p:cBhvr>
                                      <p:to>
                                        <p:strVal val="visible"/>
                                      </p:to>
                                    </p:set>
                                    <p:animEffect transition="in" filter="blinds(horizontal)">
                                      <p:cBhvr>
                                        <p:cTn id="20" dur="500"/>
                                        <p:tgtEl>
                                          <p:spTgt spid="813059">
                                            <p:txEl>
                                              <p:pRg st="2" end="2"/>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813059">
                                            <p:txEl>
                                              <p:pRg st="3" end="3"/>
                                            </p:txEl>
                                          </p:spTgt>
                                        </p:tgtEl>
                                        <p:attrNameLst>
                                          <p:attrName>style.visibility</p:attrName>
                                        </p:attrNameLst>
                                      </p:cBhvr>
                                      <p:to>
                                        <p:strVal val="visible"/>
                                      </p:to>
                                    </p:set>
                                    <p:animEffect transition="in" filter="blinds(horizontal)">
                                      <p:cBhvr>
                                        <p:cTn id="23" dur="500"/>
                                        <p:tgtEl>
                                          <p:spTgt spid="813059">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813059">
                                            <p:txEl>
                                              <p:pRg st="4" end="4"/>
                                            </p:txEl>
                                          </p:spTgt>
                                        </p:tgtEl>
                                        <p:attrNameLst>
                                          <p:attrName>style.visibility</p:attrName>
                                        </p:attrNameLst>
                                      </p:cBhvr>
                                      <p:to>
                                        <p:strVal val="visible"/>
                                      </p:to>
                                    </p:set>
                                    <p:animEffect transition="in" filter="blinds(horizontal)">
                                      <p:cBhvr>
                                        <p:cTn id="26" dur="500"/>
                                        <p:tgtEl>
                                          <p:spTgt spid="813059">
                                            <p:txEl>
                                              <p:pRg st="4" end="4"/>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813059">
                                            <p:txEl>
                                              <p:pRg st="5" end="5"/>
                                            </p:txEl>
                                          </p:spTgt>
                                        </p:tgtEl>
                                        <p:attrNameLst>
                                          <p:attrName>style.visibility</p:attrName>
                                        </p:attrNameLst>
                                      </p:cBhvr>
                                      <p:to>
                                        <p:strVal val="visible"/>
                                      </p:to>
                                    </p:set>
                                    <p:animEffect transition="in" filter="blinds(horizontal)">
                                      <p:cBhvr>
                                        <p:cTn id="29" dur="500"/>
                                        <p:tgtEl>
                                          <p:spTgt spid="813059">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813059">
                                            <p:txEl>
                                              <p:pRg st="6" end="6"/>
                                            </p:txEl>
                                          </p:spTgt>
                                        </p:tgtEl>
                                        <p:attrNameLst>
                                          <p:attrName>style.visibility</p:attrName>
                                        </p:attrNameLst>
                                      </p:cBhvr>
                                      <p:to>
                                        <p:strVal val="visible"/>
                                      </p:to>
                                    </p:set>
                                    <p:animEffect transition="in" filter="blinds(horizontal)">
                                      <p:cBhvr>
                                        <p:cTn id="34" dur="500"/>
                                        <p:tgtEl>
                                          <p:spTgt spid="813059">
                                            <p:txEl>
                                              <p:pRg st="6" end="6"/>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813059">
                                            <p:txEl>
                                              <p:pRg st="7" end="7"/>
                                            </p:txEl>
                                          </p:spTgt>
                                        </p:tgtEl>
                                        <p:attrNameLst>
                                          <p:attrName>style.visibility</p:attrName>
                                        </p:attrNameLst>
                                      </p:cBhvr>
                                      <p:to>
                                        <p:strVal val="visible"/>
                                      </p:to>
                                    </p:set>
                                    <p:animEffect transition="in" filter="blinds(horizontal)">
                                      <p:cBhvr>
                                        <p:cTn id="37" dur="500"/>
                                        <p:tgtEl>
                                          <p:spTgt spid="8130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306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4084" name="Picture 4" descr="RAID_0级阵列的数据映射"/>
          <p:cNvPicPr>
            <a:picLocks noChangeAspect="1" noChangeArrowheads="1"/>
          </p:cNvPicPr>
          <p:nvPr>
            <p:ph sz="half" idx="2"/>
          </p:nvPr>
        </p:nvPicPr>
        <p:blipFill>
          <a:blip r:embed="rId2"/>
          <a:srcRect/>
          <a:stretch>
            <a:fillRect/>
          </a:stretch>
        </p:blipFill>
        <p:spPr>
          <a:xfrm>
            <a:off x="57150" y="2960688"/>
            <a:ext cx="8815388" cy="3883025"/>
          </a:xfrm>
          <a:noFill/>
          <a:ln/>
        </p:spPr>
      </p:pic>
      <p:sp>
        <p:nvSpPr>
          <p:cNvPr id="814082" name="Rectangle 2"/>
          <p:cNvSpPr>
            <a:spLocks noGrp="1" noChangeArrowheads="1"/>
          </p:cNvSpPr>
          <p:nvPr>
            <p:ph type="title"/>
          </p:nvPr>
        </p:nvSpPr>
        <p:spPr/>
        <p:txBody>
          <a:bodyPr/>
          <a:lstStyle/>
          <a:p>
            <a:r>
              <a:rPr lang="zh-CN" altLang="en-US">
                <a:ea typeface="宋体" pitchFamily="2" charset="-122"/>
              </a:rPr>
              <a:t> 冗余磁盘阵列 ( </a:t>
            </a:r>
            <a:r>
              <a:rPr lang="en-US" altLang="zh-CN">
                <a:ea typeface="宋体" pitchFamily="2" charset="-122"/>
              </a:rPr>
              <a:t>RAID 0 )</a:t>
            </a:r>
            <a:endParaRPr lang="zh-CN" altLang="en-US">
              <a:ea typeface="宋体" pitchFamily="2" charset="-122"/>
            </a:endParaRPr>
          </a:p>
        </p:txBody>
      </p:sp>
      <p:sp>
        <p:nvSpPr>
          <p:cNvPr id="814083" name="Rectangle 3"/>
          <p:cNvSpPr>
            <a:spLocks noGrp="1" noChangeArrowheads="1"/>
          </p:cNvSpPr>
          <p:nvPr>
            <p:ph type="body" sz="half" idx="1"/>
          </p:nvPr>
        </p:nvSpPr>
        <p:spPr>
          <a:xfrm>
            <a:off x="193675" y="787400"/>
            <a:ext cx="8605838" cy="2682875"/>
          </a:xfrm>
        </p:spPr>
        <p:txBody>
          <a:bodyPr/>
          <a:lstStyle/>
          <a:p>
            <a:pPr marL="342900" indent="-342900">
              <a:spcBef>
                <a:spcPct val="25000"/>
              </a:spcBef>
            </a:pPr>
            <a:r>
              <a:rPr lang="zh-CN" altLang="en-US" sz="1900">
                <a:latin typeface="微软雅黑" pitchFamily="34" charset="-122"/>
                <a:ea typeface="微软雅黑" pitchFamily="34" charset="-122"/>
              </a:rPr>
              <a:t>不遵循特性(3)，无冗余。适用于容量和速度要求高的非关键数据存储的场合</a:t>
            </a:r>
          </a:p>
          <a:p>
            <a:pPr marL="742950" lvl="1" indent="-285750">
              <a:spcBef>
                <a:spcPct val="25000"/>
              </a:spcBef>
            </a:pPr>
            <a:r>
              <a:rPr lang="zh-CN" altLang="en-US" sz="1900">
                <a:latin typeface="微软雅黑" pitchFamily="34" charset="-122"/>
                <a:ea typeface="微软雅黑" pitchFamily="34" charset="-122"/>
              </a:rPr>
              <a:t>与单个大容量磁盘相比有两个优点：</a:t>
            </a:r>
          </a:p>
          <a:p>
            <a:pPr marL="742950" lvl="1" indent="-285750">
              <a:spcBef>
                <a:spcPct val="25000"/>
              </a:spcBef>
              <a:buFontTx/>
              <a:buNone/>
            </a:pPr>
            <a:r>
              <a:rPr lang="zh-CN" altLang="en-US" sz="1900">
                <a:solidFill>
                  <a:srgbClr val="006600"/>
                </a:solidFill>
                <a:latin typeface="微软雅黑" pitchFamily="34" charset="-122"/>
                <a:ea typeface="微软雅黑" pitchFamily="34" charset="-122"/>
              </a:rPr>
              <a:t>   (1) 连续分布或大条区交叉分布时，如果两个</a:t>
            </a:r>
            <a:r>
              <a:rPr lang="en-US" altLang="zh-CN" sz="1900">
                <a:solidFill>
                  <a:srgbClr val="006600"/>
                </a:solidFill>
                <a:latin typeface="微软雅黑" pitchFamily="34" charset="-122"/>
                <a:ea typeface="微软雅黑" pitchFamily="34" charset="-122"/>
              </a:rPr>
              <a:t>I/O</a:t>
            </a:r>
            <a:r>
              <a:rPr lang="zh-CN" altLang="en-US" sz="1900">
                <a:solidFill>
                  <a:srgbClr val="006600"/>
                </a:solidFill>
                <a:latin typeface="微软雅黑" pitchFamily="34" charset="-122"/>
                <a:ea typeface="微软雅黑" pitchFamily="34" charset="-122"/>
              </a:rPr>
              <a:t>请求访问不同盘上的数据，则可并行发送</a:t>
            </a:r>
            <a:r>
              <a:rPr lang="en-US" altLang="zh-CN" sz="1900">
                <a:solidFill>
                  <a:srgbClr val="006600"/>
                </a:solidFill>
                <a:latin typeface="微软雅黑" pitchFamily="34" charset="-122"/>
                <a:ea typeface="微软雅黑" pitchFamily="34" charset="-122"/>
              </a:rPr>
              <a:t>。</a:t>
            </a:r>
            <a:r>
              <a:rPr lang="zh-CN" altLang="en-US" sz="1900">
                <a:solidFill>
                  <a:srgbClr val="006600"/>
                </a:solidFill>
                <a:latin typeface="微软雅黑" pitchFamily="34" charset="-122"/>
                <a:ea typeface="微软雅黑" pitchFamily="34" charset="-122"/>
              </a:rPr>
              <a:t>减少了</a:t>
            </a:r>
            <a:r>
              <a:rPr lang="en-US" altLang="zh-CN" sz="1900">
                <a:solidFill>
                  <a:srgbClr val="006600"/>
                </a:solidFill>
                <a:latin typeface="微软雅黑" pitchFamily="34" charset="-122"/>
                <a:ea typeface="微软雅黑" pitchFamily="34" charset="-122"/>
              </a:rPr>
              <a:t>I/O</a:t>
            </a:r>
            <a:r>
              <a:rPr lang="zh-CN" altLang="en-US" sz="1900">
                <a:solidFill>
                  <a:srgbClr val="006600"/>
                </a:solidFill>
                <a:latin typeface="微软雅黑" pitchFamily="34" charset="-122"/>
                <a:ea typeface="微软雅黑" pitchFamily="34" charset="-122"/>
              </a:rPr>
              <a:t>排队时间。</a:t>
            </a:r>
            <a:r>
              <a:rPr lang="zh-CN" altLang="en-US" sz="1900">
                <a:solidFill>
                  <a:srgbClr val="6600FF"/>
                </a:solidFill>
                <a:latin typeface="微软雅黑" pitchFamily="34" charset="-122"/>
                <a:ea typeface="微软雅黑" pitchFamily="34" charset="-122"/>
              </a:rPr>
              <a:t>具有较快的</a:t>
            </a:r>
            <a:r>
              <a:rPr lang="en-US" altLang="zh-CN" sz="1900">
                <a:solidFill>
                  <a:srgbClr val="6600FF"/>
                </a:solidFill>
                <a:latin typeface="微软雅黑" pitchFamily="34" charset="-122"/>
                <a:ea typeface="微软雅黑" pitchFamily="34" charset="-122"/>
              </a:rPr>
              <a:t>I/O</a:t>
            </a:r>
            <a:r>
              <a:rPr lang="zh-CN" altLang="en-US" sz="1900">
                <a:solidFill>
                  <a:srgbClr val="6600FF"/>
                </a:solidFill>
                <a:latin typeface="微软雅黑" pitchFamily="34" charset="-122"/>
                <a:ea typeface="微软雅黑" pitchFamily="34" charset="-122"/>
              </a:rPr>
              <a:t>响应能力。</a:t>
            </a:r>
          </a:p>
          <a:p>
            <a:pPr marL="742950" lvl="1" indent="-285750">
              <a:spcBef>
                <a:spcPct val="25000"/>
              </a:spcBef>
              <a:buFontTx/>
              <a:buNone/>
            </a:pPr>
            <a:r>
              <a:rPr lang="zh-CN" altLang="en-US" sz="1900">
                <a:solidFill>
                  <a:srgbClr val="006600"/>
                </a:solidFill>
                <a:latin typeface="微软雅黑" pitchFamily="34" charset="-122"/>
                <a:ea typeface="微软雅黑" pitchFamily="34" charset="-122"/>
              </a:rPr>
              <a:t>   (2) 小条区交叉分布时，同一个</a:t>
            </a:r>
            <a:r>
              <a:rPr lang="en-US" altLang="zh-CN" sz="1900">
                <a:solidFill>
                  <a:srgbClr val="006600"/>
                </a:solidFill>
                <a:latin typeface="微软雅黑" pitchFamily="34" charset="-122"/>
                <a:ea typeface="微软雅黑" pitchFamily="34" charset="-122"/>
              </a:rPr>
              <a:t>I/O</a:t>
            </a:r>
            <a:r>
              <a:rPr lang="zh-CN" altLang="en-US" sz="1900">
                <a:solidFill>
                  <a:srgbClr val="006600"/>
                </a:solidFill>
                <a:latin typeface="微软雅黑" pitchFamily="34" charset="-122"/>
                <a:ea typeface="微软雅黑" pitchFamily="34" charset="-122"/>
              </a:rPr>
              <a:t>请求有可能并行传送其不同的数据块(条区)，因而</a:t>
            </a:r>
            <a:r>
              <a:rPr lang="zh-CN" altLang="en-US" sz="1900">
                <a:solidFill>
                  <a:srgbClr val="6600FF"/>
                </a:solidFill>
                <a:latin typeface="微软雅黑" pitchFamily="34" charset="-122"/>
                <a:ea typeface="微软雅黑" pitchFamily="34" charset="-122"/>
              </a:rPr>
              <a:t>可达较高的数据传输率</a:t>
            </a:r>
            <a:r>
              <a:rPr lang="en-US" altLang="zh-CN" sz="1900">
                <a:solidFill>
                  <a:srgbClr val="6600FF"/>
                </a:solidFill>
                <a:latin typeface="微软雅黑" pitchFamily="34" charset="-122"/>
                <a:ea typeface="微软雅黑" pitchFamily="34" charset="-122"/>
              </a:rPr>
              <a:t>。</a:t>
            </a:r>
            <a:r>
              <a:rPr lang="zh-CN" altLang="en-US" sz="1900">
                <a:solidFill>
                  <a:srgbClr val="C90122"/>
                </a:solidFill>
                <a:latin typeface="微软雅黑" pitchFamily="34" charset="-122"/>
                <a:ea typeface="微软雅黑" pitchFamily="34" charset="-122"/>
              </a:rPr>
              <a:t>例如，可以用在视频编辑和播放系统中，以快速传输视频流</a:t>
            </a:r>
          </a:p>
          <a:p>
            <a:pPr marL="742950" lvl="1" indent="-285750"/>
            <a:endParaRPr lang="zh-CN" altLang="en-US" sz="1900">
              <a:solidFill>
                <a:srgbClr val="C90122"/>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4083">
                                            <p:txEl>
                                              <p:pRg st="2" end="2"/>
                                            </p:txEl>
                                          </p:spTgt>
                                        </p:tgtEl>
                                        <p:attrNameLst>
                                          <p:attrName>style.visibility</p:attrName>
                                        </p:attrNameLst>
                                      </p:cBhvr>
                                      <p:to>
                                        <p:strVal val="visible"/>
                                      </p:to>
                                    </p:set>
                                    <p:animEffect transition="in" filter="blinds(horizontal)">
                                      <p:cBhvr>
                                        <p:cTn id="7" dur="500"/>
                                        <p:tgtEl>
                                          <p:spTgt spid="81408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4083">
                                            <p:txEl>
                                              <p:pRg st="3" end="3"/>
                                            </p:txEl>
                                          </p:spTgt>
                                        </p:tgtEl>
                                        <p:attrNameLst>
                                          <p:attrName>style.visibility</p:attrName>
                                        </p:attrNameLst>
                                      </p:cBhvr>
                                      <p:to>
                                        <p:strVal val="visible"/>
                                      </p:to>
                                    </p:set>
                                    <p:animEffect transition="in" filter="blinds(horizontal)">
                                      <p:cBhvr>
                                        <p:cTn id="12" dur="500"/>
                                        <p:tgtEl>
                                          <p:spTgt spid="8140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2"/>
          <p:cNvSpPr>
            <a:spLocks noGrp="1" noChangeArrowheads="1"/>
          </p:cNvSpPr>
          <p:nvPr>
            <p:ph type="title"/>
          </p:nvPr>
        </p:nvSpPr>
        <p:spPr/>
        <p:txBody>
          <a:bodyPr/>
          <a:lstStyle/>
          <a:p>
            <a:r>
              <a:rPr lang="zh-CN" altLang="en-US">
                <a:ea typeface="宋体" pitchFamily="2" charset="-122"/>
              </a:rPr>
              <a:t>冗余磁盘阵列 ( </a:t>
            </a:r>
            <a:r>
              <a:rPr lang="en-US" altLang="zh-CN">
                <a:ea typeface="宋体" pitchFamily="2" charset="-122"/>
              </a:rPr>
              <a:t>RAID 1 )</a:t>
            </a:r>
            <a:endParaRPr lang="zh-CN" altLang="en-US">
              <a:ea typeface="宋体" pitchFamily="2" charset="-122"/>
            </a:endParaRPr>
          </a:p>
        </p:txBody>
      </p:sp>
      <p:sp>
        <p:nvSpPr>
          <p:cNvPr id="815107" name="Rectangle 3"/>
          <p:cNvSpPr>
            <a:spLocks noGrp="1" noChangeArrowheads="1"/>
          </p:cNvSpPr>
          <p:nvPr>
            <p:ph type="body" sz="half" idx="1"/>
          </p:nvPr>
        </p:nvSpPr>
        <p:spPr>
          <a:xfrm>
            <a:off x="174625" y="830263"/>
            <a:ext cx="8751888" cy="2387600"/>
          </a:xfrm>
        </p:spPr>
        <p:txBody>
          <a:bodyPr/>
          <a:lstStyle/>
          <a:p>
            <a:pPr marL="342900" indent="-342900">
              <a:lnSpc>
                <a:spcPct val="105000"/>
              </a:lnSpc>
              <a:spcBef>
                <a:spcPct val="15000"/>
              </a:spcBef>
            </a:pPr>
            <a:r>
              <a:rPr lang="zh-CN" altLang="en-US" sz="1900">
                <a:latin typeface="微软雅黑" pitchFamily="34" charset="-122"/>
                <a:ea typeface="微软雅黑" pitchFamily="34" charset="-122"/>
              </a:rPr>
              <a:t>镜像盘实现1对1冗余(</a:t>
            </a:r>
            <a:r>
              <a:rPr lang="en-US" altLang="zh-CN" sz="1900">
                <a:latin typeface="微软雅黑" pitchFamily="34" charset="-122"/>
                <a:ea typeface="微软雅黑" pitchFamily="34" charset="-122"/>
              </a:rPr>
              <a:t>100% redundancy</a:t>
            </a:r>
            <a:r>
              <a:rPr lang="zh-CN" altLang="en-US" sz="1900">
                <a:latin typeface="微软雅黑" pitchFamily="34" charset="-122"/>
                <a:ea typeface="微软雅黑" pitchFamily="34" charset="-122"/>
              </a:rPr>
              <a:t>)</a:t>
            </a:r>
          </a:p>
          <a:p>
            <a:pPr marL="742950" lvl="1" indent="-285750" algn="just">
              <a:lnSpc>
                <a:spcPct val="105000"/>
              </a:lnSpc>
              <a:spcBef>
                <a:spcPct val="15000"/>
              </a:spcBef>
              <a:buFontTx/>
              <a:buNone/>
            </a:pPr>
            <a:r>
              <a:rPr lang="zh-CN" altLang="en-US" sz="1900">
                <a:solidFill>
                  <a:srgbClr val="009900"/>
                </a:solidFill>
                <a:latin typeface="微软雅黑" pitchFamily="34" charset="-122"/>
                <a:ea typeface="微软雅黑" pitchFamily="34" charset="-122"/>
              </a:rPr>
              <a:t>（1）读：</a:t>
            </a:r>
            <a:r>
              <a:rPr lang="zh-CN" altLang="en-US" sz="1900">
                <a:solidFill>
                  <a:srgbClr val="D1390F"/>
                </a:solidFill>
                <a:latin typeface="微软雅黑" pitchFamily="34" charset="-122"/>
                <a:ea typeface="微软雅黑" pitchFamily="34" charset="-122"/>
              </a:rPr>
              <a:t>一个读请求可由其中一个定位时间更少的磁盘提供数据。</a:t>
            </a:r>
          </a:p>
          <a:p>
            <a:pPr marL="742950" lvl="1" indent="-285750" algn="just">
              <a:lnSpc>
                <a:spcPct val="105000"/>
              </a:lnSpc>
              <a:spcBef>
                <a:spcPct val="15000"/>
              </a:spcBef>
              <a:buFontTx/>
              <a:buNone/>
            </a:pPr>
            <a:r>
              <a:rPr lang="zh-CN" altLang="en-US" sz="1900">
                <a:solidFill>
                  <a:srgbClr val="009900"/>
                </a:solidFill>
                <a:latin typeface="微软雅黑" pitchFamily="34" charset="-122"/>
                <a:ea typeface="微软雅黑" pitchFamily="34" charset="-122"/>
              </a:rPr>
              <a:t>（2）写：</a:t>
            </a:r>
            <a:r>
              <a:rPr lang="zh-CN" altLang="en-US" sz="1900">
                <a:solidFill>
                  <a:srgbClr val="D1390F"/>
                </a:solidFill>
                <a:latin typeface="微软雅黑" pitchFamily="34" charset="-122"/>
                <a:ea typeface="微软雅黑" pitchFamily="34" charset="-122"/>
              </a:rPr>
              <a:t>一个写请求对对应的两个磁盘并行更新。故写性能由两次中较慢的一次写来决定，即定位时间更长的那一次。</a:t>
            </a:r>
          </a:p>
          <a:p>
            <a:pPr marL="742950" lvl="1" indent="-285750">
              <a:lnSpc>
                <a:spcPct val="105000"/>
              </a:lnSpc>
              <a:spcBef>
                <a:spcPct val="15000"/>
              </a:spcBef>
              <a:buFontTx/>
              <a:buNone/>
            </a:pPr>
            <a:r>
              <a:rPr lang="zh-CN" altLang="en-US" sz="1900">
                <a:solidFill>
                  <a:srgbClr val="009900"/>
                </a:solidFill>
                <a:latin typeface="微软雅黑" pitchFamily="34" charset="-122"/>
                <a:ea typeface="微软雅黑" pitchFamily="34" charset="-122"/>
              </a:rPr>
              <a:t>（3）检错：</a:t>
            </a:r>
            <a:r>
              <a:rPr lang="zh-CN" altLang="en-US" sz="1900">
                <a:solidFill>
                  <a:srgbClr val="D1390F"/>
                </a:solidFill>
                <a:latin typeface="微软雅黑" pitchFamily="34" charset="-122"/>
                <a:ea typeface="微软雅黑" pitchFamily="34" charset="-122"/>
              </a:rPr>
              <a:t>数据恢复简单。当一个磁盘损坏时，数据仍能从另一磁盘读取。</a:t>
            </a:r>
          </a:p>
          <a:p>
            <a:pPr marL="742950" lvl="1" indent="-285750" algn="just">
              <a:lnSpc>
                <a:spcPct val="105000"/>
              </a:lnSpc>
              <a:spcBef>
                <a:spcPct val="15000"/>
              </a:spcBef>
            </a:pPr>
            <a:r>
              <a:rPr lang="zh-CN" altLang="en-US" sz="1900">
                <a:latin typeface="微软雅黑" pitchFamily="34" charset="-122"/>
                <a:ea typeface="微软雅黑" pitchFamily="34" charset="-122"/>
              </a:rPr>
              <a:t>特点；可靠性高，但价格昂贵。</a:t>
            </a:r>
          </a:p>
          <a:p>
            <a:pPr marL="742950" lvl="1" indent="-285750" algn="just">
              <a:lnSpc>
                <a:spcPct val="105000"/>
              </a:lnSpc>
              <a:spcBef>
                <a:spcPct val="15000"/>
              </a:spcBef>
              <a:buFontTx/>
              <a:buNone/>
            </a:pPr>
            <a:r>
              <a:rPr lang="zh-CN" altLang="en-US" sz="1900">
                <a:solidFill>
                  <a:srgbClr val="C90122"/>
                </a:solidFill>
                <a:latin typeface="微软雅黑" pitchFamily="34" charset="-122"/>
                <a:ea typeface="微软雅黑" pitchFamily="34" charset="-122"/>
              </a:rPr>
              <a:t>常用于可靠性要求很高的场合，如系统软件的存储，金融、证券等系统。</a:t>
            </a:r>
          </a:p>
        </p:txBody>
      </p:sp>
      <p:pic>
        <p:nvPicPr>
          <p:cNvPr id="815108" name="Picture 4" descr="RAID1"/>
          <p:cNvPicPr>
            <a:picLocks noChangeAspect="1" noChangeArrowheads="1"/>
          </p:cNvPicPr>
          <p:nvPr>
            <p:ph sz="half" idx="2"/>
          </p:nvPr>
        </p:nvPicPr>
        <p:blipFill>
          <a:blip r:embed="rId2"/>
          <a:srcRect/>
          <a:stretch>
            <a:fillRect/>
          </a:stretch>
        </p:blipFill>
        <p:spPr>
          <a:xfrm>
            <a:off x="254000" y="3540125"/>
            <a:ext cx="8699500" cy="2967038"/>
          </a:xfrm>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ChangeArrowheads="1"/>
          </p:cNvSpPr>
          <p:nvPr>
            <p:ph type="title" idx="4294967295"/>
          </p:nvPr>
        </p:nvSpPr>
        <p:spPr>
          <a:xfrm>
            <a:off x="547688" y="204788"/>
            <a:ext cx="7921625" cy="452437"/>
          </a:xfrm>
        </p:spPr>
        <p:txBody>
          <a:bodyPr lIns="91440" tIns="45720" rIns="91440" bIns="45720" anchor="ctr"/>
          <a:lstStyle/>
          <a:p>
            <a:pPr eaLnBrk="1" hangingPunct="1"/>
            <a:r>
              <a:rPr lang="zh-CN" altLang="en-US">
                <a:latin typeface="方正舒体" pitchFamily="2" charset="-122"/>
              </a:rPr>
              <a:t>基本术语</a:t>
            </a:r>
            <a:endParaRPr lang="en-US" altLang="zh-CN">
              <a:latin typeface="方正舒体" pitchFamily="2" charset="-122"/>
            </a:endParaRPr>
          </a:p>
        </p:txBody>
      </p:sp>
      <p:sp>
        <p:nvSpPr>
          <p:cNvPr id="565251" name="Rectangle 3"/>
          <p:cNvSpPr>
            <a:spLocks noGrp="1" noChangeArrowheads="1"/>
          </p:cNvSpPr>
          <p:nvPr>
            <p:ph type="body" idx="4294967295"/>
          </p:nvPr>
        </p:nvSpPr>
        <p:spPr>
          <a:xfrm>
            <a:off x="381000" y="823913"/>
            <a:ext cx="8458200" cy="5437187"/>
          </a:xfrm>
        </p:spPr>
        <p:txBody>
          <a:bodyPr lIns="91440" tIns="45720" rIns="91440" bIns="45720"/>
          <a:lstStyle/>
          <a:p>
            <a:pPr eaLnBrk="1" hangingPunct="1">
              <a:lnSpc>
                <a:spcPct val="110000"/>
              </a:lnSpc>
              <a:spcBef>
                <a:spcPct val="25000"/>
              </a:spcBef>
            </a:pPr>
            <a:r>
              <a:rPr lang="zh-CN" altLang="en-US" sz="2200">
                <a:latin typeface="微软雅黑" pitchFamily="34" charset="-122"/>
                <a:ea typeface="微软雅黑" pitchFamily="34" charset="-122"/>
              </a:rPr>
              <a:t>记忆单元 （存储基元 </a:t>
            </a:r>
            <a:r>
              <a:rPr lang="en-US" altLang="zh-CN" sz="2200">
                <a:latin typeface="微软雅黑" pitchFamily="34" charset="-122"/>
                <a:ea typeface="微软雅黑" pitchFamily="34" charset="-122"/>
              </a:rPr>
              <a:t>/ </a:t>
            </a:r>
            <a:r>
              <a:rPr lang="zh-CN" altLang="en-US" sz="2200">
                <a:latin typeface="微软雅黑" pitchFamily="34" charset="-122"/>
                <a:ea typeface="微软雅黑" pitchFamily="34" charset="-122"/>
              </a:rPr>
              <a:t>存储元 </a:t>
            </a:r>
            <a:r>
              <a:rPr lang="en-US" altLang="zh-CN" sz="2200">
                <a:latin typeface="微软雅黑" pitchFamily="34" charset="-122"/>
                <a:ea typeface="微软雅黑" pitchFamily="34" charset="-122"/>
              </a:rPr>
              <a:t>/ </a:t>
            </a:r>
            <a:r>
              <a:rPr lang="zh-CN" altLang="en-US" sz="2200">
                <a:latin typeface="微软雅黑" pitchFamily="34" charset="-122"/>
                <a:ea typeface="微软雅黑" pitchFamily="34" charset="-122"/>
              </a:rPr>
              <a:t>位元） （</a:t>
            </a:r>
            <a:r>
              <a:rPr lang="en-US" altLang="zh-CN" sz="2200">
                <a:latin typeface="微软雅黑" pitchFamily="34" charset="-122"/>
                <a:ea typeface="微软雅黑" pitchFamily="34" charset="-122"/>
              </a:rPr>
              <a:t>Cell</a:t>
            </a:r>
            <a:r>
              <a:rPr lang="zh-CN" altLang="en-US" sz="2200">
                <a:latin typeface="微软雅黑" pitchFamily="34" charset="-122"/>
                <a:ea typeface="微软雅黑" pitchFamily="34" charset="-122"/>
              </a:rPr>
              <a:t>）</a:t>
            </a:r>
          </a:p>
          <a:p>
            <a:pPr lvl="1" eaLnBrk="1" hangingPunct="1">
              <a:lnSpc>
                <a:spcPct val="110000"/>
              </a:lnSpc>
              <a:spcBef>
                <a:spcPct val="25000"/>
              </a:spcBef>
            </a:pPr>
            <a:r>
              <a:rPr lang="zh-CN" altLang="en-US" sz="2200">
                <a:solidFill>
                  <a:srgbClr val="800000"/>
                </a:solidFill>
                <a:latin typeface="微软雅黑" pitchFamily="34" charset="-122"/>
                <a:ea typeface="微软雅黑" pitchFamily="34" charset="-122"/>
              </a:rPr>
              <a:t>具有两种稳态的能够表示二进制数码0和1的物理器件</a:t>
            </a:r>
          </a:p>
          <a:p>
            <a:pPr eaLnBrk="1" hangingPunct="1">
              <a:lnSpc>
                <a:spcPct val="110000"/>
              </a:lnSpc>
              <a:spcBef>
                <a:spcPct val="25000"/>
              </a:spcBef>
            </a:pPr>
            <a:r>
              <a:rPr lang="zh-CN" altLang="en-US" sz="2200">
                <a:latin typeface="微软雅黑" pitchFamily="34" charset="-122"/>
                <a:ea typeface="微软雅黑" pitchFamily="34" charset="-122"/>
              </a:rPr>
              <a:t>存储单元 </a:t>
            </a:r>
            <a:r>
              <a:rPr lang="en-US" altLang="zh-CN" sz="2200">
                <a:latin typeface="微软雅黑" pitchFamily="34" charset="-122"/>
                <a:ea typeface="微软雅黑" pitchFamily="34" charset="-122"/>
              </a:rPr>
              <a:t>/ </a:t>
            </a:r>
            <a:r>
              <a:rPr lang="zh-CN" altLang="en-US" sz="2200">
                <a:latin typeface="微软雅黑" pitchFamily="34" charset="-122"/>
                <a:ea typeface="微软雅黑" pitchFamily="34" charset="-122"/>
              </a:rPr>
              <a:t>编址单位（</a:t>
            </a:r>
            <a:r>
              <a:rPr lang="en-US" altLang="zh-CN" sz="2200">
                <a:latin typeface="微软雅黑" pitchFamily="34" charset="-122"/>
                <a:ea typeface="微软雅黑" pitchFamily="34" charset="-122"/>
              </a:rPr>
              <a:t>Addressing Unit</a:t>
            </a:r>
            <a:r>
              <a:rPr lang="zh-CN" altLang="en-US" sz="2200">
                <a:latin typeface="微软雅黑" pitchFamily="34" charset="-122"/>
                <a:ea typeface="微软雅黑" pitchFamily="34" charset="-122"/>
              </a:rPr>
              <a:t>） </a:t>
            </a:r>
          </a:p>
          <a:p>
            <a:pPr lvl="1" eaLnBrk="1" hangingPunct="1">
              <a:lnSpc>
                <a:spcPct val="110000"/>
              </a:lnSpc>
              <a:spcBef>
                <a:spcPct val="25000"/>
              </a:spcBef>
            </a:pPr>
            <a:r>
              <a:rPr lang="zh-CN" altLang="en-US" sz="2200">
                <a:solidFill>
                  <a:srgbClr val="800000"/>
                </a:solidFill>
                <a:latin typeface="微软雅黑" pitchFamily="34" charset="-122"/>
                <a:ea typeface="微软雅黑" pitchFamily="34" charset="-122"/>
              </a:rPr>
              <a:t>具有相同地址的位构成一个存储单元，也称为一个编址单位</a:t>
            </a:r>
          </a:p>
          <a:p>
            <a:pPr eaLnBrk="1" hangingPunct="1">
              <a:lnSpc>
                <a:spcPct val="110000"/>
              </a:lnSpc>
              <a:spcBef>
                <a:spcPct val="25000"/>
              </a:spcBef>
            </a:pPr>
            <a:r>
              <a:rPr lang="zh-CN" altLang="en-US" sz="2200">
                <a:latin typeface="微软雅黑" pitchFamily="34" charset="-122"/>
                <a:ea typeface="微软雅黑" pitchFamily="34" charset="-122"/>
              </a:rPr>
              <a:t>存储体</a:t>
            </a:r>
            <a:r>
              <a:rPr lang="en-US" altLang="zh-CN" sz="2200">
                <a:latin typeface="微软雅黑" pitchFamily="34" charset="-122"/>
                <a:ea typeface="微软雅黑" pitchFamily="34" charset="-122"/>
              </a:rPr>
              <a:t>/ </a:t>
            </a:r>
            <a:r>
              <a:rPr lang="zh-CN" altLang="en-US" sz="2200">
                <a:latin typeface="微软雅黑" pitchFamily="34" charset="-122"/>
                <a:ea typeface="微软雅黑" pitchFamily="34" charset="-122"/>
              </a:rPr>
              <a:t>存储矩阵 </a:t>
            </a:r>
            <a:r>
              <a:rPr lang="en-US" altLang="zh-CN" sz="2200">
                <a:latin typeface="微软雅黑" pitchFamily="34" charset="-122"/>
                <a:ea typeface="微软雅黑" pitchFamily="34" charset="-122"/>
              </a:rPr>
              <a:t>/ </a:t>
            </a:r>
            <a:r>
              <a:rPr lang="zh-CN" altLang="en-US" sz="2200">
                <a:latin typeface="微软雅黑" pitchFamily="34" charset="-122"/>
                <a:ea typeface="微软雅黑" pitchFamily="34" charset="-122"/>
              </a:rPr>
              <a:t>存储阵列（</a:t>
            </a:r>
            <a:r>
              <a:rPr lang="en-US" altLang="zh-CN" sz="2200">
                <a:latin typeface="微软雅黑" pitchFamily="34" charset="-122"/>
                <a:ea typeface="微软雅黑" pitchFamily="34" charset="-122"/>
              </a:rPr>
              <a:t>Bank</a:t>
            </a:r>
            <a:r>
              <a:rPr lang="zh-CN" altLang="en-US" sz="2200">
                <a:latin typeface="微软雅黑" pitchFamily="34" charset="-122"/>
                <a:ea typeface="微软雅黑" pitchFamily="34" charset="-122"/>
              </a:rPr>
              <a:t>）</a:t>
            </a:r>
          </a:p>
          <a:p>
            <a:pPr lvl="1" eaLnBrk="1" hangingPunct="1">
              <a:lnSpc>
                <a:spcPct val="110000"/>
              </a:lnSpc>
              <a:spcBef>
                <a:spcPct val="25000"/>
              </a:spcBef>
            </a:pPr>
            <a:r>
              <a:rPr lang="zh-CN" altLang="en-US" sz="2200">
                <a:solidFill>
                  <a:srgbClr val="800000"/>
                </a:solidFill>
                <a:latin typeface="微软雅黑" pitchFamily="34" charset="-122"/>
                <a:ea typeface="微软雅黑" pitchFamily="34" charset="-122"/>
              </a:rPr>
              <a:t>所有存储单元构成一个存储阵列</a:t>
            </a:r>
          </a:p>
          <a:p>
            <a:pPr eaLnBrk="1" hangingPunct="1">
              <a:lnSpc>
                <a:spcPct val="110000"/>
              </a:lnSpc>
              <a:spcBef>
                <a:spcPct val="25000"/>
              </a:spcBef>
            </a:pPr>
            <a:r>
              <a:rPr lang="zh-CN" altLang="en-US" sz="2200">
                <a:latin typeface="微软雅黑" pitchFamily="34" charset="-122"/>
                <a:ea typeface="微软雅黑" pitchFamily="34" charset="-122"/>
              </a:rPr>
              <a:t>编址方式（</a:t>
            </a:r>
            <a:r>
              <a:rPr lang="en-US" altLang="zh-CN" sz="2200">
                <a:latin typeface="微软雅黑" pitchFamily="34" charset="-122"/>
                <a:ea typeface="微软雅黑" pitchFamily="34" charset="-122"/>
              </a:rPr>
              <a:t>Addressing Mode</a:t>
            </a:r>
            <a:r>
              <a:rPr lang="zh-CN" altLang="en-US" sz="2200">
                <a:latin typeface="微软雅黑" pitchFamily="34" charset="-122"/>
                <a:ea typeface="微软雅黑" pitchFamily="34" charset="-122"/>
              </a:rPr>
              <a:t>） </a:t>
            </a:r>
          </a:p>
          <a:p>
            <a:pPr lvl="2" eaLnBrk="1" hangingPunct="1">
              <a:lnSpc>
                <a:spcPct val="110000"/>
              </a:lnSpc>
              <a:spcBef>
                <a:spcPct val="25000"/>
              </a:spcBef>
            </a:pPr>
            <a:r>
              <a:rPr lang="zh-CN" altLang="en-US" sz="2200">
                <a:latin typeface="微软雅黑" pitchFamily="34" charset="-122"/>
                <a:ea typeface="微软雅黑" pitchFamily="34" charset="-122"/>
              </a:rPr>
              <a:t>字节编址、按字编址</a:t>
            </a:r>
            <a:endParaRPr lang="en-US" altLang="zh-CN" sz="2200">
              <a:latin typeface="微软雅黑" pitchFamily="34" charset="-122"/>
              <a:ea typeface="微软雅黑" pitchFamily="34" charset="-122"/>
            </a:endParaRPr>
          </a:p>
          <a:p>
            <a:pPr eaLnBrk="1" hangingPunct="1">
              <a:lnSpc>
                <a:spcPct val="110000"/>
              </a:lnSpc>
              <a:spcBef>
                <a:spcPct val="25000"/>
              </a:spcBef>
            </a:pPr>
            <a:r>
              <a:rPr lang="zh-CN" altLang="en-US" sz="2200">
                <a:latin typeface="微软雅黑" pitchFamily="34" charset="-122"/>
                <a:ea typeface="微软雅黑" pitchFamily="34" charset="-122"/>
              </a:rPr>
              <a:t>存储器地址寄存器（</a:t>
            </a:r>
            <a:r>
              <a:rPr lang="en-US" altLang="zh-CN" sz="2200">
                <a:latin typeface="微软雅黑" pitchFamily="34" charset="-122"/>
                <a:ea typeface="微软雅黑" pitchFamily="34" charset="-122"/>
              </a:rPr>
              <a:t>Memory Address Register - MAR）</a:t>
            </a:r>
          </a:p>
          <a:p>
            <a:pPr lvl="1" eaLnBrk="1" hangingPunct="1">
              <a:lnSpc>
                <a:spcPct val="110000"/>
              </a:lnSpc>
              <a:spcBef>
                <a:spcPct val="25000"/>
              </a:spcBef>
            </a:pPr>
            <a:r>
              <a:rPr lang="zh-CN" altLang="en-US" sz="2200">
                <a:solidFill>
                  <a:srgbClr val="800000"/>
                </a:solidFill>
                <a:latin typeface="微软雅黑" pitchFamily="34" charset="-122"/>
                <a:ea typeface="微软雅黑" pitchFamily="34" charset="-122"/>
              </a:rPr>
              <a:t>用于存放主存单元地址的寄存器</a:t>
            </a:r>
          </a:p>
          <a:p>
            <a:pPr eaLnBrk="1" hangingPunct="1">
              <a:lnSpc>
                <a:spcPct val="110000"/>
              </a:lnSpc>
              <a:spcBef>
                <a:spcPct val="25000"/>
              </a:spcBef>
            </a:pPr>
            <a:r>
              <a:rPr lang="zh-CN" altLang="en-US" sz="2200">
                <a:latin typeface="微软雅黑" pitchFamily="34" charset="-122"/>
                <a:ea typeface="微软雅黑" pitchFamily="34" charset="-122"/>
              </a:rPr>
              <a:t>存储器数据寄存器（ </a:t>
            </a:r>
            <a:r>
              <a:rPr lang="en-US" altLang="zh-CN" sz="2200">
                <a:latin typeface="微软雅黑" pitchFamily="34" charset="-122"/>
                <a:ea typeface="微软雅黑" pitchFamily="34" charset="-122"/>
              </a:rPr>
              <a:t>Memory Data Register-MDR (</a:t>
            </a:r>
            <a:r>
              <a:rPr lang="zh-CN" altLang="en-US" sz="2200">
                <a:latin typeface="微软雅黑" pitchFamily="34" charset="-122"/>
                <a:ea typeface="微软雅黑" pitchFamily="34" charset="-122"/>
              </a:rPr>
              <a:t>或</a:t>
            </a:r>
            <a:r>
              <a:rPr lang="en-US" altLang="zh-CN" sz="2200">
                <a:latin typeface="微软雅黑" pitchFamily="34" charset="-122"/>
                <a:ea typeface="微软雅黑" pitchFamily="34" charset="-122"/>
              </a:rPr>
              <a:t>MBR)  ）</a:t>
            </a:r>
          </a:p>
          <a:p>
            <a:pPr lvl="1" eaLnBrk="1" hangingPunct="1">
              <a:lnSpc>
                <a:spcPct val="110000"/>
              </a:lnSpc>
              <a:spcBef>
                <a:spcPct val="25000"/>
              </a:spcBef>
            </a:pPr>
            <a:r>
              <a:rPr lang="zh-CN" altLang="en-US" sz="2200">
                <a:solidFill>
                  <a:srgbClr val="800000"/>
                </a:solidFill>
                <a:latin typeface="微软雅黑" pitchFamily="34" charset="-122"/>
                <a:ea typeface="微软雅黑" pitchFamily="34" charset="-122"/>
              </a:rPr>
              <a:t>用于存放主存单元中的数据的寄存器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5251">
                                            <p:txEl>
                                              <p:pRg st="1" end="1"/>
                                            </p:txEl>
                                          </p:spTgt>
                                        </p:tgtEl>
                                        <p:attrNameLst>
                                          <p:attrName>style.visibility</p:attrName>
                                        </p:attrNameLst>
                                      </p:cBhvr>
                                      <p:to>
                                        <p:strVal val="visible"/>
                                      </p:to>
                                    </p:set>
                                    <p:animEffect transition="in" filter="blinds(horizontal)">
                                      <p:cBhvr>
                                        <p:cTn id="7" dur="500"/>
                                        <p:tgtEl>
                                          <p:spTgt spid="5652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5251">
                                            <p:txEl>
                                              <p:pRg st="3" end="3"/>
                                            </p:txEl>
                                          </p:spTgt>
                                        </p:tgtEl>
                                        <p:attrNameLst>
                                          <p:attrName>style.visibility</p:attrName>
                                        </p:attrNameLst>
                                      </p:cBhvr>
                                      <p:to>
                                        <p:strVal val="visible"/>
                                      </p:to>
                                    </p:set>
                                    <p:animEffect transition="in" filter="blinds(horizontal)">
                                      <p:cBhvr>
                                        <p:cTn id="12" dur="500"/>
                                        <p:tgtEl>
                                          <p:spTgt spid="56525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65251">
                                            <p:txEl>
                                              <p:pRg st="5" end="5"/>
                                            </p:txEl>
                                          </p:spTgt>
                                        </p:tgtEl>
                                        <p:attrNameLst>
                                          <p:attrName>style.visibility</p:attrName>
                                        </p:attrNameLst>
                                      </p:cBhvr>
                                      <p:to>
                                        <p:strVal val="visible"/>
                                      </p:to>
                                    </p:set>
                                    <p:animEffect transition="in" filter="blinds(horizontal)">
                                      <p:cBhvr>
                                        <p:cTn id="17" dur="500"/>
                                        <p:tgtEl>
                                          <p:spTgt spid="56525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65251">
                                            <p:txEl>
                                              <p:pRg st="7" end="7"/>
                                            </p:txEl>
                                          </p:spTgt>
                                        </p:tgtEl>
                                        <p:attrNameLst>
                                          <p:attrName>style.visibility</p:attrName>
                                        </p:attrNameLst>
                                      </p:cBhvr>
                                      <p:to>
                                        <p:strVal val="visible"/>
                                      </p:to>
                                    </p:set>
                                    <p:animEffect transition="in" filter="blinds(horizontal)">
                                      <p:cBhvr>
                                        <p:cTn id="22" dur="500"/>
                                        <p:tgtEl>
                                          <p:spTgt spid="565251">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65251">
                                            <p:txEl>
                                              <p:pRg st="9" end="9"/>
                                            </p:txEl>
                                          </p:spTgt>
                                        </p:tgtEl>
                                        <p:attrNameLst>
                                          <p:attrName>style.visibility</p:attrName>
                                        </p:attrNameLst>
                                      </p:cBhvr>
                                      <p:to>
                                        <p:strVal val="visible"/>
                                      </p:to>
                                    </p:set>
                                    <p:animEffect transition="in" filter="blinds(horizontal)">
                                      <p:cBhvr>
                                        <p:cTn id="27" dur="500"/>
                                        <p:tgtEl>
                                          <p:spTgt spid="565251">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65251">
                                            <p:txEl>
                                              <p:pRg st="11" end="11"/>
                                            </p:txEl>
                                          </p:spTgt>
                                        </p:tgtEl>
                                        <p:attrNameLst>
                                          <p:attrName>style.visibility</p:attrName>
                                        </p:attrNameLst>
                                      </p:cBhvr>
                                      <p:to>
                                        <p:strVal val="visible"/>
                                      </p:to>
                                    </p:set>
                                    <p:animEffect transition="in" filter="blinds(horizontal)">
                                      <p:cBhvr>
                                        <p:cTn id="32" dur="500"/>
                                        <p:tgtEl>
                                          <p:spTgt spid="56525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r>
              <a:rPr lang="zh-CN" altLang="en-US">
                <a:ea typeface="宋体" pitchFamily="2" charset="-122"/>
              </a:rPr>
              <a:t>冗余磁盘阵列 ( </a:t>
            </a:r>
            <a:r>
              <a:rPr lang="en-US" altLang="zh-CN">
                <a:ea typeface="宋体" pitchFamily="2" charset="-122"/>
              </a:rPr>
              <a:t>RAID2  )</a:t>
            </a:r>
          </a:p>
        </p:txBody>
      </p:sp>
      <p:sp>
        <p:nvSpPr>
          <p:cNvPr id="816131" name="Rectangle 3"/>
          <p:cNvSpPr>
            <a:spLocks noGrp="1" noChangeArrowheads="1"/>
          </p:cNvSpPr>
          <p:nvPr>
            <p:ph type="body" sz="half" idx="1"/>
          </p:nvPr>
        </p:nvSpPr>
        <p:spPr>
          <a:xfrm>
            <a:off x="247650" y="831850"/>
            <a:ext cx="8562975" cy="2360613"/>
          </a:xfrm>
        </p:spPr>
        <p:txBody>
          <a:bodyPr/>
          <a:lstStyle/>
          <a:p>
            <a:pPr marL="342900" indent="-342900" algn="just"/>
            <a:r>
              <a:rPr lang="zh-CN" altLang="en-US">
                <a:solidFill>
                  <a:srgbClr val="0000FF"/>
                </a:solidFill>
                <a:latin typeface="微软雅黑" pitchFamily="34" charset="-122"/>
                <a:ea typeface="微软雅黑" pitchFamily="34" charset="-122"/>
              </a:rPr>
              <a:t>用海明校验法生成多个冗余校验盘，实现纠正一位错误、检测两位错误的功能。 </a:t>
            </a:r>
          </a:p>
          <a:p>
            <a:pPr marL="342900" indent="-342900" algn="just"/>
            <a:r>
              <a:rPr lang="zh-CN" altLang="en-US">
                <a:solidFill>
                  <a:srgbClr val="0000FF"/>
                </a:solidFill>
                <a:latin typeface="微软雅黑" pitchFamily="34" charset="-122"/>
                <a:ea typeface="微软雅黑" pitchFamily="34" charset="-122"/>
              </a:rPr>
              <a:t>采用条区交叉分布方式，且条区非常小（有时为一个字或一个字节）。这样，可获得较高的数据传输率，但</a:t>
            </a:r>
            <a:r>
              <a:rPr lang="en-US" altLang="zh-CN">
                <a:solidFill>
                  <a:srgbClr val="0000FF"/>
                </a:solidFill>
                <a:latin typeface="微软雅黑" pitchFamily="34" charset="-122"/>
                <a:ea typeface="微软雅黑" pitchFamily="34" charset="-122"/>
              </a:rPr>
              <a:t>I/O</a:t>
            </a:r>
            <a:r>
              <a:rPr lang="zh-CN" altLang="en-US">
                <a:solidFill>
                  <a:srgbClr val="0000FF"/>
                </a:solidFill>
                <a:latin typeface="微软雅黑" pitchFamily="34" charset="-122"/>
                <a:ea typeface="微软雅黑" pitchFamily="34" charset="-122"/>
              </a:rPr>
              <a:t>响应时间差。</a:t>
            </a:r>
          </a:p>
          <a:p>
            <a:pPr marL="342900" indent="-342900" algn="just"/>
            <a:r>
              <a:rPr lang="zh-CN" altLang="en-US">
                <a:solidFill>
                  <a:srgbClr val="0000FF"/>
                </a:solidFill>
                <a:latin typeface="微软雅黑" pitchFamily="34" charset="-122"/>
                <a:ea typeface="微软雅黑" pitchFamily="34" charset="-122"/>
              </a:rPr>
              <a:t>采用海明码，虽然冗余盘的个数比</a:t>
            </a:r>
            <a:r>
              <a:rPr lang="en-US" altLang="zh-CN">
                <a:solidFill>
                  <a:srgbClr val="0000FF"/>
                </a:solidFill>
                <a:latin typeface="微软雅黑" pitchFamily="34" charset="-122"/>
                <a:ea typeface="微软雅黑" pitchFamily="34" charset="-122"/>
              </a:rPr>
              <a:t>RAID1</a:t>
            </a:r>
            <a:r>
              <a:rPr lang="zh-CN" altLang="en-US">
                <a:solidFill>
                  <a:srgbClr val="0000FF"/>
                </a:solidFill>
                <a:latin typeface="微软雅黑" pitchFamily="34" charset="-122"/>
                <a:ea typeface="微软雅黑" pitchFamily="34" charset="-122"/>
              </a:rPr>
              <a:t>少，但校验盘与数据盘成正比。所以冗余信息开销太大，价格贵。</a:t>
            </a:r>
            <a:endParaRPr lang="en-US" altLang="zh-CN">
              <a:solidFill>
                <a:srgbClr val="0000FF"/>
              </a:solidFill>
              <a:latin typeface="微软雅黑" pitchFamily="34" charset="-122"/>
              <a:ea typeface="微软雅黑" pitchFamily="34" charset="-122"/>
            </a:endParaRPr>
          </a:p>
          <a:p>
            <a:pPr marL="342900" indent="-342900" algn="just"/>
            <a:r>
              <a:rPr lang="zh-CN" altLang="en-US">
                <a:solidFill>
                  <a:srgbClr val="0000FF"/>
                </a:solidFill>
                <a:latin typeface="微软雅黑" pitchFamily="34" charset="-122"/>
                <a:ea typeface="微软雅黑" pitchFamily="34" charset="-122"/>
              </a:rPr>
              <a:t>读操作性能高（多盘并行）。</a:t>
            </a:r>
          </a:p>
          <a:p>
            <a:pPr marL="342900" indent="-342900" algn="just"/>
            <a:r>
              <a:rPr lang="zh-CN" altLang="en-US">
                <a:solidFill>
                  <a:srgbClr val="0000FF"/>
                </a:solidFill>
                <a:latin typeface="微软雅黑" pitchFamily="34" charset="-122"/>
                <a:ea typeface="微软雅黑" pitchFamily="34" charset="-122"/>
              </a:rPr>
              <a:t>写操作时要同时写数据盘和校验盘。</a:t>
            </a:r>
          </a:p>
        </p:txBody>
      </p:sp>
      <p:pic>
        <p:nvPicPr>
          <p:cNvPr id="816132" name="Picture 4" descr="RAID2"/>
          <p:cNvPicPr>
            <a:picLocks noChangeAspect="1" noChangeArrowheads="1"/>
          </p:cNvPicPr>
          <p:nvPr>
            <p:ph sz="half" idx="2"/>
          </p:nvPr>
        </p:nvPicPr>
        <p:blipFill>
          <a:blip r:embed="rId2"/>
          <a:srcRect/>
          <a:stretch>
            <a:fillRect/>
          </a:stretch>
        </p:blipFill>
        <p:spPr>
          <a:xfrm>
            <a:off x="266700" y="3254375"/>
            <a:ext cx="8621713" cy="3409950"/>
          </a:xfrm>
          <a:noFill/>
          <a:ln/>
        </p:spPr>
      </p:pic>
      <p:sp>
        <p:nvSpPr>
          <p:cNvPr id="816133" name="Text Box 5"/>
          <p:cNvSpPr txBox="1">
            <a:spLocks noChangeArrowheads="1"/>
          </p:cNvSpPr>
          <p:nvPr/>
        </p:nvSpPr>
        <p:spPr bwMode="auto">
          <a:xfrm>
            <a:off x="4600575" y="2527300"/>
            <a:ext cx="4084638" cy="396875"/>
          </a:xfrm>
          <a:prstGeom prst="rect">
            <a:avLst/>
          </a:prstGeom>
          <a:noFill/>
          <a:ln w="12700">
            <a:noFill/>
            <a:miter lim="800000"/>
            <a:headEnd/>
            <a:tailEnd/>
          </a:ln>
          <a:effectLst/>
        </p:spPr>
        <p:txBody>
          <a:bodyPr>
            <a:spAutoFit/>
          </a:bodyPr>
          <a:lstStyle/>
          <a:p>
            <a:pPr>
              <a:spcBef>
                <a:spcPct val="50000"/>
              </a:spcBef>
            </a:pPr>
            <a:r>
              <a:rPr lang="en-US" altLang="zh-CN" sz="2000" b="1">
                <a:solidFill>
                  <a:srgbClr val="C90122"/>
                </a:solidFill>
                <a:ea typeface="黑体" pitchFamily="49" charset="-122"/>
              </a:rPr>
              <a:t>RAID2</a:t>
            </a:r>
            <a:r>
              <a:rPr lang="zh-CN" altLang="en-US" sz="2000" b="1">
                <a:solidFill>
                  <a:srgbClr val="C90122"/>
                </a:solidFill>
                <a:ea typeface="黑体" pitchFamily="49" charset="-122"/>
              </a:rPr>
              <a:t>已不再使用！</a:t>
            </a:r>
          </a:p>
        </p:txBody>
      </p:sp>
      <p:sp>
        <p:nvSpPr>
          <p:cNvPr id="816134" name="Text Box 6"/>
          <p:cNvSpPr txBox="1">
            <a:spLocks noChangeArrowheads="1"/>
          </p:cNvSpPr>
          <p:nvPr/>
        </p:nvSpPr>
        <p:spPr bwMode="auto">
          <a:xfrm>
            <a:off x="7335838" y="2533650"/>
            <a:ext cx="1244600" cy="366713"/>
          </a:xfrm>
          <a:prstGeom prst="rect">
            <a:avLst/>
          </a:prstGeom>
          <a:noFill/>
          <a:ln w="12700">
            <a:noFill/>
            <a:miter lim="800000"/>
            <a:headEnd/>
            <a:tailEnd/>
          </a:ln>
          <a:effectLst/>
        </p:spPr>
        <p:txBody>
          <a:bodyPr>
            <a:spAutoFit/>
          </a:bodyPr>
          <a:lstStyle/>
          <a:p>
            <a:pPr>
              <a:spcBef>
                <a:spcPct val="50000"/>
              </a:spcBef>
            </a:pPr>
            <a:r>
              <a:rPr lang="zh-CN" altLang="en-US" sz="1800" b="1">
                <a:latin typeface="Times New Roman" pitchFamily="18" charset="0"/>
                <a:ea typeface="黑体" pitchFamily="49" charset="-122"/>
              </a:rPr>
              <a:t>为什么？</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p:txBody>
          <a:bodyPr/>
          <a:lstStyle/>
          <a:p>
            <a:r>
              <a:rPr lang="zh-CN" altLang="en-US">
                <a:ea typeface="宋体" pitchFamily="2" charset="-122"/>
              </a:rPr>
              <a:t>冗余磁盘阵列 ( </a:t>
            </a:r>
            <a:r>
              <a:rPr lang="en-US" altLang="zh-CN">
                <a:ea typeface="宋体" pitchFamily="2" charset="-122"/>
              </a:rPr>
              <a:t>RAID 3 )</a:t>
            </a:r>
            <a:endParaRPr lang="zh-CN" altLang="en-US">
              <a:ea typeface="宋体" pitchFamily="2" charset="-122"/>
            </a:endParaRPr>
          </a:p>
        </p:txBody>
      </p:sp>
      <p:sp>
        <p:nvSpPr>
          <p:cNvPr id="817155" name="Rectangle 3"/>
          <p:cNvSpPr>
            <a:spLocks noGrp="1" noChangeArrowheads="1"/>
          </p:cNvSpPr>
          <p:nvPr>
            <p:ph type="body" sz="half" idx="1"/>
          </p:nvPr>
        </p:nvSpPr>
        <p:spPr>
          <a:xfrm>
            <a:off x="234950" y="801688"/>
            <a:ext cx="8445500" cy="2378075"/>
          </a:xfrm>
        </p:spPr>
        <p:txBody>
          <a:bodyPr/>
          <a:lstStyle/>
          <a:p>
            <a:pPr marL="342900" indent="-342900"/>
            <a:r>
              <a:rPr lang="zh-CN" altLang="en-US" sz="1900">
                <a:solidFill>
                  <a:srgbClr val="0000FF"/>
                </a:solidFill>
                <a:latin typeface="微软雅黑" pitchFamily="34" charset="-122"/>
                <a:ea typeface="微软雅黑" pitchFamily="34" charset="-122"/>
              </a:rPr>
              <a:t>采用奇偶校验法生成单个冗余盘。</a:t>
            </a:r>
          </a:p>
          <a:p>
            <a:pPr marL="342900" indent="-342900"/>
            <a:r>
              <a:rPr lang="zh-CN" altLang="en-US" sz="1900">
                <a:solidFill>
                  <a:srgbClr val="0000FF"/>
                </a:solidFill>
                <a:latin typeface="微软雅黑" pitchFamily="34" charset="-122"/>
                <a:ea typeface="微软雅黑" pitchFamily="34" charset="-122"/>
              </a:rPr>
              <a:t>与</a:t>
            </a:r>
            <a:r>
              <a:rPr lang="en-US" altLang="zh-CN" sz="1900">
                <a:solidFill>
                  <a:srgbClr val="0000FF"/>
                </a:solidFill>
                <a:latin typeface="微软雅黑" pitchFamily="34" charset="-122"/>
                <a:ea typeface="微软雅黑" pitchFamily="34" charset="-122"/>
              </a:rPr>
              <a:t>RAID 2</a:t>
            </a:r>
            <a:r>
              <a:rPr lang="zh-CN" altLang="en-US" sz="1900">
                <a:solidFill>
                  <a:srgbClr val="0000FF"/>
                </a:solidFill>
                <a:latin typeface="微软雅黑" pitchFamily="34" charset="-122"/>
                <a:ea typeface="微软雅黑" pitchFamily="34" charset="-122"/>
              </a:rPr>
              <a:t>相同，也采用</a:t>
            </a:r>
            <a:r>
              <a:rPr lang="zh-CN" altLang="en-US" sz="1900">
                <a:solidFill>
                  <a:schemeClr val="accent1"/>
                </a:solidFill>
                <a:latin typeface="微软雅黑" pitchFamily="34" charset="-122"/>
                <a:ea typeface="微软雅黑" pitchFamily="34" charset="-122"/>
              </a:rPr>
              <a:t>条区交叉分布方式</a:t>
            </a:r>
            <a:r>
              <a:rPr lang="zh-CN" altLang="en-US" sz="1900">
                <a:solidFill>
                  <a:srgbClr val="0000FF"/>
                </a:solidFill>
                <a:latin typeface="微软雅黑" pitchFamily="34" charset="-122"/>
                <a:ea typeface="微软雅黑" pitchFamily="34" charset="-122"/>
              </a:rPr>
              <a:t>，并使用</a:t>
            </a:r>
            <a:r>
              <a:rPr lang="zh-CN" altLang="en-US" sz="1900">
                <a:solidFill>
                  <a:srgbClr val="D1390F"/>
                </a:solidFill>
                <a:latin typeface="微软雅黑" pitchFamily="34" charset="-122"/>
                <a:ea typeface="微软雅黑" pitchFamily="34" charset="-122"/>
              </a:rPr>
              <a:t>小条区</a:t>
            </a:r>
            <a:r>
              <a:rPr lang="zh-CN" altLang="en-US" sz="1900">
                <a:solidFill>
                  <a:srgbClr val="0000FF"/>
                </a:solidFill>
                <a:latin typeface="微软雅黑" pitchFamily="34" charset="-122"/>
                <a:ea typeface="微软雅黑" pitchFamily="34" charset="-122"/>
              </a:rPr>
              <a:t>。这样，可获得较高的数据传输率，但</a:t>
            </a:r>
            <a:r>
              <a:rPr lang="en-US" altLang="zh-CN" sz="1900">
                <a:solidFill>
                  <a:srgbClr val="0000FF"/>
                </a:solidFill>
                <a:latin typeface="微软雅黑" pitchFamily="34" charset="-122"/>
                <a:ea typeface="微软雅黑" pitchFamily="34" charset="-122"/>
              </a:rPr>
              <a:t>I/O</a:t>
            </a:r>
            <a:r>
              <a:rPr lang="zh-CN" altLang="en-US" sz="1900">
                <a:solidFill>
                  <a:srgbClr val="0000FF"/>
                </a:solidFill>
                <a:latin typeface="微软雅黑" pitchFamily="34" charset="-122"/>
                <a:ea typeface="微软雅黑" pitchFamily="34" charset="-122"/>
              </a:rPr>
              <a:t>响应时间差。</a:t>
            </a:r>
            <a:r>
              <a:rPr lang="zh-CN" altLang="en-US" sz="1900">
                <a:solidFill>
                  <a:srgbClr val="D1390F"/>
                </a:solidFill>
                <a:latin typeface="微软雅黑" pitchFamily="34" charset="-122"/>
                <a:ea typeface="微软雅黑" pitchFamily="34" charset="-122"/>
              </a:rPr>
              <a:t>为什么？</a:t>
            </a:r>
          </a:p>
          <a:p>
            <a:pPr marL="342900" indent="-342900"/>
            <a:r>
              <a:rPr lang="zh-CN" altLang="en-US" sz="1900">
                <a:solidFill>
                  <a:srgbClr val="0000FF"/>
                </a:solidFill>
                <a:latin typeface="微软雅黑" pitchFamily="34" charset="-122"/>
                <a:ea typeface="微软雅黑" pitchFamily="34" charset="-122"/>
              </a:rPr>
              <a:t>用于大容量的 </a:t>
            </a:r>
            <a:r>
              <a:rPr lang="en-US" altLang="zh-CN" sz="1900">
                <a:solidFill>
                  <a:srgbClr val="0000FF"/>
                </a:solidFill>
                <a:latin typeface="微软雅黑" pitchFamily="34" charset="-122"/>
                <a:ea typeface="微软雅黑" pitchFamily="34" charset="-122"/>
              </a:rPr>
              <a:t>I/O</a:t>
            </a:r>
            <a:r>
              <a:rPr lang="zh-CN" altLang="en-US" sz="1900">
                <a:solidFill>
                  <a:srgbClr val="0000FF"/>
                </a:solidFill>
                <a:latin typeface="微软雅黑" pitchFamily="34" charset="-122"/>
                <a:ea typeface="微软雅黑" pitchFamily="34" charset="-122"/>
              </a:rPr>
              <a:t>请求的场合，如：图像处理、</a:t>
            </a:r>
            <a:r>
              <a:rPr lang="en-US" altLang="zh-CN" sz="1900">
                <a:solidFill>
                  <a:srgbClr val="0000FF"/>
                </a:solidFill>
                <a:latin typeface="微软雅黑" pitchFamily="34" charset="-122"/>
                <a:ea typeface="微软雅黑" pitchFamily="34" charset="-122"/>
              </a:rPr>
              <a:t>CAD </a:t>
            </a:r>
            <a:r>
              <a:rPr lang="zh-CN" altLang="en-US" sz="1900">
                <a:solidFill>
                  <a:srgbClr val="0000FF"/>
                </a:solidFill>
                <a:latin typeface="微软雅黑" pitchFamily="34" charset="-122"/>
                <a:ea typeface="微软雅黑" pitchFamily="34" charset="-122"/>
              </a:rPr>
              <a:t>系统中。</a:t>
            </a:r>
          </a:p>
          <a:p>
            <a:pPr marL="342900" indent="-342900"/>
            <a:r>
              <a:rPr lang="zh-CN" altLang="en-US" sz="1900">
                <a:solidFill>
                  <a:srgbClr val="0000FF"/>
                </a:solidFill>
                <a:latin typeface="微软雅黑" pitchFamily="34" charset="-122"/>
                <a:ea typeface="微软雅黑" pitchFamily="34" charset="-122"/>
              </a:rPr>
              <a:t>某个磁盘损坏但数据仍有效的情况，称为简化模式。此时损坏的磁盘数据可以通过其它磁盘重新生成。数据重新生成非常简单，这种数据恢复方式同时适用于</a:t>
            </a:r>
            <a:r>
              <a:rPr lang="en-US" altLang="zh-CN" sz="1900">
                <a:solidFill>
                  <a:srgbClr val="0000FF"/>
                </a:solidFill>
                <a:latin typeface="微软雅黑" pitchFamily="34" charset="-122"/>
                <a:ea typeface="微软雅黑" pitchFamily="34" charset="-122"/>
              </a:rPr>
              <a:t>RAID3、4、5</a:t>
            </a:r>
            <a:r>
              <a:rPr lang="zh-CN" altLang="en-US" sz="1900">
                <a:solidFill>
                  <a:srgbClr val="0000FF"/>
                </a:solidFill>
                <a:latin typeface="微软雅黑" pitchFamily="34" charset="-122"/>
                <a:ea typeface="微软雅黑" pitchFamily="34" charset="-122"/>
              </a:rPr>
              <a:t>级。</a:t>
            </a:r>
          </a:p>
        </p:txBody>
      </p:sp>
      <p:pic>
        <p:nvPicPr>
          <p:cNvPr id="817156" name="Picture 4" descr="RAID3"/>
          <p:cNvPicPr>
            <a:picLocks noChangeAspect="1" noChangeArrowheads="1"/>
          </p:cNvPicPr>
          <p:nvPr>
            <p:ph sz="half" idx="2"/>
          </p:nvPr>
        </p:nvPicPr>
        <p:blipFill>
          <a:blip r:embed="rId2"/>
          <a:srcRect/>
          <a:stretch>
            <a:fillRect/>
          </a:stretch>
        </p:blipFill>
        <p:spPr>
          <a:xfrm>
            <a:off x="133350" y="3494088"/>
            <a:ext cx="8882063" cy="2997200"/>
          </a:xfrm>
          <a:noFill/>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p:cNvSpPr>
            <a:spLocks noGrp="1" noChangeArrowheads="1"/>
          </p:cNvSpPr>
          <p:nvPr>
            <p:ph type="title"/>
          </p:nvPr>
        </p:nvSpPr>
        <p:spPr/>
        <p:txBody>
          <a:bodyPr/>
          <a:lstStyle/>
          <a:p>
            <a:r>
              <a:rPr lang="zh-CN" altLang="en-US">
                <a:ea typeface="宋体" pitchFamily="2" charset="-122"/>
              </a:rPr>
              <a:t>冗余磁盘阵列 ( </a:t>
            </a:r>
            <a:r>
              <a:rPr lang="en-US" altLang="zh-CN">
                <a:ea typeface="宋体" pitchFamily="2" charset="-122"/>
              </a:rPr>
              <a:t>RAID 4 )</a:t>
            </a:r>
            <a:endParaRPr lang="zh-CN" altLang="en-US">
              <a:ea typeface="宋体" pitchFamily="2" charset="-122"/>
            </a:endParaRPr>
          </a:p>
        </p:txBody>
      </p:sp>
      <p:sp>
        <p:nvSpPr>
          <p:cNvPr id="818179" name="Rectangle 3"/>
          <p:cNvSpPr>
            <a:spLocks noGrp="1" noChangeArrowheads="1"/>
          </p:cNvSpPr>
          <p:nvPr>
            <p:ph type="body" sz="half" idx="1"/>
          </p:nvPr>
        </p:nvSpPr>
        <p:spPr>
          <a:xfrm>
            <a:off x="119063" y="1033463"/>
            <a:ext cx="8910637" cy="1828800"/>
          </a:xfrm>
        </p:spPr>
        <p:txBody>
          <a:bodyPr/>
          <a:lstStyle/>
          <a:p>
            <a:pPr marL="342900" indent="-342900" algn="just">
              <a:lnSpc>
                <a:spcPct val="115000"/>
              </a:lnSpc>
            </a:pPr>
            <a:r>
              <a:rPr lang="zh-CN" altLang="en-US" sz="2200">
                <a:latin typeface="微软雅黑" pitchFamily="34" charset="-122"/>
                <a:ea typeface="微软雅黑" pitchFamily="34" charset="-122"/>
              </a:rPr>
              <a:t>用一个冗余盘存放相应块（</a:t>
            </a:r>
            <a:r>
              <a:rPr lang="zh-CN" altLang="en-US" sz="2200">
                <a:solidFill>
                  <a:srgbClr val="D1390F"/>
                </a:solidFill>
                <a:latin typeface="微软雅黑" pitchFamily="34" charset="-122"/>
                <a:ea typeface="微软雅黑" pitchFamily="34" charset="-122"/>
              </a:rPr>
              <a:t>块：较大的数据条区</a:t>
            </a:r>
            <a:r>
              <a:rPr lang="zh-CN" altLang="en-US" sz="2200">
                <a:latin typeface="微软雅黑" pitchFamily="34" charset="-122"/>
                <a:ea typeface="微软雅黑" pitchFamily="34" charset="-122"/>
              </a:rPr>
              <a:t>）的奇偶校验位。</a:t>
            </a:r>
          </a:p>
          <a:p>
            <a:pPr marL="342900" indent="-342900" algn="just">
              <a:lnSpc>
                <a:spcPct val="115000"/>
              </a:lnSpc>
            </a:pPr>
            <a:r>
              <a:rPr lang="zh-CN" altLang="en-US" sz="2200">
                <a:latin typeface="微软雅黑" pitchFamily="34" charset="-122"/>
                <a:ea typeface="微软雅黑" pitchFamily="34" charset="-122"/>
              </a:rPr>
              <a:t>采用</a:t>
            </a:r>
            <a:r>
              <a:rPr lang="zh-CN" altLang="en-US" sz="2200">
                <a:solidFill>
                  <a:srgbClr val="D1390F"/>
                </a:solidFill>
                <a:latin typeface="微软雅黑" pitchFamily="34" charset="-122"/>
                <a:ea typeface="微软雅黑" pitchFamily="34" charset="-122"/>
              </a:rPr>
              <a:t>独立存取</a:t>
            </a:r>
            <a:r>
              <a:rPr lang="zh-CN" altLang="en-US" sz="2200">
                <a:latin typeface="微软雅黑" pitchFamily="34" charset="-122"/>
                <a:ea typeface="微软雅黑" pitchFamily="34" charset="-122"/>
              </a:rPr>
              <a:t>技术，每个磁盘的操作独立进行，所以，可同时响应多个</a:t>
            </a:r>
            <a:r>
              <a:rPr lang="en-US" altLang="zh-CN" sz="2200">
                <a:latin typeface="微软雅黑" pitchFamily="34" charset="-122"/>
                <a:ea typeface="微软雅黑" pitchFamily="34" charset="-122"/>
              </a:rPr>
              <a:t>I/O</a:t>
            </a:r>
            <a:r>
              <a:rPr lang="zh-CN" altLang="en-US" sz="2200">
                <a:latin typeface="微软雅黑" pitchFamily="34" charset="-122"/>
                <a:ea typeface="微软雅黑" pitchFamily="34" charset="-122"/>
              </a:rPr>
              <a:t>请求。因而</a:t>
            </a:r>
            <a:r>
              <a:rPr lang="zh-CN" altLang="en-US" sz="2200">
                <a:solidFill>
                  <a:schemeClr val="accent1"/>
                </a:solidFill>
                <a:latin typeface="微软雅黑" pitchFamily="34" charset="-122"/>
                <a:ea typeface="微软雅黑" pitchFamily="34" charset="-122"/>
              </a:rPr>
              <a:t>它适合于要求</a:t>
            </a:r>
            <a:r>
              <a:rPr lang="en-US" altLang="zh-CN" sz="2200">
                <a:solidFill>
                  <a:schemeClr val="accent1"/>
                </a:solidFill>
                <a:latin typeface="微软雅黑" pitchFamily="34" charset="-122"/>
                <a:ea typeface="微软雅黑" pitchFamily="34" charset="-122"/>
              </a:rPr>
              <a:t>I/O</a:t>
            </a:r>
            <a:r>
              <a:rPr lang="zh-CN" altLang="en-US" sz="2200">
                <a:solidFill>
                  <a:schemeClr val="accent1"/>
                </a:solidFill>
                <a:latin typeface="微软雅黑" pitchFamily="34" charset="-122"/>
                <a:ea typeface="微软雅黑" pitchFamily="34" charset="-122"/>
              </a:rPr>
              <a:t>响应速度块的场合</a:t>
            </a:r>
            <a:r>
              <a:rPr lang="zh-CN" altLang="en-US" sz="2200">
                <a:latin typeface="微软雅黑" pitchFamily="34" charset="-122"/>
                <a:ea typeface="微软雅黑" pitchFamily="34" charset="-122"/>
              </a:rPr>
              <a:t>。</a:t>
            </a:r>
          </a:p>
          <a:p>
            <a:pPr marL="342900" indent="-342900" algn="just">
              <a:lnSpc>
                <a:spcPct val="115000"/>
              </a:lnSpc>
            </a:pPr>
            <a:r>
              <a:rPr lang="zh-CN" altLang="en-US" sz="2200">
                <a:latin typeface="微软雅黑" pitchFamily="34" charset="-122"/>
                <a:ea typeface="微软雅黑" pitchFamily="34" charset="-122"/>
              </a:rPr>
              <a:t>对于写操作，校验盘成为</a:t>
            </a:r>
            <a:r>
              <a:rPr lang="en-US" altLang="zh-CN" sz="2200">
                <a:latin typeface="微软雅黑" pitchFamily="34" charset="-122"/>
                <a:ea typeface="微软雅黑" pitchFamily="34" charset="-122"/>
              </a:rPr>
              <a:t>I/O</a:t>
            </a:r>
            <a:r>
              <a:rPr lang="zh-CN" altLang="en-US" sz="2200">
                <a:latin typeface="微软雅黑" pitchFamily="34" charset="-122"/>
                <a:ea typeface="微软雅黑" pitchFamily="34" charset="-122"/>
              </a:rPr>
              <a:t>瓶颈，因为每次写都要对校验盘进行。</a:t>
            </a:r>
          </a:p>
        </p:txBody>
      </p:sp>
      <p:pic>
        <p:nvPicPr>
          <p:cNvPr id="818180" name="Picture 4" descr="RAID4"/>
          <p:cNvPicPr>
            <a:picLocks noChangeAspect="1" noChangeArrowheads="1"/>
          </p:cNvPicPr>
          <p:nvPr>
            <p:ph sz="half" idx="2"/>
          </p:nvPr>
        </p:nvPicPr>
        <p:blipFill>
          <a:blip r:embed="rId2"/>
          <a:srcRect/>
          <a:stretch>
            <a:fillRect/>
          </a:stretch>
        </p:blipFill>
        <p:spPr>
          <a:xfrm>
            <a:off x="301625" y="3319463"/>
            <a:ext cx="8610600" cy="2663825"/>
          </a:xfrm>
          <a:noFill/>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p:txBody>
          <a:bodyPr/>
          <a:lstStyle/>
          <a:p>
            <a:r>
              <a:rPr lang="zh-CN" altLang="en-US">
                <a:ea typeface="宋体" pitchFamily="2" charset="-122"/>
              </a:rPr>
              <a:t>冗余磁盘阵列 ( </a:t>
            </a:r>
            <a:r>
              <a:rPr lang="en-US" altLang="zh-CN">
                <a:ea typeface="宋体" pitchFamily="2" charset="-122"/>
              </a:rPr>
              <a:t>RAID 5 )</a:t>
            </a:r>
            <a:endParaRPr lang="zh-CN" altLang="en-US">
              <a:ea typeface="宋体" pitchFamily="2" charset="-122"/>
            </a:endParaRPr>
          </a:p>
        </p:txBody>
      </p:sp>
      <p:sp>
        <p:nvSpPr>
          <p:cNvPr id="819203" name="Rectangle 3"/>
          <p:cNvSpPr>
            <a:spLocks noGrp="1" noChangeArrowheads="1"/>
          </p:cNvSpPr>
          <p:nvPr>
            <p:ph type="body" sz="half" idx="1"/>
          </p:nvPr>
        </p:nvSpPr>
        <p:spPr>
          <a:xfrm>
            <a:off x="204788" y="787400"/>
            <a:ext cx="8736012" cy="2706688"/>
          </a:xfrm>
        </p:spPr>
        <p:txBody>
          <a:bodyPr/>
          <a:lstStyle/>
          <a:p>
            <a:pPr marL="342900" indent="-342900">
              <a:lnSpc>
                <a:spcPct val="105000"/>
              </a:lnSpc>
              <a:spcBef>
                <a:spcPct val="25000"/>
              </a:spcBef>
            </a:pPr>
            <a:r>
              <a:rPr lang="zh-CN" altLang="en-US" sz="2000">
                <a:solidFill>
                  <a:srgbClr val="0000FF"/>
                </a:solidFill>
                <a:latin typeface="微软雅黑" pitchFamily="34" charset="-122"/>
                <a:ea typeface="微软雅黑" pitchFamily="34" charset="-122"/>
              </a:rPr>
              <a:t>与</a:t>
            </a:r>
            <a:r>
              <a:rPr lang="en-US" altLang="zh-CN" sz="2000">
                <a:solidFill>
                  <a:srgbClr val="0000FF"/>
                </a:solidFill>
                <a:latin typeface="微软雅黑" pitchFamily="34" charset="-122"/>
                <a:ea typeface="微软雅黑" pitchFamily="34" charset="-122"/>
              </a:rPr>
              <a:t>RAID 4</a:t>
            </a:r>
            <a:r>
              <a:rPr lang="zh-CN" altLang="en-US" sz="2000">
                <a:solidFill>
                  <a:srgbClr val="0000FF"/>
                </a:solidFill>
                <a:latin typeface="微软雅黑" pitchFamily="34" charset="-122"/>
                <a:ea typeface="微软雅黑" pitchFamily="34" charset="-122"/>
              </a:rPr>
              <a:t>的组织方式类似，只是</a:t>
            </a:r>
            <a:r>
              <a:rPr lang="zh-CN" altLang="en-US" sz="2000">
                <a:solidFill>
                  <a:schemeClr val="accent1"/>
                </a:solidFill>
                <a:latin typeface="微软雅黑" pitchFamily="34" charset="-122"/>
                <a:ea typeface="微软雅黑" pitchFamily="34" charset="-122"/>
              </a:rPr>
              <a:t>奇偶校验块分布在各个磁盘中</a:t>
            </a:r>
            <a:r>
              <a:rPr lang="zh-CN" altLang="en-US" sz="2000">
                <a:solidFill>
                  <a:srgbClr val="0000FF"/>
                </a:solidFill>
                <a:latin typeface="微软雅黑" pitchFamily="34" charset="-122"/>
                <a:ea typeface="微软雅黑" pitchFamily="34" charset="-122"/>
              </a:rPr>
              <a:t>，所以，所有磁盘的地位等价，这样可提高容错性，并且避免了使用专门校验盘时潜在的</a:t>
            </a:r>
            <a:r>
              <a:rPr lang="en-US" altLang="zh-CN" sz="2000">
                <a:solidFill>
                  <a:srgbClr val="0000FF"/>
                </a:solidFill>
                <a:latin typeface="微软雅黑" pitchFamily="34" charset="-122"/>
                <a:ea typeface="微软雅黑" pitchFamily="34" charset="-122"/>
              </a:rPr>
              <a:t>I/O</a:t>
            </a:r>
            <a:r>
              <a:rPr lang="zh-CN" altLang="en-US" sz="2000">
                <a:solidFill>
                  <a:srgbClr val="0000FF"/>
                </a:solidFill>
                <a:latin typeface="微软雅黑" pitchFamily="34" charset="-122"/>
                <a:ea typeface="微软雅黑" pitchFamily="34" charset="-122"/>
              </a:rPr>
              <a:t>瓶颈。</a:t>
            </a:r>
          </a:p>
          <a:p>
            <a:pPr marL="342900" indent="-342900">
              <a:lnSpc>
                <a:spcPct val="105000"/>
              </a:lnSpc>
              <a:spcBef>
                <a:spcPct val="25000"/>
              </a:spcBef>
            </a:pPr>
            <a:r>
              <a:rPr lang="zh-CN" altLang="en-US" sz="2000">
                <a:solidFill>
                  <a:srgbClr val="0000FF"/>
                </a:solidFill>
                <a:latin typeface="微软雅黑" pitchFamily="34" charset="-122"/>
                <a:ea typeface="微软雅黑" pitchFamily="34" charset="-122"/>
              </a:rPr>
              <a:t>与</a:t>
            </a:r>
            <a:r>
              <a:rPr lang="en-US" altLang="zh-CN" sz="2000">
                <a:solidFill>
                  <a:srgbClr val="0000FF"/>
                </a:solidFill>
                <a:latin typeface="微软雅黑" pitchFamily="34" charset="-122"/>
                <a:ea typeface="微软雅黑" pitchFamily="34" charset="-122"/>
              </a:rPr>
              <a:t>RAID 4</a:t>
            </a:r>
            <a:r>
              <a:rPr lang="zh-CN" altLang="en-US" sz="2000">
                <a:solidFill>
                  <a:srgbClr val="0000FF"/>
                </a:solidFill>
                <a:latin typeface="微软雅黑" pitchFamily="34" charset="-122"/>
                <a:ea typeface="微软雅黑" pitchFamily="34" charset="-122"/>
              </a:rPr>
              <a:t>一样，采用独立的存取技术，因而有较高的</a:t>
            </a:r>
            <a:r>
              <a:rPr lang="en-US" altLang="zh-CN" sz="2000">
                <a:solidFill>
                  <a:srgbClr val="0000FF"/>
                </a:solidFill>
                <a:latin typeface="微软雅黑" pitchFamily="34" charset="-122"/>
                <a:ea typeface="微软雅黑" pitchFamily="34" charset="-122"/>
              </a:rPr>
              <a:t>I/O</a:t>
            </a:r>
            <a:r>
              <a:rPr lang="zh-CN" altLang="en-US" sz="2000">
                <a:solidFill>
                  <a:srgbClr val="0000FF"/>
                </a:solidFill>
                <a:latin typeface="微软雅黑" pitchFamily="34" charset="-122"/>
                <a:ea typeface="微软雅黑" pitchFamily="34" charset="-122"/>
              </a:rPr>
              <a:t>响应速度。</a:t>
            </a:r>
          </a:p>
          <a:p>
            <a:pPr marL="342900" indent="-342900">
              <a:lnSpc>
                <a:spcPct val="105000"/>
              </a:lnSpc>
              <a:spcBef>
                <a:spcPct val="25000"/>
              </a:spcBef>
            </a:pPr>
            <a:r>
              <a:rPr lang="zh-CN" altLang="en-US" sz="2000">
                <a:solidFill>
                  <a:srgbClr val="0000FF"/>
                </a:solidFill>
                <a:latin typeface="微软雅黑" pitchFamily="34" charset="-122"/>
                <a:ea typeface="微软雅黑" pitchFamily="34" charset="-122"/>
              </a:rPr>
              <a:t>小数据量的操作可以多个磁盘并行操作。</a:t>
            </a:r>
          </a:p>
          <a:p>
            <a:pPr marL="342900" indent="-342900">
              <a:lnSpc>
                <a:spcPct val="105000"/>
              </a:lnSpc>
              <a:spcBef>
                <a:spcPct val="25000"/>
              </a:spcBef>
            </a:pPr>
            <a:r>
              <a:rPr lang="zh-CN" altLang="en-US" sz="2000">
                <a:solidFill>
                  <a:srgbClr val="0000FF"/>
                </a:solidFill>
                <a:latin typeface="微软雅黑" pitchFamily="34" charset="-122"/>
                <a:ea typeface="微软雅黑" pitchFamily="34" charset="-122"/>
              </a:rPr>
              <a:t>成本不高但效率高，所以，被广泛使用。</a:t>
            </a:r>
          </a:p>
          <a:p>
            <a:pPr marL="742950" lvl="1" indent="-285750">
              <a:lnSpc>
                <a:spcPct val="130000"/>
              </a:lnSpc>
            </a:pPr>
            <a:endParaRPr lang="zh-CN" altLang="en-US" sz="2000">
              <a:latin typeface="微软雅黑" pitchFamily="34" charset="-122"/>
              <a:ea typeface="微软雅黑" pitchFamily="34" charset="-122"/>
            </a:endParaRPr>
          </a:p>
        </p:txBody>
      </p:sp>
      <p:pic>
        <p:nvPicPr>
          <p:cNvPr id="819204" name="Picture 4" descr="RAID5"/>
          <p:cNvPicPr>
            <a:picLocks noChangeAspect="1" noChangeArrowheads="1"/>
          </p:cNvPicPr>
          <p:nvPr>
            <p:ph sz="half" idx="2"/>
          </p:nvPr>
        </p:nvPicPr>
        <p:blipFill>
          <a:blip r:embed="rId2"/>
          <a:srcRect/>
          <a:stretch>
            <a:fillRect/>
          </a:stretch>
        </p:blipFill>
        <p:spPr>
          <a:xfrm>
            <a:off x="274638" y="3240088"/>
            <a:ext cx="8677275" cy="3119437"/>
          </a:xfrm>
          <a:noFill/>
          <a:ln/>
        </p:spPr>
      </p:pic>
      <p:sp>
        <p:nvSpPr>
          <p:cNvPr id="819205" name="Text Box 5"/>
          <p:cNvSpPr txBox="1">
            <a:spLocks noChangeArrowheads="1"/>
          </p:cNvSpPr>
          <p:nvPr/>
        </p:nvSpPr>
        <p:spPr bwMode="auto">
          <a:xfrm>
            <a:off x="1814513" y="6361113"/>
            <a:ext cx="4543425" cy="396875"/>
          </a:xfrm>
          <a:prstGeom prst="rect">
            <a:avLst/>
          </a:prstGeom>
          <a:noFill/>
          <a:ln w="12700">
            <a:noFill/>
            <a:miter lim="800000"/>
            <a:headEnd/>
            <a:tailEnd/>
          </a:ln>
          <a:effectLst/>
        </p:spPr>
        <p:txBody>
          <a:bodyPr>
            <a:spAutoFit/>
          </a:bodyPr>
          <a:lstStyle/>
          <a:p>
            <a:pPr>
              <a:spcBef>
                <a:spcPct val="50000"/>
              </a:spcBef>
            </a:pPr>
            <a:r>
              <a:rPr lang="en-US" altLang="zh-CN" sz="2000" b="1">
                <a:solidFill>
                  <a:srgbClr val="C90122"/>
                </a:solidFill>
                <a:ea typeface="黑体" pitchFamily="49" charset="-122"/>
              </a:rPr>
              <a:t>P</a:t>
            </a:r>
            <a:r>
              <a:rPr lang="zh-CN" altLang="en-US" sz="2000" b="1">
                <a:solidFill>
                  <a:srgbClr val="C90122"/>
                </a:solidFill>
                <a:ea typeface="黑体" pitchFamily="49" charset="-122"/>
              </a:rPr>
              <a:t>块为校验块，分布在不同的磁盘中</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2"/>
          <p:cNvSpPr>
            <a:spLocks noGrp="1" noChangeArrowheads="1"/>
          </p:cNvSpPr>
          <p:nvPr>
            <p:ph type="title"/>
          </p:nvPr>
        </p:nvSpPr>
        <p:spPr/>
        <p:txBody>
          <a:bodyPr/>
          <a:lstStyle/>
          <a:p>
            <a:r>
              <a:rPr lang="zh-CN" altLang="en-US">
                <a:ea typeface="宋体" pitchFamily="2" charset="-122"/>
              </a:rPr>
              <a:t>冗余磁盘阵列 ( </a:t>
            </a:r>
            <a:r>
              <a:rPr lang="en-US" altLang="zh-CN">
                <a:ea typeface="宋体" pitchFamily="2" charset="-122"/>
              </a:rPr>
              <a:t>RAID 6 )</a:t>
            </a:r>
            <a:endParaRPr lang="zh-CN" altLang="en-US">
              <a:ea typeface="宋体" pitchFamily="2" charset="-122"/>
            </a:endParaRPr>
          </a:p>
        </p:txBody>
      </p:sp>
      <p:sp>
        <p:nvSpPr>
          <p:cNvPr id="820227" name="Rectangle 3"/>
          <p:cNvSpPr>
            <a:spLocks noGrp="1" noChangeArrowheads="1"/>
          </p:cNvSpPr>
          <p:nvPr>
            <p:ph type="body" sz="half" idx="1"/>
          </p:nvPr>
        </p:nvSpPr>
        <p:spPr>
          <a:xfrm>
            <a:off x="466725" y="744538"/>
            <a:ext cx="8388350" cy="2301875"/>
          </a:xfrm>
        </p:spPr>
        <p:txBody>
          <a:bodyPr/>
          <a:lstStyle/>
          <a:p>
            <a:pPr marL="342900" indent="-342900">
              <a:lnSpc>
                <a:spcPct val="110000"/>
              </a:lnSpc>
              <a:spcBef>
                <a:spcPct val="20000"/>
              </a:spcBef>
            </a:pPr>
            <a:r>
              <a:rPr lang="zh-CN" altLang="en-US" sz="2000">
                <a:solidFill>
                  <a:srgbClr val="0000FF"/>
                </a:solidFill>
                <a:latin typeface="微软雅黑" pitchFamily="34" charset="-122"/>
                <a:ea typeface="微软雅黑" pitchFamily="34" charset="-122"/>
              </a:rPr>
              <a:t>冗余信息均匀分布在所有磁盘上，而数据仍以块交叉方式存放</a:t>
            </a:r>
          </a:p>
          <a:p>
            <a:pPr marL="342900" indent="-342900">
              <a:lnSpc>
                <a:spcPct val="110000"/>
              </a:lnSpc>
              <a:spcBef>
                <a:spcPct val="20000"/>
              </a:spcBef>
            </a:pPr>
            <a:r>
              <a:rPr lang="zh-CN" altLang="en-US" sz="2000">
                <a:solidFill>
                  <a:schemeClr val="accent1"/>
                </a:solidFill>
                <a:latin typeface="微软雅黑" pitchFamily="34" charset="-122"/>
                <a:ea typeface="微软雅黑" pitchFamily="34" charset="-122"/>
              </a:rPr>
              <a:t>双维块交叉奇偶校验</a:t>
            </a:r>
            <a:r>
              <a:rPr lang="zh-CN" altLang="en-US" sz="2000">
                <a:solidFill>
                  <a:srgbClr val="0000FF"/>
                </a:solidFill>
                <a:latin typeface="微软雅黑" pitchFamily="34" charset="-122"/>
                <a:ea typeface="微软雅黑" pitchFamily="34" charset="-122"/>
              </a:rPr>
              <a:t>独立存取盘阵列，容许双盘出错</a:t>
            </a:r>
          </a:p>
          <a:p>
            <a:pPr marL="342900" indent="-342900">
              <a:lnSpc>
                <a:spcPct val="110000"/>
              </a:lnSpc>
              <a:spcBef>
                <a:spcPct val="20000"/>
              </a:spcBef>
            </a:pPr>
            <a:r>
              <a:rPr lang="zh-CN" altLang="en-US" sz="2000">
                <a:solidFill>
                  <a:srgbClr val="0000FF"/>
                </a:solidFill>
                <a:latin typeface="微软雅黑" pitchFamily="34" charset="-122"/>
                <a:ea typeface="微软雅黑" pitchFamily="34" charset="-122"/>
              </a:rPr>
              <a:t>它是对</a:t>
            </a:r>
            <a:r>
              <a:rPr lang="en-US" altLang="zh-CN" sz="2000">
                <a:solidFill>
                  <a:srgbClr val="0000FF"/>
                </a:solidFill>
                <a:latin typeface="微软雅黑" pitchFamily="34" charset="-122"/>
                <a:ea typeface="微软雅黑" pitchFamily="34" charset="-122"/>
              </a:rPr>
              <a:t>RAID 5</a:t>
            </a:r>
            <a:r>
              <a:rPr lang="zh-CN" altLang="en-US" sz="2000">
                <a:solidFill>
                  <a:srgbClr val="0000FF"/>
                </a:solidFill>
                <a:latin typeface="微软雅黑" pitchFamily="34" charset="-122"/>
                <a:ea typeface="微软雅黑" pitchFamily="34" charset="-122"/>
              </a:rPr>
              <a:t>的扩展，主要是用于要求数据绝对不能出错的场合</a:t>
            </a:r>
          </a:p>
          <a:p>
            <a:pPr marL="342900" indent="-342900">
              <a:lnSpc>
                <a:spcPct val="110000"/>
              </a:lnSpc>
              <a:spcBef>
                <a:spcPct val="20000"/>
              </a:spcBef>
            </a:pPr>
            <a:r>
              <a:rPr lang="zh-CN" altLang="en-US" sz="2000">
                <a:solidFill>
                  <a:srgbClr val="0000FF"/>
                </a:solidFill>
                <a:latin typeface="微软雅黑" pitchFamily="34" charset="-122"/>
                <a:ea typeface="微软雅黑" pitchFamily="34" charset="-122"/>
              </a:rPr>
              <a:t>由于引入第二种奇偶校验值，对控制器的设计变得十分复杂，写入速度也较慢，用于计算奇偶校验值和验证数据正确性所花费的时间较多</a:t>
            </a:r>
          </a:p>
          <a:p>
            <a:pPr marL="342900" indent="-342900">
              <a:lnSpc>
                <a:spcPct val="110000"/>
              </a:lnSpc>
              <a:spcBef>
                <a:spcPct val="20000"/>
              </a:spcBef>
            </a:pPr>
            <a:r>
              <a:rPr lang="en-US" altLang="zh-CN" sz="2000">
                <a:solidFill>
                  <a:srgbClr val="0000FF"/>
                </a:solidFill>
                <a:latin typeface="微软雅黑" pitchFamily="34" charset="-122"/>
                <a:ea typeface="微软雅黑" pitchFamily="34" charset="-122"/>
              </a:rPr>
              <a:t>RAID 6</a:t>
            </a:r>
            <a:r>
              <a:rPr lang="zh-CN" altLang="en-US" sz="2000">
                <a:solidFill>
                  <a:srgbClr val="0000FF"/>
                </a:solidFill>
                <a:latin typeface="微软雅黑" pitchFamily="34" charset="-122"/>
                <a:ea typeface="微软雅黑" pitchFamily="34" charset="-122"/>
              </a:rPr>
              <a:t>级以增大开销的代价保证了高度可靠性</a:t>
            </a:r>
          </a:p>
        </p:txBody>
      </p:sp>
      <p:sp>
        <p:nvSpPr>
          <p:cNvPr id="820228" name="Rectangle 4"/>
          <p:cNvSpPr>
            <a:spLocks noChangeArrowheads="1"/>
          </p:cNvSpPr>
          <p:nvPr/>
        </p:nvSpPr>
        <p:spPr bwMode="auto">
          <a:xfrm>
            <a:off x="947738" y="6162675"/>
            <a:ext cx="6854825" cy="468313"/>
          </a:xfrm>
          <a:prstGeom prst="rect">
            <a:avLst/>
          </a:prstGeom>
          <a:noFill/>
          <a:ln w="12700">
            <a:noFill/>
            <a:miter lim="800000"/>
            <a:headEnd/>
            <a:tailEnd/>
          </a:ln>
          <a:effectLst/>
        </p:spPr>
        <p:txBody>
          <a:bodyPr wrap="none">
            <a:spAutoFit/>
          </a:bodyPr>
          <a:lstStyle/>
          <a:p>
            <a:pPr>
              <a:lnSpc>
                <a:spcPct val="130000"/>
              </a:lnSpc>
              <a:spcBef>
                <a:spcPct val="20000"/>
              </a:spcBef>
              <a:buSzPct val="100000"/>
            </a:pPr>
            <a:r>
              <a:rPr lang="en-US" altLang="zh-CN" sz="1900" b="1">
                <a:solidFill>
                  <a:srgbClr val="C90122"/>
                </a:solidFill>
                <a:ea typeface="黑体" pitchFamily="49" charset="-122"/>
              </a:rPr>
              <a:t>P</a:t>
            </a:r>
            <a:r>
              <a:rPr lang="en-US" altLang="zh-CN" sz="1900" b="1" baseline="-25000">
                <a:solidFill>
                  <a:srgbClr val="C90122"/>
                </a:solidFill>
                <a:ea typeface="黑体" pitchFamily="49" charset="-122"/>
              </a:rPr>
              <a:t>0</a:t>
            </a:r>
            <a:r>
              <a:rPr lang="zh-CN" altLang="en-US" sz="1900" b="1">
                <a:solidFill>
                  <a:srgbClr val="C90122"/>
                </a:solidFill>
                <a:ea typeface="黑体" pitchFamily="49" charset="-122"/>
              </a:rPr>
              <a:t>代表第0条区的奇偶校验值，而</a:t>
            </a:r>
            <a:r>
              <a:rPr lang="en-US" altLang="zh-CN" sz="1900" b="1">
                <a:solidFill>
                  <a:srgbClr val="C90122"/>
                </a:solidFill>
                <a:ea typeface="黑体" pitchFamily="49" charset="-122"/>
              </a:rPr>
              <a:t>P</a:t>
            </a:r>
            <a:r>
              <a:rPr lang="en-US" altLang="zh-CN" sz="1900" b="1" baseline="-25000">
                <a:solidFill>
                  <a:srgbClr val="C90122"/>
                </a:solidFill>
                <a:ea typeface="黑体" pitchFamily="49" charset="-122"/>
              </a:rPr>
              <a:t>A</a:t>
            </a:r>
            <a:r>
              <a:rPr lang="zh-CN" altLang="en-US" sz="1900" b="1">
                <a:solidFill>
                  <a:srgbClr val="C90122"/>
                </a:solidFill>
                <a:ea typeface="黑体" pitchFamily="49" charset="-122"/>
              </a:rPr>
              <a:t>代表数据块</a:t>
            </a:r>
            <a:r>
              <a:rPr lang="en-US" altLang="zh-CN" sz="1900" b="1">
                <a:solidFill>
                  <a:srgbClr val="C90122"/>
                </a:solidFill>
                <a:ea typeface="黑体" pitchFamily="49" charset="-122"/>
              </a:rPr>
              <a:t>A</a:t>
            </a:r>
            <a:r>
              <a:rPr lang="zh-CN" altLang="en-US" sz="1900" b="1">
                <a:solidFill>
                  <a:srgbClr val="C90122"/>
                </a:solidFill>
                <a:ea typeface="黑体" pitchFamily="49" charset="-122"/>
              </a:rPr>
              <a:t>的奇偶校验值</a:t>
            </a:r>
          </a:p>
        </p:txBody>
      </p:sp>
      <p:pic>
        <p:nvPicPr>
          <p:cNvPr id="820229" name="Picture 5" descr="外存_RAIB_6级两维块交叉分布校验示意图"/>
          <p:cNvPicPr>
            <a:picLocks noChangeAspect="1" noChangeArrowheads="1"/>
          </p:cNvPicPr>
          <p:nvPr>
            <p:ph sz="half" idx="2"/>
          </p:nvPr>
        </p:nvPicPr>
        <p:blipFill>
          <a:blip r:embed="rId2"/>
          <a:srcRect/>
          <a:stretch>
            <a:fillRect/>
          </a:stretch>
        </p:blipFill>
        <p:spPr>
          <a:xfrm>
            <a:off x="260350" y="3141663"/>
            <a:ext cx="8550275" cy="2913062"/>
          </a:xfrm>
          <a:noFill/>
          <a:ln w="28575">
            <a:solidFill>
              <a:srgbClr val="FF6600"/>
            </a:solidFill>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2"/>
          <p:cNvSpPr>
            <a:spLocks noGrp="1" noChangeArrowheads="1"/>
          </p:cNvSpPr>
          <p:nvPr>
            <p:ph type="title"/>
          </p:nvPr>
        </p:nvSpPr>
        <p:spPr>
          <a:xfrm>
            <a:off x="685800" y="171450"/>
            <a:ext cx="7772400" cy="528638"/>
          </a:xfrm>
        </p:spPr>
        <p:txBody>
          <a:bodyPr/>
          <a:lstStyle/>
          <a:p>
            <a:r>
              <a:rPr lang="zh-CN" altLang="en-US">
                <a:ea typeface="宋体" pitchFamily="2" charset="-122"/>
              </a:rPr>
              <a:t>冗余磁盘阵列 ( </a:t>
            </a:r>
            <a:r>
              <a:rPr lang="en-US" altLang="zh-CN">
                <a:ea typeface="宋体" pitchFamily="2" charset="-122"/>
              </a:rPr>
              <a:t>RAID 7 )</a:t>
            </a:r>
            <a:endParaRPr lang="zh-CN" altLang="en-US">
              <a:ea typeface="宋体" pitchFamily="2" charset="-122"/>
            </a:endParaRPr>
          </a:p>
        </p:txBody>
      </p:sp>
      <p:sp>
        <p:nvSpPr>
          <p:cNvPr id="821251" name="Rectangle 3"/>
          <p:cNvSpPr>
            <a:spLocks noGrp="1" noChangeArrowheads="1"/>
          </p:cNvSpPr>
          <p:nvPr>
            <p:ph type="body" idx="1"/>
          </p:nvPr>
        </p:nvSpPr>
        <p:spPr>
          <a:xfrm>
            <a:off x="265113" y="706438"/>
            <a:ext cx="8559800" cy="3127375"/>
          </a:xfrm>
        </p:spPr>
        <p:txBody>
          <a:bodyPr/>
          <a:lstStyle/>
          <a:p>
            <a:pPr marL="342900" indent="-342900" algn="just">
              <a:buFontTx/>
              <a:buNone/>
            </a:pPr>
            <a:endParaRPr lang="zh-CN" altLang="en-US">
              <a:ea typeface="宋体" pitchFamily="2" charset="-122"/>
            </a:endParaRPr>
          </a:p>
          <a:p>
            <a:pPr marL="342900" indent="-342900" algn="just">
              <a:lnSpc>
                <a:spcPct val="110000"/>
              </a:lnSpc>
              <a:spcBef>
                <a:spcPct val="25000"/>
              </a:spcBef>
            </a:pPr>
            <a:r>
              <a:rPr lang="zh-CN" altLang="en-US" sz="2000">
                <a:solidFill>
                  <a:srgbClr val="0000FF"/>
                </a:solidFill>
                <a:latin typeface="微软雅黑" pitchFamily="34" charset="-122"/>
                <a:ea typeface="微软雅黑" pitchFamily="34" charset="-122"/>
              </a:rPr>
              <a:t>带</a:t>
            </a:r>
            <a:r>
              <a:rPr lang="en-US" altLang="zh-CN" sz="2000">
                <a:solidFill>
                  <a:srgbClr val="0000FF"/>
                </a:solidFill>
                <a:latin typeface="微软雅黑" pitchFamily="34" charset="-122"/>
                <a:ea typeface="微软雅黑" pitchFamily="34" charset="-122"/>
              </a:rPr>
              <a:t>Cache</a:t>
            </a:r>
            <a:r>
              <a:rPr lang="zh-CN" altLang="en-US" sz="2000">
                <a:solidFill>
                  <a:srgbClr val="0000FF"/>
                </a:solidFill>
                <a:latin typeface="微软雅黑" pitchFamily="34" charset="-122"/>
                <a:ea typeface="微软雅黑" pitchFamily="34" charset="-122"/>
              </a:rPr>
              <a:t>的盘阵列</a:t>
            </a:r>
          </a:p>
          <a:p>
            <a:pPr marL="342900" indent="-342900" algn="just">
              <a:lnSpc>
                <a:spcPct val="110000"/>
              </a:lnSpc>
              <a:spcBef>
                <a:spcPct val="25000"/>
              </a:spcBef>
            </a:pPr>
            <a:r>
              <a:rPr lang="zh-CN" altLang="en-US" sz="2000">
                <a:solidFill>
                  <a:srgbClr val="0000FF"/>
                </a:solidFill>
                <a:latin typeface="微软雅黑" pitchFamily="34" charset="-122"/>
                <a:ea typeface="微软雅黑" pitchFamily="34" charset="-122"/>
              </a:rPr>
              <a:t>在</a:t>
            </a:r>
            <a:r>
              <a:rPr lang="en-US" altLang="zh-CN" sz="2000">
                <a:solidFill>
                  <a:srgbClr val="0000FF"/>
                </a:solidFill>
                <a:latin typeface="微软雅黑" pitchFamily="34" charset="-122"/>
                <a:ea typeface="微软雅黑" pitchFamily="34" charset="-122"/>
              </a:rPr>
              <a:t>RAID6</a:t>
            </a:r>
            <a:r>
              <a:rPr lang="zh-CN" altLang="en-US" sz="2000">
                <a:solidFill>
                  <a:srgbClr val="0000FF"/>
                </a:solidFill>
                <a:latin typeface="微软雅黑" pitchFamily="34" charset="-122"/>
                <a:ea typeface="微软雅黑" pitchFamily="34" charset="-122"/>
              </a:rPr>
              <a:t>的基础上，采用</a:t>
            </a:r>
            <a:r>
              <a:rPr lang="en-US" altLang="zh-CN" sz="2000">
                <a:solidFill>
                  <a:srgbClr val="0000FF"/>
                </a:solidFill>
                <a:latin typeface="微软雅黑" pitchFamily="34" charset="-122"/>
                <a:ea typeface="微软雅黑" pitchFamily="34" charset="-122"/>
              </a:rPr>
              <a:t>Cache</a:t>
            </a:r>
            <a:r>
              <a:rPr lang="zh-CN" altLang="en-US" sz="2000">
                <a:solidFill>
                  <a:srgbClr val="0000FF"/>
                </a:solidFill>
                <a:latin typeface="微软雅黑" pitchFamily="34" charset="-122"/>
                <a:ea typeface="微软雅黑" pitchFamily="34" charset="-122"/>
              </a:rPr>
              <a:t>技术使传输率和响应速度都有较大提高</a:t>
            </a:r>
          </a:p>
          <a:p>
            <a:pPr marL="342900" indent="-342900" algn="just">
              <a:lnSpc>
                <a:spcPct val="110000"/>
              </a:lnSpc>
              <a:spcBef>
                <a:spcPct val="25000"/>
              </a:spcBef>
            </a:pPr>
            <a:r>
              <a:rPr lang="en-US" altLang="zh-CN" sz="2000">
                <a:solidFill>
                  <a:srgbClr val="0000FF"/>
                </a:solidFill>
                <a:latin typeface="微软雅黑" pitchFamily="34" charset="-122"/>
                <a:ea typeface="微软雅黑" pitchFamily="34" charset="-122"/>
              </a:rPr>
              <a:t>Cache</a:t>
            </a:r>
            <a:r>
              <a:rPr lang="zh-CN" altLang="en-US" sz="2000">
                <a:solidFill>
                  <a:srgbClr val="0000FF"/>
                </a:solidFill>
                <a:latin typeface="微软雅黑" pitchFamily="34" charset="-122"/>
                <a:ea typeface="微软雅黑" pitchFamily="34" charset="-122"/>
              </a:rPr>
              <a:t>分块大小和磁盘阵列中数据分块大小相同，一 一对应</a:t>
            </a:r>
          </a:p>
          <a:p>
            <a:pPr marL="342900" indent="-342900" algn="just">
              <a:lnSpc>
                <a:spcPct val="110000"/>
              </a:lnSpc>
              <a:spcBef>
                <a:spcPct val="25000"/>
              </a:spcBef>
            </a:pPr>
            <a:r>
              <a:rPr lang="zh-CN" altLang="en-US" sz="2000">
                <a:solidFill>
                  <a:srgbClr val="0000FF"/>
                </a:solidFill>
                <a:latin typeface="微软雅黑" pitchFamily="34" charset="-122"/>
                <a:ea typeface="微软雅黑" pitchFamily="34" charset="-122"/>
              </a:rPr>
              <a:t>有两个独立的</a:t>
            </a:r>
            <a:r>
              <a:rPr lang="en-US" altLang="zh-CN" sz="2000">
                <a:solidFill>
                  <a:srgbClr val="0000FF"/>
                </a:solidFill>
                <a:latin typeface="微软雅黑" pitchFamily="34" charset="-122"/>
                <a:ea typeface="微软雅黑" pitchFamily="34" charset="-122"/>
              </a:rPr>
              <a:t>Cache，</a:t>
            </a:r>
            <a:r>
              <a:rPr lang="zh-CN" altLang="en-US" sz="2000">
                <a:solidFill>
                  <a:srgbClr val="0000FF"/>
                </a:solidFill>
                <a:latin typeface="微软雅黑" pitchFamily="34" charset="-122"/>
                <a:ea typeface="微软雅黑" pitchFamily="34" charset="-122"/>
              </a:rPr>
              <a:t>双工运行。在写入时将数据同时分别写入两个独立的</a:t>
            </a:r>
            <a:r>
              <a:rPr lang="en-US" altLang="zh-CN" sz="2000">
                <a:solidFill>
                  <a:srgbClr val="0000FF"/>
                </a:solidFill>
                <a:latin typeface="微软雅黑" pitchFamily="34" charset="-122"/>
                <a:ea typeface="微软雅黑" pitchFamily="34" charset="-122"/>
              </a:rPr>
              <a:t>Cache，</a:t>
            </a:r>
            <a:r>
              <a:rPr lang="zh-CN" altLang="en-US" sz="2000">
                <a:solidFill>
                  <a:srgbClr val="0000FF"/>
                </a:solidFill>
                <a:latin typeface="微软雅黑" pitchFamily="34" charset="-122"/>
                <a:ea typeface="微软雅黑" pitchFamily="34" charset="-122"/>
              </a:rPr>
              <a:t>这样即使其中有一个</a:t>
            </a:r>
            <a:r>
              <a:rPr lang="en-US" altLang="zh-CN" sz="2000">
                <a:solidFill>
                  <a:srgbClr val="0000FF"/>
                </a:solidFill>
                <a:latin typeface="微软雅黑" pitchFamily="34" charset="-122"/>
                <a:ea typeface="微软雅黑" pitchFamily="34" charset="-122"/>
              </a:rPr>
              <a:t>Cache</a:t>
            </a:r>
            <a:r>
              <a:rPr lang="zh-CN" altLang="en-US" sz="2000">
                <a:solidFill>
                  <a:srgbClr val="0000FF"/>
                </a:solidFill>
                <a:latin typeface="微软雅黑" pitchFamily="34" charset="-122"/>
                <a:ea typeface="微软雅黑" pitchFamily="34" charset="-122"/>
              </a:rPr>
              <a:t>出故障，数据也不会丢失</a:t>
            </a:r>
          </a:p>
          <a:p>
            <a:pPr marL="342900" indent="-342900" algn="just">
              <a:lnSpc>
                <a:spcPct val="110000"/>
              </a:lnSpc>
              <a:spcBef>
                <a:spcPct val="25000"/>
              </a:spcBef>
            </a:pPr>
            <a:r>
              <a:rPr lang="zh-CN" altLang="en-US" sz="2000">
                <a:solidFill>
                  <a:srgbClr val="0000FF"/>
                </a:solidFill>
                <a:latin typeface="微软雅黑" pitchFamily="34" charset="-122"/>
                <a:ea typeface="微软雅黑" pitchFamily="34" charset="-122"/>
              </a:rPr>
              <a:t>写入磁盘以前，先写入</a:t>
            </a:r>
            <a:r>
              <a:rPr lang="en-US" altLang="zh-CN" sz="2000">
                <a:solidFill>
                  <a:srgbClr val="0000FF"/>
                </a:solidFill>
                <a:latin typeface="微软雅黑" pitchFamily="34" charset="-122"/>
                <a:ea typeface="微软雅黑" pitchFamily="34" charset="-122"/>
              </a:rPr>
              <a:t>Cache</a:t>
            </a:r>
            <a:r>
              <a:rPr lang="zh-CN" altLang="en-US" sz="2000">
                <a:solidFill>
                  <a:srgbClr val="0000FF"/>
                </a:solidFill>
                <a:latin typeface="微软雅黑" pitchFamily="34" charset="-122"/>
                <a:ea typeface="微软雅黑" pitchFamily="34" charset="-122"/>
              </a:rPr>
              <a:t>中。同一磁道的信息在一次操作中完成</a:t>
            </a:r>
          </a:p>
          <a:p>
            <a:pPr marL="342900" indent="-342900" algn="just">
              <a:lnSpc>
                <a:spcPct val="110000"/>
              </a:lnSpc>
              <a:spcBef>
                <a:spcPct val="25000"/>
              </a:spcBef>
            </a:pPr>
            <a:r>
              <a:rPr lang="zh-CN" altLang="en-US" sz="2000">
                <a:solidFill>
                  <a:srgbClr val="0000FF"/>
                </a:solidFill>
                <a:latin typeface="微软雅黑" pitchFamily="34" charset="-122"/>
                <a:ea typeface="微软雅黑" pitchFamily="34" charset="-122"/>
              </a:rPr>
              <a:t>读出时，先从</a:t>
            </a:r>
            <a:r>
              <a:rPr lang="en-US" altLang="zh-CN" sz="2000">
                <a:solidFill>
                  <a:srgbClr val="0000FF"/>
                </a:solidFill>
                <a:latin typeface="微软雅黑" pitchFamily="34" charset="-122"/>
                <a:ea typeface="微软雅黑" pitchFamily="34" charset="-122"/>
              </a:rPr>
              <a:t>Cache</a:t>
            </a:r>
            <a:r>
              <a:rPr lang="zh-CN" altLang="en-US" sz="2000">
                <a:solidFill>
                  <a:srgbClr val="0000FF"/>
                </a:solidFill>
                <a:latin typeface="微软雅黑" pitchFamily="34" charset="-122"/>
                <a:ea typeface="微软雅黑" pitchFamily="34" charset="-122"/>
              </a:rPr>
              <a:t>读出，</a:t>
            </a:r>
            <a:r>
              <a:rPr lang="en-US" altLang="zh-CN" sz="2000">
                <a:solidFill>
                  <a:srgbClr val="0000FF"/>
                </a:solidFill>
                <a:latin typeface="微软雅黑" pitchFamily="34" charset="-122"/>
                <a:ea typeface="微软雅黑" pitchFamily="34" charset="-122"/>
              </a:rPr>
              <a:t>Cache</a:t>
            </a:r>
            <a:r>
              <a:rPr lang="zh-CN" altLang="en-US" sz="2000">
                <a:solidFill>
                  <a:srgbClr val="0000FF"/>
                </a:solidFill>
                <a:latin typeface="微软雅黑" pitchFamily="34" charset="-122"/>
                <a:ea typeface="微软雅黑" pitchFamily="34" charset="-122"/>
              </a:rPr>
              <a:t>中没有要读的信息时，才从</a:t>
            </a:r>
            <a:r>
              <a:rPr lang="en-US" altLang="zh-CN" sz="2000">
                <a:solidFill>
                  <a:srgbClr val="0000FF"/>
                </a:solidFill>
                <a:latin typeface="微软雅黑" pitchFamily="34" charset="-122"/>
                <a:ea typeface="微软雅黑" pitchFamily="34" charset="-122"/>
              </a:rPr>
              <a:t>RAID</a:t>
            </a:r>
            <a:r>
              <a:rPr lang="zh-CN" altLang="en-US" sz="2000">
                <a:solidFill>
                  <a:srgbClr val="0000FF"/>
                </a:solidFill>
                <a:latin typeface="微软雅黑" pitchFamily="34" charset="-122"/>
                <a:ea typeface="微软雅黑" pitchFamily="34" charset="-122"/>
              </a:rPr>
              <a:t>中读</a:t>
            </a:r>
          </a:p>
        </p:txBody>
      </p:sp>
      <p:sp>
        <p:nvSpPr>
          <p:cNvPr id="821252" name="Text Box 4"/>
          <p:cNvSpPr txBox="1">
            <a:spLocks noChangeArrowheads="1"/>
          </p:cNvSpPr>
          <p:nvPr/>
        </p:nvSpPr>
        <p:spPr bwMode="auto">
          <a:xfrm>
            <a:off x="582613" y="4484688"/>
            <a:ext cx="7939087" cy="1449387"/>
          </a:xfrm>
          <a:prstGeom prst="rect">
            <a:avLst/>
          </a:prstGeom>
          <a:noFill/>
          <a:ln w="12700">
            <a:noFill/>
            <a:miter lim="800000"/>
            <a:headEnd/>
            <a:tailEnd/>
          </a:ln>
          <a:effectLst/>
        </p:spPr>
        <p:txBody>
          <a:bodyPr>
            <a:spAutoFit/>
          </a:bodyPr>
          <a:lstStyle/>
          <a:p>
            <a:pPr>
              <a:lnSpc>
                <a:spcPct val="135000"/>
              </a:lnSpc>
              <a:spcBef>
                <a:spcPct val="50000"/>
              </a:spcBef>
            </a:pPr>
            <a:r>
              <a:rPr lang="en-US" altLang="zh-CN" sz="2200" b="1">
                <a:solidFill>
                  <a:srgbClr val="C90122"/>
                </a:solidFill>
                <a:latin typeface="微软雅黑" pitchFamily="34" charset="-122"/>
                <a:ea typeface="微软雅黑" pitchFamily="34" charset="-122"/>
              </a:rPr>
              <a:t>Cache</a:t>
            </a:r>
            <a:r>
              <a:rPr lang="zh-CN" altLang="en-US" sz="2200" b="1">
                <a:solidFill>
                  <a:srgbClr val="C90122"/>
                </a:solidFill>
                <a:latin typeface="微软雅黑" pitchFamily="34" charset="-122"/>
                <a:ea typeface="微软雅黑" pitchFamily="34" charset="-122"/>
              </a:rPr>
              <a:t>和</a:t>
            </a:r>
            <a:r>
              <a:rPr lang="en-US" altLang="zh-CN" sz="2200" b="1">
                <a:solidFill>
                  <a:srgbClr val="C90122"/>
                </a:solidFill>
                <a:latin typeface="微软雅黑" pitchFamily="34" charset="-122"/>
                <a:ea typeface="微软雅黑" pitchFamily="34" charset="-122"/>
              </a:rPr>
              <a:t>RAID</a:t>
            </a:r>
            <a:r>
              <a:rPr lang="zh-CN" altLang="en-US" sz="2200" b="1">
                <a:solidFill>
                  <a:srgbClr val="C90122"/>
                </a:solidFill>
                <a:latin typeface="微软雅黑" pitchFamily="34" charset="-122"/>
                <a:ea typeface="微软雅黑" pitchFamily="34" charset="-122"/>
              </a:rPr>
              <a:t>技术结合，弥补了</a:t>
            </a:r>
            <a:r>
              <a:rPr lang="en-US" altLang="zh-CN" sz="2200" b="1">
                <a:solidFill>
                  <a:srgbClr val="C90122"/>
                </a:solidFill>
                <a:latin typeface="微软雅黑" pitchFamily="34" charset="-122"/>
                <a:ea typeface="微软雅黑" pitchFamily="34" charset="-122"/>
              </a:rPr>
              <a:t>RAID</a:t>
            </a:r>
            <a:r>
              <a:rPr lang="zh-CN" altLang="en-US" sz="2200" b="1">
                <a:solidFill>
                  <a:srgbClr val="C90122"/>
                </a:solidFill>
                <a:latin typeface="微软雅黑" pitchFamily="34" charset="-122"/>
                <a:ea typeface="微软雅黑" pitchFamily="34" charset="-122"/>
              </a:rPr>
              <a:t>的不足（如：分块的写请求响应性能差等），从而以高效、快速、大容量、高可靠性，以及灵活方便的存储系统提供给用户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21251">
                                            <p:txEl>
                                              <p:pRg st="1" end="1"/>
                                            </p:txEl>
                                          </p:spTgt>
                                        </p:tgtEl>
                                        <p:attrNameLst>
                                          <p:attrName>style.visibility</p:attrName>
                                        </p:attrNameLst>
                                      </p:cBhvr>
                                      <p:to>
                                        <p:strVal val="visible"/>
                                      </p:to>
                                    </p:set>
                                    <p:animEffect transition="in" filter="blinds(horizontal)">
                                      <p:cBhvr>
                                        <p:cTn id="7" dur="500"/>
                                        <p:tgtEl>
                                          <p:spTgt spid="8212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21251">
                                            <p:txEl>
                                              <p:pRg st="2" end="2"/>
                                            </p:txEl>
                                          </p:spTgt>
                                        </p:tgtEl>
                                        <p:attrNameLst>
                                          <p:attrName>style.visibility</p:attrName>
                                        </p:attrNameLst>
                                      </p:cBhvr>
                                      <p:to>
                                        <p:strVal val="visible"/>
                                      </p:to>
                                    </p:set>
                                    <p:animEffect transition="in" filter="blinds(horizontal)">
                                      <p:cBhvr>
                                        <p:cTn id="12" dur="500"/>
                                        <p:tgtEl>
                                          <p:spTgt spid="82125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21251">
                                            <p:txEl>
                                              <p:pRg st="3" end="3"/>
                                            </p:txEl>
                                          </p:spTgt>
                                        </p:tgtEl>
                                        <p:attrNameLst>
                                          <p:attrName>style.visibility</p:attrName>
                                        </p:attrNameLst>
                                      </p:cBhvr>
                                      <p:to>
                                        <p:strVal val="visible"/>
                                      </p:to>
                                    </p:set>
                                    <p:animEffect transition="in" filter="blinds(horizontal)">
                                      <p:cBhvr>
                                        <p:cTn id="17" dur="500"/>
                                        <p:tgtEl>
                                          <p:spTgt spid="82125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21251">
                                            <p:txEl>
                                              <p:pRg st="4" end="4"/>
                                            </p:txEl>
                                          </p:spTgt>
                                        </p:tgtEl>
                                        <p:attrNameLst>
                                          <p:attrName>style.visibility</p:attrName>
                                        </p:attrNameLst>
                                      </p:cBhvr>
                                      <p:to>
                                        <p:strVal val="visible"/>
                                      </p:to>
                                    </p:set>
                                    <p:animEffect transition="in" filter="blinds(horizontal)">
                                      <p:cBhvr>
                                        <p:cTn id="22" dur="500"/>
                                        <p:tgtEl>
                                          <p:spTgt spid="82125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21251">
                                            <p:txEl>
                                              <p:pRg st="5" end="5"/>
                                            </p:txEl>
                                          </p:spTgt>
                                        </p:tgtEl>
                                        <p:attrNameLst>
                                          <p:attrName>style.visibility</p:attrName>
                                        </p:attrNameLst>
                                      </p:cBhvr>
                                      <p:to>
                                        <p:strVal val="visible"/>
                                      </p:to>
                                    </p:set>
                                    <p:animEffect transition="in" filter="blinds(horizontal)">
                                      <p:cBhvr>
                                        <p:cTn id="27" dur="500"/>
                                        <p:tgtEl>
                                          <p:spTgt spid="82125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21251">
                                            <p:txEl>
                                              <p:pRg st="6" end="6"/>
                                            </p:txEl>
                                          </p:spTgt>
                                        </p:tgtEl>
                                        <p:attrNameLst>
                                          <p:attrName>style.visibility</p:attrName>
                                        </p:attrNameLst>
                                      </p:cBhvr>
                                      <p:to>
                                        <p:strVal val="visible"/>
                                      </p:to>
                                    </p:set>
                                    <p:animEffect transition="in" filter="blinds(horizontal)">
                                      <p:cBhvr>
                                        <p:cTn id="32" dur="500"/>
                                        <p:tgtEl>
                                          <p:spTgt spid="82125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21252"/>
                                        </p:tgtEl>
                                        <p:attrNameLst>
                                          <p:attrName>style.visibility</p:attrName>
                                        </p:attrNameLst>
                                      </p:cBhvr>
                                      <p:to>
                                        <p:strVal val="visible"/>
                                      </p:to>
                                    </p:set>
                                    <p:animEffect transition="in" filter="blinds(horizontal)">
                                      <p:cBhvr>
                                        <p:cTn id="37" dur="500"/>
                                        <p:tgtEl>
                                          <p:spTgt spid="821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25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Grp="1" noChangeArrowheads="1"/>
          </p:cNvSpPr>
          <p:nvPr>
            <p:ph type="title"/>
          </p:nvPr>
        </p:nvSpPr>
        <p:spPr/>
        <p:txBody>
          <a:bodyPr/>
          <a:lstStyle/>
          <a:p>
            <a:r>
              <a:rPr lang="zh-CN" altLang="en-US"/>
              <a:t>固态硬盘（</a:t>
            </a:r>
            <a:r>
              <a:rPr lang="en-US" altLang="zh-CN"/>
              <a:t>SSD</a:t>
            </a:r>
            <a:r>
              <a:rPr lang="zh-CN" altLang="en-US"/>
              <a:t>）</a:t>
            </a:r>
            <a:endParaRPr lang="en-US" altLang="zh-CN"/>
          </a:p>
        </p:txBody>
      </p:sp>
      <p:sp>
        <p:nvSpPr>
          <p:cNvPr id="823299" name="Rectangle 3"/>
          <p:cNvSpPr>
            <a:spLocks noGrp="1" noChangeArrowheads="1"/>
          </p:cNvSpPr>
          <p:nvPr>
            <p:ph type="body" idx="1"/>
          </p:nvPr>
        </p:nvSpPr>
        <p:spPr>
          <a:xfrm>
            <a:off x="495300" y="931863"/>
            <a:ext cx="8191500" cy="5345112"/>
          </a:xfrm>
        </p:spPr>
        <p:txBody>
          <a:bodyPr/>
          <a:lstStyle/>
          <a:p>
            <a:pPr>
              <a:lnSpc>
                <a:spcPct val="115000"/>
              </a:lnSpc>
              <a:spcBef>
                <a:spcPct val="40000"/>
              </a:spcBef>
            </a:pPr>
            <a:r>
              <a:rPr lang="zh-CN" altLang="en-US" sz="2000">
                <a:latin typeface="微软雅黑" pitchFamily="34" charset="-122"/>
                <a:ea typeface="微软雅黑" pitchFamily="34" charset="-122"/>
              </a:rPr>
              <a:t>固态硬盘（</a:t>
            </a:r>
            <a:r>
              <a:rPr lang="en-US" altLang="zh-CN" sz="2000">
                <a:latin typeface="微软雅黑" pitchFamily="34" charset="-122"/>
                <a:ea typeface="微软雅黑" pitchFamily="34" charset="-122"/>
              </a:rPr>
              <a:t>Solid State Disk</a:t>
            </a:r>
            <a:r>
              <a:rPr lang="zh-CN" altLang="en-US" sz="2000">
                <a:latin typeface="微软雅黑" pitchFamily="34" charset="-122"/>
                <a:ea typeface="微软雅黑" pitchFamily="34" charset="-122"/>
              </a:rPr>
              <a:t>，简称</a:t>
            </a:r>
            <a:r>
              <a:rPr lang="en-US" altLang="zh-CN" sz="2000">
                <a:latin typeface="微软雅黑" pitchFamily="34" charset="-122"/>
                <a:ea typeface="微软雅黑" pitchFamily="34" charset="-122"/>
              </a:rPr>
              <a:t>SSD</a:t>
            </a:r>
            <a:r>
              <a:rPr lang="zh-CN" altLang="en-US" sz="2000">
                <a:latin typeface="微软雅黑" pitchFamily="34" charset="-122"/>
                <a:ea typeface="微软雅黑" pitchFamily="34" charset="-122"/>
              </a:rPr>
              <a:t>）也被称为</a:t>
            </a:r>
            <a:r>
              <a:rPr lang="zh-CN" altLang="en-US" sz="2000">
                <a:solidFill>
                  <a:schemeClr val="accent1"/>
                </a:solidFill>
                <a:latin typeface="微软雅黑" pitchFamily="34" charset="-122"/>
                <a:ea typeface="微软雅黑" pitchFamily="34" charset="-122"/>
              </a:rPr>
              <a:t>电子硬盘</a:t>
            </a:r>
            <a:r>
              <a:rPr lang="zh-CN" altLang="en-US" sz="2000">
                <a:latin typeface="微软雅黑" pitchFamily="34" charset="-122"/>
                <a:ea typeface="微软雅黑" pitchFamily="34" charset="-122"/>
              </a:rPr>
              <a:t>。</a:t>
            </a:r>
          </a:p>
          <a:p>
            <a:pPr>
              <a:lnSpc>
                <a:spcPct val="115000"/>
              </a:lnSpc>
              <a:spcBef>
                <a:spcPct val="40000"/>
              </a:spcBef>
            </a:pPr>
            <a:r>
              <a:rPr lang="zh-CN" altLang="en-US" sz="2000">
                <a:latin typeface="微软雅黑" pitchFamily="34" charset="-122"/>
                <a:ea typeface="微软雅黑" pitchFamily="34" charset="-122"/>
              </a:rPr>
              <a:t>它并不是一种磁表面存储器，而是一种</a:t>
            </a:r>
            <a:r>
              <a:rPr lang="zh-CN" altLang="en-US" sz="2000">
                <a:solidFill>
                  <a:schemeClr val="accent1"/>
                </a:solidFill>
                <a:latin typeface="微软雅黑" pitchFamily="34" charset="-122"/>
                <a:ea typeface="微软雅黑" pitchFamily="34" charset="-122"/>
              </a:rPr>
              <a:t>使用</a:t>
            </a:r>
            <a:r>
              <a:rPr lang="en-US" altLang="zh-CN" sz="2000">
                <a:solidFill>
                  <a:schemeClr val="accent1"/>
                </a:solidFill>
                <a:latin typeface="微软雅黑" pitchFamily="34" charset="-122"/>
                <a:ea typeface="微软雅黑" pitchFamily="34" charset="-122"/>
              </a:rPr>
              <a:t>NAND</a:t>
            </a:r>
            <a:r>
              <a:rPr lang="zh-CN" altLang="en-US" sz="2000">
                <a:solidFill>
                  <a:schemeClr val="accent1"/>
                </a:solidFill>
                <a:latin typeface="微软雅黑" pitchFamily="34" charset="-122"/>
                <a:ea typeface="微软雅黑" pitchFamily="34" charset="-122"/>
              </a:rPr>
              <a:t>闪存组成</a:t>
            </a:r>
            <a:r>
              <a:rPr lang="zh-CN" altLang="en-US" sz="2000">
                <a:latin typeface="微软雅黑" pitchFamily="34" charset="-122"/>
                <a:ea typeface="微软雅黑" pitchFamily="34" charset="-122"/>
              </a:rPr>
              <a:t>的外部存储系统，与</a:t>
            </a:r>
            <a:r>
              <a:rPr lang="en-US" altLang="zh-CN" sz="2000">
                <a:latin typeface="微软雅黑" pitchFamily="34" charset="-122"/>
                <a:ea typeface="微软雅黑" pitchFamily="34" charset="-122"/>
              </a:rPr>
              <a:t>U</a:t>
            </a:r>
            <a:r>
              <a:rPr lang="zh-CN" altLang="en-US" sz="2000">
                <a:latin typeface="微软雅黑" pitchFamily="34" charset="-122"/>
                <a:ea typeface="微软雅黑" pitchFamily="34" charset="-122"/>
              </a:rPr>
              <a:t>盘并没有本质差别，只是容量更大，存取性能更好。</a:t>
            </a:r>
          </a:p>
          <a:p>
            <a:pPr>
              <a:lnSpc>
                <a:spcPct val="115000"/>
              </a:lnSpc>
              <a:spcBef>
                <a:spcPct val="40000"/>
              </a:spcBef>
            </a:pPr>
            <a:r>
              <a:rPr lang="zh-CN" altLang="en-US" sz="2000">
                <a:latin typeface="微软雅黑" pitchFamily="34" charset="-122"/>
                <a:ea typeface="微软雅黑" pitchFamily="34" charset="-122"/>
              </a:rPr>
              <a:t>它用闪存颗粒代替了磁盘作为存储介质，利用闪存的特点，以</a:t>
            </a:r>
            <a:r>
              <a:rPr lang="zh-CN" altLang="en-US" sz="2000">
                <a:solidFill>
                  <a:schemeClr val="accent1"/>
                </a:solidFill>
                <a:latin typeface="微软雅黑" pitchFamily="34" charset="-122"/>
                <a:ea typeface="微软雅黑" pitchFamily="34" charset="-122"/>
              </a:rPr>
              <a:t>区块写入和抹除的方式</a:t>
            </a:r>
            <a:r>
              <a:rPr lang="zh-CN" altLang="en-US" sz="2000">
                <a:latin typeface="微软雅黑" pitchFamily="34" charset="-122"/>
                <a:ea typeface="微软雅黑" pitchFamily="34" charset="-122"/>
              </a:rPr>
              <a:t>进行数据的读取和写入。</a:t>
            </a:r>
          </a:p>
          <a:p>
            <a:pPr>
              <a:lnSpc>
                <a:spcPct val="115000"/>
              </a:lnSpc>
              <a:spcBef>
                <a:spcPct val="40000"/>
              </a:spcBef>
            </a:pPr>
            <a:r>
              <a:rPr lang="zh-CN" altLang="en-US" sz="2000">
                <a:latin typeface="微软雅黑" pitchFamily="34" charset="-122"/>
                <a:ea typeface="微软雅黑" pitchFamily="34" charset="-122"/>
              </a:rPr>
              <a:t>电信号的控制使得固态硬盘的内部</a:t>
            </a:r>
            <a:r>
              <a:rPr lang="zh-CN" altLang="en-US" sz="2000">
                <a:solidFill>
                  <a:schemeClr val="accent1"/>
                </a:solidFill>
                <a:latin typeface="微软雅黑" pitchFamily="34" charset="-122"/>
                <a:ea typeface="微软雅黑" pitchFamily="34" charset="-122"/>
              </a:rPr>
              <a:t>传输速率远远高于常规硬盘</a:t>
            </a:r>
            <a:r>
              <a:rPr lang="zh-CN" altLang="en-US" sz="2000">
                <a:latin typeface="微软雅黑" pitchFamily="34" charset="-122"/>
                <a:ea typeface="微软雅黑" pitchFamily="34" charset="-122"/>
              </a:rPr>
              <a:t>。 </a:t>
            </a:r>
          </a:p>
          <a:p>
            <a:pPr>
              <a:lnSpc>
                <a:spcPct val="115000"/>
              </a:lnSpc>
              <a:spcBef>
                <a:spcPct val="40000"/>
              </a:spcBef>
            </a:pPr>
            <a:r>
              <a:rPr lang="zh-CN" altLang="en-US" sz="2000">
                <a:latin typeface="微软雅黑" pitchFamily="34" charset="-122"/>
                <a:ea typeface="微软雅黑" pitchFamily="34" charset="-122"/>
              </a:rPr>
              <a:t>其接口规范和定义、功能及使用方法与传统硬盘完全相同，在产品外形和尺寸上也与普通硬盘一致。目前接口标准上使用</a:t>
            </a:r>
            <a:r>
              <a:rPr lang="en-US" altLang="zh-CN" sz="2000">
                <a:latin typeface="微软雅黑" pitchFamily="34" charset="-122"/>
                <a:ea typeface="微软雅黑" pitchFamily="34" charset="-122"/>
              </a:rPr>
              <a:t>USB</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SATA</a:t>
            </a:r>
            <a:r>
              <a:rPr lang="zh-CN" altLang="en-US" sz="2000">
                <a:latin typeface="微软雅黑" pitchFamily="34" charset="-122"/>
                <a:ea typeface="微软雅黑" pitchFamily="34" charset="-122"/>
              </a:rPr>
              <a:t>和</a:t>
            </a:r>
            <a:r>
              <a:rPr lang="en-US" altLang="zh-CN" sz="2000">
                <a:latin typeface="微软雅黑" pitchFamily="34" charset="-122"/>
                <a:ea typeface="微软雅黑" pitchFamily="34" charset="-122"/>
              </a:rPr>
              <a:t>IDE</a:t>
            </a:r>
            <a:r>
              <a:rPr lang="zh-CN" altLang="en-US" sz="2000">
                <a:latin typeface="微软雅黑" pitchFamily="34" charset="-122"/>
                <a:ea typeface="微软雅黑" pitchFamily="34" charset="-122"/>
              </a:rPr>
              <a:t>，因此</a:t>
            </a:r>
            <a:r>
              <a:rPr lang="en-US" altLang="zh-CN" sz="2000">
                <a:latin typeface="微软雅黑" pitchFamily="34" charset="-122"/>
                <a:ea typeface="微软雅黑" pitchFamily="34" charset="-122"/>
              </a:rPr>
              <a:t>SSD</a:t>
            </a:r>
            <a:r>
              <a:rPr lang="zh-CN" altLang="en-US" sz="2000">
                <a:latin typeface="微软雅黑" pitchFamily="34" charset="-122"/>
                <a:ea typeface="微软雅黑" pitchFamily="34" charset="-122"/>
              </a:rPr>
              <a:t>是</a:t>
            </a:r>
            <a:r>
              <a:rPr lang="zh-CN" altLang="en-US" sz="2000">
                <a:solidFill>
                  <a:schemeClr val="accent1"/>
                </a:solidFill>
                <a:latin typeface="微软雅黑" pitchFamily="34" charset="-122"/>
                <a:ea typeface="微软雅黑" pitchFamily="34" charset="-122"/>
              </a:rPr>
              <a:t>通过标准磁盘接口与</a:t>
            </a:r>
            <a:r>
              <a:rPr lang="en-US" altLang="zh-CN" sz="2000">
                <a:solidFill>
                  <a:schemeClr val="accent1"/>
                </a:solidFill>
                <a:latin typeface="微软雅黑" pitchFamily="34" charset="-122"/>
                <a:ea typeface="微软雅黑" pitchFamily="34" charset="-122"/>
              </a:rPr>
              <a:t>I/O</a:t>
            </a:r>
            <a:r>
              <a:rPr lang="zh-CN" altLang="en-US" sz="2000">
                <a:solidFill>
                  <a:schemeClr val="accent1"/>
                </a:solidFill>
                <a:latin typeface="微软雅黑" pitchFamily="34" charset="-122"/>
                <a:ea typeface="微软雅黑" pitchFamily="34" charset="-122"/>
              </a:rPr>
              <a:t>总线互连</a:t>
            </a:r>
            <a:r>
              <a:rPr lang="zh-CN" altLang="en-US" sz="2000">
                <a:latin typeface="微软雅黑" pitchFamily="34" charset="-122"/>
                <a:ea typeface="微软雅黑" pitchFamily="34" charset="-122"/>
              </a:rPr>
              <a:t>的。</a:t>
            </a:r>
          </a:p>
          <a:p>
            <a:pPr>
              <a:lnSpc>
                <a:spcPct val="115000"/>
              </a:lnSpc>
              <a:spcBef>
                <a:spcPct val="40000"/>
              </a:spcBef>
            </a:pPr>
            <a:r>
              <a:rPr lang="zh-CN" altLang="en-US" sz="2000">
                <a:latin typeface="微软雅黑" pitchFamily="34" charset="-122"/>
                <a:ea typeface="微软雅黑" pitchFamily="34" charset="-122"/>
              </a:rPr>
              <a:t>在</a:t>
            </a:r>
            <a:r>
              <a:rPr lang="en-US" altLang="zh-CN" sz="2000">
                <a:latin typeface="微软雅黑" pitchFamily="34" charset="-122"/>
                <a:ea typeface="微软雅黑" pitchFamily="34" charset="-122"/>
              </a:rPr>
              <a:t>SSD</a:t>
            </a:r>
            <a:r>
              <a:rPr lang="zh-CN" altLang="en-US" sz="2000">
                <a:latin typeface="微软雅黑" pitchFamily="34" charset="-122"/>
                <a:ea typeface="微软雅黑" pitchFamily="34" charset="-122"/>
              </a:rPr>
              <a:t>中有一个</a:t>
            </a:r>
            <a:r>
              <a:rPr lang="zh-CN" altLang="en-US" sz="2000">
                <a:solidFill>
                  <a:schemeClr val="accent1"/>
                </a:solidFill>
                <a:latin typeface="微软雅黑" pitchFamily="34" charset="-122"/>
                <a:ea typeface="微软雅黑" pitchFamily="34" charset="-122"/>
              </a:rPr>
              <a:t>闪存翻译层，它将来自</a:t>
            </a:r>
            <a:r>
              <a:rPr lang="en-US" altLang="zh-CN" sz="2000">
                <a:solidFill>
                  <a:schemeClr val="accent1"/>
                </a:solidFill>
                <a:latin typeface="微软雅黑" pitchFamily="34" charset="-122"/>
                <a:ea typeface="微软雅黑" pitchFamily="34" charset="-122"/>
              </a:rPr>
              <a:t>CPU</a:t>
            </a:r>
            <a:r>
              <a:rPr lang="zh-CN" altLang="en-US" sz="2000">
                <a:solidFill>
                  <a:schemeClr val="accent1"/>
                </a:solidFill>
                <a:latin typeface="微软雅黑" pitchFamily="34" charset="-122"/>
                <a:ea typeface="微软雅黑" pitchFamily="34" charset="-122"/>
              </a:rPr>
              <a:t>的逻辑磁盘块读写请求翻译成对底层</a:t>
            </a:r>
            <a:r>
              <a:rPr lang="en-US" altLang="zh-CN" sz="2000">
                <a:solidFill>
                  <a:schemeClr val="accent1"/>
                </a:solidFill>
                <a:latin typeface="微软雅黑" pitchFamily="34" charset="-122"/>
                <a:ea typeface="微软雅黑" pitchFamily="34" charset="-122"/>
              </a:rPr>
              <a:t>SSD</a:t>
            </a:r>
            <a:r>
              <a:rPr lang="zh-CN" altLang="en-US" sz="2000">
                <a:solidFill>
                  <a:schemeClr val="accent1"/>
                </a:solidFill>
                <a:latin typeface="微软雅黑" pitchFamily="34" charset="-122"/>
                <a:ea typeface="微软雅黑" pitchFamily="34" charset="-122"/>
              </a:rPr>
              <a:t>物理设备的读写控制信号</a:t>
            </a:r>
            <a:r>
              <a:rPr lang="zh-CN" altLang="en-US" sz="2000">
                <a:latin typeface="微软雅黑" pitchFamily="34" charset="-122"/>
                <a:ea typeface="微软雅黑" pitchFamily="34" charset="-122"/>
              </a:rPr>
              <a:t>。因此，这个闪存翻译层相当于磁盘控制器。 </a:t>
            </a:r>
          </a:p>
          <a:p>
            <a:pPr>
              <a:lnSpc>
                <a:spcPct val="115000"/>
              </a:lnSpc>
              <a:spcBef>
                <a:spcPct val="40000"/>
              </a:spcBef>
            </a:pPr>
            <a:r>
              <a:rPr lang="zh-CN" altLang="en-US" sz="2000">
                <a:latin typeface="微软雅黑" pitchFamily="34" charset="-122"/>
                <a:ea typeface="微软雅黑" pitchFamily="34" charset="-122"/>
              </a:rPr>
              <a:t>闪存的</a:t>
            </a:r>
            <a:r>
              <a:rPr lang="zh-CN" altLang="en-US" sz="2000">
                <a:solidFill>
                  <a:schemeClr val="accent1"/>
                </a:solidFill>
                <a:latin typeface="微软雅黑" pitchFamily="34" charset="-122"/>
                <a:ea typeface="微软雅黑" pitchFamily="34" charset="-122"/>
              </a:rPr>
              <a:t>擦写次数有限</a:t>
            </a:r>
            <a:r>
              <a:rPr lang="zh-CN" altLang="en-US" sz="2000">
                <a:latin typeface="微软雅黑" pitchFamily="34" charset="-122"/>
                <a:ea typeface="微软雅黑" pitchFamily="34" charset="-122"/>
              </a:rPr>
              <a:t>，所以频繁擦写会降低其写入使用寿命。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23299">
                                            <p:txEl>
                                              <p:pRg st="0" end="0"/>
                                            </p:txEl>
                                          </p:spTgt>
                                        </p:tgtEl>
                                        <p:attrNameLst>
                                          <p:attrName>style.visibility</p:attrName>
                                        </p:attrNameLst>
                                      </p:cBhvr>
                                      <p:to>
                                        <p:strVal val="visible"/>
                                      </p:to>
                                    </p:set>
                                    <p:animEffect transition="in" filter="blinds(horizontal)">
                                      <p:cBhvr>
                                        <p:cTn id="7" dur="500"/>
                                        <p:tgtEl>
                                          <p:spTgt spid="823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23299">
                                            <p:txEl>
                                              <p:pRg st="1" end="1"/>
                                            </p:txEl>
                                          </p:spTgt>
                                        </p:tgtEl>
                                        <p:attrNameLst>
                                          <p:attrName>style.visibility</p:attrName>
                                        </p:attrNameLst>
                                      </p:cBhvr>
                                      <p:to>
                                        <p:strVal val="visible"/>
                                      </p:to>
                                    </p:set>
                                    <p:animEffect transition="in" filter="blinds(horizontal)">
                                      <p:cBhvr>
                                        <p:cTn id="12" dur="500"/>
                                        <p:tgtEl>
                                          <p:spTgt spid="8232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23299">
                                            <p:txEl>
                                              <p:pRg st="2" end="2"/>
                                            </p:txEl>
                                          </p:spTgt>
                                        </p:tgtEl>
                                        <p:attrNameLst>
                                          <p:attrName>style.visibility</p:attrName>
                                        </p:attrNameLst>
                                      </p:cBhvr>
                                      <p:to>
                                        <p:strVal val="visible"/>
                                      </p:to>
                                    </p:set>
                                    <p:animEffect transition="in" filter="blinds(horizontal)">
                                      <p:cBhvr>
                                        <p:cTn id="17" dur="500"/>
                                        <p:tgtEl>
                                          <p:spTgt spid="8232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23299">
                                            <p:txEl>
                                              <p:pRg st="3" end="3"/>
                                            </p:txEl>
                                          </p:spTgt>
                                        </p:tgtEl>
                                        <p:attrNameLst>
                                          <p:attrName>style.visibility</p:attrName>
                                        </p:attrNameLst>
                                      </p:cBhvr>
                                      <p:to>
                                        <p:strVal val="visible"/>
                                      </p:to>
                                    </p:set>
                                    <p:animEffect transition="in" filter="blinds(horizontal)">
                                      <p:cBhvr>
                                        <p:cTn id="22" dur="500"/>
                                        <p:tgtEl>
                                          <p:spTgt spid="8232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23299">
                                            <p:txEl>
                                              <p:pRg st="4" end="4"/>
                                            </p:txEl>
                                          </p:spTgt>
                                        </p:tgtEl>
                                        <p:attrNameLst>
                                          <p:attrName>style.visibility</p:attrName>
                                        </p:attrNameLst>
                                      </p:cBhvr>
                                      <p:to>
                                        <p:strVal val="visible"/>
                                      </p:to>
                                    </p:set>
                                    <p:animEffect transition="in" filter="blinds(horizontal)">
                                      <p:cBhvr>
                                        <p:cTn id="27" dur="500"/>
                                        <p:tgtEl>
                                          <p:spTgt spid="8232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23299">
                                            <p:txEl>
                                              <p:pRg st="5" end="5"/>
                                            </p:txEl>
                                          </p:spTgt>
                                        </p:tgtEl>
                                        <p:attrNameLst>
                                          <p:attrName>style.visibility</p:attrName>
                                        </p:attrNameLst>
                                      </p:cBhvr>
                                      <p:to>
                                        <p:strVal val="visible"/>
                                      </p:to>
                                    </p:set>
                                    <p:animEffect transition="in" filter="blinds(horizontal)">
                                      <p:cBhvr>
                                        <p:cTn id="32" dur="500"/>
                                        <p:tgtEl>
                                          <p:spTgt spid="8232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23299">
                                            <p:txEl>
                                              <p:pRg st="6" end="6"/>
                                            </p:txEl>
                                          </p:spTgt>
                                        </p:tgtEl>
                                        <p:attrNameLst>
                                          <p:attrName>style.visibility</p:attrName>
                                        </p:attrNameLst>
                                      </p:cBhvr>
                                      <p:to>
                                        <p:strVal val="visible"/>
                                      </p:to>
                                    </p:set>
                                    <p:animEffect transition="in" filter="blinds(horizontal)">
                                      <p:cBhvr>
                                        <p:cTn id="37" dur="500"/>
                                        <p:tgtEl>
                                          <p:spTgt spid="8232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a:xfrm>
            <a:off x="515938" y="57150"/>
            <a:ext cx="7499350" cy="581025"/>
          </a:xfrm>
        </p:spPr>
        <p:txBody>
          <a:bodyPr/>
          <a:lstStyle/>
          <a:p>
            <a:r>
              <a:rPr lang="zh-CN" altLang="en-US" sz="4000"/>
              <a:t>层次结构存储系统</a:t>
            </a:r>
          </a:p>
        </p:txBody>
      </p:sp>
      <p:sp>
        <p:nvSpPr>
          <p:cNvPr id="824323" name="Rectangle 3"/>
          <p:cNvSpPr>
            <a:spLocks noGrp="1" noChangeArrowheads="1"/>
          </p:cNvSpPr>
          <p:nvPr>
            <p:ph type="body" idx="1"/>
          </p:nvPr>
        </p:nvSpPr>
        <p:spPr>
          <a:xfrm>
            <a:off x="454025" y="715963"/>
            <a:ext cx="8229600" cy="5911850"/>
          </a:xfrm>
          <a:noFill/>
          <a:ln/>
        </p:spPr>
        <p:txBody>
          <a:bodyPr/>
          <a:lstStyle/>
          <a:p>
            <a:r>
              <a:rPr lang="zh-CN" altLang="en-US" sz="2000">
                <a:latin typeface="微软雅黑" pitchFamily="34" charset="-122"/>
                <a:ea typeface="微软雅黑" pitchFamily="34" charset="-122"/>
              </a:rPr>
              <a:t>分以下六个部分介绍</a:t>
            </a:r>
          </a:p>
          <a:p>
            <a:pPr lvl="1">
              <a:spcBef>
                <a:spcPct val="30000"/>
              </a:spcBef>
            </a:pPr>
            <a:r>
              <a:rPr lang="zh-CN" altLang="en-US" sz="2000">
                <a:latin typeface="微软雅黑" pitchFamily="34" charset="-122"/>
                <a:ea typeface="微软雅黑" pitchFamily="34" charset="-122"/>
              </a:rPr>
              <a:t>第一讲：存储器概述</a:t>
            </a:r>
          </a:p>
          <a:p>
            <a:pPr lvl="1">
              <a:spcBef>
                <a:spcPct val="30000"/>
              </a:spcBef>
            </a:pPr>
            <a:r>
              <a:rPr lang="zh-CN" altLang="en-US" sz="2000">
                <a:latin typeface="微软雅黑" pitchFamily="34" charset="-122"/>
                <a:ea typeface="微软雅黑" pitchFamily="34" charset="-122"/>
              </a:rPr>
              <a:t>第二讲：主存与</a:t>
            </a:r>
            <a:r>
              <a:rPr lang="en-US" altLang="zh-CN" sz="2000">
                <a:latin typeface="微软雅黑" pitchFamily="34" charset="-122"/>
                <a:ea typeface="微软雅黑" pitchFamily="34" charset="-122"/>
              </a:rPr>
              <a:t>CPU</a:t>
            </a:r>
            <a:r>
              <a:rPr lang="zh-CN" altLang="en-US" sz="2000">
                <a:latin typeface="微软雅黑" pitchFamily="34" charset="-122"/>
                <a:ea typeface="微软雅黑" pitchFamily="34" charset="-122"/>
              </a:rPr>
              <a:t>的连接及其读写操作 </a:t>
            </a:r>
          </a:p>
          <a:p>
            <a:pPr lvl="2">
              <a:spcBef>
                <a:spcPct val="30000"/>
              </a:spcBef>
            </a:pPr>
            <a:r>
              <a:rPr lang="zh-CN" altLang="en-US" sz="2000">
                <a:solidFill>
                  <a:srgbClr val="006600"/>
                </a:solidFill>
                <a:latin typeface="微软雅黑" pitchFamily="34" charset="-122"/>
                <a:ea typeface="微软雅黑" pitchFamily="34" charset="-122"/>
              </a:rPr>
              <a:t>主存模块的连接和读写操作</a:t>
            </a:r>
          </a:p>
          <a:p>
            <a:pPr lvl="2">
              <a:spcBef>
                <a:spcPct val="30000"/>
              </a:spcBef>
            </a:pPr>
            <a:r>
              <a:rPr lang="zh-CN" altLang="en-US" sz="2000">
                <a:solidFill>
                  <a:srgbClr val="006600"/>
                </a:solidFill>
                <a:latin typeface="微软雅黑" pitchFamily="34" charset="-122"/>
                <a:ea typeface="微软雅黑" pitchFamily="34" charset="-122"/>
              </a:rPr>
              <a:t>“装入”指令和“存储”指令操作过程 </a:t>
            </a:r>
          </a:p>
          <a:p>
            <a:pPr lvl="1">
              <a:spcBef>
                <a:spcPct val="30000"/>
              </a:spcBef>
            </a:pPr>
            <a:r>
              <a:rPr lang="zh-CN" altLang="en-US" sz="2000">
                <a:latin typeface="微软雅黑" pitchFamily="34" charset="-122"/>
                <a:ea typeface="微软雅黑" pitchFamily="34" charset="-122"/>
              </a:rPr>
              <a:t>第三讲：磁盘存储器 </a:t>
            </a:r>
          </a:p>
          <a:p>
            <a:pPr lvl="1">
              <a:spcBef>
                <a:spcPct val="30000"/>
              </a:spcBef>
            </a:pPr>
            <a:r>
              <a:rPr lang="zh-CN" altLang="en-US" sz="2000">
                <a:solidFill>
                  <a:schemeClr val="accent1"/>
                </a:solidFill>
                <a:latin typeface="微软雅黑" pitchFamily="34" charset="-122"/>
                <a:ea typeface="微软雅黑" pitchFamily="34" charset="-122"/>
              </a:rPr>
              <a:t>第四讲：高速缓冲存储器</a:t>
            </a:r>
            <a:r>
              <a:rPr lang="en-US" altLang="zh-CN" sz="2000">
                <a:solidFill>
                  <a:schemeClr val="accent1"/>
                </a:solidFill>
                <a:latin typeface="微软雅黑" pitchFamily="34" charset="-122"/>
                <a:ea typeface="微软雅黑" pitchFamily="34" charset="-122"/>
              </a:rPr>
              <a:t>(cache)</a:t>
            </a:r>
            <a:r>
              <a:rPr lang="en-US" altLang="zh-CN" sz="2000">
                <a:latin typeface="微软雅黑" pitchFamily="34" charset="-122"/>
                <a:ea typeface="微软雅黑" pitchFamily="34" charset="-122"/>
              </a:rPr>
              <a:t> </a:t>
            </a:r>
          </a:p>
          <a:p>
            <a:pPr lvl="2">
              <a:spcBef>
                <a:spcPct val="30000"/>
              </a:spcBef>
            </a:pPr>
            <a:r>
              <a:rPr lang="zh-CN" altLang="en-US" sz="2000">
                <a:solidFill>
                  <a:srgbClr val="006600"/>
                </a:solidFill>
                <a:latin typeface="微软雅黑" pitchFamily="34" charset="-122"/>
                <a:ea typeface="微软雅黑" pitchFamily="34" charset="-122"/>
              </a:rPr>
              <a:t>程序访问的局部性、</a:t>
            </a: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的基本工作原理 </a:t>
            </a:r>
          </a:p>
          <a:p>
            <a:pPr lvl="2">
              <a:spcBef>
                <a:spcPct val="30000"/>
              </a:spcBef>
            </a:pP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行和主存块之间的映射方式 </a:t>
            </a:r>
          </a:p>
          <a:p>
            <a:pPr lvl="2">
              <a:spcBef>
                <a:spcPct val="30000"/>
              </a:spcBef>
            </a:pP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和程序性能 </a:t>
            </a:r>
          </a:p>
          <a:p>
            <a:pPr lvl="1">
              <a:spcBef>
                <a:spcPct val="30000"/>
              </a:spcBef>
            </a:pPr>
            <a:r>
              <a:rPr lang="zh-CN" altLang="en-US" sz="2000">
                <a:latin typeface="微软雅黑" pitchFamily="34" charset="-122"/>
                <a:ea typeface="微软雅黑" pitchFamily="34" charset="-122"/>
              </a:rPr>
              <a:t>第五讲：虚拟存储器 </a:t>
            </a:r>
          </a:p>
          <a:p>
            <a:pPr lvl="2">
              <a:spcBef>
                <a:spcPct val="30000"/>
              </a:spcBef>
            </a:pPr>
            <a:r>
              <a:rPr lang="zh-CN" altLang="en-US" sz="2000">
                <a:solidFill>
                  <a:srgbClr val="006600"/>
                </a:solidFill>
                <a:latin typeface="微软雅黑" pitchFamily="34" charset="-122"/>
                <a:ea typeface="微软雅黑" pitchFamily="34" charset="-122"/>
              </a:rPr>
              <a:t>虚拟地址空间、虚拟存储器的实现 </a:t>
            </a:r>
          </a:p>
          <a:p>
            <a:pPr lvl="1">
              <a:spcBef>
                <a:spcPct val="30000"/>
              </a:spcBef>
            </a:pPr>
            <a:r>
              <a:rPr lang="zh-CN" altLang="en-US" sz="2000">
                <a:latin typeface="微软雅黑" pitchFamily="34" charset="-122"/>
                <a:ea typeface="微软雅黑" pitchFamily="34" charset="-122"/>
              </a:rPr>
              <a:t>第六讲：</a:t>
            </a:r>
            <a:r>
              <a:rPr lang="en-US" altLang="zh-CN" sz="2000">
                <a:latin typeface="微软雅黑" pitchFamily="34" charset="-122"/>
                <a:ea typeface="微软雅黑" pitchFamily="34" charset="-122"/>
              </a:rPr>
              <a:t>IA-32/Linux</a:t>
            </a:r>
            <a:r>
              <a:rPr lang="zh-CN" altLang="en-US" sz="2000">
                <a:latin typeface="微软雅黑" pitchFamily="34" charset="-122"/>
                <a:ea typeface="微软雅黑" pitchFamily="34" charset="-122"/>
              </a:rPr>
              <a:t>中的地址转换</a:t>
            </a:r>
          </a:p>
          <a:p>
            <a:pPr lvl="2">
              <a:spcBef>
                <a:spcPct val="30000"/>
              </a:spcBef>
            </a:pPr>
            <a:r>
              <a:rPr lang="zh-CN" altLang="en-US" sz="2000">
                <a:solidFill>
                  <a:srgbClr val="006600"/>
                </a:solidFill>
                <a:latin typeface="微软雅黑" pitchFamily="34" charset="-122"/>
                <a:ea typeface="微软雅黑" pitchFamily="34" charset="-122"/>
              </a:rPr>
              <a:t>逻辑地址到线性地址的转换 </a:t>
            </a:r>
          </a:p>
          <a:p>
            <a:pPr lvl="2">
              <a:spcBef>
                <a:spcPct val="30000"/>
              </a:spcBef>
            </a:pPr>
            <a:r>
              <a:rPr lang="zh-CN" altLang="en-US" sz="2000">
                <a:solidFill>
                  <a:srgbClr val="006600"/>
                </a:solidFill>
                <a:latin typeface="微软雅黑" pitchFamily="34" charset="-122"/>
                <a:ea typeface="微软雅黑" pitchFamily="34" charset="-122"/>
              </a:rPr>
              <a:t>线性地址到物理地址的转换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6" name="Rectangle 2"/>
          <p:cNvSpPr>
            <a:spLocks noGrp="1" noChangeArrowheads="1"/>
          </p:cNvSpPr>
          <p:nvPr>
            <p:ph type="title" idx="4294967295"/>
          </p:nvPr>
        </p:nvSpPr>
        <p:spPr>
          <a:xfrm>
            <a:off x="304800" y="112713"/>
            <a:ext cx="8640763" cy="569912"/>
          </a:xfrm>
        </p:spPr>
        <p:txBody>
          <a:bodyPr lIns="91440" tIns="45720" rIns="91440" bIns="45720" anchor="ctr"/>
          <a:lstStyle/>
          <a:p>
            <a:pPr eaLnBrk="1" hangingPunct="1"/>
            <a:r>
              <a:rPr lang="zh-CN" altLang="en-US">
                <a:latin typeface="MSTT31c62400" charset="0"/>
              </a:rPr>
              <a:t>希望的理想存储器</a:t>
            </a:r>
          </a:p>
        </p:txBody>
      </p:sp>
      <p:sp>
        <p:nvSpPr>
          <p:cNvPr id="399364" name="Rectangle 4"/>
          <p:cNvSpPr>
            <a:spLocks noChangeArrowheads="1"/>
          </p:cNvSpPr>
          <p:nvPr/>
        </p:nvSpPr>
        <p:spPr bwMode="auto">
          <a:xfrm>
            <a:off x="809625" y="847725"/>
            <a:ext cx="5748338" cy="822325"/>
          </a:xfrm>
          <a:prstGeom prst="rect">
            <a:avLst/>
          </a:prstGeom>
          <a:noFill/>
          <a:ln w="9525">
            <a:noFill/>
            <a:miter lim="800000"/>
            <a:headEnd/>
            <a:tailEnd/>
          </a:ln>
        </p:spPr>
        <p:txBody>
          <a:bodyPr lIns="0" tIns="0" rIns="0" bIns="0">
            <a:spAutoFit/>
          </a:bodyPr>
          <a:lstStyle/>
          <a:p>
            <a:pPr eaLnBrk="1" hangingPunct="1">
              <a:lnSpc>
                <a:spcPct val="115000"/>
              </a:lnSpc>
              <a:spcBef>
                <a:spcPct val="15000"/>
              </a:spcBef>
            </a:pPr>
            <a:r>
              <a:rPr lang="zh-CN" altLang="en-US" sz="2200" b="1">
                <a:solidFill>
                  <a:srgbClr val="800000"/>
                </a:solidFill>
                <a:latin typeface="微软雅黑" pitchFamily="34" charset="-122"/>
                <a:ea typeface="微软雅黑" pitchFamily="34" charset="-122"/>
                <a:cs typeface="Arial" pitchFamily="34" charset="0"/>
              </a:rPr>
              <a:t>到目前为止，已经了解到有以下几种存储器：</a:t>
            </a:r>
          </a:p>
          <a:p>
            <a:pPr eaLnBrk="1" hangingPunct="1">
              <a:lnSpc>
                <a:spcPct val="115000"/>
              </a:lnSpc>
              <a:spcBef>
                <a:spcPct val="15000"/>
              </a:spcBef>
            </a:pPr>
            <a:r>
              <a:rPr lang="zh-CN" altLang="en-US" sz="2200" b="1">
                <a:solidFill>
                  <a:srgbClr val="800000"/>
                </a:solidFill>
                <a:latin typeface="微软雅黑" pitchFamily="34" charset="-122"/>
                <a:ea typeface="微软雅黑" pitchFamily="34" charset="-122"/>
                <a:cs typeface="Arial" pitchFamily="34" charset="0"/>
              </a:rPr>
              <a:t>寄存器，</a:t>
            </a:r>
            <a:r>
              <a:rPr lang="en-US" altLang="zh-CN" sz="2200" b="1">
                <a:solidFill>
                  <a:srgbClr val="800000"/>
                </a:solidFill>
                <a:latin typeface="微软雅黑" pitchFamily="34" charset="-122"/>
                <a:ea typeface="微软雅黑" pitchFamily="34" charset="-122"/>
                <a:cs typeface="Arial" pitchFamily="34" charset="0"/>
              </a:rPr>
              <a:t>SRAM</a:t>
            </a:r>
            <a:r>
              <a:rPr lang="zh-CN" altLang="en-US" sz="2200" b="1">
                <a:solidFill>
                  <a:srgbClr val="800000"/>
                </a:solidFill>
                <a:latin typeface="微软雅黑" pitchFamily="34" charset="-122"/>
                <a:ea typeface="微软雅黑" pitchFamily="34" charset="-122"/>
                <a:cs typeface="Arial" pitchFamily="34" charset="0"/>
              </a:rPr>
              <a:t>，</a:t>
            </a:r>
            <a:r>
              <a:rPr lang="en-US" altLang="zh-CN" sz="2200" b="1">
                <a:solidFill>
                  <a:srgbClr val="800000"/>
                </a:solidFill>
                <a:latin typeface="微软雅黑" pitchFamily="34" charset="-122"/>
                <a:ea typeface="微软雅黑" pitchFamily="34" charset="-122"/>
                <a:cs typeface="Arial" pitchFamily="34" charset="0"/>
              </a:rPr>
              <a:t>DRAM</a:t>
            </a:r>
            <a:r>
              <a:rPr lang="zh-CN" altLang="en-US" sz="2200" b="1">
                <a:solidFill>
                  <a:srgbClr val="A50021"/>
                </a:solidFill>
                <a:latin typeface="微软雅黑" pitchFamily="34" charset="-122"/>
                <a:ea typeface="微软雅黑" pitchFamily="34" charset="-122"/>
                <a:cs typeface="Arial" pitchFamily="34" charset="0"/>
              </a:rPr>
              <a:t>， 硬盘</a:t>
            </a:r>
          </a:p>
        </p:txBody>
      </p:sp>
      <p:sp>
        <p:nvSpPr>
          <p:cNvPr id="399365" name="Rectangle 5"/>
          <p:cNvSpPr>
            <a:spLocks noChangeArrowheads="1"/>
          </p:cNvSpPr>
          <p:nvPr/>
        </p:nvSpPr>
        <p:spPr bwMode="auto">
          <a:xfrm>
            <a:off x="927100" y="5499100"/>
            <a:ext cx="5867400" cy="838200"/>
          </a:xfrm>
          <a:prstGeom prst="rect">
            <a:avLst/>
          </a:prstGeom>
          <a:noFill/>
          <a:ln w="9525">
            <a:noFill/>
            <a:miter lim="800000"/>
            <a:headEnd/>
            <a:tailEnd/>
          </a:ln>
        </p:spPr>
        <p:txBody>
          <a:bodyPr wrap="none" lIns="0" tIns="0" rIns="0" bIns="0">
            <a:spAutoFit/>
          </a:bodyPr>
          <a:lstStyle/>
          <a:p>
            <a:pPr eaLnBrk="1" hangingPunct="1">
              <a:spcBef>
                <a:spcPct val="50000"/>
              </a:spcBef>
            </a:pPr>
            <a:r>
              <a:rPr lang="zh-CN" altLang="en-US" sz="2200" b="1">
                <a:solidFill>
                  <a:srgbClr val="0000FF"/>
                </a:solidFill>
                <a:ea typeface="微软雅黑" pitchFamily="34" charset="-122"/>
              </a:rPr>
              <a:t>单独用某一种存储器，都不能满足我们的需要！</a:t>
            </a:r>
          </a:p>
          <a:p>
            <a:pPr eaLnBrk="1" hangingPunct="1">
              <a:spcBef>
                <a:spcPct val="50000"/>
              </a:spcBef>
            </a:pPr>
            <a:r>
              <a:rPr lang="zh-CN" altLang="en-US" sz="2200" b="1">
                <a:solidFill>
                  <a:srgbClr val="CC0000"/>
                </a:solidFill>
                <a:ea typeface="微软雅黑" pitchFamily="34" charset="-122"/>
              </a:rPr>
              <a:t>采用分层存储结构来构建计算机的存储体系！</a:t>
            </a:r>
          </a:p>
        </p:txBody>
      </p:sp>
      <p:grpSp>
        <p:nvGrpSpPr>
          <p:cNvPr id="2" name="Group 26"/>
          <p:cNvGrpSpPr>
            <a:grpSpLocks/>
          </p:cNvGrpSpPr>
          <p:nvPr/>
        </p:nvGrpSpPr>
        <p:grpSpPr bwMode="auto">
          <a:xfrm>
            <a:off x="523875" y="1646238"/>
            <a:ext cx="8305800" cy="3303587"/>
            <a:chOff x="336" y="1253"/>
            <a:chExt cx="5232" cy="2081"/>
          </a:xfrm>
        </p:grpSpPr>
        <p:graphicFrame>
          <p:nvGraphicFramePr>
            <p:cNvPr id="881670" name="Object 3"/>
            <p:cNvGraphicFramePr>
              <a:graphicFrameLocks noChangeAspect="1"/>
            </p:cNvGraphicFramePr>
            <p:nvPr/>
          </p:nvGraphicFramePr>
          <p:xfrm>
            <a:off x="336" y="1253"/>
            <a:ext cx="5232" cy="2081"/>
          </p:xfrm>
          <a:graphic>
            <a:graphicData uri="http://schemas.openxmlformats.org/presentationml/2006/ole">
              <p:oleObj spid="_x0000_s881670" name="位图图像" r:id="rId4" imgW="5649114" imgH="2362530" progId="Paint.Picture">
                <p:embed/>
              </p:oleObj>
            </a:graphicData>
          </a:graphic>
        </p:graphicFrame>
        <p:sp>
          <p:nvSpPr>
            <p:cNvPr id="881671" name="Text Box 12"/>
            <p:cNvSpPr txBox="1">
              <a:spLocks noChangeArrowheads="1"/>
            </p:cNvSpPr>
            <p:nvPr/>
          </p:nvSpPr>
          <p:spPr bwMode="auto">
            <a:xfrm>
              <a:off x="3016" y="1741"/>
              <a:ext cx="1089" cy="173"/>
            </a:xfrm>
            <a:prstGeom prst="rect">
              <a:avLst/>
            </a:prstGeom>
            <a:solidFill>
              <a:schemeClr val="bg1"/>
            </a:solidFill>
            <a:ln w="9525">
              <a:noFill/>
              <a:miter lim="800000"/>
              <a:headEnd/>
              <a:tailEnd/>
            </a:ln>
          </p:spPr>
          <p:txBody>
            <a:bodyPr lIns="0" tIns="0" rIns="0" bIns="0">
              <a:spAutoFit/>
            </a:bodyPr>
            <a:lstStyle/>
            <a:p>
              <a:pPr algn="ctr" eaLnBrk="1" hangingPunct="1">
                <a:spcBef>
                  <a:spcPct val="50000"/>
                </a:spcBef>
              </a:pPr>
              <a:r>
                <a:rPr kumimoji="1" lang="en-US" altLang="zh-CN" sz="1800">
                  <a:latin typeface="Comic Sans MS" pitchFamily="66" charset="0"/>
                  <a:ea typeface="华文新魏" pitchFamily="2" charset="-122"/>
                </a:rPr>
                <a:t>1ns</a:t>
              </a:r>
            </a:p>
          </p:txBody>
        </p:sp>
        <p:sp>
          <p:nvSpPr>
            <p:cNvPr id="881672" name="Text Box 17"/>
            <p:cNvSpPr txBox="1">
              <a:spLocks noChangeArrowheads="1"/>
            </p:cNvSpPr>
            <p:nvPr/>
          </p:nvSpPr>
          <p:spPr bwMode="auto">
            <a:xfrm>
              <a:off x="3016" y="2005"/>
              <a:ext cx="1089" cy="173"/>
            </a:xfrm>
            <a:prstGeom prst="rect">
              <a:avLst/>
            </a:prstGeom>
            <a:solidFill>
              <a:schemeClr val="bg1"/>
            </a:solidFill>
            <a:ln w="9525">
              <a:noFill/>
              <a:miter lim="800000"/>
              <a:headEnd/>
              <a:tailEnd/>
            </a:ln>
          </p:spPr>
          <p:txBody>
            <a:bodyPr lIns="0" tIns="0" rIns="0" bIns="0">
              <a:spAutoFit/>
            </a:bodyPr>
            <a:lstStyle/>
            <a:p>
              <a:pPr algn="ctr" eaLnBrk="1" hangingPunct="1">
                <a:spcBef>
                  <a:spcPct val="50000"/>
                </a:spcBef>
              </a:pPr>
              <a:r>
                <a:rPr kumimoji="1" lang="en-US" altLang="zh-CN" sz="1800">
                  <a:latin typeface="Comic Sans MS" pitchFamily="66" charset="0"/>
                  <a:ea typeface="华文新魏" pitchFamily="2" charset="-122"/>
                </a:rPr>
                <a:t>2ns</a:t>
              </a:r>
            </a:p>
          </p:txBody>
        </p:sp>
        <p:sp>
          <p:nvSpPr>
            <p:cNvPr id="881673" name="Text Box 18"/>
            <p:cNvSpPr txBox="1">
              <a:spLocks noChangeArrowheads="1"/>
            </p:cNvSpPr>
            <p:nvPr/>
          </p:nvSpPr>
          <p:spPr bwMode="auto">
            <a:xfrm>
              <a:off x="2971" y="2286"/>
              <a:ext cx="1089" cy="173"/>
            </a:xfrm>
            <a:prstGeom prst="rect">
              <a:avLst/>
            </a:prstGeom>
            <a:solidFill>
              <a:schemeClr val="bg1"/>
            </a:solidFill>
            <a:ln w="9525">
              <a:noFill/>
              <a:miter lim="800000"/>
              <a:headEnd/>
              <a:tailEnd/>
            </a:ln>
          </p:spPr>
          <p:txBody>
            <a:bodyPr lIns="0" tIns="0" rIns="0" bIns="0">
              <a:spAutoFit/>
            </a:bodyPr>
            <a:lstStyle/>
            <a:p>
              <a:pPr algn="ctr" eaLnBrk="1" hangingPunct="1">
                <a:spcBef>
                  <a:spcPct val="50000"/>
                </a:spcBef>
              </a:pPr>
              <a:r>
                <a:rPr kumimoji="1" lang="en-US" altLang="zh-CN" sz="1800">
                  <a:latin typeface="Comic Sans MS" pitchFamily="66" charset="0"/>
                  <a:ea typeface="华文新魏" pitchFamily="2" charset="-122"/>
                </a:rPr>
                <a:t>10ns</a:t>
              </a:r>
            </a:p>
          </p:txBody>
        </p:sp>
        <p:sp>
          <p:nvSpPr>
            <p:cNvPr id="881674" name="Text Box 19"/>
            <p:cNvSpPr txBox="1">
              <a:spLocks noChangeArrowheads="1"/>
            </p:cNvSpPr>
            <p:nvPr/>
          </p:nvSpPr>
          <p:spPr bwMode="auto">
            <a:xfrm>
              <a:off x="2971" y="2558"/>
              <a:ext cx="1089" cy="173"/>
            </a:xfrm>
            <a:prstGeom prst="rect">
              <a:avLst/>
            </a:prstGeom>
            <a:solidFill>
              <a:schemeClr val="bg1"/>
            </a:solidFill>
            <a:ln w="9525">
              <a:noFill/>
              <a:miter lim="800000"/>
              <a:headEnd/>
              <a:tailEnd/>
            </a:ln>
          </p:spPr>
          <p:txBody>
            <a:bodyPr lIns="0" tIns="0" rIns="0" bIns="0">
              <a:spAutoFit/>
            </a:bodyPr>
            <a:lstStyle/>
            <a:p>
              <a:pPr algn="ctr" eaLnBrk="1" hangingPunct="1">
                <a:spcBef>
                  <a:spcPct val="50000"/>
                </a:spcBef>
              </a:pPr>
              <a:r>
                <a:rPr kumimoji="1" lang="en-US" altLang="zh-CN" sz="1800">
                  <a:latin typeface="Comic Sans MS" pitchFamily="66" charset="0"/>
                  <a:ea typeface="华文新魏" pitchFamily="2" charset="-122"/>
                </a:rPr>
                <a:t>10ms</a:t>
              </a:r>
            </a:p>
          </p:txBody>
        </p:sp>
        <p:sp>
          <p:nvSpPr>
            <p:cNvPr id="881675" name="Text Box 20"/>
            <p:cNvSpPr txBox="1">
              <a:spLocks noChangeArrowheads="1"/>
            </p:cNvSpPr>
            <p:nvPr/>
          </p:nvSpPr>
          <p:spPr bwMode="auto">
            <a:xfrm>
              <a:off x="1791" y="1706"/>
              <a:ext cx="1089" cy="173"/>
            </a:xfrm>
            <a:prstGeom prst="rect">
              <a:avLst/>
            </a:prstGeom>
            <a:solidFill>
              <a:schemeClr val="bg1"/>
            </a:solidFill>
            <a:ln w="9525">
              <a:noFill/>
              <a:miter lim="800000"/>
              <a:headEnd/>
              <a:tailEnd/>
            </a:ln>
          </p:spPr>
          <p:txBody>
            <a:bodyPr lIns="0" tIns="0" rIns="0" bIns="0">
              <a:spAutoFit/>
            </a:bodyPr>
            <a:lstStyle/>
            <a:p>
              <a:pPr algn="ctr" eaLnBrk="1" hangingPunct="1">
                <a:spcBef>
                  <a:spcPct val="50000"/>
                </a:spcBef>
              </a:pPr>
              <a:r>
                <a:rPr kumimoji="1" lang="en-US" altLang="zh-CN" sz="1800" b="1">
                  <a:latin typeface="Times New Roman" pitchFamily="18" charset="0"/>
                  <a:ea typeface="华文新魏" pitchFamily="2" charset="-122"/>
                </a:rPr>
                <a:t>&lt;</a:t>
              </a:r>
              <a:r>
                <a:rPr kumimoji="1" lang="en-US" altLang="zh-CN" sz="1800">
                  <a:latin typeface="Comic Sans MS" pitchFamily="66" charset="0"/>
                  <a:ea typeface="华文新魏" pitchFamily="2" charset="-122"/>
                </a:rPr>
                <a:t>1KB</a:t>
              </a:r>
            </a:p>
          </p:txBody>
        </p:sp>
        <p:sp>
          <p:nvSpPr>
            <p:cNvPr id="881676" name="Text Box 21"/>
            <p:cNvSpPr txBox="1">
              <a:spLocks noChangeArrowheads="1"/>
            </p:cNvSpPr>
            <p:nvPr/>
          </p:nvSpPr>
          <p:spPr bwMode="auto">
            <a:xfrm>
              <a:off x="1837" y="2013"/>
              <a:ext cx="1089" cy="173"/>
            </a:xfrm>
            <a:prstGeom prst="rect">
              <a:avLst/>
            </a:prstGeom>
            <a:solidFill>
              <a:schemeClr val="bg1"/>
            </a:solidFill>
            <a:ln w="9525">
              <a:noFill/>
              <a:miter lim="800000"/>
              <a:headEnd/>
              <a:tailEnd/>
            </a:ln>
          </p:spPr>
          <p:txBody>
            <a:bodyPr lIns="0" tIns="0" rIns="0" bIns="0">
              <a:spAutoFit/>
            </a:bodyPr>
            <a:lstStyle/>
            <a:p>
              <a:pPr algn="ctr" eaLnBrk="1" hangingPunct="1">
                <a:spcBef>
                  <a:spcPct val="50000"/>
                </a:spcBef>
              </a:pPr>
              <a:r>
                <a:rPr kumimoji="1" lang="en-US" altLang="zh-CN" sz="1800">
                  <a:latin typeface="Comic Sans MS" pitchFamily="66" charset="0"/>
                  <a:ea typeface="华文新魏" pitchFamily="2" charset="-122"/>
                </a:rPr>
                <a:t>1MB</a:t>
              </a:r>
            </a:p>
          </p:txBody>
        </p:sp>
        <p:sp>
          <p:nvSpPr>
            <p:cNvPr id="881677" name="Text Box 22"/>
            <p:cNvSpPr txBox="1">
              <a:spLocks noChangeArrowheads="1"/>
            </p:cNvSpPr>
            <p:nvPr/>
          </p:nvSpPr>
          <p:spPr bwMode="auto">
            <a:xfrm>
              <a:off x="1791" y="2286"/>
              <a:ext cx="1089" cy="173"/>
            </a:xfrm>
            <a:prstGeom prst="rect">
              <a:avLst/>
            </a:prstGeom>
            <a:solidFill>
              <a:schemeClr val="bg1"/>
            </a:solidFill>
            <a:ln w="9525">
              <a:noFill/>
              <a:miter lim="800000"/>
              <a:headEnd/>
              <a:tailEnd/>
            </a:ln>
          </p:spPr>
          <p:txBody>
            <a:bodyPr lIns="0" tIns="0" rIns="0" bIns="0">
              <a:spAutoFit/>
            </a:bodyPr>
            <a:lstStyle/>
            <a:p>
              <a:pPr algn="ctr" eaLnBrk="1" hangingPunct="1">
                <a:spcBef>
                  <a:spcPct val="50000"/>
                </a:spcBef>
              </a:pPr>
              <a:r>
                <a:rPr kumimoji="1" lang="en-US" altLang="zh-CN" sz="1800">
                  <a:latin typeface="Comic Sans MS" pitchFamily="66" charset="0"/>
                  <a:ea typeface="华文新魏" pitchFamily="2" charset="-122"/>
                </a:rPr>
                <a:t>1GB</a:t>
              </a:r>
            </a:p>
          </p:txBody>
        </p:sp>
        <p:sp>
          <p:nvSpPr>
            <p:cNvPr id="881678" name="Text Box 23"/>
            <p:cNvSpPr txBox="1">
              <a:spLocks noChangeArrowheads="1"/>
            </p:cNvSpPr>
            <p:nvPr/>
          </p:nvSpPr>
          <p:spPr bwMode="auto">
            <a:xfrm>
              <a:off x="1746" y="2568"/>
              <a:ext cx="1089" cy="173"/>
            </a:xfrm>
            <a:prstGeom prst="rect">
              <a:avLst/>
            </a:prstGeom>
            <a:solidFill>
              <a:schemeClr val="bg1"/>
            </a:solidFill>
            <a:ln w="9525">
              <a:noFill/>
              <a:miter lim="800000"/>
              <a:headEnd/>
              <a:tailEnd/>
            </a:ln>
          </p:spPr>
          <p:txBody>
            <a:bodyPr lIns="0" tIns="0" rIns="0" bIns="0">
              <a:spAutoFit/>
            </a:bodyPr>
            <a:lstStyle/>
            <a:p>
              <a:pPr algn="ctr" eaLnBrk="1" hangingPunct="1">
                <a:spcBef>
                  <a:spcPct val="50000"/>
                </a:spcBef>
              </a:pPr>
              <a:r>
                <a:rPr kumimoji="1" lang="en-US" altLang="zh-CN" sz="1800">
                  <a:latin typeface="Comic Sans MS" pitchFamily="66" charset="0"/>
                  <a:ea typeface="华文新魏" pitchFamily="2" charset="-122"/>
                </a:rPr>
                <a:t>1000GB</a:t>
              </a:r>
            </a:p>
          </p:txBody>
        </p:sp>
        <p:sp>
          <p:nvSpPr>
            <p:cNvPr id="881679" name="Text Box 24"/>
            <p:cNvSpPr txBox="1">
              <a:spLocks noChangeArrowheads="1"/>
            </p:cNvSpPr>
            <p:nvPr/>
          </p:nvSpPr>
          <p:spPr bwMode="auto">
            <a:xfrm>
              <a:off x="1746" y="2840"/>
              <a:ext cx="1089" cy="173"/>
            </a:xfrm>
            <a:prstGeom prst="rect">
              <a:avLst/>
            </a:prstGeom>
            <a:solidFill>
              <a:schemeClr val="bg1"/>
            </a:solidFill>
            <a:ln w="9525">
              <a:noFill/>
              <a:miter lim="800000"/>
              <a:headEnd/>
              <a:tailEnd/>
            </a:ln>
          </p:spPr>
          <p:txBody>
            <a:bodyPr lIns="0" tIns="0" rIns="0" bIns="0">
              <a:spAutoFit/>
            </a:bodyPr>
            <a:lstStyle/>
            <a:p>
              <a:pPr algn="ctr" eaLnBrk="1" hangingPunct="1">
                <a:spcBef>
                  <a:spcPct val="50000"/>
                </a:spcBef>
              </a:pPr>
              <a:r>
                <a:rPr kumimoji="1" lang="en-US" altLang="zh-CN" sz="1800">
                  <a:solidFill>
                    <a:srgbClr val="CC0000"/>
                  </a:solidFill>
                  <a:latin typeface="Comic Sans MS" pitchFamily="66" charset="0"/>
                  <a:ea typeface="华文新魏" pitchFamily="2" charset="-122"/>
                </a:rPr>
                <a:t>100GB</a:t>
              </a:r>
            </a:p>
          </p:txBody>
        </p:sp>
        <p:sp>
          <p:nvSpPr>
            <p:cNvPr id="881680" name="Text Box 25"/>
            <p:cNvSpPr txBox="1">
              <a:spLocks noChangeArrowheads="1"/>
            </p:cNvSpPr>
            <p:nvPr/>
          </p:nvSpPr>
          <p:spPr bwMode="auto">
            <a:xfrm>
              <a:off x="3016" y="2840"/>
              <a:ext cx="1089" cy="192"/>
            </a:xfrm>
            <a:prstGeom prst="rect">
              <a:avLst/>
            </a:prstGeom>
            <a:solidFill>
              <a:schemeClr val="bg1"/>
            </a:solidFill>
            <a:ln w="9525">
              <a:noFill/>
              <a:miter lim="800000"/>
              <a:headEnd/>
              <a:tailEnd/>
            </a:ln>
          </p:spPr>
          <p:txBody>
            <a:bodyPr lIns="0" tIns="0" rIns="0" bIns="0">
              <a:spAutoFit/>
            </a:bodyPr>
            <a:lstStyle/>
            <a:p>
              <a:pPr algn="ctr" eaLnBrk="1" hangingPunct="1">
                <a:spcBef>
                  <a:spcPct val="50000"/>
                </a:spcBef>
              </a:pPr>
              <a:r>
                <a:rPr kumimoji="1" lang="en-US" altLang="zh-CN" sz="2000">
                  <a:solidFill>
                    <a:srgbClr val="CC0000"/>
                  </a:solidFill>
                  <a:latin typeface="Comic Sans MS" pitchFamily="66" charset="0"/>
                  <a:ea typeface="华文新魏" pitchFamily="2" charset="-122"/>
                </a:rPr>
                <a:t>1ns</a:t>
              </a:r>
            </a:p>
          </p:txBody>
        </p:sp>
      </p:grpSp>
      <p:sp>
        <p:nvSpPr>
          <p:cNvPr id="399390" name="Rectangle 30"/>
          <p:cNvSpPr>
            <a:spLocks noChangeArrowheads="1"/>
          </p:cNvSpPr>
          <p:nvPr/>
        </p:nvSpPr>
        <p:spPr bwMode="auto">
          <a:xfrm>
            <a:off x="611188" y="4999038"/>
            <a:ext cx="6146800" cy="334962"/>
          </a:xfrm>
          <a:prstGeom prst="rect">
            <a:avLst/>
          </a:prstGeom>
          <a:noFill/>
          <a:ln w="9525">
            <a:noFill/>
            <a:miter lim="800000"/>
            <a:headEnd/>
            <a:tailEnd/>
          </a:ln>
        </p:spPr>
        <p:txBody>
          <a:bodyPr wrap="none" lIns="0" tIns="0" rIns="0" bIns="0">
            <a:spAutoFit/>
          </a:bodyPr>
          <a:lstStyle/>
          <a:p>
            <a:pPr eaLnBrk="1" hangingPunct="1">
              <a:spcBef>
                <a:spcPct val="50000"/>
              </a:spcBef>
            </a:pPr>
            <a:r>
              <a:rPr lang="zh-CN" altLang="en-US" sz="2200" b="1">
                <a:solidFill>
                  <a:srgbClr val="CC0000"/>
                </a:solidFill>
                <a:ea typeface="微软雅黑" pitchFamily="34" charset="-122"/>
              </a:rPr>
              <a:t>问题：你认为哪一种最适合做计算机的存储器呢？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9364">
                                            <p:txEl>
                                              <p:pRg st="1" end="1"/>
                                            </p:txEl>
                                          </p:spTgt>
                                        </p:tgtEl>
                                        <p:attrNameLst>
                                          <p:attrName>style.visibility</p:attrName>
                                        </p:attrNameLst>
                                      </p:cBhvr>
                                      <p:to>
                                        <p:strVal val="visible"/>
                                      </p:to>
                                    </p:set>
                                    <p:animEffect transition="in" filter="blinds(horizontal)">
                                      <p:cBhvr>
                                        <p:cTn id="7" dur="500"/>
                                        <p:tgtEl>
                                          <p:spTgt spid="39936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9390"/>
                                        </p:tgtEl>
                                        <p:attrNameLst>
                                          <p:attrName>style.visibility</p:attrName>
                                        </p:attrNameLst>
                                      </p:cBhvr>
                                      <p:to>
                                        <p:strVal val="visible"/>
                                      </p:to>
                                    </p:set>
                                    <p:animEffect transition="in" filter="blinds(horizontal)">
                                      <p:cBhvr>
                                        <p:cTn id="17" dur="500"/>
                                        <p:tgtEl>
                                          <p:spTgt spid="39939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9365">
                                            <p:txEl>
                                              <p:pRg st="0" end="0"/>
                                            </p:txEl>
                                          </p:spTgt>
                                        </p:tgtEl>
                                        <p:attrNameLst>
                                          <p:attrName>style.visibility</p:attrName>
                                        </p:attrNameLst>
                                      </p:cBhvr>
                                      <p:to>
                                        <p:strVal val="visible"/>
                                      </p:to>
                                    </p:set>
                                    <p:animEffect transition="in" filter="blinds(horizontal)">
                                      <p:cBhvr>
                                        <p:cTn id="22" dur="500"/>
                                        <p:tgtEl>
                                          <p:spTgt spid="39936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99365">
                                            <p:txEl>
                                              <p:pRg st="1" end="1"/>
                                            </p:txEl>
                                          </p:spTgt>
                                        </p:tgtEl>
                                        <p:attrNameLst>
                                          <p:attrName>style.visibility</p:attrName>
                                        </p:attrNameLst>
                                      </p:cBhvr>
                                      <p:to>
                                        <p:strVal val="visible"/>
                                      </p:to>
                                    </p:set>
                                    <p:animEffect transition="in" filter="blinds(horizontal)">
                                      <p:cBhvr>
                                        <p:cTn id="27" dur="500"/>
                                        <p:tgtEl>
                                          <p:spTgt spid="39936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2"/>
          <p:cNvSpPr>
            <a:spLocks noGrp="1" noChangeArrowheads="1"/>
          </p:cNvSpPr>
          <p:nvPr>
            <p:ph type="title" idx="4294967295"/>
          </p:nvPr>
        </p:nvSpPr>
        <p:spPr>
          <a:xfrm>
            <a:off x="238125" y="107950"/>
            <a:ext cx="8805863" cy="569913"/>
          </a:xfrm>
        </p:spPr>
        <p:txBody>
          <a:bodyPr lIns="91440" tIns="45720" rIns="91440" bIns="45720" anchor="ctr"/>
          <a:lstStyle/>
          <a:p>
            <a:pPr defTabSz="717550" eaLnBrk="1" hangingPunct="1"/>
            <a:r>
              <a:rPr lang="zh-CN" altLang="en-US"/>
              <a:t>存储器的层次结构</a:t>
            </a:r>
          </a:p>
        </p:txBody>
      </p:sp>
      <p:sp>
        <p:nvSpPr>
          <p:cNvPr id="883715" name="Text Box 4"/>
          <p:cNvSpPr txBox="1">
            <a:spLocks noChangeArrowheads="1"/>
          </p:cNvSpPr>
          <p:nvPr/>
        </p:nvSpPr>
        <p:spPr bwMode="auto">
          <a:xfrm>
            <a:off x="3941763" y="2259013"/>
            <a:ext cx="1527175" cy="695325"/>
          </a:xfrm>
          <a:prstGeom prst="rect">
            <a:avLst/>
          </a:prstGeom>
          <a:solidFill>
            <a:srgbClr val="FFFFFF"/>
          </a:solidFill>
          <a:ln w="9525">
            <a:solidFill>
              <a:srgbClr val="000000"/>
            </a:solidFill>
            <a:miter lim="800000"/>
            <a:headEnd/>
            <a:tailEnd/>
          </a:ln>
        </p:spPr>
        <p:txBody>
          <a:bodyPr lIns="116623" tIns="58311" rIns="116623" bIns="58311"/>
          <a:lstStyle/>
          <a:p>
            <a:pPr algn="ctr" eaLnBrk="1" hangingPunct="1">
              <a:lnSpc>
                <a:spcPct val="110000"/>
              </a:lnSpc>
            </a:pPr>
            <a:r>
              <a:rPr kumimoji="1" lang="en-US" altLang="zh-CN" sz="2200" b="1">
                <a:ea typeface="黑体" pitchFamily="49" charset="-122"/>
              </a:rPr>
              <a:t>cache</a:t>
            </a:r>
            <a:endParaRPr kumimoji="1" lang="zh-CN" altLang="en-US" sz="2200" b="1">
              <a:ea typeface="黑体" pitchFamily="49" charset="-122"/>
            </a:endParaRPr>
          </a:p>
        </p:txBody>
      </p:sp>
      <p:sp>
        <p:nvSpPr>
          <p:cNvPr id="883716" name="Text Box 5"/>
          <p:cNvSpPr txBox="1">
            <a:spLocks noChangeArrowheads="1"/>
          </p:cNvSpPr>
          <p:nvPr/>
        </p:nvSpPr>
        <p:spPr bwMode="auto">
          <a:xfrm>
            <a:off x="3492500" y="2933700"/>
            <a:ext cx="2519363" cy="720725"/>
          </a:xfrm>
          <a:prstGeom prst="rect">
            <a:avLst/>
          </a:prstGeom>
          <a:solidFill>
            <a:srgbClr val="FFFFFF"/>
          </a:solidFill>
          <a:ln w="9525">
            <a:solidFill>
              <a:srgbClr val="000000"/>
            </a:solidFill>
            <a:miter lim="800000"/>
            <a:headEnd/>
            <a:tailEnd/>
          </a:ln>
        </p:spPr>
        <p:txBody>
          <a:bodyPr lIns="116623" tIns="58311" rIns="116623" bIns="58311"/>
          <a:lstStyle/>
          <a:p>
            <a:pPr algn="ctr" eaLnBrk="1" hangingPunct="1">
              <a:lnSpc>
                <a:spcPct val="110000"/>
              </a:lnSpc>
            </a:pPr>
            <a:r>
              <a:rPr kumimoji="1" lang="zh-CN" altLang="en-US" sz="2200" b="1">
                <a:ea typeface="黑体" pitchFamily="49" charset="-122"/>
              </a:rPr>
              <a:t>主存</a:t>
            </a:r>
            <a:r>
              <a:rPr kumimoji="1" lang="en-US" altLang="zh-CN" sz="2200" b="1">
                <a:ea typeface="黑体" pitchFamily="49" charset="-122"/>
              </a:rPr>
              <a:t>(RAM</a:t>
            </a:r>
            <a:r>
              <a:rPr kumimoji="1" lang="zh-CN" altLang="en-US" sz="2200" b="1">
                <a:ea typeface="黑体" pitchFamily="49" charset="-122"/>
              </a:rPr>
              <a:t>和</a:t>
            </a:r>
            <a:r>
              <a:rPr kumimoji="1" lang="en-US" altLang="zh-CN" sz="2200" b="1">
                <a:ea typeface="黑体" pitchFamily="49" charset="-122"/>
              </a:rPr>
              <a:t>ROM)</a:t>
            </a:r>
          </a:p>
        </p:txBody>
      </p:sp>
      <p:sp>
        <p:nvSpPr>
          <p:cNvPr id="883717" name="Text Box 6"/>
          <p:cNvSpPr txBox="1">
            <a:spLocks noChangeArrowheads="1"/>
          </p:cNvSpPr>
          <p:nvPr/>
        </p:nvSpPr>
        <p:spPr bwMode="auto">
          <a:xfrm>
            <a:off x="2816225" y="3654425"/>
            <a:ext cx="3735388" cy="695325"/>
          </a:xfrm>
          <a:prstGeom prst="rect">
            <a:avLst/>
          </a:prstGeom>
          <a:solidFill>
            <a:srgbClr val="FFFFFF"/>
          </a:solidFill>
          <a:ln w="9525">
            <a:solidFill>
              <a:srgbClr val="000000"/>
            </a:solidFill>
            <a:miter lim="800000"/>
            <a:headEnd/>
            <a:tailEnd/>
          </a:ln>
        </p:spPr>
        <p:txBody>
          <a:bodyPr lIns="116623" tIns="58311" rIns="116623" bIns="58311"/>
          <a:lstStyle/>
          <a:p>
            <a:pPr algn="ctr" eaLnBrk="1" hangingPunct="1">
              <a:lnSpc>
                <a:spcPct val="110000"/>
              </a:lnSpc>
            </a:pPr>
            <a:r>
              <a:rPr kumimoji="1" lang="zh-CN" altLang="en-US" sz="2200" b="1">
                <a:ea typeface="黑体" pitchFamily="49" charset="-122"/>
              </a:rPr>
              <a:t> 外存储器（硬盘、光盘）</a:t>
            </a:r>
          </a:p>
        </p:txBody>
      </p:sp>
      <p:sp>
        <p:nvSpPr>
          <p:cNvPr id="883718" name="Text Box 7"/>
          <p:cNvSpPr txBox="1">
            <a:spLocks noChangeArrowheads="1"/>
          </p:cNvSpPr>
          <p:nvPr/>
        </p:nvSpPr>
        <p:spPr bwMode="auto">
          <a:xfrm>
            <a:off x="2276475" y="4329113"/>
            <a:ext cx="4995863" cy="693737"/>
          </a:xfrm>
          <a:prstGeom prst="rect">
            <a:avLst/>
          </a:prstGeom>
          <a:solidFill>
            <a:srgbClr val="FFFFFF"/>
          </a:solidFill>
          <a:ln w="9525">
            <a:solidFill>
              <a:srgbClr val="000000"/>
            </a:solidFill>
            <a:miter lim="800000"/>
            <a:headEnd/>
            <a:tailEnd/>
          </a:ln>
        </p:spPr>
        <p:txBody>
          <a:bodyPr lIns="116623" tIns="58311" rIns="116623" bIns="58311"/>
          <a:lstStyle/>
          <a:p>
            <a:pPr algn="ctr" eaLnBrk="1" hangingPunct="1">
              <a:lnSpc>
                <a:spcPct val="110000"/>
              </a:lnSpc>
            </a:pPr>
            <a:r>
              <a:rPr kumimoji="1" lang="zh-CN" altLang="en-US" sz="2200" b="1">
                <a:ea typeface="黑体" pitchFamily="49" charset="-122"/>
              </a:rPr>
              <a:t>后备存储器（磁带库、光盘库）</a:t>
            </a:r>
          </a:p>
        </p:txBody>
      </p:sp>
      <p:sp>
        <p:nvSpPr>
          <p:cNvPr id="883719" name="Line 8"/>
          <p:cNvSpPr>
            <a:spLocks noChangeShapeType="1"/>
          </p:cNvSpPr>
          <p:nvPr/>
        </p:nvSpPr>
        <p:spPr bwMode="auto">
          <a:xfrm flipV="1">
            <a:off x="0" y="3649663"/>
            <a:ext cx="9086850" cy="1587"/>
          </a:xfrm>
          <a:prstGeom prst="line">
            <a:avLst/>
          </a:prstGeom>
          <a:noFill/>
          <a:ln w="28575">
            <a:solidFill>
              <a:schemeClr val="accent1"/>
            </a:solidFill>
            <a:prstDash val="dash"/>
            <a:round/>
            <a:headEnd/>
            <a:tailEnd/>
          </a:ln>
        </p:spPr>
        <p:txBody>
          <a:bodyPr/>
          <a:lstStyle/>
          <a:p>
            <a:endParaRPr lang="zh-CN" altLang="en-US"/>
          </a:p>
        </p:txBody>
      </p:sp>
      <p:sp>
        <p:nvSpPr>
          <p:cNvPr id="883720" name="Text Box 9"/>
          <p:cNvSpPr txBox="1">
            <a:spLocks noChangeArrowheads="1"/>
          </p:cNvSpPr>
          <p:nvPr/>
        </p:nvSpPr>
        <p:spPr bwMode="auto">
          <a:xfrm>
            <a:off x="6192838" y="1314450"/>
            <a:ext cx="657225" cy="2159000"/>
          </a:xfrm>
          <a:prstGeom prst="rect">
            <a:avLst/>
          </a:prstGeom>
          <a:noFill/>
          <a:ln w="9525">
            <a:noFill/>
            <a:miter lim="800000"/>
            <a:headEnd/>
            <a:tailEnd/>
          </a:ln>
        </p:spPr>
        <p:txBody>
          <a:bodyPr lIns="116623" tIns="58311" rIns="116623" bIns="58311"/>
          <a:lstStyle/>
          <a:p>
            <a:pPr algn="ctr" eaLnBrk="1" hangingPunct="1">
              <a:lnSpc>
                <a:spcPct val="110000"/>
              </a:lnSpc>
            </a:pPr>
            <a:r>
              <a:rPr kumimoji="1" lang="zh-CN" altLang="en-US" sz="2400" b="1">
                <a:solidFill>
                  <a:srgbClr val="0000CC"/>
                </a:solidFill>
                <a:latin typeface="Times New Roman" pitchFamily="18" charset="0"/>
                <a:ea typeface="黑体" pitchFamily="49" charset="-122"/>
              </a:rPr>
              <a:t>内部存储器</a:t>
            </a:r>
            <a:endParaRPr kumimoji="1" lang="zh-CN" altLang="en-US" sz="2400" b="1">
              <a:solidFill>
                <a:srgbClr val="0000CC"/>
              </a:solidFill>
              <a:ea typeface="黑体" pitchFamily="49" charset="-122"/>
            </a:endParaRPr>
          </a:p>
        </p:txBody>
      </p:sp>
      <p:sp>
        <p:nvSpPr>
          <p:cNvPr id="883721" name="Text Box 10"/>
          <p:cNvSpPr txBox="1">
            <a:spLocks noChangeArrowheads="1"/>
          </p:cNvSpPr>
          <p:nvPr/>
        </p:nvSpPr>
        <p:spPr bwMode="auto">
          <a:xfrm>
            <a:off x="3716338" y="5094288"/>
            <a:ext cx="2116137" cy="976312"/>
          </a:xfrm>
          <a:prstGeom prst="rect">
            <a:avLst/>
          </a:prstGeom>
          <a:noFill/>
          <a:ln w="9525">
            <a:noFill/>
            <a:miter lim="800000"/>
            <a:headEnd/>
            <a:tailEnd/>
          </a:ln>
        </p:spPr>
        <p:txBody>
          <a:bodyPr lIns="116623" tIns="58311" rIns="116623" bIns="58311"/>
          <a:lstStyle/>
          <a:p>
            <a:pPr algn="ctr" eaLnBrk="1" hangingPunct="1">
              <a:lnSpc>
                <a:spcPct val="110000"/>
              </a:lnSpc>
            </a:pPr>
            <a:r>
              <a:rPr kumimoji="1" lang="zh-CN" altLang="en-US" sz="2400" b="1">
                <a:solidFill>
                  <a:srgbClr val="0000CC"/>
                </a:solidFill>
                <a:latin typeface="Times New Roman" pitchFamily="18" charset="0"/>
                <a:ea typeface="黑体" pitchFamily="49" charset="-122"/>
              </a:rPr>
              <a:t>外部存储器</a:t>
            </a:r>
            <a:endParaRPr kumimoji="1" lang="zh-CN" altLang="en-US" sz="2400" b="1">
              <a:solidFill>
                <a:srgbClr val="0000CC"/>
              </a:solidFill>
              <a:ea typeface="黑体" pitchFamily="49" charset="-122"/>
            </a:endParaRPr>
          </a:p>
        </p:txBody>
      </p:sp>
      <p:sp>
        <p:nvSpPr>
          <p:cNvPr id="883722" name="Text Box 11"/>
          <p:cNvSpPr txBox="1">
            <a:spLocks noChangeArrowheads="1"/>
          </p:cNvSpPr>
          <p:nvPr/>
        </p:nvSpPr>
        <p:spPr bwMode="auto">
          <a:xfrm>
            <a:off x="4284663" y="1620838"/>
            <a:ext cx="901700" cy="636587"/>
          </a:xfrm>
          <a:prstGeom prst="rect">
            <a:avLst/>
          </a:prstGeom>
          <a:solidFill>
            <a:schemeClr val="bg1"/>
          </a:solidFill>
          <a:ln w="9525">
            <a:solidFill>
              <a:srgbClr val="000000"/>
            </a:solidFill>
            <a:miter lim="800000"/>
            <a:headEnd/>
            <a:tailEnd/>
          </a:ln>
        </p:spPr>
        <p:txBody>
          <a:bodyPr lIns="0" tIns="0" rIns="0" bIns="0"/>
          <a:lstStyle/>
          <a:p>
            <a:pPr algn="ctr" eaLnBrk="1" hangingPunct="1">
              <a:lnSpc>
                <a:spcPct val="110000"/>
              </a:lnSpc>
            </a:pPr>
            <a:r>
              <a:rPr kumimoji="1" lang="zh-CN" altLang="en-US" sz="2200" b="1">
                <a:ea typeface="黑体" pitchFamily="49" charset="-122"/>
              </a:rPr>
              <a:t>寄存器</a:t>
            </a:r>
          </a:p>
        </p:txBody>
      </p:sp>
      <p:sp>
        <p:nvSpPr>
          <p:cNvPr id="883723" name="Text Box 13"/>
          <p:cNvSpPr txBox="1">
            <a:spLocks noChangeArrowheads="1"/>
          </p:cNvSpPr>
          <p:nvPr/>
        </p:nvSpPr>
        <p:spPr bwMode="auto">
          <a:xfrm>
            <a:off x="7219950" y="1268413"/>
            <a:ext cx="1614488" cy="652462"/>
          </a:xfrm>
          <a:prstGeom prst="rect">
            <a:avLst/>
          </a:prstGeom>
          <a:noFill/>
          <a:ln w="9525">
            <a:noFill/>
            <a:miter lim="800000"/>
            <a:headEnd/>
            <a:tailEnd/>
          </a:ln>
        </p:spPr>
        <p:txBody>
          <a:bodyPr lIns="116623" tIns="0" rIns="116623" bIns="0"/>
          <a:lstStyle/>
          <a:p>
            <a:pPr algn="ctr" eaLnBrk="1" hangingPunct="1">
              <a:lnSpc>
                <a:spcPct val="110000"/>
              </a:lnSpc>
            </a:pPr>
            <a:r>
              <a:rPr kumimoji="1" lang="zh-CN" altLang="en-US" sz="2200" b="1">
                <a:ea typeface="黑体" pitchFamily="49" charset="-122"/>
              </a:rPr>
              <a:t>典型容量</a:t>
            </a:r>
          </a:p>
        </p:txBody>
      </p:sp>
      <p:sp>
        <p:nvSpPr>
          <p:cNvPr id="883724" name="Text Box 14"/>
          <p:cNvSpPr txBox="1">
            <a:spLocks noChangeArrowheads="1"/>
          </p:cNvSpPr>
          <p:nvPr/>
        </p:nvSpPr>
        <p:spPr bwMode="auto">
          <a:xfrm>
            <a:off x="7227888" y="1808163"/>
            <a:ext cx="1530350" cy="652462"/>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200" b="1">
                <a:ea typeface="黑体" pitchFamily="49" charset="-122"/>
              </a:rPr>
              <a:t>&lt;1KB</a:t>
            </a:r>
          </a:p>
        </p:txBody>
      </p:sp>
      <p:sp>
        <p:nvSpPr>
          <p:cNvPr id="883725" name="Text Box 15"/>
          <p:cNvSpPr txBox="1">
            <a:spLocks noChangeArrowheads="1"/>
          </p:cNvSpPr>
          <p:nvPr/>
        </p:nvSpPr>
        <p:spPr bwMode="auto">
          <a:xfrm>
            <a:off x="7362825" y="2362200"/>
            <a:ext cx="1530350" cy="652463"/>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200" b="1">
                <a:ea typeface="黑体" pitchFamily="49" charset="-122"/>
              </a:rPr>
              <a:t>1MB</a:t>
            </a:r>
          </a:p>
        </p:txBody>
      </p:sp>
      <p:sp>
        <p:nvSpPr>
          <p:cNvPr id="883726" name="Text Box 16"/>
          <p:cNvSpPr txBox="1">
            <a:spLocks noChangeArrowheads="1"/>
          </p:cNvSpPr>
          <p:nvPr/>
        </p:nvSpPr>
        <p:spPr bwMode="auto">
          <a:xfrm>
            <a:off x="7046913" y="3014663"/>
            <a:ext cx="1871662" cy="654050"/>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200" b="1">
                <a:ea typeface="黑体" pitchFamily="49" charset="-122"/>
              </a:rPr>
              <a:t>256MB</a:t>
            </a:r>
            <a:r>
              <a:rPr kumimoji="1" lang="en-US" altLang="zh-CN" sz="1800" b="1">
                <a:ea typeface="华文新魏" pitchFamily="2" charset="-122"/>
              </a:rPr>
              <a:t>~</a:t>
            </a:r>
            <a:r>
              <a:rPr kumimoji="1" lang="en-US" altLang="zh-CN" sz="2200" b="1">
                <a:ea typeface="黑体" pitchFamily="49" charset="-122"/>
              </a:rPr>
              <a:t>1GB</a:t>
            </a:r>
          </a:p>
        </p:txBody>
      </p:sp>
      <p:sp>
        <p:nvSpPr>
          <p:cNvPr id="883727" name="Text Box 17"/>
          <p:cNvSpPr txBox="1">
            <a:spLocks noChangeArrowheads="1"/>
          </p:cNvSpPr>
          <p:nvPr/>
        </p:nvSpPr>
        <p:spPr bwMode="auto">
          <a:xfrm>
            <a:off x="7002463" y="3743325"/>
            <a:ext cx="2141537" cy="654050"/>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200" b="1">
                <a:ea typeface="黑体" pitchFamily="49" charset="-122"/>
              </a:rPr>
              <a:t>40GB</a:t>
            </a:r>
            <a:r>
              <a:rPr kumimoji="1" lang="en-US" altLang="zh-CN" sz="1800" b="1">
                <a:ea typeface="华文新魏" pitchFamily="2" charset="-122"/>
              </a:rPr>
              <a:t>~</a:t>
            </a:r>
            <a:r>
              <a:rPr kumimoji="1" lang="en-US" altLang="zh-CN" sz="2200" b="1">
                <a:ea typeface="黑体" pitchFamily="49" charset="-122"/>
              </a:rPr>
              <a:t>200GB</a:t>
            </a:r>
          </a:p>
        </p:txBody>
      </p:sp>
      <p:sp>
        <p:nvSpPr>
          <p:cNvPr id="883728" name="Text Box 18"/>
          <p:cNvSpPr txBox="1">
            <a:spLocks noChangeArrowheads="1"/>
          </p:cNvSpPr>
          <p:nvPr/>
        </p:nvSpPr>
        <p:spPr bwMode="auto">
          <a:xfrm>
            <a:off x="7361238" y="4464050"/>
            <a:ext cx="1755775" cy="652463"/>
          </a:xfrm>
          <a:prstGeom prst="rect">
            <a:avLst/>
          </a:prstGeom>
          <a:noFill/>
          <a:ln w="9525">
            <a:noFill/>
            <a:miter lim="800000"/>
            <a:headEnd/>
            <a:tailEnd/>
          </a:ln>
        </p:spPr>
        <p:txBody>
          <a:bodyPr lIns="0" tIns="0" rIns="0" bIns="0"/>
          <a:lstStyle/>
          <a:p>
            <a:pPr algn="just" eaLnBrk="1" hangingPunct="1">
              <a:lnSpc>
                <a:spcPct val="110000"/>
              </a:lnSpc>
            </a:pPr>
            <a:r>
              <a:rPr kumimoji="1" lang="en-US" altLang="zh-CN" sz="2200" b="1">
                <a:ea typeface="黑体" pitchFamily="49" charset="-122"/>
              </a:rPr>
              <a:t>10TB</a:t>
            </a:r>
            <a:r>
              <a:rPr kumimoji="1" lang="en-US" altLang="zh-CN" sz="1800" b="1">
                <a:ea typeface="华文新魏" pitchFamily="2" charset="-122"/>
              </a:rPr>
              <a:t>~</a:t>
            </a:r>
            <a:r>
              <a:rPr kumimoji="1" lang="en-US" altLang="zh-CN" sz="2200" b="1">
                <a:ea typeface="黑体" pitchFamily="49" charset="-122"/>
              </a:rPr>
              <a:t>100TB</a:t>
            </a:r>
          </a:p>
        </p:txBody>
      </p:sp>
      <p:sp>
        <p:nvSpPr>
          <p:cNvPr id="883729" name="Text Box 19"/>
          <p:cNvSpPr txBox="1">
            <a:spLocks noChangeArrowheads="1"/>
          </p:cNvSpPr>
          <p:nvPr/>
        </p:nvSpPr>
        <p:spPr bwMode="auto">
          <a:xfrm>
            <a:off x="282575" y="1290638"/>
            <a:ext cx="2263775" cy="652462"/>
          </a:xfrm>
          <a:prstGeom prst="rect">
            <a:avLst/>
          </a:prstGeom>
          <a:noFill/>
          <a:ln w="9525">
            <a:noFill/>
            <a:miter lim="800000"/>
            <a:headEnd/>
            <a:tailEnd/>
          </a:ln>
        </p:spPr>
        <p:txBody>
          <a:bodyPr lIns="116623" tIns="0" rIns="116623" bIns="0"/>
          <a:lstStyle/>
          <a:p>
            <a:pPr algn="ctr" eaLnBrk="1" hangingPunct="1">
              <a:lnSpc>
                <a:spcPct val="110000"/>
              </a:lnSpc>
            </a:pPr>
            <a:r>
              <a:rPr kumimoji="1" lang="zh-CN" altLang="en-US" sz="2200" b="1">
                <a:ea typeface="黑体" pitchFamily="49" charset="-122"/>
              </a:rPr>
              <a:t>典型存取时间</a:t>
            </a:r>
          </a:p>
        </p:txBody>
      </p:sp>
      <p:sp>
        <p:nvSpPr>
          <p:cNvPr id="883730" name="Text Box 20"/>
          <p:cNvSpPr txBox="1">
            <a:spLocks noChangeArrowheads="1"/>
          </p:cNvSpPr>
          <p:nvPr/>
        </p:nvSpPr>
        <p:spPr bwMode="auto">
          <a:xfrm>
            <a:off x="206375" y="1800225"/>
            <a:ext cx="2609850" cy="654050"/>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200" b="1">
                <a:ea typeface="黑体" pitchFamily="49" charset="-122"/>
              </a:rPr>
              <a:t>1ns(0.5</a:t>
            </a:r>
            <a:r>
              <a:rPr kumimoji="1" lang="en-US" altLang="zh-CN" sz="2200" b="1">
                <a:ea typeface="黑体" pitchFamily="49" charset="-122"/>
                <a:cs typeface="Times New Roman" pitchFamily="18" charset="0"/>
              </a:rPr>
              <a:t>~</a:t>
            </a:r>
            <a:r>
              <a:rPr kumimoji="1" lang="en-US" altLang="zh-CN" sz="2200" b="1">
                <a:ea typeface="黑体" pitchFamily="49" charset="-122"/>
              </a:rPr>
              <a:t>1cycles</a:t>
            </a:r>
            <a:r>
              <a:rPr kumimoji="1" lang="en-US" altLang="zh-CN" sz="1500" b="1">
                <a:solidFill>
                  <a:schemeClr val="hlink"/>
                </a:solidFill>
                <a:latin typeface="Times New Roman" pitchFamily="18" charset="0"/>
                <a:ea typeface="宋体" pitchFamily="2" charset="-122"/>
              </a:rPr>
              <a:t>)</a:t>
            </a:r>
            <a:endParaRPr kumimoji="1" lang="zh-CN" altLang="en-US" sz="2300" b="1">
              <a:solidFill>
                <a:schemeClr val="hlink"/>
              </a:solidFill>
              <a:ea typeface="宋体" pitchFamily="2" charset="-122"/>
            </a:endParaRPr>
          </a:p>
        </p:txBody>
      </p:sp>
      <p:sp>
        <p:nvSpPr>
          <p:cNvPr id="883731" name="Text Box 21"/>
          <p:cNvSpPr txBox="1">
            <a:spLocks noChangeArrowheads="1"/>
          </p:cNvSpPr>
          <p:nvPr/>
        </p:nvSpPr>
        <p:spPr bwMode="auto">
          <a:xfrm>
            <a:off x="206375" y="2347913"/>
            <a:ext cx="3105150" cy="654050"/>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200" b="1">
                <a:ea typeface="黑体" pitchFamily="49" charset="-122"/>
              </a:rPr>
              <a:t>2ns(1~3cycles)</a:t>
            </a:r>
          </a:p>
        </p:txBody>
      </p:sp>
      <p:sp>
        <p:nvSpPr>
          <p:cNvPr id="883732" name="Text Box 22"/>
          <p:cNvSpPr txBox="1">
            <a:spLocks noChangeArrowheads="1"/>
          </p:cNvSpPr>
          <p:nvPr/>
        </p:nvSpPr>
        <p:spPr bwMode="auto">
          <a:xfrm>
            <a:off x="115888" y="3024188"/>
            <a:ext cx="2925762" cy="652462"/>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200" b="1">
                <a:ea typeface="黑体" pitchFamily="49" charset="-122"/>
              </a:rPr>
              <a:t>10ns(10~100cycles)</a:t>
            </a:r>
            <a:endParaRPr kumimoji="1" lang="en-US" altLang="zh-CN" sz="1500" b="1">
              <a:solidFill>
                <a:schemeClr val="hlink"/>
              </a:solidFill>
              <a:latin typeface="Times New Roman" pitchFamily="18" charset="0"/>
              <a:ea typeface="宋体" pitchFamily="2" charset="-122"/>
            </a:endParaRPr>
          </a:p>
        </p:txBody>
      </p:sp>
      <p:sp>
        <p:nvSpPr>
          <p:cNvPr id="883733" name="Text Box 23"/>
          <p:cNvSpPr txBox="1">
            <a:spLocks noChangeArrowheads="1"/>
          </p:cNvSpPr>
          <p:nvPr/>
        </p:nvSpPr>
        <p:spPr bwMode="auto">
          <a:xfrm>
            <a:off x="115888" y="3789363"/>
            <a:ext cx="3060700" cy="650875"/>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000" b="1">
                <a:ea typeface="黑体" pitchFamily="49" charset="-122"/>
              </a:rPr>
              <a:t>10ms(10</a:t>
            </a:r>
            <a:r>
              <a:rPr kumimoji="1" lang="en-US" altLang="zh-CN" sz="2000" b="1" baseline="30000">
                <a:ea typeface="黑体" pitchFamily="49" charset="-122"/>
              </a:rPr>
              <a:t>7</a:t>
            </a:r>
            <a:r>
              <a:rPr kumimoji="1" lang="en-US" altLang="zh-CN" sz="2000" b="1">
                <a:ea typeface="华文新魏" pitchFamily="2" charset="-122"/>
              </a:rPr>
              <a:t>~10</a:t>
            </a:r>
            <a:r>
              <a:rPr kumimoji="1" lang="en-US" altLang="zh-CN" sz="2000" b="1" baseline="30000">
                <a:ea typeface="华文新魏" pitchFamily="2" charset="-122"/>
              </a:rPr>
              <a:t>8</a:t>
            </a:r>
            <a:r>
              <a:rPr kumimoji="1" lang="en-US" altLang="zh-CN" sz="2000" b="1">
                <a:ea typeface="华文新魏" pitchFamily="2" charset="-122"/>
              </a:rPr>
              <a:t>cycles)</a:t>
            </a:r>
            <a:endParaRPr kumimoji="1" lang="zh-CN" altLang="en-US" sz="2000" b="1">
              <a:ea typeface="华文新魏" pitchFamily="2" charset="-122"/>
            </a:endParaRPr>
          </a:p>
        </p:txBody>
      </p:sp>
      <p:sp>
        <p:nvSpPr>
          <p:cNvPr id="883734" name="Text Box 24"/>
          <p:cNvSpPr txBox="1">
            <a:spLocks noChangeArrowheads="1"/>
          </p:cNvSpPr>
          <p:nvPr/>
        </p:nvSpPr>
        <p:spPr bwMode="auto">
          <a:xfrm>
            <a:off x="115888" y="4418013"/>
            <a:ext cx="1889125" cy="652462"/>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200" b="1">
                <a:ea typeface="黑体" pitchFamily="49" charset="-122"/>
              </a:rPr>
              <a:t>10s(</a:t>
            </a:r>
            <a:r>
              <a:rPr kumimoji="1" lang="zh-CN" altLang="en-US" sz="2200" b="1">
                <a:ea typeface="黑体" pitchFamily="49" charset="-122"/>
              </a:rPr>
              <a:t>脱机</a:t>
            </a:r>
            <a:r>
              <a:rPr kumimoji="1" lang="en-US" altLang="zh-CN" sz="2200" b="1">
                <a:ea typeface="黑体" pitchFamily="49" charset="-122"/>
              </a:rPr>
              <a:t>)</a:t>
            </a:r>
          </a:p>
        </p:txBody>
      </p:sp>
      <p:sp>
        <p:nvSpPr>
          <p:cNvPr id="883735" name="Text Box 27"/>
          <p:cNvSpPr txBox="1">
            <a:spLocks noChangeArrowheads="1"/>
          </p:cNvSpPr>
          <p:nvPr/>
        </p:nvSpPr>
        <p:spPr bwMode="auto">
          <a:xfrm>
            <a:off x="655638" y="5854700"/>
            <a:ext cx="8191500" cy="369888"/>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b="1">
                <a:solidFill>
                  <a:srgbClr val="FF0066"/>
                </a:solidFill>
                <a:ea typeface="黑体" pitchFamily="49" charset="-122"/>
              </a:rPr>
              <a:t>列出的时间和容量会随时间变化，但数量级相对关系不变。</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ChangeArrowheads="1"/>
          </p:cNvSpPr>
          <p:nvPr>
            <p:ph type="title" idx="4294967295"/>
          </p:nvPr>
        </p:nvSpPr>
        <p:spPr>
          <a:xfrm>
            <a:off x="1066800" y="71438"/>
            <a:ext cx="7772400" cy="569912"/>
          </a:xfrm>
        </p:spPr>
        <p:txBody>
          <a:bodyPr lIns="91440" tIns="45720" rIns="91440" bIns="45720" anchor="ctr"/>
          <a:lstStyle/>
          <a:p>
            <a:pPr eaLnBrk="1" hangingPunct="1"/>
            <a:r>
              <a:rPr lang="zh-CN" altLang="en-US"/>
              <a:t>存储器分类</a:t>
            </a:r>
          </a:p>
        </p:txBody>
      </p:sp>
      <p:sp>
        <p:nvSpPr>
          <p:cNvPr id="13315" name="Rectangle 3"/>
          <p:cNvSpPr>
            <a:spLocks noGrp="1" noChangeArrowheads="1"/>
          </p:cNvSpPr>
          <p:nvPr>
            <p:ph type="body" idx="4294967295"/>
          </p:nvPr>
        </p:nvSpPr>
        <p:spPr>
          <a:xfrm>
            <a:off x="128588" y="1425575"/>
            <a:ext cx="8821737" cy="4814888"/>
          </a:xfrm>
        </p:spPr>
        <p:txBody>
          <a:bodyPr lIns="91440" tIns="45720" rIns="91440" bIns="45720"/>
          <a:lstStyle/>
          <a:p>
            <a:pPr eaLnBrk="1" hangingPunct="1">
              <a:lnSpc>
                <a:spcPct val="110000"/>
              </a:lnSpc>
              <a:spcBef>
                <a:spcPct val="15000"/>
              </a:spcBef>
              <a:buFontTx/>
              <a:buNone/>
            </a:pPr>
            <a:r>
              <a:rPr lang="zh-CN" altLang="en-US" sz="2000">
                <a:latin typeface="微软雅黑" pitchFamily="34" charset="-122"/>
                <a:ea typeface="微软雅黑" pitchFamily="34" charset="-122"/>
              </a:rPr>
              <a:t>（1）</a:t>
            </a:r>
            <a:r>
              <a:rPr lang="zh-CN" altLang="en-US" sz="2000">
                <a:latin typeface="微软雅黑" pitchFamily="34" charset="-122"/>
                <a:ea typeface="微软雅黑" pitchFamily="34" charset="-122"/>
                <a:cs typeface="Arial" pitchFamily="34" charset="0"/>
              </a:rPr>
              <a:t>按工作性质/存取方式分类</a:t>
            </a:r>
          </a:p>
          <a:p>
            <a:pPr lvl="1" algn="just">
              <a:lnSpc>
                <a:spcPct val="110000"/>
              </a:lnSpc>
              <a:spcBef>
                <a:spcPct val="15000"/>
              </a:spcBef>
            </a:pPr>
            <a:r>
              <a:rPr lang="zh-CN" altLang="en-US" sz="2000">
                <a:latin typeface="微软雅黑" pitchFamily="34" charset="-122"/>
                <a:ea typeface="微软雅黑" pitchFamily="34" charset="-122"/>
                <a:cs typeface="Arial" pitchFamily="34" charset="0"/>
              </a:rPr>
              <a:t>随机存取存储器 </a:t>
            </a:r>
            <a:r>
              <a:rPr lang="en-US" altLang="zh-CN" sz="2000">
                <a:solidFill>
                  <a:schemeClr val="accent1"/>
                </a:solidFill>
                <a:latin typeface="微软雅黑" pitchFamily="34" charset="-122"/>
                <a:ea typeface="微软雅黑" pitchFamily="34" charset="-122"/>
                <a:cs typeface="Arial" pitchFamily="34" charset="0"/>
              </a:rPr>
              <a:t>R</a:t>
            </a:r>
            <a:r>
              <a:rPr lang="en-US" altLang="zh-CN" sz="2000">
                <a:latin typeface="微软雅黑" pitchFamily="34" charset="-122"/>
                <a:ea typeface="微软雅黑" pitchFamily="34" charset="-122"/>
                <a:cs typeface="Arial" pitchFamily="34" charset="0"/>
              </a:rPr>
              <a:t>andom </a:t>
            </a:r>
            <a:r>
              <a:rPr lang="en-US" altLang="zh-CN" sz="2000">
                <a:solidFill>
                  <a:schemeClr val="accent1"/>
                </a:solidFill>
                <a:latin typeface="微软雅黑" pitchFamily="34" charset="-122"/>
                <a:ea typeface="微软雅黑" pitchFamily="34" charset="-122"/>
                <a:cs typeface="Arial" pitchFamily="34" charset="0"/>
              </a:rPr>
              <a:t>A</a:t>
            </a:r>
            <a:r>
              <a:rPr lang="en-US" altLang="zh-CN" sz="2000">
                <a:latin typeface="微软雅黑" pitchFamily="34" charset="-122"/>
                <a:ea typeface="微软雅黑" pitchFamily="34" charset="-122"/>
                <a:cs typeface="Arial" pitchFamily="34" charset="0"/>
              </a:rPr>
              <a:t>ccess </a:t>
            </a:r>
            <a:r>
              <a:rPr lang="en-US" altLang="zh-CN" sz="2000">
                <a:solidFill>
                  <a:schemeClr val="accent1"/>
                </a:solidFill>
                <a:latin typeface="微软雅黑" pitchFamily="34" charset="-122"/>
                <a:ea typeface="微软雅黑" pitchFamily="34" charset="-122"/>
                <a:cs typeface="Arial" pitchFamily="34" charset="0"/>
              </a:rPr>
              <a:t>M</a:t>
            </a:r>
            <a:r>
              <a:rPr lang="en-US" altLang="zh-CN" sz="2000">
                <a:latin typeface="微软雅黑" pitchFamily="34" charset="-122"/>
                <a:ea typeface="微软雅黑" pitchFamily="34" charset="-122"/>
                <a:cs typeface="Arial" pitchFamily="34" charset="0"/>
              </a:rPr>
              <a:t>emory (</a:t>
            </a:r>
            <a:r>
              <a:rPr lang="en-US" altLang="zh-CN" sz="2000">
                <a:solidFill>
                  <a:schemeClr val="accent1"/>
                </a:solidFill>
                <a:latin typeface="微软雅黑" pitchFamily="34" charset="-122"/>
                <a:ea typeface="微软雅黑" pitchFamily="34" charset="-122"/>
                <a:cs typeface="Arial" pitchFamily="34" charset="0"/>
              </a:rPr>
              <a:t>RAM</a:t>
            </a:r>
            <a:r>
              <a:rPr lang="en-US" altLang="zh-CN" sz="2000">
                <a:latin typeface="微软雅黑" pitchFamily="34" charset="-122"/>
                <a:ea typeface="微软雅黑" pitchFamily="34" charset="-122"/>
                <a:cs typeface="Arial" pitchFamily="34" charset="0"/>
              </a:rPr>
              <a:t>)</a:t>
            </a:r>
            <a:r>
              <a:rPr lang="zh-CN" altLang="en-US" sz="2000">
                <a:latin typeface="微软雅黑" pitchFamily="34" charset="-122"/>
                <a:ea typeface="微软雅黑" pitchFamily="34" charset="-122"/>
                <a:cs typeface="Arial" pitchFamily="34" charset="0"/>
              </a:rPr>
              <a:t> </a:t>
            </a:r>
          </a:p>
          <a:p>
            <a:pPr lvl="2" algn="just">
              <a:lnSpc>
                <a:spcPct val="110000"/>
              </a:lnSpc>
              <a:spcBef>
                <a:spcPct val="15000"/>
              </a:spcBef>
            </a:pPr>
            <a:r>
              <a:rPr lang="zh-CN" altLang="en-US" sz="2000">
                <a:solidFill>
                  <a:srgbClr val="006600"/>
                </a:solidFill>
                <a:latin typeface="微软雅黑" pitchFamily="34" charset="-122"/>
                <a:ea typeface="微软雅黑" pitchFamily="34" charset="-122"/>
                <a:cs typeface="Arial" pitchFamily="34" charset="0"/>
              </a:rPr>
              <a:t>每个单元读写时间一样，且与各单元所在位置无关。如：内存。</a:t>
            </a:r>
          </a:p>
          <a:p>
            <a:pPr lvl="2" algn="just">
              <a:lnSpc>
                <a:spcPct val="110000"/>
              </a:lnSpc>
              <a:spcBef>
                <a:spcPct val="15000"/>
              </a:spcBef>
              <a:buFontTx/>
              <a:buNone/>
            </a:pPr>
            <a:r>
              <a:rPr lang="zh-CN" altLang="en-US" sz="2000">
                <a:latin typeface="微软雅黑" pitchFamily="34" charset="-122"/>
                <a:ea typeface="微软雅黑" pitchFamily="34" charset="-122"/>
                <a:cs typeface="Arial" pitchFamily="34" charset="0"/>
              </a:rPr>
              <a:t>（注：原意主要强调地址译码时间相同。现在的</a:t>
            </a:r>
            <a:r>
              <a:rPr lang="en-US" altLang="zh-CN" sz="2000">
                <a:latin typeface="微软雅黑" pitchFamily="34" charset="-122"/>
                <a:ea typeface="微软雅黑" pitchFamily="34" charset="-122"/>
                <a:cs typeface="Arial" pitchFamily="34" charset="0"/>
              </a:rPr>
              <a:t>DRAM</a:t>
            </a:r>
            <a:r>
              <a:rPr lang="zh-CN" altLang="en-US" sz="2000">
                <a:latin typeface="微软雅黑" pitchFamily="34" charset="-122"/>
                <a:ea typeface="微软雅黑" pitchFamily="34" charset="-122"/>
                <a:cs typeface="Arial" pitchFamily="34" charset="0"/>
              </a:rPr>
              <a:t>芯片采用行缓冲，因而可能因为位置不同而使访问时间有所差别。）</a:t>
            </a:r>
          </a:p>
          <a:p>
            <a:pPr lvl="1" algn="just">
              <a:lnSpc>
                <a:spcPct val="110000"/>
              </a:lnSpc>
              <a:spcBef>
                <a:spcPct val="15000"/>
              </a:spcBef>
            </a:pPr>
            <a:r>
              <a:rPr lang="zh-CN" altLang="en-US" sz="2000">
                <a:latin typeface="微软雅黑" pitchFamily="34" charset="-122"/>
                <a:ea typeface="微软雅黑" pitchFamily="34" charset="-122"/>
                <a:cs typeface="Arial" pitchFamily="34" charset="0"/>
              </a:rPr>
              <a:t>顺序存取存储器 </a:t>
            </a:r>
            <a:r>
              <a:rPr lang="en-US" altLang="zh-CN" sz="2000">
                <a:solidFill>
                  <a:schemeClr val="accent1"/>
                </a:solidFill>
                <a:latin typeface="微软雅黑" pitchFamily="34" charset="-122"/>
                <a:ea typeface="微软雅黑" pitchFamily="34" charset="-122"/>
                <a:cs typeface="Arial" pitchFamily="34" charset="0"/>
              </a:rPr>
              <a:t>S</a:t>
            </a:r>
            <a:r>
              <a:rPr lang="en-US" altLang="zh-CN" sz="2000">
                <a:latin typeface="微软雅黑" pitchFamily="34" charset="-122"/>
                <a:ea typeface="微软雅黑" pitchFamily="34" charset="-122"/>
                <a:cs typeface="Arial" pitchFamily="34" charset="0"/>
              </a:rPr>
              <a:t>equential </a:t>
            </a:r>
            <a:r>
              <a:rPr lang="en-US" altLang="zh-CN" sz="2000">
                <a:solidFill>
                  <a:schemeClr val="accent1"/>
                </a:solidFill>
                <a:latin typeface="微软雅黑" pitchFamily="34" charset="-122"/>
                <a:ea typeface="微软雅黑" pitchFamily="34" charset="-122"/>
                <a:cs typeface="Arial" pitchFamily="34" charset="0"/>
              </a:rPr>
              <a:t>A</a:t>
            </a:r>
            <a:r>
              <a:rPr lang="en-US" altLang="zh-CN" sz="2000">
                <a:latin typeface="微软雅黑" pitchFamily="34" charset="-122"/>
                <a:ea typeface="微软雅黑" pitchFamily="34" charset="-122"/>
                <a:cs typeface="Arial" pitchFamily="34" charset="0"/>
              </a:rPr>
              <a:t>ccess </a:t>
            </a:r>
            <a:r>
              <a:rPr lang="en-US" altLang="zh-CN" sz="2000">
                <a:solidFill>
                  <a:schemeClr val="accent1"/>
                </a:solidFill>
                <a:latin typeface="微软雅黑" pitchFamily="34" charset="-122"/>
                <a:ea typeface="微软雅黑" pitchFamily="34" charset="-122"/>
                <a:cs typeface="Arial" pitchFamily="34" charset="0"/>
              </a:rPr>
              <a:t>M</a:t>
            </a:r>
            <a:r>
              <a:rPr lang="en-US" altLang="zh-CN" sz="2000">
                <a:latin typeface="微软雅黑" pitchFamily="34" charset="-122"/>
                <a:ea typeface="微软雅黑" pitchFamily="34" charset="-122"/>
                <a:cs typeface="Arial" pitchFamily="34" charset="0"/>
              </a:rPr>
              <a:t>emory (</a:t>
            </a:r>
            <a:r>
              <a:rPr lang="en-US" altLang="zh-CN" sz="2000">
                <a:solidFill>
                  <a:schemeClr val="accent1"/>
                </a:solidFill>
                <a:latin typeface="微软雅黑" pitchFamily="34" charset="-122"/>
                <a:ea typeface="微软雅黑" pitchFamily="34" charset="-122"/>
                <a:cs typeface="Arial" pitchFamily="34" charset="0"/>
              </a:rPr>
              <a:t>SAM</a:t>
            </a:r>
            <a:r>
              <a:rPr lang="en-US" altLang="zh-CN" sz="2000">
                <a:latin typeface="微软雅黑" pitchFamily="34" charset="-122"/>
                <a:ea typeface="微软雅黑" pitchFamily="34" charset="-122"/>
                <a:cs typeface="Arial" pitchFamily="34" charset="0"/>
              </a:rPr>
              <a:t>)</a:t>
            </a:r>
          </a:p>
          <a:p>
            <a:pPr lvl="2" algn="just">
              <a:lnSpc>
                <a:spcPct val="110000"/>
              </a:lnSpc>
              <a:spcBef>
                <a:spcPct val="15000"/>
              </a:spcBef>
            </a:pPr>
            <a:r>
              <a:rPr lang="zh-CN" altLang="en-US" sz="2000">
                <a:solidFill>
                  <a:srgbClr val="006600"/>
                </a:solidFill>
                <a:latin typeface="微软雅黑" pitchFamily="34" charset="-122"/>
                <a:ea typeface="微软雅黑" pitchFamily="34" charset="-122"/>
                <a:cs typeface="Arial" pitchFamily="34" charset="0"/>
              </a:rPr>
              <a:t>数据按顺序从存储载体的始端读出或写入，因而存取时间的长短与信息所在位置有关。例如：磁带。</a:t>
            </a:r>
          </a:p>
          <a:p>
            <a:pPr lvl="1" algn="just">
              <a:lnSpc>
                <a:spcPct val="110000"/>
              </a:lnSpc>
              <a:spcBef>
                <a:spcPct val="15000"/>
              </a:spcBef>
            </a:pPr>
            <a:r>
              <a:rPr lang="zh-CN" altLang="en-US" sz="2000">
                <a:latin typeface="微软雅黑" pitchFamily="34" charset="-122"/>
                <a:ea typeface="微软雅黑" pitchFamily="34" charset="-122"/>
                <a:cs typeface="Arial" pitchFamily="34" charset="0"/>
              </a:rPr>
              <a:t>直接存取存储器 </a:t>
            </a:r>
            <a:r>
              <a:rPr lang="en-US" altLang="zh-CN" sz="2000">
                <a:solidFill>
                  <a:schemeClr val="accent1"/>
                </a:solidFill>
                <a:latin typeface="微软雅黑" pitchFamily="34" charset="-122"/>
                <a:ea typeface="微软雅黑" pitchFamily="34" charset="-122"/>
                <a:cs typeface="Arial" pitchFamily="34" charset="0"/>
              </a:rPr>
              <a:t>D</a:t>
            </a:r>
            <a:r>
              <a:rPr lang="en-US" altLang="zh-CN" sz="2000">
                <a:latin typeface="微软雅黑" pitchFamily="34" charset="-122"/>
                <a:ea typeface="微软雅黑" pitchFamily="34" charset="-122"/>
                <a:cs typeface="Arial" pitchFamily="34" charset="0"/>
              </a:rPr>
              <a:t>irect </a:t>
            </a:r>
            <a:r>
              <a:rPr lang="en-US" altLang="zh-CN" sz="2000">
                <a:solidFill>
                  <a:schemeClr val="accent1"/>
                </a:solidFill>
                <a:latin typeface="微软雅黑" pitchFamily="34" charset="-122"/>
                <a:ea typeface="微软雅黑" pitchFamily="34" charset="-122"/>
                <a:cs typeface="Arial" pitchFamily="34" charset="0"/>
              </a:rPr>
              <a:t>A</a:t>
            </a:r>
            <a:r>
              <a:rPr lang="en-US" altLang="zh-CN" sz="2000">
                <a:latin typeface="微软雅黑" pitchFamily="34" charset="-122"/>
                <a:ea typeface="微软雅黑" pitchFamily="34" charset="-122"/>
                <a:cs typeface="Arial" pitchFamily="34" charset="0"/>
              </a:rPr>
              <a:t>ccess </a:t>
            </a:r>
            <a:r>
              <a:rPr lang="en-US" altLang="zh-CN" sz="2000">
                <a:solidFill>
                  <a:schemeClr val="accent1"/>
                </a:solidFill>
                <a:latin typeface="微软雅黑" pitchFamily="34" charset="-122"/>
                <a:ea typeface="微软雅黑" pitchFamily="34" charset="-122"/>
                <a:cs typeface="Arial" pitchFamily="34" charset="0"/>
              </a:rPr>
              <a:t>M</a:t>
            </a:r>
            <a:r>
              <a:rPr lang="en-US" altLang="zh-CN" sz="2000">
                <a:latin typeface="微软雅黑" pitchFamily="34" charset="-122"/>
                <a:ea typeface="微软雅黑" pitchFamily="34" charset="-122"/>
                <a:cs typeface="Arial" pitchFamily="34" charset="0"/>
              </a:rPr>
              <a:t>emory(</a:t>
            </a:r>
            <a:r>
              <a:rPr lang="en-US" altLang="zh-CN" sz="2000">
                <a:solidFill>
                  <a:schemeClr val="accent1"/>
                </a:solidFill>
                <a:latin typeface="微软雅黑" pitchFamily="34" charset="-122"/>
                <a:ea typeface="微软雅黑" pitchFamily="34" charset="-122"/>
                <a:cs typeface="Arial" pitchFamily="34" charset="0"/>
              </a:rPr>
              <a:t>DAM</a:t>
            </a:r>
            <a:r>
              <a:rPr lang="en-US" altLang="zh-CN" sz="2000">
                <a:latin typeface="微软雅黑" pitchFamily="34" charset="-122"/>
                <a:ea typeface="微软雅黑" pitchFamily="34" charset="-122"/>
                <a:cs typeface="Arial" pitchFamily="34" charset="0"/>
              </a:rPr>
              <a:t>)</a:t>
            </a:r>
          </a:p>
          <a:p>
            <a:pPr lvl="2" algn="just">
              <a:lnSpc>
                <a:spcPct val="110000"/>
              </a:lnSpc>
              <a:spcBef>
                <a:spcPct val="15000"/>
              </a:spcBef>
            </a:pPr>
            <a:r>
              <a:rPr lang="zh-CN" altLang="en-US" sz="2000">
                <a:solidFill>
                  <a:srgbClr val="006600"/>
                </a:solidFill>
                <a:latin typeface="微软雅黑" pitchFamily="34" charset="-122"/>
                <a:ea typeface="微软雅黑" pitchFamily="34" charset="-122"/>
                <a:cs typeface="Arial" pitchFamily="34" charset="0"/>
              </a:rPr>
              <a:t>直接定位到读写数据块，在读写数据块时按顺序进行。如磁盘。</a:t>
            </a:r>
          </a:p>
          <a:p>
            <a:pPr lvl="1" algn="just">
              <a:lnSpc>
                <a:spcPct val="110000"/>
              </a:lnSpc>
              <a:spcBef>
                <a:spcPct val="0"/>
              </a:spcBef>
            </a:pPr>
            <a:r>
              <a:rPr lang="zh-CN" altLang="en-US" sz="2000">
                <a:latin typeface="微软雅黑" pitchFamily="34" charset="-122"/>
                <a:ea typeface="微软雅黑" pitchFamily="34" charset="-122"/>
                <a:cs typeface="Arial" pitchFamily="34" charset="0"/>
              </a:rPr>
              <a:t>相联存储器 </a:t>
            </a:r>
            <a:r>
              <a:rPr lang="en-US" altLang="zh-CN" sz="2000">
                <a:solidFill>
                  <a:schemeClr val="accent1"/>
                </a:solidFill>
                <a:latin typeface="微软雅黑" pitchFamily="34" charset="-122"/>
                <a:ea typeface="微软雅黑" pitchFamily="34" charset="-122"/>
                <a:cs typeface="Arial" pitchFamily="34" charset="0"/>
              </a:rPr>
              <a:t>A</a:t>
            </a:r>
            <a:r>
              <a:rPr lang="en-US" altLang="zh-CN" sz="2000">
                <a:latin typeface="微软雅黑" pitchFamily="34" charset="-122"/>
                <a:ea typeface="微软雅黑" pitchFamily="34" charset="-122"/>
                <a:cs typeface="Arial" pitchFamily="34" charset="0"/>
              </a:rPr>
              <a:t>ssociate </a:t>
            </a:r>
            <a:r>
              <a:rPr lang="en-US" altLang="zh-CN" sz="2000">
                <a:solidFill>
                  <a:schemeClr val="accent1"/>
                </a:solidFill>
                <a:latin typeface="微软雅黑" pitchFamily="34" charset="-122"/>
                <a:ea typeface="微软雅黑" pitchFamily="34" charset="-122"/>
                <a:cs typeface="Arial" pitchFamily="34" charset="0"/>
              </a:rPr>
              <a:t>M</a:t>
            </a:r>
            <a:r>
              <a:rPr lang="en-US" altLang="zh-CN" sz="2000">
                <a:latin typeface="微软雅黑" pitchFamily="34" charset="-122"/>
                <a:ea typeface="微软雅黑" pitchFamily="34" charset="-122"/>
                <a:cs typeface="Arial" pitchFamily="34" charset="0"/>
              </a:rPr>
              <a:t>emory</a:t>
            </a:r>
            <a:r>
              <a:rPr lang="zh-CN" altLang="en-US" sz="2000">
                <a:latin typeface="微软雅黑" pitchFamily="34" charset="-122"/>
                <a:ea typeface="微软雅黑" pitchFamily="34" charset="-122"/>
                <a:cs typeface="Arial" pitchFamily="34" charset="0"/>
              </a:rPr>
              <a:t>（</a:t>
            </a:r>
            <a:r>
              <a:rPr lang="en-US" altLang="zh-CN" sz="2000">
                <a:solidFill>
                  <a:schemeClr val="accent1"/>
                </a:solidFill>
                <a:latin typeface="微软雅黑" pitchFamily="34" charset="-122"/>
                <a:ea typeface="微软雅黑" pitchFamily="34" charset="-122"/>
                <a:cs typeface="Arial" pitchFamily="34" charset="0"/>
              </a:rPr>
              <a:t>AM</a:t>
            </a:r>
            <a:r>
              <a:rPr lang="zh-CN" altLang="en-US" sz="2000">
                <a:latin typeface="微软雅黑" pitchFamily="34" charset="-122"/>
                <a:ea typeface="微软雅黑" pitchFamily="34" charset="-122"/>
                <a:cs typeface="Arial" pitchFamily="34" charset="0"/>
              </a:rPr>
              <a:t>）</a:t>
            </a:r>
          </a:p>
          <a:p>
            <a:pPr lvl="1" algn="just">
              <a:lnSpc>
                <a:spcPct val="110000"/>
              </a:lnSpc>
              <a:spcBef>
                <a:spcPct val="0"/>
              </a:spcBef>
              <a:buFontTx/>
              <a:buNone/>
            </a:pPr>
            <a:r>
              <a:rPr lang="en-US" altLang="zh-CN" sz="2000">
                <a:latin typeface="微软雅黑" pitchFamily="34" charset="-122"/>
                <a:ea typeface="微软雅黑" pitchFamily="34" charset="-122"/>
                <a:cs typeface="Arial" pitchFamily="34" charset="0"/>
              </a:rPr>
              <a:t>                    </a:t>
            </a:r>
            <a:r>
              <a:rPr lang="en-US" altLang="zh-CN" sz="2000">
                <a:solidFill>
                  <a:schemeClr val="accent1"/>
                </a:solidFill>
                <a:latin typeface="微软雅黑" pitchFamily="34" charset="-122"/>
                <a:ea typeface="微软雅黑" pitchFamily="34" charset="-122"/>
                <a:cs typeface="Arial" pitchFamily="34" charset="0"/>
              </a:rPr>
              <a:t>C</a:t>
            </a:r>
            <a:r>
              <a:rPr lang="en-US" altLang="zh-CN" sz="2000">
                <a:latin typeface="微软雅黑" pitchFamily="34" charset="-122"/>
                <a:ea typeface="微软雅黑" pitchFamily="34" charset="-122"/>
                <a:cs typeface="Arial" pitchFamily="34" charset="0"/>
              </a:rPr>
              <a:t>ontent </a:t>
            </a:r>
            <a:r>
              <a:rPr lang="en-US" altLang="zh-CN" sz="2000">
                <a:solidFill>
                  <a:schemeClr val="accent1"/>
                </a:solidFill>
                <a:latin typeface="微软雅黑" pitchFamily="34" charset="-122"/>
                <a:ea typeface="微软雅黑" pitchFamily="34" charset="-122"/>
                <a:cs typeface="Arial" pitchFamily="34" charset="0"/>
              </a:rPr>
              <a:t>A</a:t>
            </a:r>
            <a:r>
              <a:rPr lang="en-US" altLang="zh-CN" sz="2000">
                <a:latin typeface="微软雅黑" pitchFamily="34" charset="-122"/>
                <a:ea typeface="微软雅黑" pitchFamily="34" charset="-122"/>
                <a:cs typeface="Arial" pitchFamily="34" charset="0"/>
              </a:rPr>
              <a:t>ddressed </a:t>
            </a:r>
            <a:r>
              <a:rPr lang="en-US" altLang="zh-CN" sz="2000">
                <a:solidFill>
                  <a:schemeClr val="accent1"/>
                </a:solidFill>
                <a:latin typeface="微软雅黑" pitchFamily="34" charset="-122"/>
                <a:ea typeface="微软雅黑" pitchFamily="34" charset="-122"/>
                <a:cs typeface="Arial" pitchFamily="34" charset="0"/>
              </a:rPr>
              <a:t>M</a:t>
            </a:r>
            <a:r>
              <a:rPr lang="en-US" altLang="zh-CN" sz="2000">
                <a:latin typeface="微软雅黑" pitchFamily="34" charset="-122"/>
                <a:ea typeface="微软雅黑" pitchFamily="34" charset="-122"/>
                <a:cs typeface="Arial" pitchFamily="34" charset="0"/>
              </a:rPr>
              <a:t>emory (</a:t>
            </a:r>
            <a:r>
              <a:rPr lang="en-US" altLang="zh-CN" sz="2000">
                <a:solidFill>
                  <a:schemeClr val="accent1"/>
                </a:solidFill>
                <a:latin typeface="微软雅黑" pitchFamily="34" charset="-122"/>
                <a:ea typeface="微软雅黑" pitchFamily="34" charset="-122"/>
                <a:cs typeface="Arial" pitchFamily="34" charset="0"/>
              </a:rPr>
              <a:t>CAM</a:t>
            </a:r>
            <a:r>
              <a:rPr lang="en-US" altLang="zh-CN" sz="2000">
                <a:latin typeface="微软雅黑" pitchFamily="34" charset="-122"/>
                <a:ea typeface="微软雅黑" pitchFamily="34" charset="-122"/>
                <a:cs typeface="Arial" pitchFamily="34" charset="0"/>
              </a:rPr>
              <a:t>)</a:t>
            </a:r>
            <a:endParaRPr lang="zh-CN" altLang="en-US" sz="2000">
              <a:latin typeface="微软雅黑" pitchFamily="34" charset="-122"/>
              <a:ea typeface="微软雅黑" pitchFamily="34" charset="-122"/>
              <a:cs typeface="Arial" pitchFamily="34" charset="0"/>
            </a:endParaRPr>
          </a:p>
          <a:p>
            <a:pPr lvl="2" algn="just">
              <a:lnSpc>
                <a:spcPct val="110000"/>
              </a:lnSpc>
              <a:spcBef>
                <a:spcPct val="15000"/>
              </a:spcBef>
            </a:pPr>
            <a:r>
              <a:rPr lang="zh-CN" altLang="en-US" sz="2000">
                <a:solidFill>
                  <a:srgbClr val="006600"/>
                </a:solidFill>
                <a:latin typeface="微软雅黑" pitchFamily="34" charset="-122"/>
                <a:ea typeface="微软雅黑" pitchFamily="34" charset="-122"/>
                <a:cs typeface="Arial" pitchFamily="34" charset="0"/>
              </a:rPr>
              <a:t>按内容检索到存储位置进行读写。例如：快表。</a:t>
            </a:r>
          </a:p>
        </p:txBody>
      </p:sp>
      <p:sp>
        <p:nvSpPr>
          <p:cNvPr id="753668" name="Text Box 6"/>
          <p:cNvSpPr txBox="1">
            <a:spLocks noChangeArrowheads="1"/>
          </p:cNvSpPr>
          <p:nvPr/>
        </p:nvSpPr>
        <p:spPr bwMode="auto">
          <a:xfrm>
            <a:off x="447675" y="854075"/>
            <a:ext cx="7315200" cy="457200"/>
          </a:xfrm>
          <a:prstGeom prst="rect">
            <a:avLst/>
          </a:prstGeom>
          <a:noFill/>
          <a:ln w="9525">
            <a:noFill/>
            <a:miter lim="800000"/>
            <a:headEnd/>
            <a:tailEnd/>
          </a:ln>
        </p:spPr>
        <p:txBody>
          <a:bodyPr>
            <a:spAutoFit/>
          </a:bodyPr>
          <a:lstStyle/>
          <a:p>
            <a:pPr algn="just">
              <a:spcBef>
                <a:spcPct val="50000"/>
              </a:spcBef>
            </a:pPr>
            <a:r>
              <a:rPr kumimoji="1" lang="zh-CN" altLang="en-US" sz="2400" b="1">
                <a:solidFill>
                  <a:srgbClr val="006600"/>
                </a:solidFill>
                <a:latin typeface="Times New Roman" pitchFamily="18" charset="0"/>
                <a:ea typeface="微软雅黑" pitchFamily="34" charset="-122"/>
              </a:rPr>
              <a:t>依据不同的特性有多种分类方法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7" dur="500"/>
                                        <p:tgtEl>
                                          <p:spTgt spid="1331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15">
                                            <p:txEl>
                                              <p:pRg st="3" end="3"/>
                                            </p:txEl>
                                          </p:spTgt>
                                        </p:tgtEl>
                                        <p:attrNameLst>
                                          <p:attrName>style.visibility</p:attrName>
                                        </p:attrNameLst>
                                      </p:cBhvr>
                                      <p:to>
                                        <p:strVal val="visible"/>
                                      </p:to>
                                    </p:set>
                                    <p:animEffect transition="in" filter="blinds(horizontal)">
                                      <p:cBhvr>
                                        <p:cTn id="12" dur="500"/>
                                        <p:tgtEl>
                                          <p:spTgt spid="1331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315">
                                            <p:txEl>
                                              <p:pRg st="5" end="5"/>
                                            </p:txEl>
                                          </p:spTgt>
                                        </p:tgtEl>
                                        <p:attrNameLst>
                                          <p:attrName>style.visibility</p:attrName>
                                        </p:attrNameLst>
                                      </p:cBhvr>
                                      <p:to>
                                        <p:strVal val="visible"/>
                                      </p:to>
                                    </p:set>
                                    <p:animEffect transition="in" filter="blinds(horizontal)">
                                      <p:cBhvr>
                                        <p:cTn id="17" dur="500"/>
                                        <p:tgtEl>
                                          <p:spTgt spid="1331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315">
                                            <p:txEl>
                                              <p:pRg st="7" end="7"/>
                                            </p:txEl>
                                          </p:spTgt>
                                        </p:tgtEl>
                                        <p:attrNameLst>
                                          <p:attrName>style.visibility</p:attrName>
                                        </p:attrNameLst>
                                      </p:cBhvr>
                                      <p:to>
                                        <p:strVal val="visible"/>
                                      </p:to>
                                    </p:set>
                                    <p:animEffect transition="in" filter="blinds(horizontal)">
                                      <p:cBhvr>
                                        <p:cTn id="22" dur="500"/>
                                        <p:tgtEl>
                                          <p:spTgt spid="13315">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315">
                                            <p:txEl>
                                              <p:pRg st="10" end="10"/>
                                            </p:txEl>
                                          </p:spTgt>
                                        </p:tgtEl>
                                        <p:attrNameLst>
                                          <p:attrName>style.visibility</p:attrName>
                                        </p:attrNameLst>
                                      </p:cBhvr>
                                      <p:to>
                                        <p:strVal val="visible"/>
                                      </p:to>
                                    </p:set>
                                    <p:animEffect transition="in" filter="blinds(horizontal)">
                                      <p:cBhvr>
                                        <p:cTn id="27" dur="500"/>
                                        <p:tgtEl>
                                          <p:spTgt spid="1331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idx="4294967295"/>
          </p:nvPr>
        </p:nvSpPr>
        <p:spPr>
          <a:xfrm>
            <a:off x="473075" y="128588"/>
            <a:ext cx="8142288" cy="474662"/>
          </a:xfrm>
          <a:noFill/>
        </p:spPr>
        <p:txBody>
          <a:bodyPr/>
          <a:lstStyle/>
          <a:p>
            <a:pPr eaLnBrk="1" hangingPunct="1"/>
            <a:r>
              <a:rPr lang="zh-CN" altLang="en-US" sz="3200"/>
              <a:t>层次化存储器结构（</a:t>
            </a:r>
            <a:r>
              <a:rPr lang="en-US" altLang="zh-CN" sz="3200"/>
              <a:t>Memory Hierarchy</a:t>
            </a:r>
            <a:r>
              <a:rPr lang="zh-CN" altLang="en-US" sz="3200"/>
              <a:t>）</a:t>
            </a:r>
          </a:p>
        </p:txBody>
      </p:sp>
      <p:sp>
        <p:nvSpPr>
          <p:cNvPr id="409603" name="Rectangle 3"/>
          <p:cNvSpPr>
            <a:spLocks noGrp="1" noChangeArrowheads="1"/>
          </p:cNvSpPr>
          <p:nvPr>
            <p:ph type="body" idx="4294967295"/>
          </p:nvPr>
        </p:nvSpPr>
        <p:spPr>
          <a:xfrm>
            <a:off x="341313" y="4594225"/>
            <a:ext cx="7921625" cy="2030413"/>
          </a:xfrm>
          <a:noFill/>
        </p:spPr>
        <p:txBody>
          <a:bodyPr/>
          <a:lstStyle/>
          <a:p>
            <a:pPr eaLnBrk="1" hangingPunct="1">
              <a:spcBef>
                <a:spcPct val="10000"/>
              </a:spcBef>
            </a:pPr>
            <a:r>
              <a:rPr lang="zh-CN" altLang="en-US" sz="2000">
                <a:latin typeface="微软雅黑" pitchFamily="34" charset="-122"/>
                <a:ea typeface="微软雅黑" pitchFamily="34" charset="-122"/>
              </a:rPr>
              <a:t>时间局部性（</a:t>
            </a:r>
            <a:r>
              <a:rPr lang="en-US" altLang="zh-CN" sz="2000">
                <a:latin typeface="微软雅黑" pitchFamily="34" charset="-122"/>
                <a:ea typeface="微软雅黑" pitchFamily="34" charset="-122"/>
              </a:rPr>
              <a:t>Temporal Locality</a:t>
            </a:r>
            <a:r>
              <a:rPr lang="zh-CN" altLang="en-US" sz="2000">
                <a:latin typeface="微软雅黑" pitchFamily="34" charset="-122"/>
                <a:ea typeface="微软雅黑" pitchFamily="34" charset="-122"/>
              </a:rPr>
              <a:t>）</a:t>
            </a:r>
          </a:p>
          <a:p>
            <a:pPr eaLnBrk="1" hangingPunct="1">
              <a:spcBef>
                <a:spcPct val="10000"/>
              </a:spcBef>
              <a:buFontTx/>
              <a:buNone/>
            </a:pPr>
            <a:r>
              <a:rPr lang="zh-CN" altLang="en-US" sz="2000">
                <a:solidFill>
                  <a:srgbClr val="CC0000"/>
                </a:solidFill>
                <a:latin typeface="微软雅黑" pitchFamily="34" charset="-122"/>
                <a:ea typeface="微软雅黑" pitchFamily="34" charset="-122"/>
              </a:rPr>
              <a:t>     含义：刚被访问过的单元很可能不久又被访问</a:t>
            </a:r>
            <a:endParaRPr lang="en-US" altLang="zh-CN" sz="2000">
              <a:latin typeface="微软雅黑" pitchFamily="34" charset="-122"/>
              <a:ea typeface="微软雅黑" pitchFamily="34" charset="-122"/>
            </a:endParaRPr>
          </a:p>
          <a:p>
            <a:pPr lvl="1" eaLnBrk="1" hangingPunct="1">
              <a:spcBef>
                <a:spcPct val="10000"/>
              </a:spcBef>
              <a:buFontTx/>
              <a:buNone/>
            </a:pPr>
            <a:r>
              <a:rPr lang="zh-CN" altLang="en-US" sz="2000">
                <a:latin typeface="微软雅黑" pitchFamily="34" charset="-122"/>
                <a:ea typeface="微软雅黑" pitchFamily="34" charset="-122"/>
              </a:rPr>
              <a:t>做法：让最近被访问过的信息保留在靠近</a:t>
            </a:r>
            <a:r>
              <a:rPr lang="en-US" altLang="zh-CN" sz="2000">
                <a:latin typeface="微软雅黑" pitchFamily="34" charset="-122"/>
                <a:ea typeface="微软雅黑" pitchFamily="34" charset="-122"/>
              </a:rPr>
              <a:t>CPU</a:t>
            </a:r>
            <a:r>
              <a:rPr lang="zh-CN" altLang="en-US" sz="2000">
                <a:latin typeface="微软雅黑" pitchFamily="34" charset="-122"/>
                <a:ea typeface="微软雅黑" pitchFamily="34" charset="-122"/>
              </a:rPr>
              <a:t>的存储器中</a:t>
            </a:r>
          </a:p>
          <a:p>
            <a:pPr eaLnBrk="1" hangingPunct="1">
              <a:spcBef>
                <a:spcPct val="10000"/>
              </a:spcBef>
            </a:pPr>
            <a:r>
              <a:rPr lang="zh-CN" altLang="en-US" sz="2000">
                <a:latin typeface="微软雅黑" pitchFamily="34" charset="-122"/>
                <a:ea typeface="微软雅黑" pitchFamily="34" charset="-122"/>
              </a:rPr>
              <a:t>空间局部性 （</a:t>
            </a:r>
            <a:r>
              <a:rPr lang="en-US" altLang="zh-CN" sz="2000">
                <a:latin typeface="微软雅黑" pitchFamily="34" charset="-122"/>
                <a:ea typeface="微软雅黑" pitchFamily="34" charset="-122"/>
              </a:rPr>
              <a:t>Spatial Locality</a:t>
            </a:r>
            <a:r>
              <a:rPr lang="zh-CN" altLang="en-US" sz="2000">
                <a:latin typeface="微软雅黑" pitchFamily="34" charset="-122"/>
                <a:ea typeface="微软雅黑" pitchFamily="34" charset="-122"/>
              </a:rPr>
              <a:t>）</a:t>
            </a:r>
          </a:p>
          <a:p>
            <a:pPr eaLnBrk="1" hangingPunct="1">
              <a:spcBef>
                <a:spcPct val="10000"/>
              </a:spcBef>
              <a:buFontTx/>
              <a:buNone/>
            </a:pPr>
            <a:r>
              <a:rPr lang="zh-CN" altLang="en-US" sz="2000">
                <a:solidFill>
                  <a:srgbClr val="CC0000"/>
                </a:solidFill>
                <a:latin typeface="微软雅黑" pitchFamily="34" charset="-122"/>
                <a:ea typeface="微软雅黑" pitchFamily="34" charset="-122"/>
              </a:rPr>
              <a:t>     含义：刚被访问过的单元的邻近单元很可能不久被访问</a:t>
            </a:r>
            <a:endParaRPr lang="en-US" altLang="zh-CN" sz="2000">
              <a:solidFill>
                <a:srgbClr val="CC0000"/>
              </a:solidFill>
              <a:latin typeface="微软雅黑" pitchFamily="34" charset="-122"/>
              <a:ea typeface="微软雅黑" pitchFamily="34" charset="-122"/>
            </a:endParaRPr>
          </a:p>
          <a:p>
            <a:pPr lvl="1" eaLnBrk="1" hangingPunct="1">
              <a:spcBef>
                <a:spcPct val="10000"/>
              </a:spcBef>
              <a:buFontTx/>
              <a:buNone/>
            </a:pPr>
            <a:r>
              <a:rPr lang="zh-CN" altLang="en-US" sz="2000">
                <a:latin typeface="微软雅黑" pitchFamily="34" charset="-122"/>
                <a:ea typeface="微软雅黑" pitchFamily="34" charset="-122"/>
              </a:rPr>
              <a:t>做法：将刚被访问过的单元的邻近单元调到靠近</a:t>
            </a:r>
            <a:r>
              <a:rPr lang="en-US" altLang="zh-CN" sz="2000">
                <a:latin typeface="微软雅黑" pitchFamily="34" charset="-122"/>
                <a:ea typeface="微软雅黑" pitchFamily="34" charset="-122"/>
              </a:rPr>
              <a:t>CPU</a:t>
            </a:r>
            <a:r>
              <a:rPr lang="zh-CN" altLang="en-US" sz="2000">
                <a:latin typeface="微软雅黑" pitchFamily="34" charset="-122"/>
                <a:ea typeface="微软雅黑" pitchFamily="34" charset="-122"/>
              </a:rPr>
              <a:t>的存储器中 </a:t>
            </a:r>
          </a:p>
        </p:txBody>
      </p:sp>
      <p:grpSp>
        <p:nvGrpSpPr>
          <p:cNvPr id="564228" name="Group 24"/>
          <p:cNvGrpSpPr>
            <a:grpSpLocks/>
          </p:cNvGrpSpPr>
          <p:nvPr/>
        </p:nvGrpSpPr>
        <p:grpSpPr bwMode="auto">
          <a:xfrm>
            <a:off x="1150938" y="863600"/>
            <a:ext cx="6913562" cy="1760538"/>
            <a:chOff x="553" y="1152"/>
            <a:chExt cx="3378" cy="1184"/>
          </a:xfrm>
        </p:grpSpPr>
        <p:sp>
          <p:nvSpPr>
            <p:cNvPr id="564229" name="Rectangle 4"/>
            <p:cNvSpPr>
              <a:spLocks noChangeArrowheads="1"/>
            </p:cNvSpPr>
            <p:nvPr/>
          </p:nvSpPr>
          <p:spPr bwMode="auto">
            <a:xfrm>
              <a:off x="1722" y="1296"/>
              <a:ext cx="800" cy="896"/>
            </a:xfrm>
            <a:prstGeom prst="rect">
              <a:avLst/>
            </a:prstGeom>
            <a:noFill/>
            <a:ln w="254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64230" name="Rectangle 5"/>
            <p:cNvSpPr>
              <a:spLocks noChangeArrowheads="1"/>
            </p:cNvSpPr>
            <p:nvPr/>
          </p:nvSpPr>
          <p:spPr bwMode="auto">
            <a:xfrm>
              <a:off x="3114" y="1152"/>
              <a:ext cx="752" cy="1184"/>
            </a:xfrm>
            <a:prstGeom prst="rect">
              <a:avLst/>
            </a:prstGeom>
            <a:noFill/>
            <a:ln w="254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64231" name="Rectangle 6"/>
            <p:cNvSpPr>
              <a:spLocks noChangeArrowheads="1"/>
            </p:cNvSpPr>
            <p:nvPr/>
          </p:nvSpPr>
          <p:spPr bwMode="auto">
            <a:xfrm>
              <a:off x="3148" y="1161"/>
              <a:ext cx="727" cy="429"/>
            </a:xfrm>
            <a:prstGeom prst="rect">
              <a:avLst/>
            </a:prstGeom>
            <a:noFill/>
            <a:ln w="12700">
              <a:noFill/>
              <a:miter lim="800000"/>
              <a:headEnd/>
              <a:tailEnd/>
            </a:ln>
          </p:spPr>
          <p:txBody>
            <a:bodyPr wrap="none" lIns="90488" tIns="44450" rIns="90488" bIns="44450">
              <a:spAutoFit/>
            </a:bodyPr>
            <a:lstStyle/>
            <a:p>
              <a:pPr algn="ctr"/>
              <a:r>
                <a:rPr lang="en-US" altLang="zh-CN" sz="1800" b="1">
                  <a:ea typeface="宋体" pitchFamily="2" charset="-122"/>
                </a:rPr>
                <a:t>Lower</a:t>
              </a:r>
              <a:r>
                <a:rPr lang="en-US" altLang="zh-CN" b="1">
                  <a:latin typeface="Times New Roman" pitchFamily="18" charset="0"/>
                  <a:ea typeface="宋体" pitchFamily="2" charset="-122"/>
                </a:rPr>
                <a:t> </a:t>
              </a:r>
              <a:r>
                <a:rPr lang="en-US" altLang="zh-CN" sz="1800" b="1">
                  <a:ea typeface="宋体" pitchFamily="2" charset="-122"/>
                </a:rPr>
                <a:t>Level</a:t>
              </a:r>
            </a:p>
            <a:p>
              <a:pPr algn="ctr"/>
              <a:r>
                <a:rPr lang="en-US" altLang="zh-CN" sz="1800" b="1">
                  <a:ea typeface="宋体" pitchFamily="2" charset="-122"/>
                </a:rPr>
                <a:t>Memory</a:t>
              </a:r>
            </a:p>
          </p:txBody>
        </p:sp>
        <p:sp>
          <p:nvSpPr>
            <p:cNvPr id="564232" name="Rectangle 7"/>
            <p:cNvSpPr>
              <a:spLocks noChangeArrowheads="1"/>
            </p:cNvSpPr>
            <p:nvPr/>
          </p:nvSpPr>
          <p:spPr bwMode="auto">
            <a:xfrm>
              <a:off x="1752" y="1305"/>
              <a:ext cx="728" cy="429"/>
            </a:xfrm>
            <a:prstGeom prst="rect">
              <a:avLst/>
            </a:prstGeom>
            <a:noFill/>
            <a:ln w="12700">
              <a:noFill/>
              <a:miter lim="800000"/>
              <a:headEnd/>
              <a:tailEnd/>
            </a:ln>
          </p:spPr>
          <p:txBody>
            <a:bodyPr wrap="none" lIns="90488" tIns="44450" rIns="90488" bIns="44450">
              <a:spAutoFit/>
            </a:bodyPr>
            <a:lstStyle/>
            <a:p>
              <a:pPr algn="ctr"/>
              <a:r>
                <a:rPr lang="en-US" altLang="zh-CN" sz="1800" b="1">
                  <a:ea typeface="宋体" pitchFamily="2" charset="-122"/>
                </a:rPr>
                <a:t>Upper Level</a:t>
              </a:r>
            </a:p>
            <a:p>
              <a:pPr algn="ctr"/>
              <a:r>
                <a:rPr lang="en-US" altLang="zh-CN" sz="1800" b="1">
                  <a:ea typeface="宋体" pitchFamily="2" charset="-122"/>
                </a:rPr>
                <a:t>Memory</a:t>
              </a:r>
            </a:p>
          </p:txBody>
        </p:sp>
        <p:sp>
          <p:nvSpPr>
            <p:cNvPr id="564233" name="Line 8"/>
            <p:cNvSpPr>
              <a:spLocks noChangeShapeType="1"/>
            </p:cNvSpPr>
            <p:nvPr/>
          </p:nvSpPr>
          <p:spPr bwMode="auto">
            <a:xfrm flipH="1">
              <a:off x="554" y="1528"/>
              <a:ext cx="1168"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564234" name="Rectangle 9"/>
            <p:cNvSpPr>
              <a:spLocks noChangeArrowheads="1"/>
            </p:cNvSpPr>
            <p:nvPr/>
          </p:nvSpPr>
          <p:spPr bwMode="auto">
            <a:xfrm>
              <a:off x="793" y="1336"/>
              <a:ext cx="491" cy="244"/>
            </a:xfrm>
            <a:prstGeom prst="rect">
              <a:avLst/>
            </a:prstGeom>
            <a:noFill/>
            <a:ln w="12700">
              <a:noFill/>
              <a:miter lim="800000"/>
              <a:headEnd/>
              <a:tailEnd/>
            </a:ln>
          </p:spPr>
          <p:txBody>
            <a:bodyPr wrap="none" lIns="90488" tIns="44450" rIns="90488" bIns="44450">
              <a:spAutoFit/>
            </a:bodyPr>
            <a:lstStyle/>
            <a:p>
              <a:r>
                <a:rPr lang="en-US" altLang="zh-CN" sz="1800" b="1">
                  <a:ea typeface="宋体" pitchFamily="2" charset="-122"/>
                </a:rPr>
                <a:t>To CPU</a:t>
              </a:r>
            </a:p>
          </p:txBody>
        </p:sp>
        <p:sp>
          <p:nvSpPr>
            <p:cNvPr id="564235" name="Line 10"/>
            <p:cNvSpPr>
              <a:spLocks noChangeShapeType="1"/>
            </p:cNvSpPr>
            <p:nvPr/>
          </p:nvSpPr>
          <p:spPr bwMode="auto">
            <a:xfrm>
              <a:off x="570" y="2008"/>
              <a:ext cx="1136"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564236" name="Rectangle 11"/>
            <p:cNvSpPr>
              <a:spLocks noChangeArrowheads="1"/>
            </p:cNvSpPr>
            <p:nvPr/>
          </p:nvSpPr>
          <p:spPr bwMode="auto">
            <a:xfrm>
              <a:off x="553" y="1816"/>
              <a:ext cx="634" cy="245"/>
            </a:xfrm>
            <a:prstGeom prst="rect">
              <a:avLst/>
            </a:prstGeom>
            <a:noFill/>
            <a:ln w="12700">
              <a:noFill/>
              <a:miter lim="800000"/>
              <a:headEnd/>
              <a:tailEnd/>
            </a:ln>
          </p:spPr>
          <p:txBody>
            <a:bodyPr wrap="none" lIns="90488" tIns="44450" rIns="90488" bIns="44450">
              <a:spAutoFit/>
            </a:bodyPr>
            <a:lstStyle/>
            <a:p>
              <a:r>
                <a:rPr lang="en-US" altLang="zh-CN" sz="1800" b="1">
                  <a:ea typeface="宋体" pitchFamily="2" charset="-122"/>
                </a:rPr>
                <a:t>From CPU</a:t>
              </a:r>
            </a:p>
          </p:txBody>
        </p:sp>
        <p:sp>
          <p:nvSpPr>
            <p:cNvPr id="564237" name="Line 12"/>
            <p:cNvSpPr>
              <a:spLocks noChangeShapeType="1"/>
            </p:cNvSpPr>
            <p:nvPr/>
          </p:nvSpPr>
          <p:spPr bwMode="auto">
            <a:xfrm>
              <a:off x="2538" y="1720"/>
              <a:ext cx="560" cy="0"/>
            </a:xfrm>
            <a:prstGeom prst="line">
              <a:avLst/>
            </a:prstGeom>
            <a:noFill/>
            <a:ln w="25400">
              <a:solidFill>
                <a:schemeClr val="tx1"/>
              </a:solidFill>
              <a:round/>
              <a:headEnd type="triangle" w="med" len="med"/>
              <a:tailEnd type="triangle" w="med" len="med"/>
            </a:ln>
          </p:spPr>
          <p:txBody>
            <a:bodyPr wrap="none" anchor="ctr"/>
            <a:lstStyle/>
            <a:p>
              <a:endParaRPr lang="zh-CN" altLang="en-US"/>
            </a:p>
          </p:txBody>
        </p:sp>
        <p:sp>
          <p:nvSpPr>
            <p:cNvPr id="564238" name="Rectangle 13"/>
            <p:cNvSpPr>
              <a:spLocks noChangeArrowheads="1"/>
            </p:cNvSpPr>
            <p:nvPr/>
          </p:nvSpPr>
          <p:spPr bwMode="auto">
            <a:xfrm>
              <a:off x="1814" y="1868"/>
              <a:ext cx="568" cy="232"/>
            </a:xfrm>
            <a:prstGeom prst="rect">
              <a:avLst/>
            </a:prstGeom>
            <a:solidFill>
              <a:schemeClr val="accent1"/>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64239" name="Rectangle 14"/>
            <p:cNvSpPr>
              <a:spLocks noChangeArrowheads="1"/>
            </p:cNvSpPr>
            <p:nvPr/>
          </p:nvSpPr>
          <p:spPr bwMode="auto">
            <a:xfrm>
              <a:off x="1897" y="1687"/>
              <a:ext cx="498" cy="244"/>
            </a:xfrm>
            <a:prstGeom prst="rect">
              <a:avLst/>
            </a:prstGeom>
            <a:noFill/>
            <a:ln w="12700">
              <a:noFill/>
              <a:miter lim="800000"/>
              <a:headEnd/>
              <a:tailEnd/>
            </a:ln>
          </p:spPr>
          <p:txBody>
            <a:bodyPr wrap="none" lIns="90488" tIns="44450" rIns="90488" bIns="44450">
              <a:spAutoFit/>
            </a:bodyPr>
            <a:lstStyle/>
            <a:p>
              <a:r>
                <a:rPr lang="en-US" altLang="zh-CN" sz="1800" b="1">
                  <a:ea typeface="宋体" pitchFamily="2" charset="-122"/>
                </a:rPr>
                <a:t>Block X</a:t>
              </a:r>
            </a:p>
          </p:txBody>
        </p:sp>
        <p:sp>
          <p:nvSpPr>
            <p:cNvPr id="564240" name="Rectangle 15"/>
            <p:cNvSpPr>
              <a:spLocks noChangeArrowheads="1"/>
            </p:cNvSpPr>
            <p:nvPr/>
          </p:nvSpPr>
          <p:spPr bwMode="auto">
            <a:xfrm>
              <a:off x="3206" y="2060"/>
              <a:ext cx="568" cy="232"/>
            </a:xfrm>
            <a:prstGeom prst="rect">
              <a:avLst/>
            </a:prstGeom>
            <a:solidFill>
              <a:schemeClr val="hlink"/>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64241" name="Rectangle 16"/>
            <p:cNvSpPr>
              <a:spLocks noChangeArrowheads="1"/>
            </p:cNvSpPr>
            <p:nvPr/>
          </p:nvSpPr>
          <p:spPr bwMode="auto">
            <a:xfrm>
              <a:off x="3289" y="1879"/>
              <a:ext cx="642" cy="245"/>
            </a:xfrm>
            <a:prstGeom prst="rect">
              <a:avLst/>
            </a:prstGeom>
            <a:noFill/>
            <a:ln w="12700">
              <a:noFill/>
              <a:miter lim="800000"/>
              <a:headEnd/>
              <a:tailEnd/>
            </a:ln>
          </p:spPr>
          <p:txBody>
            <a:bodyPr lIns="90488" tIns="44450" rIns="90488" bIns="44450">
              <a:spAutoFit/>
            </a:bodyPr>
            <a:lstStyle/>
            <a:p>
              <a:r>
                <a:rPr lang="en-US" altLang="zh-CN" sz="1800" b="1">
                  <a:ea typeface="宋体" pitchFamily="2" charset="-122"/>
                </a:rPr>
                <a:t>Block Y</a:t>
              </a:r>
            </a:p>
          </p:txBody>
        </p:sp>
        <p:sp>
          <p:nvSpPr>
            <p:cNvPr id="564242" name="Line 17"/>
            <p:cNvSpPr>
              <a:spLocks noChangeShapeType="1"/>
            </p:cNvSpPr>
            <p:nvPr/>
          </p:nvSpPr>
          <p:spPr bwMode="auto">
            <a:xfrm>
              <a:off x="2098" y="1872"/>
              <a:ext cx="0" cy="224"/>
            </a:xfrm>
            <a:prstGeom prst="line">
              <a:avLst/>
            </a:prstGeom>
            <a:noFill/>
            <a:ln w="25400">
              <a:solidFill>
                <a:schemeClr val="tx1"/>
              </a:solidFill>
              <a:round/>
              <a:headEnd/>
              <a:tailEnd/>
            </a:ln>
          </p:spPr>
          <p:txBody>
            <a:bodyPr wrap="none" anchor="ctr"/>
            <a:lstStyle/>
            <a:p>
              <a:endParaRPr lang="zh-CN" altLang="en-US"/>
            </a:p>
          </p:txBody>
        </p:sp>
        <p:sp>
          <p:nvSpPr>
            <p:cNvPr id="564243" name="Line 18"/>
            <p:cNvSpPr>
              <a:spLocks noChangeShapeType="1"/>
            </p:cNvSpPr>
            <p:nvPr/>
          </p:nvSpPr>
          <p:spPr bwMode="auto">
            <a:xfrm>
              <a:off x="2242" y="1872"/>
              <a:ext cx="0" cy="224"/>
            </a:xfrm>
            <a:prstGeom prst="line">
              <a:avLst/>
            </a:prstGeom>
            <a:noFill/>
            <a:ln w="25400">
              <a:solidFill>
                <a:schemeClr val="tx1"/>
              </a:solidFill>
              <a:round/>
              <a:headEnd/>
              <a:tailEnd/>
            </a:ln>
          </p:spPr>
          <p:txBody>
            <a:bodyPr wrap="none" anchor="ctr"/>
            <a:lstStyle/>
            <a:p>
              <a:endParaRPr lang="zh-CN" altLang="en-US"/>
            </a:p>
          </p:txBody>
        </p:sp>
        <p:sp>
          <p:nvSpPr>
            <p:cNvPr id="564244" name="Line 19"/>
            <p:cNvSpPr>
              <a:spLocks noChangeShapeType="1"/>
            </p:cNvSpPr>
            <p:nvPr/>
          </p:nvSpPr>
          <p:spPr bwMode="auto">
            <a:xfrm>
              <a:off x="1954" y="1872"/>
              <a:ext cx="0" cy="224"/>
            </a:xfrm>
            <a:prstGeom prst="line">
              <a:avLst/>
            </a:prstGeom>
            <a:noFill/>
            <a:ln w="25400">
              <a:solidFill>
                <a:schemeClr val="tx1"/>
              </a:solidFill>
              <a:round/>
              <a:headEnd/>
              <a:tailEnd/>
            </a:ln>
          </p:spPr>
          <p:txBody>
            <a:bodyPr wrap="none" anchor="ctr"/>
            <a:lstStyle/>
            <a:p>
              <a:endParaRPr lang="zh-CN" altLang="en-US"/>
            </a:p>
          </p:txBody>
        </p:sp>
        <p:sp>
          <p:nvSpPr>
            <p:cNvPr id="564245" name="Line 20"/>
            <p:cNvSpPr>
              <a:spLocks noChangeShapeType="1"/>
            </p:cNvSpPr>
            <p:nvPr/>
          </p:nvSpPr>
          <p:spPr bwMode="auto">
            <a:xfrm>
              <a:off x="3490" y="2064"/>
              <a:ext cx="0" cy="224"/>
            </a:xfrm>
            <a:prstGeom prst="line">
              <a:avLst/>
            </a:prstGeom>
            <a:noFill/>
            <a:ln w="25400">
              <a:solidFill>
                <a:schemeClr val="tx1"/>
              </a:solidFill>
              <a:round/>
              <a:headEnd/>
              <a:tailEnd/>
            </a:ln>
          </p:spPr>
          <p:txBody>
            <a:bodyPr wrap="none" anchor="ctr"/>
            <a:lstStyle/>
            <a:p>
              <a:endParaRPr lang="zh-CN" altLang="en-US"/>
            </a:p>
          </p:txBody>
        </p:sp>
        <p:sp>
          <p:nvSpPr>
            <p:cNvPr id="564246" name="Line 21"/>
            <p:cNvSpPr>
              <a:spLocks noChangeShapeType="1"/>
            </p:cNvSpPr>
            <p:nvPr/>
          </p:nvSpPr>
          <p:spPr bwMode="auto">
            <a:xfrm>
              <a:off x="3634" y="2064"/>
              <a:ext cx="0" cy="224"/>
            </a:xfrm>
            <a:prstGeom prst="line">
              <a:avLst/>
            </a:prstGeom>
            <a:noFill/>
            <a:ln w="25400">
              <a:solidFill>
                <a:schemeClr val="tx1"/>
              </a:solidFill>
              <a:round/>
              <a:headEnd/>
              <a:tailEnd/>
            </a:ln>
          </p:spPr>
          <p:txBody>
            <a:bodyPr wrap="none" anchor="ctr"/>
            <a:lstStyle/>
            <a:p>
              <a:endParaRPr lang="zh-CN" altLang="en-US"/>
            </a:p>
          </p:txBody>
        </p:sp>
        <p:sp>
          <p:nvSpPr>
            <p:cNvPr id="564247" name="Line 22"/>
            <p:cNvSpPr>
              <a:spLocks noChangeShapeType="1"/>
            </p:cNvSpPr>
            <p:nvPr/>
          </p:nvSpPr>
          <p:spPr bwMode="auto">
            <a:xfrm>
              <a:off x="3346" y="2064"/>
              <a:ext cx="0" cy="224"/>
            </a:xfrm>
            <a:prstGeom prst="line">
              <a:avLst/>
            </a:prstGeom>
            <a:noFill/>
            <a:ln w="25400">
              <a:solidFill>
                <a:schemeClr val="tx1"/>
              </a:solidFill>
              <a:round/>
              <a:headEnd/>
              <a:tailEnd/>
            </a:ln>
          </p:spPr>
          <p:txBody>
            <a:bodyPr wrap="none" anchor="ctr"/>
            <a:lstStyle/>
            <a:p>
              <a:endParaRPr lang="zh-CN" altLang="en-US"/>
            </a:p>
          </p:txBody>
        </p:sp>
      </p:grpSp>
      <p:sp>
        <p:nvSpPr>
          <p:cNvPr id="409623" name="Rectangle 23"/>
          <p:cNvSpPr>
            <a:spLocks noChangeArrowheads="1"/>
          </p:cNvSpPr>
          <p:nvPr/>
        </p:nvSpPr>
        <p:spPr bwMode="auto">
          <a:xfrm>
            <a:off x="350838" y="2663825"/>
            <a:ext cx="7362825" cy="1309688"/>
          </a:xfrm>
          <a:prstGeom prst="rect">
            <a:avLst/>
          </a:prstGeom>
          <a:noFill/>
          <a:ln w="9525">
            <a:noFill/>
            <a:miter lim="800000"/>
            <a:headEnd/>
            <a:tailEnd/>
          </a:ln>
        </p:spPr>
        <p:txBody>
          <a:bodyPr lIns="0" tIns="0" rIns="0" bIns="0">
            <a:spAutoFit/>
          </a:bodyPr>
          <a:lstStyle/>
          <a:p>
            <a:pPr eaLnBrk="1" hangingPunct="1">
              <a:spcBef>
                <a:spcPct val="10000"/>
              </a:spcBef>
              <a:buFont typeface="Wingdings" pitchFamily="2" charset="2"/>
              <a:buNone/>
            </a:pPr>
            <a:r>
              <a:rPr kumimoji="1" lang="zh-CN" altLang="en-US" sz="2000" b="1">
                <a:latin typeface="微软雅黑" pitchFamily="34" charset="-122"/>
                <a:ea typeface="微软雅黑" pitchFamily="34" charset="-122"/>
              </a:rPr>
              <a:t>数据总是在相邻两层之间</a:t>
            </a:r>
            <a:r>
              <a:rPr kumimoji="1" lang="zh-CN" altLang="en-US" sz="2000" b="1">
                <a:solidFill>
                  <a:srgbClr val="CC0000"/>
                </a:solidFill>
                <a:latin typeface="微软雅黑" pitchFamily="34" charset="-122"/>
                <a:ea typeface="微软雅黑" pitchFamily="34" charset="-122"/>
              </a:rPr>
              <a:t>复制传送</a:t>
            </a:r>
          </a:p>
          <a:p>
            <a:pPr eaLnBrk="1" hangingPunct="1">
              <a:spcBef>
                <a:spcPct val="10000"/>
              </a:spcBef>
              <a:buFont typeface="Wingdings" pitchFamily="2" charset="2"/>
              <a:buNone/>
            </a:pPr>
            <a:r>
              <a:rPr kumimoji="1" lang="en-US" altLang="zh-CN" sz="2000" b="1">
                <a:solidFill>
                  <a:srgbClr val="000099"/>
                </a:solidFill>
                <a:latin typeface="微软雅黑" pitchFamily="34" charset="-122"/>
                <a:ea typeface="微软雅黑" pitchFamily="34" charset="-122"/>
              </a:rPr>
              <a:t>   Upper Level: </a:t>
            </a:r>
            <a:r>
              <a:rPr kumimoji="1" lang="zh-CN" altLang="en-US" sz="2000" b="1">
                <a:solidFill>
                  <a:srgbClr val="000099"/>
                </a:solidFill>
                <a:latin typeface="微软雅黑" pitchFamily="34" charset="-122"/>
                <a:ea typeface="微软雅黑" pitchFamily="34" charset="-122"/>
              </a:rPr>
              <a:t>上层更靠</a:t>
            </a:r>
            <a:r>
              <a:rPr kumimoji="1" lang="en-US" altLang="zh-CN" sz="2000" b="1">
                <a:solidFill>
                  <a:srgbClr val="000099"/>
                </a:solidFill>
                <a:latin typeface="微软雅黑" pitchFamily="34" charset="-122"/>
                <a:ea typeface="微软雅黑" pitchFamily="34" charset="-122"/>
              </a:rPr>
              <a:t>CPU</a:t>
            </a:r>
          </a:p>
          <a:p>
            <a:pPr eaLnBrk="1" hangingPunct="1">
              <a:spcBef>
                <a:spcPct val="10000"/>
              </a:spcBef>
              <a:buFont typeface="Wingdings" pitchFamily="2" charset="2"/>
              <a:buNone/>
            </a:pPr>
            <a:r>
              <a:rPr kumimoji="1" lang="en-US" altLang="zh-CN" sz="2000" b="1">
                <a:solidFill>
                  <a:srgbClr val="000099"/>
                </a:solidFill>
                <a:latin typeface="微软雅黑" pitchFamily="34" charset="-122"/>
                <a:ea typeface="微软雅黑" pitchFamily="34" charset="-122"/>
              </a:rPr>
              <a:t>   Lower Level: </a:t>
            </a:r>
            <a:r>
              <a:rPr kumimoji="1" lang="zh-CN" altLang="en-US" sz="2000" b="1">
                <a:solidFill>
                  <a:srgbClr val="000099"/>
                </a:solidFill>
                <a:latin typeface="微软雅黑" pitchFamily="34" charset="-122"/>
                <a:ea typeface="微软雅黑" pitchFamily="34" charset="-122"/>
              </a:rPr>
              <a:t>下层更远离</a:t>
            </a:r>
            <a:r>
              <a:rPr kumimoji="1" lang="en-US" altLang="zh-CN" sz="2000" b="1">
                <a:solidFill>
                  <a:srgbClr val="000099"/>
                </a:solidFill>
                <a:latin typeface="微软雅黑" pitchFamily="34" charset="-122"/>
                <a:ea typeface="微软雅黑" pitchFamily="34" charset="-122"/>
              </a:rPr>
              <a:t>CPU</a:t>
            </a:r>
          </a:p>
          <a:p>
            <a:pPr eaLnBrk="1" hangingPunct="1">
              <a:spcBef>
                <a:spcPct val="10000"/>
              </a:spcBef>
              <a:buFont typeface="Wingdings" pitchFamily="2" charset="2"/>
              <a:buNone/>
            </a:pPr>
            <a:r>
              <a:rPr kumimoji="1" lang="en-US" altLang="zh-CN" sz="2000" b="1">
                <a:latin typeface="微软雅黑" pitchFamily="34" charset="-122"/>
                <a:ea typeface="微软雅黑" pitchFamily="34" charset="-122"/>
              </a:rPr>
              <a:t>Block: </a:t>
            </a:r>
            <a:r>
              <a:rPr kumimoji="1" lang="zh-CN" altLang="en-US" sz="2000" b="1">
                <a:latin typeface="微软雅黑" pitchFamily="34" charset="-122"/>
                <a:ea typeface="微软雅黑" pitchFamily="34" charset="-122"/>
              </a:rPr>
              <a:t>最小传送单位是定长块，互为副本</a:t>
            </a:r>
          </a:p>
        </p:txBody>
      </p:sp>
      <p:sp>
        <p:nvSpPr>
          <p:cNvPr id="409625" name="Text Box 25"/>
          <p:cNvSpPr txBox="1">
            <a:spLocks noChangeArrowheads="1"/>
          </p:cNvSpPr>
          <p:nvPr/>
        </p:nvSpPr>
        <p:spPr bwMode="auto">
          <a:xfrm>
            <a:off x="250825" y="4186238"/>
            <a:ext cx="5772150" cy="3048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ea typeface="微软雅黑" pitchFamily="34" charset="-122"/>
              </a:rPr>
              <a:t>问题：为什么这种层次化结构是有效的？</a:t>
            </a:r>
          </a:p>
        </p:txBody>
      </p:sp>
      <p:sp>
        <p:nvSpPr>
          <p:cNvPr id="564250" name="Text Box 26"/>
          <p:cNvSpPr txBox="1">
            <a:spLocks noChangeArrowheads="1"/>
          </p:cNvSpPr>
          <p:nvPr/>
        </p:nvSpPr>
        <p:spPr bwMode="auto">
          <a:xfrm>
            <a:off x="5111750" y="2889250"/>
            <a:ext cx="3646488" cy="304800"/>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zh-CN" altLang="en-US" sz="2000" b="1">
                <a:solidFill>
                  <a:srgbClr val="008000"/>
                </a:solidFill>
                <a:ea typeface="黑体" pitchFamily="49" charset="-122"/>
              </a:rPr>
              <a:t>相当于工厂中设置了多级仓库！</a:t>
            </a:r>
          </a:p>
        </p:txBody>
      </p:sp>
      <p:grpSp>
        <p:nvGrpSpPr>
          <p:cNvPr id="564251" name="Group 27"/>
          <p:cNvGrpSpPr>
            <a:grpSpLocks/>
          </p:cNvGrpSpPr>
          <p:nvPr/>
        </p:nvGrpSpPr>
        <p:grpSpPr bwMode="auto">
          <a:xfrm>
            <a:off x="4821238" y="3563938"/>
            <a:ext cx="4141787" cy="1301750"/>
            <a:chOff x="3334" y="2245"/>
            <a:chExt cx="2426" cy="820"/>
          </a:xfrm>
        </p:grpSpPr>
        <p:sp>
          <p:nvSpPr>
            <p:cNvPr id="409626" name="Text Box 26"/>
            <p:cNvSpPr txBox="1">
              <a:spLocks noChangeArrowheads="1"/>
            </p:cNvSpPr>
            <p:nvPr/>
          </p:nvSpPr>
          <p:spPr bwMode="auto">
            <a:xfrm>
              <a:off x="4014" y="2245"/>
              <a:ext cx="1746" cy="820"/>
            </a:xfrm>
            <a:prstGeom prst="rect">
              <a:avLst/>
            </a:prstGeom>
            <a:noFill/>
            <a:ln w="9525">
              <a:solidFill>
                <a:schemeClr val="tx1"/>
              </a:solidFill>
              <a:miter lim="800000"/>
              <a:headEnd/>
              <a:tailEnd/>
            </a:ln>
          </p:spPr>
          <p:txBody>
            <a:bodyPr lIns="36000" tIns="36000" rIns="36000" bIns="36000">
              <a:spAutoFit/>
            </a:bodyPr>
            <a:lstStyle/>
            <a:p>
              <a:pPr eaLnBrk="1" hangingPunct="1">
                <a:spcBef>
                  <a:spcPct val="50000"/>
                </a:spcBef>
              </a:pPr>
              <a:r>
                <a:rPr kumimoji="1" lang="zh-CN" altLang="en-US" sz="2000" b="1">
                  <a:solidFill>
                    <a:srgbClr val="0000FF"/>
                  </a:solidFill>
                  <a:ea typeface="微软雅黑" pitchFamily="34" charset="-122"/>
                </a:rPr>
                <a:t>程序访问局部化特点！</a:t>
              </a:r>
            </a:p>
            <a:p>
              <a:pPr eaLnBrk="1" hangingPunct="1"/>
              <a:r>
                <a:rPr kumimoji="1" lang="zh-CN" altLang="en-US" sz="2000" b="1">
                  <a:solidFill>
                    <a:srgbClr val="0000FF"/>
                  </a:solidFill>
                  <a:ea typeface="微软雅黑" pitchFamily="34" charset="-122"/>
                </a:rPr>
                <a:t>例如，写论文时图书馆借参考书：欲借书附近的书也是欲借书！</a:t>
              </a:r>
            </a:p>
          </p:txBody>
        </p:sp>
        <p:sp>
          <p:nvSpPr>
            <p:cNvPr id="564253" name="Line 29"/>
            <p:cNvSpPr>
              <a:spLocks noChangeShapeType="1"/>
            </p:cNvSpPr>
            <p:nvPr/>
          </p:nvSpPr>
          <p:spPr bwMode="auto">
            <a:xfrm flipV="1">
              <a:off x="3334" y="2557"/>
              <a:ext cx="680" cy="198"/>
            </a:xfrm>
            <a:prstGeom prst="line">
              <a:avLst/>
            </a:prstGeom>
            <a:noFill/>
            <a:ln w="9525">
              <a:solidFill>
                <a:schemeClr val="tx1"/>
              </a:solidFill>
              <a:round/>
              <a:headEnd/>
              <a:tailEnd type="triangle" w="med" len="med"/>
            </a:ln>
            <a:effectLst/>
          </p:spPr>
          <p:txBody>
            <a:bodyPr lIns="0" tIns="0" rIns="0" bIns="0">
              <a:spAutoFit/>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623">
                                            <p:txEl>
                                              <p:pRg st="0" end="0"/>
                                            </p:txEl>
                                          </p:spTgt>
                                        </p:tgtEl>
                                        <p:attrNameLst>
                                          <p:attrName>style.visibility</p:attrName>
                                        </p:attrNameLst>
                                      </p:cBhvr>
                                      <p:to>
                                        <p:strVal val="visible"/>
                                      </p:to>
                                    </p:set>
                                    <p:animEffect transition="in" filter="blinds(horizontal)">
                                      <p:cBhvr>
                                        <p:cTn id="7" dur="500"/>
                                        <p:tgtEl>
                                          <p:spTgt spid="4096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623">
                                            <p:txEl>
                                              <p:pRg st="1" end="1"/>
                                            </p:txEl>
                                          </p:spTgt>
                                        </p:tgtEl>
                                        <p:attrNameLst>
                                          <p:attrName>style.visibility</p:attrName>
                                        </p:attrNameLst>
                                      </p:cBhvr>
                                      <p:to>
                                        <p:strVal val="visible"/>
                                      </p:to>
                                    </p:set>
                                    <p:animEffect transition="in" filter="blinds(horizontal)">
                                      <p:cBhvr>
                                        <p:cTn id="12" dur="500"/>
                                        <p:tgtEl>
                                          <p:spTgt spid="4096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9623">
                                            <p:txEl>
                                              <p:pRg st="2" end="2"/>
                                            </p:txEl>
                                          </p:spTgt>
                                        </p:tgtEl>
                                        <p:attrNameLst>
                                          <p:attrName>style.visibility</p:attrName>
                                        </p:attrNameLst>
                                      </p:cBhvr>
                                      <p:to>
                                        <p:strVal val="visible"/>
                                      </p:to>
                                    </p:set>
                                    <p:animEffect transition="in" filter="blinds(horizontal)">
                                      <p:cBhvr>
                                        <p:cTn id="17" dur="500"/>
                                        <p:tgtEl>
                                          <p:spTgt spid="4096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9623">
                                            <p:txEl>
                                              <p:pRg st="3" end="3"/>
                                            </p:txEl>
                                          </p:spTgt>
                                        </p:tgtEl>
                                        <p:attrNameLst>
                                          <p:attrName>style.visibility</p:attrName>
                                        </p:attrNameLst>
                                      </p:cBhvr>
                                      <p:to>
                                        <p:strVal val="visible"/>
                                      </p:to>
                                    </p:set>
                                    <p:animEffect transition="in" filter="blinds(horizontal)">
                                      <p:cBhvr>
                                        <p:cTn id="22" dur="500"/>
                                        <p:tgtEl>
                                          <p:spTgt spid="4096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09625"/>
                                        </p:tgtEl>
                                        <p:attrNameLst>
                                          <p:attrName>style.visibility</p:attrName>
                                        </p:attrNameLst>
                                      </p:cBhvr>
                                      <p:to>
                                        <p:strVal val="visible"/>
                                      </p:to>
                                    </p:set>
                                    <p:animEffect transition="in" filter="blinds(horizontal)">
                                      <p:cBhvr>
                                        <p:cTn id="27" dur="500"/>
                                        <p:tgtEl>
                                          <p:spTgt spid="40962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64251"/>
                                        </p:tgtEl>
                                        <p:attrNameLst>
                                          <p:attrName>style.visibility</p:attrName>
                                        </p:attrNameLst>
                                      </p:cBhvr>
                                      <p:to>
                                        <p:strVal val="visible"/>
                                      </p:to>
                                    </p:set>
                                    <p:animEffect transition="in" filter="blinds(horizontal)">
                                      <p:cBhvr>
                                        <p:cTn id="32" dur="500"/>
                                        <p:tgtEl>
                                          <p:spTgt spid="56425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09603">
                                            <p:txEl>
                                              <p:pRg st="0" end="0"/>
                                            </p:txEl>
                                          </p:spTgt>
                                        </p:tgtEl>
                                        <p:attrNameLst>
                                          <p:attrName>style.visibility</p:attrName>
                                        </p:attrNameLst>
                                      </p:cBhvr>
                                      <p:to>
                                        <p:strVal val="visible"/>
                                      </p:to>
                                    </p:set>
                                    <p:animEffect transition="in" filter="blinds(horizontal)">
                                      <p:cBhvr>
                                        <p:cTn id="37" dur="500"/>
                                        <p:tgtEl>
                                          <p:spTgt spid="409603">
                                            <p:txEl>
                                              <p:pRg st="0" end="0"/>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409603">
                                            <p:txEl>
                                              <p:pRg st="1" end="1"/>
                                            </p:txEl>
                                          </p:spTgt>
                                        </p:tgtEl>
                                        <p:attrNameLst>
                                          <p:attrName>style.visibility</p:attrName>
                                        </p:attrNameLst>
                                      </p:cBhvr>
                                      <p:to>
                                        <p:strVal val="visible"/>
                                      </p:to>
                                    </p:set>
                                    <p:animEffect transition="in" filter="blinds(horizontal)">
                                      <p:cBhvr>
                                        <p:cTn id="40" dur="500"/>
                                        <p:tgtEl>
                                          <p:spTgt spid="409603">
                                            <p:txEl>
                                              <p:pRg st="1" end="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409603">
                                            <p:txEl>
                                              <p:pRg st="2" end="2"/>
                                            </p:txEl>
                                          </p:spTgt>
                                        </p:tgtEl>
                                        <p:attrNameLst>
                                          <p:attrName>style.visibility</p:attrName>
                                        </p:attrNameLst>
                                      </p:cBhvr>
                                      <p:to>
                                        <p:strVal val="visible"/>
                                      </p:to>
                                    </p:set>
                                    <p:animEffect transition="in" filter="blinds(horizontal)">
                                      <p:cBhvr>
                                        <p:cTn id="43" dur="500"/>
                                        <p:tgtEl>
                                          <p:spTgt spid="409603">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409603">
                                            <p:txEl>
                                              <p:pRg st="3" end="3"/>
                                            </p:txEl>
                                          </p:spTgt>
                                        </p:tgtEl>
                                        <p:attrNameLst>
                                          <p:attrName>style.visibility</p:attrName>
                                        </p:attrNameLst>
                                      </p:cBhvr>
                                      <p:to>
                                        <p:strVal val="visible"/>
                                      </p:to>
                                    </p:set>
                                    <p:animEffect transition="in" filter="blinds(horizontal)">
                                      <p:cBhvr>
                                        <p:cTn id="48" dur="500"/>
                                        <p:tgtEl>
                                          <p:spTgt spid="409603">
                                            <p:txEl>
                                              <p:pRg st="3" end="3"/>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409603">
                                            <p:txEl>
                                              <p:pRg st="4" end="4"/>
                                            </p:txEl>
                                          </p:spTgt>
                                        </p:tgtEl>
                                        <p:attrNameLst>
                                          <p:attrName>style.visibility</p:attrName>
                                        </p:attrNameLst>
                                      </p:cBhvr>
                                      <p:to>
                                        <p:strVal val="visible"/>
                                      </p:to>
                                    </p:set>
                                    <p:animEffect transition="in" filter="blinds(horizontal)">
                                      <p:cBhvr>
                                        <p:cTn id="51" dur="500"/>
                                        <p:tgtEl>
                                          <p:spTgt spid="409603">
                                            <p:txEl>
                                              <p:pRg st="4" end="4"/>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409603">
                                            <p:txEl>
                                              <p:pRg st="5" end="5"/>
                                            </p:txEl>
                                          </p:spTgt>
                                        </p:tgtEl>
                                        <p:attrNameLst>
                                          <p:attrName>style.visibility</p:attrName>
                                        </p:attrNameLst>
                                      </p:cBhvr>
                                      <p:to>
                                        <p:strVal val="visible"/>
                                      </p:to>
                                    </p:set>
                                    <p:animEffect transition="in" filter="blinds(horizontal)">
                                      <p:cBhvr>
                                        <p:cTn id="54" dur="500"/>
                                        <p:tgtEl>
                                          <p:spTgt spid="4096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idx="4294967295"/>
          </p:nvPr>
        </p:nvSpPr>
        <p:spPr>
          <a:xfrm>
            <a:off x="107950" y="142875"/>
            <a:ext cx="8640763" cy="533400"/>
          </a:xfrm>
        </p:spPr>
        <p:txBody>
          <a:bodyPr lIns="91440" tIns="45720" rIns="91440" bIns="45720" anchor="ctr"/>
          <a:lstStyle/>
          <a:p>
            <a:pPr eaLnBrk="1" hangingPunct="1"/>
            <a:r>
              <a:rPr lang="zh-CN" altLang="en-US" sz="3200"/>
              <a:t>加快访存速度措施之三：引入</a:t>
            </a:r>
            <a:r>
              <a:rPr lang="en-US" altLang="zh-CN" sz="3200"/>
              <a:t>Cache</a:t>
            </a:r>
          </a:p>
        </p:txBody>
      </p:sp>
      <p:sp>
        <p:nvSpPr>
          <p:cNvPr id="404483" name="Rectangle 3"/>
          <p:cNvSpPr>
            <a:spLocks noGrp="1" noChangeArrowheads="1"/>
          </p:cNvSpPr>
          <p:nvPr>
            <p:ph type="body" idx="4294967295"/>
          </p:nvPr>
        </p:nvSpPr>
        <p:spPr>
          <a:xfrm>
            <a:off x="100013" y="920750"/>
            <a:ext cx="8782050" cy="4086225"/>
          </a:xfrm>
        </p:spPr>
        <p:txBody>
          <a:bodyPr lIns="91440" tIns="45720" rIns="91440" bIns="45720"/>
          <a:lstStyle/>
          <a:p>
            <a:pPr eaLnBrk="1" hangingPunct="1">
              <a:lnSpc>
                <a:spcPct val="110000"/>
              </a:lnSpc>
              <a:spcBef>
                <a:spcPct val="30000"/>
              </a:spcBef>
            </a:pPr>
            <a:r>
              <a:rPr lang="zh-CN" altLang="en-US" sz="2000">
                <a:latin typeface="微软雅黑" pitchFamily="34" charset="-122"/>
                <a:ea typeface="微软雅黑" pitchFamily="34" charset="-122"/>
                <a:cs typeface="Arial" pitchFamily="34" charset="0"/>
              </a:rPr>
              <a:t>大量典型程序的运行情况分析结果表明</a:t>
            </a:r>
          </a:p>
          <a:p>
            <a:pPr lvl="1" eaLnBrk="1" hangingPunct="1">
              <a:lnSpc>
                <a:spcPct val="110000"/>
              </a:lnSpc>
              <a:spcBef>
                <a:spcPct val="30000"/>
              </a:spcBef>
            </a:pPr>
            <a:r>
              <a:rPr lang="zh-CN" altLang="en-US" sz="2000">
                <a:latin typeface="微软雅黑" pitchFamily="34" charset="-122"/>
                <a:ea typeface="微软雅黑" pitchFamily="34" charset="-122"/>
                <a:cs typeface="Arial" pitchFamily="34" charset="0"/>
              </a:rPr>
              <a:t>在较短时间间隔内，程序产生的地址往往集中在一个很小范围内</a:t>
            </a:r>
          </a:p>
          <a:p>
            <a:pPr lvl="1" eaLnBrk="1" hangingPunct="1">
              <a:lnSpc>
                <a:spcPct val="110000"/>
              </a:lnSpc>
              <a:spcBef>
                <a:spcPct val="30000"/>
              </a:spcBef>
              <a:buFontTx/>
              <a:buNone/>
            </a:pPr>
            <a:r>
              <a:rPr lang="zh-CN" altLang="en-US" sz="2000">
                <a:latin typeface="微软雅黑" pitchFamily="34" charset="-122"/>
                <a:ea typeface="微软雅黑" pitchFamily="34" charset="-122"/>
                <a:cs typeface="Arial" pitchFamily="34" charset="0"/>
              </a:rPr>
              <a:t>这种现象称为程序访问的局部性：</a:t>
            </a:r>
            <a:r>
              <a:rPr lang="zh-CN" altLang="en-US" sz="2000">
                <a:solidFill>
                  <a:srgbClr val="FF0000"/>
                </a:solidFill>
                <a:latin typeface="微软雅黑" pitchFamily="34" charset="-122"/>
                <a:ea typeface="微软雅黑" pitchFamily="34" charset="-122"/>
                <a:cs typeface="Arial" pitchFamily="34" charset="0"/>
              </a:rPr>
              <a:t>空间局部性、时间局部性</a:t>
            </a:r>
          </a:p>
          <a:p>
            <a:pPr eaLnBrk="1" hangingPunct="1">
              <a:lnSpc>
                <a:spcPct val="110000"/>
              </a:lnSpc>
              <a:spcBef>
                <a:spcPct val="30000"/>
              </a:spcBef>
            </a:pPr>
            <a:r>
              <a:rPr lang="zh-CN" altLang="en-US" sz="2000">
                <a:latin typeface="微软雅黑" pitchFamily="34" charset="-122"/>
                <a:ea typeface="微软雅黑" pitchFamily="34" charset="-122"/>
                <a:cs typeface="Arial" pitchFamily="34" charset="0"/>
              </a:rPr>
              <a:t>程序具有访问局部性特征的原因</a:t>
            </a:r>
          </a:p>
          <a:p>
            <a:pPr lvl="1" eaLnBrk="1" hangingPunct="1">
              <a:lnSpc>
                <a:spcPct val="110000"/>
              </a:lnSpc>
              <a:spcBef>
                <a:spcPct val="30000"/>
              </a:spcBef>
            </a:pPr>
            <a:r>
              <a:rPr lang="zh-CN" altLang="en-US" sz="2000">
                <a:latin typeface="微软雅黑" pitchFamily="34" charset="-122"/>
                <a:ea typeface="微软雅黑" pitchFamily="34" charset="-122"/>
                <a:cs typeface="Arial" pitchFamily="34" charset="0"/>
              </a:rPr>
              <a:t>指令：指令按序存放，地址连续，循环程序段或子程序段重复执行</a:t>
            </a:r>
          </a:p>
          <a:p>
            <a:pPr lvl="1" eaLnBrk="1" hangingPunct="1">
              <a:lnSpc>
                <a:spcPct val="110000"/>
              </a:lnSpc>
              <a:spcBef>
                <a:spcPct val="30000"/>
              </a:spcBef>
            </a:pPr>
            <a:r>
              <a:rPr lang="zh-CN" altLang="en-US" sz="2000">
                <a:latin typeface="微软雅黑" pitchFamily="34" charset="-122"/>
                <a:ea typeface="微软雅黑" pitchFamily="34" charset="-122"/>
                <a:cs typeface="Arial" pitchFamily="34" charset="0"/>
              </a:rPr>
              <a:t>数据：连续存放，数组元素重复、按序访问</a:t>
            </a:r>
          </a:p>
          <a:p>
            <a:pPr eaLnBrk="1" hangingPunct="1">
              <a:lnSpc>
                <a:spcPct val="110000"/>
              </a:lnSpc>
              <a:spcBef>
                <a:spcPct val="30000"/>
              </a:spcBef>
            </a:pPr>
            <a:r>
              <a:rPr lang="zh-CN" altLang="en-US" sz="2000">
                <a:latin typeface="微软雅黑" pitchFamily="34" charset="-122"/>
                <a:ea typeface="微软雅黑" pitchFamily="34" charset="-122"/>
                <a:cs typeface="Arial" pitchFamily="34" charset="0"/>
              </a:rPr>
              <a:t>为什么引入</a:t>
            </a:r>
            <a:r>
              <a:rPr lang="en-US" altLang="zh-CN" sz="2000">
                <a:latin typeface="微软雅黑" pitchFamily="34" charset="-122"/>
                <a:ea typeface="微软雅黑" pitchFamily="34" charset="-122"/>
                <a:cs typeface="Arial" pitchFamily="34" charset="0"/>
              </a:rPr>
              <a:t>Cache</a:t>
            </a:r>
            <a:r>
              <a:rPr lang="zh-CN" altLang="en-US" sz="2000">
                <a:latin typeface="微软雅黑" pitchFamily="34" charset="-122"/>
                <a:ea typeface="微软雅黑" pitchFamily="34" charset="-122"/>
                <a:cs typeface="Arial" pitchFamily="34" charset="0"/>
              </a:rPr>
              <a:t>会加快访存速度？</a:t>
            </a:r>
          </a:p>
          <a:p>
            <a:pPr lvl="1" eaLnBrk="1" hangingPunct="1">
              <a:lnSpc>
                <a:spcPct val="110000"/>
              </a:lnSpc>
              <a:spcBef>
                <a:spcPct val="30000"/>
              </a:spcBef>
            </a:pPr>
            <a:r>
              <a:rPr lang="zh-CN" altLang="en-US" sz="2000">
                <a:latin typeface="微软雅黑" pitchFamily="34" charset="-122"/>
                <a:ea typeface="微软雅黑" pitchFamily="34" charset="-122"/>
                <a:cs typeface="Arial" pitchFamily="34" charset="0"/>
              </a:rPr>
              <a:t>在</a:t>
            </a:r>
            <a:r>
              <a:rPr lang="en-US" altLang="zh-CN" sz="2000">
                <a:latin typeface="微软雅黑" pitchFamily="34" charset="-122"/>
                <a:ea typeface="微软雅黑" pitchFamily="34" charset="-122"/>
                <a:cs typeface="Arial" pitchFamily="34" charset="0"/>
              </a:rPr>
              <a:t>CPU</a:t>
            </a:r>
            <a:r>
              <a:rPr lang="zh-CN" altLang="en-US" sz="2000">
                <a:latin typeface="微软雅黑" pitchFamily="34" charset="-122"/>
                <a:ea typeface="微软雅黑" pitchFamily="34" charset="-122"/>
                <a:cs typeface="Arial" pitchFamily="34" charset="0"/>
              </a:rPr>
              <a:t>和主存之间设置一个快速小容量的存储器，其中总是存放最活跃（被频繁访问）的程序和数据，由于程序访问的局部性特征，大多数情况下，</a:t>
            </a:r>
            <a:r>
              <a:rPr lang="en-US" altLang="zh-CN" sz="2000">
                <a:latin typeface="微软雅黑" pitchFamily="34" charset="-122"/>
                <a:ea typeface="微软雅黑" pitchFamily="34" charset="-122"/>
                <a:cs typeface="Arial" pitchFamily="34" charset="0"/>
              </a:rPr>
              <a:t>CPU</a:t>
            </a:r>
            <a:r>
              <a:rPr lang="zh-CN" altLang="en-US" sz="2000">
                <a:latin typeface="微软雅黑" pitchFamily="34" charset="-122"/>
                <a:ea typeface="微软雅黑" pitchFamily="34" charset="-122"/>
                <a:cs typeface="Arial" pitchFamily="34" charset="0"/>
              </a:rPr>
              <a:t>能直接从这个高速缓存中取得指令和数据，而不必访问主存。</a:t>
            </a:r>
          </a:p>
        </p:txBody>
      </p:sp>
      <p:sp>
        <p:nvSpPr>
          <p:cNvPr id="404484" name="Text Box 4"/>
          <p:cNvSpPr txBox="1">
            <a:spLocks noChangeArrowheads="1"/>
          </p:cNvSpPr>
          <p:nvPr/>
        </p:nvSpPr>
        <p:spPr bwMode="auto">
          <a:xfrm>
            <a:off x="625475" y="5718175"/>
            <a:ext cx="7056438"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b="1">
                <a:solidFill>
                  <a:srgbClr val="CC3300"/>
                </a:solidFill>
                <a:ea typeface="黑体" pitchFamily="49" charset="-122"/>
              </a:rPr>
              <a:t>这个高速缓存就是位于主存和</a:t>
            </a:r>
            <a:r>
              <a:rPr kumimoji="1" lang="en-US" altLang="zh-CN" sz="2400" b="1">
                <a:solidFill>
                  <a:srgbClr val="CC3300"/>
                </a:solidFill>
                <a:ea typeface="黑体" pitchFamily="49" charset="-122"/>
              </a:rPr>
              <a:t>CPU</a:t>
            </a:r>
            <a:r>
              <a:rPr kumimoji="1" lang="zh-CN" altLang="en-US" sz="2400" b="1">
                <a:solidFill>
                  <a:srgbClr val="CC3300"/>
                </a:solidFill>
                <a:ea typeface="黑体" pitchFamily="49" charset="-122"/>
              </a:rPr>
              <a:t>之间的</a:t>
            </a:r>
            <a:r>
              <a:rPr kumimoji="1" lang="en-US" altLang="zh-CN" sz="2400" b="1">
                <a:solidFill>
                  <a:srgbClr val="CC3300"/>
                </a:solidFill>
                <a:ea typeface="黑体" pitchFamily="49" charset="-122"/>
              </a:rPr>
              <a:t>Cache</a:t>
            </a:r>
            <a:r>
              <a:rPr kumimoji="1" lang="zh-CN" altLang="en-US" sz="2400" b="1">
                <a:solidFill>
                  <a:srgbClr val="CC3300"/>
                </a:solidFill>
                <a:ea typeface="黑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4483">
                                            <p:txEl>
                                              <p:pRg st="1" end="1"/>
                                            </p:txEl>
                                          </p:spTgt>
                                        </p:tgtEl>
                                        <p:attrNameLst>
                                          <p:attrName>style.visibility</p:attrName>
                                        </p:attrNameLst>
                                      </p:cBhvr>
                                      <p:to>
                                        <p:strVal val="visible"/>
                                      </p:to>
                                    </p:set>
                                    <p:animEffect transition="in" filter="blinds(horizontal)">
                                      <p:cBhvr>
                                        <p:cTn id="7" dur="500"/>
                                        <p:tgtEl>
                                          <p:spTgt spid="4044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4483">
                                            <p:txEl>
                                              <p:pRg st="2" end="2"/>
                                            </p:txEl>
                                          </p:spTgt>
                                        </p:tgtEl>
                                        <p:attrNameLst>
                                          <p:attrName>style.visibility</p:attrName>
                                        </p:attrNameLst>
                                      </p:cBhvr>
                                      <p:to>
                                        <p:strVal val="visible"/>
                                      </p:to>
                                    </p:set>
                                    <p:animEffect transition="in" filter="blinds(horizontal)">
                                      <p:cBhvr>
                                        <p:cTn id="12" dur="500"/>
                                        <p:tgtEl>
                                          <p:spTgt spid="4044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4483">
                                            <p:txEl>
                                              <p:pRg st="4" end="4"/>
                                            </p:txEl>
                                          </p:spTgt>
                                        </p:tgtEl>
                                        <p:attrNameLst>
                                          <p:attrName>style.visibility</p:attrName>
                                        </p:attrNameLst>
                                      </p:cBhvr>
                                      <p:to>
                                        <p:strVal val="visible"/>
                                      </p:to>
                                    </p:set>
                                    <p:animEffect transition="in" filter="blinds(horizontal)">
                                      <p:cBhvr>
                                        <p:cTn id="17" dur="500"/>
                                        <p:tgtEl>
                                          <p:spTgt spid="40448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4483">
                                            <p:txEl>
                                              <p:pRg st="5" end="5"/>
                                            </p:txEl>
                                          </p:spTgt>
                                        </p:tgtEl>
                                        <p:attrNameLst>
                                          <p:attrName>style.visibility</p:attrName>
                                        </p:attrNameLst>
                                      </p:cBhvr>
                                      <p:to>
                                        <p:strVal val="visible"/>
                                      </p:to>
                                    </p:set>
                                    <p:animEffect transition="in" filter="blinds(horizontal)">
                                      <p:cBhvr>
                                        <p:cTn id="22" dur="500"/>
                                        <p:tgtEl>
                                          <p:spTgt spid="40448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4483">
                                            <p:txEl>
                                              <p:pRg st="7" end="7"/>
                                            </p:txEl>
                                          </p:spTgt>
                                        </p:tgtEl>
                                        <p:attrNameLst>
                                          <p:attrName>style.visibility</p:attrName>
                                        </p:attrNameLst>
                                      </p:cBhvr>
                                      <p:to>
                                        <p:strVal val="visible"/>
                                      </p:to>
                                    </p:set>
                                    <p:animEffect transition="in" filter="blinds(horizontal)">
                                      <p:cBhvr>
                                        <p:cTn id="27" dur="500"/>
                                        <p:tgtEl>
                                          <p:spTgt spid="40448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04484"/>
                                        </p:tgtEl>
                                        <p:attrNameLst>
                                          <p:attrName>style.visibility</p:attrName>
                                        </p:attrNameLst>
                                      </p:cBhvr>
                                      <p:to>
                                        <p:strVal val="visible"/>
                                      </p:to>
                                    </p:set>
                                    <p:animEffect transition="in" filter="blinds(horizontal)">
                                      <p:cBhvr>
                                        <p:cTn id="32" dur="500"/>
                                        <p:tgtEl>
                                          <p:spTgt spid="404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idx="4294967295"/>
          </p:nvPr>
        </p:nvSpPr>
        <p:spPr>
          <a:xfrm>
            <a:off x="684213" y="38100"/>
            <a:ext cx="6791325" cy="569913"/>
          </a:xfrm>
        </p:spPr>
        <p:txBody>
          <a:bodyPr lIns="91440" tIns="45720" rIns="91440" bIns="45720" anchor="ctr"/>
          <a:lstStyle/>
          <a:p>
            <a:pPr defTabSz="717550" eaLnBrk="1" hangingPunct="1"/>
            <a:r>
              <a:rPr lang="zh-CN" altLang="en-US"/>
              <a:t>程序的局部性原理举例</a:t>
            </a:r>
            <a:r>
              <a:rPr lang="en-US" altLang="zh-CN"/>
              <a:t>1</a:t>
            </a:r>
          </a:p>
        </p:txBody>
      </p:sp>
      <p:sp>
        <p:nvSpPr>
          <p:cNvPr id="568323" name="Rectangle 3"/>
          <p:cNvSpPr>
            <a:spLocks noChangeArrowheads="1"/>
          </p:cNvSpPr>
          <p:nvPr/>
        </p:nvSpPr>
        <p:spPr bwMode="auto">
          <a:xfrm>
            <a:off x="3627438" y="863600"/>
            <a:ext cx="2565400" cy="1333500"/>
          </a:xfrm>
          <a:prstGeom prst="rect">
            <a:avLst/>
          </a:prstGeom>
          <a:solidFill>
            <a:schemeClr val="bg1"/>
          </a:solidFill>
          <a:ln w="25400">
            <a:solidFill>
              <a:schemeClr val="hlink"/>
            </a:solidFill>
            <a:miter lim="800000"/>
            <a:headEnd/>
            <a:tailEnd/>
          </a:ln>
        </p:spPr>
        <p:txBody>
          <a:bodyPr lIns="89140" tIns="43777" rIns="89140" bIns="43777">
            <a:spAutoFit/>
          </a:bodyPr>
          <a:lstStyle/>
          <a:p>
            <a:pPr>
              <a:tabLst>
                <a:tab pos="457200" algn="l"/>
              </a:tabLst>
            </a:pPr>
            <a:r>
              <a:rPr lang="en-US" altLang="zh-TW" sz="2000" b="1">
                <a:ea typeface="PMingLiU" pitchFamily="18" charset="-120"/>
              </a:rPr>
              <a:t>sum = 0;</a:t>
            </a:r>
          </a:p>
          <a:p>
            <a:pPr>
              <a:tabLst>
                <a:tab pos="457200" algn="l"/>
              </a:tabLst>
            </a:pPr>
            <a:r>
              <a:rPr lang="en-US" altLang="zh-TW" sz="2000" b="1">
                <a:ea typeface="PMingLiU" pitchFamily="18" charset="-120"/>
              </a:rPr>
              <a:t>for (i = 0; i &lt; n; i++)</a:t>
            </a:r>
          </a:p>
          <a:p>
            <a:pPr>
              <a:tabLst>
                <a:tab pos="457200" algn="l"/>
              </a:tabLst>
            </a:pPr>
            <a:r>
              <a:rPr lang="en-US" altLang="zh-TW" sz="2000" b="1">
                <a:ea typeface="PMingLiU" pitchFamily="18" charset="-120"/>
              </a:rPr>
              <a:t>	sum += a[i];</a:t>
            </a:r>
          </a:p>
          <a:p>
            <a:pPr>
              <a:tabLst>
                <a:tab pos="457200" algn="l"/>
              </a:tabLst>
            </a:pPr>
            <a:r>
              <a:rPr lang="en-US" altLang="zh-TW" sz="2000" b="1">
                <a:ea typeface="PMingLiU" pitchFamily="18" charset="-120"/>
              </a:rPr>
              <a:t>*v = sum;</a:t>
            </a:r>
          </a:p>
        </p:txBody>
      </p:sp>
      <p:sp>
        <p:nvSpPr>
          <p:cNvPr id="573445" name="Rectangle 5"/>
          <p:cNvSpPr>
            <a:spLocks noChangeArrowheads="1"/>
          </p:cNvSpPr>
          <p:nvPr/>
        </p:nvSpPr>
        <p:spPr bwMode="auto">
          <a:xfrm>
            <a:off x="385763" y="5454650"/>
            <a:ext cx="5759450" cy="1117600"/>
          </a:xfrm>
          <a:prstGeom prst="rect">
            <a:avLst/>
          </a:prstGeom>
          <a:noFill/>
          <a:ln w="12700">
            <a:noFill/>
            <a:miter lim="800000"/>
            <a:headEnd/>
            <a:tailEnd/>
          </a:ln>
        </p:spPr>
        <p:txBody>
          <a:bodyPr lIns="89140" tIns="43777" rIns="89140" bIns="43777"/>
          <a:lstStyle/>
          <a:p>
            <a:pPr marL="225425" indent="-225425" defTabSz="895350" eaLnBrk="1" hangingPunct="1">
              <a:spcBef>
                <a:spcPct val="20000"/>
              </a:spcBef>
              <a:buClr>
                <a:schemeClr val="accent1"/>
              </a:buClr>
              <a:buSzPct val="80000"/>
              <a:buFont typeface="Wingdings" pitchFamily="2" charset="2"/>
              <a:buNone/>
            </a:pPr>
            <a:r>
              <a:rPr kumimoji="1" lang="zh-CN" altLang="en-US" sz="2000" b="1">
                <a:solidFill>
                  <a:srgbClr val="0000FF"/>
                </a:solidFill>
                <a:latin typeface="微软雅黑" pitchFamily="34" charset="-122"/>
                <a:ea typeface="微软雅黑" pitchFamily="34" charset="-122"/>
              </a:rPr>
              <a:t>每条指令</a:t>
            </a:r>
            <a:r>
              <a:rPr kumimoji="1" lang="en-US" altLang="zh-CN" sz="2000" b="1">
                <a:solidFill>
                  <a:srgbClr val="0000FF"/>
                </a:solidFill>
                <a:latin typeface="微软雅黑" pitchFamily="34" charset="-122"/>
                <a:ea typeface="微软雅黑" pitchFamily="34" charset="-122"/>
              </a:rPr>
              <a:t>4</a:t>
            </a:r>
            <a:r>
              <a:rPr kumimoji="1" lang="zh-CN" altLang="en-US" sz="2000" b="1">
                <a:solidFill>
                  <a:srgbClr val="0000FF"/>
                </a:solidFill>
                <a:latin typeface="微软雅黑" pitchFamily="34" charset="-122"/>
                <a:ea typeface="微软雅黑" pitchFamily="34" charset="-122"/>
              </a:rPr>
              <a:t>个字节；每个数组元素</a:t>
            </a:r>
            <a:r>
              <a:rPr kumimoji="1" lang="en-US" altLang="zh-CN" sz="2000" b="1">
                <a:solidFill>
                  <a:srgbClr val="0000FF"/>
                </a:solidFill>
                <a:latin typeface="微软雅黑" pitchFamily="34" charset="-122"/>
                <a:ea typeface="微软雅黑" pitchFamily="34" charset="-122"/>
              </a:rPr>
              <a:t>4</a:t>
            </a:r>
            <a:r>
              <a:rPr kumimoji="1" lang="zh-CN" altLang="en-US" sz="2000" b="1">
                <a:solidFill>
                  <a:srgbClr val="0000FF"/>
                </a:solidFill>
                <a:latin typeface="微软雅黑" pitchFamily="34" charset="-122"/>
                <a:ea typeface="微软雅黑" pitchFamily="34" charset="-122"/>
              </a:rPr>
              <a:t>字节</a:t>
            </a:r>
          </a:p>
          <a:p>
            <a:pPr marL="225425" indent="-225425" defTabSz="895350" eaLnBrk="1" hangingPunct="1">
              <a:spcBef>
                <a:spcPct val="20000"/>
              </a:spcBef>
              <a:buClr>
                <a:schemeClr val="accent1"/>
              </a:buClr>
              <a:buSzPct val="80000"/>
              <a:buFont typeface="Wingdings" pitchFamily="2" charset="2"/>
              <a:buNone/>
            </a:pPr>
            <a:r>
              <a:rPr kumimoji="1" lang="zh-CN" altLang="en-US" sz="2000" b="1">
                <a:solidFill>
                  <a:srgbClr val="0000FF"/>
                </a:solidFill>
                <a:latin typeface="微软雅黑" pitchFamily="34" charset="-122"/>
                <a:ea typeface="微软雅黑" pitchFamily="34" charset="-122"/>
              </a:rPr>
              <a:t>指令和数组元素在内存中均连续存放</a:t>
            </a:r>
          </a:p>
          <a:p>
            <a:pPr marL="225425" indent="-225425" defTabSz="895350" eaLnBrk="1" hangingPunct="1">
              <a:spcBef>
                <a:spcPct val="20000"/>
              </a:spcBef>
              <a:buClr>
                <a:schemeClr val="accent1"/>
              </a:buClr>
              <a:buSzPct val="80000"/>
              <a:buFont typeface="Wingdings" pitchFamily="2" charset="2"/>
              <a:buNone/>
            </a:pPr>
            <a:r>
              <a:rPr kumimoji="1" lang="en-US" altLang="zh-CN" sz="2000" b="1">
                <a:solidFill>
                  <a:srgbClr val="0000FF"/>
                </a:solidFill>
                <a:latin typeface="微软雅黑" pitchFamily="34" charset="-122"/>
                <a:ea typeface="微软雅黑" pitchFamily="34" charset="-122"/>
              </a:rPr>
              <a:t>sum, ap ,i, t </a:t>
            </a:r>
            <a:r>
              <a:rPr kumimoji="1" lang="zh-CN" altLang="en-US" sz="2000" b="1">
                <a:solidFill>
                  <a:srgbClr val="0000FF"/>
                </a:solidFill>
                <a:latin typeface="微软雅黑" pitchFamily="34" charset="-122"/>
                <a:ea typeface="微软雅黑" pitchFamily="34" charset="-122"/>
              </a:rPr>
              <a:t>均为通用寄存器；</a:t>
            </a:r>
            <a:r>
              <a:rPr kumimoji="1" lang="en-US" altLang="zh-CN" sz="2000" b="1">
                <a:solidFill>
                  <a:srgbClr val="0000FF"/>
                </a:solidFill>
                <a:latin typeface="微软雅黑" pitchFamily="34" charset="-122"/>
                <a:ea typeface="微软雅黑" pitchFamily="34" charset="-122"/>
              </a:rPr>
              <a:t>A</a:t>
            </a:r>
            <a:r>
              <a:rPr kumimoji="1" lang="zh-CN" altLang="en-US" sz="2000" b="1">
                <a:solidFill>
                  <a:srgbClr val="0000FF"/>
                </a:solidFill>
                <a:latin typeface="微软雅黑" pitchFamily="34" charset="-122"/>
                <a:ea typeface="微软雅黑" pitchFamily="34" charset="-122"/>
              </a:rPr>
              <a:t>，</a:t>
            </a:r>
            <a:r>
              <a:rPr kumimoji="1" lang="en-US" altLang="zh-CN" sz="2000" b="1">
                <a:solidFill>
                  <a:srgbClr val="0000FF"/>
                </a:solidFill>
                <a:latin typeface="微软雅黑" pitchFamily="34" charset="-122"/>
                <a:ea typeface="微软雅黑" pitchFamily="34" charset="-122"/>
              </a:rPr>
              <a:t>V</a:t>
            </a:r>
            <a:r>
              <a:rPr kumimoji="1" lang="zh-CN" altLang="en-US" sz="2000" b="1">
                <a:solidFill>
                  <a:srgbClr val="0000FF"/>
                </a:solidFill>
                <a:latin typeface="微软雅黑" pitchFamily="34" charset="-122"/>
                <a:ea typeface="微软雅黑" pitchFamily="34" charset="-122"/>
              </a:rPr>
              <a:t>为内存地址</a:t>
            </a:r>
          </a:p>
        </p:txBody>
      </p:sp>
      <p:sp>
        <p:nvSpPr>
          <p:cNvPr id="568325" name="Rectangle 6"/>
          <p:cNvSpPr>
            <a:spLocks noChangeArrowheads="1"/>
          </p:cNvSpPr>
          <p:nvPr/>
        </p:nvSpPr>
        <p:spPr bwMode="auto">
          <a:xfrm>
            <a:off x="206375" y="2368550"/>
            <a:ext cx="5445125" cy="2860675"/>
          </a:xfrm>
          <a:prstGeom prst="rect">
            <a:avLst/>
          </a:prstGeom>
          <a:noFill/>
          <a:ln w="25400">
            <a:solidFill>
              <a:srgbClr val="339966"/>
            </a:solidFill>
            <a:miter lim="800000"/>
            <a:headEnd/>
            <a:tailEnd/>
          </a:ln>
        </p:spPr>
        <p:txBody>
          <a:bodyPr lIns="89140" tIns="43777" rIns="89140" bIns="43777">
            <a:spAutoFit/>
          </a:bodyPr>
          <a:lstStyle/>
          <a:p>
            <a:pPr>
              <a:tabLst>
                <a:tab pos="520700" algn="l"/>
                <a:tab pos="1257300" algn="l"/>
              </a:tabLst>
            </a:pPr>
            <a:r>
              <a:rPr lang="en-US" altLang="zh-TW" sz="1800" b="1">
                <a:ea typeface="PMingLiU" pitchFamily="18" charset="-120"/>
              </a:rPr>
              <a:t>I0:		sum  &lt;-- 0</a:t>
            </a:r>
          </a:p>
          <a:p>
            <a:pPr>
              <a:tabLst>
                <a:tab pos="520700" algn="l"/>
                <a:tab pos="1257300" algn="l"/>
              </a:tabLst>
            </a:pPr>
            <a:r>
              <a:rPr lang="en-US" altLang="zh-TW" sz="1800" b="1">
                <a:ea typeface="PMingLiU" pitchFamily="18" charset="-120"/>
              </a:rPr>
              <a:t>I1:		ap  &lt;-- </a:t>
            </a:r>
            <a:r>
              <a:rPr lang="en-US" altLang="zh-CN" sz="1800" b="1">
                <a:ea typeface="PMingLiU" pitchFamily="18" charset="-120"/>
              </a:rPr>
              <a:t>A   A</a:t>
            </a:r>
            <a:r>
              <a:rPr lang="zh-CN" altLang="en-US" sz="1800" b="1">
                <a:ea typeface="PMingLiU" pitchFamily="18" charset="-120"/>
              </a:rPr>
              <a:t>是数组</a:t>
            </a:r>
            <a:r>
              <a:rPr lang="en-US" altLang="zh-CN" sz="1800" b="1">
                <a:ea typeface="PMingLiU" pitchFamily="18" charset="-120"/>
              </a:rPr>
              <a:t>a</a:t>
            </a:r>
            <a:r>
              <a:rPr lang="zh-CN" altLang="en-US" sz="1800" b="1">
                <a:ea typeface="PMingLiU" pitchFamily="18" charset="-120"/>
              </a:rPr>
              <a:t>的起始地址</a:t>
            </a:r>
            <a:endParaRPr lang="zh-TW" altLang="en-US" sz="1800" b="1">
              <a:ea typeface="PMingLiU" pitchFamily="18" charset="-120"/>
            </a:endParaRPr>
          </a:p>
          <a:p>
            <a:pPr>
              <a:tabLst>
                <a:tab pos="520700" algn="l"/>
                <a:tab pos="1257300" algn="l"/>
              </a:tabLst>
            </a:pPr>
            <a:r>
              <a:rPr lang="en-US" altLang="zh-TW" sz="1800" b="1">
                <a:ea typeface="PMingLiU" pitchFamily="18" charset="-120"/>
              </a:rPr>
              <a:t>I2:		i   &lt;-- 0</a:t>
            </a:r>
          </a:p>
          <a:p>
            <a:pPr>
              <a:tabLst>
                <a:tab pos="520700" algn="l"/>
                <a:tab pos="1257300" algn="l"/>
              </a:tabLst>
            </a:pPr>
            <a:r>
              <a:rPr lang="en-US" altLang="zh-TW" sz="1800" b="1">
                <a:ea typeface="PMingLiU" pitchFamily="18" charset="-120"/>
              </a:rPr>
              <a:t>I3:		if (i &gt;= n) goto done</a:t>
            </a:r>
          </a:p>
          <a:p>
            <a:pPr>
              <a:tabLst>
                <a:tab pos="520700" algn="l"/>
                <a:tab pos="1257300" algn="l"/>
              </a:tabLst>
            </a:pPr>
            <a:r>
              <a:rPr lang="en-US" altLang="zh-CN" sz="1800" b="1">
                <a:ea typeface="PMingLiU" pitchFamily="18" charset="-120"/>
              </a:rPr>
              <a:t>I</a:t>
            </a:r>
            <a:r>
              <a:rPr lang="en-US" altLang="zh-TW" sz="1800" b="1">
                <a:ea typeface="PMingLiU" pitchFamily="18" charset="-120"/>
              </a:rPr>
              <a:t>4:	loop:	t   &lt;-- </a:t>
            </a:r>
            <a:r>
              <a:rPr lang="en-US" altLang="zh-CN" sz="1800" b="1">
                <a:ea typeface="PMingLiU" pitchFamily="18" charset="-120"/>
              </a:rPr>
              <a:t>(</a:t>
            </a:r>
            <a:r>
              <a:rPr lang="en-US" altLang="zh-TW" sz="1800" b="1">
                <a:ea typeface="PMingLiU" pitchFamily="18" charset="-120"/>
              </a:rPr>
              <a:t>ap</a:t>
            </a:r>
            <a:r>
              <a:rPr lang="en-US" altLang="zh-CN" sz="1800" b="1">
                <a:ea typeface="PMingLiU" pitchFamily="18" charset="-120"/>
              </a:rPr>
              <a:t>) </a:t>
            </a:r>
            <a:r>
              <a:rPr lang="zh-CN" altLang="en-US" sz="1800" b="1">
                <a:ea typeface="PMingLiU" pitchFamily="18" charset="-120"/>
              </a:rPr>
              <a:t>数组元素</a:t>
            </a:r>
            <a:r>
              <a:rPr lang="en-US" altLang="zh-CN" sz="1800" b="1">
                <a:ea typeface="PMingLiU" pitchFamily="18" charset="-120"/>
              </a:rPr>
              <a:t>a[i]</a:t>
            </a:r>
            <a:r>
              <a:rPr lang="zh-CN" altLang="en-US" sz="1800" b="1">
                <a:ea typeface="PMingLiU" pitchFamily="18" charset="-120"/>
              </a:rPr>
              <a:t>的值 </a:t>
            </a:r>
            <a:endParaRPr lang="zh-TW" altLang="en-US" sz="1800" b="1">
              <a:ea typeface="PMingLiU" pitchFamily="18" charset="-120"/>
            </a:endParaRPr>
          </a:p>
          <a:p>
            <a:pPr>
              <a:tabLst>
                <a:tab pos="520700" algn="l"/>
                <a:tab pos="1257300" algn="l"/>
              </a:tabLst>
            </a:pPr>
            <a:r>
              <a:rPr lang="en-US" altLang="zh-TW" sz="1800" b="1">
                <a:ea typeface="PMingLiU" pitchFamily="18" charset="-120"/>
              </a:rPr>
              <a:t>I5:		sum &lt;-- sum + t</a:t>
            </a:r>
            <a:r>
              <a:rPr lang="en-US" altLang="zh-CN" sz="1800" b="1">
                <a:ea typeface="PMingLiU" pitchFamily="18" charset="-120"/>
              </a:rPr>
              <a:t>   </a:t>
            </a:r>
            <a:r>
              <a:rPr lang="zh-CN" altLang="en-US" sz="1800" b="1">
                <a:ea typeface="PMingLiU" pitchFamily="18" charset="-120"/>
              </a:rPr>
              <a:t>累计在</a:t>
            </a:r>
            <a:r>
              <a:rPr lang="en-US" altLang="zh-CN" sz="1800" b="1">
                <a:ea typeface="PMingLiU" pitchFamily="18" charset="-120"/>
              </a:rPr>
              <a:t>sum</a:t>
            </a:r>
            <a:r>
              <a:rPr lang="zh-CN" altLang="en-US" sz="1800" b="1">
                <a:ea typeface="PMingLiU" pitchFamily="18" charset="-120"/>
              </a:rPr>
              <a:t>中</a:t>
            </a:r>
          </a:p>
          <a:p>
            <a:pPr>
              <a:tabLst>
                <a:tab pos="520700" algn="l"/>
                <a:tab pos="1257300" algn="l"/>
              </a:tabLst>
            </a:pPr>
            <a:r>
              <a:rPr lang="en-US" altLang="zh-TW" sz="1800" b="1">
                <a:ea typeface="PMingLiU" pitchFamily="18" charset="-120"/>
              </a:rPr>
              <a:t>I6:		ap  &lt;-- ap + 4</a:t>
            </a:r>
            <a:r>
              <a:rPr lang="en-US" altLang="zh-CN" sz="1800" b="1">
                <a:ea typeface="PMingLiU" pitchFamily="18" charset="-120"/>
              </a:rPr>
              <a:t>   </a:t>
            </a:r>
            <a:r>
              <a:rPr lang="zh-CN" altLang="en-US" sz="1800" b="1">
                <a:ea typeface="PMingLiU" pitchFamily="18" charset="-120"/>
              </a:rPr>
              <a:t>计算下个数组元素地址</a:t>
            </a:r>
            <a:endParaRPr lang="zh-TW" altLang="en-US" sz="1800" b="1">
              <a:ea typeface="PMingLiU" pitchFamily="18" charset="-120"/>
            </a:endParaRPr>
          </a:p>
          <a:p>
            <a:pPr>
              <a:tabLst>
                <a:tab pos="520700" algn="l"/>
                <a:tab pos="1257300" algn="l"/>
              </a:tabLst>
            </a:pPr>
            <a:r>
              <a:rPr lang="en-US" altLang="zh-TW" sz="1800" b="1">
                <a:ea typeface="PMingLiU" pitchFamily="18" charset="-120"/>
              </a:rPr>
              <a:t>I7:		i   &lt;-- i + 1</a:t>
            </a:r>
            <a:r>
              <a:rPr lang="en-US" altLang="zh-CN" sz="1800" b="1">
                <a:ea typeface="PMingLiU" pitchFamily="18" charset="-120"/>
              </a:rPr>
              <a:t>  </a:t>
            </a:r>
            <a:endParaRPr lang="en-US" altLang="zh-TW" sz="1800" b="1">
              <a:ea typeface="PMingLiU" pitchFamily="18" charset="-120"/>
            </a:endParaRPr>
          </a:p>
          <a:p>
            <a:pPr>
              <a:tabLst>
                <a:tab pos="520700" algn="l"/>
                <a:tab pos="1257300" algn="l"/>
              </a:tabLst>
            </a:pPr>
            <a:r>
              <a:rPr lang="en-US" altLang="zh-TW" sz="1800" b="1">
                <a:ea typeface="PMingLiU" pitchFamily="18" charset="-120"/>
              </a:rPr>
              <a:t>I8:		if (i &lt; n) goto loop</a:t>
            </a:r>
          </a:p>
          <a:p>
            <a:pPr>
              <a:tabLst>
                <a:tab pos="520700" algn="l"/>
                <a:tab pos="1257300" algn="l"/>
              </a:tabLst>
            </a:pPr>
            <a:r>
              <a:rPr lang="en-US" altLang="zh-TW" sz="1800" b="1">
                <a:ea typeface="PMingLiU" pitchFamily="18" charset="-120"/>
              </a:rPr>
              <a:t>I9:	done:	</a:t>
            </a:r>
            <a:r>
              <a:rPr lang="en-US" altLang="zh-CN" sz="1800" b="1">
                <a:ea typeface="PMingLiU" pitchFamily="18" charset="-120"/>
              </a:rPr>
              <a:t>V</a:t>
            </a:r>
            <a:r>
              <a:rPr lang="en-US" altLang="zh-TW" sz="1800" b="1">
                <a:ea typeface="PMingLiU" pitchFamily="18" charset="-120"/>
              </a:rPr>
              <a:t>  &lt;-- sum</a:t>
            </a:r>
            <a:r>
              <a:rPr lang="en-US" altLang="zh-CN" sz="1800" b="1">
                <a:ea typeface="PMingLiU" pitchFamily="18" charset="-120"/>
              </a:rPr>
              <a:t>   </a:t>
            </a:r>
            <a:r>
              <a:rPr lang="zh-CN" altLang="en-US" sz="1800" b="1">
                <a:ea typeface="PMingLiU" pitchFamily="18" charset="-120"/>
              </a:rPr>
              <a:t>累计结果保存至地址</a:t>
            </a:r>
            <a:r>
              <a:rPr lang="en-US" altLang="zh-CN" sz="1800" b="1">
                <a:ea typeface="PMingLiU" pitchFamily="18" charset="-120"/>
              </a:rPr>
              <a:t>v</a:t>
            </a:r>
            <a:endParaRPr lang="en-US" altLang="zh-TW" sz="1800" b="1">
              <a:ea typeface="PMingLiU" pitchFamily="18" charset="-120"/>
            </a:endParaRPr>
          </a:p>
        </p:txBody>
      </p:sp>
      <p:grpSp>
        <p:nvGrpSpPr>
          <p:cNvPr id="2" name="Group 59"/>
          <p:cNvGrpSpPr>
            <a:grpSpLocks/>
          </p:cNvGrpSpPr>
          <p:nvPr/>
        </p:nvGrpSpPr>
        <p:grpSpPr bwMode="auto">
          <a:xfrm>
            <a:off x="6235700" y="892175"/>
            <a:ext cx="2849563" cy="5448300"/>
            <a:chOff x="3928" y="562"/>
            <a:chExt cx="1795" cy="3432"/>
          </a:xfrm>
        </p:grpSpPr>
        <p:sp>
          <p:nvSpPr>
            <p:cNvPr id="568327" name="Rectangle 10"/>
            <p:cNvSpPr>
              <a:spLocks noChangeArrowheads="1"/>
            </p:cNvSpPr>
            <p:nvPr/>
          </p:nvSpPr>
          <p:spPr bwMode="auto">
            <a:xfrm>
              <a:off x="4580" y="982"/>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I1</a:t>
              </a:r>
            </a:p>
          </p:txBody>
        </p:sp>
        <p:sp>
          <p:nvSpPr>
            <p:cNvPr id="568328" name="Rectangle 11"/>
            <p:cNvSpPr>
              <a:spLocks noChangeArrowheads="1"/>
            </p:cNvSpPr>
            <p:nvPr/>
          </p:nvSpPr>
          <p:spPr bwMode="auto">
            <a:xfrm>
              <a:off x="4580" y="1150"/>
              <a:ext cx="890" cy="151"/>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I2</a:t>
              </a:r>
            </a:p>
          </p:txBody>
        </p:sp>
        <p:sp>
          <p:nvSpPr>
            <p:cNvPr id="568329" name="Rectangle 12"/>
            <p:cNvSpPr>
              <a:spLocks noChangeArrowheads="1"/>
            </p:cNvSpPr>
            <p:nvPr/>
          </p:nvSpPr>
          <p:spPr bwMode="auto">
            <a:xfrm>
              <a:off x="4580" y="1319"/>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I3</a:t>
              </a:r>
            </a:p>
          </p:txBody>
        </p:sp>
        <p:sp>
          <p:nvSpPr>
            <p:cNvPr id="568330" name="Rectangle 13"/>
            <p:cNvSpPr>
              <a:spLocks noChangeArrowheads="1"/>
            </p:cNvSpPr>
            <p:nvPr/>
          </p:nvSpPr>
          <p:spPr bwMode="auto">
            <a:xfrm>
              <a:off x="4580" y="1488"/>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I4</a:t>
              </a:r>
            </a:p>
          </p:txBody>
        </p:sp>
        <p:sp>
          <p:nvSpPr>
            <p:cNvPr id="568331" name="Rectangle 14"/>
            <p:cNvSpPr>
              <a:spLocks noChangeArrowheads="1"/>
            </p:cNvSpPr>
            <p:nvPr/>
          </p:nvSpPr>
          <p:spPr bwMode="auto">
            <a:xfrm>
              <a:off x="4580" y="1657"/>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I5</a:t>
              </a:r>
            </a:p>
          </p:txBody>
        </p:sp>
        <p:sp>
          <p:nvSpPr>
            <p:cNvPr id="568332" name="Rectangle 15"/>
            <p:cNvSpPr>
              <a:spLocks noChangeArrowheads="1"/>
            </p:cNvSpPr>
            <p:nvPr/>
          </p:nvSpPr>
          <p:spPr bwMode="auto">
            <a:xfrm>
              <a:off x="4580" y="1826"/>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I6</a:t>
              </a:r>
            </a:p>
          </p:txBody>
        </p:sp>
        <p:sp>
          <p:nvSpPr>
            <p:cNvPr id="568333" name="Rectangle 16"/>
            <p:cNvSpPr>
              <a:spLocks noChangeArrowheads="1"/>
            </p:cNvSpPr>
            <p:nvPr/>
          </p:nvSpPr>
          <p:spPr bwMode="auto">
            <a:xfrm>
              <a:off x="4080" y="970"/>
              <a:ext cx="468" cy="210"/>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0x100</a:t>
              </a:r>
            </a:p>
          </p:txBody>
        </p:sp>
        <p:sp>
          <p:nvSpPr>
            <p:cNvPr id="568334" name="Rectangle 17"/>
            <p:cNvSpPr>
              <a:spLocks noChangeArrowheads="1"/>
            </p:cNvSpPr>
            <p:nvPr/>
          </p:nvSpPr>
          <p:spPr bwMode="auto">
            <a:xfrm>
              <a:off x="4080" y="1139"/>
              <a:ext cx="468" cy="210"/>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0x104</a:t>
              </a:r>
            </a:p>
          </p:txBody>
        </p:sp>
        <p:sp>
          <p:nvSpPr>
            <p:cNvPr id="568335" name="Rectangle 18"/>
            <p:cNvSpPr>
              <a:spLocks noChangeArrowheads="1"/>
            </p:cNvSpPr>
            <p:nvPr/>
          </p:nvSpPr>
          <p:spPr bwMode="auto">
            <a:xfrm>
              <a:off x="4080" y="1308"/>
              <a:ext cx="477" cy="210"/>
            </a:xfrm>
            <a:prstGeom prst="rect">
              <a:avLst/>
            </a:prstGeom>
            <a:noFill/>
            <a:ln w="25400">
              <a:noFill/>
              <a:miter lim="800000"/>
              <a:headEnd/>
              <a:tailEnd/>
            </a:ln>
          </p:spPr>
          <p:txBody>
            <a:bodyPr lIns="89140" tIns="43777" rIns="89140" bIns="43777">
              <a:spAutoFit/>
            </a:bodyPr>
            <a:lstStyle/>
            <a:p>
              <a:r>
                <a:rPr lang="en-US" altLang="zh-TW" b="1">
                  <a:ea typeface="PMingLiU" pitchFamily="18" charset="-120"/>
                </a:rPr>
                <a:t>0x108</a:t>
              </a:r>
            </a:p>
          </p:txBody>
        </p:sp>
        <p:sp>
          <p:nvSpPr>
            <p:cNvPr id="568336" name="Rectangle 19"/>
            <p:cNvSpPr>
              <a:spLocks noChangeArrowheads="1"/>
            </p:cNvSpPr>
            <p:nvPr/>
          </p:nvSpPr>
          <p:spPr bwMode="auto">
            <a:xfrm>
              <a:off x="4080" y="1477"/>
              <a:ext cx="488" cy="210"/>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0x10C</a:t>
              </a:r>
            </a:p>
          </p:txBody>
        </p:sp>
        <p:sp>
          <p:nvSpPr>
            <p:cNvPr id="568337" name="Rectangle 20"/>
            <p:cNvSpPr>
              <a:spLocks noChangeArrowheads="1"/>
            </p:cNvSpPr>
            <p:nvPr/>
          </p:nvSpPr>
          <p:spPr bwMode="auto">
            <a:xfrm>
              <a:off x="4080" y="1646"/>
              <a:ext cx="468" cy="209"/>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0x110</a:t>
              </a:r>
            </a:p>
          </p:txBody>
        </p:sp>
        <p:sp>
          <p:nvSpPr>
            <p:cNvPr id="568338" name="Rectangle 21"/>
            <p:cNvSpPr>
              <a:spLocks noChangeArrowheads="1"/>
            </p:cNvSpPr>
            <p:nvPr/>
          </p:nvSpPr>
          <p:spPr bwMode="auto">
            <a:xfrm>
              <a:off x="4080" y="1814"/>
              <a:ext cx="468" cy="210"/>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0x114</a:t>
              </a:r>
            </a:p>
          </p:txBody>
        </p:sp>
        <p:sp>
          <p:nvSpPr>
            <p:cNvPr id="568339" name="Rectangle 22"/>
            <p:cNvSpPr>
              <a:spLocks noChangeArrowheads="1"/>
            </p:cNvSpPr>
            <p:nvPr/>
          </p:nvSpPr>
          <p:spPr bwMode="auto">
            <a:xfrm>
              <a:off x="4580" y="2389"/>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a[0]</a:t>
              </a:r>
            </a:p>
          </p:txBody>
        </p:sp>
        <p:sp>
          <p:nvSpPr>
            <p:cNvPr id="568340" name="Rectangle 23"/>
            <p:cNvSpPr>
              <a:spLocks noChangeArrowheads="1"/>
            </p:cNvSpPr>
            <p:nvPr/>
          </p:nvSpPr>
          <p:spPr bwMode="auto">
            <a:xfrm>
              <a:off x="4580" y="2558"/>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a[1]</a:t>
              </a:r>
            </a:p>
          </p:txBody>
        </p:sp>
        <p:sp>
          <p:nvSpPr>
            <p:cNvPr id="568341" name="Rectangle 24"/>
            <p:cNvSpPr>
              <a:spLocks noChangeArrowheads="1"/>
            </p:cNvSpPr>
            <p:nvPr/>
          </p:nvSpPr>
          <p:spPr bwMode="auto">
            <a:xfrm>
              <a:off x="4580" y="2726"/>
              <a:ext cx="890" cy="151"/>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a[2]</a:t>
              </a:r>
            </a:p>
          </p:txBody>
        </p:sp>
        <p:sp>
          <p:nvSpPr>
            <p:cNvPr id="568342" name="Rectangle 25"/>
            <p:cNvSpPr>
              <a:spLocks noChangeArrowheads="1"/>
            </p:cNvSpPr>
            <p:nvPr/>
          </p:nvSpPr>
          <p:spPr bwMode="auto">
            <a:xfrm>
              <a:off x="4580" y="2895"/>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a[3]</a:t>
              </a:r>
            </a:p>
          </p:txBody>
        </p:sp>
        <p:sp>
          <p:nvSpPr>
            <p:cNvPr id="568343" name="Rectangle 26"/>
            <p:cNvSpPr>
              <a:spLocks noChangeArrowheads="1"/>
            </p:cNvSpPr>
            <p:nvPr/>
          </p:nvSpPr>
          <p:spPr bwMode="auto">
            <a:xfrm>
              <a:off x="4580" y="3064"/>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a[4]</a:t>
              </a:r>
            </a:p>
          </p:txBody>
        </p:sp>
        <p:sp>
          <p:nvSpPr>
            <p:cNvPr id="568344" name="Rectangle 27"/>
            <p:cNvSpPr>
              <a:spLocks noChangeArrowheads="1"/>
            </p:cNvSpPr>
            <p:nvPr/>
          </p:nvSpPr>
          <p:spPr bwMode="auto">
            <a:xfrm>
              <a:off x="4580" y="3233"/>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a[5]</a:t>
              </a:r>
            </a:p>
          </p:txBody>
        </p:sp>
        <p:sp>
          <p:nvSpPr>
            <p:cNvPr id="568345" name="Rectangle 28"/>
            <p:cNvSpPr>
              <a:spLocks noChangeArrowheads="1"/>
            </p:cNvSpPr>
            <p:nvPr/>
          </p:nvSpPr>
          <p:spPr bwMode="auto">
            <a:xfrm>
              <a:off x="4080" y="2377"/>
              <a:ext cx="468" cy="210"/>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0x400</a:t>
              </a:r>
            </a:p>
          </p:txBody>
        </p:sp>
        <p:sp>
          <p:nvSpPr>
            <p:cNvPr id="568346" name="Rectangle 29"/>
            <p:cNvSpPr>
              <a:spLocks noChangeArrowheads="1"/>
            </p:cNvSpPr>
            <p:nvPr/>
          </p:nvSpPr>
          <p:spPr bwMode="auto">
            <a:xfrm>
              <a:off x="4080" y="2546"/>
              <a:ext cx="468" cy="210"/>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0x404</a:t>
              </a:r>
            </a:p>
          </p:txBody>
        </p:sp>
        <p:sp>
          <p:nvSpPr>
            <p:cNvPr id="568347" name="Rectangle 30"/>
            <p:cNvSpPr>
              <a:spLocks noChangeArrowheads="1"/>
            </p:cNvSpPr>
            <p:nvPr/>
          </p:nvSpPr>
          <p:spPr bwMode="auto">
            <a:xfrm>
              <a:off x="4080" y="2715"/>
              <a:ext cx="468" cy="210"/>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0x408</a:t>
              </a:r>
            </a:p>
          </p:txBody>
        </p:sp>
        <p:sp>
          <p:nvSpPr>
            <p:cNvPr id="568348" name="Rectangle 31"/>
            <p:cNvSpPr>
              <a:spLocks noChangeArrowheads="1"/>
            </p:cNvSpPr>
            <p:nvPr/>
          </p:nvSpPr>
          <p:spPr bwMode="auto">
            <a:xfrm>
              <a:off x="4080" y="2884"/>
              <a:ext cx="488" cy="210"/>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0x40C</a:t>
              </a:r>
            </a:p>
          </p:txBody>
        </p:sp>
        <p:sp>
          <p:nvSpPr>
            <p:cNvPr id="568349" name="Rectangle 32"/>
            <p:cNvSpPr>
              <a:spLocks noChangeArrowheads="1"/>
            </p:cNvSpPr>
            <p:nvPr/>
          </p:nvSpPr>
          <p:spPr bwMode="auto">
            <a:xfrm>
              <a:off x="4080" y="3053"/>
              <a:ext cx="468" cy="210"/>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0x410</a:t>
              </a:r>
            </a:p>
          </p:txBody>
        </p:sp>
        <p:sp>
          <p:nvSpPr>
            <p:cNvPr id="568350" name="Rectangle 33"/>
            <p:cNvSpPr>
              <a:spLocks noChangeArrowheads="1"/>
            </p:cNvSpPr>
            <p:nvPr/>
          </p:nvSpPr>
          <p:spPr bwMode="auto">
            <a:xfrm>
              <a:off x="4080" y="3222"/>
              <a:ext cx="468" cy="209"/>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0x414</a:t>
              </a:r>
            </a:p>
          </p:txBody>
        </p:sp>
        <p:sp>
          <p:nvSpPr>
            <p:cNvPr id="568351" name="Rectangle 34"/>
            <p:cNvSpPr>
              <a:spLocks noChangeArrowheads="1"/>
            </p:cNvSpPr>
            <p:nvPr/>
          </p:nvSpPr>
          <p:spPr bwMode="auto">
            <a:xfrm>
              <a:off x="4580" y="1995"/>
              <a:ext cx="890" cy="375"/>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a:latin typeface="Times New Roman" pitchFamily="18" charset="0"/>
                  <a:ea typeface="PMingLiU" pitchFamily="18" charset="-120"/>
                </a:rPr>
                <a:t>• • •</a:t>
              </a:r>
            </a:p>
          </p:txBody>
        </p:sp>
        <p:sp>
          <p:nvSpPr>
            <p:cNvPr id="568352" name="Rectangle 35"/>
            <p:cNvSpPr>
              <a:spLocks noChangeArrowheads="1"/>
            </p:cNvSpPr>
            <p:nvPr/>
          </p:nvSpPr>
          <p:spPr bwMode="auto">
            <a:xfrm>
              <a:off x="4580" y="3796"/>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endParaRPr lang="zh-CN" altLang="en-US" sz="1400" b="1">
                <a:latin typeface="Courier New" pitchFamily="49" charset="0"/>
                <a:ea typeface="PMingLiU" pitchFamily="18" charset="-120"/>
              </a:endParaRPr>
            </a:p>
          </p:txBody>
        </p:sp>
        <p:sp>
          <p:nvSpPr>
            <p:cNvPr id="568353" name="Rectangle 36"/>
            <p:cNvSpPr>
              <a:spLocks noChangeArrowheads="1"/>
            </p:cNvSpPr>
            <p:nvPr/>
          </p:nvSpPr>
          <p:spPr bwMode="auto">
            <a:xfrm>
              <a:off x="4080" y="3784"/>
              <a:ext cx="488" cy="210"/>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0x7A4</a:t>
              </a:r>
            </a:p>
          </p:txBody>
        </p:sp>
        <p:sp>
          <p:nvSpPr>
            <p:cNvPr id="568354" name="Rectangle 37"/>
            <p:cNvSpPr>
              <a:spLocks noChangeArrowheads="1"/>
            </p:cNvSpPr>
            <p:nvPr/>
          </p:nvSpPr>
          <p:spPr bwMode="auto">
            <a:xfrm>
              <a:off x="4580" y="3402"/>
              <a:ext cx="890" cy="375"/>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ea typeface="PMingLiU" pitchFamily="18" charset="-120"/>
                </a:rPr>
                <a:t>• • •</a:t>
              </a:r>
            </a:p>
          </p:txBody>
        </p:sp>
        <p:sp>
          <p:nvSpPr>
            <p:cNvPr id="568355" name="Rectangle 38"/>
            <p:cNvSpPr>
              <a:spLocks noChangeArrowheads="1"/>
            </p:cNvSpPr>
            <p:nvPr/>
          </p:nvSpPr>
          <p:spPr bwMode="auto">
            <a:xfrm>
              <a:off x="3928" y="562"/>
              <a:ext cx="880" cy="229"/>
            </a:xfrm>
            <a:prstGeom prst="rect">
              <a:avLst/>
            </a:prstGeom>
            <a:noFill/>
            <a:ln w="25400">
              <a:noFill/>
              <a:miter lim="800000"/>
              <a:headEnd/>
              <a:tailEnd/>
            </a:ln>
          </p:spPr>
          <p:txBody>
            <a:bodyPr wrap="none" lIns="89140" tIns="43777" rIns="89140" bIns="43777">
              <a:spAutoFit/>
            </a:bodyPr>
            <a:lstStyle/>
            <a:p>
              <a:r>
                <a:rPr lang="zh-CN" altLang="en-US" sz="1800" b="1">
                  <a:solidFill>
                    <a:srgbClr val="006600"/>
                  </a:solidFill>
                  <a:latin typeface="Times New Roman" pitchFamily="18" charset="0"/>
                  <a:ea typeface="PMingLiU" pitchFamily="18" charset="-120"/>
                </a:rPr>
                <a:t>主存的布局</a:t>
              </a:r>
              <a:r>
                <a:rPr lang="en-US" altLang="zh-CN" sz="1800" b="1">
                  <a:solidFill>
                    <a:srgbClr val="006600"/>
                  </a:solidFill>
                  <a:latin typeface="Times New Roman" pitchFamily="18" charset="0"/>
                  <a:ea typeface="PMingLiU" pitchFamily="18" charset="-120"/>
                </a:rPr>
                <a:t>:</a:t>
              </a:r>
            </a:p>
          </p:txBody>
        </p:sp>
        <p:sp>
          <p:nvSpPr>
            <p:cNvPr id="568356" name="Rectangle 39"/>
            <p:cNvSpPr>
              <a:spLocks noChangeArrowheads="1"/>
            </p:cNvSpPr>
            <p:nvPr/>
          </p:nvSpPr>
          <p:spPr bwMode="auto">
            <a:xfrm>
              <a:off x="4580" y="813"/>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I0</a:t>
              </a:r>
            </a:p>
          </p:txBody>
        </p:sp>
        <p:sp>
          <p:nvSpPr>
            <p:cNvPr id="568357" name="Rectangle 40"/>
            <p:cNvSpPr>
              <a:spLocks noChangeArrowheads="1"/>
            </p:cNvSpPr>
            <p:nvPr/>
          </p:nvSpPr>
          <p:spPr bwMode="auto">
            <a:xfrm>
              <a:off x="4080" y="801"/>
              <a:ext cx="495" cy="210"/>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0x0FC</a:t>
              </a:r>
            </a:p>
          </p:txBody>
        </p:sp>
        <p:sp>
          <p:nvSpPr>
            <p:cNvPr id="568358" name="Text Box 41"/>
            <p:cNvSpPr txBox="1">
              <a:spLocks noChangeArrowheads="1"/>
            </p:cNvSpPr>
            <p:nvPr/>
          </p:nvSpPr>
          <p:spPr bwMode="auto">
            <a:xfrm>
              <a:off x="5431" y="1232"/>
              <a:ext cx="288" cy="2686"/>
            </a:xfrm>
            <a:prstGeom prst="rect">
              <a:avLst/>
            </a:prstGeom>
            <a:noFill/>
            <a:ln w="9525">
              <a:noFill/>
              <a:miter lim="800000"/>
              <a:headEnd/>
              <a:tailEnd/>
            </a:ln>
          </p:spPr>
          <p:txBody>
            <a:bodyPr vert="eaVert" lIns="90083" tIns="45046" rIns="90083" bIns="45046">
              <a:spAutoFit/>
            </a:bodyPr>
            <a:lstStyle/>
            <a:p>
              <a:pPr eaLnBrk="1" hangingPunct="1">
                <a:spcBef>
                  <a:spcPct val="50000"/>
                </a:spcBef>
              </a:pPr>
              <a:r>
                <a:rPr kumimoji="1" lang="zh-CN" altLang="en-US" sz="1800" b="1">
                  <a:solidFill>
                    <a:srgbClr val="006600"/>
                  </a:solidFill>
                  <a:ea typeface="黑体" pitchFamily="49" charset="-122"/>
                </a:rPr>
                <a:t>指  </a:t>
              </a:r>
              <a:r>
                <a:rPr lang="zh-CN" altLang="en-US" sz="1800" b="1">
                  <a:solidFill>
                    <a:srgbClr val="006600"/>
                  </a:solidFill>
                  <a:latin typeface="Times New Roman" pitchFamily="18" charset="0"/>
                  <a:ea typeface="PMingLiU" pitchFamily="18" charset="-120"/>
                </a:rPr>
                <a:t>令                            数   据</a:t>
              </a:r>
            </a:p>
          </p:txBody>
        </p:sp>
        <p:sp>
          <p:nvSpPr>
            <p:cNvPr id="568359" name="Text Box 42"/>
            <p:cNvSpPr txBox="1">
              <a:spLocks noChangeArrowheads="1"/>
            </p:cNvSpPr>
            <p:nvPr/>
          </p:nvSpPr>
          <p:spPr bwMode="auto">
            <a:xfrm>
              <a:off x="5432" y="2333"/>
              <a:ext cx="291" cy="229"/>
            </a:xfrm>
            <a:prstGeom prst="rect">
              <a:avLst/>
            </a:prstGeom>
            <a:noFill/>
            <a:ln w="9525">
              <a:noFill/>
              <a:miter lim="800000"/>
              <a:headEnd/>
              <a:tailEnd/>
            </a:ln>
          </p:spPr>
          <p:txBody>
            <a:bodyPr lIns="90083" tIns="45046" rIns="90083" bIns="45046">
              <a:spAutoFit/>
            </a:bodyPr>
            <a:lstStyle/>
            <a:p>
              <a:pPr eaLnBrk="1" hangingPunct="1">
                <a:spcBef>
                  <a:spcPct val="50000"/>
                </a:spcBef>
              </a:pPr>
              <a:r>
                <a:rPr kumimoji="1" lang="en-US" altLang="zh-CN" sz="1800" b="1">
                  <a:solidFill>
                    <a:srgbClr val="FF0000"/>
                  </a:solidFill>
                  <a:ea typeface="宋体" pitchFamily="2" charset="-122"/>
                </a:rPr>
                <a:t>A</a:t>
              </a:r>
            </a:p>
          </p:txBody>
        </p:sp>
        <p:sp>
          <p:nvSpPr>
            <p:cNvPr id="568360" name="Text Box 43"/>
            <p:cNvSpPr txBox="1">
              <a:spLocks noChangeArrowheads="1"/>
            </p:cNvSpPr>
            <p:nvPr/>
          </p:nvSpPr>
          <p:spPr bwMode="auto">
            <a:xfrm>
              <a:off x="5432" y="3706"/>
              <a:ext cx="291" cy="229"/>
            </a:xfrm>
            <a:prstGeom prst="rect">
              <a:avLst/>
            </a:prstGeom>
            <a:noFill/>
            <a:ln w="9525">
              <a:noFill/>
              <a:miter lim="800000"/>
              <a:headEnd/>
              <a:tailEnd/>
            </a:ln>
          </p:spPr>
          <p:txBody>
            <a:bodyPr lIns="90083" tIns="45046" rIns="90083" bIns="45046">
              <a:spAutoFit/>
            </a:bodyPr>
            <a:lstStyle/>
            <a:p>
              <a:pPr eaLnBrk="1" hangingPunct="1">
                <a:spcBef>
                  <a:spcPct val="50000"/>
                </a:spcBef>
              </a:pPr>
              <a:r>
                <a:rPr kumimoji="1" lang="en-US" altLang="zh-CN" sz="1800" b="1">
                  <a:solidFill>
                    <a:srgbClr val="FF0000"/>
                  </a:solidFill>
                  <a:ea typeface="宋体" pitchFamily="2" charset="-122"/>
                </a:rPr>
                <a:t>V</a:t>
              </a:r>
            </a:p>
          </p:txBody>
        </p:sp>
      </p:grpSp>
      <p:sp>
        <p:nvSpPr>
          <p:cNvPr id="568361" name="Text Box 45"/>
          <p:cNvSpPr txBox="1">
            <a:spLocks noChangeArrowheads="1"/>
          </p:cNvSpPr>
          <p:nvPr/>
        </p:nvSpPr>
        <p:spPr bwMode="auto">
          <a:xfrm>
            <a:off x="501650" y="1023938"/>
            <a:ext cx="2774950" cy="8382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200" b="1">
                <a:solidFill>
                  <a:srgbClr val="CC0000"/>
                </a:solidFill>
                <a:ea typeface="黑体" pitchFamily="49" charset="-122"/>
              </a:rPr>
              <a:t>高级语言源程序</a:t>
            </a:r>
          </a:p>
          <a:p>
            <a:pPr eaLnBrk="1" hangingPunct="1">
              <a:spcBef>
                <a:spcPct val="50000"/>
              </a:spcBef>
            </a:pPr>
            <a:r>
              <a:rPr kumimoji="1" lang="zh-CN" altLang="en-US" sz="2200" b="1">
                <a:solidFill>
                  <a:srgbClr val="CC0000"/>
                </a:solidFill>
                <a:ea typeface="黑体" pitchFamily="49" charset="-122"/>
              </a:rPr>
              <a:t>对应的汇编语言程序</a:t>
            </a:r>
          </a:p>
        </p:txBody>
      </p:sp>
      <p:sp>
        <p:nvSpPr>
          <p:cNvPr id="568362" name="Line 46"/>
          <p:cNvSpPr>
            <a:spLocks noChangeShapeType="1"/>
          </p:cNvSpPr>
          <p:nvPr/>
        </p:nvSpPr>
        <p:spPr bwMode="auto">
          <a:xfrm flipV="1">
            <a:off x="2457450" y="1133475"/>
            <a:ext cx="1123950" cy="134938"/>
          </a:xfrm>
          <a:prstGeom prst="line">
            <a:avLst/>
          </a:prstGeom>
          <a:noFill/>
          <a:ln w="28575">
            <a:solidFill>
              <a:srgbClr val="CC0000"/>
            </a:solidFill>
            <a:round/>
            <a:headEnd/>
            <a:tailEnd type="triangle" w="med" len="med"/>
          </a:ln>
        </p:spPr>
        <p:txBody>
          <a:bodyPr lIns="0" tIns="0" rIns="0" bIns="0">
            <a:spAutoFit/>
          </a:bodyPr>
          <a:lstStyle/>
          <a:p>
            <a:endParaRPr lang="zh-CN" altLang="en-US"/>
          </a:p>
        </p:txBody>
      </p:sp>
      <p:sp>
        <p:nvSpPr>
          <p:cNvPr id="568363" name="Line 47"/>
          <p:cNvSpPr>
            <a:spLocks noChangeShapeType="1"/>
          </p:cNvSpPr>
          <p:nvPr/>
        </p:nvSpPr>
        <p:spPr bwMode="auto">
          <a:xfrm>
            <a:off x="2816225" y="1854200"/>
            <a:ext cx="360363" cy="449263"/>
          </a:xfrm>
          <a:prstGeom prst="line">
            <a:avLst/>
          </a:prstGeom>
          <a:noFill/>
          <a:ln w="28575">
            <a:solidFill>
              <a:srgbClr val="CC0000"/>
            </a:solidFill>
            <a:round/>
            <a:headEnd/>
            <a:tailEnd type="triangle" w="med" len="med"/>
          </a:ln>
        </p:spPr>
        <p:txBody>
          <a:bodyPr lIns="0" tIns="0" rIns="0" bIns="0">
            <a:spAutoFit/>
          </a:bodyPr>
          <a:lstStyle/>
          <a:p>
            <a:endParaRPr lang="zh-CN" altLang="en-US"/>
          </a:p>
        </p:txBody>
      </p:sp>
      <p:sp>
        <p:nvSpPr>
          <p:cNvPr id="568364" name="Line 44"/>
          <p:cNvSpPr>
            <a:spLocks noChangeShapeType="1"/>
          </p:cNvSpPr>
          <p:nvPr/>
        </p:nvSpPr>
        <p:spPr bwMode="auto">
          <a:xfrm flipH="1">
            <a:off x="836613" y="4778375"/>
            <a:ext cx="541337" cy="0"/>
          </a:xfrm>
          <a:prstGeom prst="line">
            <a:avLst/>
          </a:prstGeom>
          <a:noFill/>
          <a:ln w="28575">
            <a:solidFill>
              <a:srgbClr val="FF0000"/>
            </a:solidFill>
            <a:round/>
            <a:headEnd/>
            <a:tailEnd/>
          </a:ln>
          <a:effectLst/>
        </p:spPr>
        <p:txBody>
          <a:bodyPr lIns="0" tIns="0" rIns="0" bIns="0">
            <a:spAutoFit/>
          </a:bodyPr>
          <a:lstStyle/>
          <a:p>
            <a:endParaRPr lang="zh-CN" altLang="en-US"/>
          </a:p>
        </p:txBody>
      </p:sp>
      <p:sp>
        <p:nvSpPr>
          <p:cNvPr id="568365" name="Line 45"/>
          <p:cNvSpPr>
            <a:spLocks noChangeShapeType="1"/>
          </p:cNvSpPr>
          <p:nvPr/>
        </p:nvSpPr>
        <p:spPr bwMode="auto">
          <a:xfrm flipV="1">
            <a:off x="836613" y="3833813"/>
            <a:ext cx="0" cy="944562"/>
          </a:xfrm>
          <a:prstGeom prst="line">
            <a:avLst/>
          </a:prstGeom>
          <a:noFill/>
          <a:ln w="28575">
            <a:solidFill>
              <a:srgbClr val="FF0000"/>
            </a:solidFill>
            <a:round/>
            <a:headEnd/>
            <a:tailEnd type="triangle" w="med" len="med"/>
          </a:ln>
          <a:effectLst/>
        </p:spPr>
        <p:txBody>
          <a:bodyPr lIns="0" tIns="0" rIns="0" bIns="0">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3445">
                                            <p:txEl>
                                              <p:pRg st="0" end="0"/>
                                            </p:txEl>
                                          </p:spTgt>
                                        </p:tgtEl>
                                        <p:attrNameLst>
                                          <p:attrName>style.visibility</p:attrName>
                                        </p:attrNameLst>
                                      </p:cBhvr>
                                      <p:to>
                                        <p:strVal val="visible"/>
                                      </p:to>
                                    </p:set>
                                    <p:animEffect transition="in" filter="blinds(horizontal)">
                                      <p:cBhvr>
                                        <p:cTn id="7" dur="500"/>
                                        <p:tgtEl>
                                          <p:spTgt spid="5734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3445">
                                            <p:txEl>
                                              <p:pRg st="1" end="1"/>
                                            </p:txEl>
                                          </p:spTgt>
                                        </p:tgtEl>
                                        <p:attrNameLst>
                                          <p:attrName>style.visibility</p:attrName>
                                        </p:attrNameLst>
                                      </p:cBhvr>
                                      <p:to>
                                        <p:strVal val="visible"/>
                                      </p:to>
                                    </p:set>
                                    <p:animEffect transition="in" filter="blinds(horizontal)">
                                      <p:cBhvr>
                                        <p:cTn id="12" dur="500"/>
                                        <p:tgtEl>
                                          <p:spTgt spid="5734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3445">
                                            <p:txEl>
                                              <p:pRg st="2" end="2"/>
                                            </p:txEl>
                                          </p:spTgt>
                                        </p:tgtEl>
                                        <p:attrNameLst>
                                          <p:attrName>style.visibility</p:attrName>
                                        </p:attrNameLst>
                                      </p:cBhvr>
                                      <p:to>
                                        <p:strVal val="visible"/>
                                      </p:to>
                                    </p:set>
                                    <p:animEffect transition="in" filter="blinds(horizontal)">
                                      <p:cBhvr>
                                        <p:cTn id="17" dur="500"/>
                                        <p:tgtEl>
                                          <p:spTgt spid="5734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idx="4294967295"/>
          </p:nvPr>
        </p:nvSpPr>
        <p:spPr>
          <a:xfrm>
            <a:off x="684213" y="38100"/>
            <a:ext cx="5092700" cy="569913"/>
          </a:xfrm>
        </p:spPr>
        <p:txBody>
          <a:bodyPr lIns="91440" tIns="45720" rIns="91440" bIns="45720" anchor="ctr"/>
          <a:lstStyle/>
          <a:p>
            <a:pPr defTabSz="717550" eaLnBrk="1" hangingPunct="1"/>
            <a:r>
              <a:rPr lang="zh-CN" altLang="en-US"/>
              <a:t>程序的局部性原理举例</a:t>
            </a:r>
            <a:r>
              <a:rPr lang="en-US" altLang="zh-CN"/>
              <a:t>1</a:t>
            </a:r>
          </a:p>
        </p:txBody>
      </p:sp>
      <p:sp>
        <p:nvSpPr>
          <p:cNvPr id="569347" name="Rectangle 3"/>
          <p:cNvSpPr>
            <a:spLocks noChangeArrowheads="1"/>
          </p:cNvSpPr>
          <p:nvPr/>
        </p:nvSpPr>
        <p:spPr bwMode="auto">
          <a:xfrm>
            <a:off x="6416675" y="368300"/>
            <a:ext cx="2565400" cy="1212850"/>
          </a:xfrm>
          <a:prstGeom prst="rect">
            <a:avLst/>
          </a:prstGeom>
          <a:solidFill>
            <a:schemeClr val="bg1"/>
          </a:solidFill>
          <a:ln w="25400">
            <a:solidFill>
              <a:schemeClr val="hlink"/>
            </a:solidFill>
            <a:miter lim="800000"/>
            <a:headEnd/>
            <a:tailEnd/>
          </a:ln>
        </p:spPr>
        <p:txBody>
          <a:bodyPr lIns="89140" tIns="43777" rIns="89140" bIns="43777">
            <a:spAutoFit/>
          </a:bodyPr>
          <a:lstStyle/>
          <a:p>
            <a:pPr>
              <a:lnSpc>
                <a:spcPct val="90000"/>
              </a:lnSpc>
              <a:tabLst>
                <a:tab pos="457200" algn="l"/>
              </a:tabLst>
            </a:pPr>
            <a:r>
              <a:rPr lang="en-US" altLang="zh-TW" sz="2000" b="1">
                <a:ea typeface="PMingLiU" pitchFamily="18" charset="-120"/>
              </a:rPr>
              <a:t>sum = 0;</a:t>
            </a:r>
          </a:p>
          <a:p>
            <a:pPr>
              <a:lnSpc>
                <a:spcPct val="90000"/>
              </a:lnSpc>
              <a:tabLst>
                <a:tab pos="457200" algn="l"/>
              </a:tabLst>
            </a:pPr>
            <a:r>
              <a:rPr lang="en-US" altLang="zh-TW" sz="2000" b="1">
                <a:ea typeface="PMingLiU" pitchFamily="18" charset="-120"/>
              </a:rPr>
              <a:t>for (i = 0; i &lt; n; i++)</a:t>
            </a:r>
          </a:p>
          <a:p>
            <a:pPr>
              <a:lnSpc>
                <a:spcPct val="90000"/>
              </a:lnSpc>
              <a:tabLst>
                <a:tab pos="457200" algn="l"/>
              </a:tabLst>
            </a:pPr>
            <a:r>
              <a:rPr lang="en-US" altLang="zh-TW" sz="2000" b="1">
                <a:ea typeface="PMingLiU" pitchFamily="18" charset="-120"/>
              </a:rPr>
              <a:t>	sum += a[i];</a:t>
            </a:r>
          </a:p>
          <a:p>
            <a:pPr>
              <a:lnSpc>
                <a:spcPct val="90000"/>
              </a:lnSpc>
              <a:tabLst>
                <a:tab pos="457200" algn="l"/>
              </a:tabLst>
            </a:pPr>
            <a:r>
              <a:rPr lang="en-US" altLang="zh-TW" sz="2000" b="1">
                <a:ea typeface="PMingLiU" pitchFamily="18" charset="-120"/>
              </a:rPr>
              <a:t>*v = sum;</a:t>
            </a:r>
          </a:p>
        </p:txBody>
      </p:sp>
      <p:sp>
        <p:nvSpPr>
          <p:cNvPr id="761860" name="Rectangle 4"/>
          <p:cNvSpPr>
            <a:spLocks noGrp="1" noChangeArrowheads="1"/>
          </p:cNvSpPr>
          <p:nvPr>
            <p:ph type="body" idx="4294967295"/>
          </p:nvPr>
        </p:nvSpPr>
        <p:spPr>
          <a:xfrm>
            <a:off x="206375" y="681038"/>
            <a:ext cx="5445125" cy="4813300"/>
          </a:xfrm>
          <a:noFill/>
        </p:spPr>
        <p:txBody>
          <a:bodyPr lIns="91440" tIns="45720" rIns="91440" bIns="45720"/>
          <a:lstStyle/>
          <a:p>
            <a:pPr marL="182563" indent="-182563" eaLnBrk="1" hangingPunct="1">
              <a:lnSpc>
                <a:spcPct val="105000"/>
              </a:lnSpc>
              <a:spcBef>
                <a:spcPct val="15000"/>
              </a:spcBef>
              <a:buFontTx/>
              <a:buNone/>
            </a:pPr>
            <a:r>
              <a:rPr lang="zh-CN" altLang="en-US" sz="2000">
                <a:solidFill>
                  <a:srgbClr val="FF0000"/>
                </a:solidFill>
                <a:latin typeface="微软雅黑" pitchFamily="34" charset="-122"/>
                <a:ea typeface="微软雅黑" pitchFamily="34" charset="-122"/>
              </a:rPr>
              <a:t>问题：指令和数据的时间局部性和空间局部性</a:t>
            </a:r>
          </a:p>
          <a:p>
            <a:pPr marL="182563" indent="-182563" eaLnBrk="1" hangingPunct="1">
              <a:lnSpc>
                <a:spcPct val="105000"/>
              </a:lnSpc>
              <a:spcBef>
                <a:spcPct val="15000"/>
              </a:spcBef>
              <a:buFontTx/>
              <a:buNone/>
            </a:pPr>
            <a:r>
              <a:rPr lang="zh-CN" altLang="en-US" sz="2000">
                <a:solidFill>
                  <a:srgbClr val="FF0000"/>
                </a:solidFill>
                <a:latin typeface="微软雅黑" pitchFamily="34" charset="-122"/>
                <a:ea typeface="微软雅黑" pitchFamily="34" charset="-122"/>
              </a:rPr>
              <a:t>           各自体现在哪里？</a:t>
            </a:r>
          </a:p>
          <a:p>
            <a:pPr marL="182563" indent="-182563" eaLnBrk="1" hangingPunct="1">
              <a:lnSpc>
                <a:spcPct val="105000"/>
              </a:lnSpc>
              <a:spcBef>
                <a:spcPct val="15000"/>
              </a:spcBef>
              <a:buFontTx/>
              <a:buNone/>
            </a:pPr>
            <a:r>
              <a:rPr lang="zh-CN" altLang="en-US" sz="2000">
                <a:solidFill>
                  <a:srgbClr val="006600"/>
                </a:solidFill>
                <a:ea typeface="黑体" pitchFamily="49" charset="-122"/>
              </a:rPr>
              <a:t>指令：    </a:t>
            </a:r>
            <a:r>
              <a:rPr lang="en-US" altLang="zh-CN" sz="2000">
                <a:solidFill>
                  <a:srgbClr val="006600"/>
                </a:solidFill>
                <a:ea typeface="黑体" pitchFamily="49" charset="-122"/>
              </a:rPr>
              <a:t>0x0FC</a:t>
            </a:r>
            <a:r>
              <a:rPr lang="zh-CN" altLang="en-US" sz="2000">
                <a:solidFill>
                  <a:srgbClr val="006600"/>
                </a:solidFill>
                <a:ea typeface="黑体" pitchFamily="49" charset="-122"/>
              </a:rPr>
              <a:t>（</a:t>
            </a:r>
            <a:r>
              <a:rPr lang="en-US" altLang="zh-CN" sz="2000">
                <a:solidFill>
                  <a:srgbClr val="006600"/>
                </a:solidFill>
                <a:ea typeface="黑体" pitchFamily="49" charset="-122"/>
              </a:rPr>
              <a:t>I0</a:t>
            </a:r>
            <a:r>
              <a:rPr lang="zh-CN" altLang="en-US" sz="2000">
                <a:solidFill>
                  <a:srgbClr val="006600"/>
                </a:solidFill>
                <a:ea typeface="黑体" pitchFamily="49" charset="-122"/>
              </a:rPr>
              <a:t>）</a:t>
            </a:r>
            <a:endParaRPr lang="en-US" altLang="zh-CN" sz="2000">
              <a:solidFill>
                <a:srgbClr val="006600"/>
              </a:solidFill>
              <a:ea typeface="黑体" pitchFamily="49" charset="-122"/>
            </a:endParaRPr>
          </a:p>
          <a:p>
            <a:pPr marL="182563" indent="-182563" eaLnBrk="1" hangingPunct="1">
              <a:lnSpc>
                <a:spcPct val="105000"/>
              </a:lnSpc>
              <a:spcBef>
                <a:spcPct val="15000"/>
              </a:spcBef>
              <a:buFontTx/>
              <a:buNone/>
            </a:pPr>
            <a:r>
              <a:rPr lang="en-US" altLang="zh-CN" sz="2000">
                <a:solidFill>
                  <a:srgbClr val="006600"/>
                </a:solidFill>
                <a:ea typeface="黑体" pitchFamily="49" charset="-122"/>
              </a:rPr>
              <a:t>                    …</a:t>
            </a:r>
            <a:endParaRPr lang="zh-CN" altLang="en-US" sz="2000">
              <a:solidFill>
                <a:srgbClr val="006600"/>
              </a:solidFill>
              <a:ea typeface="黑体" pitchFamily="49" charset="-122"/>
            </a:endParaRPr>
          </a:p>
          <a:p>
            <a:pPr marL="182563" indent="-182563" eaLnBrk="1" hangingPunct="1">
              <a:lnSpc>
                <a:spcPct val="105000"/>
              </a:lnSpc>
              <a:spcBef>
                <a:spcPct val="15000"/>
              </a:spcBef>
              <a:buFontTx/>
              <a:buNone/>
            </a:pPr>
            <a:r>
              <a:rPr lang="zh-CN" altLang="en-US" sz="2000">
                <a:solidFill>
                  <a:srgbClr val="006600"/>
                </a:solidFill>
                <a:ea typeface="黑体" pitchFamily="49" charset="-122"/>
              </a:rPr>
              <a:t>            →</a:t>
            </a:r>
            <a:r>
              <a:rPr lang="en-US" altLang="zh-CN" sz="2000">
                <a:solidFill>
                  <a:srgbClr val="006600"/>
                </a:solidFill>
                <a:ea typeface="黑体" pitchFamily="49" charset="-122"/>
              </a:rPr>
              <a:t>0x108</a:t>
            </a:r>
            <a:r>
              <a:rPr lang="zh-CN" altLang="en-US" sz="2000">
                <a:solidFill>
                  <a:srgbClr val="006600"/>
                </a:solidFill>
                <a:ea typeface="黑体" pitchFamily="49" charset="-122"/>
              </a:rPr>
              <a:t>（</a:t>
            </a:r>
            <a:r>
              <a:rPr lang="en-US" altLang="zh-CN" sz="2000">
                <a:solidFill>
                  <a:srgbClr val="006600"/>
                </a:solidFill>
                <a:ea typeface="黑体" pitchFamily="49" charset="-122"/>
              </a:rPr>
              <a:t>I3</a:t>
            </a:r>
            <a:r>
              <a:rPr lang="zh-CN" altLang="en-US" sz="2000">
                <a:solidFill>
                  <a:srgbClr val="006600"/>
                </a:solidFill>
                <a:ea typeface="黑体" pitchFamily="49" charset="-122"/>
              </a:rPr>
              <a:t>）</a:t>
            </a:r>
          </a:p>
          <a:p>
            <a:pPr marL="182563" indent="-182563" eaLnBrk="1" hangingPunct="1">
              <a:lnSpc>
                <a:spcPct val="105000"/>
              </a:lnSpc>
              <a:spcBef>
                <a:spcPct val="15000"/>
              </a:spcBef>
              <a:buFontTx/>
              <a:buNone/>
            </a:pPr>
            <a:r>
              <a:rPr lang="zh-CN" altLang="en-US" sz="2000">
                <a:solidFill>
                  <a:srgbClr val="006600"/>
                </a:solidFill>
                <a:ea typeface="黑体" pitchFamily="49" charset="-122"/>
              </a:rPr>
              <a:t>            →</a:t>
            </a:r>
            <a:r>
              <a:rPr lang="en-US" altLang="zh-CN" sz="2000">
                <a:solidFill>
                  <a:srgbClr val="006600"/>
                </a:solidFill>
                <a:ea typeface="黑体" pitchFamily="49" charset="-122"/>
              </a:rPr>
              <a:t>0x10C</a:t>
            </a:r>
            <a:r>
              <a:rPr lang="zh-CN" altLang="en-US" sz="2000">
                <a:solidFill>
                  <a:srgbClr val="006600"/>
                </a:solidFill>
                <a:ea typeface="黑体" pitchFamily="49" charset="-122"/>
              </a:rPr>
              <a:t>（</a:t>
            </a:r>
            <a:r>
              <a:rPr lang="en-US" altLang="zh-CN" sz="2000">
                <a:solidFill>
                  <a:srgbClr val="006600"/>
                </a:solidFill>
                <a:ea typeface="黑体" pitchFamily="49" charset="-122"/>
              </a:rPr>
              <a:t>I4</a:t>
            </a:r>
            <a:r>
              <a:rPr lang="zh-CN" altLang="en-US" sz="2000">
                <a:solidFill>
                  <a:srgbClr val="006600"/>
                </a:solidFill>
                <a:ea typeface="黑体" pitchFamily="49" charset="-122"/>
              </a:rPr>
              <a:t>）</a:t>
            </a:r>
          </a:p>
          <a:p>
            <a:pPr marL="182563" indent="-182563" eaLnBrk="1" hangingPunct="1">
              <a:lnSpc>
                <a:spcPct val="105000"/>
              </a:lnSpc>
              <a:spcBef>
                <a:spcPct val="15000"/>
              </a:spcBef>
              <a:buFontTx/>
              <a:buNone/>
            </a:pPr>
            <a:r>
              <a:rPr lang="en-US" altLang="zh-CN" sz="2000">
                <a:solidFill>
                  <a:srgbClr val="006600"/>
                </a:solidFill>
                <a:ea typeface="黑体" pitchFamily="49" charset="-122"/>
              </a:rPr>
              <a:t>                   …</a:t>
            </a:r>
            <a:endParaRPr lang="zh-CN" altLang="en-US" sz="2000">
              <a:solidFill>
                <a:srgbClr val="006600"/>
              </a:solidFill>
              <a:ea typeface="黑体" pitchFamily="49" charset="-122"/>
            </a:endParaRPr>
          </a:p>
          <a:p>
            <a:pPr marL="182563" indent="-182563" eaLnBrk="1" hangingPunct="1">
              <a:lnSpc>
                <a:spcPct val="105000"/>
              </a:lnSpc>
              <a:spcBef>
                <a:spcPct val="15000"/>
              </a:spcBef>
              <a:buFontTx/>
              <a:buNone/>
            </a:pPr>
            <a:r>
              <a:rPr lang="zh-CN" altLang="en-US" sz="2000">
                <a:solidFill>
                  <a:srgbClr val="006600"/>
                </a:solidFill>
                <a:ea typeface="黑体" pitchFamily="49" charset="-122"/>
              </a:rPr>
              <a:t>            →</a:t>
            </a:r>
            <a:r>
              <a:rPr lang="en-US" altLang="zh-CN" sz="2000">
                <a:solidFill>
                  <a:srgbClr val="006600"/>
                </a:solidFill>
                <a:ea typeface="黑体" pitchFamily="49" charset="-122"/>
              </a:rPr>
              <a:t>0x11C</a:t>
            </a:r>
            <a:r>
              <a:rPr lang="zh-CN" altLang="en-US" sz="2000">
                <a:solidFill>
                  <a:srgbClr val="006600"/>
                </a:solidFill>
                <a:ea typeface="黑体" pitchFamily="49" charset="-122"/>
              </a:rPr>
              <a:t>（</a:t>
            </a:r>
            <a:r>
              <a:rPr lang="en-US" altLang="zh-CN" sz="2000">
                <a:solidFill>
                  <a:srgbClr val="006600"/>
                </a:solidFill>
                <a:ea typeface="黑体" pitchFamily="49" charset="-122"/>
              </a:rPr>
              <a:t>I8</a:t>
            </a:r>
            <a:r>
              <a:rPr lang="zh-CN" altLang="en-US" sz="2000">
                <a:solidFill>
                  <a:srgbClr val="006600"/>
                </a:solidFill>
                <a:ea typeface="黑体" pitchFamily="49" charset="-122"/>
              </a:rPr>
              <a:t>）</a:t>
            </a:r>
          </a:p>
          <a:p>
            <a:pPr marL="182563" indent="-182563" eaLnBrk="1" hangingPunct="1">
              <a:lnSpc>
                <a:spcPct val="105000"/>
              </a:lnSpc>
              <a:spcBef>
                <a:spcPct val="15000"/>
              </a:spcBef>
              <a:buFontTx/>
              <a:buNone/>
            </a:pPr>
            <a:r>
              <a:rPr lang="zh-CN" altLang="en-US" sz="2000">
                <a:solidFill>
                  <a:srgbClr val="006600"/>
                </a:solidFill>
                <a:ea typeface="黑体" pitchFamily="49" charset="-122"/>
              </a:rPr>
              <a:t>            →</a:t>
            </a:r>
            <a:r>
              <a:rPr lang="en-US" altLang="zh-CN" sz="2000">
                <a:solidFill>
                  <a:srgbClr val="006600"/>
                </a:solidFill>
                <a:ea typeface="黑体" pitchFamily="49" charset="-122"/>
              </a:rPr>
              <a:t>0x120</a:t>
            </a:r>
            <a:r>
              <a:rPr lang="zh-CN" altLang="en-US" sz="2000">
                <a:solidFill>
                  <a:srgbClr val="006600"/>
                </a:solidFill>
                <a:ea typeface="黑体" pitchFamily="49" charset="-122"/>
              </a:rPr>
              <a:t>（</a:t>
            </a:r>
            <a:r>
              <a:rPr lang="en-US" altLang="zh-CN" sz="2000">
                <a:solidFill>
                  <a:srgbClr val="006600"/>
                </a:solidFill>
                <a:ea typeface="黑体" pitchFamily="49" charset="-122"/>
              </a:rPr>
              <a:t>I9</a:t>
            </a:r>
            <a:r>
              <a:rPr lang="zh-CN" altLang="en-US" sz="2000">
                <a:solidFill>
                  <a:srgbClr val="006600"/>
                </a:solidFill>
                <a:ea typeface="黑体" pitchFamily="49" charset="-122"/>
              </a:rPr>
              <a:t>） </a:t>
            </a:r>
          </a:p>
          <a:p>
            <a:pPr marL="182563" indent="-182563" eaLnBrk="1" hangingPunct="1">
              <a:lnSpc>
                <a:spcPct val="105000"/>
              </a:lnSpc>
              <a:spcBef>
                <a:spcPct val="15000"/>
              </a:spcBef>
              <a:buFontTx/>
              <a:buNone/>
            </a:pPr>
            <a:endParaRPr lang="zh-CN" altLang="en-US" sz="2000">
              <a:solidFill>
                <a:srgbClr val="006600"/>
              </a:solidFill>
              <a:ea typeface="黑体" pitchFamily="49" charset="-122"/>
            </a:endParaRPr>
          </a:p>
          <a:p>
            <a:pPr marL="182563" indent="-182563" eaLnBrk="1" hangingPunct="1">
              <a:lnSpc>
                <a:spcPct val="105000"/>
              </a:lnSpc>
              <a:spcBef>
                <a:spcPct val="15000"/>
              </a:spcBef>
              <a:buFontTx/>
              <a:buNone/>
            </a:pPr>
            <a:r>
              <a:rPr lang="zh-CN" altLang="en-US" sz="2000">
                <a:solidFill>
                  <a:srgbClr val="006600"/>
                </a:solidFill>
                <a:ea typeface="黑体" pitchFamily="49" charset="-122"/>
              </a:rPr>
              <a:t>数据：只有数组在主存中：   </a:t>
            </a:r>
          </a:p>
          <a:p>
            <a:pPr marL="182563" indent="-182563" eaLnBrk="1" hangingPunct="1">
              <a:lnSpc>
                <a:spcPct val="105000"/>
              </a:lnSpc>
              <a:spcBef>
                <a:spcPct val="15000"/>
              </a:spcBef>
              <a:buFontTx/>
              <a:buNone/>
            </a:pPr>
            <a:r>
              <a:rPr lang="en-US" altLang="zh-CN" sz="2000">
                <a:solidFill>
                  <a:srgbClr val="006600"/>
                </a:solidFill>
                <a:ea typeface="黑体" pitchFamily="49" charset="-122"/>
              </a:rPr>
              <a:t>           0x400→0x404→0x408</a:t>
            </a:r>
          </a:p>
          <a:p>
            <a:pPr marL="182563" indent="-182563" eaLnBrk="1" hangingPunct="1">
              <a:lnSpc>
                <a:spcPct val="105000"/>
              </a:lnSpc>
              <a:spcBef>
                <a:spcPct val="15000"/>
              </a:spcBef>
              <a:buFontTx/>
              <a:buNone/>
            </a:pPr>
            <a:r>
              <a:rPr lang="en-US" altLang="zh-CN" sz="2000">
                <a:solidFill>
                  <a:srgbClr val="006600"/>
                </a:solidFill>
                <a:ea typeface="黑体" pitchFamily="49" charset="-122"/>
              </a:rPr>
              <a:t>          →0x40C→……→0x7A4 </a:t>
            </a:r>
            <a:endParaRPr lang="zh-CN" altLang="en-US" sz="2000">
              <a:solidFill>
                <a:srgbClr val="006600"/>
              </a:solidFill>
              <a:ea typeface="黑体" pitchFamily="49" charset="-122"/>
            </a:endParaRPr>
          </a:p>
        </p:txBody>
      </p:sp>
      <p:grpSp>
        <p:nvGrpSpPr>
          <p:cNvPr id="569349" name="Group 7"/>
          <p:cNvGrpSpPr>
            <a:grpSpLocks/>
          </p:cNvGrpSpPr>
          <p:nvPr/>
        </p:nvGrpSpPr>
        <p:grpSpPr bwMode="auto">
          <a:xfrm>
            <a:off x="6777038" y="1776413"/>
            <a:ext cx="2349500" cy="4667250"/>
            <a:chOff x="4422" y="709"/>
            <a:chExt cx="1338" cy="2940"/>
          </a:xfrm>
        </p:grpSpPr>
        <p:grpSp>
          <p:nvGrpSpPr>
            <p:cNvPr id="569350" name="Group 8"/>
            <p:cNvGrpSpPr>
              <a:grpSpLocks/>
            </p:cNvGrpSpPr>
            <p:nvPr/>
          </p:nvGrpSpPr>
          <p:grpSpPr bwMode="auto">
            <a:xfrm>
              <a:off x="4422" y="709"/>
              <a:ext cx="1338" cy="2939"/>
              <a:chOff x="4422" y="822"/>
              <a:chExt cx="1338" cy="2938"/>
            </a:xfrm>
          </p:grpSpPr>
          <p:grpSp>
            <p:nvGrpSpPr>
              <p:cNvPr id="569351" name="Group 9"/>
              <p:cNvGrpSpPr>
                <a:grpSpLocks/>
              </p:cNvGrpSpPr>
              <p:nvPr/>
            </p:nvGrpSpPr>
            <p:grpSpPr bwMode="auto">
              <a:xfrm>
                <a:off x="4422" y="822"/>
                <a:ext cx="1113" cy="2938"/>
                <a:chOff x="4486" y="822"/>
                <a:chExt cx="1113" cy="2938"/>
              </a:xfrm>
            </p:grpSpPr>
            <p:sp>
              <p:nvSpPr>
                <p:cNvPr id="569352" name="Rectangle 10"/>
                <p:cNvSpPr>
                  <a:spLocks noChangeArrowheads="1"/>
                </p:cNvSpPr>
                <p:nvPr/>
              </p:nvSpPr>
              <p:spPr bwMode="auto">
                <a:xfrm>
                  <a:off x="5039" y="121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I1</a:t>
                  </a:r>
                </a:p>
              </p:txBody>
            </p:sp>
            <p:sp>
              <p:nvSpPr>
                <p:cNvPr id="569353" name="Rectangle 11"/>
                <p:cNvSpPr>
                  <a:spLocks noChangeArrowheads="1"/>
                </p:cNvSpPr>
                <p:nvPr/>
              </p:nvSpPr>
              <p:spPr bwMode="auto">
                <a:xfrm>
                  <a:off x="5039" y="1363"/>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I2</a:t>
                  </a:r>
                </a:p>
              </p:txBody>
            </p:sp>
            <p:sp>
              <p:nvSpPr>
                <p:cNvPr id="569354" name="Rectangle 12"/>
                <p:cNvSpPr>
                  <a:spLocks noChangeArrowheads="1"/>
                </p:cNvSpPr>
                <p:nvPr/>
              </p:nvSpPr>
              <p:spPr bwMode="auto">
                <a:xfrm>
                  <a:off x="5039" y="1507"/>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I3</a:t>
                  </a:r>
                </a:p>
              </p:txBody>
            </p:sp>
            <p:sp>
              <p:nvSpPr>
                <p:cNvPr id="569355" name="Rectangle 13"/>
                <p:cNvSpPr>
                  <a:spLocks noChangeArrowheads="1"/>
                </p:cNvSpPr>
                <p:nvPr/>
              </p:nvSpPr>
              <p:spPr bwMode="auto">
                <a:xfrm>
                  <a:off x="5039" y="1651"/>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I4</a:t>
                  </a:r>
                </a:p>
              </p:txBody>
            </p:sp>
            <p:sp>
              <p:nvSpPr>
                <p:cNvPr id="569356" name="Rectangle 14"/>
                <p:cNvSpPr>
                  <a:spLocks noChangeArrowheads="1"/>
                </p:cNvSpPr>
                <p:nvPr/>
              </p:nvSpPr>
              <p:spPr bwMode="auto">
                <a:xfrm>
                  <a:off x="5039" y="1795"/>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I5</a:t>
                  </a:r>
                </a:p>
              </p:txBody>
            </p:sp>
            <p:sp>
              <p:nvSpPr>
                <p:cNvPr id="569357" name="Rectangle 15"/>
                <p:cNvSpPr>
                  <a:spLocks noChangeArrowheads="1"/>
                </p:cNvSpPr>
                <p:nvPr/>
              </p:nvSpPr>
              <p:spPr bwMode="auto">
                <a:xfrm>
                  <a:off x="5039" y="193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I6</a:t>
                  </a:r>
                </a:p>
              </p:txBody>
            </p:sp>
            <p:sp>
              <p:nvSpPr>
                <p:cNvPr id="569358" name="Rectangle 16"/>
                <p:cNvSpPr>
                  <a:spLocks noChangeArrowheads="1"/>
                </p:cNvSpPr>
                <p:nvPr/>
              </p:nvSpPr>
              <p:spPr bwMode="auto">
                <a:xfrm>
                  <a:off x="4582" y="1170"/>
                  <a:ext cx="354"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0x100</a:t>
                  </a:r>
                </a:p>
              </p:txBody>
            </p:sp>
            <p:sp>
              <p:nvSpPr>
                <p:cNvPr id="569359" name="Rectangle 17"/>
                <p:cNvSpPr>
                  <a:spLocks noChangeArrowheads="1"/>
                </p:cNvSpPr>
                <p:nvPr/>
              </p:nvSpPr>
              <p:spPr bwMode="auto">
                <a:xfrm>
                  <a:off x="4582" y="1314"/>
                  <a:ext cx="354"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0x104</a:t>
                  </a:r>
                </a:p>
              </p:txBody>
            </p:sp>
            <p:sp>
              <p:nvSpPr>
                <p:cNvPr id="569360" name="Rectangle 18"/>
                <p:cNvSpPr>
                  <a:spLocks noChangeArrowheads="1"/>
                </p:cNvSpPr>
                <p:nvPr/>
              </p:nvSpPr>
              <p:spPr bwMode="auto">
                <a:xfrm>
                  <a:off x="4582" y="1458"/>
                  <a:ext cx="354"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0x108</a:t>
                  </a:r>
                </a:p>
              </p:txBody>
            </p:sp>
            <p:sp>
              <p:nvSpPr>
                <p:cNvPr id="569361" name="Rectangle 19"/>
                <p:cNvSpPr>
                  <a:spLocks noChangeArrowheads="1"/>
                </p:cNvSpPr>
                <p:nvPr/>
              </p:nvSpPr>
              <p:spPr bwMode="auto">
                <a:xfrm>
                  <a:off x="4582" y="1602"/>
                  <a:ext cx="377"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0x10C</a:t>
                  </a:r>
                </a:p>
              </p:txBody>
            </p:sp>
            <p:sp>
              <p:nvSpPr>
                <p:cNvPr id="569362" name="Rectangle 20"/>
                <p:cNvSpPr>
                  <a:spLocks noChangeArrowheads="1"/>
                </p:cNvSpPr>
                <p:nvPr/>
              </p:nvSpPr>
              <p:spPr bwMode="auto">
                <a:xfrm>
                  <a:off x="4582" y="1746"/>
                  <a:ext cx="354"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0x110</a:t>
                  </a:r>
                </a:p>
              </p:txBody>
            </p:sp>
            <p:sp>
              <p:nvSpPr>
                <p:cNvPr id="569363" name="Rectangle 21"/>
                <p:cNvSpPr>
                  <a:spLocks noChangeArrowheads="1"/>
                </p:cNvSpPr>
                <p:nvPr/>
              </p:nvSpPr>
              <p:spPr bwMode="auto">
                <a:xfrm>
                  <a:off x="4582" y="1890"/>
                  <a:ext cx="354"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0x114</a:t>
                  </a:r>
                </a:p>
              </p:txBody>
            </p:sp>
            <p:sp>
              <p:nvSpPr>
                <p:cNvPr id="569364" name="Rectangle 22"/>
                <p:cNvSpPr>
                  <a:spLocks noChangeArrowheads="1"/>
                </p:cNvSpPr>
                <p:nvPr/>
              </p:nvSpPr>
              <p:spPr bwMode="auto">
                <a:xfrm>
                  <a:off x="5039" y="241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a[0]</a:t>
                  </a:r>
                </a:p>
              </p:txBody>
            </p:sp>
            <p:sp>
              <p:nvSpPr>
                <p:cNvPr id="569365" name="Rectangle 23"/>
                <p:cNvSpPr>
                  <a:spLocks noChangeArrowheads="1"/>
                </p:cNvSpPr>
                <p:nvPr/>
              </p:nvSpPr>
              <p:spPr bwMode="auto">
                <a:xfrm>
                  <a:off x="5039" y="2563"/>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a[1]</a:t>
                  </a:r>
                </a:p>
              </p:txBody>
            </p:sp>
            <p:sp>
              <p:nvSpPr>
                <p:cNvPr id="569366" name="Rectangle 24"/>
                <p:cNvSpPr>
                  <a:spLocks noChangeArrowheads="1"/>
                </p:cNvSpPr>
                <p:nvPr/>
              </p:nvSpPr>
              <p:spPr bwMode="auto">
                <a:xfrm>
                  <a:off x="5039" y="2707"/>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a[2]</a:t>
                  </a:r>
                </a:p>
              </p:txBody>
            </p:sp>
            <p:sp>
              <p:nvSpPr>
                <p:cNvPr id="569367" name="Rectangle 25"/>
                <p:cNvSpPr>
                  <a:spLocks noChangeArrowheads="1"/>
                </p:cNvSpPr>
                <p:nvPr/>
              </p:nvSpPr>
              <p:spPr bwMode="auto">
                <a:xfrm>
                  <a:off x="5039" y="2851"/>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a[3]</a:t>
                  </a:r>
                </a:p>
              </p:txBody>
            </p:sp>
            <p:sp>
              <p:nvSpPr>
                <p:cNvPr id="569368" name="Rectangle 26"/>
                <p:cNvSpPr>
                  <a:spLocks noChangeArrowheads="1"/>
                </p:cNvSpPr>
                <p:nvPr/>
              </p:nvSpPr>
              <p:spPr bwMode="auto">
                <a:xfrm>
                  <a:off x="5039" y="2995"/>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a[4]</a:t>
                  </a:r>
                </a:p>
              </p:txBody>
            </p:sp>
            <p:sp>
              <p:nvSpPr>
                <p:cNvPr id="569369" name="Rectangle 27"/>
                <p:cNvSpPr>
                  <a:spLocks noChangeArrowheads="1"/>
                </p:cNvSpPr>
                <p:nvPr/>
              </p:nvSpPr>
              <p:spPr bwMode="auto">
                <a:xfrm>
                  <a:off x="5039" y="313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a[5]</a:t>
                  </a:r>
                </a:p>
              </p:txBody>
            </p:sp>
            <p:sp>
              <p:nvSpPr>
                <p:cNvPr id="569370" name="Rectangle 28"/>
                <p:cNvSpPr>
                  <a:spLocks noChangeArrowheads="1"/>
                </p:cNvSpPr>
                <p:nvPr/>
              </p:nvSpPr>
              <p:spPr bwMode="auto">
                <a:xfrm>
                  <a:off x="4582" y="2370"/>
                  <a:ext cx="354"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0x400</a:t>
                  </a:r>
                </a:p>
              </p:txBody>
            </p:sp>
            <p:sp>
              <p:nvSpPr>
                <p:cNvPr id="569371" name="Rectangle 29"/>
                <p:cNvSpPr>
                  <a:spLocks noChangeArrowheads="1"/>
                </p:cNvSpPr>
                <p:nvPr/>
              </p:nvSpPr>
              <p:spPr bwMode="auto">
                <a:xfrm>
                  <a:off x="4582" y="2514"/>
                  <a:ext cx="354"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0x404</a:t>
                  </a:r>
                </a:p>
              </p:txBody>
            </p:sp>
            <p:sp>
              <p:nvSpPr>
                <p:cNvPr id="569372" name="Rectangle 30"/>
                <p:cNvSpPr>
                  <a:spLocks noChangeArrowheads="1"/>
                </p:cNvSpPr>
                <p:nvPr/>
              </p:nvSpPr>
              <p:spPr bwMode="auto">
                <a:xfrm>
                  <a:off x="4582" y="2658"/>
                  <a:ext cx="354"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0x408</a:t>
                  </a:r>
                </a:p>
              </p:txBody>
            </p:sp>
            <p:sp>
              <p:nvSpPr>
                <p:cNvPr id="569373" name="Rectangle 31"/>
                <p:cNvSpPr>
                  <a:spLocks noChangeArrowheads="1"/>
                </p:cNvSpPr>
                <p:nvPr/>
              </p:nvSpPr>
              <p:spPr bwMode="auto">
                <a:xfrm>
                  <a:off x="4582" y="2802"/>
                  <a:ext cx="377"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0x40C</a:t>
                  </a:r>
                </a:p>
              </p:txBody>
            </p:sp>
            <p:sp>
              <p:nvSpPr>
                <p:cNvPr id="569374" name="Rectangle 32"/>
                <p:cNvSpPr>
                  <a:spLocks noChangeArrowheads="1"/>
                </p:cNvSpPr>
                <p:nvPr/>
              </p:nvSpPr>
              <p:spPr bwMode="auto">
                <a:xfrm>
                  <a:off x="4582" y="2946"/>
                  <a:ext cx="354"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0x410</a:t>
                  </a:r>
                </a:p>
              </p:txBody>
            </p:sp>
            <p:sp>
              <p:nvSpPr>
                <p:cNvPr id="569375" name="Rectangle 33"/>
                <p:cNvSpPr>
                  <a:spLocks noChangeArrowheads="1"/>
                </p:cNvSpPr>
                <p:nvPr/>
              </p:nvSpPr>
              <p:spPr bwMode="auto">
                <a:xfrm>
                  <a:off x="4582" y="3090"/>
                  <a:ext cx="354"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0x414</a:t>
                  </a:r>
                </a:p>
              </p:txBody>
            </p:sp>
            <p:sp>
              <p:nvSpPr>
                <p:cNvPr id="569376" name="Rectangle 34"/>
                <p:cNvSpPr>
                  <a:spLocks noChangeArrowheads="1"/>
                </p:cNvSpPr>
                <p:nvPr/>
              </p:nvSpPr>
              <p:spPr bwMode="auto">
                <a:xfrm>
                  <a:off x="5039" y="2083"/>
                  <a:ext cx="560" cy="32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a:latin typeface="Times New Roman" pitchFamily="18" charset="0"/>
                      <a:ea typeface="PMingLiU" pitchFamily="18" charset="-120"/>
                    </a:rPr>
                    <a:t>• • •</a:t>
                  </a:r>
                </a:p>
              </p:txBody>
            </p:sp>
            <p:sp>
              <p:nvSpPr>
                <p:cNvPr id="569377" name="Rectangle 35"/>
                <p:cNvSpPr>
                  <a:spLocks noChangeArrowheads="1"/>
                </p:cNvSpPr>
                <p:nvPr/>
              </p:nvSpPr>
              <p:spPr bwMode="auto">
                <a:xfrm>
                  <a:off x="5039" y="361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endParaRPr lang="zh-CN" altLang="en-US" sz="1400" b="1">
                    <a:latin typeface="Courier New" pitchFamily="49" charset="0"/>
                    <a:ea typeface="PMingLiU" pitchFamily="18" charset="-120"/>
                  </a:endParaRPr>
                </a:p>
              </p:txBody>
            </p:sp>
            <p:sp>
              <p:nvSpPr>
                <p:cNvPr id="569378" name="Rectangle 36"/>
                <p:cNvSpPr>
                  <a:spLocks noChangeArrowheads="1"/>
                </p:cNvSpPr>
                <p:nvPr/>
              </p:nvSpPr>
              <p:spPr bwMode="auto">
                <a:xfrm>
                  <a:off x="4582" y="3570"/>
                  <a:ext cx="377"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0x7A4</a:t>
                  </a:r>
                </a:p>
              </p:txBody>
            </p:sp>
            <p:sp>
              <p:nvSpPr>
                <p:cNvPr id="569379" name="Rectangle 37"/>
                <p:cNvSpPr>
                  <a:spLocks noChangeArrowheads="1"/>
                </p:cNvSpPr>
                <p:nvPr/>
              </p:nvSpPr>
              <p:spPr bwMode="auto">
                <a:xfrm>
                  <a:off x="5039" y="3283"/>
                  <a:ext cx="560" cy="32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ea typeface="PMingLiU" pitchFamily="18" charset="-120"/>
                    </a:rPr>
                    <a:t>• • •</a:t>
                  </a:r>
                </a:p>
              </p:txBody>
            </p:sp>
            <p:sp>
              <p:nvSpPr>
                <p:cNvPr id="569380" name="Rectangle 38"/>
                <p:cNvSpPr>
                  <a:spLocks noChangeArrowheads="1"/>
                </p:cNvSpPr>
                <p:nvPr/>
              </p:nvSpPr>
              <p:spPr bwMode="auto">
                <a:xfrm>
                  <a:off x="4486" y="822"/>
                  <a:ext cx="823" cy="229"/>
                </a:xfrm>
                <a:prstGeom prst="rect">
                  <a:avLst/>
                </a:prstGeom>
                <a:noFill/>
                <a:ln w="25400">
                  <a:noFill/>
                  <a:miter lim="800000"/>
                  <a:headEnd/>
                  <a:tailEnd/>
                </a:ln>
              </p:spPr>
              <p:txBody>
                <a:bodyPr wrap="none" lIns="89140" tIns="43777" rIns="89140" bIns="43777">
                  <a:spAutoFit/>
                </a:bodyPr>
                <a:lstStyle/>
                <a:p>
                  <a:r>
                    <a:rPr lang="zh-CN" altLang="en-US" sz="1800" b="1">
                      <a:solidFill>
                        <a:srgbClr val="006600"/>
                      </a:solidFill>
                      <a:latin typeface="黑体" pitchFamily="49" charset="-122"/>
                      <a:ea typeface="黑体" pitchFamily="49" charset="-122"/>
                    </a:rPr>
                    <a:t>主存的布局</a:t>
                  </a:r>
                  <a:r>
                    <a:rPr lang="en-US" altLang="zh-CN" sz="1800" b="1">
                      <a:solidFill>
                        <a:srgbClr val="006600"/>
                      </a:solidFill>
                      <a:latin typeface="黑体" pitchFamily="49" charset="-122"/>
                      <a:ea typeface="黑体" pitchFamily="49" charset="-122"/>
                    </a:rPr>
                    <a:t>:</a:t>
                  </a:r>
                </a:p>
              </p:txBody>
            </p:sp>
            <p:sp>
              <p:nvSpPr>
                <p:cNvPr id="569381" name="Rectangle 39"/>
                <p:cNvSpPr>
                  <a:spLocks noChangeArrowheads="1"/>
                </p:cNvSpPr>
                <p:nvPr/>
              </p:nvSpPr>
              <p:spPr bwMode="auto">
                <a:xfrm>
                  <a:off x="5039" y="1075"/>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I0</a:t>
                  </a:r>
                </a:p>
              </p:txBody>
            </p:sp>
            <p:sp>
              <p:nvSpPr>
                <p:cNvPr id="569382" name="Rectangle 40"/>
                <p:cNvSpPr>
                  <a:spLocks noChangeArrowheads="1"/>
                </p:cNvSpPr>
                <p:nvPr/>
              </p:nvSpPr>
              <p:spPr bwMode="auto">
                <a:xfrm>
                  <a:off x="4582" y="1026"/>
                  <a:ext cx="388"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0x0FC</a:t>
                  </a:r>
                </a:p>
              </p:txBody>
            </p:sp>
          </p:grpSp>
          <p:sp>
            <p:nvSpPr>
              <p:cNvPr id="569383" name="Text Box 41"/>
              <p:cNvSpPr txBox="1">
                <a:spLocks noChangeArrowheads="1"/>
              </p:cNvSpPr>
              <p:nvPr/>
            </p:nvSpPr>
            <p:spPr bwMode="auto">
              <a:xfrm>
                <a:off x="5510" y="1276"/>
                <a:ext cx="250" cy="2290"/>
              </a:xfrm>
              <a:prstGeom prst="rect">
                <a:avLst/>
              </a:prstGeom>
              <a:noFill/>
              <a:ln w="9525">
                <a:noFill/>
                <a:miter lim="800000"/>
                <a:headEnd/>
                <a:tailEnd/>
              </a:ln>
            </p:spPr>
            <p:txBody>
              <a:bodyPr vert="eaVert" lIns="90083" tIns="45046" rIns="90083" bIns="45046">
                <a:spAutoFit/>
              </a:bodyPr>
              <a:lstStyle/>
              <a:p>
                <a:pPr eaLnBrk="1" hangingPunct="1">
                  <a:spcBef>
                    <a:spcPct val="50000"/>
                  </a:spcBef>
                </a:pPr>
                <a:r>
                  <a:rPr kumimoji="1" lang="zh-CN" altLang="en-US" sz="1700" b="1">
                    <a:solidFill>
                      <a:srgbClr val="006600"/>
                    </a:solidFill>
                    <a:ea typeface="宋体" pitchFamily="2" charset="-122"/>
                  </a:rPr>
                  <a:t>指  令                            数   据</a:t>
                </a:r>
              </a:p>
            </p:txBody>
          </p:sp>
        </p:grpSp>
        <p:sp>
          <p:nvSpPr>
            <p:cNvPr id="569384" name="Text Box 42"/>
            <p:cNvSpPr txBox="1">
              <a:spLocks noChangeArrowheads="1"/>
            </p:cNvSpPr>
            <p:nvPr/>
          </p:nvSpPr>
          <p:spPr bwMode="auto">
            <a:xfrm>
              <a:off x="5511" y="2259"/>
              <a:ext cx="183" cy="219"/>
            </a:xfrm>
            <a:prstGeom prst="rect">
              <a:avLst/>
            </a:prstGeom>
            <a:noFill/>
            <a:ln w="9525">
              <a:noFill/>
              <a:miter lim="800000"/>
              <a:headEnd/>
              <a:tailEnd/>
            </a:ln>
          </p:spPr>
          <p:txBody>
            <a:bodyPr lIns="90083" tIns="45046" rIns="90083" bIns="45046">
              <a:spAutoFit/>
            </a:bodyPr>
            <a:lstStyle/>
            <a:p>
              <a:pPr eaLnBrk="1" hangingPunct="1">
                <a:spcBef>
                  <a:spcPct val="50000"/>
                </a:spcBef>
              </a:pPr>
              <a:r>
                <a:rPr kumimoji="1" lang="en-US" altLang="zh-CN" sz="1700" b="1">
                  <a:solidFill>
                    <a:srgbClr val="0000FF"/>
                  </a:solidFill>
                  <a:ea typeface="宋体" pitchFamily="2" charset="-122"/>
                </a:rPr>
                <a:t>A</a:t>
              </a:r>
            </a:p>
          </p:txBody>
        </p:sp>
        <p:sp>
          <p:nvSpPr>
            <p:cNvPr id="569385" name="Text Box 43"/>
            <p:cNvSpPr txBox="1">
              <a:spLocks noChangeArrowheads="1"/>
            </p:cNvSpPr>
            <p:nvPr/>
          </p:nvSpPr>
          <p:spPr bwMode="auto">
            <a:xfrm>
              <a:off x="5511" y="3430"/>
              <a:ext cx="183" cy="219"/>
            </a:xfrm>
            <a:prstGeom prst="rect">
              <a:avLst/>
            </a:prstGeom>
            <a:noFill/>
            <a:ln w="9525">
              <a:noFill/>
              <a:miter lim="800000"/>
              <a:headEnd/>
              <a:tailEnd/>
            </a:ln>
          </p:spPr>
          <p:txBody>
            <a:bodyPr lIns="90083" tIns="45046" rIns="90083" bIns="45046">
              <a:spAutoFit/>
            </a:bodyPr>
            <a:lstStyle/>
            <a:p>
              <a:pPr eaLnBrk="1" hangingPunct="1">
                <a:spcBef>
                  <a:spcPct val="50000"/>
                </a:spcBef>
              </a:pPr>
              <a:r>
                <a:rPr kumimoji="1" lang="en-US" altLang="zh-CN" sz="1700" b="1">
                  <a:solidFill>
                    <a:srgbClr val="0000FF"/>
                  </a:solidFill>
                  <a:ea typeface="宋体" pitchFamily="2" charset="-122"/>
                </a:rPr>
                <a:t>V</a:t>
              </a:r>
            </a:p>
          </p:txBody>
        </p:sp>
      </p:grpSp>
      <p:sp>
        <p:nvSpPr>
          <p:cNvPr id="761910" name="Rectangle 54"/>
          <p:cNvSpPr>
            <a:spLocks noChangeArrowheads="1"/>
          </p:cNvSpPr>
          <p:nvPr/>
        </p:nvSpPr>
        <p:spPr bwMode="auto">
          <a:xfrm>
            <a:off x="4211638" y="1944688"/>
            <a:ext cx="2116137" cy="2921000"/>
          </a:xfrm>
          <a:prstGeom prst="rect">
            <a:avLst/>
          </a:prstGeom>
          <a:noFill/>
          <a:ln w="9525">
            <a:noFill/>
            <a:miter lim="800000"/>
            <a:headEnd/>
            <a:tailEnd/>
          </a:ln>
        </p:spPr>
        <p:txBody>
          <a:bodyPr lIns="0" tIns="0" rIns="0" bIns="0" anchor="ctr">
            <a:spAutoFit/>
          </a:bodyPr>
          <a:lstStyle/>
          <a:p>
            <a:pPr>
              <a:lnSpc>
                <a:spcPct val="120000"/>
              </a:lnSpc>
            </a:pPr>
            <a:r>
              <a:rPr lang="zh-CN" altLang="en-US" sz="2000" b="1">
                <a:solidFill>
                  <a:srgbClr val="0000FF"/>
                </a:solidFill>
                <a:latin typeface="微软雅黑" pitchFamily="34" charset="-122"/>
                <a:ea typeface="微软雅黑" pitchFamily="34" charset="-122"/>
              </a:rPr>
              <a:t>若</a:t>
            </a:r>
            <a:r>
              <a:rPr lang="en-US" altLang="zh-CN" sz="2000" b="1">
                <a:solidFill>
                  <a:srgbClr val="0000FF"/>
                </a:solidFill>
                <a:latin typeface="微软雅黑" pitchFamily="34" charset="-122"/>
                <a:ea typeface="微软雅黑" pitchFamily="34" charset="-122"/>
              </a:rPr>
              <a:t>n</a:t>
            </a:r>
            <a:r>
              <a:rPr lang="zh-CN" altLang="en-US" sz="2000" b="1">
                <a:solidFill>
                  <a:srgbClr val="0000FF"/>
                </a:solidFill>
                <a:latin typeface="微软雅黑" pitchFamily="34" charset="-122"/>
                <a:ea typeface="微软雅黑" pitchFamily="34" charset="-122"/>
              </a:rPr>
              <a:t>足够大，则在一段时间内一直在局部区域内执行指令，故循环内指令的时间局部性好；</a:t>
            </a:r>
          </a:p>
          <a:p>
            <a:pPr>
              <a:lnSpc>
                <a:spcPct val="120000"/>
              </a:lnSpc>
            </a:pPr>
            <a:endParaRPr lang="zh-CN" altLang="en-US" sz="2000" b="1">
              <a:solidFill>
                <a:srgbClr val="0000FF"/>
              </a:solidFill>
              <a:latin typeface="微软雅黑" pitchFamily="34" charset="-122"/>
              <a:ea typeface="微软雅黑" pitchFamily="34" charset="-122"/>
            </a:endParaRPr>
          </a:p>
          <a:p>
            <a:pPr>
              <a:lnSpc>
                <a:spcPct val="120000"/>
              </a:lnSpc>
            </a:pPr>
            <a:r>
              <a:rPr lang="zh-CN" altLang="en-US" sz="2000" b="1">
                <a:solidFill>
                  <a:srgbClr val="0000FF"/>
                </a:solidFill>
                <a:latin typeface="微软雅黑" pitchFamily="34" charset="-122"/>
                <a:ea typeface="微软雅黑" pitchFamily="34" charset="-122"/>
              </a:rPr>
              <a:t>按顺序执行，故程序空间局部性好！</a:t>
            </a:r>
            <a:endParaRPr lang="en-US" altLang="zh-CN" sz="2000" b="1">
              <a:solidFill>
                <a:srgbClr val="0000FF"/>
              </a:solidFill>
              <a:latin typeface="微软雅黑" pitchFamily="34" charset="-122"/>
              <a:ea typeface="微软雅黑" pitchFamily="34" charset="-122"/>
            </a:endParaRPr>
          </a:p>
        </p:txBody>
      </p:sp>
      <p:sp>
        <p:nvSpPr>
          <p:cNvPr id="761911" name="Rectangle 55"/>
          <p:cNvSpPr>
            <a:spLocks noChangeArrowheads="1"/>
          </p:cNvSpPr>
          <p:nvPr/>
        </p:nvSpPr>
        <p:spPr bwMode="auto">
          <a:xfrm>
            <a:off x="296863" y="5589588"/>
            <a:ext cx="6164262" cy="730250"/>
          </a:xfrm>
          <a:prstGeom prst="rect">
            <a:avLst/>
          </a:prstGeom>
          <a:noFill/>
          <a:ln w="9525">
            <a:noFill/>
            <a:miter lim="800000"/>
            <a:headEnd/>
            <a:tailEnd/>
          </a:ln>
        </p:spPr>
        <p:txBody>
          <a:bodyPr lIns="0" tIns="0" rIns="0" bIns="0" anchor="ctr">
            <a:spAutoFit/>
          </a:bodyPr>
          <a:lstStyle/>
          <a:p>
            <a:pPr>
              <a:lnSpc>
                <a:spcPct val="120000"/>
              </a:lnSpc>
            </a:pPr>
            <a:r>
              <a:rPr lang="zh-CN" altLang="en-US" sz="2000" b="1">
                <a:solidFill>
                  <a:srgbClr val="0000FF"/>
                </a:solidFill>
                <a:latin typeface="微软雅黑" pitchFamily="34" charset="-122"/>
                <a:ea typeface="微软雅黑" pitchFamily="34" charset="-122"/>
              </a:rPr>
              <a:t>数组元素按顺序存放，按顺序访问，故空间局部性好；</a:t>
            </a:r>
          </a:p>
          <a:p>
            <a:pPr>
              <a:lnSpc>
                <a:spcPct val="120000"/>
              </a:lnSpc>
            </a:pPr>
            <a:r>
              <a:rPr lang="zh-CN" altLang="en-US" sz="2000" b="1">
                <a:solidFill>
                  <a:srgbClr val="0000FF"/>
                </a:solidFill>
                <a:latin typeface="微软雅黑" pitchFamily="34" charset="-122"/>
                <a:ea typeface="微软雅黑" pitchFamily="34" charset="-122"/>
              </a:rPr>
              <a:t>每个数组元素都只被访问</a:t>
            </a:r>
            <a:r>
              <a:rPr lang="en-US" altLang="zh-CN" sz="2000" b="1">
                <a:solidFill>
                  <a:srgbClr val="0000FF"/>
                </a:solidFill>
                <a:latin typeface="微软雅黑" pitchFamily="34" charset="-122"/>
                <a:ea typeface="微软雅黑" pitchFamily="34" charset="-122"/>
              </a:rPr>
              <a:t>1</a:t>
            </a:r>
            <a:r>
              <a:rPr lang="zh-CN" altLang="en-US" sz="2000" b="1">
                <a:solidFill>
                  <a:srgbClr val="0000FF"/>
                </a:solidFill>
                <a:latin typeface="微软雅黑" pitchFamily="34" charset="-122"/>
                <a:ea typeface="微软雅黑" pitchFamily="34" charset="-122"/>
              </a:rPr>
              <a:t>次，故没有时间局部性。</a:t>
            </a:r>
          </a:p>
        </p:txBody>
      </p:sp>
      <p:grpSp>
        <p:nvGrpSpPr>
          <p:cNvPr id="569388" name="Group 44"/>
          <p:cNvGrpSpPr>
            <a:grpSpLocks/>
          </p:cNvGrpSpPr>
          <p:nvPr/>
        </p:nvGrpSpPr>
        <p:grpSpPr bwMode="auto">
          <a:xfrm>
            <a:off x="2816225" y="2708275"/>
            <a:ext cx="900113" cy="763588"/>
            <a:chOff x="1604" y="1565"/>
            <a:chExt cx="567" cy="453"/>
          </a:xfrm>
        </p:grpSpPr>
        <p:grpSp>
          <p:nvGrpSpPr>
            <p:cNvPr id="569389" name="Group 59"/>
            <p:cNvGrpSpPr>
              <a:grpSpLocks/>
            </p:cNvGrpSpPr>
            <p:nvPr/>
          </p:nvGrpSpPr>
          <p:grpSpPr bwMode="auto">
            <a:xfrm>
              <a:off x="1604" y="1565"/>
              <a:ext cx="171" cy="453"/>
              <a:chOff x="1633" y="1678"/>
              <a:chExt cx="340" cy="199"/>
            </a:xfrm>
          </p:grpSpPr>
          <p:sp>
            <p:nvSpPr>
              <p:cNvPr id="569390" name="Line 56"/>
              <p:cNvSpPr>
                <a:spLocks noChangeShapeType="1"/>
              </p:cNvSpPr>
              <p:nvPr/>
            </p:nvSpPr>
            <p:spPr bwMode="auto">
              <a:xfrm>
                <a:off x="1633" y="1877"/>
                <a:ext cx="340" cy="0"/>
              </a:xfrm>
              <a:prstGeom prst="line">
                <a:avLst/>
              </a:prstGeom>
              <a:noFill/>
              <a:ln w="28575">
                <a:solidFill>
                  <a:srgbClr val="800000"/>
                </a:solidFill>
                <a:round/>
                <a:headEnd/>
                <a:tailEnd/>
              </a:ln>
            </p:spPr>
            <p:txBody>
              <a:bodyPr lIns="0" tIns="0" rIns="0" bIns="0">
                <a:spAutoFit/>
              </a:bodyPr>
              <a:lstStyle/>
              <a:p>
                <a:endParaRPr lang="zh-CN" altLang="en-US"/>
              </a:p>
            </p:txBody>
          </p:sp>
          <p:sp>
            <p:nvSpPr>
              <p:cNvPr id="569391" name="Line 57"/>
              <p:cNvSpPr>
                <a:spLocks noChangeShapeType="1"/>
              </p:cNvSpPr>
              <p:nvPr/>
            </p:nvSpPr>
            <p:spPr bwMode="auto">
              <a:xfrm>
                <a:off x="1973" y="1678"/>
                <a:ext cx="0" cy="199"/>
              </a:xfrm>
              <a:prstGeom prst="line">
                <a:avLst/>
              </a:prstGeom>
              <a:noFill/>
              <a:ln w="28575">
                <a:solidFill>
                  <a:srgbClr val="800000"/>
                </a:solidFill>
                <a:round/>
                <a:headEnd/>
                <a:tailEnd/>
              </a:ln>
            </p:spPr>
            <p:txBody>
              <a:bodyPr lIns="0" tIns="0" rIns="0" bIns="0">
                <a:spAutoFit/>
              </a:bodyPr>
              <a:lstStyle/>
              <a:p>
                <a:endParaRPr lang="zh-CN" altLang="en-US"/>
              </a:p>
            </p:txBody>
          </p:sp>
          <p:sp>
            <p:nvSpPr>
              <p:cNvPr id="569392" name="Line 58"/>
              <p:cNvSpPr>
                <a:spLocks noChangeShapeType="1"/>
              </p:cNvSpPr>
              <p:nvPr/>
            </p:nvSpPr>
            <p:spPr bwMode="auto">
              <a:xfrm flipH="1">
                <a:off x="1633" y="1678"/>
                <a:ext cx="340" cy="0"/>
              </a:xfrm>
              <a:prstGeom prst="line">
                <a:avLst/>
              </a:prstGeom>
              <a:noFill/>
              <a:ln w="28575">
                <a:solidFill>
                  <a:srgbClr val="800000"/>
                </a:solidFill>
                <a:round/>
                <a:headEnd/>
                <a:tailEnd type="triangle" w="med" len="med"/>
              </a:ln>
            </p:spPr>
            <p:txBody>
              <a:bodyPr lIns="0" tIns="0" rIns="0" bIns="0">
                <a:spAutoFit/>
              </a:bodyPr>
              <a:lstStyle/>
              <a:p>
                <a:endParaRPr lang="zh-CN" altLang="en-US"/>
              </a:p>
            </p:txBody>
          </p:sp>
        </p:grpSp>
        <p:sp>
          <p:nvSpPr>
            <p:cNvPr id="569393" name="Text Box 60"/>
            <p:cNvSpPr txBox="1">
              <a:spLocks noChangeArrowheads="1"/>
            </p:cNvSpPr>
            <p:nvPr/>
          </p:nvSpPr>
          <p:spPr bwMode="auto">
            <a:xfrm>
              <a:off x="1831" y="1593"/>
              <a:ext cx="340" cy="362"/>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006600"/>
                  </a:solidFill>
                  <a:ea typeface="黑体" pitchFamily="49" charset="-122"/>
                </a:rPr>
                <a:t>循环</a:t>
              </a:r>
              <a:r>
                <a:rPr kumimoji="1" lang="en-US" altLang="zh-CN" sz="2000" b="1">
                  <a:solidFill>
                    <a:srgbClr val="006600"/>
                  </a:solidFill>
                  <a:ea typeface="黑体" pitchFamily="49" charset="-122"/>
                </a:rPr>
                <a:t>n</a:t>
              </a:r>
              <a:r>
                <a:rPr kumimoji="1" lang="zh-CN" altLang="en-US" sz="2000" b="1">
                  <a:solidFill>
                    <a:srgbClr val="006600"/>
                  </a:solidFill>
                  <a:ea typeface="黑体" pitchFamily="49" charset="-122"/>
                </a:rPr>
                <a:t>次</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1860">
                                            <p:txEl>
                                              <p:pRg st="0" end="0"/>
                                            </p:txEl>
                                          </p:spTgt>
                                        </p:tgtEl>
                                        <p:attrNameLst>
                                          <p:attrName>style.visibility</p:attrName>
                                        </p:attrNameLst>
                                      </p:cBhvr>
                                      <p:to>
                                        <p:strVal val="visible"/>
                                      </p:to>
                                    </p:set>
                                    <p:animEffect transition="in" filter="blinds(horizontal)">
                                      <p:cBhvr>
                                        <p:cTn id="7" dur="500"/>
                                        <p:tgtEl>
                                          <p:spTgt spid="76186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61860">
                                            <p:txEl>
                                              <p:pRg st="1" end="1"/>
                                            </p:txEl>
                                          </p:spTgt>
                                        </p:tgtEl>
                                        <p:attrNameLst>
                                          <p:attrName>style.visibility</p:attrName>
                                        </p:attrNameLst>
                                      </p:cBhvr>
                                      <p:to>
                                        <p:strVal val="visible"/>
                                      </p:to>
                                    </p:set>
                                    <p:animEffect transition="in" filter="blinds(horizontal)">
                                      <p:cBhvr>
                                        <p:cTn id="10" dur="500"/>
                                        <p:tgtEl>
                                          <p:spTgt spid="76186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61860">
                                            <p:txEl>
                                              <p:pRg st="2" end="2"/>
                                            </p:txEl>
                                          </p:spTgt>
                                        </p:tgtEl>
                                        <p:attrNameLst>
                                          <p:attrName>style.visibility</p:attrName>
                                        </p:attrNameLst>
                                      </p:cBhvr>
                                      <p:to>
                                        <p:strVal val="visible"/>
                                      </p:to>
                                    </p:set>
                                    <p:animEffect transition="in" filter="blinds(horizontal)">
                                      <p:cBhvr>
                                        <p:cTn id="15" dur="500"/>
                                        <p:tgtEl>
                                          <p:spTgt spid="761860">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61860">
                                            <p:txEl>
                                              <p:pRg st="3" end="3"/>
                                            </p:txEl>
                                          </p:spTgt>
                                        </p:tgtEl>
                                        <p:attrNameLst>
                                          <p:attrName>style.visibility</p:attrName>
                                        </p:attrNameLst>
                                      </p:cBhvr>
                                      <p:to>
                                        <p:strVal val="visible"/>
                                      </p:to>
                                    </p:set>
                                    <p:animEffect transition="in" filter="blinds(horizontal)">
                                      <p:cBhvr>
                                        <p:cTn id="18" dur="500"/>
                                        <p:tgtEl>
                                          <p:spTgt spid="761860">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61860">
                                            <p:txEl>
                                              <p:pRg st="4" end="4"/>
                                            </p:txEl>
                                          </p:spTgt>
                                        </p:tgtEl>
                                        <p:attrNameLst>
                                          <p:attrName>style.visibility</p:attrName>
                                        </p:attrNameLst>
                                      </p:cBhvr>
                                      <p:to>
                                        <p:strVal val="visible"/>
                                      </p:to>
                                    </p:set>
                                    <p:animEffect transition="in" filter="blinds(horizontal)">
                                      <p:cBhvr>
                                        <p:cTn id="21" dur="500"/>
                                        <p:tgtEl>
                                          <p:spTgt spid="761860">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61860">
                                            <p:txEl>
                                              <p:pRg st="5" end="5"/>
                                            </p:txEl>
                                          </p:spTgt>
                                        </p:tgtEl>
                                        <p:attrNameLst>
                                          <p:attrName>style.visibility</p:attrName>
                                        </p:attrNameLst>
                                      </p:cBhvr>
                                      <p:to>
                                        <p:strVal val="visible"/>
                                      </p:to>
                                    </p:set>
                                    <p:animEffect transition="in" filter="blinds(horizontal)">
                                      <p:cBhvr>
                                        <p:cTn id="24" dur="500"/>
                                        <p:tgtEl>
                                          <p:spTgt spid="761860">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61860">
                                            <p:txEl>
                                              <p:pRg st="6" end="6"/>
                                            </p:txEl>
                                          </p:spTgt>
                                        </p:tgtEl>
                                        <p:attrNameLst>
                                          <p:attrName>style.visibility</p:attrName>
                                        </p:attrNameLst>
                                      </p:cBhvr>
                                      <p:to>
                                        <p:strVal val="visible"/>
                                      </p:to>
                                    </p:set>
                                    <p:animEffect transition="in" filter="blinds(horizontal)">
                                      <p:cBhvr>
                                        <p:cTn id="27" dur="500"/>
                                        <p:tgtEl>
                                          <p:spTgt spid="761860">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61860">
                                            <p:txEl>
                                              <p:pRg st="7" end="7"/>
                                            </p:txEl>
                                          </p:spTgt>
                                        </p:tgtEl>
                                        <p:attrNameLst>
                                          <p:attrName>style.visibility</p:attrName>
                                        </p:attrNameLst>
                                      </p:cBhvr>
                                      <p:to>
                                        <p:strVal val="visible"/>
                                      </p:to>
                                    </p:set>
                                    <p:animEffect transition="in" filter="blinds(horizontal)">
                                      <p:cBhvr>
                                        <p:cTn id="30" dur="500"/>
                                        <p:tgtEl>
                                          <p:spTgt spid="761860">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761860">
                                            <p:txEl>
                                              <p:pRg st="8" end="8"/>
                                            </p:txEl>
                                          </p:spTgt>
                                        </p:tgtEl>
                                        <p:attrNameLst>
                                          <p:attrName>style.visibility</p:attrName>
                                        </p:attrNameLst>
                                      </p:cBhvr>
                                      <p:to>
                                        <p:strVal val="visible"/>
                                      </p:to>
                                    </p:set>
                                    <p:animEffect transition="in" filter="blinds(horizontal)">
                                      <p:cBhvr>
                                        <p:cTn id="33" dur="500"/>
                                        <p:tgtEl>
                                          <p:spTgt spid="761860">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69388"/>
                                        </p:tgtEl>
                                        <p:attrNameLst>
                                          <p:attrName>style.visibility</p:attrName>
                                        </p:attrNameLst>
                                      </p:cBhvr>
                                      <p:to>
                                        <p:strVal val="visible"/>
                                      </p:to>
                                    </p:set>
                                    <p:animEffect transition="in" filter="blinds(horizontal)">
                                      <p:cBhvr>
                                        <p:cTn id="38" dur="500"/>
                                        <p:tgtEl>
                                          <p:spTgt spid="569388"/>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761910"/>
                                        </p:tgtEl>
                                        <p:attrNameLst>
                                          <p:attrName>style.visibility</p:attrName>
                                        </p:attrNameLst>
                                      </p:cBhvr>
                                      <p:to>
                                        <p:strVal val="visible"/>
                                      </p:to>
                                    </p:set>
                                    <p:animEffect transition="in" filter="blinds(horizontal)">
                                      <p:cBhvr>
                                        <p:cTn id="43" dur="500"/>
                                        <p:tgtEl>
                                          <p:spTgt spid="761910"/>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761860">
                                            <p:txEl>
                                              <p:pRg st="10" end="10"/>
                                            </p:txEl>
                                          </p:spTgt>
                                        </p:tgtEl>
                                        <p:attrNameLst>
                                          <p:attrName>style.visibility</p:attrName>
                                        </p:attrNameLst>
                                      </p:cBhvr>
                                      <p:to>
                                        <p:strVal val="visible"/>
                                      </p:to>
                                    </p:set>
                                    <p:animEffect transition="in" filter="blinds(horizontal)">
                                      <p:cBhvr>
                                        <p:cTn id="48" dur="500"/>
                                        <p:tgtEl>
                                          <p:spTgt spid="761860">
                                            <p:txEl>
                                              <p:pRg st="10" end="10"/>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761860">
                                            <p:txEl>
                                              <p:pRg st="11" end="11"/>
                                            </p:txEl>
                                          </p:spTgt>
                                        </p:tgtEl>
                                        <p:attrNameLst>
                                          <p:attrName>style.visibility</p:attrName>
                                        </p:attrNameLst>
                                      </p:cBhvr>
                                      <p:to>
                                        <p:strVal val="visible"/>
                                      </p:to>
                                    </p:set>
                                    <p:animEffect transition="in" filter="blinds(horizontal)">
                                      <p:cBhvr>
                                        <p:cTn id="51" dur="500"/>
                                        <p:tgtEl>
                                          <p:spTgt spid="761860">
                                            <p:txEl>
                                              <p:pRg st="11" end="11"/>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761860">
                                            <p:txEl>
                                              <p:pRg st="12" end="12"/>
                                            </p:txEl>
                                          </p:spTgt>
                                        </p:tgtEl>
                                        <p:attrNameLst>
                                          <p:attrName>style.visibility</p:attrName>
                                        </p:attrNameLst>
                                      </p:cBhvr>
                                      <p:to>
                                        <p:strVal val="visible"/>
                                      </p:to>
                                    </p:set>
                                    <p:animEffect transition="in" filter="blinds(horizontal)">
                                      <p:cBhvr>
                                        <p:cTn id="54" dur="500"/>
                                        <p:tgtEl>
                                          <p:spTgt spid="761860">
                                            <p:txEl>
                                              <p:pRg st="12" end="1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761911"/>
                                        </p:tgtEl>
                                        <p:attrNameLst>
                                          <p:attrName>style.visibility</p:attrName>
                                        </p:attrNameLst>
                                      </p:cBhvr>
                                      <p:to>
                                        <p:strVal val="visible"/>
                                      </p:to>
                                    </p:set>
                                    <p:animEffect transition="in" filter="blinds(horizontal)">
                                      <p:cBhvr>
                                        <p:cTn id="59" dur="500"/>
                                        <p:tgtEl>
                                          <p:spTgt spid="761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910" grpId="0"/>
      <p:bldP spid="76191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idx="4294967295"/>
          </p:nvPr>
        </p:nvSpPr>
        <p:spPr/>
        <p:txBody>
          <a:bodyPr lIns="91440" tIns="45720" rIns="91440" bIns="45720" anchor="ctr"/>
          <a:lstStyle/>
          <a:p>
            <a:pPr eaLnBrk="1" hangingPunct="1"/>
            <a:r>
              <a:rPr lang="zh-CN" altLang="en-US" sz="3200"/>
              <a:t>程序的局部性原理举例</a:t>
            </a:r>
            <a:r>
              <a:rPr lang="en-US" altLang="zh-CN" sz="3200"/>
              <a:t>2</a:t>
            </a:r>
          </a:p>
        </p:txBody>
      </p:sp>
      <p:sp>
        <p:nvSpPr>
          <p:cNvPr id="570371" name="Rectangle 3"/>
          <p:cNvSpPr>
            <a:spLocks noGrp="1" noChangeArrowheads="1"/>
          </p:cNvSpPr>
          <p:nvPr>
            <p:ph type="body" idx="4294967295"/>
          </p:nvPr>
        </p:nvSpPr>
        <p:spPr>
          <a:xfrm>
            <a:off x="12700" y="649288"/>
            <a:ext cx="8783638" cy="1096962"/>
          </a:xfrm>
        </p:spPr>
        <p:txBody>
          <a:bodyPr lIns="91440" tIns="45720" rIns="91440" bIns="45720"/>
          <a:lstStyle/>
          <a:p>
            <a:pPr eaLnBrk="1" hangingPunct="1">
              <a:lnSpc>
                <a:spcPct val="110000"/>
              </a:lnSpc>
              <a:buFontTx/>
              <a:buNone/>
            </a:pPr>
            <a:r>
              <a:rPr lang="zh-CN" altLang="en-US" sz="1000">
                <a:ea typeface="宋体" pitchFamily="2" charset="-122"/>
              </a:rPr>
              <a:t>      </a:t>
            </a:r>
            <a:r>
              <a:rPr lang="zh-CN" altLang="en-US" sz="2000">
                <a:latin typeface="微软雅黑" pitchFamily="34" charset="-122"/>
                <a:ea typeface="微软雅黑" pitchFamily="34" charset="-122"/>
              </a:rPr>
              <a:t>以下哪个对数组</a:t>
            </a:r>
            <a:r>
              <a:rPr lang="en-US" altLang="zh-CN" sz="2000">
                <a:latin typeface="微软雅黑" pitchFamily="34" charset="-122"/>
                <a:ea typeface="微软雅黑" pitchFamily="34" charset="-122"/>
              </a:rPr>
              <a:t>a</a:t>
            </a:r>
            <a:r>
              <a:rPr lang="zh-CN" altLang="en-US" sz="2000">
                <a:latin typeface="微软雅黑" pitchFamily="34" charset="-122"/>
                <a:ea typeface="微软雅黑" pitchFamily="34" charset="-122"/>
              </a:rPr>
              <a:t>引用的空间局部性更好？时间局部性呢？变量</a:t>
            </a:r>
            <a:r>
              <a:rPr lang="en-US" altLang="zh-CN" sz="2000">
                <a:latin typeface="微软雅黑" pitchFamily="34" charset="-122"/>
                <a:ea typeface="微软雅黑" pitchFamily="34" charset="-122"/>
              </a:rPr>
              <a:t>sum</a:t>
            </a:r>
            <a:r>
              <a:rPr lang="zh-CN" altLang="en-US" sz="2000">
                <a:latin typeface="微软雅黑" pitchFamily="34" charset="-122"/>
                <a:ea typeface="微软雅黑" pitchFamily="34" charset="-122"/>
              </a:rPr>
              <a:t>的空间局部性和时间局部性如何？对于指令来说，</a:t>
            </a:r>
            <a:r>
              <a:rPr lang="en-US" altLang="zh-CN" sz="2000">
                <a:latin typeface="微软雅黑" pitchFamily="34" charset="-122"/>
                <a:ea typeface="微软雅黑" pitchFamily="34" charset="-122"/>
              </a:rPr>
              <a:t>for</a:t>
            </a:r>
            <a:r>
              <a:rPr lang="zh-CN" altLang="en-US" sz="2000">
                <a:latin typeface="微软雅黑" pitchFamily="34" charset="-122"/>
                <a:ea typeface="微软雅黑" pitchFamily="34" charset="-122"/>
              </a:rPr>
              <a:t>循环体的空间局部性和时间局部性如何？</a:t>
            </a:r>
          </a:p>
        </p:txBody>
      </p:sp>
      <p:sp>
        <p:nvSpPr>
          <p:cNvPr id="736260" name="Rectangle 4"/>
          <p:cNvSpPr>
            <a:spLocks noChangeArrowheads="1"/>
          </p:cNvSpPr>
          <p:nvPr/>
        </p:nvSpPr>
        <p:spPr bwMode="auto">
          <a:xfrm>
            <a:off x="5391150" y="6343650"/>
            <a:ext cx="3429000" cy="274638"/>
          </a:xfrm>
          <a:prstGeom prst="rect">
            <a:avLst/>
          </a:prstGeom>
          <a:noFill/>
          <a:ln w="9525">
            <a:noFill/>
            <a:miter lim="800000"/>
            <a:headEnd/>
            <a:tailEnd/>
          </a:ln>
        </p:spPr>
        <p:txBody>
          <a:bodyPr wrap="none" lIns="0" tIns="0" rIns="0" bIns="0">
            <a:spAutoFit/>
          </a:bodyPr>
          <a:lstStyle/>
          <a:p>
            <a:pPr eaLnBrk="1" hangingPunct="1">
              <a:spcBef>
                <a:spcPct val="20000"/>
              </a:spcBef>
              <a:buClr>
                <a:schemeClr val="accent1"/>
              </a:buClr>
              <a:buSzPct val="80000"/>
              <a:buFont typeface="Wingdings" pitchFamily="2" charset="2"/>
              <a:buNone/>
            </a:pPr>
            <a:r>
              <a:rPr kumimoji="1" lang="zh-CN" altLang="en-US" sz="1800" b="1">
                <a:solidFill>
                  <a:srgbClr val="CC3300"/>
                </a:solidFill>
                <a:latin typeface="微软雅黑" pitchFamily="34" charset="-122"/>
                <a:ea typeface="微软雅黑" pitchFamily="34" charset="-122"/>
                <a:cs typeface="Arial" pitchFamily="34" charset="0"/>
              </a:rPr>
              <a:t>数组在存储器中按行优先顺序存放</a:t>
            </a:r>
            <a:endParaRPr kumimoji="1" lang="zh-CN" altLang="en-US" sz="1800">
              <a:solidFill>
                <a:srgbClr val="CC3300"/>
              </a:solidFill>
              <a:latin typeface="微软雅黑" pitchFamily="34" charset="-122"/>
              <a:ea typeface="微软雅黑" pitchFamily="34" charset="-122"/>
              <a:cs typeface="Arial" pitchFamily="34" charset="0"/>
            </a:endParaRPr>
          </a:p>
        </p:txBody>
      </p:sp>
      <p:sp>
        <p:nvSpPr>
          <p:cNvPr id="570373" name="Text Box 5"/>
          <p:cNvSpPr txBox="1">
            <a:spLocks noChangeArrowheads="1"/>
          </p:cNvSpPr>
          <p:nvPr/>
        </p:nvSpPr>
        <p:spPr bwMode="auto">
          <a:xfrm>
            <a:off x="304800" y="6170613"/>
            <a:ext cx="7507288" cy="274637"/>
          </a:xfrm>
          <a:prstGeom prst="rect">
            <a:avLst/>
          </a:prstGeom>
          <a:noFill/>
          <a:ln w="9525">
            <a:noFill/>
            <a:miter lim="800000"/>
            <a:headEnd/>
            <a:tailEnd/>
          </a:ln>
        </p:spPr>
        <p:txBody>
          <a:bodyPr lIns="0" tIns="0" rIns="0" bIns="0">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36262" name="Rectangle 6"/>
          <p:cNvSpPr>
            <a:spLocks noChangeArrowheads="1"/>
          </p:cNvSpPr>
          <p:nvPr/>
        </p:nvSpPr>
        <p:spPr bwMode="auto">
          <a:xfrm>
            <a:off x="296863" y="4184650"/>
            <a:ext cx="4979987" cy="2549525"/>
          </a:xfrm>
          <a:prstGeom prst="rect">
            <a:avLst/>
          </a:prstGeom>
          <a:solidFill>
            <a:schemeClr val="bg1"/>
          </a:solidFill>
          <a:ln w="9525">
            <a:solidFill>
              <a:schemeClr val="tx1"/>
            </a:solidFill>
            <a:miter lim="800000"/>
            <a:headEnd/>
            <a:tailEnd/>
          </a:ln>
        </p:spPr>
        <p:txBody>
          <a:bodyPr lIns="0" tIns="0" rIns="0" bIns="0">
            <a:spAutoFit/>
          </a:bodyPr>
          <a:lstStyle/>
          <a:p>
            <a:pPr eaLnBrk="1" hangingPunct="1">
              <a:lnSpc>
                <a:spcPct val="110000"/>
              </a:lnSpc>
              <a:buClr>
                <a:schemeClr val="accent1"/>
              </a:buClr>
              <a:buSzPct val="80000"/>
              <a:buFont typeface="Wingdings" pitchFamily="2" charset="2"/>
              <a:buNone/>
            </a:pPr>
            <a:r>
              <a:rPr kumimoji="1" lang="zh-CN" altLang="en-US" sz="1900" b="1">
                <a:solidFill>
                  <a:srgbClr val="CC0000"/>
                </a:solidFill>
                <a:ea typeface="宋体" pitchFamily="2" charset="-122"/>
              </a:rPr>
              <a:t>程序段</a:t>
            </a:r>
            <a:r>
              <a:rPr kumimoji="1" lang="en-US" altLang="zh-CN" sz="1900" b="1">
                <a:solidFill>
                  <a:srgbClr val="CC0000"/>
                </a:solidFill>
                <a:ea typeface="宋体" pitchFamily="2" charset="-122"/>
              </a:rPr>
              <a:t>B:</a:t>
            </a:r>
          </a:p>
          <a:p>
            <a:pPr eaLnBrk="1" hangingPunct="1">
              <a:lnSpc>
                <a:spcPct val="110000"/>
              </a:lnSpc>
              <a:buClr>
                <a:schemeClr val="accent1"/>
              </a:buClr>
              <a:buSzPct val="80000"/>
              <a:buFont typeface="Wingdings" pitchFamily="2" charset="2"/>
              <a:buNone/>
            </a:pPr>
            <a:r>
              <a:rPr kumimoji="1" lang="en-US" altLang="zh-CN" sz="1900" b="1">
                <a:ea typeface="宋体" pitchFamily="2" charset="-122"/>
              </a:rPr>
              <a:t> int sumarraycols(int a[M][N])</a:t>
            </a:r>
          </a:p>
          <a:p>
            <a:pPr eaLnBrk="1" hangingPunct="1">
              <a:lnSpc>
                <a:spcPct val="110000"/>
              </a:lnSpc>
            </a:pPr>
            <a:r>
              <a:rPr kumimoji="1" lang="en-US" altLang="zh-CN" sz="1900" b="1">
                <a:ea typeface="宋体" pitchFamily="2" charset="-122"/>
              </a:rPr>
              <a:t> {</a:t>
            </a:r>
          </a:p>
          <a:p>
            <a:pPr eaLnBrk="1" hangingPunct="1">
              <a:lnSpc>
                <a:spcPct val="110000"/>
              </a:lnSpc>
            </a:pPr>
            <a:r>
              <a:rPr kumimoji="1" lang="en-US" altLang="zh-CN" sz="1900" b="1">
                <a:ea typeface="宋体" pitchFamily="2" charset="-122"/>
              </a:rPr>
              <a:t>     int i, j, sum=0;</a:t>
            </a:r>
          </a:p>
          <a:p>
            <a:pPr eaLnBrk="1" hangingPunct="1">
              <a:lnSpc>
                <a:spcPct val="110000"/>
              </a:lnSpc>
            </a:pPr>
            <a:r>
              <a:rPr kumimoji="1" lang="en-US" altLang="zh-CN" sz="1900" b="1">
                <a:ea typeface="宋体" pitchFamily="2" charset="-122"/>
              </a:rPr>
              <a:t>          for  </a:t>
            </a:r>
            <a:r>
              <a:rPr kumimoji="1" lang="en-US" altLang="zh-CN" sz="1900" b="1">
                <a:solidFill>
                  <a:srgbClr val="CC0000"/>
                </a:solidFill>
                <a:ea typeface="宋体" pitchFamily="2" charset="-122"/>
              </a:rPr>
              <a:t>(j=0; j&lt;N, j++)</a:t>
            </a:r>
          </a:p>
          <a:p>
            <a:pPr eaLnBrk="1" hangingPunct="1">
              <a:lnSpc>
                <a:spcPct val="110000"/>
              </a:lnSpc>
            </a:pPr>
            <a:r>
              <a:rPr kumimoji="1" lang="en-US" altLang="zh-CN" sz="1900" b="1">
                <a:ea typeface="宋体" pitchFamily="2" charset="-122"/>
              </a:rPr>
              <a:t>	  for </a:t>
            </a:r>
            <a:r>
              <a:rPr kumimoji="1" lang="en-US" altLang="zh-CN" sz="1900" b="1">
                <a:solidFill>
                  <a:srgbClr val="0000FF"/>
                </a:solidFill>
                <a:ea typeface="宋体" pitchFamily="2" charset="-122"/>
              </a:rPr>
              <a:t>(i=0; i&lt;M, i++)</a:t>
            </a:r>
            <a:r>
              <a:rPr kumimoji="1" lang="en-US" altLang="zh-CN" sz="1900" b="1">
                <a:ea typeface="宋体" pitchFamily="2" charset="-122"/>
              </a:rPr>
              <a:t>  sum+=a[i][j];</a:t>
            </a:r>
          </a:p>
          <a:p>
            <a:pPr eaLnBrk="1" hangingPunct="1">
              <a:lnSpc>
                <a:spcPct val="110000"/>
              </a:lnSpc>
            </a:pPr>
            <a:r>
              <a:rPr kumimoji="1" lang="en-US" altLang="zh-CN" sz="1900" b="1">
                <a:ea typeface="宋体" pitchFamily="2" charset="-122"/>
              </a:rPr>
              <a:t>           return sum;</a:t>
            </a:r>
          </a:p>
          <a:p>
            <a:pPr eaLnBrk="1" hangingPunct="1">
              <a:lnSpc>
                <a:spcPct val="110000"/>
              </a:lnSpc>
            </a:pPr>
            <a:r>
              <a:rPr kumimoji="1" lang="en-US" altLang="zh-CN" sz="1900" b="1">
                <a:ea typeface="宋体" pitchFamily="2" charset="-122"/>
              </a:rPr>
              <a:t> }</a:t>
            </a:r>
          </a:p>
        </p:txBody>
      </p:sp>
      <p:sp>
        <p:nvSpPr>
          <p:cNvPr id="736263" name="Rectangle 7"/>
          <p:cNvSpPr>
            <a:spLocks noChangeArrowheads="1"/>
          </p:cNvSpPr>
          <p:nvPr/>
        </p:nvSpPr>
        <p:spPr bwMode="auto">
          <a:xfrm>
            <a:off x="296863" y="1862138"/>
            <a:ext cx="4995862" cy="2206625"/>
          </a:xfrm>
          <a:prstGeom prst="rect">
            <a:avLst/>
          </a:prstGeom>
          <a:noFill/>
          <a:ln w="9525">
            <a:solidFill>
              <a:schemeClr val="tx1"/>
            </a:solidFill>
            <a:miter lim="800000"/>
            <a:headEnd/>
            <a:tailEnd/>
          </a:ln>
        </p:spPr>
        <p:txBody>
          <a:bodyPr lIns="0" tIns="0" rIns="0" bIns="0">
            <a:spAutoFit/>
          </a:bodyPr>
          <a:lstStyle/>
          <a:p>
            <a:pPr eaLnBrk="1" hangingPunct="1">
              <a:lnSpc>
                <a:spcPct val="95000"/>
              </a:lnSpc>
            </a:pPr>
            <a:r>
              <a:rPr kumimoji="1" lang="zh-CN" altLang="en-US" sz="1900" b="1">
                <a:solidFill>
                  <a:srgbClr val="CC3300"/>
                </a:solidFill>
                <a:ea typeface="宋体" pitchFamily="2" charset="-122"/>
              </a:rPr>
              <a:t>程序段</a:t>
            </a:r>
            <a:r>
              <a:rPr kumimoji="1" lang="en-US" altLang="zh-CN" sz="1900" b="1">
                <a:solidFill>
                  <a:srgbClr val="CC3300"/>
                </a:solidFill>
                <a:ea typeface="宋体" pitchFamily="2" charset="-122"/>
              </a:rPr>
              <a:t>A:</a:t>
            </a:r>
          </a:p>
          <a:p>
            <a:pPr eaLnBrk="1" hangingPunct="1">
              <a:lnSpc>
                <a:spcPct val="95000"/>
              </a:lnSpc>
            </a:pPr>
            <a:r>
              <a:rPr kumimoji="1" lang="en-US" altLang="zh-CN" sz="1900" b="1">
                <a:ea typeface="宋体" pitchFamily="2" charset="-122"/>
              </a:rPr>
              <a:t> int sumarrayrows(int a[M][N])</a:t>
            </a:r>
          </a:p>
          <a:p>
            <a:pPr eaLnBrk="1" hangingPunct="1">
              <a:lnSpc>
                <a:spcPct val="95000"/>
              </a:lnSpc>
            </a:pPr>
            <a:r>
              <a:rPr kumimoji="1" lang="en-US" altLang="zh-CN" sz="1900" b="1">
                <a:ea typeface="宋体" pitchFamily="2" charset="-122"/>
              </a:rPr>
              <a:t> {</a:t>
            </a:r>
          </a:p>
          <a:p>
            <a:pPr eaLnBrk="1" hangingPunct="1">
              <a:lnSpc>
                <a:spcPct val="95000"/>
              </a:lnSpc>
            </a:pPr>
            <a:r>
              <a:rPr kumimoji="1" lang="en-US" altLang="zh-CN" sz="1900" b="1">
                <a:ea typeface="宋体" pitchFamily="2" charset="-122"/>
              </a:rPr>
              <a:t>    int i, j, sum=0;</a:t>
            </a:r>
          </a:p>
          <a:p>
            <a:pPr eaLnBrk="1" hangingPunct="1">
              <a:lnSpc>
                <a:spcPct val="95000"/>
              </a:lnSpc>
            </a:pPr>
            <a:r>
              <a:rPr kumimoji="1" lang="en-US" altLang="zh-CN" sz="1900" b="1">
                <a:ea typeface="宋体" pitchFamily="2" charset="-122"/>
              </a:rPr>
              <a:t>        for  (</a:t>
            </a:r>
            <a:r>
              <a:rPr kumimoji="1" lang="en-US" altLang="zh-CN" sz="1900" b="1">
                <a:solidFill>
                  <a:srgbClr val="CC0000"/>
                </a:solidFill>
                <a:ea typeface="宋体" pitchFamily="2" charset="-122"/>
              </a:rPr>
              <a:t>i=0; i&lt;M, i++)</a:t>
            </a:r>
          </a:p>
          <a:p>
            <a:pPr eaLnBrk="1" hangingPunct="1">
              <a:lnSpc>
                <a:spcPct val="95000"/>
              </a:lnSpc>
            </a:pPr>
            <a:r>
              <a:rPr kumimoji="1" lang="en-US" altLang="zh-CN" sz="1900" b="1">
                <a:ea typeface="宋体" pitchFamily="2" charset="-122"/>
              </a:rPr>
              <a:t>	for </a:t>
            </a:r>
            <a:r>
              <a:rPr kumimoji="1" lang="en-US" altLang="zh-CN" sz="1900" b="1">
                <a:solidFill>
                  <a:srgbClr val="0000FF"/>
                </a:solidFill>
                <a:ea typeface="宋体" pitchFamily="2" charset="-122"/>
              </a:rPr>
              <a:t>(j=0; j&lt;N, j++)  </a:t>
            </a:r>
            <a:r>
              <a:rPr kumimoji="1" lang="en-US" altLang="zh-CN" sz="1900" b="1">
                <a:ea typeface="宋体" pitchFamily="2" charset="-122"/>
              </a:rPr>
              <a:t>sum+=a[i][j];</a:t>
            </a:r>
          </a:p>
          <a:p>
            <a:pPr eaLnBrk="1" hangingPunct="1">
              <a:lnSpc>
                <a:spcPct val="95000"/>
              </a:lnSpc>
            </a:pPr>
            <a:r>
              <a:rPr kumimoji="1" lang="en-US" altLang="zh-CN" sz="1900" b="1">
                <a:ea typeface="宋体" pitchFamily="2" charset="-122"/>
              </a:rPr>
              <a:t>        return sum;</a:t>
            </a:r>
          </a:p>
          <a:p>
            <a:pPr eaLnBrk="1" hangingPunct="1">
              <a:lnSpc>
                <a:spcPct val="95000"/>
              </a:lnSpc>
            </a:pPr>
            <a:r>
              <a:rPr kumimoji="1" lang="en-US" altLang="zh-CN" sz="1900" b="1">
                <a:ea typeface="宋体" pitchFamily="2" charset="-122"/>
              </a:rPr>
              <a:t> }</a:t>
            </a:r>
          </a:p>
        </p:txBody>
      </p:sp>
      <p:sp>
        <p:nvSpPr>
          <p:cNvPr id="736264" name="Rectangle 8"/>
          <p:cNvSpPr>
            <a:spLocks noChangeArrowheads="1"/>
          </p:cNvSpPr>
          <p:nvPr/>
        </p:nvSpPr>
        <p:spPr bwMode="auto">
          <a:xfrm>
            <a:off x="6021388" y="1460500"/>
            <a:ext cx="2765425" cy="363538"/>
          </a:xfrm>
          <a:prstGeom prst="rect">
            <a:avLst/>
          </a:prstGeom>
          <a:noFill/>
          <a:ln w="25400">
            <a:noFill/>
            <a:miter lim="800000"/>
            <a:headEnd/>
            <a:tailEnd/>
          </a:ln>
        </p:spPr>
        <p:txBody>
          <a:bodyPr wrap="none" lIns="89140" tIns="43777" rIns="89140" bIns="43777">
            <a:spAutoFit/>
          </a:bodyPr>
          <a:lstStyle/>
          <a:p>
            <a:r>
              <a:rPr kumimoji="1" lang="en-US" altLang="zh-CN" sz="1800" b="1">
                <a:solidFill>
                  <a:srgbClr val="006600"/>
                </a:solidFill>
                <a:ea typeface="黑体" pitchFamily="49" charset="-122"/>
              </a:rPr>
              <a:t>M=N=2048</a:t>
            </a:r>
            <a:r>
              <a:rPr kumimoji="1" lang="zh-CN" altLang="en-US" sz="1800" b="1">
                <a:solidFill>
                  <a:srgbClr val="006600"/>
                </a:solidFill>
                <a:ea typeface="黑体" pitchFamily="49" charset="-122"/>
              </a:rPr>
              <a:t>时</a:t>
            </a:r>
            <a:r>
              <a:rPr lang="zh-CN" altLang="en-US" sz="1800" b="1">
                <a:solidFill>
                  <a:srgbClr val="006600"/>
                </a:solidFill>
                <a:ea typeface="黑体" pitchFamily="49" charset="-122"/>
              </a:rPr>
              <a:t>主存的布局</a:t>
            </a:r>
            <a:r>
              <a:rPr lang="en-US" altLang="zh-CN" sz="1800" b="1">
                <a:solidFill>
                  <a:srgbClr val="006600"/>
                </a:solidFill>
                <a:ea typeface="黑体" pitchFamily="49" charset="-122"/>
              </a:rPr>
              <a:t>:</a:t>
            </a:r>
          </a:p>
        </p:txBody>
      </p:sp>
      <p:grpSp>
        <p:nvGrpSpPr>
          <p:cNvPr id="2" name="Group 9"/>
          <p:cNvGrpSpPr>
            <a:grpSpLocks/>
          </p:cNvGrpSpPr>
          <p:nvPr/>
        </p:nvGrpSpPr>
        <p:grpSpPr bwMode="auto">
          <a:xfrm>
            <a:off x="5346700" y="1835150"/>
            <a:ext cx="3556000" cy="4421188"/>
            <a:chOff x="3560" y="1196"/>
            <a:chExt cx="1985" cy="2728"/>
          </a:xfrm>
        </p:grpSpPr>
        <p:sp>
          <p:nvSpPr>
            <p:cNvPr id="570378" name="Rectangle 10"/>
            <p:cNvSpPr>
              <a:spLocks noChangeArrowheads="1"/>
            </p:cNvSpPr>
            <p:nvPr/>
          </p:nvSpPr>
          <p:spPr bwMode="auto">
            <a:xfrm>
              <a:off x="3709" y="1318"/>
              <a:ext cx="414" cy="206"/>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0x100</a:t>
              </a:r>
            </a:p>
          </p:txBody>
        </p:sp>
        <p:sp>
          <p:nvSpPr>
            <p:cNvPr id="570379" name="Rectangle 11"/>
            <p:cNvSpPr>
              <a:spLocks noChangeArrowheads="1"/>
            </p:cNvSpPr>
            <p:nvPr/>
          </p:nvSpPr>
          <p:spPr bwMode="auto">
            <a:xfrm>
              <a:off x="3702" y="1769"/>
              <a:ext cx="432" cy="206"/>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0x1</a:t>
              </a:r>
              <a:r>
                <a:rPr lang="en-US" altLang="zh-CN" b="1">
                  <a:ea typeface="PMingLiU" pitchFamily="18" charset="-120"/>
                </a:rPr>
                <a:t>7</a:t>
              </a:r>
              <a:r>
                <a:rPr lang="en-US" altLang="zh-TW" b="1">
                  <a:ea typeface="PMingLiU" pitchFamily="18" charset="-120"/>
                </a:rPr>
                <a:t>C</a:t>
              </a:r>
            </a:p>
          </p:txBody>
        </p:sp>
        <p:sp>
          <p:nvSpPr>
            <p:cNvPr id="570380" name="Rectangle 12"/>
            <p:cNvSpPr>
              <a:spLocks noChangeArrowheads="1"/>
            </p:cNvSpPr>
            <p:nvPr/>
          </p:nvSpPr>
          <p:spPr bwMode="auto">
            <a:xfrm>
              <a:off x="3702" y="1913"/>
              <a:ext cx="414" cy="206"/>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0x1</a:t>
              </a:r>
              <a:r>
                <a:rPr lang="en-US" altLang="zh-CN" b="1">
                  <a:ea typeface="PMingLiU" pitchFamily="18" charset="-120"/>
                </a:rPr>
                <a:t>8</a:t>
              </a:r>
              <a:r>
                <a:rPr lang="en-US" altLang="zh-TW" b="1">
                  <a:ea typeface="PMingLiU" pitchFamily="18" charset="-120"/>
                </a:rPr>
                <a:t>0</a:t>
              </a:r>
            </a:p>
          </p:txBody>
        </p:sp>
        <p:sp>
          <p:nvSpPr>
            <p:cNvPr id="570381" name="Rectangle 13"/>
            <p:cNvSpPr>
              <a:spLocks noChangeArrowheads="1"/>
            </p:cNvSpPr>
            <p:nvPr/>
          </p:nvSpPr>
          <p:spPr bwMode="auto">
            <a:xfrm>
              <a:off x="3702" y="2057"/>
              <a:ext cx="414" cy="206"/>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0x1</a:t>
              </a:r>
              <a:r>
                <a:rPr lang="en-US" altLang="zh-CN" b="1">
                  <a:ea typeface="PMingLiU" pitchFamily="18" charset="-120"/>
                </a:rPr>
                <a:t>8</a:t>
              </a:r>
              <a:r>
                <a:rPr lang="en-US" altLang="zh-TW" b="1">
                  <a:ea typeface="PMingLiU" pitchFamily="18" charset="-120"/>
                </a:rPr>
                <a:t>4</a:t>
              </a:r>
            </a:p>
          </p:txBody>
        </p:sp>
        <p:sp>
          <p:nvSpPr>
            <p:cNvPr id="570382" name="Rectangle 14"/>
            <p:cNvSpPr>
              <a:spLocks noChangeArrowheads="1"/>
            </p:cNvSpPr>
            <p:nvPr/>
          </p:nvSpPr>
          <p:spPr bwMode="auto">
            <a:xfrm>
              <a:off x="3702" y="2538"/>
              <a:ext cx="414" cy="206"/>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0x400</a:t>
              </a:r>
            </a:p>
          </p:txBody>
        </p:sp>
        <p:sp>
          <p:nvSpPr>
            <p:cNvPr id="570383" name="Rectangle 15"/>
            <p:cNvSpPr>
              <a:spLocks noChangeArrowheads="1"/>
            </p:cNvSpPr>
            <p:nvPr/>
          </p:nvSpPr>
          <p:spPr bwMode="auto">
            <a:xfrm>
              <a:off x="3702" y="2682"/>
              <a:ext cx="414" cy="206"/>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0x404</a:t>
              </a:r>
            </a:p>
          </p:txBody>
        </p:sp>
        <p:sp>
          <p:nvSpPr>
            <p:cNvPr id="570384" name="Rectangle 16"/>
            <p:cNvSpPr>
              <a:spLocks noChangeArrowheads="1"/>
            </p:cNvSpPr>
            <p:nvPr/>
          </p:nvSpPr>
          <p:spPr bwMode="auto">
            <a:xfrm>
              <a:off x="3702" y="3114"/>
              <a:ext cx="414" cy="206"/>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a:t>
              </a:r>
              <a:r>
                <a:rPr lang="en-US" altLang="zh-CN" b="1">
                  <a:ea typeface="PMingLiU" pitchFamily="18" charset="-120"/>
                </a:rPr>
                <a:t>c0</a:t>
              </a:r>
              <a:r>
                <a:rPr lang="en-US" altLang="zh-TW" b="1">
                  <a:ea typeface="PMingLiU" pitchFamily="18" charset="-120"/>
                </a:rPr>
                <a:t>0</a:t>
              </a:r>
            </a:p>
          </p:txBody>
        </p:sp>
        <p:sp>
          <p:nvSpPr>
            <p:cNvPr id="570385" name="Rectangle 17"/>
            <p:cNvSpPr>
              <a:spLocks noChangeArrowheads="1"/>
            </p:cNvSpPr>
            <p:nvPr/>
          </p:nvSpPr>
          <p:spPr bwMode="auto">
            <a:xfrm>
              <a:off x="3702" y="3258"/>
              <a:ext cx="414" cy="206"/>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a:t>
              </a:r>
              <a:r>
                <a:rPr lang="en-US" altLang="zh-CN" b="1">
                  <a:ea typeface="PMingLiU" pitchFamily="18" charset="-120"/>
                </a:rPr>
                <a:t>c0</a:t>
              </a:r>
              <a:r>
                <a:rPr lang="en-US" altLang="zh-TW" b="1">
                  <a:ea typeface="PMingLiU" pitchFamily="18" charset="-120"/>
                </a:rPr>
                <a:t>4</a:t>
              </a:r>
            </a:p>
          </p:txBody>
        </p:sp>
        <p:sp>
          <p:nvSpPr>
            <p:cNvPr id="570386" name="Rectangle 18"/>
            <p:cNvSpPr>
              <a:spLocks noChangeArrowheads="1"/>
            </p:cNvSpPr>
            <p:nvPr/>
          </p:nvSpPr>
          <p:spPr bwMode="auto">
            <a:xfrm>
              <a:off x="3709" y="1196"/>
              <a:ext cx="439" cy="206"/>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0x0FC</a:t>
              </a:r>
            </a:p>
          </p:txBody>
        </p:sp>
        <p:sp>
          <p:nvSpPr>
            <p:cNvPr id="570387" name="Text Box 19"/>
            <p:cNvSpPr txBox="1">
              <a:spLocks noChangeArrowheads="1"/>
            </p:cNvSpPr>
            <p:nvPr/>
          </p:nvSpPr>
          <p:spPr bwMode="auto">
            <a:xfrm>
              <a:off x="5291" y="1443"/>
              <a:ext cx="254" cy="2291"/>
            </a:xfrm>
            <a:prstGeom prst="rect">
              <a:avLst/>
            </a:prstGeom>
            <a:noFill/>
            <a:ln w="9525">
              <a:noFill/>
              <a:miter lim="800000"/>
              <a:headEnd/>
              <a:tailEnd/>
            </a:ln>
          </p:spPr>
          <p:txBody>
            <a:bodyPr vert="eaVert" lIns="90083" tIns="45046" rIns="90083" bIns="45046">
              <a:spAutoFit/>
            </a:bodyPr>
            <a:lstStyle/>
            <a:p>
              <a:pPr eaLnBrk="1" hangingPunct="1">
                <a:spcBef>
                  <a:spcPct val="50000"/>
                </a:spcBef>
              </a:pPr>
              <a:r>
                <a:rPr kumimoji="1" lang="zh-CN" altLang="en-US" sz="1800" b="1">
                  <a:solidFill>
                    <a:srgbClr val="006600"/>
                  </a:solidFill>
                  <a:ea typeface="黑体" pitchFamily="49" charset="-122"/>
                </a:rPr>
                <a:t>指  令                            数   据</a:t>
              </a:r>
            </a:p>
          </p:txBody>
        </p:sp>
        <p:sp>
          <p:nvSpPr>
            <p:cNvPr id="570388" name="Text Box 20"/>
            <p:cNvSpPr txBox="1">
              <a:spLocks noChangeArrowheads="1"/>
            </p:cNvSpPr>
            <p:nvPr/>
          </p:nvSpPr>
          <p:spPr bwMode="auto">
            <a:xfrm>
              <a:off x="4978" y="2539"/>
              <a:ext cx="183" cy="214"/>
            </a:xfrm>
            <a:prstGeom prst="rect">
              <a:avLst/>
            </a:prstGeom>
            <a:noFill/>
            <a:ln w="9525">
              <a:noFill/>
              <a:miter lim="800000"/>
              <a:headEnd/>
              <a:tailEnd/>
            </a:ln>
          </p:spPr>
          <p:txBody>
            <a:bodyPr lIns="90083" tIns="45046" rIns="90083" bIns="45046">
              <a:spAutoFit/>
            </a:bodyPr>
            <a:lstStyle/>
            <a:p>
              <a:pPr eaLnBrk="1" hangingPunct="1">
                <a:spcBef>
                  <a:spcPct val="50000"/>
                </a:spcBef>
              </a:pPr>
              <a:r>
                <a:rPr kumimoji="1" lang="en-US" altLang="zh-CN" sz="1700" b="1">
                  <a:solidFill>
                    <a:srgbClr val="0000FF"/>
                  </a:solidFill>
                  <a:ea typeface="宋体" pitchFamily="2" charset="-122"/>
                </a:rPr>
                <a:t>a</a:t>
              </a:r>
            </a:p>
          </p:txBody>
        </p:sp>
        <p:sp>
          <p:nvSpPr>
            <p:cNvPr id="570389" name="Text Box 21"/>
            <p:cNvSpPr txBox="1">
              <a:spLocks noChangeArrowheads="1"/>
            </p:cNvSpPr>
            <p:nvPr/>
          </p:nvSpPr>
          <p:spPr bwMode="auto">
            <a:xfrm>
              <a:off x="4978" y="3710"/>
              <a:ext cx="522" cy="214"/>
            </a:xfrm>
            <a:prstGeom prst="rect">
              <a:avLst/>
            </a:prstGeom>
            <a:noFill/>
            <a:ln w="9525">
              <a:noFill/>
              <a:miter lim="800000"/>
              <a:headEnd/>
              <a:tailEnd/>
            </a:ln>
          </p:spPr>
          <p:txBody>
            <a:bodyPr lIns="90083" tIns="45046" rIns="90083" bIns="45046">
              <a:spAutoFit/>
            </a:bodyPr>
            <a:lstStyle/>
            <a:p>
              <a:pPr eaLnBrk="1" hangingPunct="1">
                <a:spcBef>
                  <a:spcPct val="50000"/>
                </a:spcBef>
              </a:pPr>
              <a:r>
                <a:rPr kumimoji="1" lang="en-US" altLang="zh-CN" sz="1700" b="1">
                  <a:solidFill>
                    <a:srgbClr val="0000FF"/>
                  </a:solidFill>
                  <a:ea typeface="宋体" pitchFamily="2" charset="-122"/>
                </a:rPr>
                <a:t>sum</a:t>
              </a:r>
            </a:p>
          </p:txBody>
        </p:sp>
        <p:sp>
          <p:nvSpPr>
            <p:cNvPr id="570390" name="Rectangle 22"/>
            <p:cNvSpPr>
              <a:spLocks noChangeArrowheads="1"/>
            </p:cNvSpPr>
            <p:nvPr/>
          </p:nvSpPr>
          <p:spPr bwMode="auto">
            <a:xfrm>
              <a:off x="4160" y="1962"/>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b="1">
                  <a:ea typeface="PMingLiU" pitchFamily="18" charset="-120"/>
                </a:rPr>
                <a:t>I</a:t>
              </a:r>
              <a:r>
                <a:rPr lang="en-US" altLang="zh-CN" b="1">
                  <a:ea typeface="PMingLiU" pitchFamily="18" charset="-120"/>
                </a:rPr>
                <a:t>34</a:t>
              </a:r>
              <a:endParaRPr lang="en-US" altLang="zh-TW" b="1">
                <a:ea typeface="PMingLiU" pitchFamily="18" charset="-120"/>
              </a:endParaRPr>
            </a:p>
          </p:txBody>
        </p:sp>
        <p:sp>
          <p:nvSpPr>
            <p:cNvPr id="570391" name="Rectangle 23"/>
            <p:cNvSpPr>
              <a:spLocks noChangeArrowheads="1"/>
            </p:cNvSpPr>
            <p:nvPr/>
          </p:nvSpPr>
          <p:spPr bwMode="auto">
            <a:xfrm>
              <a:off x="4160" y="2106"/>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b="1">
                  <a:ea typeface="PMingLiU" pitchFamily="18" charset="-120"/>
                </a:rPr>
                <a:t>I</a:t>
              </a:r>
              <a:r>
                <a:rPr lang="en-US" altLang="zh-CN" b="1">
                  <a:ea typeface="PMingLiU" pitchFamily="18" charset="-120"/>
                </a:rPr>
                <a:t>35</a:t>
              </a:r>
              <a:endParaRPr lang="en-US" altLang="zh-TW" b="1">
                <a:ea typeface="PMingLiU" pitchFamily="18" charset="-120"/>
              </a:endParaRPr>
            </a:p>
          </p:txBody>
        </p:sp>
        <p:sp>
          <p:nvSpPr>
            <p:cNvPr id="570392" name="Rectangle 24"/>
            <p:cNvSpPr>
              <a:spLocks noChangeArrowheads="1"/>
            </p:cNvSpPr>
            <p:nvPr/>
          </p:nvSpPr>
          <p:spPr bwMode="auto">
            <a:xfrm>
              <a:off x="4160" y="258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b="1">
                  <a:ea typeface="PMingLiU" pitchFamily="18" charset="-120"/>
                </a:rPr>
                <a:t>a[0]</a:t>
              </a:r>
              <a:r>
                <a:rPr lang="en-US" altLang="zh-CN" b="1">
                  <a:ea typeface="PMingLiU" pitchFamily="18" charset="-120"/>
                </a:rPr>
                <a:t>[0]</a:t>
              </a:r>
              <a:endParaRPr lang="en-US" altLang="zh-TW" b="1">
                <a:ea typeface="PMingLiU" pitchFamily="18" charset="-120"/>
              </a:endParaRPr>
            </a:p>
          </p:txBody>
        </p:sp>
        <p:sp>
          <p:nvSpPr>
            <p:cNvPr id="570393" name="Rectangle 25"/>
            <p:cNvSpPr>
              <a:spLocks noChangeArrowheads="1"/>
            </p:cNvSpPr>
            <p:nvPr/>
          </p:nvSpPr>
          <p:spPr bwMode="auto">
            <a:xfrm>
              <a:off x="4160" y="2731"/>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b="1">
                  <a:ea typeface="PMingLiU" pitchFamily="18" charset="-120"/>
                </a:rPr>
                <a:t>a[0]</a:t>
              </a:r>
              <a:r>
                <a:rPr lang="en-US" altLang="zh-TW" b="1">
                  <a:ea typeface="PMingLiU" pitchFamily="18" charset="-120"/>
                </a:rPr>
                <a:t>[1]</a:t>
              </a:r>
            </a:p>
          </p:txBody>
        </p:sp>
        <p:sp>
          <p:nvSpPr>
            <p:cNvPr id="570394" name="Rectangle 26"/>
            <p:cNvSpPr>
              <a:spLocks noChangeArrowheads="1"/>
            </p:cNvSpPr>
            <p:nvPr/>
          </p:nvSpPr>
          <p:spPr bwMode="auto">
            <a:xfrm>
              <a:off x="4160" y="2875"/>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800" b="1">
                  <a:latin typeface="Times New Roman" pitchFamily="18" charset="0"/>
                  <a:ea typeface="华文新魏" pitchFamily="2" charset="-122"/>
                </a:rPr>
                <a:t>• • •</a:t>
              </a:r>
              <a:endParaRPr lang="en-US" altLang="zh-TW" sz="1800" b="1">
                <a:ea typeface="华文新魏" pitchFamily="2" charset="-122"/>
              </a:endParaRPr>
            </a:p>
          </p:txBody>
        </p:sp>
        <p:sp>
          <p:nvSpPr>
            <p:cNvPr id="570395" name="Rectangle 27"/>
            <p:cNvSpPr>
              <a:spLocks noChangeArrowheads="1"/>
            </p:cNvSpPr>
            <p:nvPr/>
          </p:nvSpPr>
          <p:spPr bwMode="auto">
            <a:xfrm>
              <a:off x="4160" y="3019"/>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b="1">
                  <a:ea typeface="PMingLiU" pitchFamily="18" charset="-120"/>
                </a:rPr>
                <a:t>a[0]</a:t>
              </a:r>
              <a:r>
                <a:rPr lang="en-US" altLang="zh-TW" b="1">
                  <a:ea typeface="PMingLiU" pitchFamily="18" charset="-120"/>
                </a:rPr>
                <a:t>[</a:t>
              </a:r>
              <a:r>
                <a:rPr lang="en-US" altLang="zh-CN" b="1">
                  <a:ea typeface="PMingLiU" pitchFamily="18" charset="-120"/>
                </a:rPr>
                <a:t>2047</a:t>
              </a:r>
              <a:r>
                <a:rPr lang="en-US" altLang="zh-TW" b="1">
                  <a:ea typeface="PMingLiU" pitchFamily="18" charset="-120"/>
                </a:rPr>
                <a:t>]</a:t>
              </a:r>
            </a:p>
          </p:txBody>
        </p:sp>
        <p:sp>
          <p:nvSpPr>
            <p:cNvPr id="570396" name="Rectangle 28"/>
            <p:cNvSpPr>
              <a:spLocks noChangeArrowheads="1"/>
            </p:cNvSpPr>
            <p:nvPr/>
          </p:nvSpPr>
          <p:spPr bwMode="auto">
            <a:xfrm>
              <a:off x="4160" y="3163"/>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b="1">
                  <a:ea typeface="PMingLiU" pitchFamily="18" charset="-120"/>
                </a:rPr>
                <a:t>a[1]</a:t>
              </a:r>
              <a:r>
                <a:rPr lang="en-US" altLang="zh-TW" b="1">
                  <a:ea typeface="PMingLiU" pitchFamily="18" charset="-120"/>
                </a:rPr>
                <a:t>[</a:t>
              </a:r>
              <a:r>
                <a:rPr lang="en-US" altLang="zh-CN" b="1">
                  <a:ea typeface="PMingLiU" pitchFamily="18" charset="-120"/>
                </a:rPr>
                <a:t>0</a:t>
              </a:r>
              <a:r>
                <a:rPr lang="en-US" altLang="zh-TW" b="1">
                  <a:ea typeface="PMingLiU" pitchFamily="18" charset="-120"/>
                </a:rPr>
                <a:t>]</a:t>
              </a:r>
            </a:p>
          </p:txBody>
        </p:sp>
        <p:sp>
          <p:nvSpPr>
            <p:cNvPr id="570397" name="Rectangle 29"/>
            <p:cNvSpPr>
              <a:spLocks noChangeArrowheads="1"/>
            </p:cNvSpPr>
            <p:nvPr/>
          </p:nvSpPr>
          <p:spPr bwMode="auto">
            <a:xfrm>
              <a:off x="4160" y="330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b="1">
                  <a:ea typeface="PMingLiU" pitchFamily="18" charset="-120"/>
                </a:rPr>
                <a:t>a[1]</a:t>
              </a:r>
              <a:r>
                <a:rPr lang="en-US" altLang="zh-TW" b="1">
                  <a:ea typeface="PMingLiU" pitchFamily="18" charset="-120"/>
                </a:rPr>
                <a:t>[</a:t>
              </a:r>
              <a:r>
                <a:rPr lang="en-US" altLang="zh-CN" b="1">
                  <a:ea typeface="PMingLiU" pitchFamily="18" charset="-120"/>
                </a:rPr>
                <a:t>1</a:t>
              </a:r>
              <a:r>
                <a:rPr lang="en-US" altLang="zh-TW" b="1">
                  <a:ea typeface="PMingLiU" pitchFamily="18" charset="-120"/>
                </a:rPr>
                <a:t>]</a:t>
              </a:r>
            </a:p>
          </p:txBody>
        </p:sp>
        <p:sp>
          <p:nvSpPr>
            <p:cNvPr id="570398" name="Rectangle 30"/>
            <p:cNvSpPr>
              <a:spLocks noChangeArrowheads="1"/>
            </p:cNvSpPr>
            <p:nvPr/>
          </p:nvSpPr>
          <p:spPr bwMode="auto">
            <a:xfrm>
              <a:off x="4160" y="2250"/>
              <a:ext cx="818" cy="321"/>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ea typeface="PMingLiU" pitchFamily="18" charset="-120"/>
                </a:rPr>
                <a:t>• • •</a:t>
              </a:r>
            </a:p>
          </p:txBody>
        </p:sp>
        <p:sp>
          <p:nvSpPr>
            <p:cNvPr id="570399" name="Rectangle 31"/>
            <p:cNvSpPr>
              <a:spLocks noChangeArrowheads="1"/>
            </p:cNvSpPr>
            <p:nvPr/>
          </p:nvSpPr>
          <p:spPr bwMode="auto">
            <a:xfrm>
              <a:off x="4160" y="378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endParaRPr lang="zh-CN" altLang="en-US" sz="1400" b="1">
                <a:latin typeface="Courier New" pitchFamily="49" charset="0"/>
                <a:ea typeface="PMingLiU" pitchFamily="18" charset="-120"/>
              </a:endParaRPr>
            </a:p>
          </p:txBody>
        </p:sp>
        <p:sp>
          <p:nvSpPr>
            <p:cNvPr id="570400" name="Rectangle 32"/>
            <p:cNvSpPr>
              <a:spLocks noChangeArrowheads="1"/>
            </p:cNvSpPr>
            <p:nvPr/>
          </p:nvSpPr>
          <p:spPr bwMode="auto">
            <a:xfrm>
              <a:off x="4160" y="3451"/>
              <a:ext cx="818" cy="32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ea typeface="PMingLiU" pitchFamily="18" charset="-120"/>
                </a:rPr>
                <a:t>• • •</a:t>
              </a:r>
            </a:p>
          </p:txBody>
        </p:sp>
        <p:sp>
          <p:nvSpPr>
            <p:cNvPr id="570401" name="Rectangle 33"/>
            <p:cNvSpPr>
              <a:spLocks noChangeArrowheads="1"/>
            </p:cNvSpPr>
            <p:nvPr/>
          </p:nvSpPr>
          <p:spPr bwMode="auto">
            <a:xfrm>
              <a:off x="4156" y="1209"/>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b="1">
                  <a:ea typeface="PMingLiU" pitchFamily="18" charset="-120"/>
                </a:rPr>
                <a:t>I</a:t>
              </a:r>
              <a:r>
                <a:rPr lang="en-US" altLang="zh-CN" b="1">
                  <a:ea typeface="PMingLiU" pitchFamily="18" charset="-120"/>
                </a:rPr>
                <a:t>1</a:t>
              </a:r>
              <a:endParaRPr lang="en-US" altLang="zh-TW" b="1">
                <a:ea typeface="PMingLiU" pitchFamily="18" charset="-120"/>
              </a:endParaRPr>
            </a:p>
          </p:txBody>
        </p:sp>
        <p:sp>
          <p:nvSpPr>
            <p:cNvPr id="570402" name="Rectangle 34"/>
            <p:cNvSpPr>
              <a:spLocks noChangeArrowheads="1"/>
            </p:cNvSpPr>
            <p:nvPr/>
          </p:nvSpPr>
          <p:spPr bwMode="auto">
            <a:xfrm>
              <a:off x="4156" y="1353"/>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b="1">
                  <a:ea typeface="PMingLiU" pitchFamily="18" charset="-120"/>
                </a:rPr>
                <a:t>I</a:t>
              </a:r>
              <a:r>
                <a:rPr lang="en-US" altLang="zh-CN" b="1">
                  <a:ea typeface="PMingLiU" pitchFamily="18" charset="-120"/>
                </a:rPr>
                <a:t>2</a:t>
              </a:r>
              <a:endParaRPr lang="en-US" altLang="zh-TW" b="1">
                <a:ea typeface="PMingLiU" pitchFamily="18" charset="-120"/>
              </a:endParaRPr>
            </a:p>
          </p:txBody>
        </p:sp>
        <p:sp>
          <p:nvSpPr>
            <p:cNvPr id="570403" name="Rectangle 35"/>
            <p:cNvSpPr>
              <a:spLocks noChangeArrowheads="1"/>
            </p:cNvSpPr>
            <p:nvPr/>
          </p:nvSpPr>
          <p:spPr bwMode="auto">
            <a:xfrm>
              <a:off x="4156" y="1834"/>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b="1">
                  <a:ea typeface="PMingLiU" pitchFamily="18" charset="-120"/>
                </a:rPr>
                <a:t>I33</a:t>
              </a:r>
              <a:endParaRPr lang="en-US" altLang="zh-TW" b="1">
                <a:ea typeface="PMingLiU" pitchFamily="18" charset="-120"/>
              </a:endParaRPr>
            </a:p>
          </p:txBody>
        </p:sp>
        <p:sp>
          <p:nvSpPr>
            <p:cNvPr id="570404" name="Rectangle 36"/>
            <p:cNvSpPr>
              <a:spLocks noChangeArrowheads="1"/>
            </p:cNvSpPr>
            <p:nvPr/>
          </p:nvSpPr>
          <p:spPr bwMode="auto">
            <a:xfrm>
              <a:off x="4156" y="1497"/>
              <a:ext cx="818" cy="321"/>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ea typeface="PMingLiU" pitchFamily="18" charset="-120"/>
                </a:rPr>
                <a:t>• • •</a:t>
              </a:r>
            </a:p>
          </p:txBody>
        </p:sp>
        <p:grpSp>
          <p:nvGrpSpPr>
            <p:cNvPr id="570405" name="Group 37"/>
            <p:cNvGrpSpPr>
              <a:grpSpLocks/>
            </p:cNvGrpSpPr>
            <p:nvPr/>
          </p:nvGrpSpPr>
          <p:grpSpPr bwMode="auto">
            <a:xfrm>
              <a:off x="5023" y="1497"/>
              <a:ext cx="202" cy="416"/>
              <a:chOff x="5023" y="1497"/>
              <a:chExt cx="202" cy="416"/>
            </a:xfrm>
          </p:grpSpPr>
          <p:sp>
            <p:nvSpPr>
              <p:cNvPr id="570406" name="Line 38"/>
              <p:cNvSpPr>
                <a:spLocks noChangeShapeType="1"/>
              </p:cNvSpPr>
              <p:nvPr/>
            </p:nvSpPr>
            <p:spPr bwMode="auto">
              <a:xfrm>
                <a:off x="5023" y="1913"/>
                <a:ext cx="202" cy="0"/>
              </a:xfrm>
              <a:prstGeom prst="line">
                <a:avLst/>
              </a:prstGeom>
              <a:noFill/>
              <a:ln w="38100">
                <a:solidFill>
                  <a:srgbClr val="CC0000"/>
                </a:solidFill>
                <a:round/>
                <a:headEnd/>
                <a:tailEnd/>
              </a:ln>
            </p:spPr>
            <p:txBody>
              <a:bodyPr lIns="0" tIns="0" rIns="0" bIns="0">
                <a:spAutoFit/>
              </a:bodyPr>
              <a:lstStyle/>
              <a:p>
                <a:endParaRPr lang="zh-CN" altLang="en-US"/>
              </a:p>
            </p:txBody>
          </p:sp>
          <p:sp>
            <p:nvSpPr>
              <p:cNvPr id="570407" name="Line 39"/>
              <p:cNvSpPr>
                <a:spLocks noChangeShapeType="1"/>
              </p:cNvSpPr>
              <p:nvPr/>
            </p:nvSpPr>
            <p:spPr bwMode="auto">
              <a:xfrm flipV="1">
                <a:off x="5225" y="1497"/>
                <a:ext cx="0" cy="416"/>
              </a:xfrm>
              <a:prstGeom prst="line">
                <a:avLst/>
              </a:prstGeom>
              <a:noFill/>
              <a:ln w="38100">
                <a:solidFill>
                  <a:srgbClr val="CC0000"/>
                </a:solidFill>
                <a:round/>
                <a:headEnd/>
                <a:tailEnd/>
              </a:ln>
            </p:spPr>
            <p:txBody>
              <a:bodyPr lIns="0" tIns="0" rIns="0" bIns="0">
                <a:spAutoFit/>
              </a:bodyPr>
              <a:lstStyle/>
              <a:p>
                <a:endParaRPr lang="zh-CN" altLang="en-US"/>
              </a:p>
            </p:txBody>
          </p:sp>
          <p:sp>
            <p:nvSpPr>
              <p:cNvPr id="570408" name="Line 40"/>
              <p:cNvSpPr>
                <a:spLocks noChangeShapeType="1"/>
              </p:cNvSpPr>
              <p:nvPr/>
            </p:nvSpPr>
            <p:spPr bwMode="auto">
              <a:xfrm flipH="1">
                <a:off x="5023" y="1497"/>
                <a:ext cx="202" cy="0"/>
              </a:xfrm>
              <a:prstGeom prst="line">
                <a:avLst/>
              </a:prstGeom>
              <a:noFill/>
              <a:ln w="38100">
                <a:solidFill>
                  <a:srgbClr val="CC0000"/>
                </a:solidFill>
                <a:round/>
                <a:headEnd/>
                <a:tailEnd type="triangle" w="med" len="med"/>
              </a:ln>
            </p:spPr>
            <p:txBody>
              <a:bodyPr lIns="0" tIns="0" rIns="0" bIns="0">
                <a:spAutoFit/>
              </a:bodyPr>
              <a:lstStyle/>
              <a:p>
                <a:endParaRPr lang="zh-CN" altLang="en-US"/>
              </a:p>
            </p:txBody>
          </p:sp>
        </p:grpSp>
        <p:sp>
          <p:nvSpPr>
            <p:cNvPr id="570409" name="Text Box 41"/>
            <p:cNvSpPr txBox="1">
              <a:spLocks noChangeArrowheads="1"/>
            </p:cNvSpPr>
            <p:nvPr/>
          </p:nvSpPr>
          <p:spPr bwMode="auto">
            <a:xfrm>
              <a:off x="3560" y="1581"/>
              <a:ext cx="709" cy="169"/>
            </a:xfrm>
            <a:prstGeom prst="rect">
              <a:avLst/>
            </a:prstGeom>
            <a:noFill/>
            <a:ln w="9525">
              <a:noFill/>
              <a:miter lim="800000"/>
              <a:headEnd/>
              <a:tailEnd/>
            </a:ln>
          </p:spPr>
          <p:txBody>
            <a:bodyPr lIns="0" tIns="0" rIns="0" bIns="0">
              <a:spAutoFit/>
            </a:bodyPr>
            <a:lstStyle/>
            <a:p>
              <a:pPr eaLnBrk="1" hangingPunct="1">
                <a:spcBef>
                  <a:spcPct val="50000"/>
                </a:spcBef>
              </a:pPr>
              <a:r>
                <a:rPr lang="en-US" altLang="zh-CN" sz="1800" b="1">
                  <a:solidFill>
                    <a:srgbClr val="CC0000"/>
                  </a:solidFill>
                  <a:ea typeface="黑体" pitchFamily="49" charset="-122"/>
                  <a:cs typeface="Arial" pitchFamily="34" charset="0"/>
                </a:rPr>
                <a:t>fo</a:t>
              </a:r>
              <a:r>
                <a:rPr kumimoji="1" lang="en-US" altLang="zh-CN" sz="1800" b="1">
                  <a:solidFill>
                    <a:srgbClr val="CC0000"/>
                  </a:solidFill>
                  <a:ea typeface="黑体" pitchFamily="49" charset="-122"/>
                  <a:cs typeface="Arial" pitchFamily="34" charset="0"/>
                </a:rPr>
                <a:t>r</a:t>
              </a:r>
              <a:r>
                <a:rPr kumimoji="1" lang="zh-CN" altLang="en-US" sz="1800">
                  <a:solidFill>
                    <a:srgbClr val="CC0000"/>
                  </a:solidFill>
                  <a:ea typeface="黑体" pitchFamily="49" charset="-122"/>
                  <a:cs typeface="Arial" pitchFamily="34" charset="0"/>
                </a:rPr>
                <a:t>循环体</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6263"/>
                                        </p:tgtEl>
                                        <p:attrNameLst>
                                          <p:attrName>style.visibility</p:attrName>
                                        </p:attrNameLst>
                                      </p:cBhvr>
                                      <p:to>
                                        <p:strVal val="visible"/>
                                      </p:to>
                                    </p:set>
                                    <p:animEffect transition="in" filter="blinds(horizontal)">
                                      <p:cBhvr>
                                        <p:cTn id="7" dur="500"/>
                                        <p:tgtEl>
                                          <p:spTgt spid="7362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6262"/>
                                        </p:tgtEl>
                                        <p:attrNameLst>
                                          <p:attrName>style.visibility</p:attrName>
                                        </p:attrNameLst>
                                      </p:cBhvr>
                                      <p:to>
                                        <p:strVal val="visible"/>
                                      </p:to>
                                    </p:set>
                                    <p:animEffect transition="in" filter="blinds(horizontal)">
                                      <p:cBhvr>
                                        <p:cTn id="12" dur="500"/>
                                        <p:tgtEl>
                                          <p:spTgt spid="73626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6260"/>
                                        </p:tgtEl>
                                        <p:attrNameLst>
                                          <p:attrName>style.visibility</p:attrName>
                                        </p:attrNameLst>
                                      </p:cBhvr>
                                      <p:to>
                                        <p:strVal val="visible"/>
                                      </p:to>
                                    </p:set>
                                    <p:animEffect transition="in" filter="blinds(horizontal)">
                                      <p:cBhvr>
                                        <p:cTn id="17" dur="500"/>
                                        <p:tgtEl>
                                          <p:spTgt spid="73626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36264"/>
                                        </p:tgtEl>
                                        <p:attrNameLst>
                                          <p:attrName>style.visibility</p:attrName>
                                        </p:attrNameLst>
                                      </p:cBhvr>
                                      <p:to>
                                        <p:strVal val="visible"/>
                                      </p:to>
                                    </p:set>
                                    <p:animEffect transition="in" filter="blinds(horizontal)">
                                      <p:cBhvr>
                                        <p:cTn id="22" dur="500"/>
                                        <p:tgtEl>
                                          <p:spTgt spid="73626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260" grpId="0"/>
      <p:bldP spid="736262" grpId="0" animBg="1"/>
      <p:bldP spid="736263" grpId="0" animBg="1"/>
      <p:bldP spid="73626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idx="4294967295"/>
          </p:nvPr>
        </p:nvSpPr>
        <p:spPr/>
        <p:txBody>
          <a:bodyPr lIns="91440" tIns="45720" rIns="91440" bIns="45720" anchor="ctr"/>
          <a:lstStyle/>
          <a:p>
            <a:pPr eaLnBrk="1" hangingPunct="1"/>
            <a:r>
              <a:rPr lang="zh-CN" altLang="en-US"/>
              <a:t>程序的局部性原理举例</a:t>
            </a:r>
            <a:r>
              <a:rPr lang="en-US" altLang="zh-CN"/>
              <a:t>2</a:t>
            </a:r>
          </a:p>
        </p:txBody>
      </p:sp>
      <p:sp>
        <p:nvSpPr>
          <p:cNvPr id="737283" name="Rectangle 3"/>
          <p:cNvSpPr>
            <a:spLocks noGrp="1" noChangeArrowheads="1"/>
          </p:cNvSpPr>
          <p:nvPr>
            <p:ph type="body" idx="4294967295"/>
          </p:nvPr>
        </p:nvSpPr>
        <p:spPr>
          <a:xfrm>
            <a:off x="71438" y="1089025"/>
            <a:ext cx="6156325" cy="4716463"/>
          </a:xfrm>
        </p:spPr>
        <p:txBody>
          <a:bodyPr lIns="91440" tIns="45720" rIns="91440" bIns="45720"/>
          <a:lstStyle/>
          <a:p>
            <a:pPr eaLnBrk="1" hangingPunct="1">
              <a:lnSpc>
                <a:spcPct val="110000"/>
              </a:lnSpc>
              <a:buFontTx/>
              <a:buNone/>
            </a:pPr>
            <a:r>
              <a:rPr lang="zh-CN" altLang="en-US" sz="2000">
                <a:solidFill>
                  <a:srgbClr val="CC0000"/>
                </a:solidFill>
                <a:latin typeface="微软雅黑" pitchFamily="34" charset="-122"/>
                <a:ea typeface="微软雅黑" pitchFamily="34" charset="-122"/>
              </a:rPr>
              <a:t>程序段</a:t>
            </a:r>
            <a:r>
              <a:rPr lang="en-US" altLang="zh-CN" sz="2000">
                <a:solidFill>
                  <a:srgbClr val="CC0000"/>
                </a:solidFill>
                <a:latin typeface="微软雅黑" pitchFamily="34" charset="-122"/>
                <a:ea typeface="微软雅黑" pitchFamily="34" charset="-122"/>
              </a:rPr>
              <a:t>A</a:t>
            </a:r>
            <a:r>
              <a:rPr lang="zh-CN" altLang="en-US" sz="2000">
                <a:solidFill>
                  <a:srgbClr val="CC0000"/>
                </a:solidFill>
                <a:latin typeface="微软雅黑" pitchFamily="34" charset="-122"/>
                <a:ea typeface="微软雅黑" pitchFamily="34" charset="-122"/>
              </a:rPr>
              <a:t>的时间局部性和空间局部性分析</a:t>
            </a:r>
          </a:p>
          <a:p>
            <a:pPr eaLnBrk="1" hangingPunct="1">
              <a:lnSpc>
                <a:spcPct val="120000"/>
              </a:lnSpc>
              <a:buFontTx/>
              <a:buNone/>
            </a:pP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1</a:t>
            </a:r>
            <a:r>
              <a:rPr lang="zh-CN" altLang="en-US" sz="2000">
                <a:latin typeface="微软雅黑" pitchFamily="34" charset="-122"/>
                <a:ea typeface="微软雅黑" pitchFamily="34" charset="-122"/>
              </a:rPr>
              <a:t>）</a:t>
            </a:r>
            <a:r>
              <a:rPr lang="zh-CN" altLang="en-US" sz="2000">
                <a:solidFill>
                  <a:srgbClr val="0000FF"/>
                </a:solidFill>
                <a:latin typeface="微软雅黑" pitchFamily="34" charset="-122"/>
                <a:ea typeface="微软雅黑" pitchFamily="34" charset="-122"/>
              </a:rPr>
              <a:t>数组</a:t>
            </a:r>
            <a:r>
              <a:rPr lang="en-US" altLang="zh-CN" sz="2000">
                <a:solidFill>
                  <a:srgbClr val="0000FF"/>
                </a:solidFill>
                <a:latin typeface="微软雅黑" pitchFamily="34" charset="-122"/>
                <a:ea typeface="微软雅黑" pitchFamily="34" charset="-122"/>
              </a:rPr>
              <a:t>a</a:t>
            </a:r>
            <a:r>
              <a:rPr lang="zh-CN" altLang="en-US" sz="2000">
                <a:solidFill>
                  <a:srgbClr val="0000FF"/>
                </a:solidFill>
                <a:latin typeface="微软雅黑" pitchFamily="34" charset="-122"/>
                <a:ea typeface="微软雅黑" pitchFamily="34" charset="-122"/>
              </a:rPr>
              <a:t>：</a:t>
            </a:r>
            <a:r>
              <a:rPr lang="zh-CN" altLang="en-US" sz="2000">
                <a:latin typeface="微软雅黑" pitchFamily="34" charset="-122"/>
                <a:ea typeface="微软雅黑" pitchFamily="34" charset="-122"/>
              </a:rPr>
              <a:t>访问顺序为</a:t>
            </a:r>
            <a:r>
              <a:rPr lang="en-US" altLang="zh-CN" sz="2000">
                <a:latin typeface="微软雅黑" pitchFamily="34" charset="-122"/>
                <a:ea typeface="微软雅黑" pitchFamily="34" charset="-122"/>
              </a:rPr>
              <a:t>a[0][0], a[0][1] ,……,  a[0][2047]; a[1][0], a[1][1],…… ,a[1][2047];</a:t>
            </a:r>
          </a:p>
          <a:p>
            <a:pPr eaLnBrk="1" hangingPunct="1">
              <a:lnSpc>
                <a:spcPct val="120000"/>
              </a:lnSpc>
              <a:buFontTx/>
              <a:buNone/>
            </a:pPr>
            <a:r>
              <a:rPr lang="zh-CN" altLang="en-US" sz="2000">
                <a:latin typeface="微软雅黑" pitchFamily="34" charset="-122"/>
                <a:ea typeface="微软雅黑" pitchFamily="34" charset="-122"/>
              </a:rPr>
              <a:t>    </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，与存放顺序一致，故空间局部性好！</a:t>
            </a:r>
          </a:p>
          <a:p>
            <a:pPr eaLnBrk="1" hangingPunct="1">
              <a:lnSpc>
                <a:spcPct val="120000"/>
              </a:lnSpc>
              <a:buFontTx/>
              <a:buNone/>
            </a:pPr>
            <a:r>
              <a:rPr lang="zh-CN" altLang="en-US" sz="2000">
                <a:latin typeface="微软雅黑" pitchFamily="34" charset="-122"/>
                <a:ea typeface="微软雅黑" pitchFamily="34" charset="-122"/>
              </a:rPr>
              <a:t>     因为每个</a:t>
            </a:r>
            <a:r>
              <a:rPr lang="en-US" altLang="zh-CN" sz="2000">
                <a:latin typeface="微软雅黑" pitchFamily="34" charset="-122"/>
                <a:ea typeface="微软雅黑" pitchFamily="34" charset="-122"/>
              </a:rPr>
              <a:t>a[i][j]</a:t>
            </a:r>
            <a:r>
              <a:rPr lang="zh-CN" altLang="en-US" sz="2000">
                <a:latin typeface="微软雅黑" pitchFamily="34" charset="-122"/>
                <a:ea typeface="微软雅黑" pitchFamily="34" charset="-122"/>
              </a:rPr>
              <a:t>只被访问一次，故时间局部性差！ </a:t>
            </a:r>
          </a:p>
          <a:p>
            <a:pPr eaLnBrk="1" hangingPunct="1">
              <a:lnSpc>
                <a:spcPct val="120000"/>
              </a:lnSpc>
              <a:buFontTx/>
              <a:buNone/>
            </a:pP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2</a:t>
            </a:r>
            <a:r>
              <a:rPr lang="zh-CN" altLang="en-US" sz="2000">
                <a:latin typeface="微软雅黑" pitchFamily="34" charset="-122"/>
                <a:ea typeface="微软雅黑" pitchFamily="34" charset="-122"/>
              </a:rPr>
              <a:t>）</a:t>
            </a:r>
            <a:r>
              <a:rPr lang="zh-CN" altLang="en-US" sz="2000">
                <a:solidFill>
                  <a:srgbClr val="0000FF"/>
                </a:solidFill>
                <a:latin typeface="微软雅黑" pitchFamily="34" charset="-122"/>
                <a:ea typeface="微软雅黑" pitchFamily="34" charset="-122"/>
              </a:rPr>
              <a:t>变量</a:t>
            </a:r>
            <a:r>
              <a:rPr lang="en-US" altLang="zh-CN" sz="2000">
                <a:solidFill>
                  <a:srgbClr val="0000FF"/>
                </a:solidFill>
                <a:latin typeface="微软雅黑" pitchFamily="34" charset="-122"/>
                <a:ea typeface="微软雅黑" pitchFamily="34" charset="-122"/>
              </a:rPr>
              <a:t>sum</a:t>
            </a:r>
            <a:r>
              <a:rPr lang="zh-CN" altLang="en-US" sz="2000">
                <a:solidFill>
                  <a:srgbClr val="0000FF"/>
                </a:solidFill>
                <a:latin typeface="微软雅黑" pitchFamily="34" charset="-122"/>
                <a:ea typeface="微软雅黑" pitchFamily="34" charset="-122"/>
              </a:rPr>
              <a:t>：</a:t>
            </a:r>
            <a:r>
              <a:rPr lang="zh-CN" altLang="en-US" sz="2000">
                <a:latin typeface="微软雅黑" pitchFamily="34" charset="-122"/>
                <a:ea typeface="微软雅黑" pitchFamily="34" charset="-122"/>
              </a:rPr>
              <a:t>单个变量不考虑空间局部性；每次循环都要访问</a:t>
            </a:r>
            <a:r>
              <a:rPr lang="en-US" altLang="zh-CN" sz="2000">
                <a:latin typeface="微软雅黑" pitchFamily="34" charset="-122"/>
                <a:ea typeface="微软雅黑" pitchFamily="34" charset="-122"/>
              </a:rPr>
              <a:t>sum</a:t>
            </a:r>
            <a:r>
              <a:rPr lang="zh-CN" altLang="en-US" sz="2000">
                <a:latin typeface="微软雅黑" pitchFamily="34" charset="-122"/>
                <a:ea typeface="微软雅黑" pitchFamily="34" charset="-122"/>
              </a:rPr>
              <a:t>，所以其时间局部性较好！</a:t>
            </a:r>
          </a:p>
          <a:p>
            <a:pPr eaLnBrk="1" hangingPunct="1">
              <a:lnSpc>
                <a:spcPct val="120000"/>
              </a:lnSpc>
              <a:buFontTx/>
              <a:buNone/>
            </a:pP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3</a:t>
            </a:r>
            <a:r>
              <a:rPr lang="zh-CN" altLang="en-US" sz="2000">
                <a:latin typeface="微软雅黑" pitchFamily="34" charset="-122"/>
                <a:ea typeface="微软雅黑" pitchFamily="34" charset="-122"/>
              </a:rPr>
              <a:t>） </a:t>
            </a:r>
            <a:r>
              <a:rPr lang="en-US" altLang="zh-CN" sz="2000">
                <a:solidFill>
                  <a:srgbClr val="0000FF"/>
                </a:solidFill>
                <a:latin typeface="微软雅黑" pitchFamily="34" charset="-122"/>
                <a:ea typeface="微软雅黑" pitchFamily="34" charset="-122"/>
              </a:rPr>
              <a:t>for</a:t>
            </a:r>
            <a:r>
              <a:rPr lang="zh-CN" altLang="en-US" sz="2000">
                <a:solidFill>
                  <a:srgbClr val="0000FF"/>
                </a:solidFill>
                <a:latin typeface="微软雅黑" pitchFamily="34" charset="-122"/>
                <a:ea typeface="微软雅黑" pitchFamily="34" charset="-122"/>
              </a:rPr>
              <a:t>循环体：</a:t>
            </a:r>
            <a:r>
              <a:rPr lang="zh-CN" altLang="en-US" sz="2000">
                <a:latin typeface="微软雅黑" pitchFamily="34" charset="-122"/>
                <a:ea typeface="微软雅黑" pitchFamily="34" charset="-122"/>
              </a:rPr>
              <a:t>循环体内指令按序连续存放，所以空间局部性好！  </a:t>
            </a:r>
          </a:p>
          <a:p>
            <a:pPr eaLnBrk="1" hangingPunct="1">
              <a:lnSpc>
                <a:spcPct val="120000"/>
              </a:lnSpc>
              <a:buFontTx/>
              <a:buNone/>
            </a:pPr>
            <a:r>
              <a:rPr lang="zh-CN" altLang="en-US" sz="2000">
                <a:latin typeface="微软雅黑" pitchFamily="34" charset="-122"/>
                <a:ea typeface="微软雅黑" pitchFamily="34" charset="-122"/>
              </a:rPr>
              <a:t>     循环体被连续重复执行</a:t>
            </a:r>
            <a:r>
              <a:rPr lang="en-US" altLang="zh-CN" sz="2000">
                <a:latin typeface="微软雅黑" pitchFamily="34" charset="-122"/>
                <a:ea typeface="微软雅黑" pitchFamily="34" charset="-122"/>
              </a:rPr>
              <a:t>2048x2048</a:t>
            </a:r>
            <a:r>
              <a:rPr lang="zh-CN" altLang="en-US" sz="2000">
                <a:latin typeface="微软雅黑" pitchFamily="34" charset="-122"/>
                <a:ea typeface="微软雅黑" pitchFamily="34" charset="-122"/>
              </a:rPr>
              <a:t>次，所以时间局部性好！</a:t>
            </a:r>
          </a:p>
        </p:txBody>
      </p:sp>
      <p:sp>
        <p:nvSpPr>
          <p:cNvPr id="571396" name="Text Box 4"/>
          <p:cNvSpPr txBox="1">
            <a:spLocks noChangeArrowheads="1"/>
          </p:cNvSpPr>
          <p:nvPr/>
        </p:nvSpPr>
        <p:spPr bwMode="auto">
          <a:xfrm>
            <a:off x="304800" y="6170613"/>
            <a:ext cx="7507288" cy="274637"/>
          </a:xfrm>
          <a:prstGeom prst="rect">
            <a:avLst/>
          </a:prstGeom>
          <a:noFill/>
          <a:ln w="9525">
            <a:noFill/>
            <a:miter lim="800000"/>
            <a:headEnd/>
            <a:tailEnd/>
          </a:ln>
        </p:spPr>
        <p:txBody>
          <a:bodyPr lIns="0" tIns="0" rIns="0" bIns="0">
            <a:spAutoFit/>
          </a:bodyPr>
          <a:lstStyle/>
          <a:p>
            <a:pPr eaLnBrk="1" hangingPunct="1">
              <a:spcBef>
                <a:spcPct val="50000"/>
              </a:spcBef>
            </a:pPr>
            <a:endParaRPr kumimoji="1" lang="zh-CN" altLang="en-US" sz="1800" b="1" i="1">
              <a:solidFill>
                <a:srgbClr val="666699"/>
              </a:solidFill>
              <a:ea typeface="华文新魏" pitchFamily="2" charset="-122"/>
            </a:endParaRPr>
          </a:p>
        </p:txBody>
      </p:sp>
      <p:grpSp>
        <p:nvGrpSpPr>
          <p:cNvPr id="571397" name="Group 6"/>
          <p:cNvGrpSpPr>
            <a:grpSpLocks/>
          </p:cNvGrpSpPr>
          <p:nvPr/>
        </p:nvGrpSpPr>
        <p:grpSpPr bwMode="auto">
          <a:xfrm>
            <a:off x="6011863" y="908050"/>
            <a:ext cx="3151187" cy="4338638"/>
            <a:chOff x="3560" y="1196"/>
            <a:chExt cx="1985" cy="2733"/>
          </a:xfrm>
        </p:grpSpPr>
        <p:sp>
          <p:nvSpPr>
            <p:cNvPr id="571398" name="Rectangle 7"/>
            <p:cNvSpPr>
              <a:spLocks noChangeArrowheads="1"/>
            </p:cNvSpPr>
            <p:nvPr/>
          </p:nvSpPr>
          <p:spPr bwMode="auto">
            <a:xfrm>
              <a:off x="3709" y="1318"/>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0x100</a:t>
              </a:r>
            </a:p>
          </p:txBody>
        </p:sp>
        <p:sp>
          <p:nvSpPr>
            <p:cNvPr id="571399" name="Rectangle 8"/>
            <p:cNvSpPr>
              <a:spLocks noChangeArrowheads="1"/>
            </p:cNvSpPr>
            <p:nvPr/>
          </p:nvSpPr>
          <p:spPr bwMode="auto">
            <a:xfrm>
              <a:off x="3702" y="1769"/>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0x1</a:t>
              </a:r>
              <a:r>
                <a:rPr lang="en-US" altLang="zh-CN" sz="1400" b="1">
                  <a:latin typeface="Courier New" pitchFamily="49" charset="0"/>
                  <a:ea typeface="PMingLiU" pitchFamily="18" charset="-120"/>
                </a:rPr>
                <a:t>7</a:t>
              </a:r>
              <a:r>
                <a:rPr lang="en-US" altLang="zh-TW" sz="1400" b="1">
                  <a:latin typeface="Courier New" pitchFamily="49" charset="0"/>
                  <a:ea typeface="PMingLiU" pitchFamily="18" charset="-120"/>
                </a:rPr>
                <a:t>C</a:t>
              </a:r>
            </a:p>
          </p:txBody>
        </p:sp>
        <p:sp>
          <p:nvSpPr>
            <p:cNvPr id="571400" name="Rectangle 9"/>
            <p:cNvSpPr>
              <a:spLocks noChangeArrowheads="1"/>
            </p:cNvSpPr>
            <p:nvPr/>
          </p:nvSpPr>
          <p:spPr bwMode="auto">
            <a:xfrm>
              <a:off x="3702" y="1913"/>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0x1</a:t>
              </a:r>
              <a:r>
                <a:rPr lang="en-US" altLang="zh-CN" sz="1400" b="1">
                  <a:latin typeface="Courier New" pitchFamily="49" charset="0"/>
                  <a:ea typeface="PMingLiU" pitchFamily="18" charset="-120"/>
                </a:rPr>
                <a:t>8</a:t>
              </a:r>
              <a:r>
                <a:rPr lang="en-US" altLang="zh-TW" sz="1400" b="1">
                  <a:latin typeface="Courier New" pitchFamily="49" charset="0"/>
                  <a:ea typeface="PMingLiU" pitchFamily="18" charset="-120"/>
                </a:rPr>
                <a:t>0</a:t>
              </a:r>
            </a:p>
          </p:txBody>
        </p:sp>
        <p:sp>
          <p:nvSpPr>
            <p:cNvPr id="571401" name="Rectangle 10"/>
            <p:cNvSpPr>
              <a:spLocks noChangeArrowheads="1"/>
            </p:cNvSpPr>
            <p:nvPr/>
          </p:nvSpPr>
          <p:spPr bwMode="auto">
            <a:xfrm>
              <a:off x="3702" y="2057"/>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0x1</a:t>
              </a:r>
              <a:r>
                <a:rPr lang="en-US" altLang="zh-CN" sz="1400" b="1">
                  <a:latin typeface="Courier New" pitchFamily="49" charset="0"/>
                  <a:ea typeface="PMingLiU" pitchFamily="18" charset="-120"/>
                </a:rPr>
                <a:t>8</a:t>
              </a:r>
              <a:r>
                <a:rPr lang="en-US" altLang="zh-TW" sz="1400" b="1">
                  <a:latin typeface="Courier New" pitchFamily="49" charset="0"/>
                  <a:ea typeface="PMingLiU" pitchFamily="18" charset="-120"/>
                </a:rPr>
                <a:t>4</a:t>
              </a:r>
            </a:p>
          </p:txBody>
        </p:sp>
        <p:sp>
          <p:nvSpPr>
            <p:cNvPr id="571402" name="Rectangle 11"/>
            <p:cNvSpPr>
              <a:spLocks noChangeArrowheads="1"/>
            </p:cNvSpPr>
            <p:nvPr/>
          </p:nvSpPr>
          <p:spPr bwMode="auto">
            <a:xfrm>
              <a:off x="3702" y="2538"/>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0x400</a:t>
              </a:r>
            </a:p>
          </p:txBody>
        </p:sp>
        <p:sp>
          <p:nvSpPr>
            <p:cNvPr id="571403" name="Rectangle 12"/>
            <p:cNvSpPr>
              <a:spLocks noChangeArrowheads="1"/>
            </p:cNvSpPr>
            <p:nvPr/>
          </p:nvSpPr>
          <p:spPr bwMode="auto">
            <a:xfrm>
              <a:off x="3702" y="2682"/>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0x404</a:t>
              </a:r>
            </a:p>
          </p:txBody>
        </p:sp>
        <p:sp>
          <p:nvSpPr>
            <p:cNvPr id="571404" name="Rectangle 13"/>
            <p:cNvSpPr>
              <a:spLocks noChangeArrowheads="1"/>
            </p:cNvSpPr>
            <p:nvPr/>
          </p:nvSpPr>
          <p:spPr bwMode="auto">
            <a:xfrm>
              <a:off x="3702" y="3114"/>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a:t>
              </a:r>
              <a:r>
                <a:rPr lang="en-US" altLang="zh-CN" sz="1400" b="1">
                  <a:latin typeface="Courier New" pitchFamily="49" charset="0"/>
                  <a:ea typeface="PMingLiU" pitchFamily="18" charset="-120"/>
                </a:rPr>
                <a:t>c0</a:t>
              </a:r>
              <a:r>
                <a:rPr lang="en-US" altLang="zh-TW" sz="1400" b="1">
                  <a:latin typeface="Courier New" pitchFamily="49" charset="0"/>
                  <a:ea typeface="PMingLiU" pitchFamily="18" charset="-120"/>
                </a:rPr>
                <a:t>0</a:t>
              </a:r>
            </a:p>
          </p:txBody>
        </p:sp>
        <p:sp>
          <p:nvSpPr>
            <p:cNvPr id="571405" name="Rectangle 14"/>
            <p:cNvSpPr>
              <a:spLocks noChangeArrowheads="1"/>
            </p:cNvSpPr>
            <p:nvPr/>
          </p:nvSpPr>
          <p:spPr bwMode="auto">
            <a:xfrm>
              <a:off x="3702" y="3258"/>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a:t>
              </a:r>
              <a:r>
                <a:rPr lang="en-US" altLang="zh-CN" sz="1400" b="1">
                  <a:latin typeface="Courier New" pitchFamily="49" charset="0"/>
                  <a:ea typeface="PMingLiU" pitchFamily="18" charset="-120"/>
                </a:rPr>
                <a:t>c0</a:t>
              </a:r>
              <a:r>
                <a:rPr lang="en-US" altLang="zh-TW" sz="1400" b="1">
                  <a:latin typeface="Courier New" pitchFamily="49" charset="0"/>
                  <a:ea typeface="PMingLiU" pitchFamily="18" charset="-120"/>
                </a:rPr>
                <a:t>4</a:t>
              </a:r>
            </a:p>
          </p:txBody>
        </p:sp>
        <p:sp>
          <p:nvSpPr>
            <p:cNvPr id="571406" name="Rectangle 15"/>
            <p:cNvSpPr>
              <a:spLocks noChangeArrowheads="1"/>
            </p:cNvSpPr>
            <p:nvPr/>
          </p:nvSpPr>
          <p:spPr bwMode="auto">
            <a:xfrm>
              <a:off x="3709" y="1196"/>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0x0FC</a:t>
              </a:r>
            </a:p>
          </p:txBody>
        </p:sp>
        <p:sp>
          <p:nvSpPr>
            <p:cNvPr id="571407" name="Text Box 16"/>
            <p:cNvSpPr txBox="1">
              <a:spLocks noChangeArrowheads="1"/>
            </p:cNvSpPr>
            <p:nvPr/>
          </p:nvSpPr>
          <p:spPr bwMode="auto">
            <a:xfrm>
              <a:off x="5258" y="1443"/>
              <a:ext cx="287" cy="2291"/>
            </a:xfrm>
            <a:prstGeom prst="rect">
              <a:avLst/>
            </a:prstGeom>
            <a:noFill/>
            <a:ln w="9525">
              <a:noFill/>
              <a:miter lim="800000"/>
              <a:headEnd/>
              <a:tailEnd/>
            </a:ln>
          </p:spPr>
          <p:txBody>
            <a:bodyPr vert="eaVert" lIns="90083" tIns="45046" rIns="90083" bIns="45046">
              <a:spAutoFit/>
            </a:bodyPr>
            <a:lstStyle/>
            <a:p>
              <a:pPr eaLnBrk="1" hangingPunct="1">
                <a:spcBef>
                  <a:spcPct val="50000"/>
                </a:spcBef>
              </a:pPr>
              <a:r>
                <a:rPr kumimoji="1" lang="zh-CN" altLang="en-US" sz="1800" b="1">
                  <a:solidFill>
                    <a:srgbClr val="006600"/>
                  </a:solidFill>
                  <a:ea typeface="黑体" pitchFamily="49" charset="-122"/>
                </a:rPr>
                <a:t>指  令                            数   据</a:t>
              </a:r>
            </a:p>
          </p:txBody>
        </p:sp>
        <p:sp>
          <p:nvSpPr>
            <p:cNvPr id="571408" name="Text Box 17"/>
            <p:cNvSpPr txBox="1">
              <a:spLocks noChangeArrowheads="1"/>
            </p:cNvSpPr>
            <p:nvPr/>
          </p:nvSpPr>
          <p:spPr bwMode="auto">
            <a:xfrm>
              <a:off x="4978" y="2539"/>
              <a:ext cx="183" cy="222"/>
            </a:xfrm>
            <a:prstGeom prst="rect">
              <a:avLst/>
            </a:prstGeom>
            <a:noFill/>
            <a:ln w="9525">
              <a:noFill/>
              <a:miter lim="800000"/>
              <a:headEnd/>
              <a:tailEnd/>
            </a:ln>
          </p:spPr>
          <p:txBody>
            <a:bodyPr lIns="90083" tIns="45046" rIns="90083" bIns="45046">
              <a:spAutoFit/>
            </a:bodyPr>
            <a:lstStyle/>
            <a:p>
              <a:pPr eaLnBrk="1" hangingPunct="1">
                <a:spcBef>
                  <a:spcPct val="50000"/>
                </a:spcBef>
              </a:pPr>
              <a:r>
                <a:rPr kumimoji="1" lang="en-US" altLang="zh-CN" sz="1700" b="1">
                  <a:solidFill>
                    <a:srgbClr val="0000FF"/>
                  </a:solidFill>
                  <a:ea typeface="宋体" pitchFamily="2" charset="-122"/>
                </a:rPr>
                <a:t>a</a:t>
              </a:r>
            </a:p>
          </p:txBody>
        </p:sp>
        <p:sp>
          <p:nvSpPr>
            <p:cNvPr id="571409" name="Text Box 18"/>
            <p:cNvSpPr txBox="1">
              <a:spLocks noChangeArrowheads="1"/>
            </p:cNvSpPr>
            <p:nvPr/>
          </p:nvSpPr>
          <p:spPr bwMode="auto">
            <a:xfrm>
              <a:off x="4978" y="3710"/>
              <a:ext cx="522" cy="219"/>
            </a:xfrm>
            <a:prstGeom prst="rect">
              <a:avLst/>
            </a:prstGeom>
            <a:noFill/>
            <a:ln w="9525">
              <a:noFill/>
              <a:miter lim="800000"/>
              <a:headEnd/>
              <a:tailEnd/>
            </a:ln>
          </p:spPr>
          <p:txBody>
            <a:bodyPr lIns="90083" tIns="45046" rIns="90083" bIns="45046">
              <a:spAutoFit/>
            </a:bodyPr>
            <a:lstStyle/>
            <a:p>
              <a:pPr eaLnBrk="1" hangingPunct="1">
                <a:spcBef>
                  <a:spcPct val="50000"/>
                </a:spcBef>
              </a:pPr>
              <a:r>
                <a:rPr kumimoji="1" lang="en-US" altLang="zh-CN" sz="1700" b="1">
                  <a:solidFill>
                    <a:srgbClr val="0000FF"/>
                  </a:solidFill>
                  <a:ea typeface="宋体" pitchFamily="2" charset="-122"/>
                </a:rPr>
                <a:t>sum</a:t>
              </a:r>
            </a:p>
          </p:txBody>
        </p:sp>
        <p:sp>
          <p:nvSpPr>
            <p:cNvPr id="571410" name="Rectangle 19"/>
            <p:cNvSpPr>
              <a:spLocks noChangeArrowheads="1"/>
            </p:cNvSpPr>
            <p:nvPr/>
          </p:nvSpPr>
          <p:spPr bwMode="auto">
            <a:xfrm>
              <a:off x="4160" y="1962"/>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Courier New" pitchFamily="49" charset="0"/>
                  <a:ea typeface="PMingLiU" pitchFamily="18" charset="-120"/>
                </a:rPr>
                <a:t>I</a:t>
              </a:r>
              <a:r>
                <a:rPr lang="en-US" altLang="zh-CN" sz="1400" b="1">
                  <a:latin typeface="Courier New" pitchFamily="49" charset="0"/>
                  <a:ea typeface="PMingLiU" pitchFamily="18" charset="-120"/>
                </a:rPr>
                <a:t>34</a:t>
              </a:r>
              <a:endParaRPr lang="en-US" altLang="zh-TW" sz="1400" b="1">
                <a:latin typeface="Courier New" pitchFamily="49" charset="0"/>
                <a:ea typeface="PMingLiU" pitchFamily="18" charset="-120"/>
              </a:endParaRPr>
            </a:p>
          </p:txBody>
        </p:sp>
        <p:sp>
          <p:nvSpPr>
            <p:cNvPr id="571411" name="Rectangle 20"/>
            <p:cNvSpPr>
              <a:spLocks noChangeArrowheads="1"/>
            </p:cNvSpPr>
            <p:nvPr/>
          </p:nvSpPr>
          <p:spPr bwMode="auto">
            <a:xfrm>
              <a:off x="4160" y="2106"/>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Courier New" pitchFamily="49" charset="0"/>
                  <a:ea typeface="PMingLiU" pitchFamily="18" charset="-120"/>
                </a:rPr>
                <a:t>I</a:t>
              </a:r>
              <a:r>
                <a:rPr lang="en-US" altLang="zh-CN" sz="1400" b="1">
                  <a:latin typeface="Courier New" pitchFamily="49" charset="0"/>
                  <a:ea typeface="PMingLiU" pitchFamily="18" charset="-120"/>
                </a:rPr>
                <a:t>35</a:t>
              </a:r>
              <a:endParaRPr lang="en-US" altLang="zh-TW" sz="1400" b="1">
                <a:latin typeface="Courier New" pitchFamily="49" charset="0"/>
                <a:ea typeface="PMingLiU" pitchFamily="18" charset="-120"/>
              </a:endParaRPr>
            </a:p>
          </p:txBody>
        </p:sp>
        <p:sp>
          <p:nvSpPr>
            <p:cNvPr id="571412" name="Rectangle 21"/>
            <p:cNvSpPr>
              <a:spLocks noChangeArrowheads="1"/>
            </p:cNvSpPr>
            <p:nvPr/>
          </p:nvSpPr>
          <p:spPr bwMode="auto">
            <a:xfrm>
              <a:off x="4160" y="258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Courier New" pitchFamily="49" charset="0"/>
                  <a:ea typeface="PMingLiU" pitchFamily="18" charset="-120"/>
                </a:rPr>
                <a:t>a[0]</a:t>
              </a:r>
              <a:r>
                <a:rPr lang="en-US" altLang="zh-CN" sz="1400" b="1">
                  <a:latin typeface="Courier New" pitchFamily="49" charset="0"/>
                  <a:ea typeface="PMingLiU" pitchFamily="18" charset="-120"/>
                </a:rPr>
                <a:t>[0]</a:t>
              </a:r>
              <a:endParaRPr lang="en-US" altLang="zh-TW" sz="1400" b="1">
                <a:latin typeface="Courier New" pitchFamily="49" charset="0"/>
                <a:ea typeface="PMingLiU" pitchFamily="18" charset="-120"/>
              </a:endParaRPr>
            </a:p>
          </p:txBody>
        </p:sp>
        <p:sp>
          <p:nvSpPr>
            <p:cNvPr id="571413" name="Rectangle 22"/>
            <p:cNvSpPr>
              <a:spLocks noChangeArrowheads="1"/>
            </p:cNvSpPr>
            <p:nvPr/>
          </p:nvSpPr>
          <p:spPr bwMode="auto">
            <a:xfrm>
              <a:off x="4160" y="2731"/>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sz="1400" b="1">
                  <a:latin typeface="Courier New" pitchFamily="49" charset="0"/>
                  <a:ea typeface="PMingLiU" pitchFamily="18" charset="-120"/>
                </a:rPr>
                <a:t>a[0]</a:t>
              </a:r>
              <a:r>
                <a:rPr lang="en-US" altLang="zh-TW" sz="1400" b="1">
                  <a:latin typeface="Courier New" pitchFamily="49" charset="0"/>
                  <a:ea typeface="PMingLiU" pitchFamily="18" charset="-120"/>
                </a:rPr>
                <a:t>[1]</a:t>
              </a:r>
            </a:p>
          </p:txBody>
        </p:sp>
        <p:sp>
          <p:nvSpPr>
            <p:cNvPr id="571414" name="Rectangle 23"/>
            <p:cNvSpPr>
              <a:spLocks noChangeArrowheads="1"/>
            </p:cNvSpPr>
            <p:nvPr/>
          </p:nvSpPr>
          <p:spPr bwMode="auto">
            <a:xfrm>
              <a:off x="4160" y="2875"/>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800" b="1">
                  <a:latin typeface="Times New Roman" pitchFamily="18" charset="0"/>
                  <a:ea typeface="华文新魏" pitchFamily="2" charset="-122"/>
                </a:rPr>
                <a:t>• • •</a:t>
              </a:r>
              <a:endParaRPr lang="en-US" altLang="zh-TW" sz="1800" b="1">
                <a:ea typeface="华文新魏" pitchFamily="2" charset="-122"/>
              </a:endParaRPr>
            </a:p>
          </p:txBody>
        </p:sp>
        <p:sp>
          <p:nvSpPr>
            <p:cNvPr id="571415" name="Rectangle 24"/>
            <p:cNvSpPr>
              <a:spLocks noChangeArrowheads="1"/>
            </p:cNvSpPr>
            <p:nvPr/>
          </p:nvSpPr>
          <p:spPr bwMode="auto">
            <a:xfrm>
              <a:off x="4160" y="3019"/>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sz="1400" b="1">
                  <a:latin typeface="Courier New" pitchFamily="49" charset="0"/>
                  <a:ea typeface="PMingLiU" pitchFamily="18" charset="-120"/>
                </a:rPr>
                <a:t>a[0]</a:t>
              </a:r>
              <a:r>
                <a:rPr lang="en-US" altLang="zh-TW" sz="1400" b="1">
                  <a:latin typeface="Courier New" pitchFamily="49" charset="0"/>
                  <a:ea typeface="PMingLiU" pitchFamily="18" charset="-120"/>
                </a:rPr>
                <a:t>[</a:t>
              </a:r>
              <a:r>
                <a:rPr lang="en-US" altLang="zh-CN" sz="1400" b="1">
                  <a:latin typeface="Courier New" pitchFamily="49" charset="0"/>
                  <a:ea typeface="PMingLiU" pitchFamily="18" charset="-120"/>
                </a:rPr>
                <a:t>2047</a:t>
              </a:r>
              <a:r>
                <a:rPr lang="en-US" altLang="zh-TW" sz="1400" b="1">
                  <a:latin typeface="Courier New" pitchFamily="49" charset="0"/>
                  <a:ea typeface="PMingLiU" pitchFamily="18" charset="-120"/>
                </a:rPr>
                <a:t>]</a:t>
              </a:r>
            </a:p>
          </p:txBody>
        </p:sp>
        <p:sp>
          <p:nvSpPr>
            <p:cNvPr id="571416" name="Rectangle 25"/>
            <p:cNvSpPr>
              <a:spLocks noChangeArrowheads="1"/>
            </p:cNvSpPr>
            <p:nvPr/>
          </p:nvSpPr>
          <p:spPr bwMode="auto">
            <a:xfrm>
              <a:off x="4160" y="3163"/>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sz="1400" b="1">
                  <a:latin typeface="Courier New" pitchFamily="49" charset="0"/>
                  <a:ea typeface="PMingLiU" pitchFamily="18" charset="-120"/>
                </a:rPr>
                <a:t>a[1]</a:t>
              </a:r>
              <a:r>
                <a:rPr lang="en-US" altLang="zh-TW" sz="1400" b="1">
                  <a:latin typeface="Courier New" pitchFamily="49" charset="0"/>
                  <a:ea typeface="PMingLiU" pitchFamily="18" charset="-120"/>
                </a:rPr>
                <a:t>[</a:t>
              </a:r>
              <a:r>
                <a:rPr lang="en-US" altLang="zh-CN" sz="1400" b="1">
                  <a:latin typeface="Courier New" pitchFamily="49" charset="0"/>
                  <a:ea typeface="PMingLiU" pitchFamily="18" charset="-120"/>
                </a:rPr>
                <a:t>0</a:t>
              </a:r>
              <a:r>
                <a:rPr lang="en-US" altLang="zh-TW" sz="1400" b="1">
                  <a:latin typeface="Courier New" pitchFamily="49" charset="0"/>
                  <a:ea typeface="PMingLiU" pitchFamily="18" charset="-120"/>
                </a:rPr>
                <a:t>]</a:t>
              </a:r>
            </a:p>
          </p:txBody>
        </p:sp>
        <p:sp>
          <p:nvSpPr>
            <p:cNvPr id="571417" name="Rectangle 26"/>
            <p:cNvSpPr>
              <a:spLocks noChangeArrowheads="1"/>
            </p:cNvSpPr>
            <p:nvPr/>
          </p:nvSpPr>
          <p:spPr bwMode="auto">
            <a:xfrm>
              <a:off x="4160" y="330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sz="1400" b="1">
                  <a:latin typeface="Courier New" pitchFamily="49" charset="0"/>
                  <a:ea typeface="PMingLiU" pitchFamily="18" charset="-120"/>
                </a:rPr>
                <a:t>a[1]</a:t>
              </a:r>
              <a:r>
                <a:rPr lang="en-US" altLang="zh-TW" sz="1400" b="1">
                  <a:latin typeface="Courier New" pitchFamily="49" charset="0"/>
                  <a:ea typeface="PMingLiU" pitchFamily="18" charset="-120"/>
                </a:rPr>
                <a:t>[</a:t>
              </a:r>
              <a:r>
                <a:rPr lang="en-US" altLang="zh-CN" sz="1400" b="1">
                  <a:latin typeface="Courier New" pitchFamily="49" charset="0"/>
                  <a:ea typeface="PMingLiU" pitchFamily="18" charset="-120"/>
                </a:rPr>
                <a:t>1</a:t>
              </a:r>
              <a:r>
                <a:rPr lang="en-US" altLang="zh-TW" sz="1400" b="1">
                  <a:latin typeface="Courier New" pitchFamily="49" charset="0"/>
                  <a:ea typeface="PMingLiU" pitchFamily="18" charset="-120"/>
                </a:rPr>
                <a:t>]</a:t>
              </a:r>
            </a:p>
          </p:txBody>
        </p:sp>
        <p:sp>
          <p:nvSpPr>
            <p:cNvPr id="571418" name="Rectangle 27"/>
            <p:cNvSpPr>
              <a:spLocks noChangeArrowheads="1"/>
            </p:cNvSpPr>
            <p:nvPr/>
          </p:nvSpPr>
          <p:spPr bwMode="auto">
            <a:xfrm>
              <a:off x="4160" y="2250"/>
              <a:ext cx="818" cy="321"/>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ea typeface="PMingLiU" pitchFamily="18" charset="-120"/>
                </a:rPr>
                <a:t>• • •</a:t>
              </a:r>
            </a:p>
          </p:txBody>
        </p:sp>
        <p:sp>
          <p:nvSpPr>
            <p:cNvPr id="571419" name="Rectangle 28"/>
            <p:cNvSpPr>
              <a:spLocks noChangeArrowheads="1"/>
            </p:cNvSpPr>
            <p:nvPr/>
          </p:nvSpPr>
          <p:spPr bwMode="auto">
            <a:xfrm>
              <a:off x="4160" y="378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endParaRPr lang="zh-CN" altLang="en-US" sz="1400" b="1">
                <a:latin typeface="Courier New" pitchFamily="49" charset="0"/>
                <a:ea typeface="PMingLiU" pitchFamily="18" charset="-120"/>
              </a:endParaRPr>
            </a:p>
          </p:txBody>
        </p:sp>
        <p:sp>
          <p:nvSpPr>
            <p:cNvPr id="571420" name="Rectangle 29"/>
            <p:cNvSpPr>
              <a:spLocks noChangeArrowheads="1"/>
            </p:cNvSpPr>
            <p:nvPr/>
          </p:nvSpPr>
          <p:spPr bwMode="auto">
            <a:xfrm>
              <a:off x="4160" y="3451"/>
              <a:ext cx="818" cy="32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ea typeface="PMingLiU" pitchFamily="18" charset="-120"/>
                </a:rPr>
                <a:t>• • •</a:t>
              </a:r>
            </a:p>
          </p:txBody>
        </p:sp>
        <p:sp>
          <p:nvSpPr>
            <p:cNvPr id="571421" name="Rectangle 30"/>
            <p:cNvSpPr>
              <a:spLocks noChangeArrowheads="1"/>
            </p:cNvSpPr>
            <p:nvPr/>
          </p:nvSpPr>
          <p:spPr bwMode="auto">
            <a:xfrm>
              <a:off x="4156" y="1209"/>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Courier New" pitchFamily="49" charset="0"/>
                  <a:ea typeface="PMingLiU" pitchFamily="18" charset="-120"/>
                </a:rPr>
                <a:t>I</a:t>
              </a:r>
              <a:r>
                <a:rPr lang="en-US" altLang="zh-CN" sz="1400" b="1">
                  <a:latin typeface="Courier New" pitchFamily="49" charset="0"/>
                  <a:ea typeface="PMingLiU" pitchFamily="18" charset="-120"/>
                </a:rPr>
                <a:t>1</a:t>
              </a:r>
              <a:endParaRPr lang="en-US" altLang="zh-TW" sz="1400" b="1">
                <a:latin typeface="Courier New" pitchFamily="49" charset="0"/>
                <a:ea typeface="PMingLiU" pitchFamily="18" charset="-120"/>
              </a:endParaRPr>
            </a:p>
          </p:txBody>
        </p:sp>
        <p:sp>
          <p:nvSpPr>
            <p:cNvPr id="571422" name="Rectangle 31"/>
            <p:cNvSpPr>
              <a:spLocks noChangeArrowheads="1"/>
            </p:cNvSpPr>
            <p:nvPr/>
          </p:nvSpPr>
          <p:spPr bwMode="auto">
            <a:xfrm>
              <a:off x="4156" y="1353"/>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Courier New" pitchFamily="49" charset="0"/>
                  <a:ea typeface="PMingLiU" pitchFamily="18" charset="-120"/>
                </a:rPr>
                <a:t>I</a:t>
              </a:r>
              <a:r>
                <a:rPr lang="en-US" altLang="zh-CN" sz="1400" b="1">
                  <a:latin typeface="Courier New" pitchFamily="49" charset="0"/>
                  <a:ea typeface="PMingLiU" pitchFamily="18" charset="-120"/>
                </a:rPr>
                <a:t>2</a:t>
              </a:r>
              <a:endParaRPr lang="en-US" altLang="zh-TW" sz="1400" b="1">
                <a:latin typeface="Courier New" pitchFamily="49" charset="0"/>
                <a:ea typeface="PMingLiU" pitchFamily="18" charset="-120"/>
              </a:endParaRPr>
            </a:p>
          </p:txBody>
        </p:sp>
        <p:sp>
          <p:nvSpPr>
            <p:cNvPr id="571423" name="Rectangle 32"/>
            <p:cNvSpPr>
              <a:spLocks noChangeArrowheads="1"/>
            </p:cNvSpPr>
            <p:nvPr/>
          </p:nvSpPr>
          <p:spPr bwMode="auto">
            <a:xfrm>
              <a:off x="4156" y="1834"/>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sz="1400" b="1">
                  <a:latin typeface="Courier New" pitchFamily="49" charset="0"/>
                  <a:ea typeface="PMingLiU" pitchFamily="18" charset="-120"/>
                </a:rPr>
                <a:t>I33</a:t>
              </a:r>
              <a:endParaRPr lang="en-US" altLang="zh-TW" sz="1400" b="1">
                <a:latin typeface="Courier New" pitchFamily="49" charset="0"/>
                <a:ea typeface="PMingLiU" pitchFamily="18" charset="-120"/>
              </a:endParaRPr>
            </a:p>
          </p:txBody>
        </p:sp>
        <p:sp>
          <p:nvSpPr>
            <p:cNvPr id="571424" name="Rectangle 33"/>
            <p:cNvSpPr>
              <a:spLocks noChangeArrowheads="1"/>
            </p:cNvSpPr>
            <p:nvPr/>
          </p:nvSpPr>
          <p:spPr bwMode="auto">
            <a:xfrm>
              <a:off x="4156" y="1497"/>
              <a:ext cx="818" cy="321"/>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ea typeface="PMingLiU" pitchFamily="18" charset="-120"/>
                </a:rPr>
                <a:t>• • •</a:t>
              </a:r>
            </a:p>
          </p:txBody>
        </p:sp>
        <p:grpSp>
          <p:nvGrpSpPr>
            <p:cNvPr id="571425" name="Group 34"/>
            <p:cNvGrpSpPr>
              <a:grpSpLocks/>
            </p:cNvGrpSpPr>
            <p:nvPr/>
          </p:nvGrpSpPr>
          <p:grpSpPr bwMode="auto">
            <a:xfrm>
              <a:off x="5023" y="1497"/>
              <a:ext cx="202" cy="416"/>
              <a:chOff x="5023" y="1497"/>
              <a:chExt cx="202" cy="416"/>
            </a:xfrm>
          </p:grpSpPr>
          <p:sp>
            <p:nvSpPr>
              <p:cNvPr id="571426" name="Line 35"/>
              <p:cNvSpPr>
                <a:spLocks noChangeShapeType="1"/>
              </p:cNvSpPr>
              <p:nvPr/>
            </p:nvSpPr>
            <p:spPr bwMode="auto">
              <a:xfrm>
                <a:off x="5023" y="1913"/>
                <a:ext cx="202" cy="0"/>
              </a:xfrm>
              <a:prstGeom prst="line">
                <a:avLst/>
              </a:prstGeom>
              <a:noFill/>
              <a:ln w="38100">
                <a:solidFill>
                  <a:srgbClr val="CC0000"/>
                </a:solidFill>
                <a:round/>
                <a:headEnd/>
                <a:tailEnd/>
              </a:ln>
            </p:spPr>
            <p:txBody>
              <a:bodyPr lIns="0" tIns="0" rIns="0" bIns="0">
                <a:spAutoFit/>
              </a:bodyPr>
              <a:lstStyle/>
              <a:p>
                <a:endParaRPr lang="zh-CN" altLang="en-US"/>
              </a:p>
            </p:txBody>
          </p:sp>
          <p:sp>
            <p:nvSpPr>
              <p:cNvPr id="571427" name="Line 36"/>
              <p:cNvSpPr>
                <a:spLocks noChangeShapeType="1"/>
              </p:cNvSpPr>
              <p:nvPr/>
            </p:nvSpPr>
            <p:spPr bwMode="auto">
              <a:xfrm flipV="1">
                <a:off x="5225" y="1497"/>
                <a:ext cx="0" cy="416"/>
              </a:xfrm>
              <a:prstGeom prst="line">
                <a:avLst/>
              </a:prstGeom>
              <a:noFill/>
              <a:ln w="38100">
                <a:solidFill>
                  <a:srgbClr val="CC0000"/>
                </a:solidFill>
                <a:round/>
                <a:headEnd/>
                <a:tailEnd/>
              </a:ln>
            </p:spPr>
            <p:txBody>
              <a:bodyPr lIns="0" tIns="0" rIns="0" bIns="0">
                <a:spAutoFit/>
              </a:bodyPr>
              <a:lstStyle/>
              <a:p>
                <a:endParaRPr lang="zh-CN" altLang="en-US"/>
              </a:p>
            </p:txBody>
          </p:sp>
          <p:sp>
            <p:nvSpPr>
              <p:cNvPr id="571428" name="Line 37"/>
              <p:cNvSpPr>
                <a:spLocks noChangeShapeType="1"/>
              </p:cNvSpPr>
              <p:nvPr/>
            </p:nvSpPr>
            <p:spPr bwMode="auto">
              <a:xfrm flipH="1">
                <a:off x="5023" y="1497"/>
                <a:ext cx="202" cy="0"/>
              </a:xfrm>
              <a:prstGeom prst="line">
                <a:avLst/>
              </a:prstGeom>
              <a:noFill/>
              <a:ln w="38100">
                <a:solidFill>
                  <a:srgbClr val="CC0000"/>
                </a:solidFill>
                <a:round/>
                <a:headEnd/>
                <a:tailEnd type="triangle" w="med" len="med"/>
              </a:ln>
            </p:spPr>
            <p:txBody>
              <a:bodyPr lIns="0" tIns="0" rIns="0" bIns="0">
                <a:spAutoFit/>
              </a:bodyPr>
              <a:lstStyle/>
              <a:p>
                <a:endParaRPr lang="zh-CN" altLang="en-US"/>
              </a:p>
            </p:txBody>
          </p:sp>
        </p:grpSp>
        <p:sp>
          <p:nvSpPr>
            <p:cNvPr id="571429" name="Text Box 38"/>
            <p:cNvSpPr txBox="1">
              <a:spLocks noChangeArrowheads="1"/>
            </p:cNvSpPr>
            <p:nvPr/>
          </p:nvSpPr>
          <p:spPr bwMode="auto">
            <a:xfrm>
              <a:off x="3560" y="1581"/>
              <a:ext cx="709" cy="154"/>
            </a:xfrm>
            <a:prstGeom prst="rect">
              <a:avLst/>
            </a:prstGeom>
            <a:noFill/>
            <a:ln w="9525">
              <a:noFill/>
              <a:miter lim="800000"/>
              <a:headEnd/>
              <a:tailEnd/>
            </a:ln>
          </p:spPr>
          <p:txBody>
            <a:bodyPr lIns="0" tIns="0" rIns="0" bIns="0">
              <a:spAutoFit/>
            </a:bodyPr>
            <a:lstStyle/>
            <a:p>
              <a:pPr eaLnBrk="1" hangingPunct="1">
                <a:spcBef>
                  <a:spcPct val="50000"/>
                </a:spcBef>
              </a:pPr>
              <a:r>
                <a:rPr lang="en-US" altLang="zh-CN" b="1">
                  <a:solidFill>
                    <a:srgbClr val="CC0000"/>
                  </a:solidFill>
                  <a:ea typeface="宋体" pitchFamily="2" charset="-122"/>
                  <a:cs typeface="Arial" pitchFamily="34" charset="0"/>
                </a:rPr>
                <a:t>fo</a:t>
              </a:r>
              <a:r>
                <a:rPr kumimoji="1" lang="en-US" altLang="zh-CN" b="1">
                  <a:solidFill>
                    <a:srgbClr val="CC0000"/>
                  </a:solidFill>
                  <a:ea typeface="宋体" pitchFamily="2" charset="-122"/>
                  <a:cs typeface="Arial" pitchFamily="34" charset="0"/>
                </a:rPr>
                <a:t>r</a:t>
              </a:r>
              <a:r>
                <a:rPr kumimoji="1" lang="zh-CN" altLang="en-US" b="1">
                  <a:solidFill>
                    <a:srgbClr val="CC0000"/>
                  </a:solidFill>
                  <a:ea typeface="宋体" pitchFamily="2" charset="-122"/>
                  <a:cs typeface="Arial" pitchFamily="34" charset="0"/>
                </a:rPr>
                <a:t>循环体</a:t>
              </a:r>
            </a:p>
          </p:txBody>
        </p:sp>
      </p:grpSp>
      <p:sp>
        <p:nvSpPr>
          <p:cNvPr id="737319" name="Text Box 39"/>
          <p:cNvSpPr txBox="1">
            <a:spLocks noChangeArrowheads="1"/>
          </p:cNvSpPr>
          <p:nvPr/>
        </p:nvSpPr>
        <p:spPr bwMode="auto">
          <a:xfrm>
            <a:off x="2906713" y="5724525"/>
            <a:ext cx="4700587" cy="6096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0000FF"/>
                </a:solidFill>
                <a:latin typeface="微软雅黑" pitchFamily="34" charset="-122"/>
                <a:ea typeface="微软雅黑" pitchFamily="34" charset="-122"/>
              </a:rPr>
              <a:t>实际上 优化的编译器使循环中的</a:t>
            </a:r>
            <a:r>
              <a:rPr kumimoji="1" lang="en-US" altLang="zh-CN" sz="2000" b="1">
                <a:solidFill>
                  <a:srgbClr val="0000FF"/>
                </a:solidFill>
                <a:latin typeface="微软雅黑" pitchFamily="34" charset="-122"/>
                <a:ea typeface="微软雅黑" pitchFamily="34" charset="-122"/>
              </a:rPr>
              <a:t>sum</a:t>
            </a:r>
            <a:r>
              <a:rPr kumimoji="1" lang="zh-CN" altLang="en-US" sz="2000" b="1">
                <a:solidFill>
                  <a:srgbClr val="0000FF"/>
                </a:solidFill>
                <a:latin typeface="微软雅黑" pitchFamily="34" charset="-122"/>
                <a:ea typeface="微软雅黑" pitchFamily="34" charset="-122"/>
              </a:rPr>
              <a:t>分配在寄存器中，最后才写回存储器！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7283">
                                            <p:txEl>
                                              <p:pRg st="1" end="1"/>
                                            </p:txEl>
                                          </p:spTgt>
                                        </p:tgtEl>
                                        <p:attrNameLst>
                                          <p:attrName>style.visibility</p:attrName>
                                        </p:attrNameLst>
                                      </p:cBhvr>
                                      <p:to>
                                        <p:strVal val="visible"/>
                                      </p:to>
                                    </p:set>
                                    <p:animEffect transition="in" filter="blinds(horizontal)">
                                      <p:cBhvr>
                                        <p:cTn id="7" dur="500"/>
                                        <p:tgtEl>
                                          <p:spTgt spid="7372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7283">
                                            <p:txEl>
                                              <p:pRg st="2" end="2"/>
                                            </p:txEl>
                                          </p:spTgt>
                                        </p:tgtEl>
                                        <p:attrNameLst>
                                          <p:attrName>style.visibility</p:attrName>
                                        </p:attrNameLst>
                                      </p:cBhvr>
                                      <p:to>
                                        <p:strVal val="visible"/>
                                      </p:to>
                                    </p:set>
                                    <p:animEffect transition="in" filter="blinds(horizontal)">
                                      <p:cBhvr>
                                        <p:cTn id="12" dur="500"/>
                                        <p:tgtEl>
                                          <p:spTgt spid="7372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7283">
                                            <p:txEl>
                                              <p:pRg st="3" end="3"/>
                                            </p:txEl>
                                          </p:spTgt>
                                        </p:tgtEl>
                                        <p:attrNameLst>
                                          <p:attrName>style.visibility</p:attrName>
                                        </p:attrNameLst>
                                      </p:cBhvr>
                                      <p:to>
                                        <p:strVal val="visible"/>
                                      </p:to>
                                    </p:set>
                                    <p:animEffect transition="in" filter="blinds(horizontal)">
                                      <p:cBhvr>
                                        <p:cTn id="17" dur="500"/>
                                        <p:tgtEl>
                                          <p:spTgt spid="73728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7283">
                                            <p:txEl>
                                              <p:pRg st="4" end="4"/>
                                            </p:txEl>
                                          </p:spTgt>
                                        </p:tgtEl>
                                        <p:attrNameLst>
                                          <p:attrName>style.visibility</p:attrName>
                                        </p:attrNameLst>
                                      </p:cBhvr>
                                      <p:to>
                                        <p:strVal val="visible"/>
                                      </p:to>
                                    </p:set>
                                    <p:animEffect transition="in" filter="blinds(horizontal)">
                                      <p:cBhvr>
                                        <p:cTn id="22" dur="500"/>
                                        <p:tgtEl>
                                          <p:spTgt spid="73728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7283">
                                            <p:txEl>
                                              <p:pRg st="5" end="5"/>
                                            </p:txEl>
                                          </p:spTgt>
                                        </p:tgtEl>
                                        <p:attrNameLst>
                                          <p:attrName>style.visibility</p:attrName>
                                        </p:attrNameLst>
                                      </p:cBhvr>
                                      <p:to>
                                        <p:strVal val="visible"/>
                                      </p:to>
                                    </p:set>
                                    <p:animEffect transition="in" filter="blinds(horizontal)">
                                      <p:cBhvr>
                                        <p:cTn id="27" dur="500"/>
                                        <p:tgtEl>
                                          <p:spTgt spid="73728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37283">
                                            <p:txEl>
                                              <p:pRg st="6" end="6"/>
                                            </p:txEl>
                                          </p:spTgt>
                                        </p:tgtEl>
                                        <p:attrNameLst>
                                          <p:attrName>style.visibility</p:attrName>
                                        </p:attrNameLst>
                                      </p:cBhvr>
                                      <p:to>
                                        <p:strVal val="visible"/>
                                      </p:to>
                                    </p:set>
                                    <p:animEffect transition="in" filter="blinds(horizontal)">
                                      <p:cBhvr>
                                        <p:cTn id="32" dur="500"/>
                                        <p:tgtEl>
                                          <p:spTgt spid="73728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37319"/>
                                        </p:tgtEl>
                                        <p:attrNameLst>
                                          <p:attrName>style.visibility</p:attrName>
                                        </p:attrNameLst>
                                      </p:cBhvr>
                                      <p:to>
                                        <p:strVal val="visible"/>
                                      </p:to>
                                    </p:set>
                                    <p:animEffect transition="in" filter="blinds(horizontal)">
                                      <p:cBhvr>
                                        <p:cTn id="37" dur="500"/>
                                        <p:tgtEl>
                                          <p:spTgt spid="737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idx="4294967295"/>
          </p:nvPr>
        </p:nvSpPr>
        <p:spPr/>
        <p:txBody>
          <a:bodyPr lIns="91440" tIns="45720" rIns="91440" bIns="45720" anchor="ctr"/>
          <a:lstStyle/>
          <a:p>
            <a:pPr eaLnBrk="1" hangingPunct="1"/>
            <a:r>
              <a:rPr lang="zh-CN" altLang="en-US"/>
              <a:t>程序的局部性原理举例</a:t>
            </a:r>
            <a:r>
              <a:rPr lang="en-US" altLang="zh-CN"/>
              <a:t>2</a:t>
            </a:r>
          </a:p>
        </p:txBody>
      </p:sp>
      <p:sp>
        <p:nvSpPr>
          <p:cNvPr id="738307" name="Rectangle 3"/>
          <p:cNvSpPr>
            <a:spLocks noGrp="1" noChangeArrowheads="1"/>
          </p:cNvSpPr>
          <p:nvPr>
            <p:ph type="body" idx="4294967295"/>
          </p:nvPr>
        </p:nvSpPr>
        <p:spPr>
          <a:xfrm>
            <a:off x="161925" y="998538"/>
            <a:ext cx="5715000" cy="3946525"/>
          </a:xfrm>
        </p:spPr>
        <p:txBody>
          <a:bodyPr lIns="91440" tIns="45720" rIns="91440" bIns="45720"/>
          <a:lstStyle/>
          <a:p>
            <a:pPr eaLnBrk="1" hangingPunct="1">
              <a:lnSpc>
                <a:spcPct val="125000"/>
              </a:lnSpc>
              <a:buFontTx/>
              <a:buNone/>
            </a:pPr>
            <a:r>
              <a:rPr lang="zh-CN" altLang="en-US" sz="2000">
                <a:solidFill>
                  <a:srgbClr val="CC0000"/>
                </a:solidFill>
                <a:ea typeface="黑体" pitchFamily="49" charset="-122"/>
              </a:rPr>
              <a:t>程序段</a:t>
            </a:r>
            <a:r>
              <a:rPr lang="en-US" altLang="zh-CN" sz="2000">
                <a:solidFill>
                  <a:srgbClr val="CC0000"/>
                </a:solidFill>
                <a:ea typeface="黑体" pitchFamily="49" charset="-122"/>
              </a:rPr>
              <a:t>B</a:t>
            </a:r>
            <a:r>
              <a:rPr lang="zh-CN" altLang="en-US" sz="2000">
                <a:solidFill>
                  <a:srgbClr val="CC0000"/>
                </a:solidFill>
                <a:ea typeface="黑体" pitchFamily="49" charset="-122"/>
              </a:rPr>
              <a:t>的时间局部性和空间局部性分析</a:t>
            </a:r>
          </a:p>
          <a:p>
            <a:pPr eaLnBrk="1" hangingPunct="1">
              <a:lnSpc>
                <a:spcPct val="125000"/>
              </a:lnSpc>
              <a:buFontTx/>
              <a:buNone/>
            </a:pPr>
            <a:r>
              <a:rPr lang="zh-CN" altLang="en-US" sz="2000">
                <a:ea typeface="黑体" pitchFamily="49" charset="-122"/>
              </a:rPr>
              <a:t>（</a:t>
            </a:r>
            <a:r>
              <a:rPr lang="en-US" altLang="zh-CN" sz="2000">
                <a:ea typeface="黑体" pitchFamily="49" charset="-122"/>
              </a:rPr>
              <a:t>1</a:t>
            </a:r>
            <a:r>
              <a:rPr lang="zh-CN" altLang="en-US" sz="2000">
                <a:ea typeface="黑体" pitchFamily="49" charset="-122"/>
              </a:rPr>
              <a:t>）</a:t>
            </a:r>
            <a:r>
              <a:rPr lang="zh-CN" altLang="en-US" sz="2000">
                <a:solidFill>
                  <a:srgbClr val="0000FF"/>
                </a:solidFill>
                <a:ea typeface="黑体" pitchFamily="49" charset="-122"/>
              </a:rPr>
              <a:t>数组</a:t>
            </a:r>
            <a:r>
              <a:rPr lang="en-US" altLang="zh-CN" sz="2000">
                <a:solidFill>
                  <a:srgbClr val="0000FF"/>
                </a:solidFill>
                <a:ea typeface="黑体" pitchFamily="49" charset="-122"/>
              </a:rPr>
              <a:t>a</a:t>
            </a:r>
            <a:r>
              <a:rPr lang="zh-CN" altLang="en-US" sz="2000">
                <a:solidFill>
                  <a:srgbClr val="0000FF"/>
                </a:solidFill>
                <a:ea typeface="黑体" pitchFamily="49" charset="-122"/>
              </a:rPr>
              <a:t>：</a:t>
            </a:r>
            <a:r>
              <a:rPr lang="zh-CN" altLang="en-US" sz="2000">
                <a:ea typeface="黑体" pitchFamily="49" charset="-122"/>
              </a:rPr>
              <a:t>访问顺序为</a:t>
            </a:r>
            <a:r>
              <a:rPr lang="en-US" altLang="zh-CN" sz="2000">
                <a:ea typeface="黑体" pitchFamily="49" charset="-122"/>
              </a:rPr>
              <a:t>a[0][0], a[1][0] ,……,  a[2047][0]; a[0][1], a[1][1],…… ,a[2047][1];……</a:t>
            </a:r>
            <a:r>
              <a:rPr lang="zh-CN" altLang="en-US" sz="2000">
                <a:ea typeface="黑体" pitchFamily="49" charset="-122"/>
              </a:rPr>
              <a:t>，与存放顺序不一致，每次跳过</a:t>
            </a:r>
            <a:r>
              <a:rPr lang="en-US" altLang="zh-CN" sz="2000">
                <a:ea typeface="黑体" pitchFamily="49" charset="-122"/>
              </a:rPr>
              <a:t>2048</a:t>
            </a:r>
            <a:r>
              <a:rPr lang="zh-CN" altLang="en-US" sz="2000">
                <a:ea typeface="黑体" pitchFamily="49" charset="-122"/>
              </a:rPr>
              <a:t>个单元，若交换单位小于</a:t>
            </a:r>
            <a:r>
              <a:rPr lang="en-US" altLang="zh-CN" sz="2000">
                <a:ea typeface="黑体" pitchFamily="49" charset="-122"/>
              </a:rPr>
              <a:t>2KB</a:t>
            </a:r>
            <a:r>
              <a:rPr lang="zh-CN" altLang="en-US" sz="2000">
                <a:ea typeface="黑体" pitchFamily="49" charset="-122"/>
              </a:rPr>
              <a:t>，则没有空间局部性！</a:t>
            </a:r>
          </a:p>
          <a:p>
            <a:pPr eaLnBrk="1" hangingPunct="1">
              <a:lnSpc>
                <a:spcPct val="125000"/>
              </a:lnSpc>
              <a:buFontTx/>
              <a:buNone/>
            </a:pPr>
            <a:r>
              <a:rPr lang="zh-CN" altLang="en-US" sz="2000">
                <a:ea typeface="黑体" pitchFamily="49" charset="-122"/>
              </a:rPr>
              <a:t>         （时间局部性差，同程序</a:t>
            </a:r>
            <a:r>
              <a:rPr lang="en-US" altLang="zh-CN" sz="2000">
                <a:ea typeface="黑体" pitchFamily="49" charset="-122"/>
              </a:rPr>
              <a:t>A</a:t>
            </a:r>
            <a:r>
              <a:rPr lang="zh-CN" altLang="en-US" sz="2000">
                <a:ea typeface="黑体" pitchFamily="49" charset="-122"/>
              </a:rPr>
              <a:t>） </a:t>
            </a:r>
          </a:p>
          <a:p>
            <a:pPr eaLnBrk="1" hangingPunct="1">
              <a:lnSpc>
                <a:spcPct val="125000"/>
              </a:lnSpc>
              <a:buFontTx/>
              <a:buNone/>
            </a:pPr>
            <a:r>
              <a:rPr lang="zh-CN" altLang="en-US" sz="2000">
                <a:ea typeface="黑体" pitchFamily="49" charset="-122"/>
              </a:rPr>
              <a:t>（</a:t>
            </a:r>
            <a:r>
              <a:rPr lang="en-US" altLang="zh-CN" sz="2000">
                <a:ea typeface="黑体" pitchFamily="49" charset="-122"/>
              </a:rPr>
              <a:t>2</a:t>
            </a:r>
            <a:r>
              <a:rPr lang="zh-CN" altLang="en-US" sz="2000">
                <a:ea typeface="黑体" pitchFamily="49" charset="-122"/>
              </a:rPr>
              <a:t>）</a:t>
            </a:r>
            <a:r>
              <a:rPr lang="zh-CN" altLang="en-US" sz="2000">
                <a:solidFill>
                  <a:srgbClr val="0000FF"/>
                </a:solidFill>
                <a:ea typeface="黑体" pitchFamily="49" charset="-122"/>
              </a:rPr>
              <a:t>变量</a:t>
            </a:r>
            <a:r>
              <a:rPr lang="en-US" altLang="zh-CN" sz="2000">
                <a:solidFill>
                  <a:srgbClr val="0000FF"/>
                </a:solidFill>
                <a:ea typeface="黑体" pitchFamily="49" charset="-122"/>
              </a:rPr>
              <a:t>sum</a:t>
            </a:r>
            <a:r>
              <a:rPr lang="zh-CN" altLang="en-US" sz="2000">
                <a:solidFill>
                  <a:srgbClr val="0000FF"/>
                </a:solidFill>
                <a:ea typeface="黑体" pitchFamily="49" charset="-122"/>
              </a:rPr>
              <a:t>：</a:t>
            </a:r>
            <a:r>
              <a:rPr lang="zh-CN" altLang="en-US" sz="2000">
                <a:ea typeface="黑体" pitchFamily="49" charset="-122"/>
              </a:rPr>
              <a:t>（同程序</a:t>
            </a:r>
            <a:r>
              <a:rPr lang="en-US" altLang="zh-CN" sz="2000">
                <a:ea typeface="黑体" pitchFamily="49" charset="-122"/>
              </a:rPr>
              <a:t>A</a:t>
            </a:r>
            <a:r>
              <a:rPr lang="zh-CN" altLang="en-US" sz="2000">
                <a:ea typeface="黑体" pitchFamily="49" charset="-122"/>
              </a:rPr>
              <a:t> ）</a:t>
            </a:r>
            <a:endParaRPr lang="en-US" altLang="zh-CN" sz="2000">
              <a:ea typeface="黑体" pitchFamily="49" charset="-122"/>
            </a:endParaRPr>
          </a:p>
          <a:p>
            <a:pPr eaLnBrk="1" hangingPunct="1">
              <a:lnSpc>
                <a:spcPct val="125000"/>
              </a:lnSpc>
              <a:buFontTx/>
              <a:buNone/>
            </a:pPr>
            <a:r>
              <a:rPr lang="zh-CN" altLang="en-US" sz="2000">
                <a:ea typeface="黑体" pitchFamily="49" charset="-122"/>
              </a:rPr>
              <a:t>（</a:t>
            </a:r>
            <a:r>
              <a:rPr lang="en-US" altLang="zh-CN" sz="2000">
                <a:ea typeface="黑体" pitchFamily="49" charset="-122"/>
              </a:rPr>
              <a:t>3</a:t>
            </a:r>
            <a:r>
              <a:rPr lang="zh-CN" altLang="en-US" sz="2000">
                <a:ea typeface="黑体" pitchFamily="49" charset="-122"/>
              </a:rPr>
              <a:t>） </a:t>
            </a:r>
            <a:r>
              <a:rPr lang="en-US" altLang="zh-CN" sz="2000">
                <a:solidFill>
                  <a:srgbClr val="0000FF"/>
                </a:solidFill>
                <a:ea typeface="黑体" pitchFamily="49" charset="-122"/>
              </a:rPr>
              <a:t>for</a:t>
            </a:r>
            <a:r>
              <a:rPr lang="zh-CN" altLang="en-US" sz="2000">
                <a:solidFill>
                  <a:srgbClr val="0000FF"/>
                </a:solidFill>
                <a:ea typeface="黑体" pitchFamily="49" charset="-122"/>
              </a:rPr>
              <a:t>循环体：</a:t>
            </a:r>
            <a:r>
              <a:rPr lang="zh-CN" altLang="en-US" sz="2000">
                <a:ea typeface="黑体" pitchFamily="49" charset="-122"/>
              </a:rPr>
              <a:t>（同程序</a:t>
            </a:r>
            <a:r>
              <a:rPr lang="en-US" altLang="zh-CN" sz="2000">
                <a:ea typeface="黑体" pitchFamily="49" charset="-122"/>
              </a:rPr>
              <a:t>A</a:t>
            </a:r>
            <a:r>
              <a:rPr lang="zh-CN" altLang="en-US" sz="2000">
                <a:ea typeface="黑体" pitchFamily="49" charset="-122"/>
              </a:rPr>
              <a:t>）</a:t>
            </a:r>
          </a:p>
        </p:txBody>
      </p:sp>
      <p:sp>
        <p:nvSpPr>
          <p:cNvPr id="572420" name="Text Box 4"/>
          <p:cNvSpPr txBox="1">
            <a:spLocks noChangeArrowheads="1"/>
          </p:cNvSpPr>
          <p:nvPr/>
        </p:nvSpPr>
        <p:spPr bwMode="auto">
          <a:xfrm>
            <a:off x="304800" y="6170613"/>
            <a:ext cx="7507288" cy="274637"/>
          </a:xfrm>
          <a:prstGeom prst="rect">
            <a:avLst/>
          </a:prstGeom>
          <a:noFill/>
          <a:ln w="9525">
            <a:noFill/>
            <a:miter lim="800000"/>
            <a:headEnd/>
            <a:tailEnd/>
          </a:ln>
        </p:spPr>
        <p:txBody>
          <a:bodyPr lIns="0" tIns="0" rIns="0" bIns="0">
            <a:spAutoFit/>
          </a:bodyPr>
          <a:lstStyle/>
          <a:p>
            <a:pPr eaLnBrk="1" hangingPunct="1">
              <a:spcBef>
                <a:spcPct val="50000"/>
              </a:spcBef>
            </a:pPr>
            <a:endParaRPr kumimoji="1" lang="zh-CN" altLang="en-US" sz="1800" b="1" i="1">
              <a:solidFill>
                <a:srgbClr val="666699"/>
              </a:solidFill>
              <a:ea typeface="华文新魏" pitchFamily="2" charset="-122"/>
            </a:endParaRPr>
          </a:p>
        </p:txBody>
      </p:sp>
      <p:grpSp>
        <p:nvGrpSpPr>
          <p:cNvPr id="572421" name="Group 5"/>
          <p:cNvGrpSpPr>
            <a:grpSpLocks/>
          </p:cNvGrpSpPr>
          <p:nvPr/>
        </p:nvGrpSpPr>
        <p:grpSpPr bwMode="auto">
          <a:xfrm>
            <a:off x="5973763" y="863600"/>
            <a:ext cx="3151187" cy="4338638"/>
            <a:chOff x="3560" y="1196"/>
            <a:chExt cx="1985" cy="2733"/>
          </a:xfrm>
        </p:grpSpPr>
        <p:sp>
          <p:nvSpPr>
            <p:cNvPr id="572422" name="Rectangle 6"/>
            <p:cNvSpPr>
              <a:spLocks noChangeArrowheads="1"/>
            </p:cNvSpPr>
            <p:nvPr/>
          </p:nvSpPr>
          <p:spPr bwMode="auto">
            <a:xfrm>
              <a:off x="3709" y="1318"/>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0x100</a:t>
              </a:r>
            </a:p>
          </p:txBody>
        </p:sp>
        <p:sp>
          <p:nvSpPr>
            <p:cNvPr id="572423" name="Rectangle 7"/>
            <p:cNvSpPr>
              <a:spLocks noChangeArrowheads="1"/>
            </p:cNvSpPr>
            <p:nvPr/>
          </p:nvSpPr>
          <p:spPr bwMode="auto">
            <a:xfrm>
              <a:off x="3702" y="1769"/>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0x1</a:t>
              </a:r>
              <a:r>
                <a:rPr lang="en-US" altLang="zh-CN" sz="1400" b="1">
                  <a:latin typeface="Courier New" pitchFamily="49" charset="0"/>
                  <a:ea typeface="PMingLiU" pitchFamily="18" charset="-120"/>
                </a:rPr>
                <a:t>7</a:t>
              </a:r>
              <a:r>
                <a:rPr lang="en-US" altLang="zh-TW" sz="1400" b="1">
                  <a:latin typeface="Courier New" pitchFamily="49" charset="0"/>
                  <a:ea typeface="PMingLiU" pitchFamily="18" charset="-120"/>
                </a:rPr>
                <a:t>C</a:t>
              </a:r>
            </a:p>
          </p:txBody>
        </p:sp>
        <p:sp>
          <p:nvSpPr>
            <p:cNvPr id="572424" name="Rectangle 8"/>
            <p:cNvSpPr>
              <a:spLocks noChangeArrowheads="1"/>
            </p:cNvSpPr>
            <p:nvPr/>
          </p:nvSpPr>
          <p:spPr bwMode="auto">
            <a:xfrm>
              <a:off x="3702" y="1913"/>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0x1</a:t>
              </a:r>
              <a:r>
                <a:rPr lang="en-US" altLang="zh-CN" sz="1400" b="1">
                  <a:latin typeface="Courier New" pitchFamily="49" charset="0"/>
                  <a:ea typeface="PMingLiU" pitchFamily="18" charset="-120"/>
                </a:rPr>
                <a:t>8</a:t>
              </a:r>
              <a:r>
                <a:rPr lang="en-US" altLang="zh-TW" sz="1400" b="1">
                  <a:latin typeface="Courier New" pitchFamily="49" charset="0"/>
                  <a:ea typeface="PMingLiU" pitchFamily="18" charset="-120"/>
                </a:rPr>
                <a:t>0</a:t>
              </a:r>
            </a:p>
          </p:txBody>
        </p:sp>
        <p:sp>
          <p:nvSpPr>
            <p:cNvPr id="572425" name="Rectangle 9"/>
            <p:cNvSpPr>
              <a:spLocks noChangeArrowheads="1"/>
            </p:cNvSpPr>
            <p:nvPr/>
          </p:nvSpPr>
          <p:spPr bwMode="auto">
            <a:xfrm>
              <a:off x="3702" y="2057"/>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0x1</a:t>
              </a:r>
              <a:r>
                <a:rPr lang="en-US" altLang="zh-CN" sz="1400" b="1">
                  <a:latin typeface="Courier New" pitchFamily="49" charset="0"/>
                  <a:ea typeface="PMingLiU" pitchFamily="18" charset="-120"/>
                </a:rPr>
                <a:t>8</a:t>
              </a:r>
              <a:r>
                <a:rPr lang="en-US" altLang="zh-TW" sz="1400" b="1">
                  <a:latin typeface="Courier New" pitchFamily="49" charset="0"/>
                  <a:ea typeface="PMingLiU" pitchFamily="18" charset="-120"/>
                </a:rPr>
                <a:t>4</a:t>
              </a:r>
            </a:p>
          </p:txBody>
        </p:sp>
        <p:sp>
          <p:nvSpPr>
            <p:cNvPr id="572426" name="Rectangle 10"/>
            <p:cNvSpPr>
              <a:spLocks noChangeArrowheads="1"/>
            </p:cNvSpPr>
            <p:nvPr/>
          </p:nvSpPr>
          <p:spPr bwMode="auto">
            <a:xfrm>
              <a:off x="3702" y="2538"/>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0x400</a:t>
              </a:r>
            </a:p>
          </p:txBody>
        </p:sp>
        <p:sp>
          <p:nvSpPr>
            <p:cNvPr id="572427" name="Rectangle 11"/>
            <p:cNvSpPr>
              <a:spLocks noChangeArrowheads="1"/>
            </p:cNvSpPr>
            <p:nvPr/>
          </p:nvSpPr>
          <p:spPr bwMode="auto">
            <a:xfrm>
              <a:off x="3702" y="2682"/>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0x404</a:t>
              </a:r>
            </a:p>
          </p:txBody>
        </p:sp>
        <p:sp>
          <p:nvSpPr>
            <p:cNvPr id="572428" name="Rectangle 12"/>
            <p:cNvSpPr>
              <a:spLocks noChangeArrowheads="1"/>
            </p:cNvSpPr>
            <p:nvPr/>
          </p:nvSpPr>
          <p:spPr bwMode="auto">
            <a:xfrm>
              <a:off x="3702" y="3114"/>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a:t>
              </a:r>
              <a:r>
                <a:rPr lang="en-US" altLang="zh-CN" sz="1400" b="1">
                  <a:latin typeface="Courier New" pitchFamily="49" charset="0"/>
                  <a:ea typeface="PMingLiU" pitchFamily="18" charset="-120"/>
                </a:rPr>
                <a:t>c0</a:t>
              </a:r>
              <a:r>
                <a:rPr lang="en-US" altLang="zh-TW" sz="1400" b="1">
                  <a:latin typeface="Courier New" pitchFamily="49" charset="0"/>
                  <a:ea typeface="PMingLiU" pitchFamily="18" charset="-120"/>
                </a:rPr>
                <a:t>0</a:t>
              </a:r>
            </a:p>
          </p:txBody>
        </p:sp>
        <p:sp>
          <p:nvSpPr>
            <p:cNvPr id="572429" name="Rectangle 13"/>
            <p:cNvSpPr>
              <a:spLocks noChangeArrowheads="1"/>
            </p:cNvSpPr>
            <p:nvPr/>
          </p:nvSpPr>
          <p:spPr bwMode="auto">
            <a:xfrm>
              <a:off x="3702" y="3258"/>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a:t>
              </a:r>
              <a:r>
                <a:rPr lang="en-US" altLang="zh-CN" sz="1400" b="1">
                  <a:latin typeface="Courier New" pitchFamily="49" charset="0"/>
                  <a:ea typeface="PMingLiU" pitchFamily="18" charset="-120"/>
                </a:rPr>
                <a:t>c0</a:t>
              </a:r>
              <a:r>
                <a:rPr lang="en-US" altLang="zh-TW" sz="1400" b="1">
                  <a:latin typeface="Courier New" pitchFamily="49" charset="0"/>
                  <a:ea typeface="PMingLiU" pitchFamily="18" charset="-120"/>
                </a:rPr>
                <a:t>4</a:t>
              </a:r>
            </a:p>
          </p:txBody>
        </p:sp>
        <p:sp>
          <p:nvSpPr>
            <p:cNvPr id="572430" name="Rectangle 14"/>
            <p:cNvSpPr>
              <a:spLocks noChangeArrowheads="1"/>
            </p:cNvSpPr>
            <p:nvPr/>
          </p:nvSpPr>
          <p:spPr bwMode="auto">
            <a:xfrm>
              <a:off x="3709" y="1196"/>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0x0FC</a:t>
              </a:r>
            </a:p>
          </p:txBody>
        </p:sp>
        <p:sp>
          <p:nvSpPr>
            <p:cNvPr id="572431" name="Text Box 15"/>
            <p:cNvSpPr txBox="1">
              <a:spLocks noChangeArrowheads="1"/>
            </p:cNvSpPr>
            <p:nvPr/>
          </p:nvSpPr>
          <p:spPr bwMode="auto">
            <a:xfrm>
              <a:off x="5239" y="1443"/>
              <a:ext cx="306" cy="2291"/>
            </a:xfrm>
            <a:prstGeom prst="rect">
              <a:avLst/>
            </a:prstGeom>
            <a:noFill/>
            <a:ln w="9525">
              <a:noFill/>
              <a:miter lim="800000"/>
              <a:headEnd/>
              <a:tailEnd/>
            </a:ln>
          </p:spPr>
          <p:txBody>
            <a:bodyPr vert="eaVert" lIns="90083" tIns="45046" rIns="90083" bIns="45046">
              <a:spAutoFit/>
            </a:bodyPr>
            <a:lstStyle/>
            <a:p>
              <a:pPr eaLnBrk="1" hangingPunct="1">
                <a:spcBef>
                  <a:spcPct val="50000"/>
                </a:spcBef>
              </a:pPr>
              <a:r>
                <a:rPr kumimoji="1" lang="zh-CN" altLang="en-US" sz="2000" b="1">
                  <a:solidFill>
                    <a:srgbClr val="006600"/>
                  </a:solidFill>
                  <a:ea typeface="宋体" pitchFamily="2" charset="-122"/>
                </a:rPr>
                <a:t>指  令                            数   据</a:t>
              </a:r>
            </a:p>
          </p:txBody>
        </p:sp>
        <p:sp>
          <p:nvSpPr>
            <p:cNvPr id="572432" name="Text Box 16"/>
            <p:cNvSpPr txBox="1">
              <a:spLocks noChangeArrowheads="1"/>
            </p:cNvSpPr>
            <p:nvPr/>
          </p:nvSpPr>
          <p:spPr bwMode="auto">
            <a:xfrm>
              <a:off x="4978" y="2539"/>
              <a:ext cx="183" cy="222"/>
            </a:xfrm>
            <a:prstGeom prst="rect">
              <a:avLst/>
            </a:prstGeom>
            <a:noFill/>
            <a:ln w="9525">
              <a:noFill/>
              <a:miter lim="800000"/>
              <a:headEnd/>
              <a:tailEnd/>
            </a:ln>
          </p:spPr>
          <p:txBody>
            <a:bodyPr lIns="90083" tIns="45046" rIns="90083" bIns="45046">
              <a:spAutoFit/>
            </a:bodyPr>
            <a:lstStyle/>
            <a:p>
              <a:pPr eaLnBrk="1" hangingPunct="1">
                <a:spcBef>
                  <a:spcPct val="50000"/>
                </a:spcBef>
              </a:pPr>
              <a:r>
                <a:rPr kumimoji="1" lang="en-US" altLang="zh-CN" sz="1700" b="1">
                  <a:solidFill>
                    <a:srgbClr val="0000FF"/>
                  </a:solidFill>
                  <a:ea typeface="宋体" pitchFamily="2" charset="-122"/>
                </a:rPr>
                <a:t>a</a:t>
              </a:r>
            </a:p>
          </p:txBody>
        </p:sp>
        <p:sp>
          <p:nvSpPr>
            <p:cNvPr id="572433" name="Text Box 17"/>
            <p:cNvSpPr txBox="1">
              <a:spLocks noChangeArrowheads="1"/>
            </p:cNvSpPr>
            <p:nvPr/>
          </p:nvSpPr>
          <p:spPr bwMode="auto">
            <a:xfrm>
              <a:off x="4978" y="3710"/>
              <a:ext cx="522" cy="219"/>
            </a:xfrm>
            <a:prstGeom prst="rect">
              <a:avLst/>
            </a:prstGeom>
            <a:noFill/>
            <a:ln w="9525">
              <a:noFill/>
              <a:miter lim="800000"/>
              <a:headEnd/>
              <a:tailEnd/>
            </a:ln>
          </p:spPr>
          <p:txBody>
            <a:bodyPr lIns="90083" tIns="45046" rIns="90083" bIns="45046">
              <a:spAutoFit/>
            </a:bodyPr>
            <a:lstStyle/>
            <a:p>
              <a:pPr eaLnBrk="1" hangingPunct="1">
                <a:spcBef>
                  <a:spcPct val="50000"/>
                </a:spcBef>
              </a:pPr>
              <a:r>
                <a:rPr kumimoji="1" lang="en-US" altLang="zh-CN" sz="1700" b="1">
                  <a:solidFill>
                    <a:srgbClr val="0000FF"/>
                  </a:solidFill>
                  <a:ea typeface="宋体" pitchFamily="2" charset="-122"/>
                </a:rPr>
                <a:t>sum</a:t>
              </a:r>
            </a:p>
          </p:txBody>
        </p:sp>
        <p:sp>
          <p:nvSpPr>
            <p:cNvPr id="572434" name="Rectangle 18"/>
            <p:cNvSpPr>
              <a:spLocks noChangeArrowheads="1"/>
            </p:cNvSpPr>
            <p:nvPr/>
          </p:nvSpPr>
          <p:spPr bwMode="auto">
            <a:xfrm>
              <a:off x="4160" y="1962"/>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Courier New" pitchFamily="49" charset="0"/>
                  <a:ea typeface="PMingLiU" pitchFamily="18" charset="-120"/>
                </a:rPr>
                <a:t>I</a:t>
              </a:r>
              <a:r>
                <a:rPr lang="en-US" altLang="zh-CN" sz="1400" b="1">
                  <a:latin typeface="Courier New" pitchFamily="49" charset="0"/>
                  <a:ea typeface="PMingLiU" pitchFamily="18" charset="-120"/>
                </a:rPr>
                <a:t>34</a:t>
              </a:r>
              <a:endParaRPr lang="en-US" altLang="zh-TW" sz="1400" b="1">
                <a:latin typeface="Courier New" pitchFamily="49" charset="0"/>
                <a:ea typeface="PMingLiU" pitchFamily="18" charset="-120"/>
              </a:endParaRPr>
            </a:p>
          </p:txBody>
        </p:sp>
        <p:sp>
          <p:nvSpPr>
            <p:cNvPr id="572435" name="Rectangle 19"/>
            <p:cNvSpPr>
              <a:spLocks noChangeArrowheads="1"/>
            </p:cNvSpPr>
            <p:nvPr/>
          </p:nvSpPr>
          <p:spPr bwMode="auto">
            <a:xfrm>
              <a:off x="4160" y="2106"/>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Courier New" pitchFamily="49" charset="0"/>
                  <a:ea typeface="PMingLiU" pitchFamily="18" charset="-120"/>
                </a:rPr>
                <a:t>I</a:t>
              </a:r>
              <a:r>
                <a:rPr lang="en-US" altLang="zh-CN" sz="1400" b="1">
                  <a:latin typeface="Courier New" pitchFamily="49" charset="0"/>
                  <a:ea typeface="PMingLiU" pitchFamily="18" charset="-120"/>
                </a:rPr>
                <a:t>35</a:t>
              </a:r>
              <a:endParaRPr lang="en-US" altLang="zh-TW" sz="1400" b="1">
                <a:latin typeface="Courier New" pitchFamily="49" charset="0"/>
                <a:ea typeface="PMingLiU" pitchFamily="18" charset="-120"/>
              </a:endParaRPr>
            </a:p>
          </p:txBody>
        </p:sp>
        <p:sp>
          <p:nvSpPr>
            <p:cNvPr id="572436" name="Rectangle 20"/>
            <p:cNvSpPr>
              <a:spLocks noChangeArrowheads="1"/>
            </p:cNvSpPr>
            <p:nvPr/>
          </p:nvSpPr>
          <p:spPr bwMode="auto">
            <a:xfrm>
              <a:off x="4160" y="258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Courier New" pitchFamily="49" charset="0"/>
                  <a:ea typeface="PMingLiU" pitchFamily="18" charset="-120"/>
                </a:rPr>
                <a:t>a[0]</a:t>
              </a:r>
              <a:r>
                <a:rPr lang="en-US" altLang="zh-CN" sz="1400" b="1">
                  <a:latin typeface="Courier New" pitchFamily="49" charset="0"/>
                  <a:ea typeface="PMingLiU" pitchFamily="18" charset="-120"/>
                </a:rPr>
                <a:t>[0]</a:t>
              </a:r>
              <a:endParaRPr lang="en-US" altLang="zh-TW" sz="1400" b="1">
                <a:latin typeface="Courier New" pitchFamily="49" charset="0"/>
                <a:ea typeface="PMingLiU" pitchFamily="18" charset="-120"/>
              </a:endParaRPr>
            </a:p>
          </p:txBody>
        </p:sp>
        <p:sp>
          <p:nvSpPr>
            <p:cNvPr id="572437" name="Rectangle 21"/>
            <p:cNvSpPr>
              <a:spLocks noChangeArrowheads="1"/>
            </p:cNvSpPr>
            <p:nvPr/>
          </p:nvSpPr>
          <p:spPr bwMode="auto">
            <a:xfrm>
              <a:off x="4160" y="2731"/>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sz="1400" b="1">
                  <a:latin typeface="Courier New" pitchFamily="49" charset="0"/>
                  <a:ea typeface="PMingLiU" pitchFamily="18" charset="-120"/>
                </a:rPr>
                <a:t>a[0]</a:t>
              </a:r>
              <a:r>
                <a:rPr lang="en-US" altLang="zh-TW" sz="1400" b="1">
                  <a:latin typeface="Courier New" pitchFamily="49" charset="0"/>
                  <a:ea typeface="PMingLiU" pitchFamily="18" charset="-120"/>
                </a:rPr>
                <a:t>[1]</a:t>
              </a:r>
            </a:p>
          </p:txBody>
        </p:sp>
        <p:sp>
          <p:nvSpPr>
            <p:cNvPr id="572438" name="Rectangle 22"/>
            <p:cNvSpPr>
              <a:spLocks noChangeArrowheads="1"/>
            </p:cNvSpPr>
            <p:nvPr/>
          </p:nvSpPr>
          <p:spPr bwMode="auto">
            <a:xfrm>
              <a:off x="4160" y="2875"/>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800" b="1">
                  <a:latin typeface="Times New Roman" pitchFamily="18" charset="0"/>
                  <a:ea typeface="华文新魏" pitchFamily="2" charset="-122"/>
                </a:rPr>
                <a:t>• • •</a:t>
              </a:r>
              <a:endParaRPr lang="en-US" altLang="zh-TW" sz="1800" b="1">
                <a:ea typeface="华文新魏" pitchFamily="2" charset="-122"/>
              </a:endParaRPr>
            </a:p>
          </p:txBody>
        </p:sp>
        <p:sp>
          <p:nvSpPr>
            <p:cNvPr id="572439" name="Rectangle 23"/>
            <p:cNvSpPr>
              <a:spLocks noChangeArrowheads="1"/>
            </p:cNvSpPr>
            <p:nvPr/>
          </p:nvSpPr>
          <p:spPr bwMode="auto">
            <a:xfrm>
              <a:off x="4160" y="3019"/>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sz="1400" b="1">
                  <a:latin typeface="Courier New" pitchFamily="49" charset="0"/>
                  <a:ea typeface="PMingLiU" pitchFamily="18" charset="-120"/>
                </a:rPr>
                <a:t>a[0]</a:t>
              </a:r>
              <a:r>
                <a:rPr lang="en-US" altLang="zh-TW" sz="1400" b="1">
                  <a:latin typeface="Courier New" pitchFamily="49" charset="0"/>
                  <a:ea typeface="PMingLiU" pitchFamily="18" charset="-120"/>
                </a:rPr>
                <a:t>[</a:t>
              </a:r>
              <a:r>
                <a:rPr lang="en-US" altLang="zh-CN" sz="1400" b="1">
                  <a:latin typeface="Courier New" pitchFamily="49" charset="0"/>
                  <a:ea typeface="PMingLiU" pitchFamily="18" charset="-120"/>
                </a:rPr>
                <a:t>2047</a:t>
              </a:r>
              <a:r>
                <a:rPr lang="en-US" altLang="zh-TW" sz="1400" b="1">
                  <a:latin typeface="Courier New" pitchFamily="49" charset="0"/>
                  <a:ea typeface="PMingLiU" pitchFamily="18" charset="-120"/>
                </a:rPr>
                <a:t>]</a:t>
              </a:r>
            </a:p>
          </p:txBody>
        </p:sp>
        <p:sp>
          <p:nvSpPr>
            <p:cNvPr id="572440" name="Rectangle 24"/>
            <p:cNvSpPr>
              <a:spLocks noChangeArrowheads="1"/>
            </p:cNvSpPr>
            <p:nvPr/>
          </p:nvSpPr>
          <p:spPr bwMode="auto">
            <a:xfrm>
              <a:off x="4160" y="3163"/>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sz="1400" b="1">
                  <a:latin typeface="Courier New" pitchFamily="49" charset="0"/>
                  <a:ea typeface="PMingLiU" pitchFamily="18" charset="-120"/>
                </a:rPr>
                <a:t>a[1]</a:t>
              </a:r>
              <a:r>
                <a:rPr lang="en-US" altLang="zh-TW" sz="1400" b="1">
                  <a:latin typeface="Courier New" pitchFamily="49" charset="0"/>
                  <a:ea typeface="PMingLiU" pitchFamily="18" charset="-120"/>
                </a:rPr>
                <a:t>[</a:t>
              </a:r>
              <a:r>
                <a:rPr lang="en-US" altLang="zh-CN" sz="1400" b="1">
                  <a:latin typeface="Courier New" pitchFamily="49" charset="0"/>
                  <a:ea typeface="PMingLiU" pitchFamily="18" charset="-120"/>
                </a:rPr>
                <a:t>0</a:t>
              </a:r>
              <a:r>
                <a:rPr lang="en-US" altLang="zh-TW" sz="1400" b="1">
                  <a:latin typeface="Courier New" pitchFamily="49" charset="0"/>
                  <a:ea typeface="PMingLiU" pitchFamily="18" charset="-120"/>
                </a:rPr>
                <a:t>]</a:t>
              </a:r>
            </a:p>
          </p:txBody>
        </p:sp>
        <p:sp>
          <p:nvSpPr>
            <p:cNvPr id="572441" name="Rectangle 25"/>
            <p:cNvSpPr>
              <a:spLocks noChangeArrowheads="1"/>
            </p:cNvSpPr>
            <p:nvPr/>
          </p:nvSpPr>
          <p:spPr bwMode="auto">
            <a:xfrm>
              <a:off x="4160" y="330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sz="1400" b="1">
                  <a:latin typeface="Courier New" pitchFamily="49" charset="0"/>
                  <a:ea typeface="PMingLiU" pitchFamily="18" charset="-120"/>
                </a:rPr>
                <a:t>a[1]</a:t>
              </a:r>
              <a:r>
                <a:rPr lang="en-US" altLang="zh-TW" sz="1400" b="1">
                  <a:latin typeface="Courier New" pitchFamily="49" charset="0"/>
                  <a:ea typeface="PMingLiU" pitchFamily="18" charset="-120"/>
                </a:rPr>
                <a:t>[</a:t>
              </a:r>
              <a:r>
                <a:rPr lang="en-US" altLang="zh-CN" sz="1400" b="1">
                  <a:latin typeface="Courier New" pitchFamily="49" charset="0"/>
                  <a:ea typeface="PMingLiU" pitchFamily="18" charset="-120"/>
                </a:rPr>
                <a:t>1</a:t>
              </a:r>
              <a:r>
                <a:rPr lang="en-US" altLang="zh-TW" sz="1400" b="1">
                  <a:latin typeface="Courier New" pitchFamily="49" charset="0"/>
                  <a:ea typeface="PMingLiU" pitchFamily="18" charset="-120"/>
                </a:rPr>
                <a:t>]</a:t>
              </a:r>
            </a:p>
          </p:txBody>
        </p:sp>
        <p:sp>
          <p:nvSpPr>
            <p:cNvPr id="572442" name="Rectangle 26"/>
            <p:cNvSpPr>
              <a:spLocks noChangeArrowheads="1"/>
            </p:cNvSpPr>
            <p:nvPr/>
          </p:nvSpPr>
          <p:spPr bwMode="auto">
            <a:xfrm>
              <a:off x="4160" y="2250"/>
              <a:ext cx="818" cy="321"/>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ea typeface="PMingLiU" pitchFamily="18" charset="-120"/>
                </a:rPr>
                <a:t>• • •</a:t>
              </a:r>
            </a:p>
          </p:txBody>
        </p:sp>
        <p:sp>
          <p:nvSpPr>
            <p:cNvPr id="572443" name="Rectangle 27"/>
            <p:cNvSpPr>
              <a:spLocks noChangeArrowheads="1"/>
            </p:cNvSpPr>
            <p:nvPr/>
          </p:nvSpPr>
          <p:spPr bwMode="auto">
            <a:xfrm>
              <a:off x="4160" y="378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endParaRPr lang="zh-CN" altLang="en-US" sz="1400" b="1">
                <a:latin typeface="Courier New" pitchFamily="49" charset="0"/>
                <a:ea typeface="PMingLiU" pitchFamily="18" charset="-120"/>
              </a:endParaRPr>
            </a:p>
          </p:txBody>
        </p:sp>
        <p:sp>
          <p:nvSpPr>
            <p:cNvPr id="572444" name="Rectangle 28"/>
            <p:cNvSpPr>
              <a:spLocks noChangeArrowheads="1"/>
            </p:cNvSpPr>
            <p:nvPr/>
          </p:nvSpPr>
          <p:spPr bwMode="auto">
            <a:xfrm>
              <a:off x="4160" y="3451"/>
              <a:ext cx="818" cy="32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ea typeface="PMingLiU" pitchFamily="18" charset="-120"/>
                </a:rPr>
                <a:t>• • •</a:t>
              </a:r>
            </a:p>
          </p:txBody>
        </p:sp>
        <p:sp>
          <p:nvSpPr>
            <p:cNvPr id="572445" name="Rectangle 29"/>
            <p:cNvSpPr>
              <a:spLocks noChangeArrowheads="1"/>
            </p:cNvSpPr>
            <p:nvPr/>
          </p:nvSpPr>
          <p:spPr bwMode="auto">
            <a:xfrm>
              <a:off x="4156" y="1209"/>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Courier New" pitchFamily="49" charset="0"/>
                  <a:ea typeface="PMingLiU" pitchFamily="18" charset="-120"/>
                </a:rPr>
                <a:t>I</a:t>
              </a:r>
              <a:r>
                <a:rPr lang="en-US" altLang="zh-CN" sz="1400" b="1">
                  <a:latin typeface="Courier New" pitchFamily="49" charset="0"/>
                  <a:ea typeface="PMingLiU" pitchFamily="18" charset="-120"/>
                </a:rPr>
                <a:t>1</a:t>
              </a:r>
              <a:endParaRPr lang="en-US" altLang="zh-TW" sz="1400" b="1">
                <a:latin typeface="Courier New" pitchFamily="49" charset="0"/>
                <a:ea typeface="PMingLiU" pitchFamily="18" charset="-120"/>
              </a:endParaRPr>
            </a:p>
          </p:txBody>
        </p:sp>
        <p:sp>
          <p:nvSpPr>
            <p:cNvPr id="572446" name="Rectangle 30"/>
            <p:cNvSpPr>
              <a:spLocks noChangeArrowheads="1"/>
            </p:cNvSpPr>
            <p:nvPr/>
          </p:nvSpPr>
          <p:spPr bwMode="auto">
            <a:xfrm>
              <a:off x="4156" y="1353"/>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Courier New" pitchFamily="49" charset="0"/>
                  <a:ea typeface="PMingLiU" pitchFamily="18" charset="-120"/>
                </a:rPr>
                <a:t>I</a:t>
              </a:r>
              <a:r>
                <a:rPr lang="en-US" altLang="zh-CN" sz="1400" b="1">
                  <a:latin typeface="Courier New" pitchFamily="49" charset="0"/>
                  <a:ea typeface="PMingLiU" pitchFamily="18" charset="-120"/>
                </a:rPr>
                <a:t>2</a:t>
              </a:r>
              <a:endParaRPr lang="en-US" altLang="zh-TW" sz="1400" b="1">
                <a:latin typeface="Courier New" pitchFamily="49" charset="0"/>
                <a:ea typeface="PMingLiU" pitchFamily="18" charset="-120"/>
              </a:endParaRPr>
            </a:p>
          </p:txBody>
        </p:sp>
        <p:sp>
          <p:nvSpPr>
            <p:cNvPr id="572447" name="Rectangle 31"/>
            <p:cNvSpPr>
              <a:spLocks noChangeArrowheads="1"/>
            </p:cNvSpPr>
            <p:nvPr/>
          </p:nvSpPr>
          <p:spPr bwMode="auto">
            <a:xfrm>
              <a:off x="4156" y="1834"/>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sz="1400" b="1">
                  <a:latin typeface="Courier New" pitchFamily="49" charset="0"/>
                  <a:ea typeface="PMingLiU" pitchFamily="18" charset="-120"/>
                </a:rPr>
                <a:t>I33</a:t>
              </a:r>
              <a:endParaRPr lang="en-US" altLang="zh-TW" sz="1400" b="1">
                <a:latin typeface="Courier New" pitchFamily="49" charset="0"/>
                <a:ea typeface="PMingLiU" pitchFamily="18" charset="-120"/>
              </a:endParaRPr>
            </a:p>
          </p:txBody>
        </p:sp>
        <p:sp>
          <p:nvSpPr>
            <p:cNvPr id="572448" name="Rectangle 32"/>
            <p:cNvSpPr>
              <a:spLocks noChangeArrowheads="1"/>
            </p:cNvSpPr>
            <p:nvPr/>
          </p:nvSpPr>
          <p:spPr bwMode="auto">
            <a:xfrm>
              <a:off x="4156" y="1497"/>
              <a:ext cx="818" cy="321"/>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ea typeface="PMingLiU" pitchFamily="18" charset="-120"/>
                </a:rPr>
                <a:t>• • •</a:t>
              </a:r>
            </a:p>
          </p:txBody>
        </p:sp>
        <p:grpSp>
          <p:nvGrpSpPr>
            <p:cNvPr id="572449" name="Group 33"/>
            <p:cNvGrpSpPr>
              <a:grpSpLocks/>
            </p:cNvGrpSpPr>
            <p:nvPr/>
          </p:nvGrpSpPr>
          <p:grpSpPr bwMode="auto">
            <a:xfrm>
              <a:off x="5023" y="1497"/>
              <a:ext cx="202" cy="416"/>
              <a:chOff x="5023" y="1497"/>
              <a:chExt cx="202" cy="416"/>
            </a:xfrm>
          </p:grpSpPr>
          <p:sp>
            <p:nvSpPr>
              <p:cNvPr id="572450" name="Line 34"/>
              <p:cNvSpPr>
                <a:spLocks noChangeShapeType="1"/>
              </p:cNvSpPr>
              <p:nvPr/>
            </p:nvSpPr>
            <p:spPr bwMode="auto">
              <a:xfrm>
                <a:off x="5023" y="1913"/>
                <a:ext cx="202" cy="0"/>
              </a:xfrm>
              <a:prstGeom prst="line">
                <a:avLst/>
              </a:prstGeom>
              <a:noFill/>
              <a:ln w="38100">
                <a:solidFill>
                  <a:srgbClr val="CC0000"/>
                </a:solidFill>
                <a:round/>
                <a:headEnd/>
                <a:tailEnd/>
              </a:ln>
            </p:spPr>
            <p:txBody>
              <a:bodyPr lIns="0" tIns="0" rIns="0" bIns="0">
                <a:spAutoFit/>
              </a:bodyPr>
              <a:lstStyle/>
              <a:p>
                <a:endParaRPr lang="zh-CN" altLang="en-US"/>
              </a:p>
            </p:txBody>
          </p:sp>
          <p:sp>
            <p:nvSpPr>
              <p:cNvPr id="572451" name="Line 35"/>
              <p:cNvSpPr>
                <a:spLocks noChangeShapeType="1"/>
              </p:cNvSpPr>
              <p:nvPr/>
            </p:nvSpPr>
            <p:spPr bwMode="auto">
              <a:xfrm flipV="1">
                <a:off x="5225" y="1497"/>
                <a:ext cx="0" cy="416"/>
              </a:xfrm>
              <a:prstGeom prst="line">
                <a:avLst/>
              </a:prstGeom>
              <a:noFill/>
              <a:ln w="38100">
                <a:solidFill>
                  <a:srgbClr val="CC0000"/>
                </a:solidFill>
                <a:round/>
                <a:headEnd/>
                <a:tailEnd/>
              </a:ln>
            </p:spPr>
            <p:txBody>
              <a:bodyPr lIns="0" tIns="0" rIns="0" bIns="0">
                <a:spAutoFit/>
              </a:bodyPr>
              <a:lstStyle/>
              <a:p>
                <a:endParaRPr lang="zh-CN" altLang="en-US"/>
              </a:p>
            </p:txBody>
          </p:sp>
          <p:sp>
            <p:nvSpPr>
              <p:cNvPr id="572452" name="Line 36"/>
              <p:cNvSpPr>
                <a:spLocks noChangeShapeType="1"/>
              </p:cNvSpPr>
              <p:nvPr/>
            </p:nvSpPr>
            <p:spPr bwMode="auto">
              <a:xfrm flipH="1">
                <a:off x="5023" y="1497"/>
                <a:ext cx="202" cy="0"/>
              </a:xfrm>
              <a:prstGeom prst="line">
                <a:avLst/>
              </a:prstGeom>
              <a:noFill/>
              <a:ln w="38100">
                <a:solidFill>
                  <a:srgbClr val="CC0000"/>
                </a:solidFill>
                <a:round/>
                <a:headEnd/>
                <a:tailEnd type="triangle" w="med" len="med"/>
              </a:ln>
            </p:spPr>
            <p:txBody>
              <a:bodyPr lIns="0" tIns="0" rIns="0" bIns="0">
                <a:spAutoFit/>
              </a:bodyPr>
              <a:lstStyle/>
              <a:p>
                <a:endParaRPr lang="zh-CN" altLang="en-US"/>
              </a:p>
            </p:txBody>
          </p:sp>
        </p:grpSp>
        <p:sp>
          <p:nvSpPr>
            <p:cNvPr id="572453" name="Text Box 37"/>
            <p:cNvSpPr txBox="1">
              <a:spLocks noChangeArrowheads="1"/>
            </p:cNvSpPr>
            <p:nvPr/>
          </p:nvSpPr>
          <p:spPr bwMode="auto">
            <a:xfrm>
              <a:off x="3560" y="1581"/>
              <a:ext cx="709" cy="154"/>
            </a:xfrm>
            <a:prstGeom prst="rect">
              <a:avLst/>
            </a:prstGeom>
            <a:noFill/>
            <a:ln w="9525">
              <a:noFill/>
              <a:miter lim="800000"/>
              <a:headEnd/>
              <a:tailEnd/>
            </a:ln>
          </p:spPr>
          <p:txBody>
            <a:bodyPr lIns="0" tIns="0" rIns="0" bIns="0">
              <a:spAutoFit/>
            </a:bodyPr>
            <a:lstStyle/>
            <a:p>
              <a:pPr eaLnBrk="1" hangingPunct="1">
                <a:spcBef>
                  <a:spcPct val="50000"/>
                </a:spcBef>
              </a:pPr>
              <a:r>
                <a:rPr lang="en-US" altLang="zh-CN" b="1">
                  <a:solidFill>
                    <a:srgbClr val="CC0000"/>
                  </a:solidFill>
                  <a:ea typeface="宋体" pitchFamily="2" charset="-122"/>
                  <a:cs typeface="Arial" pitchFamily="34" charset="0"/>
                </a:rPr>
                <a:t>fo</a:t>
              </a:r>
              <a:r>
                <a:rPr kumimoji="1" lang="en-US" altLang="zh-CN" b="1">
                  <a:solidFill>
                    <a:srgbClr val="CC0000"/>
                  </a:solidFill>
                  <a:ea typeface="宋体" pitchFamily="2" charset="-122"/>
                  <a:cs typeface="Arial" pitchFamily="34" charset="0"/>
                </a:rPr>
                <a:t>r</a:t>
              </a:r>
              <a:r>
                <a:rPr kumimoji="1" lang="zh-CN" altLang="en-US" b="1">
                  <a:solidFill>
                    <a:srgbClr val="CC0000"/>
                  </a:solidFill>
                  <a:ea typeface="宋体" pitchFamily="2" charset="-122"/>
                  <a:cs typeface="Arial" pitchFamily="34" charset="0"/>
                </a:rPr>
                <a:t>循环体</a:t>
              </a:r>
            </a:p>
          </p:txBody>
        </p:sp>
      </p:grpSp>
      <p:sp>
        <p:nvSpPr>
          <p:cNvPr id="738343" name="Text Box 39"/>
          <p:cNvSpPr txBox="1">
            <a:spLocks noChangeArrowheads="1"/>
          </p:cNvSpPr>
          <p:nvPr/>
        </p:nvSpPr>
        <p:spPr bwMode="auto">
          <a:xfrm>
            <a:off x="611188" y="5138738"/>
            <a:ext cx="4941887" cy="1495425"/>
          </a:xfrm>
          <a:prstGeom prst="rect">
            <a:avLst/>
          </a:prstGeom>
          <a:noFill/>
          <a:ln w="19050">
            <a:noFill/>
            <a:miter lim="800000"/>
            <a:headEnd/>
            <a:tailEnd type="none" w="sm" len="sm"/>
          </a:ln>
        </p:spPr>
        <p:txBody>
          <a:bodyPr lIns="45046" tIns="45046" rIns="45046" bIns="45046">
            <a:spAutoFit/>
          </a:bodyPr>
          <a:lstStyle/>
          <a:p>
            <a:pPr>
              <a:lnSpc>
                <a:spcPct val="110000"/>
              </a:lnSpc>
            </a:pPr>
            <a:r>
              <a:rPr lang="zh-CN" altLang="en-US" sz="2200" b="1">
                <a:solidFill>
                  <a:srgbClr val="CC0000"/>
                </a:solidFill>
                <a:ea typeface="黑体" pitchFamily="49" charset="-122"/>
                <a:cs typeface="Arial" pitchFamily="34" charset="0"/>
              </a:rPr>
              <a:t>实际运行结果</a:t>
            </a:r>
            <a:r>
              <a:rPr lang="en-US" altLang="zh-CN" sz="2200" b="1">
                <a:solidFill>
                  <a:srgbClr val="CC0000"/>
                </a:solidFill>
                <a:ea typeface="黑体" pitchFamily="49" charset="-122"/>
                <a:cs typeface="Arial" pitchFamily="34" charset="0"/>
              </a:rPr>
              <a:t>(2GHz Intel Pentium 4):</a:t>
            </a:r>
            <a:endParaRPr lang="zh-CN" altLang="en-US" sz="2200" b="1">
              <a:ea typeface="黑体" pitchFamily="49" charset="-122"/>
              <a:cs typeface="Arial" pitchFamily="34" charset="0"/>
            </a:endParaRPr>
          </a:p>
          <a:p>
            <a:pPr>
              <a:lnSpc>
                <a:spcPct val="110000"/>
              </a:lnSpc>
            </a:pPr>
            <a:r>
              <a:rPr lang="zh-CN" altLang="en-US" sz="2200" b="1">
                <a:solidFill>
                  <a:srgbClr val="0000FF"/>
                </a:solidFill>
                <a:ea typeface="黑体" pitchFamily="49" charset="-122"/>
                <a:cs typeface="Arial" pitchFamily="34" charset="0"/>
              </a:rPr>
              <a:t>程序</a:t>
            </a:r>
            <a:r>
              <a:rPr lang="en-US" altLang="zh-CN" sz="2200" b="1">
                <a:solidFill>
                  <a:srgbClr val="0000FF"/>
                </a:solidFill>
                <a:ea typeface="黑体" pitchFamily="49" charset="-122"/>
                <a:cs typeface="Arial" pitchFamily="34" charset="0"/>
              </a:rPr>
              <a:t>A</a:t>
            </a:r>
            <a:r>
              <a:rPr lang="zh-CN" altLang="en-US" sz="2200" b="1">
                <a:solidFill>
                  <a:srgbClr val="0000FF"/>
                </a:solidFill>
                <a:ea typeface="黑体" pitchFamily="49" charset="-122"/>
                <a:cs typeface="Arial" pitchFamily="34" charset="0"/>
              </a:rPr>
              <a:t>：</a:t>
            </a:r>
            <a:r>
              <a:rPr lang="en-US" altLang="zh-CN" sz="2200" b="1">
                <a:solidFill>
                  <a:srgbClr val="0000FF"/>
                </a:solidFill>
                <a:ea typeface="黑体" pitchFamily="49" charset="-122"/>
                <a:cs typeface="Arial" pitchFamily="34" charset="0"/>
              </a:rPr>
              <a:t>59,393,288 </a:t>
            </a:r>
            <a:r>
              <a:rPr lang="zh-CN" altLang="en-US" sz="2200" b="1">
                <a:solidFill>
                  <a:srgbClr val="0000FF"/>
                </a:solidFill>
                <a:ea typeface="黑体" pitchFamily="49" charset="-122"/>
                <a:cs typeface="Arial" pitchFamily="34" charset="0"/>
              </a:rPr>
              <a:t>时钟周期</a:t>
            </a:r>
            <a:endParaRPr lang="en-US" altLang="zh-CN" sz="2200" b="1">
              <a:solidFill>
                <a:srgbClr val="0000FF"/>
              </a:solidFill>
              <a:ea typeface="黑体" pitchFamily="49" charset="-122"/>
              <a:cs typeface="Arial" pitchFamily="34" charset="0"/>
            </a:endParaRPr>
          </a:p>
          <a:p>
            <a:pPr>
              <a:lnSpc>
                <a:spcPct val="110000"/>
              </a:lnSpc>
            </a:pPr>
            <a:r>
              <a:rPr lang="zh-CN" altLang="en-US" sz="2200" b="1">
                <a:solidFill>
                  <a:srgbClr val="0000FF"/>
                </a:solidFill>
                <a:ea typeface="黑体" pitchFamily="49" charset="-122"/>
                <a:cs typeface="Arial" pitchFamily="34" charset="0"/>
              </a:rPr>
              <a:t>程序</a:t>
            </a:r>
            <a:r>
              <a:rPr lang="en-US" altLang="zh-CN" sz="2200" b="1">
                <a:solidFill>
                  <a:srgbClr val="0000FF"/>
                </a:solidFill>
                <a:ea typeface="黑体" pitchFamily="49" charset="-122"/>
                <a:cs typeface="Arial" pitchFamily="34" charset="0"/>
              </a:rPr>
              <a:t>B</a:t>
            </a:r>
            <a:r>
              <a:rPr lang="zh-CN" altLang="en-US" sz="2200" b="1">
                <a:solidFill>
                  <a:srgbClr val="0000FF"/>
                </a:solidFill>
                <a:ea typeface="黑体" pitchFamily="49" charset="-122"/>
                <a:cs typeface="Arial" pitchFamily="34" charset="0"/>
              </a:rPr>
              <a:t>：</a:t>
            </a:r>
            <a:r>
              <a:rPr lang="en-US" altLang="zh-CN" sz="2200" b="1">
                <a:solidFill>
                  <a:srgbClr val="0000FF"/>
                </a:solidFill>
                <a:ea typeface="黑体" pitchFamily="49" charset="-122"/>
                <a:cs typeface="Arial" pitchFamily="34" charset="0"/>
              </a:rPr>
              <a:t>1,277,877,876 </a:t>
            </a:r>
            <a:r>
              <a:rPr lang="zh-CN" altLang="en-US" sz="2200" b="1">
                <a:solidFill>
                  <a:srgbClr val="0000FF"/>
                </a:solidFill>
                <a:ea typeface="黑体" pitchFamily="49" charset="-122"/>
                <a:cs typeface="Arial" pitchFamily="34" charset="0"/>
              </a:rPr>
              <a:t>时钟周期</a:t>
            </a:r>
            <a:endParaRPr lang="en-US" altLang="zh-CN" sz="2200" b="1">
              <a:solidFill>
                <a:srgbClr val="0000FF"/>
              </a:solidFill>
              <a:ea typeface="黑体" pitchFamily="49" charset="-122"/>
              <a:cs typeface="Arial" pitchFamily="34" charset="0"/>
            </a:endParaRPr>
          </a:p>
          <a:p>
            <a:pPr algn="ctr">
              <a:lnSpc>
                <a:spcPct val="90000"/>
              </a:lnSpc>
            </a:pPr>
            <a:endParaRPr lang="en-US" altLang="zh-CN" sz="2200" b="1">
              <a:solidFill>
                <a:srgbClr val="0000FF"/>
              </a:solidFill>
              <a:ea typeface="黑体" pitchFamily="49" charset="-122"/>
              <a:cs typeface="Arial" pitchFamily="34" charset="0"/>
            </a:endParaRPr>
          </a:p>
        </p:txBody>
      </p:sp>
      <p:sp>
        <p:nvSpPr>
          <p:cNvPr id="738344" name="Text Box 40"/>
          <p:cNvSpPr txBox="1">
            <a:spLocks noChangeArrowheads="1"/>
          </p:cNvSpPr>
          <p:nvPr/>
        </p:nvSpPr>
        <p:spPr bwMode="auto">
          <a:xfrm>
            <a:off x="5697538" y="5319713"/>
            <a:ext cx="2430462" cy="692150"/>
          </a:xfrm>
          <a:prstGeom prst="rect">
            <a:avLst/>
          </a:prstGeom>
          <a:noFill/>
          <a:ln w="19050">
            <a:noFill/>
            <a:miter lim="800000"/>
            <a:headEnd/>
            <a:tailEnd type="none" w="sm" len="sm"/>
          </a:ln>
        </p:spPr>
        <p:txBody>
          <a:bodyPr lIns="45046" tIns="45046" rIns="45046" bIns="45046">
            <a:spAutoFit/>
          </a:bodyPr>
          <a:lstStyle/>
          <a:p>
            <a:pPr algn="ctr">
              <a:lnSpc>
                <a:spcPct val="90000"/>
              </a:lnSpc>
            </a:pPr>
            <a:r>
              <a:rPr lang="zh-CN" altLang="en-US" sz="2200" b="1">
                <a:solidFill>
                  <a:srgbClr val="CC0000"/>
                </a:solidFill>
                <a:ea typeface="宋体" pitchFamily="2" charset="-122"/>
              </a:rPr>
              <a:t>程序</a:t>
            </a:r>
            <a:r>
              <a:rPr lang="en-US" altLang="zh-CN" sz="2200" b="1">
                <a:solidFill>
                  <a:srgbClr val="CC0000"/>
                </a:solidFill>
                <a:ea typeface="宋体" pitchFamily="2" charset="-122"/>
              </a:rPr>
              <a:t>A</a:t>
            </a:r>
            <a:r>
              <a:rPr lang="zh-CN" altLang="en-US" sz="2200" b="1">
                <a:solidFill>
                  <a:srgbClr val="CC0000"/>
                </a:solidFill>
                <a:ea typeface="宋体" pitchFamily="2" charset="-122"/>
              </a:rPr>
              <a:t>比程序</a:t>
            </a:r>
            <a:r>
              <a:rPr lang="en-US" altLang="zh-CN" sz="2200" b="1">
                <a:solidFill>
                  <a:srgbClr val="CC0000"/>
                </a:solidFill>
                <a:ea typeface="宋体" pitchFamily="2" charset="-122"/>
              </a:rPr>
              <a:t>B</a:t>
            </a:r>
            <a:r>
              <a:rPr lang="zh-CN" altLang="en-US" sz="2200" b="1">
                <a:solidFill>
                  <a:srgbClr val="CC0000"/>
                </a:solidFill>
                <a:ea typeface="宋体" pitchFamily="2" charset="-122"/>
              </a:rPr>
              <a:t>快</a:t>
            </a:r>
            <a:r>
              <a:rPr lang="en-US" altLang="zh-CN" sz="2200" b="1">
                <a:solidFill>
                  <a:srgbClr val="CC0000"/>
                </a:solidFill>
                <a:ea typeface="宋体" pitchFamily="2" charset="-122"/>
              </a:rPr>
              <a:t>21.5 </a:t>
            </a:r>
            <a:r>
              <a:rPr lang="zh-CN" altLang="en-US" sz="2200" b="1">
                <a:solidFill>
                  <a:srgbClr val="CC0000"/>
                </a:solidFill>
                <a:ea typeface="宋体" pitchFamily="2" charset="-122"/>
              </a:rPr>
              <a:t>倍</a:t>
            </a:r>
            <a:r>
              <a:rPr lang="en-US" altLang="zh-CN" sz="2200" b="1">
                <a:solidFill>
                  <a:srgbClr val="CC0000"/>
                </a:solidFill>
                <a:ea typeface="宋体" pitchFamily="2" charset="-122"/>
              </a:rPr>
              <a:t>!!</a:t>
            </a:r>
          </a:p>
        </p:txBody>
      </p:sp>
      <p:sp>
        <p:nvSpPr>
          <p:cNvPr id="738345" name="Text Box 41"/>
          <p:cNvSpPr txBox="1">
            <a:spLocks noChangeArrowheads="1"/>
          </p:cNvSpPr>
          <p:nvPr/>
        </p:nvSpPr>
        <p:spPr bwMode="auto">
          <a:xfrm>
            <a:off x="6642100" y="6129338"/>
            <a:ext cx="928688" cy="274637"/>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1800" b="1" i="1">
                <a:solidFill>
                  <a:srgbClr val="666699"/>
                </a:solidFill>
                <a:ea typeface="华文新魏" pitchFamily="2" charset="-122"/>
                <a:hlinkClick r:id="rId2" action="ppaction://hlinksldjump"/>
              </a:rPr>
              <a:t>BACK </a:t>
            </a:r>
            <a:endParaRPr kumimoji="1" lang="en-US" altLang="zh-CN" sz="1800" b="1" i="1">
              <a:solidFill>
                <a:srgbClr val="666699"/>
              </a:solidFill>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8307">
                                            <p:txEl>
                                              <p:pRg st="1" end="1"/>
                                            </p:txEl>
                                          </p:spTgt>
                                        </p:tgtEl>
                                        <p:attrNameLst>
                                          <p:attrName>style.visibility</p:attrName>
                                        </p:attrNameLst>
                                      </p:cBhvr>
                                      <p:to>
                                        <p:strVal val="visible"/>
                                      </p:to>
                                    </p:set>
                                    <p:animEffect transition="in" filter="blinds(horizontal)">
                                      <p:cBhvr>
                                        <p:cTn id="7" dur="500"/>
                                        <p:tgtEl>
                                          <p:spTgt spid="738307">
                                            <p:txEl>
                                              <p:pRg st="1" end="1"/>
                                            </p:txEl>
                                          </p:spTgt>
                                        </p:tgtEl>
                                      </p:cBhvr>
                                    </p:animEffect>
                                  </p:childTnLst>
                                  <p:subTnLst>
                                    <p:animClr clrSpc="rgb" dir="cw">
                                      <p:cBhvr override="childStyle">
                                        <p:cTn dur="1" fill="hold" display="0" masterRel="nextClick" afterEffect="1"/>
                                        <p:tgtEl>
                                          <p:spTgt spid="738307">
                                            <p:txEl>
                                              <p:pRg st="1" end="1"/>
                                            </p:txEl>
                                          </p:spTgt>
                                        </p:tgtEl>
                                        <p:attrNameLst>
                                          <p:attrName>ppt_c</p:attrName>
                                        </p:attrNameLst>
                                      </p:cBhvr>
                                      <p:to>
                                        <a:schemeClr val="accent1"/>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8307">
                                            <p:txEl>
                                              <p:pRg st="2" end="2"/>
                                            </p:txEl>
                                          </p:spTgt>
                                        </p:tgtEl>
                                        <p:attrNameLst>
                                          <p:attrName>style.visibility</p:attrName>
                                        </p:attrNameLst>
                                      </p:cBhvr>
                                      <p:to>
                                        <p:strVal val="visible"/>
                                      </p:to>
                                    </p:set>
                                    <p:animEffect transition="in" filter="blinds(horizontal)">
                                      <p:cBhvr>
                                        <p:cTn id="12" dur="500"/>
                                        <p:tgtEl>
                                          <p:spTgt spid="738307">
                                            <p:txEl>
                                              <p:pRg st="2" end="2"/>
                                            </p:txEl>
                                          </p:spTgt>
                                        </p:tgtEl>
                                      </p:cBhvr>
                                    </p:animEffect>
                                  </p:childTnLst>
                                  <p:subTnLst>
                                    <p:animClr clrSpc="rgb" dir="cw">
                                      <p:cBhvr override="childStyle">
                                        <p:cTn dur="1" fill="hold" display="0" masterRel="nextClick" afterEffect="1"/>
                                        <p:tgtEl>
                                          <p:spTgt spid="738307">
                                            <p:txEl>
                                              <p:pRg st="2" end="2"/>
                                            </p:txEl>
                                          </p:spTgt>
                                        </p:tgtEl>
                                        <p:attrNameLst>
                                          <p:attrName>ppt_c</p:attrName>
                                        </p:attrNameLst>
                                      </p:cBhvr>
                                      <p:to>
                                        <a:schemeClr val="accent1"/>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8307">
                                            <p:txEl>
                                              <p:pRg st="3" end="3"/>
                                            </p:txEl>
                                          </p:spTgt>
                                        </p:tgtEl>
                                        <p:attrNameLst>
                                          <p:attrName>style.visibility</p:attrName>
                                        </p:attrNameLst>
                                      </p:cBhvr>
                                      <p:to>
                                        <p:strVal val="visible"/>
                                      </p:to>
                                    </p:set>
                                    <p:animEffect transition="in" filter="blinds(horizontal)">
                                      <p:cBhvr>
                                        <p:cTn id="17" dur="500"/>
                                        <p:tgtEl>
                                          <p:spTgt spid="738307">
                                            <p:txEl>
                                              <p:pRg st="3" end="3"/>
                                            </p:txEl>
                                          </p:spTgt>
                                        </p:tgtEl>
                                      </p:cBhvr>
                                    </p:animEffect>
                                  </p:childTnLst>
                                  <p:subTnLst>
                                    <p:animClr clrSpc="rgb" dir="cw">
                                      <p:cBhvr override="childStyle">
                                        <p:cTn dur="1" fill="hold" display="0" masterRel="nextClick" afterEffect="1"/>
                                        <p:tgtEl>
                                          <p:spTgt spid="738307">
                                            <p:txEl>
                                              <p:pRg st="3" end="3"/>
                                            </p:txEl>
                                          </p:spTgt>
                                        </p:tgtEl>
                                        <p:attrNameLst>
                                          <p:attrName>ppt_c</p:attrName>
                                        </p:attrNameLst>
                                      </p:cBhvr>
                                      <p:to>
                                        <a:schemeClr val="accent1"/>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8307">
                                            <p:txEl>
                                              <p:pRg st="4" end="4"/>
                                            </p:txEl>
                                          </p:spTgt>
                                        </p:tgtEl>
                                        <p:attrNameLst>
                                          <p:attrName>style.visibility</p:attrName>
                                        </p:attrNameLst>
                                      </p:cBhvr>
                                      <p:to>
                                        <p:strVal val="visible"/>
                                      </p:to>
                                    </p:set>
                                    <p:animEffect transition="in" filter="blinds(horizontal)">
                                      <p:cBhvr>
                                        <p:cTn id="22" dur="500"/>
                                        <p:tgtEl>
                                          <p:spTgt spid="738307">
                                            <p:txEl>
                                              <p:pRg st="4" end="4"/>
                                            </p:txEl>
                                          </p:spTgt>
                                        </p:tgtEl>
                                      </p:cBhvr>
                                    </p:animEffect>
                                  </p:childTnLst>
                                  <p:subTnLst>
                                    <p:animClr clrSpc="rgb" dir="cw">
                                      <p:cBhvr override="childStyle">
                                        <p:cTn dur="1" fill="hold" display="0" masterRel="nextClick" afterEffect="1"/>
                                        <p:tgtEl>
                                          <p:spTgt spid="738307">
                                            <p:txEl>
                                              <p:pRg st="4" end="4"/>
                                            </p:txEl>
                                          </p:spTgt>
                                        </p:tgtEl>
                                        <p:attrNameLst>
                                          <p:attrName>ppt_c</p:attrName>
                                        </p:attrNameLst>
                                      </p:cBhvr>
                                      <p:to>
                                        <a:schemeClr val="accent1"/>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38343"/>
                                        </p:tgtEl>
                                        <p:attrNameLst>
                                          <p:attrName>style.visibility</p:attrName>
                                        </p:attrNameLst>
                                      </p:cBhvr>
                                      <p:to>
                                        <p:strVal val="visible"/>
                                      </p:to>
                                    </p:set>
                                    <p:animEffect transition="in" filter="blinds(horizontal)">
                                      <p:cBhvr>
                                        <p:cTn id="27" dur="500"/>
                                        <p:tgtEl>
                                          <p:spTgt spid="738343"/>
                                        </p:tgtEl>
                                      </p:cBhvr>
                                    </p:animEffect>
                                  </p:childTnLst>
                                  <p:subTnLst>
                                    <p:animClr clrSpc="rgb" dir="cw">
                                      <p:cBhvr override="childStyle">
                                        <p:cTn dur="1" fill="hold" display="0" masterRel="nextClick" afterEffect="1"/>
                                        <p:tgtEl>
                                          <p:spTgt spid="738343"/>
                                        </p:tgtEl>
                                        <p:attrNameLst>
                                          <p:attrName>ppt_c</p:attrName>
                                        </p:attrNameLst>
                                      </p:cBhvr>
                                      <p:to>
                                        <a:schemeClr val="accent1"/>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38344"/>
                                        </p:tgtEl>
                                        <p:attrNameLst>
                                          <p:attrName>style.visibility</p:attrName>
                                        </p:attrNameLst>
                                      </p:cBhvr>
                                      <p:to>
                                        <p:strVal val="visible"/>
                                      </p:to>
                                    </p:set>
                                    <p:animEffect transition="in" filter="blinds(horizontal)">
                                      <p:cBhvr>
                                        <p:cTn id="32" dur="500"/>
                                        <p:tgtEl>
                                          <p:spTgt spid="738344"/>
                                        </p:tgtEl>
                                      </p:cBhvr>
                                    </p:animEffect>
                                  </p:childTnLst>
                                  <p:subTnLst>
                                    <p:animClr clrSpc="rgb" dir="cw">
                                      <p:cBhvr override="childStyle">
                                        <p:cTn dur="1" fill="hold" display="0" masterRel="nextClick" afterEffect="1"/>
                                        <p:tgtEl>
                                          <p:spTgt spid="738344"/>
                                        </p:tgtEl>
                                        <p:attrNameLst>
                                          <p:attrName>ppt_c</p:attrName>
                                        </p:attrNameLst>
                                      </p:cBhvr>
                                      <p:to>
                                        <a:schemeClr val="accent1"/>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38345"/>
                                        </p:tgtEl>
                                        <p:attrNameLst>
                                          <p:attrName>style.visibility</p:attrName>
                                        </p:attrNameLst>
                                      </p:cBhvr>
                                      <p:to>
                                        <p:strVal val="visible"/>
                                      </p:to>
                                    </p:set>
                                    <p:animEffect transition="in" filter="blinds(horizontal)">
                                      <p:cBhvr>
                                        <p:cTn id="37" dur="500"/>
                                        <p:tgtEl>
                                          <p:spTgt spid="738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343" grpId="0"/>
      <p:bldP spid="738344" grpId="0"/>
      <p:bldP spid="73834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en-US" altLang="zh-CN"/>
              <a:t>Cache(</a:t>
            </a:r>
            <a:r>
              <a:rPr lang="zh-CN" altLang="en-US"/>
              <a:t>高速缓存</a:t>
            </a:r>
            <a:r>
              <a:rPr lang="en-US" altLang="zh-CN"/>
              <a:t>)</a:t>
            </a:r>
            <a:r>
              <a:rPr lang="zh-CN" altLang="en-US"/>
              <a:t>是什么样的？</a:t>
            </a:r>
          </a:p>
        </p:txBody>
      </p:sp>
      <p:sp>
        <p:nvSpPr>
          <p:cNvPr id="572419" name="Rectangle 3"/>
          <p:cNvSpPr>
            <a:spLocks noGrp="1" noChangeArrowheads="1"/>
          </p:cNvSpPr>
          <p:nvPr>
            <p:ph type="body" idx="4294967295"/>
          </p:nvPr>
        </p:nvSpPr>
        <p:spPr>
          <a:xfrm>
            <a:off x="193675" y="908050"/>
            <a:ext cx="4241800" cy="4578350"/>
          </a:xfrm>
        </p:spPr>
        <p:txBody>
          <a:bodyPr lIns="91440" tIns="45720" rIns="91440" bIns="45720"/>
          <a:lstStyle/>
          <a:p>
            <a:pPr marL="268288" indent="-268288" defTabSz="717550" eaLnBrk="1" hangingPunct="1">
              <a:lnSpc>
                <a:spcPct val="115000"/>
              </a:lnSpc>
              <a:spcBef>
                <a:spcPct val="30000"/>
              </a:spcBef>
            </a:pP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是一种小容量高速缓冲存储器，它由</a:t>
            </a:r>
            <a:r>
              <a:rPr lang="en-US" altLang="zh-CN" sz="2000">
                <a:solidFill>
                  <a:srgbClr val="006600"/>
                </a:solidFill>
                <a:latin typeface="微软雅黑" pitchFamily="34" charset="-122"/>
                <a:ea typeface="微软雅黑" pitchFamily="34" charset="-122"/>
              </a:rPr>
              <a:t>SRAM</a:t>
            </a:r>
            <a:r>
              <a:rPr lang="zh-CN" altLang="en-US" sz="2000">
                <a:solidFill>
                  <a:srgbClr val="006600"/>
                </a:solidFill>
                <a:latin typeface="微软雅黑" pitchFamily="34" charset="-122"/>
                <a:ea typeface="微软雅黑" pitchFamily="34" charset="-122"/>
              </a:rPr>
              <a:t>组成。</a:t>
            </a:r>
          </a:p>
          <a:p>
            <a:pPr marL="268288" indent="-268288" defTabSz="717550" eaLnBrk="1" hangingPunct="1">
              <a:lnSpc>
                <a:spcPct val="115000"/>
              </a:lnSpc>
              <a:spcBef>
                <a:spcPct val="30000"/>
              </a:spcBef>
            </a:pP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直接制作在</a:t>
            </a:r>
            <a:r>
              <a:rPr lang="en-US" altLang="zh-CN" sz="2000">
                <a:solidFill>
                  <a:srgbClr val="006600"/>
                </a:solidFill>
                <a:latin typeface="微软雅黑" pitchFamily="34" charset="-122"/>
                <a:ea typeface="微软雅黑" pitchFamily="34" charset="-122"/>
              </a:rPr>
              <a:t>CPU</a:t>
            </a:r>
            <a:r>
              <a:rPr lang="zh-CN" altLang="en-US" sz="2000">
                <a:solidFill>
                  <a:srgbClr val="006600"/>
                </a:solidFill>
                <a:latin typeface="微软雅黑" pitchFamily="34" charset="-122"/>
                <a:ea typeface="微软雅黑" pitchFamily="34" charset="-122"/>
              </a:rPr>
              <a:t>芯片内，速度几乎与</a:t>
            </a:r>
            <a:r>
              <a:rPr lang="en-US" altLang="zh-CN" sz="2000">
                <a:solidFill>
                  <a:srgbClr val="006600"/>
                </a:solidFill>
                <a:latin typeface="微软雅黑" pitchFamily="34" charset="-122"/>
                <a:ea typeface="微软雅黑" pitchFamily="34" charset="-122"/>
              </a:rPr>
              <a:t>CPU</a:t>
            </a:r>
            <a:r>
              <a:rPr lang="zh-CN" altLang="en-US" sz="2000">
                <a:solidFill>
                  <a:srgbClr val="006600"/>
                </a:solidFill>
                <a:latin typeface="微软雅黑" pitchFamily="34" charset="-122"/>
                <a:ea typeface="微软雅黑" pitchFamily="34" charset="-122"/>
              </a:rPr>
              <a:t>一样快。</a:t>
            </a:r>
          </a:p>
          <a:p>
            <a:pPr marL="268288" indent="-268288" defTabSz="717550" eaLnBrk="1" hangingPunct="1">
              <a:lnSpc>
                <a:spcPct val="115000"/>
              </a:lnSpc>
              <a:spcBef>
                <a:spcPct val="30000"/>
              </a:spcBef>
            </a:pPr>
            <a:r>
              <a:rPr lang="zh-CN" altLang="en-US" sz="2000">
                <a:solidFill>
                  <a:srgbClr val="006600"/>
                </a:solidFill>
                <a:latin typeface="微软雅黑" pitchFamily="34" charset="-122"/>
                <a:ea typeface="微软雅黑" pitchFamily="34" charset="-122"/>
              </a:rPr>
              <a:t>程序运行时，</a:t>
            </a:r>
            <a:r>
              <a:rPr lang="en-US" altLang="zh-CN" sz="2000">
                <a:solidFill>
                  <a:srgbClr val="006600"/>
                </a:solidFill>
                <a:latin typeface="微软雅黑" pitchFamily="34" charset="-122"/>
                <a:ea typeface="微软雅黑" pitchFamily="34" charset="-122"/>
              </a:rPr>
              <a:t>CPU</a:t>
            </a:r>
            <a:r>
              <a:rPr lang="zh-CN" altLang="en-US" sz="2000">
                <a:solidFill>
                  <a:srgbClr val="006600"/>
                </a:solidFill>
                <a:latin typeface="微软雅黑" pitchFamily="34" charset="-122"/>
                <a:ea typeface="微软雅黑" pitchFamily="34" charset="-122"/>
              </a:rPr>
              <a:t>使用的一部分数据</a:t>
            </a:r>
            <a:r>
              <a:rPr lang="en-US" altLang="zh-CN" sz="2000">
                <a:solidFill>
                  <a:srgbClr val="006600"/>
                </a:solidFill>
                <a:latin typeface="微软雅黑" pitchFamily="34" charset="-122"/>
                <a:ea typeface="微软雅黑" pitchFamily="34" charset="-122"/>
              </a:rPr>
              <a:t>/</a:t>
            </a:r>
            <a:r>
              <a:rPr lang="zh-CN" altLang="en-US" sz="2000">
                <a:solidFill>
                  <a:srgbClr val="006600"/>
                </a:solidFill>
                <a:latin typeface="微软雅黑" pitchFamily="34" charset="-122"/>
                <a:ea typeface="微软雅黑" pitchFamily="34" charset="-122"/>
              </a:rPr>
              <a:t>指令会预先成批拷贝在</a:t>
            </a: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中，</a:t>
            </a: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的内容是主存储器中部分内容的映象。</a:t>
            </a:r>
            <a:endParaRPr lang="en-US" altLang="zh-CN" sz="2000">
              <a:solidFill>
                <a:srgbClr val="006600"/>
              </a:solidFill>
              <a:latin typeface="微软雅黑" pitchFamily="34" charset="-122"/>
              <a:ea typeface="微软雅黑" pitchFamily="34" charset="-122"/>
            </a:endParaRPr>
          </a:p>
          <a:p>
            <a:pPr marL="268288" indent="-268288" defTabSz="717550" eaLnBrk="1" hangingPunct="1">
              <a:lnSpc>
                <a:spcPct val="115000"/>
              </a:lnSpc>
              <a:spcBef>
                <a:spcPct val="30000"/>
              </a:spcBef>
            </a:pPr>
            <a:r>
              <a:rPr lang="zh-CN" altLang="en-US" sz="2000">
                <a:solidFill>
                  <a:srgbClr val="006600"/>
                </a:solidFill>
                <a:latin typeface="微软雅黑" pitchFamily="34" charset="-122"/>
                <a:ea typeface="微软雅黑" pitchFamily="34" charset="-122"/>
              </a:rPr>
              <a:t>当</a:t>
            </a:r>
            <a:r>
              <a:rPr lang="en-US" altLang="zh-CN" sz="2000">
                <a:solidFill>
                  <a:srgbClr val="006600"/>
                </a:solidFill>
                <a:latin typeface="微软雅黑" pitchFamily="34" charset="-122"/>
                <a:ea typeface="微软雅黑" pitchFamily="34" charset="-122"/>
              </a:rPr>
              <a:t>CPU</a:t>
            </a:r>
            <a:r>
              <a:rPr lang="zh-CN" altLang="en-US" sz="2000">
                <a:solidFill>
                  <a:srgbClr val="006600"/>
                </a:solidFill>
                <a:latin typeface="微软雅黑" pitchFamily="34" charset="-122"/>
                <a:ea typeface="微软雅黑" pitchFamily="34" charset="-122"/>
              </a:rPr>
              <a:t>需要从内存读</a:t>
            </a:r>
            <a:r>
              <a:rPr lang="en-US" altLang="zh-CN" sz="2000">
                <a:solidFill>
                  <a:srgbClr val="006600"/>
                </a:solidFill>
                <a:latin typeface="微软雅黑" pitchFamily="34" charset="-122"/>
                <a:ea typeface="微软雅黑" pitchFamily="34" charset="-122"/>
              </a:rPr>
              <a:t>(</a:t>
            </a:r>
            <a:r>
              <a:rPr lang="zh-CN" altLang="en-US" sz="2000">
                <a:solidFill>
                  <a:srgbClr val="006600"/>
                </a:solidFill>
                <a:latin typeface="微软雅黑" pitchFamily="34" charset="-122"/>
                <a:ea typeface="微软雅黑" pitchFamily="34" charset="-122"/>
              </a:rPr>
              <a:t>写</a:t>
            </a:r>
            <a:r>
              <a:rPr lang="en-US" altLang="zh-CN" sz="2000">
                <a:solidFill>
                  <a:srgbClr val="006600"/>
                </a:solidFill>
                <a:latin typeface="微软雅黑" pitchFamily="34" charset="-122"/>
                <a:ea typeface="微软雅黑" pitchFamily="34" charset="-122"/>
              </a:rPr>
              <a:t>)</a:t>
            </a:r>
            <a:r>
              <a:rPr lang="zh-CN" altLang="en-US" sz="2000">
                <a:solidFill>
                  <a:srgbClr val="006600"/>
                </a:solidFill>
                <a:latin typeface="微软雅黑" pitchFamily="34" charset="-122"/>
                <a:ea typeface="微软雅黑" pitchFamily="34" charset="-122"/>
              </a:rPr>
              <a:t>数据或指令时，先检查</a:t>
            </a: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，若有，就直接从</a:t>
            </a: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中读取，而不用访问主存储器。</a:t>
            </a:r>
          </a:p>
        </p:txBody>
      </p:sp>
      <p:sp>
        <p:nvSpPr>
          <p:cNvPr id="573444" name="Rectangle 4"/>
          <p:cNvSpPr>
            <a:spLocks noChangeArrowheads="1"/>
          </p:cNvSpPr>
          <p:nvPr/>
        </p:nvSpPr>
        <p:spPr bwMode="auto">
          <a:xfrm>
            <a:off x="4662488" y="3727450"/>
            <a:ext cx="4265612" cy="2286000"/>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73445" name="Rectangle 5"/>
          <p:cNvSpPr>
            <a:spLocks noChangeArrowheads="1"/>
          </p:cNvSpPr>
          <p:nvPr/>
        </p:nvSpPr>
        <p:spPr bwMode="auto">
          <a:xfrm>
            <a:off x="5194300" y="4033838"/>
            <a:ext cx="687388" cy="303212"/>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0</a:t>
            </a:r>
          </a:p>
        </p:txBody>
      </p:sp>
      <p:sp>
        <p:nvSpPr>
          <p:cNvPr id="573446" name="Rectangle 6"/>
          <p:cNvSpPr>
            <a:spLocks noChangeArrowheads="1"/>
          </p:cNvSpPr>
          <p:nvPr/>
        </p:nvSpPr>
        <p:spPr bwMode="auto">
          <a:xfrm>
            <a:off x="6034088" y="4033838"/>
            <a:ext cx="685800" cy="303212"/>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1</a:t>
            </a:r>
          </a:p>
        </p:txBody>
      </p:sp>
      <p:sp>
        <p:nvSpPr>
          <p:cNvPr id="573447" name="Rectangle 7"/>
          <p:cNvSpPr>
            <a:spLocks noChangeArrowheads="1"/>
          </p:cNvSpPr>
          <p:nvPr/>
        </p:nvSpPr>
        <p:spPr bwMode="auto">
          <a:xfrm>
            <a:off x="6872288" y="4033838"/>
            <a:ext cx="685800" cy="303212"/>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2</a:t>
            </a:r>
          </a:p>
        </p:txBody>
      </p:sp>
      <p:sp>
        <p:nvSpPr>
          <p:cNvPr id="573448" name="Rectangle 8"/>
          <p:cNvSpPr>
            <a:spLocks noChangeArrowheads="1"/>
          </p:cNvSpPr>
          <p:nvPr/>
        </p:nvSpPr>
        <p:spPr bwMode="auto">
          <a:xfrm>
            <a:off x="7710488" y="4033838"/>
            <a:ext cx="685800" cy="303212"/>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3</a:t>
            </a:r>
          </a:p>
        </p:txBody>
      </p:sp>
      <p:sp>
        <p:nvSpPr>
          <p:cNvPr id="573449" name="Rectangle 9"/>
          <p:cNvSpPr>
            <a:spLocks noChangeArrowheads="1"/>
          </p:cNvSpPr>
          <p:nvPr/>
        </p:nvSpPr>
        <p:spPr bwMode="auto">
          <a:xfrm>
            <a:off x="5194300" y="4489450"/>
            <a:ext cx="687388" cy="304800"/>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4</a:t>
            </a:r>
          </a:p>
        </p:txBody>
      </p:sp>
      <p:sp>
        <p:nvSpPr>
          <p:cNvPr id="573450" name="Rectangle 10"/>
          <p:cNvSpPr>
            <a:spLocks noChangeArrowheads="1"/>
          </p:cNvSpPr>
          <p:nvPr/>
        </p:nvSpPr>
        <p:spPr bwMode="auto">
          <a:xfrm>
            <a:off x="6034088" y="44894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5</a:t>
            </a:r>
          </a:p>
        </p:txBody>
      </p:sp>
      <p:sp>
        <p:nvSpPr>
          <p:cNvPr id="573451" name="Rectangle 11"/>
          <p:cNvSpPr>
            <a:spLocks noChangeArrowheads="1"/>
          </p:cNvSpPr>
          <p:nvPr/>
        </p:nvSpPr>
        <p:spPr bwMode="auto">
          <a:xfrm>
            <a:off x="6872288" y="44894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6</a:t>
            </a:r>
          </a:p>
        </p:txBody>
      </p:sp>
      <p:sp>
        <p:nvSpPr>
          <p:cNvPr id="573452" name="Rectangle 12"/>
          <p:cNvSpPr>
            <a:spLocks noChangeArrowheads="1"/>
          </p:cNvSpPr>
          <p:nvPr/>
        </p:nvSpPr>
        <p:spPr bwMode="auto">
          <a:xfrm>
            <a:off x="7710488" y="44894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7</a:t>
            </a:r>
          </a:p>
        </p:txBody>
      </p:sp>
      <p:sp>
        <p:nvSpPr>
          <p:cNvPr id="573453" name="Rectangle 13"/>
          <p:cNvSpPr>
            <a:spLocks noChangeArrowheads="1"/>
          </p:cNvSpPr>
          <p:nvPr/>
        </p:nvSpPr>
        <p:spPr bwMode="auto">
          <a:xfrm>
            <a:off x="5194300" y="4946650"/>
            <a:ext cx="687388" cy="304800"/>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8</a:t>
            </a:r>
          </a:p>
        </p:txBody>
      </p:sp>
      <p:sp>
        <p:nvSpPr>
          <p:cNvPr id="573454" name="Rectangle 14"/>
          <p:cNvSpPr>
            <a:spLocks noChangeArrowheads="1"/>
          </p:cNvSpPr>
          <p:nvPr/>
        </p:nvSpPr>
        <p:spPr bwMode="auto">
          <a:xfrm>
            <a:off x="6034088" y="49466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9</a:t>
            </a:r>
          </a:p>
        </p:txBody>
      </p:sp>
      <p:sp>
        <p:nvSpPr>
          <p:cNvPr id="573455" name="Rectangle 15"/>
          <p:cNvSpPr>
            <a:spLocks noChangeArrowheads="1"/>
          </p:cNvSpPr>
          <p:nvPr/>
        </p:nvSpPr>
        <p:spPr bwMode="auto">
          <a:xfrm>
            <a:off x="6872288" y="49466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10</a:t>
            </a:r>
          </a:p>
        </p:txBody>
      </p:sp>
      <p:sp>
        <p:nvSpPr>
          <p:cNvPr id="573456" name="Rectangle 16"/>
          <p:cNvSpPr>
            <a:spLocks noChangeArrowheads="1"/>
          </p:cNvSpPr>
          <p:nvPr/>
        </p:nvSpPr>
        <p:spPr bwMode="auto">
          <a:xfrm>
            <a:off x="7710488" y="49466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11</a:t>
            </a:r>
          </a:p>
        </p:txBody>
      </p:sp>
      <p:sp>
        <p:nvSpPr>
          <p:cNvPr id="573457" name="Rectangle 17"/>
          <p:cNvSpPr>
            <a:spLocks noChangeArrowheads="1"/>
          </p:cNvSpPr>
          <p:nvPr/>
        </p:nvSpPr>
        <p:spPr bwMode="auto">
          <a:xfrm>
            <a:off x="5194300" y="5403850"/>
            <a:ext cx="687388" cy="306388"/>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12</a:t>
            </a:r>
          </a:p>
        </p:txBody>
      </p:sp>
      <p:sp>
        <p:nvSpPr>
          <p:cNvPr id="573458" name="Rectangle 18"/>
          <p:cNvSpPr>
            <a:spLocks noChangeArrowheads="1"/>
          </p:cNvSpPr>
          <p:nvPr/>
        </p:nvSpPr>
        <p:spPr bwMode="auto">
          <a:xfrm>
            <a:off x="6034088" y="5403850"/>
            <a:ext cx="685800" cy="306388"/>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13</a:t>
            </a:r>
          </a:p>
        </p:txBody>
      </p:sp>
      <p:sp>
        <p:nvSpPr>
          <p:cNvPr id="573459" name="Rectangle 19"/>
          <p:cNvSpPr>
            <a:spLocks noChangeArrowheads="1"/>
          </p:cNvSpPr>
          <p:nvPr/>
        </p:nvSpPr>
        <p:spPr bwMode="auto">
          <a:xfrm>
            <a:off x="6872288" y="5403850"/>
            <a:ext cx="685800" cy="306388"/>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14</a:t>
            </a:r>
          </a:p>
        </p:txBody>
      </p:sp>
      <p:sp>
        <p:nvSpPr>
          <p:cNvPr id="573460" name="Rectangle 20"/>
          <p:cNvSpPr>
            <a:spLocks noChangeArrowheads="1"/>
          </p:cNvSpPr>
          <p:nvPr/>
        </p:nvSpPr>
        <p:spPr bwMode="auto">
          <a:xfrm>
            <a:off x="7710488" y="5403850"/>
            <a:ext cx="685800" cy="306388"/>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15</a:t>
            </a:r>
          </a:p>
        </p:txBody>
      </p:sp>
      <p:sp>
        <p:nvSpPr>
          <p:cNvPr id="573461" name="Rectangle 21"/>
          <p:cNvSpPr>
            <a:spLocks noChangeArrowheads="1"/>
          </p:cNvSpPr>
          <p:nvPr/>
        </p:nvSpPr>
        <p:spPr bwMode="auto">
          <a:xfrm>
            <a:off x="5040313" y="1470025"/>
            <a:ext cx="3579812" cy="609600"/>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73462" name="Rectangle 22"/>
          <p:cNvSpPr>
            <a:spLocks noChangeArrowheads="1"/>
          </p:cNvSpPr>
          <p:nvPr/>
        </p:nvSpPr>
        <p:spPr bwMode="auto">
          <a:xfrm>
            <a:off x="5180013" y="1614488"/>
            <a:ext cx="685800" cy="306387"/>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8</a:t>
            </a:r>
          </a:p>
        </p:txBody>
      </p:sp>
      <p:sp>
        <p:nvSpPr>
          <p:cNvPr id="573463" name="Rectangle 23"/>
          <p:cNvSpPr>
            <a:spLocks noChangeArrowheads="1"/>
          </p:cNvSpPr>
          <p:nvPr/>
        </p:nvSpPr>
        <p:spPr bwMode="auto">
          <a:xfrm>
            <a:off x="6029325" y="1624013"/>
            <a:ext cx="684213" cy="304800"/>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9</a:t>
            </a:r>
          </a:p>
        </p:txBody>
      </p:sp>
      <p:sp>
        <p:nvSpPr>
          <p:cNvPr id="573464" name="Rectangle 24"/>
          <p:cNvSpPr>
            <a:spLocks noChangeArrowheads="1"/>
          </p:cNvSpPr>
          <p:nvPr/>
        </p:nvSpPr>
        <p:spPr bwMode="auto">
          <a:xfrm>
            <a:off x="6867525" y="1624013"/>
            <a:ext cx="684213" cy="304800"/>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14</a:t>
            </a:r>
          </a:p>
        </p:txBody>
      </p:sp>
      <p:sp>
        <p:nvSpPr>
          <p:cNvPr id="573465" name="Rectangle 25"/>
          <p:cNvSpPr>
            <a:spLocks noChangeArrowheads="1"/>
          </p:cNvSpPr>
          <p:nvPr/>
        </p:nvSpPr>
        <p:spPr bwMode="auto">
          <a:xfrm>
            <a:off x="7705725" y="1624013"/>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3</a:t>
            </a:r>
          </a:p>
        </p:txBody>
      </p:sp>
      <p:sp>
        <p:nvSpPr>
          <p:cNvPr id="572442" name="Rectangle 26"/>
          <p:cNvSpPr>
            <a:spLocks noChangeArrowheads="1"/>
          </p:cNvSpPr>
          <p:nvPr/>
        </p:nvSpPr>
        <p:spPr bwMode="auto">
          <a:xfrm>
            <a:off x="5197475" y="4489450"/>
            <a:ext cx="685800" cy="304800"/>
          </a:xfrm>
          <a:prstGeom prst="rect">
            <a:avLst/>
          </a:prstGeom>
          <a:solidFill>
            <a:srgbClr val="00FFFF"/>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4</a:t>
            </a:r>
          </a:p>
        </p:txBody>
      </p:sp>
      <p:sp>
        <p:nvSpPr>
          <p:cNvPr id="572443" name="Rectangle 27"/>
          <p:cNvSpPr>
            <a:spLocks noChangeArrowheads="1"/>
          </p:cNvSpPr>
          <p:nvPr/>
        </p:nvSpPr>
        <p:spPr bwMode="auto">
          <a:xfrm>
            <a:off x="6024563" y="2490788"/>
            <a:ext cx="685800" cy="306387"/>
          </a:xfrm>
          <a:prstGeom prst="rect">
            <a:avLst/>
          </a:prstGeom>
          <a:solidFill>
            <a:srgbClr val="00FFFF"/>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4</a:t>
            </a:r>
          </a:p>
        </p:txBody>
      </p:sp>
      <p:sp>
        <p:nvSpPr>
          <p:cNvPr id="572444" name="Rectangle 28"/>
          <p:cNvSpPr>
            <a:spLocks noChangeArrowheads="1"/>
          </p:cNvSpPr>
          <p:nvPr/>
        </p:nvSpPr>
        <p:spPr bwMode="auto">
          <a:xfrm>
            <a:off x="5168900" y="1619250"/>
            <a:ext cx="684213" cy="304800"/>
          </a:xfrm>
          <a:prstGeom prst="rect">
            <a:avLst/>
          </a:prstGeom>
          <a:solidFill>
            <a:srgbClr val="00FFFF"/>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4</a:t>
            </a:r>
          </a:p>
        </p:txBody>
      </p:sp>
      <p:sp>
        <p:nvSpPr>
          <p:cNvPr id="572445" name="Rectangle 29"/>
          <p:cNvSpPr>
            <a:spLocks noChangeArrowheads="1"/>
          </p:cNvSpPr>
          <p:nvPr/>
        </p:nvSpPr>
        <p:spPr bwMode="auto">
          <a:xfrm>
            <a:off x="6864350" y="1628775"/>
            <a:ext cx="685800" cy="306388"/>
          </a:xfrm>
          <a:prstGeom prst="rect">
            <a:avLst/>
          </a:prstGeom>
          <a:solidFill>
            <a:srgbClr val="FFFF00"/>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10</a:t>
            </a:r>
          </a:p>
        </p:txBody>
      </p:sp>
      <p:sp>
        <p:nvSpPr>
          <p:cNvPr id="572446" name="Rectangle 30"/>
          <p:cNvSpPr>
            <a:spLocks noChangeArrowheads="1"/>
          </p:cNvSpPr>
          <p:nvPr/>
        </p:nvSpPr>
        <p:spPr bwMode="auto">
          <a:xfrm>
            <a:off x="6019800" y="2495550"/>
            <a:ext cx="684213" cy="303213"/>
          </a:xfrm>
          <a:prstGeom prst="rect">
            <a:avLst/>
          </a:prstGeom>
          <a:solidFill>
            <a:srgbClr val="FFFF00"/>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10</a:t>
            </a:r>
          </a:p>
        </p:txBody>
      </p:sp>
      <p:sp>
        <p:nvSpPr>
          <p:cNvPr id="572447" name="Rectangle 31"/>
          <p:cNvSpPr>
            <a:spLocks noChangeArrowheads="1"/>
          </p:cNvSpPr>
          <p:nvPr/>
        </p:nvSpPr>
        <p:spPr bwMode="auto">
          <a:xfrm>
            <a:off x="6872288" y="4946650"/>
            <a:ext cx="684212" cy="304800"/>
          </a:xfrm>
          <a:prstGeom prst="rect">
            <a:avLst/>
          </a:prstGeom>
          <a:solidFill>
            <a:srgbClr val="FFFF00"/>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10</a:t>
            </a:r>
          </a:p>
        </p:txBody>
      </p:sp>
      <p:sp>
        <p:nvSpPr>
          <p:cNvPr id="573472" name="Line 32"/>
          <p:cNvSpPr>
            <a:spLocks noChangeShapeType="1"/>
          </p:cNvSpPr>
          <p:nvPr/>
        </p:nvSpPr>
        <p:spPr bwMode="auto">
          <a:xfrm>
            <a:off x="6777038" y="2079625"/>
            <a:ext cx="0" cy="1619250"/>
          </a:xfrm>
          <a:prstGeom prst="line">
            <a:avLst/>
          </a:prstGeom>
          <a:noFill/>
          <a:ln w="28575">
            <a:solidFill>
              <a:schemeClr val="tx1"/>
            </a:solidFill>
            <a:round/>
            <a:headEnd type="triangle" w="med" len="med"/>
            <a:tailEnd type="triangle" w="med" len="med"/>
          </a:ln>
        </p:spPr>
        <p:txBody>
          <a:bodyPr wrap="none" anchor="ctr"/>
          <a:lstStyle/>
          <a:p>
            <a:endParaRPr lang="zh-CN" altLang="en-US"/>
          </a:p>
        </p:txBody>
      </p:sp>
      <p:sp>
        <p:nvSpPr>
          <p:cNvPr id="572449" name="Text Box 33"/>
          <p:cNvSpPr txBox="1">
            <a:spLocks noChangeArrowheads="1"/>
          </p:cNvSpPr>
          <p:nvPr/>
        </p:nvSpPr>
        <p:spPr bwMode="auto">
          <a:xfrm>
            <a:off x="6867525" y="2259013"/>
            <a:ext cx="1665288" cy="1003300"/>
          </a:xfrm>
          <a:prstGeom prst="rect">
            <a:avLst/>
          </a:prstGeom>
          <a:noFill/>
          <a:ln w="12700">
            <a:noFill/>
            <a:miter lim="800000"/>
            <a:headEnd/>
            <a:tailEnd/>
          </a:ln>
        </p:spPr>
        <p:txBody>
          <a:bodyPr lIns="90083" tIns="45046" rIns="90083" bIns="45046" anchor="ctr">
            <a:spAutoFit/>
          </a:bodyPr>
          <a:lstStyle/>
          <a:p>
            <a:r>
              <a:rPr lang="zh-CN" altLang="en-US" sz="2000" b="1">
                <a:ea typeface="黑体" pitchFamily="49" charset="-122"/>
              </a:rPr>
              <a:t>主存中的信息按</a:t>
            </a:r>
            <a:r>
              <a:rPr lang="zh-CN" altLang="en-US" sz="2000" b="1">
                <a:solidFill>
                  <a:srgbClr val="FF0000"/>
                </a:solidFill>
                <a:ea typeface="黑体" pitchFamily="49" charset="-122"/>
              </a:rPr>
              <a:t>“块”</a:t>
            </a:r>
            <a:r>
              <a:rPr lang="zh-CN" altLang="en-US" sz="2000" b="1">
                <a:ea typeface="黑体" pitchFamily="49" charset="-122"/>
              </a:rPr>
              <a:t>送到</a:t>
            </a:r>
            <a:r>
              <a:rPr lang="en-US" altLang="zh-CN" sz="2000" b="1">
                <a:ea typeface="黑体" pitchFamily="49" charset="-122"/>
              </a:rPr>
              <a:t>Cache</a:t>
            </a:r>
            <a:r>
              <a:rPr lang="zh-CN" altLang="en-US" sz="2000" b="1">
                <a:ea typeface="黑体" pitchFamily="49" charset="-122"/>
              </a:rPr>
              <a:t>中</a:t>
            </a:r>
          </a:p>
        </p:txBody>
      </p:sp>
      <p:sp>
        <p:nvSpPr>
          <p:cNvPr id="573474" name="Text Box 34"/>
          <p:cNvSpPr txBox="1">
            <a:spLocks noChangeArrowheads="1"/>
          </p:cNvSpPr>
          <p:nvPr/>
        </p:nvSpPr>
        <p:spPr bwMode="auto">
          <a:xfrm>
            <a:off x="7261225" y="1149350"/>
            <a:ext cx="1711325" cy="393700"/>
          </a:xfrm>
          <a:prstGeom prst="rect">
            <a:avLst/>
          </a:prstGeom>
          <a:noFill/>
          <a:ln w="12700">
            <a:noFill/>
            <a:miter lim="800000"/>
            <a:headEnd/>
            <a:tailEnd/>
          </a:ln>
        </p:spPr>
        <p:txBody>
          <a:bodyPr wrap="none" lIns="90083" tIns="45046" rIns="90083" bIns="45046" anchor="ctr">
            <a:spAutoFit/>
          </a:bodyPr>
          <a:lstStyle/>
          <a:p>
            <a:r>
              <a:rPr lang="en-US" altLang="zh-CN" sz="2000" b="1">
                <a:solidFill>
                  <a:schemeClr val="accent2"/>
                </a:solidFill>
                <a:ea typeface="黑体" pitchFamily="49" charset="-122"/>
              </a:rPr>
              <a:t>Cache</a:t>
            </a:r>
            <a:r>
              <a:rPr lang="zh-CN" altLang="en-US" sz="2000" b="1">
                <a:solidFill>
                  <a:schemeClr val="accent2"/>
                </a:solidFill>
                <a:ea typeface="黑体" pitchFamily="49" charset="-122"/>
              </a:rPr>
              <a:t>存储器</a:t>
            </a:r>
          </a:p>
        </p:txBody>
      </p:sp>
      <p:sp>
        <p:nvSpPr>
          <p:cNvPr id="573475" name="Text Box 35"/>
          <p:cNvSpPr txBox="1">
            <a:spLocks noChangeArrowheads="1"/>
          </p:cNvSpPr>
          <p:nvPr/>
        </p:nvSpPr>
        <p:spPr bwMode="auto">
          <a:xfrm>
            <a:off x="4895850" y="3316288"/>
            <a:ext cx="1203325" cy="393700"/>
          </a:xfrm>
          <a:prstGeom prst="rect">
            <a:avLst/>
          </a:prstGeom>
          <a:noFill/>
          <a:ln w="12700">
            <a:noFill/>
            <a:miter lim="800000"/>
            <a:headEnd/>
            <a:tailEnd/>
          </a:ln>
        </p:spPr>
        <p:txBody>
          <a:bodyPr wrap="none" lIns="90083" tIns="45046" rIns="90083" bIns="45046" anchor="ctr">
            <a:spAutoFit/>
          </a:bodyPr>
          <a:lstStyle/>
          <a:p>
            <a:r>
              <a:rPr lang="zh-CN" altLang="en-US" sz="2000" b="1">
                <a:solidFill>
                  <a:schemeClr val="accent2"/>
                </a:solidFill>
                <a:latin typeface="Helvetica" pitchFamily="34" charset="0"/>
                <a:ea typeface="黑体" pitchFamily="49" charset="-122"/>
              </a:rPr>
              <a:t>主存储器</a:t>
            </a:r>
          </a:p>
        </p:txBody>
      </p:sp>
      <p:sp>
        <p:nvSpPr>
          <p:cNvPr id="572453" name="Text Box 37"/>
          <p:cNvSpPr txBox="1">
            <a:spLocks noChangeArrowheads="1"/>
          </p:cNvSpPr>
          <p:nvPr/>
        </p:nvSpPr>
        <p:spPr bwMode="auto">
          <a:xfrm>
            <a:off x="4797425" y="908050"/>
            <a:ext cx="2870200" cy="334963"/>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200" b="1">
                <a:solidFill>
                  <a:srgbClr val="FF0000"/>
                </a:solidFill>
                <a:ea typeface="黑体" pitchFamily="49" charset="-122"/>
              </a:rPr>
              <a:t>数据访问过程：</a:t>
            </a:r>
          </a:p>
        </p:txBody>
      </p:sp>
      <p:sp>
        <p:nvSpPr>
          <p:cNvPr id="573477" name="Text Box 37"/>
          <p:cNvSpPr txBox="1">
            <a:spLocks noChangeArrowheads="1"/>
          </p:cNvSpPr>
          <p:nvPr/>
        </p:nvSpPr>
        <p:spPr bwMode="auto">
          <a:xfrm>
            <a:off x="3402013" y="6173788"/>
            <a:ext cx="1260475" cy="304800"/>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zh-CN" altLang="en-US" sz="2000" b="1">
                <a:solidFill>
                  <a:srgbClr val="FF0000"/>
                </a:solidFill>
                <a:latin typeface="微软雅黑" pitchFamily="34" charset="-122"/>
                <a:ea typeface="微软雅黑" pitchFamily="34" charset="-122"/>
              </a:rPr>
              <a:t>块（</a:t>
            </a:r>
            <a:r>
              <a:rPr kumimoji="1" lang="en-US" altLang="zh-CN" sz="2000" b="1">
                <a:solidFill>
                  <a:srgbClr val="FF0000"/>
                </a:solidFill>
                <a:latin typeface="微软雅黑" pitchFamily="34" charset="-122"/>
                <a:ea typeface="微软雅黑" pitchFamily="34" charset="-122"/>
              </a:rPr>
              <a:t>Block</a:t>
            </a:r>
            <a:r>
              <a:rPr kumimoji="1" lang="zh-CN" altLang="en-US" sz="2000" b="1">
                <a:solidFill>
                  <a:srgbClr val="FF0000"/>
                </a:solidFill>
                <a:latin typeface="微软雅黑" pitchFamily="34" charset="-122"/>
                <a:ea typeface="微软雅黑" pitchFamily="34" charset="-122"/>
              </a:rPr>
              <a:t>）</a:t>
            </a:r>
          </a:p>
        </p:txBody>
      </p:sp>
      <p:sp>
        <p:nvSpPr>
          <p:cNvPr id="573478" name="Line 38"/>
          <p:cNvSpPr>
            <a:spLocks noChangeShapeType="1"/>
          </p:cNvSpPr>
          <p:nvPr/>
        </p:nvSpPr>
        <p:spPr bwMode="auto">
          <a:xfrm flipV="1">
            <a:off x="4392613" y="5634038"/>
            <a:ext cx="765175" cy="495300"/>
          </a:xfrm>
          <a:prstGeom prst="line">
            <a:avLst/>
          </a:prstGeom>
          <a:noFill/>
          <a:ln w="28575">
            <a:solidFill>
              <a:srgbClr val="FF0000"/>
            </a:solidFill>
            <a:round/>
            <a:headEnd/>
            <a:tailEnd type="triangle" w="med" len="med"/>
          </a:ln>
          <a:effectLst/>
        </p:spPr>
        <p:txBody>
          <a:bodyPr lIns="0" tIns="0" rIns="0" bIns="0">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2419">
                                            <p:txEl>
                                              <p:pRg st="0" end="0"/>
                                            </p:txEl>
                                          </p:spTgt>
                                        </p:tgtEl>
                                        <p:attrNameLst>
                                          <p:attrName>style.visibility</p:attrName>
                                        </p:attrNameLst>
                                      </p:cBhvr>
                                      <p:to>
                                        <p:strVal val="visible"/>
                                      </p:to>
                                    </p:set>
                                    <p:animEffect transition="in" filter="blinds(horizontal)">
                                      <p:cBhvr>
                                        <p:cTn id="7" dur="500"/>
                                        <p:tgtEl>
                                          <p:spTgt spid="572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2419">
                                            <p:txEl>
                                              <p:pRg st="1" end="1"/>
                                            </p:txEl>
                                          </p:spTgt>
                                        </p:tgtEl>
                                        <p:attrNameLst>
                                          <p:attrName>style.visibility</p:attrName>
                                        </p:attrNameLst>
                                      </p:cBhvr>
                                      <p:to>
                                        <p:strVal val="visible"/>
                                      </p:to>
                                    </p:set>
                                    <p:animEffect transition="in" filter="blinds(horizontal)">
                                      <p:cBhvr>
                                        <p:cTn id="12" dur="500"/>
                                        <p:tgtEl>
                                          <p:spTgt spid="5724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2419">
                                            <p:txEl>
                                              <p:pRg st="2" end="2"/>
                                            </p:txEl>
                                          </p:spTgt>
                                        </p:tgtEl>
                                        <p:attrNameLst>
                                          <p:attrName>style.visibility</p:attrName>
                                        </p:attrNameLst>
                                      </p:cBhvr>
                                      <p:to>
                                        <p:strVal val="visible"/>
                                      </p:to>
                                    </p:set>
                                    <p:animEffect transition="in" filter="blinds(horizontal)">
                                      <p:cBhvr>
                                        <p:cTn id="17" dur="500"/>
                                        <p:tgtEl>
                                          <p:spTgt spid="5724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72419">
                                            <p:txEl>
                                              <p:pRg st="3" end="3"/>
                                            </p:txEl>
                                          </p:spTgt>
                                        </p:tgtEl>
                                        <p:attrNameLst>
                                          <p:attrName>style.visibility</p:attrName>
                                        </p:attrNameLst>
                                      </p:cBhvr>
                                      <p:to>
                                        <p:strVal val="visible"/>
                                      </p:to>
                                    </p:set>
                                    <p:animEffect transition="in" filter="blinds(horizontal)">
                                      <p:cBhvr>
                                        <p:cTn id="22" dur="500"/>
                                        <p:tgtEl>
                                          <p:spTgt spid="5724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72453"/>
                                        </p:tgtEl>
                                        <p:attrNameLst>
                                          <p:attrName>style.visibility</p:attrName>
                                        </p:attrNameLst>
                                      </p:cBhvr>
                                      <p:to>
                                        <p:strVal val="visible"/>
                                      </p:to>
                                    </p:set>
                                    <p:animEffect transition="in" filter="blinds(horizontal)">
                                      <p:cBhvr>
                                        <p:cTn id="27" dur="500"/>
                                        <p:tgtEl>
                                          <p:spTgt spid="572453"/>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57244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572449"/>
                                        </p:tgtEl>
                                        <p:attrNameLst>
                                          <p:attrName>style.visibility</p:attrName>
                                        </p:attrNameLst>
                                      </p:cBhvr>
                                      <p:to>
                                        <p:strVal val="visible"/>
                                      </p:to>
                                    </p:set>
                                    <p:animEffect transition="in" filter="blinds(horizontal)">
                                      <p:cBhvr>
                                        <p:cTn id="36" dur="500"/>
                                        <p:tgtEl>
                                          <p:spTgt spid="572449"/>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57244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57244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57244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5724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572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42" grpId="0" animBg="1" autoUpdateAnimBg="0"/>
      <p:bldP spid="572443" grpId="0" animBg="1" autoUpdateAnimBg="0"/>
      <p:bldP spid="572444" grpId="0" animBg="1" autoUpdateAnimBg="0"/>
      <p:bldP spid="572445" grpId="0" animBg="1" autoUpdateAnimBg="0"/>
      <p:bldP spid="572446" grpId="0" animBg="1" autoUpdateAnimBg="0"/>
      <p:bldP spid="572447" grpId="0" animBg="1" autoUpdateAnimBg="0"/>
      <p:bldP spid="572449" grpId="0"/>
      <p:bldP spid="57245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4466" name="Picture 12"/>
          <p:cNvPicPr>
            <a:picLocks noChangeAspect="1" noChangeArrowheads="1"/>
          </p:cNvPicPr>
          <p:nvPr/>
        </p:nvPicPr>
        <p:blipFill>
          <a:blip r:embed="rId2"/>
          <a:srcRect/>
          <a:stretch>
            <a:fillRect/>
          </a:stretch>
        </p:blipFill>
        <p:spPr bwMode="auto">
          <a:xfrm>
            <a:off x="1549400" y="1271588"/>
            <a:ext cx="7378700" cy="5402262"/>
          </a:xfrm>
          <a:prstGeom prst="rect">
            <a:avLst/>
          </a:prstGeom>
          <a:noFill/>
          <a:ln w="9525">
            <a:noFill/>
            <a:miter lim="800000"/>
            <a:headEnd/>
            <a:tailEnd/>
          </a:ln>
        </p:spPr>
      </p:pic>
      <p:sp>
        <p:nvSpPr>
          <p:cNvPr id="574467" name="Rectangle 2"/>
          <p:cNvSpPr>
            <a:spLocks noGrp="1" noChangeArrowheads="1"/>
          </p:cNvSpPr>
          <p:nvPr>
            <p:ph type="title" idx="4294967295"/>
          </p:nvPr>
        </p:nvSpPr>
        <p:spPr>
          <a:xfrm>
            <a:off x="238125" y="128588"/>
            <a:ext cx="5741988" cy="528637"/>
          </a:xfrm>
        </p:spPr>
        <p:txBody>
          <a:bodyPr lIns="91440" tIns="45720" rIns="91440" bIns="45720" anchor="ctr"/>
          <a:lstStyle/>
          <a:p>
            <a:pPr defTabSz="717550" eaLnBrk="1" hangingPunct="1"/>
            <a:r>
              <a:rPr lang="en-GB" altLang="zh-CN">
                <a:solidFill>
                  <a:srgbClr val="CC0000"/>
                </a:solidFill>
              </a:rPr>
              <a:t>Cache </a:t>
            </a:r>
            <a:r>
              <a:rPr lang="zh-CN" altLang="en-GB">
                <a:solidFill>
                  <a:srgbClr val="CC0000"/>
                </a:solidFill>
              </a:rPr>
              <a:t>的操作过程</a:t>
            </a:r>
            <a:endParaRPr lang="zh-CN" altLang="en-US">
              <a:solidFill>
                <a:srgbClr val="CC0000"/>
              </a:solidFill>
            </a:endParaRPr>
          </a:p>
        </p:txBody>
      </p:sp>
      <p:sp>
        <p:nvSpPr>
          <p:cNvPr id="574469" name="AutoShape 5"/>
          <p:cNvSpPr>
            <a:spLocks noChangeArrowheads="1"/>
          </p:cNvSpPr>
          <p:nvPr/>
        </p:nvSpPr>
        <p:spPr bwMode="auto">
          <a:xfrm>
            <a:off x="4403725" y="908050"/>
            <a:ext cx="2835275" cy="1260475"/>
          </a:xfrm>
          <a:prstGeom prst="wedgeRoundRectCallout">
            <a:avLst>
              <a:gd name="adj1" fmla="val -38352"/>
              <a:gd name="adj2" fmla="val 111588"/>
              <a:gd name="adj3" fmla="val 16667"/>
            </a:avLst>
          </a:prstGeom>
          <a:noFill/>
          <a:ln w="9525">
            <a:solidFill>
              <a:schemeClr val="hlink"/>
            </a:solidFill>
            <a:miter lim="800000"/>
            <a:headEnd/>
            <a:tailEnd/>
          </a:ln>
        </p:spPr>
        <p:txBody>
          <a:bodyPr lIns="90083" tIns="45046" rIns="90083" bIns="45046"/>
          <a:lstStyle/>
          <a:p>
            <a:pPr eaLnBrk="1" hangingPunct="1"/>
            <a:r>
              <a:rPr kumimoji="1" lang="zh-CN" altLang="en-US" sz="2200" b="1">
                <a:solidFill>
                  <a:schemeClr val="accent2"/>
                </a:solidFill>
                <a:ea typeface="黑体" pitchFamily="49" charset="-122"/>
              </a:rPr>
              <a:t>若被访问信息不在</a:t>
            </a:r>
            <a:r>
              <a:rPr kumimoji="1" lang="en-US" altLang="zh-CN" sz="2200" b="1">
                <a:solidFill>
                  <a:schemeClr val="accent2"/>
                </a:solidFill>
                <a:ea typeface="黑体" pitchFamily="49" charset="-122"/>
              </a:rPr>
              <a:t>cache</a:t>
            </a:r>
            <a:r>
              <a:rPr kumimoji="1" lang="zh-CN" altLang="en-US" sz="2200" b="1">
                <a:solidFill>
                  <a:schemeClr val="accent2"/>
                </a:solidFill>
                <a:ea typeface="黑体" pitchFamily="49" charset="-122"/>
              </a:rPr>
              <a:t>中，称为缺失或失靶</a:t>
            </a:r>
            <a:r>
              <a:rPr kumimoji="1" lang="en-US" altLang="zh-CN" sz="2200" b="1">
                <a:solidFill>
                  <a:schemeClr val="accent2"/>
                </a:solidFill>
                <a:ea typeface="黑体" pitchFamily="49" charset="-122"/>
              </a:rPr>
              <a:t>(miss)</a:t>
            </a:r>
            <a:endParaRPr kumimoji="1" lang="zh-CN" altLang="en-US" sz="2200" b="1">
              <a:solidFill>
                <a:schemeClr val="accent2"/>
              </a:solidFill>
              <a:ea typeface="黑体" pitchFamily="49" charset="-122"/>
            </a:endParaRPr>
          </a:p>
        </p:txBody>
      </p:sp>
      <p:sp>
        <p:nvSpPr>
          <p:cNvPr id="574470" name="AutoShape 6"/>
          <p:cNvSpPr>
            <a:spLocks noChangeArrowheads="1"/>
          </p:cNvSpPr>
          <p:nvPr/>
        </p:nvSpPr>
        <p:spPr bwMode="auto">
          <a:xfrm flipH="1">
            <a:off x="161925" y="2889250"/>
            <a:ext cx="1349375" cy="2628900"/>
          </a:xfrm>
          <a:prstGeom prst="wedgeRoundRectCallout">
            <a:avLst>
              <a:gd name="adj1" fmla="val -154120"/>
              <a:gd name="adj2" fmla="val -26704"/>
              <a:gd name="adj3" fmla="val 16667"/>
            </a:avLst>
          </a:prstGeom>
          <a:noFill/>
          <a:ln w="9525">
            <a:solidFill>
              <a:schemeClr val="hlink"/>
            </a:solidFill>
            <a:miter lim="800000"/>
            <a:headEnd/>
            <a:tailEnd/>
          </a:ln>
        </p:spPr>
        <p:txBody>
          <a:bodyPr lIns="90083" tIns="45046" rIns="90083" bIns="45046"/>
          <a:lstStyle/>
          <a:p>
            <a:pPr eaLnBrk="1" hangingPunct="1"/>
            <a:r>
              <a:rPr kumimoji="1" lang="zh-CN" altLang="en-US" sz="2200" b="1">
                <a:solidFill>
                  <a:schemeClr val="accent2"/>
                </a:solidFill>
                <a:ea typeface="黑体" pitchFamily="49" charset="-122"/>
              </a:rPr>
              <a:t>若被访问信息在</a:t>
            </a:r>
            <a:r>
              <a:rPr kumimoji="1" lang="en-US" altLang="zh-CN" sz="2200" b="1">
                <a:solidFill>
                  <a:schemeClr val="accent2"/>
                </a:solidFill>
                <a:ea typeface="黑体" pitchFamily="49" charset="-122"/>
              </a:rPr>
              <a:t>cache</a:t>
            </a:r>
            <a:r>
              <a:rPr kumimoji="1" lang="zh-CN" altLang="en-US" sz="2200" b="1">
                <a:solidFill>
                  <a:schemeClr val="accent2"/>
                </a:solidFill>
                <a:ea typeface="黑体" pitchFamily="49" charset="-122"/>
              </a:rPr>
              <a:t>中，称为命中</a:t>
            </a:r>
            <a:r>
              <a:rPr kumimoji="1" lang="en-US" altLang="zh-CN" sz="2200" b="1">
                <a:solidFill>
                  <a:schemeClr val="accent2"/>
                </a:solidFill>
                <a:ea typeface="黑体" pitchFamily="49" charset="-122"/>
              </a:rPr>
              <a:t>(hit)</a:t>
            </a:r>
            <a:endParaRPr kumimoji="1" lang="zh-CN" altLang="en-US" sz="2200" b="1">
              <a:solidFill>
                <a:schemeClr val="accent2"/>
              </a:solidFill>
              <a:ea typeface="黑体" pitchFamily="49" charset="-122"/>
            </a:endParaRPr>
          </a:p>
        </p:txBody>
      </p:sp>
      <p:sp>
        <p:nvSpPr>
          <p:cNvPr id="574501" name="Text Box 37"/>
          <p:cNvSpPr txBox="1">
            <a:spLocks noChangeArrowheads="1"/>
          </p:cNvSpPr>
          <p:nvPr/>
        </p:nvSpPr>
        <p:spPr bwMode="auto">
          <a:xfrm>
            <a:off x="123825" y="866775"/>
            <a:ext cx="1628775" cy="9144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0000FF"/>
                </a:solidFill>
                <a:ea typeface="黑体" pitchFamily="49" charset="-122"/>
              </a:rPr>
              <a:t>问题：什么情况下，</a:t>
            </a:r>
            <a:r>
              <a:rPr kumimoji="1" lang="en-US" altLang="zh-CN" sz="2000" b="1">
                <a:solidFill>
                  <a:srgbClr val="0000FF"/>
                </a:solidFill>
                <a:ea typeface="黑体" pitchFamily="49" charset="-122"/>
              </a:rPr>
              <a:t>CPU</a:t>
            </a:r>
            <a:r>
              <a:rPr kumimoji="1" lang="zh-CN" altLang="en-US" sz="2000" b="1">
                <a:solidFill>
                  <a:srgbClr val="0000FF"/>
                </a:solidFill>
                <a:ea typeface="黑体" pitchFamily="49" charset="-122"/>
              </a:rPr>
              <a:t>产生访存要求？</a:t>
            </a:r>
          </a:p>
        </p:txBody>
      </p:sp>
      <p:sp>
        <p:nvSpPr>
          <p:cNvPr id="574502" name="Text Box 38"/>
          <p:cNvSpPr txBox="1">
            <a:spLocks noChangeArrowheads="1"/>
          </p:cNvSpPr>
          <p:nvPr/>
        </p:nvSpPr>
        <p:spPr bwMode="auto">
          <a:xfrm>
            <a:off x="296863" y="1989138"/>
            <a:ext cx="1081087" cy="6699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200" b="1">
                <a:solidFill>
                  <a:srgbClr val="FF0000"/>
                </a:solidFill>
                <a:ea typeface="黑体" pitchFamily="49" charset="-122"/>
              </a:rPr>
              <a:t>执行指令时！</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4501"/>
                                        </p:tgtEl>
                                        <p:attrNameLst>
                                          <p:attrName>style.visibility</p:attrName>
                                        </p:attrNameLst>
                                      </p:cBhvr>
                                      <p:to>
                                        <p:strVal val="visible"/>
                                      </p:to>
                                    </p:set>
                                    <p:animEffect transition="in" filter="blinds(horizontal)">
                                      <p:cBhvr>
                                        <p:cTn id="7" dur="500"/>
                                        <p:tgtEl>
                                          <p:spTgt spid="5745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4502"/>
                                        </p:tgtEl>
                                        <p:attrNameLst>
                                          <p:attrName>style.visibility</p:attrName>
                                        </p:attrNameLst>
                                      </p:cBhvr>
                                      <p:to>
                                        <p:strVal val="visible"/>
                                      </p:to>
                                    </p:set>
                                    <p:animEffect transition="in" filter="blinds(horizontal)">
                                      <p:cBhvr>
                                        <p:cTn id="12" dur="500"/>
                                        <p:tgtEl>
                                          <p:spTgt spid="57450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4469"/>
                                        </p:tgtEl>
                                        <p:attrNameLst>
                                          <p:attrName>style.visibility</p:attrName>
                                        </p:attrNameLst>
                                      </p:cBhvr>
                                      <p:to>
                                        <p:strVal val="visible"/>
                                      </p:to>
                                    </p:set>
                                    <p:animEffect transition="in" filter="blinds(horizontal)">
                                      <p:cBhvr>
                                        <p:cTn id="17" dur="500"/>
                                        <p:tgtEl>
                                          <p:spTgt spid="57446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74470"/>
                                        </p:tgtEl>
                                        <p:attrNameLst>
                                          <p:attrName>style.visibility</p:attrName>
                                        </p:attrNameLst>
                                      </p:cBhvr>
                                      <p:to>
                                        <p:strVal val="visible"/>
                                      </p:to>
                                    </p:set>
                                    <p:animEffect transition="in" filter="blinds(horizontal)">
                                      <p:cBhvr>
                                        <p:cTn id="22" dur="500"/>
                                        <p:tgtEl>
                                          <p:spTgt spid="574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9" grpId="0" animBg="1"/>
      <p:bldP spid="574470" grpId="0" animBg="1"/>
      <p:bldP spid="574501" grpId="0"/>
      <p:bldP spid="57450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en-US" altLang="zh-CN"/>
              <a:t>Cache</a:t>
            </a:r>
            <a:r>
              <a:rPr lang="zh-CN" altLang="en-US"/>
              <a:t>（高速缓存）的实现</a:t>
            </a:r>
          </a:p>
        </p:txBody>
      </p:sp>
      <p:sp>
        <p:nvSpPr>
          <p:cNvPr id="763941" name="Text Box 37"/>
          <p:cNvSpPr txBox="1">
            <a:spLocks noChangeArrowheads="1"/>
          </p:cNvSpPr>
          <p:nvPr/>
        </p:nvSpPr>
        <p:spPr bwMode="auto">
          <a:xfrm>
            <a:off x="431800" y="998538"/>
            <a:ext cx="6796088"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b="1">
                <a:solidFill>
                  <a:srgbClr val="0000FF"/>
                </a:solidFill>
                <a:ea typeface="黑体" pitchFamily="49" charset="-122"/>
              </a:rPr>
              <a:t>问题：要实现</a:t>
            </a:r>
            <a:r>
              <a:rPr kumimoji="1" lang="en-US" altLang="zh-CN" sz="2400" b="1">
                <a:solidFill>
                  <a:srgbClr val="0000FF"/>
                </a:solidFill>
                <a:ea typeface="黑体" pitchFamily="49" charset="-122"/>
              </a:rPr>
              <a:t>Cache</a:t>
            </a:r>
            <a:r>
              <a:rPr kumimoji="1" lang="zh-CN" altLang="en-US" sz="2400" b="1">
                <a:solidFill>
                  <a:srgbClr val="0000FF"/>
                </a:solidFill>
                <a:ea typeface="黑体" pitchFamily="49" charset="-122"/>
              </a:rPr>
              <a:t>机制需要解决哪些问题？</a:t>
            </a:r>
          </a:p>
        </p:txBody>
      </p:sp>
      <p:sp>
        <p:nvSpPr>
          <p:cNvPr id="763942" name="Text Box 38"/>
          <p:cNvSpPr txBox="1">
            <a:spLocks noChangeArrowheads="1"/>
          </p:cNvSpPr>
          <p:nvPr/>
        </p:nvSpPr>
        <p:spPr bwMode="auto">
          <a:xfrm>
            <a:off x="296863" y="1538288"/>
            <a:ext cx="6615112" cy="2441575"/>
          </a:xfrm>
          <a:prstGeom prst="rect">
            <a:avLst/>
          </a:prstGeom>
          <a:noFill/>
          <a:ln w="9525">
            <a:noFill/>
            <a:miter lim="800000"/>
            <a:headEnd/>
            <a:tailEnd/>
          </a:ln>
        </p:spPr>
        <p:txBody>
          <a:bodyPr lIns="0" tIns="0" rIns="0" bIns="0">
            <a:spAutoFit/>
          </a:bodyPr>
          <a:lstStyle/>
          <a:p>
            <a:pPr eaLnBrk="1" hangingPunct="1">
              <a:lnSpc>
                <a:spcPct val="130000"/>
              </a:lnSpc>
              <a:spcBef>
                <a:spcPct val="20000"/>
              </a:spcBef>
            </a:pPr>
            <a:r>
              <a:rPr kumimoji="1" lang="zh-CN" altLang="en-US" sz="2200" b="1">
                <a:solidFill>
                  <a:srgbClr val="FF0000"/>
                </a:solidFill>
                <a:ea typeface="黑体" pitchFamily="49" charset="-122"/>
              </a:rPr>
              <a:t>如何分块？</a:t>
            </a:r>
          </a:p>
          <a:p>
            <a:pPr eaLnBrk="1" hangingPunct="1">
              <a:lnSpc>
                <a:spcPct val="130000"/>
              </a:lnSpc>
              <a:spcBef>
                <a:spcPct val="20000"/>
              </a:spcBef>
            </a:pPr>
            <a:r>
              <a:rPr kumimoji="1" lang="zh-CN" altLang="en-US" sz="2200" b="1">
                <a:solidFill>
                  <a:srgbClr val="FF0000"/>
                </a:solidFill>
                <a:ea typeface="黑体" pitchFamily="49" charset="-122"/>
              </a:rPr>
              <a:t>主存块和</a:t>
            </a:r>
            <a:r>
              <a:rPr kumimoji="1" lang="en-US" altLang="zh-CN" sz="2200" b="1">
                <a:solidFill>
                  <a:srgbClr val="FF0000"/>
                </a:solidFill>
                <a:ea typeface="黑体" pitchFamily="49" charset="-122"/>
              </a:rPr>
              <a:t>Cache</a:t>
            </a:r>
            <a:r>
              <a:rPr kumimoji="1" lang="zh-CN" altLang="en-US" sz="2200" b="1">
                <a:solidFill>
                  <a:srgbClr val="FF0000"/>
                </a:solidFill>
                <a:ea typeface="黑体" pitchFamily="49" charset="-122"/>
              </a:rPr>
              <a:t>之间如何映射</a:t>
            </a:r>
            <a:r>
              <a:rPr kumimoji="1" lang="en-US" altLang="zh-CN" sz="2200" b="1">
                <a:solidFill>
                  <a:srgbClr val="FF0000"/>
                </a:solidFill>
                <a:ea typeface="黑体" pitchFamily="49" charset="-122"/>
              </a:rPr>
              <a:t>?</a:t>
            </a:r>
          </a:p>
          <a:p>
            <a:pPr eaLnBrk="1" hangingPunct="1">
              <a:lnSpc>
                <a:spcPct val="130000"/>
              </a:lnSpc>
              <a:spcBef>
                <a:spcPct val="20000"/>
              </a:spcBef>
            </a:pPr>
            <a:r>
              <a:rPr kumimoji="1" lang="en-US" altLang="zh-CN" sz="2200" b="1">
                <a:solidFill>
                  <a:srgbClr val="FF0000"/>
                </a:solidFill>
                <a:ea typeface="黑体" pitchFamily="49" charset="-122"/>
              </a:rPr>
              <a:t>Cache</a:t>
            </a:r>
            <a:r>
              <a:rPr kumimoji="1" lang="zh-CN" altLang="en-US" sz="2200" b="1">
                <a:solidFill>
                  <a:srgbClr val="FF0000"/>
                </a:solidFill>
                <a:ea typeface="黑体" pitchFamily="49" charset="-122"/>
              </a:rPr>
              <a:t>已满时，怎么办？</a:t>
            </a:r>
          </a:p>
          <a:p>
            <a:pPr eaLnBrk="1" hangingPunct="1">
              <a:lnSpc>
                <a:spcPct val="130000"/>
              </a:lnSpc>
              <a:spcBef>
                <a:spcPct val="20000"/>
              </a:spcBef>
            </a:pPr>
            <a:r>
              <a:rPr kumimoji="1" lang="zh-CN" altLang="en-US" sz="2200" b="1">
                <a:solidFill>
                  <a:srgbClr val="FF0000"/>
                </a:solidFill>
                <a:ea typeface="黑体" pitchFamily="49" charset="-122"/>
              </a:rPr>
              <a:t>写数据时怎样保证</a:t>
            </a:r>
            <a:r>
              <a:rPr kumimoji="1" lang="en-US" altLang="zh-CN" sz="2200" b="1">
                <a:solidFill>
                  <a:srgbClr val="FF0000"/>
                </a:solidFill>
                <a:ea typeface="黑体" pitchFamily="49" charset="-122"/>
              </a:rPr>
              <a:t>Cache</a:t>
            </a:r>
            <a:r>
              <a:rPr kumimoji="1" lang="zh-CN" altLang="en-US" sz="2200" b="1">
                <a:solidFill>
                  <a:srgbClr val="FF0000"/>
                </a:solidFill>
                <a:ea typeface="黑体" pitchFamily="49" charset="-122"/>
              </a:rPr>
              <a:t>和</a:t>
            </a:r>
            <a:r>
              <a:rPr kumimoji="1" lang="en-US" altLang="zh-CN" sz="2200" b="1">
                <a:solidFill>
                  <a:srgbClr val="FF0000"/>
                </a:solidFill>
                <a:ea typeface="黑体" pitchFamily="49" charset="-122"/>
              </a:rPr>
              <a:t>MM</a:t>
            </a:r>
            <a:r>
              <a:rPr kumimoji="1" lang="zh-CN" altLang="en-US" sz="2200" b="1">
                <a:solidFill>
                  <a:srgbClr val="FF0000"/>
                </a:solidFill>
                <a:ea typeface="黑体" pitchFamily="49" charset="-122"/>
              </a:rPr>
              <a:t>的一致性？</a:t>
            </a:r>
          </a:p>
          <a:p>
            <a:pPr eaLnBrk="1" hangingPunct="1">
              <a:lnSpc>
                <a:spcPct val="130000"/>
              </a:lnSpc>
              <a:spcBef>
                <a:spcPct val="20000"/>
              </a:spcBef>
            </a:pPr>
            <a:r>
              <a:rPr kumimoji="1" lang="zh-CN" altLang="en-US" sz="2200" b="1">
                <a:solidFill>
                  <a:srgbClr val="FF0000"/>
                </a:solidFill>
                <a:ea typeface="黑体" pitchFamily="49" charset="-122"/>
              </a:rPr>
              <a:t>如何根据主存地址访问到</a:t>
            </a:r>
            <a:r>
              <a:rPr kumimoji="1" lang="en-US" altLang="zh-CN" sz="2200" b="1">
                <a:solidFill>
                  <a:srgbClr val="FF0000"/>
                </a:solidFill>
                <a:ea typeface="黑体" pitchFamily="49" charset="-122"/>
              </a:rPr>
              <a:t>cache</a:t>
            </a:r>
            <a:r>
              <a:rPr kumimoji="1" lang="zh-CN" altLang="en-US" sz="2200" b="1">
                <a:solidFill>
                  <a:srgbClr val="FF0000"/>
                </a:solidFill>
                <a:ea typeface="黑体" pitchFamily="49" charset="-122"/>
              </a:rPr>
              <a:t>中的数据？</a:t>
            </a:r>
            <a:r>
              <a:rPr kumimoji="1" lang="en-US" altLang="zh-CN" sz="2200" b="1">
                <a:solidFill>
                  <a:srgbClr val="FF0000"/>
                </a:solidFill>
                <a:ea typeface="黑体" pitchFamily="49" charset="-122"/>
              </a:rPr>
              <a:t>……</a:t>
            </a:r>
          </a:p>
        </p:txBody>
      </p:sp>
      <p:sp>
        <p:nvSpPr>
          <p:cNvPr id="763943" name="Text Box 39"/>
          <p:cNvSpPr txBox="1">
            <a:spLocks noChangeArrowheads="1"/>
          </p:cNvSpPr>
          <p:nvPr/>
        </p:nvSpPr>
        <p:spPr bwMode="auto">
          <a:xfrm>
            <a:off x="341313" y="4419600"/>
            <a:ext cx="7470775" cy="334963"/>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200" b="1">
                <a:solidFill>
                  <a:srgbClr val="CC0000"/>
                </a:solidFill>
                <a:ea typeface="黑体" pitchFamily="49" charset="-122"/>
              </a:rPr>
              <a:t>问题：</a:t>
            </a:r>
            <a:r>
              <a:rPr kumimoji="1" lang="en-US" altLang="zh-CN" sz="2200" b="1">
                <a:solidFill>
                  <a:srgbClr val="CC0000"/>
                </a:solidFill>
                <a:ea typeface="黑体" pitchFamily="49" charset="-122"/>
              </a:rPr>
              <a:t>Cache</a:t>
            </a:r>
            <a:r>
              <a:rPr kumimoji="1" lang="zh-CN" altLang="en-US" sz="2200" b="1">
                <a:solidFill>
                  <a:srgbClr val="CC0000"/>
                </a:solidFill>
                <a:ea typeface="黑体" pitchFamily="49" charset="-122"/>
              </a:rPr>
              <a:t>对程序员</a:t>
            </a:r>
            <a:r>
              <a:rPr kumimoji="1" lang="en-US" altLang="zh-CN" sz="2200" b="1">
                <a:solidFill>
                  <a:srgbClr val="CC0000"/>
                </a:solidFill>
                <a:ea typeface="黑体" pitchFamily="49" charset="-122"/>
              </a:rPr>
              <a:t>(</a:t>
            </a:r>
            <a:r>
              <a:rPr kumimoji="1" lang="zh-CN" altLang="en-US" sz="2200" b="1">
                <a:solidFill>
                  <a:srgbClr val="CC0000"/>
                </a:solidFill>
                <a:ea typeface="黑体" pitchFamily="49" charset="-122"/>
              </a:rPr>
              <a:t>编译器</a:t>
            </a:r>
            <a:r>
              <a:rPr kumimoji="1" lang="en-US" altLang="zh-CN" sz="2200" b="1">
                <a:solidFill>
                  <a:srgbClr val="CC0000"/>
                </a:solidFill>
                <a:ea typeface="黑体" pitchFamily="49" charset="-122"/>
              </a:rPr>
              <a:t>)</a:t>
            </a:r>
            <a:r>
              <a:rPr kumimoji="1" lang="zh-CN" altLang="en-US" sz="2200" b="1">
                <a:solidFill>
                  <a:srgbClr val="CC0000"/>
                </a:solidFill>
                <a:ea typeface="黑体" pitchFamily="49" charset="-122"/>
              </a:rPr>
              <a:t>是否透明？为什么？</a:t>
            </a:r>
          </a:p>
        </p:txBody>
      </p:sp>
      <p:sp>
        <p:nvSpPr>
          <p:cNvPr id="763944" name="Text Box 40"/>
          <p:cNvSpPr txBox="1">
            <a:spLocks noChangeArrowheads="1"/>
          </p:cNvSpPr>
          <p:nvPr/>
        </p:nvSpPr>
        <p:spPr bwMode="auto">
          <a:xfrm>
            <a:off x="296863" y="4959350"/>
            <a:ext cx="8324850" cy="701675"/>
          </a:xfrm>
          <a:prstGeom prst="rect">
            <a:avLst/>
          </a:prstGeom>
          <a:noFill/>
          <a:ln w="9525">
            <a:noFill/>
            <a:miter lim="800000"/>
            <a:headEnd/>
            <a:tailEnd/>
          </a:ln>
        </p:spPr>
        <p:txBody>
          <a:bodyPr lIns="0" tIns="0" rIns="0" bIns="0">
            <a:spAutoFit/>
          </a:bodyPr>
          <a:lstStyle/>
          <a:p>
            <a:pPr eaLnBrk="1" hangingPunct="1">
              <a:spcBef>
                <a:spcPct val="20000"/>
              </a:spcBef>
            </a:pPr>
            <a:r>
              <a:rPr kumimoji="1" lang="zh-CN" altLang="en-US" sz="2300" b="1">
                <a:ea typeface="黑体" pitchFamily="49" charset="-122"/>
              </a:rPr>
              <a:t>是透明的，程序员</a:t>
            </a:r>
            <a:r>
              <a:rPr kumimoji="1" lang="en-US" altLang="zh-CN" sz="2300" b="1">
                <a:ea typeface="黑体" pitchFamily="49" charset="-122"/>
              </a:rPr>
              <a:t>(</a:t>
            </a:r>
            <a:r>
              <a:rPr kumimoji="1" lang="zh-CN" altLang="en-US" sz="2300" b="1">
                <a:ea typeface="黑体" pitchFamily="49" charset="-122"/>
              </a:rPr>
              <a:t>编译器</a:t>
            </a:r>
            <a:r>
              <a:rPr kumimoji="1" lang="en-US" altLang="zh-CN" sz="2300" b="1">
                <a:ea typeface="黑体" pitchFamily="49" charset="-122"/>
              </a:rPr>
              <a:t>)</a:t>
            </a:r>
            <a:r>
              <a:rPr kumimoji="1" lang="zh-CN" altLang="en-US" sz="2300" b="1">
                <a:ea typeface="黑体" pitchFamily="49" charset="-122"/>
              </a:rPr>
              <a:t>在编写</a:t>
            </a:r>
            <a:r>
              <a:rPr kumimoji="1" lang="en-US" altLang="zh-CN" sz="2300" b="1">
                <a:ea typeface="黑体" pitchFamily="49" charset="-122"/>
              </a:rPr>
              <a:t>/</a:t>
            </a:r>
            <a:r>
              <a:rPr kumimoji="1" lang="zh-CN" altLang="en-US" sz="2300" b="1">
                <a:ea typeface="黑体" pitchFamily="49" charset="-122"/>
              </a:rPr>
              <a:t>生成高级或低级语言程序时无需了解</a:t>
            </a:r>
            <a:r>
              <a:rPr kumimoji="1" lang="en-US" altLang="zh-CN" sz="2300" b="1">
                <a:ea typeface="黑体" pitchFamily="49" charset="-122"/>
              </a:rPr>
              <a:t>Cache</a:t>
            </a:r>
            <a:r>
              <a:rPr kumimoji="1" lang="zh-CN" altLang="en-US" sz="2300" b="1">
                <a:ea typeface="黑体" pitchFamily="49" charset="-122"/>
              </a:rPr>
              <a:t>是否存在或如何设置，感觉不到</a:t>
            </a:r>
            <a:r>
              <a:rPr kumimoji="1" lang="en-US" altLang="zh-CN" sz="2300" b="1">
                <a:ea typeface="黑体" pitchFamily="49" charset="-122"/>
              </a:rPr>
              <a:t>cache</a:t>
            </a:r>
            <a:r>
              <a:rPr kumimoji="1" lang="zh-CN" altLang="en-US" sz="2300" b="1">
                <a:ea typeface="黑体" pitchFamily="49" charset="-122"/>
              </a:rPr>
              <a:t>的存在。</a:t>
            </a:r>
          </a:p>
        </p:txBody>
      </p:sp>
      <p:sp>
        <p:nvSpPr>
          <p:cNvPr id="763945" name="Text Box 41"/>
          <p:cNvSpPr txBox="1">
            <a:spLocks noChangeArrowheads="1"/>
          </p:cNvSpPr>
          <p:nvPr/>
        </p:nvSpPr>
        <p:spPr bwMode="auto">
          <a:xfrm>
            <a:off x="701675" y="5949950"/>
            <a:ext cx="74707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b="1" u="sng">
                <a:solidFill>
                  <a:srgbClr val="CC0000"/>
                </a:solidFill>
                <a:latin typeface="Times New Roman" pitchFamily="18" charset="0"/>
                <a:ea typeface="黑体" pitchFamily="49" charset="-122"/>
              </a:rPr>
              <a:t>但是，对</a:t>
            </a:r>
            <a:r>
              <a:rPr kumimoji="1" lang="en-US" altLang="zh-CN" sz="2400" b="1" u="sng">
                <a:solidFill>
                  <a:srgbClr val="CC0000"/>
                </a:solidFill>
                <a:latin typeface="Times New Roman" pitchFamily="18" charset="0"/>
                <a:ea typeface="黑体" pitchFamily="49" charset="-122"/>
              </a:rPr>
              <a:t>Cache</a:t>
            </a:r>
            <a:r>
              <a:rPr kumimoji="1" lang="zh-CN" altLang="en-US" sz="2400" b="1" u="sng">
                <a:solidFill>
                  <a:srgbClr val="CC0000"/>
                </a:solidFill>
                <a:latin typeface="Times New Roman" pitchFamily="18" charset="0"/>
                <a:ea typeface="黑体" pitchFamily="49" charset="-122"/>
              </a:rPr>
              <a:t>深入了解有助于编写出高效的程序！</a:t>
            </a:r>
          </a:p>
        </p:txBody>
      </p:sp>
      <p:sp>
        <p:nvSpPr>
          <p:cNvPr id="763946" name="Text Box 42"/>
          <p:cNvSpPr txBox="1">
            <a:spLocks noChangeArrowheads="1"/>
          </p:cNvSpPr>
          <p:nvPr/>
        </p:nvSpPr>
        <p:spPr bwMode="auto">
          <a:xfrm>
            <a:off x="5607050" y="1403350"/>
            <a:ext cx="3486150" cy="2008188"/>
          </a:xfrm>
          <a:prstGeom prst="rect">
            <a:avLst/>
          </a:prstGeom>
          <a:noFill/>
          <a:ln w="9525">
            <a:noFill/>
            <a:miter lim="800000"/>
            <a:headEnd/>
            <a:tailEnd/>
          </a:ln>
        </p:spPr>
        <p:txBody>
          <a:bodyPr lIns="0" tIns="0" rIns="0" bIns="0">
            <a:spAutoFit/>
          </a:bodyPr>
          <a:lstStyle/>
          <a:p>
            <a:pPr eaLnBrk="1" hangingPunct="1">
              <a:lnSpc>
                <a:spcPct val="120000"/>
              </a:lnSpc>
              <a:spcBef>
                <a:spcPct val="20000"/>
              </a:spcBef>
            </a:pPr>
            <a:r>
              <a:rPr kumimoji="1" lang="zh-CN" altLang="en-US" sz="2200" b="1">
                <a:solidFill>
                  <a:srgbClr val="006600"/>
                </a:solidFill>
                <a:ea typeface="黑体" pitchFamily="49" charset="-122"/>
              </a:rPr>
              <a:t>主存被分成若干大小相同的块，称为</a:t>
            </a:r>
            <a:r>
              <a:rPr kumimoji="1" lang="zh-CN" altLang="en-US" sz="2200" b="1">
                <a:solidFill>
                  <a:srgbClr val="FF0000"/>
                </a:solidFill>
                <a:ea typeface="黑体" pitchFamily="49" charset="-122"/>
              </a:rPr>
              <a:t>主存块</a:t>
            </a:r>
            <a:r>
              <a:rPr kumimoji="1" lang="en-US" altLang="zh-CN" sz="2200" b="1">
                <a:solidFill>
                  <a:srgbClr val="FF0000"/>
                </a:solidFill>
                <a:ea typeface="黑体" pitchFamily="49" charset="-122"/>
              </a:rPr>
              <a:t>(Block)</a:t>
            </a:r>
            <a:r>
              <a:rPr kumimoji="1" lang="zh-CN" altLang="en-US" sz="2200" b="1">
                <a:solidFill>
                  <a:srgbClr val="006600"/>
                </a:solidFill>
                <a:ea typeface="黑体" pitchFamily="49" charset="-122"/>
              </a:rPr>
              <a:t>，</a:t>
            </a:r>
            <a:r>
              <a:rPr kumimoji="1" lang="en-US" altLang="zh-CN" sz="2200" b="1">
                <a:solidFill>
                  <a:srgbClr val="006600"/>
                </a:solidFill>
                <a:ea typeface="黑体" pitchFamily="49" charset="-122"/>
              </a:rPr>
              <a:t>Cache</a:t>
            </a:r>
            <a:r>
              <a:rPr kumimoji="1" lang="zh-CN" altLang="en-US" sz="2200" b="1">
                <a:solidFill>
                  <a:srgbClr val="006600"/>
                </a:solidFill>
                <a:ea typeface="黑体" pitchFamily="49" charset="-122"/>
              </a:rPr>
              <a:t>也被分成相同大小的块，称为</a:t>
            </a:r>
            <a:r>
              <a:rPr kumimoji="1" lang="en-US" altLang="zh-CN" sz="2200" b="1">
                <a:solidFill>
                  <a:srgbClr val="FF0000"/>
                </a:solidFill>
                <a:ea typeface="黑体" pitchFamily="49" charset="-122"/>
              </a:rPr>
              <a:t>Cache</a:t>
            </a:r>
            <a:r>
              <a:rPr kumimoji="1" lang="zh-CN" altLang="en-US" sz="2200" b="1">
                <a:solidFill>
                  <a:srgbClr val="FF0000"/>
                </a:solidFill>
                <a:ea typeface="黑体" pitchFamily="49" charset="-122"/>
              </a:rPr>
              <a:t>行（</a:t>
            </a:r>
            <a:r>
              <a:rPr kumimoji="1" lang="en-US" altLang="zh-CN" sz="2200" b="1">
                <a:solidFill>
                  <a:srgbClr val="FF0000"/>
                </a:solidFill>
                <a:ea typeface="黑体" pitchFamily="49" charset="-122"/>
              </a:rPr>
              <a:t>line</a:t>
            </a:r>
            <a:r>
              <a:rPr kumimoji="1" lang="zh-CN" altLang="en-US" sz="2200" b="1">
                <a:solidFill>
                  <a:srgbClr val="FF0000"/>
                </a:solidFill>
                <a:ea typeface="黑体" pitchFamily="49" charset="-122"/>
              </a:rPr>
              <a:t>）</a:t>
            </a:r>
            <a:r>
              <a:rPr kumimoji="1" lang="zh-CN" altLang="en-US" sz="2200" b="1">
                <a:solidFill>
                  <a:srgbClr val="006600"/>
                </a:solidFill>
                <a:ea typeface="黑体" pitchFamily="49" charset="-122"/>
              </a:rPr>
              <a:t>或</a:t>
            </a:r>
            <a:r>
              <a:rPr kumimoji="1" lang="zh-CN" altLang="en-US" sz="2200" b="1">
                <a:solidFill>
                  <a:srgbClr val="FF0000"/>
                </a:solidFill>
                <a:ea typeface="黑体" pitchFamily="49" charset="-122"/>
              </a:rPr>
              <a:t>槽（</a:t>
            </a:r>
            <a:r>
              <a:rPr kumimoji="1" lang="en-US" altLang="zh-CN" sz="2200" b="1">
                <a:solidFill>
                  <a:srgbClr val="FF0000"/>
                </a:solidFill>
                <a:ea typeface="黑体" pitchFamily="49" charset="-122"/>
              </a:rPr>
              <a:t>Slot</a:t>
            </a:r>
            <a:r>
              <a:rPr kumimoji="1" lang="zh-CN" altLang="en-US" sz="2200" b="1">
                <a:solidFill>
                  <a:srgbClr val="FF0000"/>
                </a:solidFill>
                <a:ea typeface="黑体" pitchFamily="49" charset="-122"/>
              </a:rPr>
              <a:t>）。</a:t>
            </a:r>
            <a:endParaRPr kumimoji="1" lang="en-US" altLang="zh-CN" sz="2200" b="1">
              <a:solidFill>
                <a:srgbClr val="FF0000"/>
              </a:solidFill>
              <a:ea typeface="黑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3941"/>
                                        </p:tgtEl>
                                        <p:attrNameLst>
                                          <p:attrName>style.visibility</p:attrName>
                                        </p:attrNameLst>
                                      </p:cBhvr>
                                      <p:to>
                                        <p:strVal val="visible"/>
                                      </p:to>
                                    </p:set>
                                    <p:animEffect transition="in" filter="blinds(horizontal)">
                                      <p:cBhvr>
                                        <p:cTn id="7" dur="500"/>
                                        <p:tgtEl>
                                          <p:spTgt spid="7639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3942">
                                            <p:txEl>
                                              <p:pRg st="0" end="0"/>
                                            </p:txEl>
                                          </p:spTgt>
                                        </p:tgtEl>
                                        <p:attrNameLst>
                                          <p:attrName>style.visibility</p:attrName>
                                        </p:attrNameLst>
                                      </p:cBhvr>
                                      <p:to>
                                        <p:strVal val="visible"/>
                                      </p:to>
                                    </p:set>
                                    <p:animEffect transition="in" filter="blinds(horizontal)">
                                      <p:cBhvr>
                                        <p:cTn id="12" dur="500"/>
                                        <p:tgtEl>
                                          <p:spTgt spid="76394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3942">
                                            <p:txEl>
                                              <p:pRg st="1" end="1"/>
                                            </p:txEl>
                                          </p:spTgt>
                                        </p:tgtEl>
                                        <p:attrNameLst>
                                          <p:attrName>style.visibility</p:attrName>
                                        </p:attrNameLst>
                                      </p:cBhvr>
                                      <p:to>
                                        <p:strVal val="visible"/>
                                      </p:to>
                                    </p:set>
                                    <p:animEffect transition="in" filter="blinds(horizontal)">
                                      <p:cBhvr>
                                        <p:cTn id="17" dur="500"/>
                                        <p:tgtEl>
                                          <p:spTgt spid="76394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63942">
                                            <p:txEl>
                                              <p:pRg st="2" end="2"/>
                                            </p:txEl>
                                          </p:spTgt>
                                        </p:tgtEl>
                                        <p:attrNameLst>
                                          <p:attrName>style.visibility</p:attrName>
                                        </p:attrNameLst>
                                      </p:cBhvr>
                                      <p:to>
                                        <p:strVal val="visible"/>
                                      </p:to>
                                    </p:set>
                                    <p:animEffect transition="in" filter="blinds(horizontal)">
                                      <p:cBhvr>
                                        <p:cTn id="22" dur="500"/>
                                        <p:tgtEl>
                                          <p:spTgt spid="76394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63942">
                                            <p:txEl>
                                              <p:pRg st="3" end="3"/>
                                            </p:txEl>
                                          </p:spTgt>
                                        </p:tgtEl>
                                        <p:attrNameLst>
                                          <p:attrName>style.visibility</p:attrName>
                                        </p:attrNameLst>
                                      </p:cBhvr>
                                      <p:to>
                                        <p:strVal val="visible"/>
                                      </p:to>
                                    </p:set>
                                    <p:animEffect transition="in" filter="blinds(horizontal)">
                                      <p:cBhvr>
                                        <p:cTn id="27" dur="500"/>
                                        <p:tgtEl>
                                          <p:spTgt spid="76394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63942">
                                            <p:txEl>
                                              <p:pRg st="4" end="4"/>
                                            </p:txEl>
                                          </p:spTgt>
                                        </p:tgtEl>
                                        <p:attrNameLst>
                                          <p:attrName>style.visibility</p:attrName>
                                        </p:attrNameLst>
                                      </p:cBhvr>
                                      <p:to>
                                        <p:strVal val="visible"/>
                                      </p:to>
                                    </p:set>
                                    <p:animEffect transition="in" filter="blinds(horizontal)">
                                      <p:cBhvr>
                                        <p:cTn id="32" dur="500"/>
                                        <p:tgtEl>
                                          <p:spTgt spid="76394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63946">
                                            <p:txEl>
                                              <p:pRg st="0" end="0"/>
                                            </p:txEl>
                                          </p:spTgt>
                                        </p:tgtEl>
                                        <p:attrNameLst>
                                          <p:attrName>style.visibility</p:attrName>
                                        </p:attrNameLst>
                                      </p:cBhvr>
                                      <p:to>
                                        <p:strVal val="visible"/>
                                      </p:to>
                                    </p:set>
                                    <p:animEffect transition="in" filter="blinds(horizontal)">
                                      <p:cBhvr>
                                        <p:cTn id="37" dur="500"/>
                                        <p:tgtEl>
                                          <p:spTgt spid="76394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63943"/>
                                        </p:tgtEl>
                                        <p:attrNameLst>
                                          <p:attrName>style.visibility</p:attrName>
                                        </p:attrNameLst>
                                      </p:cBhvr>
                                      <p:to>
                                        <p:strVal val="visible"/>
                                      </p:to>
                                    </p:set>
                                    <p:animEffect transition="in" filter="blinds(horizontal)">
                                      <p:cBhvr>
                                        <p:cTn id="42" dur="500"/>
                                        <p:tgtEl>
                                          <p:spTgt spid="76394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63944">
                                            <p:txEl>
                                              <p:pRg st="0" end="0"/>
                                            </p:txEl>
                                          </p:spTgt>
                                        </p:tgtEl>
                                        <p:attrNameLst>
                                          <p:attrName>style.visibility</p:attrName>
                                        </p:attrNameLst>
                                      </p:cBhvr>
                                      <p:to>
                                        <p:strVal val="visible"/>
                                      </p:to>
                                    </p:set>
                                    <p:animEffect transition="in" filter="blinds(horizontal)">
                                      <p:cBhvr>
                                        <p:cTn id="47" dur="500"/>
                                        <p:tgtEl>
                                          <p:spTgt spid="763944">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63945"/>
                                        </p:tgtEl>
                                        <p:attrNameLst>
                                          <p:attrName>style.visibility</p:attrName>
                                        </p:attrNameLst>
                                      </p:cBhvr>
                                      <p:to>
                                        <p:strVal val="visible"/>
                                      </p:to>
                                    </p:set>
                                    <p:animEffect transition="in" filter="blinds(horizontal)">
                                      <p:cBhvr>
                                        <p:cTn id="52" dur="500"/>
                                        <p:tgtEl>
                                          <p:spTgt spid="763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41" grpId="0"/>
      <p:bldP spid="763943" grpId="0"/>
      <p:bldP spid="7639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idx="4294967295"/>
          </p:nvPr>
        </p:nvSpPr>
        <p:spPr>
          <a:xfrm>
            <a:off x="236538" y="53975"/>
            <a:ext cx="8807450" cy="569913"/>
          </a:xfrm>
        </p:spPr>
        <p:txBody>
          <a:bodyPr lIns="91440" tIns="45720" rIns="91440" bIns="45720" anchor="ctr"/>
          <a:lstStyle/>
          <a:p>
            <a:pPr eaLnBrk="1" hangingPunct="1"/>
            <a:r>
              <a:rPr lang="zh-CN" altLang="en-US"/>
              <a:t>存储器分类</a:t>
            </a:r>
          </a:p>
        </p:txBody>
      </p:sp>
      <p:sp>
        <p:nvSpPr>
          <p:cNvPr id="754691" name="Rectangle 3"/>
          <p:cNvSpPr>
            <a:spLocks noGrp="1" noChangeArrowheads="1"/>
          </p:cNvSpPr>
          <p:nvPr>
            <p:ph type="body" idx="4294967295"/>
          </p:nvPr>
        </p:nvSpPr>
        <p:spPr>
          <a:xfrm>
            <a:off x="265113" y="774700"/>
            <a:ext cx="7381875" cy="427038"/>
          </a:xfrm>
        </p:spPr>
        <p:txBody>
          <a:bodyPr lIns="91440" tIns="45720" rIns="91440" bIns="45720"/>
          <a:lstStyle/>
          <a:p>
            <a:pPr eaLnBrk="1" hangingPunct="1">
              <a:buFontTx/>
              <a:buNone/>
            </a:pPr>
            <a:r>
              <a:rPr lang="zh-CN" altLang="en-US" sz="2200">
                <a:latin typeface="微软雅黑" pitchFamily="34" charset="-122"/>
                <a:ea typeface="微软雅黑" pitchFamily="34" charset="-122"/>
              </a:rPr>
              <a:t>（2）按存储介质分类</a:t>
            </a:r>
          </a:p>
        </p:txBody>
      </p:sp>
      <p:sp>
        <p:nvSpPr>
          <p:cNvPr id="14342" name="Rectangle 6"/>
          <p:cNvSpPr>
            <a:spLocks noGrp="1" noChangeArrowheads="1"/>
          </p:cNvSpPr>
          <p:nvPr>
            <p:ph type="body" idx="4294967295"/>
          </p:nvPr>
        </p:nvSpPr>
        <p:spPr>
          <a:xfrm>
            <a:off x="361950" y="1225550"/>
            <a:ext cx="7861300" cy="1331913"/>
          </a:xfrm>
          <a:noFill/>
        </p:spPr>
        <p:txBody>
          <a:bodyPr lIns="91440" tIns="45720" rIns="91440" bIns="45720"/>
          <a:lstStyle/>
          <a:p>
            <a:pPr eaLnBrk="1" hangingPunct="1">
              <a:buFontTx/>
              <a:buNone/>
            </a:pPr>
            <a:r>
              <a:rPr lang="zh-CN" altLang="en-US" sz="2200">
                <a:solidFill>
                  <a:srgbClr val="000099"/>
                </a:solidFill>
                <a:latin typeface="微软雅黑" pitchFamily="34" charset="-122"/>
                <a:ea typeface="微软雅黑" pitchFamily="34" charset="-122"/>
              </a:rPr>
              <a:t>       半导体存储器：</a:t>
            </a:r>
            <a:r>
              <a:rPr lang="zh-CN" altLang="en-US" sz="2200">
                <a:solidFill>
                  <a:srgbClr val="006600"/>
                </a:solidFill>
                <a:latin typeface="微软雅黑" pitchFamily="34" charset="-122"/>
                <a:ea typeface="微软雅黑" pitchFamily="34" charset="-122"/>
              </a:rPr>
              <a:t>双极型，静态</a:t>
            </a:r>
            <a:r>
              <a:rPr lang="en-US" altLang="zh-CN" sz="2200">
                <a:solidFill>
                  <a:srgbClr val="006600"/>
                </a:solidFill>
                <a:latin typeface="微软雅黑" pitchFamily="34" charset="-122"/>
                <a:ea typeface="微软雅黑" pitchFamily="34" charset="-122"/>
              </a:rPr>
              <a:t>MOS</a:t>
            </a:r>
            <a:r>
              <a:rPr lang="zh-CN" altLang="en-US" sz="2200">
                <a:solidFill>
                  <a:srgbClr val="006600"/>
                </a:solidFill>
                <a:latin typeface="微软雅黑" pitchFamily="34" charset="-122"/>
                <a:ea typeface="微软雅黑" pitchFamily="34" charset="-122"/>
              </a:rPr>
              <a:t>型，动态</a:t>
            </a:r>
            <a:r>
              <a:rPr lang="en-US" altLang="zh-CN" sz="2200">
                <a:solidFill>
                  <a:srgbClr val="006600"/>
                </a:solidFill>
                <a:latin typeface="微软雅黑" pitchFamily="34" charset="-122"/>
                <a:ea typeface="微软雅黑" pitchFamily="34" charset="-122"/>
              </a:rPr>
              <a:t>MOS</a:t>
            </a:r>
            <a:r>
              <a:rPr lang="zh-CN" altLang="en-US" sz="2200">
                <a:solidFill>
                  <a:srgbClr val="006600"/>
                </a:solidFill>
                <a:latin typeface="微软雅黑" pitchFamily="34" charset="-122"/>
                <a:ea typeface="微软雅黑" pitchFamily="34" charset="-122"/>
              </a:rPr>
              <a:t>型</a:t>
            </a:r>
          </a:p>
          <a:p>
            <a:pPr eaLnBrk="1" hangingPunct="1">
              <a:buFontTx/>
              <a:buNone/>
            </a:pPr>
            <a:r>
              <a:rPr lang="zh-CN" altLang="en-US" sz="2200">
                <a:solidFill>
                  <a:srgbClr val="000099"/>
                </a:solidFill>
                <a:latin typeface="微软雅黑" pitchFamily="34" charset="-122"/>
                <a:ea typeface="微软雅黑" pitchFamily="34" charset="-122"/>
              </a:rPr>
              <a:t>        磁表面存储器：</a:t>
            </a:r>
            <a:r>
              <a:rPr lang="zh-CN" altLang="en-US" sz="2200">
                <a:solidFill>
                  <a:srgbClr val="006600"/>
                </a:solidFill>
                <a:latin typeface="微软雅黑" pitchFamily="34" charset="-122"/>
                <a:ea typeface="微软雅黑" pitchFamily="34" charset="-122"/>
              </a:rPr>
              <a:t>磁盘（</a:t>
            </a:r>
            <a:r>
              <a:rPr lang="en-US" altLang="zh-CN" sz="2200">
                <a:solidFill>
                  <a:srgbClr val="006600"/>
                </a:solidFill>
                <a:latin typeface="微软雅黑" pitchFamily="34" charset="-122"/>
                <a:ea typeface="微软雅黑" pitchFamily="34" charset="-122"/>
              </a:rPr>
              <a:t>Disk</a:t>
            </a:r>
            <a:r>
              <a:rPr lang="zh-CN" altLang="en-US" sz="2200">
                <a:solidFill>
                  <a:srgbClr val="006600"/>
                </a:solidFill>
                <a:latin typeface="微软雅黑" pitchFamily="34" charset="-122"/>
                <a:ea typeface="微软雅黑" pitchFamily="34" charset="-122"/>
              </a:rPr>
              <a:t>）、磁带 （</a:t>
            </a:r>
            <a:r>
              <a:rPr lang="en-US" altLang="zh-CN" sz="2200">
                <a:solidFill>
                  <a:srgbClr val="006600"/>
                </a:solidFill>
                <a:latin typeface="微软雅黑" pitchFamily="34" charset="-122"/>
                <a:ea typeface="微软雅黑" pitchFamily="34" charset="-122"/>
              </a:rPr>
              <a:t>Tape</a:t>
            </a:r>
            <a:r>
              <a:rPr lang="zh-CN" altLang="en-US" sz="2200">
                <a:solidFill>
                  <a:srgbClr val="006600"/>
                </a:solidFill>
                <a:latin typeface="微软雅黑" pitchFamily="34" charset="-122"/>
                <a:ea typeface="微软雅黑" pitchFamily="34" charset="-122"/>
              </a:rPr>
              <a:t>）</a:t>
            </a:r>
          </a:p>
          <a:p>
            <a:pPr eaLnBrk="1" hangingPunct="1">
              <a:buFontTx/>
              <a:buNone/>
            </a:pPr>
            <a:r>
              <a:rPr lang="zh-CN" altLang="en-US" sz="2200">
                <a:solidFill>
                  <a:srgbClr val="000099"/>
                </a:solidFill>
                <a:latin typeface="微软雅黑" pitchFamily="34" charset="-122"/>
                <a:ea typeface="微软雅黑" pitchFamily="34" charset="-122"/>
              </a:rPr>
              <a:t>        光存储器：</a:t>
            </a:r>
            <a:r>
              <a:rPr lang="en-US" altLang="zh-CN" sz="2200">
                <a:solidFill>
                  <a:srgbClr val="006600"/>
                </a:solidFill>
                <a:latin typeface="微软雅黑" pitchFamily="34" charset="-122"/>
                <a:ea typeface="微软雅黑" pitchFamily="34" charset="-122"/>
              </a:rPr>
              <a:t>CD，CD-ROM，DVD</a:t>
            </a:r>
            <a:endParaRPr lang="zh-CN" altLang="en-US" sz="2200">
              <a:solidFill>
                <a:srgbClr val="006600"/>
              </a:solidFill>
              <a:latin typeface="微软雅黑" pitchFamily="34" charset="-122"/>
              <a:ea typeface="微软雅黑" pitchFamily="34" charset="-122"/>
            </a:endParaRPr>
          </a:p>
        </p:txBody>
      </p:sp>
      <p:sp>
        <p:nvSpPr>
          <p:cNvPr id="14344" name="Rectangle 8"/>
          <p:cNvSpPr>
            <a:spLocks noChangeArrowheads="1"/>
          </p:cNvSpPr>
          <p:nvPr/>
        </p:nvSpPr>
        <p:spPr bwMode="auto">
          <a:xfrm>
            <a:off x="279400" y="2708275"/>
            <a:ext cx="8262938" cy="1457325"/>
          </a:xfrm>
          <a:prstGeom prst="rect">
            <a:avLst/>
          </a:prstGeom>
          <a:noFill/>
          <a:ln w="9525">
            <a:noFill/>
            <a:miter lim="800000"/>
            <a:headEnd/>
            <a:tailEnd/>
          </a:ln>
        </p:spPr>
        <p:txBody>
          <a:bodyPr/>
          <a:lstStyle/>
          <a:p>
            <a:pPr marL="342900" indent="-342900" eaLnBrk="1" hangingPunct="1">
              <a:spcBef>
                <a:spcPct val="20000"/>
              </a:spcBef>
              <a:buClr>
                <a:schemeClr val="accent1"/>
              </a:buClr>
              <a:buSzPct val="80000"/>
              <a:buFont typeface="Wingdings" pitchFamily="2" charset="2"/>
              <a:buNone/>
            </a:pPr>
            <a:r>
              <a:rPr lang="zh-CN" altLang="en-US" sz="2200" b="1">
                <a:latin typeface="微软雅黑" pitchFamily="34" charset="-122"/>
                <a:ea typeface="微软雅黑" pitchFamily="34" charset="-122"/>
              </a:rPr>
              <a:t>（3）按信息的可更改性分类</a:t>
            </a:r>
            <a:endParaRPr kumimoji="1" lang="zh-CN" altLang="en-US" sz="2200" b="1">
              <a:latin typeface="微软雅黑" pitchFamily="34" charset="-122"/>
              <a:ea typeface="微软雅黑" pitchFamily="34" charset="-122"/>
            </a:endParaRPr>
          </a:p>
          <a:p>
            <a:pPr marL="342900" indent="-342900" eaLnBrk="1" hangingPunct="1">
              <a:spcBef>
                <a:spcPct val="20000"/>
              </a:spcBef>
              <a:buClr>
                <a:schemeClr val="accent1"/>
              </a:buClr>
              <a:buSzPct val="80000"/>
              <a:buFont typeface="Wingdings" pitchFamily="2" charset="2"/>
              <a:buNone/>
            </a:pPr>
            <a:r>
              <a:rPr lang="zh-CN" altLang="en-US" sz="2200" b="1">
                <a:solidFill>
                  <a:srgbClr val="000099"/>
                </a:solidFill>
                <a:latin typeface="微软雅黑" pitchFamily="34" charset="-122"/>
                <a:ea typeface="微软雅黑" pitchFamily="34" charset="-122"/>
              </a:rPr>
              <a:t>         读写存储器（</a:t>
            </a:r>
            <a:r>
              <a:rPr lang="en-US" altLang="zh-CN" sz="2200" b="1">
                <a:solidFill>
                  <a:srgbClr val="000099"/>
                </a:solidFill>
                <a:latin typeface="微软雅黑" pitchFamily="34" charset="-122"/>
                <a:ea typeface="微软雅黑" pitchFamily="34" charset="-122"/>
              </a:rPr>
              <a:t>Read / Write Memory)</a:t>
            </a:r>
            <a:r>
              <a:rPr lang="en-US" altLang="zh-CN" sz="2200" b="1">
                <a:latin typeface="微软雅黑" pitchFamily="34" charset="-122"/>
                <a:ea typeface="微软雅黑" pitchFamily="34" charset="-122"/>
              </a:rPr>
              <a:t>：</a:t>
            </a:r>
            <a:r>
              <a:rPr lang="zh-CN" altLang="en-US" sz="2200" b="1">
                <a:solidFill>
                  <a:srgbClr val="006600"/>
                </a:solidFill>
                <a:latin typeface="微软雅黑" pitchFamily="34" charset="-122"/>
                <a:ea typeface="微软雅黑" pitchFamily="34" charset="-122"/>
              </a:rPr>
              <a:t>可读可写</a:t>
            </a:r>
          </a:p>
          <a:p>
            <a:pPr marL="342900" indent="-342900" eaLnBrk="1" hangingPunct="1">
              <a:spcBef>
                <a:spcPct val="20000"/>
              </a:spcBef>
              <a:buClr>
                <a:schemeClr val="accent1"/>
              </a:buClr>
              <a:buSzPct val="80000"/>
              <a:buFont typeface="Wingdings" pitchFamily="2" charset="2"/>
              <a:buNone/>
            </a:pPr>
            <a:r>
              <a:rPr lang="zh-CN" altLang="en-US" sz="2200" b="1">
                <a:solidFill>
                  <a:srgbClr val="000099"/>
                </a:solidFill>
                <a:latin typeface="微软雅黑" pitchFamily="34" charset="-122"/>
                <a:ea typeface="微软雅黑" pitchFamily="34" charset="-122"/>
              </a:rPr>
              <a:t>         只读存储器（</a:t>
            </a:r>
            <a:r>
              <a:rPr lang="en-US" altLang="zh-CN" sz="2200" b="1">
                <a:solidFill>
                  <a:srgbClr val="000099"/>
                </a:solidFill>
                <a:latin typeface="微软雅黑" pitchFamily="34" charset="-122"/>
                <a:ea typeface="微软雅黑" pitchFamily="34" charset="-122"/>
              </a:rPr>
              <a:t>Read Only Memory)</a:t>
            </a:r>
            <a:r>
              <a:rPr lang="en-US" altLang="zh-CN" sz="2200" b="1">
                <a:latin typeface="微软雅黑" pitchFamily="34" charset="-122"/>
                <a:ea typeface="微软雅黑" pitchFamily="34" charset="-122"/>
              </a:rPr>
              <a:t>：</a:t>
            </a:r>
            <a:r>
              <a:rPr lang="zh-CN" altLang="en-US" sz="2200" b="1">
                <a:solidFill>
                  <a:srgbClr val="006600"/>
                </a:solidFill>
                <a:latin typeface="微软雅黑" pitchFamily="34" charset="-122"/>
                <a:ea typeface="微软雅黑" pitchFamily="34" charset="-122"/>
              </a:rPr>
              <a:t>只能读不能写</a:t>
            </a:r>
          </a:p>
        </p:txBody>
      </p:sp>
      <p:sp>
        <p:nvSpPr>
          <p:cNvPr id="14346" name="Rectangle 10"/>
          <p:cNvSpPr>
            <a:spLocks noChangeArrowheads="1"/>
          </p:cNvSpPr>
          <p:nvPr/>
        </p:nvSpPr>
        <p:spPr bwMode="auto">
          <a:xfrm>
            <a:off x="280988" y="4087813"/>
            <a:ext cx="8113712" cy="2590800"/>
          </a:xfrm>
          <a:prstGeom prst="rect">
            <a:avLst/>
          </a:prstGeom>
          <a:noFill/>
          <a:ln w="9525">
            <a:noFill/>
            <a:miter lim="800000"/>
            <a:headEnd/>
            <a:tailEnd/>
          </a:ln>
        </p:spPr>
        <p:txBody>
          <a:bodyPr/>
          <a:lstStyle/>
          <a:p>
            <a:pPr marL="342900" indent="-342900" eaLnBrk="1" hangingPunct="1">
              <a:spcBef>
                <a:spcPct val="20000"/>
              </a:spcBef>
              <a:buClr>
                <a:schemeClr val="accent1"/>
              </a:buClr>
              <a:buSzPct val="80000"/>
              <a:buFont typeface="Wingdings" pitchFamily="2" charset="2"/>
              <a:buNone/>
            </a:pPr>
            <a:r>
              <a:rPr lang="zh-CN" altLang="en-US" sz="2200" b="1">
                <a:latin typeface="微软雅黑" pitchFamily="34" charset="-122"/>
                <a:ea typeface="微软雅黑" pitchFamily="34" charset="-122"/>
              </a:rPr>
              <a:t>（4）按断电后信息的可保存性分类</a:t>
            </a:r>
          </a:p>
          <a:p>
            <a:pPr marL="342900" indent="-342900" eaLnBrk="1" hangingPunct="1">
              <a:spcBef>
                <a:spcPct val="20000"/>
              </a:spcBef>
              <a:buClr>
                <a:schemeClr val="accent1"/>
              </a:buClr>
              <a:buFont typeface="Wingdings" pitchFamily="2" charset="2"/>
              <a:buNone/>
            </a:pPr>
            <a:r>
              <a:rPr lang="zh-CN" altLang="en-US" sz="2200" b="1">
                <a:solidFill>
                  <a:srgbClr val="000099"/>
                </a:solidFill>
                <a:latin typeface="微软雅黑" pitchFamily="34" charset="-122"/>
                <a:ea typeface="微软雅黑" pitchFamily="34" charset="-122"/>
              </a:rPr>
              <a:t>         非易失（不挥发）性存储器(</a:t>
            </a:r>
            <a:r>
              <a:rPr lang="en-US" altLang="zh-CN" sz="2200" b="1">
                <a:solidFill>
                  <a:srgbClr val="000099"/>
                </a:solidFill>
                <a:latin typeface="微软雅黑" pitchFamily="34" charset="-122"/>
                <a:ea typeface="微软雅黑" pitchFamily="34" charset="-122"/>
              </a:rPr>
              <a:t>Nonvolatile Memory)</a:t>
            </a:r>
            <a:r>
              <a:rPr lang="en-US" altLang="zh-CN" sz="2200" b="1">
                <a:latin typeface="微软雅黑" pitchFamily="34" charset="-122"/>
                <a:ea typeface="微软雅黑" pitchFamily="34" charset="-122"/>
              </a:rPr>
              <a:t> </a:t>
            </a:r>
          </a:p>
          <a:p>
            <a:pPr marL="742950" lvl="1" indent="-285750" eaLnBrk="1" hangingPunct="1">
              <a:spcBef>
                <a:spcPct val="20000"/>
              </a:spcBef>
            </a:pPr>
            <a:r>
              <a:rPr lang="zh-CN" altLang="en-US" sz="2200" b="1">
                <a:solidFill>
                  <a:srgbClr val="006600"/>
                </a:solidFill>
                <a:latin typeface="微软雅黑" pitchFamily="34" charset="-122"/>
                <a:ea typeface="微软雅黑" pitchFamily="34" charset="-122"/>
              </a:rPr>
              <a:t>          信息可一直保留，  不需电源维持。</a:t>
            </a:r>
          </a:p>
          <a:p>
            <a:pPr marL="742950" lvl="1" indent="-285750" eaLnBrk="1" hangingPunct="1">
              <a:spcBef>
                <a:spcPct val="20000"/>
              </a:spcBef>
            </a:pPr>
            <a:r>
              <a:rPr lang="zh-CN" altLang="en-US" sz="2200" b="1">
                <a:solidFill>
                  <a:srgbClr val="CC3300"/>
                </a:solidFill>
                <a:latin typeface="微软雅黑" pitchFamily="34" charset="-122"/>
                <a:ea typeface="微软雅黑" pitchFamily="34" charset="-122"/>
              </a:rPr>
              <a:t>          （如 ：</a:t>
            </a:r>
            <a:r>
              <a:rPr lang="en-US" altLang="zh-CN" sz="2200" b="1">
                <a:solidFill>
                  <a:srgbClr val="CC3300"/>
                </a:solidFill>
                <a:latin typeface="微软雅黑" pitchFamily="34" charset="-122"/>
                <a:ea typeface="微软雅黑" pitchFamily="34" charset="-122"/>
              </a:rPr>
              <a:t>ROM</a:t>
            </a:r>
            <a:r>
              <a:rPr lang="zh-CN" altLang="en-US" sz="2200" b="1">
                <a:solidFill>
                  <a:srgbClr val="CC3300"/>
                </a:solidFill>
                <a:latin typeface="微软雅黑" pitchFamily="34" charset="-122"/>
                <a:ea typeface="微软雅黑" pitchFamily="34" charset="-122"/>
              </a:rPr>
              <a:t>、磁表面存储器、光存储器等）</a:t>
            </a:r>
          </a:p>
          <a:p>
            <a:pPr marL="342900" indent="-342900" eaLnBrk="1" hangingPunct="1">
              <a:spcBef>
                <a:spcPct val="20000"/>
              </a:spcBef>
              <a:buClr>
                <a:schemeClr val="accent1"/>
              </a:buClr>
              <a:buFont typeface="Wingdings" pitchFamily="2" charset="2"/>
              <a:buNone/>
            </a:pPr>
            <a:r>
              <a:rPr lang="zh-CN" altLang="en-US" sz="2200" b="1">
                <a:solidFill>
                  <a:srgbClr val="000099"/>
                </a:solidFill>
                <a:latin typeface="微软雅黑" pitchFamily="34" charset="-122"/>
                <a:ea typeface="微软雅黑" pitchFamily="34" charset="-122"/>
              </a:rPr>
              <a:t>         易失（挥发）性存储器(</a:t>
            </a:r>
            <a:r>
              <a:rPr lang="en-US" altLang="zh-CN" sz="2200" b="1">
                <a:solidFill>
                  <a:srgbClr val="000099"/>
                </a:solidFill>
                <a:latin typeface="微软雅黑" pitchFamily="34" charset="-122"/>
                <a:ea typeface="微软雅黑" pitchFamily="34" charset="-122"/>
              </a:rPr>
              <a:t>Volatile Memory)</a:t>
            </a:r>
            <a:r>
              <a:rPr lang="zh-CN" altLang="en-US" sz="2200" b="1">
                <a:solidFill>
                  <a:srgbClr val="000099"/>
                </a:solidFill>
                <a:latin typeface="微软雅黑" pitchFamily="34" charset="-122"/>
                <a:ea typeface="微软雅黑" pitchFamily="34" charset="-122"/>
              </a:rPr>
              <a:t> </a:t>
            </a:r>
            <a:endParaRPr lang="zh-CN" altLang="en-US" sz="2200" b="1">
              <a:latin typeface="微软雅黑" pitchFamily="34" charset="-122"/>
              <a:ea typeface="微软雅黑" pitchFamily="34" charset="-122"/>
            </a:endParaRPr>
          </a:p>
          <a:p>
            <a:pPr marL="742950" lvl="1" indent="-285750" eaLnBrk="1" hangingPunct="1">
              <a:spcBef>
                <a:spcPct val="20000"/>
              </a:spcBef>
            </a:pPr>
            <a:r>
              <a:rPr lang="zh-CN" altLang="en-US" sz="2200" b="1">
                <a:solidFill>
                  <a:srgbClr val="006600"/>
                </a:solidFill>
                <a:latin typeface="微软雅黑" pitchFamily="34" charset="-122"/>
                <a:ea typeface="微软雅黑" pitchFamily="34" charset="-122"/>
              </a:rPr>
              <a:t>          电源关闭时信息自动丢失。（</a:t>
            </a:r>
            <a:r>
              <a:rPr lang="zh-CN" altLang="en-US" sz="2200" b="1">
                <a:solidFill>
                  <a:srgbClr val="CC3300"/>
                </a:solidFill>
                <a:latin typeface="微软雅黑" pitchFamily="34" charset="-122"/>
                <a:ea typeface="微软雅黑" pitchFamily="34" charset="-122"/>
              </a:rPr>
              <a:t>如：</a:t>
            </a:r>
            <a:r>
              <a:rPr lang="en-US" altLang="zh-CN" sz="2200" b="1">
                <a:solidFill>
                  <a:srgbClr val="CC3300"/>
                </a:solidFill>
                <a:latin typeface="微软雅黑" pitchFamily="34" charset="-122"/>
                <a:ea typeface="微软雅黑" pitchFamily="34" charset="-122"/>
              </a:rPr>
              <a:t>RAM</a:t>
            </a:r>
            <a:r>
              <a:rPr lang="zh-CN" altLang="en-US" sz="2200" b="1">
                <a:solidFill>
                  <a:srgbClr val="CC3300"/>
                </a:solidFill>
                <a:latin typeface="微软雅黑" pitchFamily="34" charset="-122"/>
                <a:ea typeface="微软雅黑" pitchFamily="34" charset="-122"/>
              </a:rPr>
              <a:t>、</a:t>
            </a:r>
            <a:r>
              <a:rPr lang="en-US" altLang="zh-CN" sz="2200" b="1">
                <a:solidFill>
                  <a:srgbClr val="CC3300"/>
                </a:solidFill>
                <a:latin typeface="微软雅黑" pitchFamily="34" charset="-122"/>
                <a:ea typeface="微软雅黑" pitchFamily="34" charset="-122"/>
              </a:rPr>
              <a:t>Cache</a:t>
            </a:r>
            <a:r>
              <a:rPr lang="zh-CN" altLang="en-US" sz="2200" b="1">
                <a:solidFill>
                  <a:srgbClr val="CC3300"/>
                </a:solidFill>
                <a:latin typeface="微软雅黑" pitchFamily="34" charset="-122"/>
                <a:ea typeface="微软雅黑" pitchFamily="34" charset="-122"/>
              </a:rPr>
              <a:t>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42">
                                            <p:txEl>
                                              <p:pRg st="0" end="0"/>
                                            </p:txEl>
                                          </p:spTgt>
                                        </p:tgtEl>
                                        <p:attrNameLst>
                                          <p:attrName>style.visibility</p:attrName>
                                        </p:attrNameLst>
                                      </p:cBhvr>
                                      <p:to>
                                        <p:strVal val="visible"/>
                                      </p:to>
                                    </p:set>
                                    <p:animEffect transition="in" filter="blinds(horizontal)">
                                      <p:cBhvr>
                                        <p:cTn id="7" dur="500"/>
                                        <p:tgtEl>
                                          <p:spTgt spid="143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342">
                                            <p:txEl>
                                              <p:pRg st="1" end="1"/>
                                            </p:txEl>
                                          </p:spTgt>
                                        </p:tgtEl>
                                        <p:attrNameLst>
                                          <p:attrName>style.visibility</p:attrName>
                                        </p:attrNameLst>
                                      </p:cBhvr>
                                      <p:to>
                                        <p:strVal val="visible"/>
                                      </p:to>
                                    </p:set>
                                    <p:animEffect transition="in" filter="blinds(horizontal)">
                                      <p:cBhvr>
                                        <p:cTn id="12" dur="500"/>
                                        <p:tgtEl>
                                          <p:spTgt spid="1434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342">
                                            <p:txEl>
                                              <p:pRg st="2" end="2"/>
                                            </p:txEl>
                                          </p:spTgt>
                                        </p:tgtEl>
                                        <p:attrNameLst>
                                          <p:attrName>style.visibility</p:attrName>
                                        </p:attrNameLst>
                                      </p:cBhvr>
                                      <p:to>
                                        <p:strVal val="visible"/>
                                      </p:to>
                                    </p:set>
                                    <p:animEffect transition="in" filter="blinds(horizontal)">
                                      <p:cBhvr>
                                        <p:cTn id="17" dur="500"/>
                                        <p:tgtEl>
                                          <p:spTgt spid="1434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344">
                                            <p:txEl>
                                              <p:pRg st="1" end="1"/>
                                            </p:txEl>
                                          </p:spTgt>
                                        </p:tgtEl>
                                        <p:attrNameLst>
                                          <p:attrName>style.visibility</p:attrName>
                                        </p:attrNameLst>
                                      </p:cBhvr>
                                      <p:to>
                                        <p:strVal val="visible"/>
                                      </p:to>
                                    </p:set>
                                    <p:animEffect transition="in" filter="blinds(horizontal)">
                                      <p:cBhvr>
                                        <p:cTn id="22" dur="500"/>
                                        <p:tgtEl>
                                          <p:spTgt spid="1434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344">
                                            <p:txEl>
                                              <p:pRg st="2" end="2"/>
                                            </p:txEl>
                                          </p:spTgt>
                                        </p:tgtEl>
                                        <p:attrNameLst>
                                          <p:attrName>style.visibility</p:attrName>
                                        </p:attrNameLst>
                                      </p:cBhvr>
                                      <p:to>
                                        <p:strVal val="visible"/>
                                      </p:to>
                                    </p:set>
                                    <p:animEffect transition="in" filter="blinds(horizontal)">
                                      <p:cBhvr>
                                        <p:cTn id="27" dur="500"/>
                                        <p:tgtEl>
                                          <p:spTgt spid="1434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346">
                                            <p:txEl>
                                              <p:pRg st="1" end="1"/>
                                            </p:txEl>
                                          </p:spTgt>
                                        </p:tgtEl>
                                        <p:attrNameLst>
                                          <p:attrName>style.visibility</p:attrName>
                                        </p:attrNameLst>
                                      </p:cBhvr>
                                      <p:to>
                                        <p:strVal val="visible"/>
                                      </p:to>
                                    </p:set>
                                    <p:animEffect transition="in" filter="blinds(horizontal)">
                                      <p:cBhvr>
                                        <p:cTn id="32" dur="500"/>
                                        <p:tgtEl>
                                          <p:spTgt spid="1434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4346">
                                            <p:txEl>
                                              <p:pRg st="2" end="2"/>
                                            </p:txEl>
                                          </p:spTgt>
                                        </p:tgtEl>
                                        <p:attrNameLst>
                                          <p:attrName>style.visibility</p:attrName>
                                        </p:attrNameLst>
                                      </p:cBhvr>
                                      <p:to>
                                        <p:strVal val="visible"/>
                                      </p:to>
                                    </p:set>
                                    <p:animEffect transition="in" filter="blinds(horizontal)">
                                      <p:cBhvr>
                                        <p:cTn id="37" dur="500"/>
                                        <p:tgtEl>
                                          <p:spTgt spid="14346">
                                            <p:txEl>
                                              <p:pRg st="2" end="2"/>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14346">
                                            <p:txEl>
                                              <p:pRg st="3" end="3"/>
                                            </p:txEl>
                                          </p:spTgt>
                                        </p:tgtEl>
                                        <p:attrNameLst>
                                          <p:attrName>style.visibility</p:attrName>
                                        </p:attrNameLst>
                                      </p:cBhvr>
                                      <p:to>
                                        <p:strVal val="visible"/>
                                      </p:to>
                                    </p:set>
                                    <p:animEffect transition="in" filter="blinds(horizontal)">
                                      <p:cBhvr>
                                        <p:cTn id="40" dur="500"/>
                                        <p:tgtEl>
                                          <p:spTgt spid="14346">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4346">
                                            <p:txEl>
                                              <p:pRg st="4" end="4"/>
                                            </p:txEl>
                                          </p:spTgt>
                                        </p:tgtEl>
                                        <p:attrNameLst>
                                          <p:attrName>style.visibility</p:attrName>
                                        </p:attrNameLst>
                                      </p:cBhvr>
                                      <p:to>
                                        <p:strVal val="visible"/>
                                      </p:to>
                                    </p:set>
                                    <p:animEffect transition="in" filter="blinds(horizontal)">
                                      <p:cBhvr>
                                        <p:cTn id="45" dur="500"/>
                                        <p:tgtEl>
                                          <p:spTgt spid="14346">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4346">
                                            <p:txEl>
                                              <p:pRg st="5" end="5"/>
                                            </p:txEl>
                                          </p:spTgt>
                                        </p:tgtEl>
                                        <p:attrNameLst>
                                          <p:attrName>style.visibility</p:attrName>
                                        </p:attrNameLst>
                                      </p:cBhvr>
                                      <p:to>
                                        <p:strVal val="visible"/>
                                      </p:to>
                                    </p:set>
                                    <p:animEffect transition="in" filter="blinds(horizontal)">
                                      <p:cBhvr>
                                        <p:cTn id="50" dur="500"/>
                                        <p:tgtEl>
                                          <p:spTgt spid="1434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idx="4294967295"/>
          </p:nvPr>
        </p:nvSpPr>
        <p:spPr>
          <a:xfrm>
            <a:off x="250825" y="0"/>
            <a:ext cx="8640763" cy="533400"/>
          </a:xfrm>
        </p:spPr>
        <p:txBody>
          <a:bodyPr lIns="91440" tIns="45720" rIns="91440" bIns="45720" anchor="ctr"/>
          <a:lstStyle/>
          <a:p>
            <a:pPr eaLnBrk="1" hangingPunct="1"/>
            <a:r>
              <a:rPr lang="en-US" altLang="zh-CN" sz="3200"/>
              <a:t>Cache</a:t>
            </a:r>
            <a:r>
              <a:rPr lang="zh-CN" altLang="en-US" sz="3200"/>
              <a:t>映射(</a:t>
            </a:r>
            <a:r>
              <a:rPr lang="en-US" altLang="zh-CN" sz="3200"/>
              <a:t>Cache Mapping)</a:t>
            </a:r>
          </a:p>
        </p:txBody>
      </p:sp>
      <p:sp>
        <p:nvSpPr>
          <p:cNvPr id="576515" name="Rectangle 3"/>
          <p:cNvSpPr>
            <a:spLocks noGrp="1" noChangeArrowheads="1"/>
          </p:cNvSpPr>
          <p:nvPr>
            <p:ph type="body" idx="4294967295"/>
          </p:nvPr>
        </p:nvSpPr>
        <p:spPr>
          <a:xfrm>
            <a:off x="90488" y="863600"/>
            <a:ext cx="8945562" cy="5302250"/>
          </a:xfrm>
        </p:spPr>
        <p:txBody>
          <a:bodyPr lIns="91440" tIns="45720" rIns="91440" bIns="45720"/>
          <a:lstStyle/>
          <a:p>
            <a:pPr eaLnBrk="1" hangingPunct="1">
              <a:lnSpc>
                <a:spcPct val="115000"/>
              </a:lnSpc>
            </a:pPr>
            <a:r>
              <a:rPr lang="zh-CN" altLang="en-US" sz="2000">
                <a:latin typeface="微软雅黑" pitchFamily="34" charset="-122"/>
                <a:ea typeface="微软雅黑" pitchFamily="34" charset="-122"/>
                <a:cs typeface="Arial" pitchFamily="34" charset="0"/>
              </a:rPr>
              <a:t>什么是</a:t>
            </a:r>
            <a:r>
              <a:rPr lang="en-US" altLang="zh-CN" sz="2000">
                <a:latin typeface="微软雅黑" pitchFamily="34" charset="-122"/>
                <a:ea typeface="微软雅黑" pitchFamily="34" charset="-122"/>
                <a:cs typeface="Arial" pitchFamily="34" charset="0"/>
              </a:rPr>
              <a:t>Cache</a:t>
            </a:r>
            <a:r>
              <a:rPr lang="zh-CN" altLang="en-US" sz="2000">
                <a:latin typeface="微软雅黑" pitchFamily="34" charset="-122"/>
                <a:ea typeface="微软雅黑" pitchFamily="34" charset="-122"/>
                <a:cs typeface="Arial" pitchFamily="34" charset="0"/>
              </a:rPr>
              <a:t>的映射功能？</a:t>
            </a:r>
          </a:p>
          <a:p>
            <a:pPr lvl="1" eaLnBrk="1" hangingPunct="1">
              <a:lnSpc>
                <a:spcPct val="115000"/>
              </a:lnSpc>
            </a:pPr>
            <a:r>
              <a:rPr lang="zh-CN" altLang="en-US" sz="2000">
                <a:latin typeface="微软雅黑" pitchFamily="34" charset="-122"/>
                <a:ea typeface="微软雅黑" pitchFamily="34" charset="-122"/>
                <a:cs typeface="Arial" pitchFamily="34" charset="0"/>
              </a:rPr>
              <a:t>把访问的局部主存区域取到</a:t>
            </a:r>
            <a:r>
              <a:rPr lang="en-US" altLang="zh-CN" sz="2000">
                <a:latin typeface="微软雅黑" pitchFamily="34" charset="-122"/>
                <a:ea typeface="微软雅黑" pitchFamily="34" charset="-122"/>
                <a:cs typeface="Arial" pitchFamily="34" charset="0"/>
              </a:rPr>
              <a:t>Cache</a:t>
            </a:r>
            <a:r>
              <a:rPr lang="zh-CN" altLang="en-US" sz="2000">
                <a:latin typeface="微软雅黑" pitchFamily="34" charset="-122"/>
                <a:ea typeface="微软雅黑" pitchFamily="34" charset="-122"/>
                <a:cs typeface="Arial" pitchFamily="34" charset="0"/>
              </a:rPr>
              <a:t>中时，该放到</a:t>
            </a:r>
            <a:r>
              <a:rPr lang="en-US" altLang="zh-CN" sz="2000">
                <a:latin typeface="微软雅黑" pitchFamily="34" charset="-122"/>
                <a:ea typeface="微软雅黑" pitchFamily="34" charset="-122"/>
                <a:cs typeface="Arial" pitchFamily="34" charset="0"/>
              </a:rPr>
              <a:t>Cache</a:t>
            </a:r>
            <a:r>
              <a:rPr lang="zh-CN" altLang="en-US" sz="2000">
                <a:latin typeface="微软雅黑" pitchFamily="34" charset="-122"/>
                <a:ea typeface="微软雅黑" pitchFamily="34" charset="-122"/>
                <a:cs typeface="Arial" pitchFamily="34" charset="0"/>
              </a:rPr>
              <a:t>的何处？</a:t>
            </a:r>
          </a:p>
          <a:p>
            <a:pPr lvl="1" eaLnBrk="1" hangingPunct="1">
              <a:lnSpc>
                <a:spcPct val="115000"/>
              </a:lnSpc>
            </a:pPr>
            <a:r>
              <a:rPr lang="en-US" altLang="zh-CN" sz="2000">
                <a:latin typeface="微软雅黑" pitchFamily="34" charset="-122"/>
                <a:ea typeface="微软雅黑" pitchFamily="34" charset="-122"/>
                <a:cs typeface="Arial" pitchFamily="34" charset="0"/>
              </a:rPr>
              <a:t>Cache</a:t>
            </a:r>
            <a:r>
              <a:rPr lang="zh-CN" altLang="en-US" sz="2000">
                <a:latin typeface="微软雅黑" pitchFamily="34" charset="-122"/>
                <a:ea typeface="微软雅黑" pitchFamily="34" charset="-122"/>
                <a:cs typeface="Arial" pitchFamily="34" charset="0"/>
              </a:rPr>
              <a:t>槽比主存块少，多个主存块映射到一个</a:t>
            </a:r>
            <a:r>
              <a:rPr lang="en-US" altLang="zh-CN" sz="2000">
                <a:latin typeface="微软雅黑" pitchFamily="34" charset="-122"/>
                <a:ea typeface="微软雅黑" pitchFamily="34" charset="-122"/>
                <a:cs typeface="Arial" pitchFamily="34" charset="0"/>
              </a:rPr>
              <a:t>Cache</a:t>
            </a:r>
            <a:r>
              <a:rPr lang="zh-CN" altLang="en-US" sz="2000">
                <a:latin typeface="微软雅黑" pitchFamily="34" charset="-122"/>
                <a:ea typeface="微软雅黑" pitchFamily="34" charset="-122"/>
                <a:cs typeface="Arial" pitchFamily="34" charset="0"/>
              </a:rPr>
              <a:t>槽中</a:t>
            </a:r>
          </a:p>
          <a:p>
            <a:pPr eaLnBrk="1" hangingPunct="1">
              <a:lnSpc>
                <a:spcPct val="115000"/>
              </a:lnSpc>
            </a:pPr>
            <a:r>
              <a:rPr lang="zh-CN" altLang="en-US" sz="2000">
                <a:latin typeface="微软雅黑" pitchFamily="34" charset="-122"/>
                <a:ea typeface="微软雅黑" pitchFamily="34" charset="-122"/>
                <a:cs typeface="Arial" pitchFamily="34" charset="0"/>
              </a:rPr>
              <a:t>如何进行映射？</a:t>
            </a:r>
          </a:p>
          <a:p>
            <a:pPr lvl="1" eaLnBrk="1" hangingPunct="1">
              <a:lnSpc>
                <a:spcPct val="115000"/>
              </a:lnSpc>
            </a:pPr>
            <a:r>
              <a:rPr lang="zh-CN" altLang="en-US" sz="2000">
                <a:latin typeface="微软雅黑" pitchFamily="34" charset="-122"/>
                <a:ea typeface="微软雅黑" pitchFamily="34" charset="-122"/>
                <a:cs typeface="Arial" pitchFamily="34" charset="0"/>
              </a:rPr>
              <a:t>把主存空间划分成大小相等的</a:t>
            </a:r>
            <a:r>
              <a:rPr lang="zh-CN" altLang="en-US" sz="2000">
                <a:solidFill>
                  <a:srgbClr val="FF0000"/>
                </a:solidFill>
                <a:latin typeface="微软雅黑" pitchFamily="34" charset="-122"/>
                <a:ea typeface="微软雅黑" pitchFamily="34" charset="-122"/>
                <a:cs typeface="Arial" pitchFamily="34" charset="0"/>
              </a:rPr>
              <a:t>主存块（</a:t>
            </a:r>
            <a:r>
              <a:rPr lang="en-US" altLang="zh-CN" sz="2000">
                <a:solidFill>
                  <a:srgbClr val="FF0000"/>
                </a:solidFill>
                <a:latin typeface="微软雅黑" pitchFamily="34" charset="-122"/>
                <a:ea typeface="微软雅黑" pitchFamily="34" charset="-122"/>
                <a:cs typeface="Arial" pitchFamily="34" charset="0"/>
              </a:rPr>
              <a:t>Block</a:t>
            </a:r>
            <a:r>
              <a:rPr lang="zh-CN" altLang="en-US" sz="2000">
                <a:solidFill>
                  <a:srgbClr val="FF0000"/>
                </a:solidFill>
                <a:latin typeface="微软雅黑" pitchFamily="34" charset="-122"/>
                <a:ea typeface="微软雅黑" pitchFamily="34" charset="-122"/>
                <a:cs typeface="Arial" pitchFamily="34" charset="0"/>
              </a:rPr>
              <a:t>）</a:t>
            </a:r>
          </a:p>
          <a:p>
            <a:pPr lvl="1" eaLnBrk="1" hangingPunct="1">
              <a:lnSpc>
                <a:spcPct val="115000"/>
              </a:lnSpc>
            </a:pPr>
            <a:r>
              <a:rPr lang="en-US" altLang="zh-CN" sz="2000">
                <a:latin typeface="微软雅黑" pitchFamily="34" charset="-122"/>
                <a:ea typeface="微软雅黑" pitchFamily="34" charset="-122"/>
                <a:cs typeface="Arial" pitchFamily="34" charset="0"/>
              </a:rPr>
              <a:t>Cache</a:t>
            </a:r>
            <a:r>
              <a:rPr lang="zh-CN" altLang="en-US" sz="2000">
                <a:latin typeface="微软雅黑" pitchFamily="34" charset="-122"/>
                <a:ea typeface="微软雅黑" pitchFamily="34" charset="-122"/>
                <a:cs typeface="Arial" pitchFamily="34" charset="0"/>
              </a:rPr>
              <a:t>中存放一个主存块的对应单位称为</a:t>
            </a:r>
            <a:r>
              <a:rPr lang="zh-CN" altLang="en-US" sz="2000">
                <a:solidFill>
                  <a:srgbClr val="FF0000"/>
                </a:solidFill>
                <a:latin typeface="微软雅黑" pitchFamily="34" charset="-122"/>
                <a:ea typeface="微软雅黑" pitchFamily="34" charset="-122"/>
                <a:cs typeface="Arial" pitchFamily="34" charset="0"/>
              </a:rPr>
              <a:t>槽（</a:t>
            </a:r>
            <a:r>
              <a:rPr lang="en-US" altLang="zh-CN" sz="2000">
                <a:solidFill>
                  <a:srgbClr val="FF0000"/>
                </a:solidFill>
                <a:latin typeface="微软雅黑" pitchFamily="34" charset="-122"/>
                <a:ea typeface="微软雅黑" pitchFamily="34" charset="-122"/>
                <a:cs typeface="Arial" pitchFamily="34" charset="0"/>
              </a:rPr>
              <a:t>Slot</a:t>
            </a:r>
            <a:r>
              <a:rPr lang="zh-CN" altLang="en-US" sz="2000">
                <a:solidFill>
                  <a:srgbClr val="FF0000"/>
                </a:solidFill>
                <a:latin typeface="微软雅黑" pitchFamily="34" charset="-122"/>
                <a:ea typeface="微软雅黑" pitchFamily="34" charset="-122"/>
                <a:cs typeface="Arial" pitchFamily="34" charset="0"/>
              </a:rPr>
              <a:t>）</a:t>
            </a:r>
            <a:r>
              <a:rPr lang="zh-CN" altLang="en-US" sz="2000">
                <a:latin typeface="微软雅黑" pitchFamily="34" charset="-122"/>
                <a:ea typeface="微软雅黑" pitchFamily="34" charset="-122"/>
                <a:cs typeface="Arial" pitchFamily="34" charset="0"/>
              </a:rPr>
              <a:t>或</a:t>
            </a:r>
            <a:r>
              <a:rPr lang="zh-CN" altLang="en-US" sz="2000">
                <a:solidFill>
                  <a:srgbClr val="FF0000"/>
                </a:solidFill>
                <a:latin typeface="微软雅黑" pitchFamily="34" charset="-122"/>
                <a:ea typeface="微软雅黑" pitchFamily="34" charset="-122"/>
                <a:cs typeface="Arial" pitchFamily="34" charset="0"/>
              </a:rPr>
              <a:t>行（</a:t>
            </a:r>
            <a:r>
              <a:rPr lang="en-US" altLang="zh-CN" sz="2000">
                <a:solidFill>
                  <a:srgbClr val="FF0000"/>
                </a:solidFill>
                <a:latin typeface="微软雅黑" pitchFamily="34" charset="-122"/>
                <a:ea typeface="微软雅黑" pitchFamily="34" charset="-122"/>
                <a:cs typeface="Arial" pitchFamily="34" charset="0"/>
              </a:rPr>
              <a:t>line</a:t>
            </a:r>
            <a:r>
              <a:rPr lang="zh-CN" altLang="en-US" sz="2000">
                <a:solidFill>
                  <a:srgbClr val="FF0000"/>
                </a:solidFill>
                <a:latin typeface="微软雅黑" pitchFamily="34" charset="-122"/>
                <a:ea typeface="微软雅黑" pitchFamily="34" charset="-122"/>
                <a:cs typeface="Arial" pitchFamily="34" charset="0"/>
              </a:rPr>
              <a:t>）</a:t>
            </a:r>
          </a:p>
          <a:p>
            <a:pPr lvl="1" eaLnBrk="1" hangingPunct="1">
              <a:lnSpc>
                <a:spcPct val="115000"/>
              </a:lnSpc>
              <a:buFontTx/>
              <a:buNone/>
            </a:pPr>
            <a:r>
              <a:rPr lang="zh-CN" altLang="en-US" sz="2000">
                <a:latin typeface="微软雅黑" pitchFamily="34" charset="-122"/>
                <a:ea typeface="微软雅黑" pitchFamily="34" charset="-122"/>
                <a:cs typeface="Arial" pitchFamily="34" charset="0"/>
              </a:rPr>
              <a:t>    有书中也称之为</a:t>
            </a:r>
            <a:r>
              <a:rPr lang="zh-CN" altLang="en-US" sz="2000">
                <a:solidFill>
                  <a:srgbClr val="FF0000"/>
                </a:solidFill>
                <a:latin typeface="微软雅黑" pitchFamily="34" charset="-122"/>
                <a:ea typeface="微软雅黑" pitchFamily="34" charset="-122"/>
                <a:cs typeface="Arial" pitchFamily="34" charset="0"/>
              </a:rPr>
              <a:t>块（</a:t>
            </a:r>
            <a:r>
              <a:rPr lang="en-US" altLang="zh-CN" sz="2000">
                <a:solidFill>
                  <a:srgbClr val="FF0000"/>
                </a:solidFill>
                <a:latin typeface="微软雅黑" pitchFamily="34" charset="-122"/>
                <a:ea typeface="微软雅黑" pitchFamily="34" charset="-122"/>
                <a:cs typeface="Arial" pitchFamily="34" charset="0"/>
              </a:rPr>
              <a:t>Block</a:t>
            </a:r>
            <a:r>
              <a:rPr lang="zh-CN" altLang="en-US" sz="2000">
                <a:solidFill>
                  <a:srgbClr val="FF0000"/>
                </a:solidFill>
                <a:latin typeface="微软雅黑" pitchFamily="34" charset="-122"/>
                <a:ea typeface="微软雅黑" pitchFamily="34" charset="-122"/>
                <a:cs typeface="Arial" pitchFamily="34" charset="0"/>
              </a:rPr>
              <a:t>），</a:t>
            </a:r>
            <a:r>
              <a:rPr lang="zh-CN" altLang="en-US" sz="2000">
                <a:solidFill>
                  <a:srgbClr val="993300"/>
                </a:solidFill>
                <a:latin typeface="微软雅黑" pitchFamily="34" charset="-122"/>
                <a:ea typeface="微软雅黑" pitchFamily="34" charset="-122"/>
                <a:cs typeface="Arial" pitchFamily="34" charset="0"/>
              </a:rPr>
              <a:t>有书称之为页（</a:t>
            </a:r>
            <a:r>
              <a:rPr lang="en-US" altLang="zh-CN" sz="2000">
                <a:solidFill>
                  <a:srgbClr val="993300"/>
                </a:solidFill>
                <a:latin typeface="微软雅黑" pitchFamily="34" charset="-122"/>
                <a:ea typeface="微软雅黑" pitchFamily="34" charset="-122"/>
                <a:cs typeface="Arial" pitchFamily="34" charset="0"/>
              </a:rPr>
              <a:t>page</a:t>
            </a:r>
            <a:r>
              <a:rPr lang="zh-CN" altLang="en-US" sz="2000">
                <a:solidFill>
                  <a:srgbClr val="993300"/>
                </a:solidFill>
                <a:latin typeface="微软雅黑" pitchFamily="34" charset="-122"/>
                <a:ea typeface="微软雅黑" pitchFamily="34" charset="-122"/>
                <a:cs typeface="Arial" pitchFamily="34" charset="0"/>
              </a:rPr>
              <a:t>）（不妥！）</a:t>
            </a:r>
          </a:p>
          <a:p>
            <a:pPr lvl="1" eaLnBrk="1" hangingPunct="1">
              <a:lnSpc>
                <a:spcPct val="115000"/>
              </a:lnSpc>
            </a:pPr>
            <a:r>
              <a:rPr lang="zh-CN" altLang="en-US" sz="2000">
                <a:latin typeface="微软雅黑" pitchFamily="34" charset="-122"/>
                <a:ea typeface="微软雅黑" pitchFamily="34" charset="-122"/>
                <a:cs typeface="Arial" pitchFamily="34" charset="0"/>
              </a:rPr>
              <a:t>将主存块和</a:t>
            </a:r>
            <a:r>
              <a:rPr lang="en-US" altLang="zh-CN" sz="2000">
                <a:latin typeface="微软雅黑" pitchFamily="34" charset="-122"/>
                <a:ea typeface="微软雅黑" pitchFamily="34" charset="-122"/>
                <a:cs typeface="Arial" pitchFamily="34" charset="0"/>
              </a:rPr>
              <a:t>Cache</a:t>
            </a:r>
            <a:r>
              <a:rPr lang="zh-CN" altLang="en-US" sz="2000">
                <a:latin typeface="微软雅黑" pitchFamily="34" charset="-122"/>
                <a:ea typeface="微软雅黑" pitchFamily="34" charset="-122"/>
                <a:cs typeface="Arial" pitchFamily="34" charset="0"/>
              </a:rPr>
              <a:t>行按照以下三种方式进行映射</a:t>
            </a:r>
          </a:p>
          <a:p>
            <a:pPr lvl="2" eaLnBrk="1" hangingPunct="1">
              <a:lnSpc>
                <a:spcPct val="115000"/>
              </a:lnSpc>
            </a:pPr>
            <a:r>
              <a:rPr lang="zh-CN" altLang="en-US" sz="2000">
                <a:latin typeface="微软雅黑" pitchFamily="34" charset="-122"/>
                <a:ea typeface="微软雅黑" pitchFamily="34" charset="-122"/>
                <a:cs typeface="Arial" pitchFamily="34" charset="0"/>
              </a:rPr>
              <a:t>直接(</a:t>
            </a:r>
            <a:r>
              <a:rPr lang="en-US" altLang="zh-CN" sz="2000">
                <a:latin typeface="微软雅黑" pitchFamily="34" charset="-122"/>
                <a:ea typeface="微软雅黑" pitchFamily="34" charset="-122"/>
                <a:cs typeface="Arial" pitchFamily="34" charset="0"/>
              </a:rPr>
              <a:t>Direct)</a:t>
            </a:r>
            <a:r>
              <a:rPr lang="zh-CN" altLang="en-US" sz="2000">
                <a:latin typeface="微软雅黑" pitchFamily="34" charset="-122"/>
                <a:ea typeface="微软雅黑" pitchFamily="34" charset="-122"/>
                <a:cs typeface="Arial" pitchFamily="34" charset="0"/>
              </a:rPr>
              <a:t>：</a:t>
            </a:r>
            <a:r>
              <a:rPr lang="zh-CN" altLang="en-US" sz="2000">
                <a:solidFill>
                  <a:srgbClr val="006600"/>
                </a:solidFill>
                <a:latin typeface="微软雅黑" pitchFamily="34" charset="-122"/>
                <a:ea typeface="微软雅黑" pitchFamily="34" charset="-122"/>
                <a:cs typeface="Arial" pitchFamily="34" charset="0"/>
              </a:rPr>
              <a:t>每个主存块映射到</a:t>
            </a:r>
            <a:r>
              <a:rPr lang="en-US" altLang="zh-CN" sz="2000">
                <a:solidFill>
                  <a:srgbClr val="006600"/>
                </a:solidFill>
                <a:latin typeface="微软雅黑" pitchFamily="34" charset="-122"/>
                <a:ea typeface="微软雅黑" pitchFamily="34" charset="-122"/>
                <a:cs typeface="Arial" pitchFamily="34" charset="0"/>
              </a:rPr>
              <a:t>Cache</a:t>
            </a:r>
            <a:r>
              <a:rPr lang="zh-CN" altLang="en-US" sz="2000">
                <a:solidFill>
                  <a:srgbClr val="006600"/>
                </a:solidFill>
                <a:latin typeface="微软雅黑" pitchFamily="34" charset="-122"/>
                <a:ea typeface="微软雅黑" pitchFamily="34" charset="-122"/>
                <a:cs typeface="Arial" pitchFamily="34" charset="0"/>
              </a:rPr>
              <a:t>的固定行</a:t>
            </a:r>
          </a:p>
          <a:p>
            <a:pPr lvl="2" eaLnBrk="1" hangingPunct="1">
              <a:lnSpc>
                <a:spcPct val="115000"/>
              </a:lnSpc>
            </a:pPr>
            <a:r>
              <a:rPr lang="zh-CN" altLang="en-US" sz="2000">
                <a:latin typeface="微软雅黑" pitchFamily="34" charset="-122"/>
                <a:ea typeface="微软雅黑" pitchFamily="34" charset="-122"/>
                <a:cs typeface="Arial" pitchFamily="34" charset="0"/>
              </a:rPr>
              <a:t>全相联(</a:t>
            </a:r>
            <a:r>
              <a:rPr lang="en-US" altLang="zh-CN" sz="2000">
                <a:latin typeface="微软雅黑" pitchFamily="34" charset="-122"/>
                <a:ea typeface="微软雅黑" pitchFamily="34" charset="-122"/>
                <a:cs typeface="Arial" pitchFamily="34" charset="0"/>
              </a:rPr>
              <a:t>Full Associate)</a:t>
            </a:r>
            <a:r>
              <a:rPr lang="zh-CN" altLang="en-US" sz="2000">
                <a:latin typeface="微软雅黑" pitchFamily="34" charset="-122"/>
                <a:ea typeface="微软雅黑" pitchFamily="34" charset="-122"/>
                <a:cs typeface="Arial" pitchFamily="34" charset="0"/>
              </a:rPr>
              <a:t>：</a:t>
            </a:r>
            <a:r>
              <a:rPr lang="zh-CN" altLang="en-US" sz="2000">
                <a:solidFill>
                  <a:srgbClr val="006600"/>
                </a:solidFill>
                <a:latin typeface="微软雅黑" pitchFamily="34" charset="-122"/>
                <a:ea typeface="微软雅黑" pitchFamily="34" charset="-122"/>
                <a:cs typeface="Arial" pitchFamily="34" charset="0"/>
              </a:rPr>
              <a:t>每个主存块映射到</a:t>
            </a:r>
            <a:r>
              <a:rPr lang="en-US" altLang="zh-CN" sz="2000">
                <a:solidFill>
                  <a:srgbClr val="006600"/>
                </a:solidFill>
                <a:latin typeface="微软雅黑" pitchFamily="34" charset="-122"/>
                <a:ea typeface="微软雅黑" pitchFamily="34" charset="-122"/>
                <a:cs typeface="Arial" pitchFamily="34" charset="0"/>
              </a:rPr>
              <a:t>Cache</a:t>
            </a:r>
            <a:r>
              <a:rPr lang="zh-CN" altLang="en-US" sz="2000">
                <a:solidFill>
                  <a:srgbClr val="006600"/>
                </a:solidFill>
                <a:latin typeface="微软雅黑" pitchFamily="34" charset="-122"/>
                <a:ea typeface="微软雅黑" pitchFamily="34" charset="-122"/>
                <a:cs typeface="Arial" pitchFamily="34" charset="0"/>
              </a:rPr>
              <a:t>的任一行</a:t>
            </a:r>
            <a:endParaRPr lang="zh-CN" altLang="en-US" sz="2000">
              <a:latin typeface="微软雅黑" pitchFamily="34" charset="-122"/>
              <a:ea typeface="微软雅黑" pitchFamily="34" charset="-122"/>
              <a:cs typeface="Arial" pitchFamily="34" charset="0"/>
            </a:endParaRPr>
          </a:p>
          <a:p>
            <a:pPr lvl="2" eaLnBrk="1" hangingPunct="1">
              <a:lnSpc>
                <a:spcPct val="115000"/>
              </a:lnSpc>
            </a:pPr>
            <a:r>
              <a:rPr lang="zh-CN" altLang="en-US" sz="2000">
                <a:latin typeface="微软雅黑" pitchFamily="34" charset="-122"/>
                <a:ea typeface="微软雅黑" pitchFamily="34" charset="-122"/>
                <a:cs typeface="Arial" pitchFamily="34" charset="0"/>
              </a:rPr>
              <a:t>组相联(</a:t>
            </a:r>
            <a:r>
              <a:rPr lang="en-US" altLang="zh-CN" sz="2000">
                <a:latin typeface="微软雅黑" pitchFamily="34" charset="-122"/>
                <a:ea typeface="微软雅黑" pitchFamily="34" charset="-122"/>
                <a:cs typeface="Arial" pitchFamily="34" charset="0"/>
              </a:rPr>
              <a:t>Set Associate)</a:t>
            </a:r>
            <a:r>
              <a:rPr lang="zh-CN" altLang="en-US" sz="2000">
                <a:latin typeface="微软雅黑" pitchFamily="34" charset="-122"/>
                <a:ea typeface="微软雅黑" pitchFamily="34" charset="-122"/>
                <a:cs typeface="Arial" pitchFamily="34" charset="0"/>
              </a:rPr>
              <a:t>：</a:t>
            </a:r>
            <a:r>
              <a:rPr lang="zh-CN" altLang="en-US" sz="2000">
                <a:solidFill>
                  <a:srgbClr val="006600"/>
                </a:solidFill>
                <a:latin typeface="微软雅黑" pitchFamily="34" charset="-122"/>
                <a:ea typeface="微软雅黑" pitchFamily="34" charset="-122"/>
                <a:cs typeface="Arial" pitchFamily="34" charset="0"/>
              </a:rPr>
              <a:t>每个主存块映射到</a:t>
            </a:r>
            <a:r>
              <a:rPr lang="en-US" altLang="zh-CN" sz="2000">
                <a:solidFill>
                  <a:srgbClr val="006600"/>
                </a:solidFill>
                <a:latin typeface="微软雅黑" pitchFamily="34" charset="-122"/>
                <a:ea typeface="微软雅黑" pitchFamily="34" charset="-122"/>
                <a:cs typeface="Arial" pitchFamily="34" charset="0"/>
              </a:rPr>
              <a:t>Cache</a:t>
            </a:r>
            <a:r>
              <a:rPr lang="zh-CN" altLang="en-US" sz="2000">
                <a:solidFill>
                  <a:srgbClr val="006600"/>
                </a:solidFill>
                <a:latin typeface="微软雅黑" pitchFamily="34" charset="-122"/>
                <a:ea typeface="微软雅黑" pitchFamily="34" charset="-122"/>
                <a:cs typeface="Arial" pitchFamily="34" charset="0"/>
              </a:rPr>
              <a:t>固定组中任一行</a:t>
            </a:r>
            <a:endParaRPr lang="zh-CN" altLang="en-US" sz="2000">
              <a:latin typeface="微软雅黑" pitchFamily="34" charset="-122"/>
              <a:ea typeface="微软雅黑" pitchFamily="34" charset="-122"/>
              <a:cs typeface="Arial" pitchFamily="34" charset="0"/>
            </a:endParaRPr>
          </a:p>
          <a:p>
            <a:pPr lvl="1" eaLnBrk="1" hangingPunct="1">
              <a:buFontTx/>
              <a:buNone/>
            </a:pPr>
            <a:r>
              <a:rPr lang="zh-CN" altLang="en-US" sz="1400">
                <a:latin typeface="宋体" pitchFamily="2" charset="-122"/>
                <a:ea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6515">
                                            <p:txEl>
                                              <p:pRg st="1" end="1"/>
                                            </p:txEl>
                                          </p:spTgt>
                                        </p:tgtEl>
                                        <p:attrNameLst>
                                          <p:attrName>style.visibility</p:attrName>
                                        </p:attrNameLst>
                                      </p:cBhvr>
                                      <p:to>
                                        <p:strVal val="visible"/>
                                      </p:to>
                                    </p:set>
                                    <p:animEffect transition="in" filter="blinds(horizontal)">
                                      <p:cBhvr>
                                        <p:cTn id="7" dur="500"/>
                                        <p:tgtEl>
                                          <p:spTgt spid="57651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76515">
                                            <p:txEl>
                                              <p:pRg st="2" end="2"/>
                                            </p:txEl>
                                          </p:spTgt>
                                        </p:tgtEl>
                                        <p:attrNameLst>
                                          <p:attrName>style.visibility</p:attrName>
                                        </p:attrNameLst>
                                      </p:cBhvr>
                                      <p:to>
                                        <p:strVal val="visible"/>
                                      </p:to>
                                    </p:set>
                                    <p:animEffect transition="in" filter="blinds(horizontal)">
                                      <p:cBhvr>
                                        <p:cTn id="10" dur="500"/>
                                        <p:tgtEl>
                                          <p:spTgt spid="57651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76515">
                                            <p:txEl>
                                              <p:pRg st="4" end="4"/>
                                            </p:txEl>
                                          </p:spTgt>
                                        </p:tgtEl>
                                        <p:attrNameLst>
                                          <p:attrName>style.visibility</p:attrName>
                                        </p:attrNameLst>
                                      </p:cBhvr>
                                      <p:to>
                                        <p:strVal val="visible"/>
                                      </p:to>
                                    </p:set>
                                    <p:animEffect transition="in" filter="blinds(horizontal)">
                                      <p:cBhvr>
                                        <p:cTn id="15" dur="500"/>
                                        <p:tgtEl>
                                          <p:spTgt spid="576515">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76515">
                                            <p:txEl>
                                              <p:pRg st="5" end="5"/>
                                            </p:txEl>
                                          </p:spTgt>
                                        </p:tgtEl>
                                        <p:attrNameLst>
                                          <p:attrName>style.visibility</p:attrName>
                                        </p:attrNameLst>
                                      </p:cBhvr>
                                      <p:to>
                                        <p:strVal val="visible"/>
                                      </p:to>
                                    </p:set>
                                    <p:animEffect transition="in" filter="blinds(horizontal)">
                                      <p:cBhvr>
                                        <p:cTn id="18" dur="500"/>
                                        <p:tgtEl>
                                          <p:spTgt spid="576515">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76515">
                                            <p:txEl>
                                              <p:pRg st="6" end="6"/>
                                            </p:txEl>
                                          </p:spTgt>
                                        </p:tgtEl>
                                        <p:attrNameLst>
                                          <p:attrName>style.visibility</p:attrName>
                                        </p:attrNameLst>
                                      </p:cBhvr>
                                      <p:to>
                                        <p:strVal val="visible"/>
                                      </p:to>
                                    </p:set>
                                    <p:animEffect transition="in" filter="blinds(horizontal)">
                                      <p:cBhvr>
                                        <p:cTn id="23" dur="500"/>
                                        <p:tgtEl>
                                          <p:spTgt spid="576515">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76515">
                                            <p:txEl>
                                              <p:pRg st="7" end="7"/>
                                            </p:txEl>
                                          </p:spTgt>
                                        </p:tgtEl>
                                        <p:attrNameLst>
                                          <p:attrName>style.visibility</p:attrName>
                                        </p:attrNameLst>
                                      </p:cBhvr>
                                      <p:to>
                                        <p:strVal val="visible"/>
                                      </p:to>
                                    </p:set>
                                    <p:animEffect transition="in" filter="blinds(horizontal)">
                                      <p:cBhvr>
                                        <p:cTn id="28" dur="500"/>
                                        <p:tgtEl>
                                          <p:spTgt spid="576515">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76515">
                                            <p:txEl>
                                              <p:pRg st="8" end="8"/>
                                            </p:txEl>
                                          </p:spTgt>
                                        </p:tgtEl>
                                        <p:attrNameLst>
                                          <p:attrName>style.visibility</p:attrName>
                                        </p:attrNameLst>
                                      </p:cBhvr>
                                      <p:to>
                                        <p:strVal val="visible"/>
                                      </p:to>
                                    </p:set>
                                    <p:animEffect transition="in" filter="blinds(horizontal)">
                                      <p:cBhvr>
                                        <p:cTn id="33" dur="500"/>
                                        <p:tgtEl>
                                          <p:spTgt spid="576515">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76515">
                                            <p:txEl>
                                              <p:pRg st="9" end="9"/>
                                            </p:txEl>
                                          </p:spTgt>
                                        </p:tgtEl>
                                        <p:attrNameLst>
                                          <p:attrName>style.visibility</p:attrName>
                                        </p:attrNameLst>
                                      </p:cBhvr>
                                      <p:to>
                                        <p:strVal val="visible"/>
                                      </p:to>
                                    </p:set>
                                    <p:animEffect transition="in" filter="blinds(horizontal)">
                                      <p:cBhvr>
                                        <p:cTn id="38" dur="500"/>
                                        <p:tgtEl>
                                          <p:spTgt spid="576515">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576515">
                                            <p:txEl>
                                              <p:pRg st="10" end="10"/>
                                            </p:txEl>
                                          </p:spTgt>
                                        </p:tgtEl>
                                        <p:attrNameLst>
                                          <p:attrName>style.visibility</p:attrName>
                                        </p:attrNameLst>
                                      </p:cBhvr>
                                      <p:to>
                                        <p:strVal val="visible"/>
                                      </p:to>
                                    </p:set>
                                    <p:animEffect transition="in" filter="blinds(horizontal)">
                                      <p:cBhvr>
                                        <p:cTn id="43" dur="500"/>
                                        <p:tgtEl>
                                          <p:spTgt spid="57651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idx="4294967295"/>
          </p:nvPr>
        </p:nvSpPr>
        <p:spPr>
          <a:xfrm>
            <a:off x="225425" y="142875"/>
            <a:ext cx="8740775" cy="466725"/>
          </a:xfrm>
        </p:spPr>
        <p:txBody>
          <a:bodyPr lIns="91440" tIns="45720" rIns="91440" bIns="45720" anchor="ctr"/>
          <a:lstStyle/>
          <a:p>
            <a:pPr eaLnBrk="1" hangingPunct="1"/>
            <a:r>
              <a:rPr lang="en-US" altLang="zh-CN" sz="3200"/>
              <a:t>The Simplest Cache: </a:t>
            </a:r>
            <a:r>
              <a:rPr lang="en-US" altLang="zh-CN" sz="3200">
                <a:solidFill>
                  <a:srgbClr val="CC0000"/>
                </a:solidFill>
              </a:rPr>
              <a:t>Direct  Mapped Cache</a:t>
            </a:r>
          </a:p>
        </p:txBody>
      </p:sp>
      <p:sp>
        <p:nvSpPr>
          <p:cNvPr id="421891" name="Rectangle 3"/>
          <p:cNvSpPr>
            <a:spLocks noGrp="1" noChangeArrowheads="1"/>
          </p:cNvSpPr>
          <p:nvPr>
            <p:ph type="body" idx="4294967295"/>
          </p:nvPr>
        </p:nvSpPr>
        <p:spPr>
          <a:xfrm>
            <a:off x="250825" y="908050"/>
            <a:ext cx="8674100" cy="2863850"/>
          </a:xfrm>
        </p:spPr>
        <p:txBody>
          <a:bodyPr lIns="91440" tIns="45720" rIns="91440" bIns="45720"/>
          <a:lstStyle/>
          <a:p>
            <a:pPr eaLnBrk="1" hangingPunct="1"/>
            <a:r>
              <a:rPr lang="en-US" altLang="zh-CN" sz="2000">
                <a:solidFill>
                  <a:srgbClr val="CC0000"/>
                </a:solidFill>
                <a:latin typeface="微软雅黑" pitchFamily="34" charset="-122"/>
                <a:ea typeface="微软雅黑" pitchFamily="34" charset="-122"/>
              </a:rPr>
              <a:t>Direct  Mapped Cache</a:t>
            </a:r>
            <a:r>
              <a:rPr lang="zh-CN" altLang="en-US" sz="2000">
                <a:latin typeface="微软雅黑" pitchFamily="34" charset="-122"/>
                <a:ea typeface="微软雅黑" pitchFamily="34" charset="-122"/>
                <a:cs typeface="Arial" pitchFamily="34" charset="0"/>
              </a:rPr>
              <a:t>（</a:t>
            </a:r>
            <a:r>
              <a:rPr lang="zh-CN" altLang="en-US" sz="2000">
                <a:latin typeface="微软雅黑" pitchFamily="34" charset="-122"/>
                <a:ea typeface="微软雅黑" pitchFamily="34" charset="-122"/>
                <a:cs typeface="Arial" pitchFamily="34" charset="0"/>
                <a:hlinkClick r:id="" action="ppaction://hlinkshowjump?jump=nextslide"/>
              </a:rPr>
              <a:t>直接映射</a:t>
            </a:r>
            <a:r>
              <a:rPr lang="en-US" altLang="zh-CN" sz="2000">
                <a:latin typeface="微软雅黑" pitchFamily="34" charset="-122"/>
                <a:ea typeface="微软雅黑" pitchFamily="34" charset="-122"/>
                <a:cs typeface="Arial" pitchFamily="34" charset="0"/>
                <a:hlinkClick r:id="" action="ppaction://hlinkshowjump?jump=nextslide"/>
              </a:rPr>
              <a:t>Cache</a:t>
            </a:r>
            <a:r>
              <a:rPr lang="zh-CN" altLang="en-US" sz="2000">
                <a:latin typeface="微软雅黑" pitchFamily="34" charset="-122"/>
                <a:ea typeface="微软雅黑" pitchFamily="34" charset="-122"/>
                <a:cs typeface="Arial" pitchFamily="34" charset="0"/>
              </a:rPr>
              <a:t>举例</a:t>
            </a:r>
            <a:r>
              <a:rPr lang="en-US" altLang="zh-CN" sz="2000">
                <a:latin typeface="微软雅黑" pitchFamily="34" charset="-122"/>
                <a:ea typeface="微软雅黑" pitchFamily="34" charset="-122"/>
                <a:cs typeface="Arial" pitchFamily="34" charset="0"/>
              </a:rPr>
              <a:t>)</a:t>
            </a:r>
          </a:p>
          <a:p>
            <a:pPr lvl="1" eaLnBrk="1" hangingPunct="1"/>
            <a:r>
              <a:rPr lang="zh-CN" altLang="en-US" sz="2000">
                <a:latin typeface="微软雅黑" pitchFamily="34" charset="-122"/>
                <a:ea typeface="微软雅黑" pitchFamily="34" charset="-122"/>
                <a:cs typeface="Arial" pitchFamily="34" charset="0"/>
              </a:rPr>
              <a:t>把主存的每一块映射到一个固定的</a:t>
            </a:r>
            <a:r>
              <a:rPr lang="en-US" altLang="zh-CN" sz="2000">
                <a:latin typeface="微软雅黑" pitchFamily="34" charset="-122"/>
                <a:ea typeface="微软雅黑" pitchFamily="34" charset="-122"/>
                <a:cs typeface="Arial" pitchFamily="34" charset="0"/>
              </a:rPr>
              <a:t>Cache</a:t>
            </a:r>
            <a:r>
              <a:rPr lang="zh-CN" altLang="en-US" sz="2000">
                <a:latin typeface="微软雅黑" pitchFamily="34" charset="-122"/>
                <a:ea typeface="微软雅黑" pitchFamily="34" charset="-122"/>
                <a:cs typeface="Arial" pitchFamily="34" charset="0"/>
              </a:rPr>
              <a:t>行（槽）</a:t>
            </a:r>
            <a:endParaRPr lang="en-US" altLang="zh-CN" sz="2000">
              <a:latin typeface="微软雅黑" pitchFamily="34" charset="-122"/>
              <a:ea typeface="微软雅黑" pitchFamily="34" charset="-122"/>
              <a:cs typeface="Arial" pitchFamily="34" charset="0"/>
            </a:endParaRPr>
          </a:p>
          <a:p>
            <a:pPr lvl="1" eaLnBrk="1" hangingPunct="1"/>
            <a:r>
              <a:rPr lang="zh-CN" altLang="en-US" sz="2000">
                <a:latin typeface="微软雅黑" pitchFamily="34" charset="-122"/>
                <a:ea typeface="微软雅黑" pitchFamily="34" charset="-122"/>
                <a:cs typeface="Arial" pitchFamily="34" charset="0"/>
              </a:rPr>
              <a:t>也称模映射(</a:t>
            </a:r>
            <a:r>
              <a:rPr lang="en-US" altLang="zh-CN" sz="2000">
                <a:latin typeface="微软雅黑" pitchFamily="34" charset="-122"/>
                <a:ea typeface="微软雅黑" pitchFamily="34" charset="-122"/>
                <a:cs typeface="Arial" pitchFamily="34" charset="0"/>
              </a:rPr>
              <a:t>Module Mapping)</a:t>
            </a:r>
          </a:p>
          <a:p>
            <a:pPr lvl="1" eaLnBrk="1" hangingPunct="1"/>
            <a:r>
              <a:rPr lang="zh-CN" altLang="en-US" sz="2000">
                <a:latin typeface="微软雅黑" pitchFamily="34" charset="-122"/>
                <a:ea typeface="微软雅黑" pitchFamily="34" charset="-122"/>
                <a:cs typeface="Arial" pitchFamily="34" charset="0"/>
              </a:rPr>
              <a:t>映射关系为：</a:t>
            </a:r>
          </a:p>
          <a:p>
            <a:pPr eaLnBrk="1" hangingPunct="1">
              <a:buFontTx/>
              <a:buNone/>
            </a:pPr>
            <a:r>
              <a:rPr lang="en-US" altLang="zh-CN" sz="2000">
                <a:latin typeface="微软雅黑" pitchFamily="34" charset="-122"/>
                <a:ea typeface="微软雅黑" pitchFamily="34" charset="-122"/>
                <a:cs typeface="Arial" pitchFamily="34" charset="0"/>
              </a:rPr>
              <a:t>         </a:t>
            </a:r>
            <a:r>
              <a:rPr lang="en-US" altLang="zh-CN" sz="2000">
                <a:solidFill>
                  <a:srgbClr val="FF0000"/>
                </a:solidFill>
                <a:latin typeface="微软雅黑" pitchFamily="34" charset="-122"/>
                <a:ea typeface="微软雅黑" pitchFamily="34" charset="-122"/>
                <a:cs typeface="Arial" pitchFamily="34" charset="0"/>
              </a:rPr>
              <a:t>Cache</a:t>
            </a:r>
            <a:r>
              <a:rPr lang="zh-CN" altLang="en-US" sz="2000">
                <a:solidFill>
                  <a:srgbClr val="FF0000"/>
                </a:solidFill>
                <a:latin typeface="微软雅黑" pitchFamily="34" charset="-122"/>
                <a:ea typeface="微软雅黑" pitchFamily="34" charset="-122"/>
                <a:cs typeface="Arial" pitchFamily="34" charset="0"/>
              </a:rPr>
              <a:t>行号</a:t>
            </a:r>
            <a:r>
              <a:rPr lang="en-US" altLang="zh-CN" sz="2000">
                <a:solidFill>
                  <a:srgbClr val="FF0000"/>
                </a:solidFill>
                <a:latin typeface="微软雅黑" pitchFamily="34" charset="-122"/>
                <a:ea typeface="微软雅黑" pitchFamily="34" charset="-122"/>
                <a:cs typeface="Arial" pitchFamily="34" charset="0"/>
              </a:rPr>
              <a:t>=</a:t>
            </a:r>
            <a:r>
              <a:rPr lang="zh-CN" altLang="en-US" sz="2000">
                <a:solidFill>
                  <a:srgbClr val="FF0000"/>
                </a:solidFill>
                <a:latin typeface="微软雅黑" pitchFamily="34" charset="-122"/>
                <a:ea typeface="微软雅黑" pitchFamily="34" charset="-122"/>
                <a:cs typeface="Arial" pitchFamily="34" charset="0"/>
              </a:rPr>
              <a:t>主存块号 </a:t>
            </a:r>
            <a:r>
              <a:rPr lang="en-US" altLang="zh-CN" sz="2000">
                <a:solidFill>
                  <a:srgbClr val="FF0000"/>
                </a:solidFill>
                <a:latin typeface="微软雅黑" pitchFamily="34" charset="-122"/>
                <a:ea typeface="微软雅黑" pitchFamily="34" charset="-122"/>
                <a:cs typeface="Arial" pitchFamily="34" charset="0"/>
              </a:rPr>
              <a:t>mod Cache</a:t>
            </a:r>
            <a:r>
              <a:rPr lang="zh-CN" altLang="en-US" sz="2000">
                <a:solidFill>
                  <a:srgbClr val="FF0000"/>
                </a:solidFill>
                <a:latin typeface="微软雅黑" pitchFamily="34" charset="-122"/>
                <a:ea typeface="微软雅黑" pitchFamily="34" charset="-122"/>
                <a:cs typeface="Arial" pitchFamily="34" charset="0"/>
              </a:rPr>
              <a:t>行数</a:t>
            </a:r>
          </a:p>
          <a:p>
            <a:pPr eaLnBrk="1" hangingPunct="1">
              <a:buFontTx/>
              <a:buNone/>
            </a:pPr>
            <a:r>
              <a:rPr lang="zh-CN" altLang="en-US" sz="2000">
                <a:solidFill>
                  <a:srgbClr val="FF0000"/>
                </a:solidFill>
                <a:latin typeface="微软雅黑" pitchFamily="34" charset="-122"/>
                <a:ea typeface="微软雅黑" pitchFamily="34" charset="-122"/>
                <a:cs typeface="Arial" pitchFamily="34" charset="0"/>
              </a:rPr>
              <a:t>           举例：4=100 </a:t>
            </a:r>
            <a:r>
              <a:rPr lang="en-US" altLang="zh-CN" sz="2000">
                <a:solidFill>
                  <a:srgbClr val="FF0000"/>
                </a:solidFill>
                <a:latin typeface="微软雅黑" pitchFamily="34" charset="-122"/>
                <a:ea typeface="微软雅黑" pitchFamily="34" charset="-122"/>
                <a:cs typeface="Arial" pitchFamily="34" charset="0"/>
              </a:rPr>
              <a:t>mod 16  </a:t>
            </a:r>
            <a:r>
              <a:rPr lang="zh-CN" altLang="en-US" sz="2000">
                <a:solidFill>
                  <a:srgbClr val="FF0000"/>
                </a:solidFill>
                <a:latin typeface="微软雅黑" pitchFamily="34" charset="-122"/>
                <a:ea typeface="微软雅黑" pitchFamily="34" charset="-122"/>
                <a:cs typeface="Arial" pitchFamily="34" charset="0"/>
              </a:rPr>
              <a:t>（假定</a:t>
            </a:r>
            <a:r>
              <a:rPr lang="en-US" altLang="zh-CN" sz="2000">
                <a:solidFill>
                  <a:srgbClr val="FF0000"/>
                </a:solidFill>
                <a:latin typeface="微软雅黑" pitchFamily="34" charset="-122"/>
                <a:ea typeface="微软雅黑" pitchFamily="34" charset="-122"/>
                <a:cs typeface="Arial" pitchFamily="34" charset="0"/>
              </a:rPr>
              <a:t>Cache</a:t>
            </a:r>
            <a:r>
              <a:rPr lang="zh-CN" altLang="en-US" sz="2000">
                <a:solidFill>
                  <a:srgbClr val="FF0000"/>
                </a:solidFill>
                <a:latin typeface="微软雅黑" pitchFamily="34" charset="-122"/>
                <a:ea typeface="微软雅黑" pitchFamily="34" charset="-122"/>
                <a:cs typeface="Arial" pitchFamily="34" charset="0"/>
              </a:rPr>
              <a:t>共有</a:t>
            </a:r>
            <a:r>
              <a:rPr lang="en-US" altLang="zh-CN" sz="2000">
                <a:solidFill>
                  <a:srgbClr val="FF0000"/>
                </a:solidFill>
                <a:latin typeface="微软雅黑" pitchFamily="34" charset="-122"/>
                <a:ea typeface="微软雅黑" pitchFamily="34" charset="-122"/>
                <a:cs typeface="Arial" pitchFamily="34" charset="0"/>
              </a:rPr>
              <a:t>16</a:t>
            </a:r>
            <a:r>
              <a:rPr lang="zh-CN" altLang="en-US" sz="2000">
                <a:solidFill>
                  <a:srgbClr val="FF0000"/>
                </a:solidFill>
                <a:latin typeface="微软雅黑" pitchFamily="34" charset="-122"/>
                <a:ea typeface="微软雅黑" pitchFamily="34" charset="-122"/>
                <a:cs typeface="Arial" pitchFamily="34" charset="0"/>
              </a:rPr>
              <a:t>行）</a:t>
            </a:r>
          </a:p>
          <a:p>
            <a:pPr eaLnBrk="1" hangingPunct="1">
              <a:buFontTx/>
              <a:buNone/>
            </a:pPr>
            <a:r>
              <a:rPr lang="en-US" altLang="zh-CN" sz="2000">
                <a:solidFill>
                  <a:srgbClr val="FF0000"/>
                </a:solidFill>
                <a:latin typeface="微软雅黑" pitchFamily="34" charset="-122"/>
                <a:ea typeface="微软雅黑" pitchFamily="34" charset="-122"/>
                <a:cs typeface="Arial" pitchFamily="34" charset="0"/>
              </a:rPr>
              <a:t>            (</a:t>
            </a:r>
            <a:r>
              <a:rPr lang="zh-CN" altLang="en-US" sz="2000">
                <a:solidFill>
                  <a:srgbClr val="FF0000"/>
                </a:solidFill>
                <a:latin typeface="微软雅黑" pitchFamily="34" charset="-122"/>
                <a:ea typeface="微软雅黑" pitchFamily="34" charset="-122"/>
                <a:cs typeface="Arial" pitchFamily="34" charset="0"/>
              </a:rPr>
              <a:t>说明：主存第100块应映射到</a:t>
            </a:r>
            <a:r>
              <a:rPr lang="en-US" altLang="zh-CN" sz="2000">
                <a:solidFill>
                  <a:srgbClr val="FF0000"/>
                </a:solidFill>
                <a:latin typeface="微软雅黑" pitchFamily="34" charset="-122"/>
                <a:ea typeface="微软雅黑" pitchFamily="34" charset="-122"/>
                <a:cs typeface="Arial" pitchFamily="34" charset="0"/>
              </a:rPr>
              <a:t>Cache</a:t>
            </a:r>
            <a:r>
              <a:rPr lang="zh-CN" altLang="en-US" sz="2000">
                <a:solidFill>
                  <a:srgbClr val="FF0000"/>
                </a:solidFill>
                <a:latin typeface="微软雅黑" pitchFamily="34" charset="-122"/>
                <a:ea typeface="微软雅黑" pitchFamily="34" charset="-122"/>
                <a:cs typeface="Arial" pitchFamily="34" charset="0"/>
              </a:rPr>
              <a:t>的第4行中。)</a:t>
            </a:r>
          </a:p>
        </p:txBody>
      </p:sp>
      <p:sp>
        <p:nvSpPr>
          <p:cNvPr id="421893" name="Rectangle 5"/>
          <p:cNvSpPr>
            <a:spLocks noChangeArrowheads="1"/>
          </p:cNvSpPr>
          <p:nvPr/>
        </p:nvSpPr>
        <p:spPr bwMode="auto">
          <a:xfrm>
            <a:off x="206375" y="3722688"/>
            <a:ext cx="8596313" cy="3036887"/>
          </a:xfrm>
          <a:prstGeom prst="rect">
            <a:avLst/>
          </a:prstGeom>
          <a:noFill/>
          <a:ln w="9525">
            <a:noFill/>
            <a:miter lim="800000"/>
            <a:headEnd/>
            <a:tailEnd/>
          </a:ln>
        </p:spPr>
        <p:txBody>
          <a:bodyPr/>
          <a:lstStyle/>
          <a:p>
            <a:pPr marL="342900" indent="-342900" eaLnBrk="1" hangingPunct="1">
              <a:lnSpc>
                <a:spcPct val="105000"/>
              </a:lnSpc>
              <a:spcBef>
                <a:spcPct val="20000"/>
              </a:spcBef>
              <a:buClr>
                <a:schemeClr val="tx1"/>
              </a:buClr>
              <a:buSzPct val="80000"/>
              <a:buFont typeface="Wingdings" pitchFamily="2" charset="2"/>
              <a:buChar char="u"/>
            </a:pPr>
            <a:r>
              <a:rPr kumimoji="1" lang="zh-CN" altLang="en-US" sz="2200" b="1">
                <a:latin typeface="微软雅黑" pitchFamily="34" charset="-122"/>
                <a:ea typeface="微软雅黑" pitchFamily="34" charset="-122"/>
                <a:cs typeface="Arial" pitchFamily="34" charset="0"/>
              </a:rPr>
              <a:t>特点：</a:t>
            </a:r>
          </a:p>
          <a:p>
            <a:pPr marL="742950" lvl="1" indent="-285750" eaLnBrk="1" hangingPunct="1">
              <a:lnSpc>
                <a:spcPct val="105000"/>
              </a:lnSpc>
              <a:spcBef>
                <a:spcPct val="20000"/>
              </a:spcBef>
              <a:buFontTx/>
              <a:buChar char="–"/>
            </a:pPr>
            <a:r>
              <a:rPr kumimoji="1" lang="zh-CN" altLang="en-US" sz="2200" b="1">
                <a:solidFill>
                  <a:srgbClr val="000099"/>
                </a:solidFill>
                <a:latin typeface="微软雅黑" pitchFamily="34" charset="-122"/>
                <a:ea typeface="微软雅黑" pitchFamily="34" charset="-122"/>
                <a:cs typeface="Arial" pitchFamily="34" charset="0"/>
              </a:rPr>
              <a:t>容易实现，命中时间短</a:t>
            </a:r>
          </a:p>
          <a:p>
            <a:pPr marL="742950" lvl="1" indent="-285750" eaLnBrk="1" hangingPunct="1">
              <a:lnSpc>
                <a:spcPct val="105000"/>
              </a:lnSpc>
              <a:spcBef>
                <a:spcPct val="20000"/>
              </a:spcBef>
              <a:buFontTx/>
              <a:buChar char="–"/>
            </a:pPr>
            <a:r>
              <a:rPr kumimoji="1" lang="zh-CN" altLang="en-US" sz="2200" b="1">
                <a:solidFill>
                  <a:srgbClr val="000099"/>
                </a:solidFill>
                <a:latin typeface="微软雅黑" pitchFamily="34" charset="-122"/>
                <a:ea typeface="微软雅黑" pitchFamily="34" charset="-122"/>
                <a:cs typeface="Arial" pitchFamily="34" charset="0"/>
              </a:rPr>
              <a:t>无需考虑淘汰（替换）问题</a:t>
            </a:r>
          </a:p>
          <a:p>
            <a:pPr marL="742950" lvl="1" indent="-285750" eaLnBrk="1" hangingPunct="1">
              <a:lnSpc>
                <a:spcPct val="105000"/>
              </a:lnSpc>
              <a:spcBef>
                <a:spcPct val="20000"/>
              </a:spcBef>
              <a:buFontTx/>
              <a:buChar char="–"/>
            </a:pPr>
            <a:r>
              <a:rPr kumimoji="1" lang="zh-CN" altLang="en-US" sz="2200" b="1">
                <a:solidFill>
                  <a:srgbClr val="000099"/>
                </a:solidFill>
                <a:latin typeface="微软雅黑" pitchFamily="34" charset="-122"/>
                <a:ea typeface="微软雅黑" pitchFamily="34" charset="-122"/>
                <a:cs typeface="Arial" pitchFamily="34" charset="0"/>
              </a:rPr>
              <a:t>但不够灵活，</a:t>
            </a:r>
            <a:r>
              <a:rPr kumimoji="1" lang="en-US" altLang="zh-CN" sz="2200" b="1">
                <a:solidFill>
                  <a:srgbClr val="000099"/>
                </a:solidFill>
                <a:latin typeface="微软雅黑" pitchFamily="34" charset="-122"/>
                <a:ea typeface="微软雅黑" pitchFamily="34" charset="-122"/>
                <a:cs typeface="Arial" pitchFamily="34" charset="0"/>
              </a:rPr>
              <a:t>Cache</a:t>
            </a:r>
            <a:r>
              <a:rPr kumimoji="1" lang="zh-CN" altLang="en-US" sz="2200" b="1">
                <a:solidFill>
                  <a:srgbClr val="000099"/>
                </a:solidFill>
                <a:latin typeface="微软雅黑" pitchFamily="34" charset="-122"/>
                <a:ea typeface="微软雅黑" pitchFamily="34" charset="-122"/>
                <a:cs typeface="Arial" pitchFamily="34" charset="0"/>
              </a:rPr>
              <a:t>存储空间得不到充分利用，命中率低</a:t>
            </a:r>
            <a:endParaRPr kumimoji="1" lang="en-US" altLang="zh-CN" sz="2200" b="1">
              <a:solidFill>
                <a:srgbClr val="000099"/>
              </a:solidFill>
              <a:latin typeface="微软雅黑" pitchFamily="34" charset="-122"/>
              <a:ea typeface="微软雅黑" pitchFamily="34" charset="-122"/>
              <a:cs typeface="Arial" pitchFamily="34" charset="0"/>
            </a:endParaRPr>
          </a:p>
          <a:p>
            <a:pPr marL="742950" lvl="1" indent="-285750" eaLnBrk="1" hangingPunct="1">
              <a:lnSpc>
                <a:spcPct val="105000"/>
              </a:lnSpc>
              <a:spcBef>
                <a:spcPct val="20000"/>
              </a:spcBef>
            </a:pPr>
            <a:r>
              <a:rPr kumimoji="1" lang="zh-CN" altLang="en-US" sz="2200" b="1">
                <a:solidFill>
                  <a:srgbClr val="006600"/>
                </a:solidFill>
                <a:latin typeface="微软雅黑" pitchFamily="34" charset="-122"/>
                <a:ea typeface="微软雅黑" pitchFamily="34" charset="-122"/>
                <a:cs typeface="Arial" pitchFamily="34" charset="0"/>
              </a:rPr>
              <a:t>  </a:t>
            </a:r>
            <a:r>
              <a:rPr kumimoji="1" lang="zh-CN" altLang="en-US" sz="2200" b="1">
                <a:solidFill>
                  <a:srgbClr val="FF0000"/>
                </a:solidFill>
                <a:latin typeface="微软雅黑" pitchFamily="34" charset="-122"/>
                <a:ea typeface="微软雅黑" pitchFamily="34" charset="-122"/>
                <a:cs typeface="Arial" pitchFamily="34" charset="0"/>
              </a:rPr>
              <a:t>例如，需将主存第0块与第16块同时复制到</a:t>
            </a:r>
            <a:r>
              <a:rPr kumimoji="1" lang="en-US" altLang="zh-CN" sz="2200" b="1">
                <a:solidFill>
                  <a:srgbClr val="FF0000"/>
                </a:solidFill>
                <a:latin typeface="微软雅黑" pitchFamily="34" charset="-122"/>
                <a:ea typeface="微软雅黑" pitchFamily="34" charset="-122"/>
                <a:cs typeface="Arial" pitchFamily="34" charset="0"/>
              </a:rPr>
              <a:t>Cache</a:t>
            </a:r>
            <a:r>
              <a:rPr kumimoji="1" lang="zh-CN" altLang="en-US" sz="2200" b="1">
                <a:solidFill>
                  <a:srgbClr val="FF0000"/>
                </a:solidFill>
                <a:latin typeface="微软雅黑" pitchFamily="34" charset="-122"/>
                <a:ea typeface="微软雅黑" pitchFamily="34" charset="-122"/>
                <a:cs typeface="Arial" pitchFamily="34" charset="0"/>
              </a:rPr>
              <a:t>中时，由于它们都只能复制到</a:t>
            </a:r>
            <a:r>
              <a:rPr kumimoji="1" lang="en-US" altLang="zh-CN" sz="2200" b="1">
                <a:solidFill>
                  <a:srgbClr val="FF0000"/>
                </a:solidFill>
                <a:latin typeface="微软雅黑" pitchFamily="34" charset="-122"/>
                <a:ea typeface="微软雅黑" pitchFamily="34" charset="-122"/>
                <a:cs typeface="Arial" pitchFamily="34" charset="0"/>
              </a:rPr>
              <a:t>Cache</a:t>
            </a:r>
            <a:r>
              <a:rPr kumimoji="1" lang="zh-CN" altLang="en-US" sz="2200" b="1">
                <a:solidFill>
                  <a:srgbClr val="FF0000"/>
                </a:solidFill>
                <a:latin typeface="微软雅黑" pitchFamily="34" charset="-122"/>
                <a:ea typeface="微软雅黑" pitchFamily="34" charset="-122"/>
                <a:cs typeface="Arial" pitchFamily="34" charset="0"/>
              </a:rPr>
              <a:t>第0行，即使</a:t>
            </a:r>
            <a:r>
              <a:rPr kumimoji="1" lang="en-US" altLang="zh-CN" sz="2200" b="1">
                <a:solidFill>
                  <a:srgbClr val="FF0000"/>
                </a:solidFill>
                <a:latin typeface="微软雅黑" pitchFamily="34" charset="-122"/>
                <a:ea typeface="微软雅黑" pitchFamily="34" charset="-122"/>
                <a:cs typeface="Arial" pitchFamily="34" charset="0"/>
              </a:rPr>
              <a:t>Cache</a:t>
            </a:r>
            <a:r>
              <a:rPr kumimoji="1" lang="zh-CN" altLang="en-US" sz="2200" b="1">
                <a:solidFill>
                  <a:srgbClr val="FF0000"/>
                </a:solidFill>
                <a:latin typeface="微软雅黑" pitchFamily="34" charset="-122"/>
                <a:ea typeface="微软雅黑" pitchFamily="34" charset="-122"/>
                <a:cs typeface="Arial" pitchFamily="34" charset="0"/>
              </a:rPr>
              <a:t>其它行空闲，也有一个主存块不能写入</a:t>
            </a:r>
            <a:r>
              <a:rPr kumimoji="1" lang="en-US" altLang="zh-CN" sz="2200" b="1">
                <a:solidFill>
                  <a:srgbClr val="FF0000"/>
                </a:solidFill>
                <a:latin typeface="微软雅黑" pitchFamily="34" charset="-122"/>
                <a:ea typeface="微软雅黑" pitchFamily="34" charset="-122"/>
                <a:cs typeface="Arial" pitchFamily="34" charset="0"/>
              </a:rPr>
              <a:t>Cache。</a:t>
            </a:r>
            <a:r>
              <a:rPr kumimoji="1" lang="zh-CN" altLang="en-US" sz="2200" b="1">
                <a:solidFill>
                  <a:srgbClr val="FF0000"/>
                </a:solidFill>
                <a:latin typeface="微软雅黑" pitchFamily="34" charset="-122"/>
                <a:ea typeface="微软雅黑" pitchFamily="34" charset="-122"/>
                <a:cs typeface="Arial" pitchFamily="34" charset="0"/>
              </a:rPr>
              <a:t>这样就会产生频繁的 </a:t>
            </a:r>
            <a:r>
              <a:rPr kumimoji="1" lang="en-US" altLang="zh-CN" sz="2200" b="1">
                <a:solidFill>
                  <a:srgbClr val="FF0000"/>
                </a:solidFill>
                <a:latin typeface="微软雅黑" pitchFamily="34" charset="-122"/>
                <a:ea typeface="微软雅黑" pitchFamily="34" charset="-122"/>
                <a:cs typeface="Arial" pitchFamily="34" charset="0"/>
              </a:rPr>
              <a:t>Cache</a:t>
            </a:r>
            <a:r>
              <a:rPr kumimoji="1" lang="zh-CN" altLang="en-US" sz="2200" b="1">
                <a:solidFill>
                  <a:srgbClr val="FF0000"/>
                </a:solidFill>
                <a:latin typeface="微软雅黑" pitchFamily="34" charset="-122"/>
                <a:ea typeface="微软雅黑" pitchFamily="34" charset="-122"/>
                <a:cs typeface="Arial" pitchFamily="34" charset="0"/>
              </a:rPr>
              <a:t>装入。</a:t>
            </a:r>
            <a:endParaRPr kumimoji="1" lang="en-US" altLang="zh-CN" sz="2200" b="1">
              <a:solidFill>
                <a:srgbClr val="FF0000"/>
              </a:solidFill>
              <a:latin typeface="微软雅黑" pitchFamily="34" charset="-122"/>
              <a:ea typeface="微软雅黑" pitchFamily="34" charset="-122"/>
            </a:endParaRPr>
          </a:p>
        </p:txBody>
      </p:sp>
      <p:sp>
        <p:nvSpPr>
          <p:cNvPr id="421894" name="Text Box 6"/>
          <p:cNvSpPr txBox="1">
            <a:spLocks noChangeArrowheads="1"/>
          </p:cNvSpPr>
          <p:nvPr/>
        </p:nvSpPr>
        <p:spPr bwMode="auto">
          <a:xfrm>
            <a:off x="7767638" y="4419600"/>
            <a:ext cx="1117600" cy="274638"/>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1800" b="1" i="1">
                <a:solidFill>
                  <a:srgbClr val="666699"/>
                </a:solidFill>
                <a:ea typeface="华文新魏" pitchFamily="2" charset="-122"/>
                <a:hlinkClick r:id="rId2" action="ppaction://hlinksldjump"/>
              </a:rPr>
              <a:t>SKIP</a:t>
            </a:r>
            <a:endParaRPr kumimoji="1" lang="en-US" altLang="zh-CN" sz="1800" b="1" i="1">
              <a:solidFill>
                <a:srgbClr val="666699"/>
              </a:solidFill>
              <a:ea typeface="华文新魏" pitchFamily="2" charset="-122"/>
            </a:endParaRPr>
          </a:p>
        </p:txBody>
      </p:sp>
      <p:sp>
        <p:nvSpPr>
          <p:cNvPr id="421895" name="Text Box 7"/>
          <p:cNvSpPr txBox="1">
            <a:spLocks noChangeArrowheads="1"/>
          </p:cNvSpPr>
          <p:nvPr/>
        </p:nvSpPr>
        <p:spPr bwMode="auto">
          <a:xfrm>
            <a:off x="5427663" y="1989138"/>
            <a:ext cx="3149600" cy="334962"/>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200" b="1">
                <a:solidFill>
                  <a:srgbClr val="0000FF"/>
                </a:solidFill>
                <a:ea typeface="黑体" pitchFamily="49" charset="-122"/>
              </a:rPr>
              <a:t>块（行）都从</a:t>
            </a:r>
            <a:r>
              <a:rPr kumimoji="1" lang="en-US" altLang="zh-CN" sz="2200" b="1">
                <a:solidFill>
                  <a:srgbClr val="0000FF"/>
                </a:solidFill>
                <a:ea typeface="黑体" pitchFamily="49" charset="-122"/>
              </a:rPr>
              <a:t>0</a:t>
            </a:r>
            <a:r>
              <a:rPr kumimoji="1" lang="zh-CN" altLang="en-US" sz="2200" b="1">
                <a:solidFill>
                  <a:srgbClr val="0000FF"/>
                </a:solidFill>
                <a:ea typeface="黑体" pitchFamily="49" charset="-122"/>
              </a:rPr>
              <a:t>开始编号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1891">
                                            <p:txEl>
                                              <p:pRg st="1" end="1"/>
                                            </p:txEl>
                                          </p:spTgt>
                                        </p:tgtEl>
                                        <p:attrNameLst>
                                          <p:attrName>style.visibility</p:attrName>
                                        </p:attrNameLst>
                                      </p:cBhvr>
                                      <p:to>
                                        <p:strVal val="visible"/>
                                      </p:to>
                                    </p:set>
                                    <p:animEffect transition="in" filter="blinds(horizontal)">
                                      <p:cBhvr>
                                        <p:cTn id="7" dur="500"/>
                                        <p:tgtEl>
                                          <p:spTgt spid="4218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1891">
                                            <p:txEl>
                                              <p:pRg st="2" end="2"/>
                                            </p:txEl>
                                          </p:spTgt>
                                        </p:tgtEl>
                                        <p:attrNameLst>
                                          <p:attrName>style.visibility</p:attrName>
                                        </p:attrNameLst>
                                      </p:cBhvr>
                                      <p:to>
                                        <p:strVal val="visible"/>
                                      </p:to>
                                    </p:set>
                                    <p:animEffect transition="in" filter="blinds(horizontal)">
                                      <p:cBhvr>
                                        <p:cTn id="12" dur="500"/>
                                        <p:tgtEl>
                                          <p:spTgt spid="4218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1891">
                                            <p:txEl>
                                              <p:pRg st="3" end="3"/>
                                            </p:txEl>
                                          </p:spTgt>
                                        </p:tgtEl>
                                        <p:attrNameLst>
                                          <p:attrName>style.visibility</p:attrName>
                                        </p:attrNameLst>
                                      </p:cBhvr>
                                      <p:to>
                                        <p:strVal val="visible"/>
                                      </p:to>
                                    </p:set>
                                    <p:animEffect transition="in" filter="blinds(horizontal)">
                                      <p:cBhvr>
                                        <p:cTn id="17" dur="500"/>
                                        <p:tgtEl>
                                          <p:spTgt spid="421891">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21891">
                                            <p:txEl>
                                              <p:pRg st="4" end="4"/>
                                            </p:txEl>
                                          </p:spTgt>
                                        </p:tgtEl>
                                        <p:attrNameLst>
                                          <p:attrName>style.visibility</p:attrName>
                                        </p:attrNameLst>
                                      </p:cBhvr>
                                      <p:to>
                                        <p:strVal val="visible"/>
                                      </p:to>
                                    </p:set>
                                    <p:animEffect transition="in" filter="blinds(horizontal)">
                                      <p:cBhvr>
                                        <p:cTn id="20" dur="500"/>
                                        <p:tgtEl>
                                          <p:spTgt spid="421891">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21891">
                                            <p:txEl>
                                              <p:pRg st="5" end="5"/>
                                            </p:txEl>
                                          </p:spTgt>
                                        </p:tgtEl>
                                        <p:attrNameLst>
                                          <p:attrName>style.visibility</p:attrName>
                                        </p:attrNameLst>
                                      </p:cBhvr>
                                      <p:to>
                                        <p:strVal val="visible"/>
                                      </p:to>
                                    </p:set>
                                    <p:animEffect transition="in" filter="blinds(horizontal)">
                                      <p:cBhvr>
                                        <p:cTn id="25" dur="500"/>
                                        <p:tgtEl>
                                          <p:spTgt spid="421891">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21891">
                                            <p:txEl>
                                              <p:pRg st="6" end="6"/>
                                            </p:txEl>
                                          </p:spTgt>
                                        </p:tgtEl>
                                        <p:attrNameLst>
                                          <p:attrName>style.visibility</p:attrName>
                                        </p:attrNameLst>
                                      </p:cBhvr>
                                      <p:to>
                                        <p:strVal val="visible"/>
                                      </p:to>
                                    </p:set>
                                    <p:animEffect transition="in" filter="blinds(horizontal)">
                                      <p:cBhvr>
                                        <p:cTn id="28" dur="500"/>
                                        <p:tgtEl>
                                          <p:spTgt spid="421891">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21895"/>
                                        </p:tgtEl>
                                        <p:attrNameLst>
                                          <p:attrName>style.visibility</p:attrName>
                                        </p:attrNameLst>
                                      </p:cBhvr>
                                      <p:to>
                                        <p:strVal val="visible"/>
                                      </p:to>
                                    </p:set>
                                    <p:animEffect transition="in" filter="blinds(horizontal)">
                                      <p:cBhvr>
                                        <p:cTn id="33" dur="500"/>
                                        <p:tgtEl>
                                          <p:spTgt spid="42189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421893">
                                            <p:txEl>
                                              <p:pRg st="1" end="1"/>
                                            </p:txEl>
                                          </p:spTgt>
                                        </p:tgtEl>
                                        <p:attrNameLst>
                                          <p:attrName>style.visibility</p:attrName>
                                        </p:attrNameLst>
                                      </p:cBhvr>
                                      <p:to>
                                        <p:strVal val="visible"/>
                                      </p:to>
                                    </p:set>
                                    <p:animEffect transition="in" filter="blinds(horizontal)">
                                      <p:cBhvr>
                                        <p:cTn id="38" dur="500"/>
                                        <p:tgtEl>
                                          <p:spTgt spid="421893">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421893">
                                            <p:txEl>
                                              <p:pRg st="2" end="2"/>
                                            </p:txEl>
                                          </p:spTgt>
                                        </p:tgtEl>
                                        <p:attrNameLst>
                                          <p:attrName>style.visibility</p:attrName>
                                        </p:attrNameLst>
                                      </p:cBhvr>
                                      <p:to>
                                        <p:strVal val="visible"/>
                                      </p:to>
                                    </p:set>
                                    <p:animEffect transition="in" filter="blinds(horizontal)">
                                      <p:cBhvr>
                                        <p:cTn id="43" dur="500"/>
                                        <p:tgtEl>
                                          <p:spTgt spid="421893">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421893">
                                            <p:txEl>
                                              <p:pRg st="3" end="3"/>
                                            </p:txEl>
                                          </p:spTgt>
                                        </p:tgtEl>
                                        <p:attrNameLst>
                                          <p:attrName>style.visibility</p:attrName>
                                        </p:attrNameLst>
                                      </p:cBhvr>
                                      <p:to>
                                        <p:strVal val="visible"/>
                                      </p:to>
                                    </p:set>
                                    <p:animEffect transition="in" filter="blinds(horizontal)">
                                      <p:cBhvr>
                                        <p:cTn id="48" dur="500"/>
                                        <p:tgtEl>
                                          <p:spTgt spid="421893">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421893">
                                            <p:txEl>
                                              <p:pRg st="4" end="4"/>
                                            </p:txEl>
                                          </p:spTgt>
                                        </p:tgtEl>
                                        <p:attrNameLst>
                                          <p:attrName>style.visibility</p:attrName>
                                        </p:attrNameLst>
                                      </p:cBhvr>
                                      <p:to>
                                        <p:strVal val="visible"/>
                                      </p:to>
                                    </p:set>
                                    <p:animEffect transition="in" filter="blinds(horizontal)">
                                      <p:cBhvr>
                                        <p:cTn id="53" dur="500"/>
                                        <p:tgtEl>
                                          <p:spTgt spid="421893">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421894"/>
                                        </p:tgtEl>
                                        <p:attrNameLst>
                                          <p:attrName>style.visibility</p:attrName>
                                        </p:attrNameLst>
                                      </p:cBhvr>
                                      <p:to>
                                        <p:strVal val="visible"/>
                                      </p:to>
                                    </p:set>
                                    <p:animEffect transition="in" filter="blinds(horizontal)">
                                      <p:cBhvr>
                                        <p:cTn id="58" dur="500"/>
                                        <p:tgtEl>
                                          <p:spTgt spid="421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4" grpId="0"/>
      <p:bldP spid="42189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idx="4294967295"/>
          </p:nvPr>
        </p:nvSpPr>
        <p:spPr>
          <a:xfrm>
            <a:off x="476250" y="141288"/>
            <a:ext cx="8640763" cy="452437"/>
          </a:xfrm>
        </p:spPr>
        <p:txBody>
          <a:bodyPr lIns="91440" tIns="45720" rIns="91440" bIns="45720" anchor="ctr"/>
          <a:lstStyle/>
          <a:p>
            <a:pPr eaLnBrk="1" hangingPunct="1"/>
            <a:r>
              <a:rPr lang="zh-CN" altLang="en-US"/>
              <a:t>直接映射</a:t>
            </a:r>
            <a:r>
              <a:rPr lang="en-US" altLang="zh-CN"/>
              <a:t>Cache</a:t>
            </a:r>
            <a:r>
              <a:rPr lang="zh-CN" altLang="en-US"/>
              <a:t>组织示意图</a:t>
            </a:r>
          </a:p>
        </p:txBody>
      </p:sp>
      <p:pic>
        <p:nvPicPr>
          <p:cNvPr id="578563" name="Picture 3" descr="直接映射的Cache组织示意图"/>
          <p:cNvPicPr>
            <a:picLocks noChangeAspect="1" noChangeArrowheads="1"/>
          </p:cNvPicPr>
          <p:nvPr/>
        </p:nvPicPr>
        <p:blipFill>
          <a:blip r:embed="rId3"/>
          <a:srcRect/>
          <a:stretch>
            <a:fillRect/>
          </a:stretch>
        </p:blipFill>
        <p:spPr bwMode="auto">
          <a:xfrm>
            <a:off x="2311400" y="998538"/>
            <a:ext cx="6832600" cy="5400675"/>
          </a:xfrm>
          <a:prstGeom prst="rect">
            <a:avLst/>
          </a:prstGeom>
          <a:noFill/>
          <a:ln w="9525">
            <a:solidFill>
              <a:srgbClr val="0000FF"/>
            </a:solidFill>
            <a:miter lim="800000"/>
            <a:headEnd/>
            <a:tailEnd/>
          </a:ln>
        </p:spPr>
      </p:pic>
      <p:sp>
        <p:nvSpPr>
          <p:cNvPr id="578564" name="Rectangle 4"/>
          <p:cNvSpPr>
            <a:spLocks noChangeArrowheads="1"/>
          </p:cNvSpPr>
          <p:nvPr/>
        </p:nvSpPr>
        <p:spPr bwMode="auto">
          <a:xfrm>
            <a:off x="250825" y="279400"/>
            <a:ext cx="2200275" cy="3048000"/>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2000" b="1">
                <a:solidFill>
                  <a:srgbClr val="0000FF"/>
                </a:solidFill>
                <a:latin typeface="微软雅黑" pitchFamily="34" charset="-122"/>
                <a:ea typeface="微软雅黑" pitchFamily="34" charset="-122"/>
              </a:rPr>
              <a:t>假定</a:t>
            </a:r>
            <a:r>
              <a:rPr kumimoji="1" lang="zh-CN" altLang="en-US" sz="2000" b="1">
                <a:solidFill>
                  <a:srgbClr val="0000FF"/>
                </a:solidFill>
                <a:latin typeface="微软雅黑" pitchFamily="34" charset="-122"/>
                <a:ea typeface="微软雅黑" pitchFamily="34" charset="-122"/>
                <a:cs typeface="Arial" pitchFamily="34" charset="0"/>
              </a:rPr>
              <a:t>数据在主存和</a:t>
            </a:r>
            <a:r>
              <a:rPr kumimoji="1" lang="en-US" altLang="zh-CN" sz="2000" b="1">
                <a:solidFill>
                  <a:srgbClr val="0000FF"/>
                </a:solidFill>
                <a:latin typeface="微软雅黑" pitchFamily="34" charset="-122"/>
                <a:ea typeface="微软雅黑" pitchFamily="34" charset="-122"/>
                <a:cs typeface="Arial" pitchFamily="34" charset="0"/>
              </a:rPr>
              <a:t>Cache</a:t>
            </a:r>
            <a:r>
              <a:rPr kumimoji="1" lang="zh-CN" altLang="en-US" sz="2000" b="1">
                <a:solidFill>
                  <a:srgbClr val="0000FF"/>
                </a:solidFill>
                <a:latin typeface="微软雅黑" pitchFamily="34" charset="-122"/>
                <a:ea typeface="微软雅黑" pitchFamily="34" charset="-122"/>
                <a:cs typeface="Arial" pitchFamily="34" charset="0"/>
              </a:rPr>
              <a:t>间的传送单位为512字。</a:t>
            </a:r>
          </a:p>
          <a:p>
            <a:pPr eaLnBrk="1" hangingPunct="1">
              <a:spcBef>
                <a:spcPct val="50000"/>
              </a:spcBef>
            </a:pPr>
            <a:r>
              <a:rPr kumimoji="1" lang="en-US" altLang="zh-CN" sz="2000" b="1">
                <a:solidFill>
                  <a:srgbClr val="0000FF"/>
                </a:solidFill>
                <a:latin typeface="微软雅黑" pitchFamily="34" charset="-122"/>
                <a:ea typeface="微软雅黑" pitchFamily="34" charset="-122"/>
                <a:cs typeface="Arial" pitchFamily="34" charset="0"/>
              </a:rPr>
              <a:t>Cache</a:t>
            </a:r>
            <a:r>
              <a:rPr kumimoji="1" lang="zh-CN" altLang="en-US" sz="2000" b="1">
                <a:solidFill>
                  <a:srgbClr val="0000FF"/>
                </a:solidFill>
                <a:latin typeface="微软雅黑" pitchFamily="34" charset="-122"/>
                <a:ea typeface="微软雅黑" pitchFamily="34" charset="-122"/>
                <a:cs typeface="Arial" pitchFamily="34" charset="0"/>
              </a:rPr>
              <a:t>大小：2</a:t>
            </a:r>
            <a:r>
              <a:rPr kumimoji="1" lang="zh-CN" altLang="en-US" sz="2000" b="1" baseline="30000">
                <a:solidFill>
                  <a:srgbClr val="0000FF"/>
                </a:solidFill>
                <a:latin typeface="微软雅黑" pitchFamily="34" charset="-122"/>
                <a:ea typeface="微软雅黑" pitchFamily="34" charset="-122"/>
                <a:cs typeface="Arial" pitchFamily="34" charset="0"/>
              </a:rPr>
              <a:t>13</a:t>
            </a:r>
            <a:r>
              <a:rPr kumimoji="1" lang="zh-CN" altLang="en-US" sz="2000" b="1">
                <a:solidFill>
                  <a:srgbClr val="0000FF"/>
                </a:solidFill>
                <a:latin typeface="微软雅黑" pitchFamily="34" charset="-122"/>
                <a:ea typeface="微软雅黑" pitchFamily="34" charset="-122"/>
                <a:cs typeface="Arial" pitchFamily="34" charset="0"/>
              </a:rPr>
              <a:t>字=8</a:t>
            </a:r>
            <a:r>
              <a:rPr kumimoji="1" lang="en-US" altLang="zh-CN" sz="2000" b="1">
                <a:solidFill>
                  <a:srgbClr val="0000FF"/>
                </a:solidFill>
                <a:latin typeface="微软雅黑" pitchFamily="34" charset="-122"/>
                <a:ea typeface="微软雅黑" pitchFamily="34" charset="-122"/>
                <a:cs typeface="Arial" pitchFamily="34" charset="0"/>
              </a:rPr>
              <a:t>K</a:t>
            </a:r>
            <a:r>
              <a:rPr kumimoji="1" lang="zh-CN" altLang="en-US" sz="2000" b="1">
                <a:solidFill>
                  <a:srgbClr val="0000FF"/>
                </a:solidFill>
                <a:latin typeface="微软雅黑" pitchFamily="34" charset="-122"/>
                <a:ea typeface="微软雅黑" pitchFamily="34" charset="-122"/>
                <a:cs typeface="Arial" pitchFamily="34" charset="0"/>
              </a:rPr>
              <a:t>字=16行 </a:t>
            </a:r>
            <a:r>
              <a:rPr kumimoji="1" lang="en-US" altLang="zh-CN" sz="2000" b="1">
                <a:solidFill>
                  <a:srgbClr val="0000FF"/>
                </a:solidFill>
                <a:latin typeface="微软雅黑" pitchFamily="34" charset="-122"/>
                <a:ea typeface="微软雅黑" pitchFamily="34" charset="-122"/>
                <a:cs typeface="Arial" pitchFamily="34" charset="0"/>
              </a:rPr>
              <a:t>x 512</a:t>
            </a:r>
            <a:r>
              <a:rPr kumimoji="1" lang="zh-CN" altLang="en-US" sz="2000" b="1">
                <a:solidFill>
                  <a:srgbClr val="0000FF"/>
                </a:solidFill>
                <a:latin typeface="微软雅黑" pitchFamily="34" charset="-122"/>
                <a:ea typeface="微软雅黑" pitchFamily="34" charset="-122"/>
                <a:cs typeface="Arial" pitchFamily="34" charset="0"/>
              </a:rPr>
              <a:t>字/ 行</a:t>
            </a:r>
          </a:p>
          <a:p>
            <a:pPr eaLnBrk="1" hangingPunct="1">
              <a:spcBef>
                <a:spcPct val="50000"/>
              </a:spcBef>
            </a:pPr>
            <a:r>
              <a:rPr kumimoji="1" lang="zh-CN" altLang="en-US" sz="2000" b="1">
                <a:solidFill>
                  <a:srgbClr val="0000FF"/>
                </a:solidFill>
                <a:latin typeface="微软雅黑" pitchFamily="34" charset="-122"/>
                <a:ea typeface="微软雅黑" pitchFamily="34" charset="-122"/>
                <a:cs typeface="Arial" pitchFamily="34" charset="0"/>
              </a:rPr>
              <a:t> 主存大小：2</a:t>
            </a:r>
            <a:r>
              <a:rPr kumimoji="1" lang="zh-CN" altLang="en-US" sz="2000" b="1" baseline="30000">
                <a:solidFill>
                  <a:srgbClr val="0000FF"/>
                </a:solidFill>
                <a:latin typeface="微软雅黑" pitchFamily="34" charset="-122"/>
                <a:ea typeface="微软雅黑" pitchFamily="34" charset="-122"/>
                <a:cs typeface="Arial" pitchFamily="34" charset="0"/>
              </a:rPr>
              <a:t>20</a:t>
            </a:r>
            <a:r>
              <a:rPr kumimoji="1" lang="zh-CN" altLang="en-US" sz="2000" b="1">
                <a:solidFill>
                  <a:srgbClr val="0000FF"/>
                </a:solidFill>
                <a:latin typeface="微软雅黑" pitchFamily="34" charset="-122"/>
                <a:ea typeface="微软雅黑" pitchFamily="34" charset="-122"/>
                <a:cs typeface="Arial" pitchFamily="34" charset="0"/>
              </a:rPr>
              <a:t>字=1024</a:t>
            </a:r>
            <a:r>
              <a:rPr kumimoji="1" lang="en-US" altLang="zh-CN" sz="2000" b="1">
                <a:solidFill>
                  <a:srgbClr val="0000FF"/>
                </a:solidFill>
                <a:latin typeface="微软雅黑" pitchFamily="34" charset="-122"/>
                <a:ea typeface="微软雅黑" pitchFamily="34" charset="-122"/>
                <a:cs typeface="Arial" pitchFamily="34" charset="0"/>
              </a:rPr>
              <a:t>K</a:t>
            </a:r>
            <a:r>
              <a:rPr kumimoji="1" lang="zh-CN" altLang="en-US" sz="2000" b="1">
                <a:solidFill>
                  <a:srgbClr val="0000FF"/>
                </a:solidFill>
                <a:latin typeface="微软雅黑" pitchFamily="34" charset="-122"/>
                <a:ea typeface="微软雅黑" pitchFamily="34" charset="-122"/>
                <a:cs typeface="Arial" pitchFamily="34" charset="0"/>
              </a:rPr>
              <a:t>字=2048块 </a:t>
            </a:r>
            <a:r>
              <a:rPr kumimoji="1" lang="en-US" altLang="zh-CN" sz="2000" b="1">
                <a:solidFill>
                  <a:srgbClr val="0000FF"/>
                </a:solidFill>
                <a:latin typeface="微软雅黑" pitchFamily="34" charset="-122"/>
                <a:ea typeface="微软雅黑" pitchFamily="34" charset="-122"/>
                <a:cs typeface="Arial" pitchFamily="34" charset="0"/>
              </a:rPr>
              <a:t>x 512</a:t>
            </a:r>
            <a:r>
              <a:rPr kumimoji="1" lang="zh-CN" altLang="en-US" sz="2000" b="1">
                <a:solidFill>
                  <a:srgbClr val="0000FF"/>
                </a:solidFill>
                <a:latin typeface="微软雅黑" pitchFamily="34" charset="-122"/>
                <a:ea typeface="微软雅黑" pitchFamily="34" charset="-122"/>
                <a:cs typeface="Arial" pitchFamily="34" charset="0"/>
              </a:rPr>
              <a:t>字/ 块</a:t>
            </a:r>
          </a:p>
        </p:txBody>
      </p:sp>
      <p:sp>
        <p:nvSpPr>
          <p:cNvPr id="422917" name="Text Box 5"/>
          <p:cNvSpPr txBox="1">
            <a:spLocks noChangeArrowheads="1"/>
          </p:cNvSpPr>
          <p:nvPr/>
        </p:nvSpPr>
        <p:spPr bwMode="auto">
          <a:xfrm>
            <a:off x="296863" y="3519488"/>
            <a:ext cx="1844675" cy="1676400"/>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2000" b="1">
                <a:solidFill>
                  <a:srgbClr val="0000FF"/>
                </a:solidFill>
                <a:ea typeface="黑体" pitchFamily="49" charset="-122"/>
                <a:cs typeface="Arial" pitchFamily="34" charset="0"/>
              </a:rPr>
              <a:t>Cache</a:t>
            </a:r>
            <a:r>
              <a:rPr kumimoji="1" lang="zh-CN" altLang="en-US" sz="2000" b="1">
                <a:solidFill>
                  <a:srgbClr val="0000FF"/>
                </a:solidFill>
                <a:ea typeface="黑体" pitchFamily="49" charset="-122"/>
                <a:cs typeface="Arial" pitchFamily="34" charset="0"/>
              </a:rPr>
              <a:t>标记</a:t>
            </a:r>
            <a:r>
              <a:rPr kumimoji="1" lang="en-US" altLang="zh-CN" sz="2000" b="1">
                <a:solidFill>
                  <a:srgbClr val="0000FF"/>
                </a:solidFill>
                <a:ea typeface="黑体" pitchFamily="49" charset="-122"/>
                <a:cs typeface="Arial" pitchFamily="34" charset="0"/>
              </a:rPr>
              <a:t>(tag)</a:t>
            </a:r>
            <a:r>
              <a:rPr kumimoji="1" lang="zh-CN" altLang="en-US" sz="2000" b="1">
                <a:solidFill>
                  <a:srgbClr val="0000FF"/>
                </a:solidFill>
                <a:ea typeface="黑体" pitchFamily="49" charset="-122"/>
                <a:cs typeface="Arial" pitchFamily="34" charset="0"/>
              </a:rPr>
              <a:t>指出对应行取自哪个主存块群</a:t>
            </a:r>
          </a:p>
          <a:p>
            <a:pPr eaLnBrk="1" hangingPunct="1">
              <a:spcBef>
                <a:spcPct val="50000"/>
              </a:spcBef>
            </a:pPr>
            <a:r>
              <a:rPr kumimoji="1" lang="zh-CN" altLang="en-US" sz="2000" b="1">
                <a:solidFill>
                  <a:srgbClr val="0000FF"/>
                </a:solidFill>
                <a:ea typeface="黑体" pitchFamily="49" charset="-122"/>
                <a:cs typeface="Arial" pitchFamily="34" charset="0"/>
              </a:rPr>
              <a:t>指出对应地址位于哪个块群</a:t>
            </a:r>
          </a:p>
        </p:txBody>
      </p:sp>
      <p:sp>
        <p:nvSpPr>
          <p:cNvPr id="422918" name="Line 6"/>
          <p:cNvSpPr>
            <a:spLocks noChangeShapeType="1"/>
          </p:cNvSpPr>
          <p:nvPr/>
        </p:nvSpPr>
        <p:spPr bwMode="auto">
          <a:xfrm flipV="1">
            <a:off x="2097088" y="3068638"/>
            <a:ext cx="674687" cy="720725"/>
          </a:xfrm>
          <a:prstGeom prst="line">
            <a:avLst/>
          </a:prstGeom>
          <a:noFill/>
          <a:ln w="28575">
            <a:solidFill>
              <a:srgbClr val="CC0000"/>
            </a:solidFill>
            <a:round/>
            <a:headEnd/>
            <a:tailEnd type="triangle" w="med" len="med"/>
          </a:ln>
        </p:spPr>
        <p:txBody>
          <a:bodyPr lIns="0" tIns="0" rIns="0" bIns="0">
            <a:spAutoFit/>
          </a:bodyPr>
          <a:lstStyle/>
          <a:p>
            <a:endParaRPr lang="zh-CN" altLang="en-US"/>
          </a:p>
        </p:txBody>
      </p:sp>
      <p:sp>
        <p:nvSpPr>
          <p:cNvPr id="422919" name="Line 7"/>
          <p:cNvSpPr>
            <a:spLocks noChangeShapeType="1"/>
          </p:cNvSpPr>
          <p:nvPr/>
        </p:nvSpPr>
        <p:spPr bwMode="auto">
          <a:xfrm>
            <a:off x="1692275" y="4914900"/>
            <a:ext cx="854075" cy="314325"/>
          </a:xfrm>
          <a:prstGeom prst="line">
            <a:avLst/>
          </a:prstGeom>
          <a:noFill/>
          <a:ln w="28575">
            <a:solidFill>
              <a:srgbClr val="CC0000"/>
            </a:solidFill>
            <a:round/>
            <a:headEnd/>
            <a:tailEnd type="triangle" w="med" len="med"/>
          </a:ln>
        </p:spPr>
        <p:txBody>
          <a:bodyPr lIns="0" tIns="0" rIns="0" bIns="0">
            <a:spAutoFit/>
          </a:bodyPr>
          <a:lstStyle/>
          <a:p>
            <a:endParaRPr lang="zh-CN" altLang="en-US"/>
          </a:p>
        </p:txBody>
      </p:sp>
      <p:sp>
        <p:nvSpPr>
          <p:cNvPr id="422922" name="Text Box 10"/>
          <p:cNvSpPr txBox="1">
            <a:spLocks noChangeArrowheads="1"/>
          </p:cNvSpPr>
          <p:nvPr/>
        </p:nvSpPr>
        <p:spPr bwMode="auto">
          <a:xfrm>
            <a:off x="296863" y="5273675"/>
            <a:ext cx="1941512" cy="9144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ea typeface="黑体" pitchFamily="49" charset="-122"/>
                <a:cs typeface="Arial" pitchFamily="34" charset="0"/>
              </a:rPr>
              <a:t>例：如何对</a:t>
            </a:r>
            <a:r>
              <a:rPr kumimoji="1" lang="en-US" altLang="zh-CN" sz="2000" b="1">
                <a:solidFill>
                  <a:srgbClr val="CC0000"/>
                </a:solidFill>
                <a:ea typeface="黑体" pitchFamily="49" charset="-122"/>
                <a:cs typeface="Arial" pitchFamily="34" charset="0"/>
              </a:rPr>
              <a:t>0220CH</a:t>
            </a:r>
            <a:r>
              <a:rPr kumimoji="1" lang="zh-CN" altLang="en-US" sz="2000" b="1">
                <a:solidFill>
                  <a:srgbClr val="CC0000"/>
                </a:solidFill>
                <a:ea typeface="黑体" pitchFamily="49" charset="-122"/>
                <a:cs typeface="Arial" pitchFamily="34" charset="0"/>
              </a:rPr>
              <a:t>单元进行访问？</a:t>
            </a:r>
          </a:p>
        </p:txBody>
      </p:sp>
      <p:sp>
        <p:nvSpPr>
          <p:cNvPr id="578569" name="Text Box 11"/>
          <p:cNvSpPr txBox="1">
            <a:spLocks noChangeArrowheads="1"/>
          </p:cNvSpPr>
          <p:nvPr/>
        </p:nvSpPr>
        <p:spPr bwMode="auto">
          <a:xfrm>
            <a:off x="6334125" y="3629025"/>
            <a:ext cx="866775" cy="274638"/>
          </a:xfrm>
          <a:prstGeom prst="rect">
            <a:avLst/>
          </a:prstGeom>
          <a:noFill/>
          <a:ln w="9525">
            <a:noFill/>
            <a:miter lim="800000"/>
            <a:headEnd/>
            <a:tailEnd/>
          </a:ln>
        </p:spPr>
        <p:txBody>
          <a:bodyPr lIns="0" tIns="0" rIns="0" bIns="0">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422924" name="Text Box 12"/>
          <p:cNvSpPr txBox="1">
            <a:spLocks noChangeArrowheads="1"/>
          </p:cNvSpPr>
          <p:nvPr/>
        </p:nvSpPr>
        <p:spPr bwMode="auto">
          <a:xfrm>
            <a:off x="6315075" y="3324225"/>
            <a:ext cx="771525" cy="244475"/>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b="1" i="1">
                <a:solidFill>
                  <a:srgbClr val="006600"/>
                </a:solidFill>
                <a:ea typeface="华文新魏" pitchFamily="2" charset="-122"/>
              </a:rPr>
              <a:t>0220CH</a:t>
            </a:r>
          </a:p>
        </p:txBody>
      </p:sp>
      <p:sp>
        <p:nvSpPr>
          <p:cNvPr id="422925" name="Text Box 13"/>
          <p:cNvSpPr txBox="1">
            <a:spLocks noChangeArrowheads="1"/>
          </p:cNvSpPr>
          <p:nvPr/>
        </p:nvSpPr>
        <p:spPr bwMode="auto">
          <a:xfrm>
            <a:off x="2006600" y="6248400"/>
            <a:ext cx="5934075" cy="609600"/>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en-US" altLang="zh-CN" sz="2000" b="1">
                <a:solidFill>
                  <a:srgbClr val="006600"/>
                </a:solidFill>
                <a:ea typeface="黑体" pitchFamily="49" charset="-122"/>
              </a:rPr>
              <a:t>0000 001</a:t>
            </a:r>
            <a:r>
              <a:rPr kumimoji="1" lang="en-US" altLang="zh-CN" sz="2000" b="1">
                <a:solidFill>
                  <a:srgbClr val="CC0000"/>
                </a:solidFill>
                <a:ea typeface="黑体" pitchFamily="49" charset="-122"/>
              </a:rPr>
              <a:t>0 001</a:t>
            </a:r>
            <a:r>
              <a:rPr kumimoji="1" lang="en-US" altLang="zh-CN" sz="2000" b="1">
                <a:solidFill>
                  <a:srgbClr val="0000FF"/>
                </a:solidFill>
                <a:ea typeface="黑体" pitchFamily="49" charset="-122"/>
              </a:rPr>
              <a:t>0 0000 1100B </a:t>
            </a:r>
            <a:r>
              <a:rPr kumimoji="1" lang="zh-CN" altLang="en-US" sz="2000" b="1">
                <a:solidFill>
                  <a:srgbClr val="0000FF"/>
                </a:solidFill>
                <a:ea typeface="黑体" pitchFamily="49" charset="-122"/>
              </a:rPr>
              <a:t>是第</a:t>
            </a:r>
            <a:r>
              <a:rPr kumimoji="1" lang="en-US" altLang="zh-CN" sz="2000" b="1">
                <a:solidFill>
                  <a:srgbClr val="0000FF"/>
                </a:solidFill>
                <a:ea typeface="黑体" pitchFamily="49" charset="-122"/>
              </a:rPr>
              <a:t>1</a:t>
            </a:r>
            <a:r>
              <a:rPr kumimoji="1" lang="zh-CN" altLang="en-US" sz="2000" b="1">
                <a:solidFill>
                  <a:srgbClr val="0000FF"/>
                </a:solidFill>
                <a:ea typeface="黑体" pitchFamily="49" charset="-122"/>
              </a:rPr>
              <a:t>块群中的</a:t>
            </a:r>
            <a:r>
              <a:rPr kumimoji="1" lang="en-US" altLang="zh-CN" sz="2000" b="1">
                <a:solidFill>
                  <a:srgbClr val="0000FF"/>
                </a:solidFill>
                <a:ea typeface="黑体" pitchFamily="49" charset="-122"/>
              </a:rPr>
              <a:t>0001</a:t>
            </a:r>
            <a:r>
              <a:rPr kumimoji="1" lang="zh-CN" altLang="en-US" sz="2000" b="1">
                <a:solidFill>
                  <a:srgbClr val="0000FF"/>
                </a:solidFill>
                <a:ea typeface="黑体" pitchFamily="49" charset="-122"/>
              </a:rPr>
              <a:t>块（即第</a:t>
            </a:r>
            <a:r>
              <a:rPr kumimoji="1" lang="en-US" altLang="zh-CN" sz="2000" b="1">
                <a:solidFill>
                  <a:srgbClr val="0000FF"/>
                </a:solidFill>
                <a:ea typeface="黑体" pitchFamily="49" charset="-122"/>
              </a:rPr>
              <a:t>17</a:t>
            </a:r>
            <a:r>
              <a:rPr kumimoji="1" lang="zh-CN" altLang="en-US" sz="2000" b="1">
                <a:solidFill>
                  <a:srgbClr val="0000FF"/>
                </a:solidFill>
                <a:ea typeface="黑体" pitchFamily="49" charset="-122"/>
              </a:rPr>
              <a:t>块）中第</a:t>
            </a:r>
            <a:r>
              <a:rPr kumimoji="1" lang="en-US" altLang="zh-CN" sz="2000" b="1">
                <a:solidFill>
                  <a:srgbClr val="0000FF"/>
                </a:solidFill>
                <a:ea typeface="黑体" pitchFamily="49" charset="-122"/>
              </a:rPr>
              <a:t>12</a:t>
            </a:r>
            <a:r>
              <a:rPr kumimoji="1" lang="zh-CN" altLang="en-US" sz="2000" b="1">
                <a:solidFill>
                  <a:srgbClr val="0000FF"/>
                </a:solidFill>
                <a:ea typeface="黑体" pitchFamily="49" charset="-122"/>
              </a:rPr>
              <a:t>个单元！</a:t>
            </a:r>
          </a:p>
        </p:txBody>
      </p:sp>
      <p:sp>
        <p:nvSpPr>
          <p:cNvPr id="422926" name="Rectangle 14"/>
          <p:cNvSpPr>
            <a:spLocks noChangeArrowheads="1"/>
          </p:cNvSpPr>
          <p:nvPr/>
        </p:nvSpPr>
        <p:spPr bwMode="auto">
          <a:xfrm>
            <a:off x="7200900" y="3267075"/>
            <a:ext cx="790575" cy="333375"/>
          </a:xfrm>
          <a:prstGeom prst="rect">
            <a:avLst/>
          </a:prstGeom>
          <a:solidFill>
            <a:srgbClr val="008000">
              <a:alpha val="39999"/>
            </a:srgbClr>
          </a:solidFill>
          <a:ln w="9525">
            <a:noFill/>
            <a:miter lim="800000"/>
            <a:headEnd/>
            <a:tailEnd/>
          </a:ln>
        </p:spPr>
        <p:txBody>
          <a:bodyPr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422927" name="Rectangle 15"/>
          <p:cNvSpPr>
            <a:spLocks noChangeArrowheads="1"/>
          </p:cNvSpPr>
          <p:nvPr/>
        </p:nvSpPr>
        <p:spPr bwMode="auto">
          <a:xfrm>
            <a:off x="3255963" y="2684463"/>
            <a:ext cx="762000" cy="333375"/>
          </a:xfrm>
          <a:prstGeom prst="rect">
            <a:avLst/>
          </a:prstGeom>
          <a:solidFill>
            <a:srgbClr val="008000">
              <a:alpha val="39999"/>
            </a:srgbClr>
          </a:solidFill>
          <a:ln w="9525">
            <a:noFill/>
            <a:miter lim="800000"/>
            <a:headEnd/>
            <a:tailEnd/>
          </a:ln>
        </p:spPr>
        <p:txBody>
          <a:bodyPr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422929" name="Rectangle 17"/>
          <p:cNvSpPr>
            <a:spLocks noChangeArrowheads="1"/>
          </p:cNvSpPr>
          <p:nvPr/>
        </p:nvSpPr>
        <p:spPr bwMode="auto">
          <a:xfrm>
            <a:off x="2592388" y="2779713"/>
            <a:ext cx="788987" cy="244475"/>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b="1">
                <a:solidFill>
                  <a:srgbClr val="FF0000"/>
                </a:solidFill>
                <a:ea typeface="黑体" pitchFamily="49" charset="-122"/>
              </a:rPr>
              <a:t>0000001</a:t>
            </a:r>
            <a:endParaRPr kumimoji="1" lang="zh-CN" altLang="en-US" b="1">
              <a:solidFill>
                <a:srgbClr val="FF0000"/>
              </a:solidFill>
              <a:ea typeface="黑体" pitchFamily="49" charset="-122"/>
            </a:endParaRPr>
          </a:p>
        </p:txBody>
      </p:sp>
      <p:sp>
        <p:nvSpPr>
          <p:cNvPr id="15" name="TextBox 14"/>
          <p:cNvSpPr txBox="1"/>
          <p:nvPr/>
        </p:nvSpPr>
        <p:spPr>
          <a:xfrm>
            <a:off x="3581400" y="5133975"/>
            <a:ext cx="990600" cy="230188"/>
          </a:xfrm>
          <a:prstGeom prst="rect">
            <a:avLst/>
          </a:prstGeom>
          <a:solidFill>
            <a:schemeClr val="bg1"/>
          </a:solidFill>
        </p:spPr>
        <p:txBody>
          <a:bodyPr lIns="0" tIns="0" rIns="0" bIns="0">
            <a:spAutoFit/>
          </a:bodyPr>
          <a:lstStyle/>
          <a:p>
            <a:pPr eaLnBrk="1" hangingPunct="1">
              <a:spcBef>
                <a:spcPct val="50000"/>
              </a:spcBef>
              <a:defRPr/>
            </a:pPr>
            <a:r>
              <a:rPr kumimoji="1" lang="en-US" altLang="zh-CN" sz="1500" b="1" dirty="0">
                <a:solidFill>
                  <a:srgbClr val="FF0000"/>
                </a:solidFill>
                <a:latin typeface="+mn-lt"/>
                <a:ea typeface="黑体" pitchFamily="49" charset="-122"/>
              </a:rPr>
              <a:t>Cache</a:t>
            </a:r>
            <a:r>
              <a:rPr kumimoji="1" lang="zh-CN" altLang="en-US" sz="1500" b="1" dirty="0">
                <a:solidFill>
                  <a:srgbClr val="FF0000"/>
                </a:solidFill>
                <a:latin typeface="+mn-lt"/>
                <a:ea typeface="黑体" pitchFamily="49" charset="-122"/>
              </a:rPr>
              <a:t>索引</a:t>
            </a:r>
          </a:p>
        </p:txBody>
      </p:sp>
      <p:grpSp>
        <p:nvGrpSpPr>
          <p:cNvPr id="2" name="组合 23"/>
          <p:cNvGrpSpPr>
            <a:grpSpLocks/>
          </p:cNvGrpSpPr>
          <p:nvPr/>
        </p:nvGrpSpPr>
        <p:grpSpPr bwMode="auto">
          <a:xfrm>
            <a:off x="2457450" y="5499100"/>
            <a:ext cx="2609850" cy="855663"/>
            <a:chOff x="2456765" y="5499230"/>
            <a:chExt cx="2610290" cy="855096"/>
          </a:xfrm>
        </p:grpSpPr>
        <p:cxnSp>
          <p:nvCxnSpPr>
            <p:cNvPr id="578577" name="直接箭头连接符 16"/>
            <p:cNvCxnSpPr>
              <a:cxnSpLocks noChangeShapeType="1"/>
            </p:cNvCxnSpPr>
            <p:nvPr/>
          </p:nvCxnSpPr>
          <p:spPr bwMode="auto">
            <a:xfrm flipV="1">
              <a:off x="2456765" y="5634245"/>
              <a:ext cx="450050" cy="630070"/>
            </a:xfrm>
            <a:prstGeom prst="straightConnector1">
              <a:avLst/>
            </a:prstGeom>
            <a:noFill/>
            <a:ln w="38100" algn="ctr">
              <a:solidFill>
                <a:srgbClr val="008000"/>
              </a:solidFill>
              <a:round/>
              <a:headEnd/>
              <a:tailEnd type="arrow" w="med" len="med"/>
            </a:ln>
          </p:spPr>
        </p:cxnSp>
        <p:cxnSp>
          <p:nvCxnSpPr>
            <p:cNvPr id="578578" name="直接箭头连接符 17"/>
            <p:cNvCxnSpPr>
              <a:cxnSpLocks noChangeShapeType="1"/>
            </p:cNvCxnSpPr>
            <p:nvPr/>
          </p:nvCxnSpPr>
          <p:spPr bwMode="auto">
            <a:xfrm flipV="1">
              <a:off x="3311860" y="5544235"/>
              <a:ext cx="495055" cy="765085"/>
            </a:xfrm>
            <a:prstGeom prst="straightConnector1">
              <a:avLst/>
            </a:prstGeom>
            <a:noFill/>
            <a:ln w="38100" algn="ctr">
              <a:solidFill>
                <a:srgbClr val="FF0000"/>
              </a:solidFill>
              <a:round/>
              <a:headEnd/>
              <a:tailEnd type="arrow" w="med" len="med"/>
            </a:ln>
          </p:spPr>
        </p:cxnSp>
        <p:cxnSp>
          <p:nvCxnSpPr>
            <p:cNvPr id="578579" name="直接箭头连接符 19"/>
            <p:cNvCxnSpPr>
              <a:cxnSpLocks noChangeShapeType="1"/>
            </p:cNvCxnSpPr>
            <p:nvPr/>
          </p:nvCxnSpPr>
          <p:spPr bwMode="auto">
            <a:xfrm flipV="1">
              <a:off x="4481990" y="5499230"/>
              <a:ext cx="585065" cy="855096"/>
            </a:xfrm>
            <a:prstGeom prst="straightConnector1">
              <a:avLst/>
            </a:prstGeom>
            <a:noFill/>
            <a:ln w="38100" algn="ctr">
              <a:solidFill>
                <a:schemeClr val="accent2"/>
              </a:solidFill>
              <a:round/>
              <a:headEnd/>
              <a:tailEnd type="arrow"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2917">
                                            <p:txEl>
                                              <p:pRg st="0" end="0"/>
                                            </p:txEl>
                                          </p:spTgt>
                                        </p:tgtEl>
                                        <p:attrNameLst>
                                          <p:attrName>style.visibility</p:attrName>
                                        </p:attrNameLst>
                                      </p:cBhvr>
                                      <p:to>
                                        <p:strVal val="visible"/>
                                      </p:to>
                                    </p:set>
                                    <p:animEffect transition="in" filter="blinds(horizontal)">
                                      <p:cBhvr>
                                        <p:cTn id="7" dur="500"/>
                                        <p:tgtEl>
                                          <p:spTgt spid="4229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2918"/>
                                        </p:tgtEl>
                                        <p:attrNameLst>
                                          <p:attrName>style.visibility</p:attrName>
                                        </p:attrNameLst>
                                      </p:cBhvr>
                                      <p:to>
                                        <p:strVal val="visible"/>
                                      </p:to>
                                    </p:set>
                                    <p:animEffect transition="in" filter="blinds(horizontal)">
                                      <p:cBhvr>
                                        <p:cTn id="12" dur="500"/>
                                        <p:tgtEl>
                                          <p:spTgt spid="4229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2917">
                                            <p:txEl>
                                              <p:pRg st="1" end="1"/>
                                            </p:txEl>
                                          </p:spTgt>
                                        </p:tgtEl>
                                        <p:attrNameLst>
                                          <p:attrName>style.visibility</p:attrName>
                                        </p:attrNameLst>
                                      </p:cBhvr>
                                      <p:to>
                                        <p:strVal val="visible"/>
                                      </p:to>
                                    </p:set>
                                    <p:animEffect transition="in" filter="blinds(horizontal)">
                                      <p:cBhvr>
                                        <p:cTn id="17" dur="500"/>
                                        <p:tgtEl>
                                          <p:spTgt spid="42291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22919"/>
                                        </p:tgtEl>
                                        <p:attrNameLst>
                                          <p:attrName>style.visibility</p:attrName>
                                        </p:attrNameLst>
                                      </p:cBhvr>
                                      <p:to>
                                        <p:strVal val="visible"/>
                                      </p:to>
                                    </p:set>
                                    <p:animEffect transition="in" filter="blinds(horizontal)">
                                      <p:cBhvr>
                                        <p:cTn id="22" dur="500"/>
                                        <p:tgtEl>
                                          <p:spTgt spid="4229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22922"/>
                                        </p:tgtEl>
                                        <p:attrNameLst>
                                          <p:attrName>style.visibility</p:attrName>
                                        </p:attrNameLst>
                                      </p:cBhvr>
                                      <p:to>
                                        <p:strVal val="visible"/>
                                      </p:to>
                                    </p:set>
                                    <p:animEffect transition="in" filter="blinds(horizontal)">
                                      <p:cBhvr>
                                        <p:cTn id="27" dur="500"/>
                                        <p:tgtEl>
                                          <p:spTgt spid="42292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22925"/>
                                        </p:tgtEl>
                                        <p:attrNameLst>
                                          <p:attrName>style.visibility</p:attrName>
                                        </p:attrNameLst>
                                      </p:cBhvr>
                                      <p:to>
                                        <p:strVal val="visible"/>
                                      </p:to>
                                    </p:set>
                                    <p:animEffect transition="in" filter="blinds(horizontal)">
                                      <p:cBhvr>
                                        <p:cTn id="32" dur="500"/>
                                        <p:tgtEl>
                                          <p:spTgt spid="42292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22924"/>
                                        </p:tgtEl>
                                        <p:attrNameLst>
                                          <p:attrName>style.visibility</p:attrName>
                                        </p:attrNameLst>
                                      </p:cBhvr>
                                      <p:to>
                                        <p:strVal val="visible"/>
                                      </p:to>
                                    </p:set>
                                    <p:animEffect transition="in" filter="blinds(horizontal)">
                                      <p:cBhvr>
                                        <p:cTn id="37" dur="500"/>
                                        <p:tgtEl>
                                          <p:spTgt spid="42292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22926"/>
                                        </p:tgtEl>
                                        <p:attrNameLst>
                                          <p:attrName>style.visibility</p:attrName>
                                        </p:attrNameLst>
                                      </p:cBhvr>
                                      <p:to>
                                        <p:strVal val="visible"/>
                                      </p:to>
                                    </p:set>
                                    <p:animEffect transition="in" filter="blinds(horizontal)">
                                      <p:cBhvr>
                                        <p:cTn id="42" dur="500"/>
                                        <p:tgtEl>
                                          <p:spTgt spid="42292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22927"/>
                                        </p:tgtEl>
                                        <p:attrNameLst>
                                          <p:attrName>style.visibility</p:attrName>
                                        </p:attrNameLst>
                                      </p:cBhvr>
                                      <p:to>
                                        <p:strVal val="visible"/>
                                      </p:to>
                                    </p:set>
                                    <p:animEffect transition="in" filter="blinds(horizontal)">
                                      <p:cBhvr>
                                        <p:cTn id="47" dur="500"/>
                                        <p:tgtEl>
                                          <p:spTgt spid="42292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22929"/>
                                        </p:tgtEl>
                                        <p:attrNameLst>
                                          <p:attrName>style.visibility</p:attrName>
                                        </p:attrNameLst>
                                      </p:cBhvr>
                                      <p:to>
                                        <p:strVal val="visible"/>
                                      </p:to>
                                    </p:set>
                                    <p:animEffect transition="in" filter="blinds(horizontal)">
                                      <p:cBhvr>
                                        <p:cTn id="52" dur="500"/>
                                        <p:tgtEl>
                                          <p:spTgt spid="42292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blinds(horizontal)">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blinds(horizontal)">
                                      <p:cBhvr>
                                        <p:cTn id="6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8" grpId="0" animBg="1"/>
      <p:bldP spid="422919" grpId="0" animBg="1"/>
      <p:bldP spid="422922" grpId="0"/>
      <p:bldP spid="422924" grpId="0"/>
      <p:bldP spid="422925" grpId="0" animBg="1"/>
      <p:bldP spid="422926" grpId="0" animBg="1"/>
      <p:bldP spid="422927" grpId="0" animBg="1"/>
      <p:bldP spid="422929" grpId="0"/>
      <p:bldP spid="15"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Text Box 3"/>
          <p:cNvSpPr txBox="1">
            <a:spLocks noChangeArrowheads="1"/>
          </p:cNvSpPr>
          <p:nvPr/>
        </p:nvSpPr>
        <p:spPr bwMode="auto">
          <a:xfrm>
            <a:off x="2771775" y="3565525"/>
            <a:ext cx="5400675" cy="274638"/>
          </a:xfrm>
          <a:prstGeom prst="rect">
            <a:avLst/>
          </a:prstGeom>
          <a:noFill/>
          <a:ln w="9525">
            <a:noFill/>
            <a:miter lim="800000"/>
            <a:headEnd/>
            <a:tailEnd/>
          </a:ln>
        </p:spPr>
        <p:txBody>
          <a:bodyPr lIns="0" tIns="0" rIns="0" bIns="0">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580611" name="Rectangle 8"/>
          <p:cNvSpPr>
            <a:spLocks noGrp="1" noChangeArrowheads="1"/>
          </p:cNvSpPr>
          <p:nvPr>
            <p:ph type="title" idx="4294967295"/>
          </p:nvPr>
        </p:nvSpPr>
        <p:spPr>
          <a:xfrm>
            <a:off x="304800" y="142875"/>
            <a:ext cx="8640763" cy="533400"/>
          </a:xfrm>
          <a:noFill/>
        </p:spPr>
        <p:txBody>
          <a:bodyPr lIns="91440" tIns="45720" rIns="91440" bIns="45720" anchor="ctr"/>
          <a:lstStyle/>
          <a:p>
            <a:pPr eaLnBrk="1" hangingPunct="1"/>
            <a:r>
              <a:rPr lang="zh-CN" altLang="en-US"/>
              <a:t>有效位（</a:t>
            </a:r>
            <a:r>
              <a:rPr lang="en-US" altLang="zh-CN"/>
              <a:t>Valid Bit</a:t>
            </a:r>
            <a:r>
              <a:rPr lang="zh-CN" altLang="en-US"/>
              <a:t>）</a:t>
            </a:r>
          </a:p>
        </p:txBody>
      </p:sp>
      <p:sp>
        <p:nvSpPr>
          <p:cNvPr id="457737" name="Text Box 9"/>
          <p:cNvSpPr txBox="1">
            <a:spLocks noChangeArrowheads="1"/>
          </p:cNvSpPr>
          <p:nvPr/>
        </p:nvSpPr>
        <p:spPr bwMode="auto">
          <a:xfrm>
            <a:off x="441325" y="3525838"/>
            <a:ext cx="8370888" cy="3048000"/>
          </a:xfrm>
          <a:prstGeom prst="rect">
            <a:avLst/>
          </a:prstGeom>
          <a:noFill/>
          <a:ln w="9525">
            <a:noFill/>
            <a:miter lim="800000"/>
            <a:headEnd/>
            <a:tailEnd/>
          </a:ln>
        </p:spPr>
        <p:txBody>
          <a:bodyPr lIns="0" tIns="0" rIns="0" bIns="0">
            <a:spAutoFit/>
          </a:bodyPr>
          <a:lstStyle/>
          <a:p>
            <a:pPr eaLnBrk="1" hangingPunct="1">
              <a:spcBef>
                <a:spcPts val="600"/>
              </a:spcBef>
              <a:buFont typeface="Arial" pitchFamily="34" charset="0"/>
              <a:buChar char="•"/>
            </a:pPr>
            <a:r>
              <a:rPr kumimoji="1" lang="en-US" altLang="zh-CN" sz="2200" b="1">
                <a:ea typeface="黑体" pitchFamily="49" charset="-122"/>
              </a:rPr>
              <a:t>  </a:t>
            </a:r>
            <a:r>
              <a:rPr kumimoji="1" lang="en-US" altLang="zh-CN" sz="2000" b="1">
                <a:latin typeface="微软雅黑" pitchFamily="34" charset="-122"/>
                <a:ea typeface="微软雅黑" pitchFamily="34" charset="-122"/>
              </a:rPr>
              <a:t>V</a:t>
            </a:r>
            <a:r>
              <a:rPr kumimoji="1" lang="zh-CN" altLang="en-US" sz="2000" b="1">
                <a:latin typeface="微软雅黑" pitchFamily="34" charset="-122"/>
                <a:ea typeface="微软雅黑" pitchFamily="34" charset="-122"/>
              </a:rPr>
              <a:t>为有效位，为</a:t>
            </a:r>
            <a:r>
              <a:rPr kumimoji="1" lang="en-US" altLang="zh-CN" sz="2000" b="1">
                <a:latin typeface="微软雅黑" pitchFamily="34" charset="-122"/>
                <a:ea typeface="微软雅黑" pitchFamily="34" charset="-122"/>
              </a:rPr>
              <a:t>1</a:t>
            </a:r>
            <a:r>
              <a:rPr kumimoji="1" lang="zh-CN" altLang="en-US" sz="2000" b="1">
                <a:latin typeface="微软雅黑" pitchFamily="34" charset="-122"/>
                <a:ea typeface="微软雅黑" pitchFamily="34" charset="-122"/>
              </a:rPr>
              <a:t>表示信息有效，为</a:t>
            </a:r>
            <a:r>
              <a:rPr kumimoji="1" lang="en-US" altLang="zh-CN" sz="2000" b="1">
                <a:latin typeface="微软雅黑" pitchFamily="34" charset="-122"/>
                <a:ea typeface="微软雅黑" pitchFamily="34" charset="-122"/>
              </a:rPr>
              <a:t>0</a:t>
            </a:r>
            <a:r>
              <a:rPr kumimoji="1" lang="zh-CN" altLang="en-US" sz="2000" b="1">
                <a:latin typeface="微软雅黑" pitchFamily="34" charset="-122"/>
                <a:ea typeface="微软雅黑" pitchFamily="34" charset="-122"/>
              </a:rPr>
              <a:t>表示信息无效</a:t>
            </a:r>
            <a:endParaRPr kumimoji="1" lang="en-US" altLang="zh-CN" sz="2000" b="1">
              <a:latin typeface="微软雅黑" pitchFamily="34" charset="-122"/>
              <a:ea typeface="微软雅黑" pitchFamily="34" charset="-122"/>
            </a:endParaRPr>
          </a:p>
          <a:p>
            <a:pPr eaLnBrk="1" hangingPunct="1">
              <a:spcBef>
                <a:spcPts val="600"/>
              </a:spcBef>
              <a:buFont typeface="Arial" pitchFamily="34" charset="0"/>
              <a:buChar char="•"/>
            </a:pPr>
            <a:r>
              <a:rPr kumimoji="1" lang="zh-CN" altLang="en-US" sz="2000" b="1">
                <a:latin typeface="微软雅黑" pitchFamily="34" charset="-122"/>
                <a:ea typeface="微软雅黑" pitchFamily="34" charset="-122"/>
              </a:rPr>
              <a:t>  开机或复位时，</a:t>
            </a:r>
            <a:r>
              <a:rPr kumimoji="1" lang="zh-CN" altLang="en-US" sz="2000" b="1">
                <a:latin typeface="微软雅黑" pitchFamily="34" charset="-122"/>
                <a:ea typeface="微软雅黑" pitchFamily="34" charset="-122"/>
                <a:cs typeface="Arial" pitchFamily="34" charset="0"/>
              </a:rPr>
              <a:t>使所有行的有效位</a:t>
            </a:r>
            <a:r>
              <a:rPr kumimoji="1" lang="en-US" altLang="zh-CN" sz="2000" b="1">
                <a:latin typeface="微软雅黑" pitchFamily="34" charset="-122"/>
                <a:ea typeface="微软雅黑" pitchFamily="34" charset="-122"/>
                <a:cs typeface="Arial" pitchFamily="34" charset="0"/>
              </a:rPr>
              <a:t>V=0</a:t>
            </a:r>
          </a:p>
          <a:p>
            <a:pPr eaLnBrk="1" hangingPunct="1">
              <a:spcBef>
                <a:spcPts val="600"/>
              </a:spcBef>
              <a:buFont typeface="Arial" pitchFamily="34" charset="0"/>
              <a:buChar char="•"/>
            </a:pPr>
            <a:r>
              <a:rPr kumimoji="1" lang="zh-CN" altLang="en-US" sz="2000" b="1">
                <a:latin typeface="微软雅黑" pitchFamily="34" charset="-122"/>
                <a:ea typeface="微软雅黑" pitchFamily="34" charset="-122"/>
              </a:rPr>
              <a:t>  某行被替换后使其</a:t>
            </a:r>
            <a:r>
              <a:rPr kumimoji="1" lang="en-US" altLang="zh-CN" sz="2000" b="1">
                <a:latin typeface="微软雅黑" pitchFamily="34" charset="-122"/>
                <a:ea typeface="微软雅黑" pitchFamily="34" charset="-122"/>
              </a:rPr>
              <a:t>V=1</a:t>
            </a:r>
          </a:p>
          <a:p>
            <a:pPr eaLnBrk="1" hangingPunct="1">
              <a:spcBef>
                <a:spcPts val="600"/>
              </a:spcBef>
              <a:buFont typeface="Arial" pitchFamily="34" charset="0"/>
              <a:buChar char="•"/>
            </a:pPr>
            <a:r>
              <a:rPr kumimoji="1" lang="zh-CN" altLang="en-US" sz="2000" b="1">
                <a:latin typeface="微软雅黑" pitchFamily="34" charset="-122"/>
                <a:ea typeface="微软雅黑" pitchFamily="34" charset="-122"/>
              </a:rPr>
              <a:t>  某行装入新块时 使其</a:t>
            </a:r>
            <a:r>
              <a:rPr kumimoji="1" lang="en-US" altLang="zh-CN" sz="2000" b="1">
                <a:latin typeface="微软雅黑" pitchFamily="34" charset="-122"/>
                <a:ea typeface="微软雅黑" pitchFamily="34" charset="-122"/>
              </a:rPr>
              <a:t>V=1</a:t>
            </a:r>
          </a:p>
          <a:p>
            <a:pPr eaLnBrk="1" hangingPunct="1">
              <a:spcBef>
                <a:spcPts val="600"/>
              </a:spcBef>
              <a:buFont typeface="Arial" pitchFamily="34" charset="0"/>
              <a:buChar char="•"/>
            </a:pPr>
            <a:r>
              <a:rPr kumimoji="1" lang="zh-CN" altLang="en-US" sz="2000" b="1">
                <a:latin typeface="微软雅黑" pitchFamily="34" charset="-122"/>
                <a:ea typeface="微软雅黑" pitchFamily="34" charset="-122"/>
              </a:rPr>
              <a:t>  </a:t>
            </a:r>
            <a:r>
              <a:rPr kumimoji="1" lang="zh-CN" altLang="en-US" sz="2000" b="1">
                <a:solidFill>
                  <a:srgbClr val="006600"/>
                </a:solidFill>
                <a:latin typeface="微软雅黑" pitchFamily="34" charset="-122"/>
                <a:ea typeface="微软雅黑" pitchFamily="34" charset="-122"/>
              </a:rPr>
              <a:t>通过使</a:t>
            </a:r>
            <a:r>
              <a:rPr kumimoji="1" lang="en-US" altLang="zh-CN" sz="2000" b="1">
                <a:solidFill>
                  <a:srgbClr val="006600"/>
                </a:solidFill>
                <a:latin typeface="微软雅黑" pitchFamily="34" charset="-122"/>
                <a:ea typeface="微软雅黑" pitchFamily="34" charset="-122"/>
              </a:rPr>
              <a:t>V=0</a:t>
            </a:r>
            <a:r>
              <a:rPr kumimoji="1" lang="zh-CN" altLang="en-US" sz="2000" b="1">
                <a:solidFill>
                  <a:srgbClr val="006600"/>
                </a:solidFill>
                <a:latin typeface="微软雅黑" pitchFamily="34" charset="-122"/>
                <a:ea typeface="微软雅黑" pitchFamily="34" charset="-122"/>
              </a:rPr>
              <a:t>来冲刷</a:t>
            </a:r>
            <a:r>
              <a:rPr kumimoji="1" lang="en-US" altLang="zh-CN" sz="2000" b="1">
                <a:solidFill>
                  <a:srgbClr val="006600"/>
                </a:solidFill>
                <a:latin typeface="微软雅黑" pitchFamily="34" charset="-122"/>
                <a:ea typeface="微软雅黑" pitchFamily="34" charset="-122"/>
              </a:rPr>
              <a:t>Cache</a:t>
            </a:r>
            <a:r>
              <a:rPr kumimoji="1" lang="zh-CN" altLang="en-US" sz="2000" b="1">
                <a:latin typeface="微软雅黑" pitchFamily="34" charset="-122"/>
                <a:ea typeface="微软雅黑" pitchFamily="34" charset="-122"/>
              </a:rPr>
              <a:t>（例如：进程切换时，</a:t>
            </a:r>
            <a:r>
              <a:rPr kumimoji="1" lang="en-US" altLang="zh-CN" sz="2000" b="1">
                <a:latin typeface="微软雅黑" pitchFamily="34" charset="-122"/>
                <a:ea typeface="微软雅黑" pitchFamily="34" charset="-122"/>
              </a:rPr>
              <a:t>DMA</a:t>
            </a:r>
            <a:r>
              <a:rPr kumimoji="1" lang="zh-CN" altLang="en-US" sz="2000" b="1">
                <a:latin typeface="微软雅黑" pitchFamily="34" charset="-122"/>
                <a:ea typeface="微软雅黑" pitchFamily="34" charset="-122"/>
              </a:rPr>
              <a:t>传送时）</a:t>
            </a:r>
            <a:endParaRPr kumimoji="1" lang="en-US" altLang="zh-CN" sz="2000" b="1">
              <a:latin typeface="微软雅黑" pitchFamily="34" charset="-122"/>
              <a:ea typeface="微软雅黑" pitchFamily="34" charset="-122"/>
            </a:endParaRPr>
          </a:p>
          <a:p>
            <a:pPr eaLnBrk="1" hangingPunct="1">
              <a:spcBef>
                <a:spcPts val="600"/>
              </a:spcBef>
              <a:buFont typeface="Arial" pitchFamily="34" charset="0"/>
              <a:buChar char="•"/>
            </a:pPr>
            <a:r>
              <a:rPr kumimoji="1" lang="zh-CN" altLang="en-US" sz="2000" b="1">
                <a:latin typeface="微软雅黑" pitchFamily="34" charset="-122"/>
                <a:ea typeface="微软雅黑" pitchFamily="34" charset="-122"/>
              </a:rPr>
              <a:t>  通常为操作系统设置</a:t>
            </a:r>
            <a:r>
              <a:rPr kumimoji="1" lang="zh-CN" altLang="en-US" sz="2000" b="1">
                <a:solidFill>
                  <a:srgbClr val="A50021"/>
                </a:solidFill>
                <a:latin typeface="微软雅黑" pitchFamily="34" charset="-122"/>
                <a:ea typeface="微软雅黑" pitchFamily="34" charset="-122"/>
              </a:rPr>
              <a:t>“</a:t>
            </a:r>
            <a:r>
              <a:rPr kumimoji="1" lang="en-US" altLang="zh-CN" sz="2000" b="1">
                <a:solidFill>
                  <a:srgbClr val="A50021"/>
                </a:solidFill>
                <a:latin typeface="微软雅黑" pitchFamily="34" charset="-122"/>
                <a:ea typeface="微软雅黑" pitchFamily="34" charset="-122"/>
              </a:rPr>
              <a:t>cache</a:t>
            </a:r>
            <a:r>
              <a:rPr kumimoji="1" lang="zh-CN" altLang="en-US" sz="2000" b="1">
                <a:solidFill>
                  <a:srgbClr val="A50021"/>
                </a:solidFill>
                <a:latin typeface="微软雅黑" pitchFamily="34" charset="-122"/>
                <a:ea typeface="微软雅黑" pitchFamily="34" charset="-122"/>
              </a:rPr>
              <a:t>冲刷”指令</a:t>
            </a:r>
            <a:r>
              <a:rPr kumimoji="1" lang="zh-CN" altLang="en-US" sz="2000" b="1">
                <a:latin typeface="微软雅黑" pitchFamily="34" charset="-122"/>
                <a:ea typeface="微软雅黑" pitchFamily="34" charset="-122"/>
              </a:rPr>
              <a:t>，因此，</a:t>
            </a:r>
            <a:r>
              <a:rPr kumimoji="1" lang="en-US" altLang="zh-CN" sz="2000" b="1">
                <a:solidFill>
                  <a:srgbClr val="993300"/>
                </a:solidFill>
                <a:latin typeface="微软雅黑" pitchFamily="34" charset="-122"/>
                <a:ea typeface="微软雅黑" pitchFamily="34" charset="-122"/>
              </a:rPr>
              <a:t>cache</a:t>
            </a:r>
            <a:r>
              <a:rPr kumimoji="1" lang="zh-CN" altLang="en-US" sz="2000" b="1">
                <a:solidFill>
                  <a:srgbClr val="993300"/>
                </a:solidFill>
                <a:latin typeface="微软雅黑" pitchFamily="34" charset="-122"/>
                <a:ea typeface="微软雅黑" pitchFamily="34" charset="-122"/>
              </a:rPr>
              <a:t>对操作系统程序员不是透明的！</a:t>
            </a:r>
          </a:p>
          <a:p>
            <a:pPr eaLnBrk="1" hangingPunct="1">
              <a:spcBef>
                <a:spcPct val="50000"/>
              </a:spcBef>
            </a:pPr>
            <a:endParaRPr kumimoji="1" lang="zh-CN" altLang="en-US" sz="2200" b="1">
              <a:solidFill>
                <a:srgbClr val="FF0000"/>
              </a:solidFill>
              <a:latin typeface="微软雅黑" pitchFamily="34" charset="-122"/>
              <a:ea typeface="微软雅黑" pitchFamily="34" charset="-122"/>
            </a:endParaRPr>
          </a:p>
        </p:txBody>
      </p:sp>
      <p:pic>
        <p:nvPicPr>
          <p:cNvPr id="580613" name="Picture 2"/>
          <p:cNvPicPr>
            <a:picLocks noChangeAspect="1" noChangeArrowheads="1"/>
          </p:cNvPicPr>
          <p:nvPr/>
        </p:nvPicPr>
        <p:blipFill>
          <a:blip r:embed="rId2"/>
          <a:srcRect/>
          <a:stretch>
            <a:fillRect/>
          </a:stretch>
        </p:blipFill>
        <p:spPr bwMode="auto">
          <a:xfrm>
            <a:off x="0" y="998538"/>
            <a:ext cx="7650163" cy="2160587"/>
          </a:xfrm>
          <a:prstGeom prst="rect">
            <a:avLst/>
          </a:prstGeom>
          <a:noFill/>
          <a:ln w="9525">
            <a:noFill/>
            <a:miter lim="800000"/>
            <a:headEnd/>
            <a:tailEnd/>
          </a:ln>
        </p:spPr>
      </p:pic>
      <p:sp>
        <p:nvSpPr>
          <p:cNvPr id="13" name="TextBox 12"/>
          <p:cNvSpPr txBox="1"/>
          <p:nvPr/>
        </p:nvSpPr>
        <p:spPr>
          <a:xfrm>
            <a:off x="6597650" y="819150"/>
            <a:ext cx="2295525" cy="708025"/>
          </a:xfrm>
          <a:prstGeom prst="rect">
            <a:avLst/>
          </a:prstGeom>
          <a:noFill/>
        </p:spPr>
        <p:txBody>
          <a:bodyPr>
            <a:spAutoFit/>
          </a:bodyPr>
          <a:lstStyle/>
          <a:p>
            <a:pPr eaLnBrk="1" hangingPunct="1">
              <a:spcBef>
                <a:spcPct val="50000"/>
              </a:spcBef>
              <a:defRPr/>
            </a:pPr>
            <a:r>
              <a:rPr kumimoji="1" lang="zh-CN" altLang="en-US" sz="2000" b="1" dirty="0">
                <a:solidFill>
                  <a:srgbClr val="FF0000"/>
                </a:solidFill>
                <a:latin typeface="+mn-lt"/>
                <a:ea typeface="黑体" pitchFamily="49" charset="-122"/>
              </a:rPr>
              <a:t>为何要用有效位来区分是否有效？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7737"/>
                                        </p:tgtEl>
                                        <p:attrNameLst>
                                          <p:attrName>style.visibility</p:attrName>
                                        </p:attrNameLst>
                                      </p:cBhvr>
                                      <p:to>
                                        <p:strVal val="visible"/>
                                      </p:to>
                                    </p:set>
                                    <p:animEffect transition="in" filter="blinds(horizontal)">
                                      <p:cBhvr>
                                        <p:cTn id="12" dur="500"/>
                                        <p:tgtEl>
                                          <p:spTgt spid="457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7" grpId="0"/>
      <p:bldP spid="1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idx="4294967295"/>
          </p:nvPr>
        </p:nvSpPr>
        <p:spPr>
          <a:xfrm>
            <a:off x="195263" y="157163"/>
            <a:ext cx="8740775" cy="474662"/>
          </a:xfrm>
          <a:noFill/>
        </p:spPr>
        <p:txBody>
          <a:bodyPr wrap="none"/>
          <a:lstStyle/>
          <a:p>
            <a:pPr eaLnBrk="1" hangingPunct="1"/>
            <a:r>
              <a:rPr lang="en-US" altLang="zh-CN" sz="3200"/>
              <a:t>64 KB Direct Mapped Cache with 16B Blocks</a:t>
            </a:r>
          </a:p>
        </p:txBody>
      </p:sp>
      <p:sp>
        <p:nvSpPr>
          <p:cNvPr id="585731" name="Rectangle 3"/>
          <p:cNvSpPr>
            <a:spLocks noGrp="1" noChangeArrowheads="1"/>
          </p:cNvSpPr>
          <p:nvPr>
            <p:ph type="body" idx="4294967295"/>
          </p:nvPr>
        </p:nvSpPr>
        <p:spPr>
          <a:xfrm>
            <a:off x="0" y="819150"/>
            <a:ext cx="8937625" cy="660400"/>
          </a:xfrm>
          <a:noFill/>
        </p:spPr>
        <p:txBody>
          <a:bodyPr/>
          <a:lstStyle/>
          <a:p>
            <a:pPr eaLnBrk="1" hangingPunct="1">
              <a:spcBef>
                <a:spcPct val="0"/>
              </a:spcBef>
              <a:buFontTx/>
              <a:buNone/>
            </a:pPr>
            <a:r>
              <a:rPr lang="zh-CN" altLang="en-US" sz="1200">
                <a:ea typeface="宋体" pitchFamily="2" charset="-122"/>
              </a:rPr>
              <a:t>     </a:t>
            </a:r>
            <a:r>
              <a:rPr lang="zh-CN" altLang="en-US" sz="2000">
                <a:ea typeface="黑体" pitchFamily="49" charset="-122"/>
              </a:rPr>
              <a:t>主存和</a:t>
            </a:r>
            <a:r>
              <a:rPr lang="en-US" altLang="zh-CN" sz="2000">
                <a:ea typeface="黑体" pitchFamily="49" charset="-122"/>
              </a:rPr>
              <a:t>Cache</a:t>
            </a:r>
            <a:r>
              <a:rPr lang="zh-CN" altLang="en-US" sz="2000">
                <a:ea typeface="黑体" pitchFamily="49" charset="-122"/>
              </a:rPr>
              <a:t>之间直接映射，块大小为</a:t>
            </a:r>
            <a:r>
              <a:rPr lang="en-US" altLang="zh-CN" sz="2000">
                <a:ea typeface="黑体" pitchFamily="49" charset="-122"/>
              </a:rPr>
              <a:t>16B</a:t>
            </a:r>
            <a:r>
              <a:rPr lang="zh-CN" altLang="en-US" sz="2000">
                <a:ea typeface="黑体" pitchFamily="49" charset="-122"/>
              </a:rPr>
              <a:t>。</a:t>
            </a:r>
            <a:r>
              <a:rPr lang="en-US" altLang="zh-CN" sz="2000">
                <a:ea typeface="黑体" pitchFamily="49" charset="-122"/>
              </a:rPr>
              <a:t>Cache</a:t>
            </a:r>
            <a:r>
              <a:rPr lang="zh-CN" altLang="en-US" sz="2000">
                <a:ea typeface="黑体" pitchFamily="49" charset="-122"/>
              </a:rPr>
              <a:t>的数据区容量为</a:t>
            </a:r>
            <a:r>
              <a:rPr lang="en-US" altLang="zh-CN" sz="2000">
                <a:ea typeface="黑体" pitchFamily="49" charset="-122"/>
              </a:rPr>
              <a:t>64KB</a:t>
            </a:r>
            <a:r>
              <a:rPr lang="zh-CN" altLang="en-US" sz="2000">
                <a:ea typeface="黑体" pitchFamily="49" charset="-122"/>
              </a:rPr>
              <a:t>，主存地址为</a:t>
            </a:r>
            <a:r>
              <a:rPr lang="en-US" altLang="zh-CN" sz="2000">
                <a:ea typeface="黑体" pitchFamily="49" charset="-122"/>
              </a:rPr>
              <a:t>32</a:t>
            </a:r>
            <a:r>
              <a:rPr lang="zh-CN" altLang="en-US" sz="2000">
                <a:ea typeface="黑体" pitchFamily="49" charset="-122"/>
              </a:rPr>
              <a:t>位，按字节编址。要求：说明主存地址如何划分和访存过程。</a:t>
            </a:r>
            <a:r>
              <a:rPr lang="en-US" altLang="zh-CN" sz="2000">
                <a:ea typeface="宋体" pitchFamily="2" charset="-122"/>
              </a:rPr>
              <a:t> </a:t>
            </a:r>
          </a:p>
        </p:txBody>
      </p:sp>
      <p:sp>
        <p:nvSpPr>
          <p:cNvPr id="585732" name="Freeform 4"/>
          <p:cNvSpPr>
            <a:spLocks/>
          </p:cNvSpPr>
          <p:nvPr/>
        </p:nvSpPr>
        <p:spPr bwMode="auto">
          <a:xfrm>
            <a:off x="1755775" y="5086350"/>
            <a:ext cx="61913" cy="55563"/>
          </a:xfrm>
          <a:custGeom>
            <a:avLst/>
            <a:gdLst>
              <a:gd name="T0" fmla="*/ 2147483647 w 31"/>
              <a:gd name="T1" fmla="*/ 0 h 31"/>
              <a:gd name="T2" fmla="*/ 0 w 31"/>
              <a:gd name="T3" fmla="*/ 0 h 31"/>
              <a:gd name="T4" fmla="*/ 2147483647 w 31"/>
              <a:gd name="T5" fmla="*/ 2147483647 h 31"/>
              <a:gd name="T6" fmla="*/ 2147483647 w 31"/>
              <a:gd name="T7" fmla="*/ 0 h 31"/>
              <a:gd name="T8" fmla="*/ 2147483647 w 31"/>
              <a:gd name="T9" fmla="*/ 0 h 31"/>
              <a:gd name="T10" fmla="*/ 2147483647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0"/>
                </a:moveTo>
                <a:lnTo>
                  <a:pt x="0" y="0"/>
                </a:lnTo>
                <a:lnTo>
                  <a:pt x="14" y="31"/>
                </a:lnTo>
                <a:lnTo>
                  <a:pt x="31" y="0"/>
                </a:lnTo>
                <a:lnTo>
                  <a:pt x="29" y="0"/>
                </a:lnTo>
                <a:close/>
              </a:path>
            </a:pathLst>
          </a:custGeom>
          <a:solidFill>
            <a:srgbClr val="000000"/>
          </a:solidFill>
          <a:ln w="9525">
            <a:noFill/>
            <a:round/>
            <a:headEnd/>
            <a:tailEnd/>
          </a:ln>
        </p:spPr>
        <p:txBody>
          <a:bodyPr/>
          <a:lstStyle/>
          <a:p>
            <a:endParaRPr lang="zh-CN" altLang="en-US"/>
          </a:p>
        </p:txBody>
      </p:sp>
      <p:sp>
        <p:nvSpPr>
          <p:cNvPr id="585733" name="Line 6"/>
          <p:cNvSpPr>
            <a:spLocks noChangeShapeType="1"/>
          </p:cNvSpPr>
          <p:nvPr/>
        </p:nvSpPr>
        <p:spPr bwMode="auto">
          <a:xfrm>
            <a:off x="3371850" y="2286000"/>
            <a:ext cx="80963" cy="42863"/>
          </a:xfrm>
          <a:prstGeom prst="line">
            <a:avLst/>
          </a:prstGeom>
          <a:noFill/>
          <a:ln w="12700">
            <a:solidFill>
              <a:srgbClr val="000000"/>
            </a:solidFill>
            <a:round/>
            <a:headEnd/>
            <a:tailEnd/>
          </a:ln>
        </p:spPr>
        <p:txBody>
          <a:bodyPr/>
          <a:lstStyle/>
          <a:p>
            <a:endParaRPr lang="zh-CN" altLang="en-US"/>
          </a:p>
        </p:txBody>
      </p:sp>
      <p:sp>
        <p:nvSpPr>
          <p:cNvPr id="585734" name="Rectangle 7"/>
          <p:cNvSpPr>
            <a:spLocks noChangeArrowheads="1"/>
          </p:cNvSpPr>
          <p:nvPr/>
        </p:nvSpPr>
        <p:spPr bwMode="auto">
          <a:xfrm>
            <a:off x="3476625" y="2168525"/>
            <a:ext cx="196850" cy="212725"/>
          </a:xfrm>
          <a:prstGeom prst="rect">
            <a:avLst/>
          </a:prstGeom>
          <a:noFill/>
          <a:ln w="9525">
            <a:noFill/>
            <a:miter lim="800000"/>
            <a:headEnd/>
            <a:tailEnd/>
          </a:ln>
        </p:spPr>
        <p:txBody>
          <a:bodyPr wrap="none" lIns="0" tIns="0" rIns="0" bIns="0">
            <a:spAutoFit/>
          </a:bodyPr>
          <a:lstStyle/>
          <a:p>
            <a:r>
              <a:rPr kumimoji="1" lang="zh-CN" altLang="en-US" sz="1400" b="1">
                <a:solidFill>
                  <a:srgbClr val="000000"/>
                </a:solidFill>
                <a:ea typeface="宋体" pitchFamily="2" charset="-122"/>
              </a:rPr>
              <a:t>1</a:t>
            </a:r>
            <a:r>
              <a:rPr kumimoji="1" lang="en-US" altLang="zh-CN" sz="1400" b="1">
                <a:solidFill>
                  <a:srgbClr val="000000"/>
                </a:solidFill>
                <a:ea typeface="宋体" pitchFamily="2" charset="-122"/>
              </a:rPr>
              <a:t>6</a:t>
            </a:r>
            <a:endParaRPr kumimoji="1" lang="en-US" altLang="zh-CN" sz="1400" b="1">
              <a:latin typeface="Times New Roman" pitchFamily="18" charset="0"/>
              <a:ea typeface="宋体" pitchFamily="2" charset="-122"/>
            </a:endParaRPr>
          </a:p>
        </p:txBody>
      </p:sp>
      <p:sp>
        <p:nvSpPr>
          <p:cNvPr id="585735" name="Line 9"/>
          <p:cNvSpPr>
            <a:spLocks noChangeShapeType="1"/>
          </p:cNvSpPr>
          <p:nvPr/>
        </p:nvSpPr>
        <p:spPr bwMode="auto">
          <a:xfrm>
            <a:off x="3817938" y="2270125"/>
            <a:ext cx="157162" cy="82550"/>
          </a:xfrm>
          <a:prstGeom prst="line">
            <a:avLst/>
          </a:prstGeom>
          <a:noFill/>
          <a:ln w="12700">
            <a:solidFill>
              <a:srgbClr val="000000"/>
            </a:solidFill>
            <a:round/>
            <a:headEnd/>
            <a:tailEnd/>
          </a:ln>
        </p:spPr>
        <p:txBody>
          <a:bodyPr/>
          <a:lstStyle/>
          <a:p>
            <a:endParaRPr lang="zh-CN" altLang="en-US"/>
          </a:p>
        </p:txBody>
      </p:sp>
      <p:sp>
        <p:nvSpPr>
          <p:cNvPr id="585736" name="Rectangle 10"/>
          <p:cNvSpPr>
            <a:spLocks noChangeArrowheads="1"/>
          </p:cNvSpPr>
          <p:nvPr/>
        </p:nvSpPr>
        <p:spPr bwMode="auto">
          <a:xfrm>
            <a:off x="3937000" y="2168525"/>
            <a:ext cx="196850" cy="212725"/>
          </a:xfrm>
          <a:prstGeom prst="rect">
            <a:avLst/>
          </a:prstGeom>
          <a:noFill/>
          <a:ln w="9525">
            <a:noFill/>
            <a:miter lim="800000"/>
            <a:headEnd/>
            <a:tailEnd/>
          </a:ln>
        </p:spPr>
        <p:txBody>
          <a:bodyPr wrap="none" lIns="0" tIns="0" rIns="0" bIns="0">
            <a:spAutoFit/>
          </a:bodyPr>
          <a:lstStyle/>
          <a:p>
            <a:r>
              <a:rPr kumimoji="1" lang="zh-CN" altLang="en-US" sz="1400" b="1">
                <a:solidFill>
                  <a:srgbClr val="000000"/>
                </a:solidFill>
                <a:ea typeface="宋体" pitchFamily="2" charset="-122"/>
              </a:rPr>
              <a:t>1</a:t>
            </a:r>
            <a:r>
              <a:rPr kumimoji="1" lang="en-US" altLang="zh-CN" sz="1400" b="1">
                <a:solidFill>
                  <a:srgbClr val="000000"/>
                </a:solidFill>
                <a:ea typeface="宋体" pitchFamily="2" charset="-122"/>
              </a:rPr>
              <a:t>2</a:t>
            </a:r>
            <a:endParaRPr kumimoji="1" lang="en-US" altLang="zh-CN" sz="1400" b="1">
              <a:latin typeface="Times New Roman" pitchFamily="18" charset="0"/>
              <a:ea typeface="宋体" pitchFamily="2" charset="-122"/>
            </a:endParaRPr>
          </a:p>
        </p:txBody>
      </p:sp>
      <p:sp>
        <p:nvSpPr>
          <p:cNvPr id="585737" name="Rectangle 12"/>
          <p:cNvSpPr>
            <a:spLocks noChangeArrowheads="1"/>
          </p:cNvSpPr>
          <p:nvPr/>
        </p:nvSpPr>
        <p:spPr bwMode="auto">
          <a:xfrm>
            <a:off x="5586413" y="2079625"/>
            <a:ext cx="1685925" cy="274638"/>
          </a:xfrm>
          <a:prstGeom prst="rect">
            <a:avLst/>
          </a:prstGeom>
          <a:noFill/>
          <a:ln w="9525">
            <a:noFill/>
            <a:miter lim="800000"/>
            <a:headEnd/>
            <a:tailEnd/>
          </a:ln>
        </p:spPr>
        <p:txBody>
          <a:bodyPr lIns="0" tIns="0" rIns="0" bIns="0">
            <a:spAutoFit/>
          </a:bodyPr>
          <a:lstStyle/>
          <a:p>
            <a:r>
              <a:rPr kumimoji="1" lang="en-US" altLang="zh-CN" sz="1800" b="1">
                <a:solidFill>
                  <a:srgbClr val="0000FF"/>
                </a:solidFill>
                <a:ea typeface="宋体" pitchFamily="2" charset="-122"/>
              </a:rPr>
              <a:t>Byte offset</a:t>
            </a:r>
          </a:p>
        </p:txBody>
      </p:sp>
      <p:sp>
        <p:nvSpPr>
          <p:cNvPr id="585738" name="Freeform 13"/>
          <p:cNvSpPr>
            <a:spLocks/>
          </p:cNvSpPr>
          <p:nvPr/>
        </p:nvSpPr>
        <p:spPr bwMode="auto">
          <a:xfrm>
            <a:off x="1314450" y="3130550"/>
            <a:ext cx="5762625" cy="1660525"/>
          </a:xfrm>
          <a:custGeom>
            <a:avLst/>
            <a:gdLst>
              <a:gd name="T0" fmla="*/ 2147483647 w 2903"/>
              <a:gd name="T1" fmla="*/ 2147483647 h 915"/>
              <a:gd name="T2" fmla="*/ 2147483647 w 2903"/>
              <a:gd name="T3" fmla="*/ 0 h 915"/>
              <a:gd name="T4" fmla="*/ 0 w 2903"/>
              <a:gd name="T5" fmla="*/ 0 h 915"/>
              <a:gd name="T6" fmla="*/ 0 w 2903"/>
              <a:gd name="T7" fmla="*/ 2147483647 h 915"/>
              <a:gd name="T8" fmla="*/ 2147483647 w 2903"/>
              <a:gd name="T9" fmla="*/ 2147483647 h 915"/>
              <a:gd name="T10" fmla="*/ 2147483647 w 2903"/>
              <a:gd name="T11" fmla="*/ 2147483647 h 915"/>
              <a:gd name="T12" fmla="*/ 0 60000 65536"/>
              <a:gd name="T13" fmla="*/ 0 60000 65536"/>
              <a:gd name="T14" fmla="*/ 0 60000 65536"/>
              <a:gd name="T15" fmla="*/ 0 60000 65536"/>
              <a:gd name="T16" fmla="*/ 0 60000 65536"/>
              <a:gd name="T17" fmla="*/ 0 60000 65536"/>
              <a:gd name="T18" fmla="*/ 0 w 2903"/>
              <a:gd name="T19" fmla="*/ 0 h 915"/>
              <a:gd name="T20" fmla="*/ 2903 w 2903"/>
              <a:gd name="T21" fmla="*/ 915 h 915"/>
            </a:gdLst>
            <a:ahLst/>
            <a:cxnLst>
              <a:cxn ang="T12">
                <a:pos x="T0" y="T1"/>
              </a:cxn>
              <a:cxn ang="T13">
                <a:pos x="T2" y="T3"/>
              </a:cxn>
              <a:cxn ang="T14">
                <a:pos x="T4" y="T5"/>
              </a:cxn>
              <a:cxn ang="T15">
                <a:pos x="T6" y="T7"/>
              </a:cxn>
              <a:cxn ang="T16">
                <a:pos x="T8" y="T9"/>
              </a:cxn>
              <a:cxn ang="T17">
                <a:pos x="T10" y="T11"/>
              </a:cxn>
            </a:cxnLst>
            <a:rect l="T18" t="T19" r="T20" b="T21"/>
            <a:pathLst>
              <a:path w="2903" h="915">
                <a:moveTo>
                  <a:pt x="2901" y="913"/>
                </a:moveTo>
                <a:lnTo>
                  <a:pt x="2903" y="0"/>
                </a:lnTo>
                <a:lnTo>
                  <a:pt x="0" y="0"/>
                </a:lnTo>
                <a:lnTo>
                  <a:pt x="0" y="915"/>
                </a:lnTo>
                <a:lnTo>
                  <a:pt x="2903" y="915"/>
                </a:lnTo>
              </a:path>
            </a:pathLst>
          </a:custGeom>
          <a:noFill/>
          <a:ln w="12700">
            <a:solidFill>
              <a:srgbClr val="000000"/>
            </a:solidFill>
            <a:round/>
            <a:headEnd/>
            <a:tailEnd/>
          </a:ln>
        </p:spPr>
        <p:txBody>
          <a:bodyPr/>
          <a:lstStyle/>
          <a:p>
            <a:endParaRPr lang="zh-CN" altLang="en-US"/>
          </a:p>
        </p:txBody>
      </p:sp>
      <p:sp>
        <p:nvSpPr>
          <p:cNvPr id="585739" name="Rectangle 14"/>
          <p:cNvSpPr>
            <a:spLocks noChangeArrowheads="1"/>
          </p:cNvSpPr>
          <p:nvPr/>
        </p:nvSpPr>
        <p:spPr bwMode="auto">
          <a:xfrm>
            <a:off x="1241425" y="2884488"/>
            <a:ext cx="111125" cy="274637"/>
          </a:xfrm>
          <a:prstGeom prst="rect">
            <a:avLst/>
          </a:prstGeom>
          <a:noFill/>
          <a:ln w="9525">
            <a:noFill/>
            <a:miter lim="800000"/>
            <a:headEnd/>
            <a:tailEnd/>
          </a:ln>
        </p:spPr>
        <p:txBody>
          <a:bodyPr lIns="0" tIns="0" rIns="0" bIns="0">
            <a:spAutoFit/>
          </a:bodyPr>
          <a:lstStyle/>
          <a:p>
            <a:r>
              <a:rPr kumimoji="1" lang="en-US" altLang="zh-CN" sz="1800" b="1">
                <a:solidFill>
                  <a:srgbClr val="000000"/>
                </a:solidFill>
                <a:ea typeface="宋体" pitchFamily="2" charset="-122"/>
              </a:rPr>
              <a:t>V</a:t>
            </a:r>
          </a:p>
        </p:txBody>
      </p:sp>
      <p:sp>
        <p:nvSpPr>
          <p:cNvPr id="585740" name="Rectangle 16"/>
          <p:cNvSpPr>
            <a:spLocks noChangeArrowheads="1"/>
          </p:cNvSpPr>
          <p:nvPr/>
        </p:nvSpPr>
        <p:spPr bwMode="auto">
          <a:xfrm>
            <a:off x="1649413" y="2843213"/>
            <a:ext cx="342900" cy="274637"/>
          </a:xfrm>
          <a:prstGeom prst="rect">
            <a:avLst/>
          </a:prstGeom>
          <a:noFill/>
          <a:ln w="9525">
            <a:noFill/>
            <a:miter lim="800000"/>
            <a:headEnd/>
            <a:tailEnd/>
          </a:ln>
        </p:spPr>
        <p:txBody>
          <a:bodyPr wrap="none" lIns="0" tIns="0" rIns="0" bIns="0">
            <a:spAutoFit/>
          </a:bodyPr>
          <a:lstStyle/>
          <a:p>
            <a:r>
              <a:rPr kumimoji="1" lang="en-US" altLang="zh-CN" sz="1800" b="1">
                <a:solidFill>
                  <a:srgbClr val="000000"/>
                </a:solidFill>
                <a:ea typeface="宋体" pitchFamily="2" charset="-122"/>
              </a:rPr>
              <a:t>tag</a:t>
            </a:r>
          </a:p>
        </p:txBody>
      </p:sp>
      <p:sp>
        <p:nvSpPr>
          <p:cNvPr id="585741" name="Freeform 22"/>
          <p:cNvSpPr>
            <a:spLocks/>
          </p:cNvSpPr>
          <p:nvPr/>
        </p:nvSpPr>
        <p:spPr bwMode="auto">
          <a:xfrm>
            <a:off x="1314450" y="3790950"/>
            <a:ext cx="5762625" cy="171450"/>
          </a:xfrm>
          <a:custGeom>
            <a:avLst/>
            <a:gdLst>
              <a:gd name="T0" fmla="*/ 2147483647 w 2903"/>
              <a:gd name="T1" fmla="*/ 2147483647 h 94"/>
              <a:gd name="T2" fmla="*/ 2147483647 w 2903"/>
              <a:gd name="T3" fmla="*/ 0 h 94"/>
              <a:gd name="T4" fmla="*/ 0 w 2903"/>
              <a:gd name="T5" fmla="*/ 0 h 94"/>
              <a:gd name="T6" fmla="*/ 0 w 2903"/>
              <a:gd name="T7" fmla="*/ 2147483647 h 94"/>
              <a:gd name="T8" fmla="*/ 2147483647 w 2903"/>
              <a:gd name="T9" fmla="*/ 2147483647 h 94"/>
              <a:gd name="T10" fmla="*/ 2147483647 w 2903"/>
              <a:gd name="T11" fmla="*/ 2147483647 h 94"/>
              <a:gd name="T12" fmla="*/ 2147483647 w 2903"/>
              <a:gd name="T13" fmla="*/ 2147483647 h 94"/>
              <a:gd name="T14" fmla="*/ 0 60000 65536"/>
              <a:gd name="T15" fmla="*/ 0 60000 65536"/>
              <a:gd name="T16" fmla="*/ 0 60000 65536"/>
              <a:gd name="T17" fmla="*/ 0 60000 65536"/>
              <a:gd name="T18" fmla="*/ 0 60000 65536"/>
              <a:gd name="T19" fmla="*/ 0 60000 65536"/>
              <a:gd name="T20" fmla="*/ 0 60000 65536"/>
              <a:gd name="T21" fmla="*/ 0 w 2903"/>
              <a:gd name="T22" fmla="*/ 0 h 94"/>
              <a:gd name="T23" fmla="*/ 2903 w 2903"/>
              <a:gd name="T24" fmla="*/ 94 h 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03" h="94">
                <a:moveTo>
                  <a:pt x="2901" y="92"/>
                </a:moveTo>
                <a:lnTo>
                  <a:pt x="2903" y="0"/>
                </a:lnTo>
                <a:lnTo>
                  <a:pt x="0" y="0"/>
                </a:lnTo>
                <a:lnTo>
                  <a:pt x="0" y="94"/>
                </a:lnTo>
                <a:lnTo>
                  <a:pt x="2903" y="94"/>
                </a:lnTo>
                <a:lnTo>
                  <a:pt x="2901" y="92"/>
                </a:lnTo>
                <a:close/>
              </a:path>
            </a:pathLst>
          </a:custGeom>
          <a:solidFill>
            <a:srgbClr val="CCCCCC"/>
          </a:solidFill>
          <a:ln w="9525">
            <a:noFill/>
            <a:round/>
            <a:headEnd/>
            <a:tailEnd/>
          </a:ln>
        </p:spPr>
        <p:txBody>
          <a:bodyPr/>
          <a:lstStyle/>
          <a:p>
            <a:endParaRPr lang="zh-CN" altLang="en-US"/>
          </a:p>
        </p:txBody>
      </p:sp>
      <p:sp>
        <p:nvSpPr>
          <p:cNvPr id="585742" name="Freeform 23"/>
          <p:cNvSpPr>
            <a:spLocks/>
          </p:cNvSpPr>
          <p:nvPr/>
        </p:nvSpPr>
        <p:spPr bwMode="auto">
          <a:xfrm>
            <a:off x="1314450" y="3790950"/>
            <a:ext cx="5762625" cy="171450"/>
          </a:xfrm>
          <a:custGeom>
            <a:avLst/>
            <a:gdLst>
              <a:gd name="T0" fmla="*/ 2147483647 w 2903"/>
              <a:gd name="T1" fmla="*/ 2147483647 h 94"/>
              <a:gd name="T2" fmla="*/ 2147483647 w 2903"/>
              <a:gd name="T3" fmla="*/ 0 h 94"/>
              <a:gd name="T4" fmla="*/ 0 w 2903"/>
              <a:gd name="T5" fmla="*/ 0 h 94"/>
              <a:gd name="T6" fmla="*/ 0 w 2903"/>
              <a:gd name="T7" fmla="*/ 2147483647 h 94"/>
              <a:gd name="T8" fmla="*/ 2147483647 w 2903"/>
              <a:gd name="T9" fmla="*/ 2147483647 h 94"/>
              <a:gd name="T10" fmla="*/ 2147483647 w 2903"/>
              <a:gd name="T11" fmla="*/ 2147483647 h 94"/>
              <a:gd name="T12" fmla="*/ 0 60000 65536"/>
              <a:gd name="T13" fmla="*/ 0 60000 65536"/>
              <a:gd name="T14" fmla="*/ 0 60000 65536"/>
              <a:gd name="T15" fmla="*/ 0 60000 65536"/>
              <a:gd name="T16" fmla="*/ 0 60000 65536"/>
              <a:gd name="T17" fmla="*/ 0 60000 65536"/>
              <a:gd name="T18" fmla="*/ 0 w 2903"/>
              <a:gd name="T19" fmla="*/ 0 h 94"/>
              <a:gd name="T20" fmla="*/ 2903 w 2903"/>
              <a:gd name="T21" fmla="*/ 94 h 94"/>
            </a:gdLst>
            <a:ahLst/>
            <a:cxnLst>
              <a:cxn ang="T12">
                <a:pos x="T0" y="T1"/>
              </a:cxn>
              <a:cxn ang="T13">
                <a:pos x="T2" y="T3"/>
              </a:cxn>
              <a:cxn ang="T14">
                <a:pos x="T4" y="T5"/>
              </a:cxn>
              <a:cxn ang="T15">
                <a:pos x="T6" y="T7"/>
              </a:cxn>
              <a:cxn ang="T16">
                <a:pos x="T8" y="T9"/>
              </a:cxn>
              <a:cxn ang="T17">
                <a:pos x="T10" y="T11"/>
              </a:cxn>
            </a:cxnLst>
            <a:rect l="T18" t="T19" r="T20" b="T21"/>
            <a:pathLst>
              <a:path w="2903" h="94">
                <a:moveTo>
                  <a:pt x="2901" y="92"/>
                </a:moveTo>
                <a:lnTo>
                  <a:pt x="2903" y="0"/>
                </a:lnTo>
                <a:lnTo>
                  <a:pt x="0" y="0"/>
                </a:lnTo>
                <a:lnTo>
                  <a:pt x="0" y="94"/>
                </a:lnTo>
                <a:lnTo>
                  <a:pt x="2903" y="94"/>
                </a:lnTo>
              </a:path>
            </a:pathLst>
          </a:custGeom>
          <a:noFill/>
          <a:ln w="12700">
            <a:solidFill>
              <a:srgbClr val="000000"/>
            </a:solidFill>
            <a:round/>
            <a:headEnd/>
            <a:tailEnd/>
          </a:ln>
        </p:spPr>
        <p:txBody>
          <a:bodyPr/>
          <a:lstStyle/>
          <a:p>
            <a:endParaRPr lang="zh-CN" altLang="en-US"/>
          </a:p>
        </p:txBody>
      </p:sp>
      <p:sp>
        <p:nvSpPr>
          <p:cNvPr id="585743" name="Freeform 24"/>
          <p:cNvSpPr>
            <a:spLocks/>
          </p:cNvSpPr>
          <p:nvPr/>
        </p:nvSpPr>
        <p:spPr bwMode="auto">
          <a:xfrm>
            <a:off x="1360488" y="3849688"/>
            <a:ext cx="61912" cy="55562"/>
          </a:xfrm>
          <a:custGeom>
            <a:avLst/>
            <a:gdLst>
              <a:gd name="T0" fmla="*/ 2147483647 w 31"/>
              <a:gd name="T1" fmla="*/ 2147483647 h 31"/>
              <a:gd name="T2" fmla="*/ 2147483647 w 31"/>
              <a:gd name="T3" fmla="*/ 2147483647 h 31"/>
              <a:gd name="T4" fmla="*/ 2147483647 w 31"/>
              <a:gd name="T5" fmla="*/ 2147483647 h 31"/>
              <a:gd name="T6" fmla="*/ 2147483647 w 31"/>
              <a:gd name="T7" fmla="*/ 2147483647 h 31"/>
              <a:gd name="T8" fmla="*/ 2147483647 w 31"/>
              <a:gd name="T9" fmla="*/ 2147483647 h 31"/>
              <a:gd name="T10" fmla="*/ 2147483647 w 31"/>
              <a:gd name="T11" fmla="*/ 2147483647 h 31"/>
              <a:gd name="T12" fmla="*/ 2147483647 w 31"/>
              <a:gd name="T13" fmla="*/ 2147483647 h 31"/>
              <a:gd name="T14" fmla="*/ 2147483647 w 31"/>
              <a:gd name="T15" fmla="*/ 2147483647 h 31"/>
              <a:gd name="T16" fmla="*/ 2147483647 w 31"/>
              <a:gd name="T17" fmla="*/ 2147483647 h 31"/>
              <a:gd name="T18" fmla="*/ 2147483647 w 31"/>
              <a:gd name="T19" fmla="*/ 2147483647 h 31"/>
              <a:gd name="T20" fmla="*/ 2147483647 w 31"/>
              <a:gd name="T21" fmla="*/ 2147483647 h 31"/>
              <a:gd name="T22" fmla="*/ 2147483647 w 31"/>
              <a:gd name="T23" fmla="*/ 2147483647 h 31"/>
              <a:gd name="T24" fmla="*/ 2147483647 w 31"/>
              <a:gd name="T25" fmla="*/ 2147483647 h 31"/>
              <a:gd name="T26" fmla="*/ 2147483647 w 31"/>
              <a:gd name="T27" fmla="*/ 2147483647 h 31"/>
              <a:gd name="T28" fmla="*/ 2147483647 w 31"/>
              <a:gd name="T29" fmla="*/ 2147483647 h 31"/>
              <a:gd name="T30" fmla="*/ 2147483647 w 31"/>
              <a:gd name="T31" fmla="*/ 2147483647 h 31"/>
              <a:gd name="T32" fmla="*/ 2147483647 w 31"/>
              <a:gd name="T33" fmla="*/ 2147483647 h 31"/>
              <a:gd name="T34" fmla="*/ 2147483647 w 31"/>
              <a:gd name="T35" fmla="*/ 2147483647 h 31"/>
              <a:gd name="T36" fmla="*/ 2147483647 w 31"/>
              <a:gd name="T37" fmla="*/ 2147483647 h 31"/>
              <a:gd name="T38" fmla="*/ 2147483647 w 31"/>
              <a:gd name="T39" fmla="*/ 0 h 31"/>
              <a:gd name="T40" fmla="*/ 2147483647 w 31"/>
              <a:gd name="T41" fmla="*/ 0 h 31"/>
              <a:gd name="T42" fmla="*/ 2147483647 w 31"/>
              <a:gd name="T43" fmla="*/ 0 h 31"/>
              <a:gd name="T44" fmla="*/ 2147483647 w 31"/>
              <a:gd name="T45" fmla="*/ 2147483647 h 31"/>
              <a:gd name="T46" fmla="*/ 2147483647 w 31"/>
              <a:gd name="T47" fmla="*/ 2147483647 h 31"/>
              <a:gd name="T48" fmla="*/ 2147483647 w 31"/>
              <a:gd name="T49" fmla="*/ 2147483647 h 31"/>
              <a:gd name="T50" fmla="*/ 2147483647 w 31"/>
              <a:gd name="T51" fmla="*/ 2147483647 h 31"/>
              <a:gd name="T52" fmla="*/ 2147483647 w 31"/>
              <a:gd name="T53" fmla="*/ 2147483647 h 31"/>
              <a:gd name="T54" fmla="*/ 2147483647 w 31"/>
              <a:gd name="T55" fmla="*/ 2147483647 h 31"/>
              <a:gd name="T56" fmla="*/ 2147483647 w 31"/>
              <a:gd name="T57" fmla="*/ 2147483647 h 31"/>
              <a:gd name="T58" fmla="*/ 0 w 31"/>
              <a:gd name="T59" fmla="*/ 2147483647 h 31"/>
              <a:gd name="T60" fmla="*/ 0 w 31"/>
              <a:gd name="T61" fmla="*/ 2147483647 h 31"/>
              <a:gd name="T62" fmla="*/ 0 w 31"/>
              <a:gd name="T63" fmla="*/ 2147483647 h 31"/>
              <a:gd name="T64" fmla="*/ 2147483647 w 31"/>
              <a:gd name="T65" fmla="*/ 2147483647 h 31"/>
              <a:gd name="T66" fmla="*/ 2147483647 w 31"/>
              <a:gd name="T67" fmla="*/ 2147483647 h 31"/>
              <a:gd name="T68" fmla="*/ 2147483647 w 31"/>
              <a:gd name="T69" fmla="*/ 2147483647 h 31"/>
              <a:gd name="T70" fmla="*/ 2147483647 w 31"/>
              <a:gd name="T71" fmla="*/ 2147483647 h 31"/>
              <a:gd name="T72" fmla="*/ 2147483647 w 31"/>
              <a:gd name="T73" fmla="*/ 2147483647 h 31"/>
              <a:gd name="T74" fmla="*/ 2147483647 w 31"/>
              <a:gd name="T75" fmla="*/ 2147483647 h 31"/>
              <a:gd name="T76" fmla="*/ 2147483647 w 31"/>
              <a:gd name="T77" fmla="*/ 2147483647 h 31"/>
              <a:gd name="T78" fmla="*/ 2147483647 w 31"/>
              <a:gd name="T79" fmla="*/ 2147483647 h 31"/>
              <a:gd name="T80" fmla="*/ 2147483647 w 31"/>
              <a:gd name="T81" fmla="*/ 2147483647 h 31"/>
              <a:gd name="T82" fmla="*/ 2147483647 w 31"/>
              <a:gd name="T83" fmla="*/ 2147483647 h 31"/>
              <a:gd name="T84" fmla="*/ 2147483647 w 31"/>
              <a:gd name="T85" fmla="*/ 2147483647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4" y="29"/>
                </a:moveTo>
                <a:lnTo>
                  <a:pt x="19" y="31"/>
                </a:lnTo>
                <a:lnTo>
                  <a:pt x="21" y="29"/>
                </a:lnTo>
                <a:lnTo>
                  <a:pt x="23" y="29"/>
                </a:lnTo>
                <a:lnTo>
                  <a:pt x="25" y="26"/>
                </a:lnTo>
                <a:lnTo>
                  <a:pt x="27" y="26"/>
                </a:lnTo>
                <a:lnTo>
                  <a:pt x="29" y="24"/>
                </a:lnTo>
                <a:lnTo>
                  <a:pt x="29" y="22"/>
                </a:lnTo>
                <a:lnTo>
                  <a:pt x="31" y="20"/>
                </a:lnTo>
                <a:lnTo>
                  <a:pt x="31" y="18"/>
                </a:lnTo>
                <a:lnTo>
                  <a:pt x="31" y="14"/>
                </a:lnTo>
                <a:lnTo>
                  <a:pt x="31" y="12"/>
                </a:lnTo>
                <a:lnTo>
                  <a:pt x="29" y="10"/>
                </a:lnTo>
                <a:lnTo>
                  <a:pt x="29" y="8"/>
                </a:lnTo>
                <a:lnTo>
                  <a:pt x="27" y="6"/>
                </a:lnTo>
                <a:lnTo>
                  <a:pt x="25" y="4"/>
                </a:lnTo>
                <a:lnTo>
                  <a:pt x="23" y="2"/>
                </a:lnTo>
                <a:lnTo>
                  <a:pt x="21" y="2"/>
                </a:lnTo>
                <a:lnTo>
                  <a:pt x="19" y="0"/>
                </a:lnTo>
                <a:lnTo>
                  <a:pt x="16" y="0"/>
                </a:lnTo>
                <a:lnTo>
                  <a:pt x="12" y="0"/>
                </a:lnTo>
                <a:lnTo>
                  <a:pt x="10" y="2"/>
                </a:lnTo>
                <a:lnTo>
                  <a:pt x="8" y="2"/>
                </a:lnTo>
                <a:lnTo>
                  <a:pt x="6" y="4"/>
                </a:lnTo>
                <a:lnTo>
                  <a:pt x="4" y="4"/>
                </a:lnTo>
                <a:lnTo>
                  <a:pt x="4" y="6"/>
                </a:lnTo>
                <a:lnTo>
                  <a:pt x="2" y="8"/>
                </a:lnTo>
                <a:lnTo>
                  <a:pt x="2" y="10"/>
                </a:lnTo>
                <a:lnTo>
                  <a:pt x="0" y="12"/>
                </a:lnTo>
                <a:lnTo>
                  <a:pt x="0" y="14"/>
                </a:lnTo>
                <a:lnTo>
                  <a:pt x="0" y="18"/>
                </a:lnTo>
                <a:lnTo>
                  <a:pt x="2" y="20"/>
                </a:lnTo>
                <a:lnTo>
                  <a:pt x="2" y="22"/>
                </a:lnTo>
                <a:lnTo>
                  <a:pt x="4" y="24"/>
                </a:lnTo>
                <a:lnTo>
                  <a:pt x="4" y="26"/>
                </a:lnTo>
                <a:lnTo>
                  <a:pt x="6" y="26"/>
                </a:lnTo>
                <a:lnTo>
                  <a:pt x="8" y="29"/>
                </a:lnTo>
                <a:lnTo>
                  <a:pt x="10" y="29"/>
                </a:lnTo>
                <a:lnTo>
                  <a:pt x="12" y="31"/>
                </a:lnTo>
                <a:lnTo>
                  <a:pt x="16" y="31"/>
                </a:lnTo>
                <a:lnTo>
                  <a:pt x="14" y="29"/>
                </a:lnTo>
                <a:close/>
              </a:path>
            </a:pathLst>
          </a:custGeom>
          <a:solidFill>
            <a:srgbClr val="000000"/>
          </a:solidFill>
          <a:ln w="9525">
            <a:noFill/>
            <a:round/>
            <a:headEnd/>
            <a:tailEnd/>
          </a:ln>
        </p:spPr>
        <p:txBody>
          <a:bodyPr/>
          <a:lstStyle/>
          <a:p>
            <a:endParaRPr lang="zh-CN" altLang="en-US"/>
          </a:p>
        </p:txBody>
      </p:sp>
      <p:sp>
        <p:nvSpPr>
          <p:cNvPr id="585744" name="Freeform 25"/>
          <p:cNvSpPr>
            <a:spLocks/>
          </p:cNvSpPr>
          <p:nvPr/>
        </p:nvSpPr>
        <p:spPr bwMode="auto">
          <a:xfrm>
            <a:off x="1755775" y="3840163"/>
            <a:ext cx="61913" cy="57150"/>
          </a:xfrm>
          <a:custGeom>
            <a:avLst/>
            <a:gdLst>
              <a:gd name="T0" fmla="*/ 2147483647 w 31"/>
              <a:gd name="T1" fmla="*/ 2147483647 h 31"/>
              <a:gd name="T2" fmla="*/ 2147483647 w 31"/>
              <a:gd name="T3" fmla="*/ 2147483647 h 31"/>
              <a:gd name="T4" fmla="*/ 2147483647 w 31"/>
              <a:gd name="T5" fmla="*/ 2147483647 h 31"/>
              <a:gd name="T6" fmla="*/ 2147483647 w 31"/>
              <a:gd name="T7" fmla="*/ 2147483647 h 31"/>
              <a:gd name="T8" fmla="*/ 2147483647 w 31"/>
              <a:gd name="T9" fmla="*/ 2147483647 h 31"/>
              <a:gd name="T10" fmla="*/ 2147483647 w 31"/>
              <a:gd name="T11" fmla="*/ 2147483647 h 31"/>
              <a:gd name="T12" fmla="*/ 2147483647 w 31"/>
              <a:gd name="T13" fmla="*/ 2147483647 h 31"/>
              <a:gd name="T14" fmla="*/ 2147483647 w 31"/>
              <a:gd name="T15" fmla="*/ 2147483647 h 31"/>
              <a:gd name="T16" fmla="*/ 2147483647 w 31"/>
              <a:gd name="T17" fmla="*/ 2147483647 h 31"/>
              <a:gd name="T18" fmla="*/ 2147483647 w 31"/>
              <a:gd name="T19" fmla="*/ 2147483647 h 31"/>
              <a:gd name="T20" fmla="*/ 2147483647 w 31"/>
              <a:gd name="T21" fmla="*/ 2147483647 h 31"/>
              <a:gd name="T22" fmla="*/ 2147483647 w 31"/>
              <a:gd name="T23" fmla="*/ 2147483647 h 31"/>
              <a:gd name="T24" fmla="*/ 2147483647 w 31"/>
              <a:gd name="T25" fmla="*/ 2147483647 h 31"/>
              <a:gd name="T26" fmla="*/ 2147483647 w 31"/>
              <a:gd name="T27" fmla="*/ 2147483647 h 31"/>
              <a:gd name="T28" fmla="*/ 2147483647 w 31"/>
              <a:gd name="T29" fmla="*/ 2147483647 h 31"/>
              <a:gd name="T30" fmla="*/ 2147483647 w 31"/>
              <a:gd name="T31" fmla="*/ 2147483647 h 31"/>
              <a:gd name="T32" fmla="*/ 2147483647 w 31"/>
              <a:gd name="T33" fmla="*/ 2147483647 h 31"/>
              <a:gd name="T34" fmla="*/ 2147483647 w 31"/>
              <a:gd name="T35" fmla="*/ 2147483647 h 31"/>
              <a:gd name="T36" fmla="*/ 2147483647 w 31"/>
              <a:gd name="T37" fmla="*/ 0 h 31"/>
              <a:gd name="T38" fmla="*/ 2147483647 w 31"/>
              <a:gd name="T39" fmla="*/ 0 h 31"/>
              <a:gd name="T40" fmla="*/ 2147483647 w 31"/>
              <a:gd name="T41" fmla="*/ 0 h 31"/>
              <a:gd name="T42" fmla="*/ 2147483647 w 31"/>
              <a:gd name="T43" fmla="*/ 0 h 31"/>
              <a:gd name="T44" fmla="*/ 2147483647 w 31"/>
              <a:gd name="T45" fmla="*/ 0 h 31"/>
              <a:gd name="T46" fmla="*/ 2147483647 w 31"/>
              <a:gd name="T47" fmla="*/ 2147483647 h 31"/>
              <a:gd name="T48" fmla="*/ 2147483647 w 31"/>
              <a:gd name="T49" fmla="*/ 2147483647 h 31"/>
              <a:gd name="T50" fmla="*/ 2147483647 w 31"/>
              <a:gd name="T51" fmla="*/ 2147483647 h 31"/>
              <a:gd name="T52" fmla="*/ 2147483647 w 31"/>
              <a:gd name="T53" fmla="*/ 2147483647 h 31"/>
              <a:gd name="T54" fmla="*/ 2147483647 w 31"/>
              <a:gd name="T55" fmla="*/ 2147483647 h 31"/>
              <a:gd name="T56" fmla="*/ 0 w 31"/>
              <a:gd name="T57" fmla="*/ 2147483647 h 31"/>
              <a:gd name="T58" fmla="*/ 0 w 31"/>
              <a:gd name="T59" fmla="*/ 2147483647 h 31"/>
              <a:gd name="T60" fmla="*/ 0 w 31"/>
              <a:gd name="T61" fmla="*/ 2147483647 h 31"/>
              <a:gd name="T62" fmla="*/ 0 w 31"/>
              <a:gd name="T63" fmla="*/ 2147483647 h 31"/>
              <a:gd name="T64" fmla="*/ 0 w 31"/>
              <a:gd name="T65" fmla="*/ 2147483647 h 31"/>
              <a:gd name="T66" fmla="*/ 2147483647 w 31"/>
              <a:gd name="T67" fmla="*/ 2147483647 h 31"/>
              <a:gd name="T68" fmla="*/ 2147483647 w 31"/>
              <a:gd name="T69" fmla="*/ 2147483647 h 31"/>
              <a:gd name="T70" fmla="*/ 2147483647 w 31"/>
              <a:gd name="T71" fmla="*/ 2147483647 h 31"/>
              <a:gd name="T72" fmla="*/ 2147483647 w 31"/>
              <a:gd name="T73" fmla="*/ 2147483647 h 31"/>
              <a:gd name="T74" fmla="*/ 2147483647 w 31"/>
              <a:gd name="T75" fmla="*/ 2147483647 h 31"/>
              <a:gd name="T76" fmla="*/ 2147483647 w 31"/>
              <a:gd name="T77" fmla="*/ 2147483647 h 31"/>
              <a:gd name="T78" fmla="*/ 2147483647 w 31"/>
              <a:gd name="T79" fmla="*/ 2147483647 h 31"/>
              <a:gd name="T80" fmla="*/ 2147483647 w 31"/>
              <a:gd name="T81" fmla="*/ 2147483647 h 31"/>
              <a:gd name="T82" fmla="*/ 2147483647 w 31"/>
              <a:gd name="T83" fmla="*/ 2147483647 h 31"/>
              <a:gd name="T84" fmla="*/ 2147483647 w 31"/>
              <a:gd name="T85" fmla="*/ 2147483647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4" y="29"/>
                </a:moveTo>
                <a:lnTo>
                  <a:pt x="16" y="31"/>
                </a:lnTo>
                <a:lnTo>
                  <a:pt x="20" y="29"/>
                </a:lnTo>
                <a:lnTo>
                  <a:pt x="22" y="29"/>
                </a:lnTo>
                <a:lnTo>
                  <a:pt x="25" y="27"/>
                </a:lnTo>
                <a:lnTo>
                  <a:pt x="27" y="25"/>
                </a:lnTo>
                <a:lnTo>
                  <a:pt x="29" y="23"/>
                </a:lnTo>
                <a:lnTo>
                  <a:pt x="29" y="21"/>
                </a:lnTo>
                <a:lnTo>
                  <a:pt x="29" y="19"/>
                </a:lnTo>
                <a:lnTo>
                  <a:pt x="31" y="15"/>
                </a:lnTo>
                <a:lnTo>
                  <a:pt x="29" y="13"/>
                </a:lnTo>
                <a:lnTo>
                  <a:pt x="29" y="11"/>
                </a:lnTo>
                <a:lnTo>
                  <a:pt x="29" y="9"/>
                </a:lnTo>
                <a:lnTo>
                  <a:pt x="27" y="7"/>
                </a:lnTo>
                <a:lnTo>
                  <a:pt x="25" y="5"/>
                </a:lnTo>
                <a:lnTo>
                  <a:pt x="25" y="2"/>
                </a:lnTo>
                <a:lnTo>
                  <a:pt x="22" y="2"/>
                </a:lnTo>
                <a:lnTo>
                  <a:pt x="20" y="0"/>
                </a:lnTo>
                <a:lnTo>
                  <a:pt x="16" y="0"/>
                </a:lnTo>
                <a:lnTo>
                  <a:pt x="14" y="0"/>
                </a:lnTo>
                <a:lnTo>
                  <a:pt x="12" y="0"/>
                </a:lnTo>
                <a:lnTo>
                  <a:pt x="10" y="0"/>
                </a:lnTo>
                <a:lnTo>
                  <a:pt x="8" y="2"/>
                </a:lnTo>
                <a:lnTo>
                  <a:pt x="6" y="2"/>
                </a:lnTo>
                <a:lnTo>
                  <a:pt x="4" y="5"/>
                </a:lnTo>
                <a:lnTo>
                  <a:pt x="2" y="7"/>
                </a:lnTo>
                <a:lnTo>
                  <a:pt x="2" y="9"/>
                </a:lnTo>
                <a:lnTo>
                  <a:pt x="0" y="11"/>
                </a:lnTo>
                <a:lnTo>
                  <a:pt x="0" y="13"/>
                </a:lnTo>
                <a:lnTo>
                  <a:pt x="0" y="15"/>
                </a:lnTo>
                <a:lnTo>
                  <a:pt x="0" y="19"/>
                </a:lnTo>
                <a:lnTo>
                  <a:pt x="0" y="21"/>
                </a:lnTo>
                <a:lnTo>
                  <a:pt x="2" y="23"/>
                </a:lnTo>
                <a:lnTo>
                  <a:pt x="2" y="25"/>
                </a:lnTo>
                <a:lnTo>
                  <a:pt x="4" y="27"/>
                </a:lnTo>
                <a:lnTo>
                  <a:pt x="6" y="27"/>
                </a:lnTo>
                <a:lnTo>
                  <a:pt x="8" y="29"/>
                </a:lnTo>
                <a:lnTo>
                  <a:pt x="10" y="29"/>
                </a:lnTo>
                <a:lnTo>
                  <a:pt x="12" y="31"/>
                </a:lnTo>
                <a:lnTo>
                  <a:pt x="14" y="31"/>
                </a:lnTo>
                <a:lnTo>
                  <a:pt x="14" y="29"/>
                </a:lnTo>
                <a:close/>
              </a:path>
            </a:pathLst>
          </a:custGeom>
          <a:solidFill>
            <a:srgbClr val="000000"/>
          </a:solidFill>
          <a:ln w="9525">
            <a:noFill/>
            <a:round/>
            <a:headEnd/>
            <a:tailEnd/>
          </a:ln>
        </p:spPr>
        <p:txBody>
          <a:bodyPr/>
          <a:lstStyle/>
          <a:p>
            <a:endParaRPr lang="zh-CN" altLang="en-US"/>
          </a:p>
        </p:txBody>
      </p:sp>
      <p:sp>
        <p:nvSpPr>
          <p:cNvPr id="585745" name="Freeform 26"/>
          <p:cNvSpPr>
            <a:spLocks/>
          </p:cNvSpPr>
          <p:nvPr/>
        </p:nvSpPr>
        <p:spPr bwMode="auto">
          <a:xfrm>
            <a:off x="2676525" y="3849688"/>
            <a:ext cx="61913" cy="55562"/>
          </a:xfrm>
          <a:custGeom>
            <a:avLst/>
            <a:gdLst>
              <a:gd name="T0" fmla="*/ 2147483647 w 31"/>
              <a:gd name="T1" fmla="*/ 2147483647 h 31"/>
              <a:gd name="T2" fmla="*/ 2147483647 w 31"/>
              <a:gd name="T3" fmla="*/ 2147483647 h 31"/>
              <a:gd name="T4" fmla="*/ 2147483647 w 31"/>
              <a:gd name="T5" fmla="*/ 2147483647 h 31"/>
              <a:gd name="T6" fmla="*/ 2147483647 w 31"/>
              <a:gd name="T7" fmla="*/ 2147483647 h 31"/>
              <a:gd name="T8" fmla="*/ 2147483647 w 31"/>
              <a:gd name="T9" fmla="*/ 2147483647 h 31"/>
              <a:gd name="T10" fmla="*/ 2147483647 w 31"/>
              <a:gd name="T11" fmla="*/ 2147483647 h 31"/>
              <a:gd name="T12" fmla="*/ 2147483647 w 31"/>
              <a:gd name="T13" fmla="*/ 2147483647 h 31"/>
              <a:gd name="T14" fmla="*/ 2147483647 w 31"/>
              <a:gd name="T15" fmla="*/ 2147483647 h 31"/>
              <a:gd name="T16" fmla="*/ 2147483647 w 31"/>
              <a:gd name="T17" fmla="*/ 2147483647 h 31"/>
              <a:gd name="T18" fmla="*/ 2147483647 w 31"/>
              <a:gd name="T19" fmla="*/ 2147483647 h 31"/>
              <a:gd name="T20" fmla="*/ 2147483647 w 31"/>
              <a:gd name="T21" fmla="*/ 2147483647 h 31"/>
              <a:gd name="T22" fmla="*/ 2147483647 w 31"/>
              <a:gd name="T23" fmla="*/ 2147483647 h 31"/>
              <a:gd name="T24" fmla="*/ 2147483647 w 31"/>
              <a:gd name="T25" fmla="*/ 2147483647 h 31"/>
              <a:gd name="T26" fmla="*/ 2147483647 w 31"/>
              <a:gd name="T27" fmla="*/ 2147483647 h 31"/>
              <a:gd name="T28" fmla="*/ 2147483647 w 31"/>
              <a:gd name="T29" fmla="*/ 2147483647 h 31"/>
              <a:gd name="T30" fmla="*/ 2147483647 w 31"/>
              <a:gd name="T31" fmla="*/ 2147483647 h 31"/>
              <a:gd name="T32" fmla="*/ 2147483647 w 31"/>
              <a:gd name="T33" fmla="*/ 2147483647 h 31"/>
              <a:gd name="T34" fmla="*/ 2147483647 w 31"/>
              <a:gd name="T35" fmla="*/ 2147483647 h 31"/>
              <a:gd name="T36" fmla="*/ 2147483647 w 31"/>
              <a:gd name="T37" fmla="*/ 2147483647 h 31"/>
              <a:gd name="T38" fmla="*/ 2147483647 w 31"/>
              <a:gd name="T39" fmla="*/ 0 h 31"/>
              <a:gd name="T40" fmla="*/ 2147483647 w 31"/>
              <a:gd name="T41" fmla="*/ 0 h 31"/>
              <a:gd name="T42" fmla="*/ 2147483647 w 31"/>
              <a:gd name="T43" fmla="*/ 0 h 31"/>
              <a:gd name="T44" fmla="*/ 2147483647 w 31"/>
              <a:gd name="T45" fmla="*/ 2147483647 h 31"/>
              <a:gd name="T46" fmla="*/ 2147483647 w 31"/>
              <a:gd name="T47" fmla="*/ 2147483647 h 31"/>
              <a:gd name="T48" fmla="*/ 2147483647 w 31"/>
              <a:gd name="T49" fmla="*/ 2147483647 h 31"/>
              <a:gd name="T50" fmla="*/ 2147483647 w 31"/>
              <a:gd name="T51" fmla="*/ 2147483647 h 31"/>
              <a:gd name="T52" fmla="*/ 2147483647 w 31"/>
              <a:gd name="T53" fmla="*/ 2147483647 h 31"/>
              <a:gd name="T54" fmla="*/ 2147483647 w 31"/>
              <a:gd name="T55" fmla="*/ 2147483647 h 31"/>
              <a:gd name="T56" fmla="*/ 0 w 31"/>
              <a:gd name="T57" fmla="*/ 2147483647 h 31"/>
              <a:gd name="T58" fmla="*/ 0 w 31"/>
              <a:gd name="T59" fmla="*/ 2147483647 h 31"/>
              <a:gd name="T60" fmla="*/ 0 w 31"/>
              <a:gd name="T61" fmla="*/ 2147483647 h 31"/>
              <a:gd name="T62" fmla="*/ 0 w 31"/>
              <a:gd name="T63" fmla="*/ 2147483647 h 31"/>
              <a:gd name="T64" fmla="*/ 0 w 31"/>
              <a:gd name="T65" fmla="*/ 2147483647 h 31"/>
              <a:gd name="T66" fmla="*/ 2147483647 w 31"/>
              <a:gd name="T67" fmla="*/ 2147483647 h 31"/>
              <a:gd name="T68" fmla="*/ 2147483647 w 31"/>
              <a:gd name="T69" fmla="*/ 2147483647 h 31"/>
              <a:gd name="T70" fmla="*/ 2147483647 w 31"/>
              <a:gd name="T71" fmla="*/ 2147483647 h 31"/>
              <a:gd name="T72" fmla="*/ 2147483647 w 31"/>
              <a:gd name="T73" fmla="*/ 2147483647 h 31"/>
              <a:gd name="T74" fmla="*/ 2147483647 w 31"/>
              <a:gd name="T75" fmla="*/ 2147483647 h 31"/>
              <a:gd name="T76" fmla="*/ 2147483647 w 31"/>
              <a:gd name="T77" fmla="*/ 2147483647 h 31"/>
              <a:gd name="T78" fmla="*/ 2147483647 w 31"/>
              <a:gd name="T79" fmla="*/ 2147483647 h 31"/>
              <a:gd name="T80" fmla="*/ 2147483647 w 31"/>
              <a:gd name="T81" fmla="*/ 2147483647 h 31"/>
              <a:gd name="T82" fmla="*/ 2147483647 w 31"/>
              <a:gd name="T83" fmla="*/ 2147483647 h 31"/>
              <a:gd name="T84" fmla="*/ 2147483647 w 31"/>
              <a:gd name="T85" fmla="*/ 2147483647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4" y="29"/>
                </a:moveTo>
                <a:lnTo>
                  <a:pt x="16" y="31"/>
                </a:lnTo>
                <a:lnTo>
                  <a:pt x="20" y="29"/>
                </a:lnTo>
                <a:lnTo>
                  <a:pt x="22" y="29"/>
                </a:lnTo>
                <a:lnTo>
                  <a:pt x="24" y="26"/>
                </a:lnTo>
                <a:lnTo>
                  <a:pt x="26" y="24"/>
                </a:lnTo>
                <a:lnTo>
                  <a:pt x="29" y="22"/>
                </a:lnTo>
                <a:lnTo>
                  <a:pt x="29" y="20"/>
                </a:lnTo>
                <a:lnTo>
                  <a:pt x="31" y="18"/>
                </a:lnTo>
                <a:lnTo>
                  <a:pt x="31" y="14"/>
                </a:lnTo>
                <a:lnTo>
                  <a:pt x="31" y="12"/>
                </a:lnTo>
                <a:lnTo>
                  <a:pt x="29" y="10"/>
                </a:lnTo>
                <a:lnTo>
                  <a:pt x="29" y="8"/>
                </a:lnTo>
                <a:lnTo>
                  <a:pt x="26" y="6"/>
                </a:lnTo>
                <a:lnTo>
                  <a:pt x="24" y="4"/>
                </a:lnTo>
                <a:lnTo>
                  <a:pt x="22" y="2"/>
                </a:lnTo>
                <a:lnTo>
                  <a:pt x="20" y="2"/>
                </a:lnTo>
                <a:lnTo>
                  <a:pt x="16" y="0"/>
                </a:lnTo>
                <a:lnTo>
                  <a:pt x="14" y="0"/>
                </a:lnTo>
                <a:lnTo>
                  <a:pt x="12" y="0"/>
                </a:lnTo>
                <a:lnTo>
                  <a:pt x="10" y="2"/>
                </a:lnTo>
                <a:lnTo>
                  <a:pt x="8" y="2"/>
                </a:lnTo>
                <a:lnTo>
                  <a:pt x="6" y="4"/>
                </a:lnTo>
                <a:lnTo>
                  <a:pt x="4" y="4"/>
                </a:lnTo>
                <a:lnTo>
                  <a:pt x="2" y="6"/>
                </a:lnTo>
                <a:lnTo>
                  <a:pt x="2" y="8"/>
                </a:lnTo>
                <a:lnTo>
                  <a:pt x="0" y="10"/>
                </a:lnTo>
                <a:lnTo>
                  <a:pt x="0" y="12"/>
                </a:lnTo>
                <a:lnTo>
                  <a:pt x="0" y="14"/>
                </a:lnTo>
                <a:lnTo>
                  <a:pt x="0" y="18"/>
                </a:lnTo>
                <a:lnTo>
                  <a:pt x="0" y="20"/>
                </a:lnTo>
                <a:lnTo>
                  <a:pt x="2" y="22"/>
                </a:lnTo>
                <a:lnTo>
                  <a:pt x="2" y="24"/>
                </a:lnTo>
                <a:lnTo>
                  <a:pt x="4" y="26"/>
                </a:lnTo>
                <a:lnTo>
                  <a:pt x="6" y="26"/>
                </a:lnTo>
                <a:lnTo>
                  <a:pt x="8" y="29"/>
                </a:lnTo>
                <a:lnTo>
                  <a:pt x="10" y="29"/>
                </a:lnTo>
                <a:lnTo>
                  <a:pt x="12" y="31"/>
                </a:lnTo>
                <a:lnTo>
                  <a:pt x="14" y="31"/>
                </a:lnTo>
                <a:lnTo>
                  <a:pt x="14" y="29"/>
                </a:lnTo>
                <a:close/>
              </a:path>
            </a:pathLst>
          </a:custGeom>
          <a:solidFill>
            <a:srgbClr val="000000"/>
          </a:solidFill>
          <a:ln w="9525">
            <a:noFill/>
            <a:round/>
            <a:headEnd/>
            <a:tailEnd/>
          </a:ln>
        </p:spPr>
        <p:txBody>
          <a:bodyPr/>
          <a:lstStyle/>
          <a:p>
            <a:endParaRPr lang="zh-CN" altLang="en-US"/>
          </a:p>
        </p:txBody>
      </p:sp>
      <p:sp>
        <p:nvSpPr>
          <p:cNvPr id="585746" name="Freeform 27"/>
          <p:cNvSpPr>
            <a:spLocks/>
          </p:cNvSpPr>
          <p:nvPr/>
        </p:nvSpPr>
        <p:spPr bwMode="auto">
          <a:xfrm>
            <a:off x="1241425" y="3849688"/>
            <a:ext cx="61913" cy="55562"/>
          </a:xfrm>
          <a:custGeom>
            <a:avLst/>
            <a:gdLst>
              <a:gd name="T0" fmla="*/ 0 w 31"/>
              <a:gd name="T1" fmla="*/ 0 h 31"/>
              <a:gd name="T2" fmla="*/ 2147483647 w 31"/>
              <a:gd name="T3" fmla="*/ 2147483647 h 31"/>
              <a:gd name="T4" fmla="*/ 2147483647 w 31"/>
              <a:gd name="T5" fmla="*/ 2147483647 h 31"/>
              <a:gd name="T6" fmla="*/ 2147483647 w 31"/>
              <a:gd name="T7" fmla="*/ 2147483647 h 31"/>
              <a:gd name="T8" fmla="*/ 2147483647 w 31"/>
              <a:gd name="T9" fmla="*/ 2147483647 h 31"/>
              <a:gd name="T10" fmla="*/ 0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0" y="0"/>
                </a:moveTo>
                <a:lnTo>
                  <a:pt x="2" y="31"/>
                </a:lnTo>
                <a:lnTo>
                  <a:pt x="31" y="16"/>
                </a:lnTo>
                <a:lnTo>
                  <a:pt x="2" y="2"/>
                </a:lnTo>
                <a:lnTo>
                  <a:pt x="0" y="0"/>
                </a:lnTo>
                <a:close/>
              </a:path>
            </a:pathLst>
          </a:custGeom>
          <a:solidFill>
            <a:srgbClr val="000000"/>
          </a:solidFill>
          <a:ln w="9525">
            <a:noFill/>
            <a:round/>
            <a:headEnd/>
            <a:tailEnd/>
          </a:ln>
        </p:spPr>
        <p:txBody>
          <a:bodyPr/>
          <a:lstStyle/>
          <a:p>
            <a:endParaRPr lang="zh-CN" altLang="en-US"/>
          </a:p>
        </p:txBody>
      </p:sp>
      <p:sp>
        <p:nvSpPr>
          <p:cNvPr id="585747" name="Freeform 29"/>
          <p:cNvSpPr>
            <a:spLocks/>
          </p:cNvSpPr>
          <p:nvPr/>
        </p:nvSpPr>
        <p:spPr bwMode="auto">
          <a:xfrm>
            <a:off x="7935913" y="2973388"/>
            <a:ext cx="100012" cy="80962"/>
          </a:xfrm>
          <a:custGeom>
            <a:avLst/>
            <a:gdLst>
              <a:gd name="T0" fmla="*/ 0 w 31"/>
              <a:gd name="T1" fmla="*/ 2147483647 h 31"/>
              <a:gd name="T2" fmla="*/ 2147483647 w 31"/>
              <a:gd name="T3" fmla="*/ 2147483647 h 31"/>
              <a:gd name="T4" fmla="*/ 2147483647 w 31"/>
              <a:gd name="T5" fmla="*/ 0 h 31"/>
              <a:gd name="T6" fmla="*/ 2147483647 w 31"/>
              <a:gd name="T7" fmla="*/ 2147483647 h 31"/>
              <a:gd name="T8" fmla="*/ 2147483647 w 31"/>
              <a:gd name="T9" fmla="*/ 2147483647 h 31"/>
              <a:gd name="T10" fmla="*/ 0 w 31"/>
              <a:gd name="T11" fmla="*/ 2147483647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0" y="29"/>
                </a:moveTo>
                <a:lnTo>
                  <a:pt x="31" y="31"/>
                </a:lnTo>
                <a:lnTo>
                  <a:pt x="16" y="0"/>
                </a:lnTo>
                <a:lnTo>
                  <a:pt x="2" y="31"/>
                </a:lnTo>
                <a:lnTo>
                  <a:pt x="0" y="29"/>
                </a:lnTo>
                <a:close/>
              </a:path>
            </a:pathLst>
          </a:custGeom>
          <a:solidFill>
            <a:srgbClr val="000000"/>
          </a:solidFill>
          <a:ln w="9525">
            <a:noFill/>
            <a:round/>
            <a:headEnd/>
            <a:tailEnd/>
          </a:ln>
        </p:spPr>
        <p:txBody>
          <a:bodyPr/>
          <a:lstStyle/>
          <a:p>
            <a:endParaRPr lang="zh-CN" altLang="en-US"/>
          </a:p>
        </p:txBody>
      </p:sp>
      <p:sp>
        <p:nvSpPr>
          <p:cNvPr id="585748" name="Freeform 30"/>
          <p:cNvSpPr>
            <a:spLocks/>
          </p:cNvSpPr>
          <p:nvPr/>
        </p:nvSpPr>
        <p:spPr bwMode="auto">
          <a:xfrm>
            <a:off x="1282700" y="5614988"/>
            <a:ext cx="238125" cy="260350"/>
          </a:xfrm>
          <a:custGeom>
            <a:avLst/>
            <a:gdLst>
              <a:gd name="T0" fmla="*/ 0 w 120"/>
              <a:gd name="T1" fmla="*/ 2147483647 h 143"/>
              <a:gd name="T2" fmla="*/ 2147483647 w 120"/>
              <a:gd name="T3" fmla="*/ 2147483647 h 143"/>
              <a:gd name="T4" fmla="*/ 2147483647 w 120"/>
              <a:gd name="T5" fmla="*/ 2147483647 h 143"/>
              <a:gd name="T6" fmla="*/ 2147483647 w 120"/>
              <a:gd name="T7" fmla="*/ 2147483647 h 143"/>
              <a:gd name="T8" fmla="*/ 2147483647 w 120"/>
              <a:gd name="T9" fmla="*/ 2147483647 h 143"/>
              <a:gd name="T10" fmla="*/ 2147483647 w 120"/>
              <a:gd name="T11" fmla="*/ 2147483647 h 143"/>
              <a:gd name="T12" fmla="*/ 2147483647 w 120"/>
              <a:gd name="T13" fmla="*/ 2147483647 h 143"/>
              <a:gd name="T14" fmla="*/ 2147483647 w 120"/>
              <a:gd name="T15" fmla="*/ 2147483647 h 143"/>
              <a:gd name="T16" fmla="*/ 2147483647 w 120"/>
              <a:gd name="T17" fmla="*/ 2147483647 h 143"/>
              <a:gd name="T18" fmla="*/ 2147483647 w 120"/>
              <a:gd name="T19" fmla="*/ 2147483647 h 143"/>
              <a:gd name="T20" fmla="*/ 2147483647 w 120"/>
              <a:gd name="T21" fmla="*/ 2147483647 h 143"/>
              <a:gd name="T22" fmla="*/ 2147483647 w 120"/>
              <a:gd name="T23" fmla="*/ 2147483647 h 143"/>
              <a:gd name="T24" fmla="*/ 2147483647 w 120"/>
              <a:gd name="T25" fmla="*/ 2147483647 h 143"/>
              <a:gd name="T26" fmla="*/ 2147483647 w 120"/>
              <a:gd name="T27" fmla="*/ 2147483647 h 143"/>
              <a:gd name="T28" fmla="*/ 2147483647 w 120"/>
              <a:gd name="T29" fmla="*/ 2147483647 h 143"/>
              <a:gd name="T30" fmla="*/ 2147483647 w 120"/>
              <a:gd name="T31" fmla="*/ 2147483647 h 143"/>
              <a:gd name="T32" fmla="*/ 2147483647 w 120"/>
              <a:gd name="T33" fmla="*/ 2147483647 h 143"/>
              <a:gd name="T34" fmla="*/ 2147483647 w 120"/>
              <a:gd name="T35" fmla="*/ 2147483647 h 143"/>
              <a:gd name="T36" fmla="*/ 2147483647 w 120"/>
              <a:gd name="T37" fmla="*/ 2147483647 h 143"/>
              <a:gd name="T38" fmla="*/ 2147483647 w 120"/>
              <a:gd name="T39" fmla="*/ 2147483647 h 143"/>
              <a:gd name="T40" fmla="*/ 2147483647 w 120"/>
              <a:gd name="T41" fmla="*/ 2147483647 h 143"/>
              <a:gd name="T42" fmla="*/ 2147483647 w 120"/>
              <a:gd name="T43" fmla="*/ 0 h 143"/>
              <a:gd name="T44" fmla="*/ 2147483647 w 120"/>
              <a:gd name="T45" fmla="*/ 0 h 143"/>
              <a:gd name="T46" fmla="*/ 2147483647 w 120"/>
              <a:gd name="T47" fmla="*/ 2147483647 h 143"/>
              <a:gd name="T48" fmla="*/ 2147483647 w 120"/>
              <a:gd name="T49" fmla="*/ 2147483647 h 14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0"/>
              <a:gd name="T76" fmla="*/ 0 h 143"/>
              <a:gd name="T77" fmla="*/ 120 w 120"/>
              <a:gd name="T78" fmla="*/ 143 h 14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0" h="143">
                <a:moveTo>
                  <a:pt x="0" y="85"/>
                </a:moveTo>
                <a:lnTo>
                  <a:pt x="2" y="95"/>
                </a:lnTo>
                <a:lnTo>
                  <a:pt x="4" y="103"/>
                </a:lnTo>
                <a:lnTo>
                  <a:pt x="8" y="111"/>
                </a:lnTo>
                <a:lnTo>
                  <a:pt x="12" y="120"/>
                </a:lnTo>
                <a:lnTo>
                  <a:pt x="18" y="126"/>
                </a:lnTo>
                <a:lnTo>
                  <a:pt x="24" y="132"/>
                </a:lnTo>
                <a:lnTo>
                  <a:pt x="33" y="136"/>
                </a:lnTo>
                <a:lnTo>
                  <a:pt x="41" y="140"/>
                </a:lnTo>
                <a:lnTo>
                  <a:pt x="51" y="143"/>
                </a:lnTo>
                <a:lnTo>
                  <a:pt x="62" y="143"/>
                </a:lnTo>
                <a:lnTo>
                  <a:pt x="70" y="143"/>
                </a:lnTo>
                <a:lnTo>
                  <a:pt x="80" y="140"/>
                </a:lnTo>
                <a:lnTo>
                  <a:pt x="89" y="136"/>
                </a:lnTo>
                <a:lnTo>
                  <a:pt x="97" y="132"/>
                </a:lnTo>
                <a:lnTo>
                  <a:pt x="103" y="126"/>
                </a:lnTo>
                <a:lnTo>
                  <a:pt x="109" y="120"/>
                </a:lnTo>
                <a:lnTo>
                  <a:pt x="113" y="111"/>
                </a:lnTo>
                <a:lnTo>
                  <a:pt x="118" y="103"/>
                </a:lnTo>
                <a:lnTo>
                  <a:pt x="120" y="95"/>
                </a:lnTo>
                <a:lnTo>
                  <a:pt x="120" y="85"/>
                </a:lnTo>
                <a:lnTo>
                  <a:pt x="120" y="0"/>
                </a:lnTo>
                <a:lnTo>
                  <a:pt x="2" y="0"/>
                </a:lnTo>
                <a:lnTo>
                  <a:pt x="2" y="85"/>
                </a:lnTo>
              </a:path>
            </a:pathLst>
          </a:custGeom>
          <a:noFill/>
          <a:ln w="12700">
            <a:solidFill>
              <a:srgbClr val="000000"/>
            </a:solidFill>
            <a:round/>
            <a:headEnd/>
            <a:tailEnd/>
          </a:ln>
        </p:spPr>
        <p:txBody>
          <a:bodyPr/>
          <a:lstStyle/>
          <a:p>
            <a:endParaRPr lang="zh-CN" altLang="en-US"/>
          </a:p>
        </p:txBody>
      </p:sp>
      <p:sp>
        <p:nvSpPr>
          <p:cNvPr id="585749" name="Freeform 31"/>
          <p:cNvSpPr>
            <a:spLocks/>
          </p:cNvSpPr>
          <p:nvPr/>
        </p:nvSpPr>
        <p:spPr bwMode="auto">
          <a:xfrm>
            <a:off x="1647825" y="5149850"/>
            <a:ext cx="273050" cy="247650"/>
          </a:xfrm>
          <a:custGeom>
            <a:avLst/>
            <a:gdLst>
              <a:gd name="T0" fmla="*/ 2147483647 w 137"/>
              <a:gd name="T1" fmla="*/ 2147483647 h 137"/>
              <a:gd name="T2" fmla="*/ 2147483647 w 137"/>
              <a:gd name="T3" fmla="*/ 2147483647 h 137"/>
              <a:gd name="T4" fmla="*/ 2147483647 w 137"/>
              <a:gd name="T5" fmla="*/ 2147483647 h 137"/>
              <a:gd name="T6" fmla="*/ 2147483647 w 137"/>
              <a:gd name="T7" fmla="*/ 2147483647 h 137"/>
              <a:gd name="T8" fmla="*/ 2147483647 w 137"/>
              <a:gd name="T9" fmla="*/ 2147483647 h 137"/>
              <a:gd name="T10" fmla="*/ 2147483647 w 137"/>
              <a:gd name="T11" fmla="*/ 2147483647 h 137"/>
              <a:gd name="T12" fmla="*/ 2147483647 w 137"/>
              <a:gd name="T13" fmla="*/ 2147483647 h 137"/>
              <a:gd name="T14" fmla="*/ 2147483647 w 137"/>
              <a:gd name="T15" fmla="*/ 2147483647 h 137"/>
              <a:gd name="T16" fmla="*/ 2147483647 w 137"/>
              <a:gd name="T17" fmla="*/ 2147483647 h 137"/>
              <a:gd name="T18" fmla="*/ 2147483647 w 137"/>
              <a:gd name="T19" fmla="*/ 2147483647 h 137"/>
              <a:gd name="T20" fmla="*/ 2147483647 w 137"/>
              <a:gd name="T21" fmla="*/ 2147483647 h 137"/>
              <a:gd name="T22" fmla="*/ 2147483647 w 137"/>
              <a:gd name="T23" fmla="*/ 2147483647 h 137"/>
              <a:gd name="T24" fmla="*/ 2147483647 w 137"/>
              <a:gd name="T25" fmla="*/ 2147483647 h 137"/>
              <a:gd name="T26" fmla="*/ 2147483647 w 137"/>
              <a:gd name="T27" fmla="*/ 2147483647 h 137"/>
              <a:gd name="T28" fmla="*/ 2147483647 w 137"/>
              <a:gd name="T29" fmla="*/ 2147483647 h 137"/>
              <a:gd name="T30" fmla="*/ 2147483647 w 137"/>
              <a:gd name="T31" fmla="*/ 2147483647 h 137"/>
              <a:gd name="T32" fmla="*/ 2147483647 w 137"/>
              <a:gd name="T33" fmla="*/ 2147483647 h 137"/>
              <a:gd name="T34" fmla="*/ 2147483647 w 137"/>
              <a:gd name="T35" fmla="*/ 2147483647 h 137"/>
              <a:gd name="T36" fmla="*/ 2147483647 w 137"/>
              <a:gd name="T37" fmla="*/ 2147483647 h 137"/>
              <a:gd name="T38" fmla="*/ 2147483647 w 137"/>
              <a:gd name="T39" fmla="*/ 2147483647 h 137"/>
              <a:gd name="T40" fmla="*/ 2147483647 w 137"/>
              <a:gd name="T41" fmla="*/ 0 h 137"/>
              <a:gd name="T42" fmla="*/ 2147483647 w 137"/>
              <a:gd name="T43" fmla="*/ 2147483647 h 137"/>
              <a:gd name="T44" fmla="*/ 2147483647 w 137"/>
              <a:gd name="T45" fmla="*/ 2147483647 h 137"/>
              <a:gd name="T46" fmla="*/ 2147483647 w 137"/>
              <a:gd name="T47" fmla="*/ 2147483647 h 137"/>
              <a:gd name="T48" fmla="*/ 2147483647 w 137"/>
              <a:gd name="T49" fmla="*/ 2147483647 h 137"/>
              <a:gd name="T50" fmla="*/ 2147483647 w 137"/>
              <a:gd name="T51" fmla="*/ 2147483647 h 137"/>
              <a:gd name="T52" fmla="*/ 2147483647 w 137"/>
              <a:gd name="T53" fmla="*/ 2147483647 h 137"/>
              <a:gd name="T54" fmla="*/ 2147483647 w 137"/>
              <a:gd name="T55" fmla="*/ 2147483647 h 137"/>
              <a:gd name="T56" fmla="*/ 2147483647 w 137"/>
              <a:gd name="T57" fmla="*/ 2147483647 h 137"/>
              <a:gd name="T58" fmla="*/ 2147483647 w 137"/>
              <a:gd name="T59" fmla="*/ 2147483647 h 137"/>
              <a:gd name="T60" fmla="*/ 0 w 137"/>
              <a:gd name="T61" fmla="*/ 2147483647 h 137"/>
              <a:gd name="T62" fmla="*/ 2147483647 w 137"/>
              <a:gd name="T63" fmla="*/ 2147483647 h 137"/>
              <a:gd name="T64" fmla="*/ 2147483647 w 137"/>
              <a:gd name="T65" fmla="*/ 2147483647 h 137"/>
              <a:gd name="T66" fmla="*/ 2147483647 w 137"/>
              <a:gd name="T67" fmla="*/ 2147483647 h 137"/>
              <a:gd name="T68" fmla="*/ 2147483647 w 137"/>
              <a:gd name="T69" fmla="*/ 2147483647 h 137"/>
              <a:gd name="T70" fmla="*/ 2147483647 w 137"/>
              <a:gd name="T71" fmla="*/ 2147483647 h 137"/>
              <a:gd name="T72" fmla="*/ 2147483647 w 137"/>
              <a:gd name="T73" fmla="*/ 2147483647 h 137"/>
              <a:gd name="T74" fmla="*/ 2147483647 w 137"/>
              <a:gd name="T75" fmla="*/ 2147483647 h 137"/>
              <a:gd name="T76" fmla="*/ 2147483647 w 137"/>
              <a:gd name="T77" fmla="*/ 2147483647 h 137"/>
              <a:gd name="T78" fmla="*/ 2147483647 w 137"/>
              <a:gd name="T79" fmla="*/ 2147483647 h 137"/>
              <a:gd name="T80" fmla="*/ 2147483647 w 137"/>
              <a:gd name="T81" fmla="*/ 2147483647 h 137"/>
              <a:gd name="T82" fmla="*/ 2147483647 w 137"/>
              <a:gd name="T83" fmla="*/ 2147483647 h 13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7"/>
              <a:gd name="T127" fmla="*/ 0 h 137"/>
              <a:gd name="T128" fmla="*/ 137 w 137"/>
              <a:gd name="T129" fmla="*/ 137 h 13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7" h="137">
                <a:moveTo>
                  <a:pt x="68" y="137"/>
                </a:moveTo>
                <a:lnTo>
                  <a:pt x="81" y="137"/>
                </a:lnTo>
                <a:lnTo>
                  <a:pt x="91" y="135"/>
                </a:lnTo>
                <a:lnTo>
                  <a:pt x="99" y="130"/>
                </a:lnTo>
                <a:lnTo>
                  <a:pt x="110" y="124"/>
                </a:lnTo>
                <a:lnTo>
                  <a:pt x="118" y="118"/>
                </a:lnTo>
                <a:lnTo>
                  <a:pt x="124" y="110"/>
                </a:lnTo>
                <a:lnTo>
                  <a:pt x="130" y="101"/>
                </a:lnTo>
                <a:lnTo>
                  <a:pt x="134" y="91"/>
                </a:lnTo>
                <a:lnTo>
                  <a:pt x="137" y="81"/>
                </a:lnTo>
                <a:lnTo>
                  <a:pt x="137" y="68"/>
                </a:lnTo>
                <a:lnTo>
                  <a:pt x="137" y="58"/>
                </a:lnTo>
                <a:lnTo>
                  <a:pt x="134" y="48"/>
                </a:lnTo>
                <a:lnTo>
                  <a:pt x="130" y="37"/>
                </a:lnTo>
                <a:lnTo>
                  <a:pt x="124" y="29"/>
                </a:lnTo>
                <a:lnTo>
                  <a:pt x="118" y="21"/>
                </a:lnTo>
                <a:lnTo>
                  <a:pt x="110" y="14"/>
                </a:lnTo>
                <a:lnTo>
                  <a:pt x="99" y="8"/>
                </a:lnTo>
                <a:lnTo>
                  <a:pt x="91" y="4"/>
                </a:lnTo>
                <a:lnTo>
                  <a:pt x="81" y="2"/>
                </a:lnTo>
                <a:lnTo>
                  <a:pt x="68" y="0"/>
                </a:lnTo>
                <a:lnTo>
                  <a:pt x="58" y="2"/>
                </a:lnTo>
                <a:lnTo>
                  <a:pt x="47" y="4"/>
                </a:lnTo>
                <a:lnTo>
                  <a:pt x="37" y="8"/>
                </a:lnTo>
                <a:lnTo>
                  <a:pt x="29" y="14"/>
                </a:lnTo>
                <a:lnTo>
                  <a:pt x="21" y="21"/>
                </a:lnTo>
                <a:lnTo>
                  <a:pt x="14" y="29"/>
                </a:lnTo>
                <a:lnTo>
                  <a:pt x="8" y="37"/>
                </a:lnTo>
                <a:lnTo>
                  <a:pt x="4" y="48"/>
                </a:lnTo>
                <a:lnTo>
                  <a:pt x="2" y="58"/>
                </a:lnTo>
                <a:lnTo>
                  <a:pt x="0" y="68"/>
                </a:lnTo>
                <a:lnTo>
                  <a:pt x="2" y="81"/>
                </a:lnTo>
                <a:lnTo>
                  <a:pt x="4" y="91"/>
                </a:lnTo>
                <a:lnTo>
                  <a:pt x="8" y="101"/>
                </a:lnTo>
                <a:lnTo>
                  <a:pt x="14" y="110"/>
                </a:lnTo>
                <a:lnTo>
                  <a:pt x="21" y="118"/>
                </a:lnTo>
                <a:lnTo>
                  <a:pt x="29" y="124"/>
                </a:lnTo>
                <a:lnTo>
                  <a:pt x="37" y="130"/>
                </a:lnTo>
                <a:lnTo>
                  <a:pt x="47" y="135"/>
                </a:lnTo>
                <a:lnTo>
                  <a:pt x="58" y="137"/>
                </a:lnTo>
                <a:lnTo>
                  <a:pt x="68" y="137"/>
                </a:lnTo>
              </a:path>
            </a:pathLst>
          </a:custGeom>
          <a:noFill/>
          <a:ln w="12700">
            <a:solidFill>
              <a:srgbClr val="000000"/>
            </a:solidFill>
            <a:round/>
            <a:headEnd/>
            <a:tailEnd/>
          </a:ln>
        </p:spPr>
        <p:txBody>
          <a:bodyPr/>
          <a:lstStyle/>
          <a:p>
            <a:endParaRPr lang="zh-CN" altLang="en-US"/>
          </a:p>
        </p:txBody>
      </p:sp>
      <p:sp>
        <p:nvSpPr>
          <p:cNvPr id="585750" name="Line 32"/>
          <p:cNvSpPr>
            <a:spLocks noChangeShapeType="1"/>
          </p:cNvSpPr>
          <p:nvPr/>
        </p:nvSpPr>
        <p:spPr bwMode="auto">
          <a:xfrm>
            <a:off x="1706563" y="4897438"/>
            <a:ext cx="155575" cy="87312"/>
          </a:xfrm>
          <a:prstGeom prst="line">
            <a:avLst/>
          </a:prstGeom>
          <a:noFill/>
          <a:ln w="12700">
            <a:solidFill>
              <a:srgbClr val="000000"/>
            </a:solidFill>
            <a:round/>
            <a:headEnd/>
            <a:tailEnd/>
          </a:ln>
        </p:spPr>
        <p:txBody>
          <a:bodyPr/>
          <a:lstStyle/>
          <a:p>
            <a:endParaRPr lang="zh-CN" altLang="en-US"/>
          </a:p>
        </p:txBody>
      </p:sp>
      <p:sp>
        <p:nvSpPr>
          <p:cNvPr id="585751" name="Rectangle 33"/>
          <p:cNvSpPr>
            <a:spLocks noChangeArrowheads="1"/>
          </p:cNvSpPr>
          <p:nvPr/>
        </p:nvSpPr>
        <p:spPr bwMode="auto">
          <a:xfrm>
            <a:off x="1841500" y="4800600"/>
            <a:ext cx="63500" cy="136525"/>
          </a:xfrm>
          <a:prstGeom prst="rect">
            <a:avLst/>
          </a:prstGeom>
          <a:noFill/>
          <a:ln w="9525">
            <a:noFill/>
            <a:miter lim="800000"/>
            <a:headEnd/>
            <a:tailEnd/>
          </a:ln>
        </p:spPr>
        <p:txBody>
          <a:bodyPr wrap="none" lIns="0" tIns="0" rIns="0" bIns="0">
            <a:spAutoFit/>
          </a:bodyPr>
          <a:lstStyle/>
          <a:p>
            <a:r>
              <a:rPr kumimoji="1" lang="zh-CN" altLang="en-US" sz="900">
                <a:solidFill>
                  <a:srgbClr val="000000"/>
                </a:solidFill>
                <a:ea typeface="宋体" pitchFamily="2" charset="-122"/>
              </a:rPr>
              <a:t>1</a:t>
            </a:r>
            <a:endParaRPr kumimoji="1" lang="zh-CN" altLang="en-US" sz="2400">
              <a:latin typeface="Times New Roman" pitchFamily="18" charset="0"/>
              <a:ea typeface="宋体" pitchFamily="2" charset="-122"/>
            </a:endParaRPr>
          </a:p>
        </p:txBody>
      </p:sp>
      <p:sp>
        <p:nvSpPr>
          <p:cNvPr id="585752" name="Rectangle 34"/>
          <p:cNvSpPr>
            <a:spLocks noChangeArrowheads="1"/>
          </p:cNvSpPr>
          <p:nvPr/>
        </p:nvSpPr>
        <p:spPr bwMode="auto">
          <a:xfrm>
            <a:off x="1920875" y="4800600"/>
            <a:ext cx="63500" cy="136525"/>
          </a:xfrm>
          <a:prstGeom prst="rect">
            <a:avLst/>
          </a:prstGeom>
          <a:noFill/>
          <a:ln w="9525">
            <a:noFill/>
            <a:miter lim="800000"/>
            <a:headEnd/>
            <a:tailEnd/>
          </a:ln>
        </p:spPr>
        <p:txBody>
          <a:bodyPr wrap="none" lIns="0" tIns="0" rIns="0" bIns="0">
            <a:spAutoFit/>
          </a:bodyPr>
          <a:lstStyle/>
          <a:p>
            <a:r>
              <a:rPr kumimoji="1" lang="zh-CN" altLang="en-US" sz="900">
                <a:solidFill>
                  <a:srgbClr val="000000"/>
                </a:solidFill>
                <a:ea typeface="宋体" pitchFamily="2" charset="-122"/>
              </a:rPr>
              <a:t>6</a:t>
            </a:r>
            <a:endParaRPr kumimoji="1" lang="zh-CN" altLang="en-US" sz="2400">
              <a:latin typeface="Times New Roman" pitchFamily="18" charset="0"/>
              <a:ea typeface="宋体" pitchFamily="2" charset="-122"/>
            </a:endParaRPr>
          </a:p>
        </p:txBody>
      </p:sp>
      <p:sp>
        <p:nvSpPr>
          <p:cNvPr id="585753" name="Line 35"/>
          <p:cNvSpPr>
            <a:spLocks noChangeShapeType="1"/>
          </p:cNvSpPr>
          <p:nvPr/>
        </p:nvSpPr>
        <p:spPr bwMode="auto">
          <a:xfrm>
            <a:off x="1782763" y="3867150"/>
            <a:ext cx="3175" cy="1233488"/>
          </a:xfrm>
          <a:prstGeom prst="line">
            <a:avLst/>
          </a:prstGeom>
          <a:noFill/>
          <a:ln w="22225">
            <a:solidFill>
              <a:srgbClr val="000000"/>
            </a:solidFill>
            <a:round/>
            <a:headEnd/>
            <a:tailEnd/>
          </a:ln>
        </p:spPr>
        <p:txBody>
          <a:bodyPr/>
          <a:lstStyle/>
          <a:p>
            <a:endParaRPr lang="zh-CN" altLang="en-US"/>
          </a:p>
        </p:txBody>
      </p:sp>
      <p:sp>
        <p:nvSpPr>
          <p:cNvPr id="585754" name="Freeform 39"/>
          <p:cNvSpPr>
            <a:spLocks/>
          </p:cNvSpPr>
          <p:nvPr/>
        </p:nvSpPr>
        <p:spPr bwMode="auto">
          <a:xfrm>
            <a:off x="1579563" y="5246688"/>
            <a:ext cx="60325" cy="57150"/>
          </a:xfrm>
          <a:custGeom>
            <a:avLst/>
            <a:gdLst>
              <a:gd name="T0" fmla="*/ 0 w 31"/>
              <a:gd name="T1" fmla="*/ 0 h 31"/>
              <a:gd name="T2" fmla="*/ 2147483647 w 31"/>
              <a:gd name="T3" fmla="*/ 2147483647 h 31"/>
              <a:gd name="T4" fmla="*/ 2147483647 w 31"/>
              <a:gd name="T5" fmla="*/ 2147483647 h 31"/>
              <a:gd name="T6" fmla="*/ 2147483647 w 31"/>
              <a:gd name="T7" fmla="*/ 0 h 31"/>
              <a:gd name="T8" fmla="*/ 2147483647 w 31"/>
              <a:gd name="T9" fmla="*/ 0 h 31"/>
              <a:gd name="T10" fmla="*/ 0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0" y="0"/>
                </a:moveTo>
                <a:lnTo>
                  <a:pt x="2" y="31"/>
                </a:lnTo>
                <a:lnTo>
                  <a:pt x="31" y="14"/>
                </a:lnTo>
                <a:lnTo>
                  <a:pt x="2" y="0"/>
                </a:lnTo>
                <a:lnTo>
                  <a:pt x="0" y="0"/>
                </a:lnTo>
                <a:close/>
              </a:path>
            </a:pathLst>
          </a:custGeom>
          <a:solidFill>
            <a:srgbClr val="000000"/>
          </a:solidFill>
          <a:ln w="9525">
            <a:noFill/>
            <a:round/>
            <a:headEnd/>
            <a:tailEnd/>
          </a:ln>
        </p:spPr>
        <p:txBody>
          <a:bodyPr/>
          <a:lstStyle/>
          <a:p>
            <a:endParaRPr lang="zh-CN" altLang="en-US"/>
          </a:p>
        </p:txBody>
      </p:sp>
      <p:sp>
        <p:nvSpPr>
          <p:cNvPr id="585755" name="Freeform 41"/>
          <p:cNvSpPr>
            <a:spLocks/>
          </p:cNvSpPr>
          <p:nvPr/>
        </p:nvSpPr>
        <p:spPr bwMode="auto">
          <a:xfrm>
            <a:off x="2700338" y="3875088"/>
            <a:ext cx="1497012" cy="1527175"/>
          </a:xfrm>
          <a:custGeom>
            <a:avLst/>
            <a:gdLst>
              <a:gd name="T0" fmla="*/ 0 w 754"/>
              <a:gd name="T1" fmla="*/ 0 h 841"/>
              <a:gd name="T2" fmla="*/ 0 w 754"/>
              <a:gd name="T3" fmla="*/ 2147483647 h 841"/>
              <a:gd name="T4" fmla="*/ 2147483647 w 754"/>
              <a:gd name="T5" fmla="*/ 2147483647 h 841"/>
              <a:gd name="T6" fmla="*/ 2147483647 w 754"/>
              <a:gd name="T7" fmla="*/ 2147483647 h 841"/>
              <a:gd name="T8" fmla="*/ 0 60000 65536"/>
              <a:gd name="T9" fmla="*/ 0 60000 65536"/>
              <a:gd name="T10" fmla="*/ 0 60000 65536"/>
              <a:gd name="T11" fmla="*/ 0 60000 65536"/>
              <a:gd name="T12" fmla="*/ 0 w 754"/>
              <a:gd name="T13" fmla="*/ 0 h 841"/>
              <a:gd name="T14" fmla="*/ 754 w 754"/>
              <a:gd name="T15" fmla="*/ 841 h 841"/>
            </a:gdLst>
            <a:ahLst/>
            <a:cxnLst>
              <a:cxn ang="T8">
                <a:pos x="T0" y="T1"/>
              </a:cxn>
              <a:cxn ang="T9">
                <a:pos x="T2" y="T3"/>
              </a:cxn>
              <a:cxn ang="T10">
                <a:pos x="T4" y="T5"/>
              </a:cxn>
              <a:cxn ang="T11">
                <a:pos x="T6" y="T7"/>
              </a:cxn>
            </a:cxnLst>
            <a:rect l="T12" t="T13" r="T14" b="T15"/>
            <a:pathLst>
              <a:path w="754" h="841">
                <a:moveTo>
                  <a:pt x="0" y="0"/>
                </a:moveTo>
                <a:lnTo>
                  <a:pt x="0" y="776"/>
                </a:lnTo>
                <a:lnTo>
                  <a:pt x="754" y="776"/>
                </a:lnTo>
                <a:lnTo>
                  <a:pt x="754" y="841"/>
                </a:lnTo>
              </a:path>
            </a:pathLst>
          </a:custGeom>
          <a:noFill/>
          <a:ln w="22225">
            <a:solidFill>
              <a:srgbClr val="000000"/>
            </a:solidFill>
            <a:round/>
            <a:headEnd/>
            <a:tailEnd/>
          </a:ln>
        </p:spPr>
        <p:txBody>
          <a:bodyPr/>
          <a:lstStyle/>
          <a:p>
            <a:endParaRPr lang="zh-CN" altLang="en-US"/>
          </a:p>
        </p:txBody>
      </p:sp>
      <p:sp>
        <p:nvSpPr>
          <p:cNvPr id="585756" name="Freeform 42"/>
          <p:cNvSpPr>
            <a:spLocks/>
          </p:cNvSpPr>
          <p:nvPr/>
        </p:nvSpPr>
        <p:spPr bwMode="auto">
          <a:xfrm>
            <a:off x="4467225" y="3043238"/>
            <a:ext cx="3513138" cy="2989262"/>
          </a:xfrm>
          <a:custGeom>
            <a:avLst/>
            <a:gdLst>
              <a:gd name="T0" fmla="*/ 2147483647 w 1783"/>
              <a:gd name="T1" fmla="*/ 0 h 1976"/>
              <a:gd name="T2" fmla="*/ 2147483647 w 1783"/>
              <a:gd name="T3" fmla="*/ 2147483647 h 1976"/>
              <a:gd name="T4" fmla="*/ 0 w 1783"/>
              <a:gd name="T5" fmla="*/ 2147483647 h 1976"/>
              <a:gd name="T6" fmla="*/ 0 w 1783"/>
              <a:gd name="T7" fmla="*/ 2147483647 h 1976"/>
              <a:gd name="T8" fmla="*/ 0 60000 65536"/>
              <a:gd name="T9" fmla="*/ 0 60000 65536"/>
              <a:gd name="T10" fmla="*/ 0 60000 65536"/>
              <a:gd name="T11" fmla="*/ 0 60000 65536"/>
              <a:gd name="T12" fmla="*/ 0 w 1783"/>
              <a:gd name="T13" fmla="*/ 0 h 1976"/>
              <a:gd name="T14" fmla="*/ 1783 w 1783"/>
              <a:gd name="T15" fmla="*/ 1976 h 1976"/>
            </a:gdLst>
            <a:ahLst/>
            <a:cxnLst>
              <a:cxn ang="T8">
                <a:pos x="T0" y="T1"/>
              </a:cxn>
              <a:cxn ang="T9">
                <a:pos x="T2" y="T3"/>
              </a:cxn>
              <a:cxn ang="T10">
                <a:pos x="T4" y="T5"/>
              </a:cxn>
              <a:cxn ang="T11">
                <a:pos x="T6" y="T7"/>
              </a:cxn>
            </a:cxnLst>
            <a:rect l="T12" t="T13" r="T14" b="T15"/>
            <a:pathLst>
              <a:path w="1783" h="1976">
                <a:moveTo>
                  <a:pt x="1783" y="0"/>
                </a:moveTo>
                <a:lnTo>
                  <a:pt x="1783" y="1976"/>
                </a:lnTo>
                <a:lnTo>
                  <a:pt x="0" y="1976"/>
                </a:lnTo>
                <a:lnTo>
                  <a:pt x="0" y="1793"/>
                </a:lnTo>
              </a:path>
            </a:pathLst>
          </a:custGeom>
          <a:noFill/>
          <a:ln w="22225">
            <a:solidFill>
              <a:srgbClr val="000000"/>
            </a:solidFill>
            <a:round/>
            <a:headEnd/>
            <a:tailEnd/>
          </a:ln>
        </p:spPr>
        <p:txBody>
          <a:bodyPr/>
          <a:lstStyle/>
          <a:p>
            <a:endParaRPr lang="zh-CN" altLang="en-US"/>
          </a:p>
        </p:txBody>
      </p:sp>
      <p:sp>
        <p:nvSpPr>
          <p:cNvPr id="585757" name="Line 43"/>
          <p:cNvSpPr>
            <a:spLocks noChangeShapeType="1"/>
          </p:cNvSpPr>
          <p:nvPr/>
        </p:nvSpPr>
        <p:spPr bwMode="auto">
          <a:xfrm>
            <a:off x="2627313" y="4908550"/>
            <a:ext cx="153987" cy="82550"/>
          </a:xfrm>
          <a:prstGeom prst="line">
            <a:avLst/>
          </a:prstGeom>
          <a:noFill/>
          <a:ln w="12700">
            <a:solidFill>
              <a:srgbClr val="000000"/>
            </a:solidFill>
            <a:round/>
            <a:headEnd/>
            <a:tailEnd/>
          </a:ln>
        </p:spPr>
        <p:txBody>
          <a:bodyPr/>
          <a:lstStyle/>
          <a:p>
            <a:endParaRPr lang="zh-CN" altLang="en-US"/>
          </a:p>
        </p:txBody>
      </p:sp>
      <p:sp>
        <p:nvSpPr>
          <p:cNvPr id="585758" name="Rectangle 44"/>
          <p:cNvSpPr>
            <a:spLocks noChangeArrowheads="1"/>
          </p:cNvSpPr>
          <p:nvPr/>
        </p:nvSpPr>
        <p:spPr bwMode="auto">
          <a:xfrm>
            <a:off x="2765425" y="4808538"/>
            <a:ext cx="63500" cy="134937"/>
          </a:xfrm>
          <a:prstGeom prst="rect">
            <a:avLst/>
          </a:prstGeom>
          <a:noFill/>
          <a:ln w="9525">
            <a:noFill/>
            <a:miter lim="800000"/>
            <a:headEnd/>
            <a:tailEnd/>
          </a:ln>
        </p:spPr>
        <p:txBody>
          <a:bodyPr wrap="none" lIns="0" tIns="0" rIns="0" bIns="0">
            <a:spAutoFit/>
          </a:bodyPr>
          <a:lstStyle/>
          <a:p>
            <a:r>
              <a:rPr kumimoji="1" lang="zh-CN" altLang="en-US" sz="900">
                <a:solidFill>
                  <a:srgbClr val="000000"/>
                </a:solidFill>
                <a:ea typeface="宋体" pitchFamily="2" charset="-122"/>
              </a:rPr>
              <a:t>3</a:t>
            </a:r>
            <a:endParaRPr kumimoji="1" lang="zh-CN" altLang="en-US" sz="2400">
              <a:latin typeface="Times New Roman" pitchFamily="18" charset="0"/>
              <a:ea typeface="宋体" pitchFamily="2" charset="-122"/>
            </a:endParaRPr>
          </a:p>
        </p:txBody>
      </p:sp>
      <p:sp>
        <p:nvSpPr>
          <p:cNvPr id="585759" name="Rectangle 45"/>
          <p:cNvSpPr>
            <a:spLocks noChangeArrowheads="1"/>
          </p:cNvSpPr>
          <p:nvPr/>
        </p:nvSpPr>
        <p:spPr bwMode="auto">
          <a:xfrm>
            <a:off x="2840038" y="4808538"/>
            <a:ext cx="63500" cy="134937"/>
          </a:xfrm>
          <a:prstGeom prst="rect">
            <a:avLst/>
          </a:prstGeom>
          <a:noFill/>
          <a:ln w="9525">
            <a:noFill/>
            <a:miter lim="800000"/>
            <a:headEnd/>
            <a:tailEnd/>
          </a:ln>
        </p:spPr>
        <p:txBody>
          <a:bodyPr wrap="none" lIns="0" tIns="0" rIns="0" bIns="0">
            <a:spAutoFit/>
          </a:bodyPr>
          <a:lstStyle/>
          <a:p>
            <a:r>
              <a:rPr kumimoji="1" lang="zh-CN" altLang="en-US" sz="900">
                <a:solidFill>
                  <a:srgbClr val="000000"/>
                </a:solidFill>
                <a:ea typeface="宋体" pitchFamily="2" charset="-122"/>
              </a:rPr>
              <a:t>2</a:t>
            </a:r>
            <a:endParaRPr kumimoji="1" lang="zh-CN" altLang="en-US" sz="2400">
              <a:latin typeface="Times New Roman" pitchFamily="18" charset="0"/>
              <a:ea typeface="宋体" pitchFamily="2" charset="-122"/>
            </a:endParaRPr>
          </a:p>
        </p:txBody>
      </p:sp>
      <p:sp>
        <p:nvSpPr>
          <p:cNvPr id="585760" name="Freeform 46"/>
          <p:cNvSpPr>
            <a:spLocks/>
          </p:cNvSpPr>
          <p:nvPr/>
        </p:nvSpPr>
        <p:spPr bwMode="auto">
          <a:xfrm>
            <a:off x="1989138" y="2878138"/>
            <a:ext cx="61912" cy="60325"/>
          </a:xfrm>
          <a:custGeom>
            <a:avLst/>
            <a:gdLst>
              <a:gd name="T0" fmla="*/ 0 w 31"/>
              <a:gd name="T1" fmla="*/ 0 h 33"/>
              <a:gd name="T2" fmla="*/ 0 w 31"/>
              <a:gd name="T3" fmla="*/ 2147483647 h 33"/>
              <a:gd name="T4" fmla="*/ 2147483647 w 31"/>
              <a:gd name="T5" fmla="*/ 2147483647 h 33"/>
              <a:gd name="T6" fmla="*/ 0 w 31"/>
              <a:gd name="T7" fmla="*/ 2147483647 h 33"/>
              <a:gd name="T8" fmla="*/ 0 w 31"/>
              <a:gd name="T9" fmla="*/ 2147483647 h 33"/>
              <a:gd name="T10" fmla="*/ 0 w 31"/>
              <a:gd name="T11" fmla="*/ 0 h 33"/>
              <a:gd name="T12" fmla="*/ 0 60000 65536"/>
              <a:gd name="T13" fmla="*/ 0 60000 65536"/>
              <a:gd name="T14" fmla="*/ 0 60000 65536"/>
              <a:gd name="T15" fmla="*/ 0 60000 65536"/>
              <a:gd name="T16" fmla="*/ 0 60000 65536"/>
              <a:gd name="T17" fmla="*/ 0 60000 65536"/>
              <a:gd name="T18" fmla="*/ 0 w 31"/>
              <a:gd name="T19" fmla="*/ 0 h 33"/>
              <a:gd name="T20" fmla="*/ 31 w 31"/>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1" h="33">
                <a:moveTo>
                  <a:pt x="0" y="0"/>
                </a:moveTo>
                <a:lnTo>
                  <a:pt x="0" y="33"/>
                </a:lnTo>
                <a:lnTo>
                  <a:pt x="31" y="17"/>
                </a:lnTo>
                <a:lnTo>
                  <a:pt x="0" y="2"/>
                </a:lnTo>
                <a:lnTo>
                  <a:pt x="0" y="0"/>
                </a:lnTo>
                <a:close/>
              </a:path>
            </a:pathLst>
          </a:custGeom>
          <a:solidFill>
            <a:srgbClr val="000000"/>
          </a:solidFill>
          <a:ln w="9525">
            <a:noFill/>
            <a:round/>
            <a:headEnd/>
            <a:tailEnd/>
          </a:ln>
        </p:spPr>
        <p:txBody>
          <a:bodyPr/>
          <a:lstStyle/>
          <a:p>
            <a:endParaRPr lang="zh-CN" altLang="en-US"/>
          </a:p>
        </p:txBody>
      </p:sp>
      <p:sp>
        <p:nvSpPr>
          <p:cNvPr id="585761" name="Freeform 47"/>
          <p:cNvSpPr>
            <a:spLocks/>
          </p:cNvSpPr>
          <p:nvPr/>
        </p:nvSpPr>
        <p:spPr bwMode="auto">
          <a:xfrm>
            <a:off x="7146925" y="3130550"/>
            <a:ext cx="63500" cy="57150"/>
          </a:xfrm>
          <a:custGeom>
            <a:avLst/>
            <a:gdLst>
              <a:gd name="T0" fmla="*/ 0 w 32"/>
              <a:gd name="T1" fmla="*/ 2147483647 h 31"/>
              <a:gd name="T2" fmla="*/ 2147483647 w 32"/>
              <a:gd name="T3" fmla="*/ 2147483647 h 31"/>
              <a:gd name="T4" fmla="*/ 2147483647 w 32"/>
              <a:gd name="T5" fmla="*/ 0 h 31"/>
              <a:gd name="T6" fmla="*/ 0 w 32"/>
              <a:gd name="T7" fmla="*/ 2147483647 h 31"/>
              <a:gd name="T8" fmla="*/ 0 w 32"/>
              <a:gd name="T9" fmla="*/ 2147483647 h 31"/>
              <a:gd name="T10" fmla="*/ 0 w 32"/>
              <a:gd name="T11" fmla="*/ 2147483647 h 31"/>
              <a:gd name="T12" fmla="*/ 0 60000 65536"/>
              <a:gd name="T13" fmla="*/ 0 60000 65536"/>
              <a:gd name="T14" fmla="*/ 0 60000 65536"/>
              <a:gd name="T15" fmla="*/ 0 60000 65536"/>
              <a:gd name="T16" fmla="*/ 0 60000 65536"/>
              <a:gd name="T17" fmla="*/ 0 60000 65536"/>
              <a:gd name="T18" fmla="*/ 0 w 32"/>
              <a:gd name="T19" fmla="*/ 0 h 31"/>
              <a:gd name="T20" fmla="*/ 32 w 32"/>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2" h="31">
                <a:moveTo>
                  <a:pt x="0" y="29"/>
                </a:moveTo>
                <a:lnTo>
                  <a:pt x="32" y="31"/>
                </a:lnTo>
                <a:lnTo>
                  <a:pt x="17" y="0"/>
                </a:lnTo>
                <a:lnTo>
                  <a:pt x="0" y="31"/>
                </a:lnTo>
                <a:lnTo>
                  <a:pt x="0" y="29"/>
                </a:lnTo>
                <a:close/>
              </a:path>
            </a:pathLst>
          </a:custGeom>
          <a:solidFill>
            <a:srgbClr val="000000"/>
          </a:solidFill>
          <a:ln w="9525">
            <a:noFill/>
            <a:round/>
            <a:headEnd/>
            <a:tailEnd/>
          </a:ln>
        </p:spPr>
        <p:txBody>
          <a:bodyPr/>
          <a:lstStyle/>
          <a:p>
            <a:endParaRPr lang="zh-CN" altLang="en-US"/>
          </a:p>
        </p:txBody>
      </p:sp>
      <p:sp>
        <p:nvSpPr>
          <p:cNvPr id="585762" name="Freeform 48"/>
          <p:cNvSpPr>
            <a:spLocks/>
          </p:cNvSpPr>
          <p:nvPr/>
        </p:nvSpPr>
        <p:spPr bwMode="auto">
          <a:xfrm>
            <a:off x="7146925" y="4732338"/>
            <a:ext cx="63500" cy="55562"/>
          </a:xfrm>
          <a:custGeom>
            <a:avLst/>
            <a:gdLst>
              <a:gd name="T0" fmla="*/ 2147483647 w 32"/>
              <a:gd name="T1" fmla="*/ 0 h 31"/>
              <a:gd name="T2" fmla="*/ 0 w 32"/>
              <a:gd name="T3" fmla="*/ 0 h 31"/>
              <a:gd name="T4" fmla="*/ 2147483647 w 32"/>
              <a:gd name="T5" fmla="*/ 2147483647 h 31"/>
              <a:gd name="T6" fmla="*/ 2147483647 w 32"/>
              <a:gd name="T7" fmla="*/ 0 h 31"/>
              <a:gd name="T8" fmla="*/ 2147483647 w 32"/>
              <a:gd name="T9" fmla="*/ 0 h 31"/>
              <a:gd name="T10" fmla="*/ 2147483647 w 32"/>
              <a:gd name="T11" fmla="*/ 0 h 31"/>
              <a:gd name="T12" fmla="*/ 0 60000 65536"/>
              <a:gd name="T13" fmla="*/ 0 60000 65536"/>
              <a:gd name="T14" fmla="*/ 0 60000 65536"/>
              <a:gd name="T15" fmla="*/ 0 60000 65536"/>
              <a:gd name="T16" fmla="*/ 0 60000 65536"/>
              <a:gd name="T17" fmla="*/ 0 60000 65536"/>
              <a:gd name="T18" fmla="*/ 0 w 32"/>
              <a:gd name="T19" fmla="*/ 0 h 31"/>
              <a:gd name="T20" fmla="*/ 32 w 32"/>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2" h="31">
                <a:moveTo>
                  <a:pt x="29" y="0"/>
                </a:moveTo>
                <a:lnTo>
                  <a:pt x="0" y="0"/>
                </a:lnTo>
                <a:lnTo>
                  <a:pt x="17" y="31"/>
                </a:lnTo>
                <a:lnTo>
                  <a:pt x="32" y="0"/>
                </a:lnTo>
                <a:lnTo>
                  <a:pt x="29" y="0"/>
                </a:lnTo>
                <a:close/>
              </a:path>
            </a:pathLst>
          </a:custGeom>
          <a:solidFill>
            <a:srgbClr val="000000"/>
          </a:solidFill>
          <a:ln w="9525">
            <a:noFill/>
            <a:round/>
            <a:headEnd/>
            <a:tailEnd/>
          </a:ln>
        </p:spPr>
        <p:txBody>
          <a:bodyPr/>
          <a:lstStyle/>
          <a:p>
            <a:endParaRPr lang="zh-CN" altLang="en-US"/>
          </a:p>
        </p:txBody>
      </p:sp>
      <p:sp>
        <p:nvSpPr>
          <p:cNvPr id="585763" name="Line 49"/>
          <p:cNvSpPr>
            <a:spLocks noChangeShapeType="1"/>
          </p:cNvSpPr>
          <p:nvPr/>
        </p:nvSpPr>
        <p:spPr bwMode="auto">
          <a:xfrm>
            <a:off x="7177088" y="3168650"/>
            <a:ext cx="3175" cy="1577975"/>
          </a:xfrm>
          <a:prstGeom prst="line">
            <a:avLst/>
          </a:prstGeom>
          <a:noFill/>
          <a:ln w="28575">
            <a:solidFill>
              <a:srgbClr val="000000"/>
            </a:solidFill>
            <a:round/>
            <a:headEnd/>
            <a:tailEnd/>
          </a:ln>
        </p:spPr>
        <p:txBody>
          <a:bodyPr/>
          <a:lstStyle/>
          <a:p>
            <a:endParaRPr lang="zh-CN" altLang="en-US"/>
          </a:p>
        </p:txBody>
      </p:sp>
      <p:sp>
        <p:nvSpPr>
          <p:cNvPr id="585764" name="Rectangle 50"/>
          <p:cNvSpPr>
            <a:spLocks noChangeArrowheads="1"/>
          </p:cNvSpPr>
          <p:nvPr/>
        </p:nvSpPr>
        <p:spPr bwMode="auto">
          <a:xfrm>
            <a:off x="7264400" y="3273425"/>
            <a:ext cx="0" cy="365125"/>
          </a:xfrm>
          <a:prstGeom prst="rect">
            <a:avLst/>
          </a:prstGeom>
          <a:noFill/>
          <a:ln w="9525">
            <a:noFill/>
            <a:miter lim="800000"/>
            <a:headEnd/>
            <a:tailEnd/>
          </a:ln>
        </p:spPr>
        <p:txBody>
          <a:bodyPr wrap="none" lIns="0" tIns="0" rIns="0" bIns="0">
            <a:spAutoFit/>
          </a:bodyPr>
          <a:lstStyle/>
          <a:p>
            <a:endParaRPr kumimoji="1" lang="zh-CN" altLang="en-US" sz="2400">
              <a:latin typeface="Times New Roman" pitchFamily="18" charset="0"/>
              <a:ea typeface="宋体" pitchFamily="2" charset="-122"/>
            </a:endParaRPr>
          </a:p>
        </p:txBody>
      </p:sp>
      <p:sp>
        <p:nvSpPr>
          <p:cNvPr id="585765" name="Freeform 51"/>
          <p:cNvSpPr>
            <a:spLocks/>
          </p:cNvSpPr>
          <p:nvPr/>
        </p:nvSpPr>
        <p:spPr bwMode="auto">
          <a:xfrm>
            <a:off x="2055813" y="2882900"/>
            <a:ext cx="60325" cy="55563"/>
          </a:xfrm>
          <a:custGeom>
            <a:avLst/>
            <a:gdLst>
              <a:gd name="T0" fmla="*/ 2147483647 w 31"/>
              <a:gd name="T1" fmla="*/ 2147483647 h 31"/>
              <a:gd name="T2" fmla="*/ 2147483647 w 31"/>
              <a:gd name="T3" fmla="*/ 0 h 31"/>
              <a:gd name="T4" fmla="*/ 0 w 31"/>
              <a:gd name="T5" fmla="*/ 2147483647 h 31"/>
              <a:gd name="T6" fmla="*/ 2147483647 w 31"/>
              <a:gd name="T7" fmla="*/ 2147483647 h 31"/>
              <a:gd name="T8" fmla="*/ 2147483647 w 31"/>
              <a:gd name="T9" fmla="*/ 2147483647 h 31"/>
              <a:gd name="T10" fmla="*/ 2147483647 w 31"/>
              <a:gd name="T11" fmla="*/ 2147483647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29"/>
                </a:moveTo>
                <a:lnTo>
                  <a:pt x="31" y="0"/>
                </a:lnTo>
                <a:lnTo>
                  <a:pt x="0" y="15"/>
                </a:lnTo>
                <a:lnTo>
                  <a:pt x="31" y="31"/>
                </a:lnTo>
                <a:lnTo>
                  <a:pt x="29" y="29"/>
                </a:lnTo>
                <a:close/>
              </a:path>
            </a:pathLst>
          </a:custGeom>
          <a:solidFill>
            <a:srgbClr val="000000"/>
          </a:solidFill>
          <a:ln w="9525">
            <a:noFill/>
            <a:round/>
            <a:headEnd/>
            <a:tailEnd/>
          </a:ln>
        </p:spPr>
        <p:txBody>
          <a:bodyPr/>
          <a:lstStyle/>
          <a:p>
            <a:endParaRPr lang="zh-CN" altLang="en-US"/>
          </a:p>
        </p:txBody>
      </p:sp>
      <p:sp>
        <p:nvSpPr>
          <p:cNvPr id="585766" name="Freeform 52"/>
          <p:cNvSpPr>
            <a:spLocks/>
          </p:cNvSpPr>
          <p:nvPr/>
        </p:nvSpPr>
        <p:spPr bwMode="auto">
          <a:xfrm>
            <a:off x="7015163" y="2878138"/>
            <a:ext cx="61912" cy="60325"/>
          </a:xfrm>
          <a:custGeom>
            <a:avLst/>
            <a:gdLst>
              <a:gd name="T0" fmla="*/ 0 w 31"/>
              <a:gd name="T1" fmla="*/ 0 h 33"/>
              <a:gd name="T2" fmla="*/ 0 w 31"/>
              <a:gd name="T3" fmla="*/ 2147483647 h 33"/>
              <a:gd name="T4" fmla="*/ 2147483647 w 31"/>
              <a:gd name="T5" fmla="*/ 2147483647 h 33"/>
              <a:gd name="T6" fmla="*/ 0 w 31"/>
              <a:gd name="T7" fmla="*/ 2147483647 h 33"/>
              <a:gd name="T8" fmla="*/ 0 w 31"/>
              <a:gd name="T9" fmla="*/ 2147483647 h 33"/>
              <a:gd name="T10" fmla="*/ 0 w 31"/>
              <a:gd name="T11" fmla="*/ 0 h 33"/>
              <a:gd name="T12" fmla="*/ 0 60000 65536"/>
              <a:gd name="T13" fmla="*/ 0 60000 65536"/>
              <a:gd name="T14" fmla="*/ 0 60000 65536"/>
              <a:gd name="T15" fmla="*/ 0 60000 65536"/>
              <a:gd name="T16" fmla="*/ 0 60000 65536"/>
              <a:gd name="T17" fmla="*/ 0 60000 65536"/>
              <a:gd name="T18" fmla="*/ 0 w 31"/>
              <a:gd name="T19" fmla="*/ 0 h 33"/>
              <a:gd name="T20" fmla="*/ 31 w 31"/>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1" h="33">
                <a:moveTo>
                  <a:pt x="0" y="0"/>
                </a:moveTo>
                <a:lnTo>
                  <a:pt x="0" y="33"/>
                </a:lnTo>
                <a:lnTo>
                  <a:pt x="31" y="17"/>
                </a:lnTo>
                <a:lnTo>
                  <a:pt x="0" y="2"/>
                </a:lnTo>
                <a:lnTo>
                  <a:pt x="0" y="0"/>
                </a:lnTo>
                <a:close/>
              </a:path>
            </a:pathLst>
          </a:custGeom>
          <a:solidFill>
            <a:srgbClr val="000000"/>
          </a:solidFill>
          <a:ln w="9525">
            <a:noFill/>
            <a:round/>
            <a:headEnd/>
            <a:tailEnd/>
          </a:ln>
        </p:spPr>
        <p:txBody>
          <a:bodyPr/>
          <a:lstStyle/>
          <a:p>
            <a:endParaRPr lang="zh-CN" altLang="en-US"/>
          </a:p>
        </p:txBody>
      </p:sp>
      <p:sp>
        <p:nvSpPr>
          <p:cNvPr id="585767" name="Freeform 53"/>
          <p:cNvSpPr>
            <a:spLocks/>
          </p:cNvSpPr>
          <p:nvPr/>
        </p:nvSpPr>
        <p:spPr bwMode="auto">
          <a:xfrm>
            <a:off x="1533525" y="2882900"/>
            <a:ext cx="61913" cy="55563"/>
          </a:xfrm>
          <a:custGeom>
            <a:avLst/>
            <a:gdLst>
              <a:gd name="T0" fmla="*/ 2147483647 w 31"/>
              <a:gd name="T1" fmla="*/ 2147483647 h 31"/>
              <a:gd name="T2" fmla="*/ 2147483647 w 31"/>
              <a:gd name="T3" fmla="*/ 0 h 31"/>
              <a:gd name="T4" fmla="*/ 0 w 31"/>
              <a:gd name="T5" fmla="*/ 2147483647 h 31"/>
              <a:gd name="T6" fmla="*/ 2147483647 w 31"/>
              <a:gd name="T7" fmla="*/ 2147483647 h 31"/>
              <a:gd name="T8" fmla="*/ 2147483647 w 31"/>
              <a:gd name="T9" fmla="*/ 2147483647 h 31"/>
              <a:gd name="T10" fmla="*/ 2147483647 w 31"/>
              <a:gd name="T11" fmla="*/ 2147483647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29"/>
                </a:moveTo>
                <a:lnTo>
                  <a:pt x="31" y="0"/>
                </a:lnTo>
                <a:lnTo>
                  <a:pt x="0" y="15"/>
                </a:lnTo>
                <a:lnTo>
                  <a:pt x="31" y="31"/>
                </a:lnTo>
                <a:lnTo>
                  <a:pt x="29" y="29"/>
                </a:lnTo>
                <a:close/>
              </a:path>
            </a:pathLst>
          </a:custGeom>
          <a:solidFill>
            <a:srgbClr val="000000"/>
          </a:solidFill>
          <a:ln w="9525">
            <a:noFill/>
            <a:round/>
            <a:headEnd/>
            <a:tailEnd/>
          </a:ln>
        </p:spPr>
        <p:txBody>
          <a:bodyPr/>
          <a:lstStyle/>
          <a:p>
            <a:endParaRPr lang="zh-CN" altLang="en-US"/>
          </a:p>
        </p:txBody>
      </p:sp>
      <p:sp>
        <p:nvSpPr>
          <p:cNvPr id="585768" name="Line 54"/>
          <p:cNvSpPr>
            <a:spLocks noChangeShapeType="1"/>
          </p:cNvSpPr>
          <p:nvPr/>
        </p:nvSpPr>
        <p:spPr bwMode="auto">
          <a:xfrm>
            <a:off x="1579563" y="2909888"/>
            <a:ext cx="417512" cy="1587"/>
          </a:xfrm>
          <a:prstGeom prst="line">
            <a:avLst/>
          </a:prstGeom>
          <a:noFill/>
          <a:ln w="12700">
            <a:solidFill>
              <a:srgbClr val="000000"/>
            </a:solidFill>
            <a:round/>
            <a:headEnd/>
            <a:tailEnd/>
          </a:ln>
        </p:spPr>
        <p:txBody>
          <a:bodyPr/>
          <a:lstStyle/>
          <a:p>
            <a:endParaRPr lang="zh-CN" altLang="en-US"/>
          </a:p>
        </p:txBody>
      </p:sp>
      <p:sp>
        <p:nvSpPr>
          <p:cNvPr id="585769" name="Line 55"/>
          <p:cNvSpPr>
            <a:spLocks noChangeShapeType="1"/>
          </p:cNvSpPr>
          <p:nvPr/>
        </p:nvSpPr>
        <p:spPr bwMode="auto">
          <a:xfrm>
            <a:off x="2108200" y="2909888"/>
            <a:ext cx="4922838" cy="1587"/>
          </a:xfrm>
          <a:prstGeom prst="line">
            <a:avLst/>
          </a:prstGeom>
          <a:noFill/>
          <a:ln w="12700">
            <a:solidFill>
              <a:srgbClr val="000000"/>
            </a:solidFill>
            <a:round/>
            <a:headEnd/>
            <a:tailEnd/>
          </a:ln>
        </p:spPr>
        <p:txBody>
          <a:bodyPr/>
          <a:lstStyle/>
          <a:p>
            <a:endParaRPr lang="zh-CN" altLang="en-US"/>
          </a:p>
        </p:txBody>
      </p:sp>
      <p:sp>
        <p:nvSpPr>
          <p:cNvPr id="585770" name="Rectangle 69"/>
          <p:cNvSpPr>
            <a:spLocks noChangeArrowheads="1"/>
          </p:cNvSpPr>
          <p:nvPr/>
        </p:nvSpPr>
        <p:spPr bwMode="auto">
          <a:xfrm>
            <a:off x="3830638" y="2619375"/>
            <a:ext cx="381000" cy="274638"/>
          </a:xfrm>
          <a:prstGeom prst="rect">
            <a:avLst/>
          </a:prstGeom>
          <a:noFill/>
          <a:ln w="9525">
            <a:noFill/>
            <a:miter lim="800000"/>
            <a:headEnd/>
            <a:tailEnd/>
          </a:ln>
        </p:spPr>
        <p:txBody>
          <a:bodyPr wrap="none" lIns="0" tIns="0" rIns="0" bIns="0">
            <a:spAutoFit/>
          </a:bodyPr>
          <a:lstStyle/>
          <a:p>
            <a:r>
              <a:rPr kumimoji="1" lang="en-US" altLang="zh-CN" sz="1800" b="1">
                <a:solidFill>
                  <a:srgbClr val="000000"/>
                </a:solidFill>
                <a:ea typeface="宋体" pitchFamily="2" charset="-122"/>
              </a:rPr>
              <a:t>128</a:t>
            </a:r>
            <a:endParaRPr kumimoji="1" lang="en-US" altLang="zh-CN" sz="1800" b="1">
              <a:latin typeface="Times New Roman" pitchFamily="18" charset="0"/>
              <a:ea typeface="宋体" pitchFamily="2" charset="-122"/>
            </a:endParaRPr>
          </a:p>
        </p:txBody>
      </p:sp>
      <p:sp>
        <p:nvSpPr>
          <p:cNvPr id="585771" name="Freeform 72"/>
          <p:cNvSpPr>
            <a:spLocks/>
          </p:cNvSpPr>
          <p:nvPr/>
        </p:nvSpPr>
        <p:spPr bwMode="auto">
          <a:xfrm>
            <a:off x="4016375" y="5449888"/>
            <a:ext cx="903288" cy="250825"/>
          </a:xfrm>
          <a:custGeom>
            <a:avLst/>
            <a:gdLst>
              <a:gd name="T0" fmla="*/ 2147483647 w 455"/>
              <a:gd name="T1" fmla="*/ 2147483647 h 138"/>
              <a:gd name="T2" fmla="*/ 2147483647 w 455"/>
              <a:gd name="T3" fmla="*/ 2147483647 h 138"/>
              <a:gd name="T4" fmla="*/ 2147483647 w 455"/>
              <a:gd name="T5" fmla="*/ 2147483647 h 138"/>
              <a:gd name="T6" fmla="*/ 2147483647 w 455"/>
              <a:gd name="T7" fmla="*/ 2147483647 h 138"/>
              <a:gd name="T8" fmla="*/ 2147483647 w 455"/>
              <a:gd name="T9" fmla="*/ 2147483647 h 138"/>
              <a:gd name="T10" fmla="*/ 2147483647 w 455"/>
              <a:gd name="T11" fmla="*/ 2147483647 h 138"/>
              <a:gd name="T12" fmla="*/ 2147483647 w 455"/>
              <a:gd name="T13" fmla="*/ 2147483647 h 138"/>
              <a:gd name="T14" fmla="*/ 2147483647 w 455"/>
              <a:gd name="T15" fmla="*/ 2147483647 h 138"/>
              <a:gd name="T16" fmla="*/ 2147483647 w 455"/>
              <a:gd name="T17" fmla="*/ 2147483647 h 138"/>
              <a:gd name="T18" fmla="*/ 0 w 455"/>
              <a:gd name="T19" fmla="*/ 2147483647 h 138"/>
              <a:gd name="T20" fmla="*/ 0 w 455"/>
              <a:gd name="T21" fmla="*/ 2147483647 h 138"/>
              <a:gd name="T22" fmla="*/ 0 w 455"/>
              <a:gd name="T23" fmla="*/ 2147483647 h 138"/>
              <a:gd name="T24" fmla="*/ 2147483647 w 455"/>
              <a:gd name="T25" fmla="*/ 2147483647 h 138"/>
              <a:gd name="T26" fmla="*/ 2147483647 w 455"/>
              <a:gd name="T27" fmla="*/ 2147483647 h 138"/>
              <a:gd name="T28" fmla="*/ 2147483647 w 455"/>
              <a:gd name="T29" fmla="*/ 2147483647 h 138"/>
              <a:gd name="T30" fmla="*/ 2147483647 w 455"/>
              <a:gd name="T31" fmla="*/ 2147483647 h 138"/>
              <a:gd name="T32" fmla="*/ 2147483647 w 455"/>
              <a:gd name="T33" fmla="*/ 2147483647 h 138"/>
              <a:gd name="T34" fmla="*/ 2147483647 w 455"/>
              <a:gd name="T35" fmla="*/ 2147483647 h 138"/>
              <a:gd name="T36" fmla="*/ 2147483647 w 455"/>
              <a:gd name="T37" fmla="*/ 2147483647 h 138"/>
              <a:gd name="T38" fmla="*/ 2147483647 w 455"/>
              <a:gd name="T39" fmla="*/ 2147483647 h 138"/>
              <a:gd name="T40" fmla="*/ 2147483647 w 455"/>
              <a:gd name="T41" fmla="*/ 0 h 138"/>
              <a:gd name="T42" fmla="*/ 2147483647 w 455"/>
              <a:gd name="T43" fmla="*/ 0 h 138"/>
              <a:gd name="T44" fmla="*/ 2147483647 w 455"/>
              <a:gd name="T45" fmla="*/ 2147483647 h 138"/>
              <a:gd name="T46" fmla="*/ 2147483647 w 455"/>
              <a:gd name="T47" fmla="*/ 2147483647 h 138"/>
              <a:gd name="T48" fmla="*/ 2147483647 w 455"/>
              <a:gd name="T49" fmla="*/ 2147483647 h 138"/>
              <a:gd name="T50" fmla="*/ 2147483647 w 455"/>
              <a:gd name="T51" fmla="*/ 2147483647 h 138"/>
              <a:gd name="T52" fmla="*/ 2147483647 w 455"/>
              <a:gd name="T53" fmla="*/ 2147483647 h 138"/>
              <a:gd name="T54" fmla="*/ 2147483647 w 455"/>
              <a:gd name="T55" fmla="*/ 2147483647 h 138"/>
              <a:gd name="T56" fmla="*/ 2147483647 w 455"/>
              <a:gd name="T57" fmla="*/ 2147483647 h 138"/>
              <a:gd name="T58" fmla="*/ 2147483647 w 455"/>
              <a:gd name="T59" fmla="*/ 2147483647 h 138"/>
              <a:gd name="T60" fmla="*/ 2147483647 w 455"/>
              <a:gd name="T61" fmla="*/ 2147483647 h 138"/>
              <a:gd name="T62" fmla="*/ 2147483647 w 455"/>
              <a:gd name="T63" fmla="*/ 2147483647 h 138"/>
              <a:gd name="T64" fmla="*/ 2147483647 w 455"/>
              <a:gd name="T65" fmla="*/ 2147483647 h 138"/>
              <a:gd name="T66" fmla="*/ 2147483647 w 455"/>
              <a:gd name="T67" fmla="*/ 2147483647 h 138"/>
              <a:gd name="T68" fmla="*/ 2147483647 w 455"/>
              <a:gd name="T69" fmla="*/ 2147483647 h 138"/>
              <a:gd name="T70" fmla="*/ 2147483647 w 455"/>
              <a:gd name="T71" fmla="*/ 2147483647 h 138"/>
              <a:gd name="T72" fmla="*/ 2147483647 w 455"/>
              <a:gd name="T73" fmla="*/ 2147483647 h 138"/>
              <a:gd name="T74" fmla="*/ 2147483647 w 455"/>
              <a:gd name="T75" fmla="*/ 2147483647 h 138"/>
              <a:gd name="T76" fmla="*/ 2147483647 w 455"/>
              <a:gd name="T77" fmla="*/ 2147483647 h 138"/>
              <a:gd name="T78" fmla="*/ 2147483647 w 455"/>
              <a:gd name="T79" fmla="*/ 2147483647 h 138"/>
              <a:gd name="T80" fmla="*/ 2147483647 w 455"/>
              <a:gd name="T81" fmla="*/ 2147483647 h 138"/>
              <a:gd name="T82" fmla="*/ 2147483647 w 455"/>
              <a:gd name="T83" fmla="*/ 2147483647 h 138"/>
              <a:gd name="T84" fmla="*/ 2147483647 w 455"/>
              <a:gd name="T85" fmla="*/ 2147483647 h 138"/>
              <a:gd name="T86" fmla="*/ 2147483647 w 455"/>
              <a:gd name="T87" fmla="*/ 2147483647 h 13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55"/>
              <a:gd name="T133" fmla="*/ 0 h 138"/>
              <a:gd name="T134" fmla="*/ 455 w 455"/>
              <a:gd name="T135" fmla="*/ 138 h 13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55" h="138">
                <a:moveTo>
                  <a:pt x="68" y="136"/>
                </a:moveTo>
                <a:lnTo>
                  <a:pt x="58" y="136"/>
                </a:lnTo>
                <a:lnTo>
                  <a:pt x="47" y="134"/>
                </a:lnTo>
                <a:lnTo>
                  <a:pt x="37" y="130"/>
                </a:lnTo>
                <a:lnTo>
                  <a:pt x="29" y="124"/>
                </a:lnTo>
                <a:lnTo>
                  <a:pt x="20" y="118"/>
                </a:lnTo>
                <a:lnTo>
                  <a:pt x="12" y="109"/>
                </a:lnTo>
                <a:lnTo>
                  <a:pt x="8" y="101"/>
                </a:lnTo>
                <a:lnTo>
                  <a:pt x="4" y="91"/>
                </a:lnTo>
                <a:lnTo>
                  <a:pt x="0" y="80"/>
                </a:lnTo>
                <a:lnTo>
                  <a:pt x="0" y="70"/>
                </a:lnTo>
                <a:lnTo>
                  <a:pt x="0" y="58"/>
                </a:lnTo>
                <a:lnTo>
                  <a:pt x="4" y="47"/>
                </a:lnTo>
                <a:lnTo>
                  <a:pt x="8" y="37"/>
                </a:lnTo>
                <a:lnTo>
                  <a:pt x="12" y="29"/>
                </a:lnTo>
                <a:lnTo>
                  <a:pt x="20" y="20"/>
                </a:lnTo>
                <a:lnTo>
                  <a:pt x="29" y="14"/>
                </a:lnTo>
                <a:lnTo>
                  <a:pt x="37" y="8"/>
                </a:lnTo>
                <a:lnTo>
                  <a:pt x="47" y="4"/>
                </a:lnTo>
                <a:lnTo>
                  <a:pt x="58" y="2"/>
                </a:lnTo>
                <a:lnTo>
                  <a:pt x="68" y="0"/>
                </a:lnTo>
                <a:lnTo>
                  <a:pt x="387" y="0"/>
                </a:lnTo>
                <a:lnTo>
                  <a:pt x="399" y="2"/>
                </a:lnTo>
                <a:lnTo>
                  <a:pt x="410" y="4"/>
                </a:lnTo>
                <a:lnTo>
                  <a:pt x="420" y="8"/>
                </a:lnTo>
                <a:lnTo>
                  <a:pt x="428" y="14"/>
                </a:lnTo>
                <a:lnTo>
                  <a:pt x="437" y="20"/>
                </a:lnTo>
                <a:lnTo>
                  <a:pt x="443" y="29"/>
                </a:lnTo>
                <a:lnTo>
                  <a:pt x="449" y="37"/>
                </a:lnTo>
                <a:lnTo>
                  <a:pt x="453" y="47"/>
                </a:lnTo>
                <a:lnTo>
                  <a:pt x="455" y="58"/>
                </a:lnTo>
                <a:lnTo>
                  <a:pt x="455" y="70"/>
                </a:lnTo>
                <a:lnTo>
                  <a:pt x="455" y="80"/>
                </a:lnTo>
                <a:lnTo>
                  <a:pt x="453" y="91"/>
                </a:lnTo>
                <a:lnTo>
                  <a:pt x="449" y="101"/>
                </a:lnTo>
                <a:lnTo>
                  <a:pt x="443" y="109"/>
                </a:lnTo>
                <a:lnTo>
                  <a:pt x="437" y="118"/>
                </a:lnTo>
                <a:lnTo>
                  <a:pt x="428" y="124"/>
                </a:lnTo>
                <a:lnTo>
                  <a:pt x="420" y="130"/>
                </a:lnTo>
                <a:lnTo>
                  <a:pt x="410" y="134"/>
                </a:lnTo>
                <a:lnTo>
                  <a:pt x="399" y="136"/>
                </a:lnTo>
                <a:lnTo>
                  <a:pt x="387" y="138"/>
                </a:lnTo>
                <a:lnTo>
                  <a:pt x="68" y="138"/>
                </a:lnTo>
              </a:path>
            </a:pathLst>
          </a:custGeom>
          <a:noFill/>
          <a:ln w="12700">
            <a:solidFill>
              <a:srgbClr val="000000"/>
            </a:solidFill>
            <a:round/>
            <a:headEnd/>
            <a:tailEnd/>
          </a:ln>
        </p:spPr>
        <p:txBody>
          <a:bodyPr/>
          <a:lstStyle/>
          <a:p>
            <a:endParaRPr lang="zh-CN" altLang="en-US"/>
          </a:p>
        </p:txBody>
      </p:sp>
      <p:sp>
        <p:nvSpPr>
          <p:cNvPr id="585772" name="Freeform 73"/>
          <p:cNvSpPr>
            <a:spLocks/>
          </p:cNvSpPr>
          <p:nvPr/>
        </p:nvSpPr>
        <p:spPr bwMode="auto">
          <a:xfrm>
            <a:off x="3929063" y="3849688"/>
            <a:ext cx="61912" cy="55562"/>
          </a:xfrm>
          <a:custGeom>
            <a:avLst/>
            <a:gdLst>
              <a:gd name="T0" fmla="*/ 2147483647 w 31"/>
              <a:gd name="T1" fmla="*/ 2147483647 h 31"/>
              <a:gd name="T2" fmla="*/ 2147483647 w 31"/>
              <a:gd name="T3" fmla="*/ 2147483647 h 31"/>
              <a:gd name="T4" fmla="*/ 2147483647 w 31"/>
              <a:gd name="T5" fmla="*/ 2147483647 h 31"/>
              <a:gd name="T6" fmla="*/ 2147483647 w 31"/>
              <a:gd name="T7" fmla="*/ 2147483647 h 31"/>
              <a:gd name="T8" fmla="*/ 2147483647 w 31"/>
              <a:gd name="T9" fmla="*/ 2147483647 h 31"/>
              <a:gd name="T10" fmla="*/ 2147483647 w 31"/>
              <a:gd name="T11" fmla="*/ 2147483647 h 31"/>
              <a:gd name="T12" fmla="*/ 2147483647 w 31"/>
              <a:gd name="T13" fmla="*/ 2147483647 h 31"/>
              <a:gd name="T14" fmla="*/ 2147483647 w 31"/>
              <a:gd name="T15" fmla="*/ 2147483647 h 31"/>
              <a:gd name="T16" fmla="*/ 2147483647 w 31"/>
              <a:gd name="T17" fmla="*/ 2147483647 h 31"/>
              <a:gd name="T18" fmla="*/ 2147483647 w 31"/>
              <a:gd name="T19" fmla="*/ 2147483647 h 31"/>
              <a:gd name="T20" fmla="*/ 2147483647 w 31"/>
              <a:gd name="T21" fmla="*/ 2147483647 h 31"/>
              <a:gd name="T22" fmla="*/ 2147483647 w 31"/>
              <a:gd name="T23" fmla="*/ 2147483647 h 31"/>
              <a:gd name="T24" fmla="*/ 2147483647 w 31"/>
              <a:gd name="T25" fmla="*/ 2147483647 h 31"/>
              <a:gd name="T26" fmla="*/ 2147483647 w 31"/>
              <a:gd name="T27" fmla="*/ 2147483647 h 31"/>
              <a:gd name="T28" fmla="*/ 2147483647 w 31"/>
              <a:gd name="T29" fmla="*/ 2147483647 h 31"/>
              <a:gd name="T30" fmla="*/ 2147483647 w 31"/>
              <a:gd name="T31" fmla="*/ 2147483647 h 31"/>
              <a:gd name="T32" fmla="*/ 2147483647 w 31"/>
              <a:gd name="T33" fmla="*/ 2147483647 h 31"/>
              <a:gd name="T34" fmla="*/ 2147483647 w 31"/>
              <a:gd name="T35" fmla="*/ 2147483647 h 31"/>
              <a:gd name="T36" fmla="*/ 2147483647 w 31"/>
              <a:gd name="T37" fmla="*/ 2147483647 h 31"/>
              <a:gd name="T38" fmla="*/ 2147483647 w 31"/>
              <a:gd name="T39" fmla="*/ 0 h 31"/>
              <a:gd name="T40" fmla="*/ 2147483647 w 31"/>
              <a:gd name="T41" fmla="*/ 0 h 31"/>
              <a:gd name="T42" fmla="*/ 2147483647 w 31"/>
              <a:gd name="T43" fmla="*/ 0 h 31"/>
              <a:gd name="T44" fmla="*/ 2147483647 w 31"/>
              <a:gd name="T45" fmla="*/ 2147483647 h 31"/>
              <a:gd name="T46" fmla="*/ 2147483647 w 31"/>
              <a:gd name="T47" fmla="*/ 2147483647 h 31"/>
              <a:gd name="T48" fmla="*/ 2147483647 w 31"/>
              <a:gd name="T49" fmla="*/ 2147483647 h 31"/>
              <a:gd name="T50" fmla="*/ 2147483647 w 31"/>
              <a:gd name="T51" fmla="*/ 2147483647 h 31"/>
              <a:gd name="T52" fmla="*/ 2147483647 w 31"/>
              <a:gd name="T53" fmla="*/ 2147483647 h 31"/>
              <a:gd name="T54" fmla="*/ 2147483647 w 31"/>
              <a:gd name="T55" fmla="*/ 2147483647 h 31"/>
              <a:gd name="T56" fmla="*/ 2147483647 w 31"/>
              <a:gd name="T57" fmla="*/ 2147483647 h 31"/>
              <a:gd name="T58" fmla="*/ 0 w 31"/>
              <a:gd name="T59" fmla="*/ 2147483647 h 31"/>
              <a:gd name="T60" fmla="*/ 0 w 31"/>
              <a:gd name="T61" fmla="*/ 2147483647 h 31"/>
              <a:gd name="T62" fmla="*/ 0 w 31"/>
              <a:gd name="T63" fmla="*/ 2147483647 h 31"/>
              <a:gd name="T64" fmla="*/ 2147483647 w 31"/>
              <a:gd name="T65" fmla="*/ 2147483647 h 31"/>
              <a:gd name="T66" fmla="*/ 2147483647 w 31"/>
              <a:gd name="T67" fmla="*/ 2147483647 h 31"/>
              <a:gd name="T68" fmla="*/ 2147483647 w 31"/>
              <a:gd name="T69" fmla="*/ 2147483647 h 31"/>
              <a:gd name="T70" fmla="*/ 2147483647 w 31"/>
              <a:gd name="T71" fmla="*/ 2147483647 h 31"/>
              <a:gd name="T72" fmla="*/ 2147483647 w 31"/>
              <a:gd name="T73" fmla="*/ 2147483647 h 31"/>
              <a:gd name="T74" fmla="*/ 2147483647 w 31"/>
              <a:gd name="T75" fmla="*/ 2147483647 h 31"/>
              <a:gd name="T76" fmla="*/ 2147483647 w 31"/>
              <a:gd name="T77" fmla="*/ 2147483647 h 31"/>
              <a:gd name="T78" fmla="*/ 2147483647 w 31"/>
              <a:gd name="T79" fmla="*/ 2147483647 h 31"/>
              <a:gd name="T80" fmla="*/ 2147483647 w 31"/>
              <a:gd name="T81" fmla="*/ 2147483647 h 31"/>
              <a:gd name="T82" fmla="*/ 2147483647 w 31"/>
              <a:gd name="T83" fmla="*/ 2147483647 h 31"/>
              <a:gd name="T84" fmla="*/ 2147483647 w 31"/>
              <a:gd name="T85" fmla="*/ 2147483647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5" y="29"/>
                </a:moveTo>
                <a:lnTo>
                  <a:pt x="19" y="31"/>
                </a:lnTo>
                <a:lnTo>
                  <a:pt x="21" y="29"/>
                </a:lnTo>
                <a:lnTo>
                  <a:pt x="23" y="29"/>
                </a:lnTo>
                <a:lnTo>
                  <a:pt x="25" y="26"/>
                </a:lnTo>
                <a:lnTo>
                  <a:pt x="27" y="26"/>
                </a:lnTo>
                <a:lnTo>
                  <a:pt x="29" y="24"/>
                </a:lnTo>
                <a:lnTo>
                  <a:pt x="29" y="22"/>
                </a:lnTo>
                <a:lnTo>
                  <a:pt x="31" y="20"/>
                </a:lnTo>
                <a:lnTo>
                  <a:pt x="31" y="18"/>
                </a:lnTo>
                <a:lnTo>
                  <a:pt x="31" y="14"/>
                </a:lnTo>
                <a:lnTo>
                  <a:pt x="31" y="12"/>
                </a:lnTo>
                <a:lnTo>
                  <a:pt x="31" y="10"/>
                </a:lnTo>
                <a:lnTo>
                  <a:pt x="29" y="8"/>
                </a:lnTo>
                <a:lnTo>
                  <a:pt x="29" y="6"/>
                </a:lnTo>
                <a:lnTo>
                  <a:pt x="27" y="4"/>
                </a:lnTo>
                <a:lnTo>
                  <a:pt x="25" y="4"/>
                </a:lnTo>
                <a:lnTo>
                  <a:pt x="23" y="2"/>
                </a:lnTo>
                <a:lnTo>
                  <a:pt x="21" y="2"/>
                </a:lnTo>
                <a:lnTo>
                  <a:pt x="19" y="0"/>
                </a:lnTo>
                <a:lnTo>
                  <a:pt x="17" y="0"/>
                </a:lnTo>
                <a:lnTo>
                  <a:pt x="15" y="0"/>
                </a:lnTo>
                <a:lnTo>
                  <a:pt x="10" y="2"/>
                </a:lnTo>
                <a:lnTo>
                  <a:pt x="8" y="2"/>
                </a:lnTo>
                <a:lnTo>
                  <a:pt x="6" y="4"/>
                </a:lnTo>
                <a:lnTo>
                  <a:pt x="4" y="6"/>
                </a:lnTo>
                <a:lnTo>
                  <a:pt x="2" y="8"/>
                </a:lnTo>
                <a:lnTo>
                  <a:pt x="2" y="10"/>
                </a:lnTo>
                <a:lnTo>
                  <a:pt x="0" y="12"/>
                </a:lnTo>
                <a:lnTo>
                  <a:pt x="0" y="14"/>
                </a:lnTo>
                <a:lnTo>
                  <a:pt x="0" y="18"/>
                </a:lnTo>
                <a:lnTo>
                  <a:pt x="2" y="20"/>
                </a:lnTo>
                <a:lnTo>
                  <a:pt x="2" y="22"/>
                </a:lnTo>
                <a:lnTo>
                  <a:pt x="4" y="24"/>
                </a:lnTo>
                <a:lnTo>
                  <a:pt x="6" y="26"/>
                </a:lnTo>
                <a:lnTo>
                  <a:pt x="8" y="29"/>
                </a:lnTo>
                <a:lnTo>
                  <a:pt x="10" y="29"/>
                </a:lnTo>
                <a:lnTo>
                  <a:pt x="15" y="31"/>
                </a:lnTo>
                <a:lnTo>
                  <a:pt x="17" y="31"/>
                </a:lnTo>
                <a:lnTo>
                  <a:pt x="15" y="29"/>
                </a:lnTo>
                <a:close/>
              </a:path>
            </a:pathLst>
          </a:custGeom>
          <a:solidFill>
            <a:srgbClr val="000000"/>
          </a:solidFill>
          <a:ln w="9525">
            <a:noFill/>
            <a:round/>
            <a:headEnd/>
            <a:tailEnd/>
          </a:ln>
        </p:spPr>
        <p:txBody>
          <a:bodyPr/>
          <a:lstStyle/>
          <a:p>
            <a:endParaRPr lang="zh-CN" altLang="en-US"/>
          </a:p>
        </p:txBody>
      </p:sp>
      <p:sp>
        <p:nvSpPr>
          <p:cNvPr id="585773" name="Line 74"/>
          <p:cNvSpPr>
            <a:spLocks noChangeShapeType="1"/>
          </p:cNvSpPr>
          <p:nvPr/>
        </p:nvSpPr>
        <p:spPr bwMode="auto">
          <a:xfrm>
            <a:off x="3879850" y="4908550"/>
            <a:ext cx="160338" cy="82550"/>
          </a:xfrm>
          <a:prstGeom prst="line">
            <a:avLst/>
          </a:prstGeom>
          <a:noFill/>
          <a:ln w="12700">
            <a:solidFill>
              <a:srgbClr val="000000"/>
            </a:solidFill>
            <a:round/>
            <a:headEnd/>
            <a:tailEnd/>
          </a:ln>
        </p:spPr>
        <p:txBody>
          <a:bodyPr/>
          <a:lstStyle/>
          <a:p>
            <a:endParaRPr lang="zh-CN" altLang="en-US"/>
          </a:p>
        </p:txBody>
      </p:sp>
      <p:sp>
        <p:nvSpPr>
          <p:cNvPr id="585774" name="Rectangle 75"/>
          <p:cNvSpPr>
            <a:spLocks noChangeArrowheads="1"/>
          </p:cNvSpPr>
          <p:nvPr/>
        </p:nvSpPr>
        <p:spPr bwMode="auto">
          <a:xfrm>
            <a:off x="4021138" y="4808538"/>
            <a:ext cx="63500" cy="134937"/>
          </a:xfrm>
          <a:prstGeom prst="rect">
            <a:avLst/>
          </a:prstGeom>
          <a:noFill/>
          <a:ln w="9525">
            <a:noFill/>
            <a:miter lim="800000"/>
            <a:headEnd/>
            <a:tailEnd/>
          </a:ln>
        </p:spPr>
        <p:txBody>
          <a:bodyPr wrap="none" lIns="0" tIns="0" rIns="0" bIns="0">
            <a:spAutoFit/>
          </a:bodyPr>
          <a:lstStyle/>
          <a:p>
            <a:r>
              <a:rPr kumimoji="1" lang="zh-CN" altLang="en-US" sz="900">
                <a:solidFill>
                  <a:srgbClr val="000000"/>
                </a:solidFill>
                <a:ea typeface="宋体" pitchFamily="2" charset="-122"/>
              </a:rPr>
              <a:t>3</a:t>
            </a:r>
            <a:endParaRPr kumimoji="1" lang="zh-CN" altLang="en-US" sz="2400">
              <a:latin typeface="Times New Roman" pitchFamily="18" charset="0"/>
              <a:ea typeface="宋体" pitchFamily="2" charset="-122"/>
            </a:endParaRPr>
          </a:p>
        </p:txBody>
      </p:sp>
      <p:sp>
        <p:nvSpPr>
          <p:cNvPr id="585775" name="Rectangle 76"/>
          <p:cNvSpPr>
            <a:spLocks noChangeArrowheads="1"/>
          </p:cNvSpPr>
          <p:nvPr/>
        </p:nvSpPr>
        <p:spPr bwMode="auto">
          <a:xfrm>
            <a:off x="4097338" y="4808538"/>
            <a:ext cx="63500" cy="134937"/>
          </a:xfrm>
          <a:prstGeom prst="rect">
            <a:avLst/>
          </a:prstGeom>
          <a:noFill/>
          <a:ln w="9525">
            <a:noFill/>
            <a:miter lim="800000"/>
            <a:headEnd/>
            <a:tailEnd/>
          </a:ln>
        </p:spPr>
        <p:txBody>
          <a:bodyPr wrap="none" lIns="0" tIns="0" rIns="0" bIns="0">
            <a:spAutoFit/>
          </a:bodyPr>
          <a:lstStyle/>
          <a:p>
            <a:r>
              <a:rPr kumimoji="1" lang="zh-CN" altLang="en-US" sz="900">
                <a:solidFill>
                  <a:srgbClr val="000000"/>
                </a:solidFill>
                <a:ea typeface="宋体" pitchFamily="2" charset="-122"/>
              </a:rPr>
              <a:t>2</a:t>
            </a:r>
            <a:endParaRPr kumimoji="1" lang="zh-CN" altLang="en-US" sz="2400">
              <a:latin typeface="Times New Roman" pitchFamily="18" charset="0"/>
              <a:ea typeface="宋体" pitchFamily="2" charset="-122"/>
            </a:endParaRPr>
          </a:p>
        </p:txBody>
      </p:sp>
      <p:sp>
        <p:nvSpPr>
          <p:cNvPr id="585776" name="Freeform 77"/>
          <p:cNvSpPr>
            <a:spLocks/>
          </p:cNvSpPr>
          <p:nvPr/>
        </p:nvSpPr>
        <p:spPr bwMode="auto">
          <a:xfrm>
            <a:off x="5180013" y="3849688"/>
            <a:ext cx="57150" cy="55562"/>
          </a:xfrm>
          <a:custGeom>
            <a:avLst/>
            <a:gdLst>
              <a:gd name="T0" fmla="*/ 2147483647 w 29"/>
              <a:gd name="T1" fmla="*/ 2147483647 h 31"/>
              <a:gd name="T2" fmla="*/ 2147483647 w 29"/>
              <a:gd name="T3" fmla="*/ 2147483647 h 31"/>
              <a:gd name="T4" fmla="*/ 2147483647 w 29"/>
              <a:gd name="T5" fmla="*/ 2147483647 h 31"/>
              <a:gd name="T6" fmla="*/ 2147483647 w 29"/>
              <a:gd name="T7" fmla="*/ 2147483647 h 31"/>
              <a:gd name="T8" fmla="*/ 2147483647 w 29"/>
              <a:gd name="T9" fmla="*/ 2147483647 h 31"/>
              <a:gd name="T10" fmla="*/ 2147483647 w 29"/>
              <a:gd name="T11" fmla="*/ 2147483647 h 31"/>
              <a:gd name="T12" fmla="*/ 2147483647 w 29"/>
              <a:gd name="T13" fmla="*/ 2147483647 h 31"/>
              <a:gd name="T14" fmla="*/ 2147483647 w 29"/>
              <a:gd name="T15" fmla="*/ 2147483647 h 31"/>
              <a:gd name="T16" fmla="*/ 2147483647 w 29"/>
              <a:gd name="T17" fmla="*/ 2147483647 h 31"/>
              <a:gd name="T18" fmla="*/ 2147483647 w 29"/>
              <a:gd name="T19" fmla="*/ 2147483647 h 31"/>
              <a:gd name="T20" fmla="*/ 2147483647 w 29"/>
              <a:gd name="T21" fmla="*/ 2147483647 h 31"/>
              <a:gd name="T22" fmla="*/ 2147483647 w 29"/>
              <a:gd name="T23" fmla="*/ 2147483647 h 31"/>
              <a:gd name="T24" fmla="*/ 2147483647 w 29"/>
              <a:gd name="T25" fmla="*/ 2147483647 h 31"/>
              <a:gd name="T26" fmla="*/ 2147483647 w 29"/>
              <a:gd name="T27" fmla="*/ 2147483647 h 31"/>
              <a:gd name="T28" fmla="*/ 2147483647 w 29"/>
              <a:gd name="T29" fmla="*/ 2147483647 h 31"/>
              <a:gd name="T30" fmla="*/ 2147483647 w 29"/>
              <a:gd name="T31" fmla="*/ 2147483647 h 31"/>
              <a:gd name="T32" fmla="*/ 2147483647 w 29"/>
              <a:gd name="T33" fmla="*/ 2147483647 h 31"/>
              <a:gd name="T34" fmla="*/ 2147483647 w 29"/>
              <a:gd name="T35" fmla="*/ 2147483647 h 31"/>
              <a:gd name="T36" fmla="*/ 2147483647 w 29"/>
              <a:gd name="T37" fmla="*/ 2147483647 h 31"/>
              <a:gd name="T38" fmla="*/ 2147483647 w 29"/>
              <a:gd name="T39" fmla="*/ 0 h 31"/>
              <a:gd name="T40" fmla="*/ 2147483647 w 29"/>
              <a:gd name="T41" fmla="*/ 0 h 31"/>
              <a:gd name="T42" fmla="*/ 2147483647 w 29"/>
              <a:gd name="T43" fmla="*/ 0 h 31"/>
              <a:gd name="T44" fmla="*/ 2147483647 w 29"/>
              <a:gd name="T45" fmla="*/ 2147483647 h 31"/>
              <a:gd name="T46" fmla="*/ 2147483647 w 29"/>
              <a:gd name="T47" fmla="*/ 2147483647 h 31"/>
              <a:gd name="T48" fmla="*/ 2147483647 w 29"/>
              <a:gd name="T49" fmla="*/ 2147483647 h 31"/>
              <a:gd name="T50" fmla="*/ 2147483647 w 29"/>
              <a:gd name="T51" fmla="*/ 2147483647 h 31"/>
              <a:gd name="T52" fmla="*/ 2147483647 w 29"/>
              <a:gd name="T53" fmla="*/ 2147483647 h 31"/>
              <a:gd name="T54" fmla="*/ 2147483647 w 29"/>
              <a:gd name="T55" fmla="*/ 2147483647 h 31"/>
              <a:gd name="T56" fmla="*/ 0 w 29"/>
              <a:gd name="T57" fmla="*/ 2147483647 h 31"/>
              <a:gd name="T58" fmla="*/ 0 w 29"/>
              <a:gd name="T59" fmla="*/ 2147483647 h 31"/>
              <a:gd name="T60" fmla="*/ 0 w 29"/>
              <a:gd name="T61" fmla="*/ 2147483647 h 31"/>
              <a:gd name="T62" fmla="*/ 0 w 29"/>
              <a:gd name="T63" fmla="*/ 2147483647 h 31"/>
              <a:gd name="T64" fmla="*/ 0 w 29"/>
              <a:gd name="T65" fmla="*/ 2147483647 h 31"/>
              <a:gd name="T66" fmla="*/ 2147483647 w 29"/>
              <a:gd name="T67" fmla="*/ 2147483647 h 31"/>
              <a:gd name="T68" fmla="*/ 2147483647 w 29"/>
              <a:gd name="T69" fmla="*/ 2147483647 h 31"/>
              <a:gd name="T70" fmla="*/ 2147483647 w 29"/>
              <a:gd name="T71" fmla="*/ 2147483647 h 31"/>
              <a:gd name="T72" fmla="*/ 2147483647 w 29"/>
              <a:gd name="T73" fmla="*/ 2147483647 h 31"/>
              <a:gd name="T74" fmla="*/ 2147483647 w 29"/>
              <a:gd name="T75" fmla="*/ 2147483647 h 31"/>
              <a:gd name="T76" fmla="*/ 2147483647 w 29"/>
              <a:gd name="T77" fmla="*/ 2147483647 h 31"/>
              <a:gd name="T78" fmla="*/ 2147483647 w 29"/>
              <a:gd name="T79" fmla="*/ 2147483647 h 31"/>
              <a:gd name="T80" fmla="*/ 2147483647 w 29"/>
              <a:gd name="T81" fmla="*/ 2147483647 h 31"/>
              <a:gd name="T82" fmla="*/ 2147483647 w 29"/>
              <a:gd name="T83" fmla="*/ 2147483647 h 31"/>
              <a:gd name="T84" fmla="*/ 2147483647 w 29"/>
              <a:gd name="T85" fmla="*/ 2147483647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
              <a:gd name="T130" fmla="*/ 0 h 31"/>
              <a:gd name="T131" fmla="*/ 29 w 29"/>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 h="31">
                <a:moveTo>
                  <a:pt x="14" y="29"/>
                </a:moveTo>
                <a:lnTo>
                  <a:pt x="16" y="31"/>
                </a:lnTo>
                <a:lnTo>
                  <a:pt x="18" y="29"/>
                </a:lnTo>
                <a:lnTo>
                  <a:pt x="20" y="29"/>
                </a:lnTo>
                <a:lnTo>
                  <a:pt x="22" y="26"/>
                </a:lnTo>
                <a:lnTo>
                  <a:pt x="24" y="26"/>
                </a:lnTo>
                <a:lnTo>
                  <a:pt x="27" y="24"/>
                </a:lnTo>
                <a:lnTo>
                  <a:pt x="29" y="22"/>
                </a:lnTo>
                <a:lnTo>
                  <a:pt x="29" y="20"/>
                </a:lnTo>
                <a:lnTo>
                  <a:pt x="29" y="18"/>
                </a:lnTo>
                <a:lnTo>
                  <a:pt x="29" y="14"/>
                </a:lnTo>
                <a:lnTo>
                  <a:pt x="29" y="12"/>
                </a:lnTo>
                <a:lnTo>
                  <a:pt x="29" y="10"/>
                </a:lnTo>
                <a:lnTo>
                  <a:pt x="29" y="8"/>
                </a:lnTo>
                <a:lnTo>
                  <a:pt x="27" y="6"/>
                </a:lnTo>
                <a:lnTo>
                  <a:pt x="24" y="4"/>
                </a:lnTo>
                <a:lnTo>
                  <a:pt x="22" y="4"/>
                </a:lnTo>
                <a:lnTo>
                  <a:pt x="20" y="2"/>
                </a:lnTo>
                <a:lnTo>
                  <a:pt x="18" y="2"/>
                </a:lnTo>
                <a:lnTo>
                  <a:pt x="16" y="0"/>
                </a:lnTo>
                <a:lnTo>
                  <a:pt x="14" y="0"/>
                </a:lnTo>
                <a:lnTo>
                  <a:pt x="12" y="0"/>
                </a:lnTo>
                <a:lnTo>
                  <a:pt x="10" y="2"/>
                </a:lnTo>
                <a:lnTo>
                  <a:pt x="8" y="2"/>
                </a:lnTo>
                <a:lnTo>
                  <a:pt x="6" y="4"/>
                </a:lnTo>
                <a:lnTo>
                  <a:pt x="4" y="4"/>
                </a:lnTo>
                <a:lnTo>
                  <a:pt x="2" y="6"/>
                </a:lnTo>
                <a:lnTo>
                  <a:pt x="2" y="8"/>
                </a:lnTo>
                <a:lnTo>
                  <a:pt x="0" y="10"/>
                </a:lnTo>
                <a:lnTo>
                  <a:pt x="0" y="12"/>
                </a:lnTo>
                <a:lnTo>
                  <a:pt x="0" y="14"/>
                </a:lnTo>
                <a:lnTo>
                  <a:pt x="0" y="18"/>
                </a:lnTo>
                <a:lnTo>
                  <a:pt x="0" y="20"/>
                </a:lnTo>
                <a:lnTo>
                  <a:pt x="2" y="22"/>
                </a:lnTo>
                <a:lnTo>
                  <a:pt x="2" y="24"/>
                </a:lnTo>
                <a:lnTo>
                  <a:pt x="4" y="26"/>
                </a:lnTo>
                <a:lnTo>
                  <a:pt x="6" y="26"/>
                </a:lnTo>
                <a:lnTo>
                  <a:pt x="8" y="29"/>
                </a:lnTo>
                <a:lnTo>
                  <a:pt x="10" y="29"/>
                </a:lnTo>
                <a:lnTo>
                  <a:pt x="12" y="31"/>
                </a:lnTo>
                <a:lnTo>
                  <a:pt x="14" y="31"/>
                </a:lnTo>
                <a:lnTo>
                  <a:pt x="14" y="29"/>
                </a:lnTo>
                <a:close/>
              </a:path>
            </a:pathLst>
          </a:custGeom>
          <a:solidFill>
            <a:srgbClr val="000000"/>
          </a:solidFill>
          <a:ln w="9525">
            <a:noFill/>
            <a:round/>
            <a:headEnd/>
            <a:tailEnd/>
          </a:ln>
        </p:spPr>
        <p:txBody>
          <a:bodyPr/>
          <a:lstStyle/>
          <a:p>
            <a:endParaRPr lang="zh-CN" altLang="en-US"/>
          </a:p>
        </p:txBody>
      </p:sp>
      <p:sp>
        <p:nvSpPr>
          <p:cNvPr id="585777" name="Freeform 78"/>
          <p:cNvSpPr>
            <a:spLocks/>
          </p:cNvSpPr>
          <p:nvPr/>
        </p:nvSpPr>
        <p:spPr bwMode="auto">
          <a:xfrm>
            <a:off x="4557713" y="3875088"/>
            <a:ext cx="646112" cy="1527175"/>
          </a:xfrm>
          <a:custGeom>
            <a:avLst/>
            <a:gdLst>
              <a:gd name="T0" fmla="*/ 2147483647 w 325"/>
              <a:gd name="T1" fmla="*/ 0 h 841"/>
              <a:gd name="T2" fmla="*/ 2147483647 w 325"/>
              <a:gd name="T3" fmla="*/ 2147483647 h 841"/>
              <a:gd name="T4" fmla="*/ 0 w 325"/>
              <a:gd name="T5" fmla="*/ 2147483647 h 841"/>
              <a:gd name="T6" fmla="*/ 0 w 325"/>
              <a:gd name="T7" fmla="*/ 2147483647 h 841"/>
              <a:gd name="T8" fmla="*/ 0 60000 65536"/>
              <a:gd name="T9" fmla="*/ 0 60000 65536"/>
              <a:gd name="T10" fmla="*/ 0 60000 65536"/>
              <a:gd name="T11" fmla="*/ 0 60000 65536"/>
              <a:gd name="T12" fmla="*/ 0 w 325"/>
              <a:gd name="T13" fmla="*/ 0 h 841"/>
              <a:gd name="T14" fmla="*/ 325 w 325"/>
              <a:gd name="T15" fmla="*/ 841 h 841"/>
            </a:gdLst>
            <a:ahLst/>
            <a:cxnLst>
              <a:cxn ang="T8">
                <a:pos x="T0" y="T1"/>
              </a:cxn>
              <a:cxn ang="T9">
                <a:pos x="T2" y="T3"/>
              </a:cxn>
              <a:cxn ang="T10">
                <a:pos x="T4" y="T5"/>
              </a:cxn>
              <a:cxn ang="T11">
                <a:pos x="T6" y="T7"/>
              </a:cxn>
            </a:cxnLst>
            <a:rect l="T12" t="T13" r="T14" b="T15"/>
            <a:pathLst>
              <a:path w="325" h="841">
                <a:moveTo>
                  <a:pt x="325" y="0"/>
                </a:moveTo>
                <a:lnTo>
                  <a:pt x="325" y="685"/>
                </a:lnTo>
                <a:lnTo>
                  <a:pt x="0" y="685"/>
                </a:lnTo>
                <a:lnTo>
                  <a:pt x="0" y="841"/>
                </a:lnTo>
              </a:path>
            </a:pathLst>
          </a:custGeom>
          <a:noFill/>
          <a:ln w="22225">
            <a:solidFill>
              <a:srgbClr val="000000"/>
            </a:solidFill>
            <a:round/>
            <a:headEnd/>
            <a:tailEnd/>
          </a:ln>
        </p:spPr>
        <p:txBody>
          <a:bodyPr/>
          <a:lstStyle/>
          <a:p>
            <a:endParaRPr lang="zh-CN" altLang="en-US"/>
          </a:p>
        </p:txBody>
      </p:sp>
      <p:sp>
        <p:nvSpPr>
          <p:cNvPr id="585778" name="Line 79"/>
          <p:cNvSpPr>
            <a:spLocks noChangeShapeType="1"/>
          </p:cNvSpPr>
          <p:nvPr/>
        </p:nvSpPr>
        <p:spPr bwMode="auto">
          <a:xfrm>
            <a:off x="5129213" y="4908550"/>
            <a:ext cx="155575" cy="82550"/>
          </a:xfrm>
          <a:prstGeom prst="line">
            <a:avLst/>
          </a:prstGeom>
          <a:noFill/>
          <a:ln w="12700">
            <a:solidFill>
              <a:srgbClr val="000000"/>
            </a:solidFill>
            <a:round/>
            <a:headEnd/>
            <a:tailEnd/>
          </a:ln>
        </p:spPr>
        <p:txBody>
          <a:bodyPr/>
          <a:lstStyle/>
          <a:p>
            <a:endParaRPr lang="zh-CN" altLang="en-US"/>
          </a:p>
        </p:txBody>
      </p:sp>
      <p:sp>
        <p:nvSpPr>
          <p:cNvPr id="585779" name="Rectangle 80"/>
          <p:cNvSpPr>
            <a:spLocks noChangeArrowheads="1"/>
          </p:cNvSpPr>
          <p:nvPr/>
        </p:nvSpPr>
        <p:spPr bwMode="auto">
          <a:xfrm>
            <a:off x="5265738" y="4808538"/>
            <a:ext cx="63500" cy="134937"/>
          </a:xfrm>
          <a:prstGeom prst="rect">
            <a:avLst/>
          </a:prstGeom>
          <a:noFill/>
          <a:ln w="9525">
            <a:noFill/>
            <a:miter lim="800000"/>
            <a:headEnd/>
            <a:tailEnd/>
          </a:ln>
        </p:spPr>
        <p:txBody>
          <a:bodyPr wrap="none" lIns="0" tIns="0" rIns="0" bIns="0">
            <a:spAutoFit/>
          </a:bodyPr>
          <a:lstStyle/>
          <a:p>
            <a:r>
              <a:rPr kumimoji="1" lang="zh-CN" altLang="en-US" sz="900">
                <a:solidFill>
                  <a:srgbClr val="000000"/>
                </a:solidFill>
                <a:ea typeface="宋体" pitchFamily="2" charset="-122"/>
              </a:rPr>
              <a:t>3</a:t>
            </a:r>
            <a:endParaRPr kumimoji="1" lang="zh-CN" altLang="en-US" sz="2400">
              <a:latin typeface="Times New Roman" pitchFamily="18" charset="0"/>
              <a:ea typeface="宋体" pitchFamily="2" charset="-122"/>
            </a:endParaRPr>
          </a:p>
        </p:txBody>
      </p:sp>
      <p:sp>
        <p:nvSpPr>
          <p:cNvPr id="585780" name="Rectangle 81"/>
          <p:cNvSpPr>
            <a:spLocks noChangeArrowheads="1"/>
          </p:cNvSpPr>
          <p:nvPr/>
        </p:nvSpPr>
        <p:spPr bwMode="auto">
          <a:xfrm>
            <a:off x="5341938" y="4808538"/>
            <a:ext cx="63500" cy="134937"/>
          </a:xfrm>
          <a:prstGeom prst="rect">
            <a:avLst/>
          </a:prstGeom>
          <a:noFill/>
          <a:ln w="9525">
            <a:noFill/>
            <a:miter lim="800000"/>
            <a:headEnd/>
            <a:tailEnd/>
          </a:ln>
        </p:spPr>
        <p:txBody>
          <a:bodyPr wrap="none" lIns="0" tIns="0" rIns="0" bIns="0">
            <a:spAutoFit/>
          </a:bodyPr>
          <a:lstStyle/>
          <a:p>
            <a:r>
              <a:rPr kumimoji="1" lang="zh-CN" altLang="en-US" sz="900">
                <a:solidFill>
                  <a:srgbClr val="000000"/>
                </a:solidFill>
                <a:ea typeface="宋体" pitchFamily="2" charset="-122"/>
              </a:rPr>
              <a:t>2</a:t>
            </a:r>
            <a:endParaRPr kumimoji="1" lang="zh-CN" altLang="en-US" sz="2400">
              <a:latin typeface="Times New Roman" pitchFamily="18" charset="0"/>
              <a:ea typeface="宋体" pitchFamily="2" charset="-122"/>
            </a:endParaRPr>
          </a:p>
        </p:txBody>
      </p:sp>
      <p:sp>
        <p:nvSpPr>
          <p:cNvPr id="585781" name="Freeform 82"/>
          <p:cNvSpPr>
            <a:spLocks/>
          </p:cNvSpPr>
          <p:nvPr/>
        </p:nvSpPr>
        <p:spPr bwMode="auto">
          <a:xfrm>
            <a:off x="6432550" y="3849688"/>
            <a:ext cx="60325" cy="55562"/>
          </a:xfrm>
          <a:custGeom>
            <a:avLst/>
            <a:gdLst>
              <a:gd name="T0" fmla="*/ 2147483647 w 31"/>
              <a:gd name="T1" fmla="*/ 2147483647 h 31"/>
              <a:gd name="T2" fmla="*/ 2147483647 w 31"/>
              <a:gd name="T3" fmla="*/ 2147483647 h 31"/>
              <a:gd name="T4" fmla="*/ 2147483647 w 31"/>
              <a:gd name="T5" fmla="*/ 2147483647 h 31"/>
              <a:gd name="T6" fmla="*/ 2147483647 w 31"/>
              <a:gd name="T7" fmla="*/ 2147483647 h 31"/>
              <a:gd name="T8" fmla="*/ 2147483647 w 31"/>
              <a:gd name="T9" fmla="*/ 2147483647 h 31"/>
              <a:gd name="T10" fmla="*/ 2147483647 w 31"/>
              <a:gd name="T11" fmla="*/ 2147483647 h 31"/>
              <a:gd name="T12" fmla="*/ 2147483647 w 31"/>
              <a:gd name="T13" fmla="*/ 2147483647 h 31"/>
              <a:gd name="T14" fmla="*/ 2147483647 w 31"/>
              <a:gd name="T15" fmla="*/ 2147483647 h 31"/>
              <a:gd name="T16" fmla="*/ 2147483647 w 31"/>
              <a:gd name="T17" fmla="*/ 2147483647 h 31"/>
              <a:gd name="T18" fmla="*/ 2147483647 w 31"/>
              <a:gd name="T19" fmla="*/ 2147483647 h 31"/>
              <a:gd name="T20" fmla="*/ 2147483647 w 31"/>
              <a:gd name="T21" fmla="*/ 2147483647 h 31"/>
              <a:gd name="T22" fmla="*/ 2147483647 w 31"/>
              <a:gd name="T23" fmla="*/ 2147483647 h 31"/>
              <a:gd name="T24" fmla="*/ 2147483647 w 31"/>
              <a:gd name="T25" fmla="*/ 2147483647 h 31"/>
              <a:gd name="T26" fmla="*/ 2147483647 w 31"/>
              <a:gd name="T27" fmla="*/ 2147483647 h 31"/>
              <a:gd name="T28" fmla="*/ 2147483647 w 31"/>
              <a:gd name="T29" fmla="*/ 2147483647 h 31"/>
              <a:gd name="T30" fmla="*/ 2147483647 w 31"/>
              <a:gd name="T31" fmla="*/ 2147483647 h 31"/>
              <a:gd name="T32" fmla="*/ 2147483647 w 31"/>
              <a:gd name="T33" fmla="*/ 2147483647 h 31"/>
              <a:gd name="T34" fmla="*/ 2147483647 w 31"/>
              <a:gd name="T35" fmla="*/ 2147483647 h 31"/>
              <a:gd name="T36" fmla="*/ 2147483647 w 31"/>
              <a:gd name="T37" fmla="*/ 2147483647 h 31"/>
              <a:gd name="T38" fmla="*/ 2147483647 w 31"/>
              <a:gd name="T39" fmla="*/ 0 h 31"/>
              <a:gd name="T40" fmla="*/ 2147483647 w 31"/>
              <a:gd name="T41" fmla="*/ 0 h 31"/>
              <a:gd name="T42" fmla="*/ 2147483647 w 31"/>
              <a:gd name="T43" fmla="*/ 0 h 31"/>
              <a:gd name="T44" fmla="*/ 2147483647 w 31"/>
              <a:gd name="T45" fmla="*/ 2147483647 h 31"/>
              <a:gd name="T46" fmla="*/ 2147483647 w 31"/>
              <a:gd name="T47" fmla="*/ 2147483647 h 31"/>
              <a:gd name="T48" fmla="*/ 2147483647 w 31"/>
              <a:gd name="T49" fmla="*/ 2147483647 h 31"/>
              <a:gd name="T50" fmla="*/ 2147483647 w 31"/>
              <a:gd name="T51" fmla="*/ 2147483647 h 31"/>
              <a:gd name="T52" fmla="*/ 2147483647 w 31"/>
              <a:gd name="T53" fmla="*/ 2147483647 h 31"/>
              <a:gd name="T54" fmla="*/ 2147483647 w 31"/>
              <a:gd name="T55" fmla="*/ 2147483647 h 31"/>
              <a:gd name="T56" fmla="*/ 0 w 31"/>
              <a:gd name="T57" fmla="*/ 2147483647 h 31"/>
              <a:gd name="T58" fmla="*/ 0 w 31"/>
              <a:gd name="T59" fmla="*/ 2147483647 h 31"/>
              <a:gd name="T60" fmla="*/ 0 w 31"/>
              <a:gd name="T61" fmla="*/ 2147483647 h 31"/>
              <a:gd name="T62" fmla="*/ 0 w 31"/>
              <a:gd name="T63" fmla="*/ 2147483647 h 31"/>
              <a:gd name="T64" fmla="*/ 0 w 31"/>
              <a:gd name="T65" fmla="*/ 2147483647 h 31"/>
              <a:gd name="T66" fmla="*/ 2147483647 w 31"/>
              <a:gd name="T67" fmla="*/ 2147483647 h 31"/>
              <a:gd name="T68" fmla="*/ 2147483647 w 31"/>
              <a:gd name="T69" fmla="*/ 2147483647 h 31"/>
              <a:gd name="T70" fmla="*/ 2147483647 w 31"/>
              <a:gd name="T71" fmla="*/ 2147483647 h 31"/>
              <a:gd name="T72" fmla="*/ 2147483647 w 31"/>
              <a:gd name="T73" fmla="*/ 2147483647 h 31"/>
              <a:gd name="T74" fmla="*/ 2147483647 w 31"/>
              <a:gd name="T75" fmla="*/ 2147483647 h 31"/>
              <a:gd name="T76" fmla="*/ 2147483647 w 31"/>
              <a:gd name="T77" fmla="*/ 2147483647 h 31"/>
              <a:gd name="T78" fmla="*/ 2147483647 w 31"/>
              <a:gd name="T79" fmla="*/ 2147483647 h 31"/>
              <a:gd name="T80" fmla="*/ 2147483647 w 31"/>
              <a:gd name="T81" fmla="*/ 2147483647 h 31"/>
              <a:gd name="T82" fmla="*/ 2147483647 w 31"/>
              <a:gd name="T83" fmla="*/ 2147483647 h 31"/>
              <a:gd name="T84" fmla="*/ 2147483647 w 31"/>
              <a:gd name="T85" fmla="*/ 2147483647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5" y="29"/>
                </a:moveTo>
                <a:lnTo>
                  <a:pt x="17" y="31"/>
                </a:lnTo>
                <a:lnTo>
                  <a:pt x="21" y="29"/>
                </a:lnTo>
                <a:lnTo>
                  <a:pt x="23" y="29"/>
                </a:lnTo>
                <a:lnTo>
                  <a:pt x="25" y="26"/>
                </a:lnTo>
                <a:lnTo>
                  <a:pt x="27" y="24"/>
                </a:lnTo>
                <a:lnTo>
                  <a:pt x="29" y="22"/>
                </a:lnTo>
                <a:lnTo>
                  <a:pt x="29" y="20"/>
                </a:lnTo>
                <a:lnTo>
                  <a:pt x="29" y="18"/>
                </a:lnTo>
                <a:lnTo>
                  <a:pt x="31" y="14"/>
                </a:lnTo>
                <a:lnTo>
                  <a:pt x="29" y="12"/>
                </a:lnTo>
                <a:lnTo>
                  <a:pt x="29" y="10"/>
                </a:lnTo>
                <a:lnTo>
                  <a:pt x="29" y="8"/>
                </a:lnTo>
                <a:lnTo>
                  <a:pt x="27" y="6"/>
                </a:lnTo>
                <a:lnTo>
                  <a:pt x="25" y="4"/>
                </a:lnTo>
                <a:lnTo>
                  <a:pt x="23" y="2"/>
                </a:lnTo>
                <a:lnTo>
                  <a:pt x="21" y="2"/>
                </a:lnTo>
                <a:lnTo>
                  <a:pt x="17" y="0"/>
                </a:lnTo>
                <a:lnTo>
                  <a:pt x="15" y="0"/>
                </a:lnTo>
                <a:lnTo>
                  <a:pt x="13" y="0"/>
                </a:lnTo>
                <a:lnTo>
                  <a:pt x="11" y="2"/>
                </a:lnTo>
                <a:lnTo>
                  <a:pt x="8" y="2"/>
                </a:lnTo>
                <a:lnTo>
                  <a:pt x="6" y="4"/>
                </a:lnTo>
                <a:lnTo>
                  <a:pt x="4" y="4"/>
                </a:lnTo>
                <a:lnTo>
                  <a:pt x="2" y="6"/>
                </a:lnTo>
                <a:lnTo>
                  <a:pt x="2" y="8"/>
                </a:lnTo>
                <a:lnTo>
                  <a:pt x="0" y="10"/>
                </a:lnTo>
                <a:lnTo>
                  <a:pt x="0" y="12"/>
                </a:lnTo>
                <a:lnTo>
                  <a:pt x="0" y="14"/>
                </a:lnTo>
                <a:lnTo>
                  <a:pt x="0" y="18"/>
                </a:lnTo>
                <a:lnTo>
                  <a:pt x="0" y="20"/>
                </a:lnTo>
                <a:lnTo>
                  <a:pt x="2" y="22"/>
                </a:lnTo>
                <a:lnTo>
                  <a:pt x="2" y="24"/>
                </a:lnTo>
                <a:lnTo>
                  <a:pt x="4" y="26"/>
                </a:lnTo>
                <a:lnTo>
                  <a:pt x="6" y="26"/>
                </a:lnTo>
                <a:lnTo>
                  <a:pt x="8" y="29"/>
                </a:lnTo>
                <a:lnTo>
                  <a:pt x="11" y="29"/>
                </a:lnTo>
                <a:lnTo>
                  <a:pt x="13" y="31"/>
                </a:lnTo>
                <a:lnTo>
                  <a:pt x="15" y="31"/>
                </a:lnTo>
                <a:lnTo>
                  <a:pt x="15" y="29"/>
                </a:lnTo>
                <a:close/>
              </a:path>
            </a:pathLst>
          </a:custGeom>
          <a:solidFill>
            <a:srgbClr val="000000"/>
          </a:solidFill>
          <a:ln w="9525">
            <a:noFill/>
            <a:round/>
            <a:headEnd/>
            <a:tailEnd/>
          </a:ln>
        </p:spPr>
        <p:txBody>
          <a:bodyPr/>
          <a:lstStyle/>
          <a:p>
            <a:endParaRPr lang="zh-CN" altLang="en-US"/>
          </a:p>
        </p:txBody>
      </p:sp>
      <p:sp>
        <p:nvSpPr>
          <p:cNvPr id="585782" name="Freeform 83"/>
          <p:cNvSpPr>
            <a:spLocks/>
          </p:cNvSpPr>
          <p:nvPr/>
        </p:nvSpPr>
        <p:spPr bwMode="auto">
          <a:xfrm>
            <a:off x="4738688" y="3875088"/>
            <a:ext cx="1722437" cy="1522412"/>
          </a:xfrm>
          <a:custGeom>
            <a:avLst/>
            <a:gdLst>
              <a:gd name="T0" fmla="*/ 2147483647 w 868"/>
              <a:gd name="T1" fmla="*/ 0 h 839"/>
              <a:gd name="T2" fmla="*/ 2147483647 w 868"/>
              <a:gd name="T3" fmla="*/ 2147483647 h 839"/>
              <a:gd name="T4" fmla="*/ 0 w 868"/>
              <a:gd name="T5" fmla="*/ 2147483647 h 839"/>
              <a:gd name="T6" fmla="*/ 0 w 868"/>
              <a:gd name="T7" fmla="*/ 2147483647 h 839"/>
              <a:gd name="T8" fmla="*/ 0 60000 65536"/>
              <a:gd name="T9" fmla="*/ 0 60000 65536"/>
              <a:gd name="T10" fmla="*/ 0 60000 65536"/>
              <a:gd name="T11" fmla="*/ 0 60000 65536"/>
              <a:gd name="T12" fmla="*/ 0 w 868"/>
              <a:gd name="T13" fmla="*/ 0 h 839"/>
              <a:gd name="T14" fmla="*/ 868 w 868"/>
              <a:gd name="T15" fmla="*/ 839 h 839"/>
            </a:gdLst>
            <a:ahLst/>
            <a:cxnLst>
              <a:cxn ang="T8">
                <a:pos x="T0" y="T1"/>
              </a:cxn>
              <a:cxn ang="T9">
                <a:pos x="T2" y="T3"/>
              </a:cxn>
              <a:cxn ang="T10">
                <a:pos x="T4" y="T5"/>
              </a:cxn>
              <a:cxn ang="T11">
                <a:pos x="T6" y="T7"/>
              </a:cxn>
            </a:cxnLst>
            <a:rect l="T12" t="T13" r="T14" b="T15"/>
            <a:pathLst>
              <a:path w="868" h="839">
                <a:moveTo>
                  <a:pt x="866" y="0"/>
                </a:moveTo>
                <a:lnTo>
                  <a:pt x="868" y="776"/>
                </a:lnTo>
                <a:lnTo>
                  <a:pt x="0" y="776"/>
                </a:lnTo>
                <a:lnTo>
                  <a:pt x="0" y="839"/>
                </a:lnTo>
              </a:path>
            </a:pathLst>
          </a:custGeom>
          <a:noFill/>
          <a:ln w="22225">
            <a:solidFill>
              <a:srgbClr val="000000"/>
            </a:solidFill>
            <a:round/>
            <a:headEnd/>
            <a:tailEnd/>
          </a:ln>
        </p:spPr>
        <p:txBody>
          <a:bodyPr/>
          <a:lstStyle/>
          <a:p>
            <a:endParaRPr lang="zh-CN" altLang="en-US"/>
          </a:p>
        </p:txBody>
      </p:sp>
      <p:sp>
        <p:nvSpPr>
          <p:cNvPr id="585783" name="Line 84"/>
          <p:cNvSpPr>
            <a:spLocks noChangeShapeType="1"/>
          </p:cNvSpPr>
          <p:nvPr/>
        </p:nvSpPr>
        <p:spPr bwMode="auto">
          <a:xfrm>
            <a:off x="6381750" y="4908550"/>
            <a:ext cx="157163" cy="82550"/>
          </a:xfrm>
          <a:prstGeom prst="line">
            <a:avLst/>
          </a:prstGeom>
          <a:noFill/>
          <a:ln w="12700">
            <a:solidFill>
              <a:srgbClr val="000000"/>
            </a:solidFill>
            <a:round/>
            <a:headEnd/>
            <a:tailEnd/>
          </a:ln>
        </p:spPr>
        <p:txBody>
          <a:bodyPr/>
          <a:lstStyle/>
          <a:p>
            <a:endParaRPr lang="zh-CN" altLang="en-US"/>
          </a:p>
        </p:txBody>
      </p:sp>
      <p:sp>
        <p:nvSpPr>
          <p:cNvPr id="585784" name="Rectangle 85"/>
          <p:cNvSpPr>
            <a:spLocks noChangeArrowheads="1"/>
          </p:cNvSpPr>
          <p:nvPr/>
        </p:nvSpPr>
        <p:spPr bwMode="auto">
          <a:xfrm>
            <a:off x="6523038" y="4808538"/>
            <a:ext cx="63500" cy="134937"/>
          </a:xfrm>
          <a:prstGeom prst="rect">
            <a:avLst/>
          </a:prstGeom>
          <a:noFill/>
          <a:ln w="9525">
            <a:noFill/>
            <a:miter lim="800000"/>
            <a:headEnd/>
            <a:tailEnd/>
          </a:ln>
        </p:spPr>
        <p:txBody>
          <a:bodyPr wrap="none" lIns="0" tIns="0" rIns="0" bIns="0">
            <a:spAutoFit/>
          </a:bodyPr>
          <a:lstStyle/>
          <a:p>
            <a:r>
              <a:rPr kumimoji="1" lang="zh-CN" altLang="en-US" sz="900">
                <a:solidFill>
                  <a:srgbClr val="000000"/>
                </a:solidFill>
                <a:ea typeface="宋体" pitchFamily="2" charset="-122"/>
              </a:rPr>
              <a:t>3</a:t>
            </a:r>
            <a:endParaRPr kumimoji="1" lang="zh-CN" altLang="en-US" sz="2400">
              <a:latin typeface="Times New Roman" pitchFamily="18" charset="0"/>
              <a:ea typeface="宋体" pitchFamily="2" charset="-122"/>
            </a:endParaRPr>
          </a:p>
        </p:txBody>
      </p:sp>
      <p:sp>
        <p:nvSpPr>
          <p:cNvPr id="585785" name="Rectangle 86"/>
          <p:cNvSpPr>
            <a:spLocks noChangeArrowheads="1"/>
          </p:cNvSpPr>
          <p:nvPr/>
        </p:nvSpPr>
        <p:spPr bwMode="auto">
          <a:xfrm>
            <a:off x="6596063" y="4808538"/>
            <a:ext cx="63500" cy="134937"/>
          </a:xfrm>
          <a:prstGeom prst="rect">
            <a:avLst/>
          </a:prstGeom>
          <a:noFill/>
          <a:ln w="9525">
            <a:noFill/>
            <a:miter lim="800000"/>
            <a:headEnd/>
            <a:tailEnd/>
          </a:ln>
        </p:spPr>
        <p:txBody>
          <a:bodyPr wrap="none" lIns="0" tIns="0" rIns="0" bIns="0">
            <a:spAutoFit/>
          </a:bodyPr>
          <a:lstStyle/>
          <a:p>
            <a:r>
              <a:rPr kumimoji="1" lang="zh-CN" altLang="en-US" sz="900">
                <a:solidFill>
                  <a:srgbClr val="000000"/>
                </a:solidFill>
                <a:ea typeface="宋体" pitchFamily="2" charset="-122"/>
              </a:rPr>
              <a:t>2</a:t>
            </a:r>
            <a:endParaRPr kumimoji="1" lang="zh-CN" altLang="en-US" sz="2400">
              <a:latin typeface="Times New Roman" pitchFamily="18" charset="0"/>
              <a:ea typeface="宋体" pitchFamily="2" charset="-122"/>
            </a:endParaRPr>
          </a:p>
        </p:txBody>
      </p:sp>
      <p:sp>
        <p:nvSpPr>
          <p:cNvPr id="585786" name="Freeform 87"/>
          <p:cNvSpPr>
            <a:spLocks/>
          </p:cNvSpPr>
          <p:nvPr/>
        </p:nvSpPr>
        <p:spPr bwMode="auto">
          <a:xfrm>
            <a:off x="4167188" y="5384800"/>
            <a:ext cx="57150" cy="57150"/>
          </a:xfrm>
          <a:custGeom>
            <a:avLst/>
            <a:gdLst>
              <a:gd name="T0" fmla="*/ 2147483647 w 29"/>
              <a:gd name="T1" fmla="*/ 0 h 31"/>
              <a:gd name="T2" fmla="*/ 0 w 29"/>
              <a:gd name="T3" fmla="*/ 2147483647 h 31"/>
              <a:gd name="T4" fmla="*/ 2147483647 w 29"/>
              <a:gd name="T5" fmla="*/ 2147483647 h 31"/>
              <a:gd name="T6" fmla="*/ 2147483647 w 29"/>
              <a:gd name="T7" fmla="*/ 2147483647 h 31"/>
              <a:gd name="T8" fmla="*/ 2147483647 w 29"/>
              <a:gd name="T9" fmla="*/ 2147483647 h 31"/>
              <a:gd name="T10" fmla="*/ 2147483647 w 29"/>
              <a:gd name="T11" fmla="*/ 0 h 31"/>
              <a:gd name="T12" fmla="*/ 0 60000 65536"/>
              <a:gd name="T13" fmla="*/ 0 60000 65536"/>
              <a:gd name="T14" fmla="*/ 0 60000 65536"/>
              <a:gd name="T15" fmla="*/ 0 60000 65536"/>
              <a:gd name="T16" fmla="*/ 0 60000 65536"/>
              <a:gd name="T17" fmla="*/ 0 60000 65536"/>
              <a:gd name="T18" fmla="*/ 0 w 29"/>
              <a:gd name="T19" fmla="*/ 0 h 31"/>
              <a:gd name="T20" fmla="*/ 29 w 29"/>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29" h="31">
                <a:moveTo>
                  <a:pt x="29" y="0"/>
                </a:moveTo>
                <a:lnTo>
                  <a:pt x="0" y="2"/>
                </a:lnTo>
                <a:lnTo>
                  <a:pt x="15" y="31"/>
                </a:lnTo>
                <a:lnTo>
                  <a:pt x="29" y="2"/>
                </a:lnTo>
                <a:lnTo>
                  <a:pt x="29" y="0"/>
                </a:lnTo>
                <a:close/>
              </a:path>
            </a:pathLst>
          </a:custGeom>
          <a:solidFill>
            <a:srgbClr val="000000"/>
          </a:solidFill>
          <a:ln w="9525">
            <a:noFill/>
            <a:round/>
            <a:headEnd/>
            <a:tailEnd/>
          </a:ln>
        </p:spPr>
        <p:txBody>
          <a:bodyPr/>
          <a:lstStyle/>
          <a:p>
            <a:endParaRPr lang="zh-CN" altLang="en-US"/>
          </a:p>
        </p:txBody>
      </p:sp>
      <p:sp>
        <p:nvSpPr>
          <p:cNvPr id="585787" name="Freeform 88"/>
          <p:cNvSpPr>
            <a:spLocks/>
          </p:cNvSpPr>
          <p:nvPr/>
        </p:nvSpPr>
        <p:spPr bwMode="auto">
          <a:xfrm>
            <a:off x="4348163" y="5384800"/>
            <a:ext cx="57150" cy="57150"/>
          </a:xfrm>
          <a:custGeom>
            <a:avLst/>
            <a:gdLst>
              <a:gd name="T0" fmla="*/ 2147483647 w 29"/>
              <a:gd name="T1" fmla="*/ 0 h 31"/>
              <a:gd name="T2" fmla="*/ 0 w 29"/>
              <a:gd name="T3" fmla="*/ 2147483647 h 31"/>
              <a:gd name="T4" fmla="*/ 2147483647 w 29"/>
              <a:gd name="T5" fmla="*/ 2147483647 h 31"/>
              <a:gd name="T6" fmla="*/ 2147483647 w 29"/>
              <a:gd name="T7" fmla="*/ 2147483647 h 31"/>
              <a:gd name="T8" fmla="*/ 2147483647 w 29"/>
              <a:gd name="T9" fmla="*/ 2147483647 h 31"/>
              <a:gd name="T10" fmla="*/ 2147483647 w 29"/>
              <a:gd name="T11" fmla="*/ 0 h 31"/>
              <a:gd name="T12" fmla="*/ 0 60000 65536"/>
              <a:gd name="T13" fmla="*/ 0 60000 65536"/>
              <a:gd name="T14" fmla="*/ 0 60000 65536"/>
              <a:gd name="T15" fmla="*/ 0 60000 65536"/>
              <a:gd name="T16" fmla="*/ 0 60000 65536"/>
              <a:gd name="T17" fmla="*/ 0 60000 65536"/>
              <a:gd name="T18" fmla="*/ 0 w 29"/>
              <a:gd name="T19" fmla="*/ 0 h 31"/>
              <a:gd name="T20" fmla="*/ 29 w 29"/>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29" h="31">
                <a:moveTo>
                  <a:pt x="29" y="0"/>
                </a:moveTo>
                <a:lnTo>
                  <a:pt x="0" y="2"/>
                </a:lnTo>
                <a:lnTo>
                  <a:pt x="15" y="31"/>
                </a:lnTo>
                <a:lnTo>
                  <a:pt x="29" y="2"/>
                </a:lnTo>
                <a:lnTo>
                  <a:pt x="29" y="0"/>
                </a:lnTo>
                <a:close/>
              </a:path>
            </a:pathLst>
          </a:custGeom>
          <a:solidFill>
            <a:srgbClr val="000000"/>
          </a:solidFill>
          <a:ln w="9525">
            <a:noFill/>
            <a:round/>
            <a:headEnd/>
            <a:tailEnd/>
          </a:ln>
        </p:spPr>
        <p:txBody>
          <a:bodyPr/>
          <a:lstStyle/>
          <a:p>
            <a:endParaRPr lang="zh-CN" altLang="en-US"/>
          </a:p>
        </p:txBody>
      </p:sp>
      <p:sp>
        <p:nvSpPr>
          <p:cNvPr id="585788" name="Freeform 89"/>
          <p:cNvSpPr>
            <a:spLocks/>
          </p:cNvSpPr>
          <p:nvPr/>
        </p:nvSpPr>
        <p:spPr bwMode="auto">
          <a:xfrm>
            <a:off x="4529138" y="5384800"/>
            <a:ext cx="60325" cy="57150"/>
          </a:xfrm>
          <a:custGeom>
            <a:avLst/>
            <a:gdLst>
              <a:gd name="T0" fmla="*/ 2147483647 w 31"/>
              <a:gd name="T1" fmla="*/ 0 h 31"/>
              <a:gd name="T2" fmla="*/ 0 w 31"/>
              <a:gd name="T3" fmla="*/ 2147483647 h 31"/>
              <a:gd name="T4" fmla="*/ 2147483647 w 31"/>
              <a:gd name="T5" fmla="*/ 2147483647 h 31"/>
              <a:gd name="T6" fmla="*/ 2147483647 w 31"/>
              <a:gd name="T7" fmla="*/ 2147483647 h 31"/>
              <a:gd name="T8" fmla="*/ 2147483647 w 31"/>
              <a:gd name="T9" fmla="*/ 2147483647 h 31"/>
              <a:gd name="T10" fmla="*/ 2147483647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0"/>
                </a:moveTo>
                <a:lnTo>
                  <a:pt x="0" y="2"/>
                </a:lnTo>
                <a:lnTo>
                  <a:pt x="15" y="31"/>
                </a:lnTo>
                <a:lnTo>
                  <a:pt x="31" y="2"/>
                </a:lnTo>
                <a:lnTo>
                  <a:pt x="29" y="0"/>
                </a:lnTo>
                <a:close/>
              </a:path>
            </a:pathLst>
          </a:custGeom>
          <a:solidFill>
            <a:srgbClr val="000000"/>
          </a:solidFill>
          <a:ln w="9525">
            <a:noFill/>
            <a:round/>
            <a:headEnd/>
            <a:tailEnd/>
          </a:ln>
        </p:spPr>
        <p:txBody>
          <a:bodyPr/>
          <a:lstStyle/>
          <a:p>
            <a:endParaRPr lang="zh-CN" altLang="en-US"/>
          </a:p>
        </p:txBody>
      </p:sp>
      <p:sp>
        <p:nvSpPr>
          <p:cNvPr id="585789" name="Freeform 90"/>
          <p:cNvSpPr>
            <a:spLocks/>
          </p:cNvSpPr>
          <p:nvPr/>
        </p:nvSpPr>
        <p:spPr bwMode="auto">
          <a:xfrm>
            <a:off x="4711700" y="5384800"/>
            <a:ext cx="60325" cy="57150"/>
          </a:xfrm>
          <a:custGeom>
            <a:avLst/>
            <a:gdLst>
              <a:gd name="T0" fmla="*/ 2147483647 w 31"/>
              <a:gd name="T1" fmla="*/ 0 h 31"/>
              <a:gd name="T2" fmla="*/ 0 w 31"/>
              <a:gd name="T3" fmla="*/ 2147483647 h 31"/>
              <a:gd name="T4" fmla="*/ 2147483647 w 31"/>
              <a:gd name="T5" fmla="*/ 2147483647 h 31"/>
              <a:gd name="T6" fmla="*/ 2147483647 w 31"/>
              <a:gd name="T7" fmla="*/ 2147483647 h 31"/>
              <a:gd name="T8" fmla="*/ 2147483647 w 31"/>
              <a:gd name="T9" fmla="*/ 2147483647 h 31"/>
              <a:gd name="T10" fmla="*/ 2147483647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0"/>
                </a:moveTo>
                <a:lnTo>
                  <a:pt x="0" y="2"/>
                </a:lnTo>
                <a:lnTo>
                  <a:pt x="14" y="31"/>
                </a:lnTo>
                <a:lnTo>
                  <a:pt x="31" y="2"/>
                </a:lnTo>
                <a:lnTo>
                  <a:pt x="29" y="0"/>
                </a:lnTo>
                <a:close/>
              </a:path>
            </a:pathLst>
          </a:custGeom>
          <a:solidFill>
            <a:srgbClr val="000000"/>
          </a:solidFill>
          <a:ln w="9525">
            <a:noFill/>
            <a:round/>
            <a:headEnd/>
            <a:tailEnd/>
          </a:ln>
        </p:spPr>
        <p:txBody>
          <a:bodyPr/>
          <a:lstStyle/>
          <a:p>
            <a:endParaRPr lang="zh-CN" altLang="en-US"/>
          </a:p>
        </p:txBody>
      </p:sp>
      <p:sp>
        <p:nvSpPr>
          <p:cNvPr id="585790" name="Line 91"/>
          <p:cNvSpPr>
            <a:spLocks noChangeShapeType="1"/>
          </p:cNvSpPr>
          <p:nvPr/>
        </p:nvSpPr>
        <p:spPr bwMode="auto">
          <a:xfrm>
            <a:off x="4221163" y="2270125"/>
            <a:ext cx="160337" cy="82550"/>
          </a:xfrm>
          <a:prstGeom prst="line">
            <a:avLst/>
          </a:prstGeom>
          <a:noFill/>
          <a:ln w="12700">
            <a:solidFill>
              <a:srgbClr val="000000"/>
            </a:solidFill>
            <a:round/>
            <a:headEnd/>
            <a:tailEnd/>
          </a:ln>
        </p:spPr>
        <p:txBody>
          <a:bodyPr/>
          <a:lstStyle/>
          <a:p>
            <a:endParaRPr lang="zh-CN" altLang="en-US"/>
          </a:p>
        </p:txBody>
      </p:sp>
      <p:sp>
        <p:nvSpPr>
          <p:cNvPr id="585791" name="Rectangle 92"/>
          <p:cNvSpPr>
            <a:spLocks noChangeArrowheads="1"/>
          </p:cNvSpPr>
          <p:nvPr/>
        </p:nvSpPr>
        <p:spPr bwMode="auto">
          <a:xfrm>
            <a:off x="4341813" y="2151063"/>
            <a:ext cx="98425" cy="212725"/>
          </a:xfrm>
          <a:prstGeom prst="rect">
            <a:avLst/>
          </a:prstGeom>
          <a:noFill/>
          <a:ln w="9525">
            <a:noFill/>
            <a:miter lim="800000"/>
            <a:headEnd/>
            <a:tailEnd/>
          </a:ln>
        </p:spPr>
        <p:txBody>
          <a:bodyPr wrap="none" lIns="0" tIns="0" rIns="0" bIns="0">
            <a:spAutoFit/>
          </a:bodyPr>
          <a:lstStyle/>
          <a:p>
            <a:r>
              <a:rPr kumimoji="1" lang="zh-CN" altLang="en-US" sz="1400" b="1">
                <a:solidFill>
                  <a:srgbClr val="000000"/>
                </a:solidFill>
                <a:ea typeface="宋体" pitchFamily="2" charset="-122"/>
              </a:rPr>
              <a:t>2</a:t>
            </a:r>
            <a:endParaRPr kumimoji="1" lang="zh-CN" altLang="en-US" sz="1400" b="1">
              <a:latin typeface="Times New Roman" pitchFamily="18" charset="0"/>
              <a:ea typeface="宋体" pitchFamily="2" charset="-122"/>
            </a:endParaRPr>
          </a:p>
        </p:txBody>
      </p:sp>
      <p:sp>
        <p:nvSpPr>
          <p:cNvPr id="585792" name="Line 93"/>
          <p:cNvSpPr>
            <a:spLocks noChangeShapeType="1"/>
          </p:cNvSpPr>
          <p:nvPr/>
        </p:nvSpPr>
        <p:spPr bwMode="auto">
          <a:xfrm>
            <a:off x="4389438" y="5816600"/>
            <a:ext cx="157162" cy="87313"/>
          </a:xfrm>
          <a:prstGeom prst="line">
            <a:avLst/>
          </a:prstGeom>
          <a:noFill/>
          <a:ln w="12700">
            <a:solidFill>
              <a:srgbClr val="000000"/>
            </a:solidFill>
            <a:round/>
            <a:headEnd/>
            <a:tailEnd/>
          </a:ln>
        </p:spPr>
        <p:txBody>
          <a:bodyPr/>
          <a:lstStyle/>
          <a:p>
            <a:endParaRPr lang="zh-CN" altLang="en-US"/>
          </a:p>
        </p:txBody>
      </p:sp>
      <p:sp>
        <p:nvSpPr>
          <p:cNvPr id="585793" name="Rectangle 94"/>
          <p:cNvSpPr>
            <a:spLocks noChangeArrowheads="1"/>
          </p:cNvSpPr>
          <p:nvPr/>
        </p:nvSpPr>
        <p:spPr bwMode="auto">
          <a:xfrm>
            <a:off x="4524375" y="5721350"/>
            <a:ext cx="63500" cy="136525"/>
          </a:xfrm>
          <a:prstGeom prst="rect">
            <a:avLst/>
          </a:prstGeom>
          <a:noFill/>
          <a:ln w="9525">
            <a:noFill/>
            <a:miter lim="800000"/>
            <a:headEnd/>
            <a:tailEnd/>
          </a:ln>
        </p:spPr>
        <p:txBody>
          <a:bodyPr wrap="none" lIns="0" tIns="0" rIns="0" bIns="0">
            <a:spAutoFit/>
          </a:bodyPr>
          <a:lstStyle/>
          <a:p>
            <a:r>
              <a:rPr kumimoji="1" lang="zh-CN" altLang="en-US" sz="900">
                <a:solidFill>
                  <a:srgbClr val="000000"/>
                </a:solidFill>
                <a:ea typeface="宋体" pitchFamily="2" charset="-122"/>
              </a:rPr>
              <a:t>3</a:t>
            </a:r>
            <a:endParaRPr kumimoji="1" lang="zh-CN" altLang="en-US" sz="2400">
              <a:latin typeface="Times New Roman" pitchFamily="18" charset="0"/>
              <a:ea typeface="宋体" pitchFamily="2" charset="-122"/>
            </a:endParaRPr>
          </a:p>
        </p:txBody>
      </p:sp>
      <p:sp>
        <p:nvSpPr>
          <p:cNvPr id="585794" name="Rectangle 95"/>
          <p:cNvSpPr>
            <a:spLocks noChangeArrowheads="1"/>
          </p:cNvSpPr>
          <p:nvPr/>
        </p:nvSpPr>
        <p:spPr bwMode="auto">
          <a:xfrm>
            <a:off x="4603750" y="5721350"/>
            <a:ext cx="63500" cy="136525"/>
          </a:xfrm>
          <a:prstGeom prst="rect">
            <a:avLst/>
          </a:prstGeom>
          <a:noFill/>
          <a:ln w="9525">
            <a:noFill/>
            <a:miter lim="800000"/>
            <a:headEnd/>
            <a:tailEnd/>
          </a:ln>
        </p:spPr>
        <p:txBody>
          <a:bodyPr wrap="none" lIns="0" tIns="0" rIns="0" bIns="0">
            <a:spAutoFit/>
          </a:bodyPr>
          <a:lstStyle/>
          <a:p>
            <a:r>
              <a:rPr kumimoji="1" lang="zh-CN" altLang="en-US" sz="900">
                <a:solidFill>
                  <a:srgbClr val="000000"/>
                </a:solidFill>
                <a:ea typeface="宋体" pitchFamily="2" charset="-122"/>
              </a:rPr>
              <a:t>2</a:t>
            </a:r>
            <a:endParaRPr kumimoji="1" lang="zh-CN" altLang="en-US" sz="2400">
              <a:latin typeface="Times New Roman" pitchFamily="18" charset="0"/>
              <a:ea typeface="宋体" pitchFamily="2" charset="-122"/>
            </a:endParaRPr>
          </a:p>
        </p:txBody>
      </p:sp>
      <p:sp>
        <p:nvSpPr>
          <p:cNvPr id="585795" name="Freeform 96"/>
          <p:cNvSpPr>
            <a:spLocks/>
          </p:cNvSpPr>
          <p:nvPr/>
        </p:nvSpPr>
        <p:spPr bwMode="auto">
          <a:xfrm>
            <a:off x="3959225" y="3875088"/>
            <a:ext cx="419100" cy="1522412"/>
          </a:xfrm>
          <a:custGeom>
            <a:avLst/>
            <a:gdLst>
              <a:gd name="T0" fmla="*/ 2147483647 w 211"/>
              <a:gd name="T1" fmla="*/ 2147483647 h 839"/>
              <a:gd name="T2" fmla="*/ 2147483647 w 211"/>
              <a:gd name="T3" fmla="*/ 2147483647 h 839"/>
              <a:gd name="T4" fmla="*/ 0 w 211"/>
              <a:gd name="T5" fmla="*/ 2147483647 h 839"/>
              <a:gd name="T6" fmla="*/ 0 w 211"/>
              <a:gd name="T7" fmla="*/ 0 h 839"/>
              <a:gd name="T8" fmla="*/ 0 60000 65536"/>
              <a:gd name="T9" fmla="*/ 0 60000 65536"/>
              <a:gd name="T10" fmla="*/ 0 60000 65536"/>
              <a:gd name="T11" fmla="*/ 0 60000 65536"/>
              <a:gd name="T12" fmla="*/ 0 w 211"/>
              <a:gd name="T13" fmla="*/ 0 h 839"/>
              <a:gd name="T14" fmla="*/ 211 w 211"/>
              <a:gd name="T15" fmla="*/ 839 h 839"/>
            </a:gdLst>
            <a:ahLst/>
            <a:cxnLst>
              <a:cxn ang="T8">
                <a:pos x="T0" y="T1"/>
              </a:cxn>
              <a:cxn ang="T9">
                <a:pos x="T2" y="T3"/>
              </a:cxn>
              <a:cxn ang="T10">
                <a:pos x="T4" y="T5"/>
              </a:cxn>
              <a:cxn ang="T11">
                <a:pos x="T6" y="T7"/>
              </a:cxn>
            </a:cxnLst>
            <a:rect l="T12" t="T13" r="T14" b="T15"/>
            <a:pathLst>
              <a:path w="211" h="839">
                <a:moveTo>
                  <a:pt x="211" y="839"/>
                </a:moveTo>
                <a:lnTo>
                  <a:pt x="211" y="685"/>
                </a:lnTo>
                <a:lnTo>
                  <a:pt x="0" y="685"/>
                </a:lnTo>
                <a:lnTo>
                  <a:pt x="0" y="0"/>
                </a:lnTo>
              </a:path>
            </a:pathLst>
          </a:custGeom>
          <a:noFill/>
          <a:ln w="22225">
            <a:solidFill>
              <a:srgbClr val="000000"/>
            </a:solidFill>
            <a:round/>
            <a:headEnd/>
            <a:tailEnd/>
          </a:ln>
        </p:spPr>
        <p:txBody>
          <a:bodyPr/>
          <a:lstStyle/>
          <a:p>
            <a:endParaRPr lang="zh-CN" altLang="en-US"/>
          </a:p>
        </p:txBody>
      </p:sp>
      <p:sp>
        <p:nvSpPr>
          <p:cNvPr id="585796" name="Line 97"/>
          <p:cNvSpPr>
            <a:spLocks noChangeShapeType="1"/>
          </p:cNvSpPr>
          <p:nvPr/>
        </p:nvSpPr>
        <p:spPr bwMode="auto">
          <a:xfrm flipV="1">
            <a:off x="1468438" y="3141663"/>
            <a:ext cx="3175" cy="1649412"/>
          </a:xfrm>
          <a:prstGeom prst="line">
            <a:avLst/>
          </a:prstGeom>
          <a:noFill/>
          <a:ln w="12700">
            <a:solidFill>
              <a:srgbClr val="000000"/>
            </a:solidFill>
            <a:round/>
            <a:headEnd/>
            <a:tailEnd/>
          </a:ln>
        </p:spPr>
        <p:txBody>
          <a:bodyPr/>
          <a:lstStyle/>
          <a:p>
            <a:endParaRPr lang="zh-CN" altLang="en-US"/>
          </a:p>
        </p:txBody>
      </p:sp>
      <p:sp>
        <p:nvSpPr>
          <p:cNvPr id="585797" name="Line 98"/>
          <p:cNvSpPr>
            <a:spLocks noChangeShapeType="1"/>
          </p:cNvSpPr>
          <p:nvPr/>
        </p:nvSpPr>
        <p:spPr bwMode="auto">
          <a:xfrm flipV="1">
            <a:off x="2047875" y="3141663"/>
            <a:ext cx="3175" cy="1649412"/>
          </a:xfrm>
          <a:prstGeom prst="line">
            <a:avLst/>
          </a:prstGeom>
          <a:noFill/>
          <a:ln w="12700">
            <a:solidFill>
              <a:srgbClr val="000000"/>
            </a:solidFill>
            <a:round/>
            <a:headEnd/>
            <a:tailEnd/>
          </a:ln>
        </p:spPr>
        <p:txBody>
          <a:bodyPr/>
          <a:lstStyle/>
          <a:p>
            <a:endParaRPr lang="zh-CN" altLang="en-US"/>
          </a:p>
        </p:txBody>
      </p:sp>
      <p:sp>
        <p:nvSpPr>
          <p:cNvPr id="585798" name="Line 99"/>
          <p:cNvSpPr>
            <a:spLocks noChangeShapeType="1"/>
          </p:cNvSpPr>
          <p:nvPr/>
        </p:nvSpPr>
        <p:spPr bwMode="auto">
          <a:xfrm flipV="1">
            <a:off x="3328988" y="3141663"/>
            <a:ext cx="4762" cy="1649412"/>
          </a:xfrm>
          <a:prstGeom prst="line">
            <a:avLst/>
          </a:prstGeom>
          <a:noFill/>
          <a:ln w="12700">
            <a:solidFill>
              <a:srgbClr val="000000"/>
            </a:solidFill>
            <a:round/>
            <a:headEnd/>
            <a:tailEnd/>
          </a:ln>
        </p:spPr>
        <p:txBody>
          <a:bodyPr/>
          <a:lstStyle/>
          <a:p>
            <a:endParaRPr lang="zh-CN" altLang="en-US"/>
          </a:p>
        </p:txBody>
      </p:sp>
      <p:sp>
        <p:nvSpPr>
          <p:cNvPr id="585799" name="Line 100"/>
          <p:cNvSpPr>
            <a:spLocks noChangeShapeType="1"/>
          </p:cNvSpPr>
          <p:nvPr/>
        </p:nvSpPr>
        <p:spPr bwMode="auto">
          <a:xfrm flipV="1">
            <a:off x="4586288" y="3141663"/>
            <a:ext cx="3175" cy="1649412"/>
          </a:xfrm>
          <a:prstGeom prst="line">
            <a:avLst/>
          </a:prstGeom>
          <a:noFill/>
          <a:ln w="12700">
            <a:solidFill>
              <a:srgbClr val="000000"/>
            </a:solidFill>
            <a:round/>
            <a:headEnd/>
            <a:tailEnd/>
          </a:ln>
        </p:spPr>
        <p:txBody>
          <a:bodyPr/>
          <a:lstStyle/>
          <a:p>
            <a:endParaRPr lang="zh-CN" altLang="en-US"/>
          </a:p>
        </p:txBody>
      </p:sp>
      <p:sp>
        <p:nvSpPr>
          <p:cNvPr id="585800" name="Line 101"/>
          <p:cNvSpPr>
            <a:spLocks noChangeShapeType="1"/>
          </p:cNvSpPr>
          <p:nvPr/>
        </p:nvSpPr>
        <p:spPr bwMode="auto">
          <a:xfrm flipV="1">
            <a:off x="5837238" y="3141663"/>
            <a:ext cx="1587" cy="1649412"/>
          </a:xfrm>
          <a:prstGeom prst="line">
            <a:avLst/>
          </a:prstGeom>
          <a:noFill/>
          <a:ln w="12700">
            <a:solidFill>
              <a:srgbClr val="000000"/>
            </a:solidFill>
            <a:round/>
            <a:headEnd/>
            <a:tailEnd/>
          </a:ln>
        </p:spPr>
        <p:txBody>
          <a:bodyPr/>
          <a:lstStyle/>
          <a:p>
            <a:endParaRPr lang="zh-CN" altLang="en-US"/>
          </a:p>
        </p:txBody>
      </p:sp>
      <p:sp>
        <p:nvSpPr>
          <p:cNvPr id="585801" name="Line 102"/>
          <p:cNvSpPr>
            <a:spLocks noChangeShapeType="1"/>
          </p:cNvSpPr>
          <p:nvPr/>
        </p:nvSpPr>
        <p:spPr bwMode="auto">
          <a:xfrm flipH="1">
            <a:off x="1322388" y="3295650"/>
            <a:ext cx="5743575" cy="1588"/>
          </a:xfrm>
          <a:prstGeom prst="line">
            <a:avLst/>
          </a:prstGeom>
          <a:noFill/>
          <a:ln w="12700">
            <a:solidFill>
              <a:srgbClr val="000000"/>
            </a:solidFill>
            <a:round/>
            <a:headEnd/>
            <a:tailEnd/>
          </a:ln>
        </p:spPr>
        <p:txBody>
          <a:bodyPr/>
          <a:lstStyle/>
          <a:p>
            <a:endParaRPr lang="zh-CN" altLang="en-US"/>
          </a:p>
        </p:txBody>
      </p:sp>
      <p:sp>
        <p:nvSpPr>
          <p:cNvPr id="585802" name="Line 103"/>
          <p:cNvSpPr>
            <a:spLocks noChangeShapeType="1"/>
          </p:cNvSpPr>
          <p:nvPr/>
        </p:nvSpPr>
        <p:spPr bwMode="auto">
          <a:xfrm flipH="1">
            <a:off x="1322388" y="3460750"/>
            <a:ext cx="5743575" cy="4763"/>
          </a:xfrm>
          <a:prstGeom prst="line">
            <a:avLst/>
          </a:prstGeom>
          <a:noFill/>
          <a:ln w="12700">
            <a:solidFill>
              <a:srgbClr val="000000"/>
            </a:solidFill>
            <a:round/>
            <a:headEnd/>
            <a:tailEnd/>
          </a:ln>
        </p:spPr>
        <p:txBody>
          <a:bodyPr/>
          <a:lstStyle/>
          <a:p>
            <a:endParaRPr lang="zh-CN" altLang="en-US"/>
          </a:p>
        </p:txBody>
      </p:sp>
      <p:sp>
        <p:nvSpPr>
          <p:cNvPr id="585803" name="Line 104"/>
          <p:cNvSpPr>
            <a:spLocks noChangeShapeType="1"/>
          </p:cNvSpPr>
          <p:nvPr/>
        </p:nvSpPr>
        <p:spPr bwMode="auto">
          <a:xfrm flipH="1">
            <a:off x="1322388" y="3625850"/>
            <a:ext cx="5743575" cy="4763"/>
          </a:xfrm>
          <a:prstGeom prst="line">
            <a:avLst/>
          </a:prstGeom>
          <a:noFill/>
          <a:ln w="12700">
            <a:solidFill>
              <a:srgbClr val="000000"/>
            </a:solidFill>
            <a:round/>
            <a:headEnd/>
            <a:tailEnd/>
          </a:ln>
        </p:spPr>
        <p:txBody>
          <a:bodyPr/>
          <a:lstStyle/>
          <a:p>
            <a:endParaRPr lang="zh-CN" altLang="en-US"/>
          </a:p>
        </p:txBody>
      </p:sp>
      <p:sp>
        <p:nvSpPr>
          <p:cNvPr id="585804" name="Line 105"/>
          <p:cNvSpPr>
            <a:spLocks noChangeShapeType="1"/>
          </p:cNvSpPr>
          <p:nvPr/>
        </p:nvSpPr>
        <p:spPr bwMode="auto">
          <a:xfrm flipH="1">
            <a:off x="1322388" y="3790950"/>
            <a:ext cx="5743575" cy="6350"/>
          </a:xfrm>
          <a:prstGeom prst="line">
            <a:avLst/>
          </a:prstGeom>
          <a:noFill/>
          <a:ln w="12700">
            <a:solidFill>
              <a:srgbClr val="000000"/>
            </a:solidFill>
            <a:round/>
            <a:headEnd/>
            <a:tailEnd/>
          </a:ln>
        </p:spPr>
        <p:txBody>
          <a:bodyPr/>
          <a:lstStyle/>
          <a:p>
            <a:endParaRPr lang="zh-CN" altLang="en-US"/>
          </a:p>
        </p:txBody>
      </p:sp>
      <p:sp>
        <p:nvSpPr>
          <p:cNvPr id="585805" name="Line 106"/>
          <p:cNvSpPr>
            <a:spLocks noChangeShapeType="1"/>
          </p:cNvSpPr>
          <p:nvPr/>
        </p:nvSpPr>
        <p:spPr bwMode="auto">
          <a:xfrm flipH="1">
            <a:off x="1322388" y="3959225"/>
            <a:ext cx="5743575" cy="3175"/>
          </a:xfrm>
          <a:prstGeom prst="line">
            <a:avLst/>
          </a:prstGeom>
          <a:noFill/>
          <a:ln w="12700">
            <a:solidFill>
              <a:srgbClr val="000000"/>
            </a:solidFill>
            <a:round/>
            <a:headEnd/>
            <a:tailEnd/>
          </a:ln>
        </p:spPr>
        <p:txBody>
          <a:bodyPr/>
          <a:lstStyle/>
          <a:p>
            <a:endParaRPr lang="zh-CN" altLang="en-US"/>
          </a:p>
        </p:txBody>
      </p:sp>
      <p:sp>
        <p:nvSpPr>
          <p:cNvPr id="585806" name="Line 107"/>
          <p:cNvSpPr>
            <a:spLocks noChangeShapeType="1"/>
          </p:cNvSpPr>
          <p:nvPr/>
        </p:nvSpPr>
        <p:spPr bwMode="auto">
          <a:xfrm flipH="1">
            <a:off x="1322388" y="4127500"/>
            <a:ext cx="5743575" cy="1588"/>
          </a:xfrm>
          <a:prstGeom prst="line">
            <a:avLst/>
          </a:prstGeom>
          <a:noFill/>
          <a:ln w="12700">
            <a:solidFill>
              <a:srgbClr val="000000"/>
            </a:solidFill>
            <a:round/>
            <a:headEnd/>
            <a:tailEnd/>
          </a:ln>
        </p:spPr>
        <p:txBody>
          <a:bodyPr/>
          <a:lstStyle/>
          <a:p>
            <a:endParaRPr lang="zh-CN" altLang="en-US"/>
          </a:p>
        </p:txBody>
      </p:sp>
      <p:sp>
        <p:nvSpPr>
          <p:cNvPr id="585807" name="Line 108"/>
          <p:cNvSpPr>
            <a:spLocks noChangeShapeType="1"/>
          </p:cNvSpPr>
          <p:nvPr/>
        </p:nvSpPr>
        <p:spPr bwMode="auto">
          <a:xfrm flipH="1">
            <a:off x="1322388" y="4292600"/>
            <a:ext cx="5743575" cy="1588"/>
          </a:xfrm>
          <a:prstGeom prst="line">
            <a:avLst/>
          </a:prstGeom>
          <a:noFill/>
          <a:ln w="12700">
            <a:solidFill>
              <a:srgbClr val="000000"/>
            </a:solidFill>
            <a:round/>
            <a:headEnd/>
            <a:tailEnd/>
          </a:ln>
        </p:spPr>
        <p:txBody>
          <a:bodyPr/>
          <a:lstStyle/>
          <a:p>
            <a:endParaRPr lang="zh-CN" altLang="en-US"/>
          </a:p>
        </p:txBody>
      </p:sp>
      <p:sp>
        <p:nvSpPr>
          <p:cNvPr id="585808" name="Line 109"/>
          <p:cNvSpPr>
            <a:spLocks noChangeShapeType="1"/>
          </p:cNvSpPr>
          <p:nvPr/>
        </p:nvSpPr>
        <p:spPr bwMode="auto">
          <a:xfrm flipH="1">
            <a:off x="1322388" y="4457700"/>
            <a:ext cx="5743575" cy="1588"/>
          </a:xfrm>
          <a:prstGeom prst="line">
            <a:avLst/>
          </a:prstGeom>
          <a:noFill/>
          <a:ln w="12700">
            <a:solidFill>
              <a:srgbClr val="000000"/>
            </a:solidFill>
            <a:round/>
            <a:headEnd/>
            <a:tailEnd/>
          </a:ln>
        </p:spPr>
        <p:txBody>
          <a:bodyPr/>
          <a:lstStyle/>
          <a:p>
            <a:endParaRPr lang="zh-CN" altLang="en-US"/>
          </a:p>
        </p:txBody>
      </p:sp>
      <p:sp>
        <p:nvSpPr>
          <p:cNvPr id="585809" name="Line 110"/>
          <p:cNvSpPr>
            <a:spLocks noChangeShapeType="1"/>
          </p:cNvSpPr>
          <p:nvPr/>
        </p:nvSpPr>
        <p:spPr bwMode="auto">
          <a:xfrm flipH="1">
            <a:off x="1322388" y="4622800"/>
            <a:ext cx="5743575" cy="1588"/>
          </a:xfrm>
          <a:prstGeom prst="line">
            <a:avLst/>
          </a:prstGeom>
          <a:noFill/>
          <a:ln w="12700">
            <a:solidFill>
              <a:srgbClr val="000000"/>
            </a:solidFill>
            <a:round/>
            <a:headEnd/>
            <a:tailEnd/>
          </a:ln>
        </p:spPr>
        <p:txBody>
          <a:bodyPr/>
          <a:lstStyle/>
          <a:p>
            <a:endParaRPr lang="zh-CN" altLang="en-US"/>
          </a:p>
        </p:txBody>
      </p:sp>
      <p:sp>
        <p:nvSpPr>
          <p:cNvPr id="585810" name="Rectangle 112"/>
          <p:cNvSpPr>
            <a:spLocks noChangeArrowheads="1"/>
          </p:cNvSpPr>
          <p:nvPr/>
        </p:nvSpPr>
        <p:spPr bwMode="auto">
          <a:xfrm>
            <a:off x="2954338" y="1685925"/>
            <a:ext cx="196850" cy="212725"/>
          </a:xfrm>
          <a:prstGeom prst="rect">
            <a:avLst/>
          </a:prstGeom>
          <a:noFill/>
          <a:ln w="9525">
            <a:noFill/>
            <a:miter lim="800000"/>
            <a:headEnd/>
            <a:tailEnd/>
          </a:ln>
        </p:spPr>
        <p:txBody>
          <a:bodyPr wrap="none" lIns="0" tIns="0" rIns="0" bIns="0">
            <a:spAutoFit/>
          </a:bodyPr>
          <a:lstStyle/>
          <a:p>
            <a:r>
              <a:rPr kumimoji="1" lang="zh-CN" altLang="en-US" sz="1400" b="1">
                <a:solidFill>
                  <a:srgbClr val="000000"/>
                </a:solidFill>
                <a:ea typeface="宋体" pitchFamily="2" charset="-122"/>
              </a:rPr>
              <a:t>3</a:t>
            </a:r>
            <a:r>
              <a:rPr kumimoji="1" lang="en-US" altLang="zh-CN" sz="1400" b="1">
                <a:solidFill>
                  <a:srgbClr val="000000"/>
                </a:solidFill>
                <a:ea typeface="宋体" pitchFamily="2" charset="-122"/>
              </a:rPr>
              <a:t>1</a:t>
            </a:r>
            <a:endParaRPr kumimoji="1" lang="en-US" altLang="zh-CN" sz="1400" b="1">
              <a:latin typeface="Times New Roman" pitchFamily="18" charset="0"/>
              <a:ea typeface="宋体" pitchFamily="2" charset="-122"/>
            </a:endParaRPr>
          </a:p>
        </p:txBody>
      </p:sp>
      <p:sp>
        <p:nvSpPr>
          <p:cNvPr id="585811" name="Rectangle 115"/>
          <p:cNvSpPr>
            <a:spLocks noChangeArrowheads="1"/>
          </p:cNvSpPr>
          <p:nvPr/>
        </p:nvSpPr>
        <p:spPr bwMode="auto">
          <a:xfrm>
            <a:off x="3194050" y="1771650"/>
            <a:ext cx="33338" cy="138113"/>
          </a:xfrm>
          <a:prstGeom prst="rect">
            <a:avLst/>
          </a:prstGeom>
          <a:noFill/>
          <a:ln w="9525">
            <a:noFill/>
            <a:miter lim="800000"/>
            <a:headEnd/>
            <a:tailEnd/>
          </a:ln>
        </p:spPr>
        <p:txBody>
          <a:bodyPr wrap="none" lIns="0" tIns="0" rIns="0" bIns="0">
            <a:spAutoFit/>
          </a:bodyPr>
          <a:lstStyle/>
          <a:p>
            <a:r>
              <a:rPr kumimoji="1" lang="zh-CN" altLang="en-US" sz="900">
                <a:solidFill>
                  <a:srgbClr val="000000"/>
                </a:solidFill>
                <a:ea typeface="宋体" pitchFamily="2" charset="-122"/>
              </a:rPr>
              <a:t> </a:t>
            </a:r>
            <a:endParaRPr kumimoji="1" lang="zh-CN" altLang="en-US" sz="2400">
              <a:latin typeface="Times New Roman" pitchFamily="18" charset="0"/>
              <a:ea typeface="宋体" pitchFamily="2" charset="-122"/>
            </a:endParaRPr>
          </a:p>
        </p:txBody>
      </p:sp>
      <p:sp>
        <p:nvSpPr>
          <p:cNvPr id="585812" name="Rectangle 117"/>
          <p:cNvSpPr>
            <a:spLocks noChangeArrowheads="1"/>
          </p:cNvSpPr>
          <p:nvPr/>
        </p:nvSpPr>
        <p:spPr bwMode="auto">
          <a:xfrm>
            <a:off x="3382963" y="1771650"/>
            <a:ext cx="31750" cy="136525"/>
          </a:xfrm>
          <a:prstGeom prst="rect">
            <a:avLst/>
          </a:prstGeom>
          <a:noFill/>
          <a:ln w="9525">
            <a:noFill/>
            <a:miter lim="800000"/>
            <a:headEnd/>
            <a:tailEnd/>
          </a:ln>
        </p:spPr>
        <p:txBody>
          <a:bodyPr wrap="none" lIns="0" tIns="0" rIns="0" bIns="0">
            <a:spAutoFit/>
          </a:bodyPr>
          <a:lstStyle/>
          <a:p>
            <a:r>
              <a:rPr kumimoji="1" lang="zh-CN" altLang="en-US" sz="900">
                <a:solidFill>
                  <a:srgbClr val="000000"/>
                </a:solidFill>
                <a:ea typeface="宋体" pitchFamily="2" charset="-122"/>
              </a:rPr>
              <a:t> </a:t>
            </a:r>
            <a:endParaRPr kumimoji="1" lang="zh-CN" altLang="en-US" sz="2400">
              <a:latin typeface="Times New Roman" pitchFamily="18" charset="0"/>
              <a:ea typeface="宋体" pitchFamily="2" charset="-122"/>
            </a:endParaRPr>
          </a:p>
        </p:txBody>
      </p:sp>
      <p:sp>
        <p:nvSpPr>
          <p:cNvPr id="585813" name="AutoShape 119"/>
          <p:cNvSpPr>
            <a:spLocks noChangeArrowheads="1"/>
          </p:cNvSpPr>
          <p:nvPr/>
        </p:nvSpPr>
        <p:spPr bwMode="auto">
          <a:xfrm>
            <a:off x="7743825" y="2243138"/>
            <a:ext cx="558800" cy="241300"/>
          </a:xfrm>
          <a:prstGeom prst="roundRect">
            <a:avLst>
              <a:gd name="adj" fmla="val 37500"/>
            </a:avLst>
          </a:prstGeom>
          <a:noFill/>
          <a:ln w="12700">
            <a:solidFill>
              <a:schemeClr val="tx1"/>
            </a:solidFill>
            <a:round/>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85814" name="Line 120"/>
          <p:cNvSpPr>
            <a:spLocks noChangeShapeType="1"/>
          </p:cNvSpPr>
          <p:nvPr/>
        </p:nvSpPr>
        <p:spPr bwMode="auto">
          <a:xfrm flipV="1">
            <a:off x="7972425" y="2471738"/>
            <a:ext cx="0" cy="304800"/>
          </a:xfrm>
          <a:prstGeom prst="line">
            <a:avLst/>
          </a:prstGeom>
          <a:noFill/>
          <a:ln w="25400">
            <a:solidFill>
              <a:schemeClr val="tx1"/>
            </a:solidFill>
            <a:round/>
            <a:headEnd/>
            <a:tailEnd type="triangle" w="sm" len="sm"/>
          </a:ln>
        </p:spPr>
        <p:txBody>
          <a:bodyPr/>
          <a:lstStyle/>
          <a:p>
            <a:endParaRPr lang="zh-CN" altLang="en-US"/>
          </a:p>
        </p:txBody>
      </p:sp>
      <p:sp>
        <p:nvSpPr>
          <p:cNvPr id="585815" name="Text Box 124"/>
          <p:cNvSpPr txBox="1">
            <a:spLocks noChangeArrowheads="1"/>
          </p:cNvSpPr>
          <p:nvPr/>
        </p:nvSpPr>
        <p:spPr bwMode="auto">
          <a:xfrm>
            <a:off x="5518150" y="5695950"/>
            <a:ext cx="679450" cy="366713"/>
          </a:xfrm>
          <a:prstGeom prst="rect">
            <a:avLst/>
          </a:prstGeom>
          <a:noFill/>
          <a:ln w="12700">
            <a:noFill/>
            <a:miter lim="800000"/>
            <a:headEnd/>
            <a:tailEnd/>
          </a:ln>
        </p:spPr>
        <p:txBody>
          <a:bodyPr wrap="none">
            <a:spAutoFit/>
          </a:bodyPr>
          <a:lstStyle/>
          <a:p>
            <a:r>
              <a:rPr kumimoji="1" lang="en-US" altLang="zh-CN" sz="1800" b="1">
                <a:solidFill>
                  <a:srgbClr val="000000"/>
                </a:solidFill>
                <a:ea typeface="宋体" pitchFamily="2" charset="-122"/>
              </a:rPr>
              <a:t>Data</a:t>
            </a:r>
          </a:p>
        </p:txBody>
      </p:sp>
      <p:sp>
        <p:nvSpPr>
          <p:cNvPr id="585816" name="Text Box 125"/>
          <p:cNvSpPr txBox="1">
            <a:spLocks noChangeArrowheads="1"/>
          </p:cNvSpPr>
          <p:nvPr/>
        </p:nvSpPr>
        <p:spPr bwMode="auto">
          <a:xfrm>
            <a:off x="7677150" y="2698750"/>
            <a:ext cx="768350" cy="366713"/>
          </a:xfrm>
          <a:prstGeom prst="rect">
            <a:avLst/>
          </a:prstGeom>
          <a:noFill/>
          <a:ln w="12700">
            <a:noFill/>
            <a:miter lim="800000"/>
            <a:headEnd/>
            <a:tailEnd/>
          </a:ln>
        </p:spPr>
        <p:txBody>
          <a:bodyPr wrap="none">
            <a:spAutoFit/>
          </a:bodyPr>
          <a:lstStyle/>
          <a:p>
            <a:r>
              <a:rPr kumimoji="1" lang="en-US" altLang="zh-CN" sz="1800" b="1">
                <a:solidFill>
                  <a:srgbClr val="000000"/>
                </a:solidFill>
                <a:ea typeface="宋体" pitchFamily="2" charset="-122"/>
              </a:rPr>
              <a:t>Word</a:t>
            </a:r>
          </a:p>
        </p:txBody>
      </p:sp>
      <p:sp>
        <p:nvSpPr>
          <p:cNvPr id="585817" name="Line 126"/>
          <p:cNvSpPr>
            <a:spLocks noChangeShapeType="1"/>
          </p:cNvSpPr>
          <p:nvPr/>
        </p:nvSpPr>
        <p:spPr bwMode="auto">
          <a:xfrm flipH="1" flipV="1">
            <a:off x="7985125" y="1963738"/>
            <a:ext cx="0" cy="279400"/>
          </a:xfrm>
          <a:prstGeom prst="line">
            <a:avLst/>
          </a:prstGeom>
          <a:noFill/>
          <a:ln w="25400">
            <a:solidFill>
              <a:schemeClr val="tx1"/>
            </a:solidFill>
            <a:round/>
            <a:headEnd/>
            <a:tailEnd type="triangle" w="sm" len="sm"/>
          </a:ln>
        </p:spPr>
        <p:txBody>
          <a:bodyPr/>
          <a:lstStyle/>
          <a:p>
            <a:endParaRPr lang="zh-CN" altLang="en-US"/>
          </a:p>
        </p:txBody>
      </p:sp>
      <p:sp>
        <p:nvSpPr>
          <p:cNvPr id="585818" name="Line 127"/>
          <p:cNvSpPr>
            <a:spLocks noChangeShapeType="1"/>
          </p:cNvSpPr>
          <p:nvPr/>
        </p:nvSpPr>
        <p:spPr bwMode="auto">
          <a:xfrm>
            <a:off x="4529138" y="2265363"/>
            <a:ext cx="169862" cy="87312"/>
          </a:xfrm>
          <a:prstGeom prst="line">
            <a:avLst/>
          </a:prstGeom>
          <a:noFill/>
          <a:ln w="12700">
            <a:solidFill>
              <a:srgbClr val="000000"/>
            </a:solidFill>
            <a:round/>
            <a:headEnd/>
            <a:tailEnd/>
          </a:ln>
        </p:spPr>
        <p:txBody>
          <a:bodyPr/>
          <a:lstStyle/>
          <a:p>
            <a:endParaRPr lang="zh-CN" altLang="en-US"/>
          </a:p>
        </p:txBody>
      </p:sp>
      <p:sp>
        <p:nvSpPr>
          <p:cNvPr id="585819" name="Rectangle 128"/>
          <p:cNvSpPr>
            <a:spLocks noChangeArrowheads="1"/>
          </p:cNvSpPr>
          <p:nvPr/>
        </p:nvSpPr>
        <p:spPr bwMode="auto">
          <a:xfrm>
            <a:off x="4656138" y="2151063"/>
            <a:ext cx="98425" cy="212725"/>
          </a:xfrm>
          <a:prstGeom prst="rect">
            <a:avLst/>
          </a:prstGeom>
          <a:noFill/>
          <a:ln w="9525">
            <a:noFill/>
            <a:miter lim="800000"/>
            <a:headEnd/>
            <a:tailEnd/>
          </a:ln>
        </p:spPr>
        <p:txBody>
          <a:bodyPr wrap="none" lIns="0" tIns="0" rIns="0" bIns="0">
            <a:spAutoFit/>
          </a:bodyPr>
          <a:lstStyle/>
          <a:p>
            <a:r>
              <a:rPr kumimoji="1" lang="zh-CN" altLang="en-US" sz="1400" b="1">
                <a:solidFill>
                  <a:srgbClr val="000000"/>
                </a:solidFill>
                <a:ea typeface="宋体" pitchFamily="2" charset="-122"/>
              </a:rPr>
              <a:t>2</a:t>
            </a:r>
            <a:endParaRPr kumimoji="1" lang="zh-CN" altLang="en-US" sz="1400" b="1">
              <a:latin typeface="Times New Roman" pitchFamily="18" charset="0"/>
              <a:ea typeface="宋体" pitchFamily="2" charset="-122"/>
            </a:endParaRPr>
          </a:p>
        </p:txBody>
      </p:sp>
      <p:sp>
        <p:nvSpPr>
          <p:cNvPr id="585820" name="Rectangle 130"/>
          <p:cNvSpPr>
            <a:spLocks noChangeArrowheads="1"/>
          </p:cNvSpPr>
          <p:nvPr/>
        </p:nvSpPr>
        <p:spPr bwMode="auto">
          <a:xfrm>
            <a:off x="4619625" y="1685925"/>
            <a:ext cx="98425" cy="212725"/>
          </a:xfrm>
          <a:prstGeom prst="rect">
            <a:avLst/>
          </a:prstGeom>
          <a:noFill/>
          <a:ln w="9525">
            <a:noFill/>
            <a:miter lim="800000"/>
            <a:headEnd/>
            <a:tailEnd/>
          </a:ln>
        </p:spPr>
        <p:txBody>
          <a:bodyPr wrap="none" lIns="0" tIns="0" rIns="0" bIns="0">
            <a:spAutoFit/>
          </a:bodyPr>
          <a:lstStyle/>
          <a:p>
            <a:r>
              <a:rPr kumimoji="1" lang="zh-CN" altLang="en-US" sz="1400" b="1">
                <a:solidFill>
                  <a:srgbClr val="000000"/>
                </a:solidFill>
                <a:ea typeface="宋体" pitchFamily="2" charset="-122"/>
              </a:rPr>
              <a:t>0</a:t>
            </a:r>
            <a:endParaRPr kumimoji="1" lang="zh-CN" altLang="en-US" sz="1400" b="1">
              <a:latin typeface="Times New Roman" pitchFamily="18" charset="0"/>
              <a:ea typeface="宋体" pitchFamily="2" charset="-122"/>
            </a:endParaRPr>
          </a:p>
        </p:txBody>
      </p:sp>
      <p:sp>
        <p:nvSpPr>
          <p:cNvPr id="585821" name="Text Box 132"/>
          <p:cNvSpPr txBox="1">
            <a:spLocks noChangeArrowheads="1"/>
          </p:cNvSpPr>
          <p:nvPr/>
        </p:nvSpPr>
        <p:spPr bwMode="auto">
          <a:xfrm>
            <a:off x="7632700" y="1584325"/>
            <a:ext cx="679450" cy="366713"/>
          </a:xfrm>
          <a:prstGeom prst="rect">
            <a:avLst/>
          </a:prstGeom>
          <a:noFill/>
          <a:ln w="12700">
            <a:noFill/>
            <a:miter lim="800000"/>
            <a:headEnd/>
            <a:tailEnd/>
          </a:ln>
        </p:spPr>
        <p:txBody>
          <a:bodyPr wrap="none">
            <a:spAutoFit/>
          </a:bodyPr>
          <a:lstStyle/>
          <a:p>
            <a:r>
              <a:rPr kumimoji="1" lang="en-US" altLang="zh-CN" sz="1800" b="1">
                <a:solidFill>
                  <a:srgbClr val="000000"/>
                </a:solidFill>
                <a:ea typeface="宋体" pitchFamily="2" charset="-122"/>
              </a:rPr>
              <a:t>Byte</a:t>
            </a:r>
          </a:p>
        </p:txBody>
      </p:sp>
      <p:sp>
        <p:nvSpPr>
          <p:cNvPr id="585822" name="Rectangle 133"/>
          <p:cNvSpPr>
            <a:spLocks noChangeArrowheads="1"/>
          </p:cNvSpPr>
          <p:nvPr/>
        </p:nvSpPr>
        <p:spPr bwMode="auto">
          <a:xfrm>
            <a:off x="5532438" y="2393950"/>
            <a:ext cx="1649412" cy="274638"/>
          </a:xfrm>
          <a:prstGeom prst="rect">
            <a:avLst/>
          </a:prstGeom>
          <a:noFill/>
          <a:ln w="9525">
            <a:noFill/>
            <a:miter lim="800000"/>
            <a:headEnd/>
            <a:tailEnd/>
          </a:ln>
        </p:spPr>
        <p:txBody>
          <a:bodyPr lIns="0" tIns="0" rIns="0" bIns="0">
            <a:spAutoFit/>
          </a:bodyPr>
          <a:lstStyle/>
          <a:p>
            <a:r>
              <a:rPr kumimoji="1" lang="en-US" altLang="zh-CN" sz="1800" b="1">
                <a:solidFill>
                  <a:srgbClr val="800000"/>
                </a:solidFill>
                <a:ea typeface="宋体" pitchFamily="2" charset="-122"/>
              </a:rPr>
              <a:t>Block offset</a:t>
            </a:r>
          </a:p>
        </p:txBody>
      </p:sp>
      <p:sp>
        <p:nvSpPr>
          <p:cNvPr id="585823" name="Rectangle 134"/>
          <p:cNvSpPr>
            <a:spLocks noChangeArrowheads="1"/>
          </p:cNvSpPr>
          <p:nvPr/>
        </p:nvSpPr>
        <p:spPr bwMode="auto">
          <a:xfrm>
            <a:off x="2862263" y="1493838"/>
            <a:ext cx="2382837" cy="274637"/>
          </a:xfrm>
          <a:prstGeom prst="rect">
            <a:avLst/>
          </a:prstGeom>
          <a:noFill/>
          <a:ln w="9525">
            <a:noFill/>
            <a:miter lim="800000"/>
            <a:headEnd/>
            <a:tailEnd/>
          </a:ln>
        </p:spPr>
        <p:txBody>
          <a:bodyPr lIns="0" tIns="0" rIns="0" bIns="0">
            <a:spAutoFit/>
          </a:bodyPr>
          <a:lstStyle/>
          <a:p>
            <a:r>
              <a:rPr kumimoji="1" lang="en-US" altLang="zh-CN" sz="1800" b="1">
                <a:solidFill>
                  <a:srgbClr val="0000FF"/>
                </a:solidFill>
                <a:ea typeface="宋体" pitchFamily="2" charset="-122"/>
              </a:rPr>
              <a:t>Memory Address</a:t>
            </a:r>
          </a:p>
        </p:txBody>
      </p:sp>
      <p:sp>
        <p:nvSpPr>
          <p:cNvPr id="585824" name="Rectangle 135"/>
          <p:cNvSpPr>
            <a:spLocks noChangeArrowheads="1"/>
          </p:cNvSpPr>
          <p:nvPr/>
        </p:nvSpPr>
        <p:spPr bwMode="auto">
          <a:xfrm>
            <a:off x="1376363" y="2168525"/>
            <a:ext cx="1173162" cy="274638"/>
          </a:xfrm>
          <a:prstGeom prst="rect">
            <a:avLst/>
          </a:prstGeom>
          <a:noFill/>
          <a:ln w="9525">
            <a:noFill/>
            <a:miter lim="800000"/>
            <a:headEnd/>
            <a:tailEnd/>
          </a:ln>
        </p:spPr>
        <p:txBody>
          <a:bodyPr lIns="0" tIns="0" rIns="0" bIns="0">
            <a:spAutoFit/>
          </a:bodyPr>
          <a:lstStyle/>
          <a:p>
            <a:r>
              <a:rPr kumimoji="1" lang="en-US" altLang="zh-CN" sz="1800" b="1">
                <a:solidFill>
                  <a:srgbClr val="0000FF"/>
                </a:solidFill>
                <a:ea typeface="宋体" pitchFamily="2" charset="-122"/>
              </a:rPr>
              <a:t>Tag</a:t>
            </a:r>
          </a:p>
        </p:txBody>
      </p:sp>
      <p:sp>
        <p:nvSpPr>
          <p:cNvPr id="585825" name="Rectangle 136"/>
          <p:cNvSpPr>
            <a:spLocks noChangeArrowheads="1"/>
          </p:cNvSpPr>
          <p:nvPr/>
        </p:nvSpPr>
        <p:spPr bwMode="auto">
          <a:xfrm>
            <a:off x="2816225" y="2438400"/>
            <a:ext cx="1173163" cy="274638"/>
          </a:xfrm>
          <a:prstGeom prst="rect">
            <a:avLst/>
          </a:prstGeom>
          <a:noFill/>
          <a:ln w="9525">
            <a:noFill/>
            <a:miter lim="800000"/>
            <a:headEnd/>
            <a:tailEnd/>
          </a:ln>
        </p:spPr>
        <p:txBody>
          <a:bodyPr lIns="0" tIns="0" rIns="0" bIns="0">
            <a:spAutoFit/>
          </a:bodyPr>
          <a:lstStyle/>
          <a:p>
            <a:r>
              <a:rPr kumimoji="1" lang="en-US" altLang="zh-CN" sz="1800" b="1">
                <a:solidFill>
                  <a:srgbClr val="CC0000"/>
                </a:solidFill>
                <a:ea typeface="宋体" pitchFamily="2" charset="-122"/>
              </a:rPr>
              <a:t>Index</a:t>
            </a:r>
            <a:endParaRPr kumimoji="1" lang="zh-CN" altLang="en-US" sz="1800" b="1">
              <a:solidFill>
                <a:srgbClr val="CC0000"/>
              </a:solidFill>
              <a:ea typeface="宋体" pitchFamily="2" charset="-122"/>
            </a:endParaRPr>
          </a:p>
        </p:txBody>
      </p:sp>
      <p:sp>
        <p:nvSpPr>
          <p:cNvPr id="585826" name="Rectangle 137"/>
          <p:cNvSpPr>
            <a:spLocks noChangeArrowheads="1"/>
          </p:cNvSpPr>
          <p:nvPr/>
        </p:nvSpPr>
        <p:spPr bwMode="auto">
          <a:xfrm>
            <a:off x="7761288" y="2225675"/>
            <a:ext cx="636587" cy="258763"/>
          </a:xfrm>
          <a:prstGeom prst="rect">
            <a:avLst/>
          </a:prstGeom>
          <a:noFill/>
          <a:ln w="9525">
            <a:noFill/>
            <a:miter lim="800000"/>
            <a:headEnd/>
            <a:tailEnd/>
          </a:ln>
        </p:spPr>
        <p:txBody>
          <a:bodyPr lIns="0" tIns="0" rIns="0" bIns="0">
            <a:spAutoFit/>
          </a:bodyPr>
          <a:lstStyle/>
          <a:p>
            <a:r>
              <a:rPr kumimoji="1" lang="en-US" altLang="zh-CN" sz="1700" b="1">
                <a:solidFill>
                  <a:srgbClr val="000000"/>
                </a:solidFill>
                <a:ea typeface="宋体" pitchFamily="2" charset="-122"/>
              </a:rPr>
              <a:t>MUX</a:t>
            </a:r>
          </a:p>
        </p:txBody>
      </p:sp>
      <p:sp>
        <p:nvSpPr>
          <p:cNvPr id="585827" name="Rectangle 139"/>
          <p:cNvSpPr>
            <a:spLocks noChangeArrowheads="1"/>
          </p:cNvSpPr>
          <p:nvPr/>
        </p:nvSpPr>
        <p:spPr bwMode="auto">
          <a:xfrm>
            <a:off x="7210425" y="3848100"/>
            <a:ext cx="1411288" cy="549275"/>
          </a:xfrm>
          <a:prstGeom prst="rect">
            <a:avLst/>
          </a:prstGeom>
          <a:noFill/>
          <a:ln w="9525">
            <a:noFill/>
            <a:miter lim="800000"/>
            <a:headEnd/>
            <a:tailEnd/>
          </a:ln>
        </p:spPr>
        <p:txBody>
          <a:bodyPr lIns="0" tIns="0" rIns="0" bIns="0">
            <a:spAutoFit/>
          </a:bodyPr>
          <a:lstStyle/>
          <a:p>
            <a:r>
              <a:rPr kumimoji="1" lang="en-US" altLang="zh-CN" sz="1800" b="1">
                <a:ea typeface="宋体" pitchFamily="2" charset="-122"/>
              </a:rPr>
              <a:t>4K</a:t>
            </a:r>
          </a:p>
          <a:p>
            <a:r>
              <a:rPr kumimoji="1" lang="en-US" altLang="zh-CN" sz="1800" b="1">
                <a:ea typeface="宋体" pitchFamily="2" charset="-122"/>
              </a:rPr>
              <a:t>lines</a:t>
            </a:r>
          </a:p>
        </p:txBody>
      </p:sp>
      <p:sp>
        <p:nvSpPr>
          <p:cNvPr id="585828" name="Text Box 140"/>
          <p:cNvSpPr txBox="1">
            <a:spLocks noChangeArrowheads="1"/>
          </p:cNvSpPr>
          <p:nvPr/>
        </p:nvSpPr>
        <p:spPr bwMode="auto">
          <a:xfrm>
            <a:off x="1697038" y="5143500"/>
            <a:ext cx="560387" cy="274638"/>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i="1">
                <a:solidFill>
                  <a:srgbClr val="666699"/>
                </a:solidFill>
                <a:ea typeface="华文新魏" pitchFamily="2" charset="-122"/>
              </a:rPr>
              <a:t>=</a:t>
            </a:r>
          </a:p>
        </p:txBody>
      </p:sp>
      <p:sp>
        <p:nvSpPr>
          <p:cNvPr id="585829" name="Rectangle 141"/>
          <p:cNvSpPr>
            <a:spLocks noChangeArrowheads="1"/>
          </p:cNvSpPr>
          <p:nvPr/>
        </p:nvSpPr>
        <p:spPr bwMode="auto">
          <a:xfrm>
            <a:off x="4238625" y="5408613"/>
            <a:ext cx="512763" cy="274637"/>
          </a:xfrm>
          <a:prstGeom prst="rect">
            <a:avLst/>
          </a:prstGeom>
          <a:noFill/>
          <a:ln w="9525">
            <a:noFill/>
            <a:miter lim="800000"/>
            <a:headEnd/>
            <a:tailEnd/>
          </a:ln>
        </p:spPr>
        <p:txBody>
          <a:bodyPr lIns="0" tIns="0" rIns="0" bIns="0">
            <a:spAutoFit/>
          </a:bodyPr>
          <a:lstStyle/>
          <a:p>
            <a:r>
              <a:rPr kumimoji="1" lang="en-US" altLang="zh-CN" sz="1800" b="1">
                <a:solidFill>
                  <a:srgbClr val="000000"/>
                </a:solidFill>
                <a:ea typeface="宋体" pitchFamily="2" charset="-122"/>
              </a:rPr>
              <a:t>Mux</a:t>
            </a:r>
          </a:p>
        </p:txBody>
      </p:sp>
      <p:sp>
        <p:nvSpPr>
          <p:cNvPr id="585830" name="Rectangle 143"/>
          <p:cNvSpPr>
            <a:spLocks noChangeArrowheads="1"/>
          </p:cNvSpPr>
          <p:nvPr/>
        </p:nvSpPr>
        <p:spPr bwMode="auto">
          <a:xfrm>
            <a:off x="1677988" y="2659063"/>
            <a:ext cx="254000" cy="274637"/>
          </a:xfrm>
          <a:prstGeom prst="rect">
            <a:avLst/>
          </a:prstGeom>
          <a:noFill/>
          <a:ln w="9525">
            <a:noFill/>
            <a:miter lim="800000"/>
            <a:headEnd/>
            <a:tailEnd/>
          </a:ln>
        </p:spPr>
        <p:txBody>
          <a:bodyPr wrap="none" lIns="0" tIns="0" rIns="0" bIns="0">
            <a:spAutoFit/>
          </a:bodyPr>
          <a:lstStyle/>
          <a:p>
            <a:r>
              <a:rPr kumimoji="1" lang="zh-CN" altLang="en-US" sz="1800" b="1">
                <a:solidFill>
                  <a:srgbClr val="000000"/>
                </a:solidFill>
                <a:ea typeface="宋体" pitchFamily="2" charset="-122"/>
              </a:rPr>
              <a:t>1</a:t>
            </a:r>
            <a:r>
              <a:rPr kumimoji="1" lang="en-US" altLang="zh-CN" sz="1800" b="1">
                <a:solidFill>
                  <a:srgbClr val="000000"/>
                </a:solidFill>
                <a:ea typeface="宋体" pitchFamily="2" charset="-122"/>
              </a:rPr>
              <a:t>6</a:t>
            </a:r>
          </a:p>
        </p:txBody>
      </p:sp>
      <p:grpSp>
        <p:nvGrpSpPr>
          <p:cNvPr id="585831" name="Group 166"/>
          <p:cNvGrpSpPr>
            <a:grpSpLocks/>
          </p:cNvGrpSpPr>
          <p:nvPr/>
        </p:nvGrpSpPr>
        <p:grpSpPr bwMode="auto">
          <a:xfrm>
            <a:off x="2862263" y="1898650"/>
            <a:ext cx="1905000" cy="269875"/>
            <a:chOff x="1878" y="1213"/>
            <a:chExt cx="1091" cy="153"/>
          </a:xfrm>
        </p:grpSpPr>
        <p:sp>
          <p:nvSpPr>
            <p:cNvPr id="585832" name="Freeform 111"/>
            <p:cNvSpPr>
              <a:spLocks/>
            </p:cNvSpPr>
            <p:nvPr/>
          </p:nvSpPr>
          <p:spPr bwMode="auto">
            <a:xfrm>
              <a:off x="1878" y="1223"/>
              <a:ext cx="1091" cy="132"/>
            </a:xfrm>
            <a:custGeom>
              <a:avLst/>
              <a:gdLst>
                <a:gd name="T0" fmla="*/ 0 w 757"/>
                <a:gd name="T1" fmla="*/ 4289 h 101"/>
                <a:gd name="T2" fmla="*/ 0 w 757"/>
                <a:gd name="T3" fmla="*/ 0 h 101"/>
                <a:gd name="T4" fmla="*/ 126271 w 757"/>
                <a:gd name="T5" fmla="*/ 0 h 101"/>
                <a:gd name="T6" fmla="*/ 126271 w 757"/>
                <a:gd name="T7" fmla="*/ 4289 h 101"/>
                <a:gd name="T8" fmla="*/ 0 w 757"/>
                <a:gd name="T9" fmla="*/ 4289 h 101"/>
                <a:gd name="T10" fmla="*/ 0 w 757"/>
                <a:gd name="T11" fmla="*/ 4289 h 101"/>
                <a:gd name="T12" fmla="*/ 0 60000 65536"/>
                <a:gd name="T13" fmla="*/ 0 60000 65536"/>
                <a:gd name="T14" fmla="*/ 0 60000 65536"/>
                <a:gd name="T15" fmla="*/ 0 60000 65536"/>
                <a:gd name="T16" fmla="*/ 0 60000 65536"/>
                <a:gd name="T17" fmla="*/ 0 60000 65536"/>
                <a:gd name="T18" fmla="*/ 0 w 757"/>
                <a:gd name="T19" fmla="*/ 0 h 101"/>
                <a:gd name="T20" fmla="*/ 757 w 757"/>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757" h="101">
                  <a:moveTo>
                    <a:pt x="0" y="101"/>
                  </a:moveTo>
                  <a:lnTo>
                    <a:pt x="0" y="0"/>
                  </a:lnTo>
                  <a:lnTo>
                    <a:pt x="757" y="0"/>
                  </a:lnTo>
                  <a:lnTo>
                    <a:pt x="757" y="101"/>
                  </a:lnTo>
                  <a:lnTo>
                    <a:pt x="0" y="101"/>
                  </a:lnTo>
                </a:path>
              </a:pathLst>
            </a:custGeom>
            <a:noFill/>
            <a:ln w="28575">
              <a:solidFill>
                <a:srgbClr val="000000"/>
              </a:solidFill>
              <a:round/>
              <a:headEnd/>
              <a:tailEnd/>
            </a:ln>
          </p:spPr>
          <p:txBody>
            <a:bodyPr/>
            <a:lstStyle/>
            <a:p>
              <a:endParaRPr lang="zh-CN" altLang="en-US"/>
            </a:p>
          </p:txBody>
        </p:sp>
        <p:sp>
          <p:nvSpPr>
            <p:cNvPr id="585833" name="Line 131"/>
            <p:cNvSpPr>
              <a:spLocks noChangeShapeType="1"/>
            </p:cNvSpPr>
            <p:nvPr/>
          </p:nvSpPr>
          <p:spPr bwMode="auto">
            <a:xfrm>
              <a:off x="2613" y="1221"/>
              <a:ext cx="0" cy="145"/>
            </a:xfrm>
            <a:prstGeom prst="line">
              <a:avLst/>
            </a:prstGeom>
            <a:noFill/>
            <a:ln w="28575">
              <a:solidFill>
                <a:srgbClr val="000000"/>
              </a:solidFill>
              <a:round/>
              <a:headEnd/>
              <a:tailEnd/>
            </a:ln>
          </p:spPr>
          <p:txBody>
            <a:bodyPr/>
            <a:lstStyle/>
            <a:p>
              <a:endParaRPr lang="zh-CN" altLang="en-US"/>
            </a:p>
          </p:txBody>
        </p:sp>
        <p:sp>
          <p:nvSpPr>
            <p:cNvPr id="585834" name="Line 138"/>
            <p:cNvSpPr>
              <a:spLocks noChangeShapeType="1"/>
            </p:cNvSpPr>
            <p:nvPr/>
          </p:nvSpPr>
          <p:spPr bwMode="auto">
            <a:xfrm flipH="1">
              <a:off x="2288" y="1223"/>
              <a:ext cx="0" cy="135"/>
            </a:xfrm>
            <a:prstGeom prst="line">
              <a:avLst/>
            </a:prstGeom>
            <a:noFill/>
            <a:ln w="28575">
              <a:solidFill>
                <a:srgbClr val="000000"/>
              </a:solidFill>
              <a:round/>
              <a:headEnd/>
              <a:tailEnd/>
            </a:ln>
          </p:spPr>
          <p:txBody>
            <a:bodyPr/>
            <a:lstStyle/>
            <a:p>
              <a:endParaRPr lang="zh-CN" altLang="en-US"/>
            </a:p>
          </p:txBody>
        </p:sp>
        <p:sp>
          <p:nvSpPr>
            <p:cNvPr id="585835" name="Line 144"/>
            <p:cNvSpPr>
              <a:spLocks noChangeShapeType="1"/>
            </p:cNvSpPr>
            <p:nvPr/>
          </p:nvSpPr>
          <p:spPr bwMode="auto">
            <a:xfrm>
              <a:off x="2797" y="1213"/>
              <a:ext cx="0" cy="145"/>
            </a:xfrm>
            <a:prstGeom prst="line">
              <a:avLst/>
            </a:prstGeom>
            <a:noFill/>
            <a:ln w="28575">
              <a:solidFill>
                <a:srgbClr val="000000"/>
              </a:solidFill>
              <a:round/>
              <a:headEnd/>
              <a:tailEnd/>
            </a:ln>
          </p:spPr>
          <p:txBody>
            <a:bodyPr/>
            <a:lstStyle/>
            <a:p>
              <a:endParaRPr lang="zh-CN" altLang="en-US"/>
            </a:p>
          </p:txBody>
        </p:sp>
      </p:grpSp>
      <p:sp>
        <p:nvSpPr>
          <p:cNvPr id="585836" name="Rectangle 145"/>
          <p:cNvSpPr>
            <a:spLocks noChangeArrowheads="1"/>
          </p:cNvSpPr>
          <p:nvPr/>
        </p:nvSpPr>
        <p:spPr bwMode="auto">
          <a:xfrm>
            <a:off x="3963988" y="2843213"/>
            <a:ext cx="469900" cy="274637"/>
          </a:xfrm>
          <a:prstGeom prst="rect">
            <a:avLst/>
          </a:prstGeom>
          <a:noFill/>
          <a:ln w="9525">
            <a:noFill/>
            <a:miter lim="800000"/>
            <a:headEnd/>
            <a:tailEnd/>
          </a:ln>
        </p:spPr>
        <p:txBody>
          <a:bodyPr wrap="none" lIns="0" tIns="0" rIns="0" bIns="0">
            <a:spAutoFit/>
          </a:bodyPr>
          <a:lstStyle/>
          <a:p>
            <a:r>
              <a:rPr kumimoji="1" lang="en-US" altLang="zh-CN" sz="1800" b="1">
                <a:solidFill>
                  <a:srgbClr val="000000"/>
                </a:solidFill>
                <a:ea typeface="宋体" pitchFamily="2" charset="-122"/>
              </a:rPr>
              <a:t>data</a:t>
            </a:r>
          </a:p>
        </p:txBody>
      </p:sp>
      <p:grpSp>
        <p:nvGrpSpPr>
          <p:cNvPr id="3" name="Group 157"/>
          <p:cNvGrpSpPr>
            <a:grpSpLocks/>
          </p:cNvGrpSpPr>
          <p:nvPr/>
        </p:nvGrpSpPr>
        <p:grpSpPr bwMode="auto">
          <a:xfrm>
            <a:off x="4294188" y="2147888"/>
            <a:ext cx="3400425" cy="3727450"/>
            <a:chOff x="2675" y="1761"/>
            <a:chExt cx="2142" cy="2348"/>
          </a:xfrm>
        </p:grpSpPr>
        <p:sp>
          <p:nvSpPr>
            <p:cNvPr id="585838" name="Freeform 71"/>
            <p:cNvSpPr>
              <a:spLocks/>
            </p:cNvSpPr>
            <p:nvPr/>
          </p:nvSpPr>
          <p:spPr bwMode="auto">
            <a:xfrm>
              <a:off x="2675" y="1761"/>
              <a:ext cx="2142" cy="2160"/>
            </a:xfrm>
            <a:custGeom>
              <a:avLst/>
              <a:gdLst>
                <a:gd name="T0" fmla="*/ 7200 w 1713"/>
                <a:gd name="T1" fmla="*/ 12243 h 1890"/>
                <a:gd name="T2" fmla="*/ 39145 w 1713"/>
                <a:gd name="T3" fmla="*/ 12261 h 1890"/>
                <a:gd name="T4" fmla="*/ 39145 w 1713"/>
                <a:gd name="T5" fmla="*/ 1937 h 1890"/>
                <a:gd name="T6" fmla="*/ 0 w 1713"/>
                <a:gd name="T7" fmla="*/ 1937 h 1890"/>
                <a:gd name="T8" fmla="*/ 0 w 1713"/>
                <a:gd name="T9" fmla="*/ 0 h 1890"/>
                <a:gd name="T10" fmla="*/ 0 60000 65536"/>
                <a:gd name="T11" fmla="*/ 0 60000 65536"/>
                <a:gd name="T12" fmla="*/ 0 60000 65536"/>
                <a:gd name="T13" fmla="*/ 0 60000 65536"/>
                <a:gd name="T14" fmla="*/ 0 60000 65536"/>
                <a:gd name="T15" fmla="*/ 0 w 1713"/>
                <a:gd name="T16" fmla="*/ 0 h 1890"/>
                <a:gd name="T17" fmla="*/ 1713 w 1713"/>
                <a:gd name="T18" fmla="*/ 1890 h 1890"/>
              </a:gdLst>
              <a:ahLst/>
              <a:cxnLst>
                <a:cxn ang="T10">
                  <a:pos x="T0" y="T1"/>
                </a:cxn>
                <a:cxn ang="T11">
                  <a:pos x="T2" y="T3"/>
                </a:cxn>
                <a:cxn ang="T12">
                  <a:pos x="T4" y="T5"/>
                </a:cxn>
                <a:cxn ang="T13">
                  <a:pos x="T6" y="T7"/>
                </a:cxn>
                <a:cxn ang="T14">
                  <a:pos x="T8" y="T9"/>
                </a:cxn>
              </a:cxnLst>
              <a:rect l="T15" t="T16" r="T17" b="T18"/>
              <a:pathLst>
                <a:path w="1713" h="1890">
                  <a:moveTo>
                    <a:pt x="315" y="1888"/>
                  </a:moveTo>
                  <a:lnTo>
                    <a:pt x="1713" y="1890"/>
                  </a:lnTo>
                  <a:lnTo>
                    <a:pt x="1713" y="298"/>
                  </a:lnTo>
                  <a:lnTo>
                    <a:pt x="0" y="298"/>
                  </a:lnTo>
                  <a:lnTo>
                    <a:pt x="0" y="0"/>
                  </a:lnTo>
                </a:path>
              </a:pathLst>
            </a:custGeom>
            <a:noFill/>
            <a:ln w="22225">
              <a:solidFill>
                <a:srgbClr val="800000"/>
              </a:solidFill>
              <a:round/>
              <a:headEnd/>
              <a:tailEnd/>
            </a:ln>
          </p:spPr>
          <p:txBody>
            <a:bodyPr/>
            <a:lstStyle/>
            <a:p>
              <a:endParaRPr lang="zh-CN" altLang="en-US"/>
            </a:p>
          </p:txBody>
        </p:sp>
        <p:sp>
          <p:nvSpPr>
            <p:cNvPr id="585839" name="Rectangle 149"/>
            <p:cNvSpPr>
              <a:spLocks noChangeArrowheads="1"/>
            </p:cNvSpPr>
            <p:nvPr/>
          </p:nvSpPr>
          <p:spPr bwMode="auto">
            <a:xfrm>
              <a:off x="3069" y="3936"/>
              <a:ext cx="145" cy="173"/>
            </a:xfrm>
            <a:prstGeom prst="rect">
              <a:avLst/>
            </a:prstGeom>
            <a:noFill/>
            <a:ln w="9525">
              <a:noFill/>
              <a:miter lim="800000"/>
              <a:headEnd/>
              <a:tailEnd/>
            </a:ln>
          </p:spPr>
          <p:txBody>
            <a:bodyPr wrap="none" lIns="0" tIns="0" rIns="0" bIns="0" anchor="ctr">
              <a:spAutoFit/>
            </a:bodyPr>
            <a:lstStyle/>
            <a:p>
              <a:r>
                <a:rPr lang="en-US" altLang="zh-CN" sz="1800" b="1">
                  <a:solidFill>
                    <a:schemeClr val="hlink"/>
                  </a:solidFill>
                  <a:ea typeface="宋体" pitchFamily="2" charset="-122"/>
                  <a:cs typeface="Arial" pitchFamily="34" charset="0"/>
                </a:rPr>
                <a:t>④</a:t>
              </a:r>
            </a:p>
          </p:txBody>
        </p:sp>
      </p:grpSp>
      <p:grpSp>
        <p:nvGrpSpPr>
          <p:cNvPr id="4" name="Group 151"/>
          <p:cNvGrpSpPr>
            <a:grpSpLocks/>
          </p:cNvGrpSpPr>
          <p:nvPr/>
        </p:nvGrpSpPr>
        <p:grpSpPr bwMode="auto">
          <a:xfrm>
            <a:off x="1138238" y="2147888"/>
            <a:ext cx="2744787" cy="1730375"/>
            <a:chOff x="687" y="1761"/>
            <a:chExt cx="1729" cy="1090"/>
          </a:xfrm>
        </p:grpSpPr>
        <p:sp>
          <p:nvSpPr>
            <p:cNvPr id="585841" name="Freeform 28"/>
            <p:cNvSpPr>
              <a:spLocks/>
            </p:cNvSpPr>
            <p:nvPr/>
          </p:nvSpPr>
          <p:spPr bwMode="auto">
            <a:xfrm>
              <a:off x="687" y="1761"/>
              <a:ext cx="1729" cy="1090"/>
            </a:xfrm>
            <a:custGeom>
              <a:avLst/>
              <a:gdLst>
                <a:gd name="T0" fmla="*/ 31516 w 1383"/>
                <a:gd name="T1" fmla="*/ 0 h 954"/>
                <a:gd name="T2" fmla="*/ 31516 w 1383"/>
                <a:gd name="T3" fmla="*/ 1915 h 954"/>
                <a:gd name="T4" fmla="*/ 0 w 1383"/>
                <a:gd name="T5" fmla="*/ 1915 h 954"/>
                <a:gd name="T6" fmla="*/ 0 w 1383"/>
                <a:gd name="T7" fmla="*/ 6164 h 954"/>
                <a:gd name="T8" fmla="*/ 1454 w 1383"/>
                <a:gd name="T9" fmla="*/ 6164 h 954"/>
                <a:gd name="T10" fmla="*/ 0 60000 65536"/>
                <a:gd name="T11" fmla="*/ 0 60000 65536"/>
                <a:gd name="T12" fmla="*/ 0 60000 65536"/>
                <a:gd name="T13" fmla="*/ 0 60000 65536"/>
                <a:gd name="T14" fmla="*/ 0 60000 65536"/>
                <a:gd name="T15" fmla="*/ 0 w 1383"/>
                <a:gd name="T16" fmla="*/ 0 h 954"/>
                <a:gd name="T17" fmla="*/ 1383 w 1383"/>
                <a:gd name="T18" fmla="*/ 954 h 954"/>
              </a:gdLst>
              <a:ahLst/>
              <a:cxnLst>
                <a:cxn ang="T10">
                  <a:pos x="T0" y="T1"/>
                </a:cxn>
                <a:cxn ang="T11">
                  <a:pos x="T2" y="T3"/>
                </a:cxn>
                <a:cxn ang="T12">
                  <a:pos x="T4" y="T5"/>
                </a:cxn>
                <a:cxn ang="T13">
                  <a:pos x="T6" y="T7"/>
                </a:cxn>
                <a:cxn ang="T14">
                  <a:pos x="T8" y="T9"/>
                </a:cxn>
              </a:cxnLst>
              <a:rect l="T15" t="T16" r="T17" b="T18"/>
              <a:pathLst>
                <a:path w="1383" h="954">
                  <a:moveTo>
                    <a:pt x="1383" y="0"/>
                  </a:moveTo>
                  <a:lnTo>
                    <a:pt x="1383" y="298"/>
                  </a:lnTo>
                  <a:lnTo>
                    <a:pt x="0" y="298"/>
                  </a:lnTo>
                  <a:lnTo>
                    <a:pt x="0" y="954"/>
                  </a:lnTo>
                  <a:lnTo>
                    <a:pt x="64" y="954"/>
                  </a:lnTo>
                </a:path>
              </a:pathLst>
            </a:custGeom>
            <a:noFill/>
            <a:ln w="22225">
              <a:solidFill>
                <a:srgbClr val="CC0000"/>
              </a:solidFill>
              <a:round/>
              <a:headEnd/>
              <a:tailEnd/>
            </a:ln>
          </p:spPr>
          <p:txBody>
            <a:bodyPr/>
            <a:lstStyle/>
            <a:p>
              <a:endParaRPr lang="zh-CN" altLang="en-US"/>
            </a:p>
          </p:txBody>
        </p:sp>
        <p:sp>
          <p:nvSpPr>
            <p:cNvPr id="585842" name="Rectangle 150"/>
            <p:cNvSpPr>
              <a:spLocks noChangeArrowheads="1"/>
            </p:cNvSpPr>
            <p:nvPr/>
          </p:nvSpPr>
          <p:spPr bwMode="auto">
            <a:xfrm>
              <a:off x="2228" y="1861"/>
              <a:ext cx="145" cy="173"/>
            </a:xfrm>
            <a:prstGeom prst="rect">
              <a:avLst/>
            </a:prstGeom>
            <a:noFill/>
            <a:ln w="9525">
              <a:noFill/>
              <a:miter lim="800000"/>
              <a:headEnd/>
              <a:tailEnd/>
            </a:ln>
          </p:spPr>
          <p:txBody>
            <a:bodyPr wrap="none" lIns="0" tIns="0" rIns="0" bIns="0">
              <a:spAutoFit/>
            </a:bodyPr>
            <a:lstStyle/>
            <a:p>
              <a:pPr eaLnBrk="1" hangingPunct="1">
                <a:spcBef>
                  <a:spcPct val="50000"/>
                </a:spcBef>
              </a:pPr>
              <a:r>
                <a:rPr lang="en-US" altLang="zh-CN" sz="1800" b="1">
                  <a:solidFill>
                    <a:srgbClr val="CC0000"/>
                  </a:solidFill>
                  <a:ea typeface="宋体" pitchFamily="2" charset="-122"/>
                </a:rPr>
                <a:t>①</a:t>
              </a:r>
              <a:endParaRPr lang="zh-CN" altLang="en-US" sz="1800" b="1">
                <a:solidFill>
                  <a:srgbClr val="CC0000"/>
                </a:solidFill>
                <a:ea typeface="宋体" pitchFamily="2" charset="-122"/>
              </a:endParaRPr>
            </a:p>
          </p:txBody>
        </p:sp>
      </p:grpSp>
      <p:grpSp>
        <p:nvGrpSpPr>
          <p:cNvPr id="5" name="Group 153"/>
          <p:cNvGrpSpPr>
            <a:grpSpLocks/>
          </p:cNvGrpSpPr>
          <p:nvPr/>
        </p:nvGrpSpPr>
        <p:grpSpPr bwMode="auto">
          <a:xfrm>
            <a:off x="1031875" y="2125663"/>
            <a:ext cx="2395538" cy="3151187"/>
            <a:chOff x="620" y="1747"/>
            <a:chExt cx="1509" cy="1985"/>
          </a:xfrm>
        </p:grpSpPr>
        <p:sp>
          <p:nvSpPr>
            <p:cNvPr id="585844" name="Freeform 40"/>
            <p:cNvSpPr>
              <a:spLocks/>
            </p:cNvSpPr>
            <p:nvPr/>
          </p:nvSpPr>
          <p:spPr bwMode="auto">
            <a:xfrm>
              <a:off x="620" y="1761"/>
              <a:ext cx="1509" cy="1971"/>
            </a:xfrm>
            <a:custGeom>
              <a:avLst/>
              <a:gdLst>
                <a:gd name="T0" fmla="*/ 27513 w 1207"/>
                <a:gd name="T1" fmla="*/ 0 h 1724"/>
                <a:gd name="T2" fmla="*/ 27513 w 1207"/>
                <a:gd name="T3" fmla="*/ 1196 h 1724"/>
                <a:gd name="T4" fmla="*/ 0 w 1207"/>
                <a:gd name="T5" fmla="*/ 1196 h 1724"/>
                <a:gd name="T6" fmla="*/ 0 w 1207"/>
                <a:gd name="T7" fmla="*/ 11233 h 1724"/>
                <a:gd name="T8" fmla="*/ 6530 w 1207"/>
                <a:gd name="T9" fmla="*/ 11233 h 1724"/>
                <a:gd name="T10" fmla="*/ 0 60000 65536"/>
                <a:gd name="T11" fmla="*/ 0 60000 65536"/>
                <a:gd name="T12" fmla="*/ 0 60000 65536"/>
                <a:gd name="T13" fmla="*/ 0 60000 65536"/>
                <a:gd name="T14" fmla="*/ 0 60000 65536"/>
                <a:gd name="T15" fmla="*/ 0 w 1207"/>
                <a:gd name="T16" fmla="*/ 0 h 1724"/>
                <a:gd name="T17" fmla="*/ 1207 w 1207"/>
                <a:gd name="T18" fmla="*/ 1724 h 1724"/>
              </a:gdLst>
              <a:ahLst/>
              <a:cxnLst>
                <a:cxn ang="T10">
                  <a:pos x="T0" y="T1"/>
                </a:cxn>
                <a:cxn ang="T11">
                  <a:pos x="T2" y="T3"/>
                </a:cxn>
                <a:cxn ang="T12">
                  <a:pos x="T4" y="T5"/>
                </a:cxn>
                <a:cxn ang="T13">
                  <a:pos x="T6" y="T7"/>
                </a:cxn>
                <a:cxn ang="T14">
                  <a:pos x="T8" y="T9"/>
                </a:cxn>
              </a:cxnLst>
              <a:rect l="T15" t="T16" r="T17" b="T18"/>
              <a:pathLst>
                <a:path w="1207" h="1724">
                  <a:moveTo>
                    <a:pt x="1207" y="0"/>
                  </a:moveTo>
                  <a:lnTo>
                    <a:pt x="1207" y="184"/>
                  </a:lnTo>
                  <a:lnTo>
                    <a:pt x="0" y="184"/>
                  </a:lnTo>
                  <a:lnTo>
                    <a:pt x="0" y="1724"/>
                  </a:lnTo>
                  <a:lnTo>
                    <a:pt x="286" y="1724"/>
                  </a:lnTo>
                </a:path>
              </a:pathLst>
            </a:custGeom>
            <a:noFill/>
            <a:ln w="22225">
              <a:solidFill>
                <a:srgbClr val="0000FF"/>
              </a:solidFill>
              <a:round/>
              <a:headEnd/>
              <a:tailEnd/>
            </a:ln>
          </p:spPr>
          <p:txBody>
            <a:bodyPr/>
            <a:lstStyle/>
            <a:p>
              <a:endParaRPr lang="zh-CN" altLang="en-US"/>
            </a:p>
          </p:txBody>
        </p:sp>
        <p:sp>
          <p:nvSpPr>
            <p:cNvPr id="585845" name="Rectangle 152"/>
            <p:cNvSpPr>
              <a:spLocks noChangeArrowheads="1"/>
            </p:cNvSpPr>
            <p:nvPr/>
          </p:nvSpPr>
          <p:spPr bwMode="auto">
            <a:xfrm>
              <a:off x="1932" y="1747"/>
              <a:ext cx="145" cy="173"/>
            </a:xfrm>
            <a:prstGeom prst="rect">
              <a:avLst/>
            </a:prstGeom>
            <a:noFill/>
            <a:ln w="9525">
              <a:noFill/>
              <a:miter lim="800000"/>
              <a:headEnd/>
              <a:tailEnd/>
            </a:ln>
          </p:spPr>
          <p:txBody>
            <a:bodyPr wrap="none" lIns="0" tIns="0" rIns="0" bIns="0">
              <a:spAutoFit/>
            </a:bodyPr>
            <a:lstStyle/>
            <a:p>
              <a:pPr eaLnBrk="1" hangingPunct="1">
                <a:spcBef>
                  <a:spcPct val="50000"/>
                </a:spcBef>
              </a:pPr>
              <a:r>
                <a:rPr lang="en-US" altLang="zh-CN" sz="1800" b="1">
                  <a:solidFill>
                    <a:srgbClr val="0000FF"/>
                  </a:solidFill>
                  <a:ea typeface="宋体" pitchFamily="2" charset="-122"/>
                </a:rPr>
                <a:t>②</a:t>
              </a:r>
              <a:endParaRPr lang="zh-CN" altLang="en-US" sz="1800" b="1">
                <a:solidFill>
                  <a:srgbClr val="0000FF"/>
                </a:solidFill>
                <a:ea typeface="宋体" pitchFamily="2" charset="-122"/>
              </a:endParaRPr>
            </a:p>
          </p:txBody>
        </p:sp>
      </p:grpSp>
      <p:grpSp>
        <p:nvGrpSpPr>
          <p:cNvPr id="6" name="Group 161"/>
          <p:cNvGrpSpPr>
            <a:grpSpLocks/>
          </p:cNvGrpSpPr>
          <p:nvPr/>
        </p:nvGrpSpPr>
        <p:grpSpPr bwMode="auto">
          <a:xfrm>
            <a:off x="654050" y="2101850"/>
            <a:ext cx="1171575" cy="3938588"/>
            <a:chOff x="382" y="1732"/>
            <a:chExt cx="738" cy="2481"/>
          </a:xfrm>
        </p:grpSpPr>
        <p:sp>
          <p:nvSpPr>
            <p:cNvPr id="585847" name="Freeform 5"/>
            <p:cNvSpPr>
              <a:spLocks/>
            </p:cNvSpPr>
            <p:nvPr/>
          </p:nvSpPr>
          <p:spPr bwMode="auto">
            <a:xfrm>
              <a:off x="506" y="1929"/>
              <a:ext cx="39" cy="35"/>
            </a:xfrm>
            <a:custGeom>
              <a:avLst/>
              <a:gdLst>
                <a:gd name="T0" fmla="*/ 0 w 31"/>
                <a:gd name="T1" fmla="*/ 159 h 31"/>
                <a:gd name="T2" fmla="*/ 771 w 31"/>
                <a:gd name="T3" fmla="*/ 170 h 31"/>
                <a:gd name="T4" fmla="*/ 418 w 31"/>
                <a:gd name="T5" fmla="*/ 0 h 31"/>
                <a:gd name="T6" fmla="*/ 0 w 31"/>
                <a:gd name="T7" fmla="*/ 170 h 31"/>
                <a:gd name="T8" fmla="*/ 0 w 31"/>
                <a:gd name="T9" fmla="*/ 170 h 31"/>
                <a:gd name="T10" fmla="*/ 0 w 31"/>
                <a:gd name="T11" fmla="*/ 159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0" y="29"/>
                  </a:moveTo>
                  <a:lnTo>
                    <a:pt x="31" y="31"/>
                  </a:lnTo>
                  <a:lnTo>
                    <a:pt x="17" y="0"/>
                  </a:lnTo>
                  <a:lnTo>
                    <a:pt x="0" y="31"/>
                  </a:lnTo>
                  <a:lnTo>
                    <a:pt x="0" y="29"/>
                  </a:lnTo>
                  <a:close/>
                </a:path>
              </a:pathLst>
            </a:custGeom>
            <a:solidFill>
              <a:srgbClr val="000000"/>
            </a:solidFill>
            <a:ln w="9525">
              <a:noFill/>
              <a:round/>
              <a:headEnd/>
              <a:tailEnd/>
            </a:ln>
          </p:spPr>
          <p:txBody>
            <a:bodyPr/>
            <a:lstStyle/>
            <a:p>
              <a:endParaRPr lang="zh-CN" altLang="en-US"/>
            </a:p>
          </p:txBody>
        </p:sp>
        <p:sp>
          <p:nvSpPr>
            <p:cNvPr id="585848" name="Text Box 123"/>
            <p:cNvSpPr txBox="1">
              <a:spLocks noChangeArrowheads="1"/>
            </p:cNvSpPr>
            <p:nvPr/>
          </p:nvSpPr>
          <p:spPr bwMode="auto">
            <a:xfrm>
              <a:off x="382" y="1732"/>
              <a:ext cx="308" cy="231"/>
            </a:xfrm>
            <a:prstGeom prst="rect">
              <a:avLst/>
            </a:prstGeom>
            <a:noFill/>
            <a:ln w="12700">
              <a:noFill/>
              <a:miter lim="800000"/>
              <a:headEnd/>
              <a:tailEnd/>
            </a:ln>
          </p:spPr>
          <p:txBody>
            <a:bodyPr wrap="none">
              <a:spAutoFit/>
            </a:bodyPr>
            <a:lstStyle/>
            <a:p>
              <a:r>
                <a:rPr lang="en-US" altLang="zh-CN" sz="1800" b="1">
                  <a:ea typeface="宋体" pitchFamily="2" charset="-122"/>
                </a:rPr>
                <a:t>Hit</a:t>
              </a:r>
            </a:p>
          </p:txBody>
        </p:sp>
        <p:grpSp>
          <p:nvGrpSpPr>
            <p:cNvPr id="585849" name="Group 156"/>
            <p:cNvGrpSpPr>
              <a:grpSpLocks/>
            </p:cNvGrpSpPr>
            <p:nvPr/>
          </p:nvGrpSpPr>
          <p:grpSpPr bwMode="auto">
            <a:xfrm>
              <a:off x="527" y="1956"/>
              <a:ext cx="593" cy="2257"/>
              <a:chOff x="527" y="1956"/>
              <a:chExt cx="593" cy="2257"/>
            </a:xfrm>
          </p:grpSpPr>
          <p:sp>
            <p:nvSpPr>
              <p:cNvPr id="585850" name="Line 36"/>
              <p:cNvSpPr>
                <a:spLocks noChangeShapeType="1"/>
              </p:cNvSpPr>
              <p:nvPr/>
            </p:nvSpPr>
            <p:spPr bwMode="auto">
              <a:xfrm>
                <a:off x="845" y="2849"/>
                <a:ext cx="2" cy="1094"/>
              </a:xfrm>
              <a:prstGeom prst="line">
                <a:avLst/>
              </a:prstGeom>
              <a:noFill/>
              <a:ln w="28575">
                <a:solidFill>
                  <a:srgbClr val="006600"/>
                </a:solidFill>
                <a:round/>
                <a:headEnd/>
                <a:tailEnd/>
              </a:ln>
            </p:spPr>
            <p:txBody>
              <a:bodyPr/>
              <a:lstStyle/>
              <a:p>
                <a:endParaRPr lang="zh-CN" altLang="en-US"/>
              </a:p>
            </p:txBody>
          </p:sp>
          <p:sp>
            <p:nvSpPr>
              <p:cNvPr id="585851" name="Freeform 38"/>
              <p:cNvSpPr>
                <a:spLocks/>
              </p:cNvSpPr>
              <p:nvPr/>
            </p:nvSpPr>
            <p:spPr bwMode="auto">
              <a:xfrm>
                <a:off x="527" y="1956"/>
                <a:ext cx="320" cy="2257"/>
              </a:xfrm>
              <a:custGeom>
                <a:avLst/>
                <a:gdLst>
                  <a:gd name="T0" fmla="*/ 5814 w 256"/>
                  <a:gd name="T1" fmla="*/ 12291 h 1974"/>
                  <a:gd name="T2" fmla="*/ 5814 w 256"/>
                  <a:gd name="T3" fmla="*/ 12883 h 1974"/>
                  <a:gd name="T4" fmla="*/ 0 w 256"/>
                  <a:gd name="T5" fmla="*/ 12883 h 1974"/>
                  <a:gd name="T6" fmla="*/ 0 w 256"/>
                  <a:gd name="T7" fmla="*/ 0 h 1974"/>
                  <a:gd name="T8" fmla="*/ 0 60000 65536"/>
                  <a:gd name="T9" fmla="*/ 0 60000 65536"/>
                  <a:gd name="T10" fmla="*/ 0 60000 65536"/>
                  <a:gd name="T11" fmla="*/ 0 60000 65536"/>
                  <a:gd name="T12" fmla="*/ 0 w 256"/>
                  <a:gd name="T13" fmla="*/ 0 h 1974"/>
                  <a:gd name="T14" fmla="*/ 256 w 256"/>
                  <a:gd name="T15" fmla="*/ 1974 h 1974"/>
                </a:gdLst>
                <a:ahLst/>
                <a:cxnLst>
                  <a:cxn ang="T8">
                    <a:pos x="T0" y="T1"/>
                  </a:cxn>
                  <a:cxn ang="T9">
                    <a:pos x="T2" y="T3"/>
                  </a:cxn>
                  <a:cxn ang="T10">
                    <a:pos x="T4" y="T5"/>
                  </a:cxn>
                  <a:cxn ang="T11">
                    <a:pos x="T6" y="T7"/>
                  </a:cxn>
                </a:cxnLst>
                <a:rect l="T12" t="T13" r="T14" b="T15"/>
                <a:pathLst>
                  <a:path w="256" h="1974">
                    <a:moveTo>
                      <a:pt x="256" y="1883"/>
                    </a:moveTo>
                    <a:lnTo>
                      <a:pt x="256" y="1974"/>
                    </a:lnTo>
                    <a:lnTo>
                      <a:pt x="0" y="1974"/>
                    </a:lnTo>
                    <a:lnTo>
                      <a:pt x="0" y="0"/>
                    </a:lnTo>
                  </a:path>
                </a:pathLst>
              </a:custGeom>
              <a:noFill/>
              <a:ln w="28575">
                <a:solidFill>
                  <a:srgbClr val="006600"/>
                </a:solidFill>
                <a:round/>
                <a:headEnd/>
                <a:tailEnd/>
              </a:ln>
            </p:spPr>
            <p:txBody>
              <a:bodyPr/>
              <a:lstStyle/>
              <a:p>
                <a:endParaRPr lang="zh-CN" altLang="en-US"/>
              </a:p>
            </p:txBody>
          </p:sp>
          <p:grpSp>
            <p:nvGrpSpPr>
              <p:cNvPr id="585852" name="Group 155"/>
              <p:cNvGrpSpPr>
                <a:grpSpLocks/>
              </p:cNvGrpSpPr>
              <p:nvPr/>
            </p:nvGrpSpPr>
            <p:grpSpPr bwMode="auto">
              <a:xfrm>
                <a:off x="887" y="3808"/>
                <a:ext cx="233" cy="294"/>
                <a:chOff x="887" y="3808"/>
                <a:chExt cx="233" cy="294"/>
              </a:xfrm>
            </p:grpSpPr>
            <p:sp>
              <p:nvSpPr>
                <p:cNvPr id="585853" name="Freeform 37"/>
                <p:cNvSpPr>
                  <a:spLocks/>
                </p:cNvSpPr>
                <p:nvPr/>
              </p:nvSpPr>
              <p:spPr bwMode="auto">
                <a:xfrm>
                  <a:off x="887" y="3808"/>
                  <a:ext cx="206" cy="129"/>
                </a:xfrm>
                <a:custGeom>
                  <a:avLst/>
                  <a:gdLst>
                    <a:gd name="T0" fmla="*/ 3688 w 165"/>
                    <a:gd name="T1" fmla="*/ 0 h 113"/>
                    <a:gd name="T2" fmla="*/ 3688 w 165"/>
                    <a:gd name="T3" fmla="*/ 370 h 113"/>
                    <a:gd name="T4" fmla="*/ 0 w 165"/>
                    <a:gd name="T5" fmla="*/ 370 h 113"/>
                    <a:gd name="T6" fmla="*/ 0 w 165"/>
                    <a:gd name="T7" fmla="*/ 720 h 113"/>
                    <a:gd name="T8" fmla="*/ 0 60000 65536"/>
                    <a:gd name="T9" fmla="*/ 0 60000 65536"/>
                    <a:gd name="T10" fmla="*/ 0 60000 65536"/>
                    <a:gd name="T11" fmla="*/ 0 60000 65536"/>
                    <a:gd name="T12" fmla="*/ 0 w 165"/>
                    <a:gd name="T13" fmla="*/ 0 h 113"/>
                    <a:gd name="T14" fmla="*/ 165 w 165"/>
                    <a:gd name="T15" fmla="*/ 113 h 113"/>
                  </a:gdLst>
                  <a:ahLst/>
                  <a:cxnLst>
                    <a:cxn ang="T8">
                      <a:pos x="T0" y="T1"/>
                    </a:cxn>
                    <a:cxn ang="T9">
                      <a:pos x="T2" y="T3"/>
                    </a:cxn>
                    <a:cxn ang="T10">
                      <a:pos x="T4" y="T5"/>
                    </a:cxn>
                    <a:cxn ang="T11">
                      <a:pos x="T6" y="T7"/>
                    </a:cxn>
                  </a:cxnLst>
                  <a:rect l="T12" t="T13" r="T14" b="T15"/>
                  <a:pathLst>
                    <a:path w="165" h="113">
                      <a:moveTo>
                        <a:pt x="165" y="0"/>
                      </a:moveTo>
                      <a:lnTo>
                        <a:pt x="165" y="58"/>
                      </a:lnTo>
                      <a:lnTo>
                        <a:pt x="0" y="58"/>
                      </a:lnTo>
                      <a:lnTo>
                        <a:pt x="0" y="113"/>
                      </a:lnTo>
                    </a:path>
                  </a:pathLst>
                </a:custGeom>
                <a:noFill/>
                <a:ln w="28575">
                  <a:solidFill>
                    <a:srgbClr val="006600"/>
                  </a:solidFill>
                  <a:round/>
                  <a:headEnd/>
                  <a:tailEnd/>
                </a:ln>
              </p:spPr>
              <p:txBody>
                <a:bodyPr/>
                <a:lstStyle/>
                <a:p>
                  <a:endParaRPr lang="zh-CN" altLang="en-US"/>
                </a:p>
              </p:txBody>
            </p:sp>
            <p:sp>
              <p:nvSpPr>
                <p:cNvPr id="585854" name="Rectangle 154"/>
                <p:cNvSpPr>
                  <a:spLocks noChangeArrowheads="1"/>
                </p:cNvSpPr>
                <p:nvPr/>
              </p:nvSpPr>
              <p:spPr bwMode="auto">
                <a:xfrm>
                  <a:off x="975" y="3929"/>
                  <a:ext cx="145" cy="173"/>
                </a:xfrm>
                <a:prstGeom prst="rect">
                  <a:avLst/>
                </a:prstGeom>
                <a:noFill/>
                <a:ln w="9525">
                  <a:noFill/>
                  <a:miter lim="800000"/>
                  <a:headEnd/>
                  <a:tailEnd/>
                </a:ln>
              </p:spPr>
              <p:txBody>
                <a:bodyPr wrap="none" lIns="0" tIns="0" rIns="0" bIns="0">
                  <a:spAutoFit/>
                </a:bodyPr>
                <a:lstStyle/>
                <a:p>
                  <a:pPr eaLnBrk="1" hangingPunct="1">
                    <a:spcBef>
                      <a:spcPct val="50000"/>
                    </a:spcBef>
                  </a:pPr>
                  <a:r>
                    <a:rPr lang="en-US" altLang="zh-CN" sz="1800" b="1">
                      <a:solidFill>
                        <a:srgbClr val="006600"/>
                      </a:solidFill>
                      <a:ea typeface="宋体" pitchFamily="2" charset="-122"/>
                    </a:rPr>
                    <a:t>③</a:t>
                  </a:r>
                  <a:endParaRPr lang="zh-CN" altLang="en-US" sz="1800" b="1">
                    <a:solidFill>
                      <a:srgbClr val="006600"/>
                    </a:solidFill>
                    <a:ea typeface="宋体" pitchFamily="2" charset="-122"/>
                  </a:endParaRPr>
                </a:p>
              </p:txBody>
            </p:sp>
          </p:grpSp>
        </p:grpSp>
      </p:grpSp>
      <p:grpSp>
        <p:nvGrpSpPr>
          <p:cNvPr id="9" name="Group 160"/>
          <p:cNvGrpSpPr>
            <a:grpSpLocks/>
          </p:cNvGrpSpPr>
          <p:nvPr/>
        </p:nvGrpSpPr>
        <p:grpSpPr bwMode="auto">
          <a:xfrm>
            <a:off x="4594225" y="2151063"/>
            <a:ext cx="3111500" cy="274637"/>
            <a:chOff x="2864" y="1763"/>
            <a:chExt cx="1960" cy="173"/>
          </a:xfrm>
        </p:grpSpPr>
        <p:grpSp>
          <p:nvGrpSpPr>
            <p:cNvPr id="585856" name="Group 158"/>
            <p:cNvGrpSpPr>
              <a:grpSpLocks/>
            </p:cNvGrpSpPr>
            <p:nvPr/>
          </p:nvGrpSpPr>
          <p:grpSpPr bwMode="auto">
            <a:xfrm>
              <a:off x="2864" y="1765"/>
              <a:ext cx="1960" cy="168"/>
              <a:chOff x="2864" y="1765"/>
              <a:chExt cx="1960" cy="168"/>
            </a:xfrm>
          </p:grpSpPr>
          <p:sp>
            <p:nvSpPr>
              <p:cNvPr id="585857" name="Line 121"/>
              <p:cNvSpPr>
                <a:spLocks noChangeShapeType="1"/>
              </p:cNvSpPr>
              <p:nvPr/>
            </p:nvSpPr>
            <p:spPr bwMode="auto">
              <a:xfrm>
                <a:off x="2864" y="1765"/>
                <a:ext cx="0" cy="168"/>
              </a:xfrm>
              <a:prstGeom prst="line">
                <a:avLst/>
              </a:prstGeom>
              <a:noFill/>
              <a:ln w="22225">
                <a:solidFill>
                  <a:schemeClr val="accent1"/>
                </a:solidFill>
                <a:round/>
                <a:headEnd/>
                <a:tailEnd/>
              </a:ln>
            </p:spPr>
            <p:txBody>
              <a:bodyPr/>
              <a:lstStyle/>
              <a:p>
                <a:endParaRPr lang="zh-CN" altLang="en-US"/>
              </a:p>
            </p:txBody>
          </p:sp>
          <p:sp>
            <p:nvSpPr>
              <p:cNvPr id="585858" name="Line 122"/>
              <p:cNvSpPr>
                <a:spLocks noChangeShapeType="1"/>
              </p:cNvSpPr>
              <p:nvPr/>
            </p:nvSpPr>
            <p:spPr bwMode="auto">
              <a:xfrm>
                <a:off x="2864" y="1925"/>
                <a:ext cx="1960" cy="0"/>
              </a:xfrm>
              <a:prstGeom prst="line">
                <a:avLst/>
              </a:prstGeom>
              <a:noFill/>
              <a:ln w="22225">
                <a:solidFill>
                  <a:schemeClr val="accent1"/>
                </a:solidFill>
                <a:round/>
                <a:headEnd/>
                <a:tailEnd type="triangle" w="med" len="med"/>
              </a:ln>
            </p:spPr>
            <p:txBody>
              <a:bodyPr/>
              <a:lstStyle/>
              <a:p>
                <a:endParaRPr lang="zh-CN" altLang="en-US"/>
              </a:p>
            </p:txBody>
          </p:sp>
        </p:grpSp>
        <p:sp>
          <p:nvSpPr>
            <p:cNvPr id="585859" name="Rectangle 159"/>
            <p:cNvSpPr>
              <a:spLocks noChangeArrowheads="1"/>
            </p:cNvSpPr>
            <p:nvPr/>
          </p:nvSpPr>
          <p:spPr bwMode="auto">
            <a:xfrm>
              <a:off x="3122" y="1763"/>
              <a:ext cx="184" cy="173"/>
            </a:xfrm>
            <a:prstGeom prst="rect">
              <a:avLst/>
            </a:prstGeom>
            <a:noFill/>
            <a:ln w="9525">
              <a:noFill/>
              <a:miter lim="800000"/>
              <a:headEnd/>
              <a:tailEnd/>
            </a:ln>
          </p:spPr>
          <p:txBody>
            <a:bodyPr wrap="none" lIns="0" tIns="0" rIns="0" bIns="0" anchor="ctr">
              <a:spAutoFit/>
            </a:bodyPr>
            <a:lstStyle/>
            <a:p>
              <a:r>
                <a:rPr lang="en-US" altLang="zh-CN" sz="1800" b="1">
                  <a:solidFill>
                    <a:schemeClr val="accent1"/>
                  </a:solidFill>
                  <a:ea typeface="宋体" pitchFamily="2" charset="-122"/>
                  <a:cs typeface="Arial" pitchFamily="34" charset="0"/>
                </a:rPr>
                <a:t>⑤</a:t>
              </a:r>
              <a:r>
                <a:rPr lang="en-US" altLang="zh-CN" sz="1800" b="1" i="1">
                  <a:solidFill>
                    <a:srgbClr val="666699"/>
                  </a:solidFill>
                  <a:ea typeface="宋体" pitchFamily="2" charset="-122"/>
                  <a:cs typeface="Arial" pitchFamily="34" charset="0"/>
                </a:rPr>
                <a:t> </a:t>
              </a:r>
            </a:p>
          </p:txBody>
        </p:sp>
      </p:grpSp>
      <p:sp>
        <p:nvSpPr>
          <p:cNvPr id="432291" name="Text Box 163"/>
          <p:cNvSpPr txBox="1">
            <a:spLocks noChangeArrowheads="1"/>
          </p:cNvSpPr>
          <p:nvPr/>
        </p:nvSpPr>
        <p:spPr bwMode="auto">
          <a:xfrm>
            <a:off x="1962150" y="5454650"/>
            <a:ext cx="1936750" cy="54927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solidFill>
                  <a:srgbClr val="FF0000"/>
                </a:solidFill>
                <a:ea typeface="黑体" pitchFamily="49" charset="-122"/>
              </a:rPr>
              <a:t>问题：</a:t>
            </a:r>
            <a:r>
              <a:rPr kumimoji="1" lang="en-US" altLang="zh-CN" sz="1800" b="1">
                <a:solidFill>
                  <a:srgbClr val="FF0000"/>
                </a:solidFill>
                <a:ea typeface="黑体" pitchFamily="49" charset="-122"/>
              </a:rPr>
              <a:t>Cache</a:t>
            </a:r>
            <a:r>
              <a:rPr kumimoji="1" lang="zh-CN" altLang="en-US" sz="1800" b="1">
                <a:solidFill>
                  <a:srgbClr val="FF0000"/>
                </a:solidFill>
                <a:ea typeface="黑体" pitchFamily="49" charset="-122"/>
              </a:rPr>
              <a:t>有多少行？容量多大？</a:t>
            </a:r>
          </a:p>
        </p:txBody>
      </p:sp>
      <p:sp>
        <p:nvSpPr>
          <p:cNvPr id="432292" name="Text Box 164"/>
          <p:cNvSpPr txBox="1">
            <a:spLocks noChangeArrowheads="1"/>
          </p:cNvSpPr>
          <p:nvPr/>
        </p:nvSpPr>
        <p:spPr bwMode="auto">
          <a:xfrm>
            <a:off x="1601788" y="6105525"/>
            <a:ext cx="5400675" cy="609600"/>
          </a:xfrm>
          <a:prstGeom prst="rect">
            <a:avLst/>
          </a:prstGeom>
          <a:noFill/>
          <a:ln w="9525">
            <a:noFill/>
            <a:miter lim="800000"/>
            <a:headEnd/>
            <a:tailEnd/>
          </a:ln>
        </p:spPr>
        <p:txBody>
          <a:bodyPr lIns="0" tIns="0" rIns="0" bIns="0">
            <a:spAutoFit/>
          </a:bodyPr>
          <a:lstStyle/>
          <a:p>
            <a:pPr eaLnBrk="1" hangingPunct="1"/>
            <a:r>
              <a:rPr kumimoji="1" lang="zh-CN" altLang="en-US" sz="2000" b="1">
                <a:solidFill>
                  <a:srgbClr val="0000FF"/>
                </a:solidFill>
                <a:ea typeface="黑体" pitchFamily="49" charset="-122"/>
              </a:rPr>
              <a:t>容量 </a:t>
            </a:r>
            <a:r>
              <a:rPr kumimoji="1" lang="en-US" altLang="zh-CN" sz="2000" b="1">
                <a:solidFill>
                  <a:srgbClr val="0000FF"/>
                </a:solidFill>
                <a:ea typeface="黑体" pitchFamily="49" charset="-122"/>
              </a:rPr>
              <a:t>4Kx(1+16)+64Kx8=580Kbits=72.5KB, </a:t>
            </a:r>
          </a:p>
          <a:p>
            <a:pPr eaLnBrk="1" hangingPunct="1"/>
            <a:r>
              <a:rPr kumimoji="1" lang="zh-CN" altLang="en-US" sz="2000" b="1">
                <a:solidFill>
                  <a:srgbClr val="0000FF"/>
                </a:solidFill>
                <a:ea typeface="黑体" pitchFamily="49" charset="-122"/>
              </a:rPr>
              <a:t>数据占</a:t>
            </a:r>
            <a:r>
              <a:rPr kumimoji="1" lang="en-US" altLang="zh-CN" sz="2000" b="1">
                <a:solidFill>
                  <a:srgbClr val="0000FF"/>
                </a:solidFill>
                <a:ea typeface="黑体" pitchFamily="49" charset="-122"/>
              </a:rPr>
              <a:t>64KB / 72.5KB = 88.3%</a:t>
            </a:r>
            <a:r>
              <a:rPr kumimoji="1" lang="en-US" altLang="zh-CN" sz="2000" b="1" i="1">
                <a:solidFill>
                  <a:srgbClr val="0000FF"/>
                </a:solidFill>
                <a:ea typeface="黑体" pitchFamily="49" charset="-122"/>
              </a:rPr>
              <a:t> </a:t>
            </a:r>
            <a:r>
              <a:rPr kumimoji="1" lang="en-US" altLang="zh-CN" sz="2000" b="1">
                <a:solidFill>
                  <a:srgbClr val="0000FF"/>
                </a:solidFill>
                <a:ea typeface="黑体" pitchFamily="49" charset="-122"/>
              </a:rPr>
              <a:t> </a:t>
            </a:r>
          </a:p>
        </p:txBody>
      </p:sp>
      <p:sp>
        <p:nvSpPr>
          <p:cNvPr id="585862" name="Line 165"/>
          <p:cNvSpPr>
            <a:spLocks noChangeShapeType="1"/>
          </p:cNvSpPr>
          <p:nvPr/>
        </p:nvSpPr>
        <p:spPr bwMode="auto">
          <a:xfrm>
            <a:off x="2051050" y="2752725"/>
            <a:ext cx="0" cy="406400"/>
          </a:xfrm>
          <a:prstGeom prst="line">
            <a:avLst/>
          </a:prstGeom>
          <a:noFill/>
          <a:ln w="28575">
            <a:solidFill>
              <a:srgbClr val="800000"/>
            </a:solidFill>
            <a:round/>
            <a:headEnd/>
            <a:tailEnd/>
          </a:ln>
        </p:spPr>
        <p:txBody>
          <a:bodyPr lIns="0" tIns="0" rIns="0" bIns="0">
            <a:spAutoFit/>
          </a:bodyPr>
          <a:lstStyle/>
          <a:p>
            <a:endParaRPr lang="zh-CN" altLang="en-US"/>
          </a:p>
        </p:txBody>
      </p:sp>
      <p:sp>
        <p:nvSpPr>
          <p:cNvPr id="585863" name="Text Box 135"/>
          <p:cNvSpPr txBox="1">
            <a:spLocks noChangeArrowheads="1"/>
          </p:cNvSpPr>
          <p:nvPr/>
        </p:nvSpPr>
        <p:spPr bwMode="auto">
          <a:xfrm>
            <a:off x="8172450" y="4103688"/>
            <a:ext cx="765175" cy="914400"/>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en-US" altLang="zh-CN" sz="2000" b="1">
                <a:solidFill>
                  <a:srgbClr val="CC3300"/>
                </a:solidFill>
                <a:ea typeface="华文新魏" pitchFamily="2" charset="-122"/>
              </a:rPr>
              <a:t>64KB÷16B=4K</a:t>
            </a:r>
            <a:r>
              <a:rPr kumimoji="1" lang="zh-CN" altLang="en-US" sz="2000" b="1">
                <a:solidFill>
                  <a:srgbClr val="CC3300"/>
                </a:solidFill>
                <a:ea typeface="华文新魏" pitchFamily="2" charset="-122"/>
              </a:rPr>
              <a:t>行</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32291"/>
                                        </p:tgtEl>
                                        <p:attrNameLst>
                                          <p:attrName>style.visibility</p:attrName>
                                        </p:attrNameLst>
                                      </p:cBhvr>
                                      <p:to>
                                        <p:strVal val="visible"/>
                                      </p:to>
                                    </p:set>
                                    <p:animEffect transition="in" filter="blinds(horizontal)">
                                      <p:cBhvr>
                                        <p:cTn id="32" dur="500"/>
                                        <p:tgtEl>
                                          <p:spTgt spid="43229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85863"/>
                                        </p:tgtEl>
                                        <p:attrNameLst>
                                          <p:attrName>style.visibility</p:attrName>
                                        </p:attrNameLst>
                                      </p:cBhvr>
                                      <p:to>
                                        <p:strVal val="visible"/>
                                      </p:to>
                                    </p:set>
                                    <p:animEffect transition="in" filter="blinds(horizontal)">
                                      <p:cBhvr>
                                        <p:cTn id="37" dur="500"/>
                                        <p:tgtEl>
                                          <p:spTgt spid="58586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32292"/>
                                        </p:tgtEl>
                                        <p:attrNameLst>
                                          <p:attrName>style.visibility</p:attrName>
                                        </p:attrNameLst>
                                      </p:cBhvr>
                                      <p:to>
                                        <p:strVal val="visible"/>
                                      </p:to>
                                    </p:set>
                                    <p:animEffect transition="in" filter="blinds(horizontal)">
                                      <p:cBhvr>
                                        <p:cTn id="42" dur="500"/>
                                        <p:tgtEl>
                                          <p:spTgt spid="43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291" grpId="0"/>
      <p:bldP spid="432292" grpId="0"/>
      <p:bldP spid="58586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idx="4294967295"/>
          </p:nvPr>
        </p:nvSpPr>
        <p:spPr>
          <a:xfrm>
            <a:off x="741363" y="247650"/>
            <a:ext cx="7321550" cy="365125"/>
          </a:xfrm>
        </p:spPr>
        <p:txBody>
          <a:bodyPr lIns="91440" tIns="45720" rIns="91440" bIns="45720" anchor="ctr"/>
          <a:lstStyle/>
          <a:p>
            <a:pPr eaLnBrk="1" hangingPunct="1"/>
            <a:r>
              <a:rPr lang="zh-CN" altLang="en-US"/>
              <a:t>如何计算</a:t>
            </a:r>
            <a:r>
              <a:rPr lang="en-US" altLang="zh-CN"/>
              <a:t>Cache</a:t>
            </a:r>
            <a:r>
              <a:rPr lang="zh-CN" altLang="en-US"/>
              <a:t>的容量？</a:t>
            </a:r>
          </a:p>
        </p:txBody>
      </p:sp>
      <p:sp>
        <p:nvSpPr>
          <p:cNvPr id="434179" name="Text Box 3"/>
          <p:cNvSpPr txBox="1">
            <a:spLocks noChangeArrowheads="1"/>
          </p:cNvSpPr>
          <p:nvPr/>
        </p:nvSpPr>
        <p:spPr bwMode="auto">
          <a:xfrm>
            <a:off x="482600" y="638175"/>
            <a:ext cx="8004175" cy="701675"/>
          </a:xfrm>
          <a:prstGeom prst="rect">
            <a:avLst/>
          </a:prstGeom>
          <a:noFill/>
          <a:ln w="12700">
            <a:noFill/>
            <a:miter lim="800000"/>
            <a:headEnd/>
            <a:tailEnd/>
          </a:ln>
        </p:spPr>
        <p:txBody>
          <a:bodyPr>
            <a:spAutoFit/>
          </a:bodyPr>
          <a:lstStyle/>
          <a:p>
            <a:r>
              <a:rPr lang="en-US" altLang="zh-CN" sz="2000" b="1">
                <a:ea typeface="宋体" pitchFamily="2" charset="-122"/>
              </a:rPr>
              <a:t>Consider a cache with </a:t>
            </a:r>
            <a:r>
              <a:rPr lang="en-US" altLang="zh-CN" sz="2000" b="1">
                <a:solidFill>
                  <a:srgbClr val="CC0000"/>
                </a:solidFill>
                <a:ea typeface="宋体" pitchFamily="2" charset="-122"/>
              </a:rPr>
              <a:t>64 Lines</a:t>
            </a:r>
            <a:r>
              <a:rPr lang="en-US" altLang="zh-CN" sz="2000" b="1">
                <a:ea typeface="宋体" pitchFamily="2" charset="-122"/>
              </a:rPr>
              <a:t> and </a:t>
            </a:r>
            <a:r>
              <a:rPr lang="en-US" altLang="zh-CN" sz="2000" b="1">
                <a:solidFill>
                  <a:srgbClr val="CC0000"/>
                </a:solidFill>
                <a:ea typeface="宋体" pitchFamily="2" charset="-122"/>
              </a:rPr>
              <a:t>a block size of 16 bytes</a:t>
            </a:r>
            <a:r>
              <a:rPr lang="en-US" altLang="zh-CN" sz="2000" b="1">
                <a:ea typeface="宋体" pitchFamily="2" charset="-122"/>
              </a:rPr>
              <a:t>. </a:t>
            </a:r>
          </a:p>
          <a:p>
            <a:r>
              <a:rPr lang="en-US" altLang="zh-CN" sz="2000" b="1">
                <a:solidFill>
                  <a:srgbClr val="FF0000"/>
                </a:solidFill>
                <a:ea typeface="宋体" pitchFamily="2" charset="-122"/>
              </a:rPr>
              <a:t>What line number does byte address 1200 map to?</a:t>
            </a:r>
          </a:p>
        </p:txBody>
      </p:sp>
      <p:sp>
        <p:nvSpPr>
          <p:cNvPr id="434180" name="Text Box 4"/>
          <p:cNvSpPr txBox="1">
            <a:spLocks noChangeArrowheads="1"/>
          </p:cNvSpPr>
          <p:nvPr/>
        </p:nvSpPr>
        <p:spPr bwMode="auto">
          <a:xfrm>
            <a:off x="431800" y="1314450"/>
            <a:ext cx="8054975" cy="396875"/>
          </a:xfrm>
          <a:prstGeom prst="rect">
            <a:avLst/>
          </a:prstGeom>
          <a:noFill/>
          <a:ln w="12700">
            <a:noFill/>
            <a:miter lim="800000"/>
            <a:headEnd/>
            <a:tailEnd/>
          </a:ln>
        </p:spPr>
        <p:txBody>
          <a:bodyPr>
            <a:spAutoFit/>
          </a:bodyPr>
          <a:lstStyle/>
          <a:p>
            <a:r>
              <a:rPr lang="zh-CN" altLang="en-US" sz="2000" b="1">
                <a:solidFill>
                  <a:srgbClr val="0000FF"/>
                </a:solidFill>
                <a:ea typeface="黑体" pitchFamily="49" charset="-122"/>
              </a:rPr>
              <a:t>地址</a:t>
            </a:r>
            <a:r>
              <a:rPr lang="en-US" altLang="zh-CN" sz="2000" b="1">
                <a:solidFill>
                  <a:srgbClr val="0000FF"/>
                </a:solidFill>
                <a:ea typeface="黑体" pitchFamily="49" charset="-122"/>
              </a:rPr>
              <a:t>1200</a:t>
            </a:r>
            <a:r>
              <a:rPr lang="zh-CN" altLang="en-US" sz="2000" b="1">
                <a:solidFill>
                  <a:srgbClr val="0000FF"/>
                </a:solidFill>
                <a:ea typeface="黑体" pitchFamily="49" charset="-122"/>
              </a:rPr>
              <a:t>对应存放在第</a:t>
            </a:r>
            <a:r>
              <a:rPr lang="en-US" altLang="zh-CN" sz="2000" b="1">
                <a:solidFill>
                  <a:srgbClr val="0000FF"/>
                </a:solidFill>
                <a:ea typeface="黑体" pitchFamily="49" charset="-122"/>
              </a:rPr>
              <a:t>11</a:t>
            </a:r>
            <a:r>
              <a:rPr lang="zh-CN" altLang="en-US" sz="2000" b="1">
                <a:solidFill>
                  <a:srgbClr val="0000FF"/>
                </a:solidFill>
                <a:ea typeface="黑体" pitchFamily="49" charset="-122"/>
              </a:rPr>
              <a:t>行。因为：</a:t>
            </a:r>
            <a:r>
              <a:rPr lang="en-US" altLang="zh-CN" sz="2000" b="1">
                <a:solidFill>
                  <a:srgbClr val="0000FF"/>
                </a:solidFill>
                <a:ea typeface="黑体" pitchFamily="49" charset="-122"/>
              </a:rPr>
              <a:t> [1200/16=75] module 64 = 11</a:t>
            </a:r>
          </a:p>
        </p:txBody>
      </p:sp>
      <p:sp>
        <p:nvSpPr>
          <p:cNvPr id="434181" name="Text Box 5"/>
          <p:cNvSpPr txBox="1">
            <a:spLocks noChangeArrowheads="1"/>
          </p:cNvSpPr>
          <p:nvPr/>
        </p:nvSpPr>
        <p:spPr bwMode="auto">
          <a:xfrm>
            <a:off x="296863" y="2284413"/>
            <a:ext cx="8416925" cy="1144587"/>
          </a:xfrm>
          <a:prstGeom prst="rect">
            <a:avLst/>
          </a:prstGeom>
          <a:noFill/>
          <a:ln w="12700">
            <a:noFill/>
            <a:miter lim="800000"/>
            <a:headEnd/>
            <a:tailEnd/>
          </a:ln>
        </p:spPr>
        <p:txBody>
          <a:bodyPr>
            <a:spAutoFit/>
          </a:bodyPr>
          <a:lstStyle/>
          <a:p>
            <a:pPr>
              <a:lnSpc>
                <a:spcPct val="115000"/>
              </a:lnSpc>
            </a:pPr>
            <a:r>
              <a:rPr lang="zh-CN" altLang="en-US" sz="2000" b="1">
                <a:solidFill>
                  <a:srgbClr val="CC3300"/>
                </a:solidFill>
                <a:ea typeface="黑体" pitchFamily="49" charset="-122"/>
              </a:rPr>
              <a:t>实现以下</a:t>
            </a:r>
            <a:r>
              <a:rPr lang="en-US" altLang="zh-CN" sz="2000" b="1">
                <a:solidFill>
                  <a:srgbClr val="CC3300"/>
                </a:solidFill>
                <a:ea typeface="黑体" pitchFamily="49" charset="-122"/>
              </a:rPr>
              <a:t>cache</a:t>
            </a:r>
            <a:r>
              <a:rPr lang="zh-CN" altLang="en-US" sz="2000" b="1">
                <a:solidFill>
                  <a:srgbClr val="CC3300"/>
                </a:solidFill>
                <a:ea typeface="黑体" pitchFamily="49" charset="-122"/>
              </a:rPr>
              <a:t>需要多少位容量？</a:t>
            </a:r>
          </a:p>
          <a:p>
            <a:pPr>
              <a:lnSpc>
                <a:spcPct val="115000"/>
              </a:lnSpc>
            </a:pPr>
            <a:r>
              <a:rPr lang="en-US" altLang="zh-CN" sz="2000" b="1">
                <a:solidFill>
                  <a:srgbClr val="CC3300"/>
                </a:solidFill>
                <a:ea typeface="黑体" pitchFamily="49" charset="-122"/>
              </a:rPr>
              <a:t>Cache</a:t>
            </a:r>
            <a:r>
              <a:rPr lang="zh-CN" altLang="en-US" sz="2000" b="1">
                <a:solidFill>
                  <a:srgbClr val="CC3300"/>
                </a:solidFill>
                <a:ea typeface="黑体" pitchFamily="49" charset="-122"/>
              </a:rPr>
              <a:t>：直接映射 、</a:t>
            </a:r>
            <a:r>
              <a:rPr lang="en-US" altLang="zh-CN" sz="2000" b="1">
                <a:solidFill>
                  <a:srgbClr val="CC3300"/>
                </a:solidFill>
                <a:ea typeface="黑体" pitchFamily="49" charset="-122"/>
              </a:rPr>
              <a:t>16K</a:t>
            </a:r>
            <a:r>
              <a:rPr lang="zh-CN" altLang="en-US" sz="2000" b="1">
                <a:solidFill>
                  <a:srgbClr val="CC3300"/>
                </a:solidFill>
                <a:ea typeface="黑体" pitchFamily="49" charset="-122"/>
              </a:rPr>
              <a:t>行数据、块大小为</a:t>
            </a:r>
            <a:r>
              <a:rPr lang="en-US" altLang="zh-CN" sz="2000" b="1">
                <a:solidFill>
                  <a:srgbClr val="CC3300"/>
                </a:solidFill>
                <a:ea typeface="黑体" pitchFamily="49" charset="-122"/>
              </a:rPr>
              <a:t>1</a:t>
            </a:r>
            <a:r>
              <a:rPr lang="zh-CN" altLang="en-US" sz="2000" b="1">
                <a:solidFill>
                  <a:srgbClr val="CC3300"/>
                </a:solidFill>
                <a:ea typeface="黑体" pitchFamily="49" charset="-122"/>
              </a:rPr>
              <a:t>个字</a:t>
            </a:r>
            <a:r>
              <a:rPr lang="en-US" altLang="zh-CN" sz="2000" b="1">
                <a:solidFill>
                  <a:srgbClr val="CC3300"/>
                </a:solidFill>
                <a:ea typeface="黑体" pitchFamily="49" charset="-122"/>
              </a:rPr>
              <a:t>(4B)</a:t>
            </a:r>
            <a:r>
              <a:rPr lang="zh-CN" altLang="en-US" sz="2000" b="1">
                <a:solidFill>
                  <a:srgbClr val="CC3300"/>
                </a:solidFill>
                <a:ea typeface="黑体" pitchFamily="49" charset="-122"/>
              </a:rPr>
              <a:t>、</a:t>
            </a:r>
            <a:r>
              <a:rPr lang="en-US" altLang="zh-CN" sz="2000" b="1">
                <a:solidFill>
                  <a:srgbClr val="CC3300"/>
                </a:solidFill>
                <a:ea typeface="黑体" pitchFamily="49" charset="-122"/>
              </a:rPr>
              <a:t>32</a:t>
            </a:r>
            <a:r>
              <a:rPr lang="zh-CN" altLang="en-US" sz="2000" b="1">
                <a:solidFill>
                  <a:srgbClr val="CC3300"/>
                </a:solidFill>
                <a:ea typeface="黑体" pitchFamily="49" charset="-122"/>
              </a:rPr>
              <a:t>位主存地址</a:t>
            </a:r>
            <a:endParaRPr lang="en-US" altLang="zh-CN" sz="2000" b="1">
              <a:solidFill>
                <a:srgbClr val="CC3300"/>
              </a:solidFill>
              <a:ea typeface="黑体" pitchFamily="49" charset="-122"/>
            </a:endParaRPr>
          </a:p>
          <a:p>
            <a:pPr>
              <a:lnSpc>
                <a:spcPct val="115000"/>
              </a:lnSpc>
            </a:pPr>
            <a:r>
              <a:rPr lang="zh-CN" altLang="en-US" sz="2000" b="1">
                <a:solidFill>
                  <a:srgbClr val="CC3300"/>
                </a:solidFill>
                <a:ea typeface="黑体" pitchFamily="49" charset="-122"/>
              </a:rPr>
              <a:t>      </a:t>
            </a:r>
            <a:r>
              <a:rPr lang="zh-CN" altLang="en-US" sz="2000" b="1">
                <a:solidFill>
                  <a:srgbClr val="0000FF"/>
                </a:solidFill>
                <a:ea typeface="黑体" pitchFamily="49" charset="-122"/>
              </a:rPr>
              <a:t> 答：</a:t>
            </a:r>
            <a:r>
              <a:rPr lang="en-US" altLang="zh-CN" sz="2000" b="1">
                <a:solidFill>
                  <a:srgbClr val="0000FF"/>
                </a:solidFill>
                <a:ea typeface="黑体" pitchFamily="49" charset="-122"/>
              </a:rPr>
              <a:t>Cache</a:t>
            </a:r>
            <a:r>
              <a:rPr lang="zh-CN" altLang="en-US" sz="2000" b="1">
                <a:solidFill>
                  <a:srgbClr val="0000FF"/>
                </a:solidFill>
                <a:ea typeface="黑体" pitchFamily="49" charset="-122"/>
              </a:rPr>
              <a:t>的存储布局如下：</a:t>
            </a:r>
          </a:p>
        </p:txBody>
      </p:sp>
      <p:sp>
        <p:nvSpPr>
          <p:cNvPr id="587782" name="Text Box 6"/>
          <p:cNvSpPr txBox="1">
            <a:spLocks noChangeArrowheads="1"/>
          </p:cNvSpPr>
          <p:nvPr/>
        </p:nvSpPr>
        <p:spPr bwMode="auto">
          <a:xfrm>
            <a:off x="822325" y="3706813"/>
            <a:ext cx="184150" cy="396875"/>
          </a:xfrm>
          <a:prstGeom prst="rect">
            <a:avLst/>
          </a:prstGeom>
          <a:noFill/>
          <a:ln w="12700">
            <a:noFill/>
            <a:miter lim="800000"/>
            <a:headEnd/>
            <a:tailEnd/>
          </a:ln>
        </p:spPr>
        <p:txBody>
          <a:bodyPr wrap="none">
            <a:spAutoFit/>
          </a:bodyPr>
          <a:lstStyle/>
          <a:p>
            <a:endParaRPr lang="zh-CN" altLang="en-US" sz="2000" b="1">
              <a:latin typeface="Times New Roman" pitchFamily="18" charset="0"/>
              <a:ea typeface="宋体" pitchFamily="2" charset="-122"/>
            </a:endParaRPr>
          </a:p>
        </p:txBody>
      </p:sp>
      <p:sp>
        <p:nvSpPr>
          <p:cNvPr id="434183" name="Text Box 7"/>
          <p:cNvSpPr txBox="1">
            <a:spLocks noChangeArrowheads="1"/>
          </p:cNvSpPr>
          <p:nvPr/>
        </p:nvSpPr>
        <p:spPr bwMode="auto">
          <a:xfrm>
            <a:off x="341313" y="5441950"/>
            <a:ext cx="8280400" cy="396875"/>
          </a:xfrm>
          <a:prstGeom prst="rect">
            <a:avLst/>
          </a:prstGeom>
          <a:noFill/>
          <a:ln w="12700">
            <a:noFill/>
            <a:miter lim="800000"/>
            <a:headEnd/>
            <a:tailEnd/>
          </a:ln>
        </p:spPr>
        <p:txBody>
          <a:bodyPr wrap="none">
            <a:spAutoFit/>
          </a:bodyPr>
          <a:lstStyle/>
          <a:p>
            <a:r>
              <a:rPr lang="zh-CN" altLang="en-US" sz="2000" b="1">
                <a:solidFill>
                  <a:srgbClr val="CC3300"/>
                </a:solidFill>
                <a:ea typeface="黑体" pitchFamily="49" charset="-122"/>
              </a:rPr>
              <a:t>所以，</a:t>
            </a:r>
            <a:r>
              <a:rPr lang="en-US" altLang="zh-CN" sz="2000" b="1">
                <a:solidFill>
                  <a:srgbClr val="CC3300"/>
                </a:solidFill>
                <a:ea typeface="黑体" pitchFamily="49" charset="-122"/>
              </a:rPr>
              <a:t>Cache</a:t>
            </a:r>
            <a:r>
              <a:rPr lang="zh-CN" altLang="en-US" sz="2000" b="1">
                <a:solidFill>
                  <a:srgbClr val="CC3300"/>
                </a:solidFill>
                <a:ea typeface="黑体" pitchFamily="49" charset="-122"/>
              </a:rPr>
              <a:t>的大小为：</a:t>
            </a:r>
            <a:r>
              <a:rPr lang="en-US" altLang="zh-CN" sz="2000" b="1">
                <a:solidFill>
                  <a:srgbClr val="CC3300"/>
                </a:solidFill>
                <a:ea typeface="黑体" pitchFamily="49" charset="-122"/>
              </a:rPr>
              <a:t>2</a:t>
            </a:r>
            <a:r>
              <a:rPr lang="en-US" altLang="zh-CN" sz="2000" b="1" baseline="42000">
                <a:solidFill>
                  <a:srgbClr val="CC3300"/>
                </a:solidFill>
                <a:ea typeface="黑体" pitchFamily="49" charset="-122"/>
              </a:rPr>
              <a:t>14</a:t>
            </a:r>
            <a:r>
              <a:rPr lang="en-US" altLang="zh-CN" sz="2000" b="1">
                <a:solidFill>
                  <a:srgbClr val="CC3300"/>
                </a:solidFill>
                <a:ea typeface="黑体" pitchFamily="49" charset="-122"/>
              </a:rPr>
              <a:t> ×(32 + (32-14-2)+1) = 2</a:t>
            </a:r>
            <a:r>
              <a:rPr lang="en-US" altLang="zh-CN" sz="2000" b="1" baseline="42000">
                <a:solidFill>
                  <a:srgbClr val="CC3300"/>
                </a:solidFill>
                <a:ea typeface="黑体" pitchFamily="49" charset="-122"/>
              </a:rPr>
              <a:t>14</a:t>
            </a:r>
            <a:r>
              <a:rPr lang="en-US" altLang="zh-CN" sz="2000" b="1">
                <a:solidFill>
                  <a:srgbClr val="CC3300"/>
                </a:solidFill>
                <a:ea typeface="黑体" pitchFamily="49" charset="-122"/>
              </a:rPr>
              <a:t>×49 = 784 Kbits</a:t>
            </a:r>
          </a:p>
        </p:txBody>
      </p:sp>
      <p:grpSp>
        <p:nvGrpSpPr>
          <p:cNvPr id="2" name="Group 8"/>
          <p:cNvGrpSpPr>
            <a:grpSpLocks/>
          </p:cNvGrpSpPr>
          <p:nvPr/>
        </p:nvGrpSpPr>
        <p:grpSpPr bwMode="auto">
          <a:xfrm>
            <a:off x="1422400" y="3865563"/>
            <a:ext cx="6384925" cy="1546225"/>
            <a:chOff x="598" y="2312"/>
            <a:chExt cx="4022" cy="1420"/>
          </a:xfrm>
        </p:grpSpPr>
        <p:sp>
          <p:nvSpPr>
            <p:cNvPr id="587785" name="Rectangle 9"/>
            <p:cNvSpPr>
              <a:spLocks noChangeArrowheads="1"/>
            </p:cNvSpPr>
            <p:nvPr/>
          </p:nvSpPr>
          <p:spPr bwMode="auto">
            <a:xfrm>
              <a:off x="888" y="2328"/>
              <a:ext cx="1208" cy="888"/>
            </a:xfrm>
            <a:prstGeom prst="rect">
              <a:avLst/>
            </a:prstGeom>
            <a:no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87786" name="Rectangle 10"/>
            <p:cNvSpPr>
              <a:spLocks noChangeArrowheads="1"/>
            </p:cNvSpPr>
            <p:nvPr/>
          </p:nvSpPr>
          <p:spPr bwMode="auto">
            <a:xfrm>
              <a:off x="2232" y="2328"/>
              <a:ext cx="1872" cy="888"/>
            </a:xfrm>
            <a:prstGeom prst="rect">
              <a:avLst/>
            </a:prstGeom>
            <a:no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87787" name="Rectangle 11"/>
            <p:cNvSpPr>
              <a:spLocks noChangeArrowheads="1"/>
            </p:cNvSpPr>
            <p:nvPr/>
          </p:nvSpPr>
          <p:spPr bwMode="auto">
            <a:xfrm>
              <a:off x="624" y="2328"/>
              <a:ext cx="184" cy="888"/>
            </a:xfrm>
            <a:prstGeom prst="rect">
              <a:avLst/>
            </a:prstGeom>
            <a:no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87788" name="Text Box 12"/>
            <p:cNvSpPr txBox="1">
              <a:spLocks noChangeArrowheads="1"/>
            </p:cNvSpPr>
            <p:nvPr/>
          </p:nvSpPr>
          <p:spPr bwMode="auto">
            <a:xfrm>
              <a:off x="1126" y="3368"/>
              <a:ext cx="863" cy="364"/>
            </a:xfrm>
            <a:prstGeom prst="rect">
              <a:avLst/>
            </a:prstGeom>
            <a:noFill/>
            <a:ln w="12700">
              <a:noFill/>
              <a:miter lim="800000"/>
              <a:headEnd/>
              <a:tailEnd/>
            </a:ln>
          </p:spPr>
          <p:txBody>
            <a:bodyPr wrap="none">
              <a:spAutoFit/>
            </a:bodyPr>
            <a:lstStyle/>
            <a:p>
              <a:r>
                <a:rPr lang="zh-CN" altLang="en-US" sz="2000" b="1">
                  <a:ea typeface="宋体" pitchFamily="2" charset="-122"/>
                </a:rPr>
                <a:t>32 –14 –2</a:t>
              </a:r>
              <a:r>
                <a:rPr lang="zh-CN" altLang="en-US" sz="1800" b="1">
                  <a:latin typeface="Times New Roman" pitchFamily="18" charset="0"/>
                  <a:ea typeface="宋体" pitchFamily="2" charset="-122"/>
                </a:rPr>
                <a:t> </a:t>
              </a:r>
            </a:p>
          </p:txBody>
        </p:sp>
        <p:sp>
          <p:nvSpPr>
            <p:cNvPr id="587789" name="Text Box 13"/>
            <p:cNvSpPr txBox="1">
              <a:spLocks noChangeArrowheads="1"/>
            </p:cNvSpPr>
            <p:nvPr/>
          </p:nvSpPr>
          <p:spPr bwMode="auto">
            <a:xfrm>
              <a:off x="3102" y="3351"/>
              <a:ext cx="294" cy="365"/>
            </a:xfrm>
            <a:prstGeom prst="rect">
              <a:avLst/>
            </a:prstGeom>
            <a:noFill/>
            <a:ln w="12700">
              <a:noFill/>
              <a:miter lim="800000"/>
              <a:headEnd/>
              <a:tailEnd/>
            </a:ln>
          </p:spPr>
          <p:txBody>
            <a:bodyPr wrap="none">
              <a:spAutoFit/>
            </a:bodyPr>
            <a:lstStyle/>
            <a:p>
              <a:r>
                <a:rPr lang="zh-CN" altLang="en-US" sz="2000" b="1">
                  <a:ea typeface="宋体" pitchFamily="2" charset="-122"/>
                </a:rPr>
                <a:t>32</a:t>
              </a:r>
            </a:p>
          </p:txBody>
        </p:sp>
        <p:sp>
          <p:nvSpPr>
            <p:cNvPr id="587790" name="AutoShape 14"/>
            <p:cNvSpPr>
              <a:spLocks/>
            </p:cNvSpPr>
            <p:nvPr/>
          </p:nvSpPr>
          <p:spPr bwMode="auto">
            <a:xfrm rot="5400000">
              <a:off x="1428" y="2756"/>
              <a:ext cx="128" cy="1176"/>
            </a:xfrm>
            <a:prstGeom prst="rightBrace">
              <a:avLst>
                <a:gd name="adj1" fmla="val 74436"/>
                <a:gd name="adj2" fmla="val 47935"/>
              </a:avLst>
            </a:prstGeom>
            <a:noFill/>
            <a:ln w="12700">
              <a:solidFill>
                <a:schemeClr val="tx1"/>
              </a:solidFill>
              <a:round/>
              <a:headEnd/>
              <a:tailEnd/>
            </a:ln>
          </p:spPr>
          <p:txBody>
            <a:bodyPr rot="10800000" vert="eaVert"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87791" name="AutoShape 15"/>
            <p:cNvSpPr>
              <a:spLocks/>
            </p:cNvSpPr>
            <p:nvPr/>
          </p:nvSpPr>
          <p:spPr bwMode="auto">
            <a:xfrm rot="5400000">
              <a:off x="3108" y="2420"/>
              <a:ext cx="136" cy="1808"/>
            </a:xfrm>
            <a:prstGeom prst="rightBrace">
              <a:avLst>
                <a:gd name="adj1" fmla="val 107707"/>
                <a:gd name="adj2" fmla="val 47935"/>
              </a:avLst>
            </a:prstGeom>
            <a:noFill/>
            <a:ln w="12700">
              <a:solidFill>
                <a:schemeClr val="tx1"/>
              </a:solidFill>
              <a:round/>
              <a:headEnd/>
              <a:tailEnd/>
            </a:ln>
          </p:spPr>
          <p:txBody>
            <a:bodyPr rot="10800000" vert="eaVert"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87792" name="AutoShape 16"/>
            <p:cNvSpPr>
              <a:spLocks/>
            </p:cNvSpPr>
            <p:nvPr/>
          </p:nvSpPr>
          <p:spPr bwMode="auto">
            <a:xfrm rot="10800000">
              <a:off x="4184" y="2312"/>
              <a:ext cx="56" cy="896"/>
            </a:xfrm>
            <a:prstGeom prst="leftBrace">
              <a:avLst>
                <a:gd name="adj1" fmla="val 133333"/>
                <a:gd name="adj2" fmla="val 50000"/>
              </a:avLst>
            </a:prstGeom>
            <a:noFill/>
            <a:ln w="12700">
              <a:solidFill>
                <a:schemeClr val="tx1"/>
              </a:solidFill>
              <a:round/>
              <a:headEnd/>
              <a:tailEnd/>
            </a:ln>
          </p:spPr>
          <p:txBody>
            <a:bodyPr rot="10800000"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87793" name="Text Box 17"/>
            <p:cNvSpPr txBox="1">
              <a:spLocks noChangeArrowheads="1"/>
            </p:cNvSpPr>
            <p:nvPr/>
          </p:nvSpPr>
          <p:spPr bwMode="auto">
            <a:xfrm>
              <a:off x="4262" y="2663"/>
              <a:ext cx="188" cy="365"/>
            </a:xfrm>
            <a:prstGeom prst="rect">
              <a:avLst/>
            </a:prstGeom>
            <a:noFill/>
            <a:ln w="12700">
              <a:noFill/>
              <a:miter lim="800000"/>
              <a:headEnd/>
              <a:tailEnd/>
            </a:ln>
          </p:spPr>
          <p:txBody>
            <a:bodyPr>
              <a:spAutoFit/>
            </a:bodyPr>
            <a:lstStyle/>
            <a:p>
              <a:r>
                <a:rPr lang="zh-CN" altLang="en-US" sz="2000" b="1">
                  <a:ea typeface="宋体" pitchFamily="2" charset="-122"/>
                </a:rPr>
                <a:t>2</a:t>
              </a:r>
            </a:p>
          </p:txBody>
        </p:sp>
        <p:sp>
          <p:nvSpPr>
            <p:cNvPr id="587794" name="Text Box 18"/>
            <p:cNvSpPr txBox="1">
              <a:spLocks noChangeArrowheads="1"/>
            </p:cNvSpPr>
            <p:nvPr/>
          </p:nvSpPr>
          <p:spPr bwMode="auto">
            <a:xfrm>
              <a:off x="4326" y="2535"/>
              <a:ext cx="294" cy="365"/>
            </a:xfrm>
            <a:prstGeom prst="rect">
              <a:avLst/>
            </a:prstGeom>
            <a:noFill/>
            <a:ln w="12700">
              <a:noFill/>
              <a:miter lim="800000"/>
              <a:headEnd/>
              <a:tailEnd/>
            </a:ln>
          </p:spPr>
          <p:txBody>
            <a:bodyPr wrap="none">
              <a:spAutoFit/>
            </a:bodyPr>
            <a:lstStyle/>
            <a:p>
              <a:r>
                <a:rPr lang="zh-CN" altLang="en-US" sz="2000" b="1">
                  <a:ea typeface="宋体" pitchFamily="2" charset="-122"/>
                </a:rPr>
                <a:t>14</a:t>
              </a:r>
            </a:p>
          </p:txBody>
        </p:sp>
        <p:sp>
          <p:nvSpPr>
            <p:cNvPr id="587795" name="Text Box 19"/>
            <p:cNvSpPr txBox="1">
              <a:spLocks noChangeArrowheads="1"/>
            </p:cNvSpPr>
            <p:nvPr/>
          </p:nvSpPr>
          <p:spPr bwMode="auto">
            <a:xfrm>
              <a:off x="598" y="3207"/>
              <a:ext cx="205" cy="365"/>
            </a:xfrm>
            <a:prstGeom prst="rect">
              <a:avLst/>
            </a:prstGeom>
            <a:noFill/>
            <a:ln w="12700">
              <a:noFill/>
              <a:miter lim="800000"/>
              <a:headEnd/>
              <a:tailEnd/>
            </a:ln>
          </p:spPr>
          <p:txBody>
            <a:bodyPr wrap="none">
              <a:spAutoFit/>
            </a:bodyPr>
            <a:lstStyle/>
            <a:p>
              <a:r>
                <a:rPr lang="zh-CN" altLang="en-US" sz="2000" b="1">
                  <a:ea typeface="宋体" pitchFamily="2" charset="-122"/>
                </a:rPr>
                <a:t>1</a:t>
              </a:r>
            </a:p>
          </p:txBody>
        </p:sp>
      </p:grpSp>
      <p:sp>
        <p:nvSpPr>
          <p:cNvPr id="434196" name="Text Box 20"/>
          <p:cNvSpPr txBox="1">
            <a:spLocks noChangeArrowheads="1"/>
          </p:cNvSpPr>
          <p:nvPr/>
        </p:nvSpPr>
        <p:spPr bwMode="auto">
          <a:xfrm>
            <a:off x="250825" y="5927725"/>
            <a:ext cx="2559050" cy="3048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0000FF"/>
                </a:solidFill>
                <a:latin typeface="黑体" pitchFamily="49" charset="-122"/>
                <a:ea typeface="黑体" pitchFamily="49" charset="-122"/>
                <a:cs typeface="Arial" pitchFamily="34" charset="0"/>
              </a:rPr>
              <a:t>若块大小为</a:t>
            </a:r>
            <a:r>
              <a:rPr kumimoji="1" lang="en-US" altLang="zh-CN" sz="2000" b="1">
                <a:solidFill>
                  <a:srgbClr val="0000FF"/>
                </a:solidFill>
                <a:latin typeface="黑体" pitchFamily="49" charset="-122"/>
                <a:ea typeface="黑体" pitchFamily="49" charset="-122"/>
                <a:cs typeface="Arial" pitchFamily="34" charset="0"/>
              </a:rPr>
              <a:t>4</a:t>
            </a:r>
            <a:r>
              <a:rPr kumimoji="1" lang="zh-CN" altLang="en-US" sz="2000" b="1">
                <a:solidFill>
                  <a:srgbClr val="0000FF"/>
                </a:solidFill>
                <a:latin typeface="黑体" pitchFamily="49" charset="-122"/>
                <a:ea typeface="黑体" pitchFamily="49" charset="-122"/>
                <a:cs typeface="Arial" pitchFamily="34" charset="0"/>
              </a:rPr>
              <a:t>个字呢？</a:t>
            </a:r>
          </a:p>
        </p:txBody>
      </p:sp>
      <p:sp>
        <p:nvSpPr>
          <p:cNvPr id="434197" name="Text Box 21"/>
          <p:cNvSpPr txBox="1">
            <a:spLocks noChangeArrowheads="1"/>
          </p:cNvSpPr>
          <p:nvPr/>
        </p:nvSpPr>
        <p:spPr bwMode="auto">
          <a:xfrm>
            <a:off x="2727325" y="5891213"/>
            <a:ext cx="6375400" cy="396875"/>
          </a:xfrm>
          <a:prstGeom prst="rect">
            <a:avLst/>
          </a:prstGeom>
          <a:noFill/>
          <a:ln w="12700">
            <a:noFill/>
            <a:miter lim="800000"/>
            <a:headEnd/>
            <a:tailEnd/>
          </a:ln>
        </p:spPr>
        <p:txBody>
          <a:bodyPr wrap="none">
            <a:spAutoFit/>
          </a:bodyPr>
          <a:lstStyle/>
          <a:p>
            <a:r>
              <a:rPr lang="en-US" altLang="zh-CN" sz="2000" b="1">
                <a:solidFill>
                  <a:srgbClr val="0000FF"/>
                </a:solidFill>
                <a:ea typeface="宋体" pitchFamily="2" charset="-122"/>
                <a:cs typeface="Arial" pitchFamily="34" charset="0"/>
              </a:rPr>
              <a:t>2</a:t>
            </a:r>
            <a:r>
              <a:rPr lang="en-US" altLang="zh-CN" sz="2000" b="1" baseline="42000">
                <a:solidFill>
                  <a:srgbClr val="0000FF"/>
                </a:solidFill>
                <a:ea typeface="宋体" pitchFamily="2" charset="-122"/>
                <a:cs typeface="Arial" pitchFamily="34" charset="0"/>
              </a:rPr>
              <a:t>14</a:t>
            </a:r>
            <a:r>
              <a:rPr lang="en-US" altLang="zh-CN" sz="2000" b="1">
                <a:solidFill>
                  <a:srgbClr val="0000FF"/>
                </a:solidFill>
                <a:ea typeface="宋体" pitchFamily="2" charset="-122"/>
                <a:cs typeface="Arial" pitchFamily="34" charset="0"/>
              </a:rPr>
              <a:t> ×(</a:t>
            </a:r>
            <a:r>
              <a:rPr lang="en-US" altLang="zh-CN" sz="2000" b="1">
                <a:solidFill>
                  <a:srgbClr val="CC0000"/>
                </a:solidFill>
                <a:ea typeface="宋体" pitchFamily="2" charset="-122"/>
                <a:cs typeface="Arial" pitchFamily="34" charset="0"/>
              </a:rPr>
              <a:t>4×</a:t>
            </a:r>
            <a:r>
              <a:rPr lang="en-US" altLang="zh-CN" sz="2000" b="1">
                <a:solidFill>
                  <a:srgbClr val="0000FF"/>
                </a:solidFill>
                <a:ea typeface="宋体" pitchFamily="2" charset="-122"/>
                <a:cs typeface="Arial" pitchFamily="34" charset="0"/>
              </a:rPr>
              <a:t>32 + (32-14-2</a:t>
            </a:r>
            <a:r>
              <a:rPr lang="en-US" altLang="zh-CN" sz="2000" b="1">
                <a:solidFill>
                  <a:srgbClr val="CC0000"/>
                </a:solidFill>
                <a:ea typeface="宋体" pitchFamily="2" charset="-122"/>
                <a:cs typeface="Arial" pitchFamily="34" charset="0"/>
              </a:rPr>
              <a:t>-2</a:t>
            </a:r>
            <a:r>
              <a:rPr lang="en-US" altLang="zh-CN" sz="2000" b="1">
                <a:solidFill>
                  <a:srgbClr val="0000FF"/>
                </a:solidFill>
                <a:ea typeface="宋体" pitchFamily="2" charset="-122"/>
                <a:cs typeface="Arial" pitchFamily="34" charset="0"/>
              </a:rPr>
              <a:t>)+1) = 2</a:t>
            </a:r>
            <a:r>
              <a:rPr lang="en-US" altLang="zh-CN" sz="2000" b="1" baseline="42000">
                <a:solidFill>
                  <a:srgbClr val="0000FF"/>
                </a:solidFill>
                <a:ea typeface="宋体" pitchFamily="2" charset="-122"/>
                <a:cs typeface="Arial" pitchFamily="34" charset="0"/>
              </a:rPr>
              <a:t>14</a:t>
            </a:r>
            <a:r>
              <a:rPr lang="en-US" altLang="zh-CN" sz="2000" b="1">
                <a:solidFill>
                  <a:srgbClr val="0000FF"/>
                </a:solidFill>
                <a:ea typeface="宋体" pitchFamily="2" charset="-122"/>
                <a:cs typeface="Arial" pitchFamily="34" charset="0"/>
              </a:rPr>
              <a:t>×143 = 2288 Kbits</a:t>
            </a:r>
          </a:p>
        </p:txBody>
      </p:sp>
      <p:sp>
        <p:nvSpPr>
          <p:cNvPr id="434199" name="Text Box 23"/>
          <p:cNvSpPr txBox="1">
            <a:spLocks noChangeArrowheads="1"/>
          </p:cNvSpPr>
          <p:nvPr/>
        </p:nvSpPr>
        <p:spPr bwMode="auto">
          <a:xfrm>
            <a:off x="4527550" y="3506788"/>
            <a:ext cx="3968750" cy="304800"/>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2000" b="1">
                <a:solidFill>
                  <a:srgbClr val="FF0000"/>
                </a:solidFill>
                <a:ea typeface="黑体" pitchFamily="49" charset="-122"/>
              </a:rPr>
              <a:t>Cache</a:t>
            </a:r>
            <a:r>
              <a:rPr kumimoji="1" lang="zh-CN" altLang="en-US" sz="2000" b="1">
                <a:solidFill>
                  <a:srgbClr val="FF0000"/>
                </a:solidFill>
                <a:ea typeface="黑体" pitchFamily="49" charset="-122"/>
              </a:rPr>
              <a:t>共有</a:t>
            </a:r>
            <a:r>
              <a:rPr kumimoji="1" lang="en-US" altLang="zh-CN" sz="2000" b="1">
                <a:solidFill>
                  <a:srgbClr val="FF0000"/>
                </a:solidFill>
                <a:ea typeface="黑体" pitchFamily="49" charset="-122"/>
              </a:rPr>
              <a:t>16K x 4B= 64KB</a:t>
            </a:r>
            <a:r>
              <a:rPr kumimoji="1" lang="zh-CN" altLang="en-US" sz="2000" b="1">
                <a:solidFill>
                  <a:srgbClr val="FF0000"/>
                </a:solidFill>
                <a:ea typeface="黑体" pitchFamily="49" charset="-122"/>
              </a:rPr>
              <a:t>数据</a:t>
            </a:r>
          </a:p>
        </p:txBody>
      </p:sp>
      <p:sp>
        <p:nvSpPr>
          <p:cNvPr id="434201" name="Text Box 25"/>
          <p:cNvSpPr txBox="1">
            <a:spLocks noChangeArrowheads="1"/>
          </p:cNvSpPr>
          <p:nvPr/>
        </p:nvSpPr>
        <p:spPr bwMode="auto">
          <a:xfrm>
            <a:off x="250825" y="6386513"/>
            <a:ext cx="2835275" cy="3048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0000FF"/>
                </a:solidFill>
                <a:ea typeface="黑体" pitchFamily="49" charset="-122"/>
                <a:cs typeface="Arial" pitchFamily="34" charset="0"/>
              </a:rPr>
              <a:t>若块大小为</a:t>
            </a:r>
            <a:r>
              <a:rPr kumimoji="1" lang="en-US" altLang="zh-CN" sz="2000" b="1">
                <a:solidFill>
                  <a:srgbClr val="0000FF"/>
                </a:solidFill>
                <a:ea typeface="黑体" pitchFamily="49" charset="-122"/>
                <a:cs typeface="Arial" pitchFamily="34" charset="0"/>
              </a:rPr>
              <a:t>2</a:t>
            </a:r>
            <a:r>
              <a:rPr kumimoji="1" lang="en-US" altLang="zh-CN" sz="2000" b="1" baseline="30000">
                <a:solidFill>
                  <a:srgbClr val="0000FF"/>
                </a:solidFill>
                <a:ea typeface="黑体" pitchFamily="49" charset="-122"/>
                <a:cs typeface="Arial" pitchFamily="34" charset="0"/>
              </a:rPr>
              <a:t>m</a:t>
            </a:r>
            <a:r>
              <a:rPr kumimoji="1" lang="zh-CN" altLang="en-US" sz="2000" b="1">
                <a:solidFill>
                  <a:srgbClr val="0000FF"/>
                </a:solidFill>
                <a:ea typeface="黑体" pitchFamily="49" charset="-122"/>
                <a:cs typeface="Arial" pitchFamily="34" charset="0"/>
              </a:rPr>
              <a:t>个字呢？</a:t>
            </a:r>
          </a:p>
        </p:txBody>
      </p:sp>
      <p:sp>
        <p:nvSpPr>
          <p:cNvPr id="434202" name="Text Box 26"/>
          <p:cNvSpPr txBox="1">
            <a:spLocks noChangeArrowheads="1"/>
          </p:cNvSpPr>
          <p:nvPr/>
        </p:nvSpPr>
        <p:spPr bwMode="auto">
          <a:xfrm>
            <a:off x="2727325" y="6318250"/>
            <a:ext cx="3889375" cy="396875"/>
          </a:xfrm>
          <a:prstGeom prst="rect">
            <a:avLst/>
          </a:prstGeom>
          <a:noFill/>
          <a:ln w="12700">
            <a:noFill/>
            <a:miter lim="800000"/>
            <a:headEnd/>
            <a:tailEnd/>
          </a:ln>
        </p:spPr>
        <p:txBody>
          <a:bodyPr wrap="none">
            <a:spAutoFit/>
          </a:bodyPr>
          <a:lstStyle/>
          <a:p>
            <a:r>
              <a:rPr lang="en-US" altLang="zh-CN" sz="2000" b="1">
                <a:solidFill>
                  <a:srgbClr val="0000FF"/>
                </a:solidFill>
                <a:ea typeface="宋体" pitchFamily="2" charset="-122"/>
                <a:cs typeface="Arial" pitchFamily="34" charset="0"/>
              </a:rPr>
              <a:t>2</a:t>
            </a:r>
            <a:r>
              <a:rPr lang="en-US" altLang="zh-CN" sz="2000" b="1" baseline="42000">
                <a:solidFill>
                  <a:srgbClr val="0000FF"/>
                </a:solidFill>
                <a:ea typeface="宋体" pitchFamily="2" charset="-122"/>
                <a:cs typeface="Arial" pitchFamily="34" charset="0"/>
              </a:rPr>
              <a:t>14</a:t>
            </a:r>
            <a:r>
              <a:rPr lang="en-US" altLang="zh-CN" sz="2000" b="1">
                <a:solidFill>
                  <a:srgbClr val="0000FF"/>
                </a:solidFill>
                <a:ea typeface="宋体" pitchFamily="2" charset="-122"/>
                <a:cs typeface="Arial" pitchFamily="34" charset="0"/>
              </a:rPr>
              <a:t> ×(</a:t>
            </a:r>
            <a:r>
              <a:rPr lang="en-US" altLang="zh-CN" sz="2000" b="1">
                <a:solidFill>
                  <a:srgbClr val="CC0000"/>
                </a:solidFill>
                <a:ea typeface="宋体" pitchFamily="2" charset="-122"/>
                <a:cs typeface="Arial" pitchFamily="34" charset="0"/>
              </a:rPr>
              <a:t>2</a:t>
            </a:r>
            <a:r>
              <a:rPr lang="en-US" altLang="zh-CN" sz="2000" b="1" baseline="30000">
                <a:solidFill>
                  <a:srgbClr val="CC0000"/>
                </a:solidFill>
                <a:ea typeface="宋体" pitchFamily="2" charset="-122"/>
                <a:cs typeface="Arial" pitchFamily="34" charset="0"/>
              </a:rPr>
              <a:t>m</a:t>
            </a:r>
            <a:r>
              <a:rPr lang="en-US" altLang="zh-CN" sz="2000" b="1">
                <a:solidFill>
                  <a:srgbClr val="CC0000"/>
                </a:solidFill>
                <a:ea typeface="宋体" pitchFamily="2" charset="-122"/>
                <a:cs typeface="Arial" pitchFamily="34" charset="0"/>
              </a:rPr>
              <a:t>×</a:t>
            </a:r>
            <a:r>
              <a:rPr lang="en-US" altLang="zh-CN" sz="2000" b="1">
                <a:solidFill>
                  <a:srgbClr val="0000FF"/>
                </a:solidFill>
                <a:ea typeface="宋体" pitchFamily="2" charset="-122"/>
                <a:cs typeface="Arial" pitchFamily="34" charset="0"/>
              </a:rPr>
              <a:t>32 + (32-14-2</a:t>
            </a:r>
            <a:r>
              <a:rPr lang="en-US" altLang="zh-CN" sz="2000" b="1">
                <a:solidFill>
                  <a:srgbClr val="CC0000"/>
                </a:solidFill>
                <a:ea typeface="宋体" pitchFamily="2" charset="-122"/>
                <a:cs typeface="Arial" pitchFamily="34" charset="0"/>
              </a:rPr>
              <a:t>- m</a:t>
            </a:r>
            <a:r>
              <a:rPr lang="en-US" altLang="zh-CN" sz="2000" b="1">
                <a:solidFill>
                  <a:srgbClr val="0000FF"/>
                </a:solidFill>
                <a:ea typeface="宋体" pitchFamily="2" charset="-122"/>
                <a:cs typeface="Arial" pitchFamily="34" charset="0"/>
              </a:rPr>
              <a:t>)+1)</a:t>
            </a:r>
            <a:r>
              <a:rPr lang="en-US" altLang="zh-CN" sz="1800" b="1">
                <a:solidFill>
                  <a:srgbClr val="0000FF"/>
                </a:solidFill>
                <a:ea typeface="宋体" pitchFamily="2" charset="-122"/>
                <a:cs typeface="Arial" pitchFamily="34" charset="0"/>
              </a:rPr>
              <a:t> </a:t>
            </a:r>
          </a:p>
        </p:txBody>
      </p:sp>
      <p:sp>
        <p:nvSpPr>
          <p:cNvPr id="25" name="Text Box 6"/>
          <p:cNvSpPr txBox="1">
            <a:spLocks noChangeArrowheads="1"/>
          </p:cNvSpPr>
          <p:nvPr/>
        </p:nvSpPr>
        <p:spPr bwMode="auto">
          <a:xfrm>
            <a:off x="7105650" y="6396038"/>
            <a:ext cx="1117600" cy="274637"/>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1800" b="1" i="1">
                <a:solidFill>
                  <a:srgbClr val="666699"/>
                </a:solidFill>
                <a:ea typeface="华文新魏" pitchFamily="2" charset="-122"/>
                <a:hlinkClick r:id="rId2" action="ppaction://hlinksldjump"/>
              </a:rPr>
              <a:t>BACK</a:t>
            </a:r>
            <a:endParaRPr kumimoji="1" lang="en-US" altLang="zh-CN" sz="1800" b="1" i="1">
              <a:solidFill>
                <a:srgbClr val="666699"/>
              </a:solidFill>
              <a:ea typeface="华文新魏" pitchFamily="2" charset="-122"/>
            </a:endParaRPr>
          </a:p>
        </p:txBody>
      </p:sp>
      <p:sp>
        <p:nvSpPr>
          <p:cNvPr id="587802" name="Text Box 26"/>
          <p:cNvSpPr txBox="1">
            <a:spLocks noChangeArrowheads="1"/>
          </p:cNvSpPr>
          <p:nvPr/>
        </p:nvSpPr>
        <p:spPr bwMode="auto">
          <a:xfrm>
            <a:off x="611188" y="1808163"/>
            <a:ext cx="6481762" cy="304800"/>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en-US" altLang="zh-CN" sz="2000" b="1">
                <a:solidFill>
                  <a:srgbClr val="009900"/>
                </a:solidFill>
                <a:ea typeface="华文新魏" pitchFamily="2" charset="-122"/>
              </a:rPr>
              <a:t>1200 = 1024+128+32+16 = 0…01</a:t>
            </a:r>
            <a:r>
              <a:rPr kumimoji="1" lang="en-US" altLang="zh-CN" sz="2000" b="1">
                <a:solidFill>
                  <a:srgbClr val="006600"/>
                </a:solidFill>
                <a:ea typeface="华文新魏" pitchFamily="2" charset="-122"/>
              </a:rPr>
              <a:t> </a:t>
            </a:r>
            <a:r>
              <a:rPr kumimoji="1" lang="en-US" altLang="zh-CN" sz="2000" b="1">
                <a:solidFill>
                  <a:schemeClr val="accent2"/>
                </a:solidFill>
                <a:ea typeface="华文新魏" pitchFamily="2" charset="-122"/>
              </a:rPr>
              <a:t>001011</a:t>
            </a:r>
            <a:r>
              <a:rPr kumimoji="1" lang="en-US" altLang="zh-CN" sz="2000" b="1">
                <a:solidFill>
                  <a:srgbClr val="006600"/>
                </a:solidFill>
                <a:ea typeface="华文新魏" pitchFamily="2" charset="-122"/>
              </a:rPr>
              <a:t> </a:t>
            </a:r>
            <a:r>
              <a:rPr kumimoji="1" lang="en-US" altLang="zh-CN" sz="2000" b="1">
                <a:ea typeface="华文新魏" pitchFamily="2" charset="-122"/>
              </a:rPr>
              <a:t>0000 </a:t>
            </a:r>
            <a:r>
              <a:rPr kumimoji="1" lang="en-US" altLang="zh-CN" sz="2000" b="1">
                <a:solidFill>
                  <a:srgbClr val="006600"/>
                </a:solidFill>
                <a:ea typeface="华文新魏" pitchFamily="2" charset="-122"/>
              </a:rPr>
              <a:t>B</a:t>
            </a:r>
          </a:p>
        </p:txBody>
      </p:sp>
      <p:sp>
        <p:nvSpPr>
          <p:cNvPr id="587803" name="Rectangle 27"/>
          <p:cNvSpPr>
            <a:spLocks noChangeArrowheads="1"/>
          </p:cNvSpPr>
          <p:nvPr/>
        </p:nvSpPr>
        <p:spPr bwMode="auto">
          <a:xfrm>
            <a:off x="4481513" y="1763713"/>
            <a:ext cx="900112" cy="360362"/>
          </a:xfrm>
          <a:prstGeom prst="rect">
            <a:avLst/>
          </a:prstGeom>
          <a:noFill/>
          <a:ln w="28575">
            <a:solidFill>
              <a:schemeClr val="accent2"/>
            </a:solidFill>
            <a:miter lim="800000"/>
            <a:headEnd/>
            <a:tailEnd/>
          </a:ln>
          <a:effectLst/>
        </p:spPr>
        <p:txBody>
          <a:bodyPr lIns="0" tIns="0" rIns="0" bIns="0" anchor="ctr">
            <a:spAutoFit/>
          </a:bodyP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4179">
                                            <p:txEl>
                                              <p:pRg st="1" end="1"/>
                                            </p:txEl>
                                          </p:spTgt>
                                        </p:tgtEl>
                                        <p:attrNameLst>
                                          <p:attrName>style.visibility</p:attrName>
                                        </p:attrNameLst>
                                      </p:cBhvr>
                                      <p:to>
                                        <p:strVal val="visible"/>
                                      </p:to>
                                    </p:set>
                                    <p:animEffect transition="in" filter="blinds(horizontal)">
                                      <p:cBhvr>
                                        <p:cTn id="7" dur="500"/>
                                        <p:tgtEl>
                                          <p:spTgt spid="43417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4180"/>
                                        </p:tgtEl>
                                        <p:attrNameLst>
                                          <p:attrName>style.visibility</p:attrName>
                                        </p:attrNameLst>
                                      </p:cBhvr>
                                      <p:to>
                                        <p:strVal val="visible"/>
                                      </p:to>
                                    </p:set>
                                    <p:animEffect transition="in" filter="blinds(horizontal)">
                                      <p:cBhvr>
                                        <p:cTn id="12" dur="500"/>
                                        <p:tgtEl>
                                          <p:spTgt spid="43418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7802"/>
                                        </p:tgtEl>
                                        <p:attrNameLst>
                                          <p:attrName>style.visibility</p:attrName>
                                        </p:attrNameLst>
                                      </p:cBhvr>
                                      <p:to>
                                        <p:strVal val="visible"/>
                                      </p:to>
                                    </p:set>
                                    <p:animEffect transition="in" filter="blinds(horizontal)">
                                      <p:cBhvr>
                                        <p:cTn id="17" dur="500"/>
                                        <p:tgtEl>
                                          <p:spTgt spid="58780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7803"/>
                                        </p:tgtEl>
                                        <p:attrNameLst>
                                          <p:attrName>style.visibility</p:attrName>
                                        </p:attrNameLst>
                                      </p:cBhvr>
                                      <p:to>
                                        <p:strVal val="visible"/>
                                      </p:to>
                                    </p:set>
                                    <p:animEffect transition="in" filter="blinds(horizontal)">
                                      <p:cBhvr>
                                        <p:cTn id="22" dur="500"/>
                                        <p:tgtEl>
                                          <p:spTgt spid="58780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34181">
                                            <p:txEl>
                                              <p:pRg st="0" end="0"/>
                                            </p:txEl>
                                          </p:spTgt>
                                        </p:tgtEl>
                                        <p:attrNameLst>
                                          <p:attrName>style.visibility</p:attrName>
                                        </p:attrNameLst>
                                      </p:cBhvr>
                                      <p:to>
                                        <p:strVal val="visible"/>
                                      </p:to>
                                    </p:set>
                                    <p:animEffect transition="in" filter="blinds(horizontal)">
                                      <p:cBhvr>
                                        <p:cTn id="27" dur="500"/>
                                        <p:tgtEl>
                                          <p:spTgt spid="43418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34181">
                                            <p:txEl>
                                              <p:pRg st="1" end="1"/>
                                            </p:txEl>
                                          </p:spTgt>
                                        </p:tgtEl>
                                        <p:attrNameLst>
                                          <p:attrName>style.visibility</p:attrName>
                                        </p:attrNameLst>
                                      </p:cBhvr>
                                      <p:to>
                                        <p:strVal val="visible"/>
                                      </p:to>
                                    </p:set>
                                    <p:animEffect transition="in" filter="blinds(horizontal)">
                                      <p:cBhvr>
                                        <p:cTn id="32" dur="500"/>
                                        <p:tgtEl>
                                          <p:spTgt spid="434181">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34199"/>
                                        </p:tgtEl>
                                        <p:attrNameLst>
                                          <p:attrName>style.visibility</p:attrName>
                                        </p:attrNameLst>
                                      </p:cBhvr>
                                      <p:to>
                                        <p:strVal val="visible"/>
                                      </p:to>
                                    </p:set>
                                    <p:animEffect transition="in" filter="blinds(horizontal)">
                                      <p:cBhvr>
                                        <p:cTn id="37" dur="500"/>
                                        <p:tgtEl>
                                          <p:spTgt spid="43419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34181">
                                            <p:txEl>
                                              <p:pRg st="2" end="2"/>
                                            </p:txEl>
                                          </p:spTgt>
                                        </p:tgtEl>
                                        <p:attrNameLst>
                                          <p:attrName>style.visibility</p:attrName>
                                        </p:attrNameLst>
                                      </p:cBhvr>
                                      <p:to>
                                        <p:strVal val="visible"/>
                                      </p:to>
                                    </p:set>
                                    <p:animEffect transition="in" filter="blinds(horizontal)">
                                      <p:cBhvr>
                                        <p:cTn id="42" dur="500"/>
                                        <p:tgtEl>
                                          <p:spTgt spid="434181">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blinds(horizontal)">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34183"/>
                                        </p:tgtEl>
                                        <p:attrNameLst>
                                          <p:attrName>style.visibility</p:attrName>
                                        </p:attrNameLst>
                                      </p:cBhvr>
                                      <p:to>
                                        <p:strVal val="visible"/>
                                      </p:to>
                                    </p:set>
                                    <p:animEffect transition="in" filter="blinds(horizontal)">
                                      <p:cBhvr>
                                        <p:cTn id="52" dur="500"/>
                                        <p:tgtEl>
                                          <p:spTgt spid="43418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34196"/>
                                        </p:tgtEl>
                                        <p:attrNameLst>
                                          <p:attrName>style.visibility</p:attrName>
                                        </p:attrNameLst>
                                      </p:cBhvr>
                                      <p:to>
                                        <p:strVal val="visible"/>
                                      </p:to>
                                    </p:set>
                                    <p:animEffect transition="in" filter="blinds(horizontal)">
                                      <p:cBhvr>
                                        <p:cTn id="57" dur="500"/>
                                        <p:tgtEl>
                                          <p:spTgt spid="43419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34197"/>
                                        </p:tgtEl>
                                        <p:attrNameLst>
                                          <p:attrName>style.visibility</p:attrName>
                                        </p:attrNameLst>
                                      </p:cBhvr>
                                      <p:to>
                                        <p:strVal val="visible"/>
                                      </p:to>
                                    </p:set>
                                    <p:animEffect transition="in" filter="blinds(horizontal)">
                                      <p:cBhvr>
                                        <p:cTn id="62" dur="500"/>
                                        <p:tgtEl>
                                          <p:spTgt spid="43419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34201"/>
                                        </p:tgtEl>
                                        <p:attrNameLst>
                                          <p:attrName>style.visibility</p:attrName>
                                        </p:attrNameLst>
                                      </p:cBhvr>
                                      <p:to>
                                        <p:strVal val="visible"/>
                                      </p:to>
                                    </p:set>
                                    <p:animEffect transition="in" filter="blinds(horizontal)">
                                      <p:cBhvr>
                                        <p:cTn id="67" dur="500"/>
                                        <p:tgtEl>
                                          <p:spTgt spid="434201"/>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434202"/>
                                        </p:tgtEl>
                                        <p:attrNameLst>
                                          <p:attrName>style.visibility</p:attrName>
                                        </p:attrNameLst>
                                      </p:cBhvr>
                                      <p:to>
                                        <p:strVal val="visible"/>
                                      </p:to>
                                    </p:set>
                                    <p:animEffect transition="in" filter="blinds(horizontal)">
                                      <p:cBhvr>
                                        <p:cTn id="72" dur="500"/>
                                        <p:tgtEl>
                                          <p:spTgt spid="434202"/>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blinds(horizontal)">
                                      <p:cBhvr>
                                        <p:cTn id="7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80" grpId="0" autoUpdateAnimBg="0"/>
      <p:bldP spid="434181" grpId="0" build="allAtOnce" autoUpdateAnimBg="0"/>
      <p:bldP spid="434183" grpId="0" autoUpdateAnimBg="0"/>
      <p:bldP spid="434196" grpId="0"/>
      <p:bldP spid="434197" grpId="0" autoUpdateAnimBg="0"/>
      <p:bldP spid="434199" grpId="0"/>
      <p:bldP spid="434201" grpId="0"/>
      <p:bldP spid="434202" grpId="0" autoUpdateAnimBg="0"/>
      <p:bldP spid="25" grpId="0"/>
      <p:bldP spid="587802" grpId="0"/>
      <p:bldP spid="587803"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7250" name="Picture 2" descr="全相联映射的Cache组织示意图"/>
          <p:cNvPicPr>
            <a:picLocks noChangeAspect="1" noChangeArrowheads="1"/>
          </p:cNvPicPr>
          <p:nvPr/>
        </p:nvPicPr>
        <p:blipFill>
          <a:blip r:embed="rId3"/>
          <a:srcRect/>
          <a:stretch>
            <a:fillRect/>
          </a:stretch>
        </p:blipFill>
        <p:spPr bwMode="auto">
          <a:xfrm>
            <a:off x="3387725" y="1487488"/>
            <a:ext cx="5741988" cy="4686300"/>
          </a:xfrm>
          <a:prstGeom prst="rect">
            <a:avLst/>
          </a:prstGeom>
          <a:noFill/>
          <a:ln w="9525">
            <a:noFill/>
            <a:miter lim="800000"/>
            <a:headEnd/>
            <a:tailEnd/>
          </a:ln>
        </p:spPr>
      </p:pic>
      <p:sp>
        <p:nvSpPr>
          <p:cNvPr id="588803" name="Rectangle 4"/>
          <p:cNvSpPr>
            <a:spLocks noGrp="1" noChangeArrowheads="1"/>
          </p:cNvSpPr>
          <p:nvPr>
            <p:ph type="title" idx="4294967295"/>
          </p:nvPr>
        </p:nvSpPr>
        <p:spPr>
          <a:xfrm>
            <a:off x="236538" y="250825"/>
            <a:ext cx="8807450" cy="361950"/>
          </a:xfrm>
          <a:noFill/>
        </p:spPr>
        <p:txBody>
          <a:bodyPr lIns="91440" tIns="45720" rIns="91440" bIns="45720" anchor="ctr"/>
          <a:lstStyle/>
          <a:p>
            <a:pPr eaLnBrk="1" hangingPunct="1"/>
            <a:r>
              <a:rPr lang="zh-CN" altLang="en-US"/>
              <a:t>       全相联映射</a:t>
            </a:r>
            <a:r>
              <a:rPr lang="en-US" altLang="zh-CN"/>
              <a:t>Cache</a:t>
            </a:r>
            <a:r>
              <a:rPr lang="zh-CN" altLang="en-US"/>
              <a:t>组织示意图</a:t>
            </a:r>
          </a:p>
        </p:txBody>
      </p:sp>
      <p:sp>
        <p:nvSpPr>
          <p:cNvPr id="437254" name="Text Box 6"/>
          <p:cNvSpPr txBox="1">
            <a:spLocks noChangeArrowheads="1"/>
          </p:cNvSpPr>
          <p:nvPr/>
        </p:nvSpPr>
        <p:spPr bwMode="auto">
          <a:xfrm>
            <a:off x="161925" y="3429000"/>
            <a:ext cx="2801938" cy="1371600"/>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2000" b="1">
                <a:solidFill>
                  <a:srgbClr val="0000FF"/>
                </a:solidFill>
                <a:ea typeface="黑体" pitchFamily="49" charset="-122"/>
                <a:cs typeface="Arial" pitchFamily="34" charset="0"/>
              </a:rPr>
              <a:t>Cache</a:t>
            </a:r>
            <a:r>
              <a:rPr kumimoji="1" lang="zh-CN" altLang="en-US" sz="2000" b="1">
                <a:solidFill>
                  <a:srgbClr val="0000FF"/>
                </a:solidFill>
                <a:ea typeface="黑体" pitchFamily="49" charset="-122"/>
                <a:cs typeface="Arial" pitchFamily="34" charset="0"/>
              </a:rPr>
              <a:t>标记（</a:t>
            </a:r>
            <a:r>
              <a:rPr kumimoji="1" lang="en-US" altLang="zh-CN" sz="2000" b="1">
                <a:solidFill>
                  <a:srgbClr val="0000FF"/>
                </a:solidFill>
                <a:ea typeface="黑体" pitchFamily="49" charset="-122"/>
                <a:cs typeface="Arial" pitchFamily="34" charset="0"/>
              </a:rPr>
              <a:t>tag</a:t>
            </a:r>
            <a:r>
              <a:rPr kumimoji="1" lang="zh-CN" altLang="en-US" sz="2000" b="1">
                <a:solidFill>
                  <a:srgbClr val="0000FF"/>
                </a:solidFill>
                <a:ea typeface="黑体" pitchFamily="49" charset="-122"/>
                <a:cs typeface="Arial" pitchFamily="34" charset="0"/>
              </a:rPr>
              <a:t>）指出对应行取自哪个主存块</a:t>
            </a:r>
          </a:p>
          <a:p>
            <a:pPr eaLnBrk="1" hangingPunct="1">
              <a:spcBef>
                <a:spcPct val="50000"/>
              </a:spcBef>
            </a:pPr>
            <a:r>
              <a:rPr kumimoji="1" lang="zh-CN" altLang="en-US" sz="2000" b="1">
                <a:solidFill>
                  <a:srgbClr val="0000FF"/>
                </a:solidFill>
                <a:ea typeface="黑体" pitchFamily="49" charset="-122"/>
                <a:cs typeface="Arial" pitchFamily="34" charset="0"/>
              </a:rPr>
              <a:t>主存</a:t>
            </a:r>
            <a:r>
              <a:rPr kumimoji="1" lang="en-US" altLang="zh-CN" sz="2000" b="1">
                <a:solidFill>
                  <a:srgbClr val="0000FF"/>
                </a:solidFill>
                <a:ea typeface="黑体" pitchFamily="49" charset="-122"/>
                <a:cs typeface="Arial" pitchFamily="34" charset="0"/>
              </a:rPr>
              <a:t>tag</a:t>
            </a:r>
            <a:r>
              <a:rPr kumimoji="1" lang="zh-CN" altLang="en-US" sz="2000" b="1">
                <a:solidFill>
                  <a:srgbClr val="0000FF"/>
                </a:solidFill>
                <a:ea typeface="黑体" pitchFamily="49" charset="-122"/>
                <a:cs typeface="Arial" pitchFamily="34" charset="0"/>
              </a:rPr>
              <a:t>指出对应地址位于哪个主存块</a:t>
            </a:r>
          </a:p>
        </p:txBody>
      </p:sp>
      <p:sp>
        <p:nvSpPr>
          <p:cNvPr id="437255" name="Line 7"/>
          <p:cNvSpPr>
            <a:spLocks noChangeShapeType="1"/>
          </p:cNvSpPr>
          <p:nvPr/>
        </p:nvSpPr>
        <p:spPr bwMode="auto">
          <a:xfrm flipV="1">
            <a:off x="2185988" y="2798763"/>
            <a:ext cx="1665287" cy="630237"/>
          </a:xfrm>
          <a:prstGeom prst="line">
            <a:avLst/>
          </a:prstGeom>
          <a:noFill/>
          <a:ln w="28575">
            <a:solidFill>
              <a:srgbClr val="CC0000"/>
            </a:solidFill>
            <a:round/>
            <a:headEnd/>
            <a:tailEnd type="triangle" w="med" len="med"/>
          </a:ln>
        </p:spPr>
        <p:txBody>
          <a:bodyPr lIns="0" tIns="0" rIns="0" bIns="0">
            <a:spAutoFit/>
          </a:bodyPr>
          <a:lstStyle/>
          <a:p>
            <a:endParaRPr lang="zh-CN" altLang="en-US"/>
          </a:p>
        </p:txBody>
      </p:sp>
      <p:sp>
        <p:nvSpPr>
          <p:cNvPr id="437256" name="Line 8"/>
          <p:cNvSpPr>
            <a:spLocks noChangeShapeType="1"/>
          </p:cNvSpPr>
          <p:nvPr/>
        </p:nvSpPr>
        <p:spPr bwMode="auto">
          <a:xfrm>
            <a:off x="2546350" y="4464050"/>
            <a:ext cx="1574800" cy="930275"/>
          </a:xfrm>
          <a:prstGeom prst="line">
            <a:avLst/>
          </a:prstGeom>
          <a:noFill/>
          <a:ln w="28575">
            <a:solidFill>
              <a:srgbClr val="CC0000"/>
            </a:solidFill>
            <a:round/>
            <a:headEnd/>
            <a:tailEnd type="triangle" w="med" len="med"/>
          </a:ln>
        </p:spPr>
        <p:txBody>
          <a:bodyPr lIns="0" tIns="0" rIns="0" bIns="0">
            <a:spAutoFit/>
          </a:bodyPr>
          <a:lstStyle/>
          <a:p>
            <a:endParaRPr lang="zh-CN" altLang="en-US"/>
          </a:p>
        </p:txBody>
      </p:sp>
      <p:sp>
        <p:nvSpPr>
          <p:cNvPr id="437260" name="Text Box 12"/>
          <p:cNvSpPr txBox="1">
            <a:spLocks noChangeArrowheads="1"/>
          </p:cNvSpPr>
          <p:nvPr/>
        </p:nvSpPr>
        <p:spPr bwMode="auto">
          <a:xfrm>
            <a:off x="250825" y="5049838"/>
            <a:ext cx="2476500" cy="6096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ea typeface="黑体" pitchFamily="49" charset="-122"/>
                <a:cs typeface="Arial" pitchFamily="34" charset="0"/>
              </a:rPr>
              <a:t>如何对</a:t>
            </a:r>
            <a:r>
              <a:rPr kumimoji="1" lang="en-US" altLang="zh-CN" sz="2000" b="1">
                <a:solidFill>
                  <a:srgbClr val="CC0000"/>
                </a:solidFill>
                <a:ea typeface="黑体" pitchFamily="49" charset="-122"/>
                <a:cs typeface="Arial" pitchFamily="34" charset="0"/>
              </a:rPr>
              <a:t>01E0CH</a:t>
            </a:r>
            <a:r>
              <a:rPr kumimoji="1" lang="zh-CN" altLang="en-US" sz="2000" b="1">
                <a:solidFill>
                  <a:srgbClr val="CC0000"/>
                </a:solidFill>
                <a:ea typeface="黑体" pitchFamily="49" charset="-122"/>
                <a:cs typeface="Arial" pitchFamily="34" charset="0"/>
              </a:rPr>
              <a:t>单元进行访问？</a:t>
            </a:r>
          </a:p>
        </p:txBody>
      </p:sp>
      <p:sp>
        <p:nvSpPr>
          <p:cNvPr id="437261" name="Text Box 13"/>
          <p:cNvSpPr txBox="1">
            <a:spLocks noChangeArrowheads="1"/>
          </p:cNvSpPr>
          <p:nvPr/>
        </p:nvSpPr>
        <p:spPr bwMode="auto">
          <a:xfrm>
            <a:off x="250825" y="5859463"/>
            <a:ext cx="3511550" cy="609600"/>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en-US" altLang="zh-CN" sz="2000" b="1">
                <a:solidFill>
                  <a:srgbClr val="FF0000"/>
                </a:solidFill>
                <a:ea typeface="黑体" pitchFamily="49" charset="-122"/>
              </a:rPr>
              <a:t>0000 0001 111</a:t>
            </a:r>
            <a:r>
              <a:rPr kumimoji="1" lang="en-US" altLang="zh-CN" sz="2000" b="1">
                <a:solidFill>
                  <a:srgbClr val="0000FF"/>
                </a:solidFill>
                <a:ea typeface="黑体" pitchFamily="49" charset="-122"/>
              </a:rPr>
              <a:t>0 0000 1100B  </a:t>
            </a:r>
            <a:r>
              <a:rPr kumimoji="1" lang="zh-CN" altLang="en-US" sz="2000" b="1">
                <a:solidFill>
                  <a:srgbClr val="0000FF"/>
                </a:solidFill>
                <a:ea typeface="黑体" pitchFamily="49" charset="-122"/>
              </a:rPr>
              <a:t>是第</a:t>
            </a:r>
            <a:r>
              <a:rPr kumimoji="1" lang="en-US" altLang="zh-CN" sz="2000" b="1">
                <a:solidFill>
                  <a:srgbClr val="0000FF"/>
                </a:solidFill>
                <a:ea typeface="黑体" pitchFamily="49" charset="-122"/>
              </a:rPr>
              <a:t>15</a:t>
            </a:r>
            <a:r>
              <a:rPr kumimoji="1" lang="zh-CN" altLang="en-US" sz="2000" b="1">
                <a:solidFill>
                  <a:srgbClr val="0000FF"/>
                </a:solidFill>
                <a:ea typeface="黑体" pitchFamily="49" charset="-122"/>
              </a:rPr>
              <a:t>块中的第</a:t>
            </a:r>
            <a:r>
              <a:rPr kumimoji="1" lang="en-US" altLang="zh-CN" sz="2000" b="1">
                <a:solidFill>
                  <a:srgbClr val="0000FF"/>
                </a:solidFill>
                <a:ea typeface="黑体" pitchFamily="49" charset="-122"/>
              </a:rPr>
              <a:t>12</a:t>
            </a:r>
            <a:r>
              <a:rPr kumimoji="1" lang="zh-CN" altLang="en-US" sz="2000" b="1">
                <a:solidFill>
                  <a:srgbClr val="0000FF"/>
                </a:solidFill>
                <a:ea typeface="黑体" pitchFamily="49" charset="-122"/>
              </a:rPr>
              <a:t>个单元！</a:t>
            </a:r>
          </a:p>
        </p:txBody>
      </p:sp>
      <p:sp>
        <p:nvSpPr>
          <p:cNvPr id="437262" name="Rectangle 14"/>
          <p:cNvSpPr>
            <a:spLocks noChangeArrowheads="1"/>
          </p:cNvSpPr>
          <p:nvPr/>
        </p:nvSpPr>
        <p:spPr bwMode="auto">
          <a:xfrm>
            <a:off x="7858125" y="3924300"/>
            <a:ext cx="900113" cy="360363"/>
          </a:xfrm>
          <a:prstGeom prst="rect">
            <a:avLst/>
          </a:prstGeom>
          <a:solidFill>
            <a:srgbClr val="008000">
              <a:alpha val="39999"/>
            </a:srgbClr>
          </a:solidFill>
          <a:ln w="9525">
            <a:noFill/>
            <a:miter lim="800000"/>
            <a:headEnd/>
            <a:tailEnd/>
          </a:ln>
        </p:spPr>
        <p:txBody>
          <a:bodyPr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588810" name="Rectangle 17"/>
          <p:cNvSpPr>
            <a:spLocks noChangeArrowheads="1"/>
          </p:cNvSpPr>
          <p:nvPr/>
        </p:nvSpPr>
        <p:spPr bwMode="auto">
          <a:xfrm>
            <a:off x="4797425" y="819150"/>
            <a:ext cx="3870325" cy="396875"/>
          </a:xfrm>
          <a:prstGeom prst="rect">
            <a:avLst/>
          </a:prstGeom>
          <a:noFill/>
          <a:ln w="9525">
            <a:noFill/>
            <a:miter lim="800000"/>
            <a:headEnd/>
            <a:tailEnd/>
          </a:ln>
        </p:spPr>
        <p:txBody>
          <a:bodyPr lIns="0" tIns="0" rIns="0" bIns="0">
            <a:spAutoFit/>
          </a:bodyPr>
          <a:lstStyle/>
          <a:p>
            <a:pPr eaLnBrk="1" hangingPunct="1">
              <a:lnSpc>
                <a:spcPct val="130000"/>
              </a:lnSpc>
              <a:spcBef>
                <a:spcPct val="30000"/>
              </a:spcBef>
              <a:buClr>
                <a:schemeClr val="accent1"/>
              </a:buClr>
              <a:buSzPct val="80000"/>
              <a:buFont typeface="Wingdings" pitchFamily="2" charset="2"/>
              <a:buNone/>
            </a:pPr>
            <a:r>
              <a:rPr kumimoji="1" lang="zh-CN" altLang="en-US" sz="2000" b="1">
                <a:ea typeface="黑体" pitchFamily="49" charset="-122"/>
              </a:rPr>
              <a:t>每个主存块可装到</a:t>
            </a:r>
            <a:r>
              <a:rPr kumimoji="1" lang="en-US" altLang="zh-CN" sz="2000" b="1">
                <a:ea typeface="黑体" pitchFamily="49" charset="-122"/>
              </a:rPr>
              <a:t>Cache</a:t>
            </a:r>
            <a:r>
              <a:rPr kumimoji="1" lang="zh-CN" altLang="en-US" sz="2000" b="1">
                <a:ea typeface="黑体" pitchFamily="49" charset="-122"/>
              </a:rPr>
              <a:t>任一行中。</a:t>
            </a:r>
          </a:p>
        </p:txBody>
      </p:sp>
      <p:sp>
        <p:nvSpPr>
          <p:cNvPr id="588811" name="Rectangle 18"/>
          <p:cNvSpPr>
            <a:spLocks noChangeArrowheads="1"/>
          </p:cNvSpPr>
          <p:nvPr/>
        </p:nvSpPr>
        <p:spPr bwMode="auto">
          <a:xfrm>
            <a:off x="206375" y="279400"/>
            <a:ext cx="2025650" cy="3048000"/>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2000" b="1">
                <a:solidFill>
                  <a:srgbClr val="0000FF"/>
                </a:solidFill>
                <a:ea typeface="黑体" pitchFamily="49" charset="-122"/>
              </a:rPr>
              <a:t>假定</a:t>
            </a:r>
            <a:r>
              <a:rPr kumimoji="1" lang="zh-CN" altLang="en-US" sz="2000" b="1">
                <a:solidFill>
                  <a:srgbClr val="0000FF"/>
                </a:solidFill>
                <a:ea typeface="黑体" pitchFamily="49" charset="-122"/>
                <a:cs typeface="Arial" pitchFamily="34" charset="0"/>
              </a:rPr>
              <a:t>数据在主存和</a:t>
            </a:r>
            <a:r>
              <a:rPr kumimoji="1" lang="en-US" altLang="zh-CN" sz="2000" b="1">
                <a:solidFill>
                  <a:srgbClr val="0000FF"/>
                </a:solidFill>
                <a:ea typeface="黑体" pitchFamily="49" charset="-122"/>
                <a:cs typeface="Arial" pitchFamily="34" charset="0"/>
              </a:rPr>
              <a:t>Cache</a:t>
            </a:r>
            <a:r>
              <a:rPr kumimoji="1" lang="zh-CN" altLang="en-US" sz="2000" b="1">
                <a:solidFill>
                  <a:srgbClr val="0000FF"/>
                </a:solidFill>
                <a:ea typeface="黑体" pitchFamily="49" charset="-122"/>
                <a:cs typeface="Arial" pitchFamily="34" charset="0"/>
              </a:rPr>
              <a:t>间的传送单位为512字。</a:t>
            </a:r>
          </a:p>
          <a:p>
            <a:pPr eaLnBrk="1" hangingPunct="1">
              <a:spcBef>
                <a:spcPct val="50000"/>
              </a:spcBef>
            </a:pPr>
            <a:r>
              <a:rPr kumimoji="1" lang="en-US" altLang="zh-CN" sz="2000" b="1">
                <a:solidFill>
                  <a:srgbClr val="0000FF"/>
                </a:solidFill>
                <a:ea typeface="黑体" pitchFamily="49" charset="-122"/>
                <a:cs typeface="Arial" pitchFamily="34" charset="0"/>
              </a:rPr>
              <a:t>Cache</a:t>
            </a:r>
            <a:r>
              <a:rPr kumimoji="1" lang="zh-CN" altLang="en-US" sz="2000" b="1">
                <a:solidFill>
                  <a:srgbClr val="0000FF"/>
                </a:solidFill>
                <a:ea typeface="黑体" pitchFamily="49" charset="-122"/>
                <a:cs typeface="Arial" pitchFamily="34" charset="0"/>
              </a:rPr>
              <a:t>大小：2</a:t>
            </a:r>
            <a:r>
              <a:rPr kumimoji="1" lang="zh-CN" altLang="en-US" sz="2000" b="1" baseline="30000">
                <a:solidFill>
                  <a:srgbClr val="0000FF"/>
                </a:solidFill>
                <a:ea typeface="黑体" pitchFamily="49" charset="-122"/>
                <a:cs typeface="Arial" pitchFamily="34" charset="0"/>
              </a:rPr>
              <a:t>13</a:t>
            </a:r>
            <a:r>
              <a:rPr kumimoji="1" lang="zh-CN" altLang="en-US" sz="2000" b="1">
                <a:solidFill>
                  <a:srgbClr val="0000FF"/>
                </a:solidFill>
                <a:ea typeface="黑体" pitchFamily="49" charset="-122"/>
                <a:cs typeface="Arial" pitchFamily="34" charset="0"/>
              </a:rPr>
              <a:t>字=8</a:t>
            </a:r>
            <a:r>
              <a:rPr kumimoji="1" lang="en-US" altLang="zh-CN" sz="2000" b="1">
                <a:solidFill>
                  <a:srgbClr val="0000FF"/>
                </a:solidFill>
                <a:ea typeface="黑体" pitchFamily="49" charset="-122"/>
                <a:cs typeface="Arial" pitchFamily="34" charset="0"/>
              </a:rPr>
              <a:t>K</a:t>
            </a:r>
            <a:r>
              <a:rPr kumimoji="1" lang="zh-CN" altLang="en-US" sz="2000" b="1">
                <a:solidFill>
                  <a:srgbClr val="0000FF"/>
                </a:solidFill>
                <a:ea typeface="黑体" pitchFamily="49" charset="-122"/>
                <a:cs typeface="Arial" pitchFamily="34" charset="0"/>
              </a:rPr>
              <a:t>字=16行 </a:t>
            </a:r>
            <a:r>
              <a:rPr kumimoji="1" lang="en-US" altLang="zh-CN" sz="2000" b="1">
                <a:solidFill>
                  <a:srgbClr val="0000FF"/>
                </a:solidFill>
                <a:ea typeface="黑体" pitchFamily="49" charset="-122"/>
                <a:cs typeface="Arial" pitchFamily="34" charset="0"/>
              </a:rPr>
              <a:t>x 512</a:t>
            </a:r>
            <a:r>
              <a:rPr kumimoji="1" lang="zh-CN" altLang="en-US" sz="2000" b="1">
                <a:solidFill>
                  <a:srgbClr val="0000FF"/>
                </a:solidFill>
                <a:ea typeface="黑体" pitchFamily="49" charset="-122"/>
                <a:cs typeface="Arial" pitchFamily="34" charset="0"/>
              </a:rPr>
              <a:t>字/ 行</a:t>
            </a:r>
          </a:p>
          <a:p>
            <a:pPr eaLnBrk="1" hangingPunct="1">
              <a:spcBef>
                <a:spcPct val="50000"/>
              </a:spcBef>
            </a:pPr>
            <a:r>
              <a:rPr kumimoji="1" lang="zh-CN" altLang="en-US" sz="2000" b="1">
                <a:solidFill>
                  <a:srgbClr val="0000FF"/>
                </a:solidFill>
                <a:ea typeface="黑体" pitchFamily="49" charset="-122"/>
                <a:cs typeface="Arial" pitchFamily="34" charset="0"/>
              </a:rPr>
              <a:t> 主存大小：2</a:t>
            </a:r>
            <a:r>
              <a:rPr kumimoji="1" lang="zh-CN" altLang="en-US" sz="2000" b="1" baseline="30000">
                <a:solidFill>
                  <a:srgbClr val="0000FF"/>
                </a:solidFill>
                <a:ea typeface="黑体" pitchFamily="49" charset="-122"/>
                <a:cs typeface="Arial" pitchFamily="34" charset="0"/>
              </a:rPr>
              <a:t>20</a:t>
            </a:r>
            <a:r>
              <a:rPr kumimoji="1" lang="zh-CN" altLang="en-US" sz="2000" b="1">
                <a:solidFill>
                  <a:srgbClr val="0000FF"/>
                </a:solidFill>
                <a:ea typeface="黑体" pitchFamily="49" charset="-122"/>
                <a:cs typeface="Arial" pitchFamily="34" charset="0"/>
              </a:rPr>
              <a:t>字=1024</a:t>
            </a:r>
            <a:r>
              <a:rPr kumimoji="1" lang="en-US" altLang="zh-CN" sz="2000" b="1">
                <a:solidFill>
                  <a:srgbClr val="0000FF"/>
                </a:solidFill>
                <a:ea typeface="黑体" pitchFamily="49" charset="-122"/>
                <a:cs typeface="Arial" pitchFamily="34" charset="0"/>
              </a:rPr>
              <a:t>K</a:t>
            </a:r>
            <a:r>
              <a:rPr kumimoji="1" lang="zh-CN" altLang="en-US" sz="2000" b="1">
                <a:solidFill>
                  <a:srgbClr val="0000FF"/>
                </a:solidFill>
                <a:ea typeface="黑体" pitchFamily="49" charset="-122"/>
                <a:cs typeface="Arial" pitchFamily="34" charset="0"/>
              </a:rPr>
              <a:t>字=2048块 </a:t>
            </a:r>
            <a:r>
              <a:rPr kumimoji="1" lang="en-US" altLang="zh-CN" sz="2000" b="1">
                <a:solidFill>
                  <a:srgbClr val="0000FF"/>
                </a:solidFill>
                <a:ea typeface="黑体" pitchFamily="49" charset="-122"/>
                <a:cs typeface="Arial" pitchFamily="34" charset="0"/>
              </a:rPr>
              <a:t>x 512</a:t>
            </a:r>
            <a:r>
              <a:rPr kumimoji="1" lang="zh-CN" altLang="en-US" sz="2000" b="1">
                <a:solidFill>
                  <a:srgbClr val="0000FF"/>
                </a:solidFill>
                <a:ea typeface="黑体" pitchFamily="49" charset="-122"/>
                <a:cs typeface="Arial" pitchFamily="34" charset="0"/>
              </a:rPr>
              <a:t>字/ 块</a:t>
            </a:r>
          </a:p>
        </p:txBody>
      </p:sp>
      <p:sp>
        <p:nvSpPr>
          <p:cNvPr id="437267" name="Rectangle 19"/>
          <p:cNvSpPr>
            <a:spLocks noChangeArrowheads="1"/>
          </p:cNvSpPr>
          <p:nvPr/>
        </p:nvSpPr>
        <p:spPr bwMode="auto">
          <a:xfrm>
            <a:off x="2997200" y="3429000"/>
            <a:ext cx="1574800" cy="274638"/>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1800" b="1">
                <a:solidFill>
                  <a:srgbClr val="FF0000"/>
                </a:solidFill>
                <a:ea typeface="黑体" pitchFamily="49" charset="-122"/>
              </a:rPr>
              <a:t>0000 0001 111</a:t>
            </a:r>
            <a:endParaRPr kumimoji="1" lang="zh-CN" altLang="en-US" sz="1800" b="1">
              <a:solidFill>
                <a:srgbClr val="FF0000"/>
              </a:solidFill>
              <a:ea typeface="黑体" pitchFamily="49" charset="-122"/>
            </a:endParaRPr>
          </a:p>
        </p:txBody>
      </p:sp>
      <p:sp>
        <p:nvSpPr>
          <p:cNvPr id="437268" name="Text Box 20"/>
          <p:cNvSpPr txBox="1">
            <a:spLocks noChangeArrowheads="1"/>
          </p:cNvSpPr>
          <p:nvPr/>
        </p:nvSpPr>
        <p:spPr bwMode="auto">
          <a:xfrm>
            <a:off x="2411413" y="819150"/>
            <a:ext cx="1844675" cy="6096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ea typeface="黑体" pitchFamily="49" charset="-122"/>
                <a:cs typeface="Arial" pitchFamily="34" charset="0"/>
              </a:rPr>
              <a:t>按内容访问，是相联存取方式！</a:t>
            </a:r>
          </a:p>
        </p:txBody>
      </p:sp>
      <p:sp>
        <p:nvSpPr>
          <p:cNvPr id="437269" name="Text Box 21"/>
          <p:cNvSpPr txBox="1">
            <a:spLocks noChangeArrowheads="1"/>
          </p:cNvSpPr>
          <p:nvPr/>
        </p:nvSpPr>
        <p:spPr bwMode="auto">
          <a:xfrm>
            <a:off x="2411413" y="1584325"/>
            <a:ext cx="1485900" cy="609600"/>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2000" b="1">
                <a:solidFill>
                  <a:srgbClr val="FF0000"/>
                </a:solidFill>
                <a:ea typeface="黑体" pitchFamily="49" charset="-122"/>
                <a:cs typeface="Arial" pitchFamily="34" charset="0"/>
              </a:rPr>
              <a:t>如何实现按内容访问？</a:t>
            </a:r>
          </a:p>
        </p:txBody>
      </p:sp>
      <p:sp>
        <p:nvSpPr>
          <p:cNvPr id="437270" name="Text Box 22"/>
          <p:cNvSpPr txBox="1">
            <a:spLocks noChangeArrowheads="1"/>
          </p:cNvSpPr>
          <p:nvPr/>
        </p:nvSpPr>
        <p:spPr bwMode="auto">
          <a:xfrm>
            <a:off x="2457450" y="2314575"/>
            <a:ext cx="1485900" cy="304800"/>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2000" b="1">
                <a:ea typeface="黑体" pitchFamily="49" charset="-122"/>
                <a:cs typeface="Arial" pitchFamily="34" charset="0"/>
              </a:rPr>
              <a:t>直接比较！</a:t>
            </a:r>
          </a:p>
        </p:txBody>
      </p:sp>
      <p:sp>
        <p:nvSpPr>
          <p:cNvPr id="16" name="Text Box 13"/>
          <p:cNvSpPr txBox="1">
            <a:spLocks noChangeArrowheads="1"/>
          </p:cNvSpPr>
          <p:nvPr/>
        </p:nvSpPr>
        <p:spPr bwMode="auto">
          <a:xfrm>
            <a:off x="4032250" y="6129338"/>
            <a:ext cx="4095750" cy="609600"/>
          </a:xfrm>
          <a:prstGeom prst="rect">
            <a:avLst/>
          </a:prstGeom>
          <a:solidFill>
            <a:schemeClr val="bg1"/>
          </a:solidFill>
          <a:ln w="9525">
            <a:noFill/>
            <a:miter lim="800000"/>
            <a:headEnd/>
            <a:tailEnd/>
          </a:ln>
        </p:spPr>
        <p:txBody>
          <a:bodyPr lIns="0" tIns="0" rIns="0" bIns="0">
            <a:spAutoFit/>
          </a:bodyPr>
          <a:lstStyle/>
          <a:p>
            <a:pPr eaLnBrk="1" hangingPunct="1"/>
            <a:r>
              <a:rPr kumimoji="1" lang="zh-CN" altLang="en-US" sz="2000" b="1">
                <a:solidFill>
                  <a:srgbClr val="FF0000"/>
                </a:solidFill>
                <a:ea typeface="黑体" pitchFamily="49" charset="-122"/>
              </a:rPr>
              <a:t>为何地址中没有</a:t>
            </a:r>
            <a:r>
              <a:rPr kumimoji="1" lang="en-US" altLang="zh-CN" sz="2000" b="1">
                <a:solidFill>
                  <a:srgbClr val="FF0000"/>
                </a:solidFill>
                <a:ea typeface="黑体" pitchFamily="49" charset="-122"/>
              </a:rPr>
              <a:t>cache</a:t>
            </a:r>
            <a:r>
              <a:rPr kumimoji="1" lang="zh-CN" altLang="en-US" sz="2000" b="1">
                <a:solidFill>
                  <a:srgbClr val="FF0000"/>
                </a:solidFill>
                <a:ea typeface="黑体" pitchFamily="49" charset="-122"/>
              </a:rPr>
              <a:t>索引字段？</a:t>
            </a:r>
            <a:endParaRPr kumimoji="1" lang="en-US" altLang="zh-CN" sz="2000" b="1">
              <a:solidFill>
                <a:srgbClr val="FF0000"/>
              </a:solidFill>
              <a:ea typeface="黑体" pitchFamily="49" charset="-122"/>
            </a:endParaRPr>
          </a:p>
          <a:p>
            <a:pPr eaLnBrk="1" hangingPunct="1"/>
            <a:r>
              <a:rPr kumimoji="1" lang="zh-CN" altLang="en-US" sz="2000" b="1">
                <a:solidFill>
                  <a:srgbClr val="0000FF"/>
                </a:solidFill>
                <a:ea typeface="黑体" pitchFamily="49" charset="-122"/>
              </a:rPr>
              <a:t>因为可映射到任意一个</a:t>
            </a:r>
            <a:r>
              <a:rPr kumimoji="1" lang="en-US" altLang="zh-CN" sz="2000" b="1">
                <a:solidFill>
                  <a:srgbClr val="0000FF"/>
                </a:solidFill>
                <a:ea typeface="黑体" pitchFamily="49" charset="-122"/>
              </a:rPr>
              <a:t>cache</a:t>
            </a:r>
            <a:r>
              <a:rPr kumimoji="1" lang="zh-CN" altLang="en-US" sz="2000" b="1">
                <a:solidFill>
                  <a:srgbClr val="0000FF"/>
                </a:solidFill>
                <a:ea typeface="黑体" pitchFamily="49" charset="-122"/>
              </a:rPr>
              <a:t>行中！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7250"/>
                                        </p:tgtEl>
                                        <p:attrNameLst>
                                          <p:attrName>style.visibility</p:attrName>
                                        </p:attrNameLst>
                                      </p:cBhvr>
                                      <p:to>
                                        <p:strVal val="visible"/>
                                      </p:to>
                                    </p:set>
                                    <p:animEffect transition="in" filter="blinds(horizontal)">
                                      <p:cBhvr>
                                        <p:cTn id="7" dur="500"/>
                                        <p:tgtEl>
                                          <p:spTgt spid="4372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37254">
                                            <p:txEl>
                                              <p:pRg st="0" end="0"/>
                                            </p:txEl>
                                          </p:spTgt>
                                        </p:tgtEl>
                                        <p:attrNameLst>
                                          <p:attrName>style.visibility</p:attrName>
                                        </p:attrNameLst>
                                      </p:cBhvr>
                                      <p:to>
                                        <p:strVal val="visible"/>
                                      </p:to>
                                    </p:set>
                                    <p:animEffect transition="in" filter="blinds(horizontal)">
                                      <p:cBhvr>
                                        <p:cTn id="12" dur="500"/>
                                        <p:tgtEl>
                                          <p:spTgt spid="43725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7255"/>
                                        </p:tgtEl>
                                        <p:attrNameLst>
                                          <p:attrName>style.visibility</p:attrName>
                                        </p:attrNameLst>
                                      </p:cBhvr>
                                      <p:to>
                                        <p:strVal val="visible"/>
                                      </p:to>
                                    </p:set>
                                    <p:animEffect transition="in" filter="blinds(horizontal)">
                                      <p:cBhvr>
                                        <p:cTn id="17" dur="500"/>
                                        <p:tgtEl>
                                          <p:spTgt spid="43725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37254">
                                            <p:txEl>
                                              <p:pRg st="1" end="1"/>
                                            </p:txEl>
                                          </p:spTgt>
                                        </p:tgtEl>
                                        <p:attrNameLst>
                                          <p:attrName>style.visibility</p:attrName>
                                        </p:attrNameLst>
                                      </p:cBhvr>
                                      <p:to>
                                        <p:strVal val="visible"/>
                                      </p:to>
                                    </p:set>
                                    <p:animEffect transition="in" filter="blinds(horizontal)">
                                      <p:cBhvr>
                                        <p:cTn id="22" dur="500"/>
                                        <p:tgtEl>
                                          <p:spTgt spid="43725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37256"/>
                                        </p:tgtEl>
                                        <p:attrNameLst>
                                          <p:attrName>style.visibility</p:attrName>
                                        </p:attrNameLst>
                                      </p:cBhvr>
                                      <p:to>
                                        <p:strVal val="visible"/>
                                      </p:to>
                                    </p:set>
                                    <p:animEffect transition="in" filter="blinds(horizontal)">
                                      <p:cBhvr>
                                        <p:cTn id="27" dur="500"/>
                                        <p:tgtEl>
                                          <p:spTgt spid="43725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37260"/>
                                        </p:tgtEl>
                                        <p:attrNameLst>
                                          <p:attrName>style.visibility</p:attrName>
                                        </p:attrNameLst>
                                      </p:cBhvr>
                                      <p:to>
                                        <p:strVal val="visible"/>
                                      </p:to>
                                    </p:set>
                                    <p:animEffect transition="in" filter="blinds(horizontal)">
                                      <p:cBhvr>
                                        <p:cTn id="32" dur="500"/>
                                        <p:tgtEl>
                                          <p:spTgt spid="43726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37261"/>
                                        </p:tgtEl>
                                        <p:attrNameLst>
                                          <p:attrName>style.visibility</p:attrName>
                                        </p:attrNameLst>
                                      </p:cBhvr>
                                      <p:to>
                                        <p:strVal val="visible"/>
                                      </p:to>
                                    </p:set>
                                    <p:animEffect transition="in" filter="blinds(horizontal)">
                                      <p:cBhvr>
                                        <p:cTn id="37" dur="500"/>
                                        <p:tgtEl>
                                          <p:spTgt spid="43726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37262"/>
                                        </p:tgtEl>
                                        <p:attrNameLst>
                                          <p:attrName>style.visibility</p:attrName>
                                        </p:attrNameLst>
                                      </p:cBhvr>
                                      <p:to>
                                        <p:strVal val="visible"/>
                                      </p:to>
                                    </p:set>
                                    <p:animEffect transition="in" filter="blinds(horizontal)">
                                      <p:cBhvr>
                                        <p:cTn id="42" dur="500"/>
                                        <p:tgtEl>
                                          <p:spTgt spid="43726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37267"/>
                                        </p:tgtEl>
                                        <p:attrNameLst>
                                          <p:attrName>style.visibility</p:attrName>
                                        </p:attrNameLst>
                                      </p:cBhvr>
                                      <p:to>
                                        <p:strVal val="visible"/>
                                      </p:to>
                                    </p:set>
                                    <p:animEffect transition="in" filter="blinds(horizontal)">
                                      <p:cBhvr>
                                        <p:cTn id="47" dur="500"/>
                                        <p:tgtEl>
                                          <p:spTgt spid="43726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37268"/>
                                        </p:tgtEl>
                                        <p:attrNameLst>
                                          <p:attrName>style.visibility</p:attrName>
                                        </p:attrNameLst>
                                      </p:cBhvr>
                                      <p:to>
                                        <p:strVal val="visible"/>
                                      </p:to>
                                    </p:set>
                                    <p:animEffect transition="in" filter="blinds(horizontal)">
                                      <p:cBhvr>
                                        <p:cTn id="52" dur="500"/>
                                        <p:tgtEl>
                                          <p:spTgt spid="43726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37269"/>
                                        </p:tgtEl>
                                        <p:attrNameLst>
                                          <p:attrName>style.visibility</p:attrName>
                                        </p:attrNameLst>
                                      </p:cBhvr>
                                      <p:to>
                                        <p:strVal val="visible"/>
                                      </p:to>
                                    </p:set>
                                    <p:animEffect transition="in" filter="blinds(horizontal)">
                                      <p:cBhvr>
                                        <p:cTn id="57" dur="500"/>
                                        <p:tgtEl>
                                          <p:spTgt spid="43726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37270"/>
                                        </p:tgtEl>
                                        <p:attrNameLst>
                                          <p:attrName>style.visibility</p:attrName>
                                        </p:attrNameLst>
                                      </p:cBhvr>
                                      <p:to>
                                        <p:strVal val="visible"/>
                                      </p:to>
                                    </p:set>
                                    <p:animEffect transition="in" filter="blinds(horizontal)">
                                      <p:cBhvr>
                                        <p:cTn id="62" dur="500"/>
                                        <p:tgtEl>
                                          <p:spTgt spid="437270"/>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6">
                                            <p:txEl>
                                              <p:pRg st="0" end="0"/>
                                            </p:txEl>
                                          </p:spTgt>
                                        </p:tgtEl>
                                        <p:attrNameLst>
                                          <p:attrName>style.visibility</p:attrName>
                                        </p:attrNameLst>
                                      </p:cBhvr>
                                      <p:to>
                                        <p:strVal val="visible"/>
                                      </p:to>
                                    </p:set>
                                    <p:animEffect transition="in" filter="blinds(horizontal)">
                                      <p:cBhvr>
                                        <p:cTn id="67" dur="500"/>
                                        <p:tgtEl>
                                          <p:spTgt spid="16">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6">
                                            <p:txEl>
                                              <p:pRg st="1" end="1"/>
                                            </p:txEl>
                                          </p:spTgt>
                                        </p:tgtEl>
                                        <p:attrNameLst>
                                          <p:attrName>style.visibility</p:attrName>
                                        </p:attrNameLst>
                                      </p:cBhvr>
                                      <p:to>
                                        <p:strVal val="visible"/>
                                      </p:to>
                                    </p:set>
                                    <p:animEffect transition="in" filter="blinds(horizontal)">
                                      <p:cBhvr>
                                        <p:cTn id="72"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5" grpId="0" animBg="1"/>
      <p:bldP spid="437256" grpId="0" animBg="1"/>
      <p:bldP spid="437260" grpId="0"/>
      <p:bldP spid="437261" grpId="0" animBg="1"/>
      <p:bldP spid="437262" grpId="0" animBg="1"/>
      <p:bldP spid="437267" grpId="0"/>
      <p:bldP spid="437268" grpId="0"/>
      <p:bldP spid="437269" grpId="0" animBg="1"/>
      <p:bldP spid="437270"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idx="4294967295"/>
          </p:nvPr>
        </p:nvSpPr>
        <p:spPr/>
        <p:txBody>
          <a:bodyPr lIns="91440" tIns="45720" rIns="91440" bIns="45720" anchor="ctr"/>
          <a:lstStyle/>
          <a:p>
            <a:pPr eaLnBrk="1" hangingPunct="1"/>
            <a:r>
              <a:rPr lang="zh-CN" altLang="en-US" sz="3200"/>
              <a:t>举例：</a:t>
            </a:r>
            <a:r>
              <a:rPr lang="en-US" altLang="zh-CN" sz="3200"/>
              <a:t>Fully Associative</a:t>
            </a:r>
            <a:endParaRPr lang="zh-CN" altLang="en-US" sz="3200"/>
          </a:p>
        </p:txBody>
      </p:sp>
      <p:sp>
        <p:nvSpPr>
          <p:cNvPr id="439299" name="Rectangle 3"/>
          <p:cNvSpPr>
            <a:spLocks noGrp="1" noChangeArrowheads="1"/>
          </p:cNvSpPr>
          <p:nvPr>
            <p:ph type="body" idx="4294967295"/>
          </p:nvPr>
        </p:nvSpPr>
        <p:spPr>
          <a:xfrm>
            <a:off x="268288" y="820738"/>
            <a:ext cx="8596312" cy="2109787"/>
          </a:xfrm>
          <a:noFill/>
        </p:spPr>
        <p:txBody>
          <a:bodyPr/>
          <a:lstStyle/>
          <a:p>
            <a:pPr eaLnBrk="1" hangingPunct="1">
              <a:spcBef>
                <a:spcPct val="15000"/>
              </a:spcBef>
            </a:pPr>
            <a:r>
              <a:rPr lang="en-US" altLang="zh-CN" sz="2000">
                <a:ea typeface="黑体" pitchFamily="49" charset="-122"/>
              </a:rPr>
              <a:t>Fully Associative Cache </a:t>
            </a:r>
          </a:p>
          <a:p>
            <a:pPr lvl="1" eaLnBrk="1" hangingPunct="1">
              <a:spcBef>
                <a:spcPct val="15000"/>
              </a:spcBef>
            </a:pPr>
            <a:r>
              <a:rPr lang="zh-CN" altLang="en-US" sz="2000">
                <a:solidFill>
                  <a:srgbClr val="CC3300"/>
                </a:solidFill>
                <a:ea typeface="黑体" pitchFamily="49" charset="-122"/>
              </a:rPr>
              <a:t>无需</a:t>
            </a:r>
            <a:r>
              <a:rPr lang="en-US" altLang="zh-CN" sz="2000">
                <a:solidFill>
                  <a:srgbClr val="CC3300"/>
                </a:solidFill>
                <a:ea typeface="黑体" pitchFamily="49" charset="-122"/>
              </a:rPr>
              <a:t>Cache</a:t>
            </a:r>
            <a:r>
              <a:rPr lang="zh-CN" altLang="en-US" sz="2000">
                <a:solidFill>
                  <a:srgbClr val="CC3300"/>
                </a:solidFill>
                <a:ea typeface="黑体" pitchFamily="49" charset="-122"/>
              </a:rPr>
              <a:t>索引，为什么？  </a:t>
            </a:r>
            <a:r>
              <a:rPr lang="zh-CN" altLang="en-US" sz="2000">
                <a:solidFill>
                  <a:srgbClr val="0000FF"/>
                </a:solidFill>
                <a:ea typeface="黑体" pitchFamily="49" charset="-122"/>
              </a:rPr>
              <a:t>因为同时比较所有</a:t>
            </a:r>
            <a:r>
              <a:rPr lang="en-US" altLang="zh-CN" sz="2000">
                <a:solidFill>
                  <a:srgbClr val="0000FF"/>
                </a:solidFill>
                <a:ea typeface="黑体" pitchFamily="49" charset="-122"/>
              </a:rPr>
              <a:t>Cache</a:t>
            </a:r>
            <a:r>
              <a:rPr lang="zh-CN" altLang="en-US" sz="2000">
                <a:solidFill>
                  <a:srgbClr val="0000FF"/>
                </a:solidFill>
                <a:ea typeface="黑体" pitchFamily="49" charset="-122"/>
              </a:rPr>
              <a:t>项的标志</a:t>
            </a:r>
            <a:endParaRPr lang="en-US" altLang="zh-CN" sz="2000">
              <a:solidFill>
                <a:srgbClr val="0000FF"/>
              </a:solidFill>
              <a:ea typeface="黑体" pitchFamily="49" charset="-122"/>
            </a:endParaRPr>
          </a:p>
          <a:p>
            <a:pPr eaLnBrk="1" hangingPunct="1">
              <a:spcBef>
                <a:spcPct val="15000"/>
              </a:spcBef>
            </a:pPr>
            <a:r>
              <a:rPr lang="en-US" altLang="zh-CN" sz="2000">
                <a:ea typeface="黑体" pitchFamily="49" charset="-122"/>
              </a:rPr>
              <a:t>By definition: </a:t>
            </a:r>
            <a:r>
              <a:rPr lang="en-US" altLang="zh-CN" sz="2000">
                <a:solidFill>
                  <a:srgbClr val="CC0000"/>
                </a:solidFill>
                <a:ea typeface="黑体" pitchFamily="49" charset="-122"/>
              </a:rPr>
              <a:t>Conflict Miss</a:t>
            </a:r>
            <a:r>
              <a:rPr lang="en-US" altLang="zh-CN" sz="2000">
                <a:ea typeface="黑体" pitchFamily="49" charset="-122"/>
              </a:rPr>
              <a:t> = 0</a:t>
            </a:r>
          </a:p>
          <a:p>
            <a:pPr lvl="1" eaLnBrk="1" hangingPunct="1">
              <a:spcBef>
                <a:spcPct val="15000"/>
              </a:spcBef>
            </a:pPr>
            <a:r>
              <a:rPr lang="en-US" altLang="zh-CN" sz="2000">
                <a:ea typeface="黑体" pitchFamily="49" charset="-122"/>
              </a:rPr>
              <a:t>(</a:t>
            </a:r>
            <a:r>
              <a:rPr lang="zh-CN" altLang="en-US" sz="2000">
                <a:ea typeface="黑体" pitchFamily="49" charset="-122"/>
              </a:rPr>
              <a:t>没有</a:t>
            </a:r>
            <a:r>
              <a:rPr lang="zh-CN" altLang="en-US" sz="2000">
                <a:solidFill>
                  <a:srgbClr val="CC0000"/>
                </a:solidFill>
                <a:ea typeface="黑体" pitchFamily="49" charset="-122"/>
              </a:rPr>
              <a:t>冲突缺失</a:t>
            </a:r>
            <a:r>
              <a:rPr lang="zh-CN" altLang="en-US" sz="2000">
                <a:ea typeface="黑体" pitchFamily="49" charset="-122"/>
              </a:rPr>
              <a:t>，因为只要有空闲</a:t>
            </a:r>
            <a:r>
              <a:rPr lang="en-US" altLang="zh-CN" sz="2000">
                <a:ea typeface="黑体" pitchFamily="49" charset="-122"/>
              </a:rPr>
              <a:t>Cache</a:t>
            </a:r>
            <a:r>
              <a:rPr lang="zh-CN" altLang="en-US" sz="2000">
                <a:ea typeface="黑体" pitchFamily="49" charset="-122"/>
              </a:rPr>
              <a:t>块，都不会发生冲突</a:t>
            </a:r>
            <a:r>
              <a:rPr lang="en-US" altLang="zh-CN" sz="2000">
                <a:ea typeface="黑体" pitchFamily="49" charset="-122"/>
              </a:rPr>
              <a:t>)</a:t>
            </a:r>
          </a:p>
          <a:p>
            <a:pPr eaLnBrk="1" hangingPunct="1">
              <a:spcBef>
                <a:spcPct val="15000"/>
              </a:spcBef>
            </a:pPr>
            <a:r>
              <a:rPr lang="en-US" altLang="zh-CN" sz="2000">
                <a:ea typeface="黑体" pitchFamily="49" charset="-122"/>
              </a:rPr>
              <a:t>Example: 32bits memory address,</a:t>
            </a:r>
            <a:r>
              <a:rPr lang="zh-CN" altLang="en-US" sz="2000">
                <a:ea typeface="黑体" pitchFamily="49" charset="-122"/>
              </a:rPr>
              <a:t> </a:t>
            </a:r>
            <a:r>
              <a:rPr lang="en-US" altLang="zh-CN" sz="2000">
                <a:ea typeface="黑体" pitchFamily="49" charset="-122"/>
              </a:rPr>
              <a:t>32 B blocks.</a:t>
            </a:r>
            <a:r>
              <a:rPr lang="en-US" altLang="zh-CN" sz="2000" b="0">
                <a:ea typeface="黑体" pitchFamily="49" charset="-122"/>
              </a:rPr>
              <a:t> </a:t>
            </a:r>
            <a:r>
              <a:rPr lang="zh-CN" altLang="en-US" sz="2000">
                <a:ea typeface="黑体" pitchFamily="49" charset="-122"/>
              </a:rPr>
              <a:t>比较器位数多长？</a:t>
            </a:r>
          </a:p>
          <a:p>
            <a:pPr lvl="1" eaLnBrk="1" hangingPunct="1">
              <a:spcBef>
                <a:spcPct val="15000"/>
              </a:spcBef>
            </a:pPr>
            <a:r>
              <a:rPr lang="en-US" altLang="zh-CN" sz="2000" b="0">
                <a:ea typeface="黑体" pitchFamily="49" charset="-122"/>
              </a:rPr>
              <a:t> </a:t>
            </a:r>
            <a:r>
              <a:rPr lang="en-US" altLang="zh-CN" sz="2000">
                <a:ea typeface="黑体" pitchFamily="49" charset="-122"/>
              </a:rPr>
              <a:t>we need N </a:t>
            </a:r>
            <a:r>
              <a:rPr lang="en-US" altLang="zh-CN" sz="2000">
                <a:solidFill>
                  <a:srgbClr val="CC0000"/>
                </a:solidFill>
                <a:ea typeface="黑体" pitchFamily="49" charset="-122"/>
              </a:rPr>
              <a:t>27-bit </a:t>
            </a:r>
            <a:r>
              <a:rPr lang="en-US" altLang="zh-CN" sz="2000">
                <a:ea typeface="黑体" pitchFamily="49" charset="-122"/>
              </a:rPr>
              <a:t>comparators</a:t>
            </a:r>
          </a:p>
        </p:txBody>
      </p:sp>
      <p:grpSp>
        <p:nvGrpSpPr>
          <p:cNvPr id="2" name="Group 71"/>
          <p:cNvGrpSpPr>
            <a:grpSpLocks/>
          </p:cNvGrpSpPr>
          <p:nvPr/>
        </p:nvGrpSpPr>
        <p:grpSpPr bwMode="auto">
          <a:xfrm>
            <a:off x="566738" y="3122613"/>
            <a:ext cx="7932737" cy="3432175"/>
            <a:chOff x="563" y="2020"/>
            <a:chExt cx="4997" cy="1997"/>
          </a:xfrm>
        </p:grpSpPr>
        <p:sp>
          <p:nvSpPr>
            <p:cNvPr id="590853" name="Rectangle 13"/>
            <p:cNvSpPr>
              <a:spLocks noChangeArrowheads="1"/>
            </p:cNvSpPr>
            <p:nvPr/>
          </p:nvSpPr>
          <p:spPr bwMode="auto">
            <a:xfrm>
              <a:off x="5123" y="2020"/>
              <a:ext cx="203" cy="229"/>
            </a:xfrm>
            <a:prstGeom prst="rect">
              <a:avLst/>
            </a:prstGeom>
            <a:noFill/>
            <a:ln w="12700">
              <a:noFill/>
              <a:miter lim="800000"/>
              <a:headEnd/>
              <a:tailEnd/>
            </a:ln>
          </p:spPr>
          <p:txBody>
            <a:bodyPr wrap="none" lIns="90488" tIns="44450" rIns="90488" bIns="44450">
              <a:spAutoFit/>
            </a:bodyPr>
            <a:lstStyle/>
            <a:p>
              <a:r>
                <a:rPr lang="zh-CN" altLang="en-US" sz="2000" b="1">
                  <a:ea typeface="宋体" pitchFamily="2" charset="-122"/>
                </a:rPr>
                <a:t>0</a:t>
              </a:r>
            </a:p>
          </p:txBody>
        </p:sp>
        <p:sp>
          <p:nvSpPr>
            <p:cNvPr id="590854" name="Rectangle 14"/>
            <p:cNvSpPr>
              <a:spLocks noChangeArrowheads="1"/>
            </p:cNvSpPr>
            <p:nvPr/>
          </p:nvSpPr>
          <p:spPr bwMode="auto">
            <a:xfrm>
              <a:off x="4355" y="2020"/>
              <a:ext cx="203" cy="229"/>
            </a:xfrm>
            <a:prstGeom prst="rect">
              <a:avLst/>
            </a:prstGeom>
            <a:noFill/>
            <a:ln w="12700">
              <a:noFill/>
              <a:miter lim="800000"/>
              <a:headEnd/>
              <a:tailEnd/>
            </a:ln>
          </p:spPr>
          <p:txBody>
            <a:bodyPr wrap="none" lIns="90488" tIns="44450" rIns="90488" bIns="44450">
              <a:spAutoFit/>
            </a:bodyPr>
            <a:lstStyle/>
            <a:p>
              <a:r>
                <a:rPr lang="zh-CN" altLang="en-US" sz="2000" b="1">
                  <a:ea typeface="宋体" pitchFamily="2" charset="-122"/>
                </a:rPr>
                <a:t>4</a:t>
              </a:r>
            </a:p>
          </p:txBody>
        </p:sp>
        <p:sp>
          <p:nvSpPr>
            <p:cNvPr id="590855" name="Rectangle 15"/>
            <p:cNvSpPr>
              <a:spLocks noChangeArrowheads="1"/>
            </p:cNvSpPr>
            <p:nvPr/>
          </p:nvSpPr>
          <p:spPr bwMode="auto">
            <a:xfrm>
              <a:off x="563" y="2020"/>
              <a:ext cx="292" cy="229"/>
            </a:xfrm>
            <a:prstGeom prst="rect">
              <a:avLst/>
            </a:prstGeom>
            <a:noFill/>
            <a:ln w="12700">
              <a:noFill/>
              <a:miter lim="800000"/>
              <a:headEnd/>
              <a:tailEnd/>
            </a:ln>
          </p:spPr>
          <p:txBody>
            <a:bodyPr wrap="none" lIns="90488" tIns="44450" rIns="90488" bIns="44450">
              <a:spAutoFit/>
            </a:bodyPr>
            <a:lstStyle/>
            <a:p>
              <a:r>
                <a:rPr lang="zh-CN" altLang="en-US" sz="2000" b="1">
                  <a:ea typeface="宋体" pitchFamily="2" charset="-122"/>
                </a:rPr>
                <a:t>31</a:t>
              </a:r>
            </a:p>
          </p:txBody>
        </p:sp>
        <p:grpSp>
          <p:nvGrpSpPr>
            <p:cNvPr id="590856" name="Group 70"/>
            <p:cNvGrpSpPr>
              <a:grpSpLocks/>
            </p:cNvGrpSpPr>
            <p:nvPr/>
          </p:nvGrpSpPr>
          <p:grpSpPr bwMode="auto">
            <a:xfrm>
              <a:off x="584" y="2212"/>
              <a:ext cx="4976" cy="1805"/>
              <a:chOff x="584" y="2212"/>
              <a:chExt cx="4976" cy="1805"/>
            </a:xfrm>
          </p:grpSpPr>
          <p:sp>
            <p:nvSpPr>
              <p:cNvPr id="590857" name="Rectangle 4"/>
              <p:cNvSpPr>
                <a:spLocks noChangeArrowheads="1"/>
              </p:cNvSpPr>
              <p:nvPr/>
            </p:nvSpPr>
            <p:spPr bwMode="auto">
              <a:xfrm>
                <a:off x="3800" y="2840"/>
                <a:ext cx="1760" cy="1136"/>
              </a:xfrm>
              <a:prstGeom prst="rect">
                <a:avLst/>
              </a:prstGeom>
              <a:noFill/>
              <a:ln w="254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90858" name="Line 5"/>
              <p:cNvSpPr>
                <a:spLocks noChangeShapeType="1"/>
              </p:cNvSpPr>
              <p:nvPr/>
            </p:nvSpPr>
            <p:spPr bwMode="auto">
              <a:xfrm>
                <a:off x="3800" y="3024"/>
                <a:ext cx="1760" cy="0"/>
              </a:xfrm>
              <a:prstGeom prst="line">
                <a:avLst/>
              </a:prstGeom>
              <a:noFill/>
              <a:ln w="25400">
                <a:solidFill>
                  <a:schemeClr val="tx1"/>
                </a:solidFill>
                <a:round/>
                <a:headEnd/>
                <a:tailEnd/>
              </a:ln>
            </p:spPr>
            <p:txBody>
              <a:bodyPr wrap="none" anchor="ctr"/>
              <a:lstStyle/>
              <a:p>
                <a:endParaRPr lang="zh-CN" altLang="en-US"/>
              </a:p>
            </p:txBody>
          </p:sp>
          <p:sp>
            <p:nvSpPr>
              <p:cNvPr id="590859" name="Line 6"/>
              <p:cNvSpPr>
                <a:spLocks noChangeShapeType="1"/>
              </p:cNvSpPr>
              <p:nvPr/>
            </p:nvSpPr>
            <p:spPr bwMode="auto">
              <a:xfrm>
                <a:off x="3800" y="3216"/>
                <a:ext cx="1760" cy="0"/>
              </a:xfrm>
              <a:prstGeom prst="line">
                <a:avLst/>
              </a:prstGeom>
              <a:noFill/>
              <a:ln w="25400">
                <a:solidFill>
                  <a:schemeClr val="tx1"/>
                </a:solidFill>
                <a:round/>
                <a:headEnd/>
                <a:tailEnd/>
              </a:ln>
            </p:spPr>
            <p:txBody>
              <a:bodyPr wrap="none" anchor="ctr"/>
              <a:lstStyle/>
              <a:p>
                <a:endParaRPr lang="zh-CN" altLang="en-US"/>
              </a:p>
            </p:txBody>
          </p:sp>
          <p:sp>
            <p:nvSpPr>
              <p:cNvPr id="590860" name="Line 7"/>
              <p:cNvSpPr>
                <a:spLocks noChangeShapeType="1"/>
              </p:cNvSpPr>
              <p:nvPr/>
            </p:nvSpPr>
            <p:spPr bwMode="auto">
              <a:xfrm>
                <a:off x="3800" y="3408"/>
                <a:ext cx="1760" cy="0"/>
              </a:xfrm>
              <a:prstGeom prst="line">
                <a:avLst/>
              </a:prstGeom>
              <a:noFill/>
              <a:ln w="25400">
                <a:solidFill>
                  <a:schemeClr val="tx1"/>
                </a:solidFill>
                <a:round/>
                <a:headEnd/>
                <a:tailEnd/>
              </a:ln>
            </p:spPr>
            <p:txBody>
              <a:bodyPr wrap="none" anchor="ctr"/>
              <a:lstStyle/>
              <a:p>
                <a:endParaRPr lang="zh-CN" altLang="en-US"/>
              </a:p>
            </p:txBody>
          </p:sp>
          <p:sp>
            <p:nvSpPr>
              <p:cNvPr id="590861" name="Line 8"/>
              <p:cNvSpPr>
                <a:spLocks noChangeShapeType="1"/>
              </p:cNvSpPr>
              <p:nvPr/>
            </p:nvSpPr>
            <p:spPr bwMode="auto">
              <a:xfrm>
                <a:off x="3800" y="3600"/>
                <a:ext cx="1760" cy="0"/>
              </a:xfrm>
              <a:prstGeom prst="line">
                <a:avLst/>
              </a:prstGeom>
              <a:noFill/>
              <a:ln w="25400">
                <a:solidFill>
                  <a:schemeClr val="tx1"/>
                </a:solidFill>
                <a:round/>
                <a:headEnd/>
                <a:tailEnd/>
              </a:ln>
            </p:spPr>
            <p:txBody>
              <a:bodyPr wrap="none" anchor="ctr"/>
              <a:lstStyle/>
              <a:p>
                <a:endParaRPr lang="zh-CN" altLang="en-US"/>
              </a:p>
            </p:txBody>
          </p:sp>
          <p:sp>
            <p:nvSpPr>
              <p:cNvPr id="590862" name="Rectangle 9"/>
              <p:cNvSpPr>
                <a:spLocks noChangeArrowheads="1"/>
              </p:cNvSpPr>
              <p:nvPr/>
            </p:nvSpPr>
            <p:spPr bwMode="auto">
              <a:xfrm>
                <a:off x="4643" y="3635"/>
                <a:ext cx="178" cy="264"/>
              </a:xfrm>
              <a:prstGeom prst="rect">
                <a:avLst/>
              </a:prstGeom>
              <a:noFill/>
              <a:ln w="12700">
                <a:noFill/>
                <a:miter lim="800000"/>
                <a:headEnd/>
                <a:tailEnd/>
              </a:ln>
            </p:spPr>
            <p:txBody>
              <a:bodyPr wrap="none" lIns="90488" tIns="44450" rIns="90488" bIns="44450">
                <a:spAutoFit/>
              </a:bodyPr>
              <a:lstStyle/>
              <a:p>
                <a:r>
                  <a:rPr lang="zh-CN" altLang="en-US" sz="2400" b="1">
                    <a:latin typeface="Times New Roman" pitchFamily="18" charset="0"/>
                    <a:ea typeface="宋体" pitchFamily="2" charset="-122"/>
                  </a:rPr>
                  <a:t>:</a:t>
                </a:r>
              </a:p>
            </p:txBody>
          </p:sp>
          <p:sp>
            <p:nvSpPr>
              <p:cNvPr id="590863" name="Rectangle 10"/>
              <p:cNvSpPr>
                <a:spLocks noChangeArrowheads="1"/>
              </p:cNvSpPr>
              <p:nvPr/>
            </p:nvSpPr>
            <p:spPr bwMode="auto">
              <a:xfrm>
                <a:off x="3923" y="2636"/>
                <a:ext cx="930" cy="212"/>
              </a:xfrm>
              <a:prstGeom prst="rect">
                <a:avLst/>
              </a:prstGeom>
              <a:noFill/>
              <a:ln w="12700">
                <a:noFill/>
                <a:miter lim="800000"/>
                <a:headEnd/>
                <a:tailEnd/>
              </a:ln>
            </p:spPr>
            <p:txBody>
              <a:bodyPr wrap="none" lIns="90488" tIns="44450" rIns="90488" bIns="44450">
                <a:spAutoFit/>
              </a:bodyPr>
              <a:lstStyle/>
              <a:p>
                <a:r>
                  <a:rPr lang="zh-CN" altLang="en-US" b="1">
                    <a:latin typeface="Times New Roman" pitchFamily="18" charset="0"/>
                    <a:ea typeface="宋体" pitchFamily="2" charset="-122"/>
                  </a:rPr>
                  <a:t> </a:t>
                </a:r>
                <a:r>
                  <a:rPr kumimoji="1" lang="en-US" altLang="zh-CN" sz="1800" b="1">
                    <a:solidFill>
                      <a:srgbClr val="0000FF"/>
                    </a:solidFill>
                    <a:ea typeface="宋体" pitchFamily="2" charset="-122"/>
                  </a:rPr>
                  <a:t>Cache Data</a:t>
                </a:r>
              </a:p>
            </p:txBody>
          </p:sp>
          <p:sp>
            <p:nvSpPr>
              <p:cNvPr id="590864" name="Rectangle 11"/>
              <p:cNvSpPr>
                <a:spLocks noChangeArrowheads="1"/>
              </p:cNvSpPr>
              <p:nvPr/>
            </p:nvSpPr>
            <p:spPr bwMode="auto">
              <a:xfrm>
                <a:off x="5075" y="2828"/>
                <a:ext cx="330" cy="212"/>
              </a:xfrm>
              <a:prstGeom prst="rect">
                <a:avLst/>
              </a:prstGeom>
              <a:noFill/>
              <a:ln w="12700">
                <a:noFill/>
                <a:miter lim="800000"/>
                <a:headEnd/>
                <a:tailEnd/>
              </a:ln>
            </p:spPr>
            <p:txBody>
              <a:bodyPr wrap="none" lIns="90488" tIns="44450" rIns="90488" bIns="44450">
                <a:spAutoFit/>
              </a:bodyPr>
              <a:lstStyle/>
              <a:p>
                <a:r>
                  <a:rPr kumimoji="1" lang="en-US" altLang="zh-CN" sz="1800" b="1">
                    <a:solidFill>
                      <a:srgbClr val="000000"/>
                    </a:solidFill>
                    <a:ea typeface="宋体" pitchFamily="2" charset="-122"/>
                  </a:rPr>
                  <a:t>B</a:t>
                </a:r>
                <a:r>
                  <a:rPr lang="en-US" altLang="zh-CN" b="1">
                    <a:latin typeface="Times New Roman" pitchFamily="18" charset="0"/>
                    <a:ea typeface="宋体" pitchFamily="2" charset="-122"/>
                  </a:rPr>
                  <a:t> </a:t>
                </a:r>
                <a:r>
                  <a:rPr kumimoji="1" lang="en-US" altLang="zh-CN" sz="1800" b="1">
                    <a:solidFill>
                      <a:srgbClr val="000000"/>
                    </a:solidFill>
                    <a:ea typeface="宋体" pitchFamily="2" charset="-122"/>
                  </a:rPr>
                  <a:t>0</a:t>
                </a:r>
              </a:p>
            </p:txBody>
          </p:sp>
          <p:sp>
            <p:nvSpPr>
              <p:cNvPr id="590865" name="Rectangle 12"/>
              <p:cNvSpPr>
                <a:spLocks noChangeArrowheads="1"/>
              </p:cNvSpPr>
              <p:nvPr/>
            </p:nvSpPr>
            <p:spPr bwMode="auto">
              <a:xfrm>
                <a:off x="584" y="2224"/>
                <a:ext cx="4688" cy="176"/>
              </a:xfrm>
              <a:prstGeom prst="rect">
                <a:avLst/>
              </a:prstGeom>
              <a:noFill/>
              <a:ln w="254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90866" name="Rectangle 16"/>
              <p:cNvSpPr>
                <a:spLocks noChangeArrowheads="1"/>
              </p:cNvSpPr>
              <p:nvPr/>
            </p:nvSpPr>
            <p:spPr bwMode="auto">
              <a:xfrm>
                <a:off x="1688" y="2840"/>
                <a:ext cx="1856" cy="1136"/>
              </a:xfrm>
              <a:prstGeom prst="rect">
                <a:avLst/>
              </a:prstGeom>
              <a:noFill/>
              <a:ln w="254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90867" name="Line 17"/>
              <p:cNvSpPr>
                <a:spLocks noChangeShapeType="1"/>
              </p:cNvSpPr>
              <p:nvPr/>
            </p:nvSpPr>
            <p:spPr bwMode="auto">
              <a:xfrm flipH="1">
                <a:off x="1672" y="3024"/>
                <a:ext cx="1888" cy="0"/>
              </a:xfrm>
              <a:prstGeom prst="line">
                <a:avLst/>
              </a:prstGeom>
              <a:noFill/>
              <a:ln w="25400">
                <a:solidFill>
                  <a:schemeClr val="tx1"/>
                </a:solidFill>
                <a:round/>
                <a:headEnd/>
                <a:tailEnd/>
              </a:ln>
            </p:spPr>
            <p:txBody>
              <a:bodyPr wrap="none" anchor="ctr"/>
              <a:lstStyle/>
              <a:p>
                <a:endParaRPr lang="zh-CN" altLang="en-US"/>
              </a:p>
            </p:txBody>
          </p:sp>
          <p:sp>
            <p:nvSpPr>
              <p:cNvPr id="590868" name="Line 18"/>
              <p:cNvSpPr>
                <a:spLocks noChangeShapeType="1"/>
              </p:cNvSpPr>
              <p:nvPr/>
            </p:nvSpPr>
            <p:spPr bwMode="auto">
              <a:xfrm flipH="1">
                <a:off x="1672" y="3216"/>
                <a:ext cx="1888" cy="0"/>
              </a:xfrm>
              <a:prstGeom prst="line">
                <a:avLst/>
              </a:prstGeom>
              <a:noFill/>
              <a:ln w="25400">
                <a:solidFill>
                  <a:schemeClr val="tx1"/>
                </a:solidFill>
                <a:round/>
                <a:headEnd/>
                <a:tailEnd/>
              </a:ln>
            </p:spPr>
            <p:txBody>
              <a:bodyPr wrap="none" anchor="ctr"/>
              <a:lstStyle/>
              <a:p>
                <a:endParaRPr lang="zh-CN" altLang="en-US"/>
              </a:p>
            </p:txBody>
          </p:sp>
          <p:sp>
            <p:nvSpPr>
              <p:cNvPr id="590869" name="Line 19"/>
              <p:cNvSpPr>
                <a:spLocks noChangeShapeType="1"/>
              </p:cNvSpPr>
              <p:nvPr/>
            </p:nvSpPr>
            <p:spPr bwMode="auto">
              <a:xfrm flipH="1">
                <a:off x="1672" y="3408"/>
                <a:ext cx="1888" cy="0"/>
              </a:xfrm>
              <a:prstGeom prst="line">
                <a:avLst/>
              </a:prstGeom>
              <a:noFill/>
              <a:ln w="25400">
                <a:solidFill>
                  <a:schemeClr val="tx1"/>
                </a:solidFill>
                <a:round/>
                <a:headEnd/>
                <a:tailEnd/>
              </a:ln>
            </p:spPr>
            <p:txBody>
              <a:bodyPr wrap="none" anchor="ctr"/>
              <a:lstStyle/>
              <a:p>
                <a:endParaRPr lang="zh-CN" altLang="en-US"/>
              </a:p>
            </p:txBody>
          </p:sp>
          <p:sp>
            <p:nvSpPr>
              <p:cNvPr id="590870" name="Line 20"/>
              <p:cNvSpPr>
                <a:spLocks noChangeShapeType="1"/>
              </p:cNvSpPr>
              <p:nvPr/>
            </p:nvSpPr>
            <p:spPr bwMode="auto">
              <a:xfrm flipH="1">
                <a:off x="1672" y="3600"/>
                <a:ext cx="1888" cy="0"/>
              </a:xfrm>
              <a:prstGeom prst="line">
                <a:avLst/>
              </a:prstGeom>
              <a:noFill/>
              <a:ln w="25400">
                <a:solidFill>
                  <a:schemeClr val="tx1"/>
                </a:solidFill>
                <a:round/>
                <a:headEnd/>
                <a:tailEnd/>
              </a:ln>
            </p:spPr>
            <p:txBody>
              <a:bodyPr wrap="none" anchor="ctr"/>
              <a:lstStyle/>
              <a:p>
                <a:endParaRPr lang="zh-CN" altLang="en-US"/>
              </a:p>
            </p:txBody>
          </p:sp>
          <p:sp>
            <p:nvSpPr>
              <p:cNvPr id="590871" name="Rectangle 21"/>
              <p:cNvSpPr>
                <a:spLocks noChangeArrowheads="1"/>
              </p:cNvSpPr>
              <p:nvPr/>
            </p:nvSpPr>
            <p:spPr bwMode="auto">
              <a:xfrm>
                <a:off x="2435" y="3635"/>
                <a:ext cx="178" cy="264"/>
              </a:xfrm>
              <a:prstGeom prst="rect">
                <a:avLst/>
              </a:prstGeom>
              <a:noFill/>
              <a:ln w="12700">
                <a:noFill/>
                <a:miter lim="800000"/>
                <a:headEnd/>
                <a:tailEnd/>
              </a:ln>
            </p:spPr>
            <p:txBody>
              <a:bodyPr wrap="none" lIns="90488" tIns="44450" rIns="90488" bIns="44450">
                <a:spAutoFit/>
              </a:bodyPr>
              <a:lstStyle/>
              <a:p>
                <a:r>
                  <a:rPr lang="zh-CN" altLang="en-US" sz="2400" b="1">
                    <a:latin typeface="Times New Roman" pitchFamily="18" charset="0"/>
                    <a:ea typeface="宋体" pitchFamily="2" charset="-122"/>
                  </a:rPr>
                  <a:t>:</a:t>
                </a:r>
              </a:p>
            </p:txBody>
          </p:sp>
          <p:sp>
            <p:nvSpPr>
              <p:cNvPr id="590872" name="Rectangle 22"/>
              <p:cNvSpPr>
                <a:spLocks noChangeArrowheads="1"/>
              </p:cNvSpPr>
              <p:nvPr/>
            </p:nvSpPr>
            <p:spPr bwMode="auto">
              <a:xfrm>
                <a:off x="2147" y="2212"/>
                <a:ext cx="1778" cy="212"/>
              </a:xfrm>
              <a:prstGeom prst="rect">
                <a:avLst/>
              </a:prstGeom>
              <a:noFill/>
              <a:ln w="12700">
                <a:noFill/>
                <a:miter lim="800000"/>
                <a:headEnd/>
                <a:tailEnd/>
              </a:ln>
            </p:spPr>
            <p:txBody>
              <a:bodyPr wrap="none" lIns="90488" tIns="44450" rIns="90488" bIns="44450">
                <a:spAutoFit/>
              </a:bodyPr>
              <a:lstStyle/>
              <a:p>
                <a:r>
                  <a:rPr kumimoji="1" lang="en-US" altLang="zh-CN" sz="1800" b="1">
                    <a:solidFill>
                      <a:srgbClr val="000000"/>
                    </a:solidFill>
                    <a:ea typeface="宋体" pitchFamily="2" charset="-122"/>
                  </a:rPr>
                  <a:t>Cache Tag (27 bits long)</a:t>
                </a:r>
              </a:p>
            </p:txBody>
          </p:sp>
          <p:sp>
            <p:nvSpPr>
              <p:cNvPr id="590873" name="Rectangle 23"/>
              <p:cNvSpPr>
                <a:spLocks noChangeArrowheads="1"/>
              </p:cNvSpPr>
              <p:nvPr/>
            </p:nvSpPr>
            <p:spPr bwMode="auto">
              <a:xfrm>
                <a:off x="3608" y="2840"/>
                <a:ext cx="128" cy="1136"/>
              </a:xfrm>
              <a:prstGeom prst="rect">
                <a:avLst/>
              </a:prstGeom>
              <a:noFill/>
              <a:ln w="254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90874" name="Rectangle 24"/>
              <p:cNvSpPr>
                <a:spLocks noChangeArrowheads="1"/>
              </p:cNvSpPr>
              <p:nvPr/>
            </p:nvSpPr>
            <p:spPr bwMode="auto">
              <a:xfrm>
                <a:off x="3347" y="2636"/>
                <a:ext cx="410" cy="212"/>
              </a:xfrm>
              <a:prstGeom prst="rect">
                <a:avLst/>
              </a:prstGeom>
              <a:noFill/>
              <a:ln w="12700">
                <a:noFill/>
                <a:miter lim="800000"/>
                <a:headEnd/>
                <a:tailEnd/>
              </a:ln>
            </p:spPr>
            <p:txBody>
              <a:bodyPr wrap="none" lIns="90488" tIns="44450" rIns="90488" bIns="44450">
                <a:spAutoFit/>
              </a:bodyPr>
              <a:lstStyle/>
              <a:p>
                <a:r>
                  <a:rPr kumimoji="1" lang="en-US" altLang="zh-CN" sz="1800" b="1">
                    <a:solidFill>
                      <a:srgbClr val="0000FF"/>
                    </a:solidFill>
                    <a:ea typeface="宋体" pitchFamily="2" charset="-122"/>
                  </a:rPr>
                  <a:t>     V</a:t>
                </a:r>
              </a:p>
            </p:txBody>
          </p:sp>
          <p:sp>
            <p:nvSpPr>
              <p:cNvPr id="590875" name="Line 25"/>
              <p:cNvSpPr>
                <a:spLocks noChangeShapeType="1"/>
              </p:cNvSpPr>
              <p:nvPr/>
            </p:nvSpPr>
            <p:spPr bwMode="auto">
              <a:xfrm flipH="1">
                <a:off x="3592" y="3024"/>
                <a:ext cx="160" cy="0"/>
              </a:xfrm>
              <a:prstGeom prst="line">
                <a:avLst/>
              </a:prstGeom>
              <a:noFill/>
              <a:ln w="25400">
                <a:solidFill>
                  <a:schemeClr val="tx1"/>
                </a:solidFill>
                <a:round/>
                <a:headEnd/>
                <a:tailEnd/>
              </a:ln>
            </p:spPr>
            <p:txBody>
              <a:bodyPr wrap="none" anchor="ctr"/>
              <a:lstStyle/>
              <a:p>
                <a:endParaRPr lang="zh-CN" altLang="en-US"/>
              </a:p>
            </p:txBody>
          </p:sp>
          <p:sp>
            <p:nvSpPr>
              <p:cNvPr id="590876" name="Line 26"/>
              <p:cNvSpPr>
                <a:spLocks noChangeShapeType="1"/>
              </p:cNvSpPr>
              <p:nvPr/>
            </p:nvSpPr>
            <p:spPr bwMode="auto">
              <a:xfrm flipH="1">
                <a:off x="3592" y="3216"/>
                <a:ext cx="160" cy="0"/>
              </a:xfrm>
              <a:prstGeom prst="line">
                <a:avLst/>
              </a:prstGeom>
              <a:noFill/>
              <a:ln w="25400">
                <a:solidFill>
                  <a:schemeClr val="tx1"/>
                </a:solidFill>
                <a:round/>
                <a:headEnd/>
                <a:tailEnd/>
              </a:ln>
            </p:spPr>
            <p:txBody>
              <a:bodyPr wrap="none" anchor="ctr"/>
              <a:lstStyle/>
              <a:p>
                <a:endParaRPr lang="zh-CN" altLang="en-US"/>
              </a:p>
            </p:txBody>
          </p:sp>
          <p:sp>
            <p:nvSpPr>
              <p:cNvPr id="590877" name="Line 27"/>
              <p:cNvSpPr>
                <a:spLocks noChangeShapeType="1"/>
              </p:cNvSpPr>
              <p:nvPr/>
            </p:nvSpPr>
            <p:spPr bwMode="auto">
              <a:xfrm flipH="1">
                <a:off x="3592" y="3408"/>
                <a:ext cx="160" cy="0"/>
              </a:xfrm>
              <a:prstGeom prst="line">
                <a:avLst/>
              </a:prstGeom>
              <a:noFill/>
              <a:ln w="25400">
                <a:solidFill>
                  <a:schemeClr val="tx1"/>
                </a:solidFill>
                <a:round/>
                <a:headEnd/>
                <a:tailEnd/>
              </a:ln>
            </p:spPr>
            <p:txBody>
              <a:bodyPr wrap="none" anchor="ctr"/>
              <a:lstStyle/>
              <a:p>
                <a:endParaRPr lang="zh-CN" altLang="en-US"/>
              </a:p>
            </p:txBody>
          </p:sp>
          <p:sp>
            <p:nvSpPr>
              <p:cNvPr id="590878" name="Line 28"/>
              <p:cNvSpPr>
                <a:spLocks noChangeShapeType="1"/>
              </p:cNvSpPr>
              <p:nvPr/>
            </p:nvSpPr>
            <p:spPr bwMode="auto">
              <a:xfrm flipH="1">
                <a:off x="3592" y="3600"/>
                <a:ext cx="160" cy="0"/>
              </a:xfrm>
              <a:prstGeom prst="line">
                <a:avLst/>
              </a:prstGeom>
              <a:noFill/>
              <a:ln w="25400">
                <a:solidFill>
                  <a:schemeClr val="tx1"/>
                </a:solidFill>
                <a:round/>
                <a:headEnd/>
                <a:tailEnd/>
              </a:ln>
            </p:spPr>
            <p:txBody>
              <a:bodyPr wrap="none" anchor="ctr"/>
              <a:lstStyle/>
              <a:p>
                <a:endParaRPr lang="zh-CN" altLang="en-US"/>
              </a:p>
            </p:txBody>
          </p:sp>
          <p:sp>
            <p:nvSpPr>
              <p:cNvPr id="590879" name="Rectangle 29"/>
              <p:cNvSpPr>
                <a:spLocks noChangeArrowheads="1"/>
              </p:cNvSpPr>
              <p:nvPr/>
            </p:nvSpPr>
            <p:spPr bwMode="auto">
              <a:xfrm>
                <a:off x="3587" y="3635"/>
                <a:ext cx="178" cy="264"/>
              </a:xfrm>
              <a:prstGeom prst="rect">
                <a:avLst/>
              </a:prstGeom>
              <a:noFill/>
              <a:ln w="12700">
                <a:noFill/>
                <a:miter lim="800000"/>
                <a:headEnd/>
                <a:tailEnd/>
              </a:ln>
            </p:spPr>
            <p:txBody>
              <a:bodyPr wrap="none" lIns="90488" tIns="44450" rIns="90488" bIns="44450">
                <a:spAutoFit/>
              </a:bodyPr>
              <a:lstStyle/>
              <a:p>
                <a:r>
                  <a:rPr lang="zh-CN" altLang="en-US" sz="2400" b="1">
                    <a:latin typeface="Times New Roman" pitchFamily="18" charset="0"/>
                    <a:ea typeface="宋体" pitchFamily="2" charset="-122"/>
                  </a:rPr>
                  <a:t>:</a:t>
                </a:r>
              </a:p>
            </p:txBody>
          </p:sp>
          <p:sp>
            <p:nvSpPr>
              <p:cNvPr id="590880" name="Line 30"/>
              <p:cNvSpPr>
                <a:spLocks noChangeShapeType="1"/>
              </p:cNvSpPr>
              <p:nvPr/>
            </p:nvSpPr>
            <p:spPr bwMode="auto">
              <a:xfrm>
                <a:off x="5088" y="2840"/>
                <a:ext cx="0" cy="176"/>
              </a:xfrm>
              <a:prstGeom prst="line">
                <a:avLst/>
              </a:prstGeom>
              <a:noFill/>
              <a:ln w="25400">
                <a:solidFill>
                  <a:schemeClr val="tx1"/>
                </a:solidFill>
                <a:round/>
                <a:headEnd/>
                <a:tailEnd/>
              </a:ln>
            </p:spPr>
            <p:txBody>
              <a:bodyPr wrap="none" anchor="ctr"/>
              <a:lstStyle/>
              <a:p>
                <a:endParaRPr lang="zh-CN" altLang="en-US"/>
              </a:p>
            </p:txBody>
          </p:sp>
          <p:sp>
            <p:nvSpPr>
              <p:cNvPr id="590881" name="Rectangle 31"/>
              <p:cNvSpPr>
                <a:spLocks noChangeArrowheads="1"/>
              </p:cNvSpPr>
              <p:nvPr/>
            </p:nvSpPr>
            <p:spPr bwMode="auto">
              <a:xfrm>
                <a:off x="4595" y="2828"/>
                <a:ext cx="330" cy="212"/>
              </a:xfrm>
              <a:prstGeom prst="rect">
                <a:avLst/>
              </a:prstGeom>
              <a:noFill/>
              <a:ln w="12700">
                <a:noFill/>
                <a:miter lim="800000"/>
                <a:headEnd/>
                <a:tailEnd/>
              </a:ln>
            </p:spPr>
            <p:txBody>
              <a:bodyPr wrap="none" lIns="90488" tIns="44450" rIns="90488" bIns="44450">
                <a:spAutoFit/>
              </a:bodyPr>
              <a:lstStyle/>
              <a:p>
                <a:r>
                  <a:rPr kumimoji="1" lang="en-US" altLang="zh-CN" sz="1800" b="1">
                    <a:solidFill>
                      <a:srgbClr val="000000"/>
                    </a:solidFill>
                    <a:ea typeface="宋体" pitchFamily="2" charset="-122"/>
                  </a:rPr>
                  <a:t>B</a:t>
                </a:r>
                <a:r>
                  <a:rPr lang="en-US" altLang="zh-CN" b="1">
                    <a:latin typeface="Times New Roman" pitchFamily="18" charset="0"/>
                    <a:ea typeface="宋体" pitchFamily="2" charset="-122"/>
                  </a:rPr>
                  <a:t> </a:t>
                </a:r>
                <a:r>
                  <a:rPr kumimoji="1" lang="en-US" altLang="zh-CN" sz="1800" b="1">
                    <a:solidFill>
                      <a:srgbClr val="000000"/>
                    </a:solidFill>
                    <a:ea typeface="宋体" pitchFamily="2" charset="-122"/>
                  </a:rPr>
                  <a:t>1</a:t>
                </a:r>
              </a:p>
            </p:txBody>
          </p:sp>
          <p:sp>
            <p:nvSpPr>
              <p:cNvPr id="590882" name="Line 32"/>
              <p:cNvSpPr>
                <a:spLocks noChangeShapeType="1"/>
              </p:cNvSpPr>
              <p:nvPr/>
            </p:nvSpPr>
            <p:spPr bwMode="auto">
              <a:xfrm>
                <a:off x="4608" y="2840"/>
                <a:ext cx="0" cy="176"/>
              </a:xfrm>
              <a:prstGeom prst="line">
                <a:avLst/>
              </a:prstGeom>
              <a:noFill/>
              <a:ln w="25400">
                <a:solidFill>
                  <a:schemeClr val="tx1"/>
                </a:solidFill>
                <a:round/>
                <a:headEnd/>
                <a:tailEnd/>
              </a:ln>
            </p:spPr>
            <p:txBody>
              <a:bodyPr wrap="none" anchor="ctr"/>
              <a:lstStyle/>
              <a:p>
                <a:endParaRPr lang="zh-CN" altLang="en-US"/>
              </a:p>
            </p:txBody>
          </p:sp>
          <p:sp>
            <p:nvSpPr>
              <p:cNvPr id="590883" name="Rectangle 33"/>
              <p:cNvSpPr>
                <a:spLocks noChangeArrowheads="1"/>
              </p:cNvSpPr>
              <p:nvPr/>
            </p:nvSpPr>
            <p:spPr bwMode="auto">
              <a:xfrm>
                <a:off x="3779" y="2828"/>
                <a:ext cx="410" cy="212"/>
              </a:xfrm>
              <a:prstGeom prst="rect">
                <a:avLst/>
              </a:prstGeom>
              <a:noFill/>
              <a:ln w="12700">
                <a:noFill/>
                <a:miter lim="800000"/>
                <a:headEnd/>
                <a:tailEnd/>
              </a:ln>
            </p:spPr>
            <p:txBody>
              <a:bodyPr wrap="none" lIns="90488" tIns="44450" rIns="90488" bIns="44450">
                <a:spAutoFit/>
              </a:bodyPr>
              <a:lstStyle/>
              <a:p>
                <a:r>
                  <a:rPr kumimoji="1" lang="en-US" altLang="zh-CN" sz="1800" b="1">
                    <a:solidFill>
                      <a:srgbClr val="000000"/>
                    </a:solidFill>
                    <a:ea typeface="宋体" pitchFamily="2" charset="-122"/>
                  </a:rPr>
                  <a:t>B</a:t>
                </a:r>
                <a:r>
                  <a:rPr lang="en-US" altLang="zh-CN" b="1">
                    <a:latin typeface="Times New Roman" pitchFamily="18" charset="0"/>
                    <a:ea typeface="宋体" pitchFamily="2" charset="-122"/>
                  </a:rPr>
                  <a:t> </a:t>
                </a:r>
                <a:r>
                  <a:rPr kumimoji="1" lang="en-US" altLang="zh-CN" sz="1800" b="1">
                    <a:solidFill>
                      <a:srgbClr val="000000"/>
                    </a:solidFill>
                    <a:ea typeface="宋体" pitchFamily="2" charset="-122"/>
                  </a:rPr>
                  <a:t>31</a:t>
                </a:r>
              </a:p>
            </p:txBody>
          </p:sp>
          <p:sp>
            <p:nvSpPr>
              <p:cNvPr id="590884" name="Line 34"/>
              <p:cNvSpPr>
                <a:spLocks noChangeShapeType="1"/>
              </p:cNvSpPr>
              <p:nvPr/>
            </p:nvSpPr>
            <p:spPr bwMode="auto">
              <a:xfrm>
                <a:off x="4272" y="2840"/>
                <a:ext cx="0" cy="176"/>
              </a:xfrm>
              <a:prstGeom prst="line">
                <a:avLst/>
              </a:prstGeom>
              <a:noFill/>
              <a:ln w="25400">
                <a:solidFill>
                  <a:schemeClr val="tx1"/>
                </a:solidFill>
                <a:round/>
                <a:headEnd/>
                <a:tailEnd/>
              </a:ln>
            </p:spPr>
            <p:txBody>
              <a:bodyPr wrap="none" anchor="ctr"/>
              <a:lstStyle/>
              <a:p>
                <a:endParaRPr lang="zh-CN" altLang="en-US"/>
              </a:p>
            </p:txBody>
          </p:sp>
          <p:sp>
            <p:nvSpPr>
              <p:cNvPr id="590885" name="Rectangle 35"/>
              <p:cNvSpPr>
                <a:spLocks noChangeArrowheads="1"/>
              </p:cNvSpPr>
              <p:nvPr/>
            </p:nvSpPr>
            <p:spPr bwMode="auto">
              <a:xfrm rot="-5400000">
                <a:off x="4365" y="2781"/>
                <a:ext cx="164" cy="286"/>
              </a:xfrm>
              <a:prstGeom prst="rect">
                <a:avLst/>
              </a:prstGeom>
              <a:noFill/>
              <a:ln w="12700">
                <a:noFill/>
                <a:miter lim="800000"/>
                <a:headEnd/>
                <a:tailEnd/>
              </a:ln>
            </p:spPr>
            <p:txBody>
              <a:bodyPr wrap="none" lIns="90488" tIns="44450" rIns="90488" bIns="44450">
                <a:spAutoFit/>
              </a:bodyPr>
              <a:lstStyle/>
              <a:p>
                <a:r>
                  <a:rPr lang="zh-CN" altLang="en-US" sz="2400" b="1">
                    <a:latin typeface="Times New Roman" pitchFamily="18" charset="0"/>
                    <a:ea typeface="宋体" pitchFamily="2" charset="-122"/>
                  </a:rPr>
                  <a:t>:</a:t>
                </a:r>
              </a:p>
            </p:txBody>
          </p:sp>
          <p:sp>
            <p:nvSpPr>
              <p:cNvPr id="590886" name="Rectangle 36"/>
              <p:cNvSpPr>
                <a:spLocks noChangeArrowheads="1"/>
              </p:cNvSpPr>
              <p:nvPr/>
            </p:nvSpPr>
            <p:spPr bwMode="auto">
              <a:xfrm>
                <a:off x="5075" y="3020"/>
                <a:ext cx="410" cy="212"/>
              </a:xfrm>
              <a:prstGeom prst="rect">
                <a:avLst/>
              </a:prstGeom>
              <a:noFill/>
              <a:ln w="12700">
                <a:noFill/>
                <a:miter lim="800000"/>
                <a:headEnd/>
                <a:tailEnd/>
              </a:ln>
            </p:spPr>
            <p:txBody>
              <a:bodyPr wrap="none" lIns="90488" tIns="44450" rIns="90488" bIns="44450">
                <a:spAutoFit/>
              </a:bodyPr>
              <a:lstStyle/>
              <a:p>
                <a:r>
                  <a:rPr kumimoji="1" lang="en-US" altLang="zh-CN" sz="1800" b="1">
                    <a:solidFill>
                      <a:srgbClr val="000000"/>
                    </a:solidFill>
                    <a:ea typeface="宋体" pitchFamily="2" charset="-122"/>
                  </a:rPr>
                  <a:t>B</a:t>
                </a:r>
                <a:r>
                  <a:rPr lang="en-US" altLang="zh-CN" b="1">
                    <a:latin typeface="Times New Roman" pitchFamily="18" charset="0"/>
                    <a:ea typeface="宋体" pitchFamily="2" charset="-122"/>
                  </a:rPr>
                  <a:t> </a:t>
                </a:r>
                <a:r>
                  <a:rPr kumimoji="1" lang="en-US" altLang="zh-CN" sz="1800" b="1">
                    <a:solidFill>
                      <a:srgbClr val="000000"/>
                    </a:solidFill>
                    <a:ea typeface="宋体" pitchFamily="2" charset="-122"/>
                  </a:rPr>
                  <a:t>32</a:t>
                </a:r>
              </a:p>
            </p:txBody>
          </p:sp>
          <p:sp>
            <p:nvSpPr>
              <p:cNvPr id="590887" name="Line 37"/>
              <p:cNvSpPr>
                <a:spLocks noChangeShapeType="1"/>
              </p:cNvSpPr>
              <p:nvPr/>
            </p:nvSpPr>
            <p:spPr bwMode="auto">
              <a:xfrm>
                <a:off x="5088" y="3032"/>
                <a:ext cx="0" cy="176"/>
              </a:xfrm>
              <a:prstGeom prst="line">
                <a:avLst/>
              </a:prstGeom>
              <a:noFill/>
              <a:ln w="25400">
                <a:solidFill>
                  <a:schemeClr val="tx1"/>
                </a:solidFill>
                <a:round/>
                <a:headEnd/>
                <a:tailEnd/>
              </a:ln>
            </p:spPr>
            <p:txBody>
              <a:bodyPr wrap="none" anchor="ctr"/>
              <a:lstStyle/>
              <a:p>
                <a:endParaRPr lang="zh-CN" altLang="en-US"/>
              </a:p>
            </p:txBody>
          </p:sp>
          <p:sp>
            <p:nvSpPr>
              <p:cNvPr id="590888" name="Rectangle 38"/>
              <p:cNvSpPr>
                <a:spLocks noChangeArrowheads="1"/>
              </p:cNvSpPr>
              <p:nvPr/>
            </p:nvSpPr>
            <p:spPr bwMode="auto">
              <a:xfrm>
                <a:off x="4595" y="3020"/>
                <a:ext cx="378" cy="212"/>
              </a:xfrm>
              <a:prstGeom prst="rect">
                <a:avLst/>
              </a:prstGeom>
              <a:noFill/>
              <a:ln w="12700">
                <a:noFill/>
                <a:miter lim="800000"/>
                <a:headEnd/>
                <a:tailEnd/>
              </a:ln>
            </p:spPr>
            <p:txBody>
              <a:bodyPr wrap="none" lIns="90488" tIns="44450" rIns="90488" bIns="44450">
                <a:spAutoFit/>
              </a:bodyPr>
              <a:lstStyle/>
              <a:p>
                <a:r>
                  <a:rPr kumimoji="1" lang="en-US" altLang="zh-CN" sz="1800" b="1">
                    <a:solidFill>
                      <a:srgbClr val="000000"/>
                    </a:solidFill>
                    <a:ea typeface="宋体" pitchFamily="2" charset="-122"/>
                  </a:rPr>
                  <a:t>B33</a:t>
                </a:r>
              </a:p>
            </p:txBody>
          </p:sp>
          <p:sp>
            <p:nvSpPr>
              <p:cNvPr id="590889" name="Line 39"/>
              <p:cNvSpPr>
                <a:spLocks noChangeShapeType="1"/>
              </p:cNvSpPr>
              <p:nvPr/>
            </p:nvSpPr>
            <p:spPr bwMode="auto">
              <a:xfrm>
                <a:off x="4608" y="3032"/>
                <a:ext cx="0" cy="176"/>
              </a:xfrm>
              <a:prstGeom prst="line">
                <a:avLst/>
              </a:prstGeom>
              <a:noFill/>
              <a:ln w="25400">
                <a:solidFill>
                  <a:schemeClr val="tx1"/>
                </a:solidFill>
                <a:round/>
                <a:headEnd/>
                <a:tailEnd/>
              </a:ln>
            </p:spPr>
            <p:txBody>
              <a:bodyPr wrap="none" anchor="ctr"/>
              <a:lstStyle/>
              <a:p>
                <a:endParaRPr lang="zh-CN" altLang="en-US"/>
              </a:p>
            </p:txBody>
          </p:sp>
          <p:sp>
            <p:nvSpPr>
              <p:cNvPr id="590890" name="Rectangle 40"/>
              <p:cNvSpPr>
                <a:spLocks noChangeArrowheads="1"/>
              </p:cNvSpPr>
              <p:nvPr/>
            </p:nvSpPr>
            <p:spPr bwMode="auto">
              <a:xfrm>
                <a:off x="3779" y="3020"/>
                <a:ext cx="418" cy="212"/>
              </a:xfrm>
              <a:prstGeom prst="rect">
                <a:avLst/>
              </a:prstGeom>
              <a:noFill/>
              <a:ln w="12700">
                <a:noFill/>
                <a:miter lim="800000"/>
                <a:headEnd/>
                <a:tailEnd/>
              </a:ln>
            </p:spPr>
            <p:txBody>
              <a:bodyPr wrap="none" lIns="90488" tIns="44450" rIns="90488" bIns="44450">
                <a:spAutoFit/>
              </a:bodyPr>
              <a:lstStyle/>
              <a:p>
                <a:r>
                  <a:rPr kumimoji="1" lang="en-US" altLang="zh-CN" sz="1800" b="1">
                    <a:solidFill>
                      <a:srgbClr val="000000"/>
                    </a:solidFill>
                    <a:ea typeface="宋体" pitchFamily="2" charset="-122"/>
                  </a:rPr>
                  <a:t>B 63</a:t>
                </a:r>
              </a:p>
            </p:txBody>
          </p:sp>
          <p:sp>
            <p:nvSpPr>
              <p:cNvPr id="590891" name="Line 41"/>
              <p:cNvSpPr>
                <a:spLocks noChangeShapeType="1"/>
              </p:cNvSpPr>
              <p:nvPr/>
            </p:nvSpPr>
            <p:spPr bwMode="auto">
              <a:xfrm>
                <a:off x="4272" y="3032"/>
                <a:ext cx="0" cy="176"/>
              </a:xfrm>
              <a:prstGeom prst="line">
                <a:avLst/>
              </a:prstGeom>
              <a:noFill/>
              <a:ln w="25400">
                <a:solidFill>
                  <a:schemeClr val="tx1"/>
                </a:solidFill>
                <a:round/>
                <a:headEnd/>
                <a:tailEnd/>
              </a:ln>
            </p:spPr>
            <p:txBody>
              <a:bodyPr wrap="none" anchor="ctr"/>
              <a:lstStyle/>
              <a:p>
                <a:endParaRPr lang="zh-CN" altLang="en-US"/>
              </a:p>
            </p:txBody>
          </p:sp>
          <p:sp>
            <p:nvSpPr>
              <p:cNvPr id="590892" name="Rectangle 42"/>
              <p:cNvSpPr>
                <a:spLocks noChangeArrowheads="1"/>
              </p:cNvSpPr>
              <p:nvPr/>
            </p:nvSpPr>
            <p:spPr bwMode="auto">
              <a:xfrm rot="-5400000">
                <a:off x="4364" y="2973"/>
                <a:ext cx="165" cy="286"/>
              </a:xfrm>
              <a:prstGeom prst="rect">
                <a:avLst/>
              </a:prstGeom>
              <a:noFill/>
              <a:ln w="12700">
                <a:noFill/>
                <a:miter lim="800000"/>
                <a:headEnd/>
                <a:tailEnd/>
              </a:ln>
            </p:spPr>
            <p:txBody>
              <a:bodyPr wrap="none" lIns="90488" tIns="44450" rIns="90488" bIns="44450">
                <a:spAutoFit/>
              </a:bodyPr>
              <a:lstStyle/>
              <a:p>
                <a:r>
                  <a:rPr lang="zh-CN" altLang="en-US" sz="2400" b="1">
                    <a:latin typeface="Times New Roman" pitchFamily="18" charset="0"/>
                    <a:ea typeface="宋体" pitchFamily="2" charset="-122"/>
                  </a:rPr>
                  <a:t>:</a:t>
                </a:r>
              </a:p>
            </p:txBody>
          </p:sp>
          <p:sp>
            <p:nvSpPr>
              <p:cNvPr id="590893" name="Rectangle 43"/>
              <p:cNvSpPr>
                <a:spLocks noChangeArrowheads="1"/>
              </p:cNvSpPr>
              <p:nvPr/>
            </p:nvSpPr>
            <p:spPr bwMode="auto">
              <a:xfrm>
                <a:off x="1667" y="2636"/>
                <a:ext cx="874" cy="212"/>
              </a:xfrm>
              <a:prstGeom prst="rect">
                <a:avLst/>
              </a:prstGeom>
              <a:noFill/>
              <a:ln w="12700">
                <a:noFill/>
                <a:miter lim="800000"/>
                <a:headEnd/>
                <a:tailEnd/>
              </a:ln>
            </p:spPr>
            <p:txBody>
              <a:bodyPr wrap="none" lIns="90488" tIns="44450" rIns="90488" bIns="44450">
                <a:spAutoFit/>
              </a:bodyPr>
              <a:lstStyle/>
              <a:p>
                <a:r>
                  <a:rPr lang="zh-CN" altLang="en-US" b="1">
                    <a:latin typeface="Times New Roman" pitchFamily="18" charset="0"/>
                    <a:ea typeface="宋体" pitchFamily="2" charset="-122"/>
                  </a:rPr>
                  <a:t> </a:t>
                </a:r>
                <a:r>
                  <a:rPr kumimoji="1" lang="en-US" altLang="zh-CN" sz="1800" b="1">
                    <a:solidFill>
                      <a:srgbClr val="0000FF"/>
                    </a:solidFill>
                    <a:ea typeface="宋体" pitchFamily="2" charset="-122"/>
                  </a:rPr>
                  <a:t>Cache Tag</a:t>
                </a:r>
              </a:p>
            </p:txBody>
          </p:sp>
          <p:sp>
            <p:nvSpPr>
              <p:cNvPr id="590894" name="Line 44"/>
              <p:cNvSpPr>
                <a:spLocks noChangeShapeType="1"/>
              </p:cNvSpPr>
              <p:nvPr/>
            </p:nvSpPr>
            <p:spPr bwMode="auto">
              <a:xfrm>
                <a:off x="4368" y="2224"/>
                <a:ext cx="0" cy="176"/>
              </a:xfrm>
              <a:prstGeom prst="line">
                <a:avLst/>
              </a:prstGeom>
              <a:noFill/>
              <a:ln w="25400">
                <a:solidFill>
                  <a:schemeClr val="tx1"/>
                </a:solidFill>
                <a:round/>
                <a:headEnd/>
                <a:tailEnd/>
              </a:ln>
            </p:spPr>
            <p:txBody>
              <a:bodyPr wrap="none" anchor="ctr"/>
              <a:lstStyle/>
              <a:p>
                <a:endParaRPr lang="zh-CN" altLang="en-US"/>
              </a:p>
            </p:txBody>
          </p:sp>
          <p:sp>
            <p:nvSpPr>
              <p:cNvPr id="590895" name="Rectangle 45"/>
              <p:cNvSpPr>
                <a:spLocks noChangeArrowheads="1"/>
              </p:cNvSpPr>
              <p:nvPr/>
            </p:nvSpPr>
            <p:spPr bwMode="auto">
              <a:xfrm>
                <a:off x="4403" y="2212"/>
                <a:ext cx="882" cy="212"/>
              </a:xfrm>
              <a:prstGeom prst="rect">
                <a:avLst/>
              </a:prstGeom>
              <a:noFill/>
              <a:ln w="12700">
                <a:noFill/>
                <a:miter lim="800000"/>
                <a:headEnd/>
                <a:tailEnd/>
              </a:ln>
            </p:spPr>
            <p:txBody>
              <a:bodyPr wrap="none" lIns="90488" tIns="44450" rIns="90488" bIns="44450">
                <a:spAutoFit/>
              </a:bodyPr>
              <a:lstStyle/>
              <a:p>
                <a:r>
                  <a:rPr kumimoji="1" lang="en-US" altLang="zh-CN" sz="1800" b="1">
                    <a:solidFill>
                      <a:srgbClr val="000000"/>
                    </a:solidFill>
                    <a:ea typeface="宋体" pitchFamily="2" charset="-122"/>
                  </a:rPr>
                  <a:t>Byte</a:t>
                </a:r>
                <a:r>
                  <a:rPr lang="en-US" altLang="zh-CN" b="1">
                    <a:latin typeface="Times New Roman" pitchFamily="18" charset="0"/>
                    <a:ea typeface="宋体" pitchFamily="2" charset="-122"/>
                  </a:rPr>
                  <a:t> </a:t>
                </a:r>
                <a:r>
                  <a:rPr kumimoji="1" lang="en-US" altLang="zh-CN" sz="1800" b="1">
                    <a:solidFill>
                      <a:srgbClr val="000000"/>
                    </a:solidFill>
                    <a:ea typeface="宋体" pitchFamily="2" charset="-122"/>
                  </a:rPr>
                  <a:t>Select</a:t>
                </a:r>
              </a:p>
            </p:txBody>
          </p:sp>
          <p:sp>
            <p:nvSpPr>
              <p:cNvPr id="590896" name="Rectangle 46"/>
              <p:cNvSpPr>
                <a:spLocks noChangeArrowheads="1"/>
              </p:cNvSpPr>
              <p:nvPr/>
            </p:nvSpPr>
            <p:spPr bwMode="auto">
              <a:xfrm>
                <a:off x="4499" y="2404"/>
                <a:ext cx="763" cy="229"/>
              </a:xfrm>
              <a:prstGeom prst="rect">
                <a:avLst/>
              </a:prstGeom>
              <a:noFill/>
              <a:ln w="12700">
                <a:noFill/>
                <a:miter lim="800000"/>
                <a:headEnd/>
                <a:tailEnd/>
              </a:ln>
            </p:spPr>
            <p:txBody>
              <a:bodyPr wrap="none" lIns="90488" tIns="44450" rIns="90488" bIns="44450">
                <a:spAutoFit/>
              </a:bodyPr>
              <a:lstStyle/>
              <a:p>
                <a:r>
                  <a:rPr lang="en-US" altLang="zh-CN" sz="2000" b="1">
                    <a:solidFill>
                      <a:srgbClr val="CC0000"/>
                    </a:solidFill>
                    <a:ea typeface="宋体" pitchFamily="2" charset="-122"/>
                  </a:rPr>
                  <a:t>Ex: 0x01</a:t>
                </a:r>
              </a:p>
            </p:txBody>
          </p:sp>
          <p:sp>
            <p:nvSpPr>
              <p:cNvPr id="590897" name="Oval 47"/>
              <p:cNvSpPr>
                <a:spLocks noChangeArrowheads="1"/>
              </p:cNvSpPr>
              <p:nvPr/>
            </p:nvSpPr>
            <p:spPr bwMode="auto">
              <a:xfrm>
                <a:off x="1256" y="2840"/>
                <a:ext cx="176" cy="176"/>
              </a:xfrm>
              <a:prstGeom prst="ellipse">
                <a:avLst/>
              </a:prstGeom>
              <a:noFill/>
              <a:ln w="25400">
                <a:solidFill>
                  <a:schemeClr val="tx1"/>
                </a:solidFill>
                <a:round/>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90898" name="Rectangle 48"/>
              <p:cNvSpPr>
                <a:spLocks noChangeArrowheads="1"/>
              </p:cNvSpPr>
              <p:nvPr/>
            </p:nvSpPr>
            <p:spPr bwMode="auto">
              <a:xfrm>
                <a:off x="1264" y="2829"/>
                <a:ext cx="207" cy="229"/>
              </a:xfrm>
              <a:prstGeom prst="rect">
                <a:avLst/>
              </a:prstGeom>
              <a:noFill/>
              <a:ln w="12700">
                <a:noFill/>
                <a:miter lim="800000"/>
                <a:headEnd/>
                <a:tailEnd/>
              </a:ln>
            </p:spPr>
            <p:txBody>
              <a:bodyPr wrap="none" lIns="90488" tIns="44450" rIns="90488" bIns="44450">
                <a:spAutoFit/>
              </a:bodyPr>
              <a:lstStyle/>
              <a:p>
                <a:r>
                  <a:rPr lang="en-US" altLang="zh-CN" sz="2000" b="1">
                    <a:ea typeface="宋体" pitchFamily="2" charset="-122"/>
                  </a:rPr>
                  <a:t>=</a:t>
                </a:r>
              </a:p>
            </p:txBody>
          </p:sp>
          <p:sp>
            <p:nvSpPr>
              <p:cNvPr id="590899" name="Line 49"/>
              <p:cNvSpPr>
                <a:spLocks noChangeShapeType="1"/>
              </p:cNvSpPr>
              <p:nvPr/>
            </p:nvSpPr>
            <p:spPr bwMode="auto">
              <a:xfrm flipH="1">
                <a:off x="1432" y="2928"/>
                <a:ext cx="256"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590900" name="Oval 50"/>
              <p:cNvSpPr>
                <a:spLocks noChangeArrowheads="1"/>
              </p:cNvSpPr>
              <p:nvPr/>
            </p:nvSpPr>
            <p:spPr bwMode="auto">
              <a:xfrm>
                <a:off x="1256" y="3224"/>
                <a:ext cx="176" cy="176"/>
              </a:xfrm>
              <a:prstGeom prst="ellipse">
                <a:avLst/>
              </a:prstGeom>
              <a:noFill/>
              <a:ln w="25400">
                <a:solidFill>
                  <a:schemeClr val="tx1"/>
                </a:solidFill>
                <a:round/>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90901" name="Rectangle 51"/>
              <p:cNvSpPr>
                <a:spLocks noChangeArrowheads="1"/>
              </p:cNvSpPr>
              <p:nvPr/>
            </p:nvSpPr>
            <p:spPr bwMode="auto">
              <a:xfrm>
                <a:off x="1247" y="3212"/>
                <a:ext cx="207" cy="230"/>
              </a:xfrm>
              <a:prstGeom prst="rect">
                <a:avLst/>
              </a:prstGeom>
              <a:noFill/>
              <a:ln w="12700">
                <a:noFill/>
                <a:miter lim="800000"/>
                <a:headEnd/>
                <a:tailEnd/>
              </a:ln>
            </p:spPr>
            <p:txBody>
              <a:bodyPr wrap="none" lIns="90488" tIns="44450" rIns="90488" bIns="44450">
                <a:spAutoFit/>
              </a:bodyPr>
              <a:lstStyle/>
              <a:p>
                <a:r>
                  <a:rPr lang="en-US" altLang="zh-CN" sz="2000" b="1">
                    <a:ea typeface="宋体" pitchFamily="2" charset="-122"/>
                  </a:rPr>
                  <a:t>=</a:t>
                </a:r>
              </a:p>
            </p:txBody>
          </p:sp>
          <p:sp>
            <p:nvSpPr>
              <p:cNvPr id="590902" name="Line 52"/>
              <p:cNvSpPr>
                <a:spLocks noChangeShapeType="1"/>
              </p:cNvSpPr>
              <p:nvPr/>
            </p:nvSpPr>
            <p:spPr bwMode="auto">
              <a:xfrm flipH="1">
                <a:off x="1432" y="3312"/>
                <a:ext cx="256"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590903" name="Oval 53"/>
              <p:cNvSpPr>
                <a:spLocks noChangeArrowheads="1"/>
              </p:cNvSpPr>
              <p:nvPr/>
            </p:nvSpPr>
            <p:spPr bwMode="auto">
              <a:xfrm>
                <a:off x="1016" y="3032"/>
                <a:ext cx="176" cy="176"/>
              </a:xfrm>
              <a:prstGeom prst="ellipse">
                <a:avLst/>
              </a:prstGeom>
              <a:noFill/>
              <a:ln w="25400">
                <a:solidFill>
                  <a:schemeClr val="tx1"/>
                </a:solidFill>
                <a:round/>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90904" name="Rectangle 54"/>
              <p:cNvSpPr>
                <a:spLocks noChangeArrowheads="1"/>
              </p:cNvSpPr>
              <p:nvPr/>
            </p:nvSpPr>
            <p:spPr bwMode="auto">
              <a:xfrm>
                <a:off x="1020" y="3020"/>
                <a:ext cx="207" cy="229"/>
              </a:xfrm>
              <a:prstGeom prst="rect">
                <a:avLst/>
              </a:prstGeom>
              <a:noFill/>
              <a:ln w="12700">
                <a:noFill/>
                <a:miter lim="800000"/>
                <a:headEnd/>
                <a:tailEnd/>
              </a:ln>
            </p:spPr>
            <p:txBody>
              <a:bodyPr wrap="none" lIns="90488" tIns="44450" rIns="90488" bIns="44450">
                <a:spAutoFit/>
              </a:bodyPr>
              <a:lstStyle/>
              <a:p>
                <a:r>
                  <a:rPr lang="en-US" altLang="zh-CN" sz="2000" b="1">
                    <a:ea typeface="宋体" pitchFamily="2" charset="-122"/>
                  </a:rPr>
                  <a:t>=</a:t>
                </a:r>
              </a:p>
            </p:txBody>
          </p:sp>
          <p:sp>
            <p:nvSpPr>
              <p:cNvPr id="590905" name="Line 55"/>
              <p:cNvSpPr>
                <a:spLocks noChangeShapeType="1"/>
              </p:cNvSpPr>
              <p:nvPr/>
            </p:nvSpPr>
            <p:spPr bwMode="auto">
              <a:xfrm flipH="1">
                <a:off x="1192" y="3120"/>
                <a:ext cx="496"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590906" name="Oval 56"/>
              <p:cNvSpPr>
                <a:spLocks noChangeArrowheads="1"/>
              </p:cNvSpPr>
              <p:nvPr/>
            </p:nvSpPr>
            <p:spPr bwMode="auto">
              <a:xfrm>
                <a:off x="1016" y="3416"/>
                <a:ext cx="176" cy="176"/>
              </a:xfrm>
              <a:prstGeom prst="ellipse">
                <a:avLst/>
              </a:prstGeom>
              <a:noFill/>
              <a:ln w="25400">
                <a:solidFill>
                  <a:schemeClr val="tx1"/>
                </a:solidFill>
                <a:round/>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90907" name="Line 57"/>
              <p:cNvSpPr>
                <a:spLocks noChangeShapeType="1"/>
              </p:cNvSpPr>
              <p:nvPr/>
            </p:nvSpPr>
            <p:spPr bwMode="auto">
              <a:xfrm flipH="1">
                <a:off x="1192" y="3504"/>
                <a:ext cx="496"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590908" name="Rectangle 58"/>
              <p:cNvSpPr>
                <a:spLocks noChangeArrowheads="1"/>
              </p:cNvSpPr>
              <p:nvPr/>
            </p:nvSpPr>
            <p:spPr bwMode="auto">
              <a:xfrm>
                <a:off x="1020" y="3404"/>
                <a:ext cx="207" cy="229"/>
              </a:xfrm>
              <a:prstGeom prst="rect">
                <a:avLst/>
              </a:prstGeom>
              <a:noFill/>
              <a:ln w="12700">
                <a:noFill/>
                <a:miter lim="800000"/>
                <a:headEnd/>
                <a:tailEnd/>
              </a:ln>
            </p:spPr>
            <p:txBody>
              <a:bodyPr wrap="none" lIns="90488" tIns="44450" rIns="90488" bIns="44450">
                <a:spAutoFit/>
              </a:bodyPr>
              <a:lstStyle/>
              <a:p>
                <a:r>
                  <a:rPr lang="en-US" altLang="zh-CN" sz="2000" b="1">
                    <a:ea typeface="宋体" pitchFamily="2" charset="-122"/>
                  </a:rPr>
                  <a:t>=</a:t>
                </a:r>
              </a:p>
            </p:txBody>
          </p:sp>
          <p:sp>
            <p:nvSpPr>
              <p:cNvPr id="590909" name="Line 59"/>
              <p:cNvSpPr>
                <a:spLocks noChangeShapeType="1"/>
              </p:cNvSpPr>
              <p:nvPr/>
            </p:nvSpPr>
            <p:spPr bwMode="auto">
              <a:xfrm>
                <a:off x="672" y="2404"/>
                <a:ext cx="0" cy="1476"/>
              </a:xfrm>
              <a:prstGeom prst="line">
                <a:avLst/>
              </a:prstGeom>
              <a:noFill/>
              <a:ln w="25400">
                <a:solidFill>
                  <a:schemeClr val="tx1"/>
                </a:solidFill>
                <a:round/>
                <a:headEnd/>
                <a:tailEnd/>
              </a:ln>
            </p:spPr>
            <p:txBody>
              <a:bodyPr wrap="none" anchor="ctr"/>
              <a:lstStyle/>
              <a:p>
                <a:endParaRPr lang="zh-CN" altLang="en-US"/>
              </a:p>
            </p:txBody>
          </p:sp>
          <p:sp>
            <p:nvSpPr>
              <p:cNvPr id="590910" name="Line 60"/>
              <p:cNvSpPr>
                <a:spLocks noChangeShapeType="1"/>
              </p:cNvSpPr>
              <p:nvPr/>
            </p:nvSpPr>
            <p:spPr bwMode="auto">
              <a:xfrm>
                <a:off x="680" y="3504"/>
                <a:ext cx="320"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590911" name="Line 61"/>
              <p:cNvSpPr>
                <a:spLocks noChangeShapeType="1"/>
              </p:cNvSpPr>
              <p:nvPr/>
            </p:nvSpPr>
            <p:spPr bwMode="auto">
              <a:xfrm>
                <a:off x="680" y="3120"/>
                <a:ext cx="320"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590912" name="Line 62"/>
              <p:cNvSpPr>
                <a:spLocks noChangeShapeType="1"/>
              </p:cNvSpPr>
              <p:nvPr/>
            </p:nvSpPr>
            <p:spPr bwMode="auto">
              <a:xfrm>
                <a:off x="680" y="3312"/>
                <a:ext cx="560"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590913" name="Line 63"/>
              <p:cNvSpPr>
                <a:spLocks noChangeShapeType="1"/>
              </p:cNvSpPr>
              <p:nvPr/>
            </p:nvSpPr>
            <p:spPr bwMode="auto">
              <a:xfrm>
                <a:off x="680" y="2928"/>
                <a:ext cx="560"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590914" name="Oval 64"/>
              <p:cNvSpPr>
                <a:spLocks noChangeArrowheads="1"/>
              </p:cNvSpPr>
              <p:nvPr/>
            </p:nvSpPr>
            <p:spPr bwMode="auto">
              <a:xfrm>
                <a:off x="1016" y="3800"/>
                <a:ext cx="176" cy="176"/>
              </a:xfrm>
              <a:prstGeom prst="ellipse">
                <a:avLst/>
              </a:prstGeom>
              <a:noFill/>
              <a:ln w="25400">
                <a:solidFill>
                  <a:schemeClr val="tx1"/>
                </a:solidFill>
                <a:round/>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90915" name="Line 65"/>
              <p:cNvSpPr>
                <a:spLocks noChangeShapeType="1"/>
              </p:cNvSpPr>
              <p:nvPr/>
            </p:nvSpPr>
            <p:spPr bwMode="auto">
              <a:xfrm flipH="1">
                <a:off x="1192" y="3888"/>
                <a:ext cx="496"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590916" name="Rectangle 66"/>
              <p:cNvSpPr>
                <a:spLocks noChangeArrowheads="1"/>
              </p:cNvSpPr>
              <p:nvPr/>
            </p:nvSpPr>
            <p:spPr bwMode="auto">
              <a:xfrm>
                <a:off x="1020" y="3788"/>
                <a:ext cx="207" cy="229"/>
              </a:xfrm>
              <a:prstGeom prst="rect">
                <a:avLst/>
              </a:prstGeom>
              <a:noFill/>
              <a:ln w="12700">
                <a:noFill/>
                <a:miter lim="800000"/>
                <a:headEnd/>
                <a:tailEnd/>
              </a:ln>
            </p:spPr>
            <p:txBody>
              <a:bodyPr wrap="none" lIns="90488" tIns="44450" rIns="90488" bIns="44450">
                <a:spAutoFit/>
              </a:bodyPr>
              <a:lstStyle/>
              <a:p>
                <a:r>
                  <a:rPr lang="en-US" altLang="zh-CN" sz="2000" b="1">
                    <a:ea typeface="宋体" pitchFamily="2" charset="-122"/>
                  </a:rPr>
                  <a:t>=</a:t>
                </a:r>
              </a:p>
            </p:txBody>
          </p:sp>
          <p:sp>
            <p:nvSpPr>
              <p:cNvPr id="590917" name="Line 67"/>
              <p:cNvSpPr>
                <a:spLocks noChangeShapeType="1"/>
              </p:cNvSpPr>
              <p:nvPr/>
            </p:nvSpPr>
            <p:spPr bwMode="auto">
              <a:xfrm>
                <a:off x="680" y="3888"/>
                <a:ext cx="320"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590918" name="Line 68"/>
              <p:cNvSpPr>
                <a:spLocks noChangeShapeType="1"/>
              </p:cNvSpPr>
              <p:nvPr/>
            </p:nvSpPr>
            <p:spPr bwMode="auto">
              <a:xfrm>
                <a:off x="4848" y="2614"/>
                <a:ext cx="0" cy="21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90919" name="Rectangle 69"/>
              <p:cNvSpPr>
                <a:spLocks noChangeArrowheads="1"/>
              </p:cNvSpPr>
              <p:nvPr/>
            </p:nvSpPr>
            <p:spPr bwMode="auto">
              <a:xfrm>
                <a:off x="1323" y="3587"/>
                <a:ext cx="178" cy="264"/>
              </a:xfrm>
              <a:prstGeom prst="rect">
                <a:avLst/>
              </a:prstGeom>
              <a:noFill/>
              <a:ln w="12700">
                <a:noFill/>
                <a:miter lim="800000"/>
                <a:headEnd/>
                <a:tailEnd/>
              </a:ln>
            </p:spPr>
            <p:txBody>
              <a:bodyPr wrap="none" lIns="90488" tIns="44450" rIns="90488" bIns="44450">
                <a:spAutoFit/>
              </a:bodyPr>
              <a:lstStyle/>
              <a:p>
                <a:r>
                  <a:rPr lang="zh-CN" altLang="en-US" sz="2400" b="1">
                    <a:latin typeface="Times New Roman" pitchFamily="18" charset="0"/>
                    <a:ea typeface="宋体" pitchFamily="2" charset="-122"/>
                  </a:rPr>
                  <a:t>:</a:t>
                </a:r>
              </a:p>
            </p:txBody>
          </p:sp>
        </p:grpSp>
      </p:grpSp>
      <p:sp>
        <p:nvSpPr>
          <p:cNvPr id="439368" name="Text Box 72"/>
          <p:cNvSpPr txBox="1">
            <a:spLocks noChangeArrowheads="1"/>
          </p:cNvSpPr>
          <p:nvPr/>
        </p:nvSpPr>
        <p:spPr bwMode="auto">
          <a:xfrm>
            <a:off x="971550" y="3878263"/>
            <a:ext cx="3195638" cy="3048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FF0000"/>
                </a:solidFill>
                <a:ea typeface="黑体" pitchFamily="49" charset="-122"/>
              </a:rPr>
              <a:t>问题：需要多少个比较器？</a:t>
            </a:r>
          </a:p>
        </p:txBody>
      </p:sp>
      <p:sp>
        <p:nvSpPr>
          <p:cNvPr id="439370" name="Text Box 74"/>
          <p:cNvSpPr txBox="1">
            <a:spLocks noChangeArrowheads="1"/>
          </p:cNvSpPr>
          <p:nvPr/>
        </p:nvSpPr>
        <p:spPr bwMode="auto">
          <a:xfrm>
            <a:off x="3986213" y="3878263"/>
            <a:ext cx="2114550" cy="274637"/>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solidFill>
                  <a:srgbClr val="0000FF"/>
                </a:solidFill>
                <a:ea typeface="黑体" pitchFamily="49" charset="-122"/>
              </a:rPr>
              <a:t>每行一个比较器！</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idx="4294967295"/>
          </p:nvPr>
        </p:nvSpPr>
        <p:spPr>
          <a:xfrm>
            <a:off x="293688" y="169863"/>
            <a:ext cx="8623300" cy="490537"/>
          </a:xfrm>
        </p:spPr>
        <p:txBody>
          <a:bodyPr lIns="91440" tIns="45720" rIns="91440" bIns="45720" anchor="ctr"/>
          <a:lstStyle/>
          <a:p>
            <a:pPr eaLnBrk="1" hangingPunct="1"/>
            <a:r>
              <a:rPr lang="zh-CN" altLang="en-US"/>
              <a:t>组相联映射（</a:t>
            </a:r>
            <a:r>
              <a:rPr lang="en-US" altLang="zh-CN"/>
              <a:t>Set Associative）</a:t>
            </a:r>
          </a:p>
        </p:txBody>
      </p:sp>
      <p:sp>
        <p:nvSpPr>
          <p:cNvPr id="442371" name="Rectangle 3"/>
          <p:cNvSpPr>
            <a:spLocks noGrp="1" noChangeArrowheads="1"/>
          </p:cNvSpPr>
          <p:nvPr>
            <p:ph type="body" idx="4294967295"/>
          </p:nvPr>
        </p:nvSpPr>
        <p:spPr>
          <a:xfrm>
            <a:off x="744538" y="889000"/>
            <a:ext cx="7339012" cy="3276600"/>
          </a:xfrm>
        </p:spPr>
        <p:txBody>
          <a:bodyPr lIns="91440" tIns="45720" rIns="91440" bIns="45720"/>
          <a:lstStyle/>
          <a:p>
            <a:pPr eaLnBrk="1" hangingPunct="1">
              <a:lnSpc>
                <a:spcPct val="110000"/>
              </a:lnSpc>
            </a:pPr>
            <a:r>
              <a:rPr lang="zh-CN" altLang="en-US" sz="2000">
                <a:latin typeface="微软雅黑" pitchFamily="34" charset="-122"/>
                <a:ea typeface="微软雅黑" pitchFamily="34" charset="-122"/>
                <a:hlinkClick r:id="" action="ppaction://hlinkshowjump?jump=nextslide"/>
              </a:rPr>
              <a:t>组相联映射</a:t>
            </a:r>
            <a:r>
              <a:rPr lang="zh-CN" altLang="en-US" sz="2000">
                <a:latin typeface="微软雅黑" pitchFamily="34" charset="-122"/>
                <a:ea typeface="微软雅黑" pitchFamily="34" charset="-122"/>
              </a:rPr>
              <a:t>结合直接映射和全相联映射的特点</a:t>
            </a:r>
          </a:p>
          <a:p>
            <a:pPr eaLnBrk="1" hangingPunct="1">
              <a:lnSpc>
                <a:spcPct val="110000"/>
              </a:lnSpc>
            </a:pPr>
            <a:r>
              <a:rPr lang="zh-CN" altLang="en-US" sz="2000">
                <a:latin typeface="微软雅黑" pitchFamily="34" charset="-122"/>
                <a:ea typeface="微软雅黑" pitchFamily="34" charset="-122"/>
              </a:rPr>
              <a:t>将</a:t>
            </a:r>
            <a:r>
              <a:rPr lang="en-US" altLang="zh-CN" sz="2000">
                <a:latin typeface="微软雅黑" pitchFamily="34" charset="-122"/>
                <a:ea typeface="微软雅黑" pitchFamily="34" charset="-122"/>
              </a:rPr>
              <a:t>Cache</a:t>
            </a:r>
            <a:r>
              <a:rPr lang="zh-CN" altLang="en-US" sz="2000">
                <a:latin typeface="微软雅黑" pitchFamily="34" charset="-122"/>
                <a:ea typeface="微软雅黑" pitchFamily="34" charset="-122"/>
              </a:rPr>
              <a:t>所有行分组，把主存块映射到</a:t>
            </a:r>
            <a:r>
              <a:rPr lang="en-US" altLang="zh-CN" sz="2000">
                <a:latin typeface="微软雅黑" pitchFamily="34" charset="-122"/>
                <a:ea typeface="微软雅黑" pitchFamily="34" charset="-122"/>
              </a:rPr>
              <a:t>Cache</a:t>
            </a:r>
            <a:r>
              <a:rPr lang="zh-CN" altLang="en-US" sz="2000">
                <a:latin typeface="微软雅黑" pitchFamily="34" charset="-122"/>
                <a:ea typeface="微软雅黑" pitchFamily="34" charset="-122"/>
              </a:rPr>
              <a:t>固定组的任一行中。也即：组间模映射、组内全映射。映射关系为：</a:t>
            </a:r>
          </a:p>
          <a:p>
            <a:pPr eaLnBrk="1" hangingPunct="1">
              <a:lnSpc>
                <a:spcPct val="110000"/>
              </a:lnSpc>
              <a:buFontTx/>
              <a:buNone/>
            </a:pPr>
            <a:r>
              <a:rPr lang="en-US" altLang="zh-CN" sz="2000">
                <a:latin typeface="微软雅黑" pitchFamily="34" charset="-122"/>
                <a:ea typeface="微软雅黑" pitchFamily="34" charset="-122"/>
              </a:rPr>
              <a:t>     </a:t>
            </a:r>
            <a:r>
              <a:rPr lang="en-US" altLang="zh-CN" sz="2000">
                <a:solidFill>
                  <a:srgbClr val="FF0000"/>
                </a:solidFill>
                <a:latin typeface="微软雅黑" pitchFamily="34" charset="-122"/>
                <a:ea typeface="微软雅黑" pitchFamily="34" charset="-122"/>
              </a:rPr>
              <a:t>Cache</a:t>
            </a:r>
            <a:r>
              <a:rPr lang="zh-CN" altLang="en-US" sz="2000">
                <a:solidFill>
                  <a:srgbClr val="FF0000"/>
                </a:solidFill>
                <a:latin typeface="微软雅黑" pitchFamily="34" charset="-122"/>
                <a:ea typeface="微软雅黑" pitchFamily="34" charset="-122"/>
              </a:rPr>
              <a:t>组号</a:t>
            </a:r>
            <a:r>
              <a:rPr lang="en-US" altLang="zh-CN" sz="2000">
                <a:solidFill>
                  <a:srgbClr val="FF0000"/>
                </a:solidFill>
                <a:latin typeface="微软雅黑" pitchFamily="34" charset="-122"/>
                <a:ea typeface="微软雅黑" pitchFamily="34" charset="-122"/>
              </a:rPr>
              <a:t>=</a:t>
            </a:r>
            <a:r>
              <a:rPr lang="zh-CN" altLang="en-US" sz="2000">
                <a:solidFill>
                  <a:srgbClr val="FF0000"/>
                </a:solidFill>
                <a:latin typeface="微软雅黑" pitchFamily="34" charset="-122"/>
                <a:ea typeface="微软雅黑" pitchFamily="34" charset="-122"/>
              </a:rPr>
              <a:t>主存块号 </a:t>
            </a:r>
            <a:r>
              <a:rPr lang="en-US" altLang="zh-CN" sz="2000">
                <a:solidFill>
                  <a:srgbClr val="FF0000"/>
                </a:solidFill>
                <a:latin typeface="微软雅黑" pitchFamily="34" charset="-122"/>
                <a:ea typeface="微软雅黑" pitchFamily="34" charset="-122"/>
              </a:rPr>
              <a:t>mod Cache</a:t>
            </a:r>
            <a:r>
              <a:rPr lang="zh-CN" altLang="en-US" sz="2000">
                <a:solidFill>
                  <a:srgbClr val="FF0000"/>
                </a:solidFill>
                <a:latin typeface="微软雅黑" pitchFamily="34" charset="-122"/>
                <a:ea typeface="微软雅黑" pitchFamily="34" charset="-122"/>
              </a:rPr>
              <a:t>组数</a:t>
            </a:r>
          </a:p>
          <a:p>
            <a:pPr eaLnBrk="1" hangingPunct="1">
              <a:lnSpc>
                <a:spcPct val="110000"/>
              </a:lnSpc>
              <a:buFontTx/>
              <a:buNone/>
            </a:pPr>
            <a:r>
              <a:rPr lang="zh-CN" altLang="en-US" sz="2000">
                <a:solidFill>
                  <a:srgbClr val="FF0000"/>
                </a:solidFill>
                <a:latin typeface="微软雅黑" pitchFamily="34" charset="-122"/>
                <a:ea typeface="微软雅黑" pitchFamily="34" charset="-122"/>
              </a:rPr>
              <a:t>     举例：假定</a:t>
            </a:r>
            <a:r>
              <a:rPr lang="en-US" altLang="zh-CN" sz="2000">
                <a:solidFill>
                  <a:srgbClr val="FF0000"/>
                </a:solidFill>
                <a:latin typeface="微软雅黑" pitchFamily="34" charset="-122"/>
                <a:ea typeface="微软雅黑" pitchFamily="34" charset="-122"/>
              </a:rPr>
              <a:t>Cache</a:t>
            </a:r>
            <a:r>
              <a:rPr lang="zh-CN" altLang="en-US" sz="2000">
                <a:solidFill>
                  <a:srgbClr val="FF0000"/>
                </a:solidFill>
                <a:latin typeface="微软雅黑" pitchFamily="34" charset="-122"/>
                <a:ea typeface="微软雅黑" pitchFamily="34" charset="-122"/>
              </a:rPr>
              <a:t>划分为：8</a:t>
            </a:r>
            <a:r>
              <a:rPr lang="en-US" altLang="zh-CN" sz="2000">
                <a:solidFill>
                  <a:srgbClr val="FF0000"/>
                </a:solidFill>
                <a:latin typeface="微软雅黑" pitchFamily="34" charset="-122"/>
                <a:ea typeface="微软雅黑" pitchFamily="34" charset="-122"/>
              </a:rPr>
              <a:t>K</a:t>
            </a:r>
            <a:r>
              <a:rPr lang="zh-CN" altLang="en-US" sz="2000">
                <a:solidFill>
                  <a:srgbClr val="FF0000"/>
                </a:solidFill>
                <a:latin typeface="微软雅黑" pitchFamily="34" charset="-122"/>
                <a:ea typeface="微软雅黑" pitchFamily="34" charset="-122"/>
              </a:rPr>
              <a:t>字=8组</a:t>
            </a:r>
            <a:r>
              <a:rPr lang="en-US" altLang="zh-CN" sz="2000">
                <a:solidFill>
                  <a:srgbClr val="FF0000"/>
                </a:solidFill>
                <a:latin typeface="微软雅黑" pitchFamily="34" charset="-122"/>
                <a:ea typeface="微软雅黑" pitchFamily="34" charset="-122"/>
              </a:rPr>
              <a:t>x2</a:t>
            </a:r>
            <a:r>
              <a:rPr lang="zh-CN" altLang="en-US" sz="2000">
                <a:solidFill>
                  <a:srgbClr val="FF0000"/>
                </a:solidFill>
                <a:latin typeface="微软雅黑" pitchFamily="34" charset="-122"/>
                <a:ea typeface="微软雅黑" pitchFamily="34" charset="-122"/>
              </a:rPr>
              <a:t>行</a:t>
            </a:r>
            <a:r>
              <a:rPr lang="en-US" altLang="zh-CN" sz="2000">
                <a:solidFill>
                  <a:srgbClr val="FF0000"/>
                </a:solidFill>
                <a:latin typeface="微软雅黑" pitchFamily="34" charset="-122"/>
                <a:ea typeface="微软雅黑" pitchFamily="34" charset="-122"/>
              </a:rPr>
              <a:t>/</a:t>
            </a:r>
            <a:r>
              <a:rPr lang="zh-CN" altLang="en-US" sz="2000">
                <a:solidFill>
                  <a:srgbClr val="FF0000"/>
                </a:solidFill>
                <a:latin typeface="微软雅黑" pitchFamily="34" charset="-122"/>
                <a:ea typeface="微软雅黑" pitchFamily="34" charset="-122"/>
              </a:rPr>
              <a:t>组</a:t>
            </a:r>
            <a:r>
              <a:rPr lang="en-US" altLang="zh-CN" sz="2000">
                <a:solidFill>
                  <a:srgbClr val="FF0000"/>
                </a:solidFill>
                <a:latin typeface="微软雅黑" pitchFamily="34" charset="-122"/>
                <a:ea typeface="微软雅黑" pitchFamily="34" charset="-122"/>
              </a:rPr>
              <a:t>x512</a:t>
            </a:r>
            <a:r>
              <a:rPr lang="zh-CN" altLang="en-US" sz="2000">
                <a:solidFill>
                  <a:srgbClr val="FF0000"/>
                </a:solidFill>
                <a:latin typeface="微软雅黑" pitchFamily="34" charset="-122"/>
                <a:ea typeface="微软雅黑" pitchFamily="34" charset="-122"/>
              </a:rPr>
              <a:t>字/行</a:t>
            </a:r>
          </a:p>
          <a:p>
            <a:pPr eaLnBrk="1" hangingPunct="1">
              <a:lnSpc>
                <a:spcPct val="110000"/>
              </a:lnSpc>
              <a:buFontTx/>
              <a:buNone/>
            </a:pPr>
            <a:r>
              <a:rPr lang="en-US" altLang="zh-CN" sz="2000">
                <a:solidFill>
                  <a:srgbClr val="FF0000"/>
                </a:solidFill>
                <a:latin typeface="微软雅黑" pitchFamily="34" charset="-122"/>
                <a:ea typeface="微软雅黑" pitchFamily="34" charset="-122"/>
              </a:rPr>
              <a:t>                 4=100 mod 8</a:t>
            </a:r>
          </a:p>
          <a:p>
            <a:pPr eaLnBrk="1" hangingPunct="1">
              <a:lnSpc>
                <a:spcPct val="110000"/>
              </a:lnSpc>
              <a:buFontTx/>
              <a:buNone/>
            </a:pPr>
            <a:r>
              <a:rPr lang="en-US" altLang="zh-CN" sz="2000">
                <a:solidFill>
                  <a:srgbClr val="FF0000"/>
                </a:solidFill>
                <a:latin typeface="微软雅黑" pitchFamily="34" charset="-122"/>
                <a:ea typeface="微软雅黑" pitchFamily="34" charset="-122"/>
              </a:rPr>
              <a:t>     (</a:t>
            </a:r>
            <a:r>
              <a:rPr lang="zh-CN" altLang="en-US" sz="2000">
                <a:solidFill>
                  <a:srgbClr val="FF0000"/>
                </a:solidFill>
                <a:latin typeface="微软雅黑" pitchFamily="34" charset="-122"/>
                <a:ea typeface="微软雅黑" pitchFamily="34" charset="-122"/>
              </a:rPr>
              <a:t>主存第100块应映射到</a:t>
            </a:r>
            <a:r>
              <a:rPr lang="en-US" altLang="zh-CN" sz="2000">
                <a:solidFill>
                  <a:srgbClr val="FF0000"/>
                </a:solidFill>
                <a:latin typeface="微软雅黑" pitchFamily="34" charset="-122"/>
                <a:ea typeface="微软雅黑" pitchFamily="34" charset="-122"/>
              </a:rPr>
              <a:t>Cache</a:t>
            </a:r>
            <a:r>
              <a:rPr lang="zh-CN" altLang="en-US" sz="2000">
                <a:solidFill>
                  <a:srgbClr val="FF0000"/>
                </a:solidFill>
                <a:latin typeface="微软雅黑" pitchFamily="34" charset="-122"/>
                <a:ea typeface="微软雅黑" pitchFamily="34" charset="-122"/>
              </a:rPr>
              <a:t>的第4组的任意行中。)</a:t>
            </a:r>
          </a:p>
          <a:p>
            <a:pPr eaLnBrk="1" hangingPunct="1">
              <a:lnSpc>
                <a:spcPct val="110000"/>
              </a:lnSpc>
              <a:buFontTx/>
              <a:buNone/>
            </a:pPr>
            <a:r>
              <a:rPr lang="zh-CN" altLang="en-US" sz="1400">
                <a:latin typeface="宋体" pitchFamily="2" charset="-122"/>
                <a:ea typeface="宋体" pitchFamily="2" charset="-122"/>
              </a:rPr>
              <a:t>   </a:t>
            </a:r>
            <a:endParaRPr lang="zh-CN" altLang="en-US" sz="1400">
              <a:ea typeface="宋体" pitchFamily="2" charset="-122"/>
            </a:endParaRPr>
          </a:p>
        </p:txBody>
      </p:sp>
      <p:sp>
        <p:nvSpPr>
          <p:cNvPr id="442372" name="Rectangle 4"/>
          <p:cNvSpPr>
            <a:spLocks noChangeArrowheads="1"/>
          </p:cNvSpPr>
          <p:nvPr/>
        </p:nvSpPr>
        <p:spPr bwMode="auto">
          <a:xfrm>
            <a:off x="296863" y="4014788"/>
            <a:ext cx="8415337" cy="2316162"/>
          </a:xfrm>
          <a:prstGeom prst="rect">
            <a:avLst/>
          </a:prstGeom>
          <a:noFill/>
          <a:ln w="9525">
            <a:noFill/>
            <a:miter lim="800000"/>
            <a:headEnd/>
            <a:tailEnd/>
          </a:ln>
        </p:spPr>
        <p:txBody>
          <a:bodyPr/>
          <a:lstStyle/>
          <a:p>
            <a:pPr marL="342900" indent="-342900" eaLnBrk="1" hangingPunct="1">
              <a:lnSpc>
                <a:spcPct val="90000"/>
              </a:lnSpc>
              <a:spcBef>
                <a:spcPct val="70000"/>
              </a:spcBef>
              <a:buClr>
                <a:schemeClr val="tx1"/>
              </a:buClr>
              <a:buSzPct val="80000"/>
              <a:buFont typeface="Wingdings" pitchFamily="2" charset="2"/>
              <a:buChar char="u"/>
            </a:pPr>
            <a:r>
              <a:rPr kumimoji="1" lang="zh-CN" altLang="en-US" sz="2200" b="1">
                <a:latin typeface="微软雅黑" pitchFamily="34" charset="-122"/>
                <a:ea typeface="微软雅黑" pitchFamily="34" charset="-122"/>
              </a:rPr>
              <a:t>特点：</a:t>
            </a:r>
          </a:p>
          <a:p>
            <a:pPr marL="742950" lvl="1" indent="-285750" eaLnBrk="1" hangingPunct="1">
              <a:lnSpc>
                <a:spcPct val="115000"/>
              </a:lnSpc>
              <a:spcBef>
                <a:spcPct val="30000"/>
              </a:spcBef>
              <a:buFontTx/>
              <a:buChar char="–"/>
            </a:pPr>
            <a:r>
              <a:rPr kumimoji="1" lang="zh-CN" altLang="en-US" sz="2200" b="1">
                <a:solidFill>
                  <a:srgbClr val="000099"/>
                </a:solidFill>
                <a:latin typeface="微软雅黑" pitchFamily="34" charset="-122"/>
                <a:ea typeface="微软雅黑" pitchFamily="34" charset="-122"/>
              </a:rPr>
              <a:t>结合直接映射和全相联映射的优点。当</a:t>
            </a:r>
            <a:r>
              <a:rPr kumimoji="1" lang="en-US" altLang="zh-CN" sz="2200" b="1">
                <a:solidFill>
                  <a:srgbClr val="000099"/>
                </a:solidFill>
                <a:latin typeface="微软雅黑" pitchFamily="34" charset="-122"/>
                <a:ea typeface="微软雅黑" pitchFamily="34" charset="-122"/>
              </a:rPr>
              <a:t>Cache</a:t>
            </a:r>
            <a:r>
              <a:rPr kumimoji="1" lang="zh-CN" altLang="en-US" sz="2200" b="1">
                <a:solidFill>
                  <a:srgbClr val="000099"/>
                </a:solidFill>
                <a:latin typeface="微软雅黑" pitchFamily="34" charset="-122"/>
                <a:ea typeface="微软雅黑" pitchFamily="34" charset="-122"/>
              </a:rPr>
              <a:t>组数为1时，变为相联映射；当每组只有一个槽时，变为直接映射。</a:t>
            </a:r>
          </a:p>
          <a:p>
            <a:pPr marL="742950" lvl="1" indent="-285750" eaLnBrk="1" hangingPunct="1">
              <a:lnSpc>
                <a:spcPct val="115000"/>
              </a:lnSpc>
              <a:spcBef>
                <a:spcPct val="30000"/>
              </a:spcBef>
              <a:buFontTx/>
              <a:buChar char="–"/>
            </a:pPr>
            <a:r>
              <a:rPr kumimoji="1" lang="zh-CN" altLang="en-US" sz="2200" b="1">
                <a:solidFill>
                  <a:srgbClr val="000099"/>
                </a:solidFill>
                <a:latin typeface="微软雅黑" pitchFamily="34" charset="-122"/>
                <a:ea typeface="微软雅黑" pitchFamily="34" charset="-122"/>
              </a:rPr>
              <a:t>每组</a:t>
            </a:r>
            <a:r>
              <a:rPr kumimoji="1" lang="en-US" altLang="zh-CN" sz="2200" b="1">
                <a:solidFill>
                  <a:srgbClr val="000099"/>
                </a:solidFill>
                <a:latin typeface="微软雅黑" pitchFamily="34" charset="-122"/>
                <a:ea typeface="微软雅黑" pitchFamily="34" charset="-122"/>
              </a:rPr>
              <a:t>2</a:t>
            </a:r>
            <a:r>
              <a:rPr kumimoji="1" lang="zh-CN" altLang="en-US" sz="2200" b="1">
                <a:solidFill>
                  <a:srgbClr val="000099"/>
                </a:solidFill>
                <a:latin typeface="微软雅黑" pitchFamily="34" charset="-122"/>
                <a:ea typeface="微软雅黑" pitchFamily="34" charset="-122"/>
              </a:rPr>
              <a:t>或</a:t>
            </a:r>
            <a:r>
              <a:rPr kumimoji="1" lang="en-US" altLang="zh-CN" sz="2200" b="1">
                <a:solidFill>
                  <a:srgbClr val="000099"/>
                </a:solidFill>
                <a:latin typeface="微软雅黑" pitchFamily="34" charset="-122"/>
                <a:ea typeface="微软雅黑" pitchFamily="34" charset="-122"/>
              </a:rPr>
              <a:t>4</a:t>
            </a:r>
            <a:r>
              <a:rPr kumimoji="1" lang="zh-CN" altLang="en-US" sz="2200" b="1">
                <a:solidFill>
                  <a:srgbClr val="000099"/>
                </a:solidFill>
                <a:latin typeface="微软雅黑" pitchFamily="34" charset="-122"/>
                <a:ea typeface="微软雅黑" pitchFamily="34" charset="-122"/>
              </a:rPr>
              <a:t>行（称为2</a:t>
            </a:r>
            <a:r>
              <a:rPr kumimoji="1" lang="en-US" altLang="zh-CN" sz="2200" b="1">
                <a:solidFill>
                  <a:srgbClr val="000099"/>
                </a:solidFill>
                <a:latin typeface="微软雅黑" pitchFamily="34" charset="-122"/>
                <a:ea typeface="微软雅黑" pitchFamily="34" charset="-122"/>
              </a:rPr>
              <a:t>-</a:t>
            </a:r>
            <a:r>
              <a:rPr kumimoji="1" lang="zh-CN" altLang="en-US" sz="2200" b="1">
                <a:solidFill>
                  <a:srgbClr val="000099"/>
                </a:solidFill>
                <a:latin typeface="微软雅黑" pitchFamily="34" charset="-122"/>
                <a:ea typeface="微软雅黑" pitchFamily="34" charset="-122"/>
              </a:rPr>
              <a:t>路或</a:t>
            </a:r>
            <a:r>
              <a:rPr kumimoji="1" lang="en-US" altLang="zh-CN" sz="2200" b="1">
                <a:solidFill>
                  <a:srgbClr val="000099"/>
                </a:solidFill>
                <a:latin typeface="微软雅黑" pitchFamily="34" charset="-122"/>
                <a:ea typeface="微软雅黑" pitchFamily="34" charset="-122"/>
              </a:rPr>
              <a:t>4-</a:t>
            </a:r>
            <a:r>
              <a:rPr kumimoji="1" lang="zh-CN" altLang="en-US" sz="2200" b="1">
                <a:solidFill>
                  <a:srgbClr val="000099"/>
                </a:solidFill>
                <a:latin typeface="微软雅黑" pitchFamily="34" charset="-122"/>
                <a:ea typeface="微软雅黑" pitchFamily="34" charset="-122"/>
              </a:rPr>
              <a:t>路组相联）较常用。通常每组4行以上很少用。在较大容量的</a:t>
            </a:r>
            <a:r>
              <a:rPr kumimoji="1" lang="en-US" altLang="zh-CN" sz="2200" b="1">
                <a:solidFill>
                  <a:srgbClr val="000099"/>
                </a:solidFill>
                <a:latin typeface="微软雅黑" pitchFamily="34" charset="-122"/>
                <a:ea typeface="微软雅黑" pitchFamily="34" charset="-122"/>
              </a:rPr>
              <a:t>L2 Cahce</a:t>
            </a:r>
            <a:r>
              <a:rPr kumimoji="1" lang="zh-CN" altLang="en-US" sz="2200" b="1">
                <a:solidFill>
                  <a:srgbClr val="000099"/>
                </a:solidFill>
                <a:latin typeface="微软雅黑" pitchFamily="34" charset="-122"/>
                <a:ea typeface="微软雅黑" pitchFamily="34" charset="-122"/>
              </a:rPr>
              <a:t>和</a:t>
            </a:r>
            <a:r>
              <a:rPr kumimoji="1" lang="en-US" altLang="zh-CN" sz="2200" b="1">
                <a:solidFill>
                  <a:srgbClr val="000099"/>
                </a:solidFill>
                <a:latin typeface="微软雅黑" pitchFamily="34" charset="-122"/>
                <a:ea typeface="微软雅黑" pitchFamily="34" charset="-122"/>
              </a:rPr>
              <a:t>L3 Cahce</a:t>
            </a:r>
            <a:r>
              <a:rPr kumimoji="1" lang="zh-CN" altLang="en-US" sz="2200" b="1">
                <a:solidFill>
                  <a:srgbClr val="000099"/>
                </a:solidFill>
                <a:latin typeface="微软雅黑" pitchFamily="34" charset="-122"/>
                <a:ea typeface="微软雅黑" pitchFamily="34" charset="-122"/>
              </a:rPr>
              <a:t>中使用</a:t>
            </a:r>
            <a:r>
              <a:rPr kumimoji="1" lang="en-US" altLang="zh-CN" sz="2200" b="1">
                <a:solidFill>
                  <a:srgbClr val="000099"/>
                </a:solidFill>
                <a:latin typeface="微软雅黑" pitchFamily="34" charset="-122"/>
                <a:ea typeface="微软雅黑" pitchFamily="34" charset="-122"/>
              </a:rPr>
              <a:t>4-</a:t>
            </a:r>
            <a:r>
              <a:rPr kumimoji="1" lang="zh-CN" altLang="en-US" sz="2200" b="1">
                <a:solidFill>
                  <a:srgbClr val="000099"/>
                </a:solidFill>
                <a:latin typeface="微软雅黑" pitchFamily="34" charset="-122"/>
                <a:ea typeface="微软雅黑" pitchFamily="34" charset="-122"/>
              </a:rPr>
              <a:t>路以上。</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22" name="Picture 3" descr="Cache组相联映象的组织示意图_修改"/>
          <p:cNvPicPr>
            <a:picLocks noChangeAspect="1" noChangeArrowheads="1"/>
          </p:cNvPicPr>
          <p:nvPr/>
        </p:nvPicPr>
        <p:blipFill>
          <a:blip r:embed="rId3"/>
          <a:srcRect/>
          <a:stretch>
            <a:fillRect/>
          </a:stretch>
        </p:blipFill>
        <p:spPr bwMode="auto">
          <a:xfrm>
            <a:off x="2862263" y="414338"/>
            <a:ext cx="6119812" cy="5800725"/>
          </a:xfrm>
          <a:prstGeom prst="rect">
            <a:avLst/>
          </a:prstGeom>
          <a:noFill/>
          <a:ln w="9525">
            <a:noFill/>
            <a:miter lim="800000"/>
            <a:headEnd/>
            <a:tailEnd/>
          </a:ln>
        </p:spPr>
      </p:pic>
      <p:sp>
        <p:nvSpPr>
          <p:cNvPr id="443397" name="Text Box 5"/>
          <p:cNvSpPr txBox="1">
            <a:spLocks noChangeArrowheads="1"/>
          </p:cNvSpPr>
          <p:nvPr/>
        </p:nvSpPr>
        <p:spPr bwMode="auto">
          <a:xfrm>
            <a:off x="206375" y="3249613"/>
            <a:ext cx="2116138" cy="13716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0000FF"/>
                </a:solidFill>
                <a:ea typeface="黑体" pitchFamily="49" charset="-122"/>
                <a:cs typeface="Arial" pitchFamily="34" charset="0"/>
              </a:rPr>
              <a:t>指出对应行取自哪个主存组群</a:t>
            </a:r>
          </a:p>
          <a:p>
            <a:pPr eaLnBrk="1" hangingPunct="1">
              <a:spcBef>
                <a:spcPct val="50000"/>
              </a:spcBef>
            </a:pPr>
            <a:r>
              <a:rPr kumimoji="1" lang="zh-CN" altLang="en-US" sz="2000" b="1">
                <a:solidFill>
                  <a:srgbClr val="0000FF"/>
                </a:solidFill>
                <a:ea typeface="黑体" pitchFamily="49" charset="-122"/>
                <a:cs typeface="Arial" pitchFamily="34" charset="0"/>
              </a:rPr>
              <a:t>指出对应地址位于哪个主存组群中</a:t>
            </a:r>
          </a:p>
        </p:txBody>
      </p:sp>
      <p:sp>
        <p:nvSpPr>
          <p:cNvPr id="443398" name="Line 6"/>
          <p:cNvSpPr>
            <a:spLocks noChangeShapeType="1"/>
          </p:cNvSpPr>
          <p:nvPr/>
        </p:nvSpPr>
        <p:spPr bwMode="auto">
          <a:xfrm flipV="1">
            <a:off x="2232025" y="2573338"/>
            <a:ext cx="1260475" cy="720725"/>
          </a:xfrm>
          <a:prstGeom prst="line">
            <a:avLst/>
          </a:prstGeom>
          <a:noFill/>
          <a:ln w="28575">
            <a:solidFill>
              <a:srgbClr val="CC0000"/>
            </a:solidFill>
            <a:round/>
            <a:headEnd/>
            <a:tailEnd type="triangle" w="med" len="med"/>
          </a:ln>
        </p:spPr>
        <p:txBody>
          <a:bodyPr lIns="0" tIns="0" rIns="0" bIns="0">
            <a:spAutoFit/>
          </a:bodyPr>
          <a:lstStyle/>
          <a:p>
            <a:endParaRPr lang="zh-CN" altLang="en-US"/>
          </a:p>
        </p:txBody>
      </p:sp>
      <p:sp>
        <p:nvSpPr>
          <p:cNvPr id="443399" name="Line 7"/>
          <p:cNvSpPr>
            <a:spLocks noChangeShapeType="1"/>
          </p:cNvSpPr>
          <p:nvPr/>
        </p:nvSpPr>
        <p:spPr bwMode="auto">
          <a:xfrm>
            <a:off x="2154238" y="4344988"/>
            <a:ext cx="1112837" cy="749300"/>
          </a:xfrm>
          <a:prstGeom prst="line">
            <a:avLst/>
          </a:prstGeom>
          <a:noFill/>
          <a:ln w="28575">
            <a:solidFill>
              <a:srgbClr val="CC0000"/>
            </a:solidFill>
            <a:round/>
            <a:headEnd/>
            <a:tailEnd type="triangle" w="med" len="med"/>
          </a:ln>
        </p:spPr>
        <p:txBody>
          <a:bodyPr lIns="0" tIns="0" rIns="0" bIns="0">
            <a:spAutoFit/>
          </a:bodyPr>
          <a:lstStyle/>
          <a:p>
            <a:endParaRPr lang="zh-CN" altLang="en-US"/>
          </a:p>
        </p:txBody>
      </p:sp>
      <p:sp>
        <p:nvSpPr>
          <p:cNvPr id="443401" name="Text Box 9"/>
          <p:cNvSpPr txBox="1">
            <a:spLocks noChangeArrowheads="1"/>
          </p:cNvSpPr>
          <p:nvPr/>
        </p:nvSpPr>
        <p:spPr bwMode="auto">
          <a:xfrm>
            <a:off x="3851275" y="6129338"/>
            <a:ext cx="3992563" cy="6096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FF0000"/>
                </a:solidFill>
                <a:ea typeface="黑体" pitchFamily="49" charset="-122"/>
                <a:cs typeface="Arial" pitchFamily="34" charset="0"/>
              </a:rPr>
              <a:t>将主存地址标记和对应</a:t>
            </a:r>
            <a:r>
              <a:rPr kumimoji="1" lang="en-US" altLang="zh-CN" sz="2000" b="1">
                <a:solidFill>
                  <a:srgbClr val="FF0000"/>
                </a:solidFill>
                <a:ea typeface="黑体" pitchFamily="49" charset="-122"/>
                <a:cs typeface="Arial" pitchFamily="34" charset="0"/>
              </a:rPr>
              <a:t>Cache</a:t>
            </a:r>
            <a:r>
              <a:rPr kumimoji="1" lang="zh-CN" altLang="en-US" sz="2000" b="1">
                <a:solidFill>
                  <a:srgbClr val="FF0000"/>
                </a:solidFill>
                <a:ea typeface="黑体" pitchFamily="49" charset="-122"/>
                <a:cs typeface="Arial" pitchFamily="34" charset="0"/>
              </a:rPr>
              <a:t>组中每个</a:t>
            </a:r>
            <a:r>
              <a:rPr kumimoji="1" lang="en-US" altLang="zh-CN" sz="2000" b="1">
                <a:solidFill>
                  <a:srgbClr val="FF0000"/>
                </a:solidFill>
                <a:ea typeface="黑体" pitchFamily="49" charset="-122"/>
                <a:cs typeface="Arial" pitchFamily="34" charset="0"/>
              </a:rPr>
              <a:t>Cache</a:t>
            </a:r>
            <a:r>
              <a:rPr kumimoji="1" lang="zh-CN" altLang="en-US" sz="2000" b="1">
                <a:solidFill>
                  <a:srgbClr val="FF0000"/>
                </a:solidFill>
                <a:ea typeface="黑体" pitchFamily="49" charset="-122"/>
                <a:cs typeface="Arial" pitchFamily="34" charset="0"/>
              </a:rPr>
              <a:t>标记进行比较！</a:t>
            </a:r>
          </a:p>
        </p:txBody>
      </p:sp>
      <p:sp>
        <p:nvSpPr>
          <p:cNvPr id="443403" name="Text Box 11"/>
          <p:cNvSpPr txBox="1">
            <a:spLocks noChangeArrowheads="1"/>
          </p:cNvSpPr>
          <p:nvPr/>
        </p:nvSpPr>
        <p:spPr bwMode="auto">
          <a:xfrm>
            <a:off x="161925" y="4754563"/>
            <a:ext cx="2703513" cy="6096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ea typeface="黑体" pitchFamily="49" charset="-122"/>
                <a:cs typeface="Arial" pitchFamily="34" charset="0"/>
              </a:rPr>
              <a:t>例：如何对</a:t>
            </a:r>
            <a:r>
              <a:rPr kumimoji="1" lang="en-US" altLang="zh-CN" sz="2000" b="1">
                <a:solidFill>
                  <a:srgbClr val="CC0000"/>
                </a:solidFill>
                <a:ea typeface="黑体" pitchFamily="49" charset="-122"/>
                <a:cs typeface="Arial" pitchFamily="34" charset="0"/>
              </a:rPr>
              <a:t>0120CH</a:t>
            </a:r>
            <a:r>
              <a:rPr kumimoji="1" lang="zh-CN" altLang="en-US" sz="2000" b="1">
                <a:solidFill>
                  <a:srgbClr val="CC0000"/>
                </a:solidFill>
                <a:ea typeface="黑体" pitchFamily="49" charset="-122"/>
                <a:cs typeface="Arial" pitchFamily="34" charset="0"/>
              </a:rPr>
              <a:t>单元进行访问？</a:t>
            </a:r>
          </a:p>
        </p:txBody>
      </p:sp>
      <p:sp>
        <p:nvSpPr>
          <p:cNvPr id="443404" name="Text Box 12"/>
          <p:cNvSpPr txBox="1">
            <a:spLocks noChangeArrowheads="1"/>
          </p:cNvSpPr>
          <p:nvPr/>
        </p:nvSpPr>
        <p:spPr bwMode="auto">
          <a:xfrm>
            <a:off x="250825" y="5364163"/>
            <a:ext cx="3133725" cy="1219200"/>
          </a:xfrm>
          <a:prstGeom prst="rect">
            <a:avLst/>
          </a:prstGeom>
          <a:noFill/>
          <a:ln w="9525">
            <a:noFill/>
            <a:miter lim="800000"/>
            <a:headEnd/>
            <a:tailEnd/>
          </a:ln>
        </p:spPr>
        <p:txBody>
          <a:bodyPr lIns="0" tIns="0" rIns="0" bIns="0">
            <a:spAutoFit/>
          </a:bodyPr>
          <a:lstStyle/>
          <a:p>
            <a:pPr eaLnBrk="1" hangingPunct="1">
              <a:spcBef>
                <a:spcPct val="20000"/>
              </a:spcBef>
            </a:pPr>
            <a:r>
              <a:rPr kumimoji="1" lang="en-US" altLang="zh-CN" sz="2000" b="1">
                <a:solidFill>
                  <a:srgbClr val="FF0000"/>
                </a:solidFill>
                <a:ea typeface="黑体" pitchFamily="49" charset="-122"/>
              </a:rPr>
              <a:t>0000 0001</a:t>
            </a:r>
            <a:r>
              <a:rPr kumimoji="1" lang="en-US" altLang="zh-CN" sz="2000" b="1">
                <a:solidFill>
                  <a:srgbClr val="CC0000"/>
                </a:solidFill>
                <a:ea typeface="黑体" pitchFamily="49" charset="-122"/>
              </a:rPr>
              <a:t> 001</a:t>
            </a:r>
            <a:r>
              <a:rPr kumimoji="1" lang="en-US" altLang="zh-CN" sz="2000" b="1">
                <a:solidFill>
                  <a:srgbClr val="0000FF"/>
                </a:solidFill>
                <a:ea typeface="黑体" pitchFamily="49" charset="-122"/>
              </a:rPr>
              <a:t>0 0000 1100B</a:t>
            </a:r>
            <a:r>
              <a:rPr kumimoji="1" lang="zh-CN" altLang="en-US" sz="2000" b="1">
                <a:solidFill>
                  <a:srgbClr val="0000FF"/>
                </a:solidFill>
                <a:ea typeface="黑体" pitchFamily="49" charset="-122"/>
              </a:rPr>
              <a:t>是第</a:t>
            </a:r>
            <a:r>
              <a:rPr kumimoji="1" lang="en-US" altLang="zh-CN" sz="2000" b="1">
                <a:solidFill>
                  <a:srgbClr val="0000FF"/>
                </a:solidFill>
                <a:ea typeface="黑体" pitchFamily="49" charset="-122"/>
              </a:rPr>
              <a:t>1</a:t>
            </a:r>
            <a:r>
              <a:rPr kumimoji="1" lang="zh-CN" altLang="en-US" sz="2000" b="1">
                <a:solidFill>
                  <a:srgbClr val="0000FF"/>
                </a:solidFill>
                <a:ea typeface="黑体" pitchFamily="49" charset="-122"/>
              </a:rPr>
              <a:t>组群中的</a:t>
            </a:r>
            <a:r>
              <a:rPr kumimoji="1" lang="en-US" altLang="zh-CN" sz="2000" b="1">
                <a:solidFill>
                  <a:srgbClr val="0000FF"/>
                </a:solidFill>
                <a:ea typeface="黑体" pitchFamily="49" charset="-122"/>
              </a:rPr>
              <a:t>001</a:t>
            </a:r>
            <a:r>
              <a:rPr kumimoji="1" lang="zh-CN" altLang="en-US" sz="2000" b="1">
                <a:solidFill>
                  <a:srgbClr val="0000FF"/>
                </a:solidFill>
                <a:ea typeface="黑体" pitchFamily="49" charset="-122"/>
              </a:rPr>
              <a:t>块（即第</a:t>
            </a:r>
            <a:r>
              <a:rPr kumimoji="1" lang="en-US" altLang="zh-CN" sz="2000" b="1">
                <a:solidFill>
                  <a:srgbClr val="0000FF"/>
                </a:solidFill>
                <a:ea typeface="黑体" pitchFamily="49" charset="-122"/>
              </a:rPr>
              <a:t>9</a:t>
            </a:r>
            <a:r>
              <a:rPr kumimoji="1" lang="zh-CN" altLang="en-US" sz="2000" b="1">
                <a:solidFill>
                  <a:srgbClr val="0000FF"/>
                </a:solidFill>
                <a:ea typeface="黑体" pitchFamily="49" charset="-122"/>
              </a:rPr>
              <a:t>块）中第</a:t>
            </a:r>
            <a:r>
              <a:rPr kumimoji="1" lang="en-US" altLang="zh-CN" sz="2000" b="1">
                <a:solidFill>
                  <a:srgbClr val="0000FF"/>
                </a:solidFill>
                <a:ea typeface="黑体" pitchFamily="49" charset="-122"/>
              </a:rPr>
              <a:t>12</a:t>
            </a:r>
            <a:r>
              <a:rPr kumimoji="1" lang="zh-CN" altLang="en-US" sz="2000" b="1">
                <a:solidFill>
                  <a:srgbClr val="0000FF"/>
                </a:solidFill>
                <a:ea typeface="黑体" pitchFamily="49" charset="-122"/>
              </a:rPr>
              <a:t>个单元。</a:t>
            </a:r>
            <a:r>
              <a:rPr kumimoji="1" lang="en-US" altLang="zh-CN" sz="2000" b="1">
                <a:solidFill>
                  <a:srgbClr val="0000FF"/>
                </a:solidFill>
                <a:ea typeface="黑体" pitchFamily="49" charset="-122"/>
              </a:rPr>
              <a:t> </a:t>
            </a:r>
          </a:p>
          <a:p>
            <a:pPr eaLnBrk="1" hangingPunct="1"/>
            <a:r>
              <a:rPr kumimoji="1" lang="zh-CN" altLang="en-US" sz="2000" b="1">
                <a:solidFill>
                  <a:srgbClr val="0000FF"/>
                </a:solidFill>
                <a:ea typeface="黑体" pitchFamily="49" charset="-122"/>
              </a:rPr>
              <a:t>所以，映射到第一组中。</a:t>
            </a:r>
          </a:p>
        </p:txBody>
      </p:sp>
      <p:sp>
        <p:nvSpPr>
          <p:cNvPr id="443405" name="Rectangle 13"/>
          <p:cNvSpPr>
            <a:spLocks noChangeArrowheads="1"/>
          </p:cNvSpPr>
          <p:nvPr/>
        </p:nvSpPr>
        <p:spPr bwMode="auto">
          <a:xfrm>
            <a:off x="7362825" y="2754313"/>
            <a:ext cx="765175" cy="404812"/>
          </a:xfrm>
          <a:prstGeom prst="rect">
            <a:avLst/>
          </a:prstGeom>
          <a:solidFill>
            <a:srgbClr val="008000">
              <a:alpha val="39999"/>
            </a:srgbClr>
          </a:solidFill>
          <a:ln w="9525">
            <a:noFill/>
            <a:miter lim="800000"/>
            <a:headEnd/>
            <a:tailEnd/>
          </a:ln>
        </p:spPr>
        <p:txBody>
          <a:bodyPr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443406" name="Line 14"/>
          <p:cNvSpPr>
            <a:spLocks noChangeShapeType="1"/>
          </p:cNvSpPr>
          <p:nvPr/>
        </p:nvSpPr>
        <p:spPr bwMode="auto">
          <a:xfrm flipH="1" flipV="1">
            <a:off x="4976813" y="2619375"/>
            <a:ext cx="2386012" cy="314325"/>
          </a:xfrm>
          <a:prstGeom prst="line">
            <a:avLst/>
          </a:prstGeom>
          <a:noFill/>
          <a:ln w="57150">
            <a:solidFill>
              <a:srgbClr val="CC0000"/>
            </a:solidFill>
            <a:round/>
            <a:headEnd/>
            <a:tailEnd type="triangle" w="med" len="med"/>
          </a:ln>
        </p:spPr>
        <p:txBody>
          <a:bodyPr lIns="0" tIns="0" rIns="0" bIns="0">
            <a:spAutoFit/>
          </a:bodyPr>
          <a:lstStyle/>
          <a:p>
            <a:endParaRPr lang="zh-CN" altLang="en-US"/>
          </a:p>
        </p:txBody>
      </p:sp>
      <p:sp>
        <p:nvSpPr>
          <p:cNvPr id="443407" name="Rectangle 15"/>
          <p:cNvSpPr>
            <a:spLocks noChangeArrowheads="1"/>
          </p:cNvSpPr>
          <p:nvPr/>
        </p:nvSpPr>
        <p:spPr bwMode="auto">
          <a:xfrm>
            <a:off x="4114800" y="2259013"/>
            <a:ext cx="671513" cy="360362"/>
          </a:xfrm>
          <a:prstGeom prst="rect">
            <a:avLst/>
          </a:prstGeom>
          <a:solidFill>
            <a:srgbClr val="008000">
              <a:alpha val="39999"/>
            </a:srgbClr>
          </a:solidFill>
          <a:ln w="9525">
            <a:noFill/>
            <a:miter lim="800000"/>
            <a:headEnd/>
            <a:tailEnd/>
          </a:ln>
        </p:spPr>
        <p:txBody>
          <a:bodyPr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443408" name="Rectangle 16"/>
          <p:cNvSpPr>
            <a:spLocks noChangeArrowheads="1"/>
          </p:cNvSpPr>
          <p:nvPr/>
        </p:nvSpPr>
        <p:spPr bwMode="auto">
          <a:xfrm>
            <a:off x="4122738" y="2619375"/>
            <a:ext cx="671512" cy="404813"/>
          </a:xfrm>
          <a:prstGeom prst="rect">
            <a:avLst/>
          </a:prstGeom>
          <a:solidFill>
            <a:srgbClr val="008000">
              <a:alpha val="39999"/>
            </a:srgbClr>
          </a:solidFill>
          <a:ln w="9525">
            <a:noFill/>
            <a:miter lim="800000"/>
            <a:headEnd/>
            <a:tailEnd/>
          </a:ln>
        </p:spPr>
        <p:txBody>
          <a:bodyPr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593933" name="Rectangle 20"/>
          <p:cNvSpPr>
            <a:spLocks noChangeArrowheads="1"/>
          </p:cNvSpPr>
          <p:nvPr/>
        </p:nvSpPr>
        <p:spPr bwMode="auto">
          <a:xfrm>
            <a:off x="206375" y="188913"/>
            <a:ext cx="2025650" cy="2863850"/>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2000" b="1">
                <a:solidFill>
                  <a:srgbClr val="0000FF"/>
                </a:solidFill>
                <a:ea typeface="黑体" pitchFamily="49" charset="-122"/>
              </a:rPr>
              <a:t>假定</a:t>
            </a:r>
            <a:r>
              <a:rPr kumimoji="1" lang="zh-CN" altLang="en-US" sz="2000" b="1">
                <a:solidFill>
                  <a:srgbClr val="0000FF"/>
                </a:solidFill>
                <a:ea typeface="黑体" pitchFamily="49" charset="-122"/>
                <a:cs typeface="Arial" pitchFamily="34" charset="0"/>
              </a:rPr>
              <a:t>数据在主存和</a:t>
            </a:r>
            <a:r>
              <a:rPr kumimoji="1" lang="en-US" altLang="zh-CN" sz="2000" b="1">
                <a:solidFill>
                  <a:srgbClr val="0000FF"/>
                </a:solidFill>
                <a:ea typeface="黑体" pitchFamily="49" charset="-122"/>
                <a:cs typeface="Arial" pitchFamily="34" charset="0"/>
              </a:rPr>
              <a:t>Cache</a:t>
            </a:r>
            <a:r>
              <a:rPr kumimoji="1" lang="zh-CN" altLang="en-US" sz="2000" b="1">
                <a:solidFill>
                  <a:srgbClr val="0000FF"/>
                </a:solidFill>
                <a:ea typeface="黑体" pitchFamily="49" charset="-122"/>
                <a:cs typeface="Arial" pitchFamily="34" charset="0"/>
              </a:rPr>
              <a:t>间的传送单位为512字。</a:t>
            </a:r>
          </a:p>
          <a:p>
            <a:pPr eaLnBrk="1" hangingPunct="1">
              <a:spcBef>
                <a:spcPct val="20000"/>
              </a:spcBef>
            </a:pPr>
            <a:r>
              <a:rPr kumimoji="1" lang="en-US" altLang="zh-CN" sz="2000" b="1">
                <a:solidFill>
                  <a:srgbClr val="0000FF"/>
                </a:solidFill>
                <a:ea typeface="黑体" pitchFamily="49" charset="-122"/>
                <a:cs typeface="Arial" pitchFamily="34" charset="0"/>
              </a:rPr>
              <a:t>Cache</a:t>
            </a:r>
            <a:r>
              <a:rPr kumimoji="1" lang="zh-CN" altLang="en-US" sz="2000" b="1">
                <a:solidFill>
                  <a:srgbClr val="0000FF"/>
                </a:solidFill>
                <a:ea typeface="黑体" pitchFamily="49" charset="-122"/>
                <a:cs typeface="Arial" pitchFamily="34" charset="0"/>
              </a:rPr>
              <a:t>大小：2</a:t>
            </a:r>
            <a:r>
              <a:rPr kumimoji="1" lang="zh-CN" altLang="en-US" sz="2000" b="1" baseline="30000">
                <a:solidFill>
                  <a:srgbClr val="0000FF"/>
                </a:solidFill>
                <a:ea typeface="黑体" pitchFamily="49" charset="-122"/>
                <a:cs typeface="Arial" pitchFamily="34" charset="0"/>
              </a:rPr>
              <a:t>13</a:t>
            </a:r>
            <a:r>
              <a:rPr kumimoji="1" lang="zh-CN" altLang="en-US" sz="2000" b="1">
                <a:solidFill>
                  <a:srgbClr val="0000FF"/>
                </a:solidFill>
                <a:ea typeface="黑体" pitchFamily="49" charset="-122"/>
                <a:cs typeface="Arial" pitchFamily="34" charset="0"/>
              </a:rPr>
              <a:t>字=8</a:t>
            </a:r>
            <a:r>
              <a:rPr kumimoji="1" lang="en-US" altLang="zh-CN" sz="2000" b="1">
                <a:solidFill>
                  <a:srgbClr val="0000FF"/>
                </a:solidFill>
                <a:ea typeface="黑体" pitchFamily="49" charset="-122"/>
                <a:cs typeface="Arial" pitchFamily="34" charset="0"/>
              </a:rPr>
              <a:t>K</a:t>
            </a:r>
            <a:r>
              <a:rPr kumimoji="1" lang="zh-CN" altLang="en-US" sz="2000" b="1">
                <a:solidFill>
                  <a:srgbClr val="0000FF"/>
                </a:solidFill>
                <a:ea typeface="黑体" pitchFamily="49" charset="-122"/>
                <a:cs typeface="Arial" pitchFamily="34" charset="0"/>
              </a:rPr>
              <a:t>字=16行 </a:t>
            </a:r>
            <a:r>
              <a:rPr kumimoji="1" lang="en-US" altLang="zh-CN" sz="2000" b="1">
                <a:solidFill>
                  <a:srgbClr val="0000FF"/>
                </a:solidFill>
                <a:ea typeface="黑体" pitchFamily="49" charset="-122"/>
                <a:cs typeface="Arial" pitchFamily="34" charset="0"/>
              </a:rPr>
              <a:t>x 512</a:t>
            </a:r>
            <a:r>
              <a:rPr kumimoji="1" lang="zh-CN" altLang="en-US" sz="2000" b="1">
                <a:solidFill>
                  <a:srgbClr val="0000FF"/>
                </a:solidFill>
                <a:ea typeface="黑体" pitchFamily="49" charset="-122"/>
                <a:cs typeface="Arial" pitchFamily="34" charset="0"/>
              </a:rPr>
              <a:t>字/ 行</a:t>
            </a:r>
          </a:p>
          <a:p>
            <a:pPr eaLnBrk="1" hangingPunct="1">
              <a:spcBef>
                <a:spcPct val="20000"/>
              </a:spcBef>
            </a:pPr>
            <a:r>
              <a:rPr kumimoji="1" lang="zh-CN" altLang="en-US" sz="2000" b="1">
                <a:solidFill>
                  <a:srgbClr val="0000FF"/>
                </a:solidFill>
                <a:ea typeface="黑体" pitchFamily="49" charset="-122"/>
                <a:cs typeface="Arial" pitchFamily="34" charset="0"/>
              </a:rPr>
              <a:t> 主存大小：2</a:t>
            </a:r>
            <a:r>
              <a:rPr kumimoji="1" lang="zh-CN" altLang="en-US" sz="2000" b="1" baseline="30000">
                <a:solidFill>
                  <a:srgbClr val="0000FF"/>
                </a:solidFill>
                <a:ea typeface="黑体" pitchFamily="49" charset="-122"/>
                <a:cs typeface="Arial" pitchFamily="34" charset="0"/>
              </a:rPr>
              <a:t>20</a:t>
            </a:r>
            <a:r>
              <a:rPr kumimoji="1" lang="zh-CN" altLang="en-US" sz="2000" b="1">
                <a:solidFill>
                  <a:srgbClr val="0000FF"/>
                </a:solidFill>
                <a:ea typeface="黑体" pitchFamily="49" charset="-122"/>
                <a:cs typeface="Arial" pitchFamily="34" charset="0"/>
              </a:rPr>
              <a:t>字=1024</a:t>
            </a:r>
            <a:r>
              <a:rPr kumimoji="1" lang="en-US" altLang="zh-CN" sz="2000" b="1">
                <a:solidFill>
                  <a:srgbClr val="0000FF"/>
                </a:solidFill>
                <a:ea typeface="黑体" pitchFamily="49" charset="-122"/>
                <a:cs typeface="Arial" pitchFamily="34" charset="0"/>
              </a:rPr>
              <a:t>K</a:t>
            </a:r>
            <a:r>
              <a:rPr kumimoji="1" lang="zh-CN" altLang="en-US" sz="2000" b="1">
                <a:solidFill>
                  <a:srgbClr val="0000FF"/>
                </a:solidFill>
                <a:ea typeface="黑体" pitchFamily="49" charset="-122"/>
                <a:cs typeface="Arial" pitchFamily="34" charset="0"/>
              </a:rPr>
              <a:t>字=2048块 </a:t>
            </a:r>
            <a:r>
              <a:rPr kumimoji="1" lang="en-US" altLang="zh-CN" sz="2000" b="1">
                <a:solidFill>
                  <a:srgbClr val="0000FF"/>
                </a:solidFill>
                <a:ea typeface="黑体" pitchFamily="49" charset="-122"/>
                <a:cs typeface="Arial" pitchFamily="34" charset="0"/>
              </a:rPr>
              <a:t>x 512</a:t>
            </a:r>
            <a:r>
              <a:rPr kumimoji="1" lang="zh-CN" altLang="en-US" sz="2000" b="1">
                <a:solidFill>
                  <a:srgbClr val="0000FF"/>
                </a:solidFill>
                <a:ea typeface="黑体" pitchFamily="49" charset="-122"/>
                <a:cs typeface="Arial" pitchFamily="34" charset="0"/>
              </a:rPr>
              <a:t>字/ 块</a:t>
            </a:r>
          </a:p>
        </p:txBody>
      </p:sp>
      <p:sp>
        <p:nvSpPr>
          <p:cNvPr id="14" name="TextBox 13"/>
          <p:cNvSpPr txBox="1"/>
          <p:nvPr/>
        </p:nvSpPr>
        <p:spPr>
          <a:xfrm>
            <a:off x="4032250" y="5229225"/>
            <a:ext cx="989013" cy="230188"/>
          </a:xfrm>
          <a:prstGeom prst="rect">
            <a:avLst/>
          </a:prstGeom>
          <a:solidFill>
            <a:schemeClr val="bg1"/>
          </a:solidFill>
        </p:spPr>
        <p:txBody>
          <a:bodyPr lIns="0" tIns="0" rIns="0" bIns="0">
            <a:spAutoFit/>
          </a:bodyPr>
          <a:lstStyle/>
          <a:p>
            <a:pPr eaLnBrk="1" hangingPunct="1">
              <a:spcBef>
                <a:spcPct val="50000"/>
              </a:spcBef>
              <a:defRPr/>
            </a:pPr>
            <a:r>
              <a:rPr kumimoji="1" lang="en-US" altLang="zh-CN" sz="1500" b="1" dirty="0">
                <a:solidFill>
                  <a:srgbClr val="FF0000"/>
                </a:solidFill>
                <a:latin typeface="+mn-lt"/>
                <a:ea typeface="黑体" pitchFamily="49" charset="-122"/>
              </a:rPr>
              <a:t>Cache</a:t>
            </a:r>
            <a:r>
              <a:rPr kumimoji="1" lang="zh-CN" altLang="en-US" sz="1500" b="1" dirty="0">
                <a:solidFill>
                  <a:srgbClr val="FF0000"/>
                </a:solidFill>
                <a:latin typeface="+mn-lt"/>
                <a:ea typeface="黑体" pitchFamily="49" charset="-122"/>
              </a:rPr>
              <a:t>索引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3397">
                                            <p:txEl>
                                              <p:pRg st="0" end="0"/>
                                            </p:txEl>
                                          </p:spTgt>
                                        </p:tgtEl>
                                        <p:attrNameLst>
                                          <p:attrName>style.visibility</p:attrName>
                                        </p:attrNameLst>
                                      </p:cBhvr>
                                      <p:to>
                                        <p:strVal val="visible"/>
                                      </p:to>
                                    </p:set>
                                    <p:animEffect transition="in" filter="blinds(horizontal)">
                                      <p:cBhvr>
                                        <p:cTn id="7" dur="500"/>
                                        <p:tgtEl>
                                          <p:spTgt spid="4433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3398"/>
                                        </p:tgtEl>
                                        <p:attrNameLst>
                                          <p:attrName>style.visibility</p:attrName>
                                        </p:attrNameLst>
                                      </p:cBhvr>
                                      <p:to>
                                        <p:strVal val="visible"/>
                                      </p:to>
                                    </p:set>
                                    <p:animEffect transition="in" filter="blinds(horizontal)">
                                      <p:cBhvr>
                                        <p:cTn id="12" dur="500"/>
                                        <p:tgtEl>
                                          <p:spTgt spid="44339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43397">
                                            <p:txEl>
                                              <p:pRg st="1" end="1"/>
                                            </p:txEl>
                                          </p:spTgt>
                                        </p:tgtEl>
                                        <p:attrNameLst>
                                          <p:attrName>style.visibility</p:attrName>
                                        </p:attrNameLst>
                                      </p:cBhvr>
                                      <p:to>
                                        <p:strVal val="visible"/>
                                      </p:to>
                                    </p:set>
                                    <p:animEffect transition="in" filter="blinds(horizontal)">
                                      <p:cBhvr>
                                        <p:cTn id="17" dur="500"/>
                                        <p:tgtEl>
                                          <p:spTgt spid="44339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3399"/>
                                        </p:tgtEl>
                                        <p:attrNameLst>
                                          <p:attrName>style.visibility</p:attrName>
                                        </p:attrNameLst>
                                      </p:cBhvr>
                                      <p:to>
                                        <p:strVal val="visible"/>
                                      </p:to>
                                    </p:set>
                                    <p:animEffect transition="in" filter="blinds(horizontal)">
                                      <p:cBhvr>
                                        <p:cTn id="22" dur="500"/>
                                        <p:tgtEl>
                                          <p:spTgt spid="44339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43401"/>
                                        </p:tgtEl>
                                        <p:attrNameLst>
                                          <p:attrName>style.visibility</p:attrName>
                                        </p:attrNameLst>
                                      </p:cBhvr>
                                      <p:to>
                                        <p:strVal val="visible"/>
                                      </p:to>
                                    </p:set>
                                    <p:animEffect transition="in" filter="blinds(horizontal)">
                                      <p:cBhvr>
                                        <p:cTn id="27" dur="500"/>
                                        <p:tgtEl>
                                          <p:spTgt spid="44340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43403"/>
                                        </p:tgtEl>
                                        <p:attrNameLst>
                                          <p:attrName>style.visibility</p:attrName>
                                        </p:attrNameLst>
                                      </p:cBhvr>
                                      <p:to>
                                        <p:strVal val="visible"/>
                                      </p:to>
                                    </p:set>
                                    <p:animEffect transition="in" filter="blinds(horizontal)">
                                      <p:cBhvr>
                                        <p:cTn id="32" dur="500"/>
                                        <p:tgtEl>
                                          <p:spTgt spid="44340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43404"/>
                                        </p:tgtEl>
                                        <p:attrNameLst>
                                          <p:attrName>style.visibility</p:attrName>
                                        </p:attrNameLst>
                                      </p:cBhvr>
                                      <p:to>
                                        <p:strVal val="visible"/>
                                      </p:to>
                                    </p:set>
                                    <p:animEffect transition="in" filter="blinds(horizontal)">
                                      <p:cBhvr>
                                        <p:cTn id="37" dur="500"/>
                                        <p:tgtEl>
                                          <p:spTgt spid="44340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43405"/>
                                        </p:tgtEl>
                                        <p:attrNameLst>
                                          <p:attrName>style.visibility</p:attrName>
                                        </p:attrNameLst>
                                      </p:cBhvr>
                                      <p:to>
                                        <p:strVal val="visible"/>
                                      </p:to>
                                    </p:set>
                                    <p:animEffect transition="in" filter="blinds(horizontal)">
                                      <p:cBhvr>
                                        <p:cTn id="42" dur="500"/>
                                        <p:tgtEl>
                                          <p:spTgt spid="44340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43406"/>
                                        </p:tgtEl>
                                        <p:attrNameLst>
                                          <p:attrName>style.visibility</p:attrName>
                                        </p:attrNameLst>
                                      </p:cBhvr>
                                      <p:to>
                                        <p:strVal val="visible"/>
                                      </p:to>
                                    </p:set>
                                    <p:animEffect transition="in" filter="blinds(horizontal)">
                                      <p:cBhvr>
                                        <p:cTn id="47" dur="500"/>
                                        <p:tgtEl>
                                          <p:spTgt spid="44340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43407"/>
                                        </p:tgtEl>
                                        <p:attrNameLst>
                                          <p:attrName>style.visibility</p:attrName>
                                        </p:attrNameLst>
                                      </p:cBhvr>
                                      <p:to>
                                        <p:strVal val="visible"/>
                                      </p:to>
                                    </p:set>
                                    <p:animEffect transition="in" filter="blinds(horizontal)">
                                      <p:cBhvr>
                                        <p:cTn id="52" dur="500"/>
                                        <p:tgtEl>
                                          <p:spTgt spid="44340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43408"/>
                                        </p:tgtEl>
                                        <p:attrNameLst>
                                          <p:attrName>style.visibility</p:attrName>
                                        </p:attrNameLst>
                                      </p:cBhvr>
                                      <p:to>
                                        <p:strVal val="visible"/>
                                      </p:to>
                                    </p:set>
                                    <p:animEffect transition="in" filter="blinds(horizontal)">
                                      <p:cBhvr>
                                        <p:cTn id="57" dur="500"/>
                                        <p:tgtEl>
                                          <p:spTgt spid="44340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blinds(horizontal)">
                                      <p:cBhvr>
                                        <p:cTn id="6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8" grpId="0" animBg="1"/>
      <p:bldP spid="443399" grpId="0" animBg="1"/>
      <p:bldP spid="443401" grpId="0"/>
      <p:bldP spid="443403" grpId="0"/>
      <p:bldP spid="443404" grpId="0"/>
      <p:bldP spid="443405" grpId="0" animBg="1"/>
      <p:bldP spid="443406" grpId="0" animBg="1"/>
      <p:bldP spid="443407" grpId="0" animBg="1"/>
      <p:bldP spid="443408"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ChangeArrowheads="1"/>
          </p:cNvSpPr>
          <p:nvPr>
            <p:ph type="title" idx="4294967295"/>
          </p:nvPr>
        </p:nvSpPr>
        <p:spPr>
          <a:xfrm>
            <a:off x="236538" y="95250"/>
            <a:ext cx="8807450" cy="569913"/>
          </a:xfrm>
        </p:spPr>
        <p:txBody>
          <a:bodyPr lIns="91440" tIns="45720" rIns="91440" bIns="45720" anchor="ctr"/>
          <a:lstStyle/>
          <a:p>
            <a:pPr eaLnBrk="1" hangingPunct="1"/>
            <a:r>
              <a:rPr lang="zh-CN" altLang="en-US"/>
              <a:t>存储器分类</a:t>
            </a:r>
          </a:p>
        </p:txBody>
      </p:sp>
      <p:sp>
        <p:nvSpPr>
          <p:cNvPr id="12291" name="Rectangle 3"/>
          <p:cNvSpPr>
            <a:spLocks noGrp="1" noChangeArrowheads="1"/>
          </p:cNvSpPr>
          <p:nvPr>
            <p:ph type="body" idx="4294967295"/>
          </p:nvPr>
        </p:nvSpPr>
        <p:spPr>
          <a:xfrm>
            <a:off x="206375" y="998538"/>
            <a:ext cx="8610600" cy="5203825"/>
          </a:xfrm>
        </p:spPr>
        <p:txBody>
          <a:bodyPr lIns="91440" tIns="45720" rIns="91440" bIns="45720"/>
          <a:lstStyle/>
          <a:p>
            <a:pPr algn="just" eaLnBrk="1" hangingPunct="1">
              <a:lnSpc>
                <a:spcPct val="110000"/>
              </a:lnSpc>
              <a:spcBef>
                <a:spcPct val="20000"/>
              </a:spcBef>
              <a:buFontTx/>
              <a:buNone/>
            </a:pPr>
            <a:r>
              <a:rPr lang="zh-CN" altLang="en-US" sz="2200">
                <a:latin typeface="微软雅黑" pitchFamily="34" charset="-122"/>
                <a:ea typeface="微软雅黑" pitchFamily="34" charset="-122"/>
              </a:rPr>
              <a:t>（5）</a:t>
            </a:r>
            <a:r>
              <a:rPr lang="zh-CN" altLang="en-US" sz="2200">
                <a:latin typeface="微软雅黑" pitchFamily="34" charset="-122"/>
                <a:ea typeface="微软雅黑" pitchFamily="34" charset="-122"/>
                <a:cs typeface="Arial" pitchFamily="34" charset="0"/>
              </a:rPr>
              <a:t>按功能/容量/速度/所在位置分类</a:t>
            </a:r>
          </a:p>
          <a:p>
            <a:pPr lvl="1" algn="just" eaLnBrk="1" hangingPunct="1">
              <a:lnSpc>
                <a:spcPct val="110000"/>
              </a:lnSpc>
              <a:spcBef>
                <a:spcPct val="20000"/>
              </a:spcBef>
            </a:pPr>
            <a:r>
              <a:rPr lang="zh-CN" altLang="en-US" sz="2000">
                <a:latin typeface="微软雅黑" pitchFamily="34" charset="-122"/>
                <a:ea typeface="微软雅黑" pitchFamily="34" charset="-122"/>
                <a:cs typeface="Arial" pitchFamily="34" charset="0"/>
              </a:rPr>
              <a:t>寄存器(</a:t>
            </a:r>
            <a:r>
              <a:rPr lang="en-US" altLang="zh-CN" sz="2000">
                <a:latin typeface="微软雅黑" pitchFamily="34" charset="-122"/>
                <a:ea typeface="微软雅黑" pitchFamily="34" charset="-122"/>
                <a:cs typeface="Arial" pitchFamily="34" charset="0"/>
              </a:rPr>
              <a:t>Register)</a:t>
            </a:r>
          </a:p>
          <a:p>
            <a:pPr lvl="2" algn="just" eaLnBrk="1" hangingPunct="1">
              <a:lnSpc>
                <a:spcPct val="110000"/>
              </a:lnSpc>
              <a:spcBef>
                <a:spcPct val="20000"/>
              </a:spcBef>
            </a:pPr>
            <a:r>
              <a:rPr lang="zh-CN" altLang="en-US" sz="2000">
                <a:solidFill>
                  <a:srgbClr val="006600"/>
                </a:solidFill>
                <a:latin typeface="微软雅黑" pitchFamily="34" charset="-122"/>
                <a:ea typeface="微软雅黑" pitchFamily="34" charset="-122"/>
                <a:cs typeface="Arial" pitchFamily="34" charset="0"/>
              </a:rPr>
              <a:t>封装在</a:t>
            </a:r>
            <a:r>
              <a:rPr lang="en-US" altLang="zh-CN" sz="2000">
                <a:solidFill>
                  <a:srgbClr val="006600"/>
                </a:solidFill>
                <a:latin typeface="微软雅黑" pitchFamily="34" charset="-122"/>
                <a:ea typeface="微软雅黑" pitchFamily="34" charset="-122"/>
                <a:cs typeface="Arial" pitchFamily="34" charset="0"/>
              </a:rPr>
              <a:t>CPU</a:t>
            </a:r>
            <a:r>
              <a:rPr lang="zh-CN" altLang="en-US" sz="2000">
                <a:solidFill>
                  <a:srgbClr val="006600"/>
                </a:solidFill>
                <a:latin typeface="微软雅黑" pitchFamily="34" charset="-122"/>
                <a:ea typeface="微软雅黑" pitchFamily="34" charset="-122"/>
                <a:cs typeface="Arial" pitchFamily="34" charset="0"/>
              </a:rPr>
              <a:t>内，用于存放当前正在执行的指令和使用的数据</a:t>
            </a:r>
          </a:p>
          <a:p>
            <a:pPr lvl="2" algn="just" eaLnBrk="1" hangingPunct="1">
              <a:lnSpc>
                <a:spcPct val="110000"/>
              </a:lnSpc>
              <a:spcBef>
                <a:spcPct val="20000"/>
              </a:spcBef>
            </a:pPr>
            <a:r>
              <a:rPr lang="zh-CN" altLang="en-US" sz="2000">
                <a:solidFill>
                  <a:srgbClr val="006600"/>
                </a:solidFill>
                <a:latin typeface="微软雅黑" pitchFamily="34" charset="-122"/>
                <a:ea typeface="微软雅黑" pitchFamily="34" charset="-122"/>
                <a:cs typeface="Arial" pitchFamily="34" charset="0"/>
              </a:rPr>
              <a:t>用触发器实现，速度快，容量小（几</a:t>
            </a:r>
            <a:r>
              <a:rPr lang="en-US" altLang="zh-CN" sz="2000">
                <a:solidFill>
                  <a:srgbClr val="006600"/>
                </a:solidFill>
                <a:ea typeface="微软雅黑" pitchFamily="34" charset="-122"/>
                <a:cs typeface="Arial" pitchFamily="34" charset="0"/>
              </a:rPr>
              <a:t>~</a:t>
            </a:r>
            <a:r>
              <a:rPr lang="zh-CN" altLang="en-US" sz="2000">
                <a:solidFill>
                  <a:srgbClr val="006600"/>
                </a:solidFill>
                <a:latin typeface="微软雅黑" pitchFamily="34" charset="-122"/>
                <a:ea typeface="微软雅黑" pitchFamily="34" charset="-122"/>
                <a:cs typeface="Arial" pitchFamily="34" charset="0"/>
              </a:rPr>
              <a:t>几十个）</a:t>
            </a:r>
          </a:p>
          <a:p>
            <a:pPr lvl="1" algn="just" eaLnBrk="1" hangingPunct="1">
              <a:lnSpc>
                <a:spcPct val="110000"/>
              </a:lnSpc>
              <a:spcBef>
                <a:spcPct val="20000"/>
              </a:spcBef>
            </a:pPr>
            <a:r>
              <a:rPr lang="zh-CN" altLang="en-US" sz="2000">
                <a:latin typeface="微软雅黑" pitchFamily="34" charset="-122"/>
                <a:ea typeface="微软雅黑" pitchFamily="34" charset="-122"/>
                <a:cs typeface="Arial" pitchFamily="34" charset="0"/>
              </a:rPr>
              <a:t>高速缓存(</a:t>
            </a:r>
            <a:r>
              <a:rPr lang="en-US" altLang="zh-CN" sz="2000">
                <a:latin typeface="微软雅黑" pitchFamily="34" charset="-122"/>
                <a:ea typeface="微软雅黑" pitchFamily="34" charset="-122"/>
                <a:cs typeface="Arial" pitchFamily="34" charset="0"/>
              </a:rPr>
              <a:t>Cache)</a:t>
            </a:r>
          </a:p>
          <a:p>
            <a:pPr lvl="2" algn="just" eaLnBrk="1" hangingPunct="1">
              <a:lnSpc>
                <a:spcPct val="110000"/>
              </a:lnSpc>
              <a:spcBef>
                <a:spcPct val="20000"/>
              </a:spcBef>
            </a:pPr>
            <a:r>
              <a:rPr lang="zh-CN" altLang="en-US" sz="2000">
                <a:solidFill>
                  <a:srgbClr val="006600"/>
                </a:solidFill>
                <a:latin typeface="微软雅黑" pitchFamily="34" charset="-122"/>
                <a:ea typeface="微软雅黑" pitchFamily="34" charset="-122"/>
                <a:cs typeface="Arial" pitchFamily="34" charset="0"/>
              </a:rPr>
              <a:t>位于</a:t>
            </a:r>
            <a:r>
              <a:rPr lang="en-US" altLang="zh-CN" sz="2000">
                <a:solidFill>
                  <a:srgbClr val="006600"/>
                </a:solidFill>
                <a:latin typeface="微软雅黑" pitchFamily="34" charset="-122"/>
                <a:ea typeface="微软雅黑" pitchFamily="34" charset="-122"/>
                <a:cs typeface="Arial" pitchFamily="34" charset="0"/>
              </a:rPr>
              <a:t>CPU</a:t>
            </a:r>
            <a:r>
              <a:rPr lang="zh-CN" altLang="en-US" sz="2000">
                <a:solidFill>
                  <a:srgbClr val="006600"/>
                </a:solidFill>
                <a:latin typeface="微软雅黑" pitchFamily="34" charset="-122"/>
                <a:ea typeface="微软雅黑" pitchFamily="34" charset="-122"/>
                <a:cs typeface="Arial" pitchFamily="34" charset="0"/>
              </a:rPr>
              <a:t>内部或附近，用来存放当前要执行的局部程序段和数据</a:t>
            </a:r>
          </a:p>
          <a:p>
            <a:pPr lvl="2" algn="just" eaLnBrk="1" hangingPunct="1">
              <a:lnSpc>
                <a:spcPct val="110000"/>
              </a:lnSpc>
              <a:spcBef>
                <a:spcPct val="20000"/>
              </a:spcBef>
            </a:pPr>
            <a:r>
              <a:rPr lang="zh-CN" altLang="en-US" sz="2000">
                <a:solidFill>
                  <a:srgbClr val="006600"/>
                </a:solidFill>
                <a:latin typeface="微软雅黑" pitchFamily="34" charset="-122"/>
                <a:ea typeface="微软雅黑" pitchFamily="34" charset="-122"/>
                <a:cs typeface="Arial" pitchFamily="34" charset="0"/>
              </a:rPr>
              <a:t>用</a:t>
            </a:r>
            <a:r>
              <a:rPr lang="en-US" altLang="zh-CN" sz="2000">
                <a:solidFill>
                  <a:srgbClr val="006600"/>
                </a:solidFill>
                <a:latin typeface="微软雅黑" pitchFamily="34" charset="-122"/>
                <a:ea typeface="微软雅黑" pitchFamily="34" charset="-122"/>
                <a:cs typeface="Arial" pitchFamily="34" charset="0"/>
              </a:rPr>
              <a:t>SRAM</a:t>
            </a:r>
            <a:r>
              <a:rPr lang="zh-CN" altLang="en-US" sz="2000">
                <a:solidFill>
                  <a:srgbClr val="006600"/>
                </a:solidFill>
                <a:latin typeface="微软雅黑" pitchFamily="34" charset="-122"/>
                <a:ea typeface="微软雅黑" pitchFamily="34" charset="-122"/>
                <a:cs typeface="Arial" pitchFamily="34" charset="0"/>
              </a:rPr>
              <a:t>实现，速度可与</a:t>
            </a:r>
            <a:r>
              <a:rPr lang="en-US" altLang="zh-CN" sz="2000">
                <a:solidFill>
                  <a:srgbClr val="006600"/>
                </a:solidFill>
                <a:latin typeface="微软雅黑" pitchFamily="34" charset="-122"/>
                <a:ea typeface="微软雅黑" pitchFamily="34" charset="-122"/>
                <a:cs typeface="Arial" pitchFamily="34" charset="0"/>
              </a:rPr>
              <a:t>CPU</a:t>
            </a:r>
            <a:r>
              <a:rPr lang="zh-CN" altLang="en-US" sz="2000">
                <a:solidFill>
                  <a:srgbClr val="006600"/>
                </a:solidFill>
                <a:latin typeface="微软雅黑" pitchFamily="34" charset="-122"/>
                <a:ea typeface="微软雅黑" pitchFamily="34" charset="-122"/>
                <a:cs typeface="Arial" pitchFamily="34" charset="0"/>
              </a:rPr>
              <a:t>匹配，容量小（几</a:t>
            </a:r>
            <a:r>
              <a:rPr lang="en-US" altLang="zh-CN" sz="2000">
                <a:solidFill>
                  <a:srgbClr val="006600"/>
                </a:solidFill>
                <a:latin typeface="微软雅黑" pitchFamily="34" charset="-122"/>
                <a:ea typeface="微软雅黑" pitchFamily="34" charset="-122"/>
                <a:cs typeface="Arial" pitchFamily="34" charset="0"/>
              </a:rPr>
              <a:t>MB</a:t>
            </a:r>
            <a:r>
              <a:rPr lang="zh-CN" altLang="en-US" sz="2000">
                <a:solidFill>
                  <a:srgbClr val="006600"/>
                </a:solidFill>
                <a:latin typeface="微软雅黑" pitchFamily="34" charset="-122"/>
                <a:ea typeface="微软雅黑" pitchFamily="34" charset="-122"/>
                <a:cs typeface="Arial" pitchFamily="34" charset="0"/>
              </a:rPr>
              <a:t>）</a:t>
            </a:r>
          </a:p>
          <a:p>
            <a:pPr lvl="1" algn="just">
              <a:lnSpc>
                <a:spcPct val="110000"/>
              </a:lnSpc>
              <a:spcBef>
                <a:spcPct val="20000"/>
              </a:spcBef>
            </a:pPr>
            <a:r>
              <a:rPr lang="zh-CN" altLang="en-US" sz="2000">
                <a:latin typeface="微软雅黑" pitchFamily="34" charset="-122"/>
                <a:ea typeface="微软雅黑" pitchFamily="34" charset="-122"/>
                <a:cs typeface="Arial" pitchFamily="34" charset="0"/>
              </a:rPr>
              <a:t>内存储器</a:t>
            </a:r>
            <a:r>
              <a:rPr lang="en-US" altLang="zh-CN" sz="2000">
                <a:latin typeface="微软雅黑" pitchFamily="34" charset="-122"/>
                <a:ea typeface="微软雅黑" pitchFamily="34" charset="-122"/>
                <a:cs typeface="Arial" pitchFamily="34" charset="0"/>
              </a:rPr>
              <a:t>MM（</a:t>
            </a:r>
            <a:r>
              <a:rPr lang="zh-CN" altLang="en-US" sz="2000">
                <a:latin typeface="微软雅黑" pitchFamily="34" charset="-122"/>
                <a:ea typeface="微软雅黑" pitchFamily="34" charset="-122"/>
                <a:cs typeface="Arial" pitchFamily="34" charset="0"/>
              </a:rPr>
              <a:t>主存储器</a:t>
            </a:r>
            <a:r>
              <a:rPr lang="en-US" altLang="zh-CN" sz="2000">
                <a:latin typeface="微软雅黑" pitchFamily="34" charset="-122"/>
                <a:ea typeface="微软雅黑" pitchFamily="34" charset="-122"/>
                <a:cs typeface="Arial" pitchFamily="34" charset="0"/>
              </a:rPr>
              <a:t>Main (Primary) Memory）</a:t>
            </a:r>
          </a:p>
          <a:p>
            <a:pPr lvl="2" algn="just">
              <a:lnSpc>
                <a:spcPct val="110000"/>
              </a:lnSpc>
              <a:spcBef>
                <a:spcPct val="20000"/>
              </a:spcBef>
            </a:pPr>
            <a:r>
              <a:rPr lang="zh-CN" altLang="en-US" sz="2000">
                <a:solidFill>
                  <a:srgbClr val="006600"/>
                </a:solidFill>
                <a:latin typeface="微软雅黑" pitchFamily="34" charset="-122"/>
                <a:ea typeface="微软雅黑" pitchFamily="34" charset="-122"/>
                <a:cs typeface="Arial" pitchFamily="34" charset="0"/>
              </a:rPr>
              <a:t>位于</a:t>
            </a:r>
            <a:r>
              <a:rPr lang="en-US" altLang="zh-CN" sz="2000">
                <a:solidFill>
                  <a:srgbClr val="006600"/>
                </a:solidFill>
                <a:latin typeface="微软雅黑" pitchFamily="34" charset="-122"/>
                <a:ea typeface="微软雅黑" pitchFamily="34" charset="-122"/>
                <a:cs typeface="Arial" pitchFamily="34" charset="0"/>
              </a:rPr>
              <a:t>CPU</a:t>
            </a:r>
            <a:r>
              <a:rPr lang="zh-CN" altLang="en-US" sz="2000">
                <a:solidFill>
                  <a:srgbClr val="006600"/>
                </a:solidFill>
                <a:latin typeface="微软雅黑" pitchFamily="34" charset="-122"/>
                <a:ea typeface="微软雅黑" pitchFamily="34" charset="-122"/>
                <a:cs typeface="Arial" pitchFamily="34" charset="0"/>
              </a:rPr>
              <a:t>之外，用来存放已被启动的程序及所用的数据</a:t>
            </a:r>
          </a:p>
          <a:p>
            <a:pPr lvl="2" algn="just">
              <a:lnSpc>
                <a:spcPct val="110000"/>
              </a:lnSpc>
              <a:spcBef>
                <a:spcPct val="20000"/>
              </a:spcBef>
            </a:pPr>
            <a:r>
              <a:rPr lang="zh-CN" altLang="en-US" sz="2000">
                <a:solidFill>
                  <a:srgbClr val="006600"/>
                </a:solidFill>
                <a:latin typeface="微软雅黑" pitchFamily="34" charset="-122"/>
                <a:ea typeface="微软雅黑" pitchFamily="34" charset="-122"/>
                <a:cs typeface="Arial" pitchFamily="34" charset="0"/>
              </a:rPr>
              <a:t>用</a:t>
            </a:r>
            <a:r>
              <a:rPr lang="en-US" altLang="zh-CN" sz="2000">
                <a:solidFill>
                  <a:srgbClr val="006600"/>
                </a:solidFill>
                <a:latin typeface="微软雅黑" pitchFamily="34" charset="-122"/>
                <a:ea typeface="微软雅黑" pitchFamily="34" charset="-122"/>
                <a:cs typeface="Arial" pitchFamily="34" charset="0"/>
              </a:rPr>
              <a:t>DRAM</a:t>
            </a:r>
            <a:r>
              <a:rPr lang="zh-CN" altLang="en-US" sz="2000">
                <a:solidFill>
                  <a:srgbClr val="006600"/>
                </a:solidFill>
                <a:latin typeface="微软雅黑" pitchFamily="34" charset="-122"/>
                <a:ea typeface="微软雅黑" pitchFamily="34" charset="-122"/>
                <a:cs typeface="Arial" pitchFamily="34" charset="0"/>
              </a:rPr>
              <a:t>实现，速度较快，容量较大（几</a:t>
            </a:r>
            <a:r>
              <a:rPr lang="en-US" altLang="zh-CN" sz="2000">
                <a:solidFill>
                  <a:srgbClr val="006600"/>
                </a:solidFill>
                <a:latin typeface="微软雅黑" pitchFamily="34" charset="-122"/>
                <a:ea typeface="微软雅黑" pitchFamily="34" charset="-122"/>
                <a:cs typeface="Arial" pitchFamily="34" charset="0"/>
              </a:rPr>
              <a:t>GB</a:t>
            </a:r>
            <a:r>
              <a:rPr lang="zh-CN" altLang="en-US" sz="2000">
                <a:solidFill>
                  <a:srgbClr val="006600"/>
                </a:solidFill>
                <a:latin typeface="微软雅黑" pitchFamily="34" charset="-122"/>
                <a:ea typeface="微软雅黑" pitchFamily="34" charset="-122"/>
                <a:cs typeface="Arial" pitchFamily="34" charset="0"/>
              </a:rPr>
              <a:t>）</a:t>
            </a:r>
          </a:p>
          <a:p>
            <a:pPr lvl="1" algn="just">
              <a:lnSpc>
                <a:spcPct val="110000"/>
              </a:lnSpc>
              <a:spcBef>
                <a:spcPct val="20000"/>
              </a:spcBef>
            </a:pPr>
            <a:r>
              <a:rPr lang="zh-CN" altLang="en-US" sz="2000">
                <a:latin typeface="微软雅黑" pitchFamily="34" charset="-122"/>
                <a:ea typeface="微软雅黑" pitchFamily="34" charset="-122"/>
                <a:cs typeface="Arial" pitchFamily="34" charset="0"/>
              </a:rPr>
              <a:t>外存储器</a:t>
            </a:r>
            <a:r>
              <a:rPr lang="en-US" altLang="zh-CN" sz="2000">
                <a:latin typeface="微软雅黑" pitchFamily="34" charset="-122"/>
                <a:ea typeface="微软雅黑" pitchFamily="34" charset="-122"/>
                <a:cs typeface="Arial" pitchFamily="34" charset="0"/>
              </a:rPr>
              <a:t>AM (</a:t>
            </a:r>
            <a:r>
              <a:rPr lang="zh-CN" altLang="en-US" sz="2000">
                <a:latin typeface="微软雅黑" pitchFamily="34" charset="-122"/>
                <a:ea typeface="微软雅黑" pitchFamily="34" charset="-122"/>
                <a:cs typeface="Arial" pitchFamily="34" charset="0"/>
              </a:rPr>
              <a:t>辅助存储器</a:t>
            </a:r>
            <a:r>
              <a:rPr lang="en-US" altLang="zh-CN" sz="2000">
                <a:latin typeface="微软雅黑" pitchFamily="34" charset="-122"/>
                <a:ea typeface="微软雅黑" pitchFamily="34" charset="-122"/>
                <a:cs typeface="Arial" pitchFamily="34" charset="0"/>
              </a:rPr>
              <a:t>Auxiliary / Secondary  Storage)</a:t>
            </a:r>
          </a:p>
          <a:p>
            <a:pPr lvl="2" algn="just">
              <a:lnSpc>
                <a:spcPct val="110000"/>
              </a:lnSpc>
              <a:spcBef>
                <a:spcPct val="20000"/>
              </a:spcBef>
            </a:pPr>
            <a:r>
              <a:rPr lang="zh-CN" altLang="en-US" sz="2000">
                <a:solidFill>
                  <a:srgbClr val="006600"/>
                </a:solidFill>
                <a:latin typeface="微软雅黑" pitchFamily="34" charset="-122"/>
                <a:ea typeface="微软雅黑" pitchFamily="34" charset="-122"/>
                <a:cs typeface="Arial" pitchFamily="34" charset="0"/>
              </a:rPr>
              <a:t>位于主机之外，用来存放暂不运行的程序、数据或存档文件</a:t>
            </a:r>
          </a:p>
          <a:p>
            <a:pPr lvl="2" algn="just">
              <a:lnSpc>
                <a:spcPct val="110000"/>
              </a:lnSpc>
              <a:spcBef>
                <a:spcPct val="20000"/>
              </a:spcBef>
            </a:pPr>
            <a:r>
              <a:rPr lang="zh-CN" altLang="en-US" sz="2000">
                <a:solidFill>
                  <a:srgbClr val="006600"/>
                </a:solidFill>
                <a:latin typeface="微软雅黑" pitchFamily="34" charset="-122"/>
                <a:ea typeface="微软雅黑" pitchFamily="34" charset="-122"/>
                <a:cs typeface="Arial" pitchFamily="34" charset="0"/>
              </a:rPr>
              <a:t>用磁表面或光存储器实现，容量大而速度慢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7" dur="500"/>
                                        <p:tgtEl>
                                          <p:spTgt spid="1229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12" dur="500"/>
                                        <p:tgtEl>
                                          <p:spTgt spid="1229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91">
                                            <p:txEl>
                                              <p:pRg st="5" end="5"/>
                                            </p:txEl>
                                          </p:spTgt>
                                        </p:tgtEl>
                                        <p:attrNameLst>
                                          <p:attrName>style.visibility</p:attrName>
                                        </p:attrNameLst>
                                      </p:cBhvr>
                                      <p:to>
                                        <p:strVal val="visible"/>
                                      </p:to>
                                    </p:set>
                                    <p:animEffect transition="in" filter="blinds(horizontal)">
                                      <p:cBhvr>
                                        <p:cTn id="17" dur="500"/>
                                        <p:tgtEl>
                                          <p:spTgt spid="1229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291">
                                            <p:txEl>
                                              <p:pRg st="6" end="6"/>
                                            </p:txEl>
                                          </p:spTgt>
                                        </p:tgtEl>
                                        <p:attrNameLst>
                                          <p:attrName>style.visibility</p:attrName>
                                        </p:attrNameLst>
                                      </p:cBhvr>
                                      <p:to>
                                        <p:strVal val="visible"/>
                                      </p:to>
                                    </p:set>
                                    <p:animEffect transition="in" filter="blinds(horizontal)">
                                      <p:cBhvr>
                                        <p:cTn id="22" dur="500"/>
                                        <p:tgtEl>
                                          <p:spTgt spid="1229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291">
                                            <p:txEl>
                                              <p:pRg st="8" end="8"/>
                                            </p:txEl>
                                          </p:spTgt>
                                        </p:tgtEl>
                                        <p:attrNameLst>
                                          <p:attrName>style.visibility</p:attrName>
                                        </p:attrNameLst>
                                      </p:cBhvr>
                                      <p:to>
                                        <p:strVal val="visible"/>
                                      </p:to>
                                    </p:set>
                                    <p:animEffect transition="in" filter="blinds(horizontal)">
                                      <p:cBhvr>
                                        <p:cTn id="27" dur="500"/>
                                        <p:tgtEl>
                                          <p:spTgt spid="12291">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291">
                                            <p:txEl>
                                              <p:pRg st="9" end="9"/>
                                            </p:txEl>
                                          </p:spTgt>
                                        </p:tgtEl>
                                        <p:attrNameLst>
                                          <p:attrName>style.visibility</p:attrName>
                                        </p:attrNameLst>
                                      </p:cBhvr>
                                      <p:to>
                                        <p:strVal val="visible"/>
                                      </p:to>
                                    </p:set>
                                    <p:animEffect transition="in" filter="blinds(horizontal)">
                                      <p:cBhvr>
                                        <p:cTn id="32" dur="500"/>
                                        <p:tgtEl>
                                          <p:spTgt spid="12291">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291">
                                            <p:txEl>
                                              <p:pRg st="11" end="11"/>
                                            </p:txEl>
                                          </p:spTgt>
                                        </p:tgtEl>
                                        <p:attrNameLst>
                                          <p:attrName>style.visibility</p:attrName>
                                        </p:attrNameLst>
                                      </p:cBhvr>
                                      <p:to>
                                        <p:strVal val="visible"/>
                                      </p:to>
                                    </p:set>
                                    <p:animEffect transition="in" filter="blinds(horizontal)">
                                      <p:cBhvr>
                                        <p:cTn id="37" dur="500"/>
                                        <p:tgtEl>
                                          <p:spTgt spid="12291">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2291">
                                            <p:txEl>
                                              <p:pRg st="12" end="12"/>
                                            </p:txEl>
                                          </p:spTgt>
                                        </p:tgtEl>
                                        <p:attrNameLst>
                                          <p:attrName>style.visibility</p:attrName>
                                        </p:attrNameLst>
                                      </p:cBhvr>
                                      <p:to>
                                        <p:strVal val="visible"/>
                                      </p:to>
                                    </p:set>
                                    <p:animEffect transition="in" filter="blinds(horizontal)">
                                      <p:cBhvr>
                                        <p:cTn id="42" dur="500"/>
                                        <p:tgtEl>
                                          <p:spTgt spid="1229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idx="4294967295"/>
          </p:nvPr>
        </p:nvSpPr>
        <p:spPr/>
        <p:txBody>
          <a:bodyPr lIns="91440" tIns="45720" rIns="91440" bIns="45720" anchor="ctr"/>
          <a:lstStyle/>
          <a:p>
            <a:pPr eaLnBrk="1" hangingPunct="1"/>
            <a:r>
              <a:rPr lang="zh-CN" altLang="en-US"/>
              <a:t>例</a:t>
            </a:r>
            <a:r>
              <a:rPr lang="en-US" altLang="zh-CN"/>
              <a:t>1</a:t>
            </a:r>
            <a:r>
              <a:rPr lang="zh-CN" altLang="en-US"/>
              <a:t>：</a:t>
            </a:r>
            <a:r>
              <a:rPr lang="en-US" altLang="zh-CN"/>
              <a:t>A Two-way Set Associative Cache</a:t>
            </a:r>
            <a:endParaRPr lang="zh-CN" altLang="en-US"/>
          </a:p>
        </p:txBody>
      </p:sp>
      <p:sp>
        <p:nvSpPr>
          <p:cNvPr id="445443" name="Rectangle 3"/>
          <p:cNvSpPr>
            <a:spLocks noGrp="1" noChangeArrowheads="1"/>
          </p:cNvSpPr>
          <p:nvPr>
            <p:ph type="body" idx="4294967295"/>
          </p:nvPr>
        </p:nvSpPr>
        <p:spPr>
          <a:xfrm>
            <a:off x="284163" y="768350"/>
            <a:ext cx="8402637" cy="2060575"/>
          </a:xfrm>
          <a:noFill/>
        </p:spPr>
        <p:txBody>
          <a:bodyPr/>
          <a:lstStyle/>
          <a:p>
            <a:pPr eaLnBrk="1" hangingPunct="1">
              <a:lnSpc>
                <a:spcPct val="110000"/>
              </a:lnSpc>
              <a:spcBef>
                <a:spcPct val="0"/>
              </a:spcBef>
            </a:pPr>
            <a:r>
              <a:rPr lang="en-US" altLang="zh-CN" sz="2000">
                <a:latin typeface="微软雅黑" pitchFamily="34" charset="-122"/>
                <a:ea typeface="微软雅黑" pitchFamily="34" charset="-122"/>
              </a:rPr>
              <a:t>N-way set associative</a:t>
            </a:r>
            <a:endParaRPr lang="zh-CN" altLang="en-US" sz="2000">
              <a:solidFill>
                <a:srgbClr val="CC3300"/>
              </a:solidFill>
              <a:latin typeface="微软雅黑" pitchFamily="34" charset="-122"/>
              <a:ea typeface="微软雅黑" pitchFamily="34" charset="-122"/>
            </a:endParaRPr>
          </a:p>
          <a:p>
            <a:pPr lvl="1" eaLnBrk="1" hangingPunct="1">
              <a:lnSpc>
                <a:spcPct val="110000"/>
              </a:lnSpc>
              <a:spcBef>
                <a:spcPct val="0"/>
              </a:spcBef>
            </a:pPr>
            <a:r>
              <a:rPr lang="en-US" altLang="zh-CN" sz="2000">
                <a:latin typeface="微软雅黑" pitchFamily="34" charset="-122"/>
                <a:ea typeface="微软雅黑" pitchFamily="34" charset="-122"/>
              </a:rPr>
              <a:t>N </a:t>
            </a:r>
            <a:r>
              <a:rPr lang="zh-CN" altLang="en-US" sz="2000">
                <a:latin typeface="微软雅黑" pitchFamily="34" charset="-122"/>
                <a:ea typeface="微软雅黑" pitchFamily="34" charset="-122"/>
              </a:rPr>
              <a:t>个直接映射的行并行操作</a:t>
            </a:r>
          </a:p>
          <a:p>
            <a:pPr eaLnBrk="1" hangingPunct="1">
              <a:lnSpc>
                <a:spcPct val="110000"/>
              </a:lnSpc>
              <a:spcBef>
                <a:spcPct val="0"/>
              </a:spcBef>
            </a:pPr>
            <a:r>
              <a:rPr lang="en-US" altLang="zh-CN" sz="2000">
                <a:latin typeface="微软雅黑" pitchFamily="34" charset="-122"/>
                <a:ea typeface="微软雅黑" pitchFamily="34" charset="-122"/>
              </a:rPr>
              <a:t>Example: </a:t>
            </a:r>
            <a:r>
              <a:rPr lang="en-US" altLang="zh-CN" sz="2000">
                <a:solidFill>
                  <a:srgbClr val="CC0000"/>
                </a:solidFill>
                <a:latin typeface="微软雅黑" pitchFamily="34" charset="-122"/>
                <a:ea typeface="微软雅黑" pitchFamily="34" charset="-122"/>
              </a:rPr>
              <a:t>Two-way </a:t>
            </a:r>
            <a:r>
              <a:rPr lang="en-US" altLang="zh-CN" sz="2000">
                <a:solidFill>
                  <a:srgbClr val="FF0000"/>
                </a:solidFill>
                <a:latin typeface="微软雅黑" pitchFamily="34" charset="-122"/>
                <a:ea typeface="微软雅黑" pitchFamily="34" charset="-122"/>
              </a:rPr>
              <a:t>set associative</a:t>
            </a:r>
            <a:r>
              <a:rPr lang="en-US" altLang="zh-CN" sz="2000">
                <a:latin typeface="微软雅黑" pitchFamily="34" charset="-122"/>
                <a:ea typeface="微软雅黑" pitchFamily="34" charset="-122"/>
              </a:rPr>
              <a:t> cache</a:t>
            </a:r>
          </a:p>
          <a:p>
            <a:pPr lvl="1" eaLnBrk="1" hangingPunct="1">
              <a:lnSpc>
                <a:spcPct val="110000"/>
              </a:lnSpc>
              <a:spcBef>
                <a:spcPct val="0"/>
              </a:spcBef>
            </a:pPr>
            <a:r>
              <a:rPr lang="en-US" altLang="zh-CN" sz="2000">
                <a:latin typeface="微软雅黑" pitchFamily="34" charset="-122"/>
                <a:ea typeface="微软雅黑" pitchFamily="34" charset="-122"/>
              </a:rPr>
              <a:t>Cache Index </a:t>
            </a:r>
            <a:r>
              <a:rPr lang="zh-CN" altLang="en-US" sz="2000">
                <a:latin typeface="微软雅黑" pitchFamily="34" charset="-122"/>
                <a:ea typeface="微软雅黑" pitchFamily="34" charset="-122"/>
              </a:rPr>
              <a:t>选择其中的一个</a:t>
            </a:r>
            <a:r>
              <a:rPr lang="en-US" altLang="zh-CN" sz="2000">
                <a:latin typeface="微软雅黑" pitchFamily="34" charset="-122"/>
                <a:ea typeface="微软雅黑" pitchFamily="34" charset="-122"/>
              </a:rPr>
              <a:t>Cache</a:t>
            </a:r>
            <a:r>
              <a:rPr lang="zh-CN" altLang="en-US" sz="2000">
                <a:latin typeface="微软雅黑" pitchFamily="34" charset="-122"/>
                <a:ea typeface="微软雅黑" pitchFamily="34" charset="-122"/>
              </a:rPr>
              <a:t>行集合（共</a:t>
            </a:r>
            <a:r>
              <a:rPr lang="en-US" altLang="zh-CN" sz="2000">
                <a:latin typeface="微软雅黑" pitchFamily="34" charset="-122"/>
                <a:ea typeface="微软雅黑" pitchFamily="34" charset="-122"/>
              </a:rPr>
              <a:t>2</a:t>
            </a:r>
            <a:r>
              <a:rPr lang="zh-CN" altLang="en-US" sz="2000">
                <a:latin typeface="微软雅黑" pitchFamily="34" charset="-122"/>
                <a:ea typeface="微软雅黑" pitchFamily="34" charset="-122"/>
              </a:rPr>
              <a:t>行）</a:t>
            </a:r>
          </a:p>
          <a:p>
            <a:pPr lvl="1" eaLnBrk="1" hangingPunct="1">
              <a:lnSpc>
                <a:spcPct val="110000"/>
              </a:lnSpc>
              <a:spcBef>
                <a:spcPct val="0"/>
              </a:spcBef>
            </a:pPr>
            <a:r>
              <a:rPr lang="zh-CN" altLang="en-US" sz="2000">
                <a:latin typeface="微软雅黑" pitchFamily="34" charset="-122"/>
                <a:ea typeface="微软雅黑" pitchFamily="34" charset="-122"/>
              </a:rPr>
              <a:t>对这个集合中的两个</a:t>
            </a:r>
            <a:r>
              <a:rPr lang="en-US" altLang="zh-CN" sz="2000">
                <a:latin typeface="微软雅黑" pitchFamily="34" charset="-122"/>
                <a:ea typeface="微软雅黑" pitchFamily="34" charset="-122"/>
              </a:rPr>
              <a:t>Cache</a:t>
            </a:r>
            <a:r>
              <a:rPr lang="zh-CN" altLang="en-US" sz="2000">
                <a:latin typeface="微软雅黑" pitchFamily="34" charset="-122"/>
                <a:ea typeface="微软雅黑" pitchFamily="34" charset="-122"/>
              </a:rPr>
              <a:t>行的</a:t>
            </a:r>
            <a:r>
              <a:rPr lang="en-US" altLang="zh-CN" sz="2000">
                <a:latin typeface="微软雅黑" pitchFamily="34" charset="-122"/>
                <a:ea typeface="微软雅黑" pitchFamily="34" charset="-122"/>
              </a:rPr>
              <a:t>Tag</a:t>
            </a:r>
            <a:r>
              <a:rPr lang="zh-CN" altLang="en-US" sz="2000">
                <a:solidFill>
                  <a:srgbClr val="CC0000"/>
                </a:solidFill>
                <a:latin typeface="微软雅黑" pitchFamily="34" charset="-122"/>
                <a:ea typeface="微软雅黑" pitchFamily="34" charset="-122"/>
              </a:rPr>
              <a:t>并行</a:t>
            </a:r>
            <a:r>
              <a:rPr lang="zh-CN" altLang="en-US" sz="2000">
                <a:latin typeface="微软雅黑" pitchFamily="34" charset="-122"/>
                <a:ea typeface="微软雅黑" pitchFamily="34" charset="-122"/>
              </a:rPr>
              <a:t>进行比较</a:t>
            </a:r>
          </a:p>
          <a:p>
            <a:pPr lvl="1" eaLnBrk="1" hangingPunct="1">
              <a:lnSpc>
                <a:spcPct val="110000"/>
              </a:lnSpc>
              <a:spcBef>
                <a:spcPct val="0"/>
              </a:spcBef>
            </a:pPr>
            <a:r>
              <a:rPr lang="zh-CN" altLang="en-US" sz="2000">
                <a:latin typeface="微软雅黑" pitchFamily="34" charset="-122"/>
                <a:ea typeface="微软雅黑" pitchFamily="34" charset="-122"/>
              </a:rPr>
              <a:t>根据比较结果确定信息在哪个行，或不在</a:t>
            </a:r>
            <a:r>
              <a:rPr lang="en-US" altLang="zh-CN" sz="2000">
                <a:latin typeface="微软雅黑" pitchFamily="34" charset="-122"/>
                <a:ea typeface="微软雅黑" pitchFamily="34" charset="-122"/>
              </a:rPr>
              <a:t>Cache</a:t>
            </a:r>
            <a:r>
              <a:rPr lang="zh-CN" altLang="en-US" sz="2000">
                <a:latin typeface="微软雅黑" pitchFamily="34" charset="-122"/>
                <a:ea typeface="微软雅黑" pitchFamily="34" charset="-122"/>
              </a:rPr>
              <a:t>中</a:t>
            </a:r>
          </a:p>
        </p:txBody>
      </p:sp>
      <p:sp>
        <p:nvSpPr>
          <p:cNvPr id="595972" name="Rectangle 38"/>
          <p:cNvSpPr>
            <a:spLocks noChangeArrowheads="1"/>
          </p:cNvSpPr>
          <p:nvPr/>
        </p:nvSpPr>
        <p:spPr bwMode="auto">
          <a:xfrm>
            <a:off x="3627438" y="3079750"/>
            <a:ext cx="1844675" cy="393700"/>
          </a:xfrm>
          <a:prstGeom prst="rect">
            <a:avLst/>
          </a:prstGeom>
          <a:noFill/>
          <a:ln w="12700">
            <a:noFill/>
            <a:miter lim="800000"/>
            <a:headEnd/>
            <a:tailEnd/>
          </a:ln>
        </p:spPr>
        <p:txBody>
          <a:bodyPr lIns="90488" tIns="44450" rIns="90488" bIns="44450">
            <a:spAutoFit/>
          </a:bodyPr>
          <a:lstStyle/>
          <a:p>
            <a:r>
              <a:rPr lang="en-US" altLang="zh-CN" sz="2000" b="1">
                <a:solidFill>
                  <a:srgbClr val="CC0000"/>
                </a:solidFill>
                <a:ea typeface="黑体" pitchFamily="49" charset="-122"/>
              </a:rPr>
              <a:t>Cache Index</a:t>
            </a:r>
          </a:p>
        </p:txBody>
      </p:sp>
      <p:sp>
        <p:nvSpPr>
          <p:cNvPr id="595973" name="Rectangle 4"/>
          <p:cNvSpPr>
            <a:spLocks noChangeArrowheads="1"/>
          </p:cNvSpPr>
          <p:nvPr/>
        </p:nvSpPr>
        <p:spPr bwMode="auto">
          <a:xfrm>
            <a:off x="2603500" y="3673475"/>
            <a:ext cx="1574800" cy="1235075"/>
          </a:xfrm>
          <a:prstGeom prst="rect">
            <a:avLst/>
          </a:prstGeom>
          <a:noFill/>
          <a:ln w="254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95974" name="Line 5"/>
          <p:cNvSpPr>
            <a:spLocks noChangeShapeType="1"/>
          </p:cNvSpPr>
          <p:nvPr/>
        </p:nvSpPr>
        <p:spPr bwMode="auto">
          <a:xfrm>
            <a:off x="2603500" y="3975100"/>
            <a:ext cx="1574800" cy="0"/>
          </a:xfrm>
          <a:prstGeom prst="line">
            <a:avLst/>
          </a:prstGeom>
          <a:noFill/>
          <a:ln w="25400">
            <a:solidFill>
              <a:schemeClr val="tx1"/>
            </a:solidFill>
            <a:round/>
            <a:headEnd/>
            <a:tailEnd/>
          </a:ln>
        </p:spPr>
        <p:txBody>
          <a:bodyPr wrap="none" anchor="ctr"/>
          <a:lstStyle/>
          <a:p>
            <a:endParaRPr lang="zh-CN" altLang="en-US"/>
          </a:p>
        </p:txBody>
      </p:sp>
      <p:sp>
        <p:nvSpPr>
          <p:cNvPr id="595975" name="Line 6"/>
          <p:cNvSpPr>
            <a:spLocks noChangeShapeType="1"/>
          </p:cNvSpPr>
          <p:nvPr/>
        </p:nvSpPr>
        <p:spPr bwMode="auto">
          <a:xfrm>
            <a:off x="2603500" y="4606925"/>
            <a:ext cx="1574800" cy="0"/>
          </a:xfrm>
          <a:prstGeom prst="line">
            <a:avLst/>
          </a:prstGeom>
          <a:noFill/>
          <a:ln w="25400">
            <a:solidFill>
              <a:schemeClr val="tx1"/>
            </a:solidFill>
            <a:round/>
            <a:headEnd/>
            <a:tailEnd/>
          </a:ln>
        </p:spPr>
        <p:txBody>
          <a:bodyPr wrap="none" anchor="ctr"/>
          <a:lstStyle/>
          <a:p>
            <a:endParaRPr lang="zh-CN" altLang="en-US"/>
          </a:p>
        </p:txBody>
      </p:sp>
      <p:sp>
        <p:nvSpPr>
          <p:cNvPr id="595976" name="Rectangle 7"/>
          <p:cNvSpPr>
            <a:spLocks noChangeArrowheads="1"/>
          </p:cNvSpPr>
          <p:nvPr/>
        </p:nvSpPr>
        <p:spPr bwMode="auto">
          <a:xfrm>
            <a:off x="2798763" y="3338513"/>
            <a:ext cx="1412875" cy="363537"/>
          </a:xfrm>
          <a:prstGeom prst="rect">
            <a:avLst/>
          </a:prstGeom>
          <a:noFill/>
          <a:ln w="12700">
            <a:noFill/>
            <a:miter lim="800000"/>
            <a:headEnd/>
            <a:tailEnd/>
          </a:ln>
        </p:spPr>
        <p:txBody>
          <a:bodyPr wrap="none" lIns="90488" tIns="44450" rIns="90488" bIns="44450">
            <a:spAutoFit/>
          </a:bodyPr>
          <a:lstStyle/>
          <a:p>
            <a:r>
              <a:rPr kumimoji="1" lang="en-US" altLang="zh-CN" sz="1800" b="1">
                <a:solidFill>
                  <a:srgbClr val="0000FF"/>
                </a:solidFill>
                <a:ea typeface="宋体" pitchFamily="2" charset="-122"/>
              </a:rPr>
              <a:t>Cache</a:t>
            </a:r>
            <a:r>
              <a:rPr lang="en-US" altLang="zh-CN" b="1">
                <a:solidFill>
                  <a:srgbClr val="0000FF"/>
                </a:solidFill>
                <a:latin typeface="Times New Roman" pitchFamily="18" charset="0"/>
                <a:ea typeface="宋体" pitchFamily="2" charset="-122"/>
              </a:rPr>
              <a:t> </a:t>
            </a:r>
            <a:r>
              <a:rPr kumimoji="1" lang="en-US" altLang="zh-CN" sz="1800" b="1">
                <a:solidFill>
                  <a:srgbClr val="0000FF"/>
                </a:solidFill>
                <a:ea typeface="宋体" pitchFamily="2" charset="-122"/>
              </a:rPr>
              <a:t>Data</a:t>
            </a:r>
          </a:p>
        </p:txBody>
      </p:sp>
      <p:sp>
        <p:nvSpPr>
          <p:cNvPr id="595977" name="Rectangle 8"/>
          <p:cNvSpPr>
            <a:spLocks noChangeArrowheads="1"/>
          </p:cNvSpPr>
          <p:nvPr/>
        </p:nvSpPr>
        <p:spPr bwMode="auto">
          <a:xfrm>
            <a:off x="2722563" y="3654425"/>
            <a:ext cx="993775" cy="363538"/>
          </a:xfrm>
          <a:prstGeom prst="rect">
            <a:avLst/>
          </a:prstGeom>
          <a:noFill/>
          <a:ln w="12700">
            <a:noFill/>
            <a:miter lim="800000"/>
            <a:headEnd/>
            <a:tailEnd/>
          </a:ln>
        </p:spPr>
        <p:txBody>
          <a:bodyPr wrap="none" lIns="90488" tIns="44450" rIns="90488" bIns="44450">
            <a:spAutoFit/>
          </a:bodyPr>
          <a:lstStyle/>
          <a:p>
            <a:r>
              <a:rPr kumimoji="1" lang="en-US" altLang="zh-CN" sz="1800" b="1">
                <a:solidFill>
                  <a:srgbClr val="0000FF"/>
                </a:solidFill>
                <a:ea typeface="宋体" pitchFamily="2" charset="-122"/>
              </a:rPr>
              <a:t>Block 0</a:t>
            </a:r>
          </a:p>
        </p:txBody>
      </p:sp>
      <p:sp>
        <p:nvSpPr>
          <p:cNvPr id="595978" name="Rectangle 9"/>
          <p:cNvSpPr>
            <a:spLocks noChangeArrowheads="1"/>
          </p:cNvSpPr>
          <p:nvPr/>
        </p:nvSpPr>
        <p:spPr bwMode="auto">
          <a:xfrm>
            <a:off x="698500" y="3673475"/>
            <a:ext cx="1727200" cy="1235075"/>
          </a:xfrm>
          <a:prstGeom prst="rect">
            <a:avLst/>
          </a:prstGeom>
          <a:noFill/>
          <a:ln w="254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95979" name="Line 10"/>
          <p:cNvSpPr>
            <a:spLocks noChangeShapeType="1"/>
          </p:cNvSpPr>
          <p:nvPr/>
        </p:nvSpPr>
        <p:spPr bwMode="auto">
          <a:xfrm flipH="1" flipV="1">
            <a:off x="696913" y="3975100"/>
            <a:ext cx="1730375" cy="0"/>
          </a:xfrm>
          <a:prstGeom prst="line">
            <a:avLst/>
          </a:prstGeom>
          <a:noFill/>
          <a:ln w="25400">
            <a:solidFill>
              <a:schemeClr val="tx1"/>
            </a:solidFill>
            <a:round/>
            <a:headEnd/>
            <a:tailEnd/>
          </a:ln>
        </p:spPr>
        <p:txBody>
          <a:bodyPr wrap="none" anchor="ctr"/>
          <a:lstStyle/>
          <a:p>
            <a:endParaRPr lang="zh-CN" altLang="en-US"/>
          </a:p>
        </p:txBody>
      </p:sp>
      <p:sp>
        <p:nvSpPr>
          <p:cNvPr id="595980" name="Line 11"/>
          <p:cNvSpPr>
            <a:spLocks noChangeShapeType="1"/>
          </p:cNvSpPr>
          <p:nvPr/>
        </p:nvSpPr>
        <p:spPr bwMode="auto">
          <a:xfrm flipH="1">
            <a:off x="701675" y="4606925"/>
            <a:ext cx="1725613" cy="0"/>
          </a:xfrm>
          <a:prstGeom prst="line">
            <a:avLst/>
          </a:prstGeom>
          <a:noFill/>
          <a:ln w="25400">
            <a:solidFill>
              <a:schemeClr val="tx1"/>
            </a:solidFill>
            <a:round/>
            <a:headEnd/>
            <a:tailEnd/>
          </a:ln>
        </p:spPr>
        <p:txBody>
          <a:bodyPr wrap="none" anchor="ctr"/>
          <a:lstStyle/>
          <a:p>
            <a:endParaRPr lang="zh-CN" altLang="en-US"/>
          </a:p>
        </p:txBody>
      </p:sp>
      <p:sp>
        <p:nvSpPr>
          <p:cNvPr id="595981" name="Rectangle 12"/>
          <p:cNvSpPr>
            <a:spLocks noChangeArrowheads="1"/>
          </p:cNvSpPr>
          <p:nvPr/>
        </p:nvSpPr>
        <p:spPr bwMode="auto">
          <a:xfrm>
            <a:off x="317500" y="3673475"/>
            <a:ext cx="203200" cy="1235075"/>
          </a:xfrm>
          <a:prstGeom prst="rect">
            <a:avLst/>
          </a:prstGeom>
          <a:noFill/>
          <a:ln w="254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95982" name="Line 13"/>
          <p:cNvSpPr>
            <a:spLocks noChangeShapeType="1"/>
          </p:cNvSpPr>
          <p:nvPr/>
        </p:nvSpPr>
        <p:spPr bwMode="auto">
          <a:xfrm flipH="1" flipV="1">
            <a:off x="315913" y="3975100"/>
            <a:ext cx="196850" cy="0"/>
          </a:xfrm>
          <a:prstGeom prst="line">
            <a:avLst/>
          </a:prstGeom>
          <a:noFill/>
          <a:ln w="25400">
            <a:solidFill>
              <a:schemeClr val="tx1"/>
            </a:solidFill>
            <a:round/>
            <a:headEnd/>
            <a:tailEnd/>
          </a:ln>
        </p:spPr>
        <p:txBody>
          <a:bodyPr wrap="none" anchor="ctr"/>
          <a:lstStyle/>
          <a:p>
            <a:endParaRPr lang="zh-CN" altLang="en-US"/>
          </a:p>
        </p:txBody>
      </p:sp>
      <p:sp>
        <p:nvSpPr>
          <p:cNvPr id="595983" name="Line 14"/>
          <p:cNvSpPr>
            <a:spLocks noChangeShapeType="1"/>
          </p:cNvSpPr>
          <p:nvPr/>
        </p:nvSpPr>
        <p:spPr bwMode="auto">
          <a:xfrm flipH="1">
            <a:off x="325438" y="4606925"/>
            <a:ext cx="192087" cy="0"/>
          </a:xfrm>
          <a:prstGeom prst="line">
            <a:avLst/>
          </a:prstGeom>
          <a:noFill/>
          <a:ln w="25400">
            <a:solidFill>
              <a:schemeClr val="tx1"/>
            </a:solidFill>
            <a:round/>
            <a:headEnd/>
            <a:tailEnd/>
          </a:ln>
        </p:spPr>
        <p:txBody>
          <a:bodyPr wrap="none" anchor="ctr"/>
          <a:lstStyle/>
          <a:p>
            <a:endParaRPr lang="zh-CN" altLang="en-US"/>
          </a:p>
        </p:txBody>
      </p:sp>
      <p:sp>
        <p:nvSpPr>
          <p:cNvPr id="595984" name="Rectangle 15"/>
          <p:cNvSpPr>
            <a:spLocks noChangeArrowheads="1"/>
          </p:cNvSpPr>
          <p:nvPr/>
        </p:nvSpPr>
        <p:spPr bwMode="auto">
          <a:xfrm>
            <a:off x="969963" y="3338513"/>
            <a:ext cx="1336675" cy="363537"/>
          </a:xfrm>
          <a:prstGeom prst="rect">
            <a:avLst/>
          </a:prstGeom>
          <a:noFill/>
          <a:ln w="12700">
            <a:noFill/>
            <a:miter lim="800000"/>
            <a:headEnd/>
            <a:tailEnd/>
          </a:ln>
        </p:spPr>
        <p:txBody>
          <a:bodyPr wrap="none" lIns="90488" tIns="44450" rIns="90488" bIns="44450">
            <a:spAutoFit/>
          </a:bodyPr>
          <a:lstStyle/>
          <a:p>
            <a:r>
              <a:rPr kumimoji="1" lang="en-US" altLang="zh-CN" sz="1800" b="1">
                <a:solidFill>
                  <a:srgbClr val="0000FF"/>
                </a:solidFill>
                <a:ea typeface="宋体" pitchFamily="2" charset="-122"/>
              </a:rPr>
              <a:t>Cache Tag</a:t>
            </a:r>
          </a:p>
        </p:txBody>
      </p:sp>
      <p:sp>
        <p:nvSpPr>
          <p:cNvPr id="595985" name="Rectangle 16"/>
          <p:cNvSpPr>
            <a:spLocks noChangeArrowheads="1"/>
          </p:cNvSpPr>
          <p:nvPr/>
        </p:nvSpPr>
        <p:spPr bwMode="auto">
          <a:xfrm>
            <a:off x="55563" y="3338513"/>
            <a:ext cx="727075" cy="363537"/>
          </a:xfrm>
          <a:prstGeom prst="rect">
            <a:avLst/>
          </a:prstGeom>
          <a:noFill/>
          <a:ln w="12700">
            <a:noFill/>
            <a:miter lim="800000"/>
            <a:headEnd/>
            <a:tailEnd/>
          </a:ln>
        </p:spPr>
        <p:txBody>
          <a:bodyPr wrap="none" lIns="90488" tIns="44450" rIns="90488" bIns="44450">
            <a:spAutoFit/>
          </a:bodyPr>
          <a:lstStyle/>
          <a:p>
            <a:r>
              <a:rPr kumimoji="1" lang="en-US" altLang="zh-CN" sz="1800" b="1">
                <a:solidFill>
                  <a:srgbClr val="0000FF"/>
                </a:solidFill>
                <a:ea typeface="宋体" pitchFamily="2" charset="-122"/>
              </a:rPr>
              <a:t>Valid</a:t>
            </a:r>
          </a:p>
        </p:txBody>
      </p:sp>
      <p:sp>
        <p:nvSpPr>
          <p:cNvPr id="595986" name="Rectangle 17"/>
          <p:cNvSpPr>
            <a:spLocks noChangeArrowheads="1"/>
          </p:cNvSpPr>
          <p:nvPr/>
        </p:nvSpPr>
        <p:spPr bwMode="auto">
          <a:xfrm>
            <a:off x="1427163" y="4033838"/>
            <a:ext cx="282575" cy="454025"/>
          </a:xfrm>
          <a:prstGeom prst="rect">
            <a:avLst/>
          </a:prstGeom>
          <a:noFill/>
          <a:ln w="12700">
            <a:noFill/>
            <a:miter lim="800000"/>
            <a:headEnd/>
            <a:tailEnd/>
          </a:ln>
        </p:spPr>
        <p:txBody>
          <a:bodyPr wrap="none" lIns="90488" tIns="44450" rIns="90488" bIns="44450">
            <a:spAutoFit/>
          </a:bodyPr>
          <a:lstStyle/>
          <a:p>
            <a:r>
              <a:rPr lang="zh-CN" altLang="en-US" sz="2400" b="1">
                <a:latin typeface="Times New Roman" pitchFamily="18" charset="0"/>
                <a:ea typeface="宋体" pitchFamily="2" charset="-122"/>
              </a:rPr>
              <a:t>:</a:t>
            </a:r>
          </a:p>
        </p:txBody>
      </p:sp>
      <p:sp>
        <p:nvSpPr>
          <p:cNvPr id="595987" name="Rectangle 18"/>
          <p:cNvSpPr>
            <a:spLocks noChangeArrowheads="1"/>
          </p:cNvSpPr>
          <p:nvPr/>
        </p:nvSpPr>
        <p:spPr bwMode="auto">
          <a:xfrm>
            <a:off x="284163" y="4033838"/>
            <a:ext cx="282575" cy="454025"/>
          </a:xfrm>
          <a:prstGeom prst="rect">
            <a:avLst/>
          </a:prstGeom>
          <a:noFill/>
          <a:ln w="12700">
            <a:noFill/>
            <a:miter lim="800000"/>
            <a:headEnd/>
            <a:tailEnd/>
          </a:ln>
        </p:spPr>
        <p:txBody>
          <a:bodyPr wrap="none" lIns="90488" tIns="44450" rIns="90488" bIns="44450">
            <a:spAutoFit/>
          </a:bodyPr>
          <a:lstStyle/>
          <a:p>
            <a:r>
              <a:rPr lang="zh-CN" altLang="en-US" sz="2400" b="1">
                <a:latin typeface="Times New Roman" pitchFamily="18" charset="0"/>
                <a:ea typeface="宋体" pitchFamily="2" charset="-122"/>
              </a:rPr>
              <a:t>:</a:t>
            </a:r>
          </a:p>
        </p:txBody>
      </p:sp>
      <p:sp>
        <p:nvSpPr>
          <p:cNvPr id="595988" name="Rectangle 19"/>
          <p:cNvSpPr>
            <a:spLocks noChangeArrowheads="1"/>
          </p:cNvSpPr>
          <p:nvPr/>
        </p:nvSpPr>
        <p:spPr bwMode="auto">
          <a:xfrm>
            <a:off x="3255963" y="4033838"/>
            <a:ext cx="282575" cy="454025"/>
          </a:xfrm>
          <a:prstGeom prst="rect">
            <a:avLst/>
          </a:prstGeom>
          <a:noFill/>
          <a:ln w="12700">
            <a:noFill/>
            <a:miter lim="800000"/>
            <a:headEnd/>
            <a:tailEnd/>
          </a:ln>
        </p:spPr>
        <p:txBody>
          <a:bodyPr wrap="none" lIns="90488" tIns="44450" rIns="90488" bIns="44450">
            <a:spAutoFit/>
          </a:bodyPr>
          <a:lstStyle/>
          <a:p>
            <a:r>
              <a:rPr lang="zh-CN" altLang="en-US" sz="2400" b="1">
                <a:latin typeface="Times New Roman" pitchFamily="18" charset="0"/>
                <a:ea typeface="宋体" pitchFamily="2" charset="-122"/>
              </a:rPr>
              <a:t>:</a:t>
            </a:r>
          </a:p>
        </p:txBody>
      </p:sp>
      <p:sp>
        <p:nvSpPr>
          <p:cNvPr id="595989" name="Rectangle 20"/>
          <p:cNvSpPr>
            <a:spLocks noChangeArrowheads="1"/>
          </p:cNvSpPr>
          <p:nvPr/>
        </p:nvSpPr>
        <p:spPr bwMode="auto">
          <a:xfrm>
            <a:off x="4949825" y="3673475"/>
            <a:ext cx="1574800" cy="1235075"/>
          </a:xfrm>
          <a:prstGeom prst="rect">
            <a:avLst/>
          </a:prstGeom>
          <a:noFill/>
          <a:ln w="254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95990" name="Line 21"/>
          <p:cNvSpPr>
            <a:spLocks noChangeShapeType="1"/>
          </p:cNvSpPr>
          <p:nvPr/>
        </p:nvSpPr>
        <p:spPr bwMode="auto">
          <a:xfrm flipH="1" flipV="1">
            <a:off x="4953000" y="3975100"/>
            <a:ext cx="1573213" cy="0"/>
          </a:xfrm>
          <a:prstGeom prst="line">
            <a:avLst/>
          </a:prstGeom>
          <a:noFill/>
          <a:ln w="25400">
            <a:solidFill>
              <a:schemeClr val="tx1"/>
            </a:solidFill>
            <a:round/>
            <a:headEnd/>
            <a:tailEnd/>
          </a:ln>
        </p:spPr>
        <p:txBody>
          <a:bodyPr wrap="none" anchor="ctr"/>
          <a:lstStyle/>
          <a:p>
            <a:endParaRPr lang="zh-CN" altLang="en-US"/>
          </a:p>
        </p:txBody>
      </p:sp>
      <p:sp>
        <p:nvSpPr>
          <p:cNvPr id="595991" name="Line 22"/>
          <p:cNvSpPr>
            <a:spLocks noChangeShapeType="1"/>
          </p:cNvSpPr>
          <p:nvPr/>
        </p:nvSpPr>
        <p:spPr bwMode="auto">
          <a:xfrm flipH="1">
            <a:off x="4957763" y="4606925"/>
            <a:ext cx="1592262" cy="0"/>
          </a:xfrm>
          <a:prstGeom prst="line">
            <a:avLst/>
          </a:prstGeom>
          <a:noFill/>
          <a:ln w="25400">
            <a:solidFill>
              <a:schemeClr val="tx1"/>
            </a:solidFill>
            <a:round/>
            <a:headEnd/>
            <a:tailEnd/>
          </a:ln>
        </p:spPr>
        <p:txBody>
          <a:bodyPr wrap="none" anchor="ctr"/>
          <a:lstStyle/>
          <a:p>
            <a:endParaRPr lang="zh-CN" altLang="en-US"/>
          </a:p>
        </p:txBody>
      </p:sp>
      <p:sp>
        <p:nvSpPr>
          <p:cNvPr id="595992" name="Rectangle 23"/>
          <p:cNvSpPr>
            <a:spLocks noChangeArrowheads="1"/>
          </p:cNvSpPr>
          <p:nvPr/>
        </p:nvSpPr>
        <p:spPr bwMode="auto">
          <a:xfrm flipH="1">
            <a:off x="5132388" y="3344863"/>
            <a:ext cx="1425575" cy="363537"/>
          </a:xfrm>
          <a:prstGeom prst="rect">
            <a:avLst/>
          </a:prstGeom>
          <a:noFill/>
          <a:ln w="12700">
            <a:noFill/>
            <a:miter lim="800000"/>
            <a:headEnd/>
            <a:tailEnd/>
          </a:ln>
        </p:spPr>
        <p:txBody>
          <a:bodyPr wrap="none" lIns="90488" tIns="44450" rIns="90488" bIns="44450">
            <a:spAutoFit/>
          </a:bodyPr>
          <a:lstStyle/>
          <a:p>
            <a:r>
              <a:rPr kumimoji="1" lang="en-US" altLang="zh-CN" sz="1800" b="1">
                <a:solidFill>
                  <a:srgbClr val="0000FF"/>
                </a:solidFill>
                <a:ea typeface="宋体" pitchFamily="2" charset="-122"/>
              </a:rPr>
              <a:t>Cache Data</a:t>
            </a:r>
          </a:p>
        </p:txBody>
      </p:sp>
      <p:sp>
        <p:nvSpPr>
          <p:cNvPr id="595993" name="Rectangle 24"/>
          <p:cNvSpPr>
            <a:spLocks noChangeArrowheads="1"/>
          </p:cNvSpPr>
          <p:nvPr/>
        </p:nvSpPr>
        <p:spPr bwMode="auto">
          <a:xfrm flipH="1">
            <a:off x="4976813" y="3660775"/>
            <a:ext cx="1057275" cy="363538"/>
          </a:xfrm>
          <a:prstGeom prst="rect">
            <a:avLst/>
          </a:prstGeom>
          <a:noFill/>
          <a:ln w="12700">
            <a:noFill/>
            <a:miter lim="800000"/>
            <a:headEnd/>
            <a:tailEnd/>
          </a:ln>
        </p:spPr>
        <p:txBody>
          <a:bodyPr wrap="none" lIns="90488" tIns="44450" rIns="90488" bIns="44450">
            <a:spAutoFit/>
          </a:bodyPr>
          <a:lstStyle/>
          <a:p>
            <a:r>
              <a:rPr kumimoji="1" lang="en-US" altLang="zh-CN" sz="1800" b="1">
                <a:solidFill>
                  <a:srgbClr val="0000FF"/>
                </a:solidFill>
                <a:ea typeface="宋体" pitchFamily="2" charset="-122"/>
              </a:rPr>
              <a:t> Block 0</a:t>
            </a:r>
          </a:p>
        </p:txBody>
      </p:sp>
      <p:sp>
        <p:nvSpPr>
          <p:cNvPr id="595994" name="Rectangle 25"/>
          <p:cNvSpPr>
            <a:spLocks noChangeArrowheads="1"/>
          </p:cNvSpPr>
          <p:nvPr/>
        </p:nvSpPr>
        <p:spPr bwMode="auto">
          <a:xfrm>
            <a:off x="6702425" y="3673475"/>
            <a:ext cx="1727200" cy="1235075"/>
          </a:xfrm>
          <a:prstGeom prst="rect">
            <a:avLst/>
          </a:prstGeom>
          <a:noFill/>
          <a:ln w="254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95995" name="Line 26"/>
          <p:cNvSpPr>
            <a:spLocks noChangeShapeType="1"/>
          </p:cNvSpPr>
          <p:nvPr/>
        </p:nvSpPr>
        <p:spPr bwMode="auto">
          <a:xfrm>
            <a:off x="6702425" y="3975100"/>
            <a:ext cx="1727200" cy="0"/>
          </a:xfrm>
          <a:prstGeom prst="line">
            <a:avLst/>
          </a:prstGeom>
          <a:noFill/>
          <a:ln w="25400">
            <a:solidFill>
              <a:schemeClr val="tx1"/>
            </a:solidFill>
            <a:round/>
            <a:headEnd/>
            <a:tailEnd/>
          </a:ln>
        </p:spPr>
        <p:txBody>
          <a:bodyPr wrap="none" anchor="ctr"/>
          <a:lstStyle/>
          <a:p>
            <a:endParaRPr lang="zh-CN" altLang="en-US"/>
          </a:p>
        </p:txBody>
      </p:sp>
      <p:sp>
        <p:nvSpPr>
          <p:cNvPr id="595996" name="Line 27"/>
          <p:cNvSpPr>
            <a:spLocks noChangeShapeType="1"/>
          </p:cNvSpPr>
          <p:nvPr/>
        </p:nvSpPr>
        <p:spPr bwMode="auto">
          <a:xfrm>
            <a:off x="6702425" y="4606925"/>
            <a:ext cx="1727200" cy="0"/>
          </a:xfrm>
          <a:prstGeom prst="line">
            <a:avLst/>
          </a:prstGeom>
          <a:noFill/>
          <a:ln w="25400">
            <a:solidFill>
              <a:schemeClr val="tx1"/>
            </a:solidFill>
            <a:round/>
            <a:headEnd/>
            <a:tailEnd/>
          </a:ln>
        </p:spPr>
        <p:txBody>
          <a:bodyPr wrap="none" anchor="ctr"/>
          <a:lstStyle/>
          <a:p>
            <a:endParaRPr lang="zh-CN" altLang="en-US"/>
          </a:p>
        </p:txBody>
      </p:sp>
      <p:sp>
        <p:nvSpPr>
          <p:cNvPr id="595997" name="Rectangle 28"/>
          <p:cNvSpPr>
            <a:spLocks noChangeArrowheads="1"/>
          </p:cNvSpPr>
          <p:nvPr/>
        </p:nvSpPr>
        <p:spPr bwMode="auto">
          <a:xfrm>
            <a:off x="8607425" y="3673475"/>
            <a:ext cx="203200" cy="1235075"/>
          </a:xfrm>
          <a:prstGeom prst="rect">
            <a:avLst/>
          </a:prstGeom>
          <a:noFill/>
          <a:ln w="254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95998" name="Line 29"/>
          <p:cNvSpPr>
            <a:spLocks noChangeShapeType="1"/>
          </p:cNvSpPr>
          <p:nvPr/>
        </p:nvSpPr>
        <p:spPr bwMode="auto">
          <a:xfrm>
            <a:off x="8607425" y="3975100"/>
            <a:ext cx="203200" cy="0"/>
          </a:xfrm>
          <a:prstGeom prst="line">
            <a:avLst/>
          </a:prstGeom>
          <a:noFill/>
          <a:ln w="25400">
            <a:solidFill>
              <a:schemeClr val="tx1"/>
            </a:solidFill>
            <a:round/>
            <a:headEnd/>
            <a:tailEnd/>
          </a:ln>
        </p:spPr>
        <p:txBody>
          <a:bodyPr wrap="none" anchor="ctr"/>
          <a:lstStyle/>
          <a:p>
            <a:endParaRPr lang="zh-CN" altLang="en-US"/>
          </a:p>
        </p:txBody>
      </p:sp>
      <p:sp>
        <p:nvSpPr>
          <p:cNvPr id="595999" name="Line 30"/>
          <p:cNvSpPr>
            <a:spLocks noChangeShapeType="1"/>
          </p:cNvSpPr>
          <p:nvPr/>
        </p:nvSpPr>
        <p:spPr bwMode="auto">
          <a:xfrm>
            <a:off x="8607425" y="4606925"/>
            <a:ext cx="203200" cy="0"/>
          </a:xfrm>
          <a:prstGeom prst="line">
            <a:avLst/>
          </a:prstGeom>
          <a:noFill/>
          <a:ln w="25400">
            <a:solidFill>
              <a:schemeClr val="tx1"/>
            </a:solidFill>
            <a:round/>
            <a:headEnd/>
            <a:tailEnd/>
          </a:ln>
        </p:spPr>
        <p:txBody>
          <a:bodyPr wrap="none" anchor="ctr"/>
          <a:lstStyle/>
          <a:p>
            <a:endParaRPr lang="zh-CN" altLang="en-US"/>
          </a:p>
        </p:txBody>
      </p:sp>
      <p:sp>
        <p:nvSpPr>
          <p:cNvPr id="596000" name="Rectangle 31"/>
          <p:cNvSpPr>
            <a:spLocks noChangeArrowheads="1"/>
          </p:cNvSpPr>
          <p:nvPr/>
        </p:nvSpPr>
        <p:spPr bwMode="auto">
          <a:xfrm flipH="1">
            <a:off x="7038975" y="3344863"/>
            <a:ext cx="1336675" cy="363537"/>
          </a:xfrm>
          <a:prstGeom prst="rect">
            <a:avLst/>
          </a:prstGeom>
          <a:noFill/>
          <a:ln w="12700">
            <a:noFill/>
            <a:miter lim="800000"/>
            <a:headEnd/>
            <a:tailEnd/>
          </a:ln>
        </p:spPr>
        <p:txBody>
          <a:bodyPr wrap="none" lIns="90488" tIns="44450" rIns="90488" bIns="44450">
            <a:spAutoFit/>
          </a:bodyPr>
          <a:lstStyle/>
          <a:p>
            <a:r>
              <a:rPr kumimoji="1" lang="en-US" altLang="zh-CN" sz="1800" b="1">
                <a:solidFill>
                  <a:srgbClr val="0000FF"/>
                </a:solidFill>
                <a:ea typeface="宋体" pitchFamily="2" charset="-122"/>
              </a:rPr>
              <a:t>Cache Tag</a:t>
            </a:r>
          </a:p>
        </p:txBody>
      </p:sp>
      <p:sp>
        <p:nvSpPr>
          <p:cNvPr id="596001" name="Rectangle 32"/>
          <p:cNvSpPr>
            <a:spLocks noChangeArrowheads="1"/>
          </p:cNvSpPr>
          <p:nvPr/>
        </p:nvSpPr>
        <p:spPr bwMode="auto">
          <a:xfrm flipH="1">
            <a:off x="8413750" y="3344863"/>
            <a:ext cx="727075" cy="363537"/>
          </a:xfrm>
          <a:prstGeom prst="rect">
            <a:avLst/>
          </a:prstGeom>
          <a:noFill/>
          <a:ln w="12700">
            <a:noFill/>
            <a:miter lim="800000"/>
            <a:headEnd/>
            <a:tailEnd/>
          </a:ln>
        </p:spPr>
        <p:txBody>
          <a:bodyPr wrap="none" lIns="90488" tIns="44450" rIns="90488" bIns="44450">
            <a:spAutoFit/>
          </a:bodyPr>
          <a:lstStyle/>
          <a:p>
            <a:r>
              <a:rPr kumimoji="1" lang="en-US" altLang="zh-CN" sz="1800" b="1">
                <a:solidFill>
                  <a:srgbClr val="0000FF"/>
                </a:solidFill>
                <a:ea typeface="宋体" pitchFamily="2" charset="-122"/>
              </a:rPr>
              <a:t>Valid</a:t>
            </a:r>
          </a:p>
        </p:txBody>
      </p:sp>
      <p:sp>
        <p:nvSpPr>
          <p:cNvPr id="596002" name="Rectangle 33"/>
          <p:cNvSpPr>
            <a:spLocks noChangeArrowheads="1"/>
          </p:cNvSpPr>
          <p:nvPr/>
        </p:nvSpPr>
        <p:spPr bwMode="auto">
          <a:xfrm flipH="1">
            <a:off x="7412038" y="4040188"/>
            <a:ext cx="282575" cy="454025"/>
          </a:xfrm>
          <a:prstGeom prst="rect">
            <a:avLst/>
          </a:prstGeom>
          <a:noFill/>
          <a:ln w="12700">
            <a:noFill/>
            <a:miter lim="800000"/>
            <a:headEnd/>
            <a:tailEnd/>
          </a:ln>
        </p:spPr>
        <p:txBody>
          <a:bodyPr wrap="none" lIns="90488" tIns="44450" rIns="90488" bIns="44450">
            <a:spAutoFit/>
          </a:bodyPr>
          <a:lstStyle/>
          <a:p>
            <a:r>
              <a:rPr lang="zh-CN" altLang="en-US" sz="2400" b="1">
                <a:latin typeface="Times New Roman" pitchFamily="18" charset="0"/>
                <a:ea typeface="宋体" pitchFamily="2" charset="-122"/>
              </a:rPr>
              <a:t>:</a:t>
            </a:r>
          </a:p>
        </p:txBody>
      </p:sp>
      <p:sp>
        <p:nvSpPr>
          <p:cNvPr id="596003" name="Rectangle 34"/>
          <p:cNvSpPr>
            <a:spLocks noChangeArrowheads="1"/>
          </p:cNvSpPr>
          <p:nvPr/>
        </p:nvSpPr>
        <p:spPr bwMode="auto">
          <a:xfrm flipH="1">
            <a:off x="8555038" y="4040188"/>
            <a:ext cx="282575" cy="454025"/>
          </a:xfrm>
          <a:prstGeom prst="rect">
            <a:avLst/>
          </a:prstGeom>
          <a:noFill/>
          <a:ln w="12700">
            <a:noFill/>
            <a:miter lim="800000"/>
            <a:headEnd/>
            <a:tailEnd/>
          </a:ln>
        </p:spPr>
        <p:txBody>
          <a:bodyPr wrap="none" lIns="90488" tIns="44450" rIns="90488" bIns="44450">
            <a:spAutoFit/>
          </a:bodyPr>
          <a:lstStyle/>
          <a:p>
            <a:r>
              <a:rPr lang="zh-CN" altLang="en-US" sz="2400" b="1">
                <a:latin typeface="Times New Roman" pitchFamily="18" charset="0"/>
                <a:ea typeface="宋体" pitchFamily="2" charset="-122"/>
              </a:rPr>
              <a:t>:</a:t>
            </a:r>
          </a:p>
        </p:txBody>
      </p:sp>
      <p:sp>
        <p:nvSpPr>
          <p:cNvPr id="596004" name="Rectangle 35"/>
          <p:cNvSpPr>
            <a:spLocks noChangeArrowheads="1"/>
          </p:cNvSpPr>
          <p:nvPr/>
        </p:nvSpPr>
        <p:spPr bwMode="auto">
          <a:xfrm flipH="1">
            <a:off x="5583238" y="4040188"/>
            <a:ext cx="282575" cy="454025"/>
          </a:xfrm>
          <a:prstGeom prst="rect">
            <a:avLst/>
          </a:prstGeom>
          <a:noFill/>
          <a:ln w="12700">
            <a:noFill/>
            <a:miter lim="800000"/>
            <a:headEnd/>
            <a:tailEnd/>
          </a:ln>
        </p:spPr>
        <p:txBody>
          <a:bodyPr wrap="none" lIns="90488" tIns="44450" rIns="90488" bIns="44450">
            <a:spAutoFit/>
          </a:bodyPr>
          <a:lstStyle/>
          <a:p>
            <a:r>
              <a:rPr lang="zh-CN" altLang="en-US" sz="2400" b="1">
                <a:latin typeface="Times New Roman" pitchFamily="18" charset="0"/>
                <a:ea typeface="宋体" pitchFamily="2" charset="-122"/>
              </a:rPr>
              <a:t>:</a:t>
            </a:r>
          </a:p>
        </p:txBody>
      </p:sp>
      <p:sp>
        <p:nvSpPr>
          <p:cNvPr id="596005" name="Line 40"/>
          <p:cNvSpPr>
            <a:spLocks noChangeShapeType="1"/>
          </p:cNvSpPr>
          <p:nvPr/>
        </p:nvSpPr>
        <p:spPr bwMode="auto">
          <a:xfrm>
            <a:off x="3365500" y="5394325"/>
            <a:ext cx="2444750" cy="0"/>
          </a:xfrm>
          <a:prstGeom prst="line">
            <a:avLst/>
          </a:prstGeom>
          <a:noFill/>
          <a:ln w="25400">
            <a:solidFill>
              <a:schemeClr val="tx1"/>
            </a:solidFill>
            <a:round/>
            <a:headEnd/>
            <a:tailEnd/>
          </a:ln>
        </p:spPr>
        <p:txBody>
          <a:bodyPr wrap="none" anchor="ctr"/>
          <a:lstStyle/>
          <a:p>
            <a:endParaRPr lang="zh-CN" altLang="en-US"/>
          </a:p>
        </p:txBody>
      </p:sp>
      <p:sp>
        <p:nvSpPr>
          <p:cNvPr id="596006" name="Line 41"/>
          <p:cNvSpPr>
            <a:spLocks noChangeShapeType="1"/>
          </p:cNvSpPr>
          <p:nvPr/>
        </p:nvSpPr>
        <p:spPr bwMode="auto">
          <a:xfrm>
            <a:off x="3365500" y="5407025"/>
            <a:ext cx="209550" cy="303213"/>
          </a:xfrm>
          <a:prstGeom prst="line">
            <a:avLst/>
          </a:prstGeom>
          <a:noFill/>
          <a:ln w="25400">
            <a:solidFill>
              <a:schemeClr val="tx1"/>
            </a:solidFill>
            <a:round/>
            <a:headEnd/>
            <a:tailEnd/>
          </a:ln>
        </p:spPr>
        <p:txBody>
          <a:bodyPr wrap="none" anchor="ctr"/>
          <a:lstStyle/>
          <a:p>
            <a:endParaRPr lang="zh-CN" altLang="en-US"/>
          </a:p>
        </p:txBody>
      </p:sp>
      <p:sp>
        <p:nvSpPr>
          <p:cNvPr id="596007" name="Line 42"/>
          <p:cNvSpPr>
            <a:spLocks noChangeShapeType="1"/>
          </p:cNvSpPr>
          <p:nvPr/>
        </p:nvSpPr>
        <p:spPr bwMode="auto">
          <a:xfrm>
            <a:off x="3568700" y="5710238"/>
            <a:ext cx="1981200" cy="0"/>
          </a:xfrm>
          <a:prstGeom prst="line">
            <a:avLst/>
          </a:prstGeom>
          <a:noFill/>
          <a:ln w="25400">
            <a:solidFill>
              <a:schemeClr val="tx1"/>
            </a:solidFill>
            <a:round/>
            <a:headEnd/>
            <a:tailEnd/>
          </a:ln>
        </p:spPr>
        <p:txBody>
          <a:bodyPr wrap="none" anchor="ctr"/>
          <a:lstStyle/>
          <a:p>
            <a:endParaRPr lang="zh-CN" altLang="en-US"/>
          </a:p>
        </p:txBody>
      </p:sp>
      <p:sp>
        <p:nvSpPr>
          <p:cNvPr id="596008" name="Line 43"/>
          <p:cNvSpPr>
            <a:spLocks noChangeShapeType="1"/>
          </p:cNvSpPr>
          <p:nvPr/>
        </p:nvSpPr>
        <p:spPr bwMode="auto">
          <a:xfrm flipH="1">
            <a:off x="5545138" y="5387975"/>
            <a:ext cx="265112" cy="323850"/>
          </a:xfrm>
          <a:prstGeom prst="line">
            <a:avLst/>
          </a:prstGeom>
          <a:noFill/>
          <a:ln w="25400">
            <a:solidFill>
              <a:schemeClr val="tx1"/>
            </a:solidFill>
            <a:round/>
            <a:headEnd/>
            <a:tailEnd/>
          </a:ln>
        </p:spPr>
        <p:txBody>
          <a:bodyPr wrap="none" anchor="ctr"/>
          <a:lstStyle/>
          <a:p>
            <a:endParaRPr lang="zh-CN" altLang="en-US"/>
          </a:p>
        </p:txBody>
      </p:sp>
      <p:sp>
        <p:nvSpPr>
          <p:cNvPr id="596009" name="Rectangle 44"/>
          <p:cNvSpPr>
            <a:spLocks noChangeArrowheads="1"/>
          </p:cNvSpPr>
          <p:nvPr/>
        </p:nvSpPr>
        <p:spPr bwMode="auto">
          <a:xfrm>
            <a:off x="4322763" y="5387975"/>
            <a:ext cx="638175" cy="363538"/>
          </a:xfrm>
          <a:prstGeom prst="rect">
            <a:avLst/>
          </a:prstGeom>
          <a:noFill/>
          <a:ln w="12700">
            <a:noFill/>
            <a:miter lim="800000"/>
            <a:headEnd/>
            <a:tailEnd/>
          </a:ln>
        </p:spPr>
        <p:txBody>
          <a:bodyPr wrap="none" lIns="90488" tIns="44450" rIns="90488" bIns="44450">
            <a:spAutoFit/>
          </a:bodyPr>
          <a:lstStyle/>
          <a:p>
            <a:r>
              <a:rPr kumimoji="1" lang="en-US" altLang="zh-CN" sz="1800" b="1">
                <a:solidFill>
                  <a:srgbClr val="0000FF"/>
                </a:solidFill>
                <a:ea typeface="宋体" pitchFamily="2" charset="-122"/>
              </a:rPr>
              <a:t>Mux</a:t>
            </a:r>
          </a:p>
        </p:txBody>
      </p:sp>
      <p:sp>
        <p:nvSpPr>
          <p:cNvPr id="596010" name="Rectangle 47"/>
          <p:cNvSpPr>
            <a:spLocks noChangeArrowheads="1"/>
          </p:cNvSpPr>
          <p:nvPr/>
        </p:nvSpPr>
        <p:spPr bwMode="auto">
          <a:xfrm>
            <a:off x="5008563" y="5334000"/>
            <a:ext cx="307975" cy="363538"/>
          </a:xfrm>
          <a:prstGeom prst="rect">
            <a:avLst/>
          </a:prstGeom>
          <a:noFill/>
          <a:ln w="12700">
            <a:noFill/>
            <a:miter lim="800000"/>
            <a:headEnd/>
            <a:tailEnd/>
          </a:ln>
        </p:spPr>
        <p:txBody>
          <a:bodyPr wrap="none" lIns="90488" tIns="44450" rIns="90488" bIns="44450">
            <a:spAutoFit/>
          </a:bodyPr>
          <a:lstStyle/>
          <a:p>
            <a:r>
              <a:rPr lang="zh-CN" altLang="en-US" sz="1800" b="1">
                <a:ea typeface="宋体" pitchFamily="2" charset="-122"/>
              </a:rPr>
              <a:t>0</a:t>
            </a:r>
          </a:p>
        </p:txBody>
      </p:sp>
      <p:sp>
        <p:nvSpPr>
          <p:cNvPr id="596011" name="Rectangle 48"/>
          <p:cNvSpPr>
            <a:spLocks noChangeArrowheads="1"/>
          </p:cNvSpPr>
          <p:nvPr/>
        </p:nvSpPr>
        <p:spPr bwMode="auto">
          <a:xfrm>
            <a:off x="3865563" y="5334000"/>
            <a:ext cx="322262" cy="393700"/>
          </a:xfrm>
          <a:prstGeom prst="rect">
            <a:avLst/>
          </a:prstGeom>
          <a:noFill/>
          <a:ln w="12700">
            <a:noFill/>
            <a:miter lim="800000"/>
            <a:headEnd/>
            <a:tailEnd/>
          </a:ln>
        </p:spPr>
        <p:txBody>
          <a:bodyPr wrap="none" lIns="90488" tIns="44450" rIns="90488" bIns="44450">
            <a:spAutoFit/>
          </a:bodyPr>
          <a:lstStyle/>
          <a:p>
            <a:r>
              <a:rPr lang="zh-CN" altLang="en-US" sz="2000" b="1">
                <a:ea typeface="宋体" pitchFamily="2" charset="-122"/>
              </a:rPr>
              <a:t>1</a:t>
            </a:r>
          </a:p>
        </p:txBody>
      </p:sp>
      <p:sp>
        <p:nvSpPr>
          <p:cNvPr id="596012" name="Arc 54"/>
          <p:cNvSpPr>
            <a:spLocks/>
          </p:cNvSpPr>
          <p:nvPr/>
        </p:nvSpPr>
        <p:spPr bwMode="auto">
          <a:xfrm>
            <a:off x="2946400" y="5408613"/>
            <a:ext cx="304800" cy="223837"/>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a:tailEnd/>
          </a:ln>
        </p:spPr>
        <p:txBody>
          <a:bodyPr wrap="none" anchor="ctr"/>
          <a:lstStyle/>
          <a:p>
            <a:endParaRPr lang="zh-CN" altLang="en-US"/>
          </a:p>
        </p:txBody>
      </p:sp>
      <p:sp>
        <p:nvSpPr>
          <p:cNvPr id="596013" name="Arc 55"/>
          <p:cNvSpPr>
            <a:spLocks/>
          </p:cNvSpPr>
          <p:nvPr/>
        </p:nvSpPr>
        <p:spPr bwMode="auto">
          <a:xfrm rot="10800000">
            <a:off x="2947988" y="5645150"/>
            <a:ext cx="304800" cy="223838"/>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14"/>
                  <a:pt x="9602" y="61"/>
                  <a:pt x="21488" y="0"/>
                </a:cubicBezTo>
              </a:path>
              <a:path w="21600" h="21600" stroke="0" extrusionOk="0">
                <a:moveTo>
                  <a:pt x="0" y="21600"/>
                </a:moveTo>
                <a:cubicBezTo>
                  <a:pt x="0" y="9714"/>
                  <a:pt x="9602" y="61"/>
                  <a:pt x="21488" y="0"/>
                </a:cubicBezTo>
                <a:lnTo>
                  <a:pt x="21600" y="21600"/>
                </a:lnTo>
                <a:close/>
              </a:path>
            </a:pathLst>
          </a:custGeom>
          <a:noFill/>
          <a:ln w="25400" cap="rnd">
            <a:solidFill>
              <a:schemeClr val="tx1"/>
            </a:solidFill>
            <a:round/>
            <a:headEnd/>
            <a:tailEnd/>
          </a:ln>
        </p:spPr>
        <p:txBody>
          <a:bodyPr wrap="none" anchor="ctr"/>
          <a:lstStyle/>
          <a:p>
            <a:endParaRPr lang="zh-CN" altLang="en-US"/>
          </a:p>
        </p:txBody>
      </p:sp>
      <p:sp>
        <p:nvSpPr>
          <p:cNvPr id="596014" name="Line 56"/>
          <p:cNvSpPr>
            <a:spLocks noChangeShapeType="1"/>
          </p:cNvSpPr>
          <p:nvPr/>
        </p:nvSpPr>
        <p:spPr bwMode="auto">
          <a:xfrm flipH="1">
            <a:off x="2730500" y="5414963"/>
            <a:ext cx="215900" cy="0"/>
          </a:xfrm>
          <a:prstGeom prst="line">
            <a:avLst/>
          </a:prstGeom>
          <a:noFill/>
          <a:ln w="25400">
            <a:solidFill>
              <a:schemeClr val="tx1"/>
            </a:solidFill>
            <a:round/>
            <a:headEnd/>
            <a:tailEnd/>
          </a:ln>
        </p:spPr>
        <p:txBody>
          <a:bodyPr wrap="none" anchor="ctr"/>
          <a:lstStyle/>
          <a:p>
            <a:endParaRPr lang="zh-CN" altLang="en-US"/>
          </a:p>
        </p:txBody>
      </p:sp>
      <p:sp>
        <p:nvSpPr>
          <p:cNvPr id="596015" name="Line 57"/>
          <p:cNvSpPr>
            <a:spLocks noChangeShapeType="1"/>
          </p:cNvSpPr>
          <p:nvPr/>
        </p:nvSpPr>
        <p:spPr bwMode="auto">
          <a:xfrm>
            <a:off x="2743200" y="5407025"/>
            <a:ext cx="0" cy="447675"/>
          </a:xfrm>
          <a:prstGeom prst="line">
            <a:avLst/>
          </a:prstGeom>
          <a:noFill/>
          <a:ln w="25400">
            <a:solidFill>
              <a:schemeClr val="tx1"/>
            </a:solidFill>
            <a:round/>
            <a:headEnd/>
            <a:tailEnd/>
          </a:ln>
        </p:spPr>
        <p:txBody>
          <a:bodyPr wrap="none" anchor="ctr"/>
          <a:lstStyle/>
          <a:p>
            <a:endParaRPr lang="zh-CN" altLang="en-US"/>
          </a:p>
        </p:txBody>
      </p:sp>
      <p:sp>
        <p:nvSpPr>
          <p:cNvPr id="596016" name="Line 58"/>
          <p:cNvSpPr>
            <a:spLocks noChangeShapeType="1"/>
          </p:cNvSpPr>
          <p:nvPr/>
        </p:nvSpPr>
        <p:spPr bwMode="auto">
          <a:xfrm flipH="1">
            <a:off x="2730500" y="5867400"/>
            <a:ext cx="215900" cy="0"/>
          </a:xfrm>
          <a:prstGeom prst="line">
            <a:avLst/>
          </a:prstGeom>
          <a:noFill/>
          <a:ln w="25400">
            <a:solidFill>
              <a:schemeClr val="tx1"/>
            </a:solidFill>
            <a:round/>
            <a:headEnd/>
            <a:tailEnd/>
          </a:ln>
        </p:spPr>
        <p:txBody>
          <a:bodyPr wrap="none" anchor="ctr"/>
          <a:lstStyle/>
          <a:p>
            <a:endParaRPr lang="zh-CN" altLang="en-US"/>
          </a:p>
        </p:txBody>
      </p:sp>
      <p:sp>
        <p:nvSpPr>
          <p:cNvPr id="596017" name="Line 59"/>
          <p:cNvSpPr>
            <a:spLocks noChangeShapeType="1"/>
          </p:cNvSpPr>
          <p:nvPr/>
        </p:nvSpPr>
        <p:spPr bwMode="auto">
          <a:xfrm flipV="1">
            <a:off x="3259138" y="5624513"/>
            <a:ext cx="252412" cy="1587"/>
          </a:xfrm>
          <a:prstGeom prst="line">
            <a:avLst/>
          </a:prstGeom>
          <a:noFill/>
          <a:ln w="25400">
            <a:solidFill>
              <a:schemeClr val="tx1"/>
            </a:solidFill>
            <a:round/>
            <a:headEnd/>
            <a:tailEnd/>
          </a:ln>
        </p:spPr>
        <p:txBody>
          <a:bodyPr wrap="none" anchor="ctr"/>
          <a:lstStyle/>
          <a:p>
            <a:endParaRPr lang="zh-CN" altLang="en-US"/>
          </a:p>
        </p:txBody>
      </p:sp>
      <p:sp>
        <p:nvSpPr>
          <p:cNvPr id="596018" name="Line 61"/>
          <p:cNvSpPr>
            <a:spLocks noChangeShapeType="1"/>
          </p:cNvSpPr>
          <p:nvPr/>
        </p:nvSpPr>
        <p:spPr bwMode="auto">
          <a:xfrm flipH="1">
            <a:off x="2501900" y="5788025"/>
            <a:ext cx="254000" cy="0"/>
          </a:xfrm>
          <a:prstGeom prst="line">
            <a:avLst/>
          </a:prstGeom>
          <a:noFill/>
          <a:ln w="25400">
            <a:solidFill>
              <a:schemeClr val="tx1"/>
            </a:solidFill>
            <a:round/>
            <a:headEnd/>
            <a:tailEnd/>
          </a:ln>
        </p:spPr>
        <p:txBody>
          <a:bodyPr wrap="none" anchor="ctr"/>
          <a:lstStyle/>
          <a:p>
            <a:endParaRPr lang="zh-CN" altLang="en-US"/>
          </a:p>
        </p:txBody>
      </p:sp>
      <p:sp>
        <p:nvSpPr>
          <p:cNvPr id="596019" name="Rectangle 62"/>
          <p:cNvSpPr>
            <a:spLocks noChangeArrowheads="1"/>
          </p:cNvSpPr>
          <p:nvPr/>
        </p:nvSpPr>
        <p:spPr bwMode="auto">
          <a:xfrm>
            <a:off x="1350963" y="5308600"/>
            <a:ext cx="568325" cy="363538"/>
          </a:xfrm>
          <a:prstGeom prst="rect">
            <a:avLst/>
          </a:prstGeom>
          <a:noFill/>
          <a:ln w="12700">
            <a:noFill/>
            <a:miter lim="800000"/>
            <a:headEnd/>
            <a:tailEnd/>
          </a:ln>
        </p:spPr>
        <p:txBody>
          <a:bodyPr wrap="none" lIns="90488" tIns="44450" rIns="90488" bIns="44450">
            <a:spAutoFit/>
          </a:bodyPr>
          <a:lstStyle/>
          <a:p>
            <a:r>
              <a:rPr lang="en-US" altLang="zh-CN" b="1">
                <a:latin typeface="Times New Roman" pitchFamily="18" charset="0"/>
                <a:ea typeface="宋体" pitchFamily="2" charset="-122"/>
              </a:rPr>
              <a:t>     </a:t>
            </a:r>
            <a:r>
              <a:rPr kumimoji="1" lang="en-US" altLang="zh-CN" sz="1800" b="1">
                <a:solidFill>
                  <a:srgbClr val="0000FF"/>
                </a:solidFill>
                <a:ea typeface="宋体" pitchFamily="2" charset="-122"/>
              </a:rPr>
              <a:t>=</a:t>
            </a:r>
          </a:p>
        </p:txBody>
      </p:sp>
      <p:sp>
        <p:nvSpPr>
          <p:cNvPr id="596020" name="Arc 70"/>
          <p:cNvSpPr>
            <a:spLocks/>
          </p:cNvSpPr>
          <p:nvPr/>
        </p:nvSpPr>
        <p:spPr bwMode="auto">
          <a:xfrm>
            <a:off x="5907088" y="5408613"/>
            <a:ext cx="304800" cy="223837"/>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14"/>
                  <a:pt x="9602" y="61"/>
                  <a:pt x="21488" y="0"/>
                </a:cubicBezTo>
              </a:path>
              <a:path w="21600" h="21600" stroke="0" extrusionOk="0">
                <a:moveTo>
                  <a:pt x="0" y="21600"/>
                </a:moveTo>
                <a:cubicBezTo>
                  <a:pt x="0" y="9714"/>
                  <a:pt x="9602" y="61"/>
                  <a:pt x="21488" y="0"/>
                </a:cubicBezTo>
                <a:lnTo>
                  <a:pt x="21600" y="21600"/>
                </a:lnTo>
                <a:close/>
              </a:path>
            </a:pathLst>
          </a:custGeom>
          <a:noFill/>
          <a:ln w="25400" cap="rnd">
            <a:solidFill>
              <a:schemeClr val="tx1"/>
            </a:solidFill>
            <a:round/>
            <a:headEnd/>
            <a:tailEnd/>
          </a:ln>
        </p:spPr>
        <p:txBody>
          <a:bodyPr wrap="none" anchor="ctr"/>
          <a:lstStyle/>
          <a:p>
            <a:endParaRPr lang="zh-CN" altLang="en-US"/>
          </a:p>
        </p:txBody>
      </p:sp>
      <p:sp>
        <p:nvSpPr>
          <p:cNvPr id="596021" name="Arc 71"/>
          <p:cNvSpPr>
            <a:spLocks/>
          </p:cNvSpPr>
          <p:nvPr/>
        </p:nvSpPr>
        <p:spPr bwMode="auto">
          <a:xfrm rot="10800000">
            <a:off x="5892800" y="5645150"/>
            <a:ext cx="304800" cy="223838"/>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a:tailEnd/>
          </a:ln>
        </p:spPr>
        <p:txBody>
          <a:bodyPr wrap="none" anchor="ctr"/>
          <a:lstStyle/>
          <a:p>
            <a:endParaRPr lang="zh-CN" altLang="en-US"/>
          </a:p>
        </p:txBody>
      </p:sp>
      <p:sp>
        <p:nvSpPr>
          <p:cNvPr id="596022" name="Line 72"/>
          <p:cNvSpPr>
            <a:spLocks noChangeShapeType="1"/>
          </p:cNvSpPr>
          <p:nvPr/>
        </p:nvSpPr>
        <p:spPr bwMode="auto">
          <a:xfrm>
            <a:off x="6223000" y="5414963"/>
            <a:ext cx="165100" cy="0"/>
          </a:xfrm>
          <a:prstGeom prst="line">
            <a:avLst/>
          </a:prstGeom>
          <a:noFill/>
          <a:ln w="25400">
            <a:solidFill>
              <a:schemeClr val="tx1"/>
            </a:solidFill>
            <a:round/>
            <a:headEnd/>
            <a:tailEnd/>
          </a:ln>
        </p:spPr>
        <p:txBody>
          <a:bodyPr wrap="none" anchor="ctr"/>
          <a:lstStyle/>
          <a:p>
            <a:endParaRPr lang="zh-CN" altLang="en-US"/>
          </a:p>
        </p:txBody>
      </p:sp>
      <p:sp>
        <p:nvSpPr>
          <p:cNvPr id="596023" name="Line 73"/>
          <p:cNvSpPr>
            <a:spLocks noChangeShapeType="1"/>
          </p:cNvSpPr>
          <p:nvPr/>
        </p:nvSpPr>
        <p:spPr bwMode="auto">
          <a:xfrm>
            <a:off x="6400800" y="5407025"/>
            <a:ext cx="0" cy="466725"/>
          </a:xfrm>
          <a:prstGeom prst="line">
            <a:avLst/>
          </a:prstGeom>
          <a:noFill/>
          <a:ln w="25400">
            <a:solidFill>
              <a:schemeClr val="tx1"/>
            </a:solidFill>
            <a:round/>
            <a:headEnd/>
            <a:tailEnd/>
          </a:ln>
        </p:spPr>
        <p:txBody>
          <a:bodyPr wrap="none" anchor="ctr"/>
          <a:lstStyle/>
          <a:p>
            <a:endParaRPr lang="zh-CN" altLang="en-US"/>
          </a:p>
        </p:txBody>
      </p:sp>
      <p:sp>
        <p:nvSpPr>
          <p:cNvPr id="596024" name="Line 74"/>
          <p:cNvSpPr>
            <a:spLocks noChangeShapeType="1"/>
          </p:cNvSpPr>
          <p:nvPr/>
        </p:nvSpPr>
        <p:spPr bwMode="auto">
          <a:xfrm>
            <a:off x="6197600" y="5867400"/>
            <a:ext cx="190500" cy="0"/>
          </a:xfrm>
          <a:prstGeom prst="line">
            <a:avLst/>
          </a:prstGeom>
          <a:noFill/>
          <a:ln w="25400">
            <a:solidFill>
              <a:schemeClr val="tx1"/>
            </a:solidFill>
            <a:round/>
            <a:headEnd/>
            <a:tailEnd/>
          </a:ln>
        </p:spPr>
        <p:txBody>
          <a:bodyPr wrap="none" anchor="ctr"/>
          <a:lstStyle/>
          <a:p>
            <a:endParaRPr lang="zh-CN" altLang="en-US"/>
          </a:p>
        </p:txBody>
      </p:sp>
      <p:sp>
        <p:nvSpPr>
          <p:cNvPr id="596025" name="Line 75"/>
          <p:cNvSpPr>
            <a:spLocks noChangeShapeType="1"/>
          </p:cNvSpPr>
          <p:nvPr/>
        </p:nvSpPr>
        <p:spPr bwMode="auto">
          <a:xfrm flipH="1">
            <a:off x="5626100" y="5630863"/>
            <a:ext cx="279400" cy="0"/>
          </a:xfrm>
          <a:prstGeom prst="line">
            <a:avLst/>
          </a:prstGeom>
          <a:noFill/>
          <a:ln w="25400">
            <a:solidFill>
              <a:schemeClr val="tx1"/>
            </a:solidFill>
            <a:round/>
            <a:headEnd/>
            <a:tailEnd/>
          </a:ln>
        </p:spPr>
        <p:txBody>
          <a:bodyPr wrap="none" anchor="ctr"/>
          <a:lstStyle/>
          <a:p>
            <a:endParaRPr lang="zh-CN" altLang="en-US"/>
          </a:p>
        </p:txBody>
      </p:sp>
      <p:sp>
        <p:nvSpPr>
          <p:cNvPr id="596026" name="Rectangle 77"/>
          <p:cNvSpPr>
            <a:spLocks noChangeArrowheads="1"/>
          </p:cNvSpPr>
          <p:nvPr/>
        </p:nvSpPr>
        <p:spPr bwMode="auto">
          <a:xfrm flipH="1">
            <a:off x="6792913" y="5316538"/>
            <a:ext cx="695325" cy="363537"/>
          </a:xfrm>
          <a:prstGeom prst="rect">
            <a:avLst/>
          </a:prstGeom>
          <a:noFill/>
          <a:ln w="12700">
            <a:noFill/>
            <a:miter lim="800000"/>
            <a:headEnd/>
            <a:tailEnd/>
          </a:ln>
        </p:spPr>
        <p:txBody>
          <a:bodyPr wrap="none" lIns="90488" tIns="44450" rIns="90488" bIns="44450">
            <a:spAutoFit/>
          </a:bodyPr>
          <a:lstStyle/>
          <a:p>
            <a:r>
              <a:rPr kumimoji="1" lang="zh-CN" altLang="en-US" sz="1800" b="1">
                <a:solidFill>
                  <a:srgbClr val="0000FF"/>
                </a:solidFill>
                <a:ea typeface="宋体" pitchFamily="2" charset="-122"/>
              </a:rPr>
              <a:t>      </a:t>
            </a:r>
            <a:r>
              <a:rPr kumimoji="1" lang="en-US" altLang="zh-CN" sz="1800" b="1">
                <a:solidFill>
                  <a:srgbClr val="0000FF"/>
                </a:solidFill>
                <a:ea typeface="宋体" pitchFamily="2" charset="-122"/>
              </a:rPr>
              <a:t>=</a:t>
            </a:r>
          </a:p>
        </p:txBody>
      </p:sp>
      <p:sp>
        <p:nvSpPr>
          <p:cNvPr id="596027" name="Oval 83"/>
          <p:cNvSpPr>
            <a:spLocks noChangeArrowheads="1"/>
          </p:cNvSpPr>
          <p:nvPr/>
        </p:nvSpPr>
        <p:spPr bwMode="auto">
          <a:xfrm>
            <a:off x="3594100" y="5802313"/>
            <a:ext cx="431800" cy="446087"/>
          </a:xfrm>
          <a:prstGeom prst="ellipse">
            <a:avLst/>
          </a:prstGeom>
          <a:noFill/>
          <a:ln w="25400">
            <a:solidFill>
              <a:schemeClr val="tx1"/>
            </a:solidFill>
            <a:round/>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grpSp>
        <p:nvGrpSpPr>
          <p:cNvPr id="596028" name="Group 109"/>
          <p:cNvGrpSpPr>
            <a:grpSpLocks/>
          </p:cNvGrpSpPr>
          <p:nvPr/>
        </p:nvGrpSpPr>
        <p:grpSpPr bwMode="auto">
          <a:xfrm>
            <a:off x="3357563" y="5629275"/>
            <a:ext cx="2370137" cy="995363"/>
            <a:chOff x="2115" y="3567"/>
            <a:chExt cx="1493" cy="606"/>
          </a:xfrm>
        </p:grpSpPr>
        <p:grpSp>
          <p:nvGrpSpPr>
            <p:cNvPr id="596029" name="Group 108"/>
            <p:cNvGrpSpPr>
              <a:grpSpLocks/>
            </p:cNvGrpSpPr>
            <p:nvPr/>
          </p:nvGrpSpPr>
          <p:grpSpPr bwMode="auto">
            <a:xfrm>
              <a:off x="2115" y="3567"/>
              <a:ext cx="1493" cy="344"/>
              <a:chOff x="2115" y="3567"/>
              <a:chExt cx="1493" cy="344"/>
            </a:xfrm>
          </p:grpSpPr>
          <p:sp>
            <p:nvSpPr>
              <p:cNvPr id="596030" name="Rectangle 84"/>
              <p:cNvSpPr>
                <a:spLocks noChangeArrowheads="1"/>
              </p:cNvSpPr>
              <p:nvPr/>
            </p:nvSpPr>
            <p:spPr bwMode="auto">
              <a:xfrm>
                <a:off x="2243" y="3708"/>
                <a:ext cx="306" cy="203"/>
              </a:xfrm>
              <a:prstGeom prst="rect">
                <a:avLst/>
              </a:prstGeom>
              <a:noFill/>
              <a:ln w="12700">
                <a:noFill/>
                <a:miter lim="800000"/>
                <a:headEnd/>
                <a:tailEnd/>
              </a:ln>
            </p:spPr>
            <p:txBody>
              <a:bodyPr wrap="none" lIns="90488" tIns="44450" rIns="90488" bIns="44450">
                <a:spAutoFit/>
              </a:bodyPr>
              <a:lstStyle/>
              <a:p>
                <a:r>
                  <a:rPr lang="en-US" altLang="zh-CN" b="1">
                    <a:latin typeface="Times New Roman" pitchFamily="18" charset="0"/>
                    <a:ea typeface="宋体" pitchFamily="2" charset="-122"/>
                  </a:rPr>
                  <a:t>OR</a:t>
                </a:r>
              </a:p>
            </p:txBody>
          </p:sp>
          <p:sp>
            <p:nvSpPr>
              <p:cNvPr id="596031" name="Line 85"/>
              <p:cNvSpPr>
                <a:spLocks noChangeShapeType="1"/>
              </p:cNvSpPr>
              <p:nvPr/>
            </p:nvSpPr>
            <p:spPr bwMode="auto">
              <a:xfrm>
                <a:off x="2115" y="3567"/>
                <a:ext cx="1" cy="245"/>
              </a:xfrm>
              <a:prstGeom prst="line">
                <a:avLst/>
              </a:prstGeom>
              <a:noFill/>
              <a:ln w="25400">
                <a:solidFill>
                  <a:schemeClr val="tx1"/>
                </a:solidFill>
                <a:round/>
                <a:headEnd/>
                <a:tailEnd/>
              </a:ln>
            </p:spPr>
            <p:txBody>
              <a:bodyPr wrap="none" anchor="ctr"/>
              <a:lstStyle/>
              <a:p>
                <a:endParaRPr lang="zh-CN" altLang="en-US"/>
              </a:p>
            </p:txBody>
          </p:sp>
          <p:sp>
            <p:nvSpPr>
              <p:cNvPr id="596032" name="Line 86"/>
              <p:cNvSpPr>
                <a:spLocks noChangeShapeType="1"/>
              </p:cNvSpPr>
              <p:nvPr/>
            </p:nvSpPr>
            <p:spPr bwMode="auto">
              <a:xfrm>
                <a:off x="2120" y="3802"/>
                <a:ext cx="140" cy="0"/>
              </a:xfrm>
              <a:prstGeom prst="line">
                <a:avLst/>
              </a:prstGeom>
              <a:noFill/>
              <a:ln w="25400">
                <a:solidFill>
                  <a:schemeClr val="tx1"/>
                </a:solidFill>
                <a:round/>
                <a:headEnd/>
                <a:tailEnd/>
              </a:ln>
            </p:spPr>
            <p:txBody>
              <a:bodyPr wrap="none" anchor="ctr"/>
              <a:lstStyle/>
              <a:p>
                <a:endParaRPr lang="zh-CN" altLang="en-US"/>
              </a:p>
            </p:txBody>
          </p:sp>
          <p:sp>
            <p:nvSpPr>
              <p:cNvPr id="596033" name="Line 87"/>
              <p:cNvSpPr>
                <a:spLocks noChangeShapeType="1"/>
              </p:cNvSpPr>
              <p:nvPr/>
            </p:nvSpPr>
            <p:spPr bwMode="auto">
              <a:xfrm>
                <a:off x="3600" y="3576"/>
                <a:ext cx="0" cy="224"/>
              </a:xfrm>
              <a:prstGeom prst="line">
                <a:avLst/>
              </a:prstGeom>
              <a:noFill/>
              <a:ln w="25400">
                <a:solidFill>
                  <a:schemeClr val="tx1"/>
                </a:solidFill>
                <a:round/>
                <a:headEnd/>
                <a:tailEnd/>
              </a:ln>
            </p:spPr>
            <p:txBody>
              <a:bodyPr wrap="none" anchor="ctr"/>
              <a:lstStyle/>
              <a:p>
                <a:endParaRPr lang="zh-CN" altLang="en-US"/>
              </a:p>
            </p:txBody>
          </p:sp>
          <p:sp>
            <p:nvSpPr>
              <p:cNvPr id="596034" name="Line 88"/>
              <p:cNvSpPr>
                <a:spLocks noChangeShapeType="1"/>
              </p:cNvSpPr>
              <p:nvPr/>
            </p:nvSpPr>
            <p:spPr bwMode="auto">
              <a:xfrm flipV="1">
                <a:off x="2539" y="3804"/>
                <a:ext cx="1069" cy="1"/>
              </a:xfrm>
              <a:prstGeom prst="line">
                <a:avLst/>
              </a:prstGeom>
              <a:noFill/>
              <a:ln w="25400">
                <a:solidFill>
                  <a:schemeClr val="tx1"/>
                </a:solidFill>
                <a:round/>
                <a:headEnd/>
                <a:tailEnd/>
              </a:ln>
            </p:spPr>
            <p:txBody>
              <a:bodyPr wrap="none" anchor="ctr"/>
              <a:lstStyle/>
              <a:p>
                <a:endParaRPr lang="zh-CN" altLang="en-US"/>
              </a:p>
            </p:txBody>
          </p:sp>
        </p:grpSp>
        <p:sp>
          <p:nvSpPr>
            <p:cNvPr id="596035" name="Line 89"/>
            <p:cNvSpPr>
              <a:spLocks noChangeShapeType="1"/>
            </p:cNvSpPr>
            <p:nvPr/>
          </p:nvSpPr>
          <p:spPr bwMode="auto">
            <a:xfrm>
              <a:off x="2420" y="3949"/>
              <a:ext cx="0" cy="224"/>
            </a:xfrm>
            <a:prstGeom prst="line">
              <a:avLst/>
            </a:prstGeom>
            <a:noFill/>
            <a:ln w="25400">
              <a:solidFill>
                <a:schemeClr val="tx1"/>
              </a:solidFill>
              <a:round/>
              <a:headEnd/>
              <a:tailEnd type="triangle" w="med" len="med"/>
            </a:ln>
          </p:spPr>
          <p:txBody>
            <a:bodyPr wrap="none" anchor="ctr"/>
            <a:lstStyle/>
            <a:p>
              <a:endParaRPr lang="zh-CN" altLang="en-US"/>
            </a:p>
          </p:txBody>
        </p:sp>
        <p:sp>
          <p:nvSpPr>
            <p:cNvPr id="596036" name="Rectangle 90"/>
            <p:cNvSpPr>
              <a:spLocks noChangeArrowheads="1"/>
            </p:cNvSpPr>
            <p:nvPr/>
          </p:nvSpPr>
          <p:spPr bwMode="auto">
            <a:xfrm>
              <a:off x="2115" y="3934"/>
              <a:ext cx="306" cy="222"/>
            </a:xfrm>
            <a:prstGeom prst="rect">
              <a:avLst/>
            </a:prstGeom>
            <a:noFill/>
            <a:ln w="12700">
              <a:noFill/>
              <a:miter lim="800000"/>
              <a:headEnd/>
              <a:tailEnd/>
            </a:ln>
          </p:spPr>
          <p:txBody>
            <a:bodyPr wrap="none" lIns="90488" tIns="44450" rIns="90488" bIns="44450">
              <a:spAutoFit/>
            </a:bodyPr>
            <a:lstStyle/>
            <a:p>
              <a:r>
                <a:rPr kumimoji="1" lang="en-US" altLang="zh-CN" sz="1800" b="1">
                  <a:solidFill>
                    <a:srgbClr val="0000FF"/>
                  </a:solidFill>
                  <a:ea typeface="宋体" pitchFamily="2" charset="-122"/>
                </a:rPr>
                <a:t>Hit</a:t>
              </a:r>
            </a:p>
          </p:txBody>
        </p:sp>
        <p:sp>
          <p:nvSpPr>
            <p:cNvPr id="596037" name="Rectangle 91"/>
            <p:cNvSpPr>
              <a:spLocks noChangeArrowheads="1"/>
            </p:cNvSpPr>
            <p:nvPr/>
          </p:nvSpPr>
          <p:spPr bwMode="auto">
            <a:xfrm>
              <a:off x="2508" y="3974"/>
              <a:ext cx="145" cy="167"/>
            </a:xfrm>
            <a:prstGeom prst="rect">
              <a:avLst/>
            </a:prstGeom>
            <a:noFill/>
            <a:ln w="9525">
              <a:noFill/>
              <a:miter lim="800000"/>
              <a:headEnd/>
              <a:tailEnd/>
            </a:ln>
          </p:spPr>
          <p:txBody>
            <a:bodyPr wrap="none" lIns="0" tIns="0" rIns="0" bIns="0" anchor="ctr">
              <a:spAutoFit/>
            </a:bodyPr>
            <a:lstStyle/>
            <a:p>
              <a:r>
                <a:rPr lang="en-US" altLang="zh-CN" sz="1800" b="1">
                  <a:ea typeface="宋体" pitchFamily="2" charset="-122"/>
                </a:rPr>
                <a:t>④</a:t>
              </a:r>
            </a:p>
          </p:txBody>
        </p:sp>
      </p:grpSp>
      <p:grpSp>
        <p:nvGrpSpPr>
          <p:cNvPr id="596038" name="Group 95"/>
          <p:cNvGrpSpPr>
            <a:grpSpLocks/>
          </p:cNvGrpSpPr>
          <p:nvPr/>
        </p:nvGrpSpPr>
        <p:grpSpPr bwMode="auto">
          <a:xfrm>
            <a:off x="241300" y="3429000"/>
            <a:ext cx="8661400" cy="1558925"/>
            <a:chOff x="152" y="2227"/>
            <a:chExt cx="5456" cy="949"/>
          </a:xfrm>
        </p:grpSpPr>
        <p:sp>
          <p:nvSpPr>
            <p:cNvPr id="596039" name="Line 36"/>
            <p:cNvSpPr>
              <a:spLocks noChangeShapeType="1"/>
            </p:cNvSpPr>
            <p:nvPr/>
          </p:nvSpPr>
          <p:spPr bwMode="auto">
            <a:xfrm>
              <a:off x="2880" y="2227"/>
              <a:ext cx="0" cy="805"/>
            </a:xfrm>
            <a:prstGeom prst="line">
              <a:avLst/>
            </a:prstGeom>
            <a:noFill/>
            <a:ln w="25400">
              <a:solidFill>
                <a:srgbClr val="CC0000"/>
              </a:solidFill>
              <a:round/>
              <a:headEnd/>
              <a:tailEnd/>
            </a:ln>
          </p:spPr>
          <p:txBody>
            <a:bodyPr wrap="none" anchor="ctr"/>
            <a:lstStyle/>
            <a:p>
              <a:endParaRPr lang="zh-CN" altLang="en-US"/>
            </a:p>
          </p:txBody>
        </p:sp>
        <p:sp>
          <p:nvSpPr>
            <p:cNvPr id="596040" name="Line 37"/>
            <p:cNvSpPr>
              <a:spLocks noChangeShapeType="1"/>
            </p:cNvSpPr>
            <p:nvPr/>
          </p:nvSpPr>
          <p:spPr bwMode="auto">
            <a:xfrm>
              <a:off x="2648" y="3040"/>
              <a:ext cx="464" cy="0"/>
            </a:xfrm>
            <a:prstGeom prst="line">
              <a:avLst/>
            </a:prstGeom>
            <a:noFill/>
            <a:ln w="25400">
              <a:solidFill>
                <a:srgbClr val="CC0000"/>
              </a:solidFill>
              <a:round/>
              <a:headEnd type="triangle" w="med" len="med"/>
              <a:tailEnd type="triangle" w="med" len="med"/>
            </a:ln>
          </p:spPr>
          <p:txBody>
            <a:bodyPr wrap="none" anchor="ctr"/>
            <a:lstStyle/>
            <a:p>
              <a:endParaRPr lang="zh-CN" altLang="en-US"/>
            </a:p>
          </p:txBody>
        </p:sp>
        <p:sp>
          <p:nvSpPr>
            <p:cNvPr id="596041" name="Rectangle 39"/>
            <p:cNvSpPr>
              <a:spLocks noChangeArrowheads="1"/>
            </p:cNvSpPr>
            <p:nvPr/>
          </p:nvSpPr>
          <p:spPr bwMode="auto">
            <a:xfrm>
              <a:off x="152" y="2856"/>
              <a:ext cx="5456" cy="320"/>
            </a:xfrm>
            <a:prstGeom prst="rect">
              <a:avLst/>
            </a:prstGeom>
            <a:noFill/>
            <a:ln w="25400">
              <a:solidFill>
                <a:schemeClr val="accent1"/>
              </a:solidFill>
              <a:prstDash val="dash"/>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96042" name="Rectangle 92"/>
            <p:cNvSpPr>
              <a:spLocks noChangeArrowheads="1"/>
            </p:cNvSpPr>
            <p:nvPr/>
          </p:nvSpPr>
          <p:spPr bwMode="auto">
            <a:xfrm>
              <a:off x="2933" y="2544"/>
              <a:ext cx="145" cy="167"/>
            </a:xfrm>
            <a:prstGeom prst="rect">
              <a:avLst/>
            </a:prstGeom>
            <a:noFill/>
            <a:ln w="9525">
              <a:noFill/>
              <a:miter lim="800000"/>
              <a:headEnd/>
              <a:tailEnd/>
            </a:ln>
          </p:spPr>
          <p:txBody>
            <a:bodyPr wrap="none" lIns="0" tIns="0" rIns="0" bIns="0">
              <a:spAutoFit/>
            </a:bodyPr>
            <a:lstStyle/>
            <a:p>
              <a:pPr eaLnBrk="1" hangingPunct="1">
                <a:spcBef>
                  <a:spcPct val="50000"/>
                </a:spcBef>
              </a:pPr>
              <a:r>
                <a:rPr lang="en-US" altLang="zh-CN" sz="1800" b="1">
                  <a:solidFill>
                    <a:srgbClr val="CC0000"/>
                  </a:solidFill>
                  <a:ea typeface="宋体" pitchFamily="2" charset="-122"/>
                </a:rPr>
                <a:t>①</a:t>
              </a:r>
              <a:endParaRPr lang="zh-CN" altLang="en-US" sz="1800" b="1">
                <a:solidFill>
                  <a:srgbClr val="CC0000"/>
                </a:solidFill>
                <a:ea typeface="宋体" pitchFamily="2" charset="-122"/>
              </a:endParaRPr>
            </a:p>
          </p:txBody>
        </p:sp>
      </p:grpSp>
      <p:grpSp>
        <p:nvGrpSpPr>
          <p:cNvPr id="596043" name="Group 103"/>
          <p:cNvGrpSpPr>
            <a:grpSpLocks/>
          </p:cNvGrpSpPr>
          <p:nvPr/>
        </p:nvGrpSpPr>
        <p:grpSpPr bwMode="auto">
          <a:xfrm>
            <a:off x="531813" y="4776788"/>
            <a:ext cx="7989887" cy="947737"/>
            <a:chOff x="335" y="3048"/>
            <a:chExt cx="5033" cy="577"/>
          </a:xfrm>
        </p:grpSpPr>
        <p:sp>
          <p:nvSpPr>
            <p:cNvPr id="596044" name="Oval 53"/>
            <p:cNvSpPr>
              <a:spLocks noChangeArrowheads="1"/>
            </p:cNvSpPr>
            <p:nvPr/>
          </p:nvSpPr>
          <p:spPr bwMode="auto">
            <a:xfrm>
              <a:off x="872" y="3336"/>
              <a:ext cx="560" cy="272"/>
            </a:xfrm>
            <a:prstGeom prst="ellipse">
              <a:avLst/>
            </a:prstGeom>
            <a:noFill/>
            <a:ln w="25400">
              <a:solidFill>
                <a:srgbClr val="0000FF"/>
              </a:solidFill>
              <a:round/>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96045" name="Oval 69"/>
            <p:cNvSpPr>
              <a:spLocks noChangeArrowheads="1"/>
            </p:cNvSpPr>
            <p:nvPr/>
          </p:nvSpPr>
          <p:spPr bwMode="auto">
            <a:xfrm>
              <a:off x="4286" y="3332"/>
              <a:ext cx="618" cy="293"/>
            </a:xfrm>
            <a:prstGeom prst="ellipse">
              <a:avLst/>
            </a:prstGeom>
            <a:noFill/>
            <a:ln w="25400">
              <a:solidFill>
                <a:srgbClr val="0000FF"/>
              </a:solidFill>
              <a:round/>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grpSp>
          <p:nvGrpSpPr>
            <p:cNvPr id="596046" name="Group 98"/>
            <p:cNvGrpSpPr>
              <a:grpSpLocks/>
            </p:cNvGrpSpPr>
            <p:nvPr/>
          </p:nvGrpSpPr>
          <p:grpSpPr bwMode="auto">
            <a:xfrm>
              <a:off x="335" y="3048"/>
              <a:ext cx="5033" cy="449"/>
              <a:chOff x="335" y="3048"/>
              <a:chExt cx="5033" cy="449"/>
            </a:xfrm>
          </p:grpSpPr>
          <p:sp>
            <p:nvSpPr>
              <p:cNvPr id="596047" name="Line 66"/>
              <p:cNvSpPr>
                <a:spLocks noChangeShapeType="1"/>
              </p:cNvSpPr>
              <p:nvPr/>
            </p:nvSpPr>
            <p:spPr bwMode="auto">
              <a:xfrm>
                <a:off x="1148" y="3048"/>
                <a:ext cx="4" cy="284"/>
              </a:xfrm>
              <a:prstGeom prst="line">
                <a:avLst/>
              </a:prstGeom>
              <a:noFill/>
              <a:ln w="25400">
                <a:solidFill>
                  <a:srgbClr val="0000FF"/>
                </a:solidFill>
                <a:round/>
                <a:headEnd/>
                <a:tailEnd type="triangle" w="med" len="med"/>
              </a:ln>
            </p:spPr>
            <p:txBody>
              <a:bodyPr wrap="none" anchor="ctr"/>
              <a:lstStyle/>
              <a:p>
                <a:endParaRPr lang="zh-CN" altLang="en-US"/>
              </a:p>
            </p:txBody>
          </p:sp>
          <p:sp>
            <p:nvSpPr>
              <p:cNvPr id="596048" name="Line 67"/>
              <p:cNvSpPr>
                <a:spLocks noChangeShapeType="1"/>
              </p:cNvSpPr>
              <p:nvPr/>
            </p:nvSpPr>
            <p:spPr bwMode="auto">
              <a:xfrm flipH="1">
                <a:off x="376" y="3472"/>
                <a:ext cx="496" cy="0"/>
              </a:xfrm>
              <a:prstGeom prst="line">
                <a:avLst/>
              </a:prstGeom>
              <a:noFill/>
              <a:ln w="25400">
                <a:solidFill>
                  <a:srgbClr val="0000FF"/>
                </a:solidFill>
                <a:round/>
                <a:headEnd type="triangle" w="med" len="med"/>
                <a:tailEnd/>
              </a:ln>
            </p:spPr>
            <p:txBody>
              <a:bodyPr wrap="none" anchor="ctr"/>
              <a:lstStyle/>
              <a:p>
                <a:endParaRPr lang="zh-CN" altLang="en-US"/>
              </a:p>
            </p:txBody>
          </p:sp>
          <p:sp>
            <p:nvSpPr>
              <p:cNvPr id="596049" name="Rectangle 68"/>
              <p:cNvSpPr>
                <a:spLocks noChangeArrowheads="1"/>
              </p:cNvSpPr>
              <p:nvPr/>
            </p:nvSpPr>
            <p:spPr bwMode="auto">
              <a:xfrm>
                <a:off x="335" y="3276"/>
                <a:ext cx="618" cy="221"/>
              </a:xfrm>
              <a:prstGeom prst="rect">
                <a:avLst/>
              </a:prstGeom>
              <a:noFill/>
              <a:ln w="12700">
                <a:noFill/>
                <a:miter lim="800000"/>
                <a:headEnd/>
                <a:tailEnd/>
              </a:ln>
            </p:spPr>
            <p:txBody>
              <a:bodyPr wrap="none" lIns="90488" tIns="44450" rIns="90488" bIns="44450">
                <a:spAutoFit/>
              </a:bodyPr>
              <a:lstStyle/>
              <a:p>
                <a:r>
                  <a:rPr kumimoji="1" lang="en-US" altLang="zh-CN" sz="1800" b="1">
                    <a:solidFill>
                      <a:srgbClr val="0000FF"/>
                    </a:solidFill>
                    <a:ea typeface="宋体" pitchFamily="2" charset="-122"/>
                  </a:rPr>
                  <a:t>AdrTag</a:t>
                </a:r>
              </a:p>
            </p:txBody>
          </p:sp>
          <p:sp>
            <p:nvSpPr>
              <p:cNvPr id="596050" name="Line 81"/>
              <p:cNvSpPr>
                <a:spLocks noChangeShapeType="1"/>
              </p:cNvSpPr>
              <p:nvPr/>
            </p:nvSpPr>
            <p:spPr bwMode="auto">
              <a:xfrm>
                <a:off x="4604" y="3048"/>
                <a:ext cx="0" cy="288"/>
              </a:xfrm>
              <a:prstGeom prst="line">
                <a:avLst/>
              </a:prstGeom>
              <a:noFill/>
              <a:ln w="25400">
                <a:solidFill>
                  <a:srgbClr val="0000FF"/>
                </a:solidFill>
                <a:round/>
                <a:headEnd/>
                <a:tailEnd type="triangle" w="med" len="med"/>
              </a:ln>
            </p:spPr>
            <p:txBody>
              <a:bodyPr wrap="none" anchor="ctr"/>
              <a:lstStyle/>
              <a:p>
                <a:endParaRPr lang="zh-CN" altLang="en-US"/>
              </a:p>
            </p:txBody>
          </p:sp>
          <p:sp>
            <p:nvSpPr>
              <p:cNvPr id="596051" name="Line 82"/>
              <p:cNvSpPr>
                <a:spLocks noChangeShapeType="1"/>
              </p:cNvSpPr>
              <p:nvPr/>
            </p:nvSpPr>
            <p:spPr bwMode="auto">
              <a:xfrm>
                <a:off x="4904" y="3472"/>
                <a:ext cx="464" cy="0"/>
              </a:xfrm>
              <a:prstGeom prst="line">
                <a:avLst/>
              </a:prstGeom>
              <a:noFill/>
              <a:ln w="25400">
                <a:solidFill>
                  <a:srgbClr val="0000FF"/>
                </a:solidFill>
                <a:round/>
                <a:headEnd type="triangle" w="med" len="med"/>
                <a:tailEnd/>
              </a:ln>
            </p:spPr>
            <p:txBody>
              <a:bodyPr wrap="none" anchor="ctr"/>
              <a:lstStyle/>
              <a:p>
                <a:endParaRPr lang="zh-CN" altLang="en-US"/>
              </a:p>
            </p:txBody>
          </p:sp>
          <p:sp>
            <p:nvSpPr>
              <p:cNvPr id="596052" name="Rectangle 93"/>
              <p:cNvSpPr>
                <a:spLocks noChangeArrowheads="1"/>
              </p:cNvSpPr>
              <p:nvPr/>
            </p:nvSpPr>
            <p:spPr bwMode="auto">
              <a:xfrm>
                <a:off x="1204" y="3136"/>
                <a:ext cx="145" cy="167"/>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1800" b="1">
                    <a:solidFill>
                      <a:srgbClr val="0000FF"/>
                    </a:solidFill>
                    <a:ea typeface="宋体" pitchFamily="2" charset="-122"/>
                  </a:rPr>
                  <a:t>②</a:t>
                </a:r>
                <a:endParaRPr kumimoji="1" lang="zh-CN" altLang="en-US" sz="1800" b="1">
                  <a:solidFill>
                    <a:srgbClr val="0000FF"/>
                  </a:solidFill>
                  <a:ea typeface="宋体" pitchFamily="2" charset="-122"/>
                </a:endParaRPr>
              </a:p>
            </p:txBody>
          </p:sp>
          <p:sp>
            <p:nvSpPr>
              <p:cNvPr id="596053" name="Rectangle 97"/>
              <p:cNvSpPr>
                <a:spLocks noChangeArrowheads="1"/>
              </p:cNvSpPr>
              <p:nvPr/>
            </p:nvSpPr>
            <p:spPr bwMode="auto">
              <a:xfrm>
                <a:off x="4694" y="3133"/>
                <a:ext cx="145" cy="167"/>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1800" b="1">
                    <a:solidFill>
                      <a:srgbClr val="0000FF"/>
                    </a:solidFill>
                    <a:ea typeface="宋体" pitchFamily="2" charset="-122"/>
                  </a:rPr>
                  <a:t>②</a:t>
                </a:r>
                <a:endParaRPr kumimoji="1" lang="zh-CN" altLang="en-US" sz="1800" b="1">
                  <a:solidFill>
                    <a:srgbClr val="0000FF"/>
                  </a:solidFill>
                  <a:ea typeface="宋体" pitchFamily="2" charset="-122"/>
                </a:endParaRPr>
              </a:p>
            </p:txBody>
          </p:sp>
        </p:grpSp>
      </p:grpSp>
      <p:grpSp>
        <p:nvGrpSpPr>
          <p:cNvPr id="596054" name="Group 102"/>
          <p:cNvGrpSpPr>
            <a:grpSpLocks/>
          </p:cNvGrpSpPr>
          <p:nvPr/>
        </p:nvGrpSpPr>
        <p:grpSpPr bwMode="auto">
          <a:xfrm>
            <a:off x="431800" y="4778375"/>
            <a:ext cx="8231188" cy="1350963"/>
            <a:chOff x="280" y="3048"/>
            <a:chExt cx="5185" cy="822"/>
          </a:xfrm>
        </p:grpSpPr>
        <p:grpSp>
          <p:nvGrpSpPr>
            <p:cNvPr id="596055" name="Group 99"/>
            <p:cNvGrpSpPr>
              <a:grpSpLocks/>
            </p:cNvGrpSpPr>
            <p:nvPr/>
          </p:nvGrpSpPr>
          <p:grpSpPr bwMode="auto">
            <a:xfrm>
              <a:off x="280" y="3048"/>
              <a:ext cx="5185" cy="630"/>
              <a:chOff x="280" y="3048"/>
              <a:chExt cx="5185" cy="630"/>
            </a:xfrm>
          </p:grpSpPr>
          <p:sp>
            <p:nvSpPr>
              <p:cNvPr id="596056" name="Line 60"/>
              <p:cNvSpPr>
                <a:spLocks noChangeShapeType="1"/>
              </p:cNvSpPr>
              <p:nvPr/>
            </p:nvSpPr>
            <p:spPr bwMode="auto">
              <a:xfrm flipH="1">
                <a:off x="1576" y="3472"/>
                <a:ext cx="160" cy="0"/>
              </a:xfrm>
              <a:prstGeom prst="line">
                <a:avLst/>
              </a:prstGeom>
              <a:noFill/>
              <a:ln w="25400">
                <a:solidFill>
                  <a:srgbClr val="800000"/>
                </a:solidFill>
                <a:round/>
                <a:headEnd/>
                <a:tailEnd/>
              </a:ln>
            </p:spPr>
            <p:txBody>
              <a:bodyPr wrap="none" anchor="ctr"/>
              <a:lstStyle/>
              <a:p>
                <a:endParaRPr lang="zh-CN" altLang="en-US"/>
              </a:p>
            </p:txBody>
          </p:sp>
          <p:sp>
            <p:nvSpPr>
              <p:cNvPr id="596057" name="Line 63"/>
              <p:cNvSpPr>
                <a:spLocks noChangeShapeType="1"/>
              </p:cNvSpPr>
              <p:nvPr/>
            </p:nvSpPr>
            <p:spPr bwMode="auto">
              <a:xfrm>
                <a:off x="1448" y="3472"/>
                <a:ext cx="128" cy="0"/>
              </a:xfrm>
              <a:prstGeom prst="line">
                <a:avLst/>
              </a:prstGeom>
              <a:noFill/>
              <a:ln w="25400">
                <a:solidFill>
                  <a:srgbClr val="800000"/>
                </a:solidFill>
                <a:round/>
                <a:headEnd/>
                <a:tailEnd/>
              </a:ln>
            </p:spPr>
            <p:txBody>
              <a:bodyPr wrap="none" anchor="ctr"/>
              <a:lstStyle/>
              <a:p>
                <a:endParaRPr lang="zh-CN" altLang="en-US"/>
              </a:p>
            </p:txBody>
          </p:sp>
          <p:sp>
            <p:nvSpPr>
              <p:cNvPr id="596058" name="Line 64"/>
              <p:cNvSpPr>
                <a:spLocks noChangeShapeType="1"/>
              </p:cNvSpPr>
              <p:nvPr/>
            </p:nvSpPr>
            <p:spPr bwMode="auto">
              <a:xfrm flipH="1">
                <a:off x="280" y="3664"/>
                <a:ext cx="1312" cy="0"/>
              </a:xfrm>
              <a:prstGeom prst="line">
                <a:avLst/>
              </a:prstGeom>
              <a:noFill/>
              <a:ln w="25400">
                <a:solidFill>
                  <a:srgbClr val="800000"/>
                </a:solidFill>
                <a:round/>
                <a:headEnd/>
                <a:tailEnd/>
              </a:ln>
            </p:spPr>
            <p:txBody>
              <a:bodyPr wrap="none" anchor="ctr"/>
              <a:lstStyle/>
              <a:p>
                <a:endParaRPr lang="zh-CN" altLang="en-US"/>
              </a:p>
            </p:txBody>
          </p:sp>
          <p:sp>
            <p:nvSpPr>
              <p:cNvPr id="596059" name="Line 65"/>
              <p:cNvSpPr>
                <a:spLocks noChangeShapeType="1"/>
              </p:cNvSpPr>
              <p:nvPr/>
            </p:nvSpPr>
            <p:spPr bwMode="auto">
              <a:xfrm>
                <a:off x="288" y="3048"/>
                <a:ext cx="0" cy="608"/>
              </a:xfrm>
              <a:prstGeom prst="line">
                <a:avLst/>
              </a:prstGeom>
              <a:noFill/>
              <a:ln w="25400">
                <a:solidFill>
                  <a:srgbClr val="800000"/>
                </a:solidFill>
                <a:round/>
                <a:headEnd/>
                <a:tailEnd/>
              </a:ln>
            </p:spPr>
            <p:txBody>
              <a:bodyPr wrap="none" anchor="ctr"/>
              <a:lstStyle/>
              <a:p>
                <a:endParaRPr lang="zh-CN" altLang="en-US"/>
              </a:p>
            </p:txBody>
          </p:sp>
          <p:sp>
            <p:nvSpPr>
              <p:cNvPr id="596060" name="Line 76"/>
              <p:cNvSpPr>
                <a:spLocks noChangeShapeType="1"/>
              </p:cNvSpPr>
              <p:nvPr/>
            </p:nvSpPr>
            <p:spPr bwMode="auto">
              <a:xfrm>
                <a:off x="4040" y="3472"/>
                <a:ext cx="128" cy="0"/>
              </a:xfrm>
              <a:prstGeom prst="line">
                <a:avLst/>
              </a:prstGeom>
              <a:noFill/>
              <a:ln w="25400">
                <a:solidFill>
                  <a:srgbClr val="800000"/>
                </a:solidFill>
                <a:round/>
                <a:headEnd/>
                <a:tailEnd/>
              </a:ln>
            </p:spPr>
            <p:txBody>
              <a:bodyPr wrap="none" anchor="ctr"/>
              <a:lstStyle/>
              <a:p>
                <a:endParaRPr lang="zh-CN" altLang="en-US"/>
              </a:p>
            </p:txBody>
          </p:sp>
          <p:sp>
            <p:nvSpPr>
              <p:cNvPr id="596061" name="Line 78"/>
              <p:cNvSpPr>
                <a:spLocks noChangeShapeType="1"/>
              </p:cNvSpPr>
              <p:nvPr/>
            </p:nvSpPr>
            <p:spPr bwMode="auto">
              <a:xfrm flipH="1">
                <a:off x="4168" y="3472"/>
                <a:ext cx="160" cy="0"/>
              </a:xfrm>
              <a:prstGeom prst="line">
                <a:avLst/>
              </a:prstGeom>
              <a:noFill/>
              <a:ln w="25400">
                <a:solidFill>
                  <a:srgbClr val="800000"/>
                </a:solidFill>
                <a:round/>
                <a:headEnd/>
                <a:tailEnd/>
              </a:ln>
            </p:spPr>
            <p:txBody>
              <a:bodyPr wrap="none" anchor="ctr"/>
              <a:lstStyle/>
              <a:p>
                <a:endParaRPr lang="zh-CN" altLang="en-US"/>
              </a:p>
            </p:txBody>
          </p:sp>
          <p:sp>
            <p:nvSpPr>
              <p:cNvPr id="596062" name="Line 79"/>
              <p:cNvSpPr>
                <a:spLocks noChangeShapeType="1"/>
              </p:cNvSpPr>
              <p:nvPr/>
            </p:nvSpPr>
            <p:spPr bwMode="auto">
              <a:xfrm>
                <a:off x="4032" y="3664"/>
                <a:ext cx="1432" cy="0"/>
              </a:xfrm>
              <a:prstGeom prst="line">
                <a:avLst/>
              </a:prstGeom>
              <a:noFill/>
              <a:ln w="25400">
                <a:solidFill>
                  <a:srgbClr val="800000"/>
                </a:solidFill>
                <a:round/>
                <a:headEnd/>
                <a:tailEnd/>
              </a:ln>
            </p:spPr>
            <p:txBody>
              <a:bodyPr wrap="none" anchor="ctr"/>
              <a:lstStyle/>
              <a:p>
                <a:endParaRPr lang="zh-CN" altLang="en-US"/>
              </a:p>
            </p:txBody>
          </p:sp>
          <p:sp>
            <p:nvSpPr>
              <p:cNvPr id="596063" name="Line 80"/>
              <p:cNvSpPr>
                <a:spLocks noChangeShapeType="1"/>
              </p:cNvSpPr>
              <p:nvPr/>
            </p:nvSpPr>
            <p:spPr bwMode="auto">
              <a:xfrm>
                <a:off x="5465" y="3070"/>
                <a:ext cx="0" cy="608"/>
              </a:xfrm>
              <a:prstGeom prst="line">
                <a:avLst/>
              </a:prstGeom>
              <a:noFill/>
              <a:ln w="25400">
                <a:solidFill>
                  <a:srgbClr val="800000"/>
                </a:solidFill>
                <a:round/>
                <a:headEnd/>
                <a:tailEnd/>
              </a:ln>
            </p:spPr>
            <p:txBody>
              <a:bodyPr wrap="none" anchor="ctr"/>
              <a:lstStyle/>
              <a:p>
                <a:endParaRPr lang="zh-CN" altLang="en-US"/>
              </a:p>
            </p:txBody>
          </p:sp>
        </p:grpSp>
        <p:sp>
          <p:nvSpPr>
            <p:cNvPr id="596064" name="Rectangle 100"/>
            <p:cNvSpPr>
              <a:spLocks noChangeArrowheads="1"/>
            </p:cNvSpPr>
            <p:nvPr/>
          </p:nvSpPr>
          <p:spPr bwMode="auto">
            <a:xfrm>
              <a:off x="3831" y="3703"/>
              <a:ext cx="145" cy="167"/>
            </a:xfrm>
            <a:prstGeom prst="rect">
              <a:avLst/>
            </a:prstGeom>
            <a:noFill/>
            <a:ln w="9525">
              <a:noFill/>
              <a:miter lim="800000"/>
              <a:headEnd/>
              <a:tailEnd/>
            </a:ln>
          </p:spPr>
          <p:txBody>
            <a:bodyPr wrap="none" lIns="0" tIns="0" rIns="0" bIns="0">
              <a:spAutoFit/>
            </a:bodyPr>
            <a:lstStyle/>
            <a:p>
              <a:pPr eaLnBrk="1" hangingPunct="1">
                <a:spcBef>
                  <a:spcPct val="50000"/>
                </a:spcBef>
              </a:pPr>
              <a:r>
                <a:rPr lang="en-US" altLang="zh-CN" sz="1800" b="1">
                  <a:solidFill>
                    <a:srgbClr val="800000"/>
                  </a:solidFill>
                  <a:ea typeface="宋体" pitchFamily="2" charset="-122"/>
                </a:rPr>
                <a:t>③</a:t>
              </a:r>
              <a:endParaRPr lang="zh-CN" altLang="en-US" sz="1800" b="1">
                <a:solidFill>
                  <a:srgbClr val="800000"/>
                </a:solidFill>
                <a:ea typeface="宋体" pitchFamily="2" charset="-122"/>
              </a:endParaRPr>
            </a:p>
          </p:txBody>
        </p:sp>
        <p:sp>
          <p:nvSpPr>
            <p:cNvPr id="596065" name="Rectangle 101"/>
            <p:cNvSpPr>
              <a:spLocks noChangeArrowheads="1"/>
            </p:cNvSpPr>
            <p:nvPr/>
          </p:nvSpPr>
          <p:spPr bwMode="auto">
            <a:xfrm>
              <a:off x="1784" y="3703"/>
              <a:ext cx="145" cy="167"/>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1800" b="1">
                  <a:solidFill>
                    <a:srgbClr val="0000FF"/>
                  </a:solidFill>
                  <a:ea typeface="宋体" pitchFamily="2" charset="-122"/>
                </a:rPr>
                <a:t>③</a:t>
              </a:r>
              <a:endParaRPr kumimoji="1" lang="zh-CN" altLang="en-US" sz="1800" b="1">
                <a:solidFill>
                  <a:srgbClr val="0000FF"/>
                </a:solidFill>
                <a:ea typeface="宋体" pitchFamily="2" charset="-122"/>
              </a:endParaRPr>
            </a:p>
          </p:txBody>
        </p:sp>
      </p:grpSp>
      <p:grpSp>
        <p:nvGrpSpPr>
          <p:cNvPr id="596066" name="Group 112"/>
          <p:cNvGrpSpPr>
            <a:grpSpLocks/>
          </p:cNvGrpSpPr>
          <p:nvPr/>
        </p:nvGrpSpPr>
        <p:grpSpPr bwMode="auto">
          <a:xfrm>
            <a:off x="3962400" y="4776788"/>
            <a:ext cx="2149475" cy="1725612"/>
            <a:chOff x="2496" y="3048"/>
            <a:chExt cx="1354" cy="1051"/>
          </a:xfrm>
        </p:grpSpPr>
        <p:sp>
          <p:nvSpPr>
            <p:cNvPr id="596067" name="Rectangle 52"/>
            <p:cNvSpPr>
              <a:spLocks noChangeArrowheads="1"/>
            </p:cNvSpPr>
            <p:nvPr/>
          </p:nvSpPr>
          <p:spPr bwMode="auto">
            <a:xfrm>
              <a:off x="2880" y="3878"/>
              <a:ext cx="970" cy="221"/>
            </a:xfrm>
            <a:prstGeom prst="rect">
              <a:avLst/>
            </a:prstGeom>
            <a:noFill/>
            <a:ln w="12700">
              <a:noFill/>
              <a:miter lim="800000"/>
              <a:headEnd/>
              <a:tailEnd/>
            </a:ln>
          </p:spPr>
          <p:txBody>
            <a:bodyPr wrap="none" lIns="90488" tIns="44450" rIns="90488" bIns="44450">
              <a:spAutoFit/>
            </a:bodyPr>
            <a:lstStyle/>
            <a:p>
              <a:r>
                <a:rPr kumimoji="1" lang="en-US" altLang="zh-CN" sz="1800" b="1">
                  <a:solidFill>
                    <a:srgbClr val="0000FF"/>
                  </a:solidFill>
                  <a:ea typeface="宋体" pitchFamily="2" charset="-122"/>
                </a:rPr>
                <a:t>Cache</a:t>
              </a:r>
              <a:r>
                <a:rPr lang="en-US" altLang="zh-CN" b="1">
                  <a:solidFill>
                    <a:srgbClr val="CC0000"/>
                  </a:solidFill>
                  <a:latin typeface="Times New Roman" pitchFamily="18" charset="0"/>
                  <a:ea typeface="宋体" pitchFamily="2" charset="-122"/>
                </a:rPr>
                <a:t> </a:t>
              </a:r>
              <a:r>
                <a:rPr kumimoji="1" lang="en-US" altLang="zh-CN" sz="1800" b="1">
                  <a:solidFill>
                    <a:srgbClr val="0000FF"/>
                  </a:solidFill>
                  <a:ea typeface="宋体" pitchFamily="2" charset="-122"/>
                </a:rPr>
                <a:t>Block</a:t>
              </a:r>
            </a:p>
          </p:txBody>
        </p:sp>
        <p:grpSp>
          <p:nvGrpSpPr>
            <p:cNvPr id="596068" name="Group 110"/>
            <p:cNvGrpSpPr>
              <a:grpSpLocks/>
            </p:cNvGrpSpPr>
            <p:nvPr/>
          </p:nvGrpSpPr>
          <p:grpSpPr bwMode="auto">
            <a:xfrm>
              <a:off x="2496" y="3048"/>
              <a:ext cx="974" cy="1040"/>
              <a:chOff x="2496" y="3048"/>
              <a:chExt cx="974" cy="1040"/>
            </a:xfrm>
          </p:grpSpPr>
          <p:sp>
            <p:nvSpPr>
              <p:cNvPr id="596069" name="Line 45"/>
              <p:cNvSpPr>
                <a:spLocks noChangeShapeType="1"/>
              </p:cNvSpPr>
              <p:nvPr/>
            </p:nvSpPr>
            <p:spPr bwMode="auto">
              <a:xfrm>
                <a:off x="2496" y="3048"/>
                <a:ext cx="0" cy="368"/>
              </a:xfrm>
              <a:prstGeom prst="line">
                <a:avLst/>
              </a:prstGeom>
              <a:noFill/>
              <a:ln w="25400">
                <a:solidFill>
                  <a:schemeClr val="tx1"/>
                </a:solidFill>
                <a:round/>
                <a:headEnd/>
                <a:tailEnd type="triangle" w="med" len="med"/>
              </a:ln>
            </p:spPr>
            <p:txBody>
              <a:bodyPr wrap="none" anchor="ctr"/>
              <a:lstStyle/>
              <a:p>
                <a:endParaRPr lang="zh-CN" altLang="en-US"/>
              </a:p>
            </p:txBody>
          </p:sp>
          <p:sp>
            <p:nvSpPr>
              <p:cNvPr id="596070" name="Line 46"/>
              <p:cNvSpPr>
                <a:spLocks noChangeShapeType="1"/>
              </p:cNvSpPr>
              <p:nvPr/>
            </p:nvSpPr>
            <p:spPr bwMode="auto">
              <a:xfrm>
                <a:off x="3264" y="3048"/>
                <a:ext cx="0" cy="368"/>
              </a:xfrm>
              <a:prstGeom prst="line">
                <a:avLst/>
              </a:prstGeom>
              <a:noFill/>
              <a:ln w="25400">
                <a:solidFill>
                  <a:schemeClr val="tx1"/>
                </a:solidFill>
                <a:round/>
                <a:headEnd/>
                <a:tailEnd type="triangle" w="med" len="med"/>
              </a:ln>
            </p:spPr>
            <p:txBody>
              <a:bodyPr wrap="none" anchor="ctr"/>
              <a:lstStyle/>
              <a:p>
                <a:endParaRPr lang="zh-CN" altLang="en-US"/>
              </a:p>
            </p:txBody>
          </p:sp>
          <p:grpSp>
            <p:nvGrpSpPr>
              <p:cNvPr id="596071" name="Group 107"/>
              <p:cNvGrpSpPr>
                <a:grpSpLocks/>
              </p:cNvGrpSpPr>
              <p:nvPr/>
            </p:nvGrpSpPr>
            <p:grpSpPr bwMode="auto">
              <a:xfrm>
                <a:off x="2592" y="3217"/>
                <a:ext cx="878" cy="871"/>
                <a:chOff x="2592" y="3217"/>
                <a:chExt cx="878" cy="871"/>
              </a:xfrm>
            </p:grpSpPr>
            <p:sp>
              <p:nvSpPr>
                <p:cNvPr id="596072" name="Line 51"/>
                <p:cNvSpPr>
                  <a:spLocks noChangeShapeType="1"/>
                </p:cNvSpPr>
                <p:nvPr/>
              </p:nvSpPr>
              <p:spPr bwMode="auto">
                <a:xfrm>
                  <a:off x="2880" y="3624"/>
                  <a:ext cx="0" cy="464"/>
                </a:xfrm>
                <a:prstGeom prst="line">
                  <a:avLst/>
                </a:prstGeom>
                <a:noFill/>
                <a:ln w="25400">
                  <a:noFill/>
                  <a:round/>
                  <a:headEnd/>
                  <a:tailEnd type="triangle" w="med" len="med"/>
                </a:ln>
              </p:spPr>
              <p:txBody>
                <a:bodyPr wrap="none" anchor="ctr"/>
                <a:lstStyle/>
                <a:p>
                  <a:endParaRPr lang="zh-CN" altLang="en-US"/>
                </a:p>
              </p:txBody>
            </p:sp>
            <p:grpSp>
              <p:nvGrpSpPr>
                <p:cNvPr id="596073" name="Group 106"/>
                <p:cNvGrpSpPr>
                  <a:grpSpLocks/>
                </p:cNvGrpSpPr>
                <p:nvPr/>
              </p:nvGrpSpPr>
              <p:grpSpPr bwMode="auto">
                <a:xfrm>
                  <a:off x="2592" y="3217"/>
                  <a:ext cx="878" cy="188"/>
                  <a:chOff x="2592" y="3217"/>
                  <a:chExt cx="878" cy="188"/>
                </a:xfrm>
              </p:grpSpPr>
              <p:sp>
                <p:nvSpPr>
                  <p:cNvPr id="596074" name="Rectangle 104"/>
                  <p:cNvSpPr>
                    <a:spLocks noChangeArrowheads="1"/>
                  </p:cNvSpPr>
                  <p:nvPr/>
                </p:nvSpPr>
                <p:spPr bwMode="auto">
                  <a:xfrm>
                    <a:off x="2592" y="3238"/>
                    <a:ext cx="145" cy="167"/>
                  </a:xfrm>
                  <a:prstGeom prst="rect">
                    <a:avLst/>
                  </a:prstGeom>
                  <a:noFill/>
                  <a:ln w="9525">
                    <a:noFill/>
                    <a:miter lim="800000"/>
                    <a:headEnd/>
                    <a:tailEnd/>
                  </a:ln>
                </p:spPr>
                <p:txBody>
                  <a:bodyPr wrap="none" lIns="0" tIns="0" rIns="0" bIns="0" anchor="ctr">
                    <a:spAutoFit/>
                  </a:bodyPr>
                  <a:lstStyle/>
                  <a:p>
                    <a:r>
                      <a:rPr kumimoji="1" lang="en-US" altLang="zh-CN" sz="1800" b="1">
                        <a:solidFill>
                          <a:srgbClr val="0000FF"/>
                        </a:solidFill>
                        <a:ea typeface="宋体" pitchFamily="2" charset="-122"/>
                      </a:rPr>
                      <a:t>⑤</a:t>
                    </a:r>
                  </a:p>
                </p:txBody>
              </p:sp>
              <p:sp>
                <p:nvSpPr>
                  <p:cNvPr id="596075" name="Rectangle 105"/>
                  <p:cNvSpPr>
                    <a:spLocks noChangeArrowheads="1"/>
                  </p:cNvSpPr>
                  <p:nvPr/>
                </p:nvSpPr>
                <p:spPr bwMode="auto">
                  <a:xfrm>
                    <a:off x="3325" y="3217"/>
                    <a:ext cx="145" cy="167"/>
                  </a:xfrm>
                  <a:prstGeom prst="rect">
                    <a:avLst/>
                  </a:prstGeom>
                  <a:noFill/>
                  <a:ln w="9525">
                    <a:noFill/>
                    <a:miter lim="800000"/>
                    <a:headEnd/>
                    <a:tailEnd/>
                  </a:ln>
                </p:spPr>
                <p:txBody>
                  <a:bodyPr wrap="none" lIns="0" tIns="0" rIns="0" bIns="0" anchor="ctr">
                    <a:spAutoFit/>
                  </a:bodyPr>
                  <a:lstStyle/>
                  <a:p>
                    <a:r>
                      <a:rPr lang="en-US" altLang="zh-CN" sz="1800" b="1">
                        <a:solidFill>
                          <a:srgbClr val="006600"/>
                        </a:solidFill>
                        <a:ea typeface="宋体" pitchFamily="2" charset="-122"/>
                      </a:rPr>
                      <a:t>⑤</a:t>
                    </a:r>
                  </a:p>
                </p:txBody>
              </p:sp>
            </p:grpSp>
          </p:grpSp>
        </p:grpSp>
        <p:sp>
          <p:nvSpPr>
            <p:cNvPr id="596076" name="Line 111"/>
            <p:cNvSpPr>
              <a:spLocks noChangeShapeType="1"/>
            </p:cNvSpPr>
            <p:nvPr/>
          </p:nvSpPr>
          <p:spPr bwMode="auto">
            <a:xfrm>
              <a:off x="2904" y="3618"/>
              <a:ext cx="0" cy="444"/>
            </a:xfrm>
            <a:prstGeom prst="line">
              <a:avLst/>
            </a:prstGeom>
            <a:noFill/>
            <a:ln w="28575">
              <a:solidFill>
                <a:schemeClr val="tx1"/>
              </a:solidFill>
              <a:round/>
              <a:headEnd/>
              <a:tailEnd type="triangle" w="med" len="med"/>
            </a:ln>
          </p:spPr>
          <p:txBody>
            <a:bodyPr lIns="0" tIns="0" rIns="0" bIns="0">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5443">
                                            <p:txEl>
                                              <p:pRg st="1" end="1"/>
                                            </p:txEl>
                                          </p:spTgt>
                                        </p:tgtEl>
                                        <p:attrNameLst>
                                          <p:attrName>style.visibility</p:attrName>
                                        </p:attrNameLst>
                                      </p:cBhvr>
                                      <p:to>
                                        <p:strVal val="visible"/>
                                      </p:to>
                                    </p:set>
                                    <p:animEffect transition="in" filter="blinds(horizontal)">
                                      <p:cBhvr>
                                        <p:cTn id="7" dur="500"/>
                                        <p:tgtEl>
                                          <p:spTgt spid="4454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5443">
                                            <p:txEl>
                                              <p:pRg st="2" end="2"/>
                                            </p:txEl>
                                          </p:spTgt>
                                        </p:tgtEl>
                                        <p:attrNameLst>
                                          <p:attrName>style.visibility</p:attrName>
                                        </p:attrNameLst>
                                      </p:cBhvr>
                                      <p:to>
                                        <p:strVal val="visible"/>
                                      </p:to>
                                    </p:set>
                                    <p:animEffect transition="in" filter="blinds(horizontal)">
                                      <p:cBhvr>
                                        <p:cTn id="12" dur="500"/>
                                        <p:tgtEl>
                                          <p:spTgt spid="4454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45443">
                                            <p:txEl>
                                              <p:pRg st="3" end="3"/>
                                            </p:txEl>
                                          </p:spTgt>
                                        </p:tgtEl>
                                        <p:attrNameLst>
                                          <p:attrName>style.visibility</p:attrName>
                                        </p:attrNameLst>
                                      </p:cBhvr>
                                      <p:to>
                                        <p:strVal val="visible"/>
                                      </p:to>
                                    </p:set>
                                    <p:animEffect transition="in" filter="blinds(horizontal)">
                                      <p:cBhvr>
                                        <p:cTn id="17" dur="500"/>
                                        <p:tgtEl>
                                          <p:spTgt spid="44544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45443">
                                            <p:txEl>
                                              <p:pRg st="4" end="4"/>
                                            </p:txEl>
                                          </p:spTgt>
                                        </p:tgtEl>
                                        <p:attrNameLst>
                                          <p:attrName>style.visibility</p:attrName>
                                        </p:attrNameLst>
                                      </p:cBhvr>
                                      <p:to>
                                        <p:strVal val="visible"/>
                                      </p:to>
                                    </p:set>
                                    <p:animEffect transition="in" filter="blinds(horizontal)">
                                      <p:cBhvr>
                                        <p:cTn id="22" dur="500"/>
                                        <p:tgtEl>
                                          <p:spTgt spid="44544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45443">
                                            <p:txEl>
                                              <p:pRg st="5" end="5"/>
                                            </p:txEl>
                                          </p:spTgt>
                                        </p:tgtEl>
                                        <p:attrNameLst>
                                          <p:attrName>style.visibility</p:attrName>
                                        </p:attrNameLst>
                                      </p:cBhvr>
                                      <p:to>
                                        <p:strVal val="visible"/>
                                      </p:to>
                                    </p:set>
                                    <p:animEffect transition="in" filter="blinds(horizontal)">
                                      <p:cBhvr>
                                        <p:cTn id="27" dur="500"/>
                                        <p:tgtEl>
                                          <p:spTgt spid="4454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idx="4294967295"/>
          </p:nvPr>
        </p:nvSpPr>
        <p:spPr>
          <a:xfrm>
            <a:off x="1576388" y="169863"/>
            <a:ext cx="4498975" cy="473075"/>
          </a:xfrm>
          <a:noFill/>
        </p:spPr>
        <p:txBody>
          <a:bodyPr wrap="none"/>
          <a:lstStyle/>
          <a:p>
            <a:pPr eaLnBrk="1" hangingPunct="1"/>
            <a:r>
              <a:rPr lang="zh-CN" altLang="en-US" sz="3200"/>
              <a:t>命中率、缺失率、缺失损失</a:t>
            </a:r>
          </a:p>
        </p:txBody>
      </p:sp>
      <p:sp>
        <p:nvSpPr>
          <p:cNvPr id="415747" name="Rectangle 3"/>
          <p:cNvSpPr>
            <a:spLocks noGrp="1" noChangeArrowheads="1"/>
          </p:cNvSpPr>
          <p:nvPr>
            <p:ph type="body" idx="4294967295"/>
          </p:nvPr>
        </p:nvSpPr>
        <p:spPr>
          <a:xfrm>
            <a:off x="339725" y="1122363"/>
            <a:ext cx="8575675" cy="4491037"/>
          </a:xfrm>
          <a:noFill/>
        </p:spPr>
        <p:txBody>
          <a:bodyPr/>
          <a:lstStyle/>
          <a:p>
            <a:pPr eaLnBrk="1" hangingPunct="1">
              <a:lnSpc>
                <a:spcPct val="110000"/>
              </a:lnSpc>
              <a:spcBef>
                <a:spcPct val="25000"/>
              </a:spcBef>
            </a:pPr>
            <a:r>
              <a:rPr lang="en-US" altLang="zh-CN" sz="2200">
                <a:latin typeface="微软雅黑" pitchFamily="34" charset="-122"/>
                <a:ea typeface="微软雅黑" pitchFamily="34" charset="-122"/>
              </a:rPr>
              <a:t>Hit: </a:t>
            </a:r>
            <a:r>
              <a:rPr lang="zh-CN" altLang="en-US" sz="2200">
                <a:latin typeface="微软雅黑" pitchFamily="34" charset="-122"/>
                <a:ea typeface="微软雅黑" pitchFamily="34" charset="-122"/>
              </a:rPr>
              <a:t>要访问的信息在</a:t>
            </a:r>
            <a:r>
              <a:rPr lang="en-US" altLang="zh-CN" sz="2200">
                <a:latin typeface="微软雅黑" pitchFamily="34" charset="-122"/>
                <a:ea typeface="微软雅黑" pitchFamily="34" charset="-122"/>
              </a:rPr>
              <a:t>Cache</a:t>
            </a:r>
            <a:r>
              <a:rPr lang="zh-CN" altLang="en-US" sz="2200">
                <a:latin typeface="微软雅黑" pitchFamily="34" charset="-122"/>
                <a:ea typeface="微软雅黑" pitchFamily="34" charset="-122"/>
              </a:rPr>
              <a:t>中 </a:t>
            </a:r>
          </a:p>
          <a:p>
            <a:pPr lvl="1" eaLnBrk="1" hangingPunct="1">
              <a:lnSpc>
                <a:spcPct val="110000"/>
              </a:lnSpc>
              <a:spcBef>
                <a:spcPct val="25000"/>
              </a:spcBef>
            </a:pPr>
            <a:r>
              <a:rPr lang="en-US" altLang="zh-CN" sz="2200">
                <a:solidFill>
                  <a:schemeClr val="accent1"/>
                </a:solidFill>
                <a:latin typeface="微软雅黑" pitchFamily="34" charset="-122"/>
                <a:ea typeface="微软雅黑" pitchFamily="34" charset="-122"/>
              </a:rPr>
              <a:t>Hit Rate</a:t>
            </a:r>
            <a:r>
              <a:rPr lang="en-US" altLang="zh-CN" sz="2200">
                <a:solidFill>
                  <a:srgbClr val="CC3300"/>
                </a:solidFill>
                <a:latin typeface="微软雅黑" pitchFamily="34" charset="-122"/>
                <a:ea typeface="微软雅黑" pitchFamily="34" charset="-122"/>
              </a:rPr>
              <a:t>(</a:t>
            </a:r>
            <a:r>
              <a:rPr lang="zh-CN" altLang="en-US" sz="2200">
                <a:solidFill>
                  <a:srgbClr val="CC3300"/>
                </a:solidFill>
                <a:latin typeface="微软雅黑" pitchFamily="34" charset="-122"/>
                <a:ea typeface="微软雅黑" pitchFamily="34" charset="-122"/>
              </a:rPr>
              <a:t>命中率)</a:t>
            </a:r>
            <a:r>
              <a:rPr lang="zh-CN" altLang="en-US" sz="2200">
                <a:latin typeface="微软雅黑" pitchFamily="34" charset="-122"/>
                <a:ea typeface="微软雅黑" pitchFamily="34" charset="-122"/>
              </a:rPr>
              <a:t>：在</a:t>
            </a:r>
            <a:r>
              <a:rPr lang="en-US" altLang="zh-CN" sz="2200">
                <a:latin typeface="微软雅黑" pitchFamily="34" charset="-122"/>
                <a:ea typeface="微软雅黑" pitchFamily="34" charset="-122"/>
              </a:rPr>
              <a:t>Cache</a:t>
            </a:r>
            <a:r>
              <a:rPr lang="zh-CN" altLang="en-US" sz="2200">
                <a:latin typeface="微软雅黑" pitchFamily="34" charset="-122"/>
                <a:ea typeface="微软雅黑" pitchFamily="34" charset="-122"/>
              </a:rPr>
              <a:t>中的概率</a:t>
            </a:r>
          </a:p>
          <a:p>
            <a:pPr lvl="1" eaLnBrk="1" hangingPunct="1">
              <a:lnSpc>
                <a:spcPct val="110000"/>
              </a:lnSpc>
              <a:spcBef>
                <a:spcPct val="25000"/>
              </a:spcBef>
            </a:pPr>
            <a:r>
              <a:rPr lang="en-US" altLang="zh-CN" sz="2200">
                <a:solidFill>
                  <a:schemeClr val="accent1"/>
                </a:solidFill>
                <a:latin typeface="微软雅黑" pitchFamily="34" charset="-122"/>
                <a:ea typeface="微软雅黑" pitchFamily="34" charset="-122"/>
              </a:rPr>
              <a:t>Hit Time </a:t>
            </a:r>
            <a:r>
              <a:rPr lang="en-US" altLang="zh-CN" sz="2200">
                <a:solidFill>
                  <a:srgbClr val="CC3300"/>
                </a:solidFill>
                <a:latin typeface="微软雅黑" pitchFamily="34" charset="-122"/>
                <a:ea typeface="微软雅黑" pitchFamily="34" charset="-122"/>
              </a:rPr>
              <a:t>(</a:t>
            </a:r>
            <a:r>
              <a:rPr lang="zh-CN" altLang="en-US" sz="2200">
                <a:solidFill>
                  <a:srgbClr val="CC3300"/>
                </a:solidFill>
                <a:latin typeface="微软雅黑" pitchFamily="34" charset="-122"/>
                <a:ea typeface="微软雅黑" pitchFamily="34" charset="-122"/>
              </a:rPr>
              <a:t>命中时间</a:t>
            </a:r>
            <a:r>
              <a:rPr lang="en-US" altLang="zh-CN" sz="2200">
                <a:solidFill>
                  <a:srgbClr val="CC3300"/>
                </a:solidFill>
                <a:latin typeface="微软雅黑" pitchFamily="34" charset="-122"/>
                <a:ea typeface="微软雅黑" pitchFamily="34" charset="-122"/>
              </a:rPr>
              <a:t>)</a:t>
            </a:r>
            <a:r>
              <a:rPr lang="en-US" altLang="zh-CN" sz="2200">
                <a:solidFill>
                  <a:schemeClr val="accent1"/>
                </a:solidFill>
                <a:latin typeface="微软雅黑" pitchFamily="34" charset="-122"/>
                <a:ea typeface="微软雅黑" pitchFamily="34" charset="-122"/>
              </a:rPr>
              <a:t> </a:t>
            </a:r>
            <a:r>
              <a:rPr lang="zh-CN" altLang="en-US" sz="2200">
                <a:latin typeface="微软雅黑" pitchFamily="34" charset="-122"/>
                <a:ea typeface="微软雅黑" pitchFamily="34" charset="-122"/>
              </a:rPr>
              <a:t>：在</a:t>
            </a:r>
            <a:r>
              <a:rPr lang="en-US" altLang="zh-CN" sz="2200">
                <a:latin typeface="微软雅黑" pitchFamily="34" charset="-122"/>
                <a:ea typeface="微软雅黑" pitchFamily="34" charset="-122"/>
              </a:rPr>
              <a:t>Cache</a:t>
            </a:r>
            <a:r>
              <a:rPr lang="zh-CN" altLang="en-US" sz="2200">
                <a:latin typeface="微软雅黑" pitchFamily="34" charset="-122"/>
                <a:ea typeface="微软雅黑" pitchFamily="34" charset="-122"/>
              </a:rPr>
              <a:t>中的访问时间，包括：</a:t>
            </a:r>
            <a:endParaRPr lang="en-US" altLang="zh-CN" sz="2200">
              <a:latin typeface="微软雅黑" pitchFamily="34" charset="-122"/>
              <a:ea typeface="微软雅黑" pitchFamily="34" charset="-122"/>
            </a:endParaRPr>
          </a:p>
          <a:p>
            <a:pPr lvl="2" eaLnBrk="1" hangingPunct="1">
              <a:lnSpc>
                <a:spcPct val="110000"/>
              </a:lnSpc>
              <a:spcBef>
                <a:spcPct val="25000"/>
              </a:spcBef>
              <a:buFontTx/>
              <a:buNone/>
            </a:pPr>
            <a:r>
              <a:rPr lang="en-US" altLang="zh-CN" sz="2200">
                <a:solidFill>
                  <a:srgbClr val="000099"/>
                </a:solidFill>
                <a:latin typeface="微软雅黑" pitchFamily="34" charset="-122"/>
                <a:ea typeface="微软雅黑" pitchFamily="34" charset="-122"/>
              </a:rPr>
              <a:t>Time to determine hit/miss + Cache access time </a:t>
            </a:r>
          </a:p>
          <a:p>
            <a:pPr lvl="2" eaLnBrk="1" hangingPunct="1">
              <a:lnSpc>
                <a:spcPct val="110000"/>
              </a:lnSpc>
              <a:spcBef>
                <a:spcPct val="25000"/>
              </a:spcBef>
              <a:buFontTx/>
              <a:buNone/>
            </a:pPr>
            <a:r>
              <a:rPr lang="en-US" altLang="zh-CN" sz="2200">
                <a:latin typeface="微软雅黑" pitchFamily="34" charset="-122"/>
                <a:ea typeface="微软雅黑" pitchFamily="34" charset="-122"/>
              </a:rPr>
              <a:t>(</a:t>
            </a:r>
            <a:r>
              <a:rPr lang="zh-CN" altLang="en-US" sz="2200">
                <a:latin typeface="微软雅黑" pitchFamily="34" charset="-122"/>
                <a:ea typeface="微软雅黑" pitchFamily="34" charset="-122"/>
              </a:rPr>
              <a:t>即： 判断时间 </a:t>
            </a:r>
            <a:r>
              <a:rPr lang="en-US" altLang="zh-CN" sz="2200">
                <a:latin typeface="微软雅黑" pitchFamily="34" charset="-122"/>
                <a:ea typeface="微软雅黑" pitchFamily="34" charset="-122"/>
              </a:rPr>
              <a:t>+ Cache</a:t>
            </a:r>
            <a:r>
              <a:rPr lang="zh-CN" altLang="en-US" sz="2200">
                <a:latin typeface="微软雅黑" pitchFamily="34" charset="-122"/>
                <a:ea typeface="微软雅黑" pitchFamily="34" charset="-122"/>
              </a:rPr>
              <a:t>访问</a:t>
            </a:r>
            <a:r>
              <a:rPr lang="en-US" altLang="zh-CN" sz="2200">
                <a:latin typeface="微软雅黑" pitchFamily="34" charset="-122"/>
                <a:ea typeface="微软雅黑" pitchFamily="34" charset="-122"/>
              </a:rPr>
              <a:t>)</a:t>
            </a:r>
            <a:endParaRPr lang="zh-CN" altLang="en-US" sz="2200">
              <a:latin typeface="微软雅黑" pitchFamily="34" charset="-122"/>
              <a:ea typeface="微软雅黑" pitchFamily="34" charset="-122"/>
            </a:endParaRPr>
          </a:p>
          <a:p>
            <a:pPr eaLnBrk="1" hangingPunct="1">
              <a:lnSpc>
                <a:spcPct val="110000"/>
              </a:lnSpc>
              <a:spcBef>
                <a:spcPct val="25000"/>
              </a:spcBef>
            </a:pPr>
            <a:r>
              <a:rPr lang="en-US" altLang="zh-CN" sz="2200">
                <a:latin typeface="微软雅黑" pitchFamily="34" charset="-122"/>
                <a:ea typeface="微软雅黑" pitchFamily="34" charset="-122"/>
              </a:rPr>
              <a:t>Miss: </a:t>
            </a:r>
            <a:r>
              <a:rPr lang="zh-CN" altLang="en-US" sz="2200">
                <a:latin typeface="微软雅黑" pitchFamily="34" charset="-122"/>
                <a:ea typeface="微软雅黑" pitchFamily="34" charset="-122"/>
              </a:rPr>
              <a:t>要找的信息不在</a:t>
            </a:r>
            <a:r>
              <a:rPr lang="en-US" altLang="zh-CN" sz="2200">
                <a:latin typeface="微软雅黑" pitchFamily="34" charset="-122"/>
                <a:ea typeface="微软雅黑" pitchFamily="34" charset="-122"/>
              </a:rPr>
              <a:t>Cache</a:t>
            </a:r>
            <a:r>
              <a:rPr lang="zh-CN" altLang="en-US" sz="2200">
                <a:latin typeface="微软雅黑" pitchFamily="34" charset="-122"/>
                <a:ea typeface="微软雅黑" pitchFamily="34" charset="-122"/>
              </a:rPr>
              <a:t>中</a:t>
            </a:r>
          </a:p>
          <a:p>
            <a:pPr lvl="1" eaLnBrk="1" hangingPunct="1">
              <a:lnSpc>
                <a:spcPct val="110000"/>
              </a:lnSpc>
              <a:spcBef>
                <a:spcPct val="25000"/>
              </a:spcBef>
            </a:pPr>
            <a:r>
              <a:rPr lang="en-US" altLang="zh-CN" sz="2200">
                <a:solidFill>
                  <a:schemeClr val="accent1"/>
                </a:solidFill>
                <a:latin typeface="微软雅黑" pitchFamily="34" charset="-122"/>
                <a:ea typeface="微软雅黑" pitchFamily="34" charset="-122"/>
              </a:rPr>
              <a:t>Miss Rate </a:t>
            </a:r>
            <a:r>
              <a:rPr lang="en-US" altLang="zh-CN" sz="2200">
                <a:solidFill>
                  <a:srgbClr val="CC3300"/>
                </a:solidFill>
                <a:latin typeface="微软雅黑" pitchFamily="34" charset="-122"/>
                <a:ea typeface="微软雅黑" pitchFamily="34" charset="-122"/>
              </a:rPr>
              <a:t>(</a:t>
            </a:r>
            <a:r>
              <a:rPr lang="zh-CN" altLang="en-US" sz="2200">
                <a:solidFill>
                  <a:srgbClr val="CC3300"/>
                </a:solidFill>
                <a:latin typeface="微软雅黑" pitchFamily="34" charset="-122"/>
                <a:ea typeface="微软雅黑" pitchFamily="34" charset="-122"/>
              </a:rPr>
              <a:t>缺失率</a:t>
            </a:r>
            <a:r>
              <a:rPr lang="en-US" altLang="zh-CN" sz="2200">
                <a:solidFill>
                  <a:srgbClr val="CC3300"/>
                </a:solidFill>
                <a:latin typeface="微软雅黑" pitchFamily="34" charset="-122"/>
                <a:ea typeface="微软雅黑" pitchFamily="34" charset="-122"/>
              </a:rPr>
              <a:t>)</a:t>
            </a:r>
            <a:r>
              <a:rPr lang="en-US" altLang="zh-CN" sz="2200">
                <a:latin typeface="微软雅黑" pitchFamily="34" charset="-122"/>
                <a:ea typeface="微软雅黑" pitchFamily="34" charset="-122"/>
              </a:rPr>
              <a:t> = 1 - (Hit Rate)</a:t>
            </a:r>
          </a:p>
          <a:p>
            <a:pPr lvl="1" eaLnBrk="1" hangingPunct="1">
              <a:lnSpc>
                <a:spcPct val="110000"/>
              </a:lnSpc>
              <a:spcBef>
                <a:spcPct val="25000"/>
              </a:spcBef>
            </a:pPr>
            <a:r>
              <a:rPr lang="en-US" altLang="zh-CN" sz="2200">
                <a:solidFill>
                  <a:schemeClr val="accent1"/>
                </a:solidFill>
                <a:latin typeface="微软雅黑" pitchFamily="34" charset="-122"/>
                <a:ea typeface="微软雅黑" pitchFamily="34" charset="-122"/>
              </a:rPr>
              <a:t>Miss Penalty </a:t>
            </a:r>
            <a:r>
              <a:rPr lang="en-US" altLang="zh-CN" sz="2200">
                <a:solidFill>
                  <a:srgbClr val="CC3300"/>
                </a:solidFill>
                <a:latin typeface="微软雅黑" pitchFamily="34" charset="-122"/>
                <a:ea typeface="微软雅黑" pitchFamily="34" charset="-122"/>
              </a:rPr>
              <a:t>(</a:t>
            </a:r>
            <a:r>
              <a:rPr lang="zh-CN" altLang="en-US" sz="2200">
                <a:solidFill>
                  <a:srgbClr val="CC3300"/>
                </a:solidFill>
                <a:latin typeface="微软雅黑" pitchFamily="34" charset="-122"/>
                <a:ea typeface="微软雅黑" pitchFamily="34" charset="-122"/>
              </a:rPr>
              <a:t>缺失损失)</a:t>
            </a:r>
            <a:r>
              <a:rPr lang="zh-CN" altLang="en-US" sz="2200">
                <a:latin typeface="微软雅黑" pitchFamily="34" charset="-122"/>
                <a:ea typeface="微软雅黑" pitchFamily="34" charset="-122"/>
              </a:rPr>
              <a:t>：访问一个主存块所花时间</a:t>
            </a:r>
          </a:p>
          <a:p>
            <a:pPr eaLnBrk="1" hangingPunct="1">
              <a:lnSpc>
                <a:spcPct val="110000"/>
              </a:lnSpc>
              <a:spcBef>
                <a:spcPct val="25000"/>
              </a:spcBef>
            </a:pPr>
            <a:r>
              <a:rPr lang="en-US" altLang="zh-CN" sz="2200">
                <a:latin typeface="微软雅黑" pitchFamily="34" charset="-122"/>
                <a:ea typeface="微软雅黑" pitchFamily="34" charset="-122"/>
              </a:rPr>
              <a:t>Hit Time &lt;&lt; Miss Penalty  </a:t>
            </a:r>
            <a:r>
              <a:rPr lang="zh-CN" altLang="en-US" sz="2200">
                <a:solidFill>
                  <a:srgbClr val="006600"/>
                </a:solidFill>
                <a:latin typeface="微软雅黑" pitchFamily="34" charset="-122"/>
                <a:ea typeface="微软雅黑" pitchFamily="34" charset="-122"/>
              </a:rPr>
              <a:t>（</a:t>
            </a:r>
            <a:r>
              <a:rPr lang="en-US" altLang="zh-CN" sz="2200">
                <a:solidFill>
                  <a:srgbClr val="006600"/>
                </a:solidFill>
                <a:latin typeface="微软雅黑" pitchFamily="34" charset="-122"/>
                <a:ea typeface="微软雅黑" pitchFamily="34" charset="-122"/>
              </a:rPr>
              <a:t>Why?</a:t>
            </a:r>
            <a:r>
              <a:rPr lang="zh-CN" altLang="en-US" sz="2200">
                <a:solidFill>
                  <a:srgbClr val="006600"/>
                </a:solidFill>
                <a:latin typeface="微软雅黑" pitchFamily="34" charset="-122"/>
                <a:ea typeface="微软雅黑" pitchFamily="34" charset="-122"/>
              </a:rPr>
              <a:t>）</a:t>
            </a:r>
          </a:p>
          <a:p>
            <a:pPr eaLnBrk="1" hangingPunct="1">
              <a:buFontTx/>
              <a:buNone/>
            </a:pPr>
            <a:endParaRPr lang="en-US" altLang="zh-CN" sz="2200">
              <a:solidFill>
                <a:schemeClr val="accent1"/>
              </a:solidFill>
              <a:latin typeface="微软雅黑" pitchFamily="34" charset="-122"/>
              <a:ea typeface="微软雅黑" pitchFamily="34" charset="-122"/>
            </a:endParaRPr>
          </a:p>
        </p:txBody>
      </p:sp>
      <p:sp>
        <p:nvSpPr>
          <p:cNvPr id="599044" name="Text Box 26"/>
          <p:cNvSpPr txBox="1">
            <a:spLocks noChangeArrowheads="1"/>
          </p:cNvSpPr>
          <p:nvPr/>
        </p:nvSpPr>
        <p:spPr bwMode="auto">
          <a:xfrm>
            <a:off x="2205038" y="7245350"/>
            <a:ext cx="274637" cy="0"/>
          </a:xfrm>
          <a:prstGeom prst="rect">
            <a:avLst/>
          </a:prstGeom>
          <a:noFill/>
          <a:ln w="9525">
            <a:noFill/>
            <a:miter lim="800000"/>
            <a:headEnd/>
            <a:tailEnd/>
          </a:ln>
        </p:spPr>
        <p:txBody>
          <a:bodyPr vert="eaVert" wrap="none" lIns="0" tIns="0" rIns="0" bIns="0">
            <a:spAutoFit/>
          </a:bodyPr>
          <a:lstStyle/>
          <a:p>
            <a:pPr eaLnBrk="1" hangingPunct="1">
              <a:spcBef>
                <a:spcPct val="50000"/>
              </a:spcBef>
            </a:pPr>
            <a:endParaRPr kumimoji="1" lang="zh-CN" altLang="en-US" sz="1800" b="1" i="1">
              <a:solidFill>
                <a:srgbClr val="666699"/>
              </a:solidFill>
              <a:ea typeface="华文新魏"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5747">
                                            <p:txEl>
                                              <p:pRg st="1" end="1"/>
                                            </p:txEl>
                                          </p:spTgt>
                                        </p:tgtEl>
                                        <p:attrNameLst>
                                          <p:attrName>style.visibility</p:attrName>
                                        </p:attrNameLst>
                                      </p:cBhvr>
                                      <p:to>
                                        <p:strVal val="visible"/>
                                      </p:to>
                                    </p:set>
                                    <p:animEffect transition="in" filter="blinds(horizontal)">
                                      <p:cBhvr>
                                        <p:cTn id="7" dur="500"/>
                                        <p:tgtEl>
                                          <p:spTgt spid="4157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5747">
                                            <p:txEl>
                                              <p:pRg st="2" end="2"/>
                                            </p:txEl>
                                          </p:spTgt>
                                        </p:tgtEl>
                                        <p:attrNameLst>
                                          <p:attrName>style.visibility</p:attrName>
                                        </p:attrNameLst>
                                      </p:cBhvr>
                                      <p:to>
                                        <p:strVal val="visible"/>
                                      </p:to>
                                    </p:set>
                                    <p:animEffect transition="in" filter="blinds(horizontal)">
                                      <p:cBhvr>
                                        <p:cTn id="12" dur="500"/>
                                        <p:tgtEl>
                                          <p:spTgt spid="4157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5747">
                                            <p:txEl>
                                              <p:pRg st="3" end="3"/>
                                            </p:txEl>
                                          </p:spTgt>
                                        </p:tgtEl>
                                        <p:attrNameLst>
                                          <p:attrName>style.visibility</p:attrName>
                                        </p:attrNameLst>
                                      </p:cBhvr>
                                      <p:to>
                                        <p:strVal val="visible"/>
                                      </p:to>
                                    </p:set>
                                    <p:animEffect transition="in" filter="blinds(horizontal)">
                                      <p:cBhvr>
                                        <p:cTn id="17" dur="500"/>
                                        <p:tgtEl>
                                          <p:spTgt spid="41574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5747">
                                            <p:txEl>
                                              <p:pRg st="4" end="4"/>
                                            </p:txEl>
                                          </p:spTgt>
                                        </p:tgtEl>
                                        <p:attrNameLst>
                                          <p:attrName>style.visibility</p:attrName>
                                        </p:attrNameLst>
                                      </p:cBhvr>
                                      <p:to>
                                        <p:strVal val="visible"/>
                                      </p:to>
                                    </p:set>
                                    <p:animEffect transition="in" filter="blinds(horizontal)">
                                      <p:cBhvr>
                                        <p:cTn id="22" dur="500"/>
                                        <p:tgtEl>
                                          <p:spTgt spid="41574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5747">
                                            <p:txEl>
                                              <p:pRg st="6" end="6"/>
                                            </p:txEl>
                                          </p:spTgt>
                                        </p:tgtEl>
                                        <p:attrNameLst>
                                          <p:attrName>style.visibility</p:attrName>
                                        </p:attrNameLst>
                                      </p:cBhvr>
                                      <p:to>
                                        <p:strVal val="visible"/>
                                      </p:to>
                                    </p:set>
                                    <p:animEffect transition="in" filter="blinds(horizontal)">
                                      <p:cBhvr>
                                        <p:cTn id="27" dur="500"/>
                                        <p:tgtEl>
                                          <p:spTgt spid="41574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5747">
                                            <p:txEl>
                                              <p:pRg st="7" end="7"/>
                                            </p:txEl>
                                          </p:spTgt>
                                        </p:tgtEl>
                                        <p:attrNameLst>
                                          <p:attrName>style.visibility</p:attrName>
                                        </p:attrNameLst>
                                      </p:cBhvr>
                                      <p:to>
                                        <p:strVal val="visible"/>
                                      </p:to>
                                    </p:set>
                                    <p:animEffect transition="in" filter="blinds(horizontal)">
                                      <p:cBhvr>
                                        <p:cTn id="32" dur="500"/>
                                        <p:tgtEl>
                                          <p:spTgt spid="415747">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15747">
                                            <p:txEl>
                                              <p:pRg st="8" end="8"/>
                                            </p:txEl>
                                          </p:spTgt>
                                        </p:tgtEl>
                                        <p:attrNameLst>
                                          <p:attrName>style.visibility</p:attrName>
                                        </p:attrNameLst>
                                      </p:cBhvr>
                                      <p:to>
                                        <p:strVal val="visible"/>
                                      </p:to>
                                    </p:set>
                                    <p:animEffect transition="in" filter="blinds(horizontal)">
                                      <p:cBhvr>
                                        <p:cTn id="37" dur="500"/>
                                        <p:tgtEl>
                                          <p:spTgt spid="4157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1090" name="Picture 2" descr="cache ratio"/>
          <p:cNvPicPr>
            <a:picLocks noChangeAspect="1" noChangeArrowheads="1"/>
          </p:cNvPicPr>
          <p:nvPr/>
        </p:nvPicPr>
        <p:blipFill>
          <a:blip r:embed="rId3"/>
          <a:srcRect/>
          <a:stretch>
            <a:fillRect/>
          </a:stretch>
        </p:blipFill>
        <p:spPr bwMode="auto">
          <a:xfrm>
            <a:off x="304800" y="836613"/>
            <a:ext cx="8640763" cy="5534025"/>
          </a:xfrm>
          <a:prstGeom prst="rect">
            <a:avLst/>
          </a:prstGeom>
          <a:noFill/>
          <a:ln w="9525">
            <a:noFill/>
            <a:miter lim="800000"/>
            <a:headEnd/>
            <a:tailEnd/>
          </a:ln>
        </p:spPr>
      </p:pic>
      <p:sp>
        <p:nvSpPr>
          <p:cNvPr id="601091" name="Rectangle 3"/>
          <p:cNvSpPr>
            <a:spLocks noGrp="1" noChangeArrowheads="1"/>
          </p:cNvSpPr>
          <p:nvPr>
            <p:ph type="title" idx="4294967295"/>
          </p:nvPr>
        </p:nvSpPr>
        <p:spPr>
          <a:xfrm>
            <a:off x="304800" y="98425"/>
            <a:ext cx="8640763" cy="533400"/>
          </a:xfrm>
          <a:noFill/>
        </p:spPr>
        <p:txBody>
          <a:bodyPr lIns="91440" tIns="45720" rIns="91440" bIns="45720" anchor="ctr"/>
          <a:lstStyle/>
          <a:p>
            <a:pPr eaLnBrk="1" hangingPunct="1"/>
            <a:r>
              <a:rPr lang="en-US" altLang="zh-CN"/>
              <a:t>Average access time(</a:t>
            </a:r>
            <a:r>
              <a:rPr lang="zh-CN" altLang="en-US"/>
              <a:t>平均访问时间</a:t>
            </a:r>
            <a:r>
              <a:rPr lang="en-US" altLang="zh-CN"/>
              <a:t>)</a:t>
            </a:r>
            <a:endParaRPr lang="zh-CN" altLang="en-US"/>
          </a:p>
        </p:txBody>
      </p:sp>
      <p:sp>
        <p:nvSpPr>
          <p:cNvPr id="417796" name="Text Box 4"/>
          <p:cNvSpPr txBox="1">
            <a:spLocks noChangeArrowheads="1"/>
          </p:cNvSpPr>
          <p:nvPr/>
        </p:nvSpPr>
        <p:spPr bwMode="auto">
          <a:xfrm>
            <a:off x="1196975" y="6173788"/>
            <a:ext cx="7281863" cy="338137"/>
          </a:xfrm>
          <a:prstGeom prst="rect">
            <a:avLst/>
          </a:prstGeom>
          <a:noFill/>
          <a:ln w="9525">
            <a:noFill/>
            <a:miter lim="800000"/>
            <a:headEnd/>
            <a:tailEnd/>
          </a:ln>
        </p:spPr>
        <p:txBody>
          <a:bodyPr lIns="0" tIns="0" rIns="0" bIns="0">
            <a:spAutoFit/>
          </a:bodyPr>
          <a:lstStyle/>
          <a:p>
            <a:pPr eaLnBrk="1" hangingPunct="1">
              <a:spcBef>
                <a:spcPct val="20000"/>
              </a:spcBef>
            </a:pPr>
            <a:r>
              <a:rPr kumimoji="1" lang="en-US" altLang="zh-CN" sz="2200" b="1">
                <a:solidFill>
                  <a:srgbClr val="CC3300"/>
                </a:solidFill>
                <a:ea typeface="黑体" pitchFamily="49" charset="-122"/>
                <a:cs typeface="Arial" pitchFamily="34" charset="0"/>
              </a:rPr>
              <a:t>Cache</a:t>
            </a:r>
            <a:r>
              <a:rPr kumimoji="1" lang="zh-CN" altLang="en-US" sz="2200" b="1">
                <a:solidFill>
                  <a:srgbClr val="CC3300"/>
                </a:solidFill>
                <a:ea typeface="黑体" pitchFamily="49" charset="-122"/>
                <a:cs typeface="Arial" pitchFamily="34" charset="0"/>
              </a:rPr>
              <a:t>对程序员来说是透明的，以方便编程！</a:t>
            </a:r>
          </a:p>
        </p:txBody>
      </p:sp>
      <p:sp>
        <p:nvSpPr>
          <p:cNvPr id="417797" name="Text Box 5"/>
          <p:cNvSpPr txBox="1">
            <a:spLocks noChangeArrowheads="1"/>
          </p:cNvSpPr>
          <p:nvPr/>
        </p:nvSpPr>
        <p:spPr bwMode="auto">
          <a:xfrm>
            <a:off x="971550" y="4103688"/>
            <a:ext cx="5599113" cy="334962"/>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200" b="1">
                <a:solidFill>
                  <a:srgbClr val="CC0000"/>
                </a:solidFill>
                <a:ea typeface="黑体" pitchFamily="49" charset="-122"/>
              </a:rPr>
              <a:t>要提高平均访问速度，必须提高命中率！</a:t>
            </a:r>
          </a:p>
        </p:txBody>
      </p:sp>
      <p:sp>
        <p:nvSpPr>
          <p:cNvPr id="601094" name="Line 7"/>
          <p:cNvSpPr>
            <a:spLocks noChangeShapeType="1"/>
          </p:cNvSpPr>
          <p:nvPr/>
        </p:nvSpPr>
        <p:spPr bwMode="auto">
          <a:xfrm>
            <a:off x="2051050" y="5724525"/>
            <a:ext cx="315913" cy="0"/>
          </a:xfrm>
          <a:prstGeom prst="line">
            <a:avLst/>
          </a:prstGeom>
          <a:noFill/>
          <a:ln w="28575">
            <a:solidFill>
              <a:srgbClr val="FF0000"/>
            </a:solidFill>
            <a:round/>
            <a:headEnd/>
            <a:tailEnd/>
          </a:ln>
        </p:spPr>
        <p:txBody>
          <a:bodyPr lIns="0" tIns="0" rIns="0" bIns="0">
            <a:spAutoFit/>
          </a:bodyPr>
          <a:lstStyle/>
          <a:p>
            <a:endParaRPr lang="zh-CN" altLang="en-US"/>
          </a:p>
        </p:txBody>
      </p:sp>
      <p:sp>
        <p:nvSpPr>
          <p:cNvPr id="601095" name="Line 8"/>
          <p:cNvSpPr>
            <a:spLocks noChangeShapeType="1"/>
          </p:cNvSpPr>
          <p:nvPr/>
        </p:nvSpPr>
        <p:spPr bwMode="auto">
          <a:xfrm>
            <a:off x="3357563" y="5722938"/>
            <a:ext cx="944562" cy="1587"/>
          </a:xfrm>
          <a:prstGeom prst="line">
            <a:avLst/>
          </a:prstGeom>
          <a:noFill/>
          <a:ln w="28575">
            <a:solidFill>
              <a:srgbClr val="FF0000"/>
            </a:solidFill>
            <a:round/>
            <a:headEnd/>
            <a:tailEnd/>
          </a:ln>
        </p:spPr>
        <p:txBody>
          <a:bodyPr lIns="0" tIns="0" rIns="0" bIns="0">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7797"/>
                                        </p:tgtEl>
                                        <p:attrNameLst>
                                          <p:attrName>style.visibility</p:attrName>
                                        </p:attrNameLst>
                                      </p:cBhvr>
                                      <p:to>
                                        <p:strVal val="visible"/>
                                      </p:to>
                                    </p:set>
                                    <p:animEffect transition="in" filter="blinds(horizontal)">
                                      <p:cBhvr>
                                        <p:cTn id="7" dur="500"/>
                                        <p:tgtEl>
                                          <p:spTgt spid="41779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7796">
                                            <p:txEl>
                                              <p:pRg st="0" end="0"/>
                                            </p:txEl>
                                          </p:spTgt>
                                        </p:tgtEl>
                                        <p:attrNameLst>
                                          <p:attrName>style.visibility</p:attrName>
                                        </p:attrNameLst>
                                      </p:cBhvr>
                                      <p:to>
                                        <p:strVal val="visible"/>
                                      </p:to>
                                    </p:set>
                                    <p:animEffect transition="in" filter="blinds(horizontal)">
                                      <p:cBhvr>
                                        <p:cTn id="12" dur="500"/>
                                        <p:tgtEl>
                                          <p:spTgt spid="4177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6" grpId="0" build="allAtOnce"/>
      <p:bldP spid="41779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idx="4294967295"/>
          </p:nvPr>
        </p:nvSpPr>
        <p:spPr/>
        <p:txBody>
          <a:bodyPr lIns="91440" tIns="45720" rIns="91440" bIns="45720" anchor="ctr"/>
          <a:lstStyle/>
          <a:p>
            <a:pPr eaLnBrk="1" hangingPunct="1"/>
            <a:r>
              <a:rPr lang="zh-CN" altLang="en-US" sz="3200"/>
              <a:t>命中率到底应该有多大？</a:t>
            </a:r>
          </a:p>
        </p:txBody>
      </p:sp>
      <p:grpSp>
        <p:nvGrpSpPr>
          <p:cNvPr id="603139" name="Group 15"/>
          <p:cNvGrpSpPr>
            <a:grpSpLocks/>
          </p:cNvGrpSpPr>
          <p:nvPr/>
        </p:nvGrpSpPr>
        <p:grpSpPr bwMode="auto">
          <a:xfrm>
            <a:off x="206375" y="863600"/>
            <a:ext cx="8731250" cy="5580063"/>
            <a:chOff x="144" y="573"/>
            <a:chExt cx="5491" cy="2449"/>
          </a:xfrm>
        </p:grpSpPr>
        <p:pic>
          <p:nvPicPr>
            <p:cNvPr id="603140" name="Picture 16" descr="cache ratio2"/>
            <p:cNvPicPr>
              <a:picLocks noChangeAspect="1" noChangeArrowheads="1"/>
            </p:cNvPicPr>
            <p:nvPr/>
          </p:nvPicPr>
          <p:blipFill>
            <a:blip r:embed="rId2"/>
            <a:srcRect/>
            <a:stretch>
              <a:fillRect/>
            </a:stretch>
          </p:blipFill>
          <p:spPr bwMode="auto">
            <a:xfrm>
              <a:off x="144" y="573"/>
              <a:ext cx="5491" cy="2449"/>
            </a:xfrm>
            <a:prstGeom prst="rect">
              <a:avLst/>
            </a:prstGeom>
            <a:noFill/>
            <a:ln w="9525">
              <a:noFill/>
              <a:miter lim="800000"/>
              <a:headEnd/>
              <a:tailEnd/>
            </a:ln>
          </p:spPr>
        </p:pic>
        <p:sp>
          <p:nvSpPr>
            <p:cNvPr id="603141" name="Line 17"/>
            <p:cNvSpPr>
              <a:spLocks noChangeShapeType="1"/>
            </p:cNvSpPr>
            <p:nvPr/>
          </p:nvSpPr>
          <p:spPr bwMode="auto">
            <a:xfrm>
              <a:off x="924" y="1395"/>
              <a:ext cx="510" cy="0"/>
            </a:xfrm>
            <a:prstGeom prst="line">
              <a:avLst/>
            </a:prstGeom>
            <a:noFill/>
            <a:ln w="28575">
              <a:solidFill>
                <a:srgbClr val="FF0000"/>
              </a:solidFill>
              <a:round/>
              <a:headEnd/>
              <a:tailEnd/>
            </a:ln>
          </p:spPr>
          <p:txBody>
            <a:bodyPr lIns="0" tIns="0" rIns="0" bIns="0">
              <a:spAutoFit/>
            </a:bodyPr>
            <a:lstStyle/>
            <a:p>
              <a:endParaRPr lang="zh-CN" altLang="en-US"/>
            </a:p>
          </p:txBody>
        </p:sp>
        <p:sp>
          <p:nvSpPr>
            <p:cNvPr id="603142" name="Line 18"/>
            <p:cNvSpPr>
              <a:spLocks noChangeShapeType="1"/>
            </p:cNvSpPr>
            <p:nvPr/>
          </p:nvSpPr>
          <p:spPr bwMode="auto">
            <a:xfrm>
              <a:off x="2426" y="1706"/>
              <a:ext cx="652" cy="0"/>
            </a:xfrm>
            <a:prstGeom prst="line">
              <a:avLst/>
            </a:prstGeom>
            <a:noFill/>
            <a:ln w="28575">
              <a:solidFill>
                <a:srgbClr val="FF0000"/>
              </a:solidFill>
              <a:round/>
              <a:headEnd/>
              <a:tailEnd/>
            </a:ln>
          </p:spPr>
          <p:txBody>
            <a:bodyPr lIns="0" tIns="0" rIns="0" bIns="0">
              <a:spAutoFit/>
            </a:bodyPr>
            <a:lstStyle/>
            <a:p>
              <a:endParaRPr lang="zh-CN" altLang="en-US"/>
            </a:p>
          </p:txBody>
        </p:sp>
        <p:sp>
          <p:nvSpPr>
            <p:cNvPr id="603143" name="Line 19"/>
            <p:cNvSpPr>
              <a:spLocks noChangeShapeType="1"/>
            </p:cNvSpPr>
            <p:nvPr/>
          </p:nvSpPr>
          <p:spPr bwMode="auto">
            <a:xfrm>
              <a:off x="2086" y="1877"/>
              <a:ext cx="2892" cy="0"/>
            </a:xfrm>
            <a:prstGeom prst="line">
              <a:avLst/>
            </a:prstGeom>
            <a:noFill/>
            <a:ln w="28575">
              <a:solidFill>
                <a:srgbClr val="FF0000"/>
              </a:solidFill>
              <a:round/>
              <a:headEnd/>
              <a:tailEnd/>
            </a:ln>
          </p:spPr>
          <p:txBody>
            <a:bodyPr lIns="0" tIns="0" rIns="0" bIns="0">
              <a:spAutoFit/>
            </a:bodyPr>
            <a:lstStyle/>
            <a:p>
              <a:endParaRPr lang="zh-CN" altLang="en-US"/>
            </a:p>
          </p:txBody>
        </p:sp>
      </p:gr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idx="4294967295"/>
          </p:nvPr>
        </p:nvSpPr>
        <p:spPr/>
        <p:txBody>
          <a:bodyPr lIns="91440" tIns="45720" rIns="91440" bIns="45720" anchor="ctr"/>
          <a:lstStyle/>
          <a:p>
            <a:pPr eaLnBrk="1" hangingPunct="1"/>
            <a:r>
              <a:rPr lang="zh-CN" altLang="en-US" sz="3200"/>
              <a:t>看看命中率对平均访问时间的影响</a:t>
            </a:r>
          </a:p>
        </p:txBody>
      </p:sp>
      <p:sp>
        <p:nvSpPr>
          <p:cNvPr id="765956" name="Rectangle 4"/>
          <p:cNvSpPr>
            <a:spLocks noChangeArrowheads="1"/>
          </p:cNvSpPr>
          <p:nvPr/>
        </p:nvSpPr>
        <p:spPr bwMode="auto">
          <a:xfrm>
            <a:off x="296863" y="954088"/>
            <a:ext cx="8640762" cy="5248275"/>
          </a:xfrm>
          <a:prstGeom prst="rect">
            <a:avLst/>
          </a:prstGeom>
          <a:noFill/>
          <a:ln w="9525">
            <a:noFill/>
            <a:miter lim="800000"/>
            <a:headEnd/>
            <a:tailEnd/>
          </a:ln>
        </p:spPr>
        <p:txBody>
          <a:bodyPr/>
          <a:lstStyle/>
          <a:p>
            <a:pPr eaLnBrk="1" hangingPunct="1">
              <a:lnSpc>
                <a:spcPct val="110000"/>
              </a:lnSpc>
              <a:spcBef>
                <a:spcPct val="10000"/>
              </a:spcBef>
              <a:buClr>
                <a:schemeClr val="accent1"/>
              </a:buClr>
              <a:buFont typeface="Wingdings" pitchFamily="2" charset="2"/>
              <a:buNone/>
            </a:pPr>
            <a:r>
              <a:rPr kumimoji="1" lang="zh-CN" altLang="en-US" sz="2400" b="1">
                <a:ea typeface="宋体" pitchFamily="2" charset="-122"/>
              </a:rPr>
              <a:t> 设</a:t>
            </a:r>
            <a:r>
              <a:rPr kumimoji="1" lang="en-US" altLang="zh-CN" sz="2400" b="1">
                <a:ea typeface="黑体" pitchFamily="49" charset="-122"/>
              </a:rPr>
              <a:t>H</a:t>
            </a:r>
            <a:r>
              <a:rPr kumimoji="1" lang="zh-CN" altLang="en-US" sz="2400" b="1">
                <a:ea typeface="黑体" pitchFamily="49" charset="-122"/>
              </a:rPr>
              <a:t>是命中率，则平均访问时间</a:t>
            </a:r>
            <a:r>
              <a:rPr kumimoji="1" lang="en-US" altLang="zh-CN" sz="2400" b="1">
                <a:ea typeface="黑体" pitchFamily="49" charset="-122"/>
              </a:rPr>
              <a:t>T</a:t>
            </a:r>
            <a:r>
              <a:rPr kumimoji="1" lang="zh-CN" altLang="en-US" sz="2400" b="1">
                <a:ea typeface="黑体" pitchFamily="49" charset="-122"/>
              </a:rPr>
              <a:t> </a:t>
            </a:r>
            <a:r>
              <a:rPr kumimoji="1" lang="en-US" altLang="zh-CN" sz="2400" b="1">
                <a:ea typeface="黑体" pitchFamily="49" charset="-122"/>
              </a:rPr>
              <a:t>= HT</a:t>
            </a:r>
            <a:r>
              <a:rPr kumimoji="1" lang="en-US" altLang="zh-CN" sz="2400" b="1" baseline="-25000">
                <a:ea typeface="黑体" pitchFamily="49" charset="-122"/>
              </a:rPr>
              <a:t>C</a:t>
            </a:r>
            <a:r>
              <a:rPr kumimoji="1" lang="en-US" altLang="zh-CN" sz="2400" b="1">
                <a:ea typeface="黑体" pitchFamily="49" charset="-122"/>
              </a:rPr>
              <a:t>+ (1 - H)(T</a:t>
            </a:r>
            <a:r>
              <a:rPr kumimoji="1" lang="en-US" altLang="zh-CN" sz="2400" b="1" baseline="-25000">
                <a:ea typeface="黑体" pitchFamily="49" charset="-122"/>
              </a:rPr>
              <a:t>C</a:t>
            </a:r>
            <a:r>
              <a:rPr kumimoji="1" lang="en-US" altLang="zh-CN" sz="2400" b="1">
                <a:ea typeface="黑体" pitchFamily="49" charset="-122"/>
              </a:rPr>
              <a:t>+ T</a:t>
            </a:r>
            <a:r>
              <a:rPr kumimoji="1" lang="en-US" altLang="zh-CN" sz="2400" b="1" baseline="-25000">
                <a:ea typeface="黑体" pitchFamily="49" charset="-122"/>
              </a:rPr>
              <a:t>M</a:t>
            </a:r>
            <a:r>
              <a:rPr kumimoji="1" lang="en-US" altLang="zh-CN" sz="2400" b="1">
                <a:ea typeface="黑体" pitchFamily="49" charset="-122"/>
              </a:rPr>
              <a:t>)</a:t>
            </a:r>
          </a:p>
          <a:p>
            <a:pPr marL="365125" lvl="1" indent="-182563" eaLnBrk="1" hangingPunct="1">
              <a:lnSpc>
                <a:spcPct val="110000"/>
              </a:lnSpc>
              <a:spcBef>
                <a:spcPct val="10000"/>
              </a:spcBef>
            </a:pPr>
            <a:r>
              <a:rPr kumimoji="1" lang="en-US" altLang="zh-CN" sz="2400" b="1">
                <a:solidFill>
                  <a:srgbClr val="000099"/>
                </a:solidFill>
                <a:ea typeface="黑体" pitchFamily="49" charset="-122"/>
              </a:rPr>
              <a:t>                                                       = T</a:t>
            </a:r>
            <a:r>
              <a:rPr kumimoji="1" lang="en-US" altLang="zh-CN" sz="2400" b="1" baseline="-25000">
                <a:solidFill>
                  <a:srgbClr val="000099"/>
                </a:solidFill>
                <a:ea typeface="黑体" pitchFamily="49" charset="-122"/>
              </a:rPr>
              <a:t>C</a:t>
            </a:r>
            <a:r>
              <a:rPr kumimoji="1" lang="en-US" altLang="zh-CN" sz="2400" b="1">
                <a:solidFill>
                  <a:srgbClr val="000099"/>
                </a:solidFill>
                <a:ea typeface="黑体" pitchFamily="49" charset="-122"/>
              </a:rPr>
              <a:t>+ (1 - H)T</a:t>
            </a:r>
            <a:r>
              <a:rPr kumimoji="1" lang="en-US" altLang="zh-CN" sz="2400" b="1" baseline="-25000">
                <a:solidFill>
                  <a:srgbClr val="000099"/>
                </a:solidFill>
                <a:ea typeface="黑体" pitchFamily="49" charset="-122"/>
              </a:rPr>
              <a:t>M</a:t>
            </a:r>
          </a:p>
          <a:p>
            <a:pPr marL="365125" lvl="1" indent="-182563" eaLnBrk="1" hangingPunct="1">
              <a:lnSpc>
                <a:spcPct val="110000"/>
              </a:lnSpc>
              <a:spcBef>
                <a:spcPct val="10000"/>
              </a:spcBef>
            </a:pPr>
            <a:endParaRPr kumimoji="1" lang="en-US" altLang="zh-CN" sz="2400" b="1">
              <a:solidFill>
                <a:srgbClr val="000099"/>
              </a:solidFill>
              <a:ea typeface="黑体" pitchFamily="49" charset="-122"/>
            </a:endParaRPr>
          </a:p>
          <a:p>
            <a:pPr eaLnBrk="1" hangingPunct="1">
              <a:lnSpc>
                <a:spcPct val="110000"/>
              </a:lnSpc>
              <a:spcBef>
                <a:spcPct val="10000"/>
              </a:spcBef>
              <a:buClr>
                <a:schemeClr val="accent1"/>
              </a:buClr>
              <a:buFont typeface="Wingdings" pitchFamily="2" charset="2"/>
              <a:buNone/>
            </a:pPr>
            <a:r>
              <a:rPr kumimoji="1" lang="zh-CN" altLang="en-US" sz="2400" b="1">
                <a:ea typeface="黑体" pitchFamily="49" charset="-122"/>
              </a:rPr>
              <a:t>例</a:t>
            </a:r>
            <a:r>
              <a:rPr kumimoji="1" lang="en-US" altLang="zh-CN" sz="2400" b="1">
                <a:ea typeface="黑体" pitchFamily="49" charset="-122"/>
              </a:rPr>
              <a:t>1. </a:t>
            </a:r>
            <a:r>
              <a:rPr kumimoji="1" lang="zh-CN" altLang="en-US" sz="2400" b="1">
                <a:ea typeface="黑体" pitchFamily="49" charset="-122"/>
              </a:rPr>
              <a:t>若</a:t>
            </a:r>
            <a:r>
              <a:rPr kumimoji="1" lang="en-US" altLang="zh-CN" sz="2400" b="1">
                <a:ea typeface="黑体" pitchFamily="49" charset="-122"/>
              </a:rPr>
              <a:t>H=0.85, Tc=1ns, T</a:t>
            </a:r>
            <a:r>
              <a:rPr kumimoji="1" lang="en-US" altLang="zh-CN" sz="2400" b="1" baseline="-25000">
                <a:ea typeface="黑体" pitchFamily="49" charset="-122"/>
              </a:rPr>
              <a:t>M</a:t>
            </a:r>
            <a:r>
              <a:rPr kumimoji="1" lang="en-US" altLang="zh-CN" sz="2400" b="1">
                <a:ea typeface="黑体" pitchFamily="49" charset="-122"/>
              </a:rPr>
              <a:t>=20ns</a:t>
            </a:r>
            <a:r>
              <a:rPr kumimoji="1" lang="zh-CN" altLang="en-US" sz="2400" b="1">
                <a:ea typeface="黑体" pitchFamily="49" charset="-122"/>
              </a:rPr>
              <a:t>，则</a:t>
            </a:r>
            <a:r>
              <a:rPr kumimoji="1" lang="en-US" altLang="zh-CN" sz="2400" b="1">
                <a:ea typeface="黑体" pitchFamily="49" charset="-122"/>
              </a:rPr>
              <a:t>T</a:t>
            </a:r>
            <a:r>
              <a:rPr kumimoji="1" lang="zh-CN" altLang="en-US" sz="2400" b="1">
                <a:ea typeface="黑体" pitchFamily="49" charset="-122"/>
              </a:rPr>
              <a:t>为多少？</a:t>
            </a:r>
          </a:p>
          <a:p>
            <a:pPr marL="365125" lvl="1" indent="-182563" eaLnBrk="1" hangingPunct="1">
              <a:lnSpc>
                <a:spcPct val="110000"/>
              </a:lnSpc>
              <a:spcBef>
                <a:spcPct val="10000"/>
              </a:spcBef>
            </a:pPr>
            <a:r>
              <a:rPr kumimoji="1" lang="zh-CN" altLang="en-US" sz="2400" b="1">
                <a:solidFill>
                  <a:srgbClr val="000099"/>
                </a:solidFill>
                <a:ea typeface="黑体" pitchFamily="49" charset="-122"/>
              </a:rPr>
              <a:t>  答： </a:t>
            </a:r>
            <a:r>
              <a:rPr kumimoji="1" lang="en-US" altLang="zh-CN" sz="2400" b="1">
                <a:solidFill>
                  <a:srgbClr val="000099"/>
                </a:solidFill>
                <a:ea typeface="黑体" pitchFamily="49" charset="-122"/>
              </a:rPr>
              <a:t>T = 4ns</a:t>
            </a:r>
          </a:p>
          <a:p>
            <a:pPr marL="365125" lvl="1" indent="-182563" eaLnBrk="1" hangingPunct="1">
              <a:lnSpc>
                <a:spcPct val="110000"/>
              </a:lnSpc>
              <a:spcBef>
                <a:spcPct val="10000"/>
              </a:spcBef>
            </a:pPr>
            <a:r>
              <a:rPr kumimoji="1" lang="en-US" altLang="zh-CN" sz="2400" b="1">
                <a:solidFill>
                  <a:srgbClr val="000099"/>
                </a:solidFill>
                <a:ea typeface="黑体" pitchFamily="49" charset="-122"/>
              </a:rPr>
              <a:t>  </a:t>
            </a:r>
          </a:p>
          <a:p>
            <a:pPr eaLnBrk="1" hangingPunct="1">
              <a:lnSpc>
                <a:spcPct val="110000"/>
              </a:lnSpc>
              <a:spcBef>
                <a:spcPct val="10000"/>
              </a:spcBef>
              <a:buClr>
                <a:schemeClr val="accent1"/>
              </a:buClr>
              <a:buFont typeface="Wingdings" pitchFamily="2" charset="2"/>
              <a:buNone/>
            </a:pPr>
            <a:r>
              <a:rPr kumimoji="1" lang="zh-CN" altLang="en-US" sz="2400" b="1">
                <a:ea typeface="黑体" pitchFamily="49" charset="-122"/>
              </a:rPr>
              <a:t>例</a:t>
            </a:r>
            <a:r>
              <a:rPr kumimoji="1" lang="en-US" altLang="zh-CN" sz="2400" b="1">
                <a:ea typeface="黑体" pitchFamily="49" charset="-122"/>
              </a:rPr>
              <a:t>2. </a:t>
            </a:r>
            <a:r>
              <a:rPr kumimoji="1" lang="zh-CN" altLang="en-US" sz="2400" b="1">
                <a:ea typeface="黑体" pitchFamily="49" charset="-122"/>
              </a:rPr>
              <a:t>若命中率</a:t>
            </a:r>
            <a:r>
              <a:rPr kumimoji="1" lang="en-US" altLang="zh-CN" sz="2400" b="1">
                <a:ea typeface="黑体" pitchFamily="49" charset="-122"/>
              </a:rPr>
              <a:t>H</a:t>
            </a:r>
            <a:r>
              <a:rPr kumimoji="1" lang="zh-CN" altLang="en-US" sz="2400" b="1">
                <a:ea typeface="黑体" pitchFamily="49" charset="-122"/>
              </a:rPr>
              <a:t>提高到</a:t>
            </a:r>
            <a:r>
              <a:rPr kumimoji="1" lang="en-US" altLang="zh-CN" sz="2400" b="1">
                <a:ea typeface="黑体" pitchFamily="49" charset="-122"/>
              </a:rPr>
              <a:t>0.95</a:t>
            </a:r>
            <a:r>
              <a:rPr kumimoji="1" lang="zh-CN" altLang="en-US" sz="2400" b="1">
                <a:ea typeface="黑体" pitchFamily="49" charset="-122"/>
              </a:rPr>
              <a:t>，则结果又如何？ </a:t>
            </a:r>
          </a:p>
          <a:p>
            <a:pPr marL="365125" lvl="1" indent="-182563" eaLnBrk="1" hangingPunct="1">
              <a:lnSpc>
                <a:spcPct val="110000"/>
              </a:lnSpc>
              <a:spcBef>
                <a:spcPct val="10000"/>
              </a:spcBef>
            </a:pPr>
            <a:r>
              <a:rPr kumimoji="1" lang="zh-CN" altLang="en-US" sz="2400" b="1">
                <a:solidFill>
                  <a:srgbClr val="000099"/>
                </a:solidFill>
                <a:ea typeface="黑体" pitchFamily="49" charset="-122"/>
              </a:rPr>
              <a:t>	答： </a:t>
            </a:r>
            <a:r>
              <a:rPr kumimoji="1" lang="en-US" altLang="zh-CN" sz="2400" b="1">
                <a:solidFill>
                  <a:srgbClr val="000099"/>
                </a:solidFill>
                <a:ea typeface="黑体" pitchFamily="49" charset="-122"/>
              </a:rPr>
              <a:t>T = 2ns</a:t>
            </a:r>
          </a:p>
          <a:p>
            <a:pPr marL="365125" lvl="1" indent="-182563" eaLnBrk="1" hangingPunct="1">
              <a:lnSpc>
                <a:spcPct val="110000"/>
              </a:lnSpc>
              <a:spcBef>
                <a:spcPct val="10000"/>
              </a:spcBef>
            </a:pPr>
            <a:endParaRPr kumimoji="1" lang="en-US" altLang="zh-CN" sz="2400" b="1">
              <a:solidFill>
                <a:srgbClr val="000099"/>
              </a:solidFill>
              <a:ea typeface="黑体" pitchFamily="49" charset="-122"/>
            </a:endParaRPr>
          </a:p>
          <a:p>
            <a:pPr eaLnBrk="1" hangingPunct="1">
              <a:lnSpc>
                <a:spcPct val="110000"/>
              </a:lnSpc>
              <a:spcBef>
                <a:spcPct val="10000"/>
              </a:spcBef>
              <a:buClr>
                <a:schemeClr val="accent1"/>
              </a:buClr>
              <a:buFont typeface="Wingdings" pitchFamily="2" charset="2"/>
              <a:buNone/>
            </a:pPr>
            <a:r>
              <a:rPr kumimoji="1" lang="zh-CN" altLang="en-US" sz="2400" b="1">
                <a:ea typeface="黑体" pitchFamily="49" charset="-122"/>
              </a:rPr>
              <a:t>例</a:t>
            </a:r>
            <a:r>
              <a:rPr kumimoji="1" lang="en-US" altLang="zh-CN" sz="2400" b="1">
                <a:ea typeface="黑体" pitchFamily="49" charset="-122"/>
              </a:rPr>
              <a:t>3. </a:t>
            </a:r>
            <a:r>
              <a:rPr kumimoji="1" lang="zh-CN" altLang="en-US" sz="2400" b="1">
                <a:ea typeface="黑体" pitchFamily="49" charset="-122"/>
              </a:rPr>
              <a:t>若命中率为</a:t>
            </a:r>
            <a:r>
              <a:rPr kumimoji="1" lang="en-US" altLang="zh-CN" sz="2400" b="1">
                <a:ea typeface="黑体" pitchFamily="49" charset="-122"/>
              </a:rPr>
              <a:t>0.99</a:t>
            </a:r>
            <a:r>
              <a:rPr kumimoji="1" lang="zh-CN" altLang="en-US" sz="2400" b="1">
                <a:ea typeface="黑体" pitchFamily="49" charset="-122"/>
              </a:rPr>
              <a:t>呢？ </a:t>
            </a:r>
          </a:p>
          <a:p>
            <a:pPr marL="365125" lvl="1" indent="-182563" eaLnBrk="1" hangingPunct="1">
              <a:lnSpc>
                <a:spcPct val="110000"/>
              </a:lnSpc>
              <a:spcBef>
                <a:spcPct val="10000"/>
              </a:spcBef>
            </a:pPr>
            <a:r>
              <a:rPr kumimoji="1" lang="zh-CN" altLang="en-US" sz="2400" b="1">
                <a:solidFill>
                  <a:srgbClr val="000099"/>
                </a:solidFill>
                <a:ea typeface="黑体" pitchFamily="49" charset="-122"/>
              </a:rPr>
              <a:t>   答</a:t>
            </a:r>
            <a:r>
              <a:rPr kumimoji="1" lang="en-US" altLang="zh-CN" sz="2400" b="1">
                <a:solidFill>
                  <a:srgbClr val="000099"/>
                </a:solidFill>
                <a:ea typeface="黑体" pitchFamily="49" charset="-122"/>
              </a:rPr>
              <a:t>:   T = 1.2ns</a:t>
            </a:r>
            <a:endParaRPr kumimoji="1" lang="zh-CN" altLang="en-US" sz="2400" b="1">
              <a:solidFill>
                <a:srgbClr val="000099"/>
              </a:solidFill>
              <a:ea typeface="黑体" pitchFamily="49" charset="-122"/>
            </a:endParaRPr>
          </a:p>
        </p:txBody>
      </p:sp>
      <p:sp>
        <p:nvSpPr>
          <p:cNvPr id="765957" name="Text Box 5"/>
          <p:cNvSpPr txBox="1">
            <a:spLocks noChangeArrowheads="1"/>
          </p:cNvSpPr>
          <p:nvPr/>
        </p:nvSpPr>
        <p:spPr bwMode="auto">
          <a:xfrm>
            <a:off x="3941763" y="5634038"/>
            <a:ext cx="4505325" cy="334962"/>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200" b="1">
                <a:solidFill>
                  <a:srgbClr val="FF0000"/>
                </a:solidFill>
                <a:ea typeface="黑体" pitchFamily="49" charset="-122"/>
              </a:rPr>
              <a:t>访存速度与命中率的关系非常大！</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idx="4294967295"/>
          </p:nvPr>
        </p:nvSpPr>
        <p:spPr/>
        <p:txBody>
          <a:bodyPr lIns="91440" tIns="45720" rIns="91440" bIns="45720" anchor="ctr"/>
          <a:lstStyle/>
          <a:p>
            <a:pPr eaLnBrk="1" hangingPunct="1"/>
            <a:r>
              <a:rPr lang="zh-CN" altLang="en-US" sz="3200"/>
              <a:t>高速缓存的缺失率和关联度</a:t>
            </a:r>
          </a:p>
        </p:txBody>
      </p:sp>
      <p:sp>
        <p:nvSpPr>
          <p:cNvPr id="718851" name="Rectangle 3"/>
          <p:cNvSpPr>
            <a:spLocks noGrp="1" noChangeArrowheads="1"/>
          </p:cNvSpPr>
          <p:nvPr>
            <p:ph type="body" idx="4294967295"/>
          </p:nvPr>
        </p:nvSpPr>
        <p:spPr>
          <a:xfrm>
            <a:off x="238125" y="777875"/>
            <a:ext cx="8677275" cy="5741988"/>
          </a:xfrm>
        </p:spPr>
        <p:txBody>
          <a:bodyPr lIns="91440" tIns="45720" rIns="91440" bIns="45720"/>
          <a:lstStyle/>
          <a:p>
            <a:pPr eaLnBrk="1" hangingPunct="1"/>
            <a:r>
              <a:rPr lang="zh-CN" altLang="en-US" sz="2000">
                <a:latin typeface="微软雅黑" pitchFamily="34" charset="-122"/>
                <a:ea typeface="微软雅黑" pitchFamily="34" charset="-122"/>
              </a:rPr>
              <a:t>三种映射方式</a:t>
            </a:r>
          </a:p>
          <a:p>
            <a:pPr lvl="1" eaLnBrk="1" hangingPunct="1"/>
            <a:r>
              <a:rPr lang="zh-CN" altLang="en-US" sz="2000">
                <a:latin typeface="微软雅黑" pitchFamily="34" charset="-122"/>
                <a:ea typeface="微软雅黑" pitchFamily="34" charset="-122"/>
              </a:rPr>
              <a:t>直接映射：唯一映射（只有一个可能的位置）</a:t>
            </a:r>
          </a:p>
          <a:p>
            <a:pPr lvl="1" eaLnBrk="1" hangingPunct="1"/>
            <a:r>
              <a:rPr lang="zh-CN" altLang="en-US" sz="2000">
                <a:latin typeface="微软雅黑" pitchFamily="34" charset="-122"/>
                <a:ea typeface="微软雅黑" pitchFamily="34" charset="-122"/>
              </a:rPr>
              <a:t>全相联映射：任意映射（每个位置都可能）</a:t>
            </a:r>
          </a:p>
          <a:p>
            <a:pPr lvl="1" eaLnBrk="1" hangingPunct="1"/>
            <a:r>
              <a:rPr lang="en-US" altLang="zh-CN" sz="2000">
                <a:latin typeface="微软雅黑" pitchFamily="34" charset="-122"/>
                <a:ea typeface="微软雅黑" pitchFamily="34" charset="-122"/>
              </a:rPr>
              <a:t>N-</a:t>
            </a:r>
            <a:r>
              <a:rPr lang="zh-CN" altLang="en-US" sz="2000">
                <a:latin typeface="微软雅黑" pitchFamily="34" charset="-122"/>
                <a:ea typeface="微软雅黑" pitchFamily="34" charset="-122"/>
              </a:rPr>
              <a:t>路组相联映射：</a:t>
            </a:r>
            <a:r>
              <a:rPr lang="en-US" altLang="zh-CN" sz="2000">
                <a:latin typeface="微软雅黑" pitchFamily="34" charset="-122"/>
                <a:ea typeface="微软雅黑" pitchFamily="34" charset="-122"/>
              </a:rPr>
              <a:t>N-</a:t>
            </a:r>
            <a:r>
              <a:rPr lang="zh-CN" altLang="en-US" sz="2000">
                <a:latin typeface="微软雅黑" pitchFamily="34" charset="-122"/>
                <a:ea typeface="微软雅黑" pitchFamily="34" charset="-122"/>
              </a:rPr>
              <a:t>路映射（有</a:t>
            </a:r>
            <a:r>
              <a:rPr lang="en-US" altLang="zh-CN" sz="2000">
                <a:latin typeface="微软雅黑" pitchFamily="34" charset="-122"/>
                <a:ea typeface="微软雅黑" pitchFamily="34" charset="-122"/>
              </a:rPr>
              <a:t>N</a:t>
            </a:r>
            <a:r>
              <a:rPr lang="zh-CN" altLang="en-US" sz="2000">
                <a:latin typeface="微软雅黑" pitchFamily="34" charset="-122"/>
                <a:ea typeface="微软雅黑" pitchFamily="34" charset="-122"/>
              </a:rPr>
              <a:t>个可能的位置）</a:t>
            </a:r>
          </a:p>
          <a:p>
            <a:pPr eaLnBrk="1" hangingPunct="1"/>
            <a:r>
              <a:rPr lang="zh-CN" altLang="en-US" sz="2000">
                <a:latin typeface="微软雅黑" pitchFamily="34" charset="-122"/>
                <a:ea typeface="微软雅黑" pitchFamily="34" charset="-122"/>
              </a:rPr>
              <a:t>什么叫关联度？</a:t>
            </a:r>
          </a:p>
          <a:p>
            <a:pPr lvl="1" eaLnBrk="1" hangingPunct="1"/>
            <a:r>
              <a:rPr lang="zh-CN" altLang="en-US" sz="2000">
                <a:latin typeface="微软雅黑" pitchFamily="34" charset="-122"/>
                <a:ea typeface="微软雅黑" pitchFamily="34" charset="-122"/>
              </a:rPr>
              <a:t>一个主存块映射到</a:t>
            </a:r>
            <a:r>
              <a:rPr lang="en-US" altLang="zh-CN" sz="2000">
                <a:latin typeface="微软雅黑" pitchFamily="34" charset="-122"/>
                <a:ea typeface="微软雅黑" pitchFamily="34" charset="-122"/>
              </a:rPr>
              <a:t>Cache</a:t>
            </a:r>
            <a:r>
              <a:rPr lang="zh-CN" altLang="en-US" sz="2000">
                <a:latin typeface="微软雅黑" pitchFamily="34" charset="-122"/>
                <a:ea typeface="微软雅黑" pitchFamily="34" charset="-122"/>
              </a:rPr>
              <a:t>中时，可能存放的位置个数</a:t>
            </a:r>
          </a:p>
          <a:p>
            <a:pPr lvl="2" eaLnBrk="1" hangingPunct="1"/>
            <a:r>
              <a:rPr lang="zh-CN" altLang="en-US" sz="2000">
                <a:latin typeface="微软雅黑" pitchFamily="34" charset="-122"/>
                <a:ea typeface="微软雅黑" pitchFamily="34" charset="-122"/>
              </a:rPr>
              <a:t>直接映射关联度？</a:t>
            </a:r>
          </a:p>
          <a:p>
            <a:pPr lvl="2" eaLnBrk="1" hangingPunct="1"/>
            <a:r>
              <a:rPr lang="zh-CN" altLang="en-US" sz="2000">
                <a:latin typeface="微软雅黑" pitchFamily="34" charset="-122"/>
                <a:ea typeface="微软雅黑" pitchFamily="34" charset="-122"/>
              </a:rPr>
              <a:t>全相联映射关联度？</a:t>
            </a:r>
          </a:p>
          <a:p>
            <a:pPr lvl="2" eaLnBrk="1" hangingPunct="1"/>
            <a:r>
              <a:rPr lang="en-US" altLang="zh-CN" sz="2000">
                <a:latin typeface="微软雅黑" pitchFamily="34" charset="-122"/>
                <a:ea typeface="微软雅黑" pitchFamily="34" charset="-122"/>
              </a:rPr>
              <a:t>N-</a:t>
            </a:r>
            <a:r>
              <a:rPr lang="zh-CN" altLang="en-US" sz="2000">
                <a:latin typeface="微软雅黑" pitchFamily="34" charset="-122"/>
                <a:ea typeface="微软雅黑" pitchFamily="34" charset="-122"/>
              </a:rPr>
              <a:t>路组相联映射关联度？</a:t>
            </a:r>
            <a:endParaRPr lang="en-US" altLang="zh-CN" sz="2000">
              <a:latin typeface="微软雅黑" pitchFamily="34" charset="-122"/>
              <a:ea typeface="微软雅黑" pitchFamily="34" charset="-122"/>
            </a:endParaRPr>
          </a:p>
          <a:p>
            <a:pPr eaLnBrk="1" hangingPunct="1"/>
            <a:r>
              <a:rPr lang="zh-CN" altLang="en-US" sz="2000">
                <a:latin typeface="微软雅黑" pitchFamily="34" charset="-122"/>
                <a:ea typeface="微软雅黑" pitchFamily="34" charset="-122"/>
              </a:rPr>
              <a:t>关联度和</a:t>
            </a:r>
            <a:r>
              <a:rPr lang="en-US" altLang="zh-CN" sz="2000">
                <a:latin typeface="微软雅黑" pitchFamily="34" charset="-122"/>
                <a:ea typeface="微软雅黑" pitchFamily="34" charset="-122"/>
              </a:rPr>
              <a:t>miss rate</a:t>
            </a:r>
            <a:r>
              <a:rPr lang="zh-CN" altLang="en-US" sz="2000">
                <a:latin typeface="微软雅黑" pitchFamily="34" charset="-122"/>
                <a:ea typeface="微软雅黑" pitchFamily="34" charset="-122"/>
              </a:rPr>
              <a:t>有什么关系呢？和命中时间的关系呢？</a:t>
            </a:r>
          </a:p>
          <a:p>
            <a:pPr lvl="1" eaLnBrk="1" hangingPunct="1"/>
            <a:r>
              <a:rPr lang="zh-CN" altLang="en-US" sz="2000">
                <a:latin typeface="微软雅黑" pitchFamily="34" charset="-122"/>
                <a:ea typeface="微软雅黑" pitchFamily="34" charset="-122"/>
              </a:rPr>
              <a:t>直观上，你的结论是什么？（ </a:t>
            </a:r>
            <a:r>
              <a:rPr lang="en-US" altLang="zh-CN" sz="2000">
                <a:latin typeface="微软雅黑" pitchFamily="34" charset="-122"/>
                <a:ea typeface="微软雅黑" pitchFamily="34" charset="-122"/>
              </a:rPr>
              <a:t>Cache</a:t>
            </a:r>
            <a:r>
              <a:rPr lang="zh-CN" altLang="en-US" sz="2000">
                <a:latin typeface="微软雅黑" pitchFamily="34" charset="-122"/>
                <a:ea typeface="微软雅黑" pitchFamily="34" charset="-122"/>
              </a:rPr>
              <a:t>大小和块大小一定时 ）</a:t>
            </a:r>
          </a:p>
          <a:p>
            <a:pPr lvl="2" eaLnBrk="1" hangingPunct="1"/>
            <a:r>
              <a:rPr lang="zh-CN" altLang="en-US" sz="2000">
                <a:latin typeface="微软雅黑" pitchFamily="34" charset="-122"/>
                <a:ea typeface="微软雅黑" pitchFamily="34" charset="-122"/>
              </a:rPr>
              <a:t>缺失率：直接映射最高，全相联映射最低</a:t>
            </a:r>
          </a:p>
          <a:p>
            <a:pPr lvl="2" eaLnBrk="1" hangingPunct="1"/>
            <a:r>
              <a:rPr lang="zh-CN" altLang="en-US" sz="2000">
                <a:latin typeface="微软雅黑" pitchFamily="34" charset="-122"/>
                <a:ea typeface="微软雅黑" pitchFamily="34" charset="-122"/>
              </a:rPr>
              <a:t>命中时间：直接映射最小，全相联映射最大</a:t>
            </a:r>
          </a:p>
          <a:p>
            <a:pPr lvl="1" eaLnBrk="1" hangingPunct="1"/>
            <a:r>
              <a:rPr lang="zh-CN" altLang="en-US" sz="2000">
                <a:latin typeface="微软雅黑" pitchFamily="34" charset="-122"/>
                <a:ea typeface="微软雅黑" pitchFamily="34" charset="-122"/>
              </a:rPr>
              <a:t>用例子来说明</a:t>
            </a:r>
          </a:p>
        </p:txBody>
      </p:sp>
      <p:sp>
        <p:nvSpPr>
          <p:cNvPr id="605188" name="Rectangle 4"/>
          <p:cNvSpPr>
            <a:spLocks noChangeArrowheads="1"/>
          </p:cNvSpPr>
          <p:nvPr/>
        </p:nvSpPr>
        <p:spPr bwMode="auto">
          <a:xfrm>
            <a:off x="3851275" y="3209925"/>
            <a:ext cx="2108200" cy="334963"/>
          </a:xfrm>
          <a:prstGeom prst="rect">
            <a:avLst/>
          </a:prstGeom>
          <a:noFill/>
          <a:ln w="9525">
            <a:noFill/>
            <a:miter lim="800000"/>
            <a:headEnd/>
            <a:tailEnd/>
          </a:ln>
          <a:effectLst/>
        </p:spPr>
        <p:txBody>
          <a:bodyPr wrap="none" lIns="0" tIns="0" rIns="0" bIns="0">
            <a:spAutoFit/>
          </a:bodyPr>
          <a:lstStyle/>
          <a:p>
            <a:pPr eaLnBrk="1" hangingPunct="1">
              <a:spcBef>
                <a:spcPct val="20000"/>
              </a:spcBef>
            </a:pPr>
            <a:r>
              <a:rPr lang="zh-CN" altLang="en-US" sz="2200" b="1">
                <a:solidFill>
                  <a:srgbClr val="FF0000"/>
                </a:solidFill>
                <a:latin typeface="黑体" pitchFamily="49" charset="-122"/>
                <a:ea typeface="黑体" pitchFamily="49" charset="-122"/>
              </a:rPr>
              <a:t>关联度最低，为</a:t>
            </a:r>
            <a:r>
              <a:rPr lang="en-US" altLang="zh-CN" sz="2200" b="1">
                <a:solidFill>
                  <a:srgbClr val="FF0000"/>
                </a:solidFill>
                <a:latin typeface="黑体" pitchFamily="49" charset="-122"/>
                <a:ea typeface="黑体" pitchFamily="49" charset="-122"/>
              </a:rPr>
              <a:t>1</a:t>
            </a:r>
          </a:p>
        </p:txBody>
      </p:sp>
      <p:sp>
        <p:nvSpPr>
          <p:cNvPr id="605189" name="Rectangle 5"/>
          <p:cNvSpPr>
            <a:spLocks noChangeArrowheads="1"/>
          </p:cNvSpPr>
          <p:nvPr/>
        </p:nvSpPr>
        <p:spPr bwMode="auto">
          <a:xfrm>
            <a:off x="3260725" y="3643313"/>
            <a:ext cx="4149725" cy="334962"/>
          </a:xfrm>
          <a:prstGeom prst="rect">
            <a:avLst/>
          </a:prstGeom>
          <a:noFill/>
          <a:ln w="9525">
            <a:noFill/>
            <a:miter lim="800000"/>
            <a:headEnd/>
            <a:tailEnd/>
          </a:ln>
          <a:effectLst/>
        </p:spPr>
        <p:txBody>
          <a:bodyPr wrap="none" lIns="0" tIns="0" rIns="0" bIns="0">
            <a:spAutoFit/>
          </a:bodyPr>
          <a:lstStyle/>
          <a:p>
            <a:pPr lvl="2" eaLnBrk="1" hangingPunct="1">
              <a:spcBef>
                <a:spcPct val="20000"/>
              </a:spcBef>
            </a:pPr>
            <a:r>
              <a:rPr lang="zh-CN" altLang="en-US" sz="2200" b="1">
                <a:solidFill>
                  <a:srgbClr val="FF0000"/>
                </a:solidFill>
                <a:latin typeface="黑体" pitchFamily="49" charset="-122"/>
                <a:ea typeface="黑体" pitchFamily="49" charset="-122"/>
              </a:rPr>
              <a:t>关联度最高，为</a:t>
            </a:r>
            <a:r>
              <a:rPr lang="en-US" altLang="zh-CN" sz="2200" b="1">
                <a:solidFill>
                  <a:srgbClr val="FF0000"/>
                </a:solidFill>
                <a:latin typeface="黑体" pitchFamily="49" charset="-122"/>
                <a:ea typeface="黑体" pitchFamily="49" charset="-122"/>
              </a:rPr>
              <a:t>Cache</a:t>
            </a:r>
            <a:r>
              <a:rPr lang="zh-CN" altLang="en-US" sz="2200" b="1">
                <a:solidFill>
                  <a:srgbClr val="FF0000"/>
                </a:solidFill>
                <a:latin typeface="黑体" pitchFamily="49" charset="-122"/>
                <a:ea typeface="黑体" pitchFamily="49" charset="-122"/>
              </a:rPr>
              <a:t>行数</a:t>
            </a:r>
          </a:p>
        </p:txBody>
      </p:sp>
      <p:sp>
        <p:nvSpPr>
          <p:cNvPr id="605190" name="Rectangle 6"/>
          <p:cNvSpPr>
            <a:spLocks noChangeArrowheads="1"/>
          </p:cNvSpPr>
          <p:nvPr/>
        </p:nvSpPr>
        <p:spPr bwMode="auto">
          <a:xfrm>
            <a:off x="4841875" y="4044950"/>
            <a:ext cx="2108200" cy="334963"/>
          </a:xfrm>
          <a:prstGeom prst="rect">
            <a:avLst/>
          </a:prstGeom>
          <a:noFill/>
          <a:ln w="9525">
            <a:noFill/>
            <a:miter lim="800000"/>
            <a:headEnd/>
            <a:tailEnd/>
          </a:ln>
          <a:effectLst/>
        </p:spPr>
        <p:txBody>
          <a:bodyPr wrap="none" lIns="0" tIns="0" rIns="0" bIns="0">
            <a:spAutoFit/>
          </a:bodyPr>
          <a:lstStyle/>
          <a:p>
            <a:pPr eaLnBrk="1" hangingPunct="1">
              <a:spcBef>
                <a:spcPct val="50000"/>
              </a:spcBef>
            </a:pPr>
            <a:r>
              <a:rPr lang="zh-CN" altLang="en-US" sz="2200" b="1">
                <a:solidFill>
                  <a:srgbClr val="FF0000"/>
                </a:solidFill>
                <a:latin typeface="黑体" pitchFamily="49" charset="-122"/>
                <a:ea typeface="黑体" pitchFamily="49" charset="-122"/>
              </a:rPr>
              <a:t>关联度居中，为</a:t>
            </a:r>
            <a:r>
              <a:rPr lang="en-US" altLang="zh-CN" sz="2200" b="1">
                <a:solidFill>
                  <a:srgbClr val="FF0000"/>
                </a:solidFill>
                <a:latin typeface="黑体" pitchFamily="49" charset="-122"/>
                <a:ea typeface="黑体" pitchFamily="49" charset="-122"/>
              </a:rPr>
              <a:t>N</a:t>
            </a:r>
            <a:endParaRPr lang="zh-CN" altLang="en-US" sz="2200" b="1">
              <a:solidFill>
                <a:srgbClr val="FF000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9282" name="Picture 3"/>
          <p:cNvPicPr>
            <a:picLocks noChangeAspect="1" noChangeArrowheads="1"/>
          </p:cNvPicPr>
          <p:nvPr>
            <p:ph idx="4294967295"/>
          </p:nvPr>
        </p:nvPicPr>
        <p:blipFill>
          <a:blip r:embed="rId2"/>
          <a:srcRect/>
          <a:stretch>
            <a:fillRect/>
          </a:stretch>
        </p:blipFill>
        <p:spPr>
          <a:xfrm>
            <a:off x="206375" y="527050"/>
            <a:ext cx="8937625" cy="6330950"/>
          </a:xfrm>
          <a:noFill/>
        </p:spPr>
      </p:pic>
      <p:sp>
        <p:nvSpPr>
          <p:cNvPr id="721936" name="Text Box 16"/>
          <p:cNvSpPr txBox="1">
            <a:spLocks noChangeArrowheads="1"/>
          </p:cNvSpPr>
          <p:nvPr/>
        </p:nvSpPr>
        <p:spPr bwMode="auto">
          <a:xfrm>
            <a:off x="4706938" y="6105525"/>
            <a:ext cx="1709737" cy="61595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ea typeface="黑体" pitchFamily="49" charset="-122"/>
              </a:rPr>
              <a:t>如何只取</a:t>
            </a:r>
            <a:r>
              <a:rPr kumimoji="1" lang="en-US" altLang="zh-CN" sz="2000" b="1">
                <a:solidFill>
                  <a:srgbClr val="CC0000"/>
                </a:solidFill>
                <a:ea typeface="黑体" pitchFamily="49" charset="-122"/>
              </a:rPr>
              <a:t>Data</a:t>
            </a:r>
            <a:r>
              <a:rPr kumimoji="1" lang="zh-CN" altLang="en-US" sz="2000" b="1">
                <a:solidFill>
                  <a:srgbClr val="CC0000"/>
                </a:solidFill>
                <a:ea typeface="黑体" pitchFamily="49" charset="-122"/>
              </a:rPr>
              <a:t>中某字节？</a:t>
            </a:r>
          </a:p>
        </p:txBody>
      </p:sp>
      <p:sp>
        <p:nvSpPr>
          <p:cNvPr id="721939" name="Text Box 19"/>
          <p:cNvSpPr txBox="1">
            <a:spLocks noChangeArrowheads="1"/>
          </p:cNvSpPr>
          <p:nvPr/>
        </p:nvSpPr>
        <p:spPr bwMode="auto">
          <a:xfrm>
            <a:off x="6102350" y="684213"/>
            <a:ext cx="2609850" cy="9144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ea typeface="黑体" pitchFamily="49" charset="-122"/>
              </a:rPr>
              <a:t>关联度不同，总的标记位数不同，也即额外空间开销不同！</a:t>
            </a:r>
          </a:p>
        </p:txBody>
      </p:sp>
      <p:sp>
        <p:nvSpPr>
          <p:cNvPr id="6" name="Text Box 16"/>
          <p:cNvSpPr txBox="1">
            <a:spLocks noChangeArrowheads="1"/>
          </p:cNvSpPr>
          <p:nvPr/>
        </p:nvSpPr>
        <p:spPr bwMode="auto">
          <a:xfrm>
            <a:off x="7092950" y="6129338"/>
            <a:ext cx="1754188" cy="6096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chemeClr val="accent2"/>
                </a:solidFill>
                <a:ea typeface="黑体" pitchFamily="49" charset="-122"/>
              </a:rPr>
              <a:t>根据地址中最低两位来取！</a:t>
            </a:r>
          </a:p>
        </p:txBody>
      </p:sp>
      <p:sp>
        <p:nvSpPr>
          <p:cNvPr id="609286" name="Rectangle 2"/>
          <p:cNvSpPr>
            <a:spLocks noGrp="1" noChangeArrowheads="1"/>
          </p:cNvSpPr>
          <p:nvPr>
            <p:ph type="title" idx="4294967295"/>
          </p:nvPr>
        </p:nvSpPr>
        <p:spPr>
          <a:xfrm>
            <a:off x="236538" y="134938"/>
            <a:ext cx="4808537" cy="515937"/>
          </a:xfrm>
        </p:spPr>
        <p:txBody>
          <a:bodyPr lIns="91440" tIns="45720" rIns="91440" bIns="45720" anchor="ctr"/>
          <a:lstStyle/>
          <a:p>
            <a:pPr eaLnBrk="1" hangingPunct="1"/>
            <a:r>
              <a:rPr lang="zh-CN" altLang="en-US" sz="3200"/>
              <a:t>标记位大小与关联度</a:t>
            </a:r>
          </a:p>
        </p:txBody>
      </p:sp>
      <p:sp>
        <p:nvSpPr>
          <p:cNvPr id="2" name="Text Box 19"/>
          <p:cNvSpPr txBox="1">
            <a:spLocks noChangeArrowheads="1"/>
          </p:cNvSpPr>
          <p:nvPr/>
        </p:nvSpPr>
        <p:spPr bwMode="auto">
          <a:xfrm>
            <a:off x="206375" y="5678488"/>
            <a:ext cx="2790825" cy="6096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ea typeface="黑体" pitchFamily="49" charset="-122"/>
              </a:rPr>
              <a:t>按字节编址，块大小为</a:t>
            </a:r>
            <a:r>
              <a:rPr kumimoji="1" lang="en-US" altLang="zh-CN" sz="2000" b="1">
                <a:solidFill>
                  <a:srgbClr val="CC0000"/>
                </a:solidFill>
                <a:ea typeface="黑体" pitchFamily="49" charset="-122"/>
              </a:rPr>
              <a:t>4B</a:t>
            </a:r>
            <a:r>
              <a:rPr kumimoji="1" lang="zh-CN" altLang="en-US" sz="2000" b="1">
                <a:solidFill>
                  <a:srgbClr val="CC0000"/>
                </a:solidFill>
                <a:ea typeface="黑体" pitchFamily="49" charset="-122"/>
              </a:rPr>
              <a:t>，故块内地址占</a:t>
            </a:r>
            <a:r>
              <a:rPr kumimoji="1" lang="en-US" altLang="zh-CN" sz="2000" b="1">
                <a:solidFill>
                  <a:srgbClr val="CC0000"/>
                </a:solidFill>
                <a:ea typeface="黑体" pitchFamily="49" charset="-122"/>
              </a:rPr>
              <a:t>3</a:t>
            </a:r>
            <a:r>
              <a:rPr kumimoji="1" lang="zh-CN" altLang="en-US" sz="2000" b="1">
                <a:solidFill>
                  <a:srgbClr val="CC0000"/>
                </a:solidFill>
                <a:ea typeface="黑体" pitchFamily="49" charset="-122"/>
              </a:rPr>
              <a:t>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1936"/>
                                        </p:tgtEl>
                                        <p:attrNameLst>
                                          <p:attrName>style.visibility</p:attrName>
                                        </p:attrNameLst>
                                      </p:cBhvr>
                                      <p:to>
                                        <p:strVal val="visible"/>
                                      </p:to>
                                    </p:set>
                                    <p:animEffect transition="in" filter="blinds(horizontal)">
                                      <p:cBhvr>
                                        <p:cTn id="12" dur="500"/>
                                        <p:tgtEl>
                                          <p:spTgt spid="72193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21939"/>
                                        </p:tgtEl>
                                        <p:attrNameLst>
                                          <p:attrName>style.visibility</p:attrName>
                                        </p:attrNameLst>
                                      </p:cBhvr>
                                      <p:to>
                                        <p:strVal val="visible"/>
                                      </p:to>
                                    </p:set>
                                    <p:animEffect transition="in" filter="blinds(horizontal)">
                                      <p:cBhvr>
                                        <p:cTn id="22" dur="500"/>
                                        <p:tgtEl>
                                          <p:spTgt spid="721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36" grpId="0"/>
      <p:bldP spid="721939" grpId="0"/>
      <p:bldP spid="6" grpId="0"/>
      <p:bldP spid="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idx="4294967295"/>
          </p:nvPr>
        </p:nvSpPr>
        <p:spPr/>
        <p:txBody>
          <a:bodyPr lIns="91440" tIns="45720" rIns="91440" bIns="45720" anchor="ctr"/>
          <a:lstStyle/>
          <a:p>
            <a:pPr eaLnBrk="1" hangingPunct="1"/>
            <a:r>
              <a:rPr lang="zh-CN" altLang="en-US"/>
              <a:t>标记位大小与关联度</a:t>
            </a:r>
          </a:p>
        </p:txBody>
      </p:sp>
      <p:sp>
        <p:nvSpPr>
          <p:cNvPr id="769028" name="Text Box 4"/>
          <p:cNvSpPr txBox="1">
            <a:spLocks noChangeArrowheads="1"/>
          </p:cNvSpPr>
          <p:nvPr/>
        </p:nvSpPr>
        <p:spPr bwMode="auto">
          <a:xfrm>
            <a:off x="341313" y="1073150"/>
            <a:ext cx="8551862" cy="6699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200" b="1">
                <a:solidFill>
                  <a:srgbClr val="FF0000"/>
                </a:solidFill>
                <a:latin typeface="微软雅黑" pitchFamily="34" charset="-122"/>
                <a:ea typeface="微软雅黑" pitchFamily="34" charset="-122"/>
              </a:rPr>
              <a:t>问题：若主存地址</a:t>
            </a:r>
            <a:r>
              <a:rPr kumimoji="1" lang="en-US" altLang="zh-CN" sz="2200" b="1">
                <a:solidFill>
                  <a:srgbClr val="FF0000"/>
                </a:solidFill>
                <a:latin typeface="微软雅黑" pitchFamily="34" charset="-122"/>
                <a:ea typeface="微软雅黑" pitchFamily="34" charset="-122"/>
              </a:rPr>
              <a:t>32</a:t>
            </a:r>
            <a:r>
              <a:rPr kumimoji="1" lang="zh-CN" altLang="en-US" sz="2200" b="1">
                <a:solidFill>
                  <a:srgbClr val="FF0000"/>
                </a:solidFill>
                <a:latin typeface="微软雅黑" pitchFamily="34" charset="-122"/>
                <a:ea typeface="微软雅黑" pitchFamily="34" charset="-122"/>
              </a:rPr>
              <a:t>位，块大小为</a:t>
            </a:r>
            <a:r>
              <a:rPr kumimoji="1" lang="en-US" altLang="zh-CN" sz="2200" b="1">
                <a:solidFill>
                  <a:srgbClr val="FF0000"/>
                </a:solidFill>
                <a:latin typeface="微软雅黑" pitchFamily="34" charset="-122"/>
                <a:ea typeface="微软雅黑" pitchFamily="34" charset="-122"/>
              </a:rPr>
              <a:t>16</a:t>
            </a:r>
            <a:r>
              <a:rPr kumimoji="1" lang="zh-CN" altLang="en-US" sz="2200" b="1">
                <a:solidFill>
                  <a:srgbClr val="FF0000"/>
                </a:solidFill>
                <a:latin typeface="微软雅黑" pitchFamily="34" charset="-122"/>
                <a:ea typeface="微软雅黑" pitchFamily="34" charset="-122"/>
              </a:rPr>
              <a:t>字节，</a:t>
            </a:r>
            <a:r>
              <a:rPr kumimoji="1" lang="en-US" altLang="zh-CN" sz="2200" b="1">
                <a:solidFill>
                  <a:srgbClr val="FF0000"/>
                </a:solidFill>
                <a:latin typeface="微软雅黑" pitchFamily="34" charset="-122"/>
                <a:ea typeface="微软雅黑" pitchFamily="34" charset="-122"/>
              </a:rPr>
              <a:t>Cache</a:t>
            </a:r>
            <a:r>
              <a:rPr kumimoji="1" lang="zh-CN" altLang="en-US" sz="2200" b="1">
                <a:solidFill>
                  <a:srgbClr val="FF0000"/>
                </a:solidFill>
                <a:latin typeface="微软雅黑" pitchFamily="34" charset="-122"/>
                <a:ea typeface="微软雅黑" pitchFamily="34" charset="-122"/>
              </a:rPr>
              <a:t>总大小为</a:t>
            </a:r>
            <a:r>
              <a:rPr kumimoji="1" lang="en-US" altLang="zh-CN" sz="2200" b="1">
                <a:solidFill>
                  <a:srgbClr val="FF0000"/>
                </a:solidFill>
                <a:latin typeface="微软雅黑" pitchFamily="34" charset="-122"/>
                <a:ea typeface="微软雅黑" pitchFamily="34" charset="-122"/>
              </a:rPr>
              <a:t>4K</a:t>
            </a:r>
            <a:r>
              <a:rPr kumimoji="1" lang="zh-CN" altLang="en-US" sz="2200" b="1">
                <a:solidFill>
                  <a:srgbClr val="FF0000"/>
                </a:solidFill>
                <a:latin typeface="微软雅黑" pitchFamily="34" charset="-122"/>
                <a:ea typeface="微软雅黑" pitchFamily="34" charset="-122"/>
              </a:rPr>
              <a:t>行，问：标记位的总位数是多少？</a:t>
            </a:r>
          </a:p>
        </p:txBody>
      </p:sp>
      <p:sp>
        <p:nvSpPr>
          <p:cNvPr id="769031" name="Text Box 7"/>
          <p:cNvSpPr txBox="1">
            <a:spLocks noChangeArrowheads="1"/>
          </p:cNvSpPr>
          <p:nvPr/>
        </p:nvSpPr>
        <p:spPr bwMode="auto">
          <a:xfrm>
            <a:off x="341313" y="2012950"/>
            <a:ext cx="8562975" cy="669925"/>
          </a:xfrm>
          <a:prstGeom prst="rect">
            <a:avLst/>
          </a:prstGeom>
          <a:noFill/>
          <a:ln w="9525">
            <a:noFill/>
            <a:miter lim="800000"/>
            <a:headEnd/>
            <a:tailEnd/>
          </a:ln>
        </p:spPr>
        <p:txBody>
          <a:bodyPr lIns="0" tIns="0" rIns="0" bIns="0">
            <a:spAutoFit/>
          </a:bodyPr>
          <a:lstStyle/>
          <a:p>
            <a:pPr eaLnBrk="1" hangingPunct="1"/>
            <a:r>
              <a:rPr kumimoji="1" lang="zh-CN" altLang="en-US" sz="2200" b="1">
                <a:ea typeface="黑体" pitchFamily="49" charset="-122"/>
              </a:rPr>
              <a:t>直接映射方式下：</a:t>
            </a:r>
            <a:r>
              <a:rPr kumimoji="1" lang="zh-CN" altLang="en-US" sz="2200" b="1">
                <a:solidFill>
                  <a:srgbClr val="CC0000"/>
                </a:solidFill>
                <a:ea typeface="黑体" pitchFamily="49" charset="-122"/>
              </a:rPr>
              <a:t>相当于每组</a:t>
            </a:r>
            <a:r>
              <a:rPr kumimoji="1" lang="en-US" altLang="zh-CN" sz="2200" b="1">
                <a:solidFill>
                  <a:srgbClr val="CC0000"/>
                </a:solidFill>
                <a:ea typeface="黑体" pitchFamily="49" charset="-122"/>
              </a:rPr>
              <a:t>1</a:t>
            </a:r>
            <a:r>
              <a:rPr kumimoji="1" lang="zh-CN" altLang="en-US" sz="2200" b="1">
                <a:solidFill>
                  <a:srgbClr val="CC0000"/>
                </a:solidFill>
                <a:ea typeface="黑体" pitchFamily="49" charset="-122"/>
              </a:rPr>
              <a:t>行，共</a:t>
            </a:r>
            <a:r>
              <a:rPr kumimoji="1" lang="en-US" altLang="zh-CN" sz="2200" b="1">
                <a:solidFill>
                  <a:srgbClr val="CC0000"/>
                </a:solidFill>
                <a:ea typeface="黑体" pitchFamily="49" charset="-122"/>
              </a:rPr>
              <a:t>4K</a:t>
            </a:r>
            <a:r>
              <a:rPr kumimoji="1" lang="zh-CN" altLang="en-US" sz="2200" b="1">
                <a:solidFill>
                  <a:srgbClr val="CC0000"/>
                </a:solidFill>
                <a:ea typeface="黑体" pitchFamily="49" charset="-122"/>
              </a:rPr>
              <a:t>组，标志占</a:t>
            </a:r>
            <a:r>
              <a:rPr kumimoji="1" lang="en-US" altLang="zh-CN" sz="2200" b="1">
                <a:solidFill>
                  <a:srgbClr val="CC0000"/>
                </a:solidFill>
                <a:ea typeface="黑体" pitchFamily="49" charset="-122"/>
              </a:rPr>
              <a:t>32-4-12=16</a:t>
            </a:r>
            <a:r>
              <a:rPr kumimoji="1" lang="zh-CN" altLang="en-US" sz="2200" b="1">
                <a:solidFill>
                  <a:srgbClr val="CC0000"/>
                </a:solidFill>
                <a:ea typeface="黑体" pitchFamily="49" charset="-122"/>
              </a:rPr>
              <a:t>位</a:t>
            </a:r>
          </a:p>
          <a:p>
            <a:pPr eaLnBrk="1" hangingPunct="1"/>
            <a:r>
              <a:rPr kumimoji="1" lang="zh-CN" altLang="en-US" sz="2200" b="1">
                <a:solidFill>
                  <a:srgbClr val="CC0000"/>
                </a:solidFill>
                <a:ea typeface="黑体" pitchFamily="49" charset="-122"/>
              </a:rPr>
              <a:t>总位数占 </a:t>
            </a:r>
            <a:r>
              <a:rPr kumimoji="1" lang="en-US" altLang="zh-CN" sz="2200" b="1">
                <a:solidFill>
                  <a:srgbClr val="CC0000"/>
                </a:solidFill>
                <a:ea typeface="黑体" pitchFamily="49" charset="-122"/>
              </a:rPr>
              <a:t>4Kx16=</a:t>
            </a:r>
            <a:r>
              <a:rPr kumimoji="1" lang="en-US" altLang="zh-CN" sz="2200" b="1">
                <a:solidFill>
                  <a:srgbClr val="0000FF"/>
                </a:solidFill>
                <a:ea typeface="黑体" pitchFamily="49" charset="-122"/>
              </a:rPr>
              <a:t>64K</a:t>
            </a:r>
            <a:r>
              <a:rPr kumimoji="1" lang="zh-CN" altLang="en-US" sz="2200" b="1">
                <a:solidFill>
                  <a:srgbClr val="0000FF"/>
                </a:solidFill>
                <a:ea typeface="黑体" pitchFamily="49" charset="-122"/>
              </a:rPr>
              <a:t>位</a:t>
            </a:r>
          </a:p>
        </p:txBody>
      </p:sp>
      <p:sp>
        <p:nvSpPr>
          <p:cNvPr id="769033" name="Text Box 9"/>
          <p:cNvSpPr txBox="1">
            <a:spLocks noChangeArrowheads="1"/>
          </p:cNvSpPr>
          <p:nvPr/>
        </p:nvSpPr>
        <p:spPr bwMode="auto">
          <a:xfrm>
            <a:off x="342900" y="3008313"/>
            <a:ext cx="8415338" cy="669925"/>
          </a:xfrm>
          <a:prstGeom prst="rect">
            <a:avLst/>
          </a:prstGeom>
          <a:noFill/>
          <a:ln w="9525">
            <a:noFill/>
            <a:miter lim="800000"/>
            <a:headEnd/>
            <a:tailEnd/>
          </a:ln>
        </p:spPr>
        <p:txBody>
          <a:bodyPr lIns="0" tIns="0" rIns="0" bIns="0">
            <a:spAutoFit/>
          </a:bodyPr>
          <a:lstStyle/>
          <a:p>
            <a:pPr eaLnBrk="1" hangingPunct="1"/>
            <a:r>
              <a:rPr lang="zh-CN" altLang="en-US" sz="2200" b="1">
                <a:ea typeface="黑体" pitchFamily="49" charset="-122"/>
              </a:rPr>
              <a:t>关联度增加到</a:t>
            </a:r>
            <a:r>
              <a:rPr lang="en-US" altLang="zh-CN" sz="2200" b="1">
                <a:ea typeface="黑体" pitchFamily="49" charset="-122"/>
              </a:rPr>
              <a:t>2</a:t>
            </a:r>
            <a:r>
              <a:rPr lang="zh-CN" altLang="en-US" sz="2200" b="1">
                <a:ea typeface="黑体" pitchFamily="49" charset="-122"/>
              </a:rPr>
              <a:t>倍</a:t>
            </a:r>
            <a:r>
              <a:rPr lang="en-US" altLang="zh-CN" sz="2200" b="1">
                <a:solidFill>
                  <a:srgbClr val="CC0000"/>
                </a:solidFill>
                <a:ea typeface="黑体" pitchFamily="49" charset="-122"/>
              </a:rPr>
              <a:t>(2-way)</a:t>
            </a:r>
            <a:r>
              <a:rPr lang="zh-CN" altLang="en-US" sz="2200" b="1">
                <a:solidFill>
                  <a:srgbClr val="CC0000"/>
                </a:solidFill>
                <a:ea typeface="黑体" pitchFamily="49" charset="-122"/>
              </a:rPr>
              <a:t>：每组</a:t>
            </a:r>
            <a:r>
              <a:rPr lang="en-US" altLang="zh-CN" sz="2200" b="1">
                <a:solidFill>
                  <a:srgbClr val="CC0000"/>
                </a:solidFill>
                <a:ea typeface="黑体" pitchFamily="49" charset="-122"/>
              </a:rPr>
              <a:t>2</a:t>
            </a:r>
            <a:r>
              <a:rPr lang="zh-CN" altLang="en-US" sz="2200" b="1">
                <a:solidFill>
                  <a:srgbClr val="CC0000"/>
                </a:solidFill>
                <a:ea typeface="黑体" pitchFamily="49" charset="-122"/>
              </a:rPr>
              <a:t>行，共</a:t>
            </a:r>
            <a:r>
              <a:rPr lang="en-US" altLang="zh-CN" sz="2200" b="1">
                <a:solidFill>
                  <a:srgbClr val="CC0000"/>
                </a:solidFill>
                <a:ea typeface="黑体" pitchFamily="49" charset="-122"/>
              </a:rPr>
              <a:t>2K</a:t>
            </a:r>
            <a:r>
              <a:rPr lang="zh-CN" altLang="en-US" sz="2200" b="1">
                <a:solidFill>
                  <a:srgbClr val="CC0000"/>
                </a:solidFill>
                <a:ea typeface="黑体" pitchFamily="49" charset="-122"/>
              </a:rPr>
              <a:t>组，</a:t>
            </a:r>
            <a:r>
              <a:rPr kumimoji="1" lang="zh-CN" altLang="en-US" sz="2200" b="1">
                <a:solidFill>
                  <a:srgbClr val="CC0000"/>
                </a:solidFill>
                <a:ea typeface="黑体" pitchFamily="49" charset="-122"/>
              </a:rPr>
              <a:t>标志占</a:t>
            </a:r>
            <a:r>
              <a:rPr kumimoji="1" lang="en-US" altLang="zh-CN" sz="2200" b="1">
                <a:solidFill>
                  <a:srgbClr val="CC0000"/>
                </a:solidFill>
                <a:ea typeface="黑体" pitchFamily="49" charset="-122"/>
              </a:rPr>
              <a:t>32-4-11=17</a:t>
            </a:r>
            <a:r>
              <a:rPr kumimoji="1" lang="zh-CN" altLang="en-US" sz="2200" b="1">
                <a:solidFill>
                  <a:srgbClr val="CC0000"/>
                </a:solidFill>
                <a:ea typeface="黑体" pitchFamily="49" charset="-122"/>
              </a:rPr>
              <a:t>位</a:t>
            </a:r>
          </a:p>
          <a:p>
            <a:pPr eaLnBrk="1" hangingPunct="1"/>
            <a:r>
              <a:rPr kumimoji="1" lang="zh-CN" altLang="en-US" sz="2200" b="1">
                <a:solidFill>
                  <a:srgbClr val="CC0000"/>
                </a:solidFill>
                <a:ea typeface="黑体" pitchFamily="49" charset="-122"/>
              </a:rPr>
              <a:t>总位数占</a:t>
            </a:r>
            <a:r>
              <a:rPr kumimoji="1" lang="en-US" altLang="zh-CN" sz="2200" b="1">
                <a:solidFill>
                  <a:srgbClr val="CC0000"/>
                </a:solidFill>
                <a:ea typeface="黑体" pitchFamily="49" charset="-122"/>
              </a:rPr>
              <a:t>4Kx17=</a:t>
            </a:r>
            <a:r>
              <a:rPr kumimoji="1" lang="en-US" altLang="zh-CN" sz="2200" b="1">
                <a:solidFill>
                  <a:srgbClr val="0000FF"/>
                </a:solidFill>
                <a:ea typeface="黑体" pitchFamily="49" charset="-122"/>
              </a:rPr>
              <a:t>68K</a:t>
            </a:r>
            <a:r>
              <a:rPr kumimoji="1" lang="zh-CN" altLang="en-US" sz="2200" b="1">
                <a:solidFill>
                  <a:srgbClr val="0000FF"/>
                </a:solidFill>
                <a:ea typeface="黑体" pitchFamily="49" charset="-122"/>
              </a:rPr>
              <a:t>位</a:t>
            </a:r>
          </a:p>
        </p:txBody>
      </p:sp>
      <p:sp>
        <p:nvSpPr>
          <p:cNvPr id="769035" name="Text Box 11"/>
          <p:cNvSpPr txBox="1">
            <a:spLocks noChangeArrowheads="1"/>
          </p:cNvSpPr>
          <p:nvPr/>
        </p:nvSpPr>
        <p:spPr bwMode="auto">
          <a:xfrm>
            <a:off x="385763" y="3997325"/>
            <a:ext cx="8423275" cy="669925"/>
          </a:xfrm>
          <a:prstGeom prst="rect">
            <a:avLst/>
          </a:prstGeom>
          <a:noFill/>
          <a:ln w="9525">
            <a:noFill/>
            <a:miter lim="800000"/>
            <a:headEnd/>
            <a:tailEnd/>
          </a:ln>
        </p:spPr>
        <p:txBody>
          <a:bodyPr lIns="0" tIns="0" rIns="0" bIns="0">
            <a:spAutoFit/>
          </a:bodyPr>
          <a:lstStyle/>
          <a:p>
            <a:pPr eaLnBrk="1" hangingPunct="1"/>
            <a:r>
              <a:rPr lang="zh-CN" altLang="en-US" sz="2200" b="1">
                <a:ea typeface="黑体" pitchFamily="49" charset="-122"/>
              </a:rPr>
              <a:t>关联度增加到</a:t>
            </a:r>
            <a:r>
              <a:rPr lang="en-US" altLang="zh-CN" sz="2200" b="1">
                <a:ea typeface="黑体" pitchFamily="49" charset="-122"/>
              </a:rPr>
              <a:t>4</a:t>
            </a:r>
            <a:r>
              <a:rPr lang="zh-CN" altLang="en-US" sz="2200" b="1">
                <a:ea typeface="黑体" pitchFamily="49" charset="-122"/>
              </a:rPr>
              <a:t>倍</a:t>
            </a:r>
            <a:r>
              <a:rPr lang="en-US" altLang="zh-CN" sz="2200" b="1">
                <a:solidFill>
                  <a:srgbClr val="CC0000"/>
                </a:solidFill>
                <a:ea typeface="黑体" pitchFamily="49" charset="-122"/>
              </a:rPr>
              <a:t>(4-way)</a:t>
            </a:r>
            <a:r>
              <a:rPr lang="zh-CN" altLang="en-US" sz="2200" b="1">
                <a:solidFill>
                  <a:srgbClr val="CC0000"/>
                </a:solidFill>
                <a:ea typeface="黑体" pitchFamily="49" charset="-122"/>
              </a:rPr>
              <a:t>：每组</a:t>
            </a:r>
            <a:r>
              <a:rPr lang="en-US" altLang="zh-CN" sz="2200" b="1">
                <a:solidFill>
                  <a:srgbClr val="CC0000"/>
                </a:solidFill>
                <a:ea typeface="黑体" pitchFamily="49" charset="-122"/>
              </a:rPr>
              <a:t>4</a:t>
            </a:r>
            <a:r>
              <a:rPr lang="zh-CN" altLang="en-US" sz="2200" b="1">
                <a:solidFill>
                  <a:srgbClr val="CC0000"/>
                </a:solidFill>
                <a:ea typeface="黑体" pitchFamily="49" charset="-122"/>
              </a:rPr>
              <a:t>行，共</a:t>
            </a:r>
            <a:r>
              <a:rPr lang="en-US" altLang="zh-CN" sz="2200" b="1">
                <a:solidFill>
                  <a:srgbClr val="CC0000"/>
                </a:solidFill>
                <a:ea typeface="黑体" pitchFamily="49" charset="-122"/>
              </a:rPr>
              <a:t>1K</a:t>
            </a:r>
            <a:r>
              <a:rPr lang="zh-CN" altLang="en-US" sz="2200" b="1">
                <a:solidFill>
                  <a:srgbClr val="CC0000"/>
                </a:solidFill>
                <a:ea typeface="黑体" pitchFamily="49" charset="-122"/>
              </a:rPr>
              <a:t>组，</a:t>
            </a:r>
            <a:r>
              <a:rPr kumimoji="1" lang="zh-CN" altLang="en-US" sz="2200" b="1">
                <a:solidFill>
                  <a:srgbClr val="CC0000"/>
                </a:solidFill>
                <a:ea typeface="黑体" pitchFamily="49" charset="-122"/>
              </a:rPr>
              <a:t>标志占</a:t>
            </a:r>
            <a:r>
              <a:rPr kumimoji="1" lang="en-US" altLang="zh-CN" sz="2200" b="1">
                <a:solidFill>
                  <a:srgbClr val="CC0000"/>
                </a:solidFill>
                <a:ea typeface="黑体" pitchFamily="49" charset="-122"/>
              </a:rPr>
              <a:t>32-4-10=18</a:t>
            </a:r>
            <a:r>
              <a:rPr kumimoji="1" lang="zh-CN" altLang="en-US" sz="2200" b="1">
                <a:solidFill>
                  <a:srgbClr val="CC0000"/>
                </a:solidFill>
                <a:ea typeface="黑体" pitchFamily="49" charset="-122"/>
              </a:rPr>
              <a:t>位</a:t>
            </a:r>
          </a:p>
          <a:p>
            <a:pPr eaLnBrk="1" hangingPunct="1"/>
            <a:r>
              <a:rPr kumimoji="1" lang="zh-CN" altLang="en-US" sz="2200" b="1">
                <a:solidFill>
                  <a:srgbClr val="CC0000"/>
                </a:solidFill>
                <a:ea typeface="黑体" pitchFamily="49" charset="-122"/>
              </a:rPr>
              <a:t>总位数占</a:t>
            </a:r>
            <a:r>
              <a:rPr kumimoji="1" lang="en-US" altLang="zh-CN" sz="2200" b="1">
                <a:solidFill>
                  <a:srgbClr val="CC0000"/>
                </a:solidFill>
                <a:ea typeface="黑体" pitchFamily="49" charset="-122"/>
              </a:rPr>
              <a:t>4Kx18=</a:t>
            </a:r>
            <a:r>
              <a:rPr kumimoji="1" lang="en-US" altLang="zh-CN" sz="2200" b="1">
                <a:solidFill>
                  <a:srgbClr val="0000FF"/>
                </a:solidFill>
                <a:ea typeface="黑体" pitchFamily="49" charset="-122"/>
              </a:rPr>
              <a:t>72K</a:t>
            </a:r>
            <a:r>
              <a:rPr kumimoji="1" lang="zh-CN" altLang="en-US" sz="2200" b="1">
                <a:solidFill>
                  <a:srgbClr val="0000FF"/>
                </a:solidFill>
                <a:ea typeface="黑体" pitchFamily="49" charset="-122"/>
              </a:rPr>
              <a:t>位</a:t>
            </a:r>
          </a:p>
        </p:txBody>
      </p:sp>
      <p:sp>
        <p:nvSpPr>
          <p:cNvPr id="769037" name="Text Box 13"/>
          <p:cNvSpPr txBox="1">
            <a:spLocks noChangeArrowheads="1"/>
          </p:cNvSpPr>
          <p:nvPr/>
        </p:nvSpPr>
        <p:spPr bwMode="auto">
          <a:xfrm>
            <a:off x="431800" y="5033963"/>
            <a:ext cx="8394700" cy="1004887"/>
          </a:xfrm>
          <a:prstGeom prst="rect">
            <a:avLst/>
          </a:prstGeom>
          <a:noFill/>
          <a:ln w="9525">
            <a:noFill/>
            <a:miter lim="800000"/>
            <a:headEnd/>
            <a:tailEnd/>
          </a:ln>
        </p:spPr>
        <p:txBody>
          <a:bodyPr lIns="0" tIns="0" rIns="0" bIns="0">
            <a:spAutoFit/>
          </a:bodyPr>
          <a:lstStyle/>
          <a:p>
            <a:pPr eaLnBrk="1" hangingPunct="1"/>
            <a:r>
              <a:rPr lang="zh-CN" altLang="en-US" sz="2200" b="1">
                <a:ea typeface="黑体" pitchFamily="49" charset="-122"/>
              </a:rPr>
              <a:t>全相联时：</a:t>
            </a:r>
            <a:r>
              <a:rPr lang="zh-CN" altLang="en-US" sz="2200" b="1">
                <a:solidFill>
                  <a:srgbClr val="CC0000"/>
                </a:solidFill>
                <a:ea typeface="黑体" pitchFamily="49" charset="-122"/>
              </a:rPr>
              <a:t>整个为</a:t>
            </a:r>
            <a:r>
              <a:rPr lang="en-US" altLang="zh-CN" sz="2200" b="1">
                <a:solidFill>
                  <a:srgbClr val="CC0000"/>
                </a:solidFill>
                <a:ea typeface="黑体" pitchFamily="49" charset="-122"/>
              </a:rPr>
              <a:t>1</a:t>
            </a:r>
            <a:r>
              <a:rPr lang="zh-CN" altLang="en-US" sz="2200" b="1">
                <a:solidFill>
                  <a:srgbClr val="CC0000"/>
                </a:solidFill>
                <a:ea typeface="黑体" pitchFamily="49" charset="-122"/>
              </a:rPr>
              <a:t>组，每组</a:t>
            </a:r>
            <a:r>
              <a:rPr lang="en-US" altLang="zh-CN" sz="2200" b="1">
                <a:solidFill>
                  <a:srgbClr val="CC0000"/>
                </a:solidFill>
                <a:ea typeface="黑体" pitchFamily="49" charset="-122"/>
              </a:rPr>
              <a:t>4K</a:t>
            </a:r>
            <a:r>
              <a:rPr lang="zh-CN" altLang="en-US" sz="2200" b="1">
                <a:solidFill>
                  <a:srgbClr val="CC0000"/>
                </a:solidFill>
                <a:ea typeface="黑体" pitchFamily="49" charset="-122"/>
              </a:rPr>
              <a:t>行，</a:t>
            </a:r>
            <a:r>
              <a:rPr kumimoji="1" lang="zh-CN" altLang="en-US" sz="2200" b="1">
                <a:solidFill>
                  <a:srgbClr val="CC0000"/>
                </a:solidFill>
                <a:ea typeface="黑体" pitchFamily="49" charset="-122"/>
              </a:rPr>
              <a:t>标志占</a:t>
            </a:r>
            <a:r>
              <a:rPr kumimoji="1" lang="en-US" altLang="zh-CN" sz="2200" b="1">
                <a:solidFill>
                  <a:srgbClr val="CC0000"/>
                </a:solidFill>
                <a:ea typeface="黑体" pitchFamily="49" charset="-122"/>
              </a:rPr>
              <a:t>32-4=28</a:t>
            </a:r>
            <a:r>
              <a:rPr kumimoji="1" lang="zh-CN" altLang="en-US" sz="2200" b="1">
                <a:solidFill>
                  <a:srgbClr val="CC0000"/>
                </a:solidFill>
                <a:ea typeface="黑体" pitchFamily="49" charset="-122"/>
              </a:rPr>
              <a:t>位</a:t>
            </a:r>
          </a:p>
          <a:p>
            <a:pPr eaLnBrk="1" hangingPunct="1"/>
            <a:r>
              <a:rPr kumimoji="1" lang="zh-CN" altLang="en-US" sz="2200" b="1">
                <a:solidFill>
                  <a:srgbClr val="CC0000"/>
                </a:solidFill>
                <a:ea typeface="黑体" pitchFamily="49" charset="-122"/>
              </a:rPr>
              <a:t>总位数占</a:t>
            </a:r>
            <a:r>
              <a:rPr kumimoji="1" lang="en-US" altLang="zh-CN" sz="2200" b="1">
                <a:solidFill>
                  <a:srgbClr val="CC0000"/>
                </a:solidFill>
                <a:ea typeface="黑体" pitchFamily="49" charset="-122"/>
              </a:rPr>
              <a:t>4Kx28=</a:t>
            </a:r>
            <a:r>
              <a:rPr kumimoji="1" lang="en-US" altLang="zh-CN" sz="2200" b="1">
                <a:solidFill>
                  <a:srgbClr val="0000FF"/>
                </a:solidFill>
                <a:ea typeface="黑体" pitchFamily="49" charset="-122"/>
              </a:rPr>
              <a:t>112K</a:t>
            </a:r>
            <a:r>
              <a:rPr kumimoji="1" lang="zh-CN" altLang="en-US" sz="2200" b="1">
                <a:solidFill>
                  <a:srgbClr val="0000FF"/>
                </a:solidFill>
                <a:ea typeface="黑体" pitchFamily="49" charset="-122"/>
              </a:rPr>
              <a:t>位</a:t>
            </a:r>
          </a:p>
          <a:p>
            <a:pPr eaLnBrk="1" hangingPunct="1"/>
            <a:endParaRPr kumimoji="1" lang="zh-CN" altLang="en-US" sz="2200" b="1">
              <a:solidFill>
                <a:srgbClr val="CC0000"/>
              </a:solidFill>
              <a:ea typeface="黑体" pitchFamily="49" charset="-122"/>
            </a:endParaRPr>
          </a:p>
        </p:txBody>
      </p:sp>
      <p:sp>
        <p:nvSpPr>
          <p:cNvPr id="769041" name="Text Box 17"/>
          <p:cNvSpPr txBox="1">
            <a:spLocks noChangeArrowheads="1"/>
          </p:cNvSpPr>
          <p:nvPr/>
        </p:nvSpPr>
        <p:spPr bwMode="auto">
          <a:xfrm>
            <a:off x="476250" y="5903913"/>
            <a:ext cx="7605713"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b="1">
                <a:solidFill>
                  <a:srgbClr val="0000FF"/>
                </a:solidFill>
                <a:ea typeface="黑体" pitchFamily="49" charset="-122"/>
              </a:rPr>
              <a:t>关联度越高，总的标记位数越多，额外空间开销越大！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9028"/>
                                        </p:tgtEl>
                                        <p:attrNameLst>
                                          <p:attrName>style.visibility</p:attrName>
                                        </p:attrNameLst>
                                      </p:cBhvr>
                                      <p:to>
                                        <p:strVal val="visible"/>
                                      </p:to>
                                    </p:set>
                                    <p:animEffect transition="in" filter="blinds(horizontal)">
                                      <p:cBhvr>
                                        <p:cTn id="7" dur="500"/>
                                        <p:tgtEl>
                                          <p:spTgt spid="7690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9031"/>
                                        </p:tgtEl>
                                        <p:attrNameLst>
                                          <p:attrName>style.visibility</p:attrName>
                                        </p:attrNameLst>
                                      </p:cBhvr>
                                      <p:to>
                                        <p:strVal val="visible"/>
                                      </p:to>
                                    </p:set>
                                    <p:animEffect transition="in" filter="blinds(horizontal)">
                                      <p:cBhvr>
                                        <p:cTn id="12" dur="500"/>
                                        <p:tgtEl>
                                          <p:spTgt spid="76903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9033">
                                            <p:txEl>
                                              <p:pRg st="0" end="0"/>
                                            </p:txEl>
                                          </p:spTgt>
                                        </p:tgtEl>
                                        <p:attrNameLst>
                                          <p:attrName>style.visibility</p:attrName>
                                        </p:attrNameLst>
                                      </p:cBhvr>
                                      <p:to>
                                        <p:strVal val="visible"/>
                                      </p:to>
                                    </p:set>
                                    <p:animEffect transition="in" filter="blinds(horizontal)">
                                      <p:cBhvr>
                                        <p:cTn id="17" dur="500"/>
                                        <p:tgtEl>
                                          <p:spTgt spid="76903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69033">
                                            <p:txEl>
                                              <p:pRg st="1" end="1"/>
                                            </p:txEl>
                                          </p:spTgt>
                                        </p:tgtEl>
                                        <p:attrNameLst>
                                          <p:attrName>style.visibility</p:attrName>
                                        </p:attrNameLst>
                                      </p:cBhvr>
                                      <p:to>
                                        <p:strVal val="visible"/>
                                      </p:to>
                                    </p:set>
                                    <p:animEffect transition="in" filter="blinds(horizontal)">
                                      <p:cBhvr>
                                        <p:cTn id="22" dur="500"/>
                                        <p:tgtEl>
                                          <p:spTgt spid="76903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69035">
                                            <p:txEl>
                                              <p:pRg st="0" end="0"/>
                                            </p:txEl>
                                          </p:spTgt>
                                        </p:tgtEl>
                                        <p:attrNameLst>
                                          <p:attrName>style.visibility</p:attrName>
                                        </p:attrNameLst>
                                      </p:cBhvr>
                                      <p:to>
                                        <p:strVal val="visible"/>
                                      </p:to>
                                    </p:set>
                                    <p:animEffect transition="in" filter="blinds(horizontal)">
                                      <p:cBhvr>
                                        <p:cTn id="27" dur="500"/>
                                        <p:tgtEl>
                                          <p:spTgt spid="76903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69035">
                                            <p:txEl>
                                              <p:pRg st="1" end="1"/>
                                            </p:txEl>
                                          </p:spTgt>
                                        </p:tgtEl>
                                        <p:attrNameLst>
                                          <p:attrName>style.visibility</p:attrName>
                                        </p:attrNameLst>
                                      </p:cBhvr>
                                      <p:to>
                                        <p:strVal val="visible"/>
                                      </p:to>
                                    </p:set>
                                    <p:animEffect transition="in" filter="blinds(horizontal)">
                                      <p:cBhvr>
                                        <p:cTn id="32" dur="500"/>
                                        <p:tgtEl>
                                          <p:spTgt spid="769035">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69037">
                                            <p:txEl>
                                              <p:pRg st="0" end="0"/>
                                            </p:txEl>
                                          </p:spTgt>
                                        </p:tgtEl>
                                        <p:attrNameLst>
                                          <p:attrName>style.visibility</p:attrName>
                                        </p:attrNameLst>
                                      </p:cBhvr>
                                      <p:to>
                                        <p:strVal val="visible"/>
                                      </p:to>
                                    </p:set>
                                    <p:animEffect transition="in" filter="blinds(horizontal)">
                                      <p:cBhvr>
                                        <p:cTn id="37" dur="500"/>
                                        <p:tgtEl>
                                          <p:spTgt spid="76903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69037">
                                            <p:txEl>
                                              <p:pRg st="1" end="1"/>
                                            </p:txEl>
                                          </p:spTgt>
                                        </p:tgtEl>
                                        <p:attrNameLst>
                                          <p:attrName>style.visibility</p:attrName>
                                        </p:attrNameLst>
                                      </p:cBhvr>
                                      <p:to>
                                        <p:strVal val="visible"/>
                                      </p:to>
                                    </p:set>
                                    <p:animEffect transition="in" filter="blinds(horizontal)">
                                      <p:cBhvr>
                                        <p:cTn id="42" dur="500"/>
                                        <p:tgtEl>
                                          <p:spTgt spid="769037">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69041"/>
                                        </p:tgtEl>
                                        <p:attrNameLst>
                                          <p:attrName>style.visibility</p:attrName>
                                        </p:attrNameLst>
                                      </p:cBhvr>
                                      <p:to>
                                        <p:strVal val="visible"/>
                                      </p:to>
                                    </p:set>
                                    <p:animEffect transition="in" filter="blinds(horizontal)">
                                      <p:cBhvr>
                                        <p:cTn id="47" dur="500"/>
                                        <p:tgtEl>
                                          <p:spTgt spid="769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28" grpId="0"/>
      <p:bldP spid="769031" grpId="0"/>
      <p:bldP spid="769041"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idx="4294967295"/>
          </p:nvPr>
        </p:nvSpPr>
        <p:spPr/>
        <p:txBody>
          <a:bodyPr lIns="91440" tIns="45720" rIns="91440" bIns="45720" anchor="ctr"/>
          <a:lstStyle/>
          <a:p>
            <a:pPr eaLnBrk="1" hangingPunct="1"/>
            <a:r>
              <a:rPr lang="en-US" altLang="zh-CN"/>
              <a:t>The Need to Replace! (</a:t>
            </a:r>
            <a:r>
              <a:rPr lang="zh-CN" altLang="en-US"/>
              <a:t>何时需要替换？</a:t>
            </a:r>
            <a:r>
              <a:rPr lang="en-US" altLang="zh-CN"/>
              <a:t>)</a:t>
            </a:r>
            <a:endParaRPr lang="zh-CN" altLang="en-US"/>
          </a:p>
        </p:txBody>
      </p:sp>
      <p:sp>
        <p:nvSpPr>
          <p:cNvPr id="450563" name="Rectangle 3"/>
          <p:cNvSpPr>
            <a:spLocks noGrp="1" noChangeArrowheads="1"/>
          </p:cNvSpPr>
          <p:nvPr>
            <p:ph type="body" idx="4294967295"/>
          </p:nvPr>
        </p:nvSpPr>
        <p:spPr>
          <a:xfrm>
            <a:off x="495300" y="914400"/>
            <a:ext cx="8191500" cy="4665663"/>
          </a:xfrm>
          <a:noFill/>
        </p:spPr>
        <p:txBody>
          <a:bodyPr/>
          <a:lstStyle/>
          <a:p>
            <a:pPr eaLnBrk="1" hangingPunct="1"/>
            <a:r>
              <a:rPr lang="en-US" altLang="zh-CN" sz="2000">
                <a:latin typeface="微软雅黑" pitchFamily="34" charset="-122"/>
                <a:ea typeface="微软雅黑" pitchFamily="34" charset="-122"/>
              </a:rPr>
              <a:t>Direct Mapped Cache:</a:t>
            </a:r>
            <a:endParaRPr lang="en-US" altLang="zh-CN" sz="2000">
              <a:solidFill>
                <a:srgbClr val="CC3300"/>
              </a:solidFill>
              <a:latin typeface="微软雅黑" pitchFamily="34" charset="-122"/>
              <a:ea typeface="微软雅黑" pitchFamily="34" charset="-122"/>
            </a:endParaRPr>
          </a:p>
          <a:p>
            <a:pPr lvl="1" eaLnBrk="1" hangingPunct="1"/>
            <a:r>
              <a:rPr lang="zh-CN" altLang="en-US" sz="2000">
                <a:latin typeface="微软雅黑" pitchFamily="34" charset="-122"/>
                <a:ea typeface="微软雅黑" pitchFamily="34" charset="-122"/>
              </a:rPr>
              <a:t>映射唯一，毫无选择，无需考虑替换</a:t>
            </a:r>
          </a:p>
          <a:p>
            <a:pPr eaLnBrk="1" hangingPunct="1"/>
            <a:r>
              <a:rPr lang="en-US" altLang="zh-CN" sz="2000">
                <a:latin typeface="微软雅黑" pitchFamily="34" charset="-122"/>
                <a:ea typeface="微软雅黑" pitchFamily="34" charset="-122"/>
              </a:rPr>
              <a:t>N-way Set Associative Cache: </a:t>
            </a:r>
            <a:endParaRPr lang="en-US" altLang="zh-CN" sz="2000">
              <a:solidFill>
                <a:srgbClr val="CC3300"/>
              </a:solidFill>
              <a:latin typeface="微软雅黑" pitchFamily="34" charset="-122"/>
              <a:ea typeface="微软雅黑" pitchFamily="34" charset="-122"/>
            </a:endParaRPr>
          </a:p>
          <a:p>
            <a:pPr lvl="1" eaLnBrk="1" hangingPunct="1"/>
            <a:r>
              <a:rPr lang="zh-CN" altLang="en-US" sz="2000">
                <a:latin typeface="微软雅黑" pitchFamily="34" charset="-122"/>
                <a:ea typeface="微软雅黑" pitchFamily="34" charset="-122"/>
              </a:rPr>
              <a:t>每个主存数据有</a:t>
            </a:r>
            <a:r>
              <a:rPr lang="en-US" altLang="zh-CN" sz="2000">
                <a:latin typeface="微软雅黑" pitchFamily="34" charset="-122"/>
                <a:ea typeface="微软雅黑" pitchFamily="34" charset="-122"/>
              </a:rPr>
              <a:t>N</a:t>
            </a:r>
            <a:r>
              <a:rPr lang="zh-CN" altLang="en-US" sz="2000">
                <a:latin typeface="微软雅黑" pitchFamily="34" charset="-122"/>
                <a:ea typeface="微软雅黑" pitchFamily="34" charset="-122"/>
              </a:rPr>
              <a:t>个</a:t>
            </a:r>
            <a:r>
              <a:rPr lang="en-US" altLang="zh-CN" sz="2000">
                <a:latin typeface="微软雅黑" pitchFamily="34" charset="-122"/>
                <a:ea typeface="微软雅黑" pitchFamily="34" charset="-122"/>
              </a:rPr>
              <a:t>Cache</a:t>
            </a:r>
            <a:r>
              <a:rPr lang="zh-CN" altLang="en-US" sz="2000">
                <a:latin typeface="微软雅黑" pitchFamily="34" charset="-122"/>
                <a:ea typeface="微软雅黑" pitchFamily="34" charset="-122"/>
              </a:rPr>
              <a:t>行可选择，需考虑替换</a:t>
            </a:r>
            <a:endParaRPr lang="en-US" altLang="zh-CN" sz="2000">
              <a:latin typeface="微软雅黑" pitchFamily="34" charset="-122"/>
              <a:ea typeface="微软雅黑" pitchFamily="34" charset="-122"/>
            </a:endParaRPr>
          </a:p>
          <a:p>
            <a:pPr eaLnBrk="1" hangingPunct="1"/>
            <a:r>
              <a:rPr lang="en-US" altLang="zh-CN" sz="2000">
                <a:latin typeface="微软雅黑" pitchFamily="34" charset="-122"/>
                <a:ea typeface="微软雅黑" pitchFamily="34" charset="-122"/>
              </a:rPr>
              <a:t>Fully Associative Cache:</a:t>
            </a:r>
            <a:endParaRPr lang="en-US" altLang="zh-CN" sz="2000">
              <a:solidFill>
                <a:srgbClr val="CC3300"/>
              </a:solidFill>
              <a:latin typeface="微软雅黑" pitchFamily="34" charset="-122"/>
              <a:ea typeface="微软雅黑" pitchFamily="34" charset="-122"/>
            </a:endParaRPr>
          </a:p>
          <a:p>
            <a:pPr lvl="1" eaLnBrk="1" hangingPunct="1"/>
            <a:r>
              <a:rPr lang="zh-CN" altLang="en-US" sz="2000">
                <a:latin typeface="微软雅黑" pitchFamily="34" charset="-122"/>
                <a:ea typeface="微软雅黑" pitchFamily="34" charset="-122"/>
              </a:rPr>
              <a:t>每个主存数据可存放到</a:t>
            </a:r>
            <a:r>
              <a:rPr lang="en-US" altLang="zh-CN" sz="2000">
                <a:latin typeface="微软雅黑" pitchFamily="34" charset="-122"/>
                <a:ea typeface="微软雅黑" pitchFamily="34" charset="-122"/>
              </a:rPr>
              <a:t>Cache</a:t>
            </a:r>
            <a:r>
              <a:rPr lang="zh-CN" altLang="en-US" sz="2000">
                <a:latin typeface="微软雅黑" pitchFamily="34" charset="-122"/>
                <a:ea typeface="微软雅黑" pitchFamily="34" charset="-122"/>
              </a:rPr>
              <a:t>任意行中，需考虑替换</a:t>
            </a:r>
            <a:endParaRPr lang="en-US" altLang="zh-CN" sz="2000">
              <a:latin typeface="微软雅黑" pitchFamily="34" charset="-122"/>
              <a:ea typeface="微软雅黑" pitchFamily="34" charset="-122"/>
            </a:endParaRPr>
          </a:p>
          <a:p>
            <a:pPr eaLnBrk="1" hangingPunct="1">
              <a:buFontTx/>
              <a:buNone/>
            </a:pPr>
            <a:r>
              <a:rPr lang="zh-CN" altLang="en-US" sz="2000">
                <a:solidFill>
                  <a:srgbClr val="CC0000"/>
                </a:solidFill>
                <a:latin typeface="微软雅黑" pitchFamily="34" charset="-122"/>
                <a:ea typeface="微软雅黑" pitchFamily="34" charset="-122"/>
              </a:rPr>
              <a:t>结论：若</a:t>
            </a:r>
            <a:r>
              <a:rPr lang="en-US" altLang="zh-CN" sz="2000">
                <a:solidFill>
                  <a:srgbClr val="CC0000"/>
                </a:solidFill>
                <a:latin typeface="微软雅黑" pitchFamily="34" charset="-122"/>
                <a:ea typeface="微软雅黑" pitchFamily="34" charset="-122"/>
              </a:rPr>
              <a:t>Cache miss in a N-way Set Associative or Fully Associative Cache</a:t>
            </a:r>
            <a:r>
              <a:rPr lang="zh-CN" altLang="en-US" sz="2000">
                <a:solidFill>
                  <a:srgbClr val="CC0000"/>
                </a:solidFill>
                <a:latin typeface="微软雅黑" pitchFamily="34" charset="-122"/>
                <a:ea typeface="微软雅黑" pitchFamily="34" charset="-122"/>
              </a:rPr>
              <a:t>，则可能需要替换。其过程为：</a:t>
            </a:r>
          </a:p>
          <a:p>
            <a:pPr lvl="1" eaLnBrk="1" hangingPunct="1"/>
            <a:r>
              <a:rPr lang="zh-CN" altLang="en-US" sz="2000">
                <a:latin typeface="微软雅黑" pitchFamily="34" charset="-122"/>
                <a:ea typeface="微软雅黑" pitchFamily="34" charset="-122"/>
              </a:rPr>
              <a:t>从主存取出一个新块</a:t>
            </a:r>
          </a:p>
          <a:p>
            <a:pPr lvl="1" eaLnBrk="1" hangingPunct="1"/>
            <a:r>
              <a:rPr lang="zh-CN" altLang="en-US" sz="2000">
                <a:latin typeface="微软雅黑" pitchFamily="34" charset="-122"/>
                <a:ea typeface="微软雅黑" pitchFamily="34" charset="-122"/>
              </a:rPr>
              <a:t>选择一个有映射关系的空</a:t>
            </a:r>
            <a:r>
              <a:rPr lang="en-US" altLang="zh-CN" sz="2000">
                <a:latin typeface="微软雅黑" pitchFamily="34" charset="-122"/>
                <a:ea typeface="微软雅黑" pitchFamily="34" charset="-122"/>
              </a:rPr>
              <a:t>Cache</a:t>
            </a:r>
            <a:r>
              <a:rPr lang="zh-CN" altLang="en-US" sz="2000">
                <a:latin typeface="微软雅黑" pitchFamily="34" charset="-122"/>
                <a:ea typeface="微软雅黑" pitchFamily="34" charset="-122"/>
              </a:rPr>
              <a:t>行</a:t>
            </a:r>
          </a:p>
          <a:p>
            <a:pPr lvl="1" eaLnBrk="1" hangingPunct="1"/>
            <a:r>
              <a:rPr lang="zh-CN" altLang="en-US" sz="2000">
                <a:latin typeface="微软雅黑" pitchFamily="34" charset="-122"/>
                <a:ea typeface="微软雅黑" pitchFamily="34" charset="-122"/>
              </a:rPr>
              <a:t>若对应</a:t>
            </a:r>
            <a:r>
              <a:rPr lang="en-US" altLang="zh-CN" sz="2000">
                <a:latin typeface="微软雅黑" pitchFamily="34" charset="-122"/>
                <a:ea typeface="微软雅黑" pitchFamily="34" charset="-122"/>
              </a:rPr>
              <a:t>Cache</a:t>
            </a:r>
            <a:r>
              <a:rPr lang="zh-CN" altLang="en-US" sz="2000">
                <a:latin typeface="微软雅黑" pitchFamily="34" charset="-122"/>
                <a:ea typeface="微软雅黑" pitchFamily="34" charset="-122"/>
              </a:rPr>
              <a:t>行被占满时又需调入新主存块，则必须考虑从</a:t>
            </a:r>
            <a:r>
              <a:rPr lang="en-US" altLang="zh-CN" sz="2000">
                <a:latin typeface="微软雅黑" pitchFamily="34" charset="-122"/>
                <a:ea typeface="微软雅黑" pitchFamily="34" charset="-122"/>
              </a:rPr>
              <a:t>Cache</a:t>
            </a:r>
            <a:r>
              <a:rPr lang="zh-CN" altLang="en-US" sz="2000">
                <a:latin typeface="微软雅黑" pitchFamily="34" charset="-122"/>
                <a:ea typeface="微软雅黑" pitchFamily="34" charset="-122"/>
              </a:rPr>
              <a:t>行中替换出一个主存块</a:t>
            </a:r>
            <a:endParaRPr lang="en-US" altLang="zh-CN" sz="200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idx="4294967295"/>
          </p:nvPr>
        </p:nvSpPr>
        <p:spPr>
          <a:xfrm>
            <a:off x="236538" y="128588"/>
            <a:ext cx="8807450" cy="414337"/>
          </a:xfrm>
        </p:spPr>
        <p:txBody>
          <a:bodyPr lIns="91440" tIns="45720" rIns="91440" bIns="45720" anchor="ctr"/>
          <a:lstStyle/>
          <a:p>
            <a:pPr eaLnBrk="1" hangingPunct="1"/>
            <a:r>
              <a:rPr lang="zh-CN" altLang="en-US" sz="4000"/>
              <a:t>替换(</a:t>
            </a:r>
            <a:r>
              <a:rPr lang="en-US" altLang="zh-CN" sz="4000"/>
              <a:t>Replacement</a:t>
            </a:r>
            <a:r>
              <a:rPr lang="zh-CN" altLang="en-US" sz="4000"/>
              <a:t>)算法</a:t>
            </a:r>
          </a:p>
        </p:txBody>
      </p:sp>
      <p:sp>
        <p:nvSpPr>
          <p:cNvPr id="612355" name="Rectangle 3"/>
          <p:cNvSpPr>
            <a:spLocks noGrp="1" noChangeArrowheads="1"/>
          </p:cNvSpPr>
          <p:nvPr>
            <p:ph type="body" idx="4294967295"/>
          </p:nvPr>
        </p:nvSpPr>
        <p:spPr>
          <a:xfrm>
            <a:off x="161925" y="863600"/>
            <a:ext cx="8620125" cy="4627563"/>
          </a:xfrm>
        </p:spPr>
        <p:txBody>
          <a:bodyPr lIns="91440" tIns="45720" rIns="91440" bIns="45720"/>
          <a:lstStyle/>
          <a:p>
            <a:pPr algn="just" eaLnBrk="1" hangingPunct="1">
              <a:lnSpc>
                <a:spcPct val="110000"/>
              </a:lnSpc>
            </a:pPr>
            <a:r>
              <a:rPr lang="zh-CN" altLang="en-US" sz="2000">
                <a:latin typeface="微软雅黑" pitchFamily="34" charset="-122"/>
                <a:ea typeface="微软雅黑" pitchFamily="34" charset="-122"/>
                <a:cs typeface="Arial" pitchFamily="34" charset="0"/>
                <a:hlinkClick r:id="rId2" action="ppaction://hlinksldjump"/>
              </a:rPr>
              <a:t>问题举例</a:t>
            </a:r>
            <a:r>
              <a:rPr lang="zh-CN" altLang="en-US" sz="2000">
                <a:latin typeface="微软雅黑" pitchFamily="34" charset="-122"/>
                <a:ea typeface="微软雅黑" pitchFamily="34" charset="-122"/>
                <a:cs typeface="Arial" pitchFamily="34" charset="0"/>
              </a:rPr>
              <a:t>：</a:t>
            </a:r>
          </a:p>
          <a:p>
            <a:pPr lvl="1" algn="just" eaLnBrk="1" hangingPunct="1">
              <a:lnSpc>
                <a:spcPct val="110000"/>
              </a:lnSpc>
              <a:buFontTx/>
              <a:buNone/>
            </a:pPr>
            <a:r>
              <a:rPr lang="zh-CN" altLang="en-US" sz="2000">
                <a:latin typeface="微软雅黑" pitchFamily="34" charset="-122"/>
                <a:ea typeface="微软雅黑" pitchFamily="34" charset="-122"/>
                <a:cs typeface="Arial" pitchFamily="34" charset="0"/>
              </a:rPr>
              <a:t>   组相联映射时，假定第0组的两行分别被主存第0和8块占满，此时若需调入主存第16块，根据映射关系，它只能放到</a:t>
            </a:r>
            <a:r>
              <a:rPr lang="en-US" altLang="zh-CN" sz="2000">
                <a:latin typeface="微软雅黑" pitchFamily="34" charset="-122"/>
                <a:ea typeface="微软雅黑" pitchFamily="34" charset="-122"/>
                <a:cs typeface="Arial" pitchFamily="34" charset="0"/>
              </a:rPr>
              <a:t>Cache</a:t>
            </a:r>
            <a:r>
              <a:rPr lang="zh-CN" altLang="en-US" sz="2000">
                <a:latin typeface="微软雅黑" pitchFamily="34" charset="-122"/>
                <a:ea typeface="微软雅黑" pitchFamily="34" charset="-122"/>
                <a:cs typeface="Arial" pitchFamily="34" charset="0"/>
              </a:rPr>
              <a:t>第</a:t>
            </a:r>
            <a:r>
              <a:rPr lang="en-US" altLang="zh-CN" sz="2000">
                <a:latin typeface="微软雅黑" pitchFamily="34" charset="-122"/>
                <a:ea typeface="微软雅黑" pitchFamily="34" charset="-122"/>
                <a:cs typeface="Arial" pitchFamily="34" charset="0"/>
              </a:rPr>
              <a:t>0</a:t>
            </a:r>
            <a:r>
              <a:rPr lang="zh-CN" altLang="en-US" sz="2000">
                <a:latin typeface="微软雅黑" pitchFamily="34" charset="-122"/>
                <a:ea typeface="微软雅黑" pitchFamily="34" charset="-122"/>
                <a:cs typeface="Arial" pitchFamily="34" charset="0"/>
              </a:rPr>
              <a:t>组，因此，第</a:t>
            </a:r>
            <a:r>
              <a:rPr lang="en-US" altLang="zh-CN" sz="2000">
                <a:latin typeface="微软雅黑" pitchFamily="34" charset="-122"/>
                <a:ea typeface="微软雅黑" pitchFamily="34" charset="-122"/>
                <a:cs typeface="Arial" pitchFamily="34" charset="0"/>
              </a:rPr>
              <a:t>0</a:t>
            </a:r>
            <a:r>
              <a:rPr lang="zh-CN" altLang="en-US" sz="2000">
                <a:latin typeface="微软雅黑" pitchFamily="34" charset="-122"/>
                <a:ea typeface="微软雅黑" pitchFamily="34" charset="-122"/>
                <a:cs typeface="Arial" pitchFamily="34" charset="0"/>
              </a:rPr>
              <a:t>组中必须调出一块，那么调出哪一块呢？</a:t>
            </a:r>
          </a:p>
          <a:p>
            <a:pPr lvl="1" algn="just" eaLnBrk="1" hangingPunct="1">
              <a:lnSpc>
                <a:spcPct val="110000"/>
              </a:lnSpc>
              <a:buFontTx/>
              <a:buNone/>
            </a:pPr>
            <a:r>
              <a:rPr lang="zh-CN" altLang="en-US" sz="2000">
                <a:latin typeface="微软雅黑" pitchFamily="34" charset="-122"/>
                <a:ea typeface="微软雅黑" pitchFamily="34" charset="-122"/>
                <a:cs typeface="Arial" pitchFamily="34" charset="0"/>
              </a:rPr>
              <a:t>    这就是淘汰策略问题，也称替换算法。</a:t>
            </a:r>
          </a:p>
          <a:p>
            <a:pPr algn="just" eaLnBrk="1" hangingPunct="1">
              <a:lnSpc>
                <a:spcPct val="110000"/>
              </a:lnSpc>
            </a:pPr>
            <a:r>
              <a:rPr lang="zh-CN" altLang="en-US" sz="2000">
                <a:latin typeface="微软雅黑" pitchFamily="34" charset="-122"/>
                <a:ea typeface="微软雅黑" pitchFamily="34" charset="-122"/>
                <a:cs typeface="Arial" pitchFamily="34" charset="0"/>
              </a:rPr>
              <a:t>常用替换算法有：</a:t>
            </a:r>
          </a:p>
          <a:p>
            <a:pPr lvl="1" algn="just" eaLnBrk="1" hangingPunct="1">
              <a:lnSpc>
                <a:spcPct val="110000"/>
              </a:lnSpc>
            </a:pPr>
            <a:r>
              <a:rPr lang="zh-CN" altLang="en-US" sz="2000">
                <a:latin typeface="微软雅黑" pitchFamily="34" charset="-122"/>
                <a:ea typeface="微软雅黑" pitchFamily="34" charset="-122"/>
                <a:cs typeface="Arial" pitchFamily="34" charset="0"/>
              </a:rPr>
              <a:t>先进先出</a:t>
            </a:r>
            <a:r>
              <a:rPr lang="en-US" altLang="zh-CN" sz="2000">
                <a:latin typeface="微软雅黑" pitchFamily="34" charset="-122"/>
                <a:ea typeface="微软雅黑" pitchFamily="34" charset="-122"/>
                <a:cs typeface="Arial" pitchFamily="34" charset="0"/>
              </a:rPr>
              <a:t>FIFO</a:t>
            </a:r>
            <a:r>
              <a:rPr lang="zh-CN" altLang="en-US" sz="2000">
                <a:latin typeface="微软雅黑" pitchFamily="34" charset="-122"/>
                <a:ea typeface="微软雅黑" pitchFamily="34" charset="-122"/>
                <a:cs typeface="Arial" pitchFamily="34" charset="0"/>
              </a:rPr>
              <a:t> （</a:t>
            </a:r>
            <a:r>
              <a:rPr lang="en-US" altLang="zh-CN" sz="2000">
                <a:latin typeface="微软雅黑" pitchFamily="34" charset="-122"/>
                <a:ea typeface="微软雅黑" pitchFamily="34" charset="-122"/>
                <a:cs typeface="Arial" pitchFamily="34" charset="0"/>
              </a:rPr>
              <a:t>first-in-first-out）</a:t>
            </a:r>
          </a:p>
          <a:p>
            <a:pPr lvl="1" algn="just" eaLnBrk="1" hangingPunct="1">
              <a:lnSpc>
                <a:spcPct val="110000"/>
              </a:lnSpc>
            </a:pPr>
            <a:r>
              <a:rPr lang="zh-CN" altLang="en-US" sz="2000">
                <a:latin typeface="微软雅黑" pitchFamily="34" charset="-122"/>
                <a:ea typeface="微软雅黑" pitchFamily="34" charset="-122"/>
                <a:cs typeface="Arial" pitchFamily="34" charset="0"/>
              </a:rPr>
              <a:t>最近最少用</a:t>
            </a:r>
            <a:r>
              <a:rPr lang="en-US" altLang="zh-CN" sz="2000">
                <a:latin typeface="微软雅黑" pitchFamily="34" charset="-122"/>
                <a:ea typeface="微软雅黑" pitchFamily="34" charset="-122"/>
                <a:cs typeface="Arial" pitchFamily="34" charset="0"/>
              </a:rPr>
              <a:t>LRU</a:t>
            </a:r>
            <a:r>
              <a:rPr lang="zh-CN" altLang="en-US" sz="2000">
                <a:latin typeface="微软雅黑" pitchFamily="34" charset="-122"/>
                <a:ea typeface="微软雅黑" pitchFamily="34" charset="-122"/>
                <a:cs typeface="Arial" pitchFamily="34" charset="0"/>
              </a:rPr>
              <a:t> （</a:t>
            </a:r>
            <a:r>
              <a:rPr lang="en-US" altLang="zh-CN" sz="2000">
                <a:latin typeface="微软雅黑" pitchFamily="34" charset="-122"/>
                <a:ea typeface="微软雅黑" pitchFamily="34" charset="-122"/>
                <a:cs typeface="Arial" pitchFamily="34" charset="0"/>
              </a:rPr>
              <a:t> least-recently used）</a:t>
            </a:r>
          </a:p>
          <a:p>
            <a:pPr lvl="1" algn="just" eaLnBrk="1" hangingPunct="1">
              <a:lnSpc>
                <a:spcPct val="110000"/>
              </a:lnSpc>
            </a:pPr>
            <a:r>
              <a:rPr lang="zh-CN" altLang="en-US" sz="2000">
                <a:latin typeface="微软雅黑" pitchFamily="34" charset="-122"/>
                <a:ea typeface="微软雅黑" pitchFamily="34" charset="-122"/>
                <a:cs typeface="Arial" pitchFamily="34" charset="0"/>
              </a:rPr>
              <a:t>最不经常用</a:t>
            </a:r>
            <a:r>
              <a:rPr lang="en-US" altLang="zh-CN" sz="2000">
                <a:latin typeface="微软雅黑" pitchFamily="34" charset="-122"/>
                <a:ea typeface="微软雅黑" pitchFamily="34" charset="-122"/>
                <a:cs typeface="Arial" pitchFamily="34" charset="0"/>
              </a:rPr>
              <a:t>LFU</a:t>
            </a:r>
            <a:r>
              <a:rPr lang="zh-CN" altLang="en-US" sz="2000">
                <a:latin typeface="微软雅黑" pitchFamily="34" charset="-122"/>
                <a:ea typeface="微软雅黑" pitchFamily="34" charset="-122"/>
                <a:cs typeface="Arial" pitchFamily="34" charset="0"/>
              </a:rPr>
              <a:t> （</a:t>
            </a:r>
            <a:r>
              <a:rPr lang="en-US" altLang="zh-CN" sz="2000">
                <a:latin typeface="微软雅黑" pitchFamily="34" charset="-122"/>
                <a:ea typeface="微软雅黑" pitchFamily="34" charset="-122"/>
                <a:cs typeface="Arial" pitchFamily="34" charset="0"/>
              </a:rPr>
              <a:t> least-frequently used）</a:t>
            </a:r>
          </a:p>
          <a:p>
            <a:pPr lvl="1" algn="just" eaLnBrk="1" hangingPunct="1">
              <a:lnSpc>
                <a:spcPct val="110000"/>
              </a:lnSpc>
            </a:pPr>
            <a:r>
              <a:rPr lang="zh-CN" altLang="en-US" sz="2000">
                <a:latin typeface="微软雅黑" pitchFamily="34" charset="-122"/>
                <a:ea typeface="微软雅黑" pitchFamily="34" charset="-122"/>
                <a:cs typeface="Arial" pitchFamily="34" charset="0"/>
              </a:rPr>
              <a:t>随机替换算法（</a:t>
            </a:r>
            <a:r>
              <a:rPr lang="en-US" altLang="zh-CN" sz="2000">
                <a:latin typeface="微软雅黑" pitchFamily="34" charset="-122"/>
                <a:ea typeface="微软雅黑" pitchFamily="34" charset="-122"/>
                <a:cs typeface="Arial" pitchFamily="34" charset="0"/>
              </a:rPr>
              <a:t>Random）</a:t>
            </a:r>
          </a:p>
          <a:p>
            <a:pPr lvl="1" algn="just" eaLnBrk="1" hangingPunct="1">
              <a:lnSpc>
                <a:spcPct val="110000"/>
              </a:lnSpc>
              <a:buFontTx/>
              <a:buNone/>
            </a:pPr>
            <a:r>
              <a:rPr lang="zh-CN" altLang="en-US" sz="2000">
                <a:latin typeface="微软雅黑" pitchFamily="34" charset="-122"/>
                <a:ea typeface="微软雅黑" pitchFamily="34" charset="-122"/>
              </a:rPr>
              <a:t>等等</a:t>
            </a:r>
          </a:p>
        </p:txBody>
      </p:sp>
      <p:sp>
        <p:nvSpPr>
          <p:cNvPr id="451588" name="Text Box 4"/>
          <p:cNvSpPr txBox="1">
            <a:spLocks noChangeArrowheads="1"/>
          </p:cNvSpPr>
          <p:nvPr/>
        </p:nvSpPr>
        <p:spPr bwMode="auto">
          <a:xfrm>
            <a:off x="385763" y="5768975"/>
            <a:ext cx="7605712" cy="57785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900" b="1">
                <a:solidFill>
                  <a:srgbClr val="CC0000"/>
                </a:solidFill>
                <a:ea typeface="微软雅黑" pitchFamily="34" charset="-122"/>
              </a:rPr>
              <a:t>这里的替换策略和后面的虚拟存储器所用的替换策略类似，将是以后操作系统课程的重要内容，本课程只做简单介绍。有兴趣的同学可以自学。</a:t>
            </a:r>
          </a:p>
        </p:txBody>
      </p:sp>
      <p:sp>
        <p:nvSpPr>
          <p:cNvPr id="5" name="TextBox 4"/>
          <p:cNvSpPr txBox="1">
            <a:spLocks noChangeArrowheads="1"/>
          </p:cNvSpPr>
          <p:nvPr/>
        </p:nvSpPr>
        <p:spPr bwMode="auto">
          <a:xfrm>
            <a:off x="7181850" y="4824413"/>
            <a:ext cx="1260475" cy="368300"/>
          </a:xfrm>
          <a:prstGeom prst="rect">
            <a:avLst/>
          </a:prstGeom>
          <a:noFill/>
          <a:ln w="9525">
            <a:noFill/>
            <a:miter lim="800000"/>
            <a:headEnd/>
            <a:tailEnd/>
          </a:ln>
        </p:spPr>
        <p:txBody>
          <a:bodyPr>
            <a:spAutoFit/>
          </a:bodyPr>
          <a:lstStyle/>
          <a:p>
            <a:pPr eaLnBrk="1" hangingPunct="1">
              <a:spcBef>
                <a:spcPct val="50000"/>
              </a:spcBef>
            </a:pPr>
            <a:r>
              <a:rPr kumimoji="1" lang="en-US" altLang="zh-CN" sz="1800" b="1" i="1">
                <a:solidFill>
                  <a:srgbClr val="666699"/>
                </a:solidFill>
                <a:ea typeface="华文新魏" pitchFamily="2" charset="-122"/>
                <a:hlinkClick r:id="rId3" action="ppaction://hlinksldjump"/>
              </a:rPr>
              <a:t>SKIP</a:t>
            </a:r>
            <a:endParaRPr kumimoji="1" lang="en-US" altLang="zh-CN" sz="1800" b="1" i="1">
              <a:solidFill>
                <a:srgbClr val="666699"/>
              </a:solidFill>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1588"/>
                                        </p:tgtEl>
                                        <p:attrNameLst>
                                          <p:attrName>style.visibility</p:attrName>
                                        </p:attrNameLst>
                                      </p:cBhvr>
                                      <p:to>
                                        <p:strVal val="visible"/>
                                      </p:to>
                                    </p:set>
                                    <p:animEffect transition="in" filter="blinds(horizontal)">
                                      <p:cBhvr>
                                        <p:cTn id="7" dur="500"/>
                                        <p:tgtEl>
                                          <p:spTgt spid="4515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8"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zh-CN" altLang="en-US"/>
              <a:t>内存与外存的关系及比较</a:t>
            </a:r>
          </a:p>
        </p:txBody>
      </p:sp>
      <p:sp>
        <p:nvSpPr>
          <p:cNvPr id="558083" name="Rectangle 3"/>
          <p:cNvSpPr>
            <a:spLocks noGrp="1" noChangeArrowheads="1"/>
          </p:cNvSpPr>
          <p:nvPr>
            <p:ph type="body" idx="4294967295"/>
          </p:nvPr>
        </p:nvSpPr>
        <p:spPr>
          <a:xfrm>
            <a:off x="4749800" y="3568700"/>
            <a:ext cx="4265613" cy="2959100"/>
          </a:xfrm>
          <a:noFill/>
          <a:ln>
            <a:solidFill>
              <a:srgbClr val="0033CC"/>
            </a:solidFill>
          </a:ln>
        </p:spPr>
        <p:txBody>
          <a:bodyPr lIns="91440" tIns="45720" rIns="91440" bIns="45720"/>
          <a:lstStyle/>
          <a:p>
            <a:pPr marL="268288" indent="-268288" defTabSz="717550" eaLnBrk="1" hangingPunct="1">
              <a:buFont typeface="Wingdings" pitchFamily="2" charset="2"/>
              <a:buChar char="ü"/>
            </a:pPr>
            <a:r>
              <a:rPr lang="zh-CN" altLang="en-US" sz="2000">
                <a:solidFill>
                  <a:srgbClr val="0033CC"/>
                </a:solidFill>
                <a:latin typeface="微软雅黑" pitchFamily="34" charset="-122"/>
                <a:ea typeface="微软雅黑" pitchFamily="34" charset="-122"/>
              </a:rPr>
              <a:t>内存储器（简称内存或主存）</a:t>
            </a:r>
          </a:p>
          <a:p>
            <a:pPr marL="582613" lvl="1" indent="-223838" defTabSz="717550" eaLnBrk="1" hangingPunct="1">
              <a:lnSpc>
                <a:spcPct val="105000"/>
              </a:lnSpc>
              <a:spcBef>
                <a:spcPct val="25000"/>
              </a:spcBef>
            </a:pPr>
            <a:r>
              <a:rPr lang="zh-CN" altLang="en-US" sz="2000">
                <a:solidFill>
                  <a:srgbClr val="006600"/>
                </a:solidFill>
                <a:latin typeface="微软雅黑" pitchFamily="34" charset="-122"/>
                <a:ea typeface="微软雅黑" pitchFamily="34" charset="-122"/>
              </a:rPr>
              <a:t>存取速度快</a:t>
            </a:r>
          </a:p>
          <a:p>
            <a:pPr marL="582613" lvl="1" indent="-223838" defTabSz="717550" eaLnBrk="1" hangingPunct="1">
              <a:lnSpc>
                <a:spcPct val="105000"/>
              </a:lnSpc>
              <a:spcBef>
                <a:spcPct val="25000"/>
              </a:spcBef>
            </a:pPr>
            <a:r>
              <a:rPr lang="zh-CN" altLang="en-US" sz="2000">
                <a:solidFill>
                  <a:srgbClr val="006600"/>
                </a:solidFill>
                <a:latin typeface="微软雅黑" pitchFamily="34" charset="-122"/>
                <a:ea typeface="微软雅黑" pitchFamily="34" charset="-122"/>
              </a:rPr>
              <a:t>成本高、容量相对较小</a:t>
            </a:r>
          </a:p>
          <a:p>
            <a:pPr marL="582613" lvl="1" indent="-223838" defTabSz="717550" eaLnBrk="1" hangingPunct="1">
              <a:lnSpc>
                <a:spcPct val="105000"/>
              </a:lnSpc>
              <a:spcBef>
                <a:spcPct val="25000"/>
              </a:spcBef>
            </a:pPr>
            <a:r>
              <a:rPr lang="zh-CN" altLang="en-US" sz="2000">
                <a:solidFill>
                  <a:srgbClr val="006600"/>
                </a:solidFill>
                <a:latin typeface="微软雅黑" pitchFamily="34" charset="-122"/>
                <a:ea typeface="微软雅黑" pitchFamily="34" charset="-122"/>
              </a:rPr>
              <a:t>直接与</a:t>
            </a:r>
            <a:r>
              <a:rPr lang="en-US" altLang="zh-CN" sz="2000">
                <a:solidFill>
                  <a:srgbClr val="006600"/>
                </a:solidFill>
                <a:latin typeface="微软雅黑" pitchFamily="34" charset="-122"/>
                <a:ea typeface="微软雅黑" pitchFamily="34" charset="-122"/>
              </a:rPr>
              <a:t>CPU</a:t>
            </a:r>
            <a:r>
              <a:rPr lang="zh-CN" altLang="en-US" sz="2000">
                <a:solidFill>
                  <a:srgbClr val="006600"/>
                </a:solidFill>
                <a:latin typeface="微软雅黑" pitchFamily="34" charset="-122"/>
                <a:ea typeface="微软雅黑" pitchFamily="34" charset="-122"/>
              </a:rPr>
              <a:t>连接，</a:t>
            </a:r>
            <a:r>
              <a:rPr lang="en-US" altLang="zh-CN" sz="2000">
                <a:solidFill>
                  <a:srgbClr val="006600"/>
                </a:solidFill>
                <a:latin typeface="微软雅黑" pitchFamily="34" charset="-122"/>
                <a:ea typeface="微软雅黑" pitchFamily="34" charset="-122"/>
              </a:rPr>
              <a:t>CPU</a:t>
            </a:r>
            <a:r>
              <a:rPr lang="zh-CN" altLang="en-US" sz="2000">
                <a:solidFill>
                  <a:srgbClr val="006600"/>
                </a:solidFill>
                <a:latin typeface="微软雅黑" pitchFamily="34" charset="-122"/>
                <a:ea typeface="微软雅黑" pitchFamily="34" charset="-122"/>
              </a:rPr>
              <a:t>对内存中可直接进行读、写操作</a:t>
            </a:r>
            <a:endParaRPr lang="en-US" altLang="zh-CN" sz="2000">
              <a:solidFill>
                <a:srgbClr val="006600"/>
              </a:solidFill>
              <a:latin typeface="微软雅黑" pitchFamily="34" charset="-122"/>
              <a:ea typeface="微软雅黑" pitchFamily="34" charset="-122"/>
            </a:endParaRPr>
          </a:p>
          <a:p>
            <a:pPr marL="582613" lvl="1" indent="-223838" defTabSz="717550" eaLnBrk="1" hangingPunct="1">
              <a:lnSpc>
                <a:spcPct val="105000"/>
              </a:lnSpc>
              <a:spcBef>
                <a:spcPct val="25000"/>
              </a:spcBef>
            </a:pPr>
            <a:r>
              <a:rPr lang="zh-CN" altLang="en-US" sz="2000">
                <a:solidFill>
                  <a:srgbClr val="006600"/>
                </a:solidFill>
                <a:latin typeface="微软雅黑" pitchFamily="34" charset="-122"/>
                <a:ea typeface="微软雅黑" pitchFamily="34" charset="-122"/>
              </a:rPr>
              <a:t>属于</a:t>
            </a:r>
            <a:r>
              <a:rPr lang="zh-CN" altLang="en-US" sz="2000">
                <a:solidFill>
                  <a:schemeClr val="accent1"/>
                </a:solidFill>
                <a:latin typeface="微软雅黑" pitchFamily="34" charset="-122"/>
                <a:ea typeface="微软雅黑" pitchFamily="34" charset="-122"/>
              </a:rPr>
              <a:t>易失性</a:t>
            </a:r>
            <a:r>
              <a:rPr lang="zh-CN" altLang="en-US" sz="2000">
                <a:solidFill>
                  <a:srgbClr val="006600"/>
                </a:solidFill>
                <a:latin typeface="微软雅黑" pitchFamily="34" charset="-122"/>
                <a:ea typeface="微软雅黑" pitchFamily="34" charset="-122"/>
              </a:rPr>
              <a:t>存储器(</a:t>
            </a:r>
            <a:r>
              <a:rPr lang="en-US" altLang="zh-CN" sz="2000">
                <a:solidFill>
                  <a:srgbClr val="006600"/>
                </a:solidFill>
                <a:latin typeface="微软雅黑" pitchFamily="34" charset="-122"/>
                <a:ea typeface="微软雅黑" pitchFamily="34" charset="-122"/>
              </a:rPr>
              <a:t>volatile</a:t>
            </a:r>
            <a:r>
              <a:rPr lang="zh-CN" altLang="en-US" sz="2000">
                <a:solidFill>
                  <a:srgbClr val="006600"/>
                </a:solidFill>
                <a:latin typeface="微软雅黑" pitchFamily="34" charset="-122"/>
                <a:ea typeface="微软雅黑" pitchFamily="34" charset="-122"/>
              </a:rPr>
              <a:t>)，用于临时存放正在运行的程序和数据</a:t>
            </a:r>
          </a:p>
        </p:txBody>
      </p:sp>
      <p:grpSp>
        <p:nvGrpSpPr>
          <p:cNvPr id="756740" name="Group 4"/>
          <p:cNvGrpSpPr>
            <a:grpSpLocks/>
          </p:cNvGrpSpPr>
          <p:nvPr/>
        </p:nvGrpSpPr>
        <p:grpSpPr bwMode="auto">
          <a:xfrm>
            <a:off x="3544888" y="868363"/>
            <a:ext cx="1784350" cy="2509837"/>
            <a:chOff x="2419" y="1680"/>
            <a:chExt cx="1045" cy="1360"/>
          </a:xfrm>
        </p:grpSpPr>
        <p:sp>
          <p:nvSpPr>
            <p:cNvPr id="756741" name="Rectangle 5"/>
            <p:cNvSpPr>
              <a:spLocks noChangeArrowheads="1"/>
            </p:cNvSpPr>
            <p:nvPr/>
          </p:nvSpPr>
          <p:spPr bwMode="auto">
            <a:xfrm>
              <a:off x="2419" y="1680"/>
              <a:ext cx="1014" cy="1360"/>
            </a:xfrm>
            <a:prstGeom prst="rect">
              <a:avLst/>
            </a:prstGeom>
            <a:solidFill>
              <a:srgbClr val="FFFFFF"/>
            </a:solidFill>
            <a:ln w="28575">
              <a:solidFill>
                <a:srgbClr val="000000"/>
              </a:solid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6742" name="Text Box 6"/>
            <p:cNvSpPr txBox="1">
              <a:spLocks noChangeArrowheads="1"/>
            </p:cNvSpPr>
            <p:nvPr/>
          </p:nvSpPr>
          <p:spPr bwMode="auto">
            <a:xfrm>
              <a:off x="3068" y="2015"/>
              <a:ext cx="396" cy="686"/>
            </a:xfrm>
            <a:prstGeom prst="rect">
              <a:avLst/>
            </a:prstGeom>
            <a:noFill/>
            <a:ln w="9525">
              <a:noFill/>
              <a:miter lim="800000"/>
              <a:headEnd/>
              <a:tailEnd/>
            </a:ln>
          </p:spPr>
          <p:txBody>
            <a:bodyPr vert="eaVert" lIns="88950" tIns="44480" rIns="88950" bIns="44480"/>
            <a:lstStyle/>
            <a:p>
              <a:pPr algn="just"/>
              <a:r>
                <a:rPr lang="zh-CN" altLang="en-US" sz="2000" b="1">
                  <a:solidFill>
                    <a:srgbClr val="0000FF"/>
                  </a:solidFill>
                  <a:latin typeface="Times New Roman" pitchFamily="18" charset="0"/>
                  <a:ea typeface="微软雅黑" pitchFamily="34" charset="-122"/>
                </a:rPr>
                <a:t>内存储器</a:t>
              </a:r>
            </a:p>
          </p:txBody>
        </p:sp>
      </p:grpSp>
      <p:grpSp>
        <p:nvGrpSpPr>
          <p:cNvPr id="756743" name="Group 7"/>
          <p:cNvGrpSpPr>
            <a:grpSpLocks/>
          </p:cNvGrpSpPr>
          <p:nvPr/>
        </p:nvGrpSpPr>
        <p:grpSpPr bwMode="auto">
          <a:xfrm>
            <a:off x="234950" y="1666875"/>
            <a:ext cx="1287463" cy="866775"/>
            <a:chOff x="480" y="2112"/>
            <a:chExt cx="754" cy="470"/>
          </a:xfrm>
        </p:grpSpPr>
        <p:sp>
          <p:nvSpPr>
            <p:cNvPr id="756744" name="AutoShape 8"/>
            <p:cNvSpPr>
              <a:spLocks noChangeArrowheads="1"/>
            </p:cNvSpPr>
            <p:nvPr/>
          </p:nvSpPr>
          <p:spPr bwMode="auto">
            <a:xfrm>
              <a:off x="512" y="2112"/>
              <a:ext cx="693" cy="470"/>
            </a:xfrm>
            <a:prstGeom prst="can">
              <a:avLst>
                <a:gd name="adj" fmla="val 25000"/>
              </a:avLst>
            </a:prstGeom>
            <a:solidFill>
              <a:srgbClr val="FFFFFF"/>
            </a:solidFill>
            <a:ln w="28575">
              <a:solidFill>
                <a:srgbClr val="000000"/>
              </a:solidFill>
              <a:round/>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6745" name="Text Box 9"/>
            <p:cNvSpPr txBox="1">
              <a:spLocks noChangeArrowheads="1"/>
            </p:cNvSpPr>
            <p:nvPr/>
          </p:nvSpPr>
          <p:spPr bwMode="auto">
            <a:xfrm>
              <a:off x="480" y="2243"/>
              <a:ext cx="754" cy="309"/>
            </a:xfrm>
            <a:prstGeom prst="rect">
              <a:avLst/>
            </a:prstGeom>
            <a:noFill/>
            <a:ln w="9525">
              <a:noFill/>
              <a:miter lim="800000"/>
              <a:headEnd/>
              <a:tailEnd/>
            </a:ln>
          </p:spPr>
          <p:txBody>
            <a:bodyPr lIns="88950" tIns="44480" rIns="88950" bIns="44480"/>
            <a:lstStyle/>
            <a:p>
              <a:pPr algn="ctr"/>
              <a:r>
                <a:rPr lang="zh-CN" altLang="en-US" sz="1800" b="1">
                  <a:solidFill>
                    <a:srgbClr val="0000FF"/>
                  </a:solidFill>
                  <a:latin typeface="Times New Roman" pitchFamily="18" charset="0"/>
                  <a:ea typeface="黑体" pitchFamily="49" charset="-122"/>
                </a:rPr>
                <a:t>外存储器</a:t>
              </a:r>
            </a:p>
          </p:txBody>
        </p:sp>
      </p:grpSp>
      <p:sp>
        <p:nvSpPr>
          <p:cNvPr id="756746" name="Rectangle 10"/>
          <p:cNvSpPr>
            <a:spLocks noChangeArrowheads="1"/>
          </p:cNvSpPr>
          <p:nvPr/>
        </p:nvSpPr>
        <p:spPr bwMode="auto">
          <a:xfrm>
            <a:off x="7354888" y="868363"/>
            <a:ext cx="1352550" cy="2509837"/>
          </a:xfrm>
          <a:prstGeom prst="rect">
            <a:avLst/>
          </a:prstGeom>
          <a:solidFill>
            <a:srgbClr val="FFFFFF"/>
          </a:solidFill>
          <a:ln w="28575">
            <a:solidFill>
              <a:srgbClr val="000000"/>
            </a:solid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6747" name="Text Box 11"/>
          <p:cNvSpPr txBox="1">
            <a:spLocks noChangeArrowheads="1"/>
          </p:cNvSpPr>
          <p:nvPr/>
        </p:nvSpPr>
        <p:spPr bwMode="auto">
          <a:xfrm>
            <a:off x="7356475" y="963613"/>
            <a:ext cx="1287463" cy="573087"/>
          </a:xfrm>
          <a:prstGeom prst="rect">
            <a:avLst/>
          </a:prstGeom>
          <a:noFill/>
          <a:ln w="9525">
            <a:noFill/>
            <a:miter lim="800000"/>
            <a:headEnd/>
            <a:tailEnd/>
          </a:ln>
        </p:spPr>
        <p:txBody>
          <a:bodyPr lIns="88950" tIns="44480" rIns="88950" bIns="44480"/>
          <a:lstStyle/>
          <a:p>
            <a:pPr algn="ctr"/>
            <a:r>
              <a:rPr lang="en-US" altLang="zh-CN" sz="2000" b="1">
                <a:solidFill>
                  <a:srgbClr val="0033CC"/>
                </a:solidFill>
                <a:latin typeface="Times New Roman" pitchFamily="18" charset="0"/>
                <a:ea typeface="宋体" pitchFamily="2" charset="-122"/>
              </a:rPr>
              <a:t>CPU</a:t>
            </a:r>
          </a:p>
        </p:txBody>
      </p:sp>
      <p:grpSp>
        <p:nvGrpSpPr>
          <p:cNvPr id="4" name="Group 12"/>
          <p:cNvGrpSpPr>
            <a:grpSpLocks/>
          </p:cNvGrpSpPr>
          <p:nvPr/>
        </p:nvGrpSpPr>
        <p:grpSpPr bwMode="auto">
          <a:xfrm>
            <a:off x="1465263" y="982663"/>
            <a:ext cx="3340100" cy="2476500"/>
            <a:chOff x="1201" y="1742"/>
            <a:chExt cx="2016" cy="1341"/>
          </a:xfrm>
        </p:grpSpPr>
        <p:grpSp>
          <p:nvGrpSpPr>
            <p:cNvPr id="756749" name="Group 13"/>
            <p:cNvGrpSpPr>
              <a:grpSpLocks/>
            </p:cNvGrpSpPr>
            <p:nvPr/>
          </p:nvGrpSpPr>
          <p:grpSpPr bwMode="auto">
            <a:xfrm>
              <a:off x="2474" y="1742"/>
              <a:ext cx="743" cy="1341"/>
              <a:chOff x="2474" y="1742"/>
              <a:chExt cx="743" cy="1341"/>
            </a:xfrm>
          </p:grpSpPr>
          <p:sp>
            <p:nvSpPr>
              <p:cNvPr id="756750" name="Text Box 14"/>
              <p:cNvSpPr txBox="1">
                <a:spLocks noChangeArrowheads="1"/>
              </p:cNvSpPr>
              <p:nvPr/>
            </p:nvSpPr>
            <p:spPr bwMode="auto">
              <a:xfrm>
                <a:off x="2474" y="1782"/>
                <a:ext cx="550" cy="209"/>
              </a:xfrm>
              <a:prstGeom prst="rect">
                <a:avLst/>
              </a:prstGeom>
              <a:noFill/>
              <a:ln w="9525">
                <a:noFill/>
                <a:miter lim="800000"/>
                <a:headEnd/>
                <a:tailEnd/>
              </a:ln>
            </p:spPr>
            <p:txBody>
              <a:bodyPr lIns="88950" tIns="0" rIns="88950" bIns="0"/>
              <a:lstStyle/>
              <a:p>
                <a:pPr algn="just"/>
                <a:r>
                  <a:rPr lang="zh-CN" altLang="en-US" sz="1200" b="1">
                    <a:latin typeface="Times New Roman" pitchFamily="18" charset="0"/>
                    <a:ea typeface="宋体" pitchFamily="2" charset="-122"/>
                  </a:rPr>
                  <a:t>指令1</a:t>
                </a:r>
              </a:p>
            </p:txBody>
          </p:sp>
          <p:sp>
            <p:nvSpPr>
              <p:cNvPr id="756751" name="Text Box 15"/>
              <p:cNvSpPr txBox="1">
                <a:spLocks noChangeArrowheads="1"/>
              </p:cNvSpPr>
              <p:nvPr/>
            </p:nvSpPr>
            <p:spPr bwMode="auto">
              <a:xfrm>
                <a:off x="2474" y="1911"/>
                <a:ext cx="550" cy="208"/>
              </a:xfrm>
              <a:prstGeom prst="rect">
                <a:avLst/>
              </a:prstGeom>
              <a:noFill/>
              <a:ln w="9525">
                <a:noFill/>
                <a:miter lim="800000"/>
                <a:headEnd/>
                <a:tailEnd/>
              </a:ln>
            </p:spPr>
            <p:txBody>
              <a:bodyPr lIns="88950" tIns="0" rIns="88950" bIns="0"/>
              <a:lstStyle/>
              <a:p>
                <a:pPr algn="just"/>
                <a:r>
                  <a:rPr lang="zh-CN" altLang="en-US" sz="1200" b="1">
                    <a:latin typeface="Times New Roman" pitchFamily="18" charset="0"/>
                    <a:ea typeface="宋体" pitchFamily="2" charset="-122"/>
                  </a:rPr>
                  <a:t>指令2</a:t>
                </a:r>
              </a:p>
            </p:txBody>
          </p:sp>
          <p:sp>
            <p:nvSpPr>
              <p:cNvPr id="756752" name="Text Box 16"/>
              <p:cNvSpPr txBox="1">
                <a:spLocks noChangeArrowheads="1"/>
              </p:cNvSpPr>
              <p:nvPr/>
            </p:nvSpPr>
            <p:spPr bwMode="auto">
              <a:xfrm>
                <a:off x="2474" y="2117"/>
                <a:ext cx="550" cy="209"/>
              </a:xfrm>
              <a:prstGeom prst="rect">
                <a:avLst/>
              </a:prstGeom>
              <a:noFill/>
              <a:ln w="9525">
                <a:noFill/>
                <a:miter lim="800000"/>
                <a:headEnd/>
                <a:tailEnd/>
              </a:ln>
            </p:spPr>
            <p:txBody>
              <a:bodyPr lIns="88950" tIns="0" rIns="88950" bIns="0"/>
              <a:lstStyle/>
              <a:p>
                <a:pPr algn="just"/>
                <a:r>
                  <a:rPr lang="zh-CN" altLang="en-US" sz="1200" b="1">
                    <a:latin typeface="Times New Roman" pitchFamily="18" charset="0"/>
                    <a:ea typeface="宋体" pitchFamily="2" charset="-122"/>
                  </a:rPr>
                  <a:t>指令</a:t>
                </a:r>
                <a:r>
                  <a:rPr lang="en-US" altLang="zh-CN" sz="1200" b="1">
                    <a:latin typeface="Times New Roman" pitchFamily="18" charset="0"/>
                    <a:ea typeface="宋体" pitchFamily="2" charset="-122"/>
                  </a:rPr>
                  <a:t>k</a:t>
                </a:r>
              </a:p>
              <a:p>
                <a:pPr algn="just"/>
                <a:endParaRPr lang="en-US" altLang="zh-CN" sz="1200" b="1">
                  <a:latin typeface="Times New Roman" pitchFamily="18" charset="0"/>
                  <a:ea typeface="宋体" pitchFamily="2" charset="-122"/>
                </a:endParaRPr>
              </a:p>
            </p:txBody>
          </p:sp>
          <p:sp>
            <p:nvSpPr>
              <p:cNvPr id="756753" name="Text Box 17"/>
              <p:cNvSpPr txBox="1">
                <a:spLocks noChangeArrowheads="1"/>
              </p:cNvSpPr>
              <p:nvPr/>
            </p:nvSpPr>
            <p:spPr bwMode="auto">
              <a:xfrm>
                <a:off x="2474" y="2298"/>
                <a:ext cx="550" cy="209"/>
              </a:xfrm>
              <a:prstGeom prst="rect">
                <a:avLst/>
              </a:prstGeom>
              <a:noFill/>
              <a:ln w="9525">
                <a:noFill/>
                <a:miter lim="800000"/>
                <a:headEnd/>
                <a:tailEnd/>
              </a:ln>
            </p:spPr>
            <p:txBody>
              <a:bodyPr lIns="88950" tIns="0" rIns="88950" bIns="0"/>
              <a:lstStyle/>
              <a:p>
                <a:pPr algn="just"/>
                <a:r>
                  <a:rPr lang="zh-CN" altLang="en-US" sz="1200" b="1">
                    <a:latin typeface="Times New Roman" pitchFamily="18" charset="0"/>
                    <a:ea typeface="宋体" pitchFamily="2" charset="-122"/>
                  </a:rPr>
                  <a:t>指令</a:t>
                </a:r>
                <a:r>
                  <a:rPr lang="en-US" altLang="zh-CN" sz="1200" b="1">
                    <a:latin typeface="Times New Roman" pitchFamily="18" charset="0"/>
                    <a:ea typeface="宋体" pitchFamily="2" charset="-122"/>
                  </a:rPr>
                  <a:t>n</a:t>
                </a:r>
              </a:p>
              <a:p>
                <a:pPr algn="just"/>
                <a:endParaRPr lang="en-US" altLang="zh-CN" sz="1200" b="1">
                  <a:latin typeface="Times New Roman" pitchFamily="18" charset="0"/>
                  <a:ea typeface="宋体" pitchFamily="2" charset="-122"/>
                </a:endParaRPr>
              </a:p>
            </p:txBody>
          </p:sp>
          <p:sp>
            <p:nvSpPr>
              <p:cNvPr id="756754" name="Line 18"/>
              <p:cNvSpPr>
                <a:spLocks noChangeShapeType="1"/>
              </p:cNvSpPr>
              <p:nvPr/>
            </p:nvSpPr>
            <p:spPr bwMode="auto">
              <a:xfrm>
                <a:off x="2660" y="2075"/>
                <a:ext cx="136" cy="0"/>
              </a:xfrm>
              <a:prstGeom prst="line">
                <a:avLst/>
              </a:prstGeom>
              <a:noFill/>
              <a:ln w="12700">
                <a:solidFill>
                  <a:srgbClr val="000000"/>
                </a:solidFill>
                <a:prstDash val="sysDot"/>
                <a:round/>
                <a:headEnd/>
                <a:tailEnd/>
              </a:ln>
            </p:spPr>
            <p:txBody>
              <a:bodyPr/>
              <a:lstStyle/>
              <a:p>
                <a:endParaRPr lang="zh-CN" altLang="en-US"/>
              </a:p>
            </p:txBody>
          </p:sp>
          <p:sp>
            <p:nvSpPr>
              <p:cNvPr id="756755" name="Line 19"/>
              <p:cNvSpPr>
                <a:spLocks noChangeShapeType="1"/>
              </p:cNvSpPr>
              <p:nvPr/>
            </p:nvSpPr>
            <p:spPr bwMode="auto">
              <a:xfrm>
                <a:off x="2654" y="2266"/>
                <a:ext cx="135" cy="0"/>
              </a:xfrm>
              <a:prstGeom prst="line">
                <a:avLst/>
              </a:prstGeom>
              <a:noFill/>
              <a:ln w="12700">
                <a:solidFill>
                  <a:srgbClr val="000000"/>
                </a:solidFill>
                <a:prstDash val="sysDot"/>
                <a:round/>
                <a:headEnd/>
                <a:tailEnd/>
              </a:ln>
            </p:spPr>
            <p:txBody>
              <a:bodyPr/>
              <a:lstStyle/>
              <a:p>
                <a:endParaRPr lang="zh-CN" altLang="en-US"/>
              </a:p>
            </p:txBody>
          </p:sp>
          <p:sp>
            <p:nvSpPr>
              <p:cNvPr id="756756" name="Rectangle 20"/>
              <p:cNvSpPr>
                <a:spLocks noChangeArrowheads="1"/>
              </p:cNvSpPr>
              <p:nvPr/>
            </p:nvSpPr>
            <p:spPr bwMode="auto">
              <a:xfrm>
                <a:off x="2524" y="1742"/>
                <a:ext cx="470" cy="693"/>
              </a:xfrm>
              <a:prstGeom prst="rect">
                <a:avLst/>
              </a:prstGeom>
              <a:noFill/>
              <a:ln w="6350">
                <a:solidFill>
                  <a:srgbClr val="000000"/>
                </a:solid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6757" name="Text Box 21"/>
              <p:cNvSpPr txBox="1">
                <a:spLocks noChangeArrowheads="1"/>
              </p:cNvSpPr>
              <p:nvPr/>
            </p:nvSpPr>
            <p:spPr bwMode="auto">
              <a:xfrm>
                <a:off x="2809" y="1742"/>
                <a:ext cx="408" cy="358"/>
              </a:xfrm>
              <a:prstGeom prst="rect">
                <a:avLst/>
              </a:prstGeom>
              <a:noFill/>
              <a:ln w="9525">
                <a:noFill/>
                <a:miter lim="800000"/>
                <a:headEnd/>
                <a:tailEnd/>
              </a:ln>
            </p:spPr>
            <p:txBody>
              <a:bodyPr vert="eaVert" lIns="88950" tIns="44480" rIns="88950" bIns="44480"/>
              <a:lstStyle/>
              <a:p>
                <a:pPr algn="just"/>
                <a:r>
                  <a:rPr lang="zh-CN" altLang="en-US" sz="2000" b="1">
                    <a:solidFill>
                      <a:srgbClr val="FF0000"/>
                    </a:solidFill>
                    <a:latin typeface="Times New Roman" pitchFamily="18" charset="0"/>
                    <a:ea typeface="微软雅黑" pitchFamily="34" charset="-122"/>
                  </a:rPr>
                  <a:t>程序</a:t>
                </a:r>
              </a:p>
            </p:txBody>
          </p:sp>
          <p:sp>
            <p:nvSpPr>
              <p:cNvPr id="756758" name="Text Box 22"/>
              <p:cNvSpPr txBox="1">
                <a:spLocks noChangeArrowheads="1"/>
              </p:cNvSpPr>
              <p:nvPr/>
            </p:nvSpPr>
            <p:spPr bwMode="auto">
              <a:xfrm>
                <a:off x="2474" y="2504"/>
                <a:ext cx="521" cy="291"/>
              </a:xfrm>
              <a:prstGeom prst="rect">
                <a:avLst/>
              </a:prstGeom>
              <a:noFill/>
              <a:ln w="9525">
                <a:noFill/>
                <a:miter lim="800000"/>
                <a:headEnd/>
                <a:tailEnd/>
              </a:ln>
            </p:spPr>
            <p:txBody>
              <a:bodyPr lIns="88950" tIns="44480" rIns="88950" bIns="44480"/>
              <a:lstStyle/>
              <a:p>
                <a:pPr algn="just"/>
                <a:r>
                  <a:rPr lang="zh-CN" altLang="en-US" sz="1200" b="1">
                    <a:latin typeface="Times New Roman" pitchFamily="18" charset="0"/>
                    <a:ea typeface="宋体" pitchFamily="2" charset="-122"/>
                  </a:rPr>
                  <a:t>数据1</a:t>
                </a:r>
              </a:p>
            </p:txBody>
          </p:sp>
          <p:sp>
            <p:nvSpPr>
              <p:cNvPr id="756759" name="Text Box 23"/>
              <p:cNvSpPr txBox="1">
                <a:spLocks noChangeArrowheads="1"/>
              </p:cNvSpPr>
              <p:nvPr/>
            </p:nvSpPr>
            <p:spPr bwMode="auto">
              <a:xfrm>
                <a:off x="2474" y="2648"/>
                <a:ext cx="521" cy="291"/>
              </a:xfrm>
              <a:prstGeom prst="rect">
                <a:avLst/>
              </a:prstGeom>
              <a:noFill/>
              <a:ln w="9525">
                <a:noFill/>
                <a:miter lim="800000"/>
                <a:headEnd/>
                <a:tailEnd/>
              </a:ln>
            </p:spPr>
            <p:txBody>
              <a:bodyPr lIns="88950" tIns="44480" rIns="88950" bIns="44480"/>
              <a:lstStyle/>
              <a:p>
                <a:pPr algn="just"/>
                <a:r>
                  <a:rPr lang="zh-CN" altLang="en-US" sz="1200" b="1">
                    <a:latin typeface="Times New Roman" pitchFamily="18" charset="0"/>
                    <a:ea typeface="宋体" pitchFamily="2" charset="-122"/>
                  </a:rPr>
                  <a:t>数据2</a:t>
                </a:r>
              </a:p>
            </p:txBody>
          </p:sp>
          <p:sp>
            <p:nvSpPr>
              <p:cNvPr id="756760" name="Text Box 24"/>
              <p:cNvSpPr txBox="1">
                <a:spLocks noChangeArrowheads="1"/>
              </p:cNvSpPr>
              <p:nvPr/>
            </p:nvSpPr>
            <p:spPr bwMode="auto">
              <a:xfrm>
                <a:off x="2478" y="2792"/>
                <a:ext cx="607" cy="291"/>
              </a:xfrm>
              <a:prstGeom prst="rect">
                <a:avLst/>
              </a:prstGeom>
              <a:noFill/>
              <a:ln w="9525">
                <a:noFill/>
                <a:miter lim="800000"/>
                <a:headEnd/>
                <a:tailEnd/>
              </a:ln>
            </p:spPr>
            <p:txBody>
              <a:bodyPr lIns="88950" tIns="44480" rIns="88950" bIns="44480"/>
              <a:lstStyle/>
              <a:p>
                <a:pPr algn="just"/>
                <a:r>
                  <a:rPr lang="zh-CN" altLang="en-US" sz="1200" b="1">
                    <a:latin typeface="Times New Roman" pitchFamily="18" charset="0"/>
                    <a:ea typeface="宋体" pitchFamily="2" charset="-122"/>
                  </a:rPr>
                  <a:t>数据</a:t>
                </a:r>
                <a:r>
                  <a:rPr lang="en-US" altLang="zh-CN" sz="1200" b="1">
                    <a:latin typeface="Times New Roman" pitchFamily="18" charset="0"/>
                    <a:ea typeface="宋体" pitchFamily="2" charset="-122"/>
                  </a:rPr>
                  <a:t>m</a:t>
                </a:r>
              </a:p>
            </p:txBody>
          </p:sp>
          <p:sp>
            <p:nvSpPr>
              <p:cNvPr id="756761" name="Line 25"/>
              <p:cNvSpPr>
                <a:spLocks noChangeShapeType="1"/>
              </p:cNvSpPr>
              <p:nvPr/>
            </p:nvSpPr>
            <p:spPr bwMode="auto">
              <a:xfrm>
                <a:off x="2636" y="2799"/>
                <a:ext cx="135" cy="0"/>
              </a:xfrm>
              <a:prstGeom prst="line">
                <a:avLst/>
              </a:prstGeom>
              <a:noFill/>
              <a:ln w="12700">
                <a:solidFill>
                  <a:srgbClr val="000000"/>
                </a:solidFill>
                <a:prstDash val="sysDot"/>
                <a:round/>
                <a:headEnd/>
                <a:tailEnd/>
              </a:ln>
            </p:spPr>
            <p:txBody>
              <a:bodyPr/>
              <a:lstStyle/>
              <a:p>
                <a:endParaRPr lang="zh-CN" altLang="en-US"/>
              </a:p>
            </p:txBody>
          </p:sp>
          <p:sp>
            <p:nvSpPr>
              <p:cNvPr id="756762" name="Rectangle 26"/>
              <p:cNvSpPr>
                <a:spLocks noChangeArrowheads="1"/>
              </p:cNvSpPr>
              <p:nvPr/>
            </p:nvSpPr>
            <p:spPr bwMode="auto">
              <a:xfrm>
                <a:off x="2524" y="2514"/>
                <a:ext cx="470" cy="446"/>
              </a:xfrm>
              <a:prstGeom prst="rect">
                <a:avLst/>
              </a:prstGeom>
              <a:noFill/>
              <a:ln w="6350">
                <a:solidFill>
                  <a:srgbClr val="000000"/>
                </a:solidFill>
                <a:miter lim="800000"/>
                <a:headEnd/>
                <a:tailEnd/>
              </a:ln>
            </p:spPr>
            <p:txBody>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56763" name="Text Box 27"/>
              <p:cNvSpPr txBox="1">
                <a:spLocks noChangeArrowheads="1"/>
              </p:cNvSpPr>
              <p:nvPr/>
            </p:nvSpPr>
            <p:spPr bwMode="auto">
              <a:xfrm>
                <a:off x="2809" y="2488"/>
                <a:ext cx="408" cy="358"/>
              </a:xfrm>
              <a:prstGeom prst="rect">
                <a:avLst/>
              </a:prstGeom>
              <a:noFill/>
              <a:ln w="9525">
                <a:noFill/>
                <a:miter lim="800000"/>
                <a:headEnd/>
                <a:tailEnd/>
              </a:ln>
            </p:spPr>
            <p:txBody>
              <a:bodyPr vert="eaVert" lIns="88950" tIns="44480" rIns="88950" bIns="44480"/>
              <a:lstStyle/>
              <a:p>
                <a:pPr algn="just"/>
                <a:r>
                  <a:rPr lang="zh-CN" altLang="en-US" sz="2000" b="1">
                    <a:solidFill>
                      <a:srgbClr val="FF0000"/>
                    </a:solidFill>
                    <a:latin typeface="Times New Roman" pitchFamily="18" charset="0"/>
                    <a:ea typeface="黑体" pitchFamily="49" charset="-122"/>
                  </a:rPr>
                  <a:t>数据</a:t>
                </a:r>
              </a:p>
            </p:txBody>
          </p:sp>
        </p:grpSp>
        <p:sp>
          <p:nvSpPr>
            <p:cNvPr id="756764" name="Line 28"/>
            <p:cNvSpPr>
              <a:spLocks noChangeShapeType="1"/>
            </p:cNvSpPr>
            <p:nvPr/>
          </p:nvSpPr>
          <p:spPr bwMode="auto">
            <a:xfrm>
              <a:off x="1205" y="2273"/>
              <a:ext cx="1199" cy="0"/>
            </a:xfrm>
            <a:prstGeom prst="line">
              <a:avLst/>
            </a:prstGeom>
            <a:noFill/>
            <a:ln w="9525">
              <a:solidFill>
                <a:srgbClr val="000000"/>
              </a:solidFill>
              <a:round/>
              <a:headEnd/>
              <a:tailEnd type="triangle" w="sm" len="med"/>
            </a:ln>
          </p:spPr>
          <p:txBody>
            <a:bodyPr/>
            <a:lstStyle/>
            <a:p>
              <a:endParaRPr lang="zh-CN" altLang="en-US"/>
            </a:p>
          </p:txBody>
        </p:sp>
        <p:sp>
          <p:nvSpPr>
            <p:cNvPr id="756765" name="Text Box 29"/>
            <p:cNvSpPr txBox="1">
              <a:spLocks noChangeArrowheads="1"/>
            </p:cNvSpPr>
            <p:nvPr/>
          </p:nvSpPr>
          <p:spPr bwMode="auto">
            <a:xfrm>
              <a:off x="1201" y="1823"/>
              <a:ext cx="1226" cy="538"/>
            </a:xfrm>
            <a:prstGeom prst="rect">
              <a:avLst/>
            </a:prstGeom>
            <a:noFill/>
            <a:ln w="9525">
              <a:noFill/>
              <a:miter lim="800000"/>
              <a:headEnd/>
              <a:tailEnd/>
            </a:ln>
          </p:spPr>
          <p:txBody>
            <a:bodyPr lIns="88950" tIns="0" rIns="88950" bIns="0"/>
            <a:lstStyle/>
            <a:p>
              <a:pPr algn="just">
                <a:lnSpc>
                  <a:spcPct val="110000"/>
                </a:lnSpc>
              </a:pPr>
              <a:r>
                <a:rPr lang="zh-CN" altLang="en-US" sz="1800" b="1">
                  <a:solidFill>
                    <a:srgbClr val="CC0000"/>
                  </a:solidFill>
                  <a:latin typeface="微软雅黑" pitchFamily="34" charset="-122"/>
                  <a:ea typeface="微软雅黑" pitchFamily="34" charset="-122"/>
                </a:rPr>
                <a:t>①程序和数据从外存成批传送到内存</a:t>
              </a:r>
            </a:p>
          </p:txBody>
        </p:sp>
      </p:grpSp>
      <p:sp>
        <p:nvSpPr>
          <p:cNvPr id="756766" name="Line 31"/>
          <p:cNvSpPr>
            <a:spLocks noChangeShapeType="1"/>
          </p:cNvSpPr>
          <p:nvPr/>
        </p:nvSpPr>
        <p:spPr bwMode="auto">
          <a:xfrm>
            <a:off x="5284788" y="1912938"/>
            <a:ext cx="2046287" cy="0"/>
          </a:xfrm>
          <a:prstGeom prst="line">
            <a:avLst/>
          </a:prstGeom>
          <a:noFill/>
          <a:ln w="9525">
            <a:solidFill>
              <a:srgbClr val="000000"/>
            </a:solidFill>
            <a:round/>
            <a:headEnd/>
            <a:tailEnd type="triangle" w="sm" len="med"/>
          </a:ln>
        </p:spPr>
        <p:txBody>
          <a:bodyPr/>
          <a:lstStyle/>
          <a:p>
            <a:endParaRPr lang="zh-CN" altLang="en-US"/>
          </a:p>
        </p:txBody>
      </p:sp>
      <p:sp>
        <p:nvSpPr>
          <p:cNvPr id="558112" name="Text Box 32"/>
          <p:cNvSpPr txBox="1">
            <a:spLocks noChangeArrowheads="1"/>
          </p:cNvSpPr>
          <p:nvPr/>
        </p:nvSpPr>
        <p:spPr bwMode="auto">
          <a:xfrm>
            <a:off x="5324475" y="942975"/>
            <a:ext cx="2076450" cy="995363"/>
          </a:xfrm>
          <a:prstGeom prst="rect">
            <a:avLst/>
          </a:prstGeom>
          <a:noFill/>
          <a:ln w="9525">
            <a:noFill/>
            <a:miter lim="800000"/>
            <a:headEnd/>
            <a:tailEnd/>
          </a:ln>
        </p:spPr>
        <p:txBody>
          <a:bodyPr lIns="88950" tIns="44480" rIns="88950" bIns="44480"/>
          <a:lstStyle/>
          <a:p>
            <a:pPr algn="just">
              <a:lnSpc>
                <a:spcPct val="110000"/>
              </a:lnSpc>
            </a:pPr>
            <a:r>
              <a:rPr lang="zh-CN" altLang="en-US" sz="1800" b="1">
                <a:solidFill>
                  <a:srgbClr val="CC0000"/>
                </a:solidFill>
                <a:latin typeface="微软雅黑" pitchFamily="34" charset="-122"/>
                <a:ea typeface="微软雅黑" pitchFamily="34" charset="-122"/>
              </a:rPr>
              <a:t>②</a:t>
            </a:r>
            <a:r>
              <a:rPr lang="en-US" altLang="zh-CN" sz="1800" b="1">
                <a:solidFill>
                  <a:srgbClr val="CC0000"/>
                </a:solidFill>
                <a:latin typeface="微软雅黑" pitchFamily="34" charset="-122"/>
                <a:ea typeface="微软雅黑" pitchFamily="34" charset="-122"/>
              </a:rPr>
              <a:t>CPU</a:t>
            </a:r>
            <a:r>
              <a:rPr lang="zh-CN" altLang="en-US" sz="1800" b="1">
                <a:solidFill>
                  <a:srgbClr val="CC0000"/>
                </a:solidFill>
                <a:latin typeface="微软雅黑" pitchFamily="34" charset="-122"/>
                <a:ea typeface="微软雅黑" pitchFamily="34" charset="-122"/>
              </a:rPr>
              <a:t>从内存中逐条读取指令及相关数据</a:t>
            </a:r>
          </a:p>
        </p:txBody>
      </p:sp>
      <p:grpSp>
        <p:nvGrpSpPr>
          <p:cNvPr id="6" name="Group 33"/>
          <p:cNvGrpSpPr>
            <a:grpSpLocks/>
          </p:cNvGrpSpPr>
          <p:nvPr/>
        </p:nvGrpSpPr>
        <p:grpSpPr bwMode="auto">
          <a:xfrm>
            <a:off x="5284788" y="2244725"/>
            <a:ext cx="2065337" cy="1036638"/>
            <a:chOff x="3439" y="2425"/>
            <a:chExt cx="1211" cy="562"/>
          </a:xfrm>
        </p:grpSpPr>
        <p:sp>
          <p:nvSpPr>
            <p:cNvPr id="756769" name="Line 34"/>
            <p:cNvSpPr>
              <a:spLocks noChangeShapeType="1"/>
            </p:cNvSpPr>
            <p:nvPr/>
          </p:nvSpPr>
          <p:spPr bwMode="auto">
            <a:xfrm flipH="1">
              <a:off x="3439" y="2425"/>
              <a:ext cx="1199" cy="0"/>
            </a:xfrm>
            <a:prstGeom prst="line">
              <a:avLst/>
            </a:prstGeom>
            <a:noFill/>
            <a:ln w="9525">
              <a:solidFill>
                <a:srgbClr val="000000"/>
              </a:solidFill>
              <a:round/>
              <a:headEnd/>
              <a:tailEnd type="triangle" w="sm" len="med"/>
            </a:ln>
          </p:spPr>
          <p:txBody>
            <a:bodyPr/>
            <a:lstStyle/>
            <a:p>
              <a:endParaRPr lang="zh-CN" altLang="en-US"/>
            </a:p>
          </p:txBody>
        </p:sp>
        <p:sp>
          <p:nvSpPr>
            <p:cNvPr id="756770" name="Text Box 35"/>
            <p:cNvSpPr txBox="1">
              <a:spLocks noChangeArrowheads="1"/>
            </p:cNvSpPr>
            <p:nvPr/>
          </p:nvSpPr>
          <p:spPr bwMode="auto">
            <a:xfrm>
              <a:off x="3457" y="2448"/>
              <a:ext cx="1193" cy="539"/>
            </a:xfrm>
            <a:prstGeom prst="rect">
              <a:avLst/>
            </a:prstGeom>
            <a:noFill/>
            <a:ln w="9525">
              <a:noFill/>
              <a:miter lim="800000"/>
              <a:headEnd/>
              <a:tailEnd/>
            </a:ln>
          </p:spPr>
          <p:txBody>
            <a:bodyPr lIns="88950" tIns="44480" rIns="88950" bIns="44480"/>
            <a:lstStyle/>
            <a:p>
              <a:pPr algn="just">
                <a:lnSpc>
                  <a:spcPct val="110000"/>
                </a:lnSpc>
              </a:pPr>
              <a:r>
                <a:rPr lang="zh-CN" altLang="en-US" sz="1800" b="1">
                  <a:solidFill>
                    <a:srgbClr val="CC0000"/>
                  </a:solidFill>
                  <a:latin typeface="微软雅黑" pitchFamily="34" charset="-122"/>
                  <a:ea typeface="微软雅黑" pitchFamily="34" charset="-122"/>
                </a:rPr>
                <a:t>④将指令处理结果送回内存保存</a:t>
              </a:r>
            </a:p>
          </p:txBody>
        </p:sp>
      </p:grpSp>
      <p:grpSp>
        <p:nvGrpSpPr>
          <p:cNvPr id="7" name="Group 36"/>
          <p:cNvGrpSpPr>
            <a:grpSpLocks/>
          </p:cNvGrpSpPr>
          <p:nvPr/>
        </p:nvGrpSpPr>
        <p:grpSpPr bwMode="auto">
          <a:xfrm>
            <a:off x="1465263" y="2286000"/>
            <a:ext cx="2103437" cy="981075"/>
            <a:chOff x="1201" y="2447"/>
            <a:chExt cx="1232" cy="533"/>
          </a:xfrm>
        </p:grpSpPr>
        <p:sp>
          <p:nvSpPr>
            <p:cNvPr id="756772" name="Line 37"/>
            <p:cNvSpPr>
              <a:spLocks noChangeShapeType="1"/>
            </p:cNvSpPr>
            <p:nvPr/>
          </p:nvSpPr>
          <p:spPr bwMode="auto">
            <a:xfrm flipH="1">
              <a:off x="1205" y="2451"/>
              <a:ext cx="1199" cy="0"/>
            </a:xfrm>
            <a:prstGeom prst="line">
              <a:avLst/>
            </a:prstGeom>
            <a:noFill/>
            <a:ln w="9525">
              <a:solidFill>
                <a:srgbClr val="000000"/>
              </a:solidFill>
              <a:round/>
              <a:headEnd/>
              <a:tailEnd type="triangle" w="sm" len="med"/>
            </a:ln>
          </p:spPr>
          <p:txBody>
            <a:bodyPr/>
            <a:lstStyle/>
            <a:p>
              <a:endParaRPr lang="zh-CN" altLang="en-US"/>
            </a:p>
          </p:txBody>
        </p:sp>
        <p:sp>
          <p:nvSpPr>
            <p:cNvPr id="756773" name="Text Box 38"/>
            <p:cNvSpPr txBox="1">
              <a:spLocks noChangeArrowheads="1"/>
            </p:cNvSpPr>
            <p:nvPr/>
          </p:nvSpPr>
          <p:spPr bwMode="auto">
            <a:xfrm>
              <a:off x="1201" y="2447"/>
              <a:ext cx="1232" cy="533"/>
            </a:xfrm>
            <a:prstGeom prst="rect">
              <a:avLst/>
            </a:prstGeom>
            <a:noFill/>
            <a:ln w="9525">
              <a:noFill/>
              <a:miter lim="800000"/>
              <a:headEnd/>
              <a:tailEnd/>
            </a:ln>
          </p:spPr>
          <p:txBody>
            <a:bodyPr lIns="88950" tIns="44480" rIns="88950" bIns="44480"/>
            <a:lstStyle/>
            <a:p>
              <a:pPr algn="just">
                <a:lnSpc>
                  <a:spcPct val="110000"/>
                </a:lnSpc>
              </a:pPr>
              <a:r>
                <a:rPr lang="zh-CN" altLang="en-US" sz="1800" b="1">
                  <a:solidFill>
                    <a:srgbClr val="CC0000"/>
                  </a:solidFill>
                  <a:latin typeface="微软雅黑" pitchFamily="34" charset="-122"/>
                  <a:ea typeface="微软雅黑" pitchFamily="34" charset="-122"/>
                </a:rPr>
                <a:t>⑤将处理结果成批传送到外存以长久保存</a:t>
              </a:r>
            </a:p>
          </p:txBody>
        </p:sp>
      </p:grpSp>
      <p:sp>
        <p:nvSpPr>
          <p:cNvPr id="558119" name="Text Box 39"/>
          <p:cNvSpPr txBox="1">
            <a:spLocks noChangeArrowheads="1"/>
          </p:cNvSpPr>
          <p:nvPr/>
        </p:nvSpPr>
        <p:spPr bwMode="auto">
          <a:xfrm>
            <a:off x="7446963" y="1476375"/>
            <a:ext cx="1309687" cy="1790700"/>
          </a:xfrm>
          <a:prstGeom prst="rect">
            <a:avLst/>
          </a:prstGeom>
          <a:noFill/>
          <a:ln w="9525">
            <a:noFill/>
            <a:miter lim="800000"/>
            <a:headEnd/>
            <a:tailEnd/>
          </a:ln>
        </p:spPr>
        <p:txBody>
          <a:bodyPr lIns="88950" tIns="44480" rIns="88950" bIns="44480"/>
          <a:lstStyle/>
          <a:p>
            <a:pPr algn="just">
              <a:lnSpc>
                <a:spcPct val="110000"/>
              </a:lnSpc>
            </a:pPr>
            <a:r>
              <a:rPr lang="zh-CN" altLang="en-US" sz="1800" b="1">
                <a:solidFill>
                  <a:srgbClr val="CC0000"/>
                </a:solidFill>
                <a:latin typeface="微软雅黑" pitchFamily="34" charset="-122"/>
                <a:ea typeface="微软雅黑" pitchFamily="34" charset="-122"/>
              </a:rPr>
              <a:t>③逐条执行指令，按指令要求完成对数据的运算和处理</a:t>
            </a:r>
          </a:p>
        </p:txBody>
      </p:sp>
      <p:sp>
        <p:nvSpPr>
          <p:cNvPr id="558120" name="Rectangle 40"/>
          <p:cNvSpPr>
            <a:spLocks noChangeArrowheads="1"/>
          </p:cNvSpPr>
          <p:nvPr/>
        </p:nvSpPr>
        <p:spPr bwMode="auto">
          <a:xfrm>
            <a:off x="303213" y="3567113"/>
            <a:ext cx="4267200" cy="2955925"/>
          </a:xfrm>
          <a:prstGeom prst="rect">
            <a:avLst/>
          </a:prstGeom>
          <a:noFill/>
          <a:ln w="9525">
            <a:solidFill>
              <a:schemeClr val="hlink"/>
            </a:solidFill>
            <a:miter lim="800000"/>
            <a:headEnd/>
            <a:tailEnd/>
          </a:ln>
        </p:spPr>
        <p:txBody>
          <a:bodyPr lIns="88950" tIns="44480" rIns="88950" bIns="44480"/>
          <a:lstStyle/>
          <a:p>
            <a:pPr marL="90488" indent="-90488" defTabSz="717550" eaLnBrk="1" hangingPunct="1">
              <a:spcBef>
                <a:spcPct val="20000"/>
              </a:spcBef>
              <a:buClr>
                <a:schemeClr val="accent2"/>
              </a:buClr>
              <a:buFont typeface="Wingdings" pitchFamily="2" charset="2"/>
              <a:buChar char="ü"/>
            </a:pPr>
            <a:r>
              <a:rPr kumimoji="1" lang="zh-CN" altLang="en-US" b="1">
                <a:solidFill>
                  <a:schemeClr val="hlink"/>
                </a:solidFill>
                <a:ea typeface="宋体" pitchFamily="2" charset="-122"/>
              </a:rPr>
              <a:t> </a:t>
            </a:r>
            <a:r>
              <a:rPr lang="zh-CN" altLang="en-US" sz="2000" b="1">
                <a:solidFill>
                  <a:srgbClr val="0033CC"/>
                </a:solidFill>
                <a:latin typeface="微软雅黑" pitchFamily="34" charset="-122"/>
                <a:ea typeface="微软雅黑" pitchFamily="34" charset="-122"/>
              </a:rPr>
              <a:t>外存储器（简称</a:t>
            </a:r>
            <a:r>
              <a:rPr lang="zh-CN" altLang="pt-BR" sz="2000" b="1">
                <a:solidFill>
                  <a:srgbClr val="0033CC"/>
                </a:solidFill>
                <a:latin typeface="微软雅黑" pitchFamily="34" charset="-122"/>
                <a:ea typeface="微软雅黑" pitchFamily="34" charset="-122"/>
              </a:rPr>
              <a:t>外存</a:t>
            </a:r>
            <a:r>
              <a:rPr lang="zh-CN" altLang="en-US" sz="2000" b="1">
                <a:solidFill>
                  <a:srgbClr val="0033CC"/>
                </a:solidFill>
                <a:latin typeface="微软雅黑" pitchFamily="34" charset="-122"/>
                <a:ea typeface="微软雅黑" pitchFamily="34" charset="-122"/>
              </a:rPr>
              <a:t>或辅存）</a:t>
            </a:r>
          </a:p>
          <a:p>
            <a:pPr marL="355600" lvl="1" indent="-84138" defTabSz="717550" eaLnBrk="1" hangingPunct="1">
              <a:spcBef>
                <a:spcPct val="40000"/>
              </a:spcBef>
              <a:buFontTx/>
              <a:buChar char="–"/>
            </a:pPr>
            <a:r>
              <a:rPr kumimoji="1" lang="zh-CN" altLang="en-US" sz="2000" b="1">
                <a:solidFill>
                  <a:srgbClr val="006600"/>
                </a:solidFill>
                <a:latin typeface="微软雅黑" pitchFamily="34" charset="-122"/>
                <a:ea typeface="微软雅黑" pitchFamily="34" charset="-122"/>
              </a:rPr>
              <a:t> 存取速度慢</a:t>
            </a:r>
          </a:p>
          <a:p>
            <a:pPr marL="355600" lvl="1" indent="-84138" defTabSz="717550" eaLnBrk="1" hangingPunct="1">
              <a:spcBef>
                <a:spcPct val="40000"/>
              </a:spcBef>
              <a:buFontTx/>
              <a:buChar char="–"/>
            </a:pPr>
            <a:r>
              <a:rPr kumimoji="1" lang="zh-CN" altLang="en-US" sz="2000" b="1">
                <a:solidFill>
                  <a:srgbClr val="006600"/>
                </a:solidFill>
                <a:latin typeface="微软雅黑" pitchFamily="34" charset="-122"/>
                <a:ea typeface="微软雅黑" pitchFamily="34" charset="-122"/>
              </a:rPr>
              <a:t> 成本低、容量很大</a:t>
            </a:r>
          </a:p>
          <a:p>
            <a:pPr marL="355600" lvl="1" indent="-84138" defTabSz="717550" eaLnBrk="1" hangingPunct="1">
              <a:spcBef>
                <a:spcPct val="40000"/>
              </a:spcBef>
              <a:buFontTx/>
              <a:buChar char="–"/>
            </a:pPr>
            <a:r>
              <a:rPr kumimoji="1" lang="zh-CN" altLang="en-US" sz="2000" b="1">
                <a:solidFill>
                  <a:srgbClr val="006600"/>
                </a:solidFill>
                <a:latin typeface="微软雅黑" pitchFamily="34" charset="-122"/>
                <a:ea typeface="微软雅黑" pitchFamily="34" charset="-122"/>
              </a:rPr>
              <a:t> 不与</a:t>
            </a:r>
            <a:r>
              <a:rPr kumimoji="1" lang="en-US" altLang="zh-CN" sz="2000" b="1">
                <a:solidFill>
                  <a:srgbClr val="006600"/>
                </a:solidFill>
                <a:latin typeface="微软雅黑" pitchFamily="34" charset="-122"/>
                <a:ea typeface="微软雅黑" pitchFamily="34" charset="-122"/>
              </a:rPr>
              <a:t>CPU</a:t>
            </a:r>
            <a:r>
              <a:rPr kumimoji="1" lang="zh-CN" altLang="en-US" sz="2000" b="1">
                <a:solidFill>
                  <a:srgbClr val="006600"/>
                </a:solidFill>
                <a:latin typeface="微软雅黑" pitchFamily="34" charset="-122"/>
                <a:ea typeface="微软雅黑" pitchFamily="34" charset="-122"/>
              </a:rPr>
              <a:t>直接连接，先传送到内存，然后才能被</a:t>
            </a:r>
            <a:r>
              <a:rPr kumimoji="1" lang="en-US" altLang="zh-CN" sz="2000" b="1">
                <a:solidFill>
                  <a:srgbClr val="006600"/>
                </a:solidFill>
                <a:latin typeface="微软雅黑" pitchFamily="34" charset="-122"/>
                <a:ea typeface="微软雅黑" pitchFamily="34" charset="-122"/>
              </a:rPr>
              <a:t>CPU</a:t>
            </a:r>
            <a:r>
              <a:rPr kumimoji="1" lang="zh-CN" altLang="en-US" sz="2000" b="1">
                <a:solidFill>
                  <a:srgbClr val="006600"/>
                </a:solidFill>
                <a:latin typeface="微软雅黑" pitchFamily="34" charset="-122"/>
                <a:ea typeface="微软雅黑" pitchFamily="34" charset="-122"/>
              </a:rPr>
              <a:t>使用。</a:t>
            </a:r>
          </a:p>
          <a:p>
            <a:pPr marL="355600" lvl="1" indent="-84138" defTabSz="717550" eaLnBrk="1" hangingPunct="1">
              <a:spcBef>
                <a:spcPct val="40000"/>
              </a:spcBef>
              <a:buFontTx/>
              <a:buChar char="–"/>
            </a:pPr>
            <a:r>
              <a:rPr kumimoji="1" lang="zh-CN" altLang="en-US" sz="2000" b="1">
                <a:solidFill>
                  <a:srgbClr val="006600"/>
                </a:solidFill>
                <a:latin typeface="微软雅黑" pitchFamily="34" charset="-122"/>
                <a:ea typeface="微软雅黑" pitchFamily="34" charset="-122"/>
              </a:rPr>
              <a:t> 属于</a:t>
            </a:r>
            <a:r>
              <a:rPr kumimoji="1" lang="zh-CN" altLang="en-US" sz="2000" b="1">
                <a:solidFill>
                  <a:schemeClr val="accent1"/>
                </a:solidFill>
                <a:latin typeface="微软雅黑" pitchFamily="34" charset="-122"/>
                <a:ea typeface="微软雅黑" pitchFamily="34" charset="-122"/>
              </a:rPr>
              <a:t>非易失性</a:t>
            </a:r>
            <a:r>
              <a:rPr kumimoji="1" lang="zh-CN" altLang="en-US" sz="2000" b="1">
                <a:solidFill>
                  <a:srgbClr val="006600"/>
                </a:solidFill>
                <a:latin typeface="微软雅黑" pitchFamily="34" charset="-122"/>
                <a:ea typeface="微软雅黑" pitchFamily="34" charset="-122"/>
              </a:rPr>
              <a:t>存储器，用于长久存放系统中几乎所有的信息</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8112"/>
                                        </p:tgtEl>
                                        <p:attrNameLst>
                                          <p:attrName>style.visibility</p:attrName>
                                        </p:attrNameLst>
                                      </p:cBhvr>
                                      <p:to>
                                        <p:strVal val="visible"/>
                                      </p:to>
                                    </p:set>
                                    <p:animEffect transition="in" filter="blinds(horizontal)">
                                      <p:cBhvr>
                                        <p:cTn id="12" dur="500"/>
                                        <p:tgtEl>
                                          <p:spTgt spid="5581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8119"/>
                                        </p:tgtEl>
                                        <p:attrNameLst>
                                          <p:attrName>style.visibility</p:attrName>
                                        </p:attrNameLst>
                                      </p:cBhvr>
                                      <p:to>
                                        <p:strVal val="visible"/>
                                      </p:to>
                                    </p:set>
                                    <p:animEffect transition="in" filter="blinds(horizontal)">
                                      <p:cBhvr>
                                        <p:cTn id="17" dur="500"/>
                                        <p:tgtEl>
                                          <p:spTgt spid="55811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58120">
                                            <p:bg/>
                                          </p:spTgt>
                                        </p:tgtEl>
                                        <p:attrNameLst>
                                          <p:attrName>style.visibility</p:attrName>
                                        </p:attrNameLst>
                                      </p:cBhvr>
                                      <p:to>
                                        <p:strVal val="visible"/>
                                      </p:to>
                                    </p:set>
                                    <p:animEffect transition="in" filter="blinds(horizontal)">
                                      <p:cBhvr>
                                        <p:cTn id="32" dur="500"/>
                                        <p:tgtEl>
                                          <p:spTgt spid="558120">
                                            <p:bg/>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58120">
                                            <p:txEl>
                                              <p:pRg st="0" end="0"/>
                                            </p:txEl>
                                          </p:spTgt>
                                        </p:tgtEl>
                                        <p:attrNameLst>
                                          <p:attrName>style.visibility</p:attrName>
                                        </p:attrNameLst>
                                      </p:cBhvr>
                                      <p:to>
                                        <p:strVal val="visible"/>
                                      </p:to>
                                    </p:set>
                                    <p:animEffect transition="in" filter="blinds(horizontal)">
                                      <p:cBhvr>
                                        <p:cTn id="37" dur="500"/>
                                        <p:tgtEl>
                                          <p:spTgt spid="558120">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58120">
                                            <p:txEl>
                                              <p:pRg st="1" end="1"/>
                                            </p:txEl>
                                          </p:spTgt>
                                        </p:tgtEl>
                                        <p:attrNameLst>
                                          <p:attrName>style.visibility</p:attrName>
                                        </p:attrNameLst>
                                      </p:cBhvr>
                                      <p:to>
                                        <p:strVal val="visible"/>
                                      </p:to>
                                    </p:set>
                                    <p:animEffect transition="in" filter="blinds(horizontal)">
                                      <p:cBhvr>
                                        <p:cTn id="42" dur="500"/>
                                        <p:tgtEl>
                                          <p:spTgt spid="558120">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58120">
                                            <p:txEl>
                                              <p:pRg st="2" end="2"/>
                                            </p:txEl>
                                          </p:spTgt>
                                        </p:tgtEl>
                                        <p:attrNameLst>
                                          <p:attrName>style.visibility</p:attrName>
                                        </p:attrNameLst>
                                      </p:cBhvr>
                                      <p:to>
                                        <p:strVal val="visible"/>
                                      </p:to>
                                    </p:set>
                                    <p:animEffect transition="in" filter="blinds(horizontal)">
                                      <p:cBhvr>
                                        <p:cTn id="47" dur="500"/>
                                        <p:tgtEl>
                                          <p:spTgt spid="558120">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58120">
                                            <p:txEl>
                                              <p:pRg st="3" end="3"/>
                                            </p:txEl>
                                          </p:spTgt>
                                        </p:tgtEl>
                                        <p:attrNameLst>
                                          <p:attrName>style.visibility</p:attrName>
                                        </p:attrNameLst>
                                      </p:cBhvr>
                                      <p:to>
                                        <p:strVal val="visible"/>
                                      </p:to>
                                    </p:set>
                                    <p:animEffect transition="in" filter="blinds(horizontal)">
                                      <p:cBhvr>
                                        <p:cTn id="52" dur="500"/>
                                        <p:tgtEl>
                                          <p:spTgt spid="558120">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58120">
                                            <p:txEl>
                                              <p:pRg st="4" end="4"/>
                                            </p:txEl>
                                          </p:spTgt>
                                        </p:tgtEl>
                                        <p:attrNameLst>
                                          <p:attrName>style.visibility</p:attrName>
                                        </p:attrNameLst>
                                      </p:cBhvr>
                                      <p:to>
                                        <p:strVal val="visible"/>
                                      </p:to>
                                    </p:set>
                                    <p:animEffect transition="in" filter="blinds(horizontal)">
                                      <p:cBhvr>
                                        <p:cTn id="57" dur="500"/>
                                        <p:tgtEl>
                                          <p:spTgt spid="558120">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1" nodeType="clickEffect">
                                  <p:stCondLst>
                                    <p:cond delay="0"/>
                                  </p:stCondLst>
                                  <p:childTnLst>
                                    <p:set>
                                      <p:cBhvr>
                                        <p:cTn id="61" dur="1" fill="hold">
                                          <p:stCondLst>
                                            <p:cond delay="0"/>
                                          </p:stCondLst>
                                        </p:cTn>
                                        <p:tgtEl>
                                          <p:spTgt spid="558083">
                                            <p:bg/>
                                          </p:spTgt>
                                        </p:tgtEl>
                                        <p:attrNameLst>
                                          <p:attrName>style.visibility</p:attrName>
                                        </p:attrNameLst>
                                      </p:cBhvr>
                                      <p:to>
                                        <p:strVal val="visible"/>
                                      </p:to>
                                    </p:set>
                                    <p:animEffect transition="in" filter="blinds(horizontal)">
                                      <p:cBhvr>
                                        <p:cTn id="62" dur="500"/>
                                        <p:tgtEl>
                                          <p:spTgt spid="558083">
                                            <p:bg/>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58083">
                                            <p:txEl>
                                              <p:pRg st="0" end="0"/>
                                            </p:txEl>
                                          </p:spTgt>
                                        </p:tgtEl>
                                        <p:attrNameLst>
                                          <p:attrName>style.visibility</p:attrName>
                                        </p:attrNameLst>
                                      </p:cBhvr>
                                      <p:to>
                                        <p:strVal val="visible"/>
                                      </p:to>
                                    </p:set>
                                    <p:animEffect transition="in" filter="blinds(horizontal)">
                                      <p:cBhvr>
                                        <p:cTn id="67" dur="500"/>
                                        <p:tgtEl>
                                          <p:spTgt spid="558083">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58083">
                                            <p:txEl>
                                              <p:pRg st="1" end="1"/>
                                            </p:txEl>
                                          </p:spTgt>
                                        </p:tgtEl>
                                        <p:attrNameLst>
                                          <p:attrName>style.visibility</p:attrName>
                                        </p:attrNameLst>
                                      </p:cBhvr>
                                      <p:to>
                                        <p:strVal val="visible"/>
                                      </p:to>
                                    </p:set>
                                    <p:animEffect transition="in" filter="blinds(horizontal)">
                                      <p:cBhvr>
                                        <p:cTn id="72" dur="500"/>
                                        <p:tgtEl>
                                          <p:spTgt spid="558083">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558083">
                                            <p:txEl>
                                              <p:pRg st="2" end="2"/>
                                            </p:txEl>
                                          </p:spTgt>
                                        </p:tgtEl>
                                        <p:attrNameLst>
                                          <p:attrName>style.visibility</p:attrName>
                                        </p:attrNameLst>
                                      </p:cBhvr>
                                      <p:to>
                                        <p:strVal val="visible"/>
                                      </p:to>
                                    </p:set>
                                    <p:animEffect transition="in" filter="blinds(horizontal)">
                                      <p:cBhvr>
                                        <p:cTn id="77" dur="500"/>
                                        <p:tgtEl>
                                          <p:spTgt spid="558083">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58083">
                                            <p:txEl>
                                              <p:pRg st="3" end="3"/>
                                            </p:txEl>
                                          </p:spTgt>
                                        </p:tgtEl>
                                        <p:attrNameLst>
                                          <p:attrName>style.visibility</p:attrName>
                                        </p:attrNameLst>
                                      </p:cBhvr>
                                      <p:to>
                                        <p:strVal val="visible"/>
                                      </p:to>
                                    </p:set>
                                    <p:animEffect transition="in" filter="blinds(horizontal)">
                                      <p:cBhvr>
                                        <p:cTn id="82" dur="500"/>
                                        <p:tgtEl>
                                          <p:spTgt spid="558083">
                                            <p:txEl>
                                              <p:pRg st="3" end="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558083">
                                            <p:txEl>
                                              <p:pRg st="4" end="4"/>
                                            </p:txEl>
                                          </p:spTgt>
                                        </p:tgtEl>
                                        <p:attrNameLst>
                                          <p:attrName>style.visibility</p:attrName>
                                        </p:attrNameLst>
                                      </p:cBhvr>
                                      <p:to>
                                        <p:strVal val="visible"/>
                                      </p:to>
                                    </p:set>
                                    <p:animEffect transition="in" filter="blinds(horizontal)">
                                      <p:cBhvr>
                                        <p:cTn id="87" dur="500"/>
                                        <p:tgtEl>
                                          <p:spTgt spid="5580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3" grpId="0" uiExpand="1" build="p" bldLvl="2" autoUpdateAnimBg="0"/>
      <p:bldP spid="558083" grpId="1" uiExpand="1" build="p" animBg="1"/>
      <p:bldP spid="558112" grpId="0"/>
      <p:bldP spid="558119" grpId="0"/>
      <p:bldP spid="558120" grpId="0" uiExpand="1" build="p" bldLvl="2" animBg="1"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3378" name="Picture 3" descr="Cache组相联映象的组织示意图_修改"/>
          <p:cNvPicPr>
            <a:picLocks noChangeAspect="1" noChangeArrowheads="1"/>
          </p:cNvPicPr>
          <p:nvPr/>
        </p:nvPicPr>
        <p:blipFill>
          <a:blip r:embed="rId3"/>
          <a:srcRect/>
          <a:stretch>
            <a:fillRect/>
          </a:stretch>
        </p:blipFill>
        <p:spPr bwMode="auto">
          <a:xfrm>
            <a:off x="2216150" y="414338"/>
            <a:ext cx="6765925" cy="5800725"/>
          </a:xfrm>
          <a:prstGeom prst="rect">
            <a:avLst/>
          </a:prstGeom>
          <a:noFill/>
          <a:ln w="9525">
            <a:noFill/>
            <a:miter lim="800000"/>
            <a:headEnd/>
            <a:tailEnd/>
          </a:ln>
        </p:spPr>
      </p:pic>
      <p:sp>
        <p:nvSpPr>
          <p:cNvPr id="443404" name="Text Box 12"/>
          <p:cNvSpPr txBox="1">
            <a:spLocks noChangeArrowheads="1"/>
          </p:cNvSpPr>
          <p:nvPr/>
        </p:nvSpPr>
        <p:spPr bwMode="auto">
          <a:xfrm>
            <a:off x="296863" y="819150"/>
            <a:ext cx="1800225" cy="1828800"/>
          </a:xfrm>
          <a:prstGeom prst="rect">
            <a:avLst/>
          </a:prstGeom>
          <a:solidFill>
            <a:schemeClr val="bg1"/>
          </a:solidFill>
          <a:ln w="9525">
            <a:noFill/>
            <a:miter lim="800000"/>
            <a:headEnd/>
            <a:tailEnd/>
          </a:ln>
        </p:spPr>
        <p:txBody>
          <a:bodyPr lIns="0" tIns="0" rIns="0" bIns="0">
            <a:spAutoFit/>
          </a:bodyPr>
          <a:lstStyle/>
          <a:p>
            <a:pPr eaLnBrk="1" hangingPunct="1"/>
            <a:r>
              <a:rPr kumimoji="1" lang="zh-CN" altLang="en-US" sz="2000" b="1">
                <a:solidFill>
                  <a:srgbClr val="666699"/>
                </a:solidFill>
                <a:ea typeface="黑体" pitchFamily="49" charset="-122"/>
                <a:cs typeface="Arial" pitchFamily="34" charset="0"/>
              </a:rPr>
              <a:t>假定第0组的两行分别被主存第0和8块占满，此时若需调入主存第16块</a:t>
            </a:r>
            <a:endParaRPr kumimoji="1" lang="en-US" altLang="zh-CN" sz="2000" b="1">
              <a:solidFill>
                <a:srgbClr val="666699"/>
              </a:solidFill>
              <a:ea typeface="黑体" pitchFamily="49" charset="-122"/>
              <a:cs typeface="Arial" pitchFamily="34" charset="0"/>
            </a:endParaRPr>
          </a:p>
          <a:p>
            <a:pPr eaLnBrk="1" hangingPunct="1"/>
            <a:r>
              <a:rPr kumimoji="1" lang="zh-CN" altLang="en-US" sz="2000" b="1">
                <a:solidFill>
                  <a:srgbClr val="0000FF"/>
                </a:solidFill>
                <a:ea typeface="黑体" pitchFamily="49" charset="-122"/>
                <a:cs typeface="Arial" pitchFamily="34" charset="0"/>
              </a:rPr>
              <a:t>该怎么办？</a:t>
            </a:r>
          </a:p>
        </p:txBody>
      </p:sp>
      <p:sp>
        <p:nvSpPr>
          <p:cNvPr id="613380" name="Rectangle 13"/>
          <p:cNvSpPr>
            <a:spLocks noChangeArrowheads="1"/>
          </p:cNvSpPr>
          <p:nvPr/>
        </p:nvSpPr>
        <p:spPr bwMode="auto">
          <a:xfrm>
            <a:off x="7248525" y="762000"/>
            <a:ext cx="765175" cy="404813"/>
          </a:xfrm>
          <a:prstGeom prst="rect">
            <a:avLst/>
          </a:prstGeom>
          <a:solidFill>
            <a:srgbClr val="008000">
              <a:alpha val="39999"/>
            </a:srgbClr>
          </a:solidFill>
          <a:ln w="9525">
            <a:noFill/>
            <a:miter lim="800000"/>
            <a:headEnd/>
            <a:tailEnd/>
          </a:ln>
        </p:spPr>
        <p:txBody>
          <a:bodyPr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613381" name="Line 14"/>
          <p:cNvSpPr>
            <a:spLocks noChangeShapeType="1"/>
          </p:cNvSpPr>
          <p:nvPr/>
        </p:nvSpPr>
        <p:spPr bwMode="auto">
          <a:xfrm flipH="1" flipV="1">
            <a:off x="4616450" y="1962150"/>
            <a:ext cx="2800350" cy="2133600"/>
          </a:xfrm>
          <a:prstGeom prst="line">
            <a:avLst/>
          </a:prstGeom>
          <a:noFill/>
          <a:ln w="57150">
            <a:solidFill>
              <a:srgbClr val="CC0000"/>
            </a:solidFill>
            <a:round/>
            <a:headEnd/>
            <a:tailEnd type="triangle" w="med" len="med"/>
          </a:ln>
        </p:spPr>
        <p:txBody>
          <a:bodyPr lIns="0" tIns="0" rIns="0" bIns="0">
            <a:spAutoFit/>
          </a:bodyPr>
          <a:lstStyle/>
          <a:p>
            <a:endParaRPr lang="zh-CN" altLang="en-US"/>
          </a:p>
        </p:txBody>
      </p:sp>
      <p:sp>
        <p:nvSpPr>
          <p:cNvPr id="613382" name="Rectangle 15"/>
          <p:cNvSpPr>
            <a:spLocks noChangeArrowheads="1"/>
          </p:cNvSpPr>
          <p:nvPr/>
        </p:nvSpPr>
        <p:spPr bwMode="auto">
          <a:xfrm>
            <a:off x="3638550" y="1468438"/>
            <a:ext cx="671513" cy="360362"/>
          </a:xfrm>
          <a:prstGeom prst="rect">
            <a:avLst/>
          </a:prstGeom>
          <a:solidFill>
            <a:srgbClr val="008000">
              <a:alpha val="39999"/>
            </a:srgbClr>
          </a:solidFill>
          <a:ln w="9525">
            <a:noFill/>
            <a:miter lim="800000"/>
            <a:headEnd/>
            <a:tailEnd/>
          </a:ln>
        </p:spPr>
        <p:txBody>
          <a:bodyPr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613383" name="Rectangle 16"/>
          <p:cNvSpPr>
            <a:spLocks noChangeArrowheads="1"/>
          </p:cNvSpPr>
          <p:nvPr/>
        </p:nvSpPr>
        <p:spPr bwMode="auto">
          <a:xfrm>
            <a:off x="3638550" y="1828800"/>
            <a:ext cx="671513" cy="404813"/>
          </a:xfrm>
          <a:prstGeom prst="rect">
            <a:avLst/>
          </a:prstGeom>
          <a:solidFill>
            <a:srgbClr val="008000">
              <a:alpha val="39999"/>
            </a:srgbClr>
          </a:solidFill>
          <a:ln w="9525">
            <a:noFill/>
            <a:miter lim="800000"/>
            <a:headEnd/>
            <a:tailEnd/>
          </a:ln>
        </p:spPr>
        <p:txBody>
          <a:bodyPr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613384" name="Rectangle 13"/>
          <p:cNvSpPr>
            <a:spLocks noChangeArrowheads="1"/>
          </p:cNvSpPr>
          <p:nvPr/>
        </p:nvSpPr>
        <p:spPr bwMode="auto">
          <a:xfrm>
            <a:off x="7239000" y="2357438"/>
            <a:ext cx="765175" cy="404812"/>
          </a:xfrm>
          <a:prstGeom prst="rect">
            <a:avLst/>
          </a:prstGeom>
          <a:solidFill>
            <a:srgbClr val="008000">
              <a:alpha val="39999"/>
            </a:srgbClr>
          </a:solidFill>
          <a:ln w="9525">
            <a:noFill/>
            <a:miter lim="800000"/>
            <a:headEnd/>
            <a:tailEnd/>
          </a:ln>
        </p:spPr>
        <p:txBody>
          <a:bodyPr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114697" name="矩形 14"/>
          <p:cNvSpPr>
            <a:spLocks noChangeArrowheads="1"/>
          </p:cNvSpPr>
          <p:nvPr/>
        </p:nvSpPr>
        <p:spPr bwMode="auto">
          <a:xfrm>
            <a:off x="206375" y="2708275"/>
            <a:ext cx="2051050" cy="1006475"/>
          </a:xfrm>
          <a:prstGeom prst="rect">
            <a:avLst/>
          </a:prstGeom>
          <a:noFill/>
          <a:ln w="9525">
            <a:noFill/>
            <a:miter lim="800000"/>
            <a:headEnd/>
            <a:tailEnd/>
          </a:ln>
        </p:spPr>
        <p:txBody>
          <a:bodyPr>
            <a:spAutoFit/>
          </a:bodyPr>
          <a:lstStyle/>
          <a:p>
            <a:pPr eaLnBrk="1" hangingPunct="1">
              <a:spcBef>
                <a:spcPct val="50000"/>
              </a:spcBef>
            </a:pPr>
            <a:r>
              <a:rPr kumimoji="1" lang="zh-CN" altLang="en-US" sz="2000" b="1">
                <a:solidFill>
                  <a:srgbClr val="FF0000"/>
                </a:solidFill>
                <a:latin typeface="黑体" pitchFamily="49" charset="-122"/>
                <a:ea typeface="黑体" pitchFamily="49" charset="-122"/>
                <a:cs typeface="Arial" pitchFamily="34" charset="0"/>
              </a:rPr>
              <a:t>第</a:t>
            </a:r>
            <a:r>
              <a:rPr kumimoji="1" lang="en-US" altLang="zh-CN" sz="2000" b="1">
                <a:solidFill>
                  <a:srgbClr val="FF0000"/>
                </a:solidFill>
                <a:latin typeface="黑体" pitchFamily="49" charset="-122"/>
                <a:ea typeface="黑体" pitchFamily="49" charset="-122"/>
                <a:cs typeface="Arial" pitchFamily="34" charset="0"/>
              </a:rPr>
              <a:t>0</a:t>
            </a:r>
            <a:r>
              <a:rPr kumimoji="1" lang="zh-CN" altLang="en-US" sz="2000" b="1">
                <a:solidFill>
                  <a:srgbClr val="FF0000"/>
                </a:solidFill>
                <a:latin typeface="黑体" pitchFamily="49" charset="-122"/>
                <a:ea typeface="黑体" pitchFamily="49" charset="-122"/>
                <a:cs typeface="Arial" pitchFamily="34" charset="0"/>
              </a:rPr>
              <a:t>组中必须调出一块，那么，调出哪一块呢？</a:t>
            </a:r>
          </a:p>
        </p:txBody>
      </p:sp>
      <p:sp>
        <p:nvSpPr>
          <p:cNvPr id="10" name="TextBox 9"/>
          <p:cNvSpPr txBox="1">
            <a:spLocks noChangeArrowheads="1"/>
          </p:cNvSpPr>
          <p:nvPr/>
        </p:nvSpPr>
        <p:spPr bwMode="auto">
          <a:xfrm>
            <a:off x="5921375" y="6129338"/>
            <a:ext cx="1260475" cy="369887"/>
          </a:xfrm>
          <a:prstGeom prst="rect">
            <a:avLst/>
          </a:prstGeom>
          <a:noFill/>
          <a:ln w="9525">
            <a:noFill/>
            <a:miter lim="800000"/>
            <a:headEnd/>
            <a:tailEnd/>
          </a:ln>
        </p:spPr>
        <p:txBody>
          <a:bodyPr>
            <a:spAutoFit/>
          </a:bodyPr>
          <a:lstStyle/>
          <a:p>
            <a:pPr eaLnBrk="1" hangingPunct="1">
              <a:spcBef>
                <a:spcPct val="50000"/>
              </a:spcBef>
            </a:pPr>
            <a:r>
              <a:rPr kumimoji="1" lang="en-US" altLang="zh-CN" sz="1800" b="1" i="1">
                <a:solidFill>
                  <a:srgbClr val="666699"/>
                </a:solidFill>
                <a:ea typeface="华文新魏" pitchFamily="2" charset="-122"/>
                <a:hlinkClick r:id="" action="ppaction://hlinkshowjump?jump=previousslide"/>
              </a:rPr>
              <a:t>BACK</a:t>
            </a:r>
            <a:endParaRPr kumimoji="1" lang="en-US" altLang="zh-CN" sz="1800" b="1" i="1">
              <a:solidFill>
                <a:srgbClr val="666699"/>
              </a:solidFill>
              <a:ea typeface="华文新魏" pitchFamily="2" charset="-122"/>
            </a:endParaRPr>
          </a:p>
        </p:txBody>
      </p:sp>
      <p:sp>
        <p:nvSpPr>
          <p:cNvPr id="613387" name="Rectangle 3"/>
          <p:cNvSpPr>
            <a:spLocks noChangeArrowheads="1"/>
          </p:cNvSpPr>
          <p:nvPr/>
        </p:nvSpPr>
        <p:spPr bwMode="auto">
          <a:xfrm>
            <a:off x="206375" y="4103688"/>
            <a:ext cx="1917700" cy="2024062"/>
          </a:xfrm>
          <a:prstGeom prst="rect">
            <a:avLst/>
          </a:prstGeom>
          <a:noFill/>
          <a:ln w="9525">
            <a:noFill/>
            <a:miter lim="800000"/>
            <a:headEnd/>
            <a:tailEnd/>
          </a:ln>
        </p:spPr>
        <p:txBody>
          <a:bodyPr/>
          <a:lstStyle/>
          <a:p>
            <a:pPr marL="203200" indent="-203200" algn="just" eaLnBrk="1" hangingPunct="1">
              <a:lnSpc>
                <a:spcPct val="110000"/>
              </a:lnSpc>
              <a:spcBef>
                <a:spcPct val="35000"/>
              </a:spcBef>
              <a:buSzPct val="100000"/>
            </a:pPr>
            <a:r>
              <a:rPr lang="zh-CN" altLang="en-US" b="1">
                <a:ea typeface="黑体" pitchFamily="49" charset="-122"/>
                <a:cs typeface="Arial" pitchFamily="34" charset="0"/>
              </a:rPr>
              <a:t>常用替换算法</a:t>
            </a:r>
          </a:p>
          <a:p>
            <a:pPr marL="203200" indent="-203200" algn="just" eaLnBrk="1" hangingPunct="1">
              <a:lnSpc>
                <a:spcPct val="110000"/>
              </a:lnSpc>
              <a:spcBef>
                <a:spcPct val="35000"/>
              </a:spcBef>
              <a:buSzPct val="100000"/>
              <a:buFontTx/>
              <a:buChar char="°"/>
            </a:pPr>
            <a:r>
              <a:rPr lang="zh-CN" altLang="en-US" b="1">
                <a:solidFill>
                  <a:schemeClr val="accent2"/>
                </a:solidFill>
                <a:ea typeface="黑体" pitchFamily="49" charset="-122"/>
                <a:cs typeface="Arial" pitchFamily="34" charset="0"/>
              </a:rPr>
              <a:t>先进先出</a:t>
            </a:r>
            <a:endParaRPr lang="en-US" altLang="zh-CN" b="1">
              <a:solidFill>
                <a:schemeClr val="accent2"/>
              </a:solidFill>
              <a:ea typeface="黑体" pitchFamily="49" charset="-122"/>
              <a:cs typeface="Arial" pitchFamily="34" charset="0"/>
            </a:endParaRPr>
          </a:p>
          <a:p>
            <a:pPr marL="203200" indent="-203200" algn="just" eaLnBrk="1" hangingPunct="1">
              <a:lnSpc>
                <a:spcPct val="110000"/>
              </a:lnSpc>
              <a:spcBef>
                <a:spcPct val="35000"/>
              </a:spcBef>
              <a:buSzPct val="100000"/>
              <a:buFontTx/>
              <a:buChar char="°"/>
            </a:pPr>
            <a:r>
              <a:rPr lang="zh-CN" altLang="en-US" b="1">
                <a:solidFill>
                  <a:schemeClr val="accent2"/>
                </a:solidFill>
                <a:ea typeface="黑体" pitchFamily="49" charset="-122"/>
                <a:cs typeface="Arial" pitchFamily="34" charset="0"/>
              </a:rPr>
              <a:t>最近最少用</a:t>
            </a:r>
            <a:endParaRPr lang="en-US" altLang="zh-CN" b="1">
              <a:solidFill>
                <a:schemeClr val="accent2"/>
              </a:solidFill>
              <a:ea typeface="黑体" pitchFamily="49" charset="-122"/>
              <a:cs typeface="Arial" pitchFamily="34" charset="0"/>
            </a:endParaRPr>
          </a:p>
          <a:p>
            <a:pPr marL="203200" indent="-203200" algn="just" eaLnBrk="1" hangingPunct="1">
              <a:lnSpc>
                <a:spcPct val="110000"/>
              </a:lnSpc>
              <a:spcBef>
                <a:spcPct val="35000"/>
              </a:spcBef>
              <a:buSzPct val="100000"/>
              <a:buFontTx/>
              <a:buChar char="°"/>
            </a:pPr>
            <a:r>
              <a:rPr lang="zh-CN" altLang="en-US" b="1">
                <a:solidFill>
                  <a:schemeClr val="accent2"/>
                </a:solidFill>
                <a:ea typeface="黑体" pitchFamily="49" charset="-122"/>
                <a:cs typeface="Arial" pitchFamily="34" charset="0"/>
              </a:rPr>
              <a:t>最不经常用</a:t>
            </a:r>
            <a:endParaRPr lang="en-US" altLang="zh-CN" b="1">
              <a:solidFill>
                <a:schemeClr val="accent2"/>
              </a:solidFill>
              <a:ea typeface="黑体" pitchFamily="49" charset="-122"/>
              <a:cs typeface="Arial" pitchFamily="34" charset="0"/>
            </a:endParaRPr>
          </a:p>
          <a:p>
            <a:pPr marL="203200" indent="-203200" algn="just" eaLnBrk="1" hangingPunct="1">
              <a:lnSpc>
                <a:spcPct val="110000"/>
              </a:lnSpc>
              <a:spcBef>
                <a:spcPct val="35000"/>
              </a:spcBef>
              <a:buSzPct val="100000"/>
              <a:buFontTx/>
              <a:buChar char="°"/>
            </a:pPr>
            <a:r>
              <a:rPr lang="zh-CN" altLang="en-US" b="1">
                <a:solidFill>
                  <a:schemeClr val="accent2"/>
                </a:solidFill>
                <a:ea typeface="黑体" pitchFamily="49" charset="-122"/>
                <a:cs typeface="Arial" pitchFamily="34" charset="0"/>
              </a:rPr>
              <a:t>随机替换</a:t>
            </a:r>
            <a:endParaRPr lang="zh-CN" altLang="en-US" sz="1800" b="1">
              <a:solidFill>
                <a:schemeClr val="accent2"/>
              </a:solidFill>
              <a:ea typeface="黑体" pitchFamily="49"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3404"/>
                                        </p:tgtEl>
                                        <p:attrNameLst>
                                          <p:attrName>style.visibility</p:attrName>
                                        </p:attrNameLst>
                                      </p:cBhvr>
                                      <p:to>
                                        <p:strVal val="visible"/>
                                      </p:to>
                                    </p:set>
                                    <p:animEffect transition="in" filter="blinds(horizontal)">
                                      <p:cBhvr>
                                        <p:cTn id="7" dur="500"/>
                                        <p:tgtEl>
                                          <p:spTgt spid="44340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4697"/>
                                        </p:tgtEl>
                                        <p:attrNameLst>
                                          <p:attrName>style.visibility</p:attrName>
                                        </p:attrNameLst>
                                      </p:cBhvr>
                                      <p:to>
                                        <p:strVal val="visible"/>
                                      </p:to>
                                    </p:set>
                                    <p:animEffect transition="in" filter="blinds(horizontal)">
                                      <p:cBhvr>
                                        <p:cTn id="12" dur="500"/>
                                        <p:tgtEl>
                                          <p:spTgt spid="11469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3387"/>
                                        </p:tgtEl>
                                        <p:attrNameLst>
                                          <p:attrName>style.visibility</p:attrName>
                                        </p:attrNameLst>
                                      </p:cBhvr>
                                      <p:to>
                                        <p:strVal val="visible"/>
                                      </p:to>
                                    </p:set>
                                    <p:animEffect transition="in" filter="blinds(horizontal)">
                                      <p:cBhvr>
                                        <p:cTn id="17" dur="500"/>
                                        <p:tgtEl>
                                          <p:spTgt spid="61338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404" grpId="0" animBg="1"/>
      <p:bldP spid="114697" grpId="0"/>
      <p:bldP spid="10" grpId="0"/>
      <p:bldP spid="613387"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Grp="1" noChangeArrowheads="1"/>
          </p:cNvSpPr>
          <p:nvPr>
            <p:ph type="title" idx="4294967295"/>
          </p:nvPr>
        </p:nvSpPr>
        <p:spPr>
          <a:xfrm>
            <a:off x="236538" y="107950"/>
            <a:ext cx="8807450" cy="569913"/>
          </a:xfrm>
        </p:spPr>
        <p:txBody>
          <a:bodyPr lIns="91440" tIns="45720" rIns="91440" bIns="45720" anchor="ctr"/>
          <a:lstStyle/>
          <a:p>
            <a:pPr eaLnBrk="1" hangingPunct="1"/>
            <a:r>
              <a:rPr lang="zh-CN" altLang="en-US">
                <a:solidFill>
                  <a:srgbClr val="CC0000"/>
                </a:solidFill>
              </a:rPr>
              <a:t>替换算法-先进先出（</a:t>
            </a:r>
            <a:r>
              <a:rPr lang="en-US" altLang="zh-CN">
                <a:solidFill>
                  <a:srgbClr val="CC0000"/>
                </a:solidFill>
              </a:rPr>
              <a:t>FIFO</a:t>
            </a:r>
            <a:r>
              <a:rPr lang="zh-CN" altLang="en-US">
                <a:solidFill>
                  <a:srgbClr val="CC0000"/>
                </a:solidFill>
              </a:rPr>
              <a:t>）</a:t>
            </a:r>
            <a:endParaRPr lang="en-US" altLang="zh-CN">
              <a:solidFill>
                <a:srgbClr val="CC0000"/>
              </a:solidFill>
            </a:endParaRPr>
          </a:p>
        </p:txBody>
      </p:sp>
      <p:sp>
        <p:nvSpPr>
          <p:cNvPr id="615427" name="Rectangle 3"/>
          <p:cNvSpPr>
            <a:spLocks noGrp="1" noChangeArrowheads="1"/>
          </p:cNvSpPr>
          <p:nvPr>
            <p:ph type="body" idx="4294967295"/>
          </p:nvPr>
        </p:nvSpPr>
        <p:spPr>
          <a:xfrm>
            <a:off x="100013" y="923925"/>
            <a:ext cx="8640762" cy="1112838"/>
          </a:xfrm>
        </p:spPr>
        <p:txBody>
          <a:bodyPr lIns="91440" tIns="45720" rIns="91440" bIns="45720"/>
          <a:lstStyle/>
          <a:p>
            <a:pPr eaLnBrk="1" hangingPunct="1"/>
            <a:r>
              <a:rPr lang="zh-CN" altLang="en-US" sz="2000">
                <a:latin typeface="微软雅黑" pitchFamily="34" charset="-122"/>
                <a:ea typeface="微软雅黑" pitchFamily="34" charset="-122"/>
              </a:rPr>
              <a:t>总是把最先进入的那一块淘汰掉。</a:t>
            </a:r>
          </a:p>
          <a:p>
            <a:pPr lvl="1" eaLnBrk="1" hangingPunct="1">
              <a:buFontTx/>
              <a:buNone/>
            </a:pPr>
            <a:r>
              <a:rPr lang="zh-CN" altLang="en-US" sz="2000">
                <a:latin typeface="微软雅黑" pitchFamily="34" charset="-122"/>
                <a:ea typeface="微软雅黑" pitchFamily="34" charset="-122"/>
              </a:rPr>
              <a:t>例：假定主存中的5块{1,2,3,4,5}同时映射到</a:t>
            </a:r>
            <a:r>
              <a:rPr lang="en-US" altLang="zh-CN" sz="2000">
                <a:latin typeface="微软雅黑" pitchFamily="34" charset="-122"/>
                <a:ea typeface="微软雅黑" pitchFamily="34" charset="-122"/>
              </a:rPr>
              <a:t>Cache</a:t>
            </a:r>
            <a:r>
              <a:rPr lang="zh-CN" altLang="en-US" sz="2000">
                <a:latin typeface="微软雅黑" pitchFamily="34" charset="-122"/>
                <a:ea typeface="微软雅黑" pitchFamily="34" charset="-122"/>
              </a:rPr>
              <a:t>同一组中，对于同一地址流，考察3行/组、 4行/组的情况。</a:t>
            </a:r>
          </a:p>
        </p:txBody>
      </p:sp>
      <p:sp>
        <p:nvSpPr>
          <p:cNvPr id="615428" name="Text Box 4"/>
          <p:cNvSpPr txBox="1">
            <a:spLocks noChangeArrowheads="1"/>
          </p:cNvSpPr>
          <p:nvPr/>
        </p:nvSpPr>
        <p:spPr bwMode="auto">
          <a:xfrm>
            <a:off x="242888" y="6272213"/>
            <a:ext cx="8699500" cy="396875"/>
          </a:xfrm>
          <a:prstGeom prst="rect">
            <a:avLst/>
          </a:prstGeom>
          <a:noFill/>
          <a:ln w="9525">
            <a:noFill/>
            <a:miter lim="800000"/>
            <a:headEnd/>
            <a:tailEnd/>
          </a:ln>
        </p:spPr>
        <p:txBody>
          <a:bodyPr>
            <a:spAutoFit/>
          </a:bodyPr>
          <a:lstStyle/>
          <a:p>
            <a:pPr eaLnBrk="1" hangingPunct="1">
              <a:spcBef>
                <a:spcPct val="50000"/>
              </a:spcBef>
            </a:pPr>
            <a:r>
              <a:rPr kumimoji="1" lang="zh-CN" altLang="en-US" sz="2000" b="1">
                <a:solidFill>
                  <a:srgbClr val="800000"/>
                </a:solidFill>
                <a:ea typeface="黑体" pitchFamily="49" charset="-122"/>
              </a:rPr>
              <a:t>由此可见，</a:t>
            </a:r>
            <a:r>
              <a:rPr kumimoji="1" lang="en-US" altLang="zh-CN" sz="2000" b="1">
                <a:solidFill>
                  <a:srgbClr val="800000"/>
                </a:solidFill>
                <a:ea typeface="黑体" pitchFamily="49" charset="-122"/>
              </a:rPr>
              <a:t>FIFO</a:t>
            </a:r>
            <a:r>
              <a:rPr kumimoji="1" lang="zh-CN" altLang="en-US" sz="2000" b="1">
                <a:solidFill>
                  <a:srgbClr val="800000"/>
                </a:solidFill>
                <a:ea typeface="黑体" pitchFamily="49" charset="-122"/>
              </a:rPr>
              <a:t>不是一种堆栈算法，即命中率并不随组的增大而提高。</a:t>
            </a:r>
          </a:p>
        </p:txBody>
      </p:sp>
      <p:sp>
        <p:nvSpPr>
          <p:cNvPr id="615429" name="Rectangle 5"/>
          <p:cNvSpPr>
            <a:spLocks noChangeArrowheads="1"/>
          </p:cNvSpPr>
          <p:nvPr/>
        </p:nvSpPr>
        <p:spPr bwMode="auto">
          <a:xfrm>
            <a:off x="8113713" y="2957513"/>
            <a:ext cx="376237" cy="1130300"/>
          </a:xfrm>
          <a:prstGeom prst="rect">
            <a:avLst/>
          </a:prstGeom>
          <a:noFill/>
          <a:ln w="9525">
            <a:solidFill>
              <a:srgbClr val="800000"/>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15430" name="Line 6"/>
          <p:cNvSpPr>
            <a:spLocks noChangeShapeType="1"/>
          </p:cNvSpPr>
          <p:nvPr/>
        </p:nvSpPr>
        <p:spPr bwMode="auto">
          <a:xfrm>
            <a:off x="8113713" y="3376613"/>
            <a:ext cx="390525" cy="0"/>
          </a:xfrm>
          <a:prstGeom prst="line">
            <a:avLst/>
          </a:prstGeom>
          <a:noFill/>
          <a:ln w="9525">
            <a:solidFill>
              <a:srgbClr val="800000"/>
            </a:solidFill>
            <a:round/>
            <a:headEnd/>
            <a:tailEnd/>
          </a:ln>
        </p:spPr>
        <p:txBody>
          <a:bodyPr/>
          <a:lstStyle/>
          <a:p>
            <a:endParaRPr lang="zh-CN" altLang="en-US"/>
          </a:p>
        </p:txBody>
      </p:sp>
      <p:sp>
        <p:nvSpPr>
          <p:cNvPr id="615431" name="Line 7"/>
          <p:cNvSpPr>
            <a:spLocks noChangeShapeType="1"/>
          </p:cNvSpPr>
          <p:nvPr/>
        </p:nvSpPr>
        <p:spPr bwMode="auto">
          <a:xfrm>
            <a:off x="8105775" y="3706813"/>
            <a:ext cx="390525" cy="0"/>
          </a:xfrm>
          <a:prstGeom prst="line">
            <a:avLst/>
          </a:prstGeom>
          <a:noFill/>
          <a:ln w="9525">
            <a:solidFill>
              <a:srgbClr val="800000"/>
            </a:solidFill>
            <a:round/>
            <a:headEnd/>
            <a:tailEnd/>
          </a:ln>
        </p:spPr>
        <p:txBody>
          <a:bodyPr/>
          <a:lstStyle/>
          <a:p>
            <a:endParaRPr lang="zh-CN" altLang="en-US"/>
          </a:p>
        </p:txBody>
      </p:sp>
      <p:sp>
        <p:nvSpPr>
          <p:cNvPr id="615432" name="Rectangle 8"/>
          <p:cNvSpPr>
            <a:spLocks noChangeArrowheads="1"/>
          </p:cNvSpPr>
          <p:nvPr/>
        </p:nvSpPr>
        <p:spPr bwMode="auto">
          <a:xfrm>
            <a:off x="1790700" y="2986088"/>
            <a:ext cx="376238" cy="1130300"/>
          </a:xfrm>
          <a:prstGeom prst="rect">
            <a:avLst/>
          </a:prstGeom>
          <a:noFill/>
          <a:ln w="9525">
            <a:solidFill>
              <a:srgbClr val="800000"/>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15433" name="Rectangle 9"/>
          <p:cNvSpPr>
            <a:spLocks noChangeArrowheads="1"/>
          </p:cNvSpPr>
          <p:nvPr/>
        </p:nvSpPr>
        <p:spPr bwMode="auto">
          <a:xfrm>
            <a:off x="2387600" y="2974975"/>
            <a:ext cx="376238" cy="1130300"/>
          </a:xfrm>
          <a:prstGeom prst="rect">
            <a:avLst/>
          </a:prstGeom>
          <a:noFill/>
          <a:ln w="9525">
            <a:solidFill>
              <a:srgbClr val="800000"/>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15434" name="Line 10"/>
          <p:cNvSpPr>
            <a:spLocks noChangeShapeType="1"/>
          </p:cNvSpPr>
          <p:nvPr/>
        </p:nvSpPr>
        <p:spPr bwMode="auto">
          <a:xfrm>
            <a:off x="1792288" y="3367088"/>
            <a:ext cx="390525" cy="0"/>
          </a:xfrm>
          <a:prstGeom prst="line">
            <a:avLst/>
          </a:prstGeom>
          <a:noFill/>
          <a:ln w="9525">
            <a:solidFill>
              <a:srgbClr val="800000"/>
            </a:solidFill>
            <a:round/>
            <a:headEnd/>
            <a:tailEnd/>
          </a:ln>
        </p:spPr>
        <p:txBody>
          <a:bodyPr/>
          <a:lstStyle/>
          <a:p>
            <a:endParaRPr lang="zh-CN" altLang="en-US"/>
          </a:p>
        </p:txBody>
      </p:sp>
      <p:sp>
        <p:nvSpPr>
          <p:cNvPr id="615435" name="Line 11"/>
          <p:cNvSpPr>
            <a:spLocks noChangeShapeType="1"/>
          </p:cNvSpPr>
          <p:nvPr/>
        </p:nvSpPr>
        <p:spPr bwMode="auto">
          <a:xfrm>
            <a:off x="1784350" y="3735388"/>
            <a:ext cx="390525" cy="0"/>
          </a:xfrm>
          <a:prstGeom prst="line">
            <a:avLst/>
          </a:prstGeom>
          <a:noFill/>
          <a:ln w="9525">
            <a:solidFill>
              <a:srgbClr val="800000"/>
            </a:solidFill>
            <a:round/>
            <a:headEnd/>
            <a:tailEnd/>
          </a:ln>
        </p:spPr>
        <p:txBody>
          <a:bodyPr/>
          <a:lstStyle/>
          <a:p>
            <a:endParaRPr lang="zh-CN" altLang="en-US"/>
          </a:p>
        </p:txBody>
      </p:sp>
      <p:sp>
        <p:nvSpPr>
          <p:cNvPr id="615436" name="Text Box 12"/>
          <p:cNvSpPr txBox="1">
            <a:spLocks noChangeArrowheads="1"/>
          </p:cNvSpPr>
          <p:nvPr/>
        </p:nvSpPr>
        <p:spPr bwMode="auto">
          <a:xfrm>
            <a:off x="1804988" y="2989263"/>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1*</a:t>
            </a:r>
          </a:p>
        </p:txBody>
      </p:sp>
      <p:sp>
        <p:nvSpPr>
          <p:cNvPr id="615437" name="Line 13"/>
          <p:cNvSpPr>
            <a:spLocks noChangeShapeType="1"/>
          </p:cNvSpPr>
          <p:nvPr/>
        </p:nvSpPr>
        <p:spPr bwMode="auto">
          <a:xfrm>
            <a:off x="2382838" y="3384550"/>
            <a:ext cx="390525" cy="0"/>
          </a:xfrm>
          <a:prstGeom prst="line">
            <a:avLst/>
          </a:prstGeom>
          <a:noFill/>
          <a:ln w="9525">
            <a:solidFill>
              <a:srgbClr val="800000"/>
            </a:solidFill>
            <a:round/>
            <a:headEnd/>
            <a:tailEnd/>
          </a:ln>
        </p:spPr>
        <p:txBody>
          <a:bodyPr/>
          <a:lstStyle/>
          <a:p>
            <a:endParaRPr lang="zh-CN" altLang="en-US"/>
          </a:p>
        </p:txBody>
      </p:sp>
      <p:sp>
        <p:nvSpPr>
          <p:cNvPr id="615438" name="Line 14"/>
          <p:cNvSpPr>
            <a:spLocks noChangeShapeType="1"/>
          </p:cNvSpPr>
          <p:nvPr/>
        </p:nvSpPr>
        <p:spPr bwMode="auto">
          <a:xfrm>
            <a:off x="2387600" y="3740150"/>
            <a:ext cx="390525" cy="0"/>
          </a:xfrm>
          <a:prstGeom prst="line">
            <a:avLst/>
          </a:prstGeom>
          <a:noFill/>
          <a:ln w="9525">
            <a:solidFill>
              <a:srgbClr val="800000"/>
            </a:solidFill>
            <a:round/>
            <a:headEnd/>
            <a:tailEnd/>
          </a:ln>
        </p:spPr>
        <p:txBody>
          <a:bodyPr/>
          <a:lstStyle/>
          <a:p>
            <a:endParaRPr lang="zh-CN" altLang="en-US"/>
          </a:p>
        </p:txBody>
      </p:sp>
      <p:sp>
        <p:nvSpPr>
          <p:cNvPr id="615439" name="Text Box 15"/>
          <p:cNvSpPr txBox="1">
            <a:spLocks noChangeArrowheads="1"/>
          </p:cNvSpPr>
          <p:nvPr/>
        </p:nvSpPr>
        <p:spPr bwMode="auto">
          <a:xfrm>
            <a:off x="2408238" y="2994025"/>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1*</a:t>
            </a:r>
          </a:p>
        </p:txBody>
      </p:sp>
      <p:sp>
        <p:nvSpPr>
          <p:cNvPr id="615440" name="Text Box 16"/>
          <p:cNvSpPr txBox="1">
            <a:spLocks noChangeArrowheads="1"/>
          </p:cNvSpPr>
          <p:nvPr/>
        </p:nvSpPr>
        <p:spPr bwMode="auto">
          <a:xfrm>
            <a:off x="4735513" y="5575300"/>
            <a:ext cx="255587"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4</a:t>
            </a:r>
          </a:p>
        </p:txBody>
      </p:sp>
      <p:sp>
        <p:nvSpPr>
          <p:cNvPr id="615441" name="Text Box 17"/>
          <p:cNvSpPr txBox="1">
            <a:spLocks noChangeArrowheads="1"/>
          </p:cNvSpPr>
          <p:nvPr/>
        </p:nvSpPr>
        <p:spPr bwMode="auto">
          <a:xfrm>
            <a:off x="2446338" y="3382963"/>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2</a:t>
            </a:r>
          </a:p>
        </p:txBody>
      </p:sp>
      <p:sp>
        <p:nvSpPr>
          <p:cNvPr id="615442" name="Text Box 18"/>
          <p:cNvSpPr txBox="1">
            <a:spLocks noChangeArrowheads="1"/>
          </p:cNvSpPr>
          <p:nvPr/>
        </p:nvSpPr>
        <p:spPr bwMode="auto">
          <a:xfrm>
            <a:off x="3060700" y="3722688"/>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3</a:t>
            </a:r>
          </a:p>
        </p:txBody>
      </p:sp>
      <p:sp>
        <p:nvSpPr>
          <p:cNvPr id="615443" name="Rectangle 19"/>
          <p:cNvSpPr>
            <a:spLocks noChangeArrowheads="1"/>
          </p:cNvSpPr>
          <p:nvPr/>
        </p:nvSpPr>
        <p:spPr bwMode="auto">
          <a:xfrm>
            <a:off x="2987675" y="2971800"/>
            <a:ext cx="376238" cy="1130300"/>
          </a:xfrm>
          <a:prstGeom prst="rect">
            <a:avLst/>
          </a:prstGeom>
          <a:noFill/>
          <a:ln w="9525">
            <a:solidFill>
              <a:srgbClr val="800000"/>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15444" name="Line 20"/>
          <p:cNvSpPr>
            <a:spLocks noChangeShapeType="1"/>
          </p:cNvSpPr>
          <p:nvPr/>
        </p:nvSpPr>
        <p:spPr bwMode="auto">
          <a:xfrm>
            <a:off x="2987675" y="3365500"/>
            <a:ext cx="390525" cy="0"/>
          </a:xfrm>
          <a:prstGeom prst="line">
            <a:avLst/>
          </a:prstGeom>
          <a:noFill/>
          <a:ln w="9525">
            <a:solidFill>
              <a:srgbClr val="800000"/>
            </a:solidFill>
            <a:round/>
            <a:headEnd/>
            <a:tailEnd/>
          </a:ln>
        </p:spPr>
        <p:txBody>
          <a:bodyPr/>
          <a:lstStyle/>
          <a:p>
            <a:endParaRPr lang="zh-CN" altLang="en-US"/>
          </a:p>
        </p:txBody>
      </p:sp>
      <p:sp>
        <p:nvSpPr>
          <p:cNvPr id="615445" name="Line 21"/>
          <p:cNvSpPr>
            <a:spLocks noChangeShapeType="1"/>
          </p:cNvSpPr>
          <p:nvPr/>
        </p:nvSpPr>
        <p:spPr bwMode="auto">
          <a:xfrm>
            <a:off x="2992438" y="3721100"/>
            <a:ext cx="390525" cy="0"/>
          </a:xfrm>
          <a:prstGeom prst="line">
            <a:avLst/>
          </a:prstGeom>
          <a:noFill/>
          <a:ln w="9525">
            <a:solidFill>
              <a:srgbClr val="800000"/>
            </a:solidFill>
            <a:round/>
            <a:headEnd/>
            <a:tailEnd/>
          </a:ln>
        </p:spPr>
        <p:txBody>
          <a:bodyPr/>
          <a:lstStyle/>
          <a:p>
            <a:endParaRPr lang="zh-CN" altLang="en-US"/>
          </a:p>
        </p:txBody>
      </p:sp>
      <p:sp>
        <p:nvSpPr>
          <p:cNvPr id="615446" name="Text Box 22"/>
          <p:cNvSpPr txBox="1">
            <a:spLocks noChangeArrowheads="1"/>
          </p:cNvSpPr>
          <p:nvPr/>
        </p:nvSpPr>
        <p:spPr bwMode="auto">
          <a:xfrm>
            <a:off x="2987675" y="3000375"/>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1*</a:t>
            </a:r>
          </a:p>
        </p:txBody>
      </p:sp>
      <p:sp>
        <p:nvSpPr>
          <p:cNvPr id="615447" name="Rectangle 23"/>
          <p:cNvSpPr>
            <a:spLocks noChangeArrowheads="1"/>
          </p:cNvSpPr>
          <p:nvPr/>
        </p:nvSpPr>
        <p:spPr bwMode="auto">
          <a:xfrm>
            <a:off x="3552825" y="2978150"/>
            <a:ext cx="376238" cy="1130300"/>
          </a:xfrm>
          <a:prstGeom prst="rect">
            <a:avLst/>
          </a:prstGeom>
          <a:noFill/>
          <a:ln w="9525">
            <a:solidFill>
              <a:srgbClr val="800000"/>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15448" name="Rectangle 24"/>
          <p:cNvSpPr>
            <a:spLocks noChangeArrowheads="1"/>
          </p:cNvSpPr>
          <p:nvPr/>
        </p:nvSpPr>
        <p:spPr bwMode="auto">
          <a:xfrm>
            <a:off x="4098925" y="2967038"/>
            <a:ext cx="376238" cy="1130300"/>
          </a:xfrm>
          <a:prstGeom prst="rect">
            <a:avLst/>
          </a:prstGeom>
          <a:noFill/>
          <a:ln w="9525">
            <a:solidFill>
              <a:srgbClr val="800000"/>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15449" name="Line 25"/>
          <p:cNvSpPr>
            <a:spLocks noChangeShapeType="1"/>
          </p:cNvSpPr>
          <p:nvPr/>
        </p:nvSpPr>
        <p:spPr bwMode="auto">
          <a:xfrm>
            <a:off x="3554413" y="3371850"/>
            <a:ext cx="390525" cy="0"/>
          </a:xfrm>
          <a:prstGeom prst="line">
            <a:avLst/>
          </a:prstGeom>
          <a:noFill/>
          <a:ln w="9525">
            <a:solidFill>
              <a:srgbClr val="800000"/>
            </a:solidFill>
            <a:round/>
            <a:headEnd/>
            <a:tailEnd/>
          </a:ln>
        </p:spPr>
        <p:txBody>
          <a:bodyPr/>
          <a:lstStyle/>
          <a:p>
            <a:endParaRPr lang="zh-CN" altLang="en-US"/>
          </a:p>
        </p:txBody>
      </p:sp>
      <p:sp>
        <p:nvSpPr>
          <p:cNvPr id="615450" name="Line 26"/>
          <p:cNvSpPr>
            <a:spLocks noChangeShapeType="1"/>
          </p:cNvSpPr>
          <p:nvPr/>
        </p:nvSpPr>
        <p:spPr bwMode="auto">
          <a:xfrm>
            <a:off x="3546475" y="3727450"/>
            <a:ext cx="390525" cy="0"/>
          </a:xfrm>
          <a:prstGeom prst="line">
            <a:avLst/>
          </a:prstGeom>
          <a:noFill/>
          <a:ln w="9525">
            <a:solidFill>
              <a:srgbClr val="800000"/>
            </a:solidFill>
            <a:round/>
            <a:headEnd/>
            <a:tailEnd/>
          </a:ln>
        </p:spPr>
        <p:txBody>
          <a:bodyPr/>
          <a:lstStyle/>
          <a:p>
            <a:endParaRPr lang="zh-CN" altLang="en-US"/>
          </a:p>
        </p:txBody>
      </p:sp>
      <p:sp>
        <p:nvSpPr>
          <p:cNvPr id="615451" name="Text Box 27"/>
          <p:cNvSpPr txBox="1">
            <a:spLocks noChangeArrowheads="1"/>
          </p:cNvSpPr>
          <p:nvPr/>
        </p:nvSpPr>
        <p:spPr bwMode="auto">
          <a:xfrm>
            <a:off x="3605213" y="2981325"/>
            <a:ext cx="214312"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4</a:t>
            </a:r>
          </a:p>
        </p:txBody>
      </p:sp>
      <p:sp>
        <p:nvSpPr>
          <p:cNvPr id="615452" name="Line 28"/>
          <p:cNvSpPr>
            <a:spLocks noChangeShapeType="1"/>
          </p:cNvSpPr>
          <p:nvPr/>
        </p:nvSpPr>
        <p:spPr bwMode="auto">
          <a:xfrm>
            <a:off x="4106863" y="3363913"/>
            <a:ext cx="390525" cy="0"/>
          </a:xfrm>
          <a:prstGeom prst="line">
            <a:avLst/>
          </a:prstGeom>
          <a:noFill/>
          <a:ln w="9525">
            <a:solidFill>
              <a:srgbClr val="800000"/>
            </a:solidFill>
            <a:round/>
            <a:headEnd/>
            <a:tailEnd/>
          </a:ln>
        </p:spPr>
        <p:txBody>
          <a:bodyPr/>
          <a:lstStyle/>
          <a:p>
            <a:endParaRPr lang="zh-CN" altLang="en-US"/>
          </a:p>
        </p:txBody>
      </p:sp>
      <p:sp>
        <p:nvSpPr>
          <p:cNvPr id="615453" name="Line 29"/>
          <p:cNvSpPr>
            <a:spLocks noChangeShapeType="1"/>
          </p:cNvSpPr>
          <p:nvPr/>
        </p:nvSpPr>
        <p:spPr bwMode="auto">
          <a:xfrm>
            <a:off x="4098925" y="3732213"/>
            <a:ext cx="390525" cy="0"/>
          </a:xfrm>
          <a:prstGeom prst="line">
            <a:avLst/>
          </a:prstGeom>
          <a:noFill/>
          <a:ln w="9525">
            <a:solidFill>
              <a:srgbClr val="800000"/>
            </a:solidFill>
            <a:round/>
            <a:headEnd/>
            <a:tailEnd/>
          </a:ln>
        </p:spPr>
        <p:txBody>
          <a:bodyPr/>
          <a:lstStyle/>
          <a:p>
            <a:endParaRPr lang="zh-CN" altLang="en-US"/>
          </a:p>
        </p:txBody>
      </p:sp>
      <p:sp>
        <p:nvSpPr>
          <p:cNvPr id="615454" name="Text Box 30"/>
          <p:cNvSpPr txBox="1">
            <a:spLocks noChangeArrowheads="1"/>
          </p:cNvSpPr>
          <p:nvPr/>
        </p:nvSpPr>
        <p:spPr bwMode="auto">
          <a:xfrm>
            <a:off x="4170363" y="2986088"/>
            <a:ext cx="22860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4</a:t>
            </a:r>
          </a:p>
        </p:txBody>
      </p:sp>
      <p:sp>
        <p:nvSpPr>
          <p:cNvPr id="615455" name="Text Box 31"/>
          <p:cNvSpPr txBox="1">
            <a:spLocks noChangeArrowheads="1"/>
          </p:cNvSpPr>
          <p:nvPr/>
        </p:nvSpPr>
        <p:spPr bwMode="auto">
          <a:xfrm>
            <a:off x="3609975" y="3389313"/>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2*</a:t>
            </a:r>
          </a:p>
        </p:txBody>
      </p:sp>
      <p:sp>
        <p:nvSpPr>
          <p:cNvPr id="615456" name="Text Box 32"/>
          <p:cNvSpPr txBox="1">
            <a:spLocks noChangeArrowheads="1"/>
          </p:cNvSpPr>
          <p:nvPr/>
        </p:nvSpPr>
        <p:spPr bwMode="auto">
          <a:xfrm>
            <a:off x="4195763" y="3392488"/>
            <a:ext cx="214312"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1</a:t>
            </a:r>
          </a:p>
        </p:txBody>
      </p:sp>
      <p:sp>
        <p:nvSpPr>
          <p:cNvPr id="615457" name="Text Box 33"/>
          <p:cNvSpPr txBox="1">
            <a:spLocks noChangeArrowheads="1"/>
          </p:cNvSpPr>
          <p:nvPr/>
        </p:nvSpPr>
        <p:spPr bwMode="auto">
          <a:xfrm>
            <a:off x="4157663" y="3740150"/>
            <a:ext cx="2952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3*</a:t>
            </a:r>
          </a:p>
        </p:txBody>
      </p:sp>
      <p:sp>
        <p:nvSpPr>
          <p:cNvPr id="615458" name="Rectangle 34"/>
          <p:cNvSpPr>
            <a:spLocks noChangeArrowheads="1"/>
          </p:cNvSpPr>
          <p:nvPr/>
        </p:nvSpPr>
        <p:spPr bwMode="auto">
          <a:xfrm>
            <a:off x="4649788" y="2970213"/>
            <a:ext cx="376237" cy="1130300"/>
          </a:xfrm>
          <a:prstGeom prst="rect">
            <a:avLst/>
          </a:prstGeom>
          <a:noFill/>
          <a:ln w="9525">
            <a:solidFill>
              <a:srgbClr val="800000"/>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15459" name="Line 35"/>
          <p:cNvSpPr>
            <a:spLocks noChangeShapeType="1"/>
          </p:cNvSpPr>
          <p:nvPr/>
        </p:nvSpPr>
        <p:spPr bwMode="auto">
          <a:xfrm>
            <a:off x="4649788" y="3363913"/>
            <a:ext cx="390525" cy="0"/>
          </a:xfrm>
          <a:prstGeom prst="line">
            <a:avLst/>
          </a:prstGeom>
          <a:noFill/>
          <a:ln w="9525">
            <a:solidFill>
              <a:srgbClr val="800000"/>
            </a:solidFill>
            <a:round/>
            <a:headEnd/>
            <a:tailEnd/>
          </a:ln>
        </p:spPr>
        <p:txBody>
          <a:bodyPr/>
          <a:lstStyle/>
          <a:p>
            <a:endParaRPr lang="zh-CN" altLang="en-US"/>
          </a:p>
        </p:txBody>
      </p:sp>
      <p:sp>
        <p:nvSpPr>
          <p:cNvPr id="615460" name="Line 36"/>
          <p:cNvSpPr>
            <a:spLocks noChangeShapeType="1"/>
          </p:cNvSpPr>
          <p:nvPr/>
        </p:nvSpPr>
        <p:spPr bwMode="auto">
          <a:xfrm>
            <a:off x="4654550" y="3719513"/>
            <a:ext cx="390525" cy="0"/>
          </a:xfrm>
          <a:prstGeom prst="line">
            <a:avLst/>
          </a:prstGeom>
          <a:noFill/>
          <a:ln w="9525">
            <a:solidFill>
              <a:srgbClr val="800000"/>
            </a:solidFill>
            <a:round/>
            <a:headEnd/>
            <a:tailEnd/>
          </a:ln>
        </p:spPr>
        <p:txBody>
          <a:bodyPr/>
          <a:lstStyle/>
          <a:p>
            <a:endParaRPr lang="zh-CN" altLang="en-US"/>
          </a:p>
        </p:txBody>
      </p:sp>
      <p:sp>
        <p:nvSpPr>
          <p:cNvPr id="615461" name="Text Box 37"/>
          <p:cNvSpPr txBox="1">
            <a:spLocks noChangeArrowheads="1"/>
          </p:cNvSpPr>
          <p:nvPr/>
        </p:nvSpPr>
        <p:spPr bwMode="auto">
          <a:xfrm>
            <a:off x="4725988" y="2998788"/>
            <a:ext cx="309562"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4*</a:t>
            </a:r>
          </a:p>
        </p:txBody>
      </p:sp>
      <p:sp>
        <p:nvSpPr>
          <p:cNvPr id="615462" name="Rectangle 38"/>
          <p:cNvSpPr>
            <a:spLocks noChangeArrowheads="1"/>
          </p:cNvSpPr>
          <p:nvPr/>
        </p:nvSpPr>
        <p:spPr bwMode="auto">
          <a:xfrm>
            <a:off x="5214938" y="2976563"/>
            <a:ext cx="376237" cy="1130300"/>
          </a:xfrm>
          <a:prstGeom prst="rect">
            <a:avLst/>
          </a:prstGeom>
          <a:noFill/>
          <a:ln w="9525">
            <a:solidFill>
              <a:srgbClr val="800000"/>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15463" name="Rectangle 39"/>
          <p:cNvSpPr>
            <a:spLocks noChangeArrowheads="1"/>
          </p:cNvSpPr>
          <p:nvPr/>
        </p:nvSpPr>
        <p:spPr bwMode="auto">
          <a:xfrm>
            <a:off x="5786438" y="2965450"/>
            <a:ext cx="376237" cy="1130300"/>
          </a:xfrm>
          <a:prstGeom prst="rect">
            <a:avLst/>
          </a:prstGeom>
          <a:noFill/>
          <a:ln w="9525">
            <a:solidFill>
              <a:srgbClr val="800000"/>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15464" name="Line 40"/>
          <p:cNvSpPr>
            <a:spLocks noChangeShapeType="1"/>
          </p:cNvSpPr>
          <p:nvPr/>
        </p:nvSpPr>
        <p:spPr bwMode="auto">
          <a:xfrm>
            <a:off x="5216525" y="3370263"/>
            <a:ext cx="390525" cy="0"/>
          </a:xfrm>
          <a:prstGeom prst="line">
            <a:avLst/>
          </a:prstGeom>
          <a:noFill/>
          <a:ln w="9525">
            <a:solidFill>
              <a:srgbClr val="800000"/>
            </a:solidFill>
            <a:round/>
            <a:headEnd/>
            <a:tailEnd/>
          </a:ln>
        </p:spPr>
        <p:txBody>
          <a:bodyPr/>
          <a:lstStyle/>
          <a:p>
            <a:endParaRPr lang="zh-CN" altLang="en-US"/>
          </a:p>
        </p:txBody>
      </p:sp>
      <p:sp>
        <p:nvSpPr>
          <p:cNvPr id="615465" name="Line 41"/>
          <p:cNvSpPr>
            <a:spLocks noChangeShapeType="1"/>
          </p:cNvSpPr>
          <p:nvPr/>
        </p:nvSpPr>
        <p:spPr bwMode="auto">
          <a:xfrm>
            <a:off x="5221288" y="3725863"/>
            <a:ext cx="390525" cy="0"/>
          </a:xfrm>
          <a:prstGeom prst="line">
            <a:avLst/>
          </a:prstGeom>
          <a:noFill/>
          <a:ln w="9525">
            <a:solidFill>
              <a:srgbClr val="800000"/>
            </a:solidFill>
            <a:round/>
            <a:headEnd/>
            <a:tailEnd/>
          </a:ln>
        </p:spPr>
        <p:txBody>
          <a:bodyPr/>
          <a:lstStyle/>
          <a:p>
            <a:endParaRPr lang="zh-CN" altLang="en-US"/>
          </a:p>
        </p:txBody>
      </p:sp>
      <p:sp>
        <p:nvSpPr>
          <p:cNvPr id="615466" name="Text Box 42"/>
          <p:cNvSpPr txBox="1">
            <a:spLocks noChangeArrowheads="1"/>
          </p:cNvSpPr>
          <p:nvPr/>
        </p:nvSpPr>
        <p:spPr bwMode="auto">
          <a:xfrm>
            <a:off x="5229225" y="2979738"/>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 5</a:t>
            </a:r>
          </a:p>
        </p:txBody>
      </p:sp>
      <p:sp>
        <p:nvSpPr>
          <p:cNvPr id="615467" name="Line 43"/>
          <p:cNvSpPr>
            <a:spLocks noChangeShapeType="1"/>
          </p:cNvSpPr>
          <p:nvPr/>
        </p:nvSpPr>
        <p:spPr bwMode="auto">
          <a:xfrm>
            <a:off x="5781675" y="3375025"/>
            <a:ext cx="390525" cy="0"/>
          </a:xfrm>
          <a:prstGeom prst="line">
            <a:avLst/>
          </a:prstGeom>
          <a:noFill/>
          <a:ln w="9525">
            <a:solidFill>
              <a:srgbClr val="800000"/>
            </a:solidFill>
            <a:round/>
            <a:headEnd/>
            <a:tailEnd/>
          </a:ln>
        </p:spPr>
        <p:txBody>
          <a:bodyPr/>
          <a:lstStyle/>
          <a:p>
            <a:endParaRPr lang="zh-CN" altLang="en-US"/>
          </a:p>
        </p:txBody>
      </p:sp>
      <p:sp>
        <p:nvSpPr>
          <p:cNvPr id="615468" name="Line 44"/>
          <p:cNvSpPr>
            <a:spLocks noChangeShapeType="1"/>
          </p:cNvSpPr>
          <p:nvPr/>
        </p:nvSpPr>
        <p:spPr bwMode="auto">
          <a:xfrm>
            <a:off x="5786438" y="3730625"/>
            <a:ext cx="390525" cy="0"/>
          </a:xfrm>
          <a:prstGeom prst="line">
            <a:avLst/>
          </a:prstGeom>
          <a:noFill/>
          <a:ln w="9525">
            <a:solidFill>
              <a:srgbClr val="800000"/>
            </a:solidFill>
            <a:round/>
            <a:headEnd/>
            <a:tailEnd/>
          </a:ln>
        </p:spPr>
        <p:txBody>
          <a:bodyPr/>
          <a:lstStyle/>
          <a:p>
            <a:endParaRPr lang="zh-CN" altLang="en-US"/>
          </a:p>
        </p:txBody>
      </p:sp>
      <p:sp>
        <p:nvSpPr>
          <p:cNvPr id="615469" name="Text Box 45"/>
          <p:cNvSpPr txBox="1">
            <a:spLocks noChangeArrowheads="1"/>
          </p:cNvSpPr>
          <p:nvPr/>
        </p:nvSpPr>
        <p:spPr bwMode="auto">
          <a:xfrm>
            <a:off x="5807075" y="3352800"/>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1*</a:t>
            </a:r>
          </a:p>
        </p:txBody>
      </p:sp>
      <p:sp>
        <p:nvSpPr>
          <p:cNvPr id="615470" name="Text Box 46"/>
          <p:cNvSpPr txBox="1">
            <a:spLocks noChangeArrowheads="1"/>
          </p:cNvSpPr>
          <p:nvPr/>
        </p:nvSpPr>
        <p:spPr bwMode="auto">
          <a:xfrm>
            <a:off x="5216525" y="3360738"/>
            <a:ext cx="2952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1*</a:t>
            </a:r>
          </a:p>
        </p:txBody>
      </p:sp>
      <p:sp>
        <p:nvSpPr>
          <p:cNvPr id="615471" name="Text Box 47"/>
          <p:cNvSpPr txBox="1">
            <a:spLocks noChangeArrowheads="1"/>
          </p:cNvSpPr>
          <p:nvPr/>
        </p:nvSpPr>
        <p:spPr bwMode="auto">
          <a:xfrm>
            <a:off x="5845175" y="3741738"/>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2</a:t>
            </a:r>
          </a:p>
        </p:txBody>
      </p:sp>
      <p:sp>
        <p:nvSpPr>
          <p:cNvPr id="615472" name="Text Box 48"/>
          <p:cNvSpPr txBox="1">
            <a:spLocks noChangeArrowheads="1"/>
          </p:cNvSpPr>
          <p:nvPr/>
        </p:nvSpPr>
        <p:spPr bwMode="auto">
          <a:xfrm>
            <a:off x="7013575" y="3340100"/>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3</a:t>
            </a:r>
          </a:p>
        </p:txBody>
      </p:sp>
      <p:sp>
        <p:nvSpPr>
          <p:cNvPr id="615473" name="Rectangle 49"/>
          <p:cNvSpPr>
            <a:spLocks noChangeArrowheads="1"/>
          </p:cNvSpPr>
          <p:nvPr/>
        </p:nvSpPr>
        <p:spPr bwMode="auto">
          <a:xfrm>
            <a:off x="6380163" y="2973388"/>
            <a:ext cx="376237" cy="1130300"/>
          </a:xfrm>
          <a:prstGeom prst="rect">
            <a:avLst/>
          </a:prstGeom>
          <a:noFill/>
          <a:ln w="9525">
            <a:solidFill>
              <a:srgbClr val="800000"/>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15474" name="Line 50"/>
          <p:cNvSpPr>
            <a:spLocks noChangeShapeType="1"/>
          </p:cNvSpPr>
          <p:nvPr/>
        </p:nvSpPr>
        <p:spPr bwMode="auto">
          <a:xfrm>
            <a:off x="6380163" y="3341688"/>
            <a:ext cx="390525" cy="0"/>
          </a:xfrm>
          <a:prstGeom prst="line">
            <a:avLst/>
          </a:prstGeom>
          <a:noFill/>
          <a:ln w="9525">
            <a:solidFill>
              <a:srgbClr val="800000"/>
            </a:solidFill>
            <a:round/>
            <a:headEnd/>
            <a:tailEnd/>
          </a:ln>
        </p:spPr>
        <p:txBody>
          <a:bodyPr/>
          <a:lstStyle/>
          <a:p>
            <a:endParaRPr lang="zh-CN" altLang="en-US"/>
          </a:p>
        </p:txBody>
      </p:sp>
      <p:sp>
        <p:nvSpPr>
          <p:cNvPr id="615475" name="Line 51"/>
          <p:cNvSpPr>
            <a:spLocks noChangeShapeType="1"/>
          </p:cNvSpPr>
          <p:nvPr/>
        </p:nvSpPr>
        <p:spPr bwMode="auto">
          <a:xfrm>
            <a:off x="6372225" y="3697288"/>
            <a:ext cx="390525" cy="0"/>
          </a:xfrm>
          <a:prstGeom prst="line">
            <a:avLst/>
          </a:prstGeom>
          <a:noFill/>
          <a:ln w="9525">
            <a:solidFill>
              <a:srgbClr val="800000"/>
            </a:solidFill>
            <a:round/>
            <a:headEnd/>
            <a:tailEnd/>
          </a:ln>
        </p:spPr>
        <p:txBody>
          <a:bodyPr/>
          <a:lstStyle/>
          <a:p>
            <a:endParaRPr lang="zh-CN" altLang="en-US"/>
          </a:p>
        </p:txBody>
      </p:sp>
      <p:sp>
        <p:nvSpPr>
          <p:cNvPr id="615476" name="Rectangle 52"/>
          <p:cNvSpPr>
            <a:spLocks noChangeArrowheads="1"/>
          </p:cNvSpPr>
          <p:nvPr/>
        </p:nvSpPr>
        <p:spPr bwMode="auto">
          <a:xfrm>
            <a:off x="6945313" y="2941638"/>
            <a:ext cx="376237" cy="1130300"/>
          </a:xfrm>
          <a:prstGeom prst="rect">
            <a:avLst/>
          </a:prstGeom>
          <a:noFill/>
          <a:ln w="9525">
            <a:solidFill>
              <a:srgbClr val="800000"/>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15477" name="Rectangle 53"/>
          <p:cNvSpPr>
            <a:spLocks noChangeArrowheads="1"/>
          </p:cNvSpPr>
          <p:nvPr/>
        </p:nvSpPr>
        <p:spPr bwMode="auto">
          <a:xfrm>
            <a:off x="7516813" y="2943225"/>
            <a:ext cx="376237" cy="1130300"/>
          </a:xfrm>
          <a:prstGeom prst="rect">
            <a:avLst/>
          </a:prstGeom>
          <a:noFill/>
          <a:ln w="9525">
            <a:solidFill>
              <a:srgbClr val="800000"/>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15478" name="Line 54"/>
          <p:cNvSpPr>
            <a:spLocks noChangeShapeType="1"/>
          </p:cNvSpPr>
          <p:nvPr/>
        </p:nvSpPr>
        <p:spPr bwMode="auto">
          <a:xfrm>
            <a:off x="6934200" y="3335338"/>
            <a:ext cx="390525" cy="0"/>
          </a:xfrm>
          <a:prstGeom prst="line">
            <a:avLst/>
          </a:prstGeom>
          <a:noFill/>
          <a:ln w="9525">
            <a:solidFill>
              <a:srgbClr val="800000"/>
            </a:solidFill>
            <a:round/>
            <a:headEnd/>
            <a:tailEnd/>
          </a:ln>
        </p:spPr>
        <p:txBody>
          <a:bodyPr/>
          <a:lstStyle/>
          <a:p>
            <a:endParaRPr lang="zh-CN" altLang="en-US"/>
          </a:p>
        </p:txBody>
      </p:sp>
      <p:sp>
        <p:nvSpPr>
          <p:cNvPr id="615479" name="Line 55"/>
          <p:cNvSpPr>
            <a:spLocks noChangeShapeType="1"/>
          </p:cNvSpPr>
          <p:nvPr/>
        </p:nvSpPr>
        <p:spPr bwMode="auto">
          <a:xfrm>
            <a:off x="6938963" y="3690938"/>
            <a:ext cx="390525" cy="0"/>
          </a:xfrm>
          <a:prstGeom prst="line">
            <a:avLst/>
          </a:prstGeom>
          <a:noFill/>
          <a:ln w="9525">
            <a:solidFill>
              <a:srgbClr val="800000"/>
            </a:solidFill>
            <a:round/>
            <a:headEnd/>
            <a:tailEnd/>
          </a:ln>
        </p:spPr>
        <p:txBody>
          <a:bodyPr/>
          <a:lstStyle/>
          <a:p>
            <a:endParaRPr lang="zh-CN" altLang="en-US"/>
          </a:p>
        </p:txBody>
      </p:sp>
      <p:sp>
        <p:nvSpPr>
          <p:cNvPr id="615480" name="Text Box 56"/>
          <p:cNvSpPr txBox="1">
            <a:spLocks noChangeArrowheads="1"/>
          </p:cNvSpPr>
          <p:nvPr/>
        </p:nvSpPr>
        <p:spPr bwMode="auto">
          <a:xfrm>
            <a:off x="7023100" y="2957513"/>
            <a:ext cx="2825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5</a:t>
            </a:r>
          </a:p>
        </p:txBody>
      </p:sp>
      <p:sp>
        <p:nvSpPr>
          <p:cNvPr id="615481" name="Line 57"/>
          <p:cNvSpPr>
            <a:spLocks noChangeShapeType="1"/>
          </p:cNvSpPr>
          <p:nvPr/>
        </p:nvSpPr>
        <p:spPr bwMode="auto">
          <a:xfrm>
            <a:off x="7512050" y="3352800"/>
            <a:ext cx="390525" cy="0"/>
          </a:xfrm>
          <a:prstGeom prst="line">
            <a:avLst/>
          </a:prstGeom>
          <a:noFill/>
          <a:ln w="9525">
            <a:solidFill>
              <a:srgbClr val="800000"/>
            </a:solidFill>
            <a:round/>
            <a:headEnd/>
            <a:tailEnd/>
          </a:ln>
        </p:spPr>
        <p:txBody>
          <a:bodyPr/>
          <a:lstStyle/>
          <a:p>
            <a:endParaRPr lang="zh-CN" altLang="en-US"/>
          </a:p>
        </p:txBody>
      </p:sp>
      <p:sp>
        <p:nvSpPr>
          <p:cNvPr id="615482" name="Line 58"/>
          <p:cNvSpPr>
            <a:spLocks noChangeShapeType="1"/>
          </p:cNvSpPr>
          <p:nvPr/>
        </p:nvSpPr>
        <p:spPr bwMode="auto">
          <a:xfrm>
            <a:off x="7516813" y="3708400"/>
            <a:ext cx="390525" cy="0"/>
          </a:xfrm>
          <a:prstGeom prst="line">
            <a:avLst/>
          </a:prstGeom>
          <a:noFill/>
          <a:ln w="9525">
            <a:solidFill>
              <a:srgbClr val="800000"/>
            </a:solidFill>
            <a:round/>
            <a:headEnd/>
            <a:tailEnd/>
          </a:ln>
        </p:spPr>
        <p:txBody>
          <a:bodyPr/>
          <a:lstStyle/>
          <a:p>
            <a:endParaRPr lang="zh-CN" altLang="en-US"/>
          </a:p>
        </p:txBody>
      </p:sp>
      <p:sp>
        <p:nvSpPr>
          <p:cNvPr id="615483" name="Text Box 59"/>
          <p:cNvSpPr txBox="1">
            <a:spLocks noChangeArrowheads="1"/>
          </p:cNvSpPr>
          <p:nvPr/>
        </p:nvSpPr>
        <p:spPr bwMode="auto">
          <a:xfrm>
            <a:off x="7562850" y="2962275"/>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5*</a:t>
            </a:r>
          </a:p>
        </p:txBody>
      </p:sp>
      <p:sp>
        <p:nvSpPr>
          <p:cNvPr id="615484" name="Text Box 60"/>
          <p:cNvSpPr txBox="1">
            <a:spLocks noChangeArrowheads="1"/>
          </p:cNvSpPr>
          <p:nvPr/>
        </p:nvSpPr>
        <p:spPr bwMode="auto">
          <a:xfrm>
            <a:off x="6994525" y="3702050"/>
            <a:ext cx="363538"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2*</a:t>
            </a:r>
          </a:p>
        </p:txBody>
      </p:sp>
      <p:sp>
        <p:nvSpPr>
          <p:cNvPr id="615485" name="Text Box 61"/>
          <p:cNvSpPr txBox="1">
            <a:spLocks noChangeArrowheads="1"/>
          </p:cNvSpPr>
          <p:nvPr/>
        </p:nvSpPr>
        <p:spPr bwMode="auto">
          <a:xfrm>
            <a:off x="7600950" y="3351213"/>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3</a:t>
            </a:r>
          </a:p>
        </p:txBody>
      </p:sp>
      <p:sp>
        <p:nvSpPr>
          <p:cNvPr id="615486" name="Text Box 62"/>
          <p:cNvSpPr txBox="1">
            <a:spLocks noChangeArrowheads="1"/>
          </p:cNvSpPr>
          <p:nvPr/>
        </p:nvSpPr>
        <p:spPr bwMode="auto">
          <a:xfrm>
            <a:off x="7600950" y="3716338"/>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4</a:t>
            </a:r>
          </a:p>
        </p:txBody>
      </p:sp>
      <p:sp>
        <p:nvSpPr>
          <p:cNvPr id="615487" name="Text Box 63"/>
          <p:cNvSpPr txBox="1">
            <a:spLocks noChangeArrowheads="1"/>
          </p:cNvSpPr>
          <p:nvPr/>
        </p:nvSpPr>
        <p:spPr bwMode="auto">
          <a:xfrm>
            <a:off x="1628775" y="2478088"/>
            <a:ext cx="6911975" cy="457200"/>
          </a:xfrm>
          <a:prstGeom prst="rect">
            <a:avLst/>
          </a:prstGeom>
          <a:noFill/>
          <a:ln w="9525">
            <a:noFill/>
            <a:miter lim="800000"/>
            <a:headEnd/>
            <a:tailEnd/>
          </a:ln>
        </p:spPr>
        <p:txBody>
          <a:bodyPr>
            <a:spAutoFit/>
          </a:bodyPr>
          <a:lstStyle/>
          <a:p>
            <a:pPr eaLnBrk="1" hangingPunct="1">
              <a:spcBef>
                <a:spcPct val="50000"/>
              </a:spcBef>
            </a:pPr>
            <a:r>
              <a:rPr kumimoji="1" lang="zh-CN" altLang="en-US" sz="2400">
                <a:ea typeface="宋体" pitchFamily="2" charset="-122"/>
              </a:rPr>
              <a:t> 1      2     3     4    1     2     5    1     2     3     4     5   </a:t>
            </a:r>
          </a:p>
        </p:txBody>
      </p:sp>
      <p:sp>
        <p:nvSpPr>
          <p:cNvPr id="615488" name="Text Box 64"/>
          <p:cNvSpPr txBox="1">
            <a:spLocks noChangeArrowheads="1"/>
          </p:cNvSpPr>
          <p:nvPr/>
        </p:nvSpPr>
        <p:spPr bwMode="auto">
          <a:xfrm>
            <a:off x="3068638" y="3375025"/>
            <a:ext cx="242887"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2</a:t>
            </a:r>
          </a:p>
        </p:txBody>
      </p:sp>
      <p:sp>
        <p:nvSpPr>
          <p:cNvPr id="615489" name="Text Box 65"/>
          <p:cNvSpPr txBox="1">
            <a:spLocks noChangeArrowheads="1"/>
          </p:cNvSpPr>
          <p:nvPr/>
        </p:nvSpPr>
        <p:spPr bwMode="auto">
          <a:xfrm>
            <a:off x="3627438" y="3738563"/>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3</a:t>
            </a:r>
          </a:p>
        </p:txBody>
      </p:sp>
      <p:sp>
        <p:nvSpPr>
          <p:cNvPr id="615490" name="Text Box 66"/>
          <p:cNvSpPr txBox="1">
            <a:spLocks noChangeArrowheads="1"/>
          </p:cNvSpPr>
          <p:nvPr/>
        </p:nvSpPr>
        <p:spPr bwMode="auto">
          <a:xfrm>
            <a:off x="4738688" y="3379788"/>
            <a:ext cx="258762"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1</a:t>
            </a:r>
          </a:p>
        </p:txBody>
      </p:sp>
      <p:sp>
        <p:nvSpPr>
          <p:cNvPr id="615491" name="Text Box 67"/>
          <p:cNvSpPr txBox="1">
            <a:spLocks noChangeArrowheads="1"/>
          </p:cNvSpPr>
          <p:nvPr/>
        </p:nvSpPr>
        <p:spPr bwMode="auto">
          <a:xfrm>
            <a:off x="4756150" y="3729038"/>
            <a:ext cx="2698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2</a:t>
            </a:r>
          </a:p>
        </p:txBody>
      </p:sp>
      <p:sp>
        <p:nvSpPr>
          <p:cNvPr id="615492" name="Text Box 68"/>
          <p:cNvSpPr txBox="1">
            <a:spLocks noChangeArrowheads="1"/>
          </p:cNvSpPr>
          <p:nvPr/>
        </p:nvSpPr>
        <p:spPr bwMode="auto">
          <a:xfrm>
            <a:off x="5311775" y="3736975"/>
            <a:ext cx="2698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2</a:t>
            </a:r>
          </a:p>
        </p:txBody>
      </p:sp>
      <p:sp>
        <p:nvSpPr>
          <p:cNvPr id="615493" name="Text Box 69"/>
          <p:cNvSpPr txBox="1">
            <a:spLocks noChangeArrowheads="1"/>
          </p:cNvSpPr>
          <p:nvPr/>
        </p:nvSpPr>
        <p:spPr bwMode="auto">
          <a:xfrm>
            <a:off x="5773738" y="2984500"/>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 5</a:t>
            </a:r>
          </a:p>
        </p:txBody>
      </p:sp>
      <p:sp>
        <p:nvSpPr>
          <p:cNvPr id="615494" name="Text Box 70"/>
          <p:cNvSpPr txBox="1">
            <a:spLocks noChangeArrowheads="1"/>
          </p:cNvSpPr>
          <p:nvPr/>
        </p:nvSpPr>
        <p:spPr bwMode="auto">
          <a:xfrm>
            <a:off x="6391275" y="3333750"/>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1*</a:t>
            </a:r>
          </a:p>
        </p:txBody>
      </p:sp>
      <p:sp>
        <p:nvSpPr>
          <p:cNvPr id="615495" name="Text Box 71"/>
          <p:cNvSpPr txBox="1">
            <a:spLocks noChangeArrowheads="1"/>
          </p:cNvSpPr>
          <p:nvPr/>
        </p:nvSpPr>
        <p:spPr bwMode="auto">
          <a:xfrm>
            <a:off x="6429375" y="3722688"/>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2</a:t>
            </a:r>
          </a:p>
        </p:txBody>
      </p:sp>
      <p:sp>
        <p:nvSpPr>
          <p:cNvPr id="615496" name="Text Box 72"/>
          <p:cNvSpPr txBox="1">
            <a:spLocks noChangeArrowheads="1"/>
          </p:cNvSpPr>
          <p:nvPr/>
        </p:nvSpPr>
        <p:spPr bwMode="auto">
          <a:xfrm>
            <a:off x="6357938" y="2965450"/>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 5</a:t>
            </a:r>
          </a:p>
        </p:txBody>
      </p:sp>
      <p:sp>
        <p:nvSpPr>
          <p:cNvPr id="615497" name="Text Box 73"/>
          <p:cNvSpPr txBox="1">
            <a:spLocks noChangeArrowheads="1"/>
          </p:cNvSpPr>
          <p:nvPr/>
        </p:nvSpPr>
        <p:spPr bwMode="auto">
          <a:xfrm>
            <a:off x="8166100" y="2959100"/>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5*</a:t>
            </a:r>
          </a:p>
        </p:txBody>
      </p:sp>
      <p:sp>
        <p:nvSpPr>
          <p:cNvPr id="615498" name="Text Box 74"/>
          <p:cNvSpPr txBox="1">
            <a:spLocks noChangeArrowheads="1"/>
          </p:cNvSpPr>
          <p:nvPr/>
        </p:nvSpPr>
        <p:spPr bwMode="auto">
          <a:xfrm>
            <a:off x="8204200" y="3348038"/>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3</a:t>
            </a:r>
          </a:p>
        </p:txBody>
      </p:sp>
      <p:sp>
        <p:nvSpPr>
          <p:cNvPr id="615499" name="Text Box 75"/>
          <p:cNvSpPr txBox="1">
            <a:spLocks noChangeArrowheads="1"/>
          </p:cNvSpPr>
          <p:nvPr/>
        </p:nvSpPr>
        <p:spPr bwMode="auto">
          <a:xfrm>
            <a:off x="8204200" y="3713163"/>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4</a:t>
            </a:r>
          </a:p>
        </p:txBody>
      </p:sp>
      <p:sp>
        <p:nvSpPr>
          <p:cNvPr id="615500" name="Text Box 76"/>
          <p:cNvSpPr txBox="1">
            <a:spLocks noChangeArrowheads="1"/>
          </p:cNvSpPr>
          <p:nvPr/>
        </p:nvSpPr>
        <p:spPr bwMode="auto">
          <a:xfrm>
            <a:off x="1646238" y="4105275"/>
            <a:ext cx="69119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b="1">
                <a:ea typeface="宋体" pitchFamily="2" charset="-122"/>
              </a:rPr>
              <a:t>                                                 </a:t>
            </a:r>
            <a:r>
              <a:rPr kumimoji="1" lang="zh-CN" altLang="en-US" sz="2400" b="1">
                <a:solidFill>
                  <a:srgbClr val="006600"/>
                </a:solidFill>
                <a:ea typeface="宋体" pitchFamily="2" charset="-122"/>
              </a:rPr>
              <a:t>√    √                √</a:t>
            </a:r>
            <a:r>
              <a:rPr kumimoji="1" lang="zh-CN" altLang="en-US" sz="2400" b="1">
                <a:ea typeface="宋体" pitchFamily="2" charset="-122"/>
              </a:rPr>
              <a:t> </a:t>
            </a:r>
          </a:p>
        </p:txBody>
      </p:sp>
      <p:sp>
        <p:nvSpPr>
          <p:cNvPr id="615501" name="Text Box 77"/>
          <p:cNvSpPr txBox="1">
            <a:spLocks noChangeArrowheads="1"/>
          </p:cNvSpPr>
          <p:nvPr/>
        </p:nvSpPr>
        <p:spPr bwMode="auto">
          <a:xfrm>
            <a:off x="317500" y="3078163"/>
            <a:ext cx="1290638" cy="457200"/>
          </a:xfrm>
          <a:prstGeom prst="rect">
            <a:avLst/>
          </a:prstGeom>
          <a:noFill/>
          <a:ln w="9525">
            <a:noFill/>
            <a:miter lim="800000"/>
            <a:headEnd/>
            <a:tailEnd/>
          </a:ln>
        </p:spPr>
        <p:txBody>
          <a:bodyPr>
            <a:spAutoFit/>
          </a:bodyPr>
          <a:lstStyle/>
          <a:p>
            <a:pPr eaLnBrk="1" hangingPunct="1">
              <a:spcBef>
                <a:spcPct val="50000"/>
              </a:spcBef>
            </a:pPr>
            <a:r>
              <a:rPr kumimoji="1" lang="zh-CN" altLang="en-US" sz="2400" b="1">
                <a:ea typeface="黑体" pitchFamily="49" charset="-122"/>
              </a:rPr>
              <a:t>3行</a:t>
            </a:r>
            <a:r>
              <a:rPr kumimoji="1" lang="en-US" altLang="zh-CN" sz="2400" b="1">
                <a:ea typeface="黑体" pitchFamily="49" charset="-122"/>
              </a:rPr>
              <a:t>/</a:t>
            </a:r>
            <a:r>
              <a:rPr kumimoji="1" lang="zh-CN" altLang="en-US" sz="2400" b="1">
                <a:ea typeface="黑体" pitchFamily="49" charset="-122"/>
              </a:rPr>
              <a:t>组</a:t>
            </a:r>
            <a:endParaRPr kumimoji="1" lang="en-US" altLang="zh-CN" sz="2400" b="1">
              <a:ea typeface="黑体" pitchFamily="49" charset="-122"/>
            </a:endParaRPr>
          </a:p>
        </p:txBody>
      </p:sp>
      <p:sp>
        <p:nvSpPr>
          <p:cNvPr id="615502" name="Rectangle 78"/>
          <p:cNvSpPr>
            <a:spLocks noChangeArrowheads="1"/>
          </p:cNvSpPr>
          <p:nvPr/>
        </p:nvSpPr>
        <p:spPr bwMode="auto">
          <a:xfrm>
            <a:off x="8101013" y="4481513"/>
            <a:ext cx="376237" cy="1452562"/>
          </a:xfrm>
          <a:prstGeom prst="rect">
            <a:avLst/>
          </a:prstGeom>
          <a:noFill/>
          <a:ln w="9525">
            <a:solidFill>
              <a:srgbClr val="800000"/>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15503" name="Line 79"/>
          <p:cNvSpPr>
            <a:spLocks noChangeShapeType="1"/>
          </p:cNvSpPr>
          <p:nvPr/>
        </p:nvSpPr>
        <p:spPr bwMode="auto">
          <a:xfrm>
            <a:off x="8101013" y="4900613"/>
            <a:ext cx="390525" cy="0"/>
          </a:xfrm>
          <a:prstGeom prst="line">
            <a:avLst/>
          </a:prstGeom>
          <a:noFill/>
          <a:ln w="9525">
            <a:solidFill>
              <a:srgbClr val="800000"/>
            </a:solidFill>
            <a:round/>
            <a:headEnd/>
            <a:tailEnd/>
          </a:ln>
        </p:spPr>
        <p:txBody>
          <a:bodyPr/>
          <a:lstStyle/>
          <a:p>
            <a:endParaRPr lang="zh-CN" altLang="en-US"/>
          </a:p>
        </p:txBody>
      </p:sp>
      <p:sp>
        <p:nvSpPr>
          <p:cNvPr id="615504" name="Line 80"/>
          <p:cNvSpPr>
            <a:spLocks noChangeShapeType="1"/>
          </p:cNvSpPr>
          <p:nvPr/>
        </p:nvSpPr>
        <p:spPr bwMode="auto">
          <a:xfrm>
            <a:off x="8093075" y="5230813"/>
            <a:ext cx="390525" cy="0"/>
          </a:xfrm>
          <a:prstGeom prst="line">
            <a:avLst/>
          </a:prstGeom>
          <a:noFill/>
          <a:ln w="9525">
            <a:solidFill>
              <a:srgbClr val="800000"/>
            </a:solidFill>
            <a:round/>
            <a:headEnd/>
            <a:tailEnd/>
          </a:ln>
        </p:spPr>
        <p:txBody>
          <a:bodyPr/>
          <a:lstStyle/>
          <a:p>
            <a:endParaRPr lang="zh-CN" altLang="en-US"/>
          </a:p>
        </p:txBody>
      </p:sp>
      <p:sp>
        <p:nvSpPr>
          <p:cNvPr id="615505" name="Rectangle 81"/>
          <p:cNvSpPr>
            <a:spLocks noChangeArrowheads="1"/>
          </p:cNvSpPr>
          <p:nvPr/>
        </p:nvSpPr>
        <p:spPr bwMode="auto">
          <a:xfrm>
            <a:off x="1781175" y="4511675"/>
            <a:ext cx="376238" cy="1373188"/>
          </a:xfrm>
          <a:prstGeom prst="rect">
            <a:avLst/>
          </a:prstGeom>
          <a:noFill/>
          <a:ln w="9525">
            <a:solidFill>
              <a:srgbClr val="800000"/>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15506" name="Rectangle 82"/>
          <p:cNvSpPr>
            <a:spLocks noChangeArrowheads="1"/>
          </p:cNvSpPr>
          <p:nvPr/>
        </p:nvSpPr>
        <p:spPr bwMode="auto">
          <a:xfrm>
            <a:off x="2374900" y="4498975"/>
            <a:ext cx="376238" cy="1398588"/>
          </a:xfrm>
          <a:prstGeom prst="rect">
            <a:avLst/>
          </a:prstGeom>
          <a:noFill/>
          <a:ln w="9525">
            <a:solidFill>
              <a:srgbClr val="800000"/>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15507" name="Line 83"/>
          <p:cNvSpPr>
            <a:spLocks noChangeShapeType="1"/>
          </p:cNvSpPr>
          <p:nvPr/>
        </p:nvSpPr>
        <p:spPr bwMode="auto">
          <a:xfrm>
            <a:off x="1779588" y="4891088"/>
            <a:ext cx="390525" cy="0"/>
          </a:xfrm>
          <a:prstGeom prst="line">
            <a:avLst/>
          </a:prstGeom>
          <a:noFill/>
          <a:ln w="9525">
            <a:solidFill>
              <a:srgbClr val="800000"/>
            </a:solidFill>
            <a:round/>
            <a:headEnd/>
            <a:tailEnd/>
          </a:ln>
        </p:spPr>
        <p:txBody>
          <a:bodyPr/>
          <a:lstStyle/>
          <a:p>
            <a:endParaRPr lang="zh-CN" altLang="en-US"/>
          </a:p>
        </p:txBody>
      </p:sp>
      <p:sp>
        <p:nvSpPr>
          <p:cNvPr id="615508" name="Line 84"/>
          <p:cNvSpPr>
            <a:spLocks noChangeShapeType="1"/>
          </p:cNvSpPr>
          <p:nvPr/>
        </p:nvSpPr>
        <p:spPr bwMode="auto">
          <a:xfrm>
            <a:off x="1771650" y="5259388"/>
            <a:ext cx="390525" cy="0"/>
          </a:xfrm>
          <a:prstGeom prst="line">
            <a:avLst/>
          </a:prstGeom>
          <a:noFill/>
          <a:ln w="9525">
            <a:solidFill>
              <a:srgbClr val="800000"/>
            </a:solidFill>
            <a:round/>
            <a:headEnd/>
            <a:tailEnd/>
          </a:ln>
        </p:spPr>
        <p:txBody>
          <a:bodyPr/>
          <a:lstStyle/>
          <a:p>
            <a:endParaRPr lang="zh-CN" altLang="en-US"/>
          </a:p>
        </p:txBody>
      </p:sp>
      <p:sp>
        <p:nvSpPr>
          <p:cNvPr id="615509" name="Text Box 85"/>
          <p:cNvSpPr txBox="1">
            <a:spLocks noChangeArrowheads="1"/>
          </p:cNvSpPr>
          <p:nvPr/>
        </p:nvSpPr>
        <p:spPr bwMode="auto">
          <a:xfrm>
            <a:off x="1827213" y="4511675"/>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1*</a:t>
            </a:r>
          </a:p>
        </p:txBody>
      </p:sp>
      <p:sp>
        <p:nvSpPr>
          <p:cNvPr id="615510" name="Line 86"/>
          <p:cNvSpPr>
            <a:spLocks noChangeShapeType="1"/>
          </p:cNvSpPr>
          <p:nvPr/>
        </p:nvSpPr>
        <p:spPr bwMode="auto">
          <a:xfrm>
            <a:off x="2382838" y="4895850"/>
            <a:ext cx="390525" cy="0"/>
          </a:xfrm>
          <a:prstGeom prst="line">
            <a:avLst/>
          </a:prstGeom>
          <a:noFill/>
          <a:ln w="9525">
            <a:solidFill>
              <a:srgbClr val="800000"/>
            </a:solidFill>
            <a:round/>
            <a:headEnd/>
            <a:tailEnd/>
          </a:ln>
        </p:spPr>
        <p:txBody>
          <a:bodyPr/>
          <a:lstStyle/>
          <a:p>
            <a:endParaRPr lang="zh-CN" altLang="en-US"/>
          </a:p>
        </p:txBody>
      </p:sp>
      <p:sp>
        <p:nvSpPr>
          <p:cNvPr id="615511" name="Line 87"/>
          <p:cNvSpPr>
            <a:spLocks noChangeShapeType="1"/>
          </p:cNvSpPr>
          <p:nvPr/>
        </p:nvSpPr>
        <p:spPr bwMode="auto">
          <a:xfrm>
            <a:off x="2374900" y="5251450"/>
            <a:ext cx="390525" cy="0"/>
          </a:xfrm>
          <a:prstGeom prst="line">
            <a:avLst/>
          </a:prstGeom>
          <a:noFill/>
          <a:ln w="9525">
            <a:solidFill>
              <a:srgbClr val="800000"/>
            </a:solidFill>
            <a:round/>
            <a:headEnd/>
            <a:tailEnd/>
          </a:ln>
        </p:spPr>
        <p:txBody>
          <a:bodyPr/>
          <a:lstStyle/>
          <a:p>
            <a:endParaRPr lang="zh-CN" altLang="en-US"/>
          </a:p>
        </p:txBody>
      </p:sp>
      <p:sp>
        <p:nvSpPr>
          <p:cNvPr id="615512" name="Text Box 88"/>
          <p:cNvSpPr txBox="1">
            <a:spLocks noChangeArrowheads="1"/>
          </p:cNvSpPr>
          <p:nvPr/>
        </p:nvSpPr>
        <p:spPr bwMode="auto">
          <a:xfrm>
            <a:off x="2395538" y="4518025"/>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1*</a:t>
            </a:r>
          </a:p>
        </p:txBody>
      </p:sp>
      <p:sp>
        <p:nvSpPr>
          <p:cNvPr id="615513" name="Text Box 89"/>
          <p:cNvSpPr txBox="1">
            <a:spLocks noChangeArrowheads="1"/>
          </p:cNvSpPr>
          <p:nvPr/>
        </p:nvSpPr>
        <p:spPr bwMode="auto">
          <a:xfrm>
            <a:off x="4141788" y="5580063"/>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4</a:t>
            </a:r>
          </a:p>
        </p:txBody>
      </p:sp>
      <p:sp>
        <p:nvSpPr>
          <p:cNvPr id="615514" name="Text Box 90"/>
          <p:cNvSpPr txBox="1">
            <a:spLocks noChangeArrowheads="1"/>
          </p:cNvSpPr>
          <p:nvPr/>
        </p:nvSpPr>
        <p:spPr bwMode="auto">
          <a:xfrm>
            <a:off x="2433638" y="4906963"/>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2</a:t>
            </a:r>
          </a:p>
        </p:txBody>
      </p:sp>
      <p:sp>
        <p:nvSpPr>
          <p:cNvPr id="615515" name="Text Box 91"/>
          <p:cNvSpPr txBox="1">
            <a:spLocks noChangeArrowheads="1"/>
          </p:cNvSpPr>
          <p:nvPr/>
        </p:nvSpPr>
        <p:spPr bwMode="auto">
          <a:xfrm>
            <a:off x="3048000" y="5246688"/>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3</a:t>
            </a:r>
          </a:p>
        </p:txBody>
      </p:sp>
      <p:sp>
        <p:nvSpPr>
          <p:cNvPr id="615516" name="Rectangle 92"/>
          <p:cNvSpPr>
            <a:spLocks noChangeArrowheads="1"/>
          </p:cNvSpPr>
          <p:nvPr/>
        </p:nvSpPr>
        <p:spPr bwMode="auto">
          <a:xfrm>
            <a:off x="2974975" y="4495800"/>
            <a:ext cx="376238" cy="1425575"/>
          </a:xfrm>
          <a:prstGeom prst="rect">
            <a:avLst/>
          </a:prstGeom>
          <a:noFill/>
          <a:ln w="9525">
            <a:solidFill>
              <a:srgbClr val="800000"/>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15517" name="Line 93"/>
          <p:cNvSpPr>
            <a:spLocks noChangeShapeType="1"/>
          </p:cNvSpPr>
          <p:nvPr/>
        </p:nvSpPr>
        <p:spPr bwMode="auto">
          <a:xfrm>
            <a:off x="2974975" y="4889500"/>
            <a:ext cx="390525" cy="0"/>
          </a:xfrm>
          <a:prstGeom prst="line">
            <a:avLst/>
          </a:prstGeom>
          <a:noFill/>
          <a:ln w="9525">
            <a:solidFill>
              <a:srgbClr val="800000"/>
            </a:solidFill>
            <a:round/>
            <a:headEnd/>
            <a:tailEnd/>
          </a:ln>
        </p:spPr>
        <p:txBody>
          <a:bodyPr/>
          <a:lstStyle/>
          <a:p>
            <a:endParaRPr lang="zh-CN" altLang="en-US"/>
          </a:p>
        </p:txBody>
      </p:sp>
      <p:sp>
        <p:nvSpPr>
          <p:cNvPr id="615518" name="Line 94"/>
          <p:cNvSpPr>
            <a:spLocks noChangeShapeType="1"/>
          </p:cNvSpPr>
          <p:nvPr/>
        </p:nvSpPr>
        <p:spPr bwMode="auto">
          <a:xfrm>
            <a:off x="2967038" y="5245100"/>
            <a:ext cx="390525" cy="0"/>
          </a:xfrm>
          <a:prstGeom prst="line">
            <a:avLst/>
          </a:prstGeom>
          <a:noFill/>
          <a:ln w="9525">
            <a:solidFill>
              <a:srgbClr val="800000"/>
            </a:solidFill>
            <a:round/>
            <a:headEnd/>
            <a:tailEnd/>
          </a:ln>
        </p:spPr>
        <p:txBody>
          <a:bodyPr/>
          <a:lstStyle/>
          <a:p>
            <a:endParaRPr lang="zh-CN" altLang="en-US"/>
          </a:p>
        </p:txBody>
      </p:sp>
      <p:sp>
        <p:nvSpPr>
          <p:cNvPr id="615519" name="Text Box 95"/>
          <p:cNvSpPr txBox="1">
            <a:spLocks noChangeArrowheads="1"/>
          </p:cNvSpPr>
          <p:nvPr/>
        </p:nvSpPr>
        <p:spPr bwMode="auto">
          <a:xfrm>
            <a:off x="2974975" y="4524375"/>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1*</a:t>
            </a:r>
          </a:p>
        </p:txBody>
      </p:sp>
      <p:sp>
        <p:nvSpPr>
          <p:cNvPr id="615520" name="Rectangle 96"/>
          <p:cNvSpPr>
            <a:spLocks noChangeArrowheads="1"/>
          </p:cNvSpPr>
          <p:nvPr/>
        </p:nvSpPr>
        <p:spPr bwMode="auto">
          <a:xfrm>
            <a:off x="3540125" y="4502150"/>
            <a:ext cx="376238" cy="1412875"/>
          </a:xfrm>
          <a:prstGeom prst="rect">
            <a:avLst/>
          </a:prstGeom>
          <a:noFill/>
          <a:ln w="9525">
            <a:solidFill>
              <a:srgbClr val="800000"/>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15521" name="Rectangle 97"/>
          <p:cNvSpPr>
            <a:spLocks noChangeArrowheads="1"/>
          </p:cNvSpPr>
          <p:nvPr/>
        </p:nvSpPr>
        <p:spPr bwMode="auto">
          <a:xfrm>
            <a:off x="4086225" y="4491038"/>
            <a:ext cx="376238" cy="1452562"/>
          </a:xfrm>
          <a:prstGeom prst="rect">
            <a:avLst/>
          </a:prstGeom>
          <a:noFill/>
          <a:ln w="9525">
            <a:solidFill>
              <a:srgbClr val="800000"/>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15522" name="Line 98"/>
          <p:cNvSpPr>
            <a:spLocks noChangeShapeType="1"/>
          </p:cNvSpPr>
          <p:nvPr/>
        </p:nvSpPr>
        <p:spPr bwMode="auto">
          <a:xfrm>
            <a:off x="3541713" y="4883150"/>
            <a:ext cx="390525" cy="0"/>
          </a:xfrm>
          <a:prstGeom prst="line">
            <a:avLst/>
          </a:prstGeom>
          <a:noFill/>
          <a:ln w="9525">
            <a:solidFill>
              <a:srgbClr val="800000"/>
            </a:solidFill>
            <a:round/>
            <a:headEnd/>
            <a:tailEnd/>
          </a:ln>
        </p:spPr>
        <p:txBody>
          <a:bodyPr/>
          <a:lstStyle/>
          <a:p>
            <a:endParaRPr lang="zh-CN" altLang="en-US"/>
          </a:p>
        </p:txBody>
      </p:sp>
      <p:sp>
        <p:nvSpPr>
          <p:cNvPr id="615523" name="Line 99"/>
          <p:cNvSpPr>
            <a:spLocks noChangeShapeType="1"/>
          </p:cNvSpPr>
          <p:nvPr/>
        </p:nvSpPr>
        <p:spPr bwMode="auto">
          <a:xfrm>
            <a:off x="3533775" y="5251450"/>
            <a:ext cx="390525" cy="0"/>
          </a:xfrm>
          <a:prstGeom prst="line">
            <a:avLst/>
          </a:prstGeom>
          <a:noFill/>
          <a:ln w="9525">
            <a:solidFill>
              <a:srgbClr val="800000"/>
            </a:solidFill>
            <a:round/>
            <a:headEnd/>
            <a:tailEnd/>
          </a:ln>
        </p:spPr>
        <p:txBody>
          <a:bodyPr/>
          <a:lstStyle/>
          <a:p>
            <a:endParaRPr lang="zh-CN" altLang="en-US"/>
          </a:p>
        </p:txBody>
      </p:sp>
      <p:sp>
        <p:nvSpPr>
          <p:cNvPr id="615524" name="Text Box 100"/>
          <p:cNvSpPr txBox="1">
            <a:spLocks noChangeArrowheads="1"/>
          </p:cNvSpPr>
          <p:nvPr/>
        </p:nvSpPr>
        <p:spPr bwMode="auto">
          <a:xfrm>
            <a:off x="3603625" y="5572125"/>
            <a:ext cx="214313"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4</a:t>
            </a:r>
          </a:p>
        </p:txBody>
      </p:sp>
      <p:sp>
        <p:nvSpPr>
          <p:cNvPr id="615525" name="Line 101"/>
          <p:cNvSpPr>
            <a:spLocks noChangeShapeType="1"/>
          </p:cNvSpPr>
          <p:nvPr/>
        </p:nvSpPr>
        <p:spPr bwMode="auto">
          <a:xfrm>
            <a:off x="4094163" y="4887913"/>
            <a:ext cx="390525" cy="0"/>
          </a:xfrm>
          <a:prstGeom prst="line">
            <a:avLst/>
          </a:prstGeom>
          <a:noFill/>
          <a:ln w="9525">
            <a:solidFill>
              <a:srgbClr val="800000"/>
            </a:solidFill>
            <a:round/>
            <a:headEnd/>
            <a:tailEnd/>
          </a:ln>
        </p:spPr>
        <p:txBody>
          <a:bodyPr/>
          <a:lstStyle/>
          <a:p>
            <a:endParaRPr lang="zh-CN" altLang="en-US"/>
          </a:p>
        </p:txBody>
      </p:sp>
      <p:sp>
        <p:nvSpPr>
          <p:cNvPr id="615526" name="Line 102"/>
          <p:cNvSpPr>
            <a:spLocks noChangeShapeType="1"/>
          </p:cNvSpPr>
          <p:nvPr/>
        </p:nvSpPr>
        <p:spPr bwMode="auto">
          <a:xfrm>
            <a:off x="4086225" y="5256213"/>
            <a:ext cx="390525" cy="0"/>
          </a:xfrm>
          <a:prstGeom prst="line">
            <a:avLst/>
          </a:prstGeom>
          <a:noFill/>
          <a:ln w="9525">
            <a:solidFill>
              <a:srgbClr val="800000"/>
            </a:solidFill>
            <a:round/>
            <a:headEnd/>
            <a:tailEnd/>
          </a:ln>
        </p:spPr>
        <p:txBody>
          <a:bodyPr/>
          <a:lstStyle/>
          <a:p>
            <a:endParaRPr lang="zh-CN" altLang="en-US"/>
          </a:p>
        </p:txBody>
      </p:sp>
      <p:sp>
        <p:nvSpPr>
          <p:cNvPr id="615527" name="Text Box 103"/>
          <p:cNvSpPr txBox="1">
            <a:spLocks noChangeArrowheads="1"/>
          </p:cNvSpPr>
          <p:nvPr/>
        </p:nvSpPr>
        <p:spPr bwMode="auto">
          <a:xfrm>
            <a:off x="5284788" y="5622925"/>
            <a:ext cx="22860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4</a:t>
            </a:r>
          </a:p>
        </p:txBody>
      </p:sp>
      <p:sp>
        <p:nvSpPr>
          <p:cNvPr id="615528" name="Text Box 104"/>
          <p:cNvSpPr txBox="1">
            <a:spLocks noChangeArrowheads="1"/>
          </p:cNvSpPr>
          <p:nvPr/>
        </p:nvSpPr>
        <p:spPr bwMode="auto">
          <a:xfrm>
            <a:off x="3635375" y="4900613"/>
            <a:ext cx="322263"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2</a:t>
            </a:r>
          </a:p>
        </p:txBody>
      </p:sp>
      <p:sp>
        <p:nvSpPr>
          <p:cNvPr id="615529" name="Text Box 105"/>
          <p:cNvSpPr txBox="1">
            <a:spLocks noChangeArrowheads="1"/>
          </p:cNvSpPr>
          <p:nvPr/>
        </p:nvSpPr>
        <p:spPr bwMode="auto">
          <a:xfrm>
            <a:off x="5857875" y="5619750"/>
            <a:ext cx="214313"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4</a:t>
            </a:r>
          </a:p>
        </p:txBody>
      </p:sp>
      <p:sp>
        <p:nvSpPr>
          <p:cNvPr id="615530" name="Text Box 106"/>
          <p:cNvSpPr txBox="1">
            <a:spLocks noChangeArrowheads="1"/>
          </p:cNvSpPr>
          <p:nvPr/>
        </p:nvSpPr>
        <p:spPr bwMode="auto">
          <a:xfrm>
            <a:off x="4144963" y="5264150"/>
            <a:ext cx="2952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3*</a:t>
            </a:r>
          </a:p>
        </p:txBody>
      </p:sp>
      <p:sp>
        <p:nvSpPr>
          <p:cNvPr id="615531" name="Rectangle 107"/>
          <p:cNvSpPr>
            <a:spLocks noChangeArrowheads="1"/>
          </p:cNvSpPr>
          <p:nvPr/>
        </p:nvSpPr>
        <p:spPr bwMode="auto">
          <a:xfrm>
            <a:off x="4637088" y="4494213"/>
            <a:ext cx="376237" cy="1452562"/>
          </a:xfrm>
          <a:prstGeom prst="rect">
            <a:avLst/>
          </a:prstGeom>
          <a:noFill/>
          <a:ln w="9525">
            <a:solidFill>
              <a:srgbClr val="800000"/>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15532" name="Line 108"/>
          <p:cNvSpPr>
            <a:spLocks noChangeShapeType="1"/>
          </p:cNvSpPr>
          <p:nvPr/>
        </p:nvSpPr>
        <p:spPr bwMode="auto">
          <a:xfrm>
            <a:off x="4637088" y="4887913"/>
            <a:ext cx="390525" cy="0"/>
          </a:xfrm>
          <a:prstGeom prst="line">
            <a:avLst/>
          </a:prstGeom>
          <a:noFill/>
          <a:ln w="9525">
            <a:solidFill>
              <a:srgbClr val="800000"/>
            </a:solidFill>
            <a:round/>
            <a:headEnd/>
            <a:tailEnd/>
          </a:ln>
        </p:spPr>
        <p:txBody>
          <a:bodyPr/>
          <a:lstStyle/>
          <a:p>
            <a:endParaRPr lang="zh-CN" altLang="en-US"/>
          </a:p>
        </p:txBody>
      </p:sp>
      <p:sp>
        <p:nvSpPr>
          <p:cNvPr id="615533" name="Line 109"/>
          <p:cNvSpPr>
            <a:spLocks noChangeShapeType="1"/>
          </p:cNvSpPr>
          <p:nvPr/>
        </p:nvSpPr>
        <p:spPr bwMode="auto">
          <a:xfrm>
            <a:off x="4641850" y="5243513"/>
            <a:ext cx="390525" cy="0"/>
          </a:xfrm>
          <a:prstGeom prst="line">
            <a:avLst/>
          </a:prstGeom>
          <a:noFill/>
          <a:ln w="9525">
            <a:solidFill>
              <a:srgbClr val="800000"/>
            </a:solidFill>
            <a:round/>
            <a:headEnd/>
            <a:tailEnd/>
          </a:ln>
        </p:spPr>
        <p:txBody>
          <a:bodyPr/>
          <a:lstStyle/>
          <a:p>
            <a:endParaRPr lang="zh-CN" altLang="en-US"/>
          </a:p>
        </p:txBody>
      </p:sp>
      <p:sp>
        <p:nvSpPr>
          <p:cNvPr id="615534" name="Text Box 110"/>
          <p:cNvSpPr txBox="1">
            <a:spLocks noChangeArrowheads="1"/>
          </p:cNvSpPr>
          <p:nvPr/>
        </p:nvSpPr>
        <p:spPr bwMode="auto">
          <a:xfrm>
            <a:off x="4713288" y="4522788"/>
            <a:ext cx="309562"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1*</a:t>
            </a:r>
          </a:p>
        </p:txBody>
      </p:sp>
      <p:sp>
        <p:nvSpPr>
          <p:cNvPr id="615535" name="Rectangle 111"/>
          <p:cNvSpPr>
            <a:spLocks noChangeArrowheads="1"/>
          </p:cNvSpPr>
          <p:nvPr/>
        </p:nvSpPr>
        <p:spPr bwMode="auto">
          <a:xfrm>
            <a:off x="5202238" y="4487863"/>
            <a:ext cx="376237" cy="1454150"/>
          </a:xfrm>
          <a:prstGeom prst="rect">
            <a:avLst/>
          </a:prstGeom>
          <a:noFill/>
          <a:ln w="9525">
            <a:solidFill>
              <a:srgbClr val="800000"/>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15536" name="Rectangle 112"/>
          <p:cNvSpPr>
            <a:spLocks noChangeArrowheads="1"/>
          </p:cNvSpPr>
          <p:nvPr/>
        </p:nvSpPr>
        <p:spPr bwMode="auto">
          <a:xfrm>
            <a:off x="5773738" y="4489450"/>
            <a:ext cx="376237" cy="1479550"/>
          </a:xfrm>
          <a:prstGeom prst="rect">
            <a:avLst/>
          </a:prstGeom>
          <a:noFill/>
          <a:ln w="9525">
            <a:solidFill>
              <a:srgbClr val="800000"/>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15537" name="Line 113"/>
          <p:cNvSpPr>
            <a:spLocks noChangeShapeType="1"/>
          </p:cNvSpPr>
          <p:nvPr/>
        </p:nvSpPr>
        <p:spPr bwMode="auto">
          <a:xfrm>
            <a:off x="5203825" y="4894263"/>
            <a:ext cx="390525" cy="0"/>
          </a:xfrm>
          <a:prstGeom prst="line">
            <a:avLst/>
          </a:prstGeom>
          <a:noFill/>
          <a:ln w="9525">
            <a:solidFill>
              <a:srgbClr val="800000"/>
            </a:solidFill>
            <a:round/>
            <a:headEnd/>
            <a:tailEnd/>
          </a:ln>
        </p:spPr>
        <p:txBody>
          <a:bodyPr/>
          <a:lstStyle/>
          <a:p>
            <a:endParaRPr lang="zh-CN" altLang="en-US"/>
          </a:p>
        </p:txBody>
      </p:sp>
      <p:sp>
        <p:nvSpPr>
          <p:cNvPr id="615538" name="Line 114"/>
          <p:cNvSpPr>
            <a:spLocks noChangeShapeType="1"/>
          </p:cNvSpPr>
          <p:nvPr/>
        </p:nvSpPr>
        <p:spPr bwMode="auto">
          <a:xfrm>
            <a:off x="5208588" y="5249863"/>
            <a:ext cx="390525" cy="0"/>
          </a:xfrm>
          <a:prstGeom prst="line">
            <a:avLst/>
          </a:prstGeom>
          <a:noFill/>
          <a:ln w="9525">
            <a:solidFill>
              <a:srgbClr val="800000"/>
            </a:solidFill>
            <a:round/>
            <a:headEnd/>
            <a:tailEnd/>
          </a:ln>
        </p:spPr>
        <p:txBody>
          <a:bodyPr/>
          <a:lstStyle/>
          <a:p>
            <a:endParaRPr lang="zh-CN" altLang="en-US"/>
          </a:p>
        </p:txBody>
      </p:sp>
      <p:sp>
        <p:nvSpPr>
          <p:cNvPr id="615539" name="Text Box 115"/>
          <p:cNvSpPr txBox="1">
            <a:spLocks noChangeArrowheads="1"/>
          </p:cNvSpPr>
          <p:nvPr/>
        </p:nvSpPr>
        <p:spPr bwMode="auto">
          <a:xfrm>
            <a:off x="5216525" y="4503738"/>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 5</a:t>
            </a:r>
          </a:p>
        </p:txBody>
      </p:sp>
      <p:sp>
        <p:nvSpPr>
          <p:cNvPr id="615540" name="Line 116"/>
          <p:cNvSpPr>
            <a:spLocks noChangeShapeType="1"/>
          </p:cNvSpPr>
          <p:nvPr/>
        </p:nvSpPr>
        <p:spPr bwMode="auto">
          <a:xfrm>
            <a:off x="5768975" y="4899025"/>
            <a:ext cx="390525" cy="0"/>
          </a:xfrm>
          <a:prstGeom prst="line">
            <a:avLst/>
          </a:prstGeom>
          <a:noFill/>
          <a:ln w="9525">
            <a:solidFill>
              <a:srgbClr val="800000"/>
            </a:solidFill>
            <a:round/>
            <a:headEnd/>
            <a:tailEnd/>
          </a:ln>
        </p:spPr>
        <p:txBody>
          <a:bodyPr/>
          <a:lstStyle/>
          <a:p>
            <a:endParaRPr lang="zh-CN" altLang="en-US"/>
          </a:p>
        </p:txBody>
      </p:sp>
      <p:sp>
        <p:nvSpPr>
          <p:cNvPr id="615541" name="Line 117"/>
          <p:cNvSpPr>
            <a:spLocks noChangeShapeType="1"/>
          </p:cNvSpPr>
          <p:nvPr/>
        </p:nvSpPr>
        <p:spPr bwMode="auto">
          <a:xfrm>
            <a:off x="5773738" y="5254625"/>
            <a:ext cx="390525" cy="0"/>
          </a:xfrm>
          <a:prstGeom prst="line">
            <a:avLst/>
          </a:prstGeom>
          <a:noFill/>
          <a:ln w="9525">
            <a:solidFill>
              <a:srgbClr val="800000"/>
            </a:solidFill>
            <a:round/>
            <a:headEnd/>
            <a:tailEnd/>
          </a:ln>
        </p:spPr>
        <p:txBody>
          <a:bodyPr/>
          <a:lstStyle/>
          <a:p>
            <a:endParaRPr lang="zh-CN" altLang="en-US"/>
          </a:p>
        </p:txBody>
      </p:sp>
      <p:sp>
        <p:nvSpPr>
          <p:cNvPr id="615542" name="Text Box 118"/>
          <p:cNvSpPr txBox="1">
            <a:spLocks noChangeArrowheads="1"/>
          </p:cNvSpPr>
          <p:nvPr/>
        </p:nvSpPr>
        <p:spPr bwMode="auto">
          <a:xfrm>
            <a:off x="5832475" y="4876800"/>
            <a:ext cx="22860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1</a:t>
            </a:r>
          </a:p>
        </p:txBody>
      </p:sp>
      <p:sp>
        <p:nvSpPr>
          <p:cNvPr id="615543" name="Text Box 119"/>
          <p:cNvSpPr txBox="1">
            <a:spLocks noChangeArrowheads="1"/>
          </p:cNvSpPr>
          <p:nvPr/>
        </p:nvSpPr>
        <p:spPr bwMode="auto">
          <a:xfrm>
            <a:off x="5203825" y="4884738"/>
            <a:ext cx="2952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2*</a:t>
            </a:r>
          </a:p>
        </p:txBody>
      </p:sp>
      <p:sp>
        <p:nvSpPr>
          <p:cNvPr id="615544" name="Text Box 120"/>
          <p:cNvSpPr txBox="1">
            <a:spLocks noChangeArrowheads="1"/>
          </p:cNvSpPr>
          <p:nvPr/>
        </p:nvSpPr>
        <p:spPr bwMode="auto">
          <a:xfrm>
            <a:off x="5832475" y="5265738"/>
            <a:ext cx="322263"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3*</a:t>
            </a:r>
          </a:p>
        </p:txBody>
      </p:sp>
      <p:sp>
        <p:nvSpPr>
          <p:cNvPr id="615545" name="Text Box 121"/>
          <p:cNvSpPr txBox="1">
            <a:spLocks noChangeArrowheads="1"/>
          </p:cNvSpPr>
          <p:nvPr/>
        </p:nvSpPr>
        <p:spPr bwMode="auto">
          <a:xfrm>
            <a:off x="7000875" y="4864100"/>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1</a:t>
            </a:r>
          </a:p>
        </p:txBody>
      </p:sp>
      <p:sp>
        <p:nvSpPr>
          <p:cNvPr id="615546" name="Rectangle 122"/>
          <p:cNvSpPr>
            <a:spLocks noChangeArrowheads="1"/>
          </p:cNvSpPr>
          <p:nvPr/>
        </p:nvSpPr>
        <p:spPr bwMode="auto">
          <a:xfrm>
            <a:off x="6919913" y="4471988"/>
            <a:ext cx="376237" cy="1465262"/>
          </a:xfrm>
          <a:prstGeom prst="rect">
            <a:avLst/>
          </a:prstGeom>
          <a:noFill/>
          <a:ln w="9525">
            <a:solidFill>
              <a:srgbClr val="800000"/>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15547" name="Line 123"/>
          <p:cNvSpPr>
            <a:spLocks noChangeShapeType="1"/>
          </p:cNvSpPr>
          <p:nvPr/>
        </p:nvSpPr>
        <p:spPr bwMode="auto">
          <a:xfrm>
            <a:off x="6367463" y="4865688"/>
            <a:ext cx="390525" cy="0"/>
          </a:xfrm>
          <a:prstGeom prst="line">
            <a:avLst/>
          </a:prstGeom>
          <a:noFill/>
          <a:ln w="9525">
            <a:solidFill>
              <a:srgbClr val="800000"/>
            </a:solidFill>
            <a:round/>
            <a:headEnd/>
            <a:tailEnd/>
          </a:ln>
        </p:spPr>
        <p:txBody>
          <a:bodyPr/>
          <a:lstStyle/>
          <a:p>
            <a:endParaRPr lang="zh-CN" altLang="en-US"/>
          </a:p>
        </p:txBody>
      </p:sp>
      <p:sp>
        <p:nvSpPr>
          <p:cNvPr id="615548" name="Line 124"/>
          <p:cNvSpPr>
            <a:spLocks noChangeShapeType="1"/>
          </p:cNvSpPr>
          <p:nvPr/>
        </p:nvSpPr>
        <p:spPr bwMode="auto">
          <a:xfrm>
            <a:off x="6359525" y="5221288"/>
            <a:ext cx="390525" cy="0"/>
          </a:xfrm>
          <a:prstGeom prst="line">
            <a:avLst/>
          </a:prstGeom>
          <a:noFill/>
          <a:ln w="9525">
            <a:solidFill>
              <a:srgbClr val="800000"/>
            </a:solidFill>
            <a:round/>
            <a:headEnd/>
            <a:tailEnd/>
          </a:ln>
        </p:spPr>
        <p:txBody>
          <a:bodyPr/>
          <a:lstStyle/>
          <a:p>
            <a:endParaRPr lang="zh-CN" altLang="en-US"/>
          </a:p>
        </p:txBody>
      </p:sp>
      <p:sp>
        <p:nvSpPr>
          <p:cNvPr id="615549" name="Rectangle 125"/>
          <p:cNvSpPr>
            <a:spLocks noChangeArrowheads="1"/>
          </p:cNvSpPr>
          <p:nvPr/>
        </p:nvSpPr>
        <p:spPr bwMode="auto">
          <a:xfrm>
            <a:off x="6380163" y="4478338"/>
            <a:ext cx="376237" cy="1479550"/>
          </a:xfrm>
          <a:prstGeom prst="rect">
            <a:avLst/>
          </a:prstGeom>
          <a:noFill/>
          <a:ln w="9525">
            <a:solidFill>
              <a:srgbClr val="800000"/>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15550" name="Rectangle 126"/>
          <p:cNvSpPr>
            <a:spLocks noChangeArrowheads="1"/>
          </p:cNvSpPr>
          <p:nvPr/>
        </p:nvSpPr>
        <p:spPr bwMode="auto">
          <a:xfrm>
            <a:off x="7504113" y="4467225"/>
            <a:ext cx="376237" cy="1481138"/>
          </a:xfrm>
          <a:prstGeom prst="rect">
            <a:avLst/>
          </a:prstGeom>
          <a:noFill/>
          <a:ln w="9525">
            <a:solidFill>
              <a:srgbClr val="800000"/>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15551" name="Line 127"/>
          <p:cNvSpPr>
            <a:spLocks noChangeShapeType="1"/>
          </p:cNvSpPr>
          <p:nvPr/>
        </p:nvSpPr>
        <p:spPr bwMode="auto">
          <a:xfrm>
            <a:off x="6921500" y="4859338"/>
            <a:ext cx="390525" cy="0"/>
          </a:xfrm>
          <a:prstGeom prst="line">
            <a:avLst/>
          </a:prstGeom>
          <a:noFill/>
          <a:ln w="9525">
            <a:solidFill>
              <a:srgbClr val="800000"/>
            </a:solidFill>
            <a:round/>
            <a:headEnd/>
            <a:tailEnd/>
          </a:ln>
        </p:spPr>
        <p:txBody>
          <a:bodyPr/>
          <a:lstStyle/>
          <a:p>
            <a:endParaRPr lang="zh-CN" altLang="en-US"/>
          </a:p>
        </p:txBody>
      </p:sp>
      <p:sp>
        <p:nvSpPr>
          <p:cNvPr id="615552" name="Line 128"/>
          <p:cNvSpPr>
            <a:spLocks noChangeShapeType="1"/>
          </p:cNvSpPr>
          <p:nvPr/>
        </p:nvSpPr>
        <p:spPr bwMode="auto">
          <a:xfrm>
            <a:off x="6926263" y="5214938"/>
            <a:ext cx="390525" cy="0"/>
          </a:xfrm>
          <a:prstGeom prst="line">
            <a:avLst/>
          </a:prstGeom>
          <a:noFill/>
          <a:ln w="9525">
            <a:solidFill>
              <a:srgbClr val="800000"/>
            </a:solidFill>
            <a:round/>
            <a:headEnd/>
            <a:tailEnd/>
          </a:ln>
        </p:spPr>
        <p:txBody>
          <a:bodyPr/>
          <a:lstStyle/>
          <a:p>
            <a:endParaRPr lang="zh-CN" altLang="en-US"/>
          </a:p>
        </p:txBody>
      </p:sp>
      <p:sp>
        <p:nvSpPr>
          <p:cNvPr id="615553" name="Text Box 129"/>
          <p:cNvSpPr txBox="1">
            <a:spLocks noChangeArrowheads="1"/>
          </p:cNvSpPr>
          <p:nvPr/>
        </p:nvSpPr>
        <p:spPr bwMode="auto">
          <a:xfrm>
            <a:off x="6969125" y="4481513"/>
            <a:ext cx="3619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5*</a:t>
            </a:r>
          </a:p>
        </p:txBody>
      </p:sp>
      <p:sp>
        <p:nvSpPr>
          <p:cNvPr id="615554" name="Line 130"/>
          <p:cNvSpPr>
            <a:spLocks noChangeShapeType="1"/>
          </p:cNvSpPr>
          <p:nvPr/>
        </p:nvSpPr>
        <p:spPr bwMode="auto">
          <a:xfrm>
            <a:off x="7499350" y="4876800"/>
            <a:ext cx="390525" cy="0"/>
          </a:xfrm>
          <a:prstGeom prst="line">
            <a:avLst/>
          </a:prstGeom>
          <a:noFill/>
          <a:ln w="9525">
            <a:solidFill>
              <a:srgbClr val="800000"/>
            </a:solidFill>
            <a:round/>
            <a:headEnd/>
            <a:tailEnd/>
          </a:ln>
        </p:spPr>
        <p:txBody>
          <a:bodyPr/>
          <a:lstStyle/>
          <a:p>
            <a:endParaRPr lang="zh-CN" altLang="en-US"/>
          </a:p>
        </p:txBody>
      </p:sp>
      <p:sp>
        <p:nvSpPr>
          <p:cNvPr id="615555" name="Line 131"/>
          <p:cNvSpPr>
            <a:spLocks noChangeShapeType="1"/>
          </p:cNvSpPr>
          <p:nvPr/>
        </p:nvSpPr>
        <p:spPr bwMode="auto">
          <a:xfrm>
            <a:off x="7504113" y="5232400"/>
            <a:ext cx="390525" cy="0"/>
          </a:xfrm>
          <a:prstGeom prst="line">
            <a:avLst/>
          </a:prstGeom>
          <a:noFill/>
          <a:ln w="9525">
            <a:solidFill>
              <a:srgbClr val="800000"/>
            </a:solidFill>
            <a:round/>
            <a:headEnd/>
            <a:tailEnd/>
          </a:ln>
        </p:spPr>
        <p:txBody>
          <a:bodyPr/>
          <a:lstStyle/>
          <a:p>
            <a:endParaRPr lang="zh-CN" altLang="en-US"/>
          </a:p>
        </p:txBody>
      </p:sp>
      <p:sp>
        <p:nvSpPr>
          <p:cNvPr id="615556" name="Text Box 132"/>
          <p:cNvSpPr txBox="1">
            <a:spLocks noChangeArrowheads="1"/>
          </p:cNvSpPr>
          <p:nvPr/>
        </p:nvSpPr>
        <p:spPr bwMode="auto">
          <a:xfrm>
            <a:off x="7575550" y="4486275"/>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4</a:t>
            </a:r>
          </a:p>
        </p:txBody>
      </p:sp>
      <p:sp>
        <p:nvSpPr>
          <p:cNvPr id="615557" name="Text Box 133"/>
          <p:cNvSpPr txBox="1">
            <a:spLocks noChangeArrowheads="1"/>
          </p:cNvSpPr>
          <p:nvPr/>
        </p:nvSpPr>
        <p:spPr bwMode="auto">
          <a:xfrm>
            <a:off x="7032625" y="5226050"/>
            <a:ext cx="2825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2</a:t>
            </a:r>
          </a:p>
        </p:txBody>
      </p:sp>
      <p:sp>
        <p:nvSpPr>
          <p:cNvPr id="615558" name="Text Box 134"/>
          <p:cNvSpPr txBox="1">
            <a:spLocks noChangeArrowheads="1"/>
          </p:cNvSpPr>
          <p:nvPr/>
        </p:nvSpPr>
        <p:spPr bwMode="auto">
          <a:xfrm>
            <a:off x="7562850" y="4875213"/>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1*</a:t>
            </a:r>
          </a:p>
        </p:txBody>
      </p:sp>
      <p:sp>
        <p:nvSpPr>
          <p:cNvPr id="615559" name="Text Box 135"/>
          <p:cNvSpPr txBox="1">
            <a:spLocks noChangeArrowheads="1"/>
          </p:cNvSpPr>
          <p:nvPr/>
        </p:nvSpPr>
        <p:spPr bwMode="auto">
          <a:xfrm>
            <a:off x="7588250" y="5240338"/>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2</a:t>
            </a:r>
          </a:p>
        </p:txBody>
      </p:sp>
      <p:sp>
        <p:nvSpPr>
          <p:cNvPr id="615560" name="Text Box 136"/>
          <p:cNvSpPr txBox="1">
            <a:spLocks noChangeArrowheads="1"/>
          </p:cNvSpPr>
          <p:nvPr/>
        </p:nvSpPr>
        <p:spPr bwMode="auto">
          <a:xfrm>
            <a:off x="3055938" y="4899025"/>
            <a:ext cx="242887"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2</a:t>
            </a:r>
          </a:p>
        </p:txBody>
      </p:sp>
      <p:sp>
        <p:nvSpPr>
          <p:cNvPr id="615561" name="Text Box 137"/>
          <p:cNvSpPr txBox="1">
            <a:spLocks noChangeArrowheads="1"/>
          </p:cNvSpPr>
          <p:nvPr/>
        </p:nvSpPr>
        <p:spPr bwMode="auto">
          <a:xfrm>
            <a:off x="3614738" y="5237163"/>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3</a:t>
            </a:r>
          </a:p>
        </p:txBody>
      </p:sp>
      <p:sp>
        <p:nvSpPr>
          <p:cNvPr id="615562" name="Text Box 138"/>
          <p:cNvSpPr txBox="1">
            <a:spLocks noChangeArrowheads="1"/>
          </p:cNvSpPr>
          <p:nvPr/>
        </p:nvSpPr>
        <p:spPr bwMode="auto">
          <a:xfrm>
            <a:off x="4725988" y="4903788"/>
            <a:ext cx="258762"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2</a:t>
            </a:r>
          </a:p>
        </p:txBody>
      </p:sp>
      <p:sp>
        <p:nvSpPr>
          <p:cNvPr id="615563" name="Text Box 139"/>
          <p:cNvSpPr txBox="1">
            <a:spLocks noChangeArrowheads="1"/>
          </p:cNvSpPr>
          <p:nvPr/>
        </p:nvSpPr>
        <p:spPr bwMode="auto">
          <a:xfrm>
            <a:off x="4743450" y="5253038"/>
            <a:ext cx="2698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3</a:t>
            </a:r>
          </a:p>
        </p:txBody>
      </p:sp>
      <p:sp>
        <p:nvSpPr>
          <p:cNvPr id="615564" name="Text Box 140"/>
          <p:cNvSpPr txBox="1">
            <a:spLocks noChangeArrowheads="1"/>
          </p:cNvSpPr>
          <p:nvPr/>
        </p:nvSpPr>
        <p:spPr bwMode="auto">
          <a:xfrm>
            <a:off x="5299075" y="5260975"/>
            <a:ext cx="2698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3</a:t>
            </a:r>
          </a:p>
        </p:txBody>
      </p:sp>
      <p:sp>
        <p:nvSpPr>
          <p:cNvPr id="615565" name="Text Box 141"/>
          <p:cNvSpPr txBox="1">
            <a:spLocks noChangeArrowheads="1"/>
          </p:cNvSpPr>
          <p:nvPr/>
        </p:nvSpPr>
        <p:spPr bwMode="auto">
          <a:xfrm>
            <a:off x="5786438" y="4508500"/>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 5</a:t>
            </a:r>
          </a:p>
        </p:txBody>
      </p:sp>
      <p:sp>
        <p:nvSpPr>
          <p:cNvPr id="615566" name="Text Box 142"/>
          <p:cNvSpPr txBox="1">
            <a:spLocks noChangeArrowheads="1"/>
          </p:cNvSpPr>
          <p:nvPr/>
        </p:nvSpPr>
        <p:spPr bwMode="auto">
          <a:xfrm>
            <a:off x="6403975" y="4857750"/>
            <a:ext cx="268288"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1</a:t>
            </a:r>
          </a:p>
        </p:txBody>
      </p:sp>
      <p:sp>
        <p:nvSpPr>
          <p:cNvPr id="615567" name="Text Box 143"/>
          <p:cNvSpPr txBox="1">
            <a:spLocks noChangeArrowheads="1"/>
          </p:cNvSpPr>
          <p:nvPr/>
        </p:nvSpPr>
        <p:spPr bwMode="auto">
          <a:xfrm>
            <a:off x="6416675" y="5246688"/>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2</a:t>
            </a:r>
          </a:p>
        </p:txBody>
      </p:sp>
      <p:sp>
        <p:nvSpPr>
          <p:cNvPr id="615568" name="Text Box 144"/>
          <p:cNvSpPr txBox="1">
            <a:spLocks noChangeArrowheads="1"/>
          </p:cNvSpPr>
          <p:nvPr/>
        </p:nvSpPr>
        <p:spPr bwMode="auto">
          <a:xfrm>
            <a:off x="6345238" y="4489450"/>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 5</a:t>
            </a:r>
          </a:p>
        </p:txBody>
      </p:sp>
      <p:sp>
        <p:nvSpPr>
          <p:cNvPr id="615569" name="Text Box 145"/>
          <p:cNvSpPr txBox="1">
            <a:spLocks noChangeArrowheads="1"/>
          </p:cNvSpPr>
          <p:nvPr/>
        </p:nvSpPr>
        <p:spPr bwMode="auto">
          <a:xfrm>
            <a:off x="8191500" y="4483100"/>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4</a:t>
            </a:r>
          </a:p>
        </p:txBody>
      </p:sp>
      <p:sp>
        <p:nvSpPr>
          <p:cNvPr id="615570" name="Text Box 146"/>
          <p:cNvSpPr txBox="1">
            <a:spLocks noChangeArrowheads="1"/>
          </p:cNvSpPr>
          <p:nvPr/>
        </p:nvSpPr>
        <p:spPr bwMode="auto">
          <a:xfrm>
            <a:off x="8191500" y="4872038"/>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5</a:t>
            </a:r>
          </a:p>
        </p:txBody>
      </p:sp>
      <p:sp>
        <p:nvSpPr>
          <p:cNvPr id="615571" name="Text Box 147"/>
          <p:cNvSpPr txBox="1">
            <a:spLocks noChangeArrowheads="1"/>
          </p:cNvSpPr>
          <p:nvPr/>
        </p:nvSpPr>
        <p:spPr bwMode="auto">
          <a:xfrm>
            <a:off x="8153400" y="5237163"/>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2*</a:t>
            </a:r>
          </a:p>
        </p:txBody>
      </p:sp>
      <p:sp>
        <p:nvSpPr>
          <p:cNvPr id="615572" name="Line 148"/>
          <p:cNvSpPr>
            <a:spLocks noChangeShapeType="1"/>
          </p:cNvSpPr>
          <p:nvPr/>
        </p:nvSpPr>
        <p:spPr bwMode="auto">
          <a:xfrm>
            <a:off x="1771650" y="5576888"/>
            <a:ext cx="390525" cy="0"/>
          </a:xfrm>
          <a:prstGeom prst="line">
            <a:avLst/>
          </a:prstGeom>
          <a:noFill/>
          <a:ln w="9525">
            <a:solidFill>
              <a:srgbClr val="800000"/>
            </a:solidFill>
            <a:round/>
            <a:headEnd/>
            <a:tailEnd/>
          </a:ln>
        </p:spPr>
        <p:txBody>
          <a:bodyPr/>
          <a:lstStyle/>
          <a:p>
            <a:endParaRPr lang="zh-CN" altLang="en-US"/>
          </a:p>
        </p:txBody>
      </p:sp>
      <p:sp>
        <p:nvSpPr>
          <p:cNvPr id="615573" name="Line 149"/>
          <p:cNvSpPr>
            <a:spLocks noChangeShapeType="1"/>
          </p:cNvSpPr>
          <p:nvPr/>
        </p:nvSpPr>
        <p:spPr bwMode="auto">
          <a:xfrm>
            <a:off x="2381250" y="5564188"/>
            <a:ext cx="390525" cy="0"/>
          </a:xfrm>
          <a:prstGeom prst="line">
            <a:avLst/>
          </a:prstGeom>
          <a:noFill/>
          <a:ln w="9525">
            <a:solidFill>
              <a:srgbClr val="800000"/>
            </a:solidFill>
            <a:round/>
            <a:headEnd/>
            <a:tailEnd/>
          </a:ln>
        </p:spPr>
        <p:txBody>
          <a:bodyPr/>
          <a:lstStyle/>
          <a:p>
            <a:endParaRPr lang="zh-CN" altLang="en-US"/>
          </a:p>
        </p:txBody>
      </p:sp>
      <p:sp>
        <p:nvSpPr>
          <p:cNvPr id="615574" name="Line 150"/>
          <p:cNvSpPr>
            <a:spLocks noChangeShapeType="1"/>
          </p:cNvSpPr>
          <p:nvPr/>
        </p:nvSpPr>
        <p:spPr bwMode="auto">
          <a:xfrm>
            <a:off x="2965450" y="5576888"/>
            <a:ext cx="390525" cy="0"/>
          </a:xfrm>
          <a:prstGeom prst="line">
            <a:avLst/>
          </a:prstGeom>
          <a:noFill/>
          <a:ln w="9525">
            <a:solidFill>
              <a:srgbClr val="800000"/>
            </a:solidFill>
            <a:round/>
            <a:headEnd/>
            <a:tailEnd/>
          </a:ln>
        </p:spPr>
        <p:txBody>
          <a:bodyPr/>
          <a:lstStyle/>
          <a:p>
            <a:endParaRPr lang="zh-CN" altLang="en-US"/>
          </a:p>
        </p:txBody>
      </p:sp>
      <p:sp>
        <p:nvSpPr>
          <p:cNvPr id="615575" name="Line 151"/>
          <p:cNvSpPr>
            <a:spLocks noChangeShapeType="1"/>
          </p:cNvSpPr>
          <p:nvPr/>
        </p:nvSpPr>
        <p:spPr bwMode="auto">
          <a:xfrm>
            <a:off x="3536950" y="5583238"/>
            <a:ext cx="390525" cy="0"/>
          </a:xfrm>
          <a:prstGeom prst="line">
            <a:avLst/>
          </a:prstGeom>
          <a:noFill/>
          <a:ln w="9525">
            <a:solidFill>
              <a:srgbClr val="800000"/>
            </a:solidFill>
            <a:round/>
            <a:headEnd/>
            <a:tailEnd/>
          </a:ln>
        </p:spPr>
        <p:txBody>
          <a:bodyPr/>
          <a:lstStyle/>
          <a:p>
            <a:endParaRPr lang="zh-CN" altLang="en-US"/>
          </a:p>
        </p:txBody>
      </p:sp>
      <p:sp>
        <p:nvSpPr>
          <p:cNvPr id="615576" name="Line 152"/>
          <p:cNvSpPr>
            <a:spLocks noChangeShapeType="1"/>
          </p:cNvSpPr>
          <p:nvPr/>
        </p:nvSpPr>
        <p:spPr bwMode="auto">
          <a:xfrm>
            <a:off x="4643438" y="5621338"/>
            <a:ext cx="390525" cy="0"/>
          </a:xfrm>
          <a:prstGeom prst="line">
            <a:avLst/>
          </a:prstGeom>
          <a:noFill/>
          <a:ln w="9525">
            <a:solidFill>
              <a:srgbClr val="800000"/>
            </a:solidFill>
            <a:round/>
            <a:headEnd/>
            <a:tailEnd/>
          </a:ln>
        </p:spPr>
        <p:txBody>
          <a:bodyPr/>
          <a:lstStyle/>
          <a:p>
            <a:endParaRPr lang="zh-CN" altLang="en-US"/>
          </a:p>
        </p:txBody>
      </p:sp>
      <p:sp>
        <p:nvSpPr>
          <p:cNvPr id="615577" name="Line 153"/>
          <p:cNvSpPr>
            <a:spLocks noChangeShapeType="1"/>
          </p:cNvSpPr>
          <p:nvPr/>
        </p:nvSpPr>
        <p:spPr bwMode="auto">
          <a:xfrm>
            <a:off x="6378575" y="5629275"/>
            <a:ext cx="390525" cy="0"/>
          </a:xfrm>
          <a:prstGeom prst="line">
            <a:avLst/>
          </a:prstGeom>
          <a:noFill/>
          <a:ln w="9525">
            <a:solidFill>
              <a:srgbClr val="800000"/>
            </a:solidFill>
            <a:round/>
            <a:headEnd/>
            <a:tailEnd/>
          </a:ln>
        </p:spPr>
        <p:txBody>
          <a:bodyPr/>
          <a:lstStyle/>
          <a:p>
            <a:endParaRPr lang="zh-CN" altLang="en-US"/>
          </a:p>
        </p:txBody>
      </p:sp>
      <p:sp>
        <p:nvSpPr>
          <p:cNvPr id="615578" name="Line 154"/>
          <p:cNvSpPr>
            <a:spLocks noChangeShapeType="1"/>
          </p:cNvSpPr>
          <p:nvPr/>
        </p:nvSpPr>
        <p:spPr bwMode="auto">
          <a:xfrm>
            <a:off x="6926263" y="5619750"/>
            <a:ext cx="390525" cy="0"/>
          </a:xfrm>
          <a:prstGeom prst="line">
            <a:avLst/>
          </a:prstGeom>
          <a:noFill/>
          <a:ln w="9525">
            <a:solidFill>
              <a:srgbClr val="800000"/>
            </a:solidFill>
            <a:round/>
            <a:headEnd/>
            <a:tailEnd/>
          </a:ln>
        </p:spPr>
        <p:txBody>
          <a:bodyPr/>
          <a:lstStyle/>
          <a:p>
            <a:endParaRPr lang="zh-CN" altLang="en-US"/>
          </a:p>
        </p:txBody>
      </p:sp>
      <p:sp>
        <p:nvSpPr>
          <p:cNvPr id="615579" name="Line 155"/>
          <p:cNvSpPr>
            <a:spLocks noChangeShapeType="1"/>
          </p:cNvSpPr>
          <p:nvPr/>
        </p:nvSpPr>
        <p:spPr bwMode="auto">
          <a:xfrm>
            <a:off x="7508875" y="5599113"/>
            <a:ext cx="390525" cy="0"/>
          </a:xfrm>
          <a:prstGeom prst="line">
            <a:avLst/>
          </a:prstGeom>
          <a:noFill/>
          <a:ln w="9525">
            <a:solidFill>
              <a:srgbClr val="800000"/>
            </a:solidFill>
            <a:round/>
            <a:headEnd/>
            <a:tailEnd/>
          </a:ln>
        </p:spPr>
        <p:txBody>
          <a:bodyPr/>
          <a:lstStyle/>
          <a:p>
            <a:endParaRPr lang="zh-CN" altLang="en-US"/>
          </a:p>
        </p:txBody>
      </p:sp>
      <p:sp>
        <p:nvSpPr>
          <p:cNvPr id="615580" name="Line 156"/>
          <p:cNvSpPr>
            <a:spLocks noChangeShapeType="1"/>
          </p:cNvSpPr>
          <p:nvPr/>
        </p:nvSpPr>
        <p:spPr bwMode="auto">
          <a:xfrm>
            <a:off x="8093075" y="5611813"/>
            <a:ext cx="390525" cy="0"/>
          </a:xfrm>
          <a:prstGeom prst="line">
            <a:avLst/>
          </a:prstGeom>
          <a:noFill/>
          <a:ln w="9525">
            <a:solidFill>
              <a:srgbClr val="800000"/>
            </a:solidFill>
            <a:round/>
            <a:headEnd/>
            <a:tailEnd/>
          </a:ln>
        </p:spPr>
        <p:txBody>
          <a:bodyPr/>
          <a:lstStyle/>
          <a:p>
            <a:endParaRPr lang="zh-CN" altLang="en-US"/>
          </a:p>
        </p:txBody>
      </p:sp>
      <p:sp>
        <p:nvSpPr>
          <p:cNvPr id="615581" name="Line 157"/>
          <p:cNvSpPr>
            <a:spLocks noChangeShapeType="1"/>
          </p:cNvSpPr>
          <p:nvPr/>
        </p:nvSpPr>
        <p:spPr bwMode="auto">
          <a:xfrm>
            <a:off x="5765800" y="5646738"/>
            <a:ext cx="390525" cy="0"/>
          </a:xfrm>
          <a:prstGeom prst="line">
            <a:avLst/>
          </a:prstGeom>
          <a:noFill/>
          <a:ln w="9525">
            <a:solidFill>
              <a:srgbClr val="800000"/>
            </a:solidFill>
            <a:round/>
            <a:headEnd/>
            <a:tailEnd/>
          </a:ln>
        </p:spPr>
        <p:txBody>
          <a:bodyPr/>
          <a:lstStyle/>
          <a:p>
            <a:endParaRPr lang="zh-CN" altLang="en-US"/>
          </a:p>
        </p:txBody>
      </p:sp>
      <p:sp>
        <p:nvSpPr>
          <p:cNvPr id="615582" name="Line 158"/>
          <p:cNvSpPr>
            <a:spLocks noChangeShapeType="1"/>
          </p:cNvSpPr>
          <p:nvPr/>
        </p:nvSpPr>
        <p:spPr bwMode="auto">
          <a:xfrm>
            <a:off x="5203825" y="5640388"/>
            <a:ext cx="390525" cy="0"/>
          </a:xfrm>
          <a:prstGeom prst="line">
            <a:avLst/>
          </a:prstGeom>
          <a:noFill/>
          <a:ln w="9525">
            <a:solidFill>
              <a:srgbClr val="800000"/>
            </a:solidFill>
            <a:round/>
            <a:headEnd/>
            <a:tailEnd/>
          </a:ln>
        </p:spPr>
        <p:txBody>
          <a:bodyPr/>
          <a:lstStyle/>
          <a:p>
            <a:endParaRPr lang="zh-CN" altLang="en-US"/>
          </a:p>
        </p:txBody>
      </p:sp>
      <p:sp>
        <p:nvSpPr>
          <p:cNvPr id="615583" name="Line 159"/>
          <p:cNvSpPr>
            <a:spLocks noChangeShapeType="1"/>
          </p:cNvSpPr>
          <p:nvPr/>
        </p:nvSpPr>
        <p:spPr bwMode="auto">
          <a:xfrm>
            <a:off x="4084638" y="5600700"/>
            <a:ext cx="390525" cy="0"/>
          </a:xfrm>
          <a:prstGeom prst="line">
            <a:avLst/>
          </a:prstGeom>
          <a:noFill/>
          <a:ln w="9525">
            <a:solidFill>
              <a:srgbClr val="800000"/>
            </a:solidFill>
            <a:round/>
            <a:headEnd/>
            <a:tailEnd/>
          </a:ln>
        </p:spPr>
        <p:txBody>
          <a:bodyPr/>
          <a:lstStyle/>
          <a:p>
            <a:endParaRPr lang="zh-CN" altLang="en-US"/>
          </a:p>
        </p:txBody>
      </p:sp>
      <p:sp>
        <p:nvSpPr>
          <p:cNvPr id="615584" name="Text Box 160"/>
          <p:cNvSpPr txBox="1">
            <a:spLocks noChangeArrowheads="1"/>
          </p:cNvSpPr>
          <p:nvPr/>
        </p:nvSpPr>
        <p:spPr bwMode="auto">
          <a:xfrm>
            <a:off x="1700213" y="5969000"/>
            <a:ext cx="69119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                            </a:t>
            </a:r>
            <a:r>
              <a:rPr kumimoji="1" lang="zh-CN" altLang="en-US" sz="2400" b="1">
                <a:solidFill>
                  <a:srgbClr val="006600"/>
                </a:solidFill>
                <a:ea typeface="宋体" pitchFamily="2" charset="-122"/>
              </a:rPr>
              <a:t>√    √</a:t>
            </a:r>
            <a:r>
              <a:rPr kumimoji="1" lang="zh-CN" altLang="en-US" sz="2400">
                <a:solidFill>
                  <a:srgbClr val="006600"/>
                </a:solidFill>
                <a:ea typeface="宋体" pitchFamily="2" charset="-122"/>
              </a:rPr>
              <a:t> </a:t>
            </a:r>
            <a:r>
              <a:rPr kumimoji="1" lang="zh-CN" altLang="en-US" sz="2400">
                <a:ea typeface="宋体" pitchFamily="2" charset="-122"/>
              </a:rPr>
              <a:t>                 </a:t>
            </a:r>
          </a:p>
        </p:txBody>
      </p:sp>
      <p:sp>
        <p:nvSpPr>
          <p:cNvPr id="615585" name="Text Box 161"/>
          <p:cNvSpPr txBox="1">
            <a:spLocks noChangeArrowheads="1"/>
          </p:cNvSpPr>
          <p:nvPr/>
        </p:nvSpPr>
        <p:spPr bwMode="auto">
          <a:xfrm>
            <a:off x="3578225" y="4533900"/>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1*</a:t>
            </a:r>
          </a:p>
        </p:txBody>
      </p:sp>
      <p:sp>
        <p:nvSpPr>
          <p:cNvPr id="615586" name="Text Box 162"/>
          <p:cNvSpPr txBox="1">
            <a:spLocks noChangeArrowheads="1"/>
          </p:cNvSpPr>
          <p:nvPr/>
        </p:nvSpPr>
        <p:spPr bwMode="auto">
          <a:xfrm>
            <a:off x="4168775" y="4913313"/>
            <a:ext cx="322263"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2</a:t>
            </a:r>
          </a:p>
        </p:txBody>
      </p:sp>
      <p:sp>
        <p:nvSpPr>
          <p:cNvPr id="615587" name="Text Box 163"/>
          <p:cNvSpPr txBox="1">
            <a:spLocks noChangeArrowheads="1"/>
          </p:cNvSpPr>
          <p:nvPr/>
        </p:nvSpPr>
        <p:spPr bwMode="auto">
          <a:xfrm>
            <a:off x="4111625" y="4546600"/>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1*</a:t>
            </a:r>
          </a:p>
        </p:txBody>
      </p:sp>
      <p:sp>
        <p:nvSpPr>
          <p:cNvPr id="615588" name="Text Box 164"/>
          <p:cNvSpPr txBox="1">
            <a:spLocks noChangeArrowheads="1"/>
          </p:cNvSpPr>
          <p:nvPr/>
        </p:nvSpPr>
        <p:spPr bwMode="auto">
          <a:xfrm>
            <a:off x="6426200" y="5611813"/>
            <a:ext cx="3079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4*</a:t>
            </a:r>
          </a:p>
        </p:txBody>
      </p:sp>
      <p:sp>
        <p:nvSpPr>
          <p:cNvPr id="615589" name="Text Box 165"/>
          <p:cNvSpPr txBox="1">
            <a:spLocks noChangeArrowheads="1"/>
          </p:cNvSpPr>
          <p:nvPr/>
        </p:nvSpPr>
        <p:spPr bwMode="auto">
          <a:xfrm>
            <a:off x="7021513" y="5603875"/>
            <a:ext cx="3079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3</a:t>
            </a:r>
          </a:p>
        </p:txBody>
      </p:sp>
      <p:sp>
        <p:nvSpPr>
          <p:cNvPr id="615590" name="Text Box 166"/>
          <p:cNvSpPr txBox="1">
            <a:spLocks noChangeArrowheads="1"/>
          </p:cNvSpPr>
          <p:nvPr/>
        </p:nvSpPr>
        <p:spPr bwMode="auto">
          <a:xfrm>
            <a:off x="7605713" y="5591175"/>
            <a:ext cx="3079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3</a:t>
            </a:r>
          </a:p>
        </p:txBody>
      </p:sp>
      <p:sp>
        <p:nvSpPr>
          <p:cNvPr id="615591" name="Text Box 167"/>
          <p:cNvSpPr txBox="1">
            <a:spLocks noChangeArrowheads="1"/>
          </p:cNvSpPr>
          <p:nvPr/>
        </p:nvSpPr>
        <p:spPr bwMode="auto">
          <a:xfrm>
            <a:off x="8189913" y="5591175"/>
            <a:ext cx="3079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3</a:t>
            </a:r>
          </a:p>
        </p:txBody>
      </p:sp>
      <p:sp>
        <p:nvSpPr>
          <p:cNvPr id="615592" name="Text Box 168"/>
          <p:cNvSpPr txBox="1">
            <a:spLocks noChangeArrowheads="1"/>
          </p:cNvSpPr>
          <p:nvPr/>
        </p:nvSpPr>
        <p:spPr bwMode="auto">
          <a:xfrm>
            <a:off x="317500" y="4978400"/>
            <a:ext cx="1290638" cy="457200"/>
          </a:xfrm>
          <a:prstGeom prst="rect">
            <a:avLst/>
          </a:prstGeom>
          <a:noFill/>
          <a:ln w="9525">
            <a:noFill/>
            <a:miter lim="800000"/>
            <a:headEnd/>
            <a:tailEnd/>
          </a:ln>
        </p:spPr>
        <p:txBody>
          <a:bodyPr>
            <a:spAutoFit/>
          </a:bodyPr>
          <a:lstStyle/>
          <a:p>
            <a:pPr eaLnBrk="1" hangingPunct="1">
              <a:spcBef>
                <a:spcPct val="50000"/>
              </a:spcBef>
            </a:pPr>
            <a:r>
              <a:rPr kumimoji="1" lang="zh-CN" altLang="en-US" sz="2400" b="1">
                <a:ea typeface="黑体" pitchFamily="49" charset="-122"/>
              </a:rPr>
              <a:t>4行/组</a:t>
            </a:r>
            <a:endParaRPr kumimoji="1" lang="en-US" altLang="zh-CN" sz="2400" b="1">
              <a:ea typeface="黑体" pitchFamily="49" charset="-122"/>
            </a:endParaRPr>
          </a:p>
        </p:txBody>
      </p:sp>
      <p:sp>
        <p:nvSpPr>
          <p:cNvPr id="615593" name="Text Box 169"/>
          <p:cNvSpPr txBox="1">
            <a:spLocks noChangeArrowheads="1"/>
          </p:cNvSpPr>
          <p:nvPr/>
        </p:nvSpPr>
        <p:spPr bwMode="auto">
          <a:xfrm>
            <a:off x="296863" y="2138363"/>
            <a:ext cx="7335837" cy="304800"/>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zh-CN" altLang="en-US" sz="2000" b="1">
                <a:solidFill>
                  <a:srgbClr val="006600"/>
                </a:solidFill>
                <a:latin typeface="微软雅黑" pitchFamily="34" charset="-122"/>
                <a:ea typeface="微软雅黑" pitchFamily="34" charset="-122"/>
              </a:rPr>
              <a:t>注：通常一组中含有</a:t>
            </a:r>
            <a:r>
              <a:rPr kumimoji="1" lang="en-US" altLang="zh-CN" sz="2000" b="1">
                <a:solidFill>
                  <a:srgbClr val="006600"/>
                </a:solidFill>
                <a:latin typeface="微软雅黑" pitchFamily="34" charset="-122"/>
                <a:ea typeface="微软雅黑" pitchFamily="34" charset="-122"/>
              </a:rPr>
              <a:t>2</a:t>
            </a:r>
            <a:r>
              <a:rPr kumimoji="1" lang="en-US" altLang="zh-CN" sz="2000" b="1" baseline="30000">
                <a:solidFill>
                  <a:srgbClr val="006600"/>
                </a:solidFill>
                <a:latin typeface="微软雅黑" pitchFamily="34" charset="-122"/>
                <a:ea typeface="微软雅黑" pitchFamily="34" charset="-122"/>
              </a:rPr>
              <a:t>k</a:t>
            </a:r>
            <a:r>
              <a:rPr kumimoji="1" lang="zh-CN" altLang="en-US" sz="2000" b="1">
                <a:solidFill>
                  <a:srgbClr val="006600"/>
                </a:solidFill>
                <a:latin typeface="微软雅黑" pitchFamily="34" charset="-122"/>
                <a:ea typeface="微软雅黑" pitchFamily="34" charset="-122"/>
              </a:rPr>
              <a:t>行，这里</a:t>
            </a:r>
            <a:r>
              <a:rPr kumimoji="1" lang="en-US" altLang="zh-CN" sz="2000" b="1">
                <a:solidFill>
                  <a:srgbClr val="006600"/>
                </a:solidFill>
                <a:latin typeface="微软雅黑" pitchFamily="34" charset="-122"/>
                <a:ea typeface="微软雅黑" pitchFamily="34" charset="-122"/>
              </a:rPr>
              <a:t>3</a:t>
            </a:r>
            <a:r>
              <a:rPr kumimoji="1" lang="zh-CN" altLang="en-US" sz="2000" b="1">
                <a:solidFill>
                  <a:srgbClr val="006600"/>
                </a:solidFill>
                <a:latin typeface="微软雅黑" pitchFamily="34" charset="-122"/>
                <a:ea typeface="微软雅黑" pitchFamily="34" charset="-122"/>
              </a:rPr>
              <a:t>行</a:t>
            </a:r>
            <a:r>
              <a:rPr kumimoji="1" lang="en-US" altLang="zh-CN" sz="2000" b="1">
                <a:solidFill>
                  <a:srgbClr val="006600"/>
                </a:solidFill>
                <a:latin typeface="微软雅黑" pitchFamily="34" charset="-122"/>
                <a:ea typeface="微软雅黑" pitchFamily="34" charset="-122"/>
              </a:rPr>
              <a:t>/</a:t>
            </a:r>
            <a:r>
              <a:rPr kumimoji="1" lang="zh-CN" altLang="en-US" sz="2000" b="1">
                <a:solidFill>
                  <a:srgbClr val="006600"/>
                </a:solidFill>
                <a:latin typeface="微软雅黑" pitchFamily="34" charset="-122"/>
                <a:ea typeface="微软雅黑" pitchFamily="34" charset="-122"/>
              </a:rPr>
              <a:t>组主要为了简化问题而假设</a:t>
            </a:r>
          </a:p>
        </p:txBody>
      </p:sp>
      <p:sp>
        <p:nvSpPr>
          <p:cNvPr id="615594" name="Text Box 170"/>
          <p:cNvSpPr txBox="1">
            <a:spLocks noChangeArrowheads="1"/>
          </p:cNvSpPr>
          <p:nvPr/>
        </p:nvSpPr>
        <p:spPr bwMode="auto">
          <a:xfrm>
            <a:off x="6283325" y="736600"/>
            <a:ext cx="2249488" cy="577850"/>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zh-CN" altLang="en-US" sz="1900" b="1">
                <a:solidFill>
                  <a:srgbClr val="FF0000"/>
                </a:solidFill>
                <a:latin typeface="微软雅黑" pitchFamily="34" charset="-122"/>
                <a:ea typeface="微软雅黑" pitchFamily="34" charset="-122"/>
              </a:rPr>
              <a:t>总是把最先从图书馆搬来的书还回去！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5594"/>
                                        </p:tgtEl>
                                        <p:attrNameLst>
                                          <p:attrName>style.visibility</p:attrName>
                                        </p:attrNameLst>
                                      </p:cBhvr>
                                      <p:to>
                                        <p:strVal val="visible"/>
                                      </p:to>
                                    </p:set>
                                    <p:animEffect transition="in" filter="blinds(horizontal)">
                                      <p:cBhvr>
                                        <p:cTn id="7" dur="500"/>
                                        <p:tgtEl>
                                          <p:spTgt spid="615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594"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idx="4294967295"/>
          </p:nvPr>
        </p:nvSpPr>
        <p:spPr>
          <a:xfrm>
            <a:off x="236538" y="107950"/>
            <a:ext cx="8807450" cy="569913"/>
          </a:xfrm>
        </p:spPr>
        <p:txBody>
          <a:bodyPr lIns="91440" tIns="45720" rIns="91440" bIns="45720" anchor="ctr"/>
          <a:lstStyle/>
          <a:p>
            <a:pPr eaLnBrk="1" hangingPunct="1"/>
            <a:r>
              <a:rPr lang="zh-CN" altLang="en-US">
                <a:solidFill>
                  <a:srgbClr val="CC0000"/>
                </a:solidFill>
              </a:rPr>
              <a:t>替换算法-最近最少用</a:t>
            </a:r>
            <a:r>
              <a:rPr lang="en-US" altLang="zh-CN">
                <a:solidFill>
                  <a:srgbClr val="CC0000"/>
                </a:solidFill>
              </a:rPr>
              <a:t>(LRU)</a:t>
            </a:r>
          </a:p>
        </p:txBody>
      </p:sp>
      <p:sp>
        <p:nvSpPr>
          <p:cNvPr id="616451" name="Rectangle 3"/>
          <p:cNvSpPr>
            <a:spLocks noGrp="1" noChangeArrowheads="1"/>
          </p:cNvSpPr>
          <p:nvPr>
            <p:ph type="body" idx="4294967295"/>
          </p:nvPr>
        </p:nvSpPr>
        <p:spPr>
          <a:xfrm>
            <a:off x="142875" y="1171575"/>
            <a:ext cx="8640763" cy="1524000"/>
          </a:xfrm>
        </p:spPr>
        <p:txBody>
          <a:bodyPr lIns="91440" tIns="45720" rIns="91440" bIns="45720"/>
          <a:lstStyle/>
          <a:p>
            <a:pPr eaLnBrk="1" hangingPunct="1"/>
            <a:r>
              <a:rPr lang="zh-CN" altLang="en-US" sz="2000">
                <a:latin typeface="微软雅黑" pitchFamily="34" charset="-122"/>
                <a:ea typeface="微软雅黑" pitchFamily="34" charset="-122"/>
              </a:rPr>
              <a:t>总是把最近最少用的那一块淘汰掉。</a:t>
            </a:r>
          </a:p>
          <a:p>
            <a:pPr lvl="1" eaLnBrk="1" hangingPunct="1">
              <a:buFontTx/>
              <a:buNone/>
            </a:pPr>
            <a:r>
              <a:rPr lang="zh-CN" altLang="en-US" sz="2000">
                <a:latin typeface="微软雅黑" pitchFamily="34" charset="-122"/>
                <a:ea typeface="微软雅黑" pitchFamily="34" charset="-122"/>
              </a:rPr>
              <a:t>例：假定主存中的5块{1,2,3,4,5}同时映射到</a:t>
            </a:r>
            <a:r>
              <a:rPr lang="en-US" altLang="zh-CN" sz="2000">
                <a:latin typeface="微软雅黑" pitchFamily="34" charset="-122"/>
                <a:ea typeface="微软雅黑" pitchFamily="34" charset="-122"/>
              </a:rPr>
              <a:t>Cache</a:t>
            </a:r>
            <a:r>
              <a:rPr lang="zh-CN" altLang="en-US" sz="2000">
                <a:latin typeface="微软雅黑" pitchFamily="34" charset="-122"/>
                <a:ea typeface="微软雅黑" pitchFamily="34" charset="-122"/>
              </a:rPr>
              <a:t>同一组中，对于同一地址流，考察3行/组、 4行/组、 5行/组的情况。</a:t>
            </a:r>
          </a:p>
          <a:p>
            <a:pPr eaLnBrk="1" hangingPunct="1"/>
            <a:endParaRPr lang="zh-CN" altLang="en-US" sz="2000">
              <a:latin typeface="微软雅黑" pitchFamily="34" charset="-122"/>
              <a:ea typeface="微软雅黑" pitchFamily="34" charset="-122"/>
            </a:endParaRPr>
          </a:p>
        </p:txBody>
      </p:sp>
      <p:sp>
        <p:nvSpPr>
          <p:cNvPr id="616452" name="Text Box 4"/>
          <p:cNvSpPr txBox="1">
            <a:spLocks noChangeArrowheads="1"/>
          </p:cNvSpPr>
          <p:nvPr/>
        </p:nvSpPr>
        <p:spPr bwMode="auto">
          <a:xfrm>
            <a:off x="4502150" y="4113213"/>
            <a:ext cx="255588"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3</a:t>
            </a:r>
          </a:p>
        </p:txBody>
      </p:sp>
      <p:sp>
        <p:nvSpPr>
          <p:cNvPr id="616453" name="Rectangle 5"/>
          <p:cNvSpPr>
            <a:spLocks noChangeArrowheads="1"/>
          </p:cNvSpPr>
          <p:nvPr/>
        </p:nvSpPr>
        <p:spPr bwMode="auto">
          <a:xfrm>
            <a:off x="7867650" y="2981325"/>
            <a:ext cx="376238" cy="1870075"/>
          </a:xfrm>
          <a:prstGeom prst="rect">
            <a:avLst/>
          </a:prstGeom>
          <a:noFill/>
          <a:ln w="9525">
            <a:solidFill>
              <a:srgbClr val="800000"/>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16454" name="Line 6"/>
          <p:cNvSpPr>
            <a:spLocks noChangeShapeType="1"/>
          </p:cNvSpPr>
          <p:nvPr/>
        </p:nvSpPr>
        <p:spPr bwMode="auto">
          <a:xfrm>
            <a:off x="7867650" y="3400425"/>
            <a:ext cx="390525" cy="0"/>
          </a:xfrm>
          <a:prstGeom prst="line">
            <a:avLst/>
          </a:prstGeom>
          <a:noFill/>
          <a:ln w="9525">
            <a:solidFill>
              <a:srgbClr val="800000"/>
            </a:solidFill>
            <a:round/>
            <a:headEnd/>
            <a:tailEnd/>
          </a:ln>
        </p:spPr>
        <p:txBody>
          <a:bodyPr/>
          <a:lstStyle/>
          <a:p>
            <a:endParaRPr lang="zh-CN" altLang="en-US"/>
          </a:p>
        </p:txBody>
      </p:sp>
      <p:sp>
        <p:nvSpPr>
          <p:cNvPr id="616455" name="Line 7"/>
          <p:cNvSpPr>
            <a:spLocks noChangeShapeType="1"/>
          </p:cNvSpPr>
          <p:nvPr/>
        </p:nvSpPr>
        <p:spPr bwMode="auto">
          <a:xfrm>
            <a:off x="7859713" y="3730625"/>
            <a:ext cx="390525" cy="0"/>
          </a:xfrm>
          <a:prstGeom prst="line">
            <a:avLst/>
          </a:prstGeom>
          <a:noFill/>
          <a:ln w="9525">
            <a:solidFill>
              <a:srgbClr val="800000"/>
            </a:solidFill>
            <a:round/>
            <a:headEnd/>
            <a:tailEnd/>
          </a:ln>
        </p:spPr>
        <p:txBody>
          <a:bodyPr/>
          <a:lstStyle/>
          <a:p>
            <a:endParaRPr lang="zh-CN" altLang="en-US"/>
          </a:p>
        </p:txBody>
      </p:sp>
      <p:sp>
        <p:nvSpPr>
          <p:cNvPr id="616456" name="Rectangle 8"/>
          <p:cNvSpPr>
            <a:spLocks noChangeArrowheads="1"/>
          </p:cNvSpPr>
          <p:nvPr/>
        </p:nvSpPr>
        <p:spPr bwMode="auto">
          <a:xfrm>
            <a:off x="1544638" y="3009900"/>
            <a:ext cx="376237" cy="1843088"/>
          </a:xfrm>
          <a:prstGeom prst="rect">
            <a:avLst/>
          </a:prstGeom>
          <a:noFill/>
          <a:ln w="9525">
            <a:solidFill>
              <a:srgbClr val="800000"/>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16457" name="Rectangle 9"/>
          <p:cNvSpPr>
            <a:spLocks noChangeArrowheads="1"/>
          </p:cNvSpPr>
          <p:nvPr/>
        </p:nvSpPr>
        <p:spPr bwMode="auto">
          <a:xfrm>
            <a:off x="2141538" y="2998788"/>
            <a:ext cx="376237" cy="1855787"/>
          </a:xfrm>
          <a:prstGeom prst="rect">
            <a:avLst/>
          </a:prstGeom>
          <a:noFill/>
          <a:ln w="9525">
            <a:solidFill>
              <a:srgbClr val="800000"/>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16458" name="Line 10"/>
          <p:cNvSpPr>
            <a:spLocks noChangeShapeType="1"/>
          </p:cNvSpPr>
          <p:nvPr/>
        </p:nvSpPr>
        <p:spPr bwMode="auto">
          <a:xfrm>
            <a:off x="1546225" y="3390900"/>
            <a:ext cx="390525" cy="0"/>
          </a:xfrm>
          <a:prstGeom prst="line">
            <a:avLst/>
          </a:prstGeom>
          <a:noFill/>
          <a:ln w="9525">
            <a:solidFill>
              <a:srgbClr val="800000"/>
            </a:solidFill>
            <a:round/>
            <a:headEnd/>
            <a:tailEnd/>
          </a:ln>
        </p:spPr>
        <p:txBody>
          <a:bodyPr/>
          <a:lstStyle/>
          <a:p>
            <a:endParaRPr lang="zh-CN" altLang="en-US"/>
          </a:p>
        </p:txBody>
      </p:sp>
      <p:sp>
        <p:nvSpPr>
          <p:cNvPr id="616459" name="Line 11"/>
          <p:cNvSpPr>
            <a:spLocks noChangeShapeType="1"/>
          </p:cNvSpPr>
          <p:nvPr/>
        </p:nvSpPr>
        <p:spPr bwMode="auto">
          <a:xfrm>
            <a:off x="1538288" y="3759200"/>
            <a:ext cx="390525" cy="0"/>
          </a:xfrm>
          <a:prstGeom prst="line">
            <a:avLst/>
          </a:prstGeom>
          <a:noFill/>
          <a:ln w="9525">
            <a:solidFill>
              <a:srgbClr val="800000"/>
            </a:solidFill>
            <a:round/>
            <a:headEnd/>
            <a:tailEnd/>
          </a:ln>
        </p:spPr>
        <p:txBody>
          <a:bodyPr/>
          <a:lstStyle/>
          <a:p>
            <a:endParaRPr lang="zh-CN" altLang="en-US"/>
          </a:p>
        </p:txBody>
      </p:sp>
      <p:sp>
        <p:nvSpPr>
          <p:cNvPr id="616460" name="Text Box 12"/>
          <p:cNvSpPr txBox="1">
            <a:spLocks noChangeArrowheads="1"/>
          </p:cNvSpPr>
          <p:nvPr/>
        </p:nvSpPr>
        <p:spPr bwMode="auto">
          <a:xfrm>
            <a:off x="1558925" y="3013075"/>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 1</a:t>
            </a:r>
          </a:p>
        </p:txBody>
      </p:sp>
      <p:sp>
        <p:nvSpPr>
          <p:cNvPr id="616461" name="Line 13"/>
          <p:cNvSpPr>
            <a:spLocks noChangeShapeType="1"/>
          </p:cNvSpPr>
          <p:nvPr/>
        </p:nvSpPr>
        <p:spPr bwMode="auto">
          <a:xfrm>
            <a:off x="2149475" y="3395663"/>
            <a:ext cx="390525" cy="0"/>
          </a:xfrm>
          <a:prstGeom prst="line">
            <a:avLst/>
          </a:prstGeom>
          <a:noFill/>
          <a:ln w="9525">
            <a:solidFill>
              <a:srgbClr val="800000"/>
            </a:solidFill>
            <a:round/>
            <a:headEnd/>
            <a:tailEnd/>
          </a:ln>
        </p:spPr>
        <p:txBody>
          <a:bodyPr/>
          <a:lstStyle/>
          <a:p>
            <a:endParaRPr lang="zh-CN" altLang="en-US"/>
          </a:p>
        </p:txBody>
      </p:sp>
      <p:sp>
        <p:nvSpPr>
          <p:cNvPr id="616462" name="Line 14"/>
          <p:cNvSpPr>
            <a:spLocks noChangeShapeType="1"/>
          </p:cNvSpPr>
          <p:nvPr/>
        </p:nvSpPr>
        <p:spPr bwMode="auto">
          <a:xfrm>
            <a:off x="2141538" y="3751263"/>
            <a:ext cx="390525" cy="0"/>
          </a:xfrm>
          <a:prstGeom prst="line">
            <a:avLst/>
          </a:prstGeom>
          <a:noFill/>
          <a:ln w="9525">
            <a:solidFill>
              <a:srgbClr val="800000"/>
            </a:solidFill>
            <a:round/>
            <a:headEnd/>
            <a:tailEnd/>
          </a:ln>
        </p:spPr>
        <p:txBody>
          <a:bodyPr/>
          <a:lstStyle/>
          <a:p>
            <a:endParaRPr lang="zh-CN" altLang="en-US"/>
          </a:p>
        </p:txBody>
      </p:sp>
      <p:sp>
        <p:nvSpPr>
          <p:cNvPr id="616463" name="Text Box 15"/>
          <p:cNvSpPr txBox="1">
            <a:spLocks noChangeArrowheads="1"/>
          </p:cNvSpPr>
          <p:nvPr/>
        </p:nvSpPr>
        <p:spPr bwMode="auto">
          <a:xfrm>
            <a:off x="2162175" y="3017838"/>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 2</a:t>
            </a:r>
          </a:p>
        </p:txBody>
      </p:sp>
      <p:sp>
        <p:nvSpPr>
          <p:cNvPr id="616464" name="Text Box 16"/>
          <p:cNvSpPr txBox="1">
            <a:spLocks noChangeArrowheads="1"/>
          </p:cNvSpPr>
          <p:nvPr/>
        </p:nvSpPr>
        <p:spPr bwMode="auto">
          <a:xfrm>
            <a:off x="3933825" y="4092575"/>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2</a:t>
            </a:r>
          </a:p>
        </p:txBody>
      </p:sp>
      <p:sp>
        <p:nvSpPr>
          <p:cNvPr id="616465" name="Text Box 17"/>
          <p:cNvSpPr txBox="1">
            <a:spLocks noChangeArrowheads="1"/>
          </p:cNvSpPr>
          <p:nvPr/>
        </p:nvSpPr>
        <p:spPr bwMode="auto">
          <a:xfrm>
            <a:off x="2225675" y="3406775"/>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1</a:t>
            </a:r>
          </a:p>
        </p:txBody>
      </p:sp>
      <p:sp>
        <p:nvSpPr>
          <p:cNvPr id="616466" name="Text Box 18"/>
          <p:cNvSpPr txBox="1">
            <a:spLocks noChangeArrowheads="1"/>
          </p:cNvSpPr>
          <p:nvPr/>
        </p:nvSpPr>
        <p:spPr bwMode="auto">
          <a:xfrm>
            <a:off x="2814638" y="3746500"/>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1</a:t>
            </a:r>
          </a:p>
        </p:txBody>
      </p:sp>
      <p:sp>
        <p:nvSpPr>
          <p:cNvPr id="616467" name="Rectangle 19"/>
          <p:cNvSpPr>
            <a:spLocks noChangeArrowheads="1"/>
          </p:cNvSpPr>
          <p:nvPr/>
        </p:nvSpPr>
        <p:spPr bwMode="auto">
          <a:xfrm>
            <a:off x="2741613" y="2995613"/>
            <a:ext cx="376237" cy="1855787"/>
          </a:xfrm>
          <a:prstGeom prst="rect">
            <a:avLst/>
          </a:prstGeom>
          <a:noFill/>
          <a:ln w="9525">
            <a:solidFill>
              <a:srgbClr val="800000"/>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16468" name="Line 20"/>
          <p:cNvSpPr>
            <a:spLocks noChangeShapeType="1"/>
          </p:cNvSpPr>
          <p:nvPr/>
        </p:nvSpPr>
        <p:spPr bwMode="auto">
          <a:xfrm>
            <a:off x="2741613" y="3389313"/>
            <a:ext cx="390525" cy="0"/>
          </a:xfrm>
          <a:prstGeom prst="line">
            <a:avLst/>
          </a:prstGeom>
          <a:noFill/>
          <a:ln w="9525">
            <a:solidFill>
              <a:srgbClr val="800000"/>
            </a:solidFill>
            <a:round/>
            <a:headEnd/>
            <a:tailEnd/>
          </a:ln>
        </p:spPr>
        <p:txBody>
          <a:bodyPr/>
          <a:lstStyle/>
          <a:p>
            <a:endParaRPr lang="zh-CN" altLang="en-US"/>
          </a:p>
        </p:txBody>
      </p:sp>
      <p:sp>
        <p:nvSpPr>
          <p:cNvPr id="616469" name="Line 21"/>
          <p:cNvSpPr>
            <a:spLocks noChangeShapeType="1"/>
          </p:cNvSpPr>
          <p:nvPr/>
        </p:nvSpPr>
        <p:spPr bwMode="auto">
          <a:xfrm>
            <a:off x="2733675" y="3744913"/>
            <a:ext cx="390525" cy="0"/>
          </a:xfrm>
          <a:prstGeom prst="line">
            <a:avLst/>
          </a:prstGeom>
          <a:noFill/>
          <a:ln w="9525">
            <a:solidFill>
              <a:srgbClr val="800000"/>
            </a:solidFill>
            <a:round/>
            <a:headEnd/>
            <a:tailEnd/>
          </a:ln>
        </p:spPr>
        <p:txBody>
          <a:bodyPr/>
          <a:lstStyle/>
          <a:p>
            <a:endParaRPr lang="zh-CN" altLang="en-US"/>
          </a:p>
        </p:txBody>
      </p:sp>
      <p:sp>
        <p:nvSpPr>
          <p:cNvPr id="616470" name="Text Box 22"/>
          <p:cNvSpPr txBox="1">
            <a:spLocks noChangeArrowheads="1"/>
          </p:cNvSpPr>
          <p:nvPr/>
        </p:nvSpPr>
        <p:spPr bwMode="auto">
          <a:xfrm>
            <a:off x="2741613" y="3024188"/>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 3</a:t>
            </a:r>
          </a:p>
        </p:txBody>
      </p:sp>
      <p:sp>
        <p:nvSpPr>
          <p:cNvPr id="616471" name="Rectangle 23"/>
          <p:cNvSpPr>
            <a:spLocks noChangeArrowheads="1"/>
          </p:cNvSpPr>
          <p:nvPr/>
        </p:nvSpPr>
        <p:spPr bwMode="auto">
          <a:xfrm>
            <a:off x="3306763" y="3001963"/>
            <a:ext cx="376237" cy="1857375"/>
          </a:xfrm>
          <a:prstGeom prst="rect">
            <a:avLst/>
          </a:prstGeom>
          <a:noFill/>
          <a:ln w="9525">
            <a:solidFill>
              <a:srgbClr val="800000"/>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16472" name="Rectangle 24"/>
          <p:cNvSpPr>
            <a:spLocks noChangeArrowheads="1"/>
          </p:cNvSpPr>
          <p:nvPr/>
        </p:nvSpPr>
        <p:spPr bwMode="auto">
          <a:xfrm>
            <a:off x="3852863" y="2990850"/>
            <a:ext cx="376237" cy="1854200"/>
          </a:xfrm>
          <a:prstGeom prst="rect">
            <a:avLst/>
          </a:prstGeom>
          <a:noFill/>
          <a:ln w="9525">
            <a:solidFill>
              <a:srgbClr val="800000"/>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16473" name="Line 25"/>
          <p:cNvSpPr>
            <a:spLocks noChangeShapeType="1"/>
          </p:cNvSpPr>
          <p:nvPr/>
        </p:nvSpPr>
        <p:spPr bwMode="auto">
          <a:xfrm>
            <a:off x="3308350" y="3382963"/>
            <a:ext cx="390525" cy="0"/>
          </a:xfrm>
          <a:prstGeom prst="line">
            <a:avLst/>
          </a:prstGeom>
          <a:noFill/>
          <a:ln w="9525">
            <a:solidFill>
              <a:srgbClr val="800000"/>
            </a:solidFill>
            <a:round/>
            <a:headEnd/>
            <a:tailEnd/>
          </a:ln>
        </p:spPr>
        <p:txBody>
          <a:bodyPr/>
          <a:lstStyle/>
          <a:p>
            <a:endParaRPr lang="zh-CN" altLang="en-US"/>
          </a:p>
        </p:txBody>
      </p:sp>
      <p:sp>
        <p:nvSpPr>
          <p:cNvPr id="616474" name="Line 26"/>
          <p:cNvSpPr>
            <a:spLocks noChangeShapeType="1"/>
          </p:cNvSpPr>
          <p:nvPr/>
        </p:nvSpPr>
        <p:spPr bwMode="auto">
          <a:xfrm>
            <a:off x="3300413" y="3751263"/>
            <a:ext cx="390525" cy="0"/>
          </a:xfrm>
          <a:prstGeom prst="line">
            <a:avLst/>
          </a:prstGeom>
          <a:noFill/>
          <a:ln w="9525">
            <a:solidFill>
              <a:srgbClr val="800000"/>
            </a:solidFill>
            <a:round/>
            <a:headEnd/>
            <a:tailEnd/>
          </a:ln>
        </p:spPr>
        <p:txBody>
          <a:bodyPr/>
          <a:lstStyle/>
          <a:p>
            <a:endParaRPr lang="zh-CN" altLang="en-US"/>
          </a:p>
        </p:txBody>
      </p:sp>
      <p:sp>
        <p:nvSpPr>
          <p:cNvPr id="616475" name="Text Box 27"/>
          <p:cNvSpPr txBox="1">
            <a:spLocks noChangeArrowheads="1"/>
          </p:cNvSpPr>
          <p:nvPr/>
        </p:nvSpPr>
        <p:spPr bwMode="auto">
          <a:xfrm>
            <a:off x="3382963" y="4084638"/>
            <a:ext cx="214312"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1</a:t>
            </a:r>
          </a:p>
        </p:txBody>
      </p:sp>
      <p:sp>
        <p:nvSpPr>
          <p:cNvPr id="616476" name="Line 28"/>
          <p:cNvSpPr>
            <a:spLocks noChangeShapeType="1"/>
          </p:cNvSpPr>
          <p:nvPr/>
        </p:nvSpPr>
        <p:spPr bwMode="auto">
          <a:xfrm>
            <a:off x="3860800" y="3387725"/>
            <a:ext cx="390525" cy="0"/>
          </a:xfrm>
          <a:prstGeom prst="line">
            <a:avLst/>
          </a:prstGeom>
          <a:noFill/>
          <a:ln w="9525">
            <a:solidFill>
              <a:srgbClr val="800000"/>
            </a:solidFill>
            <a:round/>
            <a:headEnd/>
            <a:tailEnd/>
          </a:ln>
        </p:spPr>
        <p:txBody>
          <a:bodyPr/>
          <a:lstStyle/>
          <a:p>
            <a:endParaRPr lang="zh-CN" altLang="en-US"/>
          </a:p>
        </p:txBody>
      </p:sp>
      <p:sp>
        <p:nvSpPr>
          <p:cNvPr id="616477" name="Line 29"/>
          <p:cNvSpPr>
            <a:spLocks noChangeShapeType="1"/>
          </p:cNvSpPr>
          <p:nvPr/>
        </p:nvSpPr>
        <p:spPr bwMode="auto">
          <a:xfrm>
            <a:off x="3852863" y="3756025"/>
            <a:ext cx="390525" cy="0"/>
          </a:xfrm>
          <a:prstGeom prst="line">
            <a:avLst/>
          </a:prstGeom>
          <a:noFill/>
          <a:ln w="9525">
            <a:solidFill>
              <a:srgbClr val="800000"/>
            </a:solidFill>
            <a:round/>
            <a:headEnd/>
            <a:tailEnd/>
          </a:ln>
        </p:spPr>
        <p:txBody>
          <a:bodyPr/>
          <a:lstStyle/>
          <a:p>
            <a:endParaRPr lang="zh-CN" altLang="en-US"/>
          </a:p>
        </p:txBody>
      </p:sp>
      <p:sp>
        <p:nvSpPr>
          <p:cNvPr id="616478" name="Text Box 30"/>
          <p:cNvSpPr txBox="1">
            <a:spLocks noChangeArrowheads="1"/>
          </p:cNvSpPr>
          <p:nvPr/>
        </p:nvSpPr>
        <p:spPr bwMode="auto">
          <a:xfrm>
            <a:off x="5051425" y="4122738"/>
            <a:ext cx="22860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4</a:t>
            </a:r>
          </a:p>
        </p:txBody>
      </p:sp>
      <p:sp>
        <p:nvSpPr>
          <p:cNvPr id="616479" name="Text Box 31"/>
          <p:cNvSpPr txBox="1">
            <a:spLocks noChangeArrowheads="1"/>
          </p:cNvSpPr>
          <p:nvPr/>
        </p:nvSpPr>
        <p:spPr bwMode="auto">
          <a:xfrm>
            <a:off x="3389313" y="3400425"/>
            <a:ext cx="322262"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3</a:t>
            </a:r>
          </a:p>
        </p:txBody>
      </p:sp>
      <p:sp>
        <p:nvSpPr>
          <p:cNvPr id="616480" name="Text Box 32"/>
          <p:cNvSpPr txBox="1">
            <a:spLocks noChangeArrowheads="1"/>
          </p:cNvSpPr>
          <p:nvPr/>
        </p:nvSpPr>
        <p:spPr bwMode="auto">
          <a:xfrm>
            <a:off x="5662613" y="4510088"/>
            <a:ext cx="214312"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3</a:t>
            </a:r>
          </a:p>
        </p:txBody>
      </p:sp>
      <p:sp>
        <p:nvSpPr>
          <p:cNvPr id="616481" name="Text Box 33"/>
          <p:cNvSpPr txBox="1">
            <a:spLocks noChangeArrowheads="1"/>
          </p:cNvSpPr>
          <p:nvPr/>
        </p:nvSpPr>
        <p:spPr bwMode="auto">
          <a:xfrm>
            <a:off x="3937000" y="3763963"/>
            <a:ext cx="2952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3</a:t>
            </a:r>
          </a:p>
        </p:txBody>
      </p:sp>
      <p:sp>
        <p:nvSpPr>
          <p:cNvPr id="616482" name="Rectangle 34"/>
          <p:cNvSpPr>
            <a:spLocks noChangeArrowheads="1"/>
          </p:cNvSpPr>
          <p:nvPr/>
        </p:nvSpPr>
        <p:spPr bwMode="auto">
          <a:xfrm>
            <a:off x="4403725" y="2994025"/>
            <a:ext cx="376238" cy="1844675"/>
          </a:xfrm>
          <a:prstGeom prst="rect">
            <a:avLst/>
          </a:prstGeom>
          <a:noFill/>
          <a:ln w="9525">
            <a:solidFill>
              <a:srgbClr val="800000"/>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16483" name="Line 35"/>
          <p:cNvSpPr>
            <a:spLocks noChangeShapeType="1"/>
          </p:cNvSpPr>
          <p:nvPr/>
        </p:nvSpPr>
        <p:spPr bwMode="auto">
          <a:xfrm>
            <a:off x="4403725" y="3387725"/>
            <a:ext cx="390525" cy="0"/>
          </a:xfrm>
          <a:prstGeom prst="line">
            <a:avLst/>
          </a:prstGeom>
          <a:noFill/>
          <a:ln w="9525">
            <a:solidFill>
              <a:srgbClr val="800000"/>
            </a:solidFill>
            <a:round/>
            <a:headEnd/>
            <a:tailEnd/>
          </a:ln>
        </p:spPr>
        <p:txBody>
          <a:bodyPr/>
          <a:lstStyle/>
          <a:p>
            <a:endParaRPr lang="zh-CN" altLang="en-US"/>
          </a:p>
        </p:txBody>
      </p:sp>
      <p:sp>
        <p:nvSpPr>
          <p:cNvPr id="616484" name="Line 36"/>
          <p:cNvSpPr>
            <a:spLocks noChangeShapeType="1"/>
          </p:cNvSpPr>
          <p:nvPr/>
        </p:nvSpPr>
        <p:spPr bwMode="auto">
          <a:xfrm>
            <a:off x="4408488" y="3743325"/>
            <a:ext cx="390525" cy="0"/>
          </a:xfrm>
          <a:prstGeom prst="line">
            <a:avLst/>
          </a:prstGeom>
          <a:noFill/>
          <a:ln w="9525">
            <a:solidFill>
              <a:srgbClr val="800000"/>
            </a:solidFill>
            <a:round/>
            <a:headEnd/>
            <a:tailEnd/>
          </a:ln>
        </p:spPr>
        <p:txBody>
          <a:bodyPr/>
          <a:lstStyle/>
          <a:p>
            <a:endParaRPr lang="zh-CN" altLang="en-US"/>
          </a:p>
        </p:txBody>
      </p:sp>
      <p:sp>
        <p:nvSpPr>
          <p:cNvPr id="616485" name="Text Box 37"/>
          <p:cNvSpPr txBox="1">
            <a:spLocks noChangeArrowheads="1"/>
          </p:cNvSpPr>
          <p:nvPr/>
        </p:nvSpPr>
        <p:spPr bwMode="auto">
          <a:xfrm>
            <a:off x="4479925" y="3022600"/>
            <a:ext cx="309563"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2</a:t>
            </a:r>
          </a:p>
        </p:txBody>
      </p:sp>
      <p:sp>
        <p:nvSpPr>
          <p:cNvPr id="616486" name="Rectangle 38"/>
          <p:cNvSpPr>
            <a:spLocks noChangeArrowheads="1"/>
          </p:cNvSpPr>
          <p:nvPr/>
        </p:nvSpPr>
        <p:spPr bwMode="auto">
          <a:xfrm>
            <a:off x="4968875" y="2987675"/>
            <a:ext cx="376238" cy="1870075"/>
          </a:xfrm>
          <a:prstGeom prst="rect">
            <a:avLst/>
          </a:prstGeom>
          <a:noFill/>
          <a:ln w="9525">
            <a:solidFill>
              <a:srgbClr val="800000"/>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16487" name="Rectangle 39"/>
          <p:cNvSpPr>
            <a:spLocks noChangeArrowheads="1"/>
          </p:cNvSpPr>
          <p:nvPr/>
        </p:nvSpPr>
        <p:spPr bwMode="auto">
          <a:xfrm>
            <a:off x="5540375" y="2989263"/>
            <a:ext cx="376238" cy="1870075"/>
          </a:xfrm>
          <a:prstGeom prst="rect">
            <a:avLst/>
          </a:prstGeom>
          <a:noFill/>
          <a:ln w="9525">
            <a:solidFill>
              <a:srgbClr val="800000"/>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16488" name="Line 40"/>
          <p:cNvSpPr>
            <a:spLocks noChangeShapeType="1"/>
          </p:cNvSpPr>
          <p:nvPr/>
        </p:nvSpPr>
        <p:spPr bwMode="auto">
          <a:xfrm>
            <a:off x="4970463" y="3394075"/>
            <a:ext cx="390525" cy="0"/>
          </a:xfrm>
          <a:prstGeom prst="line">
            <a:avLst/>
          </a:prstGeom>
          <a:noFill/>
          <a:ln w="9525">
            <a:solidFill>
              <a:srgbClr val="800000"/>
            </a:solidFill>
            <a:round/>
            <a:headEnd/>
            <a:tailEnd/>
          </a:ln>
        </p:spPr>
        <p:txBody>
          <a:bodyPr/>
          <a:lstStyle/>
          <a:p>
            <a:endParaRPr lang="zh-CN" altLang="en-US"/>
          </a:p>
        </p:txBody>
      </p:sp>
      <p:sp>
        <p:nvSpPr>
          <p:cNvPr id="616489" name="Line 41"/>
          <p:cNvSpPr>
            <a:spLocks noChangeShapeType="1"/>
          </p:cNvSpPr>
          <p:nvPr/>
        </p:nvSpPr>
        <p:spPr bwMode="auto">
          <a:xfrm>
            <a:off x="4975225" y="3749675"/>
            <a:ext cx="390525" cy="0"/>
          </a:xfrm>
          <a:prstGeom prst="line">
            <a:avLst/>
          </a:prstGeom>
          <a:noFill/>
          <a:ln w="9525">
            <a:solidFill>
              <a:srgbClr val="800000"/>
            </a:solidFill>
            <a:round/>
            <a:headEnd/>
            <a:tailEnd/>
          </a:ln>
        </p:spPr>
        <p:txBody>
          <a:bodyPr/>
          <a:lstStyle/>
          <a:p>
            <a:endParaRPr lang="zh-CN" altLang="en-US"/>
          </a:p>
        </p:txBody>
      </p:sp>
      <p:sp>
        <p:nvSpPr>
          <p:cNvPr id="616490" name="Text Box 42"/>
          <p:cNvSpPr txBox="1">
            <a:spLocks noChangeArrowheads="1"/>
          </p:cNvSpPr>
          <p:nvPr/>
        </p:nvSpPr>
        <p:spPr bwMode="auto">
          <a:xfrm>
            <a:off x="4983163" y="3003550"/>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 5</a:t>
            </a:r>
          </a:p>
        </p:txBody>
      </p:sp>
      <p:sp>
        <p:nvSpPr>
          <p:cNvPr id="616491" name="Line 43"/>
          <p:cNvSpPr>
            <a:spLocks noChangeShapeType="1"/>
          </p:cNvSpPr>
          <p:nvPr/>
        </p:nvSpPr>
        <p:spPr bwMode="auto">
          <a:xfrm>
            <a:off x="5535613" y="3398838"/>
            <a:ext cx="390525" cy="0"/>
          </a:xfrm>
          <a:prstGeom prst="line">
            <a:avLst/>
          </a:prstGeom>
          <a:noFill/>
          <a:ln w="9525">
            <a:solidFill>
              <a:srgbClr val="800000"/>
            </a:solidFill>
            <a:round/>
            <a:headEnd/>
            <a:tailEnd/>
          </a:ln>
        </p:spPr>
        <p:txBody>
          <a:bodyPr/>
          <a:lstStyle/>
          <a:p>
            <a:endParaRPr lang="zh-CN" altLang="en-US"/>
          </a:p>
        </p:txBody>
      </p:sp>
      <p:sp>
        <p:nvSpPr>
          <p:cNvPr id="616492" name="Line 44"/>
          <p:cNvSpPr>
            <a:spLocks noChangeShapeType="1"/>
          </p:cNvSpPr>
          <p:nvPr/>
        </p:nvSpPr>
        <p:spPr bwMode="auto">
          <a:xfrm>
            <a:off x="5540375" y="3754438"/>
            <a:ext cx="390525" cy="0"/>
          </a:xfrm>
          <a:prstGeom prst="line">
            <a:avLst/>
          </a:prstGeom>
          <a:noFill/>
          <a:ln w="9525">
            <a:solidFill>
              <a:srgbClr val="800000"/>
            </a:solidFill>
            <a:round/>
            <a:headEnd/>
            <a:tailEnd/>
          </a:ln>
        </p:spPr>
        <p:txBody>
          <a:bodyPr/>
          <a:lstStyle/>
          <a:p>
            <a:endParaRPr lang="zh-CN" altLang="en-US"/>
          </a:p>
        </p:txBody>
      </p:sp>
      <p:sp>
        <p:nvSpPr>
          <p:cNvPr id="616493" name="Text Box 45"/>
          <p:cNvSpPr txBox="1">
            <a:spLocks noChangeArrowheads="1"/>
          </p:cNvSpPr>
          <p:nvPr/>
        </p:nvSpPr>
        <p:spPr bwMode="auto">
          <a:xfrm>
            <a:off x="5637213" y="3760788"/>
            <a:ext cx="22860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2</a:t>
            </a:r>
          </a:p>
        </p:txBody>
      </p:sp>
      <p:sp>
        <p:nvSpPr>
          <p:cNvPr id="616494" name="Text Box 46"/>
          <p:cNvSpPr txBox="1">
            <a:spLocks noChangeArrowheads="1"/>
          </p:cNvSpPr>
          <p:nvPr/>
        </p:nvSpPr>
        <p:spPr bwMode="auto">
          <a:xfrm>
            <a:off x="5059363" y="3384550"/>
            <a:ext cx="2952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2</a:t>
            </a:r>
          </a:p>
        </p:txBody>
      </p:sp>
      <p:sp>
        <p:nvSpPr>
          <p:cNvPr id="616495" name="Text Box 47"/>
          <p:cNvSpPr txBox="1">
            <a:spLocks noChangeArrowheads="1"/>
          </p:cNvSpPr>
          <p:nvPr/>
        </p:nvSpPr>
        <p:spPr bwMode="auto">
          <a:xfrm>
            <a:off x="5637213" y="4149725"/>
            <a:ext cx="322262"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4</a:t>
            </a:r>
          </a:p>
        </p:txBody>
      </p:sp>
      <p:sp>
        <p:nvSpPr>
          <p:cNvPr id="616496" name="Text Box 48"/>
          <p:cNvSpPr txBox="1">
            <a:spLocks noChangeArrowheads="1"/>
          </p:cNvSpPr>
          <p:nvPr/>
        </p:nvSpPr>
        <p:spPr bwMode="auto">
          <a:xfrm>
            <a:off x="6818313" y="3363913"/>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2</a:t>
            </a:r>
          </a:p>
        </p:txBody>
      </p:sp>
      <p:sp>
        <p:nvSpPr>
          <p:cNvPr id="616497" name="Rectangle 49"/>
          <p:cNvSpPr>
            <a:spLocks noChangeArrowheads="1"/>
          </p:cNvSpPr>
          <p:nvPr/>
        </p:nvSpPr>
        <p:spPr bwMode="auto">
          <a:xfrm>
            <a:off x="6686550" y="2971800"/>
            <a:ext cx="376238" cy="1893888"/>
          </a:xfrm>
          <a:prstGeom prst="rect">
            <a:avLst/>
          </a:prstGeom>
          <a:noFill/>
          <a:ln w="9525">
            <a:solidFill>
              <a:srgbClr val="800000"/>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16498" name="Line 50"/>
          <p:cNvSpPr>
            <a:spLocks noChangeShapeType="1"/>
          </p:cNvSpPr>
          <p:nvPr/>
        </p:nvSpPr>
        <p:spPr bwMode="auto">
          <a:xfrm>
            <a:off x="6134100" y="3365500"/>
            <a:ext cx="390525" cy="0"/>
          </a:xfrm>
          <a:prstGeom prst="line">
            <a:avLst/>
          </a:prstGeom>
          <a:noFill/>
          <a:ln w="9525">
            <a:solidFill>
              <a:srgbClr val="800000"/>
            </a:solidFill>
            <a:round/>
            <a:headEnd/>
            <a:tailEnd/>
          </a:ln>
        </p:spPr>
        <p:txBody>
          <a:bodyPr/>
          <a:lstStyle/>
          <a:p>
            <a:endParaRPr lang="zh-CN" altLang="en-US"/>
          </a:p>
        </p:txBody>
      </p:sp>
      <p:sp>
        <p:nvSpPr>
          <p:cNvPr id="616499" name="Line 51"/>
          <p:cNvSpPr>
            <a:spLocks noChangeShapeType="1"/>
          </p:cNvSpPr>
          <p:nvPr/>
        </p:nvSpPr>
        <p:spPr bwMode="auto">
          <a:xfrm>
            <a:off x="6126163" y="3721100"/>
            <a:ext cx="390525" cy="0"/>
          </a:xfrm>
          <a:prstGeom prst="line">
            <a:avLst/>
          </a:prstGeom>
          <a:noFill/>
          <a:ln w="9525">
            <a:solidFill>
              <a:srgbClr val="800000"/>
            </a:solidFill>
            <a:round/>
            <a:headEnd/>
            <a:tailEnd/>
          </a:ln>
        </p:spPr>
        <p:txBody>
          <a:bodyPr/>
          <a:lstStyle/>
          <a:p>
            <a:endParaRPr lang="zh-CN" altLang="en-US"/>
          </a:p>
        </p:txBody>
      </p:sp>
      <p:sp>
        <p:nvSpPr>
          <p:cNvPr id="616500" name="Rectangle 52"/>
          <p:cNvSpPr>
            <a:spLocks noChangeArrowheads="1"/>
          </p:cNvSpPr>
          <p:nvPr/>
        </p:nvSpPr>
        <p:spPr bwMode="auto">
          <a:xfrm>
            <a:off x="6146800" y="2978150"/>
            <a:ext cx="376238" cy="1870075"/>
          </a:xfrm>
          <a:prstGeom prst="rect">
            <a:avLst/>
          </a:prstGeom>
          <a:noFill/>
          <a:ln w="9525">
            <a:solidFill>
              <a:srgbClr val="800000"/>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16501" name="Rectangle 53"/>
          <p:cNvSpPr>
            <a:spLocks noChangeArrowheads="1"/>
          </p:cNvSpPr>
          <p:nvPr/>
        </p:nvSpPr>
        <p:spPr bwMode="auto">
          <a:xfrm>
            <a:off x="7270750" y="2967038"/>
            <a:ext cx="376238" cy="1870075"/>
          </a:xfrm>
          <a:prstGeom prst="rect">
            <a:avLst/>
          </a:prstGeom>
          <a:noFill/>
          <a:ln w="9525">
            <a:solidFill>
              <a:srgbClr val="800000"/>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16502" name="Line 54"/>
          <p:cNvSpPr>
            <a:spLocks noChangeShapeType="1"/>
          </p:cNvSpPr>
          <p:nvPr/>
        </p:nvSpPr>
        <p:spPr bwMode="auto">
          <a:xfrm>
            <a:off x="6688138" y="3359150"/>
            <a:ext cx="390525" cy="0"/>
          </a:xfrm>
          <a:prstGeom prst="line">
            <a:avLst/>
          </a:prstGeom>
          <a:noFill/>
          <a:ln w="9525">
            <a:solidFill>
              <a:srgbClr val="800000"/>
            </a:solidFill>
            <a:round/>
            <a:headEnd/>
            <a:tailEnd/>
          </a:ln>
        </p:spPr>
        <p:txBody>
          <a:bodyPr/>
          <a:lstStyle/>
          <a:p>
            <a:endParaRPr lang="zh-CN" altLang="en-US"/>
          </a:p>
        </p:txBody>
      </p:sp>
      <p:sp>
        <p:nvSpPr>
          <p:cNvPr id="616503" name="Line 55"/>
          <p:cNvSpPr>
            <a:spLocks noChangeShapeType="1"/>
          </p:cNvSpPr>
          <p:nvPr/>
        </p:nvSpPr>
        <p:spPr bwMode="auto">
          <a:xfrm>
            <a:off x="6692900" y="3714750"/>
            <a:ext cx="390525" cy="0"/>
          </a:xfrm>
          <a:prstGeom prst="line">
            <a:avLst/>
          </a:prstGeom>
          <a:noFill/>
          <a:ln w="9525">
            <a:solidFill>
              <a:srgbClr val="800000"/>
            </a:solidFill>
            <a:round/>
            <a:headEnd/>
            <a:tailEnd/>
          </a:ln>
        </p:spPr>
        <p:txBody>
          <a:bodyPr/>
          <a:lstStyle/>
          <a:p>
            <a:endParaRPr lang="zh-CN" altLang="en-US"/>
          </a:p>
        </p:txBody>
      </p:sp>
      <p:sp>
        <p:nvSpPr>
          <p:cNvPr id="616504" name="Text Box 56"/>
          <p:cNvSpPr txBox="1">
            <a:spLocks noChangeArrowheads="1"/>
          </p:cNvSpPr>
          <p:nvPr/>
        </p:nvSpPr>
        <p:spPr bwMode="auto">
          <a:xfrm>
            <a:off x="6786563" y="2981325"/>
            <a:ext cx="3619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3</a:t>
            </a:r>
          </a:p>
        </p:txBody>
      </p:sp>
      <p:sp>
        <p:nvSpPr>
          <p:cNvPr id="616505" name="Line 57"/>
          <p:cNvSpPr>
            <a:spLocks noChangeShapeType="1"/>
          </p:cNvSpPr>
          <p:nvPr/>
        </p:nvSpPr>
        <p:spPr bwMode="auto">
          <a:xfrm>
            <a:off x="7265988" y="3376613"/>
            <a:ext cx="390525" cy="0"/>
          </a:xfrm>
          <a:prstGeom prst="line">
            <a:avLst/>
          </a:prstGeom>
          <a:noFill/>
          <a:ln w="9525">
            <a:solidFill>
              <a:srgbClr val="800000"/>
            </a:solidFill>
            <a:round/>
            <a:headEnd/>
            <a:tailEnd/>
          </a:ln>
        </p:spPr>
        <p:txBody>
          <a:bodyPr/>
          <a:lstStyle/>
          <a:p>
            <a:endParaRPr lang="zh-CN" altLang="en-US"/>
          </a:p>
        </p:txBody>
      </p:sp>
      <p:sp>
        <p:nvSpPr>
          <p:cNvPr id="616506" name="Line 58"/>
          <p:cNvSpPr>
            <a:spLocks noChangeShapeType="1"/>
          </p:cNvSpPr>
          <p:nvPr/>
        </p:nvSpPr>
        <p:spPr bwMode="auto">
          <a:xfrm>
            <a:off x="7270750" y="3732213"/>
            <a:ext cx="390525" cy="0"/>
          </a:xfrm>
          <a:prstGeom prst="line">
            <a:avLst/>
          </a:prstGeom>
          <a:noFill/>
          <a:ln w="9525">
            <a:solidFill>
              <a:srgbClr val="800000"/>
            </a:solidFill>
            <a:round/>
            <a:headEnd/>
            <a:tailEnd/>
          </a:ln>
        </p:spPr>
        <p:txBody>
          <a:bodyPr/>
          <a:lstStyle/>
          <a:p>
            <a:endParaRPr lang="zh-CN" altLang="en-US"/>
          </a:p>
        </p:txBody>
      </p:sp>
      <p:sp>
        <p:nvSpPr>
          <p:cNvPr id="616507" name="Text Box 59"/>
          <p:cNvSpPr txBox="1">
            <a:spLocks noChangeArrowheads="1"/>
          </p:cNvSpPr>
          <p:nvPr/>
        </p:nvSpPr>
        <p:spPr bwMode="auto">
          <a:xfrm>
            <a:off x="7342188" y="2986088"/>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4</a:t>
            </a:r>
          </a:p>
        </p:txBody>
      </p:sp>
      <p:sp>
        <p:nvSpPr>
          <p:cNvPr id="616508" name="Text Box 60"/>
          <p:cNvSpPr txBox="1">
            <a:spLocks noChangeArrowheads="1"/>
          </p:cNvSpPr>
          <p:nvPr/>
        </p:nvSpPr>
        <p:spPr bwMode="auto">
          <a:xfrm>
            <a:off x="6799263" y="3725863"/>
            <a:ext cx="2825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1</a:t>
            </a:r>
          </a:p>
        </p:txBody>
      </p:sp>
      <p:sp>
        <p:nvSpPr>
          <p:cNvPr id="616509" name="Text Box 61"/>
          <p:cNvSpPr txBox="1">
            <a:spLocks noChangeArrowheads="1"/>
          </p:cNvSpPr>
          <p:nvPr/>
        </p:nvSpPr>
        <p:spPr bwMode="auto">
          <a:xfrm>
            <a:off x="7354888" y="3375025"/>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3</a:t>
            </a:r>
          </a:p>
        </p:txBody>
      </p:sp>
      <p:sp>
        <p:nvSpPr>
          <p:cNvPr id="616510" name="Text Box 62"/>
          <p:cNvSpPr txBox="1">
            <a:spLocks noChangeArrowheads="1"/>
          </p:cNvSpPr>
          <p:nvPr/>
        </p:nvSpPr>
        <p:spPr bwMode="auto">
          <a:xfrm>
            <a:off x="7354888" y="3740150"/>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2</a:t>
            </a:r>
          </a:p>
        </p:txBody>
      </p:sp>
      <p:sp>
        <p:nvSpPr>
          <p:cNvPr id="616511" name="Text Box 63"/>
          <p:cNvSpPr txBox="1">
            <a:spLocks noChangeArrowheads="1"/>
          </p:cNvSpPr>
          <p:nvPr/>
        </p:nvSpPr>
        <p:spPr bwMode="auto">
          <a:xfrm>
            <a:off x="2822575" y="3398838"/>
            <a:ext cx="242888"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2</a:t>
            </a:r>
          </a:p>
        </p:txBody>
      </p:sp>
      <p:sp>
        <p:nvSpPr>
          <p:cNvPr id="616512" name="Text Box 64"/>
          <p:cNvSpPr txBox="1">
            <a:spLocks noChangeArrowheads="1"/>
          </p:cNvSpPr>
          <p:nvPr/>
        </p:nvSpPr>
        <p:spPr bwMode="auto">
          <a:xfrm>
            <a:off x="3381375" y="3736975"/>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2</a:t>
            </a:r>
          </a:p>
        </p:txBody>
      </p:sp>
      <p:sp>
        <p:nvSpPr>
          <p:cNvPr id="616513" name="Text Box 65"/>
          <p:cNvSpPr txBox="1">
            <a:spLocks noChangeArrowheads="1"/>
          </p:cNvSpPr>
          <p:nvPr/>
        </p:nvSpPr>
        <p:spPr bwMode="auto">
          <a:xfrm>
            <a:off x="4492625" y="3403600"/>
            <a:ext cx="258763"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1</a:t>
            </a:r>
          </a:p>
        </p:txBody>
      </p:sp>
      <p:sp>
        <p:nvSpPr>
          <p:cNvPr id="616514" name="Text Box 66"/>
          <p:cNvSpPr txBox="1">
            <a:spLocks noChangeArrowheads="1"/>
          </p:cNvSpPr>
          <p:nvPr/>
        </p:nvSpPr>
        <p:spPr bwMode="auto">
          <a:xfrm>
            <a:off x="4510088" y="3752850"/>
            <a:ext cx="2698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4</a:t>
            </a:r>
          </a:p>
        </p:txBody>
      </p:sp>
      <p:sp>
        <p:nvSpPr>
          <p:cNvPr id="616515" name="Text Box 67"/>
          <p:cNvSpPr txBox="1">
            <a:spLocks noChangeArrowheads="1"/>
          </p:cNvSpPr>
          <p:nvPr/>
        </p:nvSpPr>
        <p:spPr bwMode="auto">
          <a:xfrm>
            <a:off x="5065713" y="3760788"/>
            <a:ext cx="2698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1</a:t>
            </a:r>
          </a:p>
        </p:txBody>
      </p:sp>
      <p:sp>
        <p:nvSpPr>
          <p:cNvPr id="616516" name="Text Box 68"/>
          <p:cNvSpPr txBox="1">
            <a:spLocks noChangeArrowheads="1"/>
          </p:cNvSpPr>
          <p:nvPr/>
        </p:nvSpPr>
        <p:spPr bwMode="auto">
          <a:xfrm>
            <a:off x="5553075" y="3414713"/>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 5</a:t>
            </a:r>
          </a:p>
        </p:txBody>
      </p:sp>
      <p:sp>
        <p:nvSpPr>
          <p:cNvPr id="616517" name="Text Box 69"/>
          <p:cNvSpPr txBox="1">
            <a:spLocks noChangeArrowheads="1"/>
          </p:cNvSpPr>
          <p:nvPr/>
        </p:nvSpPr>
        <p:spPr bwMode="auto">
          <a:xfrm>
            <a:off x="6208713" y="3357563"/>
            <a:ext cx="268287"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1</a:t>
            </a:r>
          </a:p>
        </p:txBody>
      </p:sp>
      <p:sp>
        <p:nvSpPr>
          <p:cNvPr id="616518" name="Text Box 70"/>
          <p:cNvSpPr txBox="1">
            <a:spLocks noChangeArrowheads="1"/>
          </p:cNvSpPr>
          <p:nvPr/>
        </p:nvSpPr>
        <p:spPr bwMode="auto">
          <a:xfrm>
            <a:off x="6221413" y="3746500"/>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5</a:t>
            </a:r>
          </a:p>
        </p:txBody>
      </p:sp>
      <p:sp>
        <p:nvSpPr>
          <p:cNvPr id="616519" name="Text Box 71"/>
          <p:cNvSpPr txBox="1">
            <a:spLocks noChangeArrowheads="1"/>
          </p:cNvSpPr>
          <p:nvPr/>
        </p:nvSpPr>
        <p:spPr bwMode="auto">
          <a:xfrm>
            <a:off x="6149975" y="2989263"/>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 2</a:t>
            </a:r>
          </a:p>
        </p:txBody>
      </p:sp>
      <p:sp>
        <p:nvSpPr>
          <p:cNvPr id="616520" name="Text Box 72"/>
          <p:cNvSpPr txBox="1">
            <a:spLocks noChangeArrowheads="1"/>
          </p:cNvSpPr>
          <p:nvPr/>
        </p:nvSpPr>
        <p:spPr bwMode="auto">
          <a:xfrm>
            <a:off x="7958138" y="2982913"/>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5</a:t>
            </a:r>
          </a:p>
        </p:txBody>
      </p:sp>
      <p:sp>
        <p:nvSpPr>
          <p:cNvPr id="616521" name="Text Box 73"/>
          <p:cNvSpPr txBox="1">
            <a:spLocks noChangeArrowheads="1"/>
          </p:cNvSpPr>
          <p:nvPr/>
        </p:nvSpPr>
        <p:spPr bwMode="auto">
          <a:xfrm>
            <a:off x="7958138" y="3371850"/>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4</a:t>
            </a:r>
          </a:p>
        </p:txBody>
      </p:sp>
      <p:sp>
        <p:nvSpPr>
          <p:cNvPr id="616522" name="Text Box 74"/>
          <p:cNvSpPr txBox="1">
            <a:spLocks noChangeArrowheads="1"/>
          </p:cNvSpPr>
          <p:nvPr/>
        </p:nvSpPr>
        <p:spPr bwMode="auto">
          <a:xfrm>
            <a:off x="7970838" y="3736975"/>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3</a:t>
            </a:r>
          </a:p>
        </p:txBody>
      </p:sp>
      <p:sp>
        <p:nvSpPr>
          <p:cNvPr id="616523" name="Line 75"/>
          <p:cNvSpPr>
            <a:spLocks noChangeShapeType="1"/>
          </p:cNvSpPr>
          <p:nvPr/>
        </p:nvSpPr>
        <p:spPr bwMode="auto">
          <a:xfrm>
            <a:off x="1538288" y="4102100"/>
            <a:ext cx="390525" cy="0"/>
          </a:xfrm>
          <a:prstGeom prst="line">
            <a:avLst/>
          </a:prstGeom>
          <a:noFill/>
          <a:ln w="9525">
            <a:solidFill>
              <a:srgbClr val="800000"/>
            </a:solidFill>
            <a:round/>
            <a:headEnd/>
            <a:tailEnd/>
          </a:ln>
        </p:spPr>
        <p:txBody>
          <a:bodyPr/>
          <a:lstStyle/>
          <a:p>
            <a:endParaRPr lang="zh-CN" altLang="en-US"/>
          </a:p>
        </p:txBody>
      </p:sp>
      <p:sp>
        <p:nvSpPr>
          <p:cNvPr id="616524" name="Line 76"/>
          <p:cNvSpPr>
            <a:spLocks noChangeShapeType="1"/>
          </p:cNvSpPr>
          <p:nvPr/>
        </p:nvSpPr>
        <p:spPr bwMode="auto">
          <a:xfrm>
            <a:off x="2147888" y="4089400"/>
            <a:ext cx="390525" cy="0"/>
          </a:xfrm>
          <a:prstGeom prst="line">
            <a:avLst/>
          </a:prstGeom>
          <a:noFill/>
          <a:ln w="9525">
            <a:solidFill>
              <a:srgbClr val="800000"/>
            </a:solidFill>
            <a:round/>
            <a:headEnd/>
            <a:tailEnd/>
          </a:ln>
        </p:spPr>
        <p:txBody>
          <a:bodyPr/>
          <a:lstStyle/>
          <a:p>
            <a:endParaRPr lang="zh-CN" altLang="en-US"/>
          </a:p>
        </p:txBody>
      </p:sp>
      <p:sp>
        <p:nvSpPr>
          <p:cNvPr id="616525" name="Line 77"/>
          <p:cNvSpPr>
            <a:spLocks noChangeShapeType="1"/>
          </p:cNvSpPr>
          <p:nvPr/>
        </p:nvSpPr>
        <p:spPr bwMode="auto">
          <a:xfrm>
            <a:off x="2732088" y="4076700"/>
            <a:ext cx="390525" cy="0"/>
          </a:xfrm>
          <a:prstGeom prst="line">
            <a:avLst/>
          </a:prstGeom>
          <a:noFill/>
          <a:ln w="9525">
            <a:solidFill>
              <a:srgbClr val="800000"/>
            </a:solidFill>
            <a:round/>
            <a:headEnd/>
            <a:tailEnd/>
          </a:ln>
        </p:spPr>
        <p:txBody>
          <a:bodyPr/>
          <a:lstStyle/>
          <a:p>
            <a:endParaRPr lang="zh-CN" altLang="en-US"/>
          </a:p>
        </p:txBody>
      </p:sp>
      <p:sp>
        <p:nvSpPr>
          <p:cNvPr id="616526" name="Line 78"/>
          <p:cNvSpPr>
            <a:spLocks noChangeShapeType="1"/>
          </p:cNvSpPr>
          <p:nvPr/>
        </p:nvSpPr>
        <p:spPr bwMode="auto">
          <a:xfrm>
            <a:off x="3303588" y="4083050"/>
            <a:ext cx="390525" cy="0"/>
          </a:xfrm>
          <a:prstGeom prst="line">
            <a:avLst/>
          </a:prstGeom>
          <a:noFill/>
          <a:ln w="9525">
            <a:solidFill>
              <a:srgbClr val="800000"/>
            </a:solidFill>
            <a:round/>
            <a:headEnd/>
            <a:tailEnd/>
          </a:ln>
        </p:spPr>
        <p:txBody>
          <a:bodyPr/>
          <a:lstStyle/>
          <a:p>
            <a:endParaRPr lang="zh-CN" altLang="en-US"/>
          </a:p>
        </p:txBody>
      </p:sp>
      <p:sp>
        <p:nvSpPr>
          <p:cNvPr id="616527" name="Line 79"/>
          <p:cNvSpPr>
            <a:spLocks noChangeShapeType="1"/>
          </p:cNvSpPr>
          <p:nvPr/>
        </p:nvSpPr>
        <p:spPr bwMode="auto">
          <a:xfrm>
            <a:off x="4410075" y="4121150"/>
            <a:ext cx="390525" cy="0"/>
          </a:xfrm>
          <a:prstGeom prst="line">
            <a:avLst/>
          </a:prstGeom>
          <a:noFill/>
          <a:ln w="9525">
            <a:solidFill>
              <a:srgbClr val="800000"/>
            </a:solidFill>
            <a:round/>
            <a:headEnd/>
            <a:tailEnd/>
          </a:ln>
        </p:spPr>
        <p:txBody>
          <a:bodyPr/>
          <a:lstStyle/>
          <a:p>
            <a:endParaRPr lang="zh-CN" altLang="en-US"/>
          </a:p>
        </p:txBody>
      </p:sp>
      <p:sp>
        <p:nvSpPr>
          <p:cNvPr id="616528" name="Line 80"/>
          <p:cNvSpPr>
            <a:spLocks noChangeShapeType="1"/>
          </p:cNvSpPr>
          <p:nvPr/>
        </p:nvSpPr>
        <p:spPr bwMode="auto">
          <a:xfrm>
            <a:off x="6145213" y="4129088"/>
            <a:ext cx="390525" cy="0"/>
          </a:xfrm>
          <a:prstGeom prst="line">
            <a:avLst/>
          </a:prstGeom>
          <a:noFill/>
          <a:ln w="9525">
            <a:solidFill>
              <a:srgbClr val="800000"/>
            </a:solidFill>
            <a:round/>
            <a:headEnd/>
            <a:tailEnd/>
          </a:ln>
        </p:spPr>
        <p:txBody>
          <a:bodyPr/>
          <a:lstStyle/>
          <a:p>
            <a:endParaRPr lang="zh-CN" altLang="en-US"/>
          </a:p>
        </p:txBody>
      </p:sp>
      <p:sp>
        <p:nvSpPr>
          <p:cNvPr id="616529" name="Line 81"/>
          <p:cNvSpPr>
            <a:spLocks noChangeShapeType="1"/>
          </p:cNvSpPr>
          <p:nvPr/>
        </p:nvSpPr>
        <p:spPr bwMode="auto">
          <a:xfrm>
            <a:off x="6692900" y="4119563"/>
            <a:ext cx="390525" cy="0"/>
          </a:xfrm>
          <a:prstGeom prst="line">
            <a:avLst/>
          </a:prstGeom>
          <a:noFill/>
          <a:ln w="9525">
            <a:solidFill>
              <a:srgbClr val="800000"/>
            </a:solidFill>
            <a:round/>
            <a:headEnd/>
            <a:tailEnd/>
          </a:ln>
        </p:spPr>
        <p:txBody>
          <a:bodyPr/>
          <a:lstStyle/>
          <a:p>
            <a:endParaRPr lang="zh-CN" altLang="en-US"/>
          </a:p>
        </p:txBody>
      </p:sp>
      <p:sp>
        <p:nvSpPr>
          <p:cNvPr id="616530" name="Line 82"/>
          <p:cNvSpPr>
            <a:spLocks noChangeShapeType="1"/>
          </p:cNvSpPr>
          <p:nvPr/>
        </p:nvSpPr>
        <p:spPr bwMode="auto">
          <a:xfrm>
            <a:off x="7275513" y="4098925"/>
            <a:ext cx="390525" cy="0"/>
          </a:xfrm>
          <a:prstGeom prst="line">
            <a:avLst/>
          </a:prstGeom>
          <a:noFill/>
          <a:ln w="9525">
            <a:solidFill>
              <a:srgbClr val="800000"/>
            </a:solidFill>
            <a:round/>
            <a:headEnd/>
            <a:tailEnd/>
          </a:ln>
        </p:spPr>
        <p:txBody>
          <a:bodyPr/>
          <a:lstStyle/>
          <a:p>
            <a:endParaRPr lang="zh-CN" altLang="en-US"/>
          </a:p>
        </p:txBody>
      </p:sp>
      <p:sp>
        <p:nvSpPr>
          <p:cNvPr id="616531" name="Line 83"/>
          <p:cNvSpPr>
            <a:spLocks noChangeShapeType="1"/>
          </p:cNvSpPr>
          <p:nvPr/>
        </p:nvSpPr>
        <p:spPr bwMode="auto">
          <a:xfrm>
            <a:off x="7859713" y="4111625"/>
            <a:ext cx="390525" cy="0"/>
          </a:xfrm>
          <a:prstGeom prst="line">
            <a:avLst/>
          </a:prstGeom>
          <a:noFill/>
          <a:ln w="9525">
            <a:solidFill>
              <a:srgbClr val="800000"/>
            </a:solidFill>
            <a:round/>
            <a:headEnd/>
            <a:tailEnd/>
          </a:ln>
        </p:spPr>
        <p:txBody>
          <a:bodyPr/>
          <a:lstStyle/>
          <a:p>
            <a:endParaRPr lang="zh-CN" altLang="en-US"/>
          </a:p>
        </p:txBody>
      </p:sp>
      <p:sp>
        <p:nvSpPr>
          <p:cNvPr id="616532" name="Line 84"/>
          <p:cNvSpPr>
            <a:spLocks noChangeShapeType="1"/>
          </p:cNvSpPr>
          <p:nvPr/>
        </p:nvSpPr>
        <p:spPr bwMode="auto">
          <a:xfrm>
            <a:off x="5532438" y="4146550"/>
            <a:ext cx="390525" cy="0"/>
          </a:xfrm>
          <a:prstGeom prst="line">
            <a:avLst/>
          </a:prstGeom>
          <a:noFill/>
          <a:ln w="9525">
            <a:solidFill>
              <a:srgbClr val="800000"/>
            </a:solidFill>
            <a:round/>
            <a:headEnd/>
            <a:tailEnd/>
          </a:ln>
        </p:spPr>
        <p:txBody>
          <a:bodyPr/>
          <a:lstStyle/>
          <a:p>
            <a:endParaRPr lang="zh-CN" altLang="en-US"/>
          </a:p>
        </p:txBody>
      </p:sp>
      <p:sp>
        <p:nvSpPr>
          <p:cNvPr id="616533" name="Line 85"/>
          <p:cNvSpPr>
            <a:spLocks noChangeShapeType="1"/>
          </p:cNvSpPr>
          <p:nvPr/>
        </p:nvSpPr>
        <p:spPr bwMode="auto">
          <a:xfrm>
            <a:off x="4970463" y="4140200"/>
            <a:ext cx="390525" cy="0"/>
          </a:xfrm>
          <a:prstGeom prst="line">
            <a:avLst/>
          </a:prstGeom>
          <a:noFill/>
          <a:ln w="9525">
            <a:solidFill>
              <a:srgbClr val="800000"/>
            </a:solidFill>
            <a:round/>
            <a:headEnd/>
            <a:tailEnd/>
          </a:ln>
        </p:spPr>
        <p:txBody>
          <a:bodyPr/>
          <a:lstStyle/>
          <a:p>
            <a:endParaRPr lang="zh-CN" altLang="en-US"/>
          </a:p>
        </p:txBody>
      </p:sp>
      <p:sp>
        <p:nvSpPr>
          <p:cNvPr id="616534" name="Line 86"/>
          <p:cNvSpPr>
            <a:spLocks noChangeShapeType="1"/>
          </p:cNvSpPr>
          <p:nvPr/>
        </p:nvSpPr>
        <p:spPr bwMode="auto">
          <a:xfrm>
            <a:off x="3851275" y="4100513"/>
            <a:ext cx="390525" cy="0"/>
          </a:xfrm>
          <a:prstGeom prst="line">
            <a:avLst/>
          </a:prstGeom>
          <a:noFill/>
          <a:ln w="9525">
            <a:solidFill>
              <a:srgbClr val="800000"/>
            </a:solidFill>
            <a:round/>
            <a:headEnd/>
            <a:tailEnd/>
          </a:ln>
        </p:spPr>
        <p:txBody>
          <a:bodyPr/>
          <a:lstStyle/>
          <a:p>
            <a:endParaRPr lang="zh-CN" altLang="en-US"/>
          </a:p>
        </p:txBody>
      </p:sp>
      <p:sp>
        <p:nvSpPr>
          <p:cNvPr id="616535" name="Text Box 87"/>
          <p:cNvSpPr txBox="1">
            <a:spLocks noChangeArrowheads="1"/>
          </p:cNvSpPr>
          <p:nvPr/>
        </p:nvSpPr>
        <p:spPr bwMode="auto">
          <a:xfrm>
            <a:off x="1466850" y="4930775"/>
            <a:ext cx="6911975" cy="1168400"/>
          </a:xfrm>
          <a:prstGeom prst="rect">
            <a:avLst/>
          </a:prstGeom>
          <a:noFill/>
          <a:ln w="9525">
            <a:noFill/>
            <a:miter lim="800000"/>
            <a:headEnd/>
            <a:tailEnd/>
          </a:ln>
        </p:spPr>
        <p:txBody>
          <a:bodyPr lIns="0" tIns="0" rIns="0" bIns="0">
            <a:spAutoFit/>
          </a:bodyPr>
          <a:lstStyle/>
          <a:p>
            <a:pPr eaLnBrk="1" hangingPunct="1">
              <a:spcBef>
                <a:spcPct val="10000"/>
              </a:spcBef>
            </a:pPr>
            <a:r>
              <a:rPr kumimoji="1" lang="zh-CN" altLang="en-US" sz="2400">
                <a:ea typeface="宋体" pitchFamily="2" charset="-122"/>
              </a:rPr>
              <a:t>                                                </a:t>
            </a:r>
            <a:r>
              <a:rPr kumimoji="1" lang="zh-CN" altLang="en-US" sz="2400" b="1">
                <a:solidFill>
                  <a:srgbClr val="006600"/>
                </a:solidFill>
                <a:ea typeface="宋体" pitchFamily="2" charset="-122"/>
              </a:rPr>
              <a:t>√    √ </a:t>
            </a:r>
            <a:r>
              <a:rPr kumimoji="1" lang="zh-CN" altLang="en-US" sz="2400" b="1">
                <a:ea typeface="宋体" pitchFamily="2" charset="-122"/>
              </a:rPr>
              <a:t>      </a:t>
            </a:r>
          </a:p>
          <a:p>
            <a:pPr eaLnBrk="1" hangingPunct="1">
              <a:spcBef>
                <a:spcPct val="10000"/>
              </a:spcBef>
            </a:pPr>
            <a:r>
              <a:rPr kumimoji="1" lang="zh-CN" altLang="en-US" sz="2400" b="1">
                <a:ea typeface="宋体" pitchFamily="2" charset="-122"/>
              </a:rPr>
              <a:t>                             </a:t>
            </a:r>
            <a:r>
              <a:rPr kumimoji="1" lang="zh-CN" altLang="en-US" sz="2400" b="1">
                <a:solidFill>
                  <a:srgbClr val="006600"/>
                </a:solidFill>
                <a:ea typeface="宋体" pitchFamily="2" charset="-122"/>
              </a:rPr>
              <a:t>√  √          √    √</a:t>
            </a:r>
          </a:p>
          <a:p>
            <a:pPr eaLnBrk="1" hangingPunct="1">
              <a:spcBef>
                <a:spcPct val="10000"/>
              </a:spcBef>
            </a:pPr>
            <a:r>
              <a:rPr kumimoji="1" lang="zh-CN" altLang="en-US" sz="2400" b="1">
                <a:solidFill>
                  <a:srgbClr val="006600"/>
                </a:solidFill>
                <a:ea typeface="宋体" pitchFamily="2" charset="-122"/>
              </a:rPr>
              <a:t>                             √  √          √    √   √   √   √</a:t>
            </a:r>
          </a:p>
        </p:txBody>
      </p:sp>
      <p:sp>
        <p:nvSpPr>
          <p:cNvPr id="616536" name="Text Box 88"/>
          <p:cNvSpPr txBox="1">
            <a:spLocks noChangeArrowheads="1"/>
          </p:cNvSpPr>
          <p:nvPr/>
        </p:nvSpPr>
        <p:spPr bwMode="auto">
          <a:xfrm>
            <a:off x="3306763" y="3021013"/>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 4</a:t>
            </a:r>
          </a:p>
        </p:txBody>
      </p:sp>
      <p:sp>
        <p:nvSpPr>
          <p:cNvPr id="616537" name="Text Box 89"/>
          <p:cNvSpPr txBox="1">
            <a:spLocks noChangeArrowheads="1"/>
          </p:cNvSpPr>
          <p:nvPr/>
        </p:nvSpPr>
        <p:spPr bwMode="auto">
          <a:xfrm>
            <a:off x="3935413" y="3413125"/>
            <a:ext cx="322262"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4</a:t>
            </a:r>
          </a:p>
        </p:txBody>
      </p:sp>
      <p:sp>
        <p:nvSpPr>
          <p:cNvPr id="616538" name="Text Box 90"/>
          <p:cNvSpPr txBox="1">
            <a:spLocks noChangeArrowheads="1"/>
          </p:cNvSpPr>
          <p:nvPr/>
        </p:nvSpPr>
        <p:spPr bwMode="auto">
          <a:xfrm>
            <a:off x="3903663" y="3033713"/>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1</a:t>
            </a:r>
          </a:p>
        </p:txBody>
      </p:sp>
      <p:sp>
        <p:nvSpPr>
          <p:cNvPr id="616539" name="Text Box 91"/>
          <p:cNvSpPr txBox="1">
            <a:spLocks noChangeArrowheads="1"/>
          </p:cNvSpPr>
          <p:nvPr/>
        </p:nvSpPr>
        <p:spPr bwMode="auto">
          <a:xfrm>
            <a:off x="6218238" y="4111625"/>
            <a:ext cx="3079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4</a:t>
            </a:r>
          </a:p>
        </p:txBody>
      </p:sp>
      <p:sp>
        <p:nvSpPr>
          <p:cNvPr id="616540" name="Text Box 92"/>
          <p:cNvSpPr txBox="1">
            <a:spLocks noChangeArrowheads="1"/>
          </p:cNvSpPr>
          <p:nvPr/>
        </p:nvSpPr>
        <p:spPr bwMode="auto">
          <a:xfrm>
            <a:off x="6813550" y="4103688"/>
            <a:ext cx="3079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5</a:t>
            </a:r>
          </a:p>
        </p:txBody>
      </p:sp>
      <p:sp>
        <p:nvSpPr>
          <p:cNvPr id="616541" name="Text Box 93"/>
          <p:cNvSpPr txBox="1">
            <a:spLocks noChangeArrowheads="1"/>
          </p:cNvSpPr>
          <p:nvPr/>
        </p:nvSpPr>
        <p:spPr bwMode="auto">
          <a:xfrm>
            <a:off x="7372350" y="4090988"/>
            <a:ext cx="3079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1</a:t>
            </a:r>
          </a:p>
        </p:txBody>
      </p:sp>
      <p:sp>
        <p:nvSpPr>
          <p:cNvPr id="616542" name="Text Box 94"/>
          <p:cNvSpPr txBox="1">
            <a:spLocks noChangeArrowheads="1"/>
          </p:cNvSpPr>
          <p:nvPr/>
        </p:nvSpPr>
        <p:spPr bwMode="auto">
          <a:xfrm>
            <a:off x="7956550" y="4090988"/>
            <a:ext cx="3079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2</a:t>
            </a:r>
          </a:p>
        </p:txBody>
      </p:sp>
      <p:sp>
        <p:nvSpPr>
          <p:cNvPr id="616543" name="Text Box 95"/>
          <p:cNvSpPr txBox="1">
            <a:spLocks noChangeArrowheads="1"/>
          </p:cNvSpPr>
          <p:nvPr/>
        </p:nvSpPr>
        <p:spPr bwMode="auto">
          <a:xfrm>
            <a:off x="1420813" y="2540000"/>
            <a:ext cx="6911975" cy="457200"/>
          </a:xfrm>
          <a:prstGeom prst="rect">
            <a:avLst/>
          </a:prstGeom>
          <a:noFill/>
          <a:ln w="9525">
            <a:noFill/>
            <a:miter lim="800000"/>
            <a:headEnd/>
            <a:tailEnd/>
          </a:ln>
        </p:spPr>
        <p:txBody>
          <a:bodyPr>
            <a:spAutoFit/>
          </a:bodyPr>
          <a:lstStyle/>
          <a:p>
            <a:pPr eaLnBrk="1" hangingPunct="1">
              <a:spcBef>
                <a:spcPct val="50000"/>
              </a:spcBef>
            </a:pPr>
            <a:r>
              <a:rPr kumimoji="1" lang="zh-CN" altLang="en-US" sz="2400">
                <a:ea typeface="宋体" pitchFamily="2" charset="-122"/>
              </a:rPr>
              <a:t> 1      2     3     4    1    2     5    1     2     3     4     5   </a:t>
            </a:r>
          </a:p>
        </p:txBody>
      </p:sp>
      <p:sp>
        <p:nvSpPr>
          <p:cNvPr id="616544" name="Line 96"/>
          <p:cNvSpPr>
            <a:spLocks noChangeShapeType="1"/>
          </p:cNvSpPr>
          <p:nvPr/>
        </p:nvSpPr>
        <p:spPr bwMode="auto">
          <a:xfrm>
            <a:off x="1538288" y="4470400"/>
            <a:ext cx="390525" cy="0"/>
          </a:xfrm>
          <a:prstGeom prst="line">
            <a:avLst/>
          </a:prstGeom>
          <a:noFill/>
          <a:ln w="9525">
            <a:solidFill>
              <a:srgbClr val="800000"/>
            </a:solidFill>
            <a:round/>
            <a:headEnd/>
            <a:tailEnd/>
          </a:ln>
        </p:spPr>
        <p:txBody>
          <a:bodyPr/>
          <a:lstStyle/>
          <a:p>
            <a:endParaRPr lang="zh-CN" altLang="en-US"/>
          </a:p>
        </p:txBody>
      </p:sp>
      <p:sp>
        <p:nvSpPr>
          <p:cNvPr id="616545" name="Line 97"/>
          <p:cNvSpPr>
            <a:spLocks noChangeShapeType="1"/>
          </p:cNvSpPr>
          <p:nvPr/>
        </p:nvSpPr>
        <p:spPr bwMode="auto">
          <a:xfrm>
            <a:off x="2147888" y="4464050"/>
            <a:ext cx="390525" cy="0"/>
          </a:xfrm>
          <a:prstGeom prst="line">
            <a:avLst/>
          </a:prstGeom>
          <a:noFill/>
          <a:ln w="9525">
            <a:solidFill>
              <a:srgbClr val="800000"/>
            </a:solidFill>
            <a:round/>
            <a:headEnd/>
            <a:tailEnd/>
          </a:ln>
        </p:spPr>
        <p:txBody>
          <a:bodyPr/>
          <a:lstStyle/>
          <a:p>
            <a:endParaRPr lang="zh-CN" altLang="en-US"/>
          </a:p>
        </p:txBody>
      </p:sp>
      <p:sp>
        <p:nvSpPr>
          <p:cNvPr id="616546" name="Line 98"/>
          <p:cNvSpPr>
            <a:spLocks noChangeShapeType="1"/>
          </p:cNvSpPr>
          <p:nvPr/>
        </p:nvSpPr>
        <p:spPr bwMode="auto">
          <a:xfrm>
            <a:off x="4975225" y="4511675"/>
            <a:ext cx="390525" cy="0"/>
          </a:xfrm>
          <a:prstGeom prst="line">
            <a:avLst/>
          </a:prstGeom>
          <a:noFill/>
          <a:ln w="9525">
            <a:solidFill>
              <a:srgbClr val="800000"/>
            </a:solidFill>
            <a:round/>
            <a:headEnd/>
            <a:tailEnd/>
          </a:ln>
        </p:spPr>
        <p:txBody>
          <a:bodyPr/>
          <a:lstStyle/>
          <a:p>
            <a:endParaRPr lang="zh-CN" altLang="en-US"/>
          </a:p>
        </p:txBody>
      </p:sp>
      <p:sp>
        <p:nvSpPr>
          <p:cNvPr id="616547" name="Line 99"/>
          <p:cNvSpPr>
            <a:spLocks noChangeShapeType="1"/>
          </p:cNvSpPr>
          <p:nvPr/>
        </p:nvSpPr>
        <p:spPr bwMode="auto">
          <a:xfrm>
            <a:off x="5530850" y="4514850"/>
            <a:ext cx="390525" cy="0"/>
          </a:xfrm>
          <a:prstGeom prst="line">
            <a:avLst/>
          </a:prstGeom>
          <a:noFill/>
          <a:ln w="9525">
            <a:solidFill>
              <a:srgbClr val="800000"/>
            </a:solidFill>
            <a:round/>
            <a:headEnd/>
            <a:tailEnd/>
          </a:ln>
        </p:spPr>
        <p:txBody>
          <a:bodyPr/>
          <a:lstStyle/>
          <a:p>
            <a:endParaRPr lang="zh-CN" altLang="en-US"/>
          </a:p>
        </p:txBody>
      </p:sp>
      <p:sp>
        <p:nvSpPr>
          <p:cNvPr id="616548" name="Line 100"/>
          <p:cNvSpPr>
            <a:spLocks noChangeShapeType="1"/>
          </p:cNvSpPr>
          <p:nvPr/>
        </p:nvSpPr>
        <p:spPr bwMode="auto">
          <a:xfrm>
            <a:off x="6143625" y="4518025"/>
            <a:ext cx="390525" cy="0"/>
          </a:xfrm>
          <a:prstGeom prst="line">
            <a:avLst/>
          </a:prstGeom>
          <a:noFill/>
          <a:ln w="9525">
            <a:solidFill>
              <a:srgbClr val="800000"/>
            </a:solidFill>
            <a:round/>
            <a:headEnd/>
            <a:tailEnd/>
          </a:ln>
        </p:spPr>
        <p:txBody>
          <a:bodyPr/>
          <a:lstStyle/>
          <a:p>
            <a:endParaRPr lang="zh-CN" altLang="en-US"/>
          </a:p>
        </p:txBody>
      </p:sp>
      <p:sp>
        <p:nvSpPr>
          <p:cNvPr id="616549" name="Line 101"/>
          <p:cNvSpPr>
            <a:spLocks noChangeShapeType="1"/>
          </p:cNvSpPr>
          <p:nvPr/>
        </p:nvSpPr>
        <p:spPr bwMode="auto">
          <a:xfrm>
            <a:off x="6692900" y="4498975"/>
            <a:ext cx="390525" cy="0"/>
          </a:xfrm>
          <a:prstGeom prst="line">
            <a:avLst/>
          </a:prstGeom>
          <a:noFill/>
          <a:ln w="9525">
            <a:solidFill>
              <a:srgbClr val="800000"/>
            </a:solidFill>
            <a:round/>
            <a:headEnd/>
            <a:tailEnd/>
          </a:ln>
        </p:spPr>
        <p:txBody>
          <a:bodyPr/>
          <a:lstStyle/>
          <a:p>
            <a:endParaRPr lang="zh-CN" altLang="en-US"/>
          </a:p>
        </p:txBody>
      </p:sp>
      <p:sp>
        <p:nvSpPr>
          <p:cNvPr id="616550" name="Line 102"/>
          <p:cNvSpPr>
            <a:spLocks noChangeShapeType="1"/>
          </p:cNvSpPr>
          <p:nvPr/>
        </p:nvSpPr>
        <p:spPr bwMode="auto">
          <a:xfrm>
            <a:off x="7270750" y="4478338"/>
            <a:ext cx="390525" cy="0"/>
          </a:xfrm>
          <a:prstGeom prst="line">
            <a:avLst/>
          </a:prstGeom>
          <a:noFill/>
          <a:ln w="9525">
            <a:solidFill>
              <a:srgbClr val="800000"/>
            </a:solidFill>
            <a:round/>
            <a:headEnd/>
            <a:tailEnd/>
          </a:ln>
        </p:spPr>
        <p:txBody>
          <a:bodyPr/>
          <a:lstStyle/>
          <a:p>
            <a:endParaRPr lang="zh-CN" altLang="en-US"/>
          </a:p>
        </p:txBody>
      </p:sp>
      <p:sp>
        <p:nvSpPr>
          <p:cNvPr id="616551" name="Line 103"/>
          <p:cNvSpPr>
            <a:spLocks noChangeShapeType="1"/>
          </p:cNvSpPr>
          <p:nvPr/>
        </p:nvSpPr>
        <p:spPr bwMode="auto">
          <a:xfrm>
            <a:off x="7861300" y="4510088"/>
            <a:ext cx="390525" cy="0"/>
          </a:xfrm>
          <a:prstGeom prst="line">
            <a:avLst/>
          </a:prstGeom>
          <a:noFill/>
          <a:ln w="9525">
            <a:solidFill>
              <a:srgbClr val="800000"/>
            </a:solidFill>
            <a:round/>
            <a:headEnd/>
            <a:tailEnd/>
          </a:ln>
        </p:spPr>
        <p:txBody>
          <a:bodyPr/>
          <a:lstStyle/>
          <a:p>
            <a:endParaRPr lang="zh-CN" altLang="en-US"/>
          </a:p>
        </p:txBody>
      </p:sp>
      <p:sp>
        <p:nvSpPr>
          <p:cNvPr id="616552" name="Line 104"/>
          <p:cNvSpPr>
            <a:spLocks noChangeShapeType="1"/>
          </p:cNvSpPr>
          <p:nvPr/>
        </p:nvSpPr>
        <p:spPr bwMode="auto">
          <a:xfrm>
            <a:off x="2732088" y="4476750"/>
            <a:ext cx="390525" cy="0"/>
          </a:xfrm>
          <a:prstGeom prst="line">
            <a:avLst/>
          </a:prstGeom>
          <a:noFill/>
          <a:ln w="9525">
            <a:solidFill>
              <a:srgbClr val="800000"/>
            </a:solidFill>
            <a:round/>
            <a:headEnd/>
            <a:tailEnd/>
          </a:ln>
        </p:spPr>
        <p:txBody>
          <a:bodyPr/>
          <a:lstStyle/>
          <a:p>
            <a:endParaRPr lang="zh-CN" altLang="en-US"/>
          </a:p>
        </p:txBody>
      </p:sp>
      <p:sp>
        <p:nvSpPr>
          <p:cNvPr id="616553" name="Line 105"/>
          <p:cNvSpPr>
            <a:spLocks noChangeShapeType="1"/>
          </p:cNvSpPr>
          <p:nvPr/>
        </p:nvSpPr>
        <p:spPr bwMode="auto">
          <a:xfrm>
            <a:off x="3303588" y="4489450"/>
            <a:ext cx="390525" cy="0"/>
          </a:xfrm>
          <a:prstGeom prst="line">
            <a:avLst/>
          </a:prstGeom>
          <a:noFill/>
          <a:ln w="9525">
            <a:solidFill>
              <a:srgbClr val="800000"/>
            </a:solidFill>
            <a:round/>
            <a:headEnd/>
            <a:tailEnd/>
          </a:ln>
        </p:spPr>
        <p:txBody>
          <a:bodyPr/>
          <a:lstStyle/>
          <a:p>
            <a:endParaRPr lang="zh-CN" altLang="en-US"/>
          </a:p>
        </p:txBody>
      </p:sp>
      <p:sp>
        <p:nvSpPr>
          <p:cNvPr id="616554" name="Line 106"/>
          <p:cNvSpPr>
            <a:spLocks noChangeShapeType="1"/>
          </p:cNvSpPr>
          <p:nvPr/>
        </p:nvSpPr>
        <p:spPr bwMode="auto">
          <a:xfrm>
            <a:off x="3849688" y="4502150"/>
            <a:ext cx="390525" cy="0"/>
          </a:xfrm>
          <a:prstGeom prst="line">
            <a:avLst/>
          </a:prstGeom>
          <a:noFill/>
          <a:ln w="9525">
            <a:solidFill>
              <a:srgbClr val="800000"/>
            </a:solidFill>
            <a:round/>
            <a:headEnd/>
            <a:tailEnd/>
          </a:ln>
        </p:spPr>
        <p:txBody>
          <a:bodyPr/>
          <a:lstStyle/>
          <a:p>
            <a:endParaRPr lang="zh-CN" altLang="en-US"/>
          </a:p>
        </p:txBody>
      </p:sp>
      <p:sp>
        <p:nvSpPr>
          <p:cNvPr id="616555" name="Line 107"/>
          <p:cNvSpPr>
            <a:spLocks noChangeShapeType="1"/>
          </p:cNvSpPr>
          <p:nvPr/>
        </p:nvSpPr>
        <p:spPr bwMode="auto">
          <a:xfrm>
            <a:off x="4408488" y="4514850"/>
            <a:ext cx="390525" cy="0"/>
          </a:xfrm>
          <a:prstGeom prst="line">
            <a:avLst/>
          </a:prstGeom>
          <a:noFill/>
          <a:ln w="9525">
            <a:solidFill>
              <a:srgbClr val="800000"/>
            </a:solidFill>
            <a:round/>
            <a:headEnd/>
            <a:tailEnd/>
          </a:ln>
        </p:spPr>
        <p:txBody>
          <a:bodyPr/>
          <a:lstStyle/>
          <a:p>
            <a:endParaRPr lang="zh-CN" altLang="en-US"/>
          </a:p>
        </p:txBody>
      </p:sp>
      <p:sp>
        <p:nvSpPr>
          <p:cNvPr id="616556" name="Text Box 108"/>
          <p:cNvSpPr txBox="1">
            <a:spLocks noChangeArrowheads="1"/>
          </p:cNvSpPr>
          <p:nvPr/>
        </p:nvSpPr>
        <p:spPr bwMode="auto">
          <a:xfrm>
            <a:off x="5068888" y="4511675"/>
            <a:ext cx="3079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3</a:t>
            </a:r>
          </a:p>
        </p:txBody>
      </p:sp>
      <p:sp>
        <p:nvSpPr>
          <p:cNvPr id="616557" name="Text Box 109"/>
          <p:cNvSpPr txBox="1">
            <a:spLocks noChangeArrowheads="1"/>
          </p:cNvSpPr>
          <p:nvPr/>
        </p:nvSpPr>
        <p:spPr bwMode="auto">
          <a:xfrm>
            <a:off x="5603875" y="3006725"/>
            <a:ext cx="22860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1</a:t>
            </a:r>
          </a:p>
        </p:txBody>
      </p:sp>
      <p:sp>
        <p:nvSpPr>
          <p:cNvPr id="616558" name="Text Box 110"/>
          <p:cNvSpPr txBox="1">
            <a:spLocks noChangeArrowheads="1"/>
          </p:cNvSpPr>
          <p:nvPr/>
        </p:nvSpPr>
        <p:spPr bwMode="auto">
          <a:xfrm>
            <a:off x="6208713" y="4513263"/>
            <a:ext cx="214312"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3</a:t>
            </a:r>
          </a:p>
        </p:txBody>
      </p:sp>
      <p:sp>
        <p:nvSpPr>
          <p:cNvPr id="616559" name="Text Box 111"/>
          <p:cNvSpPr txBox="1">
            <a:spLocks noChangeArrowheads="1"/>
          </p:cNvSpPr>
          <p:nvPr/>
        </p:nvSpPr>
        <p:spPr bwMode="auto">
          <a:xfrm>
            <a:off x="6789738" y="4505325"/>
            <a:ext cx="3079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4</a:t>
            </a:r>
          </a:p>
        </p:txBody>
      </p:sp>
      <p:sp>
        <p:nvSpPr>
          <p:cNvPr id="616560" name="Text Box 112"/>
          <p:cNvSpPr txBox="1">
            <a:spLocks noChangeArrowheads="1"/>
          </p:cNvSpPr>
          <p:nvPr/>
        </p:nvSpPr>
        <p:spPr bwMode="auto">
          <a:xfrm>
            <a:off x="7372350" y="4484688"/>
            <a:ext cx="3079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5</a:t>
            </a:r>
          </a:p>
        </p:txBody>
      </p:sp>
      <p:sp>
        <p:nvSpPr>
          <p:cNvPr id="616561" name="Text Box 113"/>
          <p:cNvSpPr txBox="1">
            <a:spLocks noChangeArrowheads="1"/>
          </p:cNvSpPr>
          <p:nvPr/>
        </p:nvSpPr>
        <p:spPr bwMode="auto">
          <a:xfrm>
            <a:off x="7956550" y="4497388"/>
            <a:ext cx="3079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1</a:t>
            </a:r>
          </a:p>
        </p:txBody>
      </p:sp>
      <p:sp>
        <p:nvSpPr>
          <p:cNvPr id="616562" name="Text Box 114"/>
          <p:cNvSpPr txBox="1">
            <a:spLocks noChangeArrowheads="1"/>
          </p:cNvSpPr>
          <p:nvPr/>
        </p:nvSpPr>
        <p:spPr bwMode="auto">
          <a:xfrm>
            <a:off x="431800" y="4822825"/>
            <a:ext cx="1143000" cy="1260475"/>
          </a:xfrm>
          <a:prstGeom prst="rect">
            <a:avLst/>
          </a:prstGeom>
          <a:noFill/>
          <a:ln w="9525">
            <a:noFill/>
            <a:miter lim="800000"/>
            <a:headEnd/>
            <a:tailEnd/>
          </a:ln>
        </p:spPr>
        <p:txBody>
          <a:bodyPr>
            <a:spAutoFit/>
          </a:bodyPr>
          <a:lstStyle/>
          <a:p>
            <a:pPr eaLnBrk="1" hangingPunct="1">
              <a:spcBef>
                <a:spcPct val="10000"/>
              </a:spcBef>
            </a:pPr>
            <a:r>
              <a:rPr kumimoji="1" lang="zh-CN" altLang="en-US" sz="2400">
                <a:ea typeface="黑体" pitchFamily="49" charset="-122"/>
              </a:rPr>
              <a:t>3行/组</a:t>
            </a:r>
          </a:p>
          <a:p>
            <a:pPr eaLnBrk="1" hangingPunct="1">
              <a:spcBef>
                <a:spcPct val="10000"/>
              </a:spcBef>
            </a:pPr>
            <a:r>
              <a:rPr kumimoji="1" lang="en-US" altLang="zh-CN" sz="2400">
                <a:ea typeface="黑体" pitchFamily="49" charset="-122"/>
              </a:rPr>
              <a:t>4</a:t>
            </a:r>
            <a:r>
              <a:rPr kumimoji="1" lang="zh-CN" altLang="en-US" sz="2400">
                <a:ea typeface="黑体" pitchFamily="49" charset="-122"/>
              </a:rPr>
              <a:t>行/组</a:t>
            </a:r>
          </a:p>
          <a:p>
            <a:pPr eaLnBrk="1" hangingPunct="1">
              <a:spcBef>
                <a:spcPct val="10000"/>
              </a:spcBef>
            </a:pPr>
            <a:r>
              <a:rPr kumimoji="1" lang="zh-CN" altLang="en-US" sz="2400">
                <a:ea typeface="黑体" pitchFamily="49" charset="-122"/>
              </a:rPr>
              <a:t>5行/组</a:t>
            </a:r>
          </a:p>
        </p:txBody>
      </p:sp>
      <p:sp>
        <p:nvSpPr>
          <p:cNvPr id="616563" name="Text Box 115"/>
          <p:cNvSpPr txBox="1">
            <a:spLocks noChangeArrowheads="1"/>
          </p:cNvSpPr>
          <p:nvPr/>
        </p:nvSpPr>
        <p:spPr bwMode="auto">
          <a:xfrm>
            <a:off x="6372225" y="908050"/>
            <a:ext cx="2025650" cy="577850"/>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zh-CN" altLang="en-US" sz="1900" b="1">
                <a:solidFill>
                  <a:srgbClr val="FF0000"/>
                </a:solidFill>
                <a:latin typeface="微软雅黑" pitchFamily="34" charset="-122"/>
                <a:ea typeface="微软雅黑" pitchFamily="34" charset="-122"/>
              </a:rPr>
              <a:t>总是把最长时间不看的书还回去！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6563"/>
                                        </p:tgtEl>
                                        <p:attrNameLst>
                                          <p:attrName>style.visibility</p:attrName>
                                        </p:attrNameLst>
                                      </p:cBhvr>
                                      <p:to>
                                        <p:strVal val="visible"/>
                                      </p:to>
                                    </p:set>
                                    <p:animEffect transition="in" filter="blinds(horizontal)">
                                      <p:cBhvr>
                                        <p:cTn id="7" dur="500"/>
                                        <p:tgtEl>
                                          <p:spTgt spid="616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563"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idx="4294967295"/>
          </p:nvPr>
        </p:nvSpPr>
        <p:spPr>
          <a:xfrm>
            <a:off x="236538" y="107950"/>
            <a:ext cx="8807450" cy="569913"/>
          </a:xfrm>
        </p:spPr>
        <p:txBody>
          <a:bodyPr lIns="91440" tIns="45720" rIns="91440" bIns="45720" anchor="ctr"/>
          <a:lstStyle/>
          <a:p>
            <a:pPr eaLnBrk="1" hangingPunct="1"/>
            <a:r>
              <a:rPr lang="zh-CN" altLang="en-US">
                <a:solidFill>
                  <a:srgbClr val="CC0000"/>
                </a:solidFill>
              </a:rPr>
              <a:t>替换算法-最近最少用</a:t>
            </a:r>
          </a:p>
        </p:txBody>
      </p:sp>
      <p:sp>
        <p:nvSpPr>
          <p:cNvPr id="617475" name="Rectangle 3"/>
          <p:cNvSpPr>
            <a:spLocks noGrp="1" noChangeArrowheads="1"/>
          </p:cNvSpPr>
          <p:nvPr>
            <p:ph type="body" idx="4294967295"/>
          </p:nvPr>
        </p:nvSpPr>
        <p:spPr>
          <a:xfrm>
            <a:off x="520700" y="981075"/>
            <a:ext cx="8299450" cy="4454525"/>
          </a:xfrm>
        </p:spPr>
        <p:txBody>
          <a:bodyPr lIns="91440" tIns="45720" rIns="91440" bIns="45720"/>
          <a:lstStyle/>
          <a:p>
            <a:pPr eaLnBrk="1" hangingPunct="1">
              <a:lnSpc>
                <a:spcPct val="115000"/>
              </a:lnSpc>
              <a:spcBef>
                <a:spcPct val="50000"/>
              </a:spcBef>
            </a:pPr>
            <a:r>
              <a:rPr lang="en-US" altLang="zh-CN" sz="2200">
                <a:latin typeface="微软雅黑" pitchFamily="34" charset="-122"/>
                <a:ea typeface="微软雅黑" pitchFamily="34" charset="-122"/>
              </a:rPr>
              <a:t>LRU</a:t>
            </a:r>
            <a:r>
              <a:rPr lang="zh-CN" altLang="en-US" sz="2200">
                <a:latin typeface="微软雅黑" pitchFamily="34" charset="-122"/>
                <a:ea typeface="微软雅黑" pitchFamily="34" charset="-122"/>
              </a:rPr>
              <a:t>是一种堆栈算法，它的命中率随组的增大而提高。</a:t>
            </a:r>
          </a:p>
          <a:p>
            <a:pPr eaLnBrk="1" hangingPunct="1">
              <a:lnSpc>
                <a:spcPct val="115000"/>
              </a:lnSpc>
              <a:spcBef>
                <a:spcPct val="50000"/>
              </a:spcBef>
            </a:pPr>
            <a:r>
              <a:rPr lang="zh-CN" altLang="en-US" sz="2200">
                <a:latin typeface="微软雅黑" pitchFamily="34" charset="-122"/>
                <a:ea typeface="微软雅黑" pitchFamily="34" charset="-122"/>
              </a:rPr>
              <a:t>当分块局部化范围</a:t>
            </a:r>
            <a:r>
              <a:rPr lang="en-US" altLang="zh-CN" sz="2200">
                <a:latin typeface="微软雅黑" pitchFamily="34" charset="-122"/>
                <a:ea typeface="微软雅黑" pitchFamily="34" charset="-122"/>
              </a:rPr>
              <a:t>(</a:t>
            </a:r>
            <a:r>
              <a:rPr lang="zh-CN" altLang="en-US" sz="2200">
                <a:latin typeface="微软雅黑" pitchFamily="34" charset="-122"/>
                <a:ea typeface="微软雅黑" pitchFamily="34" charset="-122"/>
              </a:rPr>
              <a:t>即：某段时间集中访问的存储区</a:t>
            </a:r>
            <a:r>
              <a:rPr lang="en-US" altLang="zh-CN" sz="2200">
                <a:latin typeface="微软雅黑" pitchFamily="34" charset="-122"/>
                <a:ea typeface="微软雅黑" pitchFamily="34" charset="-122"/>
              </a:rPr>
              <a:t>)</a:t>
            </a:r>
            <a:r>
              <a:rPr lang="zh-CN" altLang="en-US" sz="2200">
                <a:latin typeface="微软雅黑" pitchFamily="34" charset="-122"/>
                <a:ea typeface="微软雅黑" pitchFamily="34" charset="-122"/>
              </a:rPr>
              <a:t>超过了</a:t>
            </a:r>
            <a:r>
              <a:rPr lang="en-US" altLang="zh-CN" sz="2200">
                <a:latin typeface="微软雅黑" pitchFamily="34" charset="-122"/>
                <a:ea typeface="微软雅黑" pitchFamily="34" charset="-122"/>
              </a:rPr>
              <a:t>Cache</a:t>
            </a:r>
            <a:r>
              <a:rPr lang="zh-CN" altLang="en-US" sz="2200">
                <a:latin typeface="微软雅黑" pitchFamily="34" charset="-122"/>
                <a:ea typeface="微软雅黑" pitchFamily="34" charset="-122"/>
              </a:rPr>
              <a:t>存储容量时，命中率变得很低。极端情况下，假设地址流是1,2,3,4,1 2,3,4,1,……，而</a:t>
            </a:r>
            <a:r>
              <a:rPr lang="en-US" altLang="zh-CN" sz="2200">
                <a:latin typeface="微软雅黑" pitchFamily="34" charset="-122"/>
                <a:ea typeface="微软雅黑" pitchFamily="34" charset="-122"/>
              </a:rPr>
              <a:t>Cache</a:t>
            </a:r>
            <a:r>
              <a:rPr lang="zh-CN" altLang="en-US" sz="2200">
                <a:latin typeface="微软雅黑" pitchFamily="34" charset="-122"/>
                <a:ea typeface="微软雅黑" pitchFamily="34" charset="-122"/>
              </a:rPr>
              <a:t>每组只有3行，那么，不管是</a:t>
            </a:r>
            <a:r>
              <a:rPr lang="en-US" altLang="zh-CN" sz="2200">
                <a:latin typeface="微软雅黑" pitchFamily="34" charset="-122"/>
                <a:ea typeface="微软雅黑" pitchFamily="34" charset="-122"/>
              </a:rPr>
              <a:t>FIFO，</a:t>
            </a:r>
            <a:r>
              <a:rPr lang="zh-CN" altLang="en-US" sz="2200">
                <a:latin typeface="微软雅黑" pitchFamily="34" charset="-122"/>
                <a:ea typeface="微软雅黑" pitchFamily="34" charset="-122"/>
              </a:rPr>
              <a:t>还是</a:t>
            </a:r>
            <a:r>
              <a:rPr lang="en-US" altLang="zh-CN" sz="2200">
                <a:latin typeface="微软雅黑" pitchFamily="34" charset="-122"/>
                <a:ea typeface="微软雅黑" pitchFamily="34" charset="-122"/>
              </a:rPr>
              <a:t>LRU</a:t>
            </a:r>
            <a:r>
              <a:rPr lang="zh-CN" altLang="en-US" sz="2200">
                <a:latin typeface="微软雅黑" pitchFamily="34" charset="-122"/>
                <a:ea typeface="微软雅黑" pitchFamily="34" charset="-122"/>
              </a:rPr>
              <a:t>算法，其命中率都为0。这种现象称为颠簸(</a:t>
            </a:r>
            <a:r>
              <a:rPr lang="en-US" altLang="zh-CN" sz="2200">
                <a:latin typeface="微软雅黑" pitchFamily="34" charset="-122"/>
                <a:ea typeface="微软雅黑" pitchFamily="34" charset="-122"/>
              </a:rPr>
              <a:t>Thrashing / PingPong)。</a:t>
            </a:r>
          </a:p>
          <a:p>
            <a:pPr eaLnBrk="1" hangingPunct="1">
              <a:lnSpc>
                <a:spcPct val="115000"/>
              </a:lnSpc>
              <a:spcBef>
                <a:spcPct val="50000"/>
              </a:spcBef>
            </a:pPr>
            <a:r>
              <a:rPr lang="en-US" altLang="zh-CN" sz="2200">
                <a:latin typeface="微软雅黑" pitchFamily="34" charset="-122"/>
                <a:ea typeface="微软雅黑" pitchFamily="34" charset="-122"/>
              </a:rPr>
              <a:t>LRU</a:t>
            </a:r>
            <a:r>
              <a:rPr lang="zh-CN" altLang="en-US" sz="2200">
                <a:latin typeface="微软雅黑" pitchFamily="34" charset="-122"/>
                <a:ea typeface="微软雅黑" pitchFamily="34" charset="-122"/>
              </a:rPr>
              <a:t>具体实现时，并不是通过移动块来实现的，而是通过给每个</a:t>
            </a:r>
            <a:r>
              <a:rPr lang="en-US" altLang="zh-CN" sz="2200">
                <a:latin typeface="微软雅黑" pitchFamily="34" charset="-122"/>
                <a:ea typeface="微软雅黑" pitchFamily="34" charset="-122"/>
              </a:rPr>
              <a:t>cache</a:t>
            </a:r>
            <a:r>
              <a:rPr lang="zh-CN" altLang="en-US" sz="2200">
                <a:latin typeface="微软雅黑" pitchFamily="34" charset="-122"/>
                <a:ea typeface="微软雅黑" pitchFamily="34" charset="-122"/>
              </a:rPr>
              <a:t>行设定一个计数器，根据计数值来记录这些主存块的使用情况。这个计数值称为</a:t>
            </a:r>
            <a:r>
              <a:rPr lang="en-US" altLang="zh-CN" sz="2200">
                <a:solidFill>
                  <a:srgbClr val="FF0000"/>
                </a:solidFill>
                <a:latin typeface="微软雅黑" pitchFamily="34" charset="-122"/>
                <a:ea typeface="微软雅黑" pitchFamily="34" charset="-122"/>
              </a:rPr>
              <a:t>LRU</a:t>
            </a:r>
            <a:r>
              <a:rPr lang="zh-CN" altLang="en-US" sz="2200">
                <a:solidFill>
                  <a:srgbClr val="FF0000"/>
                </a:solidFill>
                <a:latin typeface="微软雅黑" pitchFamily="34" charset="-122"/>
                <a:ea typeface="微软雅黑" pitchFamily="34" charset="-122"/>
              </a:rPr>
              <a:t>位</a:t>
            </a:r>
            <a:r>
              <a:rPr lang="zh-CN" altLang="en-US" sz="2200">
                <a:latin typeface="微软雅黑" pitchFamily="34" charset="-122"/>
                <a:ea typeface="微软雅黑" pitchFamily="34" charset="-122"/>
              </a:rPr>
              <a:t>。</a:t>
            </a:r>
          </a:p>
          <a:p>
            <a:pPr eaLnBrk="1" hangingPunct="1">
              <a:lnSpc>
                <a:spcPct val="115000"/>
              </a:lnSpc>
              <a:spcBef>
                <a:spcPct val="50000"/>
              </a:spcBef>
              <a:buFontTx/>
              <a:buNone/>
            </a:pPr>
            <a:r>
              <a:rPr lang="zh-CN" altLang="en-US" sz="2200">
                <a:latin typeface="微软雅黑" pitchFamily="34" charset="-122"/>
                <a:ea typeface="微软雅黑" pitchFamily="34" charset="-122"/>
              </a:rPr>
              <a:t>    </a:t>
            </a:r>
            <a:r>
              <a:rPr lang="zh-CN" altLang="en-US" sz="2200">
                <a:latin typeface="微软雅黑" pitchFamily="34" charset="-122"/>
                <a:ea typeface="微软雅黑" pitchFamily="34" charset="-122"/>
                <a:hlinkClick r:id="" action="ppaction://hlinkshowjump?jump=nextslide"/>
              </a:rPr>
              <a:t>具体实现</a:t>
            </a:r>
            <a:endParaRPr lang="zh-CN" altLang="en-US" sz="220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idx="4294967295"/>
          </p:nvPr>
        </p:nvSpPr>
        <p:spPr>
          <a:xfrm>
            <a:off x="236538" y="107950"/>
            <a:ext cx="8807450" cy="569913"/>
          </a:xfrm>
        </p:spPr>
        <p:txBody>
          <a:bodyPr lIns="91440" tIns="45720" rIns="91440" bIns="45720" anchor="ctr"/>
          <a:lstStyle/>
          <a:p>
            <a:pPr eaLnBrk="1" hangingPunct="1"/>
            <a:r>
              <a:rPr lang="zh-CN" altLang="en-US">
                <a:solidFill>
                  <a:srgbClr val="CC0000"/>
                </a:solidFill>
              </a:rPr>
              <a:t>替换算法-最近最少用</a:t>
            </a:r>
          </a:p>
        </p:txBody>
      </p:sp>
      <p:sp>
        <p:nvSpPr>
          <p:cNvPr id="455683" name="Rectangle 3"/>
          <p:cNvSpPr>
            <a:spLocks noGrp="1" noChangeArrowheads="1"/>
          </p:cNvSpPr>
          <p:nvPr>
            <p:ph type="body" idx="4294967295"/>
          </p:nvPr>
        </p:nvSpPr>
        <p:spPr>
          <a:xfrm>
            <a:off x="0" y="1577975"/>
            <a:ext cx="8945563" cy="2757488"/>
          </a:xfrm>
        </p:spPr>
        <p:txBody>
          <a:bodyPr lIns="91440" tIns="45720" rIns="91440" bIns="45720"/>
          <a:lstStyle/>
          <a:p>
            <a:pPr eaLnBrk="1" hangingPunct="1"/>
            <a:r>
              <a:rPr lang="zh-CN" altLang="en-US" sz="2000">
                <a:latin typeface="微软雅黑" pitchFamily="34" charset="-122"/>
                <a:ea typeface="微软雅黑" pitchFamily="34" charset="-122"/>
              </a:rPr>
              <a:t>计数器变化规则：</a:t>
            </a:r>
          </a:p>
          <a:p>
            <a:pPr lvl="1" eaLnBrk="1" hangingPunct="1">
              <a:buFont typeface="Wingdings" pitchFamily="2" charset="2"/>
              <a:buChar char="Ø"/>
            </a:pPr>
            <a:r>
              <a:rPr lang="zh-CN" altLang="en-US" sz="2000">
                <a:latin typeface="微软雅黑" pitchFamily="34" charset="-122"/>
                <a:ea typeface="微软雅黑" pitchFamily="34" charset="-122"/>
              </a:rPr>
              <a:t>每组4行时，计数器有2位。计数值越小则说明越被常用。</a:t>
            </a:r>
          </a:p>
          <a:p>
            <a:pPr lvl="1" eaLnBrk="1" hangingPunct="1">
              <a:buFont typeface="Wingdings" pitchFamily="2" charset="2"/>
              <a:buChar char="Ø"/>
            </a:pPr>
            <a:r>
              <a:rPr lang="zh-CN" altLang="en-US" sz="2000">
                <a:latin typeface="微软雅黑" pitchFamily="34" charset="-122"/>
                <a:ea typeface="微软雅黑" pitchFamily="34" charset="-122"/>
              </a:rPr>
              <a:t>命中时，被访问行的计数器置0，比其低的计数器加1，其余不变。</a:t>
            </a:r>
          </a:p>
          <a:p>
            <a:pPr lvl="1" eaLnBrk="1" hangingPunct="1">
              <a:buFont typeface="Wingdings" pitchFamily="2" charset="2"/>
              <a:buChar char="Ø"/>
            </a:pPr>
            <a:r>
              <a:rPr lang="zh-CN" altLang="en-US" sz="2000">
                <a:latin typeface="微软雅黑" pitchFamily="34" charset="-122"/>
                <a:ea typeface="微软雅黑" pitchFamily="34" charset="-122"/>
              </a:rPr>
              <a:t>未命中且该组未满时，新行计数器置为0，其余全加1。</a:t>
            </a:r>
          </a:p>
          <a:p>
            <a:pPr lvl="1" eaLnBrk="1" hangingPunct="1">
              <a:buFont typeface="Wingdings" pitchFamily="2" charset="2"/>
              <a:buChar char="Ø"/>
            </a:pPr>
            <a:r>
              <a:rPr lang="zh-CN" altLang="en-US" sz="2000">
                <a:latin typeface="微软雅黑" pitchFamily="34" charset="-122"/>
                <a:ea typeface="微软雅黑" pitchFamily="34" charset="-122"/>
              </a:rPr>
              <a:t>未命中且该组已满时，计数值为3的那一行中的主存块被淘汰，新行计数器置为0，其余加1。</a:t>
            </a:r>
          </a:p>
          <a:p>
            <a:pPr lvl="1" eaLnBrk="1" hangingPunct="1"/>
            <a:endParaRPr lang="zh-CN" altLang="en-US" sz="2000">
              <a:latin typeface="微软雅黑" pitchFamily="34" charset="-122"/>
              <a:ea typeface="微软雅黑" pitchFamily="34" charset="-122"/>
            </a:endParaRPr>
          </a:p>
        </p:txBody>
      </p:sp>
      <p:sp>
        <p:nvSpPr>
          <p:cNvPr id="618500" name="Rectangle 4"/>
          <p:cNvSpPr>
            <a:spLocks noChangeArrowheads="1"/>
          </p:cNvSpPr>
          <p:nvPr/>
        </p:nvSpPr>
        <p:spPr bwMode="auto">
          <a:xfrm>
            <a:off x="525463" y="4541838"/>
            <a:ext cx="7851775" cy="1598612"/>
          </a:xfrm>
          <a:prstGeom prst="rect">
            <a:avLst/>
          </a:prstGeom>
          <a:noFill/>
          <a:ln w="9525">
            <a:solidFill>
              <a:srgbClr val="800000"/>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18501" name="Text Box 5"/>
          <p:cNvSpPr txBox="1">
            <a:spLocks noChangeArrowheads="1"/>
          </p:cNvSpPr>
          <p:nvPr/>
        </p:nvSpPr>
        <p:spPr bwMode="auto">
          <a:xfrm>
            <a:off x="431800" y="4056063"/>
            <a:ext cx="8161338" cy="457200"/>
          </a:xfrm>
          <a:prstGeom prst="rect">
            <a:avLst/>
          </a:prstGeom>
          <a:noFill/>
          <a:ln w="9525">
            <a:noFill/>
            <a:miter lim="800000"/>
            <a:headEnd/>
            <a:tailEnd/>
          </a:ln>
        </p:spPr>
        <p:txBody>
          <a:bodyPr>
            <a:spAutoFit/>
          </a:bodyPr>
          <a:lstStyle/>
          <a:p>
            <a:pPr eaLnBrk="1" hangingPunct="1">
              <a:spcBef>
                <a:spcPct val="50000"/>
              </a:spcBef>
            </a:pPr>
            <a:r>
              <a:rPr kumimoji="1" lang="zh-CN" altLang="en-US" sz="2400">
                <a:ea typeface="宋体" pitchFamily="2" charset="-122"/>
              </a:rPr>
              <a:t>  1      2      3      4      1      2     5      1      2      3      4      5   </a:t>
            </a:r>
          </a:p>
        </p:txBody>
      </p:sp>
      <p:sp>
        <p:nvSpPr>
          <p:cNvPr id="618502" name="Line 6"/>
          <p:cNvSpPr>
            <a:spLocks noChangeShapeType="1"/>
          </p:cNvSpPr>
          <p:nvPr/>
        </p:nvSpPr>
        <p:spPr bwMode="auto">
          <a:xfrm>
            <a:off x="525463" y="5024438"/>
            <a:ext cx="7850187" cy="0"/>
          </a:xfrm>
          <a:prstGeom prst="line">
            <a:avLst/>
          </a:prstGeom>
          <a:noFill/>
          <a:ln w="9525">
            <a:solidFill>
              <a:srgbClr val="800000"/>
            </a:solidFill>
            <a:round/>
            <a:headEnd/>
            <a:tailEnd/>
          </a:ln>
        </p:spPr>
        <p:txBody>
          <a:bodyPr/>
          <a:lstStyle/>
          <a:p>
            <a:endParaRPr lang="zh-CN" altLang="en-US"/>
          </a:p>
        </p:txBody>
      </p:sp>
      <p:sp>
        <p:nvSpPr>
          <p:cNvPr id="618503" name="Line 7"/>
          <p:cNvSpPr>
            <a:spLocks noChangeShapeType="1"/>
          </p:cNvSpPr>
          <p:nvPr/>
        </p:nvSpPr>
        <p:spPr bwMode="auto">
          <a:xfrm>
            <a:off x="512763" y="5367338"/>
            <a:ext cx="7891462" cy="0"/>
          </a:xfrm>
          <a:prstGeom prst="line">
            <a:avLst/>
          </a:prstGeom>
          <a:noFill/>
          <a:ln w="9525">
            <a:solidFill>
              <a:srgbClr val="800000"/>
            </a:solidFill>
            <a:round/>
            <a:headEnd/>
            <a:tailEnd/>
          </a:ln>
        </p:spPr>
        <p:txBody>
          <a:bodyPr/>
          <a:lstStyle/>
          <a:p>
            <a:endParaRPr lang="zh-CN" altLang="en-US"/>
          </a:p>
        </p:txBody>
      </p:sp>
      <p:sp>
        <p:nvSpPr>
          <p:cNvPr id="618504" name="Line 8"/>
          <p:cNvSpPr>
            <a:spLocks noChangeShapeType="1"/>
          </p:cNvSpPr>
          <p:nvPr/>
        </p:nvSpPr>
        <p:spPr bwMode="auto">
          <a:xfrm>
            <a:off x="525463" y="5748338"/>
            <a:ext cx="7837487" cy="0"/>
          </a:xfrm>
          <a:prstGeom prst="line">
            <a:avLst/>
          </a:prstGeom>
          <a:noFill/>
          <a:ln w="9525">
            <a:solidFill>
              <a:srgbClr val="800000"/>
            </a:solidFill>
            <a:round/>
            <a:headEnd/>
            <a:tailEnd/>
          </a:ln>
        </p:spPr>
        <p:txBody>
          <a:bodyPr/>
          <a:lstStyle/>
          <a:p>
            <a:endParaRPr lang="zh-CN" altLang="en-US"/>
          </a:p>
        </p:txBody>
      </p:sp>
      <p:sp>
        <p:nvSpPr>
          <p:cNvPr id="618505" name="Line 9"/>
          <p:cNvSpPr>
            <a:spLocks noChangeShapeType="1"/>
          </p:cNvSpPr>
          <p:nvPr/>
        </p:nvSpPr>
        <p:spPr bwMode="auto">
          <a:xfrm flipH="1">
            <a:off x="1123950" y="4540250"/>
            <a:ext cx="12700" cy="1614488"/>
          </a:xfrm>
          <a:prstGeom prst="line">
            <a:avLst/>
          </a:prstGeom>
          <a:noFill/>
          <a:ln w="9525">
            <a:solidFill>
              <a:srgbClr val="800000"/>
            </a:solidFill>
            <a:round/>
            <a:headEnd/>
            <a:tailEnd/>
          </a:ln>
        </p:spPr>
        <p:txBody>
          <a:bodyPr/>
          <a:lstStyle/>
          <a:p>
            <a:endParaRPr lang="zh-CN" altLang="en-US"/>
          </a:p>
        </p:txBody>
      </p:sp>
      <p:sp>
        <p:nvSpPr>
          <p:cNvPr id="618506" name="Line 10"/>
          <p:cNvSpPr>
            <a:spLocks noChangeShapeType="1"/>
          </p:cNvSpPr>
          <p:nvPr/>
        </p:nvSpPr>
        <p:spPr bwMode="auto">
          <a:xfrm>
            <a:off x="806450" y="4540250"/>
            <a:ext cx="0" cy="1601788"/>
          </a:xfrm>
          <a:prstGeom prst="line">
            <a:avLst/>
          </a:prstGeom>
          <a:noFill/>
          <a:ln w="9525" cap="rnd">
            <a:solidFill>
              <a:srgbClr val="800000"/>
            </a:solidFill>
            <a:prstDash val="sysDot"/>
            <a:round/>
            <a:headEnd/>
            <a:tailEnd/>
          </a:ln>
        </p:spPr>
        <p:txBody>
          <a:bodyPr/>
          <a:lstStyle/>
          <a:p>
            <a:endParaRPr lang="zh-CN" altLang="en-US"/>
          </a:p>
        </p:txBody>
      </p:sp>
      <p:sp>
        <p:nvSpPr>
          <p:cNvPr id="618507" name="Text Box 11"/>
          <p:cNvSpPr txBox="1">
            <a:spLocks noChangeArrowheads="1"/>
          </p:cNvSpPr>
          <p:nvPr/>
        </p:nvSpPr>
        <p:spPr bwMode="auto">
          <a:xfrm>
            <a:off x="8131175" y="4635500"/>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5</a:t>
            </a:r>
          </a:p>
        </p:txBody>
      </p:sp>
      <p:sp>
        <p:nvSpPr>
          <p:cNvPr id="618508" name="Text Box 12"/>
          <p:cNvSpPr txBox="1">
            <a:spLocks noChangeArrowheads="1"/>
          </p:cNvSpPr>
          <p:nvPr/>
        </p:nvSpPr>
        <p:spPr bwMode="auto">
          <a:xfrm>
            <a:off x="8131175" y="5024438"/>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4</a:t>
            </a:r>
          </a:p>
        </p:txBody>
      </p:sp>
      <p:sp>
        <p:nvSpPr>
          <p:cNvPr id="618509" name="Text Box 13"/>
          <p:cNvSpPr txBox="1">
            <a:spLocks noChangeArrowheads="1"/>
          </p:cNvSpPr>
          <p:nvPr/>
        </p:nvSpPr>
        <p:spPr bwMode="auto">
          <a:xfrm>
            <a:off x="8143875" y="5389563"/>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3</a:t>
            </a:r>
          </a:p>
        </p:txBody>
      </p:sp>
      <p:sp>
        <p:nvSpPr>
          <p:cNvPr id="618510" name="Text Box 14"/>
          <p:cNvSpPr txBox="1">
            <a:spLocks noChangeArrowheads="1"/>
          </p:cNvSpPr>
          <p:nvPr/>
        </p:nvSpPr>
        <p:spPr bwMode="auto">
          <a:xfrm>
            <a:off x="8129588" y="5743575"/>
            <a:ext cx="3079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2</a:t>
            </a:r>
          </a:p>
        </p:txBody>
      </p:sp>
      <p:sp>
        <p:nvSpPr>
          <p:cNvPr id="618511" name="Line 15"/>
          <p:cNvSpPr>
            <a:spLocks noChangeShapeType="1"/>
          </p:cNvSpPr>
          <p:nvPr/>
        </p:nvSpPr>
        <p:spPr bwMode="auto">
          <a:xfrm flipH="1">
            <a:off x="1784350" y="4540250"/>
            <a:ext cx="0" cy="1600200"/>
          </a:xfrm>
          <a:prstGeom prst="line">
            <a:avLst/>
          </a:prstGeom>
          <a:noFill/>
          <a:ln w="9525">
            <a:solidFill>
              <a:srgbClr val="800000"/>
            </a:solidFill>
            <a:round/>
            <a:headEnd/>
            <a:tailEnd/>
          </a:ln>
        </p:spPr>
        <p:txBody>
          <a:bodyPr/>
          <a:lstStyle/>
          <a:p>
            <a:endParaRPr lang="zh-CN" altLang="en-US"/>
          </a:p>
        </p:txBody>
      </p:sp>
      <p:sp>
        <p:nvSpPr>
          <p:cNvPr id="618512" name="Line 16"/>
          <p:cNvSpPr>
            <a:spLocks noChangeShapeType="1"/>
          </p:cNvSpPr>
          <p:nvPr/>
        </p:nvSpPr>
        <p:spPr bwMode="auto">
          <a:xfrm>
            <a:off x="1454150" y="4552950"/>
            <a:ext cx="0" cy="1601788"/>
          </a:xfrm>
          <a:prstGeom prst="line">
            <a:avLst/>
          </a:prstGeom>
          <a:noFill/>
          <a:ln w="9525" cap="rnd">
            <a:solidFill>
              <a:srgbClr val="800000"/>
            </a:solidFill>
            <a:prstDash val="sysDot"/>
            <a:round/>
            <a:headEnd/>
            <a:tailEnd/>
          </a:ln>
        </p:spPr>
        <p:txBody>
          <a:bodyPr/>
          <a:lstStyle/>
          <a:p>
            <a:endParaRPr lang="zh-CN" altLang="en-US"/>
          </a:p>
        </p:txBody>
      </p:sp>
      <p:sp>
        <p:nvSpPr>
          <p:cNvPr id="618513" name="Line 17"/>
          <p:cNvSpPr>
            <a:spLocks noChangeShapeType="1"/>
          </p:cNvSpPr>
          <p:nvPr/>
        </p:nvSpPr>
        <p:spPr bwMode="auto">
          <a:xfrm flipH="1">
            <a:off x="2468563" y="4559300"/>
            <a:ext cx="12700" cy="1614488"/>
          </a:xfrm>
          <a:prstGeom prst="line">
            <a:avLst/>
          </a:prstGeom>
          <a:noFill/>
          <a:ln w="9525">
            <a:solidFill>
              <a:srgbClr val="800000"/>
            </a:solidFill>
            <a:round/>
            <a:headEnd/>
            <a:tailEnd/>
          </a:ln>
        </p:spPr>
        <p:txBody>
          <a:bodyPr/>
          <a:lstStyle/>
          <a:p>
            <a:endParaRPr lang="zh-CN" altLang="en-US"/>
          </a:p>
        </p:txBody>
      </p:sp>
      <p:sp>
        <p:nvSpPr>
          <p:cNvPr id="618514" name="Line 18"/>
          <p:cNvSpPr>
            <a:spLocks noChangeShapeType="1"/>
          </p:cNvSpPr>
          <p:nvPr/>
        </p:nvSpPr>
        <p:spPr bwMode="auto">
          <a:xfrm>
            <a:off x="2151063" y="4559300"/>
            <a:ext cx="0" cy="1601788"/>
          </a:xfrm>
          <a:prstGeom prst="line">
            <a:avLst/>
          </a:prstGeom>
          <a:noFill/>
          <a:ln w="9525" cap="rnd">
            <a:solidFill>
              <a:srgbClr val="800000"/>
            </a:solidFill>
            <a:prstDash val="sysDot"/>
            <a:round/>
            <a:headEnd/>
            <a:tailEnd/>
          </a:ln>
        </p:spPr>
        <p:txBody>
          <a:bodyPr/>
          <a:lstStyle/>
          <a:p>
            <a:endParaRPr lang="zh-CN" altLang="en-US"/>
          </a:p>
        </p:txBody>
      </p:sp>
      <p:sp>
        <p:nvSpPr>
          <p:cNvPr id="618515" name="Line 19"/>
          <p:cNvSpPr>
            <a:spLocks noChangeShapeType="1"/>
          </p:cNvSpPr>
          <p:nvPr/>
        </p:nvSpPr>
        <p:spPr bwMode="auto">
          <a:xfrm flipH="1">
            <a:off x="3128963" y="4559300"/>
            <a:ext cx="0" cy="1600200"/>
          </a:xfrm>
          <a:prstGeom prst="line">
            <a:avLst/>
          </a:prstGeom>
          <a:noFill/>
          <a:ln w="9525">
            <a:solidFill>
              <a:srgbClr val="800000"/>
            </a:solidFill>
            <a:round/>
            <a:headEnd/>
            <a:tailEnd/>
          </a:ln>
        </p:spPr>
        <p:txBody>
          <a:bodyPr/>
          <a:lstStyle/>
          <a:p>
            <a:endParaRPr lang="zh-CN" altLang="en-US"/>
          </a:p>
        </p:txBody>
      </p:sp>
      <p:sp>
        <p:nvSpPr>
          <p:cNvPr id="618516" name="Line 20"/>
          <p:cNvSpPr>
            <a:spLocks noChangeShapeType="1"/>
          </p:cNvSpPr>
          <p:nvPr/>
        </p:nvSpPr>
        <p:spPr bwMode="auto">
          <a:xfrm>
            <a:off x="2798763" y="4572000"/>
            <a:ext cx="0" cy="1601788"/>
          </a:xfrm>
          <a:prstGeom prst="line">
            <a:avLst/>
          </a:prstGeom>
          <a:noFill/>
          <a:ln w="9525" cap="rnd">
            <a:solidFill>
              <a:srgbClr val="800000"/>
            </a:solidFill>
            <a:prstDash val="sysDot"/>
            <a:round/>
            <a:headEnd/>
            <a:tailEnd/>
          </a:ln>
        </p:spPr>
        <p:txBody>
          <a:bodyPr/>
          <a:lstStyle/>
          <a:p>
            <a:endParaRPr lang="zh-CN" altLang="en-US"/>
          </a:p>
        </p:txBody>
      </p:sp>
      <p:sp>
        <p:nvSpPr>
          <p:cNvPr id="618517" name="Line 21"/>
          <p:cNvSpPr>
            <a:spLocks noChangeShapeType="1"/>
          </p:cNvSpPr>
          <p:nvPr/>
        </p:nvSpPr>
        <p:spPr bwMode="auto">
          <a:xfrm flipH="1">
            <a:off x="3802063" y="4533900"/>
            <a:ext cx="0" cy="1614488"/>
          </a:xfrm>
          <a:prstGeom prst="line">
            <a:avLst/>
          </a:prstGeom>
          <a:noFill/>
          <a:ln w="9525">
            <a:solidFill>
              <a:srgbClr val="800000"/>
            </a:solidFill>
            <a:round/>
            <a:headEnd/>
            <a:tailEnd/>
          </a:ln>
        </p:spPr>
        <p:txBody>
          <a:bodyPr/>
          <a:lstStyle/>
          <a:p>
            <a:endParaRPr lang="zh-CN" altLang="en-US"/>
          </a:p>
        </p:txBody>
      </p:sp>
      <p:sp>
        <p:nvSpPr>
          <p:cNvPr id="618518" name="Line 22"/>
          <p:cNvSpPr>
            <a:spLocks noChangeShapeType="1"/>
          </p:cNvSpPr>
          <p:nvPr/>
        </p:nvSpPr>
        <p:spPr bwMode="auto">
          <a:xfrm>
            <a:off x="3471863" y="4533900"/>
            <a:ext cx="0" cy="1601788"/>
          </a:xfrm>
          <a:prstGeom prst="line">
            <a:avLst/>
          </a:prstGeom>
          <a:noFill/>
          <a:ln w="9525" cap="rnd">
            <a:solidFill>
              <a:srgbClr val="800000"/>
            </a:solidFill>
            <a:prstDash val="sysDot"/>
            <a:round/>
            <a:headEnd/>
            <a:tailEnd/>
          </a:ln>
        </p:spPr>
        <p:txBody>
          <a:bodyPr/>
          <a:lstStyle/>
          <a:p>
            <a:endParaRPr lang="zh-CN" altLang="en-US"/>
          </a:p>
        </p:txBody>
      </p:sp>
      <p:sp>
        <p:nvSpPr>
          <p:cNvPr id="618519" name="Line 23"/>
          <p:cNvSpPr>
            <a:spLocks noChangeShapeType="1"/>
          </p:cNvSpPr>
          <p:nvPr/>
        </p:nvSpPr>
        <p:spPr bwMode="auto">
          <a:xfrm flipH="1">
            <a:off x="4449763" y="4533900"/>
            <a:ext cx="0" cy="1600200"/>
          </a:xfrm>
          <a:prstGeom prst="line">
            <a:avLst/>
          </a:prstGeom>
          <a:noFill/>
          <a:ln w="9525">
            <a:solidFill>
              <a:srgbClr val="800000"/>
            </a:solidFill>
            <a:round/>
            <a:headEnd/>
            <a:tailEnd/>
          </a:ln>
        </p:spPr>
        <p:txBody>
          <a:bodyPr/>
          <a:lstStyle/>
          <a:p>
            <a:endParaRPr lang="zh-CN" altLang="en-US"/>
          </a:p>
        </p:txBody>
      </p:sp>
      <p:sp>
        <p:nvSpPr>
          <p:cNvPr id="618520" name="Line 24"/>
          <p:cNvSpPr>
            <a:spLocks noChangeShapeType="1"/>
          </p:cNvSpPr>
          <p:nvPr/>
        </p:nvSpPr>
        <p:spPr bwMode="auto">
          <a:xfrm>
            <a:off x="4119563" y="4546600"/>
            <a:ext cx="0" cy="1601788"/>
          </a:xfrm>
          <a:prstGeom prst="line">
            <a:avLst/>
          </a:prstGeom>
          <a:noFill/>
          <a:ln w="9525" cap="rnd">
            <a:solidFill>
              <a:srgbClr val="800000"/>
            </a:solidFill>
            <a:prstDash val="sysDot"/>
            <a:round/>
            <a:headEnd/>
            <a:tailEnd/>
          </a:ln>
        </p:spPr>
        <p:txBody>
          <a:bodyPr/>
          <a:lstStyle/>
          <a:p>
            <a:endParaRPr lang="zh-CN" altLang="en-US"/>
          </a:p>
        </p:txBody>
      </p:sp>
      <p:sp>
        <p:nvSpPr>
          <p:cNvPr id="618521" name="Line 25"/>
          <p:cNvSpPr>
            <a:spLocks noChangeShapeType="1"/>
          </p:cNvSpPr>
          <p:nvPr/>
        </p:nvSpPr>
        <p:spPr bwMode="auto">
          <a:xfrm flipH="1">
            <a:off x="5081588" y="4545013"/>
            <a:ext cx="0" cy="1628775"/>
          </a:xfrm>
          <a:prstGeom prst="line">
            <a:avLst/>
          </a:prstGeom>
          <a:noFill/>
          <a:ln w="9525">
            <a:solidFill>
              <a:srgbClr val="800000"/>
            </a:solidFill>
            <a:round/>
            <a:headEnd/>
            <a:tailEnd/>
          </a:ln>
        </p:spPr>
        <p:txBody>
          <a:bodyPr/>
          <a:lstStyle/>
          <a:p>
            <a:endParaRPr lang="zh-CN" altLang="en-US"/>
          </a:p>
        </p:txBody>
      </p:sp>
      <p:sp>
        <p:nvSpPr>
          <p:cNvPr id="618522" name="Line 26"/>
          <p:cNvSpPr>
            <a:spLocks noChangeShapeType="1"/>
          </p:cNvSpPr>
          <p:nvPr/>
        </p:nvSpPr>
        <p:spPr bwMode="auto">
          <a:xfrm>
            <a:off x="4751388" y="4545013"/>
            <a:ext cx="0" cy="1601787"/>
          </a:xfrm>
          <a:prstGeom prst="line">
            <a:avLst/>
          </a:prstGeom>
          <a:noFill/>
          <a:ln w="9525" cap="rnd">
            <a:solidFill>
              <a:srgbClr val="800000"/>
            </a:solidFill>
            <a:prstDash val="sysDot"/>
            <a:round/>
            <a:headEnd/>
            <a:tailEnd/>
          </a:ln>
        </p:spPr>
        <p:txBody>
          <a:bodyPr/>
          <a:lstStyle/>
          <a:p>
            <a:endParaRPr lang="zh-CN" altLang="en-US"/>
          </a:p>
        </p:txBody>
      </p:sp>
      <p:sp>
        <p:nvSpPr>
          <p:cNvPr id="618523" name="Line 27"/>
          <p:cNvSpPr>
            <a:spLocks noChangeShapeType="1"/>
          </p:cNvSpPr>
          <p:nvPr/>
        </p:nvSpPr>
        <p:spPr bwMode="auto">
          <a:xfrm flipH="1">
            <a:off x="5729288" y="4545013"/>
            <a:ext cx="0" cy="1600200"/>
          </a:xfrm>
          <a:prstGeom prst="line">
            <a:avLst/>
          </a:prstGeom>
          <a:noFill/>
          <a:ln w="9525">
            <a:solidFill>
              <a:srgbClr val="800000"/>
            </a:solidFill>
            <a:round/>
            <a:headEnd/>
            <a:tailEnd/>
          </a:ln>
        </p:spPr>
        <p:txBody>
          <a:bodyPr/>
          <a:lstStyle/>
          <a:p>
            <a:endParaRPr lang="zh-CN" altLang="en-US"/>
          </a:p>
        </p:txBody>
      </p:sp>
      <p:sp>
        <p:nvSpPr>
          <p:cNvPr id="618524" name="Line 28"/>
          <p:cNvSpPr>
            <a:spLocks noChangeShapeType="1"/>
          </p:cNvSpPr>
          <p:nvPr/>
        </p:nvSpPr>
        <p:spPr bwMode="auto">
          <a:xfrm>
            <a:off x="5399088" y="4557713"/>
            <a:ext cx="0" cy="1601787"/>
          </a:xfrm>
          <a:prstGeom prst="line">
            <a:avLst/>
          </a:prstGeom>
          <a:noFill/>
          <a:ln w="9525" cap="rnd">
            <a:solidFill>
              <a:srgbClr val="800000"/>
            </a:solidFill>
            <a:prstDash val="sysDot"/>
            <a:round/>
            <a:headEnd/>
            <a:tailEnd/>
          </a:ln>
        </p:spPr>
        <p:txBody>
          <a:bodyPr/>
          <a:lstStyle/>
          <a:p>
            <a:endParaRPr lang="zh-CN" altLang="en-US"/>
          </a:p>
        </p:txBody>
      </p:sp>
      <p:sp>
        <p:nvSpPr>
          <p:cNvPr id="618525" name="Line 29"/>
          <p:cNvSpPr>
            <a:spLocks noChangeShapeType="1"/>
          </p:cNvSpPr>
          <p:nvPr/>
        </p:nvSpPr>
        <p:spPr bwMode="auto">
          <a:xfrm>
            <a:off x="6426200" y="4538663"/>
            <a:ext cx="1588" cy="1614487"/>
          </a:xfrm>
          <a:prstGeom prst="line">
            <a:avLst/>
          </a:prstGeom>
          <a:noFill/>
          <a:ln w="9525">
            <a:solidFill>
              <a:srgbClr val="800000"/>
            </a:solidFill>
            <a:round/>
            <a:headEnd/>
            <a:tailEnd/>
          </a:ln>
        </p:spPr>
        <p:txBody>
          <a:bodyPr/>
          <a:lstStyle/>
          <a:p>
            <a:endParaRPr lang="zh-CN" altLang="en-US"/>
          </a:p>
        </p:txBody>
      </p:sp>
      <p:sp>
        <p:nvSpPr>
          <p:cNvPr id="618526" name="Line 30"/>
          <p:cNvSpPr>
            <a:spLocks noChangeShapeType="1"/>
          </p:cNvSpPr>
          <p:nvPr/>
        </p:nvSpPr>
        <p:spPr bwMode="auto">
          <a:xfrm>
            <a:off x="6096000" y="4564063"/>
            <a:ext cx="0" cy="1601787"/>
          </a:xfrm>
          <a:prstGeom prst="line">
            <a:avLst/>
          </a:prstGeom>
          <a:noFill/>
          <a:ln w="9525" cap="rnd">
            <a:solidFill>
              <a:srgbClr val="800000"/>
            </a:solidFill>
            <a:prstDash val="sysDot"/>
            <a:round/>
            <a:headEnd/>
            <a:tailEnd/>
          </a:ln>
        </p:spPr>
        <p:txBody>
          <a:bodyPr/>
          <a:lstStyle/>
          <a:p>
            <a:endParaRPr lang="zh-CN" altLang="en-US"/>
          </a:p>
        </p:txBody>
      </p:sp>
      <p:sp>
        <p:nvSpPr>
          <p:cNvPr id="618527" name="Line 31"/>
          <p:cNvSpPr>
            <a:spLocks noChangeShapeType="1"/>
          </p:cNvSpPr>
          <p:nvPr/>
        </p:nvSpPr>
        <p:spPr bwMode="auto">
          <a:xfrm flipH="1">
            <a:off x="7073900" y="4538663"/>
            <a:ext cx="0" cy="1600200"/>
          </a:xfrm>
          <a:prstGeom prst="line">
            <a:avLst/>
          </a:prstGeom>
          <a:noFill/>
          <a:ln w="9525">
            <a:solidFill>
              <a:srgbClr val="800000"/>
            </a:solidFill>
            <a:round/>
            <a:headEnd/>
            <a:tailEnd/>
          </a:ln>
        </p:spPr>
        <p:txBody>
          <a:bodyPr/>
          <a:lstStyle/>
          <a:p>
            <a:endParaRPr lang="zh-CN" altLang="en-US"/>
          </a:p>
        </p:txBody>
      </p:sp>
      <p:sp>
        <p:nvSpPr>
          <p:cNvPr id="618528" name="Line 32"/>
          <p:cNvSpPr>
            <a:spLocks noChangeShapeType="1"/>
          </p:cNvSpPr>
          <p:nvPr/>
        </p:nvSpPr>
        <p:spPr bwMode="auto">
          <a:xfrm>
            <a:off x="6743700" y="4551363"/>
            <a:ext cx="0" cy="1601787"/>
          </a:xfrm>
          <a:prstGeom prst="line">
            <a:avLst/>
          </a:prstGeom>
          <a:noFill/>
          <a:ln w="9525" cap="rnd">
            <a:solidFill>
              <a:srgbClr val="800000"/>
            </a:solidFill>
            <a:prstDash val="sysDot"/>
            <a:round/>
            <a:headEnd/>
            <a:tailEnd/>
          </a:ln>
        </p:spPr>
        <p:txBody>
          <a:bodyPr/>
          <a:lstStyle/>
          <a:p>
            <a:endParaRPr lang="zh-CN" altLang="en-US"/>
          </a:p>
        </p:txBody>
      </p:sp>
      <p:sp>
        <p:nvSpPr>
          <p:cNvPr id="618529" name="Line 33"/>
          <p:cNvSpPr>
            <a:spLocks noChangeShapeType="1"/>
          </p:cNvSpPr>
          <p:nvPr/>
        </p:nvSpPr>
        <p:spPr bwMode="auto">
          <a:xfrm flipH="1">
            <a:off x="7747000" y="4538663"/>
            <a:ext cx="0" cy="1614487"/>
          </a:xfrm>
          <a:prstGeom prst="line">
            <a:avLst/>
          </a:prstGeom>
          <a:noFill/>
          <a:ln w="9525">
            <a:solidFill>
              <a:srgbClr val="800000"/>
            </a:solidFill>
            <a:round/>
            <a:headEnd/>
            <a:tailEnd/>
          </a:ln>
        </p:spPr>
        <p:txBody>
          <a:bodyPr/>
          <a:lstStyle/>
          <a:p>
            <a:endParaRPr lang="zh-CN" altLang="en-US"/>
          </a:p>
        </p:txBody>
      </p:sp>
      <p:sp>
        <p:nvSpPr>
          <p:cNvPr id="618530" name="Line 34"/>
          <p:cNvSpPr>
            <a:spLocks noChangeShapeType="1"/>
          </p:cNvSpPr>
          <p:nvPr/>
        </p:nvSpPr>
        <p:spPr bwMode="auto">
          <a:xfrm>
            <a:off x="7416800" y="4538663"/>
            <a:ext cx="0" cy="1601787"/>
          </a:xfrm>
          <a:prstGeom prst="line">
            <a:avLst/>
          </a:prstGeom>
          <a:noFill/>
          <a:ln w="9525" cap="rnd">
            <a:solidFill>
              <a:srgbClr val="800000"/>
            </a:solidFill>
            <a:prstDash val="sysDot"/>
            <a:round/>
            <a:headEnd/>
            <a:tailEnd/>
          </a:ln>
        </p:spPr>
        <p:txBody>
          <a:bodyPr/>
          <a:lstStyle/>
          <a:p>
            <a:endParaRPr lang="zh-CN" altLang="en-US"/>
          </a:p>
        </p:txBody>
      </p:sp>
      <p:sp>
        <p:nvSpPr>
          <p:cNvPr id="618531" name="Line 35"/>
          <p:cNvSpPr>
            <a:spLocks noChangeShapeType="1"/>
          </p:cNvSpPr>
          <p:nvPr/>
        </p:nvSpPr>
        <p:spPr bwMode="auto">
          <a:xfrm>
            <a:off x="8080375" y="4543425"/>
            <a:ext cx="0" cy="1601788"/>
          </a:xfrm>
          <a:prstGeom prst="line">
            <a:avLst/>
          </a:prstGeom>
          <a:noFill/>
          <a:ln w="9525" cap="rnd">
            <a:solidFill>
              <a:srgbClr val="800000"/>
            </a:solidFill>
            <a:prstDash val="sysDot"/>
            <a:round/>
            <a:headEnd/>
            <a:tailEnd/>
          </a:ln>
        </p:spPr>
        <p:txBody>
          <a:bodyPr/>
          <a:lstStyle/>
          <a:p>
            <a:endParaRPr lang="zh-CN" altLang="en-US"/>
          </a:p>
        </p:txBody>
      </p:sp>
      <p:sp>
        <p:nvSpPr>
          <p:cNvPr id="618532" name="Text Box 36"/>
          <p:cNvSpPr txBox="1">
            <a:spLocks noChangeArrowheads="1"/>
          </p:cNvSpPr>
          <p:nvPr/>
        </p:nvSpPr>
        <p:spPr bwMode="auto">
          <a:xfrm>
            <a:off x="7810500" y="4637088"/>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solidFill>
                  <a:schemeClr val="hlink"/>
                </a:solidFill>
                <a:ea typeface="宋体" pitchFamily="2" charset="-122"/>
              </a:rPr>
              <a:t>0</a:t>
            </a:r>
          </a:p>
        </p:txBody>
      </p:sp>
      <p:sp>
        <p:nvSpPr>
          <p:cNvPr id="618533" name="Text Box 37"/>
          <p:cNvSpPr txBox="1">
            <a:spLocks noChangeArrowheads="1"/>
          </p:cNvSpPr>
          <p:nvPr/>
        </p:nvSpPr>
        <p:spPr bwMode="auto">
          <a:xfrm>
            <a:off x="7810500" y="5026025"/>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solidFill>
                  <a:schemeClr val="hlink"/>
                </a:solidFill>
                <a:ea typeface="宋体" pitchFamily="2" charset="-122"/>
              </a:rPr>
              <a:t>3</a:t>
            </a:r>
          </a:p>
        </p:txBody>
      </p:sp>
      <p:sp>
        <p:nvSpPr>
          <p:cNvPr id="618534" name="Text Box 38"/>
          <p:cNvSpPr txBox="1">
            <a:spLocks noChangeArrowheads="1"/>
          </p:cNvSpPr>
          <p:nvPr/>
        </p:nvSpPr>
        <p:spPr bwMode="auto">
          <a:xfrm>
            <a:off x="7823200" y="5391150"/>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solidFill>
                  <a:schemeClr val="hlink"/>
                </a:solidFill>
                <a:ea typeface="宋体" pitchFamily="2" charset="-122"/>
              </a:rPr>
              <a:t>2</a:t>
            </a:r>
          </a:p>
        </p:txBody>
      </p:sp>
      <p:sp>
        <p:nvSpPr>
          <p:cNvPr id="618535" name="Text Box 39"/>
          <p:cNvSpPr txBox="1">
            <a:spLocks noChangeArrowheads="1"/>
          </p:cNvSpPr>
          <p:nvPr/>
        </p:nvSpPr>
        <p:spPr bwMode="auto">
          <a:xfrm>
            <a:off x="7808913" y="5745163"/>
            <a:ext cx="3079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solidFill>
                  <a:schemeClr val="hlink"/>
                </a:solidFill>
                <a:ea typeface="宋体" pitchFamily="2" charset="-122"/>
              </a:rPr>
              <a:t>1</a:t>
            </a:r>
          </a:p>
        </p:txBody>
      </p:sp>
      <p:sp>
        <p:nvSpPr>
          <p:cNvPr id="618536" name="Text Box 40"/>
          <p:cNvSpPr txBox="1">
            <a:spLocks noChangeArrowheads="1"/>
          </p:cNvSpPr>
          <p:nvPr/>
        </p:nvSpPr>
        <p:spPr bwMode="auto">
          <a:xfrm>
            <a:off x="7494588" y="4635500"/>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1</a:t>
            </a:r>
          </a:p>
        </p:txBody>
      </p:sp>
      <p:sp>
        <p:nvSpPr>
          <p:cNvPr id="618537" name="Text Box 41"/>
          <p:cNvSpPr txBox="1">
            <a:spLocks noChangeArrowheads="1"/>
          </p:cNvSpPr>
          <p:nvPr/>
        </p:nvSpPr>
        <p:spPr bwMode="auto">
          <a:xfrm>
            <a:off x="7494588" y="5024438"/>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2</a:t>
            </a:r>
          </a:p>
        </p:txBody>
      </p:sp>
      <p:sp>
        <p:nvSpPr>
          <p:cNvPr id="618538" name="Text Box 42"/>
          <p:cNvSpPr txBox="1">
            <a:spLocks noChangeArrowheads="1"/>
          </p:cNvSpPr>
          <p:nvPr/>
        </p:nvSpPr>
        <p:spPr bwMode="auto">
          <a:xfrm>
            <a:off x="7507288" y="5389563"/>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4</a:t>
            </a:r>
          </a:p>
        </p:txBody>
      </p:sp>
      <p:sp>
        <p:nvSpPr>
          <p:cNvPr id="618539" name="Text Box 43"/>
          <p:cNvSpPr txBox="1">
            <a:spLocks noChangeArrowheads="1"/>
          </p:cNvSpPr>
          <p:nvPr/>
        </p:nvSpPr>
        <p:spPr bwMode="auto">
          <a:xfrm>
            <a:off x="7493000" y="5743575"/>
            <a:ext cx="3079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3</a:t>
            </a:r>
          </a:p>
        </p:txBody>
      </p:sp>
      <p:sp>
        <p:nvSpPr>
          <p:cNvPr id="618540" name="Text Box 44"/>
          <p:cNvSpPr txBox="1">
            <a:spLocks noChangeArrowheads="1"/>
          </p:cNvSpPr>
          <p:nvPr/>
        </p:nvSpPr>
        <p:spPr bwMode="auto">
          <a:xfrm>
            <a:off x="7173913" y="4637088"/>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solidFill>
                  <a:schemeClr val="hlink"/>
                </a:solidFill>
                <a:ea typeface="宋体" pitchFamily="2" charset="-122"/>
              </a:rPr>
              <a:t>3</a:t>
            </a:r>
          </a:p>
        </p:txBody>
      </p:sp>
      <p:sp>
        <p:nvSpPr>
          <p:cNvPr id="618541" name="Text Box 45"/>
          <p:cNvSpPr txBox="1">
            <a:spLocks noChangeArrowheads="1"/>
          </p:cNvSpPr>
          <p:nvPr/>
        </p:nvSpPr>
        <p:spPr bwMode="auto">
          <a:xfrm>
            <a:off x="7173913" y="5026025"/>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solidFill>
                  <a:schemeClr val="hlink"/>
                </a:solidFill>
                <a:ea typeface="宋体" pitchFamily="2" charset="-122"/>
              </a:rPr>
              <a:t>2</a:t>
            </a:r>
          </a:p>
        </p:txBody>
      </p:sp>
      <p:sp>
        <p:nvSpPr>
          <p:cNvPr id="618542" name="Text Box 46"/>
          <p:cNvSpPr txBox="1">
            <a:spLocks noChangeArrowheads="1"/>
          </p:cNvSpPr>
          <p:nvPr/>
        </p:nvSpPr>
        <p:spPr bwMode="auto">
          <a:xfrm>
            <a:off x="7186613" y="5391150"/>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solidFill>
                  <a:schemeClr val="hlink"/>
                </a:solidFill>
                <a:ea typeface="宋体" pitchFamily="2" charset="-122"/>
              </a:rPr>
              <a:t>0</a:t>
            </a:r>
          </a:p>
        </p:txBody>
      </p:sp>
      <p:sp>
        <p:nvSpPr>
          <p:cNvPr id="618543" name="Text Box 47"/>
          <p:cNvSpPr txBox="1">
            <a:spLocks noChangeArrowheads="1"/>
          </p:cNvSpPr>
          <p:nvPr/>
        </p:nvSpPr>
        <p:spPr bwMode="auto">
          <a:xfrm>
            <a:off x="7172325" y="5745163"/>
            <a:ext cx="3079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solidFill>
                  <a:schemeClr val="hlink"/>
                </a:solidFill>
                <a:ea typeface="宋体" pitchFamily="2" charset="-122"/>
              </a:rPr>
              <a:t>1</a:t>
            </a:r>
          </a:p>
        </p:txBody>
      </p:sp>
      <p:sp>
        <p:nvSpPr>
          <p:cNvPr id="618544" name="Text Box 48"/>
          <p:cNvSpPr txBox="1">
            <a:spLocks noChangeArrowheads="1"/>
          </p:cNvSpPr>
          <p:nvPr/>
        </p:nvSpPr>
        <p:spPr bwMode="auto">
          <a:xfrm>
            <a:off x="6821488" y="4635500"/>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1</a:t>
            </a:r>
          </a:p>
        </p:txBody>
      </p:sp>
      <p:sp>
        <p:nvSpPr>
          <p:cNvPr id="618545" name="Text Box 49"/>
          <p:cNvSpPr txBox="1">
            <a:spLocks noChangeArrowheads="1"/>
          </p:cNvSpPr>
          <p:nvPr/>
        </p:nvSpPr>
        <p:spPr bwMode="auto">
          <a:xfrm>
            <a:off x="6821488" y="5024438"/>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2</a:t>
            </a:r>
          </a:p>
        </p:txBody>
      </p:sp>
      <p:sp>
        <p:nvSpPr>
          <p:cNvPr id="618546" name="Text Box 50"/>
          <p:cNvSpPr txBox="1">
            <a:spLocks noChangeArrowheads="1"/>
          </p:cNvSpPr>
          <p:nvPr/>
        </p:nvSpPr>
        <p:spPr bwMode="auto">
          <a:xfrm>
            <a:off x="6834188" y="5389563"/>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5</a:t>
            </a:r>
          </a:p>
        </p:txBody>
      </p:sp>
      <p:sp>
        <p:nvSpPr>
          <p:cNvPr id="618547" name="Text Box 51"/>
          <p:cNvSpPr txBox="1">
            <a:spLocks noChangeArrowheads="1"/>
          </p:cNvSpPr>
          <p:nvPr/>
        </p:nvSpPr>
        <p:spPr bwMode="auto">
          <a:xfrm>
            <a:off x="6819900" y="5743575"/>
            <a:ext cx="3079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3</a:t>
            </a:r>
          </a:p>
        </p:txBody>
      </p:sp>
      <p:sp>
        <p:nvSpPr>
          <p:cNvPr id="618548" name="Text Box 52"/>
          <p:cNvSpPr txBox="1">
            <a:spLocks noChangeArrowheads="1"/>
          </p:cNvSpPr>
          <p:nvPr/>
        </p:nvSpPr>
        <p:spPr bwMode="auto">
          <a:xfrm>
            <a:off x="6500813" y="4637088"/>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solidFill>
                  <a:schemeClr val="hlink"/>
                </a:solidFill>
                <a:ea typeface="宋体" pitchFamily="2" charset="-122"/>
              </a:rPr>
              <a:t>2</a:t>
            </a:r>
          </a:p>
        </p:txBody>
      </p:sp>
      <p:sp>
        <p:nvSpPr>
          <p:cNvPr id="618549" name="Text Box 53"/>
          <p:cNvSpPr txBox="1">
            <a:spLocks noChangeArrowheads="1"/>
          </p:cNvSpPr>
          <p:nvPr/>
        </p:nvSpPr>
        <p:spPr bwMode="auto">
          <a:xfrm>
            <a:off x="6500813" y="5026025"/>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solidFill>
                  <a:schemeClr val="hlink"/>
                </a:solidFill>
                <a:ea typeface="宋体" pitchFamily="2" charset="-122"/>
              </a:rPr>
              <a:t>1</a:t>
            </a:r>
          </a:p>
        </p:txBody>
      </p:sp>
      <p:sp>
        <p:nvSpPr>
          <p:cNvPr id="618550" name="Text Box 54"/>
          <p:cNvSpPr txBox="1">
            <a:spLocks noChangeArrowheads="1"/>
          </p:cNvSpPr>
          <p:nvPr/>
        </p:nvSpPr>
        <p:spPr bwMode="auto">
          <a:xfrm>
            <a:off x="6513513" y="5391150"/>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solidFill>
                  <a:schemeClr val="hlink"/>
                </a:solidFill>
                <a:ea typeface="宋体" pitchFamily="2" charset="-122"/>
              </a:rPr>
              <a:t>3</a:t>
            </a:r>
          </a:p>
        </p:txBody>
      </p:sp>
      <p:sp>
        <p:nvSpPr>
          <p:cNvPr id="618551" name="Text Box 55"/>
          <p:cNvSpPr txBox="1">
            <a:spLocks noChangeArrowheads="1"/>
          </p:cNvSpPr>
          <p:nvPr/>
        </p:nvSpPr>
        <p:spPr bwMode="auto">
          <a:xfrm>
            <a:off x="6499225" y="5745163"/>
            <a:ext cx="3079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solidFill>
                  <a:schemeClr val="hlink"/>
                </a:solidFill>
                <a:ea typeface="宋体" pitchFamily="2" charset="-122"/>
              </a:rPr>
              <a:t>0</a:t>
            </a:r>
          </a:p>
        </p:txBody>
      </p:sp>
      <p:sp>
        <p:nvSpPr>
          <p:cNvPr id="618552" name="Text Box 56"/>
          <p:cNvSpPr txBox="1">
            <a:spLocks noChangeArrowheads="1"/>
          </p:cNvSpPr>
          <p:nvPr/>
        </p:nvSpPr>
        <p:spPr bwMode="auto">
          <a:xfrm>
            <a:off x="6173788" y="4648200"/>
            <a:ext cx="18732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1</a:t>
            </a:r>
          </a:p>
        </p:txBody>
      </p:sp>
      <p:sp>
        <p:nvSpPr>
          <p:cNvPr id="618553" name="Text Box 57"/>
          <p:cNvSpPr txBox="1">
            <a:spLocks noChangeArrowheads="1"/>
          </p:cNvSpPr>
          <p:nvPr/>
        </p:nvSpPr>
        <p:spPr bwMode="auto">
          <a:xfrm>
            <a:off x="6173788" y="5037138"/>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2</a:t>
            </a:r>
          </a:p>
        </p:txBody>
      </p:sp>
      <p:sp>
        <p:nvSpPr>
          <p:cNvPr id="618554" name="Text Box 58"/>
          <p:cNvSpPr txBox="1">
            <a:spLocks noChangeArrowheads="1"/>
          </p:cNvSpPr>
          <p:nvPr/>
        </p:nvSpPr>
        <p:spPr bwMode="auto">
          <a:xfrm>
            <a:off x="6186488" y="5402263"/>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5</a:t>
            </a:r>
          </a:p>
        </p:txBody>
      </p:sp>
      <p:sp>
        <p:nvSpPr>
          <p:cNvPr id="618555" name="Text Box 59"/>
          <p:cNvSpPr txBox="1">
            <a:spLocks noChangeArrowheads="1"/>
          </p:cNvSpPr>
          <p:nvPr/>
        </p:nvSpPr>
        <p:spPr bwMode="auto">
          <a:xfrm>
            <a:off x="6172200" y="5756275"/>
            <a:ext cx="3079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4</a:t>
            </a:r>
          </a:p>
        </p:txBody>
      </p:sp>
      <p:sp>
        <p:nvSpPr>
          <p:cNvPr id="618556" name="Text Box 60"/>
          <p:cNvSpPr txBox="1">
            <a:spLocks noChangeArrowheads="1"/>
          </p:cNvSpPr>
          <p:nvPr/>
        </p:nvSpPr>
        <p:spPr bwMode="auto">
          <a:xfrm>
            <a:off x="5853113" y="4649788"/>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solidFill>
                  <a:schemeClr val="hlink"/>
                </a:solidFill>
                <a:ea typeface="宋体" pitchFamily="2" charset="-122"/>
              </a:rPr>
              <a:t>1</a:t>
            </a:r>
          </a:p>
        </p:txBody>
      </p:sp>
      <p:sp>
        <p:nvSpPr>
          <p:cNvPr id="618557" name="Text Box 61"/>
          <p:cNvSpPr txBox="1">
            <a:spLocks noChangeArrowheads="1"/>
          </p:cNvSpPr>
          <p:nvPr/>
        </p:nvSpPr>
        <p:spPr bwMode="auto">
          <a:xfrm>
            <a:off x="5853113" y="5038725"/>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solidFill>
                  <a:schemeClr val="hlink"/>
                </a:solidFill>
                <a:ea typeface="宋体" pitchFamily="2" charset="-122"/>
              </a:rPr>
              <a:t>0</a:t>
            </a:r>
          </a:p>
        </p:txBody>
      </p:sp>
      <p:sp>
        <p:nvSpPr>
          <p:cNvPr id="618558" name="Text Box 62"/>
          <p:cNvSpPr txBox="1">
            <a:spLocks noChangeArrowheads="1"/>
          </p:cNvSpPr>
          <p:nvPr/>
        </p:nvSpPr>
        <p:spPr bwMode="auto">
          <a:xfrm>
            <a:off x="5865813" y="5403850"/>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solidFill>
                  <a:schemeClr val="hlink"/>
                </a:solidFill>
                <a:ea typeface="宋体" pitchFamily="2" charset="-122"/>
              </a:rPr>
              <a:t>2</a:t>
            </a:r>
          </a:p>
        </p:txBody>
      </p:sp>
      <p:sp>
        <p:nvSpPr>
          <p:cNvPr id="618559" name="Text Box 63"/>
          <p:cNvSpPr txBox="1">
            <a:spLocks noChangeArrowheads="1"/>
          </p:cNvSpPr>
          <p:nvPr/>
        </p:nvSpPr>
        <p:spPr bwMode="auto">
          <a:xfrm>
            <a:off x="5851525" y="5757863"/>
            <a:ext cx="3079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solidFill>
                  <a:schemeClr val="hlink"/>
                </a:solidFill>
                <a:ea typeface="宋体" pitchFamily="2" charset="-122"/>
              </a:rPr>
              <a:t>3</a:t>
            </a:r>
          </a:p>
        </p:txBody>
      </p:sp>
      <p:sp>
        <p:nvSpPr>
          <p:cNvPr id="618560" name="Text Box 64"/>
          <p:cNvSpPr txBox="1">
            <a:spLocks noChangeArrowheads="1"/>
          </p:cNvSpPr>
          <p:nvPr/>
        </p:nvSpPr>
        <p:spPr bwMode="auto">
          <a:xfrm>
            <a:off x="5487988" y="4637088"/>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1</a:t>
            </a:r>
          </a:p>
        </p:txBody>
      </p:sp>
      <p:sp>
        <p:nvSpPr>
          <p:cNvPr id="618561" name="Text Box 65"/>
          <p:cNvSpPr txBox="1">
            <a:spLocks noChangeArrowheads="1"/>
          </p:cNvSpPr>
          <p:nvPr/>
        </p:nvSpPr>
        <p:spPr bwMode="auto">
          <a:xfrm>
            <a:off x="5487988" y="5026025"/>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2</a:t>
            </a:r>
          </a:p>
        </p:txBody>
      </p:sp>
      <p:sp>
        <p:nvSpPr>
          <p:cNvPr id="618562" name="Text Box 66"/>
          <p:cNvSpPr txBox="1">
            <a:spLocks noChangeArrowheads="1"/>
          </p:cNvSpPr>
          <p:nvPr/>
        </p:nvSpPr>
        <p:spPr bwMode="auto">
          <a:xfrm>
            <a:off x="5500688" y="5391150"/>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5</a:t>
            </a:r>
          </a:p>
        </p:txBody>
      </p:sp>
      <p:sp>
        <p:nvSpPr>
          <p:cNvPr id="618563" name="Text Box 67"/>
          <p:cNvSpPr txBox="1">
            <a:spLocks noChangeArrowheads="1"/>
          </p:cNvSpPr>
          <p:nvPr/>
        </p:nvSpPr>
        <p:spPr bwMode="auto">
          <a:xfrm>
            <a:off x="5486400" y="5745163"/>
            <a:ext cx="3079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4</a:t>
            </a:r>
          </a:p>
        </p:txBody>
      </p:sp>
      <p:sp>
        <p:nvSpPr>
          <p:cNvPr id="618564" name="Text Box 68"/>
          <p:cNvSpPr txBox="1">
            <a:spLocks noChangeArrowheads="1"/>
          </p:cNvSpPr>
          <p:nvPr/>
        </p:nvSpPr>
        <p:spPr bwMode="auto">
          <a:xfrm>
            <a:off x="5167313" y="4638675"/>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solidFill>
                  <a:schemeClr val="hlink"/>
                </a:solidFill>
                <a:ea typeface="宋体" pitchFamily="2" charset="-122"/>
              </a:rPr>
              <a:t>0</a:t>
            </a:r>
          </a:p>
        </p:txBody>
      </p:sp>
      <p:sp>
        <p:nvSpPr>
          <p:cNvPr id="618565" name="Text Box 69"/>
          <p:cNvSpPr txBox="1">
            <a:spLocks noChangeArrowheads="1"/>
          </p:cNvSpPr>
          <p:nvPr/>
        </p:nvSpPr>
        <p:spPr bwMode="auto">
          <a:xfrm>
            <a:off x="5167313" y="5027613"/>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solidFill>
                  <a:schemeClr val="hlink"/>
                </a:solidFill>
                <a:ea typeface="宋体" pitchFamily="2" charset="-122"/>
              </a:rPr>
              <a:t>2</a:t>
            </a:r>
          </a:p>
        </p:txBody>
      </p:sp>
      <p:sp>
        <p:nvSpPr>
          <p:cNvPr id="618566" name="Text Box 70"/>
          <p:cNvSpPr txBox="1">
            <a:spLocks noChangeArrowheads="1"/>
          </p:cNvSpPr>
          <p:nvPr/>
        </p:nvSpPr>
        <p:spPr bwMode="auto">
          <a:xfrm>
            <a:off x="5180013" y="5392738"/>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solidFill>
                  <a:schemeClr val="hlink"/>
                </a:solidFill>
                <a:ea typeface="宋体" pitchFamily="2" charset="-122"/>
              </a:rPr>
              <a:t>1</a:t>
            </a:r>
          </a:p>
        </p:txBody>
      </p:sp>
      <p:sp>
        <p:nvSpPr>
          <p:cNvPr id="618567" name="Text Box 71"/>
          <p:cNvSpPr txBox="1">
            <a:spLocks noChangeArrowheads="1"/>
          </p:cNvSpPr>
          <p:nvPr/>
        </p:nvSpPr>
        <p:spPr bwMode="auto">
          <a:xfrm>
            <a:off x="5165725" y="5746750"/>
            <a:ext cx="3079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solidFill>
                  <a:schemeClr val="hlink"/>
                </a:solidFill>
                <a:ea typeface="宋体" pitchFamily="2" charset="-122"/>
              </a:rPr>
              <a:t>3</a:t>
            </a:r>
          </a:p>
        </p:txBody>
      </p:sp>
      <p:sp>
        <p:nvSpPr>
          <p:cNvPr id="618568" name="Text Box 72"/>
          <p:cNvSpPr txBox="1">
            <a:spLocks noChangeArrowheads="1"/>
          </p:cNvSpPr>
          <p:nvPr/>
        </p:nvSpPr>
        <p:spPr bwMode="auto">
          <a:xfrm>
            <a:off x="4829175" y="4652963"/>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1</a:t>
            </a:r>
          </a:p>
        </p:txBody>
      </p:sp>
      <p:sp>
        <p:nvSpPr>
          <p:cNvPr id="618569" name="Text Box 73"/>
          <p:cNvSpPr txBox="1">
            <a:spLocks noChangeArrowheads="1"/>
          </p:cNvSpPr>
          <p:nvPr/>
        </p:nvSpPr>
        <p:spPr bwMode="auto">
          <a:xfrm>
            <a:off x="4829175" y="5041900"/>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2</a:t>
            </a:r>
          </a:p>
        </p:txBody>
      </p:sp>
      <p:sp>
        <p:nvSpPr>
          <p:cNvPr id="618570" name="Text Box 74"/>
          <p:cNvSpPr txBox="1">
            <a:spLocks noChangeArrowheads="1"/>
          </p:cNvSpPr>
          <p:nvPr/>
        </p:nvSpPr>
        <p:spPr bwMode="auto">
          <a:xfrm>
            <a:off x="4841875" y="5407025"/>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5</a:t>
            </a:r>
          </a:p>
        </p:txBody>
      </p:sp>
      <p:sp>
        <p:nvSpPr>
          <p:cNvPr id="618571" name="Text Box 75"/>
          <p:cNvSpPr txBox="1">
            <a:spLocks noChangeArrowheads="1"/>
          </p:cNvSpPr>
          <p:nvPr/>
        </p:nvSpPr>
        <p:spPr bwMode="auto">
          <a:xfrm>
            <a:off x="4827588" y="5761038"/>
            <a:ext cx="3079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4</a:t>
            </a:r>
          </a:p>
        </p:txBody>
      </p:sp>
      <p:sp>
        <p:nvSpPr>
          <p:cNvPr id="618572" name="Text Box 76"/>
          <p:cNvSpPr txBox="1">
            <a:spLocks noChangeArrowheads="1"/>
          </p:cNvSpPr>
          <p:nvPr/>
        </p:nvSpPr>
        <p:spPr bwMode="auto">
          <a:xfrm>
            <a:off x="4508500" y="4654550"/>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solidFill>
                  <a:schemeClr val="hlink"/>
                </a:solidFill>
                <a:ea typeface="宋体" pitchFamily="2" charset="-122"/>
              </a:rPr>
              <a:t>2</a:t>
            </a:r>
          </a:p>
        </p:txBody>
      </p:sp>
      <p:sp>
        <p:nvSpPr>
          <p:cNvPr id="618573" name="Text Box 77"/>
          <p:cNvSpPr txBox="1">
            <a:spLocks noChangeArrowheads="1"/>
          </p:cNvSpPr>
          <p:nvPr/>
        </p:nvSpPr>
        <p:spPr bwMode="auto">
          <a:xfrm>
            <a:off x="4508500" y="5043488"/>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solidFill>
                  <a:schemeClr val="hlink"/>
                </a:solidFill>
                <a:ea typeface="宋体" pitchFamily="2" charset="-122"/>
              </a:rPr>
              <a:t>1</a:t>
            </a:r>
          </a:p>
        </p:txBody>
      </p:sp>
      <p:sp>
        <p:nvSpPr>
          <p:cNvPr id="618574" name="Text Box 78"/>
          <p:cNvSpPr txBox="1">
            <a:spLocks noChangeArrowheads="1"/>
          </p:cNvSpPr>
          <p:nvPr/>
        </p:nvSpPr>
        <p:spPr bwMode="auto">
          <a:xfrm>
            <a:off x="4521200" y="5408613"/>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solidFill>
                  <a:schemeClr val="hlink"/>
                </a:solidFill>
                <a:ea typeface="宋体" pitchFamily="2" charset="-122"/>
              </a:rPr>
              <a:t>0</a:t>
            </a:r>
          </a:p>
        </p:txBody>
      </p:sp>
      <p:sp>
        <p:nvSpPr>
          <p:cNvPr id="618575" name="Text Box 79"/>
          <p:cNvSpPr txBox="1">
            <a:spLocks noChangeArrowheads="1"/>
          </p:cNvSpPr>
          <p:nvPr/>
        </p:nvSpPr>
        <p:spPr bwMode="auto">
          <a:xfrm>
            <a:off x="4506913" y="5762625"/>
            <a:ext cx="3079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solidFill>
                  <a:schemeClr val="hlink"/>
                </a:solidFill>
                <a:ea typeface="宋体" pitchFamily="2" charset="-122"/>
              </a:rPr>
              <a:t>3</a:t>
            </a:r>
          </a:p>
        </p:txBody>
      </p:sp>
      <p:sp>
        <p:nvSpPr>
          <p:cNvPr id="618576" name="Text Box 80"/>
          <p:cNvSpPr txBox="1">
            <a:spLocks noChangeArrowheads="1"/>
          </p:cNvSpPr>
          <p:nvPr/>
        </p:nvSpPr>
        <p:spPr bwMode="auto">
          <a:xfrm>
            <a:off x="4208463" y="4656138"/>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1</a:t>
            </a:r>
          </a:p>
        </p:txBody>
      </p:sp>
      <p:sp>
        <p:nvSpPr>
          <p:cNvPr id="618577" name="Text Box 81"/>
          <p:cNvSpPr txBox="1">
            <a:spLocks noChangeArrowheads="1"/>
          </p:cNvSpPr>
          <p:nvPr/>
        </p:nvSpPr>
        <p:spPr bwMode="auto">
          <a:xfrm>
            <a:off x="4208463" y="5045075"/>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2</a:t>
            </a:r>
          </a:p>
        </p:txBody>
      </p:sp>
      <p:sp>
        <p:nvSpPr>
          <p:cNvPr id="618578" name="Text Box 82"/>
          <p:cNvSpPr txBox="1">
            <a:spLocks noChangeArrowheads="1"/>
          </p:cNvSpPr>
          <p:nvPr/>
        </p:nvSpPr>
        <p:spPr bwMode="auto">
          <a:xfrm>
            <a:off x="4221163" y="5410200"/>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3</a:t>
            </a:r>
          </a:p>
        </p:txBody>
      </p:sp>
      <p:sp>
        <p:nvSpPr>
          <p:cNvPr id="618579" name="Text Box 83"/>
          <p:cNvSpPr txBox="1">
            <a:spLocks noChangeArrowheads="1"/>
          </p:cNvSpPr>
          <p:nvPr/>
        </p:nvSpPr>
        <p:spPr bwMode="auto">
          <a:xfrm>
            <a:off x="4206875" y="5764213"/>
            <a:ext cx="3079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4</a:t>
            </a:r>
          </a:p>
        </p:txBody>
      </p:sp>
      <p:sp>
        <p:nvSpPr>
          <p:cNvPr id="618580" name="Text Box 84"/>
          <p:cNvSpPr txBox="1">
            <a:spLocks noChangeArrowheads="1"/>
          </p:cNvSpPr>
          <p:nvPr/>
        </p:nvSpPr>
        <p:spPr bwMode="auto">
          <a:xfrm>
            <a:off x="3887788" y="4657725"/>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solidFill>
                  <a:schemeClr val="hlink"/>
                </a:solidFill>
                <a:ea typeface="宋体" pitchFamily="2" charset="-122"/>
              </a:rPr>
              <a:t>1</a:t>
            </a:r>
          </a:p>
        </p:txBody>
      </p:sp>
      <p:sp>
        <p:nvSpPr>
          <p:cNvPr id="618581" name="Text Box 85"/>
          <p:cNvSpPr txBox="1">
            <a:spLocks noChangeArrowheads="1"/>
          </p:cNvSpPr>
          <p:nvPr/>
        </p:nvSpPr>
        <p:spPr bwMode="auto">
          <a:xfrm>
            <a:off x="3887788" y="5046663"/>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solidFill>
                  <a:schemeClr val="hlink"/>
                </a:solidFill>
                <a:ea typeface="宋体" pitchFamily="2" charset="-122"/>
              </a:rPr>
              <a:t>0</a:t>
            </a:r>
          </a:p>
        </p:txBody>
      </p:sp>
      <p:sp>
        <p:nvSpPr>
          <p:cNvPr id="618582" name="Text Box 86"/>
          <p:cNvSpPr txBox="1">
            <a:spLocks noChangeArrowheads="1"/>
          </p:cNvSpPr>
          <p:nvPr/>
        </p:nvSpPr>
        <p:spPr bwMode="auto">
          <a:xfrm>
            <a:off x="3900488" y="5411788"/>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solidFill>
                  <a:schemeClr val="hlink"/>
                </a:solidFill>
                <a:ea typeface="宋体" pitchFamily="2" charset="-122"/>
              </a:rPr>
              <a:t>3</a:t>
            </a:r>
          </a:p>
        </p:txBody>
      </p:sp>
      <p:sp>
        <p:nvSpPr>
          <p:cNvPr id="618583" name="Text Box 87"/>
          <p:cNvSpPr txBox="1">
            <a:spLocks noChangeArrowheads="1"/>
          </p:cNvSpPr>
          <p:nvPr/>
        </p:nvSpPr>
        <p:spPr bwMode="auto">
          <a:xfrm>
            <a:off x="3886200" y="5765800"/>
            <a:ext cx="3079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solidFill>
                  <a:schemeClr val="hlink"/>
                </a:solidFill>
                <a:ea typeface="宋体" pitchFamily="2" charset="-122"/>
              </a:rPr>
              <a:t>2</a:t>
            </a:r>
          </a:p>
        </p:txBody>
      </p:sp>
      <p:sp>
        <p:nvSpPr>
          <p:cNvPr id="618584" name="Text Box 88"/>
          <p:cNvSpPr txBox="1">
            <a:spLocks noChangeArrowheads="1"/>
          </p:cNvSpPr>
          <p:nvPr/>
        </p:nvSpPr>
        <p:spPr bwMode="auto">
          <a:xfrm>
            <a:off x="3575050" y="4659313"/>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1</a:t>
            </a:r>
          </a:p>
        </p:txBody>
      </p:sp>
      <p:sp>
        <p:nvSpPr>
          <p:cNvPr id="618585" name="Text Box 89"/>
          <p:cNvSpPr txBox="1">
            <a:spLocks noChangeArrowheads="1"/>
          </p:cNvSpPr>
          <p:nvPr/>
        </p:nvSpPr>
        <p:spPr bwMode="auto">
          <a:xfrm>
            <a:off x="3575050" y="5048250"/>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2</a:t>
            </a:r>
          </a:p>
        </p:txBody>
      </p:sp>
      <p:sp>
        <p:nvSpPr>
          <p:cNvPr id="618586" name="Text Box 90"/>
          <p:cNvSpPr txBox="1">
            <a:spLocks noChangeArrowheads="1"/>
          </p:cNvSpPr>
          <p:nvPr/>
        </p:nvSpPr>
        <p:spPr bwMode="auto">
          <a:xfrm>
            <a:off x="3587750" y="5413375"/>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3</a:t>
            </a:r>
          </a:p>
        </p:txBody>
      </p:sp>
      <p:sp>
        <p:nvSpPr>
          <p:cNvPr id="618587" name="Text Box 91"/>
          <p:cNvSpPr txBox="1">
            <a:spLocks noChangeArrowheads="1"/>
          </p:cNvSpPr>
          <p:nvPr/>
        </p:nvSpPr>
        <p:spPr bwMode="auto">
          <a:xfrm>
            <a:off x="3573463" y="5767388"/>
            <a:ext cx="3079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4</a:t>
            </a:r>
          </a:p>
        </p:txBody>
      </p:sp>
      <p:sp>
        <p:nvSpPr>
          <p:cNvPr id="618588" name="Text Box 92"/>
          <p:cNvSpPr txBox="1">
            <a:spLocks noChangeArrowheads="1"/>
          </p:cNvSpPr>
          <p:nvPr/>
        </p:nvSpPr>
        <p:spPr bwMode="auto">
          <a:xfrm>
            <a:off x="3254375" y="4660900"/>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solidFill>
                  <a:schemeClr val="hlink"/>
                </a:solidFill>
                <a:ea typeface="宋体" pitchFamily="2" charset="-122"/>
              </a:rPr>
              <a:t>0</a:t>
            </a:r>
          </a:p>
        </p:txBody>
      </p:sp>
      <p:sp>
        <p:nvSpPr>
          <p:cNvPr id="618589" name="Text Box 93"/>
          <p:cNvSpPr txBox="1">
            <a:spLocks noChangeArrowheads="1"/>
          </p:cNvSpPr>
          <p:nvPr/>
        </p:nvSpPr>
        <p:spPr bwMode="auto">
          <a:xfrm>
            <a:off x="3254375" y="5049838"/>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solidFill>
                  <a:schemeClr val="hlink"/>
                </a:solidFill>
                <a:ea typeface="宋体" pitchFamily="2" charset="-122"/>
              </a:rPr>
              <a:t>3</a:t>
            </a:r>
          </a:p>
        </p:txBody>
      </p:sp>
      <p:sp>
        <p:nvSpPr>
          <p:cNvPr id="618590" name="Text Box 94"/>
          <p:cNvSpPr txBox="1">
            <a:spLocks noChangeArrowheads="1"/>
          </p:cNvSpPr>
          <p:nvPr/>
        </p:nvSpPr>
        <p:spPr bwMode="auto">
          <a:xfrm>
            <a:off x="3267075" y="5414963"/>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solidFill>
                  <a:schemeClr val="hlink"/>
                </a:solidFill>
                <a:ea typeface="宋体" pitchFamily="2" charset="-122"/>
              </a:rPr>
              <a:t>2</a:t>
            </a:r>
          </a:p>
        </p:txBody>
      </p:sp>
      <p:sp>
        <p:nvSpPr>
          <p:cNvPr id="618591" name="Text Box 95"/>
          <p:cNvSpPr txBox="1">
            <a:spLocks noChangeArrowheads="1"/>
          </p:cNvSpPr>
          <p:nvPr/>
        </p:nvSpPr>
        <p:spPr bwMode="auto">
          <a:xfrm>
            <a:off x="3252788" y="5768975"/>
            <a:ext cx="3079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solidFill>
                  <a:schemeClr val="hlink"/>
                </a:solidFill>
                <a:ea typeface="宋体" pitchFamily="2" charset="-122"/>
              </a:rPr>
              <a:t>1</a:t>
            </a:r>
          </a:p>
        </p:txBody>
      </p:sp>
      <p:sp>
        <p:nvSpPr>
          <p:cNvPr id="618592" name="Text Box 96"/>
          <p:cNvSpPr txBox="1">
            <a:spLocks noChangeArrowheads="1"/>
          </p:cNvSpPr>
          <p:nvPr/>
        </p:nvSpPr>
        <p:spPr bwMode="auto">
          <a:xfrm>
            <a:off x="2925763" y="4648200"/>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1</a:t>
            </a:r>
          </a:p>
        </p:txBody>
      </p:sp>
      <p:sp>
        <p:nvSpPr>
          <p:cNvPr id="618593" name="Text Box 97"/>
          <p:cNvSpPr txBox="1">
            <a:spLocks noChangeArrowheads="1"/>
          </p:cNvSpPr>
          <p:nvPr/>
        </p:nvSpPr>
        <p:spPr bwMode="auto">
          <a:xfrm>
            <a:off x="2925763" y="5037138"/>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2</a:t>
            </a:r>
          </a:p>
        </p:txBody>
      </p:sp>
      <p:sp>
        <p:nvSpPr>
          <p:cNvPr id="618594" name="Text Box 98"/>
          <p:cNvSpPr txBox="1">
            <a:spLocks noChangeArrowheads="1"/>
          </p:cNvSpPr>
          <p:nvPr/>
        </p:nvSpPr>
        <p:spPr bwMode="auto">
          <a:xfrm>
            <a:off x="2938463" y="5402263"/>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3</a:t>
            </a:r>
          </a:p>
        </p:txBody>
      </p:sp>
      <p:sp>
        <p:nvSpPr>
          <p:cNvPr id="618595" name="Text Box 99"/>
          <p:cNvSpPr txBox="1">
            <a:spLocks noChangeArrowheads="1"/>
          </p:cNvSpPr>
          <p:nvPr/>
        </p:nvSpPr>
        <p:spPr bwMode="auto">
          <a:xfrm>
            <a:off x="2924175" y="5756275"/>
            <a:ext cx="3079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4</a:t>
            </a:r>
          </a:p>
        </p:txBody>
      </p:sp>
      <p:sp>
        <p:nvSpPr>
          <p:cNvPr id="618596" name="Text Box 100"/>
          <p:cNvSpPr txBox="1">
            <a:spLocks noChangeArrowheads="1"/>
          </p:cNvSpPr>
          <p:nvPr/>
        </p:nvSpPr>
        <p:spPr bwMode="auto">
          <a:xfrm>
            <a:off x="2579688" y="4649788"/>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solidFill>
                  <a:schemeClr val="hlink"/>
                </a:solidFill>
                <a:ea typeface="宋体" pitchFamily="2" charset="-122"/>
              </a:rPr>
              <a:t>3</a:t>
            </a:r>
          </a:p>
        </p:txBody>
      </p:sp>
      <p:sp>
        <p:nvSpPr>
          <p:cNvPr id="618597" name="Text Box 101"/>
          <p:cNvSpPr txBox="1">
            <a:spLocks noChangeArrowheads="1"/>
          </p:cNvSpPr>
          <p:nvPr/>
        </p:nvSpPr>
        <p:spPr bwMode="auto">
          <a:xfrm>
            <a:off x="2579688" y="5038725"/>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solidFill>
                  <a:schemeClr val="hlink"/>
                </a:solidFill>
                <a:ea typeface="宋体" pitchFamily="2" charset="-122"/>
              </a:rPr>
              <a:t>2</a:t>
            </a:r>
          </a:p>
        </p:txBody>
      </p:sp>
      <p:sp>
        <p:nvSpPr>
          <p:cNvPr id="618598" name="Text Box 102"/>
          <p:cNvSpPr txBox="1">
            <a:spLocks noChangeArrowheads="1"/>
          </p:cNvSpPr>
          <p:nvPr/>
        </p:nvSpPr>
        <p:spPr bwMode="auto">
          <a:xfrm>
            <a:off x="2592388" y="5403850"/>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solidFill>
                  <a:schemeClr val="hlink"/>
                </a:solidFill>
                <a:ea typeface="宋体" pitchFamily="2" charset="-122"/>
              </a:rPr>
              <a:t>1</a:t>
            </a:r>
          </a:p>
        </p:txBody>
      </p:sp>
      <p:sp>
        <p:nvSpPr>
          <p:cNvPr id="618599" name="Text Box 103"/>
          <p:cNvSpPr txBox="1">
            <a:spLocks noChangeArrowheads="1"/>
          </p:cNvSpPr>
          <p:nvPr/>
        </p:nvSpPr>
        <p:spPr bwMode="auto">
          <a:xfrm>
            <a:off x="2578100" y="5757863"/>
            <a:ext cx="3079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solidFill>
                  <a:schemeClr val="hlink"/>
                </a:solidFill>
                <a:ea typeface="宋体" pitchFamily="2" charset="-122"/>
              </a:rPr>
              <a:t>0</a:t>
            </a:r>
          </a:p>
        </p:txBody>
      </p:sp>
      <p:sp>
        <p:nvSpPr>
          <p:cNvPr id="618600" name="Text Box 104"/>
          <p:cNvSpPr txBox="1">
            <a:spLocks noChangeArrowheads="1"/>
          </p:cNvSpPr>
          <p:nvPr/>
        </p:nvSpPr>
        <p:spPr bwMode="auto">
          <a:xfrm>
            <a:off x="2259013" y="4648200"/>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1</a:t>
            </a:r>
          </a:p>
        </p:txBody>
      </p:sp>
      <p:sp>
        <p:nvSpPr>
          <p:cNvPr id="618601" name="Text Box 105"/>
          <p:cNvSpPr txBox="1">
            <a:spLocks noChangeArrowheads="1"/>
          </p:cNvSpPr>
          <p:nvPr/>
        </p:nvSpPr>
        <p:spPr bwMode="auto">
          <a:xfrm>
            <a:off x="2259013" y="5037138"/>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2</a:t>
            </a:r>
          </a:p>
        </p:txBody>
      </p:sp>
      <p:sp>
        <p:nvSpPr>
          <p:cNvPr id="618602" name="Text Box 106"/>
          <p:cNvSpPr txBox="1">
            <a:spLocks noChangeArrowheads="1"/>
          </p:cNvSpPr>
          <p:nvPr/>
        </p:nvSpPr>
        <p:spPr bwMode="auto">
          <a:xfrm>
            <a:off x="2271713" y="5402263"/>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3</a:t>
            </a:r>
          </a:p>
        </p:txBody>
      </p:sp>
      <p:sp>
        <p:nvSpPr>
          <p:cNvPr id="618603" name="Text Box 107"/>
          <p:cNvSpPr txBox="1">
            <a:spLocks noChangeArrowheads="1"/>
          </p:cNvSpPr>
          <p:nvPr/>
        </p:nvSpPr>
        <p:spPr bwMode="auto">
          <a:xfrm>
            <a:off x="1938338" y="4649788"/>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solidFill>
                  <a:schemeClr val="hlink"/>
                </a:solidFill>
                <a:ea typeface="宋体" pitchFamily="2" charset="-122"/>
              </a:rPr>
              <a:t>2</a:t>
            </a:r>
          </a:p>
        </p:txBody>
      </p:sp>
      <p:sp>
        <p:nvSpPr>
          <p:cNvPr id="618604" name="Text Box 108"/>
          <p:cNvSpPr txBox="1">
            <a:spLocks noChangeArrowheads="1"/>
          </p:cNvSpPr>
          <p:nvPr/>
        </p:nvSpPr>
        <p:spPr bwMode="auto">
          <a:xfrm>
            <a:off x="1938338" y="5038725"/>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solidFill>
                  <a:schemeClr val="hlink"/>
                </a:solidFill>
                <a:ea typeface="宋体" pitchFamily="2" charset="-122"/>
              </a:rPr>
              <a:t>1</a:t>
            </a:r>
          </a:p>
        </p:txBody>
      </p:sp>
      <p:sp>
        <p:nvSpPr>
          <p:cNvPr id="618605" name="Text Box 109"/>
          <p:cNvSpPr txBox="1">
            <a:spLocks noChangeArrowheads="1"/>
          </p:cNvSpPr>
          <p:nvPr/>
        </p:nvSpPr>
        <p:spPr bwMode="auto">
          <a:xfrm>
            <a:off x="1951038" y="5403850"/>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solidFill>
                  <a:schemeClr val="hlink"/>
                </a:solidFill>
                <a:ea typeface="宋体" pitchFamily="2" charset="-122"/>
              </a:rPr>
              <a:t>0</a:t>
            </a:r>
          </a:p>
        </p:txBody>
      </p:sp>
      <p:sp>
        <p:nvSpPr>
          <p:cNvPr id="618606" name="Text Box 110"/>
          <p:cNvSpPr txBox="1">
            <a:spLocks noChangeArrowheads="1"/>
          </p:cNvSpPr>
          <p:nvPr/>
        </p:nvSpPr>
        <p:spPr bwMode="auto">
          <a:xfrm>
            <a:off x="1573213" y="4648200"/>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1</a:t>
            </a:r>
          </a:p>
        </p:txBody>
      </p:sp>
      <p:sp>
        <p:nvSpPr>
          <p:cNvPr id="618607" name="Text Box 111"/>
          <p:cNvSpPr txBox="1">
            <a:spLocks noChangeArrowheads="1"/>
          </p:cNvSpPr>
          <p:nvPr/>
        </p:nvSpPr>
        <p:spPr bwMode="auto">
          <a:xfrm>
            <a:off x="1573213" y="5037138"/>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2</a:t>
            </a:r>
          </a:p>
        </p:txBody>
      </p:sp>
      <p:sp>
        <p:nvSpPr>
          <p:cNvPr id="618608" name="Text Box 112"/>
          <p:cNvSpPr txBox="1">
            <a:spLocks noChangeArrowheads="1"/>
          </p:cNvSpPr>
          <p:nvPr/>
        </p:nvSpPr>
        <p:spPr bwMode="auto">
          <a:xfrm>
            <a:off x="1252538" y="4649788"/>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solidFill>
                  <a:schemeClr val="hlink"/>
                </a:solidFill>
                <a:ea typeface="宋体" pitchFamily="2" charset="-122"/>
              </a:rPr>
              <a:t>1</a:t>
            </a:r>
          </a:p>
        </p:txBody>
      </p:sp>
      <p:sp>
        <p:nvSpPr>
          <p:cNvPr id="618609" name="Text Box 113"/>
          <p:cNvSpPr txBox="1">
            <a:spLocks noChangeArrowheads="1"/>
          </p:cNvSpPr>
          <p:nvPr/>
        </p:nvSpPr>
        <p:spPr bwMode="auto">
          <a:xfrm>
            <a:off x="1252538" y="5038725"/>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solidFill>
                  <a:schemeClr val="hlink"/>
                </a:solidFill>
                <a:ea typeface="宋体" pitchFamily="2" charset="-122"/>
              </a:rPr>
              <a:t>0</a:t>
            </a:r>
          </a:p>
        </p:txBody>
      </p:sp>
      <p:sp>
        <p:nvSpPr>
          <p:cNvPr id="618610" name="Text Box 114"/>
          <p:cNvSpPr txBox="1">
            <a:spLocks noChangeArrowheads="1"/>
          </p:cNvSpPr>
          <p:nvPr/>
        </p:nvSpPr>
        <p:spPr bwMode="auto">
          <a:xfrm>
            <a:off x="925513" y="4660900"/>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ea typeface="宋体" pitchFamily="2" charset="-122"/>
              </a:rPr>
              <a:t>1</a:t>
            </a:r>
          </a:p>
        </p:txBody>
      </p:sp>
      <p:sp>
        <p:nvSpPr>
          <p:cNvPr id="618611" name="Text Box 115"/>
          <p:cNvSpPr txBox="1">
            <a:spLocks noChangeArrowheads="1"/>
          </p:cNvSpPr>
          <p:nvPr/>
        </p:nvSpPr>
        <p:spPr bwMode="auto">
          <a:xfrm>
            <a:off x="604838" y="4662488"/>
            <a:ext cx="349250"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a:solidFill>
                  <a:schemeClr val="hlink"/>
                </a:solidFill>
                <a:ea typeface="宋体" pitchFamily="2" charset="-122"/>
              </a:rPr>
              <a:t>0</a:t>
            </a:r>
          </a:p>
        </p:txBody>
      </p:sp>
      <p:sp>
        <p:nvSpPr>
          <p:cNvPr id="618612" name="Text Box 116"/>
          <p:cNvSpPr txBox="1">
            <a:spLocks noChangeArrowheads="1"/>
          </p:cNvSpPr>
          <p:nvPr/>
        </p:nvSpPr>
        <p:spPr bwMode="auto">
          <a:xfrm>
            <a:off x="5157788" y="773113"/>
            <a:ext cx="3644900" cy="866775"/>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zh-CN" altLang="en-US" sz="1900" b="1">
                <a:solidFill>
                  <a:srgbClr val="008000"/>
                </a:solidFill>
                <a:latin typeface="微软雅黑" pitchFamily="34" charset="-122"/>
                <a:ea typeface="微软雅黑" pitchFamily="34" charset="-122"/>
              </a:rPr>
              <a:t>即：计数值为</a:t>
            </a:r>
            <a:r>
              <a:rPr kumimoji="1" lang="en-US" altLang="zh-CN" sz="1900" b="1">
                <a:solidFill>
                  <a:srgbClr val="008000"/>
                </a:solidFill>
                <a:latin typeface="微软雅黑" pitchFamily="34" charset="-122"/>
                <a:ea typeface="微软雅黑" pitchFamily="34" charset="-122"/>
              </a:rPr>
              <a:t>0</a:t>
            </a:r>
            <a:r>
              <a:rPr kumimoji="1" lang="zh-CN" altLang="en-US" sz="1900" b="1">
                <a:solidFill>
                  <a:srgbClr val="008000"/>
                </a:solidFill>
                <a:latin typeface="微软雅黑" pitchFamily="34" charset="-122"/>
                <a:ea typeface="微软雅黑" pitchFamily="34" charset="-122"/>
              </a:rPr>
              <a:t>的行中的主存块最常被访问，计数值为</a:t>
            </a:r>
            <a:r>
              <a:rPr kumimoji="1" lang="en-US" altLang="zh-CN" sz="1900" b="1">
                <a:solidFill>
                  <a:srgbClr val="008000"/>
                </a:solidFill>
                <a:latin typeface="微软雅黑" pitchFamily="34" charset="-122"/>
                <a:ea typeface="微软雅黑" pitchFamily="34" charset="-122"/>
              </a:rPr>
              <a:t>3</a:t>
            </a:r>
            <a:r>
              <a:rPr kumimoji="1" lang="zh-CN" altLang="en-US" sz="1900" b="1">
                <a:solidFill>
                  <a:srgbClr val="008000"/>
                </a:solidFill>
                <a:latin typeface="微软雅黑" pitchFamily="34" charset="-122"/>
                <a:ea typeface="微软雅黑" pitchFamily="34" charset="-122"/>
              </a:rPr>
              <a:t>的行中的主存块最不经常被访问，先被淘汰！</a:t>
            </a:r>
          </a:p>
        </p:txBody>
      </p:sp>
      <p:sp>
        <p:nvSpPr>
          <p:cNvPr id="618613" name="Text Box 117"/>
          <p:cNvSpPr txBox="1">
            <a:spLocks noChangeArrowheads="1"/>
          </p:cNvSpPr>
          <p:nvPr/>
        </p:nvSpPr>
        <p:spPr bwMode="auto">
          <a:xfrm>
            <a:off x="566738" y="863600"/>
            <a:ext cx="2700337" cy="577850"/>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zh-CN" altLang="en-US" sz="1900" b="1">
                <a:solidFill>
                  <a:srgbClr val="FF0000"/>
                </a:solidFill>
                <a:latin typeface="微软雅黑" pitchFamily="34" charset="-122"/>
                <a:ea typeface="微软雅黑" pitchFamily="34" charset="-122"/>
              </a:rPr>
              <a:t>通过计数值来确定</a:t>
            </a:r>
            <a:r>
              <a:rPr kumimoji="1" lang="en-US" altLang="zh-CN" sz="1900" b="1">
                <a:solidFill>
                  <a:srgbClr val="FF0000"/>
                </a:solidFill>
                <a:latin typeface="微软雅黑" pitchFamily="34" charset="-122"/>
                <a:ea typeface="微软雅黑" pitchFamily="34" charset="-122"/>
              </a:rPr>
              <a:t>cache</a:t>
            </a:r>
            <a:r>
              <a:rPr kumimoji="1" lang="zh-CN" altLang="en-US" sz="1900" b="1">
                <a:solidFill>
                  <a:srgbClr val="FF0000"/>
                </a:solidFill>
                <a:latin typeface="微软雅黑" pitchFamily="34" charset="-122"/>
                <a:ea typeface="微软雅黑" pitchFamily="34" charset="-122"/>
              </a:rPr>
              <a:t>行中主存块的使用情况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5683">
                                            <p:txEl>
                                              <p:pRg st="1" end="1"/>
                                            </p:txEl>
                                          </p:spTgt>
                                        </p:tgtEl>
                                        <p:attrNameLst>
                                          <p:attrName>style.visibility</p:attrName>
                                        </p:attrNameLst>
                                      </p:cBhvr>
                                      <p:to>
                                        <p:strVal val="visible"/>
                                      </p:to>
                                    </p:set>
                                    <p:animEffect transition="in" filter="blinds(horizontal)">
                                      <p:cBhvr>
                                        <p:cTn id="7" dur="500"/>
                                        <p:tgtEl>
                                          <p:spTgt spid="4556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8612"/>
                                        </p:tgtEl>
                                        <p:attrNameLst>
                                          <p:attrName>style.visibility</p:attrName>
                                        </p:attrNameLst>
                                      </p:cBhvr>
                                      <p:to>
                                        <p:strVal val="visible"/>
                                      </p:to>
                                    </p:set>
                                    <p:animEffect transition="in" filter="blinds(horizontal)">
                                      <p:cBhvr>
                                        <p:cTn id="12" dur="500"/>
                                        <p:tgtEl>
                                          <p:spTgt spid="6186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55683">
                                            <p:txEl>
                                              <p:pRg st="2" end="2"/>
                                            </p:txEl>
                                          </p:spTgt>
                                        </p:tgtEl>
                                        <p:attrNameLst>
                                          <p:attrName>style.visibility</p:attrName>
                                        </p:attrNameLst>
                                      </p:cBhvr>
                                      <p:to>
                                        <p:strVal val="visible"/>
                                      </p:to>
                                    </p:set>
                                    <p:animEffect transition="in" filter="blinds(horizontal)">
                                      <p:cBhvr>
                                        <p:cTn id="17" dur="500"/>
                                        <p:tgtEl>
                                          <p:spTgt spid="4556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55683">
                                            <p:txEl>
                                              <p:pRg st="3" end="3"/>
                                            </p:txEl>
                                          </p:spTgt>
                                        </p:tgtEl>
                                        <p:attrNameLst>
                                          <p:attrName>style.visibility</p:attrName>
                                        </p:attrNameLst>
                                      </p:cBhvr>
                                      <p:to>
                                        <p:strVal val="visible"/>
                                      </p:to>
                                    </p:set>
                                    <p:animEffect transition="in" filter="blinds(horizontal)">
                                      <p:cBhvr>
                                        <p:cTn id="22" dur="500"/>
                                        <p:tgtEl>
                                          <p:spTgt spid="4556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55683">
                                            <p:txEl>
                                              <p:pRg st="4" end="4"/>
                                            </p:txEl>
                                          </p:spTgt>
                                        </p:tgtEl>
                                        <p:attrNameLst>
                                          <p:attrName>style.visibility</p:attrName>
                                        </p:attrNameLst>
                                      </p:cBhvr>
                                      <p:to>
                                        <p:strVal val="visible"/>
                                      </p:to>
                                    </p:set>
                                    <p:animEffect transition="in" filter="blinds(horizontal)">
                                      <p:cBhvr>
                                        <p:cTn id="27" dur="500"/>
                                        <p:tgtEl>
                                          <p:spTgt spid="4556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18613"/>
                                        </p:tgtEl>
                                        <p:attrNameLst>
                                          <p:attrName>style.visibility</p:attrName>
                                        </p:attrNameLst>
                                      </p:cBhvr>
                                      <p:to>
                                        <p:strVal val="visible"/>
                                      </p:to>
                                    </p:set>
                                    <p:animEffect transition="in" filter="blinds(horizontal)">
                                      <p:cBhvr>
                                        <p:cTn id="32" dur="500"/>
                                        <p:tgtEl>
                                          <p:spTgt spid="618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612" grpId="0"/>
      <p:bldP spid="618613"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idx="4294967295"/>
          </p:nvPr>
        </p:nvSpPr>
        <p:spPr/>
        <p:txBody>
          <a:bodyPr lIns="91440" tIns="45720" rIns="91440" bIns="45720" anchor="ctr"/>
          <a:lstStyle/>
          <a:p>
            <a:pPr eaLnBrk="1" hangingPunct="1"/>
            <a:r>
              <a:rPr lang="zh-CN" altLang="en-US"/>
              <a:t>举例</a:t>
            </a:r>
          </a:p>
        </p:txBody>
      </p:sp>
      <p:sp>
        <p:nvSpPr>
          <p:cNvPr id="620547" name="Rectangle 3"/>
          <p:cNvSpPr>
            <a:spLocks noGrp="1" noChangeArrowheads="1"/>
          </p:cNvSpPr>
          <p:nvPr>
            <p:ph type="body" idx="4294967295"/>
          </p:nvPr>
        </p:nvSpPr>
        <p:spPr>
          <a:xfrm>
            <a:off x="304800" y="857250"/>
            <a:ext cx="8247063" cy="3717925"/>
          </a:xfrm>
        </p:spPr>
        <p:txBody>
          <a:bodyPr lIns="0" tIns="0" rIns="0" bIns="0"/>
          <a:lstStyle/>
          <a:p>
            <a:pPr eaLnBrk="1" hangingPunct="1">
              <a:lnSpc>
                <a:spcPct val="110000"/>
              </a:lnSpc>
              <a:spcBef>
                <a:spcPct val="30000"/>
              </a:spcBef>
            </a:pPr>
            <a:r>
              <a:rPr lang="zh-CN" altLang="en-US" sz="2000">
                <a:latin typeface="微软雅黑" pitchFamily="34" charset="-122"/>
                <a:ea typeface="微软雅黑" pitchFamily="34" charset="-122"/>
              </a:rPr>
              <a:t>假定计算机系统主存空间大小为32</a:t>
            </a:r>
            <a:r>
              <a:rPr lang="en-US" altLang="zh-CN" sz="2000">
                <a:latin typeface="微软雅黑" pitchFamily="34" charset="-122"/>
                <a:ea typeface="微软雅黑" pitchFamily="34" charset="-122"/>
              </a:rPr>
              <a:t>Kx16</a:t>
            </a:r>
            <a:r>
              <a:rPr lang="zh-CN" altLang="en-US" sz="2000">
                <a:latin typeface="微软雅黑" pitchFamily="34" charset="-122"/>
                <a:ea typeface="微软雅黑" pitchFamily="34" charset="-122"/>
              </a:rPr>
              <a:t>位，且有一个4</a:t>
            </a:r>
            <a:r>
              <a:rPr lang="en-US" altLang="zh-CN" sz="2000">
                <a:latin typeface="微软雅黑" pitchFamily="34" charset="-122"/>
                <a:ea typeface="微软雅黑" pitchFamily="34" charset="-122"/>
              </a:rPr>
              <a:t>K</a:t>
            </a:r>
            <a:r>
              <a:rPr lang="zh-CN" altLang="en-US" sz="2000">
                <a:latin typeface="微软雅黑" pitchFamily="34" charset="-122"/>
                <a:ea typeface="微软雅黑" pitchFamily="34" charset="-122"/>
              </a:rPr>
              <a:t>字的</a:t>
            </a:r>
            <a:r>
              <a:rPr lang="zh-CN" altLang="en-US" sz="2000">
                <a:solidFill>
                  <a:srgbClr val="800000"/>
                </a:solidFill>
                <a:latin typeface="微软雅黑" pitchFamily="34" charset="-122"/>
                <a:ea typeface="微软雅黑" pitchFamily="34" charset="-122"/>
              </a:rPr>
              <a:t>4路组相联</a:t>
            </a:r>
            <a:r>
              <a:rPr lang="en-US" altLang="zh-CN" sz="2000">
                <a:latin typeface="微软雅黑" pitchFamily="34" charset="-122"/>
                <a:ea typeface="微软雅黑" pitchFamily="34" charset="-122"/>
              </a:rPr>
              <a:t>Cache，</a:t>
            </a:r>
            <a:r>
              <a:rPr lang="zh-CN" altLang="en-US" sz="2000">
                <a:latin typeface="微软雅黑" pitchFamily="34" charset="-122"/>
                <a:ea typeface="微软雅黑" pitchFamily="34" charset="-122"/>
              </a:rPr>
              <a:t>主存和</a:t>
            </a:r>
            <a:r>
              <a:rPr lang="en-US" altLang="zh-CN" sz="2000">
                <a:latin typeface="微软雅黑" pitchFamily="34" charset="-122"/>
                <a:ea typeface="微软雅黑" pitchFamily="34" charset="-122"/>
              </a:rPr>
              <a:t>Cache</a:t>
            </a:r>
            <a:r>
              <a:rPr lang="zh-CN" altLang="en-US" sz="2000">
                <a:latin typeface="微软雅黑" pitchFamily="34" charset="-122"/>
                <a:ea typeface="微软雅黑" pitchFamily="34" charset="-122"/>
              </a:rPr>
              <a:t>之间的数据交换块的大小为64字。假定</a:t>
            </a:r>
            <a:r>
              <a:rPr lang="en-US" altLang="zh-CN" sz="2000">
                <a:latin typeface="微软雅黑" pitchFamily="34" charset="-122"/>
                <a:ea typeface="微软雅黑" pitchFamily="34" charset="-122"/>
              </a:rPr>
              <a:t>Cache</a:t>
            </a:r>
            <a:r>
              <a:rPr lang="zh-CN" altLang="en-US" sz="2000">
                <a:latin typeface="微软雅黑" pitchFamily="34" charset="-122"/>
                <a:ea typeface="微软雅黑" pitchFamily="34" charset="-122"/>
              </a:rPr>
              <a:t>开始为空，处理器顺序地从存储单元0、1、…、4351中取数，一共重复</a:t>
            </a:r>
            <a:r>
              <a:rPr lang="en-US" altLang="zh-CN" sz="2000">
                <a:latin typeface="微软雅黑" pitchFamily="34" charset="-122"/>
                <a:ea typeface="微软雅黑" pitchFamily="34" charset="-122"/>
              </a:rPr>
              <a:t>10</a:t>
            </a:r>
            <a:r>
              <a:rPr lang="zh-CN" altLang="en-US" sz="2000">
                <a:latin typeface="微软雅黑" pitchFamily="34" charset="-122"/>
                <a:ea typeface="微软雅黑" pitchFamily="34" charset="-122"/>
              </a:rPr>
              <a:t>次。设</a:t>
            </a:r>
            <a:r>
              <a:rPr lang="en-US" altLang="zh-CN" sz="2000">
                <a:latin typeface="微软雅黑" pitchFamily="34" charset="-122"/>
                <a:ea typeface="微软雅黑" pitchFamily="34" charset="-122"/>
              </a:rPr>
              <a:t>Cache</a:t>
            </a:r>
            <a:r>
              <a:rPr lang="zh-CN" altLang="en-US" sz="2000">
                <a:latin typeface="微软雅黑" pitchFamily="34" charset="-122"/>
                <a:ea typeface="微软雅黑" pitchFamily="34" charset="-122"/>
              </a:rPr>
              <a:t>比主存快10倍。采用</a:t>
            </a:r>
            <a:r>
              <a:rPr lang="en-US" altLang="zh-CN" sz="2000">
                <a:solidFill>
                  <a:srgbClr val="800000"/>
                </a:solidFill>
                <a:latin typeface="微软雅黑" pitchFamily="34" charset="-122"/>
                <a:ea typeface="微软雅黑" pitchFamily="34" charset="-122"/>
              </a:rPr>
              <a:t>LRU</a:t>
            </a:r>
            <a:r>
              <a:rPr lang="zh-CN" altLang="en-US" sz="2000">
                <a:solidFill>
                  <a:srgbClr val="800000"/>
                </a:solidFill>
                <a:latin typeface="微软雅黑" pitchFamily="34" charset="-122"/>
                <a:ea typeface="微软雅黑" pitchFamily="34" charset="-122"/>
              </a:rPr>
              <a:t>算法</a:t>
            </a:r>
            <a:r>
              <a:rPr lang="zh-CN" altLang="en-US" sz="2000">
                <a:latin typeface="微软雅黑" pitchFamily="34" charset="-122"/>
                <a:ea typeface="微软雅黑" pitchFamily="34" charset="-122"/>
              </a:rPr>
              <a:t>。试分析</a:t>
            </a:r>
            <a:r>
              <a:rPr lang="en-US" altLang="zh-CN" sz="2000">
                <a:latin typeface="微软雅黑" pitchFamily="34" charset="-122"/>
                <a:ea typeface="微软雅黑" pitchFamily="34" charset="-122"/>
              </a:rPr>
              <a:t>Cache</a:t>
            </a:r>
            <a:r>
              <a:rPr lang="zh-CN" altLang="en-US" sz="2000">
                <a:latin typeface="微软雅黑" pitchFamily="34" charset="-122"/>
                <a:ea typeface="微软雅黑" pitchFamily="34" charset="-122"/>
              </a:rPr>
              <a:t>的结构和主存地址的划分。说明采用</a:t>
            </a:r>
            <a:r>
              <a:rPr lang="en-US" altLang="zh-CN" sz="2000">
                <a:latin typeface="微软雅黑" pitchFamily="34" charset="-122"/>
                <a:ea typeface="微软雅黑" pitchFamily="34" charset="-122"/>
              </a:rPr>
              <a:t>Cache</a:t>
            </a:r>
            <a:r>
              <a:rPr lang="zh-CN" altLang="en-US" sz="2000">
                <a:latin typeface="微软雅黑" pitchFamily="34" charset="-122"/>
                <a:ea typeface="微软雅黑" pitchFamily="34" charset="-122"/>
              </a:rPr>
              <a:t>后速度提高了多少？采用</a:t>
            </a:r>
            <a:r>
              <a:rPr lang="en-US" altLang="zh-CN" sz="2000">
                <a:latin typeface="微软雅黑" pitchFamily="34" charset="-122"/>
                <a:ea typeface="微软雅黑" pitchFamily="34" charset="-122"/>
              </a:rPr>
              <a:t>MRU</a:t>
            </a:r>
            <a:r>
              <a:rPr lang="zh-CN" altLang="en-US" sz="2000">
                <a:latin typeface="微软雅黑" pitchFamily="34" charset="-122"/>
                <a:ea typeface="微软雅黑" pitchFamily="34" charset="-122"/>
              </a:rPr>
              <a:t>算法后呢？</a:t>
            </a:r>
          </a:p>
          <a:p>
            <a:pPr eaLnBrk="1" hangingPunct="1">
              <a:lnSpc>
                <a:spcPct val="110000"/>
              </a:lnSpc>
              <a:spcBef>
                <a:spcPct val="30000"/>
              </a:spcBef>
            </a:pPr>
            <a:r>
              <a:rPr lang="zh-CN" altLang="en-US" sz="2000">
                <a:solidFill>
                  <a:srgbClr val="000099"/>
                </a:solidFill>
                <a:latin typeface="微软雅黑" pitchFamily="34" charset="-122"/>
                <a:ea typeface="微软雅黑" pitchFamily="34" charset="-122"/>
              </a:rPr>
              <a:t>答：假定主存按字编址。每字16位。</a:t>
            </a:r>
          </a:p>
          <a:p>
            <a:pPr eaLnBrk="1" hangingPunct="1">
              <a:lnSpc>
                <a:spcPct val="110000"/>
              </a:lnSpc>
              <a:spcBef>
                <a:spcPct val="30000"/>
              </a:spcBef>
              <a:buFontTx/>
              <a:buNone/>
            </a:pPr>
            <a:r>
              <a:rPr lang="zh-CN" altLang="en-US" sz="2000">
                <a:solidFill>
                  <a:srgbClr val="000099"/>
                </a:solidFill>
                <a:latin typeface="微软雅黑" pitchFamily="34" charset="-122"/>
                <a:ea typeface="微软雅黑" pitchFamily="34" charset="-122"/>
              </a:rPr>
              <a:t>            主存：32</a:t>
            </a:r>
            <a:r>
              <a:rPr lang="en-US" altLang="zh-CN" sz="2000">
                <a:solidFill>
                  <a:srgbClr val="000099"/>
                </a:solidFill>
                <a:latin typeface="微软雅黑" pitchFamily="34" charset="-122"/>
                <a:ea typeface="微软雅黑" pitchFamily="34" charset="-122"/>
              </a:rPr>
              <a:t>K</a:t>
            </a:r>
            <a:r>
              <a:rPr lang="zh-CN" altLang="en-US" sz="2000">
                <a:solidFill>
                  <a:srgbClr val="000099"/>
                </a:solidFill>
                <a:latin typeface="微软雅黑" pitchFamily="34" charset="-122"/>
                <a:ea typeface="微软雅黑" pitchFamily="34" charset="-122"/>
              </a:rPr>
              <a:t>字=512块 </a:t>
            </a:r>
            <a:r>
              <a:rPr lang="en-US" altLang="zh-CN" sz="2000">
                <a:solidFill>
                  <a:srgbClr val="000099"/>
                </a:solidFill>
                <a:latin typeface="微软雅黑" pitchFamily="34" charset="-122"/>
                <a:ea typeface="微软雅黑" pitchFamily="34" charset="-122"/>
              </a:rPr>
              <a:t>x 64</a:t>
            </a:r>
            <a:r>
              <a:rPr lang="zh-CN" altLang="en-US" sz="2000">
                <a:solidFill>
                  <a:srgbClr val="000099"/>
                </a:solidFill>
                <a:latin typeface="微软雅黑" pitchFamily="34" charset="-122"/>
                <a:ea typeface="微软雅黑" pitchFamily="34" charset="-122"/>
              </a:rPr>
              <a:t>字 / 块</a:t>
            </a:r>
          </a:p>
          <a:p>
            <a:pPr eaLnBrk="1" hangingPunct="1">
              <a:lnSpc>
                <a:spcPct val="110000"/>
              </a:lnSpc>
              <a:spcBef>
                <a:spcPct val="30000"/>
              </a:spcBef>
              <a:buFontTx/>
              <a:buNone/>
            </a:pPr>
            <a:r>
              <a:rPr lang="zh-CN" altLang="en-US" sz="2000">
                <a:solidFill>
                  <a:srgbClr val="000099"/>
                </a:solidFill>
                <a:latin typeface="微软雅黑" pitchFamily="34" charset="-122"/>
                <a:ea typeface="微软雅黑" pitchFamily="34" charset="-122"/>
              </a:rPr>
              <a:t>            </a:t>
            </a:r>
            <a:r>
              <a:rPr lang="en-US" altLang="zh-CN" sz="2000">
                <a:solidFill>
                  <a:srgbClr val="000099"/>
                </a:solidFill>
                <a:latin typeface="微软雅黑" pitchFamily="34" charset="-122"/>
                <a:ea typeface="微软雅黑" pitchFamily="34" charset="-122"/>
              </a:rPr>
              <a:t>Cache：4K</a:t>
            </a:r>
            <a:r>
              <a:rPr lang="zh-CN" altLang="en-US" sz="2000">
                <a:solidFill>
                  <a:srgbClr val="000099"/>
                </a:solidFill>
                <a:latin typeface="微软雅黑" pitchFamily="34" charset="-122"/>
                <a:ea typeface="微软雅黑" pitchFamily="34" charset="-122"/>
              </a:rPr>
              <a:t>字=16组 </a:t>
            </a:r>
            <a:r>
              <a:rPr lang="en-US" altLang="zh-CN" sz="2000">
                <a:solidFill>
                  <a:srgbClr val="000099"/>
                </a:solidFill>
                <a:latin typeface="微软雅黑" pitchFamily="34" charset="-122"/>
                <a:ea typeface="微软雅黑" pitchFamily="34" charset="-122"/>
              </a:rPr>
              <a:t>x 4</a:t>
            </a:r>
            <a:r>
              <a:rPr lang="zh-CN" altLang="en-US" sz="2000">
                <a:solidFill>
                  <a:srgbClr val="000099"/>
                </a:solidFill>
                <a:latin typeface="微软雅黑" pitchFamily="34" charset="-122"/>
                <a:ea typeface="微软雅黑" pitchFamily="34" charset="-122"/>
              </a:rPr>
              <a:t>行 / 组 </a:t>
            </a:r>
            <a:r>
              <a:rPr lang="en-US" altLang="zh-CN" sz="2000">
                <a:solidFill>
                  <a:srgbClr val="000099"/>
                </a:solidFill>
                <a:latin typeface="微软雅黑" pitchFamily="34" charset="-122"/>
                <a:ea typeface="微软雅黑" pitchFamily="34" charset="-122"/>
              </a:rPr>
              <a:t>x 64 </a:t>
            </a:r>
            <a:r>
              <a:rPr lang="zh-CN" altLang="en-US" sz="2000">
                <a:solidFill>
                  <a:srgbClr val="000099"/>
                </a:solidFill>
                <a:latin typeface="微软雅黑" pitchFamily="34" charset="-122"/>
                <a:ea typeface="微软雅黑" pitchFamily="34" charset="-122"/>
              </a:rPr>
              <a:t>字 / 行</a:t>
            </a:r>
          </a:p>
          <a:p>
            <a:pPr eaLnBrk="1" hangingPunct="1">
              <a:lnSpc>
                <a:spcPct val="110000"/>
              </a:lnSpc>
              <a:spcBef>
                <a:spcPct val="30000"/>
              </a:spcBef>
              <a:buFontTx/>
              <a:buNone/>
            </a:pPr>
            <a:r>
              <a:rPr lang="zh-CN" altLang="en-US" sz="2000">
                <a:solidFill>
                  <a:srgbClr val="000099"/>
                </a:solidFill>
                <a:latin typeface="微软雅黑" pitchFamily="34" charset="-122"/>
                <a:ea typeface="微软雅黑" pitchFamily="34" charset="-122"/>
              </a:rPr>
              <a:t>            主存地址划分为：</a:t>
            </a:r>
          </a:p>
        </p:txBody>
      </p:sp>
      <p:grpSp>
        <p:nvGrpSpPr>
          <p:cNvPr id="2" name="Group 15"/>
          <p:cNvGrpSpPr>
            <a:grpSpLocks/>
          </p:cNvGrpSpPr>
          <p:nvPr/>
        </p:nvGrpSpPr>
        <p:grpSpPr bwMode="auto">
          <a:xfrm>
            <a:off x="3222625" y="4887913"/>
            <a:ext cx="5041900" cy="971550"/>
            <a:chOff x="1944" y="2614"/>
            <a:chExt cx="3176" cy="612"/>
          </a:xfrm>
        </p:grpSpPr>
        <p:sp>
          <p:nvSpPr>
            <p:cNvPr id="620549" name="Text Box 4"/>
            <p:cNvSpPr txBox="1">
              <a:spLocks noChangeArrowheads="1"/>
            </p:cNvSpPr>
            <p:nvPr/>
          </p:nvSpPr>
          <p:spPr bwMode="auto">
            <a:xfrm>
              <a:off x="4511" y="2642"/>
              <a:ext cx="609" cy="250"/>
            </a:xfrm>
            <a:prstGeom prst="rect">
              <a:avLst/>
            </a:prstGeom>
            <a:noFill/>
            <a:ln w="9525">
              <a:noFill/>
              <a:miter lim="800000"/>
              <a:headEnd/>
              <a:tailEnd/>
            </a:ln>
          </p:spPr>
          <p:txBody>
            <a:bodyPr>
              <a:spAutoFit/>
            </a:bodyPr>
            <a:lstStyle/>
            <a:p>
              <a:pPr eaLnBrk="1" hangingPunct="1">
                <a:spcBef>
                  <a:spcPct val="50000"/>
                </a:spcBef>
              </a:pPr>
              <a:r>
                <a:rPr kumimoji="1" lang="zh-CN" altLang="en-US" sz="2000" b="1">
                  <a:ea typeface="黑体" pitchFamily="49" charset="-122"/>
                </a:rPr>
                <a:t>字号</a:t>
              </a:r>
            </a:p>
          </p:txBody>
        </p:sp>
        <p:grpSp>
          <p:nvGrpSpPr>
            <p:cNvPr id="620550" name="Group 5"/>
            <p:cNvGrpSpPr>
              <a:grpSpLocks/>
            </p:cNvGrpSpPr>
            <p:nvPr/>
          </p:nvGrpSpPr>
          <p:grpSpPr bwMode="auto">
            <a:xfrm>
              <a:off x="1944" y="2614"/>
              <a:ext cx="3158" cy="612"/>
              <a:chOff x="2394" y="2898"/>
              <a:chExt cx="3158" cy="612"/>
            </a:xfrm>
          </p:grpSpPr>
          <p:sp>
            <p:nvSpPr>
              <p:cNvPr id="620551" name="Rectangle 6"/>
              <p:cNvSpPr>
                <a:spLocks noChangeArrowheads="1"/>
              </p:cNvSpPr>
              <p:nvPr/>
            </p:nvSpPr>
            <p:spPr bwMode="auto">
              <a:xfrm>
                <a:off x="2394" y="2904"/>
                <a:ext cx="3158" cy="305"/>
              </a:xfrm>
              <a:prstGeom prst="rect">
                <a:avLst/>
              </a:prstGeom>
              <a:no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20552" name="Line 7"/>
              <p:cNvSpPr>
                <a:spLocks noChangeShapeType="1"/>
              </p:cNvSpPr>
              <p:nvPr/>
            </p:nvSpPr>
            <p:spPr bwMode="auto">
              <a:xfrm>
                <a:off x="4076" y="2903"/>
                <a:ext cx="0" cy="305"/>
              </a:xfrm>
              <a:prstGeom prst="line">
                <a:avLst/>
              </a:prstGeom>
              <a:noFill/>
              <a:ln w="9525">
                <a:solidFill>
                  <a:schemeClr val="tx1"/>
                </a:solidFill>
                <a:miter lim="800000"/>
                <a:headEnd/>
                <a:tailEnd/>
              </a:ln>
            </p:spPr>
            <p:txBody>
              <a:bodyPr wrap="none"/>
              <a:lstStyle/>
              <a:p>
                <a:endParaRPr lang="zh-CN" altLang="en-US"/>
              </a:p>
            </p:txBody>
          </p:sp>
          <p:sp>
            <p:nvSpPr>
              <p:cNvPr id="620553" name="Line 8"/>
              <p:cNvSpPr>
                <a:spLocks noChangeShapeType="1"/>
              </p:cNvSpPr>
              <p:nvPr/>
            </p:nvSpPr>
            <p:spPr bwMode="auto">
              <a:xfrm>
                <a:off x="4906" y="2903"/>
                <a:ext cx="0" cy="305"/>
              </a:xfrm>
              <a:prstGeom prst="line">
                <a:avLst/>
              </a:prstGeom>
              <a:noFill/>
              <a:ln w="9525">
                <a:solidFill>
                  <a:schemeClr val="tx1"/>
                </a:solidFill>
                <a:miter lim="800000"/>
                <a:headEnd/>
                <a:tailEnd/>
              </a:ln>
            </p:spPr>
            <p:txBody>
              <a:bodyPr wrap="none"/>
              <a:lstStyle/>
              <a:p>
                <a:endParaRPr lang="zh-CN" altLang="en-US"/>
              </a:p>
            </p:txBody>
          </p:sp>
          <p:sp>
            <p:nvSpPr>
              <p:cNvPr id="620554" name="Text Box 9"/>
              <p:cNvSpPr txBox="1">
                <a:spLocks noChangeArrowheads="1"/>
              </p:cNvSpPr>
              <p:nvPr/>
            </p:nvSpPr>
            <p:spPr bwMode="auto">
              <a:xfrm>
                <a:off x="2716" y="2904"/>
                <a:ext cx="923" cy="250"/>
              </a:xfrm>
              <a:prstGeom prst="rect">
                <a:avLst/>
              </a:prstGeom>
              <a:noFill/>
              <a:ln w="9525">
                <a:noFill/>
                <a:miter lim="800000"/>
                <a:headEnd/>
                <a:tailEnd/>
              </a:ln>
            </p:spPr>
            <p:txBody>
              <a:bodyPr>
                <a:spAutoFit/>
              </a:bodyPr>
              <a:lstStyle/>
              <a:p>
                <a:pPr eaLnBrk="1" hangingPunct="1">
                  <a:spcBef>
                    <a:spcPct val="50000"/>
                  </a:spcBef>
                </a:pPr>
                <a:r>
                  <a:rPr kumimoji="1" lang="zh-CN" altLang="en-US" sz="2000" b="1">
                    <a:ea typeface="黑体" pitchFamily="49" charset="-122"/>
                  </a:rPr>
                  <a:t>标志位</a:t>
                </a:r>
              </a:p>
            </p:txBody>
          </p:sp>
          <p:sp>
            <p:nvSpPr>
              <p:cNvPr id="620555" name="Text Box 10"/>
              <p:cNvSpPr txBox="1">
                <a:spLocks noChangeArrowheads="1"/>
              </p:cNvSpPr>
              <p:nvPr/>
            </p:nvSpPr>
            <p:spPr bwMode="auto">
              <a:xfrm>
                <a:off x="4181" y="2898"/>
                <a:ext cx="609" cy="250"/>
              </a:xfrm>
              <a:prstGeom prst="rect">
                <a:avLst/>
              </a:prstGeom>
              <a:noFill/>
              <a:ln w="9525">
                <a:noFill/>
                <a:miter lim="800000"/>
                <a:headEnd/>
                <a:tailEnd/>
              </a:ln>
            </p:spPr>
            <p:txBody>
              <a:bodyPr>
                <a:spAutoFit/>
              </a:bodyPr>
              <a:lstStyle/>
              <a:p>
                <a:pPr eaLnBrk="1" hangingPunct="1">
                  <a:spcBef>
                    <a:spcPct val="50000"/>
                  </a:spcBef>
                </a:pPr>
                <a:r>
                  <a:rPr kumimoji="1" lang="zh-CN" altLang="en-US" sz="2000" b="1">
                    <a:ea typeface="黑体" pitchFamily="49" charset="-122"/>
                  </a:rPr>
                  <a:t>组号</a:t>
                </a:r>
              </a:p>
            </p:txBody>
          </p:sp>
          <p:sp>
            <p:nvSpPr>
              <p:cNvPr id="620556" name="Text Box 11"/>
              <p:cNvSpPr txBox="1">
                <a:spLocks noChangeArrowheads="1"/>
              </p:cNvSpPr>
              <p:nvPr/>
            </p:nvSpPr>
            <p:spPr bwMode="auto">
              <a:xfrm>
                <a:off x="5048" y="3212"/>
                <a:ext cx="339" cy="288"/>
              </a:xfrm>
              <a:prstGeom prst="rect">
                <a:avLst/>
              </a:prstGeom>
              <a:noFill/>
              <a:ln w="9525">
                <a:noFill/>
                <a:miter lim="800000"/>
                <a:headEnd/>
                <a:tailEnd/>
              </a:ln>
            </p:spPr>
            <p:txBody>
              <a:bodyPr>
                <a:spAutoFit/>
              </a:bodyPr>
              <a:lstStyle/>
              <a:p>
                <a:pPr eaLnBrk="1" hangingPunct="1">
                  <a:spcBef>
                    <a:spcPct val="50000"/>
                  </a:spcBef>
                </a:pPr>
                <a:r>
                  <a:rPr kumimoji="1" lang="zh-CN" altLang="en-US" sz="2400">
                    <a:ea typeface="宋体" pitchFamily="2" charset="-122"/>
                  </a:rPr>
                  <a:t>6</a:t>
                </a:r>
              </a:p>
            </p:txBody>
          </p:sp>
          <p:sp>
            <p:nvSpPr>
              <p:cNvPr id="620557" name="Text Box 12"/>
              <p:cNvSpPr txBox="1">
                <a:spLocks noChangeArrowheads="1"/>
              </p:cNvSpPr>
              <p:nvPr/>
            </p:nvSpPr>
            <p:spPr bwMode="auto">
              <a:xfrm>
                <a:off x="4305" y="3222"/>
                <a:ext cx="339" cy="288"/>
              </a:xfrm>
              <a:prstGeom prst="rect">
                <a:avLst/>
              </a:prstGeom>
              <a:noFill/>
              <a:ln w="9525">
                <a:noFill/>
                <a:miter lim="800000"/>
                <a:headEnd/>
                <a:tailEnd/>
              </a:ln>
            </p:spPr>
            <p:txBody>
              <a:bodyPr>
                <a:spAutoFit/>
              </a:bodyPr>
              <a:lstStyle/>
              <a:p>
                <a:pPr eaLnBrk="1" hangingPunct="1">
                  <a:spcBef>
                    <a:spcPct val="50000"/>
                  </a:spcBef>
                </a:pPr>
                <a:r>
                  <a:rPr kumimoji="1" lang="zh-CN" altLang="en-US" sz="2400">
                    <a:ea typeface="宋体" pitchFamily="2" charset="-122"/>
                  </a:rPr>
                  <a:t>4</a:t>
                </a:r>
              </a:p>
            </p:txBody>
          </p:sp>
          <p:sp>
            <p:nvSpPr>
              <p:cNvPr id="620558" name="Text Box 13"/>
              <p:cNvSpPr txBox="1">
                <a:spLocks noChangeArrowheads="1"/>
              </p:cNvSpPr>
              <p:nvPr/>
            </p:nvSpPr>
            <p:spPr bwMode="auto">
              <a:xfrm>
                <a:off x="3077" y="3222"/>
                <a:ext cx="339" cy="288"/>
              </a:xfrm>
              <a:prstGeom prst="rect">
                <a:avLst/>
              </a:prstGeom>
              <a:noFill/>
              <a:ln w="9525">
                <a:noFill/>
                <a:miter lim="800000"/>
                <a:headEnd/>
                <a:tailEnd/>
              </a:ln>
            </p:spPr>
            <p:txBody>
              <a:bodyPr>
                <a:spAutoFit/>
              </a:bodyPr>
              <a:lstStyle/>
              <a:p>
                <a:pPr eaLnBrk="1" hangingPunct="1">
                  <a:spcBef>
                    <a:spcPct val="50000"/>
                  </a:spcBef>
                </a:pPr>
                <a:r>
                  <a:rPr kumimoji="1" lang="zh-CN" altLang="en-US" sz="2400">
                    <a:ea typeface="宋体" pitchFamily="2" charset="-122"/>
                  </a:rPr>
                  <a:t>5</a:t>
                </a:r>
              </a:p>
            </p:txBody>
          </p:sp>
        </p:grpSp>
      </p:grpSp>
      <p:sp>
        <p:nvSpPr>
          <p:cNvPr id="458766" name="Text Box 14"/>
          <p:cNvSpPr txBox="1">
            <a:spLocks noChangeArrowheads="1"/>
          </p:cNvSpPr>
          <p:nvPr/>
        </p:nvSpPr>
        <p:spPr bwMode="auto">
          <a:xfrm>
            <a:off x="482600" y="5927725"/>
            <a:ext cx="8069263" cy="427038"/>
          </a:xfrm>
          <a:prstGeom prst="rect">
            <a:avLst/>
          </a:prstGeom>
          <a:noFill/>
          <a:ln w="9525">
            <a:noFill/>
            <a:miter lim="800000"/>
            <a:headEnd/>
            <a:tailEnd/>
          </a:ln>
        </p:spPr>
        <p:txBody>
          <a:bodyPr>
            <a:spAutoFit/>
          </a:bodyPr>
          <a:lstStyle/>
          <a:p>
            <a:pPr eaLnBrk="1" hangingPunct="1">
              <a:spcBef>
                <a:spcPct val="50000"/>
              </a:spcBef>
            </a:pPr>
            <a:r>
              <a:rPr kumimoji="1" lang="zh-CN" altLang="en-US" sz="2200" b="1">
                <a:solidFill>
                  <a:srgbClr val="000099"/>
                </a:solidFill>
                <a:latin typeface="微软雅黑" pitchFamily="34" charset="-122"/>
                <a:ea typeface="微软雅黑" pitchFamily="34" charset="-122"/>
                <a:cs typeface="Arial" pitchFamily="34" charset="0"/>
              </a:rPr>
              <a:t>4352/64=68，所以访问过程实际上是对前68块连续访问10次。</a:t>
            </a:r>
            <a:endParaRPr kumimoji="1" lang="en-US" altLang="zh-CN" sz="2200" b="1">
              <a:solidFill>
                <a:srgbClr val="000099"/>
              </a:solidFill>
              <a:latin typeface="微软雅黑" pitchFamily="34" charset="-122"/>
              <a:ea typeface="微软雅黑" pitchFamily="34"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8766"/>
                                        </p:tgtEl>
                                        <p:attrNameLst>
                                          <p:attrName>style.visibility</p:attrName>
                                        </p:attrNameLst>
                                      </p:cBhvr>
                                      <p:to>
                                        <p:strVal val="visible"/>
                                      </p:to>
                                    </p:set>
                                    <p:animEffect transition="in" filter="blinds(horizontal)">
                                      <p:cBhvr>
                                        <p:cTn id="12" dur="500"/>
                                        <p:tgtEl>
                                          <p:spTgt spid="458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66"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idx="4294967295"/>
          </p:nvPr>
        </p:nvSpPr>
        <p:spPr/>
        <p:txBody>
          <a:bodyPr lIns="91440" tIns="45720" rIns="91440" bIns="45720" anchor="ctr"/>
          <a:lstStyle/>
          <a:p>
            <a:pPr eaLnBrk="1" hangingPunct="1"/>
            <a:r>
              <a:rPr lang="zh-CN" altLang="en-US"/>
              <a:t>举例</a:t>
            </a:r>
          </a:p>
        </p:txBody>
      </p:sp>
      <p:sp>
        <p:nvSpPr>
          <p:cNvPr id="621571" name="Line 3"/>
          <p:cNvSpPr>
            <a:spLocks noChangeShapeType="1"/>
          </p:cNvSpPr>
          <p:nvPr/>
        </p:nvSpPr>
        <p:spPr bwMode="auto">
          <a:xfrm>
            <a:off x="417513" y="1208088"/>
            <a:ext cx="8404225" cy="0"/>
          </a:xfrm>
          <a:prstGeom prst="line">
            <a:avLst/>
          </a:prstGeom>
          <a:noFill/>
          <a:ln w="9525">
            <a:solidFill>
              <a:srgbClr val="800000"/>
            </a:solidFill>
            <a:round/>
            <a:headEnd/>
            <a:tailEnd/>
          </a:ln>
        </p:spPr>
        <p:txBody>
          <a:bodyPr/>
          <a:lstStyle/>
          <a:p>
            <a:endParaRPr lang="zh-CN" altLang="en-US"/>
          </a:p>
        </p:txBody>
      </p:sp>
      <p:sp>
        <p:nvSpPr>
          <p:cNvPr id="621572" name="Line 4"/>
          <p:cNvSpPr>
            <a:spLocks noChangeShapeType="1"/>
          </p:cNvSpPr>
          <p:nvPr/>
        </p:nvSpPr>
        <p:spPr bwMode="auto">
          <a:xfrm>
            <a:off x="1177925" y="900113"/>
            <a:ext cx="0" cy="4137025"/>
          </a:xfrm>
          <a:prstGeom prst="line">
            <a:avLst/>
          </a:prstGeom>
          <a:noFill/>
          <a:ln w="9525">
            <a:solidFill>
              <a:srgbClr val="800000"/>
            </a:solidFill>
            <a:round/>
            <a:headEnd/>
            <a:tailEnd/>
          </a:ln>
        </p:spPr>
        <p:txBody>
          <a:bodyPr/>
          <a:lstStyle/>
          <a:p>
            <a:endParaRPr lang="zh-CN" altLang="en-US"/>
          </a:p>
        </p:txBody>
      </p:sp>
      <p:sp>
        <p:nvSpPr>
          <p:cNvPr id="621573" name="Text Box 5"/>
          <p:cNvSpPr txBox="1">
            <a:spLocks noChangeArrowheads="1"/>
          </p:cNvSpPr>
          <p:nvPr/>
        </p:nvSpPr>
        <p:spPr bwMode="auto">
          <a:xfrm>
            <a:off x="285750" y="1447800"/>
            <a:ext cx="1062038" cy="3486150"/>
          </a:xfrm>
          <a:prstGeom prst="rect">
            <a:avLst/>
          </a:prstGeom>
          <a:noFill/>
          <a:ln w="9525">
            <a:noFill/>
            <a:miter lim="800000"/>
            <a:headEnd/>
            <a:tailEnd/>
          </a:ln>
        </p:spPr>
        <p:txBody>
          <a:bodyPr>
            <a:spAutoFit/>
          </a:bodyPr>
          <a:lstStyle/>
          <a:p>
            <a:pPr eaLnBrk="1" hangingPunct="1">
              <a:spcBef>
                <a:spcPct val="45000"/>
              </a:spcBef>
            </a:pPr>
            <a:r>
              <a:rPr kumimoji="1" lang="zh-CN" altLang="en-US" sz="2000" b="1">
                <a:ea typeface="宋体" pitchFamily="2" charset="-122"/>
              </a:rPr>
              <a:t>第0组</a:t>
            </a:r>
          </a:p>
          <a:p>
            <a:pPr eaLnBrk="1" hangingPunct="1">
              <a:spcBef>
                <a:spcPct val="45000"/>
              </a:spcBef>
            </a:pPr>
            <a:r>
              <a:rPr kumimoji="1" lang="zh-CN" altLang="en-US" sz="2000" b="1">
                <a:ea typeface="宋体" pitchFamily="2" charset="-122"/>
              </a:rPr>
              <a:t>第1组</a:t>
            </a:r>
          </a:p>
          <a:p>
            <a:pPr eaLnBrk="1" hangingPunct="1">
              <a:spcBef>
                <a:spcPct val="45000"/>
              </a:spcBef>
            </a:pPr>
            <a:r>
              <a:rPr kumimoji="1" lang="zh-CN" altLang="en-US" sz="2000" b="1">
                <a:ea typeface="宋体" pitchFamily="2" charset="-122"/>
              </a:rPr>
              <a:t>第2组</a:t>
            </a:r>
          </a:p>
          <a:p>
            <a:pPr eaLnBrk="1" hangingPunct="1">
              <a:spcBef>
                <a:spcPct val="45000"/>
              </a:spcBef>
            </a:pPr>
            <a:r>
              <a:rPr kumimoji="1" lang="zh-CN" altLang="en-US" sz="2000" b="1">
                <a:ea typeface="宋体" pitchFamily="2" charset="-122"/>
              </a:rPr>
              <a:t>第3组</a:t>
            </a:r>
          </a:p>
          <a:p>
            <a:pPr eaLnBrk="1" hangingPunct="1">
              <a:spcBef>
                <a:spcPct val="45000"/>
              </a:spcBef>
            </a:pPr>
            <a:r>
              <a:rPr kumimoji="1" lang="zh-CN" altLang="en-US" sz="2000" b="1">
                <a:ea typeface="宋体" pitchFamily="2" charset="-122"/>
              </a:rPr>
              <a:t>第4组</a:t>
            </a:r>
          </a:p>
          <a:p>
            <a:pPr eaLnBrk="1" hangingPunct="1">
              <a:spcBef>
                <a:spcPct val="45000"/>
              </a:spcBef>
            </a:pPr>
            <a:r>
              <a:rPr kumimoji="1" lang="zh-CN" altLang="en-US" sz="2000" b="1">
                <a:latin typeface="Times New Roman" pitchFamily="18" charset="0"/>
                <a:ea typeface="宋体" pitchFamily="2" charset="-122"/>
              </a:rPr>
              <a:t>……</a:t>
            </a:r>
            <a:endParaRPr kumimoji="1" lang="zh-CN" altLang="en-US" sz="2000" b="1">
              <a:ea typeface="宋体" pitchFamily="2" charset="-122"/>
            </a:endParaRPr>
          </a:p>
          <a:p>
            <a:pPr eaLnBrk="1" hangingPunct="1">
              <a:spcBef>
                <a:spcPct val="45000"/>
              </a:spcBef>
            </a:pPr>
            <a:r>
              <a:rPr kumimoji="1" lang="zh-CN" altLang="en-US" sz="2000" b="1">
                <a:latin typeface="Times New Roman" pitchFamily="18" charset="0"/>
                <a:ea typeface="宋体" pitchFamily="2" charset="-122"/>
              </a:rPr>
              <a:t>……</a:t>
            </a:r>
            <a:endParaRPr kumimoji="1" lang="zh-CN" altLang="en-US" sz="2000" b="1">
              <a:ea typeface="宋体" pitchFamily="2" charset="-122"/>
            </a:endParaRPr>
          </a:p>
          <a:p>
            <a:pPr eaLnBrk="1" hangingPunct="1">
              <a:spcBef>
                <a:spcPct val="45000"/>
              </a:spcBef>
            </a:pPr>
            <a:r>
              <a:rPr kumimoji="1" lang="zh-CN" altLang="en-US" sz="2000" b="1">
                <a:ea typeface="宋体" pitchFamily="2" charset="-122"/>
              </a:rPr>
              <a:t>第15组</a:t>
            </a:r>
          </a:p>
        </p:txBody>
      </p:sp>
      <p:sp>
        <p:nvSpPr>
          <p:cNvPr id="621574" name="Text Box 6"/>
          <p:cNvSpPr txBox="1">
            <a:spLocks noChangeArrowheads="1"/>
          </p:cNvSpPr>
          <p:nvPr/>
        </p:nvSpPr>
        <p:spPr bwMode="auto">
          <a:xfrm>
            <a:off x="1387475" y="838200"/>
            <a:ext cx="962025" cy="427038"/>
          </a:xfrm>
          <a:prstGeom prst="rect">
            <a:avLst/>
          </a:prstGeom>
          <a:noFill/>
          <a:ln w="9525">
            <a:noFill/>
            <a:miter lim="800000"/>
            <a:headEnd/>
            <a:tailEnd/>
          </a:ln>
        </p:spPr>
        <p:txBody>
          <a:bodyPr>
            <a:spAutoFit/>
          </a:bodyPr>
          <a:lstStyle/>
          <a:p>
            <a:pPr eaLnBrk="1" hangingPunct="1">
              <a:spcBef>
                <a:spcPct val="50000"/>
              </a:spcBef>
            </a:pPr>
            <a:r>
              <a:rPr kumimoji="1" lang="zh-CN" altLang="en-US" sz="2000" b="1">
                <a:ea typeface="宋体" pitchFamily="2" charset="-122"/>
              </a:rPr>
              <a:t>第0 </a:t>
            </a:r>
            <a:r>
              <a:rPr kumimoji="1" lang="zh-CN" altLang="en-US" sz="2200" b="1">
                <a:ea typeface="宋体" pitchFamily="2" charset="-122"/>
              </a:rPr>
              <a:t>行</a:t>
            </a:r>
            <a:endParaRPr kumimoji="1" lang="en-US" altLang="zh-CN" sz="2200" b="1">
              <a:ea typeface="宋体" pitchFamily="2" charset="-122"/>
            </a:endParaRPr>
          </a:p>
        </p:txBody>
      </p:sp>
      <p:sp>
        <p:nvSpPr>
          <p:cNvPr id="621575" name="Text Box 7"/>
          <p:cNvSpPr txBox="1">
            <a:spLocks noChangeArrowheads="1"/>
          </p:cNvSpPr>
          <p:nvPr/>
        </p:nvSpPr>
        <p:spPr bwMode="auto">
          <a:xfrm>
            <a:off x="3228975" y="830263"/>
            <a:ext cx="1019175" cy="396875"/>
          </a:xfrm>
          <a:prstGeom prst="rect">
            <a:avLst/>
          </a:prstGeom>
          <a:noFill/>
          <a:ln w="9525">
            <a:noFill/>
            <a:miter lim="800000"/>
            <a:headEnd/>
            <a:tailEnd/>
          </a:ln>
        </p:spPr>
        <p:txBody>
          <a:bodyPr>
            <a:spAutoFit/>
          </a:bodyPr>
          <a:lstStyle/>
          <a:p>
            <a:pPr eaLnBrk="1" hangingPunct="1">
              <a:spcBef>
                <a:spcPct val="50000"/>
              </a:spcBef>
            </a:pPr>
            <a:r>
              <a:rPr kumimoji="1" lang="zh-CN" altLang="en-US" sz="2000" b="1">
                <a:ea typeface="宋体" pitchFamily="2" charset="-122"/>
              </a:rPr>
              <a:t>第1 行</a:t>
            </a:r>
            <a:endParaRPr kumimoji="1" lang="en-US" altLang="zh-CN" sz="2000" b="1">
              <a:ea typeface="宋体" pitchFamily="2" charset="-122"/>
            </a:endParaRPr>
          </a:p>
        </p:txBody>
      </p:sp>
      <p:sp>
        <p:nvSpPr>
          <p:cNvPr id="621576" name="Text Box 8"/>
          <p:cNvSpPr txBox="1">
            <a:spLocks noChangeArrowheads="1"/>
          </p:cNvSpPr>
          <p:nvPr/>
        </p:nvSpPr>
        <p:spPr bwMode="auto">
          <a:xfrm>
            <a:off x="4995863" y="823913"/>
            <a:ext cx="952500" cy="396875"/>
          </a:xfrm>
          <a:prstGeom prst="rect">
            <a:avLst/>
          </a:prstGeom>
          <a:noFill/>
          <a:ln w="9525">
            <a:noFill/>
            <a:miter lim="800000"/>
            <a:headEnd/>
            <a:tailEnd/>
          </a:ln>
        </p:spPr>
        <p:txBody>
          <a:bodyPr>
            <a:spAutoFit/>
          </a:bodyPr>
          <a:lstStyle/>
          <a:p>
            <a:pPr eaLnBrk="1" hangingPunct="1">
              <a:spcBef>
                <a:spcPct val="50000"/>
              </a:spcBef>
            </a:pPr>
            <a:r>
              <a:rPr kumimoji="1" lang="zh-CN" altLang="en-US" sz="2000" b="1">
                <a:ea typeface="宋体" pitchFamily="2" charset="-122"/>
              </a:rPr>
              <a:t>第2 行</a:t>
            </a:r>
            <a:endParaRPr kumimoji="1" lang="en-US" altLang="zh-CN" sz="2000" b="1">
              <a:ea typeface="宋体" pitchFamily="2" charset="-122"/>
            </a:endParaRPr>
          </a:p>
        </p:txBody>
      </p:sp>
      <p:sp>
        <p:nvSpPr>
          <p:cNvPr id="621577" name="Text Box 9"/>
          <p:cNvSpPr txBox="1">
            <a:spLocks noChangeArrowheads="1"/>
          </p:cNvSpPr>
          <p:nvPr/>
        </p:nvSpPr>
        <p:spPr bwMode="auto">
          <a:xfrm>
            <a:off x="7050088" y="841375"/>
            <a:ext cx="990600" cy="396875"/>
          </a:xfrm>
          <a:prstGeom prst="rect">
            <a:avLst/>
          </a:prstGeom>
          <a:noFill/>
          <a:ln w="9525">
            <a:noFill/>
            <a:miter lim="800000"/>
            <a:headEnd/>
            <a:tailEnd/>
          </a:ln>
        </p:spPr>
        <p:txBody>
          <a:bodyPr>
            <a:spAutoFit/>
          </a:bodyPr>
          <a:lstStyle/>
          <a:p>
            <a:pPr eaLnBrk="1" hangingPunct="1">
              <a:spcBef>
                <a:spcPct val="50000"/>
              </a:spcBef>
            </a:pPr>
            <a:r>
              <a:rPr kumimoji="1" lang="zh-CN" altLang="en-US" sz="2000" b="1">
                <a:ea typeface="宋体" pitchFamily="2" charset="-122"/>
              </a:rPr>
              <a:t>第3 行</a:t>
            </a:r>
            <a:endParaRPr kumimoji="1" lang="en-US" altLang="zh-CN" sz="2000" b="1">
              <a:ea typeface="宋体" pitchFamily="2" charset="-122"/>
            </a:endParaRPr>
          </a:p>
        </p:txBody>
      </p:sp>
      <p:sp>
        <p:nvSpPr>
          <p:cNvPr id="621578" name="Text Box 10"/>
          <p:cNvSpPr txBox="1">
            <a:spLocks noChangeArrowheads="1"/>
          </p:cNvSpPr>
          <p:nvPr/>
        </p:nvSpPr>
        <p:spPr bwMode="auto">
          <a:xfrm>
            <a:off x="1335088" y="1397000"/>
            <a:ext cx="1479550" cy="3552825"/>
          </a:xfrm>
          <a:prstGeom prst="rect">
            <a:avLst/>
          </a:prstGeom>
          <a:noFill/>
          <a:ln w="9525">
            <a:noFill/>
            <a:miter lim="800000"/>
            <a:headEnd/>
            <a:tailEnd/>
          </a:ln>
        </p:spPr>
        <p:txBody>
          <a:bodyPr>
            <a:spAutoFit/>
          </a:bodyPr>
          <a:lstStyle/>
          <a:p>
            <a:pPr eaLnBrk="1" hangingPunct="1">
              <a:spcBef>
                <a:spcPct val="50000"/>
              </a:spcBef>
            </a:pPr>
            <a:r>
              <a:rPr kumimoji="1" lang="zh-CN" altLang="en-US" sz="2000">
                <a:ea typeface="宋体" pitchFamily="2" charset="-122"/>
              </a:rPr>
              <a:t>0/64/48</a:t>
            </a:r>
          </a:p>
          <a:p>
            <a:pPr eaLnBrk="1" hangingPunct="1">
              <a:spcBef>
                <a:spcPct val="50000"/>
              </a:spcBef>
            </a:pPr>
            <a:r>
              <a:rPr kumimoji="1" lang="zh-CN" altLang="en-US" sz="2000">
                <a:ea typeface="宋体" pitchFamily="2" charset="-122"/>
              </a:rPr>
              <a:t>1/65/49</a:t>
            </a:r>
          </a:p>
          <a:p>
            <a:pPr eaLnBrk="1" hangingPunct="1">
              <a:spcBef>
                <a:spcPct val="50000"/>
              </a:spcBef>
            </a:pPr>
            <a:r>
              <a:rPr kumimoji="1" lang="zh-CN" altLang="en-US" sz="2000">
                <a:ea typeface="宋体" pitchFamily="2" charset="-122"/>
              </a:rPr>
              <a:t>2/66/50</a:t>
            </a:r>
          </a:p>
          <a:p>
            <a:pPr eaLnBrk="1" hangingPunct="1">
              <a:spcBef>
                <a:spcPct val="50000"/>
              </a:spcBef>
            </a:pPr>
            <a:r>
              <a:rPr kumimoji="1" lang="zh-CN" altLang="en-US" sz="2000">
                <a:ea typeface="宋体" pitchFamily="2" charset="-122"/>
              </a:rPr>
              <a:t>3/67/51</a:t>
            </a:r>
          </a:p>
          <a:p>
            <a:pPr eaLnBrk="1" hangingPunct="1">
              <a:spcBef>
                <a:spcPct val="50000"/>
              </a:spcBef>
            </a:pPr>
            <a:r>
              <a:rPr kumimoji="1" lang="zh-CN" altLang="en-US" sz="2000">
                <a:ea typeface="宋体" pitchFamily="2" charset="-122"/>
              </a:rPr>
              <a:t>4</a:t>
            </a:r>
          </a:p>
          <a:p>
            <a:pPr eaLnBrk="1" hangingPunct="1">
              <a:spcBef>
                <a:spcPct val="50000"/>
              </a:spcBef>
            </a:pPr>
            <a:r>
              <a:rPr kumimoji="1" lang="zh-CN" altLang="en-US" sz="1800">
                <a:latin typeface="Times New Roman" pitchFamily="18" charset="0"/>
                <a:ea typeface="华文新魏" pitchFamily="2" charset="-122"/>
              </a:rPr>
              <a:t>……</a:t>
            </a:r>
            <a:endParaRPr kumimoji="1" lang="zh-CN" altLang="en-US" sz="2000">
              <a:ea typeface="宋体" pitchFamily="2" charset="-122"/>
            </a:endParaRPr>
          </a:p>
          <a:p>
            <a:pPr eaLnBrk="1" hangingPunct="1">
              <a:spcBef>
                <a:spcPct val="50000"/>
              </a:spcBef>
            </a:pPr>
            <a:r>
              <a:rPr kumimoji="1" lang="zh-CN" altLang="en-US" sz="2000">
                <a:latin typeface="Times New Roman" pitchFamily="18" charset="0"/>
                <a:ea typeface="宋体" pitchFamily="2" charset="-122"/>
              </a:rPr>
              <a:t>…</a:t>
            </a:r>
            <a:r>
              <a:rPr kumimoji="1" lang="zh-CN" altLang="en-US" sz="1800">
                <a:latin typeface="Times New Roman" pitchFamily="18" charset="0"/>
                <a:ea typeface="华文新魏" pitchFamily="2" charset="-122"/>
              </a:rPr>
              <a:t>…</a:t>
            </a:r>
            <a:endParaRPr kumimoji="1" lang="zh-CN" altLang="en-US" sz="2000">
              <a:ea typeface="宋体" pitchFamily="2" charset="-122"/>
            </a:endParaRPr>
          </a:p>
          <a:p>
            <a:pPr eaLnBrk="1" hangingPunct="1">
              <a:spcBef>
                <a:spcPct val="50000"/>
              </a:spcBef>
            </a:pPr>
            <a:r>
              <a:rPr kumimoji="1" lang="zh-CN" altLang="en-US" sz="2000">
                <a:ea typeface="宋体" pitchFamily="2" charset="-122"/>
              </a:rPr>
              <a:t>15</a:t>
            </a:r>
          </a:p>
        </p:txBody>
      </p:sp>
      <p:sp>
        <p:nvSpPr>
          <p:cNvPr id="621579" name="Text Box 11"/>
          <p:cNvSpPr txBox="1">
            <a:spLocks noChangeArrowheads="1"/>
          </p:cNvSpPr>
          <p:nvPr/>
        </p:nvSpPr>
        <p:spPr bwMode="auto">
          <a:xfrm>
            <a:off x="3143250" y="1390650"/>
            <a:ext cx="1533525" cy="3597275"/>
          </a:xfrm>
          <a:prstGeom prst="rect">
            <a:avLst/>
          </a:prstGeom>
          <a:noFill/>
          <a:ln w="9525">
            <a:noFill/>
            <a:miter lim="800000"/>
            <a:headEnd/>
            <a:tailEnd/>
          </a:ln>
        </p:spPr>
        <p:txBody>
          <a:bodyPr>
            <a:spAutoFit/>
          </a:bodyPr>
          <a:lstStyle/>
          <a:p>
            <a:pPr eaLnBrk="1" hangingPunct="1">
              <a:spcBef>
                <a:spcPct val="50000"/>
              </a:spcBef>
            </a:pPr>
            <a:r>
              <a:rPr kumimoji="1" lang="zh-CN" altLang="en-US" sz="2000">
                <a:ea typeface="宋体" pitchFamily="2" charset="-122"/>
              </a:rPr>
              <a:t>16/0/64</a:t>
            </a:r>
          </a:p>
          <a:p>
            <a:pPr eaLnBrk="1" hangingPunct="1">
              <a:spcBef>
                <a:spcPct val="50000"/>
              </a:spcBef>
            </a:pPr>
            <a:r>
              <a:rPr kumimoji="1" lang="zh-CN" altLang="en-US" sz="2000">
                <a:ea typeface="宋体" pitchFamily="2" charset="-122"/>
              </a:rPr>
              <a:t>17/1/65</a:t>
            </a:r>
          </a:p>
          <a:p>
            <a:pPr eaLnBrk="1" hangingPunct="1">
              <a:spcBef>
                <a:spcPct val="50000"/>
              </a:spcBef>
            </a:pPr>
            <a:r>
              <a:rPr kumimoji="1" lang="zh-CN" altLang="en-US" sz="2000">
                <a:ea typeface="宋体" pitchFamily="2" charset="-122"/>
              </a:rPr>
              <a:t>18/2/66</a:t>
            </a:r>
          </a:p>
          <a:p>
            <a:pPr eaLnBrk="1" hangingPunct="1">
              <a:spcBef>
                <a:spcPct val="50000"/>
              </a:spcBef>
            </a:pPr>
            <a:r>
              <a:rPr kumimoji="1" lang="zh-CN" altLang="en-US" sz="2000">
                <a:ea typeface="宋体" pitchFamily="2" charset="-122"/>
              </a:rPr>
              <a:t>19/3/67</a:t>
            </a:r>
          </a:p>
          <a:p>
            <a:pPr eaLnBrk="1" hangingPunct="1">
              <a:spcBef>
                <a:spcPct val="50000"/>
              </a:spcBef>
            </a:pPr>
            <a:r>
              <a:rPr kumimoji="1" lang="zh-CN" altLang="en-US" sz="2000">
                <a:ea typeface="宋体" pitchFamily="2" charset="-122"/>
              </a:rPr>
              <a:t>20</a:t>
            </a:r>
          </a:p>
          <a:p>
            <a:pPr eaLnBrk="1" hangingPunct="1">
              <a:spcBef>
                <a:spcPct val="50000"/>
              </a:spcBef>
            </a:pPr>
            <a:r>
              <a:rPr kumimoji="1" lang="zh-CN" altLang="en-US" sz="2000">
                <a:latin typeface="Times New Roman" pitchFamily="18" charset="0"/>
                <a:ea typeface="宋体" pitchFamily="2" charset="-122"/>
              </a:rPr>
              <a:t>…</a:t>
            </a:r>
            <a:r>
              <a:rPr kumimoji="1" lang="zh-CN" altLang="en-US" sz="1800">
                <a:latin typeface="Times New Roman" pitchFamily="18" charset="0"/>
                <a:ea typeface="华文新魏" pitchFamily="2" charset="-122"/>
              </a:rPr>
              <a:t>…</a:t>
            </a:r>
            <a:endParaRPr kumimoji="1" lang="zh-CN" altLang="en-US" sz="2000">
              <a:ea typeface="宋体" pitchFamily="2" charset="-122"/>
            </a:endParaRPr>
          </a:p>
          <a:p>
            <a:pPr eaLnBrk="1" hangingPunct="1">
              <a:spcBef>
                <a:spcPct val="50000"/>
              </a:spcBef>
            </a:pPr>
            <a:r>
              <a:rPr kumimoji="1" lang="zh-CN" altLang="en-US" sz="2000">
                <a:latin typeface="Times New Roman" pitchFamily="18" charset="0"/>
                <a:ea typeface="宋体" pitchFamily="2" charset="-122"/>
              </a:rPr>
              <a:t>…</a:t>
            </a:r>
            <a:r>
              <a:rPr kumimoji="1" lang="zh-CN" altLang="en-US" sz="1800">
                <a:latin typeface="Times New Roman" pitchFamily="18" charset="0"/>
                <a:ea typeface="华文新魏" pitchFamily="2" charset="-122"/>
              </a:rPr>
              <a:t>…</a:t>
            </a:r>
            <a:endParaRPr kumimoji="1" lang="zh-CN" altLang="en-US" sz="2000">
              <a:ea typeface="宋体" pitchFamily="2" charset="-122"/>
            </a:endParaRPr>
          </a:p>
          <a:p>
            <a:pPr eaLnBrk="1" hangingPunct="1">
              <a:spcBef>
                <a:spcPct val="50000"/>
              </a:spcBef>
            </a:pPr>
            <a:r>
              <a:rPr kumimoji="1" lang="zh-CN" altLang="en-US" sz="2000">
                <a:ea typeface="宋体" pitchFamily="2" charset="-122"/>
              </a:rPr>
              <a:t>31</a:t>
            </a:r>
          </a:p>
        </p:txBody>
      </p:sp>
      <p:sp>
        <p:nvSpPr>
          <p:cNvPr id="621580" name="Text Box 12"/>
          <p:cNvSpPr txBox="1">
            <a:spLocks noChangeArrowheads="1"/>
          </p:cNvSpPr>
          <p:nvPr/>
        </p:nvSpPr>
        <p:spPr bwMode="auto">
          <a:xfrm>
            <a:off x="5008563" y="1403350"/>
            <a:ext cx="1641475" cy="3597275"/>
          </a:xfrm>
          <a:prstGeom prst="rect">
            <a:avLst/>
          </a:prstGeom>
          <a:noFill/>
          <a:ln w="9525">
            <a:noFill/>
            <a:miter lim="800000"/>
            <a:headEnd/>
            <a:tailEnd/>
          </a:ln>
        </p:spPr>
        <p:txBody>
          <a:bodyPr>
            <a:spAutoFit/>
          </a:bodyPr>
          <a:lstStyle/>
          <a:p>
            <a:pPr eaLnBrk="1" hangingPunct="1">
              <a:spcBef>
                <a:spcPct val="50000"/>
              </a:spcBef>
            </a:pPr>
            <a:r>
              <a:rPr kumimoji="1" lang="zh-CN" altLang="en-US" sz="2000">
                <a:ea typeface="宋体" pitchFamily="2" charset="-122"/>
              </a:rPr>
              <a:t>32/16</a:t>
            </a:r>
          </a:p>
          <a:p>
            <a:pPr eaLnBrk="1" hangingPunct="1">
              <a:spcBef>
                <a:spcPct val="50000"/>
              </a:spcBef>
            </a:pPr>
            <a:r>
              <a:rPr kumimoji="1" lang="zh-CN" altLang="en-US" sz="2000">
                <a:ea typeface="宋体" pitchFamily="2" charset="-122"/>
              </a:rPr>
              <a:t>33/17</a:t>
            </a:r>
          </a:p>
          <a:p>
            <a:pPr eaLnBrk="1" hangingPunct="1">
              <a:spcBef>
                <a:spcPct val="50000"/>
              </a:spcBef>
            </a:pPr>
            <a:r>
              <a:rPr kumimoji="1" lang="zh-CN" altLang="en-US" sz="2000">
                <a:ea typeface="宋体" pitchFamily="2" charset="-122"/>
              </a:rPr>
              <a:t>34/18</a:t>
            </a:r>
          </a:p>
          <a:p>
            <a:pPr eaLnBrk="1" hangingPunct="1">
              <a:spcBef>
                <a:spcPct val="50000"/>
              </a:spcBef>
            </a:pPr>
            <a:r>
              <a:rPr kumimoji="1" lang="zh-CN" altLang="en-US" sz="2000">
                <a:ea typeface="宋体" pitchFamily="2" charset="-122"/>
              </a:rPr>
              <a:t>35/19</a:t>
            </a:r>
          </a:p>
          <a:p>
            <a:pPr eaLnBrk="1" hangingPunct="1">
              <a:spcBef>
                <a:spcPct val="50000"/>
              </a:spcBef>
            </a:pPr>
            <a:r>
              <a:rPr kumimoji="1" lang="zh-CN" altLang="en-US" sz="2000">
                <a:ea typeface="宋体" pitchFamily="2" charset="-122"/>
              </a:rPr>
              <a:t>36</a:t>
            </a:r>
          </a:p>
          <a:p>
            <a:pPr eaLnBrk="1" hangingPunct="1">
              <a:spcBef>
                <a:spcPct val="50000"/>
              </a:spcBef>
            </a:pPr>
            <a:r>
              <a:rPr kumimoji="1" lang="zh-CN" altLang="en-US" sz="2000">
                <a:latin typeface="Times New Roman" pitchFamily="18" charset="0"/>
                <a:ea typeface="宋体" pitchFamily="2" charset="-122"/>
              </a:rPr>
              <a:t>…</a:t>
            </a:r>
            <a:r>
              <a:rPr kumimoji="1" lang="zh-CN" altLang="en-US" sz="1800">
                <a:latin typeface="Times New Roman" pitchFamily="18" charset="0"/>
                <a:ea typeface="华文新魏" pitchFamily="2" charset="-122"/>
              </a:rPr>
              <a:t>…</a:t>
            </a:r>
            <a:endParaRPr kumimoji="1" lang="zh-CN" altLang="en-US" sz="2000">
              <a:ea typeface="宋体" pitchFamily="2" charset="-122"/>
            </a:endParaRPr>
          </a:p>
          <a:p>
            <a:pPr eaLnBrk="1" hangingPunct="1">
              <a:spcBef>
                <a:spcPct val="50000"/>
              </a:spcBef>
            </a:pPr>
            <a:r>
              <a:rPr kumimoji="1" lang="zh-CN" altLang="en-US" sz="2000">
                <a:latin typeface="Times New Roman" pitchFamily="18" charset="0"/>
                <a:ea typeface="宋体" pitchFamily="2" charset="-122"/>
              </a:rPr>
              <a:t>…</a:t>
            </a:r>
            <a:r>
              <a:rPr kumimoji="1" lang="zh-CN" altLang="en-US" sz="1800">
                <a:latin typeface="Times New Roman" pitchFamily="18" charset="0"/>
                <a:ea typeface="华文新魏" pitchFamily="2" charset="-122"/>
              </a:rPr>
              <a:t>…</a:t>
            </a:r>
            <a:endParaRPr kumimoji="1" lang="zh-CN" altLang="en-US" sz="2000">
              <a:ea typeface="宋体" pitchFamily="2" charset="-122"/>
            </a:endParaRPr>
          </a:p>
          <a:p>
            <a:pPr eaLnBrk="1" hangingPunct="1">
              <a:spcBef>
                <a:spcPct val="50000"/>
              </a:spcBef>
            </a:pPr>
            <a:r>
              <a:rPr kumimoji="1" lang="zh-CN" altLang="en-US" sz="2000">
                <a:ea typeface="宋体" pitchFamily="2" charset="-122"/>
              </a:rPr>
              <a:t>47</a:t>
            </a:r>
          </a:p>
        </p:txBody>
      </p:sp>
      <p:sp>
        <p:nvSpPr>
          <p:cNvPr id="621581" name="Text Box 13"/>
          <p:cNvSpPr txBox="1">
            <a:spLocks noChangeArrowheads="1"/>
          </p:cNvSpPr>
          <p:nvPr/>
        </p:nvSpPr>
        <p:spPr bwMode="auto">
          <a:xfrm>
            <a:off x="7069138" y="1400175"/>
            <a:ext cx="1585912" cy="3597275"/>
          </a:xfrm>
          <a:prstGeom prst="rect">
            <a:avLst/>
          </a:prstGeom>
          <a:noFill/>
          <a:ln w="9525">
            <a:noFill/>
            <a:miter lim="800000"/>
            <a:headEnd/>
            <a:tailEnd/>
          </a:ln>
        </p:spPr>
        <p:txBody>
          <a:bodyPr>
            <a:spAutoFit/>
          </a:bodyPr>
          <a:lstStyle/>
          <a:p>
            <a:pPr eaLnBrk="1" hangingPunct="1">
              <a:spcBef>
                <a:spcPct val="50000"/>
              </a:spcBef>
            </a:pPr>
            <a:r>
              <a:rPr kumimoji="1" lang="zh-CN" altLang="en-US" sz="2000">
                <a:ea typeface="宋体" pitchFamily="2" charset="-122"/>
              </a:rPr>
              <a:t>48/32</a:t>
            </a:r>
          </a:p>
          <a:p>
            <a:pPr eaLnBrk="1" hangingPunct="1">
              <a:spcBef>
                <a:spcPct val="50000"/>
              </a:spcBef>
            </a:pPr>
            <a:r>
              <a:rPr kumimoji="1" lang="zh-CN" altLang="en-US" sz="2000">
                <a:ea typeface="宋体" pitchFamily="2" charset="-122"/>
              </a:rPr>
              <a:t>49/33</a:t>
            </a:r>
          </a:p>
          <a:p>
            <a:pPr eaLnBrk="1" hangingPunct="1">
              <a:spcBef>
                <a:spcPct val="50000"/>
              </a:spcBef>
            </a:pPr>
            <a:r>
              <a:rPr kumimoji="1" lang="zh-CN" altLang="en-US" sz="2000">
                <a:ea typeface="宋体" pitchFamily="2" charset="-122"/>
              </a:rPr>
              <a:t>50/34</a:t>
            </a:r>
          </a:p>
          <a:p>
            <a:pPr eaLnBrk="1" hangingPunct="1">
              <a:spcBef>
                <a:spcPct val="50000"/>
              </a:spcBef>
            </a:pPr>
            <a:r>
              <a:rPr kumimoji="1" lang="zh-CN" altLang="en-US" sz="2000">
                <a:ea typeface="宋体" pitchFamily="2" charset="-122"/>
              </a:rPr>
              <a:t>51/35</a:t>
            </a:r>
          </a:p>
          <a:p>
            <a:pPr eaLnBrk="1" hangingPunct="1">
              <a:spcBef>
                <a:spcPct val="50000"/>
              </a:spcBef>
            </a:pPr>
            <a:r>
              <a:rPr kumimoji="1" lang="zh-CN" altLang="en-US" sz="2000">
                <a:ea typeface="宋体" pitchFamily="2" charset="-122"/>
              </a:rPr>
              <a:t>52</a:t>
            </a:r>
          </a:p>
          <a:p>
            <a:pPr eaLnBrk="1" hangingPunct="1">
              <a:spcBef>
                <a:spcPct val="50000"/>
              </a:spcBef>
            </a:pPr>
            <a:r>
              <a:rPr kumimoji="1" lang="zh-CN" altLang="en-US" sz="2000">
                <a:latin typeface="Times New Roman" pitchFamily="18" charset="0"/>
                <a:ea typeface="宋体" pitchFamily="2" charset="-122"/>
              </a:rPr>
              <a:t>…</a:t>
            </a:r>
            <a:r>
              <a:rPr kumimoji="1" lang="zh-CN" altLang="en-US" sz="1800">
                <a:latin typeface="Times New Roman" pitchFamily="18" charset="0"/>
                <a:ea typeface="华文新魏" pitchFamily="2" charset="-122"/>
              </a:rPr>
              <a:t>…</a:t>
            </a:r>
            <a:endParaRPr kumimoji="1" lang="zh-CN" altLang="en-US" sz="2000">
              <a:ea typeface="宋体" pitchFamily="2" charset="-122"/>
            </a:endParaRPr>
          </a:p>
          <a:p>
            <a:pPr eaLnBrk="1" hangingPunct="1">
              <a:spcBef>
                <a:spcPct val="50000"/>
              </a:spcBef>
            </a:pPr>
            <a:r>
              <a:rPr kumimoji="1" lang="zh-CN" altLang="en-US" sz="2000">
                <a:latin typeface="Times New Roman" pitchFamily="18" charset="0"/>
                <a:ea typeface="宋体" pitchFamily="2" charset="-122"/>
              </a:rPr>
              <a:t>…</a:t>
            </a:r>
            <a:r>
              <a:rPr kumimoji="1" lang="zh-CN" altLang="en-US" sz="1800">
                <a:latin typeface="Times New Roman" pitchFamily="18" charset="0"/>
                <a:ea typeface="华文新魏" pitchFamily="2" charset="-122"/>
              </a:rPr>
              <a:t>…</a:t>
            </a:r>
            <a:endParaRPr kumimoji="1" lang="zh-CN" altLang="en-US" sz="2000">
              <a:ea typeface="宋体" pitchFamily="2" charset="-122"/>
            </a:endParaRPr>
          </a:p>
          <a:p>
            <a:pPr eaLnBrk="1" hangingPunct="1">
              <a:spcBef>
                <a:spcPct val="50000"/>
              </a:spcBef>
            </a:pPr>
            <a:r>
              <a:rPr kumimoji="1" lang="zh-CN" altLang="en-US" sz="2000">
                <a:ea typeface="宋体" pitchFamily="2" charset="-122"/>
              </a:rPr>
              <a:t>63</a:t>
            </a:r>
          </a:p>
        </p:txBody>
      </p:sp>
      <p:sp>
        <p:nvSpPr>
          <p:cNvPr id="621582" name="Text Box 14"/>
          <p:cNvSpPr txBox="1">
            <a:spLocks noChangeArrowheads="1"/>
          </p:cNvSpPr>
          <p:nvPr/>
        </p:nvSpPr>
        <p:spPr bwMode="auto">
          <a:xfrm>
            <a:off x="349250" y="5095875"/>
            <a:ext cx="8148638" cy="1543050"/>
          </a:xfrm>
          <a:prstGeom prst="rect">
            <a:avLst/>
          </a:prstGeom>
          <a:noFill/>
          <a:ln w="9525">
            <a:noFill/>
            <a:miter lim="800000"/>
            <a:headEnd/>
            <a:tailEnd/>
          </a:ln>
        </p:spPr>
        <p:txBody>
          <a:bodyPr>
            <a:spAutoFit/>
          </a:bodyPr>
          <a:lstStyle/>
          <a:p>
            <a:pPr eaLnBrk="1" hangingPunct="1">
              <a:lnSpc>
                <a:spcPct val="115000"/>
              </a:lnSpc>
              <a:spcBef>
                <a:spcPct val="5000"/>
              </a:spcBef>
            </a:pPr>
            <a:r>
              <a:rPr kumimoji="1" lang="en-US" altLang="zh-CN" sz="2000" b="1">
                <a:solidFill>
                  <a:srgbClr val="800000"/>
                </a:solidFill>
                <a:latin typeface="微软雅黑" pitchFamily="34" charset="-122"/>
                <a:ea typeface="微软雅黑" pitchFamily="34" charset="-122"/>
              </a:rPr>
              <a:t>LRU</a:t>
            </a:r>
            <a:r>
              <a:rPr kumimoji="1" lang="zh-CN" altLang="en-US" sz="2000" b="1">
                <a:solidFill>
                  <a:srgbClr val="800000"/>
                </a:solidFill>
                <a:latin typeface="微软雅黑" pitchFamily="34" charset="-122"/>
                <a:ea typeface="微软雅黑" pitchFamily="34" charset="-122"/>
              </a:rPr>
              <a:t>算法：</a:t>
            </a:r>
            <a:r>
              <a:rPr kumimoji="1" lang="zh-CN" altLang="en-US" sz="2000" b="1">
                <a:solidFill>
                  <a:srgbClr val="000099"/>
                </a:solidFill>
                <a:latin typeface="微软雅黑" pitchFamily="34" charset="-122"/>
                <a:ea typeface="微软雅黑" pitchFamily="34" charset="-122"/>
              </a:rPr>
              <a:t>第一次循环,每一块只有第一字未命中,其余都命中;</a:t>
            </a:r>
          </a:p>
          <a:p>
            <a:pPr eaLnBrk="1" hangingPunct="1">
              <a:lnSpc>
                <a:spcPct val="115000"/>
              </a:lnSpc>
              <a:spcBef>
                <a:spcPct val="5000"/>
              </a:spcBef>
            </a:pPr>
            <a:r>
              <a:rPr kumimoji="1" lang="zh-CN" altLang="en-US" sz="2000" b="1">
                <a:solidFill>
                  <a:srgbClr val="000099"/>
                </a:solidFill>
                <a:latin typeface="微软雅黑" pitchFamily="34" charset="-122"/>
                <a:ea typeface="微软雅黑" pitchFamily="34" charset="-122"/>
              </a:rPr>
              <a:t>以后9次循环,有20块的第一字未命中,其余都命中.</a:t>
            </a:r>
          </a:p>
          <a:p>
            <a:pPr eaLnBrk="1" hangingPunct="1">
              <a:lnSpc>
                <a:spcPct val="115000"/>
              </a:lnSpc>
              <a:spcBef>
                <a:spcPct val="5000"/>
              </a:spcBef>
            </a:pPr>
            <a:r>
              <a:rPr kumimoji="1" lang="zh-CN" altLang="en-US" sz="2000" b="1">
                <a:solidFill>
                  <a:srgbClr val="000099"/>
                </a:solidFill>
                <a:latin typeface="微软雅黑" pitchFamily="34" charset="-122"/>
                <a:ea typeface="微软雅黑" pitchFamily="34" charset="-122"/>
              </a:rPr>
              <a:t>所以,命中率</a:t>
            </a:r>
            <a:r>
              <a:rPr kumimoji="1" lang="en-US" altLang="zh-CN" sz="2000" b="1">
                <a:solidFill>
                  <a:srgbClr val="000099"/>
                </a:solidFill>
                <a:latin typeface="微软雅黑" pitchFamily="34" charset="-122"/>
                <a:ea typeface="微软雅黑" pitchFamily="34" charset="-122"/>
              </a:rPr>
              <a:t>p</a:t>
            </a:r>
            <a:r>
              <a:rPr kumimoji="1" lang="zh-CN" altLang="en-US" sz="2000" b="1">
                <a:solidFill>
                  <a:srgbClr val="000099"/>
                </a:solidFill>
                <a:latin typeface="微软雅黑" pitchFamily="34" charset="-122"/>
                <a:ea typeface="微软雅黑" pitchFamily="34" charset="-122"/>
              </a:rPr>
              <a:t>为 </a:t>
            </a:r>
            <a:r>
              <a:rPr kumimoji="1" lang="en-US" altLang="zh-CN" sz="2000" b="1">
                <a:solidFill>
                  <a:srgbClr val="000099"/>
                </a:solidFill>
                <a:latin typeface="微软雅黑" pitchFamily="34" charset="-122"/>
                <a:ea typeface="微软雅黑" pitchFamily="34" charset="-122"/>
              </a:rPr>
              <a:t>(43520-68-9x20)/43520=99.43%</a:t>
            </a:r>
          </a:p>
          <a:p>
            <a:pPr eaLnBrk="1" hangingPunct="1">
              <a:lnSpc>
                <a:spcPct val="115000"/>
              </a:lnSpc>
              <a:spcBef>
                <a:spcPct val="5000"/>
              </a:spcBef>
            </a:pPr>
            <a:r>
              <a:rPr kumimoji="1" lang="zh-CN" altLang="en-US" sz="2000" b="1">
                <a:solidFill>
                  <a:srgbClr val="000099"/>
                </a:solidFill>
                <a:latin typeface="微软雅黑" pitchFamily="34" charset="-122"/>
                <a:ea typeface="微软雅黑" pitchFamily="34" charset="-122"/>
              </a:rPr>
              <a:t>速度提高：</a:t>
            </a:r>
            <a:r>
              <a:rPr kumimoji="1" lang="en-US" altLang="zh-CN" sz="2000" b="1">
                <a:solidFill>
                  <a:srgbClr val="000099"/>
                </a:solidFill>
                <a:latin typeface="微软雅黑" pitchFamily="34" charset="-122"/>
                <a:ea typeface="微软雅黑" pitchFamily="34" charset="-122"/>
              </a:rPr>
              <a:t>tm/ta=tm/(tc+(1-p)tm)=10/(1+10x(1-p))=9.5</a:t>
            </a:r>
            <a:r>
              <a:rPr kumimoji="1" lang="zh-CN" altLang="en-US" sz="2000" b="1">
                <a:solidFill>
                  <a:srgbClr val="000099"/>
                </a:solidFill>
                <a:latin typeface="微软雅黑" pitchFamily="34" charset="-122"/>
                <a:ea typeface="微软雅黑" pitchFamily="34" charset="-122"/>
              </a:rPr>
              <a:t>倍</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idx="4294967295"/>
          </p:nvPr>
        </p:nvSpPr>
        <p:spPr>
          <a:noFill/>
        </p:spPr>
        <p:txBody>
          <a:bodyPr lIns="91440" tIns="45720" rIns="91440" bIns="45720" anchor="ctr"/>
          <a:lstStyle/>
          <a:p>
            <a:pPr eaLnBrk="1" hangingPunct="1"/>
            <a:r>
              <a:rPr lang="zh-CN" altLang="en-US"/>
              <a:t>举例</a:t>
            </a:r>
          </a:p>
        </p:txBody>
      </p:sp>
      <p:sp>
        <p:nvSpPr>
          <p:cNvPr id="622595" name="Line 3"/>
          <p:cNvSpPr>
            <a:spLocks noChangeShapeType="1"/>
          </p:cNvSpPr>
          <p:nvPr/>
        </p:nvSpPr>
        <p:spPr bwMode="auto">
          <a:xfrm>
            <a:off x="544513" y="1212850"/>
            <a:ext cx="8404225" cy="0"/>
          </a:xfrm>
          <a:prstGeom prst="line">
            <a:avLst/>
          </a:prstGeom>
          <a:noFill/>
          <a:ln w="9525">
            <a:solidFill>
              <a:srgbClr val="800000"/>
            </a:solidFill>
            <a:round/>
            <a:headEnd/>
            <a:tailEnd/>
          </a:ln>
        </p:spPr>
        <p:txBody>
          <a:bodyPr/>
          <a:lstStyle/>
          <a:p>
            <a:endParaRPr lang="zh-CN" altLang="en-US"/>
          </a:p>
        </p:txBody>
      </p:sp>
      <p:sp>
        <p:nvSpPr>
          <p:cNvPr id="622596" name="Line 4"/>
          <p:cNvSpPr>
            <a:spLocks noChangeShapeType="1"/>
          </p:cNvSpPr>
          <p:nvPr/>
        </p:nvSpPr>
        <p:spPr bwMode="auto">
          <a:xfrm>
            <a:off x="1277938" y="984250"/>
            <a:ext cx="0" cy="3960813"/>
          </a:xfrm>
          <a:prstGeom prst="line">
            <a:avLst/>
          </a:prstGeom>
          <a:noFill/>
          <a:ln w="9525">
            <a:solidFill>
              <a:srgbClr val="800000"/>
            </a:solidFill>
            <a:round/>
            <a:headEnd/>
            <a:tailEnd/>
          </a:ln>
        </p:spPr>
        <p:txBody>
          <a:bodyPr/>
          <a:lstStyle/>
          <a:p>
            <a:endParaRPr lang="zh-CN" altLang="en-US"/>
          </a:p>
        </p:txBody>
      </p:sp>
      <p:sp>
        <p:nvSpPr>
          <p:cNvPr id="622597" name="Text Box 10"/>
          <p:cNvSpPr txBox="1">
            <a:spLocks noChangeArrowheads="1"/>
          </p:cNvSpPr>
          <p:nvPr/>
        </p:nvSpPr>
        <p:spPr bwMode="auto">
          <a:xfrm>
            <a:off x="1462088" y="1408113"/>
            <a:ext cx="1479550" cy="3597275"/>
          </a:xfrm>
          <a:prstGeom prst="rect">
            <a:avLst/>
          </a:prstGeom>
          <a:noFill/>
          <a:ln w="9525">
            <a:noFill/>
            <a:miter lim="800000"/>
            <a:headEnd/>
            <a:tailEnd/>
          </a:ln>
        </p:spPr>
        <p:txBody>
          <a:bodyPr>
            <a:spAutoFit/>
          </a:bodyPr>
          <a:lstStyle/>
          <a:p>
            <a:pPr eaLnBrk="1" hangingPunct="1">
              <a:spcBef>
                <a:spcPct val="50000"/>
              </a:spcBef>
            </a:pPr>
            <a:r>
              <a:rPr kumimoji="1" lang="zh-CN" altLang="en-US" sz="2000">
                <a:ea typeface="宋体" pitchFamily="2" charset="-122"/>
              </a:rPr>
              <a:t>0/16/32/48</a:t>
            </a:r>
          </a:p>
          <a:p>
            <a:pPr eaLnBrk="1" hangingPunct="1">
              <a:spcBef>
                <a:spcPct val="50000"/>
              </a:spcBef>
            </a:pPr>
            <a:r>
              <a:rPr kumimoji="1" lang="zh-CN" altLang="en-US" sz="2000">
                <a:ea typeface="宋体" pitchFamily="2" charset="-122"/>
              </a:rPr>
              <a:t>1/17/33/49</a:t>
            </a:r>
          </a:p>
          <a:p>
            <a:pPr eaLnBrk="1" hangingPunct="1">
              <a:spcBef>
                <a:spcPct val="50000"/>
              </a:spcBef>
            </a:pPr>
            <a:r>
              <a:rPr kumimoji="1" lang="zh-CN" altLang="en-US" sz="2000">
                <a:ea typeface="宋体" pitchFamily="2" charset="-122"/>
              </a:rPr>
              <a:t>2/18/34/50</a:t>
            </a:r>
          </a:p>
          <a:p>
            <a:pPr eaLnBrk="1" hangingPunct="1">
              <a:spcBef>
                <a:spcPct val="50000"/>
              </a:spcBef>
            </a:pPr>
            <a:r>
              <a:rPr kumimoji="1" lang="zh-CN" altLang="en-US" sz="2000">
                <a:ea typeface="宋体" pitchFamily="2" charset="-122"/>
              </a:rPr>
              <a:t>3/19/35/52</a:t>
            </a:r>
          </a:p>
          <a:p>
            <a:pPr eaLnBrk="1" hangingPunct="1">
              <a:spcBef>
                <a:spcPct val="50000"/>
              </a:spcBef>
            </a:pPr>
            <a:r>
              <a:rPr kumimoji="1" lang="zh-CN" altLang="en-US" sz="2000">
                <a:ea typeface="宋体" pitchFamily="2" charset="-122"/>
              </a:rPr>
              <a:t>4</a:t>
            </a:r>
          </a:p>
          <a:p>
            <a:pPr eaLnBrk="1" hangingPunct="1">
              <a:spcBef>
                <a:spcPct val="50000"/>
              </a:spcBef>
            </a:pPr>
            <a:r>
              <a:rPr kumimoji="1" lang="zh-CN" altLang="en-US" sz="2000">
                <a:latin typeface="Times New Roman" pitchFamily="18" charset="0"/>
                <a:ea typeface="宋体" pitchFamily="2" charset="-122"/>
              </a:rPr>
              <a:t>…</a:t>
            </a:r>
            <a:endParaRPr kumimoji="1" lang="zh-CN" altLang="en-US" sz="2000">
              <a:ea typeface="宋体" pitchFamily="2" charset="-122"/>
            </a:endParaRPr>
          </a:p>
          <a:p>
            <a:pPr eaLnBrk="1" hangingPunct="1">
              <a:spcBef>
                <a:spcPct val="50000"/>
              </a:spcBef>
            </a:pPr>
            <a:r>
              <a:rPr kumimoji="1" lang="zh-CN" altLang="en-US" sz="2000">
                <a:latin typeface="Times New Roman" pitchFamily="18" charset="0"/>
                <a:ea typeface="宋体" pitchFamily="2" charset="-122"/>
              </a:rPr>
              <a:t>…</a:t>
            </a:r>
            <a:endParaRPr kumimoji="1" lang="zh-CN" altLang="en-US" sz="2000">
              <a:ea typeface="宋体" pitchFamily="2" charset="-122"/>
            </a:endParaRPr>
          </a:p>
          <a:p>
            <a:pPr eaLnBrk="1" hangingPunct="1">
              <a:spcBef>
                <a:spcPct val="50000"/>
              </a:spcBef>
            </a:pPr>
            <a:r>
              <a:rPr kumimoji="1" lang="zh-CN" altLang="en-US" sz="2000">
                <a:ea typeface="宋体" pitchFamily="2" charset="-122"/>
              </a:rPr>
              <a:t>15组</a:t>
            </a:r>
            <a:endParaRPr kumimoji="1" lang="zh-CN" altLang="en-US" sz="2400">
              <a:ea typeface="宋体" pitchFamily="2" charset="-122"/>
            </a:endParaRPr>
          </a:p>
        </p:txBody>
      </p:sp>
      <p:sp>
        <p:nvSpPr>
          <p:cNvPr id="622598" name="Text Box 11"/>
          <p:cNvSpPr txBox="1">
            <a:spLocks noChangeArrowheads="1"/>
          </p:cNvSpPr>
          <p:nvPr/>
        </p:nvSpPr>
        <p:spPr bwMode="auto">
          <a:xfrm>
            <a:off x="3270250" y="1441450"/>
            <a:ext cx="1533525" cy="3597275"/>
          </a:xfrm>
          <a:prstGeom prst="rect">
            <a:avLst/>
          </a:prstGeom>
          <a:noFill/>
          <a:ln w="9525">
            <a:noFill/>
            <a:miter lim="800000"/>
            <a:headEnd/>
            <a:tailEnd/>
          </a:ln>
        </p:spPr>
        <p:txBody>
          <a:bodyPr>
            <a:spAutoFit/>
          </a:bodyPr>
          <a:lstStyle/>
          <a:p>
            <a:pPr eaLnBrk="1" hangingPunct="1">
              <a:spcBef>
                <a:spcPct val="50000"/>
              </a:spcBef>
            </a:pPr>
            <a:r>
              <a:rPr kumimoji="1" lang="zh-CN" altLang="en-US" sz="2000">
                <a:ea typeface="宋体" pitchFamily="2" charset="-122"/>
              </a:rPr>
              <a:t>16/32/48/64</a:t>
            </a:r>
          </a:p>
          <a:p>
            <a:pPr eaLnBrk="1" hangingPunct="1">
              <a:spcBef>
                <a:spcPct val="50000"/>
              </a:spcBef>
            </a:pPr>
            <a:r>
              <a:rPr kumimoji="1" lang="zh-CN" altLang="en-US" sz="2000">
                <a:ea typeface="宋体" pitchFamily="2" charset="-122"/>
              </a:rPr>
              <a:t>17/33/49/65</a:t>
            </a:r>
          </a:p>
          <a:p>
            <a:pPr eaLnBrk="1" hangingPunct="1">
              <a:spcBef>
                <a:spcPct val="50000"/>
              </a:spcBef>
            </a:pPr>
            <a:r>
              <a:rPr kumimoji="1" lang="zh-CN" altLang="en-US" sz="2000">
                <a:ea typeface="宋体" pitchFamily="2" charset="-122"/>
              </a:rPr>
              <a:t>18/34/50/66</a:t>
            </a:r>
          </a:p>
          <a:p>
            <a:pPr eaLnBrk="1" hangingPunct="1">
              <a:spcBef>
                <a:spcPct val="50000"/>
              </a:spcBef>
            </a:pPr>
            <a:r>
              <a:rPr kumimoji="1" lang="zh-CN" altLang="en-US" sz="2000">
                <a:ea typeface="宋体" pitchFamily="2" charset="-122"/>
              </a:rPr>
              <a:t>19/35/51/67</a:t>
            </a:r>
          </a:p>
          <a:p>
            <a:pPr eaLnBrk="1" hangingPunct="1">
              <a:spcBef>
                <a:spcPct val="50000"/>
              </a:spcBef>
            </a:pPr>
            <a:r>
              <a:rPr kumimoji="1" lang="zh-CN" altLang="en-US" sz="2000">
                <a:ea typeface="宋体" pitchFamily="2" charset="-122"/>
              </a:rPr>
              <a:t>20</a:t>
            </a:r>
          </a:p>
          <a:p>
            <a:pPr eaLnBrk="1" hangingPunct="1">
              <a:spcBef>
                <a:spcPct val="50000"/>
              </a:spcBef>
            </a:pPr>
            <a:r>
              <a:rPr kumimoji="1" lang="zh-CN" altLang="en-US" sz="2000">
                <a:latin typeface="Times New Roman" pitchFamily="18" charset="0"/>
                <a:ea typeface="宋体" pitchFamily="2" charset="-122"/>
              </a:rPr>
              <a:t>…</a:t>
            </a:r>
            <a:endParaRPr kumimoji="1" lang="zh-CN" altLang="en-US" sz="2000">
              <a:ea typeface="宋体" pitchFamily="2" charset="-122"/>
            </a:endParaRPr>
          </a:p>
          <a:p>
            <a:pPr eaLnBrk="1" hangingPunct="1">
              <a:spcBef>
                <a:spcPct val="50000"/>
              </a:spcBef>
            </a:pPr>
            <a:r>
              <a:rPr kumimoji="1" lang="zh-CN" altLang="en-US" sz="2000">
                <a:latin typeface="Times New Roman" pitchFamily="18" charset="0"/>
                <a:ea typeface="宋体" pitchFamily="2" charset="-122"/>
              </a:rPr>
              <a:t>…</a:t>
            </a:r>
            <a:endParaRPr kumimoji="1" lang="zh-CN" altLang="en-US" sz="2000">
              <a:ea typeface="宋体" pitchFamily="2" charset="-122"/>
            </a:endParaRPr>
          </a:p>
          <a:p>
            <a:pPr eaLnBrk="1" hangingPunct="1">
              <a:spcBef>
                <a:spcPct val="50000"/>
              </a:spcBef>
            </a:pPr>
            <a:r>
              <a:rPr kumimoji="1" lang="zh-CN" altLang="en-US" sz="2000">
                <a:ea typeface="宋体" pitchFamily="2" charset="-122"/>
              </a:rPr>
              <a:t>31</a:t>
            </a:r>
            <a:endParaRPr kumimoji="1" lang="zh-CN" altLang="en-US" sz="2400">
              <a:ea typeface="宋体" pitchFamily="2" charset="-122"/>
            </a:endParaRPr>
          </a:p>
        </p:txBody>
      </p:sp>
      <p:sp>
        <p:nvSpPr>
          <p:cNvPr id="622599" name="Text Box 12"/>
          <p:cNvSpPr txBox="1">
            <a:spLocks noChangeArrowheads="1"/>
          </p:cNvSpPr>
          <p:nvPr/>
        </p:nvSpPr>
        <p:spPr bwMode="auto">
          <a:xfrm>
            <a:off x="5135563" y="1414463"/>
            <a:ext cx="1641475" cy="3597275"/>
          </a:xfrm>
          <a:prstGeom prst="rect">
            <a:avLst/>
          </a:prstGeom>
          <a:noFill/>
          <a:ln w="9525">
            <a:noFill/>
            <a:miter lim="800000"/>
            <a:headEnd/>
            <a:tailEnd/>
          </a:ln>
        </p:spPr>
        <p:txBody>
          <a:bodyPr>
            <a:spAutoFit/>
          </a:bodyPr>
          <a:lstStyle/>
          <a:p>
            <a:pPr eaLnBrk="1" hangingPunct="1">
              <a:spcBef>
                <a:spcPct val="50000"/>
              </a:spcBef>
            </a:pPr>
            <a:r>
              <a:rPr kumimoji="1" lang="zh-CN" altLang="en-US" sz="2000">
                <a:ea typeface="宋体" pitchFamily="2" charset="-122"/>
              </a:rPr>
              <a:t>32/48/64/0</a:t>
            </a:r>
          </a:p>
          <a:p>
            <a:pPr eaLnBrk="1" hangingPunct="1">
              <a:spcBef>
                <a:spcPct val="50000"/>
              </a:spcBef>
            </a:pPr>
            <a:r>
              <a:rPr kumimoji="1" lang="zh-CN" altLang="en-US" sz="2000">
                <a:ea typeface="宋体" pitchFamily="2" charset="-122"/>
              </a:rPr>
              <a:t>33/49/65/1</a:t>
            </a:r>
          </a:p>
          <a:p>
            <a:pPr eaLnBrk="1" hangingPunct="1">
              <a:spcBef>
                <a:spcPct val="50000"/>
              </a:spcBef>
            </a:pPr>
            <a:r>
              <a:rPr kumimoji="1" lang="zh-CN" altLang="en-US" sz="2000">
                <a:ea typeface="宋体" pitchFamily="2" charset="-122"/>
              </a:rPr>
              <a:t>34/50/66/2</a:t>
            </a:r>
          </a:p>
          <a:p>
            <a:pPr eaLnBrk="1" hangingPunct="1">
              <a:spcBef>
                <a:spcPct val="50000"/>
              </a:spcBef>
            </a:pPr>
            <a:r>
              <a:rPr kumimoji="1" lang="zh-CN" altLang="en-US" sz="2000">
                <a:ea typeface="宋体" pitchFamily="2" charset="-122"/>
              </a:rPr>
              <a:t>35/51/67/3</a:t>
            </a:r>
          </a:p>
          <a:p>
            <a:pPr eaLnBrk="1" hangingPunct="1">
              <a:spcBef>
                <a:spcPct val="50000"/>
              </a:spcBef>
            </a:pPr>
            <a:r>
              <a:rPr kumimoji="1" lang="zh-CN" altLang="en-US" sz="2000">
                <a:ea typeface="宋体" pitchFamily="2" charset="-122"/>
              </a:rPr>
              <a:t>36</a:t>
            </a:r>
          </a:p>
          <a:p>
            <a:pPr eaLnBrk="1" hangingPunct="1">
              <a:spcBef>
                <a:spcPct val="50000"/>
              </a:spcBef>
            </a:pPr>
            <a:r>
              <a:rPr kumimoji="1" lang="zh-CN" altLang="en-US" sz="2000">
                <a:latin typeface="Times New Roman" pitchFamily="18" charset="0"/>
                <a:ea typeface="宋体" pitchFamily="2" charset="-122"/>
              </a:rPr>
              <a:t>…</a:t>
            </a:r>
            <a:endParaRPr kumimoji="1" lang="zh-CN" altLang="en-US" sz="2000">
              <a:ea typeface="宋体" pitchFamily="2" charset="-122"/>
            </a:endParaRPr>
          </a:p>
          <a:p>
            <a:pPr eaLnBrk="1" hangingPunct="1">
              <a:spcBef>
                <a:spcPct val="50000"/>
              </a:spcBef>
            </a:pPr>
            <a:r>
              <a:rPr kumimoji="1" lang="zh-CN" altLang="en-US" sz="2000">
                <a:latin typeface="Times New Roman" pitchFamily="18" charset="0"/>
                <a:ea typeface="宋体" pitchFamily="2" charset="-122"/>
              </a:rPr>
              <a:t>…</a:t>
            </a:r>
            <a:endParaRPr kumimoji="1" lang="zh-CN" altLang="en-US" sz="2000">
              <a:ea typeface="宋体" pitchFamily="2" charset="-122"/>
            </a:endParaRPr>
          </a:p>
          <a:p>
            <a:pPr eaLnBrk="1" hangingPunct="1">
              <a:spcBef>
                <a:spcPct val="50000"/>
              </a:spcBef>
            </a:pPr>
            <a:r>
              <a:rPr kumimoji="1" lang="zh-CN" altLang="en-US" sz="2000">
                <a:ea typeface="宋体" pitchFamily="2" charset="-122"/>
              </a:rPr>
              <a:t>47</a:t>
            </a:r>
            <a:endParaRPr kumimoji="1" lang="zh-CN" altLang="en-US" sz="2400">
              <a:ea typeface="宋体" pitchFamily="2" charset="-122"/>
            </a:endParaRPr>
          </a:p>
        </p:txBody>
      </p:sp>
      <p:sp>
        <p:nvSpPr>
          <p:cNvPr id="622600" name="Text Box 13"/>
          <p:cNvSpPr txBox="1">
            <a:spLocks noChangeArrowheads="1"/>
          </p:cNvSpPr>
          <p:nvPr/>
        </p:nvSpPr>
        <p:spPr bwMode="auto">
          <a:xfrm>
            <a:off x="7196138" y="1412875"/>
            <a:ext cx="1585912" cy="3597275"/>
          </a:xfrm>
          <a:prstGeom prst="rect">
            <a:avLst/>
          </a:prstGeom>
          <a:noFill/>
          <a:ln w="9525">
            <a:noFill/>
            <a:miter lim="800000"/>
            <a:headEnd/>
            <a:tailEnd/>
          </a:ln>
        </p:spPr>
        <p:txBody>
          <a:bodyPr>
            <a:spAutoFit/>
          </a:bodyPr>
          <a:lstStyle/>
          <a:p>
            <a:pPr eaLnBrk="1" hangingPunct="1">
              <a:spcBef>
                <a:spcPct val="50000"/>
              </a:spcBef>
            </a:pPr>
            <a:r>
              <a:rPr kumimoji="1" lang="zh-CN" altLang="en-US" sz="2000">
                <a:ea typeface="宋体" pitchFamily="2" charset="-122"/>
              </a:rPr>
              <a:t>48/64/0/16</a:t>
            </a:r>
          </a:p>
          <a:p>
            <a:pPr eaLnBrk="1" hangingPunct="1">
              <a:spcBef>
                <a:spcPct val="50000"/>
              </a:spcBef>
            </a:pPr>
            <a:r>
              <a:rPr kumimoji="1" lang="zh-CN" altLang="en-US" sz="2000">
                <a:ea typeface="宋体" pitchFamily="2" charset="-122"/>
              </a:rPr>
              <a:t>49/65/1/17</a:t>
            </a:r>
          </a:p>
          <a:p>
            <a:pPr eaLnBrk="1" hangingPunct="1">
              <a:spcBef>
                <a:spcPct val="50000"/>
              </a:spcBef>
            </a:pPr>
            <a:r>
              <a:rPr kumimoji="1" lang="zh-CN" altLang="en-US" sz="2000">
                <a:ea typeface="宋体" pitchFamily="2" charset="-122"/>
              </a:rPr>
              <a:t>50/66/2/18</a:t>
            </a:r>
          </a:p>
          <a:p>
            <a:pPr eaLnBrk="1" hangingPunct="1">
              <a:spcBef>
                <a:spcPct val="50000"/>
              </a:spcBef>
            </a:pPr>
            <a:r>
              <a:rPr kumimoji="1" lang="zh-CN" altLang="en-US" sz="2000">
                <a:ea typeface="宋体" pitchFamily="2" charset="-122"/>
              </a:rPr>
              <a:t>51/67/3/19</a:t>
            </a:r>
          </a:p>
          <a:p>
            <a:pPr eaLnBrk="1" hangingPunct="1">
              <a:spcBef>
                <a:spcPct val="50000"/>
              </a:spcBef>
            </a:pPr>
            <a:r>
              <a:rPr kumimoji="1" lang="zh-CN" altLang="en-US" sz="2000">
                <a:ea typeface="宋体" pitchFamily="2" charset="-122"/>
              </a:rPr>
              <a:t>52</a:t>
            </a:r>
          </a:p>
          <a:p>
            <a:pPr eaLnBrk="1" hangingPunct="1">
              <a:spcBef>
                <a:spcPct val="50000"/>
              </a:spcBef>
            </a:pPr>
            <a:r>
              <a:rPr kumimoji="1" lang="zh-CN" altLang="en-US" sz="2000">
                <a:latin typeface="Times New Roman" pitchFamily="18" charset="0"/>
                <a:ea typeface="宋体" pitchFamily="2" charset="-122"/>
              </a:rPr>
              <a:t>…</a:t>
            </a:r>
            <a:endParaRPr kumimoji="1" lang="zh-CN" altLang="en-US" sz="2000">
              <a:ea typeface="宋体" pitchFamily="2" charset="-122"/>
            </a:endParaRPr>
          </a:p>
          <a:p>
            <a:pPr eaLnBrk="1" hangingPunct="1">
              <a:spcBef>
                <a:spcPct val="50000"/>
              </a:spcBef>
            </a:pPr>
            <a:r>
              <a:rPr kumimoji="1" lang="zh-CN" altLang="en-US" sz="2000">
                <a:latin typeface="Times New Roman" pitchFamily="18" charset="0"/>
                <a:ea typeface="宋体" pitchFamily="2" charset="-122"/>
              </a:rPr>
              <a:t>…</a:t>
            </a:r>
            <a:endParaRPr kumimoji="1" lang="zh-CN" altLang="en-US" sz="2000">
              <a:ea typeface="宋体" pitchFamily="2" charset="-122"/>
            </a:endParaRPr>
          </a:p>
          <a:p>
            <a:pPr eaLnBrk="1" hangingPunct="1">
              <a:spcBef>
                <a:spcPct val="50000"/>
              </a:spcBef>
            </a:pPr>
            <a:r>
              <a:rPr kumimoji="1" lang="zh-CN" altLang="en-US" sz="2000">
                <a:ea typeface="宋体" pitchFamily="2" charset="-122"/>
              </a:rPr>
              <a:t>63</a:t>
            </a:r>
            <a:endParaRPr kumimoji="1" lang="zh-CN" altLang="en-US" sz="2400">
              <a:ea typeface="宋体" pitchFamily="2" charset="-122"/>
            </a:endParaRPr>
          </a:p>
        </p:txBody>
      </p:sp>
      <p:sp>
        <p:nvSpPr>
          <p:cNvPr id="622601" name="Text Box 14"/>
          <p:cNvSpPr txBox="1">
            <a:spLocks noChangeArrowheads="1"/>
          </p:cNvSpPr>
          <p:nvPr/>
        </p:nvSpPr>
        <p:spPr bwMode="auto">
          <a:xfrm>
            <a:off x="349250" y="5051425"/>
            <a:ext cx="8148638" cy="1647825"/>
          </a:xfrm>
          <a:prstGeom prst="rect">
            <a:avLst/>
          </a:prstGeom>
          <a:noFill/>
          <a:ln w="9525">
            <a:noFill/>
            <a:miter lim="800000"/>
            <a:headEnd/>
            <a:tailEnd/>
          </a:ln>
        </p:spPr>
        <p:txBody>
          <a:bodyPr>
            <a:spAutoFit/>
          </a:bodyPr>
          <a:lstStyle/>
          <a:p>
            <a:pPr eaLnBrk="1" hangingPunct="1">
              <a:lnSpc>
                <a:spcPct val="125000"/>
              </a:lnSpc>
              <a:spcBef>
                <a:spcPct val="5000"/>
              </a:spcBef>
            </a:pPr>
            <a:r>
              <a:rPr kumimoji="1" lang="en-US" altLang="zh-CN" sz="2000" b="1">
                <a:solidFill>
                  <a:srgbClr val="000099"/>
                </a:solidFill>
                <a:latin typeface="微软雅黑" pitchFamily="34" charset="-122"/>
                <a:ea typeface="微软雅黑" pitchFamily="34" charset="-122"/>
              </a:rPr>
              <a:t>MRU</a:t>
            </a:r>
            <a:r>
              <a:rPr kumimoji="1" lang="zh-CN" altLang="en-US" sz="2000" b="1">
                <a:solidFill>
                  <a:srgbClr val="000099"/>
                </a:solidFill>
                <a:latin typeface="微软雅黑" pitchFamily="34" charset="-122"/>
                <a:ea typeface="微软雅黑" pitchFamily="34" charset="-122"/>
              </a:rPr>
              <a:t>算法：第一次68字未命中；第2,3,4,6,7,8,10次各有4字未命中；第5,9次各有8字未命中；其余都命中.</a:t>
            </a:r>
          </a:p>
          <a:p>
            <a:pPr eaLnBrk="1" hangingPunct="1">
              <a:lnSpc>
                <a:spcPct val="125000"/>
              </a:lnSpc>
              <a:spcBef>
                <a:spcPct val="5000"/>
              </a:spcBef>
            </a:pPr>
            <a:r>
              <a:rPr kumimoji="1" lang="zh-CN" altLang="en-US" sz="2000" b="1">
                <a:solidFill>
                  <a:srgbClr val="000099"/>
                </a:solidFill>
                <a:latin typeface="微软雅黑" pitchFamily="34" charset="-122"/>
                <a:ea typeface="微软雅黑" pitchFamily="34" charset="-122"/>
              </a:rPr>
              <a:t>所以,命中率</a:t>
            </a:r>
            <a:r>
              <a:rPr kumimoji="1" lang="en-US" altLang="zh-CN" sz="2000" b="1">
                <a:solidFill>
                  <a:srgbClr val="000099"/>
                </a:solidFill>
                <a:latin typeface="微软雅黑" pitchFamily="34" charset="-122"/>
                <a:ea typeface="微软雅黑" pitchFamily="34" charset="-122"/>
              </a:rPr>
              <a:t>p</a:t>
            </a:r>
            <a:r>
              <a:rPr kumimoji="1" lang="zh-CN" altLang="en-US" sz="2000" b="1">
                <a:solidFill>
                  <a:srgbClr val="000099"/>
                </a:solidFill>
                <a:latin typeface="微软雅黑" pitchFamily="34" charset="-122"/>
                <a:ea typeface="微软雅黑" pitchFamily="34" charset="-122"/>
              </a:rPr>
              <a:t>为 </a:t>
            </a:r>
            <a:r>
              <a:rPr kumimoji="1" lang="en-US" altLang="zh-CN" sz="2000" b="1">
                <a:solidFill>
                  <a:srgbClr val="000099"/>
                </a:solidFill>
                <a:latin typeface="微软雅黑" pitchFamily="34" charset="-122"/>
                <a:ea typeface="微软雅黑" pitchFamily="34" charset="-122"/>
              </a:rPr>
              <a:t>(43520-68-7x4-2 x8)/43520=99.74%</a:t>
            </a:r>
          </a:p>
          <a:p>
            <a:pPr eaLnBrk="1" hangingPunct="1">
              <a:lnSpc>
                <a:spcPct val="125000"/>
              </a:lnSpc>
              <a:spcBef>
                <a:spcPct val="5000"/>
              </a:spcBef>
            </a:pPr>
            <a:r>
              <a:rPr kumimoji="1" lang="zh-CN" altLang="en-US" sz="2000" b="1">
                <a:solidFill>
                  <a:srgbClr val="000099"/>
                </a:solidFill>
                <a:latin typeface="微软雅黑" pitchFamily="34" charset="-122"/>
                <a:ea typeface="微软雅黑" pitchFamily="34" charset="-122"/>
              </a:rPr>
              <a:t>速度提高：</a:t>
            </a:r>
            <a:r>
              <a:rPr kumimoji="1" lang="en-US" altLang="zh-CN" sz="2000" b="1">
                <a:solidFill>
                  <a:srgbClr val="000099"/>
                </a:solidFill>
                <a:latin typeface="微软雅黑" pitchFamily="34" charset="-122"/>
                <a:ea typeface="微软雅黑" pitchFamily="34" charset="-122"/>
              </a:rPr>
              <a:t>tm/ta=tm/(tc+(1-p)tm)=10/(1+10x(1-p))=9.77</a:t>
            </a:r>
            <a:r>
              <a:rPr kumimoji="1" lang="zh-CN" altLang="en-US" sz="2000" b="1">
                <a:solidFill>
                  <a:srgbClr val="000099"/>
                </a:solidFill>
                <a:latin typeface="微软雅黑" pitchFamily="34" charset="-122"/>
                <a:ea typeface="微软雅黑" pitchFamily="34" charset="-122"/>
              </a:rPr>
              <a:t>倍</a:t>
            </a:r>
          </a:p>
        </p:txBody>
      </p:sp>
      <p:sp>
        <p:nvSpPr>
          <p:cNvPr id="622602" name="Text Box 15"/>
          <p:cNvSpPr txBox="1">
            <a:spLocks noChangeArrowheads="1"/>
          </p:cNvSpPr>
          <p:nvPr/>
        </p:nvSpPr>
        <p:spPr bwMode="auto">
          <a:xfrm>
            <a:off x="1387475" y="838200"/>
            <a:ext cx="962025" cy="427038"/>
          </a:xfrm>
          <a:prstGeom prst="rect">
            <a:avLst/>
          </a:prstGeom>
          <a:noFill/>
          <a:ln w="9525">
            <a:noFill/>
            <a:miter lim="800000"/>
            <a:headEnd/>
            <a:tailEnd/>
          </a:ln>
        </p:spPr>
        <p:txBody>
          <a:bodyPr>
            <a:spAutoFit/>
          </a:bodyPr>
          <a:lstStyle/>
          <a:p>
            <a:pPr eaLnBrk="1" hangingPunct="1">
              <a:spcBef>
                <a:spcPct val="50000"/>
              </a:spcBef>
            </a:pPr>
            <a:r>
              <a:rPr kumimoji="1" lang="zh-CN" altLang="en-US" sz="2000" b="1">
                <a:ea typeface="宋体" pitchFamily="2" charset="-122"/>
              </a:rPr>
              <a:t>第0 </a:t>
            </a:r>
            <a:r>
              <a:rPr kumimoji="1" lang="zh-CN" altLang="en-US" sz="2200" b="1">
                <a:ea typeface="宋体" pitchFamily="2" charset="-122"/>
              </a:rPr>
              <a:t>行</a:t>
            </a:r>
            <a:endParaRPr kumimoji="1" lang="en-US" altLang="zh-CN" sz="2200" b="1">
              <a:ea typeface="宋体" pitchFamily="2" charset="-122"/>
            </a:endParaRPr>
          </a:p>
        </p:txBody>
      </p:sp>
      <p:sp>
        <p:nvSpPr>
          <p:cNvPr id="622603" name="Text Box 16"/>
          <p:cNvSpPr txBox="1">
            <a:spLocks noChangeArrowheads="1"/>
          </p:cNvSpPr>
          <p:nvPr/>
        </p:nvSpPr>
        <p:spPr bwMode="auto">
          <a:xfrm>
            <a:off x="3228975" y="830263"/>
            <a:ext cx="1019175" cy="396875"/>
          </a:xfrm>
          <a:prstGeom prst="rect">
            <a:avLst/>
          </a:prstGeom>
          <a:noFill/>
          <a:ln w="9525">
            <a:noFill/>
            <a:miter lim="800000"/>
            <a:headEnd/>
            <a:tailEnd/>
          </a:ln>
        </p:spPr>
        <p:txBody>
          <a:bodyPr>
            <a:spAutoFit/>
          </a:bodyPr>
          <a:lstStyle/>
          <a:p>
            <a:pPr eaLnBrk="1" hangingPunct="1">
              <a:spcBef>
                <a:spcPct val="50000"/>
              </a:spcBef>
            </a:pPr>
            <a:r>
              <a:rPr kumimoji="1" lang="zh-CN" altLang="en-US" sz="2000" b="1">
                <a:ea typeface="宋体" pitchFamily="2" charset="-122"/>
              </a:rPr>
              <a:t>第1 行</a:t>
            </a:r>
            <a:endParaRPr kumimoji="1" lang="en-US" altLang="zh-CN" sz="2000" b="1">
              <a:ea typeface="宋体" pitchFamily="2" charset="-122"/>
            </a:endParaRPr>
          </a:p>
        </p:txBody>
      </p:sp>
      <p:sp>
        <p:nvSpPr>
          <p:cNvPr id="622604" name="Text Box 17"/>
          <p:cNvSpPr txBox="1">
            <a:spLocks noChangeArrowheads="1"/>
          </p:cNvSpPr>
          <p:nvPr/>
        </p:nvSpPr>
        <p:spPr bwMode="auto">
          <a:xfrm>
            <a:off x="4995863" y="823913"/>
            <a:ext cx="952500" cy="396875"/>
          </a:xfrm>
          <a:prstGeom prst="rect">
            <a:avLst/>
          </a:prstGeom>
          <a:noFill/>
          <a:ln w="9525">
            <a:noFill/>
            <a:miter lim="800000"/>
            <a:headEnd/>
            <a:tailEnd/>
          </a:ln>
        </p:spPr>
        <p:txBody>
          <a:bodyPr>
            <a:spAutoFit/>
          </a:bodyPr>
          <a:lstStyle/>
          <a:p>
            <a:pPr eaLnBrk="1" hangingPunct="1">
              <a:spcBef>
                <a:spcPct val="50000"/>
              </a:spcBef>
            </a:pPr>
            <a:r>
              <a:rPr kumimoji="1" lang="zh-CN" altLang="en-US" sz="2000" b="1">
                <a:ea typeface="宋体" pitchFamily="2" charset="-122"/>
              </a:rPr>
              <a:t>第2 行</a:t>
            </a:r>
            <a:endParaRPr kumimoji="1" lang="en-US" altLang="zh-CN" sz="2000" b="1">
              <a:ea typeface="宋体" pitchFamily="2" charset="-122"/>
            </a:endParaRPr>
          </a:p>
        </p:txBody>
      </p:sp>
      <p:sp>
        <p:nvSpPr>
          <p:cNvPr id="622605" name="Text Box 18"/>
          <p:cNvSpPr txBox="1">
            <a:spLocks noChangeArrowheads="1"/>
          </p:cNvSpPr>
          <p:nvPr/>
        </p:nvSpPr>
        <p:spPr bwMode="auto">
          <a:xfrm>
            <a:off x="7050088" y="841375"/>
            <a:ext cx="990600" cy="396875"/>
          </a:xfrm>
          <a:prstGeom prst="rect">
            <a:avLst/>
          </a:prstGeom>
          <a:noFill/>
          <a:ln w="9525">
            <a:noFill/>
            <a:miter lim="800000"/>
            <a:headEnd/>
            <a:tailEnd/>
          </a:ln>
        </p:spPr>
        <p:txBody>
          <a:bodyPr>
            <a:spAutoFit/>
          </a:bodyPr>
          <a:lstStyle/>
          <a:p>
            <a:pPr eaLnBrk="1" hangingPunct="1">
              <a:spcBef>
                <a:spcPct val="50000"/>
              </a:spcBef>
            </a:pPr>
            <a:r>
              <a:rPr kumimoji="1" lang="zh-CN" altLang="en-US" sz="2000" b="1">
                <a:ea typeface="宋体" pitchFamily="2" charset="-122"/>
              </a:rPr>
              <a:t>第3 行</a:t>
            </a:r>
            <a:endParaRPr kumimoji="1" lang="en-US" altLang="zh-CN" sz="2000" b="1">
              <a:ea typeface="宋体" pitchFamily="2" charset="-122"/>
            </a:endParaRPr>
          </a:p>
        </p:txBody>
      </p:sp>
      <p:sp>
        <p:nvSpPr>
          <p:cNvPr id="622606" name="Text Box 19"/>
          <p:cNvSpPr txBox="1">
            <a:spLocks noChangeArrowheads="1"/>
          </p:cNvSpPr>
          <p:nvPr/>
        </p:nvSpPr>
        <p:spPr bwMode="auto">
          <a:xfrm>
            <a:off x="285750" y="1447800"/>
            <a:ext cx="1062038" cy="3486150"/>
          </a:xfrm>
          <a:prstGeom prst="rect">
            <a:avLst/>
          </a:prstGeom>
          <a:noFill/>
          <a:ln w="9525">
            <a:noFill/>
            <a:miter lim="800000"/>
            <a:headEnd/>
            <a:tailEnd/>
          </a:ln>
        </p:spPr>
        <p:txBody>
          <a:bodyPr>
            <a:spAutoFit/>
          </a:bodyPr>
          <a:lstStyle/>
          <a:p>
            <a:pPr eaLnBrk="1" hangingPunct="1">
              <a:spcBef>
                <a:spcPct val="45000"/>
              </a:spcBef>
            </a:pPr>
            <a:r>
              <a:rPr kumimoji="1" lang="zh-CN" altLang="en-US" sz="2000" b="1">
                <a:ea typeface="宋体" pitchFamily="2" charset="-122"/>
              </a:rPr>
              <a:t>第0组</a:t>
            </a:r>
          </a:p>
          <a:p>
            <a:pPr eaLnBrk="1" hangingPunct="1">
              <a:spcBef>
                <a:spcPct val="45000"/>
              </a:spcBef>
            </a:pPr>
            <a:r>
              <a:rPr kumimoji="1" lang="zh-CN" altLang="en-US" sz="2000" b="1">
                <a:ea typeface="宋体" pitchFamily="2" charset="-122"/>
              </a:rPr>
              <a:t>第1组</a:t>
            </a:r>
          </a:p>
          <a:p>
            <a:pPr eaLnBrk="1" hangingPunct="1">
              <a:spcBef>
                <a:spcPct val="45000"/>
              </a:spcBef>
            </a:pPr>
            <a:r>
              <a:rPr kumimoji="1" lang="zh-CN" altLang="en-US" sz="2000" b="1">
                <a:ea typeface="宋体" pitchFamily="2" charset="-122"/>
              </a:rPr>
              <a:t>第2组</a:t>
            </a:r>
          </a:p>
          <a:p>
            <a:pPr eaLnBrk="1" hangingPunct="1">
              <a:spcBef>
                <a:spcPct val="45000"/>
              </a:spcBef>
            </a:pPr>
            <a:r>
              <a:rPr kumimoji="1" lang="zh-CN" altLang="en-US" sz="2000" b="1">
                <a:ea typeface="宋体" pitchFamily="2" charset="-122"/>
              </a:rPr>
              <a:t>第3组</a:t>
            </a:r>
          </a:p>
          <a:p>
            <a:pPr eaLnBrk="1" hangingPunct="1">
              <a:spcBef>
                <a:spcPct val="45000"/>
              </a:spcBef>
            </a:pPr>
            <a:r>
              <a:rPr kumimoji="1" lang="zh-CN" altLang="en-US" sz="2000" b="1">
                <a:ea typeface="宋体" pitchFamily="2" charset="-122"/>
              </a:rPr>
              <a:t>第4组</a:t>
            </a:r>
          </a:p>
          <a:p>
            <a:pPr eaLnBrk="1" hangingPunct="1">
              <a:spcBef>
                <a:spcPct val="45000"/>
              </a:spcBef>
            </a:pPr>
            <a:r>
              <a:rPr kumimoji="1" lang="zh-CN" altLang="en-US" sz="2000" b="1">
                <a:latin typeface="Times New Roman" pitchFamily="18" charset="0"/>
                <a:ea typeface="宋体" pitchFamily="2" charset="-122"/>
              </a:rPr>
              <a:t>……</a:t>
            </a:r>
            <a:endParaRPr kumimoji="1" lang="zh-CN" altLang="en-US" sz="2000" b="1">
              <a:ea typeface="宋体" pitchFamily="2" charset="-122"/>
            </a:endParaRPr>
          </a:p>
          <a:p>
            <a:pPr eaLnBrk="1" hangingPunct="1">
              <a:spcBef>
                <a:spcPct val="45000"/>
              </a:spcBef>
            </a:pPr>
            <a:r>
              <a:rPr kumimoji="1" lang="zh-CN" altLang="en-US" sz="2000" b="1">
                <a:latin typeface="Times New Roman" pitchFamily="18" charset="0"/>
                <a:ea typeface="宋体" pitchFamily="2" charset="-122"/>
              </a:rPr>
              <a:t>……</a:t>
            </a:r>
            <a:endParaRPr kumimoji="1" lang="zh-CN" altLang="en-US" sz="2000" b="1">
              <a:ea typeface="宋体" pitchFamily="2" charset="-122"/>
            </a:endParaRPr>
          </a:p>
          <a:p>
            <a:pPr eaLnBrk="1" hangingPunct="1">
              <a:spcBef>
                <a:spcPct val="45000"/>
              </a:spcBef>
            </a:pPr>
            <a:r>
              <a:rPr kumimoji="1" lang="zh-CN" altLang="en-US" sz="2000" b="1">
                <a:ea typeface="宋体" pitchFamily="2" charset="-122"/>
              </a:rPr>
              <a:t>第15组</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idx="4294967295"/>
          </p:nvPr>
        </p:nvSpPr>
        <p:spPr>
          <a:xfrm>
            <a:off x="296863" y="150813"/>
            <a:ext cx="8640762" cy="533400"/>
          </a:xfrm>
        </p:spPr>
        <p:txBody>
          <a:bodyPr lIns="91440" tIns="45720" rIns="91440" bIns="45720" anchor="ctr"/>
          <a:lstStyle/>
          <a:p>
            <a:pPr eaLnBrk="1" hangingPunct="1"/>
            <a:r>
              <a:rPr lang="zh-CN" altLang="en-US" sz="3200"/>
              <a:t>写策略（</a:t>
            </a:r>
            <a:r>
              <a:rPr lang="en-US" altLang="zh-CN" sz="3200"/>
              <a:t>Cache</a:t>
            </a:r>
            <a:r>
              <a:rPr lang="zh-CN" altLang="en-US" sz="3200"/>
              <a:t>一致性问题）</a:t>
            </a:r>
          </a:p>
        </p:txBody>
      </p:sp>
      <p:sp>
        <p:nvSpPr>
          <p:cNvPr id="461827" name="Rectangle 3"/>
          <p:cNvSpPr>
            <a:spLocks noGrp="1" noChangeArrowheads="1"/>
          </p:cNvSpPr>
          <p:nvPr>
            <p:ph type="body" idx="4294967295"/>
          </p:nvPr>
        </p:nvSpPr>
        <p:spPr>
          <a:xfrm>
            <a:off x="304800" y="908050"/>
            <a:ext cx="8610600" cy="5738813"/>
          </a:xfrm>
        </p:spPr>
        <p:txBody>
          <a:bodyPr lIns="91440" tIns="45720" rIns="91440" bIns="45720"/>
          <a:lstStyle/>
          <a:p>
            <a:pPr eaLnBrk="1" hangingPunct="1">
              <a:lnSpc>
                <a:spcPct val="110000"/>
              </a:lnSpc>
            </a:pPr>
            <a:r>
              <a:rPr lang="zh-CN" altLang="en-US" sz="2000">
                <a:latin typeface="微软雅黑" pitchFamily="34" charset="-122"/>
                <a:ea typeface="微软雅黑" pitchFamily="34" charset="-122"/>
              </a:rPr>
              <a:t>为何要保持在</a:t>
            </a:r>
            <a:r>
              <a:rPr lang="en-US" altLang="zh-CN" sz="2000">
                <a:latin typeface="微软雅黑" pitchFamily="34" charset="-122"/>
                <a:ea typeface="微软雅黑" pitchFamily="34" charset="-122"/>
              </a:rPr>
              <a:t>Cache</a:t>
            </a:r>
            <a:r>
              <a:rPr lang="zh-CN" altLang="en-US" sz="2000">
                <a:latin typeface="微软雅黑" pitchFamily="34" charset="-122"/>
                <a:ea typeface="微软雅黑" pitchFamily="34" charset="-122"/>
              </a:rPr>
              <a:t>和主存中数据的一致？</a:t>
            </a:r>
          </a:p>
          <a:p>
            <a:pPr lvl="1" eaLnBrk="1" hangingPunct="1">
              <a:lnSpc>
                <a:spcPct val="110000"/>
              </a:lnSpc>
            </a:pPr>
            <a:r>
              <a:rPr lang="zh-CN" altLang="en-US" sz="2000">
                <a:latin typeface="微软雅黑" pitchFamily="34" charset="-122"/>
                <a:ea typeface="微软雅黑" pitchFamily="34" charset="-122"/>
              </a:rPr>
              <a:t>因为</a:t>
            </a:r>
            <a:r>
              <a:rPr lang="en-US" altLang="zh-CN" sz="2000">
                <a:latin typeface="微软雅黑" pitchFamily="34" charset="-122"/>
                <a:ea typeface="微软雅黑" pitchFamily="34" charset="-122"/>
              </a:rPr>
              <a:t>Cache</a:t>
            </a:r>
            <a:r>
              <a:rPr lang="zh-CN" altLang="en-US" sz="2000">
                <a:latin typeface="微软雅黑" pitchFamily="34" charset="-122"/>
                <a:ea typeface="微软雅黑" pitchFamily="34" charset="-122"/>
              </a:rPr>
              <a:t>中的内容是主存块副本，当对</a:t>
            </a:r>
            <a:r>
              <a:rPr lang="en-US" altLang="zh-CN" sz="2000">
                <a:latin typeface="微软雅黑" pitchFamily="34" charset="-122"/>
                <a:ea typeface="微软雅黑" pitchFamily="34" charset="-122"/>
              </a:rPr>
              <a:t>Cache</a:t>
            </a:r>
            <a:r>
              <a:rPr lang="zh-CN" altLang="en-US" sz="2000">
                <a:latin typeface="微软雅黑" pitchFamily="34" charset="-122"/>
                <a:ea typeface="微软雅黑" pitchFamily="34" charset="-122"/>
              </a:rPr>
              <a:t>中的内容进行更新时，就存在</a:t>
            </a:r>
            <a:r>
              <a:rPr lang="en-US" altLang="zh-CN" sz="2000">
                <a:latin typeface="微软雅黑" pitchFamily="34" charset="-122"/>
                <a:ea typeface="微软雅黑" pitchFamily="34" charset="-122"/>
              </a:rPr>
              <a:t>Cache</a:t>
            </a:r>
            <a:r>
              <a:rPr lang="zh-CN" altLang="en-US" sz="2000">
                <a:latin typeface="微软雅黑" pitchFamily="34" charset="-122"/>
                <a:ea typeface="微软雅黑" pitchFamily="34" charset="-122"/>
              </a:rPr>
              <a:t>和主存如何保持一致的问题。</a:t>
            </a:r>
          </a:p>
          <a:p>
            <a:pPr lvl="1" eaLnBrk="1" hangingPunct="1">
              <a:lnSpc>
                <a:spcPct val="110000"/>
              </a:lnSpc>
            </a:pPr>
            <a:r>
              <a:rPr lang="zh-CN" altLang="en-US" sz="2000">
                <a:latin typeface="微软雅黑" pitchFamily="34" charset="-122"/>
                <a:ea typeface="微软雅黑" pitchFamily="34" charset="-122"/>
              </a:rPr>
              <a:t>以下情况也会出现“</a:t>
            </a:r>
            <a:r>
              <a:rPr lang="en-US" altLang="zh-CN" sz="2000">
                <a:latin typeface="微软雅黑" pitchFamily="34" charset="-122"/>
                <a:ea typeface="微软雅黑" pitchFamily="34" charset="-122"/>
              </a:rPr>
              <a:t>Cache</a:t>
            </a:r>
            <a:r>
              <a:rPr lang="zh-CN" altLang="en-US" sz="2000">
                <a:latin typeface="微软雅黑" pitchFamily="34" charset="-122"/>
                <a:ea typeface="微软雅黑" pitchFamily="34" charset="-122"/>
              </a:rPr>
              <a:t>一致性问题”</a:t>
            </a:r>
          </a:p>
          <a:p>
            <a:pPr lvl="2" eaLnBrk="1" hangingPunct="1">
              <a:lnSpc>
                <a:spcPct val="110000"/>
              </a:lnSpc>
            </a:pPr>
            <a:r>
              <a:rPr lang="zh-CN" altLang="en-US" sz="2000">
                <a:latin typeface="微软雅黑" pitchFamily="34" charset="-122"/>
                <a:ea typeface="微软雅黑" pitchFamily="34" charset="-122"/>
              </a:rPr>
              <a:t>当多个设备都允许访问主存时</a:t>
            </a:r>
          </a:p>
          <a:p>
            <a:pPr lvl="2" eaLnBrk="1" hangingPunct="1">
              <a:lnSpc>
                <a:spcPct val="110000"/>
              </a:lnSpc>
              <a:buFontTx/>
              <a:buNone/>
            </a:pPr>
            <a:r>
              <a:rPr lang="zh-CN" altLang="en-US" sz="2000">
                <a:latin typeface="微软雅黑" pitchFamily="34" charset="-122"/>
                <a:ea typeface="微软雅黑" pitchFamily="34" charset="-122"/>
              </a:rPr>
              <a:t>   </a:t>
            </a:r>
            <a:r>
              <a:rPr lang="zh-CN" altLang="en-US" sz="2000">
                <a:solidFill>
                  <a:srgbClr val="006600"/>
                </a:solidFill>
                <a:latin typeface="微软雅黑" pitchFamily="34" charset="-122"/>
                <a:ea typeface="微软雅黑" pitchFamily="34" charset="-122"/>
              </a:rPr>
              <a:t>例如：</a:t>
            </a:r>
            <a:r>
              <a:rPr lang="en-US" altLang="zh-CN" sz="2000">
                <a:solidFill>
                  <a:srgbClr val="006600"/>
                </a:solidFill>
                <a:latin typeface="微软雅黑" pitchFamily="34" charset="-122"/>
                <a:ea typeface="微软雅黑" pitchFamily="34" charset="-122"/>
              </a:rPr>
              <a:t>I/O</a:t>
            </a:r>
            <a:r>
              <a:rPr lang="zh-CN" altLang="en-US" sz="2000">
                <a:solidFill>
                  <a:srgbClr val="006600"/>
                </a:solidFill>
                <a:latin typeface="微软雅黑" pitchFamily="34" charset="-122"/>
                <a:ea typeface="微软雅黑" pitchFamily="34" charset="-122"/>
              </a:rPr>
              <a:t>设备可直接读写内存时，如果</a:t>
            </a: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中的内容被修改，则</a:t>
            </a:r>
            <a:r>
              <a:rPr lang="en-US" altLang="zh-CN" sz="2000">
                <a:solidFill>
                  <a:srgbClr val="006600"/>
                </a:solidFill>
                <a:latin typeface="微软雅黑" pitchFamily="34" charset="-122"/>
                <a:ea typeface="微软雅黑" pitchFamily="34" charset="-122"/>
              </a:rPr>
              <a:t>I/O</a:t>
            </a:r>
            <a:r>
              <a:rPr lang="zh-CN" altLang="en-US" sz="2000">
                <a:solidFill>
                  <a:srgbClr val="006600"/>
                </a:solidFill>
                <a:latin typeface="微软雅黑" pitchFamily="34" charset="-122"/>
                <a:ea typeface="微软雅黑" pitchFamily="34" charset="-122"/>
              </a:rPr>
              <a:t>设备读出的对应主存单元的内容无效；若</a:t>
            </a:r>
            <a:r>
              <a:rPr lang="en-US" altLang="zh-CN" sz="2000">
                <a:solidFill>
                  <a:srgbClr val="006600"/>
                </a:solidFill>
                <a:latin typeface="微软雅黑" pitchFamily="34" charset="-122"/>
                <a:ea typeface="微软雅黑" pitchFamily="34" charset="-122"/>
              </a:rPr>
              <a:t>I/O</a:t>
            </a:r>
            <a:r>
              <a:rPr lang="zh-CN" altLang="en-US" sz="2000">
                <a:solidFill>
                  <a:srgbClr val="006600"/>
                </a:solidFill>
                <a:latin typeface="微软雅黑" pitchFamily="34" charset="-122"/>
                <a:ea typeface="微软雅黑" pitchFamily="34" charset="-122"/>
              </a:rPr>
              <a:t>设备修改了主存单元的内容，则</a:t>
            </a: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中对应的内容无效。</a:t>
            </a:r>
          </a:p>
          <a:p>
            <a:pPr lvl="2" eaLnBrk="1" hangingPunct="1">
              <a:lnSpc>
                <a:spcPct val="110000"/>
              </a:lnSpc>
            </a:pPr>
            <a:r>
              <a:rPr lang="zh-CN" altLang="en-US" sz="2000">
                <a:latin typeface="微软雅黑" pitchFamily="34" charset="-122"/>
                <a:ea typeface="微软雅黑" pitchFamily="34" charset="-122"/>
              </a:rPr>
              <a:t>当多个</a:t>
            </a:r>
            <a:r>
              <a:rPr lang="en-US" altLang="zh-CN" sz="2000">
                <a:latin typeface="微软雅黑" pitchFamily="34" charset="-122"/>
                <a:ea typeface="微软雅黑" pitchFamily="34" charset="-122"/>
              </a:rPr>
              <a:t>CPU</a:t>
            </a:r>
            <a:r>
              <a:rPr lang="zh-CN" altLang="en-US" sz="2000">
                <a:latin typeface="微软雅黑" pitchFamily="34" charset="-122"/>
                <a:ea typeface="微软雅黑" pitchFamily="34" charset="-122"/>
              </a:rPr>
              <a:t>都带有各自的</a:t>
            </a:r>
            <a:r>
              <a:rPr lang="en-US" altLang="zh-CN" sz="2000">
                <a:latin typeface="微软雅黑" pitchFamily="34" charset="-122"/>
                <a:ea typeface="微软雅黑" pitchFamily="34" charset="-122"/>
              </a:rPr>
              <a:t>Cache</a:t>
            </a:r>
            <a:r>
              <a:rPr lang="zh-CN" altLang="en-US" sz="2000">
                <a:latin typeface="微软雅黑" pitchFamily="34" charset="-122"/>
                <a:ea typeface="微软雅黑" pitchFamily="34" charset="-122"/>
              </a:rPr>
              <a:t>而共享主存时</a:t>
            </a:r>
          </a:p>
          <a:p>
            <a:pPr lvl="2" eaLnBrk="1" hangingPunct="1">
              <a:lnSpc>
                <a:spcPct val="110000"/>
              </a:lnSpc>
              <a:buFontTx/>
              <a:buNone/>
            </a:pPr>
            <a:r>
              <a:rPr lang="zh-CN" altLang="en-US" sz="2000">
                <a:latin typeface="微软雅黑" pitchFamily="34" charset="-122"/>
                <a:ea typeface="微软雅黑" pitchFamily="34" charset="-122"/>
              </a:rPr>
              <a:t>   </a:t>
            </a:r>
            <a:r>
              <a:rPr lang="zh-CN" altLang="en-US" sz="2000">
                <a:solidFill>
                  <a:srgbClr val="006600"/>
                </a:solidFill>
                <a:latin typeface="微软雅黑" pitchFamily="34" charset="-122"/>
                <a:ea typeface="微软雅黑" pitchFamily="34" charset="-122"/>
              </a:rPr>
              <a:t>某个</a:t>
            </a:r>
            <a:r>
              <a:rPr lang="en-US" altLang="zh-CN" sz="2000">
                <a:solidFill>
                  <a:srgbClr val="006600"/>
                </a:solidFill>
                <a:latin typeface="微软雅黑" pitchFamily="34" charset="-122"/>
                <a:ea typeface="微软雅黑" pitchFamily="34" charset="-122"/>
              </a:rPr>
              <a:t>CPU</a:t>
            </a:r>
            <a:r>
              <a:rPr lang="zh-CN" altLang="en-US" sz="2000">
                <a:solidFill>
                  <a:srgbClr val="006600"/>
                </a:solidFill>
                <a:latin typeface="微软雅黑" pitchFamily="34" charset="-122"/>
                <a:ea typeface="微软雅黑" pitchFamily="34" charset="-122"/>
              </a:rPr>
              <a:t>修改了自身</a:t>
            </a: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中的内容，则对应的主存单元和其他</a:t>
            </a:r>
            <a:r>
              <a:rPr lang="en-US" altLang="zh-CN" sz="2000">
                <a:solidFill>
                  <a:srgbClr val="006600"/>
                </a:solidFill>
                <a:latin typeface="微软雅黑" pitchFamily="34" charset="-122"/>
                <a:ea typeface="微软雅黑" pitchFamily="34" charset="-122"/>
              </a:rPr>
              <a:t>CPU</a:t>
            </a:r>
            <a:r>
              <a:rPr lang="zh-CN" altLang="en-US" sz="2000">
                <a:solidFill>
                  <a:srgbClr val="006600"/>
                </a:solidFill>
                <a:latin typeface="微软雅黑" pitchFamily="34" charset="-122"/>
                <a:ea typeface="微软雅黑" pitchFamily="34" charset="-122"/>
              </a:rPr>
              <a:t>中对应的内容都变为无效。</a:t>
            </a:r>
          </a:p>
          <a:p>
            <a:pPr eaLnBrk="1" hangingPunct="1">
              <a:lnSpc>
                <a:spcPct val="110000"/>
              </a:lnSpc>
            </a:pPr>
            <a:r>
              <a:rPr lang="zh-CN" altLang="en-US" sz="2000">
                <a:latin typeface="微软雅黑" pitchFamily="34" charset="-122"/>
                <a:ea typeface="微软雅黑" pitchFamily="34" charset="-122"/>
              </a:rPr>
              <a:t>写操作有两种情况</a:t>
            </a:r>
          </a:p>
          <a:p>
            <a:pPr lvl="1" eaLnBrk="1" hangingPunct="1">
              <a:lnSpc>
                <a:spcPct val="110000"/>
              </a:lnSpc>
            </a:pPr>
            <a:r>
              <a:rPr lang="zh-CN" altLang="en-US" sz="2000">
                <a:latin typeface="微软雅黑" pitchFamily="34" charset="-122"/>
                <a:ea typeface="微软雅黑" pitchFamily="34" charset="-122"/>
              </a:rPr>
              <a:t>写命中（</a:t>
            </a:r>
            <a:r>
              <a:rPr lang="en-US" altLang="zh-CN" sz="2000">
                <a:latin typeface="微软雅黑" pitchFamily="34" charset="-122"/>
                <a:ea typeface="微软雅黑" pitchFamily="34" charset="-122"/>
              </a:rPr>
              <a:t>Write Hit</a:t>
            </a:r>
            <a:r>
              <a:rPr lang="zh-CN" altLang="en-US" sz="2000">
                <a:latin typeface="微软雅黑" pitchFamily="34" charset="-122"/>
                <a:ea typeface="微软雅黑" pitchFamily="34" charset="-122"/>
              </a:rPr>
              <a:t>）：要写的单元已经在</a:t>
            </a:r>
            <a:r>
              <a:rPr lang="en-US" altLang="zh-CN" sz="2000">
                <a:latin typeface="微软雅黑" pitchFamily="34" charset="-122"/>
                <a:ea typeface="微软雅黑" pitchFamily="34" charset="-122"/>
              </a:rPr>
              <a:t>Cache</a:t>
            </a:r>
            <a:r>
              <a:rPr lang="zh-CN" altLang="en-US" sz="2000">
                <a:latin typeface="微软雅黑" pitchFamily="34" charset="-122"/>
                <a:ea typeface="微软雅黑" pitchFamily="34" charset="-122"/>
              </a:rPr>
              <a:t>中</a:t>
            </a:r>
          </a:p>
          <a:p>
            <a:pPr lvl="1" eaLnBrk="1" hangingPunct="1">
              <a:lnSpc>
                <a:spcPct val="110000"/>
              </a:lnSpc>
            </a:pPr>
            <a:r>
              <a:rPr lang="zh-CN" altLang="en-US" sz="2000">
                <a:latin typeface="微软雅黑" pitchFamily="34" charset="-122"/>
                <a:ea typeface="微软雅黑" pitchFamily="34" charset="-122"/>
              </a:rPr>
              <a:t>写不命中（</a:t>
            </a:r>
            <a:r>
              <a:rPr lang="en-US" altLang="zh-CN" sz="2000">
                <a:latin typeface="微软雅黑" pitchFamily="34" charset="-122"/>
                <a:ea typeface="微软雅黑" pitchFamily="34" charset="-122"/>
              </a:rPr>
              <a:t>Write Miss</a:t>
            </a:r>
            <a:r>
              <a:rPr lang="zh-CN" altLang="en-US" sz="2000">
                <a:latin typeface="微软雅黑" pitchFamily="34" charset="-122"/>
                <a:ea typeface="微软雅黑" pitchFamily="34" charset="-122"/>
              </a:rPr>
              <a:t>）：要写的单元不在</a:t>
            </a:r>
            <a:r>
              <a:rPr lang="en-US" altLang="zh-CN" sz="2000">
                <a:latin typeface="微软雅黑" pitchFamily="34" charset="-122"/>
                <a:ea typeface="微软雅黑" pitchFamily="34" charset="-122"/>
              </a:rPr>
              <a:t>Cache</a:t>
            </a:r>
            <a:r>
              <a:rPr lang="zh-CN" altLang="en-US" sz="2000">
                <a:latin typeface="微软雅黑" pitchFamily="34" charset="-122"/>
                <a:ea typeface="微软雅黑" pitchFamily="34" charset="-122"/>
              </a:rPr>
              <a:t>中</a:t>
            </a:r>
            <a:endParaRPr lang="en-US" altLang="zh-CN" sz="200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1827">
                                            <p:txEl>
                                              <p:pRg st="1" end="1"/>
                                            </p:txEl>
                                          </p:spTgt>
                                        </p:tgtEl>
                                        <p:attrNameLst>
                                          <p:attrName>style.visibility</p:attrName>
                                        </p:attrNameLst>
                                      </p:cBhvr>
                                      <p:to>
                                        <p:strVal val="visible"/>
                                      </p:to>
                                    </p:set>
                                    <p:animEffect transition="in" filter="blinds(horizontal)">
                                      <p:cBhvr>
                                        <p:cTn id="7" dur="500"/>
                                        <p:tgtEl>
                                          <p:spTgt spid="4618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1827">
                                            <p:txEl>
                                              <p:pRg st="2" end="2"/>
                                            </p:txEl>
                                          </p:spTgt>
                                        </p:tgtEl>
                                        <p:attrNameLst>
                                          <p:attrName>style.visibility</p:attrName>
                                        </p:attrNameLst>
                                      </p:cBhvr>
                                      <p:to>
                                        <p:strVal val="visible"/>
                                      </p:to>
                                    </p:set>
                                    <p:animEffect transition="in" filter="blinds(horizontal)">
                                      <p:cBhvr>
                                        <p:cTn id="12" dur="500"/>
                                        <p:tgtEl>
                                          <p:spTgt spid="46182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61827">
                                            <p:txEl>
                                              <p:pRg st="3" end="3"/>
                                            </p:txEl>
                                          </p:spTgt>
                                        </p:tgtEl>
                                        <p:attrNameLst>
                                          <p:attrName>style.visibility</p:attrName>
                                        </p:attrNameLst>
                                      </p:cBhvr>
                                      <p:to>
                                        <p:strVal val="visible"/>
                                      </p:to>
                                    </p:set>
                                    <p:animEffect transition="in" filter="blinds(horizontal)">
                                      <p:cBhvr>
                                        <p:cTn id="17" dur="500"/>
                                        <p:tgtEl>
                                          <p:spTgt spid="46182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61827">
                                            <p:txEl>
                                              <p:pRg st="4" end="4"/>
                                            </p:txEl>
                                          </p:spTgt>
                                        </p:tgtEl>
                                        <p:attrNameLst>
                                          <p:attrName>style.visibility</p:attrName>
                                        </p:attrNameLst>
                                      </p:cBhvr>
                                      <p:to>
                                        <p:strVal val="visible"/>
                                      </p:to>
                                    </p:set>
                                    <p:animEffect transition="in" filter="blinds(horizontal)">
                                      <p:cBhvr>
                                        <p:cTn id="22" dur="500"/>
                                        <p:tgtEl>
                                          <p:spTgt spid="46182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61827">
                                            <p:txEl>
                                              <p:pRg st="5" end="5"/>
                                            </p:txEl>
                                          </p:spTgt>
                                        </p:tgtEl>
                                        <p:attrNameLst>
                                          <p:attrName>style.visibility</p:attrName>
                                        </p:attrNameLst>
                                      </p:cBhvr>
                                      <p:to>
                                        <p:strVal val="visible"/>
                                      </p:to>
                                    </p:set>
                                    <p:animEffect transition="in" filter="blinds(horizontal)">
                                      <p:cBhvr>
                                        <p:cTn id="27" dur="500"/>
                                        <p:tgtEl>
                                          <p:spTgt spid="46182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61827">
                                            <p:txEl>
                                              <p:pRg st="6" end="6"/>
                                            </p:txEl>
                                          </p:spTgt>
                                        </p:tgtEl>
                                        <p:attrNameLst>
                                          <p:attrName>style.visibility</p:attrName>
                                        </p:attrNameLst>
                                      </p:cBhvr>
                                      <p:to>
                                        <p:strVal val="visible"/>
                                      </p:to>
                                    </p:set>
                                    <p:animEffect transition="in" filter="blinds(horizontal)">
                                      <p:cBhvr>
                                        <p:cTn id="32" dur="500"/>
                                        <p:tgtEl>
                                          <p:spTgt spid="46182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61827">
                                            <p:txEl>
                                              <p:pRg st="8" end="8"/>
                                            </p:txEl>
                                          </p:spTgt>
                                        </p:tgtEl>
                                        <p:attrNameLst>
                                          <p:attrName>style.visibility</p:attrName>
                                        </p:attrNameLst>
                                      </p:cBhvr>
                                      <p:to>
                                        <p:strVal val="visible"/>
                                      </p:to>
                                    </p:set>
                                    <p:animEffect transition="in" filter="blinds(horizontal)">
                                      <p:cBhvr>
                                        <p:cTn id="37" dur="500"/>
                                        <p:tgtEl>
                                          <p:spTgt spid="461827">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61827">
                                            <p:txEl>
                                              <p:pRg st="9" end="9"/>
                                            </p:txEl>
                                          </p:spTgt>
                                        </p:tgtEl>
                                        <p:attrNameLst>
                                          <p:attrName>style.visibility</p:attrName>
                                        </p:attrNameLst>
                                      </p:cBhvr>
                                      <p:to>
                                        <p:strVal val="visible"/>
                                      </p:to>
                                    </p:set>
                                    <p:animEffect transition="in" filter="blinds(horizontal)">
                                      <p:cBhvr>
                                        <p:cTn id="42" dur="500"/>
                                        <p:tgtEl>
                                          <p:spTgt spid="4618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idx="4294967295"/>
          </p:nvPr>
        </p:nvSpPr>
        <p:spPr>
          <a:xfrm>
            <a:off x="236538" y="134938"/>
            <a:ext cx="8807450" cy="515937"/>
          </a:xfrm>
        </p:spPr>
        <p:txBody>
          <a:bodyPr lIns="91440" tIns="45720" rIns="91440" bIns="45720" anchor="ctr"/>
          <a:lstStyle/>
          <a:p>
            <a:pPr eaLnBrk="1" hangingPunct="1"/>
            <a:r>
              <a:rPr lang="zh-CN" altLang="en-US" sz="3200"/>
              <a:t>写策略（</a:t>
            </a:r>
            <a:r>
              <a:rPr lang="en-US" altLang="zh-CN" sz="3200"/>
              <a:t>Cache</a:t>
            </a:r>
            <a:r>
              <a:rPr lang="zh-CN" altLang="en-US" sz="3200"/>
              <a:t>一致性问题）</a:t>
            </a:r>
          </a:p>
        </p:txBody>
      </p:sp>
      <p:sp>
        <p:nvSpPr>
          <p:cNvPr id="462851" name="Rectangle 3"/>
          <p:cNvSpPr>
            <a:spLocks noGrp="1" noChangeArrowheads="1"/>
          </p:cNvSpPr>
          <p:nvPr>
            <p:ph type="body" idx="4294967295"/>
          </p:nvPr>
        </p:nvSpPr>
        <p:spPr>
          <a:xfrm>
            <a:off x="177800" y="877888"/>
            <a:ext cx="8758238" cy="5530850"/>
          </a:xfrm>
          <a:noFill/>
        </p:spPr>
        <p:txBody>
          <a:bodyPr/>
          <a:lstStyle/>
          <a:p>
            <a:pPr eaLnBrk="1" hangingPunct="1">
              <a:lnSpc>
                <a:spcPct val="110000"/>
              </a:lnSpc>
              <a:spcBef>
                <a:spcPct val="10000"/>
              </a:spcBef>
            </a:pPr>
            <a:r>
              <a:rPr lang="zh-CN" altLang="en-US" sz="1900">
                <a:latin typeface="微软雅黑" pitchFamily="34" charset="-122"/>
                <a:ea typeface="微软雅黑" pitchFamily="34" charset="-122"/>
              </a:rPr>
              <a:t>处理</a:t>
            </a:r>
            <a:r>
              <a:rPr lang="en-US" altLang="zh-CN" sz="1900">
                <a:latin typeface="微软雅黑" pitchFamily="34" charset="-122"/>
                <a:ea typeface="微软雅黑" pitchFamily="34" charset="-122"/>
              </a:rPr>
              <a:t>Cache</a:t>
            </a:r>
            <a:r>
              <a:rPr lang="zh-CN" altLang="en-US" sz="1900">
                <a:latin typeface="微软雅黑" pitchFamily="34" charset="-122"/>
                <a:ea typeface="微软雅黑" pitchFamily="34" charset="-122"/>
              </a:rPr>
              <a:t>读比</a:t>
            </a:r>
            <a:r>
              <a:rPr lang="en-US" altLang="zh-CN" sz="1900">
                <a:latin typeface="微软雅黑" pitchFamily="34" charset="-122"/>
                <a:ea typeface="微软雅黑" pitchFamily="34" charset="-122"/>
              </a:rPr>
              <a:t>Cache</a:t>
            </a:r>
            <a:r>
              <a:rPr lang="zh-CN" altLang="en-US" sz="1900">
                <a:latin typeface="微软雅黑" pitchFamily="34" charset="-122"/>
                <a:ea typeface="微软雅黑" pitchFamily="34" charset="-122"/>
              </a:rPr>
              <a:t>写更容易，故</a:t>
            </a:r>
            <a:r>
              <a:rPr lang="zh-CN" altLang="en-US" sz="1900">
                <a:solidFill>
                  <a:srgbClr val="FF0000"/>
                </a:solidFill>
                <a:latin typeface="微软雅黑" pitchFamily="34" charset="-122"/>
                <a:ea typeface="微软雅黑" pitchFamily="34" charset="-122"/>
              </a:rPr>
              <a:t>指令</a:t>
            </a:r>
            <a:r>
              <a:rPr lang="en-US" altLang="zh-CN" sz="1900">
                <a:solidFill>
                  <a:srgbClr val="FF0000"/>
                </a:solidFill>
                <a:latin typeface="微软雅黑" pitchFamily="34" charset="-122"/>
                <a:ea typeface="微软雅黑" pitchFamily="34" charset="-122"/>
              </a:rPr>
              <a:t>Cache</a:t>
            </a:r>
            <a:r>
              <a:rPr lang="zh-CN" altLang="en-US" sz="1900">
                <a:solidFill>
                  <a:srgbClr val="FF0000"/>
                </a:solidFill>
                <a:latin typeface="微软雅黑" pitchFamily="34" charset="-122"/>
                <a:ea typeface="微软雅黑" pitchFamily="34" charset="-122"/>
              </a:rPr>
              <a:t>比数据</a:t>
            </a:r>
            <a:r>
              <a:rPr lang="en-US" altLang="zh-CN" sz="1900">
                <a:solidFill>
                  <a:srgbClr val="FF0000"/>
                </a:solidFill>
                <a:latin typeface="微软雅黑" pitchFamily="34" charset="-122"/>
                <a:ea typeface="微软雅黑" pitchFamily="34" charset="-122"/>
              </a:rPr>
              <a:t>Cache</a:t>
            </a:r>
            <a:r>
              <a:rPr lang="zh-CN" altLang="en-US" sz="1900">
                <a:solidFill>
                  <a:srgbClr val="FF0000"/>
                </a:solidFill>
                <a:latin typeface="微软雅黑" pitchFamily="34" charset="-122"/>
                <a:ea typeface="微软雅黑" pitchFamily="34" charset="-122"/>
              </a:rPr>
              <a:t>容易设计</a:t>
            </a:r>
            <a:endParaRPr lang="en-US" altLang="zh-CN" sz="1900">
              <a:solidFill>
                <a:srgbClr val="FF0000"/>
              </a:solidFill>
              <a:latin typeface="微软雅黑" pitchFamily="34" charset="-122"/>
              <a:ea typeface="微软雅黑" pitchFamily="34" charset="-122"/>
            </a:endParaRPr>
          </a:p>
          <a:p>
            <a:pPr eaLnBrk="1" hangingPunct="1">
              <a:lnSpc>
                <a:spcPct val="110000"/>
              </a:lnSpc>
              <a:spcBef>
                <a:spcPct val="10000"/>
              </a:spcBef>
            </a:pPr>
            <a:r>
              <a:rPr lang="zh-CN" altLang="en-US" sz="1900">
                <a:latin typeface="微软雅黑" pitchFamily="34" charset="-122"/>
                <a:ea typeface="微软雅黑" pitchFamily="34" charset="-122"/>
              </a:rPr>
              <a:t>对于写命中，有两种处理方式</a:t>
            </a:r>
            <a:endParaRPr lang="en-US" altLang="zh-CN" sz="1900">
              <a:latin typeface="微软雅黑" pitchFamily="34" charset="-122"/>
              <a:ea typeface="微软雅黑" pitchFamily="34" charset="-122"/>
            </a:endParaRPr>
          </a:p>
          <a:p>
            <a:pPr lvl="1" eaLnBrk="1" hangingPunct="1">
              <a:lnSpc>
                <a:spcPct val="110000"/>
              </a:lnSpc>
              <a:spcBef>
                <a:spcPct val="10000"/>
              </a:spcBef>
            </a:pPr>
            <a:r>
              <a:rPr lang="en-US" altLang="zh-CN" sz="1900">
                <a:solidFill>
                  <a:srgbClr val="800000"/>
                </a:solidFill>
                <a:latin typeface="微软雅黑" pitchFamily="34" charset="-122"/>
                <a:ea typeface="微软雅黑" pitchFamily="34" charset="-122"/>
                <a:hlinkClick r:id="rId2" action="ppaction://hlinksldjump"/>
              </a:rPr>
              <a:t>Write Through </a:t>
            </a:r>
            <a:r>
              <a:rPr lang="en-US" altLang="zh-CN" sz="1900">
                <a:solidFill>
                  <a:srgbClr val="CC3300"/>
                </a:solidFill>
                <a:latin typeface="微软雅黑" pitchFamily="34" charset="-122"/>
                <a:ea typeface="微软雅黑" pitchFamily="34" charset="-122"/>
              </a:rPr>
              <a:t>(</a:t>
            </a:r>
            <a:r>
              <a:rPr lang="zh-CN" altLang="en-US" sz="1900">
                <a:solidFill>
                  <a:srgbClr val="CC3300"/>
                </a:solidFill>
                <a:latin typeface="微软雅黑" pitchFamily="34" charset="-122"/>
                <a:ea typeface="微软雅黑" pitchFamily="34" charset="-122"/>
              </a:rPr>
              <a:t>通过式写、写直达、直写)</a:t>
            </a:r>
            <a:r>
              <a:rPr lang="en-US" altLang="zh-CN" sz="1900">
                <a:latin typeface="微软雅黑" pitchFamily="34" charset="-122"/>
                <a:ea typeface="微软雅黑" pitchFamily="34" charset="-122"/>
              </a:rPr>
              <a:t> </a:t>
            </a:r>
          </a:p>
          <a:p>
            <a:pPr lvl="2" eaLnBrk="1" hangingPunct="1">
              <a:lnSpc>
                <a:spcPct val="110000"/>
              </a:lnSpc>
              <a:spcBef>
                <a:spcPct val="10000"/>
              </a:spcBef>
            </a:pPr>
            <a:r>
              <a:rPr lang="zh-CN" altLang="en-US" sz="1900">
                <a:solidFill>
                  <a:srgbClr val="006600"/>
                </a:solidFill>
                <a:latin typeface="微软雅黑" pitchFamily="34" charset="-122"/>
                <a:ea typeface="微软雅黑" pitchFamily="34" charset="-122"/>
              </a:rPr>
              <a:t>同时写</a:t>
            </a:r>
            <a:r>
              <a:rPr lang="en-US" altLang="zh-CN" sz="1900">
                <a:solidFill>
                  <a:srgbClr val="006600"/>
                </a:solidFill>
                <a:latin typeface="微软雅黑" pitchFamily="34" charset="-122"/>
                <a:ea typeface="微软雅黑" pitchFamily="34" charset="-122"/>
              </a:rPr>
              <a:t>Cache</a:t>
            </a:r>
            <a:r>
              <a:rPr lang="zh-CN" altLang="en-US" sz="1900">
                <a:solidFill>
                  <a:srgbClr val="006600"/>
                </a:solidFill>
                <a:latin typeface="微软雅黑" pitchFamily="34" charset="-122"/>
                <a:ea typeface="微软雅黑" pitchFamily="34" charset="-122"/>
              </a:rPr>
              <a:t>和主存单元</a:t>
            </a:r>
            <a:endParaRPr lang="en-US" altLang="zh-CN" sz="1900">
              <a:solidFill>
                <a:srgbClr val="006600"/>
              </a:solidFill>
              <a:latin typeface="微软雅黑" pitchFamily="34" charset="-122"/>
              <a:ea typeface="微软雅黑" pitchFamily="34" charset="-122"/>
            </a:endParaRPr>
          </a:p>
          <a:p>
            <a:pPr lvl="2" eaLnBrk="1" hangingPunct="1">
              <a:lnSpc>
                <a:spcPct val="110000"/>
              </a:lnSpc>
              <a:spcBef>
                <a:spcPct val="10000"/>
              </a:spcBef>
            </a:pPr>
            <a:r>
              <a:rPr lang="en-US" altLang="zh-CN" sz="1900">
                <a:solidFill>
                  <a:srgbClr val="006600"/>
                </a:solidFill>
                <a:latin typeface="微软雅黑" pitchFamily="34" charset="-122"/>
                <a:ea typeface="微软雅黑" pitchFamily="34" charset="-122"/>
              </a:rPr>
              <a:t>What!!! How can this be?  Memory is too slow(&gt;100Cycles)?</a:t>
            </a:r>
          </a:p>
          <a:p>
            <a:pPr lvl="3" eaLnBrk="1" hangingPunct="1">
              <a:lnSpc>
                <a:spcPct val="110000"/>
              </a:lnSpc>
              <a:spcBef>
                <a:spcPct val="10000"/>
              </a:spcBef>
              <a:buFontTx/>
              <a:buNone/>
            </a:pPr>
            <a:r>
              <a:rPr lang="en-US" altLang="zh-CN" sz="1900" b="1">
                <a:solidFill>
                  <a:srgbClr val="0000FF"/>
                </a:solidFill>
                <a:latin typeface="微软雅黑" pitchFamily="34" charset="-122"/>
                <a:ea typeface="微软雅黑" pitchFamily="34" charset="-122"/>
              </a:rPr>
              <a:t>10%</a:t>
            </a:r>
            <a:r>
              <a:rPr lang="zh-CN" altLang="en-US" sz="1900" b="1">
                <a:solidFill>
                  <a:srgbClr val="0000FF"/>
                </a:solidFill>
                <a:latin typeface="微软雅黑" pitchFamily="34" charset="-122"/>
                <a:ea typeface="微软雅黑" pitchFamily="34" charset="-122"/>
              </a:rPr>
              <a:t>的存储指令使</a:t>
            </a:r>
            <a:r>
              <a:rPr lang="en-US" altLang="zh-CN" sz="1900" b="1">
                <a:solidFill>
                  <a:srgbClr val="0000FF"/>
                </a:solidFill>
                <a:latin typeface="微软雅黑" pitchFamily="34" charset="-122"/>
                <a:ea typeface="微软雅黑" pitchFamily="34" charset="-122"/>
              </a:rPr>
              <a:t>CPI</a:t>
            </a:r>
            <a:r>
              <a:rPr lang="zh-CN" altLang="en-US" sz="1900" b="1">
                <a:solidFill>
                  <a:srgbClr val="0000FF"/>
                </a:solidFill>
                <a:latin typeface="微软雅黑" pitchFamily="34" charset="-122"/>
                <a:ea typeface="微软雅黑" pitchFamily="34" charset="-122"/>
              </a:rPr>
              <a:t>增加到：</a:t>
            </a:r>
            <a:r>
              <a:rPr lang="en-US" altLang="zh-CN" sz="1900" b="1">
                <a:solidFill>
                  <a:srgbClr val="0000FF"/>
                </a:solidFill>
                <a:latin typeface="微软雅黑" pitchFamily="34" charset="-122"/>
                <a:ea typeface="微软雅黑" pitchFamily="34" charset="-122"/>
              </a:rPr>
              <a:t>1.0+100x10%=11</a:t>
            </a:r>
          </a:p>
          <a:p>
            <a:pPr lvl="2" eaLnBrk="1" hangingPunct="1">
              <a:lnSpc>
                <a:spcPct val="110000"/>
              </a:lnSpc>
              <a:spcBef>
                <a:spcPct val="10000"/>
              </a:spcBef>
            </a:pPr>
            <a:r>
              <a:rPr lang="zh-CN" altLang="en-US" sz="1900">
                <a:solidFill>
                  <a:srgbClr val="006600"/>
                </a:solidFill>
                <a:latin typeface="微软雅黑" pitchFamily="34" charset="-122"/>
                <a:ea typeface="微软雅黑" pitchFamily="34" charset="-122"/>
              </a:rPr>
              <a:t>使用写缓冲（</a:t>
            </a:r>
            <a:r>
              <a:rPr lang="en-US" altLang="zh-CN" sz="1900">
                <a:solidFill>
                  <a:srgbClr val="006600"/>
                </a:solidFill>
                <a:latin typeface="微软雅黑" pitchFamily="34" charset="-122"/>
                <a:ea typeface="微软雅黑" pitchFamily="34" charset="-122"/>
                <a:hlinkClick r:id="rId3" action="ppaction://hlinksldjump"/>
              </a:rPr>
              <a:t>Write Buffer</a:t>
            </a:r>
            <a:r>
              <a:rPr lang="zh-CN" altLang="en-US" sz="1900">
                <a:solidFill>
                  <a:srgbClr val="006600"/>
                </a:solidFill>
                <a:latin typeface="微软雅黑" pitchFamily="34" charset="-122"/>
                <a:ea typeface="微软雅黑" pitchFamily="34" charset="-122"/>
              </a:rPr>
              <a:t>）</a:t>
            </a:r>
          </a:p>
          <a:p>
            <a:pPr lvl="1" eaLnBrk="1" hangingPunct="1">
              <a:lnSpc>
                <a:spcPct val="110000"/>
              </a:lnSpc>
              <a:spcBef>
                <a:spcPct val="10000"/>
              </a:spcBef>
            </a:pPr>
            <a:r>
              <a:rPr lang="en-US" altLang="zh-CN" sz="1900">
                <a:solidFill>
                  <a:srgbClr val="800000"/>
                </a:solidFill>
                <a:latin typeface="微软雅黑" pitchFamily="34" charset="-122"/>
                <a:ea typeface="微软雅黑" pitchFamily="34" charset="-122"/>
                <a:hlinkClick r:id="rId4" action="ppaction://hlinksldjump"/>
              </a:rPr>
              <a:t>Write Back </a:t>
            </a:r>
            <a:r>
              <a:rPr lang="en-US" altLang="zh-CN" sz="1900">
                <a:solidFill>
                  <a:srgbClr val="CC3300"/>
                </a:solidFill>
                <a:latin typeface="微软雅黑" pitchFamily="34" charset="-122"/>
                <a:ea typeface="微软雅黑" pitchFamily="34" charset="-122"/>
              </a:rPr>
              <a:t>(</a:t>
            </a:r>
            <a:r>
              <a:rPr lang="zh-CN" altLang="en-US" sz="1900">
                <a:solidFill>
                  <a:srgbClr val="CC3300"/>
                </a:solidFill>
                <a:latin typeface="微软雅黑" pitchFamily="34" charset="-122"/>
                <a:ea typeface="微软雅黑" pitchFamily="34" charset="-122"/>
              </a:rPr>
              <a:t>一次性写、写回、回写)</a:t>
            </a:r>
            <a:r>
              <a:rPr lang="en-US" altLang="zh-CN" sz="1900">
                <a:latin typeface="微软雅黑" pitchFamily="34" charset="-122"/>
                <a:ea typeface="微软雅黑" pitchFamily="34" charset="-122"/>
              </a:rPr>
              <a:t> </a:t>
            </a:r>
          </a:p>
          <a:p>
            <a:pPr lvl="2" eaLnBrk="1" hangingPunct="1">
              <a:lnSpc>
                <a:spcPct val="110000"/>
              </a:lnSpc>
              <a:spcBef>
                <a:spcPct val="10000"/>
              </a:spcBef>
            </a:pPr>
            <a:r>
              <a:rPr lang="zh-CN" altLang="en-US" sz="1900">
                <a:solidFill>
                  <a:srgbClr val="006600"/>
                </a:solidFill>
                <a:latin typeface="微软雅黑" pitchFamily="34" charset="-122"/>
                <a:ea typeface="微软雅黑" pitchFamily="34" charset="-122"/>
              </a:rPr>
              <a:t>只写</a:t>
            </a:r>
            <a:r>
              <a:rPr lang="en-US" altLang="zh-CN" sz="1900">
                <a:solidFill>
                  <a:srgbClr val="006600"/>
                </a:solidFill>
                <a:latin typeface="微软雅黑" pitchFamily="34" charset="-122"/>
                <a:ea typeface="微软雅黑" pitchFamily="34" charset="-122"/>
              </a:rPr>
              <a:t>cache</a:t>
            </a:r>
            <a:r>
              <a:rPr lang="zh-CN" altLang="en-US" sz="1900">
                <a:solidFill>
                  <a:srgbClr val="006600"/>
                </a:solidFill>
                <a:latin typeface="微软雅黑" pitchFamily="34" charset="-122"/>
                <a:ea typeface="微软雅黑" pitchFamily="34" charset="-122"/>
              </a:rPr>
              <a:t>不写主存，缺失时一次写回，每行有个修改位（“</a:t>
            </a:r>
            <a:r>
              <a:rPr lang="en-US" altLang="zh-CN" sz="1900">
                <a:solidFill>
                  <a:srgbClr val="006600"/>
                </a:solidFill>
                <a:latin typeface="微软雅黑" pitchFamily="34" charset="-122"/>
                <a:ea typeface="微软雅黑" pitchFamily="34" charset="-122"/>
              </a:rPr>
              <a:t>dirty bit-</a:t>
            </a:r>
            <a:r>
              <a:rPr lang="zh-CN" altLang="en-US" sz="1900">
                <a:solidFill>
                  <a:srgbClr val="006600"/>
                </a:solidFill>
                <a:latin typeface="微软雅黑" pitchFamily="34" charset="-122"/>
                <a:ea typeface="微软雅黑" pitchFamily="34" charset="-122"/>
              </a:rPr>
              <a:t>脏位”），大大降低主存带宽需求，控制可能很复杂</a:t>
            </a:r>
          </a:p>
          <a:p>
            <a:pPr eaLnBrk="1" hangingPunct="1">
              <a:lnSpc>
                <a:spcPct val="110000"/>
              </a:lnSpc>
              <a:spcBef>
                <a:spcPct val="10000"/>
              </a:spcBef>
            </a:pPr>
            <a:r>
              <a:rPr lang="zh-CN" altLang="en-US" sz="1900">
                <a:latin typeface="微软雅黑" pitchFamily="34" charset="-122"/>
                <a:ea typeface="微软雅黑" pitchFamily="34" charset="-122"/>
              </a:rPr>
              <a:t>对于写不命中，有两种处理方式</a:t>
            </a:r>
            <a:endParaRPr lang="en-US" altLang="zh-CN" sz="1900">
              <a:latin typeface="微软雅黑" pitchFamily="34" charset="-122"/>
              <a:ea typeface="微软雅黑" pitchFamily="34" charset="-122"/>
            </a:endParaRPr>
          </a:p>
          <a:p>
            <a:pPr lvl="1" eaLnBrk="1" hangingPunct="1">
              <a:lnSpc>
                <a:spcPct val="110000"/>
              </a:lnSpc>
              <a:spcBef>
                <a:spcPct val="10000"/>
              </a:spcBef>
            </a:pPr>
            <a:r>
              <a:rPr lang="en-US" altLang="zh-CN" sz="1900">
                <a:solidFill>
                  <a:srgbClr val="800000"/>
                </a:solidFill>
                <a:latin typeface="微软雅黑" pitchFamily="34" charset="-122"/>
                <a:ea typeface="微软雅黑" pitchFamily="34" charset="-122"/>
              </a:rPr>
              <a:t>Write Allocate </a:t>
            </a:r>
            <a:r>
              <a:rPr lang="en-US" altLang="zh-CN" sz="1900">
                <a:solidFill>
                  <a:srgbClr val="CC3300"/>
                </a:solidFill>
                <a:latin typeface="微软雅黑" pitchFamily="34" charset="-122"/>
                <a:ea typeface="微软雅黑" pitchFamily="34" charset="-122"/>
              </a:rPr>
              <a:t>(</a:t>
            </a:r>
            <a:r>
              <a:rPr lang="zh-CN" altLang="en-US" sz="1900">
                <a:solidFill>
                  <a:srgbClr val="CC3300"/>
                </a:solidFill>
                <a:latin typeface="微软雅黑" pitchFamily="34" charset="-122"/>
                <a:ea typeface="微软雅黑" pitchFamily="34" charset="-122"/>
              </a:rPr>
              <a:t>写分配)</a:t>
            </a:r>
            <a:r>
              <a:rPr lang="en-US" altLang="zh-CN" sz="1900">
                <a:latin typeface="微软雅黑" pitchFamily="34" charset="-122"/>
                <a:ea typeface="微软雅黑" pitchFamily="34" charset="-122"/>
              </a:rPr>
              <a:t> </a:t>
            </a:r>
          </a:p>
          <a:p>
            <a:pPr lvl="2" eaLnBrk="1" hangingPunct="1">
              <a:lnSpc>
                <a:spcPct val="110000"/>
              </a:lnSpc>
              <a:spcBef>
                <a:spcPct val="10000"/>
              </a:spcBef>
            </a:pPr>
            <a:r>
              <a:rPr lang="zh-CN" altLang="en-US" sz="1900">
                <a:solidFill>
                  <a:srgbClr val="006600"/>
                </a:solidFill>
                <a:latin typeface="微软雅黑" pitchFamily="34" charset="-122"/>
                <a:ea typeface="微软雅黑" pitchFamily="34" charset="-122"/>
              </a:rPr>
              <a:t>将主存块装入</a:t>
            </a:r>
            <a:r>
              <a:rPr lang="en-US" altLang="zh-CN" sz="1900">
                <a:solidFill>
                  <a:srgbClr val="006600"/>
                </a:solidFill>
                <a:latin typeface="微软雅黑" pitchFamily="34" charset="-122"/>
                <a:ea typeface="微软雅黑" pitchFamily="34" charset="-122"/>
              </a:rPr>
              <a:t>Cache</a:t>
            </a:r>
            <a:r>
              <a:rPr lang="zh-CN" altLang="en-US" sz="1900">
                <a:solidFill>
                  <a:srgbClr val="006600"/>
                </a:solidFill>
                <a:latin typeface="微软雅黑" pitchFamily="34" charset="-122"/>
                <a:ea typeface="微软雅黑" pitchFamily="34" charset="-122"/>
              </a:rPr>
              <a:t>，然后更新相应单元</a:t>
            </a:r>
          </a:p>
          <a:p>
            <a:pPr lvl="2" eaLnBrk="1" hangingPunct="1">
              <a:lnSpc>
                <a:spcPct val="110000"/>
              </a:lnSpc>
              <a:spcBef>
                <a:spcPct val="10000"/>
              </a:spcBef>
            </a:pPr>
            <a:r>
              <a:rPr lang="zh-CN" altLang="en-US" sz="1900">
                <a:solidFill>
                  <a:srgbClr val="006600"/>
                </a:solidFill>
                <a:latin typeface="微软雅黑" pitchFamily="34" charset="-122"/>
                <a:ea typeface="微软雅黑" pitchFamily="34" charset="-122"/>
              </a:rPr>
              <a:t>试图利用空间局部性，但每次都要从主存读一个块</a:t>
            </a:r>
          </a:p>
          <a:p>
            <a:pPr lvl="1" eaLnBrk="1" hangingPunct="1">
              <a:lnSpc>
                <a:spcPct val="110000"/>
              </a:lnSpc>
              <a:spcBef>
                <a:spcPct val="10000"/>
              </a:spcBef>
            </a:pPr>
            <a:r>
              <a:rPr lang="en-US" altLang="zh-CN" sz="1900">
                <a:solidFill>
                  <a:srgbClr val="800000"/>
                </a:solidFill>
                <a:latin typeface="微软雅黑" pitchFamily="34" charset="-122"/>
                <a:ea typeface="微软雅黑" pitchFamily="34" charset="-122"/>
              </a:rPr>
              <a:t>Not Write Allocate </a:t>
            </a:r>
            <a:r>
              <a:rPr lang="en-US" altLang="zh-CN" sz="1900">
                <a:solidFill>
                  <a:srgbClr val="CC3300"/>
                </a:solidFill>
                <a:latin typeface="微软雅黑" pitchFamily="34" charset="-122"/>
                <a:ea typeface="微软雅黑" pitchFamily="34" charset="-122"/>
              </a:rPr>
              <a:t>(</a:t>
            </a:r>
            <a:r>
              <a:rPr lang="zh-CN" altLang="en-US" sz="1900">
                <a:solidFill>
                  <a:srgbClr val="CC3300"/>
                </a:solidFill>
                <a:latin typeface="微软雅黑" pitchFamily="34" charset="-122"/>
                <a:ea typeface="微软雅黑" pitchFamily="34" charset="-122"/>
              </a:rPr>
              <a:t>非写分配)</a:t>
            </a:r>
            <a:r>
              <a:rPr lang="en-US" altLang="zh-CN" sz="1900">
                <a:latin typeface="微软雅黑" pitchFamily="34" charset="-122"/>
                <a:ea typeface="微软雅黑" pitchFamily="34" charset="-122"/>
              </a:rPr>
              <a:t> </a:t>
            </a:r>
          </a:p>
          <a:p>
            <a:pPr lvl="2" eaLnBrk="1" hangingPunct="1">
              <a:lnSpc>
                <a:spcPct val="110000"/>
              </a:lnSpc>
              <a:spcBef>
                <a:spcPct val="10000"/>
              </a:spcBef>
            </a:pPr>
            <a:r>
              <a:rPr lang="zh-CN" altLang="en-US" sz="1900">
                <a:solidFill>
                  <a:srgbClr val="006600"/>
                </a:solidFill>
                <a:latin typeface="微软雅黑" pitchFamily="34" charset="-122"/>
                <a:ea typeface="微软雅黑" pitchFamily="34" charset="-122"/>
              </a:rPr>
              <a:t>直接写主存单元，不把主存块装入到</a:t>
            </a:r>
            <a:r>
              <a:rPr lang="en-US" altLang="zh-CN" sz="1900">
                <a:solidFill>
                  <a:srgbClr val="006600"/>
                </a:solidFill>
                <a:latin typeface="微软雅黑" pitchFamily="34" charset="-122"/>
                <a:ea typeface="微软雅黑" pitchFamily="34" charset="-122"/>
              </a:rPr>
              <a:t>Cache</a:t>
            </a:r>
          </a:p>
        </p:txBody>
      </p:sp>
      <p:sp>
        <p:nvSpPr>
          <p:cNvPr id="462852" name="Text Box 4"/>
          <p:cNvSpPr txBox="1">
            <a:spLocks noChangeArrowheads="1"/>
          </p:cNvSpPr>
          <p:nvPr/>
        </p:nvSpPr>
        <p:spPr bwMode="auto">
          <a:xfrm>
            <a:off x="7456488" y="5907088"/>
            <a:ext cx="1349375" cy="274637"/>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1800" b="1" i="1">
                <a:solidFill>
                  <a:srgbClr val="666699"/>
                </a:solidFill>
                <a:ea typeface="华文新魏" pitchFamily="2" charset="-122"/>
                <a:hlinkClick r:id="rId5" action="ppaction://hlinksldjump"/>
              </a:rPr>
              <a:t>SKIP</a:t>
            </a:r>
            <a:endParaRPr kumimoji="1" lang="en-US" altLang="zh-CN" sz="1800" b="1" i="1">
              <a:solidFill>
                <a:srgbClr val="666699"/>
              </a:solidFill>
              <a:ea typeface="华文新魏" pitchFamily="2" charset="-122"/>
            </a:endParaRPr>
          </a:p>
        </p:txBody>
      </p:sp>
      <p:sp>
        <p:nvSpPr>
          <p:cNvPr id="462854" name="Rectangle 6"/>
          <p:cNvSpPr>
            <a:spLocks noChangeArrowheads="1"/>
          </p:cNvSpPr>
          <p:nvPr/>
        </p:nvSpPr>
        <p:spPr bwMode="auto">
          <a:xfrm>
            <a:off x="4548188" y="4460875"/>
            <a:ext cx="3509962" cy="549275"/>
          </a:xfrm>
          <a:prstGeom prst="rect">
            <a:avLst/>
          </a:prstGeom>
          <a:noFill/>
          <a:ln w="9525">
            <a:noFill/>
            <a:miter lim="800000"/>
            <a:headEnd/>
            <a:tailEnd/>
          </a:ln>
        </p:spPr>
        <p:txBody>
          <a:bodyPr lIns="0" tIns="0" rIns="0" bIns="0">
            <a:spAutoFit/>
          </a:bodyPr>
          <a:lstStyle/>
          <a:p>
            <a:pPr eaLnBrk="1" hangingPunct="1"/>
            <a:r>
              <a:rPr kumimoji="1" lang="zh-CN" altLang="en-US" sz="1800" b="1">
                <a:solidFill>
                  <a:srgbClr val="0000FF"/>
                </a:solidFill>
                <a:latin typeface="微软雅黑" pitchFamily="34" charset="-122"/>
                <a:ea typeface="微软雅黑" pitchFamily="34" charset="-122"/>
              </a:rPr>
              <a:t>直写</a:t>
            </a:r>
            <a:r>
              <a:rPr kumimoji="1" lang="en-US" altLang="zh-CN" sz="1800" b="1">
                <a:solidFill>
                  <a:srgbClr val="0000FF"/>
                </a:solidFill>
                <a:latin typeface="微软雅黑" pitchFamily="34" charset="-122"/>
                <a:ea typeface="微软雅黑" pitchFamily="34" charset="-122"/>
              </a:rPr>
              <a:t>Cache</a:t>
            </a:r>
            <a:r>
              <a:rPr kumimoji="1" lang="zh-CN" altLang="en-US" sz="1800" b="1">
                <a:solidFill>
                  <a:srgbClr val="0000FF"/>
                </a:solidFill>
                <a:latin typeface="微软雅黑" pitchFamily="34" charset="-122"/>
                <a:ea typeface="微软雅黑" pitchFamily="34" charset="-122"/>
              </a:rPr>
              <a:t>可用非写分配或写分配</a:t>
            </a:r>
          </a:p>
          <a:p>
            <a:pPr eaLnBrk="1" hangingPunct="1"/>
            <a:r>
              <a:rPr kumimoji="1" lang="zh-CN" altLang="en-US" sz="1800" b="1">
                <a:solidFill>
                  <a:srgbClr val="0000FF"/>
                </a:solidFill>
                <a:latin typeface="微软雅黑" pitchFamily="34" charset="-122"/>
                <a:ea typeface="微软雅黑" pitchFamily="34" charset="-122"/>
              </a:rPr>
              <a:t>回写</a:t>
            </a:r>
            <a:r>
              <a:rPr kumimoji="1" lang="en-US" altLang="zh-CN" sz="1800" b="1">
                <a:solidFill>
                  <a:srgbClr val="0000FF"/>
                </a:solidFill>
                <a:latin typeface="微软雅黑" pitchFamily="34" charset="-122"/>
                <a:ea typeface="微软雅黑" pitchFamily="34" charset="-122"/>
              </a:rPr>
              <a:t>Cache</a:t>
            </a:r>
            <a:r>
              <a:rPr kumimoji="1" lang="zh-CN" altLang="en-US" sz="1800" b="1">
                <a:solidFill>
                  <a:srgbClr val="0000FF"/>
                </a:solidFill>
                <a:latin typeface="微软雅黑" pitchFamily="34" charset="-122"/>
                <a:ea typeface="微软雅黑" pitchFamily="34" charset="-122"/>
              </a:rPr>
              <a:t>通常用写分配</a:t>
            </a:r>
          </a:p>
        </p:txBody>
      </p:sp>
      <p:sp>
        <p:nvSpPr>
          <p:cNvPr id="462856" name="Rectangle 8"/>
          <p:cNvSpPr>
            <a:spLocks noChangeArrowheads="1"/>
          </p:cNvSpPr>
          <p:nvPr/>
        </p:nvSpPr>
        <p:spPr bwMode="auto">
          <a:xfrm>
            <a:off x="7281863" y="4784725"/>
            <a:ext cx="920750" cy="274638"/>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zh-CN" altLang="en-US" sz="1800" b="1">
                <a:solidFill>
                  <a:srgbClr val="CC3300"/>
                </a:solidFill>
                <a:ea typeface="黑体" pitchFamily="49" charset="-122"/>
              </a:rPr>
              <a:t>为什么？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2851">
                                            <p:txEl>
                                              <p:pRg st="3" end="3"/>
                                            </p:txEl>
                                          </p:spTgt>
                                        </p:tgtEl>
                                        <p:attrNameLst>
                                          <p:attrName>style.visibility</p:attrName>
                                        </p:attrNameLst>
                                      </p:cBhvr>
                                      <p:to>
                                        <p:strVal val="visible"/>
                                      </p:to>
                                    </p:set>
                                    <p:animEffect transition="in" filter="blinds(horizontal)">
                                      <p:cBhvr>
                                        <p:cTn id="7" dur="500"/>
                                        <p:tgtEl>
                                          <p:spTgt spid="46285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2851">
                                            <p:txEl>
                                              <p:pRg st="4" end="4"/>
                                            </p:txEl>
                                          </p:spTgt>
                                        </p:tgtEl>
                                        <p:attrNameLst>
                                          <p:attrName>style.visibility</p:attrName>
                                        </p:attrNameLst>
                                      </p:cBhvr>
                                      <p:to>
                                        <p:strVal val="visible"/>
                                      </p:to>
                                    </p:set>
                                    <p:animEffect transition="in" filter="blinds(horizontal)">
                                      <p:cBhvr>
                                        <p:cTn id="12" dur="500"/>
                                        <p:tgtEl>
                                          <p:spTgt spid="46285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62851">
                                            <p:txEl>
                                              <p:pRg st="5" end="5"/>
                                            </p:txEl>
                                          </p:spTgt>
                                        </p:tgtEl>
                                        <p:attrNameLst>
                                          <p:attrName>style.visibility</p:attrName>
                                        </p:attrNameLst>
                                      </p:cBhvr>
                                      <p:to>
                                        <p:strVal val="visible"/>
                                      </p:to>
                                    </p:set>
                                    <p:animEffect transition="in" filter="blinds(horizontal)">
                                      <p:cBhvr>
                                        <p:cTn id="17" dur="500"/>
                                        <p:tgtEl>
                                          <p:spTgt spid="46285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62851">
                                            <p:txEl>
                                              <p:pRg st="6" end="6"/>
                                            </p:txEl>
                                          </p:spTgt>
                                        </p:tgtEl>
                                        <p:attrNameLst>
                                          <p:attrName>style.visibility</p:attrName>
                                        </p:attrNameLst>
                                      </p:cBhvr>
                                      <p:to>
                                        <p:strVal val="visible"/>
                                      </p:to>
                                    </p:set>
                                    <p:animEffect transition="in" filter="blinds(horizontal)">
                                      <p:cBhvr>
                                        <p:cTn id="22" dur="500"/>
                                        <p:tgtEl>
                                          <p:spTgt spid="46285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62851">
                                            <p:txEl>
                                              <p:pRg st="8" end="8"/>
                                            </p:txEl>
                                          </p:spTgt>
                                        </p:tgtEl>
                                        <p:attrNameLst>
                                          <p:attrName>style.visibility</p:attrName>
                                        </p:attrNameLst>
                                      </p:cBhvr>
                                      <p:to>
                                        <p:strVal val="visible"/>
                                      </p:to>
                                    </p:set>
                                    <p:animEffect transition="in" filter="blinds(horizontal)">
                                      <p:cBhvr>
                                        <p:cTn id="27" dur="500"/>
                                        <p:tgtEl>
                                          <p:spTgt spid="462851">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62851">
                                            <p:txEl>
                                              <p:pRg st="11" end="11"/>
                                            </p:txEl>
                                          </p:spTgt>
                                        </p:tgtEl>
                                        <p:attrNameLst>
                                          <p:attrName>style.visibility</p:attrName>
                                        </p:attrNameLst>
                                      </p:cBhvr>
                                      <p:to>
                                        <p:strVal val="visible"/>
                                      </p:to>
                                    </p:set>
                                    <p:animEffect transition="in" filter="blinds(horizontal)">
                                      <p:cBhvr>
                                        <p:cTn id="32" dur="500"/>
                                        <p:tgtEl>
                                          <p:spTgt spid="462851">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62851">
                                            <p:txEl>
                                              <p:pRg st="12" end="12"/>
                                            </p:txEl>
                                          </p:spTgt>
                                        </p:tgtEl>
                                        <p:attrNameLst>
                                          <p:attrName>style.visibility</p:attrName>
                                        </p:attrNameLst>
                                      </p:cBhvr>
                                      <p:to>
                                        <p:strVal val="visible"/>
                                      </p:to>
                                    </p:set>
                                    <p:animEffect transition="in" filter="blinds(horizontal)">
                                      <p:cBhvr>
                                        <p:cTn id="37" dur="500"/>
                                        <p:tgtEl>
                                          <p:spTgt spid="462851">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62851">
                                            <p:txEl>
                                              <p:pRg st="14" end="14"/>
                                            </p:txEl>
                                          </p:spTgt>
                                        </p:tgtEl>
                                        <p:attrNameLst>
                                          <p:attrName>style.visibility</p:attrName>
                                        </p:attrNameLst>
                                      </p:cBhvr>
                                      <p:to>
                                        <p:strVal val="visible"/>
                                      </p:to>
                                    </p:set>
                                    <p:animEffect transition="in" filter="blinds(horizontal)">
                                      <p:cBhvr>
                                        <p:cTn id="42" dur="500"/>
                                        <p:tgtEl>
                                          <p:spTgt spid="462851">
                                            <p:txEl>
                                              <p:pRg st="14" end="1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62854"/>
                                        </p:tgtEl>
                                        <p:attrNameLst>
                                          <p:attrName>style.visibility</p:attrName>
                                        </p:attrNameLst>
                                      </p:cBhvr>
                                      <p:to>
                                        <p:strVal val="visible"/>
                                      </p:to>
                                    </p:set>
                                    <p:animEffect transition="in" filter="blinds(horizontal)">
                                      <p:cBhvr>
                                        <p:cTn id="47" dur="500"/>
                                        <p:tgtEl>
                                          <p:spTgt spid="46285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62856"/>
                                        </p:tgtEl>
                                        <p:attrNameLst>
                                          <p:attrName>style.visibility</p:attrName>
                                        </p:attrNameLst>
                                      </p:cBhvr>
                                      <p:to>
                                        <p:strVal val="visible"/>
                                      </p:to>
                                    </p:set>
                                    <p:animEffect transition="in" filter="blinds(horizontal)">
                                      <p:cBhvr>
                                        <p:cTn id="52" dur="500"/>
                                        <p:tgtEl>
                                          <p:spTgt spid="46285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62852"/>
                                        </p:tgtEl>
                                        <p:attrNameLst>
                                          <p:attrName>style.visibility</p:attrName>
                                        </p:attrNameLst>
                                      </p:cBhvr>
                                      <p:to>
                                        <p:strVal val="visible"/>
                                      </p:to>
                                    </p:set>
                                    <p:animEffect transition="in" filter="blinds(horizontal)">
                                      <p:cBhvr>
                                        <p:cTn id="57" dur="500"/>
                                        <p:tgtEl>
                                          <p:spTgt spid="462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2" grpId="0"/>
      <p:bldP spid="462854" grpId="0"/>
      <p:bldP spid="462856" grpId="0"/>
    </p:bldLst>
  </p:timing>
</p:sld>
</file>

<file path=ppt/theme/theme1.xml><?xml version="1.0" encoding="utf-8"?>
<a:theme xmlns:a="http://schemas.openxmlformats.org/drawingml/2006/main" name="lecture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lecture1">
      <a:majorFont>
        <a:latin typeface="Arial"/>
        <a:ea typeface="黑体"/>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50800" cap="flat" cmpd="sng" algn="ctr">
          <a:solidFill>
            <a:srgbClr val="FE9AAB"/>
          </a:solidFill>
          <a:prstDash val="solid"/>
          <a:round/>
          <a:headEnd type="triangl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50800" cap="flat" cmpd="sng" algn="ctr">
          <a:solidFill>
            <a:srgbClr val="FE9AAB"/>
          </a:solidFill>
          <a:prstDash val="solid"/>
          <a:round/>
          <a:headEnd type="triangl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lecture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ure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cture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ure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ure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cture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HD:User Folder:C152 Spring95:lecture1</Template>
  <TotalTime>2184127776</TotalTime>
  <Pages>40</Pages>
  <Words>24263</Words>
  <Application>Microsoft PowerPoint 4.0</Application>
  <PresentationFormat>全屏显示(4:3)</PresentationFormat>
  <Paragraphs>3728</Paragraphs>
  <Slides>188</Slides>
  <Notes>37</Notes>
  <HiddenSlides>0</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4</vt:i4>
      </vt:variant>
      <vt:variant>
        <vt:lpstr>幻灯片标题</vt:lpstr>
      </vt:variant>
      <vt:variant>
        <vt:i4>188</vt:i4>
      </vt:variant>
    </vt:vector>
  </HeadingPairs>
  <TitlesOfParts>
    <vt:vector size="217" baseType="lpstr">
      <vt:lpstr>Times New Roman</vt:lpstr>
      <vt:lpstr>Arial</vt:lpstr>
      <vt:lpstr>黑体</vt:lpstr>
      <vt:lpstr>微软雅黑</vt:lpstr>
      <vt:lpstr>Wingdings</vt:lpstr>
      <vt:lpstr>方正舒体</vt:lpstr>
      <vt:lpstr>华文新魏</vt:lpstr>
      <vt:lpstr>宋体</vt:lpstr>
      <vt:lpstr>Marlett</vt:lpstr>
      <vt:lpstr>Arial Black</vt:lpstr>
      <vt:lpstr>Comic Sans MS</vt:lpstr>
      <vt:lpstr>MS Gothic</vt:lpstr>
      <vt:lpstr>Helvetica</vt:lpstr>
      <vt:lpstr>Courier New</vt:lpstr>
      <vt:lpstr>华文行楷</vt:lpstr>
      <vt:lpstr>Arial Narrow</vt:lpstr>
      <vt:lpstr>MSTT31c62400</vt:lpstr>
      <vt:lpstr>PMingLiU</vt:lpstr>
      <vt:lpstr>msgothic</vt:lpstr>
      <vt:lpstr>Calibri</vt:lpstr>
      <vt:lpstr>Symbol</vt:lpstr>
      <vt:lpstr>Monotype Sorts</vt:lpstr>
      <vt:lpstr>楷体_GB2312</vt:lpstr>
      <vt:lpstr>隶书</vt:lpstr>
      <vt:lpstr>lecture1</vt:lpstr>
      <vt:lpstr>位图图像</vt:lpstr>
      <vt:lpstr>VISIO 4 Drawing</vt:lpstr>
      <vt:lpstr>Microsoft Equation 3.0</vt:lpstr>
      <vt:lpstr>Visio.Drawing.5</vt:lpstr>
      <vt:lpstr> 第6章 层次结构存储系统  存储器概述 主存与CPU的连接及其读写操作 磁盘存储器 高速缓冲存储器(cache) 虚拟存储器 IA-32/Linux中的地址转换  </vt:lpstr>
      <vt:lpstr>层次结构存储系统</vt:lpstr>
      <vt:lpstr>层次结构存储系统</vt:lpstr>
      <vt:lpstr>回顾：程序及指令的执行过程</vt:lpstr>
      <vt:lpstr>基本术语</vt:lpstr>
      <vt:lpstr>存储器分类</vt:lpstr>
      <vt:lpstr>存储器分类</vt:lpstr>
      <vt:lpstr>存储器分类</vt:lpstr>
      <vt:lpstr>内存与外存的关系及比较</vt:lpstr>
      <vt:lpstr>主存的结构</vt:lpstr>
      <vt:lpstr>主存的主要性能指标</vt:lpstr>
      <vt:lpstr>时间、存储容量（或带宽）的单位</vt:lpstr>
      <vt:lpstr>内存储器的分类及应用</vt:lpstr>
      <vt:lpstr>六管静态MOS管电路（不作要求）</vt:lpstr>
      <vt:lpstr>       动态单管记忆单元电路（不作要求）</vt:lpstr>
      <vt:lpstr>半导体RAM的组织</vt:lpstr>
      <vt:lpstr>字片式存储体阵列组织（不作要求）</vt:lpstr>
      <vt:lpstr>位片式存储体阵列组织（不作要求）</vt:lpstr>
      <vt:lpstr>举例：典型的16M位DRAM（4Mx4）</vt:lpstr>
      <vt:lpstr>举例：典型的16M位DRAM（4Mx4）</vt:lpstr>
      <vt:lpstr>层次结构存储系统</vt:lpstr>
      <vt:lpstr>主存模块的连接和读写操作 </vt:lpstr>
      <vt:lpstr>举例：SPARCstation 20’s Memory Module</vt:lpstr>
      <vt:lpstr>PC机主存储器的物理结构</vt:lpstr>
      <vt:lpstr>举例：SPARCstation 20’s内存条(模块)</vt:lpstr>
      <vt:lpstr>举例：128MB的DRAM存储器</vt:lpstr>
      <vt:lpstr>DRAM芯片的规格</vt:lpstr>
      <vt:lpstr>主存模块的连接和读写操作</vt:lpstr>
      <vt:lpstr>主存模块的连接和读写操作</vt:lpstr>
      <vt:lpstr>指令“movl 8(%ebp), %eax”操作过程 </vt:lpstr>
      <vt:lpstr>指令“movl %eax,8(%ebp) ”操作过程 </vt:lpstr>
      <vt:lpstr>层次结构存储系统</vt:lpstr>
      <vt:lpstr>PC中的外存储器</vt:lpstr>
      <vt:lpstr>磁盘存储器的信息存储原理</vt:lpstr>
      <vt:lpstr>磁表面信息读出过程</vt:lpstr>
      <vt:lpstr>磁盘的磁道和扇区</vt:lpstr>
      <vt:lpstr>磁盘磁道的格式</vt:lpstr>
      <vt:lpstr>平均存取时间</vt:lpstr>
      <vt:lpstr>磁盘响应时间计算举例</vt:lpstr>
      <vt:lpstr>硬盘存储器的组成</vt:lpstr>
      <vt:lpstr>磁盘驱动器</vt:lpstr>
      <vt:lpstr>硬盘驱动器的逻辑结构</vt:lpstr>
      <vt:lpstr>磁盘存储器的连接 </vt:lpstr>
      <vt:lpstr>读一个磁盘扇区–第一步</vt:lpstr>
      <vt:lpstr>读一个磁盘扇区–第二步</vt:lpstr>
      <vt:lpstr>读一个磁盘扇区–第三步</vt:lpstr>
      <vt:lpstr>冗余磁盘阵列(RAID)</vt:lpstr>
      <vt:lpstr> 冗余磁盘阵列 ( RAID 0 )</vt:lpstr>
      <vt:lpstr>冗余磁盘阵列 ( RAID 1 )</vt:lpstr>
      <vt:lpstr>冗余磁盘阵列 ( RAID2  )</vt:lpstr>
      <vt:lpstr>冗余磁盘阵列 ( RAID 3 )</vt:lpstr>
      <vt:lpstr>冗余磁盘阵列 ( RAID 4 )</vt:lpstr>
      <vt:lpstr>冗余磁盘阵列 ( RAID 5 )</vt:lpstr>
      <vt:lpstr>冗余磁盘阵列 ( RAID 6 )</vt:lpstr>
      <vt:lpstr>冗余磁盘阵列 ( RAID 7 )</vt:lpstr>
      <vt:lpstr>固态硬盘（SSD）</vt:lpstr>
      <vt:lpstr>层次结构存储系统</vt:lpstr>
      <vt:lpstr>希望的理想存储器</vt:lpstr>
      <vt:lpstr>存储器的层次结构</vt:lpstr>
      <vt:lpstr>层次化存储器结构（Memory Hierarchy）</vt:lpstr>
      <vt:lpstr>加快访存速度措施之三：引入Cache</vt:lpstr>
      <vt:lpstr>程序的局部性原理举例1</vt:lpstr>
      <vt:lpstr>程序的局部性原理举例1</vt:lpstr>
      <vt:lpstr>程序的局部性原理举例2</vt:lpstr>
      <vt:lpstr>程序的局部性原理举例2</vt:lpstr>
      <vt:lpstr>程序的局部性原理举例2</vt:lpstr>
      <vt:lpstr>Cache(高速缓存)是什么样的？</vt:lpstr>
      <vt:lpstr>Cache 的操作过程</vt:lpstr>
      <vt:lpstr>Cache（高速缓存）的实现</vt:lpstr>
      <vt:lpstr>Cache映射(Cache Mapping)</vt:lpstr>
      <vt:lpstr>The Simplest Cache: Direct  Mapped Cache</vt:lpstr>
      <vt:lpstr>直接映射Cache组织示意图</vt:lpstr>
      <vt:lpstr>有效位（Valid Bit）</vt:lpstr>
      <vt:lpstr>64 KB Direct Mapped Cache with 16B Blocks</vt:lpstr>
      <vt:lpstr>如何计算Cache的容量？</vt:lpstr>
      <vt:lpstr>       全相联映射Cache组织示意图</vt:lpstr>
      <vt:lpstr>举例：Fully Associative</vt:lpstr>
      <vt:lpstr>组相联映射（Set Associative）</vt:lpstr>
      <vt:lpstr>幻灯片 79</vt:lpstr>
      <vt:lpstr>例1：A Two-way Set Associative Cache</vt:lpstr>
      <vt:lpstr>命中率、缺失率、缺失损失</vt:lpstr>
      <vt:lpstr>Average access time(平均访问时间)</vt:lpstr>
      <vt:lpstr>命中率到底应该有多大？</vt:lpstr>
      <vt:lpstr>看看命中率对平均访问时间的影响</vt:lpstr>
      <vt:lpstr>高速缓存的缺失率和关联度</vt:lpstr>
      <vt:lpstr>标记位大小与关联度</vt:lpstr>
      <vt:lpstr>标记位大小与关联度</vt:lpstr>
      <vt:lpstr>The Need to Replace! (何时需要替换？)</vt:lpstr>
      <vt:lpstr>替换(Replacement)算法</vt:lpstr>
      <vt:lpstr>幻灯片 90</vt:lpstr>
      <vt:lpstr>替换算法-先进先出（FIFO）</vt:lpstr>
      <vt:lpstr>替换算法-最近最少用(LRU)</vt:lpstr>
      <vt:lpstr>替换算法-最近最少用</vt:lpstr>
      <vt:lpstr>替换算法-最近最少用</vt:lpstr>
      <vt:lpstr>举例</vt:lpstr>
      <vt:lpstr>举例</vt:lpstr>
      <vt:lpstr>举例</vt:lpstr>
      <vt:lpstr>写策略（Cache一致性问题）</vt:lpstr>
      <vt:lpstr>写策略（Cache一致性问题）</vt:lpstr>
      <vt:lpstr>Write Through中的Write Buffer</vt:lpstr>
      <vt:lpstr>写策略（Cache一致性问题）</vt:lpstr>
      <vt:lpstr>写策略2：Write Back算法 </vt:lpstr>
      <vt:lpstr>写策略2：Write Back中的修改（“脏”）位 </vt:lpstr>
      <vt:lpstr>Cache大小、Block大小和缺失率的关系</vt:lpstr>
      <vt:lpstr>Block Size Tradeoff (块大小的选择)</vt:lpstr>
      <vt:lpstr>系统中的Cache数目</vt:lpstr>
      <vt:lpstr>多核处理器中的多级Cache</vt:lpstr>
      <vt:lpstr>设计支持Cache的存储器系统</vt:lpstr>
      <vt:lpstr>                            设计支持Cache的存储器系统</vt:lpstr>
      <vt:lpstr>设计支持Cache的存储器系统</vt:lpstr>
      <vt:lpstr>设计支持Cache的存储器系统</vt:lpstr>
      <vt:lpstr>实例：奔腾机的Cache组织</vt:lpstr>
      <vt:lpstr>实例：Pentium 4的cache存储器</vt:lpstr>
      <vt:lpstr>实例：Intel Core i7处理器的cache结构 </vt:lpstr>
      <vt:lpstr>缓存在现代计算机中无处不在</vt:lpstr>
      <vt:lpstr>Cache和程序性能</vt:lpstr>
      <vt:lpstr>Cache和程序性能举例</vt:lpstr>
      <vt:lpstr>Cache和程序性能举例</vt:lpstr>
      <vt:lpstr>层次结构存储系统</vt:lpstr>
      <vt:lpstr>             早期分页方式的概念</vt:lpstr>
      <vt:lpstr>早期分页方式的实现</vt:lpstr>
      <vt:lpstr>分页（Paging）</vt:lpstr>
      <vt:lpstr>早期分页方式的实现</vt:lpstr>
      <vt:lpstr>分页（Paging）</vt:lpstr>
      <vt:lpstr>虚拟存储系统的基本概念</vt:lpstr>
      <vt:lpstr>虚拟存储技术的实质</vt:lpstr>
      <vt:lpstr>虚拟地址空间</vt:lpstr>
      <vt:lpstr>MIPS程序和数据的存储器分配</vt:lpstr>
      <vt:lpstr>                   虚拟存储器管理</vt:lpstr>
      <vt:lpstr>“主存--磁盘”层次</vt:lpstr>
      <vt:lpstr>页表结构</vt:lpstr>
      <vt:lpstr>主存中的页表示例</vt:lpstr>
      <vt:lpstr>逻辑地址转换为物理地址的过程</vt:lpstr>
      <vt:lpstr>信息访问中可能出现的异常情况</vt:lpstr>
      <vt:lpstr>回顾：用“系统思维”分析问题</vt:lpstr>
      <vt:lpstr>回顾：程序的机器级表示与执行</vt:lpstr>
      <vt:lpstr>回顾： subl $1, %edx指令的执行结果</vt:lpstr>
      <vt:lpstr>回顾：cpml %edx,%eax指令的执行结果</vt:lpstr>
      <vt:lpstr>回顾：jbe .L3指令的执行结果</vt:lpstr>
      <vt:lpstr>幻灯片 140</vt:lpstr>
      <vt:lpstr>TLBs --- Making Address Translation Fast</vt:lpstr>
      <vt:lpstr>TLBs --- Making Address Translation Fast</vt:lpstr>
      <vt:lpstr>Translation Look-Aside Buffers</vt:lpstr>
      <vt:lpstr>幻灯片 144</vt:lpstr>
      <vt:lpstr>CPU访存过程</vt:lpstr>
      <vt:lpstr>举例：三种不同缺失的组合</vt:lpstr>
      <vt:lpstr>缩写的含义</vt:lpstr>
      <vt:lpstr>一个简化的存储系统举例</vt:lpstr>
      <vt:lpstr>一个简化的存储系统举例（续）</vt:lpstr>
      <vt:lpstr>幻灯片 150</vt:lpstr>
      <vt:lpstr>一个简化的存储系统举例（续）</vt:lpstr>
      <vt:lpstr>分段式虚拟存储器</vt:lpstr>
      <vt:lpstr>段式虚拟存储器的地址映像</vt:lpstr>
      <vt:lpstr>段页式存储器</vt:lpstr>
      <vt:lpstr>存储保护的基本概念</vt:lpstr>
      <vt:lpstr>幻灯片 156</vt:lpstr>
      <vt:lpstr>存储保护的硬件支持</vt:lpstr>
      <vt:lpstr>层次结构存储系统</vt:lpstr>
      <vt:lpstr>IA-32的存储管理</vt:lpstr>
      <vt:lpstr>IA-32处理器的寻址方式</vt:lpstr>
      <vt:lpstr>          IA-32处理器寻址方式</vt:lpstr>
      <vt:lpstr>IA-32处理器的存储器寻址</vt:lpstr>
      <vt:lpstr>段选择符和段寄存器 </vt:lpstr>
      <vt:lpstr>段寄存器的含义</vt:lpstr>
      <vt:lpstr>段描述符和段描述符表</vt:lpstr>
      <vt:lpstr>段描述符的定义</vt:lpstr>
      <vt:lpstr>用户不可见寄存器 </vt:lpstr>
      <vt:lpstr>Linux的全局描述符表（GDT）</vt:lpstr>
      <vt:lpstr>逻辑地址向线性地址转换</vt:lpstr>
      <vt:lpstr>IA-32/Linux中的分段机制</vt:lpstr>
      <vt:lpstr>Linux的全局描述符表（GDT）</vt:lpstr>
      <vt:lpstr>回顾：指令“movl 8(%ebp), %eax”操作过程 </vt:lpstr>
      <vt:lpstr>逻辑地址向线性地址转换举例</vt:lpstr>
      <vt:lpstr>IA-32的存储管理</vt:lpstr>
      <vt:lpstr>IA-32中的控制寄存器 </vt:lpstr>
      <vt:lpstr>线性地址向物理地址转换</vt:lpstr>
      <vt:lpstr>页目录项和页表项</vt:lpstr>
      <vt:lpstr>回顾：指令“movl 8(%ebp), %eax”操作过程 </vt:lpstr>
      <vt:lpstr>补充：Intel Core i7 Memory System</vt:lpstr>
      <vt:lpstr>End-to-end Core i7 Address Translation</vt:lpstr>
      <vt:lpstr>Core i7 Level 1-3 Page Table Entries</vt:lpstr>
      <vt:lpstr>Core i7 Level 4 Page Table Entries</vt:lpstr>
      <vt:lpstr>Core i7 Page Table Translation</vt:lpstr>
      <vt:lpstr>Cute Trick for Speeding Up L1 Access</vt:lpstr>
      <vt:lpstr>Virtual Memory of a Linux Process</vt:lpstr>
      <vt:lpstr>Linux将虚存空间组织成“区域(area)”的集合</vt:lpstr>
      <vt:lpstr>Linux Page Fault Handling</vt:lpstr>
      <vt:lpstr>本章小结</vt:lpstr>
    </vt:vector>
  </TitlesOfParts>
  <Company>Wayne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ECE4680: Computer Organization &amp; Architecture</dc:title>
  <dc:subject>Designing a Multiple Cycle Processor</dc:subject>
  <dc:creator>gchen</dc:creator>
  <cp:lastModifiedBy>SU</cp:lastModifiedBy>
  <cp:revision>1506</cp:revision>
  <cp:lastPrinted>1998-02-02T13:15:44Z</cp:lastPrinted>
  <dcterms:created xsi:type="dcterms:W3CDTF">1996-09-09T11:33:30Z</dcterms:created>
  <dcterms:modified xsi:type="dcterms:W3CDTF">2014-10-24T00:47:56Z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vipin@eng.wayne.edu</vt:lpwstr>
  </property>
  <property fmtid="{D5CDD505-2E9C-101B-9397-08002B2CF9AE}" pid="8" name="HomePage">
    <vt:lpwstr>http://www.pdcl.eng.wayne.edu/~vipin</vt:lpwstr>
  </property>
  <property fmtid="{D5CDD505-2E9C-101B-9397-08002B2CF9AE}" pid="9" name="Other">
    <vt:lpwstr>Vipin Chaudhary_x000d_
Dept. of Electrical &amp; Computer Engineering_x000d_
Wayne State University</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1</vt:i4>
  </property>
  <property fmtid="{D5CDD505-2E9C-101B-9397-08002B2CF9AE}" pid="21" name="OutputDir">
    <vt:lpwstr>C:\WINDOWS\Desktop\VIPIN\WSU\ACADEMIC\COURSES\ECE468\SLIDES\web</vt:lpwstr>
  </property>
</Properties>
</file>