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43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0"/>
      </a:spcBef>
      <a:spcAft>
        <a:spcPct val="0"/>
      </a:spcAft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lnSpc>
        <a:spcPct val="150000"/>
      </a:lnSpc>
      <a:spcBef>
        <a:spcPct val="0"/>
      </a:spcBef>
      <a:spcAft>
        <a:spcPct val="0"/>
      </a:spcAft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lnSpc>
        <a:spcPct val="150000"/>
      </a:lnSpc>
      <a:spcBef>
        <a:spcPct val="0"/>
      </a:spcBef>
      <a:spcAft>
        <a:spcPct val="0"/>
      </a:spcAft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lnSpc>
        <a:spcPct val="150000"/>
      </a:lnSpc>
      <a:spcBef>
        <a:spcPct val="0"/>
      </a:spcBef>
      <a:spcAft>
        <a:spcPct val="0"/>
      </a:spcAft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lnSpc>
        <a:spcPct val="150000"/>
      </a:lnSpc>
      <a:spcBef>
        <a:spcPct val="0"/>
      </a:spcBef>
      <a:spcAft>
        <a:spcPct val="0"/>
      </a:spcAft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rgbClr val="CC6600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AF2CE"/>
    <a:srgbClr val="FBE2DF"/>
    <a:srgbClr val="990000"/>
    <a:srgbClr val="CC6600"/>
    <a:srgbClr val="333399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590" autoAdjust="0"/>
  </p:normalViewPr>
  <p:slideViewPr>
    <p:cSldViewPr>
      <p:cViewPr varScale="1">
        <p:scale>
          <a:sx n="81" d="100"/>
          <a:sy n="81" d="100"/>
        </p:scale>
        <p:origin x="1238" y="67"/>
      </p:cViewPr>
      <p:guideLst>
        <p:guide orient="horz" pos="2736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10"/>
    </p:cViewPr>
  </p:sorterViewPr>
  <p:notesViewPr>
    <p:cSldViewPr>
      <p:cViewPr varScale="1">
        <p:scale>
          <a:sx n="28" d="100"/>
          <a:sy n="28" d="100"/>
        </p:scale>
        <p:origin x="-126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8EA2FD5-1208-4F0E-9BBD-9DD5B95B2C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30F6BFD-E44F-4FB2-9CAD-6ADBBBF0D9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BFC03214-2A9D-4ACC-AA25-3D0EB6A2DE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A65ADE93-C007-4D9B-8962-78AB85DE17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F7E2125-1E05-4635-A50E-A06060A3D6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C07938E-AE70-450E-9755-63001D711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AC91FA8-E66F-4B55-B9ED-07800A6ECD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4A6C916-E7B2-40B0-94F7-78969DA295A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6FD0FF2-842B-4231-B3DD-3E22BEBF86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87E00B76-12EC-4118-BDD5-2FE8398CFF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E7A1C71A-0C69-48AB-AC84-1040DB7E5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C8AF9345-F472-442D-BA6D-5FBD4AA395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">
            <a:extLst>
              <a:ext uri="{FF2B5EF4-FFF2-40B4-BE49-F238E27FC236}">
                <a16:creationId xmlns:a16="http://schemas.microsoft.com/office/drawing/2014/main" id="{1E17D22D-2C87-4192-9965-682944413BDB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C593DF3-8FA3-48D3-BA1E-62F521CFDC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78925D0-C7DD-4CFB-854A-293BC4CE09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8C2E098-78F3-4365-A2A5-ACA94615D6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5E69272-4081-477D-BE6E-0F855B6788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9A56CE0-AA16-4D84-9A08-7A085504E4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BC084D12-7AB0-4B1B-B214-23C4CFBF9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68B7-CE79-4AB6-8968-4C8D30F4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43E3D-EDBE-41D8-BD99-F0DAC587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A7D56-D77F-4C94-9939-73EC3B7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0B9C1-68D5-46E2-9ED3-A11307B3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C6A14-3693-4B8C-8DF5-71600DE5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B04BE-58CD-4F5E-8003-42FA349B2A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303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C5999-052C-44AC-A954-61904DD5E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92CA5-BF97-4E6D-8617-087D8B22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4E6B2-0046-408B-9658-35764CD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3712B-CB3C-464C-9F97-948E043A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9940F-C9AB-42A9-9FF7-4001688C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FACC8-9371-4AA1-A8B3-20BA390B7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143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16F94-7398-40DB-92AB-9E5B0F79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6F36F-663C-430E-9BD5-285F2BFE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A9758-471C-49A9-9E1E-15FDB2B1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F77FA-BDAC-4AE8-8EFA-04B0AE26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0AD3A-5D4A-4930-808A-35ABEA4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D536-E931-4BDE-8A4B-B530EEAB77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43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EF22-6B09-418B-B76A-F8FF628E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2961C-EDB3-47E1-8244-7CDFBB58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542C-9F1D-46D0-B504-4F42B463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D0F6-2EEE-4FE6-A112-50962ABA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D87E7-F49D-4DFF-9076-4F5E195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4EF4A-529B-436C-A184-90CA4263FF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9386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BA97-A55E-4F05-91DD-33E7CBA5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D0AC5-3CC3-43AE-98AB-506DCBC9F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A9C10-E877-4E74-A4BA-BB94AA36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C9A00-2955-416D-8822-BD00436A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CE0CF-E07A-410E-BD45-0C94D04F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BA6BA-8CFE-42DA-A7A6-D48720F6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658EB-549B-47FC-B0C2-543404582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8899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02B93-8CBC-49C7-8DB8-8A5636B0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20158-4C06-452B-9539-CFAEF781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E2FFC-6459-43DA-8AF7-16203340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4D567F-CBFD-482C-B52D-7613631A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591AC-FD4C-4C34-B82F-AD6F2B792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2D2F8A-205B-4BD0-9CED-C6D13542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93626-44F4-498C-B725-B2720C7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ED6D08-7BA5-437B-AB5C-6A6CB9E8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FFB79-1560-4684-912F-F26CBDB76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30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14BD-DB51-4595-8D3D-D61BEED1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5C8A5-71D9-42AE-90E0-DA05E969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A1467-85AF-4190-96D6-5B68BA61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F111C8-32A4-4731-84F4-98FA0312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7B8C7-CEA7-4CF5-81E6-2F3F2A6098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3902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F594C-2F44-4BCD-B7FE-EF09E4A8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F98A9-DBD2-4F88-AABD-786725A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6F97E-C1CA-423B-8502-DE4BDF29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C7AA8-3482-4B48-91FB-2E1CAA913C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5198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F9697-071F-4855-805C-D0D3588C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82472-1C19-483A-8814-55335F48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1925B-0A38-476A-A2E8-5F1DF2E1D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0770D-79BC-44EF-9C4E-8F484E3C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FD4EE-4824-4C45-ACB9-8F9ABB1A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C1A0E-8C60-4431-80E1-4D0CC04B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B87F-A06E-409E-B58F-DEA3BE8C3D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945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5F95-F73A-4B52-8F7F-7FC4075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1D093E-E13C-4DEE-AFA5-22236930F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6B576-937B-495B-B4B8-4C9E6697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E5826-46F2-44C3-AEF9-77FED786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56080-8FF4-4522-8194-C5AA4531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5911E-4297-47C3-A3C4-2C032A6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AB35D-6AF9-4499-8C76-21034968E2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6082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1FC151B-235D-466C-8D64-028EE8A7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F541AF8-7438-4BAC-BE3B-3D0AB8A9A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66CDD16-3EDF-419D-B286-2DCCA858BA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9A6EADBB-6F39-467A-9B2D-BEB62D7005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79D54C57-6D4B-4B2E-8AF0-D80A915D6D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fld id="{6749200D-54E4-4FCA-AAB4-BF2ADB97AA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>
            <a:extLst>
              <a:ext uri="{FF2B5EF4-FFF2-40B4-BE49-F238E27FC236}">
                <a16:creationId xmlns:a16="http://schemas.microsoft.com/office/drawing/2014/main" id="{728BDC43-E1A6-49D1-B5D3-9A6F5CD1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035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tx1"/>
                </a:solidFill>
              </a:rPr>
              <a:t>7.1</a:t>
            </a:r>
            <a:r>
              <a:rPr lang="zh-CN" altLang="en-US" sz="3600" b="1">
                <a:solidFill>
                  <a:schemeClr val="tx1"/>
                </a:solidFill>
              </a:rPr>
              <a:t>图的定义和术语 </a:t>
            </a:r>
          </a:p>
        </p:txBody>
      </p:sp>
      <p:sp>
        <p:nvSpPr>
          <p:cNvPr id="347139" name="Text Box 3">
            <a:extLst>
              <a:ext uri="{FF2B5EF4-FFF2-40B4-BE49-F238E27FC236}">
                <a16:creationId xmlns:a16="http://schemas.microsoft.com/office/drawing/2014/main" id="{6502A9E1-A0BC-483C-8DE0-C8F8BCF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tx1"/>
                </a:solidFill>
                <a:ea typeface="宋体" panose="02010600030101010101" pitchFamily="2" charset="-122"/>
              </a:rPr>
              <a:t>7.2 </a:t>
            </a:r>
            <a:r>
              <a:rPr lang="zh-CN" altLang="en-US" sz="3600" b="1">
                <a:solidFill>
                  <a:schemeClr val="tx1"/>
                </a:solidFill>
              </a:rPr>
              <a:t>图的存储结构 </a:t>
            </a:r>
          </a:p>
        </p:txBody>
      </p:sp>
      <p:sp>
        <p:nvSpPr>
          <p:cNvPr id="347140" name="Text Box 4">
            <a:extLst>
              <a:ext uri="{FF2B5EF4-FFF2-40B4-BE49-F238E27FC236}">
                <a16:creationId xmlns:a16="http://schemas.microsoft.com/office/drawing/2014/main" id="{36C86130-213A-4CB7-8C03-592C6B6F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7325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tx1"/>
                </a:solidFill>
              </a:rPr>
              <a:t>7.3 </a:t>
            </a:r>
            <a:r>
              <a:rPr lang="zh-CN" altLang="en-US" sz="3600" b="1">
                <a:solidFill>
                  <a:schemeClr val="tx1"/>
                </a:solidFill>
              </a:rPr>
              <a:t>图的遍历 </a:t>
            </a:r>
          </a:p>
        </p:txBody>
      </p:sp>
      <p:sp>
        <p:nvSpPr>
          <p:cNvPr id="347141" name="Text Box 5">
            <a:extLst>
              <a:ext uri="{FF2B5EF4-FFF2-40B4-BE49-F238E27FC236}">
                <a16:creationId xmlns:a16="http://schemas.microsoft.com/office/drawing/2014/main" id="{F2AEDF57-15BB-426E-9E07-FE9E3BAB7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464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tx1"/>
                </a:solidFill>
              </a:rPr>
              <a:t>7.4 </a:t>
            </a:r>
            <a:r>
              <a:rPr lang="zh-CN" altLang="en-US" sz="3600" b="1">
                <a:solidFill>
                  <a:schemeClr val="tx1"/>
                </a:solidFill>
              </a:rPr>
              <a:t>图的连通性问题</a:t>
            </a:r>
            <a:endParaRPr lang="zh-CN" altLang="en-US" sz="4800" b="1">
              <a:solidFill>
                <a:schemeClr val="tx1"/>
              </a:solidFill>
            </a:endParaRPr>
          </a:p>
        </p:txBody>
      </p:sp>
      <p:sp>
        <p:nvSpPr>
          <p:cNvPr id="347142" name="Text Box 6">
            <a:extLst>
              <a:ext uri="{FF2B5EF4-FFF2-40B4-BE49-F238E27FC236}">
                <a16:creationId xmlns:a16="http://schemas.microsoft.com/office/drawing/2014/main" id="{B09C985B-4FD8-4D2F-8DD4-21074455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u="sng">
                <a:solidFill>
                  <a:schemeClr val="tx1"/>
                </a:solidFill>
              </a:rPr>
              <a:t>7.5 </a:t>
            </a:r>
            <a:r>
              <a:rPr lang="zh-CN" altLang="en-US" sz="3600" b="1" u="sng">
                <a:solidFill>
                  <a:schemeClr val="tx1"/>
                </a:solidFill>
              </a:rPr>
              <a:t>有向无环图及其应用</a:t>
            </a:r>
            <a:endParaRPr lang="zh-CN" altLang="en-US" sz="4800" b="1" u="sng">
              <a:solidFill>
                <a:schemeClr val="tx1"/>
              </a:solidFill>
            </a:endParaRPr>
          </a:p>
        </p:txBody>
      </p:sp>
      <p:sp>
        <p:nvSpPr>
          <p:cNvPr id="347143" name="Text Box 7">
            <a:extLst>
              <a:ext uri="{FF2B5EF4-FFF2-40B4-BE49-F238E27FC236}">
                <a16:creationId xmlns:a16="http://schemas.microsoft.com/office/drawing/2014/main" id="{BAF6B1A4-ABCD-4786-8737-934041FE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607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>
                <a:solidFill>
                  <a:schemeClr val="tx1"/>
                </a:solidFill>
              </a:rPr>
              <a:t>7.6 </a:t>
            </a:r>
            <a:r>
              <a:rPr lang="zh-CN" altLang="en-US" sz="3600" b="1">
                <a:solidFill>
                  <a:schemeClr val="tx1"/>
                </a:solidFill>
              </a:rPr>
              <a:t>最短路径</a:t>
            </a:r>
            <a:endParaRPr lang="zh-CN" altLang="en-US" sz="4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AC70D1AF-8302-4F72-B857-D97EC4A9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20713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③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例子</a:t>
            </a:r>
          </a:p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以图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7.20(a)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中的有向图为例。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ACC711FC-58FC-47DE-9698-7EAA01F4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592513"/>
            <a:ext cx="5543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en-US" altLang="zh-CN" sz="100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7.20    AOV-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网及其拓扑有序序列产生的过程</a:t>
            </a:r>
          </a:p>
          <a:p>
            <a:pPr eaLnBrk="0" hangingPunct="0"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(a)  AOV-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网；	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(b)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之后；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(c)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之后；</a:t>
            </a:r>
          </a:p>
          <a:p>
            <a:pPr eaLnBrk="0" hangingPunct="0"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(d)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之后；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(e)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之后；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(f)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之后；</a:t>
            </a:r>
          </a:p>
        </p:txBody>
      </p:sp>
      <p:grpSp>
        <p:nvGrpSpPr>
          <p:cNvPr id="464900" name="Group 4">
            <a:extLst>
              <a:ext uri="{FF2B5EF4-FFF2-40B4-BE49-F238E27FC236}">
                <a16:creationId xmlns:a16="http://schemas.microsoft.com/office/drawing/2014/main" id="{1EE9C0CE-C4E1-44AC-9349-974DF5E166A7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412875"/>
            <a:ext cx="1433513" cy="1806575"/>
            <a:chOff x="431" y="981"/>
            <a:chExt cx="903" cy="1138"/>
          </a:xfrm>
        </p:grpSpPr>
        <p:grpSp>
          <p:nvGrpSpPr>
            <p:cNvPr id="464901" name="Group 5">
              <a:extLst>
                <a:ext uri="{FF2B5EF4-FFF2-40B4-BE49-F238E27FC236}">
                  <a16:creationId xmlns:a16="http://schemas.microsoft.com/office/drawing/2014/main" id="{FDE6A289-AB18-49BB-A0E8-00928D768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981"/>
              <a:ext cx="886" cy="1126"/>
              <a:chOff x="3451" y="7067"/>
              <a:chExt cx="1095" cy="1359"/>
            </a:xfrm>
          </p:grpSpPr>
          <p:sp>
            <p:nvSpPr>
              <p:cNvPr id="464902" name="Oval 6">
                <a:extLst>
                  <a:ext uri="{FF2B5EF4-FFF2-40B4-BE49-F238E27FC236}">
                    <a16:creationId xmlns:a16="http://schemas.microsoft.com/office/drawing/2014/main" id="{5304CAA9-4C5F-48A8-A40E-EB9318883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3" name="Oval 7">
                <a:extLst>
                  <a:ext uri="{FF2B5EF4-FFF2-40B4-BE49-F238E27FC236}">
                    <a16:creationId xmlns:a16="http://schemas.microsoft.com/office/drawing/2014/main" id="{6FD04832-678E-4EC5-A08B-05C2AD25A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4" name="Oval 8">
                <a:extLst>
                  <a:ext uri="{FF2B5EF4-FFF2-40B4-BE49-F238E27FC236}">
                    <a16:creationId xmlns:a16="http://schemas.microsoft.com/office/drawing/2014/main" id="{7705CD6D-9789-4B57-811B-D72CF1672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5" name="Oval 9">
                <a:extLst>
                  <a:ext uri="{FF2B5EF4-FFF2-40B4-BE49-F238E27FC236}">
                    <a16:creationId xmlns:a16="http://schemas.microsoft.com/office/drawing/2014/main" id="{9E0BBC5F-6F0E-4C45-AEC3-CC91634C9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6" name="Oval 10">
                <a:extLst>
                  <a:ext uri="{FF2B5EF4-FFF2-40B4-BE49-F238E27FC236}">
                    <a16:creationId xmlns:a16="http://schemas.microsoft.com/office/drawing/2014/main" id="{5095FBDE-2CDF-439B-A583-CFF9902FF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815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7" name="Oval 11">
                <a:extLst>
                  <a:ext uri="{FF2B5EF4-FFF2-40B4-BE49-F238E27FC236}">
                    <a16:creationId xmlns:a16="http://schemas.microsoft.com/office/drawing/2014/main" id="{5615051C-45C0-4DB2-9BA9-BF8CBC244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815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8" name="Line 12">
                <a:extLst>
                  <a:ext uri="{FF2B5EF4-FFF2-40B4-BE49-F238E27FC236}">
                    <a16:creationId xmlns:a16="http://schemas.microsoft.com/office/drawing/2014/main" id="{AECCCF18-4AD4-47CB-A26B-6F6B08673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7203"/>
                <a:ext cx="4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09" name="Line 13">
                <a:extLst>
                  <a:ext uri="{FF2B5EF4-FFF2-40B4-BE49-F238E27FC236}">
                    <a16:creationId xmlns:a16="http://schemas.microsoft.com/office/drawing/2014/main" id="{8142DD2A-A6EE-444A-B83E-C732174E4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7339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0" name="Line 14">
                <a:extLst>
                  <a:ext uri="{FF2B5EF4-FFF2-40B4-BE49-F238E27FC236}">
                    <a16:creationId xmlns:a16="http://schemas.microsoft.com/office/drawing/2014/main" id="{B56BB5B3-2408-4F1E-894A-99027F76B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7" y="7883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1" name="Line 15">
                <a:extLst>
                  <a:ext uri="{FF2B5EF4-FFF2-40B4-BE49-F238E27FC236}">
                    <a16:creationId xmlns:a16="http://schemas.microsoft.com/office/drawing/2014/main" id="{FE8D5EC9-E07C-45AE-8FD6-80B0BF79E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0" y="7883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2" name="Line 16">
                <a:extLst>
                  <a:ext uri="{FF2B5EF4-FFF2-40B4-BE49-F238E27FC236}">
                    <a16:creationId xmlns:a16="http://schemas.microsoft.com/office/drawing/2014/main" id="{769FF542-0698-424A-9192-F1AD96C96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0" y="7339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3" name="Line 17">
                <a:extLst>
                  <a:ext uri="{FF2B5EF4-FFF2-40B4-BE49-F238E27FC236}">
                    <a16:creationId xmlns:a16="http://schemas.microsoft.com/office/drawing/2014/main" id="{FDA95EA6-EE7C-46E3-91A5-7B4A5546B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8290"/>
                <a:ext cx="4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4" name="Freeform 18">
                <a:extLst>
                  <a:ext uri="{FF2B5EF4-FFF2-40B4-BE49-F238E27FC236}">
                    <a16:creationId xmlns:a16="http://schemas.microsoft.com/office/drawing/2014/main" id="{4AAFABEE-C36D-40EA-B7E5-69EE43869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7783"/>
                <a:ext cx="513" cy="410"/>
              </a:xfrm>
              <a:custGeom>
                <a:avLst/>
                <a:gdLst>
                  <a:gd name="T0" fmla="*/ 0 w 590"/>
                  <a:gd name="T1" fmla="*/ 0 h 470"/>
                  <a:gd name="T2" fmla="*/ 590 w 590"/>
                  <a:gd name="T3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470">
                    <a:moveTo>
                      <a:pt x="0" y="0"/>
                    </a:moveTo>
                    <a:lnTo>
                      <a:pt x="590" y="4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15" name="Freeform 19">
                <a:extLst>
                  <a:ext uri="{FF2B5EF4-FFF2-40B4-BE49-F238E27FC236}">
                    <a16:creationId xmlns:a16="http://schemas.microsoft.com/office/drawing/2014/main" id="{C0B31387-3251-42C4-966E-1C95F6776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" y="7304"/>
                <a:ext cx="504" cy="443"/>
              </a:xfrm>
              <a:custGeom>
                <a:avLst/>
                <a:gdLst>
                  <a:gd name="T0" fmla="*/ 0 w 580"/>
                  <a:gd name="T1" fmla="*/ 0 h 508"/>
                  <a:gd name="T2" fmla="*/ 580 w 580"/>
                  <a:gd name="T3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0" h="508">
                    <a:moveTo>
                      <a:pt x="0" y="0"/>
                    </a:moveTo>
                    <a:lnTo>
                      <a:pt x="580" y="50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16" name="Rectangle 20">
              <a:extLst>
                <a:ext uri="{FF2B5EF4-FFF2-40B4-BE49-F238E27FC236}">
                  <a16:creationId xmlns:a16="http://schemas.microsoft.com/office/drawing/2014/main" id="{0790E08E-ED51-4AEE-B393-FF84BCFF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17" name="Rectangle 21">
              <a:extLst>
                <a:ext uri="{FF2B5EF4-FFF2-40B4-BE49-F238E27FC236}">
                  <a16:creationId xmlns:a16="http://schemas.microsoft.com/office/drawing/2014/main" id="{9092BA6C-1455-4209-A715-E4A3CF26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18" name="Rectangle 22">
              <a:extLst>
                <a:ext uri="{FF2B5EF4-FFF2-40B4-BE49-F238E27FC236}">
                  <a16:creationId xmlns:a16="http://schemas.microsoft.com/office/drawing/2014/main" id="{ACDC7157-7F47-4B16-92BC-09A148B4D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19" name="Rectangle 23">
              <a:extLst>
                <a:ext uri="{FF2B5EF4-FFF2-40B4-BE49-F238E27FC236}">
                  <a16:creationId xmlns:a16="http://schemas.microsoft.com/office/drawing/2014/main" id="{018DF9AC-1036-443F-AA56-9AF66E2E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20" name="Rectangle 24">
              <a:extLst>
                <a:ext uri="{FF2B5EF4-FFF2-40B4-BE49-F238E27FC236}">
                  <a16:creationId xmlns:a16="http://schemas.microsoft.com/office/drawing/2014/main" id="{4ED892ED-C3AA-4B67-A420-8C730AE3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21" name="Rectangle 25">
              <a:extLst>
                <a:ext uri="{FF2B5EF4-FFF2-40B4-BE49-F238E27FC236}">
                  <a16:creationId xmlns:a16="http://schemas.microsoft.com/office/drawing/2014/main" id="{5144EFE4-9A96-4A22-9E3C-7116DFC9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22" name="Group 26">
            <a:extLst>
              <a:ext uri="{FF2B5EF4-FFF2-40B4-BE49-F238E27FC236}">
                <a16:creationId xmlns:a16="http://schemas.microsoft.com/office/drawing/2014/main" id="{F3931A40-4E81-4373-B1B3-1F1DD318E82A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412875"/>
            <a:ext cx="1435100" cy="1806575"/>
            <a:chOff x="1518" y="981"/>
            <a:chExt cx="904" cy="1138"/>
          </a:xfrm>
        </p:grpSpPr>
        <p:grpSp>
          <p:nvGrpSpPr>
            <p:cNvPr id="464923" name="Group 27">
              <a:extLst>
                <a:ext uri="{FF2B5EF4-FFF2-40B4-BE49-F238E27FC236}">
                  <a16:creationId xmlns:a16="http://schemas.microsoft.com/office/drawing/2014/main" id="{D1A19F7A-EDC6-427A-B7DF-A81DE559D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8" y="981"/>
              <a:ext cx="886" cy="1126"/>
              <a:chOff x="5172" y="7067"/>
              <a:chExt cx="1096" cy="1359"/>
            </a:xfrm>
          </p:grpSpPr>
          <p:sp>
            <p:nvSpPr>
              <p:cNvPr id="464924" name="Oval 28">
                <a:extLst>
                  <a:ext uri="{FF2B5EF4-FFF2-40B4-BE49-F238E27FC236}">
                    <a16:creationId xmlns:a16="http://schemas.microsoft.com/office/drawing/2014/main" id="{59CAFB6B-6FAC-41D7-96D8-DB5B91C2C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25" name="Oval 29">
                <a:extLst>
                  <a:ext uri="{FF2B5EF4-FFF2-40B4-BE49-F238E27FC236}">
                    <a16:creationId xmlns:a16="http://schemas.microsoft.com/office/drawing/2014/main" id="{9D1869FE-6CD8-4D74-AA93-22DC056D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26" name="Oval 30">
                <a:extLst>
                  <a:ext uri="{FF2B5EF4-FFF2-40B4-BE49-F238E27FC236}">
                    <a16:creationId xmlns:a16="http://schemas.microsoft.com/office/drawing/2014/main" id="{EA15DA07-6F21-47A2-9636-FD0EAADA0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27" name="Oval 31">
                <a:extLst>
                  <a:ext uri="{FF2B5EF4-FFF2-40B4-BE49-F238E27FC236}">
                    <a16:creationId xmlns:a16="http://schemas.microsoft.com/office/drawing/2014/main" id="{17B70FD1-E719-4621-B431-1E9B7BDC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28" name="Oval 32">
                <a:extLst>
                  <a:ext uri="{FF2B5EF4-FFF2-40B4-BE49-F238E27FC236}">
                    <a16:creationId xmlns:a16="http://schemas.microsoft.com/office/drawing/2014/main" id="{A31410E4-0018-4C83-8F14-64C6393B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" y="815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29" name="Line 33">
                <a:extLst>
                  <a:ext uri="{FF2B5EF4-FFF2-40B4-BE49-F238E27FC236}">
                    <a16:creationId xmlns:a16="http://schemas.microsoft.com/office/drawing/2014/main" id="{2F6444F8-0C36-4B01-8C4D-D5D53329C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5" y="7203"/>
                <a:ext cx="47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30" name="Line 34">
                <a:extLst>
                  <a:ext uri="{FF2B5EF4-FFF2-40B4-BE49-F238E27FC236}">
                    <a16:creationId xmlns:a16="http://schemas.microsoft.com/office/drawing/2014/main" id="{3B938087-5D00-4193-AF76-7AE4E0446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9" y="7339"/>
                <a:ext cx="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31" name="Line 35">
                <a:extLst>
                  <a:ext uri="{FF2B5EF4-FFF2-40B4-BE49-F238E27FC236}">
                    <a16:creationId xmlns:a16="http://schemas.microsoft.com/office/drawing/2014/main" id="{BE2ED4A8-29AD-48A5-A794-EFAB7E3A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1" y="7883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32" name="Line 36">
                <a:extLst>
                  <a:ext uri="{FF2B5EF4-FFF2-40B4-BE49-F238E27FC236}">
                    <a16:creationId xmlns:a16="http://schemas.microsoft.com/office/drawing/2014/main" id="{459B7A88-1F43-44B6-BAC1-E3FCADC4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11" y="7339"/>
                <a:ext cx="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33" name="Freeform 37">
                <a:extLst>
                  <a:ext uri="{FF2B5EF4-FFF2-40B4-BE49-F238E27FC236}">
                    <a16:creationId xmlns:a16="http://schemas.microsoft.com/office/drawing/2014/main" id="{73CE300A-B9F0-48C2-8BC2-BDD2181F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" y="7783"/>
                <a:ext cx="513" cy="410"/>
              </a:xfrm>
              <a:custGeom>
                <a:avLst/>
                <a:gdLst>
                  <a:gd name="T0" fmla="*/ 0 w 590"/>
                  <a:gd name="T1" fmla="*/ 0 h 470"/>
                  <a:gd name="T2" fmla="*/ 590 w 590"/>
                  <a:gd name="T3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470">
                    <a:moveTo>
                      <a:pt x="0" y="0"/>
                    </a:moveTo>
                    <a:lnTo>
                      <a:pt x="590" y="4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34" name="Freeform 38">
                <a:extLst>
                  <a:ext uri="{FF2B5EF4-FFF2-40B4-BE49-F238E27FC236}">
                    <a16:creationId xmlns:a16="http://schemas.microsoft.com/office/drawing/2014/main" id="{D73C5E5B-F9CB-41BF-8D61-4F3AAA910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" y="7304"/>
                <a:ext cx="504" cy="443"/>
              </a:xfrm>
              <a:custGeom>
                <a:avLst/>
                <a:gdLst>
                  <a:gd name="T0" fmla="*/ 0 w 580"/>
                  <a:gd name="T1" fmla="*/ 0 h 508"/>
                  <a:gd name="T2" fmla="*/ 580 w 580"/>
                  <a:gd name="T3" fmla="*/ 508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0" h="508">
                    <a:moveTo>
                      <a:pt x="0" y="0"/>
                    </a:moveTo>
                    <a:lnTo>
                      <a:pt x="580" y="50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35" name="Rectangle 39">
              <a:extLst>
                <a:ext uri="{FF2B5EF4-FFF2-40B4-BE49-F238E27FC236}">
                  <a16:creationId xmlns:a16="http://schemas.microsoft.com/office/drawing/2014/main" id="{C5891CCD-9E2E-44E9-938D-9CBA7FE79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36" name="Rectangle 40">
              <a:extLst>
                <a:ext uri="{FF2B5EF4-FFF2-40B4-BE49-F238E27FC236}">
                  <a16:creationId xmlns:a16="http://schemas.microsoft.com/office/drawing/2014/main" id="{31405A18-5ECF-473E-BB4D-33E3CA823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37" name="Rectangle 41">
              <a:extLst>
                <a:ext uri="{FF2B5EF4-FFF2-40B4-BE49-F238E27FC236}">
                  <a16:creationId xmlns:a16="http://schemas.microsoft.com/office/drawing/2014/main" id="{71625B19-4C49-4338-9CE2-AF7B094E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38" name="Rectangle 42">
              <a:extLst>
                <a:ext uri="{FF2B5EF4-FFF2-40B4-BE49-F238E27FC236}">
                  <a16:creationId xmlns:a16="http://schemas.microsoft.com/office/drawing/2014/main" id="{806F0D41-47F0-4CDA-9265-11C2A8F0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39" name="Rectangle 43">
              <a:extLst>
                <a:ext uri="{FF2B5EF4-FFF2-40B4-BE49-F238E27FC236}">
                  <a16:creationId xmlns:a16="http://schemas.microsoft.com/office/drawing/2014/main" id="{7A757F06-733B-44F5-A66E-E6F27E180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40" name="Group 44">
            <a:extLst>
              <a:ext uri="{FF2B5EF4-FFF2-40B4-BE49-F238E27FC236}">
                <a16:creationId xmlns:a16="http://schemas.microsoft.com/office/drawing/2014/main" id="{636A0EA0-A15D-4D0A-AF30-171D2D5B783E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1412875"/>
            <a:ext cx="1455738" cy="1806575"/>
            <a:chOff x="2562" y="981"/>
            <a:chExt cx="917" cy="1138"/>
          </a:xfrm>
        </p:grpSpPr>
        <p:grpSp>
          <p:nvGrpSpPr>
            <p:cNvPr id="464941" name="Group 45">
              <a:extLst>
                <a:ext uri="{FF2B5EF4-FFF2-40B4-BE49-F238E27FC236}">
                  <a16:creationId xmlns:a16="http://schemas.microsoft.com/office/drawing/2014/main" id="{E7142BC0-A35A-4882-A6EA-5DED36D00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3" y="981"/>
              <a:ext cx="886" cy="1126"/>
              <a:chOff x="6738" y="7067"/>
              <a:chExt cx="1095" cy="1359"/>
            </a:xfrm>
          </p:grpSpPr>
          <p:sp>
            <p:nvSpPr>
              <p:cNvPr id="464942" name="Oval 46">
                <a:extLst>
                  <a:ext uri="{FF2B5EF4-FFF2-40B4-BE49-F238E27FC236}">
                    <a16:creationId xmlns:a16="http://schemas.microsoft.com/office/drawing/2014/main" id="{790C98E1-1FBA-4A83-B198-6CAE14C8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3" name="Oval 47">
                <a:extLst>
                  <a:ext uri="{FF2B5EF4-FFF2-40B4-BE49-F238E27FC236}">
                    <a16:creationId xmlns:a16="http://schemas.microsoft.com/office/drawing/2014/main" id="{87CD047E-0A18-4EAA-A71D-B849A2AF4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4" name="Oval 48">
                <a:extLst>
                  <a:ext uri="{FF2B5EF4-FFF2-40B4-BE49-F238E27FC236}">
                    <a16:creationId xmlns:a16="http://schemas.microsoft.com/office/drawing/2014/main" id="{CF9FE918-F8A9-4CA9-91AE-D6BFAC6F2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5" name="Oval 49">
                <a:extLst>
                  <a:ext uri="{FF2B5EF4-FFF2-40B4-BE49-F238E27FC236}">
                    <a16:creationId xmlns:a16="http://schemas.microsoft.com/office/drawing/2014/main" id="{33453FDF-5A80-4F71-844C-9F091D83A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" y="815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6" name="Line 50">
                <a:extLst>
                  <a:ext uri="{FF2B5EF4-FFF2-40B4-BE49-F238E27FC236}">
                    <a16:creationId xmlns:a16="http://schemas.microsoft.com/office/drawing/2014/main" id="{07109FC7-2E6A-4FC3-B827-0829840C5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6" y="7883"/>
                <a:ext cx="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7" name="Line 51">
                <a:extLst>
                  <a:ext uri="{FF2B5EF4-FFF2-40B4-BE49-F238E27FC236}">
                    <a16:creationId xmlns:a16="http://schemas.microsoft.com/office/drawing/2014/main" id="{2D971DB1-6EDA-41E7-B5E5-BDAAF16B1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76" y="7339"/>
                <a:ext cx="2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48" name="Freeform 52">
                <a:extLst>
                  <a:ext uri="{FF2B5EF4-FFF2-40B4-BE49-F238E27FC236}">
                    <a16:creationId xmlns:a16="http://schemas.microsoft.com/office/drawing/2014/main" id="{B1956AB8-EF73-437A-8E73-8CCD34CA7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" y="7783"/>
                <a:ext cx="512" cy="410"/>
              </a:xfrm>
              <a:custGeom>
                <a:avLst/>
                <a:gdLst>
                  <a:gd name="T0" fmla="*/ 0 w 590"/>
                  <a:gd name="T1" fmla="*/ 0 h 470"/>
                  <a:gd name="T2" fmla="*/ 590 w 590"/>
                  <a:gd name="T3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470">
                    <a:moveTo>
                      <a:pt x="0" y="0"/>
                    </a:moveTo>
                    <a:lnTo>
                      <a:pt x="590" y="4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49" name="Rectangle 53">
              <a:extLst>
                <a:ext uri="{FF2B5EF4-FFF2-40B4-BE49-F238E27FC236}">
                  <a16:creationId xmlns:a16="http://schemas.microsoft.com/office/drawing/2014/main" id="{D950ABE6-C7C1-4D38-AA2A-DAB7D6166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50" name="Rectangle 54">
              <a:extLst>
                <a:ext uri="{FF2B5EF4-FFF2-40B4-BE49-F238E27FC236}">
                  <a16:creationId xmlns:a16="http://schemas.microsoft.com/office/drawing/2014/main" id="{E8A260D7-31B9-44CB-B79B-C676A952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51" name="Rectangle 55">
              <a:extLst>
                <a:ext uri="{FF2B5EF4-FFF2-40B4-BE49-F238E27FC236}">
                  <a16:creationId xmlns:a16="http://schemas.microsoft.com/office/drawing/2014/main" id="{B52BEFD2-B00A-45C5-88AC-BB53E480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52" name="Rectangle 56">
              <a:extLst>
                <a:ext uri="{FF2B5EF4-FFF2-40B4-BE49-F238E27FC236}">
                  <a16:creationId xmlns:a16="http://schemas.microsoft.com/office/drawing/2014/main" id="{9CC3E9A8-09DD-4B1A-9651-57B3D3DBC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53" name="Group 57">
            <a:extLst>
              <a:ext uri="{FF2B5EF4-FFF2-40B4-BE49-F238E27FC236}">
                <a16:creationId xmlns:a16="http://schemas.microsoft.com/office/drawing/2014/main" id="{F3829CFC-0345-45FF-BEDE-6C010F130882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1412875"/>
            <a:ext cx="425450" cy="1806575"/>
            <a:chOff x="3696" y="981"/>
            <a:chExt cx="268" cy="1138"/>
          </a:xfrm>
        </p:grpSpPr>
        <p:grpSp>
          <p:nvGrpSpPr>
            <p:cNvPr id="464954" name="Group 58">
              <a:extLst>
                <a:ext uri="{FF2B5EF4-FFF2-40B4-BE49-F238E27FC236}">
                  <a16:creationId xmlns:a16="http://schemas.microsoft.com/office/drawing/2014/main" id="{511D02E7-C7A0-40FC-84FA-D1EFCAB1B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989"/>
              <a:ext cx="253" cy="1126"/>
              <a:chOff x="8459" y="7067"/>
              <a:chExt cx="313" cy="1359"/>
            </a:xfrm>
          </p:grpSpPr>
          <p:sp>
            <p:nvSpPr>
              <p:cNvPr id="464955" name="Oval 59">
                <a:extLst>
                  <a:ext uri="{FF2B5EF4-FFF2-40B4-BE49-F238E27FC236}">
                    <a16:creationId xmlns:a16="http://schemas.microsoft.com/office/drawing/2014/main" id="{F5D8EBB9-67B6-4B17-A687-B6F75C2FB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706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56" name="Oval 60">
                <a:extLst>
                  <a:ext uri="{FF2B5EF4-FFF2-40B4-BE49-F238E27FC236}">
                    <a16:creationId xmlns:a16="http://schemas.microsoft.com/office/drawing/2014/main" id="{4F90CFF4-5C92-427E-B9B3-97584D2F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76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57" name="Oval 61">
                <a:extLst>
                  <a:ext uri="{FF2B5EF4-FFF2-40B4-BE49-F238E27FC236}">
                    <a16:creationId xmlns:a16="http://schemas.microsoft.com/office/drawing/2014/main" id="{D35A0C2E-409E-4CFF-9C3F-989F9185E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9" y="8154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58" name="Line 62">
                <a:extLst>
                  <a:ext uri="{FF2B5EF4-FFF2-40B4-BE49-F238E27FC236}">
                    <a16:creationId xmlns:a16="http://schemas.microsoft.com/office/drawing/2014/main" id="{F7555521-5223-47F2-B3FC-0427FC6B6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16" y="7883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59" name="Line 63">
                <a:extLst>
                  <a:ext uri="{FF2B5EF4-FFF2-40B4-BE49-F238E27FC236}">
                    <a16:creationId xmlns:a16="http://schemas.microsoft.com/office/drawing/2014/main" id="{F5C1B839-79A0-4080-88DB-BA9064805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16" y="7339"/>
                <a:ext cx="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60" name="Rectangle 64">
              <a:extLst>
                <a:ext uri="{FF2B5EF4-FFF2-40B4-BE49-F238E27FC236}">
                  <a16:creationId xmlns:a16="http://schemas.microsoft.com/office/drawing/2014/main" id="{7B1CCC2E-294A-41DA-97A1-8F1766D4C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61" name="Rectangle 65">
              <a:extLst>
                <a:ext uri="{FF2B5EF4-FFF2-40B4-BE49-F238E27FC236}">
                  <a16:creationId xmlns:a16="http://schemas.microsoft.com/office/drawing/2014/main" id="{231CC39C-298E-4BAF-BF91-2E35837D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34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62" name="Rectangle 66">
              <a:extLst>
                <a:ext uri="{FF2B5EF4-FFF2-40B4-BE49-F238E27FC236}">
                  <a16:creationId xmlns:a16="http://schemas.microsoft.com/office/drawing/2014/main" id="{806A1184-3E46-487E-AD89-E3E134C7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63" name="Group 67">
            <a:extLst>
              <a:ext uri="{FF2B5EF4-FFF2-40B4-BE49-F238E27FC236}">
                <a16:creationId xmlns:a16="http://schemas.microsoft.com/office/drawing/2014/main" id="{5B1C63FF-F343-4E07-A1CB-02079DBB2398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1412875"/>
            <a:ext cx="436563" cy="1806575"/>
            <a:chOff x="4150" y="981"/>
            <a:chExt cx="275" cy="1138"/>
          </a:xfrm>
        </p:grpSpPr>
        <p:grpSp>
          <p:nvGrpSpPr>
            <p:cNvPr id="464964" name="Group 68">
              <a:extLst>
                <a:ext uri="{FF2B5EF4-FFF2-40B4-BE49-F238E27FC236}">
                  <a16:creationId xmlns:a16="http://schemas.microsoft.com/office/drawing/2014/main" id="{570E3CF4-E744-488C-9A35-F0E050D89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" y="989"/>
              <a:ext cx="253" cy="1126"/>
              <a:chOff x="3764" y="8834"/>
              <a:chExt cx="313" cy="1358"/>
            </a:xfrm>
          </p:grpSpPr>
          <p:sp>
            <p:nvSpPr>
              <p:cNvPr id="464965" name="Oval 69">
                <a:extLst>
                  <a:ext uri="{FF2B5EF4-FFF2-40B4-BE49-F238E27FC236}">
                    <a16:creationId xmlns:a16="http://schemas.microsoft.com/office/drawing/2014/main" id="{00BAFADA-4299-450F-8E97-297AD9D39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8834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966" name="Oval 70">
                <a:extLst>
                  <a:ext uri="{FF2B5EF4-FFF2-40B4-BE49-F238E27FC236}">
                    <a16:creationId xmlns:a16="http://schemas.microsoft.com/office/drawing/2014/main" id="{1F060333-9CF5-4A3F-94B5-C6C08C5BA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9921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4967" name="Rectangle 71">
              <a:extLst>
                <a:ext uri="{FF2B5EF4-FFF2-40B4-BE49-F238E27FC236}">
                  <a16:creationId xmlns:a16="http://schemas.microsoft.com/office/drawing/2014/main" id="{1233102F-EF58-4C7B-A16D-379B9173B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98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4968" name="Rectangle 72">
              <a:extLst>
                <a:ext uri="{FF2B5EF4-FFF2-40B4-BE49-F238E27FC236}">
                  <a16:creationId xmlns:a16="http://schemas.microsoft.com/office/drawing/2014/main" id="{07386524-F4F7-4114-8584-2A104204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88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69" name="Group 73">
            <a:extLst>
              <a:ext uri="{FF2B5EF4-FFF2-40B4-BE49-F238E27FC236}">
                <a16:creationId xmlns:a16="http://schemas.microsoft.com/office/drawing/2014/main" id="{C0C67A64-865E-4663-BFA6-01E592A6D1BC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2779713"/>
            <a:ext cx="431800" cy="390525"/>
            <a:chOff x="4649" y="1842"/>
            <a:chExt cx="272" cy="246"/>
          </a:xfrm>
        </p:grpSpPr>
        <p:sp>
          <p:nvSpPr>
            <p:cNvPr id="464970" name="Oval 74">
              <a:extLst>
                <a:ext uri="{FF2B5EF4-FFF2-40B4-BE49-F238E27FC236}">
                  <a16:creationId xmlns:a16="http://schemas.microsoft.com/office/drawing/2014/main" id="{2B79B8E4-ED6A-4FAB-8714-A364B3D7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1863"/>
              <a:ext cx="253" cy="2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971" name="Rectangle 75">
              <a:extLst>
                <a:ext uri="{FF2B5EF4-FFF2-40B4-BE49-F238E27FC236}">
                  <a16:creationId xmlns:a16="http://schemas.microsoft.com/office/drawing/2014/main" id="{12B5C887-758F-406A-AD0D-44CBA50AE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84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64972" name="Group 76">
            <a:extLst>
              <a:ext uri="{FF2B5EF4-FFF2-40B4-BE49-F238E27FC236}">
                <a16:creationId xmlns:a16="http://schemas.microsoft.com/office/drawing/2014/main" id="{FFB98C3A-62DC-4C52-8CAD-3922576DAD30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4470400"/>
            <a:ext cx="8175625" cy="1622425"/>
            <a:chOff x="179" y="2816"/>
            <a:chExt cx="5150" cy="1022"/>
          </a:xfrm>
        </p:grpSpPr>
        <p:sp>
          <p:nvSpPr>
            <p:cNvPr id="464973" name="Rectangle 77">
              <a:extLst>
                <a:ext uri="{FF2B5EF4-FFF2-40B4-BE49-F238E27FC236}">
                  <a16:creationId xmlns:a16="http://schemas.microsoft.com/office/drawing/2014/main" id="{E7772F67-ACE1-4C4B-A240-A095807F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2816"/>
              <a:ext cx="515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说明：图中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和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没有前驱，则可任选一个。假设先输出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，在输出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及弧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&lt;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,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&gt;,&lt;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,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&gt;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之后，只有顶点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没有前驱，则输出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且删去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及弧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&lt;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,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&gt;,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&lt;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,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&gt;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和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&lt;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,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&gt;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，之后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和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都没有前驱。依次类推，可从中任选一个继续进</a:t>
              </a:r>
            </a:p>
            <a:p>
              <a:pPr>
                <a:lnSpc>
                  <a:spcPct val="100000"/>
                </a:lnSpc>
              </a:pP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行。最后得到该有向图的拓扑有序序列为：</a:t>
              </a:r>
            </a:p>
          </p:txBody>
        </p:sp>
        <p:graphicFrame>
          <p:nvGraphicFramePr>
            <p:cNvPr id="464974" name="Object 78">
              <a:extLst>
                <a:ext uri="{FF2B5EF4-FFF2-40B4-BE49-F238E27FC236}">
                  <a16:creationId xmlns:a16="http://schemas.microsoft.com/office/drawing/2014/main" id="{C3C01E7B-6664-4B84-A7AD-2469431E7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566"/>
            <a:ext cx="2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84" name="公式" r:id="rId3" imgW="1841500" imgH="228600" progId="Equation.3">
                    <p:embed/>
                  </p:oleObj>
                </mc:Choice>
                <mc:Fallback>
                  <p:oleObj name="公式" r:id="rId3" imgW="1841500" imgH="2286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66"/>
                          <a:ext cx="24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4975" name="Rectangle 79">
            <a:extLst>
              <a:ext uri="{FF2B5EF4-FFF2-40B4-BE49-F238E27FC236}">
                <a16:creationId xmlns:a16="http://schemas.microsoft.com/office/drawing/2014/main" id="{ED63DB24-CB82-4478-91CF-C62B1A73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1375" y="3619500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00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kumimoji="0"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4976" name="Rectangle 80">
            <a:extLst>
              <a:ext uri="{FF2B5EF4-FFF2-40B4-BE49-F238E27FC236}">
                <a16:creationId xmlns:a16="http://schemas.microsoft.com/office/drawing/2014/main" id="{A4A50375-D091-4BA2-B168-50A17E30B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14166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(a)</a:t>
            </a:r>
          </a:p>
        </p:txBody>
      </p:sp>
      <p:sp>
        <p:nvSpPr>
          <p:cNvPr id="464977" name="Rectangle 81">
            <a:extLst>
              <a:ext uri="{FF2B5EF4-FFF2-40B4-BE49-F238E27FC236}">
                <a16:creationId xmlns:a16="http://schemas.microsoft.com/office/drawing/2014/main" id="{3F2FDE8E-71AE-493A-AD63-B37ABC0A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14166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(b)</a:t>
            </a:r>
          </a:p>
        </p:txBody>
      </p:sp>
      <p:sp>
        <p:nvSpPr>
          <p:cNvPr id="464978" name="Rectangle 82">
            <a:extLst>
              <a:ext uri="{FF2B5EF4-FFF2-40B4-BE49-F238E27FC236}">
                <a16:creationId xmlns:a16="http://schemas.microsoft.com/office/drawing/2014/main" id="{0A910A49-B4AD-4955-9691-82FFE56A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1416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(c)</a:t>
            </a:r>
          </a:p>
        </p:txBody>
      </p:sp>
      <p:sp>
        <p:nvSpPr>
          <p:cNvPr id="464979" name="Rectangle 83">
            <a:extLst>
              <a:ext uri="{FF2B5EF4-FFF2-40B4-BE49-F238E27FC236}">
                <a16:creationId xmlns:a16="http://schemas.microsoft.com/office/drawing/2014/main" id="{EC171B2A-EB4F-4411-BD4C-1449DFD7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314166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(d)</a:t>
            </a:r>
          </a:p>
        </p:txBody>
      </p:sp>
      <p:sp>
        <p:nvSpPr>
          <p:cNvPr id="464980" name="Rectangle 84">
            <a:extLst>
              <a:ext uri="{FF2B5EF4-FFF2-40B4-BE49-F238E27FC236}">
                <a16:creationId xmlns:a16="http://schemas.microsoft.com/office/drawing/2014/main" id="{3E80E8E9-15F3-4AE5-A88E-5210B788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1416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(e)</a:t>
            </a:r>
          </a:p>
        </p:txBody>
      </p:sp>
      <p:sp>
        <p:nvSpPr>
          <p:cNvPr id="464981" name="Rectangle 85">
            <a:extLst>
              <a:ext uri="{FF2B5EF4-FFF2-40B4-BE49-F238E27FC236}">
                <a16:creationId xmlns:a16="http://schemas.microsoft.com/office/drawing/2014/main" id="{35E25C5F-9CD6-49B0-877B-6EF6E1490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31416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(f)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6BB72898-9471-46A9-9E32-2813AF14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92150"/>
            <a:ext cx="2033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￡</a:t>
            </a:r>
            <a:r>
              <a:rPr kumimoji="0"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7.5.3 </a:t>
            </a: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关键路径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27FC8340-79F2-4023-A903-757C49AC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86063"/>
            <a:ext cx="7597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关键活动：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l(i) = e(i)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的活动。即活动的最早开始时间＝最迟开始时间。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显然，关键路径上的所有活动都是关键活动。</a:t>
            </a:r>
          </a:p>
        </p:txBody>
      </p:sp>
      <p:sp>
        <p:nvSpPr>
          <p:cNvPr id="465924" name="Rectangle 4">
            <a:extLst>
              <a:ext uri="{FF2B5EF4-FFF2-40B4-BE49-F238E27FC236}">
                <a16:creationId xmlns:a16="http://schemas.microsoft.com/office/drawing/2014/main" id="{29E9615F-2BDE-4AEE-909D-9AB21E1E4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25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）定义</a:t>
            </a:r>
          </a:p>
        </p:txBody>
      </p:sp>
      <p:sp>
        <p:nvSpPr>
          <p:cNvPr id="465925" name="Rectangle 5">
            <a:extLst>
              <a:ext uri="{FF2B5EF4-FFF2-40B4-BE49-F238E27FC236}">
                <a16:creationId xmlns:a16="http://schemas.microsoft.com/office/drawing/2014/main" id="{96FFE02B-3DA7-4E1D-A26B-E9358DA1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484313"/>
            <a:ext cx="7505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关键路径（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Critical Path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）：在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网中有些活动可以并行的进行，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所以完成工程的最短时间是从开始点到完成点的最长路径的长度（路径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长度是指路径上各活动持续时间之和，而不是路径上弧的数目）。这个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路径长度最长的路径叫关键路径。</a:t>
            </a:r>
          </a:p>
        </p:txBody>
      </p:sp>
      <p:sp>
        <p:nvSpPr>
          <p:cNvPr id="465926" name="Rectangle 6">
            <a:extLst>
              <a:ext uri="{FF2B5EF4-FFF2-40B4-BE49-F238E27FC236}">
                <a16:creationId xmlns:a16="http://schemas.microsoft.com/office/drawing/2014/main" id="{F041047C-A4A0-4862-BA3E-52FE82A2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881438"/>
            <a:ext cx="73025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Activity On Edge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）：即边表示活动的网。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网是一个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带权的有向无环图。其中，顶点表示事件（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Event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），弧表示活动，权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表示活动持续的时间。</a:t>
            </a:r>
          </a:p>
        </p:txBody>
      </p:sp>
      <p:sp>
        <p:nvSpPr>
          <p:cNvPr id="465927" name="Rectangle 7">
            <a:extLst>
              <a:ext uri="{FF2B5EF4-FFF2-40B4-BE49-F238E27FC236}">
                <a16:creationId xmlns:a16="http://schemas.microsoft.com/office/drawing/2014/main" id="{3538F50C-3EFB-45C2-BE5F-25811A8AE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0438"/>
            <a:ext cx="1560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8A1BEFEE-8754-4636-8618-92A26319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14413"/>
            <a:ext cx="77803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例如，通常，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网可用来估算工程的完成时间。图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是一个假想的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有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项活动的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网。其中有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个事件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, 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，每个事件表示在它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之前的活动已经完成，在它之后的活动可以开始。与每个活动相联系的数是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执行该活动所需的时间。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8A48283-E9DB-4620-B6C3-F22C18CF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5510213"/>
            <a:ext cx="673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其中，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为源点（入度为零的点）；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为汇点（出度为零的点）。</a:t>
            </a:r>
          </a:p>
        </p:txBody>
      </p:sp>
      <p:grpSp>
        <p:nvGrpSpPr>
          <p:cNvPr id="466948" name="Group 4">
            <a:extLst>
              <a:ext uri="{FF2B5EF4-FFF2-40B4-BE49-F238E27FC236}">
                <a16:creationId xmlns:a16="http://schemas.microsoft.com/office/drawing/2014/main" id="{6813E307-4A0E-429E-BC1B-F3E177BC4DEB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2413000"/>
            <a:ext cx="3829050" cy="2462213"/>
            <a:chOff x="1565" y="1430"/>
            <a:chExt cx="2412" cy="1551"/>
          </a:xfrm>
        </p:grpSpPr>
        <p:grpSp>
          <p:nvGrpSpPr>
            <p:cNvPr id="466949" name="Group 5">
              <a:extLst>
                <a:ext uri="{FF2B5EF4-FFF2-40B4-BE49-F238E27FC236}">
                  <a16:creationId xmlns:a16="http://schemas.microsoft.com/office/drawing/2014/main" id="{5535D2A3-AC3C-4A78-8242-3B2D52D97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1434"/>
              <a:ext cx="2177" cy="1542"/>
              <a:chOff x="3138" y="2742"/>
              <a:chExt cx="2817" cy="1903"/>
            </a:xfrm>
          </p:grpSpPr>
          <p:sp>
            <p:nvSpPr>
              <p:cNvPr id="466950" name="Oval 6">
                <a:extLst>
                  <a:ext uri="{FF2B5EF4-FFF2-40B4-BE49-F238E27FC236}">
                    <a16:creationId xmlns:a16="http://schemas.microsoft.com/office/drawing/2014/main" id="{1CDDBA37-3950-4776-BFF7-220C75D5B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2742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1" name="Oval 7">
                <a:extLst>
                  <a:ext uri="{FF2B5EF4-FFF2-40B4-BE49-F238E27FC236}">
                    <a16:creationId xmlns:a16="http://schemas.microsoft.com/office/drawing/2014/main" id="{56BA06AA-3194-4CFF-8E45-8EEA469C5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28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2" name="Oval 8">
                <a:extLst>
                  <a:ext uri="{FF2B5EF4-FFF2-40B4-BE49-F238E27FC236}">
                    <a16:creationId xmlns:a16="http://schemas.microsoft.com/office/drawing/2014/main" id="{A5355AC2-BA34-4DEC-8C97-1A6B33DEF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829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3" name="Oval 9">
                <a:extLst>
                  <a:ext uri="{FF2B5EF4-FFF2-40B4-BE49-F238E27FC236}">
                    <a16:creationId xmlns:a16="http://schemas.microsoft.com/office/drawing/2014/main" id="{56878E28-B750-4BC4-A734-15867A88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742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4" name="Oval 10">
                <a:extLst>
                  <a:ext uri="{FF2B5EF4-FFF2-40B4-BE49-F238E27FC236}">
                    <a16:creationId xmlns:a16="http://schemas.microsoft.com/office/drawing/2014/main" id="{FAD30D24-2783-4E9F-AA1D-D1D67F89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8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5" name="Oval 11">
                <a:extLst>
                  <a:ext uri="{FF2B5EF4-FFF2-40B4-BE49-F238E27FC236}">
                    <a16:creationId xmlns:a16="http://schemas.microsoft.com/office/drawing/2014/main" id="{0E23DDAB-8ECF-4CF0-BCF4-B75112F0B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3829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6" name="Oval 12">
                <a:extLst>
                  <a:ext uri="{FF2B5EF4-FFF2-40B4-BE49-F238E27FC236}">
                    <a16:creationId xmlns:a16="http://schemas.microsoft.com/office/drawing/2014/main" id="{8BF2DB96-15B0-44A5-8D5A-40F1862F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4373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7" name="Oval 13">
                <a:extLst>
                  <a:ext uri="{FF2B5EF4-FFF2-40B4-BE49-F238E27FC236}">
                    <a16:creationId xmlns:a16="http://schemas.microsoft.com/office/drawing/2014/main" id="{5F71CD0A-CFD9-4367-85B2-47D69548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28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8" name="Oval 14">
                <a:extLst>
                  <a:ext uri="{FF2B5EF4-FFF2-40B4-BE49-F238E27FC236}">
                    <a16:creationId xmlns:a16="http://schemas.microsoft.com/office/drawing/2014/main" id="{E8E5AED9-9BDC-4568-96A4-3AE52C964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4373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59" name="Line 15">
                <a:extLst>
                  <a:ext uri="{FF2B5EF4-FFF2-40B4-BE49-F238E27FC236}">
                    <a16:creationId xmlns:a16="http://schemas.microsoft.com/office/drawing/2014/main" id="{7EC4EA82-215B-4209-9EF7-1B688F023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4509"/>
                <a:ext cx="46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0" name="Line 16">
                <a:extLst>
                  <a:ext uri="{FF2B5EF4-FFF2-40B4-BE49-F238E27FC236}">
                    <a16:creationId xmlns:a16="http://schemas.microsoft.com/office/drawing/2014/main" id="{D6B778BA-88A0-4A14-A121-A5921B046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3558"/>
                <a:ext cx="470" cy="9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1" name="Freeform 17">
                <a:extLst>
                  <a:ext uri="{FF2B5EF4-FFF2-40B4-BE49-F238E27FC236}">
                    <a16:creationId xmlns:a16="http://schemas.microsoft.com/office/drawing/2014/main" id="{E6062937-AB5E-41E1-8EA2-452D21ED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5" y="3490"/>
                <a:ext cx="347" cy="418"/>
              </a:xfrm>
              <a:custGeom>
                <a:avLst/>
                <a:gdLst>
                  <a:gd name="T0" fmla="*/ 0 w 399"/>
                  <a:gd name="T1" fmla="*/ 0 h 480"/>
                  <a:gd name="T2" fmla="*/ 399 w 399"/>
                  <a:gd name="T3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9" h="480">
                    <a:moveTo>
                      <a:pt x="0" y="0"/>
                    </a:moveTo>
                    <a:lnTo>
                      <a:pt x="399" y="4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2" name="Line 18">
                <a:extLst>
                  <a:ext uri="{FF2B5EF4-FFF2-40B4-BE49-F238E27FC236}">
                    <a16:creationId xmlns:a16="http://schemas.microsoft.com/office/drawing/2014/main" id="{5660E4FF-A704-44AA-AF48-716968BC2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4" y="2878"/>
                <a:ext cx="47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3" name="Freeform 19">
                <a:extLst>
                  <a:ext uri="{FF2B5EF4-FFF2-40B4-BE49-F238E27FC236}">
                    <a16:creationId xmlns:a16="http://schemas.microsoft.com/office/drawing/2014/main" id="{A2371DFD-770E-45A0-80C3-639DC20FE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3507"/>
                <a:ext cx="383" cy="383"/>
              </a:xfrm>
              <a:custGeom>
                <a:avLst/>
                <a:gdLst>
                  <a:gd name="T0" fmla="*/ 0 w 440"/>
                  <a:gd name="T1" fmla="*/ 440 h 440"/>
                  <a:gd name="T2" fmla="*/ 440 w 440"/>
                  <a:gd name="T3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0" h="440">
                    <a:moveTo>
                      <a:pt x="0" y="440"/>
                    </a:moveTo>
                    <a:lnTo>
                      <a:pt x="44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4" name="Freeform 20">
                <a:extLst>
                  <a:ext uri="{FF2B5EF4-FFF2-40B4-BE49-F238E27FC236}">
                    <a16:creationId xmlns:a16="http://schemas.microsoft.com/office/drawing/2014/main" id="{3C3AE3F4-7147-4B8D-895E-88CEEAFA0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2958"/>
                <a:ext cx="366" cy="366"/>
              </a:xfrm>
              <a:custGeom>
                <a:avLst/>
                <a:gdLst>
                  <a:gd name="T0" fmla="*/ 0 w 420"/>
                  <a:gd name="T1" fmla="*/ 0 h 420"/>
                  <a:gd name="T2" fmla="*/ 420 w 420"/>
                  <a:gd name="T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420">
                    <a:moveTo>
                      <a:pt x="0" y="0"/>
                    </a:moveTo>
                    <a:lnTo>
                      <a:pt x="420" y="4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5" name="Freeform 21">
                <a:extLst>
                  <a:ext uri="{FF2B5EF4-FFF2-40B4-BE49-F238E27FC236}">
                    <a16:creationId xmlns:a16="http://schemas.microsoft.com/office/drawing/2014/main" id="{AF77FA1D-B4EF-4AFB-8BEB-C6DC79FC7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7" y="4064"/>
                <a:ext cx="261" cy="323"/>
              </a:xfrm>
              <a:custGeom>
                <a:avLst/>
                <a:gdLst>
                  <a:gd name="T0" fmla="*/ 0 w 300"/>
                  <a:gd name="T1" fmla="*/ 371 h 371"/>
                  <a:gd name="T2" fmla="*/ 300 w 300"/>
                  <a:gd name="T3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71">
                    <a:moveTo>
                      <a:pt x="0" y="371"/>
                    </a:moveTo>
                    <a:lnTo>
                      <a:pt x="30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6" name="Freeform 22">
                <a:extLst>
                  <a:ext uri="{FF2B5EF4-FFF2-40B4-BE49-F238E27FC236}">
                    <a16:creationId xmlns:a16="http://schemas.microsoft.com/office/drawing/2014/main" id="{5C15E709-8981-44C3-8752-E9BEA6F45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" y="2967"/>
                <a:ext cx="383" cy="366"/>
              </a:xfrm>
              <a:custGeom>
                <a:avLst/>
                <a:gdLst>
                  <a:gd name="T0" fmla="*/ 0 w 440"/>
                  <a:gd name="T1" fmla="*/ 420 h 420"/>
                  <a:gd name="T2" fmla="*/ 440 w 440"/>
                  <a:gd name="T3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0" h="420">
                    <a:moveTo>
                      <a:pt x="0" y="420"/>
                    </a:moveTo>
                    <a:lnTo>
                      <a:pt x="44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7" name="Freeform 23">
                <a:extLst>
                  <a:ext uri="{FF2B5EF4-FFF2-40B4-BE49-F238E27FC236}">
                    <a16:creationId xmlns:a16="http://schemas.microsoft.com/office/drawing/2014/main" id="{D999AC38-70B8-48CA-80FE-9C5FF7789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" y="3524"/>
                <a:ext cx="383" cy="366"/>
              </a:xfrm>
              <a:custGeom>
                <a:avLst/>
                <a:gdLst>
                  <a:gd name="T0" fmla="*/ 0 w 440"/>
                  <a:gd name="T1" fmla="*/ 0 h 421"/>
                  <a:gd name="T2" fmla="*/ 440 w 440"/>
                  <a:gd name="T3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40" h="421">
                    <a:moveTo>
                      <a:pt x="0" y="0"/>
                    </a:moveTo>
                    <a:lnTo>
                      <a:pt x="440" y="42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8" name="Freeform 24">
                <a:extLst>
                  <a:ext uri="{FF2B5EF4-FFF2-40B4-BE49-F238E27FC236}">
                    <a16:creationId xmlns:a16="http://schemas.microsoft.com/office/drawing/2014/main" id="{5FDEF3E1-8E22-4BE3-B919-BA8DEE450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" y="3516"/>
                <a:ext cx="391" cy="357"/>
              </a:xfrm>
              <a:custGeom>
                <a:avLst/>
                <a:gdLst>
                  <a:gd name="T0" fmla="*/ 0 w 450"/>
                  <a:gd name="T1" fmla="*/ 410 h 410"/>
                  <a:gd name="T2" fmla="*/ 450 w 450"/>
                  <a:gd name="T3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0" h="410">
                    <a:moveTo>
                      <a:pt x="0" y="410"/>
                    </a:moveTo>
                    <a:lnTo>
                      <a:pt x="45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969" name="Freeform 25">
                <a:extLst>
                  <a:ext uri="{FF2B5EF4-FFF2-40B4-BE49-F238E27FC236}">
                    <a16:creationId xmlns:a16="http://schemas.microsoft.com/office/drawing/2014/main" id="{CD36FD8A-63D0-45BC-8494-94B3B8487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" y="2967"/>
                <a:ext cx="391" cy="357"/>
              </a:xfrm>
              <a:custGeom>
                <a:avLst/>
                <a:gdLst>
                  <a:gd name="T0" fmla="*/ 0 w 450"/>
                  <a:gd name="T1" fmla="*/ 0 h 410"/>
                  <a:gd name="T2" fmla="*/ 450 w 450"/>
                  <a:gd name="T3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0" h="410">
                    <a:moveTo>
                      <a:pt x="0" y="0"/>
                    </a:moveTo>
                    <a:lnTo>
                      <a:pt x="450" y="41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970" name="Rectangle 26">
              <a:extLst>
                <a:ext uri="{FF2B5EF4-FFF2-40B4-BE49-F238E27FC236}">
                  <a16:creationId xmlns:a16="http://schemas.microsoft.com/office/drawing/2014/main" id="{41ADDF7A-A1F5-4BE4-A048-0270E6430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43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1" name="Rectangle 27">
              <a:extLst>
                <a:ext uri="{FF2B5EF4-FFF2-40B4-BE49-F238E27FC236}">
                  <a16:creationId xmlns:a16="http://schemas.microsoft.com/office/drawing/2014/main" id="{CFE413A5-5DA6-46A6-A3A3-D6BF351D4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84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2" name="Rectangle 28">
              <a:extLst>
                <a:ext uri="{FF2B5EF4-FFF2-40B4-BE49-F238E27FC236}">
                  <a16:creationId xmlns:a16="http://schemas.microsoft.com/office/drawing/2014/main" id="{28563921-22D9-4F9F-890B-7482DE69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3" name="Rectangle 29">
              <a:extLst>
                <a:ext uri="{FF2B5EF4-FFF2-40B4-BE49-F238E27FC236}">
                  <a16:creationId xmlns:a16="http://schemas.microsoft.com/office/drawing/2014/main" id="{2936DB87-C71B-4744-90A5-A6D4DADD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84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4" name="Rectangle 30">
              <a:extLst>
                <a:ext uri="{FF2B5EF4-FFF2-40B4-BE49-F238E27FC236}">
                  <a16:creationId xmlns:a16="http://schemas.microsoft.com/office/drawing/2014/main" id="{C5F6C26D-629B-4331-AB2F-C6461609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3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5" name="Rectangle 31">
              <a:extLst>
                <a:ext uri="{FF2B5EF4-FFF2-40B4-BE49-F238E27FC236}">
                  <a16:creationId xmlns:a16="http://schemas.microsoft.com/office/drawing/2014/main" id="{1399C49A-5365-468A-94A4-57A115310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5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6" name="Rectangle 32">
              <a:extLst>
                <a:ext uri="{FF2B5EF4-FFF2-40B4-BE49-F238E27FC236}">
                  <a16:creationId xmlns:a16="http://schemas.microsoft.com/office/drawing/2014/main" id="{6B0561EB-5F4D-472A-98BF-74B91DD8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29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7" name="Rectangle 33">
              <a:extLst>
                <a:ext uri="{FF2B5EF4-FFF2-40B4-BE49-F238E27FC236}">
                  <a16:creationId xmlns:a16="http://schemas.microsoft.com/office/drawing/2014/main" id="{AC958D61-C19C-4393-BAE0-79917AA4E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184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9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8" name="Rectangle 34">
              <a:extLst>
                <a:ext uri="{FF2B5EF4-FFF2-40B4-BE49-F238E27FC236}">
                  <a16:creationId xmlns:a16="http://schemas.microsoft.com/office/drawing/2014/main" id="{2F527788-8B9B-467C-BC4B-0D6B6124E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75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6979" name="Rectangle 35">
              <a:extLst>
                <a:ext uri="{FF2B5EF4-FFF2-40B4-BE49-F238E27FC236}">
                  <a16:creationId xmlns:a16="http://schemas.microsoft.com/office/drawing/2014/main" id="{92DB32E2-497E-4C71-A383-14CB3DC7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11"/>
              <a:ext cx="2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=6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=1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=9        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10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  <p:sp>
          <p:nvSpPr>
            <p:cNvPr id="466980" name="Rectangle 36">
              <a:extLst>
                <a:ext uri="{FF2B5EF4-FFF2-40B4-BE49-F238E27FC236}">
                  <a16:creationId xmlns:a16="http://schemas.microsoft.com/office/drawing/2014/main" id="{2438FE12-F0A8-4FBE-9B8E-3164108F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2065"/>
              <a:ext cx="1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=4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=1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=7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=4</a:t>
              </a:r>
            </a:p>
          </p:txBody>
        </p:sp>
        <p:sp>
          <p:nvSpPr>
            <p:cNvPr id="466981" name="Rectangle 37">
              <a:extLst>
                <a:ext uri="{FF2B5EF4-FFF2-40B4-BE49-F238E27FC236}">
                  <a16:creationId xmlns:a16="http://schemas.microsoft.com/office/drawing/2014/main" id="{EF109E7A-5E91-4171-80E2-1D6A408F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564"/>
              <a:ext cx="17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=5                      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9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=4</a:t>
              </a:r>
            </a:p>
          </p:txBody>
        </p:sp>
        <p:sp>
          <p:nvSpPr>
            <p:cNvPr id="466982" name="Rectangle 38">
              <a:extLst>
                <a:ext uri="{FF2B5EF4-FFF2-40B4-BE49-F238E27FC236}">
                  <a16:creationId xmlns:a16="http://schemas.microsoft.com/office/drawing/2014/main" id="{2B27F9BC-D400-439E-B8AA-B8EE67915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5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</p:grpSp>
      <p:sp>
        <p:nvSpPr>
          <p:cNvPr id="466983" name="Rectangle 39">
            <a:extLst>
              <a:ext uri="{FF2B5EF4-FFF2-40B4-BE49-F238E27FC236}">
                <a16:creationId xmlns:a16="http://schemas.microsoft.com/office/drawing/2014/main" id="{615F49F1-3273-4F0E-A495-CAEADDDC0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05388"/>
            <a:ext cx="224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7.21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一个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F5EC6DC7-E57B-4EC7-AAF8-92CF083A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13013"/>
            <a:ext cx="6864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②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从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vl(n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1) = ve(n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起向后递推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vl(i) = Min{vl(j)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dut(&lt;i, j&gt;)}	          &lt;i, j&gt;∈S,  i = n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2, … , 0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其中，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是所有以第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个顶点为尾的弧的集合。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808FD12C-F443-4B0B-8C4C-D4E839A1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28688"/>
            <a:ext cx="5292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）事件的最早发生时间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ve(j)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和最迟发生时间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vl(j)</a:t>
            </a: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AEC45D90-24C9-4BCB-A9E2-33FE26D2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289050"/>
            <a:ext cx="741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①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从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ve(0) = 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开始向前递推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ve(j) = Max{ve(i) + dut(&lt;i, j&gt;)}	          &lt;i, j&gt;∈T,  j = 1, 2, … , n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其中，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是所有以第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个顶点为头的弧的集合。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dut(&lt;i, j&gt;)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是由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&lt;j , k&gt;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弧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表示的活动的持续时间。</a:t>
            </a:r>
          </a:p>
        </p:txBody>
      </p:sp>
      <p:sp>
        <p:nvSpPr>
          <p:cNvPr id="467973" name="Rectangle 5">
            <a:extLst>
              <a:ext uri="{FF2B5EF4-FFF2-40B4-BE49-F238E27FC236}">
                <a16:creationId xmlns:a16="http://schemas.microsoft.com/office/drawing/2014/main" id="{F7CCC56C-3419-4E05-8F14-2CBBA81F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4772025"/>
            <a:ext cx="80533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1800" b="1"/>
              <a:t>        </a:t>
            </a:r>
            <a:r>
              <a:rPr kumimoji="0" lang="zh-CN" altLang="en-US" sz="1800" b="1"/>
              <a:t>最迟开始时间：在不推迟整个工程完成的前提下，活动</a:t>
            </a:r>
            <a:r>
              <a:rPr kumimoji="0" lang="en-US" altLang="zh-CN" sz="1800" b="1"/>
              <a:t>a</a:t>
            </a:r>
            <a:r>
              <a:rPr kumimoji="0" lang="en-US" altLang="zh-CN" sz="1800" b="1" baseline="-25000"/>
              <a:t>i</a:t>
            </a:r>
            <a:r>
              <a:rPr kumimoji="0" lang="zh-CN" altLang="en-US" sz="1800" b="1"/>
              <a:t>最迟必须开始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进行的时间。记为</a:t>
            </a:r>
            <a:r>
              <a:rPr kumimoji="0" lang="en-US" altLang="zh-CN" sz="1800" b="1"/>
              <a:t>l(i)</a:t>
            </a:r>
            <a:r>
              <a:rPr kumimoji="0" lang="zh-CN" altLang="en-US" sz="1800" b="1"/>
              <a:t>，表示活动</a:t>
            </a:r>
            <a:r>
              <a:rPr kumimoji="0" lang="en-US" altLang="zh-CN" sz="1800" b="1"/>
              <a:t>ai</a:t>
            </a:r>
            <a:r>
              <a:rPr kumimoji="0" lang="zh-CN" altLang="en-US" sz="1800" b="1"/>
              <a:t>的最迟开始时间。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如果活动</a:t>
            </a:r>
            <a:r>
              <a:rPr kumimoji="0" lang="en-US" altLang="zh-CN" sz="1800" b="1"/>
              <a:t>a</a:t>
            </a:r>
            <a:r>
              <a:rPr kumimoji="0" lang="en-US" altLang="zh-CN" sz="1800" b="1" baseline="-25000"/>
              <a:t>i</a:t>
            </a:r>
            <a:r>
              <a:rPr kumimoji="0" lang="zh-CN" altLang="en-US" sz="1800" b="1"/>
              <a:t>由弧</a:t>
            </a:r>
            <a:r>
              <a:rPr kumimoji="0" lang="en-US" altLang="zh-CN" sz="1800" b="1"/>
              <a:t>&lt;j , k&gt;</a:t>
            </a:r>
            <a:r>
              <a:rPr kumimoji="0" lang="zh-CN" altLang="en-US" sz="1800" b="1"/>
              <a:t>表示，其持续时间记为</a:t>
            </a:r>
            <a:r>
              <a:rPr kumimoji="0" lang="en-US" altLang="zh-CN" sz="1800" b="1"/>
              <a:t>dut(&lt;j, k&gt;)</a:t>
            </a:r>
            <a:r>
              <a:rPr kumimoji="0" lang="zh-CN" altLang="en-US" sz="1800" b="1"/>
              <a:t>，则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	</a:t>
            </a:r>
            <a:r>
              <a:rPr kumimoji="0" lang="en-US" altLang="zh-CN" sz="1800" b="1"/>
              <a:t>e(i) = ve(j)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	l(i) = vl(k) 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dut(&lt;j, k&gt;)</a:t>
            </a:r>
          </a:p>
        </p:txBody>
      </p:sp>
      <p:sp>
        <p:nvSpPr>
          <p:cNvPr id="467974" name="Rectangle 6">
            <a:extLst>
              <a:ext uri="{FF2B5EF4-FFF2-40B4-BE49-F238E27FC236}">
                <a16:creationId xmlns:a16="http://schemas.microsoft.com/office/drawing/2014/main" id="{85DCFA34-F10D-4669-B687-366447A8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2025"/>
            <a:ext cx="444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）活动的最早发生时间和最迟发生时间</a:t>
            </a:r>
          </a:p>
        </p:txBody>
      </p:sp>
      <p:sp>
        <p:nvSpPr>
          <p:cNvPr id="467975" name="Rectangle 7">
            <a:extLst>
              <a:ext uri="{FF2B5EF4-FFF2-40B4-BE49-F238E27FC236}">
                <a16:creationId xmlns:a16="http://schemas.microsoft.com/office/drawing/2014/main" id="{AF0DF2DC-09BA-4D97-893A-A3C10CF3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74945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最早开始时间：假设开始点是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，从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的最长路径长度叫做事件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的最早发生时间。这个时间决定了所有以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</a:t>
            </a:r>
            <a:r>
              <a:rPr kumimoji="0"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为尾的弧所表示的活动的最早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开始时间。记为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e(i)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，表示活动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的最早开始时间。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B8D38548-8424-430C-A3C8-107CC6D7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50913"/>
            <a:ext cx="78470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6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1800" b="1"/>
              <a:t>      ①</a:t>
            </a:r>
            <a:r>
              <a:rPr kumimoji="0" lang="zh-CN" altLang="en-US" sz="1800" b="1"/>
              <a:t>算法思想：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1</a:t>
            </a:r>
            <a:r>
              <a:rPr kumimoji="0" lang="zh-CN" altLang="en-US" sz="1800" b="1"/>
              <a:t>．输入</a:t>
            </a:r>
            <a:r>
              <a:rPr kumimoji="0" lang="en-US" altLang="zh-CN" sz="1800" b="1"/>
              <a:t>e</a:t>
            </a:r>
            <a:r>
              <a:rPr kumimoji="0" lang="zh-CN" altLang="en-US" sz="1800" b="1"/>
              <a:t>条弧</a:t>
            </a:r>
            <a:r>
              <a:rPr kumimoji="0" lang="en-US" altLang="zh-CN" sz="1800" b="1"/>
              <a:t>&lt;j, k&gt;</a:t>
            </a:r>
            <a:r>
              <a:rPr kumimoji="0" lang="zh-CN" altLang="en-US" sz="1800" b="1"/>
              <a:t>，建立</a:t>
            </a:r>
            <a:r>
              <a:rPr kumimoji="0" lang="en-US" altLang="zh-CN" sz="1800" b="1"/>
              <a:t>AOE-</a:t>
            </a:r>
            <a:r>
              <a:rPr kumimoji="0" lang="zh-CN" altLang="en-US" sz="1800" b="1"/>
              <a:t>网的存储结构；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2</a:t>
            </a:r>
            <a:r>
              <a:rPr kumimoji="0" lang="zh-CN" altLang="en-US" sz="1800" b="1"/>
              <a:t>．从源点</a:t>
            </a:r>
            <a:r>
              <a:rPr kumimoji="0" lang="en-US" altLang="zh-CN" sz="1800" b="1"/>
              <a:t>v</a:t>
            </a:r>
            <a:r>
              <a:rPr kumimoji="0" lang="en-US" altLang="zh-CN" sz="1800" b="1" baseline="-25000"/>
              <a:t>0</a:t>
            </a:r>
            <a:r>
              <a:rPr kumimoji="0" lang="zh-CN" altLang="en-US" sz="1800" b="1"/>
              <a:t>出发，令</a:t>
            </a:r>
            <a:r>
              <a:rPr kumimoji="0" lang="en-US" altLang="zh-CN" sz="1800" b="1"/>
              <a:t>ve[0] = 0</a:t>
            </a:r>
            <a:r>
              <a:rPr kumimoji="0" lang="zh-CN" altLang="en-US" sz="1800" b="1"/>
              <a:t>，按拓扑有序求其余各顶点的最早发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生时间</a:t>
            </a:r>
            <a:r>
              <a:rPr kumimoji="0" lang="en-US" altLang="zh-CN" sz="1800" b="1"/>
              <a:t>ve[i](1≤i≤n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1)</a:t>
            </a:r>
            <a:r>
              <a:rPr kumimoji="0" lang="zh-CN" altLang="en-US" sz="1800" b="1"/>
              <a:t>。如果得到的拓扑有序序列中顶点个数小于网中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顶点数</a:t>
            </a:r>
            <a:r>
              <a:rPr kumimoji="0" lang="en-US" altLang="zh-CN" sz="1800" b="1"/>
              <a:t>n</a:t>
            </a:r>
            <a:r>
              <a:rPr kumimoji="0" lang="zh-CN" altLang="en-US" sz="1800" b="1"/>
              <a:t>，则说明网中存在环，不能求关键路径，算法终止；否则执行步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骤</a:t>
            </a:r>
            <a:r>
              <a:rPr kumimoji="0" lang="en-US" altLang="zh-CN" sz="1800" b="1"/>
              <a:t>3</a:t>
            </a:r>
            <a:r>
              <a:rPr kumimoji="0" lang="zh-CN" altLang="en-US" sz="1800" b="1"/>
              <a:t>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3</a:t>
            </a:r>
            <a:r>
              <a:rPr kumimoji="0" lang="zh-CN" altLang="en-US" sz="1800" b="1"/>
              <a:t>．从汇点</a:t>
            </a:r>
            <a:r>
              <a:rPr kumimoji="0" lang="en-US" altLang="zh-CN" sz="1800" b="1"/>
              <a:t>v</a:t>
            </a:r>
            <a:r>
              <a:rPr kumimoji="0" lang="en-US" altLang="zh-CN" sz="1800" b="1" baseline="-25000"/>
              <a:t>n</a:t>
            </a:r>
            <a:r>
              <a:rPr kumimoji="0" lang="zh-CN" altLang="en-US" sz="1800" b="1"/>
              <a:t>出发令</a:t>
            </a:r>
            <a:r>
              <a:rPr kumimoji="0" lang="en-US" altLang="zh-CN" sz="1800" b="1"/>
              <a:t>vl[n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1] = ve[n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1]</a:t>
            </a:r>
            <a:r>
              <a:rPr kumimoji="0" lang="zh-CN" altLang="en-US" sz="1800" b="1"/>
              <a:t>，按逆拓扑有序求其余各顶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点的最迟发生时间</a:t>
            </a:r>
            <a:r>
              <a:rPr kumimoji="0" lang="en-US" altLang="zh-CN" sz="1800" b="1"/>
              <a:t>veli]( 2≤i≤n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2)</a:t>
            </a:r>
            <a:r>
              <a:rPr kumimoji="0" lang="zh-CN" altLang="en-US" sz="1800" b="1"/>
              <a:t>；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4</a:t>
            </a:r>
            <a:r>
              <a:rPr kumimoji="0" lang="zh-CN" altLang="en-US" sz="1800" b="1"/>
              <a:t>．根据各顶点的</a:t>
            </a:r>
            <a:r>
              <a:rPr kumimoji="0" lang="en-US" altLang="zh-CN" sz="1800" b="1"/>
              <a:t>ve</a:t>
            </a:r>
            <a:r>
              <a:rPr kumimoji="0" lang="zh-CN" altLang="en-US" sz="1800" b="1"/>
              <a:t>和</a:t>
            </a:r>
            <a:r>
              <a:rPr kumimoji="0" lang="en-US" altLang="zh-CN" sz="1800" b="1"/>
              <a:t>vl</a:t>
            </a:r>
            <a:r>
              <a:rPr kumimoji="0" lang="zh-CN" altLang="en-US" sz="1800" b="1"/>
              <a:t>值，求每条弧</a:t>
            </a:r>
            <a:r>
              <a:rPr kumimoji="0" lang="en-US" altLang="zh-CN" sz="1800" b="1"/>
              <a:t>s</a:t>
            </a:r>
            <a:r>
              <a:rPr kumimoji="0" lang="zh-CN" altLang="en-US" sz="1800" b="1"/>
              <a:t>的最早开始时间</a:t>
            </a:r>
            <a:r>
              <a:rPr kumimoji="0" lang="en-US" altLang="zh-CN" sz="1800" b="1"/>
              <a:t>e(s)</a:t>
            </a:r>
            <a:r>
              <a:rPr kumimoji="0" lang="zh-CN" altLang="en-US" sz="1800" b="1"/>
              <a:t>和最迟开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始时间</a:t>
            </a:r>
            <a:r>
              <a:rPr kumimoji="0" lang="en-US" altLang="zh-CN" sz="1800" b="1"/>
              <a:t>l(s)</a:t>
            </a:r>
            <a:r>
              <a:rPr kumimoji="0" lang="zh-CN" altLang="en-US" sz="1800" b="1"/>
              <a:t>。若某条弧满足条件</a:t>
            </a:r>
            <a:r>
              <a:rPr kumimoji="0" lang="en-US" altLang="zh-CN" sz="1800" b="1"/>
              <a:t>e(s) = l(s)</a:t>
            </a:r>
            <a:r>
              <a:rPr kumimoji="0" lang="zh-CN" altLang="en-US" sz="1800" b="1"/>
              <a:t>，则为关键活动。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16F6AA5C-C3A8-46EF-9D88-20861195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213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）关键路径算法</a:t>
            </a:r>
          </a:p>
        </p:txBody>
      </p:sp>
      <p:sp>
        <p:nvSpPr>
          <p:cNvPr id="468996" name="Rectangle 4">
            <a:extLst>
              <a:ext uri="{FF2B5EF4-FFF2-40B4-BE49-F238E27FC236}">
                <a16:creationId xmlns:a16="http://schemas.microsoft.com/office/drawing/2014/main" id="{C0A6B7C7-4ACC-4516-8C47-8130B20A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3759200"/>
            <a:ext cx="79533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66725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1800" b="1"/>
              <a:t>②</a:t>
            </a:r>
            <a:r>
              <a:rPr kumimoji="0" lang="zh-CN" altLang="en-US" sz="1800" b="1"/>
              <a:t>算法实现 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  如①所述，计算各顶点的</a:t>
            </a:r>
            <a:r>
              <a:rPr kumimoji="0" lang="en-US" altLang="zh-CN" sz="1800" b="1"/>
              <a:t>ve</a:t>
            </a:r>
            <a:r>
              <a:rPr kumimoji="0" lang="zh-CN" altLang="en-US" sz="1800" b="1"/>
              <a:t>值是在拓扑排序的过程中进行的，需对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拓扑排序的算法作如下修改：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  </a:t>
            </a:r>
            <a:r>
              <a:rPr kumimoji="0" lang="en-US" altLang="zh-CN" sz="1800" b="1"/>
              <a:t>1</a:t>
            </a:r>
            <a:r>
              <a:rPr kumimoji="0" lang="zh-CN" altLang="en-US" sz="1800" b="1"/>
              <a:t>．在拓扑排序之前设初值，令</a:t>
            </a:r>
            <a:r>
              <a:rPr kumimoji="0" lang="en-US" altLang="zh-CN" sz="1800" b="1"/>
              <a:t>ve[i]</a:t>
            </a:r>
            <a:r>
              <a:rPr kumimoji="0" lang="zh-CN" altLang="en-US" sz="1800" b="1"/>
              <a:t>＝</a:t>
            </a:r>
            <a:r>
              <a:rPr kumimoji="0" lang="en-US" altLang="zh-CN" sz="1800" b="1"/>
              <a:t>0(0≤i≤n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1)</a:t>
            </a:r>
            <a:r>
              <a:rPr kumimoji="0" lang="zh-CN" altLang="en-US" sz="1800" b="1"/>
              <a:t>；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  </a:t>
            </a:r>
            <a:r>
              <a:rPr kumimoji="0" lang="en-US" altLang="zh-CN" sz="1800" b="1"/>
              <a:t>2</a:t>
            </a:r>
            <a:r>
              <a:rPr kumimoji="0" lang="zh-CN" altLang="en-US" sz="1800" b="1"/>
              <a:t>．在算法中增加一个计算</a:t>
            </a:r>
            <a:r>
              <a:rPr kumimoji="0" lang="en-US" altLang="zh-CN" sz="1800" b="1"/>
              <a:t>vj</a:t>
            </a:r>
            <a:r>
              <a:rPr kumimoji="0" lang="zh-CN" altLang="en-US" sz="1800" b="1"/>
              <a:t>的之间后继</a:t>
            </a:r>
            <a:r>
              <a:rPr kumimoji="0" lang="en-US" altLang="zh-CN" sz="1800" b="1"/>
              <a:t>vk</a:t>
            </a:r>
            <a:r>
              <a:rPr kumimoji="0" lang="zh-CN" altLang="en-US" sz="1800" b="1"/>
              <a:t>的最早发生时间的操作：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若</a:t>
            </a:r>
            <a:r>
              <a:rPr kumimoji="0" lang="en-US" altLang="zh-CN" sz="1800" b="1"/>
              <a:t>ve(j) + dut(&lt;j, k&gt;) &gt; ve[k]</a:t>
            </a:r>
            <a:r>
              <a:rPr kumimoji="0" lang="zh-CN" altLang="en-US" sz="1800" b="1"/>
              <a:t>，则</a:t>
            </a:r>
            <a:r>
              <a:rPr kumimoji="0" lang="en-US" altLang="zh-CN" sz="1800" b="1"/>
              <a:t>ve[k]</a:t>
            </a:r>
            <a:r>
              <a:rPr kumimoji="0" lang="zh-CN" altLang="en-US" sz="1800" b="1"/>
              <a:t>＝</a:t>
            </a:r>
            <a:r>
              <a:rPr kumimoji="0" lang="en-US" altLang="zh-CN" sz="1800" b="1"/>
              <a:t>ve(j) + dut(&lt;j, k&gt;)</a:t>
            </a:r>
            <a:r>
              <a:rPr kumimoji="0" lang="zh-CN" altLang="en-US" sz="1800" b="1"/>
              <a:t>；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         </a:t>
            </a:r>
            <a:r>
              <a:rPr kumimoji="0" lang="en-US" altLang="zh-CN" sz="1800" b="1"/>
              <a:t>3</a:t>
            </a:r>
            <a:r>
              <a:rPr kumimoji="0" lang="zh-CN" altLang="en-US" sz="1800" b="1"/>
              <a:t>．为了能按逆拓扑有序序列的顺序计算各顶点的</a:t>
            </a:r>
            <a:r>
              <a:rPr kumimoji="0" lang="en-US" altLang="zh-CN" sz="1800" b="1"/>
              <a:t>vl</a:t>
            </a:r>
            <a:r>
              <a:rPr kumimoji="0" lang="zh-CN" altLang="en-US" sz="1800" b="1"/>
              <a:t>值，需记下在拓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扑排序的过程中求得的拓扑有序序列，这需要在拓扑排序算法中，增设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一个栈以记录拓扑有序序列，则在计算求得各顶点的</a:t>
            </a:r>
            <a:r>
              <a:rPr kumimoji="0" lang="en-US" altLang="zh-CN" sz="1800" b="1"/>
              <a:t>ve</a:t>
            </a:r>
            <a:r>
              <a:rPr kumimoji="0" lang="zh-CN" altLang="en-US" sz="1800" b="1"/>
              <a:t>值之后，从栈顶至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栈底便为逆拓扑有序序列。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055FB482-F2D0-4826-B814-C41CFF5D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6200"/>
            <a:ext cx="8666162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1800" b="1"/>
              <a:t>        Status TopologicalOrder (ALGraph  G, Stack  &amp;T)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//</a:t>
            </a:r>
            <a:r>
              <a:rPr kumimoji="0" lang="zh-CN" altLang="en-US" sz="1800" b="1"/>
              <a:t>有向网</a:t>
            </a:r>
            <a:r>
              <a:rPr kumimoji="0" lang="en-US" altLang="zh-CN" sz="1800" b="1"/>
              <a:t>G</a:t>
            </a:r>
            <a:r>
              <a:rPr kumimoji="0" lang="zh-CN" altLang="en-US" sz="1800" b="1"/>
              <a:t>采用邻接表存储结构，求各顶点事件最早发生时间</a:t>
            </a:r>
            <a:r>
              <a:rPr kumimoji="0" lang="en-US" altLang="zh-CN" sz="1800" b="1"/>
              <a:t>ve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// </a:t>
            </a:r>
            <a:r>
              <a:rPr kumimoji="0" lang="zh-CN" altLang="en-US" sz="1800" b="1"/>
              <a:t>（全局变量）。 </a:t>
            </a:r>
            <a:r>
              <a:rPr kumimoji="0" lang="en-US" altLang="zh-CN" sz="1800" b="1"/>
              <a:t>T</a:t>
            </a:r>
            <a:r>
              <a:rPr kumimoji="0" lang="zh-CN" altLang="en-US" sz="1800" b="1"/>
              <a:t>为拓扑序列顶点栈，</a:t>
            </a:r>
            <a:r>
              <a:rPr kumimoji="0" lang="en-US" altLang="zh-CN" sz="1800" b="1"/>
              <a:t>S</a:t>
            </a:r>
            <a:r>
              <a:rPr kumimoji="0" lang="zh-CN" altLang="en-US" sz="1800" b="1"/>
              <a:t>为零入度顶点栈。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//</a:t>
            </a:r>
            <a:r>
              <a:rPr kumimoji="0" lang="zh-CN" altLang="en-US" sz="1800" b="1"/>
              <a:t>若</a:t>
            </a:r>
            <a:r>
              <a:rPr kumimoji="0" lang="en-US" altLang="zh-CN" sz="1800" b="1"/>
              <a:t>G</a:t>
            </a:r>
            <a:r>
              <a:rPr kumimoji="0" lang="zh-CN" altLang="en-US" sz="1800" b="1"/>
              <a:t>无回路，则用栈</a:t>
            </a:r>
            <a:r>
              <a:rPr kumimoji="0" lang="en-US" altLang="zh-CN" sz="1800" b="1"/>
              <a:t>T</a:t>
            </a:r>
            <a:r>
              <a:rPr kumimoji="0" lang="zh-CN" altLang="en-US" sz="1800" b="1"/>
              <a:t>返回</a:t>
            </a:r>
            <a:r>
              <a:rPr kumimoji="0" lang="en-US" altLang="zh-CN" sz="1800" b="1"/>
              <a:t>G</a:t>
            </a:r>
            <a:r>
              <a:rPr kumimoji="0" lang="zh-CN" altLang="en-US" sz="1800" b="1"/>
              <a:t>的一个拓扑序列，且函数值为</a:t>
            </a:r>
            <a:r>
              <a:rPr kumimoji="0" lang="en-US" altLang="zh-CN" sz="1800" b="1"/>
              <a:t>OK</a:t>
            </a:r>
            <a:r>
              <a:rPr kumimoji="0" lang="zh-CN" altLang="en-US" sz="1800" b="1"/>
              <a:t>，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//</a:t>
            </a:r>
            <a:r>
              <a:rPr kumimoji="0" lang="zh-CN" altLang="en-US" sz="1800" b="1"/>
              <a:t>否则</a:t>
            </a:r>
            <a:r>
              <a:rPr kumimoji="0" lang="en-US" altLang="zh-CN" sz="1800" b="1"/>
              <a:t>ERROR</a:t>
            </a:r>
            <a:r>
              <a:rPr kumimoji="0" lang="zh-CN" altLang="en-US" sz="1800" b="1"/>
              <a:t>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FindInDegree (G, indegree);	//</a:t>
            </a:r>
            <a:r>
              <a:rPr kumimoji="0" lang="zh-CN" altLang="en-US" sz="1800" b="1"/>
              <a:t>对各顶点求入度</a:t>
            </a:r>
            <a:r>
              <a:rPr kumimoji="0" lang="en-US" altLang="zh-CN" sz="1800" b="1"/>
              <a:t>indegree[0..vernum-1]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</a:t>
            </a:r>
            <a:r>
              <a:rPr kumimoji="0" lang="zh-CN" altLang="en-US" sz="1800" b="1"/>
              <a:t>建</a:t>
            </a:r>
            <a:r>
              <a:rPr kumimoji="0" lang="en-US" altLang="zh-CN" sz="1800" b="1"/>
              <a:t>0</a:t>
            </a:r>
            <a:r>
              <a:rPr kumimoji="0" lang="zh-CN" altLang="en-US" sz="1800" b="1"/>
              <a:t>入度顶点栈</a:t>
            </a:r>
            <a:r>
              <a:rPr kumimoji="0" lang="en-US" altLang="zh-CN" sz="1800" b="1"/>
              <a:t>S;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InitStack (T); 			//</a:t>
            </a:r>
            <a:r>
              <a:rPr kumimoji="0" lang="zh-CN" altLang="en-US" sz="1800" b="1"/>
              <a:t>初始化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</a:t>
            </a:r>
            <a:r>
              <a:rPr kumimoji="0" lang="en-US" altLang="zh-CN" sz="1800" b="1"/>
              <a:t>count = 0;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ve[0..G.vexnum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1] = 0;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while (!StackEmpty (S))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        Pop (S, j);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        Push (T, j); 			//j</a:t>
            </a:r>
            <a:r>
              <a:rPr kumimoji="0" lang="zh-CN" altLang="en-US" sz="1800" b="1"/>
              <a:t>号顶点入</a:t>
            </a:r>
            <a:r>
              <a:rPr kumimoji="0" lang="en-US" altLang="zh-CN" sz="1800" b="1"/>
              <a:t>T</a:t>
            </a:r>
            <a:r>
              <a:rPr kumimoji="0" lang="zh-CN" altLang="en-US" sz="1800" b="1"/>
              <a:t>栈并计数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	        </a:t>
            </a:r>
            <a:r>
              <a:rPr kumimoji="0" lang="en-US" altLang="zh-CN" sz="1800" b="1"/>
              <a:t>+ + count;		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        for (p = G.vertices[i].firstarc; p; p = p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&gt;nextarc)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	k = p</a:t>
            </a:r>
            <a:r>
              <a:rPr kumimoji="0" lang="zh-CN" altLang="en-US" sz="1800" b="1"/>
              <a:t>－</a:t>
            </a:r>
            <a:r>
              <a:rPr kumimoji="0" lang="en-US" altLang="zh-CN" sz="1800" b="1"/>
              <a:t>&gt;adjvex;		//</a:t>
            </a:r>
            <a:r>
              <a:rPr kumimoji="0" lang="zh-CN" altLang="en-US" sz="1800" b="1"/>
              <a:t>对</a:t>
            </a:r>
            <a:r>
              <a:rPr kumimoji="0" lang="en-US" altLang="zh-CN" sz="1800" b="1"/>
              <a:t>j</a:t>
            </a:r>
            <a:r>
              <a:rPr kumimoji="0" lang="zh-CN" altLang="en-US" sz="1800" b="1"/>
              <a:t>号顶点的每个邻接点的入度减</a:t>
            </a:r>
            <a:r>
              <a:rPr kumimoji="0" lang="en-US" altLang="zh-CN" sz="1800" b="1"/>
              <a:t>1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	if ((――indegree[k]) = = 0)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/>
              <a:t>		        Push (S, k);		//</a:t>
            </a:r>
            <a:r>
              <a:rPr kumimoji="0" lang="zh-CN" altLang="en-US" sz="1800" b="1"/>
              <a:t>若入度减为</a:t>
            </a:r>
            <a:r>
              <a:rPr kumimoji="0" lang="en-US" altLang="zh-CN" sz="1800" b="1"/>
              <a:t>0</a:t>
            </a:r>
            <a:r>
              <a:rPr kumimoji="0" lang="zh-CN" altLang="en-US" sz="1800" b="1"/>
              <a:t>，则入栈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2C19ED6C-DE94-4AC3-AAAF-6AA8485E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901700"/>
            <a:ext cx="399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算法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如下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算法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7.10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改写而成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92A7DFEA-D3A4-4FB1-9748-19ED52E3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838200"/>
            <a:ext cx="649446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if (ve[j] + * (p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&gt;info) &gt; ve[k])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	ve[k] = ve[j] + *(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&gt;info);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} // for   * (p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&gt;info) = dut (&lt;j, k&gt;)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} // while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if (count &lt; G.vexnum)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return  ERROR;	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该有向网有回路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} // TopologicalOrder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50900A29-77F1-4D93-B544-C950D36B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17888"/>
            <a:ext cx="6584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Status CriticalPath (ALGraph  G)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//G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为有向网，输出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的各项关键活动。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if (!TopologicalOrder (G, T))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return  ERROR;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vl[0..G.vexnum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1] = ve[0..G.vexnum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1];		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初始化顶点事件的最迟发生时间 </a:t>
            </a:r>
          </a:p>
        </p:txBody>
      </p:sp>
      <p:sp>
        <p:nvSpPr>
          <p:cNvPr id="471044" name="Rectangle 4">
            <a:extLst>
              <a:ext uri="{FF2B5EF4-FFF2-40B4-BE49-F238E27FC236}">
                <a16:creationId xmlns:a16="http://schemas.microsoft.com/office/drawing/2014/main" id="{AA8CFAD0-20E5-4F84-9F10-9AEF0B90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68638"/>
            <a:ext cx="303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算法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如下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求关键路径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AE850E8C-B372-4408-A8E1-AE63422B6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836613"/>
            <a:ext cx="7777163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while (!StackEmpty (T)) 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按拓扑逆序求各顶点的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vl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值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for (Pop (T, j), p = G.vertices[i].firstarc; p; p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&gt;nextarc)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k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&gt;adjvex;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dut = *(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&gt;info);		//dut&lt;j, k&gt;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if (vl[k]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dut &lt; vl[j])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        vl[j] = vl[k]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dut;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} // for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	for (j = 0; j &lt; G.vexnum; ++ j)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ee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el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和关键活动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 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for (p = G.vertices[j].firstarc; p; p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&gt;nextarc)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k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&gt;adjvex;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dut = *(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&gt;info);	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ee = ve[j];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el = vl[k]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dut;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tag = (ee = = el) ? ‘*’ : ‘’;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printf (j, k, dut, ee, el, tag);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输出关键活动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} // CriticalPath</a:t>
            </a:r>
          </a:p>
        </p:txBody>
      </p:sp>
      <p:sp>
        <p:nvSpPr>
          <p:cNvPr id="472067" name="AutoShape 3">
            <a:extLst>
              <a:ext uri="{FF2B5EF4-FFF2-40B4-BE49-F238E27FC236}">
                <a16:creationId xmlns:a16="http://schemas.microsoft.com/office/drawing/2014/main" id="{56EAB18E-4160-448B-8036-93681ED1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661025"/>
            <a:ext cx="2735262" cy="7905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时间复杂度：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O(n + e)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18A780B4-0EB6-487A-96D4-9B1B7662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28650"/>
            <a:ext cx="7766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③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例子</a:t>
            </a:r>
          </a:p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例如，对图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7.22(a)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所示的计算结果如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7.23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所示，可见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为关键</a:t>
            </a:r>
          </a:p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活动，组成一条从源点到汇点的关键路径，如图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7.22(b)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所示。                      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DD586B74-C4E0-4027-931B-2C2C59E3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42862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7.22   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网及其关键路径</a:t>
            </a:r>
          </a:p>
        </p:txBody>
      </p:sp>
      <p:sp>
        <p:nvSpPr>
          <p:cNvPr id="473092" name="Rectangle 4">
            <a:extLst>
              <a:ext uri="{FF2B5EF4-FFF2-40B4-BE49-F238E27FC236}">
                <a16:creationId xmlns:a16="http://schemas.microsoft.com/office/drawing/2014/main" id="{C49AE698-F9CD-46AA-B57F-1101F203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005263"/>
            <a:ext cx="1423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(a)   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</a:t>
            </a:r>
          </a:p>
        </p:txBody>
      </p:sp>
      <p:sp>
        <p:nvSpPr>
          <p:cNvPr id="473093" name="Rectangle 5">
            <a:extLst>
              <a:ext uri="{FF2B5EF4-FFF2-40B4-BE49-F238E27FC236}">
                <a16:creationId xmlns:a16="http://schemas.microsoft.com/office/drawing/2014/main" id="{1943E771-C089-4336-A204-BB623649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357563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(b)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关键路径</a:t>
            </a:r>
          </a:p>
        </p:txBody>
      </p:sp>
      <p:grpSp>
        <p:nvGrpSpPr>
          <p:cNvPr id="473094" name="Group 6">
            <a:extLst>
              <a:ext uri="{FF2B5EF4-FFF2-40B4-BE49-F238E27FC236}">
                <a16:creationId xmlns:a16="http://schemas.microsoft.com/office/drawing/2014/main" id="{94892C05-10F9-44E4-8407-FBCD6E039ECF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1484313"/>
            <a:ext cx="3375025" cy="2598737"/>
            <a:chOff x="468" y="935"/>
            <a:chExt cx="2126" cy="1637"/>
          </a:xfrm>
        </p:grpSpPr>
        <p:grpSp>
          <p:nvGrpSpPr>
            <p:cNvPr id="473095" name="Group 7">
              <a:extLst>
                <a:ext uri="{FF2B5EF4-FFF2-40B4-BE49-F238E27FC236}">
                  <a16:creationId xmlns:a16="http://schemas.microsoft.com/office/drawing/2014/main" id="{05077ACB-D735-4E12-A43C-873E467CB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071"/>
              <a:ext cx="1814" cy="1498"/>
              <a:chOff x="2668" y="7411"/>
              <a:chExt cx="2505" cy="1904"/>
            </a:xfrm>
          </p:grpSpPr>
          <p:sp>
            <p:nvSpPr>
              <p:cNvPr id="473096" name="Oval 8">
                <a:extLst>
                  <a:ext uri="{FF2B5EF4-FFF2-40B4-BE49-F238E27FC236}">
                    <a16:creationId xmlns:a16="http://schemas.microsoft.com/office/drawing/2014/main" id="{951A2CA5-C9BE-460E-AD28-015DC9CB1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7411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097" name="Oval 9">
                <a:extLst>
                  <a:ext uri="{FF2B5EF4-FFF2-40B4-BE49-F238E27FC236}">
                    <a16:creationId xmlns:a16="http://schemas.microsoft.com/office/drawing/2014/main" id="{CC74EC41-C113-4A00-9759-3551BE973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7411"/>
                <a:ext cx="313" cy="2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098" name="Oval 10">
                <a:extLst>
                  <a:ext uri="{FF2B5EF4-FFF2-40B4-BE49-F238E27FC236}">
                    <a16:creationId xmlns:a16="http://schemas.microsoft.com/office/drawing/2014/main" id="{E13FD032-F542-41A7-ADCF-A8DF71AB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822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099" name="Oval 11">
                <a:extLst>
                  <a:ext uri="{FF2B5EF4-FFF2-40B4-BE49-F238E27FC236}">
                    <a16:creationId xmlns:a16="http://schemas.microsoft.com/office/drawing/2014/main" id="{50947F3D-D94B-430B-A020-7F4897597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227"/>
                <a:ext cx="315" cy="2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0" name="Oval 12">
                <a:extLst>
                  <a:ext uri="{FF2B5EF4-FFF2-40B4-BE49-F238E27FC236}">
                    <a16:creationId xmlns:a16="http://schemas.microsoft.com/office/drawing/2014/main" id="{FEC5B038-B32B-4720-AA3D-747AE5A7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822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1" name="Oval 13">
                <a:extLst>
                  <a:ext uri="{FF2B5EF4-FFF2-40B4-BE49-F238E27FC236}">
                    <a16:creationId xmlns:a16="http://schemas.microsoft.com/office/drawing/2014/main" id="{4D60AF9C-5118-4FAB-B5AC-4F9F7D40D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042"/>
                <a:ext cx="314" cy="2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2" name="Line 14">
                <a:extLst>
                  <a:ext uri="{FF2B5EF4-FFF2-40B4-BE49-F238E27FC236}">
                    <a16:creationId xmlns:a16="http://schemas.microsoft.com/office/drawing/2014/main" id="{272F7AEF-BD16-4A89-AE0C-D4C485FE8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8363"/>
                <a:ext cx="9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3" name="Freeform 15">
                <a:extLst>
                  <a:ext uri="{FF2B5EF4-FFF2-40B4-BE49-F238E27FC236}">
                    <a16:creationId xmlns:a16="http://schemas.microsoft.com/office/drawing/2014/main" id="{0BF1B360-AF8A-4A61-87A3-45C003F97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8498"/>
                <a:ext cx="348" cy="601"/>
              </a:xfrm>
              <a:custGeom>
                <a:avLst/>
                <a:gdLst>
                  <a:gd name="T0" fmla="*/ 0 w 400"/>
                  <a:gd name="T1" fmla="*/ 690 h 690"/>
                  <a:gd name="T2" fmla="*/ 400 w 400"/>
                  <a:gd name="T3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0" h="690">
                    <a:moveTo>
                      <a:pt x="0" y="690"/>
                    </a:moveTo>
                    <a:lnTo>
                      <a:pt x="40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4" name="Freeform 16">
                <a:extLst>
                  <a:ext uri="{FF2B5EF4-FFF2-40B4-BE49-F238E27FC236}">
                    <a16:creationId xmlns:a16="http://schemas.microsoft.com/office/drawing/2014/main" id="{DBE6F3D7-AF43-47C2-B3AC-220A3359A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8498"/>
                <a:ext cx="330" cy="601"/>
              </a:xfrm>
              <a:custGeom>
                <a:avLst/>
                <a:gdLst>
                  <a:gd name="T0" fmla="*/ 0 w 379"/>
                  <a:gd name="T1" fmla="*/ 0 h 691"/>
                  <a:gd name="T2" fmla="*/ 379 w 379"/>
                  <a:gd name="T3" fmla="*/ 69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9" h="691">
                    <a:moveTo>
                      <a:pt x="0" y="0"/>
                    </a:moveTo>
                    <a:lnTo>
                      <a:pt x="379" y="69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5" name="Line 17">
                <a:extLst>
                  <a:ext uri="{FF2B5EF4-FFF2-40B4-BE49-F238E27FC236}">
                    <a16:creationId xmlns:a16="http://schemas.microsoft.com/office/drawing/2014/main" id="{ACFCCE65-D791-470A-9B20-5BFBC6199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7547"/>
                <a:ext cx="93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6" name="Freeform 18">
                <a:extLst>
                  <a:ext uri="{FF2B5EF4-FFF2-40B4-BE49-F238E27FC236}">
                    <a16:creationId xmlns:a16="http://schemas.microsoft.com/office/drawing/2014/main" id="{4D3ABA9C-DB8E-43A5-80CA-9BDB58D0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7636"/>
                <a:ext cx="347" cy="591"/>
              </a:xfrm>
              <a:custGeom>
                <a:avLst/>
                <a:gdLst>
                  <a:gd name="T0" fmla="*/ 0 w 399"/>
                  <a:gd name="T1" fmla="*/ 678 h 678"/>
                  <a:gd name="T2" fmla="*/ 399 w 399"/>
                  <a:gd name="T3" fmla="*/ 0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9" h="678">
                    <a:moveTo>
                      <a:pt x="0" y="678"/>
                    </a:moveTo>
                    <a:lnTo>
                      <a:pt x="399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7" name="Freeform 19">
                <a:extLst>
                  <a:ext uri="{FF2B5EF4-FFF2-40B4-BE49-F238E27FC236}">
                    <a16:creationId xmlns:a16="http://schemas.microsoft.com/office/drawing/2014/main" id="{2A945FFD-BFBD-47B8-8939-48820B728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" y="7662"/>
                <a:ext cx="313" cy="584"/>
              </a:xfrm>
              <a:custGeom>
                <a:avLst/>
                <a:gdLst>
                  <a:gd name="T0" fmla="*/ 0 w 360"/>
                  <a:gd name="T1" fmla="*/ 0 h 670"/>
                  <a:gd name="T2" fmla="*/ 360 w 360"/>
                  <a:gd name="T3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670">
                    <a:moveTo>
                      <a:pt x="0" y="0"/>
                    </a:moveTo>
                    <a:lnTo>
                      <a:pt x="360" y="6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8" name="Freeform 20">
                <a:extLst>
                  <a:ext uri="{FF2B5EF4-FFF2-40B4-BE49-F238E27FC236}">
                    <a16:creationId xmlns:a16="http://schemas.microsoft.com/office/drawing/2014/main" id="{E681BB1E-55CA-4F1E-BB60-80A545704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1" y="7645"/>
                <a:ext cx="365" cy="582"/>
              </a:xfrm>
              <a:custGeom>
                <a:avLst/>
                <a:gdLst>
                  <a:gd name="T0" fmla="*/ 0 w 420"/>
                  <a:gd name="T1" fmla="*/ 0 h 668"/>
                  <a:gd name="T2" fmla="*/ 420 w 420"/>
                  <a:gd name="T3" fmla="*/ 668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" h="668">
                    <a:moveTo>
                      <a:pt x="0" y="0"/>
                    </a:moveTo>
                    <a:lnTo>
                      <a:pt x="420" y="66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09" name="Line 21">
                <a:extLst>
                  <a:ext uri="{FF2B5EF4-FFF2-40B4-BE49-F238E27FC236}">
                    <a16:creationId xmlns:a16="http://schemas.microsoft.com/office/drawing/2014/main" id="{0FDB3EED-9485-4E35-ADAD-76EE059ED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1" y="8498"/>
                <a:ext cx="1565" cy="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3110" name="Rectangle 22">
              <a:extLst>
                <a:ext uri="{FF2B5EF4-FFF2-40B4-BE49-F238E27FC236}">
                  <a16:creationId xmlns:a16="http://schemas.microsoft.com/office/drawing/2014/main" id="{F7511991-3E5A-46DE-BC68-3D277A05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611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=2</a:t>
              </a:r>
            </a:p>
          </p:txBody>
        </p:sp>
        <p:sp>
          <p:nvSpPr>
            <p:cNvPr id="473111" name="Rectangle 23">
              <a:extLst>
                <a:ext uri="{FF2B5EF4-FFF2-40B4-BE49-F238E27FC236}">
                  <a16:creationId xmlns:a16="http://schemas.microsoft.com/office/drawing/2014/main" id="{F3BC62F2-1CBC-4C01-AF4C-CB9758DF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935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=3</a:t>
              </a:r>
            </a:p>
          </p:txBody>
        </p:sp>
        <p:sp>
          <p:nvSpPr>
            <p:cNvPr id="473112" name="Rectangle 24">
              <a:extLst>
                <a:ext uri="{FF2B5EF4-FFF2-40B4-BE49-F238E27FC236}">
                  <a16:creationId xmlns:a16="http://schemas.microsoft.com/office/drawing/2014/main" id="{1EC47E82-71B3-4B52-95B3-0EDD4A39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026"/>
              <a:ext cx="1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13" name="Rectangle 25">
              <a:extLst>
                <a:ext uri="{FF2B5EF4-FFF2-40B4-BE49-F238E27FC236}">
                  <a16:creationId xmlns:a16="http://schemas.microsoft.com/office/drawing/2014/main" id="{022A2932-BF03-43D9-8785-17FE4509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1389"/>
              <a:ext cx="21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=3      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=2           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473114" name="Rectangle 26">
              <a:extLst>
                <a:ext uri="{FF2B5EF4-FFF2-40B4-BE49-F238E27FC236}">
                  <a16:creationId xmlns:a16="http://schemas.microsoft.com/office/drawing/2014/main" id="{40C30FDE-6C15-459F-A1A3-9DC4BC6E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702"/>
              <a:ext cx="1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    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15" name="Rectangle 27">
              <a:extLst>
                <a:ext uri="{FF2B5EF4-FFF2-40B4-BE49-F238E27FC236}">
                  <a16:creationId xmlns:a16="http://schemas.microsoft.com/office/drawing/2014/main" id="{1DCF39A7-37AF-43F9-96DA-EE0B389CE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069"/>
              <a:ext cx="17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=4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=2            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=3</a:t>
              </a:r>
            </a:p>
          </p:txBody>
        </p:sp>
        <p:sp>
          <p:nvSpPr>
            <p:cNvPr id="473116" name="Rectangle 28">
              <a:extLst>
                <a:ext uri="{FF2B5EF4-FFF2-40B4-BE49-F238E27FC236}">
                  <a16:creationId xmlns:a16="http://schemas.microsoft.com/office/drawing/2014/main" id="{0E8D2219-AE31-4476-9C05-7D159447E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4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3117" name="Group 29">
            <a:extLst>
              <a:ext uri="{FF2B5EF4-FFF2-40B4-BE49-F238E27FC236}">
                <a16:creationId xmlns:a16="http://schemas.microsoft.com/office/drawing/2014/main" id="{9A7EFC87-7F52-44FA-92B7-6FEBDB557FCC}"/>
              </a:ext>
            </a:extLst>
          </p:cNvPr>
          <p:cNvGrpSpPr>
            <a:grpSpLocks/>
          </p:cNvGrpSpPr>
          <p:nvPr/>
        </p:nvGrpSpPr>
        <p:grpSpPr bwMode="auto">
          <a:xfrm>
            <a:off x="4883150" y="1557338"/>
            <a:ext cx="2857500" cy="1590675"/>
            <a:chOff x="3076" y="981"/>
            <a:chExt cx="1800" cy="1002"/>
          </a:xfrm>
        </p:grpSpPr>
        <p:grpSp>
          <p:nvGrpSpPr>
            <p:cNvPr id="473118" name="Group 30">
              <a:extLst>
                <a:ext uri="{FF2B5EF4-FFF2-40B4-BE49-F238E27FC236}">
                  <a16:creationId xmlns:a16="http://schemas.microsoft.com/office/drawing/2014/main" id="{E20F147F-6F10-408B-9AC2-FBAC18EE6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117"/>
              <a:ext cx="1769" cy="862"/>
              <a:chOff x="5798" y="8227"/>
              <a:chExt cx="2506" cy="1088"/>
            </a:xfrm>
          </p:grpSpPr>
          <p:sp>
            <p:nvSpPr>
              <p:cNvPr id="473119" name="Oval 31">
                <a:extLst>
                  <a:ext uri="{FF2B5EF4-FFF2-40B4-BE49-F238E27FC236}">
                    <a16:creationId xmlns:a16="http://schemas.microsoft.com/office/drawing/2014/main" id="{3179835B-368D-4E81-8C29-0DD7B5158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8" y="8227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0" name="Oval 32">
                <a:extLst>
                  <a:ext uri="{FF2B5EF4-FFF2-40B4-BE49-F238E27FC236}">
                    <a16:creationId xmlns:a16="http://schemas.microsoft.com/office/drawing/2014/main" id="{75D316E8-86F3-430F-972A-E67C14F24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8" y="8227"/>
                <a:ext cx="316" cy="2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1" name="Oval 33">
                <a:extLst>
                  <a:ext uri="{FF2B5EF4-FFF2-40B4-BE49-F238E27FC236}">
                    <a16:creationId xmlns:a16="http://schemas.microsoft.com/office/drawing/2014/main" id="{15905366-FB96-4A9A-85F4-E35AB4C4A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8" y="8227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2" name="Oval 34">
                <a:extLst>
                  <a:ext uri="{FF2B5EF4-FFF2-40B4-BE49-F238E27FC236}">
                    <a16:creationId xmlns:a16="http://schemas.microsoft.com/office/drawing/2014/main" id="{97CDEDF7-91B8-4749-BAC2-4C1C1A4E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8" y="9042"/>
                <a:ext cx="315" cy="2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3" name="Line 35">
                <a:extLst>
                  <a:ext uri="{FF2B5EF4-FFF2-40B4-BE49-F238E27FC236}">
                    <a16:creationId xmlns:a16="http://schemas.microsoft.com/office/drawing/2014/main" id="{A6ED9632-E13C-428A-A8B2-6A8FED1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1" y="8363"/>
                <a:ext cx="93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4" name="Freeform 36">
                <a:extLst>
                  <a:ext uri="{FF2B5EF4-FFF2-40B4-BE49-F238E27FC236}">
                    <a16:creationId xmlns:a16="http://schemas.microsoft.com/office/drawing/2014/main" id="{B7FA1C05-5E3C-4BA1-8F16-8C2D0849F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" y="8498"/>
                <a:ext cx="347" cy="601"/>
              </a:xfrm>
              <a:custGeom>
                <a:avLst/>
                <a:gdLst>
                  <a:gd name="T0" fmla="*/ 0 w 400"/>
                  <a:gd name="T1" fmla="*/ 690 h 690"/>
                  <a:gd name="T2" fmla="*/ 400 w 400"/>
                  <a:gd name="T3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0" h="690">
                    <a:moveTo>
                      <a:pt x="0" y="690"/>
                    </a:moveTo>
                    <a:lnTo>
                      <a:pt x="40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125" name="Freeform 37">
                <a:extLst>
                  <a:ext uri="{FF2B5EF4-FFF2-40B4-BE49-F238E27FC236}">
                    <a16:creationId xmlns:a16="http://schemas.microsoft.com/office/drawing/2014/main" id="{9101EB10-C887-47ED-8845-8DD5E961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" y="8498"/>
                <a:ext cx="329" cy="601"/>
              </a:xfrm>
              <a:custGeom>
                <a:avLst/>
                <a:gdLst>
                  <a:gd name="T0" fmla="*/ 0 w 379"/>
                  <a:gd name="T1" fmla="*/ 0 h 691"/>
                  <a:gd name="T2" fmla="*/ 379 w 379"/>
                  <a:gd name="T3" fmla="*/ 69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9" h="691">
                    <a:moveTo>
                      <a:pt x="0" y="0"/>
                    </a:moveTo>
                    <a:lnTo>
                      <a:pt x="379" y="69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3126" name="Rectangle 38">
              <a:extLst>
                <a:ext uri="{FF2B5EF4-FFF2-40B4-BE49-F238E27FC236}">
                  <a16:creationId xmlns:a16="http://schemas.microsoft.com/office/drawing/2014/main" id="{36686B81-927E-418D-BBBA-805D91B3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98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27" name="Rectangle 39">
              <a:extLst>
                <a:ext uri="{FF2B5EF4-FFF2-40B4-BE49-F238E27FC236}">
                  <a16:creationId xmlns:a16="http://schemas.microsoft.com/office/drawing/2014/main" id="{CCA88294-126E-4FB0-A5C6-44C5066F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21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28" name="Rectangle 40">
              <a:extLst>
                <a:ext uri="{FF2B5EF4-FFF2-40B4-BE49-F238E27FC236}">
                  <a16:creationId xmlns:a16="http://schemas.microsoft.com/office/drawing/2014/main" id="{8F3BF9AD-0E8C-4634-9918-1268F232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1113"/>
              <a:ext cx="1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   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29" name="Rectangle 41">
              <a:extLst>
                <a:ext uri="{FF2B5EF4-FFF2-40B4-BE49-F238E27FC236}">
                  <a16:creationId xmlns:a16="http://schemas.microsoft.com/office/drawing/2014/main" id="{116C82A3-AA2B-456F-A794-4786E954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389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3130" name="Rectangle 42">
              <a:extLst>
                <a:ext uri="{FF2B5EF4-FFF2-40B4-BE49-F238E27FC236}">
                  <a16:creationId xmlns:a16="http://schemas.microsoft.com/office/drawing/2014/main" id="{CD0C0594-2566-4800-839A-D24458EF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5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246438AF-357E-4B55-8D27-3052B96A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8775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kumimoji="0" lang="en-US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F1F9D45A-215E-44B0-9C03-1E202F6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41888"/>
            <a:ext cx="6794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7.23	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7.22(a)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AOE-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网中顶点的发生时间和活动开始时间</a:t>
            </a:r>
          </a:p>
        </p:txBody>
      </p:sp>
      <p:grpSp>
        <p:nvGrpSpPr>
          <p:cNvPr id="474116" name="Group 4">
            <a:extLst>
              <a:ext uri="{FF2B5EF4-FFF2-40B4-BE49-F238E27FC236}">
                <a16:creationId xmlns:a16="http://schemas.microsoft.com/office/drawing/2014/main" id="{16DCB4B7-8266-40F8-8B6E-67ADF2B5B84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557338"/>
            <a:ext cx="5400675" cy="3103562"/>
            <a:chOff x="1111" y="568"/>
            <a:chExt cx="3402" cy="1955"/>
          </a:xfrm>
        </p:grpSpPr>
        <p:grpSp>
          <p:nvGrpSpPr>
            <p:cNvPr id="474117" name="Group 5">
              <a:extLst>
                <a:ext uri="{FF2B5EF4-FFF2-40B4-BE49-F238E27FC236}">
                  <a16:creationId xmlns:a16="http://schemas.microsoft.com/office/drawing/2014/main" id="{641B5653-6193-45BD-A4D5-5EAAAB45E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572"/>
              <a:ext cx="3312" cy="1951"/>
              <a:chOff x="2520" y="10176"/>
              <a:chExt cx="6660" cy="2808"/>
            </a:xfrm>
          </p:grpSpPr>
          <p:sp>
            <p:nvSpPr>
              <p:cNvPr id="474118" name="Line 6">
                <a:extLst>
                  <a:ext uri="{FF2B5EF4-FFF2-40B4-BE49-F238E27FC236}">
                    <a16:creationId xmlns:a16="http://schemas.microsoft.com/office/drawing/2014/main" id="{4E73F370-8C21-4D96-9C6E-4577CDD5D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0176"/>
                <a:ext cx="66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19" name="Line 7">
                <a:extLst>
                  <a:ext uri="{FF2B5EF4-FFF2-40B4-BE49-F238E27FC236}">
                    <a16:creationId xmlns:a16="http://schemas.microsoft.com/office/drawing/2014/main" id="{BAC92D79-E327-4399-92F4-E310CDFF9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0488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0" name="Line 8">
                <a:extLst>
                  <a:ext uri="{FF2B5EF4-FFF2-40B4-BE49-F238E27FC236}">
                    <a16:creationId xmlns:a16="http://schemas.microsoft.com/office/drawing/2014/main" id="{152C5C38-2124-4AD1-A99C-3CA2B84C9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2984"/>
                <a:ext cx="66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1" name="Line 9">
                <a:extLst>
                  <a:ext uri="{FF2B5EF4-FFF2-40B4-BE49-F238E27FC236}">
                    <a16:creationId xmlns:a16="http://schemas.microsoft.com/office/drawing/2014/main" id="{0E4A35CA-11A7-4F17-8F7C-AABBAA3E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0800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2" name="Line 10">
                <a:extLst>
                  <a:ext uri="{FF2B5EF4-FFF2-40B4-BE49-F238E27FC236}">
                    <a16:creationId xmlns:a16="http://schemas.microsoft.com/office/drawing/2014/main" id="{285D9F20-0698-4509-91F6-BFBCB78A3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1112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3" name="Line 11">
                <a:extLst>
                  <a:ext uri="{FF2B5EF4-FFF2-40B4-BE49-F238E27FC236}">
                    <a16:creationId xmlns:a16="http://schemas.microsoft.com/office/drawing/2014/main" id="{BCBD1D04-C527-4C9A-8B95-63F37C10E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2672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4" name="Line 12">
                <a:extLst>
                  <a:ext uri="{FF2B5EF4-FFF2-40B4-BE49-F238E27FC236}">
                    <a16:creationId xmlns:a16="http://schemas.microsoft.com/office/drawing/2014/main" id="{AF760982-AC11-49D4-816D-AB6DF16DD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2360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5" name="Line 13">
                <a:extLst>
                  <a:ext uri="{FF2B5EF4-FFF2-40B4-BE49-F238E27FC236}">
                    <a16:creationId xmlns:a16="http://schemas.microsoft.com/office/drawing/2014/main" id="{A9FEBE2C-130F-46D0-BFD4-1CF373C8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2048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6" name="Line 14">
                <a:extLst>
                  <a:ext uri="{FF2B5EF4-FFF2-40B4-BE49-F238E27FC236}">
                    <a16:creationId xmlns:a16="http://schemas.microsoft.com/office/drawing/2014/main" id="{1104EAD6-C25A-471B-BBDA-4C8FB3461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1736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7" name="Line 15">
                <a:extLst>
                  <a:ext uri="{FF2B5EF4-FFF2-40B4-BE49-F238E27FC236}">
                    <a16:creationId xmlns:a16="http://schemas.microsoft.com/office/drawing/2014/main" id="{E9E3E8EB-8CB1-4682-9D4E-7D3CCF12A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1424"/>
                <a:ext cx="66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28" name="Line 16">
                <a:extLst>
                  <a:ext uri="{FF2B5EF4-FFF2-40B4-BE49-F238E27FC236}">
                    <a16:creationId xmlns:a16="http://schemas.microsoft.com/office/drawing/2014/main" id="{F4685B18-041B-437E-A823-5C80C08A7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10176"/>
                <a:ext cx="0" cy="28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4129" name="Rectangle 17">
              <a:extLst>
                <a:ext uri="{FF2B5EF4-FFF2-40B4-BE49-F238E27FC236}">
                  <a16:creationId xmlns:a16="http://schemas.microsoft.com/office/drawing/2014/main" id="{D27DEC12-F65B-4720-84D6-4F9FA964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2069"/>
              <a:ext cx="19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6          6	         0</a:t>
              </a:r>
            </a:p>
          </p:txBody>
        </p:sp>
        <p:sp>
          <p:nvSpPr>
            <p:cNvPr id="474130" name="Rectangle 18">
              <a:extLst>
                <a:ext uri="{FF2B5EF4-FFF2-40B4-BE49-F238E27FC236}">
                  <a16:creationId xmlns:a16="http://schemas.microsoft.com/office/drawing/2014/main" id="{2934DCB2-C751-46B7-B943-9814E83A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568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顶点	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ve	vl    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活动	       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	   l	l</a:t>
              </a:r>
              <a:r>
                <a:rPr kumimoji="0"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－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74131" name="Rectangle 19">
              <a:extLst>
                <a:ext uri="{FF2B5EF4-FFF2-40B4-BE49-F238E27FC236}">
                  <a16:creationId xmlns:a16="http://schemas.microsoft.com/office/drawing/2014/main" id="{8BD0E513-4B63-495D-BE77-5DF9A313C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754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0             0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0	1             1</a:t>
              </a:r>
            </a:p>
          </p:txBody>
        </p:sp>
        <p:sp>
          <p:nvSpPr>
            <p:cNvPr id="474132" name="Rectangle 20">
              <a:extLst>
                <a:ext uri="{FF2B5EF4-FFF2-40B4-BE49-F238E27FC236}">
                  <a16:creationId xmlns:a16="http://schemas.microsoft.com/office/drawing/2014/main" id="{863BF511-29E1-4D45-B2FF-AFD2D5683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981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3             4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0	0             0</a:t>
              </a:r>
            </a:p>
          </p:txBody>
        </p:sp>
        <p:sp>
          <p:nvSpPr>
            <p:cNvPr id="474133" name="Rectangle 21">
              <a:extLst>
                <a:ext uri="{FF2B5EF4-FFF2-40B4-BE49-F238E27FC236}">
                  <a16:creationId xmlns:a16="http://schemas.microsoft.com/office/drawing/2014/main" id="{A539B9FD-3B47-4EDF-AD64-C6DD93CD1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2             2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3	4             1</a:t>
              </a:r>
            </a:p>
          </p:txBody>
        </p:sp>
        <p:sp>
          <p:nvSpPr>
            <p:cNvPr id="474134" name="Rectangle 22">
              <a:extLst>
                <a:ext uri="{FF2B5EF4-FFF2-40B4-BE49-F238E27FC236}">
                  <a16:creationId xmlns:a16="http://schemas.microsoft.com/office/drawing/2014/main" id="{1F3D3F98-3B69-4A5C-AC78-CDC86BD6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1430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6             6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3	4             1</a:t>
              </a:r>
            </a:p>
          </p:txBody>
        </p:sp>
        <p:sp>
          <p:nvSpPr>
            <p:cNvPr id="474135" name="Rectangle 23">
              <a:extLst>
                <a:ext uri="{FF2B5EF4-FFF2-40B4-BE49-F238E27FC236}">
                  <a16:creationId xmlns:a16="http://schemas.microsoft.com/office/drawing/2014/main" id="{537385C0-55E1-4DF7-832F-BECCD4B8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616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6             7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2	2             0</a:t>
              </a:r>
            </a:p>
          </p:txBody>
        </p:sp>
        <p:sp>
          <p:nvSpPr>
            <p:cNvPr id="474136" name="Rectangle 24">
              <a:extLst>
                <a:ext uri="{FF2B5EF4-FFF2-40B4-BE49-F238E27FC236}">
                  <a16:creationId xmlns:a16="http://schemas.microsoft.com/office/drawing/2014/main" id="{B88CB816-1574-4A50-906F-87BAA43D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842"/>
              <a:ext cx="30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</a:t>
              </a:r>
              <a:r>
                <a:rPr kumimoji="0" lang="en-US" altLang="zh-CN" sz="1800" b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8             8	      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	    2	5             3</a:t>
              </a:r>
            </a:p>
          </p:txBody>
        </p:sp>
        <p:sp>
          <p:nvSpPr>
            <p:cNvPr id="474137" name="Rectangle 25">
              <a:extLst>
                <a:ext uri="{FF2B5EF4-FFF2-40B4-BE49-F238E27FC236}">
                  <a16:creationId xmlns:a16="http://schemas.microsoft.com/office/drawing/2014/main" id="{800FE5E3-21AC-470A-B3B4-F2F0E209B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2292"/>
              <a:ext cx="19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a</a:t>
              </a:r>
              <a:r>
                <a:rPr kumimoji="0" lang="en-US" altLang="zh-CN" sz="18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       6          7	         1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9BE2629A-1162-4144-BEAD-37108153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92150"/>
            <a:ext cx="370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￡</a:t>
            </a:r>
            <a:r>
              <a:rPr kumimoji="0" lang="en-US" altLang="zh-CN" sz="2400" b="1">
                <a:solidFill>
                  <a:schemeClr val="tx1"/>
                </a:solidFill>
                <a:ea typeface="宋体" panose="02010600030101010101" pitchFamily="2" charset="-122"/>
              </a:rPr>
              <a:t>7.5 </a:t>
            </a:r>
            <a:r>
              <a:rPr kumimoji="0"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有向无环图及其应用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BB7F6D96-6F55-4C5D-879C-D818F81D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231900"/>
            <a:ext cx="234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￡</a:t>
            </a:r>
            <a:r>
              <a:rPr kumimoji="0"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7.5.1 </a:t>
            </a: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有向无环图 </a:t>
            </a:r>
          </a:p>
        </p:txBody>
      </p:sp>
      <p:grpSp>
        <p:nvGrpSpPr>
          <p:cNvPr id="456708" name="Group 4">
            <a:extLst>
              <a:ext uri="{FF2B5EF4-FFF2-40B4-BE49-F238E27FC236}">
                <a16:creationId xmlns:a16="http://schemas.microsoft.com/office/drawing/2014/main" id="{68908EA3-14F8-43AF-A6E2-53CD4128689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278188"/>
            <a:ext cx="1571625" cy="1873250"/>
            <a:chOff x="2981" y="-397"/>
            <a:chExt cx="1252" cy="1358"/>
          </a:xfrm>
        </p:grpSpPr>
        <p:sp>
          <p:nvSpPr>
            <p:cNvPr id="456709" name="Oval 5">
              <a:extLst>
                <a:ext uri="{FF2B5EF4-FFF2-40B4-BE49-F238E27FC236}">
                  <a16:creationId xmlns:a16="http://schemas.microsoft.com/office/drawing/2014/main" id="{0EC5A8C5-98D1-4F63-BDE8-C16AD33A7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-397"/>
              <a:ext cx="313" cy="2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10" name="Oval 6">
              <a:extLst>
                <a:ext uri="{FF2B5EF4-FFF2-40B4-BE49-F238E27FC236}">
                  <a16:creationId xmlns:a16="http://schemas.microsoft.com/office/drawing/2014/main" id="{50B699E3-F329-40A8-9BC9-EB5D0547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11" name="Oval 7">
              <a:extLst>
                <a:ext uri="{FF2B5EF4-FFF2-40B4-BE49-F238E27FC236}">
                  <a16:creationId xmlns:a16="http://schemas.microsoft.com/office/drawing/2014/main" id="{A73C32DA-176F-4D6F-B006-B6BF04AE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12" name="Oval 8">
              <a:extLst>
                <a:ext uri="{FF2B5EF4-FFF2-40B4-BE49-F238E27FC236}">
                  <a16:creationId xmlns:a16="http://schemas.microsoft.com/office/drawing/2014/main" id="{D630BB19-40D0-4A50-B869-1CB5507A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690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13" name="Oval 9">
              <a:extLst>
                <a:ext uri="{FF2B5EF4-FFF2-40B4-BE49-F238E27FC236}">
                  <a16:creationId xmlns:a16="http://schemas.microsoft.com/office/drawing/2014/main" id="{D6110582-2601-45EA-817F-AE1D66B74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690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14" name="Line 10">
              <a:extLst>
                <a:ext uri="{FF2B5EF4-FFF2-40B4-BE49-F238E27FC236}">
                  <a16:creationId xmlns:a16="http://schemas.microsoft.com/office/drawing/2014/main" id="{0D2E109C-BD80-4B22-AAA9-BC9527A32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1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5" name="Line 11">
              <a:extLst>
                <a:ext uri="{FF2B5EF4-FFF2-40B4-BE49-F238E27FC236}">
                  <a16:creationId xmlns:a16="http://schemas.microsoft.com/office/drawing/2014/main" id="{91349207-2244-4358-A6C7-C6F2F4E38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6" name="Line 12">
              <a:extLst>
                <a:ext uri="{FF2B5EF4-FFF2-40B4-BE49-F238E27FC236}">
                  <a16:creationId xmlns:a16="http://schemas.microsoft.com/office/drawing/2014/main" id="{0A071A11-32CD-4137-B7BA-A5947831C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8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17" name="Line 13">
              <a:extLst>
                <a:ext uri="{FF2B5EF4-FFF2-40B4-BE49-F238E27FC236}">
                  <a16:creationId xmlns:a16="http://schemas.microsoft.com/office/drawing/2014/main" id="{9EB8C8C0-0385-4AA8-9327-2AFB75F3A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1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18" name="Group 14">
            <a:extLst>
              <a:ext uri="{FF2B5EF4-FFF2-40B4-BE49-F238E27FC236}">
                <a16:creationId xmlns:a16="http://schemas.microsoft.com/office/drawing/2014/main" id="{3EA170DC-E2AC-4E62-96CB-2AC476DA9873}"/>
              </a:ext>
            </a:extLst>
          </p:cNvPr>
          <p:cNvGrpSpPr>
            <a:grpSpLocks/>
          </p:cNvGrpSpPr>
          <p:nvPr/>
        </p:nvGrpSpPr>
        <p:grpSpPr bwMode="auto">
          <a:xfrm>
            <a:off x="3506788" y="3284538"/>
            <a:ext cx="1571625" cy="1873250"/>
            <a:chOff x="4390" y="-397"/>
            <a:chExt cx="1252" cy="1358"/>
          </a:xfrm>
        </p:grpSpPr>
        <p:sp>
          <p:nvSpPr>
            <p:cNvPr id="456719" name="Oval 15">
              <a:extLst>
                <a:ext uri="{FF2B5EF4-FFF2-40B4-BE49-F238E27FC236}">
                  <a16:creationId xmlns:a16="http://schemas.microsoft.com/office/drawing/2014/main" id="{00A0FF4C-3C12-4F31-A2F3-1B971A68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-397"/>
              <a:ext cx="313" cy="2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20" name="Oval 16">
              <a:extLst>
                <a:ext uri="{FF2B5EF4-FFF2-40B4-BE49-F238E27FC236}">
                  <a16:creationId xmlns:a16="http://schemas.microsoft.com/office/drawing/2014/main" id="{53111016-7F6C-4750-ABCF-F3179A9BB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21" name="Oval 17">
              <a:extLst>
                <a:ext uri="{FF2B5EF4-FFF2-40B4-BE49-F238E27FC236}">
                  <a16:creationId xmlns:a16="http://schemas.microsoft.com/office/drawing/2014/main" id="{D3811A3B-4343-4A57-9B80-D40F1833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22" name="Oval 18">
              <a:extLst>
                <a:ext uri="{FF2B5EF4-FFF2-40B4-BE49-F238E27FC236}">
                  <a16:creationId xmlns:a16="http://schemas.microsoft.com/office/drawing/2014/main" id="{D90E6E01-7168-4FCF-81F5-B84CFA0C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690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23" name="Oval 19">
              <a:extLst>
                <a:ext uri="{FF2B5EF4-FFF2-40B4-BE49-F238E27FC236}">
                  <a16:creationId xmlns:a16="http://schemas.microsoft.com/office/drawing/2014/main" id="{9CD25521-D184-4416-AB02-2A3CD811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690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24" name="Line 20">
              <a:extLst>
                <a:ext uri="{FF2B5EF4-FFF2-40B4-BE49-F238E27FC236}">
                  <a16:creationId xmlns:a16="http://schemas.microsoft.com/office/drawing/2014/main" id="{4A39CB84-D7FA-454A-8CAE-BB26D7AC1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9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5" name="Line 21">
              <a:extLst>
                <a:ext uri="{FF2B5EF4-FFF2-40B4-BE49-F238E27FC236}">
                  <a16:creationId xmlns:a16="http://schemas.microsoft.com/office/drawing/2014/main" id="{AAF97B6B-11DF-42A8-879C-96DAC9026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6" name="Line 22">
              <a:extLst>
                <a:ext uri="{FF2B5EF4-FFF2-40B4-BE49-F238E27FC236}">
                  <a16:creationId xmlns:a16="http://schemas.microsoft.com/office/drawing/2014/main" id="{085551DC-D36E-4B4F-A144-51B2B13F4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7" name="Line 23">
              <a:extLst>
                <a:ext uri="{FF2B5EF4-FFF2-40B4-BE49-F238E27FC236}">
                  <a16:creationId xmlns:a16="http://schemas.microsoft.com/office/drawing/2014/main" id="{9B7CFFD7-ED07-465F-BA3D-5E957F28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9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28" name="Line 24">
              <a:extLst>
                <a:ext uri="{FF2B5EF4-FFF2-40B4-BE49-F238E27FC236}">
                  <a16:creationId xmlns:a16="http://schemas.microsoft.com/office/drawing/2014/main" id="{A92FA7CD-19DF-4267-8571-1C237F179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2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29" name="Group 25">
            <a:extLst>
              <a:ext uri="{FF2B5EF4-FFF2-40B4-BE49-F238E27FC236}">
                <a16:creationId xmlns:a16="http://schemas.microsoft.com/office/drawing/2014/main" id="{40788867-0B37-4CBF-8583-32EF786530FC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284538"/>
            <a:ext cx="1571625" cy="1873250"/>
            <a:chOff x="5798" y="-397"/>
            <a:chExt cx="1253" cy="1358"/>
          </a:xfrm>
        </p:grpSpPr>
        <p:sp>
          <p:nvSpPr>
            <p:cNvPr id="456730" name="Oval 26">
              <a:extLst>
                <a:ext uri="{FF2B5EF4-FFF2-40B4-BE49-F238E27FC236}">
                  <a16:creationId xmlns:a16="http://schemas.microsoft.com/office/drawing/2014/main" id="{F6EA376D-102F-475C-AB2C-7E65A9BC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" y="-397"/>
              <a:ext cx="313" cy="2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31" name="Oval 27">
              <a:extLst>
                <a:ext uri="{FF2B5EF4-FFF2-40B4-BE49-F238E27FC236}">
                  <a16:creationId xmlns:a16="http://schemas.microsoft.com/office/drawing/2014/main" id="{1A42AAA0-C471-4603-A45B-21CE01C8C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32" name="Oval 28">
              <a:extLst>
                <a:ext uri="{FF2B5EF4-FFF2-40B4-BE49-F238E27FC236}">
                  <a16:creationId xmlns:a16="http://schemas.microsoft.com/office/drawing/2014/main" id="{796B407C-39A2-4C87-BA7E-5F1233AD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" y="147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33" name="Oval 29">
              <a:extLst>
                <a:ext uri="{FF2B5EF4-FFF2-40B4-BE49-F238E27FC236}">
                  <a16:creationId xmlns:a16="http://schemas.microsoft.com/office/drawing/2014/main" id="{6711987D-EFB5-4C27-97B6-0013DC1F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" y="690"/>
              <a:ext cx="314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34" name="Oval 30">
              <a:extLst>
                <a:ext uri="{FF2B5EF4-FFF2-40B4-BE49-F238E27FC236}">
                  <a16:creationId xmlns:a16="http://schemas.microsoft.com/office/drawing/2014/main" id="{63F0A454-1E79-4262-A1D6-7F7B4B6D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5" y="690"/>
              <a:ext cx="313" cy="2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735" name="Line 31">
              <a:extLst>
                <a:ext uri="{FF2B5EF4-FFF2-40B4-BE49-F238E27FC236}">
                  <a16:creationId xmlns:a16="http://schemas.microsoft.com/office/drawing/2014/main" id="{35A9B28C-57D5-454E-8518-E0B4A343B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8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36" name="Line 32">
              <a:extLst>
                <a:ext uri="{FF2B5EF4-FFF2-40B4-BE49-F238E27FC236}">
                  <a16:creationId xmlns:a16="http://schemas.microsoft.com/office/drawing/2014/main" id="{80334197-FAB5-4B98-AE77-D4CFF9F4A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" y="-125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37" name="Line 33">
              <a:extLst>
                <a:ext uri="{FF2B5EF4-FFF2-40B4-BE49-F238E27FC236}">
                  <a16:creationId xmlns:a16="http://schemas.microsoft.com/office/drawing/2014/main" id="{D3C8FCF5-2B07-4498-9A6A-6184D42BA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5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38" name="Line 34">
              <a:extLst>
                <a:ext uri="{FF2B5EF4-FFF2-40B4-BE49-F238E27FC236}">
                  <a16:creationId xmlns:a16="http://schemas.microsoft.com/office/drawing/2014/main" id="{B8A582B7-69E6-4654-B832-51ACA54D7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8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39" name="Line 35">
              <a:extLst>
                <a:ext uri="{FF2B5EF4-FFF2-40B4-BE49-F238E27FC236}">
                  <a16:creationId xmlns:a16="http://schemas.microsoft.com/office/drawing/2014/main" id="{42F1220F-7F5B-490E-94D9-0C27CBD10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81" y="418"/>
              <a:ext cx="31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6740" name="Line 36">
              <a:extLst>
                <a:ext uri="{FF2B5EF4-FFF2-40B4-BE49-F238E27FC236}">
                  <a16:creationId xmlns:a16="http://schemas.microsoft.com/office/drawing/2014/main" id="{06C58D08-2517-45D6-91C2-7F9D8D3ED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2" y="826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6741" name="Rectangle 37">
            <a:extLst>
              <a:ext uri="{FF2B5EF4-FFF2-40B4-BE49-F238E27FC236}">
                <a16:creationId xmlns:a16="http://schemas.microsoft.com/office/drawing/2014/main" id="{380DF09C-AC80-4AF9-8B02-8F92ABC9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066925"/>
            <a:ext cx="7759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1800" b="1"/>
              <a:t>       </a:t>
            </a:r>
            <a:r>
              <a:rPr kumimoji="0" lang="zh-CN" altLang="en-US" sz="1800" b="1"/>
              <a:t>有向无环图（</a:t>
            </a:r>
            <a:r>
              <a:rPr kumimoji="0" lang="en-US" altLang="zh-CN" sz="1800" b="1"/>
              <a:t>directed acycline graph</a:t>
            </a:r>
            <a:r>
              <a:rPr kumimoji="0" lang="zh-CN" altLang="en-US" sz="1800" b="1"/>
              <a:t>）：无环的有向图，简称</a:t>
            </a:r>
            <a:r>
              <a:rPr kumimoji="0" lang="en-US" altLang="zh-CN" sz="1800" b="1">
                <a:solidFill>
                  <a:srgbClr val="0000FF"/>
                </a:solidFill>
              </a:rPr>
              <a:t>DAG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/>
              <a:t>图。</a:t>
            </a:r>
            <a:r>
              <a:rPr kumimoji="0" lang="en-US" altLang="zh-CN" sz="1800" b="1"/>
              <a:t>DAG</a:t>
            </a:r>
            <a:r>
              <a:rPr kumimoji="0" lang="zh-CN" altLang="en-US" sz="1800" b="1"/>
              <a:t>图是一类较有向树更一般的特殊有向图。                </a:t>
            </a:r>
          </a:p>
        </p:txBody>
      </p:sp>
      <p:sp>
        <p:nvSpPr>
          <p:cNvPr id="456742" name="Rectangle 38">
            <a:extLst>
              <a:ext uri="{FF2B5EF4-FFF2-40B4-BE49-F238E27FC236}">
                <a16:creationId xmlns:a16="http://schemas.microsoft.com/office/drawing/2014/main" id="{DB233271-6016-408B-B713-A04A0344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294313"/>
            <a:ext cx="396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7.15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有向树、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DAG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图和有向图一例</a:t>
            </a:r>
          </a:p>
        </p:txBody>
      </p:sp>
      <p:sp>
        <p:nvSpPr>
          <p:cNvPr id="456743" name="Rectangle 39">
            <a:extLst>
              <a:ext uri="{FF2B5EF4-FFF2-40B4-BE49-F238E27FC236}">
                <a16:creationId xmlns:a16="http://schemas.microsoft.com/office/drawing/2014/main" id="{C9916C14-A28B-43E8-8C6F-0A935753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924175"/>
            <a:ext cx="569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例如，图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7.15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示例了有向树、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DAG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图和有向图的例子。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13674963-CF55-40B1-B0E6-C0FC8E23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92150"/>
            <a:ext cx="2370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）表达式子式共享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F8776238-74B1-4E4B-A7DC-1821BBD6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31888"/>
            <a:ext cx="7788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例如，下述表达式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((a +b ) * (b * (c + d)) + (c + d) * e) * ((c + d) * e)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二叉树表示如图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7.16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所示，用有向无环图表示如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7.17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所示。 </a:t>
            </a:r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920D1142-3445-4688-A11B-0F0441A2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kumimoji="0" lang="en-US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7733" name="Rectangle 5">
            <a:extLst>
              <a:ext uri="{FF2B5EF4-FFF2-40B4-BE49-F238E27FC236}">
                <a16:creationId xmlns:a16="http://schemas.microsoft.com/office/drawing/2014/main" id="{E2591FEA-4FAB-488B-BA60-E1F3BBDD6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5125"/>
            <a:ext cx="322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7.16	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用二叉树描述表达式</a:t>
            </a:r>
          </a:p>
        </p:txBody>
      </p:sp>
      <p:grpSp>
        <p:nvGrpSpPr>
          <p:cNvPr id="457734" name="Group 6">
            <a:extLst>
              <a:ext uri="{FF2B5EF4-FFF2-40B4-BE49-F238E27FC236}">
                <a16:creationId xmlns:a16="http://schemas.microsoft.com/office/drawing/2014/main" id="{2BDDE27B-1210-420A-B55D-725A8508E26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916113"/>
            <a:ext cx="5400675" cy="3392487"/>
            <a:chOff x="975" y="1207"/>
            <a:chExt cx="3402" cy="2137"/>
          </a:xfrm>
        </p:grpSpPr>
        <p:grpSp>
          <p:nvGrpSpPr>
            <p:cNvPr id="457735" name="Group 7">
              <a:extLst>
                <a:ext uri="{FF2B5EF4-FFF2-40B4-BE49-F238E27FC236}">
                  <a16:creationId xmlns:a16="http://schemas.microsoft.com/office/drawing/2014/main" id="{D0E3D5EC-DEB4-476F-9AD7-13838D5FD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207"/>
              <a:ext cx="3402" cy="2132"/>
              <a:chOff x="2825" y="5675"/>
              <a:chExt cx="5476" cy="2988"/>
            </a:xfrm>
          </p:grpSpPr>
          <p:sp>
            <p:nvSpPr>
              <p:cNvPr id="457736" name="Oval 8">
                <a:extLst>
                  <a:ext uri="{FF2B5EF4-FFF2-40B4-BE49-F238E27FC236}">
                    <a16:creationId xmlns:a16="http://schemas.microsoft.com/office/drawing/2014/main" id="{F0314E2A-4E03-476A-B346-4B53BD71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8" y="567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37" name="Oval 9">
                <a:extLst>
                  <a:ext uri="{FF2B5EF4-FFF2-40B4-BE49-F238E27FC236}">
                    <a16:creationId xmlns:a16="http://schemas.microsoft.com/office/drawing/2014/main" id="{8AFD56D2-65E0-479B-9D3F-C7112289D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" y="6219"/>
                <a:ext cx="312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38" name="Oval 10">
                <a:extLst>
                  <a:ext uri="{FF2B5EF4-FFF2-40B4-BE49-F238E27FC236}">
                    <a16:creationId xmlns:a16="http://schemas.microsoft.com/office/drawing/2014/main" id="{4B4DF501-F490-42AC-AA52-FCF3C672F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2" y="6762"/>
                <a:ext cx="315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39" name="Oval 11">
                <a:extLst>
                  <a:ext uri="{FF2B5EF4-FFF2-40B4-BE49-F238E27FC236}">
                    <a16:creationId xmlns:a16="http://schemas.microsoft.com/office/drawing/2014/main" id="{E43DB28F-50FD-41D9-8DCF-919F0A442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9" y="6762"/>
                <a:ext cx="312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0" name="Oval 12">
                <a:extLst>
                  <a:ext uri="{FF2B5EF4-FFF2-40B4-BE49-F238E27FC236}">
                    <a16:creationId xmlns:a16="http://schemas.microsoft.com/office/drawing/2014/main" id="{79D26110-7021-4660-9B7B-7E4BBA18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" y="7305"/>
                <a:ext cx="312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1" name="Oval 13">
                <a:extLst>
                  <a:ext uri="{FF2B5EF4-FFF2-40B4-BE49-F238E27FC236}">
                    <a16:creationId xmlns:a16="http://schemas.microsoft.com/office/drawing/2014/main" id="{67BD6F2C-0171-466B-B28A-BB19A0E92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7" y="7305"/>
                <a:ext cx="312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2" name="Line 14">
                <a:extLst>
                  <a:ext uri="{FF2B5EF4-FFF2-40B4-BE49-F238E27FC236}">
                    <a16:creationId xmlns:a16="http://schemas.microsoft.com/office/drawing/2014/main" id="{9D74C68C-DDEE-4DBA-8FD2-0342B78BD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20" y="6491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3" name="Line 15">
                <a:extLst>
                  <a:ext uri="{FF2B5EF4-FFF2-40B4-BE49-F238E27FC236}">
                    <a16:creationId xmlns:a16="http://schemas.microsoft.com/office/drawing/2014/main" id="{1B3E49F2-F710-4852-B72B-3FAE8199E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3" y="6491"/>
                <a:ext cx="31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4" name="Line 16">
                <a:extLst>
                  <a:ext uri="{FF2B5EF4-FFF2-40B4-BE49-F238E27FC236}">
                    <a16:creationId xmlns:a16="http://schemas.microsoft.com/office/drawing/2014/main" id="{BD5EC129-D479-4428-92A5-5BE661EA7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7" y="7033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5" name="Line 17">
                <a:extLst>
                  <a:ext uri="{FF2B5EF4-FFF2-40B4-BE49-F238E27FC236}">
                    <a16:creationId xmlns:a16="http://schemas.microsoft.com/office/drawing/2014/main" id="{A533A35D-3C13-4B6B-ACF7-64B02F371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0" y="7033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6" name="Oval 18">
                <a:extLst>
                  <a:ext uri="{FF2B5EF4-FFF2-40B4-BE49-F238E27FC236}">
                    <a16:creationId xmlns:a16="http://schemas.microsoft.com/office/drawing/2014/main" id="{32C06CD0-3E1A-40B1-983A-61587B04A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6762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7" name="Oval 19">
                <a:extLst>
                  <a:ext uri="{FF2B5EF4-FFF2-40B4-BE49-F238E27FC236}">
                    <a16:creationId xmlns:a16="http://schemas.microsoft.com/office/drawing/2014/main" id="{39071E76-213A-4705-BABD-F0730546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" y="7306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8" name="Oval 20">
                <a:extLst>
                  <a:ext uri="{FF2B5EF4-FFF2-40B4-BE49-F238E27FC236}">
                    <a16:creationId xmlns:a16="http://schemas.microsoft.com/office/drawing/2014/main" id="{E6AB3D05-928B-4FD4-BD85-01314730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7306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49" name="Oval 21">
                <a:extLst>
                  <a:ext uri="{FF2B5EF4-FFF2-40B4-BE49-F238E27FC236}">
                    <a16:creationId xmlns:a16="http://schemas.microsoft.com/office/drawing/2014/main" id="{8B3E1F91-07DD-4B7F-9D77-BEB8C9951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7848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0" name="Oval 22">
                <a:extLst>
                  <a:ext uri="{FF2B5EF4-FFF2-40B4-BE49-F238E27FC236}">
                    <a16:creationId xmlns:a16="http://schemas.microsoft.com/office/drawing/2014/main" id="{2C72AF72-8BCE-486B-899C-926EDA2E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7848"/>
                <a:ext cx="314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1" name="Line 23">
                <a:extLst>
                  <a:ext uri="{FF2B5EF4-FFF2-40B4-BE49-F238E27FC236}">
                    <a16:creationId xmlns:a16="http://schemas.microsoft.com/office/drawing/2014/main" id="{48F16E3A-4384-4731-B6F4-15BF6F9C1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" y="7034"/>
                <a:ext cx="31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2" name="Line 24">
                <a:extLst>
                  <a:ext uri="{FF2B5EF4-FFF2-40B4-BE49-F238E27FC236}">
                    <a16:creationId xmlns:a16="http://schemas.microsoft.com/office/drawing/2014/main" id="{4B0EE311-9597-4DF4-960A-4E12458B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55" y="7034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3" name="Line 25">
                <a:extLst>
                  <a:ext uri="{FF2B5EF4-FFF2-40B4-BE49-F238E27FC236}">
                    <a16:creationId xmlns:a16="http://schemas.microsoft.com/office/drawing/2014/main" id="{54537E7F-54CD-41A3-A201-5A8A1DE48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9" y="7576"/>
                <a:ext cx="315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4" name="Line 26">
                <a:extLst>
                  <a:ext uri="{FF2B5EF4-FFF2-40B4-BE49-F238E27FC236}">
                    <a16:creationId xmlns:a16="http://schemas.microsoft.com/office/drawing/2014/main" id="{109A1947-D6BD-4E68-985B-1B6DB10F6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4" y="7576"/>
                <a:ext cx="31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5" name="Oval 27">
                <a:extLst>
                  <a:ext uri="{FF2B5EF4-FFF2-40B4-BE49-F238E27FC236}">
                    <a16:creationId xmlns:a16="http://schemas.microsoft.com/office/drawing/2014/main" id="{5EE053FF-1630-488D-9E80-2A5BB2308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7306"/>
                <a:ext cx="314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6" name="Oval 28">
                <a:extLst>
                  <a:ext uri="{FF2B5EF4-FFF2-40B4-BE49-F238E27FC236}">
                    <a16:creationId xmlns:a16="http://schemas.microsoft.com/office/drawing/2014/main" id="{0CB0D2AC-1055-4591-885F-54EBB3CBB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7849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7" name="Oval 29">
                <a:extLst>
                  <a:ext uri="{FF2B5EF4-FFF2-40B4-BE49-F238E27FC236}">
                    <a16:creationId xmlns:a16="http://schemas.microsoft.com/office/drawing/2014/main" id="{68CFA731-7DF8-436E-AA51-073C33278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7849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8" name="Oval 30">
                <a:extLst>
                  <a:ext uri="{FF2B5EF4-FFF2-40B4-BE49-F238E27FC236}">
                    <a16:creationId xmlns:a16="http://schemas.microsoft.com/office/drawing/2014/main" id="{A11839D0-FD05-417D-8F5E-6566F33DC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8393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59" name="Oval 31">
                <a:extLst>
                  <a:ext uri="{FF2B5EF4-FFF2-40B4-BE49-F238E27FC236}">
                    <a16:creationId xmlns:a16="http://schemas.microsoft.com/office/drawing/2014/main" id="{0439B645-7F2D-49D1-B6CA-978395C11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8393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0" name="Line 32">
                <a:extLst>
                  <a:ext uri="{FF2B5EF4-FFF2-40B4-BE49-F238E27FC236}">
                    <a16:creationId xmlns:a16="http://schemas.microsoft.com/office/drawing/2014/main" id="{BB004BEF-5514-4A5B-978A-C5104C97A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7" y="7577"/>
                <a:ext cx="311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1" name="Line 33">
                <a:extLst>
                  <a:ext uri="{FF2B5EF4-FFF2-40B4-BE49-F238E27FC236}">
                    <a16:creationId xmlns:a16="http://schemas.microsoft.com/office/drawing/2014/main" id="{11B32E17-29D0-4C3F-B672-74B9C116D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8" y="7577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2" name="Line 34">
                <a:extLst>
                  <a:ext uri="{FF2B5EF4-FFF2-40B4-BE49-F238E27FC236}">
                    <a16:creationId xmlns:a16="http://schemas.microsoft.com/office/drawing/2014/main" id="{D17819E2-5591-4EF4-A3EC-605409793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0" y="8121"/>
                <a:ext cx="312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3" name="Line 35">
                <a:extLst>
                  <a:ext uri="{FF2B5EF4-FFF2-40B4-BE49-F238E27FC236}">
                    <a16:creationId xmlns:a16="http://schemas.microsoft.com/office/drawing/2014/main" id="{D9C0ED49-597E-4E52-B414-E520E3276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2" y="8121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4" name="Oval 36">
                <a:extLst>
                  <a:ext uri="{FF2B5EF4-FFF2-40B4-BE49-F238E27FC236}">
                    <a16:creationId xmlns:a16="http://schemas.microsoft.com/office/drawing/2014/main" id="{528A2D46-8245-49E7-B9B8-0D85DFBE3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6219"/>
                <a:ext cx="314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5" name="Oval 37">
                <a:extLst>
                  <a:ext uri="{FF2B5EF4-FFF2-40B4-BE49-F238E27FC236}">
                    <a16:creationId xmlns:a16="http://schemas.microsoft.com/office/drawing/2014/main" id="{9FD4DA1B-CE34-4A4D-A834-264A7493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6762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6" name="Oval 38">
                <a:extLst>
                  <a:ext uri="{FF2B5EF4-FFF2-40B4-BE49-F238E27FC236}">
                    <a16:creationId xmlns:a16="http://schemas.microsoft.com/office/drawing/2014/main" id="{FB9A0F6C-15B5-4255-BF27-AF346F9E5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7306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7" name="Oval 39">
                <a:extLst>
                  <a:ext uri="{FF2B5EF4-FFF2-40B4-BE49-F238E27FC236}">
                    <a16:creationId xmlns:a16="http://schemas.microsoft.com/office/drawing/2014/main" id="{67CAEA49-C20E-4FBE-9586-633FB0D1A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7849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8" name="Oval 40">
                <a:extLst>
                  <a:ext uri="{FF2B5EF4-FFF2-40B4-BE49-F238E27FC236}">
                    <a16:creationId xmlns:a16="http://schemas.microsoft.com/office/drawing/2014/main" id="{2880D00D-A4A1-4945-982C-5602DCE2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7849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69" name="Line 41">
                <a:extLst>
                  <a:ext uri="{FF2B5EF4-FFF2-40B4-BE49-F238E27FC236}">
                    <a16:creationId xmlns:a16="http://schemas.microsoft.com/office/drawing/2014/main" id="{9E499AAB-1335-4B5C-99EA-1812C6EE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6" y="5947"/>
                <a:ext cx="1409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0" name="Line 42">
                <a:extLst>
                  <a:ext uri="{FF2B5EF4-FFF2-40B4-BE49-F238E27FC236}">
                    <a16:creationId xmlns:a16="http://schemas.microsoft.com/office/drawing/2014/main" id="{D2237329-6D31-4D39-B249-D179846DF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5" y="5947"/>
                <a:ext cx="1409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1" name="Line 43">
                <a:extLst>
                  <a:ext uri="{FF2B5EF4-FFF2-40B4-BE49-F238E27FC236}">
                    <a16:creationId xmlns:a16="http://schemas.microsoft.com/office/drawing/2014/main" id="{4675BD69-0C23-48C2-A530-8999CBA5D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0" y="7577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2" name="Line 44">
                <a:extLst>
                  <a:ext uri="{FF2B5EF4-FFF2-40B4-BE49-F238E27FC236}">
                    <a16:creationId xmlns:a16="http://schemas.microsoft.com/office/drawing/2014/main" id="{47A0EF23-E6A3-49AA-9594-5FCB9E9E1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3" y="7577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3" name="Line 45">
                <a:extLst>
                  <a:ext uri="{FF2B5EF4-FFF2-40B4-BE49-F238E27FC236}">
                    <a16:creationId xmlns:a16="http://schemas.microsoft.com/office/drawing/2014/main" id="{E055014F-200F-41DB-A7AE-2AE290DE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4" y="7034"/>
                <a:ext cx="626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4" name="Line 46">
                <a:extLst>
                  <a:ext uri="{FF2B5EF4-FFF2-40B4-BE49-F238E27FC236}">
                    <a16:creationId xmlns:a16="http://schemas.microsoft.com/office/drawing/2014/main" id="{91249D16-22A6-48CD-91C4-C8310A9D4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7034"/>
                <a:ext cx="470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5" name="Line 47">
                <a:extLst>
                  <a:ext uri="{FF2B5EF4-FFF2-40B4-BE49-F238E27FC236}">
                    <a16:creationId xmlns:a16="http://schemas.microsoft.com/office/drawing/2014/main" id="{B52F49F9-0E80-4EA7-A65F-964B1C3B4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0" y="6490"/>
                <a:ext cx="1096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776" name="Line 48">
                <a:extLst>
                  <a:ext uri="{FF2B5EF4-FFF2-40B4-BE49-F238E27FC236}">
                    <a16:creationId xmlns:a16="http://schemas.microsoft.com/office/drawing/2014/main" id="{8070DD40-A425-4E31-961D-7196A21A4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6" y="6490"/>
                <a:ext cx="939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7777" name="Rectangle 49">
              <a:extLst>
                <a:ext uri="{FF2B5EF4-FFF2-40B4-BE49-F238E27FC236}">
                  <a16:creationId xmlns:a16="http://schemas.microsoft.com/office/drawing/2014/main" id="{28A86103-8586-440E-A675-A21C56BD4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0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7778" name="Rectangle 50">
              <a:extLst>
                <a:ext uri="{FF2B5EF4-FFF2-40B4-BE49-F238E27FC236}">
                  <a16:creationId xmlns:a16="http://schemas.microsoft.com/office/drawing/2014/main" id="{28F57B5F-1E11-40B6-8875-91F583E6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570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7779" name="Rectangle 51">
              <a:extLst>
                <a:ext uri="{FF2B5EF4-FFF2-40B4-BE49-F238E27FC236}">
                  <a16:creationId xmlns:a16="http://schemas.microsoft.com/office/drawing/2014/main" id="{CBBAC14F-FD05-4AB5-BC95-601CB4FA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16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7780" name="Rectangle 52">
              <a:extLst>
                <a:ext uri="{FF2B5EF4-FFF2-40B4-BE49-F238E27FC236}">
                  <a16:creationId xmlns:a16="http://schemas.microsoft.com/office/drawing/2014/main" id="{78A27122-BB1B-4235-B2DB-F496F5F5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97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7781" name="Rectangle 53">
              <a:extLst>
                <a:ext uri="{FF2B5EF4-FFF2-40B4-BE49-F238E27FC236}">
                  <a16:creationId xmlns:a16="http://schemas.microsoft.com/office/drawing/2014/main" id="{173C7213-47E4-47FB-91D0-7F82612A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97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7782" name="Rectangle 54">
              <a:extLst>
                <a:ext uri="{FF2B5EF4-FFF2-40B4-BE49-F238E27FC236}">
                  <a16:creationId xmlns:a16="http://schemas.microsoft.com/office/drawing/2014/main" id="{5776F9E5-3070-4B2D-88D8-B73B8439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979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7783" name="Rectangle 55">
              <a:extLst>
                <a:ext uri="{FF2B5EF4-FFF2-40B4-BE49-F238E27FC236}">
                  <a16:creationId xmlns:a16="http://schemas.microsoft.com/office/drawing/2014/main" id="{A0DBB7AC-72D3-45C3-A9BD-FE2F9EEC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933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7784" name="Rectangle 56">
              <a:extLst>
                <a:ext uri="{FF2B5EF4-FFF2-40B4-BE49-F238E27FC236}">
                  <a16:creationId xmlns:a16="http://schemas.microsoft.com/office/drawing/2014/main" id="{5409504D-32D6-44D3-9EAC-445A02E2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34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7785" name="Rectangle 57">
              <a:extLst>
                <a:ext uri="{FF2B5EF4-FFF2-40B4-BE49-F238E27FC236}">
                  <a16:creationId xmlns:a16="http://schemas.microsoft.com/office/drawing/2014/main" id="{C80EFF38-4E7A-421F-AE54-17031FB78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34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7786" name="Rectangle 58">
              <a:extLst>
                <a:ext uri="{FF2B5EF4-FFF2-40B4-BE49-F238E27FC236}">
                  <a16:creationId xmlns:a16="http://schemas.microsoft.com/office/drawing/2014/main" id="{6DAAA16C-B1FB-4946-93A5-42B07FFF8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745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7787" name="Rectangle 59">
              <a:extLst>
                <a:ext uri="{FF2B5EF4-FFF2-40B4-BE49-F238E27FC236}">
                  <a16:creationId xmlns:a16="http://schemas.microsoft.com/office/drawing/2014/main" id="{BB619651-FB01-4AED-BBBF-C3E7881B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38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7788" name="Rectangle 60">
              <a:extLst>
                <a:ext uri="{FF2B5EF4-FFF2-40B4-BE49-F238E27FC236}">
                  <a16:creationId xmlns:a16="http://schemas.microsoft.com/office/drawing/2014/main" id="{3C825D63-E8D5-4D25-B0FC-DF8F87A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4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7789" name="Rectangle 61">
              <a:extLst>
                <a:ext uri="{FF2B5EF4-FFF2-40B4-BE49-F238E27FC236}">
                  <a16:creationId xmlns:a16="http://schemas.microsoft.com/office/drawing/2014/main" id="{B30AEFF0-BD6A-4F33-A688-CFFEDD01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274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7790" name="Rectangle 62">
              <a:extLst>
                <a:ext uri="{FF2B5EF4-FFF2-40B4-BE49-F238E27FC236}">
                  <a16:creationId xmlns:a16="http://schemas.microsoft.com/office/drawing/2014/main" id="{88AEE5F5-F73C-4FFA-B159-49127082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7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7791" name="Rectangle 63">
              <a:extLst>
                <a:ext uri="{FF2B5EF4-FFF2-40B4-BE49-F238E27FC236}">
                  <a16:creationId xmlns:a16="http://schemas.microsoft.com/office/drawing/2014/main" id="{1672374B-6FE5-40BC-A832-ECCAE782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74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7792" name="Rectangle 64">
              <a:extLst>
                <a:ext uri="{FF2B5EF4-FFF2-40B4-BE49-F238E27FC236}">
                  <a16:creationId xmlns:a16="http://schemas.microsoft.com/office/drawing/2014/main" id="{252823F6-7593-484F-8999-CEF18039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113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7793" name="Rectangle 65">
              <a:extLst>
                <a:ext uri="{FF2B5EF4-FFF2-40B4-BE49-F238E27FC236}">
                  <a16:creationId xmlns:a16="http://schemas.microsoft.com/office/drawing/2014/main" id="{E0F15548-AE5F-4DA6-8998-42B3DC42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745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d</a:t>
              </a:r>
            </a:p>
          </p:txBody>
        </p:sp>
        <p:sp>
          <p:nvSpPr>
            <p:cNvPr id="457794" name="Rectangle 66">
              <a:extLst>
                <a:ext uri="{FF2B5EF4-FFF2-40B4-BE49-F238E27FC236}">
                  <a16:creationId xmlns:a16="http://schemas.microsoft.com/office/drawing/2014/main" id="{8C718BDA-CC92-46DE-8030-7418D254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113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d</a:t>
              </a:r>
            </a:p>
          </p:txBody>
        </p:sp>
        <p:sp>
          <p:nvSpPr>
            <p:cNvPr id="457795" name="Rectangle 67">
              <a:extLst>
                <a:ext uri="{FF2B5EF4-FFF2-40B4-BE49-F238E27FC236}">
                  <a16:creationId xmlns:a16="http://schemas.microsoft.com/office/drawing/2014/main" id="{76C5BCC2-CF7B-4A35-BD95-0254B88D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41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7796" name="Rectangle 68">
              <a:extLst>
                <a:ext uri="{FF2B5EF4-FFF2-40B4-BE49-F238E27FC236}">
                  <a16:creationId xmlns:a16="http://schemas.microsoft.com/office/drawing/2014/main" id="{8E890020-62C8-4DEF-8017-BD08846E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41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7797" name="Rectangle 69">
              <a:extLst>
                <a:ext uri="{FF2B5EF4-FFF2-40B4-BE49-F238E27FC236}">
                  <a16:creationId xmlns:a16="http://schemas.microsoft.com/office/drawing/2014/main" id="{A54C964D-2CE1-4A35-8EDC-C15AA3EC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41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d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22EE9A10-54BA-4C71-82ED-18216F6D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kumimoji="0" lang="en-US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57676EAA-3651-4FE4-8BD5-5CBA1D84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437063"/>
            <a:ext cx="3744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7.17	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描述表达式的有向无环图</a:t>
            </a:r>
          </a:p>
        </p:txBody>
      </p:sp>
      <p:grpSp>
        <p:nvGrpSpPr>
          <p:cNvPr id="458756" name="Group 4">
            <a:extLst>
              <a:ext uri="{FF2B5EF4-FFF2-40B4-BE49-F238E27FC236}">
                <a16:creationId xmlns:a16="http://schemas.microsoft.com/office/drawing/2014/main" id="{C4C04532-13D7-42C1-9E0D-F146A22389D5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262063"/>
            <a:ext cx="2951162" cy="2959100"/>
            <a:chOff x="1837" y="663"/>
            <a:chExt cx="1859" cy="1864"/>
          </a:xfrm>
        </p:grpSpPr>
        <p:grpSp>
          <p:nvGrpSpPr>
            <p:cNvPr id="458757" name="Group 5">
              <a:extLst>
                <a:ext uri="{FF2B5EF4-FFF2-40B4-BE49-F238E27FC236}">
                  <a16:creationId xmlns:a16="http://schemas.microsoft.com/office/drawing/2014/main" id="{D7B08DE7-D5AB-4986-B037-F55664F55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663"/>
              <a:ext cx="1859" cy="1860"/>
              <a:chOff x="3451" y="8462"/>
              <a:chExt cx="2504" cy="2446"/>
            </a:xfrm>
          </p:grpSpPr>
          <p:sp>
            <p:nvSpPr>
              <p:cNvPr id="458758" name="Oval 6">
                <a:extLst>
                  <a:ext uri="{FF2B5EF4-FFF2-40B4-BE49-F238E27FC236}">
                    <a16:creationId xmlns:a16="http://schemas.microsoft.com/office/drawing/2014/main" id="{95D517DD-6ECD-46C2-9288-80196C272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8462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59" name="Oval 7">
                <a:extLst>
                  <a:ext uri="{FF2B5EF4-FFF2-40B4-BE49-F238E27FC236}">
                    <a16:creationId xmlns:a16="http://schemas.microsoft.com/office/drawing/2014/main" id="{46DD29F2-1361-4784-B09F-7712BD8C9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9549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0" name="Oval 8">
                <a:extLst>
                  <a:ext uri="{FF2B5EF4-FFF2-40B4-BE49-F238E27FC236}">
                    <a16:creationId xmlns:a16="http://schemas.microsoft.com/office/drawing/2014/main" id="{852738A8-A7BD-47E1-A787-2474FDD59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0092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1" name="Oval 9">
                <a:extLst>
                  <a:ext uri="{FF2B5EF4-FFF2-40B4-BE49-F238E27FC236}">
                    <a16:creationId xmlns:a16="http://schemas.microsoft.com/office/drawing/2014/main" id="{1C4A4A5B-BFA3-48E9-80F4-ABC9AFD9D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10092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2" name="Oval 10">
                <a:extLst>
                  <a:ext uri="{FF2B5EF4-FFF2-40B4-BE49-F238E27FC236}">
                    <a16:creationId xmlns:a16="http://schemas.microsoft.com/office/drawing/2014/main" id="{F897E99B-0595-4586-9132-00487AD16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10092"/>
                <a:ext cx="312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3" name="Oval 11">
                <a:extLst>
                  <a:ext uri="{FF2B5EF4-FFF2-40B4-BE49-F238E27FC236}">
                    <a16:creationId xmlns:a16="http://schemas.microsoft.com/office/drawing/2014/main" id="{C8DDE75C-9A64-4327-BE02-7E4F3EE81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10092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4" name="Line 12">
                <a:extLst>
                  <a:ext uri="{FF2B5EF4-FFF2-40B4-BE49-F238E27FC236}">
                    <a16:creationId xmlns:a16="http://schemas.microsoft.com/office/drawing/2014/main" id="{4CE159BE-7BFF-42D4-99A1-3B7B207FE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73" y="9821"/>
                <a:ext cx="314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5" name="Line 13">
                <a:extLst>
                  <a:ext uri="{FF2B5EF4-FFF2-40B4-BE49-F238E27FC236}">
                    <a16:creationId xmlns:a16="http://schemas.microsoft.com/office/drawing/2014/main" id="{B6F77C70-0BDE-4355-ABD2-6A87AA37A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7" y="9821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6" name="Line 14">
                <a:extLst>
                  <a:ext uri="{FF2B5EF4-FFF2-40B4-BE49-F238E27FC236}">
                    <a16:creationId xmlns:a16="http://schemas.microsoft.com/office/drawing/2014/main" id="{100C660C-F16E-4D96-B847-9EF324C8D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1" y="9821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7" name="Line 15">
                <a:extLst>
                  <a:ext uri="{FF2B5EF4-FFF2-40B4-BE49-F238E27FC236}">
                    <a16:creationId xmlns:a16="http://schemas.microsoft.com/office/drawing/2014/main" id="{B32E9E78-B931-421B-A695-B3FED6A8F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4" y="9821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8" name="Oval 16">
                <a:extLst>
                  <a:ext uri="{FF2B5EF4-FFF2-40B4-BE49-F238E27FC236}">
                    <a16:creationId xmlns:a16="http://schemas.microsoft.com/office/drawing/2014/main" id="{3DFB1C59-3808-4D12-947B-051D8DFE2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063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69" name="Oval 17">
                <a:extLst>
                  <a:ext uri="{FF2B5EF4-FFF2-40B4-BE49-F238E27FC236}">
                    <a16:creationId xmlns:a16="http://schemas.microsoft.com/office/drawing/2014/main" id="{24E49CD2-07D3-4CCF-9031-B6849FAC5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9549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0" name="Oval 18">
                <a:extLst>
                  <a:ext uri="{FF2B5EF4-FFF2-40B4-BE49-F238E27FC236}">
                    <a16:creationId xmlns:a16="http://schemas.microsoft.com/office/drawing/2014/main" id="{B9E8CC1E-7C19-4A29-9887-E8734B09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10636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1" name="Oval 19">
                <a:extLst>
                  <a:ext uri="{FF2B5EF4-FFF2-40B4-BE49-F238E27FC236}">
                    <a16:creationId xmlns:a16="http://schemas.microsoft.com/office/drawing/2014/main" id="{9BE8ED15-0516-4DD9-82FB-FA357AF5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9005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2" name="Line 20">
                <a:extLst>
                  <a:ext uri="{FF2B5EF4-FFF2-40B4-BE49-F238E27FC236}">
                    <a16:creationId xmlns:a16="http://schemas.microsoft.com/office/drawing/2014/main" id="{087BD300-FC41-4FB6-BD20-EEDEA6057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8" y="10364"/>
                <a:ext cx="312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3" name="Line 21">
                <a:extLst>
                  <a:ext uri="{FF2B5EF4-FFF2-40B4-BE49-F238E27FC236}">
                    <a16:creationId xmlns:a16="http://schemas.microsoft.com/office/drawing/2014/main" id="{FFE10B0B-2AFA-43BC-A1C9-5A5E6DDAA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10364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4" name="Line 22">
                <a:extLst>
                  <a:ext uri="{FF2B5EF4-FFF2-40B4-BE49-F238E27FC236}">
                    <a16:creationId xmlns:a16="http://schemas.microsoft.com/office/drawing/2014/main" id="{E71A7FCD-F4BC-492A-9E76-7A2AE1E06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0" y="10364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5" name="Line 23">
                <a:extLst>
                  <a:ext uri="{FF2B5EF4-FFF2-40B4-BE49-F238E27FC236}">
                    <a16:creationId xmlns:a16="http://schemas.microsoft.com/office/drawing/2014/main" id="{DEFE4FC2-9EBF-460B-B3AD-27C6BE763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3" y="10364"/>
                <a:ext cx="312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6" name="Line 24">
                <a:extLst>
                  <a:ext uri="{FF2B5EF4-FFF2-40B4-BE49-F238E27FC236}">
                    <a16:creationId xmlns:a16="http://schemas.microsoft.com/office/drawing/2014/main" id="{2C898193-F151-4CF1-A6A3-D39733AF7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3" y="10364"/>
                <a:ext cx="31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7" name="Oval 25">
                <a:extLst>
                  <a:ext uri="{FF2B5EF4-FFF2-40B4-BE49-F238E27FC236}">
                    <a16:creationId xmlns:a16="http://schemas.microsoft.com/office/drawing/2014/main" id="{767433E4-106F-41D3-AD31-1A65B9F8E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063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8" name="Oval 26">
                <a:extLst>
                  <a:ext uri="{FF2B5EF4-FFF2-40B4-BE49-F238E27FC236}">
                    <a16:creationId xmlns:a16="http://schemas.microsoft.com/office/drawing/2014/main" id="{1AD52528-7D29-4609-9BAF-0E10E08CD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10636"/>
                <a:ext cx="315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79" name="Line 27">
                <a:extLst>
                  <a:ext uri="{FF2B5EF4-FFF2-40B4-BE49-F238E27FC236}">
                    <a16:creationId xmlns:a16="http://schemas.microsoft.com/office/drawing/2014/main" id="{20416395-B2E7-41CC-BF76-F287F8161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10228"/>
                <a:ext cx="3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80" name="Line 28">
                <a:extLst>
                  <a:ext uri="{FF2B5EF4-FFF2-40B4-BE49-F238E27FC236}">
                    <a16:creationId xmlns:a16="http://schemas.microsoft.com/office/drawing/2014/main" id="{D44E839A-4E9E-494A-A6C4-10FC45ED6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3" y="9277"/>
                <a:ext cx="627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81" name="Line 29">
                <a:extLst>
                  <a:ext uri="{FF2B5EF4-FFF2-40B4-BE49-F238E27FC236}">
                    <a16:creationId xmlns:a16="http://schemas.microsoft.com/office/drawing/2014/main" id="{675D29CB-F26A-4B53-9A11-D6D0A1EEC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9277"/>
                <a:ext cx="626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82" name="Line 30">
                <a:extLst>
                  <a:ext uri="{FF2B5EF4-FFF2-40B4-BE49-F238E27FC236}">
                    <a16:creationId xmlns:a16="http://schemas.microsoft.com/office/drawing/2014/main" id="{0CA243C4-5FFF-4F71-B46A-D746B0EAB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0" y="8734"/>
                <a:ext cx="469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783" name="Freeform 31">
                <a:extLst>
                  <a:ext uri="{FF2B5EF4-FFF2-40B4-BE49-F238E27FC236}">
                    <a16:creationId xmlns:a16="http://schemas.microsoft.com/office/drawing/2014/main" id="{4F24C8D5-3B9E-489E-BD9F-3C8E40326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7" y="8721"/>
                <a:ext cx="131" cy="836"/>
              </a:xfrm>
              <a:custGeom>
                <a:avLst/>
                <a:gdLst>
                  <a:gd name="T0" fmla="*/ 0 w 150"/>
                  <a:gd name="T1" fmla="*/ 0 h 960"/>
                  <a:gd name="T2" fmla="*/ 150 w 150"/>
                  <a:gd name="T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" h="960">
                    <a:moveTo>
                      <a:pt x="0" y="0"/>
                    </a:moveTo>
                    <a:lnTo>
                      <a:pt x="150" y="9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8784" name="Rectangle 32">
              <a:extLst>
                <a:ext uri="{FF2B5EF4-FFF2-40B4-BE49-F238E27FC236}">
                  <a16:creationId xmlns:a16="http://schemas.microsoft.com/office/drawing/2014/main" id="{89CAA637-79EC-4E11-8AEE-8E83C1979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66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8785" name="Rectangle 33">
              <a:extLst>
                <a:ext uri="{FF2B5EF4-FFF2-40B4-BE49-F238E27FC236}">
                  <a16:creationId xmlns:a16="http://schemas.microsoft.com/office/drawing/2014/main" id="{FBCE3C6C-BAC9-47B2-A767-8BBF75DC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071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8786" name="Rectangle 34">
              <a:extLst>
                <a:ext uri="{FF2B5EF4-FFF2-40B4-BE49-F238E27FC236}">
                  <a16:creationId xmlns:a16="http://schemas.microsoft.com/office/drawing/2014/main" id="{DDCEE11F-C945-443B-A1E7-5E585F3EA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88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58787" name="Rectangle 35">
              <a:extLst>
                <a:ext uri="{FF2B5EF4-FFF2-40B4-BE49-F238E27FC236}">
                  <a16:creationId xmlns:a16="http://schemas.microsoft.com/office/drawing/2014/main" id="{6D92EF64-C37F-43A9-8442-87DCEA5F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2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58788" name="Rectangle 36">
              <a:extLst>
                <a:ext uri="{FF2B5EF4-FFF2-40B4-BE49-F238E27FC236}">
                  <a16:creationId xmlns:a16="http://schemas.microsoft.com/office/drawing/2014/main" id="{878123FF-3CB2-4EAB-850D-BF5B82290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29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58789" name="Rectangle 37">
              <a:extLst>
                <a:ext uri="{FF2B5EF4-FFF2-40B4-BE49-F238E27FC236}">
                  <a16:creationId xmlns:a16="http://schemas.microsoft.com/office/drawing/2014/main" id="{D0EEE227-258F-452A-A4E8-53269B14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92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58790" name="Rectangle 38">
              <a:extLst>
                <a:ext uri="{FF2B5EF4-FFF2-40B4-BE49-F238E27FC236}">
                  <a16:creationId xmlns:a16="http://schemas.microsoft.com/office/drawing/2014/main" id="{BEECE184-DD7C-4339-AB6A-38CECBC67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296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d</a:t>
              </a:r>
            </a:p>
          </p:txBody>
        </p:sp>
        <p:sp>
          <p:nvSpPr>
            <p:cNvPr id="458791" name="Rectangle 39">
              <a:extLst>
                <a:ext uri="{FF2B5EF4-FFF2-40B4-BE49-F238E27FC236}">
                  <a16:creationId xmlns:a16="http://schemas.microsoft.com/office/drawing/2014/main" id="{55F3A899-F219-400D-BB4D-D242F763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14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8792" name="Rectangle 40">
              <a:extLst>
                <a:ext uri="{FF2B5EF4-FFF2-40B4-BE49-F238E27FC236}">
                  <a16:creationId xmlns:a16="http://schemas.microsoft.com/office/drawing/2014/main" id="{C809A382-0CFD-4902-9D5E-782D86C1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8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8793" name="Rectangle 41">
              <a:extLst>
                <a:ext uri="{FF2B5EF4-FFF2-40B4-BE49-F238E27FC236}">
                  <a16:creationId xmlns:a16="http://schemas.microsoft.com/office/drawing/2014/main" id="{B1FFD534-2022-4D97-B91F-C0ED1DCA4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14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58794" name="Rectangle 42">
              <a:extLst>
                <a:ext uri="{FF2B5EF4-FFF2-40B4-BE49-F238E27FC236}">
                  <a16:creationId xmlns:a16="http://schemas.microsoft.com/office/drawing/2014/main" id="{B71E3B8D-40E3-429C-866B-946796D97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8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58795" name="Rectangle 43">
              <a:extLst>
                <a:ext uri="{FF2B5EF4-FFF2-40B4-BE49-F238E27FC236}">
                  <a16:creationId xmlns:a16="http://schemas.microsoft.com/office/drawing/2014/main" id="{FEE1719C-2A2B-43E9-86F4-ABA0F488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8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</p:grpSp>
      <p:sp>
        <p:nvSpPr>
          <p:cNvPr id="458796" name="Rectangle 44">
            <a:extLst>
              <a:ext uri="{FF2B5EF4-FFF2-40B4-BE49-F238E27FC236}">
                <a16:creationId xmlns:a16="http://schemas.microsoft.com/office/drawing/2014/main" id="{B583035B-5473-4D32-850C-7E8402FBDD3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35150" y="5157788"/>
            <a:ext cx="77771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endParaRPr kumimoji="0" lang="en-US" altLang="en-US" sz="2000" b="1">
              <a:solidFill>
                <a:schemeClr val="tx1"/>
              </a:solidFill>
            </a:endParaRPr>
          </a:p>
        </p:txBody>
      </p:sp>
      <p:sp>
        <p:nvSpPr>
          <p:cNvPr id="458797" name="Rectangle 45">
            <a:extLst>
              <a:ext uri="{FF2B5EF4-FFF2-40B4-BE49-F238E27FC236}">
                <a16:creationId xmlns:a16="http://schemas.microsoft.com/office/drawing/2014/main" id="{F3D8F181-54FA-4D0B-AA1B-D06A1D30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41888"/>
            <a:ext cx="6985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000" b="1">
                <a:solidFill>
                  <a:schemeClr val="tx1"/>
                </a:solidFill>
              </a:rPr>
              <a:t>表达式</a:t>
            </a:r>
            <a:r>
              <a:rPr kumimoji="0" lang="en-US" altLang="zh-CN" sz="2000" b="1">
                <a:solidFill>
                  <a:schemeClr val="tx1"/>
                </a:solidFill>
              </a:rPr>
              <a:t>((a +b ) * (b * (c + d)) + (c + d) * e) * ((c + d) * e)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277F7227-2F03-4BDB-BCD4-2CD74992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92150"/>
            <a:ext cx="2097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￡</a:t>
            </a:r>
            <a:r>
              <a:rPr kumimoji="0"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7.5.2 </a:t>
            </a:r>
            <a:r>
              <a:rPr kumimoji="0" lang="zh-CN" altLang="en-US" sz="2000" b="1">
                <a:solidFill>
                  <a:schemeClr val="tx1"/>
                </a:solidFill>
                <a:ea typeface="宋体" panose="02010600030101010101" pitchFamily="2" charset="-122"/>
              </a:rPr>
              <a:t>拓扑排序 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889DADC3-5841-4500-9CA7-C04028CC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59088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全序关系：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是集合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上的偏序，若对每个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x, y∈X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必有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xRy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yRx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则称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是集合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上的全序关系。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2E591D21-7F87-482A-AE01-F6A55417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25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）定义</a:t>
            </a:r>
          </a:p>
        </p:txBody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1A2B40EC-43CE-4312-817D-134EE8E8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484313"/>
            <a:ext cx="7110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拓扑排序（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Topological Sort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）：简单地说，由某个集合上的一个偏序得到该集合上的一个全序，这个操作称之为拓扑排序。</a:t>
            </a:r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5D23A86F-5C19-44D1-8F7C-EFFCCB0B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03450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偏序关系：若集合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上的关系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是自反的、反对称的和传递的，则称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是集合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上的偏序关系。	</a:t>
            </a:r>
          </a:p>
        </p:txBody>
      </p:sp>
      <p:sp>
        <p:nvSpPr>
          <p:cNvPr id="459783" name="Rectangle 7">
            <a:extLst>
              <a:ext uri="{FF2B5EF4-FFF2-40B4-BE49-F238E27FC236}">
                <a16:creationId xmlns:a16="http://schemas.microsoft.com/office/drawing/2014/main" id="{BE7219A0-2F81-40F9-B46A-1BBB003A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1573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AOV-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</a:t>
            </a:r>
          </a:p>
        </p:txBody>
      </p:sp>
      <p:sp>
        <p:nvSpPr>
          <p:cNvPr id="459784" name="Rectangle 8">
            <a:extLst>
              <a:ext uri="{FF2B5EF4-FFF2-40B4-BE49-F238E27FC236}">
                <a16:creationId xmlns:a16="http://schemas.microsoft.com/office/drawing/2014/main" id="{98B8B987-9612-4612-A503-C2DF3660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3940175"/>
            <a:ext cx="741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AOV-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网：用顶点表示活动，用弧表示活动间的优先关系的有向图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称为顶点表示活动的网（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Activity On Vertex Network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），简称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AOV-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网。</a:t>
            </a:r>
          </a:p>
        </p:txBody>
      </p:sp>
      <p:sp>
        <p:nvSpPr>
          <p:cNvPr id="459785" name="AutoShape 9">
            <a:extLst>
              <a:ext uri="{FF2B5EF4-FFF2-40B4-BE49-F238E27FC236}">
                <a16:creationId xmlns:a16="http://schemas.microsoft.com/office/drawing/2014/main" id="{2CD64124-30C9-4674-ADDB-2441F9E6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97425"/>
            <a:ext cx="6337300" cy="12255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在网中，若从顶点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到顶点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有一条有向路径，则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的前驱；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的后继。若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&lt;i, j&gt;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是网中的一条弧，则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的直接前驱；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的直接后继。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4C9C1A3B-7ADE-4BF2-8FBC-3B7896A9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49275"/>
            <a:ext cx="7594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例如，一个软件专业的学生必须学习一系列基本课程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7.18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所示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其中有些课程是基础课，它独力于其他课程，如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《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高等数学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》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；而另一些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课程必须在学完作为它的基础的先修课程才能开始。如，在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《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程序设计基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础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》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《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离散数学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》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学完之前就不能开始学习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《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数据结构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》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。这些先决条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件定义了课程之间的领先（优先）关系。这个关系可以用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有向图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  <a:hlinkClick r:id="" action="ppaction://noaction"/>
              </a:rPr>
              <a:t>7.19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清楚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的表示。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5ED8174-35DE-499F-8849-0813B550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6230938"/>
            <a:ext cx="432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7.18	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软件专业的学生必须学习的课程</a:t>
            </a:r>
          </a:p>
        </p:txBody>
      </p:sp>
      <p:grpSp>
        <p:nvGrpSpPr>
          <p:cNvPr id="460804" name="Group 4">
            <a:extLst>
              <a:ext uri="{FF2B5EF4-FFF2-40B4-BE49-F238E27FC236}">
                <a16:creationId xmlns:a16="http://schemas.microsoft.com/office/drawing/2014/main" id="{0C6D3DA7-B1C9-4A9C-9181-676656E62AA6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276475"/>
            <a:ext cx="7056437" cy="3895725"/>
            <a:chOff x="748" y="1434"/>
            <a:chExt cx="4445" cy="2454"/>
          </a:xfrm>
        </p:grpSpPr>
        <p:grpSp>
          <p:nvGrpSpPr>
            <p:cNvPr id="460805" name="Group 5">
              <a:extLst>
                <a:ext uri="{FF2B5EF4-FFF2-40B4-BE49-F238E27FC236}">
                  <a16:creationId xmlns:a16="http://schemas.microsoft.com/office/drawing/2014/main" id="{B85B2D31-200D-4BBD-BBEF-3D1E5C587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434"/>
              <a:ext cx="4445" cy="2454"/>
              <a:chOff x="703" y="1434"/>
              <a:chExt cx="4445" cy="2454"/>
            </a:xfrm>
          </p:grpSpPr>
          <p:sp>
            <p:nvSpPr>
              <p:cNvPr id="460806" name="Rectangle 6">
                <a:extLst>
                  <a:ext uri="{FF2B5EF4-FFF2-40B4-BE49-F238E27FC236}">
                    <a16:creationId xmlns:a16="http://schemas.microsoft.com/office/drawing/2014/main" id="{4BD6E0F6-9E3D-4FD3-913B-2EAAB23D7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1434"/>
                <a:ext cx="41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课程编号		课程名称		先决条件</a:t>
                </a:r>
              </a:p>
            </p:txBody>
          </p:sp>
          <p:sp>
            <p:nvSpPr>
              <p:cNvPr id="460807" name="Rectangle 7">
                <a:extLst>
                  <a:ext uri="{FF2B5EF4-FFF2-40B4-BE49-F238E27FC236}">
                    <a16:creationId xmlns:a16="http://schemas.microsoft.com/office/drawing/2014/main" id="{37B85452-667C-47E4-87ED-72D99F2E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1616"/>
                <a:ext cx="37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程序设计基础			无</a:t>
                </a:r>
              </a:p>
            </p:txBody>
          </p:sp>
          <p:sp>
            <p:nvSpPr>
              <p:cNvPr id="460808" name="Rectangle 8">
                <a:extLst>
                  <a:ext uri="{FF2B5EF4-FFF2-40B4-BE49-F238E27FC236}">
                    <a16:creationId xmlns:a16="http://schemas.microsoft.com/office/drawing/2014/main" id="{BAA1B599-396E-4FDB-A1A2-BA47DD711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798"/>
                <a:ext cx="37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离散数学			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09" name="Rectangle 9">
                <a:extLst>
                  <a:ext uri="{FF2B5EF4-FFF2-40B4-BE49-F238E27FC236}">
                    <a16:creationId xmlns:a16="http://schemas.microsoft.com/office/drawing/2014/main" id="{B6601481-8263-4EE1-B3D8-755C93674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979"/>
                <a:ext cx="38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数据结构		          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0" name="Rectangle 10">
                <a:extLst>
                  <a:ext uri="{FF2B5EF4-FFF2-40B4-BE49-F238E27FC236}">
                    <a16:creationId xmlns:a16="http://schemas.microsoft.com/office/drawing/2014/main" id="{0D542D6C-A116-41DA-B2A7-0B876F861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159"/>
                <a:ext cx="37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000">
                    <a:solidFill>
                      <a:schemeClr val="tx1"/>
                    </a:solidFill>
                    <a:ea typeface="宋体" panose="02010600030101010101" pitchFamily="2" charset="-122"/>
                  </a:rPr>
                  <a:t>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4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汇编语言			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1" name="Rectangle 11">
                <a:extLst>
                  <a:ext uri="{FF2B5EF4-FFF2-40B4-BE49-F238E27FC236}">
                    <a16:creationId xmlns:a16="http://schemas.microsoft.com/office/drawing/2014/main" id="{4395B93E-D35D-4507-A2F8-D23C3C664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341"/>
                <a:ext cx="39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 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5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语言的设计和分析	            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4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2" name="Rectangle 12">
                <a:extLst>
                  <a:ext uri="{FF2B5EF4-FFF2-40B4-BE49-F238E27FC236}">
                    <a16:creationId xmlns:a16="http://schemas.microsoft.com/office/drawing/2014/main" id="{775ADDA8-2D1C-48B5-B180-B770A4186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2523"/>
                <a:ext cx="37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6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计算机原理			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11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3" name="Rectangle 13">
                <a:extLst>
                  <a:ext uri="{FF2B5EF4-FFF2-40B4-BE49-F238E27FC236}">
                    <a16:creationId xmlns:a16="http://schemas.microsoft.com/office/drawing/2014/main" id="{6FFD2FC7-6D53-4E08-B8B9-EAC7F950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05"/>
                <a:ext cx="39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000">
                    <a:solidFill>
                      <a:schemeClr val="tx1"/>
                    </a:solidFill>
                    <a:ea typeface="宋体" panose="02010600030101010101" pitchFamily="2" charset="-122"/>
                  </a:rPr>
                  <a:t>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7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编译原理		           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5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4" name="Rectangle 14">
                <a:extLst>
                  <a:ext uri="{FF2B5EF4-FFF2-40B4-BE49-F238E27FC236}">
                    <a16:creationId xmlns:a16="http://schemas.microsoft.com/office/drawing/2014/main" id="{8A42CE28-FF75-4821-A2DA-252E0392B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2882"/>
                <a:ext cx="387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8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操作系统		          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6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5" name="Rectangle 15">
                <a:extLst>
                  <a:ext uri="{FF2B5EF4-FFF2-40B4-BE49-F238E27FC236}">
                    <a16:creationId xmlns:a16="http://schemas.microsoft.com/office/drawing/2014/main" id="{8815580B-E0B4-4329-869A-C0BB67191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112"/>
                <a:ext cx="37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000">
                    <a:solidFill>
                      <a:schemeClr val="tx1"/>
                    </a:solidFill>
                    <a:ea typeface="宋体" panose="02010600030101010101" pitchFamily="2" charset="-122"/>
                  </a:rPr>
                  <a:t>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9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高等数学			  无</a:t>
                </a:r>
              </a:p>
            </p:txBody>
          </p:sp>
          <p:sp>
            <p:nvSpPr>
              <p:cNvPr id="460816" name="Rectangle 16">
                <a:extLst>
                  <a:ext uri="{FF2B5EF4-FFF2-40B4-BE49-F238E27FC236}">
                    <a16:creationId xmlns:a16="http://schemas.microsoft.com/office/drawing/2014/main" id="{FD1E6A5D-D8AB-4D22-9418-3858A68A0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" y="3294"/>
                <a:ext cx="40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indent="4000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0" lang="en-US" altLang="zh-CN" sz="1000"/>
                  <a:t>  </a:t>
                </a:r>
                <a:r>
                  <a:rPr kumimoji="0" lang="en-US" altLang="zh-CN" sz="1800" b="1"/>
                  <a:t>C</a:t>
                </a:r>
                <a:r>
                  <a:rPr kumimoji="0" lang="en-US" altLang="zh-CN" sz="1800" b="1" baseline="-30000"/>
                  <a:t>10</a:t>
                </a:r>
                <a:r>
                  <a:rPr kumimoji="0" lang="en-US" altLang="zh-CN" sz="1800" b="1"/>
                  <a:t>			   </a:t>
                </a:r>
                <a:r>
                  <a:rPr kumimoji="0" lang="zh-CN" altLang="en-US" sz="1800" b="1"/>
                  <a:t>线性代数		          </a:t>
                </a:r>
                <a:r>
                  <a:rPr kumimoji="0" lang="en-US" altLang="zh-CN" sz="1800" b="1"/>
                  <a:t>C</a:t>
                </a:r>
                <a:r>
                  <a:rPr kumimoji="0" lang="en-US" altLang="zh-CN" sz="1800" b="1" baseline="-30000"/>
                  <a:t>9</a:t>
                </a:r>
                <a:endParaRPr kumimoji="0" lang="en-US" altLang="zh-CN" sz="1800" b="1"/>
              </a:p>
            </p:txBody>
          </p:sp>
          <p:sp>
            <p:nvSpPr>
              <p:cNvPr id="460817" name="Rectangle 17">
                <a:extLst>
                  <a:ext uri="{FF2B5EF4-FFF2-40B4-BE49-F238E27FC236}">
                    <a16:creationId xmlns:a16="http://schemas.microsoft.com/office/drawing/2014/main" id="{4A6DFE67-3AA4-4D1C-B0EF-FDCC3AF66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657"/>
                <a:ext cx="415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12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		            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数值分析		          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9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10</a:t>
                </a:r>
                <a:r>
                  <a:rPr kumimoji="0" lang="zh-CN" altLang="en-US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，</a:t>
                </a:r>
                <a:r>
                  <a:rPr kumimoji="0" lang="en-US" altLang="zh-CN" sz="18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1800" b="1" baseline="-3000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:endParaRPr kumimoji="0"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0818" name="Rectangle 18">
                <a:extLst>
                  <a:ext uri="{FF2B5EF4-FFF2-40B4-BE49-F238E27FC236}">
                    <a16:creationId xmlns:a16="http://schemas.microsoft.com/office/drawing/2014/main" id="{C53F176B-F56B-4FE0-8BAA-C78408A83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3471"/>
                <a:ext cx="40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indent="4000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0" lang="en-US" altLang="zh-CN" sz="1000"/>
                  <a:t>  </a:t>
                </a:r>
                <a:r>
                  <a:rPr kumimoji="0" lang="en-US" altLang="zh-CN" sz="1800" b="1"/>
                  <a:t>C</a:t>
                </a:r>
                <a:r>
                  <a:rPr kumimoji="0" lang="en-US" altLang="zh-CN" sz="1800" b="1" baseline="-30000"/>
                  <a:t>11</a:t>
                </a:r>
                <a:r>
                  <a:rPr kumimoji="0" lang="en-US" altLang="zh-CN" sz="1800" b="1"/>
                  <a:t>			   </a:t>
                </a:r>
                <a:r>
                  <a:rPr kumimoji="0" lang="zh-CN" altLang="en-US" sz="1800" b="1"/>
                  <a:t>普通物理		          </a:t>
                </a:r>
                <a:r>
                  <a:rPr kumimoji="0" lang="en-US" altLang="zh-CN" sz="1800" b="1"/>
                  <a:t>C</a:t>
                </a:r>
                <a:r>
                  <a:rPr kumimoji="0" lang="en-US" altLang="zh-CN" sz="1800" b="1" baseline="-30000"/>
                  <a:t>9</a:t>
                </a:r>
                <a:endParaRPr kumimoji="0" lang="en-US" altLang="zh-CN" sz="1800" b="1"/>
              </a:p>
            </p:txBody>
          </p:sp>
        </p:grpSp>
        <p:grpSp>
          <p:nvGrpSpPr>
            <p:cNvPr id="460819" name="Group 19">
              <a:extLst>
                <a:ext uri="{FF2B5EF4-FFF2-40B4-BE49-F238E27FC236}">
                  <a16:creationId xmlns:a16="http://schemas.microsoft.com/office/drawing/2014/main" id="{4314C2B7-3442-47A0-830F-B75071303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434"/>
              <a:ext cx="4400" cy="2449"/>
              <a:chOff x="793" y="1525"/>
              <a:chExt cx="4400" cy="2449"/>
            </a:xfrm>
          </p:grpSpPr>
          <p:sp>
            <p:nvSpPr>
              <p:cNvPr id="460820" name="Line 20">
                <a:extLst>
                  <a:ext uri="{FF2B5EF4-FFF2-40B4-BE49-F238E27FC236}">
                    <a16:creationId xmlns:a16="http://schemas.microsoft.com/office/drawing/2014/main" id="{FE54DB4E-D5E5-4468-9415-19C527BF5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525"/>
                <a:ext cx="43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1" name="Line 21">
                <a:extLst>
                  <a:ext uri="{FF2B5EF4-FFF2-40B4-BE49-F238E27FC236}">
                    <a16:creationId xmlns:a16="http://schemas.microsoft.com/office/drawing/2014/main" id="{D1DC9A9D-6294-4C1F-8152-416AF377F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752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2" name="Line 22">
                <a:extLst>
                  <a:ext uri="{FF2B5EF4-FFF2-40B4-BE49-F238E27FC236}">
                    <a16:creationId xmlns:a16="http://schemas.microsoft.com/office/drawing/2014/main" id="{8B9463D4-875B-4A3E-81A5-FD805FBED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3" name="Line 23">
                <a:extLst>
                  <a:ext uri="{FF2B5EF4-FFF2-40B4-BE49-F238E27FC236}">
                    <a16:creationId xmlns:a16="http://schemas.microsoft.com/office/drawing/2014/main" id="{AC2A90E5-8F77-4621-BD07-5523BA1AB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115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4" name="Line 24">
                <a:extLst>
                  <a:ext uri="{FF2B5EF4-FFF2-40B4-BE49-F238E27FC236}">
                    <a16:creationId xmlns:a16="http://schemas.microsoft.com/office/drawing/2014/main" id="{19C363EA-F839-4FEF-BCFE-8844AB58F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296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5" name="Line 25">
                <a:extLst>
                  <a:ext uri="{FF2B5EF4-FFF2-40B4-BE49-F238E27FC236}">
                    <a16:creationId xmlns:a16="http://schemas.microsoft.com/office/drawing/2014/main" id="{B86EED2F-2368-4A34-9E51-6C1FFB2E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478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6" name="Line 26">
                <a:extLst>
                  <a:ext uri="{FF2B5EF4-FFF2-40B4-BE49-F238E27FC236}">
                    <a16:creationId xmlns:a16="http://schemas.microsoft.com/office/drawing/2014/main" id="{DB718AEF-5D54-4369-AF04-96EFC38A8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659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7" name="Line 27">
                <a:extLst>
                  <a:ext uri="{FF2B5EF4-FFF2-40B4-BE49-F238E27FC236}">
                    <a16:creationId xmlns:a16="http://schemas.microsoft.com/office/drawing/2014/main" id="{A305D8E2-19F7-4CFF-A59D-060DCE720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2840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8" name="Line 28">
                <a:extLst>
                  <a:ext uri="{FF2B5EF4-FFF2-40B4-BE49-F238E27FC236}">
                    <a16:creationId xmlns:a16="http://schemas.microsoft.com/office/drawing/2014/main" id="{2C14B8A5-0E04-4A46-9B76-24541CA55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022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29" name="Line 29">
                <a:extLst>
                  <a:ext uri="{FF2B5EF4-FFF2-40B4-BE49-F238E27FC236}">
                    <a16:creationId xmlns:a16="http://schemas.microsoft.com/office/drawing/2014/main" id="{78467CD1-D4E6-41A4-BE73-276D79988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3203"/>
                <a:ext cx="4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30" name="Group 30">
                <a:extLst>
                  <a:ext uri="{FF2B5EF4-FFF2-40B4-BE49-F238E27FC236}">
                    <a16:creationId xmlns:a16="http://schemas.microsoft.com/office/drawing/2014/main" id="{FF33F72E-7360-421A-93BF-66A61832CA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3430"/>
                <a:ext cx="4400" cy="544"/>
                <a:chOff x="793" y="3430"/>
                <a:chExt cx="4400" cy="544"/>
              </a:xfrm>
            </p:grpSpPr>
            <p:sp>
              <p:nvSpPr>
                <p:cNvPr id="460831" name="Line 31">
                  <a:extLst>
                    <a:ext uri="{FF2B5EF4-FFF2-40B4-BE49-F238E27FC236}">
                      <a16:creationId xmlns:a16="http://schemas.microsoft.com/office/drawing/2014/main" id="{E7D32320-D3C3-4FCC-A6D9-BB8AD5538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" y="3974"/>
                  <a:ext cx="4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2" name="Line 32">
                  <a:extLst>
                    <a:ext uri="{FF2B5EF4-FFF2-40B4-BE49-F238E27FC236}">
                      <a16:creationId xmlns:a16="http://schemas.microsoft.com/office/drawing/2014/main" id="{099CBD00-511D-406F-A7C6-62C5A8E61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" y="3430"/>
                  <a:ext cx="43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3" name="Line 33">
                  <a:extLst>
                    <a:ext uri="{FF2B5EF4-FFF2-40B4-BE49-F238E27FC236}">
                      <a16:creationId xmlns:a16="http://schemas.microsoft.com/office/drawing/2014/main" id="{77D26F12-9E19-4C7A-91AE-B2E145972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" y="3612"/>
                  <a:ext cx="43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4" name="Line 34">
                  <a:extLst>
                    <a:ext uri="{FF2B5EF4-FFF2-40B4-BE49-F238E27FC236}">
                      <a16:creationId xmlns:a16="http://schemas.microsoft.com/office/drawing/2014/main" id="{09A7B54B-0CCE-4DF9-B41D-0D4034BD6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3" y="3793"/>
                  <a:ext cx="43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72115A5C-AD18-4B73-A518-C33E04F3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endParaRPr kumimoji="0" lang="en-US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DD7DCD99-A87E-4CEE-83DF-B59F8D32F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860800"/>
            <a:ext cx="418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7.19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表示课程之间优先关系的有向图</a:t>
            </a:r>
          </a:p>
        </p:txBody>
      </p:sp>
      <p:grpSp>
        <p:nvGrpSpPr>
          <p:cNvPr id="461828" name="Group 4">
            <a:extLst>
              <a:ext uri="{FF2B5EF4-FFF2-40B4-BE49-F238E27FC236}">
                <a16:creationId xmlns:a16="http://schemas.microsoft.com/office/drawing/2014/main" id="{4FF622B2-59F5-4AD8-8469-D8E48223D379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782638"/>
            <a:ext cx="3105150" cy="2927350"/>
            <a:chOff x="1902" y="406"/>
            <a:chExt cx="1956" cy="1844"/>
          </a:xfrm>
        </p:grpSpPr>
        <p:grpSp>
          <p:nvGrpSpPr>
            <p:cNvPr id="461829" name="Group 5">
              <a:extLst>
                <a:ext uri="{FF2B5EF4-FFF2-40B4-BE49-F238E27FC236}">
                  <a16:creationId xmlns:a16="http://schemas.microsoft.com/office/drawing/2014/main" id="{4930BA34-D788-4EA5-AAE7-73E1F992C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436"/>
              <a:ext cx="1905" cy="1814"/>
              <a:chOff x="2668" y="8278"/>
              <a:chExt cx="2818" cy="2444"/>
            </a:xfrm>
          </p:grpSpPr>
          <p:sp>
            <p:nvSpPr>
              <p:cNvPr id="461830" name="Oval 6">
                <a:extLst>
                  <a:ext uri="{FF2B5EF4-FFF2-40B4-BE49-F238E27FC236}">
                    <a16:creationId xmlns:a16="http://schemas.microsoft.com/office/drawing/2014/main" id="{477534DA-FD07-40A2-9A13-B594196D0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8278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1" name="Oval 7">
                <a:extLst>
                  <a:ext uri="{FF2B5EF4-FFF2-40B4-BE49-F238E27FC236}">
                    <a16:creationId xmlns:a16="http://schemas.microsoft.com/office/drawing/2014/main" id="{3993630A-EA87-45FF-BB3F-8ED2009EF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8549"/>
                <a:ext cx="312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2" name="Oval 8">
                <a:extLst>
                  <a:ext uri="{FF2B5EF4-FFF2-40B4-BE49-F238E27FC236}">
                    <a16:creationId xmlns:a16="http://schemas.microsoft.com/office/drawing/2014/main" id="{9BCEF306-C789-4D81-B751-9D291080F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8278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3" name="Oval 9">
                <a:extLst>
                  <a:ext uri="{FF2B5EF4-FFF2-40B4-BE49-F238E27FC236}">
                    <a16:creationId xmlns:a16="http://schemas.microsoft.com/office/drawing/2014/main" id="{553642E4-EBAE-490F-ACB3-4FF819AF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6" y="8821"/>
                <a:ext cx="315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4" name="Oval 10">
                <a:extLst>
                  <a:ext uri="{FF2B5EF4-FFF2-40B4-BE49-F238E27FC236}">
                    <a16:creationId xmlns:a16="http://schemas.microsoft.com/office/drawing/2014/main" id="{DFD2B5B9-35C5-4325-AF27-0AE0AF1AB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8821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5" name="Oval 11">
                <a:extLst>
                  <a:ext uri="{FF2B5EF4-FFF2-40B4-BE49-F238E27FC236}">
                    <a16:creationId xmlns:a16="http://schemas.microsoft.com/office/drawing/2014/main" id="{BDE581B2-F88C-4AE5-A253-A3F66679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9908"/>
                <a:ext cx="312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6" name="Line 12">
                <a:extLst>
                  <a:ext uri="{FF2B5EF4-FFF2-40B4-BE49-F238E27FC236}">
                    <a16:creationId xmlns:a16="http://schemas.microsoft.com/office/drawing/2014/main" id="{8C085DDA-1AD5-420D-8F5B-32BCBA1AA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4" y="8550"/>
                <a:ext cx="313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7" name="Line 13">
                <a:extLst>
                  <a:ext uri="{FF2B5EF4-FFF2-40B4-BE49-F238E27FC236}">
                    <a16:creationId xmlns:a16="http://schemas.microsoft.com/office/drawing/2014/main" id="{7380C2E4-FD4B-4786-8566-BC419B09F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7" y="8550"/>
                <a:ext cx="314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8" name="Line 14">
                <a:extLst>
                  <a:ext uri="{FF2B5EF4-FFF2-40B4-BE49-F238E27FC236}">
                    <a16:creationId xmlns:a16="http://schemas.microsoft.com/office/drawing/2014/main" id="{005524B5-8DBA-4EBD-8CD3-FA573D37A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3" y="9636"/>
                <a:ext cx="314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39" name="Line 15">
                <a:extLst>
                  <a:ext uri="{FF2B5EF4-FFF2-40B4-BE49-F238E27FC236}">
                    <a16:creationId xmlns:a16="http://schemas.microsoft.com/office/drawing/2014/main" id="{82680F2A-BC82-4BB6-AA47-F5A8B1554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5" y="9093"/>
                <a:ext cx="1095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0" name="Oval 16">
                <a:extLst>
                  <a:ext uri="{FF2B5EF4-FFF2-40B4-BE49-F238E27FC236}">
                    <a16:creationId xmlns:a16="http://schemas.microsoft.com/office/drawing/2014/main" id="{E10B6172-8375-4FF2-A81A-6CDD57DF2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9908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1" name="Oval 17">
                <a:extLst>
                  <a:ext uri="{FF2B5EF4-FFF2-40B4-BE49-F238E27FC236}">
                    <a16:creationId xmlns:a16="http://schemas.microsoft.com/office/drawing/2014/main" id="{D074541F-3A78-4378-864E-C4DF9B41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9365"/>
                <a:ext cx="313" cy="27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2" name="Oval 18">
                <a:extLst>
                  <a:ext uri="{FF2B5EF4-FFF2-40B4-BE49-F238E27FC236}">
                    <a16:creationId xmlns:a16="http://schemas.microsoft.com/office/drawing/2014/main" id="{BAB79811-AD44-4843-ACAB-0A0D8A591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" y="10451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3" name="Oval 19">
                <a:extLst>
                  <a:ext uri="{FF2B5EF4-FFF2-40B4-BE49-F238E27FC236}">
                    <a16:creationId xmlns:a16="http://schemas.microsoft.com/office/drawing/2014/main" id="{0E5A704F-65F9-4BA3-AB8B-F4D9E1703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8821"/>
                <a:ext cx="313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4" name="Line 20">
                <a:extLst>
                  <a:ext uri="{FF2B5EF4-FFF2-40B4-BE49-F238E27FC236}">
                    <a16:creationId xmlns:a16="http://schemas.microsoft.com/office/drawing/2014/main" id="{560D731A-B620-4E96-9128-0BBD091E8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10044"/>
                <a:ext cx="47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5" name="Freeform 21">
                <a:extLst>
                  <a:ext uri="{FF2B5EF4-FFF2-40B4-BE49-F238E27FC236}">
                    <a16:creationId xmlns:a16="http://schemas.microsoft.com/office/drawing/2014/main" id="{A8761343-834E-41DF-B71B-22A4E5B06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" y="10112"/>
                <a:ext cx="513" cy="409"/>
              </a:xfrm>
              <a:custGeom>
                <a:avLst/>
                <a:gdLst>
                  <a:gd name="T0" fmla="*/ 0 w 590"/>
                  <a:gd name="T1" fmla="*/ 0 h 470"/>
                  <a:gd name="T2" fmla="*/ 590 w 590"/>
                  <a:gd name="T3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0" h="470">
                    <a:moveTo>
                      <a:pt x="0" y="0"/>
                    </a:moveTo>
                    <a:lnTo>
                      <a:pt x="590" y="47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6" name="Freeform 22">
                <a:extLst>
                  <a:ext uri="{FF2B5EF4-FFF2-40B4-BE49-F238E27FC236}">
                    <a16:creationId xmlns:a16="http://schemas.microsoft.com/office/drawing/2014/main" id="{C2C1E2FC-27A7-43A0-AC58-331D32377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10112"/>
                <a:ext cx="670" cy="418"/>
              </a:xfrm>
              <a:custGeom>
                <a:avLst/>
                <a:gdLst>
                  <a:gd name="T0" fmla="*/ 0 w 770"/>
                  <a:gd name="T1" fmla="*/ 480 h 480"/>
                  <a:gd name="T2" fmla="*/ 770 w 770"/>
                  <a:gd name="T3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70" h="480">
                    <a:moveTo>
                      <a:pt x="0" y="480"/>
                    </a:moveTo>
                    <a:lnTo>
                      <a:pt x="77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7" name="Freeform 23">
                <a:extLst>
                  <a:ext uri="{FF2B5EF4-FFF2-40B4-BE49-F238E27FC236}">
                    <a16:creationId xmlns:a16="http://schemas.microsoft.com/office/drawing/2014/main" id="{E861217F-1F6E-4125-9599-CE202E8E7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85"/>
                <a:ext cx="522" cy="164"/>
              </a:xfrm>
              <a:custGeom>
                <a:avLst/>
                <a:gdLst>
                  <a:gd name="T0" fmla="*/ 0 w 600"/>
                  <a:gd name="T1" fmla="*/ 0 h 188"/>
                  <a:gd name="T2" fmla="*/ 600 w 600"/>
                  <a:gd name="T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0" h="188">
                    <a:moveTo>
                      <a:pt x="0" y="0"/>
                    </a:moveTo>
                    <a:lnTo>
                      <a:pt x="600" y="1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8" name="Freeform 24">
                <a:extLst>
                  <a:ext uri="{FF2B5EF4-FFF2-40B4-BE49-F238E27FC236}">
                    <a16:creationId xmlns:a16="http://schemas.microsoft.com/office/drawing/2014/main" id="{07141846-2504-454E-AC93-E5401DF3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6" y="9772"/>
                <a:ext cx="487" cy="207"/>
              </a:xfrm>
              <a:custGeom>
                <a:avLst/>
                <a:gdLst>
                  <a:gd name="T0" fmla="*/ 0 w 560"/>
                  <a:gd name="T1" fmla="*/ 238 h 238"/>
                  <a:gd name="T2" fmla="*/ 560 w 560"/>
                  <a:gd name="T3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0" h="238">
                    <a:moveTo>
                      <a:pt x="0" y="238"/>
                    </a:moveTo>
                    <a:lnTo>
                      <a:pt x="56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49" name="Oval 25">
                <a:extLst>
                  <a:ext uri="{FF2B5EF4-FFF2-40B4-BE49-F238E27FC236}">
                    <a16:creationId xmlns:a16="http://schemas.microsoft.com/office/drawing/2014/main" id="{787CAEB2-D29F-4D9E-8706-1113824B4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9636"/>
                <a:ext cx="313" cy="2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0" name="Oval 26">
                <a:extLst>
                  <a:ext uri="{FF2B5EF4-FFF2-40B4-BE49-F238E27FC236}">
                    <a16:creationId xmlns:a16="http://schemas.microsoft.com/office/drawing/2014/main" id="{9697DA2E-3CB9-4740-B273-606CEF80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9908"/>
                <a:ext cx="315" cy="27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1" name="Line 27">
                <a:extLst>
                  <a:ext uri="{FF2B5EF4-FFF2-40B4-BE49-F238E27FC236}">
                    <a16:creationId xmlns:a16="http://schemas.microsoft.com/office/drawing/2014/main" id="{B57BF269-3BCA-475F-BEC3-E3425BD67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57"/>
                <a:ext cx="313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2" name="Freeform 28">
                <a:extLst>
                  <a:ext uri="{FF2B5EF4-FFF2-40B4-BE49-F238E27FC236}">
                    <a16:creationId xmlns:a16="http://schemas.microsoft.com/office/drawing/2014/main" id="{C295F251-E2D3-4676-9169-C883999E4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4" y="8736"/>
                <a:ext cx="808" cy="165"/>
              </a:xfrm>
              <a:custGeom>
                <a:avLst/>
                <a:gdLst>
                  <a:gd name="T0" fmla="*/ 0 w 930"/>
                  <a:gd name="T1" fmla="*/ 190 h 190"/>
                  <a:gd name="T2" fmla="*/ 930 w 930"/>
                  <a:gd name="T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30" h="190">
                    <a:moveTo>
                      <a:pt x="0" y="190"/>
                    </a:moveTo>
                    <a:lnTo>
                      <a:pt x="9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3" name="Line 29">
                <a:extLst>
                  <a:ext uri="{FF2B5EF4-FFF2-40B4-BE49-F238E27FC236}">
                    <a16:creationId xmlns:a16="http://schemas.microsoft.com/office/drawing/2014/main" id="{CAF0E407-3AF4-4A95-9F02-F8F52B84A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8549"/>
                <a:ext cx="47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4" name="Line 30">
                <a:extLst>
                  <a:ext uri="{FF2B5EF4-FFF2-40B4-BE49-F238E27FC236}">
                    <a16:creationId xmlns:a16="http://schemas.microsoft.com/office/drawing/2014/main" id="{635E68FF-435C-4F2A-8895-380099C6C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" y="8413"/>
                <a:ext cx="140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5" name="Freeform 31">
                <a:extLst>
                  <a:ext uri="{FF2B5EF4-FFF2-40B4-BE49-F238E27FC236}">
                    <a16:creationId xmlns:a16="http://schemas.microsoft.com/office/drawing/2014/main" id="{C9726C2F-818C-45B3-8AA1-C0BA81C372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5" y="8549"/>
                <a:ext cx="469" cy="272"/>
              </a:xfrm>
              <a:custGeom>
                <a:avLst/>
                <a:gdLst>
                  <a:gd name="T0" fmla="*/ 0 w 150"/>
                  <a:gd name="T1" fmla="*/ 0 h 960"/>
                  <a:gd name="T2" fmla="*/ 150 w 150"/>
                  <a:gd name="T3" fmla="*/ 96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0" h="960">
                    <a:moveTo>
                      <a:pt x="0" y="0"/>
                    </a:moveTo>
                    <a:lnTo>
                      <a:pt x="150" y="96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6" name="Line 32">
                <a:extLst>
                  <a:ext uri="{FF2B5EF4-FFF2-40B4-BE49-F238E27FC236}">
                    <a16:creationId xmlns:a16="http://schemas.microsoft.com/office/drawing/2014/main" id="{336B7D5F-BBFC-46B2-8DD5-C1A8E00D1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1" y="8957"/>
                <a:ext cx="156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7" name="Line 33">
                <a:extLst>
                  <a:ext uri="{FF2B5EF4-FFF2-40B4-BE49-F238E27FC236}">
                    <a16:creationId xmlns:a16="http://schemas.microsoft.com/office/drawing/2014/main" id="{A56374B5-7863-499D-98CE-EC29E2B0E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9093"/>
                <a:ext cx="626" cy="5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858" name="Freeform 34">
                <a:extLst>
                  <a:ext uri="{FF2B5EF4-FFF2-40B4-BE49-F238E27FC236}">
                    <a16:creationId xmlns:a16="http://schemas.microsoft.com/office/drawing/2014/main" id="{7E8234F7-0B2E-41A8-8FB5-FA1BF6FE0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9572"/>
                <a:ext cx="1121" cy="336"/>
              </a:xfrm>
              <a:custGeom>
                <a:avLst/>
                <a:gdLst>
                  <a:gd name="T0" fmla="*/ 0 w 1290"/>
                  <a:gd name="T1" fmla="*/ 386 h 386"/>
                  <a:gd name="T2" fmla="*/ 1290 w 1290"/>
                  <a:gd name="T3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90" h="386">
                    <a:moveTo>
                      <a:pt x="0" y="386"/>
                    </a:moveTo>
                    <a:lnTo>
                      <a:pt x="129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859" name="Rectangle 35">
              <a:extLst>
                <a:ext uri="{FF2B5EF4-FFF2-40B4-BE49-F238E27FC236}">
                  <a16:creationId xmlns:a16="http://schemas.microsoft.com/office/drawing/2014/main" id="{987B891A-B5FB-4BD8-9A9D-99C63638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406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0" name="Rectangle 36">
              <a:extLst>
                <a:ext uri="{FF2B5EF4-FFF2-40B4-BE49-F238E27FC236}">
                  <a16:creationId xmlns:a16="http://schemas.microsoft.com/office/drawing/2014/main" id="{89CAD873-B220-460F-BB2A-1F55B785F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406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1" name="Rectangle 37">
              <a:extLst>
                <a:ext uri="{FF2B5EF4-FFF2-40B4-BE49-F238E27FC236}">
                  <a16:creationId xmlns:a16="http://schemas.microsoft.com/office/drawing/2014/main" id="{CC5F2A05-23BC-4EE3-A672-2C0B14D2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814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2" name="Rectangle 38">
              <a:extLst>
                <a:ext uri="{FF2B5EF4-FFF2-40B4-BE49-F238E27FC236}">
                  <a16:creationId xmlns:a16="http://schemas.microsoft.com/office/drawing/2014/main" id="{E051FEF6-D09A-4412-8878-D2E16262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618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3" name="Rectangle 39">
              <a:extLst>
                <a:ext uri="{FF2B5EF4-FFF2-40B4-BE49-F238E27FC236}">
                  <a16:creationId xmlns:a16="http://schemas.microsoft.com/office/drawing/2014/main" id="{38F71AAB-5705-4F14-8DBC-B5FC6975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814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4" name="Rectangle 40">
              <a:extLst>
                <a:ext uri="{FF2B5EF4-FFF2-40B4-BE49-F238E27FC236}">
                  <a16:creationId xmlns:a16="http://schemas.microsoft.com/office/drawing/2014/main" id="{60997544-5D2D-4A97-A5D0-386594FE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814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5" name="Rectangle 41">
              <a:extLst>
                <a:ext uri="{FF2B5EF4-FFF2-40B4-BE49-F238E27FC236}">
                  <a16:creationId xmlns:a16="http://schemas.microsoft.com/office/drawing/2014/main" id="{D05A5293-5F5F-4DF4-A093-4CE520E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222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12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6" name="Rectangle 42">
              <a:extLst>
                <a:ext uri="{FF2B5EF4-FFF2-40B4-BE49-F238E27FC236}">
                  <a16:creationId xmlns:a16="http://schemas.microsoft.com/office/drawing/2014/main" id="{07027F07-D574-462C-AFDA-2ACFE84F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434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7" name="Rectangle 43">
              <a:extLst>
                <a:ext uri="{FF2B5EF4-FFF2-40B4-BE49-F238E27FC236}">
                  <a16:creationId xmlns:a16="http://schemas.microsoft.com/office/drawing/2014/main" id="{5AFF3605-DB08-4D68-8151-13AD1E3A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616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8" name="Rectangle 44">
              <a:extLst>
                <a:ext uri="{FF2B5EF4-FFF2-40B4-BE49-F238E27FC236}">
                  <a16:creationId xmlns:a16="http://schemas.microsoft.com/office/drawing/2014/main" id="{FED4E4A2-CCA1-4435-9684-DB56BFD7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616"/>
              <a:ext cx="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9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69" name="Rectangle 45">
              <a:extLst>
                <a:ext uri="{FF2B5EF4-FFF2-40B4-BE49-F238E27FC236}">
                  <a16:creationId xmlns:a16="http://schemas.microsoft.com/office/drawing/2014/main" id="{3364573C-F93E-434D-A953-166D62E9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1630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10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1870" name="Rectangle 46">
              <a:extLst>
                <a:ext uri="{FF2B5EF4-FFF2-40B4-BE49-F238E27FC236}">
                  <a16:creationId xmlns:a16="http://schemas.microsoft.com/office/drawing/2014/main" id="{5F99A255-CB1B-4281-8F68-06532305B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" y="2024"/>
              <a:ext cx="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0" lang="en-US" altLang="zh-CN" sz="1600" b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baseline="-30000">
                  <a:solidFill>
                    <a:schemeClr val="tx1"/>
                  </a:solidFill>
                  <a:ea typeface="宋体" panose="02010600030101010101" pitchFamily="2" charset="-122"/>
                </a:rPr>
                <a:t>11</a:t>
              </a:r>
              <a:endParaRPr kumimoji="0" lang="en-US" altLang="zh-CN" sz="16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61871" name="Rectangle 47">
            <a:extLst>
              <a:ext uri="{FF2B5EF4-FFF2-40B4-BE49-F238E27FC236}">
                <a16:creationId xmlns:a16="http://schemas.microsoft.com/office/drawing/2014/main" id="{27098A57-21FD-4A6A-AE64-F01AF766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5625"/>
            <a:ext cx="7377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中，顶点表示课程，有向边（弧）表示先决条件。若课程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课程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的先决条件，则图中有弧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&lt;i, j&gt;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61872" name="Rectangle 48">
            <a:extLst>
              <a:ext uri="{FF2B5EF4-FFF2-40B4-BE49-F238E27FC236}">
                <a16:creationId xmlns:a16="http://schemas.microsoft.com/office/drawing/2014/main" id="{82A2873C-3DB6-49D6-AF1E-986D17FE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5033963"/>
            <a:ext cx="63388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如下，为图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7.19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中的有向图的拓扑有序序列的其中两个序列：</a:t>
            </a:r>
          </a:p>
          <a:p>
            <a:pPr eaLnBrk="0" hangingPunct="0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0" hangingPunct="0"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, C</a:t>
            </a:r>
            <a:r>
              <a:rPr kumimoji="0" lang="en-US" altLang="zh-CN" sz="1800" b="1" baseline="-30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80E5E90C-7B81-461E-808D-D61BABB8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20713"/>
            <a:ext cx="1679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）拓扑排序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AEFBF0E4-B130-4224-8674-F6A78BC8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947738"/>
            <a:ext cx="7613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①</a:t>
            </a:r>
            <a:r>
              <a:rPr kumimoji="0" lang="zh-CN" altLang="en-US" sz="1800" b="1">
                <a:solidFill>
                  <a:schemeClr val="tx2"/>
                </a:solidFill>
                <a:ea typeface="宋体" panose="02010600030101010101" pitchFamily="2" charset="-122"/>
              </a:rPr>
              <a:t>算法思想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．在有向图中选一个没有前驱的顶点且输出之。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．从图中删除该顶点和所有以它为尾的弧。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．重复上述两步，直至全部顶点均已输出，或者当前图中步存在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无前驱的顶点为止。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E2028D98-23EF-4078-9AAA-87350E66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2316163"/>
            <a:ext cx="70802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②</a:t>
            </a:r>
            <a:r>
              <a:rPr kumimoji="0" lang="zh-CN" altLang="en-US" sz="1800" b="1">
                <a:solidFill>
                  <a:schemeClr val="tx2"/>
                </a:solidFill>
                <a:ea typeface="宋体" panose="02010600030101010101" pitchFamily="2" charset="-122"/>
              </a:rPr>
              <a:t>算法实现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针对上述操作，采用邻接表作有向图的存储结构，且在头结点中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增加一个存放顶点入度的数组（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indegree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）。入度为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的顶点即为没有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前驱的顶点，删除顶点及以它为弧的操作，则可换以弧头顶点的入度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减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来实现。</a:t>
            </a:r>
          </a:p>
        </p:txBody>
      </p:sp>
      <p:sp>
        <p:nvSpPr>
          <p:cNvPr id="462853" name="Rectangle 5">
            <a:extLst>
              <a:ext uri="{FF2B5EF4-FFF2-40B4-BE49-F238E27FC236}">
                <a16:creationId xmlns:a16="http://schemas.microsoft.com/office/drawing/2014/main" id="{8A0FE317-592C-4334-892A-8DC1EB6C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33838"/>
            <a:ext cx="8747125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       Status TopologicalSort (ALGraph  G)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有向图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采用邻接表存储结构。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无回路，则输出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的顶点的一个拓扑序列，并返回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OK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，否则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ERROR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FindInDegree (G, indegree);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		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对各顶点求入度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indegree[0..vernum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1]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InitStack (S);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for (i = 0; i &lt; G.vexnum; ++i)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入度顶点栈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if (!indegree[i])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Push (S, i);	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入度为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者进栈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DADCF8E7-2E44-44EA-B3DC-206F1B51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83013"/>
            <a:ext cx="1735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算法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7.10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如下：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2FF27867-11B9-4DF3-B4BC-F8516AD6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2613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count = 0;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while (!StackEmpty (S))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Pop (S, i);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printf (i, G.vertices[i].data);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输出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号顶点并计数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++ count;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for (p = G.vertices[i].firstarc; p; p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&gt;nextarc) {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k = p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－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&gt;adjvex;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对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号顶点的每个邻接点的入度减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if (!(――indegree[k]))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	Push (S, k);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若入度减为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，则入栈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	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} // for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} // while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if (count &lt; G.vexnum)</a:t>
            </a:r>
          </a:p>
          <a:p>
            <a:pPr>
              <a:lnSpc>
                <a:spcPct val="100000"/>
              </a:lnSpc>
            </a:pP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	        return  ERROR;		//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该有向图有回路</a:t>
            </a:r>
          </a:p>
          <a:p>
            <a:pPr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} // TopologicalSort</a:t>
            </a:r>
          </a:p>
        </p:txBody>
      </p:sp>
      <p:sp>
        <p:nvSpPr>
          <p:cNvPr id="463875" name="AutoShape 3">
            <a:extLst>
              <a:ext uri="{FF2B5EF4-FFF2-40B4-BE49-F238E27FC236}">
                <a16:creationId xmlns:a16="http://schemas.microsoft.com/office/drawing/2014/main" id="{3DE0DC71-6F80-4A4A-9674-3662C6F4A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229225"/>
            <a:ext cx="3167063" cy="71913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时间复杂度：</a:t>
            </a:r>
            <a:r>
              <a:rPr kumimoji="0"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O(n + e)</a:t>
            </a:r>
            <a:r>
              <a:rPr kumimoji="0"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jh6">
  <a:themeElements>
    <a:clrScheme name="ljh6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ljh6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CC6600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CC6600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ljh6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jh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D:\USERS\LJH\LJH6.PPT</Template>
  <TotalTime>8630</TotalTime>
  <Words>1850</Words>
  <Application>Microsoft Office PowerPoint</Application>
  <PresentationFormat>全屏显示(4:3)</PresentationFormat>
  <Paragraphs>322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Times New Roman</vt:lpstr>
      <vt:lpstr>宋体</vt:lpstr>
      <vt:lpstr>Monotype Sorts</vt:lpstr>
      <vt:lpstr>楷体_GB2312</vt:lpstr>
      <vt:lpstr>Arial</vt:lpstr>
      <vt:lpstr>ljh6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thcic</dc:creator>
  <cp:lastModifiedBy>幽弥狂</cp:lastModifiedBy>
  <cp:revision>284</cp:revision>
  <dcterms:created xsi:type="dcterms:W3CDTF">1998-08-28T00:43:15Z</dcterms:created>
  <dcterms:modified xsi:type="dcterms:W3CDTF">2019-09-13T12:20:38Z</dcterms:modified>
</cp:coreProperties>
</file>