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5"/>
              <a:t>Huo</a:t>
            </a:r>
            <a:r>
              <a:rPr dirty="0" spc="-50"/>
              <a:t> </a:t>
            </a:r>
            <a:r>
              <a:rPr dirty="0" spc="-5"/>
              <a:t>Hongwei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339A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339A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5"/>
              <a:t>Huo</a:t>
            </a:r>
            <a:r>
              <a:rPr dirty="0" spc="-50"/>
              <a:t> </a:t>
            </a:r>
            <a:r>
              <a:rPr dirty="0" spc="-5"/>
              <a:t>Hongwei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339A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5"/>
              <a:t>Huo</a:t>
            </a:r>
            <a:r>
              <a:rPr dirty="0" spc="-50"/>
              <a:t> </a:t>
            </a:r>
            <a:r>
              <a:rPr dirty="0" spc="-5"/>
              <a:t>Hongwei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339A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5"/>
              <a:t>Huo</a:t>
            </a:r>
            <a:r>
              <a:rPr dirty="0" spc="-50"/>
              <a:t> </a:t>
            </a:r>
            <a:r>
              <a:rPr dirty="0" spc="-5"/>
              <a:t>Hongwei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5"/>
              <a:t>Huo</a:t>
            </a:r>
            <a:r>
              <a:rPr dirty="0" spc="-50"/>
              <a:t> </a:t>
            </a:r>
            <a:r>
              <a:rPr dirty="0" spc="-5"/>
              <a:t>Hongwei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74839" y="1415796"/>
            <a:ext cx="9064003" cy="76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875995" y="593407"/>
            <a:ext cx="994791" cy="5535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168787" y="913637"/>
            <a:ext cx="425195" cy="4114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52031" y="750823"/>
            <a:ext cx="3989336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339A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7314" y="1421120"/>
            <a:ext cx="8858770" cy="5008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339A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343540" y="6981857"/>
            <a:ext cx="756285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5"/>
              <a:t>Huo</a:t>
            </a:r>
            <a:r>
              <a:rPr dirty="0" spc="-50"/>
              <a:t> </a:t>
            </a:r>
            <a:r>
              <a:rPr dirty="0" spc="-5"/>
              <a:t>Hongwei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98436" y="6981857"/>
            <a:ext cx="177800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69491" y="5503885"/>
            <a:ext cx="12954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1140" marR="5080" indent="-219075">
              <a:lnSpc>
                <a:spcPct val="120000"/>
              </a:lnSpc>
              <a:spcBef>
                <a:spcPts val="100"/>
              </a:spcBef>
            </a:pPr>
            <a:r>
              <a:rPr dirty="0" sz="2000" spc="-10" b="1">
                <a:latin typeface="宋体"/>
                <a:cs typeface="宋体"/>
              </a:rPr>
              <a:t>计算机学院 </a:t>
            </a:r>
            <a:r>
              <a:rPr dirty="0" sz="2000" spc="-10" b="1">
                <a:latin typeface="宋体"/>
                <a:cs typeface="宋体"/>
              </a:rPr>
              <a:t>霍红卫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839" y="1491996"/>
            <a:ext cx="9064003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75995" y="669607"/>
            <a:ext cx="994791" cy="553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68787" y="989837"/>
            <a:ext cx="425195" cy="4114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25373" y="654050"/>
            <a:ext cx="319468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20"/>
              <a:t>数 据 结</a:t>
            </a:r>
            <a:r>
              <a:rPr dirty="0" sz="4400" spc="645"/>
              <a:t> </a:t>
            </a:r>
            <a:r>
              <a:rPr dirty="0" sz="4400" spc="-20"/>
              <a:t>构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3924448" y="2251201"/>
            <a:ext cx="2693670" cy="123253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530"/>
              </a:spcBef>
            </a:pPr>
            <a:r>
              <a:rPr dirty="0" sz="3600" spc="-15" b="1">
                <a:solidFill>
                  <a:srgbClr val="00339A"/>
                </a:solidFill>
                <a:latin typeface="宋体"/>
                <a:cs typeface="宋体"/>
              </a:rPr>
              <a:t>第一章</a:t>
            </a:r>
            <a:r>
              <a:rPr dirty="0" sz="3600" spc="105" b="1">
                <a:solidFill>
                  <a:srgbClr val="00339A"/>
                </a:solidFill>
                <a:latin typeface="宋体"/>
                <a:cs typeface="宋体"/>
              </a:rPr>
              <a:t> </a:t>
            </a:r>
            <a:r>
              <a:rPr dirty="0" sz="3600" spc="-15" b="1">
                <a:solidFill>
                  <a:srgbClr val="00339A"/>
                </a:solidFill>
                <a:latin typeface="宋体"/>
                <a:cs typeface="宋体"/>
              </a:rPr>
              <a:t>绪论</a:t>
            </a:r>
            <a:endParaRPr sz="3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3600" b="1">
                <a:solidFill>
                  <a:srgbClr val="00339A"/>
                </a:solidFill>
                <a:latin typeface="Arial"/>
                <a:cs typeface="Arial"/>
              </a:rPr>
              <a:t>Introduction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Arial"/>
                <a:cs typeface="Arial"/>
              </a:rPr>
              <a:t>1.2</a:t>
            </a:r>
            <a:r>
              <a:rPr dirty="0" spc="-80">
                <a:latin typeface="Arial"/>
                <a:cs typeface="Arial"/>
              </a:rPr>
              <a:t> </a:t>
            </a:r>
            <a:r>
              <a:rPr dirty="0" spc="-15"/>
              <a:t>基本概念和术语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5"/>
              <a:t>Huo</a:t>
            </a:r>
            <a:r>
              <a:rPr dirty="0" spc="-50"/>
              <a:t> </a:t>
            </a:r>
            <a:r>
              <a:rPr dirty="0" spc="-5"/>
              <a:t>Hongwei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082935" y="1517704"/>
            <a:ext cx="8693150" cy="2788285"/>
          </a:xfrm>
          <a:prstGeom prst="rect">
            <a:avLst/>
          </a:prstGeom>
        </p:spPr>
        <p:txBody>
          <a:bodyPr wrap="square" lIns="0" tIns="145415" rIns="0" bIns="0" rtlCol="0" vert="horz">
            <a:spAutoFit/>
          </a:bodyPr>
          <a:lstStyle/>
          <a:p>
            <a:pPr marL="439420" indent="-426720">
              <a:lnSpc>
                <a:spcPct val="100000"/>
              </a:lnSpc>
              <a:spcBef>
                <a:spcPts val="1145"/>
              </a:spcBef>
              <a:buSzPct val="129166"/>
              <a:buFont typeface="Arial"/>
              <a:buChar char="•"/>
              <a:tabLst>
                <a:tab pos="438784" algn="l"/>
                <a:tab pos="439420" algn="l"/>
              </a:tabLst>
            </a:pPr>
            <a:r>
              <a:rPr dirty="0" sz="2400" spc="-10" b="1">
                <a:solidFill>
                  <a:srgbClr val="00339A"/>
                </a:solidFill>
                <a:latin typeface="宋体"/>
                <a:cs typeface="宋体"/>
              </a:rPr>
              <a:t>数据的物理结构</a:t>
            </a:r>
            <a:endParaRPr sz="2400">
              <a:latin typeface="宋体"/>
              <a:cs typeface="宋体"/>
            </a:endParaRPr>
          </a:p>
          <a:p>
            <a:pPr algn="just" marL="755015" marR="5080" indent="-285750">
              <a:lnSpc>
                <a:spcPct val="117500"/>
              </a:lnSpc>
              <a:spcBef>
                <a:spcPts val="585"/>
              </a:spcBef>
            </a:pPr>
            <a:r>
              <a:rPr dirty="0" sz="2600" spc="-5">
                <a:solidFill>
                  <a:srgbClr val="006500"/>
                </a:solidFill>
                <a:latin typeface="Arial"/>
                <a:cs typeface="Arial"/>
              </a:rPr>
              <a:t>–</a:t>
            </a:r>
            <a:r>
              <a:rPr dirty="0" sz="260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00339A"/>
                </a:solidFill>
                <a:latin typeface="宋体"/>
                <a:cs typeface="宋体"/>
              </a:rPr>
              <a:t>是指数据的逻辑结构在计算机中的映象，即存储表示。映象 </a:t>
            </a:r>
            <a:r>
              <a:rPr dirty="0" sz="2400" spc="-10" b="1">
                <a:solidFill>
                  <a:srgbClr val="00339A"/>
                </a:solidFill>
                <a:latin typeface="宋体"/>
                <a:cs typeface="宋体"/>
              </a:rPr>
              <a:t>包括数据元素的映象和数据关系的映象。数据元素的映象是 结点，即在计算机内用一结点表示一个数据元素（结点是数 据结构讨论的基本单位）。关系的映象有两种，顺序映象和 </a:t>
            </a:r>
            <a:r>
              <a:rPr dirty="0" sz="2400" spc="-10" b="1">
                <a:solidFill>
                  <a:srgbClr val="00339A"/>
                </a:solidFill>
                <a:latin typeface="宋体"/>
                <a:cs typeface="宋体"/>
              </a:rPr>
              <a:t>非顺序映象。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Arial"/>
                <a:cs typeface="Arial"/>
              </a:rPr>
              <a:t>1.2</a:t>
            </a:r>
            <a:r>
              <a:rPr dirty="0" spc="-80">
                <a:latin typeface="Arial"/>
                <a:cs typeface="Arial"/>
              </a:rPr>
              <a:t> </a:t>
            </a:r>
            <a:r>
              <a:rPr dirty="0" spc="-15"/>
              <a:t>基本概念和术语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5"/>
              <a:t>Huo</a:t>
            </a:r>
            <a:r>
              <a:rPr dirty="0" spc="-50"/>
              <a:t> </a:t>
            </a:r>
            <a:r>
              <a:rPr dirty="0" spc="-5"/>
              <a:t>Hongwei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082935" y="1628812"/>
            <a:ext cx="8693150" cy="461899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70"/>
              </a:spcBef>
              <a:buSzPct val="129166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0" b="1">
                <a:solidFill>
                  <a:srgbClr val="00339A"/>
                </a:solidFill>
                <a:latin typeface="宋体"/>
                <a:cs typeface="宋体"/>
              </a:rPr>
              <a:t>数据结构主要指</a:t>
            </a:r>
            <a:r>
              <a:rPr dirty="0" sz="2500" spc="-15" b="1">
                <a:solidFill>
                  <a:srgbClr val="CC009A"/>
                </a:solidFill>
                <a:latin typeface="宋体"/>
                <a:cs typeface="宋体"/>
              </a:rPr>
              <a:t>逻辑结构和物理结构</a:t>
            </a:r>
            <a:endParaRPr sz="25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1165"/>
              </a:spcBef>
              <a:buSzPct val="129166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0" b="1">
                <a:solidFill>
                  <a:srgbClr val="00339A"/>
                </a:solidFill>
                <a:latin typeface="宋体"/>
                <a:cs typeface="宋体"/>
              </a:rPr>
              <a:t>顺序存储结构与非顺序存储结构</a:t>
            </a:r>
            <a:endParaRPr sz="2400">
              <a:latin typeface="宋体"/>
              <a:cs typeface="宋体"/>
            </a:endParaRPr>
          </a:p>
          <a:p>
            <a:pPr algn="just" lvl="1" marL="755650" marR="5080" indent="-285750">
              <a:lnSpc>
                <a:spcPct val="118400"/>
              </a:lnSpc>
              <a:spcBef>
                <a:spcPts val="370"/>
              </a:spcBef>
              <a:buClr>
                <a:srgbClr val="006500"/>
              </a:buClr>
              <a:buSzPct val="108333"/>
              <a:buFont typeface="Times New Roman"/>
              <a:buChar char="–"/>
              <a:tabLst>
                <a:tab pos="755650" algn="l"/>
              </a:tabLst>
            </a:pPr>
            <a:r>
              <a:rPr dirty="0" sz="2400" spc="-10" b="1">
                <a:solidFill>
                  <a:srgbClr val="00339A"/>
                </a:solidFill>
                <a:latin typeface="宋体"/>
                <a:cs typeface="宋体"/>
              </a:rPr>
              <a:t>顺序存储机构是逻辑上相邻的数据元素存锗在物理位置上相 毗邻的存储单元里，元素的关系由存储单元的邻接关系来体 </a:t>
            </a:r>
            <a:r>
              <a:rPr dirty="0" sz="2400" spc="-10" b="1">
                <a:solidFill>
                  <a:srgbClr val="00339A"/>
                </a:solidFill>
                <a:latin typeface="宋体"/>
                <a:cs typeface="宋体"/>
              </a:rPr>
              <a:t>现。</a:t>
            </a:r>
            <a:endParaRPr sz="2400">
              <a:latin typeface="宋体"/>
              <a:cs typeface="宋体"/>
            </a:endParaRPr>
          </a:p>
          <a:p>
            <a:pPr lvl="1" marL="755650" indent="-285750">
              <a:lnSpc>
                <a:spcPct val="100000"/>
              </a:lnSpc>
              <a:spcBef>
                <a:spcPts val="944"/>
              </a:spcBef>
              <a:buClr>
                <a:srgbClr val="006500"/>
              </a:buClr>
              <a:buSzPct val="108333"/>
              <a:buFont typeface="Times New Roman"/>
              <a:buChar char="–"/>
              <a:tabLst>
                <a:tab pos="755650" algn="l"/>
              </a:tabLst>
            </a:pPr>
            <a:r>
              <a:rPr dirty="0" sz="2400" spc="-10" b="1">
                <a:solidFill>
                  <a:srgbClr val="00339A"/>
                </a:solidFill>
                <a:latin typeface="宋体"/>
                <a:cs typeface="宋体"/>
              </a:rPr>
              <a:t>非顺序存储结构是数据元素可以在计算机内任意位置上存放</a:t>
            </a:r>
            <a:endParaRPr sz="2400">
              <a:latin typeface="宋体"/>
              <a:cs typeface="宋体"/>
            </a:endParaRPr>
          </a:p>
          <a:p>
            <a:pPr marL="755650" marR="5080">
              <a:lnSpc>
                <a:spcPts val="3450"/>
              </a:lnSpc>
              <a:spcBef>
                <a:spcPts val="170"/>
              </a:spcBef>
            </a:pPr>
            <a:r>
              <a:rPr dirty="0" sz="2400" spc="-10" b="1">
                <a:solidFill>
                  <a:srgbClr val="00339A"/>
                </a:solidFill>
                <a:latin typeface="宋体"/>
                <a:cs typeface="宋体"/>
              </a:rPr>
              <a:t>（它不要求逻辑上相邻的元素在物理位置上也相邻)，它们 </a:t>
            </a:r>
            <a:r>
              <a:rPr dirty="0" sz="2400" spc="-10" b="1">
                <a:solidFill>
                  <a:srgbClr val="00339A"/>
                </a:solidFill>
                <a:latin typeface="宋体"/>
                <a:cs typeface="宋体"/>
              </a:rPr>
              <a:t>的逻辑关系用指针来链接。所以非顺序存储结构又叫链式存 储结构。链式存储结构将数据元素存放的存储单元分为两个 </a:t>
            </a:r>
            <a:r>
              <a:rPr dirty="0" sz="2400" spc="-10" b="1">
                <a:solidFill>
                  <a:srgbClr val="00339A"/>
                </a:solidFill>
                <a:latin typeface="宋体"/>
                <a:cs typeface="宋体"/>
              </a:rPr>
              <a:t>部分，分别存放数据和指针，称为数据域和指针域。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2933" y="750823"/>
            <a:ext cx="41148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01065" algn="l"/>
              </a:tabLst>
            </a:pPr>
            <a:r>
              <a:rPr dirty="0" spc="-10">
                <a:latin typeface="Arial"/>
                <a:cs typeface="Arial"/>
              </a:rPr>
              <a:t>1.</a:t>
            </a:r>
            <a:r>
              <a:rPr dirty="0" spc="-5">
                <a:latin typeface="Arial"/>
                <a:cs typeface="Arial"/>
              </a:rPr>
              <a:t>4</a:t>
            </a:r>
            <a:r>
              <a:rPr dirty="0">
                <a:latin typeface="Arial"/>
                <a:cs typeface="Arial"/>
              </a:rPr>
              <a:t>	</a:t>
            </a:r>
            <a:r>
              <a:rPr dirty="0" spc="-15"/>
              <a:t>算法和算法分析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5"/>
              <a:t>Huo</a:t>
            </a:r>
            <a:r>
              <a:rPr dirty="0" spc="-50"/>
              <a:t> </a:t>
            </a:r>
            <a:r>
              <a:rPr dirty="0" spc="-5"/>
              <a:t>Hongwei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082935" y="1601682"/>
            <a:ext cx="8750300" cy="755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19700"/>
              </a:lnSpc>
              <a:spcBef>
                <a:spcPts val="100"/>
              </a:spcBef>
              <a:buSzPct val="13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10" b="1">
                <a:solidFill>
                  <a:srgbClr val="00339A"/>
                </a:solidFill>
                <a:latin typeface="宋体"/>
                <a:cs typeface="宋体"/>
              </a:rPr>
              <a:t>算法：</a:t>
            </a:r>
            <a:r>
              <a:rPr dirty="0" sz="2000" spc="-10" b="1">
                <a:latin typeface="宋体"/>
                <a:cs typeface="宋体"/>
              </a:rPr>
              <a:t>是对特定问题求解步骤的一种描述。算法是指令的有限序列，其中每 </a:t>
            </a:r>
            <a:r>
              <a:rPr dirty="0" sz="2000" spc="-10" b="1">
                <a:latin typeface="宋体"/>
                <a:cs typeface="宋体"/>
              </a:rPr>
              <a:t>一条指令表示一个或多个操作。算法具有以下五个特性：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0135" y="2426461"/>
            <a:ext cx="107378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815" algn="l"/>
              </a:tabLst>
            </a:pPr>
            <a:r>
              <a:rPr dirty="0" sz="2200">
                <a:solidFill>
                  <a:srgbClr val="006500"/>
                </a:solidFill>
                <a:latin typeface="Times New Roman"/>
                <a:cs typeface="Times New Roman"/>
              </a:rPr>
              <a:t>–</a:t>
            </a:r>
            <a:r>
              <a:rPr dirty="0" sz="2200">
                <a:solidFill>
                  <a:srgbClr val="006500"/>
                </a:solidFill>
                <a:latin typeface="Times New Roman"/>
                <a:cs typeface="Times New Roman"/>
              </a:rPr>
              <a:t>	</a:t>
            </a:r>
            <a:r>
              <a:rPr dirty="0" sz="2000" spc="-10" b="1">
                <a:solidFill>
                  <a:srgbClr val="00339A"/>
                </a:solidFill>
                <a:latin typeface="宋体"/>
                <a:cs typeface="宋体"/>
              </a:rPr>
              <a:t>有穷性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69645" y="2452369"/>
            <a:ext cx="662813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0" b="1">
                <a:latin typeface="宋体"/>
                <a:cs typeface="宋体"/>
              </a:rPr>
              <a:t>一个算法必须总是在执行有穷步之后结束，且每一步都在有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0135" y="2749315"/>
            <a:ext cx="8058150" cy="1979295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298450">
              <a:lnSpc>
                <a:spcPct val="100000"/>
              </a:lnSpc>
              <a:spcBef>
                <a:spcPts val="630"/>
              </a:spcBef>
            </a:pPr>
            <a:r>
              <a:rPr dirty="0" sz="2000" spc="-10" b="1">
                <a:latin typeface="宋体"/>
                <a:cs typeface="宋体"/>
              </a:rPr>
              <a:t>穷时间内完成。</a:t>
            </a:r>
            <a:endParaRPr sz="2000">
              <a:latin typeface="宋体"/>
              <a:cs typeface="宋体"/>
            </a:endParaRPr>
          </a:p>
          <a:p>
            <a:pPr marL="298450" marR="5080" indent="-285750">
              <a:lnSpc>
                <a:spcPts val="3040"/>
              </a:lnSpc>
              <a:spcBef>
                <a:spcPts val="360"/>
              </a:spcBef>
              <a:buClr>
                <a:srgbClr val="006500"/>
              </a:buClr>
              <a:buSzPct val="110000"/>
              <a:buFont typeface="Times New Roman"/>
              <a:buChar char="–"/>
              <a:tabLst>
                <a:tab pos="297815" algn="l"/>
                <a:tab pos="298450" algn="l"/>
              </a:tabLst>
            </a:pPr>
            <a:r>
              <a:rPr dirty="0" sz="2000" spc="-10" b="1">
                <a:solidFill>
                  <a:srgbClr val="00339A"/>
                </a:solidFill>
                <a:latin typeface="宋体"/>
                <a:cs typeface="宋体"/>
              </a:rPr>
              <a:t>确定性</a:t>
            </a:r>
            <a:r>
              <a:rPr dirty="0" sz="2000" spc="-105" b="1">
                <a:solidFill>
                  <a:srgbClr val="00339A"/>
                </a:solidFill>
                <a:latin typeface="宋体"/>
                <a:cs typeface="宋体"/>
              </a:rPr>
              <a:t> </a:t>
            </a:r>
            <a:r>
              <a:rPr dirty="0" sz="2000" spc="-10" b="1">
                <a:latin typeface="宋体"/>
                <a:cs typeface="宋体"/>
              </a:rPr>
              <a:t>算法中每一条指令必须有确切的含义。不存在二义性。且算法 只有一个入口和一个出口。</a:t>
            </a:r>
            <a:endParaRPr sz="2000">
              <a:latin typeface="宋体"/>
              <a:cs typeface="宋体"/>
            </a:endParaRPr>
          </a:p>
          <a:p>
            <a:pPr marL="298450" marR="5080" indent="-285750">
              <a:lnSpc>
                <a:spcPts val="3040"/>
              </a:lnSpc>
              <a:spcBef>
                <a:spcPts val="145"/>
              </a:spcBef>
              <a:buClr>
                <a:srgbClr val="006500"/>
              </a:buClr>
              <a:buSzPct val="110000"/>
              <a:buFont typeface="Times New Roman"/>
              <a:buChar char="–"/>
              <a:tabLst>
                <a:tab pos="297815" algn="l"/>
                <a:tab pos="298450" algn="l"/>
              </a:tabLst>
            </a:pPr>
            <a:r>
              <a:rPr dirty="0" sz="2000" spc="-10" b="1">
                <a:solidFill>
                  <a:srgbClr val="00339A"/>
                </a:solidFill>
                <a:latin typeface="宋体"/>
                <a:cs typeface="宋体"/>
              </a:rPr>
              <a:t>可行性</a:t>
            </a:r>
            <a:r>
              <a:rPr dirty="0" sz="2000" spc="-105" b="1">
                <a:solidFill>
                  <a:srgbClr val="00339A"/>
                </a:solidFill>
                <a:latin typeface="宋体"/>
                <a:cs typeface="宋体"/>
              </a:rPr>
              <a:t> </a:t>
            </a:r>
            <a:r>
              <a:rPr dirty="0" sz="2000" spc="-10" b="1">
                <a:latin typeface="宋体"/>
                <a:cs typeface="宋体"/>
              </a:rPr>
              <a:t>一个算法是可行的。即算法描述的操作都是可以通过已经实现 的基本运算执行有限次来实现的。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40135" y="4763982"/>
            <a:ext cx="8185150" cy="118618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298450" marR="5080" indent="-285750">
              <a:lnSpc>
                <a:spcPts val="2870"/>
              </a:lnSpc>
              <a:spcBef>
                <a:spcPts val="275"/>
              </a:spcBef>
              <a:buClr>
                <a:srgbClr val="006500"/>
              </a:buClr>
              <a:buSzPct val="110000"/>
              <a:buFont typeface="Times New Roman"/>
              <a:buChar char="–"/>
              <a:tabLst>
                <a:tab pos="297815" algn="l"/>
                <a:tab pos="298450" algn="l"/>
                <a:tab pos="1059815" algn="l"/>
              </a:tabLst>
            </a:pPr>
            <a:r>
              <a:rPr dirty="0" sz="2000" spc="-5" b="1">
                <a:solidFill>
                  <a:srgbClr val="00339A"/>
                </a:solidFill>
                <a:latin typeface="宋体"/>
                <a:cs typeface="宋体"/>
              </a:rPr>
              <a:t>输</a:t>
            </a:r>
            <a:r>
              <a:rPr dirty="0" sz="2000" spc="-10" b="1">
                <a:solidFill>
                  <a:srgbClr val="00339A"/>
                </a:solidFill>
                <a:latin typeface="宋体"/>
                <a:cs typeface="宋体"/>
              </a:rPr>
              <a:t>入</a:t>
            </a:r>
            <a:r>
              <a:rPr dirty="0" sz="2000" b="1">
                <a:solidFill>
                  <a:srgbClr val="00339A"/>
                </a:solidFill>
                <a:latin typeface="宋体"/>
                <a:cs typeface="宋体"/>
              </a:rPr>
              <a:t>	</a:t>
            </a:r>
            <a:r>
              <a:rPr dirty="0" sz="2000" spc="-10" b="1">
                <a:latin typeface="宋体"/>
                <a:cs typeface="宋体"/>
              </a:rPr>
              <a:t>一个算法有零个或多个输入，这些输入取自于某个特定的对象集 </a:t>
            </a:r>
            <a:r>
              <a:rPr dirty="0" sz="2000" spc="-5" b="1">
                <a:latin typeface="宋体"/>
                <a:cs typeface="宋体"/>
              </a:rPr>
              <a:t>合。</a:t>
            </a:r>
            <a:endParaRPr sz="2000">
              <a:latin typeface="宋体"/>
              <a:cs typeface="宋体"/>
            </a:endParaRPr>
          </a:p>
          <a:p>
            <a:pPr marL="298450" indent="-285750">
              <a:lnSpc>
                <a:spcPct val="100000"/>
              </a:lnSpc>
              <a:spcBef>
                <a:spcPts val="580"/>
              </a:spcBef>
              <a:buClr>
                <a:srgbClr val="006500"/>
              </a:buClr>
              <a:buSzPct val="110000"/>
              <a:buFont typeface="Times New Roman"/>
              <a:buChar char="–"/>
              <a:tabLst>
                <a:tab pos="297815" algn="l"/>
                <a:tab pos="298450" algn="l"/>
              </a:tabLst>
            </a:pPr>
            <a:r>
              <a:rPr dirty="0" sz="2000" spc="-5" b="1">
                <a:solidFill>
                  <a:srgbClr val="00339A"/>
                </a:solidFill>
                <a:latin typeface="宋体"/>
                <a:cs typeface="宋体"/>
              </a:rPr>
              <a:t>输出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7884" y="5614670"/>
            <a:ext cx="71374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0" b="1">
                <a:latin typeface="宋体"/>
                <a:cs typeface="宋体"/>
              </a:rPr>
              <a:t>一个算法有一个或多个输出，这些输出是同输入有着某些特定关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25885" y="5979658"/>
            <a:ext cx="10414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0" b="1">
                <a:latin typeface="宋体"/>
                <a:cs typeface="宋体"/>
              </a:rPr>
              <a:t>系的量。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2933" y="750823"/>
            <a:ext cx="41148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01065" algn="l"/>
              </a:tabLst>
            </a:pPr>
            <a:r>
              <a:rPr dirty="0" spc="-10">
                <a:latin typeface="Arial"/>
                <a:cs typeface="Arial"/>
              </a:rPr>
              <a:t>1.</a:t>
            </a:r>
            <a:r>
              <a:rPr dirty="0" spc="-5">
                <a:latin typeface="Arial"/>
                <a:cs typeface="Arial"/>
              </a:rPr>
              <a:t>4</a:t>
            </a:r>
            <a:r>
              <a:rPr dirty="0">
                <a:latin typeface="Arial"/>
                <a:cs typeface="Arial"/>
              </a:rPr>
              <a:t>	</a:t>
            </a:r>
            <a:r>
              <a:rPr dirty="0" spc="-15"/>
              <a:t>算法和算法分析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5"/>
              <a:t>Huo</a:t>
            </a:r>
            <a:r>
              <a:rPr dirty="0" spc="-50"/>
              <a:t> </a:t>
            </a:r>
            <a:r>
              <a:rPr dirty="0" spc="-5"/>
              <a:t>Hongwei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65655" rIns="0" bIns="0" rtlCol="0" vert="horz">
            <a:spAutoFit/>
          </a:bodyPr>
          <a:lstStyle/>
          <a:p>
            <a:pPr marL="520700" indent="-342900">
              <a:lnSpc>
                <a:spcPct val="100000"/>
              </a:lnSpc>
              <a:spcBef>
                <a:spcPts val="785"/>
              </a:spcBef>
              <a:buSzPct val="129166"/>
              <a:buFont typeface="Arial"/>
              <a:buChar char="•"/>
              <a:tabLst>
                <a:tab pos="520700" algn="l"/>
                <a:tab pos="521334" algn="l"/>
              </a:tabLst>
            </a:pPr>
            <a:r>
              <a:rPr dirty="0" spc="-10"/>
              <a:t>算法评价标准</a:t>
            </a:r>
          </a:p>
          <a:p>
            <a:pPr lvl="1" marL="920750" marR="5080" indent="-285750">
              <a:lnSpc>
                <a:spcPct val="123500"/>
              </a:lnSpc>
              <a:spcBef>
                <a:spcPts val="10"/>
              </a:spcBef>
              <a:buClr>
                <a:srgbClr val="006500"/>
              </a:buClr>
              <a:buSzPct val="108333"/>
              <a:buFont typeface="Arial"/>
              <a:buChar char="–"/>
              <a:tabLst>
                <a:tab pos="921385" algn="l"/>
              </a:tabLst>
            </a:pPr>
            <a:r>
              <a:rPr dirty="0" sz="2400" spc="-10" b="1">
                <a:solidFill>
                  <a:srgbClr val="00339A"/>
                </a:solidFill>
                <a:latin typeface="宋体"/>
                <a:cs typeface="宋体"/>
              </a:rPr>
              <a:t>正确</a:t>
            </a:r>
            <a:r>
              <a:rPr dirty="0" sz="2400" spc="-5" b="1">
                <a:solidFill>
                  <a:srgbClr val="00339A"/>
                </a:solidFill>
                <a:latin typeface="宋体"/>
                <a:cs typeface="宋体"/>
              </a:rPr>
              <a:t>性</a:t>
            </a:r>
            <a:r>
              <a:rPr dirty="0" sz="2400" spc="-10" b="1">
                <a:latin typeface="Times New Roman"/>
                <a:cs typeface="Times New Roman"/>
              </a:rPr>
              <a:t>—</a:t>
            </a:r>
            <a:r>
              <a:rPr dirty="0" sz="2400" b="1">
                <a:latin typeface="Times New Roman"/>
                <a:cs typeface="Times New Roman"/>
              </a:rPr>
              <a:t>—</a:t>
            </a:r>
            <a:r>
              <a:rPr dirty="0" sz="2400" spc="-10" b="1">
                <a:latin typeface="宋体"/>
                <a:cs typeface="宋体"/>
              </a:rPr>
              <a:t>合理的数据输入下，在有限的运行时间内得出正 </a:t>
            </a:r>
            <a:r>
              <a:rPr dirty="0" sz="2400" spc="-10" b="1">
                <a:latin typeface="宋体"/>
                <a:cs typeface="宋体"/>
              </a:rPr>
              <a:t>确的结果。</a:t>
            </a:r>
            <a:endParaRPr sz="2400">
              <a:latin typeface="宋体"/>
              <a:cs typeface="宋体"/>
            </a:endParaRPr>
          </a:p>
          <a:p>
            <a:pPr lvl="1" marL="920750" indent="-285750">
              <a:lnSpc>
                <a:spcPct val="100000"/>
              </a:lnSpc>
              <a:spcBef>
                <a:spcPts val="740"/>
              </a:spcBef>
              <a:buClr>
                <a:srgbClr val="006500"/>
              </a:buClr>
              <a:buSzPct val="108333"/>
              <a:buFont typeface="Arial"/>
              <a:buChar char="–"/>
              <a:tabLst>
                <a:tab pos="921385" algn="l"/>
              </a:tabLst>
            </a:pPr>
            <a:r>
              <a:rPr dirty="0" sz="2400" spc="-10" b="1">
                <a:solidFill>
                  <a:srgbClr val="00339A"/>
                </a:solidFill>
                <a:latin typeface="宋体"/>
                <a:cs typeface="宋体"/>
              </a:rPr>
              <a:t>健壮</a:t>
            </a:r>
            <a:r>
              <a:rPr dirty="0" sz="2400" spc="-5" b="1">
                <a:solidFill>
                  <a:srgbClr val="00339A"/>
                </a:solidFill>
                <a:latin typeface="宋体"/>
                <a:cs typeface="宋体"/>
              </a:rPr>
              <a:t>性</a:t>
            </a:r>
            <a:r>
              <a:rPr dirty="0" sz="2400" spc="-5" b="1">
                <a:latin typeface="Times New Roman"/>
                <a:cs typeface="Times New Roman"/>
              </a:rPr>
              <a:t>——</a:t>
            </a:r>
            <a:r>
              <a:rPr dirty="0" sz="2400" spc="-10" b="1">
                <a:latin typeface="宋体"/>
                <a:cs typeface="宋体"/>
              </a:rPr>
              <a:t>对不合理的数据输入的反应和处理能力。</a:t>
            </a:r>
            <a:endParaRPr sz="2400">
              <a:latin typeface="宋体"/>
              <a:cs typeface="宋体"/>
            </a:endParaRPr>
          </a:p>
          <a:p>
            <a:pPr lvl="1" marL="920750" indent="-285750">
              <a:lnSpc>
                <a:spcPct val="100000"/>
              </a:lnSpc>
              <a:spcBef>
                <a:spcPts val="910"/>
              </a:spcBef>
              <a:buClr>
                <a:srgbClr val="006500"/>
              </a:buClr>
              <a:buSzPct val="108333"/>
              <a:buFont typeface="Arial"/>
              <a:buChar char="–"/>
              <a:tabLst>
                <a:tab pos="921385" algn="l"/>
              </a:tabLst>
            </a:pPr>
            <a:r>
              <a:rPr dirty="0" sz="2400" spc="-10" b="1">
                <a:solidFill>
                  <a:srgbClr val="00339A"/>
                </a:solidFill>
                <a:latin typeface="宋体"/>
                <a:cs typeface="宋体"/>
              </a:rPr>
              <a:t>可读</a:t>
            </a:r>
            <a:r>
              <a:rPr dirty="0" sz="2400" spc="-5" b="1">
                <a:solidFill>
                  <a:srgbClr val="00339A"/>
                </a:solidFill>
                <a:latin typeface="宋体"/>
                <a:cs typeface="宋体"/>
              </a:rPr>
              <a:t>性</a:t>
            </a:r>
            <a:r>
              <a:rPr dirty="0" sz="2400" spc="-5" b="1">
                <a:latin typeface="Times New Roman"/>
                <a:cs typeface="Times New Roman"/>
              </a:rPr>
              <a:t>——</a:t>
            </a:r>
            <a:r>
              <a:rPr dirty="0" sz="2400" spc="-10" b="1">
                <a:latin typeface="宋体"/>
                <a:cs typeface="宋体"/>
              </a:rPr>
              <a:t>供人们阅读的方便程度。</a:t>
            </a:r>
            <a:endParaRPr sz="2400">
              <a:latin typeface="宋体"/>
              <a:cs typeface="宋体"/>
            </a:endParaRPr>
          </a:p>
          <a:p>
            <a:pPr lvl="1" marL="920750" indent="-285750">
              <a:lnSpc>
                <a:spcPct val="100000"/>
              </a:lnSpc>
              <a:spcBef>
                <a:spcPts val="905"/>
              </a:spcBef>
              <a:buClr>
                <a:srgbClr val="006500"/>
              </a:buClr>
              <a:buSzPct val="108333"/>
              <a:buFont typeface="Arial"/>
              <a:buChar char="–"/>
              <a:tabLst>
                <a:tab pos="921385" algn="l"/>
              </a:tabLst>
            </a:pPr>
            <a:r>
              <a:rPr dirty="0" sz="2400" spc="-10" b="1">
                <a:solidFill>
                  <a:srgbClr val="00339A"/>
                </a:solidFill>
                <a:latin typeface="宋体"/>
                <a:cs typeface="宋体"/>
              </a:rPr>
              <a:t>简单</a:t>
            </a:r>
            <a:r>
              <a:rPr dirty="0" sz="2400" spc="-5" b="1">
                <a:solidFill>
                  <a:srgbClr val="00339A"/>
                </a:solidFill>
                <a:latin typeface="宋体"/>
                <a:cs typeface="宋体"/>
              </a:rPr>
              <a:t>性</a:t>
            </a:r>
            <a:r>
              <a:rPr dirty="0" sz="2400" spc="-5" b="1">
                <a:latin typeface="Times New Roman"/>
                <a:cs typeface="Times New Roman"/>
              </a:rPr>
              <a:t>——</a:t>
            </a:r>
            <a:r>
              <a:rPr dirty="0" sz="2400" spc="-10" b="1">
                <a:latin typeface="宋体"/>
                <a:cs typeface="宋体"/>
              </a:rPr>
              <a:t>采用数据结构和方法的简单程度。</a:t>
            </a:r>
            <a:endParaRPr sz="2400">
              <a:latin typeface="宋体"/>
              <a:cs typeface="宋体"/>
            </a:endParaRPr>
          </a:p>
          <a:p>
            <a:pPr lvl="1" marL="920750" indent="-285750">
              <a:lnSpc>
                <a:spcPct val="100000"/>
              </a:lnSpc>
              <a:spcBef>
                <a:spcPts val="905"/>
              </a:spcBef>
              <a:buClr>
                <a:srgbClr val="006500"/>
              </a:buClr>
              <a:buSzPct val="108333"/>
              <a:buFont typeface="Arial"/>
              <a:buChar char="–"/>
              <a:tabLst>
                <a:tab pos="921385" algn="l"/>
              </a:tabLst>
            </a:pPr>
            <a:r>
              <a:rPr dirty="0" sz="2400" spc="-10" b="1">
                <a:solidFill>
                  <a:srgbClr val="00339A"/>
                </a:solidFill>
                <a:latin typeface="宋体"/>
                <a:cs typeface="宋体"/>
              </a:rPr>
              <a:t>时间复杂</a:t>
            </a:r>
            <a:r>
              <a:rPr dirty="0" sz="2400" spc="-5" b="1">
                <a:solidFill>
                  <a:srgbClr val="00339A"/>
                </a:solidFill>
                <a:latin typeface="宋体"/>
                <a:cs typeface="宋体"/>
              </a:rPr>
              <a:t>度</a:t>
            </a:r>
            <a:r>
              <a:rPr dirty="0" sz="2400" spc="-10" b="1">
                <a:latin typeface="Times New Roman"/>
                <a:cs typeface="Times New Roman"/>
              </a:rPr>
              <a:t>(</a:t>
            </a:r>
            <a:r>
              <a:rPr dirty="0" sz="2400" spc="-10" b="1">
                <a:latin typeface="宋体"/>
                <a:cs typeface="宋体"/>
              </a:rPr>
              <a:t>计算复杂</a:t>
            </a:r>
            <a:r>
              <a:rPr dirty="0" sz="2400" spc="-5" b="1">
                <a:latin typeface="宋体"/>
                <a:cs typeface="宋体"/>
              </a:rPr>
              <a:t>度</a:t>
            </a:r>
            <a:r>
              <a:rPr dirty="0" sz="2400" spc="-5" b="1">
                <a:latin typeface="Times New Roman"/>
                <a:cs typeface="Times New Roman"/>
              </a:rPr>
              <a:t>)——</a:t>
            </a:r>
            <a:r>
              <a:rPr dirty="0" sz="2400" spc="-10" b="1">
                <a:latin typeface="宋体"/>
                <a:cs typeface="宋体"/>
              </a:rPr>
              <a:t>算法运行时间的相对量度。</a:t>
            </a:r>
            <a:endParaRPr sz="2400">
              <a:latin typeface="宋体"/>
              <a:cs typeface="宋体"/>
            </a:endParaRPr>
          </a:p>
          <a:p>
            <a:pPr lvl="1" marL="920750" indent="-285750">
              <a:lnSpc>
                <a:spcPct val="100000"/>
              </a:lnSpc>
              <a:spcBef>
                <a:spcPts val="900"/>
              </a:spcBef>
              <a:buClr>
                <a:srgbClr val="006500"/>
              </a:buClr>
              <a:buSzPct val="108333"/>
              <a:buFont typeface="Arial"/>
              <a:buChar char="–"/>
              <a:tabLst>
                <a:tab pos="921385" algn="l"/>
              </a:tabLst>
            </a:pPr>
            <a:r>
              <a:rPr dirty="0" sz="2400" spc="-10" b="1">
                <a:solidFill>
                  <a:srgbClr val="00339A"/>
                </a:solidFill>
                <a:latin typeface="宋体"/>
                <a:cs typeface="宋体"/>
              </a:rPr>
              <a:t>空间复杂</a:t>
            </a:r>
            <a:r>
              <a:rPr dirty="0" sz="2400" spc="-5" b="1">
                <a:solidFill>
                  <a:srgbClr val="00339A"/>
                </a:solidFill>
                <a:latin typeface="宋体"/>
                <a:cs typeface="宋体"/>
              </a:rPr>
              <a:t>度</a:t>
            </a:r>
            <a:r>
              <a:rPr dirty="0" sz="2400" spc="-5" b="1">
                <a:latin typeface="Times New Roman"/>
                <a:cs typeface="Times New Roman"/>
              </a:rPr>
              <a:t>——</a:t>
            </a:r>
            <a:r>
              <a:rPr dirty="0" sz="2400" spc="-10" b="1">
                <a:latin typeface="宋体"/>
                <a:cs typeface="宋体"/>
              </a:rPr>
              <a:t>算法运行中临时占用空间大小的量度。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8925" y="750823"/>
            <a:ext cx="41154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01700" algn="l"/>
              </a:tabLst>
            </a:pPr>
            <a:r>
              <a:rPr dirty="0" spc="-5">
                <a:latin typeface="Arial"/>
                <a:cs typeface="Arial"/>
              </a:rPr>
              <a:t>1.4</a:t>
            </a:r>
            <a:r>
              <a:rPr dirty="0" spc="-5">
                <a:latin typeface="Arial"/>
                <a:cs typeface="Arial"/>
              </a:rPr>
              <a:t>	</a:t>
            </a:r>
            <a:r>
              <a:rPr dirty="0" spc="-15"/>
              <a:t>算法和算法分析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5"/>
              <a:t>Huo</a:t>
            </a:r>
            <a:r>
              <a:rPr dirty="0" spc="-50"/>
              <a:t> </a:t>
            </a:r>
            <a:r>
              <a:rPr dirty="0" spc="-5"/>
              <a:t>Hongwei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082935" y="1541600"/>
            <a:ext cx="8606790" cy="955675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35"/>
              </a:spcBef>
              <a:buSzPct val="129166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0" b="1">
                <a:solidFill>
                  <a:srgbClr val="00339A"/>
                </a:solidFill>
                <a:latin typeface="宋体"/>
                <a:cs typeface="宋体"/>
              </a:rPr>
              <a:t>时间复杂</a:t>
            </a:r>
            <a:r>
              <a:rPr dirty="0" sz="2400" spc="-5" b="1">
                <a:solidFill>
                  <a:srgbClr val="00339A"/>
                </a:solidFill>
                <a:latin typeface="宋体"/>
                <a:cs typeface="宋体"/>
              </a:rPr>
              <a:t>度</a:t>
            </a:r>
            <a:r>
              <a:rPr dirty="0" sz="2400" spc="-5" b="1">
                <a:solidFill>
                  <a:srgbClr val="00339A"/>
                </a:solidFill>
                <a:latin typeface="Arial"/>
                <a:cs typeface="Arial"/>
              </a:rPr>
              <a:t>(Time</a:t>
            </a:r>
            <a:r>
              <a:rPr dirty="0" sz="2400" spc="-10" b="1">
                <a:solidFill>
                  <a:srgbClr val="00339A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339A"/>
                </a:solidFill>
                <a:latin typeface="Arial"/>
                <a:cs typeface="Arial"/>
              </a:rPr>
              <a:t>Complexity)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  <a:tabLst>
                <a:tab pos="7729855" algn="l"/>
              </a:tabLst>
            </a:pPr>
            <a:r>
              <a:rPr dirty="0" sz="2600" spc="-5">
                <a:solidFill>
                  <a:srgbClr val="006500"/>
                </a:solidFill>
                <a:latin typeface="Times New Roman"/>
                <a:cs typeface="Times New Roman"/>
              </a:rPr>
              <a:t>–</a:t>
            </a:r>
            <a:r>
              <a:rPr dirty="0" sz="2600" spc="30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宋体"/>
                <a:cs typeface="宋体"/>
              </a:rPr>
              <a:t>定义：如果存在两个正常数c和n</a:t>
            </a:r>
            <a:r>
              <a:rPr dirty="0" baseline="-10416" sz="2400" spc="-22" b="1">
                <a:latin typeface="宋体"/>
                <a:cs typeface="宋体"/>
              </a:rPr>
              <a:t>0</a:t>
            </a:r>
            <a:r>
              <a:rPr dirty="0" sz="2400" spc="-10" b="1">
                <a:latin typeface="宋体"/>
                <a:cs typeface="宋体"/>
              </a:rPr>
              <a:t>，对于所有的</a:t>
            </a:r>
            <a:r>
              <a:rPr dirty="0" sz="2400" spc="-10" b="1">
                <a:latin typeface="宋体"/>
                <a:cs typeface="宋体"/>
              </a:rPr>
              <a:t> </a:t>
            </a:r>
            <a:r>
              <a:rPr dirty="0" sz="2400" spc="-10" b="1">
                <a:latin typeface="宋体"/>
                <a:cs typeface="宋体"/>
              </a:rPr>
              <a:t>n</a:t>
            </a:r>
            <a:r>
              <a:rPr dirty="0" sz="2400" spc="-10" b="1">
                <a:latin typeface="宋体"/>
                <a:cs typeface="宋体"/>
              </a:rPr>
              <a:t> </a:t>
            </a:r>
            <a:r>
              <a:rPr dirty="0" sz="2400" spc="-5" b="1">
                <a:latin typeface="Symbol"/>
                <a:cs typeface="Symbol"/>
              </a:rPr>
              <a:t>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 b="1">
                <a:latin typeface="宋体"/>
                <a:cs typeface="宋体"/>
              </a:rPr>
              <a:t>n</a:t>
            </a:r>
            <a:r>
              <a:rPr dirty="0" baseline="-10416" sz="2400" spc="-15" b="1">
                <a:latin typeface="宋体"/>
                <a:cs typeface="宋体"/>
              </a:rPr>
              <a:t>0</a:t>
            </a:r>
            <a:r>
              <a:rPr dirty="0" sz="2400" spc="-10" b="1">
                <a:latin typeface="宋体"/>
                <a:cs typeface="宋体"/>
              </a:rPr>
              <a:t>，有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13125" y="2503423"/>
            <a:ext cx="170751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339A"/>
                </a:solidFill>
                <a:latin typeface="Arial"/>
                <a:cs typeface="Arial"/>
              </a:rPr>
              <a:t>f(n)=O(g(n))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2935" y="2428748"/>
            <a:ext cx="8385809" cy="4083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341370" indent="742950">
              <a:lnSpc>
                <a:spcPct val="120400"/>
              </a:lnSpc>
              <a:spcBef>
                <a:spcPts val="100"/>
              </a:spcBef>
              <a:tabLst>
                <a:tab pos="2446020" algn="l"/>
              </a:tabLst>
            </a:pPr>
            <a:r>
              <a:rPr dirty="0" sz="2400" spc="-10" b="1">
                <a:latin typeface="宋体"/>
                <a:cs typeface="宋体"/>
              </a:rPr>
              <a:t>︱f(n)</a:t>
            </a:r>
            <a:r>
              <a:rPr dirty="0" sz="2400" spc="-10" b="1">
                <a:latin typeface="宋体"/>
                <a:cs typeface="宋体"/>
              </a:rPr>
              <a:t> </a:t>
            </a:r>
            <a:r>
              <a:rPr dirty="0" sz="2400" spc="-10" b="1">
                <a:latin typeface="宋体"/>
                <a:cs typeface="宋体"/>
              </a:rPr>
              <a:t>︳</a:t>
            </a:r>
            <a:r>
              <a:rPr dirty="0" sz="2400" spc="-5" b="1">
                <a:latin typeface="Symbol"/>
                <a:cs typeface="Symbol"/>
              </a:rPr>
              <a:t>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 b="1">
                <a:latin typeface="宋体"/>
                <a:cs typeface="宋体"/>
              </a:rPr>
              <a:t>c｜g(n)︳，则记作 </a:t>
            </a:r>
            <a:r>
              <a:rPr dirty="0" sz="2400" spc="-10" b="1">
                <a:solidFill>
                  <a:srgbClr val="00339A"/>
                </a:solidFill>
                <a:latin typeface="宋体"/>
                <a:cs typeface="宋体"/>
              </a:rPr>
              <a:t>例１</a:t>
            </a:r>
            <a:r>
              <a:rPr dirty="0" sz="2400" spc="-15" b="1">
                <a:solidFill>
                  <a:srgbClr val="00339A"/>
                </a:solidFill>
                <a:latin typeface="宋体"/>
                <a:cs typeface="宋体"/>
              </a:rPr>
              <a:t> </a:t>
            </a:r>
            <a:r>
              <a:rPr dirty="0" sz="2400" spc="-10" b="1">
                <a:latin typeface="Courier New"/>
                <a:cs typeface="Courier New"/>
              </a:rPr>
              <a:t>for(i=1</a:t>
            </a:r>
            <a:r>
              <a:rPr dirty="0" sz="2400" spc="-10" b="1">
                <a:latin typeface="宋体"/>
                <a:cs typeface="宋体"/>
              </a:rPr>
              <a:t>，</a:t>
            </a:r>
            <a:r>
              <a:rPr dirty="0" sz="2400" spc="-10" b="1">
                <a:latin typeface="Courier New"/>
                <a:cs typeface="Courier New"/>
              </a:rPr>
              <a:t>i&lt;=n;++i)</a:t>
            </a:r>
            <a:endParaRPr sz="2400">
              <a:latin typeface="Courier New"/>
              <a:cs typeface="Courier New"/>
            </a:endParaRPr>
          </a:p>
          <a:p>
            <a:pPr marL="2202180" marR="3072765" indent="-730250">
              <a:lnSpc>
                <a:spcPct val="119800"/>
              </a:lnSpc>
              <a:spcBef>
                <a:spcPts val="75"/>
              </a:spcBef>
            </a:pPr>
            <a:r>
              <a:rPr dirty="0" sz="2400" spc="-10" b="1">
                <a:latin typeface="Courier New"/>
                <a:cs typeface="Courier New"/>
              </a:rPr>
              <a:t>for(j=1;j&lt;=n;++j){  c[i][j]=0;  </a:t>
            </a:r>
            <a:r>
              <a:rPr dirty="0" sz="2400" spc="-5" b="1">
                <a:latin typeface="Courier New"/>
                <a:cs typeface="Courier New"/>
              </a:rPr>
              <a:t>f</a:t>
            </a:r>
            <a:r>
              <a:rPr dirty="0" sz="2400" spc="-10" b="1">
                <a:latin typeface="Courier New"/>
                <a:cs typeface="Courier New"/>
              </a:rPr>
              <a:t>or(k=1;k&lt;=n;++k)</a:t>
            </a:r>
            <a:endParaRPr sz="2400">
              <a:latin typeface="Courier New"/>
              <a:cs typeface="Courier New"/>
            </a:endParaRPr>
          </a:p>
          <a:p>
            <a:pPr marL="2567940">
              <a:lnSpc>
                <a:spcPct val="100000"/>
              </a:lnSpc>
              <a:spcBef>
                <a:spcPts val="570"/>
              </a:spcBef>
            </a:pPr>
            <a:r>
              <a:rPr dirty="0" sz="2400" spc="-5" b="1">
                <a:latin typeface="Courier New"/>
                <a:cs typeface="Courier New"/>
              </a:rPr>
              <a:t>c[i][j]+=a[i][k]*b[k][j];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ct val="134200"/>
              </a:lnSpc>
              <a:spcBef>
                <a:spcPts val="60"/>
              </a:spcBef>
            </a:pPr>
            <a:r>
              <a:rPr dirty="0" sz="2400" spc="-15" b="1">
                <a:latin typeface="宋体"/>
                <a:cs typeface="宋体"/>
              </a:rPr>
              <a:t>由于是一个三重循环，每个循环从</a:t>
            </a:r>
            <a:r>
              <a:rPr dirty="0" sz="2400" spc="-10" b="1">
                <a:latin typeface="宋体"/>
                <a:cs typeface="宋体"/>
              </a:rPr>
              <a:t>1</a:t>
            </a:r>
            <a:r>
              <a:rPr dirty="0" sz="2400" spc="-15" b="1">
                <a:latin typeface="宋体"/>
                <a:cs typeface="宋体"/>
              </a:rPr>
              <a:t>到</a:t>
            </a:r>
            <a:r>
              <a:rPr dirty="0" sz="2400" spc="-10" b="1">
                <a:latin typeface="宋体"/>
                <a:cs typeface="宋体"/>
              </a:rPr>
              <a:t>n，</a:t>
            </a:r>
            <a:r>
              <a:rPr dirty="0" sz="2400" spc="-15" b="1">
                <a:latin typeface="宋体"/>
                <a:cs typeface="宋体"/>
              </a:rPr>
              <a:t>则总次数为</a:t>
            </a:r>
            <a:r>
              <a:rPr dirty="0" sz="2400" spc="-10" b="1">
                <a:latin typeface="宋体"/>
                <a:cs typeface="宋体"/>
              </a:rPr>
              <a:t>:n</a:t>
            </a:r>
            <a:r>
              <a:rPr dirty="0" sz="2400" spc="-10" b="1">
                <a:latin typeface="Symbol"/>
                <a:cs typeface="Symbol"/>
              </a:rPr>
              <a:t></a:t>
            </a:r>
            <a:r>
              <a:rPr dirty="0" sz="2400" spc="-10" b="1">
                <a:latin typeface="宋体"/>
                <a:cs typeface="宋体"/>
              </a:rPr>
              <a:t>n</a:t>
            </a:r>
            <a:r>
              <a:rPr dirty="0" sz="2400" spc="-10" b="1">
                <a:latin typeface="Symbol"/>
                <a:cs typeface="Symbol"/>
              </a:rPr>
              <a:t></a:t>
            </a:r>
            <a:r>
              <a:rPr dirty="0" sz="2400" spc="-10" b="1">
                <a:latin typeface="宋体"/>
                <a:cs typeface="宋体"/>
              </a:rPr>
              <a:t>n=n</a:t>
            </a:r>
            <a:r>
              <a:rPr dirty="0" baseline="13888" sz="2400" spc="-15" b="1">
                <a:latin typeface="宋体"/>
                <a:cs typeface="宋体"/>
              </a:rPr>
              <a:t>3  </a:t>
            </a:r>
            <a:r>
              <a:rPr dirty="0" sz="2400" spc="-15" b="1">
                <a:latin typeface="宋体"/>
                <a:cs typeface="宋体"/>
              </a:rPr>
              <a:t>时间复杂度为</a:t>
            </a:r>
            <a:r>
              <a:rPr dirty="0" sz="2400" spc="-10" b="1">
                <a:latin typeface="宋体"/>
                <a:cs typeface="宋体"/>
              </a:rPr>
              <a:t>T(n)=O(n</a:t>
            </a:r>
            <a:r>
              <a:rPr dirty="0" baseline="13888" sz="2400" spc="-15" b="1">
                <a:latin typeface="宋体"/>
                <a:cs typeface="宋体"/>
              </a:rPr>
              <a:t>3</a:t>
            </a:r>
            <a:r>
              <a:rPr dirty="0" sz="2400" spc="-10" b="1">
                <a:latin typeface="宋体"/>
                <a:cs typeface="宋体"/>
              </a:rPr>
              <a:t>)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2400" spc="-10" b="1">
                <a:solidFill>
                  <a:srgbClr val="00339A"/>
                </a:solidFill>
                <a:latin typeface="宋体"/>
                <a:cs typeface="宋体"/>
              </a:rPr>
              <a:t>频度：</a:t>
            </a:r>
            <a:r>
              <a:rPr dirty="0" sz="2400" spc="-10" b="1">
                <a:latin typeface="宋体"/>
                <a:cs typeface="宋体"/>
              </a:rPr>
              <a:t>是指该语句重复执行的次数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8925" y="750823"/>
            <a:ext cx="41154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01700" algn="l"/>
              </a:tabLst>
            </a:pPr>
            <a:r>
              <a:rPr dirty="0" spc="-5">
                <a:latin typeface="Arial"/>
                <a:cs typeface="Arial"/>
              </a:rPr>
              <a:t>1.4</a:t>
            </a:r>
            <a:r>
              <a:rPr dirty="0" spc="-5">
                <a:latin typeface="Arial"/>
                <a:cs typeface="Arial"/>
              </a:rPr>
              <a:t>	</a:t>
            </a:r>
            <a:r>
              <a:rPr dirty="0" spc="-15"/>
              <a:t>算法和算法分析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5"/>
              <a:t>Huo</a:t>
            </a:r>
            <a:r>
              <a:rPr dirty="0" spc="-50"/>
              <a:t> </a:t>
            </a:r>
            <a:r>
              <a:rPr dirty="0" spc="-5"/>
              <a:t>Hongwei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082935" y="1563147"/>
            <a:ext cx="8540750" cy="3881120"/>
          </a:xfrm>
          <a:prstGeom prst="rect">
            <a:avLst/>
          </a:prstGeom>
        </p:spPr>
        <p:txBody>
          <a:bodyPr wrap="square" lIns="0" tIns="1238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dirty="0" sz="2400" spc="-10" b="1">
                <a:solidFill>
                  <a:srgbClr val="00339A"/>
                </a:solidFill>
                <a:latin typeface="宋体"/>
                <a:cs typeface="宋体"/>
              </a:rPr>
              <a:t>例２</a:t>
            </a:r>
            <a:r>
              <a:rPr dirty="0" sz="2400" spc="-15" b="1">
                <a:solidFill>
                  <a:srgbClr val="00339A"/>
                </a:solidFill>
                <a:latin typeface="宋体"/>
                <a:cs typeface="宋体"/>
              </a:rPr>
              <a:t> </a:t>
            </a:r>
            <a:r>
              <a:rPr dirty="0" sz="2400" spc="-10" b="1">
                <a:latin typeface="宋体"/>
                <a:cs typeface="宋体"/>
              </a:rPr>
              <a:t>{++x;s=0;}</a:t>
            </a:r>
            <a:endParaRPr sz="2400">
              <a:latin typeface="宋体"/>
              <a:cs typeface="宋体"/>
            </a:endParaRPr>
          </a:p>
          <a:p>
            <a:pPr marL="755650" marR="5080" indent="-285750">
              <a:lnSpc>
                <a:spcPct val="117000"/>
              </a:lnSpc>
              <a:spcBef>
                <a:spcPts val="415"/>
              </a:spcBef>
              <a:buClr>
                <a:srgbClr val="006500"/>
              </a:buClr>
              <a:buSzPct val="108333"/>
              <a:buFont typeface="Times New Roman"/>
              <a:buChar char="–"/>
              <a:tabLst>
                <a:tab pos="755650" algn="l"/>
              </a:tabLst>
            </a:pPr>
            <a:r>
              <a:rPr dirty="0" sz="2400" spc="-10" b="1">
                <a:solidFill>
                  <a:srgbClr val="00339A"/>
                </a:solidFill>
                <a:latin typeface="宋体"/>
                <a:cs typeface="宋体"/>
              </a:rPr>
              <a:t>将x自增看成是基本操作，则语句频度为１，即时间复杂度 </a:t>
            </a:r>
            <a:r>
              <a:rPr dirty="0" sz="2400" spc="-15" b="1">
                <a:solidFill>
                  <a:srgbClr val="00339A"/>
                </a:solidFill>
                <a:latin typeface="宋体"/>
                <a:cs typeface="宋体"/>
              </a:rPr>
              <a:t>为</a:t>
            </a:r>
            <a:r>
              <a:rPr dirty="0" sz="2400" spc="-10" b="1">
                <a:solidFill>
                  <a:srgbClr val="00339A"/>
                </a:solidFill>
                <a:latin typeface="宋体"/>
                <a:cs typeface="宋体"/>
              </a:rPr>
              <a:t>Ｏ(1)</a:t>
            </a:r>
            <a:endParaRPr sz="2400">
              <a:latin typeface="宋体"/>
              <a:cs typeface="宋体"/>
            </a:endParaRPr>
          </a:p>
          <a:p>
            <a:pPr marL="755650" marR="5080" indent="-285750">
              <a:lnSpc>
                <a:spcPct val="117000"/>
              </a:lnSpc>
              <a:spcBef>
                <a:spcPts val="415"/>
              </a:spcBef>
              <a:buClr>
                <a:srgbClr val="006500"/>
              </a:buClr>
              <a:buSzPct val="108333"/>
              <a:buFont typeface="Times New Roman"/>
              <a:buChar char="–"/>
              <a:tabLst>
                <a:tab pos="755650" algn="l"/>
              </a:tabLst>
            </a:pPr>
            <a:r>
              <a:rPr dirty="0" sz="2400" spc="-10" b="1">
                <a:solidFill>
                  <a:srgbClr val="00339A"/>
                </a:solidFill>
                <a:latin typeface="宋体"/>
                <a:cs typeface="宋体"/>
              </a:rPr>
              <a:t>如果将s=0也看成是基本操作，则语句频度为２，其时间复 </a:t>
            </a:r>
            <a:r>
              <a:rPr dirty="0" sz="2400" spc="-15" b="1">
                <a:solidFill>
                  <a:srgbClr val="00339A"/>
                </a:solidFill>
                <a:latin typeface="宋体"/>
                <a:cs typeface="宋体"/>
              </a:rPr>
              <a:t>杂度仍为</a:t>
            </a:r>
            <a:r>
              <a:rPr dirty="0" sz="2400" spc="-10" b="1">
                <a:solidFill>
                  <a:srgbClr val="00339A"/>
                </a:solidFill>
                <a:latin typeface="宋体"/>
                <a:cs typeface="宋体"/>
              </a:rPr>
              <a:t>Ｏ(1)，</a:t>
            </a:r>
            <a:r>
              <a:rPr dirty="0" sz="2400" spc="-15" b="1">
                <a:solidFill>
                  <a:srgbClr val="00339A"/>
                </a:solidFill>
                <a:latin typeface="宋体"/>
                <a:cs typeface="宋体"/>
              </a:rPr>
              <a:t>即常量阶。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85"/>
              </a:spcBef>
            </a:pPr>
            <a:r>
              <a:rPr dirty="0" sz="2400" spc="-10" b="1">
                <a:solidFill>
                  <a:srgbClr val="00339A"/>
                </a:solidFill>
                <a:latin typeface="宋体"/>
                <a:cs typeface="宋体"/>
              </a:rPr>
              <a:t>例３</a:t>
            </a:r>
            <a:r>
              <a:rPr dirty="0" sz="2400" spc="-15" b="1">
                <a:solidFill>
                  <a:srgbClr val="00339A"/>
                </a:solidFill>
                <a:latin typeface="宋体"/>
                <a:cs typeface="宋体"/>
              </a:rPr>
              <a:t> </a:t>
            </a:r>
            <a:r>
              <a:rPr dirty="0" sz="2400" spc="-10" b="1">
                <a:latin typeface="Courier New"/>
                <a:cs typeface="Courier New"/>
              </a:rPr>
              <a:t>for(i=1;i&lt;=n;++i)</a:t>
            </a:r>
            <a:endParaRPr sz="2400">
              <a:latin typeface="Courier New"/>
              <a:cs typeface="Courier New"/>
            </a:endParaRPr>
          </a:p>
          <a:p>
            <a:pPr marL="1199515">
              <a:lnSpc>
                <a:spcPct val="100000"/>
              </a:lnSpc>
              <a:spcBef>
                <a:spcPts val="1150"/>
              </a:spcBef>
            </a:pPr>
            <a:r>
              <a:rPr dirty="0" sz="2400" spc="-10" b="1">
                <a:latin typeface="Courier New"/>
                <a:cs typeface="Courier New"/>
              </a:rPr>
              <a:t>{++x;s+=x;}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0135" y="5592571"/>
            <a:ext cx="2444750" cy="421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00" spc="-5">
                <a:solidFill>
                  <a:srgbClr val="006500"/>
                </a:solidFill>
                <a:latin typeface="Times New Roman"/>
                <a:cs typeface="Times New Roman"/>
              </a:rPr>
              <a:t>–</a:t>
            </a:r>
            <a:r>
              <a:rPr dirty="0" sz="2600" spc="24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dirty="0" sz="2400" spc="-15" b="1">
                <a:solidFill>
                  <a:srgbClr val="00339A"/>
                </a:solidFill>
                <a:latin typeface="宋体"/>
                <a:cs typeface="宋体"/>
              </a:rPr>
              <a:t>语句频度为</a:t>
            </a:r>
            <a:r>
              <a:rPr dirty="0" sz="2400" spc="-10" b="1">
                <a:solidFill>
                  <a:srgbClr val="00339A"/>
                </a:solidFill>
                <a:latin typeface="宋体"/>
                <a:cs typeface="宋体"/>
              </a:rPr>
              <a:t>：2n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64285" y="5617717"/>
            <a:ext cx="3073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 b="1">
                <a:solidFill>
                  <a:srgbClr val="00339A"/>
                </a:solidFill>
                <a:latin typeface="宋体"/>
                <a:cs typeface="宋体"/>
              </a:rPr>
              <a:t>其时间复杂度为</a:t>
            </a:r>
            <a:r>
              <a:rPr dirty="0" sz="2400" spc="-10" b="1">
                <a:solidFill>
                  <a:srgbClr val="00339A"/>
                </a:solidFill>
                <a:latin typeface="宋体"/>
                <a:cs typeface="宋体"/>
              </a:rPr>
              <a:t>：O(n)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0135" y="6103873"/>
            <a:ext cx="3663950" cy="421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00" spc="-5">
                <a:solidFill>
                  <a:srgbClr val="006500"/>
                </a:solidFill>
                <a:latin typeface="Times New Roman"/>
                <a:cs typeface="Times New Roman"/>
              </a:rPr>
              <a:t>–</a:t>
            </a:r>
            <a:r>
              <a:rPr dirty="0" sz="2600" spc="215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00339A"/>
                </a:solidFill>
                <a:latin typeface="宋体"/>
                <a:cs typeface="宋体"/>
              </a:rPr>
              <a:t>即时间复杂度为线性阶。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8925" y="750823"/>
            <a:ext cx="41154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01700" algn="l"/>
              </a:tabLst>
            </a:pPr>
            <a:r>
              <a:rPr dirty="0" spc="-5">
                <a:latin typeface="Arial"/>
                <a:cs typeface="Arial"/>
              </a:rPr>
              <a:t>1.4</a:t>
            </a:r>
            <a:r>
              <a:rPr dirty="0" spc="-5">
                <a:latin typeface="Arial"/>
                <a:cs typeface="Arial"/>
              </a:rPr>
              <a:t>	</a:t>
            </a:r>
            <a:r>
              <a:rPr dirty="0" spc="-15"/>
              <a:t>算法和算法分析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5"/>
              <a:t>Huo</a:t>
            </a:r>
            <a:r>
              <a:rPr dirty="0" spc="-50"/>
              <a:t> </a:t>
            </a:r>
            <a:r>
              <a:rPr dirty="0" spc="-5"/>
              <a:t>Hongwei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082935" y="1528825"/>
            <a:ext cx="8001634" cy="4344035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dirty="0" sz="2400" spc="-10" b="1">
                <a:solidFill>
                  <a:srgbClr val="00339A"/>
                </a:solidFill>
                <a:latin typeface="宋体"/>
                <a:cs typeface="宋体"/>
              </a:rPr>
              <a:t>例４</a:t>
            </a:r>
            <a:r>
              <a:rPr dirty="0" sz="2400" spc="-15" b="1">
                <a:solidFill>
                  <a:srgbClr val="00339A"/>
                </a:solidFill>
                <a:latin typeface="宋体"/>
                <a:cs typeface="宋体"/>
              </a:rPr>
              <a:t> </a:t>
            </a:r>
            <a:r>
              <a:rPr dirty="0" sz="2400" spc="-10" b="1">
                <a:latin typeface="Courier New"/>
                <a:cs typeface="Courier New"/>
              </a:rPr>
              <a:t>for(i=1;i&lt;=n;++i)</a:t>
            </a:r>
            <a:endParaRPr sz="2400">
              <a:latin typeface="Courier New"/>
              <a:cs typeface="Courier New"/>
            </a:endParaRPr>
          </a:p>
          <a:p>
            <a:pPr algn="ctr" marR="2061845">
              <a:lnSpc>
                <a:spcPct val="100000"/>
              </a:lnSpc>
              <a:spcBef>
                <a:spcPts val="720"/>
              </a:spcBef>
            </a:pPr>
            <a:r>
              <a:rPr dirty="0" sz="2400" spc="-10" b="1">
                <a:latin typeface="Courier New"/>
                <a:cs typeface="Courier New"/>
              </a:rPr>
              <a:t>for(j=1;j&lt;=n;++j)</a:t>
            </a:r>
            <a:endParaRPr sz="2400">
              <a:latin typeface="Courier New"/>
              <a:cs typeface="Courier New"/>
            </a:endParaRPr>
          </a:p>
          <a:p>
            <a:pPr algn="ctr" marR="1945005">
              <a:lnSpc>
                <a:spcPct val="100000"/>
              </a:lnSpc>
              <a:spcBef>
                <a:spcPts val="570"/>
              </a:spcBef>
            </a:pPr>
            <a:r>
              <a:rPr dirty="0" sz="2400" spc="-10" b="1">
                <a:latin typeface="Courier New"/>
                <a:cs typeface="Courier New"/>
              </a:rPr>
              <a:t>{++x;s+=x;}</a:t>
            </a:r>
            <a:endParaRPr sz="2400">
              <a:latin typeface="Courier New"/>
              <a:cs typeface="Courier New"/>
            </a:endParaRPr>
          </a:p>
          <a:p>
            <a:pPr marL="755650" indent="-285750">
              <a:lnSpc>
                <a:spcPct val="100000"/>
              </a:lnSpc>
              <a:spcBef>
                <a:spcPts val="1220"/>
              </a:spcBef>
              <a:buClr>
                <a:srgbClr val="006500"/>
              </a:buClr>
              <a:buSzPct val="108333"/>
              <a:buFont typeface="Times New Roman"/>
              <a:buChar char="–"/>
              <a:tabLst>
                <a:tab pos="755650" algn="l"/>
              </a:tabLst>
            </a:pPr>
            <a:r>
              <a:rPr dirty="0" sz="2400" spc="-15" b="1">
                <a:solidFill>
                  <a:srgbClr val="00339A"/>
                </a:solidFill>
                <a:latin typeface="宋体"/>
                <a:cs typeface="宋体"/>
              </a:rPr>
              <a:t>语句频度为</a:t>
            </a:r>
            <a:r>
              <a:rPr dirty="0" sz="2400" spc="-10" b="1">
                <a:solidFill>
                  <a:srgbClr val="00339A"/>
                </a:solidFill>
                <a:latin typeface="宋体"/>
                <a:cs typeface="宋体"/>
              </a:rPr>
              <a:t>：2n</a:t>
            </a:r>
            <a:r>
              <a:rPr dirty="0" baseline="20833" sz="2400" spc="-15" b="1">
                <a:solidFill>
                  <a:srgbClr val="00339A"/>
                </a:solidFill>
                <a:latin typeface="宋体"/>
                <a:cs typeface="宋体"/>
              </a:rPr>
              <a:t>2</a:t>
            </a:r>
            <a:endParaRPr baseline="20833" sz="2400">
              <a:latin typeface="宋体"/>
              <a:cs typeface="宋体"/>
            </a:endParaRPr>
          </a:p>
          <a:p>
            <a:pPr marL="755650" indent="-285750">
              <a:lnSpc>
                <a:spcPct val="100000"/>
              </a:lnSpc>
              <a:spcBef>
                <a:spcPts val="905"/>
              </a:spcBef>
              <a:buClr>
                <a:srgbClr val="006500"/>
              </a:buClr>
              <a:buSzPct val="108333"/>
              <a:buFont typeface="Times New Roman"/>
              <a:buChar char="–"/>
              <a:tabLst>
                <a:tab pos="755650" algn="l"/>
              </a:tabLst>
            </a:pPr>
            <a:r>
              <a:rPr dirty="0" sz="2400" spc="-15" b="1">
                <a:solidFill>
                  <a:srgbClr val="00339A"/>
                </a:solidFill>
                <a:latin typeface="宋体"/>
                <a:cs typeface="宋体"/>
              </a:rPr>
              <a:t>其时间复杂度为</a:t>
            </a:r>
            <a:r>
              <a:rPr dirty="0" sz="2400" spc="-10" b="1">
                <a:solidFill>
                  <a:srgbClr val="00339A"/>
                </a:solidFill>
                <a:latin typeface="宋体"/>
                <a:cs typeface="宋体"/>
              </a:rPr>
              <a:t>：O(n</a:t>
            </a:r>
            <a:r>
              <a:rPr dirty="0" baseline="20833" sz="2400" spc="-15" b="1">
                <a:solidFill>
                  <a:srgbClr val="00339A"/>
                </a:solidFill>
                <a:latin typeface="宋体"/>
                <a:cs typeface="宋体"/>
              </a:rPr>
              <a:t>2</a:t>
            </a:r>
            <a:r>
              <a:rPr dirty="0" sz="2400" spc="-10" b="1">
                <a:solidFill>
                  <a:srgbClr val="00339A"/>
                </a:solidFill>
                <a:latin typeface="宋体"/>
                <a:cs typeface="宋体"/>
              </a:rPr>
              <a:t>)，</a:t>
            </a:r>
            <a:r>
              <a:rPr dirty="0" sz="2400" spc="-15" b="1">
                <a:solidFill>
                  <a:srgbClr val="00339A"/>
                </a:solidFill>
                <a:latin typeface="宋体"/>
                <a:cs typeface="宋体"/>
              </a:rPr>
              <a:t>即时间复杂度为平方阶。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6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26899"/>
              </a:lnSpc>
            </a:pPr>
            <a:r>
              <a:rPr dirty="0" sz="2400" spc="-10" b="1">
                <a:solidFill>
                  <a:srgbClr val="00339A"/>
                </a:solidFill>
                <a:latin typeface="宋体"/>
                <a:cs typeface="宋体"/>
              </a:rPr>
              <a:t>定理：</a:t>
            </a:r>
            <a:r>
              <a:rPr dirty="0" sz="2400" spc="-20" b="1">
                <a:latin typeface="宋体"/>
                <a:cs typeface="宋体"/>
              </a:rPr>
              <a:t>若</a:t>
            </a:r>
            <a:r>
              <a:rPr dirty="0" sz="2400" spc="-10" b="1">
                <a:latin typeface="宋体"/>
                <a:cs typeface="宋体"/>
              </a:rPr>
              <a:t>A(n)=a</a:t>
            </a:r>
            <a:r>
              <a:rPr dirty="0" baseline="-17361" sz="2400" spc="-15" b="1">
                <a:latin typeface="宋体"/>
                <a:cs typeface="宋体"/>
              </a:rPr>
              <a:t>m</a:t>
            </a:r>
            <a:r>
              <a:rPr dirty="0" sz="2400" spc="-10" b="1">
                <a:latin typeface="宋体"/>
                <a:cs typeface="宋体"/>
              </a:rPr>
              <a:t>n</a:t>
            </a:r>
            <a:r>
              <a:rPr dirty="0" baseline="17361" sz="2400" spc="-15" b="1">
                <a:latin typeface="宋体"/>
                <a:cs typeface="宋体"/>
              </a:rPr>
              <a:t>m</a:t>
            </a:r>
            <a:r>
              <a:rPr dirty="0" baseline="17361" sz="2400" spc="-97" b="1">
                <a:latin typeface="宋体"/>
                <a:cs typeface="宋体"/>
              </a:rPr>
              <a:t> </a:t>
            </a:r>
            <a:r>
              <a:rPr dirty="0" sz="2400" spc="-10" b="1">
                <a:latin typeface="宋体"/>
                <a:cs typeface="宋体"/>
              </a:rPr>
              <a:t>+a</a:t>
            </a:r>
            <a:r>
              <a:rPr dirty="0" baseline="-17361" sz="2400" spc="-15" b="1">
                <a:latin typeface="宋体"/>
                <a:cs typeface="宋体"/>
              </a:rPr>
              <a:t>m-1</a:t>
            </a:r>
            <a:r>
              <a:rPr dirty="0" sz="2400" spc="-10" b="1">
                <a:latin typeface="宋体"/>
                <a:cs typeface="宋体"/>
              </a:rPr>
              <a:t>n</a:t>
            </a:r>
            <a:r>
              <a:rPr dirty="0" baseline="17361" sz="2400" spc="-15" b="1">
                <a:latin typeface="宋体"/>
                <a:cs typeface="宋体"/>
              </a:rPr>
              <a:t>m-1</a:t>
            </a:r>
            <a:r>
              <a:rPr dirty="0" sz="2400" spc="-10" b="1">
                <a:latin typeface="宋体"/>
                <a:cs typeface="宋体"/>
              </a:rPr>
              <a:t>+</a:t>
            </a:r>
            <a:r>
              <a:rPr dirty="0" sz="2400" spc="-10" b="1">
                <a:latin typeface="Times New Roman"/>
                <a:cs typeface="Times New Roman"/>
              </a:rPr>
              <a:t>…</a:t>
            </a:r>
            <a:r>
              <a:rPr dirty="0" sz="2400" spc="-10" b="1">
                <a:latin typeface="宋体"/>
                <a:cs typeface="宋体"/>
              </a:rPr>
              <a:t>+a</a:t>
            </a:r>
            <a:r>
              <a:rPr dirty="0" baseline="-17361" sz="2400" spc="-15" b="1">
                <a:latin typeface="宋体"/>
                <a:cs typeface="宋体"/>
              </a:rPr>
              <a:t>1</a:t>
            </a:r>
            <a:r>
              <a:rPr dirty="0" sz="2400" spc="-10" b="1">
                <a:latin typeface="宋体"/>
                <a:cs typeface="宋体"/>
              </a:rPr>
              <a:t>n+a</a:t>
            </a:r>
            <a:r>
              <a:rPr dirty="0" baseline="-17361" sz="2400" spc="-15" b="1">
                <a:latin typeface="宋体"/>
                <a:cs typeface="宋体"/>
              </a:rPr>
              <a:t>0</a:t>
            </a:r>
            <a:r>
              <a:rPr dirty="0" sz="2400" spc="-10" b="1">
                <a:latin typeface="宋体"/>
                <a:cs typeface="宋体"/>
              </a:rPr>
              <a:t>是一个</a:t>
            </a:r>
            <a:r>
              <a:rPr dirty="0" sz="2400" spc="-5" b="1">
                <a:latin typeface="宋体"/>
                <a:cs typeface="宋体"/>
              </a:rPr>
              <a:t>m</a:t>
            </a:r>
            <a:r>
              <a:rPr dirty="0" sz="2400" spc="-10" b="1">
                <a:latin typeface="宋体"/>
                <a:cs typeface="宋体"/>
              </a:rPr>
              <a:t>次多项式，则 A(n)=O(n</a:t>
            </a:r>
            <a:r>
              <a:rPr dirty="0" baseline="17361" sz="2400" spc="-15" b="1">
                <a:latin typeface="宋体"/>
                <a:cs typeface="宋体"/>
              </a:rPr>
              <a:t>m</a:t>
            </a:r>
            <a:r>
              <a:rPr dirty="0" sz="2400" spc="-10" b="1">
                <a:latin typeface="宋体"/>
                <a:cs typeface="宋体"/>
              </a:rPr>
              <a:t>)</a:t>
            </a:r>
            <a:endParaRPr sz="2400">
              <a:latin typeface="宋体"/>
              <a:cs typeface="宋体"/>
            </a:endParaRPr>
          </a:p>
          <a:p>
            <a:pPr algn="ctr" marR="2176780">
              <a:lnSpc>
                <a:spcPct val="100000"/>
              </a:lnSpc>
              <a:spcBef>
                <a:spcPts val="640"/>
              </a:spcBef>
            </a:pPr>
            <a:r>
              <a:rPr dirty="0" sz="2400" spc="-10" b="1">
                <a:latin typeface="宋体"/>
                <a:cs typeface="宋体"/>
              </a:rPr>
              <a:t>证略。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8925" y="750823"/>
            <a:ext cx="41154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01700" algn="l"/>
              </a:tabLst>
            </a:pPr>
            <a:r>
              <a:rPr dirty="0" spc="-5">
                <a:latin typeface="Arial"/>
                <a:cs typeface="Arial"/>
              </a:rPr>
              <a:t>1.4</a:t>
            </a:r>
            <a:r>
              <a:rPr dirty="0" spc="-5">
                <a:latin typeface="Arial"/>
                <a:cs typeface="Arial"/>
              </a:rPr>
              <a:t>	</a:t>
            </a:r>
            <a:r>
              <a:rPr dirty="0" spc="-15"/>
              <a:t>算法和算法分析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5"/>
              <a:t>Huo</a:t>
            </a:r>
            <a:r>
              <a:rPr dirty="0" spc="-50"/>
              <a:t> </a:t>
            </a:r>
            <a:r>
              <a:rPr dirty="0" spc="-5"/>
              <a:t>Hongwei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84785" rIns="0" bIns="0" rtlCol="0" vert="horz">
            <a:spAutoFit/>
          </a:bodyPr>
          <a:lstStyle/>
          <a:p>
            <a:pPr marL="520700" indent="-342900">
              <a:lnSpc>
                <a:spcPct val="100000"/>
              </a:lnSpc>
              <a:spcBef>
                <a:spcPts val="1455"/>
              </a:spcBef>
              <a:buSzPct val="129166"/>
              <a:buFont typeface="Times New Roman"/>
              <a:buChar char="•"/>
              <a:tabLst>
                <a:tab pos="520700" algn="l"/>
                <a:tab pos="521334" algn="l"/>
              </a:tabLst>
            </a:pPr>
            <a:r>
              <a:rPr dirty="0" spc="-10"/>
              <a:t>例５</a:t>
            </a:r>
            <a:r>
              <a:rPr dirty="0" spc="225"/>
              <a:t> </a:t>
            </a:r>
            <a:r>
              <a:rPr dirty="0" spc="-10">
                <a:solidFill>
                  <a:srgbClr val="000000"/>
                </a:solidFill>
                <a:latin typeface="Courier New"/>
                <a:cs typeface="Courier New"/>
              </a:rPr>
              <a:t>for(i=2;i&lt;=n;++i)</a:t>
            </a:r>
          </a:p>
          <a:p>
            <a:pPr marL="1637664">
              <a:lnSpc>
                <a:spcPct val="100000"/>
              </a:lnSpc>
              <a:spcBef>
                <a:spcPts val="650"/>
              </a:spcBef>
            </a:pPr>
            <a:r>
              <a:rPr dirty="0" spc="-10">
                <a:solidFill>
                  <a:srgbClr val="000000"/>
                </a:solidFill>
                <a:latin typeface="Courier New"/>
                <a:cs typeface="Courier New"/>
              </a:rPr>
              <a:t>for(j=2;j&lt;=i-1;++j)</a:t>
            </a:r>
          </a:p>
          <a:p>
            <a:pPr marL="2185035">
              <a:lnSpc>
                <a:spcPct val="100000"/>
              </a:lnSpc>
              <a:spcBef>
                <a:spcPts val="570"/>
              </a:spcBef>
            </a:pPr>
            <a:r>
              <a:rPr dirty="0" spc="-10">
                <a:solidFill>
                  <a:srgbClr val="000000"/>
                </a:solidFill>
                <a:latin typeface="Courier New"/>
                <a:cs typeface="Courier New"/>
              </a:rPr>
              <a:t>{++x;a[i</a:t>
            </a:r>
            <a:r>
              <a:rPr dirty="0" spc="-10">
                <a:solidFill>
                  <a:srgbClr val="000000"/>
                </a:solidFill>
              </a:rPr>
              <a:t>，</a:t>
            </a:r>
            <a:r>
              <a:rPr dirty="0" spc="-10">
                <a:solidFill>
                  <a:srgbClr val="000000"/>
                </a:solidFill>
                <a:latin typeface="Courier New"/>
                <a:cs typeface="Courier New"/>
              </a:rPr>
              <a:t>j]=x;}</a:t>
            </a:r>
          </a:p>
          <a:p>
            <a:pPr marL="165100">
              <a:lnSpc>
                <a:spcPct val="100000"/>
              </a:lnSpc>
              <a:spcBef>
                <a:spcPts val="15"/>
              </a:spcBef>
            </a:pPr>
            <a:endParaRPr sz="4000">
              <a:latin typeface="Times New Roman"/>
              <a:cs typeface="Times New Roman"/>
            </a:endParaRPr>
          </a:p>
          <a:p>
            <a:pPr marL="635000">
              <a:lnSpc>
                <a:spcPct val="100000"/>
              </a:lnSpc>
            </a:pPr>
            <a:r>
              <a:rPr dirty="0" spc="-10"/>
              <a:t>语句频度为：</a:t>
            </a:r>
          </a:p>
          <a:p>
            <a:pPr marL="635000">
              <a:lnSpc>
                <a:spcPct val="100000"/>
              </a:lnSpc>
              <a:spcBef>
                <a:spcPts val="484"/>
              </a:spcBef>
            </a:pPr>
            <a:r>
              <a:rPr dirty="0" sz="2600" spc="-5" b="0">
                <a:solidFill>
                  <a:srgbClr val="006500"/>
                </a:solidFill>
                <a:latin typeface="Times New Roman"/>
                <a:cs typeface="Times New Roman"/>
              </a:rPr>
              <a:t>– </a:t>
            </a:r>
            <a:r>
              <a:rPr dirty="0" spc="-5">
                <a:latin typeface="Times New Roman"/>
                <a:cs typeface="Times New Roman"/>
              </a:rPr>
              <a:t>1+2+3+…+n-2=(1+n-2) </a:t>
            </a:r>
            <a:r>
              <a:rPr dirty="0" spc="-5"/>
              <a:t>×</a:t>
            </a:r>
            <a:r>
              <a:rPr dirty="0" spc="-5">
                <a:latin typeface="Times New Roman"/>
                <a:cs typeface="Times New Roman"/>
              </a:rPr>
              <a:t>(n-2)/2 =(n-1)(n-2)/2</a:t>
            </a:r>
            <a:r>
              <a:rPr dirty="0" spc="-330">
                <a:latin typeface="Times New Roman"/>
                <a:cs typeface="Times New Roman"/>
              </a:rPr>
              <a:t> </a:t>
            </a:r>
            <a:r>
              <a:rPr dirty="0" spc="-5">
                <a:latin typeface="Times New Roman"/>
                <a:cs typeface="Times New Roman"/>
              </a:rPr>
              <a:t>=n</a:t>
            </a:r>
            <a:r>
              <a:rPr dirty="0" baseline="17361" sz="2400" spc="-7">
                <a:latin typeface="Times New Roman"/>
                <a:cs typeface="Times New Roman"/>
              </a:rPr>
              <a:t>2</a:t>
            </a:r>
            <a:r>
              <a:rPr dirty="0" sz="2400" spc="-5">
                <a:latin typeface="Times New Roman"/>
                <a:cs typeface="Times New Roman"/>
              </a:rPr>
              <a:t>-3n+2</a:t>
            </a:r>
            <a:endParaRPr sz="2400">
              <a:latin typeface="Times New Roman"/>
              <a:cs typeface="Times New Roman"/>
            </a:endParaRPr>
          </a:p>
          <a:p>
            <a:pPr marL="939165">
              <a:lnSpc>
                <a:spcPct val="100000"/>
              </a:lnSpc>
              <a:spcBef>
                <a:spcPts val="575"/>
              </a:spcBef>
            </a:pPr>
            <a:r>
              <a:rPr dirty="0" spc="-10"/>
              <a:t>∴时间复杂度为</a:t>
            </a:r>
            <a:r>
              <a:rPr dirty="0" spc="-5">
                <a:latin typeface="Times New Roman"/>
                <a:cs typeface="Times New Roman"/>
              </a:rPr>
              <a:t>O(n</a:t>
            </a:r>
            <a:r>
              <a:rPr dirty="0" baseline="17361" sz="2400" spc="-7">
                <a:latin typeface="Times New Roman"/>
                <a:cs typeface="Times New Roman"/>
              </a:rPr>
              <a:t>2</a:t>
            </a:r>
            <a:r>
              <a:rPr dirty="0" sz="2400" spc="-5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25"/>
              </a:spcBef>
            </a:pPr>
            <a:endParaRPr sz="3150">
              <a:latin typeface="Times New Roman"/>
              <a:cs typeface="Times New Roman"/>
            </a:endParaRPr>
          </a:p>
          <a:p>
            <a:pPr marL="920115" marR="5080" indent="-285750">
              <a:lnSpc>
                <a:spcPct val="113300"/>
              </a:lnSpc>
            </a:pPr>
            <a:r>
              <a:rPr dirty="0" sz="2600" spc="-5" b="0">
                <a:solidFill>
                  <a:srgbClr val="006500"/>
                </a:solidFill>
                <a:latin typeface="Times New Roman"/>
                <a:cs typeface="Times New Roman"/>
              </a:rPr>
              <a:t>–</a:t>
            </a:r>
            <a:r>
              <a:rPr dirty="0" sz="2600" spc="229" b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dirty="0" spc="-10"/>
              <a:t>一个算法时间为</a:t>
            </a:r>
            <a:r>
              <a:rPr dirty="0" spc="-5">
                <a:latin typeface="Times New Roman"/>
                <a:cs typeface="Times New Roman"/>
              </a:rPr>
              <a:t>O(1)</a:t>
            </a:r>
            <a:r>
              <a:rPr dirty="0" spc="-10"/>
              <a:t>的算法，它的基本运算执行的次数是固 </a:t>
            </a:r>
            <a:r>
              <a:rPr dirty="0" spc="-10"/>
              <a:t>定的。因此，总的时间由一个常数（即零次多项式）来限界</a:t>
            </a:r>
            <a:endParaRPr sz="2600">
              <a:latin typeface="Times New Roman"/>
              <a:cs typeface="Times New Roman"/>
            </a:endParaRPr>
          </a:p>
          <a:p>
            <a:pPr marL="920115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。而一个时间为</a:t>
            </a:r>
            <a:r>
              <a:rPr dirty="0" spc="-5">
                <a:latin typeface="Times New Roman"/>
                <a:cs typeface="Times New Roman"/>
              </a:rPr>
              <a:t>O(n</a:t>
            </a:r>
            <a:r>
              <a:rPr dirty="0" baseline="17361" sz="2400" spc="-7">
                <a:latin typeface="Times New Roman"/>
                <a:cs typeface="Times New Roman"/>
              </a:rPr>
              <a:t>2</a:t>
            </a:r>
            <a:r>
              <a:rPr dirty="0" sz="2400" spc="-5">
                <a:latin typeface="Times New Roman"/>
                <a:cs typeface="Times New Roman"/>
              </a:rPr>
              <a:t>)</a:t>
            </a:r>
            <a:r>
              <a:rPr dirty="0" sz="2400" spc="-10"/>
              <a:t>的算法则由一个二次多项式来限界。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8925" y="750823"/>
            <a:ext cx="41154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01700" algn="l"/>
              </a:tabLst>
            </a:pPr>
            <a:r>
              <a:rPr dirty="0" spc="-5">
                <a:latin typeface="Arial"/>
                <a:cs typeface="Arial"/>
              </a:rPr>
              <a:t>1.4</a:t>
            </a:r>
            <a:r>
              <a:rPr dirty="0" spc="-5">
                <a:latin typeface="Arial"/>
                <a:cs typeface="Arial"/>
              </a:rPr>
              <a:t>	</a:t>
            </a:r>
            <a:r>
              <a:rPr dirty="0" spc="-15"/>
              <a:t>算法和算法分析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5"/>
              <a:t>Huo</a:t>
            </a:r>
            <a:r>
              <a:rPr dirty="0" spc="-50"/>
              <a:t> </a:t>
            </a:r>
            <a:r>
              <a:rPr dirty="0" spc="-5"/>
              <a:t>Hongwei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082935" y="1563147"/>
            <a:ext cx="8750300" cy="4373880"/>
          </a:xfrm>
          <a:prstGeom prst="rect">
            <a:avLst/>
          </a:prstGeom>
        </p:spPr>
        <p:txBody>
          <a:bodyPr wrap="square" lIns="0" tIns="1238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75"/>
              </a:spcBef>
              <a:buSzPct val="129166"/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400" spc="-10" b="1">
                <a:solidFill>
                  <a:srgbClr val="00339A"/>
                </a:solidFill>
                <a:latin typeface="宋体"/>
                <a:cs typeface="宋体"/>
              </a:rPr>
              <a:t>以下六种计算算法时间的多项式是最常用的。其关系为：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944"/>
              </a:spcBef>
            </a:pPr>
            <a:r>
              <a:rPr dirty="0" sz="2600" spc="-5">
                <a:solidFill>
                  <a:srgbClr val="006500"/>
                </a:solidFill>
                <a:latin typeface="Times New Roman"/>
                <a:cs typeface="Times New Roman"/>
              </a:rPr>
              <a:t>– </a:t>
            </a:r>
            <a:r>
              <a:rPr dirty="0" sz="2400" spc="-10" b="1">
                <a:latin typeface="宋体"/>
                <a:cs typeface="宋体"/>
              </a:rPr>
              <a:t>O(1) &lt; O(logn) &lt; O(n) &lt; O(nlogn) &lt; O(n</a:t>
            </a:r>
            <a:r>
              <a:rPr dirty="0" baseline="17361" sz="2400" spc="-15" b="1">
                <a:latin typeface="宋体"/>
                <a:cs typeface="宋体"/>
              </a:rPr>
              <a:t>2</a:t>
            </a:r>
            <a:r>
              <a:rPr dirty="0" sz="2400" spc="-10" b="1">
                <a:latin typeface="宋体"/>
                <a:cs typeface="宋体"/>
              </a:rPr>
              <a:t>) &lt;</a:t>
            </a:r>
            <a:r>
              <a:rPr dirty="0" sz="2400" spc="-400" b="1">
                <a:latin typeface="宋体"/>
                <a:cs typeface="宋体"/>
              </a:rPr>
              <a:t> </a:t>
            </a:r>
            <a:r>
              <a:rPr dirty="0" sz="2400" spc="-15" b="1">
                <a:latin typeface="宋体"/>
                <a:cs typeface="宋体"/>
              </a:rPr>
              <a:t>O(n</a:t>
            </a:r>
            <a:r>
              <a:rPr dirty="0" baseline="17361" sz="2400" spc="-22" b="1">
                <a:latin typeface="宋体"/>
                <a:cs typeface="宋体"/>
              </a:rPr>
              <a:t>3</a:t>
            </a:r>
            <a:r>
              <a:rPr dirty="0" sz="2400" spc="-15" b="1">
                <a:latin typeface="宋体"/>
                <a:cs typeface="宋体"/>
              </a:rPr>
              <a:t>)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SzPct val="129166"/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400" spc="-10" b="1">
                <a:solidFill>
                  <a:srgbClr val="00339A"/>
                </a:solidFill>
                <a:latin typeface="宋体"/>
                <a:cs typeface="宋体"/>
              </a:rPr>
              <a:t>指数时间的关系为：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944"/>
              </a:spcBef>
            </a:pPr>
            <a:r>
              <a:rPr dirty="0" sz="2600" spc="-5">
                <a:solidFill>
                  <a:srgbClr val="006500"/>
                </a:solidFill>
                <a:latin typeface="Times New Roman"/>
                <a:cs typeface="Times New Roman"/>
              </a:rPr>
              <a:t>–</a:t>
            </a:r>
            <a:r>
              <a:rPr dirty="0" sz="2600" spc="295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dirty="0" sz="2400" spc="-15" b="1">
                <a:latin typeface="宋体"/>
                <a:cs typeface="宋体"/>
              </a:rPr>
              <a:t>O(2</a:t>
            </a:r>
            <a:r>
              <a:rPr dirty="0" baseline="31250" sz="2400" spc="-22" b="1">
                <a:latin typeface="宋体"/>
                <a:cs typeface="宋体"/>
              </a:rPr>
              <a:t>n</a:t>
            </a:r>
            <a:r>
              <a:rPr dirty="0" sz="2400" spc="-15" b="1">
                <a:latin typeface="宋体"/>
                <a:cs typeface="宋体"/>
              </a:rPr>
              <a:t>)&lt;O(n!)&lt;O(n</a:t>
            </a:r>
            <a:r>
              <a:rPr dirty="0" baseline="31250" sz="2400" spc="-22" b="1">
                <a:latin typeface="宋体"/>
                <a:cs typeface="宋体"/>
              </a:rPr>
              <a:t>n</a:t>
            </a:r>
            <a:r>
              <a:rPr dirty="0" sz="2400" spc="-15" b="1">
                <a:latin typeface="宋体"/>
                <a:cs typeface="宋体"/>
              </a:rPr>
              <a:t>)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4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19800"/>
              </a:lnSpc>
              <a:buSzPct val="129166"/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400" spc="-10" b="1">
                <a:solidFill>
                  <a:srgbClr val="00339A"/>
                </a:solidFill>
                <a:latin typeface="宋体"/>
                <a:cs typeface="宋体"/>
              </a:rPr>
              <a:t>当n取得很大时，指数时间算法和多项式时间算法在所需时间上 </a:t>
            </a:r>
            <a:r>
              <a:rPr dirty="0" sz="2400" spc="-10" b="1">
                <a:solidFill>
                  <a:srgbClr val="00339A"/>
                </a:solidFill>
                <a:latin typeface="宋体"/>
                <a:cs typeface="宋体"/>
              </a:rPr>
              <a:t>非常悬殊。因此，只要有人能将现有指数时间算法中的任何一 个算法化简为多项式时间算法，那就取得了一个伟大的成就。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8925" y="750823"/>
            <a:ext cx="41154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01700" algn="l"/>
              </a:tabLst>
            </a:pPr>
            <a:r>
              <a:rPr dirty="0" spc="-5">
                <a:latin typeface="Arial"/>
                <a:cs typeface="Arial"/>
              </a:rPr>
              <a:t>1.4</a:t>
            </a:r>
            <a:r>
              <a:rPr dirty="0" spc="-5">
                <a:latin typeface="Arial"/>
                <a:cs typeface="Arial"/>
              </a:rPr>
              <a:t>	</a:t>
            </a:r>
            <a:r>
              <a:rPr dirty="0" spc="-15"/>
              <a:t>算法和算法分析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5"/>
              <a:t>Huo</a:t>
            </a:r>
            <a:r>
              <a:rPr dirty="0" spc="-50"/>
              <a:t> </a:t>
            </a:r>
            <a:r>
              <a:rPr dirty="0" spc="-5"/>
              <a:t>Hongwei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082935" y="1589335"/>
            <a:ext cx="8215630" cy="4618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52450">
              <a:lnSpc>
                <a:spcPct val="122800"/>
              </a:lnSpc>
              <a:spcBef>
                <a:spcPts val="100"/>
              </a:spcBef>
              <a:buSzPct val="132000"/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500" spc="-15" b="1">
                <a:solidFill>
                  <a:srgbClr val="00339A"/>
                </a:solidFill>
                <a:latin typeface="宋体"/>
                <a:cs typeface="宋体"/>
              </a:rPr>
              <a:t>有的情况下，算法中基本操作重复执行的次数还随问 </a:t>
            </a:r>
            <a:r>
              <a:rPr dirty="0" sz="2500" spc="-15" b="1">
                <a:solidFill>
                  <a:srgbClr val="00339A"/>
                </a:solidFill>
                <a:latin typeface="宋体"/>
                <a:cs typeface="宋体"/>
              </a:rPr>
              <a:t>题的输入数据集不同而不同。例如：</a:t>
            </a:r>
            <a:endParaRPr sz="25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2500" spc="-5" b="1">
                <a:latin typeface="Courier New"/>
                <a:cs typeface="Courier New"/>
              </a:rPr>
              <a:t>void bubble-sort(int a[]</a:t>
            </a:r>
            <a:r>
              <a:rPr dirty="0" sz="2500" spc="-5" b="1">
                <a:latin typeface="宋体"/>
                <a:cs typeface="宋体"/>
              </a:rPr>
              <a:t>，</a:t>
            </a:r>
            <a:r>
              <a:rPr dirty="0" sz="2500" spc="-5" b="1">
                <a:latin typeface="Courier New"/>
                <a:cs typeface="Courier New"/>
              </a:rPr>
              <a:t>int</a:t>
            </a:r>
            <a:r>
              <a:rPr dirty="0" sz="2500" spc="-15" b="1">
                <a:latin typeface="Courier New"/>
                <a:cs typeface="Courier New"/>
              </a:rPr>
              <a:t> </a:t>
            </a:r>
            <a:r>
              <a:rPr dirty="0" sz="2500" spc="-5" b="1">
                <a:latin typeface="Courier New"/>
                <a:cs typeface="Courier New"/>
              </a:rPr>
              <a:t>n)</a:t>
            </a:r>
            <a:endParaRPr sz="2500">
              <a:latin typeface="Courier New"/>
              <a:cs typeface="Courier New"/>
            </a:endParaRPr>
          </a:p>
          <a:p>
            <a:pPr marL="1346200" marR="5080" indent="-952500">
              <a:lnSpc>
                <a:spcPct val="120000"/>
              </a:lnSpc>
            </a:pPr>
            <a:r>
              <a:rPr dirty="0" sz="2500" spc="-5" b="1">
                <a:latin typeface="Courier New"/>
                <a:cs typeface="Courier New"/>
              </a:rPr>
              <a:t>for(i=n-1;change=TURE;i&gt;1 &amp;&amp; change;--i){  change=false;</a:t>
            </a:r>
            <a:endParaRPr sz="2500">
              <a:latin typeface="Courier New"/>
              <a:cs typeface="Courier New"/>
            </a:endParaRPr>
          </a:p>
          <a:p>
            <a:pPr marL="1346200">
              <a:lnSpc>
                <a:spcPct val="100000"/>
              </a:lnSpc>
              <a:spcBef>
                <a:spcPts val="600"/>
              </a:spcBef>
            </a:pPr>
            <a:r>
              <a:rPr dirty="0" sz="2500" spc="-5" b="1">
                <a:latin typeface="Courier New"/>
                <a:cs typeface="Courier New"/>
              </a:rPr>
              <a:t>for(j=0;j&lt;i;++j)</a:t>
            </a:r>
            <a:endParaRPr sz="2500">
              <a:latin typeface="Courier New"/>
              <a:cs typeface="Courier New"/>
            </a:endParaRPr>
          </a:p>
          <a:p>
            <a:pPr marL="1917700">
              <a:lnSpc>
                <a:spcPct val="100000"/>
              </a:lnSpc>
              <a:spcBef>
                <a:spcPts val="600"/>
              </a:spcBef>
            </a:pPr>
            <a:r>
              <a:rPr dirty="0" sz="2500" spc="-5" b="1">
                <a:latin typeface="Courier New"/>
                <a:cs typeface="Courier New"/>
              </a:rPr>
              <a:t>if (a[j] </a:t>
            </a:r>
            <a:r>
              <a:rPr dirty="0" sz="2500" b="1">
                <a:latin typeface="Courier New"/>
                <a:cs typeface="Courier New"/>
              </a:rPr>
              <a:t>&gt; </a:t>
            </a:r>
            <a:r>
              <a:rPr dirty="0" sz="2500" spc="-5" b="1">
                <a:latin typeface="Courier New"/>
                <a:cs typeface="Courier New"/>
              </a:rPr>
              <a:t>a[j+1])</a:t>
            </a:r>
            <a:r>
              <a:rPr dirty="0" sz="2500" spc="-30" b="1">
                <a:latin typeface="Courier New"/>
                <a:cs typeface="Courier New"/>
              </a:rPr>
              <a:t> </a:t>
            </a:r>
            <a:r>
              <a:rPr dirty="0" sz="2500" b="1">
                <a:latin typeface="Courier New"/>
                <a:cs typeface="Courier New"/>
              </a:rPr>
              <a:t>{</a:t>
            </a:r>
            <a:endParaRPr sz="2500">
              <a:latin typeface="Courier New"/>
              <a:cs typeface="Courier New"/>
            </a:endParaRPr>
          </a:p>
          <a:p>
            <a:pPr marL="2489200" marR="2670810">
              <a:lnSpc>
                <a:spcPct val="117200"/>
              </a:lnSpc>
              <a:spcBef>
                <a:spcPts val="170"/>
              </a:spcBef>
              <a:tabLst>
                <a:tab pos="3961765" algn="l"/>
              </a:tabLst>
            </a:pPr>
            <a:r>
              <a:rPr dirty="0" sz="2500" spc="-5" b="1">
                <a:latin typeface="Courier New"/>
                <a:cs typeface="Courier New"/>
              </a:rPr>
              <a:t>a[j]</a:t>
            </a:r>
            <a:r>
              <a:rPr dirty="0" sz="2500" spc="-10" b="1">
                <a:latin typeface="Courier New"/>
                <a:cs typeface="Courier New"/>
              </a:rPr>
              <a:t> </a:t>
            </a:r>
            <a:r>
              <a:rPr dirty="0" sz="2500" b="1">
                <a:latin typeface="Symbol"/>
                <a:cs typeface="Symbol"/>
              </a:rPr>
              <a:t>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 spc="-5" b="1">
                <a:latin typeface="Courier New"/>
                <a:cs typeface="Courier New"/>
              </a:rPr>
              <a:t>a[j+1];  change </a:t>
            </a:r>
            <a:r>
              <a:rPr dirty="0" sz="2500" b="1">
                <a:latin typeface="Courier New"/>
                <a:cs typeface="Courier New"/>
              </a:rPr>
              <a:t>= </a:t>
            </a:r>
            <a:r>
              <a:rPr dirty="0" sz="2500" spc="-5" b="1">
                <a:latin typeface="Courier New"/>
                <a:cs typeface="Courier New"/>
              </a:rPr>
              <a:t>TURE;</a:t>
            </a:r>
            <a:r>
              <a:rPr dirty="0" sz="2500" spc="-90" b="1">
                <a:latin typeface="Courier New"/>
                <a:cs typeface="Courier New"/>
              </a:rPr>
              <a:t> </a:t>
            </a:r>
            <a:r>
              <a:rPr dirty="0" sz="2500" b="1">
                <a:latin typeface="Courier New"/>
                <a:cs typeface="Courier New"/>
              </a:rPr>
              <a:t>}</a:t>
            </a:r>
            <a:endParaRPr sz="2500">
              <a:latin typeface="Courier New"/>
              <a:cs typeface="Courier New"/>
            </a:endParaRPr>
          </a:p>
          <a:p>
            <a:pPr marL="488950">
              <a:lnSpc>
                <a:spcPct val="100000"/>
              </a:lnSpc>
              <a:spcBef>
                <a:spcPts val="944"/>
              </a:spcBef>
            </a:pPr>
            <a:r>
              <a:rPr dirty="0" sz="2500" spc="-10" b="1">
                <a:latin typeface="宋体"/>
                <a:cs typeface="宋体"/>
              </a:rPr>
              <a:t>}</a:t>
            </a:r>
            <a:endParaRPr sz="25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0633" y="750823"/>
            <a:ext cx="26924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第一章</a:t>
            </a:r>
            <a:r>
              <a:rPr dirty="0" spc="114"/>
              <a:t> </a:t>
            </a:r>
            <a:r>
              <a:rPr dirty="0" spc="-15"/>
              <a:t>绪</a:t>
            </a:r>
            <a:r>
              <a:rPr dirty="0" spc="-844"/>
              <a:t> </a:t>
            </a:r>
            <a:r>
              <a:rPr dirty="0" spc="-15"/>
              <a:t>论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5"/>
              <a:t>Huo</a:t>
            </a:r>
            <a:r>
              <a:rPr dirty="0" spc="-50"/>
              <a:t> </a:t>
            </a:r>
            <a:r>
              <a:rPr dirty="0" spc="-5"/>
              <a:t>Hongwei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082935" y="1520894"/>
            <a:ext cx="3784600" cy="3429000"/>
          </a:xfrm>
          <a:prstGeom prst="rect">
            <a:avLst/>
          </a:prstGeom>
        </p:spPr>
        <p:txBody>
          <a:bodyPr wrap="square" lIns="0" tIns="132715" rIns="0" bIns="0" rtlCol="0" vert="horz">
            <a:spAutoFit/>
          </a:bodyPr>
          <a:lstStyle/>
          <a:p>
            <a:pPr lvl="1" marL="520700" indent="-508000">
              <a:lnSpc>
                <a:spcPct val="100000"/>
              </a:lnSpc>
              <a:spcBef>
                <a:spcPts val="1045"/>
              </a:spcBef>
              <a:buAutoNum type="arabicPeriod"/>
              <a:tabLst>
                <a:tab pos="521334" algn="l"/>
              </a:tabLst>
            </a:pPr>
            <a:r>
              <a:rPr dirty="0" sz="2000" spc="-10" b="1">
                <a:solidFill>
                  <a:srgbClr val="00339A"/>
                </a:solidFill>
                <a:latin typeface="宋体"/>
                <a:cs typeface="宋体"/>
              </a:rPr>
              <a:t>什么是数据结构</a:t>
            </a:r>
            <a:endParaRPr sz="2000">
              <a:latin typeface="宋体"/>
              <a:cs typeface="宋体"/>
            </a:endParaRPr>
          </a:p>
          <a:p>
            <a:pPr lvl="1" marL="520700" indent="-508000">
              <a:lnSpc>
                <a:spcPct val="100000"/>
              </a:lnSpc>
              <a:spcBef>
                <a:spcPts val="950"/>
              </a:spcBef>
              <a:buAutoNum type="arabicPeriod"/>
              <a:tabLst>
                <a:tab pos="521334" algn="l"/>
              </a:tabLst>
            </a:pPr>
            <a:r>
              <a:rPr dirty="0" sz="2000" spc="-10" b="1">
                <a:solidFill>
                  <a:srgbClr val="00339A"/>
                </a:solidFill>
                <a:latin typeface="宋体"/>
                <a:cs typeface="宋体"/>
              </a:rPr>
              <a:t>基本概念和术语</a:t>
            </a:r>
            <a:endParaRPr sz="2000">
              <a:latin typeface="宋体"/>
              <a:cs typeface="宋体"/>
            </a:endParaRPr>
          </a:p>
          <a:p>
            <a:pPr lvl="1" marL="520700" indent="-508000">
              <a:lnSpc>
                <a:spcPct val="100000"/>
              </a:lnSpc>
              <a:spcBef>
                <a:spcPts val="950"/>
              </a:spcBef>
              <a:buAutoNum type="arabicPeriod"/>
              <a:tabLst>
                <a:tab pos="521334" algn="l"/>
              </a:tabLst>
            </a:pPr>
            <a:r>
              <a:rPr dirty="0" sz="2000" spc="-10" b="1">
                <a:solidFill>
                  <a:srgbClr val="00339A"/>
                </a:solidFill>
                <a:latin typeface="宋体"/>
                <a:cs typeface="宋体"/>
              </a:rPr>
              <a:t>抽象数据类型的表示与实现</a:t>
            </a:r>
            <a:endParaRPr sz="2000">
              <a:latin typeface="宋体"/>
              <a:cs typeface="宋体"/>
            </a:endParaRPr>
          </a:p>
          <a:p>
            <a:pPr lvl="1" marL="520700" indent="-508000">
              <a:lnSpc>
                <a:spcPct val="100000"/>
              </a:lnSpc>
              <a:spcBef>
                <a:spcPts val="950"/>
              </a:spcBef>
              <a:buAutoNum type="arabicPeriod"/>
              <a:tabLst>
                <a:tab pos="521334" algn="l"/>
              </a:tabLst>
            </a:pPr>
            <a:r>
              <a:rPr dirty="0" sz="2000" spc="-10" b="1">
                <a:solidFill>
                  <a:srgbClr val="00339A"/>
                </a:solidFill>
                <a:latin typeface="宋体"/>
                <a:cs typeface="宋体"/>
              </a:rPr>
              <a:t>算法和算法分析</a:t>
            </a:r>
            <a:endParaRPr sz="2000">
              <a:latin typeface="宋体"/>
              <a:cs typeface="宋体"/>
            </a:endParaRPr>
          </a:p>
          <a:p>
            <a:pPr lvl="2" marL="1231900" indent="-762000">
              <a:lnSpc>
                <a:spcPct val="100000"/>
              </a:lnSpc>
              <a:spcBef>
                <a:spcPts val="950"/>
              </a:spcBef>
              <a:buAutoNum type="arabicPeriod"/>
              <a:tabLst>
                <a:tab pos="1232535" algn="l"/>
              </a:tabLst>
            </a:pPr>
            <a:r>
              <a:rPr dirty="0" sz="2000" spc="-5" b="1">
                <a:solidFill>
                  <a:srgbClr val="00339A"/>
                </a:solidFill>
                <a:latin typeface="宋体"/>
                <a:cs typeface="宋体"/>
              </a:rPr>
              <a:t>算</a:t>
            </a:r>
            <a:r>
              <a:rPr dirty="0" sz="2000" spc="-10" b="1">
                <a:solidFill>
                  <a:srgbClr val="00339A"/>
                </a:solidFill>
                <a:latin typeface="宋体"/>
                <a:cs typeface="宋体"/>
              </a:rPr>
              <a:t>法</a:t>
            </a:r>
            <a:endParaRPr sz="2000">
              <a:latin typeface="宋体"/>
              <a:cs typeface="宋体"/>
            </a:endParaRPr>
          </a:p>
          <a:p>
            <a:pPr lvl="2" marL="1231265" indent="-761365">
              <a:lnSpc>
                <a:spcPct val="100000"/>
              </a:lnSpc>
              <a:spcBef>
                <a:spcPts val="950"/>
              </a:spcBef>
              <a:buAutoNum type="arabicPeriod"/>
              <a:tabLst>
                <a:tab pos="1231900" algn="l"/>
              </a:tabLst>
            </a:pPr>
            <a:r>
              <a:rPr dirty="0" sz="2000" spc="-5" b="1">
                <a:solidFill>
                  <a:srgbClr val="00339A"/>
                </a:solidFill>
                <a:latin typeface="宋体"/>
                <a:cs typeface="宋体"/>
              </a:rPr>
              <a:t>算</a:t>
            </a:r>
            <a:r>
              <a:rPr dirty="0" sz="2000" spc="-10" b="1">
                <a:solidFill>
                  <a:srgbClr val="00339A"/>
                </a:solidFill>
                <a:latin typeface="宋体"/>
                <a:cs typeface="宋体"/>
              </a:rPr>
              <a:t>法设计的要求</a:t>
            </a:r>
            <a:endParaRPr sz="2000">
              <a:latin typeface="宋体"/>
              <a:cs typeface="宋体"/>
            </a:endParaRPr>
          </a:p>
          <a:p>
            <a:pPr lvl="2" marL="1231265" indent="-761365">
              <a:lnSpc>
                <a:spcPct val="100000"/>
              </a:lnSpc>
              <a:spcBef>
                <a:spcPts val="950"/>
              </a:spcBef>
              <a:buAutoNum type="arabicPeriod"/>
              <a:tabLst>
                <a:tab pos="1231900" algn="l"/>
              </a:tabLst>
            </a:pPr>
            <a:r>
              <a:rPr dirty="0" sz="2000" spc="-5" b="1">
                <a:solidFill>
                  <a:srgbClr val="00339A"/>
                </a:solidFill>
                <a:latin typeface="宋体"/>
                <a:cs typeface="宋体"/>
              </a:rPr>
              <a:t>算</a:t>
            </a:r>
            <a:r>
              <a:rPr dirty="0" sz="2000" spc="-10" b="1">
                <a:solidFill>
                  <a:srgbClr val="00339A"/>
                </a:solidFill>
                <a:latin typeface="宋体"/>
                <a:cs typeface="宋体"/>
              </a:rPr>
              <a:t>法效率的度量</a:t>
            </a:r>
            <a:endParaRPr sz="2000">
              <a:latin typeface="宋体"/>
              <a:cs typeface="宋体"/>
            </a:endParaRPr>
          </a:p>
          <a:p>
            <a:pPr lvl="2" marL="1231265" indent="-761365">
              <a:lnSpc>
                <a:spcPct val="100000"/>
              </a:lnSpc>
              <a:spcBef>
                <a:spcPts val="950"/>
              </a:spcBef>
              <a:buAutoNum type="arabicPeriod"/>
              <a:tabLst>
                <a:tab pos="1231900" algn="l"/>
              </a:tabLst>
            </a:pPr>
            <a:r>
              <a:rPr dirty="0" sz="2000" spc="-5" b="1">
                <a:solidFill>
                  <a:srgbClr val="00339A"/>
                </a:solidFill>
                <a:latin typeface="宋体"/>
                <a:cs typeface="宋体"/>
              </a:rPr>
              <a:t>算</a:t>
            </a:r>
            <a:r>
              <a:rPr dirty="0" sz="2000" spc="-10" b="1">
                <a:solidFill>
                  <a:srgbClr val="00339A"/>
                </a:solidFill>
                <a:latin typeface="宋体"/>
                <a:cs typeface="宋体"/>
              </a:rPr>
              <a:t>法的存储空间的需求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8925" y="750823"/>
            <a:ext cx="41154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01700" algn="l"/>
              </a:tabLst>
            </a:pPr>
            <a:r>
              <a:rPr dirty="0" spc="-5">
                <a:latin typeface="Arial"/>
                <a:cs typeface="Arial"/>
              </a:rPr>
              <a:t>1.4</a:t>
            </a:r>
            <a:r>
              <a:rPr dirty="0" spc="-5">
                <a:latin typeface="Arial"/>
                <a:cs typeface="Arial"/>
              </a:rPr>
              <a:t>	</a:t>
            </a:r>
            <a:r>
              <a:rPr dirty="0" spc="-15"/>
              <a:t>算法和算法分析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5"/>
              <a:t>Huo</a:t>
            </a:r>
            <a:r>
              <a:rPr dirty="0" spc="-50"/>
              <a:t> </a:t>
            </a:r>
            <a:r>
              <a:rPr dirty="0" spc="-5"/>
              <a:t>Hongwei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540135" y="1623313"/>
            <a:ext cx="5035550" cy="24930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5"/>
              </a:spcBef>
              <a:buClr>
                <a:srgbClr val="006500"/>
              </a:buClr>
              <a:buSzPct val="108333"/>
              <a:buFont typeface="Times New Roman"/>
              <a:buChar char="–"/>
              <a:tabLst>
                <a:tab pos="298450" algn="l"/>
              </a:tabLst>
            </a:pPr>
            <a:r>
              <a:rPr dirty="0" sz="2400" spc="-15" b="1">
                <a:solidFill>
                  <a:srgbClr val="00339A"/>
                </a:solidFill>
                <a:latin typeface="宋体"/>
                <a:cs typeface="宋体"/>
              </a:rPr>
              <a:t>最好情况</a:t>
            </a:r>
            <a:r>
              <a:rPr dirty="0" sz="2400" spc="-10" b="1">
                <a:solidFill>
                  <a:srgbClr val="00339A"/>
                </a:solidFill>
                <a:latin typeface="宋体"/>
                <a:cs typeface="宋体"/>
              </a:rPr>
              <a:t>：0</a:t>
            </a:r>
            <a:r>
              <a:rPr dirty="0" sz="2400" spc="-15" b="1">
                <a:solidFill>
                  <a:srgbClr val="00339A"/>
                </a:solidFill>
                <a:latin typeface="宋体"/>
                <a:cs typeface="宋体"/>
              </a:rPr>
              <a:t>次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6500"/>
              </a:buClr>
              <a:buFont typeface="Times New Roman"/>
              <a:buChar char="–"/>
            </a:pPr>
            <a:endParaRPr sz="4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600" spc="-5">
                <a:solidFill>
                  <a:srgbClr val="006500"/>
                </a:solidFill>
                <a:latin typeface="Times New Roman"/>
                <a:cs typeface="Times New Roman"/>
              </a:rPr>
              <a:t>–</a:t>
            </a:r>
            <a:r>
              <a:rPr dirty="0" sz="2600" spc="245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dirty="0" sz="2400" spc="-15" b="1">
                <a:solidFill>
                  <a:srgbClr val="00339A"/>
                </a:solidFill>
                <a:latin typeface="宋体"/>
                <a:cs typeface="宋体"/>
              </a:rPr>
              <a:t>最坏情况</a:t>
            </a:r>
            <a:r>
              <a:rPr dirty="0" sz="2400" spc="-10" b="1">
                <a:solidFill>
                  <a:srgbClr val="00339A"/>
                </a:solidFill>
                <a:latin typeface="宋体"/>
                <a:cs typeface="宋体"/>
              </a:rPr>
              <a:t>：1+2+3+</a:t>
            </a:r>
            <a:r>
              <a:rPr dirty="0" sz="2400" spc="-10" b="1">
                <a:solidFill>
                  <a:srgbClr val="00339A"/>
                </a:solidFill>
                <a:latin typeface="Times New Roman"/>
                <a:cs typeface="Times New Roman"/>
              </a:rPr>
              <a:t>…</a:t>
            </a:r>
            <a:r>
              <a:rPr dirty="0" sz="2400" spc="-10" b="1">
                <a:solidFill>
                  <a:srgbClr val="00339A"/>
                </a:solidFill>
                <a:latin typeface="宋体"/>
                <a:cs typeface="宋体"/>
              </a:rPr>
              <a:t>+n-1=n(n-1)/2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805"/>
              </a:spcBef>
              <a:buClr>
                <a:srgbClr val="006500"/>
              </a:buClr>
              <a:buSzPct val="108333"/>
              <a:buFont typeface="Times New Roman"/>
              <a:buChar char="–"/>
              <a:tabLst>
                <a:tab pos="298450" algn="l"/>
              </a:tabLst>
            </a:pPr>
            <a:r>
              <a:rPr dirty="0" sz="2400" spc="-15" b="1">
                <a:solidFill>
                  <a:srgbClr val="00339A"/>
                </a:solidFill>
                <a:latin typeface="宋体"/>
                <a:cs typeface="宋体"/>
              </a:rPr>
              <a:t>平均时间复杂度为</a:t>
            </a:r>
            <a:r>
              <a:rPr dirty="0" sz="2400" spc="-10" b="1">
                <a:solidFill>
                  <a:srgbClr val="00339A"/>
                </a:solidFill>
                <a:latin typeface="宋体"/>
                <a:cs typeface="宋体"/>
              </a:rPr>
              <a:t>:O(n</a:t>
            </a:r>
            <a:r>
              <a:rPr dirty="0" baseline="17361" sz="2400" spc="-15" b="1">
                <a:solidFill>
                  <a:srgbClr val="00339A"/>
                </a:solidFill>
                <a:latin typeface="宋体"/>
                <a:cs typeface="宋体"/>
              </a:rPr>
              <a:t>2</a:t>
            </a:r>
            <a:r>
              <a:rPr dirty="0" sz="2400" spc="-10" b="1">
                <a:solidFill>
                  <a:srgbClr val="00339A"/>
                </a:solidFill>
                <a:latin typeface="宋体"/>
                <a:cs typeface="宋体"/>
              </a:rPr>
              <a:t>)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8925" y="750823"/>
            <a:ext cx="41154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01700" algn="l"/>
              </a:tabLst>
            </a:pPr>
            <a:r>
              <a:rPr dirty="0" spc="-5">
                <a:latin typeface="Arial"/>
                <a:cs typeface="Arial"/>
              </a:rPr>
              <a:t>1.4</a:t>
            </a:r>
            <a:r>
              <a:rPr dirty="0" spc="-5">
                <a:latin typeface="Arial"/>
                <a:cs typeface="Arial"/>
              </a:rPr>
              <a:t>	</a:t>
            </a:r>
            <a:r>
              <a:rPr dirty="0" spc="-15"/>
              <a:t>算法和算法分析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5"/>
              <a:t>Huo</a:t>
            </a:r>
            <a:r>
              <a:rPr dirty="0" spc="-50"/>
              <a:t> </a:t>
            </a:r>
            <a:r>
              <a:rPr dirty="0" spc="-5"/>
              <a:t>Hongwei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7743" rIns="0" bIns="0" rtlCol="0" vert="horz">
            <a:spAutoFit/>
          </a:bodyPr>
          <a:lstStyle/>
          <a:p>
            <a:pPr marL="520700" marR="64769" indent="-342900">
              <a:lnSpc>
                <a:spcPct val="115399"/>
              </a:lnSpc>
              <a:spcBef>
                <a:spcPts val="100"/>
              </a:spcBef>
              <a:buSzPct val="129166"/>
              <a:buFont typeface="Times New Roman"/>
              <a:buChar char="•"/>
              <a:tabLst>
                <a:tab pos="520700" algn="l"/>
                <a:tab pos="521334" algn="l"/>
              </a:tabLst>
            </a:pPr>
            <a:r>
              <a:rPr dirty="0" spc="-15"/>
              <a:t>空间复杂度</a:t>
            </a:r>
            <a:r>
              <a:rPr dirty="0" spc="-5"/>
              <a:t>(</a:t>
            </a:r>
            <a:r>
              <a:rPr dirty="0" spc="-5">
                <a:latin typeface="Arial"/>
                <a:cs typeface="Arial"/>
              </a:rPr>
              <a:t>Space</a:t>
            </a:r>
            <a:r>
              <a:rPr dirty="0" spc="-10">
                <a:latin typeface="Arial"/>
                <a:cs typeface="Arial"/>
              </a:rPr>
              <a:t> Complexity</a:t>
            </a:r>
            <a:r>
              <a:rPr dirty="0" spc="-10"/>
              <a:t>):</a:t>
            </a:r>
            <a:r>
              <a:rPr dirty="0" spc="-10">
                <a:solidFill>
                  <a:srgbClr val="000000"/>
                </a:solidFill>
              </a:rPr>
              <a:t>算法所需存储空间的度量，  </a:t>
            </a:r>
            <a:r>
              <a:rPr dirty="0" spc="-15">
                <a:solidFill>
                  <a:srgbClr val="000000"/>
                </a:solidFill>
              </a:rPr>
              <a:t>记作</a:t>
            </a:r>
            <a:r>
              <a:rPr dirty="0" spc="-10">
                <a:solidFill>
                  <a:srgbClr val="000000"/>
                </a:solidFill>
              </a:rPr>
              <a:t>:</a:t>
            </a:r>
          </a:p>
          <a:p>
            <a:pPr marL="2159000">
              <a:lnSpc>
                <a:spcPct val="100000"/>
              </a:lnSpc>
              <a:spcBef>
                <a:spcPts val="605"/>
              </a:spcBef>
            </a:pPr>
            <a:r>
              <a:rPr dirty="0" spc="-10">
                <a:solidFill>
                  <a:srgbClr val="000000"/>
                </a:solidFill>
              </a:rPr>
              <a:t>S(n)=O(f(n))</a:t>
            </a:r>
          </a:p>
          <a:p>
            <a:pPr marL="482600">
              <a:lnSpc>
                <a:spcPct val="100000"/>
              </a:lnSpc>
              <a:spcBef>
                <a:spcPts val="570"/>
              </a:spcBef>
            </a:pPr>
            <a:r>
              <a:rPr dirty="0" spc="-15">
                <a:solidFill>
                  <a:srgbClr val="000000"/>
                </a:solidFill>
              </a:rPr>
              <a:t>其中</a:t>
            </a:r>
            <a:r>
              <a:rPr dirty="0" spc="-10">
                <a:solidFill>
                  <a:srgbClr val="000000"/>
                </a:solidFill>
              </a:rPr>
              <a:t>n</a:t>
            </a:r>
            <a:r>
              <a:rPr dirty="0" spc="-15">
                <a:solidFill>
                  <a:srgbClr val="000000"/>
                </a:solidFill>
              </a:rPr>
              <a:t>为问题的规模</a:t>
            </a:r>
            <a:r>
              <a:rPr dirty="0" spc="-10">
                <a:solidFill>
                  <a:srgbClr val="000000"/>
                </a:solidFill>
              </a:rPr>
              <a:t>(</a:t>
            </a:r>
            <a:r>
              <a:rPr dirty="0" spc="-15">
                <a:solidFill>
                  <a:srgbClr val="000000"/>
                </a:solidFill>
              </a:rPr>
              <a:t>或大小</a:t>
            </a:r>
            <a:r>
              <a:rPr dirty="0" spc="-10">
                <a:solidFill>
                  <a:srgbClr val="000000"/>
                </a:solidFill>
              </a:rPr>
              <a:t>)</a:t>
            </a:r>
          </a:p>
          <a:p>
            <a:pPr marL="165100">
              <a:lnSpc>
                <a:spcPct val="100000"/>
              </a:lnSpc>
              <a:spcBef>
                <a:spcPts val="25"/>
              </a:spcBef>
            </a:pPr>
            <a:endParaRPr sz="3550">
              <a:latin typeface="Times New Roman"/>
              <a:cs typeface="Times New Roman"/>
            </a:endParaRPr>
          </a:p>
          <a:p>
            <a:pPr lvl="1" marL="920750" marR="5080" indent="-285750">
              <a:lnSpc>
                <a:spcPct val="107900"/>
              </a:lnSpc>
              <a:buClr>
                <a:srgbClr val="006500"/>
              </a:buClr>
              <a:buSzPct val="108333"/>
              <a:buFont typeface="Times New Roman"/>
              <a:buChar char="–"/>
              <a:tabLst>
                <a:tab pos="921385" algn="l"/>
              </a:tabLst>
            </a:pPr>
            <a:r>
              <a:rPr dirty="0" sz="2400" spc="-10" b="1">
                <a:solidFill>
                  <a:srgbClr val="00339A"/>
                </a:solidFill>
                <a:latin typeface="宋体"/>
                <a:cs typeface="宋体"/>
              </a:rPr>
              <a:t>算法运行中占用空间包括算法本身占用，输入输出数据占用 </a:t>
            </a:r>
            <a:r>
              <a:rPr dirty="0" sz="2400" spc="-10" b="1">
                <a:solidFill>
                  <a:srgbClr val="00339A"/>
                </a:solidFill>
                <a:latin typeface="宋体"/>
                <a:cs typeface="宋体"/>
              </a:rPr>
              <a:t>和运行中的临时占用。</a:t>
            </a:r>
            <a:endParaRPr sz="2400">
              <a:latin typeface="宋体"/>
              <a:cs typeface="宋体"/>
            </a:endParaRPr>
          </a:p>
          <a:p>
            <a:pPr lvl="1" marL="920750" marR="5080" indent="-285750">
              <a:lnSpc>
                <a:spcPct val="107900"/>
              </a:lnSpc>
              <a:spcBef>
                <a:spcPts val="405"/>
              </a:spcBef>
              <a:buClr>
                <a:srgbClr val="006500"/>
              </a:buClr>
              <a:buSzPct val="108333"/>
              <a:buFont typeface="Times New Roman"/>
              <a:buChar char="–"/>
              <a:tabLst>
                <a:tab pos="921385" algn="l"/>
              </a:tabLst>
            </a:pPr>
            <a:r>
              <a:rPr dirty="0" sz="2400" spc="-10" b="1">
                <a:solidFill>
                  <a:srgbClr val="00339A"/>
                </a:solidFill>
                <a:latin typeface="宋体"/>
                <a:cs typeface="宋体"/>
              </a:rPr>
              <a:t>同一个问题，算法不同，运行中的临时空间不同，即空间复 </a:t>
            </a:r>
            <a:r>
              <a:rPr dirty="0" sz="2400" spc="-10" b="1">
                <a:solidFill>
                  <a:srgbClr val="00339A"/>
                </a:solidFill>
                <a:latin typeface="宋体"/>
                <a:cs typeface="宋体"/>
              </a:rPr>
              <a:t>杂性不同。</a:t>
            </a:r>
            <a:endParaRPr sz="2400">
              <a:latin typeface="宋体"/>
              <a:cs typeface="宋体"/>
            </a:endParaRPr>
          </a:p>
          <a:p>
            <a:pPr lvl="1" marL="920750" marR="5080" indent="-285750">
              <a:lnSpc>
                <a:spcPct val="107900"/>
              </a:lnSpc>
              <a:spcBef>
                <a:spcPts val="405"/>
              </a:spcBef>
              <a:buClr>
                <a:srgbClr val="006500"/>
              </a:buClr>
              <a:buSzPct val="108333"/>
              <a:buFont typeface="Times New Roman"/>
              <a:buChar char="–"/>
              <a:tabLst>
                <a:tab pos="921385" algn="l"/>
              </a:tabLst>
            </a:pPr>
            <a:r>
              <a:rPr dirty="0" sz="2400" spc="-10" b="1">
                <a:solidFill>
                  <a:srgbClr val="00339A"/>
                </a:solidFill>
                <a:latin typeface="宋体"/>
                <a:cs typeface="宋体"/>
              </a:rPr>
              <a:t>只考虑在运行中为局部变量分配的存贮空间的大小，一般也 </a:t>
            </a:r>
            <a:r>
              <a:rPr dirty="0" sz="2400" spc="-10" b="1">
                <a:solidFill>
                  <a:srgbClr val="00339A"/>
                </a:solidFill>
                <a:latin typeface="宋体"/>
                <a:cs typeface="宋体"/>
              </a:rPr>
              <a:t>以数量级表示。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Arial"/>
                <a:cs typeface="Arial"/>
              </a:rPr>
              <a:t>1.1</a:t>
            </a:r>
            <a:r>
              <a:rPr dirty="0" spc="-80">
                <a:latin typeface="Arial"/>
                <a:cs typeface="Arial"/>
              </a:rPr>
              <a:t> </a:t>
            </a:r>
            <a:r>
              <a:rPr dirty="0" spc="-15"/>
              <a:t>什么是数据结构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5"/>
              <a:t>Huo</a:t>
            </a:r>
            <a:r>
              <a:rPr dirty="0" spc="-50"/>
              <a:t> </a:t>
            </a:r>
            <a:r>
              <a:rPr dirty="0" spc="-5"/>
              <a:t>Hongwei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082935" y="1650746"/>
            <a:ext cx="52406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5320" algn="l"/>
              </a:tabLst>
            </a:pPr>
            <a:r>
              <a:rPr dirty="0" sz="2400" spc="-5" b="1">
                <a:solidFill>
                  <a:srgbClr val="00339A"/>
                </a:solidFill>
                <a:latin typeface="宋体"/>
                <a:cs typeface="宋体"/>
              </a:rPr>
              <a:t>例</a:t>
            </a:r>
            <a:r>
              <a:rPr dirty="0" sz="2400" spc="-5" b="1">
                <a:solidFill>
                  <a:srgbClr val="00339A"/>
                </a:solidFill>
                <a:latin typeface="Arial"/>
                <a:cs typeface="Arial"/>
              </a:rPr>
              <a:t>1</a:t>
            </a:r>
            <a:r>
              <a:rPr dirty="0" sz="2400" b="1">
                <a:solidFill>
                  <a:srgbClr val="00339A"/>
                </a:solidFill>
                <a:latin typeface="Arial"/>
                <a:cs typeface="Arial"/>
              </a:rPr>
              <a:t>	</a:t>
            </a:r>
            <a:r>
              <a:rPr dirty="0" sz="2400" spc="-10" b="1">
                <a:solidFill>
                  <a:srgbClr val="00339A"/>
                </a:solidFill>
                <a:latin typeface="宋体"/>
                <a:cs typeface="宋体"/>
              </a:rPr>
              <a:t>图书馆的书目检索系统自动化问题</a:t>
            </a:r>
            <a:endParaRPr sz="2400">
              <a:latin typeface="宋体"/>
              <a:cs typeface="宋体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751277" y="2307844"/>
          <a:ext cx="5196205" cy="1917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1371600"/>
                <a:gridCol w="1371600"/>
                <a:gridCol w="685800"/>
                <a:gridCol w="10668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000" spc="-10" b="1">
                          <a:latin typeface="Arial"/>
                          <a:cs typeface="Arial"/>
                        </a:rPr>
                        <a:t>001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R w="12700">
                      <a:solidFill>
                        <a:srgbClr val="00339A"/>
                      </a:solidFill>
                      <a:prstDash val="solid"/>
                    </a:lnR>
                    <a:lnT w="12700">
                      <a:solidFill>
                        <a:srgbClr val="00339A"/>
                      </a:solidFill>
                      <a:prstDash val="solid"/>
                    </a:lnT>
                    <a:lnB w="12700">
                      <a:solidFill>
                        <a:srgbClr val="00339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000" spc="-10" b="1">
                          <a:latin typeface="宋体"/>
                          <a:cs typeface="宋体"/>
                        </a:rPr>
                        <a:t>高等数学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339A"/>
                      </a:solidFill>
                      <a:prstDash val="solid"/>
                    </a:lnL>
                    <a:lnR w="12700">
                      <a:solidFill>
                        <a:srgbClr val="00339A"/>
                      </a:solidFill>
                      <a:prstDash val="solid"/>
                    </a:lnR>
                    <a:lnT w="12700">
                      <a:solidFill>
                        <a:srgbClr val="00339A"/>
                      </a:solidFill>
                      <a:prstDash val="solid"/>
                    </a:lnT>
                    <a:lnB w="12700">
                      <a:solidFill>
                        <a:srgbClr val="00339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000" spc="-10" b="1">
                          <a:latin typeface="宋体"/>
                          <a:cs typeface="宋体"/>
                        </a:rPr>
                        <a:t>樊映川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339A"/>
                      </a:solidFill>
                      <a:prstDash val="solid"/>
                    </a:lnL>
                    <a:lnR w="12700">
                      <a:solidFill>
                        <a:srgbClr val="00339A"/>
                      </a:solidFill>
                      <a:prstDash val="solid"/>
                    </a:lnR>
                    <a:lnT w="12700">
                      <a:solidFill>
                        <a:srgbClr val="00339A"/>
                      </a:solidFill>
                      <a:prstDash val="solid"/>
                    </a:lnT>
                    <a:lnB w="12700">
                      <a:solidFill>
                        <a:srgbClr val="00339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000" spc="-5" b="1">
                          <a:latin typeface="Arial"/>
                          <a:cs typeface="Arial"/>
                        </a:rPr>
                        <a:t>S01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339A"/>
                      </a:solidFill>
                      <a:prstDash val="solid"/>
                    </a:lnL>
                    <a:lnR w="12700">
                      <a:solidFill>
                        <a:srgbClr val="00339A"/>
                      </a:solidFill>
                      <a:prstDash val="solid"/>
                    </a:lnR>
                    <a:lnT w="12700">
                      <a:solidFill>
                        <a:srgbClr val="00339A"/>
                      </a:solidFill>
                      <a:prstDash val="solid"/>
                    </a:lnT>
                    <a:lnB w="12700">
                      <a:solidFill>
                        <a:srgbClr val="00339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065">
                        <a:lnSpc>
                          <a:spcPts val="2140"/>
                        </a:lnSpc>
                      </a:pPr>
                      <a:r>
                        <a:rPr dirty="0" sz="2000" b="1">
                          <a:latin typeface="Symbol"/>
                          <a:cs typeface="Symbol"/>
                        </a:rPr>
                        <a:t>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B="0" marT="0">
                    <a:lnL w="12700">
                      <a:solidFill>
                        <a:srgbClr val="00339A"/>
                      </a:solidFill>
                      <a:prstDash val="solid"/>
                    </a:lnL>
                    <a:lnT w="9525">
                      <a:solidFill>
                        <a:srgbClr val="00339A"/>
                      </a:solidFill>
                      <a:prstDash val="solid"/>
                    </a:lnT>
                    <a:lnB w="9525">
                      <a:solidFill>
                        <a:srgbClr val="00339A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000" spc="-10" b="1">
                          <a:latin typeface="Arial"/>
                          <a:cs typeface="Arial"/>
                        </a:rPr>
                        <a:t>002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R w="12700">
                      <a:solidFill>
                        <a:srgbClr val="00339A"/>
                      </a:solidFill>
                      <a:prstDash val="solid"/>
                    </a:lnR>
                    <a:lnT w="12700">
                      <a:solidFill>
                        <a:srgbClr val="00339A"/>
                      </a:solidFill>
                      <a:prstDash val="solid"/>
                    </a:lnT>
                    <a:lnB w="12700">
                      <a:solidFill>
                        <a:srgbClr val="00339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000" spc="-10" b="1">
                          <a:latin typeface="宋体"/>
                          <a:cs typeface="宋体"/>
                        </a:rPr>
                        <a:t>理论力学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339A"/>
                      </a:solidFill>
                      <a:prstDash val="solid"/>
                    </a:lnL>
                    <a:lnR w="12700">
                      <a:solidFill>
                        <a:srgbClr val="00339A"/>
                      </a:solidFill>
                      <a:prstDash val="solid"/>
                    </a:lnR>
                    <a:lnT w="12700">
                      <a:solidFill>
                        <a:srgbClr val="00339A"/>
                      </a:solidFill>
                      <a:prstDash val="solid"/>
                    </a:lnT>
                    <a:lnB w="12700">
                      <a:solidFill>
                        <a:srgbClr val="00339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000" spc="-10" b="1">
                          <a:latin typeface="宋体"/>
                          <a:cs typeface="宋体"/>
                        </a:rPr>
                        <a:t>罗远祥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339A"/>
                      </a:solidFill>
                      <a:prstDash val="solid"/>
                    </a:lnL>
                    <a:lnR w="12700">
                      <a:solidFill>
                        <a:srgbClr val="00339A"/>
                      </a:solidFill>
                      <a:prstDash val="solid"/>
                    </a:lnR>
                    <a:lnT w="12700">
                      <a:solidFill>
                        <a:srgbClr val="00339A"/>
                      </a:solidFill>
                      <a:prstDash val="solid"/>
                    </a:lnT>
                    <a:lnB w="12700">
                      <a:solidFill>
                        <a:srgbClr val="00339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000" spc="-5" b="1">
                          <a:latin typeface="Arial"/>
                          <a:cs typeface="Arial"/>
                        </a:rPr>
                        <a:t>L01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339A"/>
                      </a:solidFill>
                      <a:prstDash val="solid"/>
                    </a:lnL>
                    <a:lnR w="12700">
                      <a:solidFill>
                        <a:srgbClr val="00339A"/>
                      </a:solidFill>
                      <a:prstDash val="solid"/>
                    </a:lnR>
                    <a:lnT w="12700">
                      <a:solidFill>
                        <a:srgbClr val="00339A"/>
                      </a:solidFill>
                      <a:prstDash val="solid"/>
                    </a:lnT>
                    <a:lnB w="12700">
                      <a:solidFill>
                        <a:srgbClr val="00339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065">
                        <a:lnSpc>
                          <a:spcPts val="2140"/>
                        </a:lnSpc>
                      </a:pPr>
                      <a:r>
                        <a:rPr dirty="0" sz="2000" b="1">
                          <a:latin typeface="Symbol"/>
                          <a:cs typeface="Symbol"/>
                        </a:rPr>
                        <a:t>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B="0" marT="0">
                    <a:lnL w="12700">
                      <a:solidFill>
                        <a:srgbClr val="00339A"/>
                      </a:solidFill>
                      <a:prstDash val="solid"/>
                    </a:lnL>
                    <a:lnT w="9525">
                      <a:solidFill>
                        <a:srgbClr val="00339A"/>
                      </a:solidFill>
                      <a:prstDash val="solid"/>
                    </a:lnT>
                    <a:lnB w="9525">
                      <a:solidFill>
                        <a:srgbClr val="00339A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000" spc="-10" b="1">
                          <a:latin typeface="Arial"/>
                          <a:cs typeface="Arial"/>
                        </a:rPr>
                        <a:t>003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R w="12700">
                      <a:solidFill>
                        <a:srgbClr val="00339A"/>
                      </a:solidFill>
                      <a:prstDash val="solid"/>
                    </a:lnR>
                    <a:lnT w="12700">
                      <a:solidFill>
                        <a:srgbClr val="00339A"/>
                      </a:solidFill>
                      <a:prstDash val="solid"/>
                    </a:lnT>
                    <a:lnB w="9525">
                      <a:solidFill>
                        <a:srgbClr val="00339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000" spc="-10" b="1">
                          <a:latin typeface="宋体"/>
                          <a:cs typeface="宋体"/>
                        </a:rPr>
                        <a:t>高等数学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339A"/>
                      </a:solidFill>
                      <a:prstDash val="solid"/>
                    </a:lnL>
                    <a:lnR w="12700">
                      <a:solidFill>
                        <a:srgbClr val="00339A"/>
                      </a:solidFill>
                      <a:prstDash val="solid"/>
                    </a:lnR>
                    <a:lnT w="12700">
                      <a:solidFill>
                        <a:srgbClr val="00339A"/>
                      </a:solidFill>
                      <a:prstDash val="solid"/>
                    </a:lnT>
                    <a:lnB w="12700">
                      <a:solidFill>
                        <a:srgbClr val="00339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000" spc="-10" b="1">
                          <a:latin typeface="宋体"/>
                          <a:cs typeface="宋体"/>
                        </a:rPr>
                        <a:t>华罗庚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339A"/>
                      </a:solidFill>
                      <a:prstDash val="solid"/>
                    </a:lnL>
                    <a:lnR w="12700">
                      <a:solidFill>
                        <a:srgbClr val="00339A"/>
                      </a:solidFill>
                      <a:prstDash val="solid"/>
                    </a:lnR>
                    <a:lnT w="12700">
                      <a:solidFill>
                        <a:srgbClr val="00339A"/>
                      </a:solidFill>
                      <a:prstDash val="solid"/>
                    </a:lnT>
                    <a:lnB w="19050">
                      <a:solidFill>
                        <a:srgbClr val="00339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000" spc="-5" b="1">
                          <a:latin typeface="Arial"/>
                          <a:cs typeface="Arial"/>
                        </a:rPr>
                        <a:t>S01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339A"/>
                      </a:solidFill>
                      <a:prstDash val="solid"/>
                    </a:lnL>
                    <a:lnR w="12700">
                      <a:solidFill>
                        <a:srgbClr val="00339A"/>
                      </a:solidFill>
                      <a:prstDash val="solid"/>
                    </a:lnR>
                    <a:lnT w="12700">
                      <a:solidFill>
                        <a:srgbClr val="00339A"/>
                      </a:solidFill>
                      <a:prstDash val="solid"/>
                    </a:lnT>
                    <a:lnB w="12700">
                      <a:solidFill>
                        <a:srgbClr val="00339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065">
                        <a:lnSpc>
                          <a:spcPts val="2140"/>
                        </a:lnSpc>
                      </a:pPr>
                      <a:r>
                        <a:rPr dirty="0" sz="2000" b="1">
                          <a:latin typeface="Symbol"/>
                          <a:cs typeface="Symbol"/>
                        </a:rPr>
                        <a:t>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B="0" marT="0">
                    <a:lnL w="12700">
                      <a:solidFill>
                        <a:srgbClr val="00339A"/>
                      </a:solidFill>
                      <a:prstDash val="solid"/>
                    </a:lnL>
                    <a:lnT w="9525">
                      <a:solidFill>
                        <a:srgbClr val="00339A"/>
                      </a:solidFill>
                      <a:prstDash val="solid"/>
                    </a:lnT>
                    <a:lnB w="9525">
                      <a:solidFill>
                        <a:srgbClr val="00339A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000" spc="-10" b="1">
                          <a:latin typeface="Arial"/>
                          <a:cs typeface="Arial"/>
                        </a:rPr>
                        <a:t>004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R w="12700">
                      <a:solidFill>
                        <a:srgbClr val="00339A"/>
                      </a:solidFill>
                      <a:prstDash val="solid"/>
                    </a:lnR>
                    <a:lnT w="9525">
                      <a:solidFill>
                        <a:srgbClr val="00339A"/>
                      </a:solidFill>
                      <a:prstDash val="solid"/>
                    </a:lnT>
                    <a:lnB w="9525">
                      <a:solidFill>
                        <a:srgbClr val="00339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000" spc="-10" b="1">
                          <a:latin typeface="宋体"/>
                          <a:cs typeface="宋体"/>
                        </a:rPr>
                        <a:t>线性代数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339A"/>
                      </a:solidFill>
                      <a:prstDash val="solid"/>
                    </a:lnL>
                    <a:lnR w="12700">
                      <a:solidFill>
                        <a:srgbClr val="00339A"/>
                      </a:solidFill>
                      <a:prstDash val="solid"/>
                    </a:lnR>
                    <a:lnT w="12700">
                      <a:solidFill>
                        <a:srgbClr val="00339A"/>
                      </a:solidFill>
                      <a:prstDash val="solid"/>
                    </a:lnT>
                    <a:lnB w="12700">
                      <a:solidFill>
                        <a:srgbClr val="00339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000" spc="-10" b="1">
                          <a:latin typeface="宋体"/>
                          <a:cs typeface="宋体"/>
                        </a:rPr>
                        <a:t>滦如书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339A"/>
                      </a:solidFill>
                      <a:prstDash val="solid"/>
                    </a:lnL>
                    <a:lnR w="12700">
                      <a:solidFill>
                        <a:srgbClr val="00339A"/>
                      </a:solidFill>
                      <a:prstDash val="solid"/>
                    </a:lnR>
                    <a:lnT w="19050">
                      <a:solidFill>
                        <a:srgbClr val="00339A"/>
                      </a:solidFill>
                      <a:prstDash val="solid"/>
                    </a:lnT>
                    <a:lnB w="19050">
                      <a:solidFill>
                        <a:srgbClr val="00339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000" spc="-5" b="1">
                          <a:latin typeface="Arial"/>
                          <a:cs typeface="Arial"/>
                        </a:rPr>
                        <a:t>S02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339A"/>
                      </a:solidFill>
                      <a:prstDash val="solid"/>
                    </a:lnL>
                    <a:lnR w="12700">
                      <a:solidFill>
                        <a:srgbClr val="00339A"/>
                      </a:solidFill>
                      <a:prstDash val="solid"/>
                    </a:lnR>
                    <a:lnT w="12700">
                      <a:solidFill>
                        <a:srgbClr val="00339A"/>
                      </a:solidFill>
                      <a:prstDash val="solid"/>
                    </a:lnT>
                    <a:lnB w="12700">
                      <a:solidFill>
                        <a:srgbClr val="00339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0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000" b="1">
                          <a:latin typeface="Symbol"/>
                          <a:cs typeface="Symbol"/>
                        </a:rPr>
                        <a:t>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00339A"/>
                      </a:solidFill>
                      <a:prstDash val="solid"/>
                    </a:lnL>
                    <a:lnT w="9525">
                      <a:solidFill>
                        <a:srgbClr val="00339A"/>
                      </a:solidFill>
                      <a:prstDash val="solid"/>
                    </a:lnT>
                    <a:lnB w="9525">
                      <a:solidFill>
                        <a:srgbClr val="00339A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>
                          <a:latin typeface="Wingdings"/>
                          <a:cs typeface="Wingdings"/>
                        </a:rPr>
                        <a:t></a:t>
                      </a:r>
                      <a:endParaRPr sz="2000">
                        <a:latin typeface="Wingdings"/>
                        <a:cs typeface="Wingdings"/>
                      </a:endParaRPr>
                    </a:p>
                  </a:txBody>
                  <a:tcPr marL="0" marR="0" marB="0" marT="29845">
                    <a:lnR w="12700">
                      <a:solidFill>
                        <a:srgbClr val="00339A"/>
                      </a:solidFill>
                      <a:prstDash val="solid"/>
                    </a:lnR>
                    <a:lnT w="9525">
                      <a:solidFill>
                        <a:srgbClr val="00339A"/>
                      </a:solidFill>
                      <a:prstDash val="solid"/>
                    </a:lnT>
                    <a:lnB w="9525">
                      <a:solidFill>
                        <a:srgbClr val="00339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>
                          <a:latin typeface="Wingdings"/>
                          <a:cs typeface="Wingdings"/>
                        </a:rPr>
                        <a:t></a:t>
                      </a:r>
                      <a:endParaRPr sz="2000">
                        <a:latin typeface="Wingdings"/>
                        <a:cs typeface="Wingdings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00339A"/>
                      </a:solidFill>
                      <a:prstDash val="solid"/>
                    </a:lnL>
                    <a:lnR w="12700">
                      <a:solidFill>
                        <a:srgbClr val="00339A"/>
                      </a:solidFill>
                      <a:prstDash val="solid"/>
                    </a:lnR>
                    <a:lnT w="12700">
                      <a:solidFill>
                        <a:srgbClr val="00339A"/>
                      </a:solidFill>
                      <a:prstDash val="solid"/>
                    </a:lnT>
                    <a:lnB w="12700">
                      <a:solidFill>
                        <a:srgbClr val="00339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>
                          <a:latin typeface="Wingdings"/>
                          <a:cs typeface="Wingdings"/>
                        </a:rPr>
                        <a:t></a:t>
                      </a:r>
                      <a:endParaRPr sz="2000">
                        <a:latin typeface="Wingdings"/>
                        <a:cs typeface="Wingdings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00339A"/>
                      </a:solidFill>
                      <a:prstDash val="solid"/>
                    </a:lnL>
                    <a:lnR w="12700">
                      <a:solidFill>
                        <a:srgbClr val="00339A"/>
                      </a:solidFill>
                      <a:prstDash val="solid"/>
                    </a:lnR>
                    <a:lnT w="19050">
                      <a:solidFill>
                        <a:srgbClr val="00339A"/>
                      </a:solidFill>
                      <a:prstDash val="solid"/>
                    </a:lnT>
                    <a:lnB w="19050">
                      <a:solidFill>
                        <a:srgbClr val="00339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>
                          <a:latin typeface="Wingdings"/>
                          <a:cs typeface="Wingdings"/>
                        </a:rPr>
                        <a:t></a:t>
                      </a:r>
                      <a:endParaRPr sz="2000">
                        <a:latin typeface="Wingdings"/>
                        <a:cs typeface="Wingdings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00339A"/>
                      </a:solidFill>
                      <a:prstDash val="solid"/>
                    </a:lnL>
                    <a:lnR w="12700">
                      <a:solidFill>
                        <a:srgbClr val="00339A"/>
                      </a:solidFill>
                      <a:prstDash val="solid"/>
                    </a:lnR>
                    <a:lnT w="12700">
                      <a:solidFill>
                        <a:srgbClr val="00339A"/>
                      </a:solidFill>
                      <a:prstDash val="solid"/>
                    </a:lnT>
                    <a:lnB w="12700">
                      <a:solidFill>
                        <a:srgbClr val="00339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1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>
                          <a:latin typeface="Wingdings"/>
                          <a:cs typeface="Wingdings"/>
                        </a:rPr>
                        <a:t></a:t>
                      </a:r>
                      <a:endParaRPr sz="2000">
                        <a:latin typeface="Wingdings"/>
                        <a:cs typeface="Wingdings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339A"/>
                      </a:solidFill>
                      <a:prstDash val="solid"/>
                    </a:lnL>
                    <a:lnT w="9525">
                      <a:solidFill>
                        <a:srgbClr val="00339A"/>
                      </a:solidFill>
                      <a:prstDash val="solid"/>
                    </a:lnT>
                    <a:lnB w="9525">
                      <a:solidFill>
                        <a:srgbClr val="00339A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01889" y="4533646"/>
          <a:ext cx="2838450" cy="1536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/>
                <a:gridCol w="14478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000" spc="-10" b="1">
                          <a:latin typeface="宋体"/>
                          <a:cs typeface="宋体"/>
                        </a:rPr>
                        <a:t>高等数学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339A"/>
                      </a:solidFill>
                      <a:prstDash val="solid"/>
                    </a:lnL>
                    <a:lnR w="12700">
                      <a:solidFill>
                        <a:srgbClr val="00339A"/>
                      </a:solidFill>
                      <a:prstDash val="solid"/>
                    </a:lnR>
                    <a:lnT w="12700">
                      <a:solidFill>
                        <a:srgbClr val="00339A"/>
                      </a:solidFill>
                      <a:prstDash val="solid"/>
                    </a:lnT>
                    <a:lnB w="12700">
                      <a:solidFill>
                        <a:srgbClr val="00339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000" spc="-10" b="1">
                          <a:latin typeface="Arial"/>
                          <a:cs typeface="Arial"/>
                        </a:rPr>
                        <a:t>001,003,</a:t>
                      </a:r>
                      <a:r>
                        <a:rPr dirty="0" sz="20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5" b="1">
                          <a:latin typeface="Symbol"/>
                          <a:cs typeface="Symbol"/>
                        </a:rPr>
                        <a:t>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339A"/>
                      </a:solidFill>
                      <a:prstDash val="solid"/>
                    </a:lnL>
                    <a:lnR w="12700">
                      <a:solidFill>
                        <a:srgbClr val="00339A"/>
                      </a:solidFill>
                      <a:prstDash val="solid"/>
                    </a:lnR>
                    <a:lnT w="12700">
                      <a:solidFill>
                        <a:srgbClr val="00339A"/>
                      </a:solidFill>
                      <a:prstDash val="solid"/>
                    </a:lnT>
                    <a:lnB w="12700">
                      <a:solidFill>
                        <a:srgbClr val="00339A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000" spc="-10" b="1">
                          <a:latin typeface="宋体"/>
                          <a:cs typeface="宋体"/>
                        </a:rPr>
                        <a:t>理论力学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339A"/>
                      </a:solidFill>
                      <a:prstDash val="solid"/>
                    </a:lnL>
                    <a:lnR w="12700">
                      <a:solidFill>
                        <a:srgbClr val="00339A"/>
                      </a:solidFill>
                      <a:prstDash val="solid"/>
                    </a:lnR>
                    <a:lnT w="12700">
                      <a:solidFill>
                        <a:srgbClr val="00339A"/>
                      </a:solidFill>
                      <a:prstDash val="solid"/>
                    </a:lnT>
                    <a:lnB w="12700">
                      <a:solidFill>
                        <a:srgbClr val="00339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000" spc="-5" b="1">
                          <a:latin typeface="Arial"/>
                          <a:cs typeface="Arial"/>
                        </a:rPr>
                        <a:t>002,</a:t>
                      </a:r>
                      <a:r>
                        <a:rPr dirty="0" sz="20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5" b="1">
                          <a:latin typeface="Symbol"/>
                          <a:cs typeface="Symbol"/>
                        </a:rPr>
                        <a:t>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339A"/>
                      </a:solidFill>
                      <a:prstDash val="solid"/>
                    </a:lnL>
                    <a:lnR w="12700">
                      <a:solidFill>
                        <a:srgbClr val="00339A"/>
                      </a:solidFill>
                      <a:prstDash val="solid"/>
                    </a:lnR>
                    <a:lnT w="12700">
                      <a:solidFill>
                        <a:srgbClr val="00339A"/>
                      </a:solidFill>
                      <a:prstDash val="solid"/>
                    </a:lnT>
                    <a:lnB w="12700">
                      <a:solidFill>
                        <a:srgbClr val="00339A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000" spc="-10" b="1">
                          <a:latin typeface="宋体"/>
                          <a:cs typeface="宋体"/>
                        </a:rPr>
                        <a:t>线性代数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339A"/>
                      </a:solidFill>
                      <a:prstDash val="solid"/>
                    </a:lnL>
                    <a:lnR w="12700">
                      <a:solidFill>
                        <a:srgbClr val="00339A"/>
                      </a:solidFill>
                      <a:prstDash val="solid"/>
                    </a:lnR>
                    <a:lnT w="12700">
                      <a:solidFill>
                        <a:srgbClr val="00339A"/>
                      </a:solidFill>
                      <a:prstDash val="solid"/>
                    </a:lnT>
                    <a:lnB w="12700">
                      <a:solidFill>
                        <a:srgbClr val="00339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000" spc="-5" b="1">
                          <a:latin typeface="Arial"/>
                          <a:cs typeface="Arial"/>
                        </a:rPr>
                        <a:t>004,</a:t>
                      </a:r>
                      <a:r>
                        <a:rPr dirty="0" sz="20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5" b="1">
                          <a:latin typeface="Symbol"/>
                          <a:cs typeface="Symbol"/>
                        </a:rPr>
                        <a:t>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339A"/>
                      </a:solidFill>
                      <a:prstDash val="solid"/>
                    </a:lnL>
                    <a:lnR w="12700">
                      <a:solidFill>
                        <a:srgbClr val="00339A"/>
                      </a:solidFill>
                      <a:prstDash val="solid"/>
                    </a:lnR>
                    <a:lnT w="12700">
                      <a:solidFill>
                        <a:srgbClr val="00339A"/>
                      </a:solidFill>
                      <a:prstDash val="solid"/>
                    </a:lnT>
                    <a:lnB w="12700">
                      <a:solidFill>
                        <a:srgbClr val="00339A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>
                          <a:latin typeface="Wingdings"/>
                          <a:cs typeface="Wingdings"/>
                        </a:rPr>
                        <a:t></a:t>
                      </a:r>
                      <a:endParaRPr sz="2000">
                        <a:latin typeface="Wingdings"/>
                        <a:cs typeface="Wingdings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00339A"/>
                      </a:solidFill>
                      <a:prstDash val="solid"/>
                    </a:lnL>
                    <a:lnR w="12700">
                      <a:solidFill>
                        <a:srgbClr val="00339A"/>
                      </a:solidFill>
                      <a:prstDash val="solid"/>
                    </a:lnR>
                    <a:lnT w="12700">
                      <a:solidFill>
                        <a:srgbClr val="00339A"/>
                      </a:solidFill>
                      <a:prstDash val="solid"/>
                    </a:lnT>
                    <a:lnB w="12700">
                      <a:solidFill>
                        <a:srgbClr val="00339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>
                          <a:latin typeface="Wingdings"/>
                          <a:cs typeface="Wingdings"/>
                        </a:rPr>
                        <a:t></a:t>
                      </a:r>
                      <a:endParaRPr sz="2000">
                        <a:latin typeface="Wingdings"/>
                        <a:cs typeface="Wingdings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00339A"/>
                      </a:solidFill>
                      <a:prstDash val="solid"/>
                    </a:lnL>
                    <a:lnR w="19050">
                      <a:solidFill>
                        <a:srgbClr val="00339A"/>
                      </a:solidFill>
                      <a:prstDash val="solid"/>
                    </a:lnR>
                    <a:lnT w="12700">
                      <a:solidFill>
                        <a:srgbClr val="00339A"/>
                      </a:solidFill>
                      <a:prstDash val="solid"/>
                    </a:lnT>
                    <a:lnB w="12700">
                      <a:solidFill>
                        <a:srgbClr val="00339A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654689" y="4533646"/>
          <a:ext cx="2076450" cy="1536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/>
                <a:gridCol w="10668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000" spc="-10" b="1">
                          <a:latin typeface="宋体"/>
                          <a:cs typeface="宋体"/>
                        </a:rPr>
                        <a:t>樊映川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339A"/>
                      </a:solidFill>
                      <a:prstDash val="solid"/>
                    </a:lnL>
                    <a:lnR w="12700">
                      <a:solidFill>
                        <a:srgbClr val="00339A"/>
                      </a:solidFill>
                      <a:prstDash val="solid"/>
                    </a:lnR>
                    <a:lnT w="12700">
                      <a:solidFill>
                        <a:srgbClr val="00339A"/>
                      </a:solidFill>
                      <a:prstDash val="solid"/>
                    </a:lnT>
                    <a:lnB w="12700">
                      <a:solidFill>
                        <a:srgbClr val="00339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000" spc="-5" b="1">
                          <a:latin typeface="Arial"/>
                          <a:cs typeface="Arial"/>
                        </a:rPr>
                        <a:t>001,</a:t>
                      </a:r>
                      <a:r>
                        <a:rPr dirty="0" sz="20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5" b="1">
                          <a:latin typeface="Symbol"/>
                          <a:cs typeface="Symbol"/>
                        </a:rPr>
                        <a:t>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339A"/>
                      </a:solidFill>
                      <a:prstDash val="solid"/>
                    </a:lnL>
                    <a:lnR w="12700">
                      <a:solidFill>
                        <a:srgbClr val="00339A"/>
                      </a:solidFill>
                      <a:prstDash val="solid"/>
                    </a:lnR>
                    <a:lnT w="19050">
                      <a:solidFill>
                        <a:srgbClr val="00339A"/>
                      </a:solidFill>
                      <a:prstDash val="solid"/>
                    </a:lnT>
                    <a:lnB w="19050">
                      <a:solidFill>
                        <a:srgbClr val="00339A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000" spc="-10" b="1">
                          <a:latin typeface="宋体"/>
                          <a:cs typeface="宋体"/>
                        </a:rPr>
                        <a:t>华罗庚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339A"/>
                      </a:solidFill>
                      <a:prstDash val="solid"/>
                    </a:lnL>
                    <a:lnR w="12700">
                      <a:solidFill>
                        <a:srgbClr val="00339A"/>
                      </a:solidFill>
                      <a:prstDash val="solid"/>
                    </a:lnR>
                    <a:lnT w="12700">
                      <a:solidFill>
                        <a:srgbClr val="00339A"/>
                      </a:solidFill>
                      <a:prstDash val="solid"/>
                    </a:lnT>
                    <a:lnB w="12700">
                      <a:solidFill>
                        <a:srgbClr val="00339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000" spc="-5" b="1">
                          <a:latin typeface="Arial"/>
                          <a:cs typeface="Arial"/>
                        </a:rPr>
                        <a:t>003,</a:t>
                      </a:r>
                      <a:r>
                        <a:rPr dirty="0" sz="20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5" b="1">
                          <a:latin typeface="Symbol"/>
                          <a:cs typeface="Symbol"/>
                        </a:rPr>
                        <a:t>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339A"/>
                      </a:solidFill>
                      <a:prstDash val="solid"/>
                    </a:lnL>
                    <a:lnR w="12700">
                      <a:solidFill>
                        <a:srgbClr val="00339A"/>
                      </a:solidFill>
                      <a:prstDash val="solid"/>
                    </a:lnR>
                    <a:lnT w="19050">
                      <a:solidFill>
                        <a:srgbClr val="00339A"/>
                      </a:solidFill>
                      <a:prstDash val="solid"/>
                    </a:lnT>
                    <a:lnB w="19050">
                      <a:solidFill>
                        <a:srgbClr val="00339A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000" spc="-10" b="1">
                          <a:latin typeface="宋体"/>
                          <a:cs typeface="宋体"/>
                        </a:rPr>
                        <a:t>滦如书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339A"/>
                      </a:solidFill>
                      <a:prstDash val="solid"/>
                    </a:lnL>
                    <a:lnR w="12700">
                      <a:solidFill>
                        <a:srgbClr val="00339A"/>
                      </a:solidFill>
                      <a:prstDash val="solid"/>
                    </a:lnR>
                    <a:lnT w="12700">
                      <a:solidFill>
                        <a:srgbClr val="00339A"/>
                      </a:solidFill>
                      <a:prstDash val="solid"/>
                    </a:lnT>
                    <a:lnB w="12700">
                      <a:solidFill>
                        <a:srgbClr val="00339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000" spc="-5" b="1">
                          <a:latin typeface="Arial"/>
                          <a:cs typeface="Arial"/>
                        </a:rPr>
                        <a:t>004,</a:t>
                      </a:r>
                      <a:r>
                        <a:rPr dirty="0" sz="20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5" b="1">
                          <a:latin typeface="Symbol"/>
                          <a:cs typeface="Symbol"/>
                        </a:rPr>
                        <a:t>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339A"/>
                      </a:solidFill>
                      <a:prstDash val="solid"/>
                    </a:lnL>
                    <a:lnR w="12700">
                      <a:solidFill>
                        <a:srgbClr val="00339A"/>
                      </a:solidFill>
                      <a:prstDash val="solid"/>
                    </a:lnR>
                    <a:lnT w="19050">
                      <a:solidFill>
                        <a:srgbClr val="00339A"/>
                      </a:solidFill>
                      <a:prstDash val="solid"/>
                    </a:lnT>
                    <a:lnB w="19050">
                      <a:solidFill>
                        <a:srgbClr val="00339A"/>
                      </a:solidFill>
                      <a:prstDash val="solid"/>
                    </a:lnB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>
                          <a:latin typeface="Wingdings"/>
                          <a:cs typeface="Wingdings"/>
                        </a:rPr>
                        <a:t></a:t>
                      </a:r>
                      <a:endParaRPr sz="2000">
                        <a:latin typeface="Wingdings"/>
                        <a:cs typeface="Wingdings"/>
                      </a:endParaRPr>
                    </a:p>
                  </a:txBody>
                  <a:tcPr marL="0" marR="0" marB="0" marT="29845">
                    <a:lnL w="19050">
                      <a:solidFill>
                        <a:srgbClr val="00339A"/>
                      </a:solidFill>
                      <a:prstDash val="solid"/>
                    </a:lnL>
                    <a:lnR w="19050">
                      <a:solidFill>
                        <a:srgbClr val="00339A"/>
                      </a:solidFill>
                      <a:prstDash val="solid"/>
                    </a:lnR>
                    <a:lnT w="12700">
                      <a:solidFill>
                        <a:srgbClr val="00339A"/>
                      </a:solidFill>
                      <a:prstDash val="solid"/>
                    </a:lnT>
                    <a:lnB w="12700">
                      <a:solidFill>
                        <a:srgbClr val="00339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>
                          <a:latin typeface="Wingdings"/>
                          <a:cs typeface="Wingdings"/>
                        </a:rPr>
                        <a:t></a:t>
                      </a:r>
                      <a:endParaRPr sz="2000">
                        <a:latin typeface="Wingdings"/>
                        <a:cs typeface="Wingdings"/>
                      </a:endParaRPr>
                    </a:p>
                  </a:txBody>
                  <a:tcPr marL="0" marR="0" marB="0" marT="29845">
                    <a:lnL w="19050">
                      <a:solidFill>
                        <a:srgbClr val="00339A"/>
                      </a:solidFill>
                      <a:prstDash val="solid"/>
                    </a:lnL>
                    <a:lnR w="12700">
                      <a:solidFill>
                        <a:srgbClr val="00339A"/>
                      </a:solidFill>
                      <a:prstDash val="solid"/>
                    </a:lnR>
                    <a:lnT w="19050">
                      <a:solidFill>
                        <a:srgbClr val="00339A"/>
                      </a:solidFill>
                      <a:prstDash val="solid"/>
                    </a:lnT>
                    <a:lnB w="19050">
                      <a:solidFill>
                        <a:srgbClr val="00339A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169277" y="4533646"/>
          <a:ext cx="2228850" cy="1536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15240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339A"/>
                      </a:solidFill>
                      <a:prstDash val="solid"/>
                    </a:lnL>
                    <a:lnR w="12700">
                      <a:solidFill>
                        <a:srgbClr val="00339A"/>
                      </a:solidFill>
                      <a:prstDash val="solid"/>
                    </a:lnR>
                    <a:lnT w="12700">
                      <a:solidFill>
                        <a:srgbClr val="00339A"/>
                      </a:solidFill>
                      <a:prstDash val="solid"/>
                    </a:lnT>
                    <a:lnB w="12700">
                      <a:solidFill>
                        <a:srgbClr val="00339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000" spc="-5" b="1">
                          <a:latin typeface="Arial"/>
                          <a:cs typeface="Arial"/>
                        </a:rPr>
                        <a:t>002,</a:t>
                      </a:r>
                      <a:r>
                        <a:rPr dirty="0" sz="20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5" b="1">
                          <a:latin typeface="Symbol"/>
                          <a:cs typeface="Symbol"/>
                        </a:rPr>
                        <a:t>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339A"/>
                      </a:solidFill>
                      <a:prstDash val="solid"/>
                    </a:lnL>
                    <a:lnR w="12700">
                      <a:solidFill>
                        <a:srgbClr val="00339A"/>
                      </a:solidFill>
                      <a:prstDash val="solid"/>
                    </a:lnR>
                    <a:lnT w="12700">
                      <a:solidFill>
                        <a:srgbClr val="00339A"/>
                      </a:solidFill>
                      <a:prstDash val="solid"/>
                    </a:lnT>
                    <a:lnB w="12700">
                      <a:solidFill>
                        <a:srgbClr val="00339A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339A"/>
                      </a:solidFill>
                      <a:prstDash val="solid"/>
                    </a:lnL>
                    <a:lnR w="12700">
                      <a:solidFill>
                        <a:srgbClr val="00339A"/>
                      </a:solidFill>
                      <a:prstDash val="solid"/>
                    </a:lnR>
                    <a:lnT w="12700">
                      <a:solidFill>
                        <a:srgbClr val="00339A"/>
                      </a:solidFill>
                      <a:prstDash val="solid"/>
                    </a:lnT>
                    <a:lnB w="12700">
                      <a:solidFill>
                        <a:srgbClr val="00339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000" spc="-10" b="1">
                          <a:latin typeface="Arial"/>
                          <a:cs typeface="Arial"/>
                        </a:rPr>
                        <a:t>001,003,</a:t>
                      </a:r>
                      <a:r>
                        <a:rPr dirty="0" sz="20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5" b="1">
                          <a:latin typeface="Symbol"/>
                          <a:cs typeface="Symbol"/>
                        </a:rPr>
                        <a:t>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339A"/>
                      </a:solidFill>
                      <a:prstDash val="solid"/>
                    </a:lnL>
                    <a:lnR w="12700">
                      <a:solidFill>
                        <a:srgbClr val="00339A"/>
                      </a:solidFill>
                      <a:prstDash val="solid"/>
                    </a:lnR>
                    <a:lnT w="12700">
                      <a:solidFill>
                        <a:srgbClr val="00339A"/>
                      </a:solidFill>
                      <a:prstDash val="solid"/>
                    </a:lnT>
                    <a:lnB w="12700">
                      <a:solidFill>
                        <a:srgbClr val="00339A"/>
                      </a:solidFill>
                      <a:prstDash val="solid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5"/>
                        </a:spcBef>
                      </a:pPr>
                      <a:r>
                        <a:rPr dirty="0" sz="2000">
                          <a:latin typeface="Wingdings"/>
                          <a:cs typeface="Wingdings"/>
                        </a:rPr>
                        <a:t></a:t>
                      </a:r>
                      <a:endParaRPr sz="2000">
                        <a:latin typeface="Wingdings"/>
                        <a:cs typeface="Wingdings"/>
                      </a:endParaRPr>
                    </a:p>
                  </a:txBody>
                  <a:tcPr marL="0" marR="0" marB="0" marT="220345">
                    <a:lnL w="12700">
                      <a:solidFill>
                        <a:srgbClr val="00339A"/>
                      </a:solidFill>
                      <a:prstDash val="solid"/>
                    </a:lnL>
                    <a:lnR w="12700">
                      <a:solidFill>
                        <a:srgbClr val="00339A"/>
                      </a:solidFill>
                      <a:prstDash val="solid"/>
                    </a:lnR>
                    <a:lnT w="12700">
                      <a:solidFill>
                        <a:srgbClr val="00339A"/>
                      </a:solidFill>
                      <a:prstDash val="solid"/>
                    </a:lnT>
                    <a:lnB w="12700">
                      <a:solidFill>
                        <a:srgbClr val="00339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5"/>
                        </a:spcBef>
                      </a:pPr>
                      <a:r>
                        <a:rPr dirty="0" sz="2000">
                          <a:latin typeface="Wingdings"/>
                          <a:cs typeface="Wingdings"/>
                        </a:rPr>
                        <a:t></a:t>
                      </a:r>
                      <a:endParaRPr sz="2000">
                        <a:latin typeface="Wingdings"/>
                        <a:cs typeface="Wingdings"/>
                      </a:endParaRPr>
                    </a:p>
                  </a:txBody>
                  <a:tcPr marL="0" marR="0" marB="0" marT="220345">
                    <a:lnL w="12700">
                      <a:solidFill>
                        <a:srgbClr val="00339A"/>
                      </a:solidFill>
                      <a:prstDash val="solid"/>
                    </a:lnL>
                    <a:lnR w="12700">
                      <a:solidFill>
                        <a:srgbClr val="00339A"/>
                      </a:solidFill>
                      <a:prstDash val="solid"/>
                    </a:lnR>
                    <a:lnT w="12700">
                      <a:solidFill>
                        <a:srgbClr val="00339A"/>
                      </a:solidFill>
                      <a:prstDash val="solid"/>
                    </a:lnT>
                    <a:lnB w="12700">
                      <a:solidFill>
                        <a:srgbClr val="00339A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978535" y="6335521"/>
            <a:ext cx="2463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00339A"/>
                </a:solidFill>
                <a:latin typeface="宋体"/>
                <a:cs typeface="宋体"/>
              </a:rPr>
              <a:t>图书目录文件示例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Arial"/>
                <a:cs typeface="Arial"/>
              </a:rPr>
              <a:t>1.1</a:t>
            </a:r>
            <a:r>
              <a:rPr dirty="0" spc="-80">
                <a:latin typeface="Arial"/>
                <a:cs typeface="Arial"/>
              </a:rPr>
              <a:t> </a:t>
            </a:r>
            <a:r>
              <a:rPr dirty="0" spc="-15"/>
              <a:t>什么是数据结构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2935" y="1650746"/>
            <a:ext cx="341185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5320" algn="l"/>
              </a:tabLst>
            </a:pPr>
            <a:r>
              <a:rPr dirty="0" sz="2400" spc="-5" b="1">
                <a:solidFill>
                  <a:srgbClr val="00339A"/>
                </a:solidFill>
                <a:latin typeface="宋体"/>
                <a:cs typeface="宋体"/>
              </a:rPr>
              <a:t>例</a:t>
            </a:r>
            <a:r>
              <a:rPr dirty="0" sz="2400" spc="-5" b="1">
                <a:solidFill>
                  <a:srgbClr val="00339A"/>
                </a:solidFill>
                <a:latin typeface="Arial"/>
                <a:cs typeface="Arial"/>
              </a:rPr>
              <a:t>2</a:t>
            </a:r>
            <a:r>
              <a:rPr dirty="0" sz="2400" b="1">
                <a:solidFill>
                  <a:srgbClr val="00339A"/>
                </a:solidFill>
                <a:latin typeface="Arial"/>
                <a:cs typeface="Arial"/>
              </a:rPr>
              <a:t>	</a:t>
            </a:r>
            <a:r>
              <a:rPr dirty="0" sz="2400" spc="-10" b="1">
                <a:solidFill>
                  <a:srgbClr val="00339A"/>
                </a:solidFill>
                <a:latin typeface="宋体"/>
                <a:cs typeface="宋体"/>
              </a:rPr>
              <a:t>计算机和人对弈问题</a:t>
            </a:r>
            <a:endParaRPr sz="2400">
              <a:latin typeface="宋体"/>
              <a:cs typeface="宋体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38541" y="2879598"/>
          <a:ext cx="990600" cy="99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381000"/>
                <a:gridCol w="304800"/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339A"/>
                      </a:solidFill>
                      <a:prstDash val="solid"/>
                    </a:lnR>
                    <a:lnB w="12700">
                      <a:solidFill>
                        <a:srgbClr val="00339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339A"/>
                      </a:solidFill>
                      <a:prstDash val="solid"/>
                    </a:lnL>
                    <a:lnR w="19050">
                      <a:solidFill>
                        <a:srgbClr val="00339A"/>
                      </a:solidFill>
                      <a:prstDash val="solid"/>
                    </a:lnR>
                    <a:lnB w="12700">
                      <a:solidFill>
                        <a:srgbClr val="00339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115"/>
                        </a:lnSpc>
                        <a:spcBef>
                          <a:spcPts val="185"/>
                        </a:spcBef>
                      </a:pPr>
                      <a:r>
                        <a:rPr dirty="0" sz="1800">
                          <a:latin typeface="Wingdings"/>
                          <a:cs typeface="Wingdings"/>
                        </a:rPr>
                        <a:t></a:t>
                      </a:r>
                      <a:endParaRPr sz="1800">
                        <a:latin typeface="Wingdings"/>
                        <a:cs typeface="Wingdings"/>
                      </a:endParaRPr>
                    </a:p>
                  </a:txBody>
                  <a:tcPr marL="0" marR="0" marB="0" marT="23495">
                    <a:lnL w="19050">
                      <a:solidFill>
                        <a:srgbClr val="00339A"/>
                      </a:solidFill>
                      <a:prstDash val="solid"/>
                    </a:lnL>
                    <a:lnB w="12700">
                      <a:solidFill>
                        <a:srgbClr val="00339A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339A"/>
                      </a:solidFill>
                      <a:prstDash val="solid"/>
                    </a:lnR>
                    <a:lnT w="12700">
                      <a:solidFill>
                        <a:srgbClr val="00339A"/>
                      </a:solidFill>
                      <a:prstDash val="solid"/>
                    </a:lnT>
                    <a:lnB w="12700">
                      <a:solidFill>
                        <a:srgbClr val="00339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1590">
                        <a:lnSpc>
                          <a:spcPts val="2300"/>
                        </a:lnSpc>
                      </a:pPr>
                      <a:r>
                        <a:rPr dirty="0" sz="2400" b="1">
                          <a:latin typeface="Symbol"/>
                          <a:cs typeface="Symbol"/>
                        </a:rPr>
                        <a:t>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B="0" marT="0">
                    <a:lnL w="19050">
                      <a:solidFill>
                        <a:srgbClr val="00339A"/>
                      </a:solidFill>
                      <a:prstDash val="solid"/>
                    </a:lnL>
                    <a:lnR w="19050">
                      <a:solidFill>
                        <a:srgbClr val="00339A"/>
                      </a:solidFill>
                      <a:prstDash val="solid"/>
                    </a:lnR>
                    <a:lnT w="12700">
                      <a:solidFill>
                        <a:srgbClr val="00339A"/>
                      </a:solidFill>
                      <a:prstDash val="solid"/>
                    </a:lnT>
                    <a:lnB w="12700">
                      <a:solidFill>
                        <a:srgbClr val="00339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339A"/>
                      </a:solidFill>
                      <a:prstDash val="solid"/>
                    </a:lnL>
                    <a:lnT w="12700">
                      <a:solidFill>
                        <a:srgbClr val="00339A"/>
                      </a:solidFill>
                      <a:prstDash val="solid"/>
                    </a:lnT>
                    <a:lnB w="12700">
                      <a:solidFill>
                        <a:srgbClr val="00339A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37465">
                        <a:lnSpc>
                          <a:spcPts val="2605"/>
                        </a:lnSpc>
                      </a:pPr>
                      <a:r>
                        <a:rPr dirty="0" sz="2400" b="1">
                          <a:latin typeface="Symbol"/>
                          <a:cs typeface="Symbol"/>
                        </a:rPr>
                        <a:t>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B="0" marT="0">
                    <a:lnR w="19050">
                      <a:solidFill>
                        <a:srgbClr val="00339A"/>
                      </a:solidFill>
                      <a:prstDash val="solid"/>
                    </a:lnR>
                    <a:lnT w="12700">
                      <a:solidFill>
                        <a:srgbClr val="00339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800">
                          <a:latin typeface="Wingdings"/>
                          <a:cs typeface="Wingdings"/>
                        </a:rPr>
                        <a:t></a:t>
                      </a:r>
                      <a:endParaRPr sz="1800">
                        <a:latin typeface="Wingdings"/>
                        <a:cs typeface="Wingdings"/>
                      </a:endParaRPr>
                    </a:p>
                  </a:txBody>
                  <a:tcPr marL="0" marR="0" marB="0" marT="53340">
                    <a:lnL w="19050">
                      <a:solidFill>
                        <a:srgbClr val="00339A"/>
                      </a:solidFill>
                      <a:prstDash val="solid"/>
                    </a:lnL>
                    <a:lnR w="19050">
                      <a:solidFill>
                        <a:srgbClr val="00339A"/>
                      </a:solidFill>
                      <a:prstDash val="solid"/>
                    </a:lnR>
                    <a:lnT w="12700">
                      <a:solidFill>
                        <a:srgbClr val="00339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339A"/>
                      </a:solidFill>
                      <a:prstDash val="solid"/>
                    </a:lnL>
                    <a:lnT w="12700">
                      <a:solidFill>
                        <a:srgbClr val="00339A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484761" y="2208276"/>
          <a:ext cx="990600" cy="99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381000"/>
                <a:gridCol w="304800"/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339A"/>
                      </a:solidFill>
                      <a:prstDash val="solid"/>
                    </a:lnR>
                    <a:lnB w="12700">
                      <a:solidFill>
                        <a:srgbClr val="00339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339A"/>
                      </a:solidFill>
                      <a:prstDash val="solid"/>
                    </a:lnL>
                    <a:lnR w="12700">
                      <a:solidFill>
                        <a:srgbClr val="00339A"/>
                      </a:solidFill>
                      <a:prstDash val="solid"/>
                    </a:lnR>
                    <a:lnB w="12700">
                      <a:solidFill>
                        <a:srgbClr val="00339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115"/>
                        </a:lnSpc>
                        <a:spcBef>
                          <a:spcPts val="185"/>
                        </a:spcBef>
                      </a:pPr>
                      <a:r>
                        <a:rPr dirty="0" sz="1800">
                          <a:latin typeface="Wingdings"/>
                          <a:cs typeface="Wingdings"/>
                        </a:rPr>
                        <a:t></a:t>
                      </a:r>
                      <a:endParaRPr sz="1800">
                        <a:latin typeface="Wingdings"/>
                        <a:cs typeface="Wingdings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339A"/>
                      </a:solidFill>
                      <a:prstDash val="solid"/>
                    </a:lnL>
                    <a:lnB w="12700">
                      <a:solidFill>
                        <a:srgbClr val="00339A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339A"/>
                      </a:solidFill>
                      <a:prstDash val="solid"/>
                    </a:lnR>
                    <a:lnT w="12700">
                      <a:solidFill>
                        <a:srgbClr val="00339A"/>
                      </a:solidFill>
                      <a:prstDash val="solid"/>
                    </a:lnT>
                    <a:lnB w="12700">
                      <a:solidFill>
                        <a:srgbClr val="00339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1590">
                        <a:lnSpc>
                          <a:spcPts val="2300"/>
                        </a:lnSpc>
                      </a:pPr>
                      <a:r>
                        <a:rPr dirty="0" sz="2400" b="1">
                          <a:latin typeface="Symbol"/>
                          <a:cs typeface="Symbol"/>
                        </a:rPr>
                        <a:t>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B="0" marT="0">
                    <a:lnL w="12700">
                      <a:solidFill>
                        <a:srgbClr val="00339A"/>
                      </a:solidFill>
                      <a:prstDash val="solid"/>
                    </a:lnL>
                    <a:lnR w="12700">
                      <a:solidFill>
                        <a:srgbClr val="00339A"/>
                      </a:solidFill>
                      <a:prstDash val="solid"/>
                    </a:lnR>
                    <a:lnT w="12700">
                      <a:solidFill>
                        <a:srgbClr val="00339A"/>
                      </a:solidFill>
                      <a:prstDash val="solid"/>
                    </a:lnT>
                    <a:lnB w="12700">
                      <a:solidFill>
                        <a:srgbClr val="00339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339A"/>
                      </a:solidFill>
                      <a:prstDash val="solid"/>
                    </a:lnL>
                    <a:lnT w="12700">
                      <a:solidFill>
                        <a:srgbClr val="00339A"/>
                      </a:solidFill>
                      <a:prstDash val="solid"/>
                    </a:lnT>
                    <a:lnB w="12700">
                      <a:solidFill>
                        <a:srgbClr val="00339A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37465">
                        <a:lnSpc>
                          <a:spcPts val="2605"/>
                        </a:lnSpc>
                      </a:pPr>
                      <a:r>
                        <a:rPr dirty="0" sz="2400" b="1">
                          <a:latin typeface="Symbol"/>
                          <a:cs typeface="Symbol"/>
                        </a:rPr>
                        <a:t>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B="0" marT="0">
                    <a:lnR w="12700">
                      <a:solidFill>
                        <a:srgbClr val="00339A"/>
                      </a:solidFill>
                      <a:prstDash val="solid"/>
                    </a:lnR>
                    <a:lnT w="12700">
                      <a:solidFill>
                        <a:srgbClr val="00339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800">
                          <a:latin typeface="Wingdings"/>
                          <a:cs typeface="Wingdings"/>
                        </a:rPr>
                        <a:t></a:t>
                      </a:r>
                      <a:endParaRPr sz="1800">
                        <a:latin typeface="Wingdings"/>
                        <a:cs typeface="Wingdings"/>
                      </a:endParaRPr>
                    </a:p>
                  </a:txBody>
                  <a:tcPr marL="0" marR="0" marB="0" marT="53340">
                    <a:lnL w="12700">
                      <a:solidFill>
                        <a:srgbClr val="00339A"/>
                      </a:solidFill>
                      <a:prstDash val="solid"/>
                    </a:lnL>
                    <a:lnR w="12700">
                      <a:solidFill>
                        <a:srgbClr val="00339A"/>
                      </a:solidFill>
                      <a:prstDash val="solid"/>
                    </a:lnR>
                    <a:lnT w="12700">
                      <a:solidFill>
                        <a:srgbClr val="00339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339A"/>
                      </a:solidFill>
                      <a:prstDash val="solid"/>
                    </a:lnL>
                    <a:lnT w="12700">
                      <a:solidFill>
                        <a:srgbClr val="00339A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893961" y="3960876"/>
          <a:ext cx="990600" cy="99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381000"/>
                <a:gridCol w="304800"/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339A"/>
                      </a:solidFill>
                      <a:prstDash val="solid"/>
                    </a:lnR>
                    <a:lnB w="12700">
                      <a:solidFill>
                        <a:srgbClr val="00339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339A"/>
                      </a:solidFill>
                      <a:prstDash val="solid"/>
                    </a:lnL>
                    <a:lnR w="12700">
                      <a:solidFill>
                        <a:srgbClr val="00339A"/>
                      </a:solidFill>
                      <a:prstDash val="solid"/>
                    </a:lnR>
                    <a:lnB w="12700">
                      <a:solidFill>
                        <a:srgbClr val="00339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115"/>
                        </a:lnSpc>
                        <a:spcBef>
                          <a:spcPts val="185"/>
                        </a:spcBef>
                      </a:pPr>
                      <a:r>
                        <a:rPr dirty="0" sz="1800">
                          <a:latin typeface="Wingdings"/>
                          <a:cs typeface="Wingdings"/>
                        </a:rPr>
                        <a:t></a:t>
                      </a:r>
                      <a:endParaRPr sz="1800">
                        <a:latin typeface="Wingdings"/>
                        <a:cs typeface="Wingdings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339A"/>
                      </a:solidFill>
                      <a:prstDash val="solid"/>
                    </a:lnL>
                    <a:lnB w="12700">
                      <a:solidFill>
                        <a:srgbClr val="00339A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29845">
                        <a:lnSpc>
                          <a:spcPts val="2300"/>
                        </a:lnSpc>
                      </a:pPr>
                      <a:r>
                        <a:rPr dirty="0" sz="2400" b="1">
                          <a:latin typeface="Symbol"/>
                          <a:cs typeface="Symbol"/>
                        </a:rPr>
                        <a:t>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B="0" marT="0">
                    <a:lnR w="12700">
                      <a:solidFill>
                        <a:srgbClr val="00339A"/>
                      </a:solidFill>
                      <a:prstDash val="solid"/>
                    </a:lnR>
                    <a:lnT w="12700">
                      <a:solidFill>
                        <a:srgbClr val="00339A"/>
                      </a:solidFill>
                      <a:prstDash val="solid"/>
                    </a:lnT>
                    <a:lnB w="12700">
                      <a:solidFill>
                        <a:srgbClr val="00339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1590">
                        <a:lnSpc>
                          <a:spcPts val="2300"/>
                        </a:lnSpc>
                      </a:pPr>
                      <a:r>
                        <a:rPr dirty="0" sz="2400" b="1">
                          <a:latin typeface="Symbol"/>
                          <a:cs typeface="Symbol"/>
                        </a:rPr>
                        <a:t>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B="0" marT="0">
                    <a:lnL w="12700">
                      <a:solidFill>
                        <a:srgbClr val="00339A"/>
                      </a:solidFill>
                      <a:prstDash val="solid"/>
                    </a:lnL>
                    <a:lnR w="12700">
                      <a:solidFill>
                        <a:srgbClr val="00339A"/>
                      </a:solidFill>
                      <a:prstDash val="solid"/>
                    </a:lnR>
                    <a:lnT w="12700">
                      <a:solidFill>
                        <a:srgbClr val="00339A"/>
                      </a:solidFill>
                      <a:prstDash val="solid"/>
                    </a:lnT>
                    <a:lnB w="12700">
                      <a:solidFill>
                        <a:srgbClr val="00339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339A"/>
                      </a:solidFill>
                      <a:prstDash val="solid"/>
                    </a:lnL>
                    <a:lnT w="12700">
                      <a:solidFill>
                        <a:srgbClr val="00339A"/>
                      </a:solidFill>
                      <a:prstDash val="solid"/>
                    </a:lnT>
                    <a:lnB w="12700">
                      <a:solidFill>
                        <a:srgbClr val="00339A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37465">
                        <a:lnSpc>
                          <a:spcPts val="2605"/>
                        </a:lnSpc>
                      </a:pPr>
                      <a:r>
                        <a:rPr dirty="0" sz="2400" b="1">
                          <a:latin typeface="Symbol"/>
                          <a:cs typeface="Symbol"/>
                        </a:rPr>
                        <a:t>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B="0" marT="0">
                    <a:lnR w="12700">
                      <a:solidFill>
                        <a:srgbClr val="00339A"/>
                      </a:solidFill>
                      <a:prstDash val="solid"/>
                    </a:lnR>
                    <a:lnT w="12700">
                      <a:solidFill>
                        <a:srgbClr val="00339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800">
                          <a:latin typeface="Wingdings"/>
                          <a:cs typeface="Wingdings"/>
                        </a:rPr>
                        <a:t></a:t>
                      </a:r>
                      <a:endParaRPr sz="1800">
                        <a:latin typeface="Wingdings"/>
                        <a:cs typeface="Wingdings"/>
                      </a:endParaRPr>
                    </a:p>
                  </a:txBody>
                  <a:tcPr marL="0" marR="0" marB="0" marT="53340">
                    <a:lnL w="12700">
                      <a:solidFill>
                        <a:srgbClr val="00339A"/>
                      </a:solidFill>
                      <a:prstDash val="solid"/>
                    </a:lnL>
                    <a:lnR w="12700">
                      <a:solidFill>
                        <a:srgbClr val="00339A"/>
                      </a:solidFill>
                      <a:prstDash val="solid"/>
                    </a:lnR>
                    <a:lnT w="12700">
                      <a:solidFill>
                        <a:srgbClr val="00339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339A"/>
                      </a:solidFill>
                      <a:prstDash val="solid"/>
                    </a:lnL>
                    <a:lnT w="12700">
                      <a:solidFill>
                        <a:srgbClr val="00339A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189361" y="3960876"/>
          <a:ext cx="990600" cy="99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381000"/>
                <a:gridCol w="304800"/>
              </a:tblGrid>
              <a:tr h="304800">
                <a:tc>
                  <a:txBody>
                    <a:bodyPr/>
                    <a:lstStyle/>
                    <a:p>
                      <a:pPr marL="29845">
                        <a:lnSpc>
                          <a:spcPts val="2300"/>
                        </a:lnSpc>
                      </a:pPr>
                      <a:r>
                        <a:rPr dirty="0" sz="2400" b="1">
                          <a:latin typeface="Symbol"/>
                          <a:cs typeface="Symbol"/>
                        </a:rPr>
                        <a:t>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B="0" marT="0">
                    <a:lnR w="12700">
                      <a:solidFill>
                        <a:srgbClr val="00339A"/>
                      </a:solidFill>
                      <a:prstDash val="solid"/>
                    </a:lnR>
                    <a:lnB w="12700">
                      <a:solidFill>
                        <a:srgbClr val="00339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339A"/>
                      </a:solidFill>
                      <a:prstDash val="solid"/>
                    </a:lnL>
                    <a:lnR w="12700">
                      <a:solidFill>
                        <a:srgbClr val="00339A"/>
                      </a:solidFill>
                      <a:prstDash val="solid"/>
                    </a:lnR>
                    <a:lnB w="12700">
                      <a:solidFill>
                        <a:srgbClr val="00339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115"/>
                        </a:lnSpc>
                        <a:spcBef>
                          <a:spcPts val="185"/>
                        </a:spcBef>
                      </a:pPr>
                      <a:r>
                        <a:rPr dirty="0" sz="1800">
                          <a:latin typeface="Wingdings"/>
                          <a:cs typeface="Wingdings"/>
                        </a:rPr>
                        <a:t></a:t>
                      </a:r>
                      <a:endParaRPr sz="1800">
                        <a:latin typeface="Wingdings"/>
                        <a:cs typeface="Wingdings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339A"/>
                      </a:solidFill>
                      <a:prstDash val="solid"/>
                    </a:lnL>
                    <a:lnB w="12700">
                      <a:solidFill>
                        <a:srgbClr val="00339A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339A"/>
                      </a:solidFill>
                      <a:prstDash val="solid"/>
                    </a:lnR>
                    <a:lnT w="12700">
                      <a:solidFill>
                        <a:srgbClr val="00339A"/>
                      </a:solidFill>
                      <a:prstDash val="solid"/>
                    </a:lnT>
                    <a:lnB w="12700">
                      <a:solidFill>
                        <a:srgbClr val="00339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1590">
                        <a:lnSpc>
                          <a:spcPts val="2300"/>
                        </a:lnSpc>
                      </a:pPr>
                      <a:r>
                        <a:rPr dirty="0" sz="2400" b="1">
                          <a:latin typeface="Symbol"/>
                          <a:cs typeface="Symbol"/>
                        </a:rPr>
                        <a:t>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B="0" marT="0">
                    <a:lnL w="12700">
                      <a:solidFill>
                        <a:srgbClr val="00339A"/>
                      </a:solidFill>
                      <a:prstDash val="solid"/>
                    </a:lnL>
                    <a:lnR w="12700">
                      <a:solidFill>
                        <a:srgbClr val="00339A"/>
                      </a:solidFill>
                      <a:prstDash val="solid"/>
                    </a:lnR>
                    <a:lnT w="12700">
                      <a:solidFill>
                        <a:srgbClr val="00339A"/>
                      </a:solidFill>
                      <a:prstDash val="solid"/>
                    </a:lnT>
                    <a:lnB w="12700">
                      <a:solidFill>
                        <a:srgbClr val="00339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339A"/>
                      </a:solidFill>
                      <a:prstDash val="solid"/>
                    </a:lnL>
                    <a:lnT w="12700">
                      <a:solidFill>
                        <a:srgbClr val="00339A"/>
                      </a:solidFill>
                      <a:prstDash val="solid"/>
                    </a:lnT>
                    <a:lnB w="12700">
                      <a:solidFill>
                        <a:srgbClr val="00339A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37465">
                        <a:lnSpc>
                          <a:spcPts val="2605"/>
                        </a:lnSpc>
                      </a:pPr>
                      <a:r>
                        <a:rPr dirty="0" sz="2400" b="1">
                          <a:latin typeface="Symbol"/>
                          <a:cs typeface="Symbol"/>
                        </a:rPr>
                        <a:t>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B="0" marT="0">
                    <a:lnR w="12700">
                      <a:solidFill>
                        <a:srgbClr val="00339A"/>
                      </a:solidFill>
                      <a:prstDash val="solid"/>
                    </a:lnR>
                    <a:lnT w="12700">
                      <a:solidFill>
                        <a:srgbClr val="00339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800">
                          <a:latin typeface="Wingdings"/>
                          <a:cs typeface="Wingdings"/>
                        </a:rPr>
                        <a:t></a:t>
                      </a:r>
                      <a:endParaRPr sz="1800">
                        <a:latin typeface="Wingdings"/>
                        <a:cs typeface="Wingdings"/>
                      </a:endParaRPr>
                    </a:p>
                  </a:txBody>
                  <a:tcPr marL="0" marR="0" marB="0" marT="53340">
                    <a:lnL w="12700">
                      <a:solidFill>
                        <a:srgbClr val="00339A"/>
                      </a:solidFill>
                      <a:prstDash val="solid"/>
                    </a:lnL>
                    <a:lnR w="12700">
                      <a:solidFill>
                        <a:srgbClr val="00339A"/>
                      </a:solidFill>
                      <a:prstDash val="solid"/>
                    </a:lnR>
                    <a:lnT w="12700">
                      <a:solidFill>
                        <a:srgbClr val="00339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339A"/>
                      </a:solidFill>
                      <a:prstDash val="solid"/>
                    </a:lnL>
                    <a:lnT w="12700">
                      <a:solidFill>
                        <a:srgbClr val="00339A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484761" y="3960876"/>
          <a:ext cx="990600" cy="99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381000"/>
                <a:gridCol w="304800"/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339A"/>
                      </a:solidFill>
                      <a:prstDash val="solid"/>
                    </a:lnR>
                    <a:lnB w="19050">
                      <a:solidFill>
                        <a:srgbClr val="00339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dirty="0" sz="2400" b="1">
                          <a:latin typeface="Symbol"/>
                          <a:cs typeface="Symbol"/>
                        </a:rPr>
                        <a:t>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B="0" marT="0">
                    <a:lnL w="12700">
                      <a:solidFill>
                        <a:srgbClr val="00339A"/>
                      </a:solidFill>
                      <a:prstDash val="solid"/>
                    </a:lnL>
                    <a:lnR w="12700">
                      <a:solidFill>
                        <a:srgbClr val="00339A"/>
                      </a:solidFill>
                      <a:prstDash val="solid"/>
                    </a:lnR>
                    <a:lnB w="19050">
                      <a:solidFill>
                        <a:srgbClr val="00339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115"/>
                        </a:lnSpc>
                        <a:spcBef>
                          <a:spcPts val="185"/>
                        </a:spcBef>
                      </a:pPr>
                      <a:r>
                        <a:rPr dirty="0" sz="1800">
                          <a:latin typeface="Wingdings"/>
                          <a:cs typeface="Wingdings"/>
                        </a:rPr>
                        <a:t></a:t>
                      </a:r>
                      <a:endParaRPr sz="1800">
                        <a:latin typeface="Wingdings"/>
                        <a:cs typeface="Wingdings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339A"/>
                      </a:solidFill>
                      <a:prstDash val="solid"/>
                    </a:lnL>
                    <a:lnB w="19050">
                      <a:solidFill>
                        <a:srgbClr val="00339A"/>
                      </a:solidFill>
                      <a:prstDash val="solid"/>
                    </a:lnB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339A"/>
                      </a:solidFill>
                      <a:prstDash val="solid"/>
                    </a:lnR>
                    <a:lnT w="19050">
                      <a:solidFill>
                        <a:srgbClr val="00339A"/>
                      </a:solidFill>
                      <a:prstDash val="solid"/>
                    </a:lnT>
                    <a:lnB w="19050">
                      <a:solidFill>
                        <a:srgbClr val="00339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1590">
                        <a:lnSpc>
                          <a:spcPts val="2300"/>
                        </a:lnSpc>
                      </a:pPr>
                      <a:r>
                        <a:rPr dirty="0" sz="2400" b="1">
                          <a:latin typeface="Symbol"/>
                          <a:cs typeface="Symbol"/>
                        </a:rPr>
                        <a:t>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B="0" marT="0">
                    <a:lnL w="12700">
                      <a:solidFill>
                        <a:srgbClr val="00339A"/>
                      </a:solidFill>
                      <a:prstDash val="solid"/>
                    </a:lnL>
                    <a:lnR w="12700">
                      <a:solidFill>
                        <a:srgbClr val="00339A"/>
                      </a:solidFill>
                      <a:prstDash val="solid"/>
                    </a:lnR>
                    <a:lnT w="19050">
                      <a:solidFill>
                        <a:srgbClr val="00339A"/>
                      </a:solidFill>
                      <a:prstDash val="solid"/>
                    </a:lnT>
                    <a:lnB w="19050">
                      <a:solidFill>
                        <a:srgbClr val="00339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339A"/>
                      </a:solidFill>
                      <a:prstDash val="solid"/>
                    </a:lnL>
                    <a:lnT w="19050">
                      <a:solidFill>
                        <a:srgbClr val="00339A"/>
                      </a:solidFill>
                      <a:prstDash val="solid"/>
                    </a:lnT>
                    <a:lnB w="19050">
                      <a:solidFill>
                        <a:srgbClr val="00339A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37465">
                        <a:lnSpc>
                          <a:spcPts val="2605"/>
                        </a:lnSpc>
                      </a:pPr>
                      <a:r>
                        <a:rPr dirty="0" sz="2400" b="1">
                          <a:latin typeface="Symbol"/>
                          <a:cs typeface="Symbol"/>
                        </a:rPr>
                        <a:t>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B="0" marT="0">
                    <a:lnR w="12700">
                      <a:solidFill>
                        <a:srgbClr val="00339A"/>
                      </a:solidFill>
                      <a:prstDash val="solid"/>
                    </a:lnR>
                    <a:lnT w="19050">
                      <a:solidFill>
                        <a:srgbClr val="00339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800">
                          <a:latin typeface="Wingdings"/>
                          <a:cs typeface="Wingdings"/>
                        </a:rPr>
                        <a:t></a:t>
                      </a:r>
                      <a:endParaRPr sz="1800">
                        <a:latin typeface="Wingdings"/>
                        <a:cs typeface="Wingdings"/>
                      </a:endParaRPr>
                    </a:p>
                  </a:txBody>
                  <a:tcPr marL="0" marR="0" marB="0" marT="53340">
                    <a:lnL w="12700">
                      <a:solidFill>
                        <a:srgbClr val="00339A"/>
                      </a:solidFill>
                      <a:prstDash val="solid"/>
                    </a:lnL>
                    <a:lnR w="12700">
                      <a:solidFill>
                        <a:srgbClr val="00339A"/>
                      </a:solidFill>
                      <a:prstDash val="solid"/>
                    </a:lnR>
                    <a:lnT w="19050">
                      <a:solidFill>
                        <a:srgbClr val="00339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339A"/>
                      </a:solidFill>
                      <a:prstDash val="solid"/>
                    </a:lnL>
                    <a:lnT w="19050">
                      <a:solidFill>
                        <a:srgbClr val="00339A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740525" y="3960876"/>
          <a:ext cx="990600" cy="99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381000"/>
                <a:gridCol w="304800"/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339A"/>
                      </a:solidFill>
                      <a:prstDash val="solid"/>
                    </a:lnR>
                    <a:lnB w="12700">
                      <a:solidFill>
                        <a:srgbClr val="00339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339A"/>
                      </a:solidFill>
                      <a:prstDash val="solid"/>
                    </a:lnL>
                    <a:lnR w="12700">
                      <a:solidFill>
                        <a:srgbClr val="00339A"/>
                      </a:solidFill>
                      <a:prstDash val="solid"/>
                    </a:lnR>
                    <a:lnB w="12700">
                      <a:solidFill>
                        <a:srgbClr val="00339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115"/>
                        </a:lnSpc>
                        <a:spcBef>
                          <a:spcPts val="185"/>
                        </a:spcBef>
                      </a:pPr>
                      <a:r>
                        <a:rPr dirty="0" sz="1800">
                          <a:latin typeface="Wingdings"/>
                          <a:cs typeface="Wingdings"/>
                        </a:rPr>
                        <a:t></a:t>
                      </a:r>
                      <a:endParaRPr sz="1800">
                        <a:latin typeface="Wingdings"/>
                        <a:cs typeface="Wingdings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339A"/>
                      </a:solidFill>
                      <a:prstDash val="solid"/>
                    </a:lnL>
                    <a:lnB w="12700">
                      <a:solidFill>
                        <a:srgbClr val="00339A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339A"/>
                      </a:solidFill>
                      <a:prstDash val="solid"/>
                    </a:lnR>
                    <a:lnT w="12700">
                      <a:solidFill>
                        <a:srgbClr val="00339A"/>
                      </a:solidFill>
                      <a:prstDash val="solid"/>
                    </a:lnT>
                    <a:lnB w="12700">
                      <a:solidFill>
                        <a:srgbClr val="00339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300"/>
                        </a:lnSpc>
                      </a:pPr>
                      <a:r>
                        <a:rPr dirty="0" sz="2400" b="1">
                          <a:latin typeface="Symbol"/>
                          <a:cs typeface="Symbol"/>
                        </a:rPr>
                        <a:t>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B="0" marT="0">
                    <a:lnL w="12700">
                      <a:solidFill>
                        <a:srgbClr val="00339A"/>
                      </a:solidFill>
                      <a:prstDash val="solid"/>
                    </a:lnL>
                    <a:lnR w="12700">
                      <a:solidFill>
                        <a:srgbClr val="00339A"/>
                      </a:solidFill>
                      <a:prstDash val="solid"/>
                    </a:lnR>
                    <a:lnT w="12700">
                      <a:solidFill>
                        <a:srgbClr val="00339A"/>
                      </a:solidFill>
                      <a:prstDash val="solid"/>
                    </a:lnT>
                    <a:lnB w="12700">
                      <a:solidFill>
                        <a:srgbClr val="00339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300"/>
                        </a:lnSpc>
                      </a:pPr>
                      <a:r>
                        <a:rPr dirty="0" sz="2400" b="1">
                          <a:latin typeface="Symbol"/>
                          <a:cs typeface="Symbol"/>
                        </a:rPr>
                        <a:t>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B="0" marT="0">
                    <a:lnL w="12700">
                      <a:solidFill>
                        <a:srgbClr val="00339A"/>
                      </a:solidFill>
                      <a:prstDash val="solid"/>
                    </a:lnL>
                    <a:lnT w="12700">
                      <a:solidFill>
                        <a:srgbClr val="00339A"/>
                      </a:solidFill>
                      <a:prstDash val="solid"/>
                    </a:lnT>
                    <a:lnB w="12700">
                      <a:solidFill>
                        <a:srgbClr val="00339A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38100">
                        <a:lnSpc>
                          <a:spcPts val="2605"/>
                        </a:lnSpc>
                      </a:pPr>
                      <a:r>
                        <a:rPr dirty="0" sz="2400" b="1">
                          <a:latin typeface="Symbol"/>
                          <a:cs typeface="Symbol"/>
                        </a:rPr>
                        <a:t>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B="0" marT="0">
                    <a:lnR w="12700">
                      <a:solidFill>
                        <a:srgbClr val="00339A"/>
                      </a:solidFill>
                      <a:prstDash val="solid"/>
                    </a:lnR>
                    <a:lnT w="12700">
                      <a:solidFill>
                        <a:srgbClr val="00339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800">
                          <a:latin typeface="Wingdings"/>
                          <a:cs typeface="Wingdings"/>
                        </a:rPr>
                        <a:t></a:t>
                      </a:r>
                      <a:endParaRPr sz="1800">
                        <a:latin typeface="Wingdings"/>
                        <a:cs typeface="Wingdings"/>
                      </a:endParaRPr>
                    </a:p>
                  </a:txBody>
                  <a:tcPr marL="0" marR="0" marB="0" marT="53340">
                    <a:lnL w="12700">
                      <a:solidFill>
                        <a:srgbClr val="00339A"/>
                      </a:solidFill>
                      <a:prstDash val="solid"/>
                    </a:lnL>
                    <a:lnR w="12700">
                      <a:solidFill>
                        <a:srgbClr val="00339A"/>
                      </a:solidFill>
                      <a:prstDash val="solid"/>
                    </a:lnR>
                    <a:lnT w="12700">
                      <a:solidFill>
                        <a:srgbClr val="00339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339A"/>
                      </a:solidFill>
                      <a:prstDash val="solid"/>
                    </a:lnL>
                    <a:lnT w="12700">
                      <a:solidFill>
                        <a:srgbClr val="00339A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8035925" y="3960876"/>
          <a:ext cx="990600" cy="99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381000"/>
                <a:gridCol w="304800"/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339A"/>
                      </a:solidFill>
                      <a:prstDash val="solid"/>
                    </a:lnR>
                    <a:lnB w="12700">
                      <a:solidFill>
                        <a:srgbClr val="00339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339A"/>
                      </a:solidFill>
                      <a:prstDash val="solid"/>
                    </a:lnL>
                    <a:lnR w="12700">
                      <a:solidFill>
                        <a:srgbClr val="00339A"/>
                      </a:solidFill>
                      <a:prstDash val="solid"/>
                    </a:lnR>
                    <a:lnB w="12700">
                      <a:solidFill>
                        <a:srgbClr val="00339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735">
                        <a:lnSpc>
                          <a:spcPts val="2115"/>
                        </a:lnSpc>
                        <a:spcBef>
                          <a:spcPts val="185"/>
                        </a:spcBef>
                      </a:pPr>
                      <a:r>
                        <a:rPr dirty="0" sz="1800">
                          <a:latin typeface="Wingdings"/>
                          <a:cs typeface="Wingdings"/>
                        </a:rPr>
                        <a:t></a:t>
                      </a:r>
                      <a:endParaRPr sz="1800">
                        <a:latin typeface="Wingdings"/>
                        <a:cs typeface="Wingdings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339A"/>
                      </a:solidFill>
                      <a:prstDash val="solid"/>
                    </a:lnL>
                    <a:lnB w="12700">
                      <a:solidFill>
                        <a:srgbClr val="00339A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339A"/>
                      </a:solidFill>
                      <a:prstDash val="solid"/>
                    </a:lnR>
                    <a:lnT w="12700">
                      <a:solidFill>
                        <a:srgbClr val="00339A"/>
                      </a:solidFill>
                      <a:prstDash val="solid"/>
                    </a:lnT>
                    <a:lnB w="12700">
                      <a:solidFill>
                        <a:srgbClr val="00339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1590">
                        <a:lnSpc>
                          <a:spcPts val="2300"/>
                        </a:lnSpc>
                      </a:pPr>
                      <a:r>
                        <a:rPr dirty="0" sz="2400" b="1">
                          <a:latin typeface="Symbol"/>
                          <a:cs typeface="Symbol"/>
                        </a:rPr>
                        <a:t>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B="0" marT="0">
                    <a:lnL w="12700">
                      <a:solidFill>
                        <a:srgbClr val="00339A"/>
                      </a:solidFill>
                      <a:prstDash val="solid"/>
                    </a:lnL>
                    <a:lnR w="12700">
                      <a:solidFill>
                        <a:srgbClr val="00339A"/>
                      </a:solidFill>
                      <a:prstDash val="solid"/>
                    </a:lnR>
                    <a:lnT w="12700">
                      <a:solidFill>
                        <a:srgbClr val="00339A"/>
                      </a:solidFill>
                      <a:prstDash val="solid"/>
                    </a:lnT>
                    <a:lnB w="12700">
                      <a:solidFill>
                        <a:srgbClr val="00339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339A"/>
                      </a:solidFill>
                      <a:prstDash val="solid"/>
                    </a:lnL>
                    <a:lnT w="12700">
                      <a:solidFill>
                        <a:srgbClr val="00339A"/>
                      </a:solidFill>
                      <a:prstDash val="solid"/>
                    </a:lnT>
                    <a:lnB w="12700">
                      <a:solidFill>
                        <a:srgbClr val="00339A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38100">
                        <a:lnSpc>
                          <a:spcPts val="2605"/>
                        </a:lnSpc>
                      </a:pPr>
                      <a:r>
                        <a:rPr dirty="0" sz="2400" b="1">
                          <a:latin typeface="Symbol"/>
                          <a:cs typeface="Symbol"/>
                        </a:rPr>
                        <a:t>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B="0" marT="0">
                    <a:lnR w="12700">
                      <a:solidFill>
                        <a:srgbClr val="00339A"/>
                      </a:solidFill>
                      <a:prstDash val="solid"/>
                    </a:lnR>
                    <a:lnT w="12700">
                      <a:solidFill>
                        <a:srgbClr val="00339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800">
                          <a:latin typeface="Wingdings"/>
                          <a:cs typeface="Wingdings"/>
                        </a:rPr>
                        <a:t></a:t>
                      </a:r>
                      <a:endParaRPr sz="1800">
                        <a:latin typeface="Wingdings"/>
                        <a:cs typeface="Wingdings"/>
                      </a:endParaRPr>
                    </a:p>
                  </a:txBody>
                  <a:tcPr marL="0" marR="0" marB="0" marT="53340">
                    <a:lnL w="12700">
                      <a:solidFill>
                        <a:srgbClr val="00339A"/>
                      </a:solidFill>
                      <a:prstDash val="solid"/>
                    </a:lnL>
                    <a:lnR w="12700">
                      <a:solidFill>
                        <a:srgbClr val="00339A"/>
                      </a:solidFill>
                      <a:prstDash val="solid"/>
                    </a:lnR>
                    <a:lnT w="12700">
                      <a:solidFill>
                        <a:srgbClr val="00339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2370"/>
                        </a:lnSpc>
                      </a:pPr>
                      <a:r>
                        <a:rPr dirty="0" sz="2400" b="1">
                          <a:latin typeface="Symbol"/>
                          <a:cs typeface="Symbol"/>
                        </a:rPr>
                        <a:t>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B="0" marT="0">
                    <a:lnL w="12700">
                      <a:solidFill>
                        <a:srgbClr val="00339A"/>
                      </a:solidFill>
                      <a:prstDash val="solid"/>
                    </a:lnL>
                    <a:lnT w="12700">
                      <a:solidFill>
                        <a:srgbClr val="00339A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5956439" y="3244595"/>
            <a:ext cx="0" cy="685800"/>
          </a:xfrm>
          <a:custGeom>
            <a:avLst/>
            <a:gdLst/>
            <a:ahLst/>
            <a:cxnLst/>
            <a:rect l="l" t="t" r="r" b="b"/>
            <a:pathLst>
              <a:path w="0"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61039" y="3244595"/>
            <a:ext cx="1219200" cy="685800"/>
          </a:xfrm>
          <a:custGeom>
            <a:avLst/>
            <a:gdLst/>
            <a:ahLst/>
            <a:cxnLst/>
            <a:rect l="l" t="t" r="r" b="b"/>
            <a:pathLst>
              <a:path w="1219200" h="685800">
                <a:moveTo>
                  <a:pt x="1219200" y="0"/>
                </a:moveTo>
                <a:lnTo>
                  <a:pt x="0" y="685800"/>
                </a:lnTo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032639" y="3244595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0" y="0"/>
                </a:moveTo>
                <a:lnTo>
                  <a:pt x="1295387" y="685800"/>
                </a:lnTo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365639" y="3244595"/>
            <a:ext cx="2438400" cy="685800"/>
          </a:xfrm>
          <a:custGeom>
            <a:avLst/>
            <a:gdLst/>
            <a:ahLst/>
            <a:cxnLst/>
            <a:rect l="l" t="t" r="r" b="b"/>
            <a:pathLst>
              <a:path w="2438400" h="685800">
                <a:moveTo>
                  <a:pt x="2438400" y="0"/>
                </a:moveTo>
                <a:lnTo>
                  <a:pt x="0" y="685800"/>
                </a:lnTo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108839" y="3244595"/>
            <a:ext cx="2362200" cy="685800"/>
          </a:xfrm>
          <a:custGeom>
            <a:avLst/>
            <a:gdLst/>
            <a:ahLst/>
            <a:cxnLst/>
            <a:rect l="l" t="t" r="r" b="b"/>
            <a:pathLst>
              <a:path w="2362200" h="685800">
                <a:moveTo>
                  <a:pt x="0" y="0"/>
                </a:moveTo>
                <a:lnTo>
                  <a:pt x="2362187" y="685800"/>
                </a:lnTo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768735" y="3957319"/>
            <a:ext cx="33591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0" b="1">
                <a:latin typeface="Arial"/>
                <a:cs typeface="Arial"/>
              </a:rPr>
              <a:t>(a)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5"/>
              <a:t>Huo</a:t>
            </a:r>
            <a:r>
              <a:rPr dirty="0" spc="-50"/>
              <a:t> </a:t>
            </a:r>
            <a:r>
              <a:rPr dirty="0" spc="-5"/>
              <a:t>Hongwei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17" name="object 17"/>
          <p:cNvSpPr txBox="1"/>
          <p:nvPr/>
        </p:nvSpPr>
        <p:spPr>
          <a:xfrm>
            <a:off x="2835535" y="5040130"/>
            <a:ext cx="4763135" cy="1457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83865">
              <a:lnSpc>
                <a:spcPct val="100000"/>
              </a:lnSpc>
              <a:spcBef>
                <a:spcPts val="95"/>
              </a:spcBef>
            </a:pPr>
            <a:r>
              <a:rPr dirty="0" sz="2000" spc="-10" b="1">
                <a:latin typeface="Arial"/>
                <a:cs typeface="Arial"/>
              </a:rPr>
              <a:t>(b)</a:t>
            </a:r>
            <a:endParaRPr sz="2000">
              <a:latin typeface="Arial"/>
              <a:cs typeface="Arial"/>
            </a:endParaRPr>
          </a:p>
          <a:p>
            <a:pPr algn="ctr" marL="70485">
              <a:lnSpc>
                <a:spcPct val="100000"/>
              </a:lnSpc>
              <a:spcBef>
                <a:spcPts val="1775"/>
              </a:spcBef>
            </a:pPr>
            <a:r>
              <a:rPr dirty="0" sz="2400" spc="-10" b="1">
                <a:solidFill>
                  <a:srgbClr val="00339A"/>
                </a:solidFill>
                <a:latin typeface="宋体"/>
                <a:cs typeface="宋体"/>
              </a:rPr>
              <a:t>井字棋</a:t>
            </a:r>
            <a:r>
              <a:rPr dirty="0" sz="2400" spc="-650" b="1">
                <a:solidFill>
                  <a:srgbClr val="00339A"/>
                </a:solidFill>
                <a:latin typeface="宋体"/>
                <a:cs typeface="宋体"/>
              </a:rPr>
              <a:t> </a:t>
            </a:r>
            <a:r>
              <a:rPr dirty="0" sz="2400" spc="-10" b="1">
                <a:solidFill>
                  <a:srgbClr val="00339A"/>
                </a:solidFill>
                <a:latin typeface="宋体"/>
                <a:cs typeface="宋体"/>
              </a:rPr>
              <a:t>对弈树</a:t>
            </a:r>
            <a:endParaRPr sz="2400">
              <a:latin typeface="宋体"/>
              <a:cs typeface="宋体"/>
            </a:endParaRPr>
          </a:p>
          <a:p>
            <a:pPr algn="ctr">
              <a:lnSpc>
                <a:spcPct val="100000"/>
              </a:lnSpc>
              <a:spcBef>
                <a:spcPts val="1820"/>
              </a:spcBef>
              <a:tabLst>
                <a:tab pos="2818765" algn="l"/>
              </a:tabLst>
            </a:pPr>
            <a:r>
              <a:rPr dirty="0" sz="2000" spc="-5" b="1">
                <a:solidFill>
                  <a:srgbClr val="00339A"/>
                </a:solidFill>
                <a:latin typeface="Arial"/>
                <a:cs typeface="Arial"/>
              </a:rPr>
              <a:t>(a)</a:t>
            </a:r>
            <a:r>
              <a:rPr dirty="0" sz="2000" spc="-10" b="1">
                <a:solidFill>
                  <a:srgbClr val="00339A"/>
                </a:solidFill>
                <a:latin typeface="宋体"/>
                <a:cs typeface="宋体"/>
              </a:rPr>
              <a:t>井字棋</a:t>
            </a:r>
            <a:r>
              <a:rPr dirty="0" sz="2000" spc="-465" b="1">
                <a:solidFill>
                  <a:srgbClr val="00339A"/>
                </a:solidFill>
                <a:latin typeface="宋体"/>
                <a:cs typeface="宋体"/>
              </a:rPr>
              <a:t> </a:t>
            </a:r>
            <a:r>
              <a:rPr dirty="0" sz="2000" spc="-5" b="1">
                <a:solidFill>
                  <a:srgbClr val="00339A"/>
                </a:solidFill>
                <a:latin typeface="宋体"/>
                <a:cs typeface="宋体"/>
              </a:rPr>
              <a:t>对</a:t>
            </a:r>
            <a:r>
              <a:rPr dirty="0" sz="2000" spc="-10" b="1">
                <a:solidFill>
                  <a:srgbClr val="00339A"/>
                </a:solidFill>
                <a:latin typeface="宋体"/>
                <a:cs typeface="宋体"/>
              </a:rPr>
              <a:t>弈树	</a:t>
            </a:r>
            <a:r>
              <a:rPr dirty="0" sz="2000" spc="-5" b="1">
                <a:solidFill>
                  <a:srgbClr val="00339A"/>
                </a:solidFill>
                <a:latin typeface="Arial"/>
                <a:cs typeface="Arial"/>
              </a:rPr>
              <a:t>(b)</a:t>
            </a:r>
            <a:r>
              <a:rPr dirty="0" sz="2000" spc="-85" b="1">
                <a:solidFill>
                  <a:srgbClr val="00339A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00339A"/>
                </a:solidFill>
                <a:latin typeface="宋体"/>
                <a:cs typeface="宋体"/>
              </a:rPr>
              <a:t>对弈树的局部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Arial"/>
                <a:cs typeface="Arial"/>
              </a:rPr>
              <a:t>1.1</a:t>
            </a:r>
            <a:r>
              <a:rPr dirty="0" spc="-80">
                <a:latin typeface="Arial"/>
                <a:cs typeface="Arial"/>
              </a:rPr>
              <a:t> </a:t>
            </a:r>
            <a:r>
              <a:rPr dirty="0" spc="-15"/>
              <a:t>什么是数据结构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2935" y="1650746"/>
            <a:ext cx="43262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5320" algn="l"/>
              </a:tabLst>
            </a:pPr>
            <a:r>
              <a:rPr dirty="0" sz="2400" spc="-5" b="1">
                <a:solidFill>
                  <a:srgbClr val="00339A"/>
                </a:solidFill>
                <a:latin typeface="宋体"/>
                <a:cs typeface="宋体"/>
              </a:rPr>
              <a:t>例</a:t>
            </a:r>
            <a:r>
              <a:rPr dirty="0" sz="2400" spc="-5" b="1">
                <a:solidFill>
                  <a:srgbClr val="00339A"/>
                </a:solidFill>
                <a:latin typeface="Arial"/>
                <a:cs typeface="Arial"/>
              </a:rPr>
              <a:t>3</a:t>
            </a:r>
            <a:r>
              <a:rPr dirty="0" sz="2400" b="1">
                <a:solidFill>
                  <a:srgbClr val="00339A"/>
                </a:solidFill>
                <a:latin typeface="Arial"/>
                <a:cs typeface="Arial"/>
              </a:rPr>
              <a:t>	</a:t>
            </a:r>
            <a:r>
              <a:rPr dirty="0" sz="2400" spc="-10" b="1">
                <a:solidFill>
                  <a:srgbClr val="00339A"/>
                </a:solidFill>
                <a:latin typeface="宋体"/>
                <a:cs typeface="宋体"/>
              </a:rPr>
              <a:t>多叉路口交通灯的管理问题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22639" y="2974848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27439" y="2974848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36939" y="2974848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003" y="76200"/>
                </a:lnTo>
                <a:lnTo>
                  <a:pt x="32003" y="63245"/>
                </a:lnTo>
                <a:lnTo>
                  <a:pt x="44196" y="63245"/>
                </a:lnTo>
                <a:lnTo>
                  <a:pt x="44196" y="76200"/>
                </a:lnTo>
                <a:lnTo>
                  <a:pt x="76200" y="76200"/>
                </a:lnTo>
                <a:close/>
              </a:path>
              <a:path w="76200" h="533400">
                <a:moveTo>
                  <a:pt x="44196" y="76200"/>
                </a:moveTo>
                <a:lnTo>
                  <a:pt x="44196" y="63245"/>
                </a:lnTo>
                <a:lnTo>
                  <a:pt x="32003" y="63245"/>
                </a:lnTo>
                <a:lnTo>
                  <a:pt x="32003" y="76200"/>
                </a:lnTo>
                <a:lnTo>
                  <a:pt x="44196" y="76200"/>
                </a:lnTo>
                <a:close/>
              </a:path>
              <a:path w="76200" h="533400">
                <a:moveTo>
                  <a:pt x="44196" y="533400"/>
                </a:moveTo>
                <a:lnTo>
                  <a:pt x="44196" y="76200"/>
                </a:lnTo>
                <a:lnTo>
                  <a:pt x="32003" y="76200"/>
                </a:lnTo>
                <a:lnTo>
                  <a:pt x="32003" y="533400"/>
                </a:lnTo>
                <a:lnTo>
                  <a:pt x="44196" y="533400"/>
                </a:lnTo>
                <a:close/>
              </a:path>
            </a:pathLst>
          </a:custGeom>
          <a:solidFill>
            <a:srgbClr val="0033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89239" y="3355847"/>
            <a:ext cx="533400" cy="152400"/>
          </a:xfrm>
          <a:custGeom>
            <a:avLst/>
            <a:gdLst/>
            <a:ahLst/>
            <a:cxnLst/>
            <a:rect l="l" t="t" r="r" b="b"/>
            <a:pathLst>
              <a:path w="533400" h="152400">
                <a:moveTo>
                  <a:pt x="0" y="0"/>
                </a:moveTo>
                <a:lnTo>
                  <a:pt x="533400" y="152400"/>
                </a:lnTo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27439" y="3127248"/>
            <a:ext cx="304800" cy="381000"/>
          </a:xfrm>
          <a:custGeom>
            <a:avLst/>
            <a:gdLst/>
            <a:ahLst/>
            <a:cxnLst/>
            <a:rect l="l" t="t" r="r" b="b"/>
            <a:pathLst>
              <a:path w="304800" h="381000">
                <a:moveTo>
                  <a:pt x="304800" y="0"/>
                </a:moveTo>
                <a:lnTo>
                  <a:pt x="0" y="381000"/>
                </a:lnTo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756039" y="3432047"/>
            <a:ext cx="304800" cy="381000"/>
          </a:xfrm>
          <a:custGeom>
            <a:avLst/>
            <a:gdLst/>
            <a:ahLst/>
            <a:cxnLst/>
            <a:rect l="l" t="t" r="r" b="b"/>
            <a:pathLst>
              <a:path w="304800" h="381000">
                <a:moveTo>
                  <a:pt x="304800" y="0"/>
                </a:moveTo>
                <a:lnTo>
                  <a:pt x="0" y="381000"/>
                </a:lnTo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89239" y="3813047"/>
            <a:ext cx="533400" cy="152400"/>
          </a:xfrm>
          <a:custGeom>
            <a:avLst/>
            <a:gdLst/>
            <a:ahLst/>
            <a:cxnLst/>
            <a:rect l="l" t="t" r="r" b="b"/>
            <a:pathLst>
              <a:path w="533400" h="152400">
                <a:moveTo>
                  <a:pt x="0" y="0"/>
                </a:moveTo>
                <a:lnTo>
                  <a:pt x="533400" y="152400"/>
                </a:lnTo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222639" y="3965447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679839" y="4041647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756039" y="3813047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457200" y="22860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679839" y="4041647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381000" y="15240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756039" y="3965447"/>
            <a:ext cx="307975" cy="158115"/>
          </a:xfrm>
          <a:custGeom>
            <a:avLst/>
            <a:gdLst/>
            <a:ahLst/>
            <a:cxnLst/>
            <a:rect l="l" t="t" r="r" b="b"/>
            <a:pathLst>
              <a:path w="307975" h="158114">
                <a:moveTo>
                  <a:pt x="85343" y="0"/>
                </a:moveTo>
                <a:lnTo>
                  <a:pt x="0" y="0"/>
                </a:lnTo>
                <a:lnTo>
                  <a:pt x="51054" y="67817"/>
                </a:lnTo>
                <a:lnTo>
                  <a:pt x="54101" y="61789"/>
                </a:lnTo>
                <a:lnTo>
                  <a:pt x="54101" y="34289"/>
                </a:lnTo>
                <a:lnTo>
                  <a:pt x="59436" y="22860"/>
                </a:lnTo>
                <a:lnTo>
                  <a:pt x="70904" y="28558"/>
                </a:lnTo>
                <a:lnTo>
                  <a:pt x="85343" y="0"/>
                </a:lnTo>
                <a:close/>
              </a:path>
              <a:path w="307975" h="158114">
                <a:moveTo>
                  <a:pt x="70904" y="28558"/>
                </a:moveTo>
                <a:lnTo>
                  <a:pt x="59436" y="22860"/>
                </a:lnTo>
                <a:lnTo>
                  <a:pt x="54101" y="34289"/>
                </a:lnTo>
                <a:lnTo>
                  <a:pt x="65207" y="39825"/>
                </a:lnTo>
                <a:lnTo>
                  <a:pt x="70904" y="28558"/>
                </a:lnTo>
                <a:close/>
              </a:path>
              <a:path w="307975" h="158114">
                <a:moveTo>
                  <a:pt x="65207" y="39825"/>
                </a:moveTo>
                <a:lnTo>
                  <a:pt x="54101" y="34289"/>
                </a:lnTo>
                <a:lnTo>
                  <a:pt x="54101" y="61789"/>
                </a:lnTo>
                <a:lnTo>
                  <a:pt x="65207" y="39825"/>
                </a:lnTo>
                <a:close/>
              </a:path>
              <a:path w="307975" h="158114">
                <a:moveTo>
                  <a:pt x="307848" y="146303"/>
                </a:moveTo>
                <a:lnTo>
                  <a:pt x="70904" y="28558"/>
                </a:lnTo>
                <a:lnTo>
                  <a:pt x="65207" y="39825"/>
                </a:lnTo>
                <a:lnTo>
                  <a:pt x="301751" y="157734"/>
                </a:lnTo>
                <a:lnTo>
                  <a:pt x="307848" y="146303"/>
                </a:lnTo>
                <a:close/>
              </a:path>
            </a:pathLst>
          </a:custGeom>
          <a:solidFill>
            <a:srgbClr val="0033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225935" y="2544572"/>
            <a:ext cx="20891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 b="1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16335" y="3382771"/>
            <a:ext cx="20891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 b="1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35534" y="3077971"/>
            <a:ext cx="20891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 b="1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40334" y="4068570"/>
            <a:ext cx="19494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 b="1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78335" y="4449569"/>
            <a:ext cx="20891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 b="1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880239" y="260985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499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0999"/>
                </a:lnTo>
                <a:lnTo>
                  <a:pt x="234162" y="375965"/>
                </a:lnTo>
                <a:lnTo>
                  <a:pt x="274250" y="361627"/>
                </a:lnTo>
                <a:lnTo>
                  <a:pt x="309620" y="339132"/>
                </a:lnTo>
                <a:lnTo>
                  <a:pt x="339124" y="309625"/>
                </a:lnTo>
                <a:lnTo>
                  <a:pt x="361617" y="274253"/>
                </a:lnTo>
                <a:lnTo>
                  <a:pt x="375953" y="234162"/>
                </a:lnTo>
                <a:lnTo>
                  <a:pt x="380987" y="190499"/>
                </a:lnTo>
                <a:lnTo>
                  <a:pt x="375953" y="146837"/>
                </a:lnTo>
                <a:lnTo>
                  <a:pt x="361617" y="106746"/>
                </a:lnTo>
                <a:lnTo>
                  <a:pt x="339124" y="71374"/>
                </a:lnTo>
                <a:lnTo>
                  <a:pt x="309620" y="41867"/>
                </a:lnTo>
                <a:lnTo>
                  <a:pt x="274250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794627" y="253365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499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0999"/>
                </a:lnTo>
                <a:lnTo>
                  <a:pt x="234166" y="375965"/>
                </a:lnTo>
                <a:lnTo>
                  <a:pt x="274258" y="361627"/>
                </a:lnTo>
                <a:lnTo>
                  <a:pt x="309630" y="339132"/>
                </a:lnTo>
                <a:lnTo>
                  <a:pt x="339136" y="309625"/>
                </a:lnTo>
                <a:lnTo>
                  <a:pt x="361630" y="274253"/>
                </a:lnTo>
                <a:lnTo>
                  <a:pt x="375966" y="234162"/>
                </a:lnTo>
                <a:lnTo>
                  <a:pt x="381000" y="190499"/>
                </a:lnTo>
                <a:lnTo>
                  <a:pt x="375966" y="146837"/>
                </a:lnTo>
                <a:lnTo>
                  <a:pt x="361630" y="106746"/>
                </a:lnTo>
                <a:lnTo>
                  <a:pt x="339136" y="71374"/>
                </a:lnTo>
                <a:lnTo>
                  <a:pt x="309630" y="41867"/>
                </a:lnTo>
                <a:lnTo>
                  <a:pt x="274258" y="19372"/>
                </a:lnTo>
                <a:lnTo>
                  <a:pt x="234166" y="5034"/>
                </a:lnTo>
                <a:lnTo>
                  <a:pt x="190500" y="0"/>
                </a:lnTo>
                <a:close/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709027" y="276225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499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0999"/>
                </a:lnTo>
                <a:lnTo>
                  <a:pt x="234166" y="375965"/>
                </a:lnTo>
                <a:lnTo>
                  <a:pt x="274258" y="361627"/>
                </a:lnTo>
                <a:lnTo>
                  <a:pt x="309630" y="339132"/>
                </a:lnTo>
                <a:lnTo>
                  <a:pt x="339136" y="309625"/>
                </a:lnTo>
                <a:lnTo>
                  <a:pt x="361630" y="274253"/>
                </a:lnTo>
                <a:lnTo>
                  <a:pt x="375966" y="234162"/>
                </a:lnTo>
                <a:lnTo>
                  <a:pt x="381000" y="190499"/>
                </a:lnTo>
                <a:lnTo>
                  <a:pt x="375966" y="146837"/>
                </a:lnTo>
                <a:lnTo>
                  <a:pt x="361630" y="106746"/>
                </a:lnTo>
                <a:lnTo>
                  <a:pt x="339136" y="71374"/>
                </a:lnTo>
                <a:lnTo>
                  <a:pt x="309630" y="41867"/>
                </a:lnTo>
                <a:lnTo>
                  <a:pt x="274258" y="19372"/>
                </a:lnTo>
                <a:lnTo>
                  <a:pt x="234166" y="5034"/>
                </a:lnTo>
                <a:lnTo>
                  <a:pt x="190500" y="0"/>
                </a:lnTo>
                <a:close/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042039" y="344805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337427" y="352425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6" y="375965"/>
                </a:lnTo>
                <a:lnTo>
                  <a:pt x="274258" y="361627"/>
                </a:lnTo>
                <a:lnTo>
                  <a:pt x="309630" y="339132"/>
                </a:lnTo>
                <a:lnTo>
                  <a:pt x="339136" y="309625"/>
                </a:lnTo>
                <a:lnTo>
                  <a:pt x="361630" y="274253"/>
                </a:lnTo>
                <a:lnTo>
                  <a:pt x="375966" y="234162"/>
                </a:lnTo>
                <a:lnTo>
                  <a:pt x="381000" y="190500"/>
                </a:lnTo>
                <a:lnTo>
                  <a:pt x="375966" y="146837"/>
                </a:lnTo>
                <a:lnTo>
                  <a:pt x="361630" y="106746"/>
                </a:lnTo>
                <a:lnTo>
                  <a:pt x="339136" y="71374"/>
                </a:lnTo>
                <a:lnTo>
                  <a:pt x="309630" y="41867"/>
                </a:lnTo>
                <a:lnTo>
                  <a:pt x="274258" y="19372"/>
                </a:lnTo>
                <a:lnTo>
                  <a:pt x="234166" y="5034"/>
                </a:lnTo>
                <a:lnTo>
                  <a:pt x="190500" y="0"/>
                </a:lnTo>
                <a:close/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175627" y="352425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6" y="375965"/>
                </a:lnTo>
                <a:lnTo>
                  <a:pt x="274258" y="361627"/>
                </a:lnTo>
                <a:lnTo>
                  <a:pt x="309630" y="339132"/>
                </a:lnTo>
                <a:lnTo>
                  <a:pt x="339136" y="309625"/>
                </a:lnTo>
                <a:lnTo>
                  <a:pt x="361630" y="274253"/>
                </a:lnTo>
                <a:lnTo>
                  <a:pt x="375966" y="234162"/>
                </a:lnTo>
                <a:lnTo>
                  <a:pt x="381000" y="190500"/>
                </a:lnTo>
                <a:lnTo>
                  <a:pt x="375966" y="146837"/>
                </a:lnTo>
                <a:lnTo>
                  <a:pt x="361630" y="106746"/>
                </a:lnTo>
                <a:lnTo>
                  <a:pt x="339136" y="71374"/>
                </a:lnTo>
                <a:lnTo>
                  <a:pt x="309630" y="41867"/>
                </a:lnTo>
                <a:lnTo>
                  <a:pt x="274258" y="19372"/>
                </a:lnTo>
                <a:lnTo>
                  <a:pt x="234166" y="5034"/>
                </a:lnTo>
                <a:lnTo>
                  <a:pt x="190500" y="0"/>
                </a:lnTo>
                <a:close/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880239" y="436245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0" y="361627"/>
                </a:lnTo>
                <a:lnTo>
                  <a:pt x="309620" y="339132"/>
                </a:lnTo>
                <a:lnTo>
                  <a:pt x="339124" y="309625"/>
                </a:lnTo>
                <a:lnTo>
                  <a:pt x="361617" y="274253"/>
                </a:lnTo>
                <a:lnTo>
                  <a:pt x="375953" y="234162"/>
                </a:lnTo>
                <a:lnTo>
                  <a:pt x="380987" y="190500"/>
                </a:lnTo>
                <a:lnTo>
                  <a:pt x="375953" y="146837"/>
                </a:lnTo>
                <a:lnTo>
                  <a:pt x="361617" y="106746"/>
                </a:lnTo>
                <a:lnTo>
                  <a:pt x="339124" y="71374"/>
                </a:lnTo>
                <a:lnTo>
                  <a:pt x="309620" y="41867"/>
                </a:lnTo>
                <a:lnTo>
                  <a:pt x="274250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994787" y="4396994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870827" y="436245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6" y="375965"/>
                </a:lnTo>
                <a:lnTo>
                  <a:pt x="274258" y="361627"/>
                </a:lnTo>
                <a:lnTo>
                  <a:pt x="309630" y="339132"/>
                </a:lnTo>
                <a:lnTo>
                  <a:pt x="339136" y="309625"/>
                </a:lnTo>
                <a:lnTo>
                  <a:pt x="361630" y="274253"/>
                </a:lnTo>
                <a:lnTo>
                  <a:pt x="375966" y="234162"/>
                </a:lnTo>
                <a:lnTo>
                  <a:pt x="381000" y="190500"/>
                </a:lnTo>
                <a:lnTo>
                  <a:pt x="375966" y="146837"/>
                </a:lnTo>
                <a:lnTo>
                  <a:pt x="361630" y="106746"/>
                </a:lnTo>
                <a:lnTo>
                  <a:pt x="339136" y="71374"/>
                </a:lnTo>
                <a:lnTo>
                  <a:pt x="309630" y="41867"/>
                </a:lnTo>
                <a:lnTo>
                  <a:pt x="274258" y="19372"/>
                </a:lnTo>
                <a:lnTo>
                  <a:pt x="234166" y="5034"/>
                </a:lnTo>
                <a:lnTo>
                  <a:pt x="190500" y="0"/>
                </a:lnTo>
                <a:close/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6985387" y="4396994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785227" y="436245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6" y="375965"/>
                </a:lnTo>
                <a:lnTo>
                  <a:pt x="274258" y="361627"/>
                </a:lnTo>
                <a:lnTo>
                  <a:pt x="309630" y="339132"/>
                </a:lnTo>
                <a:lnTo>
                  <a:pt x="339136" y="309625"/>
                </a:lnTo>
                <a:lnTo>
                  <a:pt x="361630" y="274253"/>
                </a:lnTo>
                <a:lnTo>
                  <a:pt x="375966" y="234162"/>
                </a:lnTo>
                <a:lnTo>
                  <a:pt x="381000" y="190500"/>
                </a:lnTo>
                <a:lnTo>
                  <a:pt x="375966" y="146837"/>
                </a:lnTo>
                <a:lnTo>
                  <a:pt x="361630" y="106746"/>
                </a:lnTo>
                <a:lnTo>
                  <a:pt x="339136" y="71374"/>
                </a:lnTo>
                <a:lnTo>
                  <a:pt x="309630" y="41867"/>
                </a:lnTo>
                <a:lnTo>
                  <a:pt x="274258" y="19372"/>
                </a:lnTo>
                <a:lnTo>
                  <a:pt x="234166" y="5034"/>
                </a:lnTo>
                <a:lnTo>
                  <a:pt x="190500" y="0"/>
                </a:lnTo>
                <a:close/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042039" y="489585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261227" y="504825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6" y="375965"/>
                </a:lnTo>
                <a:lnTo>
                  <a:pt x="274258" y="361627"/>
                </a:lnTo>
                <a:lnTo>
                  <a:pt x="309630" y="339132"/>
                </a:lnTo>
                <a:lnTo>
                  <a:pt x="339136" y="309625"/>
                </a:lnTo>
                <a:lnTo>
                  <a:pt x="361630" y="274253"/>
                </a:lnTo>
                <a:lnTo>
                  <a:pt x="375966" y="234162"/>
                </a:lnTo>
                <a:lnTo>
                  <a:pt x="381000" y="190500"/>
                </a:lnTo>
                <a:lnTo>
                  <a:pt x="375966" y="146837"/>
                </a:lnTo>
                <a:lnTo>
                  <a:pt x="361630" y="106746"/>
                </a:lnTo>
                <a:lnTo>
                  <a:pt x="339136" y="71374"/>
                </a:lnTo>
                <a:lnTo>
                  <a:pt x="309630" y="41867"/>
                </a:lnTo>
                <a:lnTo>
                  <a:pt x="274258" y="19372"/>
                </a:lnTo>
                <a:lnTo>
                  <a:pt x="234166" y="5034"/>
                </a:lnTo>
                <a:lnTo>
                  <a:pt x="190500" y="0"/>
                </a:lnTo>
                <a:close/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6375787" y="5082794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328027" y="520065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6" y="375965"/>
                </a:lnTo>
                <a:lnTo>
                  <a:pt x="274258" y="361627"/>
                </a:lnTo>
                <a:lnTo>
                  <a:pt x="309630" y="339132"/>
                </a:lnTo>
                <a:lnTo>
                  <a:pt x="339136" y="309625"/>
                </a:lnTo>
                <a:lnTo>
                  <a:pt x="361630" y="274253"/>
                </a:lnTo>
                <a:lnTo>
                  <a:pt x="375966" y="234162"/>
                </a:lnTo>
                <a:lnTo>
                  <a:pt x="381000" y="190500"/>
                </a:lnTo>
                <a:lnTo>
                  <a:pt x="375966" y="146837"/>
                </a:lnTo>
                <a:lnTo>
                  <a:pt x="361630" y="106746"/>
                </a:lnTo>
                <a:lnTo>
                  <a:pt x="339136" y="71374"/>
                </a:lnTo>
                <a:lnTo>
                  <a:pt x="309630" y="41867"/>
                </a:lnTo>
                <a:lnTo>
                  <a:pt x="274258" y="19372"/>
                </a:lnTo>
                <a:lnTo>
                  <a:pt x="234166" y="5034"/>
                </a:lnTo>
                <a:lnTo>
                  <a:pt x="190500" y="0"/>
                </a:lnTo>
                <a:close/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7442587" y="5235194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166227" y="520065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41" y="5034"/>
                </a:lnTo>
                <a:lnTo>
                  <a:pt x="106752" y="19372"/>
                </a:lnTo>
                <a:lnTo>
                  <a:pt x="71380" y="41867"/>
                </a:lnTo>
                <a:lnTo>
                  <a:pt x="41871" y="71374"/>
                </a:lnTo>
                <a:lnTo>
                  <a:pt x="19374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4" y="274253"/>
                </a:lnTo>
                <a:lnTo>
                  <a:pt x="41871" y="309625"/>
                </a:lnTo>
                <a:lnTo>
                  <a:pt x="71380" y="339132"/>
                </a:lnTo>
                <a:lnTo>
                  <a:pt x="106752" y="361627"/>
                </a:lnTo>
                <a:lnTo>
                  <a:pt x="146841" y="375965"/>
                </a:lnTo>
                <a:lnTo>
                  <a:pt x="190500" y="381000"/>
                </a:lnTo>
                <a:lnTo>
                  <a:pt x="234166" y="375965"/>
                </a:lnTo>
                <a:lnTo>
                  <a:pt x="274258" y="361627"/>
                </a:lnTo>
                <a:lnTo>
                  <a:pt x="309630" y="339132"/>
                </a:lnTo>
                <a:lnTo>
                  <a:pt x="339136" y="309625"/>
                </a:lnTo>
                <a:lnTo>
                  <a:pt x="361630" y="274253"/>
                </a:lnTo>
                <a:lnTo>
                  <a:pt x="375966" y="234162"/>
                </a:lnTo>
                <a:lnTo>
                  <a:pt x="381000" y="190500"/>
                </a:lnTo>
                <a:lnTo>
                  <a:pt x="375966" y="146837"/>
                </a:lnTo>
                <a:lnTo>
                  <a:pt x="361630" y="106746"/>
                </a:lnTo>
                <a:lnTo>
                  <a:pt x="339136" y="71374"/>
                </a:lnTo>
                <a:lnTo>
                  <a:pt x="309630" y="41867"/>
                </a:lnTo>
                <a:lnTo>
                  <a:pt x="274258" y="19372"/>
                </a:lnTo>
                <a:lnTo>
                  <a:pt x="234166" y="5034"/>
                </a:lnTo>
                <a:lnTo>
                  <a:pt x="190500" y="0"/>
                </a:lnTo>
                <a:close/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270639" y="2990850"/>
            <a:ext cx="762000" cy="1905000"/>
          </a:xfrm>
          <a:custGeom>
            <a:avLst/>
            <a:gdLst/>
            <a:ahLst/>
            <a:cxnLst/>
            <a:rect l="l" t="t" r="r" b="b"/>
            <a:pathLst>
              <a:path w="762000" h="1905000">
                <a:moveTo>
                  <a:pt x="762000" y="0"/>
                </a:moveTo>
                <a:lnTo>
                  <a:pt x="304800" y="1143000"/>
                </a:lnTo>
                <a:lnTo>
                  <a:pt x="0" y="1905000"/>
                </a:lnTo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108839" y="2990850"/>
            <a:ext cx="304800" cy="533400"/>
          </a:xfrm>
          <a:custGeom>
            <a:avLst/>
            <a:gdLst/>
            <a:ahLst/>
            <a:cxnLst/>
            <a:rect l="l" t="t" r="r" b="b"/>
            <a:pathLst>
              <a:path w="304800" h="533400">
                <a:moveTo>
                  <a:pt x="0" y="0"/>
                </a:moveTo>
                <a:lnTo>
                  <a:pt x="304787" y="533399"/>
                </a:lnTo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032639" y="2990850"/>
            <a:ext cx="76200" cy="1371600"/>
          </a:xfrm>
          <a:custGeom>
            <a:avLst/>
            <a:gdLst/>
            <a:ahLst/>
            <a:cxnLst/>
            <a:rect l="l" t="t" r="r" b="b"/>
            <a:pathLst>
              <a:path w="76200" h="1371600">
                <a:moveTo>
                  <a:pt x="76200" y="0"/>
                </a:moveTo>
                <a:lnTo>
                  <a:pt x="0" y="1371599"/>
                </a:lnTo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642227" y="3905250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0" y="0"/>
                </a:moveTo>
                <a:lnTo>
                  <a:pt x="304800" y="457200"/>
                </a:lnTo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175627" y="4743450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0" y="0"/>
                </a:moveTo>
                <a:lnTo>
                  <a:pt x="304800" y="457200"/>
                </a:lnTo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261227" y="2914650"/>
            <a:ext cx="990600" cy="685800"/>
          </a:xfrm>
          <a:custGeom>
            <a:avLst/>
            <a:gdLst/>
            <a:ahLst/>
            <a:cxnLst/>
            <a:rect l="l" t="t" r="r" b="b"/>
            <a:pathLst>
              <a:path w="990600" h="685800">
                <a:moveTo>
                  <a:pt x="0" y="0"/>
                </a:moveTo>
                <a:lnTo>
                  <a:pt x="990600" y="685799"/>
                </a:lnTo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566027" y="2914650"/>
            <a:ext cx="457200" cy="2209800"/>
          </a:xfrm>
          <a:custGeom>
            <a:avLst/>
            <a:gdLst/>
            <a:ahLst/>
            <a:cxnLst/>
            <a:rect l="l" t="t" r="r" b="b"/>
            <a:pathLst>
              <a:path w="457200" h="2209800">
                <a:moveTo>
                  <a:pt x="457200" y="0"/>
                </a:moveTo>
                <a:lnTo>
                  <a:pt x="0" y="2209799"/>
                </a:lnTo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023227" y="2914650"/>
            <a:ext cx="0" cy="1447800"/>
          </a:xfrm>
          <a:custGeom>
            <a:avLst/>
            <a:gdLst/>
            <a:ahLst/>
            <a:cxnLst/>
            <a:rect l="l" t="t" r="r" b="b"/>
            <a:pathLst>
              <a:path w="0" h="1447800">
                <a:moveTo>
                  <a:pt x="0" y="0"/>
                </a:moveTo>
                <a:lnTo>
                  <a:pt x="0" y="1447799"/>
                </a:lnTo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023227" y="2914650"/>
            <a:ext cx="304800" cy="609600"/>
          </a:xfrm>
          <a:custGeom>
            <a:avLst/>
            <a:gdLst/>
            <a:ahLst/>
            <a:cxnLst/>
            <a:rect l="l" t="t" r="r" b="b"/>
            <a:pathLst>
              <a:path w="304800" h="609600">
                <a:moveTo>
                  <a:pt x="0" y="0"/>
                </a:moveTo>
                <a:lnTo>
                  <a:pt x="304800" y="609599"/>
                </a:lnTo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108839" y="2762250"/>
            <a:ext cx="685800" cy="1600200"/>
          </a:xfrm>
          <a:custGeom>
            <a:avLst/>
            <a:gdLst/>
            <a:ahLst/>
            <a:cxnLst/>
            <a:rect l="l" t="t" r="r" b="b"/>
            <a:pathLst>
              <a:path w="685800" h="1600200">
                <a:moveTo>
                  <a:pt x="685787" y="0"/>
                </a:moveTo>
                <a:lnTo>
                  <a:pt x="643652" y="19287"/>
                </a:lnTo>
                <a:lnTo>
                  <a:pt x="600715" y="41464"/>
                </a:lnTo>
                <a:lnTo>
                  <a:pt x="555984" y="69238"/>
                </a:lnTo>
                <a:lnTo>
                  <a:pt x="508471" y="105314"/>
                </a:lnTo>
                <a:lnTo>
                  <a:pt x="457187" y="152399"/>
                </a:lnTo>
                <a:lnTo>
                  <a:pt x="428699" y="181111"/>
                </a:lnTo>
                <a:lnTo>
                  <a:pt x="397330" y="213750"/>
                </a:lnTo>
                <a:lnTo>
                  <a:pt x="363995" y="249625"/>
                </a:lnTo>
                <a:lnTo>
                  <a:pt x="329607" y="288048"/>
                </a:lnTo>
                <a:lnTo>
                  <a:pt x="295081" y="328326"/>
                </a:lnTo>
                <a:lnTo>
                  <a:pt x="261331" y="369771"/>
                </a:lnTo>
                <a:lnTo>
                  <a:pt x="229273" y="411691"/>
                </a:lnTo>
                <a:lnTo>
                  <a:pt x="199820" y="453396"/>
                </a:lnTo>
                <a:lnTo>
                  <a:pt x="173886" y="494195"/>
                </a:lnTo>
                <a:lnTo>
                  <a:pt x="152387" y="533399"/>
                </a:lnTo>
                <a:lnTo>
                  <a:pt x="131990" y="578774"/>
                </a:lnTo>
                <a:lnTo>
                  <a:pt x="117342" y="621220"/>
                </a:lnTo>
                <a:lnTo>
                  <a:pt x="107123" y="662523"/>
                </a:lnTo>
                <a:lnTo>
                  <a:pt x="100010" y="704468"/>
                </a:lnTo>
                <a:lnTo>
                  <a:pt x="94683" y="748843"/>
                </a:lnTo>
                <a:lnTo>
                  <a:pt x="89820" y="797432"/>
                </a:lnTo>
                <a:lnTo>
                  <a:pt x="84099" y="852023"/>
                </a:lnTo>
                <a:lnTo>
                  <a:pt x="76200" y="914399"/>
                </a:lnTo>
                <a:lnTo>
                  <a:pt x="70800" y="953584"/>
                </a:lnTo>
                <a:lnTo>
                  <a:pt x="65380" y="994936"/>
                </a:lnTo>
                <a:lnTo>
                  <a:pt x="59944" y="1038291"/>
                </a:lnTo>
                <a:lnTo>
                  <a:pt x="54495" y="1083484"/>
                </a:lnTo>
                <a:lnTo>
                  <a:pt x="49035" y="1130349"/>
                </a:lnTo>
                <a:lnTo>
                  <a:pt x="43569" y="1178722"/>
                </a:lnTo>
                <a:lnTo>
                  <a:pt x="38100" y="1228439"/>
                </a:lnTo>
                <a:lnTo>
                  <a:pt x="32630" y="1279333"/>
                </a:lnTo>
                <a:lnTo>
                  <a:pt x="27164" y="1331240"/>
                </a:lnTo>
                <a:lnTo>
                  <a:pt x="21704" y="1383996"/>
                </a:lnTo>
                <a:lnTo>
                  <a:pt x="16255" y="1437434"/>
                </a:lnTo>
                <a:lnTo>
                  <a:pt x="10819" y="1491391"/>
                </a:lnTo>
                <a:lnTo>
                  <a:pt x="5399" y="1545701"/>
                </a:lnTo>
                <a:lnTo>
                  <a:pt x="0" y="1600199"/>
                </a:lnTo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489827" y="3905250"/>
            <a:ext cx="0" cy="1143000"/>
          </a:xfrm>
          <a:custGeom>
            <a:avLst/>
            <a:gdLst/>
            <a:ahLst/>
            <a:cxnLst/>
            <a:rect l="l" t="t" r="r" b="b"/>
            <a:pathLst>
              <a:path w="0" h="1143000">
                <a:moveTo>
                  <a:pt x="0" y="0"/>
                </a:moveTo>
                <a:lnTo>
                  <a:pt x="0" y="1143000"/>
                </a:lnTo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261227" y="3829050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914400" y="0"/>
                </a:moveTo>
                <a:lnTo>
                  <a:pt x="0" y="685800"/>
                </a:lnTo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404227" y="3905250"/>
            <a:ext cx="152400" cy="1295400"/>
          </a:xfrm>
          <a:custGeom>
            <a:avLst/>
            <a:gdLst/>
            <a:ahLst/>
            <a:cxnLst/>
            <a:rect l="l" t="t" r="r" b="b"/>
            <a:pathLst>
              <a:path w="152400" h="1295400">
                <a:moveTo>
                  <a:pt x="0" y="0"/>
                </a:moveTo>
                <a:lnTo>
                  <a:pt x="152400" y="1295400"/>
                </a:lnTo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632827" y="3143250"/>
            <a:ext cx="228600" cy="2057400"/>
          </a:xfrm>
          <a:custGeom>
            <a:avLst/>
            <a:gdLst/>
            <a:ahLst/>
            <a:cxnLst/>
            <a:rect l="l" t="t" r="r" b="b"/>
            <a:pathLst>
              <a:path w="228600" h="2057400">
                <a:moveTo>
                  <a:pt x="228600" y="0"/>
                </a:moveTo>
                <a:lnTo>
                  <a:pt x="0" y="2057399"/>
                </a:lnTo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185039" y="474345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0"/>
                </a:moveTo>
                <a:lnTo>
                  <a:pt x="228587" y="304800"/>
                </a:lnTo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261227" y="4591050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0"/>
                </a:moveTo>
                <a:lnTo>
                  <a:pt x="1143000" y="685800"/>
                </a:lnTo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566027" y="3905250"/>
            <a:ext cx="773430" cy="1226185"/>
          </a:xfrm>
          <a:custGeom>
            <a:avLst/>
            <a:gdLst/>
            <a:ahLst/>
            <a:cxnLst/>
            <a:rect l="l" t="t" r="r" b="b"/>
            <a:pathLst>
              <a:path w="773429" h="1226185">
                <a:moveTo>
                  <a:pt x="0" y="1219200"/>
                </a:moveTo>
                <a:lnTo>
                  <a:pt x="29170" y="1223486"/>
                </a:lnTo>
                <a:lnTo>
                  <a:pt x="61912" y="1226057"/>
                </a:lnTo>
                <a:lnTo>
                  <a:pt x="101798" y="1225200"/>
                </a:lnTo>
                <a:lnTo>
                  <a:pt x="152400" y="1219200"/>
                </a:lnTo>
                <a:lnTo>
                  <a:pt x="196144" y="1210803"/>
                </a:lnTo>
                <a:lnTo>
                  <a:pt x="248355" y="1199275"/>
                </a:lnTo>
                <a:lnTo>
                  <a:pt x="304800" y="1185672"/>
                </a:lnTo>
                <a:lnTo>
                  <a:pt x="361244" y="1171052"/>
                </a:lnTo>
                <a:lnTo>
                  <a:pt x="413455" y="1156476"/>
                </a:lnTo>
                <a:lnTo>
                  <a:pt x="457200" y="1143000"/>
                </a:lnTo>
                <a:lnTo>
                  <a:pt x="505979" y="1129057"/>
                </a:lnTo>
                <a:lnTo>
                  <a:pt x="542829" y="1118901"/>
                </a:lnTo>
                <a:lnTo>
                  <a:pt x="609600" y="1066800"/>
                </a:lnTo>
                <a:lnTo>
                  <a:pt x="632802" y="1035080"/>
                </a:lnTo>
                <a:lnTo>
                  <a:pt x="657749" y="996109"/>
                </a:lnTo>
                <a:lnTo>
                  <a:pt x="683107" y="951873"/>
                </a:lnTo>
                <a:lnTo>
                  <a:pt x="707545" y="904358"/>
                </a:lnTo>
                <a:lnTo>
                  <a:pt x="729728" y="855550"/>
                </a:lnTo>
                <a:lnTo>
                  <a:pt x="748324" y="807435"/>
                </a:lnTo>
                <a:lnTo>
                  <a:pt x="762000" y="762000"/>
                </a:lnTo>
                <a:lnTo>
                  <a:pt x="770731" y="712752"/>
                </a:lnTo>
                <a:lnTo>
                  <a:pt x="773176" y="665705"/>
                </a:lnTo>
                <a:lnTo>
                  <a:pt x="771429" y="618743"/>
                </a:lnTo>
                <a:lnTo>
                  <a:pt x="767587" y="569750"/>
                </a:lnTo>
                <a:lnTo>
                  <a:pt x="763746" y="516607"/>
                </a:lnTo>
                <a:lnTo>
                  <a:pt x="762000" y="457200"/>
                </a:lnTo>
                <a:lnTo>
                  <a:pt x="762000" y="413424"/>
                </a:lnTo>
                <a:lnTo>
                  <a:pt x="762000" y="367146"/>
                </a:lnTo>
                <a:lnTo>
                  <a:pt x="762000" y="54838"/>
                </a:lnTo>
                <a:lnTo>
                  <a:pt x="762000" y="0"/>
                </a:lnTo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642227" y="3067050"/>
            <a:ext cx="1143000" cy="2140585"/>
          </a:xfrm>
          <a:custGeom>
            <a:avLst/>
            <a:gdLst/>
            <a:ahLst/>
            <a:cxnLst/>
            <a:rect l="l" t="t" r="r" b="b"/>
            <a:pathLst>
              <a:path w="1143000" h="2140585">
                <a:moveTo>
                  <a:pt x="0" y="2132837"/>
                </a:moveTo>
                <a:lnTo>
                  <a:pt x="29170" y="2137552"/>
                </a:lnTo>
                <a:lnTo>
                  <a:pt x="61912" y="2140267"/>
                </a:lnTo>
                <a:lnTo>
                  <a:pt x="101798" y="2139267"/>
                </a:lnTo>
                <a:lnTo>
                  <a:pt x="152400" y="2132837"/>
                </a:lnTo>
                <a:lnTo>
                  <a:pt x="195244" y="2126121"/>
                </a:lnTo>
                <a:lnTo>
                  <a:pt x="245476" y="2118218"/>
                </a:lnTo>
                <a:lnTo>
                  <a:pt x="299942" y="2108072"/>
                </a:lnTo>
                <a:lnTo>
                  <a:pt x="355487" y="2094625"/>
                </a:lnTo>
                <a:lnTo>
                  <a:pt x="408957" y="2076816"/>
                </a:lnTo>
                <a:lnTo>
                  <a:pt x="457200" y="2053589"/>
                </a:lnTo>
                <a:lnTo>
                  <a:pt x="494620" y="2030825"/>
                </a:lnTo>
                <a:lnTo>
                  <a:pt x="530453" y="2006674"/>
                </a:lnTo>
                <a:lnTo>
                  <a:pt x="564697" y="1979751"/>
                </a:lnTo>
                <a:lnTo>
                  <a:pt x="597355" y="1948669"/>
                </a:lnTo>
                <a:lnTo>
                  <a:pt x="628424" y="1912042"/>
                </a:lnTo>
                <a:lnTo>
                  <a:pt x="657906" y="1868483"/>
                </a:lnTo>
                <a:lnTo>
                  <a:pt x="685800" y="1816607"/>
                </a:lnTo>
                <a:lnTo>
                  <a:pt x="702454" y="1778476"/>
                </a:lnTo>
                <a:lnTo>
                  <a:pt x="718033" y="1736339"/>
                </a:lnTo>
                <a:lnTo>
                  <a:pt x="732708" y="1690726"/>
                </a:lnTo>
                <a:lnTo>
                  <a:pt x="746652" y="1642166"/>
                </a:lnTo>
                <a:lnTo>
                  <a:pt x="760036" y="1591188"/>
                </a:lnTo>
                <a:lnTo>
                  <a:pt x="773032" y="1538320"/>
                </a:lnTo>
                <a:lnTo>
                  <a:pt x="785811" y="1484092"/>
                </a:lnTo>
                <a:lnTo>
                  <a:pt x="798546" y="1429033"/>
                </a:lnTo>
                <a:lnTo>
                  <a:pt x="811408" y="1373671"/>
                </a:lnTo>
                <a:lnTo>
                  <a:pt x="824568" y="1318537"/>
                </a:lnTo>
                <a:lnTo>
                  <a:pt x="838200" y="1264157"/>
                </a:lnTo>
                <a:lnTo>
                  <a:pt x="849971" y="1218008"/>
                </a:lnTo>
                <a:lnTo>
                  <a:pt x="861719" y="1171068"/>
                </a:lnTo>
                <a:lnTo>
                  <a:pt x="873447" y="1123439"/>
                </a:lnTo>
                <a:lnTo>
                  <a:pt x="885160" y="1075223"/>
                </a:lnTo>
                <a:lnTo>
                  <a:pt x="896862" y="1026522"/>
                </a:lnTo>
                <a:lnTo>
                  <a:pt x="908558" y="977439"/>
                </a:lnTo>
                <a:lnTo>
                  <a:pt x="920251" y="928074"/>
                </a:lnTo>
                <a:lnTo>
                  <a:pt x="931946" y="878531"/>
                </a:lnTo>
                <a:lnTo>
                  <a:pt x="943647" y="828910"/>
                </a:lnTo>
                <a:lnTo>
                  <a:pt x="955359" y="779315"/>
                </a:lnTo>
                <a:lnTo>
                  <a:pt x="967085" y="729846"/>
                </a:lnTo>
                <a:lnTo>
                  <a:pt x="978831" y="680606"/>
                </a:lnTo>
                <a:lnTo>
                  <a:pt x="990600" y="631697"/>
                </a:lnTo>
                <a:lnTo>
                  <a:pt x="1002371" y="583151"/>
                </a:lnTo>
                <a:lnTo>
                  <a:pt x="1014119" y="534582"/>
                </a:lnTo>
                <a:lnTo>
                  <a:pt x="1025847" y="485994"/>
                </a:lnTo>
                <a:lnTo>
                  <a:pt x="1037560" y="437391"/>
                </a:lnTo>
                <a:lnTo>
                  <a:pt x="1049262" y="388778"/>
                </a:lnTo>
                <a:lnTo>
                  <a:pt x="1060958" y="340159"/>
                </a:lnTo>
                <a:lnTo>
                  <a:pt x="1072651" y="291538"/>
                </a:lnTo>
                <a:lnTo>
                  <a:pt x="1084346" y="242919"/>
                </a:lnTo>
                <a:lnTo>
                  <a:pt x="1096047" y="194306"/>
                </a:lnTo>
                <a:lnTo>
                  <a:pt x="1107759" y="145703"/>
                </a:lnTo>
                <a:lnTo>
                  <a:pt x="1119485" y="97115"/>
                </a:lnTo>
                <a:lnTo>
                  <a:pt x="1131231" y="48546"/>
                </a:lnTo>
                <a:lnTo>
                  <a:pt x="1143000" y="0"/>
                </a:lnTo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888635" y="2361148"/>
            <a:ext cx="1982470" cy="2534920"/>
          </a:xfrm>
          <a:custGeom>
            <a:avLst/>
            <a:gdLst/>
            <a:ahLst/>
            <a:cxnLst/>
            <a:rect l="l" t="t" r="r" b="b"/>
            <a:pathLst>
              <a:path w="1982470" h="2534920">
                <a:moveTo>
                  <a:pt x="1982191" y="248701"/>
                </a:moveTo>
                <a:lnTo>
                  <a:pt x="1953020" y="206136"/>
                </a:lnTo>
                <a:lnTo>
                  <a:pt x="1920278" y="165357"/>
                </a:lnTo>
                <a:lnTo>
                  <a:pt x="1880392" y="128150"/>
                </a:lnTo>
                <a:lnTo>
                  <a:pt x="1829791" y="96301"/>
                </a:lnTo>
                <a:lnTo>
                  <a:pt x="1790438" y="78274"/>
                </a:lnTo>
                <a:lnTo>
                  <a:pt x="1747890" y="62322"/>
                </a:lnTo>
                <a:lnTo>
                  <a:pt x="1701108" y="48486"/>
                </a:lnTo>
                <a:lnTo>
                  <a:pt x="1649055" y="36809"/>
                </a:lnTo>
                <a:lnTo>
                  <a:pt x="1590695" y="27333"/>
                </a:lnTo>
                <a:lnTo>
                  <a:pt x="1524991" y="20101"/>
                </a:lnTo>
                <a:lnTo>
                  <a:pt x="1484575" y="16323"/>
                </a:lnTo>
                <a:lnTo>
                  <a:pt x="1439958" y="12280"/>
                </a:lnTo>
                <a:lnTo>
                  <a:pt x="1392002" y="8312"/>
                </a:lnTo>
                <a:lnTo>
                  <a:pt x="1341568" y="4760"/>
                </a:lnTo>
                <a:lnTo>
                  <a:pt x="1289520" y="1964"/>
                </a:lnTo>
                <a:lnTo>
                  <a:pt x="1236719" y="264"/>
                </a:lnTo>
                <a:lnTo>
                  <a:pt x="1184027" y="0"/>
                </a:lnTo>
                <a:lnTo>
                  <a:pt x="1132308" y="1511"/>
                </a:lnTo>
                <a:lnTo>
                  <a:pt x="1082423" y="5138"/>
                </a:lnTo>
                <a:lnTo>
                  <a:pt x="1035234" y="11222"/>
                </a:lnTo>
                <a:lnTo>
                  <a:pt x="991603" y="20101"/>
                </a:lnTo>
                <a:lnTo>
                  <a:pt x="942589" y="34212"/>
                </a:lnTo>
                <a:lnTo>
                  <a:pt x="896722" y="51146"/>
                </a:lnTo>
                <a:lnTo>
                  <a:pt x="853371" y="70901"/>
                </a:lnTo>
                <a:lnTo>
                  <a:pt x="811901" y="93479"/>
                </a:lnTo>
                <a:lnTo>
                  <a:pt x="771679" y="118879"/>
                </a:lnTo>
                <a:lnTo>
                  <a:pt x="732072" y="147101"/>
                </a:lnTo>
                <a:lnTo>
                  <a:pt x="692446" y="178146"/>
                </a:lnTo>
                <a:lnTo>
                  <a:pt x="652167" y="212012"/>
                </a:lnTo>
                <a:lnTo>
                  <a:pt x="610603" y="248701"/>
                </a:lnTo>
                <a:lnTo>
                  <a:pt x="578310" y="278550"/>
                </a:lnTo>
                <a:lnTo>
                  <a:pt x="545234" y="310772"/>
                </a:lnTo>
                <a:lnTo>
                  <a:pt x="511639" y="345106"/>
                </a:lnTo>
                <a:lnTo>
                  <a:pt x="477790" y="381289"/>
                </a:lnTo>
                <a:lnTo>
                  <a:pt x="443951" y="419060"/>
                </a:lnTo>
                <a:lnTo>
                  <a:pt x="410388" y="458156"/>
                </a:lnTo>
                <a:lnTo>
                  <a:pt x="377364" y="498316"/>
                </a:lnTo>
                <a:lnTo>
                  <a:pt x="345145" y="539277"/>
                </a:lnTo>
                <a:lnTo>
                  <a:pt x="313995" y="580778"/>
                </a:lnTo>
                <a:lnTo>
                  <a:pt x="284178" y="622557"/>
                </a:lnTo>
                <a:lnTo>
                  <a:pt x="255959" y="664352"/>
                </a:lnTo>
                <a:lnTo>
                  <a:pt x="229603" y="705901"/>
                </a:lnTo>
                <a:lnTo>
                  <a:pt x="204063" y="746606"/>
                </a:lnTo>
                <a:lnTo>
                  <a:pt x="178380" y="786687"/>
                </a:lnTo>
                <a:lnTo>
                  <a:pt x="152951" y="826535"/>
                </a:lnTo>
                <a:lnTo>
                  <a:pt x="128173" y="866542"/>
                </a:lnTo>
                <a:lnTo>
                  <a:pt x="104442" y="907099"/>
                </a:lnTo>
                <a:lnTo>
                  <a:pt x="82156" y="948598"/>
                </a:lnTo>
                <a:lnTo>
                  <a:pt x="61712" y="991431"/>
                </a:lnTo>
                <a:lnTo>
                  <a:pt x="43506" y="1035988"/>
                </a:lnTo>
                <a:lnTo>
                  <a:pt x="27935" y="1082663"/>
                </a:lnTo>
                <a:lnTo>
                  <a:pt x="15397" y="1131845"/>
                </a:lnTo>
                <a:lnTo>
                  <a:pt x="6287" y="1183927"/>
                </a:lnTo>
                <a:lnTo>
                  <a:pt x="1003" y="1239301"/>
                </a:lnTo>
                <a:lnTo>
                  <a:pt x="0" y="1281281"/>
                </a:lnTo>
                <a:lnTo>
                  <a:pt x="1405" y="1326262"/>
                </a:lnTo>
                <a:lnTo>
                  <a:pt x="4987" y="1373826"/>
                </a:lnTo>
                <a:lnTo>
                  <a:pt x="10513" y="1423556"/>
                </a:lnTo>
                <a:lnTo>
                  <a:pt x="17751" y="1475036"/>
                </a:lnTo>
                <a:lnTo>
                  <a:pt x="26467" y="1527848"/>
                </a:lnTo>
                <a:lnTo>
                  <a:pt x="36429" y="1581576"/>
                </a:lnTo>
                <a:lnTo>
                  <a:pt x="47405" y="1635803"/>
                </a:lnTo>
                <a:lnTo>
                  <a:pt x="59162" y="1690112"/>
                </a:lnTo>
                <a:lnTo>
                  <a:pt x="71466" y="1744085"/>
                </a:lnTo>
                <a:lnTo>
                  <a:pt x="84086" y="1797307"/>
                </a:lnTo>
                <a:lnTo>
                  <a:pt x="96789" y="1849360"/>
                </a:lnTo>
                <a:lnTo>
                  <a:pt x="109342" y="1899828"/>
                </a:lnTo>
                <a:lnTo>
                  <a:pt x="121513" y="1948292"/>
                </a:lnTo>
                <a:lnTo>
                  <a:pt x="133068" y="1994337"/>
                </a:lnTo>
                <a:lnTo>
                  <a:pt x="143776" y="2037546"/>
                </a:lnTo>
                <a:lnTo>
                  <a:pt x="153403" y="2077501"/>
                </a:lnTo>
                <a:lnTo>
                  <a:pt x="168698" y="2139433"/>
                </a:lnTo>
                <a:lnTo>
                  <a:pt x="183956" y="2196227"/>
                </a:lnTo>
                <a:lnTo>
                  <a:pt x="199187" y="2248457"/>
                </a:lnTo>
                <a:lnTo>
                  <a:pt x="214400" y="2296701"/>
                </a:lnTo>
                <a:lnTo>
                  <a:pt x="229603" y="2341534"/>
                </a:lnTo>
                <a:lnTo>
                  <a:pt x="244807" y="2383533"/>
                </a:lnTo>
                <a:lnTo>
                  <a:pt x="260019" y="2423272"/>
                </a:lnTo>
                <a:lnTo>
                  <a:pt x="275250" y="2461330"/>
                </a:lnTo>
                <a:lnTo>
                  <a:pt x="290508" y="2498281"/>
                </a:lnTo>
                <a:lnTo>
                  <a:pt x="305803" y="2534701"/>
                </a:lnTo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659679" y="2132091"/>
            <a:ext cx="3202305" cy="2830830"/>
          </a:xfrm>
          <a:custGeom>
            <a:avLst/>
            <a:gdLst/>
            <a:ahLst/>
            <a:cxnLst/>
            <a:rect l="l" t="t" r="r" b="b"/>
            <a:pathLst>
              <a:path w="3202304" h="2830829">
                <a:moveTo>
                  <a:pt x="3201747" y="630158"/>
                </a:moveTo>
                <a:lnTo>
                  <a:pt x="3191489" y="574574"/>
                </a:lnTo>
                <a:lnTo>
                  <a:pt x="3151739" y="513925"/>
                </a:lnTo>
                <a:lnTo>
                  <a:pt x="3111709" y="480002"/>
                </a:lnTo>
                <a:lnTo>
                  <a:pt x="3053391" y="442773"/>
                </a:lnTo>
                <a:lnTo>
                  <a:pt x="2973147" y="401558"/>
                </a:lnTo>
                <a:lnTo>
                  <a:pt x="2907135" y="370803"/>
                </a:lnTo>
                <a:lnTo>
                  <a:pt x="2869146" y="353503"/>
                </a:lnTo>
                <a:lnTo>
                  <a:pt x="2828209" y="335150"/>
                </a:lnTo>
                <a:lnTo>
                  <a:pt x="2784604" y="315916"/>
                </a:lnTo>
                <a:lnTo>
                  <a:pt x="2738610" y="295973"/>
                </a:lnTo>
                <a:lnTo>
                  <a:pt x="2690508" y="275492"/>
                </a:lnTo>
                <a:lnTo>
                  <a:pt x="2640577" y="254645"/>
                </a:lnTo>
                <a:lnTo>
                  <a:pt x="2589098" y="233604"/>
                </a:lnTo>
                <a:lnTo>
                  <a:pt x="2536350" y="212541"/>
                </a:lnTo>
                <a:lnTo>
                  <a:pt x="2482614" y="191627"/>
                </a:lnTo>
                <a:lnTo>
                  <a:pt x="2428170" y="171034"/>
                </a:lnTo>
                <a:lnTo>
                  <a:pt x="2373296" y="150935"/>
                </a:lnTo>
                <a:lnTo>
                  <a:pt x="2318275" y="131500"/>
                </a:lnTo>
                <a:lnTo>
                  <a:pt x="2263384" y="112901"/>
                </a:lnTo>
                <a:lnTo>
                  <a:pt x="2208905" y="95311"/>
                </a:lnTo>
                <a:lnTo>
                  <a:pt x="2155117" y="78900"/>
                </a:lnTo>
                <a:lnTo>
                  <a:pt x="2102301" y="63841"/>
                </a:lnTo>
                <a:lnTo>
                  <a:pt x="2050735" y="50306"/>
                </a:lnTo>
                <a:lnTo>
                  <a:pt x="2000701" y="38466"/>
                </a:lnTo>
                <a:lnTo>
                  <a:pt x="1952479" y="28493"/>
                </a:lnTo>
                <a:lnTo>
                  <a:pt x="1906347" y="20558"/>
                </a:lnTo>
                <a:lnTo>
                  <a:pt x="1851144" y="12981"/>
                </a:lnTo>
                <a:lnTo>
                  <a:pt x="1795619" y="7216"/>
                </a:lnTo>
                <a:lnTo>
                  <a:pt x="1739929" y="3184"/>
                </a:lnTo>
                <a:lnTo>
                  <a:pt x="1684232" y="804"/>
                </a:lnTo>
                <a:lnTo>
                  <a:pt x="1628686" y="0"/>
                </a:lnTo>
                <a:lnTo>
                  <a:pt x="1573447" y="690"/>
                </a:lnTo>
                <a:lnTo>
                  <a:pt x="1518673" y="2795"/>
                </a:lnTo>
                <a:lnTo>
                  <a:pt x="1464523" y="6238"/>
                </a:lnTo>
                <a:lnTo>
                  <a:pt x="1411153" y="10938"/>
                </a:lnTo>
                <a:lnTo>
                  <a:pt x="1358722" y="16816"/>
                </a:lnTo>
                <a:lnTo>
                  <a:pt x="1307387" y="23793"/>
                </a:lnTo>
                <a:lnTo>
                  <a:pt x="1257305" y="31790"/>
                </a:lnTo>
                <a:lnTo>
                  <a:pt x="1208634" y="40728"/>
                </a:lnTo>
                <a:lnTo>
                  <a:pt x="1161531" y="50528"/>
                </a:lnTo>
                <a:lnTo>
                  <a:pt x="1116155" y="61110"/>
                </a:lnTo>
                <a:lnTo>
                  <a:pt x="1072663" y="72395"/>
                </a:lnTo>
                <a:lnTo>
                  <a:pt x="1031212" y="84304"/>
                </a:lnTo>
                <a:lnTo>
                  <a:pt x="991960" y="96758"/>
                </a:lnTo>
                <a:lnTo>
                  <a:pt x="938100" y="115896"/>
                </a:lnTo>
                <a:lnTo>
                  <a:pt x="890201" y="135564"/>
                </a:lnTo>
                <a:lnTo>
                  <a:pt x="847335" y="156289"/>
                </a:lnTo>
                <a:lnTo>
                  <a:pt x="808572" y="178602"/>
                </a:lnTo>
                <a:lnTo>
                  <a:pt x="772984" y="203032"/>
                </a:lnTo>
                <a:lnTo>
                  <a:pt x="739642" y="230108"/>
                </a:lnTo>
                <a:lnTo>
                  <a:pt x="707619" y="260359"/>
                </a:lnTo>
                <a:lnTo>
                  <a:pt x="675984" y="294314"/>
                </a:lnTo>
                <a:lnTo>
                  <a:pt x="643809" y="332502"/>
                </a:lnTo>
                <a:lnTo>
                  <a:pt x="610166" y="375452"/>
                </a:lnTo>
                <a:lnTo>
                  <a:pt x="574126" y="423695"/>
                </a:lnTo>
                <a:lnTo>
                  <a:pt x="534760" y="477758"/>
                </a:lnTo>
                <a:lnTo>
                  <a:pt x="512226" y="508493"/>
                </a:lnTo>
                <a:lnTo>
                  <a:pt x="487922" y="541002"/>
                </a:lnTo>
                <a:lnTo>
                  <a:pt x="462093" y="575191"/>
                </a:lnTo>
                <a:lnTo>
                  <a:pt x="434983" y="610968"/>
                </a:lnTo>
                <a:lnTo>
                  <a:pt x="406837" y="648239"/>
                </a:lnTo>
                <a:lnTo>
                  <a:pt x="377898" y="686910"/>
                </a:lnTo>
                <a:lnTo>
                  <a:pt x="348410" y="726890"/>
                </a:lnTo>
                <a:lnTo>
                  <a:pt x="318619" y="768083"/>
                </a:lnTo>
                <a:lnTo>
                  <a:pt x="288768" y="810398"/>
                </a:lnTo>
                <a:lnTo>
                  <a:pt x="259101" y="853741"/>
                </a:lnTo>
                <a:lnTo>
                  <a:pt x="229864" y="898019"/>
                </a:lnTo>
                <a:lnTo>
                  <a:pt x="201299" y="943139"/>
                </a:lnTo>
                <a:lnTo>
                  <a:pt x="173651" y="989008"/>
                </a:lnTo>
                <a:lnTo>
                  <a:pt x="147165" y="1035531"/>
                </a:lnTo>
                <a:lnTo>
                  <a:pt x="122085" y="1082617"/>
                </a:lnTo>
                <a:lnTo>
                  <a:pt x="98655" y="1130172"/>
                </a:lnTo>
                <a:lnTo>
                  <a:pt x="77118" y="1178102"/>
                </a:lnTo>
                <a:lnTo>
                  <a:pt x="57721" y="1226315"/>
                </a:lnTo>
                <a:lnTo>
                  <a:pt x="40706" y="1274718"/>
                </a:lnTo>
                <a:lnTo>
                  <a:pt x="26318" y="1323217"/>
                </a:lnTo>
                <a:lnTo>
                  <a:pt x="14802" y="1371718"/>
                </a:lnTo>
                <a:lnTo>
                  <a:pt x="6401" y="1420130"/>
                </a:lnTo>
                <a:lnTo>
                  <a:pt x="1360" y="1468358"/>
                </a:lnTo>
                <a:lnTo>
                  <a:pt x="0" y="1511969"/>
                </a:lnTo>
                <a:lnTo>
                  <a:pt x="1583" y="1557714"/>
                </a:lnTo>
                <a:lnTo>
                  <a:pt x="5903" y="1605358"/>
                </a:lnTo>
                <a:lnTo>
                  <a:pt x="12751" y="1654668"/>
                </a:lnTo>
                <a:lnTo>
                  <a:pt x="21919" y="1705410"/>
                </a:lnTo>
                <a:lnTo>
                  <a:pt x="33199" y="1757349"/>
                </a:lnTo>
                <a:lnTo>
                  <a:pt x="46385" y="1810253"/>
                </a:lnTo>
                <a:lnTo>
                  <a:pt x="61267" y="1863886"/>
                </a:lnTo>
                <a:lnTo>
                  <a:pt x="77638" y="1918016"/>
                </a:lnTo>
                <a:lnTo>
                  <a:pt x="95290" y="1972409"/>
                </a:lnTo>
                <a:lnTo>
                  <a:pt x="114016" y="2026830"/>
                </a:lnTo>
                <a:lnTo>
                  <a:pt x="133606" y="2081045"/>
                </a:lnTo>
                <a:lnTo>
                  <a:pt x="153855" y="2134822"/>
                </a:lnTo>
                <a:lnTo>
                  <a:pt x="174553" y="2187926"/>
                </a:lnTo>
                <a:lnTo>
                  <a:pt x="195494" y="2240123"/>
                </a:lnTo>
                <a:lnTo>
                  <a:pt x="216468" y="2291179"/>
                </a:lnTo>
                <a:lnTo>
                  <a:pt x="237268" y="2340861"/>
                </a:lnTo>
                <a:lnTo>
                  <a:pt x="257687" y="2388934"/>
                </a:lnTo>
                <a:lnTo>
                  <a:pt x="277517" y="2435166"/>
                </a:lnTo>
                <a:lnTo>
                  <a:pt x="296549" y="2479321"/>
                </a:lnTo>
                <a:lnTo>
                  <a:pt x="314576" y="2521166"/>
                </a:lnTo>
                <a:lnTo>
                  <a:pt x="331390" y="2560467"/>
                </a:lnTo>
                <a:lnTo>
                  <a:pt x="346783" y="2596991"/>
                </a:lnTo>
                <a:lnTo>
                  <a:pt x="372476" y="2660770"/>
                </a:lnTo>
                <a:lnTo>
                  <a:pt x="382360" y="2687558"/>
                </a:lnTo>
                <a:lnTo>
                  <a:pt x="410574" y="2763318"/>
                </a:lnTo>
                <a:lnTo>
                  <a:pt x="430790" y="2809100"/>
                </a:lnTo>
                <a:lnTo>
                  <a:pt x="444342" y="2829916"/>
                </a:lnTo>
                <a:lnTo>
                  <a:pt x="452561" y="2830778"/>
                </a:lnTo>
                <a:lnTo>
                  <a:pt x="456782" y="2816698"/>
                </a:lnTo>
                <a:lnTo>
                  <a:pt x="458338" y="2792687"/>
                </a:lnTo>
                <a:lnTo>
                  <a:pt x="458560" y="2763758"/>
                </a:lnTo>
              </a:path>
            </a:pathLst>
          </a:custGeom>
          <a:ln w="12699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5883535" y="2293873"/>
            <a:ext cx="356235" cy="650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3825" marR="5080" indent="-111760">
              <a:lnSpc>
                <a:spcPct val="1139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AB  </a:t>
            </a:r>
            <a:r>
              <a:rPr dirty="0" sz="1800" spc="-5" b="1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72" name="object 7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5"/>
              <a:t>Huo</a:t>
            </a:r>
            <a:r>
              <a:rPr dirty="0" spc="-50"/>
              <a:t> </a:t>
            </a:r>
            <a:r>
              <a:rPr dirty="0" spc="-5"/>
              <a:t>Hongwei</a:t>
            </a:r>
          </a:p>
        </p:txBody>
      </p:sp>
      <p:sp>
        <p:nvSpPr>
          <p:cNvPr id="73" name="object 7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59" name="object 59"/>
          <p:cNvSpPr txBox="1"/>
          <p:nvPr/>
        </p:nvSpPr>
        <p:spPr>
          <a:xfrm>
            <a:off x="6909187" y="2446289"/>
            <a:ext cx="1311910" cy="650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7100" marR="5080" indent="-914400">
              <a:lnSpc>
                <a:spcPct val="113900"/>
              </a:lnSpc>
              <a:spcBef>
                <a:spcPts val="100"/>
              </a:spcBef>
              <a:tabLst>
                <a:tab pos="281940" algn="l"/>
                <a:tab pos="967740" algn="l"/>
              </a:tabLst>
            </a:pPr>
            <a:r>
              <a:rPr dirty="0" baseline="-20061" sz="2700" spc="-7" b="1">
                <a:latin typeface="Arial"/>
                <a:cs typeface="Arial"/>
              </a:rPr>
              <a:t>1</a:t>
            </a:r>
            <a:r>
              <a:rPr dirty="0" baseline="-20061" sz="2700" spc="-7" b="1">
                <a:latin typeface="Arial"/>
                <a:cs typeface="Arial"/>
              </a:rPr>
              <a:t>	</a:t>
            </a:r>
            <a:r>
              <a:rPr dirty="0" sz="1800" spc="-5" b="1">
                <a:latin typeface="Arial"/>
                <a:cs typeface="Arial"/>
              </a:rPr>
              <a:t>AC</a:t>
            </a:r>
            <a:r>
              <a:rPr dirty="0" sz="1800" spc="-5" b="1">
                <a:latin typeface="Arial"/>
                <a:cs typeface="Arial"/>
              </a:rPr>
              <a:t>		</a:t>
            </a:r>
            <a:r>
              <a:rPr dirty="0" sz="1800" spc="-5" b="1">
                <a:latin typeface="Arial"/>
                <a:cs typeface="Arial"/>
              </a:rPr>
              <a:t>AD  </a:t>
            </a:r>
            <a:r>
              <a:rPr dirty="0" sz="1800" spc="-5" b="1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121542" y="2979704"/>
            <a:ext cx="356235" cy="802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625" marR="5080" indent="-35560">
              <a:lnSpc>
                <a:spcPct val="1417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BA  </a:t>
            </a:r>
            <a:r>
              <a:rPr dirty="0" sz="1800" spc="-5" b="1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416950" y="3176315"/>
            <a:ext cx="356235" cy="682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625" marR="5080" indent="-35560">
              <a:lnSpc>
                <a:spcPct val="1197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BC  </a:t>
            </a:r>
            <a:r>
              <a:rPr dirty="0" sz="1800" spc="-5" b="1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290187" y="3176315"/>
            <a:ext cx="397510" cy="682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0640">
              <a:lnSpc>
                <a:spcPct val="1197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BD  </a:t>
            </a:r>
            <a:r>
              <a:rPr dirty="0" sz="1800" spc="-5" b="1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654958" y="4076214"/>
            <a:ext cx="356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DA</a:t>
            </a:r>
            <a:endParaRPr sz="18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026557" y="4084604"/>
            <a:ext cx="356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DB</a:t>
            </a:r>
            <a:endParaRPr sz="18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864765" y="4014530"/>
            <a:ext cx="356235" cy="682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625" marR="5080" indent="-35560">
              <a:lnSpc>
                <a:spcPct val="1197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DC  </a:t>
            </a:r>
            <a:r>
              <a:rPr dirty="0" sz="1800" spc="-5" b="1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156587" y="4694211"/>
            <a:ext cx="536575" cy="535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5740">
              <a:lnSpc>
                <a:spcPts val="2010"/>
              </a:lnSpc>
              <a:spcBef>
                <a:spcPts val="100"/>
              </a:spcBef>
            </a:pPr>
            <a:r>
              <a:rPr dirty="0" sz="1800" spc="-10" b="1">
                <a:latin typeface="Arial"/>
                <a:cs typeface="Arial"/>
              </a:rPr>
              <a:t>EA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10"/>
              </a:lnSpc>
            </a:pPr>
            <a:r>
              <a:rPr dirty="0" sz="1800" spc="-5" b="1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569357" y="4846619"/>
            <a:ext cx="342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Arial"/>
                <a:cs typeface="Arial"/>
              </a:rPr>
              <a:t>EB</a:t>
            </a:r>
            <a:endParaRPr sz="18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636165" y="4999027"/>
            <a:ext cx="342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Arial"/>
                <a:cs typeface="Arial"/>
              </a:rPr>
              <a:t>EC</a:t>
            </a:r>
            <a:endParaRPr sz="18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169557" y="4884796"/>
            <a:ext cx="342900" cy="650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3825" marR="5080" indent="-111760">
              <a:lnSpc>
                <a:spcPct val="113900"/>
              </a:lnSpc>
              <a:spcBef>
                <a:spcPts val="100"/>
              </a:spcBef>
            </a:pPr>
            <a:r>
              <a:rPr dirty="0" sz="1800" spc="-10" b="1">
                <a:latin typeface="Arial"/>
                <a:cs typeface="Arial"/>
              </a:rPr>
              <a:t>ED  </a:t>
            </a:r>
            <a:r>
              <a:rPr dirty="0" sz="1800" spc="-5" b="1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302135" y="4991353"/>
            <a:ext cx="33591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0" b="1">
                <a:latin typeface="Arial"/>
                <a:cs typeface="Arial"/>
              </a:rPr>
              <a:t>(a)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140334" y="5426688"/>
            <a:ext cx="4458335" cy="133413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algn="r" marR="685165">
              <a:lnSpc>
                <a:spcPct val="100000"/>
              </a:lnSpc>
              <a:spcBef>
                <a:spcPts val="805"/>
              </a:spcBef>
            </a:pPr>
            <a:r>
              <a:rPr dirty="0" sz="2000" spc="-10" b="1">
                <a:latin typeface="Arial"/>
                <a:cs typeface="Arial"/>
              </a:rPr>
              <a:t>(b)</a:t>
            </a:r>
            <a:endParaRPr sz="2000">
              <a:latin typeface="Arial"/>
              <a:cs typeface="Arial"/>
            </a:endParaRPr>
          </a:p>
          <a:p>
            <a:pPr algn="r" marR="703580">
              <a:lnSpc>
                <a:spcPct val="100000"/>
              </a:lnSpc>
              <a:spcBef>
                <a:spcPts val="844"/>
              </a:spcBef>
            </a:pPr>
            <a:r>
              <a:rPr dirty="0" sz="2400" spc="-10" b="1">
                <a:solidFill>
                  <a:srgbClr val="00339A"/>
                </a:solidFill>
                <a:latin typeface="宋体"/>
                <a:cs typeface="宋体"/>
              </a:rPr>
              <a:t>五叉路口交通管理示意图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  <a:tabLst>
                <a:tab pos="2526665" algn="l"/>
              </a:tabLst>
            </a:pPr>
            <a:r>
              <a:rPr dirty="0" sz="2000" spc="-5" b="1">
                <a:solidFill>
                  <a:srgbClr val="00339A"/>
                </a:solidFill>
                <a:latin typeface="Arial"/>
                <a:cs typeface="Arial"/>
              </a:rPr>
              <a:t>(a)</a:t>
            </a:r>
            <a:r>
              <a:rPr dirty="0" sz="2000" spc="-10" b="1">
                <a:solidFill>
                  <a:srgbClr val="00339A"/>
                </a:solidFill>
                <a:latin typeface="宋体"/>
                <a:cs typeface="宋体"/>
              </a:rPr>
              <a:t>五叉路口	</a:t>
            </a:r>
            <a:r>
              <a:rPr dirty="0" sz="2000" spc="-5" b="1">
                <a:solidFill>
                  <a:srgbClr val="00339A"/>
                </a:solidFill>
                <a:latin typeface="Arial"/>
                <a:cs typeface="Arial"/>
              </a:rPr>
              <a:t>(b)</a:t>
            </a:r>
            <a:r>
              <a:rPr dirty="0" sz="2000" spc="-85" b="1">
                <a:solidFill>
                  <a:srgbClr val="00339A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00339A"/>
                </a:solidFill>
                <a:latin typeface="宋体"/>
                <a:cs typeface="宋体"/>
              </a:rPr>
              <a:t>表示通路的图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Arial"/>
                <a:cs typeface="Arial"/>
              </a:rPr>
              <a:t>1.2</a:t>
            </a:r>
            <a:r>
              <a:rPr dirty="0" spc="-80">
                <a:latin typeface="Arial"/>
                <a:cs typeface="Arial"/>
              </a:rPr>
              <a:t> </a:t>
            </a:r>
            <a:r>
              <a:rPr dirty="0" spc="-15"/>
              <a:t>基本概念和术语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5"/>
              <a:t>Huo</a:t>
            </a:r>
            <a:r>
              <a:rPr dirty="0" spc="-50"/>
              <a:t> </a:t>
            </a:r>
            <a:r>
              <a:rPr dirty="0" spc="-5"/>
              <a:t>Hongwei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082935" y="1601682"/>
            <a:ext cx="8750935" cy="4768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132080" indent="-342900">
              <a:lnSpc>
                <a:spcPct val="119700"/>
              </a:lnSpc>
              <a:spcBef>
                <a:spcPts val="100"/>
              </a:spcBef>
              <a:buSzPct val="130000"/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000" spc="-10" b="1">
                <a:solidFill>
                  <a:srgbClr val="00339A"/>
                </a:solidFill>
                <a:latin typeface="宋体"/>
                <a:cs typeface="宋体"/>
              </a:rPr>
              <a:t>数据(Data</a:t>
            </a:r>
            <a:r>
              <a:rPr dirty="0" sz="2000" spc="-15" b="1">
                <a:solidFill>
                  <a:srgbClr val="00339A"/>
                </a:solidFill>
                <a:latin typeface="宋体"/>
                <a:cs typeface="宋体"/>
              </a:rPr>
              <a:t>)</a:t>
            </a:r>
            <a:r>
              <a:rPr dirty="0" sz="2000" spc="-10" b="1">
                <a:latin typeface="宋体"/>
                <a:cs typeface="宋体"/>
              </a:rPr>
              <a:t>:是对信息的一种符号表示。在计算机科学中是指所有能输入到 </a:t>
            </a:r>
            <a:r>
              <a:rPr dirty="0" sz="2000" spc="-10" b="1">
                <a:latin typeface="宋体"/>
                <a:cs typeface="宋体"/>
              </a:rPr>
              <a:t>计算机中并被计算机程序处理的符号的总称。</a:t>
            </a:r>
            <a:endParaRPr sz="2000">
              <a:latin typeface="宋体"/>
              <a:cs typeface="宋体"/>
            </a:endParaRPr>
          </a:p>
          <a:p>
            <a:pPr marL="355600" marR="132080" indent="-342900">
              <a:lnSpc>
                <a:spcPct val="119700"/>
              </a:lnSpc>
              <a:spcBef>
                <a:spcPts val="475"/>
              </a:spcBef>
              <a:buSzPct val="130000"/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000" spc="-15" b="1">
                <a:solidFill>
                  <a:srgbClr val="00339A"/>
                </a:solidFill>
                <a:latin typeface="宋体"/>
                <a:cs typeface="宋体"/>
              </a:rPr>
              <a:t>数据元素</a:t>
            </a:r>
            <a:r>
              <a:rPr dirty="0" sz="2000" spc="-10" b="1">
                <a:solidFill>
                  <a:srgbClr val="00339A"/>
                </a:solidFill>
                <a:latin typeface="宋体"/>
                <a:cs typeface="宋体"/>
              </a:rPr>
              <a:t>(Data</a:t>
            </a:r>
            <a:r>
              <a:rPr dirty="0" sz="2000" spc="-75" b="1">
                <a:solidFill>
                  <a:srgbClr val="00339A"/>
                </a:solidFill>
                <a:latin typeface="宋体"/>
                <a:cs typeface="宋体"/>
              </a:rPr>
              <a:t> </a:t>
            </a:r>
            <a:r>
              <a:rPr dirty="0" sz="2000" spc="-10" b="1">
                <a:solidFill>
                  <a:srgbClr val="00339A"/>
                </a:solidFill>
                <a:latin typeface="宋体"/>
                <a:cs typeface="宋体"/>
              </a:rPr>
              <a:t>Element)</a:t>
            </a:r>
            <a:r>
              <a:rPr dirty="0" sz="2000" spc="-10" b="1">
                <a:solidFill>
                  <a:srgbClr val="0033CC"/>
                </a:solidFill>
                <a:latin typeface="宋体"/>
                <a:cs typeface="宋体"/>
              </a:rPr>
              <a:t>:</a:t>
            </a:r>
            <a:r>
              <a:rPr dirty="0" sz="2000" spc="-10" b="1">
                <a:latin typeface="宋体"/>
                <a:cs typeface="宋体"/>
              </a:rPr>
              <a:t>是数据的基本单位，在计算机程序中通常作为一 个整体进行考虑和处理。</a:t>
            </a:r>
            <a:endParaRPr sz="20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955"/>
              </a:spcBef>
              <a:buSzPct val="130000"/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000" spc="-10" b="1">
                <a:solidFill>
                  <a:srgbClr val="00339A"/>
                </a:solidFill>
                <a:latin typeface="宋体"/>
                <a:cs typeface="宋体"/>
              </a:rPr>
              <a:t>一个数据元素可由若干个数据项组</a:t>
            </a:r>
            <a:r>
              <a:rPr dirty="0" sz="2000" spc="-5" b="1">
                <a:solidFill>
                  <a:srgbClr val="00339A"/>
                </a:solidFill>
                <a:latin typeface="宋体"/>
                <a:cs typeface="宋体"/>
              </a:rPr>
              <a:t>成</a:t>
            </a:r>
            <a:r>
              <a:rPr dirty="0" sz="2000" spc="-10" b="1">
                <a:solidFill>
                  <a:srgbClr val="00339A"/>
                </a:solidFill>
                <a:latin typeface="宋体"/>
                <a:cs typeface="宋体"/>
              </a:rPr>
              <a:t>。数据项是数据的不可分割的最小单位</a:t>
            </a:r>
            <a:endParaRPr sz="2000">
              <a:latin typeface="宋体"/>
              <a:cs typeface="宋体"/>
            </a:endParaRPr>
          </a:p>
          <a:p>
            <a:pPr marL="355600">
              <a:lnSpc>
                <a:spcPct val="100000"/>
              </a:lnSpc>
              <a:spcBef>
                <a:spcPts val="475"/>
              </a:spcBef>
            </a:pPr>
            <a:r>
              <a:rPr dirty="0" sz="2000" spc="-10" b="1">
                <a:solidFill>
                  <a:srgbClr val="00339A"/>
                </a:solidFill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marL="355600" marR="132080" indent="-342900">
              <a:lnSpc>
                <a:spcPct val="119700"/>
              </a:lnSpc>
              <a:spcBef>
                <a:spcPts val="475"/>
              </a:spcBef>
              <a:buSzPct val="130000"/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000" spc="-15" b="1">
                <a:solidFill>
                  <a:srgbClr val="00339A"/>
                </a:solidFill>
                <a:latin typeface="宋体"/>
                <a:cs typeface="宋体"/>
              </a:rPr>
              <a:t>数据对象</a:t>
            </a:r>
            <a:r>
              <a:rPr dirty="0" sz="2000" spc="-10" b="1">
                <a:solidFill>
                  <a:srgbClr val="00339A"/>
                </a:solidFill>
                <a:latin typeface="宋体"/>
                <a:cs typeface="宋体"/>
              </a:rPr>
              <a:t>(Data</a:t>
            </a:r>
            <a:r>
              <a:rPr dirty="0" sz="2000" spc="-40" b="1">
                <a:solidFill>
                  <a:srgbClr val="00339A"/>
                </a:solidFill>
                <a:latin typeface="宋体"/>
                <a:cs typeface="宋体"/>
              </a:rPr>
              <a:t> </a:t>
            </a:r>
            <a:r>
              <a:rPr dirty="0" sz="2000" spc="-15" b="1">
                <a:solidFill>
                  <a:srgbClr val="00339A"/>
                </a:solidFill>
                <a:latin typeface="宋体"/>
                <a:cs typeface="宋体"/>
              </a:rPr>
              <a:t>Object)</a:t>
            </a:r>
            <a:r>
              <a:rPr dirty="0" sz="2000" spc="-15" b="1">
                <a:solidFill>
                  <a:srgbClr val="0033CC"/>
                </a:solidFill>
                <a:latin typeface="宋体"/>
                <a:cs typeface="宋体"/>
              </a:rPr>
              <a:t>：</a:t>
            </a:r>
            <a:r>
              <a:rPr dirty="0" sz="2000" spc="-10" b="1">
                <a:latin typeface="宋体"/>
                <a:cs typeface="宋体"/>
              </a:rPr>
              <a:t>是性质相同的数据元素的集合。是数据的一个子 </a:t>
            </a:r>
            <a:r>
              <a:rPr dirty="0" sz="2000" spc="-5" b="1">
                <a:latin typeface="宋体"/>
                <a:cs typeface="宋体"/>
              </a:rPr>
              <a:t>集。</a:t>
            </a:r>
            <a:endParaRPr sz="2000">
              <a:latin typeface="宋体"/>
              <a:cs typeface="宋体"/>
            </a:endParaRPr>
          </a:p>
          <a:p>
            <a:pPr marL="355600" marR="5080" indent="-342900">
              <a:lnSpc>
                <a:spcPct val="119700"/>
              </a:lnSpc>
              <a:spcBef>
                <a:spcPts val="480"/>
              </a:spcBef>
              <a:buSzPct val="130000"/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000" spc="-15" b="1">
                <a:solidFill>
                  <a:srgbClr val="00339A"/>
                </a:solidFill>
                <a:latin typeface="宋体"/>
                <a:cs typeface="宋体"/>
              </a:rPr>
              <a:t>数据结构</a:t>
            </a:r>
            <a:r>
              <a:rPr dirty="0" sz="2000" spc="-10" b="1">
                <a:solidFill>
                  <a:srgbClr val="00339A"/>
                </a:solidFill>
                <a:latin typeface="宋体"/>
                <a:cs typeface="宋体"/>
              </a:rPr>
              <a:t>(Data</a:t>
            </a:r>
            <a:r>
              <a:rPr dirty="0" sz="2000" spc="-60" b="1">
                <a:solidFill>
                  <a:srgbClr val="00339A"/>
                </a:solidFill>
                <a:latin typeface="宋体"/>
                <a:cs typeface="宋体"/>
              </a:rPr>
              <a:t> </a:t>
            </a:r>
            <a:r>
              <a:rPr dirty="0" sz="2000" spc="-10" b="1">
                <a:solidFill>
                  <a:srgbClr val="00339A"/>
                </a:solidFill>
                <a:latin typeface="宋体"/>
                <a:cs typeface="宋体"/>
              </a:rPr>
              <a:t>Structure)：</a:t>
            </a:r>
            <a:r>
              <a:rPr dirty="0" sz="2000" spc="-10" b="1">
                <a:latin typeface="宋体"/>
                <a:cs typeface="宋体"/>
              </a:rPr>
              <a:t>是相互之间存在一种或多种特定关系的数据元 素的集合。数据结构的形式定义为：数据结构是一个二元组：</a:t>
            </a:r>
            <a:endParaRPr sz="2000">
              <a:latin typeface="宋体"/>
              <a:cs typeface="宋体"/>
            </a:endParaRPr>
          </a:p>
          <a:p>
            <a:pPr marL="2552700">
              <a:lnSpc>
                <a:spcPct val="100000"/>
              </a:lnSpc>
              <a:spcBef>
                <a:spcPts val="950"/>
              </a:spcBef>
            </a:pPr>
            <a:r>
              <a:rPr dirty="0" sz="2000" spc="-10" b="1">
                <a:latin typeface="宋体"/>
                <a:cs typeface="宋体"/>
              </a:rPr>
              <a:t>Data-Structure=(D，S)</a:t>
            </a:r>
            <a:endParaRPr sz="2000">
              <a:latin typeface="宋体"/>
              <a:cs typeface="宋体"/>
            </a:endParaRPr>
          </a:p>
          <a:p>
            <a:pPr marL="394335">
              <a:lnSpc>
                <a:spcPct val="100000"/>
              </a:lnSpc>
              <a:spcBef>
                <a:spcPts val="944"/>
              </a:spcBef>
            </a:pPr>
            <a:r>
              <a:rPr dirty="0" sz="2000" spc="-15" b="1">
                <a:latin typeface="宋体"/>
                <a:cs typeface="宋体"/>
              </a:rPr>
              <a:t>其中</a:t>
            </a:r>
            <a:r>
              <a:rPr dirty="0" sz="2000" spc="-10" b="1">
                <a:latin typeface="宋体"/>
                <a:cs typeface="宋体"/>
              </a:rPr>
              <a:t>：D</a:t>
            </a:r>
            <a:r>
              <a:rPr dirty="0" sz="2000" spc="-15" b="1">
                <a:latin typeface="宋体"/>
                <a:cs typeface="宋体"/>
              </a:rPr>
              <a:t>是数据元素的有限集</a:t>
            </a:r>
            <a:r>
              <a:rPr dirty="0" sz="2000" spc="-10" b="1">
                <a:latin typeface="宋体"/>
                <a:cs typeface="宋体"/>
              </a:rPr>
              <a:t>，S</a:t>
            </a:r>
            <a:r>
              <a:rPr dirty="0" sz="2000" spc="-15" b="1">
                <a:latin typeface="宋体"/>
                <a:cs typeface="宋体"/>
              </a:rPr>
              <a:t>是</a:t>
            </a:r>
            <a:r>
              <a:rPr dirty="0" sz="2000" spc="-10" b="1">
                <a:latin typeface="宋体"/>
                <a:cs typeface="宋体"/>
              </a:rPr>
              <a:t>D</a:t>
            </a:r>
            <a:r>
              <a:rPr dirty="0" sz="2000" spc="-15" b="1">
                <a:latin typeface="宋体"/>
                <a:cs typeface="宋体"/>
              </a:rPr>
              <a:t>上关系的有限集。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Arial"/>
                <a:cs typeface="Arial"/>
              </a:rPr>
              <a:t>1.2</a:t>
            </a:r>
            <a:r>
              <a:rPr dirty="0" spc="-80">
                <a:latin typeface="Arial"/>
                <a:cs typeface="Arial"/>
              </a:rPr>
              <a:t> </a:t>
            </a:r>
            <a:r>
              <a:rPr dirty="0" spc="-15"/>
              <a:t>基本概念和术语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5"/>
              <a:t>Huo</a:t>
            </a:r>
            <a:r>
              <a:rPr dirty="0" spc="-50"/>
              <a:t> </a:t>
            </a:r>
            <a:r>
              <a:rPr dirty="0" spc="-5"/>
              <a:t>Hongwei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082935" y="1674367"/>
            <a:ext cx="8691880" cy="4189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129166"/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400" spc="-10" b="1">
                <a:solidFill>
                  <a:srgbClr val="00339A"/>
                </a:solidFill>
                <a:latin typeface="宋体"/>
                <a:cs typeface="宋体"/>
              </a:rPr>
              <a:t>数据之间的相互关系称为</a:t>
            </a:r>
            <a:r>
              <a:rPr dirty="0" sz="2400" spc="-10" b="1">
                <a:solidFill>
                  <a:srgbClr val="CC009A"/>
                </a:solidFill>
                <a:latin typeface="宋体"/>
                <a:cs typeface="宋体"/>
              </a:rPr>
              <a:t>逻辑结构</a:t>
            </a:r>
            <a:r>
              <a:rPr dirty="0" sz="2400" spc="-10" b="1">
                <a:solidFill>
                  <a:srgbClr val="00339A"/>
                </a:solidFill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1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13300"/>
              </a:lnSpc>
              <a:buSzPct val="129166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0" b="1">
                <a:solidFill>
                  <a:srgbClr val="00339A"/>
                </a:solidFill>
                <a:latin typeface="宋体"/>
                <a:cs typeface="宋体"/>
              </a:rPr>
              <a:t>数据的逻辑结构是独立于计算机的，对数据元素之间的逻辑关 </a:t>
            </a:r>
            <a:r>
              <a:rPr dirty="0" sz="2400" spc="-10" b="1">
                <a:solidFill>
                  <a:srgbClr val="00339A"/>
                </a:solidFill>
                <a:latin typeface="宋体"/>
                <a:cs typeface="宋体"/>
              </a:rPr>
              <a:t>系的描述。从集合的观点，它们可以形式地用一个二元</a:t>
            </a:r>
            <a:r>
              <a:rPr dirty="0" sz="2400" spc="-5" b="1">
                <a:solidFill>
                  <a:srgbClr val="00339A"/>
                </a:solidFill>
                <a:latin typeface="宋体"/>
                <a:cs typeface="宋体"/>
              </a:rPr>
              <a:t>组</a:t>
            </a:r>
            <a:r>
              <a:rPr dirty="0" sz="2400" spc="-5" b="1">
                <a:solidFill>
                  <a:srgbClr val="00339A"/>
                </a:solidFill>
                <a:latin typeface="Arial"/>
                <a:cs typeface="Arial"/>
              </a:rPr>
              <a:t>B</a:t>
            </a:r>
            <a:r>
              <a:rPr dirty="0" sz="2400" spc="-10" b="1">
                <a:solidFill>
                  <a:srgbClr val="00339A"/>
                </a:solidFill>
                <a:latin typeface="Arial"/>
                <a:cs typeface="Arial"/>
              </a:rPr>
              <a:t>=</a:t>
            </a:r>
            <a:r>
              <a:rPr dirty="0" sz="2400" spc="-10" b="1">
                <a:solidFill>
                  <a:srgbClr val="00339A"/>
                </a:solidFill>
                <a:latin typeface="宋体"/>
                <a:cs typeface="宋体"/>
              </a:rPr>
              <a:t>（</a:t>
            </a:r>
            <a:endParaRPr sz="2400">
              <a:latin typeface="宋体"/>
              <a:cs typeface="宋体"/>
            </a:endParaRPr>
          </a:p>
          <a:p>
            <a:pPr marL="355600">
              <a:lnSpc>
                <a:spcPct val="100000"/>
              </a:lnSpc>
              <a:spcBef>
                <a:spcPts val="570"/>
              </a:spcBef>
            </a:pPr>
            <a:r>
              <a:rPr dirty="0" sz="2400" spc="-5" b="1">
                <a:solidFill>
                  <a:srgbClr val="00339A"/>
                </a:solidFill>
                <a:latin typeface="Arial"/>
                <a:cs typeface="Arial"/>
              </a:rPr>
              <a:t>D</a:t>
            </a:r>
            <a:r>
              <a:rPr dirty="0" sz="2400" spc="-5" b="1">
                <a:solidFill>
                  <a:srgbClr val="00339A"/>
                </a:solidFill>
                <a:latin typeface="宋体"/>
                <a:cs typeface="宋体"/>
              </a:rPr>
              <a:t>，</a:t>
            </a:r>
            <a:r>
              <a:rPr dirty="0" sz="2400" spc="-5" b="1">
                <a:solidFill>
                  <a:srgbClr val="00339A"/>
                </a:solidFill>
                <a:latin typeface="Arial"/>
                <a:cs typeface="Arial"/>
              </a:rPr>
              <a:t>R</a:t>
            </a:r>
            <a:r>
              <a:rPr dirty="0" sz="2400" spc="-5" b="1">
                <a:solidFill>
                  <a:srgbClr val="00339A"/>
                </a:solidFill>
                <a:latin typeface="宋体"/>
                <a:cs typeface="宋体"/>
              </a:rPr>
              <a:t>）</a:t>
            </a:r>
            <a:r>
              <a:rPr dirty="0" sz="2400" spc="-10" b="1">
                <a:solidFill>
                  <a:srgbClr val="00339A"/>
                </a:solidFill>
                <a:latin typeface="宋体"/>
                <a:cs typeface="宋体"/>
              </a:rPr>
              <a:t>表示，其中</a:t>
            </a:r>
            <a:r>
              <a:rPr dirty="0" sz="2400" spc="-5" b="1">
                <a:solidFill>
                  <a:srgbClr val="00339A"/>
                </a:solidFill>
                <a:latin typeface="Arial"/>
                <a:cs typeface="Arial"/>
              </a:rPr>
              <a:t>D</a:t>
            </a:r>
            <a:r>
              <a:rPr dirty="0" sz="2400" spc="-10" b="1">
                <a:solidFill>
                  <a:srgbClr val="00339A"/>
                </a:solidFill>
                <a:latin typeface="宋体"/>
                <a:cs typeface="宋体"/>
              </a:rPr>
              <a:t>是数据元素的集合</a:t>
            </a:r>
            <a:r>
              <a:rPr dirty="0" sz="2400" spc="-5" b="1">
                <a:solidFill>
                  <a:srgbClr val="00339A"/>
                </a:solidFill>
                <a:latin typeface="宋体"/>
                <a:cs typeface="宋体"/>
              </a:rPr>
              <a:t>，</a:t>
            </a:r>
            <a:r>
              <a:rPr dirty="0" sz="2400" spc="-5" b="1">
                <a:solidFill>
                  <a:srgbClr val="00339A"/>
                </a:solidFill>
                <a:latin typeface="Arial"/>
                <a:cs typeface="Arial"/>
              </a:rPr>
              <a:t>R</a:t>
            </a:r>
            <a:r>
              <a:rPr dirty="0" sz="2400" spc="-5" b="1">
                <a:solidFill>
                  <a:srgbClr val="00339A"/>
                </a:solidFill>
                <a:latin typeface="宋体"/>
                <a:cs typeface="宋体"/>
              </a:rPr>
              <a:t>是</a:t>
            </a:r>
            <a:r>
              <a:rPr dirty="0" sz="2400" spc="-5" b="1">
                <a:solidFill>
                  <a:srgbClr val="00339A"/>
                </a:solidFill>
                <a:latin typeface="Arial"/>
                <a:cs typeface="Arial"/>
              </a:rPr>
              <a:t>D</a:t>
            </a:r>
            <a:r>
              <a:rPr dirty="0" sz="2400" spc="-10" b="1">
                <a:solidFill>
                  <a:srgbClr val="00339A"/>
                </a:solidFill>
                <a:latin typeface="宋体"/>
                <a:cs typeface="宋体"/>
              </a:rPr>
              <a:t>上关系的集合</a:t>
            </a:r>
            <a:endParaRPr sz="2400">
              <a:latin typeface="宋体"/>
              <a:cs typeface="宋体"/>
            </a:endParaRPr>
          </a:p>
          <a:p>
            <a:pPr marL="355600">
              <a:lnSpc>
                <a:spcPct val="100000"/>
              </a:lnSpc>
              <a:spcBef>
                <a:spcPts val="755"/>
              </a:spcBef>
            </a:pPr>
            <a:r>
              <a:rPr dirty="0" sz="2400" spc="-10" b="1">
                <a:solidFill>
                  <a:srgbClr val="00339A"/>
                </a:solidFill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355600" marR="98425" indent="-342900">
              <a:lnSpc>
                <a:spcPct val="119800"/>
              </a:lnSpc>
              <a:spcBef>
                <a:spcPts val="1845"/>
              </a:spcBef>
              <a:buSzPct val="129166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0" b="1">
                <a:solidFill>
                  <a:srgbClr val="00339A"/>
                </a:solidFill>
                <a:latin typeface="宋体"/>
                <a:cs typeface="宋体"/>
              </a:rPr>
              <a:t>按集合的观点，数据的逻辑结构有两个要素：一是数据元素； </a:t>
            </a:r>
            <a:r>
              <a:rPr dirty="0" sz="2400" spc="-10" b="1">
                <a:solidFill>
                  <a:srgbClr val="00339A"/>
                </a:solidFill>
                <a:latin typeface="宋体"/>
                <a:cs typeface="宋体"/>
              </a:rPr>
              <a:t>二是关系。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Arial"/>
                <a:cs typeface="Arial"/>
              </a:rPr>
              <a:t>1.2</a:t>
            </a:r>
            <a:r>
              <a:rPr dirty="0" spc="-80">
                <a:latin typeface="Arial"/>
                <a:cs typeface="Arial"/>
              </a:rPr>
              <a:t> </a:t>
            </a:r>
            <a:r>
              <a:rPr dirty="0" spc="-15"/>
              <a:t>基本概念和术语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2935" y="1630356"/>
            <a:ext cx="8544560" cy="1047750"/>
          </a:xfrm>
          <a:prstGeom prst="rect">
            <a:avLst/>
          </a:prstGeom>
        </p:spPr>
        <p:txBody>
          <a:bodyPr wrap="square" lIns="0" tIns="1181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dirty="0" sz="2400" spc="-10" b="1">
                <a:solidFill>
                  <a:srgbClr val="00339A"/>
                </a:solidFill>
                <a:latin typeface="宋体"/>
                <a:cs typeface="宋体"/>
              </a:rPr>
              <a:t>通常分为四类基本结构：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975"/>
              </a:spcBef>
              <a:tabLst>
                <a:tab pos="1865630" algn="l"/>
              </a:tabLst>
            </a:pPr>
            <a:r>
              <a:rPr dirty="0" sz="2800">
                <a:solidFill>
                  <a:srgbClr val="006500"/>
                </a:solidFill>
                <a:latin typeface="Times New Roman"/>
                <a:cs typeface="Times New Roman"/>
              </a:rPr>
              <a:t>–</a:t>
            </a:r>
            <a:r>
              <a:rPr dirty="0" sz="2800" spc="145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dirty="0" sz="2500" spc="-15" b="1">
                <a:solidFill>
                  <a:srgbClr val="00339A"/>
                </a:solidFill>
                <a:latin typeface="宋体"/>
                <a:cs typeface="宋体"/>
              </a:rPr>
              <a:t>集</a:t>
            </a:r>
            <a:r>
              <a:rPr dirty="0" sz="2500" spc="-10" b="1">
                <a:solidFill>
                  <a:srgbClr val="00339A"/>
                </a:solidFill>
                <a:latin typeface="宋体"/>
                <a:cs typeface="宋体"/>
              </a:rPr>
              <a:t>合	</a:t>
            </a:r>
            <a:r>
              <a:rPr dirty="0" sz="2500" spc="-15" b="1">
                <a:solidFill>
                  <a:srgbClr val="00339A"/>
                </a:solidFill>
                <a:latin typeface="宋体"/>
                <a:cs typeface="宋体"/>
              </a:rPr>
              <a:t>结构中的数据元素除了同属于一种类型外，别无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0135" y="2618774"/>
            <a:ext cx="1898014" cy="1583055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298450">
              <a:lnSpc>
                <a:spcPct val="100000"/>
              </a:lnSpc>
              <a:spcBef>
                <a:spcPts val="900"/>
              </a:spcBef>
            </a:pPr>
            <a:r>
              <a:rPr dirty="0" sz="2500" spc="-15" b="1">
                <a:solidFill>
                  <a:srgbClr val="00339A"/>
                </a:solidFill>
                <a:latin typeface="宋体"/>
                <a:cs typeface="宋体"/>
              </a:rPr>
              <a:t>其它关系。</a:t>
            </a:r>
            <a:endParaRPr sz="2500">
              <a:latin typeface="宋体"/>
              <a:cs typeface="宋体"/>
            </a:endParaRPr>
          </a:p>
          <a:p>
            <a:pPr marL="298450" indent="-285750">
              <a:lnSpc>
                <a:spcPct val="100000"/>
              </a:lnSpc>
              <a:spcBef>
                <a:spcPts val="900"/>
              </a:spcBef>
              <a:buClr>
                <a:srgbClr val="006500"/>
              </a:buClr>
              <a:buSzPct val="112000"/>
              <a:buFont typeface="Times New Roman"/>
              <a:buChar char="–"/>
              <a:tabLst>
                <a:tab pos="298450" algn="l"/>
              </a:tabLst>
            </a:pPr>
            <a:r>
              <a:rPr dirty="0" sz="2500" spc="-15" b="1">
                <a:solidFill>
                  <a:srgbClr val="00339A"/>
                </a:solidFill>
                <a:latin typeface="宋体"/>
                <a:cs typeface="宋体"/>
              </a:rPr>
              <a:t>线性结构</a:t>
            </a:r>
            <a:endParaRPr sz="2500">
              <a:latin typeface="宋体"/>
              <a:cs typeface="宋体"/>
            </a:endParaRPr>
          </a:p>
          <a:p>
            <a:pPr marL="298450" indent="-285750">
              <a:lnSpc>
                <a:spcPct val="100000"/>
              </a:lnSpc>
              <a:spcBef>
                <a:spcPts val="840"/>
              </a:spcBef>
              <a:buClr>
                <a:srgbClr val="006500"/>
              </a:buClr>
              <a:buSzPct val="112000"/>
              <a:buFont typeface="Times New Roman"/>
              <a:buChar char="–"/>
              <a:tabLst>
                <a:tab pos="298450" algn="l"/>
              </a:tabLst>
            </a:pPr>
            <a:r>
              <a:rPr dirty="0" sz="2500" spc="-15" b="1">
                <a:solidFill>
                  <a:srgbClr val="00339A"/>
                </a:solidFill>
                <a:latin typeface="宋体"/>
                <a:cs typeface="宋体"/>
              </a:rPr>
              <a:t>树型结构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12844" y="3101898"/>
            <a:ext cx="6056630" cy="109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0000"/>
              </a:lnSpc>
              <a:spcBef>
                <a:spcPts val="100"/>
              </a:spcBef>
            </a:pPr>
            <a:r>
              <a:rPr dirty="0" sz="2500" spc="-15" b="1">
                <a:solidFill>
                  <a:srgbClr val="00339A"/>
                </a:solidFill>
                <a:latin typeface="宋体"/>
                <a:cs typeface="宋体"/>
              </a:rPr>
              <a:t>结构中的数据元素之间存在一对一的关系。 结构中的数据元素之间存在一对多的关系。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58870" y="4320794"/>
            <a:ext cx="4468495" cy="4070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20" b="1">
                <a:solidFill>
                  <a:srgbClr val="00339A"/>
                </a:solidFill>
                <a:latin typeface="宋体"/>
                <a:cs typeface="宋体"/>
              </a:rPr>
              <a:t>结</a:t>
            </a:r>
            <a:r>
              <a:rPr dirty="0" sz="2500" spc="-15" b="1">
                <a:solidFill>
                  <a:srgbClr val="00339A"/>
                </a:solidFill>
                <a:latin typeface="宋体"/>
                <a:cs typeface="宋体"/>
              </a:rPr>
              <a:t>构中的数据元素之间存在多对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40135" y="4206249"/>
            <a:ext cx="3168015" cy="97853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298450" marR="5080" indent="-285750">
              <a:lnSpc>
                <a:spcPct val="116100"/>
              </a:lnSpc>
              <a:spcBef>
                <a:spcPts val="160"/>
              </a:spcBef>
            </a:pPr>
            <a:r>
              <a:rPr dirty="0" sz="2800">
                <a:solidFill>
                  <a:srgbClr val="006500"/>
                </a:solidFill>
                <a:latin typeface="Times New Roman"/>
                <a:cs typeface="Times New Roman"/>
              </a:rPr>
              <a:t>–</a:t>
            </a:r>
            <a:r>
              <a:rPr dirty="0" sz="2800" spc="65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dirty="0" sz="2500" spc="-15" b="1">
                <a:solidFill>
                  <a:srgbClr val="00339A"/>
                </a:solidFill>
                <a:latin typeface="宋体"/>
                <a:cs typeface="宋体"/>
              </a:rPr>
              <a:t>图状结构或网状结构 多的关系。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60677" y="5830633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913077" y="5983033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08277" y="6059233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065477" y="5830633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294077" y="5525833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13077" y="6287833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141677" y="6211633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294077" y="5983033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522677" y="6211633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598877" y="5678233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208477" y="5678233"/>
            <a:ext cx="85712" cy="85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289427" y="5724144"/>
            <a:ext cx="381635" cy="0"/>
          </a:xfrm>
          <a:custGeom>
            <a:avLst/>
            <a:gdLst/>
            <a:ahLst/>
            <a:cxnLst/>
            <a:rect l="l" t="t" r="r" b="b"/>
            <a:pathLst>
              <a:path w="381635" h="0">
                <a:moveTo>
                  <a:pt x="0" y="0"/>
                </a:moveTo>
                <a:lnTo>
                  <a:pt x="38101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665677" y="5678233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746639" y="5724144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106875" y="5678233"/>
            <a:ext cx="85725" cy="857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187837" y="5724144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575505" y="5678233"/>
            <a:ext cx="85725" cy="857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656467" y="5724144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037277" y="5678233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118239" y="5724144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494477" y="5678233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637464" y="5373433"/>
            <a:ext cx="85725" cy="857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032639" y="5454396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304800"/>
                </a:moveTo>
                <a:lnTo>
                  <a:pt x="60958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718427" y="5454396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609600" y="3048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489827" y="5454396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152400" y="0"/>
                </a:moveTo>
                <a:lnTo>
                  <a:pt x="0" y="304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718427" y="5454396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0" y="0"/>
                </a:moveTo>
                <a:lnTo>
                  <a:pt x="152400" y="304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956439" y="575919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45" y="2952"/>
                </a:lnTo>
                <a:lnTo>
                  <a:pt x="11049" y="11049"/>
                </a:lnTo>
                <a:lnTo>
                  <a:pt x="2952" y="23145"/>
                </a:lnTo>
                <a:lnTo>
                  <a:pt x="0" y="38100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200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200" y="38100"/>
                </a:lnTo>
                <a:lnTo>
                  <a:pt x="73247" y="23145"/>
                </a:lnTo>
                <a:lnTo>
                  <a:pt x="65150" y="11049"/>
                </a:lnTo>
                <a:lnTo>
                  <a:pt x="53054" y="2952"/>
                </a:lnTo>
                <a:lnTo>
                  <a:pt x="381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413627" y="575919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51" y="2952"/>
                </a:lnTo>
                <a:lnTo>
                  <a:pt x="11053" y="11049"/>
                </a:lnTo>
                <a:lnTo>
                  <a:pt x="2954" y="23145"/>
                </a:lnTo>
                <a:lnTo>
                  <a:pt x="0" y="38100"/>
                </a:lnTo>
                <a:lnTo>
                  <a:pt x="2954" y="53054"/>
                </a:lnTo>
                <a:lnTo>
                  <a:pt x="11053" y="65150"/>
                </a:lnTo>
                <a:lnTo>
                  <a:pt x="23151" y="73247"/>
                </a:lnTo>
                <a:lnTo>
                  <a:pt x="38100" y="76200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200" y="38100"/>
                </a:lnTo>
                <a:lnTo>
                  <a:pt x="73247" y="23145"/>
                </a:lnTo>
                <a:lnTo>
                  <a:pt x="65150" y="11049"/>
                </a:lnTo>
                <a:lnTo>
                  <a:pt x="53054" y="2952"/>
                </a:lnTo>
                <a:lnTo>
                  <a:pt x="381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866064" y="5754433"/>
            <a:ext cx="85725" cy="857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328027" y="575919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51" y="2952"/>
                </a:lnTo>
                <a:lnTo>
                  <a:pt x="11053" y="11049"/>
                </a:lnTo>
                <a:lnTo>
                  <a:pt x="2954" y="23145"/>
                </a:lnTo>
                <a:lnTo>
                  <a:pt x="0" y="38100"/>
                </a:lnTo>
                <a:lnTo>
                  <a:pt x="2954" y="53054"/>
                </a:lnTo>
                <a:lnTo>
                  <a:pt x="11053" y="65150"/>
                </a:lnTo>
                <a:lnTo>
                  <a:pt x="23151" y="73247"/>
                </a:lnTo>
                <a:lnTo>
                  <a:pt x="38100" y="76200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200" y="38100"/>
                </a:lnTo>
                <a:lnTo>
                  <a:pt x="73247" y="23145"/>
                </a:lnTo>
                <a:lnTo>
                  <a:pt x="65151" y="11049"/>
                </a:lnTo>
                <a:lnTo>
                  <a:pt x="53054" y="2952"/>
                </a:lnTo>
                <a:lnTo>
                  <a:pt x="381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956439" y="606399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45" y="2952"/>
                </a:lnTo>
                <a:lnTo>
                  <a:pt x="11049" y="11049"/>
                </a:lnTo>
                <a:lnTo>
                  <a:pt x="2952" y="23145"/>
                </a:lnTo>
                <a:lnTo>
                  <a:pt x="0" y="38100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200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200" y="38100"/>
                </a:lnTo>
                <a:lnTo>
                  <a:pt x="73247" y="23145"/>
                </a:lnTo>
                <a:lnTo>
                  <a:pt x="65150" y="11049"/>
                </a:lnTo>
                <a:lnTo>
                  <a:pt x="53054" y="2952"/>
                </a:lnTo>
                <a:lnTo>
                  <a:pt x="381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413627" y="606399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51" y="2952"/>
                </a:lnTo>
                <a:lnTo>
                  <a:pt x="11053" y="11049"/>
                </a:lnTo>
                <a:lnTo>
                  <a:pt x="2954" y="23145"/>
                </a:lnTo>
                <a:lnTo>
                  <a:pt x="0" y="38100"/>
                </a:lnTo>
                <a:lnTo>
                  <a:pt x="2954" y="53054"/>
                </a:lnTo>
                <a:lnTo>
                  <a:pt x="11053" y="65150"/>
                </a:lnTo>
                <a:lnTo>
                  <a:pt x="23151" y="73247"/>
                </a:lnTo>
                <a:lnTo>
                  <a:pt x="38100" y="76200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200" y="38100"/>
                </a:lnTo>
                <a:lnTo>
                  <a:pt x="73247" y="23145"/>
                </a:lnTo>
                <a:lnTo>
                  <a:pt x="65150" y="11049"/>
                </a:lnTo>
                <a:lnTo>
                  <a:pt x="53054" y="2952"/>
                </a:lnTo>
                <a:lnTo>
                  <a:pt x="381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220091" y="606399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45" y="2952"/>
                </a:lnTo>
                <a:lnTo>
                  <a:pt x="11049" y="11049"/>
                </a:lnTo>
                <a:lnTo>
                  <a:pt x="2952" y="23145"/>
                </a:lnTo>
                <a:lnTo>
                  <a:pt x="0" y="38100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200"/>
                </a:lnTo>
                <a:lnTo>
                  <a:pt x="52732" y="73247"/>
                </a:lnTo>
                <a:lnTo>
                  <a:pt x="64865" y="65150"/>
                </a:lnTo>
                <a:lnTo>
                  <a:pt x="73140" y="53054"/>
                </a:lnTo>
                <a:lnTo>
                  <a:pt x="76200" y="38100"/>
                </a:lnTo>
                <a:lnTo>
                  <a:pt x="73140" y="23145"/>
                </a:lnTo>
                <a:lnTo>
                  <a:pt x="64865" y="11049"/>
                </a:lnTo>
                <a:lnTo>
                  <a:pt x="52732" y="2952"/>
                </a:lnTo>
                <a:lnTo>
                  <a:pt x="381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604127" y="606399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51" y="2952"/>
                </a:lnTo>
                <a:lnTo>
                  <a:pt x="11053" y="11049"/>
                </a:lnTo>
                <a:lnTo>
                  <a:pt x="2954" y="23145"/>
                </a:lnTo>
                <a:lnTo>
                  <a:pt x="0" y="38100"/>
                </a:lnTo>
                <a:lnTo>
                  <a:pt x="2954" y="53054"/>
                </a:lnTo>
                <a:lnTo>
                  <a:pt x="11053" y="65150"/>
                </a:lnTo>
                <a:lnTo>
                  <a:pt x="23151" y="73247"/>
                </a:lnTo>
                <a:lnTo>
                  <a:pt x="38100" y="76200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200" y="38100"/>
                </a:lnTo>
                <a:lnTo>
                  <a:pt x="73247" y="23145"/>
                </a:lnTo>
                <a:lnTo>
                  <a:pt x="65151" y="11049"/>
                </a:lnTo>
                <a:lnTo>
                  <a:pt x="53054" y="2952"/>
                </a:lnTo>
                <a:lnTo>
                  <a:pt x="381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175627" y="606399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51" y="2952"/>
                </a:lnTo>
                <a:lnTo>
                  <a:pt x="11053" y="11049"/>
                </a:lnTo>
                <a:lnTo>
                  <a:pt x="2954" y="23145"/>
                </a:lnTo>
                <a:lnTo>
                  <a:pt x="0" y="38100"/>
                </a:lnTo>
                <a:lnTo>
                  <a:pt x="2954" y="53054"/>
                </a:lnTo>
                <a:lnTo>
                  <a:pt x="11053" y="65150"/>
                </a:lnTo>
                <a:lnTo>
                  <a:pt x="23151" y="73247"/>
                </a:lnTo>
                <a:lnTo>
                  <a:pt x="38100" y="76200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200" y="38100"/>
                </a:lnTo>
                <a:lnTo>
                  <a:pt x="73247" y="23145"/>
                </a:lnTo>
                <a:lnTo>
                  <a:pt x="65151" y="11049"/>
                </a:lnTo>
                <a:lnTo>
                  <a:pt x="53054" y="2952"/>
                </a:lnTo>
                <a:lnTo>
                  <a:pt x="381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480427" y="606399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51" y="2952"/>
                </a:lnTo>
                <a:lnTo>
                  <a:pt x="11053" y="11049"/>
                </a:lnTo>
                <a:lnTo>
                  <a:pt x="2954" y="23145"/>
                </a:lnTo>
                <a:lnTo>
                  <a:pt x="0" y="38100"/>
                </a:lnTo>
                <a:lnTo>
                  <a:pt x="2954" y="53054"/>
                </a:lnTo>
                <a:lnTo>
                  <a:pt x="11053" y="65150"/>
                </a:lnTo>
                <a:lnTo>
                  <a:pt x="23151" y="73247"/>
                </a:lnTo>
                <a:lnTo>
                  <a:pt x="38100" y="76200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200" y="38100"/>
                </a:lnTo>
                <a:lnTo>
                  <a:pt x="73247" y="23145"/>
                </a:lnTo>
                <a:lnTo>
                  <a:pt x="65151" y="11049"/>
                </a:lnTo>
                <a:lnTo>
                  <a:pt x="53054" y="2952"/>
                </a:lnTo>
                <a:lnTo>
                  <a:pt x="381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040765" y="636879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45" y="2952"/>
                </a:lnTo>
                <a:lnTo>
                  <a:pt x="11049" y="11049"/>
                </a:lnTo>
                <a:lnTo>
                  <a:pt x="2952" y="23145"/>
                </a:lnTo>
                <a:lnTo>
                  <a:pt x="0" y="38100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200"/>
                </a:lnTo>
                <a:lnTo>
                  <a:pt x="53048" y="73247"/>
                </a:lnTo>
                <a:lnTo>
                  <a:pt x="65146" y="65150"/>
                </a:lnTo>
                <a:lnTo>
                  <a:pt x="73245" y="53054"/>
                </a:lnTo>
                <a:lnTo>
                  <a:pt x="76200" y="38100"/>
                </a:lnTo>
                <a:lnTo>
                  <a:pt x="73245" y="23145"/>
                </a:lnTo>
                <a:lnTo>
                  <a:pt x="65146" y="11049"/>
                </a:lnTo>
                <a:lnTo>
                  <a:pt x="53048" y="2952"/>
                </a:lnTo>
                <a:lnTo>
                  <a:pt x="381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310501" y="636879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51" y="2952"/>
                </a:lnTo>
                <a:lnTo>
                  <a:pt x="11053" y="11049"/>
                </a:lnTo>
                <a:lnTo>
                  <a:pt x="2954" y="23145"/>
                </a:lnTo>
                <a:lnTo>
                  <a:pt x="0" y="38100"/>
                </a:lnTo>
                <a:lnTo>
                  <a:pt x="2954" y="53054"/>
                </a:lnTo>
                <a:lnTo>
                  <a:pt x="11053" y="65150"/>
                </a:lnTo>
                <a:lnTo>
                  <a:pt x="23151" y="73247"/>
                </a:lnTo>
                <a:lnTo>
                  <a:pt x="38100" y="76200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200" y="38100"/>
                </a:lnTo>
                <a:lnTo>
                  <a:pt x="73247" y="23145"/>
                </a:lnTo>
                <a:lnTo>
                  <a:pt x="65150" y="11049"/>
                </a:lnTo>
                <a:lnTo>
                  <a:pt x="53054" y="2952"/>
                </a:lnTo>
                <a:lnTo>
                  <a:pt x="381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993015" y="5835396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450215" y="5835396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261227" y="5835396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152399" y="0"/>
                </a:moveTo>
                <a:lnTo>
                  <a:pt x="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489827" y="5835396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40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251827" y="5835396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152400" y="0"/>
                </a:moveTo>
                <a:lnTo>
                  <a:pt x="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404227" y="5835396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40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099427" y="6140196"/>
            <a:ext cx="76200" cy="228600"/>
          </a:xfrm>
          <a:custGeom>
            <a:avLst/>
            <a:gdLst/>
            <a:ahLst/>
            <a:cxnLst/>
            <a:rect l="l" t="t" r="r" b="b"/>
            <a:pathLst>
              <a:path w="76200" h="228600">
                <a:moveTo>
                  <a:pt x="76200" y="0"/>
                </a:moveTo>
                <a:lnTo>
                  <a:pt x="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251827" y="6140196"/>
            <a:ext cx="76200" cy="228600"/>
          </a:xfrm>
          <a:custGeom>
            <a:avLst/>
            <a:gdLst/>
            <a:ahLst/>
            <a:cxnLst/>
            <a:rect l="l" t="t" r="r" b="b"/>
            <a:pathLst>
              <a:path w="76200" h="228600">
                <a:moveTo>
                  <a:pt x="0" y="0"/>
                </a:moveTo>
                <a:lnTo>
                  <a:pt x="7620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413627" y="636879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51" y="2952"/>
                </a:lnTo>
                <a:lnTo>
                  <a:pt x="11053" y="11049"/>
                </a:lnTo>
                <a:lnTo>
                  <a:pt x="2954" y="23145"/>
                </a:lnTo>
                <a:lnTo>
                  <a:pt x="0" y="38100"/>
                </a:lnTo>
                <a:lnTo>
                  <a:pt x="2954" y="53054"/>
                </a:lnTo>
                <a:lnTo>
                  <a:pt x="11053" y="65150"/>
                </a:lnTo>
                <a:lnTo>
                  <a:pt x="23151" y="73247"/>
                </a:lnTo>
                <a:lnTo>
                  <a:pt x="38100" y="76200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200" y="38100"/>
                </a:lnTo>
                <a:lnTo>
                  <a:pt x="73247" y="23145"/>
                </a:lnTo>
                <a:lnTo>
                  <a:pt x="65150" y="11049"/>
                </a:lnTo>
                <a:lnTo>
                  <a:pt x="53054" y="2952"/>
                </a:lnTo>
                <a:lnTo>
                  <a:pt x="381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450215" y="6140196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9320479" y="5297233"/>
            <a:ext cx="85725" cy="857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166227" y="6063996"/>
            <a:ext cx="381000" cy="304800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0" y="0"/>
                </a:moveTo>
                <a:lnTo>
                  <a:pt x="381000" y="304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923464" y="5662231"/>
            <a:ext cx="85725" cy="857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013827" y="5682996"/>
            <a:ext cx="119380" cy="312420"/>
          </a:xfrm>
          <a:custGeom>
            <a:avLst/>
            <a:gdLst/>
            <a:ahLst/>
            <a:cxnLst/>
            <a:rect l="l" t="t" r="r" b="b"/>
            <a:pathLst>
              <a:path w="119379" h="312420">
                <a:moveTo>
                  <a:pt x="0" y="0"/>
                </a:moveTo>
                <a:lnTo>
                  <a:pt x="118872" y="31241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9152064" y="6364033"/>
            <a:ext cx="85725" cy="857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542464" y="5602033"/>
            <a:ext cx="85725" cy="857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932864" y="5602033"/>
            <a:ext cx="85725" cy="857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085264" y="5983033"/>
            <a:ext cx="85725" cy="857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542464" y="6364033"/>
            <a:ext cx="85725" cy="857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166227" y="5682996"/>
            <a:ext cx="381000" cy="304800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381000" y="0"/>
                </a:moveTo>
                <a:lnTo>
                  <a:pt x="0" y="304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013827" y="5666994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 h="0">
                <a:moveTo>
                  <a:pt x="5334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623427" y="5682996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623427" y="5378196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304800"/>
                </a:moveTo>
                <a:lnTo>
                  <a:pt x="7620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9004427" y="5378196"/>
            <a:ext cx="381000" cy="304800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381000" y="0"/>
                </a:moveTo>
                <a:lnTo>
                  <a:pt x="0" y="304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623427" y="5682996"/>
            <a:ext cx="533400" cy="685800"/>
          </a:xfrm>
          <a:custGeom>
            <a:avLst/>
            <a:gdLst/>
            <a:ahLst/>
            <a:cxnLst/>
            <a:rect l="l" t="t" r="r" b="b"/>
            <a:pathLst>
              <a:path w="533400" h="685800">
                <a:moveTo>
                  <a:pt x="0" y="0"/>
                </a:moveTo>
                <a:lnTo>
                  <a:pt x="533400" y="685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547227" y="5682996"/>
            <a:ext cx="76200" cy="685800"/>
          </a:xfrm>
          <a:custGeom>
            <a:avLst/>
            <a:gdLst/>
            <a:ahLst/>
            <a:cxnLst/>
            <a:rect l="l" t="t" r="r" b="b"/>
            <a:pathLst>
              <a:path w="76200" h="685800">
                <a:moveTo>
                  <a:pt x="76200" y="0"/>
                </a:moveTo>
                <a:lnTo>
                  <a:pt x="0" y="685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547227" y="6368796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9004427" y="5682996"/>
            <a:ext cx="152400" cy="685800"/>
          </a:xfrm>
          <a:custGeom>
            <a:avLst/>
            <a:gdLst/>
            <a:ahLst/>
            <a:cxnLst/>
            <a:rect l="l" t="t" r="r" b="b"/>
            <a:pathLst>
              <a:path w="152400" h="685800">
                <a:moveTo>
                  <a:pt x="0" y="0"/>
                </a:moveTo>
                <a:lnTo>
                  <a:pt x="152400" y="685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9156827" y="5378196"/>
            <a:ext cx="228600" cy="990600"/>
          </a:xfrm>
          <a:custGeom>
            <a:avLst/>
            <a:gdLst/>
            <a:ahLst/>
            <a:cxnLst/>
            <a:rect l="l" t="t" r="r" b="b"/>
            <a:pathLst>
              <a:path w="228600" h="990600">
                <a:moveTo>
                  <a:pt x="228600" y="0"/>
                </a:moveTo>
                <a:lnTo>
                  <a:pt x="0" y="990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5"/>
              <a:t>Huo</a:t>
            </a:r>
            <a:r>
              <a:rPr dirty="0" spc="-50"/>
              <a:t> </a:t>
            </a:r>
            <a:r>
              <a:rPr dirty="0" spc="-5"/>
              <a:t>Hongwei</a:t>
            </a:r>
          </a:p>
        </p:txBody>
      </p:sp>
      <p:sp>
        <p:nvSpPr>
          <p:cNvPr id="76" name="object 7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Arial"/>
                <a:cs typeface="Arial"/>
              </a:rPr>
              <a:t>1.2</a:t>
            </a:r>
            <a:r>
              <a:rPr dirty="0" spc="-80">
                <a:latin typeface="Arial"/>
                <a:cs typeface="Arial"/>
              </a:rPr>
              <a:t> </a:t>
            </a:r>
            <a:r>
              <a:rPr dirty="0" spc="-15"/>
              <a:t>基本概念和术语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2935" y="1601977"/>
            <a:ext cx="8559800" cy="901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198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00339A"/>
                </a:solidFill>
                <a:latin typeface="宋体"/>
                <a:cs typeface="宋体"/>
              </a:rPr>
              <a:t>数据的逻辑结构按关系分为线性结构（关系是线性的）和非线性 </a:t>
            </a:r>
            <a:r>
              <a:rPr dirty="0" sz="2400" spc="-10" b="1">
                <a:solidFill>
                  <a:srgbClr val="00339A"/>
                </a:solidFill>
                <a:latin typeface="宋体"/>
                <a:cs typeface="宋体"/>
              </a:rPr>
              <a:t>结构（关系是非线性的）。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03839" y="2634995"/>
            <a:ext cx="2209800" cy="381000"/>
          </a:xfrm>
          <a:prstGeom prst="rect">
            <a:avLst/>
          </a:prstGeom>
          <a:ln w="12700">
            <a:solidFill>
              <a:srgbClr val="00339A"/>
            </a:solidFill>
          </a:ln>
        </p:spPr>
        <p:txBody>
          <a:bodyPr wrap="square" lIns="0" tIns="17145" rIns="0" bIns="0" rtlCol="0" vert="horz">
            <a:spAutoFit/>
          </a:bodyPr>
          <a:lstStyle/>
          <a:p>
            <a:pPr marL="37465">
              <a:lnSpc>
                <a:spcPts val="2860"/>
              </a:lnSpc>
              <a:spcBef>
                <a:spcPts val="135"/>
              </a:spcBef>
            </a:pPr>
            <a:r>
              <a:rPr dirty="0" sz="2400" spc="-10" b="1">
                <a:latin typeface="宋体"/>
                <a:cs typeface="宋体"/>
              </a:rPr>
              <a:t>数据的逻辑结构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7839" y="3473196"/>
            <a:ext cx="1600200" cy="381000"/>
          </a:xfrm>
          <a:prstGeom prst="rect">
            <a:avLst/>
          </a:prstGeom>
          <a:ln w="12700">
            <a:solidFill>
              <a:srgbClr val="00339A"/>
            </a:solidFill>
          </a:ln>
        </p:spPr>
        <p:txBody>
          <a:bodyPr wrap="square" lIns="0" tIns="17145" rIns="0" bIns="0" rtlCol="0" vert="horz">
            <a:spAutoFit/>
          </a:bodyPr>
          <a:lstStyle/>
          <a:p>
            <a:pPr marL="37465">
              <a:lnSpc>
                <a:spcPts val="2860"/>
              </a:lnSpc>
              <a:spcBef>
                <a:spcPts val="135"/>
              </a:spcBef>
            </a:pPr>
            <a:r>
              <a:rPr dirty="0" sz="2400" spc="-10" b="1">
                <a:latin typeface="宋体"/>
                <a:cs typeface="宋体"/>
              </a:rPr>
              <a:t>非线性结构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08439" y="3473196"/>
            <a:ext cx="1371600" cy="381000"/>
          </a:xfrm>
          <a:prstGeom prst="rect">
            <a:avLst/>
          </a:prstGeom>
          <a:ln w="12700">
            <a:solidFill>
              <a:srgbClr val="00339A"/>
            </a:solidFill>
          </a:ln>
        </p:spPr>
        <p:txBody>
          <a:bodyPr wrap="square" lIns="0" tIns="17145" rIns="0" bIns="0" rtlCol="0" vert="horz">
            <a:spAutoFit/>
          </a:bodyPr>
          <a:lstStyle/>
          <a:p>
            <a:pPr marL="75565">
              <a:lnSpc>
                <a:spcPts val="2860"/>
              </a:lnSpc>
              <a:spcBef>
                <a:spcPts val="135"/>
              </a:spcBef>
            </a:pPr>
            <a:r>
              <a:rPr dirty="0" sz="2400" spc="-10" b="1">
                <a:latin typeface="宋体"/>
                <a:cs typeface="宋体"/>
              </a:rPr>
              <a:t>线性结构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94439" y="4311396"/>
            <a:ext cx="1295400" cy="381000"/>
          </a:xfrm>
          <a:prstGeom prst="rect">
            <a:avLst/>
          </a:prstGeom>
          <a:ln w="12700">
            <a:solidFill>
              <a:srgbClr val="00339A"/>
            </a:solidFill>
          </a:ln>
        </p:spPr>
        <p:txBody>
          <a:bodyPr wrap="square" lIns="0" tIns="17145" rIns="0" bIns="0" rtlCol="0" vert="horz">
            <a:spAutoFit/>
          </a:bodyPr>
          <a:lstStyle/>
          <a:p>
            <a:pPr marL="37465">
              <a:lnSpc>
                <a:spcPts val="2860"/>
              </a:lnSpc>
              <a:spcBef>
                <a:spcPts val="135"/>
              </a:spcBef>
            </a:pPr>
            <a:r>
              <a:rPr dirty="0" sz="2400" spc="-10" b="1">
                <a:latin typeface="宋体"/>
                <a:cs typeface="宋体"/>
              </a:rPr>
              <a:t>树型结构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60839" y="4311396"/>
            <a:ext cx="990600" cy="381000"/>
          </a:xfrm>
          <a:prstGeom prst="rect">
            <a:avLst/>
          </a:prstGeom>
          <a:ln w="12700">
            <a:solidFill>
              <a:srgbClr val="00339A"/>
            </a:solidFill>
          </a:ln>
        </p:spPr>
        <p:txBody>
          <a:bodyPr wrap="square" lIns="0" tIns="17145" rIns="0" bIns="0" rtlCol="0" vert="horz">
            <a:spAutoFit/>
          </a:bodyPr>
          <a:lstStyle/>
          <a:p>
            <a:pPr marL="37465">
              <a:lnSpc>
                <a:spcPts val="2860"/>
              </a:lnSpc>
              <a:spcBef>
                <a:spcPts val="135"/>
              </a:spcBef>
            </a:pPr>
            <a:r>
              <a:rPr dirty="0" sz="2400" spc="-10" b="1">
                <a:latin typeface="宋体"/>
                <a:cs typeface="宋体"/>
              </a:rPr>
              <a:t>线性表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47027" y="4311396"/>
            <a:ext cx="1295400" cy="381000"/>
          </a:xfrm>
          <a:prstGeom prst="rect">
            <a:avLst/>
          </a:prstGeom>
          <a:ln w="12700">
            <a:solidFill>
              <a:srgbClr val="00339A"/>
            </a:solidFill>
          </a:ln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ts val="2860"/>
              </a:lnSpc>
              <a:spcBef>
                <a:spcPts val="135"/>
              </a:spcBef>
            </a:pPr>
            <a:r>
              <a:rPr dirty="0" sz="2400" spc="-10" b="1">
                <a:latin typeface="宋体"/>
                <a:cs typeface="宋体"/>
              </a:rPr>
              <a:t>网状结构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79839" y="5225796"/>
            <a:ext cx="1600200" cy="381000"/>
          </a:xfrm>
          <a:prstGeom prst="rect">
            <a:avLst/>
          </a:prstGeom>
          <a:ln w="12700">
            <a:solidFill>
              <a:srgbClr val="00339A"/>
            </a:solidFill>
          </a:ln>
        </p:spPr>
        <p:txBody>
          <a:bodyPr wrap="square" lIns="0" tIns="17145" rIns="0" bIns="0" rtlCol="0" vert="horz">
            <a:spAutoFit/>
          </a:bodyPr>
          <a:lstStyle/>
          <a:p>
            <a:pPr marL="37465">
              <a:lnSpc>
                <a:spcPts val="2860"/>
              </a:lnSpc>
              <a:spcBef>
                <a:spcPts val="135"/>
              </a:spcBef>
            </a:pPr>
            <a:r>
              <a:rPr dirty="0" sz="2400" spc="-10" b="1">
                <a:latin typeface="宋体"/>
                <a:cs typeface="宋体"/>
              </a:rPr>
              <a:t>特殊线性表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32439" y="5225796"/>
            <a:ext cx="1600200" cy="381000"/>
          </a:xfrm>
          <a:prstGeom prst="rect">
            <a:avLst/>
          </a:prstGeom>
          <a:ln w="12700">
            <a:solidFill>
              <a:srgbClr val="00339A"/>
            </a:solidFill>
          </a:ln>
        </p:spPr>
        <p:txBody>
          <a:bodyPr wrap="square" lIns="0" tIns="17145" rIns="0" bIns="0" rtlCol="0" vert="horz">
            <a:spAutoFit/>
          </a:bodyPr>
          <a:lstStyle/>
          <a:p>
            <a:pPr marL="37465">
              <a:lnSpc>
                <a:spcPts val="2860"/>
              </a:lnSpc>
              <a:spcBef>
                <a:spcPts val="135"/>
              </a:spcBef>
            </a:pPr>
            <a:r>
              <a:rPr dirty="0" sz="2400" spc="-10" b="1">
                <a:latin typeface="宋体"/>
                <a:cs typeface="宋体"/>
              </a:rPr>
              <a:t>线性表推广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7239" y="5225796"/>
            <a:ext cx="1600200" cy="381000"/>
          </a:xfrm>
          <a:prstGeom prst="rect">
            <a:avLst/>
          </a:prstGeom>
          <a:ln w="12700">
            <a:solidFill>
              <a:srgbClr val="00339A"/>
            </a:solidFill>
          </a:ln>
        </p:spPr>
        <p:txBody>
          <a:bodyPr wrap="square" lIns="0" tIns="17145" rIns="0" bIns="0" rtlCol="0" vert="horz">
            <a:spAutoFit/>
          </a:bodyPr>
          <a:lstStyle/>
          <a:p>
            <a:pPr marL="37465">
              <a:lnSpc>
                <a:spcPts val="2860"/>
              </a:lnSpc>
              <a:spcBef>
                <a:spcPts val="135"/>
              </a:spcBef>
            </a:pPr>
            <a:r>
              <a:rPr dirty="0" sz="2400" spc="-10" b="1">
                <a:latin typeface="宋体"/>
                <a:cs typeface="宋体"/>
              </a:rPr>
              <a:t>一般线性表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85039" y="5225796"/>
            <a:ext cx="381000" cy="381000"/>
          </a:xfrm>
          <a:prstGeom prst="rect">
            <a:avLst/>
          </a:prstGeom>
          <a:ln w="12700">
            <a:solidFill>
              <a:srgbClr val="00339A"/>
            </a:solidFill>
          </a:ln>
        </p:spPr>
        <p:txBody>
          <a:bodyPr wrap="square" lIns="0" tIns="17145" rIns="0" bIns="0" rtlCol="0" vert="horz">
            <a:spAutoFit/>
          </a:bodyPr>
          <a:lstStyle/>
          <a:p>
            <a:pPr marL="37465">
              <a:lnSpc>
                <a:spcPts val="2860"/>
              </a:lnSpc>
              <a:spcBef>
                <a:spcPts val="135"/>
              </a:spcBef>
            </a:pPr>
            <a:r>
              <a:rPr dirty="0" sz="2400" spc="-10" b="1">
                <a:latin typeface="宋体"/>
                <a:cs typeface="宋体"/>
              </a:rPr>
              <a:t>树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785227" y="5225796"/>
            <a:ext cx="838200" cy="381000"/>
          </a:xfrm>
          <a:custGeom>
            <a:avLst/>
            <a:gdLst/>
            <a:ahLst/>
            <a:cxnLst/>
            <a:rect l="l" t="t" r="r" b="b"/>
            <a:pathLst>
              <a:path w="838200" h="381000">
                <a:moveTo>
                  <a:pt x="0" y="0"/>
                </a:moveTo>
                <a:lnTo>
                  <a:pt x="0" y="381000"/>
                </a:lnTo>
                <a:lnTo>
                  <a:pt x="838200" y="381000"/>
                </a:lnTo>
                <a:lnTo>
                  <a:pt x="8382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718427" y="5225796"/>
            <a:ext cx="1956435" cy="396240"/>
          </a:xfrm>
          <a:prstGeom prst="rect">
            <a:avLst/>
          </a:prstGeom>
          <a:ln w="12700">
            <a:solidFill>
              <a:srgbClr val="00339A"/>
            </a:solidFill>
          </a:ln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2400" spc="-10" b="1">
                <a:latin typeface="宋体"/>
                <a:cs typeface="宋体"/>
              </a:rPr>
              <a:t>二叉树</a:t>
            </a:r>
            <a:r>
              <a:rPr dirty="0" sz="2400" spc="-400" b="1">
                <a:latin typeface="宋体"/>
                <a:cs typeface="宋体"/>
              </a:rPr>
              <a:t> </a:t>
            </a:r>
            <a:r>
              <a:rPr dirty="0" sz="2400" spc="-10" b="1">
                <a:latin typeface="宋体"/>
                <a:cs typeface="宋体"/>
              </a:rPr>
              <a:t>有向图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75827" y="5225796"/>
            <a:ext cx="990600" cy="381000"/>
          </a:xfrm>
          <a:prstGeom prst="rect">
            <a:avLst/>
          </a:prstGeom>
          <a:ln w="12700">
            <a:solidFill>
              <a:srgbClr val="00339A"/>
            </a:solidFill>
          </a:ln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ts val="2860"/>
              </a:lnSpc>
              <a:spcBef>
                <a:spcPts val="135"/>
              </a:spcBef>
            </a:pPr>
            <a:r>
              <a:rPr dirty="0" sz="2400" spc="-10" b="1">
                <a:latin typeface="宋体"/>
                <a:cs typeface="宋体"/>
              </a:rPr>
              <a:t>无向图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79639" y="6063996"/>
            <a:ext cx="1066800" cy="381000"/>
          </a:xfrm>
          <a:prstGeom prst="rect">
            <a:avLst/>
          </a:prstGeom>
          <a:ln w="12700">
            <a:solidFill>
              <a:srgbClr val="00339A"/>
            </a:solidFill>
          </a:ln>
        </p:spPr>
        <p:txBody>
          <a:bodyPr wrap="square" lIns="0" tIns="17145" rIns="0" bIns="0" rtlCol="0" vert="horz">
            <a:spAutoFit/>
          </a:bodyPr>
          <a:lstStyle/>
          <a:p>
            <a:pPr marL="75565">
              <a:lnSpc>
                <a:spcPts val="2860"/>
              </a:lnSpc>
              <a:spcBef>
                <a:spcPts val="135"/>
              </a:spcBef>
            </a:pPr>
            <a:r>
              <a:rPr dirty="0" sz="2400" spc="-10" b="1">
                <a:latin typeface="宋体"/>
                <a:cs typeface="宋体"/>
              </a:rPr>
              <a:t>线性表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46639" y="6063996"/>
            <a:ext cx="533400" cy="381000"/>
          </a:xfrm>
          <a:prstGeom prst="rect">
            <a:avLst/>
          </a:prstGeom>
          <a:ln w="12700">
            <a:solidFill>
              <a:srgbClr val="00339A"/>
            </a:solidFill>
          </a:ln>
        </p:spPr>
        <p:txBody>
          <a:bodyPr wrap="square" lIns="0" tIns="17145" rIns="0" bIns="0" rtlCol="0" vert="horz">
            <a:spAutoFit/>
          </a:bodyPr>
          <a:lstStyle/>
          <a:p>
            <a:pPr marL="113664">
              <a:lnSpc>
                <a:spcPts val="2860"/>
              </a:lnSpc>
              <a:spcBef>
                <a:spcPts val="135"/>
              </a:spcBef>
            </a:pPr>
            <a:r>
              <a:rPr dirty="0" sz="2400" spc="-10" b="1">
                <a:latin typeface="宋体"/>
                <a:cs typeface="宋体"/>
              </a:rPr>
              <a:t>串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03639" y="6063996"/>
            <a:ext cx="990600" cy="381000"/>
          </a:xfrm>
          <a:prstGeom prst="rect">
            <a:avLst/>
          </a:prstGeom>
          <a:ln w="12700">
            <a:solidFill>
              <a:srgbClr val="00339A"/>
            </a:solidFill>
          </a:ln>
        </p:spPr>
        <p:txBody>
          <a:bodyPr wrap="square" lIns="0" tIns="17145" rIns="0" bIns="0" rtlCol="0" vert="horz">
            <a:spAutoFit/>
          </a:bodyPr>
          <a:lstStyle/>
          <a:p>
            <a:pPr marL="37465">
              <a:lnSpc>
                <a:spcPts val="2860"/>
              </a:lnSpc>
              <a:spcBef>
                <a:spcPts val="135"/>
              </a:spcBef>
            </a:pPr>
            <a:r>
              <a:rPr dirty="0" sz="2400" spc="-10" b="1">
                <a:latin typeface="宋体"/>
                <a:cs typeface="宋体"/>
              </a:rPr>
              <a:t>栈和队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08639" y="6063996"/>
            <a:ext cx="838200" cy="381000"/>
          </a:xfrm>
          <a:prstGeom prst="rect">
            <a:avLst/>
          </a:prstGeom>
          <a:ln w="12700">
            <a:solidFill>
              <a:srgbClr val="00339A"/>
            </a:solidFill>
          </a:ln>
        </p:spPr>
        <p:txBody>
          <a:bodyPr wrap="square" lIns="0" tIns="17145" rIns="0" bIns="0" rtlCol="0" vert="horz">
            <a:spAutoFit/>
          </a:bodyPr>
          <a:lstStyle/>
          <a:p>
            <a:pPr marL="113664">
              <a:lnSpc>
                <a:spcPts val="2860"/>
              </a:lnSpc>
              <a:spcBef>
                <a:spcPts val="135"/>
              </a:spcBef>
            </a:pPr>
            <a:r>
              <a:rPr dirty="0" sz="2400" spc="-10" b="1">
                <a:latin typeface="宋体"/>
                <a:cs typeface="宋体"/>
              </a:rPr>
              <a:t>数组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99239" y="6063996"/>
            <a:ext cx="990600" cy="381000"/>
          </a:xfrm>
          <a:prstGeom prst="rect">
            <a:avLst/>
          </a:prstGeom>
          <a:ln w="12700">
            <a:solidFill>
              <a:srgbClr val="00339A"/>
            </a:solidFill>
          </a:ln>
        </p:spPr>
        <p:txBody>
          <a:bodyPr wrap="square" lIns="0" tIns="17145" rIns="0" bIns="0" rtlCol="0" vert="horz">
            <a:spAutoFit/>
          </a:bodyPr>
          <a:lstStyle/>
          <a:p>
            <a:pPr marL="37465">
              <a:lnSpc>
                <a:spcPts val="2860"/>
              </a:lnSpc>
              <a:spcBef>
                <a:spcPts val="135"/>
              </a:spcBef>
            </a:pPr>
            <a:r>
              <a:rPr dirty="0" sz="2400" spc="-10" b="1">
                <a:latin typeface="宋体"/>
                <a:cs typeface="宋体"/>
              </a:rPr>
              <a:t>广义表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37239" y="3015995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270639" y="3015995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280039" y="3625596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 h="0">
                <a:moveTo>
                  <a:pt x="4572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270639" y="3625596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 h="0">
                <a:moveTo>
                  <a:pt x="4572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594239" y="3854196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956439" y="3854196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175627" y="3854196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594239" y="4692396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289427" y="4692396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899039" y="4692396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337427" y="4692396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013827" y="4692396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765439" y="4920996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965839" y="4920996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794627" y="4539996"/>
            <a:ext cx="0" cy="685800"/>
          </a:xfrm>
          <a:custGeom>
            <a:avLst/>
            <a:gdLst/>
            <a:ahLst/>
            <a:cxnLst/>
            <a:rect l="l" t="t" r="r" b="b"/>
            <a:pathLst>
              <a:path w="0"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9004427" y="4539996"/>
            <a:ext cx="0" cy="685800"/>
          </a:xfrm>
          <a:custGeom>
            <a:avLst/>
            <a:gdLst/>
            <a:ahLst/>
            <a:cxnLst/>
            <a:rect l="l" t="t" r="r" b="b"/>
            <a:pathLst>
              <a:path w="0"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765439" y="4920996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 h="0">
                <a:moveTo>
                  <a:pt x="1523987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899039" y="4920996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 h="0">
                <a:moveTo>
                  <a:pt x="10668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489827" y="4539996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3048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242427" y="4539996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 h="0">
                <a:moveTo>
                  <a:pt x="7620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765439" y="5606796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137039" y="5606796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975239" y="5606796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889639" y="5606796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880239" y="5606796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804039" y="3015995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804039" y="3320796"/>
            <a:ext cx="2895600" cy="0"/>
          </a:xfrm>
          <a:custGeom>
            <a:avLst/>
            <a:gdLst/>
            <a:ahLst/>
            <a:cxnLst/>
            <a:rect l="l" t="t" r="r" b="b"/>
            <a:pathLst>
              <a:path w="2895600" h="0">
                <a:moveTo>
                  <a:pt x="2895587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699627" y="3320796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12700">
            <a:solidFill>
              <a:srgbClr val="003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8013827" y="3473196"/>
            <a:ext cx="1371600" cy="381000"/>
          </a:xfrm>
          <a:prstGeom prst="rect">
            <a:avLst/>
          </a:prstGeom>
          <a:ln w="12700">
            <a:solidFill>
              <a:srgbClr val="00339A"/>
            </a:solidFill>
          </a:ln>
        </p:spPr>
        <p:txBody>
          <a:bodyPr wrap="square" lIns="0" tIns="17145" rIns="0" bIns="0" rtlCol="0" vert="horz">
            <a:spAutoFit/>
          </a:bodyPr>
          <a:lstStyle/>
          <a:p>
            <a:pPr marL="76200">
              <a:lnSpc>
                <a:spcPts val="2860"/>
              </a:lnSpc>
              <a:spcBef>
                <a:spcPts val="135"/>
              </a:spcBef>
            </a:pPr>
            <a:r>
              <a:rPr dirty="0" sz="2400" spc="-10" b="1">
                <a:latin typeface="宋体"/>
                <a:cs typeface="宋体"/>
              </a:rPr>
              <a:t>文件结构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5"/>
              <a:t>Huo</a:t>
            </a:r>
            <a:r>
              <a:rPr dirty="0" spc="-50"/>
              <a:t> </a:t>
            </a:r>
            <a:r>
              <a:rPr dirty="0" spc="-5"/>
              <a:t>Hongwei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adriano</dc:creator>
  <dc:title>Microsoft PowerPoint - lec01.ppt</dc:title>
  <dcterms:created xsi:type="dcterms:W3CDTF">2019-09-13T12:21:35Z</dcterms:created>
  <dcterms:modified xsi:type="dcterms:W3CDTF">2019-09-13T12:21:35Z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2006-05-13T00:00:00Z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2019-09-13T00:00:00Z</vt:filetime>
  </property>
</Properties>
</file>