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394" r:id="rId2"/>
    <p:sldId id="395" r:id="rId3"/>
    <p:sldId id="383" r:id="rId4"/>
    <p:sldId id="396" r:id="rId5"/>
    <p:sldId id="397" r:id="rId6"/>
    <p:sldId id="390" r:id="rId7"/>
    <p:sldId id="398" r:id="rId8"/>
    <p:sldId id="389" r:id="rId9"/>
    <p:sldId id="399" r:id="rId10"/>
    <p:sldId id="400" r:id="rId11"/>
    <p:sldId id="401" r:id="rId12"/>
    <p:sldId id="402" r:id="rId13"/>
    <p:sldId id="391" r:id="rId14"/>
    <p:sldId id="259" r:id="rId15"/>
    <p:sldId id="260" r:id="rId16"/>
    <p:sldId id="270" r:id="rId17"/>
    <p:sldId id="272" r:id="rId18"/>
    <p:sldId id="403" r:id="rId19"/>
    <p:sldId id="404" r:id="rId20"/>
    <p:sldId id="405" r:id="rId21"/>
    <p:sldId id="406" r:id="rId22"/>
    <p:sldId id="407" r:id="rId23"/>
    <p:sldId id="408" r:id="rId24"/>
    <p:sldId id="392" r:id="rId25"/>
    <p:sldId id="409" r:id="rId26"/>
    <p:sldId id="386" r:id="rId27"/>
    <p:sldId id="410" r:id="rId28"/>
    <p:sldId id="357" r:id="rId29"/>
    <p:sldId id="412" r:id="rId30"/>
    <p:sldId id="413" r:id="rId31"/>
    <p:sldId id="414" r:id="rId32"/>
    <p:sldId id="411" r:id="rId33"/>
    <p:sldId id="359" r:id="rId34"/>
    <p:sldId id="362" r:id="rId35"/>
    <p:sldId id="415" r:id="rId36"/>
    <p:sldId id="387" r:id="rId37"/>
    <p:sldId id="393" r:id="rId38"/>
    <p:sldId id="41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80"/>
    <a:srgbClr val="FF6600"/>
    <a:srgbClr val="0000FF"/>
    <a:srgbClr val="FF0000"/>
    <a:srgbClr val="FFFF99"/>
    <a:srgbClr val="8000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06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8206E858-A982-46DC-884E-9FCF0BD07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C2DF956F-D73F-4CCE-9496-463D6A899C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4C0C2248-920A-4670-8A2E-74F1C338365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B32976FC-18C4-42D3-A40C-D45B9C56BE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C918ECDF-44DF-49FC-8D3E-23C653CD77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7AD45CD6-379D-4E35-BE08-B396C733A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fld id="{2BF9FD61-9E64-4DCE-AE16-28E9099EDA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22" name="Group 2">
            <a:extLst>
              <a:ext uri="{FF2B5EF4-FFF2-40B4-BE49-F238E27FC236}">
                <a16:creationId xmlns:a16="http://schemas.microsoft.com/office/drawing/2014/main" id="{AEC3A74E-CBA4-47CF-A689-732B760A096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9923" name="Group 3">
              <a:extLst>
                <a:ext uri="{FF2B5EF4-FFF2-40B4-BE49-F238E27FC236}">
                  <a16:creationId xmlns:a16="http://schemas.microsoft.com/office/drawing/2014/main" id="{14484958-7C25-4E04-8381-3A1A2675D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9924" name="Rectangle 4">
                <a:extLst>
                  <a:ext uri="{FF2B5EF4-FFF2-40B4-BE49-F238E27FC236}">
                    <a16:creationId xmlns:a16="http://schemas.microsoft.com/office/drawing/2014/main" id="{7FCCEA00-AAA8-4395-8C21-A27A3CB5A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25" name="Rectangle 5">
                <a:extLst>
                  <a:ext uri="{FF2B5EF4-FFF2-40B4-BE49-F238E27FC236}">
                    <a16:creationId xmlns:a16="http://schemas.microsoft.com/office/drawing/2014/main" id="{4B202F64-027F-4C44-B755-46BAF2312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9926" name="Group 6">
              <a:extLst>
                <a:ext uri="{FF2B5EF4-FFF2-40B4-BE49-F238E27FC236}">
                  <a16:creationId xmlns:a16="http://schemas.microsoft.com/office/drawing/2014/main" id="{1BFD49A2-3F4C-4090-9D33-24A61D42E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9927" name="Rectangle 7">
                <a:extLst>
                  <a:ext uri="{FF2B5EF4-FFF2-40B4-BE49-F238E27FC236}">
                    <a16:creationId xmlns:a16="http://schemas.microsoft.com/office/drawing/2014/main" id="{D760E2C5-977F-4F23-9D07-936A4B605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28" name="Rectangle 8">
                <a:extLst>
                  <a:ext uri="{FF2B5EF4-FFF2-40B4-BE49-F238E27FC236}">
                    <a16:creationId xmlns:a16="http://schemas.microsoft.com/office/drawing/2014/main" id="{1D6CA7DD-B447-4C0B-A716-5C93BBDC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29" name="Rectangle 9">
              <a:extLst>
                <a:ext uri="{FF2B5EF4-FFF2-40B4-BE49-F238E27FC236}">
                  <a16:creationId xmlns:a16="http://schemas.microsoft.com/office/drawing/2014/main" id="{D643463F-8930-48AA-8CD5-0DA97A1B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Rectangle 10">
              <a:extLst>
                <a:ext uri="{FF2B5EF4-FFF2-40B4-BE49-F238E27FC236}">
                  <a16:creationId xmlns:a16="http://schemas.microsoft.com/office/drawing/2014/main" id="{9FF1FBA1-AC1E-4F5C-9D14-59B61D0A9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Rectangle 11">
              <a:extLst>
                <a:ext uri="{FF2B5EF4-FFF2-40B4-BE49-F238E27FC236}">
                  <a16:creationId xmlns:a16="http://schemas.microsoft.com/office/drawing/2014/main" id="{408ADC4E-C195-4A02-91A8-37FF6F1A3A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42E6163C-F861-4BEB-9BBB-412495C968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AA312C6D-D5C1-4930-9F10-BDE1B01FE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FD5D59B-6C55-40F3-954A-B976A13029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A4A533-D012-48A1-9A67-0D3A2E21E65B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3690FD1A-4E3E-4527-8FC1-B48E1B8FBB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385D1BAF-1570-4A24-B3DB-38023E931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D875BD-27C4-44AE-B572-0BAC8C4BA6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DAC48-AA97-4320-865F-F13EDE86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F0CFA-EB81-42AA-851C-10C00DBB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356FE-0E6C-4975-BA86-9568F0DE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E23AFA-B9A8-4AE7-B21F-CE0188334BAE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E0566-35B1-4129-9EB7-D8B7D7B2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2A1FC-2831-4DB4-B6CA-83F7AAEF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E8E3A-5631-4D0F-9558-711DD2B6DD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73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CDD72-EC26-41B3-8688-15462C58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973DC-CF3D-4C5B-AC4B-315DEED3F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96C4-ACE3-4779-94B4-C83C9D55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1B873-6840-401A-899B-3FCCC7B714E3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827E7-5702-4007-B00F-D929C7C8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78AF1-5A0C-4D08-8D80-92422D81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81CFE-0C62-4CAD-AD0D-A64132BD86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53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0309-59D2-450E-8931-358062E8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9028365F-0F8C-402B-8200-30994EFA9A3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EC0AF-78EB-4757-8331-1162640E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12C4E6-15E9-43B0-9C2A-75A9F1C188D1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617E3-BB32-4D4D-BDF6-6CA7DF3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FC024-C7FB-4C69-8315-8E462232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B56907-A8C2-463B-AB63-F7485DB03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06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A96AF-70BD-4B85-B109-B1A8EE6E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martArt 占位符 2">
            <a:extLst>
              <a:ext uri="{FF2B5EF4-FFF2-40B4-BE49-F238E27FC236}">
                <a16:creationId xmlns:a16="http://schemas.microsoft.com/office/drawing/2014/main" id="{03FE80B3-6959-4343-AC67-B5906283094C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87C43-73EF-4203-9849-1931C5B2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7A3D4B-E42B-4EFF-80B6-60645E4A6E59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4AF49-911A-47AC-BE68-71E1631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41ABC-0622-4E93-85FB-C29DFA72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F715A4-9628-4AA8-AC52-28E1DDFBBF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4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4977-86A6-4CEC-A1D9-69565230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3A696-D4B9-47A9-BD02-81166DC14A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F50DA-2886-4C85-9A43-C8EB1147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85EFB-734A-4485-9AEF-CE4E1229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DF27A60-D9EE-4C64-A4B3-3F9AED806C58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CDD1B-A3E9-463F-93BA-382C9B2B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1F8B7-02E9-4ABD-BB28-A660669E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7D222C-2CDC-4278-972A-F1280AD85A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345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0416-59B0-4331-B530-A7A6B843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54808-8683-44A7-BD59-B9CC1D0E35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59AEE-88DE-42F3-8F8B-5E41E6AC5B7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DD09B7-90DA-4DD1-AD3F-A1E5DCF339D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2D5316E-D479-4DA9-910C-93FDEA8B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E53CFE-2D28-4381-8BFF-06E6CF7238EA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35AD7F6-6E3F-4E65-B31E-DA337288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1814745-76ED-4249-A992-B29FF5EE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157B63-A07B-467F-973F-C63BA05E6A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2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21E5A-2E02-4CBA-9964-0B3EA73B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63FF9-9F2B-4181-B4C0-0FCA5E6D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13134-1B2D-47E3-B1B9-D52DFD2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4FA147-C0E1-4970-8229-9C8352EAA5CA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FCE37-919E-43F1-A499-038F72E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9ACBD-840B-46B3-8C72-3457710D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C7160-B2D8-4A91-85D8-47CBAD86A6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8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6BF4-981F-45C5-99A8-7D79488B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DF812-5E82-447F-834A-A767D85E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BFCDE-A821-4AAE-932B-22FB731C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B859BD-7D32-4B1F-AC1B-21DDD6C66C04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DD041-59E9-42F4-84D7-E1AB528C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CDF5B-E4EB-4E39-BEA4-1ABE80A4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8E6DF-4245-4896-B3B0-73AA8A33A2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03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CB5D9-0B44-4B3E-8CCC-CE14258D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E947-C5F1-4232-80F6-E2C73E16C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A848A-FD96-4AFD-BC91-274CF107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63052-426C-497C-9997-649FABCF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E39AD-505F-43A9-B6A7-89714F60CAB8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3517B-7299-4018-A0D1-5D45DC6E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8242F-C272-47FE-A9CD-87D26625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7BE3B-D791-4A89-A1A9-97A64A61FE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72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64D4-37DC-4C45-8D08-1B76EDF0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B4605-1384-44C8-ABB0-ED04DE51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A12BC-1D7C-4D2E-B3E2-77DCD6DFD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1C8657-0657-4C58-8069-464DA942E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AFAB3C-8D8C-4FF8-A5C9-7AC542AC7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C28248-282F-4C5A-8636-3947B186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A12104-D7B4-4A1A-9538-8E2F569224B2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35AB2-C5E6-4435-9832-9F68479D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47D229-D2CC-4EA5-A93C-783BCC7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D4025-834E-47FC-AC5E-8708C37462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C29D-4534-4574-8425-FFAD958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7FA6C8-0D85-4457-A23A-C7A79E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FF3AF-17C4-44EE-A5E5-6CA68F52599A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BA3931-AFB9-4E88-A5EE-80CF9D12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B3D5E-CDE0-4B62-B288-2AD4B840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44F28-6FD3-4E2C-8F09-35DD3421FD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48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0AA7A7-2AC6-4B86-8632-F01EA22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904C53-8AD9-4EB5-9A47-CC2723BEA647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90A69B-D0AC-4A2E-BEF6-3173B8AA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07E408-0C45-4964-BDB7-D42BB4B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0AE66-2F3C-4F52-BABB-17D044093F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4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BBBA2-C24E-427F-B559-BC4A5669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8A124-BBB0-4808-A166-9DCE9B0E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0B77A-00F2-475C-A1EF-34D43312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0A9EE-8EDB-42C8-A7B1-C7C63E1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53683-ED53-4EC9-B85D-7F87838CB919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A62BE-056E-4A07-8F2C-6D09A7A5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49A3A-B3B8-43F1-A230-BCA7E7D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806CC-BED8-41DC-B360-59B9B60A17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8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E08A-D10B-4713-AF76-AF469F79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EDCFD-9C51-4BEC-9381-C9E0193C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2F24D-C7C9-49DF-BA13-9D7FE8FD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B2754-90B5-4EAB-B0DA-2F11C417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54E9B3-0ACA-495F-B177-77B2C3FF6D72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8617-C2BE-4F8F-A369-C92BA6AA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71438-2CDD-4A0B-85A2-BFFE0954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B31C0-3796-4F5A-8E78-41050D31F9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4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76C924E-02D4-4AF6-8A03-ED04A9F86C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D0B6C63-8F68-4986-B324-864DD6EC4B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D6770728-0AEA-4829-B096-0FC00832BD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21086AAC-D041-4767-9C39-B7F36137AE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CC564B0D-B9AB-4AAD-83B1-80944CCF56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13FB0DE3-8EF9-4693-BA00-1FDF2DCFE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35A79AB7-26B3-404F-8644-1AC5E7DC9F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4EADFC5F-7A9C-4A24-AE70-55E4D8605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3F88528D-C8FD-4B7F-9CA5-2B989B569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F3B8574B-9773-426A-8BE0-61D626CAA3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5627B4-7F35-4631-97CC-CE37375240FC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208908" name="Rectangle 12">
            <a:extLst>
              <a:ext uri="{FF2B5EF4-FFF2-40B4-BE49-F238E27FC236}">
                <a16:creationId xmlns:a16="http://schemas.microsoft.com/office/drawing/2014/main" id="{3353C852-0518-4E76-9C15-CA8B41A748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8909" name="Rectangle 13">
            <a:extLst>
              <a:ext uri="{FF2B5EF4-FFF2-40B4-BE49-F238E27FC236}">
                <a16:creationId xmlns:a16="http://schemas.microsoft.com/office/drawing/2014/main" id="{D91F8E68-46C9-4227-B4D5-58D0146D48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5F016F-373C-47E9-BE1B-597E6D658B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7BF91-A43D-4798-88B2-BB7F2683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5E8-FED4-4000-B411-C4AFFE590349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5D7B1-2B64-4B31-93F5-4ECD53AE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49BD-8967-4CE1-B525-52D7B1E6FE1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10D6E2-96D6-4541-B3B0-824E158E8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36B1382A-0FC1-44D1-84F8-0875E0906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数据结构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4400" b="1" i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STRUCTURE</a:t>
            </a:r>
            <a:endParaRPr lang="en-US" altLang="zh-CN" sz="4400" b="1" i="1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5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 </a:t>
            </a:r>
            <a:r>
              <a:rPr lang="en-US" altLang="zh-CN" sz="5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C++</a:t>
            </a:r>
            <a:r>
              <a:rPr lang="zh-CN" altLang="en-US" sz="5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语言描述 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6972F-2F7C-4EFF-B6C7-16F00DF6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24B3-F568-43FF-9DBC-17B4D683C162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C182C-FAAA-4593-838D-4D13761A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3754-A567-4B8F-8D17-A450FE27E11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D0F02B9B-11C8-4046-80AC-96BB99607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268A19F5-833E-42B5-B91A-D53236DE6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 b="1">
                <a:solidFill>
                  <a:srgbClr val="FF0000"/>
                </a:solidFill>
              </a:rPr>
              <a:t>数据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能输入到计算机中的符号集合</a:t>
            </a:r>
            <a:r>
              <a:rPr lang="en-US" altLang="zh-CN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 b="1">
                <a:solidFill>
                  <a:srgbClr val="FF0000"/>
                </a:solidFill>
              </a:rPr>
              <a:t>数据元素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数据的基本单位</a:t>
            </a:r>
            <a:r>
              <a:rPr lang="en-US" altLang="zh-CN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 b="1">
                <a:solidFill>
                  <a:srgbClr val="FF0000"/>
                </a:solidFill>
              </a:rPr>
              <a:t>数据对象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具有相同性质的数据元素的集合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46D61-A738-4E7F-B9F3-138BEB01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0409-E20C-4156-A81A-11E39C2B9EC5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32BBD-73DD-4763-80FA-1F595011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EEB-46AE-4823-B3F3-98627464C6E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A296448B-456F-4A4B-8DC7-BDA3B81E0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BC5B315-98FB-4DFA-876B-90E422CF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     4. </a:t>
            </a:r>
            <a:r>
              <a:rPr lang="zh-CN" altLang="en-US" b="1">
                <a:solidFill>
                  <a:srgbClr val="FF0000"/>
                </a:solidFill>
              </a:rPr>
              <a:t>数据结构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 DATA STRUCTURE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数据及其相互关系的集合</a:t>
            </a:r>
            <a:r>
              <a:rPr lang="en-US" altLang="zh-CN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zh-CN" altLang="en-US"/>
              <a:t>分为逻辑结构和存储结构</a:t>
            </a:r>
            <a:r>
              <a:rPr lang="en-US" altLang="zh-CN"/>
              <a:t>(</a:t>
            </a:r>
            <a:r>
              <a:rPr lang="zh-CN" altLang="en-US"/>
              <a:t>物理结构</a:t>
            </a:r>
            <a:r>
              <a:rPr lang="en-US" altLang="zh-CN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</a:t>
            </a:r>
            <a:r>
              <a:rPr lang="zh-CN" altLang="en-US" b="1">
                <a:solidFill>
                  <a:srgbClr val="FF0000"/>
                </a:solidFill>
              </a:rPr>
              <a:t>数据结构</a:t>
            </a:r>
            <a:r>
              <a:rPr lang="en-US" altLang="zh-CN" b="1">
                <a:solidFill>
                  <a:srgbClr val="FF0000"/>
                </a:solidFill>
              </a:rPr>
              <a:t>----------------</a:t>
            </a:r>
            <a:r>
              <a:rPr lang="zh-CN" altLang="en-US" b="1">
                <a:solidFill>
                  <a:srgbClr val="FF0000"/>
                </a:solidFill>
              </a:rPr>
              <a:t>类</a:t>
            </a:r>
            <a:r>
              <a:rPr lang="en-US" altLang="zh-CN" b="1">
                <a:solidFill>
                  <a:srgbClr val="FF0000"/>
                </a:solidFill>
              </a:rPr>
              <a:t>CLASS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数据之间的关系</a:t>
            </a:r>
            <a:r>
              <a:rPr lang="en-US" altLang="zh-CN" b="1">
                <a:solidFill>
                  <a:srgbClr val="FF0000"/>
                </a:solidFill>
              </a:rPr>
              <a:t>------- </a:t>
            </a:r>
            <a:r>
              <a:rPr lang="zh-CN" altLang="en-US" b="1">
                <a:solidFill>
                  <a:srgbClr val="FF0000"/>
                </a:solidFill>
              </a:rPr>
              <a:t>属性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基本操作  </a:t>
            </a:r>
            <a:r>
              <a:rPr lang="en-US" altLang="zh-CN" b="1">
                <a:solidFill>
                  <a:srgbClr val="FF0000"/>
                </a:solidFill>
              </a:rPr>
              <a:t>-------------  </a:t>
            </a:r>
            <a:r>
              <a:rPr lang="zh-CN" altLang="en-US" b="1">
                <a:solidFill>
                  <a:srgbClr val="FF0000"/>
                </a:solidFill>
              </a:rPr>
              <a:t>方法</a:t>
            </a:r>
            <a:r>
              <a:rPr lang="zh-CN" altLang="en-US"/>
              <a:t> 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2A0C-0451-49C0-8F18-F44E7B64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23B-A7EA-4687-8AF6-CE45A671704B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1D44D-BE6F-44D4-B955-ACDF2EF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5C8-A39B-455F-B30A-EF81FA869A0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A5AEB011-CADA-41EB-8988-E57A258C9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数据的逻辑结构分为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类：</a:t>
            </a: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6E84CD1A-F0A8-4606-8C0A-E36EC4515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）集合：</a:t>
            </a:r>
            <a:r>
              <a:rPr lang="zh-CN" altLang="en-US" sz="2800"/>
              <a:t>数据元素之间就是</a:t>
            </a:r>
            <a:r>
              <a:rPr lang="zh-CN" altLang="en-US" sz="2800">
                <a:latin typeface="Arial" panose="020B0604020202020204" pitchFamily="34" charset="0"/>
              </a:rPr>
              <a:t>“</a:t>
            </a:r>
            <a:r>
              <a:rPr lang="zh-CN" altLang="en-US" sz="2800"/>
              <a:t>属于同一个集合</a:t>
            </a:r>
            <a:r>
              <a:rPr lang="zh-CN" altLang="en-US" sz="2800">
                <a:latin typeface="Arial" panose="020B0604020202020204" pitchFamily="34" charset="0"/>
              </a:rPr>
              <a:t>”</a:t>
            </a:r>
            <a:r>
              <a:rPr lang="zh-CN" altLang="en-US" sz="2800"/>
              <a:t>，除此之外，没有任何关系；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  <a:r>
              <a:rPr lang="zh-CN" altLang="en-US" sz="2800">
                <a:solidFill>
                  <a:srgbClr val="FF0000"/>
                </a:solidFill>
              </a:rPr>
              <a:t>）线性结构：</a:t>
            </a:r>
            <a:r>
              <a:rPr lang="zh-CN" altLang="en-US" sz="2800"/>
              <a:t>数据元素之间存在着一对一的线性关系；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3</a:t>
            </a:r>
            <a:r>
              <a:rPr lang="zh-CN" altLang="en-US" sz="2800">
                <a:solidFill>
                  <a:srgbClr val="FF0000"/>
                </a:solidFill>
              </a:rPr>
              <a:t>）树结构：</a:t>
            </a:r>
            <a:r>
              <a:rPr lang="zh-CN" altLang="en-US" sz="2800"/>
              <a:t>数据元素之间存在着一对多的层次关系；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4</a:t>
            </a:r>
            <a:r>
              <a:rPr lang="zh-CN" altLang="en-US" sz="2800">
                <a:solidFill>
                  <a:srgbClr val="FF0000"/>
                </a:solidFill>
              </a:rPr>
              <a:t>）图结构：</a:t>
            </a:r>
            <a:r>
              <a:rPr lang="zh-CN" altLang="en-US" sz="2800"/>
              <a:t>数据元素之间存在着多对多的任意关系。</a:t>
            </a:r>
          </a:p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rgbClr val="0000CC"/>
                </a:solidFill>
              </a:rPr>
              <a:t>树结构和图结构也称为非线性结构。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E8F65-BABF-46B0-A26E-17150E6B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1669-9DA0-46BA-8766-42D23824E938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88DE1-9E84-404A-8E2D-200FFBEA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BE2A-0CF2-4700-96FA-DE616A0401F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387249F4-8A49-42EC-8A1E-CECC296C9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solidFill>
                  <a:srgbClr val="FF0000"/>
                </a:solidFill>
              </a:rPr>
              <a:t>数据结构形式化定义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BEFD5170-7649-4E97-8EFC-C49514E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 Data_Structure =(</a:t>
            </a:r>
            <a:r>
              <a:rPr lang="en-US" altLang="zh-CN" sz="2800" b="1" i="1"/>
              <a:t>D</a:t>
            </a:r>
            <a:r>
              <a:rPr lang="zh-CN" altLang="en-US" sz="2800"/>
              <a:t>，</a:t>
            </a:r>
            <a:r>
              <a:rPr lang="en-US" altLang="zh-CN" sz="2800" b="1" i="1"/>
              <a:t>R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其中，</a:t>
            </a:r>
            <a:r>
              <a:rPr lang="en-US" altLang="zh-CN" sz="2800" b="1" i="1"/>
              <a:t>D</a:t>
            </a:r>
            <a:r>
              <a:rPr lang="zh-CN" altLang="en-US" sz="2800"/>
              <a:t>是数据元素的有限集合，</a:t>
            </a:r>
            <a:r>
              <a:rPr lang="en-US" altLang="zh-CN" sz="2800" b="1" i="1"/>
              <a:t>R</a:t>
            </a:r>
            <a:r>
              <a:rPr lang="zh-CN" altLang="en-US" sz="2800"/>
              <a:t>是</a:t>
            </a:r>
            <a:r>
              <a:rPr lang="en-US" altLang="zh-CN" sz="2800" b="1" i="1"/>
              <a:t>D</a:t>
            </a:r>
            <a:r>
              <a:rPr lang="zh-CN" altLang="en-US" sz="2800"/>
              <a:t>上关系的有限集合。</a:t>
            </a:r>
          </a:p>
          <a:p>
            <a:r>
              <a:rPr lang="zh-CN" altLang="en-US" sz="2800"/>
              <a:t>例如：有一种数据结构</a:t>
            </a:r>
            <a:r>
              <a:rPr lang="en-US" altLang="zh-CN" sz="2800" b="1" i="1"/>
              <a:t>T</a:t>
            </a:r>
            <a:r>
              <a:rPr lang="en-US" altLang="zh-CN" sz="2800"/>
              <a:t>=(</a:t>
            </a:r>
            <a:r>
              <a:rPr lang="en-US" altLang="zh-CN" sz="2800" b="1" i="1"/>
              <a:t>D</a:t>
            </a:r>
            <a:r>
              <a:rPr lang="zh-CN" altLang="en-US" sz="2800"/>
              <a:t>，</a:t>
            </a:r>
            <a:r>
              <a:rPr lang="en-US" altLang="zh-CN" sz="2800" b="1" i="1"/>
              <a:t>R</a:t>
            </a:r>
            <a:r>
              <a:rPr lang="en-US" altLang="zh-CN" sz="2800"/>
              <a:t>)</a:t>
            </a:r>
            <a:r>
              <a:rPr lang="zh-CN" altLang="en-US" sz="2800"/>
              <a:t>，其中：</a:t>
            </a:r>
            <a:endParaRPr lang="zh-CN" altLang="en-US" sz="2800" b="1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/>
              <a:t>   D</a:t>
            </a:r>
            <a:r>
              <a:rPr lang="en-US" altLang="zh-CN" sz="2800"/>
              <a:t>={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zh-CN" altLang="en-US" sz="2800"/>
              <a:t>，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e</a:t>
            </a:r>
            <a:r>
              <a:rPr lang="zh-CN" altLang="en-US" sz="2800"/>
              <a:t>，</a:t>
            </a:r>
            <a:r>
              <a:rPr lang="en-US" altLang="zh-CN" sz="2800" i="1"/>
              <a:t>f</a:t>
            </a:r>
            <a:r>
              <a:rPr lang="zh-CN" altLang="en-US" sz="2800"/>
              <a:t>，</a:t>
            </a:r>
            <a:r>
              <a:rPr lang="en-US" altLang="zh-CN" sz="2800" i="1"/>
              <a:t>g</a:t>
            </a:r>
            <a:r>
              <a:rPr lang="zh-CN" altLang="en-US" sz="2800"/>
              <a:t>，</a:t>
            </a:r>
            <a:r>
              <a:rPr lang="en-US" altLang="zh-CN" sz="2800" i="1"/>
              <a:t>h</a:t>
            </a:r>
            <a:r>
              <a:rPr lang="zh-CN" altLang="en-US" sz="2800"/>
              <a:t>，</a:t>
            </a:r>
            <a:r>
              <a:rPr lang="en-US" altLang="zh-CN" sz="2800" i="1"/>
              <a:t>i</a:t>
            </a:r>
            <a:r>
              <a:rPr lang="zh-CN" altLang="en-US" sz="2800"/>
              <a:t>，</a:t>
            </a:r>
            <a:r>
              <a:rPr lang="en-US" altLang="zh-CN" sz="2800" i="1"/>
              <a:t>j</a:t>
            </a:r>
            <a:r>
              <a:rPr lang="en-US" altLang="zh-CN" sz="2800"/>
              <a:t>}</a:t>
            </a:r>
            <a:endParaRPr lang="en-US" altLang="zh-CN" sz="2800" b="1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/>
              <a:t>   R</a:t>
            </a:r>
            <a:r>
              <a:rPr lang="en-US" altLang="zh-CN" sz="2800"/>
              <a:t>={(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b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d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e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       (</a:t>
            </a:r>
            <a:r>
              <a:rPr lang="en-US" altLang="zh-CN" sz="2800" i="1"/>
              <a:t>c</a:t>
            </a:r>
            <a:r>
              <a:rPr lang="zh-CN" altLang="en-US" sz="2800"/>
              <a:t>，</a:t>
            </a:r>
            <a:r>
              <a:rPr lang="en-US" altLang="zh-CN" sz="2800" i="1"/>
              <a:t>f 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c</a:t>
            </a:r>
            <a:r>
              <a:rPr lang="zh-CN" altLang="en-US" sz="2800"/>
              <a:t>，</a:t>
            </a:r>
            <a:r>
              <a:rPr lang="en-US" altLang="zh-CN" sz="2800" i="1"/>
              <a:t>g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h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i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j</a:t>
            </a:r>
            <a:r>
              <a:rPr lang="en-US" altLang="zh-CN" sz="2800"/>
              <a:t>)}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显然，数据结构</a:t>
            </a:r>
            <a:r>
              <a:rPr lang="en-US" altLang="zh-CN" sz="2800"/>
              <a:t>T</a:t>
            </a:r>
            <a:r>
              <a:rPr lang="zh-CN" altLang="en-US" sz="2800"/>
              <a:t>是一棵树型结构。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83179-2880-4E9B-82E1-041FEA62C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z="33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“学生”表格</a:t>
            </a:r>
            <a:endParaRPr lang="zh-CN" altLang="en-US" sz="3300" b="1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A52FD29D-5A73-4C19-879D-4BFB92541CFC}"/>
              </a:ext>
            </a:extLst>
          </p:cNvPr>
          <p:cNvGraphicFramePr>
            <a:graphicFrameLocks noChangeAspect="1"/>
          </p:cNvGraphicFramePr>
          <p:nvPr>
            <p:ph type="tbl" idx="1"/>
          </p:nvPr>
        </p:nvGraphicFramePr>
        <p:xfrm>
          <a:off x="-71438" y="1371600"/>
          <a:ext cx="9182101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5536080" imgH="3201840" progId="Word.Document.8">
                  <p:embed/>
                </p:oleObj>
              </mc:Choice>
              <mc:Fallback>
                <p:oleObj name="Document" r:id="rId3" imgW="5536080" imgH="3201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2" r="19508"/>
                      <a:stretch>
                        <a:fillRect/>
                      </a:stretch>
                    </p:blipFill>
                    <p:spPr bwMode="auto">
                      <a:xfrm>
                        <a:off x="-71438" y="1371600"/>
                        <a:ext cx="9182101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7976878-943E-45FB-8827-FEF9B5280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zh-CN" altLang="en-US" sz="3700" b="1">
                <a:solidFill>
                  <a:srgbClr val="FF0000"/>
                </a:solidFill>
                <a:ea typeface="楷体_GB2312" panose="02010609030101010101" pitchFamily="49" charset="-122"/>
              </a:rPr>
              <a:t>“课程”表格</a:t>
            </a:r>
            <a:endParaRPr lang="zh-CN" altLang="en-US" b="1"/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8A64E3C9-6069-4569-9AE2-00A9142258F6}"/>
              </a:ext>
            </a:extLst>
          </p:cNvPr>
          <p:cNvGraphicFramePr>
            <a:graphicFrameLocks noChangeAspect="1"/>
          </p:cNvGraphicFramePr>
          <p:nvPr>
            <p:ph type="tbl" idx="1"/>
          </p:nvPr>
        </p:nvGraphicFramePr>
        <p:xfrm>
          <a:off x="381000" y="1371600"/>
          <a:ext cx="83693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5541120" imgH="2381400" progId="Word.Document.8">
                  <p:embed/>
                </p:oleObj>
              </mc:Choice>
              <mc:Fallback>
                <p:oleObj name="Document" r:id="rId3" imgW="5541120" imgH="2381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982"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3693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45092D0A-0C42-4E2F-A8AB-DEC48528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marL="423863" indent="-42386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marL="917575" indent="-35242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marL="1411288" indent="-28257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marL="1976438" indent="-28257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marL="2541588" indent="-28257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marL="29987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marL="34559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marL="39131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marL="43703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endParaRPr lang="zh-CN" altLang="en-US" sz="3500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8A03812-3127-4D72-8931-EDE44CC5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/>
          <a:lstStyle>
            <a:lvl1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40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树形结构</a:t>
            </a:r>
            <a:endParaRPr lang="zh-CN" altLang="en-US" sz="4000"/>
          </a:p>
        </p:txBody>
      </p:sp>
      <p:pic>
        <p:nvPicPr>
          <p:cNvPr id="26634" name="Picture 10">
            <a:extLst>
              <a:ext uri="{FF2B5EF4-FFF2-40B4-BE49-F238E27FC236}">
                <a16:creationId xmlns:a16="http://schemas.microsoft.com/office/drawing/2014/main" id="{D7BFB29F-1DA9-4E7B-BF94-DBE0BA1F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 Box 9">
            <a:extLst>
              <a:ext uri="{FF2B5EF4-FFF2-40B4-BE49-F238E27FC236}">
                <a16:creationId xmlns:a16="http://schemas.microsoft.com/office/drawing/2014/main" id="{B6F869E5-C325-4687-9D67-C95490BF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10200"/>
            <a:ext cx="84582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marL="565150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marL="11287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marL="169386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marL="22590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marL="27162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marL="31734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marL="36306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marL="40878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树           二叉树      二叉排序树</a:t>
            </a:r>
            <a:endParaRPr kumimoji="1" lang="zh-CN" altLang="en-US" sz="3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>
            <a:extLst>
              <a:ext uri="{FF2B5EF4-FFF2-40B4-BE49-F238E27FC236}">
                <a16:creationId xmlns:a16="http://schemas.microsoft.com/office/drawing/2014/main" id="{6741DA97-AB63-4BD1-9A92-46B7B76F8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61880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marL="565150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marL="11287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marL="169386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marL="22590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marL="27162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marL="31734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marL="36306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marL="40878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图结构              网结构</a:t>
            </a:r>
            <a:endParaRPr kumimoji="1" lang="zh-CN" altLang="en-US" sz="3000"/>
          </a:p>
        </p:txBody>
      </p:sp>
      <p:pic>
        <p:nvPicPr>
          <p:cNvPr id="28682" name="Picture 10">
            <a:extLst>
              <a:ext uri="{FF2B5EF4-FFF2-40B4-BE49-F238E27FC236}">
                <a16:creationId xmlns:a16="http://schemas.microsoft.com/office/drawing/2014/main" id="{D54104A7-0EF2-4FEA-BA10-0275823D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5B3AB-525E-4A23-AD14-CC570403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F980-ADCB-4DE6-BA5A-6F2056384EA6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B134E-AE4E-40E2-9220-04F91DCD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9665-D196-429E-ADC4-333A4E481E11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E551F9E2-9699-4DD4-8C5A-22C2EFF9C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数据的存储结构</a:t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Storage Structure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3608B6BE-C6EC-44C3-A10E-4FC7613D0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r>
              <a:rPr lang="zh-CN" altLang="en-US" sz="4400"/>
              <a:t>又称为物理结构，是数据及其逻辑结构在计算机中的表示。</a:t>
            </a:r>
          </a:p>
          <a:p>
            <a:r>
              <a:rPr lang="zh-CN" altLang="en-US" sz="4400"/>
              <a:t>通常有两种存储结构：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400"/>
              <a:t>  顺序存储结构和链接存储结构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7611B-9B39-4E2F-B41D-C745080A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60E6-FF4B-4081-9D57-CC8D89A39D2B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3A9BF-6B8F-449F-AE12-B3F4B750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A395-37C6-45A4-9F90-65DE5C050EC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FCE24101-0C9F-4B8A-842C-E9F0B4BA8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线性表的顺序存储示意图</a:t>
            </a:r>
            <a:r>
              <a:rPr lang="zh-CN" altLang="en-US"/>
              <a:t> </a:t>
            </a:r>
          </a:p>
        </p:txBody>
      </p:sp>
      <p:pic>
        <p:nvPicPr>
          <p:cNvPr id="226308" name="Picture 4" descr="1">
            <a:extLst>
              <a:ext uri="{FF2B5EF4-FFF2-40B4-BE49-F238E27FC236}">
                <a16:creationId xmlns:a16="http://schemas.microsoft.com/office/drawing/2014/main" id="{78E6A842-2FA1-4169-BE82-3487569ED373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2563" y="1916113"/>
            <a:ext cx="32178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56EFF-C0BA-4DB7-A736-D814EBF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1769-9274-4BDA-B1F0-46A1E4237BE3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422F-BD79-4282-8086-B4F6F409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59D8-16AE-4C66-B15A-7C4C3D849AD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51A2D39F-C80E-431B-BA75-6B914AC48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1.1  《数据结构》课程研究的内容                    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1.</a:t>
            </a:r>
            <a:r>
              <a:rPr lang="en-US" altLang="zh-CN" sz="4000" b="1">
                <a:latin typeface="Times New Roman" panose="02020603050405020304" pitchFamily="18" charset="0"/>
              </a:rPr>
              <a:t>2   </a:t>
            </a:r>
            <a:r>
              <a:rPr lang="zh-CN" altLang="en-US" sz="4000" b="1">
                <a:latin typeface="Times New Roman" panose="02020603050405020304" pitchFamily="18" charset="0"/>
              </a:rPr>
              <a:t>基本概念和术语                               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1.</a:t>
            </a:r>
            <a:r>
              <a:rPr lang="en-US" altLang="zh-CN" sz="4000" b="1">
                <a:latin typeface="Times New Roman" panose="02020603050405020304" pitchFamily="18" charset="0"/>
              </a:rPr>
              <a:t>3   </a:t>
            </a:r>
            <a:r>
              <a:rPr lang="zh-CN" altLang="en-US" sz="4000" b="1">
                <a:latin typeface="Times New Roman" panose="02020603050405020304" pitchFamily="18" charset="0"/>
              </a:rPr>
              <a:t>算法及算法实现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4000" b="1"/>
          </a:p>
        </p:txBody>
      </p:sp>
      <p:sp>
        <p:nvSpPr>
          <p:cNvPr id="215044" name="WordArt 4" descr="白色大理石">
            <a:extLst>
              <a:ext uri="{FF2B5EF4-FFF2-40B4-BE49-F238E27FC236}">
                <a16:creationId xmlns:a16="http://schemas.microsoft.com/office/drawing/2014/main" id="{A673C9CA-4FB4-4BFB-A64F-FA0BDDE1CC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16013" y="549275"/>
            <a:ext cx="6445250" cy="1127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315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zh-CN" altLang="en-US" sz="7200" b="1" kern="10">
                <a:ln/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7200" b="1" kern="10">
                <a:ln/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7200" b="1" kern="10">
                <a:ln/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仿宋" panose="02010609060101010101" pitchFamily="49" charset="-122"/>
                <a:ea typeface="仿宋" panose="02010609060101010101" pitchFamily="49" charset="-122"/>
              </a:rPr>
              <a:t>章 绪论</a:t>
            </a:r>
            <a:endParaRPr lang="en-US" sz="7200" b="1" kern="10">
              <a:ln/>
              <a:blipFill dpi="0" rotWithShape="0">
                <a:blip r:embed="rId2"/>
                <a:srcRect/>
                <a:tile tx="0" ty="0" sx="100000" sy="100000" flip="none" algn="tl"/>
              </a:blip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35893-A3C1-4AB8-B344-AED6C244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82E-FCA3-4D74-A629-AF40D4C21366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6D7C-2F00-470C-A1CF-7E947CAF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0A3E-B1F8-4FA4-9DE9-FB47F1923C9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57853CFD-1146-42CD-8472-D385E4AD5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线性表的链接存储示意图</a:t>
            </a:r>
            <a:r>
              <a:rPr lang="zh-CN" altLang="en-US"/>
              <a:t> </a:t>
            </a:r>
          </a:p>
        </p:txBody>
      </p:sp>
      <p:pic>
        <p:nvPicPr>
          <p:cNvPr id="227332" name="Picture 4" descr="2">
            <a:extLst>
              <a:ext uri="{FF2B5EF4-FFF2-40B4-BE49-F238E27FC236}">
                <a16:creationId xmlns:a16="http://schemas.microsoft.com/office/drawing/2014/main" id="{A423586C-5E5C-45D2-BDEF-2082FD0CFDF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916113"/>
            <a:ext cx="3168650" cy="4537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14A91-A35C-446A-9686-312E7E8F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502D-7580-4276-997D-2E02E47A9A92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A7390-FD95-4D0D-B94F-5045860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8FE8-923F-4319-89D9-7F74D82C9CE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6F2C5CB4-BF8C-406F-B0DE-61BA2D9CA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5.  </a:t>
            </a:r>
            <a:r>
              <a:rPr lang="zh-CN" altLang="en-US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数据类型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3985B35F-48A0-402B-BD13-96D156661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定义：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一个数值的集合, 以及定义于这个数值集合上的一组操作的总称。</a:t>
            </a:r>
          </a:p>
          <a:p>
            <a:r>
              <a:rPr lang="en-US" altLang="zh-CN" sz="37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C++</a:t>
            </a:r>
            <a:r>
              <a:rPr lang="zh-CN" altLang="zh-CN" sz="37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语言中的数据类型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7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基本数据类型、指针类型、数组类型、结构体类型、类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class</a:t>
            </a:r>
          </a:p>
          <a:p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19F9C-E9FB-43D6-8938-E6A2A911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08F-D422-4166-B7A2-E66B20057353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53D03-0362-40E2-B8F3-2050AD63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0886-9E6F-4FD2-8DC8-8945EA7A485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BD9ECB84-F816-4706-B20E-9EA668EDC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6.  </a:t>
            </a:r>
            <a:r>
              <a:rPr lang="zh-CN" altLang="en-US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抽象数据类型</a:t>
            </a:r>
            <a:r>
              <a:rPr lang="zh-CN" altLang="en-US" sz="4000" b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br>
              <a:rPr lang="zh-CN" altLang="en-US" sz="41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3300" i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3300" i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ADTs: Abstract  Data Types)</a:t>
            </a:r>
            <a:endParaRPr lang="zh-CN" altLang="en-US" sz="3300" i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5E0508C8-F89B-4BEA-BB13-E37EFADD3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抽象数据类型</a:t>
            </a:r>
            <a:r>
              <a:rPr lang="zh-CN" altLang="en-US">
                <a:latin typeface="Times New Roman" panose="02020603050405020304" pitchFamily="18" charset="0"/>
              </a:rPr>
              <a:t>是指一个数学模型以及定义在该模型上的一组操作。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抽象数据类型的定义仅取决于它的一组逻辑特性，而与其在计算机内部如何表示和实现无关，即不论其内部结构如何变化，只要它的数学特性不变，都不影响其外部的使用。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F343A-C078-4876-AD4E-1E0E84BA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EFB5-8BE4-4A87-9F6C-3083B2130440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DD93A-0439-4191-B0C1-A5F8446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F66A-1E1C-41E3-9DAB-D2FC1A25430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6927526B-66AF-4555-996D-19F8F2210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CC"/>
                </a:solidFill>
              </a:rPr>
              <a:t>抽象数据类型的定义：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759D4F76-CF25-4708-B28E-A0AAC3162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8172450" cy="4579937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ADT：</a:t>
            </a:r>
            <a:r>
              <a:rPr lang="zh-CN" altLang="en-US" b="1">
                <a:latin typeface="Arial" panose="020B0604020202020204" pitchFamily="34" charset="0"/>
                <a:ea typeface="楷体_GB2312" panose="02010609030101010101" pitchFamily="49" charset="-122"/>
              </a:rPr>
              <a:t>抽象数据类型名</a:t>
            </a:r>
            <a:b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data</a:t>
            </a:r>
            <a:b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</a:t>
            </a:r>
            <a:r>
              <a:rPr lang="zh-CN" altLang="en-US" b="1">
                <a:latin typeface="Arial" panose="020B0604020202020204" pitchFamily="34" charset="0"/>
                <a:ea typeface="楷体_GB2312" panose="02010609030101010101" pitchFamily="49" charset="-122"/>
              </a:rPr>
              <a:t>数据元素之间逻辑关系定义</a:t>
            </a:r>
            <a:b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operation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操作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1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操作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2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……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操作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n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0E2C-E1B8-4F7E-B203-D896CE7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1D99-549A-4340-BF1F-EA51A9711C03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90D3-AB4F-452C-8371-F041B9C5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313D-59A1-4E34-A7EA-5F9CD9619F6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22B8F17B-1D24-476D-9E2A-E0D21855C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抽象数据类型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的不同视图</a:t>
            </a:r>
          </a:p>
        </p:txBody>
      </p:sp>
      <p:pic>
        <p:nvPicPr>
          <p:cNvPr id="205828" name="Picture 4" descr="1x05">
            <a:extLst>
              <a:ext uri="{FF2B5EF4-FFF2-40B4-BE49-F238E27FC236}">
                <a16:creationId xmlns:a16="http://schemas.microsoft.com/office/drawing/2014/main" id="{4831E590-0D21-4795-BEEA-B61D2914FFA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060575"/>
            <a:ext cx="7891463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58446-E952-4C73-A18C-B1E44D13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6E0A-248F-4C42-B7D0-0E87111A9D7C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C8554-0357-41D1-8843-1819CAFB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6DBB-9DAE-4ECF-AD5C-25220543A84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BB2C1E78-46F6-467C-B1A8-619799834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en-US" altLang="zh-CN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 </a:t>
            </a:r>
            <a:r>
              <a:rPr lang="zh-CN" altLang="en-US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算法和算法分析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2437CAC-C2DE-418C-889C-86FDE1A97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1. 定义：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算法（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Algorithm）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是对特定问题求解步骤的一种描述，它是指令的有限序列，其中每一条指令表示一个或多个操作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800"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2.  特性：</a:t>
            </a:r>
            <a:endParaRPr lang="zh-CN" altLang="en-US" sz="28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  <a:r>
              <a:rPr lang="zh-CN" altLang="en-US" sz="26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有0个或多个输入</a:t>
            </a:r>
            <a:endParaRPr lang="zh-CN" altLang="en-US" sz="26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有一个或多个输出(处理结果)</a:t>
            </a:r>
            <a:endParaRPr lang="zh-CN" altLang="en-US" sz="26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确定性  </a:t>
            </a:r>
            <a:r>
              <a: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rPr>
              <a:t>不会产生二义性</a:t>
            </a:r>
            <a:endParaRPr lang="zh-CN" altLang="en-US" sz="26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有穷性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  算法应在执行有穷步后结束</a:t>
            </a:r>
            <a:endParaRPr lang="zh-CN" altLang="en-US" sz="26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可行性 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在现有环境下能够实现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A2932-8569-43F6-BDFB-8F0EA087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381-50CC-4FD2-8947-562A85A35881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BAFAA-A94D-418C-8B0F-7851D84B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2DC1-16B7-43E3-AB17-979107921F3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39C36818-B8F7-4E8C-9622-B71608CEE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269162" cy="1104900"/>
          </a:xfrm>
        </p:spPr>
        <p:txBody>
          <a:bodyPr/>
          <a:lstStyle/>
          <a:p>
            <a:r>
              <a:rPr lang="zh-CN" altLang="en-US" sz="4000" b="1">
                <a:solidFill>
                  <a:srgbClr val="0000CC"/>
                </a:solidFill>
              </a:rPr>
              <a:t>3. </a:t>
            </a:r>
            <a:r>
              <a:rPr lang="zh-CN" altLang="en-US" sz="4000" b="1">
                <a:solidFill>
                  <a:srgbClr val="0000CC"/>
                </a:solidFill>
                <a:ea typeface="楷体_GB2312" panose="02010609030101010101" pitchFamily="49" charset="-122"/>
              </a:rPr>
              <a:t>评价算法的标准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DCABEA82-7001-46B4-A42C-79CE37BB5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16113"/>
            <a:ext cx="7772400" cy="4681537"/>
          </a:xfrm>
        </p:spPr>
        <p:txBody>
          <a:bodyPr/>
          <a:lstStyle/>
          <a:p>
            <a:r>
              <a:rPr lang="zh-CN" altLang="en-US"/>
              <a:t>正确性</a:t>
            </a:r>
          </a:p>
          <a:p>
            <a:r>
              <a:rPr lang="zh-CN" altLang="en-US"/>
              <a:t>可读性</a:t>
            </a:r>
          </a:p>
          <a:p>
            <a:r>
              <a:rPr lang="zh-CN" altLang="en-US"/>
              <a:t>健壮性</a:t>
            </a:r>
            <a:r>
              <a:rPr lang="en-US" altLang="zh-CN"/>
              <a:t>(</a:t>
            </a:r>
            <a:r>
              <a:rPr lang="zh-CN" altLang="en-US"/>
              <a:t>鲁棒性</a:t>
            </a:r>
            <a:r>
              <a:rPr lang="en-US" altLang="zh-CN"/>
              <a:t>)</a:t>
            </a:r>
          </a:p>
          <a:p>
            <a:r>
              <a:rPr lang="zh-CN" altLang="en-US"/>
              <a:t>时间复杂性</a:t>
            </a:r>
          </a:p>
          <a:p>
            <a:r>
              <a:rPr lang="zh-CN" altLang="en-US"/>
              <a:t>空间复杂性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059D-34EB-4E0F-BFE7-199567FA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BF6-2C03-4E61-9F62-928C67B415A5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CEB33-7369-4120-A42B-DF4CAA1D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C6F7-0A7B-4277-91AC-1FEFB645E085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03B5B836-4A44-4148-ACD6-5AC453626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4. </a:t>
            </a:r>
            <a:r>
              <a:rPr lang="zh-CN" altLang="en-US" b="1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算法的描述方法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0381ACAF-142C-4CB3-9867-0EFAFD2DD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2017713"/>
            <a:ext cx="77676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(1)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自然语言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(2)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流程图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(3)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伪代码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(4)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程序设计语言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例子</a:t>
            </a: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见教材</a:t>
            </a:r>
            <a:endParaRPr lang="zh-CN" altLang="en-US" sz="3600" b="1">
              <a:solidFill>
                <a:srgbClr val="0000CC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673E8E2-86F4-4797-8485-89D2E011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9CC7-7C18-4541-AA51-3D1679E7F8AF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FC7BF2D-CB71-4458-B3B2-BC0940C8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541-2834-4300-928C-B589B2977A79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1794" name="Text Box 2">
            <a:extLst>
              <a:ext uri="{FF2B5EF4-FFF2-40B4-BE49-F238E27FC236}">
                <a16:creationId xmlns:a16="http://schemas.microsoft.com/office/drawing/2014/main" id="{682C65CF-134F-461C-871A-906D4E8C4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6475"/>
            <a:ext cx="6911975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时间复杂度</a:t>
            </a:r>
          </a:p>
          <a:p>
            <a:pPr algn="just" eaLnBrk="0" hangingPunct="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空间复杂度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0000CC"/>
                </a:solidFill>
                <a:latin typeface="VW媩$婫`婡p瑙" charset="0"/>
              </a:rPr>
              <a:t>数量级的思想</a:t>
            </a:r>
            <a:endParaRPr lang="zh-CN" altLang="en-US" sz="4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0623CBB2-05BA-48FB-9C0C-84F843E63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981075"/>
            <a:ext cx="6553200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5. </a:t>
            </a:r>
            <a:r>
              <a:rPr lang="zh-CN" altLang="en-US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算法分析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2E4A-4C57-4ED9-A1D9-F5F81CBA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F2D7-9EDE-4A69-B812-F2867643415D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88626-45B3-46F1-93DF-7BD066FD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A9A-8CB8-4AD6-AD23-391698DCAD11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A1F470C1-571C-4ABF-BC02-4165BDA6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时间复杂度的度量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B5EBBB11-74BA-46A0-976E-422CD9DC0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r>
              <a:rPr lang="zh-CN" altLang="en-US" sz="4000"/>
              <a:t>设算法中语句执行的总次数是问题规模</a:t>
            </a:r>
            <a:r>
              <a:rPr lang="en-US" altLang="zh-CN" sz="4000"/>
              <a:t>n</a:t>
            </a:r>
            <a:r>
              <a:rPr lang="zh-CN" altLang="en-US" sz="4000"/>
              <a:t>的某个函数</a:t>
            </a:r>
            <a:r>
              <a:rPr lang="en-US" altLang="zh-CN" sz="4000"/>
              <a:t>f(n)</a:t>
            </a:r>
            <a:r>
              <a:rPr lang="zh-CN" altLang="en-US" sz="4000"/>
              <a:t>，则算法时间复杂度记作：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0000"/>
                </a:solidFill>
              </a:rPr>
              <a:t>T(n)=O(f(n))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4000"/>
              <a:t>它表示随着问题规模</a:t>
            </a:r>
            <a:r>
              <a:rPr lang="en-US" altLang="zh-CN" sz="4000"/>
              <a:t>n</a:t>
            </a:r>
            <a:r>
              <a:rPr lang="zh-CN" altLang="en-US" sz="4000"/>
              <a:t>的增大，算法执行时间增长率和</a:t>
            </a:r>
            <a:r>
              <a:rPr lang="en-US" altLang="zh-CN" sz="4000"/>
              <a:t>f(n)</a:t>
            </a:r>
            <a:r>
              <a:rPr lang="zh-CN" altLang="en-US" sz="4000"/>
              <a:t>增长率相同</a:t>
            </a:r>
            <a:r>
              <a:rPr lang="en-US" altLang="zh-CN" sz="400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1382F-B461-4BC8-B9F9-E9358C4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CF1F-0B33-4E1A-AE0D-59A3798B171B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44F9D-F754-4C84-A84E-FFEDF9AB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8299-429B-4083-A2BB-0A6F90DE18D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F7C30B5E-E78B-4B08-85B2-69E879E28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1.1《数据结构》课程研究的内容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45BE8BB2-0CF3-4C9D-B298-AAFECC798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351837" cy="4845050"/>
          </a:xfrm>
        </p:spPr>
        <p:txBody>
          <a:bodyPr/>
          <a:lstStyle/>
          <a:p>
            <a:pPr lvl="1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3200" b="1"/>
              <a:t>数据结构就是研究计算机</a:t>
            </a:r>
            <a:r>
              <a:rPr lang="zh-CN" altLang="en-US" sz="3200" b="1">
                <a:solidFill>
                  <a:srgbClr val="FF0000"/>
                </a:solidFill>
              </a:rPr>
              <a:t>非数值计算</a:t>
            </a:r>
            <a:r>
              <a:rPr lang="zh-CN" altLang="en-US" sz="3200" b="1"/>
              <a:t>问题中的数据对象以及它们之间的关系和操作算法的学科，具体主要包含三个方面的内容：</a:t>
            </a:r>
            <a:endParaRPr lang="zh-CN" altLang="en-US" sz="32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①数据的逻辑结构--数据关系之间的逻辑关系；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②数据的存储结构--数据的逻辑结构在计算机中的表；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③操作算法----插入、删除、修改、查询、排序等。 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8AEDF-EF21-46EA-A5B5-289D614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F44-D32B-492E-B8AE-A6F6301FD396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F1F25-C6BE-4759-BF69-8D028E0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5182-509A-47CB-B89D-8DD2258046F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8ECE9DE2-532D-47B2-9EBC-3F75C4CA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</a:rPr>
              <a:t>举例：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628C048E-C9CB-408C-BE28-011B4C056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for( i=1; i&lt;100; i++)   s++ 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b="1"/>
              <a:t>该程序段的语句执行次数是常量，时间复杂度记为</a:t>
            </a:r>
            <a:r>
              <a:rPr lang="en-US" altLang="zh-CN" b="1"/>
              <a:t>O(1)</a:t>
            </a:r>
            <a:r>
              <a:rPr lang="zh-CN" altLang="en-US" b="1"/>
              <a:t>，称为</a:t>
            </a:r>
            <a:r>
              <a:rPr lang="zh-CN" altLang="en-US" b="1">
                <a:solidFill>
                  <a:srgbClr val="FF0000"/>
                </a:solidFill>
              </a:rPr>
              <a:t>常量阶</a:t>
            </a:r>
            <a:r>
              <a:rPr lang="zh-CN" altLang="en-US" b="1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for(i=0; i&lt;n; i++) s+=i 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b="1"/>
              <a:t>该程序段的语句执行次数</a:t>
            </a:r>
            <a:r>
              <a:rPr lang="en-US" altLang="zh-CN" b="1"/>
              <a:t>f(n)=2n+1</a:t>
            </a:r>
            <a:r>
              <a:rPr lang="zh-CN" altLang="en-US" b="1"/>
              <a:t>，因此它的时间复杂度</a:t>
            </a:r>
            <a:r>
              <a:rPr lang="en-US" altLang="zh-CN" b="1"/>
              <a:t>T(n)=O(f(n))=O(n)</a:t>
            </a:r>
            <a:r>
              <a:rPr lang="zh-CN" altLang="en-US" b="1"/>
              <a:t>，称为</a:t>
            </a:r>
            <a:r>
              <a:rPr lang="zh-CN" altLang="en-US" b="1">
                <a:solidFill>
                  <a:srgbClr val="FF0000"/>
                </a:solidFill>
              </a:rPr>
              <a:t>线性阶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>
            <a:extLst>
              <a:ext uri="{FF2B5EF4-FFF2-40B4-BE49-F238E27FC236}">
                <a16:creationId xmlns:a16="http://schemas.microsoft.com/office/drawing/2014/main" id="{77541D47-E4B9-48AE-A82F-CB3F3204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1E01-9590-46D9-9FDE-8E339A70EADA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37FD588E-6149-4A89-A7AD-C33EA2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4E1F-12EA-499E-BFED-7C348005568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2EB5FE62-4C89-4DFE-A00F-7A0E6EF9C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5A9BDF2C-621C-4D7A-89D9-2D0C932974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17713"/>
            <a:ext cx="8280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/>
              <a:t>(3) for(i=0; i&lt;n; i++)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for(j=0; j&lt;n; j++)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s++;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该程序段的语句执行次数</a:t>
            </a:r>
            <a:r>
              <a:rPr lang="en-US" altLang="zh-CN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f(n)=n+1+n(n+1)+   =2   +2n+1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时间复杂度</a:t>
            </a:r>
            <a:r>
              <a:rPr lang="en-US" altLang="zh-CN"/>
              <a:t>T(n)=O(f(n))=O(    )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称为</a:t>
            </a:r>
            <a:r>
              <a:rPr lang="zh-CN" altLang="en-US" b="1">
                <a:solidFill>
                  <a:srgbClr val="FF0000"/>
                </a:solidFill>
              </a:rPr>
              <a:t>平方阶</a:t>
            </a:r>
            <a:r>
              <a:rPr lang="zh-CN" altLang="en-US"/>
              <a:t>。 </a:t>
            </a:r>
          </a:p>
        </p:txBody>
      </p:sp>
      <p:graphicFrame>
        <p:nvGraphicFramePr>
          <p:cNvPr id="237572" name="Object 4">
            <a:extLst>
              <a:ext uri="{FF2B5EF4-FFF2-40B4-BE49-F238E27FC236}">
                <a16:creationId xmlns:a16="http://schemas.microsoft.com/office/drawing/2014/main" id="{5B6ADC3F-0470-4902-B77F-1C07EA1C8B6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156325" y="4868863"/>
          <a:ext cx="4762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0" name="公式" r:id="rId3" imgW="177480" imgH="203040" progId="Equation.3">
                  <p:embed/>
                </p:oleObj>
              </mc:Choice>
              <mc:Fallback>
                <p:oleObj name="公式" r:id="rId3" imgW="177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68863"/>
                        <a:ext cx="4762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>
            <a:extLst>
              <a:ext uri="{FF2B5EF4-FFF2-40B4-BE49-F238E27FC236}">
                <a16:creationId xmlns:a16="http://schemas.microsoft.com/office/drawing/2014/main" id="{B4C9AD4D-A7F6-409C-869F-40EB4D876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365625"/>
          <a:ext cx="4762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1" name="公式" r:id="rId5" imgW="177480" imgH="203040" progId="Equation.3">
                  <p:embed/>
                </p:oleObj>
              </mc:Choice>
              <mc:Fallback>
                <p:oleObj name="公式" r:id="rId5" imgW="1774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65625"/>
                        <a:ext cx="4762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>
            <a:extLst>
              <a:ext uri="{FF2B5EF4-FFF2-40B4-BE49-F238E27FC236}">
                <a16:creationId xmlns:a16="http://schemas.microsoft.com/office/drawing/2014/main" id="{EC27F013-F7A2-492C-9DE5-BE226B46C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365625"/>
          <a:ext cx="4762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2" name="公式" r:id="rId6" imgW="177480" imgH="203040" progId="Equation.3">
                  <p:embed/>
                </p:oleObj>
              </mc:Choice>
              <mc:Fallback>
                <p:oleObj name="公式" r:id="rId6" imgW="1774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365625"/>
                        <a:ext cx="4762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63A6E-1917-4EF4-A07B-57EB8590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958A-DE98-4517-8E21-19ED2122C974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04F31-1A3D-4FC5-9791-7C971E89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6240-35EC-4E56-96FD-39C66677B143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33477" name="Rectangle 5">
            <a:extLst>
              <a:ext uri="{FF2B5EF4-FFF2-40B4-BE49-F238E27FC236}">
                <a16:creationId xmlns:a16="http://schemas.microsoft.com/office/drawing/2014/main" id="{E5502765-7A5F-450C-8722-82C10476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(4)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求两个方阵的乘积 </a:t>
            </a:r>
            <a:b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C＝A*B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AF39BB79-DDA6-40A9-B7E0-FA1EDFC262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17713"/>
            <a:ext cx="8820150" cy="4506912"/>
          </a:xfrm>
        </p:spPr>
        <p:txBody>
          <a:bodyPr/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MATRIXMLT(float A[n][n],float B[n][n],float C[n][n])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{   int  i,j,k;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for(i=0;i&lt;n;i++)                         //n+1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for(j=0;j&lt;n;j++)                     //n(n+1)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{  C[i][j]=0;                             //n*n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for( k=0;k&lt;n;k++)              //n*n*(n+1)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C[i][j]+=A[i][k]*B[k][j]    //n*n*n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}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}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2400"/>
          </a:p>
        </p:txBody>
      </p:sp>
      <p:graphicFrame>
        <p:nvGraphicFramePr>
          <p:cNvPr id="233476" name="Object 4">
            <a:extLst>
              <a:ext uri="{FF2B5EF4-FFF2-40B4-BE49-F238E27FC236}">
                <a16:creationId xmlns:a16="http://schemas.microsoft.com/office/drawing/2014/main" id="{AC2439BE-DFF6-42E0-8F31-3398D7B3396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24075" y="5373688"/>
          <a:ext cx="62658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0" name="Equation" r:id="rId3" imgW="2031840" imgH="228600" progId="Equation.3">
                  <p:embed/>
                </p:oleObj>
              </mc:Choice>
              <mc:Fallback>
                <p:oleObj name="Equation" r:id="rId3" imgW="2031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62658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0C17EC63-96DE-46B2-8F31-06DEC566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AB2-0970-4471-9D34-20E1ABC96F73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84643C0-AE4A-4AEC-B26C-C21AA26E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E6EF-69A3-486B-89E9-69FC9693B4D1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C4A18C6F-7A97-489E-BF86-20D5F005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7772400" cy="36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x=1;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for (i=1;i&lt;=n;i++)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for (j=1;j&lt;=i;j++)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for (k=1;k&lt;=j;k++)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x++;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2B46D9A4-C4D9-45E5-84BE-498E85C06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4221163"/>
          <a:ext cx="273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4221163"/>
                        <a:ext cx="2730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id="{18FE582C-4433-4F13-A794-DBDC66FD9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373688"/>
          <a:ext cx="518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公式" r:id="rId5" imgW="1777680" imgH="228600" progId="Equation.3">
                  <p:embed/>
                </p:oleObj>
              </mc:Choice>
              <mc:Fallback>
                <p:oleObj name="公式" r:id="rId5" imgW="1777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73688"/>
                        <a:ext cx="518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6">
            <a:extLst>
              <a:ext uri="{FF2B5EF4-FFF2-40B4-BE49-F238E27FC236}">
                <a16:creationId xmlns:a16="http://schemas.microsoft.com/office/drawing/2014/main" id="{8F8C8EB6-9EE1-412D-B273-1FAA7E8A8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981075"/>
            <a:ext cx="5041900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例 </a:t>
            </a:r>
            <a:r>
              <a:rPr lang="en-US" altLang="zh-CN" sz="4800" b="1">
                <a:solidFill>
                  <a:srgbClr val="FF0000"/>
                </a:solidFill>
              </a:rPr>
              <a:t>(5)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B1D34ED4-9408-4C62-B2AA-33128149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039F-D295-4C83-AFA4-5A041480D052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BD7471F3-CBDE-43B2-A054-C4CB795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9F9-62F9-47A2-8540-E9551F7F704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6914" name="Text Box 2">
            <a:extLst>
              <a:ext uri="{FF2B5EF4-FFF2-40B4-BE49-F238E27FC236}">
                <a16:creationId xmlns:a16="http://schemas.microsoft.com/office/drawing/2014/main" id="{0DC5EDC6-908C-44ED-A8B7-2977A41F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3313113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常数阶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对数阶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线性阶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线性对数阶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66915" name="Object 3">
            <a:extLst>
              <a:ext uri="{FF2B5EF4-FFF2-40B4-BE49-F238E27FC236}">
                <a16:creationId xmlns:a16="http://schemas.microsoft.com/office/drawing/2014/main" id="{E997028C-A108-4C31-9561-93C346282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205038"/>
          <a:ext cx="12239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8" name="公式" r:id="rId3" imgW="317160" imgH="203040" progId="Equation.3">
                  <p:embed/>
                </p:oleObj>
              </mc:Choice>
              <mc:Fallback>
                <p:oleObj name="公式" r:id="rId3" imgW="3171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205038"/>
                        <a:ext cx="12239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4">
            <a:extLst>
              <a:ext uri="{FF2B5EF4-FFF2-40B4-BE49-F238E27FC236}">
                <a16:creationId xmlns:a16="http://schemas.microsoft.com/office/drawing/2014/main" id="{FDBEB6CC-ACEA-4851-93D1-4856221D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908050"/>
            <a:ext cx="6934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eaLnBrk="0" hangingPunct="0"/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常见的时间复杂度：</a:t>
            </a:r>
            <a:endParaRPr lang="zh-CN" altLang="en-US" sz="4000">
              <a:solidFill>
                <a:srgbClr val="FF0000"/>
              </a:solidFill>
              <a:latin typeface="VW媩$婫`婡p瑙" charset="0"/>
              <a:ea typeface="隶书" panose="02010509060101010101" pitchFamily="49" charset="-122"/>
            </a:endParaRPr>
          </a:p>
        </p:txBody>
      </p:sp>
      <p:graphicFrame>
        <p:nvGraphicFramePr>
          <p:cNvPr id="166917" name="Object 5">
            <a:extLst>
              <a:ext uri="{FF2B5EF4-FFF2-40B4-BE49-F238E27FC236}">
                <a16:creationId xmlns:a16="http://schemas.microsoft.com/office/drawing/2014/main" id="{159C746A-6BA3-4289-84CF-4DC18958F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924175"/>
          <a:ext cx="22320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9" name="公式" r:id="rId5" imgW="622080" imgH="215640" progId="Equation.3">
                  <p:embed/>
                </p:oleObj>
              </mc:Choice>
              <mc:Fallback>
                <p:oleObj name="公式" r:id="rId5" imgW="6220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924175"/>
                        <a:ext cx="22320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>
            <a:extLst>
              <a:ext uri="{FF2B5EF4-FFF2-40B4-BE49-F238E27FC236}">
                <a16:creationId xmlns:a16="http://schemas.microsoft.com/office/drawing/2014/main" id="{B4BAFB63-145B-466F-BDD9-001FF186E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16338"/>
          <a:ext cx="1368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0" name="公式" r:id="rId7" imgW="342720" imgH="203040" progId="Equation.3">
                  <p:embed/>
                </p:oleObj>
              </mc:Choice>
              <mc:Fallback>
                <p:oleObj name="公式" r:id="rId7" imgW="3427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16338"/>
                        <a:ext cx="13684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>
            <a:extLst>
              <a:ext uri="{FF2B5EF4-FFF2-40B4-BE49-F238E27FC236}">
                <a16:creationId xmlns:a16="http://schemas.microsoft.com/office/drawing/2014/main" id="{8E1EDE56-7CF6-43FE-9C00-58214C3C2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508500"/>
          <a:ext cx="21605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1" name="公式" r:id="rId9" imgW="723600" imgH="215640" progId="Equation.3">
                  <p:embed/>
                </p:oleObj>
              </mc:Choice>
              <mc:Fallback>
                <p:oleObj name="公式" r:id="rId9" imgW="7236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508500"/>
                        <a:ext cx="216058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7B165327-A868-4A20-94DE-643C7838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E7-3F54-407B-BF7A-C4AB8EF102FE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A4D35A34-936D-455C-A138-A65A0638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855C-B333-42CC-A765-BB91F8C938B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39624" name="Rectangle 8">
            <a:extLst>
              <a:ext uri="{FF2B5EF4-FFF2-40B4-BE49-F238E27FC236}">
                <a16:creationId xmlns:a16="http://schemas.microsoft.com/office/drawing/2014/main" id="{EF17D23D-FAD6-41E8-8CAB-56F45B177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AC39CFF1-9B1C-46D0-B908-F1607182E9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02895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平方阶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立方阶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………</a:t>
            </a:r>
            <a:endParaRPr lang="zh-CN" altLang="en-US" sz="4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次方阶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指数阶</a:t>
            </a:r>
          </a:p>
        </p:txBody>
      </p:sp>
      <p:graphicFrame>
        <p:nvGraphicFramePr>
          <p:cNvPr id="239620" name="Object 4">
            <a:extLst>
              <a:ext uri="{FF2B5EF4-FFF2-40B4-BE49-F238E27FC236}">
                <a16:creationId xmlns:a16="http://schemas.microsoft.com/office/drawing/2014/main" id="{D8AFBE41-4026-4FA0-9B51-C39A617111E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932363" y="1989138"/>
          <a:ext cx="15589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2" name="公式" r:id="rId3" imgW="406080" imgH="228600" progId="Equation.3">
                  <p:embed/>
                </p:oleObj>
              </mc:Choice>
              <mc:Fallback>
                <p:oleObj name="公式" r:id="rId3" imgW="406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15589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3" name="Object 7">
            <a:extLst>
              <a:ext uri="{FF2B5EF4-FFF2-40B4-BE49-F238E27FC236}">
                <a16:creationId xmlns:a16="http://schemas.microsoft.com/office/drawing/2014/main" id="{A52490CC-DC97-4497-8D10-D64E2346A0FA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932363" y="278130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3" name="公式" r:id="rId5" imgW="406080" imgH="228600" progId="Equation.3">
                  <p:embed/>
                </p:oleObj>
              </mc:Choice>
              <mc:Fallback>
                <p:oleObj name="公式" r:id="rId5" imgW="406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1300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6" name="Object 10">
            <a:extLst>
              <a:ext uri="{FF2B5EF4-FFF2-40B4-BE49-F238E27FC236}">
                <a16:creationId xmlns:a16="http://schemas.microsoft.com/office/drawing/2014/main" id="{6F733D11-F9C6-45FE-B4A9-428D2AF94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149725"/>
          <a:ext cx="1584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4" name="公式" r:id="rId7" imgW="419040" imgH="228600" progId="Equation.3">
                  <p:embed/>
                </p:oleObj>
              </mc:Choice>
              <mc:Fallback>
                <p:oleObj name="公式" r:id="rId7" imgW="4190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149725"/>
                        <a:ext cx="1584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7" name="Object 11">
            <a:extLst>
              <a:ext uri="{FF2B5EF4-FFF2-40B4-BE49-F238E27FC236}">
                <a16:creationId xmlns:a16="http://schemas.microsoft.com/office/drawing/2014/main" id="{C055CB99-EC01-4B8F-9F12-EED0E9A08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941888"/>
          <a:ext cx="14398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5" name="公式" r:id="rId9" imgW="406080" imgH="228600" progId="Equation.3">
                  <p:embed/>
                </p:oleObj>
              </mc:Choice>
              <mc:Fallback>
                <p:oleObj name="公式" r:id="rId9" imgW="4060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941888"/>
                        <a:ext cx="14398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00050-BB9B-495A-AC09-CE9AE93F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AA46-103F-45BF-870E-E0E136E967BE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98F03-BACA-4803-9EEA-FD7E51F3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730-D7E3-4E93-B075-82C1B6A64E9F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D3A82D4F-F164-437C-B301-7E6F35306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空间复杂度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A67EBD0-58D0-4214-A5AB-E176B02D7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772400" cy="4114800"/>
          </a:xfrm>
        </p:spPr>
        <p:txBody>
          <a:bodyPr/>
          <a:lstStyle/>
          <a:p>
            <a:r>
              <a:rPr lang="zh-CN" altLang="en-US"/>
              <a:t>程序指令的存储空间</a:t>
            </a:r>
          </a:p>
          <a:p>
            <a:r>
              <a:rPr lang="zh-CN" altLang="en-US"/>
              <a:t>数据存储空间</a:t>
            </a:r>
          </a:p>
          <a:p>
            <a:r>
              <a:rPr lang="zh-CN" altLang="en-US"/>
              <a:t>辅助存储空间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zh-CN" altLang="en-US" b="1">
                <a:solidFill>
                  <a:srgbClr val="FF0000"/>
                </a:solidFill>
              </a:rPr>
              <a:t>数量级的思想</a:t>
            </a:r>
            <a:r>
              <a:rPr lang="zh-CN" altLang="en-US" b="1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</a:t>
            </a:r>
            <a:r>
              <a:rPr lang="zh-CN" altLang="en-US"/>
              <a:t>若算法执行时所需要的辅助空间相对于输入数据量而言是个常数，则称这个算法的辅助空间为</a:t>
            </a:r>
            <a:r>
              <a:rPr lang="en-US" altLang="zh-CN"/>
              <a:t>O(1)</a:t>
            </a:r>
            <a:r>
              <a:rPr lang="zh-CN" altLang="en-US"/>
              <a:t>。 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B5B0-6711-4A60-8827-2D635816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49F9-2E0D-4E32-B29E-A07493F540AD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6FAFB-14C4-4A8E-80B0-B1BD9D57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E8D4-64C5-46BE-B672-B7579ECAD0E5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284EBB82-C873-45A0-B9FB-0B5B563D0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本 章 小 结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AD8EDBAF-B3FF-4AA8-8BFD-ACADEDFB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893175" cy="4845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明确学习数据结构课程的意义，了解数据结构课程的研究内容。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掌握数据结构的基本概念及相关名词术语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数据结构包括数据的逻辑结构、存储结构及操作算法三部分。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数据的逻辑结构分为线性结构和非线性结构两种。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8A667-73A5-4403-984D-1C8F6E59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7C4-00AB-40C6-BAFF-8B4A22FBCCBE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1EA94-70C8-4641-90C7-619070AE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E59E-2C22-4D2E-90A7-AEDC4F38265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7EF9B41F-227C-4439-85BE-DC7431908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E6BBCC96-B9D2-44E7-86F1-F6A9955AA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数据的存储结构分为顺序存储和链接存储两种。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与数据结构相关的名词术语包括数据、数据元素、数据对象、数据类型、抽象数据类型等。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理解算法的特性及算法的评价标准，熟悉算法的时间复杂度和空间复杂度的分析方法。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0A79C-8FE3-4940-B6F0-50F02F2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7824-8CAE-43A8-B85A-D07EED092D59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BD670-88F9-4460-8FD9-8FAA3DA6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5D58-B5BC-4D5A-B85B-65B5CA355BB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F2E2193C-00EB-460F-AE3C-0E37343FF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487B7AEB-AF02-4E05-A2EE-3980F7A7F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989138"/>
            <a:ext cx="8343900" cy="4114800"/>
          </a:xfrm>
        </p:spPr>
        <p:txBody>
          <a:bodyPr/>
          <a:lstStyle/>
          <a:p>
            <a:pPr algn="just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数据的逻辑结构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： 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</a:t>
            </a:r>
            <a:r>
              <a:rPr lang="zh-CN" altLang="en-US" b="1">
                <a:latin typeface="宋体" panose="02010600030101010101" pitchFamily="2" charset="-122"/>
              </a:rPr>
              <a:t>集合</a:t>
            </a:r>
          </a:p>
          <a:p>
            <a:pPr algn="just"/>
            <a:r>
              <a:rPr lang="zh-CN" altLang="en-US" b="1">
                <a:latin typeface="宋体" panose="02010600030101010101" pitchFamily="2" charset="-122"/>
              </a:rPr>
              <a:t>       线性结构 -----表、栈、队列</a:t>
            </a:r>
          </a:p>
          <a:p>
            <a:pPr algn="just"/>
            <a:r>
              <a:rPr lang="zh-CN" altLang="en-US" b="1">
                <a:latin typeface="宋体" panose="02010600030101010101" pitchFamily="2" charset="-122"/>
              </a:rPr>
              <a:t>       非线性结构 -----树、图 </a:t>
            </a:r>
          </a:p>
          <a:p>
            <a:pPr algn="just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数据的存储结构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</a:t>
            </a:r>
            <a:r>
              <a:rPr lang="zh-CN" altLang="en-US" b="1">
                <a:latin typeface="宋体" panose="02010600030101010101" pitchFamily="2" charset="-122"/>
              </a:rPr>
              <a:t>顺序存储结构 -----数组</a:t>
            </a:r>
          </a:p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              链式存储结构     -----指针 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874EEA04-B931-400D-B0A7-F09242F0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A229-F303-46A7-8EC7-4BA48F2700DD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7BF605F-90B8-46C9-B8B0-23A4340B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E09-A415-4980-B833-09E94B9DB79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AD2D11A-E799-4389-B19F-D36E9B83B4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2017713"/>
            <a:ext cx="82708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/>
              <a:t>数据结构主要强调两个方面的内容：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/>
              <a:t>①数据之间的关系，即数据之间的逻辑结构和存储结构；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/>
              <a:t>②针对这些关系的基本操作。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5018236-829B-44C7-B45B-8769A905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ABD3-E56E-43A4-88C5-07B747C5B556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2373776-B4EE-4B5F-A74A-305F2C5E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775E-307C-419B-8ED5-6EADC7A2365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28045607-AD0C-4A84-B8A9-4580CD94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类与数据结构之间的对应关系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D59FC7C8-BC95-494A-849E-64FA1FA10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76475"/>
            <a:ext cx="7772400" cy="3590925"/>
          </a:xfrm>
        </p:spPr>
        <p:txBody>
          <a:bodyPr/>
          <a:lstStyle/>
          <a:p>
            <a:endParaRPr lang="zh-CN" altLang="en-US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2757" name="Rectangle 5">
            <a:extLst>
              <a:ext uri="{FF2B5EF4-FFF2-40B4-BE49-F238E27FC236}">
                <a16:creationId xmlns:a16="http://schemas.microsoft.com/office/drawing/2014/main" id="{C1E9B696-81F0-4BA0-A4CC-C3FDE0DE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 anchor="ctr">
            <a:spAutoFit/>
          </a:bodyPr>
          <a:lstStyle/>
          <a:p>
            <a:pPr eaLnBrk="0" hangingPunct="0"/>
            <a:endParaRPr lang="zh-CN" altLang="en-US" sz="2400">
              <a:latin typeface="VW媩$婫`婡p瑙" charset="0"/>
              <a:ea typeface="隶书" panose="02010509060101010101" pitchFamily="49" charset="-122"/>
            </a:endParaRPr>
          </a:p>
        </p:txBody>
      </p:sp>
      <p:pic>
        <p:nvPicPr>
          <p:cNvPr id="202756" name="Picture 4" descr="1x01">
            <a:extLst>
              <a:ext uri="{FF2B5EF4-FFF2-40B4-BE49-F238E27FC236}">
                <a16:creationId xmlns:a16="http://schemas.microsoft.com/office/drawing/2014/main" id="{EA0F3752-3994-43E1-BB22-B3DAFF0A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7200900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5AC8A-FD02-4F1A-B747-7E89DE7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04B4-7286-4BF8-AAEA-6962B611C81E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92481-BA80-40B2-8237-EF97706E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0A8E-29C3-4FF0-B391-AE4033431E6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9B957C06-4A36-43C7-A381-929CC07CB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《数据结构》课程的发展历史及课程的重要性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AA82EB90-7E64-40B7-9EA1-D721A220C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源于程序设计</a:t>
            </a:r>
            <a:r>
              <a:rPr lang="en-US" altLang="zh-CN">
                <a:latin typeface="宋体" panose="02010600030101010101" pitchFamily="2" charset="-122"/>
              </a:rPr>
              <a:t>,1968</a:t>
            </a:r>
            <a:r>
              <a:rPr lang="zh-CN" altLang="en-US">
                <a:latin typeface="宋体" panose="02010600030101010101" pitchFamily="2" charset="-122"/>
              </a:rPr>
              <a:t>年在美国开设。它随着大型程序的出现而出现。</a:t>
            </a: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  我国1980</a:t>
            </a:r>
            <a:r>
              <a:rPr lang="zh-CN" altLang="en-US" sz="2800">
                <a:latin typeface="Courier New" panose="02070309020205020404" pitchFamily="49" charset="0"/>
              </a:rPr>
              <a:t>‘</a:t>
            </a:r>
            <a:r>
              <a:rPr lang="en-US" altLang="zh-CN" sz="2800">
                <a:latin typeface="宋体" panose="02010600030101010101" pitchFamily="2" charset="-122"/>
              </a:rPr>
              <a:t>s</a:t>
            </a:r>
            <a:r>
              <a:rPr lang="zh-CN" altLang="en-US" sz="2800">
                <a:latin typeface="宋体" panose="02010600030101010101" pitchFamily="2" charset="-122"/>
              </a:rPr>
              <a:t>年代初开设。它是计算机专业的核心课程，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计算机专业考研必考。</a:t>
            </a: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  学习《数据结构》的目的：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 ①提高复杂程序设计及软件开发的能力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 ②培养算法设计能力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③为后继课程（如操作系统、编译原理等）打基础。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24B15-6AF0-403E-A730-C315D2B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111C-D98E-4AA5-87B1-EA76FA6E38CE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5CB9D-6FF8-4CCA-891B-8D151F1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FED-CF34-4BC5-AD5D-98B065BB477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547F5A93-3E6E-459A-BA7F-053E095D3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课程改革</a:t>
            </a:r>
            <a:r>
              <a:rPr lang="en-US" altLang="zh-CN" b="1"/>
              <a:t>: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1C4D087-EEB0-4B91-8F9A-67033B63A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424863" cy="4772025"/>
          </a:xfrm>
        </p:spPr>
        <p:txBody>
          <a:bodyPr/>
          <a:lstStyle/>
          <a:p>
            <a:r>
              <a:rPr lang="zh-CN" altLang="en-US"/>
              <a:t>本课程为江苏省精品课程，开通课程网站。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计算机学院网站主页</a:t>
            </a:r>
          </a:p>
          <a:p>
            <a:r>
              <a:rPr lang="zh-CN" altLang="en-US"/>
              <a:t>强调上机实践能力</a:t>
            </a:r>
          </a:p>
          <a:p>
            <a:r>
              <a:rPr lang="zh-CN" altLang="en-US"/>
              <a:t>数据结构课程</a:t>
            </a:r>
            <a:r>
              <a:rPr lang="en-US" altLang="zh-CN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理论</a:t>
            </a:r>
            <a:r>
              <a:rPr lang="en-US" altLang="zh-CN"/>
              <a:t>+</a:t>
            </a:r>
            <a:r>
              <a:rPr lang="zh-CN" altLang="en-US"/>
              <a:t>实验</a:t>
            </a:r>
            <a:r>
              <a:rPr lang="en-US" altLang="zh-CN"/>
              <a:t>+</a:t>
            </a:r>
            <a:r>
              <a:rPr lang="zh-CN" altLang="en-US"/>
              <a:t>课程设计</a:t>
            </a:r>
            <a:endParaRPr lang="en-US" altLang="zh-CN"/>
          </a:p>
          <a:p>
            <a:r>
              <a:rPr lang="zh-CN" altLang="en-US"/>
              <a:t>课程考核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期中</a:t>
            </a:r>
            <a:r>
              <a:rPr lang="en-US" altLang="zh-CN"/>
              <a:t>20%+</a:t>
            </a:r>
            <a:r>
              <a:rPr lang="zh-CN" altLang="en-US"/>
              <a:t>期末</a:t>
            </a:r>
            <a:r>
              <a:rPr lang="en-US" altLang="zh-CN"/>
              <a:t>60%+</a:t>
            </a:r>
            <a:r>
              <a:rPr lang="zh-CN" altLang="en-US"/>
              <a:t>上机</a:t>
            </a:r>
            <a:r>
              <a:rPr lang="en-US" altLang="zh-CN"/>
              <a:t>20%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2CE08-B057-497F-97CA-E1BA3171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AD46-FF5A-4C05-A6D3-ECEB5CC8E1F0}" type="datetime1">
              <a:rPr lang="zh-CN" altLang="en-US"/>
              <a:pPr/>
              <a:t>2019/9/13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81F18-088D-4C34-A28B-96295BBC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A3CD-A0F7-4244-8117-766DF611D26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43FEAE7E-E89E-4310-B3A8-3C5B49DBA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>
                <a:solidFill>
                  <a:srgbClr val="FF0000"/>
                </a:solidFill>
              </a:rPr>
              <a:t>1.</a:t>
            </a:r>
            <a:r>
              <a:rPr lang="en-US" altLang="zh-CN" sz="5400" b="1">
                <a:solidFill>
                  <a:srgbClr val="FF0000"/>
                </a:solidFill>
              </a:rPr>
              <a:t>2 </a:t>
            </a:r>
            <a:r>
              <a:rPr lang="zh-CN" altLang="en-US" sz="5400" b="1">
                <a:solidFill>
                  <a:srgbClr val="FF0000"/>
                </a:solidFill>
              </a:rPr>
              <a:t>基本概念和术语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A35A3A29-68CC-481C-964F-21B72197A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1、	数据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2、	数据元素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	数据对象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、	数据结构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、	数据类型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6</a:t>
            </a:r>
            <a:r>
              <a:rPr lang="zh-CN" altLang="en-US"/>
              <a:t>、  抽象数据类型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42901</TotalTime>
  <Words>1696</Words>
  <Application>Microsoft Office PowerPoint</Application>
  <PresentationFormat>全屏显示(4:3)</PresentationFormat>
  <Paragraphs>239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VW媩$_x0010_婫`婡_x0018_p_x000c_瑙_x0003_</vt:lpstr>
      <vt:lpstr>隶书</vt:lpstr>
      <vt:lpstr>Tahoma</vt:lpstr>
      <vt:lpstr>宋体</vt:lpstr>
      <vt:lpstr>Arial</vt:lpstr>
      <vt:lpstr>Wingdings</vt:lpstr>
      <vt:lpstr>黑体</vt:lpstr>
      <vt:lpstr>Times New Roman</vt:lpstr>
      <vt:lpstr>楷体_GB2312</vt:lpstr>
      <vt:lpstr>Courier New</vt:lpstr>
      <vt:lpstr>Blends</vt:lpstr>
      <vt:lpstr>Microsoft Word 97 - 2003 文档</vt:lpstr>
      <vt:lpstr>Microsoft 公式 3.0</vt:lpstr>
      <vt:lpstr>Microsoft Equation 3.0</vt:lpstr>
      <vt:lpstr>PowerPoint 演示文稿</vt:lpstr>
      <vt:lpstr>PowerPoint 演示文稿</vt:lpstr>
      <vt:lpstr>1.1《数据结构》课程研究的内容</vt:lpstr>
      <vt:lpstr>PowerPoint 演示文稿</vt:lpstr>
      <vt:lpstr>PowerPoint 演示文稿</vt:lpstr>
      <vt:lpstr>类与数据结构之间的对应关系:</vt:lpstr>
      <vt:lpstr>《数据结构》课程的发展历史及课程的重要性</vt:lpstr>
      <vt:lpstr>课程改革:</vt:lpstr>
      <vt:lpstr>1.2 基本概念和术语</vt:lpstr>
      <vt:lpstr>PowerPoint 演示文稿</vt:lpstr>
      <vt:lpstr>PowerPoint 演示文稿</vt:lpstr>
      <vt:lpstr>数据的逻辑结构分为4类：</vt:lpstr>
      <vt:lpstr>数据结构形式化定义：</vt:lpstr>
      <vt:lpstr>“学生”表格</vt:lpstr>
      <vt:lpstr>“课程”表格</vt:lpstr>
      <vt:lpstr>PowerPoint 演示文稿</vt:lpstr>
      <vt:lpstr>PowerPoint 演示文稿</vt:lpstr>
      <vt:lpstr>数据的存储结构 （Storage Structure）</vt:lpstr>
      <vt:lpstr>线性表的顺序存储示意图 </vt:lpstr>
      <vt:lpstr>线性表的链接存储示意图 </vt:lpstr>
      <vt:lpstr>5.  数据类型</vt:lpstr>
      <vt:lpstr>6.  抽象数据类型  (ADTs: Abstract  Data Types)</vt:lpstr>
      <vt:lpstr>抽象数据类型的定义：</vt:lpstr>
      <vt:lpstr>抽象数据类型 的不同视图</vt:lpstr>
      <vt:lpstr>1.3 算法和算法分析</vt:lpstr>
      <vt:lpstr>3. 评价算法的标准</vt:lpstr>
      <vt:lpstr>4. 算法的描述方法</vt:lpstr>
      <vt:lpstr>PowerPoint 演示文稿</vt:lpstr>
      <vt:lpstr>时间复杂度的度量</vt:lpstr>
      <vt:lpstr>举例：</vt:lpstr>
      <vt:lpstr>PowerPoint 演示文稿</vt:lpstr>
      <vt:lpstr>(4) 求两个方阵的乘积        C＝A*B</vt:lpstr>
      <vt:lpstr>PowerPoint 演示文稿</vt:lpstr>
      <vt:lpstr>PowerPoint 演示文稿</vt:lpstr>
      <vt:lpstr>PowerPoint 演示文稿</vt:lpstr>
      <vt:lpstr>空间复杂度</vt:lpstr>
      <vt:lpstr>本 章 小 结</vt:lpstr>
      <vt:lpstr>PowerPoint 演示文稿</vt:lpstr>
    </vt:vector>
  </TitlesOfParts>
  <Company>上海电视大学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数据结构</dc:title>
  <dc:creator>幽弥狂</dc:creator>
  <cp:lastModifiedBy>幽弥狂</cp:lastModifiedBy>
  <cp:revision>369</cp:revision>
  <dcterms:created xsi:type="dcterms:W3CDTF">1998-11-11T02:43:28Z</dcterms:created>
  <dcterms:modified xsi:type="dcterms:W3CDTF">2019-09-13T12:25:51Z</dcterms:modified>
</cp:coreProperties>
</file>