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08"/>
  </p:notesMasterIdLst>
  <p:handoutMasterIdLst>
    <p:handoutMasterId r:id="rId109"/>
  </p:handoutMasterIdLst>
  <p:sldIdLst>
    <p:sldId id="256" r:id="rId2"/>
    <p:sldId id="257" r:id="rId3"/>
    <p:sldId id="258" r:id="rId4"/>
    <p:sldId id="259" r:id="rId5"/>
    <p:sldId id="260" r:id="rId6"/>
    <p:sldId id="262" r:id="rId7"/>
    <p:sldId id="261" r:id="rId8"/>
    <p:sldId id="389" r:id="rId9"/>
    <p:sldId id="390" r:id="rId10"/>
    <p:sldId id="351" r:id="rId11"/>
    <p:sldId id="352" r:id="rId12"/>
    <p:sldId id="305" r:id="rId13"/>
    <p:sldId id="306" r:id="rId14"/>
    <p:sldId id="310" r:id="rId15"/>
    <p:sldId id="364" r:id="rId16"/>
    <p:sldId id="263" r:id="rId17"/>
    <p:sldId id="264" r:id="rId18"/>
    <p:sldId id="265" r:id="rId19"/>
    <p:sldId id="266" r:id="rId20"/>
    <p:sldId id="267" r:id="rId21"/>
    <p:sldId id="268" r:id="rId22"/>
    <p:sldId id="308" r:id="rId23"/>
    <p:sldId id="309" r:id="rId24"/>
    <p:sldId id="269" r:id="rId25"/>
    <p:sldId id="271" r:id="rId26"/>
    <p:sldId id="311" r:id="rId27"/>
    <p:sldId id="275" r:id="rId28"/>
    <p:sldId id="315" r:id="rId29"/>
    <p:sldId id="276" r:id="rId30"/>
    <p:sldId id="370" r:id="rId31"/>
    <p:sldId id="371" r:id="rId32"/>
    <p:sldId id="372" r:id="rId33"/>
    <p:sldId id="277" r:id="rId34"/>
    <p:sldId id="365" r:id="rId35"/>
    <p:sldId id="366" r:id="rId36"/>
    <p:sldId id="367" r:id="rId37"/>
    <p:sldId id="278" r:id="rId38"/>
    <p:sldId id="318" r:id="rId39"/>
    <p:sldId id="319" r:id="rId40"/>
    <p:sldId id="320" r:id="rId41"/>
    <p:sldId id="281" r:id="rId42"/>
    <p:sldId id="283" r:id="rId43"/>
    <p:sldId id="379" r:id="rId44"/>
    <p:sldId id="280" r:id="rId45"/>
    <p:sldId id="343" r:id="rId46"/>
    <p:sldId id="374" r:id="rId47"/>
    <p:sldId id="375" r:id="rId48"/>
    <p:sldId id="376" r:id="rId49"/>
    <p:sldId id="279" r:id="rId50"/>
    <p:sldId id="341" r:id="rId51"/>
    <p:sldId id="342" r:id="rId52"/>
    <p:sldId id="377" r:id="rId53"/>
    <p:sldId id="378" r:id="rId54"/>
    <p:sldId id="287" r:id="rId55"/>
    <p:sldId id="288" r:id="rId56"/>
    <p:sldId id="391" r:id="rId57"/>
    <p:sldId id="383" r:id="rId58"/>
    <p:sldId id="392" r:id="rId59"/>
    <p:sldId id="289" r:id="rId60"/>
    <p:sldId id="330" r:id="rId61"/>
    <p:sldId id="329" r:id="rId62"/>
    <p:sldId id="290" r:id="rId63"/>
    <p:sldId id="324" r:id="rId64"/>
    <p:sldId id="325" r:id="rId65"/>
    <p:sldId id="291" r:id="rId66"/>
    <p:sldId id="359" r:id="rId67"/>
    <p:sldId id="293" r:id="rId68"/>
    <p:sldId id="328" r:id="rId69"/>
    <p:sldId id="327" r:id="rId70"/>
    <p:sldId id="332" r:id="rId71"/>
    <p:sldId id="382" r:id="rId72"/>
    <p:sldId id="368" r:id="rId73"/>
    <p:sldId id="369" r:id="rId74"/>
    <p:sldId id="331" r:id="rId75"/>
    <p:sldId id="296" r:id="rId76"/>
    <p:sldId id="297" r:id="rId77"/>
    <p:sldId id="380" r:id="rId78"/>
    <p:sldId id="326" r:id="rId79"/>
    <p:sldId id="298" r:id="rId80"/>
    <p:sldId id="339" r:id="rId81"/>
    <p:sldId id="333" r:id="rId82"/>
    <p:sldId id="334" r:id="rId83"/>
    <p:sldId id="373" r:id="rId84"/>
    <p:sldId id="299" r:id="rId85"/>
    <p:sldId id="336" r:id="rId86"/>
    <p:sldId id="340" r:id="rId87"/>
    <p:sldId id="337" r:id="rId88"/>
    <p:sldId id="388" r:id="rId89"/>
    <p:sldId id="387" r:id="rId90"/>
    <p:sldId id="384" r:id="rId91"/>
    <p:sldId id="385" r:id="rId92"/>
    <p:sldId id="300" r:id="rId93"/>
    <p:sldId id="350" r:id="rId94"/>
    <p:sldId id="344" r:id="rId95"/>
    <p:sldId id="348" r:id="rId96"/>
    <p:sldId id="346" r:id="rId97"/>
    <p:sldId id="357" r:id="rId98"/>
    <p:sldId id="304" r:id="rId99"/>
    <p:sldId id="353" r:id="rId100"/>
    <p:sldId id="354" r:id="rId101"/>
    <p:sldId id="355" r:id="rId102"/>
    <p:sldId id="356" r:id="rId103"/>
    <p:sldId id="360" r:id="rId104"/>
    <p:sldId id="361" r:id="rId105"/>
    <p:sldId id="362" r:id="rId106"/>
    <p:sldId id="358"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B2B2B2"/>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2B8AF53-F747-4B26-B632-0463CA02D61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r>
              <a:rPr lang="en-US" altLang="zh-CN"/>
              <a:t>MSTC课堂</a:t>
            </a:r>
          </a:p>
        </p:txBody>
      </p:sp>
      <p:sp>
        <p:nvSpPr>
          <p:cNvPr id="71683" name="Rectangle 3">
            <a:extLst>
              <a:ext uri="{FF2B5EF4-FFF2-40B4-BE49-F238E27FC236}">
                <a16:creationId xmlns:a16="http://schemas.microsoft.com/office/drawing/2014/main" id="{2C4196F4-84C1-470C-B5AC-04B60B6F4A9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71684" name="Rectangle 4">
            <a:extLst>
              <a:ext uri="{FF2B5EF4-FFF2-40B4-BE49-F238E27FC236}">
                <a16:creationId xmlns:a16="http://schemas.microsoft.com/office/drawing/2014/main" id="{49BC7EC9-FD44-4BA7-9896-12A4FAAF485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71685" name="Rectangle 5">
            <a:extLst>
              <a:ext uri="{FF2B5EF4-FFF2-40B4-BE49-F238E27FC236}">
                <a16:creationId xmlns:a16="http://schemas.microsoft.com/office/drawing/2014/main" id="{2EBA477E-9E9E-4B58-AA9F-9F5D2AC3E4E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D15AAE6-4564-4B27-BEC6-A48C1171879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5907EAA-E297-4FEE-99D3-12056CDFE75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r>
              <a:rPr lang="en-US" altLang="zh-CN"/>
              <a:t>MSTC课堂</a:t>
            </a:r>
          </a:p>
        </p:txBody>
      </p:sp>
      <p:sp>
        <p:nvSpPr>
          <p:cNvPr id="69635" name="Rectangle 3">
            <a:extLst>
              <a:ext uri="{FF2B5EF4-FFF2-40B4-BE49-F238E27FC236}">
                <a16:creationId xmlns:a16="http://schemas.microsoft.com/office/drawing/2014/main" id="{FB3B9F50-3C26-4A49-B437-32AA96404C5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69636" name="Rectangle 4">
            <a:extLst>
              <a:ext uri="{FF2B5EF4-FFF2-40B4-BE49-F238E27FC236}">
                <a16:creationId xmlns:a16="http://schemas.microsoft.com/office/drawing/2014/main" id="{BCB4796D-E19F-4383-93D2-5D7A9484914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6507FBF7-7F66-49DF-85DD-84CCDAFE8BE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638" name="Rectangle 6">
            <a:extLst>
              <a:ext uri="{FF2B5EF4-FFF2-40B4-BE49-F238E27FC236}">
                <a16:creationId xmlns:a16="http://schemas.microsoft.com/office/drawing/2014/main" id="{18DC0816-1219-4A1A-A078-62C69495652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69639" name="Rectangle 7">
            <a:extLst>
              <a:ext uri="{FF2B5EF4-FFF2-40B4-BE49-F238E27FC236}">
                <a16:creationId xmlns:a16="http://schemas.microsoft.com/office/drawing/2014/main" id="{CAA88B10-8710-41F4-9FBE-B1FC8CE56E0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38265E7-458D-4329-A08F-58AFD46E7052}" type="slidenum">
              <a:rPr lang="en-US" altLang="zh-CN"/>
              <a:pPr/>
              <a:t>‹#›</a:t>
            </a:fld>
            <a:endParaRPr lang="en-US" altLang="zh-CN"/>
          </a:p>
        </p:txBody>
      </p:sp>
    </p:spTree>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F8D88DD-D0C7-4C9F-850A-BFB28CEA4847}"/>
              </a:ext>
            </a:extLst>
          </p:cNvPr>
          <p:cNvSpPr>
            <a:spLocks noGrp="1" noChangeArrowheads="1"/>
          </p:cNvSpPr>
          <p:nvPr>
            <p:ph type="hdr" sz="quarter"/>
          </p:nvPr>
        </p:nvSpPr>
        <p:spPr>
          <a:ln/>
        </p:spPr>
        <p:txBody>
          <a:bodyPr/>
          <a:lstStyle/>
          <a:p>
            <a:r>
              <a:rPr lang="en-US" altLang="zh-CN"/>
              <a:t>MSTC课堂</a:t>
            </a:r>
          </a:p>
        </p:txBody>
      </p:sp>
      <p:sp>
        <p:nvSpPr>
          <p:cNvPr id="70658" name="Rectangle 1026">
            <a:extLst>
              <a:ext uri="{FF2B5EF4-FFF2-40B4-BE49-F238E27FC236}">
                <a16:creationId xmlns:a16="http://schemas.microsoft.com/office/drawing/2014/main" id="{4D38A60C-087C-4D59-A840-E66512C03B31}"/>
              </a:ext>
            </a:extLst>
          </p:cNvPr>
          <p:cNvSpPr>
            <a:spLocks noRot="1" noChangeArrowheads="1" noTextEdit="1"/>
          </p:cNvSpPr>
          <p:nvPr>
            <p:ph type="sldImg"/>
          </p:nvPr>
        </p:nvSpPr>
        <p:spPr>
          <a:ln/>
        </p:spPr>
      </p:sp>
      <p:sp>
        <p:nvSpPr>
          <p:cNvPr id="70659" name="Rectangle 1027">
            <a:extLst>
              <a:ext uri="{FF2B5EF4-FFF2-40B4-BE49-F238E27FC236}">
                <a16:creationId xmlns:a16="http://schemas.microsoft.com/office/drawing/2014/main" id="{30CBD8A5-31F0-44CB-A544-14C6D6534A54}"/>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66A53B52-DC08-487E-A716-2424C688E378}"/>
              </a:ext>
            </a:extLst>
          </p:cNvPr>
          <p:cNvGrpSpPr>
            <a:grpSpLocks/>
          </p:cNvGrpSpPr>
          <p:nvPr/>
        </p:nvGrpSpPr>
        <p:grpSpPr bwMode="auto">
          <a:xfrm>
            <a:off x="0" y="0"/>
            <a:ext cx="8805863" cy="6858000"/>
            <a:chOff x="0" y="0"/>
            <a:chExt cx="5547" cy="4320"/>
          </a:xfrm>
        </p:grpSpPr>
        <p:grpSp>
          <p:nvGrpSpPr>
            <p:cNvPr id="17411" name="Group 3">
              <a:extLst>
                <a:ext uri="{FF2B5EF4-FFF2-40B4-BE49-F238E27FC236}">
                  <a16:creationId xmlns:a16="http://schemas.microsoft.com/office/drawing/2014/main" id="{27356E94-DEE1-45A1-A378-EDEA237D1236}"/>
                </a:ext>
              </a:extLst>
            </p:cNvPr>
            <p:cNvGrpSpPr>
              <a:grpSpLocks/>
            </p:cNvGrpSpPr>
            <p:nvPr userDrawn="1"/>
          </p:nvGrpSpPr>
          <p:grpSpPr bwMode="auto">
            <a:xfrm rot="-215207">
              <a:off x="3690" y="234"/>
              <a:ext cx="1857" cy="3625"/>
              <a:chOff x="3010" y="778"/>
              <a:chExt cx="1857" cy="3625"/>
            </a:xfrm>
          </p:grpSpPr>
          <p:sp>
            <p:nvSpPr>
              <p:cNvPr id="17412" name="Freeform 4">
                <a:extLst>
                  <a:ext uri="{FF2B5EF4-FFF2-40B4-BE49-F238E27FC236}">
                    <a16:creationId xmlns:a16="http://schemas.microsoft.com/office/drawing/2014/main" id="{1E4AF7E3-7553-42EA-A431-3F2C36C02908}"/>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3" name="Freeform 5">
                <a:extLst>
                  <a:ext uri="{FF2B5EF4-FFF2-40B4-BE49-F238E27FC236}">
                    <a16:creationId xmlns:a16="http://schemas.microsoft.com/office/drawing/2014/main" id="{EEB04A8E-3AAC-4F58-A10D-9AFB12300F69}"/>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4" name="Freeform 6">
                <a:extLst>
                  <a:ext uri="{FF2B5EF4-FFF2-40B4-BE49-F238E27FC236}">
                    <a16:creationId xmlns:a16="http://schemas.microsoft.com/office/drawing/2014/main" id="{6E991D71-1A76-4408-9BC7-4FBCEC201C46}"/>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5" name="Freeform 7">
                <a:extLst>
                  <a:ext uri="{FF2B5EF4-FFF2-40B4-BE49-F238E27FC236}">
                    <a16:creationId xmlns:a16="http://schemas.microsoft.com/office/drawing/2014/main" id="{23603454-BA07-4676-92B8-F5D836DC6D58}"/>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6" name="Freeform 8">
                <a:extLst>
                  <a:ext uri="{FF2B5EF4-FFF2-40B4-BE49-F238E27FC236}">
                    <a16:creationId xmlns:a16="http://schemas.microsoft.com/office/drawing/2014/main" id="{1925C86F-0B0F-4497-9835-95980C02C1FE}"/>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Freeform 9">
                <a:extLst>
                  <a:ext uri="{FF2B5EF4-FFF2-40B4-BE49-F238E27FC236}">
                    <a16:creationId xmlns:a16="http://schemas.microsoft.com/office/drawing/2014/main" id="{EBAD5C95-2CC4-498B-A13B-AB89ACF59F56}"/>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8" name="Freeform 10">
                <a:extLst>
                  <a:ext uri="{FF2B5EF4-FFF2-40B4-BE49-F238E27FC236}">
                    <a16:creationId xmlns:a16="http://schemas.microsoft.com/office/drawing/2014/main" id="{D21D300C-F40A-4897-8632-60D682C778CB}"/>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9" name="Freeform 11">
              <a:extLst>
                <a:ext uri="{FF2B5EF4-FFF2-40B4-BE49-F238E27FC236}">
                  <a16:creationId xmlns:a16="http://schemas.microsoft.com/office/drawing/2014/main" id="{85BAABA8-8724-4E31-8874-2BC9BE4DDD36}"/>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2">
              <a:extLst>
                <a:ext uri="{FF2B5EF4-FFF2-40B4-BE49-F238E27FC236}">
                  <a16:creationId xmlns:a16="http://schemas.microsoft.com/office/drawing/2014/main" id="{397D4FF9-0062-4C12-8E91-62B356E38EF2}"/>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3">
              <a:extLst>
                <a:ext uri="{FF2B5EF4-FFF2-40B4-BE49-F238E27FC236}">
                  <a16:creationId xmlns:a16="http://schemas.microsoft.com/office/drawing/2014/main" id="{9CD5705B-4296-48D4-B6E8-90FEFBB83672}"/>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4">
              <a:extLst>
                <a:ext uri="{FF2B5EF4-FFF2-40B4-BE49-F238E27FC236}">
                  <a16:creationId xmlns:a16="http://schemas.microsoft.com/office/drawing/2014/main" id="{4FB2E9E6-C7FF-4DAF-B907-EA9EEBFB5063}"/>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5">
              <a:extLst>
                <a:ext uri="{FF2B5EF4-FFF2-40B4-BE49-F238E27FC236}">
                  <a16:creationId xmlns:a16="http://schemas.microsoft.com/office/drawing/2014/main" id="{494CE193-55F3-4740-9B4D-B517FFDC616F}"/>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6">
              <a:extLst>
                <a:ext uri="{FF2B5EF4-FFF2-40B4-BE49-F238E27FC236}">
                  <a16:creationId xmlns:a16="http://schemas.microsoft.com/office/drawing/2014/main" id="{1DCDF2F7-7F3E-4036-B9D7-078DE1447F97}"/>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25" name="Group 17">
              <a:extLst>
                <a:ext uri="{FF2B5EF4-FFF2-40B4-BE49-F238E27FC236}">
                  <a16:creationId xmlns:a16="http://schemas.microsoft.com/office/drawing/2014/main" id="{6F9B1617-1174-4D36-A77D-D22196DA1B32}"/>
                </a:ext>
              </a:extLst>
            </p:cNvPr>
            <p:cNvGrpSpPr>
              <a:grpSpLocks/>
            </p:cNvGrpSpPr>
            <p:nvPr userDrawn="1"/>
          </p:nvGrpSpPr>
          <p:grpSpPr bwMode="auto">
            <a:xfrm rot="3220060">
              <a:off x="2631" y="754"/>
              <a:ext cx="569" cy="637"/>
              <a:chOff x="1727" y="866"/>
              <a:chExt cx="129" cy="157"/>
            </a:xfrm>
          </p:grpSpPr>
          <p:sp>
            <p:nvSpPr>
              <p:cNvPr id="17426" name="Freeform 18">
                <a:extLst>
                  <a:ext uri="{FF2B5EF4-FFF2-40B4-BE49-F238E27FC236}">
                    <a16:creationId xmlns:a16="http://schemas.microsoft.com/office/drawing/2014/main" id="{22A9447C-90A1-4379-8233-295B98635779}"/>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7" name="Freeform 19">
                <a:extLst>
                  <a:ext uri="{FF2B5EF4-FFF2-40B4-BE49-F238E27FC236}">
                    <a16:creationId xmlns:a16="http://schemas.microsoft.com/office/drawing/2014/main" id="{89E4551C-6068-456A-A257-30E9C30EF76E}"/>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8" name="Freeform 20">
                <a:extLst>
                  <a:ext uri="{FF2B5EF4-FFF2-40B4-BE49-F238E27FC236}">
                    <a16:creationId xmlns:a16="http://schemas.microsoft.com/office/drawing/2014/main" id="{0033C99A-E5A8-4293-B70D-9E41585E4BF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9" name="Group 21">
              <a:extLst>
                <a:ext uri="{FF2B5EF4-FFF2-40B4-BE49-F238E27FC236}">
                  <a16:creationId xmlns:a16="http://schemas.microsoft.com/office/drawing/2014/main" id="{2C4E13A5-E2DC-4D16-BDD2-EA28B7E6A88B}"/>
                </a:ext>
              </a:extLst>
            </p:cNvPr>
            <p:cNvGrpSpPr>
              <a:grpSpLocks/>
            </p:cNvGrpSpPr>
            <p:nvPr userDrawn="1"/>
          </p:nvGrpSpPr>
          <p:grpSpPr bwMode="auto">
            <a:xfrm rot="-6691250">
              <a:off x="3637" y="132"/>
              <a:ext cx="356" cy="607"/>
              <a:chOff x="1727" y="866"/>
              <a:chExt cx="129" cy="157"/>
            </a:xfrm>
          </p:grpSpPr>
          <p:sp>
            <p:nvSpPr>
              <p:cNvPr id="17430" name="Freeform 22">
                <a:extLst>
                  <a:ext uri="{FF2B5EF4-FFF2-40B4-BE49-F238E27FC236}">
                    <a16:creationId xmlns:a16="http://schemas.microsoft.com/office/drawing/2014/main" id="{E8989FBC-6AE3-4D94-870E-5F73B5326C90}"/>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1" name="Freeform 23">
                <a:extLst>
                  <a:ext uri="{FF2B5EF4-FFF2-40B4-BE49-F238E27FC236}">
                    <a16:creationId xmlns:a16="http://schemas.microsoft.com/office/drawing/2014/main" id="{5B03516D-64CE-439E-8367-4417C948A358}"/>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2" name="Freeform 24">
                <a:extLst>
                  <a:ext uri="{FF2B5EF4-FFF2-40B4-BE49-F238E27FC236}">
                    <a16:creationId xmlns:a16="http://schemas.microsoft.com/office/drawing/2014/main" id="{44714CBB-E84D-428C-AE09-4BF30933DE5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33" name="Group 25">
              <a:extLst>
                <a:ext uri="{FF2B5EF4-FFF2-40B4-BE49-F238E27FC236}">
                  <a16:creationId xmlns:a16="http://schemas.microsoft.com/office/drawing/2014/main" id="{AB177C9A-F9A3-4B2C-A154-58325B06C5D0}"/>
                </a:ext>
              </a:extLst>
            </p:cNvPr>
            <p:cNvGrpSpPr>
              <a:grpSpLocks/>
            </p:cNvGrpSpPr>
            <p:nvPr userDrawn="1"/>
          </p:nvGrpSpPr>
          <p:grpSpPr bwMode="auto">
            <a:xfrm rot="-13075160">
              <a:off x="668" y="3321"/>
              <a:ext cx="501" cy="502"/>
              <a:chOff x="1727" y="866"/>
              <a:chExt cx="129" cy="157"/>
            </a:xfrm>
          </p:grpSpPr>
          <p:sp>
            <p:nvSpPr>
              <p:cNvPr id="17434" name="Freeform 26">
                <a:extLst>
                  <a:ext uri="{FF2B5EF4-FFF2-40B4-BE49-F238E27FC236}">
                    <a16:creationId xmlns:a16="http://schemas.microsoft.com/office/drawing/2014/main" id="{ADF325E3-B899-4A7B-8437-A648291A1799}"/>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27">
                <a:extLst>
                  <a:ext uri="{FF2B5EF4-FFF2-40B4-BE49-F238E27FC236}">
                    <a16:creationId xmlns:a16="http://schemas.microsoft.com/office/drawing/2014/main" id="{FEFECA72-4C26-4FE0-9C92-F6474A42BDC5}"/>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28">
                <a:extLst>
                  <a:ext uri="{FF2B5EF4-FFF2-40B4-BE49-F238E27FC236}">
                    <a16:creationId xmlns:a16="http://schemas.microsoft.com/office/drawing/2014/main" id="{A88F4F49-59F3-4A16-996F-FFA19B4042F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37" name="Group 29">
              <a:extLst>
                <a:ext uri="{FF2B5EF4-FFF2-40B4-BE49-F238E27FC236}">
                  <a16:creationId xmlns:a16="http://schemas.microsoft.com/office/drawing/2014/main" id="{9DB6DC8A-18F8-4895-A79F-054C02A07E0A}"/>
                </a:ext>
              </a:extLst>
            </p:cNvPr>
            <p:cNvGrpSpPr>
              <a:grpSpLocks/>
            </p:cNvGrpSpPr>
            <p:nvPr userDrawn="1"/>
          </p:nvGrpSpPr>
          <p:grpSpPr bwMode="auto">
            <a:xfrm rot="4106450" flipH="1">
              <a:off x="393" y="262"/>
              <a:ext cx="709" cy="892"/>
              <a:chOff x="1727" y="866"/>
              <a:chExt cx="129" cy="157"/>
            </a:xfrm>
          </p:grpSpPr>
          <p:sp>
            <p:nvSpPr>
              <p:cNvPr id="17438" name="Freeform 30">
                <a:extLst>
                  <a:ext uri="{FF2B5EF4-FFF2-40B4-BE49-F238E27FC236}">
                    <a16:creationId xmlns:a16="http://schemas.microsoft.com/office/drawing/2014/main" id="{CCEDD990-F55C-43FF-B8C6-79ACD86BF062}"/>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31">
                <a:extLst>
                  <a:ext uri="{FF2B5EF4-FFF2-40B4-BE49-F238E27FC236}">
                    <a16:creationId xmlns:a16="http://schemas.microsoft.com/office/drawing/2014/main" id="{1AE8AF97-A56B-4C51-AE62-5FECB1F2B98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32">
                <a:extLst>
                  <a:ext uri="{FF2B5EF4-FFF2-40B4-BE49-F238E27FC236}">
                    <a16:creationId xmlns:a16="http://schemas.microsoft.com/office/drawing/2014/main" id="{9EE7C1F7-95A0-45FE-8162-C5362CD86A02}"/>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41" name="Group 33">
              <a:extLst>
                <a:ext uri="{FF2B5EF4-FFF2-40B4-BE49-F238E27FC236}">
                  <a16:creationId xmlns:a16="http://schemas.microsoft.com/office/drawing/2014/main" id="{D338916D-5C6B-4217-858E-F637C10C1C88}"/>
                </a:ext>
              </a:extLst>
            </p:cNvPr>
            <p:cNvGrpSpPr>
              <a:grpSpLocks/>
            </p:cNvGrpSpPr>
            <p:nvPr userDrawn="1"/>
          </p:nvGrpSpPr>
          <p:grpSpPr bwMode="auto">
            <a:xfrm rot="10015322" flipH="1">
              <a:off x="4625" y="2382"/>
              <a:ext cx="709" cy="892"/>
              <a:chOff x="1727" y="866"/>
              <a:chExt cx="129" cy="157"/>
            </a:xfrm>
          </p:grpSpPr>
          <p:sp>
            <p:nvSpPr>
              <p:cNvPr id="17442" name="Freeform 34">
                <a:extLst>
                  <a:ext uri="{FF2B5EF4-FFF2-40B4-BE49-F238E27FC236}">
                    <a16:creationId xmlns:a16="http://schemas.microsoft.com/office/drawing/2014/main" id="{7BA76627-545D-4C2E-A92C-D1E709AA57D1}"/>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35">
                <a:extLst>
                  <a:ext uri="{FF2B5EF4-FFF2-40B4-BE49-F238E27FC236}">
                    <a16:creationId xmlns:a16="http://schemas.microsoft.com/office/drawing/2014/main" id="{3B3875B1-A427-4D8F-B0D5-ECBCD22D0E6E}"/>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36">
                <a:extLst>
                  <a:ext uri="{FF2B5EF4-FFF2-40B4-BE49-F238E27FC236}">
                    <a16:creationId xmlns:a16="http://schemas.microsoft.com/office/drawing/2014/main" id="{02FA18B1-3036-42D8-849F-0D9035AB901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5" name="Freeform 37">
              <a:extLst>
                <a:ext uri="{FF2B5EF4-FFF2-40B4-BE49-F238E27FC236}">
                  <a16:creationId xmlns:a16="http://schemas.microsoft.com/office/drawing/2014/main" id="{53DD5EB9-A5E1-403E-8618-3D467DA8A91A}"/>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38">
              <a:extLst>
                <a:ext uri="{FF2B5EF4-FFF2-40B4-BE49-F238E27FC236}">
                  <a16:creationId xmlns:a16="http://schemas.microsoft.com/office/drawing/2014/main" id="{9A97B94A-0D38-4B13-A1D4-9356FD9F93A5}"/>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39">
              <a:extLst>
                <a:ext uri="{FF2B5EF4-FFF2-40B4-BE49-F238E27FC236}">
                  <a16:creationId xmlns:a16="http://schemas.microsoft.com/office/drawing/2014/main" id="{36716FC4-F5C4-46F6-A203-3C2A38CEDCEE}"/>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40">
              <a:extLst>
                <a:ext uri="{FF2B5EF4-FFF2-40B4-BE49-F238E27FC236}">
                  <a16:creationId xmlns:a16="http://schemas.microsoft.com/office/drawing/2014/main" id="{F1E958EA-3C1F-400D-B838-2B986EA10D75}"/>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41">
              <a:extLst>
                <a:ext uri="{FF2B5EF4-FFF2-40B4-BE49-F238E27FC236}">
                  <a16:creationId xmlns:a16="http://schemas.microsoft.com/office/drawing/2014/main" id="{8AF7926B-7490-4B35-AD90-4BA27A1F82DA}"/>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42">
              <a:extLst>
                <a:ext uri="{FF2B5EF4-FFF2-40B4-BE49-F238E27FC236}">
                  <a16:creationId xmlns:a16="http://schemas.microsoft.com/office/drawing/2014/main" id="{59A4B694-1D59-4ABC-B625-FFBC5A239E4F}"/>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43">
              <a:extLst>
                <a:ext uri="{FF2B5EF4-FFF2-40B4-BE49-F238E27FC236}">
                  <a16:creationId xmlns:a16="http://schemas.microsoft.com/office/drawing/2014/main" id="{C24D71FB-EB55-48F8-B115-78C270041A6E}"/>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52" name="Rectangle 44">
            <a:extLst>
              <a:ext uri="{FF2B5EF4-FFF2-40B4-BE49-F238E27FC236}">
                <a16:creationId xmlns:a16="http://schemas.microsoft.com/office/drawing/2014/main" id="{7576366A-28A8-477B-AB80-B1C5CE36B636}"/>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453" name="Rectangle 45">
            <a:extLst>
              <a:ext uri="{FF2B5EF4-FFF2-40B4-BE49-F238E27FC236}">
                <a16:creationId xmlns:a16="http://schemas.microsoft.com/office/drawing/2014/main" id="{ED916377-68A2-4CCC-8FEE-AB4CDFD5F4E6}"/>
              </a:ext>
            </a:extLst>
          </p:cNvPr>
          <p:cNvSpPr>
            <a:spLocks noGrp="1" noChangeArrowheads="1"/>
          </p:cNvSpPr>
          <p:nvPr>
            <p:ph type="ftr" sz="quarter" idx="3"/>
          </p:nvPr>
        </p:nvSpPr>
        <p:spPr/>
        <p:txBody>
          <a:bodyPr/>
          <a:lstStyle>
            <a:lvl1pPr>
              <a:defRPr/>
            </a:lvl1pPr>
          </a:lstStyle>
          <a:p>
            <a:endParaRPr lang="en-US" altLang="zh-CN"/>
          </a:p>
        </p:txBody>
      </p:sp>
      <p:sp>
        <p:nvSpPr>
          <p:cNvPr id="17454" name="Rectangle 46">
            <a:extLst>
              <a:ext uri="{FF2B5EF4-FFF2-40B4-BE49-F238E27FC236}">
                <a16:creationId xmlns:a16="http://schemas.microsoft.com/office/drawing/2014/main" id="{424746EF-0801-45E3-928A-B76BA2B804C0}"/>
              </a:ext>
            </a:extLst>
          </p:cNvPr>
          <p:cNvSpPr>
            <a:spLocks noGrp="1" noChangeArrowheads="1"/>
          </p:cNvSpPr>
          <p:nvPr>
            <p:ph type="sldNum" sz="quarter" idx="4"/>
          </p:nvPr>
        </p:nvSpPr>
        <p:spPr/>
        <p:txBody>
          <a:bodyPr/>
          <a:lstStyle>
            <a:lvl1pPr>
              <a:defRPr/>
            </a:lvl1pPr>
          </a:lstStyle>
          <a:p>
            <a:fld id="{E74E53C0-3895-4C1D-B107-9159C2C6F4B8}" type="slidenum">
              <a:rPr lang="en-US" altLang="zh-CN"/>
              <a:pPr/>
              <a:t>‹#›</a:t>
            </a:fld>
            <a:endParaRPr lang="en-US" altLang="zh-CN"/>
          </a:p>
        </p:txBody>
      </p:sp>
      <p:sp>
        <p:nvSpPr>
          <p:cNvPr id="17455" name="Rectangle 47">
            <a:extLst>
              <a:ext uri="{FF2B5EF4-FFF2-40B4-BE49-F238E27FC236}">
                <a16:creationId xmlns:a16="http://schemas.microsoft.com/office/drawing/2014/main" id="{6B7AC21F-11C4-498F-8BCF-681221B0430B}"/>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17456" name="Rectangle 48">
            <a:extLst>
              <a:ext uri="{FF2B5EF4-FFF2-40B4-BE49-F238E27FC236}">
                <a16:creationId xmlns:a16="http://schemas.microsoft.com/office/drawing/2014/main" id="{B4E025D9-D03D-4B57-98CA-7E0456BA56DF}"/>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9AC6F-1BEA-4CF6-A6DF-AA91A405963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08DF8F7-B1DD-4C54-87E9-4F440B16A5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05839F1-8929-4055-9BB7-1CB26136E9B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E799AEB-E5D4-44DE-A9B2-A2C2E874D908}"/>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F05F8B88-0D3A-425A-9323-CAC71194D146}"/>
              </a:ext>
            </a:extLst>
          </p:cNvPr>
          <p:cNvSpPr>
            <a:spLocks noGrp="1"/>
          </p:cNvSpPr>
          <p:nvPr>
            <p:ph type="sldNum" sz="quarter" idx="12"/>
          </p:nvPr>
        </p:nvSpPr>
        <p:spPr/>
        <p:txBody>
          <a:bodyPr/>
          <a:lstStyle>
            <a:lvl1pPr>
              <a:defRPr/>
            </a:lvl1pPr>
          </a:lstStyle>
          <a:p>
            <a:fld id="{618E9832-8389-437C-8F7C-F4EDE06F69B5}" type="slidenum">
              <a:rPr lang="en-US" altLang="zh-CN"/>
              <a:pPr/>
              <a:t>‹#›</a:t>
            </a:fld>
            <a:endParaRPr lang="en-US" altLang="zh-CN"/>
          </a:p>
        </p:txBody>
      </p:sp>
    </p:spTree>
    <p:extLst>
      <p:ext uri="{BB962C8B-B14F-4D97-AF65-F5344CB8AC3E}">
        <p14:creationId xmlns:p14="http://schemas.microsoft.com/office/powerpoint/2010/main" val="361268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1262A8-2838-4C3F-A8FF-044C03F8C785}"/>
              </a:ext>
            </a:extLst>
          </p:cNvPr>
          <p:cNvSpPr>
            <a:spLocks noGrp="1"/>
          </p:cNvSpPr>
          <p:nvPr>
            <p:ph type="title" orient="vert"/>
          </p:nvPr>
        </p:nvSpPr>
        <p:spPr>
          <a:xfrm>
            <a:off x="6640513" y="304800"/>
            <a:ext cx="2060575" cy="5751513"/>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3734EE1-2518-4293-B4E3-46E86406CDC9}"/>
              </a:ext>
            </a:extLst>
          </p:cNvPr>
          <p:cNvSpPr>
            <a:spLocks noGrp="1"/>
          </p:cNvSpPr>
          <p:nvPr>
            <p:ph type="body" orient="vert" idx="1"/>
          </p:nvPr>
        </p:nvSpPr>
        <p:spPr>
          <a:xfrm>
            <a:off x="457200" y="304800"/>
            <a:ext cx="6030913" cy="57515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208823F-0824-4661-BA3B-7839C80D5DD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698A64C-F6DC-41BF-BA4D-4B4D948FE64C}"/>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D06C15D4-ED06-4C06-8262-40F303D88974}"/>
              </a:ext>
            </a:extLst>
          </p:cNvPr>
          <p:cNvSpPr>
            <a:spLocks noGrp="1"/>
          </p:cNvSpPr>
          <p:nvPr>
            <p:ph type="sldNum" sz="quarter" idx="12"/>
          </p:nvPr>
        </p:nvSpPr>
        <p:spPr/>
        <p:txBody>
          <a:bodyPr/>
          <a:lstStyle>
            <a:lvl1pPr>
              <a:defRPr/>
            </a:lvl1pPr>
          </a:lstStyle>
          <a:p>
            <a:fld id="{E0F047AD-4ADE-4284-813E-733A4A9F7AB6}" type="slidenum">
              <a:rPr lang="en-US" altLang="zh-CN"/>
              <a:pPr/>
              <a:t>‹#›</a:t>
            </a:fld>
            <a:endParaRPr lang="en-US" altLang="zh-CN"/>
          </a:p>
        </p:txBody>
      </p:sp>
    </p:spTree>
    <p:extLst>
      <p:ext uri="{BB962C8B-B14F-4D97-AF65-F5344CB8AC3E}">
        <p14:creationId xmlns:p14="http://schemas.microsoft.com/office/powerpoint/2010/main" val="3237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BB3D7E-CE93-43E1-A55E-2C4C0F4B35DA}"/>
              </a:ext>
            </a:extLst>
          </p:cNvPr>
          <p:cNvSpPr>
            <a:spLocks noGrp="1"/>
          </p:cNvSpPr>
          <p:nvPr>
            <p:ph/>
          </p:nvPr>
        </p:nvSpPr>
        <p:spPr>
          <a:xfrm>
            <a:off x="457200" y="304800"/>
            <a:ext cx="8243888" cy="5751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38C781D4-7D45-4244-B50F-F20B5BF4FCBB}"/>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BBD41F3-A204-488F-AFF8-031C22775AE2}"/>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5" name="灯片编号占位符 4">
            <a:extLst>
              <a:ext uri="{FF2B5EF4-FFF2-40B4-BE49-F238E27FC236}">
                <a16:creationId xmlns:a16="http://schemas.microsoft.com/office/drawing/2014/main" id="{9CE27E1B-4A2E-44E0-8215-D61CA5477D21}"/>
              </a:ext>
            </a:extLst>
          </p:cNvPr>
          <p:cNvSpPr>
            <a:spLocks noGrp="1"/>
          </p:cNvSpPr>
          <p:nvPr>
            <p:ph type="sldNum" sz="quarter" idx="12"/>
          </p:nvPr>
        </p:nvSpPr>
        <p:spPr>
          <a:xfrm>
            <a:off x="6553200" y="6243638"/>
            <a:ext cx="2133600" cy="457200"/>
          </a:xfrm>
        </p:spPr>
        <p:txBody>
          <a:bodyPr/>
          <a:lstStyle>
            <a:lvl1pPr>
              <a:defRPr/>
            </a:lvl1pPr>
          </a:lstStyle>
          <a:p>
            <a:fld id="{2E850C3B-D06F-4110-A1D1-361C7DB66E5F}" type="slidenum">
              <a:rPr lang="en-US" altLang="zh-CN"/>
              <a:pPr/>
              <a:t>‹#›</a:t>
            </a:fld>
            <a:endParaRPr lang="en-US" altLang="zh-CN"/>
          </a:p>
        </p:txBody>
      </p:sp>
    </p:spTree>
    <p:extLst>
      <p:ext uri="{BB962C8B-B14F-4D97-AF65-F5344CB8AC3E}">
        <p14:creationId xmlns:p14="http://schemas.microsoft.com/office/powerpoint/2010/main" val="55853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CF632-5AB5-498D-B3EB-A6DE357A18DA}"/>
              </a:ext>
            </a:extLst>
          </p:cNvPr>
          <p:cNvSpPr>
            <a:spLocks noGrp="1"/>
          </p:cNvSpPr>
          <p:nvPr>
            <p:ph type="title"/>
          </p:nvPr>
        </p:nvSpPr>
        <p:spPr>
          <a:xfrm>
            <a:off x="457200" y="304800"/>
            <a:ext cx="8243888" cy="131445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C4D3597-023A-47E3-86B8-345B47A644E5}"/>
              </a:ext>
            </a:extLst>
          </p:cNvPr>
          <p:cNvSpPr>
            <a:spLocks noGrp="1"/>
          </p:cNvSpPr>
          <p:nvPr>
            <p:ph type="body"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F363251-0E24-458C-A45A-17DA55EBD049}"/>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8CA26DA-6590-4AFF-9EFB-AE953592E6C8}"/>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A4C5023-671F-4D85-A484-C7464D8CC43C}"/>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7341EE90-01A0-4E8B-AF11-D780049D4269}"/>
              </a:ext>
            </a:extLst>
          </p:cNvPr>
          <p:cNvSpPr>
            <a:spLocks noGrp="1"/>
          </p:cNvSpPr>
          <p:nvPr>
            <p:ph type="sldNum" sz="quarter" idx="12"/>
          </p:nvPr>
        </p:nvSpPr>
        <p:spPr>
          <a:xfrm>
            <a:off x="6553200" y="6243638"/>
            <a:ext cx="2133600" cy="457200"/>
          </a:xfrm>
        </p:spPr>
        <p:txBody>
          <a:bodyPr/>
          <a:lstStyle>
            <a:lvl1pPr>
              <a:defRPr/>
            </a:lvl1pPr>
          </a:lstStyle>
          <a:p>
            <a:fld id="{9DC38C1C-5900-45E2-A1F4-6EA6CCC3C0E7}" type="slidenum">
              <a:rPr lang="en-US" altLang="zh-CN"/>
              <a:pPr/>
              <a:t>‹#›</a:t>
            </a:fld>
            <a:endParaRPr lang="en-US" altLang="zh-CN"/>
          </a:p>
        </p:txBody>
      </p:sp>
    </p:spTree>
    <p:extLst>
      <p:ext uri="{BB962C8B-B14F-4D97-AF65-F5344CB8AC3E}">
        <p14:creationId xmlns:p14="http://schemas.microsoft.com/office/powerpoint/2010/main" val="842924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ECDF0-2CF9-4B39-990D-42AAE05568CE}"/>
              </a:ext>
            </a:extLst>
          </p:cNvPr>
          <p:cNvSpPr>
            <a:spLocks noGrp="1"/>
          </p:cNvSpPr>
          <p:nvPr>
            <p:ph type="title"/>
          </p:nvPr>
        </p:nvSpPr>
        <p:spPr>
          <a:xfrm>
            <a:off x="457200" y="304800"/>
            <a:ext cx="8243888" cy="131445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BC562E3-8FDF-44CE-8847-73F56BCB630C}"/>
              </a:ext>
            </a:extLst>
          </p:cNvPr>
          <p:cNvSpPr>
            <a:spLocks noGrp="1"/>
          </p:cNvSpPr>
          <p:nvPr>
            <p:ph type="body"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2E1F0B29-641B-413A-84FD-AC6CC9CA0685}"/>
              </a:ext>
            </a:extLst>
          </p:cNvPr>
          <p:cNvSpPr>
            <a:spLocks noGrp="1"/>
          </p:cNvSpPr>
          <p:nvPr>
            <p:ph sz="quarter" idx="2"/>
          </p:nvPr>
        </p:nvSpPr>
        <p:spPr>
          <a:xfrm>
            <a:off x="4648200" y="1600200"/>
            <a:ext cx="4038600" cy="215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内容占位符 4">
            <a:extLst>
              <a:ext uri="{FF2B5EF4-FFF2-40B4-BE49-F238E27FC236}">
                <a16:creationId xmlns:a16="http://schemas.microsoft.com/office/drawing/2014/main" id="{E8627724-0C57-4D16-A7F2-48C26A01986A}"/>
              </a:ext>
            </a:extLst>
          </p:cNvPr>
          <p:cNvSpPr>
            <a:spLocks noGrp="1"/>
          </p:cNvSpPr>
          <p:nvPr>
            <p:ph sz="quarter" idx="3"/>
          </p:nvPr>
        </p:nvSpPr>
        <p:spPr>
          <a:xfrm>
            <a:off x="4648200" y="3903663"/>
            <a:ext cx="4038600" cy="2152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日期占位符 5">
            <a:extLst>
              <a:ext uri="{FF2B5EF4-FFF2-40B4-BE49-F238E27FC236}">
                <a16:creationId xmlns:a16="http://schemas.microsoft.com/office/drawing/2014/main" id="{5E855F2E-39CF-4A07-A6EC-939ED580316A}"/>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57E6A5BB-2E92-4661-B59D-EA2170BE32DF}"/>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灯片编号占位符 7">
            <a:extLst>
              <a:ext uri="{FF2B5EF4-FFF2-40B4-BE49-F238E27FC236}">
                <a16:creationId xmlns:a16="http://schemas.microsoft.com/office/drawing/2014/main" id="{35B43574-0E11-487F-B9BB-EC51D97938D1}"/>
              </a:ext>
            </a:extLst>
          </p:cNvPr>
          <p:cNvSpPr>
            <a:spLocks noGrp="1"/>
          </p:cNvSpPr>
          <p:nvPr>
            <p:ph type="sldNum" sz="quarter" idx="12"/>
          </p:nvPr>
        </p:nvSpPr>
        <p:spPr>
          <a:xfrm>
            <a:off x="6553200" y="6243638"/>
            <a:ext cx="2133600" cy="457200"/>
          </a:xfrm>
        </p:spPr>
        <p:txBody>
          <a:bodyPr/>
          <a:lstStyle>
            <a:lvl1pPr>
              <a:defRPr/>
            </a:lvl1pPr>
          </a:lstStyle>
          <a:p>
            <a:fld id="{363601A9-6AC8-44C4-AD1E-069228E684F4}" type="slidenum">
              <a:rPr lang="en-US" altLang="zh-CN"/>
              <a:pPr/>
              <a:t>‹#›</a:t>
            </a:fld>
            <a:endParaRPr lang="en-US" altLang="zh-CN"/>
          </a:p>
        </p:txBody>
      </p:sp>
    </p:spTree>
    <p:extLst>
      <p:ext uri="{BB962C8B-B14F-4D97-AF65-F5344CB8AC3E}">
        <p14:creationId xmlns:p14="http://schemas.microsoft.com/office/powerpoint/2010/main" val="318218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49EF7-5019-4DA8-9961-D6377F05E71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7D3AECD-D898-41A9-99E2-5836DB3A0A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C56B4C5-8310-4AF6-BF34-09B2606E836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EABD3A-5CCF-4C10-BA97-7608620D807B}"/>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1D5A831D-B01C-496A-A9D5-40064119E832}"/>
              </a:ext>
            </a:extLst>
          </p:cNvPr>
          <p:cNvSpPr>
            <a:spLocks noGrp="1"/>
          </p:cNvSpPr>
          <p:nvPr>
            <p:ph type="sldNum" sz="quarter" idx="12"/>
          </p:nvPr>
        </p:nvSpPr>
        <p:spPr/>
        <p:txBody>
          <a:bodyPr/>
          <a:lstStyle>
            <a:lvl1pPr>
              <a:defRPr/>
            </a:lvl1pPr>
          </a:lstStyle>
          <a:p>
            <a:fld id="{2BF68AF6-E13A-4D5A-8D95-A044F47B1B11}" type="slidenum">
              <a:rPr lang="en-US" altLang="zh-CN"/>
              <a:pPr/>
              <a:t>‹#›</a:t>
            </a:fld>
            <a:endParaRPr lang="en-US" altLang="zh-CN"/>
          </a:p>
        </p:txBody>
      </p:sp>
    </p:spTree>
    <p:extLst>
      <p:ext uri="{BB962C8B-B14F-4D97-AF65-F5344CB8AC3E}">
        <p14:creationId xmlns:p14="http://schemas.microsoft.com/office/powerpoint/2010/main" val="18156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20917-CB8C-4FDB-B6B2-20B49AF21F80}"/>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9CD1C7E-F96F-47F2-BEAE-39E70D3772E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462BFF-E818-477D-894F-9713E1EF66C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68F8272-2928-4686-94D4-2778421E2B1E}"/>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693E05C6-FD86-4CD7-961A-75F97D14370A}"/>
              </a:ext>
            </a:extLst>
          </p:cNvPr>
          <p:cNvSpPr>
            <a:spLocks noGrp="1"/>
          </p:cNvSpPr>
          <p:nvPr>
            <p:ph type="sldNum" sz="quarter" idx="12"/>
          </p:nvPr>
        </p:nvSpPr>
        <p:spPr/>
        <p:txBody>
          <a:bodyPr/>
          <a:lstStyle>
            <a:lvl1pPr>
              <a:defRPr/>
            </a:lvl1pPr>
          </a:lstStyle>
          <a:p>
            <a:fld id="{1820D958-C389-40D9-B9EC-4949595468CC}" type="slidenum">
              <a:rPr lang="en-US" altLang="zh-CN"/>
              <a:pPr/>
              <a:t>‹#›</a:t>
            </a:fld>
            <a:endParaRPr lang="en-US" altLang="zh-CN"/>
          </a:p>
        </p:txBody>
      </p:sp>
    </p:spTree>
    <p:extLst>
      <p:ext uri="{BB962C8B-B14F-4D97-AF65-F5344CB8AC3E}">
        <p14:creationId xmlns:p14="http://schemas.microsoft.com/office/powerpoint/2010/main" val="344135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2CC49-C79F-4744-AD1B-2ED6AE14F5D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26B29F0-4EB9-4FF9-B010-D8455A9A5CC4}"/>
              </a:ext>
            </a:extLst>
          </p:cNvPr>
          <p:cNvSpPr>
            <a:spLocks noGrp="1"/>
          </p:cNvSpPr>
          <p:nvPr>
            <p:ph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1D50277-DF85-4F43-9F11-42DA10EC00C0}"/>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F75CC45-4CCC-40CC-B25E-F50F960E059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9006792-DF59-4080-A0AC-7978A3E676F5}"/>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BDD37333-F49C-4E39-807D-75E06AF44998}"/>
              </a:ext>
            </a:extLst>
          </p:cNvPr>
          <p:cNvSpPr>
            <a:spLocks noGrp="1"/>
          </p:cNvSpPr>
          <p:nvPr>
            <p:ph type="sldNum" sz="quarter" idx="12"/>
          </p:nvPr>
        </p:nvSpPr>
        <p:spPr/>
        <p:txBody>
          <a:bodyPr/>
          <a:lstStyle>
            <a:lvl1pPr>
              <a:defRPr/>
            </a:lvl1pPr>
          </a:lstStyle>
          <a:p>
            <a:fld id="{A9A96FF6-798D-4078-82FF-A316F88D63A0}" type="slidenum">
              <a:rPr lang="en-US" altLang="zh-CN"/>
              <a:pPr/>
              <a:t>‹#›</a:t>
            </a:fld>
            <a:endParaRPr lang="en-US" altLang="zh-CN"/>
          </a:p>
        </p:txBody>
      </p:sp>
    </p:spTree>
    <p:extLst>
      <p:ext uri="{BB962C8B-B14F-4D97-AF65-F5344CB8AC3E}">
        <p14:creationId xmlns:p14="http://schemas.microsoft.com/office/powerpoint/2010/main" val="145526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EA79A-82C1-4835-8181-7490E13BF5E5}"/>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A967BB7-2512-4BA3-BC3D-5C5B177B581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BE3FE7-5396-4201-9CFD-8767E44D0AF5}"/>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7E8D3D9-6889-47AF-9267-EB8C9BC3F43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7CAFE5-ED79-404E-9ECF-742AE5926267}"/>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F85B5BA-BB7A-479A-A0C2-833F95750ADD}"/>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63267B1-EDB6-426C-9917-697BD4FEB011}"/>
              </a:ext>
            </a:extLst>
          </p:cNvPr>
          <p:cNvSpPr>
            <a:spLocks noGrp="1"/>
          </p:cNvSpPr>
          <p:nvPr>
            <p:ph type="ftr" sz="quarter" idx="11"/>
          </p:nvPr>
        </p:nvSpPr>
        <p:spPr/>
        <p:txBody>
          <a:bodyPr/>
          <a:lstStyle>
            <a:lvl1pPr>
              <a:defRPr/>
            </a:lvl1pPr>
          </a:lstStyle>
          <a:p>
            <a:endParaRPr lang="en-US" altLang="en-US"/>
          </a:p>
        </p:txBody>
      </p:sp>
      <p:sp>
        <p:nvSpPr>
          <p:cNvPr id="9" name="灯片编号占位符 8">
            <a:extLst>
              <a:ext uri="{FF2B5EF4-FFF2-40B4-BE49-F238E27FC236}">
                <a16:creationId xmlns:a16="http://schemas.microsoft.com/office/drawing/2014/main" id="{17704F2F-345F-43C7-89AB-A58309DCE790}"/>
              </a:ext>
            </a:extLst>
          </p:cNvPr>
          <p:cNvSpPr>
            <a:spLocks noGrp="1"/>
          </p:cNvSpPr>
          <p:nvPr>
            <p:ph type="sldNum" sz="quarter" idx="12"/>
          </p:nvPr>
        </p:nvSpPr>
        <p:spPr/>
        <p:txBody>
          <a:bodyPr/>
          <a:lstStyle>
            <a:lvl1pPr>
              <a:defRPr/>
            </a:lvl1pPr>
          </a:lstStyle>
          <a:p>
            <a:fld id="{8E607BC0-7C42-4694-9ACC-9B96D2D16E8A}" type="slidenum">
              <a:rPr lang="en-US" altLang="zh-CN"/>
              <a:pPr/>
              <a:t>‹#›</a:t>
            </a:fld>
            <a:endParaRPr lang="en-US" altLang="zh-CN"/>
          </a:p>
        </p:txBody>
      </p:sp>
    </p:spTree>
    <p:extLst>
      <p:ext uri="{BB962C8B-B14F-4D97-AF65-F5344CB8AC3E}">
        <p14:creationId xmlns:p14="http://schemas.microsoft.com/office/powerpoint/2010/main" val="152877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32CE1-23B6-492A-A952-5F6CC25F377B}"/>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CDA8A92-F036-45CB-9032-63CF75107AE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AFFD41F-DAB2-4190-A220-27EDF91FB7F1}"/>
              </a:ext>
            </a:extLst>
          </p:cNvPr>
          <p:cNvSpPr>
            <a:spLocks noGrp="1"/>
          </p:cNvSpPr>
          <p:nvPr>
            <p:ph type="ftr" sz="quarter" idx="11"/>
          </p:nvPr>
        </p:nvSpPr>
        <p:spPr/>
        <p:txBody>
          <a:bodyPr/>
          <a:lstStyle>
            <a:lvl1pPr>
              <a:defRPr/>
            </a:lvl1pPr>
          </a:lstStyle>
          <a:p>
            <a:endParaRPr lang="en-US" altLang="en-US"/>
          </a:p>
        </p:txBody>
      </p:sp>
      <p:sp>
        <p:nvSpPr>
          <p:cNvPr id="5" name="灯片编号占位符 4">
            <a:extLst>
              <a:ext uri="{FF2B5EF4-FFF2-40B4-BE49-F238E27FC236}">
                <a16:creationId xmlns:a16="http://schemas.microsoft.com/office/drawing/2014/main" id="{69BDCD6A-3D63-416C-B3BD-278E522443F4}"/>
              </a:ext>
            </a:extLst>
          </p:cNvPr>
          <p:cNvSpPr>
            <a:spLocks noGrp="1"/>
          </p:cNvSpPr>
          <p:nvPr>
            <p:ph type="sldNum" sz="quarter" idx="12"/>
          </p:nvPr>
        </p:nvSpPr>
        <p:spPr/>
        <p:txBody>
          <a:bodyPr/>
          <a:lstStyle>
            <a:lvl1pPr>
              <a:defRPr/>
            </a:lvl1pPr>
          </a:lstStyle>
          <a:p>
            <a:fld id="{67DE6A21-9421-4BED-809D-F7DB3F0C2A35}" type="slidenum">
              <a:rPr lang="en-US" altLang="zh-CN"/>
              <a:pPr/>
              <a:t>‹#›</a:t>
            </a:fld>
            <a:endParaRPr lang="en-US" altLang="zh-CN"/>
          </a:p>
        </p:txBody>
      </p:sp>
    </p:spTree>
    <p:extLst>
      <p:ext uri="{BB962C8B-B14F-4D97-AF65-F5344CB8AC3E}">
        <p14:creationId xmlns:p14="http://schemas.microsoft.com/office/powerpoint/2010/main" val="145746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D3FA0B-C588-4721-83A6-8B0723932AD1}"/>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6DFACD5-21B5-4470-A427-DFB20583FCBC}"/>
              </a:ext>
            </a:extLst>
          </p:cNvPr>
          <p:cNvSpPr>
            <a:spLocks noGrp="1"/>
          </p:cNvSpPr>
          <p:nvPr>
            <p:ph type="ftr" sz="quarter" idx="11"/>
          </p:nvPr>
        </p:nvSpPr>
        <p:spPr/>
        <p:txBody>
          <a:bodyPr/>
          <a:lstStyle>
            <a:lvl1pPr>
              <a:defRPr/>
            </a:lvl1pPr>
          </a:lstStyle>
          <a:p>
            <a:endParaRPr lang="en-US" altLang="en-US"/>
          </a:p>
        </p:txBody>
      </p:sp>
      <p:sp>
        <p:nvSpPr>
          <p:cNvPr id="4" name="灯片编号占位符 3">
            <a:extLst>
              <a:ext uri="{FF2B5EF4-FFF2-40B4-BE49-F238E27FC236}">
                <a16:creationId xmlns:a16="http://schemas.microsoft.com/office/drawing/2014/main" id="{AAF10FF2-1B7D-4B98-8221-1271B7B35E4D}"/>
              </a:ext>
            </a:extLst>
          </p:cNvPr>
          <p:cNvSpPr>
            <a:spLocks noGrp="1"/>
          </p:cNvSpPr>
          <p:nvPr>
            <p:ph type="sldNum" sz="quarter" idx="12"/>
          </p:nvPr>
        </p:nvSpPr>
        <p:spPr/>
        <p:txBody>
          <a:bodyPr/>
          <a:lstStyle>
            <a:lvl1pPr>
              <a:defRPr/>
            </a:lvl1pPr>
          </a:lstStyle>
          <a:p>
            <a:fld id="{39400A84-5B67-4729-A740-19F61BA76AAC}" type="slidenum">
              <a:rPr lang="en-US" altLang="zh-CN"/>
              <a:pPr/>
              <a:t>‹#›</a:t>
            </a:fld>
            <a:endParaRPr lang="en-US" altLang="zh-CN"/>
          </a:p>
        </p:txBody>
      </p:sp>
    </p:spTree>
    <p:extLst>
      <p:ext uri="{BB962C8B-B14F-4D97-AF65-F5344CB8AC3E}">
        <p14:creationId xmlns:p14="http://schemas.microsoft.com/office/powerpoint/2010/main" val="429431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69814-9DA6-42E9-AE9C-2DEED661295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7C33431-2EBD-4983-8C5C-B5EF9032655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6EEE1DB-B51B-4C1F-BBB2-4AD6F2EF654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8E3982-5263-4AD1-BD81-74345E5589E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1C977F2-29E8-4997-BBF2-1E5B3629008F}"/>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2F3ECA66-6CA6-4E95-B8A2-9E53ACECCFCD}"/>
              </a:ext>
            </a:extLst>
          </p:cNvPr>
          <p:cNvSpPr>
            <a:spLocks noGrp="1"/>
          </p:cNvSpPr>
          <p:nvPr>
            <p:ph type="sldNum" sz="quarter" idx="12"/>
          </p:nvPr>
        </p:nvSpPr>
        <p:spPr/>
        <p:txBody>
          <a:bodyPr/>
          <a:lstStyle>
            <a:lvl1pPr>
              <a:defRPr/>
            </a:lvl1pPr>
          </a:lstStyle>
          <a:p>
            <a:fld id="{21012CEB-B37E-45AB-AC8D-2FABCCB5A714}" type="slidenum">
              <a:rPr lang="en-US" altLang="zh-CN"/>
              <a:pPr/>
              <a:t>‹#›</a:t>
            </a:fld>
            <a:endParaRPr lang="en-US" altLang="zh-CN"/>
          </a:p>
        </p:txBody>
      </p:sp>
    </p:spTree>
    <p:extLst>
      <p:ext uri="{BB962C8B-B14F-4D97-AF65-F5344CB8AC3E}">
        <p14:creationId xmlns:p14="http://schemas.microsoft.com/office/powerpoint/2010/main" val="33419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87321-A940-4D48-9576-DB7B51295D21}"/>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FB5E502-12F2-478A-B470-892D4E2408F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301E216-7FEB-437A-941C-3D7511D8449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59C0D1-C742-4F7E-92F7-B90DE267187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334BBCA-6D06-4785-B344-561DE2C6BBF8}"/>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B86D2921-D60E-49A6-8DC3-3FB00135CAF4}"/>
              </a:ext>
            </a:extLst>
          </p:cNvPr>
          <p:cNvSpPr>
            <a:spLocks noGrp="1"/>
          </p:cNvSpPr>
          <p:nvPr>
            <p:ph type="sldNum" sz="quarter" idx="12"/>
          </p:nvPr>
        </p:nvSpPr>
        <p:spPr/>
        <p:txBody>
          <a:bodyPr/>
          <a:lstStyle>
            <a:lvl1pPr>
              <a:defRPr/>
            </a:lvl1pPr>
          </a:lstStyle>
          <a:p>
            <a:fld id="{403CA5C7-8902-41C1-9AFD-03D0196BE2F5}" type="slidenum">
              <a:rPr lang="en-US" altLang="zh-CN"/>
              <a:pPr/>
              <a:t>‹#›</a:t>
            </a:fld>
            <a:endParaRPr lang="en-US" altLang="zh-CN"/>
          </a:p>
        </p:txBody>
      </p:sp>
    </p:spTree>
    <p:extLst>
      <p:ext uri="{BB962C8B-B14F-4D97-AF65-F5344CB8AC3E}">
        <p14:creationId xmlns:p14="http://schemas.microsoft.com/office/powerpoint/2010/main" val="398306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2660D25D-C42B-4F44-8E23-1E7C5B1B3AD9}"/>
              </a:ext>
            </a:extLst>
          </p:cNvPr>
          <p:cNvGrpSpPr>
            <a:grpSpLocks/>
          </p:cNvGrpSpPr>
          <p:nvPr/>
        </p:nvGrpSpPr>
        <p:grpSpPr bwMode="auto">
          <a:xfrm>
            <a:off x="-7938" y="0"/>
            <a:ext cx="2833688" cy="6856413"/>
            <a:chOff x="-5" y="0"/>
            <a:chExt cx="1785" cy="4319"/>
          </a:xfrm>
        </p:grpSpPr>
        <p:sp>
          <p:nvSpPr>
            <p:cNvPr id="16387" name="Freeform 3">
              <a:extLst>
                <a:ext uri="{FF2B5EF4-FFF2-40B4-BE49-F238E27FC236}">
                  <a16:creationId xmlns:a16="http://schemas.microsoft.com/office/drawing/2014/main" id="{E3AF4964-6778-4577-9986-025F5CF97AA7}"/>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88" name="Group 4">
              <a:extLst>
                <a:ext uri="{FF2B5EF4-FFF2-40B4-BE49-F238E27FC236}">
                  <a16:creationId xmlns:a16="http://schemas.microsoft.com/office/drawing/2014/main" id="{E887645F-EDF7-4A35-86FF-3AA5DB15C214}"/>
                </a:ext>
              </a:extLst>
            </p:cNvPr>
            <p:cNvGrpSpPr>
              <a:grpSpLocks/>
            </p:cNvGrpSpPr>
            <p:nvPr/>
          </p:nvGrpSpPr>
          <p:grpSpPr bwMode="auto">
            <a:xfrm rot="14964908" flipH="1">
              <a:off x="104" y="2441"/>
              <a:ext cx="452" cy="444"/>
              <a:chOff x="1727" y="866"/>
              <a:chExt cx="129" cy="157"/>
            </a:xfrm>
          </p:grpSpPr>
          <p:sp>
            <p:nvSpPr>
              <p:cNvPr id="16389" name="Freeform 5">
                <a:extLst>
                  <a:ext uri="{FF2B5EF4-FFF2-40B4-BE49-F238E27FC236}">
                    <a16:creationId xmlns:a16="http://schemas.microsoft.com/office/drawing/2014/main" id="{1DD4304A-A305-413D-A8BC-6BCEB114F0A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0" name="Freeform 6">
                <a:extLst>
                  <a:ext uri="{FF2B5EF4-FFF2-40B4-BE49-F238E27FC236}">
                    <a16:creationId xmlns:a16="http://schemas.microsoft.com/office/drawing/2014/main" id="{A0E756D7-5D44-4C64-8FBE-21FEC77178E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1" name="Freeform 7">
                <a:extLst>
                  <a:ext uri="{FF2B5EF4-FFF2-40B4-BE49-F238E27FC236}">
                    <a16:creationId xmlns:a16="http://schemas.microsoft.com/office/drawing/2014/main" id="{863FF03F-86F8-41ED-AEAF-9931F82A4842}"/>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392" name="Freeform 8">
              <a:extLst>
                <a:ext uri="{FF2B5EF4-FFF2-40B4-BE49-F238E27FC236}">
                  <a16:creationId xmlns:a16="http://schemas.microsoft.com/office/drawing/2014/main" id="{5F56E140-F443-47EF-BFFA-DC89E2B8DC06}"/>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93" name="Group 9">
              <a:extLst>
                <a:ext uri="{FF2B5EF4-FFF2-40B4-BE49-F238E27FC236}">
                  <a16:creationId xmlns:a16="http://schemas.microsoft.com/office/drawing/2014/main" id="{64A71FC2-3362-4CE5-973C-14E9402F6CDA}"/>
                </a:ext>
              </a:extLst>
            </p:cNvPr>
            <p:cNvGrpSpPr>
              <a:grpSpLocks/>
            </p:cNvGrpSpPr>
            <p:nvPr/>
          </p:nvGrpSpPr>
          <p:grpSpPr bwMode="auto">
            <a:xfrm rot="416244">
              <a:off x="9" y="1746"/>
              <a:ext cx="1771" cy="1741"/>
              <a:chOff x="41" y="2787"/>
              <a:chExt cx="902" cy="833"/>
            </a:xfrm>
          </p:grpSpPr>
          <p:sp>
            <p:nvSpPr>
              <p:cNvPr id="16394" name="Freeform 10">
                <a:extLst>
                  <a:ext uri="{FF2B5EF4-FFF2-40B4-BE49-F238E27FC236}">
                    <a16:creationId xmlns:a16="http://schemas.microsoft.com/office/drawing/2014/main" id="{7913CAF4-B594-41B3-AD8F-D323178D3922}"/>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5" name="Freeform 11">
                <a:extLst>
                  <a:ext uri="{FF2B5EF4-FFF2-40B4-BE49-F238E27FC236}">
                    <a16:creationId xmlns:a16="http://schemas.microsoft.com/office/drawing/2014/main" id="{88C1FCAB-0406-4C3C-8A82-E33CE0D48266}"/>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6" name="Freeform 12">
                <a:extLst>
                  <a:ext uri="{FF2B5EF4-FFF2-40B4-BE49-F238E27FC236}">
                    <a16:creationId xmlns:a16="http://schemas.microsoft.com/office/drawing/2014/main" id="{E2E6ED2C-E7DA-4FF1-B307-3C9A619CD676}"/>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Freeform 13">
                <a:extLst>
                  <a:ext uri="{FF2B5EF4-FFF2-40B4-BE49-F238E27FC236}">
                    <a16:creationId xmlns:a16="http://schemas.microsoft.com/office/drawing/2014/main" id="{DD4DE68F-AD0F-4EFE-958A-F4C6DE65F715}"/>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 name="Freeform 14">
                <a:extLst>
                  <a:ext uri="{FF2B5EF4-FFF2-40B4-BE49-F238E27FC236}">
                    <a16:creationId xmlns:a16="http://schemas.microsoft.com/office/drawing/2014/main" id="{09F50A73-AA61-4464-B7AE-DDA03F5B9A90}"/>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399" name="Group 15">
                <a:extLst>
                  <a:ext uri="{FF2B5EF4-FFF2-40B4-BE49-F238E27FC236}">
                    <a16:creationId xmlns:a16="http://schemas.microsoft.com/office/drawing/2014/main" id="{5B4FC4C4-5517-45D4-A8AB-890C6381668B}"/>
                  </a:ext>
                </a:extLst>
              </p:cNvPr>
              <p:cNvGrpSpPr>
                <a:grpSpLocks/>
              </p:cNvGrpSpPr>
              <p:nvPr userDrawn="1"/>
            </p:nvGrpSpPr>
            <p:grpSpPr bwMode="auto">
              <a:xfrm rot="10886446" flipH="1">
                <a:off x="335" y="3251"/>
                <a:ext cx="608" cy="369"/>
                <a:chOff x="-366" y="1704"/>
                <a:chExt cx="608" cy="369"/>
              </a:xfrm>
            </p:grpSpPr>
            <p:sp>
              <p:nvSpPr>
                <p:cNvPr id="16400" name="Freeform 16">
                  <a:extLst>
                    <a:ext uri="{FF2B5EF4-FFF2-40B4-BE49-F238E27FC236}">
                      <a16:creationId xmlns:a16="http://schemas.microsoft.com/office/drawing/2014/main" id="{AFA91EC5-3A97-4BF5-A747-CE05A650578B}"/>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17">
                  <a:extLst>
                    <a:ext uri="{FF2B5EF4-FFF2-40B4-BE49-F238E27FC236}">
                      <a16:creationId xmlns:a16="http://schemas.microsoft.com/office/drawing/2014/main" id="{301B9526-5725-470F-BEF2-28A048EE78C3}"/>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18">
                  <a:extLst>
                    <a:ext uri="{FF2B5EF4-FFF2-40B4-BE49-F238E27FC236}">
                      <a16:creationId xmlns:a16="http://schemas.microsoft.com/office/drawing/2014/main" id="{A6A1A528-66A2-4476-B057-E163CEBFB30F}"/>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6403" name="Group 19">
              <a:extLst>
                <a:ext uri="{FF2B5EF4-FFF2-40B4-BE49-F238E27FC236}">
                  <a16:creationId xmlns:a16="http://schemas.microsoft.com/office/drawing/2014/main" id="{82F21554-FCD7-4F11-A04F-CD7627956961}"/>
                </a:ext>
              </a:extLst>
            </p:cNvPr>
            <p:cNvGrpSpPr>
              <a:grpSpLocks/>
            </p:cNvGrpSpPr>
            <p:nvPr/>
          </p:nvGrpSpPr>
          <p:grpSpPr bwMode="auto">
            <a:xfrm rot="-15351438">
              <a:off x="343" y="3854"/>
              <a:ext cx="392" cy="424"/>
              <a:chOff x="1727" y="866"/>
              <a:chExt cx="129" cy="157"/>
            </a:xfrm>
          </p:grpSpPr>
          <p:sp>
            <p:nvSpPr>
              <p:cNvPr id="16404" name="Freeform 20">
                <a:extLst>
                  <a:ext uri="{FF2B5EF4-FFF2-40B4-BE49-F238E27FC236}">
                    <a16:creationId xmlns:a16="http://schemas.microsoft.com/office/drawing/2014/main" id="{17E46CC2-F4FB-47CF-BFF1-E11CCEE3C38B}"/>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21">
                <a:extLst>
                  <a:ext uri="{FF2B5EF4-FFF2-40B4-BE49-F238E27FC236}">
                    <a16:creationId xmlns:a16="http://schemas.microsoft.com/office/drawing/2014/main" id="{B704B548-EAA4-40E9-9FC9-84C7D4CE6716}"/>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6" name="Freeform 22">
                <a:extLst>
                  <a:ext uri="{FF2B5EF4-FFF2-40B4-BE49-F238E27FC236}">
                    <a16:creationId xmlns:a16="http://schemas.microsoft.com/office/drawing/2014/main" id="{AC8FE418-5DDB-486C-B90C-79F747DE1949}"/>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07" name="Group 23">
              <a:extLst>
                <a:ext uri="{FF2B5EF4-FFF2-40B4-BE49-F238E27FC236}">
                  <a16:creationId xmlns:a16="http://schemas.microsoft.com/office/drawing/2014/main" id="{30CDA0F8-ACCB-4F73-A9FB-272EA182C132}"/>
                </a:ext>
              </a:extLst>
            </p:cNvPr>
            <p:cNvGrpSpPr>
              <a:grpSpLocks/>
            </p:cNvGrpSpPr>
            <p:nvPr/>
          </p:nvGrpSpPr>
          <p:grpSpPr bwMode="auto">
            <a:xfrm rot="5003157">
              <a:off x="249" y="1102"/>
              <a:ext cx="412" cy="500"/>
              <a:chOff x="1727" y="866"/>
              <a:chExt cx="129" cy="157"/>
            </a:xfrm>
          </p:grpSpPr>
          <p:sp>
            <p:nvSpPr>
              <p:cNvPr id="16408" name="Freeform 24">
                <a:extLst>
                  <a:ext uri="{FF2B5EF4-FFF2-40B4-BE49-F238E27FC236}">
                    <a16:creationId xmlns:a16="http://schemas.microsoft.com/office/drawing/2014/main" id="{384D7BC3-DF70-40C0-A077-0EA7800A08B2}"/>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9" name="Freeform 25">
                <a:extLst>
                  <a:ext uri="{FF2B5EF4-FFF2-40B4-BE49-F238E27FC236}">
                    <a16:creationId xmlns:a16="http://schemas.microsoft.com/office/drawing/2014/main" id="{4A176E99-8ED2-4BBF-B455-951A7907CC7C}"/>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0" name="Freeform 26">
                <a:extLst>
                  <a:ext uri="{FF2B5EF4-FFF2-40B4-BE49-F238E27FC236}">
                    <a16:creationId xmlns:a16="http://schemas.microsoft.com/office/drawing/2014/main" id="{26B54A9C-082A-46CA-82A6-0C7CCB5CE433}"/>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11" name="Group 27">
              <a:extLst>
                <a:ext uri="{FF2B5EF4-FFF2-40B4-BE49-F238E27FC236}">
                  <a16:creationId xmlns:a16="http://schemas.microsoft.com/office/drawing/2014/main" id="{CF127DA9-AD6C-4460-9F45-4CD05B57260F}"/>
                </a:ext>
              </a:extLst>
            </p:cNvPr>
            <p:cNvGrpSpPr>
              <a:grpSpLocks/>
            </p:cNvGrpSpPr>
            <p:nvPr/>
          </p:nvGrpSpPr>
          <p:grpSpPr bwMode="auto">
            <a:xfrm>
              <a:off x="815" y="0"/>
              <a:ext cx="345" cy="367"/>
              <a:chOff x="1727" y="866"/>
              <a:chExt cx="129" cy="157"/>
            </a:xfrm>
          </p:grpSpPr>
          <p:sp>
            <p:nvSpPr>
              <p:cNvPr id="16412" name="Freeform 28">
                <a:extLst>
                  <a:ext uri="{FF2B5EF4-FFF2-40B4-BE49-F238E27FC236}">
                    <a16:creationId xmlns:a16="http://schemas.microsoft.com/office/drawing/2014/main" id="{888EB79E-C93C-4AD1-835B-53BABA807EFF}"/>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3" name="Freeform 29">
                <a:extLst>
                  <a:ext uri="{FF2B5EF4-FFF2-40B4-BE49-F238E27FC236}">
                    <a16:creationId xmlns:a16="http://schemas.microsoft.com/office/drawing/2014/main" id="{AF4A3E3F-E2AB-4ACC-95E3-6899B438E73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4" name="Freeform 30">
                <a:extLst>
                  <a:ext uri="{FF2B5EF4-FFF2-40B4-BE49-F238E27FC236}">
                    <a16:creationId xmlns:a16="http://schemas.microsoft.com/office/drawing/2014/main" id="{3FD10E35-A12A-40A7-AB8E-55D9F419FF1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15" name="Freeform 31">
              <a:extLst>
                <a:ext uri="{FF2B5EF4-FFF2-40B4-BE49-F238E27FC236}">
                  <a16:creationId xmlns:a16="http://schemas.microsoft.com/office/drawing/2014/main" id="{AAE5174A-DBF8-487F-A52D-9A84DFB21FD9}"/>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Freeform 32">
              <a:extLst>
                <a:ext uri="{FF2B5EF4-FFF2-40B4-BE49-F238E27FC236}">
                  <a16:creationId xmlns:a16="http://schemas.microsoft.com/office/drawing/2014/main" id="{DAF3658F-6CD3-4435-B166-CFFEA97BB38E}"/>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7" name="Freeform 33">
              <a:extLst>
                <a:ext uri="{FF2B5EF4-FFF2-40B4-BE49-F238E27FC236}">
                  <a16:creationId xmlns:a16="http://schemas.microsoft.com/office/drawing/2014/main" id="{FAC81EE8-9037-4DDF-8B7F-69D89FD858BF}"/>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8" name="Freeform 34">
              <a:extLst>
                <a:ext uri="{FF2B5EF4-FFF2-40B4-BE49-F238E27FC236}">
                  <a16:creationId xmlns:a16="http://schemas.microsoft.com/office/drawing/2014/main" id="{71B7F33C-D619-4515-8D83-448339FD4E36}"/>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Freeform 35">
              <a:extLst>
                <a:ext uri="{FF2B5EF4-FFF2-40B4-BE49-F238E27FC236}">
                  <a16:creationId xmlns:a16="http://schemas.microsoft.com/office/drawing/2014/main" id="{05FCB4E5-C906-4152-969C-EBD3B4A244AD}"/>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0" name="Freeform 36">
              <a:extLst>
                <a:ext uri="{FF2B5EF4-FFF2-40B4-BE49-F238E27FC236}">
                  <a16:creationId xmlns:a16="http://schemas.microsoft.com/office/drawing/2014/main" id="{8800FDBC-10D0-4939-8D31-8B94AF9DB80C}"/>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1" name="Freeform 37">
              <a:extLst>
                <a:ext uri="{FF2B5EF4-FFF2-40B4-BE49-F238E27FC236}">
                  <a16:creationId xmlns:a16="http://schemas.microsoft.com/office/drawing/2014/main" id="{7212CC72-0921-46B8-A9B0-5FA76AA8B261}"/>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2" name="Freeform 38">
              <a:extLst>
                <a:ext uri="{FF2B5EF4-FFF2-40B4-BE49-F238E27FC236}">
                  <a16:creationId xmlns:a16="http://schemas.microsoft.com/office/drawing/2014/main" id="{D6C396CC-A8D7-4673-A5C5-9B021AD8F1B7}"/>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3" name="Freeform 39">
              <a:extLst>
                <a:ext uri="{FF2B5EF4-FFF2-40B4-BE49-F238E27FC236}">
                  <a16:creationId xmlns:a16="http://schemas.microsoft.com/office/drawing/2014/main" id="{48BDF212-F920-4A72-9FB4-263538B5F84A}"/>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4" name="Freeform 40">
              <a:extLst>
                <a:ext uri="{FF2B5EF4-FFF2-40B4-BE49-F238E27FC236}">
                  <a16:creationId xmlns:a16="http://schemas.microsoft.com/office/drawing/2014/main" id="{E41903C7-116F-421A-BDD8-D2509A529EF3}"/>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41">
              <a:extLst>
                <a:ext uri="{FF2B5EF4-FFF2-40B4-BE49-F238E27FC236}">
                  <a16:creationId xmlns:a16="http://schemas.microsoft.com/office/drawing/2014/main" id="{D8CCC6B4-5AAE-4A3D-A57F-2DC058A5C7E8}"/>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Freeform 42">
              <a:extLst>
                <a:ext uri="{FF2B5EF4-FFF2-40B4-BE49-F238E27FC236}">
                  <a16:creationId xmlns:a16="http://schemas.microsoft.com/office/drawing/2014/main" id="{314AD9A7-8C5D-48F5-AFA1-B018B788B2FB}"/>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7" name="Freeform 43">
              <a:extLst>
                <a:ext uri="{FF2B5EF4-FFF2-40B4-BE49-F238E27FC236}">
                  <a16:creationId xmlns:a16="http://schemas.microsoft.com/office/drawing/2014/main" id="{77BB216D-B167-4837-9161-B1611F9C72D2}"/>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8" name="Freeform 44">
              <a:extLst>
                <a:ext uri="{FF2B5EF4-FFF2-40B4-BE49-F238E27FC236}">
                  <a16:creationId xmlns:a16="http://schemas.microsoft.com/office/drawing/2014/main" id="{A2B1B529-15DF-4BCB-B7DE-0B2A0D20D46C}"/>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29" name="Rectangle 45">
            <a:extLst>
              <a:ext uri="{FF2B5EF4-FFF2-40B4-BE49-F238E27FC236}">
                <a16:creationId xmlns:a16="http://schemas.microsoft.com/office/drawing/2014/main" id="{770EA298-7510-4461-9E3A-8841180B5A21}"/>
              </a:ext>
            </a:extLst>
          </p:cNvPr>
          <p:cNvSpPr>
            <a:spLocks noGrp="1" noChangeArrowheads="1"/>
          </p:cNvSpPr>
          <p:nvPr>
            <p:ph type="title"/>
          </p:nvPr>
        </p:nvSpPr>
        <p:spPr bwMode="auto">
          <a:xfrm>
            <a:off x="457200" y="304800"/>
            <a:ext cx="82438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6430" name="Rectangle 46">
            <a:extLst>
              <a:ext uri="{FF2B5EF4-FFF2-40B4-BE49-F238E27FC236}">
                <a16:creationId xmlns:a16="http://schemas.microsoft.com/office/drawing/2014/main" id="{B73BD048-BD46-47B2-B1F3-10DFDF494055}"/>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31" name="Rectangle 47">
            <a:extLst>
              <a:ext uri="{FF2B5EF4-FFF2-40B4-BE49-F238E27FC236}">
                <a16:creationId xmlns:a16="http://schemas.microsoft.com/office/drawing/2014/main" id="{0C06FDD6-BA50-4CF1-9346-AF10502CC7D2}"/>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6432" name="Rectangle 48">
            <a:extLst>
              <a:ext uri="{FF2B5EF4-FFF2-40B4-BE49-F238E27FC236}">
                <a16:creationId xmlns:a16="http://schemas.microsoft.com/office/drawing/2014/main" id="{A18F12D3-8D7C-468C-A1CC-2CC8E6B9380D}"/>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6433" name="Rectangle 49">
            <a:extLst>
              <a:ext uri="{FF2B5EF4-FFF2-40B4-BE49-F238E27FC236}">
                <a16:creationId xmlns:a16="http://schemas.microsoft.com/office/drawing/2014/main" id="{DEF9F206-1446-4BD9-9640-BEC6716D077E}"/>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C29A0162-B178-4012-A447-3329775963A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cm.timus.ru/" TargetMode="External"/><Relationship Id="rId7" Type="http://schemas.openxmlformats.org/officeDocument/2006/relationships/hyperlink" Target="http://www.oibh.org/bbs/index.php" TargetMode="External"/><Relationship Id="rId2" Type="http://schemas.openxmlformats.org/officeDocument/2006/relationships/hyperlink" Target="http://acm.zju.edu.cn/" TargetMode="External"/><Relationship Id="rId1" Type="http://schemas.openxmlformats.org/officeDocument/2006/relationships/slideLayout" Target="../slideLayouts/slideLayout2.xml"/><Relationship Id="rId6" Type="http://schemas.openxmlformats.org/officeDocument/2006/relationships/hyperlink" Target="http://www.google.com/" TargetMode="External"/><Relationship Id="rId5" Type="http://schemas.openxmlformats.org/officeDocument/2006/relationships/hyperlink" Target="http://ace.delos.com/usacogate" TargetMode="External"/><Relationship Id="rId4" Type="http://schemas.openxmlformats.org/officeDocument/2006/relationships/hyperlink" Target="http://acm.sgu.r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7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acm.zju.edu.cn/"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574137F6-40DA-4A03-AB7F-5C52B6865AB1}"/>
              </a:ext>
            </a:extLst>
          </p:cNvPr>
          <p:cNvSpPr>
            <a:spLocks noGrp="1"/>
          </p:cNvSpPr>
          <p:nvPr>
            <p:ph type="sldNum" sz="quarter" idx="12"/>
          </p:nvPr>
        </p:nvSpPr>
        <p:spPr/>
        <p:txBody>
          <a:bodyPr/>
          <a:lstStyle/>
          <a:p>
            <a:fld id="{CC1E6DC1-6979-419A-B9A6-5CFD25FB2FE6}" type="slidenum">
              <a:rPr lang="en-US" altLang="zh-CN"/>
              <a:pPr/>
              <a:t>1</a:t>
            </a:fld>
            <a:endParaRPr lang="en-US" altLang="zh-CN"/>
          </a:p>
        </p:txBody>
      </p:sp>
      <p:sp>
        <p:nvSpPr>
          <p:cNvPr id="4103" name="Text Box 7">
            <a:extLst>
              <a:ext uri="{FF2B5EF4-FFF2-40B4-BE49-F238E27FC236}">
                <a16:creationId xmlns:a16="http://schemas.microsoft.com/office/drawing/2014/main" id="{1D063570-6DD3-492A-86D4-81EB3026061C}"/>
              </a:ext>
            </a:extLst>
          </p:cNvPr>
          <p:cNvSpPr txBox="1">
            <a:spLocks noChangeArrowheads="1"/>
          </p:cNvSpPr>
          <p:nvPr/>
        </p:nvSpPr>
        <p:spPr bwMode="auto">
          <a:xfrm>
            <a:off x="533400" y="1828800"/>
            <a:ext cx="8305800"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6600" b="1">
                <a:latin typeface="Arial" panose="020B0604020202020204" pitchFamily="34" charset="0"/>
              </a:rPr>
              <a:t>             </a:t>
            </a:r>
            <a:r>
              <a:rPr lang="zh-CN" altLang="en-US" sz="6600" b="1">
                <a:effectLst>
                  <a:outerShdw blurRad="38100" dist="38100" dir="2700000" algn="tl">
                    <a:srgbClr val="C0C0C0"/>
                  </a:outerShdw>
                </a:effectLst>
                <a:latin typeface="Arial" panose="020B0604020202020204" pitchFamily="34" charset="0"/>
              </a:rPr>
              <a:t>常用算法</a:t>
            </a:r>
          </a:p>
          <a:p>
            <a:pPr>
              <a:spcBef>
                <a:spcPct val="50000"/>
              </a:spcBef>
            </a:pPr>
            <a:r>
              <a:rPr lang="zh-CN" altLang="en-US" sz="6600" b="1" i="1">
                <a:effectLst>
                  <a:outerShdw blurRad="38100" dist="38100" dir="2700000" algn="tl">
                    <a:srgbClr val="C0C0C0"/>
                  </a:outerShdw>
                </a:effectLst>
                <a:latin typeface="Arial" panose="020B0604020202020204" pitchFamily="34" charset="0"/>
              </a:rPr>
              <a:t>                 </a:t>
            </a:r>
            <a:r>
              <a:rPr lang="en-US" altLang="zh-CN" sz="6600" b="1">
                <a:effectLst>
                  <a:outerShdw blurRad="38100" dist="38100" dir="2700000" algn="tl">
                    <a:srgbClr val="C0C0C0"/>
                  </a:outerShdw>
                </a:effectLst>
                <a:latin typeface="Arial" panose="020B0604020202020204" pitchFamily="34" charset="0"/>
              </a:rPr>
              <a:t>&amp;</a:t>
            </a:r>
            <a:r>
              <a:rPr lang="zh-CN" altLang="en-US" sz="6600" b="1">
                <a:effectLst>
                  <a:outerShdw blurRad="38100" dist="38100" dir="2700000" algn="tl">
                    <a:srgbClr val="C0C0C0"/>
                  </a:outerShdw>
                </a:effectLst>
                <a:latin typeface="Arial" panose="020B0604020202020204" pitchFamily="34" charset="0"/>
              </a:rPr>
              <a:t>数据结构</a:t>
            </a:r>
          </a:p>
        </p:txBody>
      </p:sp>
      <p:sp>
        <p:nvSpPr>
          <p:cNvPr id="4104" name="Text Box 8">
            <a:extLst>
              <a:ext uri="{FF2B5EF4-FFF2-40B4-BE49-F238E27FC236}">
                <a16:creationId xmlns:a16="http://schemas.microsoft.com/office/drawing/2014/main" id="{8BA85190-6C74-4B7C-B189-241286323CDC}"/>
              </a:ext>
            </a:extLst>
          </p:cNvPr>
          <p:cNvSpPr txBox="1">
            <a:spLocks noChangeArrowheads="1"/>
          </p:cNvSpPr>
          <p:nvPr/>
        </p:nvSpPr>
        <p:spPr bwMode="auto">
          <a:xfrm>
            <a:off x="2590800" y="55626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rPr>
              <a:t> </a:t>
            </a:r>
            <a:r>
              <a:rPr lang="zh-CN" altLang="en-US" b="1">
                <a:latin typeface="Arial" panose="020B0604020202020204" pitchFamily="34" charset="0"/>
              </a:rPr>
              <a:t>浙江大学微软技术俱乐部    彭鹏</a:t>
            </a:r>
          </a:p>
        </p:txBody>
      </p:sp>
      <p:sp>
        <p:nvSpPr>
          <p:cNvPr id="4106" name="Text Box 10">
            <a:extLst>
              <a:ext uri="{FF2B5EF4-FFF2-40B4-BE49-F238E27FC236}">
                <a16:creationId xmlns:a16="http://schemas.microsoft.com/office/drawing/2014/main" id="{60B427EA-AAA4-4490-8651-EC5380C86A46}"/>
              </a:ext>
            </a:extLst>
          </p:cNvPr>
          <p:cNvSpPr txBox="1">
            <a:spLocks noChangeArrowheads="1"/>
          </p:cNvSpPr>
          <p:nvPr/>
        </p:nvSpPr>
        <p:spPr bwMode="auto">
          <a:xfrm>
            <a:off x="762000" y="533400"/>
            <a:ext cx="4343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6600" b="1" i="1">
                <a:latin typeface="Arial" panose="020B0604020202020204" pitchFamily="34" charset="0"/>
              </a:rPr>
              <a:t>ACM</a:t>
            </a:r>
            <a:r>
              <a:rPr lang="zh-CN" altLang="en-US" sz="6600" b="1">
                <a:latin typeface="Arial" panose="020B0604020202020204" pitchFamily="34" charset="0"/>
              </a:rPr>
              <a:t>竞赛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 calcmode="lin" valueType="num">
                                      <p:cBhvr>
                                        <p:cTn id="7" dur="1000" fill="hold"/>
                                        <p:tgtEl>
                                          <p:spTgt spid="4106"/>
                                        </p:tgtEl>
                                        <p:attrNameLst>
                                          <p:attrName>ppt_w</p:attrName>
                                        </p:attrNameLst>
                                      </p:cBhvr>
                                      <p:tavLst>
                                        <p:tav tm="0">
                                          <p:val>
                                            <p:fltVal val="0"/>
                                          </p:val>
                                        </p:tav>
                                        <p:tav tm="100000">
                                          <p:val>
                                            <p:strVal val="#ppt_w"/>
                                          </p:val>
                                        </p:tav>
                                      </p:tavLst>
                                    </p:anim>
                                    <p:anim calcmode="lin" valueType="num">
                                      <p:cBhvr>
                                        <p:cTn id="8" dur="1000" fill="hold"/>
                                        <p:tgtEl>
                                          <p:spTgt spid="4106"/>
                                        </p:tgtEl>
                                        <p:attrNameLst>
                                          <p:attrName>ppt_h</p:attrName>
                                        </p:attrNameLst>
                                      </p:cBhvr>
                                      <p:tavLst>
                                        <p:tav tm="0">
                                          <p:val>
                                            <p:fltVal val="0"/>
                                          </p:val>
                                        </p:tav>
                                        <p:tav tm="100000">
                                          <p:val>
                                            <p:strVal val="#ppt_h"/>
                                          </p:val>
                                        </p:tav>
                                      </p:tavLst>
                                    </p:anim>
                                    <p:anim calcmode="lin" valueType="num">
                                      <p:cBhvr>
                                        <p:cTn id="9" dur="1000" fill="hold"/>
                                        <p:tgtEl>
                                          <p:spTgt spid="41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4103"/>
                                        </p:tgtEl>
                                        <p:attrNameLst>
                                          <p:attrName>style.visibility</p:attrName>
                                        </p:attrNameLst>
                                      </p:cBhvr>
                                      <p:to>
                                        <p:strVal val="visible"/>
                                      </p:to>
                                    </p:set>
                                    <p:anim calcmode="lin" valueType="num">
                                      <p:cBhvr>
                                        <p:cTn id="15" dur="5000" fill="hold"/>
                                        <p:tgtEl>
                                          <p:spTgt spid="4103"/>
                                        </p:tgtEl>
                                        <p:attrNameLst>
                                          <p:attrName>ppt_w</p:attrName>
                                        </p:attrNameLst>
                                      </p:cBhvr>
                                      <p:tavLst>
                                        <p:tav tm="0" fmla="#ppt_w*sin(2.5*pi*$)">
                                          <p:val>
                                            <p:fltVal val="0"/>
                                          </p:val>
                                        </p:tav>
                                        <p:tav tm="100000">
                                          <p:val>
                                            <p:fltVal val="1"/>
                                          </p:val>
                                        </p:tav>
                                      </p:tavLst>
                                    </p:anim>
                                    <p:anim calcmode="lin" valueType="num">
                                      <p:cBhvr>
                                        <p:cTn id="16" dur="5000" fill="hold"/>
                                        <p:tgtEl>
                                          <p:spTgt spid="410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iterate type="lt">
                                    <p:tmPct val="100000"/>
                                  </p:iterate>
                                  <p:childTnLst>
                                    <p:set>
                                      <p:cBhvr>
                                        <p:cTn id="20" dur="1" fill="hold">
                                          <p:stCondLst>
                                            <p:cond delay="0"/>
                                          </p:stCondLst>
                                        </p:cTn>
                                        <p:tgtEl>
                                          <p:spTgt spid="4104"/>
                                        </p:tgtEl>
                                        <p:attrNameLst>
                                          <p:attrName>style.visibility</p:attrName>
                                        </p:attrNameLst>
                                      </p:cBhvr>
                                      <p:to>
                                        <p:strVal val="visible"/>
                                      </p:to>
                                    </p:set>
                                    <p:animEffect transition="in" filter="barn(outVertical)">
                                      <p:cBhvr>
                                        <p:cTn id="21" dur="75"/>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utoUpdateAnimBg="0"/>
      <p:bldP spid="4104" grpId="0" autoUpdateAnimBg="0"/>
      <p:bldP spid="410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28B75586-3F38-40CA-A756-5EB38A62D3A6}"/>
              </a:ext>
            </a:extLst>
          </p:cNvPr>
          <p:cNvSpPr>
            <a:spLocks noGrp="1"/>
          </p:cNvSpPr>
          <p:nvPr>
            <p:ph type="sldNum" sz="quarter" idx="12"/>
          </p:nvPr>
        </p:nvSpPr>
        <p:spPr/>
        <p:txBody>
          <a:bodyPr/>
          <a:lstStyle/>
          <a:p>
            <a:fld id="{E19523C8-90D3-42E9-9CE7-A7E3F299C31C}" type="slidenum">
              <a:rPr lang="en-US" altLang="zh-CN"/>
              <a:pPr/>
              <a:t>10</a:t>
            </a:fld>
            <a:endParaRPr lang="en-US" altLang="zh-CN"/>
          </a:p>
        </p:txBody>
      </p:sp>
      <p:sp>
        <p:nvSpPr>
          <p:cNvPr id="134146" name="Rectangle 2">
            <a:extLst>
              <a:ext uri="{FF2B5EF4-FFF2-40B4-BE49-F238E27FC236}">
                <a16:creationId xmlns:a16="http://schemas.microsoft.com/office/drawing/2014/main" id="{37614E40-1FD6-48AE-8F3A-AFCE490AF41F}"/>
              </a:ext>
            </a:extLst>
          </p:cNvPr>
          <p:cNvSpPr>
            <a:spLocks noGrp="1" noChangeArrowheads="1"/>
          </p:cNvSpPr>
          <p:nvPr>
            <p:ph type="title" idx="4294967295"/>
          </p:nvPr>
        </p:nvSpPr>
        <p:spPr>
          <a:xfrm>
            <a:off x="900113" y="304800"/>
            <a:ext cx="8243887" cy="1314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如何建立一支强队</a:t>
            </a:r>
          </a:p>
        </p:txBody>
      </p:sp>
      <p:sp>
        <p:nvSpPr>
          <p:cNvPr id="134147" name="Rectangle 3">
            <a:extLst>
              <a:ext uri="{FF2B5EF4-FFF2-40B4-BE49-F238E27FC236}">
                <a16:creationId xmlns:a16="http://schemas.microsoft.com/office/drawing/2014/main" id="{EB9DE122-96A4-4F48-A232-F1D7EB156781}"/>
              </a:ext>
            </a:extLst>
          </p:cNvPr>
          <p:cNvSpPr>
            <a:spLocks noChangeArrowheads="1"/>
          </p:cNvSpPr>
          <p:nvPr/>
        </p:nvSpPr>
        <p:spPr bwMode="auto">
          <a:xfrm>
            <a:off x="1182688" y="1752600"/>
            <a:ext cx="7772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r>
              <a:rPr lang="zh-CN" altLang="en-US"/>
              <a:t>个人的能力</a:t>
            </a:r>
          </a:p>
          <a:p>
            <a:r>
              <a:rPr lang="zh-CN" altLang="en-US"/>
              <a:t>理论</a:t>
            </a:r>
            <a:r>
              <a:rPr lang="en-US" altLang="zh-CN"/>
              <a:t>(</a:t>
            </a:r>
            <a:r>
              <a:rPr lang="zh-CN" altLang="en-US"/>
              <a:t>几何</a:t>
            </a:r>
            <a:r>
              <a:rPr lang="en-US" altLang="zh-CN"/>
              <a:t>, </a:t>
            </a:r>
            <a:r>
              <a:rPr lang="zh-CN" altLang="en-US"/>
              <a:t>数论</a:t>
            </a:r>
            <a:r>
              <a:rPr lang="en-US" altLang="zh-CN"/>
              <a:t>, </a:t>
            </a:r>
            <a:r>
              <a:rPr lang="zh-CN" altLang="en-US"/>
              <a:t>动态规划</a:t>
            </a:r>
            <a:r>
              <a:rPr lang="en-US" altLang="zh-CN"/>
              <a:t>, </a:t>
            </a:r>
            <a:r>
              <a:rPr lang="zh-CN" altLang="en-US"/>
              <a:t>图论等</a:t>
            </a:r>
            <a:r>
              <a:rPr lang="en-US" altLang="zh-CN"/>
              <a:t>)</a:t>
            </a:r>
          </a:p>
          <a:p>
            <a:r>
              <a:rPr lang="zh-CN" altLang="en-US"/>
              <a:t>技术</a:t>
            </a:r>
            <a:r>
              <a:rPr lang="en-US" altLang="zh-CN"/>
              <a:t>(</a:t>
            </a:r>
            <a:r>
              <a:rPr lang="zh-CN" altLang="en-US"/>
              <a:t>编程</a:t>
            </a:r>
            <a:r>
              <a:rPr lang="en-US" altLang="zh-CN"/>
              <a:t>)</a:t>
            </a:r>
          </a:p>
          <a:p>
            <a:r>
              <a:rPr lang="zh-CN" altLang="en-US"/>
              <a:t>队员能力上的互补</a:t>
            </a:r>
          </a:p>
        </p:txBody>
      </p:sp>
      <p:sp>
        <p:nvSpPr>
          <p:cNvPr id="134148" name="Text Box 4">
            <a:extLst>
              <a:ext uri="{FF2B5EF4-FFF2-40B4-BE49-F238E27FC236}">
                <a16:creationId xmlns:a16="http://schemas.microsoft.com/office/drawing/2014/main" id="{39E8A55C-E722-42E0-B945-2219DCDCB217}"/>
              </a:ext>
            </a:extLst>
          </p:cNvPr>
          <p:cNvSpPr txBox="1">
            <a:spLocks noChangeArrowheads="1"/>
          </p:cNvSpPr>
          <p:nvPr/>
        </p:nvSpPr>
        <p:spPr bwMode="auto">
          <a:xfrm>
            <a:off x="1524000" y="4267200"/>
            <a:ext cx="6781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某论坛，一无聊男</a:t>
            </a:r>
            <a:r>
              <a:rPr lang="en-US" altLang="zh-CN" b="1"/>
              <a:t>yy</a:t>
            </a:r>
            <a:r>
              <a:rPr lang="zh-CN" altLang="en-US" b="1"/>
              <a:t>的中国</a:t>
            </a:r>
            <a:r>
              <a:rPr lang="zh-CN" altLang="en-US" b="1">
                <a:latin typeface="Arial" panose="020B0604020202020204" pitchFamily="34" charset="0"/>
              </a:rPr>
              <a:t>“</a:t>
            </a:r>
            <a:r>
              <a:rPr lang="zh-CN" altLang="en-US" b="1"/>
              <a:t>梦之队</a:t>
            </a:r>
            <a:r>
              <a:rPr lang="zh-CN" altLang="en-US" b="1">
                <a:latin typeface="Arial" panose="020B0604020202020204" pitchFamily="34" charset="0"/>
              </a:rPr>
              <a:t>”</a:t>
            </a:r>
            <a:endParaRPr lang="zh-CN" altLang="en-US" b="1"/>
          </a:p>
          <a:p>
            <a:pPr>
              <a:spcBef>
                <a:spcPct val="50000"/>
              </a:spcBef>
            </a:pPr>
            <a:r>
              <a:rPr lang="zh-CN" altLang="en-US" b="1"/>
              <a:t>钱文杰（？）         反应奇快，擅长随机化，贪心，</a:t>
            </a:r>
            <a:r>
              <a:rPr lang="en-US" altLang="zh-CN" b="1"/>
              <a:t>NOI</a:t>
            </a:r>
            <a:r>
              <a:rPr lang="zh-CN" altLang="en-US" b="1"/>
              <a:t>贪心王</a:t>
            </a:r>
          </a:p>
          <a:p>
            <a:pPr>
              <a:spcBef>
                <a:spcPct val="50000"/>
              </a:spcBef>
            </a:pPr>
            <a:r>
              <a:rPr lang="zh-CN" altLang="en-US" b="1"/>
              <a:t>刘汝佳</a:t>
            </a:r>
            <a:r>
              <a:rPr lang="en-US" altLang="zh-CN" b="1"/>
              <a:t>or</a:t>
            </a:r>
            <a:r>
              <a:rPr lang="zh-CN" altLang="en-US" b="1"/>
              <a:t>吴嘉之     见多识广，做过的题必别人见过的题多</a:t>
            </a:r>
          </a:p>
          <a:p>
            <a:pPr>
              <a:spcBef>
                <a:spcPct val="50000"/>
              </a:spcBef>
            </a:pPr>
            <a:r>
              <a:rPr lang="zh-CN" altLang="en-US" b="1"/>
              <a:t>赵爽                    上海交大的</a:t>
            </a:r>
            <a:r>
              <a:rPr lang="zh-CN" altLang="en-US" b="1">
                <a:latin typeface="Arial" panose="020B0604020202020204" pitchFamily="34" charset="0"/>
              </a:rPr>
              <a:t>“</a:t>
            </a:r>
            <a:r>
              <a:rPr lang="zh-CN" altLang="en-US" b="1"/>
              <a:t>割题手</a:t>
            </a:r>
            <a:r>
              <a:rPr lang="zh-CN" altLang="en-US" b="1">
                <a:latin typeface="Arial" panose="020B0604020202020204" pitchFamily="34" charset="0"/>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p:tgtEl>
                                          <p:spTgt spid="134146"/>
                                        </p:tgtEl>
                                        <p:attrNameLst>
                                          <p:attrName>ppt_y</p:attrName>
                                        </p:attrNameLst>
                                      </p:cBhvr>
                                      <p:tavLst>
                                        <p:tav tm="0">
                                          <p:val>
                                            <p:strVal val="#ppt_y+#ppt_h*1.125000"/>
                                          </p:val>
                                        </p:tav>
                                        <p:tav tm="100000">
                                          <p:val>
                                            <p:strVal val="#ppt_y"/>
                                          </p:val>
                                        </p:tav>
                                      </p:tavLst>
                                    </p:anim>
                                    <p:animEffect transition="in" filter="wipe(up)">
                                      <p:cBhvr>
                                        <p:cTn id="8" dur="500"/>
                                        <p:tgtEl>
                                          <p:spTgt spid="13414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34147"/>
                                        </p:tgtEl>
                                        <p:attrNameLst>
                                          <p:attrName>style.visibility</p:attrName>
                                        </p:attrNameLst>
                                      </p:cBhvr>
                                      <p:to>
                                        <p:strVal val="visible"/>
                                      </p:to>
                                    </p:set>
                                    <p:animEffect transition="in" filter="checkerboard(down)">
                                      <p:cBhvr>
                                        <p:cTn id="13" dur="500"/>
                                        <p:tgtEl>
                                          <p:spTgt spid="1341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4148"/>
                                        </p:tgtEl>
                                        <p:attrNameLst>
                                          <p:attrName>style.visibility</p:attrName>
                                        </p:attrNameLst>
                                      </p:cBhvr>
                                      <p:to>
                                        <p:strVal val="visible"/>
                                      </p:to>
                                    </p:set>
                                    <p:animEffect transition="in" filter="dissolve">
                                      <p:cBhvr>
                                        <p:cTn id="18"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48700467-BE22-4B20-B538-74E902A0AAC4}"/>
              </a:ext>
            </a:extLst>
          </p:cNvPr>
          <p:cNvSpPr>
            <a:spLocks noGrp="1"/>
          </p:cNvSpPr>
          <p:nvPr>
            <p:ph type="sldNum" sz="quarter" idx="12"/>
          </p:nvPr>
        </p:nvSpPr>
        <p:spPr/>
        <p:txBody>
          <a:bodyPr/>
          <a:lstStyle/>
          <a:p>
            <a:fld id="{9B93E4CB-D2FA-42D1-B437-8A90430A7BE5}" type="slidenum">
              <a:rPr lang="en-US" altLang="zh-CN"/>
              <a:pPr/>
              <a:t>100</a:t>
            </a:fld>
            <a:endParaRPr lang="en-US" altLang="zh-CN"/>
          </a:p>
        </p:txBody>
      </p:sp>
      <p:sp>
        <p:nvSpPr>
          <p:cNvPr id="137218" name="Rectangle 2">
            <a:extLst>
              <a:ext uri="{FF2B5EF4-FFF2-40B4-BE49-F238E27FC236}">
                <a16:creationId xmlns:a16="http://schemas.microsoft.com/office/drawing/2014/main" id="{173DE91E-716B-47F2-9F50-344659071C70}"/>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7220" name="Text Box 4">
            <a:extLst>
              <a:ext uri="{FF2B5EF4-FFF2-40B4-BE49-F238E27FC236}">
                <a16:creationId xmlns:a16="http://schemas.microsoft.com/office/drawing/2014/main" id="{30D41512-92E6-4062-BEA4-8A4F752E8609}"/>
              </a:ext>
            </a:extLst>
          </p:cNvPr>
          <p:cNvSpPr txBox="1">
            <a:spLocks noChangeArrowheads="1"/>
          </p:cNvSpPr>
          <p:nvPr/>
        </p:nvSpPr>
        <p:spPr bwMode="auto">
          <a:xfrm>
            <a:off x="1447800" y="1766888"/>
            <a:ext cx="487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每个</a:t>
            </a:r>
            <a:r>
              <a:rPr lang="en-US" altLang="zh-CN" b="1"/>
              <a:t>case</a:t>
            </a:r>
            <a:r>
              <a:rPr lang="zh-CN" altLang="en-US" b="1"/>
              <a:t>之后打印一个空行</a:t>
            </a:r>
          </a:p>
        </p:txBody>
      </p:sp>
      <p:sp>
        <p:nvSpPr>
          <p:cNvPr id="137221" name="Text Box 5">
            <a:extLst>
              <a:ext uri="{FF2B5EF4-FFF2-40B4-BE49-F238E27FC236}">
                <a16:creationId xmlns:a16="http://schemas.microsoft.com/office/drawing/2014/main" id="{4A04A197-DE2D-41D4-AF2B-EB84EE0DBF96}"/>
              </a:ext>
            </a:extLst>
          </p:cNvPr>
          <p:cNvSpPr txBox="1">
            <a:spLocks noChangeArrowheads="1"/>
          </p:cNvSpPr>
          <p:nvPr/>
        </p:nvSpPr>
        <p:spPr bwMode="auto">
          <a:xfrm>
            <a:off x="1524000" y="2209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cout &lt;&lt; endl;</a:t>
            </a:r>
          </a:p>
        </p:txBody>
      </p:sp>
      <p:sp>
        <p:nvSpPr>
          <p:cNvPr id="137222" name="Text Box 6">
            <a:extLst>
              <a:ext uri="{FF2B5EF4-FFF2-40B4-BE49-F238E27FC236}">
                <a16:creationId xmlns:a16="http://schemas.microsoft.com/office/drawing/2014/main" id="{5E117BA8-6CE3-4938-BCF5-01C64E6A9C8C}"/>
              </a:ext>
            </a:extLst>
          </p:cNvPr>
          <p:cNvSpPr txBox="1">
            <a:spLocks noChangeArrowheads="1"/>
          </p:cNvSpPr>
          <p:nvPr/>
        </p:nvSpPr>
        <p:spPr bwMode="auto">
          <a:xfrm>
            <a:off x="1447800" y="311943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case</a:t>
            </a:r>
            <a:r>
              <a:rPr lang="zh-CN" altLang="en-US" b="1"/>
              <a:t>之间有一个空行</a:t>
            </a:r>
          </a:p>
        </p:txBody>
      </p:sp>
      <p:sp>
        <p:nvSpPr>
          <p:cNvPr id="137223" name="Text Box 7">
            <a:extLst>
              <a:ext uri="{FF2B5EF4-FFF2-40B4-BE49-F238E27FC236}">
                <a16:creationId xmlns:a16="http://schemas.microsoft.com/office/drawing/2014/main" id="{12A521AE-DAE6-408B-86CB-A0C857417E78}"/>
              </a:ext>
            </a:extLst>
          </p:cNvPr>
          <p:cNvSpPr txBox="1">
            <a:spLocks noChangeArrowheads="1"/>
          </p:cNvSpPr>
          <p:nvPr/>
        </p:nvSpPr>
        <p:spPr bwMode="auto">
          <a:xfrm>
            <a:off x="1447800" y="3652838"/>
            <a:ext cx="4572000"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需要一个计数器</a:t>
            </a:r>
            <a:r>
              <a:rPr lang="en-US" altLang="zh-CN" b="1"/>
              <a:t>count</a:t>
            </a:r>
          </a:p>
          <a:p>
            <a:pPr>
              <a:spcBef>
                <a:spcPct val="50000"/>
              </a:spcBef>
            </a:pPr>
            <a:r>
              <a:rPr lang="en-US" altLang="zh-CN" b="1">
                <a:latin typeface="Courier New" panose="02070309020205020404" pitchFamily="49" charset="0"/>
              </a:rPr>
              <a:t>int count = 0;</a:t>
            </a:r>
          </a:p>
          <a:p>
            <a:pPr>
              <a:spcBef>
                <a:spcPct val="50000"/>
              </a:spcBef>
            </a:pPr>
            <a:r>
              <a:rPr lang="en-US" altLang="zh-CN" b="1">
                <a:latin typeface="Courier New" panose="02070309020205020404" pitchFamily="49" charset="0"/>
              </a:rPr>
              <a:t>{</a:t>
            </a:r>
          </a:p>
          <a:p>
            <a:pPr>
              <a:spcBef>
                <a:spcPct val="50000"/>
              </a:spcBef>
            </a:pPr>
            <a:r>
              <a:rPr lang="en-US" altLang="zh-CN" b="1">
                <a:latin typeface="Courier New" panose="02070309020205020404" pitchFamily="49" charset="0"/>
              </a:rPr>
              <a:t>if( count++ )</a:t>
            </a:r>
          </a:p>
          <a:p>
            <a:pPr>
              <a:spcBef>
                <a:spcPct val="50000"/>
              </a:spcBef>
            </a:pPr>
            <a:r>
              <a:rPr lang="en-US" altLang="zh-CN" b="1">
                <a:latin typeface="Courier New" panose="02070309020205020404" pitchFamily="49" charset="0"/>
              </a:rPr>
              <a:t>	cout &lt;&lt; endl;</a:t>
            </a:r>
          </a:p>
          <a:p>
            <a:pPr>
              <a:spcBef>
                <a:spcPct val="50000"/>
              </a:spcBef>
            </a:pPr>
            <a:r>
              <a:rPr lang="en-US" altLang="zh-CN"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p:cTn id="7" dur="1000" fill="hold"/>
                                        <p:tgtEl>
                                          <p:spTgt spid="137218"/>
                                        </p:tgtEl>
                                        <p:attrNameLst>
                                          <p:attrName>ppt_w</p:attrName>
                                        </p:attrNameLst>
                                      </p:cBhvr>
                                      <p:tavLst>
                                        <p:tav tm="0">
                                          <p:val>
                                            <p:fltVal val="0"/>
                                          </p:val>
                                        </p:tav>
                                        <p:tav tm="100000">
                                          <p:val>
                                            <p:strVal val="#ppt_w"/>
                                          </p:val>
                                        </p:tav>
                                      </p:tavLst>
                                    </p:anim>
                                    <p:anim calcmode="lin" valueType="num">
                                      <p:cBhvr>
                                        <p:cTn id="8" dur="1000" fill="hold"/>
                                        <p:tgtEl>
                                          <p:spTgt spid="137218"/>
                                        </p:tgtEl>
                                        <p:attrNameLst>
                                          <p:attrName>ppt_h</p:attrName>
                                        </p:attrNameLst>
                                      </p:cBhvr>
                                      <p:tavLst>
                                        <p:tav tm="0">
                                          <p:val>
                                            <p:fltVal val="0"/>
                                          </p:val>
                                        </p:tav>
                                        <p:tav tm="100000">
                                          <p:val>
                                            <p:strVal val="#ppt_h"/>
                                          </p:val>
                                        </p:tav>
                                      </p:tavLst>
                                    </p:anim>
                                    <p:anim calcmode="lin" valueType="num">
                                      <p:cBhvr>
                                        <p:cTn id="9" dur="1000" fill="hold"/>
                                        <p:tgtEl>
                                          <p:spTgt spid="1372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72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7220"/>
                                        </p:tgtEl>
                                        <p:attrNameLst>
                                          <p:attrName>style.visibility</p:attrName>
                                        </p:attrNameLst>
                                      </p:cBhvr>
                                      <p:to>
                                        <p:strVal val="visible"/>
                                      </p:to>
                                    </p:set>
                                    <p:animEffect transition="in" filter="barn(outVertical)">
                                      <p:cBhvr>
                                        <p:cTn id="15" dur="500"/>
                                        <p:tgtEl>
                                          <p:spTgt spid="137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7221"/>
                                        </p:tgtEl>
                                        <p:attrNameLst>
                                          <p:attrName>style.visibility</p:attrName>
                                        </p:attrNameLst>
                                      </p:cBhvr>
                                      <p:to>
                                        <p:strVal val="visible"/>
                                      </p:to>
                                    </p:set>
                                    <p:animEffect transition="in" filter="barn(outVertical)">
                                      <p:cBhvr>
                                        <p:cTn id="20" dur="500"/>
                                        <p:tgtEl>
                                          <p:spTgt spid="1372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7222"/>
                                        </p:tgtEl>
                                        <p:attrNameLst>
                                          <p:attrName>style.visibility</p:attrName>
                                        </p:attrNameLst>
                                      </p:cBhvr>
                                      <p:to>
                                        <p:strVal val="visible"/>
                                      </p:to>
                                    </p:set>
                                    <p:animEffect transition="in" filter="barn(outVertical)">
                                      <p:cBhvr>
                                        <p:cTn id="25" dur="500"/>
                                        <p:tgtEl>
                                          <p:spTgt spid="1372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7223"/>
                                        </p:tgtEl>
                                        <p:attrNameLst>
                                          <p:attrName>style.visibility</p:attrName>
                                        </p:attrNameLst>
                                      </p:cBhvr>
                                      <p:to>
                                        <p:strVal val="visible"/>
                                      </p:to>
                                    </p:set>
                                    <p:animEffect transition="in" filter="barn(outVertical)">
                                      <p:cBhvr>
                                        <p:cTn id="30"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20" grpId="0" autoUpdateAnimBg="0"/>
      <p:bldP spid="137221" grpId="0" autoUpdateAnimBg="0"/>
      <p:bldP spid="137222" grpId="0" autoUpdateAnimBg="0"/>
      <p:bldP spid="13722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16DF1DEB-CA4C-49DC-AC84-2E306F49326E}"/>
              </a:ext>
            </a:extLst>
          </p:cNvPr>
          <p:cNvSpPr>
            <a:spLocks noGrp="1"/>
          </p:cNvSpPr>
          <p:nvPr>
            <p:ph type="sldNum" sz="quarter" idx="12"/>
          </p:nvPr>
        </p:nvSpPr>
        <p:spPr/>
        <p:txBody>
          <a:bodyPr/>
          <a:lstStyle/>
          <a:p>
            <a:fld id="{5E650903-4AFA-4E0E-8354-F4CE1DE1E49D}" type="slidenum">
              <a:rPr lang="en-US" altLang="zh-CN"/>
              <a:pPr/>
              <a:t>101</a:t>
            </a:fld>
            <a:endParaRPr lang="en-US" altLang="zh-CN"/>
          </a:p>
        </p:txBody>
      </p:sp>
      <p:sp>
        <p:nvSpPr>
          <p:cNvPr id="138242" name="Rectangle 2">
            <a:extLst>
              <a:ext uri="{FF2B5EF4-FFF2-40B4-BE49-F238E27FC236}">
                <a16:creationId xmlns:a16="http://schemas.microsoft.com/office/drawing/2014/main" id="{D1055E67-1BB7-4978-A90F-DB5DD09FB893}"/>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8244" name="Text Box 4">
            <a:extLst>
              <a:ext uri="{FF2B5EF4-FFF2-40B4-BE49-F238E27FC236}">
                <a16:creationId xmlns:a16="http://schemas.microsoft.com/office/drawing/2014/main" id="{ADD50781-78A6-40A0-BBB5-BC56D76FFFB8}"/>
              </a:ext>
            </a:extLst>
          </p:cNvPr>
          <p:cNvSpPr txBox="1">
            <a:spLocks noChangeArrowheads="1"/>
          </p:cNvSpPr>
          <p:nvPr/>
        </p:nvSpPr>
        <p:spPr bwMode="auto">
          <a:xfrm>
            <a:off x="1600200" y="1752600"/>
            <a:ext cx="632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有的题目会告诉你，程序由很多</a:t>
            </a:r>
            <a:r>
              <a:rPr lang="en-US" altLang="zh-CN" b="1"/>
              <a:t>block</a:t>
            </a:r>
            <a:r>
              <a:rPr lang="zh-CN" altLang="en-US" b="1"/>
              <a:t>组成，每个</a:t>
            </a:r>
            <a:r>
              <a:rPr lang="en-US" altLang="zh-CN" b="1"/>
              <a:t>block</a:t>
            </a:r>
            <a:r>
              <a:rPr lang="zh-CN" altLang="en-US" b="1"/>
              <a:t>又有很多</a:t>
            </a:r>
            <a:r>
              <a:rPr lang="en-US" altLang="zh-CN" b="1"/>
              <a:t>case</a:t>
            </a:r>
          </a:p>
        </p:txBody>
      </p:sp>
      <p:sp>
        <p:nvSpPr>
          <p:cNvPr id="138245" name="Text Box 5">
            <a:extLst>
              <a:ext uri="{FF2B5EF4-FFF2-40B4-BE49-F238E27FC236}">
                <a16:creationId xmlns:a16="http://schemas.microsoft.com/office/drawing/2014/main" id="{A70D868D-5DD3-4C2D-9F36-85971E8A7AAC}"/>
              </a:ext>
            </a:extLst>
          </p:cNvPr>
          <p:cNvSpPr txBox="1">
            <a:spLocks noChangeArrowheads="1"/>
          </p:cNvSpPr>
          <p:nvPr/>
        </p:nvSpPr>
        <p:spPr bwMode="auto">
          <a:xfrm>
            <a:off x="1600200" y="2605088"/>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基本上不用理睬它，只要把</a:t>
            </a:r>
            <a:r>
              <a:rPr lang="en-US" altLang="zh-CN" b="1"/>
              <a:t>block</a:t>
            </a:r>
            <a:r>
              <a:rPr lang="zh-CN" altLang="en-US" b="1"/>
              <a:t>看成一个大的</a:t>
            </a:r>
            <a:r>
              <a:rPr lang="en-US" altLang="zh-CN" b="1"/>
              <a:t>case</a:t>
            </a:r>
            <a:r>
              <a:rPr lang="zh-CN" altLang="en-US" b="1"/>
              <a:t>就好了</a:t>
            </a:r>
          </a:p>
        </p:txBody>
      </p:sp>
      <p:sp>
        <p:nvSpPr>
          <p:cNvPr id="138246" name="Text Box 6">
            <a:extLst>
              <a:ext uri="{FF2B5EF4-FFF2-40B4-BE49-F238E27FC236}">
                <a16:creationId xmlns:a16="http://schemas.microsoft.com/office/drawing/2014/main" id="{7C4B5173-68D4-4E0D-AFA3-D249AB664570}"/>
              </a:ext>
            </a:extLst>
          </p:cNvPr>
          <p:cNvSpPr txBox="1">
            <a:spLocks noChangeArrowheads="1"/>
          </p:cNvSpPr>
          <p:nvPr/>
        </p:nvSpPr>
        <p:spPr bwMode="auto">
          <a:xfrm>
            <a:off x="1600200" y="3200400"/>
            <a:ext cx="60960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通常情况下，打印</a:t>
            </a:r>
          </a:p>
          <a:p>
            <a:pPr>
              <a:spcBef>
                <a:spcPct val="50000"/>
              </a:spcBef>
            </a:pPr>
            <a:r>
              <a:rPr lang="en-US" altLang="zh-CN" b="1"/>
              <a:t>1 1 2 3</a:t>
            </a:r>
          </a:p>
          <a:p>
            <a:pPr>
              <a:spcBef>
                <a:spcPct val="50000"/>
              </a:spcBef>
            </a:pPr>
            <a:r>
              <a:rPr lang="zh-CN" altLang="en-US" b="1"/>
              <a:t>这样的一行数字时，结尾的数字后面要求没有空格</a:t>
            </a:r>
          </a:p>
        </p:txBody>
      </p:sp>
      <p:sp>
        <p:nvSpPr>
          <p:cNvPr id="138247" name="Text Box 7">
            <a:extLst>
              <a:ext uri="{FF2B5EF4-FFF2-40B4-BE49-F238E27FC236}">
                <a16:creationId xmlns:a16="http://schemas.microsoft.com/office/drawing/2014/main" id="{1181FD84-36F0-49A6-A999-F45EE3F92E79}"/>
              </a:ext>
            </a:extLst>
          </p:cNvPr>
          <p:cNvSpPr txBox="1">
            <a:spLocks noChangeArrowheads="1"/>
          </p:cNvSpPr>
          <p:nvPr/>
        </p:nvSpPr>
        <p:spPr bwMode="auto">
          <a:xfrm>
            <a:off x="1676400" y="4572000"/>
            <a:ext cx="62484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cout &lt;&lt; a [ 0 ];</a:t>
            </a:r>
          </a:p>
          <a:p>
            <a:pPr>
              <a:spcBef>
                <a:spcPct val="50000"/>
              </a:spcBef>
            </a:pPr>
            <a:r>
              <a:rPr lang="en-US" altLang="zh-CN" b="1">
                <a:latin typeface="Courier New" panose="02070309020205020404" pitchFamily="49" charset="0"/>
              </a:rPr>
              <a:t>for ( int i = 1; i &lt; n; i++ )</a:t>
            </a:r>
          </a:p>
          <a:p>
            <a:pPr>
              <a:spcBef>
                <a:spcPct val="50000"/>
              </a:spcBef>
            </a:pPr>
            <a:r>
              <a:rPr lang="en-US" altLang="zh-CN" b="1">
                <a:latin typeface="Courier New" panose="02070309020205020404" pitchFamily="49" charset="0"/>
              </a:rPr>
              <a:t>	cout &lt;&lt; “ “ &lt;&lt; a [ 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p:cTn id="7" dur="1000" fill="hold"/>
                                        <p:tgtEl>
                                          <p:spTgt spid="138242"/>
                                        </p:tgtEl>
                                        <p:attrNameLst>
                                          <p:attrName>ppt_w</p:attrName>
                                        </p:attrNameLst>
                                      </p:cBhvr>
                                      <p:tavLst>
                                        <p:tav tm="0">
                                          <p:val>
                                            <p:fltVal val="0"/>
                                          </p:val>
                                        </p:tav>
                                        <p:tav tm="100000">
                                          <p:val>
                                            <p:strVal val="#ppt_w"/>
                                          </p:val>
                                        </p:tav>
                                      </p:tavLst>
                                    </p:anim>
                                    <p:anim calcmode="lin" valueType="num">
                                      <p:cBhvr>
                                        <p:cTn id="8" dur="1000" fill="hold"/>
                                        <p:tgtEl>
                                          <p:spTgt spid="138242"/>
                                        </p:tgtEl>
                                        <p:attrNameLst>
                                          <p:attrName>ppt_h</p:attrName>
                                        </p:attrNameLst>
                                      </p:cBhvr>
                                      <p:tavLst>
                                        <p:tav tm="0">
                                          <p:val>
                                            <p:fltVal val="0"/>
                                          </p:val>
                                        </p:tav>
                                        <p:tav tm="100000">
                                          <p:val>
                                            <p:strVal val="#ppt_h"/>
                                          </p:val>
                                        </p:tav>
                                      </p:tavLst>
                                    </p:anim>
                                    <p:anim calcmode="lin" valueType="num">
                                      <p:cBhvr>
                                        <p:cTn id="9" dur="1000" fill="hold"/>
                                        <p:tgtEl>
                                          <p:spTgt spid="13824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82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8244"/>
                                        </p:tgtEl>
                                        <p:attrNameLst>
                                          <p:attrName>style.visibility</p:attrName>
                                        </p:attrNameLst>
                                      </p:cBhvr>
                                      <p:to>
                                        <p:strVal val="visible"/>
                                      </p:to>
                                    </p:set>
                                    <p:animEffect transition="in" filter="barn(outVertical)">
                                      <p:cBhvr>
                                        <p:cTn id="15" dur="500"/>
                                        <p:tgtEl>
                                          <p:spTgt spid="1382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Effect transition="in" filter="barn(outVertical)">
                                      <p:cBhvr>
                                        <p:cTn id="20" dur="500"/>
                                        <p:tgtEl>
                                          <p:spTgt spid="1382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8246"/>
                                        </p:tgtEl>
                                        <p:attrNameLst>
                                          <p:attrName>style.visibility</p:attrName>
                                        </p:attrNameLst>
                                      </p:cBhvr>
                                      <p:to>
                                        <p:strVal val="visible"/>
                                      </p:to>
                                    </p:set>
                                    <p:animEffect transition="in" filter="barn(outVertical)">
                                      <p:cBhvr>
                                        <p:cTn id="25" dur="500"/>
                                        <p:tgtEl>
                                          <p:spTgt spid="1382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8247"/>
                                        </p:tgtEl>
                                        <p:attrNameLst>
                                          <p:attrName>style.visibility</p:attrName>
                                        </p:attrNameLst>
                                      </p:cBhvr>
                                      <p:to>
                                        <p:strVal val="visible"/>
                                      </p:to>
                                    </p:set>
                                    <p:animEffect transition="in" filter="barn(outVertical)">
                                      <p:cBhvr>
                                        <p:cTn id="30"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4" grpId="0" autoUpdateAnimBg="0"/>
      <p:bldP spid="138245" grpId="0" autoUpdateAnimBg="0"/>
      <p:bldP spid="138246" grpId="0" autoUpdateAnimBg="0"/>
      <p:bldP spid="138247"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AA38BD8-B708-4E9C-92C3-B797E21E1518}"/>
              </a:ext>
            </a:extLst>
          </p:cNvPr>
          <p:cNvSpPr>
            <a:spLocks noGrp="1"/>
          </p:cNvSpPr>
          <p:nvPr>
            <p:ph type="sldNum" sz="quarter" idx="12"/>
          </p:nvPr>
        </p:nvSpPr>
        <p:spPr/>
        <p:txBody>
          <a:bodyPr/>
          <a:lstStyle/>
          <a:p>
            <a:fld id="{87E4EA2F-FD5A-4DCA-96C6-9499F2994E98}" type="slidenum">
              <a:rPr lang="en-US" altLang="zh-CN"/>
              <a:pPr/>
              <a:t>102</a:t>
            </a:fld>
            <a:endParaRPr lang="en-US" altLang="zh-CN"/>
          </a:p>
        </p:txBody>
      </p:sp>
      <p:sp>
        <p:nvSpPr>
          <p:cNvPr id="139266" name="Rectangle 2">
            <a:extLst>
              <a:ext uri="{FF2B5EF4-FFF2-40B4-BE49-F238E27FC236}">
                <a16:creationId xmlns:a16="http://schemas.microsoft.com/office/drawing/2014/main" id="{315E22ED-98ED-411D-9109-2524CCBAC2C0}"/>
              </a:ext>
            </a:extLst>
          </p:cNvPr>
          <p:cNvSpPr>
            <a:spLocks noGrp="1" noChangeArrowheads="1"/>
          </p:cNvSpPr>
          <p:nvPr>
            <p:ph type="title"/>
          </p:nvPr>
        </p:nvSpPr>
        <p:spPr/>
        <p:txBody>
          <a:bodyPr/>
          <a:lstStyle/>
          <a:p>
            <a:r>
              <a:rPr lang="en-US" altLang="zh-CN"/>
              <a:t>ZOJ</a:t>
            </a:r>
            <a:r>
              <a:rPr lang="zh-CN" altLang="en-US"/>
              <a:t>输入输出</a:t>
            </a:r>
          </a:p>
        </p:txBody>
      </p:sp>
      <p:sp>
        <p:nvSpPr>
          <p:cNvPr id="139269" name="Text Box 5">
            <a:extLst>
              <a:ext uri="{FF2B5EF4-FFF2-40B4-BE49-F238E27FC236}">
                <a16:creationId xmlns:a16="http://schemas.microsoft.com/office/drawing/2014/main" id="{0AB042FE-1780-4666-803E-3BE4F8D4A279}"/>
              </a:ext>
            </a:extLst>
          </p:cNvPr>
          <p:cNvSpPr txBox="1">
            <a:spLocks noChangeArrowheads="1"/>
          </p:cNvSpPr>
          <p:nvPr/>
        </p:nvSpPr>
        <p:spPr bwMode="auto">
          <a:xfrm>
            <a:off x="1828800" y="1752600"/>
            <a:ext cx="61722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对于大部分的</a:t>
            </a:r>
            <a:r>
              <a:rPr lang="en-US" altLang="zh-CN" sz="2800"/>
              <a:t>ACM</a:t>
            </a:r>
            <a:r>
              <a:rPr lang="zh-CN" altLang="en-US" sz="2800"/>
              <a:t>题目来说，输入输出并不是题目的难点。出题者一般会遵守大家默认的规则。</a:t>
            </a:r>
          </a:p>
          <a:p>
            <a:pPr>
              <a:spcBef>
                <a:spcPct val="50000"/>
              </a:spcBef>
            </a:pPr>
            <a:r>
              <a:rPr lang="zh-CN" altLang="en-US" sz="2800"/>
              <a:t>      不过，也不能保证有的出题者</a:t>
            </a:r>
            <a:r>
              <a:rPr lang="zh-CN" altLang="en-US" sz="2800">
                <a:latin typeface="Arial" panose="020B0604020202020204" pitchFamily="34" charset="0"/>
              </a:rPr>
              <a:t>“</a:t>
            </a:r>
            <a:r>
              <a:rPr lang="zh-CN" altLang="en-US" sz="2800"/>
              <a:t>心血来潮</a:t>
            </a:r>
            <a:r>
              <a:rPr lang="zh-CN" altLang="en-US" sz="2800">
                <a:latin typeface="Arial" panose="020B0604020202020204" pitchFamily="34" charset="0"/>
              </a:rPr>
              <a:t>”</a:t>
            </a:r>
            <a:r>
              <a:rPr lang="zh-CN" altLang="en-US" sz="2800"/>
              <a:t>。比赛的时候一次</a:t>
            </a:r>
            <a:r>
              <a:rPr lang="en-US" altLang="zh-CN" sz="2800"/>
              <a:t>PE</a:t>
            </a:r>
            <a:r>
              <a:rPr lang="zh-CN" altLang="en-US" sz="2800"/>
              <a:t>是</a:t>
            </a:r>
            <a:r>
              <a:rPr lang="en-US" altLang="zh-CN" sz="2800"/>
              <a:t>20</a:t>
            </a:r>
            <a:r>
              <a:rPr lang="zh-CN" altLang="en-US" sz="2800"/>
              <a:t>分钟的时间。</a:t>
            </a:r>
          </a:p>
          <a:p>
            <a:pPr>
              <a:spcBef>
                <a:spcPct val="50000"/>
              </a:spcBef>
            </a:pPr>
            <a:r>
              <a:rPr lang="zh-CN" altLang="en-US" sz="2800"/>
              <a:t>      所以，在平时的训练中，大家一定要养成交题前检查输入输出格式的习惯。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p:cTn id="7" dur="1000" fill="hold"/>
                                        <p:tgtEl>
                                          <p:spTgt spid="139266"/>
                                        </p:tgtEl>
                                        <p:attrNameLst>
                                          <p:attrName>ppt_w</p:attrName>
                                        </p:attrNameLst>
                                      </p:cBhvr>
                                      <p:tavLst>
                                        <p:tav tm="0">
                                          <p:val>
                                            <p:fltVal val="0"/>
                                          </p:val>
                                        </p:tav>
                                        <p:tav tm="100000">
                                          <p:val>
                                            <p:strVal val="#ppt_w"/>
                                          </p:val>
                                        </p:tav>
                                      </p:tavLst>
                                    </p:anim>
                                    <p:anim calcmode="lin" valueType="num">
                                      <p:cBhvr>
                                        <p:cTn id="8" dur="1000" fill="hold"/>
                                        <p:tgtEl>
                                          <p:spTgt spid="139266"/>
                                        </p:tgtEl>
                                        <p:attrNameLst>
                                          <p:attrName>ppt_h</p:attrName>
                                        </p:attrNameLst>
                                      </p:cBhvr>
                                      <p:tavLst>
                                        <p:tav tm="0">
                                          <p:val>
                                            <p:fltVal val="0"/>
                                          </p:val>
                                        </p:tav>
                                        <p:tav tm="100000">
                                          <p:val>
                                            <p:strVal val="#ppt_h"/>
                                          </p:val>
                                        </p:tav>
                                      </p:tavLst>
                                    </p:anim>
                                    <p:anim calcmode="lin" valueType="num">
                                      <p:cBhvr>
                                        <p:cTn id="9" dur="1000" fill="hold"/>
                                        <p:tgtEl>
                                          <p:spTgt spid="1392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92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9269"/>
                                        </p:tgtEl>
                                        <p:attrNameLst>
                                          <p:attrName>style.visibility</p:attrName>
                                        </p:attrNameLst>
                                      </p:cBhvr>
                                      <p:to>
                                        <p:strVal val="visible"/>
                                      </p:to>
                                    </p:set>
                                    <p:animEffect transition="in" filter="barn(outVertical)">
                                      <p:cBhvr>
                                        <p:cTn id="15"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9"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09E07186-DDDA-45E1-A7ED-B5BC6F6DC4A1}"/>
              </a:ext>
            </a:extLst>
          </p:cNvPr>
          <p:cNvSpPr>
            <a:spLocks noGrp="1"/>
          </p:cNvSpPr>
          <p:nvPr>
            <p:ph type="sldNum" sz="quarter" idx="12"/>
          </p:nvPr>
        </p:nvSpPr>
        <p:spPr/>
        <p:txBody>
          <a:bodyPr/>
          <a:lstStyle/>
          <a:p>
            <a:fld id="{ADD67EEA-924D-4189-8DEA-A1D3778763B1}" type="slidenum">
              <a:rPr lang="en-US" altLang="zh-CN"/>
              <a:pPr/>
              <a:t>103</a:t>
            </a:fld>
            <a:endParaRPr lang="en-US" altLang="zh-CN"/>
          </a:p>
        </p:txBody>
      </p:sp>
      <p:sp>
        <p:nvSpPr>
          <p:cNvPr id="145410" name="Rectangle 2">
            <a:extLst>
              <a:ext uri="{FF2B5EF4-FFF2-40B4-BE49-F238E27FC236}">
                <a16:creationId xmlns:a16="http://schemas.microsoft.com/office/drawing/2014/main" id="{9A6D3DAE-A97F-4793-AC42-9AF8AB89138A}"/>
              </a:ext>
            </a:extLst>
          </p:cNvPr>
          <p:cNvSpPr>
            <a:spLocks noGrp="1" noChangeArrowheads="1"/>
          </p:cNvSpPr>
          <p:nvPr>
            <p:ph type="title" idx="4294967295"/>
          </p:nvPr>
        </p:nvSpPr>
        <p:spPr>
          <a:xfrm>
            <a:off x="900113" y="304800"/>
            <a:ext cx="8243887" cy="1314450"/>
          </a:xfrm>
        </p:spPr>
        <p:txBody>
          <a:bodyPr/>
          <a:lstStyle/>
          <a:p>
            <a:r>
              <a:rPr lang="en-US" altLang="zh-CN" b="1"/>
              <a:t>Special Judge</a:t>
            </a:r>
          </a:p>
        </p:txBody>
      </p:sp>
      <p:pic>
        <p:nvPicPr>
          <p:cNvPr id="145413" name="Picture 5" descr="Snap4">
            <a:extLst>
              <a:ext uri="{FF2B5EF4-FFF2-40B4-BE49-F238E27FC236}">
                <a16:creationId xmlns:a16="http://schemas.microsoft.com/office/drawing/2014/main" id="{7D42D722-AF69-4299-BCCA-6D6B2EB3F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6096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45414" name="Text Box 6">
            <a:extLst>
              <a:ext uri="{FF2B5EF4-FFF2-40B4-BE49-F238E27FC236}">
                <a16:creationId xmlns:a16="http://schemas.microsoft.com/office/drawing/2014/main" id="{50CD87B7-4A4C-43C0-B0E8-AB57F1419244}"/>
              </a:ext>
            </a:extLst>
          </p:cNvPr>
          <p:cNvSpPr txBox="1">
            <a:spLocks noChangeArrowheads="1"/>
          </p:cNvSpPr>
          <p:nvPr/>
        </p:nvSpPr>
        <p:spPr bwMode="auto">
          <a:xfrm>
            <a:off x="2133600" y="3048000"/>
            <a:ext cx="617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45415" name="Text Box 7">
            <a:extLst>
              <a:ext uri="{FF2B5EF4-FFF2-40B4-BE49-F238E27FC236}">
                <a16:creationId xmlns:a16="http://schemas.microsoft.com/office/drawing/2014/main" id="{66D3F195-6C73-4F3F-B294-3F1215C2DA83}"/>
              </a:ext>
            </a:extLst>
          </p:cNvPr>
          <p:cNvSpPr txBox="1">
            <a:spLocks noChangeArrowheads="1"/>
          </p:cNvSpPr>
          <p:nvPr/>
        </p:nvSpPr>
        <p:spPr bwMode="auto">
          <a:xfrm>
            <a:off x="1752600" y="2971800"/>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一般情况下</a:t>
            </a:r>
            <a:r>
              <a:rPr lang="en-US" altLang="zh-CN"/>
              <a:t>,ACM</a:t>
            </a:r>
            <a:r>
              <a:rPr lang="zh-CN" altLang="en-US"/>
              <a:t>的题目答案都是唯一的。</a:t>
            </a:r>
          </a:p>
        </p:txBody>
      </p:sp>
      <p:sp>
        <p:nvSpPr>
          <p:cNvPr id="145416" name="Text Box 8">
            <a:extLst>
              <a:ext uri="{FF2B5EF4-FFF2-40B4-BE49-F238E27FC236}">
                <a16:creationId xmlns:a16="http://schemas.microsoft.com/office/drawing/2014/main" id="{C0F8710B-3868-459B-930E-67EB56311473}"/>
              </a:ext>
            </a:extLst>
          </p:cNvPr>
          <p:cNvSpPr txBox="1">
            <a:spLocks noChangeArrowheads="1"/>
          </p:cNvSpPr>
          <p:nvPr/>
        </p:nvSpPr>
        <p:spPr bwMode="auto">
          <a:xfrm>
            <a:off x="1905000" y="3352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当答案不能确定时：</a:t>
            </a:r>
          </a:p>
        </p:txBody>
      </p:sp>
      <p:sp>
        <p:nvSpPr>
          <p:cNvPr id="145417" name="Text Box 9">
            <a:extLst>
              <a:ext uri="{FF2B5EF4-FFF2-40B4-BE49-F238E27FC236}">
                <a16:creationId xmlns:a16="http://schemas.microsoft.com/office/drawing/2014/main" id="{3973F204-EE50-40E9-8BB1-9DAE8ADAE146}"/>
              </a:ext>
            </a:extLst>
          </p:cNvPr>
          <p:cNvSpPr txBox="1">
            <a:spLocks noChangeArrowheads="1"/>
          </p:cNvSpPr>
          <p:nvPr/>
        </p:nvSpPr>
        <p:spPr bwMode="auto">
          <a:xfrm>
            <a:off x="2057400" y="38100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 </a:t>
            </a:r>
            <a:r>
              <a:rPr lang="zh-CN" altLang="en-US"/>
              <a:t>修改输出要求，迫使答案唯一</a:t>
            </a:r>
          </a:p>
        </p:txBody>
      </p:sp>
      <p:sp>
        <p:nvSpPr>
          <p:cNvPr id="145418" name="Text Box 10">
            <a:extLst>
              <a:ext uri="{FF2B5EF4-FFF2-40B4-BE49-F238E27FC236}">
                <a16:creationId xmlns:a16="http://schemas.microsoft.com/office/drawing/2014/main" id="{99AC1DA3-E9EA-4021-9247-C7DDA91B4753}"/>
              </a:ext>
            </a:extLst>
          </p:cNvPr>
          <p:cNvSpPr txBox="1">
            <a:spLocks noChangeArrowheads="1"/>
          </p:cNvSpPr>
          <p:nvPr/>
        </p:nvSpPr>
        <p:spPr bwMode="auto">
          <a:xfrm>
            <a:off x="2057400" y="42672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Courier New" panose="02070309020205020404" pitchFamily="49" charset="0"/>
              </a:rPr>
              <a:t>2</a:t>
            </a:r>
            <a:r>
              <a:rPr lang="en-US" altLang="zh-CN" b="1">
                <a:latin typeface="Courier New" panose="02070309020205020404" pitchFamily="49" charset="0"/>
              </a:rPr>
              <a:t>.Special Judge</a:t>
            </a:r>
          </a:p>
        </p:txBody>
      </p:sp>
      <p:sp>
        <p:nvSpPr>
          <p:cNvPr id="145419" name="Text Box 11">
            <a:extLst>
              <a:ext uri="{FF2B5EF4-FFF2-40B4-BE49-F238E27FC236}">
                <a16:creationId xmlns:a16="http://schemas.microsoft.com/office/drawing/2014/main" id="{99509B24-E2AF-4261-B42E-642DCE667DFC}"/>
              </a:ext>
            </a:extLst>
          </p:cNvPr>
          <p:cNvSpPr txBox="1">
            <a:spLocks noChangeArrowheads="1"/>
          </p:cNvSpPr>
          <p:nvPr/>
        </p:nvSpPr>
        <p:spPr bwMode="auto">
          <a:xfrm>
            <a:off x="2057400" y="476885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出题者将写一个程序，与后台程序一起验证答案的正确性。</a:t>
            </a:r>
          </a:p>
        </p:txBody>
      </p:sp>
      <p:sp>
        <p:nvSpPr>
          <p:cNvPr id="145420" name="Text Box 12">
            <a:extLst>
              <a:ext uri="{FF2B5EF4-FFF2-40B4-BE49-F238E27FC236}">
                <a16:creationId xmlns:a16="http://schemas.microsoft.com/office/drawing/2014/main" id="{8F643C0C-6528-434A-B7D2-C7F90EC7FFFF}"/>
              </a:ext>
            </a:extLst>
          </p:cNvPr>
          <p:cNvSpPr txBox="1">
            <a:spLocks noChangeArrowheads="1"/>
          </p:cNvSpPr>
          <p:nvPr/>
        </p:nvSpPr>
        <p:spPr bwMode="auto">
          <a:xfrm>
            <a:off x="2209800" y="5653088"/>
            <a:ext cx="662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en-US" altLang="zh-CN" b="1">
                <a:latin typeface="Courier New" panose="02070309020205020404" pitchFamily="49" charset="0"/>
              </a:rPr>
              <a:t>Special Judge</a:t>
            </a:r>
            <a:r>
              <a:rPr lang="zh-CN" altLang="en-US"/>
              <a:t>一般会将</a:t>
            </a:r>
            <a:r>
              <a:rPr lang="en-US" altLang="zh-CN"/>
              <a:t>PE</a:t>
            </a:r>
            <a:r>
              <a:rPr lang="zh-CN" altLang="en-US"/>
              <a:t>判成</a:t>
            </a:r>
            <a:r>
              <a:rPr lang="en-US" altLang="zh-CN"/>
              <a:t>WA</a:t>
            </a:r>
            <a:r>
              <a:rPr lang="zh-CN" altLang="en-US"/>
              <a:t>，所以要格外小心。</a:t>
            </a:r>
          </a:p>
        </p:txBody>
      </p:sp>
      <p:sp>
        <p:nvSpPr>
          <p:cNvPr id="145421" name="Text Box 13">
            <a:extLst>
              <a:ext uri="{FF2B5EF4-FFF2-40B4-BE49-F238E27FC236}">
                <a16:creationId xmlns:a16="http://schemas.microsoft.com/office/drawing/2014/main" id="{CAA0944A-8477-412C-8D38-B7F753F34A52}"/>
              </a:ext>
            </a:extLst>
          </p:cNvPr>
          <p:cNvSpPr txBox="1">
            <a:spLocks noChangeArrowheads="1"/>
          </p:cNvSpPr>
          <p:nvPr/>
        </p:nvSpPr>
        <p:spPr bwMode="auto">
          <a:xfrm>
            <a:off x="2514600" y="5181600"/>
            <a:ext cx="571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Special Judge</a:t>
            </a:r>
            <a:r>
              <a:rPr lang="zh-CN" altLang="en-US"/>
              <a:t>多出现在构造题中。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p:tgtEl>
                                          <p:spTgt spid="145410"/>
                                        </p:tgtEl>
                                        <p:attrNameLst>
                                          <p:attrName>ppt_x</p:attrName>
                                        </p:attrNameLst>
                                      </p:cBhvr>
                                      <p:tavLst>
                                        <p:tav tm="0">
                                          <p:val>
                                            <p:strVal val="#ppt_x-#ppt_w*1.125000"/>
                                          </p:val>
                                        </p:tav>
                                        <p:tav tm="100000">
                                          <p:val>
                                            <p:strVal val="#ppt_x"/>
                                          </p:val>
                                        </p:tav>
                                      </p:tavLst>
                                    </p:anim>
                                    <p:animEffect transition="in" filter="wipe(right)">
                                      <p:cBhvr>
                                        <p:cTn id="8" dur="500"/>
                                        <p:tgtEl>
                                          <p:spTgt spid="1454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nodeType="clickEffect">
                                  <p:stCondLst>
                                    <p:cond delay="0"/>
                                  </p:stCondLst>
                                  <p:childTnLst>
                                    <p:set>
                                      <p:cBhvr>
                                        <p:cTn id="12" dur="1" fill="hold">
                                          <p:stCondLst>
                                            <p:cond delay="0"/>
                                          </p:stCondLst>
                                        </p:cTn>
                                        <p:tgtEl>
                                          <p:spTgt spid="145413"/>
                                        </p:tgtEl>
                                        <p:attrNameLst>
                                          <p:attrName>style.visibility</p:attrName>
                                        </p:attrNameLst>
                                      </p:cBhvr>
                                      <p:to>
                                        <p:strVal val="visible"/>
                                      </p:to>
                                    </p:set>
                                    <p:animEffect transition="in" filter="barn(outVertical)">
                                      <p:cBhvr>
                                        <p:cTn id="13" dur="500"/>
                                        <p:tgtEl>
                                          <p:spTgt spid="1454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nodePh="1">
                                  <p:stCondLst>
                                    <p:cond delay="0"/>
                                  </p:stCondLst>
                                  <p:endCondLst>
                                    <p:cond evt="begin" delay="0">
                                      <p:tn val="16"/>
                                    </p:cond>
                                  </p:endCondLst>
                                  <p:childTnLst>
                                    <p:set>
                                      <p:cBhvr>
                                        <p:cTn id="17" dur="1" fill="hold">
                                          <p:stCondLst>
                                            <p:cond delay="0"/>
                                          </p:stCondLst>
                                        </p:cTn>
                                        <p:tgtEl>
                                          <p:spTgt spid="145414"/>
                                        </p:tgtEl>
                                        <p:attrNameLst>
                                          <p:attrName>style.visibility</p:attrName>
                                        </p:attrNameLst>
                                      </p:cBhvr>
                                      <p:to>
                                        <p:strVal val="visible"/>
                                      </p:to>
                                    </p:set>
                                    <p:animEffect transition="in" filter="barn(outVertical)">
                                      <p:cBhvr>
                                        <p:cTn id="18" dur="500"/>
                                        <p:tgtEl>
                                          <p:spTgt spid="1454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45415"/>
                                        </p:tgtEl>
                                        <p:attrNameLst>
                                          <p:attrName>style.visibility</p:attrName>
                                        </p:attrNameLst>
                                      </p:cBhvr>
                                      <p:to>
                                        <p:strVal val="visible"/>
                                      </p:to>
                                    </p:set>
                                    <p:animEffect transition="in" filter="barn(outVertical)">
                                      <p:cBhvr>
                                        <p:cTn id="23" dur="500"/>
                                        <p:tgtEl>
                                          <p:spTgt spid="1454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45416"/>
                                        </p:tgtEl>
                                        <p:attrNameLst>
                                          <p:attrName>style.visibility</p:attrName>
                                        </p:attrNameLst>
                                      </p:cBhvr>
                                      <p:to>
                                        <p:strVal val="visible"/>
                                      </p:to>
                                    </p:set>
                                    <p:animEffect transition="in" filter="barn(outVertical)">
                                      <p:cBhvr>
                                        <p:cTn id="28" dur="500"/>
                                        <p:tgtEl>
                                          <p:spTgt spid="1454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45417"/>
                                        </p:tgtEl>
                                        <p:attrNameLst>
                                          <p:attrName>style.visibility</p:attrName>
                                        </p:attrNameLst>
                                      </p:cBhvr>
                                      <p:to>
                                        <p:strVal val="visible"/>
                                      </p:to>
                                    </p:set>
                                    <p:animEffect transition="in" filter="barn(outVertical)">
                                      <p:cBhvr>
                                        <p:cTn id="33" dur="500"/>
                                        <p:tgtEl>
                                          <p:spTgt spid="1454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145418"/>
                                        </p:tgtEl>
                                        <p:attrNameLst>
                                          <p:attrName>style.visibility</p:attrName>
                                        </p:attrNameLst>
                                      </p:cBhvr>
                                      <p:to>
                                        <p:strVal val="visible"/>
                                      </p:to>
                                    </p:set>
                                    <p:animEffect transition="in" filter="barn(outVertical)">
                                      <p:cBhvr>
                                        <p:cTn id="38" dur="500"/>
                                        <p:tgtEl>
                                          <p:spTgt spid="1454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45419"/>
                                        </p:tgtEl>
                                        <p:attrNameLst>
                                          <p:attrName>style.visibility</p:attrName>
                                        </p:attrNameLst>
                                      </p:cBhvr>
                                      <p:to>
                                        <p:strVal val="visible"/>
                                      </p:to>
                                    </p:set>
                                    <p:animEffect transition="in" filter="barn(outVertical)">
                                      <p:cBhvr>
                                        <p:cTn id="43" dur="500"/>
                                        <p:tgtEl>
                                          <p:spTgt spid="1454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45421"/>
                                        </p:tgtEl>
                                        <p:attrNameLst>
                                          <p:attrName>style.visibility</p:attrName>
                                        </p:attrNameLst>
                                      </p:cBhvr>
                                      <p:to>
                                        <p:strVal val="visible"/>
                                      </p:to>
                                    </p:set>
                                    <p:animEffect transition="in" filter="barn(outVertical)">
                                      <p:cBhvr>
                                        <p:cTn id="48" dur="500"/>
                                        <p:tgtEl>
                                          <p:spTgt spid="1454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145420"/>
                                        </p:tgtEl>
                                        <p:attrNameLst>
                                          <p:attrName>style.visibility</p:attrName>
                                        </p:attrNameLst>
                                      </p:cBhvr>
                                      <p:to>
                                        <p:strVal val="visible"/>
                                      </p:to>
                                    </p:set>
                                    <p:animEffect transition="in" filter="barn(outVertical)">
                                      <p:cBhvr>
                                        <p:cTn id="53" dur="500"/>
                                        <p:tgtEl>
                                          <p:spTgt spid="14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4" grpId="0" autoUpdateAnimBg="0"/>
      <p:bldP spid="145415" grpId="0" autoUpdateAnimBg="0"/>
      <p:bldP spid="145416" grpId="0" autoUpdateAnimBg="0"/>
      <p:bldP spid="145417" grpId="0" autoUpdateAnimBg="0"/>
      <p:bldP spid="145418" grpId="0" autoUpdateAnimBg="0"/>
      <p:bldP spid="145419" grpId="0" autoUpdateAnimBg="0"/>
      <p:bldP spid="145420" grpId="0" autoUpdateAnimBg="0"/>
      <p:bldP spid="14542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93BE0E5-7C68-4413-8F68-49C5D09BBF39}"/>
              </a:ext>
            </a:extLst>
          </p:cNvPr>
          <p:cNvSpPr>
            <a:spLocks noGrp="1"/>
          </p:cNvSpPr>
          <p:nvPr>
            <p:ph type="sldNum" sz="quarter" idx="12"/>
          </p:nvPr>
        </p:nvSpPr>
        <p:spPr/>
        <p:txBody>
          <a:bodyPr/>
          <a:lstStyle/>
          <a:p>
            <a:fld id="{99FEED19-6FBC-4D45-941D-A8EBAF60D3EB}" type="slidenum">
              <a:rPr lang="en-US" altLang="zh-CN"/>
              <a:pPr/>
              <a:t>104</a:t>
            </a:fld>
            <a:endParaRPr lang="en-US" altLang="zh-CN"/>
          </a:p>
        </p:txBody>
      </p:sp>
      <p:sp>
        <p:nvSpPr>
          <p:cNvPr id="146434" name="Rectangle 2">
            <a:extLst>
              <a:ext uri="{FF2B5EF4-FFF2-40B4-BE49-F238E27FC236}">
                <a16:creationId xmlns:a16="http://schemas.microsoft.com/office/drawing/2014/main" id="{D199F365-6D93-43F3-8151-5C17BEACF415}"/>
              </a:ext>
            </a:extLst>
          </p:cNvPr>
          <p:cNvSpPr>
            <a:spLocks noGrp="1" noChangeArrowheads="1"/>
          </p:cNvSpPr>
          <p:nvPr>
            <p:ph type="title"/>
          </p:nvPr>
        </p:nvSpPr>
        <p:spPr>
          <a:xfrm>
            <a:off x="1219200" y="533400"/>
            <a:ext cx="6477000" cy="1752600"/>
          </a:xfrm>
        </p:spPr>
        <p:txBody>
          <a:bodyPr/>
          <a:lstStyle/>
          <a:p>
            <a:r>
              <a:rPr lang="en-US" altLang="zh-CN" b="1"/>
              <a:t>Debug</a:t>
            </a:r>
            <a:br>
              <a:rPr lang="en-US" altLang="zh-CN" b="1"/>
            </a:br>
            <a:endParaRPr lang="en-US" altLang="zh-CN" b="1"/>
          </a:p>
        </p:txBody>
      </p:sp>
      <p:sp>
        <p:nvSpPr>
          <p:cNvPr id="146436" name="Text Box 4">
            <a:extLst>
              <a:ext uri="{FF2B5EF4-FFF2-40B4-BE49-F238E27FC236}">
                <a16:creationId xmlns:a16="http://schemas.microsoft.com/office/drawing/2014/main" id="{244D7F6A-9D42-4820-8F9F-82935C0DC8F1}"/>
              </a:ext>
            </a:extLst>
          </p:cNvPr>
          <p:cNvSpPr txBox="1">
            <a:spLocks noChangeArrowheads="1"/>
          </p:cNvSpPr>
          <p:nvPr/>
        </p:nvSpPr>
        <p:spPr bwMode="auto">
          <a:xfrm>
            <a:off x="1981200" y="2286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每道题所能忍受的</a:t>
            </a:r>
            <a:r>
              <a:rPr lang="en-US" altLang="zh-CN" sz="2800"/>
              <a:t>Debug</a:t>
            </a:r>
            <a:r>
              <a:rPr lang="zh-CN" altLang="en-US" sz="2800"/>
              <a:t>时间</a:t>
            </a:r>
          </a:p>
        </p:txBody>
      </p:sp>
      <p:sp>
        <p:nvSpPr>
          <p:cNvPr id="146437" name="Text Box 5">
            <a:extLst>
              <a:ext uri="{FF2B5EF4-FFF2-40B4-BE49-F238E27FC236}">
                <a16:creationId xmlns:a16="http://schemas.microsoft.com/office/drawing/2014/main" id="{6AA4071D-B37D-40CE-8DD2-E70CFFA80966}"/>
              </a:ext>
            </a:extLst>
          </p:cNvPr>
          <p:cNvSpPr txBox="1">
            <a:spLocks noChangeArrowheads="1"/>
          </p:cNvSpPr>
          <p:nvPr/>
        </p:nvSpPr>
        <p:spPr bwMode="auto">
          <a:xfrm>
            <a:off x="2057400" y="30480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编译器提供的工具 </a:t>
            </a:r>
          </a:p>
        </p:txBody>
      </p:sp>
      <p:sp>
        <p:nvSpPr>
          <p:cNvPr id="146438" name="Text Box 6">
            <a:extLst>
              <a:ext uri="{FF2B5EF4-FFF2-40B4-BE49-F238E27FC236}">
                <a16:creationId xmlns:a16="http://schemas.microsoft.com/office/drawing/2014/main" id="{7677CDAB-3074-4214-ADC7-793A6AC56745}"/>
              </a:ext>
            </a:extLst>
          </p:cNvPr>
          <p:cNvSpPr txBox="1">
            <a:spLocks noChangeArrowheads="1"/>
          </p:cNvSpPr>
          <p:nvPr/>
        </p:nvSpPr>
        <p:spPr bwMode="auto">
          <a:xfrm>
            <a:off x="2057400" y="44958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Courier New" panose="02070309020205020404" pitchFamily="49" charset="0"/>
              </a:rPr>
              <a:t>Printf</a:t>
            </a:r>
            <a:r>
              <a:rPr lang="zh-CN" altLang="en-US" sz="2800"/>
              <a:t>，万能的</a:t>
            </a:r>
            <a:r>
              <a:rPr lang="en-US" altLang="zh-CN" sz="2800"/>
              <a:t>debug</a:t>
            </a:r>
            <a:r>
              <a:rPr lang="zh-CN" altLang="en-US" sz="2800"/>
              <a:t>方法</a:t>
            </a:r>
          </a:p>
        </p:txBody>
      </p:sp>
      <p:sp>
        <p:nvSpPr>
          <p:cNvPr id="146439" name="Text Box 7">
            <a:extLst>
              <a:ext uri="{FF2B5EF4-FFF2-40B4-BE49-F238E27FC236}">
                <a16:creationId xmlns:a16="http://schemas.microsoft.com/office/drawing/2014/main" id="{57B7D545-8013-4924-876F-28FC015F102A}"/>
              </a:ext>
            </a:extLst>
          </p:cNvPr>
          <p:cNvSpPr txBox="1">
            <a:spLocks noChangeArrowheads="1"/>
          </p:cNvSpPr>
          <p:nvPr/>
        </p:nvSpPr>
        <p:spPr bwMode="auto">
          <a:xfrm>
            <a:off x="2057400" y="38100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Courier New" panose="02070309020205020404" pitchFamily="49" charset="0"/>
              </a:rPr>
              <a:t>Debug</a:t>
            </a:r>
            <a:r>
              <a:rPr lang="zh-CN" altLang="en-US" sz="2800"/>
              <a:t>位置的选择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p:cTn id="7" dur="5000" fill="hold"/>
                                        <p:tgtEl>
                                          <p:spTgt spid="146434"/>
                                        </p:tgtEl>
                                        <p:attrNameLst>
                                          <p:attrName>ppt_w</p:attrName>
                                        </p:attrNameLst>
                                      </p:cBhvr>
                                      <p:tavLst>
                                        <p:tav tm="0" fmla="#ppt_w*sin(2.5*pi*$)">
                                          <p:val>
                                            <p:fltVal val="0"/>
                                          </p:val>
                                        </p:tav>
                                        <p:tav tm="100000">
                                          <p:val>
                                            <p:fltVal val="1"/>
                                          </p:val>
                                        </p:tav>
                                      </p:tavLst>
                                    </p:anim>
                                    <p:anim calcmode="lin" valueType="num">
                                      <p:cBhvr>
                                        <p:cTn id="8" dur="5000" fill="hold"/>
                                        <p:tgtEl>
                                          <p:spTgt spid="146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checkerboard(down)">
                                      <p:cBhvr>
                                        <p:cTn id="13" dur="500"/>
                                        <p:tgtEl>
                                          <p:spTgt spid="146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46437"/>
                                        </p:tgtEl>
                                        <p:attrNameLst>
                                          <p:attrName>style.visibility</p:attrName>
                                        </p:attrNameLst>
                                      </p:cBhvr>
                                      <p:to>
                                        <p:strVal val="visible"/>
                                      </p:to>
                                    </p:set>
                                    <p:animEffect transition="in" filter="checkerboard(down)">
                                      <p:cBhvr>
                                        <p:cTn id="18" dur="500"/>
                                        <p:tgtEl>
                                          <p:spTgt spid="1464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46439"/>
                                        </p:tgtEl>
                                        <p:attrNameLst>
                                          <p:attrName>style.visibility</p:attrName>
                                        </p:attrNameLst>
                                      </p:cBhvr>
                                      <p:to>
                                        <p:strVal val="visible"/>
                                      </p:to>
                                    </p:set>
                                    <p:animEffect transition="in" filter="checkerboard(down)">
                                      <p:cBhvr>
                                        <p:cTn id="23" dur="500"/>
                                        <p:tgtEl>
                                          <p:spTgt spid="1464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46438"/>
                                        </p:tgtEl>
                                        <p:attrNameLst>
                                          <p:attrName>style.visibility</p:attrName>
                                        </p:attrNameLst>
                                      </p:cBhvr>
                                      <p:to>
                                        <p:strVal val="visible"/>
                                      </p:to>
                                    </p:set>
                                    <p:animEffect transition="in" filter="checkerboard(down)">
                                      <p:cBhvr>
                                        <p:cTn id="28"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6" grpId="0" autoUpdateAnimBg="0"/>
      <p:bldP spid="146437" grpId="0" autoUpdateAnimBg="0"/>
      <p:bldP spid="146438" grpId="0" autoUpdateAnimBg="0"/>
      <p:bldP spid="14643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93F1584E-7A80-4A96-97E9-EA513A88D604}"/>
              </a:ext>
            </a:extLst>
          </p:cNvPr>
          <p:cNvSpPr>
            <a:spLocks noGrp="1"/>
          </p:cNvSpPr>
          <p:nvPr>
            <p:ph type="sldNum" sz="quarter" idx="12"/>
          </p:nvPr>
        </p:nvSpPr>
        <p:spPr/>
        <p:txBody>
          <a:bodyPr/>
          <a:lstStyle/>
          <a:p>
            <a:fld id="{E8F2DB5C-A6E7-4629-A350-E2CF8DA197C2}" type="slidenum">
              <a:rPr lang="en-US" altLang="zh-CN"/>
              <a:pPr/>
              <a:t>105</a:t>
            </a:fld>
            <a:endParaRPr lang="en-US" altLang="zh-CN"/>
          </a:p>
        </p:txBody>
      </p:sp>
      <p:sp>
        <p:nvSpPr>
          <p:cNvPr id="147458" name="Rectangle 2">
            <a:extLst>
              <a:ext uri="{FF2B5EF4-FFF2-40B4-BE49-F238E27FC236}">
                <a16:creationId xmlns:a16="http://schemas.microsoft.com/office/drawing/2014/main" id="{1DC4D944-9F96-43EF-AB82-A2620E2B0147}"/>
              </a:ext>
            </a:extLst>
          </p:cNvPr>
          <p:cNvSpPr>
            <a:spLocks noGrp="1" noChangeArrowheads="1"/>
          </p:cNvSpPr>
          <p:nvPr>
            <p:ph type="title"/>
          </p:nvPr>
        </p:nvSpPr>
        <p:spPr/>
        <p:txBody>
          <a:bodyPr/>
          <a:lstStyle/>
          <a:p>
            <a:r>
              <a:rPr lang="en-US" altLang="zh-CN" sz="4800" b="1"/>
              <a:t>ZOJ</a:t>
            </a:r>
            <a:r>
              <a:rPr lang="zh-CN" altLang="en-US" sz="4800" b="1"/>
              <a:t>上的简单题</a:t>
            </a:r>
          </a:p>
        </p:txBody>
      </p:sp>
      <p:sp>
        <p:nvSpPr>
          <p:cNvPr id="147460" name="Text Box 4">
            <a:extLst>
              <a:ext uri="{FF2B5EF4-FFF2-40B4-BE49-F238E27FC236}">
                <a16:creationId xmlns:a16="http://schemas.microsoft.com/office/drawing/2014/main" id="{866BD5ED-181A-4622-B6CD-5F6EF6812281}"/>
              </a:ext>
            </a:extLst>
          </p:cNvPr>
          <p:cNvSpPr txBox="1">
            <a:spLocks noChangeArrowheads="1"/>
          </p:cNvSpPr>
          <p:nvPr/>
        </p:nvSpPr>
        <p:spPr bwMode="auto">
          <a:xfrm>
            <a:off x="1905000" y="3641725"/>
            <a:ext cx="6705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如何寻找简单题？</a:t>
            </a:r>
          </a:p>
        </p:txBody>
      </p:sp>
      <p:sp>
        <p:nvSpPr>
          <p:cNvPr id="147461" name="Text Box 5">
            <a:extLst>
              <a:ext uri="{FF2B5EF4-FFF2-40B4-BE49-F238E27FC236}">
                <a16:creationId xmlns:a16="http://schemas.microsoft.com/office/drawing/2014/main" id="{A16EA8D6-C147-4444-AFDF-3CE3509B1761}"/>
              </a:ext>
            </a:extLst>
          </p:cNvPr>
          <p:cNvSpPr txBox="1">
            <a:spLocks noChangeArrowheads="1"/>
          </p:cNvSpPr>
          <p:nvPr/>
        </p:nvSpPr>
        <p:spPr bwMode="auto">
          <a:xfrm>
            <a:off x="1828800" y="2057400"/>
            <a:ext cx="449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什么是简单题？</a:t>
            </a:r>
          </a:p>
        </p:txBody>
      </p:sp>
      <p:sp>
        <p:nvSpPr>
          <p:cNvPr id="147462" name="Text Box 6">
            <a:extLst>
              <a:ext uri="{FF2B5EF4-FFF2-40B4-BE49-F238E27FC236}">
                <a16:creationId xmlns:a16="http://schemas.microsoft.com/office/drawing/2014/main" id="{3C022336-7345-46A4-B545-3250DD8E7DC2}"/>
              </a:ext>
            </a:extLst>
          </p:cNvPr>
          <p:cNvSpPr txBox="1">
            <a:spLocks noChangeArrowheads="1"/>
          </p:cNvSpPr>
          <p:nvPr/>
        </p:nvSpPr>
        <p:spPr bwMode="auto">
          <a:xfrm>
            <a:off x="1828800" y="2819400"/>
            <a:ext cx="5105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有没有必要做简单题？</a:t>
            </a:r>
          </a:p>
        </p:txBody>
      </p:sp>
      <p:pic>
        <p:nvPicPr>
          <p:cNvPr id="147463" name="Picture 7" descr="Snap5">
            <a:extLst>
              <a:ext uri="{FF2B5EF4-FFF2-40B4-BE49-F238E27FC236}">
                <a16:creationId xmlns:a16="http://schemas.microsoft.com/office/drawing/2014/main" id="{76D8F2F0-2257-4223-82E5-862465289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0"/>
            <a:ext cx="8491538" cy="1300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1000" fill="hold"/>
                                        <p:tgtEl>
                                          <p:spTgt spid="147458"/>
                                        </p:tgtEl>
                                        <p:attrNameLst>
                                          <p:attrName>ppt_w</p:attrName>
                                        </p:attrNameLst>
                                      </p:cBhvr>
                                      <p:tavLst>
                                        <p:tav tm="0">
                                          <p:val>
                                            <p:fltVal val="0"/>
                                          </p:val>
                                        </p:tav>
                                        <p:tav tm="100000">
                                          <p:val>
                                            <p:strVal val="#ppt_w"/>
                                          </p:val>
                                        </p:tav>
                                      </p:tavLst>
                                    </p:anim>
                                    <p:anim calcmode="lin" valueType="num">
                                      <p:cBhvr>
                                        <p:cTn id="8" dur="1000" fill="hold"/>
                                        <p:tgtEl>
                                          <p:spTgt spid="147458"/>
                                        </p:tgtEl>
                                        <p:attrNameLst>
                                          <p:attrName>ppt_h</p:attrName>
                                        </p:attrNameLst>
                                      </p:cBhvr>
                                      <p:tavLst>
                                        <p:tav tm="0">
                                          <p:val>
                                            <p:fltVal val="0"/>
                                          </p:val>
                                        </p:tav>
                                        <p:tav tm="100000">
                                          <p:val>
                                            <p:strVal val="#ppt_h"/>
                                          </p:val>
                                        </p:tav>
                                      </p:tavLst>
                                    </p:anim>
                                    <p:anim calcmode="lin" valueType="num">
                                      <p:cBhvr>
                                        <p:cTn id="9" dur="1000" fill="hold"/>
                                        <p:tgtEl>
                                          <p:spTgt spid="1474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4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5" fill="hold" grpId="0" nodeType="clickEffect">
                                  <p:stCondLst>
                                    <p:cond delay="0"/>
                                  </p:stCondLst>
                                  <p:childTnLst>
                                    <p:set>
                                      <p:cBhvr>
                                        <p:cTn id="14" dur="1" fill="hold">
                                          <p:stCondLst>
                                            <p:cond delay="0"/>
                                          </p:stCondLst>
                                        </p:cTn>
                                        <p:tgtEl>
                                          <p:spTgt spid="147461"/>
                                        </p:tgtEl>
                                        <p:attrNameLst>
                                          <p:attrName>style.visibility</p:attrName>
                                        </p:attrNameLst>
                                      </p:cBhvr>
                                      <p:to>
                                        <p:strVal val="visible"/>
                                      </p:to>
                                    </p:set>
                                    <p:animEffect transition="in" filter="checkerboard(down)">
                                      <p:cBhvr>
                                        <p:cTn id="15" dur="500"/>
                                        <p:tgtEl>
                                          <p:spTgt spid="1474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5" fill="hold" grpId="0" nodeType="clickEffect">
                                  <p:stCondLst>
                                    <p:cond delay="0"/>
                                  </p:stCondLst>
                                  <p:childTnLst>
                                    <p:set>
                                      <p:cBhvr>
                                        <p:cTn id="19" dur="1" fill="hold">
                                          <p:stCondLst>
                                            <p:cond delay="0"/>
                                          </p:stCondLst>
                                        </p:cTn>
                                        <p:tgtEl>
                                          <p:spTgt spid="147462"/>
                                        </p:tgtEl>
                                        <p:attrNameLst>
                                          <p:attrName>style.visibility</p:attrName>
                                        </p:attrNameLst>
                                      </p:cBhvr>
                                      <p:to>
                                        <p:strVal val="visible"/>
                                      </p:to>
                                    </p:set>
                                    <p:animEffect transition="in" filter="checkerboard(down)">
                                      <p:cBhvr>
                                        <p:cTn id="20" dur="500"/>
                                        <p:tgtEl>
                                          <p:spTgt spid="1474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5" fill="hold" grpId="0" nodeType="clickEffect">
                                  <p:stCondLst>
                                    <p:cond delay="0"/>
                                  </p:stCondLst>
                                  <p:childTnLst>
                                    <p:set>
                                      <p:cBhvr>
                                        <p:cTn id="24" dur="1" fill="hold">
                                          <p:stCondLst>
                                            <p:cond delay="0"/>
                                          </p:stCondLst>
                                        </p:cTn>
                                        <p:tgtEl>
                                          <p:spTgt spid="147460"/>
                                        </p:tgtEl>
                                        <p:attrNameLst>
                                          <p:attrName>style.visibility</p:attrName>
                                        </p:attrNameLst>
                                      </p:cBhvr>
                                      <p:to>
                                        <p:strVal val="visible"/>
                                      </p:to>
                                    </p:set>
                                    <p:animEffect transition="in" filter="checkerboard(down)">
                                      <p:cBhvr>
                                        <p:cTn id="25" dur="500"/>
                                        <p:tgtEl>
                                          <p:spTgt spid="1474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nodeType="clickEffect">
                                  <p:stCondLst>
                                    <p:cond delay="0"/>
                                  </p:stCondLst>
                                  <p:childTnLst>
                                    <p:set>
                                      <p:cBhvr>
                                        <p:cTn id="29" dur="1" fill="hold">
                                          <p:stCondLst>
                                            <p:cond delay="0"/>
                                          </p:stCondLst>
                                        </p:cTn>
                                        <p:tgtEl>
                                          <p:spTgt spid="147463"/>
                                        </p:tgtEl>
                                        <p:attrNameLst>
                                          <p:attrName>style.visibility</p:attrName>
                                        </p:attrNameLst>
                                      </p:cBhvr>
                                      <p:to>
                                        <p:strVal val="visible"/>
                                      </p:to>
                                    </p:set>
                                    <p:animEffect transition="in" filter="checkerboard(down)">
                                      <p:cBhvr>
                                        <p:cTn id="30"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60" grpId="0" autoUpdateAnimBg="0"/>
      <p:bldP spid="147461" grpId="0" autoUpdateAnimBg="0"/>
      <p:bldP spid="147462"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9D14F507-1AA9-44F3-A93D-D2225B567C2D}"/>
              </a:ext>
            </a:extLst>
          </p:cNvPr>
          <p:cNvSpPr>
            <a:spLocks noGrp="1"/>
          </p:cNvSpPr>
          <p:nvPr>
            <p:ph type="sldNum" sz="quarter" idx="12"/>
          </p:nvPr>
        </p:nvSpPr>
        <p:spPr/>
        <p:txBody>
          <a:bodyPr/>
          <a:lstStyle/>
          <a:p>
            <a:fld id="{59D6A3A0-1D02-43E1-828B-2F2AFA3F0738}" type="slidenum">
              <a:rPr lang="en-US" altLang="zh-CN"/>
              <a:pPr/>
              <a:t>106</a:t>
            </a:fld>
            <a:endParaRPr lang="en-US" altLang="zh-CN"/>
          </a:p>
        </p:txBody>
      </p:sp>
      <p:sp>
        <p:nvSpPr>
          <p:cNvPr id="142340" name="Text Box 4">
            <a:extLst>
              <a:ext uri="{FF2B5EF4-FFF2-40B4-BE49-F238E27FC236}">
                <a16:creationId xmlns:a16="http://schemas.microsoft.com/office/drawing/2014/main" id="{5E560F16-A532-4A64-9198-AC2ED84EB212}"/>
              </a:ext>
            </a:extLst>
          </p:cNvPr>
          <p:cNvSpPr txBox="1">
            <a:spLocks noChangeArrowheads="1"/>
          </p:cNvSpPr>
          <p:nvPr/>
        </p:nvSpPr>
        <p:spPr bwMode="auto">
          <a:xfrm>
            <a:off x="2971800" y="2590800"/>
            <a:ext cx="3886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9600" b="1"/>
              <a:t>谢谢！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5000" fill="hold"/>
                                        <p:tgtEl>
                                          <p:spTgt spid="142340"/>
                                        </p:tgtEl>
                                        <p:attrNameLst>
                                          <p:attrName>ppt_w</p:attrName>
                                        </p:attrNameLst>
                                      </p:cBhvr>
                                      <p:tavLst>
                                        <p:tav tm="0" fmla="#ppt_w*sin(2.5*pi*$)">
                                          <p:val>
                                            <p:fltVal val="0"/>
                                          </p:val>
                                        </p:tav>
                                        <p:tav tm="100000">
                                          <p:val>
                                            <p:fltVal val="1"/>
                                          </p:val>
                                        </p:tav>
                                      </p:tavLst>
                                    </p:anim>
                                    <p:anim calcmode="lin" valueType="num">
                                      <p:cBhvr>
                                        <p:cTn id="8" dur="5000" fill="hold"/>
                                        <p:tgtEl>
                                          <p:spTgt spid="1423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EF37814-30D1-4B1F-B8AE-5ED5DF7034F6}"/>
              </a:ext>
            </a:extLst>
          </p:cNvPr>
          <p:cNvSpPr>
            <a:spLocks noGrp="1"/>
          </p:cNvSpPr>
          <p:nvPr>
            <p:ph type="sldNum" sz="quarter" idx="12"/>
          </p:nvPr>
        </p:nvSpPr>
        <p:spPr/>
        <p:txBody>
          <a:bodyPr/>
          <a:lstStyle/>
          <a:p>
            <a:fld id="{41A985A2-188A-40BA-980E-C000A687EE1A}" type="slidenum">
              <a:rPr lang="en-US" altLang="zh-CN"/>
              <a:pPr/>
              <a:t>11</a:t>
            </a:fld>
            <a:endParaRPr lang="en-US" altLang="zh-CN"/>
          </a:p>
        </p:txBody>
      </p:sp>
      <p:sp>
        <p:nvSpPr>
          <p:cNvPr id="135170" name="Rectangle 2">
            <a:extLst>
              <a:ext uri="{FF2B5EF4-FFF2-40B4-BE49-F238E27FC236}">
                <a16:creationId xmlns:a16="http://schemas.microsoft.com/office/drawing/2014/main" id="{775F648B-9FEA-4310-91D7-3191DED6910D}"/>
              </a:ext>
            </a:extLst>
          </p:cNvPr>
          <p:cNvSpPr>
            <a:spLocks noGrp="1" noChangeArrowheads="1"/>
          </p:cNvSpPr>
          <p:nvPr>
            <p:ph type="body" idx="1"/>
          </p:nvPr>
        </p:nvSpPr>
        <p:spPr>
          <a:xfrm>
            <a:off x="533400" y="1944688"/>
            <a:ext cx="8229600" cy="3008312"/>
          </a:xfrm>
        </p:spPr>
        <p:txBody>
          <a:bodyPr/>
          <a:lstStyle/>
          <a:p>
            <a:r>
              <a:rPr lang="zh-CN" altLang="zh-CN"/>
              <a:t>Leader/Coordinato</a:t>
            </a:r>
            <a:r>
              <a:rPr lang="en-US" altLang="zh-CN"/>
              <a:t>(</a:t>
            </a:r>
            <a:r>
              <a:rPr lang="zh-CN" altLang="en-US"/>
              <a:t>协调比赛进程</a:t>
            </a:r>
            <a:r>
              <a:rPr lang="en-US" altLang="zh-CN"/>
              <a:t>)</a:t>
            </a:r>
          </a:p>
          <a:p>
            <a:r>
              <a:rPr lang="en-US" altLang="zh-CN"/>
              <a:t>Reader(</a:t>
            </a:r>
            <a:r>
              <a:rPr lang="zh-CN" altLang="en-US"/>
              <a:t>发现题目隐讳的涵义</a:t>
            </a:r>
            <a:r>
              <a:rPr lang="en-US" altLang="zh-CN"/>
              <a:t>)</a:t>
            </a:r>
          </a:p>
          <a:p>
            <a:r>
              <a:rPr lang="en-US" altLang="zh-CN"/>
              <a:t>Thinker(</a:t>
            </a:r>
            <a:r>
              <a:rPr lang="zh-CN" altLang="en-US"/>
              <a:t>逻辑能力强</a:t>
            </a:r>
            <a:r>
              <a:rPr lang="en-US" altLang="zh-CN"/>
              <a:t>, </a:t>
            </a:r>
            <a:r>
              <a:rPr lang="zh-CN" altLang="en-US"/>
              <a:t>收集其他队员意见</a:t>
            </a:r>
            <a:r>
              <a:rPr lang="en-US" altLang="zh-CN"/>
              <a:t>)</a:t>
            </a:r>
          </a:p>
          <a:p>
            <a:r>
              <a:rPr lang="en-US" altLang="zh-CN"/>
              <a:t>Programmer/Debugger(</a:t>
            </a:r>
            <a:r>
              <a:rPr lang="zh-CN" altLang="en-US"/>
              <a:t>反应快</a:t>
            </a:r>
            <a:r>
              <a:rPr lang="en-US" altLang="zh-CN"/>
              <a:t>/</a:t>
            </a:r>
            <a:r>
              <a:rPr lang="zh-CN" altLang="en-US"/>
              <a:t>稳</a:t>
            </a:r>
            <a:r>
              <a:rPr lang="en-US" altLang="zh-CN"/>
              <a:t>,</a:t>
            </a:r>
            <a:r>
              <a:rPr lang="zh-CN" altLang="en-US"/>
              <a:t>细心</a:t>
            </a:r>
            <a:r>
              <a:rPr lang="en-US" altLang="zh-CN"/>
              <a:t>)</a:t>
            </a:r>
          </a:p>
          <a:p>
            <a:r>
              <a:rPr lang="en-US" altLang="zh-CN"/>
              <a:t>Helper(</a:t>
            </a:r>
            <a:r>
              <a:rPr lang="zh-CN" altLang="en-US"/>
              <a:t>协助比赛</a:t>
            </a:r>
            <a:r>
              <a:rPr lang="en-US" altLang="zh-CN"/>
              <a:t>,  </a:t>
            </a:r>
            <a:r>
              <a:rPr lang="zh-CN" altLang="en-US"/>
              <a:t>查错</a:t>
            </a:r>
            <a:r>
              <a:rPr lang="en-US" altLang="zh-CN"/>
              <a:t>, </a:t>
            </a:r>
            <a:r>
              <a:rPr lang="zh-CN" altLang="en-US"/>
              <a:t>验证数据等</a:t>
            </a:r>
            <a:r>
              <a:rPr lang="en-US" altLang="zh-CN"/>
              <a:t>)</a:t>
            </a:r>
          </a:p>
          <a:p>
            <a:endParaRPr lang="en-US" altLang="zh-CN"/>
          </a:p>
        </p:txBody>
      </p:sp>
      <p:sp>
        <p:nvSpPr>
          <p:cNvPr id="135171" name="Rectangle 3">
            <a:extLst>
              <a:ext uri="{FF2B5EF4-FFF2-40B4-BE49-F238E27FC236}">
                <a16:creationId xmlns:a16="http://schemas.microsoft.com/office/drawing/2014/main" id="{B2BF65BB-3F58-4AA0-83DF-7623C57FD7A2}"/>
              </a:ext>
            </a:extLst>
          </p:cNvPr>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一支强队需要的角色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 calcmode="lin" valueType="num">
                                      <p:cBhvr>
                                        <p:cTn id="7" dur="1000" fill="hold"/>
                                        <p:tgtEl>
                                          <p:spTgt spid="135171"/>
                                        </p:tgtEl>
                                        <p:attrNameLst>
                                          <p:attrName>ppt_w</p:attrName>
                                        </p:attrNameLst>
                                      </p:cBhvr>
                                      <p:tavLst>
                                        <p:tav tm="0">
                                          <p:val>
                                            <p:fltVal val="0"/>
                                          </p:val>
                                        </p:tav>
                                        <p:tav tm="100000">
                                          <p:val>
                                            <p:strVal val="#ppt_w"/>
                                          </p:val>
                                        </p:tav>
                                      </p:tavLst>
                                    </p:anim>
                                    <p:anim calcmode="lin" valueType="num">
                                      <p:cBhvr>
                                        <p:cTn id="8" dur="1000" fill="hold"/>
                                        <p:tgtEl>
                                          <p:spTgt spid="135171"/>
                                        </p:tgtEl>
                                        <p:attrNameLst>
                                          <p:attrName>ppt_h</p:attrName>
                                        </p:attrNameLst>
                                      </p:cBhvr>
                                      <p:tavLst>
                                        <p:tav tm="0">
                                          <p:val>
                                            <p:fltVal val="0"/>
                                          </p:val>
                                        </p:tav>
                                        <p:tav tm="100000">
                                          <p:val>
                                            <p:strVal val="#ppt_h"/>
                                          </p:val>
                                        </p:tav>
                                      </p:tavLst>
                                    </p:anim>
                                    <p:anim calcmode="lin" valueType="num">
                                      <p:cBhvr>
                                        <p:cTn id="9" dur="1000" fill="hold"/>
                                        <p:tgtEl>
                                          <p:spTgt spid="13517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51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7" presetClass="entr" presetSubtype="4" fill="hold" grpId="0" nodeType="clickEffect">
                                  <p:stCondLst>
                                    <p:cond delay="0"/>
                                  </p:stCondLst>
                                  <p:childTnLst>
                                    <p:set>
                                      <p:cBhvr>
                                        <p:cTn id="14" dur="1" fill="hold">
                                          <p:stCondLst>
                                            <p:cond delay="0"/>
                                          </p:stCondLst>
                                        </p:cTn>
                                        <p:tgtEl>
                                          <p:spTgt spid="135170">
                                            <p:txEl>
                                              <p:pRg st="0" end="0"/>
                                            </p:txEl>
                                          </p:spTgt>
                                        </p:tgtEl>
                                        <p:attrNameLst>
                                          <p:attrName>style.visibility</p:attrName>
                                        </p:attrNameLst>
                                      </p:cBhvr>
                                      <p:to>
                                        <p:strVal val="visible"/>
                                      </p:to>
                                    </p:set>
                                    <p:anim calcmode="lin" valueType="num">
                                      <p:cBhvr additive="base">
                                        <p:cTn id="15" dur="5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135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ntr" presetSubtype="4" fill="hold" grpId="0"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 calcmode="lin" valueType="num">
                                      <p:cBhvr additive="base">
                                        <p:cTn id="21" dur="5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135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ntr" presetSubtype="4" fill="hold" grpId="0" nodeType="clickEffect">
                                  <p:stCondLst>
                                    <p:cond delay="0"/>
                                  </p:stCondLst>
                                  <p:childTnLst>
                                    <p:set>
                                      <p:cBhvr>
                                        <p:cTn id="26" dur="1" fill="hold">
                                          <p:stCondLst>
                                            <p:cond delay="0"/>
                                          </p:stCondLst>
                                        </p:cTn>
                                        <p:tgtEl>
                                          <p:spTgt spid="135170">
                                            <p:txEl>
                                              <p:pRg st="2" end="2"/>
                                            </p:txEl>
                                          </p:spTgt>
                                        </p:tgtEl>
                                        <p:attrNameLst>
                                          <p:attrName>style.visibility</p:attrName>
                                        </p:attrNameLst>
                                      </p:cBhvr>
                                      <p:to>
                                        <p:strVal val="visible"/>
                                      </p:to>
                                    </p:set>
                                    <p:anim calcmode="lin" valueType="num">
                                      <p:cBhvr additive="base">
                                        <p:cTn id="27" dur="5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1351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grpId="0" nodeType="clickEffect">
                                  <p:stCondLst>
                                    <p:cond delay="0"/>
                                  </p:stCondLst>
                                  <p:childTnLst>
                                    <p:set>
                                      <p:cBhvr>
                                        <p:cTn id="32" dur="1" fill="hold">
                                          <p:stCondLst>
                                            <p:cond delay="0"/>
                                          </p:stCondLst>
                                        </p:cTn>
                                        <p:tgtEl>
                                          <p:spTgt spid="135170">
                                            <p:txEl>
                                              <p:pRg st="3" end="3"/>
                                            </p:txEl>
                                          </p:spTgt>
                                        </p:tgtEl>
                                        <p:attrNameLst>
                                          <p:attrName>style.visibility</p:attrName>
                                        </p:attrNameLst>
                                      </p:cBhvr>
                                      <p:to>
                                        <p:strVal val="visible"/>
                                      </p:to>
                                    </p:set>
                                    <p:anim calcmode="lin" valueType="num">
                                      <p:cBhvr additive="base">
                                        <p:cTn id="33" dur="5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additive="base">
                                        <p:cTn id="34" dur="5000" fill="hold"/>
                                        <p:tgtEl>
                                          <p:spTgt spid="1351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7" presetClass="entr" presetSubtype="4" fill="hold" grpId="0" nodeType="clickEffect">
                                  <p:stCondLst>
                                    <p:cond delay="0"/>
                                  </p:stCondLst>
                                  <p:childTnLst>
                                    <p:set>
                                      <p:cBhvr>
                                        <p:cTn id="38" dur="1" fill="hold">
                                          <p:stCondLst>
                                            <p:cond delay="0"/>
                                          </p:stCondLst>
                                        </p:cTn>
                                        <p:tgtEl>
                                          <p:spTgt spid="135170">
                                            <p:txEl>
                                              <p:pRg st="4" end="4"/>
                                            </p:txEl>
                                          </p:spTgt>
                                        </p:tgtEl>
                                        <p:attrNameLst>
                                          <p:attrName>style.visibility</p:attrName>
                                        </p:attrNameLst>
                                      </p:cBhvr>
                                      <p:to>
                                        <p:strVal val="visible"/>
                                      </p:to>
                                    </p:set>
                                    <p:anim calcmode="lin" valueType="num">
                                      <p:cBhvr additive="base">
                                        <p:cTn id="39" dur="5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13517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autoUpdateAnimBg="0"/>
      <p:bldP spid="1351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EF325D7-5EF9-4C6F-956B-B8FE9405DB07}"/>
              </a:ext>
            </a:extLst>
          </p:cNvPr>
          <p:cNvSpPr>
            <a:spLocks noGrp="1"/>
          </p:cNvSpPr>
          <p:nvPr>
            <p:ph type="sldNum" sz="quarter" idx="12"/>
          </p:nvPr>
        </p:nvSpPr>
        <p:spPr/>
        <p:txBody>
          <a:bodyPr/>
          <a:lstStyle/>
          <a:p>
            <a:fld id="{C47C9C2F-7E05-4F23-A154-2883AA128EEE}" type="slidenum">
              <a:rPr lang="en-US" altLang="zh-CN"/>
              <a:pPr/>
              <a:t>12</a:t>
            </a:fld>
            <a:endParaRPr lang="en-US" altLang="zh-CN"/>
          </a:p>
        </p:txBody>
      </p:sp>
      <p:sp>
        <p:nvSpPr>
          <p:cNvPr id="67586" name="Rectangle 2">
            <a:extLst>
              <a:ext uri="{FF2B5EF4-FFF2-40B4-BE49-F238E27FC236}">
                <a16:creationId xmlns:a16="http://schemas.microsoft.com/office/drawing/2014/main" id="{99D4D21C-11CE-41BF-BF7D-5E334000FD12}"/>
              </a:ext>
            </a:extLst>
          </p:cNvPr>
          <p:cNvSpPr>
            <a:spLocks noGrp="1" noChangeArrowheads="1"/>
          </p:cNvSpPr>
          <p:nvPr>
            <p:ph type="title"/>
          </p:nvPr>
        </p:nvSpPr>
        <p:spPr/>
        <p:txBody>
          <a:bodyPr/>
          <a:lstStyle/>
          <a:p>
            <a:r>
              <a:rPr lang="zh-CN" altLang="en-US"/>
              <a:t>参考书籍</a:t>
            </a:r>
          </a:p>
        </p:txBody>
      </p:sp>
      <p:sp>
        <p:nvSpPr>
          <p:cNvPr id="67588" name="Rectangle 4">
            <a:extLst>
              <a:ext uri="{FF2B5EF4-FFF2-40B4-BE49-F238E27FC236}">
                <a16:creationId xmlns:a16="http://schemas.microsoft.com/office/drawing/2014/main" id="{64D68A84-219F-49C1-91D6-D2EE59AAE090}"/>
              </a:ext>
            </a:extLst>
          </p:cNvPr>
          <p:cNvSpPr>
            <a:spLocks noGrp="1" noChangeArrowheads="1"/>
          </p:cNvSpPr>
          <p:nvPr>
            <p:ph type="body" sz="half" idx="1"/>
          </p:nvPr>
        </p:nvSpPr>
        <p:spPr>
          <a:xfrm>
            <a:off x="838200" y="1828800"/>
            <a:ext cx="60960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t>主要参考书籍</a:t>
            </a:r>
          </a:p>
          <a:p>
            <a:pPr marL="692150" lvl="1" indent="-347663"/>
            <a:r>
              <a:rPr lang="en-US" altLang="zh-CN" sz="2400"/>
              <a:t>《C++ Primer》 </a:t>
            </a:r>
          </a:p>
          <a:p>
            <a:pPr marL="692150" lvl="1" indent="-347663"/>
            <a:r>
              <a:rPr lang="en-US" altLang="zh-CN" sz="2400"/>
              <a:t>《C++ </a:t>
            </a:r>
            <a:r>
              <a:rPr lang="zh-CN" altLang="en-US" sz="2400"/>
              <a:t>标准程序库</a:t>
            </a:r>
            <a:r>
              <a:rPr lang="en-US" altLang="zh-CN" sz="2400"/>
              <a:t>》</a:t>
            </a:r>
          </a:p>
          <a:p>
            <a:pPr marL="692150" lvl="1" indent="-347663"/>
            <a:r>
              <a:rPr lang="en-US" altLang="zh-CN" sz="2400"/>
              <a:t>《</a:t>
            </a:r>
            <a:r>
              <a:rPr lang="zh-CN" altLang="en-US" sz="2400"/>
              <a:t>算法导论</a:t>
            </a:r>
            <a:r>
              <a:rPr lang="en-US" altLang="zh-CN" sz="2400"/>
              <a:t>》</a:t>
            </a:r>
          </a:p>
          <a:p>
            <a:pPr marL="692150" lvl="1" indent="-347663"/>
            <a:r>
              <a:rPr lang="en-US" altLang="zh-CN" sz="2400"/>
              <a:t>《</a:t>
            </a:r>
            <a:r>
              <a:rPr lang="zh-CN" altLang="en-US" sz="2400"/>
              <a:t>算法艺术与信息学竞赛</a:t>
            </a:r>
            <a:r>
              <a:rPr lang="en-US" altLang="zh-CN" sz="2400"/>
              <a:t>》</a:t>
            </a:r>
          </a:p>
          <a:p>
            <a:pPr marL="692150" lvl="1" indent="-347663"/>
            <a:r>
              <a:rPr lang="en-US" altLang="zh-CN" sz="2400"/>
              <a:t>《</a:t>
            </a:r>
            <a:r>
              <a:rPr lang="zh-CN" altLang="en-US" sz="2400"/>
              <a:t>组合数学</a:t>
            </a:r>
            <a:r>
              <a:rPr lang="en-US" altLang="zh-CN" sz="2400"/>
              <a:t>》</a:t>
            </a:r>
          </a:p>
          <a:p>
            <a:pPr marL="692150" lvl="1" indent="-347663"/>
            <a:r>
              <a:rPr lang="en-US" altLang="zh-CN" sz="2400"/>
              <a:t>《</a:t>
            </a:r>
            <a:r>
              <a:rPr lang="zh-CN" altLang="en-US" sz="2400"/>
              <a:t>计算几何</a:t>
            </a:r>
            <a:r>
              <a:rPr lang="en-US" altLang="zh-CN" sz="2400"/>
              <a:t>》</a:t>
            </a:r>
            <a:r>
              <a:rPr lang="zh-CN" altLang="en-US" sz="2400"/>
              <a:t>？？ </a:t>
            </a:r>
          </a:p>
          <a:p>
            <a:pPr marL="692150" lvl="1" indent="-347663"/>
            <a:r>
              <a:rPr lang="zh-CN" altLang="en-US" sz="2400"/>
              <a:t> 历届国家集训队论文 </a:t>
            </a:r>
          </a:p>
          <a:p>
            <a:pPr marL="692150" lvl="1" indent="-347663"/>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checkerboard(down)">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7588">
                                            <p:txEl>
                                              <p:pRg st="0" end="0"/>
                                            </p:txEl>
                                          </p:spTgt>
                                        </p:tgtEl>
                                        <p:attrNameLst>
                                          <p:attrName>style.visibility</p:attrName>
                                        </p:attrNameLst>
                                      </p:cBhvr>
                                      <p:to>
                                        <p:strVal val="visible"/>
                                      </p:to>
                                    </p:set>
                                    <p:animEffect transition="in" filter="checkerboard(down)">
                                      <p:cBhvr>
                                        <p:cTn id="12" dur="500"/>
                                        <p:tgtEl>
                                          <p:spTgt spid="67588">
                                            <p:txEl>
                                              <p:pRg st="0" end="0"/>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67588">
                                            <p:txEl>
                                              <p:pRg st="1" end="1"/>
                                            </p:txEl>
                                          </p:spTgt>
                                        </p:tgtEl>
                                        <p:attrNameLst>
                                          <p:attrName>style.visibility</p:attrName>
                                        </p:attrNameLst>
                                      </p:cBhvr>
                                      <p:to>
                                        <p:strVal val="visible"/>
                                      </p:to>
                                    </p:set>
                                    <p:animEffect transition="in" filter="checkerboard(down)">
                                      <p:cBhvr>
                                        <p:cTn id="15" dur="500"/>
                                        <p:tgtEl>
                                          <p:spTgt spid="67588">
                                            <p:txEl>
                                              <p:pRg st="1" end="1"/>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67588">
                                            <p:txEl>
                                              <p:pRg st="2" end="2"/>
                                            </p:txEl>
                                          </p:spTgt>
                                        </p:tgtEl>
                                        <p:attrNameLst>
                                          <p:attrName>style.visibility</p:attrName>
                                        </p:attrNameLst>
                                      </p:cBhvr>
                                      <p:to>
                                        <p:strVal val="visible"/>
                                      </p:to>
                                    </p:set>
                                    <p:animEffect transition="in" filter="checkerboard(down)">
                                      <p:cBhvr>
                                        <p:cTn id="18" dur="500"/>
                                        <p:tgtEl>
                                          <p:spTgt spid="67588">
                                            <p:txEl>
                                              <p:pRg st="2" end="2"/>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67588">
                                            <p:txEl>
                                              <p:pRg st="3" end="3"/>
                                            </p:txEl>
                                          </p:spTgt>
                                        </p:tgtEl>
                                        <p:attrNameLst>
                                          <p:attrName>style.visibility</p:attrName>
                                        </p:attrNameLst>
                                      </p:cBhvr>
                                      <p:to>
                                        <p:strVal val="visible"/>
                                      </p:to>
                                    </p:set>
                                    <p:animEffect transition="in" filter="checkerboard(down)">
                                      <p:cBhvr>
                                        <p:cTn id="21" dur="500"/>
                                        <p:tgtEl>
                                          <p:spTgt spid="67588">
                                            <p:txEl>
                                              <p:pRg st="3" end="3"/>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67588">
                                            <p:txEl>
                                              <p:pRg st="4" end="4"/>
                                            </p:txEl>
                                          </p:spTgt>
                                        </p:tgtEl>
                                        <p:attrNameLst>
                                          <p:attrName>style.visibility</p:attrName>
                                        </p:attrNameLst>
                                      </p:cBhvr>
                                      <p:to>
                                        <p:strVal val="visible"/>
                                      </p:to>
                                    </p:set>
                                    <p:animEffect transition="in" filter="checkerboard(down)">
                                      <p:cBhvr>
                                        <p:cTn id="24" dur="500"/>
                                        <p:tgtEl>
                                          <p:spTgt spid="67588">
                                            <p:txEl>
                                              <p:pRg st="4" end="4"/>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67588">
                                            <p:txEl>
                                              <p:pRg st="5" end="5"/>
                                            </p:txEl>
                                          </p:spTgt>
                                        </p:tgtEl>
                                        <p:attrNameLst>
                                          <p:attrName>style.visibility</p:attrName>
                                        </p:attrNameLst>
                                      </p:cBhvr>
                                      <p:to>
                                        <p:strVal val="visible"/>
                                      </p:to>
                                    </p:set>
                                    <p:animEffect transition="in" filter="checkerboard(down)">
                                      <p:cBhvr>
                                        <p:cTn id="27" dur="500"/>
                                        <p:tgtEl>
                                          <p:spTgt spid="67588">
                                            <p:txEl>
                                              <p:pRg st="5" end="5"/>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67588">
                                            <p:txEl>
                                              <p:pRg st="6" end="6"/>
                                            </p:txEl>
                                          </p:spTgt>
                                        </p:tgtEl>
                                        <p:attrNameLst>
                                          <p:attrName>style.visibility</p:attrName>
                                        </p:attrNameLst>
                                      </p:cBhvr>
                                      <p:to>
                                        <p:strVal val="visible"/>
                                      </p:to>
                                    </p:set>
                                    <p:animEffect transition="in" filter="checkerboard(down)">
                                      <p:cBhvr>
                                        <p:cTn id="30" dur="500"/>
                                        <p:tgtEl>
                                          <p:spTgt spid="67588">
                                            <p:txEl>
                                              <p:pRg st="6" end="6"/>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67588">
                                            <p:txEl>
                                              <p:pRg st="7" end="7"/>
                                            </p:txEl>
                                          </p:spTgt>
                                        </p:tgtEl>
                                        <p:attrNameLst>
                                          <p:attrName>style.visibility</p:attrName>
                                        </p:attrNameLst>
                                      </p:cBhvr>
                                      <p:to>
                                        <p:strVal val="visible"/>
                                      </p:to>
                                    </p:set>
                                    <p:animEffect transition="in" filter="checkerboard(down)">
                                      <p:cBhvr>
                                        <p:cTn id="33" dur="500"/>
                                        <p:tgtEl>
                                          <p:spTgt spid="675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E821460-FD31-460C-9151-14E4A977C62C}"/>
              </a:ext>
            </a:extLst>
          </p:cNvPr>
          <p:cNvSpPr>
            <a:spLocks noGrp="1"/>
          </p:cNvSpPr>
          <p:nvPr>
            <p:ph type="sldNum" sz="quarter" idx="12"/>
          </p:nvPr>
        </p:nvSpPr>
        <p:spPr/>
        <p:txBody>
          <a:bodyPr/>
          <a:lstStyle/>
          <a:p>
            <a:fld id="{FBB95A7F-BD47-4986-BA51-524D49295986}" type="slidenum">
              <a:rPr lang="en-US" altLang="zh-CN"/>
              <a:pPr/>
              <a:t>13</a:t>
            </a:fld>
            <a:endParaRPr lang="en-US" altLang="zh-CN"/>
          </a:p>
        </p:txBody>
      </p:sp>
      <p:sp>
        <p:nvSpPr>
          <p:cNvPr id="68610" name="Rectangle 2">
            <a:extLst>
              <a:ext uri="{FF2B5EF4-FFF2-40B4-BE49-F238E27FC236}">
                <a16:creationId xmlns:a16="http://schemas.microsoft.com/office/drawing/2014/main" id="{1316ADB3-D8A8-4DBC-B0D4-0CE87A835843}"/>
              </a:ext>
            </a:extLst>
          </p:cNvPr>
          <p:cNvSpPr>
            <a:spLocks noGrp="1" noChangeArrowheads="1"/>
          </p:cNvSpPr>
          <p:nvPr>
            <p:ph type="title"/>
          </p:nvPr>
        </p:nvSpPr>
        <p:spPr/>
        <p:txBody>
          <a:bodyPr/>
          <a:lstStyle/>
          <a:p>
            <a:r>
              <a:rPr lang="zh-CN" altLang="en-US"/>
              <a:t>网络资源</a:t>
            </a:r>
          </a:p>
        </p:txBody>
      </p:sp>
      <p:sp>
        <p:nvSpPr>
          <p:cNvPr id="68611" name="Rectangle 3">
            <a:extLst>
              <a:ext uri="{FF2B5EF4-FFF2-40B4-BE49-F238E27FC236}">
                <a16:creationId xmlns:a16="http://schemas.microsoft.com/office/drawing/2014/main" id="{109640C7-C648-4ADC-80AD-F3A66BE1C76C}"/>
              </a:ext>
            </a:extLst>
          </p:cNvPr>
          <p:cNvSpPr>
            <a:spLocks noGrp="1" noChangeArrowheads="1"/>
          </p:cNvSpPr>
          <p:nvPr>
            <p:ph type="body" idx="1"/>
          </p:nvPr>
        </p:nvSpPr>
        <p:spPr/>
        <p:txBody>
          <a:bodyPr/>
          <a:lstStyle/>
          <a:p>
            <a:r>
              <a:rPr lang="en-US" altLang="zh-CN">
                <a:hlinkClick r:id="rId2"/>
              </a:rPr>
              <a:t>http://acm.zju.edu.cn</a:t>
            </a:r>
            <a:endParaRPr lang="en-US" altLang="zh-CN"/>
          </a:p>
          <a:p>
            <a:r>
              <a:rPr lang="en-US" altLang="zh-CN">
                <a:hlinkClick r:id="rId3"/>
              </a:rPr>
              <a:t>http://acm.timus.ru</a:t>
            </a:r>
            <a:endParaRPr lang="en-US" altLang="zh-CN"/>
          </a:p>
          <a:p>
            <a:r>
              <a:rPr lang="en-US" altLang="zh-CN">
                <a:hlinkClick r:id="rId4"/>
              </a:rPr>
              <a:t>http://acm.sgu.ru</a:t>
            </a:r>
            <a:endParaRPr lang="en-US" altLang="zh-CN"/>
          </a:p>
          <a:p>
            <a:r>
              <a:rPr lang="en-US" altLang="zh-CN">
                <a:hlinkClick r:id="rId5"/>
              </a:rPr>
              <a:t>http://ace.delos.com/usacogate</a:t>
            </a:r>
            <a:endParaRPr lang="en-US" altLang="zh-CN"/>
          </a:p>
          <a:p>
            <a:r>
              <a:rPr lang="en-US" altLang="zh-CN">
                <a:hlinkClick r:id="rId6"/>
              </a:rPr>
              <a:t>http://www.google.com</a:t>
            </a:r>
            <a:endParaRPr lang="en-US" altLang="zh-CN"/>
          </a:p>
          <a:p>
            <a:r>
              <a:rPr lang="en-US" altLang="zh-CN">
                <a:hlinkClick r:id="rId7"/>
              </a:rPr>
              <a:t>http://www.oibh.org/bbs/index.php</a:t>
            </a:r>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checkerboard(down)">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Effect transition="in" filter="checkerboard(down)">
                                      <p:cBhvr>
                                        <p:cTn id="12" dur="500"/>
                                        <p:tgtEl>
                                          <p:spTgt spid="68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8611">
                                            <p:txEl>
                                              <p:pRg st="1" end="1"/>
                                            </p:txEl>
                                          </p:spTgt>
                                        </p:tgtEl>
                                        <p:attrNameLst>
                                          <p:attrName>style.visibility</p:attrName>
                                        </p:attrNameLst>
                                      </p:cBhvr>
                                      <p:to>
                                        <p:strVal val="visible"/>
                                      </p:to>
                                    </p:set>
                                    <p:animEffect transition="in" filter="checkerboard(down)">
                                      <p:cBhvr>
                                        <p:cTn id="17" dur="500"/>
                                        <p:tgtEl>
                                          <p:spTgt spid="686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68611">
                                            <p:txEl>
                                              <p:pRg st="2" end="2"/>
                                            </p:txEl>
                                          </p:spTgt>
                                        </p:tgtEl>
                                        <p:attrNameLst>
                                          <p:attrName>style.visibility</p:attrName>
                                        </p:attrNameLst>
                                      </p:cBhvr>
                                      <p:to>
                                        <p:strVal val="visible"/>
                                      </p:to>
                                    </p:set>
                                    <p:animEffect transition="in" filter="checkerboard(down)">
                                      <p:cBhvr>
                                        <p:cTn id="22" dur="500"/>
                                        <p:tgtEl>
                                          <p:spTgt spid="686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68611">
                                            <p:txEl>
                                              <p:pRg st="3" end="3"/>
                                            </p:txEl>
                                          </p:spTgt>
                                        </p:tgtEl>
                                        <p:attrNameLst>
                                          <p:attrName>style.visibility</p:attrName>
                                        </p:attrNameLst>
                                      </p:cBhvr>
                                      <p:to>
                                        <p:strVal val="visible"/>
                                      </p:to>
                                    </p:set>
                                    <p:animEffect transition="in" filter="checkerboard(down)">
                                      <p:cBhvr>
                                        <p:cTn id="27" dur="500"/>
                                        <p:tgtEl>
                                          <p:spTgt spid="686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68611">
                                            <p:txEl>
                                              <p:pRg st="4" end="4"/>
                                            </p:txEl>
                                          </p:spTgt>
                                        </p:tgtEl>
                                        <p:attrNameLst>
                                          <p:attrName>style.visibility</p:attrName>
                                        </p:attrNameLst>
                                      </p:cBhvr>
                                      <p:to>
                                        <p:strVal val="visible"/>
                                      </p:to>
                                    </p:set>
                                    <p:animEffect transition="in" filter="checkerboard(down)">
                                      <p:cBhvr>
                                        <p:cTn id="32" dur="500"/>
                                        <p:tgtEl>
                                          <p:spTgt spid="686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Effect transition="in" filter="checkerboard(down)">
                                      <p:cBhvr>
                                        <p:cTn id="37"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B28C1D8-AE1C-40C6-B7C8-5FA3F4F0B920}"/>
              </a:ext>
            </a:extLst>
          </p:cNvPr>
          <p:cNvSpPr>
            <a:spLocks noGrp="1"/>
          </p:cNvSpPr>
          <p:nvPr>
            <p:ph type="sldNum" sz="quarter" idx="12"/>
          </p:nvPr>
        </p:nvSpPr>
        <p:spPr/>
        <p:txBody>
          <a:bodyPr/>
          <a:lstStyle/>
          <a:p>
            <a:fld id="{DFB5B8CC-5C00-4193-BF75-65A915029036}" type="slidenum">
              <a:rPr lang="en-US" altLang="zh-CN"/>
              <a:pPr/>
              <a:t>14</a:t>
            </a:fld>
            <a:endParaRPr lang="en-US" altLang="zh-CN"/>
          </a:p>
        </p:txBody>
      </p:sp>
      <p:sp>
        <p:nvSpPr>
          <p:cNvPr id="76802" name="Rectangle 2">
            <a:extLst>
              <a:ext uri="{FF2B5EF4-FFF2-40B4-BE49-F238E27FC236}">
                <a16:creationId xmlns:a16="http://schemas.microsoft.com/office/drawing/2014/main" id="{0F5BD19A-F5B5-48D9-AB9B-C1C5E99BC88A}"/>
              </a:ext>
            </a:extLst>
          </p:cNvPr>
          <p:cNvSpPr>
            <a:spLocks noGrp="1" noChangeArrowheads="1"/>
          </p:cNvSpPr>
          <p:nvPr>
            <p:ph type="title"/>
          </p:nvPr>
        </p:nvSpPr>
        <p:spPr>
          <a:xfrm>
            <a:off x="685800" y="1066800"/>
            <a:ext cx="8243888" cy="1314450"/>
          </a:xfrm>
        </p:spPr>
        <p:txBody>
          <a:bodyPr/>
          <a:lstStyle/>
          <a:p>
            <a:r>
              <a:rPr lang="zh-CN" altLang="en-US" sz="5400" b="1"/>
              <a:t>时空复杂度的分析</a:t>
            </a:r>
          </a:p>
        </p:txBody>
      </p:sp>
      <p:sp>
        <p:nvSpPr>
          <p:cNvPr id="76804" name="Text Box 4">
            <a:extLst>
              <a:ext uri="{FF2B5EF4-FFF2-40B4-BE49-F238E27FC236}">
                <a16:creationId xmlns:a16="http://schemas.microsoft.com/office/drawing/2014/main" id="{6846EBBA-3128-4C71-B5AF-811CAE6118D0}"/>
              </a:ext>
            </a:extLst>
          </p:cNvPr>
          <p:cNvSpPr txBox="1">
            <a:spLocks noChangeArrowheads="1"/>
          </p:cNvSpPr>
          <p:nvPr/>
        </p:nvSpPr>
        <p:spPr bwMode="auto">
          <a:xfrm>
            <a:off x="1371600" y="3352800"/>
            <a:ext cx="6324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000">
                <a:latin typeface="Verdana" panose="020B0604030504040204" pitchFamily="34" charset="0"/>
              </a:rPr>
              <a:t>时间复杂度的分析</a:t>
            </a:r>
          </a:p>
        </p:txBody>
      </p:sp>
      <p:sp>
        <p:nvSpPr>
          <p:cNvPr id="76805" name="Text Box 5">
            <a:extLst>
              <a:ext uri="{FF2B5EF4-FFF2-40B4-BE49-F238E27FC236}">
                <a16:creationId xmlns:a16="http://schemas.microsoft.com/office/drawing/2014/main" id="{A59B3787-7B32-4E8F-85B1-4702FF94F52F}"/>
              </a:ext>
            </a:extLst>
          </p:cNvPr>
          <p:cNvSpPr txBox="1">
            <a:spLocks noChangeArrowheads="1"/>
          </p:cNvSpPr>
          <p:nvPr/>
        </p:nvSpPr>
        <p:spPr bwMode="auto">
          <a:xfrm>
            <a:off x="1371600" y="4419600"/>
            <a:ext cx="6400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000">
                <a:latin typeface="Verdana" panose="020B0604030504040204" pitchFamily="34" charset="0"/>
              </a:rPr>
              <a:t>空间复杂度的分析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checkerboard(across)">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checkerboard(down)">
                                      <p:cBhvr>
                                        <p:cTn id="12" dur="500"/>
                                        <p:tgtEl>
                                          <p:spTgt spid="76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6805"/>
                                        </p:tgtEl>
                                        <p:attrNameLst>
                                          <p:attrName>style.visibility</p:attrName>
                                        </p:attrNameLst>
                                      </p:cBhvr>
                                      <p:to>
                                        <p:strVal val="visible"/>
                                      </p:to>
                                    </p:set>
                                    <p:animEffect transition="in" filter="checkerboard(down)">
                                      <p:cBhvr>
                                        <p:cTn id="1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4" grpId="0" autoUpdateAnimBg="0"/>
      <p:bldP spid="768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D808610E-683B-4E6B-8559-888DF74C9933}"/>
              </a:ext>
            </a:extLst>
          </p:cNvPr>
          <p:cNvSpPr>
            <a:spLocks noGrp="1"/>
          </p:cNvSpPr>
          <p:nvPr>
            <p:ph type="sldNum" sz="quarter" idx="12"/>
          </p:nvPr>
        </p:nvSpPr>
        <p:spPr/>
        <p:txBody>
          <a:bodyPr/>
          <a:lstStyle/>
          <a:p>
            <a:fld id="{65BE7B8C-0F16-4600-BFB7-3E7C79DA2335}" type="slidenum">
              <a:rPr lang="en-US" altLang="zh-CN"/>
              <a:pPr/>
              <a:t>15</a:t>
            </a:fld>
            <a:endParaRPr lang="en-US" altLang="zh-CN"/>
          </a:p>
        </p:txBody>
      </p:sp>
      <p:pic>
        <p:nvPicPr>
          <p:cNvPr id="150616" name="Picture 88">
            <a:extLst>
              <a:ext uri="{FF2B5EF4-FFF2-40B4-BE49-F238E27FC236}">
                <a16:creationId xmlns:a16="http://schemas.microsoft.com/office/drawing/2014/main" id="{8618B61E-8422-4330-984A-552308B77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1757363"/>
            <a:ext cx="8135937"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617" name="Picture 89">
            <a:extLst>
              <a:ext uri="{FF2B5EF4-FFF2-40B4-BE49-F238E27FC236}">
                <a16:creationId xmlns:a16="http://schemas.microsoft.com/office/drawing/2014/main" id="{AD8B7CBA-41DD-469C-8F8C-4F7C41129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4089400"/>
            <a:ext cx="1554162"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618" name="Picture 90">
            <a:extLst>
              <a:ext uri="{FF2B5EF4-FFF2-40B4-BE49-F238E27FC236}">
                <a16:creationId xmlns:a16="http://schemas.microsoft.com/office/drawing/2014/main" id="{8B1CFBDF-1EF3-404D-BFEB-88241E821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25975"/>
            <a:ext cx="64436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0619" name="Rectangle 91">
            <a:extLst>
              <a:ext uri="{FF2B5EF4-FFF2-40B4-BE49-F238E27FC236}">
                <a16:creationId xmlns:a16="http://schemas.microsoft.com/office/drawing/2014/main" id="{1B592EEA-E591-4151-973E-1E0296F61E2A}"/>
              </a:ext>
            </a:extLst>
          </p:cNvPr>
          <p:cNvSpPr>
            <a:spLocks noChangeArrowheads="1"/>
          </p:cNvSpPr>
          <p:nvPr/>
        </p:nvSpPr>
        <p:spPr bwMode="auto">
          <a:xfrm>
            <a:off x="457200" y="304800"/>
            <a:ext cx="824388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lang="zh-CN" altLang="en-US"/>
              <a:t>函数增长和运行时间</a:t>
            </a:r>
          </a:p>
        </p:txBody>
      </p:sp>
      <p:grpSp>
        <p:nvGrpSpPr>
          <p:cNvPr id="150622" name="Group 94">
            <a:extLst>
              <a:ext uri="{FF2B5EF4-FFF2-40B4-BE49-F238E27FC236}">
                <a16:creationId xmlns:a16="http://schemas.microsoft.com/office/drawing/2014/main" id="{B962148A-A46F-4184-AB96-F2E03DA42555}"/>
              </a:ext>
            </a:extLst>
          </p:cNvPr>
          <p:cNvGrpSpPr>
            <a:grpSpLocks/>
          </p:cNvGrpSpPr>
          <p:nvPr/>
        </p:nvGrpSpPr>
        <p:grpSpPr bwMode="auto">
          <a:xfrm>
            <a:off x="7391400" y="381000"/>
            <a:ext cx="1295400" cy="914400"/>
            <a:chOff x="4464" y="288"/>
            <a:chExt cx="816" cy="576"/>
          </a:xfrm>
        </p:grpSpPr>
        <p:sp>
          <p:nvSpPr>
            <p:cNvPr id="150620" name="AutoShape 92">
              <a:extLst>
                <a:ext uri="{FF2B5EF4-FFF2-40B4-BE49-F238E27FC236}">
                  <a16:creationId xmlns:a16="http://schemas.microsoft.com/office/drawing/2014/main" id="{D2A8BB7C-584C-4912-9DB7-1788648B8F60}"/>
                </a:ext>
              </a:extLst>
            </p:cNvPr>
            <p:cNvSpPr>
              <a:spLocks noChangeArrowheads="1"/>
            </p:cNvSpPr>
            <p:nvPr/>
          </p:nvSpPr>
          <p:spPr bwMode="auto">
            <a:xfrm>
              <a:off x="4464" y="288"/>
              <a:ext cx="768" cy="576"/>
            </a:xfrm>
            <a:prstGeom prst="wedgeRectCallout">
              <a:avLst>
                <a:gd name="adj1" fmla="val -41796"/>
                <a:gd name="adj2" fmla="val 69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50621" name="Text Box 93">
              <a:extLst>
                <a:ext uri="{FF2B5EF4-FFF2-40B4-BE49-F238E27FC236}">
                  <a16:creationId xmlns:a16="http://schemas.microsoft.com/office/drawing/2014/main" id="{696CB554-649F-4064-9379-221381FBFF1F}"/>
                </a:ext>
              </a:extLst>
            </p:cNvPr>
            <p:cNvSpPr txBox="1">
              <a:spLocks noChangeArrowheads="1"/>
            </p:cNvSpPr>
            <p:nvPr/>
          </p:nvSpPr>
          <p:spPr bwMode="auto">
            <a:xfrm>
              <a:off x="4464" y="296"/>
              <a:ext cx="8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引用刘汝佳</a:t>
              </a:r>
              <a:r>
                <a:rPr lang="en-US" altLang="zh-CN" sz="1600"/>
                <a:t>《</a:t>
              </a:r>
              <a:r>
                <a:rPr lang="zh-CN" altLang="en-US" sz="1600"/>
                <a:t>序列和字符串</a:t>
              </a:r>
              <a:r>
                <a:rPr lang="en-US" altLang="zh-CN" sz="16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0619"/>
                                        </p:tgtEl>
                                        <p:attrNameLst>
                                          <p:attrName>style.visibility</p:attrName>
                                        </p:attrNameLst>
                                      </p:cBhvr>
                                      <p:to>
                                        <p:strVal val="visible"/>
                                      </p:to>
                                    </p:set>
                                    <p:anim calcmode="lin" valueType="num">
                                      <p:cBhvr additive="base">
                                        <p:cTn id="7" dur="500"/>
                                        <p:tgtEl>
                                          <p:spTgt spid="150619"/>
                                        </p:tgtEl>
                                        <p:attrNameLst>
                                          <p:attrName>ppt_y</p:attrName>
                                        </p:attrNameLst>
                                      </p:cBhvr>
                                      <p:tavLst>
                                        <p:tav tm="0">
                                          <p:val>
                                            <p:strVal val="#ppt_y+#ppt_h*1.125000"/>
                                          </p:val>
                                        </p:tav>
                                        <p:tav tm="100000">
                                          <p:val>
                                            <p:strVal val="#ppt_y"/>
                                          </p:val>
                                        </p:tav>
                                      </p:tavLst>
                                    </p:anim>
                                    <p:animEffect transition="in" filter="wipe(up)">
                                      <p:cBhvr>
                                        <p:cTn id="8" dur="500"/>
                                        <p:tgtEl>
                                          <p:spTgt spid="150619"/>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50622"/>
                                        </p:tgtEl>
                                        <p:attrNameLst>
                                          <p:attrName>style.visibility</p:attrName>
                                        </p:attrNameLst>
                                      </p:cBhvr>
                                      <p:to>
                                        <p:strVal val="visible"/>
                                      </p:to>
                                    </p:set>
                                    <p:anim calcmode="lin" valueType="num">
                                      <p:cBhvr>
                                        <p:cTn id="13" dur="1000" fill="hold"/>
                                        <p:tgtEl>
                                          <p:spTgt spid="150622"/>
                                        </p:tgtEl>
                                        <p:attrNameLst>
                                          <p:attrName>ppt_w</p:attrName>
                                        </p:attrNameLst>
                                      </p:cBhvr>
                                      <p:tavLst>
                                        <p:tav tm="0">
                                          <p:val>
                                            <p:fltVal val="0"/>
                                          </p:val>
                                        </p:tav>
                                        <p:tav tm="100000">
                                          <p:val>
                                            <p:strVal val="#ppt_w"/>
                                          </p:val>
                                        </p:tav>
                                      </p:tavLst>
                                    </p:anim>
                                    <p:anim calcmode="lin" valueType="num">
                                      <p:cBhvr>
                                        <p:cTn id="14" dur="1000" fill="hold"/>
                                        <p:tgtEl>
                                          <p:spTgt spid="150622"/>
                                        </p:tgtEl>
                                        <p:attrNameLst>
                                          <p:attrName>ppt_h</p:attrName>
                                        </p:attrNameLst>
                                      </p:cBhvr>
                                      <p:tavLst>
                                        <p:tav tm="0">
                                          <p:val>
                                            <p:fltVal val="0"/>
                                          </p:val>
                                        </p:tav>
                                        <p:tav tm="100000">
                                          <p:val>
                                            <p:strVal val="#ppt_h"/>
                                          </p:val>
                                        </p:tav>
                                      </p:tavLst>
                                    </p:anim>
                                    <p:anim calcmode="lin" valueType="num">
                                      <p:cBhvr>
                                        <p:cTn id="15" dur="1000" fill="hold"/>
                                        <p:tgtEl>
                                          <p:spTgt spid="15062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506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50616"/>
                                        </p:tgtEl>
                                        <p:attrNameLst>
                                          <p:attrName>style.visibility</p:attrName>
                                        </p:attrNameLst>
                                      </p:cBhvr>
                                      <p:to>
                                        <p:strVal val="visible"/>
                                      </p:to>
                                    </p:set>
                                    <p:animEffect transition="in" filter="dissolve">
                                      <p:cBhvr>
                                        <p:cTn id="21" dur="500"/>
                                        <p:tgtEl>
                                          <p:spTgt spid="1506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0617"/>
                                        </p:tgtEl>
                                        <p:attrNameLst>
                                          <p:attrName>style.visibility</p:attrName>
                                        </p:attrNameLst>
                                      </p:cBhvr>
                                      <p:to>
                                        <p:strVal val="visible"/>
                                      </p:to>
                                    </p:set>
                                    <p:animEffect transition="in" filter="dissolve">
                                      <p:cBhvr>
                                        <p:cTn id="26" dur="500"/>
                                        <p:tgtEl>
                                          <p:spTgt spid="1506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50618"/>
                                        </p:tgtEl>
                                        <p:attrNameLst>
                                          <p:attrName>style.visibility</p:attrName>
                                        </p:attrNameLst>
                                      </p:cBhvr>
                                      <p:to>
                                        <p:strVal val="visible"/>
                                      </p:to>
                                    </p:set>
                                    <p:animEffect transition="in" filter="dissolve">
                                      <p:cBhvr>
                                        <p:cTn id="31" dur="500"/>
                                        <p:tgtEl>
                                          <p:spTgt spid="150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361E965-427D-4A06-AB0B-146822FE500C}"/>
              </a:ext>
            </a:extLst>
          </p:cNvPr>
          <p:cNvSpPr>
            <a:spLocks noGrp="1"/>
          </p:cNvSpPr>
          <p:nvPr>
            <p:ph type="sldNum" sz="quarter" idx="12"/>
          </p:nvPr>
        </p:nvSpPr>
        <p:spPr/>
        <p:txBody>
          <a:bodyPr/>
          <a:lstStyle/>
          <a:p>
            <a:fld id="{B23C1915-81CF-454F-89D7-D549946FEB01}" type="slidenum">
              <a:rPr lang="en-US" altLang="zh-CN"/>
              <a:pPr/>
              <a:t>16</a:t>
            </a:fld>
            <a:endParaRPr lang="en-US" altLang="zh-CN"/>
          </a:p>
        </p:txBody>
      </p:sp>
      <p:sp>
        <p:nvSpPr>
          <p:cNvPr id="24578" name="Rectangle 2">
            <a:extLst>
              <a:ext uri="{FF2B5EF4-FFF2-40B4-BE49-F238E27FC236}">
                <a16:creationId xmlns:a16="http://schemas.microsoft.com/office/drawing/2014/main" id="{48DF1992-B057-4738-BF6F-024582608672}"/>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4579" name="Rectangle 3">
            <a:extLst>
              <a:ext uri="{FF2B5EF4-FFF2-40B4-BE49-F238E27FC236}">
                <a16:creationId xmlns:a16="http://schemas.microsoft.com/office/drawing/2014/main" id="{0E31DAEB-17D6-4267-A0DC-9C79A70C3329}"/>
              </a:ext>
            </a:extLst>
          </p:cNvPr>
          <p:cNvSpPr>
            <a:spLocks noGrp="1" noChangeArrowheads="1"/>
          </p:cNvSpPr>
          <p:nvPr>
            <p:ph type="body" idx="1"/>
          </p:nvPr>
        </p:nvSpPr>
        <p:spPr>
          <a:xfrm>
            <a:off x="457200" y="1828800"/>
            <a:ext cx="8229600" cy="3733800"/>
          </a:xfrm>
        </p:spPr>
        <p:txBody>
          <a:bodyPr/>
          <a:lstStyle/>
          <a:p>
            <a:pPr>
              <a:lnSpc>
                <a:spcPct val="90000"/>
              </a:lnSpc>
            </a:pPr>
            <a:r>
              <a:rPr lang="en-US" altLang="zh-CN" sz="4400" b="1">
                <a:latin typeface="Courier New" panose="02070309020205020404" pitchFamily="49" charset="0"/>
              </a:rPr>
              <a:t>Dynamic Programming(</a:t>
            </a:r>
            <a:r>
              <a:rPr lang="zh-CN" altLang="en-US" sz="4400" b="1">
                <a:latin typeface="Courier New" panose="02070309020205020404" pitchFamily="49" charset="0"/>
              </a:rPr>
              <a:t>动态规划</a:t>
            </a:r>
            <a:r>
              <a:rPr lang="en-US" altLang="zh-CN" sz="4400" b="1">
                <a:latin typeface="Courier New" panose="02070309020205020404" pitchFamily="49" charset="0"/>
              </a:rPr>
              <a:t>)</a:t>
            </a:r>
          </a:p>
          <a:p>
            <a:pPr>
              <a:lnSpc>
                <a:spcPct val="90000"/>
              </a:lnSpc>
            </a:pPr>
            <a:r>
              <a:rPr lang="en-US" altLang="zh-CN" sz="4400" b="1">
                <a:latin typeface="Courier New" panose="02070309020205020404" pitchFamily="49" charset="0"/>
              </a:rPr>
              <a:t>Greedy(</a:t>
            </a:r>
            <a:r>
              <a:rPr lang="zh-CN" altLang="en-US" sz="4400" b="1">
                <a:latin typeface="Courier New" panose="02070309020205020404" pitchFamily="49" charset="0"/>
              </a:rPr>
              <a:t>贪心</a:t>
            </a:r>
            <a:r>
              <a:rPr lang="en-US" altLang="zh-CN" sz="4400" b="1">
                <a:latin typeface="Courier New" panose="02070309020205020404" pitchFamily="49" charset="0"/>
              </a:rPr>
              <a:t>)</a:t>
            </a:r>
            <a:r>
              <a:rPr lang="en-US" altLang="zh-CN" sz="4400">
                <a:latin typeface="Courier New" panose="02070309020205020404" pitchFamily="49" charset="0"/>
              </a:rPr>
              <a:t>  </a:t>
            </a:r>
          </a:p>
          <a:p>
            <a:pPr>
              <a:lnSpc>
                <a:spcPct val="90000"/>
              </a:lnSpc>
            </a:pPr>
            <a:r>
              <a:rPr lang="en-US" altLang="zh-CN" sz="4400" b="1">
                <a:latin typeface="Courier New" panose="02070309020205020404" pitchFamily="49" charset="0"/>
              </a:rPr>
              <a:t>Complete Search(</a:t>
            </a:r>
            <a:r>
              <a:rPr lang="zh-CN" altLang="en-US" sz="4400" b="1">
                <a:latin typeface="Courier New" panose="02070309020205020404" pitchFamily="49" charset="0"/>
              </a:rPr>
              <a:t>穷举</a:t>
            </a:r>
            <a:r>
              <a:rPr lang="en-US" altLang="zh-CN" sz="4400" b="1">
                <a:latin typeface="Courier New" panose="02070309020205020404" pitchFamily="49" charset="0"/>
              </a:rPr>
              <a:t>)</a:t>
            </a:r>
            <a:r>
              <a:rPr lang="en-US" altLang="zh-CN" sz="4400">
                <a:latin typeface="Courier New" panose="02070309020205020404" pitchFamily="49" charset="0"/>
              </a:rPr>
              <a:t> </a:t>
            </a:r>
          </a:p>
          <a:p>
            <a:pPr>
              <a:lnSpc>
                <a:spcPct val="90000"/>
              </a:lnSpc>
            </a:pPr>
            <a:r>
              <a:rPr lang="en-US" altLang="zh-CN" sz="4400" b="1">
                <a:latin typeface="Courier New" panose="02070309020205020404" pitchFamily="49" charset="0"/>
              </a:rPr>
              <a:t>Flood Fill (</a:t>
            </a:r>
            <a:r>
              <a:rPr lang="zh-CN" altLang="en-US" sz="4400" b="1">
                <a:latin typeface="Courier New" panose="02070309020205020404" pitchFamily="49" charset="0"/>
              </a:rPr>
              <a:t>种子填充</a:t>
            </a:r>
            <a:r>
              <a:rPr lang="en-US" altLang="zh-CN" sz="4400" b="1">
                <a:latin typeface="Courier New" panose="02070309020205020404" pitchFamily="49" charset="0"/>
              </a:rPr>
              <a:t>)</a:t>
            </a:r>
          </a:p>
          <a:p>
            <a:pPr>
              <a:lnSpc>
                <a:spcPct val="90000"/>
              </a:lnSpc>
              <a:buFontTx/>
              <a:buNone/>
            </a:pPr>
            <a:endParaRPr lang="en-US" altLang="zh-CN" sz="44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fltVal val="0"/>
                                          </p:val>
                                        </p:tav>
                                        <p:tav tm="100000">
                                          <p:val>
                                            <p:strVal val="#ppt_w"/>
                                          </p:val>
                                        </p:tav>
                                      </p:tavLst>
                                    </p:anim>
                                    <p:anim calcmode="lin" valueType="num">
                                      <p:cBhvr>
                                        <p:cTn id="8" dur="1000" fill="hold"/>
                                        <p:tgtEl>
                                          <p:spTgt spid="24578"/>
                                        </p:tgtEl>
                                        <p:attrNameLst>
                                          <p:attrName>ppt_h</p:attrName>
                                        </p:attrNameLst>
                                      </p:cBhvr>
                                      <p:tavLst>
                                        <p:tav tm="0">
                                          <p:val>
                                            <p:fltVal val="0"/>
                                          </p:val>
                                        </p:tav>
                                        <p:tav tm="100000">
                                          <p:val>
                                            <p:strVal val="#ppt_h"/>
                                          </p:val>
                                        </p:tav>
                                      </p:tavLst>
                                    </p:anim>
                                    <p:anim calcmode="lin" valueType="num">
                                      <p:cBhvr>
                                        <p:cTn id="9" dur="1000" fill="hold"/>
                                        <p:tgtEl>
                                          <p:spTgt spid="245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5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5" dur="500"/>
                                        <p:tgtEl>
                                          <p:spTgt spid="2457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0" dur="500"/>
                                        <p:tgtEl>
                                          <p:spTgt spid="2457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30"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F98BE57-B4D5-42DC-8739-B8838E43DE87}"/>
              </a:ext>
            </a:extLst>
          </p:cNvPr>
          <p:cNvSpPr>
            <a:spLocks noGrp="1"/>
          </p:cNvSpPr>
          <p:nvPr>
            <p:ph type="sldNum" sz="quarter" idx="12"/>
          </p:nvPr>
        </p:nvSpPr>
        <p:spPr/>
        <p:txBody>
          <a:bodyPr/>
          <a:lstStyle/>
          <a:p>
            <a:fld id="{209FF9F4-5332-41D2-B67E-1F129276C191}" type="slidenum">
              <a:rPr lang="en-US" altLang="zh-CN"/>
              <a:pPr/>
              <a:t>17</a:t>
            </a:fld>
            <a:endParaRPr lang="en-US" altLang="zh-CN"/>
          </a:p>
        </p:txBody>
      </p:sp>
      <p:sp>
        <p:nvSpPr>
          <p:cNvPr id="25602" name="Rectangle 2">
            <a:extLst>
              <a:ext uri="{FF2B5EF4-FFF2-40B4-BE49-F238E27FC236}">
                <a16:creationId xmlns:a16="http://schemas.microsoft.com/office/drawing/2014/main" id="{132F715B-381F-4671-9198-F135C7F7DC52}"/>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5603" name="Rectangle 3">
            <a:extLst>
              <a:ext uri="{FF2B5EF4-FFF2-40B4-BE49-F238E27FC236}">
                <a16:creationId xmlns:a16="http://schemas.microsoft.com/office/drawing/2014/main" id="{69BED6F9-DD11-4BC7-B723-9D5CFF64AE4D}"/>
              </a:ext>
            </a:extLst>
          </p:cNvPr>
          <p:cNvSpPr>
            <a:spLocks noGrp="1" noChangeArrowheads="1"/>
          </p:cNvSpPr>
          <p:nvPr>
            <p:ph type="body" idx="1"/>
          </p:nvPr>
        </p:nvSpPr>
        <p:spPr>
          <a:xfrm>
            <a:off x="685800" y="1981200"/>
            <a:ext cx="8229600" cy="3505200"/>
          </a:xfrm>
        </p:spPr>
        <p:txBody>
          <a:bodyPr/>
          <a:lstStyle/>
          <a:p>
            <a:pPr>
              <a:lnSpc>
                <a:spcPct val="90000"/>
              </a:lnSpc>
            </a:pPr>
            <a:r>
              <a:rPr lang="en-US" altLang="zh-CN" sz="3600" b="1">
                <a:latin typeface="Courier New" panose="02070309020205020404" pitchFamily="49" charset="0"/>
              </a:rPr>
              <a:t>Shortest Path (</a:t>
            </a:r>
            <a:r>
              <a:rPr lang="zh-CN" altLang="en-US" sz="3600" b="1">
                <a:latin typeface="Courier New" panose="02070309020205020404" pitchFamily="49" charset="0"/>
              </a:rPr>
              <a:t>最短路径</a:t>
            </a:r>
            <a:r>
              <a:rPr lang="en-US" altLang="zh-CN" sz="3600" b="1">
                <a:latin typeface="Courier New" panose="02070309020205020404" pitchFamily="49" charset="0"/>
              </a:rPr>
              <a:t>)</a:t>
            </a:r>
          </a:p>
          <a:p>
            <a:pPr>
              <a:lnSpc>
                <a:spcPct val="90000"/>
              </a:lnSpc>
            </a:pPr>
            <a:r>
              <a:rPr lang="en-US" altLang="zh-CN" sz="3600" b="1">
                <a:latin typeface="Courier New" panose="02070309020205020404" pitchFamily="49" charset="0"/>
              </a:rPr>
              <a:t>Recursive Search Techniques (</a:t>
            </a:r>
            <a:r>
              <a:rPr lang="zh-CN" altLang="en-US" sz="3600" b="1">
                <a:latin typeface="Courier New" panose="02070309020205020404" pitchFamily="49" charset="0"/>
              </a:rPr>
              <a:t>回溯）</a:t>
            </a:r>
          </a:p>
          <a:p>
            <a:pPr>
              <a:lnSpc>
                <a:spcPct val="90000"/>
              </a:lnSpc>
            </a:pPr>
            <a:r>
              <a:rPr lang="en-US" altLang="zh-CN" sz="3600" b="1">
                <a:latin typeface="Courier New" panose="02070309020205020404" pitchFamily="49" charset="0"/>
              </a:rPr>
              <a:t>Minimum Spanning Tree </a:t>
            </a:r>
            <a:r>
              <a:rPr lang="zh-CN" altLang="en-US" sz="3600" b="1">
                <a:latin typeface="Courier New" panose="02070309020205020404" pitchFamily="49" charset="0"/>
              </a:rPr>
              <a:t>（最小生成树）</a:t>
            </a:r>
          </a:p>
          <a:p>
            <a:pPr>
              <a:lnSpc>
                <a:spcPct val="90000"/>
              </a:lnSpc>
            </a:pPr>
            <a:r>
              <a:rPr lang="en-US" altLang="zh-CN" sz="3600" b="1">
                <a:latin typeface="Courier New" panose="02070309020205020404" pitchFamily="49" charset="0"/>
              </a:rPr>
              <a:t>Knapsack</a:t>
            </a:r>
            <a:r>
              <a:rPr lang="zh-CN" altLang="en-US" sz="3600" b="1">
                <a:latin typeface="Courier New" panose="02070309020205020404" pitchFamily="49" charset="0"/>
              </a:rPr>
              <a:t>（背包）  </a:t>
            </a:r>
          </a:p>
          <a:p>
            <a:pPr>
              <a:lnSpc>
                <a:spcPct val="90000"/>
              </a:lnSpc>
            </a:pPr>
            <a:endParaRPr lang="zh-CN" altLang="en-US" sz="36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ppt_w</p:attrName>
                                        </p:attrNameLst>
                                      </p:cBhvr>
                                      <p:tavLst>
                                        <p:tav tm="0">
                                          <p:val>
                                            <p:fltVal val="0"/>
                                          </p:val>
                                        </p:tav>
                                        <p:tav tm="100000">
                                          <p:val>
                                            <p:strVal val="#ppt_w"/>
                                          </p:val>
                                        </p:tav>
                                      </p:tavLst>
                                    </p:anim>
                                    <p:anim calcmode="lin" valueType="num">
                                      <p:cBhvr>
                                        <p:cTn id="8" dur="1000" fill="hold"/>
                                        <p:tgtEl>
                                          <p:spTgt spid="25602"/>
                                        </p:tgtEl>
                                        <p:attrNameLst>
                                          <p:attrName>ppt_h</p:attrName>
                                        </p:attrNameLst>
                                      </p:cBhvr>
                                      <p:tavLst>
                                        <p:tav tm="0">
                                          <p:val>
                                            <p:fltVal val="0"/>
                                          </p:val>
                                        </p:tav>
                                        <p:tav tm="100000">
                                          <p:val>
                                            <p:strVal val="#ppt_h"/>
                                          </p:val>
                                        </p:tav>
                                      </p:tavLst>
                                    </p:anim>
                                    <p:anim calcmode="lin" valueType="num">
                                      <p:cBhvr>
                                        <p:cTn id="9" dur="1000" fill="hold"/>
                                        <p:tgtEl>
                                          <p:spTgt spid="256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6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5" dur="500"/>
                                        <p:tgtEl>
                                          <p:spTgt spid="2560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20" dur="500"/>
                                        <p:tgtEl>
                                          <p:spTgt spid="2560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5" dur="500"/>
                                        <p:tgtEl>
                                          <p:spTgt spid="2560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3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5A9D430-E9B6-4725-B381-8B39C45BB9AF}"/>
              </a:ext>
            </a:extLst>
          </p:cNvPr>
          <p:cNvSpPr>
            <a:spLocks noGrp="1"/>
          </p:cNvSpPr>
          <p:nvPr>
            <p:ph type="sldNum" sz="quarter" idx="12"/>
          </p:nvPr>
        </p:nvSpPr>
        <p:spPr/>
        <p:txBody>
          <a:bodyPr/>
          <a:lstStyle/>
          <a:p>
            <a:fld id="{5CDFDB27-8A12-44D5-A22E-6E2BA999F962}" type="slidenum">
              <a:rPr lang="en-US" altLang="zh-CN"/>
              <a:pPr/>
              <a:t>18</a:t>
            </a:fld>
            <a:endParaRPr lang="en-US" altLang="zh-CN"/>
          </a:p>
        </p:txBody>
      </p:sp>
      <p:sp>
        <p:nvSpPr>
          <p:cNvPr id="26626" name="Rectangle 2">
            <a:extLst>
              <a:ext uri="{FF2B5EF4-FFF2-40B4-BE49-F238E27FC236}">
                <a16:creationId xmlns:a16="http://schemas.microsoft.com/office/drawing/2014/main" id="{AD612A0C-A757-416D-AA19-CB6E94A7DE20}"/>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6627" name="Rectangle 3">
            <a:extLst>
              <a:ext uri="{FF2B5EF4-FFF2-40B4-BE49-F238E27FC236}">
                <a16:creationId xmlns:a16="http://schemas.microsoft.com/office/drawing/2014/main" id="{7BA0FD2B-315A-4EAE-A6CE-F35E7D788B09}"/>
              </a:ext>
            </a:extLst>
          </p:cNvPr>
          <p:cNvSpPr>
            <a:spLocks noGrp="1" noChangeArrowheads="1"/>
          </p:cNvSpPr>
          <p:nvPr>
            <p:ph type="body" idx="1"/>
          </p:nvPr>
        </p:nvSpPr>
        <p:spPr>
          <a:xfrm>
            <a:off x="304800" y="1600200"/>
            <a:ext cx="8534400" cy="4456113"/>
          </a:xfrm>
        </p:spPr>
        <p:txBody>
          <a:bodyPr/>
          <a:lstStyle/>
          <a:p>
            <a:pPr>
              <a:lnSpc>
                <a:spcPct val="90000"/>
              </a:lnSpc>
            </a:pPr>
            <a:r>
              <a:rPr lang="en-US" altLang="zh-CN" sz="4600" b="1">
                <a:latin typeface="Courier New" panose="02070309020205020404" pitchFamily="49" charset="0"/>
              </a:rPr>
              <a:t>Computational Geometry(</a:t>
            </a:r>
            <a:r>
              <a:rPr lang="zh-CN" altLang="en-US" sz="4600" b="1">
                <a:latin typeface="Courier New" panose="02070309020205020404" pitchFamily="49" charset="0"/>
              </a:rPr>
              <a:t>计算几何</a:t>
            </a:r>
            <a:r>
              <a:rPr lang="en-US" altLang="zh-CN" sz="4600" b="1">
                <a:latin typeface="Courier New" panose="02070309020205020404" pitchFamily="49" charset="0"/>
              </a:rPr>
              <a:t>)</a:t>
            </a:r>
            <a:r>
              <a:rPr lang="en-US" altLang="zh-CN" sz="4800" b="1">
                <a:latin typeface="Courier New" panose="02070309020205020404" pitchFamily="49" charset="0"/>
              </a:rPr>
              <a:t> </a:t>
            </a:r>
          </a:p>
          <a:p>
            <a:pPr>
              <a:lnSpc>
                <a:spcPct val="90000"/>
              </a:lnSpc>
            </a:pPr>
            <a:r>
              <a:rPr lang="en-US" altLang="zh-CN" sz="4600" b="1">
                <a:latin typeface="Courier New" panose="02070309020205020404" pitchFamily="49" charset="0"/>
              </a:rPr>
              <a:t>Network Flow(</a:t>
            </a:r>
            <a:r>
              <a:rPr lang="zh-CN" altLang="en-US" sz="4600" b="1">
                <a:latin typeface="Courier New" panose="02070309020205020404" pitchFamily="49" charset="0"/>
              </a:rPr>
              <a:t>网络流</a:t>
            </a:r>
            <a:r>
              <a:rPr lang="en-US" altLang="zh-CN" sz="4600" b="1">
                <a:latin typeface="Courier New" panose="02070309020205020404" pitchFamily="49" charset="0"/>
              </a:rPr>
              <a:t>) </a:t>
            </a:r>
          </a:p>
          <a:p>
            <a:pPr>
              <a:lnSpc>
                <a:spcPct val="90000"/>
              </a:lnSpc>
            </a:pPr>
            <a:r>
              <a:rPr lang="en-US" altLang="zh-CN" sz="4600" b="1">
                <a:latin typeface="Courier New" panose="02070309020205020404" pitchFamily="49" charset="0"/>
              </a:rPr>
              <a:t>Eulerian Path (</a:t>
            </a:r>
            <a:r>
              <a:rPr lang="zh-CN" altLang="en-US" sz="4600" b="1">
                <a:latin typeface="Courier New" panose="02070309020205020404" pitchFamily="49" charset="0"/>
              </a:rPr>
              <a:t>欧拉回路</a:t>
            </a:r>
            <a:r>
              <a:rPr lang="en-US" altLang="zh-CN" sz="4600" b="1">
                <a:latin typeface="Courier New" panose="02070309020205020404" pitchFamily="49" charset="0"/>
              </a:rPr>
              <a:t>)</a:t>
            </a:r>
          </a:p>
          <a:p>
            <a:pPr>
              <a:lnSpc>
                <a:spcPct val="90000"/>
              </a:lnSpc>
            </a:pPr>
            <a:r>
              <a:rPr lang="en-US" altLang="zh-CN" sz="4600" b="1">
                <a:latin typeface="Courier New" panose="02070309020205020404" pitchFamily="49" charset="0"/>
              </a:rPr>
              <a:t>Two-Dimensional Convex Hull (</a:t>
            </a:r>
            <a:r>
              <a:rPr lang="zh-CN" altLang="en-US" sz="4600" b="1">
                <a:latin typeface="Courier New" panose="02070309020205020404" pitchFamily="49" charset="0"/>
              </a:rPr>
              <a:t>二维凸包</a:t>
            </a:r>
            <a:r>
              <a:rPr lang="en-US" altLang="zh-CN" sz="46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ppt_w</p:attrName>
                                        </p:attrNameLst>
                                      </p:cBhvr>
                                      <p:tavLst>
                                        <p:tav tm="0">
                                          <p:val>
                                            <p:fltVal val="0"/>
                                          </p:val>
                                        </p:tav>
                                        <p:tav tm="100000">
                                          <p:val>
                                            <p:strVal val="#ppt_w"/>
                                          </p:val>
                                        </p:tav>
                                      </p:tavLst>
                                    </p:anim>
                                    <p:anim calcmode="lin" valueType="num">
                                      <p:cBhvr>
                                        <p:cTn id="8" dur="1000" fill="hold"/>
                                        <p:tgtEl>
                                          <p:spTgt spid="26626"/>
                                        </p:tgtEl>
                                        <p:attrNameLst>
                                          <p:attrName>ppt_h</p:attrName>
                                        </p:attrNameLst>
                                      </p:cBhvr>
                                      <p:tavLst>
                                        <p:tav tm="0">
                                          <p:val>
                                            <p:fltVal val="0"/>
                                          </p:val>
                                        </p:tav>
                                        <p:tav tm="100000">
                                          <p:val>
                                            <p:strVal val="#ppt_h"/>
                                          </p:val>
                                        </p:tav>
                                      </p:tavLst>
                                    </p:anim>
                                    <p:anim calcmode="lin" valueType="num">
                                      <p:cBhvr>
                                        <p:cTn id="9" dur="1000" fill="hold"/>
                                        <p:tgtEl>
                                          <p:spTgt spid="266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5" dur="500"/>
                                        <p:tgtEl>
                                          <p:spTgt spid="2662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20" dur="500"/>
                                        <p:tgtEl>
                                          <p:spTgt spid="2662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25" dur="500"/>
                                        <p:tgtEl>
                                          <p:spTgt spid="2662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30"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CB23146-A7D9-4C28-A7CE-05B0670D9FB8}"/>
              </a:ext>
            </a:extLst>
          </p:cNvPr>
          <p:cNvSpPr>
            <a:spLocks noGrp="1"/>
          </p:cNvSpPr>
          <p:nvPr>
            <p:ph type="sldNum" sz="quarter" idx="12"/>
          </p:nvPr>
        </p:nvSpPr>
        <p:spPr/>
        <p:txBody>
          <a:bodyPr/>
          <a:lstStyle/>
          <a:p>
            <a:fld id="{ED11C808-A7E3-43C5-8F36-0A3EEC92717A}" type="slidenum">
              <a:rPr lang="en-US" altLang="zh-CN"/>
              <a:pPr/>
              <a:t>19</a:t>
            </a:fld>
            <a:endParaRPr lang="en-US" altLang="zh-CN"/>
          </a:p>
        </p:txBody>
      </p:sp>
      <p:sp>
        <p:nvSpPr>
          <p:cNvPr id="27650" name="Rectangle 2">
            <a:extLst>
              <a:ext uri="{FF2B5EF4-FFF2-40B4-BE49-F238E27FC236}">
                <a16:creationId xmlns:a16="http://schemas.microsoft.com/office/drawing/2014/main" id="{D245635A-203B-446B-BE97-B549EE23C4BD}"/>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7651" name="Rectangle 3">
            <a:extLst>
              <a:ext uri="{FF2B5EF4-FFF2-40B4-BE49-F238E27FC236}">
                <a16:creationId xmlns:a16="http://schemas.microsoft.com/office/drawing/2014/main" id="{FC828C27-7D9C-41B5-AACA-38109B62F6FE}"/>
              </a:ext>
            </a:extLst>
          </p:cNvPr>
          <p:cNvSpPr>
            <a:spLocks noGrp="1" noChangeArrowheads="1"/>
          </p:cNvSpPr>
          <p:nvPr>
            <p:ph type="body" idx="1"/>
          </p:nvPr>
        </p:nvSpPr>
        <p:spPr>
          <a:xfrm>
            <a:off x="457200" y="1905000"/>
            <a:ext cx="8229600" cy="3733800"/>
          </a:xfrm>
        </p:spPr>
        <p:txBody>
          <a:bodyPr/>
          <a:lstStyle/>
          <a:p>
            <a:pPr>
              <a:lnSpc>
                <a:spcPct val="80000"/>
              </a:lnSpc>
            </a:pPr>
            <a:r>
              <a:rPr lang="en-US" altLang="zh-CN" sz="4400" b="1">
                <a:latin typeface="Courier New" panose="02070309020205020404" pitchFamily="49" charset="0"/>
              </a:rPr>
              <a:t>BigNums (</a:t>
            </a:r>
            <a:r>
              <a:rPr lang="zh-CN" altLang="en-US" sz="4400" b="1">
                <a:latin typeface="Courier New" panose="02070309020205020404" pitchFamily="49" charset="0"/>
              </a:rPr>
              <a:t>大数</a:t>
            </a:r>
            <a:r>
              <a:rPr lang="en-US" altLang="zh-CN" sz="4400" b="1">
                <a:latin typeface="Courier New" panose="02070309020205020404" pitchFamily="49" charset="0"/>
              </a:rPr>
              <a:t>)</a:t>
            </a:r>
          </a:p>
          <a:p>
            <a:pPr>
              <a:lnSpc>
                <a:spcPct val="80000"/>
              </a:lnSpc>
            </a:pPr>
            <a:r>
              <a:rPr lang="en-US" altLang="zh-CN" sz="4400" b="1">
                <a:latin typeface="Courier New" panose="02070309020205020404" pitchFamily="49" charset="0"/>
              </a:rPr>
              <a:t>Heuristic Search(</a:t>
            </a:r>
            <a:r>
              <a:rPr lang="zh-CN" altLang="en-US" sz="4400" b="1">
                <a:latin typeface="Courier New" panose="02070309020205020404" pitchFamily="49" charset="0"/>
              </a:rPr>
              <a:t>启发式搜索</a:t>
            </a:r>
            <a:r>
              <a:rPr lang="en-US" altLang="zh-CN" sz="4400" b="1">
                <a:latin typeface="Courier New" panose="02070309020205020404" pitchFamily="49" charset="0"/>
              </a:rPr>
              <a:t>) </a:t>
            </a:r>
          </a:p>
          <a:p>
            <a:pPr algn="just">
              <a:lnSpc>
                <a:spcPct val="80000"/>
              </a:lnSpc>
            </a:pPr>
            <a:r>
              <a:rPr lang="en-US" altLang="zh-CN" sz="4400" b="1">
                <a:latin typeface="Courier New" panose="02070309020205020404" pitchFamily="49" charset="0"/>
              </a:rPr>
              <a:t>Approximate Search (</a:t>
            </a:r>
            <a:r>
              <a:rPr lang="zh-CN" altLang="en-US" sz="4400" b="1">
                <a:latin typeface="Courier New" panose="02070309020205020404" pitchFamily="49" charset="0"/>
              </a:rPr>
              <a:t>近似搜索</a:t>
            </a:r>
            <a:r>
              <a:rPr lang="en-US" altLang="zh-CN" sz="4400" b="1">
                <a:latin typeface="Courier New" panose="02070309020205020404" pitchFamily="49" charset="0"/>
              </a:rPr>
              <a:t>)</a:t>
            </a:r>
          </a:p>
          <a:p>
            <a:pPr>
              <a:lnSpc>
                <a:spcPct val="80000"/>
              </a:lnSpc>
            </a:pPr>
            <a:r>
              <a:rPr lang="en-US" altLang="zh-CN" sz="4400" b="1">
                <a:latin typeface="Courier New" panose="02070309020205020404" pitchFamily="49" charset="0"/>
              </a:rPr>
              <a:t>Ad Hoc Problems(</a:t>
            </a:r>
            <a:r>
              <a:rPr lang="zh-CN" altLang="en-US" sz="4400" b="1">
                <a:latin typeface="Courier New" panose="02070309020205020404" pitchFamily="49" charset="0"/>
              </a:rPr>
              <a:t>杂题</a:t>
            </a:r>
            <a:r>
              <a:rPr lang="en-US" altLang="zh-CN" sz="4400" b="1">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ppt_w</p:attrName>
                                        </p:attrNameLst>
                                      </p:cBhvr>
                                      <p:tavLst>
                                        <p:tav tm="0">
                                          <p:val>
                                            <p:fltVal val="0"/>
                                          </p:val>
                                        </p:tav>
                                        <p:tav tm="100000">
                                          <p:val>
                                            <p:strVal val="#ppt_w"/>
                                          </p:val>
                                        </p:tav>
                                      </p:tavLst>
                                    </p:anim>
                                    <p:anim calcmode="lin" valueType="num">
                                      <p:cBhvr>
                                        <p:cTn id="8" dur="1000" fill="hold"/>
                                        <p:tgtEl>
                                          <p:spTgt spid="27650"/>
                                        </p:tgtEl>
                                        <p:attrNameLst>
                                          <p:attrName>ppt_h</p:attrName>
                                        </p:attrNameLst>
                                      </p:cBhvr>
                                      <p:tavLst>
                                        <p:tav tm="0">
                                          <p:val>
                                            <p:fltVal val="0"/>
                                          </p:val>
                                        </p:tav>
                                        <p:tav tm="100000">
                                          <p:val>
                                            <p:strVal val="#ppt_h"/>
                                          </p:val>
                                        </p:tav>
                                      </p:tavLst>
                                    </p:anim>
                                    <p:anim calcmode="lin" valueType="num">
                                      <p:cBhvr>
                                        <p:cTn id="9" dur="1000" fill="hold"/>
                                        <p:tgtEl>
                                          <p:spTgt spid="276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15" dur="500"/>
                                        <p:tgtEl>
                                          <p:spTgt spid="2765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20" dur="500"/>
                                        <p:tgtEl>
                                          <p:spTgt spid="2765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25" dur="500"/>
                                        <p:tgtEl>
                                          <p:spTgt spid="2765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30"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9A7EB90C-23CB-4DD5-A49E-DFDE33F5D826}"/>
              </a:ext>
            </a:extLst>
          </p:cNvPr>
          <p:cNvSpPr>
            <a:spLocks noGrp="1"/>
          </p:cNvSpPr>
          <p:nvPr>
            <p:ph type="sldNum" sz="quarter" idx="12"/>
          </p:nvPr>
        </p:nvSpPr>
        <p:spPr/>
        <p:txBody>
          <a:bodyPr/>
          <a:lstStyle/>
          <a:p>
            <a:fld id="{CC921856-51B4-48CC-A174-9B49A54C0B3B}" type="slidenum">
              <a:rPr lang="en-US" altLang="zh-CN"/>
              <a:pPr/>
              <a:t>2</a:t>
            </a:fld>
            <a:endParaRPr lang="en-US" altLang="zh-CN"/>
          </a:p>
        </p:txBody>
      </p:sp>
      <p:sp>
        <p:nvSpPr>
          <p:cNvPr id="6148" name="Text Box 4">
            <a:extLst>
              <a:ext uri="{FF2B5EF4-FFF2-40B4-BE49-F238E27FC236}">
                <a16:creationId xmlns:a16="http://schemas.microsoft.com/office/drawing/2014/main" id="{55618CA5-9DCE-480C-9573-8925173BF420}"/>
              </a:ext>
            </a:extLst>
          </p:cNvPr>
          <p:cNvSpPr txBox="1">
            <a:spLocks noChangeArrowheads="1"/>
          </p:cNvSpPr>
          <p:nvPr/>
        </p:nvSpPr>
        <p:spPr bwMode="auto">
          <a:xfrm>
            <a:off x="990600" y="2544763"/>
            <a:ext cx="7315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2</a:t>
            </a:r>
            <a:r>
              <a:rPr lang="zh-CN" altLang="en-US" sz="3200">
                <a:latin typeface="Arial" panose="020B0604020202020204" pitchFamily="34" charset="0"/>
              </a:rPr>
              <a:t>、竞赛中常见的</a:t>
            </a:r>
            <a:r>
              <a:rPr lang="en-US" altLang="zh-CN" sz="3200">
                <a:latin typeface="Arial" panose="020B0604020202020204" pitchFamily="34" charset="0"/>
              </a:rPr>
              <a:t>16</a:t>
            </a:r>
            <a:r>
              <a:rPr lang="zh-CN" altLang="en-US" sz="3200">
                <a:latin typeface="Arial" panose="020B0604020202020204" pitchFamily="34" charset="0"/>
              </a:rPr>
              <a:t>种题型 </a:t>
            </a:r>
          </a:p>
        </p:txBody>
      </p:sp>
      <p:sp>
        <p:nvSpPr>
          <p:cNvPr id="6149" name="Text Box 5">
            <a:extLst>
              <a:ext uri="{FF2B5EF4-FFF2-40B4-BE49-F238E27FC236}">
                <a16:creationId xmlns:a16="http://schemas.microsoft.com/office/drawing/2014/main" id="{31775F45-FA04-4B9B-B479-37E1187F57C2}"/>
              </a:ext>
            </a:extLst>
          </p:cNvPr>
          <p:cNvSpPr txBox="1">
            <a:spLocks noChangeArrowheads="1"/>
          </p:cNvSpPr>
          <p:nvPr/>
        </p:nvSpPr>
        <p:spPr bwMode="auto">
          <a:xfrm>
            <a:off x="990600" y="1812925"/>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1</a:t>
            </a:r>
            <a:r>
              <a:rPr lang="zh-CN" altLang="en-US" sz="3200">
                <a:latin typeface="Arial" panose="020B0604020202020204" pitchFamily="34" charset="0"/>
              </a:rPr>
              <a:t>、</a:t>
            </a:r>
            <a:r>
              <a:rPr lang="en-US" altLang="zh-CN" sz="3200" b="1">
                <a:latin typeface="Courier New" panose="02070309020205020404" pitchFamily="49" charset="0"/>
              </a:rPr>
              <a:t>ACM/ICPC</a:t>
            </a:r>
            <a:r>
              <a:rPr lang="zh-CN" altLang="en-US" sz="3200">
                <a:latin typeface="Arial" panose="020B0604020202020204" pitchFamily="34" charset="0"/>
              </a:rPr>
              <a:t>简介</a:t>
            </a:r>
          </a:p>
        </p:txBody>
      </p:sp>
      <p:sp>
        <p:nvSpPr>
          <p:cNvPr id="6151" name="Text Box 7">
            <a:extLst>
              <a:ext uri="{FF2B5EF4-FFF2-40B4-BE49-F238E27FC236}">
                <a16:creationId xmlns:a16="http://schemas.microsoft.com/office/drawing/2014/main" id="{BDFF0DFB-9D67-42F5-98A7-56874E657374}"/>
              </a:ext>
            </a:extLst>
          </p:cNvPr>
          <p:cNvSpPr txBox="1">
            <a:spLocks noChangeArrowheads="1"/>
          </p:cNvSpPr>
          <p:nvPr/>
        </p:nvSpPr>
        <p:spPr bwMode="auto">
          <a:xfrm>
            <a:off x="990600" y="4114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4</a:t>
            </a:r>
            <a:r>
              <a:rPr lang="zh-CN" altLang="en-US" sz="3200">
                <a:latin typeface="Arial" panose="020B0604020202020204" pitchFamily="34" charset="0"/>
              </a:rPr>
              <a:t>、竞赛中基本的数据结构与算法 </a:t>
            </a:r>
          </a:p>
        </p:txBody>
      </p:sp>
      <p:sp>
        <p:nvSpPr>
          <p:cNvPr id="6152" name="Text Box 8">
            <a:extLst>
              <a:ext uri="{FF2B5EF4-FFF2-40B4-BE49-F238E27FC236}">
                <a16:creationId xmlns:a16="http://schemas.microsoft.com/office/drawing/2014/main" id="{D0099051-8C3D-466D-BF00-FE6358E037FA}"/>
              </a:ext>
            </a:extLst>
          </p:cNvPr>
          <p:cNvSpPr txBox="1">
            <a:spLocks noChangeArrowheads="1"/>
          </p:cNvSpPr>
          <p:nvPr/>
        </p:nvSpPr>
        <p:spPr bwMode="auto">
          <a:xfrm>
            <a:off x="990600" y="4876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5</a:t>
            </a:r>
            <a:r>
              <a:rPr lang="zh-CN" altLang="en-US" sz="3200">
                <a:latin typeface="Arial" panose="020B0604020202020204" pitchFamily="34" charset="0"/>
              </a:rPr>
              <a:t>、</a:t>
            </a:r>
            <a:r>
              <a:rPr lang="en-US" altLang="zh-CN" sz="3200" b="1">
                <a:latin typeface="Courier New" panose="02070309020205020404" pitchFamily="49" charset="0"/>
              </a:rPr>
              <a:t>ZOJ</a:t>
            </a:r>
            <a:r>
              <a:rPr lang="zh-CN" altLang="en-US" sz="3200">
                <a:latin typeface="Arial" panose="020B0604020202020204" pitchFamily="34" charset="0"/>
              </a:rPr>
              <a:t>入门</a:t>
            </a:r>
          </a:p>
        </p:txBody>
      </p:sp>
      <p:sp>
        <p:nvSpPr>
          <p:cNvPr id="6153" name="Text Box 9">
            <a:extLst>
              <a:ext uri="{FF2B5EF4-FFF2-40B4-BE49-F238E27FC236}">
                <a16:creationId xmlns:a16="http://schemas.microsoft.com/office/drawing/2014/main" id="{C3831E49-940F-4C3B-90DE-1AE26D109FE7}"/>
              </a:ext>
            </a:extLst>
          </p:cNvPr>
          <p:cNvSpPr txBox="1">
            <a:spLocks noChangeArrowheads="1"/>
          </p:cNvSpPr>
          <p:nvPr/>
        </p:nvSpPr>
        <p:spPr bwMode="auto">
          <a:xfrm>
            <a:off x="990600" y="3352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3</a:t>
            </a:r>
            <a:r>
              <a:rPr lang="zh-CN" altLang="en-US" sz="3200">
                <a:latin typeface="Arial" panose="020B0604020202020204" pitchFamily="34" charset="0"/>
              </a:rPr>
              <a:t>、时空复杂度的分析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checkerboard(down)">
                                      <p:cBhvr>
                                        <p:cTn id="7" dur="500"/>
                                        <p:tgtEl>
                                          <p:spTgt spid="6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checkerboard(down)">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153"/>
                                        </p:tgtEl>
                                        <p:attrNameLst>
                                          <p:attrName>style.visibility</p:attrName>
                                        </p:attrNameLst>
                                      </p:cBhvr>
                                      <p:to>
                                        <p:strVal val="visible"/>
                                      </p:to>
                                    </p:set>
                                    <p:animEffect transition="in" filter="checkerboard(down)">
                                      <p:cBhvr>
                                        <p:cTn id="17" dur="500"/>
                                        <p:tgtEl>
                                          <p:spTgt spid="6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checkerboard(down)">
                                      <p:cBhvr>
                                        <p:cTn id="22" dur="500"/>
                                        <p:tgtEl>
                                          <p:spTgt spid="6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checkerboard(down)">
                                      <p:cBhvr>
                                        <p:cTn id="2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1" grpId="0" autoUpdateAnimBg="0"/>
      <p:bldP spid="6152" grpId="0" autoUpdateAnimBg="0"/>
      <p:bldP spid="61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42F0600-A4E3-4F3B-95E5-684FA9DF79A8}"/>
              </a:ext>
            </a:extLst>
          </p:cNvPr>
          <p:cNvSpPr>
            <a:spLocks noGrp="1"/>
          </p:cNvSpPr>
          <p:nvPr>
            <p:ph type="sldNum" sz="quarter" idx="12"/>
          </p:nvPr>
        </p:nvSpPr>
        <p:spPr/>
        <p:txBody>
          <a:bodyPr/>
          <a:lstStyle/>
          <a:p>
            <a:fld id="{D2A21968-2016-4082-97BA-2326CBAF3D31}" type="slidenum">
              <a:rPr lang="en-US" altLang="zh-CN"/>
              <a:pPr/>
              <a:t>20</a:t>
            </a:fld>
            <a:endParaRPr lang="en-US" altLang="zh-CN"/>
          </a:p>
        </p:txBody>
      </p:sp>
      <p:pic>
        <p:nvPicPr>
          <p:cNvPr id="28678" name="Picture 6" descr="sort">
            <a:extLst>
              <a:ext uri="{FF2B5EF4-FFF2-40B4-BE49-F238E27FC236}">
                <a16:creationId xmlns:a16="http://schemas.microsoft.com/office/drawing/2014/main" id="{4D11AFE2-E017-43A7-B3AF-092B8D3E4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7575"/>
            <a:ext cx="7600950" cy="3425825"/>
          </a:xfrm>
          <a:prstGeom prst="rect">
            <a:avLst/>
          </a:prstGeom>
          <a:noFill/>
          <a:extLst>
            <a:ext uri="{909E8E84-426E-40DD-AFC4-6F175D3DCCD1}">
              <a14:hiddenFill xmlns:a14="http://schemas.microsoft.com/office/drawing/2010/main">
                <a:solidFill>
                  <a:srgbClr val="FFFFFF"/>
                </a:solidFill>
              </a14:hiddenFill>
            </a:ext>
          </a:extLst>
        </p:spPr>
      </p:pic>
      <p:pic>
        <p:nvPicPr>
          <p:cNvPr id="28681" name="Picture 9" descr="Snap3">
            <a:extLst>
              <a:ext uri="{FF2B5EF4-FFF2-40B4-BE49-F238E27FC236}">
                <a16:creationId xmlns:a16="http://schemas.microsoft.com/office/drawing/2014/main" id="{D1013943-E77A-4B5B-BAB5-BA8292908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0600"/>
            <a:ext cx="7467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additive="base">
                                        <p:cTn id="7" dur="500"/>
                                        <p:tgtEl>
                                          <p:spTgt spid="28678"/>
                                        </p:tgtEl>
                                        <p:attrNameLst>
                                          <p:attrName>ppt_y</p:attrName>
                                        </p:attrNameLst>
                                      </p:cBhvr>
                                      <p:tavLst>
                                        <p:tav tm="0">
                                          <p:val>
                                            <p:strVal val="#ppt_y-#ppt_h*1.125000"/>
                                          </p:val>
                                        </p:tav>
                                        <p:tav tm="100000">
                                          <p:val>
                                            <p:strVal val="#ppt_y"/>
                                          </p:val>
                                        </p:tav>
                                      </p:tavLst>
                                    </p:anim>
                                    <p:animEffect transition="in" filter="wipe(down)">
                                      <p:cBhvr>
                                        <p:cTn id="8" dur="500"/>
                                        <p:tgtEl>
                                          <p:spTgt spid="286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p:tgtEl>
                                          <p:spTgt spid="28681"/>
                                        </p:tgtEl>
                                        <p:attrNameLst>
                                          <p:attrName>ppt_y</p:attrName>
                                        </p:attrNameLst>
                                      </p:cBhvr>
                                      <p:tavLst>
                                        <p:tav tm="0">
                                          <p:val>
                                            <p:strVal val="#ppt_y+#ppt_h*1.125000"/>
                                          </p:val>
                                        </p:tav>
                                        <p:tav tm="100000">
                                          <p:val>
                                            <p:strVal val="#ppt_y"/>
                                          </p:val>
                                        </p:tav>
                                      </p:tavLst>
                                    </p:anim>
                                    <p:animEffect transition="in" filter="wipe(up)">
                                      <p:cBhvr>
                                        <p:cTn id="14"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26EF580-8C2C-439A-B0B5-D7E9BF3871E4}"/>
              </a:ext>
            </a:extLst>
          </p:cNvPr>
          <p:cNvSpPr>
            <a:spLocks noGrp="1"/>
          </p:cNvSpPr>
          <p:nvPr>
            <p:ph type="sldNum" sz="quarter" idx="12"/>
          </p:nvPr>
        </p:nvSpPr>
        <p:spPr/>
        <p:txBody>
          <a:bodyPr/>
          <a:lstStyle/>
          <a:p>
            <a:fld id="{94834A03-6607-4CE6-8487-7A08430744E1}" type="slidenum">
              <a:rPr lang="en-US" altLang="zh-CN"/>
              <a:pPr/>
              <a:t>21</a:t>
            </a:fld>
            <a:endParaRPr lang="en-US" altLang="zh-CN"/>
          </a:p>
        </p:txBody>
      </p:sp>
      <p:sp>
        <p:nvSpPr>
          <p:cNvPr id="29698" name="Rectangle 2">
            <a:extLst>
              <a:ext uri="{FF2B5EF4-FFF2-40B4-BE49-F238E27FC236}">
                <a16:creationId xmlns:a16="http://schemas.microsoft.com/office/drawing/2014/main" id="{A0BE59D7-BF91-49C5-A3BC-42544BF8B88B}"/>
              </a:ext>
            </a:extLst>
          </p:cNvPr>
          <p:cNvSpPr>
            <a:spLocks noGrp="1" noChangeArrowheads="1"/>
          </p:cNvSpPr>
          <p:nvPr>
            <p:ph type="title"/>
          </p:nvPr>
        </p:nvSpPr>
        <p:spPr>
          <a:xfrm>
            <a:off x="381000" y="304800"/>
            <a:ext cx="8243888" cy="1314450"/>
          </a:xfrm>
        </p:spPr>
        <p:txBody>
          <a:bodyPr/>
          <a:lstStyle/>
          <a:p>
            <a:r>
              <a:rPr lang="zh-CN" altLang="en-US"/>
              <a:t>枚举法</a:t>
            </a:r>
            <a:br>
              <a:rPr lang="zh-CN" altLang="en-US"/>
            </a:br>
            <a:endParaRPr lang="zh-CN" altLang="en-US"/>
          </a:p>
        </p:txBody>
      </p:sp>
      <p:sp>
        <p:nvSpPr>
          <p:cNvPr id="29700" name="Text Box 4">
            <a:extLst>
              <a:ext uri="{FF2B5EF4-FFF2-40B4-BE49-F238E27FC236}">
                <a16:creationId xmlns:a16="http://schemas.microsoft.com/office/drawing/2014/main" id="{3FCDB339-4C7E-403C-9B94-6CF5F99F2346}"/>
              </a:ext>
            </a:extLst>
          </p:cNvPr>
          <p:cNvSpPr txBox="1">
            <a:spLocks noChangeArrowheads="1"/>
          </p:cNvSpPr>
          <p:nvPr/>
        </p:nvSpPr>
        <p:spPr bwMode="auto">
          <a:xfrm>
            <a:off x="1066800" y="1219200"/>
            <a:ext cx="6858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又叫穷举法，它利用了计算机计算速度快且准确的特点，是最为朴素和有效的一种算法。</a:t>
            </a:r>
          </a:p>
        </p:txBody>
      </p:sp>
      <p:sp>
        <p:nvSpPr>
          <p:cNvPr id="29701" name="Text Box 5">
            <a:extLst>
              <a:ext uri="{FF2B5EF4-FFF2-40B4-BE49-F238E27FC236}">
                <a16:creationId xmlns:a16="http://schemas.microsoft.com/office/drawing/2014/main" id="{3AC0CF3D-4FAB-49B6-BB76-DEF76FA6771F}"/>
              </a:ext>
            </a:extLst>
          </p:cNvPr>
          <p:cNvSpPr txBox="1">
            <a:spLocks noChangeArrowheads="1"/>
          </p:cNvSpPr>
          <p:nvPr/>
        </p:nvSpPr>
        <p:spPr bwMode="auto">
          <a:xfrm>
            <a:off x="990600" y="297180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不是办法的办法</a:t>
            </a:r>
          </a:p>
        </p:txBody>
      </p:sp>
      <p:sp>
        <p:nvSpPr>
          <p:cNvPr id="29702" name="Text Box 6">
            <a:extLst>
              <a:ext uri="{FF2B5EF4-FFF2-40B4-BE49-F238E27FC236}">
                <a16:creationId xmlns:a16="http://schemas.microsoft.com/office/drawing/2014/main" id="{9865A1E7-2121-405D-8B49-1A0CF2FDE64B}"/>
              </a:ext>
            </a:extLst>
          </p:cNvPr>
          <p:cNvSpPr txBox="1">
            <a:spLocks noChangeArrowheads="1"/>
          </p:cNvSpPr>
          <p:nvPr/>
        </p:nvSpPr>
        <p:spPr bwMode="auto">
          <a:xfrm>
            <a:off x="990600" y="3886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但有时却是最好的办法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p:tgtEl>
                                          <p:spTgt spid="29698"/>
                                        </p:tgtEl>
                                        <p:attrNameLst>
                                          <p:attrName>ppt_x</p:attrName>
                                        </p:attrNameLst>
                                      </p:cBhvr>
                                      <p:tavLst>
                                        <p:tav tm="0">
                                          <p:val>
                                            <p:strVal val="#ppt_x-#ppt_w*1.125000"/>
                                          </p:val>
                                        </p:tav>
                                        <p:tav tm="100000">
                                          <p:val>
                                            <p:strVal val="#ppt_x"/>
                                          </p:val>
                                        </p:tav>
                                      </p:tavLst>
                                    </p:anim>
                                    <p:animEffect transition="in" filter="wipe(right)">
                                      <p:cBhvr>
                                        <p:cTn id="8" dur="500"/>
                                        <p:tgtEl>
                                          <p:spTgt spid="296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blinds(horizontal)">
                                      <p:cBhvr>
                                        <p:cTn id="13" dur="500"/>
                                        <p:tgtEl>
                                          <p:spTgt spid="297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blinds(horizontal)">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702"/>
                                        </p:tgtEl>
                                        <p:attrNameLst>
                                          <p:attrName>style.visibility</p:attrName>
                                        </p:attrNameLst>
                                      </p:cBhvr>
                                      <p:to>
                                        <p:strVal val="visible"/>
                                      </p:to>
                                    </p:set>
                                    <p:animEffect transition="in" filter="blinds(horizontal)">
                                      <p:cBhvr>
                                        <p:cTn id="23"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0" grpId="0" autoUpdateAnimBg="0"/>
      <p:bldP spid="29701" grpId="0" autoUpdateAnimBg="0"/>
      <p:bldP spid="2970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0D4B691-25C7-49A5-8585-B57D23568FC2}"/>
              </a:ext>
            </a:extLst>
          </p:cNvPr>
          <p:cNvSpPr>
            <a:spLocks noGrp="1"/>
          </p:cNvSpPr>
          <p:nvPr>
            <p:ph type="sldNum" sz="quarter" idx="12"/>
          </p:nvPr>
        </p:nvSpPr>
        <p:spPr/>
        <p:txBody>
          <a:bodyPr/>
          <a:lstStyle/>
          <a:p>
            <a:fld id="{ED2DE0BE-D680-47AE-832A-197841FAFC03}" type="slidenum">
              <a:rPr lang="en-US" altLang="zh-CN"/>
              <a:pPr/>
              <a:t>22</a:t>
            </a:fld>
            <a:endParaRPr lang="en-US" altLang="zh-CN"/>
          </a:p>
        </p:txBody>
      </p:sp>
      <p:sp>
        <p:nvSpPr>
          <p:cNvPr id="73730" name="Rectangle 2">
            <a:extLst>
              <a:ext uri="{FF2B5EF4-FFF2-40B4-BE49-F238E27FC236}">
                <a16:creationId xmlns:a16="http://schemas.microsoft.com/office/drawing/2014/main" id="{F3543A24-6C5F-42BF-9F2A-1CE693AD5951}"/>
              </a:ext>
            </a:extLst>
          </p:cNvPr>
          <p:cNvSpPr>
            <a:spLocks noGrp="1" noChangeArrowheads="1"/>
          </p:cNvSpPr>
          <p:nvPr>
            <p:ph type="title"/>
          </p:nvPr>
        </p:nvSpPr>
        <p:spPr/>
        <p:txBody>
          <a:bodyPr/>
          <a:lstStyle/>
          <a:p>
            <a:r>
              <a:rPr lang="en-US" altLang="zh-CN" sz="4000"/>
              <a:t>Pizza Anyone? </a:t>
            </a:r>
            <a:r>
              <a:rPr lang="zh-CN" altLang="en-US" sz="4000"/>
              <a:t>（</a:t>
            </a:r>
            <a:r>
              <a:rPr lang="en-US" altLang="zh-CN" sz="4000"/>
              <a:t>ZOJ 1219</a:t>
            </a:r>
            <a:r>
              <a:rPr lang="zh-CN" altLang="en-US" sz="4000"/>
              <a:t>）</a:t>
            </a:r>
          </a:p>
        </p:txBody>
      </p:sp>
      <p:sp>
        <p:nvSpPr>
          <p:cNvPr id="73731" name="Rectangle 3">
            <a:extLst>
              <a:ext uri="{FF2B5EF4-FFF2-40B4-BE49-F238E27FC236}">
                <a16:creationId xmlns:a16="http://schemas.microsoft.com/office/drawing/2014/main" id="{9F138302-F0C4-4D66-B4FB-D8D67DC3943C}"/>
              </a:ext>
            </a:extLst>
          </p:cNvPr>
          <p:cNvSpPr>
            <a:spLocks noGrp="1" noChangeArrowheads="1"/>
          </p:cNvSpPr>
          <p:nvPr>
            <p:ph type="body" idx="1"/>
          </p:nvPr>
        </p:nvSpPr>
        <p:spPr>
          <a:xfrm>
            <a:off x="457200" y="1600200"/>
            <a:ext cx="8382000" cy="4456113"/>
          </a:xfrm>
        </p:spPr>
        <p:txBody>
          <a:bodyPr/>
          <a:lstStyle/>
          <a:p>
            <a:r>
              <a:rPr lang="zh-CN" altLang="en-US"/>
              <a:t>题目大意：</a:t>
            </a:r>
          </a:p>
          <a:p>
            <a:pPr>
              <a:buFontTx/>
              <a:buNone/>
            </a:pPr>
            <a:r>
              <a:rPr lang="zh-CN" altLang="en-US"/>
              <a:t>        你需要为你和你的朋友们订一个皮萨。每个朋友都会告诉你他们想和不想放进皮萨里的东西。</a:t>
            </a:r>
          </a:p>
          <a:p>
            <a:pPr>
              <a:buFontTx/>
              <a:buNone/>
            </a:pPr>
            <a:r>
              <a:rPr lang="zh-CN" altLang="en-US"/>
              <a:t>        你是否能订一个皮萨，让他满足每个人至少一个条件。</a:t>
            </a:r>
          </a:p>
          <a:p>
            <a:pPr>
              <a:buFontTx/>
              <a:buNone/>
            </a:pPr>
            <a:r>
              <a:rPr lang="zh-CN" altLang="en-US"/>
              <a:t>        假设一共有</a:t>
            </a:r>
            <a:r>
              <a:rPr lang="en-US" altLang="zh-CN"/>
              <a:t>16</a:t>
            </a:r>
            <a:r>
              <a:rPr lang="zh-CN" altLang="en-US"/>
              <a:t>种东西可以放进皮萨。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p:tgtEl>
                                          <p:spTgt spid="73730"/>
                                        </p:tgtEl>
                                        <p:attrNameLst>
                                          <p:attrName>ppt_y</p:attrName>
                                        </p:attrNameLst>
                                      </p:cBhvr>
                                      <p:tavLst>
                                        <p:tav tm="0">
                                          <p:val>
                                            <p:strVal val="#ppt_y+#ppt_h*1.125000"/>
                                          </p:val>
                                        </p:tav>
                                        <p:tav tm="100000">
                                          <p:val>
                                            <p:strVal val="#ppt_y"/>
                                          </p:val>
                                        </p:tav>
                                      </p:tavLst>
                                    </p:anim>
                                    <p:animEffect transition="in" filter="wipe(up)">
                                      <p:cBhvr>
                                        <p:cTn id="8" dur="500"/>
                                        <p:tgtEl>
                                          <p:spTgt spid="7373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 calcmode="lin" valueType="num">
                                      <p:cBhvr>
                                        <p:cTn id="13" dur="5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37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3731">
                                            <p:txEl>
                                              <p:pRg st="1" end="1"/>
                                            </p:txEl>
                                          </p:spTgt>
                                        </p:tgtEl>
                                        <p:attrNameLst>
                                          <p:attrName>style.visibility</p:attrName>
                                        </p:attrNameLst>
                                      </p:cBhvr>
                                      <p:to>
                                        <p:strVal val="visible"/>
                                      </p:to>
                                    </p:set>
                                    <p:anim calcmode="lin" valueType="num">
                                      <p:cBhvr>
                                        <p:cTn id="19" dur="5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373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3731">
                                            <p:txEl>
                                              <p:pRg st="2" end="2"/>
                                            </p:txEl>
                                          </p:spTgt>
                                        </p:tgtEl>
                                        <p:attrNameLst>
                                          <p:attrName>style.visibility</p:attrName>
                                        </p:attrNameLst>
                                      </p:cBhvr>
                                      <p:to>
                                        <p:strVal val="visible"/>
                                      </p:to>
                                    </p:set>
                                    <p:anim calcmode="lin" valueType="num">
                                      <p:cBhvr>
                                        <p:cTn id="25" dur="5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737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73731">
                                            <p:txEl>
                                              <p:pRg st="3" end="3"/>
                                            </p:txEl>
                                          </p:spTgt>
                                        </p:tgtEl>
                                        <p:attrNameLst>
                                          <p:attrName>style.visibility</p:attrName>
                                        </p:attrNameLst>
                                      </p:cBhvr>
                                      <p:to>
                                        <p:strVal val="visible"/>
                                      </p:to>
                                    </p:set>
                                    <p:anim calcmode="lin" valueType="num">
                                      <p:cBhvr>
                                        <p:cTn id="31" dur="5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73731">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57383A69-AD05-452B-8BB0-474A0B698280}"/>
              </a:ext>
            </a:extLst>
          </p:cNvPr>
          <p:cNvSpPr>
            <a:spLocks noGrp="1"/>
          </p:cNvSpPr>
          <p:nvPr>
            <p:ph type="sldNum" sz="quarter" idx="12"/>
          </p:nvPr>
        </p:nvSpPr>
        <p:spPr/>
        <p:txBody>
          <a:bodyPr/>
          <a:lstStyle/>
          <a:p>
            <a:fld id="{35C4EA38-9A34-4ED5-9650-FAAA73E5C602}" type="slidenum">
              <a:rPr lang="en-US" altLang="zh-CN"/>
              <a:pPr/>
              <a:t>23</a:t>
            </a:fld>
            <a:endParaRPr lang="en-US" altLang="zh-CN"/>
          </a:p>
        </p:txBody>
      </p:sp>
      <p:sp>
        <p:nvSpPr>
          <p:cNvPr id="74756" name="Text Box 4">
            <a:extLst>
              <a:ext uri="{FF2B5EF4-FFF2-40B4-BE49-F238E27FC236}">
                <a16:creationId xmlns:a16="http://schemas.microsoft.com/office/drawing/2014/main" id="{FAB5D34A-AA01-47CB-9ABE-42B63FEFBF7D}"/>
              </a:ext>
            </a:extLst>
          </p:cNvPr>
          <p:cNvSpPr txBox="1">
            <a:spLocks noChangeArrowheads="1"/>
          </p:cNvSpPr>
          <p:nvPr/>
        </p:nvSpPr>
        <p:spPr bwMode="auto">
          <a:xfrm>
            <a:off x="914400" y="7620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p>
        </p:txBody>
      </p:sp>
      <p:graphicFrame>
        <p:nvGraphicFramePr>
          <p:cNvPr id="74757" name="Object 5">
            <a:extLst>
              <a:ext uri="{FF2B5EF4-FFF2-40B4-BE49-F238E27FC236}">
                <a16:creationId xmlns:a16="http://schemas.microsoft.com/office/drawing/2014/main" id="{37E14A73-BDAD-4D50-891B-9E1FFCFBEB71}"/>
              </a:ext>
            </a:extLst>
          </p:cNvPr>
          <p:cNvGraphicFramePr>
            <a:graphicFrameLocks noChangeAspect="1"/>
          </p:cNvGraphicFramePr>
          <p:nvPr>
            <p:ph/>
          </p:nvPr>
        </p:nvGraphicFramePr>
        <p:xfrm>
          <a:off x="1752600" y="2286000"/>
          <a:ext cx="6096000" cy="1625600"/>
        </p:xfrm>
        <a:graphic>
          <a:graphicData uri="http://schemas.openxmlformats.org/presentationml/2006/ole">
            <mc:AlternateContent xmlns:mc="http://schemas.openxmlformats.org/markup-compatibility/2006">
              <mc:Choice xmlns:v="urn:schemas-microsoft-com:vml" Requires="v">
                <p:oleObj spid="_x0000_s74762" name="公式" r:id="rId3" imgW="761760" imgH="203040" progId="Equation.3">
                  <p:embed/>
                </p:oleObj>
              </mc:Choice>
              <mc:Fallback>
                <p:oleObj name="公式" r:id="rId3" imgW="76176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6096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61" name="Group 9">
            <a:extLst>
              <a:ext uri="{FF2B5EF4-FFF2-40B4-BE49-F238E27FC236}">
                <a16:creationId xmlns:a16="http://schemas.microsoft.com/office/drawing/2014/main" id="{AADBDD71-5954-4CCD-9148-6168E97E601E}"/>
              </a:ext>
            </a:extLst>
          </p:cNvPr>
          <p:cNvGrpSpPr>
            <a:grpSpLocks/>
          </p:cNvGrpSpPr>
          <p:nvPr/>
        </p:nvGrpSpPr>
        <p:grpSpPr bwMode="auto">
          <a:xfrm>
            <a:off x="6172200" y="4191000"/>
            <a:ext cx="2057400" cy="838200"/>
            <a:chOff x="3888" y="2640"/>
            <a:chExt cx="1296" cy="528"/>
          </a:xfrm>
        </p:grpSpPr>
        <p:sp>
          <p:nvSpPr>
            <p:cNvPr id="74759" name="AutoShape 7">
              <a:extLst>
                <a:ext uri="{FF2B5EF4-FFF2-40B4-BE49-F238E27FC236}">
                  <a16:creationId xmlns:a16="http://schemas.microsoft.com/office/drawing/2014/main" id="{6CB5407B-438F-451B-98F2-116FF364C872}"/>
                </a:ext>
              </a:extLst>
            </p:cNvPr>
            <p:cNvSpPr>
              <a:spLocks noChangeArrowheads="1"/>
            </p:cNvSpPr>
            <p:nvPr/>
          </p:nvSpPr>
          <p:spPr bwMode="auto">
            <a:xfrm>
              <a:off x="3888" y="2640"/>
              <a:ext cx="1296" cy="528"/>
            </a:xfrm>
            <a:prstGeom prst="wedgeRoundRectCallout">
              <a:avLst>
                <a:gd name="adj1" fmla="val -47375"/>
                <a:gd name="adj2" fmla="val -971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74760" name="Text Box 8">
              <a:extLst>
                <a:ext uri="{FF2B5EF4-FFF2-40B4-BE49-F238E27FC236}">
                  <a16:creationId xmlns:a16="http://schemas.microsoft.com/office/drawing/2014/main" id="{66A41A45-2807-42AE-9350-5D85FE336A30}"/>
                </a:ext>
              </a:extLst>
            </p:cNvPr>
            <p:cNvSpPr txBox="1">
              <a:spLocks noChangeArrowheads="1"/>
            </p:cNvSpPr>
            <p:nvPr/>
          </p:nvSpPr>
          <p:spPr bwMode="auto">
            <a:xfrm>
              <a:off x="3936" y="2688"/>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是个对计算机很小的数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4761"/>
                                        </p:tgtEl>
                                        <p:attrNameLst>
                                          <p:attrName>style.visibility</p:attrName>
                                        </p:attrNameLst>
                                      </p:cBhvr>
                                      <p:to>
                                        <p:strVal val="visible"/>
                                      </p:to>
                                    </p:set>
                                    <p:anim calcmode="lin" valueType="num">
                                      <p:cBhvr additive="base">
                                        <p:cTn id="12" dur="500" fill="hold"/>
                                        <p:tgtEl>
                                          <p:spTgt spid="74761"/>
                                        </p:tgtEl>
                                        <p:attrNameLst>
                                          <p:attrName>ppt_x</p:attrName>
                                        </p:attrNameLst>
                                      </p:cBhvr>
                                      <p:tavLst>
                                        <p:tav tm="0">
                                          <p:val>
                                            <p:strVal val="#ppt_x"/>
                                          </p:val>
                                        </p:tav>
                                        <p:tav tm="100000">
                                          <p:val>
                                            <p:strVal val="#ppt_x"/>
                                          </p:val>
                                        </p:tav>
                                      </p:tavLst>
                                    </p:anim>
                                    <p:anim calcmode="lin" valueType="num">
                                      <p:cBhvr additive="base">
                                        <p:cTn id="13" dur="500" fill="hold"/>
                                        <p:tgtEl>
                                          <p:spTgt spid="74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3C5DB94C-ADA7-4EB5-94D7-9E0DE462A95C}"/>
              </a:ext>
            </a:extLst>
          </p:cNvPr>
          <p:cNvSpPr>
            <a:spLocks noGrp="1"/>
          </p:cNvSpPr>
          <p:nvPr>
            <p:ph type="sldNum" sz="quarter" idx="12"/>
          </p:nvPr>
        </p:nvSpPr>
        <p:spPr/>
        <p:txBody>
          <a:bodyPr/>
          <a:lstStyle/>
          <a:p>
            <a:fld id="{3938D005-0C3F-42CF-AB38-A7142F001515}" type="slidenum">
              <a:rPr lang="en-US" altLang="zh-CN"/>
              <a:pPr/>
              <a:t>24</a:t>
            </a:fld>
            <a:endParaRPr lang="en-US" altLang="zh-CN"/>
          </a:p>
        </p:txBody>
      </p:sp>
      <p:sp>
        <p:nvSpPr>
          <p:cNvPr id="30722" name="Rectangle 2">
            <a:extLst>
              <a:ext uri="{FF2B5EF4-FFF2-40B4-BE49-F238E27FC236}">
                <a16:creationId xmlns:a16="http://schemas.microsoft.com/office/drawing/2014/main" id="{FB39325F-4920-47F8-98F3-50ABACA1234C}"/>
              </a:ext>
            </a:extLst>
          </p:cNvPr>
          <p:cNvSpPr>
            <a:spLocks noGrp="1" noChangeArrowheads="1"/>
          </p:cNvSpPr>
          <p:nvPr>
            <p:ph type="title"/>
          </p:nvPr>
        </p:nvSpPr>
        <p:spPr/>
        <p:txBody>
          <a:bodyPr/>
          <a:lstStyle/>
          <a:p>
            <a:r>
              <a:rPr lang="zh-CN" altLang="en-US" b="1">
                <a:latin typeface="Courier New" panose="02070309020205020404" pitchFamily="49" charset="0"/>
              </a:rPr>
              <a:t>贪心法</a:t>
            </a:r>
            <a:r>
              <a:rPr lang="en-US" altLang="zh-CN" b="1">
                <a:latin typeface="Courier New" panose="02070309020205020404" pitchFamily="49" charset="0"/>
              </a:rPr>
              <a:t>(Greedy)</a:t>
            </a:r>
          </a:p>
        </p:txBody>
      </p:sp>
      <p:sp>
        <p:nvSpPr>
          <p:cNvPr id="30725" name="Text Box 5">
            <a:extLst>
              <a:ext uri="{FF2B5EF4-FFF2-40B4-BE49-F238E27FC236}">
                <a16:creationId xmlns:a16="http://schemas.microsoft.com/office/drawing/2014/main" id="{69B330CA-3F92-4F5D-830B-FAE842C4AB9C}"/>
              </a:ext>
            </a:extLst>
          </p:cNvPr>
          <p:cNvSpPr txBox="1">
            <a:spLocks noChangeArrowheads="1"/>
          </p:cNvSpPr>
          <p:nvPr/>
        </p:nvSpPr>
        <p:spPr bwMode="auto">
          <a:xfrm>
            <a:off x="1600200" y="47244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a:latin typeface="Verdana" panose="020B0604030504040204" pitchFamily="34" charset="0"/>
              </a:rPr>
              <a:t>矩阵胚理论（详情请参考算法导论）</a:t>
            </a:r>
          </a:p>
        </p:txBody>
      </p:sp>
      <p:sp>
        <p:nvSpPr>
          <p:cNvPr id="30727" name="Text Box 7">
            <a:extLst>
              <a:ext uri="{FF2B5EF4-FFF2-40B4-BE49-F238E27FC236}">
                <a16:creationId xmlns:a16="http://schemas.microsoft.com/office/drawing/2014/main" id="{5DF3B200-B727-4B64-993A-40494C4DF931}"/>
              </a:ext>
            </a:extLst>
          </p:cNvPr>
          <p:cNvSpPr txBox="1">
            <a:spLocks noChangeArrowheads="1"/>
          </p:cNvSpPr>
          <p:nvPr/>
        </p:nvSpPr>
        <p:spPr bwMode="auto">
          <a:xfrm>
            <a:off x="1143000" y="17526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枚举法的时间效率很低，贪心法恰恰与其相反。并且贪心法的程序也很好实现。</a:t>
            </a:r>
          </a:p>
        </p:txBody>
      </p:sp>
      <p:sp>
        <p:nvSpPr>
          <p:cNvPr id="30731" name="Text Box 11">
            <a:extLst>
              <a:ext uri="{FF2B5EF4-FFF2-40B4-BE49-F238E27FC236}">
                <a16:creationId xmlns:a16="http://schemas.microsoft.com/office/drawing/2014/main" id="{6305A204-898A-4547-831F-1F667107F795}"/>
              </a:ext>
            </a:extLst>
          </p:cNvPr>
          <p:cNvSpPr txBox="1">
            <a:spLocks noChangeArrowheads="1"/>
          </p:cNvSpPr>
          <p:nvPr/>
        </p:nvSpPr>
        <p:spPr bwMode="auto">
          <a:xfrm>
            <a:off x="1143000" y="286385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无数论文都指责贪心法往往得不到问题的最优解。</a:t>
            </a:r>
          </a:p>
        </p:txBody>
      </p:sp>
      <p:sp>
        <p:nvSpPr>
          <p:cNvPr id="30732" name="Text Box 12">
            <a:extLst>
              <a:ext uri="{FF2B5EF4-FFF2-40B4-BE49-F238E27FC236}">
                <a16:creationId xmlns:a16="http://schemas.microsoft.com/office/drawing/2014/main" id="{5C59A9BC-D42E-4790-A0B8-7D8DCC8CD533}"/>
              </a:ext>
            </a:extLst>
          </p:cNvPr>
          <p:cNvSpPr txBox="1">
            <a:spLocks noChangeArrowheads="1"/>
          </p:cNvSpPr>
          <p:nvPr/>
        </p:nvSpPr>
        <p:spPr bwMode="auto">
          <a:xfrm>
            <a:off x="1143000" y="39624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绝世高手与普通高手的差距所在。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p:tgtEl>
                                          <p:spTgt spid="30722"/>
                                        </p:tgtEl>
                                        <p:attrNameLst>
                                          <p:attrName>ppt_y</p:attrName>
                                        </p:attrNameLst>
                                      </p:cBhvr>
                                      <p:tavLst>
                                        <p:tav tm="0">
                                          <p:val>
                                            <p:strVal val="#ppt_y+#ppt_h*1.125000"/>
                                          </p:val>
                                        </p:tav>
                                        <p:tav tm="100000">
                                          <p:val>
                                            <p:strVal val="#ppt_y"/>
                                          </p:val>
                                        </p:tav>
                                      </p:tavLst>
                                    </p:anim>
                                    <p:animEffect transition="in" filter="wipe(up)">
                                      <p:cBhvr>
                                        <p:cTn id="8" dur="500"/>
                                        <p:tgtEl>
                                          <p:spTgt spid="307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27"/>
                                        </p:tgtEl>
                                        <p:attrNameLst>
                                          <p:attrName>style.visibility</p:attrName>
                                        </p:attrNameLst>
                                      </p:cBhvr>
                                      <p:to>
                                        <p:strVal val="visible"/>
                                      </p:to>
                                    </p:set>
                                    <p:animEffect transition="in" filter="blinds(horizontal)">
                                      <p:cBhvr>
                                        <p:cTn id="13" dur="500"/>
                                        <p:tgtEl>
                                          <p:spTgt spid="30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731"/>
                                        </p:tgtEl>
                                        <p:attrNameLst>
                                          <p:attrName>style.visibility</p:attrName>
                                        </p:attrNameLst>
                                      </p:cBhvr>
                                      <p:to>
                                        <p:strVal val="visible"/>
                                      </p:to>
                                    </p:set>
                                    <p:animEffect transition="in" filter="blinds(horizontal)">
                                      <p:cBhvr>
                                        <p:cTn id="18" dur="500"/>
                                        <p:tgtEl>
                                          <p:spTgt spid="307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32"/>
                                        </p:tgtEl>
                                        <p:attrNameLst>
                                          <p:attrName>style.visibility</p:attrName>
                                        </p:attrNameLst>
                                      </p:cBhvr>
                                      <p:to>
                                        <p:strVal val="visible"/>
                                      </p:to>
                                    </p:set>
                                    <p:animEffect transition="in" filter="blinds(horizontal)">
                                      <p:cBhvr>
                                        <p:cTn id="23" dur="500"/>
                                        <p:tgtEl>
                                          <p:spTgt spid="307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725"/>
                                        </p:tgtEl>
                                        <p:attrNameLst>
                                          <p:attrName>style.visibility</p:attrName>
                                        </p:attrNameLst>
                                      </p:cBhvr>
                                      <p:to>
                                        <p:strVal val="visible"/>
                                      </p:to>
                                    </p:set>
                                    <p:animEffect transition="in" filter="blinds(horizontal)">
                                      <p:cBhvr>
                                        <p:cTn id="28"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5" grpId="0" autoUpdateAnimBg="0"/>
      <p:bldP spid="30727" grpId="0" autoUpdateAnimBg="0"/>
      <p:bldP spid="30731" grpId="0" autoUpdateAnimBg="0"/>
      <p:bldP spid="3073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3359B7A-4D6C-4602-9CA2-426F1E58F66C}"/>
              </a:ext>
            </a:extLst>
          </p:cNvPr>
          <p:cNvSpPr>
            <a:spLocks noGrp="1"/>
          </p:cNvSpPr>
          <p:nvPr>
            <p:ph type="sldNum" sz="quarter" idx="12"/>
          </p:nvPr>
        </p:nvSpPr>
        <p:spPr/>
        <p:txBody>
          <a:bodyPr/>
          <a:lstStyle/>
          <a:p>
            <a:fld id="{6F0052DD-CCAA-458E-AB93-3D4A31E2272C}" type="slidenum">
              <a:rPr lang="en-US" altLang="zh-CN"/>
              <a:pPr/>
              <a:t>25</a:t>
            </a:fld>
            <a:endParaRPr lang="en-US" altLang="zh-CN"/>
          </a:p>
        </p:txBody>
      </p:sp>
      <p:sp>
        <p:nvSpPr>
          <p:cNvPr id="32770" name="Rectangle 2">
            <a:extLst>
              <a:ext uri="{FF2B5EF4-FFF2-40B4-BE49-F238E27FC236}">
                <a16:creationId xmlns:a16="http://schemas.microsoft.com/office/drawing/2014/main" id="{611443D1-40DC-4392-9997-EEAA609F7B89}"/>
              </a:ext>
            </a:extLst>
          </p:cNvPr>
          <p:cNvSpPr>
            <a:spLocks noGrp="1" noChangeArrowheads="1"/>
          </p:cNvSpPr>
          <p:nvPr>
            <p:ph type="title"/>
          </p:nvPr>
        </p:nvSpPr>
        <p:spPr>
          <a:xfrm>
            <a:off x="533400" y="838200"/>
            <a:ext cx="8243888" cy="1314450"/>
          </a:xfrm>
        </p:spPr>
        <p:txBody>
          <a:bodyPr/>
          <a:lstStyle/>
          <a:p>
            <a:r>
              <a:rPr lang="zh-CN" altLang="en-US" sz="5400" b="1"/>
              <a:t>栈和队列</a:t>
            </a:r>
          </a:p>
        </p:txBody>
      </p:sp>
      <p:sp>
        <p:nvSpPr>
          <p:cNvPr id="32771" name="Rectangle 3">
            <a:extLst>
              <a:ext uri="{FF2B5EF4-FFF2-40B4-BE49-F238E27FC236}">
                <a16:creationId xmlns:a16="http://schemas.microsoft.com/office/drawing/2014/main" id="{27266EA5-9901-4FB3-8793-9867DBBACD27}"/>
              </a:ext>
            </a:extLst>
          </p:cNvPr>
          <p:cNvSpPr>
            <a:spLocks noGrp="1" noChangeArrowheads="1"/>
          </p:cNvSpPr>
          <p:nvPr>
            <p:ph type="body" idx="1"/>
          </p:nvPr>
        </p:nvSpPr>
        <p:spPr>
          <a:xfrm>
            <a:off x="1600200" y="2667000"/>
            <a:ext cx="5257800" cy="1447800"/>
          </a:xfrm>
        </p:spPr>
        <p:txBody>
          <a:bodyPr/>
          <a:lstStyle/>
          <a:p>
            <a:r>
              <a:rPr lang="zh-CN" altLang="en-US"/>
              <a:t>栈：后进先出（</a:t>
            </a:r>
            <a:r>
              <a:rPr lang="en-US" altLang="zh-CN"/>
              <a:t>LIFO</a:t>
            </a:r>
            <a:r>
              <a:rPr lang="zh-CN" altLang="en-US"/>
              <a:t>）</a:t>
            </a:r>
          </a:p>
          <a:p>
            <a:r>
              <a:rPr lang="zh-CN" altLang="en-US"/>
              <a:t>队列：先进先出（</a:t>
            </a:r>
            <a:r>
              <a:rPr lang="en-US" altLang="zh-CN"/>
              <a:t>FIFO</a:t>
            </a:r>
            <a:r>
              <a:rPr lang="zh-CN" altLang="en-US"/>
              <a:t>）</a:t>
            </a:r>
          </a:p>
          <a:p>
            <a:pPr>
              <a:buFontTx/>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checkerboard(down)">
                                      <p:cBhvr>
                                        <p:cTn id="12" dur="500"/>
                                        <p:tgtEl>
                                          <p:spTgt spid="32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checkerboard(down)">
                                      <p:cBhvr>
                                        <p:cTn id="17"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CBB0B85B-F759-47FC-9105-87CBF77FE14A}"/>
              </a:ext>
            </a:extLst>
          </p:cNvPr>
          <p:cNvSpPr>
            <a:spLocks noGrp="1"/>
          </p:cNvSpPr>
          <p:nvPr>
            <p:ph type="sldNum" sz="quarter" idx="12"/>
          </p:nvPr>
        </p:nvSpPr>
        <p:spPr/>
        <p:txBody>
          <a:bodyPr/>
          <a:lstStyle/>
          <a:p>
            <a:fld id="{8F93654D-9105-4AC9-997A-6A64DBC80E8C}" type="slidenum">
              <a:rPr lang="en-US" altLang="zh-CN"/>
              <a:pPr/>
              <a:t>26</a:t>
            </a:fld>
            <a:endParaRPr lang="en-US" altLang="zh-CN"/>
          </a:p>
        </p:txBody>
      </p:sp>
      <p:sp>
        <p:nvSpPr>
          <p:cNvPr id="77826" name="Rectangle 2">
            <a:extLst>
              <a:ext uri="{FF2B5EF4-FFF2-40B4-BE49-F238E27FC236}">
                <a16:creationId xmlns:a16="http://schemas.microsoft.com/office/drawing/2014/main" id="{EA9D0857-DAF9-4670-B7C6-B5A9052ACFF4}"/>
              </a:ext>
            </a:extLst>
          </p:cNvPr>
          <p:cNvSpPr>
            <a:spLocks noGrp="1" noChangeArrowheads="1"/>
          </p:cNvSpPr>
          <p:nvPr>
            <p:ph type="title"/>
          </p:nvPr>
        </p:nvSpPr>
        <p:spPr/>
        <p:txBody>
          <a:bodyPr/>
          <a:lstStyle/>
          <a:p>
            <a:r>
              <a:rPr lang="zh-CN" altLang="en-US"/>
              <a:t>字符串的输入与输出</a:t>
            </a:r>
            <a:br>
              <a:rPr lang="zh-CN" altLang="en-US"/>
            </a:br>
            <a:endParaRPr lang="zh-CN" altLang="en-US"/>
          </a:p>
        </p:txBody>
      </p:sp>
      <p:sp>
        <p:nvSpPr>
          <p:cNvPr id="77828" name="Text Box 4">
            <a:extLst>
              <a:ext uri="{FF2B5EF4-FFF2-40B4-BE49-F238E27FC236}">
                <a16:creationId xmlns:a16="http://schemas.microsoft.com/office/drawing/2014/main" id="{82B1639C-D156-4084-A8BD-84F665093037}"/>
              </a:ext>
            </a:extLst>
          </p:cNvPr>
          <p:cNvSpPr txBox="1">
            <a:spLocks noChangeArrowheads="1"/>
          </p:cNvSpPr>
          <p:nvPr/>
        </p:nvSpPr>
        <p:spPr bwMode="auto">
          <a:xfrm>
            <a:off x="685800" y="17526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&lt;cstring&gt; </a:t>
            </a:r>
            <a:r>
              <a:rPr lang="zh-CN" altLang="en-US" sz="3200"/>
              <a:t>或 </a:t>
            </a:r>
            <a:r>
              <a:rPr lang="en-US" altLang="zh-CN" sz="3200"/>
              <a:t>&lt;string.h&gt;</a:t>
            </a:r>
          </a:p>
        </p:txBody>
      </p:sp>
      <p:sp>
        <p:nvSpPr>
          <p:cNvPr id="77829" name="Text Box 5">
            <a:extLst>
              <a:ext uri="{FF2B5EF4-FFF2-40B4-BE49-F238E27FC236}">
                <a16:creationId xmlns:a16="http://schemas.microsoft.com/office/drawing/2014/main" id="{464B4ABB-708B-42AA-8296-EE7F79A92C55}"/>
              </a:ext>
            </a:extLst>
          </p:cNvPr>
          <p:cNvSpPr txBox="1">
            <a:spLocks noChangeArrowheads="1"/>
          </p:cNvSpPr>
          <p:nvPr/>
        </p:nvSpPr>
        <p:spPr bwMode="auto">
          <a:xfrm>
            <a:off x="685800" y="243840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&lt;string&gt;</a:t>
            </a:r>
          </a:p>
        </p:txBody>
      </p:sp>
      <p:sp>
        <p:nvSpPr>
          <p:cNvPr id="77830" name="Text Box 6">
            <a:extLst>
              <a:ext uri="{FF2B5EF4-FFF2-40B4-BE49-F238E27FC236}">
                <a16:creationId xmlns:a16="http://schemas.microsoft.com/office/drawing/2014/main" id="{F918C953-150E-4FC2-B9C6-D2AAB19D9850}"/>
              </a:ext>
            </a:extLst>
          </p:cNvPr>
          <p:cNvSpPr txBox="1">
            <a:spLocks noChangeArrowheads="1"/>
          </p:cNvSpPr>
          <p:nvPr/>
        </p:nvSpPr>
        <p:spPr bwMode="auto">
          <a:xfrm>
            <a:off x="685800" y="4479925"/>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char s[100];scanf("%s",s); string a(s);</a:t>
            </a:r>
          </a:p>
        </p:txBody>
      </p:sp>
      <p:sp>
        <p:nvSpPr>
          <p:cNvPr id="77832" name="Text Box 8">
            <a:extLst>
              <a:ext uri="{FF2B5EF4-FFF2-40B4-BE49-F238E27FC236}">
                <a16:creationId xmlns:a16="http://schemas.microsoft.com/office/drawing/2014/main" id="{79964946-DBC2-4395-8F98-FE2F32F939E4}"/>
              </a:ext>
            </a:extLst>
          </p:cNvPr>
          <p:cNvSpPr txBox="1">
            <a:spLocks noChangeArrowheads="1"/>
          </p:cNvSpPr>
          <p:nvPr/>
        </p:nvSpPr>
        <p:spPr bwMode="auto">
          <a:xfrm>
            <a:off x="685800" y="5135563"/>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String a; cin &gt;&gt; a;</a:t>
            </a:r>
          </a:p>
        </p:txBody>
      </p:sp>
      <p:sp>
        <p:nvSpPr>
          <p:cNvPr id="77833" name="Text Box 9">
            <a:extLst>
              <a:ext uri="{FF2B5EF4-FFF2-40B4-BE49-F238E27FC236}">
                <a16:creationId xmlns:a16="http://schemas.microsoft.com/office/drawing/2014/main" id="{2B30B739-B9CB-4118-A752-780A43D44D24}"/>
              </a:ext>
            </a:extLst>
          </p:cNvPr>
          <p:cNvSpPr txBox="1">
            <a:spLocks noChangeArrowheads="1"/>
          </p:cNvSpPr>
          <p:nvPr/>
        </p:nvSpPr>
        <p:spPr bwMode="auto">
          <a:xfrm>
            <a:off x="685800" y="11430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C++</a:t>
            </a:r>
            <a:r>
              <a:rPr lang="zh-CN" altLang="en-US" sz="3200"/>
              <a:t>常用头文件</a:t>
            </a:r>
          </a:p>
        </p:txBody>
      </p:sp>
      <p:sp>
        <p:nvSpPr>
          <p:cNvPr id="77834" name="Text Box 10">
            <a:extLst>
              <a:ext uri="{FF2B5EF4-FFF2-40B4-BE49-F238E27FC236}">
                <a16:creationId xmlns:a16="http://schemas.microsoft.com/office/drawing/2014/main" id="{5075F98F-38DA-4191-BB9F-196FF125E7EE}"/>
              </a:ext>
            </a:extLst>
          </p:cNvPr>
          <p:cNvSpPr txBox="1">
            <a:spLocks noChangeArrowheads="1"/>
          </p:cNvSpPr>
          <p:nvPr/>
        </p:nvSpPr>
        <p:spPr bwMode="auto">
          <a:xfrm>
            <a:off x="685800" y="3794125"/>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3200"/>
              <a:t>字符串的读入</a:t>
            </a:r>
          </a:p>
        </p:txBody>
      </p:sp>
      <p:grpSp>
        <p:nvGrpSpPr>
          <p:cNvPr id="77837" name="Group 13">
            <a:extLst>
              <a:ext uri="{FF2B5EF4-FFF2-40B4-BE49-F238E27FC236}">
                <a16:creationId xmlns:a16="http://schemas.microsoft.com/office/drawing/2014/main" id="{55F67DD8-1C0F-48D8-98FF-A0C278C78CC2}"/>
              </a:ext>
            </a:extLst>
          </p:cNvPr>
          <p:cNvGrpSpPr>
            <a:grpSpLocks/>
          </p:cNvGrpSpPr>
          <p:nvPr/>
        </p:nvGrpSpPr>
        <p:grpSpPr bwMode="auto">
          <a:xfrm>
            <a:off x="6019800" y="3200400"/>
            <a:ext cx="2895600" cy="1143000"/>
            <a:chOff x="2976" y="1968"/>
            <a:chExt cx="1824" cy="720"/>
          </a:xfrm>
        </p:grpSpPr>
        <p:sp>
          <p:nvSpPr>
            <p:cNvPr id="77835" name="AutoShape 11">
              <a:extLst>
                <a:ext uri="{FF2B5EF4-FFF2-40B4-BE49-F238E27FC236}">
                  <a16:creationId xmlns:a16="http://schemas.microsoft.com/office/drawing/2014/main" id="{D3633DD6-7449-4735-8539-B488294B326F}"/>
                </a:ext>
              </a:extLst>
            </p:cNvPr>
            <p:cNvSpPr>
              <a:spLocks noChangeArrowheads="1"/>
            </p:cNvSpPr>
            <p:nvPr/>
          </p:nvSpPr>
          <p:spPr bwMode="auto">
            <a:xfrm>
              <a:off x="2976" y="1968"/>
              <a:ext cx="1824" cy="72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77836" name="Text Box 12">
              <a:extLst>
                <a:ext uri="{FF2B5EF4-FFF2-40B4-BE49-F238E27FC236}">
                  <a16:creationId xmlns:a16="http://schemas.microsoft.com/office/drawing/2014/main" id="{1F898975-426C-479D-815E-C4E85A398BB0}"/>
                </a:ext>
              </a:extLst>
            </p:cNvPr>
            <p:cNvSpPr txBox="1">
              <a:spLocks noChangeArrowheads="1"/>
            </p:cNvSpPr>
            <p:nvPr/>
          </p:nvSpPr>
          <p:spPr bwMode="auto">
            <a:xfrm>
              <a:off x="3216" y="2016"/>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哪种读入更快？</a:t>
              </a:r>
            </a:p>
          </p:txBody>
        </p:sp>
      </p:grpSp>
      <p:grpSp>
        <p:nvGrpSpPr>
          <p:cNvPr id="77840" name="Group 16">
            <a:extLst>
              <a:ext uri="{FF2B5EF4-FFF2-40B4-BE49-F238E27FC236}">
                <a16:creationId xmlns:a16="http://schemas.microsoft.com/office/drawing/2014/main" id="{4C729B80-4589-4B31-8C5B-DF4CFA7138A3}"/>
              </a:ext>
            </a:extLst>
          </p:cNvPr>
          <p:cNvGrpSpPr>
            <a:grpSpLocks/>
          </p:cNvGrpSpPr>
          <p:nvPr/>
        </p:nvGrpSpPr>
        <p:grpSpPr bwMode="auto">
          <a:xfrm>
            <a:off x="6096000" y="1295400"/>
            <a:ext cx="2667000" cy="1524000"/>
            <a:chOff x="3840" y="816"/>
            <a:chExt cx="1680" cy="960"/>
          </a:xfrm>
        </p:grpSpPr>
        <p:sp>
          <p:nvSpPr>
            <p:cNvPr id="77838" name="AutoShape 14">
              <a:extLst>
                <a:ext uri="{FF2B5EF4-FFF2-40B4-BE49-F238E27FC236}">
                  <a16:creationId xmlns:a16="http://schemas.microsoft.com/office/drawing/2014/main" id="{5583B763-8A49-4268-BE32-CF63E86D99A7}"/>
                </a:ext>
              </a:extLst>
            </p:cNvPr>
            <p:cNvSpPr>
              <a:spLocks noChangeArrowheads="1"/>
            </p:cNvSpPr>
            <p:nvPr/>
          </p:nvSpPr>
          <p:spPr bwMode="auto">
            <a:xfrm>
              <a:off x="3840" y="816"/>
              <a:ext cx="1680" cy="96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9" name="Text Box 15">
              <a:extLst>
                <a:ext uri="{FF2B5EF4-FFF2-40B4-BE49-F238E27FC236}">
                  <a16:creationId xmlns:a16="http://schemas.microsoft.com/office/drawing/2014/main" id="{A4938081-A2C4-47A7-A78F-AD21D3C15571}"/>
                </a:ext>
              </a:extLst>
            </p:cNvPr>
            <p:cNvSpPr txBox="1">
              <a:spLocks noChangeArrowheads="1"/>
            </p:cNvSpPr>
            <p:nvPr/>
          </p:nvSpPr>
          <p:spPr bwMode="auto">
            <a:xfrm>
              <a:off x="3888" y="912"/>
              <a:ext cx="15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在输入数据达到</a:t>
              </a:r>
              <a:r>
                <a:rPr lang="en-US" altLang="zh-CN"/>
                <a:t>1M</a:t>
              </a:r>
              <a:r>
                <a:rPr lang="zh-CN" altLang="en-US"/>
                <a:t>时，</a:t>
              </a:r>
              <a:r>
                <a:rPr lang="en-US" altLang="zh-CN"/>
                <a:t>cin</a:t>
              </a:r>
              <a:r>
                <a:rPr lang="zh-CN" altLang="en-US"/>
                <a:t>，</a:t>
              </a:r>
              <a:r>
                <a:rPr lang="en-US" altLang="zh-CN"/>
                <a:t>cout</a:t>
              </a:r>
              <a:r>
                <a:rPr lang="zh-CN" altLang="en-US"/>
                <a:t>将比</a:t>
              </a:r>
              <a:r>
                <a:rPr lang="en-US" altLang="zh-CN"/>
                <a:t>scanf , printf</a:t>
              </a:r>
              <a:r>
                <a:rPr lang="zh-CN" altLang="en-US"/>
                <a:t>在速度上有明显的劣势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p:tgtEl>
                                          <p:spTgt spid="77826"/>
                                        </p:tgtEl>
                                        <p:attrNameLst>
                                          <p:attrName>ppt_y</p:attrName>
                                        </p:attrNameLst>
                                      </p:cBhvr>
                                      <p:tavLst>
                                        <p:tav tm="0">
                                          <p:val>
                                            <p:strVal val="#ppt_y+#ppt_h*1.125000"/>
                                          </p:val>
                                        </p:tav>
                                        <p:tav tm="100000">
                                          <p:val>
                                            <p:strVal val="#ppt_y"/>
                                          </p:val>
                                        </p:tav>
                                      </p:tavLst>
                                    </p:anim>
                                    <p:animEffect transition="in" filter="wipe(up)">
                                      <p:cBhvr>
                                        <p:cTn id="8" dur="500"/>
                                        <p:tgtEl>
                                          <p:spTgt spid="778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77833"/>
                                        </p:tgtEl>
                                        <p:attrNameLst>
                                          <p:attrName>style.visibility</p:attrName>
                                        </p:attrNameLst>
                                      </p:cBhvr>
                                      <p:to>
                                        <p:strVal val="visible"/>
                                      </p:to>
                                    </p:set>
                                    <p:animEffect transition="in" filter="checkerboard(down)">
                                      <p:cBhvr>
                                        <p:cTn id="13" dur="500"/>
                                        <p:tgtEl>
                                          <p:spTgt spid="778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77828"/>
                                        </p:tgtEl>
                                        <p:attrNameLst>
                                          <p:attrName>style.visibility</p:attrName>
                                        </p:attrNameLst>
                                      </p:cBhvr>
                                      <p:to>
                                        <p:strVal val="visible"/>
                                      </p:to>
                                    </p:set>
                                    <p:animEffect transition="in" filter="checkerboard(down)">
                                      <p:cBhvr>
                                        <p:cTn id="18" dur="500"/>
                                        <p:tgtEl>
                                          <p:spTgt spid="778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77829"/>
                                        </p:tgtEl>
                                        <p:attrNameLst>
                                          <p:attrName>style.visibility</p:attrName>
                                        </p:attrNameLst>
                                      </p:cBhvr>
                                      <p:to>
                                        <p:strVal val="visible"/>
                                      </p:to>
                                    </p:set>
                                    <p:animEffect transition="in" filter="checkerboard(down)">
                                      <p:cBhvr>
                                        <p:cTn id="23" dur="500"/>
                                        <p:tgtEl>
                                          <p:spTgt spid="778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77834"/>
                                        </p:tgtEl>
                                        <p:attrNameLst>
                                          <p:attrName>style.visibility</p:attrName>
                                        </p:attrNameLst>
                                      </p:cBhvr>
                                      <p:to>
                                        <p:strVal val="visible"/>
                                      </p:to>
                                    </p:set>
                                    <p:animEffect transition="in" filter="checkerboard(down)">
                                      <p:cBhvr>
                                        <p:cTn id="28" dur="500"/>
                                        <p:tgtEl>
                                          <p:spTgt spid="778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77830"/>
                                        </p:tgtEl>
                                        <p:attrNameLst>
                                          <p:attrName>style.visibility</p:attrName>
                                        </p:attrNameLst>
                                      </p:cBhvr>
                                      <p:to>
                                        <p:strVal val="visible"/>
                                      </p:to>
                                    </p:set>
                                    <p:animEffect transition="in" filter="checkerboard(down)">
                                      <p:cBhvr>
                                        <p:cTn id="33" dur="500"/>
                                        <p:tgtEl>
                                          <p:spTgt spid="778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5" fill="hold" grpId="0" nodeType="clickEffect">
                                  <p:stCondLst>
                                    <p:cond delay="0"/>
                                  </p:stCondLst>
                                  <p:childTnLst>
                                    <p:set>
                                      <p:cBhvr>
                                        <p:cTn id="37" dur="1" fill="hold">
                                          <p:stCondLst>
                                            <p:cond delay="0"/>
                                          </p:stCondLst>
                                        </p:cTn>
                                        <p:tgtEl>
                                          <p:spTgt spid="77832"/>
                                        </p:tgtEl>
                                        <p:attrNameLst>
                                          <p:attrName>style.visibility</p:attrName>
                                        </p:attrNameLst>
                                      </p:cBhvr>
                                      <p:to>
                                        <p:strVal val="visible"/>
                                      </p:to>
                                    </p:set>
                                    <p:animEffect transition="in" filter="checkerboard(down)">
                                      <p:cBhvr>
                                        <p:cTn id="38" dur="500"/>
                                        <p:tgtEl>
                                          <p:spTgt spid="778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nodeType="clickEffect">
                                  <p:stCondLst>
                                    <p:cond delay="0"/>
                                  </p:stCondLst>
                                  <p:childTnLst>
                                    <p:set>
                                      <p:cBhvr>
                                        <p:cTn id="42" dur="1" fill="hold">
                                          <p:stCondLst>
                                            <p:cond delay="0"/>
                                          </p:stCondLst>
                                        </p:cTn>
                                        <p:tgtEl>
                                          <p:spTgt spid="77837"/>
                                        </p:tgtEl>
                                        <p:attrNameLst>
                                          <p:attrName>style.visibility</p:attrName>
                                        </p:attrNameLst>
                                      </p:cBhvr>
                                      <p:to>
                                        <p:strVal val="visible"/>
                                      </p:to>
                                    </p:set>
                                    <p:anim calcmode="lin" valueType="num">
                                      <p:cBhvr>
                                        <p:cTn id="43" dur="1000" fill="hold"/>
                                        <p:tgtEl>
                                          <p:spTgt spid="77837"/>
                                        </p:tgtEl>
                                        <p:attrNameLst>
                                          <p:attrName>ppt_w</p:attrName>
                                        </p:attrNameLst>
                                      </p:cBhvr>
                                      <p:tavLst>
                                        <p:tav tm="0">
                                          <p:val>
                                            <p:fltVal val="0"/>
                                          </p:val>
                                        </p:tav>
                                        <p:tav tm="100000">
                                          <p:val>
                                            <p:strVal val="#ppt_w"/>
                                          </p:val>
                                        </p:tav>
                                      </p:tavLst>
                                    </p:anim>
                                    <p:anim calcmode="lin" valueType="num">
                                      <p:cBhvr>
                                        <p:cTn id="44" dur="1000" fill="hold"/>
                                        <p:tgtEl>
                                          <p:spTgt spid="77837"/>
                                        </p:tgtEl>
                                        <p:attrNameLst>
                                          <p:attrName>ppt_h</p:attrName>
                                        </p:attrNameLst>
                                      </p:cBhvr>
                                      <p:tavLst>
                                        <p:tav tm="0">
                                          <p:val>
                                            <p:fltVal val="0"/>
                                          </p:val>
                                        </p:tav>
                                        <p:tav tm="100000">
                                          <p:val>
                                            <p:strVal val="#ppt_h"/>
                                          </p:val>
                                        </p:tav>
                                      </p:tavLst>
                                    </p:anim>
                                    <p:anim calcmode="lin" valueType="num">
                                      <p:cBhvr>
                                        <p:cTn id="45" dur="1000" fill="hold"/>
                                        <p:tgtEl>
                                          <p:spTgt spid="7783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78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nodeType="clickEffect">
                                  <p:stCondLst>
                                    <p:cond delay="0"/>
                                  </p:stCondLst>
                                  <p:childTnLst>
                                    <p:set>
                                      <p:cBhvr>
                                        <p:cTn id="50" dur="1" fill="hold">
                                          <p:stCondLst>
                                            <p:cond delay="0"/>
                                          </p:stCondLst>
                                        </p:cTn>
                                        <p:tgtEl>
                                          <p:spTgt spid="77840"/>
                                        </p:tgtEl>
                                        <p:attrNameLst>
                                          <p:attrName>style.visibility</p:attrName>
                                        </p:attrNameLst>
                                      </p:cBhvr>
                                      <p:to>
                                        <p:strVal val="visible"/>
                                      </p:to>
                                    </p:set>
                                    <p:anim calcmode="lin" valueType="num">
                                      <p:cBhvr>
                                        <p:cTn id="51" dur="1000" fill="hold"/>
                                        <p:tgtEl>
                                          <p:spTgt spid="77840"/>
                                        </p:tgtEl>
                                        <p:attrNameLst>
                                          <p:attrName>ppt_w</p:attrName>
                                        </p:attrNameLst>
                                      </p:cBhvr>
                                      <p:tavLst>
                                        <p:tav tm="0">
                                          <p:val>
                                            <p:fltVal val="0"/>
                                          </p:val>
                                        </p:tav>
                                        <p:tav tm="100000">
                                          <p:val>
                                            <p:strVal val="#ppt_w"/>
                                          </p:val>
                                        </p:tav>
                                      </p:tavLst>
                                    </p:anim>
                                    <p:anim calcmode="lin" valueType="num">
                                      <p:cBhvr>
                                        <p:cTn id="52" dur="1000" fill="hold"/>
                                        <p:tgtEl>
                                          <p:spTgt spid="77840"/>
                                        </p:tgtEl>
                                        <p:attrNameLst>
                                          <p:attrName>ppt_h</p:attrName>
                                        </p:attrNameLst>
                                      </p:cBhvr>
                                      <p:tavLst>
                                        <p:tav tm="0">
                                          <p:val>
                                            <p:fltVal val="0"/>
                                          </p:val>
                                        </p:tav>
                                        <p:tav tm="100000">
                                          <p:val>
                                            <p:strVal val="#ppt_h"/>
                                          </p:val>
                                        </p:tav>
                                      </p:tavLst>
                                    </p:anim>
                                    <p:anim calcmode="lin" valueType="num">
                                      <p:cBhvr>
                                        <p:cTn id="53" dur="1000" fill="hold"/>
                                        <p:tgtEl>
                                          <p:spTgt spid="77840"/>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78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8" grpId="0" autoUpdateAnimBg="0"/>
      <p:bldP spid="77829" grpId="0" autoUpdateAnimBg="0"/>
      <p:bldP spid="77830" grpId="0" autoUpdateAnimBg="0"/>
      <p:bldP spid="77832" grpId="0" autoUpdateAnimBg="0"/>
      <p:bldP spid="77833" grpId="0" autoUpdateAnimBg="0"/>
      <p:bldP spid="7783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9FE8726-58BB-4A31-B4DC-FF64E1132509}"/>
              </a:ext>
            </a:extLst>
          </p:cNvPr>
          <p:cNvSpPr>
            <a:spLocks noGrp="1"/>
          </p:cNvSpPr>
          <p:nvPr>
            <p:ph type="sldNum" sz="quarter" idx="12"/>
          </p:nvPr>
        </p:nvSpPr>
        <p:spPr/>
        <p:txBody>
          <a:bodyPr/>
          <a:lstStyle/>
          <a:p>
            <a:fld id="{A274977D-5927-4216-8C94-6C6D9057C085}" type="slidenum">
              <a:rPr lang="en-US" altLang="zh-CN"/>
              <a:pPr/>
              <a:t>27</a:t>
            </a:fld>
            <a:endParaRPr lang="en-US" altLang="zh-CN"/>
          </a:p>
        </p:txBody>
      </p:sp>
      <p:sp>
        <p:nvSpPr>
          <p:cNvPr id="36866" name="Rectangle 2">
            <a:extLst>
              <a:ext uri="{FF2B5EF4-FFF2-40B4-BE49-F238E27FC236}">
                <a16:creationId xmlns:a16="http://schemas.microsoft.com/office/drawing/2014/main" id="{966493DE-ED1C-4EAF-8483-AB30A59D8CE6}"/>
              </a:ext>
            </a:extLst>
          </p:cNvPr>
          <p:cNvSpPr>
            <a:spLocks noGrp="1" noChangeArrowheads="1"/>
          </p:cNvSpPr>
          <p:nvPr>
            <p:ph type="title"/>
          </p:nvPr>
        </p:nvSpPr>
        <p:spPr>
          <a:xfrm>
            <a:off x="457200" y="762000"/>
            <a:ext cx="8243888" cy="1314450"/>
          </a:xfrm>
        </p:spPr>
        <p:txBody>
          <a:bodyPr/>
          <a:lstStyle/>
          <a:p>
            <a:r>
              <a:rPr lang="zh-CN" altLang="en-US" sz="5400" b="1"/>
              <a:t>排序</a:t>
            </a:r>
          </a:p>
        </p:txBody>
      </p:sp>
      <p:sp>
        <p:nvSpPr>
          <p:cNvPr id="36867" name="Rectangle 3">
            <a:extLst>
              <a:ext uri="{FF2B5EF4-FFF2-40B4-BE49-F238E27FC236}">
                <a16:creationId xmlns:a16="http://schemas.microsoft.com/office/drawing/2014/main" id="{DEF9C75A-EACF-461A-B1B1-8E937F4F4345}"/>
              </a:ext>
            </a:extLst>
          </p:cNvPr>
          <p:cNvSpPr>
            <a:spLocks noGrp="1" noChangeArrowheads="1"/>
          </p:cNvSpPr>
          <p:nvPr>
            <p:ph type="body" idx="1"/>
          </p:nvPr>
        </p:nvSpPr>
        <p:spPr>
          <a:xfrm>
            <a:off x="1143000" y="2590800"/>
            <a:ext cx="7620000" cy="2514600"/>
          </a:xfrm>
        </p:spPr>
        <p:txBody>
          <a:bodyPr/>
          <a:lstStyle/>
          <a:p>
            <a:pPr>
              <a:buFontTx/>
              <a:buNone/>
            </a:pPr>
            <a:r>
              <a:rPr lang="zh-CN" altLang="en-US"/>
              <a:t>排序的种类：</a:t>
            </a:r>
          </a:p>
          <a:p>
            <a:pPr>
              <a:buFontTx/>
              <a:buNone/>
            </a:pPr>
            <a:r>
              <a:rPr lang="zh-CN" altLang="en-US"/>
              <a:t>交换排序，选择排序，插入排序，堆排序</a:t>
            </a:r>
          </a:p>
          <a:p>
            <a:pPr>
              <a:buFontTx/>
              <a:buNone/>
            </a:pPr>
            <a:r>
              <a:rPr lang="zh-CN" altLang="en-US"/>
              <a:t>希尔排序，快速排序，归并排序，桶排序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checkerboard(down)">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checkerboard(down)">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checkerboard(down)">
                                      <p:cBhvr>
                                        <p:cTn id="22"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A3A8651-503B-41D8-9016-D32C966B2E81}"/>
              </a:ext>
            </a:extLst>
          </p:cNvPr>
          <p:cNvSpPr>
            <a:spLocks noGrp="1"/>
          </p:cNvSpPr>
          <p:nvPr>
            <p:ph type="sldNum" sz="quarter" idx="12"/>
          </p:nvPr>
        </p:nvSpPr>
        <p:spPr/>
        <p:txBody>
          <a:bodyPr/>
          <a:lstStyle/>
          <a:p>
            <a:fld id="{55D56758-3B3F-4B97-9879-70A3F2747B9E}" type="slidenum">
              <a:rPr lang="en-US" altLang="zh-CN"/>
              <a:pPr/>
              <a:t>28</a:t>
            </a:fld>
            <a:endParaRPr lang="en-US" altLang="zh-CN"/>
          </a:p>
        </p:txBody>
      </p:sp>
      <p:sp>
        <p:nvSpPr>
          <p:cNvPr id="81922" name="Rectangle 1026">
            <a:extLst>
              <a:ext uri="{FF2B5EF4-FFF2-40B4-BE49-F238E27FC236}">
                <a16:creationId xmlns:a16="http://schemas.microsoft.com/office/drawing/2014/main" id="{13919895-3F04-4CB1-A741-9B3423B6A912}"/>
              </a:ext>
            </a:extLst>
          </p:cNvPr>
          <p:cNvSpPr>
            <a:spLocks noGrp="1" noChangeArrowheads="1"/>
          </p:cNvSpPr>
          <p:nvPr>
            <p:ph type="title"/>
          </p:nvPr>
        </p:nvSpPr>
        <p:spPr>
          <a:xfrm>
            <a:off x="457200" y="152400"/>
            <a:ext cx="8243888" cy="1314450"/>
          </a:xfrm>
        </p:spPr>
        <p:txBody>
          <a:bodyPr/>
          <a:lstStyle/>
          <a:p>
            <a:r>
              <a:rPr lang="zh-CN" altLang="en-US"/>
              <a:t>用</a:t>
            </a:r>
            <a:r>
              <a:rPr lang="en-US" altLang="zh-CN"/>
              <a:t>C++</a:t>
            </a:r>
            <a:r>
              <a:rPr lang="zh-CN" altLang="en-US"/>
              <a:t>实现排序</a:t>
            </a:r>
          </a:p>
        </p:txBody>
      </p:sp>
      <p:sp>
        <p:nvSpPr>
          <p:cNvPr id="81923" name="Rectangle 1027">
            <a:extLst>
              <a:ext uri="{FF2B5EF4-FFF2-40B4-BE49-F238E27FC236}">
                <a16:creationId xmlns:a16="http://schemas.microsoft.com/office/drawing/2014/main" id="{F6F73E82-9202-4402-BA58-3C3E85CCD5CF}"/>
              </a:ext>
            </a:extLst>
          </p:cNvPr>
          <p:cNvSpPr>
            <a:spLocks noGrp="1" noChangeArrowheads="1"/>
          </p:cNvSpPr>
          <p:nvPr>
            <p:ph type="body" idx="1"/>
          </p:nvPr>
        </p:nvSpPr>
        <p:spPr/>
        <p:txBody>
          <a:bodyPr/>
          <a:lstStyle/>
          <a:p>
            <a:pPr>
              <a:buFontTx/>
              <a:buNone/>
            </a:pPr>
            <a:r>
              <a:rPr lang="en-US" altLang="zh-CN"/>
              <a:t>#include&lt;algorithm&gt;</a:t>
            </a:r>
          </a:p>
          <a:p>
            <a:pPr>
              <a:buFontTx/>
              <a:buNone/>
            </a:pPr>
            <a:endParaRPr lang="en-US" altLang="zh-CN"/>
          </a:p>
          <a:p>
            <a:r>
              <a:rPr lang="zh-CN" altLang="en-US"/>
              <a:t>数组 </a:t>
            </a:r>
            <a:r>
              <a:rPr lang="en-US" altLang="zh-CN"/>
              <a:t>a</a:t>
            </a:r>
          </a:p>
          <a:p>
            <a:pPr>
              <a:buFontTx/>
              <a:buNone/>
            </a:pPr>
            <a:r>
              <a:rPr lang="en-US" altLang="zh-CN"/>
              <a:t>	sort( a , a + 5 );</a:t>
            </a:r>
          </a:p>
          <a:p>
            <a:endParaRPr lang="en-US" altLang="zh-CN"/>
          </a:p>
          <a:p>
            <a:r>
              <a:rPr lang="en-US" altLang="zh-CN"/>
              <a:t>vector a</a:t>
            </a:r>
          </a:p>
          <a:p>
            <a:pPr>
              <a:buFontTx/>
              <a:buNone/>
            </a:pPr>
            <a:r>
              <a:rPr lang="en-US" altLang="zh-CN"/>
              <a:t>	sort( a. begin() , a. end() );</a:t>
            </a:r>
          </a:p>
          <a:p>
            <a:pPr>
              <a:buFontTx/>
              <a:buNone/>
            </a:pP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848B30D9-5082-46FF-B95A-AAD0317ECB45}"/>
              </a:ext>
            </a:extLst>
          </p:cNvPr>
          <p:cNvSpPr>
            <a:spLocks noGrp="1"/>
          </p:cNvSpPr>
          <p:nvPr>
            <p:ph type="sldNum" sz="quarter" idx="12"/>
          </p:nvPr>
        </p:nvSpPr>
        <p:spPr/>
        <p:txBody>
          <a:bodyPr/>
          <a:lstStyle/>
          <a:p>
            <a:fld id="{D4FAD273-F48A-4481-971D-95A1569820CE}" type="slidenum">
              <a:rPr lang="en-US" altLang="zh-CN"/>
              <a:pPr/>
              <a:t>29</a:t>
            </a:fld>
            <a:endParaRPr lang="en-US" altLang="zh-CN"/>
          </a:p>
        </p:txBody>
      </p:sp>
      <p:sp>
        <p:nvSpPr>
          <p:cNvPr id="37890" name="Rectangle 2">
            <a:extLst>
              <a:ext uri="{FF2B5EF4-FFF2-40B4-BE49-F238E27FC236}">
                <a16:creationId xmlns:a16="http://schemas.microsoft.com/office/drawing/2014/main" id="{220BA0ED-FCB6-44AE-A422-FA566A512AB8}"/>
              </a:ext>
            </a:extLst>
          </p:cNvPr>
          <p:cNvSpPr>
            <a:spLocks noGrp="1" noChangeArrowheads="1"/>
          </p:cNvSpPr>
          <p:nvPr>
            <p:ph type="title"/>
          </p:nvPr>
        </p:nvSpPr>
        <p:spPr/>
        <p:txBody>
          <a:bodyPr/>
          <a:lstStyle/>
          <a:p>
            <a:r>
              <a:rPr lang="zh-CN" altLang="en-US" sz="5400" b="1"/>
              <a:t>并查集</a:t>
            </a:r>
          </a:p>
        </p:txBody>
      </p:sp>
      <p:sp>
        <p:nvSpPr>
          <p:cNvPr id="37892" name="Text Box 4">
            <a:extLst>
              <a:ext uri="{FF2B5EF4-FFF2-40B4-BE49-F238E27FC236}">
                <a16:creationId xmlns:a16="http://schemas.microsoft.com/office/drawing/2014/main" id="{F4481291-F5FE-48CC-8034-C7A30F0E0AA4}"/>
              </a:ext>
            </a:extLst>
          </p:cNvPr>
          <p:cNvSpPr txBox="1">
            <a:spLocks noChangeArrowheads="1"/>
          </p:cNvSpPr>
          <p:nvPr/>
        </p:nvSpPr>
        <p:spPr bwMode="auto">
          <a:xfrm>
            <a:off x="1752600" y="1600200"/>
            <a:ext cx="66294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并查集是一种树型的数据结构，用于处理一些不相交集合的合并问题。</a:t>
            </a:r>
          </a:p>
          <a:p>
            <a:pPr>
              <a:spcBef>
                <a:spcPct val="20000"/>
              </a:spcBef>
              <a:buFontTx/>
              <a:buChar char="•"/>
            </a:pPr>
            <a:endParaRPr lang="zh-CN" altLang="en-US" sz="3200">
              <a:latin typeface="Verdana" panose="020B0604030504040204" pitchFamily="34" charset="0"/>
            </a:endParaRPr>
          </a:p>
        </p:txBody>
      </p:sp>
      <p:sp>
        <p:nvSpPr>
          <p:cNvPr id="37893" name="Text Box 5">
            <a:extLst>
              <a:ext uri="{FF2B5EF4-FFF2-40B4-BE49-F238E27FC236}">
                <a16:creationId xmlns:a16="http://schemas.microsoft.com/office/drawing/2014/main" id="{097524EF-45F7-4267-9464-4F5E27C9628A}"/>
              </a:ext>
            </a:extLst>
          </p:cNvPr>
          <p:cNvSpPr txBox="1">
            <a:spLocks noChangeArrowheads="1"/>
          </p:cNvSpPr>
          <p:nvPr/>
        </p:nvSpPr>
        <p:spPr bwMode="auto">
          <a:xfrm>
            <a:off x="1676400" y="32766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并查集的主要操作有</a:t>
            </a:r>
          </a:p>
        </p:txBody>
      </p:sp>
      <p:sp>
        <p:nvSpPr>
          <p:cNvPr id="37894" name="Text Box 6">
            <a:extLst>
              <a:ext uri="{FF2B5EF4-FFF2-40B4-BE49-F238E27FC236}">
                <a16:creationId xmlns:a16="http://schemas.microsoft.com/office/drawing/2014/main" id="{6527ADB6-3FA9-4DB4-B84E-4DD7DAA09F89}"/>
              </a:ext>
            </a:extLst>
          </p:cNvPr>
          <p:cNvSpPr txBox="1">
            <a:spLocks noChangeArrowheads="1"/>
          </p:cNvSpPr>
          <p:nvPr/>
        </p:nvSpPr>
        <p:spPr bwMode="auto">
          <a:xfrm>
            <a:off x="1676400" y="40386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1</a:t>
            </a:r>
            <a:r>
              <a:rPr lang="zh-CN" altLang="en-US" sz="2800">
                <a:latin typeface="Verdana" panose="020B0604030504040204" pitchFamily="34" charset="0"/>
              </a:rPr>
              <a:t>－合并两个不相交集合</a:t>
            </a:r>
          </a:p>
        </p:txBody>
      </p:sp>
      <p:sp>
        <p:nvSpPr>
          <p:cNvPr id="37895" name="Text Box 7">
            <a:extLst>
              <a:ext uri="{FF2B5EF4-FFF2-40B4-BE49-F238E27FC236}">
                <a16:creationId xmlns:a16="http://schemas.microsoft.com/office/drawing/2014/main" id="{2EAC7EF4-D93C-4EEF-9E49-FF1C2FD9F9D9}"/>
              </a:ext>
            </a:extLst>
          </p:cNvPr>
          <p:cNvSpPr txBox="1">
            <a:spLocks noChangeArrowheads="1"/>
          </p:cNvSpPr>
          <p:nvPr/>
        </p:nvSpPr>
        <p:spPr bwMode="auto">
          <a:xfrm>
            <a:off x="1676400" y="464820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2</a:t>
            </a:r>
            <a:r>
              <a:rPr lang="zh-CN" altLang="en-US" sz="2800">
                <a:latin typeface="Verdana" panose="020B0604030504040204" pitchFamily="34" charset="0"/>
              </a:rPr>
              <a:t>－判断两个元素是否属于同一个集合</a:t>
            </a:r>
          </a:p>
        </p:txBody>
      </p:sp>
      <p:sp>
        <p:nvSpPr>
          <p:cNvPr id="37896" name="Text Box 8">
            <a:extLst>
              <a:ext uri="{FF2B5EF4-FFF2-40B4-BE49-F238E27FC236}">
                <a16:creationId xmlns:a16="http://schemas.microsoft.com/office/drawing/2014/main" id="{95A9A76C-111C-47C9-AD3D-16351256CCB0}"/>
              </a:ext>
            </a:extLst>
          </p:cNvPr>
          <p:cNvSpPr txBox="1">
            <a:spLocks noChangeArrowheads="1"/>
          </p:cNvSpPr>
          <p:nvPr/>
        </p:nvSpPr>
        <p:spPr bwMode="auto">
          <a:xfrm>
            <a:off x="1676400" y="51816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3</a:t>
            </a:r>
            <a:r>
              <a:rPr lang="zh-CN" altLang="en-US" sz="2800">
                <a:latin typeface="Verdana" panose="020B0604030504040204" pitchFamily="34" charset="0"/>
              </a:rPr>
              <a:t>－路径压缩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checkerboard(across)">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checkerboard(down)">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checkerboard(down)">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checkerboard(down)">
                                      <p:cBhvr>
                                        <p:cTn id="22" dur="500"/>
                                        <p:tgtEl>
                                          <p:spTgt spid="37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checkerboard(down)">
                                      <p:cBhvr>
                                        <p:cTn id="27" dur="5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checkerboard(down)">
                                      <p:cBhvr>
                                        <p:cTn id="32"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F4E3BA7-2A78-4ABC-B97D-81AD46E5F6FA}"/>
              </a:ext>
            </a:extLst>
          </p:cNvPr>
          <p:cNvSpPr>
            <a:spLocks noGrp="1"/>
          </p:cNvSpPr>
          <p:nvPr>
            <p:ph type="sldNum" sz="quarter" idx="12"/>
          </p:nvPr>
        </p:nvSpPr>
        <p:spPr/>
        <p:txBody>
          <a:bodyPr/>
          <a:lstStyle/>
          <a:p>
            <a:fld id="{0C75D354-8FB7-4DE7-B41E-9E0C5D4B69C7}" type="slidenum">
              <a:rPr lang="en-US" altLang="zh-CN"/>
              <a:pPr/>
              <a:t>3</a:t>
            </a:fld>
            <a:endParaRPr lang="en-US" altLang="zh-CN"/>
          </a:p>
        </p:txBody>
      </p:sp>
      <p:sp>
        <p:nvSpPr>
          <p:cNvPr id="18435" name="Rectangle 3">
            <a:extLst>
              <a:ext uri="{FF2B5EF4-FFF2-40B4-BE49-F238E27FC236}">
                <a16:creationId xmlns:a16="http://schemas.microsoft.com/office/drawing/2014/main" id="{C6179298-F2A1-4B0C-848F-A51C5022E99E}"/>
              </a:ext>
            </a:extLst>
          </p:cNvPr>
          <p:cNvSpPr>
            <a:spLocks noGrp="1" noChangeArrowheads="1"/>
          </p:cNvSpPr>
          <p:nvPr>
            <p:ph type="body" idx="1"/>
          </p:nvPr>
        </p:nvSpPr>
        <p:spPr>
          <a:xfrm>
            <a:off x="457200" y="1868488"/>
            <a:ext cx="8229600" cy="4456112"/>
          </a:xfrm>
        </p:spPr>
        <p:txBody>
          <a:bodyPr/>
          <a:lstStyle/>
          <a:p>
            <a:r>
              <a:rPr lang="en-US" altLang="zh-CN" b="1"/>
              <a:t>ACM</a:t>
            </a:r>
          </a:p>
          <a:p>
            <a:pPr lvl="1"/>
            <a:r>
              <a:rPr kumimoji="1" lang="en-US" altLang="zh-CN" sz="2600" b="1">
                <a:latin typeface="Courier New" panose="02070309020205020404" pitchFamily="49" charset="0"/>
              </a:rPr>
              <a:t>A</a:t>
            </a:r>
            <a:r>
              <a:rPr kumimoji="1" lang="en-US" altLang="zh-CN" sz="2600" b="1">
                <a:solidFill>
                  <a:srgbClr val="000000"/>
                </a:solidFill>
                <a:latin typeface="Courier New" panose="02070309020205020404" pitchFamily="49" charset="0"/>
              </a:rPr>
              <a:t>ssociation for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omputing </a:t>
            </a:r>
            <a:r>
              <a:rPr kumimoji="1" lang="en-US" altLang="zh-CN" sz="2600" b="1">
                <a:latin typeface="Courier New" panose="02070309020205020404" pitchFamily="49" charset="0"/>
              </a:rPr>
              <a:t>M</a:t>
            </a:r>
            <a:r>
              <a:rPr kumimoji="1" lang="en-US" altLang="zh-CN" sz="2600" b="1">
                <a:solidFill>
                  <a:srgbClr val="000000"/>
                </a:solidFill>
                <a:latin typeface="Courier New" panose="02070309020205020404" pitchFamily="49" charset="0"/>
              </a:rPr>
              <a:t>achinery</a:t>
            </a:r>
          </a:p>
          <a:p>
            <a:pPr lvl="1"/>
            <a:r>
              <a:rPr kumimoji="1" lang="zh-CN" altLang="en-US" sz="2600" b="1">
                <a:solidFill>
                  <a:srgbClr val="000000"/>
                </a:solidFill>
              </a:rPr>
              <a:t>美国计算机学会</a:t>
            </a:r>
            <a:endParaRPr lang="zh-CN" altLang="en-US" sz="2600" b="1"/>
          </a:p>
          <a:p>
            <a:r>
              <a:rPr lang="en-US" altLang="zh-CN" b="1"/>
              <a:t>ICPC</a:t>
            </a:r>
          </a:p>
          <a:p>
            <a:pPr lvl="1"/>
            <a:r>
              <a:rPr kumimoji="1" lang="en-US" altLang="zh-CN" sz="2600" b="1">
                <a:latin typeface="Courier New" panose="02070309020205020404" pitchFamily="49" charset="0"/>
              </a:rPr>
              <a:t>I</a:t>
            </a:r>
            <a:r>
              <a:rPr kumimoji="1" lang="en-US" altLang="zh-CN" sz="2600" b="1">
                <a:solidFill>
                  <a:srgbClr val="000000"/>
                </a:solidFill>
                <a:latin typeface="Courier New" panose="02070309020205020404" pitchFamily="49" charset="0"/>
              </a:rPr>
              <a:t>nternational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ollegiate </a:t>
            </a:r>
            <a:r>
              <a:rPr kumimoji="1" lang="en-US" altLang="zh-CN" sz="2600" b="1">
                <a:latin typeface="Courier New" panose="02070309020205020404" pitchFamily="49" charset="0"/>
              </a:rPr>
              <a:t>P</a:t>
            </a:r>
            <a:r>
              <a:rPr kumimoji="1" lang="en-US" altLang="zh-CN" sz="2600" b="1">
                <a:solidFill>
                  <a:srgbClr val="000000"/>
                </a:solidFill>
                <a:latin typeface="Courier New" panose="02070309020205020404" pitchFamily="49" charset="0"/>
              </a:rPr>
              <a:t>rogramming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ontest</a:t>
            </a:r>
          </a:p>
          <a:p>
            <a:pPr lvl="1"/>
            <a:r>
              <a:rPr kumimoji="1" lang="zh-CN" altLang="en-US" sz="2600" b="1">
                <a:solidFill>
                  <a:srgbClr val="000000"/>
                </a:solidFill>
                <a:latin typeface="Courier New" panose="02070309020205020404" pitchFamily="49" charset="0"/>
              </a:rPr>
              <a:t>国际大学生程序设计竞赛</a:t>
            </a:r>
          </a:p>
          <a:p>
            <a:endParaRPr lang="zh-CN" altLang="en-US" sz="2600" b="1">
              <a:latin typeface="Courier New" panose="02070309020205020404" pitchFamily="49" charset="0"/>
            </a:endParaRPr>
          </a:p>
        </p:txBody>
      </p:sp>
      <p:sp>
        <p:nvSpPr>
          <p:cNvPr id="18436" name="Rectangle 4">
            <a:extLst>
              <a:ext uri="{FF2B5EF4-FFF2-40B4-BE49-F238E27FC236}">
                <a16:creationId xmlns:a16="http://schemas.microsoft.com/office/drawing/2014/main" id="{FE338537-8F80-48C6-A29E-F4B3B1612307}"/>
              </a:ext>
            </a:extLst>
          </p:cNvPr>
          <p:cNvSpPr>
            <a:spLocks noGrp="1" noChangeArrowheads="1"/>
          </p:cNvSpPr>
          <p:nvPr>
            <p:ph type="title"/>
          </p:nvPr>
        </p:nvSpPr>
        <p:spPr>
          <a:xfrm>
            <a:off x="442913" y="361950"/>
            <a:ext cx="8243887" cy="1314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ACM/ICPC</a:t>
            </a:r>
            <a:r>
              <a:rPr lang="zh-CN" altLang="en-US"/>
              <a:t>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 calcmode="lin" valueType="num">
                                      <p:cBhvr additive="base">
                                        <p:cTn id="12"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435">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8435">
                                            <p:txEl>
                                              <p:pRg st="1" end="1"/>
                                            </p:txEl>
                                          </p:spTgt>
                                        </p:tgtEl>
                                        <p:attrNameLst>
                                          <p:attrName>style.visibility</p:attrName>
                                        </p:attrNameLst>
                                      </p:cBhvr>
                                      <p:to>
                                        <p:strVal val="visible"/>
                                      </p:to>
                                    </p:set>
                                    <p:anim calcmode="lin" valueType="num">
                                      <p:cBhvr additive="base">
                                        <p:cTn id="16"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8435">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 calcmode="lin" valueType="num">
                                      <p:cBhvr additive="base">
                                        <p:cTn id="20"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8435">
                                            <p:txEl>
                                              <p:pRg st="3" end="3"/>
                                            </p:txEl>
                                          </p:spTgt>
                                        </p:tgtEl>
                                        <p:attrNameLst>
                                          <p:attrName>style.visibility</p:attrName>
                                        </p:attrNameLst>
                                      </p:cBhvr>
                                      <p:to>
                                        <p:strVal val="visible"/>
                                      </p:to>
                                    </p:set>
                                    <p:anim calcmode="lin" valueType="num">
                                      <p:cBhvr additive="base">
                                        <p:cTn id="26"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8435">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435">
                                            <p:txEl>
                                              <p:pRg st="4" end="4"/>
                                            </p:txEl>
                                          </p:spTgt>
                                        </p:tgtEl>
                                        <p:attrNameLst>
                                          <p:attrName>style.visibility</p:attrName>
                                        </p:attrNameLst>
                                      </p:cBhvr>
                                      <p:to>
                                        <p:strVal val="visible"/>
                                      </p:to>
                                    </p:set>
                                    <p:anim calcmode="lin" valueType="num">
                                      <p:cBhvr additive="base">
                                        <p:cTn id="30"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435">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8435">
                                            <p:txEl>
                                              <p:pRg st="5" end="5"/>
                                            </p:txEl>
                                          </p:spTgt>
                                        </p:tgtEl>
                                        <p:attrNameLst>
                                          <p:attrName>style.visibility</p:attrName>
                                        </p:attrNameLst>
                                      </p:cBhvr>
                                      <p:to>
                                        <p:strVal val="visible"/>
                                      </p:to>
                                    </p:set>
                                    <p:anim calcmode="lin" valueType="num">
                                      <p:cBhvr additive="base">
                                        <p:cTn id="34" dur="5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75E9C86-329B-4612-8ACE-19046547FC8B}"/>
              </a:ext>
            </a:extLst>
          </p:cNvPr>
          <p:cNvSpPr>
            <a:spLocks noGrp="1"/>
          </p:cNvSpPr>
          <p:nvPr>
            <p:ph type="sldNum" sz="quarter" idx="12"/>
          </p:nvPr>
        </p:nvSpPr>
        <p:spPr/>
        <p:txBody>
          <a:bodyPr/>
          <a:lstStyle/>
          <a:p>
            <a:fld id="{BD22849E-D5D7-4D3E-B6FF-61CD025BED1D}" type="slidenum">
              <a:rPr lang="en-US" altLang="zh-CN"/>
              <a:pPr/>
              <a:t>30</a:t>
            </a:fld>
            <a:endParaRPr lang="en-US" altLang="zh-CN"/>
          </a:p>
        </p:txBody>
      </p:sp>
      <p:sp>
        <p:nvSpPr>
          <p:cNvPr id="157698" name="Rectangle 2">
            <a:extLst>
              <a:ext uri="{FF2B5EF4-FFF2-40B4-BE49-F238E27FC236}">
                <a16:creationId xmlns:a16="http://schemas.microsoft.com/office/drawing/2014/main" id="{B15EF86B-865A-414E-9FF2-9514369C37A1}"/>
              </a:ext>
            </a:extLst>
          </p:cNvPr>
          <p:cNvSpPr>
            <a:spLocks noGrp="1" noChangeArrowheads="1"/>
          </p:cNvSpPr>
          <p:nvPr>
            <p:ph type="title"/>
          </p:nvPr>
        </p:nvSpPr>
        <p:spPr/>
        <p:txBody>
          <a:bodyPr/>
          <a:lstStyle/>
          <a:p>
            <a:r>
              <a:rPr lang="en-US" altLang="zh-CN"/>
              <a:t>Parity(ceoi99)</a:t>
            </a:r>
          </a:p>
        </p:txBody>
      </p:sp>
      <p:sp>
        <p:nvSpPr>
          <p:cNvPr id="157699" name="Rectangle 3">
            <a:extLst>
              <a:ext uri="{FF2B5EF4-FFF2-40B4-BE49-F238E27FC236}">
                <a16:creationId xmlns:a16="http://schemas.microsoft.com/office/drawing/2014/main" id="{3467F501-D69E-4E5E-94AE-2CFC99F5E627}"/>
              </a:ext>
            </a:extLst>
          </p:cNvPr>
          <p:cNvSpPr>
            <a:spLocks noGrp="1" noChangeArrowheads="1"/>
          </p:cNvSpPr>
          <p:nvPr>
            <p:ph type="body" idx="1"/>
          </p:nvPr>
        </p:nvSpPr>
        <p:spPr/>
        <p:txBody>
          <a:bodyPr/>
          <a:lstStyle/>
          <a:p>
            <a:pPr>
              <a:lnSpc>
                <a:spcPct val="90000"/>
              </a:lnSpc>
            </a:pPr>
            <a:r>
              <a:rPr lang="zh-CN" altLang="en-US"/>
              <a:t>有一个</a:t>
            </a:r>
            <a:r>
              <a:rPr lang="en-US" altLang="zh-CN"/>
              <a:t>01</a:t>
            </a:r>
            <a:r>
              <a:rPr lang="zh-CN" altLang="en-US"/>
              <a:t>序列</a:t>
            </a:r>
            <a:r>
              <a:rPr lang="en-US" altLang="zh-CN"/>
              <a:t>,</a:t>
            </a:r>
            <a:r>
              <a:rPr lang="zh-CN" altLang="en-US"/>
              <a:t>长度</a:t>
            </a:r>
            <a:r>
              <a:rPr lang="en-US" altLang="zh-CN"/>
              <a:t>&lt;=1000000000,</a:t>
            </a:r>
            <a:r>
              <a:rPr lang="zh-CN" altLang="en-US"/>
              <a:t>现在有</a:t>
            </a:r>
            <a:r>
              <a:rPr lang="en-US" altLang="zh-CN"/>
              <a:t>n</a:t>
            </a:r>
            <a:r>
              <a:rPr lang="zh-CN" altLang="en-US"/>
              <a:t>条信息</a:t>
            </a:r>
            <a:r>
              <a:rPr lang="en-US" altLang="zh-CN"/>
              <a:t>,</a:t>
            </a:r>
            <a:r>
              <a:rPr lang="zh-CN" altLang="en-US"/>
              <a:t>每条信息的形式是－</a:t>
            </a:r>
            <a:r>
              <a:rPr lang="en-US" altLang="zh-CN"/>
              <a:t>a b even/odd</a:t>
            </a:r>
            <a:r>
              <a:rPr lang="zh-CN" altLang="en-US"/>
              <a:t>。表示第</a:t>
            </a:r>
            <a:r>
              <a:rPr lang="en-US" altLang="zh-CN"/>
              <a:t>a</a:t>
            </a:r>
            <a:r>
              <a:rPr lang="zh-CN" altLang="en-US"/>
              <a:t>位到第</a:t>
            </a:r>
            <a:r>
              <a:rPr lang="en-US" altLang="zh-CN"/>
              <a:t>b</a:t>
            </a:r>
            <a:r>
              <a:rPr lang="zh-CN" altLang="en-US"/>
              <a:t>位元素之间的元素总和是偶数</a:t>
            </a:r>
            <a:r>
              <a:rPr lang="en-US" altLang="zh-CN"/>
              <a:t>/</a:t>
            </a:r>
            <a:r>
              <a:rPr lang="zh-CN" altLang="en-US"/>
              <a:t>奇数。</a:t>
            </a:r>
          </a:p>
          <a:p>
            <a:pPr>
              <a:lnSpc>
                <a:spcPct val="90000"/>
              </a:lnSpc>
            </a:pPr>
            <a:r>
              <a:rPr lang="zh-CN" altLang="en-US"/>
              <a:t>你的任务是对于这些给定的信息，输出第一个不正确的信息所在位置</a:t>
            </a:r>
            <a:r>
              <a:rPr lang="en-US" altLang="zh-CN"/>
              <a:t>-1</a:t>
            </a:r>
            <a:r>
              <a:rPr lang="zh-CN" altLang="en-US"/>
              <a:t>。信息的数目不超过</a:t>
            </a:r>
            <a:r>
              <a:rPr lang="en-US" altLang="zh-CN"/>
              <a:t>5000</a:t>
            </a:r>
            <a:r>
              <a:rPr lang="zh-CN" altLang="en-US"/>
              <a:t>。</a:t>
            </a:r>
          </a:p>
          <a:p>
            <a:pPr>
              <a:lnSpc>
                <a:spcPct val="90000"/>
              </a:lnSpc>
            </a:pPr>
            <a:r>
              <a:rPr lang="zh-CN" altLang="en-US"/>
              <a:t>如果信息全部正确，即可以找到一个满足要求的</a:t>
            </a:r>
            <a:r>
              <a:rPr lang="en-US" altLang="zh-CN"/>
              <a:t>01</a:t>
            </a:r>
            <a:r>
              <a:rPr lang="zh-CN" altLang="en-US"/>
              <a:t>序列，那么输出</a:t>
            </a:r>
            <a:r>
              <a:rPr lang="en-US" altLang="zh-CN"/>
              <a:t>n</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checkerboard(across)">
                                      <p:cBhvr>
                                        <p:cTn id="7" dur="5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checkerboard(down)">
                                      <p:cBhvr>
                                        <p:cTn id="12" dur="500"/>
                                        <p:tgtEl>
                                          <p:spTgt spid="157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7699">
                                            <p:txEl>
                                              <p:pRg st="1" end="1"/>
                                            </p:txEl>
                                          </p:spTgt>
                                        </p:tgtEl>
                                        <p:attrNameLst>
                                          <p:attrName>style.visibility</p:attrName>
                                        </p:attrNameLst>
                                      </p:cBhvr>
                                      <p:to>
                                        <p:strVal val="visible"/>
                                      </p:to>
                                    </p:set>
                                    <p:animEffect transition="in" filter="checkerboard(down)">
                                      <p:cBhvr>
                                        <p:cTn id="17" dur="500"/>
                                        <p:tgtEl>
                                          <p:spTgt spid="157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7699">
                                            <p:txEl>
                                              <p:pRg st="2" end="2"/>
                                            </p:txEl>
                                          </p:spTgt>
                                        </p:tgtEl>
                                        <p:attrNameLst>
                                          <p:attrName>style.visibility</p:attrName>
                                        </p:attrNameLst>
                                      </p:cBhvr>
                                      <p:to>
                                        <p:strVal val="visible"/>
                                      </p:to>
                                    </p:set>
                                    <p:animEffect transition="in" filter="checkerboard(down)">
                                      <p:cBhvr>
                                        <p:cTn id="22" dur="500"/>
                                        <p:tgtEl>
                                          <p:spTgt spid="157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69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C403223-CEB9-416E-B80F-9A8A426B9058}"/>
              </a:ext>
            </a:extLst>
          </p:cNvPr>
          <p:cNvSpPr>
            <a:spLocks noGrp="1"/>
          </p:cNvSpPr>
          <p:nvPr>
            <p:ph type="sldNum" sz="quarter" idx="12"/>
          </p:nvPr>
        </p:nvSpPr>
        <p:spPr/>
        <p:txBody>
          <a:bodyPr/>
          <a:lstStyle/>
          <a:p>
            <a:fld id="{11067E4E-CAAA-4D5D-88CE-0DC28E318EAA}" type="slidenum">
              <a:rPr lang="en-US" altLang="zh-CN"/>
              <a:pPr/>
              <a:t>31</a:t>
            </a:fld>
            <a:endParaRPr lang="en-US" altLang="zh-CN"/>
          </a:p>
        </p:txBody>
      </p:sp>
      <p:sp>
        <p:nvSpPr>
          <p:cNvPr id="158722" name="Rectangle 2">
            <a:extLst>
              <a:ext uri="{FF2B5EF4-FFF2-40B4-BE49-F238E27FC236}">
                <a16:creationId xmlns:a16="http://schemas.microsoft.com/office/drawing/2014/main" id="{6B831A04-5C21-463E-B44E-D34B813458CF}"/>
              </a:ext>
            </a:extLst>
          </p:cNvPr>
          <p:cNvSpPr>
            <a:spLocks noGrp="1" noChangeArrowheads="1"/>
          </p:cNvSpPr>
          <p:nvPr>
            <p:ph type="title"/>
          </p:nvPr>
        </p:nvSpPr>
        <p:spPr/>
        <p:txBody>
          <a:bodyPr/>
          <a:lstStyle/>
          <a:p>
            <a:r>
              <a:rPr lang="en-US" altLang="zh-CN"/>
              <a:t>Parity(ceoi99)</a:t>
            </a:r>
          </a:p>
        </p:txBody>
      </p:sp>
      <p:sp>
        <p:nvSpPr>
          <p:cNvPr id="158723" name="Rectangle 3">
            <a:extLst>
              <a:ext uri="{FF2B5EF4-FFF2-40B4-BE49-F238E27FC236}">
                <a16:creationId xmlns:a16="http://schemas.microsoft.com/office/drawing/2014/main" id="{8F851DAE-B2C9-41DC-BF76-99CE86640F8C}"/>
              </a:ext>
            </a:extLst>
          </p:cNvPr>
          <p:cNvSpPr>
            <a:spLocks noGrp="1" noChangeArrowheads="1"/>
          </p:cNvSpPr>
          <p:nvPr>
            <p:ph type="body" idx="1"/>
          </p:nvPr>
        </p:nvSpPr>
        <p:spPr/>
        <p:txBody>
          <a:bodyPr/>
          <a:lstStyle/>
          <a:p>
            <a:r>
              <a:rPr lang="zh-CN" altLang="en-US"/>
              <a:t>从整个</a:t>
            </a:r>
            <a:r>
              <a:rPr lang="en-US" altLang="zh-CN"/>
              <a:t>01</a:t>
            </a:r>
            <a:r>
              <a:rPr lang="zh-CN" altLang="en-US"/>
              <a:t>序列肯定是无法入手的，因为它的长度高达</a:t>
            </a:r>
            <a:r>
              <a:rPr lang="en-US" altLang="zh-CN"/>
              <a:t>10</a:t>
            </a:r>
            <a:r>
              <a:rPr lang="en-US" altLang="zh-CN" baseline="30000"/>
              <a:t>9</a:t>
            </a:r>
            <a:r>
              <a:rPr lang="zh-CN" altLang="en-US"/>
              <a:t>。</a:t>
            </a:r>
          </a:p>
          <a:p>
            <a:r>
              <a:rPr lang="zh-CN" altLang="en-US"/>
              <a:t>从范围比较小的</a:t>
            </a:r>
            <a:r>
              <a:rPr lang="en-US" altLang="zh-CN"/>
              <a:t>n</a:t>
            </a:r>
            <a:r>
              <a:rPr lang="zh-CN" altLang="en-US"/>
              <a:t>入手。也就是说我们需要对信息进行一些特殊的处理。</a:t>
            </a:r>
          </a:p>
          <a:p>
            <a:r>
              <a:rPr lang="en-US" altLang="zh-CN"/>
              <a:t>a b even/odd</a:t>
            </a:r>
            <a:r>
              <a:rPr lang="zh-CN" altLang="en-US"/>
              <a:t>，那么将元素</a:t>
            </a:r>
            <a:r>
              <a:rPr lang="en-US" altLang="zh-CN"/>
              <a:t>b</a:t>
            </a:r>
            <a:r>
              <a:rPr lang="zh-CN" altLang="en-US"/>
              <a:t>指向</a:t>
            </a:r>
            <a:r>
              <a:rPr lang="en-US" altLang="zh-CN"/>
              <a:t>a-1</a:t>
            </a:r>
            <a:r>
              <a:rPr lang="zh-CN" altLang="en-US"/>
              <a:t>，边的权值是</a:t>
            </a:r>
            <a:r>
              <a:rPr lang="en-US" altLang="zh-CN"/>
              <a:t>even/odd</a:t>
            </a:r>
            <a:r>
              <a:rPr lang="zh-CN" altLang="en-US"/>
              <a:t>。</a:t>
            </a:r>
          </a:p>
          <a:p>
            <a:r>
              <a:rPr lang="zh-CN" altLang="en-US"/>
              <a:t>下面我们由样例来说明一下这个处理方法。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checkerboard(across)">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8723">
                                            <p:txEl>
                                              <p:pRg st="0" end="0"/>
                                            </p:txEl>
                                          </p:spTgt>
                                        </p:tgtEl>
                                        <p:attrNameLst>
                                          <p:attrName>style.visibility</p:attrName>
                                        </p:attrNameLst>
                                      </p:cBhvr>
                                      <p:to>
                                        <p:strVal val="visible"/>
                                      </p:to>
                                    </p:set>
                                    <p:animEffect transition="in" filter="checkerboard(down)">
                                      <p:cBhvr>
                                        <p:cTn id="12" dur="500"/>
                                        <p:tgtEl>
                                          <p:spTgt spid="158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8723">
                                            <p:txEl>
                                              <p:pRg st="1" end="1"/>
                                            </p:txEl>
                                          </p:spTgt>
                                        </p:tgtEl>
                                        <p:attrNameLst>
                                          <p:attrName>style.visibility</p:attrName>
                                        </p:attrNameLst>
                                      </p:cBhvr>
                                      <p:to>
                                        <p:strVal val="visible"/>
                                      </p:to>
                                    </p:set>
                                    <p:animEffect transition="in" filter="checkerboard(down)">
                                      <p:cBhvr>
                                        <p:cTn id="17" dur="500"/>
                                        <p:tgtEl>
                                          <p:spTgt spid="1587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8723">
                                            <p:txEl>
                                              <p:pRg st="2" end="2"/>
                                            </p:txEl>
                                          </p:spTgt>
                                        </p:tgtEl>
                                        <p:attrNameLst>
                                          <p:attrName>style.visibility</p:attrName>
                                        </p:attrNameLst>
                                      </p:cBhvr>
                                      <p:to>
                                        <p:strVal val="visible"/>
                                      </p:to>
                                    </p:set>
                                    <p:animEffect transition="in" filter="checkerboard(down)">
                                      <p:cBhvr>
                                        <p:cTn id="22" dur="500"/>
                                        <p:tgtEl>
                                          <p:spTgt spid="1587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58723">
                                            <p:txEl>
                                              <p:pRg st="3" end="3"/>
                                            </p:txEl>
                                          </p:spTgt>
                                        </p:tgtEl>
                                        <p:attrNameLst>
                                          <p:attrName>style.visibility</p:attrName>
                                        </p:attrNameLst>
                                      </p:cBhvr>
                                      <p:to>
                                        <p:strVal val="visible"/>
                                      </p:to>
                                    </p:set>
                                    <p:animEffect transition="in" filter="checkerboard(down)">
                                      <p:cBhvr>
                                        <p:cTn id="27"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357DE68-0D1B-4DC5-8E69-729C080CCD5A}"/>
              </a:ext>
            </a:extLst>
          </p:cNvPr>
          <p:cNvSpPr>
            <a:spLocks noGrp="1"/>
          </p:cNvSpPr>
          <p:nvPr>
            <p:ph type="sldNum" sz="quarter" idx="12"/>
          </p:nvPr>
        </p:nvSpPr>
        <p:spPr/>
        <p:txBody>
          <a:bodyPr/>
          <a:lstStyle/>
          <a:p>
            <a:fld id="{2FCBE6F6-8AEE-44ED-902D-976ABF2C61CD}" type="slidenum">
              <a:rPr lang="en-US" altLang="zh-CN"/>
              <a:pPr/>
              <a:t>32</a:t>
            </a:fld>
            <a:endParaRPr lang="en-US" altLang="zh-CN"/>
          </a:p>
        </p:txBody>
      </p:sp>
      <p:sp>
        <p:nvSpPr>
          <p:cNvPr id="159746" name="Rectangle 2">
            <a:extLst>
              <a:ext uri="{FF2B5EF4-FFF2-40B4-BE49-F238E27FC236}">
                <a16:creationId xmlns:a16="http://schemas.microsoft.com/office/drawing/2014/main" id="{CEA972B8-A9AC-4A41-9309-8CCA1F8C17FA}"/>
              </a:ext>
            </a:extLst>
          </p:cNvPr>
          <p:cNvSpPr>
            <a:spLocks noGrp="1" noChangeArrowheads="1"/>
          </p:cNvSpPr>
          <p:nvPr>
            <p:ph type="title"/>
          </p:nvPr>
        </p:nvSpPr>
        <p:spPr/>
        <p:txBody>
          <a:bodyPr/>
          <a:lstStyle/>
          <a:p>
            <a:r>
              <a:rPr lang="en-US" altLang="zh-CN"/>
              <a:t>Parity(ceoi99)</a:t>
            </a:r>
            <a:r>
              <a:rPr lang="zh-CN" altLang="en-US"/>
              <a:t>（肖天）</a:t>
            </a:r>
          </a:p>
        </p:txBody>
      </p:sp>
      <p:sp>
        <p:nvSpPr>
          <p:cNvPr id="159747" name="Rectangle 3">
            <a:extLst>
              <a:ext uri="{FF2B5EF4-FFF2-40B4-BE49-F238E27FC236}">
                <a16:creationId xmlns:a16="http://schemas.microsoft.com/office/drawing/2014/main" id="{80AE3BC3-BBA0-4032-B379-84F9E8767EE0}"/>
              </a:ext>
            </a:extLst>
          </p:cNvPr>
          <p:cNvSpPr>
            <a:spLocks noGrp="1" noChangeArrowheads="1"/>
          </p:cNvSpPr>
          <p:nvPr>
            <p:ph type="body" idx="1"/>
          </p:nvPr>
        </p:nvSpPr>
        <p:spPr>
          <a:xfrm>
            <a:off x="457200" y="1792288"/>
            <a:ext cx="8229600" cy="4456112"/>
          </a:xfrm>
        </p:spPr>
        <p:txBody>
          <a:bodyPr/>
          <a:lstStyle/>
          <a:p>
            <a:pPr>
              <a:lnSpc>
                <a:spcPct val="80000"/>
              </a:lnSpc>
            </a:pPr>
            <a:r>
              <a:rPr lang="zh-CN" altLang="en-US" sz="2200"/>
              <a:t>建立</a:t>
            </a:r>
            <a:r>
              <a:rPr lang="en-US" altLang="zh-CN" sz="2200"/>
              <a:t>sum</a:t>
            </a:r>
            <a:r>
              <a:rPr lang="zh-CN" altLang="en-US" sz="2200"/>
              <a:t>数组，</a:t>
            </a:r>
            <a:r>
              <a:rPr lang="en-US" altLang="zh-CN" sz="2200"/>
              <a:t>sum[i]</a:t>
            </a:r>
            <a:r>
              <a:rPr lang="zh-CN" altLang="en-US" sz="2200"/>
              <a:t>表示从</a:t>
            </a:r>
            <a:r>
              <a:rPr lang="en-US" altLang="zh-CN" sz="2200"/>
              <a:t>1</a:t>
            </a:r>
            <a:r>
              <a:rPr lang="zh-CN" altLang="en-US" sz="2200"/>
              <a:t>到</a:t>
            </a:r>
            <a:r>
              <a:rPr lang="en-US" altLang="zh-CN" sz="2200"/>
              <a:t>i</a:t>
            </a:r>
            <a:r>
              <a:rPr lang="zh-CN" altLang="en-US" sz="2200"/>
              <a:t>之和是奇（</a:t>
            </a:r>
            <a:r>
              <a:rPr lang="en-US" altLang="zh-CN" sz="2200"/>
              <a:t>true</a:t>
            </a:r>
            <a:r>
              <a:rPr lang="zh-CN" altLang="en-US" sz="2200"/>
              <a:t>）还是偶（</a:t>
            </a:r>
            <a:r>
              <a:rPr lang="en-US" altLang="zh-CN" sz="2200"/>
              <a:t>false</a:t>
            </a:r>
            <a:r>
              <a:rPr lang="zh-CN" altLang="en-US" sz="2200"/>
              <a:t>），</a:t>
            </a:r>
            <a:r>
              <a:rPr lang="en-US" altLang="zh-CN" sz="2200"/>
              <a:t>sum[0]=false</a:t>
            </a:r>
            <a:r>
              <a:rPr lang="zh-CN" altLang="en-US" sz="2200"/>
              <a:t>。这样题目中给的任意问题（</a:t>
            </a:r>
            <a:r>
              <a:rPr lang="en-US" altLang="zh-CN" sz="2200"/>
              <a:t>a,b</a:t>
            </a:r>
            <a:r>
              <a:rPr lang="zh-CN" altLang="en-US" sz="2200"/>
              <a:t>）的答案都可以用</a:t>
            </a:r>
            <a:r>
              <a:rPr lang="en-US" altLang="zh-CN" sz="2200"/>
              <a:t>sum[b] xor sum[a-1]</a:t>
            </a:r>
            <a:r>
              <a:rPr lang="zh-CN" altLang="en-US" sz="2200"/>
              <a:t>表示。</a:t>
            </a:r>
          </a:p>
          <a:p>
            <a:pPr>
              <a:lnSpc>
                <a:spcPct val="80000"/>
              </a:lnSpc>
            </a:pPr>
            <a:r>
              <a:rPr lang="zh-CN" altLang="en-US" sz="2200"/>
              <a:t>开始我们并不知道</a:t>
            </a:r>
            <a:r>
              <a:rPr lang="en-US" altLang="zh-CN" sz="2200"/>
              <a:t>sum[1..n]</a:t>
            </a:r>
            <a:r>
              <a:rPr lang="zh-CN" altLang="en-US" sz="2200"/>
              <a:t>的值，不妨设为</a:t>
            </a:r>
            <a:r>
              <a:rPr lang="en-US" altLang="zh-CN" sz="2200"/>
              <a:t>false</a:t>
            </a:r>
            <a:r>
              <a:rPr lang="zh-CN" altLang="en-US" sz="2200"/>
              <a:t>，这时任意</a:t>
            </a:r>
            <a:r>
              <a:rPr lang="en-US" altLang="zh-CN" sz="2200"/>
              <a:t>sum[a],sum[b]</a:t>
            </a:r>
            <a:r>
              <a:rPr lang="zh-CN" altLang="en-US" sz="2200"/>
              <a:t>都是独立的。对于每对问答</a:t>
            </a:r>
            <a:r>
              <a:rPr lang="en-US" altLang="zh-CN" sz="2200"/>
              <a:t>(a,b,c)</a:t>
            </a:r>
            <a:r>
              <a:rPr lang="zh-CN" altLang="en-US" sz="2200"/>
              <a:t>，都可以知道</a:t>
            </a:r>
            <a:r>
              <a:rPr lang="en-US" altLang="zh-CN" sz="2200"/>
              <a:t>sum[b] xor sum[a-1]=c,</a:t>
            </a:r>
            <a:r>
              <a:rPr lang="zh-CN" altLang="en-US" sz="2200"/>
              <a:t>由此把</a:t>
            </a:r>
            <a:r>
              <a:rPr lang="en-US" altLang="zh-CN" sz="2200"/>
              <a:t>sum[b]</a:t>
            </a:r>
            <a:r>
              <a:rPr lang="zh-CN" altLang="en-US" sz="2200"/>
              <a:t>和</a:t>
            </a:r>
            <a:r>
              <a:rPr lang="en-US" altLang="zh-CN" sz="2200"/>
              <a:t>sum[a-1]</a:t>
            </a:r>
            <a:r>
              <a:rPr lang="zh-CN" altLang="en-US" sz="2200"/>
              <a:t>联系起来。这步操作可以用并查集完成，对于问答（</a:t>
            </a:r>
            <a:r>
              <a:rPr lang="en-US" altLang="zh-CN" sz="2200"/>
              <a:t>a,b,c</a:t>
            </a:r>
            <a:r>
              <a:rPr lang="zh-CN" altLang="en-US" sz="2200"/>
              <a:t>）如果</a:t>
            </a:r>
            <a:r>
              <a:rPr lang="en-US" altLang="zh-CN" sz="2200"/>
              <a:t>sum[a-1],sum[b]</a:t>
            </a:r>
            <a:r>
              <a:rPr lang="zh-CN" altLang="en-US" sz="2200"/>
              <a:t>不属于一个集合就把它们并起来，否则如果</a:t>
            </a:r>
            <a:r>
              <a:rPr lang="en-US" altLang="zh-CN" sz="2200"/>
              <a:t>sum[a-1] xor sum[b]</a:t>
            </a:r>
            <a:r>
              <a:rPr lang="zh-CN" altLang="en-US" sz="2200"/>
              <a:t>不等于</a:t>
            </a:r>
            <a:r>
              <a:rPr lang="en-US" altLang="zh-CN" sz="2200"/>
              <a:t>c</a:t>
            </a:r>
            <a:r>
              <a:rPr lang="zh-CN" altLang="en-US" sz="2200"/>
              <a:t>则说明出现矛盾，输出总句数，退出。</a:t>
            </a:r>
          </a:p>
          <a:p>
            <a:pPr>
              <a:lnSpc>
                <a:spcPct val="80000"/>
              </a:lnSpc>
            </a:pPr>
            <a:r>
              <a:rPr lang="zh-CN" altLang="en-US" sz="2200"/>
              <a:t>对于不出现矛盾的</a:t>
            </a:r>
            <a:r>
              <a:rPr lang="en-US" altLang="zh-CN" sz="2200"/>
              <a:t>sum</a:t>
            </a:r>
            <a:r>
              <a:rPr lang="zh-CN" altLang="en-US" sz="2200"/>
              <a:t>数组，对于每个集合分为两个部分，我们指定其中一个部分为</a:t>
            </a:r>
            <a:r>
              <a:rPr lang="en-US" altLang="zh-CN" sz="2200"/>
              <a:t>true</a:t>
            </a:r>
            <a:r>
              <a:rPr lang="zh-CN" altLang="en-US" sz="2200"/>
              <a:t>，另一个部分为</a:t>
            </a:r>
            <a:r>
              <a:rPr lang="en-US" altLang="zh-CN" sz="2200"/>
              <a:t>false</a:t>
            </a:r>
            <a:r>
              <a:rPr lang="zh-CN" altLang="en-US" sz="2200"/>
              <a:t>，则可以确定</a:t>
            </a:r>
            <a:r>
              <a:rPr lang="en-US" altLang="zh-CN" sz="2200"/>
              <a:t>sum</a:t>
            </a:r>
            <a:r>
              <a:rPr lang="zh-CN" altLang="en-US" sz="2200"/>
              <a:t>数组，利用</a:t>
            </a:r>
            <a:r>
              <a:rPr lang="en-US" altLang="zh-CN" sz="2200"/>
              <a:t>sum[i] xor sum[i-1]</a:t>
            </a:r>
            <a:r>
              <a:rPr lang="zh-CN" altLang="en-US" sz="2200"/>
              <a:t>可以求出第</a:t>
            </a:r>
            <a:r>
              <a:rPr lang="en-US" altLang="zh-CN" sz="2200"/>
              <a:t>i</a:t>
            </a:r>
            <a:r>
              <a:rPr lang="zh-CN" altLang="en-US" sz="2200"/>
              <a:t>位的数字，由于不同集合之间没有问答出现，所以此数列是一可行解，证明算法正确。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checkerboard(across)">
                                      <p:cBhvr>
                                        <p:cTn id="7" dur="500"/>
                                        <p:tgtEl>
                                          <p:spTgt spid="15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9747">
                                            <p:txEl>
                                              <p:pRg st="0" end="0"/>
                                            </p:txEl>
                                          </p:spTgt>
                                        </p:tgtEl>
                                        <p:attrNameLst>
                                          <p:attrName>style.visibility</p:attrName>
                                        </p:attrNameLst>
                                      </p:cBhvr>
                                      <p:to>
                                        <p:strVal val="visible"/>
                                      </p:to>
                                    </p:set>
                                    <p:animEffect transition="in" filter="checkerboard(down)">
                                      <p:cBhvr>
                                        <p:cTn id="12" dur="500"/>
                                        <p:tgtEl>
                                          <p:spTgt spid="1597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9747">
                                            <p:txEl>
                                              <p:pRg st="1" end="1"/>
                                            </p:txEl>
                                          </p:spTgt>
                                        </p:tgtEl>
                                        <p:attrNameLst>
                                          <p:attrName>style.visibility</p:attrName>
                                        </p:attrNameLst>
                                      </p:cBhvr>
                                      <p:to>
                                        <p:strVal val="visible"/>
                                      </p:to>
                                    </p:set>
                                    <p:animEffect transition="in" filter="checkerboard(down)">
                                      <p:cBhvr>
                                        <p:cTn id="17" dur="500"/>
                                        <p:tgtEl>
                                          <p:spTgt spid="1597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9747">
                                            <p:txEl>
                                              <p:pRg st="2" end="2"/>
                                            </p:txEl>
                                          </p:spTgt>
                                        </p:tgtEl>
                                        <p:attrNameLst>
                                          <p:attrName>style.visibility</p:attrName>
                                        </p:attrNameLst>
                                      </p:cBhvr>
                                      <p:to>
                                        <p:strVal val="visible"/>
                                      </p:to>
                                    </p:set>
                                    <p:animEffect transition="in" filter="checkerboard(down)">
                                      <p:cBhvr>
                                        <p:cTn id="22"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4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E18E74B5-4A65-4D4A-96D0-7D03F3FE2FE2}"/>
              </a:ext>
            </a:extLst>
          </p:cNvPr>
          <p:cNvSpPr>
            <a:spLocks noGrp="1"/>
          </p:cNvSpPr>
          <p:nvPr>
            <p:ph type="sldNum" sz="quarter" idx="12"/>
          </p:nvPr>
        </p:nvSpPr>
        <p:spPr/>
        <p:txBody>
          <a:bodyPr/>
          <a:lstStyle/>
          <a:p>
            <a:fld id="{63C3E497-1F9F-4774-BE28-DDEF35C599AE}" type="slidenum">
              <a:rPr lang="en-US" altLang="zh-CN"/>
              <a:pPr/>
              <a:t>33</a:t>
            </a:fld>
            <a:endParaRPr lang="en-US" altLang="zh-CN"/>
          </a:p>
        </p:txBody>
      </p:sp>
      <p:sp>
        <p:nvSpPr>
          <p:cNvPr id="38914" name="Rectangle 2">
            <a:extLst>
              <a:ext uri="{FF2B5EF4-FFF2-40B4-BE49-F238E27FC236}">
                <a16:creationId xmlns:a16="http://schemas.microsoft.com/office/drawing/2014/main" id="{F2CA3267-4ED1-47A6-B08D-238B1C37911D}"/>
              </a:ext>
            </a:extLst>
          </p:cNvPr>
          <p:cNvSpPr>
            <a:spLocks noGrp="1" noChangeArrowheads="1"/>
          </p:cNvSpPr>
          <p:nvPr>
            <p:ph type="title"/>
          </p:nvPr>
        </p:nvSpPr>
        <p:spPr/>
        <p:txBody>
          <a:bodyPr/>
          <a:lstStyle/>
          <a:p>
            <a:r>
              <a:rPr lang="zh-CN" altLang="en-US" sz="5400" b="1"/>
              <a:t>堆</a:t>
            </a:r>
            <a:r>
              <a:rPr lang="en-US" altLang="zh-CN" sz="5400" b="1"/>
              <a:t>(</a:t>
            </a:r>
            <a:r>
              <a:rPr lang="zh-CN" altLang="en-US" sz="5400" b="1"/>
              <a:t>优先队列</a:t>
            </a:r>
            <a:r>
              <a:rPr lang="en-US" altLang="zh-CN" sz="5400" b="1"/>
              <a:t>)</a:t>
            </a:r>
          </a:p>
        </p:txBody>
      </p:sp>
      <p:sp>
        <p:nvSpPr>
          <p:cNvPr id="38915" name="Rectangle 3">
            <a:extLst>
              <a:ext uri="{FF2B5EF4-FFF2-40B4-BE49-F238E27FC236}">
                <a16:creationId xmlns:a16="http://schemas.microsoft.com/office/drawing/2014/main" id="{4635A320-29B9-4C49-9879-AF2B0889B691}"/>
              </a:ext>
            </a:extLst>
          </p:cNvPr>
          <p:cNvSpPr>
            <a:spLocks noGrp="1" noChangeArrowheads="1"/>
          </p:cNvSpPr>
          <p:nvPr>
            <p:ph type="body" idx="1"/>
          </p:nvPr>
        </p:nvSpPr>
        <p:spPr>
          <a:xfrm>
            <a:off x="1447800" y="1828800"/>
            <a:ext cx="5715000" cy="609600"/>
          </a:xfrm>
        </p:spPr>
        <p:txBody>
          <a:bodyPr/>
          <a:lstStyle/>
          <a:p>
            <a:pPr>
              <a:buFontTx/>
              <a:buNone/>
            </a:pPr>
            <a:r>
              <a:rPr lang="zh-CN" altLang="en-US" b="1"/>
              <a:t>优点：</a:t>
            </a:r>
            <a:r>
              <a:rPr lang="zh-CN" altLang="en-US"/>
              <a:t>  </a:t>
            </a:r>
          </a:p>
        </p:txBody>
      </p:sp>
      <p:sp>
        <p:nvSpPr>
          <p:cNvPr id="38916" name="Text Box 4">
            <a:extLst>
              <a:ext uri="{FF2B5EF4-FFF2-40B4-BE49-F238E27FC236}">
                <a16:creationId xmlns:a16="http://schemas.microsoft.com/office/drawing/2014/main" id="{0F1F92B9-F76C-4B7A-A5E7-F4763C26631D}"/>
              </a:ext>
            </a:extLst>
          </p:cNvPr>
          <p:cNvSpPr txBox="1">
            <a:spLocks noChangeArrowheads="1"/>
          </p:cNvSpPr>
          <p:nvPr/>
        </p:nvSpPr>
        <p:spPr bwMode="auto">
          <a:xfrm>
            <a:off x="1447800" y="32766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实现简单</a:t>
            </a:r>
          </a:p>
        </p:txBody>
      </p:sp>
      <p:sp>
        <p:nvSpPr>
          <p:cNvPr id="38917" name="Text Box 5">
            <a:extLst>
              <a:ext uri="{FF2B5EF4-FFF2-40B4-BE49-F238E27FC236}">
                <a16:creationId xmlns:a16="http://schemas.microsoft.com/office/drawing/2014/main" id="{8238E2F7-1282-4756-9A0C-00234933452F}"/>
              </a:ext>
            </a:extLst>
          </p:cNvPr>
          <p:cNvSpPr txBox="1">
            <a:spLocks noChangeArrowheads="1"/>
          </p:cNvSpPr>
          <p:nvPr/>
        </p:nvSpPr>
        <p:spPr bwMode="auto">
          <a:xfrm>
            <a:off x="1447800" y="25146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动态维护一组数据中最小（大）的一个</a:t>
            </a:r>
          </a:p>
        </p:txBody>
      </p:sp>
      <p:sp>
        <p:nvSpPr>
          <p:cNvPr id="38919" name="Text Box 7">
            <a:extLst>
              <a:ext uri="{FF2B5EF4-FFF2-40B4-BE49-F238E27FC236}">
                <a16:creationId xmlns:a16="http://schemas.microsoft.com/office/drawing/2014/main" id="{3BD18CB5-85D0-4692-9AAF-7975817ED65B}"/>
              </a:ext>
            </a:extLst>
          </p:cNvPr>
          <p:cNvSpPr txBox="1">
            <a:spLocks noChangeArrowheads="1"/>
          </p:cNvSpPr>
          <p:nvPr/>
        </p:nvSpPr>
        <p:spPr bwMode="auto">
          <a:xfrm>
            <a:off x="1524000" y="39624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数组维护</a:t>
            </a:r>
          </a:p>
        </p:txBody>
      </p:sp>
      <p:sp>
        <p:nvSpPr>
          <p:cNvPr id="38920" name="Text Box 8">
            <a:extLst>
              <a:ext uri="{FF2B5EF4-FFF2-40B4-BE49-F238E27FC236}">
                <a16:creationId xmlns:a16="http://schemas.microsoft.com/office/drawing/2014/main" id="{7BA82A46-8361-4545-8D12-D3A77035F91B}"/>
              </a:ext>
            </a:extLst>
          </p:cNvPr>
          <p:cNvSpPr txBox="1">
            <a:spLocks noChangeArrowheads="1"/>
          </p:cNvSpPr>
          <p:nvPr/>
        </p:nvSpPr>
        <p:spPr bwMode="auto">
          <a:xfrm>
            <a:off x="1828800" y="49530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Courier New" panose="02070309020205020404" pitchFamily="49" charset="0"/>
              </a:rPr>
              <a:t>&lt;priority_queue&gt;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p:tgtEl>
                                          <p:spTgt spid="38914"/>
                                        </p:tgtEl>
                                        <p:attrNameLst>
                                          <p:attrName>ppt_y</p:attrName>
                                        </p:attrNameLst>
                                      </p:cBhvr>
                                      <p:tavLst>
                                        <p:tav tm="0">
                                          <p:val>
                                            <p:strVal val="#ppt_y-#ppt_h*1.125000"/>
                                          </p:val>
                                        </p:tav>
                                        <p:tav tm="100000">
                                          <p:val>
                                            <p:strVal val="#ppt_y"/>
                                          </p:val>
                                        </p:tav>
                                      </p:tavLst>
                                    </p:anim>
                                    <p:animEffect transition="in" filter="wipe(down)">
                                      <p:cBhvr>
                                        <p:cTn id="8" dur="500"/>
                                        <p:tgtEl>
                                          <p:spTgt spid="3891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915">
                                            <p:txEl>
                                              <p:pRg st="0" end="0"/>
                                            </p:txEl>
                                          </p:spTgt>
                                        </p:tgtEl>
                                        <p:attrNameLst>
                                          <p:attrName>style.visibility</p:attrName>
                                        </p:attrNameLst>
                                      </p:cBhvr>
                                      <p:to>
                                        <p:strVal val="visible"/>
                                      </p:to>
                                    </p:set>
                                    <p:animEffect transition="in" filter="checkerboard(across)">
                                      <p:cBhvr>
                                        <p:cTn id="13" dur="500"/>
                                        <p:tgtEl>
                                          <p:spTgt spid="3891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8917"/>
                                        </p:tgtEl>
                                        <p:attrNameLst>
                                          <p:attrName>style.visibility</p:attrName>
                                        </p:attrNameLst>
                                      </p:cBhvr>
                                      <p:to>
                                        <p:strVal val="visible"/>
                                      </p:to>
                                    </p:set>
                                    <p:animEffect transition="in" filter="checkerboard(across)">
                                      <p:cBhvr>
                                        <p:cTn id="18" dur="500"/>
                                        <p:tgtEl>
                                          <p:spTgt spid="389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8916"/>
                                        </p:tgtEl>
                                        <p:attrNameLst>
                                          <p:attrName>style.visibility</p:attrName>
                                        </p:attrNameLst>
                                      </p:cBhvr>
                                      <p:to>
                                        <p:strVal val="visible"/>
                                      </p:to>
                                    </p:set>
                                    <p:animEffect transition="in" filter="checkerboard(across)">
                                      <p:cBhvr>
                                        <p:cTn id="23" dur="500"/>
                                        <p:tgtEl>
                                          <p:spTgt spid="389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8919"/>
                                        </p:tgtEl>
                                        <p:attrNameLst>
                                          <p:attrName>style.visibility</p:attrName>
                                        </p:attrNameLst>
                                      </p:cBhvr>
                                      <p:to>
                                        <p:strVal val="visible"/>
                                      </p:to>
                                    </p:set>
                                    <p:animEffect transition="in" filter="checkerboard(across)">
                                      <p:cBhvr>
                                        <p:cTn id="28" dur="500"/>
                                        <p:tgtEl>
                                          <p:spTgt spid="389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8920"/>
                                        </p:tgtEl>
                                        <p:attrNameLst>
                                          <p:attrName>style.visibility</p:attrName>
                                        </p:attrNameLst>
                                      </p:cBhvr>
                                      <p:to>
                                        <p:strVal val="visible"/>
                                      </p:to>
                                    </p:set>
                                    <p:animEffect transition="in" filter="checkerboard(across)">
                                      <p:cBhvr>
                                        <p:cTn id="33"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build="p" autoUpdateAnimBg="0"/>
      <p:bldP spid="38916" grpId="0" autoUpdateAnimBg="0"/>
      <p:bldP spid="38917" grpId="0" autoUpdateAnimBg="0"/>
      <p:bldP spid="38919" grpId="0" autoUpdateAnimBg="0"/>
      <p:bldP spid="389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EE4C646-A088-4CDD-A881-C54517BF6863}"/>
              </a:ext>
            </a:extLst>
          </p:cNvPr>
          <p:cNvSpPr>
            <a:spLocks noGrp="1"/>
          </p:cNvSpPr>
          <p:nvPr>
            <p:ph type="sldNum" sz="quarter" idx="12"/>
          </p:nvPr>
        </p:nvSpPr>
        <p:spPr/>
        <p:txBody>
          <a:bodyPr/>
          <a:lstStyle/>
          <a:p>
            <a:fld id="{E97943C1-EE1F-4A5A-906C-C6DF4E1F44FB}" type="slidenum">
              <a:rPr lang="en-US" altLang="zh-CN"/>
              <a:pPr/>
              <a:t>34</a:t>
            </a:fld>
            <a:endParaRPr lang="en-US" altLang="zh-CN"/>
          </a:p>
        </p:txBody>
      </p:sp>
      <p:sp>
        <p:nvSpPr>
          <p:cNvPr id="152578" name="Rectangle 2">
            <a:extLst>
              <a:ext uri="{FF2B5EF4-FFF2-40B4-BE49-F238E27FC236}">
                <a16:creationId xmlns:a16="http://schemas.microsoft.com/office/drawing/2014/main" id="{A7D77884-CF6A-4DB7-A155-044A60E084FF}"/>
              </a:ext>
            </a:extLst>
          </p:cNvPr>
          <p:cNvSpPr>
            <a:spLocks noGrp="1" noChangeArrowheads="1"/>
          </p:cNvSpPr>
          <p:nvPr>
            <p:ph type="title"/>
          </p:nvPr>
        </p:nvSpPr>
        <p:spPr>
          <a:xfrm>
            <a:off x="457200" y="285750"/>
            <a:ext cx="7620000" cy="1085850"/>
          </a:xfrm>
        </p:spPr>
        <p:txBody>
          <a:bodyPr/>
          <a:lstStyle/>
          <a:p>
            <a:r>
              <a:rPr lang="zh-CN" altLang="en-US"/>
              <a:t>例题</a:t>
            </a:r>
            <a:r>
              <a:rPr lang="en-US" altLang="zh-CN"/>
              <a:t>: </a:t>
            </a:r>
            <a:r>
              <a:rPr lang="zh-CN" altLang="en-US"/>
              <a:t>积水</a:t>
            </a:r>
          </a:p>
        </p:txBody>
      </p:sp>
      <p:sp>
        <p:nvSpPr>
          <p:cNvPr id="152579" name="Rectangle 3">
            <a:extLst>
              <a:ext uri="{FF2B5EF4-FFF2-40B4-BE49-F238E27FC236}">
                <a16:creationId xmlns:a16="http://schemas.microsoft.com/office/drawing/2014/main" id="{435D0783-8B55-4F07-80B2-FCE338271F55}"/>
              </a:ext>
            </a:extLst>
          </p:cNvPr>
          <p:cNvSpPr>
            <a:spLocks noGrp="1" noChangeArrowheads="1"/>
          </p:cNvSpPr>
          <p:nvPr>
            <p:ph type="body" idx="1"/>
          </p:nvPr>
        </p:nvSpPr>
        <p:spPr>
          <a:xfrm>
            <a:off x="457200" y="1600200"/>
            <a:ext cx="8305800" cy="2667000"/>
          </a:xfrm>
        </p:spPr>
        <p:txBody>
          <a:bodyPr/>
          <a:lstStyle/>
          <a:p>
            <a:r>
              <a:rPr lang="zh-CN" altLang="en-US" sz="2600"/>
              <a:t>一个长方形网格包含了</a:t>
            </a:r>
            <a:r>
              <a:rPr lang="en-US" altLang="zh-CN" sz="2600"/>
              <a:t>n*m</a:t>
            </a:r>
            <a:r>
              <a:rPr lang="zh-CN" altLang="en-US" sz="2600"/>
              <a:t>块地，每块地上面有</a:t>
            </a:r>
            <a:r>
              <a:rPr lang="en-US" altLang="zh-CN" sz="2600"/>
              <a:t>1</a:t>
            </a:r>
            <a:r>
              <a:rPr lang="zh-CN" altLang="en-US" sz="2600"/>
              <a:t>个长方体。每一个长方形盖住了一块地，地的面积是</a:t>
            </a:r>
            <a:r>
              <a:rPr lang="en-US" altLang="zh-CN" sz="2600"/>
              <a:t>1</a:t>
            </a:r>
            <a:r>
              <a:rPr lang="zh-CN" altLang="en-US" sz="2600"/>
              <a:t>平方英寸。相邻的地上的长方体之间没有空隙。一场大雨降临了这个建筑物，在建筑物的某些区域有积水产生。</a:t>
            </a:r>
          </a:p>
          <a:p>
            <a:r>
              <a:rPr lang="zh-CN" altLang="en-US" sz="2600"/>
              <a:t>给各方格高度</a:t>
            </a:r>
            <a:r>
              <a:rPr lang="en-US" altLang="zh-CN" sz="2600"/>
              <a:t>, </a:t>
            </a:r>
            <a:r>
              <a:rPr lang="zh-CN" altLang="en-US" sz="2600"/>
              <a:t>求积水总量</a:t>
            </a:r>
          </a:p>
          <a:p>
            <a:endParaRPr lang="zh-CN" altLang="en-US" sz="2600"/>
          </a:p>
        </p:txBody>
      </p:sp>
      <p:pic>
        <p:nvPicPr>
          <p:cNvPr id="152580" name="Picture 4" descr="9915b">
            <a:extLst>
              <a:ext uri="{FF2B5EF4-FFF2-40B4-BE49-F238E27FC236}">
                <a16:creationId xmlns:a16="http://schemas.microsoft.com/office/drawing/2014/main" id="{74B41A80-120A-4955-B33B-335D71CE6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343400"/>
            <a:ext cx="38862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p:tgtEl>
                                          <p:spTgt spid="152578"/>
                                        </p:tgtEl>
                                        <p:attrNameLst>
                                          <p:attrName>ppt_y</p:attrName>
                                        </p:attrNameLst>
                                      </p:cBhvr>
                                      <p:tavLst>
                                        <p:tav tm="0">
                                          <p:val>
                                            <p:strVal val="#ppt_y-#ppt_h*1.125000"/>
                                          </p:val>
                                        </p:tav>
                                        <p:tav tm="100000">
                                          <p:val>
                                            <p:strVal val="#ppt_y"/>
                                          </p:val>
                                        </p:tav>
                                      </p:tavLst>
                                    </p:anim>
                                    <p:animEffect transition="in" filter="wipe(down)">
                                      <p:cBhvr>
                                        <p:cTn id="8" dur="500"/>
                                        <p:tgtEl>
                                          <p:spTgt spid="1525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animEffect transition="in" filter="barn(outVertical)">
                                      <p:cBhvr>
                                        <p:cTn id="13" dur="500"/>
                                        <p:tgtEl>
                                          <p:spTgt spid="1525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52579">
                                            <p:txEl>
                                              <p:pRg st="1" end="1"/>
                                            </p:txEl>
                                          </p:spTgt>
                                        </p:tgtEl>
                                        <p:attrNameLst>
                                          <p:attrName>style.visibility</p:attrName>
                                        </p:attrNameLst>
                                      </p:cBhvr>
                                      <p:to>
                                        <p:strVal val="visible"/>
                                      </p:to>
                                    </p:set>
                                    <p:animEffect transition="in" filter="barn(outVertical)">
                                      <p:cBhvr>
                                        <p:cTn id="18" dur="500"/>
                                        <p:tgtEl>
                                          <p:spTgt spid="15257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nodeType="clickEffect">
                                  <p:stCondLst>
                                    <p:cond delay="0"/>
                                  </p:stCondLst>
                                  <p:childTnLst>
                                    <p:set>
                                      <p:cBhvr>
                                        <p:cTn id="22" dur="1" fill="hold">
                                          <p:stCondLst>
                                            <p:cond delay="0"/>
                                          </p:stCondLst>
                                        </p:cTn>
                                        <p:tgtEl>
                                          <p:spTgt spid="152580"/>
                                        </p:tgtEl>
                                        <p:attrNameLst>
                                          <p:attrName>style.visibility</p:attrName>
                                        </p:attrNameLst>
                                      </p:cBhvr>
                                      <p:to>
                                        <p:strVal val="visible"/>
                                      </p:to>
                                    </p:set>
                                    <p:anim calcmode="lin" valueType="num">
                                      <p:cBhvr>
                                        <p:cTn id="23" dur="5000" fill="hold"/>
                                        <p:tgtEl>
                                          <p:spTgt spid="152580"/>
                                        </p:tgtEl>
                                        <p:attrNameLst>
                                          <p:attrName>ppt_w</p:attrName>
                                        </p:attrNameLst>
                                      </p:cBhvr>
                                      <p:tavLst>
                                        <p:tav tm="0" fmla="#ppt_w*sin(2.5*pi*$)">
                                          <p:val>
                                            <p:fltVal val="0"/>
                                          </p:val>
                                        </p:tav>
                                        <p:tav tm="100000">
                                          <p:val>
                                            <p:fltVal val="1"/>
                                          </p:val>
                                        </p:tav>
                                      </p:tavLst>
                                    </p:anim>
                                    <p:anim calcmode="lin" valueType="num">
                                      <p:cBhvr>
                                        <p:cTn id="24" dur="5000" fill="hold"/>
                                        <p:tgtEl>
                                          <p:spTgt spid="1525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7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6B5EBEE-B111-44AD-97E0-4E0CD17D03D0}"/>
              </a:ext>
            </a:extLst>
          </p:cNvPr>
          <p:cNvSpPr>
            <a:spLocks noGrp="1"/>
          </p:cNvSpPr>
          <p:nvPr>
            <p:ph type="sldNum" sz="quarter" idx="12"/>
          </p:nvPr>
        </p:nvSpPr>
        <p:spPr/>
        <p:txBody>
          <a:bodyPr/>
          <a:lstStyle/>
          <a:p>
            <a:fld id="{0AFF3237-9A3C-49D1-939D-0E69519F4A4B}" type="slidenum">
              <a:rPr lang="en-US" altLang="zh-CN"/>
              <a:pPr/>
              <a:t>35</a:t>
            </a:fld>
            <a:endParaRPr lang="en-US" altLang="zh-CN"/>
          </a:p>
        </p:txBody>
      </p:sp>
      <p:sp>
        <p:nvSpPr>
          <p:cNvPr id="153602" name="Rectangle 2">
            <a:extLst>
              <a:ext uri="{FF2B5EF4-FFF2-40B4-BE49-F238E27FC236}">
                <a16:creationId xmlns:a16="http://schemas.microsoft.com/office/drawing/2014/main" id="{C6F4C7FD-EA0D-4280-9D03-9DDB6D0C1698}"/>
              </a:ext>
            </a:extLst>
          </p:cNvPr>
          <p:cNvSpPr>
            <a:spLocks noGrp="1" noChangeArrowheads="1"/>
          </p:cNvSpPr>
          <p:nvPr>
            <p:ph type="title"/>
          </p:nvPr>
        </p:nvSpPr>
        <p:spPr/>
        <p:txBody>
          <a:bodyPr/>
          <a:lstStyle/>
          <a:p>
            <a:r>
              <a:rPr lang="zh-CN" altLang="en-US"/>
              <a:t>分析</a:t>
            </a:r>
          </a:p>
        </p:txBody>
      </p:sp>
      <p:sp>
        <p:nvSpPr>
          <p:cNvPr id="153603" name="Rectangle 3">
            <a:extLst>
              <a:ext uri="{FF2B5EF4-FFF2-40B4-BE49-F238E27FC236}">
                <a16:creationId xmlns:a16="http://schemas.microsoft.com/office/drawing/2014/main" id="{09E7ADB3-267D-4CBE-86A0-FC3D25DC278A}"/>
              </a:ext>
            </a:extLst>
          </p:cNvPr>
          <p:cNvSpPr>
            <a:spLocks noGrp="1" noChangeArrowheads="1"/>
          </p:cNvSpPr>
          <p:nvPr>
            <p:ph type="body" idx="1"/>
          </p:nvPr>
        </p:nvSpPr>
        <p:spPr/>
        <p:txBody>
          <a:bodyPr/>
          <a:lstStyle/>
          <a:p>
            <a:pPr>
              <a:lnSpc>
                <a:spcPct val="90000"/>
              </a:lnSpc>
            </a:pPr>
            <a:r>
              <a:rPr lang="zh-CN" altLang="en-US"/>
              <a:t>定义每块地上的</a:t>
            </a:r>
          </a:p>
          <a:p>
            <a:pPr lvl="1">
              <a:lnSpc>
                <a:spcPct val="90000"/>
              </a:lnSpc>
            </a:pPr>
            <a:r>
              <a:rPr lang="zh-CN" altLang="en-US"/>
              <a:t>长方体的高度称为原始高度</a:t>
            </a:r>
          </a:p>
          <a:p>
            <a:pPr lvl="1">
              <a:lnSpc>
                <a:spcPct val="90000"/>
              </a:lnSpc>
            </a:pPr>
            <a:r>
              <a:rPr lang="zh-CN" altLang="en-US"/>
              <a:t>积满水时的水面高度称为积水高度（高于积水高度的水一定会流走，低于积水高度的水一定流不走）</a:t>
            </a:r>
          </a:p>
          <a:p>
            <a:pPr lvl="1">
              <a:lnSpc>
                <a:spcPct val="90000"/>
              </a:lnSpc>
            </a:pPr>
            <a:r>
              <a:rPr lang="zh-CN" altLang="en-US"/>
              <a:t>积水高度与原始高度之差为积水深度</a:t>
            </a:r>
          </a:p>
          <a:p>
            <a:pPr>
              <a:lnSpc>
                <a:spcPct val="90000"/>
              </a:lnSpc>
            </a:pPr>
            <a:r>
              <a:rPr lang="zh-CN" altLang="en-US"/>
              <a:t>如果一个长方体上不可能有积水，那么它的积水高度就等于它的原始高度。</a:t>
            </a:r>
          </a:p>
          <a:p>
            <a:pPr>
              <a:lnSpc>
                <a:spcPct val="90000"/>
              </a:lnSpc>
            </a:pPr>
            <a:r>
              <a:rPr lang="zh-CN" altLang="en-US"/>
              <a:t>最外圈不能积水，积水高度等于原始高度</a:t>
            </a:r>
          </a:p>
          <a:p>
            <a:pPr>
              <a:lnSpc>
                <a:spcPct val="90000"/>
              </a:lnSpc>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p:tgtEl>
                                          <p:spTgt spid="153602"/>
                                        </p:tgtEl>
                                        <p:attrNameLst>
                                          <p:attrName>ppt_x</p:attrName>
                                        </p:attrNameLst>
                                      </p:cBhvr>
                                      <p:tavLst>
                                        <p:tav tm="0">
                                          <p:val>
                                            <p:strVal val="#ppt_x-#ppt_w*1.125000"/>
                                          </p:val>
                                        </p:tav>
                                        <p:tav tm="100000">
                                          <p:val>
                                            <p:strVal val="#ppt_x"/>
                                          </p:val>
                                        </p:tav>
                                      </p:tavLst>
                                    </p:anim>
                                    <p:animEffect transition="in" filter="wipe(right)">
                                      <p:cBhvr>
                                        <p:cTn id="8" dur="500"/>
                                        <p:tgtEl>
                                          <p:spTgt spid="15360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53603">
                                            <p:txEl>
                                              <p:pRg st="0" end="0"/>
                                            </p:txEl>
                                          </p:spTgt>
                                        </p:tgtEl>
                                        <p:attrNameLst>
                                          <p:attrName>style.visibility</p:attrName>
                                        </p:attrNameLst>
                                      </p:cBhvr>
                                      <p:to>
                                        <p:strVal val="visible"/>
                                      </p:to>
                                    </p:set>
                                    <p:anim calcmode="lin" valueType="num">
                                      <p:cBhvr additive="base">
                                        <p:cTn id="13" dur="500"/>
                                        <p:tgtEl>
                                          <p:spTgt spid="15360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53603">
                                            <p:txEl>
                                              <p:pRg st="0" end="0"/>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3603">
                                            <p:txEl>
                                              <p:pRg st="1" end="1"/>
                                            </p:txEl>
                                          </p:spTgt>
                                        </p:tgtEl>
                                        <p:attrNameLst>
                                          <p:attrName>style.visibility</p:attrName>
                                        </p:attrNameLst>
                                      </p:cBhvr>
                                      <p:to>
                                        <p:strVal val="visible"/>
                                      </p:to>
                                    </p:set>
                                    <p:anim calcmode="lin" valueType="num">
                                      <p:cBhvr additive="base">
                                        <p:cTn id="17" dur="500"/>
                                        <p:tgtEl>
                                          <p:spTgt spid="15360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5360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53603">
                                            <p:txEl>
                                              <p:pRg st="2" end="2"/>
                                            </p:txEl>
                                          </p:spTgt>
                                        </p:tgtEl>
                                        <p:attrNameLst>
                                          <p:attrName>style.visibility</p:attrName>
                                        </p:attrNameLst>
                                      </p:cBhvr>
                                      <p:to>
                                        <p:strVal val="visible"/>
                                      </p:to>
                                    </p:set>
                                    <p:anim calcmode="lin" valueType="num">
                                      <p:cBhvr additive="base">
                                        <p:cTn id="21" dur="500"/>
                                        <p:tgtEl>
                                          <p:spTgt spid="153603">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53603">
                                            <p:txEl>
                                              <p:pRg st="2" end="2"/>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3603">
                                            <p:txEl>
                                              <p:pRg st="3" end="3"/>
                                            </p:txEl>
                                          </p:spTgt>
                                        </p:tgtEl>
                                        <p:attrNameLst>
                                          <p:attrName>style.visibility</p:attrName>
                                        </p:attrNameLst>
                                      </p:cBhvr>
                                      <p:to>
                                        <p:strVal val="visible"/>
                                      </p:to>
                                    </p:set>
                                    <p:anim calcmode="lin" valueType="num">
                                      <p:cBhvr additive="base">
                                        <p:cTn id="25" dur="500"/>
                                        <p:tgtEl>
                                          <p:spTgt spid="15360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5360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3603">
                                            <p:txEl>
                                              <p:pRg st="4" end="4"/>
                                            </p:txEl>
                                          </p:spTgt>
                                        </p:tgtEl>
                                        <p:attrNameLst>
                                          <p:attrName>style.visibility</p:attrName>
                                        </p:attrNameLst>
                                      </p:cBhvr>
                                      <p:to>
                                        <p:strVal val="visible"/>
                                      </p:to>
                                    </p:set>
                                    <p:anim calcmode="lin" valueType="num">
                                      <p:cBhvr additive="base">
                                        <p:cTn id="31" dur="500"/>
                                        <p:tgtEl>
                                          <p:spTgt spid="15360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36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3603">
                                            <p:txEl>
                                              <p:pRg st="5" end="5"/>
                                            </p:txEl>
                                          </p:spTgt>
                                        </p:tgtEl>
                                        <p:attrNameLst>
                                          <p:attrName>style.visibility</p:attrName>
                                        </p:attrNameLst>
                                      </p:cBhvr>
                                      <p:to>
                                        <p:strVal val="visible"/>
                                      </p:to>
                                    </p:set>
                                    <p:anim calcmode="lin" valueType="num">
                                      <p:cBhvr additive="base">
                                        <p:cTn id="37" dur="500"/>
                                        <p:tgtEl>
                                          <p:spTgt spid="15360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F79F619-CFF4-4DAB-8503-EA890B3933B9}"/>
              </a:ext>
            </a:extLst>
          </p:cNvPr>
          <p:cNvSpPr>
            <a:spLocks noGrp="1"/>
          </p:cNvSpPr>
          <p:nvPr>
            <p:ph type="sldNum" sz="quarter" idx="12"/>
          </p:nvPr>
        </p:nvSpPr>
        <p:spPr/>
        <p:txBody>
          <a:bodyPr/>
          <a:lstStyle/>
          <a:p>
            <a:fld id="{C919E4B1-7790-400B-9A26-3FE7B4AE8778}" type="slidenum">
              <a:rPr lang="en-US" altLang="zh-CN"/>
              <a:pPr/>
              <a:t>36</a:t>
            </a:fld>
            <a:endParaRPr lang="en-US" altLang="zh-CN"/>
          </a:p>
        </p:txBody>
      </p:sp>
      <p:sp>
        <p:nvSpPr>
          <p:cNvPr id="154626" name="Rectangle 2">
            <a:extLst>
              <a:ext uri="{FF2B5EF4-FFF2-40B4-BE49-F238E27FC236}">
                <a16:creationId xmlns:a16="http://schemas.microsoft.com/office/drawing/2014/main" id="{5E84E7D1-F347-4C00-8116-90C352019C6C}"/>
              </a:ext>
            </a:extLst>
          </p:cNvPr>
          <p:cNvSpPr>
            <a:spLocks noGrp="1" noChangeArrowheads="1"/>
          </p:cNvSpPr>
          <p:nvPr>
            <p:ph type="title"/>
          </p:nvPr>
        </p:nvSpPr>
        <p:spPr/>
        <p:txBody>
          <a:bodyPr/>
          <a:lstStyle/>
          <a:p>
            <a:r>
              <a:rPr lang="zh-CN" altLang="en-US"/>
              <a:t>分析</a:t>
            </a:r>
          </a:p>
        </p:txBody>
      </p:sp>
      <p:sp>
        <p:nvSpPr>
          <p:cNvPr id="154627" name="Rectangle 3">
            <a:extLst>
              <a:ext uri="{FF2B5EF4-FFF2-40B4-BE49-F238E27FC236}">
                <a16:creationId xmlns:a16="http://schemas.microsoft.com/office/drawing/2014/main" id="{5D552471-D65C-40FE-B15F-2488641A7873}"/>
              </a:ext>
            </a:extLst>
          </p:cNvPr>
          <p:cNvSpPr>
            <a:spLocks noGrp="1" noChangeArrowheads="1"/>
          </p:cNvSpPr>
          <p:nvPr>
            <p:ph type="body" idx="1"/>
          </p:nvPr>
        </p:nvSpPr>
        <p:spPr/>
        <p:txBody>
          <a:bodyPr/>
          <a:lstStyle/>
          <a:p>
            <a:r>
              <a:rPr lang="zh-CN" altLang="en-US" sz="2800"/>
              <a:t>由外而内计算。每次选取外围的格子中积水高度最低的一个格子</a:t>
            </a:r>
            <a:r>
              <a:rPr lang="en-US" altLang="zh-CN" sz="2800"/>
              <a:t>x</a:t>
            </a:r>
            <a:r>
              <a:rPr lang="zh-CN" altLang="en-US" sz="2800"/>
              <a:t>，考虑它周围所有在网格内部的格子</a:t>
            </a:r>
            <a:r>
              <a:rPr lang="en-US" altLang="zh-CN" sz="2800"/>
              <a:t>y</a:t>
            </a:r>
          </a:p>
          <a:p>
            <a:pPr lvl="1"/>
            <a:r>
              <a:rPr lang="zh-CN" altLang="en-US" sz="2400"/>
              <a:t>想象不断的往</a:t>
            </a:r>
            <a:r>
              <a:rPr lang="en-US" altLang="zh-CN" sz="2400"/>
              <a:t>x</a:t>
            </a:r>
            <a:r>
              <a:rPr lang="zh-CN" altLang="en-US" sz="2400"/>
              <a:t>和</a:t>
            </a:r>
            <a:r>
              <a:rPr lang="en-US" altLang="zh-CN" sz="2400"/>
              <a:t>y</a:t>
            </a:r>
            <a:r>
              <a:rPr lang="zh-CN" altLang="en-US" sz="2400"/>
              <a:t>里注水，但是</a:t>
            </a:r>
            <a:r>
              <a:rPr lang="en-US" altLang="zh-CN" sz="2400"/>
              <a:t>x</a:t>
            </a:r>
            <a:r>
              <a:rPr lang="zh-CN" altLang="en-US" sz="2400"/>
              <a:t>的积水高度固定（想象该高度处有一个小孔），因此</a:t>
            </a:r>
          </a:p>
          <a:p>
            <a:pPr lvl="1"/>
            <a:r>
              <a:rPr lang="zh-CN" altLang="en-US" sz="2400"/>
              <a:t>如果</a:t>
            </a:r>
            <a:r>
              <a:rPr lang="en-US" altLang="zh-CN" sz="2400"/>
              <a:t>y</a:t>
            </a:r>
            <a:r>
              <a:rPr lang="zh-CN" altLang="en-US" sz="2400"/>
              <a:t>的原始高度不小于</a:t>
            </a:r>
            <a:r>
              <a:rPr lang="en-US" altLang="zh-CN" sz="2400"/>
              <a:t>x</a:t>
            </a:r>
            <a:r>
              <a:rPr lang="zh-CN" altLang="en-US" sz="2400"/>
              <a:t>的积水高度，那么它的积水高度就是它的原始高度</a:t>
            </a:r>
          </a:p>
          <a:p>
            <a:pPr lvl="1"/>
            <a:r>
              <a:rPr lang="zh-CN" altLang="en-US" sz="2400"/>
              <a:t>如果</a:t>
            </a:r>
            <a:r>
              <a:rPr lang="en-US" altLang="zh-CN" sz="2400"/>
              <a:t>y</a:t>
            </a:r>
            <a:r>
              <a:rPr lang="zh-CN" altLang="en-US" sz="2400"/>
              <a:t>的原始高度小于</a:t>
            </a:r>
            <a:r>
              <a:rPr lang="en-US" altLang="zh-CN" sz="2400"/>
              <a:t>x</a:t>
            </a:r>
            <a:r>
              <a:rPr lang="zh-CN" altLang="en-US" sz="2400"/>
              <a:t>的积水高度，那么它的积水高度就等于</a:t>
            </a:r>
            <a:r>
              <a:rPr lang="en-US" altLang="zh-CN" sz="2400"/>
              <a:t>x</a:t>
            </a:r>
            <a:r>
              <a:rPr lang="zh-CN" altLang="en-US" sz="2400"/>
              <a:t>的积水高度</a:t>
            </a:r>
          </a:p>
          <a:p>
            <a:r>
              <a:rPr lang="zh-CN" altLang="en-US" sz="2800"/>
              <a:t>每次用堆取出</a:t>
            </a:r>
            <a:r>
              <a:rPr lang="en-US" altLang="zh-CN" sz="2800"/>
              <a:t>x</a:t>
            </a:r>
            <a:r>
              <a:rPr lang="zh-CN" altLang="en-US" sz="2800"/>
              <a:t>进行计算，</a:t>
            </a:r>
            <a:r>
              <a:rPr lang="en-US" altLang="zh-CN" sz="2800"/>
              <a:t>O(</a:t>
            </a:r>
            <a:r>
              <a:rPr lang="en-US" altLang="zh-CN" sz="2800" i="1"/>
              <a:t>mn</a:t>
            </a:r>
            <a:r>
              <a:rPr lang="en-US" altLang="zh-CN" sz="2800"/>
              <a:t>log</a:t>
            </a:r>
            <a:r>
              <a:rPr lang="en-US" altLang="zh-CN" sz="2800" i="1"/>
              <a:t>mn</a:t>
            </a:r>
            <a:r>
              <a:rPr lang="en-US" altLang="zh-CN" sz="2800"/>
              <a:t>)</a:t>
            </a:r>
            <a:r>
              <a:rPr lang="zh-CN" altLang="en-US" sz="2800"/>
              <a:t>。</a:t>
            </a: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p:tgtEl>
                                          <p:spTgt spid="154626"/>
                                        </p:tgtEl>
                                        <p:attrNameLst>
                                          <p:attrName>ppt_x</p:attrName>
                                        </p:attrNameLst>
                                      </p:cBhvr>
                                      <p:tavLst>
                                        <p:tav tm="0">
                                          <p:val>
                                            <p:strVal val="#ppt_x-#ppt_w*1.125000"/>
                                          </p:val>
                                        </p:tav>
                                        <p:tav tm="100000">
                                          <p:val>
                                            <p:strVal val="#ppt_x"/>
                                          </p:val>
                                        </p:tav>
                                      </p:tavLst>
                                    </p:anim>
                                    <p:animEffect transition="in" filter="wipe(right)">
                                      <p:cBhvr>
                                        <p:cTn id="8" dur="500"/>
                                        <p:tgtEl>
                                          <p:spTgt spid="1546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54627">
                                            <p:txEl>
                                              <p:pRg st="0" end="0"/>
                                            </p:txEl>
                                          </p:spTgt>
                                        </p:tgtEl>
                                        <p:attrNameLst>
                                          <p:attrName>style.visibility</p:attrName>
                                        </p:attrNameLst>
                                      </p:cBhvr>
                                      <p:to>
                                        <p:strVal val="visible"/>
                                      </p:to>
                                    </p:set>
                                    <p:anim calcmode="lin" valueType="num">
                                      <p:cBhvr additive="base">
                                        <p:cTn id="13" dur="500"/>
                                        <p:tgtEl>
                                          <p:spTgt spid="15462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54627">
                                            <p:txEl>
                                              <p:pRg st="0" end="0"/>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4627">
                                            <p:txEl>
                                              <p:pRg st="1" end="1"/>
                                            </p:txEl>
                                          </p:spTgt>
                                        </p:tgtEl>
                                        <p:attrNameLst>
                                          <p:attrName>style.visibility</p:attrName>
                                        </p:attrNameLst>
                                      </p:cBhvr>
                                      <p:to>
                                        <p:strVal val="visible"/>
                                      </p:to>
                                    </p:set>
                                    <p:anim calcmode="lin" valueType="num">
                                      <p:cBhvr additive="base">
                                        <p:cTn id="17" dur="500"/>
                                        <p:tgtEl>
                                          <p:spTgt spid="154627">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54627">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 calcmode="lin" valueType="num">
                                      <p:cBhvr additive="base">
                                        <p:cTn id="21" dur="500"/>
                                        <p:tgtEl>
                                          <p:spTgt spid="154627">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54627">
                                            <p:txEl>
                                              <p:pRg st="2" end="2"/>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p:tgtEl>
                                          <p:spTgt spid="154627">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5462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p:tgtEl>
                                          <p:spTgt spid="154627">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FD88F9D-A7ED-4E7E-9672-A07D1E2DAB33}"/>
              </a:ext>
            </a:extLst>
          </p:cNvPr>
          <p:cNvSpPr>
            <a:spLocks noGrp="1"/>
          </p:cNvSpPr>
          <p:nvPr>
            <p:ph type="sldNum" sz="quarter" idx="12"/>
          </p:nvPr>
        </p:nvSpPr>
        <p:spPr/>
        <p:txBody>
          <a:bodyPr/>
          <a:lstStyle/>
          <a:p>
            <a:fld id="{7605C10A-F20D-4380-981A-640984194C94}" type="slidenum">
              <a:rPr lang="en-US" altLang="zh-CN"/>
              <a:pPr/>
              <a:t>37</a:t>
            </a:fld>
            <a:endParaRPr lang="en-US" altLang="zh-CN"/>
          </a:p>
        </p:txBody>
      </p:sp>
      <p:sp>
        <p:nvSpPr>
          <p:cNvPr id="39938" name="Rectangle 2">
            <a:extLst>
              <a:ext uri="{FF2B5EF4-FFF2-40B4-BE49-F238E27FC236}">
                <a16:creationId xmlns:a16="http://schemas.microsoft.com/office/drawing/2014/main" id="{2E7B917E-FCFF-4CCB-8F41-9FB28A3BF093}"/>
              </a:ext>
            </a:extLst>
          </p:cNvPr>
          <p:cNvSpPr>
            <a:spLocks noGrp="1" noChangeArrowheads="1"/>
          </p:cNvSpPr>
          <p:nvPr>
            <p:ph type="title"/>
          </p:nvPr>
        </p:nvSpPr>
        <p:spPr>
          <a:xfrm>
            <a:off x="381000" y="762000"/>
            <a:ext cx="8243888" cy="1314450"/>
          </a:xfrm>
        </p:spPr>
        <p:txBody>
          <a:bodyPr/>
          <a:lstStyle/>
          <a:p>
            <a:r>
              <a:rPr lang="zh-CN" altLang="en-US" sz="5400" b="1"/>
              <a:t>哈希表</a:t>
            </a:r>
            <a:r>
              <a:rPr lang="en-US" altLang="zh-CN" sz="5400" b="1"/>
              <a:t>(Hash)</a:t>
            </a:r>
          </a:p>
        </p:txBody>
      </p:sp>
      <p:sp>
        <p:nvSpPr>
          <p:cNvPr id="39939" name="Rectangle 3">
            <a:extLst>
              <a:ext uri="{FF2B5EF4-FFF2-40B4-BE49-F238E27FC236}">
                <a16:creationId xmlns:a16="http://schemas.microsoft.com/office/drawing/2014/main" id="{BEF63018-13B6-4DF7-B9A2-A8832F7F5FF5}"/>
              </a:ext>
            </a:extLst>
          </p:cNvPr>
          <p:cNvSpPr>
            <a:spLocks noGrp="1" noChangeArrowheads="1"/>
          </p:cNvSpPr>
          <p:nvPr>
            <p:ph type="body" idx="1"/>
          </p:nvPr>
        </p:nvSpPr>
        <p:spPr>
          <a:xfrm>
            <a:off x="457200" y="2590800"/>
            <a:ext cx="8305800" cy="2667000"/>
          </a:xfrm>
        </p:spPr>
        <p:txBody>
          <a:bodyPr/>
          <a:lstStyle/>
          <a:p>
            <a:pPr>
              <a:lnSpc>
                <a:spcPct val="90000"/>
              </a:lnSpc>
            </a:pPr>
            <a:r>
              <a:rPr lang="zh-CN" altLang="en-US"/>
              <a:t>理论上查找速度最快的数据结构之一</a:t>
            </a:r>
          </a:p>
          <a:p>
            <a:pPr>
              <a:lnSpc>
                <a:spcPct val="90000"/>
              </a:lnSpc>
            </a:pPr>
            <a:r>
              <a:rPr lang="zh-CN" altLang="en-US"/>
              <a:t>缺点：</a:t>
            </a:r>
          </a:p>
          <a:p>
            <a:pPr>
              <a:lnSpc>
                <a:spcPct val="90000"/>
              </a:lnSpc>
              <a:buFontTx/>
              <a:buNone/>
            </a:pPr>
            <a:r>
              <a:rPr lang="zh-CN" altLang="en-US"/>
              <a:t>	需要大量的内存</a:t>
            </a:r>
          </a:p>
          <a:p>
            <a:pPr>
              <a:lnSpc>
                <a:spcPct val="90000"/>
              </a:lnSpc>
              <a:buFontTx/>
              <a:buNone/>
            </a:pPr>
            <a:r>
              <a:rPr lang="zh-CN" altLang="en-US"/>
              <a:t>	需要构造</a:t>
            </a:r>
            <a:r>
              <a:rPr lang="en-US" altLang="zh-CN"/>
              <a:t>Key</a:t>
            </a:r>
          </a:p>
          <a:p>
            <a:pPr>
              <a:lnSpc>
                <a:spcPct val="90000"/>
              </a:lnSpc>
              <a:buFontTx/>
              <a:buNone/>
            </a:pPr>
            <a:endParaRPr lang="en-US" altLang="zh-CN"/>
          </a:p>
          <a:p>
            <a:pPr>
              <a:lnSpc>
                <a:spcPct val="90000"/>
              </a:lnSpc>
              <a:buFontTx/>
              <a:buNone/>
            </a:pPr>
            <a:endParaRPr lang="en-US" altLang="zh-CN"/>
          </a:p>
          <a:p>
            <a:pPr>
              <a:lnSpc>
                <a:spcPct val="90000"/>
              </a:lnSpc>
              <a:buFontTx/>
              <a:buNone/>
            </a:pPr>
            <a:r>
              <a:rPr lang="en-US" altLang="zh-CN"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checkerboard(across)">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checkerboard(down)">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checkerboard(down)">
                                      <p:cBhvr>
                                        <p:cTn id="17" dur="500"/>
                                        <p:tgtEl>
                                          <p:spTgt spid="399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9939">
                                            <p:txEl>
                                              <p:pRg st="2" end="2"/>
                                            </p:txEl>
                                          </p:spTgt>
                                        </p:tgtEl>
                                        <p:attrNameLst>
                                          <p:attrName>style.visibility</p:attrName>
                                        </p:attrNameLst>
                                      </p:cBhvr>
                                      <p:to>
                                        <p:strVal val="visible"/>
                                      </p:to>
                                    </p:set>
                                    <p:animEffect transition="in" filter="checkerboard(down)">
                                      <p:cBhvr>
                                        <p:cTn id="22" dur="500"/>
                                        <p:tgtEl>
                                          <p:spTgt spid="399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9939">
                                            <p:txEl>
                                              <p:pRg st="3" end="3"/>
                                            </p:txEl>
                                          </p:spTgt>
                                        </p:tgtEl>
                                        <p:attrNameLst>
                                          <p:attrName>style.visibility</p:attrName>
                                        </p:attrNameLst>
                                      </p:cBhvr>
                                      <p:to>
                                        <p:strVal val="visible"/>
                                      </p:to>
                                    </p:set>
                                    <p:animEffect transition="in" filter="checkerboard(down)">
                                      <p:cBhvr>
                                        <p:cTn id="27" dur="500"/>
                                        <p:tgtEl>
                                          <p:spTgt spid="399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9939">
                                            <p:txEl>
                                              <p:pRg st="6" end="6"/>
                                            </p:txEl>
                                          </p:spTgt>
                                        </p:tgtEl>
                                        <p:attrNameLst>
                                          <p:attrName>style.visibility</p:attrName>
                                        </p:attrNameLst>
                                      </p:cBhvr>
                                      <p:to>
                                        <p:strVal val="visible"/>
                                      </p:to>
                                    </p:set>
                                    <p:animEffect transition="in" filter="checkerboard(down)">
                                      <p:cBhvr>
                                        <p:cTn id="32"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B14C750-17E4-4D46-841B-BE0C6B643E98}"/>
              </a:ext>
            </a:extLst>
          </p:cNvPr>
          <p:cNvSpPr>
            <a:spLocks noGrp="1"/>
          </p:cNvSpPr>
          <p:nvPr>
            <p:ph type="sldNum" sz="quarter" idx="12"/>
          </p:nvPr>
        </p:nvSpPr>
        <p:spPr/>
        <p:txBody>
          <a:bodyPr/>
          <a:lstStyle/>
          <a:p>
            <a:fld id="{7B529519-DF48-48C1-8E49-51B2EC4C132A}" type="slidenum">
              <a:rPr lang="en-US" altLang="zh-CN"/>
              <a:pPr/>
              <a:t>38</a:t>
            </a:fld>
            <a:endParaRPr lang="en-US" altLang="zh-CN"/>
          </a:p>
        </p:txBody>
      </p:sp>
      <p:sp>
        <p:nvSpPr>
          <p:cNvPr id="84994" name="Rectangle 2">
            <a:extLst>
              <a:ext uri="{FF2B5EF4-FFF2-40B4-BE49-F238E27FC236}">
                <a16:creationId xmlns:a16="http://schemas.microsoft.com/office/drawing/2014/main" id="{2E1DD631-1E99-455D-8275-87DBAEAC481D}"/>
              </a:ext>
            </a:extLst>
          </p:cNvPr>
          <p:cNvSpPr>
            <a:spLocks noGrp="1" noChangeArrowheads="1"/>
          </p:cNvSpPr>
          <p:nvPr>
            <p:ph type="title"/>
          </p:nvPr>
        </p:nvSpPr>
        <p:spPr/>
        <p:txBody>
          <a:bodyPr/>
          <a:lstStyle/>
          <a:p>
            <a:r>
              <a:rPr lang="en-US" altLang="zh-CN" sz="4800" b="1"/>
              <a:t>Hash</a:t>
            </a:r>
            <a:r>
              <a:rPr lang="zh-CN" altLang="en-US" sz="4800" b="1"/>
              <a:t>表的实现</a:t>
            </a:r>
          </a:p>
        </p:txBody>
      </p:sp>
      <p:sp>
        <p:nvSpPr>
          <p:cNvPr id="84995" name="Rectangle 3">
            <a:extLst>
              <a:ext uri="{FF2B5EF4-FFF2-40B4-BE49-F238E27FC236}">
                <a16:creationId xmlns:a16="http://schemas.microsoft.com/office/drawing/2014/main" id="{65278614-C413-436A-9587-8157AB0F9720}"/>
              </a:ext>
            </a:extLst>
          </p:cNvPr>
          <p:cNvSpPr>
            <a:spLocks noGrp="1" noChangeArrowheads="1"/>
          </p:cNvSpPr>
          <p:nvPr>
            <p:ph type="body" idx="1"/>
          </p:nvPr>
        </p:nvSpPr>
        <p:spPr/>
        <p:txBody>
          <a:bodyPr/>
          <a:lstStyle/>
          <a:p>
            <a:r>
              <a:rPr lang="zh-CN" altLang="en-US"/>
              <a:t>数组</a:t>
            </a:r>
          </a:p>
          <a:p>
            <a:r>
              <a:rPr lang="zh-CN" altLang="en-US"/>
              <a:t>冲突解决法</a:t>
            </a:r>
          </a:p>
          <a:p>
            <a:r>
              <a:rPr lang="zh-CN" altLang="en-US"/>
              <a:t>开散列法</a:t>
            </a:r>
          </a:p>
          <a:p>
            <a:r>
              <a:rPr lang="zh-CN" altLang="en-US"/>
              <a:t>闭散列法</a:t>
            </a:r>
          </a:p>
          <a:p>
            <a:endParaRPr lang="zh-CN" altLang="en-US"/>
          </a:p>
          <a:p>
            <a:pPr>
              <a:buFontTx/>
              <a:buNone/>
            </a:pPr>
            <a:r>
              <a:rPr lang="en-US" altLang="zh-CN"/>
              <a:t>C++  sgi stl </a:t>
            </a:r>
            <a:r>
              <a:rPr lang="zh-CN" altLang="en-US"/>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checkerboard(across)">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checkerboard(down)">
                                      <p:cBhvr>
                                        <p:cTn id="12" dur="5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4995">
                                            <p:txEl>
                                              <p:pRg st="1" end="1"/>
                                            </p:txEl>
                                          </p:spTgt>
                                        </p:tgtEl>
                                        <p:attrNameLst>
                                          <p:attrName>style.visibility</p:attrName>
                                        </p:attrNameLst>
                                      </p:cBhvr>
                                      <p:to>
                                        <p:strVal val="visible"/>
                                      </p:to>
                                    </p:set>
                                    <p:animEffect transition="in" filter="checkerboard(down)">
                                      <p:cBhvr>
                                        <p:cTn id="17" dur="500"/>
                                        <p:tgtEl>
                                          <p:spTgt spid="84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4995">
                                            <p:txEl>
                                              <p:pRg st="2" end="2"/>
                                            </p:txEl>
                                          </p:spTgt>
                                        </p:tgtEl>
                                        <p:attrNameLst>
                                          <p:attrName>style.visibility</p:attrName>
                                        </p:attrNameLst>
                                      </p:cBhvr>
                                      <p:to>
                                        <p:strVal val="visible"/>
                                      </p:to>
                                    </p:set>
                                    <p:animEffect transition="in" filter="checkerboard(down)">
                                      <p:cBhvr>
                                        <p:cTn id="22" dur="500"/>
                                        <p:tgtEl>
                                          <p:spTgt spid="84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84995">
                                            <p:txEl>
                                              <p:pRg st="3" end="3"/>
                                            </p:txEl>
                                          </p:spTgt>
                                        </p:tgtEl>
                                        <p:attrNameLst>
                                          <p:attrName>style.visibility</p:attrName>
                                        </p:attrNameLst>
                                      </p:cBhvr>
                                      <p:to>
                                        <p:strVal val="visible"/>
                                      </p:to>
                                    </p:set>
                                    <p:animEffect transition="in" filter="checkerboard(down)">
                                      <p:cBhvr>
                                        <p:cTn id="27" dur="500"/>
                                        <p:tgtEl>
                                          <p:spTgt spid="84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84995">
                                            <p:txEl>
                                              <p:pRg st="5" end="5"/>
                                            </p:txEl>
                                          </p:spTgt>
                                        </p:tgtEl>
                                        <p:attrNameLst>
                                          <p:attrName>style.visibility</p:attrName>
                                        </p:attrNameLst>
                                      </p:cBhvr>
                                      <p:to>
                                        <p:strVal val="visible"/>
                                      </p:to>
                                    </p:set>
                                    <p:animEffect transition="in" filter="checkerboard(down)">
                                      <p:cBhvr>
                                        <p:cTn id="32" dur="500"/>
                                        <p:tgtEl>
                                          <p:spTgt spid="84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6">
            <a:extLst>
              <a:ext uri="{FF2B5EF4-FFF2-40B4-BE49-F238E27FC236}">
                <a16:creationId xmlns:a16="http://schemas.microsoft.com/office/drawing/2014/main" id="{BDA98CFF-DD96-4828-BFD2-62F581B80113}"/>
              </a:ext>
            </a:extLst>
          </p:cNvPr>
          <p:cNvSpPr>
            <a:spLocks noGrp="1"/>
          </p:cNvSpPr>
          <p:nvPr>
            <p:ph type="sldNum" sz="quarter" idx="12"/>
          </p:nvPr>
        </p:nvSpPr>
        <p:spPr/>
        <p:txBody>
          <a:bodyPr/>
          <a:lstStyle/>
          <a:p>
            <a:fld id="{D68353C2-49D1-427D-9935-BCCA6EECEE94}" type="slidenum">
              <a:rPr lang="en-US" altLang="zh-CN"/>
              <a:pPr/>
              <a:t>39</a:t>
            </a:fld>
            <a:endParaRPr lang="en-US" altLang="zh-CN"/>
          </a:p>
        </p:txBody>
      </p:sp>
      <p:sp>
        <p:nvSpPr>
          <p:cNvPr id="86018" name="Rectangle 2">
            <a:extLst>
              <a:ext uri="{FF2B5EF4-FFF2-40B4-BE49-F238E27FC236}">
                <a16:creationId xmlns:a16="http://schemas.microsoft.com/office/drawing/2014/main" id="{C71D60D0-A407-4F3D-AB36-24B3DE522DCB}"/>
              </a:ext>
            </a:extLst>
          </p:cNvPr>
          <p:cNvSpPr>
            <a:spLocks noGrp="1" noChangeArrowheads="1"/>
          </p:cNvSpPr>
          <p:nvPr>
            <p:ph type="title"/>
          </p:nvPr>
        </p:nvSpPr>
        <p:spPr/>
        <p:txBody>
          <a:bodyPr/>
          <a:lstStyle/>
          <a:p>
            <a:r>
              <a:rPr lang="en-US" altLang="zh-CN" sz="4800" b="1"/>
              <a:t>Hash Key</a:t>
            </a:r>
            <a:r>
              <a:rPr lang="zh-CN" altLang="en-US" sz="4800" b="1"/>
              <a:t>的选取</a:t>
            </a:r>
          </a:p>
        </p:txBody>
      </p:sp>
      <p:sp>
        <p:nvSpPr>
          <p:cNvPr id="86019" name="Rectangle 3">
            <a:extLst>
              <a:ext uri="{FF2B5EF4-FFF2-40B4-BE49-F238E27FC236}">
                <a16:creationId xmlns:a16="http://schemas.microsoft.com/office/drawing/2014/main" id="{3FBB42A0-EC6F-4810-B239-04749E6DB85A}"/>
              </a:ext>
            </a:extLst>
          </p:cNvPr>
          <p:cNvSpPr>
            <a:spLocks noGrp="1" noChangeArrowheads="1"/>
          </p:cNvSpPr>
          <p:nvPr>
            <p:ph type="body" sz="half" idx="1"/>
          </p:nvPr>
        </p:nvSpPr>
        <p:spPr>
          <a:xfrm>
            <a:off x="457200" y="1600200"/>
            <a:ext cx="7848600" cy="4456113"/>
          </a:xfrm>
        </p:spPr>
        <p:txBody>
          <a:bodyPr/>
          <a:lstStyle/>
          <a:p>
            <a:r>
              <a:rPr lang="zh-CN" altLang="en-US" sz="2800"/>
              <a:t>数值：</a:t>
            </a:r>
          </a:p>
          <a:p>
            <a:r>
              <a:rPr lang="zh-CN" altLang="en-US" sz="2800"/>
              <a:t>方法一：直接取余数（一般选取质数</a:t>
            </a:r>
            <a:r>
              <a:rPr lang="en-US" altLang="zh-CN" sz="2800"/>
              <a:t>M</a:t>
            </a:r>
            <a:r>
              <a:rPr lang="zh-CN" altLang="en-US" sz="2800"/>
              <a:t>最为除数）</a:t>
            </a:r>
          </a:p>
          <a:p>
            <a:r>
              <a:rPr lang="zh-CN" altLang="en-US" sz="2800"/>
              <a:t>方法二：平方取中法，即计算关键值的平方，再取中间</a:t>
            </a:r>
            <a:r>
              <a:rPr lang="en-US" altLang="zh-CN" sz="2800"/>
              <a:t>r</a:t>
            </a:r>
            <a:r>
              <a:rPr lang="zh-CN" altLang="en-US" sz="2800"/>
              <a:t>位形成一个大小为    的表</a:t>
            </a:r>
          </a:p>
        </p:txBody>
      </p:sp>
      <p:graphicFrame>
        <p:nvGraphicFramePr>
          <p:cNvPr id="86024" name="Object 8">
            <a:extLst>
              <a:ext uri="{FF2B5EF4-FFF2-40B4-BE49-F238E27FC236}">
                <a16:creationId xmlns:a16="http://schemas.microsoft.com/office/drawing/2014/main" id="{7FDCA7D4-D9DB-4627-9521-E06B1F933F56}"/>
              </a:ext>
            </a:extLst>
          </p:cNvPr>
          <p:cNvGraphicFramePr>
            <a:graphicFrameLocks noChangeAspect="1"/>
          </p:cNvGraphicFramePr>
          <p:nvPr>
            <p:ph sz="half" idx="2"/>
          </p:nvPr>
        </p:nvGraphicFramePr>
        <p:xfrm>
          <a:off x="5410200" y="3505200"/>
          <a:ext cx="381000" cy="381000"/>
        </p:xfrm>
        <a:graphic>
          <a:graphicData uri="http://schemas.openxmlformats.org/presentationml/2006/ole">
            <mc:AlternateContent xmlns:mc="http://schemas.openxmlformats.org/markup-compatibility/2006">
              <mc:Choice xmlns:v="urn:schemas-microsoft-com:vml" Requires="v">
                <p:oleObj spid="_x0000_s86031" name="公式" r:id="rId3" imgW="177480" imgH="190440" progId="Equation.3">
                  <p:embed/>
                </p:oleObj>
              </mc:Choice>
              <mc:Fallback>
                <p:oleObj name="公式" r:id="rId3" imgW="177480" imgH="1904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505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30" name="Group 14">
            <a:extLst>
              <a:ext uri="{FF2B5EF4-FFF2-40B4-BE49-F238E27FC236}">
                <a16:creationId xmlns:a16="http://schemas.microsoft.com/office/drawing/2014/main" id="{7FA79232-C284-4F34-97DE-7206955081CB}"/>
              </a:ext>
            </a:extLst>
          </p:cNvPr>
          <p:cNvGrpSpPr>
            <a:grpSpLocks/>
          </p:cNvGrpSpPr>
          <p:nvPr/>
        </p:nvGrpSpPr>
        <p:grpSpPr bwMode="auto">
          <a:xfrm>
            <a:off x="5562600" y="4648200"/>
            <a:ext cx="2514600" cy="1371600"/>
            <a:chOff x="3456" y="2832"/>
            <a:chExt cx="1584" cy="864"/>
          </a:xfrm>
        </p:grpSpPr>
        <p:sp>
          <p:nvSpPr>
            <p:cNvPr id="86028" name="AutoShape 12">
              <a:extLst>
                <a:ext uri="{FF2B5EF4-FFF2-40B4-BE49-F238E27FC236}">
                  <a16:creationId xmlns:a16="http://schemas.microsoft.com/office/drawing/2014/main" id="{71BDE4F1-EBB7-4F18-9AC8-99CD2A460DD1}"/>
                </a:ext>
              </a:extLst>
            </p:cNvPr>
            <p:cNvSpPr>
              <a:spLocks noChangeArrowheads="1"/>
            </p:cNvSpPr>
            <p:nvPr/>
          </p:nvSpPr>
          <p:spPr bwMode="auto">
            <a:xfrm>
              <a:off x="3456" y="2832"/>
              <a:ext cx="1440" cy="864"/>
            </a:xfrm>
            <a:prstGeom prst="wedgeRoundRectCallout">
              <a:avLst>
                <a:gd name="adj1" fmla="val -46736"/>
                <a:gd name="adj2" fmla="val -957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86029" name="Text Box 13">
              <a:extLst>
                <a:ext uri="{FF2B5EF4-FFF2-40B4-BE49-F238E27FC236}">
                  <a16:creationId xmlns:a16="http://schemas.microsoft.com/office/drawing/2014/main" id="{A9F35B7F-A133-438E-8F0C-9E37BC163A6A}"/>
                </a:ext>
              </a:extLst>
            </p:cNvPr>
            <p:cNvSpPr txBox="1">
              <a:spLocks noChangeArrowheads="1"/>
            </p:cNvSpPr>
            <p:nvPr/>
          </p:nvSpPr>
          <p:spPr bwMode="auto">
            <a:xfrm>
              <a:off x="3552" y="3024"/>
              <a:ext cx="14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t>是多少？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p:tgtEl>
                                          <p:spTgt spid="86018"/>
                                        </p:tgtEl>
                                        <p:attrNameLst>
                                          <p:attrName>ppt_x</p:attrName>
                                        </p:attrNameLst>
                                      </p:cBhvr>
                                      <p:tavLst>
                                        <p:tav tm="0">
                                          <p:val>
                                            <p:strVal val="#ppt_x-#ppt_w*1.125000"/>
                                          </p:val>
                                        </p:tav>
                                        <p:tav tm="100000">
                                          <p:val>
                                            <p:strVal val="#ppt_x"/>
                                          </p:val>
                                        </p:tav>
                                      </p:tavLst>
                                    </p:anim>
                                    <p:animEffect transition="in" filter="wipe(right)">
                                      <p:cBhvr>
                                        <p:cTn id="8" dur="500"/>
                                        <p:tgtEl>
                                          <p:spTgt spid="860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Effect transition="in" filter="checkerboard(down)">
                                      <p:cBhvr>
                                        <p:cTn id="13" dur="500"/>
                                        <p:tgtEl>
                                          <p:spTgt spid="860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86019">
                                            <p:txEl>
                                              <p:pRg st="1" end="1"/>
                                            </p:txEl>
                                          </p:spTgt>
                                        </p:tgtEl>
                                        <p:attrNameLst>
                                          <p:attrName>style.visibility</p:attrName>
                                        </p:attrNameLst>
                                      </p:cBhvr>
                                      <p:to>
                                        <p:strVal val="visible"/>
                                      </p:to>
                                    </p:set>
                                    <p:animEffect transition="in" filter="checkerboard(down)">
                                      <p:cBhvr>
                                        <p:cTn id="18" dur="500"/>
                                        <p:tgtEl>
                                          <p:spTgt spid="860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86019">
                                            <p:txEl>
                                              <p:pRg st="2" end="2"/>
                                            </p:txEl>
                                          </p:spTgt>
                                        </p:tgtEl>
                                        <p:attrNameLst>
                                          <p:attrName>style.visibility</p:attrName>
                                        </p:attrNameLst>
                                      </p:cBhvr>
                                      <p:to>
                                        <p:strVal val="visible"/>
                                      </p:to>
                                    </p:set>
                                    <p:animEffect transition="in" filter="checkerboard(down)">
                                      <p:cBhvr>
                                        <p:cTn id="23" dur="500"/>
                                        <p:tgtEl>
                                          <p:spTgt spid="860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86024"/>
                                        </p:tgtEl>
                                        <p:attrNameLst>
                                          <p:attrName>style.visibility</p:attrName>
                                        </p:attrNameLst>
                                      </p:cBhvr>
                                      <p:to>
                                        <p:strVal val="visible"/>
                                      </p:to>
                                    </p:set>
                                    <p:anim calcmode="lin" valueType="num">
                                      <p:cBhvr additive="base">
                                        <p:cTn id="28" dur="500" fill="hold"/>
                                        <p:tgtEl>
                                          <p:spTgt spid="86024"/>
                                        </p:tgtEl>
                                        <p:attrNameLst>
                                          <p:attrName>ppt_x</p:attrName>
                                        </p:attrNameLst>
                                      </p:cBhvr>
                                      <p:tavLst>
                                        <p:tav tm="0">
                                          <p:val>
                                            <p:strVal val="#ppt_x"/>
                                          </p:val>
                                        </p:tav>
                                        <p:tav tm="100000">
                                          <p:val>
                                            <p:strVal val="#ppt_x"/>
                                          </p:val>
                                        </p:tav>
                                      </p:tavLst>
                                    </p:anim>
                                    <p:anim calcmode="lin" valueType="num">
                                      <p:cBhvr additive="base">
                                        <p:cTn id="29" dur="500" fill="hold"/>
                                        <p:tgtEl>
                                          <p:spTgt spid="8602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9" presetClass="entr" presetSubtype="10" fill="hold" nodeType="clickEffect">
                                  <p:stCondLst>
                                    <p:cond delay="0"/>
                                  </p:stCondLst>
                                  <p:childTnLst>
                                    <p:set>
                                      <p:cBhvr>
                                        <p:cTn id="33" dur="1" fill="hold">
                                          <p:stCondLst>
                                            <p:cond delay="0"/>
                                          </p:stCondLst>
                                        </p:cTn>
                                        <p:tgtEl>
                                          <p:spTgt spid="86030"/>
                                        </p:tgtEl>
                                        <p:attrNameLst>
                                          <p:attrName>style.visibility</p:attrName>
                                        </p:attrNameLst>
                                      </p:cBhvr>
                                      <p:to>
                                        <p:strVal val="visible"/>
                                      </p:to>
                                    </p:set>
                                    <p:anim calcmode="lin" valueType="num">
                                      <p:cBhvr>
                                        <p:cTn id="34" dur="5000" fill="hold"/>
                                        <p:tgtEl>
                                          <p:spTgt spid="86030"/>
                                        </p:tgtEl>
                                        <p:attrNameLst>
                                          <p:attrName>ppt_w</p:attrName>
                                        </p:attrNameLst>
                                      </p:cBhvr>
                                      <p:tavLst>
                                        <p:tav tm="0" fmla="#ppt_w*sin(2.5*pi*$)">
                                          <p:val>
                                            <p:fltVal val="0"/>
                                          </p:val>
                                        </p:tav>
                                        <p:tav tm="100000">
                                          <p:val>
                                            <p:fltVal val="1"/>
                                          </p:val>
                                        </p:tav>
                                      </p:tavLst>
                                    </p:anim>
                                    <p:anim calcmode="lin" valueType="num">
                                      <p:cBhvr>
                                        <p:cTn id="35" dur="5000" fill="hold"/>
                                        <p:tgtEl>
                                          <p:spTgt spid="86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EB17771-D15C-4D29-B38D-39B242C39D93}"/>
              </a:ext>
            </a:extLst>
          </p:cNvPr>
          <p:cNvSpPr>
            <a:spLocks noGrp="1"/>
          </p:cNvSpPr>
          <p:nvPr>
            <p:ph type="sldNum" sz="quarter" idx="12"/>
          </p:nvPr>
        </p:nvSpPr>
        <p:spPr/>
        <p:txBody>
          <a:bodyPr/>
          <a:lstStyle/>
          <a:p>
            <a:fld id="{CBA850F4-DC75-44CA-961F-6AC582256C9E}" type="slidenum">
              <a:rPr lang="en-US" altLang="zh-CN"/>
              <a:pPr/>
              <a:t>4</a:t>
            </a:fld>
            <a:endParaRPr lang="en-US" altLang="zh-CN"/>
          </a:p>
        </p:txBody>
      </p:sp>
      <p:sp>
        <p:nvSpPr>
          <p:cNvPr id="19458" name="Rectangle 2">
            <a:extLst>
              <a:ext uri="{FF2B5EF4-FFF2-40B4-BE49-F238E27FC236}">
                <a16:creationId xmlns:a16="http://schemas.microsoft.com/office/drawing/2014/main" id="{A162DF0F-AC4B-4015-AB87-B9DD37D272E4}"/>
              </a:ext>
            </a:extLst>
          </p:cNvPr>
          <p:cNvSpPr>
            <a:spLocks noGrp="1" noChangeArrowheads="1"/>
          </p:cNvSpPr>
          <p:nvPr>
            <p:ph type="title"/>
          </p:nvPr>
        </p:nvSpPr>
        <p:spPr/>
        <p:txBody>
          <a:bodyPr/>
          <a:lstStyle/>
          <a:p>
            <a:r>
              <a:rPr lang="en-US" altLang="zh-CN"/>
              <a:t>ACM</a:t>
            </a:r>
          </a:p>
        </p:txBody>
      </p:sp>
      <p:sp>
        <p:nvSpPr>
          <p:cNvPr id="19459" name="Rectangle 3">
            <a:extLst>
              <a:ext uri="{FF2B5EF4-FFF2-40B4-BE49-F238E27FC236}">
                <a16:creationId xmlns:a16="http://schemas.microsoft.com/office/drawing/2014/main" id="{81E2125D-378C-48FB-82D0-2C19F7AB3B4E}"/>
              </a:ext>
            </a:extLst>
          </p:cNvPr>
          <p:cNvSpPr>
            <a:spLocks noGrp="1" noChangeArrowheads="1"/>
          </p:cNvSpPr>
          <p:nvPr>
            <p:ph type="body" idx="1"/>
          </p:nvPr>
        </p:nvSpPr>
        <p:spPr>
          <a:xfrm>
            <a:off x="457200" y="1600200"/>
            <a:ext cx="8229600" cy="3124200"/>
          </a:xfrm>
        </p:spPr>
        <p:txBody>
          <a:bodyPr/>
          <a:lstStyle/>
          <a:p>
            <a:pPr>
              <a:spcBef>
                <a:spcPct val="0"/>
              </a:spcBef>
              <a:buFontTx/>
              <a:buNone/>
            </a:pPr>
            <a:r>
              <a:rPr lang="en-US" altLang="zh-CN" sz="2600" b="1">
                <a:solidFill>
                  <a:schemeClr val="tx2"/>
                </a:solidFill>
                <a:effectLst>
                  <a:outerShdw blurRad="38100" dist="38100" dir="2700000" algn="tl">
                    <a:srgbClr val="C0C0C0"/>
                  </a:outerShdw>
                </a:effectLst>
                <a:latin typeface="Courier New" panose="02070309020205020404" pitchFamily="49" charset="0"/>
              </a:rPr>
              <a:t>ACM</a:t>
            </a:r>
            <a:r>
              <a:rPr kumimoji="1" lang="en-US" altLang="zh-CN" sz="2600" b="1">
                <a:solidFill>
                  <a:srgbClr val="000000"/>
                </a:solidFill>
                <a:latin typeface="Courier New" panose="02070309020205020404" pitchFamily="49" charset="0"/>
              </a:rPr>
              <a:t> (</a:t>
            </a:r>
            <a:r>
              <a:rPr lang="en-US" altLang="zh-CN" sz="2600" b="1">
                <a:solidFill>
                  <a:schemeClr val="tx2"/>
                </a:solidFill>
                <a:effectLst>
                  <a:outerShdw blurRad="38100" dist="38100" dir="2700000" algn="tl">
                    <a:srgbClr val="C0C0C0"/>
                  </a:outerShdw>
                </a:effectLst>
                <a:latin typeface="Courier New" panose="02070309020205020404" pitchFamily="49" charset="0"/>
              </a:rPr>
              <a:t>A</a:t>
            </a:r>
            <a:r>
              <a:rPr kumimoji="1" lang="en-US" altLang="zh-CN" sz="2600" b="1">
                <a:solidFill>
                  <a:srgbClr val="000000"/>
                </a:solidFill>
                <a:latin typeface="Courier New" panose="02070309020205020404" pitchFamily="49" charset="0"/>
              </a:rPr>
              <a:t>ssociation for </a:t>
            </a:r>
            <a:r>
              <a:rPr lang="en-US" altLang="zh-CN" sz="2600" b="1">
                <a:solidFill>
                  <a:schemeClr val="tx2"/>
                </a:solidFill>
                <a:effectLst>
                  <a:outerShdw blurRad="38100" dist="38100" dir="2700000" algn="tl">
                    <a:srgbClr val="C0C0C0"/>
                  </a:outerShdw>
                </a:effectLst>
                <a:latin typeface="Courier New" panose="02070309020205020404" pitchFamily="49" charset="0"/>
              </a:rPr>
              <a:t>C</a:t>
            </a:r>
            <a:r>
              <a:rPr kumimoji="1" lang="en-US" altLang="zh-CN" sz="2600" b="1">
                <a:solidFill>
                  <a:srgbClr val="000000"/>
                </a:solidFill>
                <a:latin typeface="Courier New" panose="02070309020205020404" pitchFamily="49" charset="0"/>
              </a:rPr>
              <a:t>omputing </a:t>
            </a:r>
            <a:r>
              <a:rPr lang="en-US" altLang="zh-CN" sz="2600" b="1">
                <a:solidFill>
                  <a:schemeClr val="tx2"/>
                </a:solidFill>
                <a:effectLst>
                  <a:outerShdw blurRad="38100" dist="38100" dir="2700000" algn="tl">
                    <a:srgbClr val="C0C0C0"/>
                  </a:outerShdw>
                </a:effectLst>
                <a:latin typeface="Courier New" panose="02070309020205020404" pitchFamily="49" charset="0"/>
              </a:rPr>
              <a:t>M</a:t>
            </a:r>
            <a:r>
              <a:rPr kumimoji="1" lang="en-US" altLang="zh-CN" sz="2600" b="1">
                <a:solidFill>
                  <a:srgbClr val="000000"/>
                </a:solidFill>
                <a:latin typeface="Courier New" panose="02070309020205020404" pitchFamily="49" charset="0"/>
              </a:rPr>
              <a:t>achinery)</a:t>
            </a:r>
            <a:r>
              <a:rPr kumimoji="1" lang="en-US" altLang="zh-CN" sz="2600" b="1">
                <a:solidFill>
                  <a:srgbClr val="000000"/>
                </a:solidFill>
              </a:rPr>
              <a:t> </a:t>
            </a:r>
            <a:r>
              <a:rPr kumimoji="1" lang="zh-CN" altLang="en-US" sz="2600" b="1">
                <a:solidFill>
                  <a:srgbClr val="000000"/>
                </a:solidFill>
                <a:latin typeface="华文中宋" panose="02010600040101010101" pitchFamily="2" charset="-122"/>
                <a:ea typeface="华文中宋" panose="02010600040101010101" pitchFamily="2" charset="-122"/>
              </a:rPr>
              <a:t>成立于计算机诞生次年，是目前计算机学界中历史最悠久、最具权威性的组织，是推进信息技术专业人员和学生提高技巧的主要力量。</a:t>
            </a:r>
            <a:r>
              <a:rPr lang="en-US" altLang="zh-CN" sz="2600" b="1">
                <a:solidFill>
                  <a:schemeClr val="tx2"/>
                </a:solidFill>
                <a:effectLst>
                  <a:outerShdw blurRad="38100" dist="38100" dir="2700000" algn="tl">
                    <a:srgbClr val="C0C0C0"/>
                  </a:outerShdw>
                </a:effectLst>
                <a:latin typeface="华文中宋" panose="02010600040101010101" pitchFamily="2" charset="-122"/>
                <a:ea typeface="华文中宋" panose="02010600040101010101" pitchFamily="2" charset="-122"/>
              </a:rPr>
              <a:t>ACM</a:t>
            </a:r>
            <a:r>
              <a:rPr kumimoji="1" lang="zh-CN" altLang="en-US" sz="2600" b="1">
                <a:solidFill>
                  <a:srgbClr val="000000"/>
                </a:solidFill>
                <a:latin typeface="华文中宋" panose="02010600040101010101" pitchFamily="2" charset="-122"/>
                <a:ea typeface="华文中宋" panose="02010600040101010101" pitchFamily="2" charset="-122"/>
              </a:rPr>
              <a:t>通过提供前沿技术信息和从理论到实践的转化，为其全球</a:t>
            </a:r>
            <a:r>
              <a:rPr kumimoji="1" lang="en-US" altLang="zh-CN" sz="2600" b="1">
                <a:solidFill>
                  <a:srgbClr val="000000"/>
                </a:solidFill>
                <a:latin typeface="华文中宋" panose="02010600040101010101" pitchFamily="2" charset="-122"/>
                <a:ea typeface="华文中宋" panose="02010600040101010101" pitchFamily="2" charset="-122"/>
              </a:rPr>
              <a:t>7.5</a:t>
            </a:r>
            <a:r>
              <a:rPr kumimoji="1" lang="zh-CN" altLang="en-US" sz="2600" b="1">
                <a:solidFill>
                  <a:srgbClr val="000000"/>
                </a:solidFill>
                <a:latin typeface="华文中宋" panose="02010600040101010101" pitchFamily="2" charset="-122"/>
                <a:ea typeface="华文中宋" panose="02010600040101010101" pitchFamily="2" charset="-122"/>
              </a:rPr>
              <a:t>万名成员服务，并已经成为信息科技领域的一个基本信息来源。</a:t>
            </a:r>
            <a:r>
              <a:rPr kumimoji="1" lang="zh-CN" altLang="en-US" sz="2600" b="1">
                <a:latin typeface="华文中宋" panose="02010600040101010101" pitchFamily="2" charset="-122"/>
                <a:ea typeface="华文中宋" panose="02010600040101010101" pitchFamily="2" charset="-122"/>
              </a:rPr>
              <a:t> </a:t>
            </a:r>
          </a:p>
          <a:p>
            <a:endParaRPr lang="zh-CN" altLang="en-US" sz="2600">
              <a:latin typeface="华文中宋" panose="02010600040101010101" pitchFamily="2" charset="-122"/>
              <a:ea typeface="华文中宋" panose="02010600040101010101" pitchFamily="2" charset="-122"/>
            </a:endParaRPr>
          </a:p>
          <a:p>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p:tgtEl>
                                          <p:spTgt spid="19458"/>
                                        </p:tgtEl>
                                        <p:attrNameLst>
                                          <p:attrName>ppt_y</p:attrName>
                                        </p:attrNameLst>
                                      </p:cBhvr>
                                      <p:tavLst>
                                        <p:tav tm="0">
                                          <p:val>
                                            <p:strVal val="#ppt_y+#ppt_h*1.125000"/>
                                          </p:val>
                                        </p:tav>
                                        <p:tav tm="100000">
                                          <p:val>
                                            <p:strVal val="#ppt_y"/>
                                          </p:val>
                                        </p:tav>
                                      </p:tavLst>
                                    </p:anim>
                                    <p:animEffect transition="in" filter="wipe(up)">
                                      <p:cBhvr>
                                        <p:cTn id="8" dur="500"/>
                                        <p:tgtEl>
                                          <p:spTgt spid="194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Effect transition="in" filter="dissolve">
                                      <p:cBhvr>
                                        <p:cTn id="13"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87A14947-76DD-4CB1-9F21-A8BBFDB0FD15}"/>
              </a:ext>
            </a:extLst>
          </p:cNvPr>
          <p:cNvSpPr>
            <a:spLocks noGrp="1"/>
          </p:cNvSpPr>
          <p:nvPr>
            <p:ph type="sldNum" sz="quarter" idx="12"/>
          </p:nvPr>
        </p:nvSpPr>
        <p:spPr/>
        <p:txBody>
          <a:bodyPr/>
          <a:lstStyle/>
          <a:p>
            <a:fld id="{65341634-C9A3-4ED9-9A95-03A013C6998C}" type="slidenum">
              <a:rPr lang="en-US" altLang="zh-CN"/>
              <a:pPr/>
              <a:t>40</a:t>
            </a:fld>
            <a:endParaRPr lang="en-US" altLang="zh-CN"/>
          </a:p>
        </p:txBody>
      </p:sp>
      <p:sp>
        <p:nvSpPr>
          <p:cNvPr id="88068" name="Text Box 4">
            <a:extLst>
              <a:ext uri="{FF2B5EF4-FFF2-40B4-BE49-F238E27FC236}">
                <a16:creationId xmlns:a16="http://schemas.microsoft.com/office/drawing/2014/main" id="{C991DB54-3393-438B-A737-DD37E1F004FC}"/>
              </a:ext>
            </a:extLst>
          </p:cNvPr>
          <p:cNvSpPr txBox="1">
            <a:spLocks noChangeArrowheads="1"/>
          </p:cNvSpPr>
          <p:nvPr/>
        </p:nvSpPr>
        <p:spPr bwMode="auto">
          <a:xfrm>
            <a:off x="609600" y="7620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字符串：</a:t>
            </a:r>
          </a:p>
        </p:txBody>
      </p:sp>
      <p:sp>
        <p:nvSpPr>
          <p:cNvPr id="88069" name="Text Box 5">
            <a:extLst>
              <a:ext uri="{FF2B5EF4-FFF2-40B4-BE49-F238E27FC236}">
                <a16:creationId xmlns:a16="http://schemas.microsoft.com/office/drawing/2014/main" id="{8EC3FA34-C87C-426F-AB88-6847ED5BC67E}"/>
              </a:ext>
            </a:extLst>
          </p:cNvPr>
          <p:cNvSpPr txBox="1">
            <a:spLocks noChangeArrowheads="1"/>
          </p:cNvSpPr>
          <p:nvPr/>
        </p:nvSpPr>
        <p:spPr bwMode="auto">
          <a:xfrm>
            <a:off x="609600" y="3059113"/>
            <a:ext cx="80010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Courier New" panose="02070309020205020404" pitchFamily="49" charset="0"/>
              </a:rPr>
              <a:t>int ELFhash( char* key )</a:t>
            </a:r>
          </a:p>
          <a:p>
            <a:r>
              <a:rPr lang="en-US" altLang="zh-CN" b="1">
                <a:latin typeface="Courier New" panose="02070309020205020404" pitchFamily="49" charset="0"/>
              </a:rPr>
              <a:t>{</a:t>
            </a:r>
          </a:p>
          <a:p>
            <a:r>
              <a:rPr lang="en-US" altLang="zh-CN" b="1">
                <a:latin typeface="Courier New" panose="02070309020205020404" pitchFamily="49" charset="0"/>
              </a:rPr>
              <a:t>	unsigned int h = </a:t>
            </a:r>
            <a:r>
              <a:rPr lang="en-US" altLang="zh-CN" b="1">
                <a:solidFill>
                  <a:srgbClr val="FF3300"/>
                </a:solidFill>
                <a:latin typeface="Courier New" panose="02070309020205020404" pitchFamily="49" charset="0"/>
              </a:rPr>
              <a:t>0</a:t>
            </a:r>
            <a:r>
              <a:rPr lang="en-US" altLang="zh-CN" b="1">
                <a:latin typeface="Courier New" panose="02070309020205020404" pitchFamily="49" charset="0"/>
              </a:rPr>
              <a:t>;</a:t>
            </a:r>
          </a:p>
          <a:p>
            <a:r>
              <a:rPr lang="en-US" altLang="zh-CN" b="1">
                <a:latin typeface="Courier New" panose="02070309020205020404" pitchFamily="49" charset="0"/>
              </a:rPr>
              <a:t>	while( *key ){</a:t>
            </a:r>
          </a:p>
          <a:p>
            <a:r>
              <a:rPr lang="en-US" altLang="zh-CN" b="1">
                <a:latin typeface="Courier New" panose="02070309020205020404" pitchFamily="49" charset="0"/>
              </a:rPr>
              <a:t>		h = ( h &lt;&lt; </a:t>
            </a:r>
            <a:r>
              <a:rPr lang="en-US" altLang="zh-CN" b="1">
                <a:solidFill>
                  <a:srgbClr val="FF3300"/>
                </a:solidFill>
                <a:latin typeface="Courier New" panose="02070309020205020404" pitchFamily="49" charset="0"/>
              </a:rPr>
              <a:t>4</a:t>
            </a:r>
            <a:r>
              <a:rPr lang="en-US" altLang="zh-CN" b="1">
                <a:latin typeface="Courier New" panose="02070309020205020404" pitchFamily="49" charset="0"/>
              </a:rPr>
              <a:t> ) + *key++;</a:t>
            </a:r>
          </a:p>
          <a:p>
            <a:r>
              <a:rPr lang="en-US" altLang="zh-CN" b="1">
                <a:latin typeface="Courier New" panose="02070309020205020404" pitchFamily="49" charset="0"/>
              </a:rPr>
              <a:t>		unsigned long g = h &amp; </a:t>
            </a:r>
            <a:r>
              <a:rPr lang="en-US" altLang="zh-CN" b="1">
                <a:solidFill>
                  <a:srgbClr val="FF3300"/>
                </a:solidFill>
                <a:latin typeface="Courier New" panose="02070309020205020404" pitchFamily="49" charset="0"/>
              </a:rPr>
              <a:t>0Xf0000000L</a:t>
            </a:r>
            <a:r>
              <a:rPr lang="en-US" altLang="zh-CN" b="1">
                <a:latin typeface="Courier New" panose="02070309020205020404" pitchFamily="49" charset="0"/>
              </a:rPr>
              <a:t>;</a:t>
            </a:r>
          </a:p>
          <a:p>
            <a:r>
              <a:rPr lang="en-US" altLang="zh-CN" b="1">
                <a:latin typeface="Courier New" panose="02070309020205020404" pitchFamily="49" charset="0"/>
              </a:rPr>
              <a:t>		if ( g ) h ^= g &gt;&gt; </a:t>
            </a:r>
            <a:r>
              <a:rPr lang="en-US" altLang="zh-CN" b="1">
                <a:solidFill>
                  <a:srgbClr val="FF3300"/>
                </a:solidFill>
                <a:latin typeface="Courier New" panose="02070309020205020404" pitchFamily="49" charset="0"/>
              </a:rPr>
              <a:t>24</a:t>
            </a:r>
            <a:r>
              <a:rPr lang="en-US" altLang="zh-CN" b="1">
                <a:latin typeface="Courier New" panose="02070309020205020404" pitchFamily="49" charset="0"/>
              </a:rPr>
              <a:t>;</a:t>
            </a:r>
          </a:p>
          <a:p>
            <a:r>
              <a:rPr lang="en-US" altLang="zh-CN" b="1">
                <a:latin typeface="Courier New" panose="02070309020205020404" pitchFamily="49" charset="0"/>
              </a:rPr>
              <a:t>		h &amp;= -g;</a:t>
            </a:r>
          </a:p>
          <a:p>
            <a:r>
              <a:rPr lang="en-US" altLang="zh-CN" b="1">
                <a:latin typeface="Courier New" panose="02070309020205020404" pitchFamily="49" charset="0"/>
              </a:rPr>
              <a:t>	}</a:t>
            </a:r>
          </a:p>
          <a:p>
            <a:r>
              <a:rPr lang="en-US" altLang="zh-CN" b="1">
                <a:latin typeface="Courier New" panose="02070309020205020404" pitchFamily="49" charset="0"/>
              </a:rPr>
              <a:t>	return h % M;</a:t>
            </a:r>
          </a:p>
          <a:p>
            <a:r>
              <a:rPr lang="en-US" altLang="zh-CN" b="1">
                <a:latin typeface="Courier New" panose="02070309020205020404" pitchFamily="49" charset="0"/>
              </a:rPr>
              <a:t>}</a:t>
            </a:r>
            <a:endParaRPr lang="en-US" altLang="zh-CN">
              <a:latin typeface="Courier New" panose="02070309020205020404" pitchFamily="49" charset="0"/>
            </a:endParaRPr>
          </a:p>
        </p:txBody>
      </p:sp>
      <p:sp>
        <p:nvSpPr>
          <p:cNvPr id="88070" name="Text Box 6">
            <a:extLst>
              <a:ext uri="{FF2B5EF4-FFF2-40B4-BE49-F238E27FC236}">
                <a16:creationId xmlns:a16="http://schemas.microsoft.com/office/drawing/2014/main" id="{2000C556-A5B3-4A74-918D-5882A88D646A}"/>
              </a:ext>
            </a:extLst>
          </p:cNvPr>
          <p:cNvSpPr txBox="1">
            <a:spLocks noChangeArrowheads="1"/>
          </p:cNvSpPr>
          <p:nvPr/>
        </p:nvSpPr>
        <p:spPr bwMode="auto">
          <a:xfrm>
            <a:off x="609600" y="23622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方法二：</a:t>
            </a:r>
            <a:r>
              <a:rPr lang="en-US" altLang="zh-CN" sz="2800">
                <a:latin typeface="Verdana" panose="020B0604030504040204" pitchFamily="34" charset="0"/>
              </a:rPr>
              <a:t>ELFhash</a:t>
            </a:r>
            <a:r>
              <a:rPr lang="zh-CN" altLang="en-US" sz="2800">
                <a:latin typeface="Verdana" panose="020B0604030504040204" pitchFamily="34" charset="0"/>
              </a:rPr>
              <a:t>函数</a:t>
            </a:r>
          </a:p>
        </p:txBody>
      </p:sp>
      <p:sp>
        <p:nvSpPr>
          <p:cNvPr id="88071" name="Text Box 7">
            <a:extLst>
              <a:ext uri="{FF2B5EF4-FFF2-40B4-BE49-F238E27FC236}">
                <a16:creationId xmlns:a16="http://schemas.microsoft.com/office/drawing/2014/main" id="{5A78D589-96EA-4CA1-96E1-10A0139B8E0D}"/>
              </a:ext>
            </a:extLst>
          </p:cNvPr>
          <p:cNvSpPr txBox="1">
            <a:spLocks noChangeArrowheads="1"/>
          </p:cNvSpPr>
          <p:nvPr/>
        </p:nvSpPr>
        <p:spPr bwMode="auto">
          <a:xfrm>
            <a:off x="609600" y="1371600"/>
            <a:ext cx="7086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方法一：</a:t>
            </a:r>
          </a:p>
          <a:p>
            <a:pPr>
              <a:spcBef>
                <a:spcPct val="20000"/>
              </a:spcBef>
            </a:pPr>
            <a:r>
              <a:rPr lang="zh-CN" altLang="en-US" sz="2800">
                <a:latin typeface="Verdana" panose="020B0604030504040204" pitchFamily="34" charset="0"/>
              </a:rPr>
              <a:t>   折叠法：即把所有字符的</a:t>
            </a:r>
            <a:r>
              <a:rPr lang="en-US" altLang="zh-CN" sz="2800">
                <a:latin typeface="Verdana" panose="020B0604030504040204" pitchFamily="34" charset="0"/>
              </a:rPr>
              <a:t>ASCII</a:t>
            </a:r>
            <a:r>
              <a:rPr lang="zh-CN" altLang="en-US" sz="2800">
                <a:latin typeface="Verdana" panose="020B0604030504040204" pitchFamily="34" charset="0"/>
              </a:rPr>
              <a:t>码加起来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checkerboard(down)">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checkerboard(down)">
                                      <p:cBhvr>
                                        <p:cTn id="12" dur="500"/>
                                        <p:tgtEl>
                                          <p:spTgt spid="88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checkerboard(down)">
                                      <p:cBhvr>
                                        <p:cTn id="17" dur="500"/>
                                        <p:tgtEl>
                                          <p:spTgt spid="880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8069"/>
                                        </p:tgtEl>
                                        <p:attrNameLst>
                                          <p:attrName>style.visibility</p:attrName>
                                        </p:attrNameLst>
                                      </p:cBhvr>
                                      <p:to>
                                        <p:strVal val="visible"/>
                                      </p:to>
                                    </p:set>
                                    <p:animEffect transition="in" filter="checkerboard(down)">
                                      <p:cBhvr>
                                        <p:cTn id="22"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utoUpdateAnimBg="0"/>
      <p:bldP spid="88069" grpId="0" autoUpdateAnimBg="0"/>
      <p:bldP spid="88070" grpId="0" autoUpdateAnimBg="0"/>
      <p:bldP spid="8807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6">
            <a:extLst>
              <a:ext uri="{FF2B5EF4-FFF2-40B4-BE49-F238E27FC236}">
                <a16:creationId xmlns:a16="http://schemas.microsoft.com/office/drawing/2014/main" id="{611F6D0F-D61C-4389-A500-44274AC00F3C}"/>
              </a:ext>
            </a:extLst>
          </p:cNvPr>
          <p:cNvSpPr>
            <a:spLocks noGrp="1"/>
          </p:cNvSpPr>
          <p:nvPr>
            <p:ph type="sldNum" sz="quarter" idx="12"/>
          </p:nvPr>
        </p:nvSpPr>
        <p:spPr/>
        <p:txBody>
          <a:bodyPr/>
          <a:lstStyle/>
          <a:p>
            <a:fld id="{3B4B28EF-FC8A-49CF-A905-B8AA5A9962E6}" type="slidenum">
              <a:rPr lang="en-US" altLang="zh-CN"/>
              <a:pPr/>
              <a:t>41</a:t>
            </a:fld>
            <a:endParaRPr lang="en-US" altLang="zh-CN"/>
          </a:p>
        </p:txBody>
      </p:sp>
      <p:sp>
        <p:nvSpPr>
          <p:cNvPr id="43010" name="Rectangle 2">
            <a:extLst>
              <a:ext uri="{FF2B5EF4-FFF2-40B4-BE49-F238E27FC236}">
                <a16:creationId xmlns:a16="http://schemas.microsoft.com/office/drawing/2014/main" id="{51C61E60-E93A-4145-8CB8-DC347C481E85}"/>
              </a:ext>
            </a:extLst>
          </p:cNvPr>
          <p:cNvSpPr>
            <a:spLocks noGrp="1" noChangeArrowheads="1"/>
          </p:cNvSpPr>
          <p:nvPr>
            <p:ph type="title"/>
          </p:nvPr>
        </p:nvSpPr>
        <p:spPr/>
        <p:txBody>
          <a:bodyPr/>
          <a:lstStyle/>
          <a:p>
            <a:r>
              <a:rPr lang="zh-CN" altLang="en-US" sz="4800" b="1"/>
              <a:t>二分搜索树</a:t>
            </a:r>
          </a:p>
        </p:txBody>
      </p:sp>
      <p:sp>
        <p:nvSpPr>
          <p:cNvPr id="43011" name="Rectangle 3">
            <a:extLst>
              <a:ext uri="{FF2B5EF4-FFF2-40B4-BE49-F238E27FC236}">
                <a16:creationId xmlns:a16="http://schemas.microsoft.com/office/drawing/2014/main" id="{94CDDFD0-7990-4F91-B46C-69B856CC1155}"/>
              </a:ext>
            </a:extLst>
          </p:cNvPr>
          <p:cNvSpPr>
            <a:spLocks noGrp="1" noChangeArrowheads="1"/>
          </p:cNvSpPr>
          <p:nvPr>
            <p:ph type="body" sz="half" idx="1"/>
          </p:nvPr>
        </p:nvSpPr>
        <p:spPr>
          <a:xfrm>
            <a:off x="457200" y="1600200"/>
            <a:ext cx="8077200" cy="685800"/>
          </a:xfrm>
        </p:spPr>
        <p:txBody>
          <a:bodyPr/>
          <a:lstStyle/>
          <a:p>
            <a:r>
              <a:rPr lang="zh-CN" altLang="en-US" sz="2800"/>
              <a:t>普通的二分搜索树</a:t>
            </a:r>
          </a:p>
          <a:p>
            <a:endParaRPr lang="zh-CN" altLang="en-US" sz="2800"/>
          </a:p>
          <a:p>
            <a:endParaRPr lang="zh-CN" altLang="en-US" sz="2800"/>
          </a:p>
        </p:txBody>
      </p:sp>
      <p:grpSp>
        <p:nvGrpSpPr>
          <p:cNvPr id="43015" name="Group 7">
            <a:extLst>
              <a:ext uri="{FF2B5EF4-FFF2-40B4-BE49-F238E27FC236}">
                <a16:creationId xmlns:a16="http://schemas.microsoft.com/office/drawing/2014/main" id="{E2ADC5CE-B9ED-4B46-AF60-5158A852A31F}"/>
              </a:ext>
            </a:extLst>
          </p:cNvPr>
          <p:cNvGrpSpPr>
            <a:grpSpLocks/>
          </p:cNvGrpSpPr>
          <p:nvPr/>
        </p:nvGrpSpPr>
        <p:grpSpPr bwMode="auto">
          <a:xfrm>
            <a:off x="457200" y="2209800"/>
            <a:ext cx="7543800" cy="522288"/>
            <a:chOff x="288" y="1392"/>
            <a:chExt cx="4752" cy="329"/>
          </a:xfrm>
        </p:grpSpPr>
        <p:graphicFrame>
          <p:nvGraphicFramePr>
            <p:cNvPr id="43012" name="Object 4">
              <a:extLst>
                <a:ext uri="{FF2B5EF4-FFF2-40B4-BE49-F238E27FC236}">
                  <a16:creationId xmlns:a16="http://schemas.microsoft.com/office/drawing/2014/main" id="{DAEC2DF5-5682-43AD-A63C-D0D407FF9FA8}"/>
                </a:ext>
              </a:extLst>
            </p:cNvPr>
            <p:cNvGraphicFramePr>
              <a:graphicFrameLocks noChangeAspect="1"/>
            </p:cNvGraphicFramePr>
            <p:nvPr/>
          </p:nvGraphicFramePr>
          <p:xfrm>
            <a:off x="1920" y="1488"/>
            <a:ext cx="672" cy="233"/>
          </p:xfrm>
          <a:graphic>
            <a:graphicData uri="http://schemas.openxmlformats.org/presentationml/2006/ole">
              <mc:AlternateContent xmlns:mc="http://schemas.openxmlformats.org/markup-compatibility/2006">
                <mc:Choice xmlns:v="urn:schemas-microsoft-com:vml" Requires="v">
                  <p:oleObj spid="_x0000_s43019" name="公式" r:id="rId3" imgW="622080" imgH="215640" progId="Equation.3">
                    <p:embed/>
                  </p:oleObj>
                </mc:Choice>
                <mc:Fallback>
                  <p:oleObj name="公式" r:id="rId3" imgW="6220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488"/>
                          <a:ext cx="6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6">
              <a:extLst>
                <a:ext uri="{FF2B5EF4-FFF2-40B4-BE49-F238E27FC236}">
                  <a16:creationId xmlns:a16="http://schemas.microsoft.com/office/drawing/2014/main" id="{9E9E3DE3-5295-4193-9139-3160CEC27D35}"/>
                </a:ext>
              </a:extLst>
            </p:cNvPr>
            <p:cNvSpPr txBox="1">
              <a:spLocks noChangeArrowheads="1"/>
            </p:cNvSpPr>
            <p:nvPr/>
          </p:nvSpPr>
          <p:spPr bwMode="auto">
            <a:xfrm>
              <a:off x="288" y="1392"/>
              <a:ext cx="47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时间复杂度：</a:t>
              </a:r>
            </a:p>
          </p:txBody>
        </p:sp>
      </p:grpSp>
      <p:sp>
        <p:nvSpPr>
          <p:cNvPr id="43016" name="Text Box 8">
            <a:extLst>
              <a:ext uri="{FF2B5EF4-FFF2-40B4-BE49-F238E27FC236}">
                <a16:creationId xmlns:a16="http://schemas.microsoft.com/office/drawing/2014/main" id="{D893C0D3-29C2-4D76-858C-B929F6DC2411}"/>
              </a:ext>
            </a:extLst>
          </p:cNvPr>
          <p:cNvSpPr txBox="1">
            <a:spLocks noChangeArrowheads="1"/>
          </p:cNvSpPr>
          <p:nvPr/>
        </p:nvSpPr>
        <p:spPr bwMode="auto">
          <a:xfrm>
            <a:off x="533400" y="28194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缺点：</a:t>
            </a:r>
          </a:p>
        </p:txBody>
      </p:sp>
      <p:sp>
        <p:nvSpPr>
          <p:cNvPr id="43017" name="Text Box 9">
            <a:extLst>
              <a:ext uri="{FF2B5EF4-FFF2-40B4-BE49-F238E27FC236}">
                <a16:creationId xmlns:a16="http://schemas.microsoft.com/office/drawing/2014/main" id="{C13C0AEF-1B0D-41C3-99CF-927B75FBA64E}"/>
              </a:ext>
            </a:extLst>
          </p:cNvPr>
          <p:cNvSpPr txBox="1">
            <a:spLocks noChangeArrowheads="1"/>
          </p:cNvSpPr>
          <p:nvPr/>
        </p:nvSpPr>
        <p:spPr bwMode="auto">
          <a:xfrm>
            <a:off x="914400" y="33528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b="1">
                <a:latin typeface="Verdana" panose="020B0604030504040204" pitchFamily="34" charset="0"/>
              </a:rPr>
              <a:t>容易出现不平衡的情况</a:t>
            </a:r>
          </a:p>
        </p:txBody>
      </p:sp>
      <p:sp>
        <p:nvSpPr>
          <p:cNvPr id="43018" name="Text Box 10">
            <a:extLst>
              <a:ext uri="{FF2B5EF4-FFF2-40B4-BE49-F238E27FC236}">
                <a16:creationId xmlns:a16="http://schemas.microsoft.com/office/drawing/2014/main" id="{DA48788E-2158-43BF-B722-93747BC0A619}"/>
              </a:ext>
            </a:extLst>
          </p:cNvPr>
          <p:cNvSpPr txBox="1">
            <a:spLocks noChangeArrowheads="1"/>
          </p:cNvSpPr>
          <p:nvPr/>
        </p:nvSpPr>
        <p:spPr bwMode="auto">
          <a:xfrm>
            <a:off x="457200" y="4419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AVL Tree </a:t>
            </a:r>
            <a:r>
              <a:rPr lang="zh-CN" altLang="en-US" sz="2800">
                <a:latin typeface="Verdana" panose="020B0604030504040204" pitchFamily="34" charset="0"/>
              </a:rPr>
              <a:t>， </a:t>
            </a:r>
            <a:r>
              <a:rPr lang="en-US" altLang="zh-CN" sz="2800">
                <a:latin typeface="Verdana" panose="020B0604030504040204" pitchFamily="34" charset="0"/>
              </a:rPr>
              <a:t>Splay tree , </a:t>
            </a:r>
            <a:r>
              <a:rPr lang="zh-CN" altLang="en-US" sz="2800">
                <a:latin typeface="Verdana" panose="020B0604030504040204" pitchFamily="34" charset="0"/>
              </a:rPr>
              <a:t>红黑树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p:tgtEl>
                                          <p:spTgt spid="43010"/>
                                        </p:tgtEl>
                                        <p:attrNameLst>
                                          <p:attrName>ppt_y</p:attrName>
                                        </p:attrNameLst>
                                      </p:cBhvr>
                                      <p:tavLst>
                                        <p:tav tm="0">
                                          <p:val>
                                            <p:strVal val="#ppt_y+#ppt_h*1.125000"/>
                                          </p:val>
                                        </p:tav>
                                        <p:tav tm="100000">
                                          <p:val>
                                            <p:strVal val="#ppt_y"/>
                                          </p:val>
                                        </p:tav>
                                      </p:tavLst>
                                    </p:anim>
                                    <p:animEffect transition="in" filter="wipe(up)">
                                      <p:cBhvr>
                                        <p:cTn id="8" dur="500"/>
                                        <p:tgtEl>
                                          <p:spTgt spid="430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Effect transition="in" filter="checkerboard(down)">
                                      <p:cBhvr>
                                        <p:cTn id="13" dur="500"/>
                                        <p:tgtEl>
                                          <p:spTgt spid="430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43015"/>
                                        </p:tgtEl>
                                        <p:attrNameLst>
                                          <p:attrName>style.visibility</p:attrName>
                                        </p:attrNameLst>
                                      </p:cBhvr>
                                      <p:to>
                                        <p:strVal val="visible"/>
                                      </p:to>
                                    </p:set>
                                    <p:animEffect transition="in" filter="checkerboard(down)">
                                      <p:cBhvr>
                                        <p:cTn id="18" dur="500"/>
                                        <p:tgtEl>
                                          <p:spTgt spid="430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43016"/>
                                        </p:tgtEl>
                                        <p:attrNameLst>
                                          <p:attrName>style.visibility</p:attrName>
                                        </p:attrNameLst>
                                      </p:cBhvr>
                                      <p:to>
                                        <p:strVal val="visible"/>
                                      </p:to>
                                    </p:set>
                                    <p:animEffect transition="in" filter="checkerboard(down)">
                                      <p:cBhvr>
                                        <p:cTn id="23" dur="500"/>
                                        <p:tgtEl>
                                          <p:spTgt spid="430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43017"/>
                                        </p:tgtEl>
                                        <p:attrNameLst>
                                          <p:attrName>style.visibility</p:attrName>
                                        </p:attrNameLst>
                                      </p:cBhvr>
                                      <p:to>
                                        <p:strVal val="visible"/>
                                      </p:to>
                                    </p:set>
                                    <p:animEffect transition="in" filter="checkerboard(down)">
                                      <p:cBhvr>
                                        <p:cTn id="28" dur="500"/>
                                        <p:tgtEl>
                                          <p:spTgt spid="430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43018"/>
                                        </p:tgtEl>
                                        <p:attrNameLst>
                                          <p:attrName>style.visibility</p:attrName>
                                        </p:attrNameLst>
                                      </p:cBhvr>
                                      <p:to>
                                        <p:strVal val="visible"/>
                                      </p:to>
                                    </p:set>
                                    <p:animEffect transition="in" filter="checkerboard(down)">
                                      <p:cBhvr>
                                        <p:cTn id="33"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build="p" autoUpdateAnimBg="0"/>
      <p:bldP spid="43016" grpId="0" autoUpdateAnimBg="0"/>
      <p:bldP spid="43017" grpId="0" autoUpdateAnimBg="0"/>
      <p:bldP spid="4301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4C9D78BA-4C84-45C2-A443-9B79908EF5BB}"/>
              </a:ext>
            </a:extLst>
          </p:cNvPr>
          <p:cNvSpPr>
            <a:spLocks noGrp="1"/>
          </p:cNvSpPr>
          <p:nvPr>
            <p:ph type="sldNum" sz="quarter" idx="12"/>
          </p:nvPr>
        </p:nvSpPr>
        <p:spPr/>
        <p:txBody>
          <a:bodyPr/>
          <a:lstStyle/>
          <a:p>
            <a:fld id="{86202E6B-AAA0-467B-BA3E-46D22F4C420F}" type="slidenum">
              <a:rPr lang="en-US" altLang="zh-CN"/>
              <a:pPr/>
              <a:t>42</a:t>
            </a:fld>
            <a:endParaRPr lang="en-US" altLang="zh-CN"/>
          </a:p>
        </p:txBody>
      </p:sp>
      <p:sp>
        <p:nvSpPr>
          <p:cNvPr id="45058" name="Rectangle 2">
            <a:extLst>
              <a:ext uri="{FF2B5EF4-FFF2-40B4-BE49-F238E27FC236}">
                <a16:creationId xmlns:a16="http://schemas.microsoft.com/office/drawing/2014/main" id="{105D35F7-2127-429F-B2DA-CEB83CD1B316}"/>
              </a:ext>
            </a:extLst>
          </p:cNvPr>
          <p:cNvSpPr>
            <a:spLocks noGrp="1" noChangeArrowheads="1"/>
          </p:cNvSpPr>
          <p:nvPr>
            <p:ph type="title" idx="4294967295"/>
          </p:nvPr>
        </p:nvSpPr>
        <p:spPr>
          <a:xfrm>
            <a:off x="900113" y="304800"/>
            <a:ext cx="8243887" cy="1314450"/>
          </a:xfrm>
        </p:spPr>
        <p:txBody>
          <a:bodyPr/>
          <a:lstStyle/>
          <a:p>
            <a:r>
              <a:rPr lang="zh-CN" altLang="en-US" sz="4800" b="1"/>
              <a:t>树堆</a:t>
            </a:r>
            <a:r>
              <a:rPr lang="en-US" altLang="zh-CN" sz="4800" b="1"/>
              <a:t>(Treap)</a:t>
            </a:r>
          </a:p>
        </p:txBody>
      </p:sp>
      <p:sp>
        <p:nvSpPr>
          <p:cNvPr id="45060" name="Text Box 4">
            <a:extLst>
              <a:ext uri="{FF2B5EF4-FFF2-40B4-BE49-F238E27FC236}">
                <a16:creationId xmlns:a16="http://schemas.microsoft.com/office/drawing/2014/main" id="{985027B2-49AA-485A-B0AD-132F6DA2CC7C}"/>
              </a:ext>
            </a:extLst>
          </p:cNvPr>
          <p:cNvSpPr txBox="1">
            <a:spLocks noChangeArrowheads="1"/>
          </p:cNvSpPr>
          <p:nvPr/>
        </p:nvSpPr>
        <p:spPr bwMode="auto">
          <a:xfrm>
            <a:off x="838200" y="18288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Treap = Tree + heap</a:t>
            </a:r>
          </a:p>
        </p:txBody>
      </p:sp>
      <p:sp>
        <p:nvSpPr>
          <p:cNvPr id="45062" name="Text Box 6">
            <a:extLst>
              <a:ext uri="{FF2B5EF4-FFF2-40B4-BE49-F238E27FC236}">
                <a16:creationId xmlns:a16="http://schemas.microsoft.com/office/drawing/2014/main" id="{F8F17173-0E5E-4922-8E96-C77533CAE9A5}"/>
              </a:ext>
            </a:extLst>
          </p:cNvPr>
          <p:cNvSpPr txBox="1">
            <a:spLocks noChangeArrowheads="1"/>
          </p:cNvSpPr>
          <p:nvPr/>
        </p:nvSpPr>
        <p:spPr bwMode="auto">
          <a:xfrm>
            <a:off x="838200" y="2438400"/>
            <a:ext cx="6858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每次插入</a:t>
            </a:r>
            <a:r>
              <a:rPr lang="en-US" altLang="zh-CN" sz="2800">
                <a:latin typeface="Verdana" panose="020B0604030504040204" pitchFamily="34" charset="0"/>
              </a:rPr>
              <a:t>/</a:t>
            </a:r>
            <a:r>
              <a:rPr lang="zh-CN" altLang="en-US" sz="2800">
                <a:latin typeface="Verdana" panose="020B0604030504040204" pitchFamily="34" charset="0"/>
              </a:rPr>
              <a:t>删除结点的时候，给结点随机分配一个优先级，让</a:t>
            </a:r>
            <a:r>
              <a:rPr lang="en-US" altLang="zh-CN" sz="2800">
                <a:latin typeface="Verdana" panose="020B0604030504040204" pitchFamily="34" charset="0"/>
              </a:rPr>
              <a:t>Treap</a:t>
            </a:r>
            <a:r>
              <a:rPr lang="zh-CN" altLang="en-US" sz="2800">
                <a:latin typeface="Verdana" panose="020B0604030504040204" pitchFamily="34" charset="0"/>
              </a:rPr>
              <a:t>关于优先级形成一个堆的同时，关于关键码形成</a:t>
            </a:r>
            <a:r>
              <a:rPr lang="en-US" altLang="zh-CN" sz="2800">
                <a:latin typeface="Verdana" panose="020B0604030504040204" pitchFamily="34" charset="0"/>
              </a:rPr>
              <a:t>BST</a:t>
            </a:r>
          </a:p>
        </p:txBody>
      </p:sp>
      <p:sp>
        <p:nvSpPr>
          <p:cNvPr id="45063" name="Text Box 7">
            <a:extLst>
              <a:ext uri="{FF2B5EF4-FFF2-40B4-BE49-F238E27FC236}">
                <a16:creationId xmlns:a16="http://schemas.microsoft.com/office/drawing/2014/main" id="{3AF0315C-21AB-42CE-9838-B5E8A2B0D39C}"/>
              </a:ext>
            </a:extLst>
          </p:cNvPr>
          <p:cNvSpPr txBox="1">
            <a:spLocks noChangeArrowheads="1"/>
          </p:cNvSpPr>
          <p:nvPr/>
        </p:nvSpPr>
        <p:spPr bwMode="auto">
          <a:xfrm>
            <a:off x="838200" y="449580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跳跃表、</a:t>
            </a:r>
            <a:r>
              <a:rPr lang="en-US" altLang="zh-CN" sz="2800">
                <a:latin typeface="Verdana" panose="020B0604030504040204" pitchFamily="34" charset="0"/>
              </a:rPr>
              <a:t>B</a:t>
            </a:r>
            <a:r>
              <a:rPr lang="zh-CN" altLang="en-US" sz="2800">
                <a:latin typeface="Verdana" panose="020B0604030504040204" pitchFamily="34" charset="0"/>
              </a:rPr>
              <a:t>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p:tgtEl>
                                          <p:spTgt spid="45058"/>
                                        </p:tgtEl>
                                        <p:attrNameLst>
                                          <p:attrName>ppt_y</p:attrName>
                                        </p:attrNameLst>
                                      </p:cBhvr>
                                      <p:tavLst>
                                        <p:tav tm="0">
                                          <p:val>
                                            <p:strVal val="#ppt_y+#ppt_h*1.125000"/>
                                          </p:val>
                                        </p:tav>
                                        <p:tav tm="100000">
                                          <p:val>
                                            <p:strVal val="#ppt_y"/>
                                          </p:val>
                                        </p:tav>
                                      </p:tavLst>
                                    </p:anim>
                                    <p:animEffect transition="in" filter="wipe(up)">
                                      <p:cBhvr>
                                        <p:cTn id="8" dur="500"/>
                                        <p:tgtEl>
                                          <p:spTgt spid="450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checkerboard(down)">
                                      <p:cBhvr>
                                        <p:cTn id="13" dur="500"/>
                                        <p:tgtEl>
                                          <p:spTgt spid="450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5062"/>
                                        </p:tgtEl>
                                        <p:attrNameLst>
                                          <p:attrName>style.visibility</p:attrName>
                                        </p:attrNameLst>
                                      </p:cBhvr>
                                      <p:to>
                                        <p:strVal val="visible"/>
                                      </p:to>
                                    </p:set>
                                    <p:animEffect transition="in" filter="checkerboard(down)">
                                      <p:cBhvr>
                                        <p:cTn id="18" dur="500"/>
                                        <p:tgtEl>
                                          <p:spTgt spid="450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45063"/>
                                        </p:tgtEl>
                                        <p:attrNameLst>
                                          <p:attrName>style.visibility</p:attrName>
                                        </p:attrNameLst>
                                      </p:cBhvr>
                                      <p:to>
                                        <p:strVal val="visible"/>
                                      </p:to>
                                    </p:set>
                                    <p:animEffect transition="in" filter="checkerboard(down)">
                                      <p:cBhvr>
                                        <p:cTn id="23"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60" grpId="0" autoUpdateAnimBg="0"/>
      <p:bldP spid="45062" grpId="0" autoUpdateAnimBg="0"/>
      <p:bldP spid="4506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9685249-5075-41E3-BDD7-87435ABF643C}"/>
              </a:ext>
            </a:extLst>
          </p:cNvPr>
          <p:cNvSpPr>
            <a:spLocks noGrp="1"/>
          </p:cNvSpPr>
          <p:nvPr>
            <p:ph type="sldNum" sz="quarter" idx="12"/>
          </p:nvPr>
        </p:nvSpPr>
        <p:spPr/>
        <p:txBody>
          <a:bodyPr/>
          <a:lstStyle/>
          <a:p>
            <a:fld id="{ECFF89A1-27D5-4FE5-A81F-39FCE20B9956}" type="slidenum">
              <a:rPr lang="en-US" altLang="zh-CN"/>
              <a:pPr/>
              <a:t>43</a:t>
            </a:fld>
            <a:endParaRPr lang="en-US" altLang="zh-CN"/>
          </a:p>
        </p:txBody>
      </p:sp>
      <p:sp>
        <p:nvSpPr>
          <p:cNvPr id="168962" name="Rectangle 2">
            <a:extLst>
              <a:ext uri="{FF2B5EF4-FFF2-40B4-BE49-F238E27FC236}">
                <a16:creationId xmlns:a16="http://schemas.microsoft.com/office/drawing/2014/main" id="{6EBF4FAE-8047-44B3-8069-CF43113A993F}"/>
              </a:ext>
            </a:extLst>
          </p:cNvPr>
          <p:cNvSpPr>
            <a:spLocks noGrp="1" noChangeArrowheads="1"/>
          </p:cNvSpPr>
          <p:nvPr>
            <p:ph type="title"/>
          </p:nvPr>
        </p:nvSpPr>
        <p:spPr/>
        <p:txBody>
          <a:bodyPr/>
          <a:lstStyle/>
          <a:p>
            <a:r>
              <a:rPr lang="zh-CN" altLang="en-US" sz="5400" b="1"/>
              <a:t>跳跃表（</a:t>
            </a:r>
            <a:r>
              <a:rPr lang="en-US" altLang="zh-CN" sz="5400" b="1"/>
              <a:t>Skiplists</a:t>
            </a:r>
            <a:r>
              <a:rPr lang="zh-CN" altLang="en-US" sz="5400" b="1"/>
              <a:t>）</a:t>
            </a:r>
          </a:p>
        </p:txBody>
      </p:sp>
      <p:pic>
        <p:nvPicPr>
          <p:cNvPr id="168964" name="Picture 4">
            <a:extLst>
              <a:ext uri="{FF2B5EF4-FFF2-40B4-BE49-F238E27FC236}">
                <a16:creationId xmlns:a16="http://schemas.microsoft.com/office/drawing/2014/main" id="{4286D9E9-BB9D-475E-A175-57D869F769EB}"/>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976438"/>
            <a:ext cx="8229600" cy="32051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p:tgtEl>
                                          <p:spTgt spid="168962"/>
                                        </p:tgtEl>
                                        <p:attrNameLst>
                                          <p:attrName>ppt_y</p:attrName>
                                        </p:attrNameLst>
                                      </p:cBhvr>
                                      <p:tavLst>
                                        <p:tav tm="0">
                                          <p:val>
                                            <p:strVal val="#ppt_y+#ppt_h*1.125000"/>
                                          </p:val>
                                        </p:tav>
                                        <p:tav tm="100000">
                                          <p:val>
                                            <p:strVal val="#ppt_y"/>
                                          </p:val>
                                        </p:tav>
                                      </p:tavLst>
                                    </p:anim>
                                    <p:animEffect transition="in" filter="wipe(up)">
                                      <p:cBhvr>
                                        <p:cTn id="8" dur="500"/>
                                        <p:tgtEl>
                                          <p:spTgt spid="16896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0" fill="hold"/>
                                        <p:tgtEl>
                                          <p:spTgt spid="168964"/>
                                        </p:tgtEl>
                                        <p:attrNameLst>
                                          <p:attrName>ppt_x</p:attrName>
                                        </p:attrNameLst>
                                      </p:cBhvr>
                                      <p:tavLst>
                                        <p:tav tm="0">
                                          <p:val>
                                            <p:strVal val="#ppt_x"/>
                                          </p:val>
                                        </p:tav>
                                        <p:tav tm="100000">
                                          <p:val>
                                            <p:strVal val="#ppt_x"/>
                                          </p:val>
                                        </p:tav>
                                      </p:tavLst>
                                    </p:anim>
                                    <p:anim calcmode="lin" valueType="num">
                                      <p:cBhvr additive="base">
                                        <p:cTn id="14" dur="5000" fill="hold"/>
                                        <p:tgtEl>
                                          <p:spTgt spid="168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A986162-5CF7-4276-A4AC-D79459B2ACBD}"/>
              </a:ext>
            </a:extLst>
          </p:cNvPr>
          <p:cNvSpPr>
            <a:spLocks noGrp="1"/>
          </p:cNvSpPr>
          <p:nvPr>
            <p:ph type="sldNum" sz="quarter" idx="12"/>
          </p:nvPr>
        </p:nvSpPr>
        <p:spPr/>
        <p:txBody>
          <a:bodyPr/>
          <a:lstStyle/>
          <a:p>
            <a:fld id="{E2B8E483-CDE5-42E2-8E4C-ECB3CEAB405C}" type="slidenum">
              <a:rPr lang="en-US" altLang="zh-CN"/>
              <a:pPr/>
              <a:t>44</a:t>
            </a:fld>
            <a:endParaRPr lang="en-US" altLang="zh-CN"/>
          </a:p>
        </p:txBody>
      </p:sp>
      <p:sp>
        <p:nvSpPr>
          <p:cNvPr id="41986" name="Rectangle 2">
            <a:extLst>
              <a:ext uri="{FF2B5EF4-FFF2-40B4-BE49-F238E27FC236}">
                <a16:creationId xmlns:a16="http://schemas.microsoft.com/office/drawing/2014/main" id="{25F2F30E-945E-4A67-B0D8-B442424DA836}"/>
              </a:ext>
            </a:extLst>
          </p:cNvPr>
          <p:cNvSpPr>
            <a:spLocks noGrp="1" noChangeArrowheads="1"/>
          </p:cNvSpPr>
          <p:nvPr>
            <p:ph type="title"/>
          </p:nvPr>
        </p:nvSpPr>
        <p:spPr/>
        <p:txBody>
          <a:bodyPr/>
          <a:lstStyle/>
          <a:p>
            <a:r>
              <a:rPr lang="zh-CN" altLang="en-US" sz="5400" b="1"/>
              <a:t>线段树</a:t>
            </a:r>
          </a:p>
        </p:txBody>
      </p:sp>
      <p:sp>
        <p:nvSpPr>
          <p:cNvPr id="41988" name="Text Box 4">
            <a:extLst>
              <a:ext uri="{FF2B5EF4-FFF2-40B4-BE49-F238E27FC236}">
                <a16:creationId xmlns:a16="http://schemas.microsoft.com/office/drawing/2014/main" id="{6686AEBC-EF11-4944-9C22-41AFC9DB1489}"/>
              </a:ext>
            </a:extLst>
          </p:cNvPr>
          <p:cNvSpPr txBox="1">
            <a:spLocks noChangeArrowheads="1"/>
          </p:cNvSpPr>
          <p:nvPr/>
        </p:nvSpPr>
        <p:spPr bwMode="auto">
          <a:xfrm>
            <a:off x="1295400" y="1905000"/>
            <a:ext cx="73914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a:t>
            </a:r>
            <a:r>
              <a:rPr lang="zh-CN" altLang="en-US" sz="3200"/>
              <a:t>在一类问题中，我们需要经常处理可以映射在一个坐标轴上的一些固定线段，例如说映射在</a:t>
            </a:r>
            <a:r>
              <a:rPr lang="en-US" altLang="zh-CN" sz="3200"/>
              <a:t>OX</a:t>
            </a:r>
            <a:r>
              <a:rPr lang="zh-CN" altLang="en-US" sz="3200"/>
              <a:t>轴上的线段。由于线段是可以互相覆盖的，有时需要动态地取线段的并，例如取得并区间的总长度，或者并区间的个数等等。一个线段是对应于一个区间的，因此线段树也可以叫做区间树。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p:tgtEl>
                                          <p:spTgt spid="41986"/>
                                        </p:tgtEl>
                                        <p:attrNameLst>
                                          <p:attrName>ppt_x</p:attrName>
                                        </p:attrNameLst>
                                      </p:cBhvr>
                                      <p:tavLst>
                                        <p:tav tm="0">
                                          <p:val>
                                            <p:strVal val="#ppt_x-#ppt_w*1.125000"/>
                                          </p:val>
                                        </p:tav>
                                        <p:tav tm="100000">
                                          <p:val>
                                            <p:strVal val="#ppt_x"/>
                                          </p:val>
                                        </p:tav>
                                      </p:tavLst>
                                    </p:anim>
                                    <p:animEffect transition="in" filter="wipe(right)">
                                      <p:cBhvr>
                                        <p:cTn id="8" dur="500"/>
                                        <p:tgtEl>
                                          <p:spTgt spid="419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Effect transition="in" filter="checkerboard(down)">
                                      <p:cBhvr>
                                        <p:cTn id="1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7939625-CD8C-47DE-9B5B-45E0CC78DD3F}"/>
              </a:ext>
            </a:extLst>
          </p:cNvPr>
          <p:cNvSpPr>
            <a:spLocks noGrp="1"/>
          </p:cNvSpPr>
          <p:nvPr>
            <p:ph type="sldNum" sz="quarter" idx="12"/>
          </p:nvPr>
        </p:nvSpPr>
        <p:spPr/>
        <p:txBody>
          <a:bodyPr/>
          <a:lstStyle/>
          <a:p>
            <a:fld id="{111D56F5-1EE2-4123-A251-909D8C805BBD}" type="slidenum">
              <a:rPr lang="en-US" altLang="zh-CN"/>
              <a:pPr/>
              <a:t>45</a:t>
            </a:fld>
            <a:endParaRPr lang="en-US" altLang="zh-CN"/>
          </a:p>
        </p:txBody>
      </p:sp>
      <p:sp>
        <p:nvSpPr>
          <p:cNvPr id="123909" name="Rectangle 5">
            <a:extLst>
              <a:ext uri="{FF2B5EF4-FFF2-40B4-BE49-F238E27FC236}">
                <a16:creationId xmlns:a16="http://schemas.microsoft.com/office/drawing/2014/main" id="{4B709F0B-EDC4-45C9-8B66-27BC4748F81D}"/>
              </a:ext>
            </a:extLst>
          </p:cNvPr>
          <p:cNvSpPr>
            <a:spLocks noChangeArrowheads="1"/>
          </p:cNvSpPr>
          <p:nvPr/>
        </p:nvSpPr>
        <p:spPr bwMode="auto">
          <a:xfrm>
            <a:off x="0"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3908" name="Object 4">
            <a:extLst>
              <a:ext uri="{FF2B5EF4-FFF2-40B4-BE49-F238E27FC236}">
                <a16:creationId xmlns:a16="http://schemas.microsoft.com/office/drawing/2014/main" id="{EDEC751E-3007-41D7-AB3F-F9BCA59573ED}"/>
              </a:ext>
            </a:extLst>
          </p:cNvPr>
          <p:cNvGraphicFramePr>
            <a:graphicFrameLocks noChangeAspect="1"/>
          </p:cNvGraphicFramePr>
          <p:nvPr/>
        </p:nvGraphicFramePr>
        <p:xfrm>
          <a:off x="1752600" y="1460500"/>
          <a:ext cx="6400800" cy="3416300"/>
        </p:xfrm>
        <a:graphic>
          <a:graphicData uri="http://schemas.openxmlformats.org/presentationml/2006/ole">
            <mc:AlternateContent xmlns:mc="http://schemas.openxmlformats.org/markup-compatibility/2006">
              <mc:Choice xmlns:v="urn:schemas-microsoft-com:vml" Requires="v">
                <p:oleObj spid="_x0000_s123910" name="Picture" r:id="rId3" imgW="4733925" imgH="2352675" progId="Word.Picture.8">
                  <p:embed/>
                </p:oleObj>
              </mc:Choice>
              <mc:Fallback>
                <p:oleObj name="Picture" r:id="rId3" imgW="4733925" imgH="235267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60500"/>
                        <a:ext cx="6400800" cy="341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583473B-FF60-4892-8D43-A9E36707F6C1}"/>
              </a:ext>
            </a:extLst>
          </p:cNvPr>
          <p:cNvSpPr>
            <a:spLocks noGrp="1"/>
          </p:cNvSpPr>
          <p:nvPr>
            <p:ph type="sldNum" sz="quarter" idx="12"/>
          </p:nvPr>
        </p:nvSpPr>
        <p:spPr/>
        <p:txBody>
          <a:bodyPr/>
          <a:lstStyle/>
          <a:p>
            <a:fld id="{F6E176D4-0B9D-482E-BE79-2AF785E60D2A}" type="slidenum">
              <a:rPr lang="en-US" altLang="zh-CN"/>
              <a:pPr/>
              <a:t>46</a:t>
            </a:fld>
            <a:endParaRPr lang="en-US" altLang="zh-CN"/>
          </a:p>
        </p:txBody>
      </p:sp>
      <p:sp>
        <p:nvSpPr>
          <p:cNvPr id="162818" name="Rectangle 2">
            <a:extLst>
              <a:ext uri="{FF2B5EF4-FFF2-40B4-BE49-F238E27FC236}">
                <a16:creationId xmlns:a16="http://schemas.microsoft.com/office/drawing/2014/main" id="{2C158C71-3C28-418F-B4AE-3BD81EAFFFDB}"/>
              </a:ext>
            </a:extLst>
          </p:cNvPr>
          <p:cNvSpPr>
            <a:spLocks noGrp="1" noChangeArrowheads="1"/>
          </p:cNvSpPr>
          <p:nvPr>
            <p:ph type="title"/>
          </p:nvPr>
        </p:nvSpPr>
        <p:spPr>
          <a:xfrm>
            <a:off x="457200" y="304800"/>
            <a:ext cx="6553200" cy="533400"/>
          </a:xfrm>
        </p:spPr>
        <p:txBody>
          <a:bodyPr/>
          <a:lstStyle/>
          <a:p>
            <a:r>
              <a:rPr lang="zh-CN" altLang="fi-FI"/>
              <a:t> </a:t>
            </a:r>
            <a:endParaRPr lang="en-US" altLang="zh-CN"/>
          </a:p>
        </p:txBody>
      </p:sp>
      <p:sp>
        <p:nvSpPr>
          <p:cNvPr id="162821" name="Text Box 5">
            <a:extLst>
              <a:ext uri="{FF2B5EF4-FFF2-40B4-BE49-F238E27FC236}">
                <a16:creationId xmlns:a16="http://schemas.microsoft.com/office/drawing/2014/main" id="{368CE1C7-C8B1-4E99-A641-9528D968595E}"/>
              </a:ext>
            </a:extLst>
          </p:cNvPr>
          <p:cNvSpPr txBox="1">
            <a:spLocks noChangeArrowheads="1"/>
          </p:cNvSpPr>
          <p:nvPr/>
        </p:nvSpPr>
        <p:spPr bwMode="auto">
          <a:xfrm>
            <a:off x="1295400" y="1219200"/>
            <a:ext cx="6858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800">
                <a:solidFill>
                  <a:schemeClr val="tx2"/>
                </a:solidFill>
                <a:effectLst>
                  <a:outerShdw blurRad="38100" dist="38100" dir="2700000" algn="tl">
                    <a:srgbClr val="C0C0C0"/>
                  </a:outerShdw>
                </a:effectLst>
              </a:rPr>
              <a:t>Atlantis </a:t>
            </a:r>
            <a:r>
              <a:rPr lang="zh-CN" altLang="en-US" sz="4800">
                <a:solidFill>
                  <a:schemeClr val="tx2"/>
                </a:solidFill>
                <a:effectLst>
                  <a:outerShdw blurRad="38100" dist="38100" dir="2700000" algn="tl">
                    <a:srgbClr val="C0C0C0"/>
                  </a:outerShdw>
                </a:effectLst>
              </a:rPr>
              <a:t>（</a:t>
            </a:r>
            <a:r>
              <a:rPr lang="en-US" altLang="zh-CN" sz="4800">
                <a:solidFill>
                  <a:schemeClr val="tx2"/>
                </a:solidFill>
                <a:effectLst>
                  <a:outerShdw blurRad="38100" dist="38100" dir="2700000" algn="tl">
                    <a:srgbClr val="C0C0C0"/>
                  </a:outerShdw>
                </a:effectLst>
              </a:rPr>
              <a:t>ZOJ 1128</a:t>
            </a:r>
            <a:r>
              <a:rPr lang="zh-CN" altLang="en-US" sz="4800">
                <a:solidFill>
                  <a:schemeClr val="tx2"/>
                </a:solidFill>
                <a:effectLst>
                  <a:outerShdw blurRad="38100" dist="38100" dir="2700000" algn="tl">
                    <a:srgbClr val="C0C0C0"/>
                  </a:outerShdw>
                </a:effectLst>
              </a:rPr>
              <a:t>）</a:t>
            </a:r>
          </a:p>
        </p:txBody>
      </p:sp>
      <p:sp>
        <p:nvSpPr>
          <p:cNvPr id="162822" name="Text Box 6">
            <a:extLst>
              <a:ext uri="{FF2B5EF4-FFF2-40B4-BE49-F238E27FC236}">
                <a16:creationId xmlns:a16="http://schemas.microsoft.com/office/drawing/2014/main" id="{6E30C156-1594-4270-A0B6-54610539669B}"/>
              </a:ext>
            </a:extLst>
          </p:cNvPr>
          <p:cNvSpPr txBox="1">
            <a:spLocks noChangeArrowheads="1"/>
          </p:cNvSpPr>
          <p:nvPr/>
        </p:nvSpPr>
        <p:spPr bwMode="auto">
          <a:xfrm>
            <a:off x="1371600" y="2667000"/>
            <a:ext cx="6705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latin typeface="Times New Roman" panose="02020603050405020304" pitchFamily="18" charset="0"/>
              </a:rPr>
              <a:t>        </a:t>
            </a:r>
            <a:r>
              <a:rPr kumimoji="1" lang="zh-CN" altLang="en-US" sz="3200">
                <a:latin typeface="Times New Roman" panose="02020603050405020304" pitchFamily="18" charset="0"/>
              </a:rPr>
              <a:t>一个平面被很多矩形覆盖，矩形之间会相互叠加。输出矩形覆盖的总面积。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p:tgtEl>
                                          <p:spTgt spid="162818"/>
                                        </p:tgtEl>
                                        <p:attrNameLst>
                                          <p:attrName>ppt_x</p:attrName>
                                        </p:attrNameLst>
                                      </p:cBhvr>
                                      <p:tavLst>
                                        <p:tav tm="0">
                                          <p:val>
                                            <p:strVal val="#ppt_x-#ppt_w*1.125000"/>
                                          </p:val>
                                        </p:tav>
                                        <p:tav tm="100000">
                                          <p:val>
                                            <p:strVal val="#ppt_x"/>
                                          </p:val>
                                        </p:tav>
                                      </p:tavLst>
                                    </p:anim>
                                    <p:animEffect transition="in" filter="wipe(right)">
                                      <p:cBhvr>
                                        <p:cTn id="8" dur="500"/>
                                        <p:tgtEl>
                                          <p:spTgt spid="1628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62821"/>
                                        </p:tgtEl>
                                        <p:attrNameLst>
                                          <p:attrName>style.visibility</p:attrName>
                                        </p:attrNameLst>
                                      </p:cBhvr>
                                      <p:to>
                                        <p:strVal val="visible"/>
                                      </p:to>
                                    </p:set>
                                    <p:anim calcmode="lin" valueType="num">
                                      <p:cBhvr additive="base">
                                        <p:cTn id="13" dur="500"/>
                                        <p:tgtEl>
                                          <p:spTgt spid="162821"/>
                                        </p:tgtEl>
                                        <p:attrNameLst>
                                          <p:attrName>ppt_x</p:attrName>
                                        </p:attrNameLst>
                                      </p:cBhvr>
                                      <p:tavLst>
                                        <p:tav tm="0">
                                          <p:val>
                                            <p:strVal val="#ppt_x-#ppt_w*1.125000"/>
                                          </p:val>
                                        </p:tav>
                                        <p:tav tm="100000">
                                          <p:val>
                                            <p:strVal val="#ppt_x"/>
                                          </p:val>
                                        </p:tav>
                                      </p:tavLst>
                                    </p:anim>
                                    <p:animEffect transition="in" filter="wipe(right)">
                                      <p:cBhvr>
                                        <p:cTn id="14" dur="500"/>
                                        <p:tgtEl>
                                          <p:spTgt spid="1628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Effect transition="in" filter="checkerboard(down)">
                                      <p:cBhvr>
                                        <p:cTn id="19"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1" grpId="0" autoUpdateAnimBg="0"/>
      <p:bldP spid="16282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A605740-8418-4060-BA16-BC3F5ACB832F}"/>
              </a:ext>
            </a:extLst>
          </p:cNvPr>
          <p:cNvSpPr>
            <a:spLocks noGrp="1"/>
          </p:cNvSpPr>
          <p:nvPr>
            <p:ph type="sldNum" sz="quarter" idx="12"/>
          </p:nvPr>
        </p:nvSpPr>
        <p:spPr/>
        <p:txBody>
          <a:bodyPr/>
          <a:lstStyle/>
          <a:p>
            <a:fld id="{06F871C8-938D-40A4-960C-76506564C561}" type="slidenum">
              <a:rPr lang="en-US" altLang="zh-CN"/>
              <a:pPr/>
              <a:t>47</a:t>
            </a:fld>
            <a:endParaRPr lang="en-US" altLang="zh-CN"/>
          </a:p>
        </p:txBody>
      </p:sp>
      <p:sp>
        <p:nvSpPr>
          <p:cNvPr id="164866" name="Rectangle 2">
            <a:extLst>
              <a:ext uri="{FF2B5EF4-FFF2-40B4-BE49-F238E27FC236}">
                <a16:creationId xmlns:a16="http://schemas.microsoft.com/office/drawing/2014/main" id="{E0FC4F46-852B-4AFC-8A99-96A3BC05E51F}"/>
              </a:ext>
            </a:extLst>
          </p:cNvPr>
          <p:cNvSpPr>
            <a:spLocks noGrp="1" noChangeArrowheads="1"/>
          </p:cNvSpPr>
          <p:nvPr>
            <p:ph type="title"/>
          </p:nvPr>
        </p:nvSpPr>
        <p:spPr>
          <a:xfrm>
            <a:off x="457200" y="1295400"/>
            <a:ext cx="8305800" cy="1847850"/>
          </a:xfrm>
        </p:spPr>
        <p:txBody>
          <a:bodyPr/>
          <a:lstStyle/>
          <a:p>
            <a:r>
              <a:rPr lang="en-US" altLang="zh-CN" sz="4800"/>
              <a:t>Atlantis </a:t>
            </a:r>
            <a:r>
              <a:rPr lang="zh-CN" altLang="en-US" sz="4800"/>
              <a:t>（</a:t>
            </a:r>
            <a:r>
              <a:rPr lang="en-US" altLang="zh-CN" sz="4800"/>
              <a:t>ZOJ 1128</a:t>
            </a:r>
            <a:r>
              <a:rPr lang="zh-CN" altLang="en-US" sz="4800"/>
              <a:t>）</a:t>
            </a:r>
            <a:br>
              <a:rPr lang="zh-CN" altLang="en-US"/>
            </a:br>
            <a:endParaRPr lang="zh-CN" altLang="en-US"/>
          </a:p>
        </p:txBody>
      </p:sp>
      <p:sp>
        <p:nvSpPr>
          <p:cNvPr id="164867" name="Rectangle 3">
            <a:extLst>
              <a:ext uri="{FF2B5EF4-FFF2-40B4-BE49-F238E27FC236}">
                <a16:creationId xmlns:a16="http://schemas.microsoft.com/office/drawing/2014/main" id="{59C433BE-EF9E-4C77-8DAD-91F7FCA87372}"/>
              </a:ext>
            </a:extLst>
          </p:cNvPr>
          <p:cNvSpPr>
            <a:spLocks noGrp="1" noChangeArrowheads="1"/>
          </p:cNvSpPr>
          <p:nvPr>
            <p:ph type="body" idx="1"/>
          </p:nvPr>
        </p:nvSpPr>
        <p:spPr>
          <a:xfrm>
            <a:off x="1600200" y="3200400"/>
            <a:ext cx="5410200" cy="1752600"/>
          </a:xfrm>
        </p:spPr>
        <p:txBody>
          <a:bodyPr/>
          <a:lstStyle/>
          <a:p>
            <a:r>
              <a:rPr lang="zh-CN" altLang="en-US" sz="4000"/>
              <a:t>线段树</a:t>
            </a:r>
          </a:p>
          <a:p>
            <a:r>
              <a:rPr lang="zh-CN" altLang="en-US" sz="4000"/>
              <a:t>矩形切割</a:t>
            </a:r>
          </a:p>
          <a:p>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additive="base">
                                        <p:cTn id="7" dur="500"/>
                                        <p:tgtEl>
                                          <p:spTgt spid="164866"/>
                                        </p:tgtEl>
                                        <p:attrNameLst>
                                          <p:attrName>ppt_x</p:attrName>
                                        </p:attrNameLst>
                                      </p:cBhvr>
                                      <p:tavLst>
                                        <p:tav tm="0">
                                          <p:val>
                                            <p:strVal val="#ppt_x-#ppt_w*1.125000"/>
                                          </p:val>
                                        </p:tav>
                                        <p:tav tm="100000">
                                          <p:val>
                                            <p:strVal val="#ppt_x"/>
                                          </p:val>
                                        </p:tav>
                                      </p:tavLst>
                                    </p:anim>
                                    <p:animEffect transition="in" filter="wipe(right)">
                                      <p:cBhvr>
                                        <p:cTn id="8" dur="500"/>
                                        <p:tgtEl>
                                          <p:spTgt spid="1648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4867">
                                            <p:txEl>
                                              <p:pRg st="0" end="0"/>
                                            </p:txEl>
                                          </p:spTgt>
                                        </p:tgtEl>
                                        <p:attrNameLst>
                                          <p:attrName>style.visibility</p:attrName>
                                        </p:attrNameLst>
                                      </p:cBhvr>
                                      <p:to>
                                        <p:strVal val="visible"/>
                                      </p:to>
                                    </p:set>
                                    <p:animEffect transition="in" filter="checkerboard(down)">
                                      <p:cBhvr>
                                        <p:cTn id="13" dur="500"/>
                                        <p:tgtEl>
                                          <p:spTgt spid="16486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4867">
                                            <p:txEl>
                                              <p:pRg st="1" end="1"/>
                                            </p:txEl>
                                          </p:spTgt>
                                        </p:tgtEl>
                                        <p:attrNameLst>
                                          <p:attrName>style.visibility</p:attrName>
                                        </p:attrNameLst>
                                      </p:cBhvr>
                                      <p:to>
                                        <p:strVal val="visible"/>
                                      </p:to>
                                    </p:set>
                                    <p:animEffect transition="in" filter="checkerboard(down)">
                                      <p:cBhvr>
                                        <p:cTn id="18"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33C19C73-B388-48A6-9FB8-72EE4E9E48AC}"/>
              </a:ext>
            </a:extLst>
          </p:cNvPr>
          <p:cNvSpPr>
            <a:spLocks noGrp="1"/>
          </p:cNvSpPr>
          <p:nvPr>
            <p:ph type="sldNum" sz="quarter" idx="12"/>
          </p:nvPr>
        </p:nvSpPr>
        <p:spPr/>
        <p:txBody>
          <a:bodyPr/>
          <a:lstStyle/>
          <a:p>
            <a:fld id="{23E6B5EE-46F3-47E3-B62B-C667B488C4BC}" type="slidenum">
              <a:rPr lang="en-US" altLang="zh-CN"/>
              <a:pPr/>
              <a:t>48</a:t>
            </a:fld>
            <a:endParaRPr lang="en-US" altLang="zh-CN"/>
          </a:p>
        </p:txBody>
      </p:sp>
      <p:pic>
        <p:nvPicPr>
          <p:cNvPr id="165893" name="Picture 5" descr="矩形切割5">
            <a:extLst>
              <a:ext uri="{FF2B5EF4-FFF2-40B4-BE49-F238E27FC236}">
                <a16:creationId xmlns:a16="http://schemas.microsoft.com/office/drawing/2014/main" id="{BEA794D2-62BA-4F93-8998-A0D38C002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67000"/>
            <a:ext cx="28956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65892" name="Picture 4" descr="矩形切割4">
            <a:extLst>
              <a:ext uri="{FF2B5EF4-FFF2-40B4-BE49-F238E27FC236}">
                <a16:creationId xmlns:a16="http://schemas.microsoft.com/office/drawing/2014/main" id="{AE2A57E3-CAD9-4C61-BB14-AEBEC0B22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65894" name="Picture 6" descr="矩形切3">
            <a:extLst>
              <a:ext uri="{FF2B5EF4-FFF2-40B4-BE49-F238E27FC236}">
                <a16:creationId xmlns:a16="http://schemas.microsoft.com/office/drawing/2014/main" id="{3AB6D69E-CB6D-4DFD-90AD-710243FF9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1000"/>
            <a:ext cx="25908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65896" name="Picture 8" descr="矩形切割2">
            <a:extLst>
              <a:ext uri="{FF2B5EF4-FFF2-40B4-BE49-F238E27FC236}">
                <a16:creationId xmlns:a16="http://schemas.microsoft.com/office/drawing/2014/main" id="{D83695D5-AC6B-4816-AFD9-C8D785196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066800"/>
            <a:ext cx="3429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5890" name="Rectangle 2">
            <a:extLst>
              <a:ext uri="{FF2B5EF4-FFF2-40B4-BE49-F238E27FC236}">
                <a16:creationId xmlns:a16="http://schemas.microsoft.com/office/drawing/2014/main" id="{BBB06184-EC5C-4FF0-B6F4-3259EF3D9367}"/>
              </a:ext>
            </a:extLst>
          </p:cNvPr>
          <p:cNvSpPr>
            <a:spLocks noGrp="1" noChangeArrowheads="1"/>
          </p:cNvSpPr>
          <p:nvPr>
            <p:ph type="title"/>
          </p:nvPr>
        </p:nvSpPr>
        <p:spPr/>
        <p:txBody>
          <a:bodyPr/>
          <a:lstStyle/>
          <a:p>
            <a:r>
              <a:rPr lang="zh-CN" altLang="en-US" sz="5400" b="1"/>
              <a:t>矩形切割</a:t>
            </a:r>
          </a:p>
        </p:txBody>
      </p:sp>
      <p:pic>
        <p:nvPicPr>
          <p:cNvPr id="165897" name="Picture 9" descr="矩形切割1">
            <a:extLst>
              <a:ext uri="{FF2B5EF4-FFF2-40B4-BE49-F238E27FC236}">
                <a16:creationId xmlns:a16="http://schemas.microsoft.com/office/drawing/2014/main" id="{1D904253-DC2D-4245-A989-F3A6B49EBC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34340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additive="base">
                                        <p:cTn id="7" dur="500"/>
                                        <p:tgtEl>
                                          <p:spTgt spid="165890"/>
                                        </p:tgtEl>
                                        <p:attrNameLst>
                                          <p:attrName>ppt_x</p:attrName>
                                        </p:attrNameLst>
                                      </p:cBhvr>
                                      <p:tavLst>
                                        <p:tav tm="0">
                                          <p:val>
                                            <p:strVal val="#ppt_x-#ppt_w*1.125000"/>
                                          </p:val>
                                        </p:tav>
                                        <p:tav tm="100000">
                                          <p:val>
                                            <p:strVal val="#ppt_x"/>
                                          </p:val>
                                        </p:tav>
                                      </p:tavLst>
                                    </p:anim>
                                    <p:animEffect transition="in" filter="wipe(right)">
                                      <p:cBhvr>
                                        <p:cTn id="8" dur="500"/>
                                        <p:tgtEl>
                                          <p:spTgt spid="16589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65893"/>
                                        </p:tgtEl>
                                        <p:attrNameLst>
                                          <p:attrName>style.visibility</p:attrName>
                                        </p:attrNameLst>
                                      </p:cBhvr>
                                      <p:to>
                                        <p:strVal val="visible"/>
                                      </p:to>
                                    </p:set>
                                    <p:anim calcmode="lin" valueType="num">
                                      <p:cBhvr>
                                        <p:cTn id="13" dur="1000" fill="hold"/>
                                        <p:tgtEl>
                                          <p:spTgt spid="165893"/>
                                        </p:tgtEl>
                                        <p:attrNameLst>
                                          <p:attrName>ppt_w</p:attrName>
                                        </p:attrNameLst>
                                      </p:cBhvr>
                                      <p:tavLst>
                                        <p:tav tm="0">
                                          <p:val>
                                            <p:fltVal val="0"/>
                                          </p:val>
                                        </p:tav>
                                        <p:tav tm="100000">
                                          <p:val>
                                            <p:strVal val="#ppt_w"/>
                                          </p:val>
                                        </p:tav>
                                      </p:tavLst>
                                    </p:anim>
                                    <p:anim calcmode="lin" valueType="num">
                                      <p:cBhvr>
                                        <p:cTn id="14" dur="1000" fill="hold"/>
                                        <p:tgtEl>
                                          <p:spTgt spid="165893"/>
                                        </p:tgtEl>
                                        <p:attrNameLst>
                                          <p:attrName>ppt_h</p:attrName>
                                        </p:attrNameLst>
                                      </p:cBhvr>
                                      <p:tavLst>
                                        <p:tav tm="0">
                                          <p:val>
                                            <p:fltVal val="0"/>
                                          </p:val>
                                        </p:tav>
                                        <p:tav tm="100000">
                                          <p:val>
                                            <p:strVal val="#ppt_h"/>
                                          </p:val>
                                        </p:tav>
                                      </p:tavLst>
                                    </p:anim>
                                    <p:anim calcmode="lin" valueType="num">
                                      <p:cBhvr>
                                        <p:cTn id="15" dur="1000" fill="hold"/>
                                        <p:tgtEl>
                                          <p:spTgt spid="16589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58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65892"/>
                                        </p:tgtEl>
                                        <p:attrNameLst>
                                          <p:attrName>style.visibility</p:attrName>
                                        </p:attrNameLst>
                                      </p:cBhvr>
                                      <p:to>
                                        <p:strVal val="visible"/>
                                      </p:to>
                                    </p:set>
                                    <p:animEffect transition="in" filter="strips(downLeft)">
                                      <p:cBhvr>
                                        <p:cTn id="21" dur="500"/>
                                        <p:tgtEl>
                                          <p:spTgt spid="1658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165894"/>
                                        </p:tgtEl>
                                        <p:attrNameLst>
                                          <p:attrName>style.visibility</p:attrName>
                                        </p:attrNameLst>
                                      </p:cBhvr>
                                      <p:to>
                                        <p:strVal val="visible"/>
                                      </p:to>
                                    </p:set>
                                    <p:animEffect transition="in" filter="strips(upLeft)">
                                      <p:cBhvr>
                                        <p:cTn id="26" dur="500"/>
                                        <p:tgtEl>
                                          <p:spTgt spid="1658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65896"/>
                                        </p:tgtEl>
                                        <p:attrNameLst>
                                          <p:attrName>style.visibility</p:attrName>
                                        </p:attrNameLst>
                                      </p:cBhvr>
                                      <p:to>
                                        <p:strVal val="visible"/>
                                      </p:to>
                                    </p:set>
                                    <p:animEffect transition="in" filter="strips(downRight)">
                                      <p:cBhvr>
                                        <p:cTn id="31" dur="500"/>
                                        <p:tgtEl>
                                          <p:spTgt spid="1658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165897"/>
                                        </p:tgtEl>
                                        <p:attrNameLst>
                                          <p:attrName>style.visibility</p:attrName>
                                        </p:attrNameLst>
                                      </p:cBhvr>
                                      <p:to>
                                        <p:strVal val="visible"/>
                                      </p:to>
                                    </p:set>
                                    <p:animEffect transition="in" filter="strips(upRight)">
                                      <p:cBhvr>
                                        <p:cTn id="36"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77381FA2-2D3B-4F6D-9424-2890EBC71C85}"/>
              </a:ext>
            </a:extLst>
          </p:cNvPr>
          <p:cNvSpPr>
            <a:spLocks noGrp="1"/>
          </p:cNvSpPr>
          <p:nvPr>
            <p:ph type="sldNum" sz="quarter" idx="12"/>
          </p:nvPr>
        </p:nvSpPr>
        <p:spPr/>
        <p:txBody>
          <a:bodyPr/>
          <a:lstStyle/>
          <a:p>
            <a:fld id="{E704B1A3-981B-40EE-B506-BA605EE19A83}" type="slidenum">
              <a:rPr lang="en-US" altLang="zh-CN"/>
              <a:pPr/>
              <a:t>49</a:t>
            </a:fld>
            <a:endParaRPr lang="en-US" altLang="zh-CN"/>
          </a:p>
        </p:txBody>
      </p:sp>
      <p:sp>
        <p:nvSpPr>
          <p:cNvPr id="40962" name="Rectangle 2">
            <a:extLst>
              <a:ext uri="{FF2B5EF4-FFF2-40B4-BE49-F238E27FC236}">
                <a16:creationId xmlns:a16="http://schemas.microsoft.com/office/drawing/2014/main" id="{AA8F5048-EE3E-445D-AAB7-2222F7854D71}"/>
              </a:ext>
            </a:extLst>
          </p:cNvPr>
          <p:cNvSpPr>
            <a:spLocks noGrp="1" noChangeArrowheads="1"/>
          </p:cNvSpPr>
          <p:nvPr>
            <p:ph type="title"/>
          </p:nvPr>
        </p:nvSpPr>
        <p:spPr/>
        <p:txBody>
          <a:bodyPr/>
          <a:lstStyle/>
          <a:p>
            <a:r>
              <a:rPr lang="zh-CN" altLang="en-US" sz="5400" b="1"/>
              <a:t>字典树</a:t>
            </a:r>
            <a:r>
              <a:rPr lang="en-US" altLang="zh-CN" sz="5400" b="1"/>
              <a:t>( Trie )</a:t>
            </a:r>
          </a:p>
        </p:txBody>
      </p:sp>
      <p:sp>
        <p:nvSpPr>
          <p:cNvPr id="40963" name="Rectangle 3">
            <a:extLst>
              <a:ext uri="{FF2B5EF4-FFF2-40B4-BE49-F238E27FC236}">
                <a16:creationId xmlns:a16="http://schemas.microsoft.com/office/drawing/2014/main" id="{2E0DEA2E-5139-49A4-9561-45197CEA8C40}"/>
              </a:ext>
            </a:extLst>
          </p:cNvPr>
          <p:cNvSpPr>
            <a:spLocks noGrp="1" noChangeArrowheads="1"/>
          </p:cNvSpPr>
          <p:nvPr>
            <p:ph type="body" idx="1"/>
          </p:nvPr>
        </p:nvSpPr>
        <p:spPr>
          <a:xfrm>
            <a:off x="990600" y="3733800"/>
            <a:ext cx="7543800" cy="1066800"/>
          </a:xfrm>
        </p:spPr>
        <p:txBody>
          <a:bodyPr/>
          <a:lstStyle/>
          <a:p>
            <a:pPr>
              <a:buFontTx/>
              <a:buNone/>
            </a:pPr>
            <a:r>
              <a:rPr lang="en-US" altLang="zh-CN"/>
              <a:t>	</a:t>
            </a:r>
            <a:r>
              <a:rPr lang="zh-CN" altLang="en-US"/>
              <a:t>当关键字是串的时候，理论上查找最快的数据结构</a:t>
            </a:r>
          </a:p>
        </p:txBody>
      </p:sp>
      <p:sp>
        <p:nvSpPr>
          <p:cNvPr id="40965" name="Text Box 5">
            <a:extLst>
              <a:ext uri="{FF2B5EF4-FFF2-40B4-BE49-F238E27FC236}">
                <a16:creationId xmlns:a16="http://schemas.microsoft.com/office/drawing/2014/main" id="{A6F10827-5DA8-4362-83D8-A0F41843578C}"/>
              </a:ext>
            </a:extLst>
          </p:cNvPr>
          <p:cNvSpPr txBox="1">
            <a:spLocks noChangeArrowheads="1"/>
          </p:cNvSpPr>
          <p:nvPr/>
        </p:nvSpPr>
        <p:spPr bwMode="auto">
          <a:xfrm>
            <a:off x="1371600" y="1874838"/>
            <a:ext cx="762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FF0000"/>
                </a:solidFill>
                <a:latin typeface="Times New Roman" panose="02020603050405020304" pitchFamily="18" charset="0"/>
              </a:rPr>
              <a:t>定义：</a:t>
            </a:r>
            <a:r>
              <a:rPr kumimoji="1" lang="zh-CN" altLang="en-US" sz="3200">
                <a:latin typeface="Times New Roman" panose="02020603050405020304" pitchFamily="18" charset="0"/>
              </a:rPr>
              <a:t>保存字符串用的树型数据结构</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多叉树），其中每个节点表示一个公共前缀，单词信息保存在相应的页节点里面。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p:tgtEl>
                                          <p:spTgt spid="40962"/>
                                        </p:tgtEl>
                                        <p:attrNameLst>
                                          <p:attrName>ppt_x</p:attrName>
                                        </p:attrNameLst>
                                      </p:cBhvr>
                                      <p:tavLst>
                                        <p:tav tm="0">
                                          <p:val>
                                            <p:strVal val="#ppt_x-#ppt_w*1.125000"/>
                                          </p:val>
                                        </p:tav>
                                        <p:tav tm="100000">
                                          <p:val>
                                            <p:strVal val="#ppt_x"/>
                                          </p:val>
                                        </p:tav>
                                      </p:tavLst>
                                    </p:anim>
                                    <p:animEffect transition="in" filter="wipe(right)">
                                      <p:cBhvr>
                                        <p:cTn id="8" dur="500"/>
                                        <p:tgtEl>
                                          <p:spTgt spid="4096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checkerboard(down)">
                                      <p:cBhvr>
                                        <p:cTn id="13" dur="500"/>
                                        <p:tgtEl>
                                          <p:spTgt spid="409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0963">
                                            <p:txEl>
                                              <p:pRg st="0" end="0"/>
                                            </p:txEl>
                                          </p:spTgt>
                                        </p:tgtEl>
                                        <p:attrNameLst>
                                          <p:attrName>style.visibility</p:attrName>
                                        </p:attrNameLst>
                                      </p:cBhvr>
                                      <p:to>
                                        <p:strVal val="visible"/>
                                      </p:to>
                                    </p:set>
                                    <p:animEffect transition="in" filter="checkerboard(down)">
                                      <p:cBhvr>
                                        <p:cTn id="18" dur="500"/>
                                        <p:tgtEl>
                                          <p:spTgt spid="4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autoUpdateAnimBg="0"/>
      <p:bldP spid="4096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BF0608B-EC92-4B9A-87F2-A34932E3740D}"/>
              </a:ext>
            </a:extLst>
          </p:cNvPr>
          <p:cNvSpPr>
            <a:spLocks noGrp="1"/>
          </p:cNvSpPr>
          <p:nvPr>
            <p:ph type="sldNum" sz="quarter" idx="12"/>
          </p:nvPr>
        </p:nvSpPr>
        <p:spPr/>
        <p:txBody>
          <a:bodyPr/>
          <a:lstStyle/>
          <a:p>
            <a:fld id="{C3636593-4550-48F3-9F11-0845CB772557}" type="slidenum">
              <a:rPr lang="en-US" altLang="zh-CN"/>
              <a:pPr/>
              <a:t>5</a:t>
            </a:fld>
            <a:endParaRPr lang="en-US" altLang="zh-CN"/>
          </a:p>
        </p:txBody>
      </p:sp>
      <p:sp>
        <p:nvSpPr>
          <p:cNvPr id="20482" name="Rectangle 2">
            <a:extLst>
              <a:ext uri="{FF2B5EF4-FFF2-40B4-BE49-F238E27FC236}">
                <a16:creationId xmlns:a16="http://schemas.microsoft.com/office/drawing/2014/main" id="{A583609E-F551-4BEA-BCB9-AE5A9A8E37B4}"/>
              </a:ext>
            </a:extLst>
          </p:cNvPr>
          <p:cNvSpPr>
            <a:spLocks noGrp="1" noChangeArrowheads="1"/>
          </p:cNvSpPr>
          <p:nvPr>
            <p:ph type="title"/>
          </p:nvPr>
        </p:nvSpPr>
        <p:spPr/>
        <p:txBody>
          <a:bodyPr/>
          <a:lstStyle/>
          <a:p>
            <a:r>
              <a:rPr lang="en-US" altLang="zh-CN"/>
              <a:t>ICPC</a:t>
            </a:r>
          </a:p>
        </p:txBody>
      </p:sp>
      <p:sp>
        <p:nvSpPr>
          <p:cNvPr id="20483" name="Rectangle 3">
            <a:extLst>
              <a:ext uri="{FF2B5EF4-FFF2-40B4-BE49-F238E27FC236}">
                <a16:creationId xmlns:a16="http://schemas.microsoft.com/office/drawing/2014/main" id="{7A41A769-588D-464A-8C4F-E081265AA054}"/>
              </a:ext>
            </a:extLst>
          </p:cNvPr>
          <p:cNvSpPr>
            <a:spLocks noGrp="1" noChangeArrowheads="1"/>
          </p:cNvSpPr>
          <p:nvPr>
            <p:ph type="body" idx="1"/>
          </p:nvPr>
        </p:nvSpPr>
        <p:spPr/>
        <p:txBody>
          <a:bodyPr/>
          <a:lstStyle/>
          <a:p>
            <a:pPr>
              <a:lnSpc>
                <a:spcPct val="90000"/>
              </a:lnSpc>
            </a:pPr>
            <a:r>
              <a:rPr lang="en-US" altLang="zh-CN" sz="2400">
                <a:solidFill>
                  <a:schemeClr val="tx2"/>
                </a:solidFill>
                <a:effectLst>
                  <a:outerShdw blurRad="38100" dist="38100" dir="2700000" algn="tl">
                    <a:srgbClr val="C0C0C0"/>
                  </a:outerShdw>
                </a:effectLst>
              </a:rPr>
              <a:t>ACM</a:t>
            </a:r>
            <a:r>
              <a:rPr kumimoji="1" lang="zh-CN" altLang="en-US" sz="2400" b="1">
                <a:solidFill>
                  <a:srgbClr val="000000"/>
                </a:solidFill>
                <a:latin typeface="Courier New" panose="02070309020205020404" pitchFamily="49" charset="0"/>
              </a:rPr>
              <a:t>主办的国际大学生程序设计竞赛 </a:t>
            </a:r>
            <a:r>
              <a:rPr kumimoji="1" lang="en-US" altLang="zh-CN" sz="2400" b="1">
                <a:solidFill>
                  <a:srgbClr val="000000"/>
                </a:solidFill>
                <a:latin typeface="Courier New" panose="02070309020205020404" pitchFamily="49" charset="0"/>
              </a:rPr>
              <a:t>(</a:t>
            </a:r>
            <a:r>
              <a:rPr lang="en-US" altLang="zh-CN" sz="2400">
                <a:solidFill>
                  <a:schemeClr val="tx2"/>
                </a:solidFill>
                <a:effectLst>
                  <a:outerShdw blurRad="38100" dist="38100" dir="2700000" algn="tl">
                    <a:srgbClr val="C0C0C0"/>
                  </a:outerShdw>
                </a:effectLst>
              </a:rPr>
              <a:t>I</a:t>
            </a:r>
            <a:r>
              <a:rPr kumimoji="1" lang="en-US" altLang="zh-CN" sz="2400" b="1">
                <a:solidFill>
                  <a:srgbClr val="000000"/>
                </a:solidFill>
                <a:latin typeface="Courier New" panose="02070309020205020404" pitchFamily="49" charset="0"/>
              </a:rPr>
              <a:t>nternational </a:t>
            </a:r>
            <a:r>
              <a:rPr lang="en-US" altLang="zh-CN" sz="2400">
                <a:solidFill>
                  <a:schemeClr val="tx2"/>
                </a:solidFill>
                <a:effectLst>
                  <a:outerShdw blurRad="38100" dist="38100" dir="2700000" algn="tl">
                    <a:srgbClr val="C0C0C0"/>
                  </a:outerShdw>
                </a:effectLst>
              </a:rPr>
              <a:t>C</a:t>
            </a:r>
            <a:r>
              <a:rPr kumimoji="1" lang="en-US" altLang="zh-CN" sz="2400" b="1">
                <a:solidFill>
                  <a:srgbClr val="000000"/>
                </a:solidFill>
                <a:latin typeface="Courier New" panose="02070309020205020404" pitchFamily="49" charset="0"/>
              </a:rPr>
              <a:t>ollegiate </a:t>
            </a:r>
            <a:r>
              <a:rPr lang="en-US" altLang="zh-CN" sz="2400">
                <a:solidFill>
                  <a:schemeClr val="tx2"/>
                </a:solidFill>
                <a:effectLst>
                  <a:outerShdw blurRad="38100" dist="38100" dir="2700000" algn="tl">
                    <a:srgbClr val="C0C0C0"/>
                  </a:outerShdw>
                </a:effectLst>
              </a:rPr>
              <a:t>P</a:t>
            </a:r>
            <a:r>
              <a:rPr kumimoji="1" lang="en-US" altLang="zh-CN" sz="2400" b="1">
                <a:solidFill>
                  <a:srgbClr val="000000"/>
                </a:solidFill>
                <a:latin typeface="Courier New" panose="02070309020205020404" pitchFamily="49" charset="0"/>
              </a:rPr>
              <a:t>rogramming </a:t>
            </a:r>
            <a:r>
              <a:rPr lang="en-US" altLang="zh-CN" sz="2400">
                <a:solidFill>
                  <a:schemeClr val="tx2"/>
                </a:solidFill>
                <a:effectLst>
                  <a:outerShdw blurRad="38100" dist="38100" dir="2700000" algn="tl">
                    <a:srgbClr val="C0C0C0"/>
                  </a:outerShdw>
                </a:effectLst>
              </a:rPr>
              <a:t>C</a:t>
            </a:r>
            <a:r>
              <a:rPr kumimoji="1" lang="en-US" altLang="zh-CN" sz="2400" b="1">
                <a:solidFill>
                  <a:srgbClr val="000000"/>
                </a:solidFill>
                <a:latin typeface="Courier New" panose="02070309020205020404" pitchFamily="49" charset="0"/>
              </a:rPr>
              <a:t>ontest)</a:t>
            </a:r>
            <a:r>
              <a:rPr kumimoji="1" lang="zh-CN" altLang="en-US" sz="2400" b="1">
                <a:solidFill>
                  <a:srgbClr val="000000"/>
                </a:solidFill>
                <a:latin typeface="Courier New" panose="02070309020205020404" pitchFamily="49" charset="0"/>
              </a:rPr>
              <a:t>，简称</a:t>
            </a:r>
            <a:r>
              <a:rPr lang="en-US" altLang="zh-CN" sz="2400">
                <a:solidFill>
                  <a:schemeClr val="tx2"/>
                </a:solidFill>
                <a:effectLst>
                  <a:outerShdw blurRad="38100" dist="38100" dir="2700000" algn="tl">
                    <a:srgbClr val="C0C0C0"/>
                  </a:outerShdw>
                </a:effectLst>
              </a:rPr>
              <a:t>ACM /</a:t>
            </a:r>
            <a:r>
              <a:rPr kumimoji="1" lang="en-US" altLang="zh-CN" sz="2400" b="1">
                <a:solidFill>
                  <a:schemeClr val="accent2"/>
                </a:solidFill>
                <a:latin typeface="Courier New" panose="02070309020205020404" pitchFamily="49" charset="0"/>
              </a:rPr>
              <a:t> </a:t>
            </a:r>
            <a:r>
              <a:rPr lang="en-US" altLang="zh-CN" sz="2400">
                <a:solidFill>
                  <a:schemeClr val="tx2"/>
                </a:solidFill>
                <a:effectLst>
                  <a:outerShdw blurRad="38100" dist="38100" dir="2700000" algn="tl">
                    <a:srgbClr val="C0C0C0"/>
                  </a:outerShdw>
                </a:effectLst>
              </a:rPr>
              <a:t>ICPC</a:t>
            </a:r>
            <a:r>
              <a:rPr kumimoji="1" lang="zh-CN" altLang="en-US" sz="2400" b="1">
                <a:solidFill>
                  <a:srgbClr val="000000"/>
                </a:solidFill>
                <a:latin typeface="Courier New" panose="02070309020205020404" pitchFamily="49" charset="0"/>
              </a:rPr>
              <a:t>，自从</a:t>
            </a:r>
            <a:r>
              <a:rPr kumimoji="1" lang="en-US" altLang="zh-CN" sz="2400" b="1">
                <a:solidFill>
                  <a:srgbClr val="000000"/>
                </a:solidFill>
                <a:latin typeface="Courier New" panose="02070309020205020404" pitchFamily="49" charset="0"/>
              </a:rPr>
              <a:t>1977</a:t>
            </a:r>
            <a:r>
              <a:rPr kumimoji="1" lang="zh-CN" altLang="en-US" sz="2400" b="1">
                <a:solidFill>
                  <a:srgbClr val="000000"/>
                </a:solidFill>
                <a:latin typeface="Courier New" panose="02070309020205020404" pitchFamily="49" charset="0"/>
              </a:rPr>
              <a:t>年开始至今已经连续举办</a:t>
            </a:r>
            <a:r>
              <a:rPr lang="en-US" altLang="zh-CN" sz="2400">
                <a:solidFill>
                  <a:schemeClr val="tx2"/>
                </a:solidFill>
                <a:effectLst>
                  <a:outerShdw blurRad="38100" dist="38100" dir="2700000" algn="tl">
                    <a:srgbClr val="C0C0C0"/>
                  </a:outerShdw>
                </a:effectLst>
              </a:rPr>
              <a:t>28</a:t>
            </a:r>
            <a:r>
              <a:rPr kumimoji="1" lang="zh-CN" altLang="en-US" sz="2400" b="1">
                <a:solidFill>
                  <a:srgbClr val="000000"/>
                </a:solidFill>
                <a:latin typeface="Courier New" panose="02070309020205020404" pitchFamily="49" charset="0"/>
              </a:rPr>
              <a:t>届。其宗旨是提供一个让大学生向</a:t>
            </a:r>
            <a:r>
              <a:rPr kumimoji="1" lang="en-US" altLang="zh-CN" sz="2400" b="1">
                <a:solidFill>
                  <a:srgbClr val="000000"/>
                </a:solidFill>
                <a:latin typeface="Courier New" panose="02070309020205020404" pitchFamily="49" charset="0"/>
              </a:rPr>
              <a:t>IT</a:t>
            </a:r>
            <a:r>
              <a:rPr kumimoji="1" lang="zh-CN" altLang="en-US" sz="2400" b="1">
                <a:solidFill>
                  <a:srgbClr val="000000"/>
                </a:solidFill>
                <a:latin typeface="Courier New" panose="02070309020205020404" pitchFamily="49" charset="0"/>
              </a:rPr>
              <a:t>界展示自己分析问题和解决问题的能力的绝好机会，并成为一个有效的途径，让下一代</a:t>
            </a:r>
            <a:r>
              <a:rPr kumimoji="1" lang="en-US" altLang="zh-CN" sz="2400" b="1">
                <a:solidFill>
                  <a:srgbClr val="000000"/>
                </a:solidFill>
                <a:latin typeface="Courier New" panose="02070309020205020404" pitchFamily="49" charset="0"/>
              </a:rPr>
              <a:t>IT</a:t>
            </a:r>
            <a:r>
              <a:rPr kumimoji="1" lang="zh-CN" altLang="en-US" sz="2400" b="1">
                <a:solidFill>
                  <a:srgbClr val="000000"/>
                </a:solidFill>
                <a:latin typeface="Courier New" panose="02070309020205020404" pitchFamily="49" charset="0"/>
              </a:rPr>
              <a:t>天才可以接触到其日后工作中将要用到的各种软件。</a:t>
            </a:r>
          </a:p>
          <a:p>
            <a:pPr>
              <a:lnSpc>
                <a:spcPct val="90000"/>
              </a:lnSpc>
            </a:pPr>
            <a:r>
              <a:rPr kumimoji="1" lang="zh-CN" altLang="en-US" sz="2400" b="1">
                <a:solidFill>
                  <a:srgbClr val="000000"/>
                </a:solidFill>
                <a:latin typeface="Courier New" panose="02070309020205020404" pitchFamily="49" charset="0"/>
              </a:rPr>
              <a:t>自</a:t>
            </a:r>
            <a:r>
              <a:rPr kumimoji="1" lang="en-US" altLang="zh-CN" sz="2400" b="1">
                <a:solidFill>
                  <a:srgbClr val="000000"/>
                </a:solidFill>
                <a:latin typeface="Courier New" panose="02070309020205020404" pitchFamily="49" charset="0"/>
              </a:rPr>
              <a:t>1998</a:t>
            </a:r>
            <a:r>
              <a:rPr kumimoji="1" lang="zh-CN" altLang="en-US" sz="2400" b="1">
                <a:solidFill>
                  <a:srgbClr val="000000"/>
                </a:solidFill>
                <a:latin typeface="Courier New" panose="02070309020205020404" pitchFamily="49" charset="0"/>
              </a:rPr>
              <a:t>年</a:t>
            </a:r>
            <a:r>
              <a:rPr kumimoji="1" lang="en-US" altLang="zh-CN" sz="2400" b="1">
                <a:solidFill>
                  <a:srgbClr val="000000"/>
                </a:solidFill>
                <a:latin typeface="Courier New" panose="02070309020205020404" pitchFamily="49" charset="0"/>
              </a:rPr>
              <a:t>IBM</a:t>
            </a:r>
            <a:r>
              <a:rPr kumimoji="1" lang="zh-CN" altLang="en-US" sz="2400" b="1">
                <a:solidFill>
                  <a:srgbClr val="000000"/>
                </a:solidFill>
                <a:latin typeface="Courier New" panose="02070309020205020404" pitchFamily="49" charset="0"/>
              </a:rPr>
              <a:t>成为该项竞赛的赞助商以来，大赛规模不断扩大。去年有</a:t>
            </a:r>
            <a:r>
              <a:rPr lang="en-US" altLang="zh-CN" sz="2400">
                <a:solidFill>
                  <a:schemeClr val="tx2"/>
                </a:solidFill>
                <a:effectLst>
                  <a:outerShdw blurRad="38100" dist="38100" dir="2700000" algn="tl">
                    <a:srgbClr val="C0C0C0"/>
                  </a:outerShdw>
                </a:effectLst>
              </a:rPr>
              <a:t>71</a:t>
            </a:r>
            <a:r>
              <a:rPr kumimoji="1" lang="zh-CN" altLang="en-US" sz="2400" b="1">
                <a:solidFill>
                  <a:srgbClr val="000000"/>
                </a:solidFill>
                <a:latin typeface="Courier New" panose="02070309020205020404" pitchFamily="49" charset="0"/>
              </a:rPr>
              <a:t>个国家</a:t>
            </a:r>
            <a:r>
              <a:rPr lang="en-US" altLang="zh-CN" sz="2400">
                <a:solidFill>
                  <a:schemeClr val="tx2"/>
                </a:solidFill>
                <a:effectLst>
                  <a:outerShdw blurRad="38100" dist="38100" dir="2700000" algn="tl">
                    <a:srgbClr val="C0C0C0"/>
                  </a:outerShdw>
                </a:effectLst>
              </a:rPr>
              <a:t>1582</a:t>
            </a:r>
            <a:r>
              <a:rPr kumimoji="1" lang="zh-CN" altLang="en-US" sz="2400" b="1">
                <a:solidFill>
                  <a:srgbClr val="000000"/>
                </a:solidFill>
                <a:latin typeface="Courier New" panose="02070309020205020404" pitchFamily="49" charset="0"/>
              </a:rPr>
              <a:t>所大学派出</a:t>
            </a:r>
            <a:r>
              <a:rPr lang="en-US" altLang="zh-CN" sz="2400">
                <a:solidFill>
                  <a:schemeClr val="tx2"/>
                </a:solidFill>
                <a:effectLst>
                  <a:outerShdw blurRad="38100" dist="38100" dir="2700000" algn="tl">
                    <a:srgbClr val="C0C0C0"/>
                  </a:outerShdw>
                </a:effectLst>
              </a:rPr>
              <a:t>4109</a:t>
            </a:r>
            <a:r>
              <a:rPr kumimoji="1" lang="zh-CN" altLang="en-US" sz="2400" b="1">
                <a:solidFill>
                  <a:srgbClr val="000000"/>
                </a:solidFill>
                <a:latin typeface="Courier New" panose="02070309020205020404" pitchFamily="49" charset="0"/>
              </a:rPr>
              <a:t>支队伍参加了</a:t>
            </a:r>
            <a:r>
              <a:rPr lang="en-US" altLang="zh-CN" sz="2400">
                <a:solidFill>
                  <a:schemeClr val="tx2"/>
                </a:solidFill>
                <a:effectLst>
                  <a:outerShdw blurRad="38100" dist="38100" dir="2700000" algn="tl">
                    <a:srgbClr val="C0C0C0"/>
                  </a:outerShdw>
                </a:effectLst>
              </a:rPr>
              <a:t>30</a:t>
            </a:r>
            <a:r>
              <a:rPr kumimoji="1" lang="zh-CN" altLang="en-US" sz="2400" b="1">
                <a:solidFill>
                  <a:srgbClr val="000000"/>
                </a:solidFill>
                <a:latin typeface="Courier New" panose="02070309020205020404" pitchFamily="49" charset="0"/>
              </a:rPr>
              <a:t>个赛点的分区赛，其中</a:t>
            </a:r>
            <a:r>
              <a:rPr kumimoji="1" lang="en-US" altLang="zh-CN" sz="2400" b="1">
                <a:solidFill>
                  <a:srgbClr val="FF3300"/>
                </a:solidFill>
                <a:latin typeface="Courier New" panose="02070309020205020404" pitchFamily="49" charset="0"/>
              </a:rPr>
              <a:t>78</a:t>
            </a:r>
            <a:r>
              <a:rPr kumimoji="1" lang="zh-CN" altLang="en-US" sz="2400" b="1">
                <a:solidFill>
                  <a:srgbClr val="000000"/>
                </a:solidFill>
                <a:latin typeface="Courier New" panose="02070309020205020404" pitchFamily="49" charset="0"/>
              </a:rPr>
              <a:t>支队伍参加今年</a:t>
            </a:r>
            <a:r>
              <a:rPr kumimoji="1" lang="en-US" altLang="zh-CN" sz="2400" b="1">
                <a:solidFill>
                  <a:srgbClr val="000000"/>
                </a:solidFill>
                <a:latin typeface="Courier New" panose="02070309020205020404" pitchFamily="49" charset="0"/>
              </a:rPr>
              <a:t>4</a:t>
            </a:r>
            <a:r>
              <a:rPr kumimoji="1" lang="zh-CN" altLang="en-US" sz="2400" b="1">
                <a:solidFill>
                  <a:srgbClr val="000000"/>
                </a:solidFill>
                <a:latin typeface="Courier New" panose="02070309020205020404" pitchFamily="49" charset="0"/>
              </a:rPr>
              <a:t>月在</a:t>
            </a:r>
            <a:r>
              <a:rPr kumimoji="1" lang="zh-CN" altLang="en-US" sz="2400" b="1">
                <a:solidFill>
                  <a:srgbClr val="FF3300"/>
                </a:solidFill>
                <a:latin typeface="Courier New" panose="02070309020205020404" pitchFamily="49" charset="0"/>
              </a:rPr>
              <a:t>上海</a:t>
            </a:r>
            <a:r>
              <a:rPr lang="zh-CN" altLang="en-US" sz="2400">
                <a:solidFill>
                  <a:schemeClr val="tx2"/>
                </a:solidFill>
                <a:effectLst>
                  <a:outerShdw blurRad="38100" dist="38100" dir="2700000" algn="tl">
                    <a:srgbClr val="C0C0C0"/>
                  </a:outerShdw>
                </a:effectLst>
              </a:rPr>
              <a:t>香格里拉酒店</a:t>
            </a:r>
            <a:r>
              <a:rPr kumimoji="1" lang="zh-CN" altLang="en-US" sz="2400" b="1">
                <a:solidFill>
                  <a:srgbClr val="000000"/>
                </a:solidFill>
                <a:latin typeface="Courier New" panose="02070309020205020404" pitchFamily="49" charset="0"/>
              </a:rPr>
              <a:t>举办的世界总决赛。</a:t>
            </a:r>
          </a:p>
          <a:p>
            <a:pPr>
              <a:lnSpc>
                <a:spcPct val="90000"/>
              </a:lnSpc>
            </a:pPr>
            <a:r>
              <a:rPr kumimoji="1" lang="zh-CN" altLang="en-US" sz="2400" b="1">
                <a:solidFill>
                  <a:srgbClr val="000000"/>
                </a:solidFill>
                <a:latin typeface="Courier New" panose="02070309020205020404" pitchFamily="49" charset="0"/>
              </a:rPr>
              <a:t>现在，</a:t>
            </a:r>
            <a:r>
              <a:rPr kumimoji="1" lang="en-US" altLang="zh-CN" sz="2400" b="1">
                <a:solidFill>
                  <a:srgbClr val="000000"/>
                </a:solidFill>
                <a:latin typeface="Courier New" panose="02070309020205020404" pitchFamily="49" charset="0"/>
              </a:rPr>
              <a:t>ACM / ICPC</a:t>
            </a:r>
            <a:r>
              <a:rPr kumimoji="1" lang="zh-CN" altLang="en-US" sz="2400" b="1">
                <a:solidFill>
                  <a:srgbClr val="000000"/>
                </a:solidFill>
                <a:latin typeface="Courier New" panose="02070309020205020404" pitchFamily="49" charset="0"/>
              </a:rPr>
              <a:t>已成为世界各国大学生中最具影响力的国际计算机赛事。</a:t>
            </a:r>
            <a:r>
              <a:rPr kumimoji="1" lang="zh-CN" altLang="en-US" sz="2400" b="1">
                <a:latin typeface="Courier New" panose="02070309020205020404" pitchFamily="49" charset="0"/>
              </a:rPr>
              <a:t> </a:t>
            </a:r>
          </a:p>
          <a:p>
            <a:pPr>
              <a:lnSpc>
                <a:spcPct val="90000"/>
              </a:lnSpc>
            </a:pPr>
            <a:endParaRPr lang="zh-CN" altLang="en-US" sz="2400">
              <a:latin typeface="Courier New" panose="02070309020205020404" pitchFamily="49" charset="0"/>
            </a:endParaRPr>
          </a:p>
          <a:p>
            <a:pPr>
              <a:lnSpc>
                <a:spcPct val="90000"/>
              </a:lnSpc>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p:tgtEl>
                                          <p:spTgt spid="20482"/>
                                        </p:tgtEl>
                                        <p:attrNameLst>
                                          <p:attrName>ppt_y</p:attrName>
                                        </p:attrNameLst>
                                      </p:cBhvr>
                                      <p:tavLst>
                                        <p:tav tm="0">
                                          <p:val>
                                            <p:strVal val="#ppt_y+#ppt_h*1.125000"/>
                                          </p:val>
                                        </p:tav>
                                        <p:tav tm="100000">
                                          <p:val>
                                            <p:strVal val="#ppt_y"/>
                                          </p:val>
                                        </p:tav>
                                      </p:tavLst>
                                    </p:anim>
                                    <p:animEffect transition="in" filter="wipe(up)">
                                      <p:cBhvr>
                                        <p:cTn id="8" dur="500"/>
                                        <p:tgtEl>
                                          <p:spTgt spid="2048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Effect transition="in" filter="dissolve">
                                      <p:cBhvr>
                                        <p:cTn id="13" dur="500"/>
                                        <p:tgtEl>
                                          <p:spTgt spid="204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83">
                                            <p:txEl>
                                              <p:pRg st="1" end="1"/>
                                            </p:txEl>
                                          </p:spTgt>
                                        </p:tgtEl>
                                        <p:attrNameLst>
                                          <p:attrName>style.visibility</p:attrName>
                                        </p:attrNameLst>
                                      </p:cBhvr>
                                      <p:to>
                                        <p:strVal val="visible"/>
                                      </p:to>
                                    </p:set>
                                    <p:animEffect transition="in" filter="dissolve">
                                      <p:cBhvr>
                                        <p:cTn id="18" dur="500"/>
                                        <p:tgtEl>
                                          <p:spTgt spid="204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483">
                                            <p:txEl>
                                              <p:pRg st="2" end="2"/>
                                            </p:txEl>
                                          </p:spTgt>
                                        </p:tgtEl>
                                        <p:attrNameLst>
                                          <p:attrName>style.visibility</p:attrName>
                                        </p:attrNameLst>
                                      </p:cBhvr>
                                      <p:to>
                                        <p:strVal val="visible"/>
                                      </p:to>
                                    </p:set>
                                    <p:animEffect transition="in" filter="dissolve">
                                      <p:cBhvr>
                                        <p:cTn id="23"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0E0A58CB-8E2D-41DE-8C0C-8D2750FAA287}"/>
              </a:ext>
            </a:extLst>
          </p:cNvPr>
          <p:cNvSpPr>
            <a:spLocks noGrp="1"/>
          </p:cNvSpPr>
          <p:nvPr>
            <p:ph type="sldNum" sz="quarter" idx="12"/>
          </p:nvPr>
        </p:nvSpPr>
        <p:spPr/>
        <p:txBody>
          <a:bodyPr/>
          <a:lstStyle/>
          <a:p>
            <a:fld id="{1ABFDD61-2C67-4090-8775-5D68F68C0F5A}" type="slidenum">
              <a:rPr lang="en-US" altLang="zh-CN"/>
              <a:pPr/>
              <a:t>50</a:t>
            </a:fld>
            <a:endParaRPr lang="en-US" altLang="zh-CN"/>
          </a:p>
        </p:txBody>
      </p:sp>
      <p:sp>
        <p:nvSpPr>
          <p:cNvPr id="121860" name="Text Box 4">
            <a:extLst>
              <a:ext uri="{FF2B5EF4-FFF2-40B4-BE49-F238E27FC236}">
                <a16:creationId xmlns:a16="http://schemas.microsoft.com/office/drawing/2014/main" id="{A7F74AB2-4024-4939-950D-4A5F6A966850}"/>
              </a:ext>
            </a:extLst>
          </p:cNvPr>
          <p:cNvSpPr txBox="1">
            <a:spLocks noChangeArrowheads="1"/>
          </p:cNvSpPr>
          <p:nvPr/>
        </p:nvSpPr>
        <p:spPr bwMode="auto">
          <a:xfrm>
            <a:off x="228600" y="1676400"/>
            <a:ext cx="3581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000">
                <a:latin typeface="Times New Roman" panose="02020603050405020304" pitchFamily="18" charset="0"/>
              </a:rPr>
              <a:t>给如下几个单词，构造的单词树：</a:t>
            </a:r>
          </a:p>
          <a:p>
            <a:pPr lvl="1"/>
            <a:r>
              <a:rPr kumimoji="1" lang="en-US" altLang="zh-CN" sz="2000">
                <a:latin typeface="Times New Roman" panose="02020603050405020304" pitchFamily="18" charset="0"/>
              </a:rPr>
              <a:t>An</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Ant</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All</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Allot</a:t>
            </a:r>
          </a:p>
          <a:p>
            <a:pPr lvl="1"/>
            <a:r>
              <a:rPr kumimoji="1" lang="en-US" altLang="zh-CN" sz="2000">
                <a:latin typeface="Times New Roman" panose="02020603050405020304" pitchFamily="18" charset="0"/>
              </a:rPr>
              <a:t>Alloy</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Aloe</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Are</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Ate</a:t>
            </a:r>
          </a:p>
          <a:p>
            <a:pPr lvl="1"/>
            <a:r>
              <a:rPr kumimoji="1" lang="en-US" altLang="zh-CN" sz="2000">
                <a:latin typeface="Times New Roman" panose="02020603050405020304" pitchFamily="18" charset="0"/>
              </a:rPr>
              <a:t>be</a:t>
            </a:r>
          </a:p>
        </p:txBody>
      </p:sp>
      <p:pic>
        <p:nvPicPr>
          <p:cNvPr id="121861" name="Picture 5" descr="trie">
            <a:extLst>
              <a:ext uri="{FF2B5EF4-FFF2-40B4-BE49-F238E27FC236}">
                <a16:creationId xmlns:a16="http://schemas.microsoft.com/office/drawing/2014/main" id="{7EE62940-8121-4016-B884-D9EF67312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57200"/>
            <a:ext cx="4724400" cy="5676900"/>
          </a:xfrm>
          <a:prstGeom prst="rect">
            <a:avLst/>
          </a:prstGeom>
          <a:noFill/>
          <a:extLst>
            <a:ext uri="{909E8E84-426E-40DD-AFC4-6F175D3DCCD1}">
              <a14:hiddenFill xmlns:a14="http://schemas.microsoft.com/office/drawing/2010/main">
                <a:solidFill>
                  <a:srgbClr val="FFFFFF"/>
                </a:solidFill>
              </a14:hiddenFill>
            </a:ext>
          </a:extLst>
        </p:spPr>
      </p:pic>
      <p:sp>
        <p:nvSpPr>
          <p:cNvPr id="121866" name="Text Box 10">
            <a:extLst>
              <a:ext uri="{FF2B5EF4-FFF2-40B4-BE49-F238E27FC236}">
                <a16:creationId xmlns:a16="http://schemas.microsoft.com/office/drawing/2014/main" id="{8055BA43-75D7-490D-8048-99C1AD573648}"/>
              </a:ext>
            </a:extLst>
          </p:cNvPr>
          <p:cNvSpPr txBox="1">
            <a:spLocks noChangeArrowheads="1"/>
          </p:cNvSpPr>
          <p:nvPr/>
        </p:nvSpPr>
        <p:spPr bwMode="auto">
          <a:xfrm>
            <a:off x="304800" y="304800"/>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a:t>版权归浙江大学</a:t>
            </a:r>
            <a:r>
              <a:rPr lang="en-US" altLang="zh-CN" sz="2000"/>
              <a:t>ACM</a:t>
            </a:r>
            <a:r>
              <a:rPr lang="zh-CN" altLang="en-US" sz="2000"/>
              <a:t>领队徐串所有</a:t>
            </a:r>
          </a:p>
          <a:p>
            <a:pPr algn="ctr"/>
            <a:r>
              <a:rPr lang="zh-CN" altLang="en-US" sz="2000"/>
              <a:t>转载需保留此字样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dissolve">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 calcmode="lin" valueType="num">
                                      <p:cBhvr additive="base">
                                        <p:cTn id="12" dur="5000" fill="hold"/>
                                        <p:tgtEl>
                                          <p:spTgt spid="121860"/>
                                        </p:tgtEl>
                                        <p:attrNameLst>
                                          <p:attrName>ppt_x</p:attrName>
                                        </p:attrNameLst>
                                      </p:cBhvr>
                                      <p:tavLst>
                                        <p:tav tm="0">
                                          <p:val>
                                            <p:strVal val="0-#ppt_w/2"/>
                                          </p:val>
                                        </p:tav>
                                        <p:tav tm="100000">
                                          <p:val>
                                            <p:strVal val="#ppt_x"/>
                                          </p:val>
                                        </p:tav>
                                      </p:tavLst>
                                    </p:anim>
                                    <p:anim calcmode="lin" valueType="num">
                                      <p:cBhvr additive="base">
                                        <p:cTn id="13" dur="50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21866"/>
                                        </p:tgtEl>
                                        <p:attrNameLst>
                                          <p:attrName>style.visibility</p:attrName>
                                        </p:attrNameLst>
                                      </p:cBhvr>
                                      <p:to>
                                        <p:strVal val="visible"/>
                                      </p:to>
                                    </p:set>
                                    <p:anim calcmode="lin" valueType="num">
                                      <p:cBhvr additive="base">
                                        <p:cTn id="18" dur="500"/>
                                        <p:tgtEl>
                                          <p:spTgt spid="121866"/>
                                        </p:tgtEl>
                                        <p:attrNameLst>
                                          <p:attrName>ppt_x</p:attrName>
                                        </p:attrNameLst>
                                      </p:cBhvr>
                                      <p:tavLst>
                                        <p:tav tm="0">
                                          <p:val>
                                            <p:strVal val="#ppt_x-#ppt_w*1.125000"/>
                                          </p:val>
                                        </p:tav>
                                        <p:tav tm="100000">
                                          <p:val>
                                            <p:strVal val="#ppt_x"/>
                                          </p:val>
                                        </p:tav>
                                      </p:tavLst>
                                    </p:anim>
                                    <p:animEffect transition="in" filter="wipe(right)">
                                      <p:cBhvr>
                                        <p:cTn id="19"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77F6742C-2413-496B-871C-5774C5BA1567}"/>
              </a:ext>
            </a:extLst>
          </p:cNvPr>
          <p:cNvSpPr>
            <a:spLocks noGrp="1"/>
          </p:cNvSpPr>
          <p:nvPr>
            <p:ph type="sldNum" sz="quarter" idx="12"/>
          </p:nvPr>
        </p:nvSpPr>
        <p:spPr/>
        <p:txBody>
          <a:bodyPr/>
          <a:lstStyle/>
          <a:p>
            <a:fld id="{CDAC8A62-9BD0-47D9-B513-38193E5E659A}" type="slidenum">
              <a:rPr lang="en-US" altLang="zh-CN"/>
              <a:pPr/>
              <a:t>51</a:t>
            </a:fld>
            <a:endParaRPr lang="en-US" altLang="zh-CN"/>
          </a:p>
        </p:txBody>
      </p:sp>
      <p:sp>
        <p:nvSpPr>
          <p:cNvPr id="122882" name="Rectangle 2">
            <a:extLst>
              <a:ext uri="{FF2B5EF4-FFF2-40B4-BE49-F238E27FC236}">
                <a16:creationId xmlns:a16="http://schemas.microsoft.com/office/drawing/2014/main" id="{D4472D84-1CBD-4BC9-B3E9-7A6E620F89FB}"/>
              </a:ext>
            </a:extLst>
          </p:cNvPr>
          <p:cNvSpPr>
            <a:spLocks noGrp="1" noChangeArrowheads="1"/>
          </p:cNvSpPr>
          <p:nvPr>
            <p:ph type="title" idx="4294967295"/>
          </p:nvPr>
        </p:nvSpPr>
        <p:spPr>
          <a:xfrm>
            <a:off x="762000" y="-19050"/>
            <a:ext cx="8243888" cy="1314450"/>
          </a:xfrm>
        </p:spPr>
        <p:txBody>
          <a:bodyPr/>
          <a:lstStyle/>
          <a:p>
            <a:r>
              <a:rPr lang="en-US" altLang="zh-CN" sz="4800"/>
              <a:t>T9</a:t>
            </a:r>
            <a:r>
              <a:rPr lang="zh-CN" altLang="en-US" sz="4800"/>
              <a:t>（</a:t>
            </a:r>
            <a:r>
              <a:rPr lang="en-US" altLang="zh-CN" sz="4800"/>
              <a:t>ZOJ 1038</a:t>
            </a:r>
            <a:r>
              <a:rPr lang="zh-CN" altLang="en-US" sz="4800"/>
              <a:t>）</a:t>
            </a:r>
            <a:endParaRPr kumimoji="1" lang="zh-CN" altLang="en-US" sz="4800">
              <a:solidFill>
                <a:schemeClr val="accent2"/>
              </a:solidFill>
              <a:effectLst/>
            </a:endParaRPr>
          </a:p>
        </p:txBody>
      </p:sp>
      <p:sp>
        <p:nvSpPr>
          <p:cNvPr id="122884" name="Text Box 4">
            <a:extLst>
              <a:ext uri="{FF2B5EF4-FFF2-40B4-BE49-F238E27FC236}">
                <a16:creationId xmlns:a16="http://schemas.microsoft.com/office/drawing/2014/main" id="{B92F6D31-399F-4D84-BC80-52BACC72A6C1}"/>
              </a:ext>
            </a:extLst>
          </p:cNvPr>
          <p:cNvSpPr txBox="1">
            <a:spLocks noChangeArrowheads="1"/>
          </p:cNvSpPr>
          <p:nvPr/>
        </p:nvSpPr>
        <p:spPr bwMode="auto">
          <a:xfrm>
            <a:off x="381000" y="1219200"/>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Times New Roman" panose="02020603050405020304" pitchFamily="18" charset="0"/>
              </a:rPr>
              <a:t>题目描述：手机有智能英文输入法，他根据自己已有的词汇表，即使你每个数字只按一次也可以猜出你要按的是哪个单词（方法就是从所有可能的串中选出出现概率最高的一个）。</a:t>
            </a:r>
          </a:p>
        </p:txBody>
      </p:sp>
      <p:sp>
        <p:nvSpPr>
          <p:cNvPr id="122885" name="Text Box 5">
            <a:extLst>
              <a:ext uri="{FF2B5EF4-FFF2-40B4-BE49-F238E27FC236}">
                <a16:creationId xmlns:a16="http://schemas.microsoft.com/office/drawing/2014/main" id="{24AFA65E-2A56-4691-BA33-CB84048B754C}"/>
              </a:ext>
            </a:extLst>
          </p:cNvPr>
          <p:cNvSpPr txBox="1">
            <a:spLocks noChangeArrowheads="1"/>
          </p:cNvSpPr>
          <p:nvPr/>
        </p:nvSpPr>
        <p:spPr bwMode="auto">
          <a:xfrm>
            <a:off x="457200" y="3733800"/>
            <a:ext cx="11826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词汇表</a:t>
            </a:r>
            <a:r>
              <a:rPr kumimoji="1" lang="en-US" altLang="zh-CN" sz="2400">
                <a:latin typeface="Times New Roman" panose="02020603050405020304" pitchFamily="18" charset="0"/>
              </a:rPr>
              <a:t>:</a:t>
            </a:r>
          </a:p>
          <a:p>
            <a:r>
              <a:rPr kumimoji="1" lang="en-US" altLang="zh-CN" sz="2400">
                <a:latin typeface="Times New Roman" panose="02020603050405020304" pitchFamily="18" charset="0"/>
              </a:rPr>
              <a:t>hell 3</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hello 4</a:t>
            </a:r>
            <a:br>
              <a:rPr kumimoji="1" lang="en-US" altLang="zh-CN" sz="2400">
                <a:latin typeface="Times New Roman" panose="02020603050405020304" pitchFamily="18" charset="0"/>
              </a:rPr>
            </a:br>
            <a:r>
              <a:rPr kumimoji="1" lang="en-US" altLang="zh-CN" sz="2400">
                <a:latin typeface="Times New Roman" panose="02020603050405020304" pitchFamily="18" charset="0"/>
              </a:rPr>
              <a:t>idea 8</a:t>
            </a:r>
            <a:br>
              <a:rPr kumimoji="1" lang="en-US" altLang="zh-CN" sz="2400">
                <a:latin typeface="Times New Roman" panose="02020603050405020304" pitchFamily="18" charset="0"/>
              </a:rPr>
            </a:br>
            <a:r>
              <a:rPr kumimoji="1" lang="en-US" altLang="zh-CN" sz="2400">
                <a:latin typeface="Times New Roman" panose="02020603050405020304" pitchFamily="18" charset="0"/>
              </a:rPr>
              <a:t>next 8</a:t>
            </a:r>
            <a:br>
              <a:rPr kumimoji="1" lang="en-US" altLang="zh-CN" sz="2400">
                <a:latin typeface="Times New Roman" panose="02020603050405020304" pitchFamily="18" charset="0"/>
              </a:rPr>
            </a:br>
            <a:r>
              <a:rPr kumimoji="1" lang="en-US" altLang="zh-CN" sz="2400">
                <a:latin typeface="Times New Roman" panose="02020603050405020304" pitchFamily="18" charset="0"/>
              </a:rPr>
              <a:t>super 3</a:t>
            </a:r>
          </a:p>
        </p:txBody>
      </p:sp>
      <p:sp>
        <p:nvSpPr>
          <p:cNvPr id="122886" name="Text Box 6">
            <a:extLst>
              <a:ext uri="{FF2B5EF4-FFF2-40B4-BE49-F238E27FC236}">
                <a16:creationId xmlns:a16="http://schemas.microsoft.com/office/drawing/2014/main" id="{5C44D4EE-F106-4876-AC5A-EB7E483869C0}"/>
              </a:ext>
            </a:extLst>
          </p:cNvPr>
          <p:cNvSpPr txBox="1">
            <a:spLocks noChangeArrowheads="1"/>
          </p:cNvSpPr>
          <p:nvPr/>
        </p:nvSpPr>
        <p:spPr bwMode="auto">
          <a:xfrm>
            <a:off x="1828800" y="3733800"/>
            <a:ext cx="32321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按</a:t>
            </a:r>
            <a:r>
              <a:rPr kumimoji="1" lang="en-US" altLang="zh-CN" sz="2400">
                <a:latin typeface="Times New Roman" panose="02020603050405020304" pitchFamily="18" charset="0"/>
              </a:rPr>
              <a:t>435561</a:t>
            </a:r>
            <a:r>
              <a:rPr kumimoji="1" lang="zh-CN" altLang="en-US" sz="2400">
                <a:latin typeface="Times New Roman" panose="02020603050405020304" pitchFamily="18" charset="0"/>
              </a:rPr>
              <a:t>是的响应显示</a:t>
            </a:r>
          </a:p>
          <a:p>
            <a:r>
              <a:rPr kumimoji="1" lang="en-US" altLang="zh-CN" sz="2400">
                <a:latin typeface="Times New Roman" panose="02020603050405020304" pitchFamily="18" charset="0"/>
              </a:rPr>
              <a:t>i</a:t>
            </a:r>
            <a:br>
              <a:rPr kumimoji="1" lang="en-US" altLang="zh-CN" sz="2400">
                <a:latin typeface="Times New Roman" panose="02020603050405020304" pitchFamily="18" charset="0"/>
              </a:rPr>
            </a:br>
            <a:r>
              <a:rPr kumimoji="1" lang="en-US" altLang="zh-CN" sz="2400">
                <a:latin typeface="Times New Roman" panose="02020603050405020304" pitchFamily="18" charset="0"/>
              </a:rPr>
              <a:t>id</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hello</a:t>
            </a:r>
          </a:p>
        </p:txBody>
      </p:sp>
      <p:pic>
        <p:nvPicPr>
          <p:cNvPr id="122887" name="Picture 7" descr="showimg">
            <a:extLst>
              <a:ext uri="{FF2B5EF4-FFF2-40B4-BE49-F238E27FC236}">
                <a16:creationId xmlns:a16="http://schemas.microsoft.com/office/drawing/2014/main" id="{B53B539B-67DF-42C7-AD96-B15EC96A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448050"/>
            <a:ext cx="3965575"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p:tgtEl>
                                          <p:spTgt spid="122882"/>
                                        </p:tgtEl>
                                        <p:attrNameLst>
                                          <p:attrName>ppt_y</p:attrName>
                                        </p:attrNameLst>
                                      </p:cBhvr>
                                      <p:tavLst>
                                        <p:tav tm="0">
                                          <p:val>
                                            <p:strVal val="#ppt_y-#ppt_h*1.125000"/>
                                          </p:val>
                                        </p:tav>
                                        <p:tav tm="100000">
                                          <p:val>
                                            <p:strVal val="#ppt_y"/>
                                          </p:val>
                                        </p:tav>
                                      </p:tavLst>
                                    </p:anim>
                                    <p:animEffect transition="in" filter="wipe(down)">
                                      <p:cBhvr>
                                        <p:cTn id="8" dur="500"/>
                                        <p:tgtEl>
                                          <p:spTgt spid="12288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checkerboard(down)">
                                      <p:cBhvr>
                                        <p:cTn id="13" dur="500"/>
                                        <p:tgtEl>
                                          <p:spTgt spid="1228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22885"/>
                                        </p:tgtEl>
                                        <p:attrNameLst>
                                          <p:attrName>style.visibility</p:attrName>
                                        </p:attrNameLst>
                                      </p:cBhvr>
                                      <p:to>
                                        <p:strVal val="visible"/>
                                      </p:to>
                                    </p:set>
                                    <p:anim calcmode="lin" valueType="num">
                                      <p:cBhvr additive="base">
                                        <p:cTn id="18" dur="500"/>
                                        <p:tgtEl>
                                          <p:spTgt spid="122885"/>
                                        </p:tgtEl>
                                        <p:attrNameLst>
                                          <p:attrName>ppt_x</p:attrName>
                                        </p:attrNameLst>
                                      </p:cBhvr>
                                      <p:tavLst>
                                        <p:tav tm="0">
                                          <p:val>
                                            <p:strVal val="#ppt_x-#ppt_w*1.125000"/>
                                          </p:val>
                                        </p:tav>
                                        <p:tav tm="100000">
                                          <p:val>
                                            <p:strVal val="#ppt_x"/>
                                          </p:val>
                                        </p:tav>
                                      </p:tavLst>
                                    </p:anim>
                                    <p:animEffect transition="in" filter="wipe(right)">
                                      <p:cBhvr>
                                        <p:cTn id="19" dur="500"/>
                                        <p:tgtEl>
                                          <p:spTgt spid="1228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2886"/>
                                        </p:tgtEl>
                                        <p:attrNameLst>
                                          <p:attrName>style.visibility</p:attrName>
                                        </p:attrNameLst>
                                      </p:cBhvr>
                                      <p:to>
                                        <p:strVal val="visible"/>
                                      </p:to>
                                    </p:set>
                                    <p:anim calcmode="lin" valueType="num">
                                      <p:cBhvr additive="base">
                                        <p:cTn id="24" dur="500"/>
                                        <p:tgtEl>
                                          <p:spTgt spid="122886"/>
                                        </p:tgtEl>
                                        <p:attrNameLst>
                                          <p:attrName>ppt_y</p:attrName>
                                        </p:attrNameLst>
                                      </p:cBhvr>
                                      <p:tavLst>
                                        <p:tav tm="0">
                                          <p:val>
                                            <p:strVal val="#ppt_y+#ppt_h*1.125000"/>
                                          </p:val>
                                        </p:tav>
                                        <p:tav tm="100000">
                                          <p:val>
                                            <p:strVal val="#ppt_y"/>
                                          </p:val>
                                        </p:tav>
                                      </p:tavLst>
                                    </p:anim>
                                    <p:animEffect transition="in" filter="wipe(up)">
                                      <p:cBhvr>
                                        <p:cTn id="25" dur="500"/>
                                        <p:tgtEl>
                                          <p:spTgt spid="1228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nodeType="clickEffect">
                                  <p:stCondLst>
                                    <p:cond delay="0"/>
                                  </p:stCondLst>
                                  <p:childTnLst>
                                    <p:set>
                                      <p:cBhvr>
                                        <p:cTn id="29" dur="1" fill="hold">
                                          <p:stCondLst>
                                            <p:cond delay="0"/>
                                          </p:stCondLst>
                                        </p:cTn>
                                        <p:tgtEl>
                                          <p:spTgt spid="122887"/>
                                        </p:tgtEl>
                                        <p:attrNameLst>
                                          <p:attrName>style.visibility</p:attrName>
                                        </p:attrNameLst>
                                      </p:cBhvr>
                                      <p:to>
                                        <p:strVal val="visible"/>
                                      </p:to>
                                    </p:set>
                                    <p:anim calcmode="lin" valueType="num">
                                      <p:cBhvr additive="base">
                                        <p:cTn id="30" dur="500"/>
                                        <p:tgtEl>
                                          <p:spTgt spid="122887"/>
                                        </p:tgtEl>
                                        <p:attrNameLst>
                                          <p:attrName>ppt_x</p:attrName>
                                        </p:attrNameLst>
                                      </p:cBhvr>
                                      <p:tavLst>
                                        <p:tav tm="0">
                                          <p:val>
                                            <p:strVal val="#ppt_x+#ppt_w*1.125000"/>
                                          </p:val>
                                        </p:tav>
                                        <p:tav tm="100000">
                                          <p:val>
                                            <p:strVal val="#ppt_x"/>
                                          </p:val>
                                        </p:tav>
                                      </p:tavLst>
                                    </p:anim>
                                    <p:animEffect transition="in" filter="wipe(left)">
                                      <p:cBhvr>
                                        <p:cTn id="31"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4" grpId="0" autoUpdateAnimBg="0"/>
      <p:bldP spid="122885" grpId="0" autoUpdateAnimBg="0"/>
      <p:bldP spid="12288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DBCD707-CDF2-41B7-A156-40AA778F2DC8}"/>
              </a:ext>
            </a:extLst>
          </p:cNvPr>
          <p:cNvSpPr>
            <a:spLocks noGrp="1"/>
          </p:cNvSpPr>
          <p:nvPr>
            <p:ph type="sldNum" sz="quarter" idx="12"/>
          </p:nvPr>
        </p:nvSpPr>
        <p:spPr/>
        <p:txBody>
          <a:bodyPr/>
          <a:lstStyle/>
          <a:p>
            <a:fld id="{39677C53-A034-4C2A-BDDD-4D722D7C957B}" type="slidenum">
              <a:rPr lang="en-US" altLang="zh-CN"/>
              <a:pPr/>
              <a:t>52</a:t>
            </a:fld>
            <a:endParaRPr lang="en-US" altLang="zh-CN"/>
          </a:p>
        </p:txBody>
      </p:sp>
      <p:sp>
        <p:nvSpPr>
          <p:cNvPr id="166914" name="Rectangle 2">
            <a:extLst>
              <a:ext uri="{FF2B5EF4-FFF2-40B4-BE49-F238E27FC236}">
                <a16:creationId xmlns:a16="http://schemas.microsoft.com/office/drawing/2014/main" id="{95D8CE4E-C02C-4423-851D-199574B7B1AA}"/>
              </a:ext>
            </a:extLst>
          </p:cNvPr>
          <p:cNvSpPr>
            <a:spLocks noGrp="1" noChangeArrowheads="1"/>
          </p:cNvSpPr>
          <p:nvPr>
            <p:ph type="title"/>
          </p:nvPr>
        </p:nvSpPr>
        <p:spPr/>
        <p:txBody>
          <a:bodyPr/>
          <a:lstStyle/>
          <a:p>
            <a:r>
              <a:rPr lang="zh-CN" altLang="en-US" sz="5400" b="1"/>
              <a:t>动态规划</a:t>
            </a:r>
          </a:p>
        </p:txBody>
      </p:sp>
      <p:sp>
        <p:nvSpPr>
          <p:cNvPr id="166916" name="Text Box 4">
            <a:extLst>
              <a:ext uri="{FF2B5EF4-FFF2-40B4-BE49-F238E27FC236}">
                <a16:creationId xmlns:a16="http://schemas.microsoft.com/office/drawing/2014/main" id="{5AD362B8-4A27-4D75-AFDC-E531B884F1FB}"/>
              </a:ext>
            </a:extLst>
          </p:cNvPr>
          <p:cNvSpPr txBox="1">
            <a:spLocks noChangeArrowheads="1"/>
          </p:cNvSpPr>
          <p:nvPr/>
        </p:nvSpPr>
        <p:spPr bwMode="auto">
          <a:xfrm>
            <a:off x="1066800" y="1843088"/>
            <a:ext cx="746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动态规划的时间效率极高。 </a:t>
            </a:r>
          </a:p>
        </p:txBody>
      </p:sp>
      <p:sp>
        <p:nvSpPr>
          <p:cNvPr id="166917" name="Text Box 5">
            <a:extLst>
              <a:ext uri="{FF2B5EF4-FFF2-40B4-BE49-F238E27FC236}">
                <a16:creationId xmlns:a16="http://schemas.microsoft.com/office/drawing/2014/main" id="{73F68863-0100-4193-8B62-DE13BCFF6989}"/>
              </a:ext>
            </a:extLst>
          </p:cNvPr>
          <p:cNvSpPr txBox="1">
            <a:spLocks noChangeArrowheads="1"/>
          </p:cNvSpPr>
          <p:nvPr/>
        </p:nvSpPr>
        <p:spPr bwMode="auto">
          <a:xfrm>
            <a:off x="1066800" y="2438400"/>
            <a:ext cx="6629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动态规划的算法简洁，一般只用边界和状态转移方程就可清晰地表示出进行规划的步骤；而因为有了这些用数学语言描述的天然材料，编程也较为方便。</a:t>
            </a:r>
          </a:p>
        </p:txBody>
      </p:sp>
      <p:sp>
        <p:nvSpPr>
          <p:cNvPr id="166918" name="Text Box 6">
            <a:extLst>
              <a:ext uri="{FF2B5EF4-FFF2-40B4-BE49-F238E27FC236}">
                <a16:creationId xmlns:a16="http://schemas.microsoft.com/office/drawing/2014/main" id="{239F99E5-187B-41D0-A9E5-79864A577F5E}"/>
              </a:ext>
            </a:extLst>
          </p:cNvPr>
          <p:cNvSpPr txBox="1">
            <a:spLocks noChangeArrowheads="1"/>
          </p:cNvSpPr>
          <p:nvPr/>
        </p:nvSpPr>
        <p:spPr bwMode="auto">
          <a:xfrm>
            <a:off x="990600" y="4343400"/>
            <a:ext cx="7086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最重要的一点：动态规划不单是一种思想，也不单是一类算法，它是思想方法和具体算法的混合物。 </a:t>
            </a:r>
          </a:p>
        </p:txBody>
      </p:sp>
      <p:sp>
        <p:nvSpPr>
          <p:cNvPr id="166920" name="Text Box 8">
            <a:extLst>
              <a:ext uri="{FF2B5EF4-FFF2-40B4-BE49-F238E27FC236}">
                <a16:creationId xmlns:a16="http://schemas.microsoft.com/office/drawing/2014/main" id="{8DE59C83-F13A-41B4-AF36-BABEE2D9D070}"/>
              </a:ext>
            </a:extLst>
          </p:cNvPr>
          <p:cNvSpPr txBox="1">
            <a:spLocks noChangeArrowheads="1"/>
          </p:cNvSpPr>
          <p:nvPr/>
        </p:nvSpPr>
        <p:spPr bwMode="auto">
          <a:xfrm>
            <a:off x="4648200" y="57150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摘自徐静</a:t>
            </a:r>
            <a:r>
              <a:rPr lang="en-US" altLang="zh-CN"/>
              <a:t>《</a:t>
            </a:r>
            <a:r>
              <a:rPr lang="zh-CN" altLang="en-US"/>
              <a:t>动态规划的算法与实现</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additive="base">
                                        <p:cTn id="7" dur="500"/>
                                        <p:tgtEl>
                                          <p:spTgt spid="166914"/>
                                        </p:tgtEl>
                                        <p:attrNameLst>
                                          <p:attrName>ppt_x</p:attrName>
                                        </p:attrNameLst>
                                      </p:cBhvr>
                                      <p:tavLst>
                                        <p:tav tm="0">
                                          <p:val>
                                            <p:strVal val="#ppt_x-#ppt_w*1.125000"/>
                                          </p:val>
                                        </p:tav>
                                        <p:tav tm="100000">
                                          <p:val>
                                            <p:strVal val="#ppt_x"/>
                                          </p:val>
                                        </p:tav>
                                      </p:tavLst>
                                    </p:anim>
                                    <p:animEffect transition="in" filter="wipe(right)">
                                      <p:cBhvr>
                                        <p:cTn id="8" dur="500"/>
                                        <p:tgtEl>
                                          <p:spTgt spid="16691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6916"/>
                                        </p:tgtEl>
                                        <p:attrNameLst>
                                          <p:attrName>style.visibility</p:attrName>
                                        </p:attrNameLst>
                                      </p:cBhvr>
                                      <p:to>
                                        <p:strVal val="visible"/>
                                      </p:to>
                                    </p:set>
                                    <p:animEffect transition="in" filter="checkerboard(down)">
                                      <p:cBhvr>
                                        <p:cTn id="13" dur="500"/>
                                        <p:tgtEl>
                                          <p:spTgt spid="1669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checkerboard(down)">
                                      <p:cBhvr>
                                        <p:cTn id="18" dur="500"/>
                                        <p:tgtEl>
                                          <p:spTgt spid="1669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66918"/>
                                        </p:tgtEl>
                                        <p:attrNameLst>
                                          <p:attrName>style.visibility</p:attrName>
                                        </p:attrNameLst>
                                      </p:cBhvr>
                                      <p:to>
                                        <p:strVal val="visible"/>
                                      </p:to>
                                    </p:set>
                                    <p:animEffect transition="in" filter="checkerboard(down)">
                                      <p:cBhvr>
                                        <p:cTn id="23" dur="500"/>
                                        <p:tgtEl>
                                          <p:spTgt spid="1669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66920"/>
                                        </p:tgtEl>
                                        <p:attrNameLst>
                                          <p:attrName>style.visibility</p:attrName>
                                        </p:attrNameLst>
                                      </p:cBhvr>
                                      <p:to>
                                        <p:strVal val="visible"/>
                                      </p:to>
                                    </p:set>
                                    <p:animEffect transition="in" filter="checkerboard(down)">
                                      <p:cBhvr>
                                        <p:cTn id="28" dur="500"/>
                                        <p:tgtEl>
                                          <p:spTgt spid="166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6" grpId="0" autoUpdateAnimBg="0"/>
      <p:bldP spid="166917" grpId="0" autoUpdateAnimBg="0"/>
      <p:bldP spid="166918" grpId="0" autoUpdateAnimBg="0"/>
      <p:bldP spid="166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286DF06-F3F5-47DC-BA2D-5A351D23AF48}"/>
              </a:ext>
            </a:extLst>
          </p:cNvPr>
          <p:cNvSpPr>
            <a:spLocks noGrp="1"/>
          </p:cNvSpPr>
          <p:nvPr>
            <p:ph type="sldNum" sz="quarter" idx="12"/>
          </p:nvPr>
        </p:nvSpPr>
        <p:spPr/>
        <p:txBody>
          <a:bodyPr/>
          <a:lstStyle/>
          <a:p>
            <a:fld id="{C44632F0-C11B-42CB-9143-CFC0FCFFF38C}" type="slidenum">
              <a:rPr lang="en-US" altLang="zh-CN"/>
              <a:pPr/>
              <a:t>53</a:t>
            </a:fld>
            <a:endParaRPr lang="en-US" altLang="zh-CN"/>
          </a:p>
        </p:txBody>
      </p:sp>
      <p:sp>
        <p:nvSpPr>
          <p:cNvPr id="167938" name="Rectangle 2">
            <a:extLst>
              <a:ext uri="{FF2B5EF4-FFF2-40B4-BE49-F238E27FC236}">
                <a16:creationId xmlns:a16="http://schemas.microsoft.com/office/drawing/2014/main" id="{9297A9A5-2B59-4CA0-AD7D-AACD2F9144D3}"/>
              </a:ext>
            </a:extLst>
          </p:cNvPr>
          <p:cNvSpPr>
            <a:spLocks noGrp="1" noChangeArrowheads="1"/>
          </p:cNvSpPr>
          <p:nvPr>
            <p:ph type="title"/>
          </p:nvPr>
        </p:nvSpPr>
        <p:spPr>
          <a:xfrm>
            <a:off x="533400" y="1371600"/>
            <a:ext cx="8243888" cy="1314450"/>
          </a:xfrm>
        </p:spPr>
        <p:txBody>
          <a:bodyPr/>
          <a:lstStyle/>
          <a:p>
            <a:r>
              <a:rPr lang="zh-CN" altLang="en-US" sz="5400" b="1"/>
              <a:t>动态规划</a:t>
            </a:r>
          </a:p>
        </p:txBody>
      </p:sp>
      <p:sp>
        <p:nvSpPr>
          <p:cNvPr id="167942" name="Text Box 6">
            <a:extLst>
              <a:ext uri="{FF2B5EF4-FFF2-40B4-BE49-F238E27FC236}">
                <a16:creationId xmlns:a16="http://schemas.microsoft.com/office/drawing/2014/main" id="{270B483D-27A5-4182-A6A0-CA402DBA8937}"/>
              </a:ext>
            </a:extLst>
          </p:cNvPr>
          <p:cNvSpPr txBox="1">
            <a:spLocks noChangeArrowheads="1"/>
          </p:cNvSpPr>
          <p:nvPr/>
        </p:nvSpPr>
        <p:spPr bwMode="auto">
          <a:xfrm>
            <a:off x="1219200" y="32766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无后效性</a:t>
            </a:r>
          </a:p>
        </p:txBody>
      </p:sp>
      <p:sp>
        <p:nvSpPr>
          <p:cNvPr id="167943" name="Text Box 7">
            <a:extLst>
              <a:ext uri="{FF2B5EF4-FFF2-40B4-BE49-F238E27FC236}">
                <a16:creationId xmlns:a16="http://schemas.microsoft.com/office/drawing/2014/main" id="{DA5E12CF-41F1-4512-8FCC-C075BD843D0B}"/>
              </a:ext>
            </a:extLst>
          </p:cNvPr>
          <p:cNvSpPr txBox="1">
            <a:spLocks noChangeArrowheads="1"/>
          </p:cNvSpPr>
          <p:nvPr/>
        </p:nvSpPr>
        <p:spPr bwMode="auto">
          <a:xfrm>
            <a:off x="1219200" y="39624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递推法和记忆化搜索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additive="base">
                                        <p:cTn id="7" dur="500"/>
                                        <p:tgtEl>
                                          <p:spTgt spid="167938"/>
                                        </p:tgtEl>
                                        <p:attrNameLst>
                                          <p:attrName>ppt_x</p:attrName>
                                        </p:attrNameLst>
                                      </p:cBhvr>
                                      <p:tavLst>
                                        <p:tav tm="0">
                                          <p:val>
                                            <p:strVal val="#ppt_x-#ppt_w*1.125000"/>
                                          </p:val>
                                        </p:tav>
                                        <p:tav tm="100000">
                                          <p:val>
                                            <p:strVal val="#ppt_x"/>
                                          </p:val>
                                        </p:tav>
                                      </p:tavLst>
                                    </p:anim>
                                    <p:animEffect transition="in" filter="wipe(right)">
                                      <p:cBhvr>
                                        <p:cTn id="8" dur="500"/>
                                        <p:tgtEl>
                                          <p:spTgt spid="1679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7942"/>
                                        </p:tgtEl>
                                        <p:attrNameLst>
                                          <p:attrName>style.visibility</p:attrName>
                                        </p:attrNameLst>
                                      </p:cBhvr>
                                      <p:to>
                                        <p:strVal val="visible"/>
                                      </p:to>
                                    </p:set>
                                    <p:animEffect transition="in" filter="checkerboard(down)">
                                      <p:cBhvr>
                                        <p:cTn id="13" dur="500"/>
                                        <p:tgtEl>
                                          <p:spTgt spid="1679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7943"/>
                                        </p:tgtEl>
                                        <p:attrNameLst>
                                          <p:attrName>style.visibility</p:attrName>
                                        </p:attrNameLst>
                                      </p:cBhvr>
                                      <p:to>
                                        <p:strVal val="visible"/>
                                      </p:to>
                                    </p:set>
                                    <p:animEffect transition="in" filter="checkerboard(down)">
                                      <p:cBhvr>
                                        <p:cTn id="18"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42" grpId="0" autoUpdateAnimBg="0"/>
      <p:bldP spid="16794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8806DDF-4036-49B4-BC46-287E3B074810}"/>
              </a:ext>
            </a:extLst>
          </p:cNvPr>
          <p:cNvSpPr>
            <a:spLocks noGrp="1"/>
          </p:cNvSpPr>
          <p:nvPr>
            <p:ph type="sldNum" sz="quarter" idx="12"/>
          </p:nvPr>
        </p:nvSpPr>
        <p:spPr/>
        <p:txBody>
          <a:bodyPr/>
          <a:lstStyle/>
          <a:p>
            <a:fld id="{5087866D-A7C6-4F5C-A02E-495F4BD2EED3}" type="slidenum">
              <a:rPr lang="en-US" altLang="zh-CN"/>
              <a:pPr/>
              <a:t>54</a:t>
            </a:fld>
            <a:endParaRPr lang="en-US" altLang="zh-CN"/>
          </a:p>
        </p:txBody>
      </p:sp>
      <p:sp>
        <p:nvSpPr>
          <p:cNvPr id="49154" name="Rectangle 2">
            <a:extLst>
              <a:ext uri="{FF2B5EF4-FFF2-40B4-BE49-F238E27FC236}">
                <a16:creationId xmlns:a16="http://schemas.microsoft.com/office/drawing/2014/main" id="{5F6DBF4C-D098-4276-AD68-E14C4B104BCF}"/>
              </a:ext>
            </a:extLst>
          </p:cNvPr>
          <p:cNvSpPr>
            <a:spLocks noGrp="1" noChangeArrowheads="1"/>
          </p:cNvSpPr>
          <p:nvPr>
            <p:ph type="title"/>
          </p:nvPr>
        </p:nvSpPr>
        <p:spPr/>
        <p:txBody>
          <a:bodyPr/>
          <a:lstStyle/>
          <a:p>
            <a:r>
              <a:rPr lang="zh-CN" altLang="en-US" sz="4800" b="1"/>
              <a:t>深度优先搜索</a:t>
            </a:r>
            <a:r>
              <a:rPr lang="en-US" altLang="zh-CN" sz="4800" b="1"/>
              <a:t>(DFS)</a:t>
            </a:r>
          </a:p>
        </p:txBody>
      </p:sp>
      <p:sp>
        <p:nvSpPr>
          <p:cNvPr id="49156" name="Text Box 4">
            <a:extLst>
              <a:ext uri="{FF2B5EF4-FFF2-40B4-BE49-F238E27FC236}">
                <a16:creationId xmlns:a16="http://schemas.microsoft.com/office/drawing/2014/main" id="{0DCB465A-A47D-4D91-929D-05D20546F098}"/>
              </a:ext>
            </a:extLst>
          </p:cNvPr>
          <p:cNvSpPr txBox="1">
            <a:spLocks noChangeArrowheads="1"/>
          </p:cNvSpPr>
          <p:nvPr/>
        </p:nvSpPr>
        <p:spPr bwMode="auto">
          <a:xfrm>
            <a:off x="1524000" y="1797050"/>
            <a:ext cx="6781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按照深度优先的顺序遍历状态空间，通常用递归或者栈来实现。</a:t>
            </a:r>
          </a:p>
        </p:txBody>
      </p:sp>
      <p:sp>
        <p:nvSpPr>
          <p:cNvPr id="49157" name="Text Box 5">
            <a:extLst>
              <a:ext uri="{FF2B5EF4-FFF2-40B4-BE49-F238E27FC236}">
                <a16:creationId xmlns:a16="http://schemas.microsoft.com/office/drawing/2014/main" id="{1E79F279-2622-482A-955A-E9246D972F1F}"/>
              </a:ext>
            </a:extLst>
          </p:cNvPr>
          <p:cNvSpPr txBox="1">
            <a:spLocks noChangeArrowheads="1"/>
          </p:cNvSpPr>
          <p:nvPr/>
        </p:nvSpPr>
        <p:spPr bwMode="auto">
          <a:xfrm>
            <a:off x="1905000" y="2819400"/>
            <a:ext cx="6858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Courier New" panose="02070309020205020404" pitchFamily="49" charset="0"/>
              </a:rPr>
              <a:t>void   dfs ( state , depth ){</a:t>
            </a:r>
          </a:p>
          <a:p>
            <a:pPr>
              <a:spcBef>
                <a:spcPct val="50000"/>
              </a:spcBef>
            </a:pPr>
            <a:r>
              <a:rPr lang="en-US" altLang="zh-CN" sz="2000" b="1">
                <a:latin typeface="Courier New" panose="02070309020205020404" pitchFamily="49" charset="0"/>
              </a:rPr>
              <a:t>	if ( state == </a:t>
            </a:r>
            <a:r>
              <a:rPr lang="zh-CN" altLang="en-US" sz="2000" b="1">
                <a:latin typeface="Courier New" panose="02070309020205020404" pitchFamily="49" charset="0"/>
              </a:rPr>
              <a:t>结束状态 ）退出；</a:t>
            </a:r>
          </a:p>
          <a:p>
            <a:pPr>
              <a:spcBef>
                <a:spcPct val="50000"/>
              </a:spcBef>
            </a:pPr>
            <a:r>
              <a:rPr lang="zh-CN" altLang="en-US" sz="2000" b="1">
                <a:latin typeface="Courier New" panose="02070309020205020404" pitchFamily="49" charset="0"/>
              </a:rPr>
              <a:t>	枚举所有可行状态</a:t>
            </a:r>
            <a:r>
              <a:rPr lang="en-US" altLang="zh-CN" sz="2000" b="1">
                <a:latin typeface="Courier New" panose="02070309020205020404" pitchFamily="49" charset="0"/>
              </a:rPr>
              <a:t>{</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更新全局变量；</a:t>
            </a:r>
          </a:p>
          <a:p>
            <a:pPr>
              <a:spcBef>
                <a:spcPct val="50000"/>
              </a:spcBef>
            </a:pPr>
            <a:r>
              <a:rPr lang="zh-CN" altLang="en-US" sz="2000" b="1">
                <a:latin typeface="Courier New" panose="02070309020205020404" pitchFamily="49" charset="0"/>
              </a:rPr>
              <a:t>		</a:t>
            </a:r>
            <a:r>
              <a:rPr lang="en-US" altLang="zh-CN" sz="2000" b="1">
                <a:latin typeface="Courier New" panose="02070309020205020404" pitchFamily="49" charset="0"/>
              </a:rPr>
              <a:t>dfs( newstate , depth + 1 );</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还原全局变量</a:t>
            </a:r>
          </a:p>
          <a:p>
            <a:pPr>
              <a:spcBef>
                <a:spcPct val="50000"/>
              </a:spcBef>
            </a:pPr>
            <a:r>
              <a:rPr lang="zh-CN" altLang="en-US" sz="2000" b="1">
                <a:latin typeface="Courier New" panose="02070309020205020404" pitchFamily="49" charset="0"/>
              </a:rPr>
              <a:t>	</a:t>
            </a:r>
            <a:r>
              <a:rPr lang="en-US" altLang="zh-CN" sz="2000" b="1">
                <a:latin typeface="Courier New" panose="02070309020205020404" pitchFamily="49" charset="0"/>
              </a:rPr>
              <a:t>}		</a:t>
            </a:r>
          </a:p>
          <a:p>
            <a:pPr>
              <a:spcBef>
                <a:spcPct val="50000"/>
              </a:spcBef>
            </a:pPr>
            <a:r>
              <a:rPr lang="en-US" altLang="zh-CN" sz="20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p:tgtEl>
                                          <p:spTgt spid="49154"/>
                                        </p:tgtEl>
                                        <p:attrNameLst>
                                          <p:attrName>ppt_x</p:attrName>
                                        </p:attrNameLst>
                                      </p:cBhvr>
                                      <p:tavLst>
                                        <p:tav tm="0">
                                          <p:val>
                                            <p:strVal val="#ppt_x-#ppt_w*1.125000"/>
                                          </p:val>
                                        </p:tav>
                                        <p:tav tm="100000">
                                          <p:val>
                                            <p:strVal val="#ppt_x"/>
                                          </p:val>
                                        </p:tav>
                                      </p:tavLst>
                                    </p:anim>
                                    <p:animEffect transition="in" filter="wipe(right)">
                                      <p:cBhvr>
                                        <p:cTn id="8" dur="500"/>
                                        <p:tgtEl>
                                          <p:spTgt spid="4915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checkerboard(down)">
                                      <p:cBhvr>
                                        <p:cTn id="13" dur="500"/>
                                        <p:tgtEl>
                                          <p:spTgt spid="49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checkerboard(down)">
                                      <p:cBhvr>
                                        <p:cTn id="18"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6" grpId="0" autoUpdateAnimBg="0"/>
      <p:bldP spid="4915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0AE4A0E1-7954-469A-80C2-14F92EA91834}"/>
              </a:ext>
            </a:extLst>
          </p:cNvPr>
          <p:cNvSpPr>
            <a:spLocks noGrp="1"/>
          </p:cNvSpPr>
          <p:nvPr>
            <p:ph type="sldNum" sz="quarter" idx="12"/>
          </p:nvPr>
        </p:nvSpPr>
        <p:spPr/>
        <p:txBody>
          <a:bodyPr/>
          <a:lstStyle/>
          <a:p>
            <a:fld id="{91E2EB7D-29E0-4D05-84B4-4E4ECA4AF250}" type="slidenum">
              <a:rPr lang="en-US" altLang="zh-CN"/>
              <a:pPr/>
              <a:t>55</a:t>
            </a:fld>
            <a:endParaRPr lang="en-US" altLang="zh-CN"/>
          </a:p>
        </p:txBody>
      </p:sp>
      <p:sp>
        <p:nvSpPr>
          <p:cNvPr id="50178" name="Rectangle 2">
            <a:extLst>
              <a:ext uri="{FF2B5EF4-FFF2-40B4-BE49-F238E27FC236}">
                <a16:creationId xmlns:a16="http://schemas.microsoft.com/office/drawing/2014/main" id="{FF58229D-16A9-43C2-A7D7-8EBB1ADADC8B}"/>
              </a:ext>
            </a:extLst>
          </p:cNvPr>
          <p:cNvSpPr>
            <a:spLocks noGrp="1" noChangeArrowheads="1"/>
          </p:cNvSpPr>
          <p:nvPr>
            <p:ph type="title"/>
          </p:nvPr>
        </p:nvSpPr>
        <p:spPr/>
        <p:txBody>
          <a:bodyPr/>
          <a:lstStyle/>
          <a:p>
            <a:r>
              <a:rPr lang="zh-CN" altLang="en-US" sz="4800" b="1"/>
              <a:t>宽度优先搜索</a:t>
            </a:r>
            <a:r>
              <a:rPr lang="en-US" altLang="zh-CN" sz="4800" b="1"/>
              <a:t>(BFS)</a:t>
            </a:r>
          </a:p>
        </p:txBody>
      </p:sp>
      <p:sp>
        <p:nvSpPr>
          <p:cNvPr id="50180" name="Text Box 4">
            <a:extLst>
              <a:ext uri="{FF2B5EF4-FFF2-40B4-BE49-F238E27FC236}">
                <a16:creationId xmlns:a16="http://schemas.microsoft.com/office/drawing/2014/main" id="{C4E409B9-D613-4811-8ED7-D0B4B245AA2F}"/>
              </a:ext>
            </a:extLst>
          </p:cNvPr>
          <p:cNvSpPr txBox="1">
            <a:spLocks noChangeArrowheads="1"/>
          </p:cNvSpPr>
          <p:nvPr/>
        </p:nvSpPr>
        <p:spPr bwMode="auto">
          <a:xfrm>
            <a:off x="1676400" y="1828800"/>
            <a:ext cx="6553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如果代价和搜索树深度成正比，那么可以通过广度优先搜索得到解。由于空间占用大，</a:t>
            </a:r>
            <a:r>
              <a:rPr lang="en-US" altLang="zh-CN" sz="2800">
                <a:latin typeface="Verdana" panose="020B0604030504040204" pitchFamily="34" charset="0"/>
              </a:rPr>
              <a:t>BFS</a:t>
            </a:r>
            <a:r>
              <a:rPr lang="zh-CN" altLang="en-US" sz="2800">
                <a:latin typeface="Verdana" panose="020B0604030504040204" pitchFamily="34" charset="0"/>
              </a:rPr>
              <a:t>用处不是很广，一般只用在路径寻找问题中，但是一旦使用，将比深度优先搜括看得多</a:t>
            </a:r>
          </a:p>
        </p:txBody>
      </p:sp>
      <p:sp>
        <p:nvSpPr>
          <p:cNvPr id="50181" name="Text Box 5">
            <a:extLst>
              <a:ext uri="{FF2B5EF4-FFF2-40B4-BE49-F238E27FC236}">
                <a16:creationId xmlns:a16="http://schemas.microsoft.com/office/drawing/2014/main" id="{FFCF6F77-E330-4D54-98E4-0B6FDBE15F62}"/>
              </a:ext>
            </a:extLst>
          </p:cNvPr>
          <p:cNvSpPr txBox="1">
            <a:spLocks noChangeArrowheads="1"/>
          </p:cNvSpPr>
          <p:nvPr/>
        </p:nvSpPr>
        <p:spPr bwMode="auto">
          <a:xfrm>
            <a:off x="1676400" y="42672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双向宽度优先搜索</a:t>
            </a:r>
          </a:p>
        </p:txBody>
      </p:sp>
      <p:sp>
        <p:nvSpPr>
          <p:cNvPr id="50182" name="Text Box 6">
            <a:extLst>
              <a:ext uri="{FF2B5EF4-FFF2-40B4-BE49-F238E27FC236}">
                <a16:creationId xmlns:a16="http://schemas.microsoft.com/office/drawing/2014/main" id="{3B4B8112-28F9-45C0-8155-216F9BF8F6FF}"/>
              </a:ext>
            </a:extLst>
          </p:cNvPr>
          <p:cNvSpPr txBox="1">
            <a:spLocks noChangeArrowheads="1"/>
          </p:cNvSpPr>
          <p:nvPr/>
        </p:nvSpPr>
        <p:spPr bwMode="auto">
          <a:xfrm>
            <a:off x="1676400" y="51054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深度优先和宽度优先搜索比较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p:tgtEl>
                                          <p:spTgt spid="50178"/>
                                        </p:tgtEl>
                                        <p:attrNameLst>
                                          <p:attrName>ppt_x</p:attrName>
                                        </p:attrNameLst>
                                      </p:cBhvr>
                                      <p:tavLst>
                                        <p:tav tm="0">
                                          <p:val>
                                            <p:strVal val="#ppt_x-#ppt_w*1.125000"/>
                                          </p:val>
                                        </p:tav>
                                        <p:tav tm="100000">
                                          <p:val>
                                            <p:strVal val="#ppt_x"/>
                                          </p:val>
                                        </p:tav>
                                      </p:tavLst>
                                    </p:anim>
                                    <p:animEffect transition="in" filter="wipe(right)">
                                      <p:cBhvr>
                                        <p:cTn id="8" dur="500"/>
                                        <p:tgtEl>
                                          <p:spTgt spid="501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0180"/>
                                        </p:tgtEl>
                                        <p:attrNameLst>
                                          <p:attrName>style.visibility</p:attrName>
                                        </p:attrNameLst>
                                      </p:cBhvr>
                                      <p:to>
                                        <p:strVal val="visible"/>
                                      </p:to>
                                    </p:set>
                                    <p:animEffect transition="in" filter="checkerboard(down)">
                                      <p:cBhvr>
                                        <p:cTn id="13" dur="500"/>
                                        <p:tgtEl>
                                          <p:spTgt spid="501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0181"/>
                                        </p:tgtEl>
                                        <p:attrNameLst>
                                          <p:attrName>style.visibility</p:attrName>
                                        </p:attrNameLst>
                                      </p:cBhvr>
                                      <p:to>
                                        <p:strVal val="visible"/>
                                      </p:to>
                                    </p:set>
                                    <p:animEffect transition="in" filter="checkerboard(down)">
                                      <p:cBhvr>
                                        <p:cTn id="18" dur="500"/>
                                        <p:tgtEl>
                                          <p:spTgt spid="50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checkerboard(down)">
                                      <p:cBhvr>
                                        <p:cTn id="23"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P spid="50181" grpId="0" autoUpdateAnimBg="0"/>
      <p:bldP spid="5018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16487C8-685D-4F25-BB64-6F3DE85881D3}"/>
              </a:ext>
            </a:extLst>
          </p:cNvPr>
          <p:cNvSpPr>
            <a:spLocks noGrp="1"/>
          </p:cNvSpPr>
          <p:nvPr>
            <p:ph type="sldNum" sz="quarter" idx="12"/>
          </p:nvPr>
        </p:nvSpPr>
        <p:spPr/>
        <p:txBody>
          <a:bodyPr/>
          <a:lstStyle/>
          <a:p>
            <a:fld id="{AEBDDA05-5E68-4CB7-B635-071317890510}" type="slidenum">
              <a:rPr lang="en-US" altLang="zh-CN"/>
              <a:pPr/>
              <a:t>56</a:t>
            </a:fld>
            <a:endParaRPr lang="en-US" altLang="zh-CN"/>
          </a:p>
        </p:txBody>
      </p:sp>
      <p:sp>
        <p:nvSpPr>
          <p:cNvPr id="183298" name="Rectangle 2">
            <a:extLst>
              <a:ext uri="{FF2B5EF4-FFF2-40B4-BE49-F238E27FC236}">
                <a16:creationId xmlns:a16="http://schemas.microsoft.com/office/drawing/2014/main" id="{7B38F99E-A4A1-4CA3-A390-2E4832C2E538}"/>
              </a:ext>
            </a:extLst>
          </p:cNvPr>
          <p:cNvSpPr>
            <a:spLocks noGrp="1" noChangeArrowheads="1"/>
          </p:cNvSpPr>
          <p:nvPr>
            <p:ph type="title"/>
          </p:nvPr>
        </p:nvSpPr>
        <p:spPr/>
        <p:txBody>
          <a:bodyPr/>
          <a:lstStyle/>
          <a:p>
            <a:r>
              <a:rPr lang="en-US" altLang="zh-CN" sz="3600"/>
              <a:t>Prime Ring Problem </a:t>
            </a:r>
            <a:r>
              <a:rPr lang="zh-CN" altLang="en-US" sz="3600"/>
              <a:t>（</a:t>
            </a:r>
            <a:r>
              <a:rPr lang="en-US" altLang="zh-CN" sz="3600"/>
              <a:t>ZOJ 1457</a:t>
            </a:r>
            <a:r>
              <a:rPr lang="zh-CN" altLang="en-US" sz="3600"/>
              <a:t>）</a:t>
            </a:r>
          </a:p>
        </p:txBody>
      </p:sp>
      <p:sp>
        <p:nvSpPr>
          <p:cNvPr id="183299" name="Rectangle 3">
            <a:extLst>
              <a:ext uri="{FF2B5EF4-FFF2-40B4-BE49-F238E27FC236}">
                <a16:creationId xmlns:a16="http://schemas.microsoft.com/office/drawing/2014/main" id="{829708BA-852E-44C1-BD14-10A38928D82F}"/>
              </a:ext>
            </a:extLst>
          </p:cNvPr>
          <p:cNvSpPr>
            <a:spLocks noGrp="1" noChangeArrowheads="1"/>
          </p:cNvSpPr>
          <p:nvPr>
            <p:ph type="body" idx="1"/>
          </p:nvPr>
        </p:nvSpPr>
        <p:spPr>
          <a:xfrm>
            <a:off x="457200" y="1600200"/>
            <a:ext cx="8229600" cy="2819400"/>
          </a:xfrm>
        </p:spPr>
        <p:txBody>
          <a:bodyPr/>
          <a:lstStyle/>
          <a:p>
            <a:r>
              <a:rPr lang="en-US" altLang="zh-CN" sz="2400" b="1">
                <a:latin typeface="Courier New" panose="02070309020205020404" pitchFamily="49" charset="0"/>
              </a:rPr>
              <a:t>A ring is compose of n circles as shown in diagram. Put natural number 1, 2, ..., n into each circle separately, and the sum of numbers in two adjacent circles should be a prime.</a:t>
            </a:r>
            <a:br>
              <a:rPr lang="en-US" altLang="zh-CN" sz="2400" b="1">
                <a:latin typeface="Courier New" panose="02070309020205020404" pitchFamily="49" charset="0"/>
              </a:rPr>
            </a:br>
            <a:br>
              <a:rPr lang="en-US" altLang="zh-CN" sz="2400" b="1">
                <a:latin typeface="Courier New" panose="02070309020205020404" pitchFamily="49" charset="0"/>
              </a:rPr>
            </a:br>
            <a:r>
              <a:rPr lang="en-US" altLang="zh-CN" sz="2400" b="1">
                <a:latin typeface="Courier New" panose="02070309020205020404" pitchFamily="49" charset="0"/>
              </a:rPr>
              <a:t>Note: the number of first circle should always be 1. n (0 &lt; n &lt; 20) </a:t>
            </a:r>
          </a:p>
        </p:txBody>
      </p:sp>
      <p:pic>
        <p:nvPicPr>
          <p:cNvPr id="183300" name="Picture 4" descr="prim ring problem">
            <a:extLst>
              <a:ext uri="{FF2B5EF4-FFF2-40B4-BE49-F238E27FC236}">
                <a16:creationId xmlns:a16="http://schemas.microsoft.com/office/drawing/2014/main" id="{2476EF3C-486F-43FE-8544-7C8EDC5CE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191000"/>
            <a:ext cx="2009775"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checkerboard(across)">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299">
                                            <p:txEl>
                                              <p:pRg st="0" end="0"/>
                                            </p:txEl>
                                          </p:spTgt>
                                        </p:tgtEl>
                                        <p:attrNameLst>
                                          <p:attrName>style.visibility</p:attrName>
                                        </p:attrNameLst>
                                      </p:cBhvr>
                                      <p:to>
                                        <p:strVal val="visible"/>
                                      </p:to>
                                    </p:set>
                                    <p:animEffect transition="in" filter="checkerboard(across)">
                                      <p:cBhvr>
                                        <p:cTn id="12" dur="500"/>
                                        <p:tgtEl>
                                          <p:spTgt spid="183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checkerboard(across)">
                                      <p:cBhvr>
                                        <p:cTn id="17"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D8CF36A-A5CE-4500-B47C-BFC7363B58F8}"/>
              </a:ext>
            </a:extLst>
          </p:cNvPr>
          <p:cNvSpPr>
            <a:spLocks noGrp="1"/>
          </p:cNvSpPr>
          <p:nvPr>
            <p:ph type="sldNum" sz="quarter" idx="12"/>
          </p:nvPr>
        </p:nvSpPr>
        <p:spPr/>
        <p:txBody>
          <a:bodyPr/>
          <a:lstStyle/>
          <a:p>
            <a:fld id="{DCC71E97-4EBD-4457-BC93-A8A9E30009BF}" type="slidenum">
              <a:rPr lang="en-US" altLang="zh-CN"/>
              <a:pPr/>
              <a:t>57</a:t>
            </a:fld>
            <a:endParaRPr lang="en-US" altLang="zh-CN"/>
          </a:p>
        </p:txBody>
      </p:sp>
      <p:sp>
        <p:nvSpPr>
          <p:cNvPr id="174084" name="Text Box 4">
            <a:extLst>
              <a:ext uri="{FF2B5EF4-FFF2-40B4-BE49-F238E27FC236}">
                <a16:creationId xmlns:a16="http://schemas.microsoft.com/office/drawing/2014/main" id="{42149355-88C7-4862-9B26-1F41CB0AED3C}"/>
              </a:ext>
            </a:extLst>
          </p:cNvPr>
          <p:cNvSpPr txBox="1">
            <a:spLocks noChangeArrowheads="1"/>
          </p:cNvSpPr>
          <p:nvPr/>
        </p:nvSpPr>
        <p:spPr bwMode="auto">
          <a:xfrm>
            <a:off x="1752600" y="2362200"/>
            <a:ext cx="6324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Courier New" panose="02070309020205020404" pitchFamily="49" charset="0"/>
              </a:rPr>
              <a:t>while ( !deque.empty() ){</a:t>
            </a:r>
          </a:p>
          <a:p>
            <a:pPr>
              <a:spcBef>
                <a:spcPct val="50000"/>
              </a:spcBef>
            </a:pPr>
            <a:r>
              <a:rPr lang="en-US" altLang="zh-CN" sz="2000" b="1">
                <a:latin typeface="Courier New" panose="02070309020205020404" pitchFamily="49" charset="0"/>
              </a:rPr>
              <a:t>	state = deque[0];</a:t>
            </a:r>
          </a:p>
          <a:p>
            <a:pPr>
              <a:spcBef>
                <a:spcPct val="50000"/>
              </a:spcBef>
            </a:pPr>
            <a:r>
              <a:rPr lang="en-US" altLang="zh-CN" sz="2000" b="1">
                <a:latin typeface="Courier New" panose="02070309020205020404" pitchFamily="49" charset="0"/>
              </a:rPr>
              <a:t>	deque.pop();</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枚举所有可行状态</a:t>
            </a:r>
            <a:r>
              <a:rPr lang="en-US" altLang="zh-CN" sz="2000" b="1">
                <a:latin typeface="Courier New" panose="02070309020205020404" pitchFamily="49" charset="0"/>
              </a:rPr>
              <a:t>{</a:t>
            </a:r>
          </a:p>
          <a:p>
            <a:pPr>
              <a:spcBef>
                <a:spcPct val="50000"/>
              </a:spcBef>
            </a:pPr>
            <a:r>
              <a:rPr lang="en-US" altLang="zh-CN" sz="2000" b="1">
                <a:latin typeface="Courier New" panose="02070309020205020404" pitchFamily="49" charset="0"/>
              </a:rPr>
              <a:t>		tempstate = </a:t>
            </a:r>
            <a:r>
              <a:rPr lang="zh-CN" altLang="en-US" sz="2000" b="1">
                <a:latin typeface="Courier New" panose="02070309020205020404" pitchFamily="49" charset="0"/>
              </a:rPr>
              <a:t>状态改变</a:t>
            </a:r>
            <a:r>
              <a:rPr lang="en-US" altLang="zh-CN" sz="2000" b="1">
                <a:latin typeface="Courier New" panose="02070309020205020404" pitchFamily="49" charset="0"/>
              </a:rPr>
              <a:t>(state);</a:t>
            </a:r>
          </a:p>
          <a:p>
            <a:pPr>
              <a:spcBef>
                <a:spcPct val="50000"/>
              </a:spcBef>
            </a:pPr>
            <a:r>
              <a:rPr lang="en-US" altLang="zh-CN" sz="2000" b="1">
                <a:latin typeface="Courier New" panose="02070309020205020404" pitchFamily="49" charset="0"/>
              </a:rPr>
              <a:t>		deque.push_back(tempstate);</a:t>
            </a:r>
          </a:p>
          <a:p>
            <a:pPr>
              <a:spcBef>
                <a:spcPct val="50000"/>
              </a:spcBef>
            </a:pPr>
            <a:r>
              <a:rPr lang="en-US" altLang="zh-CN" sz="2000" b="1">
                <a:latin typeface="Courier New" panose="02070309020205020404" pitchFamily="49" charset="0"/>
              </a:rPr>
              <a:t>	}</a:t>
            </a:r>
          </a:p>
          <a:p>
            <a:pPr>
              <a:spcBef>
                <a:spcPct val="50000"/>
              </a:spcBef>
            </a:pPr>
            <a:r>
              <a:rPr lang="en-US" altLang="zh-CN" sz="2000" b="1">
                <a:latin typeface="Courier New" panose="02070309020205020404" pitchFamily="49" charset="0"/>
              </a:rPr>
              <a:t>}</a:t>
            </a:r>
          </a:p>
        </p:txBody>
      </p:sp>
      <p:sp>
        <p:nvSpPr>
          <p:cNvPr id="174085" name="Rectangle 5">
            <a:extLst>
              <a:ext uri="{FF2B5EF4-FFF2-40B4-BE49-F238E27FC236}">
                <a16:creationId xmlns:a16="http://schemas.microsoft.com/office/drawing/2014/main" id="{4F2A7301-9A88-473E-9EE4-B83C3E76A8E6}"/>
              </a:ext>
            </a:extLst>
          </p:cNvPr>
          <p:cNvSpPr>
            <a:spLocks noChangeArrowheads="1"/>
          </p:cNvSpPr>
          <p:nvPr/>
        </p:nvSpPr>
        <p:spPr bwMode="auto">
          <a:xfrm>
            <a:off x="457200" y="304800"/>
            <a:ext cx="82438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lang="zh-CN" altLang="en-US" sz="4800" b="1"/>
              <a:t>宽度优先搜索</a:t>
            </a:r>
            <a:r>
              <a:rPr lang="en-US" altLang="zh-CN" sz="4800" b="1"/>
              <a:t>(BFS)</a:t>
            </a:r>
          </a:p>
        </p:txBody>
      </p:sp>
      <p:sp>
        <p:nvSpPr>
          <p:cNvPr id="174086" name="Text Box 6">
            <a:extLst>
              <a:ext uri="{FF2B5EF4-FFF2-40B4-BE49-F238E27FC236}">
                <a16:creationId xmlns:a16="http://schemas.microsoft.com/office/drawing/2014/main" id="{B8BE7157-8769-4392-A965-D77ABF61A98D}"/>
              </a:ext>
            </a:extLst>
          </p:cNvPr>
          <p:cNvSpPr txBox="1">
            <a:spLocks noChangeArrowheads="1"/>
          </p:cNvSpPr>
          <p:nvPr/>
        </p:nvSpPr>
        <p:spPr bwMode="auto">
          <a:xfrm>
            <a:off x="1371600" y="16764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宽度优先搜索的框架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 calcmode="lin" valueType="num">
                                      <p:cBhvr additive="base">
                                        <p:cTn id="7" dur="500"/>
                                        <p:tgtEl>
                                          <p:spTgt spid="174085"/>
                                        </p:tgtEl>
                                        <p:attrNameLst>
                                          <p:attrName>ppt_y</p:attrName>
                                        </p:attrNameLst>
                                      </p:cBhvr>
                                      <p:tavLst>
                                        <p:tav tm="0">
                                          <p:val>
                                            <p:strVal val="#ppt_y-#ppt_h*1.125000"/>
                                          </p:val>
                                        </p:tav>
                                        <p:tav tm="100000">
                                          <p:val>
                                            <p:strVal val="#ppt_y"/>
                                          </p:val>
                                        </p:tav>
                                      </p:tavLst>
                                    </p:anim>
                                    <p:animEffect transition="in" filter="wipe(down)">
                                      <p:cBhvr>
                                        <p:cTn id="8" dur="500"/>
                                        <p:tgtEl>
                                          <p:spTgt spid="17408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4086"/>
                                        </p:tgtEl>
                                        <p:attrNameLst>
                                          <p:attrName>style.visibility</p:attrName>
                                        </p:attrNameLst>
                                      </p:cBhvr>
                                      <p:to>
                                        <p:strVal val="visible"/>
                                      </p:to>
                                    </p:set>
                                    <p:animEffect transition="in" filter="checkerboard(down)">
                                      <p:cBhvr>
                                        <p:cTn id="13" dur="500"/>
                                        <p:tgtEl>
                                          <p:spTgt spid="1740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74084"/>
                                        </p:tgtEl>
                                        <p:attrNameLst>
                                          <p:attrName>style.visibility</p:attrName>
                                        </p:attrNameLst>
                                      </p:cBhvr>
                                      <p:to>
                                        <p:strVal val="visible"/>
                                      </p:to>
                                    </p:set>
                                    <p:animEffect transition="in" filter="checkerboard(down)">
                                      <p:cBhvr>
                                        <p:cTn id="18"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P spid="174085" grpId="0" autoUpdateAnimBg="0"/>
      <p:bldP spid="17408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54E98DB-FBD6-4835-9E78-6C3544621D26}"/>
              </a:ext>
            </a:extLst>
          </p:cNvPr>
          <p:cNvSpPr>
            <a:spLocks noGrp="1"/>
          </p:cNvSpPr>
          <p:nvPr>
            <p:ph type="sldNum" sz="quarter" idx="12"/>
          </p:nvPr>
        </p:nvSpPr>
        <p:spPr/>
        <p:txBody>
          <a:bodyPr/>
          <a:lstStyle/>
          <a:p>
            <a:fld id="{2982E6D0-240A-47DC-A8CC-76B243182C5F}" type="slidenum">
              <a:rPr lang="en-US" altLang="zh-CN"/>
              <a:pPr/>
              <a:t>58</a:t>
            </a:fld>
            <a:endParaRPr lang="en-US" altLang="zh-CN"/>
          </a:p>
        </p:txBody>
      </p:sp>
      <p:sp>
        <p:nvSpPr>
          <p:cNvPr id="184322" name="Rectangle 2">
            <a:extLst>
              <a:ext uri="{FF2B5EF4-FFF2-40B4-BE49-F238E27FC236}">
                <a16:creationId xmlns:a16="http://schemas.microsoft.com/office/drawing/2014/main" id="{BA9E932D-B4C3-430F-9FE2-B9A043B43CAA}"/>
              </a:ext>
            </a:extLst>
          </p:cNvPr>
          <p:cNvSpPr>
            <a:spLocks noGrp="1" noChangeArrowheads="1"/>
          </p:cNvSpPr>
          <p:nvPr>
            <p:ph type="title"/>
          </p:nvPr>
        </p:nvSpPr>
        <p:spPr/>
        <p:txBody>
          <a:bodyPr/>
          <a:lstStyle/>
          <a:p>
            <a:r>
              <a:rPr lang="en-US" altLang="zh-CN" sz="4800"/>
              <a:t>Winlinez (ZOJ 1591)</a:t>
            </a:r>
          </a:p>
        </p:txBody>
      </p:sp>
      <p:sp>
        <p:nvSpPr>
          <p:cNvPr id="184324" name="Text Box 4">
            <a:extLst>
              <a:ext uri="{FF2B5EF4-FFF2-40B4-BE49-F238E27FC236}">
                <a16:creationId xmlns:a16="http://schemas.microsoft.com/office/drawing/2014/main" id="{C4DC8051-68EC-478F-926F-058756BADE1D}"/>
              </a:ext>
            </a:extLst>
          </p:cNvPr>
          <p:cNvSpPr txBox="1">
            <a:spLocks noChangeArrowheads="1"/>
          </p:cNvSpPr>
          <p:nvPr/>
        </p:nvSpPr>
        <p:spPr bwMode="auto">
          <a:xfrm>
            <a:off x="914400" y="1600200"/>
            <a:ext cx="46482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Courier New" panose="02070309020205020404" pitchFamily="49" charset="0"/>
              </a:rPr>
              <a:t>Now we have a board of 9 * 9 grids, on which there are several beads. These beads have only seven colors, we number them 1 - 7. We define the empty grid to be zero. Each turn you can move any bead on the board to the destination where there is a route between them. The route means that the bead can move up, down, left or right to the adjacent empty grid and may go on until it reaches the destination. After the moving, if there are five or more same-colored beads in a line (row, column, diagonal), they will all be eliminated.</a:t>
            </a:r>
            <a:br>
              <a:rPr lang="en-US" altLang="zh-CN">
                <a:latin typeface="Courier New" panose="02070309020205020404" pitchFamily="49" charset="0"/>
              </a:rPr>
            </a:br>
            <a:endParaRPr lang="en-US" altLang="zh-CN">
              <a:latin typeface="Courier New" panose="02070309020205020404" pitchFamily="49" charset="0"/>
            </a:endParaRPr>
          </a:p>
        </p:txBody>
      </p:sp>
      <p:pic>
        <p:nvPicPr>
          <p:cNvPr id="184325" name="Picture 5" descr="Winlinez">
            <a:extLst>
              <a:ext uri="{FF2B5EF4-FFF2-40B4-BE49-F238E27FC236}">
                <a16:creationId xmlns:a16="http://schemas.microsoft.com/office/drawing/2014/main" id="{DEA3AA0C-FC29-4F75-853F-822F7AAD4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43840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 calcmode="lin" valueType="num">
                                      <p:cBhvr additive="base">
                                        <p:cTn id="7" dur="500"/>
                                        <p:tgtEl>
                                          <p:spTgt spid="184322"/>
                                        </p:tgtEl>
                                        <p:attrNameLst>
                                          <p:attrName>ppt_x</p:attrName>
                                        </p:attrNameLst>
                                      </p:cBhvr>
                                      <p:tavLst>
                                        <p:tav tm="0">
                                          <p:val>
                                            <p:strVal val="#ppt_x-#ppt_w*1.125000"/>
                                          </p:val>
                                        </p:tav>
                                        <p:tav tm="100000">
                                          <p:val>
                                            <p:strVal val="#ppt_x"/>
                                          </p:val>
                                        </p:tav>
                                      </p:tavLst>
                                    </p:anim>
                                    <p:animEffect transition="in" filter="wipe(right)">
                                      <p:cBhvr>
                                        <p:cTn id="8" dur="500"/>
                                        <p:tgtEl>
                                          <p:spTgt spid="1843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4324"/>
                                        </p:tgtEl>
                                        <p:attrNameLst>
                                          <p:attrName>style.visibility</p:attrName>
                                        </p:attrNameLst>
                                      </p:cBhvr>
                                      <p:to>
                                        <p:strVal val="visible"/>
                                      </p:to>
                                    </p:set>
                                    <p:animEffect transition="in" filter="dissolve">
                                      <p:cBhvr>
                                        <p:cTn id="13" dur="500"/>
                                        <p:tgtEl>
                                          <p:spTgt spid="184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184325"/>
                                        </p:tgtEl>
                                        <p:attrNameLst>
                                          <p:attrName>style.visibility</p:attrName>
                                        </p:attrNameLst>
                                      </p:cBhvr>
                                      <p:to>
                                        <p:strVal val="visible"/>
                                      </p:to>
                                    </p:set>
                                    <p:animEffect transition="in" filter="barn(inHorizontal)">
                                      <p:cBhvr>
                                        <p:cTn id="18"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674B0DC-6493-44AF-9BB9-0C218C1E2AFD}"/>
              </a:ext>
            </a:extLst>
          </p:cNvPr>
          <p:cNvSpPr>
            <a:spLocks noGrp="1"/>
          </p:cNvSpPr>
          <p:nvPr>
            <p:ph type="sldNum" sz="quarter" idx="12"/>
          </p:nvPr>
        </p:nvSpPr>
        <p:spPr/>
        <p:txBody>
          <a:bodyPr/>
          <a:lstStyle/>
          <a:p>
            <a:fld id="{0E65184A-72E0-488B-925D-414B7217A0B4}" type="slidenum">
              <a:rPr lang="en-US" altLang="zh-CN"/>
              <a:pPr/>
              <a:t>59</a:t>
            </a:fld>
            <a:endParaRPr lang="en-US" altLang="zh-CN"/>
          </a:p>
        </p:txBody>
      </p:sp>
      <p:sp>
        <p:nvSpPr>
          <p:cNvPr id="51202" name="Rectangle 2">
            <a:extLst>
              <a:ext uri="{FF2B5EF4-FFF2-40B4-BE49-F238E27FC236}">
                <a16:creationId xmlns:a16="http://schemas.microsoft.com/office/drawing/2014/main" id="{67FA061D-9897-4A63-886B-35CE96B0B54B}"/>
              </a:ext>
            </a:extLst>
          </p:cNvPr>
          <p:cNvSpPr>
            <a:spLocks noGrp="1" noChangeArrowheads="1"/>
          </p:cNvSpPr>
          <p:nvPr>
            <p:ph type="title"/>
          </p:nvPr>
        </p:nvSpPr>
        <p:spPr/>
        <p:txBody>
          <a:bodyPr/>
          <a:lstStyle/>
          <a:p>
            <a:r>
              <a:rPr lang="zh-CN" altLang="en-US" sz="5400" b="1"/>
              <a:t>博弈问题</a:t>
            </a:r>
          </a:p>
        </p:txBody>
      </p:sp>
      <p:sp>
        <p:nvSpPr>
          <p:cNvPr id="51204" name="Text Box 4">
            <a:extLst>
              <a:ext uri="{FF2B5EF4-FFF2-40B4-BE49-F238E27FC236}">
                <a16:creationId xmlns:a16="http://schemas.microsoft.com/office/drawing/2014/main" id="{DA6F89AF-9CC6-4E90-AC70-1B2D0F837A1A}"/>
              </a:ext>
            </a:extLst>
          </p:cNvPr>
          <p:cNvSpPr txBox="1">
            <a:spLocks noChangeArrowheads="1"/>
          </p:cNvSpPr>
          <p:nvPr/>
        </p:nvSpPr>
        <p:spPr bwMode="auto">
          <a:xfrm>
            <a:off x="1219200" y="1676400"/>
            <a:ext cx="677545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宋体" panose="02010600030101010101" pitchFamily="2" charset="-122"/>
              </a:rPr>
              <a:t>       </a:t>
            </a:r>
            <a:r>
              <a:rPr lang="zh-CN" altLang="en-US">
                <a:latin typeface="宋体" panose="02010600030101010101" pitchFamily="2" charset="-122"/>
              </a:rPr>
              <a:t>给定一个有向无环图</a:t>
            </a:r>
            <a:r>
              <a:rPr lang="en-US" altLang="zh-CN">
                <a:latin typeface="宋体" panose="02010600030101010101" pitchFamily="2" charset="-122"/>
              </a:rPr>
              <a:t>(X, F)</a:t>
            </a:r>
            <a:r>
              <a:rPr lang="zh-CN" altLang="en-US">
                <a:latin typeface="宋体" panose="02010600030101010101" pitchFamily="2" charset="-122"/>
              </a:rPr>
              <a:t>，其中</a:t>
            </a:r>
            <a:r>
              <a:rPr lang="en-US" altLang="zh-CN">
                <a:latin typeface="宋体" panose="02010600030101010101" pitchFamily="2" charset="-122"/>
              </a:rPr>
              <a:t>X</a:t>
            </a:r>
            <a:r>
              <a:rPr lang="zh-CN" altLang="en-US">
                <a:latin typeface="宋体" panose="02010600030101010101" pitchFamily="2" charset="-122"/>
              </a:rPr>
              <a:t>是一个非空的点集</a:t>
            </a:r>
            <a:r>
              <a:rPr lang="en-US" altLang="zh-CN">
                <a:latin typeface="宋体" panose="02010600030101010101" pitchFamily="2" charset="-122"/>
              </a:rPr>
              <a:t>(</a:t>
            </a:r>
            <a:r>
              <a:rPr lang="zh-CN" altLang="en-US">
                <a:latin typeface="宋体" panose="02010600030101010101" pitchFamily="2" charset="-122"/>
              </a:rPr>
              <a:t>每个点表示一个位置</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F</a:t>
            </a:r>
            <a:r>
              <a:rPr lang="zh-CN" altLang="en-US">
                <a:latin typeface="宋体" panose="02010600030101010101" pitchFamily="2" charset="-122"/>
              </a:rPr>
              <a:t>是一个在集合</a:t>
            </a:r>
            <a:r>
              <a:rPr lang="en-US" altLang="zh-CN">
                <a:latin typeface="宋体" panose="02010600030101010101" pitchFamily="2" charset="-122"/>
              </a:rPr>
              <a:t>X</a:t>
            </a:r>
            <a:r>
              <a:rPr lang="zh-CN" altLang="en-US">
                <a:latin typeface="宋体" panose="02010600030101010101" pitchFamily="2" charset="-122"/>
              </a:rPr>
              <a:t>上的函数，对于集合</a:t>
            </a:r>
            <a:r>
              <a:rPr lang="en-US" altLang="zh-CN">
                <a:latin typeface="宋体" panose="02010600030101010101" pitchFamily="2" charset="-122"/>
              </a:rPr>
              <a:t>X</a:t>
            </a:r>
            <a:r>
              <a:rPr lang="zh-CN" altLang="en-US">
                <a:latin typeface="宋体" panose="02010600030101010101" pitchFamily="2" charset="-122"/>
              </a:rPr>
              <a:t>中的任意一个元素</a:t>
            </a:r>
            <a:r>
              <a:rPr lang="en-US" altLang="zh-CN">
                <a:latin typeface="宋体" panose="02010600030101010101" pitchFamily="2" charset="-122"/>
              </a:rPr>
              <a:t>x</a:t>
            </a:r>
            <a:r>
              <a:rPr lang="zh-CN" altLang="en-US">
                <a:latin typeface="宋体" panose="02010600030101010101" pitchFamily="2" charset="-122"/>
              </a:rPr>
              <a:t>，</a:t>
            </a:r>
            <a:r>
              <a:rPr lang="en-US" altLang="zh-CN">
                <a:latin typeface="宋体" panose="02010600030101010101" pitchFamily="2" charset="-122"/>
              </a:rPr>
              <a:t>F(x)</a:t>
            </a:r>
            <a:r>
              <a:rPr lang="zh-CN" altLang="en-US">
                <a:latin typeface="宋体" panose="02010600030101010101" pitchFamily="2" charset="-122"/>
              </a:rPr>
              <a:t>返回一个集合</a:t>
            </a:r>
            <a:r>
              <a:rPr lang="en-US" altLang="zh-CN">
                <a:latin typeface="宋体" panose="02010600030101010101" pitchFamily="2" charset="-122"/>
              </a:rPr>
              <a:t>X</a:t>
            </a:r>
            <a:r>
              <a:rPr lang="zh-CN" altLang="en-US">
                <a:latin typeface="宋体" panose="02010600030101010101" pitchFamily="2" charset="-122"/>
              </a:rPr>
              <a:t>的子集，即，</a:t>
            </a:r>
            <a:r>
              <a:rPr lang="en-US" altLang="zh-CN">
                <a:latin typeface="宋体" panose="02010600030101010101" pitchFamily="2" charset="-122"/>
              </a:rPr>
              <a:t>F(x)</a:t>
            </a:r>
            <a:r>
              <a:rPr lang="zh-CN" altLang="en-US">
                <a:latin typeface="宋体" panose="02010600030101010101" pitchFamily="2" charset="-122"/>
              </a:rPr>
              <a:t>表示了由一个位置</a:t>
            </a:r>
            <a:r>
              <a:rPr lang="en-US" altLang="zh-CN">
                <a:latin typeface="宋体" panose="02010600030101010101" pitchFamily="2" charset="-122"/>
              </a:rPr>
              <a:t>x</a:t>
            </a:r>
            <a:r>
              <a:rPr lang="zh-CN" altLang="en-US">
                <a:latin typeface="宋体" panose="02010600030101010101" pitchFamily="2" charset="-122"/>
              </a:rPr>
              <a:t>可以到达的位置。如果</a:t>
            </a:r>
            <a:r>
              <a:rPr lang="en-US" altLang="zh-CN">
                <a:latin typeface="宋体" panose="02010600030101010101" pitchFamily="2" charset="-122"/>
              </a:rPr>
              <a:t>F(x)</a:t>
            </a:r>
            <a:r>
              <a:rPr lang="zh-CN" altLang="en-US">
                <a:latin typeface="宋体" panose="02010600030101010101" pitchFamily="2" charset="-122"/>
              </a:rPr>
              <a:t>是空集，则称</a:t>
            </a:r>
            <a:r>
              <a:rPr lang="en-US" altLang="zh-CN">
                <a:latin typeface="宋体" panose="02010600030101010101" pitchFamily="2" charset="-122"/>
              </a:rPr>
              <a:t>x</a:t>
            </a:r>
            <a:r>
              <a:rPr lang="zh-CN" altLang="en-US">
                <a:latin typeface="宋体" panose="02010600030101010101" pitchFamily="2" charset="-122"/>
              </a:rPr>
              <a:t>是一个结束位置。</a:t>
            </a:r>
          </a:p>
          <a:p>
            <a:r>
              <a:rPr lang="zh-CN" altLang="en-US">
                <a:latin typeface="宋体" panose="02010600030101010101" pitchFamily="2" charset="-122"/>
              </a:rPr>
              <a:t>       现在两个人在这样的一个有向图上玩游戏，首先在一个初始位置</a:t>
            </a:r>
            <a:r>
              <a:rPr lang="en-US" altLang="zh-CN">
                <a:latin typeface="宋体" panose="02010600030101010101" pitchFamily="2" charset="-122"/>
              </a:rPr>
              <a:t>x0</a:t>
            </a:r>
            <a:r>
              <a:rPr lang="zh-CN" altLang="en-US">
                <a:latin typeface="宋体" panose="02010600030101010101" pitchFamily="2" charset="-122"/>
              </a:rPr>
              <a:t>上放置了一个棋子，然后他们将按照如下规则进行游戏：</a:t>
            </a:r>
          </a:p>
          <a:p>
            <a:r>
              <a:rPr lang="zh-CN" altLang="en-US">
                <a:latin typeface="宋体" panose="02010600030101010101" pitchFamily="2" charset="-122"/>
              </a:rPr>
              <a:t>       首先由选手</a:t>
            </a:r>
            <a:r>
              <a:rPr lang="en-US" altLang="zh-CN">
                <a:latin typeface="宋体" panose="02010600030101010101" pitchFamily="2" charset="-122"/>
              </a:rPr>
              <a:t>I</a:t>
            </a:r>
            <a:r>
              <a:rPr lang="zh-CN" altLang="en-US">
                <a:latin typeface="宋体" panose="02010600030101010101" pitchFamily="2" charset="-122"/>
              </a:rPr>
              <a:t>从初始位置</a:t>
            </a:r>
            <a:r>
              <a:rPr lang="en-US" altLang="zh-CN">
                <a:latin typeface="宋体" panose="02010600030101010101" pitchFamily="2" charset="-122"/>
              </a:rPr>
              <a:t>x0</a:t>
            </a:r>
            <a:r>
              <a:rPr lang="zh-CN" altLang="en-US">
                <a:latin typeface="宋体" panose="02010600030101010101" pitchFamily="2" charset="-122"/>
              </a:rPr>
              <a:t>进行移动。</a:t>
            </a:r>
          </a:p>
          <a:p>
            <a:r>
              <a:rPr lang="zh-CN" altLang="en-US">
                <a:latin typeface="宋体" panose="02010600030101010101" pitchFamily="2" charset="-122"/>
              </a:rPr>
              <a:t>　　   两个选手交替移动。</a:t>
            </a:r>
          </a:p>
          <a:p>
            <a:r>
              <a:rPr lang="zh-CN" altLang="en-US">
                <a:latin typeface="宋体" panose="02010600030101010101" pitchFamily="2" charset="-122"/>
              </a:rPr>
              <a:t>　　   在一个位置</a:t>
            </a:r>
            <a:r>
              <a:rPr lang="en-US" altLang="zh-CN">
                <a:latin typeface="宋体" panose="02010600030101010101" pitchFamily="2" charset="-122"/>
              </a:rPr>
              <a:t>x</a:t>
            </a:r>
            <a:r>
              <a:rPr lang="zh-CN" altLang="en-US">
                <a:latin typeface="宋体" panose="02010600030101010101" pitchFamily="2" charset="-122"/>
              </a:rPr>
              <a:t>，选手可以将棋子移到位置</a:t>
            </a:r>
            <a:r>
              <a:rPr lang="en-US" altLang="zh-CN">
                <a:latin typeface="宋体" panose="02010600030101010101" pitchFamily="2" charset="-122"/>
              </a:rPr>
              <a:t>y</a:t>
            </a:r>
            <a:r>
              <a:rPr lang="zh-CN" altLang="en-US">
                <a:latin typeface="宋体" panose="02010600030101010101" pitchFamily="2" charset="-122"/>
              </a:rPr>
              <a:t>上，其中</a:t>
            </a:r>
            <a:r>
              <a:rPr lang="en-US" altLang="zh-CN">
                <a:latin typeface="宋体" panose="02010600030101010101" pitchFamily="2" charset="-122"/>
              </a:rPr>
              <a:t>y∈x</a:t>
            </a:r>
            <a:r>
              <a:rPr lang="zh-CN" altLang="en-US">
                <a:latin typeface="宋体" panose="02010600030101010101" pitchFamily="2" charset="-122"/>
              </a:rPr>
              <a:t>。</a:t>
            </a:r>
          </a:p>
          <a:p>
            <a:r>
              <a:rPr lang="zh-CN" altLang="en-US">
                <a:latin typeface="宋体" panose="02010600030101010101" pitchFamily="2" charset="-122"/>
              </a:rPr>
              <a:t>   如果轮到某一个选手移动时棋子处在一个结束位置，那么这个选手就会因为无法继续移动棋子而被判输掉这局游戏。</a:t>
            </a:r>
          </a:p>
          <a:p>
            <a:r>
              <a:rPr lang="zh-CN" altLang="en-US">
                <a:latin typeface="宋体" panose="02010600030101010101" pitchFamily="2" charset="-122"/>
              </a:rPr>
              <a:t>       对于给定的有向图和初始位置，请你判断出选手</a:t>
            </a:r>
            <a:r>
              <a:rPr lang="en-US" altLang="zh-CN">
                <a:latin typeface="宋体" panose="02010600030101010101" pitchFamily="2" charset="-122"/>
              </a:rPr>
              <a:t>I</a:t>
            </a:r>
            <a:r>
              <a:rPr lang="zh-CN" altLang="en-US">
                <a:latin typeface="宋体" panose="02010600030101010101" pitchFamily="2" charset="-122"/>
              </a:rPr>
              <a:t>与选手</a:t>
            </a:r>
            <a:r>
              <a:rPr lang="en-US" altLang="zh-CN">
                <a:latin typeface="宋体" panose="02010600030101010101" pitchFamily="2" charset="-122"/>
              </a:rPr>
              <a:t>II</a:t>
            </a:r>
            <a:r>
              <a:rPr lang="zh-CN" altLang="en-US">
                <a:latin typeface="宋体" panose="02010600030101010101" pitchFamily="2" charset="-122"/>
              </a:rPr>
              <a:t>谁会获胜。</a:t>
            </a:r>
          </a:p>
          <a:p>
            <a:endParaRPr lang="zh-CN" altLang="en-US">
              <a:latin typeface="Verdana" panose="020B0604030504040204" pitchFamily="34" charset="0"/>
            </a:endParaRPr>
          </a:p>
          <a:p>
            <a:r>
              <a:rPr lang="zh-CN" altLang="en-US">
                <a:latin typeface="Verdana" panose="020B0604030504040204" pitchFamily="34" charset="0"/>
              </a:rPr>
              <a:t>                                  楼天城　</a:t>
            </a:r>
            <a:r>
              <a:rPr lang="en-US" altLang="zh-CN">
                <a:latin typeface="Verdana" panose="020B0604030504040204" pitchFamily="34" charset="0"/>
              </a:rPr>
              <a:t>《</a:t>
            </a:r>
            <a:r>
              <a:rPr lang="zh-CN" altLang="en-US">
                <a:latin typeface="Verdana" panose="020B0604030504040204" pitchFamily="34" charset="0"/>
              </a:rPr>
              <a:t>浅谈一类博弈问题的解法</a:t>
            </a:r>
            <a:r>
              <a:rPr lang="en-US" altLang="zh-CN">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1000" fill="hold"/>
                                        <p:tgtEl>
                                          <p:spTgt spid="51202"/>
                                        </p:tgtEl>
                                        <p:attrNameLst>
                                          <p:attrName>ppt_w</p:attrName>
                                        </p:attrNameLst>
                                      </p:cBhvr>
                                      <p:tavLst>
                                        <p:tav tm="0">
                                          <p:val>
                                            <p:fltVal val="0"/>
                                          </p:val>
                                        </p:tav>
                                        <p:tav tm="100000">
                                          <p:val>
                                            <p:strVal val="#ppt_w"/>
                                          </p:val>
                                        </p:tav>
                                      </p:tavLst>
                                    </p:anim>
                                    <p:anim calcmode="lin" valueType="num">
                                      <p:cBhvr>
                                        <p:cTn id="8" dur="1000" fill="hold"/>
                                        <p:tgtEl>
                                          <p:spTgt spid="51202"/>
                                        </p:tgtEl>
                                        <p:attrNameLst>
                                          <p:attrName>ppt_h</p:attrName>
                                        </p:attrNameLst>
                                      </p:cBhvr>
                                      <p:tavLst>
                                        <p:tav tm="0">
                                          <p:val>
                                            <p:fltVal val="0"/>
                                          </p:val>
                                        </p:tav>
                                        <p:tav tm="100000">
                                          <p:val>
                                            <p:strVal val="#ppt_h"/>
                                          </p:val>
                                        </p:tav>
                                      </p:tavLst>
                                    </p:anim>
                                    <p:anim calcmode="lin" valueType="num">
                                      <p:cBhvr>
                                        <p:cTn id="9" dur="1000" fill="hold"/>
                                        <p:tgtEl>
                                          <p:spTgt spid="512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dissolve">
                                      <p:cBhvr>
                                        <p:cTn id="15"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16BDAD2-A771-4BB7-83DE-D6B56F6D6284}"/>
              </a:ext>
            </a:extLst>
          </p:cNvPr>
          <p:cNvSpPr>
            <a:spLocks noGrp="1"/>
          </p:cNvSpPr>
          <p:nvPr>
            <p:ph type="sldNum" sz="quarter" idx="12"/>
          </p:nvPr>
        </p:nvSpPr>
        <p:spPr/>
        <p:txBody>
          <a:bodyPr/>
          <a:lstStyle/>
          <a:p>
            <a:fld id="{98FF6A06-1CE8-430F-AFC2-294B0E73B57A}" type="slidenum">
              <a:rPr lang="en-US" altLang="zh-CN"/>
              <a:pPr/>
              <a:t>6</a:t>
            </a:fld>
            <a:endParaRPr lang="en-US" altLang="zh-CN"/>
          </a:p>
        </p:txBody>
      </p:sp>
      <p:sp>
        <p:nvSpPr>
          <p:cNvPr id="22530" name="Rectangle 2">
            <a:extLst>
              <a:ext uri="{FF2B5EF4-FFF2-40B4-BE49-F238E27FC236}">
                <a16:creationId xmlns:a16="http://schemas.microsoft.com/office/drawing/2014/main" id="{94A63104-4939-47CF-AB37-6FA09FF06C1D}"/>
              </a:ext>
            </a:extLst>
          </p:cNvPr>
          <p:cNvSpPr>
            <a:spLocks noGrp="1" noChangeArrowheads="1"/>
          </p:cNvSpPr>
          <p:nvPr>
            <p:ph type="title"/>
          </p:nvPr>
        </p:nvSpPr>
        <p:spPr/>
        <p:txBody>
          <a:bodyPr/>
          <a:lstStyle/>
          <a:p>
            <a:r>
              <a:rPr lang="en-US" altLang="zh-CN"/>
              <a:t>ICPC</a:t>
            </a:r>
            <a:r>
              <a:rPr lang="zh-CN" altLang="en-US"/>
              <a:t>竞赛规则</a:t>
            </a:r>
          </a:p>
        </p:txBody>
      </p:sp>
      <p:sp>
        <p:nvSpPr>
          <p:cNvPr id="22532" name="Rectangle 4">
            <a:extLst>
              <a:ext uri="{FF2B5EF4-FFF2-40B4-BE49-F238E27FC236}">
                <a16:creationId xmlns:a16="http://schemas.microsoft.com/office/drawing/2014/main" id="{5EAEC2A3-F673-40FA-9244-3DA148A6691D}"/>
              </a:ext>
            </a:extLst>
          </p:cNvPr>
          <p:cNvSpPr>
            <a:spLocks noGrp="1" noChangeArrowheads="1"/>
          </p:cNvSpPr>
          <p:nvPr>
            <p:ph type="body" idx="1"/>
          </p:nvPr>
        </p:nvSpPr>
        <p:spPr>
          <a:xfrm>
            <a:off x="1182688" y="2017713"/>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三人组队</a:t>
            </a:r>
          </a:p>
          <a:p>
            <a:r>
              <a:rPr lang="zh-CN" altLang="en-US"/>
              <a:t>在</a:t>
            </a:r>
            <a:r>
              <a:rPr lang="en-US" altLang="zh-CN"/>
              <a:t>4~6</a:t>
            </a:r>
            <a:r>
              <a:rPr lang="zh-CN" altLang="en-US"/>
              <a:t>小时</a:t>
            </a:r>
          </a:p>
          <a:p>
            <a:r>
              <a:rPr lang="zh-CN" altLang="en-US"/>
              <a:t>编写</a:t>
            </a:r>
            <a:r>
              <a:rPr lang="en-US" altLang="zh-CN"/>
              <a:t>C/C++</a:t>
            </a:r>
            <a:r>
              <a:rPr lang="zh-CN" altLang="en-US"/>
              <a:t>或</a:t>
            </a:r>
            <a:r>
              <a:rPr lang="en-US" altLang="zh-CN"/>
              <a:t>Java</a:t>
            </a:r>
            <a:r>
              <a:rPr lang="zh-CN" altLang="en-US"/>
              <a:t>程序</a:t>
            </a:r>
          </a:p>
          <a:p>
            <a:r>
              <a:rPr lang="zh-CN" altLang="en-US"/>
              <a:t>解决</a:t>
            </a:r>
            <a:r>
              <a:rPr lang="en-US" altLang="zh-CN"/>
              <a:t>6~10</a:t>
            </a:r>
            <a:r>
              <a:rPr lang="zh-CN" altLang="en-US"/>
              <a:t>道题</a:t>
            </a:r>
          </a:p>
          <a:p>
            <a:r>
              <a:rPr lang="zh-CN" altLang="en-US"/>
              <a:t>完成题目数多的队伍优胜</a:t>
            </a:r>
          </a:p>
          <a:p>
            <a:r>
              <a:rPr lang="zh-CN" altLang="en-US"/>
              <a:t>完成题目数一样的队伍</a:t>
            </a:r>
            <a:r>
              <a:rPr lang="en-US" altLang="zh-CN"/>
              <a:t>, </a:t>
            </a:r>
            <a:r>
              <a:rPr lang="zh-CN" altLang="en-US"/>
              <a:t>罚时少的优胜</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horizont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2532">
                                            <p:txEl>
                                              <p:pRg st="0" end="0"/>
                                            </p:txEl>
                                          </p:spTgt>
                                        </p:tgtEl>
                                        <p:attrNameLst>
                                          <p:attrName>style.visibility</p:attrName>
                                        </p:attrNameLst>
                                      </p:cBhvr>
                                      <p:to>
                                        <p:strVal val="visible"/>
                                      </p:to>
                                    </p:set>
                                    <p:anim calcmode="lin" valueType="num">
                                      <p:cBhvr>
                                        <p:cTn id="12"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5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22532">
                                            <p:txEl>
                                              <p:pRg st="1" end="1"/>
                                            </p:txEl>
                                          </p:spTgt>
                                        </p:tgtEl>
                                        <p:attrNameLst>
                                          <p:attrName>style.visibility</p:attrName>
                                        </p:attrNameLst>
                                      </p:cBhvr>
                                      <p:to>
                                        <p:strVal val="visible"/>
                                      </p:to>
                                    </p:set>
                                    <p:anim calcmode="lin" valueType="num">
                                      <p:cBhvr>
                                        <p:cTn id="18"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253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22532">
                                            <p:txEl>
                                              <p:pRg st="2" end="2"/>
                                            </p:txEl>
                                          </p:spTgt>
                                        </p:tgtEl>
                                        <p:attrNameLst>
                                          <p:attrName>style.visibility</p:attrName>
                                        </p:attrNameLst>
                                      </p:cBhvr>
                                      <p:to>
                                        <p:strVal val="visible"/>
                                      </p:to>
                                    </p:set>
                                    <p:anim calcmode="lin" valueType="num">
                                      <p:cBhvr>
                                        <p:cTn id="24"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253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22532">
                                            <p:txEl>
                                              <p:pRg st="3" end="3"/>
                                            </p:txEl>
                                          </p:spTgt>
                                        </p:tgtEl>
                                        <p:attrNameLst>
                                          <p:attrName>style.visibility</p:attrName>
                                        </p:attrNameLst>
                                      </p:cBhvr>
                                      <p:to>
                                        <p:strVal val="visible"/>
                                      </p:to>
                                    </p:set>
                                    <p:anim calcmode="lin" valueType="num">
                                      <p:cBhvr>
                                        <p:cTn id="30"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2253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22532">
                                            <p:txEl>
                                              <p:pRg st="4" end="4"/>
                                            </p:txEl>
                                          </p:spTgt>
                                        </p:tgtEl>
                                        <p:attrNameLst>
                                          <p:attrName>style.visibility</p:attrName>
                                        </p:attrNameLst>
                                      </p:cBhvr>
                                      <p:to>
                                        <p:strVal val="visible"/>
                                      </p:to>
                                    </p:set>
                                    <p:anim calcmode="lin" valueType="num">
                                      <p:cBhvr>
                                        <p:cTn id="36"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2253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2532">
                                            <p:txEl>
                                              <p:pRg st="5" end="5"/>
                                            </p:txEl>
                                          </p:spTgt>
                                        </p:tgtEl>
                                        <p:attrNameLst>
                                          <p:attrName>style.visibility</p:attrName>
                                        </p:attrNameLst>
                                      </p:cBhvr>
                                      <p:to>
                                        <p:strVal val="visible"/>
                                      </p:to>
                                    </p:set>
                                    <p:anim calcmode="lin" valueType="num">
                                      <p:cBhvr>
                                        <p:cTn id="42" dur="500" fill="hold"/>
                                        <p:tgtEl>
                                          <p:spTgt spid="2253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253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95BE77E5-A649-417C-89F9-F8DD8D94B0A9}"/>
              </a:ext>
            </a:extLst>
          </p:cNvPr>
          <p:cNvSpPr>
            <a:spLocks noGrp="1"/>
          </p:cNvSpPr>
          <p:nvPr>
            <p:ph type="sldNum" sz="quarter" idx="12"/>
          </p:nvPr>
        </p:nvSpPr>
        <p:spPr/>
        <p:txBody>
          <a:bodyPr/>
          <a:lstStyle/>
          <a:p>
            <a:fld id="{3959F2B4-EE20-4DA3-9086-57B802DD489D}" type="slidenum">
              <a:rPr lang="en-US" altLang="zh-CN"/>
              <a:pPr/>
              <a:t>60</a:t>
            </a:fld>
            <a:endParaRPr lang="en-US" altLang="zh-CN"/>
          </a:p>
        </p:txBody>
      </p:sp>
      <p:sp>
        <p:nvSpPr>
          <p:cNvPr id="105474" name="Rectangle 2">
            <a:extLst>
              <a:ext uri="{FF2B5EF4-FFF2-40B4-BE49-F238E27FC236}">
                <a16:creationId xmlns:a16="http://schemas.microsoft.com/office/drawing/2014/main" id="{9B4D5B6F-438F-404D-B50B-CEDEB227AFAD}"/>
              </a:ext>
            </a:extLst>
          </p:cNvPr>
          <p:cNvSpPr>
            <a:spLocks noGrp="1" noChangeArrowheads="1"/>
          </p:cNvSpPr>
          <p:nvPr>
            <p:ph type="title"/>
          </p:nvPr>
        </p:nvSpPr>
        <p:spPr/>
        <p:txBody>
          <a:bodyPr/>
          <a:lstStyle/>
          <a:p>
            <a:r>
              <a:rPr lang="zh-CN" altLang="en-US" sz="4800" b="1"/>
              <a:t>局面</a:t>
            </a:r>
          </a:p>
        </p:txBody>
      </p:sp>
      <p:sp>
        <p:nvSpPr>
          <p:cNvPr id="105477" name="Text Box 5">
            <a:extLst>
              <a:ext uri="{FF2B5EF4-FFF2-40B4-BE49-F238E27FC236}">
                <a16:creationId xmlns:a16="http://schemas.microsoft.com/office/drawing/2014/main" id="{E3DE175B-C293-4A08-8778-62B4E1A29A28}"/>
              </a:ext>
            </a:extLst>
          </p:cNvPr>
          <p:cNvSpPr txBox="1">
            <a:spLocks noChangeArrowheads="1"/>
          </p:cNvSpPr>
          <p:nvPr/>
        </p:nvSpPr>
        <p:spPr bwMode="auto">
          <a:xfrm>
            <a:off x="1219200" y="25908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Ｍａｘ局面</a:t>
            </a:r>
          </a:p>
        </p:txBody>
      </p:sp>
      <p:sp>
        <p:nvSpPr>
          <p:cNvPr id="105479" name="Text Box 7">
            <a:extLst>
              <a:ext uri="{FF2B5EF4-FFF2-40B4-BE49-F238E27FC236}">
                <a16:creationId xmlns:a16="http://schemas.microsoft.com/office/drawing/2014/main" id="{8EC39F45-12A6-4077-BA38-FD9F4FA9C2FD}"/>
              </a:ext>
            </a:extLst>
          </p:cNvPr>
          <p:cNvSpPr txBox="1">
            <a:spLocks noChangeArrowheads="1"/>
          </p:cNvSpPr>
          <p:nvPr/>
        </p:nvSpPr>
        <p:spPr bwMode="auto">
          <a:xfrm>
            <a:off x="1219200" y="32766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Ｍｉｎ局面</a:t>
            </a:r>
          </a:p>
        </p:txBody>
      </p:sp>
      <p:sp>
        <p:nvSpPr>
          <p:cNvPr id="105480" name="Text Box 8">
            <a:extLst>
              <a:ext uri="{FF2B5EF4-FFF2-40B4-BE49-F238E27FC236}">
                <a16:creationId xmlns:a16="http://schemas.microsoft.com/office/drawing/2014/main" id="{0C0E2D17-9FC9-4670-84DE-2CE299B1C81D}"/>
              </a:ext>
            </a:extLst>
          </p:cNvPr>
          <p:cNvSpPr txBox="1">
            <a:spLocks noChangeArrowheads="1"/>
          </p:cNvSpPr>
          <p:nvPr/>
        </p:nvSpPr>
        <p:spPr bwMode="auto">
          <a:xfrm>
            <a:off x="1219200" y="39624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终结局面</a:t>
            </a:r>
          </a:p>
        </p:txBody>
      </p:sp>
      <p:sp>
        <p:nvSpPr>
          <p:cNvPr id="105481" name="Text Box 9">
            <a:extLst>
              <a:ext uri="{FF2B5EF4-FFF2-40B4-BE49-F238E27FC236}">
                <a16:creationId xmlns:a16="http://schemas.microsoft.com/office/drawing/2014/main" id="{32EC7F49-4DC5-440C-A569-CBFA8C4B0945}"/>
              </a:ext>
            </a:extLst>
          </p:cNvPr>
          <p:cNvSpPr txBox="1">
            <a:spLocks noChangeArrowheads="1"/>
          </p:cNvSpPr>
          <p:nvPr/>
        </p:nvSpPr>
        <p:spPr bwMode="auto">
          <a:xfrm>
            <a:off x="1219200" y="1905000"/>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局面估价函数</a:t>
            </a:r>
          </a:p>
        </p:txBody>
      </p:sp>
      <p:sp>
        <p:nvSpPr>
          <p:cNvPr id="105483" name="Text Box 11">
            <a:extLst>
              <a:ext uri="{FF2B5EF4-FFF2-40B4-BE49-F238E27FC236}">
                <a16:creationId xmlns:a16="http://schemas.microsoft.com/office/drawing/2014/main" id="{E9CE82F3-88AC-4E00-9FE5-13C5BFD9B4C3}"/>
              </a:ext>
            </a:extLst>
          </p:cNvPr>
          <p:cNvSpPr txBox="1">
            <a:spLocks noChangeArrowheads="1"/>
          </p:cNvSpPr>
          <p:nvPr/>
        </p:nvSpPr>
        <p:spPr bwMode="auto">
          <a:xfrm>
            <a:off x="1219200" y="46482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b="1">
                <a:latin typeface="Courier New" panose="02070309020205020404" pitchFamily="49" charset="0"/>
              </a:rPr>
              <a:t>Alpha-Beta</a:t>
            </a:r>
            <a:r>
              <a:rPr lang="zh-CN" altLang="en-US" sz="3200">
                <a:latin typeface="Verdana" panose="020B0604030504040204" pitchFamily="34" charset="0"/>
              </a:rPr>
              <a:t>剪枝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p:tgtEl>
                                          <p:spTgt spid="105474"/>
                                        </p:tgtEl>
                                        <p:attrNameLst>
                                          <p:attrName>ppt_x</p:attrName>
                                        </p:attrNameLst>
                                      </p:cBhvr>
                                      <p:tavLst>
                                        <p:tav tm="0">
                                          <p:val>
                                            <p:strVal val="#ppt_x-#ppt_w*1.125000"/>
                                          </p:val>
                                        </p:tav>
                                        <p:tav tm="100000">
                                          <p:val>
                                            <p:strVal val="#ppt_x"/>
                                          </p:val>
                                        </p:tav>
                                      </p:tavLst>
                                    </p:anim>
                                    <p:animEffect transition="in" filter="wipe(right)">
                                      <p:cBhvr>
                                        <p:cTn id="8" dur="500"/>
                                        <p:tgtEl>
                                          <p:spTgt spid="10547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05481"/>
                                        </p:tgtEl>
                                        <p:attrNameLst>
                                          <p:attrName>style.visibility</p:attrName>
                                        </p:attrNameLst>
                                      </p:cBhvr>
                                      <p:to>
                                        <p:strVal val="visible"/>
                                      </p:to>
                                    </p:set>
                                    <p:animEffect transition="in" filter="checkerboard(down)">
                                      <p:cBhvr>
                                        <p:cTn id="13" dur="500"/>
                                        <p:tgtEl>
                                          <p:spTgt spid="1054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05477"/>
                                        </p:tgtEl>
                                        <p:attrNameLst>
                                          <p:attrName>style.visibility</p:attrName>
                                        </p:attrNameLst>
                                      </p:cBhvr>
                                      <p:to>
                                        <p:strVal val="visible"/>
                                      </p:to>
                                    </p:set>
                                    <p:animEffect transition="in" filter="checkerboard(down)">
                                      <p:cBhvr>
                                        <p:cTn id="18" dur="500"/>
                                        <p:tgtEl>
                                          <p:spTgt spid="1054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05479"/>
                                        </p:tgtEl>
                                        <p:attrNameLst>
                                          <p:attrName>style.visibility</p:attrName>
                                        </p:attrNameLst>
                                      </p:cBhvr>
                                      <p:to>
                                        <p:strVal val="visible"/>
                                      </p:to>
                                    </p:set>
                                    <p:animEffect transition="in" filter="checkerboard(down)">
                                      <p:cBhvr>
                                        <p:cTn id="23" dur="500"/>
                                        <p:tgtEl>
                                          <p:spTgt spid="1054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05480"/>
                                        </p:tgtEl>
                                        <p:attrNameLst>
                                          <p:attrName>style.visibility</p:attrName>
                                        </p:attrNameLst>
                                      </p:cBhvr>
                                      <p:to>
                                        <p:strVal val="visible"/>
                                      </p:to>
                                    </p:set>
                                    <p:animEffect transition="in" filter="checkerboard(down)">
                                      <p:cBhvr>
                                        <p:cTn id="28" dur="500"/>
                                        <p:tgtEl>
                                          <p:spTgt spid="1054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105483"/>
                                        </p:tgtEl>
                                        <p:attrNameLst>
                                          <p:attrName>style.visibility</p:attrName>
                                        </p:attrNameLst>
                                      </p:cBhvr>
                                      <p:to>
                                        <p:strVal val="visible"/>
                                      </p:to>
                                    </p:set>
                                    <p:animEffect transition="in" filter="checkerboard(down)">
                                      <p:cBhvr>
                                        <p:cTn id="33" dur="500"/>
                                        <p:tgtEl>
                                          <p:spTgt spid="105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7" grpId="0" autoUpdateAnimBg="0"/>
      <p:bldP spid="105479" grpId="0" autoUpdateAnimBg="0"/>
      <p:bldP spid="105480" grpId="0" autoUpdateAnimBg="0"/>
      <p:bldP spid="105481" grpId="0" autoUpdateAnimBg="0"/>
      <p:bldP spid="10548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F9042AA-F191-4EB2-A2BC-6493C681E07B}"/>
              </a:ext>
            </a:extLst>
          </p:cNvPr>
          <p:cNvSpPr>
            <a:spLocks noGrp="1"/>
          </p:cNvSpPr>
          <p:nvPr>
            <p:ph type="sldNum" sz="quarter" idx="12"/>
          </p:nvPr>
        </p:nvSpPr>
        <p:spPr/>
        <p:txBody>
          <a:bodyPr/>
          <a:lstStyle/>
          <a:p>
            <a:fld id="{1A3E5DE4-8606-4599-9E71-37C6629EC429}" type="slidenum">
              <a:rPr lang="en-US" altLang="zh-CN"/>
              <a:pPr/>
              <a:t>61</a:t>
            </a:fld>
            <a:endParaRPr lang="en-US" altLang="zh-CN"/>
          </a:p>
        </p:txBody>
      </p:sp>
      <p:sp>
        <p:nvSpPr>
          <p:cNvPr id="104450" name="Rectangle 2">
            <a:extLst>
              <a:ext uri="{FF2B5EF4-FFF2-40B4-BE49-F238E27FC236}">
                <a16:creationId xmlns:a16="http://schemas.microsoft.com/office/drawing/2014/main" id="{2F1DDB1D-AA76-47F4-BA78-CAA32C9CA18D}"/>
              </a:ext>
            </a:extLst>
          </p:cNvPr>
          <p:cNvSpPr>
            <a:spLocks noGrp="1" noChangeArrowheads="1"/>
          </p:cNvSpPr>
          <p:nvPr>
            <p:ph type="title"/>
          </p:nvPr>
        </p:nvSpPr>
        <p:spPr>
          <a:xfrm>
            <a:off x="519113" y="819150"/>
            <a:ext cx="8243887" cy="552450"/>
          </a:xfrm>
        </p:spPr>
        <p:txBody>
          <a:bodyPr/>
          <a:lstStyle/>
          <a:p>
            <a:r>
              <a:rPr lang="en-US" altLang="zh-CN" sz="4000" b="1">
                <a:latin typeface="Courier New" panose="02070309020205020404" pitchFamily="49" charset="0"/>
              </a:rPr>
              <a:t>A Multiplication Game</a:t>
            </a:r>
            <a:br>
              <a:rPr lang="en-US" altLang="zh-CN" sz="4000" b="1">
                <a:latin typeface="Courier New" panose="02070309020205020404" pitchFamily="49" charset="0"/>
              </a:rPr>
            </a:br>
            <a:r>
              <a:rPr lang="zh-CN" altLang="en-US" sz="3600" b="1">
                <a:latin typeface="Courier New" panose="02070309020205020404" pitchFamily="49" charset="0"/>
              </a:rPr>
              <a:t>（ＺＯＪ１８９３）</a:t>
            </a:r>
          </a:p>
        </p:txBody>
      </p:sp>
      <p:sp>
        <p:nvSpPr>
          <p:cNvPr id="104452" name="Text Box 4">
            <a:extLst>
              <a:ext uri="{FF2B5EF4-FFF2-40B4-BE49-F238E27FC236}">
                <a16:creationId xmlns:a16="http://schemas.microsoft.com/office/drawing/2014/main" id="{85BFFA98-3765-46E4-83EC-C315C9373F74}"/>
              </a:ext>
            </a:extLst>
          </p:cNvPr>
          <p:cNvSpPr txBox="1">
            <a:spLocks noChangeArrowheads="1"/>
          </p:cNvSpPr>
          <p:nvPr/>
        </p:nvSpPr>
        <p:spPr bwMode="auto">
          <a:xfrm>
            <a:off x="1295400" y="1828800"/>
            <a:ext cx="7467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Stan</a:t>
            </a:r>
            <a:r>
              <a:rPr lang="zh-CN" altLang="en-US" sz="3200"/>
              <a:t>和</a:t>
            </a:r>
            <a:r>
              <a:rPr lang="en-US" altLang="zh-CN" sz="3200"/>
              <a:t>Ollie</a:t>
            </a:r>
            <a:r>
              <a:rPr lang="zh-CN" altLang="en-US" sz="3200"/>
              <a:t>一起做游戏。游戏的内容是将一个整数ｐ乘上２到９中的任一个数。</a:t>
            </a:r>
            <a:r>
              <a:rPr lang="en-US" altLang="zh-CN" sz="3200"/>
              <a:t>Stan</a:t>
            </a:r>
            <a:r>
              <a:rPr lang="zh-CN" altLang="en-US" sz="3200"/>
              <a:t>总是从ｐ＝１开始，然后两个人交替相乘。在游戏开始前，两个人订了一个数ｎ（</a:t>
            </a:r>
            <a:r>
              <a:rPr lang="en-US" altLang="zh-CN" sz="3200"/>
              <a:t>1&lt;n&lt;4294967295 ),</a:t>
            </a:r>
            <a:r>
              <a:rPr lang="zh-CN" altLang="en-US" sz="3200"/>
              <a:t>谁先到达ｎ，谁就是最后的胜利者。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p:tgtEl>
                                          <p:spTgt spid="104450"/>
                                        </p:tgtEl>
                                        <p:attrNameLst>
                                          <p:attrName>ppt_x</p:attrName>
                                        </p:attrNameLst>
                                      </p:cBhvr>
                                      <p:tavLst>
                                        <p:tav tm="0">
                                          <p:val>
                                            <p:strVal val="#ppt_x-#ppt_w*1.125000"/>
                                          </p:val>
                                        </p:tav>
                                        <p:tav tm="100000">
                                          <p:val>
                                            <p:strVal val="#ppt_x"/>
                                          </p:val>
                                        </p:tav>
                                      </p:tavLst>
                                    </p:anim>
                                    <p:animEffect transition="in" filter="wipe(right)">
                                      <p:cBhvr>
                                        <p:cTn id="8" dur="500"/>
                                        <p:tgtEl>
                                          <p:spTgt spid="1044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Effect transition="in" filter="dissolve">
                                      <p:cBhvr>
                                        <p:cTn id="13"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06725444-6D62-4113-B99A-420FCDD471E0}"/>
              </a:ext>
            </a:extLst>
          </p:cNvPr>
          <p:cNvSpPr>
            <a:spLocks noGrp="1"/>
          </p:cNvSpPr>
          <p:nvPr>
            <p:ph type="sldNum" sz="quarter" idx="12"/>
          </p:nvPr>
        </p:nvSpPr>
        <p:spPr/>
        <p:txBody>
          <a:bodyPr/>
          <a:lstStyle/>
          <a:p>
            <a:fld id="{194ECAAD-3C34-4DE9-9267-8C1446EC706A}" type="slidenum">
              <a:rPr lang="en-US" altLang="zh-CN"/>
              <a:pPr/>
              <a:t>62</a:t>
            </a:fld>
            <a:endParaRPr lang="en-US" altLang="zh-CN"/>
          </a:p>
        </p:txBody>
      </p:sp>
      <p:sp>
        <p:nvSpPr>
          <p:cNvPr id="52226" name="Rectangle 2">
            <a:extLst>
              <a:ext uri="{FF2B5EF4-FFF2-40B4-BE49-F238E27FC236}">
                <a16:creationId xmlns:a16="http://schemas.microsoft.com/office/drawing/2014/main" id="{E136FE7A-98C0-4DF6-9654-722389FFEB27}"/>
              </a:ext>
            </a:extLst>
          </p:cNvPr>
          <p:cNvSpPr>
            <a:spLocks noGrp="1" noChangeArrowheads="1"/>
          </p:cNvSpPr>
          <p:nvPr>
            <p:ph type="title" idx="4294967295"/>
          </p:nvPr>
        </p:nvSpPr>
        <p:spPr>
          <a:xfrm>
            <a:off x="609600" y="685800"/>
            <a:ext cx="8243888" cy="1314450"/>
          </a:xfrm>
        </p:spPr>
        <p:txBody>
          <a:bodyPr/>
          <a:lstStyle/>
          <a:p>
            <a:r>
              <a:rPr lang="zh-CN" altLang="en-US" sz="4800" b="1"/>
              <a:t>最大公约数　最小公倍数</a:t>
            </a:r>
            <a:br>
              <a:rPr lang="zh-CN" altLang="en-US"/>
            </a:br>
            <a:endParaRPr lang="zh-CN" altLang="en-US"/>
          </a:p>
        </p:txBody>
      </p:sp>
      <p:sp>
        <p:nvSpPr>
          <p:cNvPr id="52228" name="Text Box 4">
            <a:extLst>
              <a:ext uri="{FF2B5EF4-FFF2-40B4-BE49-F238E27FC236}">
                <a16:creationId xmlns:a16="http://schemas.microsoft.com/office/drawing/2014/main" id="{941968D9-8B6E-4A9F-8DED-7286E337B4F7}"/>
              </a:ext>
            </a:extLst>
          </p:cNvPr>
          <p:cNvSpPr txBox="1">
            <a:spLocks noChangeArrowheads="1"/>
          </p:cNvSpPr>
          <p:nvPr/>
        </p:nvSpPr>
        <p:spPr bwMode="auto">
          <a:xfrm>
            <a:off x="838200" y="1600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b="1">
                <a:latin typeface="Verdana" panose="020B0604030504040204" pitchFamily="34" charset="0"/>
              </a:rPr>
              <a:t>欧几里得辗转相除</a:t>
            </a:r>
          </a:p>
        </p:txBody>
      </p:sp>
      <p:sp>
        <p:nvSpPr>
          <p:cNvPr id="52229" name="Text Box 5">
            <a:extLst>
              <a:ext uri="{FF2B5EF4-FFF2-40B4-BE49-F238E27FC236}">
                <a16:creationId xmlns:a16="http://schemas.microsoft.com/office/drawing/2014/main" id="{FD04D79C-260A-49C7-BC63-F484DB6A3BD8}"/>
              </a:ext>
            </a:extLst>
          </p:cNvPr>
          <p:cNvSpPr txBox="1">
            <a:spLocks noChangeArrowheads="1"/>
          </p:cNvSpPr>
          <p:nvPr/>
        </p:nvSpPr>
        <p:spPr bwMode="auto">
          <a:xfrm>
            <a:off x="990600" y="2514600"/>
            <a:ext cx="701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Courier New" panose="02070309020205020404" pitchFamily="49" charset="0"/>
              </a:rPr>
              <a:t>int gcd ( int a , int b){</a:t>
            </a:r>
          </a:p>
          <a:p>
            <a:r>
              <a:rPr lang="en-US" altLang="zh-CN" sz="2400" b="1">
                <a:latin typeface="Courier New" panose="02070309020205020404" pitchFamily="49" charset="0"/>
              </a:rPr>
              <a:t>	return b?gcd(b,a%b):a;</a:t>
            </a:r>
          </a:p>
          <a:p>
            <a:r>
              <a:rPr lang="en-US" altLang="zh-CN" sz="2400" b="1">
                <a:latin typeface="Courier New" panose="02070309020205020404" pitchFamily="49" charset="0"/>
              </a:rPr>
              <a:t>}</a:t>
            </a:r>
          </a:p>
        </p:txBody>
      </p:sp>
      <p:sp>
        <p:nvSpPr>
          <p:cNvPr id="52230" name="Text Box 6">
            <a:extLst>
              <a:ext uri="{FF2B5EF4-FFF2-40B4-BE49-F238E27FC236}">
                <a16:creationId xmlns:a16="http://schemas.microsoft.com/office/drawing/2014/main" id="{2DB6FA64-6D15-4E21-9072-297038B41BE4}"/>
              </a:ext>
            </a:extLst>
          </p:cNvPr>
          <p:cNvSpPr txBox="1">
            <a:spLocks noChangeArrowheads="1"/>
          </p:cNvSpPr>
          <p:nvPr/>
        </p:nvSpPr>
        <p:spPr bwMode="auto">
          <a:xfrm>
            <a:off x="990600" y="4038600"/>
            <a:ext cx="6096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Courier New" panose="02070309020205020404" pitchFamily="49" charset="0"/>
              </a:rPr>
              <a:t>int lcm ( int a , int b){</a:t>
            </a:r>
          </a:p>
          <a:p>
            <a:r>
              <a:rPr lang="en-US" altLang="zh-CN" sz="2400" b="1">
                <a:latin typeface="Courier New" panose="02070309020205020404" pitchFamily="49" charset="0"/>
              </a:rPr>
              <a:t>	return a / gcd (a , b) * b;</a:t>
            </a:r>
          </a:p>
          <a:p>
            <a:r>
              <a:rPr lang="en-US" altLang="zh-CN" sz="24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p:tgtEl>
                                          <p:spTgt spid="52226"/>
                                        </p:tgtEl>
                                        <p:attrNameLst>
                                          <p:attrName>ppt_x</p:attrName>
                                        </p:attrNameLst>
                                      </p:cBhvr>
                                      <p:tavLst>
                                        <p:tav tm="0">
                                          <p:val>
                                            <p:strVal val="#ppt_x-#ppt_w*1.125000"/>
                                          </p:val>
                                        </p:tav>
                                        <p:tav tm="100000">
                                          <p:val>
                                            <p:strVal val="#ppt_x"/>
                                          </p:val>
                                        </p:tav>
                                      </p:tavLst>
                                    </p:anim>
                                    <p:animEffect transition="in" filter="wipe(right)">
                                      <p:cBhvr>
                                        <p:cTn id="8" dur="500"/>
                                        <p:tgtEl>
                                          <p:spTgt spid="522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2228"/>
                                        </p:tgtEl>
                                        <p:attrNameLst>
                                          <p:attrName>style.visibility</p:attrName>
                                        </p:attrNameLst>
                                      </p:cBhvr>
                                      <p:to>
                                        <p:strVal val="visible"/>
                                      </p:to>
                                    </p:set>
                                    <p:animEffect transition="in" filter="checkerboard(down)">
                                      <p:cBhvr>
                                        <p:cTn id="13" dur="500"/>
                                        <p:tgtEl>
                                          <p:spTgt spid="52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2229"/>
                                        </p:tgtEl>
                                        <p:attrNameLst>
                                          <p:attrName>style.visibility</p:attrName>
                                        </p:attrNameLst>
                                      </p:cBhvr>
                                      <p:to>
                                        <p:strVal val="visible"/>
                                      </p:to>
                                    </p:set>
                                    <p:animEffect transition="in" filter="checkerboard(down)">
                                      <p:cBhvr>
                                        <p:cTn id="18" dur="500"/>
                                        <p:tgtEl>
                                          <p:spTgt spid="522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2230"/>
                                        </p:tgtEl>
                                        <p:attrNameLst>
                                          <p:attrName>style.visibility</p:attrName>
                                        </p:attrNameLst>
                                      </p:cBhvr>
                                      <p:to>
                                        <p:strVal val="visible"/>
                                      </p:to>
                                    </p:set>
                                    <p:animEffect transition="in" filter="checkerboard(down)">
                                      <p:cBhvr>
                                        <p:cTn id="23"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8" grpId="0" autoUpdateAnimBg="0"/>
      <p:bldP spid="52229" grpId="0" autoUpdateAnimBg="0"/>
      <p:bldP spid="5223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7">
            <a:extLst>
              <a:ext uri="{FF2B5EF4-FFF2-40B4-BE49-F238E27FC236}">
                <a16:creationId xmlns:a16="http://schemas.microsoft.com/office/drawing/2014/main" id="{1ADD767F-08B9-47E9-A0FA-F99B89698BFD}"/>
              </a:ext>
            </a:extLst>
          </p:cNvPr>
          <p:cNvSpPr>
            <a:spLocks noGrp="1"/>
          </p:cNvSpPr>
          <p:nvPr>
            <p:ph type="sldNum" sz="quarter" idx="12"/>
          </p:nvPr>
        </p:nvSpPr>
        <p:spPr/>
        <p:txBody>
          <a:bodyPr/>
          <a:lstStyle/>
          <a:p>
            <a:fld id="{C0C8E9D2-4A5C-4FF8-8FA5-BFEBBCFB4BC9}" type="slidenum">
              <a:rPr lang="en-US" altLang="zh-CN"/>
              <a:pPr/>
              <a:t>63</a:t>
            </a:fld>
            <a:endParaRPr lang="en-US" altLang="zh-CN"/>
          </a:p>
        </p:txBody>
      </p:sp>
      <p:sp>
        <p:nvSpPr>
          <p:cNvPr id="96258" name="Rectangle 2">
            <a:extLst>
              <a:ext uri="{FF2B5EF4-FFF2-40B4-BE49-F238E27FC236}">
                <a16:creationId xmlns:a16="http://schemas.microsoft.com/office/drawing/2014/main" id="{82E19007-D920-4158-B834-B0CF54BEAC29}"/>
              </a:ext>
            </a:extLst>
          </p:cNvPr>
          <p:cNvSpPr>
            <a:spLocks noGrp="1" noChangeArrowheads="1"/>
          </p:cNvSpPr>
          <p:nvPr>
            <p:ph type="title"/>
          </p:nvPr>
        </p:nvSpPr>
        <p:spPr/>
        <p:txBody>
          <a:bodyPr/>
          <a:lstStyle/>
          <a:p>
            <a:r>
              <a:rPr lang="zh-CN" altLang="en-US" sz="4800" b="1"/>
              <a:t>筛选法求质数表</a:t>
            </a:r>
          </a:p>
        </p:txBody>
      </p:sp>
      <p:sp>
        <p:nvSpPr>
          <p:cNvPr id="96259" name="Rectangle 3">
            <a:extLst>
              <a:ext uri="{FF2B5EF4-FFF2-40B4-BE49-F238E27FC236}">
                <a16:creationId xmlns:a16="http://schemas.microsoft.com/office/drawing/2014/main" id="{C3D349BE-2CE0-4402-AB77-A56EA510EE29}"/>
              </a:ext>
            </a:extLst>
          </p:cNvPr>
          <p:cNvSpPr>
            <a:spLocks noGrp="1" noChangeArrowheads="1"/>
          </p:cNvSpPr>
          <p:nvPr>
            <p:ph type="body" sz="half" idx="1"/>
          </p:nvPr>
        </p:nvSpPr>
        <p:spPr>
          <a:xfrm>
            <a:off x="533400" y="1676400"/>
            <a:ext cx="8077200" cy="914400"/>
          </a:xfrm>
        </p:spPr>
        <p:txBody>
          <a:bodyPr/>
          <a:lstStyle/>
          <a:p>
            <a:r>
              <a:rPr lang="en-US" altLang="zh-CN" sz="2800"/>
              <a:t>Eratosthenes</a:t>
            </a:r>
            <a:r>
              <a:rPr lang="zh-CN" altLang="en-US" sz="2800"/>
              <a:t>（埃拉托色尼）筛选法：</a:t>
            </a:r>
          </a:p>
        </p:txBody>
      </p:sp>
      <p:grpSp>
        <p:nvGrpSpPr>
          <p:cNvPr id="96268" name="Group 12">
            <a:extLst>
              <a:ext uri="{FF2B5EF4-FFF2-40B4-BE49-F238E27FC236}">
                <a16:creationId xmlns:a16="http://schemas.microsoft.com/office/drawing/2014/main" id="{8D292C66-583D-4921-8086-8845DF021896}"/>
              </a:ext>
            </a:extLst>
          </p:cNvPr>
          <p:cNvGrpSpPr>
            <a:grpSpLocks/>
          </p:cNvGrpSpPr>
          <p:nvPr/>
        </p:nvGrpSpPr>
        <p:grpSpPr bwMode="auto">
          <a:xfrm>
            <a:off x="533400" y="2390775"/>
            <a:ext cx="8153400" cy="2227263"/>
            <a:chOff x="336" y="1506"/>
            <a:chExt cx="5136" cy="1403"/>
          </a:xfrm>
        </p:grpSpPr>
        <p:graphicFrame>
          <p:nvGraphicFramePr>
            <p:cNvPr id="96262" name="Object 6">
              <a:extLst>
                <a:ext uri="{FF2B5EF4-FFF2-40B4-BE49-F238E27FC236}">
                  <a16:creationId xmlns:a16="http://schemas.microsoft.com/office/drawing/2014/main" id="{A3CEBADA-DA35-494E-9123-543ED70E9D98}"/>
                </a:ext>
              </a:extLst>
            </p:cNvPr>
            <p:cNvGraphicFramePr>
              <a:graphicFrameLocks noChangeAspect="1"/>
            </p:cNvGraphicFramePr>
            <p:nvPr/>
          </p:nvGraphicFramePr>
          <p:xfrm>
            <a:off x="1776" y="2064"/>
            <a:ext cx="1872" cy="336"/>
          </p:xfrm>
          <a:graphic>
            <a:graphicData uri="http://schemas.openxmlformats.org/presentationml/2006/ole">
              <mc:AlternateContent xmlns:mc="http://schemas.openxmlformats.org/markup-compatibility/2006">
                <mc:Choice xmlns:v="urn:schemas-microsoft-com:vml" Requires="v">
                  <p:oleObj spid="_x0000_s96269" name="公式" r:id="rId3" imgW="1206360" imgH="203040" progId="Equation.3">
                    <p:embed/>
                  </p:oleObj>
                </mc:Choice>
                <mc:Fallback>
                  <p:oleObj name="公式" r:id="rId3" imgW="120636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064"/>
                          <a:ext cx="187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1" name="Text Box 5">
              <a:extLst>
                <a:ext uri="{FF2B5EF4-FFF2-40B4-BE49-F238E27FC236}">
                  <a16:creationId xmlns:a16="http://schemas.microsoft.com/office/drawing/2014/main" id="{BEE4259B-BAB7-431C-B360-BF0F72DD8DE0}"/>
                </a:ext>
              </a:extLst>
            </p:cNvPr>
            <p:cNvSpPr txBox="1">
              <a:spLocks noChangeArrowheads="1"/>
            </p:cNvSpPr>
            <p:nvPr/>
          </p:nvSpPr>
          <p:spPr bwMode="auto">
            <a:xfrm>
              <a:off x="336" y="1506"/>
              <a:ext cx="5136"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每次求出一个新的素数，就把</a:t>
              </a:r>
              <a:r>
                <a:rPr lang="en-US" altLang="zh-CN" sz="2800">
                  <a:latin typeface="Verdana" panose="020B0604030504040204" pitchFamily="34" charset="0"/>
                </a:rPr>
                <a:t>n</a:t>
              </a:r>
              <a:r>
                <a:rPr lang="zh-CN" altLang="en-US" sz="2800">
                  <a:latin typeface="Verdana" panose="020B0604030504040204" pitchFamily="34" charset="0"/>
                </a:rPr>
                <a:t>以内的它的所有倍数都筛去。在实现的时候，对于一个素数</a:t>
              </a:r>
              <a:r>
                <a:rPr lang="en-US" altLang="zh-CN" sz="2800">
                  <a:latin typeface="Verdana" panose="020B0604030504040204" pitchFamily="34" charset="0"/>
                </a:rPr>
                <a:t>p</a:t>
              </a:r>
              <a:r>
                <a:rPr lang="zh-CN" altLang="en-US" sz="2800">
                  <a:latin typeface="Verdana" panose="020B0604030504040204" pitchFamily="34" charset="0"/>
                </a:rPr>
                <a:t>，只需要筛去			      等就可以了，因为                    已经在</a:t>
              </a:r>
              <a:r>
                <a:rPr lang="en-US" altLang="zh-CN" sz="2800">
                  <a:latin typeface="Verdana" panose="020B0604030504040204" pitchFamily="34" charset="0"/>
                </a:rPr>
                <a:t>q</a:t>
              </a:r>
              <a:r>
                <a:rPr lang="zh-CN" altLang="en-US" sz="2800">
                  <a:latin typeface="Verdana" panose="020B0604030504040204" pitchFamily="34" charset="0"/>
                </a:rPr>
                <a:t>的第一个素因子被找到的时候被筛去了</a:t>
              </a:r>
            </a:p>
          </p:txBody>
        </p:sp>
        <p:graphicFrame>
          <p:nvGraphicFramePr>
            <p:cNvPr id="96266" name="Object 10">
              <a:extLst>
                <a:ext uri="{FF2B5EF4-FFF2-40B4-BE49-F238E27FC236}">
                  <a16:creationId xmlns:a16="http://schemas.microsoft.com/office/drawing/2014/main" id="{3EC49139-B0F8-4346-81BE-37BBF15E33D9}"/>
                </a:ext>
              </a:extLst>
            </p:cNvPr>
            <p:cNvGraphicFramePr>
              <a:graphicFrameLocks noChangeAspect="1"/>
            </p:cNvGraphicFramePr>
            <p:nvPr/>
          </p:nvGraphicFramePr>
          <p:xfrm>
            <a:off x="816" y="2352"/>
            <a:ext cx="1536" cy="288"/>
          </p:xfrm>
          <a:graphic>
            <a:graphicData uri="http://schemas.openxmlformats.org/presentationml/2006/ole">
              <mc:AlternateContent xmlns:mc="http://schemas.openxmlformats.org/markup-compatibility/2006">
                <mc:Choice xmlns:v="urn:schemas-microsoft-com:vml" Requires="v">
                  <p:oleObj spid="_x0000_s96270" name="公式" r:id="rId5" imgW="787320" imgH="203040" progId="Equation.3">
                    <p:embed/>
                  </p:oleObj>
                </mc:Choice>
                <mc:Fallback>
                  <p:oleObj name="公式" r:id="rId5" imgW="78732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352"/>
                          <a:ext cx="15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p:tgtEl>
                                          <p:spTgt spid="96258"/>
                                        </p:tgtEl>
                                        <p:attrNameLst>
                                          <p:attrName>ppt_x</p:attrName>
                                        </p:attrNameLst>
                                      </p:cBhvr>
                                      <p:tavLst>
                                        <p:tav tm="0">
                                          <p:val>
                                            <p:strVal val="#ppt_x-#ppt_w*1.125000"/>
                                          </p:val>
                                        </p:tav>
                                        <p:tav tm="100000">
                                          <p:val>
                                            <p:strVal val="#ppt_x"/>
                                          </p:val>
                                        </p:tav>
                                      </p:tavLst>
                                    </p:anim>
                                    <p:animEffect transition="in" filter="wipe(right)">
                                      <p:cBhvr>
                                        <p:cTn id="8" dur="500"/>
                                        <p:tgtEl>
                                          <p:spTgt spid="962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animEffect transition="in" filter="checkerboard(down)">
                                      <p:cBhvr>
                                        <p:cTn id="13" dur="500"/>
                                        <p:tgtEl>
                                          <p:spTgt spid="962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96268"/>
                                        </p:tgtEl>
                                        <p:attrNameLst>
                                          <p:attrName>style.visibility</p:attrName>
                                        </p:attrNameLst>
                                      </p:cBhvr>
                                      <p:to>
                                        <p:strVal val="visible"/>
                                      </p:to>
                                    </p:set>
                                    <p:animEffect transition="in" filter="checkerboard(down)">
                                      <p:cBhvr>
                                        <p:cTn id="18" dur="500"/>
                                        <p:tgtEl>
                                          <p:spTgt spid="9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62B1A444-0F65-40A1-9C85-8114855616AC}"/>
              </a:ext>
            </a:extLst>
          </p:cNvPr>
          <p:cNvSpPr>
            <a:spLocks noGrp="1"/>
          </p:cNvSpPr>
          <p:nvPr>
            <p:ph type="sldNum" sz="quarter" idx="12"/>
          </p:nvPr>
        </p:nvSpPr>
        <p:spPr/>
        <p:txBody>
          <a:bodyPr/>
          <a:lstStyle/>
          <a:p>
            <a:fld id="{3AA8BA9E-1BCC-4695-AFAE-0A4C3AA509C5}" type="slidenum">
              <a:rPr lang="en-US" altLang="zh-CN"/>
              <a:pPr/>
              <a:t>64</a:t>
            </a:fld>
            <a:endParaRPr lang="en-US" altLang="zh-CN"/>
          </a:p>
        </p:txBody>
      </p:sp>
      <p:sp>
        <p:nvSpPr>
          <p:cNvPr id="100356" name="Text Box 4">
            <a:extLst>
              <a:ext uri="{FF2B5EF4-FFF2-40B4-BE49-F238E27FC236}">
                <a16:creationId xmlns:a16="http://schemas.microsoft.com/office/drawing/2014/main" id="{B9C25F73-C86F-47FB-B140-D6E11ADF9196}"/>
              </a:ext>
            </a:extLst>
          </p:cNvPr>
          <p:cNvSpPr txBox="1">
            <a:spLocks noChangeArrowheads="1"/>
          </p:cNvSpPr>
          <p:nvPr/>
        </p:nvSpPr>
        <p:spPr bwMode="auto">
          <a:xfrm>
            <a:off x="457200" y="914400"/>
            <a:ext cx="71628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Courier New" panose="02070309020205020404" pitchFamily="49" charset="0"/>
              </a:rPr>
              <a:t>#define N 100</a:t>
            </a:r>
          </a:p>
          <a:p>
            <a:r>
              <a:rPr lang="en-US" altLang="zh-CN" b="1">
                <a:latin typeface="Courier New" panose="02070309020205020404" pitchFamily="49" charset="0"/>
              </a:rPr>
              <a:t>#define M 100</a:t>
            </a:r>
          </a:p>
          <a:p>
            <a:r>
              <a:rPr lang="en-US" altLang="zh-CN" b="1">
                <a:latin typeface="Courier New" panose="02070309020205020404" pitchFamily="49" charset="0"/>
              </a:rPr>
              <a:t>int p[ M ] , plist = 0;</a:t>
            </a:r>
          </a:p>
          <a:p>
            <a:endParaRPr lang="en-US" altLang="zh-CN" b="1">
              <a:latin typeface="Courier New" panose="02070309020205020404" pitchFamily="49" charset="0"/>
            </a:endParaRPr>
          </a:p>
          <a:p>
            <a:r>
              <a:rPr lang="en-US" altLang="zh-CN" b="1">
                <a:latin typeface="Courier New" panose="02070309020205020404" pitchFamily="49" charset="0"/>
              </a:rPr>
              <a:t>int init()</a:t>
            </a:r>
          </a:p>
          <a:p>
            <a:r>
              <a:rPr lang="en-US" altLang="zh-CN" b="1">
                <a:latin typeface="Courier New" panose="02070309020205020404" pitchFamily="49" charset="0"/>
              </a:rPr>
              <a:t>{</a:t>
            </a:r>
          </a:p>
          <a:p>
            <a:r>
              <a:rPr lang="en-US" altLang="zh-CN" b="1">
                <a:latin typeface="Courier New" panose="02070309020205020404" pitchFamily="49" charset="0"/>
              </a:rPr>
              <a:t>	memset( p , 0 , sizeof( p ) );</a:t>
            </a:r>
          </a:p>
          <a:p>
            <a:r>
              <a:rPr lang="en-US" altLang="zh-CN" b="1">
                <a:latin typeface="Courier New" panose="02070309020205020404" pitchFamily="49" charset="0"/>
              </a:rPr>
              <a:t>	for ( int i = 2; i &lt;= N; i++ )</a:t>
            </a:r>
          </a:p>
          <a:p>
            <a:r>
              <a:rPr lang="en-US" altLang="zh-CN" b="1">
                <a:latin typeface="Courier New" panose="02070309020205020404" pitchFamily="49" charset="0"/>
              </a:rPr>
              <a:t>		if ( !p [ i ] )</a:t>
            </a:r>
          </a:p>
          <a:p>
            <a:r>
              <a:rPr lang="en-US" altLang="zh-CN" b="1">
                <a:latin typeface="Courier New" panose="02070309020205020404" pitchFamily="49" charset="0"/>
              </a:rPr>
              <a:t>		{</a:t>
            </a:r>
          </a:p>
          <a:p>
            <a:r>
              <a:rPr lang="en-US" altLang="zh-CN" b="1">
                <a:latin typeface="Courier New" panose="02070309020205020404" pitchFamily="49" charset="0"/>
              </a:rPr>
              <a:t>			p [ plist++ ] = i;</a:t>
            </a:r>
          </a:p>
          <a:p>
            <a:r>
              <a:rPr lang="en-US" altLang="zh-CN" b="1">
                <a:latin typeface="Courier New" panose="02070309020205020404" pitchFamily="49" charset="0"/>
              </a:rPr>
              <a:t>			int del = i * i;</a:t>
            </a:r>
          </a:p>
          <a:p>
            <a:r>
              <a:rPr lang="en-US" altLang="zh-CN" b="1">
                <a:latin typeface="Courier New" panose="02070309020205020404" pitchFamily="49" charset="0"/>
              </a:rPr>
              <a:t>			while ( del &lt;= N )</a:t>
            </a:r>
          </a:p>
          <a:p>
            <a:r>
              <a:rPr lang="en-US" altLang="zh-CN" b="1">
                <a:latin typeface="Courier New" panose="02070309020205020404" pitchFamily="49" charset="0"/>
              </a:rPr>
              <a:t>				p [ del ] = 1 , del += i;</a:t>
            </a:r>
          </a:p>
          <a:p>
            <a:r>
              <a:rPr lang="en-US" altLang="zh-CN" b="1">
                <a:latin typeface="Courier New" panose="02070309020205020404" pitchFamily="49" charset="0"/>
              </a:rPr>
              <a:t>		}</a:t>
            </a:r>
          </a:p>
          <a:p>
            <a:r>
              <a:rPr lang="en-US" altLang="zh-CN" b="1">
                <a:latin typeface="Courier New" panose="02070309020205020404" pitchFamily="49" charset="0"/>
              </a:rPr>
              <a:t>	return plist;</a:t>
            </a:r>
          </a:p>
          <a:p>
            <a:r>
              <a:rPr lang="en-US" altLang="zh-CN"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ssolve">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0947BC9-A1B5-41A8-9AE0-4369AA83C6BB}"/>
              </a:ext>
            </a:extLst>
          </p:cNvPr>
          <p:cNvSpPr>
            <a:spLocks noGrp="1"/>
          </p:cNvSpPr>
          <p:nvPr>
            <p:ph type="sldNum" sz="quarter" idx="12"/>
          </p:nvPr>
        </p:nvSpPr>
        <p:spPr/>
        <p:txBody>
          <a:bodyPr/>
          <a:lstStyle/>
          <a:p>
            <a:fld id="{D96AA5EF-7E88-4E40-9498-2238B4B37FE8}" type="slidenum">
              <a:rPr lang="en-US" altLang="zh-CN"/>
              <a:pPr/>
              <a:t>65</a:t>
            </a:fld>
            <a:endParaRPr lang="en-US" altLang="zh-CN"/>
          </a:p>
        </p:txBody>
      </p:sp>
      <p:sp>
        <p:nvSpPr>
          <p:cNvPr id="53250" name="Rectangle 2">
            <a:extLst>
              <a:ext uri="{FF2B5EF4-FFF2-40B4-BE49-F238E27FC236}">
                <a16:creationId xmlns:a16="http://schemas.microsoft.com/office/drawing/2014/main" id="{B1B6EB87-DA98-4B76-BE92-5ABB52D64D76}"/>
              </a:ext>
            </a:extLst>
          </p:cNvPr>
          <p:cNvSpPr>
            <a:spLocks noGrp="1" noChangeArrowheads="1"/>
          </p:cNvSpPr>
          <p:nvPr>
            <p:ph type="title"/>
          </p:nvPr>
        </p:nvSpPr>
        <p:spPr/>
        <p:txBody>
          <a:bodyPr/>
          <a:lstStyle/>
          <a:p>
            <a:r>
              <a:rPr lang="zh-CN" altLang="en-US" sz="5400" b="1"/>
              <a:t>模算术与方程</a:t>
            </a:r>
          </a:p>
        </p:txBody>
      </p:sp>
      <p:sp>
        <p:nvSpPr>
          <p:cNvPr id="53252" name="Text Box 4">
            <a:extLst>
              <a:ext uri="{FF2B5EF4-FFF2-40B4-BE49-F238E27FC236}">
                <a16:creationId xmlns:a16="http://schemas.microsoft.com/office/drawing/2014/main" id="{8E0D5D9B-E73F-40CE-B23A-7C0CFDA2A7C2}"/>
              </a:ext>
            </a:extLst>
          </p:cNvPr>
          <p:cNvSpPr txBox="1">
            <a:spLocks noChangeArrowheads="1"/>
          </p:cNvSpPr>
          <p:nvPr/>
        </p:nvSpPr>
        <p:spPr bwMode="auto">
          <a:xfrm>
            <a:off x="1752600" y="1946275"/>
            <a:ext cx="65532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3200"/>
              <a:t>一般线性方程组</a:t>
            </a:r>
            <a:r>
              <a:rPr lang="en-US" altLang="zh-CN" sz="3200"/>
              <a:t>aixi≡bi(mod ni)</a:t>
            </a:r>
          </a:p>
          <a:p>
            <a:pPr lvl="1"/>
            <a:r>
              <a:rPr lang="en-US" altLang="zh-CN" sz="2800" i="1"/>
              <a:t>ax</a:t>
            </a:r>
            <a:r>
              <a:rPr lang="en-US" altLang="zh-CN" sz="2800"/>
              <a:t>≡</a:t>
            </a:r>
            <a:r>
              <a:rPr lang="en-US" altLang="zh-CN" sz="2800" i="1"/>
              <a:t>b</a:t>
            </a:r>
            <a:r>
              <a:rPr lang="en-US" altLang="zh-CN" sz="2800"/>
              <a:t>(mod </a:t>
            </a:r>
            <a:r>
              <a:rPr lang="en-US" altLang="zh-CN" sz="2800" i="1"/>
              <a:t>n</a:t>
            </a:r>
            <a:r>
              <a:rPr lang="en-US" altLang="zh-CN" sz="2800"/>
              <a:t>) </a:t>
            </a:r>
            <a:r>
              <a:rPr lang="en-US" altLang="zh-CN" sz="2800">
                <a:sym typeface="Wingdings" panose="05000000000000000000" pitchFamily="2" charset="2"/>
              </a:rPr>
              <a:t> </a:t>
            </a:r>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n</a:t>
            </a:r>
            <a:r>
              <a:rPr lang="en-US" altLang="zh-CN" sz="2800"/>
              <a:t>1)</a:t>
            </a:r>
          </a:p>
          <a:p>
            <a:pPr lvl="1"/>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n</a:t>
            </a:r>
            <a:r>
              <a:rPr lang="en-US" altLang="zh-CN" sz="2800"/>
              <a:t>1) </a:t>
            </a:r>
            <a:r>
              <a:rPr lang="en-US" altLang="zh-CN" sz="2800">
                <a:sym typeface="Wingdings" panose="05000000000000000000" pitchFamily="2" charset="2"/>
              </a:rPr>
              <a:t> </a:t>
            </a:r>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p</a:t>
            </a:r>
            <a:r>
              <a:rPr lang="en-US" altLang="zh-CN" sz="2800"/>
              <a:t>1,</a:t>
            </a:r>
            <a:r>
              <a:rPr lang="en-US" altLang="zh-CN" sz="2800" i="1"/>
              <a:t>i</a:t>
            </a:r>
            <a:r>
              <a:rPr lang="en-US" altLang="zh-CN" sz="2800"/>
              <a:t>)</a:t>
            </a:r>
          </a:p>
          <a:p>
            <a:pPr lvl="1"/>
            <a:r>
              <a:rPr lang="zh-CN" altLang="en-US" sz="2800"/>
              <a:t>用中国剩余定理</a:t>
            </a:r>
          </a:p>
          <a:p>
            <a:pPr>
              <a:spcBef>
                <a:spcPct val="20000"/>
              </a:spcBef>
              <a:buFontTx/>
              <a:buChar char="•"/>
            </a:pPr>
            <a:r>
              <a:rPr lang="zh-CN" altLang="en-US" sz="3200"/>
              <a:t>其他规则同余方程</a:t>
            </a:r>
          </a:p>
          <a:p>
            <a:pPr lvl="1"/>
            <a:r>
              <a:rPr lang="zh-CN" altLang="en-US" sz="2800"/>
              <a:t>二项方程</a:t>
            </a:r>
            <a:r>
              <a:rPr lang="en-US" altLang="zh-CN" sz="2800"/>
              <a:t>: </a:t>
            </a:r>
            <a:r>
              <a:rPr lang="zh-CN" altLang="en-US" sz="2800"/>
              <a:t>借助离散对数</a:t>
            </a:r>
            <a:r>
              <a:rPr lang="en-US" altLang="zh-CN" sz="2800"/>
              <a:t>(</a:t>
            </a:r>
            <a:r>
              <a:rPr lang="zh-CN" altLang="en-US" sz="2800"/>
              <a:t>本身</a:t>
            </a:r>
            <a:r>
              <a:rPr lang="en-US" altLang="zh-CN" sz="2800"/>
              <a:t>??)</a:t>
            </a:r>
          </a:p>
          <a:p>
            <a:pPr lvl="1"/>
            <a:r>
              <a:rPr lang="zh-CN" altLang="en-US" sz="2800"/>
              <a:t>高次方程</a:t>
            </a:r>
            <a:r>
              <a:rPr lang="en-US" altLang="zh-CN" sz="2800"/>
              <a:t>: </a:t>
            </a:r>
            <a:r>
              <a:rPr lang="zh-CN" altLang="en-US" sz="2800"/>
              <a:t>分解</a:t>
            </a:r>
            <a:r>
              <a:rPr lang="en-US" altLang="zh-CN" sz="2800"/>
              <a:t>n, </a:t>
            </a:r>
            <a:r>
              <a:rPr lang="zh-CN" altLang="en-US" sz="2800"/>
              <a:t>降幂</a:t>
            </a:r>
          </a:p>
          <a:p>
            <a:pPr lvl="1"/>
            <a:r>
              <a:rPr lang="zh-CN" altLang="en-US" sz="2800"/>
              <a:t>单个多变元线性方程</a:t>
            </a:r>
            <a:r>
              <a:rPr lang="en-US" altLang="zh-CN" sz="2800"/>
              <a:t>: </a:t>
            </a:r>
            <a:r>
              <a:rPr lang="zh-CN" altLang="en-US" sz="2800"/>
              <a:t>消法</a:t>
            </a:r>
          </a:p>
          <a:p>
            <a:pPr>
              <a:spcBef>
                <a:spcPct val="50000"/>
              </a:spcBef>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p:tgtEl>
                                          <p:spTgt spid="53250"/>
                                        </p:tgtEl>
                                        <p:attrNameLst>
                                          <p:attrName>ppt_x</p:attrName>
                                        </p:attrNameLst>
                                      </p:cBhvr>
                                      <p:tavLst>
                                        <p:tav tm="0">
                                          <p:val>
                                            <p:strVal val="#ppt_x-#ppt_w*1.125000"/>
                                          </p:val>
                                        </p:tav>
                                        <p:tav tm="100000">
                                          <p:val>
                                            <p:strVal val="#ppt_x"/>
                                          </p:val>
                                        </p:tav>
                                      </p:tavLst>
                                    </p:anim>
                                    <p:animEffect transition="in" filter="wipe(right)">
                                      <p:cBhvr>
                                        <p:cTn id="8" dur="500"/>
                                        <p:tgtEl>
                                          <p:spTgt spid="532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Effect transition="in" filter="dissolve">
                                      <p:cBhvr>
                                        <p:cTn id="13"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701D026-B9F3-4B3A-B95C-ED9E75471B2F}"/>
              </a:ext>
            </a:extLst>
          </p:cNvPr>
          <p:cNvSpPr>
            <a:spLocks noGrp="1"/>
          </p:cNvSpPr>
          <p:nvPr>
            <p:ph type="sldNum" sz="quarter" idx="12"/>
          </p:nvPr>
        </p:nvSpPr>
        <p:spPr/>
        <p:txBody>
          <a:bodyPr/>
          <a:lstStyle/>
          <a:p>
            <a:fld id="{1FF9A931-8E51-478F-9973-54BE0675A619}" type="slidenum">
              <a:rPr lang="en-US" altLang="zh-CN"/>
              <a:pPr/>
              <a:t>66</a:t>
            </a:fld>
            <a:endParaRPr lang="en-US" altLang="zh-CN"/>
          </a:p>
        </p:txBody>
      </p:sp>
      <p:sp>
        <p:nvSpPr>
          <p:cNvPr id="144386" name="Rectangle 2">
            <a:extLst>
              <a:ext uri="{FF2B5EF4-FFF2-40B4-BE49-F238E27FC236}">
                <a16:creationId xmlns:a16="http://schemas.microsoft.com/office/drawing/2014/main" id="{D7690EF8-03D9-464B-8446-479600392570}"/>
              </a:ext>
            </a:extLst>
          </p:cNvPr>
          <p:cNvSpPr>
            <a:spLocks noGrp="1" noChangeArrowheads="1"/>
          </p:cNvSpPr>
          <p:nvPr>
            <p:ph type="title"/>
          </p:nvPr>
        </p:nvSpPr>
        <p:spPr/>
        <p:txBody>
          <a:bodyPr/>
          <a:lstStyle/>
          <a:p>
            <a:r>
              <a:rPr lang="zh-CN" altLang="en-US" sz="5400" b="1"/>
              <a:t>线性同余方程</a:t>
            </a:r>
          </a:p>
        </p:txBody>
      </p:sp>
      <p:sp>
        <p:nvSpPr>
          <p:cNvPr id="144387" name="Rectangle 3">
            <a:extLst>
              <a:ext uri="{FF2B5EF4-FFF2-40B4-BE49-F238E27FC236}">
                <a16:creationId xmlns:a16="http://schemas.microsoft.com/office/drawing/2014/main" id="{8B22392C-D83C-4ACC-BAFD-27108988DFF7}"/>
              </a:ext>
            </a:extLst>
          </p:cNvPr>
          <p:cNvSpPr>
            <a:spLocks noGrp="1" noChangeArrowheads="1"/>
          </p:cNvSpPr>
          <p:nvPr>
            <p:ph type="body" idx="1"/>
          </p:nvPr>
        </p:nvSpPr>
        <p:spPr>
          <a:xfrm>
            <a:off x="1219200" y="1676400"/>
            <a:ext cx="8229600" cy="4456113"/>
          </a:xfrm>
        </p:spPr>
        <p:txBody>
          <a:bodyPr/>
          <a:lstStyle/>
          <a:p>
            <a:pPr>
              <a:lnSpc>
                <a:spcPct val="80000"/>
              </a:lnSpc>
            </a:pPr>
            <a:r>
              <a:rPr lang="en-US" altLang="zh-CN" sz="2800" i="1"/>
              <a:t>ax</a:t>
            </a:r>
            <a:r>
              <a:rPr lang="en-US" altLang="zh-CN" sz="2800"/>
              <a:t>≡</a:t>
            </a:r>
            <a:r>
              <a:rPr lang="en-US" altLang="zh-CN" sz="2800" i="1"/>
              <a:t>b</a:t>
            </a:r>
            <a:r>
              <a:rPr lang="en-US" altLang="zh-CN" sz="2800"/>
              <a:t>(mod </a:t>
            </a:r>
            <a:r>
              <a:rPr lang="en-US" altLang="zh-CN" sz="2800" i="1"/>
              <a:t>n</a:t>
            </a:r>
            <a:r>
              <a:rPr lang="en-US" altLang="zh-CN" sz="2800"/>
              <a:t>)</a:t>
            </a:r>
          </a:p>
          <a:p>
            <a:pPr>
              <a:lnSpc>
                <a:spcPct val="80000"/>
              </a:lnSpc>
            </a:pPr>
            <a:r>
              <a:rPr lang="zh-CN" altLang="en-US" sz="2800"/>
              <a:t>方法一：利用</a:t>
            </a:r>
            <a:r>
              <a:rPr lang="en-US" altLang="zh-CN" sz="2800"/>
              <a:t>Euler</a:t>
            </a:r>
            <a:r>
              <a:rPr lang="zh-CN" altLang="en-US" sz="2800"/>
              <a:t>函数</a:t>
            </a:r>
          </a:p>
          <a:p>
            <a:pPr lvl="1">
              <a:lnSpc>
                <a:spcPct val="80000"/>
              </a:lnSpc>
            </a:pPr>
            <a:r>
              <a:rPr lang="en-US" altLang="zh-CN" sz="2400" i="1"/>
              <a:t>a</a:t>
            </a:r>
            <a:r>
              <a:rPr lang="en-US" altLang="zh-CN" sz="2400"/>
              <a:t>*</a:t>
            </a:r>
            <a:r>
              <a:rPr lang="en-US" altLang="zh-CN" sz="2400" i="1"/>
              <a:t>a</a:t>
            </a:r>
            <a:r>
              <a:rPr lang="en-US" altLang="zh-CN" sz="2400" baseline="30000">
                <a:sym typeface="Symbol" panose="05050102010706020507" pitchFamily="18" charset="2"/>
              </a:rPr>
              <a:t></a:t>
            </a:r>
            <a:r>
              <a:rPr lang="en-US" altLang="zh-CN" sz="2400" baseline="30000"/>
              <a:t>(</a:t>
            </a:r>
            <a:r>
              <a:rPr lang="en-US" altLang="zh-CN" sz="2400" i="1" baseline="30000"/>
              <a:t>n</a:t>
            </a:r>
            <a:r>
              <a:rPr lang="en-US" altLang="zh-CN" sz="2400" baseline="30000"/>
              <a:t>)-1</a:t>
            </a:r>
            <a:r>
              <a:rPr lang="en-US" altLang="zh-CN" sz="2400"/>
              <a:t> </a:t>
            </a:r>
            <a:r>
              <a:rPr lang="en-US" altLang="zh-CN" sz="2400">
                <a:sym typeface="Symbol" panose="05050102010706020507" pitchFamily="18" charset="2"/>
              </a:rPr>
              <a:t></a:t>
            </a:r>
            <a:r>
              <a:rPr lang="en-US" altLang="zh-CN" sz="2400"/>
              <a:t>1 </a:t>
            </a:r>
            <a:r>
              <a:rPr lang="en-US" altLang="zh-CN" sz="2400">
                <a:sym typeface="Wingdings" panose="05000000000000000000" pitchFamily="2" charset="2"/>
              </a:rPr>
              <a:t></a:t>
            </a:r>
            <a:r>
              <a:rPr lang="en-US" altLang="zh-CN" sz="2400" i="1"/>
              <a:t>a</a:t>
            </a:r>
            <a:r>
              <a:rPr lang="en-US" altLang="zh-CN" sz="2400"/>
              <a:t>(</a:t>
            </a:r>
            <a:r>
              <a:rPr lang="en-US" altLang="zh-CN" sz="2400" i="1"/>
              <a:t>b</a:t>
            </a:r>
            <a:r>
              <a:rPr lang="en-US" altLang="zh-CN" sz="2400"/>
              <a:t>*</a:t>
            </a:r>
            <a:r>
              <a:rPr lang="en-US" altLang="zh-CN" sz="2400" i="1"/>
              <a:t>a</a:t>
            </a:r>
            <a:r>
              <a:rPr lang="en-US" altLang="zh-CN" sz="2400" baseline="30000">
                <a:sym typeface="Symbol" panose="05050102010706020507" pitchFamily="18" charset="2"/>
              </a:rPr>
              <a:t></a:t>
            </a:r>
            <a:r>
              <a:rPr lang="en-US" altLang="zh-CN" sz="2400" baseline="30000"/>
              <a:t>(</a:t>
            </a:r>
            <a:r>
              <a:rPr lang="en-US" altLang="zh-CN" sz="2400" i="1" baseline="30000"/>
              <a:t>n</a:t>
            </a:r>
            <a:r>
              <a:rPr lang="en-US" altLang="zh-CN" sz="2400" baseline="30000"/>
              <a:t>)-1</a:t>
            </a:r>
            <a:r>
              <a:rPr lang="en-US" altLang="zh-CN" sz="2400"/>
              <a:t>) </a:t>
            </a:r>
            <a:r>
              <a:rPr lang="en-US" altLang="zh-CN" sz="2400">
                <a:sym typeface="Symbol" panose="05050102010706020507" pitchFamily="18" charset="2"/>
              </a:rPr>
              <a:t></a:t>
            </a:r>
            <a:r>
              <a:rPr lang="en-US" altLang="zh-CN" sz="2400"/>
              <a:t>b</a:t>
            </a:r>
          </a:p>
          <a:p>
            <a:pPr lvl="1">
              <a:lnSpc>
                <a:spcPct val="80000"/>
              </a:lnSpc>
            </a:pPr>
            <a:r>
              <a:rPr lang="zh-CN" altLang="en-US" sz="2400"/>
              <a:t>关键</a:t>
            </a:r>
            <a:r>
              <a:rPr lang="en-US" altLang="zh-CN" sz="2400"/>
              <a:t>: </a:t>
            </a:r>
            <a:r>
              <a:rPr lang="zh-CN" altLang="en-US" sz="2400"/>
              <a:t>求</a:t>
            </a:r>
            <a:r>
              <a:rPr lang="en-US" altLang="zh-CN" sz="2400" i="1"/>
              <a:t>a</a:t>
            </a:r>
            <a:r>
              <a:rPr lang="en-US" altLang="zh-CN" sz="2400" i="1" baseline="30000"/>
              <a:t>b</a:t>
            </a:r>
            <a:r>
              <a:rPr lang="en-US" altLang="zh-CN" sz="2400"/>
              <a:t>mod n</a:t>
            </a:r>
          </a:p>
          <a:p>
            <a:pPr lvl="1">
              <a:lnSpc>
                <a:spcPct val="80000"/>
              </a:lnSpc>
            </a:pPr>
            <a:r>
              <a:rPr lang="en-US" altLang="zh-CN" sz="2400" i="1"/>
              <a:t>a</a:t>
            </a:r>
            <a:r>
              <a:rPr lang="en-US" altLang="zh-CN" sz="2400"/>
              <a:t>, </a:t>
            </a:r>
            <a:r>
              <a:rPr lang="en-US" altLang="zh-CN" sz="2400" i="1"/>
              <a:t>a</a:t>
            </a:r>
            <a:r>
              <a:rPr lang="en-US" altLang="zh-CN" sz="2400" baseline="30000"/>
              <a:t>2</a:t>
            </a:r>
            <a:r>
              <a:rPr lang="en-US" altLang="zh-CN" sz="2400"/>
              <a:t>, </a:t>
            </a:r>
            <a:r>
              <a:rPr lang="en-US" altLang="zh-CN" sz="2400" i="1"/>
              <a:t>a</a:t>
            </a:r>
            <a:r>
              <a:rPr lang="en-US" altLang="zh-CN" sz="2400" baseline="30000"/>
              <a:t>4</a:t>
            </a:r>
            <a:r>
              <a:rPr lang="en-US" altLang="zh-CN" sz="2400"/>
              <a:t>, </a:t>
            </a:r>
            <a:r>
              <a:rPr lang="en-US" altLang="zh-CN" sz="2400" i="1"/>
              <a:t>a</a:t>
            </a:r>
            <a:r>
              <a:rPr lang="en-US" altLang="zh-CN" sz="2400" baseline="30000"/>
              <a:t>8</a:t>
            </a:r>
            <a:r>
              <a:rPr lang="en-US" altLang="zh-CN" sz="2400"/>
              <a:t>, </a:t>
            </a:r>
            <a:r>
              <a:rPr lang="en-US" altLang="zh-CN" sz="2400" i="1"/>
              <a:t>a</a:t>
            </a:r>
            <a:r>
              <a:rPr lang="en-US" altLang="zh-CN" sz="2400" baseline="30000"/>
              <a:t>16</a:t>
            </a:r>
            <a:r>
              <a:rPr lang="en-US" altLang="zh-CN" sz="2400"/>
              <a:t>, </a:t>
            </a:r>
            <a:r>
              <a:rPr lang="en-US" altLang="zh-CN" sz="2400">
                <a:latin typeface="Arial" panose="020B0604020202020204" pitchFamily="34" charset="0"/>
              </a:rPr>
              <a:t>…</a:t>
            </a:r>
            <a:endParaRPr lang="en-US" altLang="zh-CN" sz="2400"/>
          </a:p>
          <a:p>
            <a:pPr lvl="1">
              <a:lnSpc>
                <a:spcPct val="80000"/>
              </a:lnSpc>
            </a:pPr>
            <a:r>
              <a:rPr lang="zh-CN" altLang="en-US" sz="2400"/>
              <a:t>同余方程可以做乘法，</a:t>
            </a:r>
            <a:r>
              <a:rPr lang="en-US" altLang="zh-CN" sz="2400"/>
              <a:t>b</a:t>
            </a:r>
            <a:r>
              <a:rPr lang="zh-CN" altLang="en-US" sz="2400"/>
              <a:t>做二进制展开选择</a:t>
            </a:r>
          </a:p>
          <a:p>
            <a:pPr>
              <a:lnSpc>
                <a:spcPct val="80000"/>
              </a:lnSpc>
            </a:pPr>
            <a:r>
              <a:rPr lang="zh-CN" altLang="en-US" sz="2800"/>
              <a:t>方法二：扩展的</a:t>
            </a:r>
            <a:r>
              <a:rPr lang="en-US" altLang="zh-CN" sz="2800"/>
              <a:t>Euclid</a:t>
            </a:r>
            <a:r>
              <a:rPr lang="zh-CN" altLang="en-US" sz="2800"/>
              <a:t>算法</a:t>
            </a:r>
          </a:p>
          <a:p>
            <a:pPr lvl="1">
              <a:lnSpc>
                <a:spcPct val="80000"/>
              </a:lnSpc>
            </a:pPr>
            <a:r>
              <a:rPr lang="zh-CN" altLang="en-US" sz="2400"/>
              <a:t>存在整数</a:t>
            </a:r>
            <a:r>
              <a:rPr lang="en-US" altLang="zh-CN" sz="2400" i="1"/>
              <a:t>y</a:t>
            </a:r>
            <a:r>
              <a:rPr lang="zh-CN" altLang="en-US" sz="2400"/>
              <a:t>，使得</a:t>
            </a:r>
            <a:r>
              <a:rPr lang="en-US" altLang="zh-CN" sz="2400" i="1"/>
              <a:t>ax</a:t>
            </a:r>
            <a:r>
              <a:rPr lang="en-US" altLang="zh-CN" sz="2400"/>
              <a:t>-</a:t>
            </a:r>
            <a:r>
              <a:rPr lang="en-US" altLang="zh-CN" sz="2400" i="1"/>
              <a:t>ny</a:t>
            </a:r>
            <a:r>
              <a:rPr lang="en-US" altLang="zh-CN" sz="2400"/>
              <a:t>=</a:t>
            </a:r>
            <a:r>
              <a:rPr lang="en-US" altLang="zh-CN" sz="2400" i="1"/>
              <a:t>b</a:t>
            </a:r>
            <a:r>
              <a:rPr lang="en-US" altLang="zh-CN" sz="2400"/>
              <a:t> </a:t>
            </a:r>
          </a:p>
          <a:p>
            <a:pPr lvl="1">
              <a:lnSpc>
                <a:spcPct val="80000"/>
              </a:lnSpc>
            </a:pPr>
            <a:r>
              <a:rPr lang="zh-CN" altLang="en-US" sz="2400"/>
              <a:t>记</a:t>
            </a:r>
            <a:r>
              <a:rPr lang="en-US" altLang="zh-CN" sz="2400"/>
              <a:t>d=(a,n)</a:t>
            </a:r>
            <a:r>
              <a:rPr lang="zh-CN" altLang="en-US" sz="2400"/>
              <a:t>，</a:t>
            </a:r>
            <a:r>
              <a:rPr lang="en-US" altLang="zh-CN" sz="2400"/>
              <a:t>a</a:t>
            </a:r>
            <a:r>
              <a:rPr lang="en-US" altLang="zh-CN" sz="2400">
                <a:latin typeface="Arial" panose="020B0604020202020204" pitchFamily="34" charset="0"/>
              </a:rPr>
              <a:t>’</a:t>
            </a:r>
            <a:r>
              <a:rPr lang="en-US" altLang="zh-CN" sz="2400"/>
              <a:t>=a/d, n</a:t>
            </a:r>
            <a:r>
              <a:rPr lang="en-US" altLang="zh-CN" sz="2400">
                <a:latin typeface="Arial" panose="020B0604020202020204" pitchFamily="34" charset="0"/>
              </a:rPr>
              <a:t>’</a:t>
            </a:r>
            <a:r>
              <a:rPr lang="en-US" altLang="zh-CN" sz="2400"/>
              <a:t>=n/d</a:t>
            </a:r>
            <a:r>
              <a:rPr lang="zh-CN" altLang="en-US" sz="2400"/>
              <a:t>，必须有</a:t>
            </a:r>
            <a:r>
              <a:rPr lang="en-US" altLang="zh-CN" sz="2400"/>
              <a:t>d|b</a:t>
            </a:r>
          </a:p>
          <a:p>
            <a:pPr lvl="1">
              <a:lnSpc>
                <a:spcPct val="80000"/>
              </a:lnSpc>
            </a:pPr>
            <a:r>
              <a:rPr lang="en-US" altLang="zh-CN" sz="2400"/>
              <a:t>a</a:t>
            </a:r>
            <a:r>
              <a:rPr lang="en-US" altLang="zh-CN" sz="2400">
                <a:latin typeface="Arial" panose="020B0604020202020204" pitchFamily="34" charset="0"/>
              </a:rPr>
              <a:t>’</a:t>
            </a:r>
            <a:r>
              <a:rPr lang="en-US" altLang="zh-CN" sz="2400"/>
              <a:t>x-n</a:t>
            </a:r>
            <a:r>
              <a:rPr lang="en-US" altLang="zh-CN" sz="2400">
                <a:latin typeface="Arial" panose="020B0604020202020204" pitchFamily="34" charset="0"/>
              </a:rPr>
              <a:t>’</a:t>
            </a:r>
            <a:r>
              <a:rPr lang="en-US" altLang="zh-CN" sz="2400"/>
              <a:t>y=1*(b/d)</a:t>
            </a:r>
          </a:p>
          <a:p>
            <a:pPr lvl="1">
              <a:lnSpc>
                <a:spcPct val="80000"/>
              </a:lnSpc>
            </a:pPr>
            <a:r>
              <a:rPr lang="zh-CN" altLang="en-US" sz="2400"/>
              <a:t>注意：</a:t>
            </a:r>
            <a:r>
              <a:rPr lang="en-US" altLang="zh-CN" sz="2400"/>
              <a:t>x</a:t>
            </a:r>
            <a:r>
              <a:rPr lang="zh-CN" altLang="en-US" sz="2400"/>
              <a:t>不唯一</a:t>
            </a:r>
            <a:r>
              <a:rPr lang="en-US" altLang="zh-CN" sz="2400"/>
              <a:t>, </a:t>
            </a:r>
            <a:r>
              <a:rPr lang="zh-CN" altLang="en-US" sz="2400"/>
              <a:t>所有</a:t>
            </a:r>
            <a:r>
              <a:rPr lang="en-US" altLang="zh-CN" sz="2400"/>
              <a:t>x</a:t>
            </a:r>
            <a:r>
              <a:rPr lang="zh-CN" altLang="en-US" sz="2400"/>
              <a:t>相差</a:t>
            </a:r>
            <a:r>
              <a:rPr lang="en-US" altLang="zh-CN" sz="2400"/>
              <a:t>n/d</a:t>
            </a:r>
            <a:r>
              <a:rPr lang="zh-CN" altLang="en-US" sz="2400"/>
              <a:t>的整数倍</a:t>
            </a:r>
          </a:p>
          <a:p>
            <a:pPr>
              <a:lnSpc>
                <a:spcPct val="80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p:tgtEl>
                                          <p:spTgt spid="144386"/>
                                        </p:tgtEl>
                                        <p:attrNameLst>
                                          <p:attrName>ppt_x</p:attrName>
                                        </p:attrNameLst>
                                      </p:cBhvr>
                                      <p:tavLst>
                                        <p:tav tm="0">
                                          <p:val>
                                            <p:strVal val="#ppt_x-#ppt_w*1.125000"/>
                                          </p:val>
                                        </p:tav>
                                        <p:tav tm="100000">
                                          <p:val>
                                            <p:strVal val="#ppt_x"/>
                                          </p:val>
                                        </p:tav>
                                      </p:tavLst>
                                    </p:anim>
                                    <p:animEffect transition="in" filter="wipe(right)">
                                      <p:cBhvr>
                                        <p:cTn id="8" dur="500"/>
                                        <p:tgtEl>
                                          <p:spTgt spid="1443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4387">
                                            <p:txEl>
                                              <p:pRg st="0" end="0"/>
                                            </p:txEl>
                                          </p:spTgt>
                                        </p:tgtEl>
                                        <p:attrNameLst>
                                          <p:attrName>style.visibility</p:attrName>
                                        </p:attrNameLst>
                                      </p:cBhvr>
                                      <p:to>
                                        <p:strVal val="visible"/>
                                      </p:to>
                                    </p:set>
                                    <p:animEffect transition="in" filter="dissolve">
                                      <p:cBhvr>
                                        <p:cTn id="13" dur="500"/>
                                        <p:tgtEl>
                                          <p:spTgt spid="1443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4387">
                                            <p:txEl>
                                              <p:pRg st="1" end="1"/>
                                            </p:txEl>
                                          </p:spTgt>
                                        </p:tgtEl>
                                        <p:attrNameLst>
                                          <p:attrName>style.visibility</p:attrName>
                                        </p:attrNameLst>
                                      </p:cBhvr>
                                      <p:to>
                                        <p:strVal val="visible"/>
                                      </p:to>
                                    </p:set>
                                    <p:animEffect transition="in" filter="dissolve">
                                      <p:cBhvr>
                                        <p:cTn id="18" dur="500"/>
                                        <p:tgtEl>
                                          <p:spTgt spid="144387">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4387">
                                            <p:txEl>
                                              <p:pRg st="2" end="2"/>
                                            </p:txEl>
                                          </p:spTgt>
                                        </p:tgtEl>
                                        <p:attrNameLst>
                                          <p:attrName>style.visibility</p:attrName>
                                        </p:attrNameLst>
                                      </p:cBhvr>
                                      <p:to>
                                        <p:strVal val="visible"/>
                                      </p:to>
                                    </p:set>
                                    <p:animEffect transition="in" filter="dissolve">
                                      <p:cBhvr>
                                        <p:cTn id="21" dur="500"/>
                                        <p:tgtEl>
                                          <p:spTgt spid="144387">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4387">
                                            <p:txEl>
                                              <p:pRg st="3" end="3"/>
                                            </p:txEl>
                                          </p:spTgt>
                                        </p:tgtEl>
                                        <p:attrNameLst>
                                          <p:attrName>style.visibility</p:attrName>
                                        </p:attrNameLst>
                                      </p:cBhvr>
                                      <p:to>
                                        <p:strVal val="visible"/>
                                      </p:to>
                                    </p:set>
                                    <p:animEffect transition="in" filter="dissolve">
                                      <p:cBhvr>
                                        <p:cTn id="24" dur="500"/>
                                        <p:tgtEl>
                                          <p:spTgt spid="144387">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dissolve">
                                      <p:cBhvr>
                                        <p:cTn id="27" dur="500"/>
                                        <p:tgtEl>
                                          <p:spTgt spid="144387">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4387">
                                            <p:txEl>
                                              <p:pRg st="5" end="5"/>
                                            </p:txEl>
                                          </p:spTgt>
                                        </p:tgtEl>
                                        <p:attrNameLst>
                                          <p:attrName>style.visibility</p:attrName>
                                        </p:attrNameLst>
                                      </p:cBhvr>
                                      <p:to>
                                        <p:strVal val="visible"/>
                                      </p:to>
                                    </p:set>
                                    <p:animEffect transition="in" filter="dissolve">
                                      <p:cBhvr>
                                        <p:cTn id="30" dur="500"/>
                                        <p:tgtEl>
                                          <p:spTgt spid="14438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4387">
                                            <p:txEl>
                                              <p:pRg st="6" end="6"/>
                                            </p:txEl>
                                          </p:spTgt>
                                        </p:tgtEl>
                                        <p:attrNameLst>
                                          <p:attrName>style.visibility</p:attrName>
                                        </p:attrNameLst>
                                      </p:cBhvr>
                                      <p:to>
                                        <p:strVal val="visible"/>
                                      </p:to>
                                    </p:set>
                                    <p:animEffect transition="in" filter="dissolve">
                                      <p:cBhvr>
                                        <p:cTn id="35" dur="500"/>
                                        <p:tgtEl>
                                          <p:spTgt spid="144387">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4387">
                                            <p:txEl>
                                              <p:pRg st="7" end="7"/>
                                            </p:txEl>
                                          </p:spTgt>
                                        </p:tgtEl>
                                        <p:attrNameLst>
                                          <p:attrName>style.visibility</p:attrName>
                                        </p:attrNameLst>
                                      </p:cBhvr>
                                      <p:to>
                                        <p:strVal val="visible"/>
                                      </p:to>
                                    </p:set>
                                    <p:animEffect transition="in" filter="dissolve">
                                      <p:cBhvr>
                                        <p:cTn id="38" dur="500"/>
                                        <p:tgtEl>
                                          <p:spTgt spid="144387">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44387">
                                            <p:txEl>
                                              <p:pRg st="8" end="8"/>
                                            </p:txEl>
                                          </p:spTgt>
                                        </p:tgtEl>
                                        <p:attrNameLst>
                                          <p:attrName>style.visibility</p:attrName>
                                        </p:attrNameLst>
                                      </p:cBhvr>
                                      <p:to>
                                        <p:strVal val="visible"/>
                                      </p:to>
                                    </p:set>
                                    <p:animEffect transition="in" filter="dissolve">
                                      <p:cBhvr>
                                        <p:cTn id="41" dur="500"/>
                                        <p:tgtEl>
                                          <p:spTgt spid="144387">
                                            <p:txEl>
                                              <p:pRg st="8" end="8"/>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4387">
                                            <p:txEl>
                                              <p:pRg st="9" end="9"/>
                                            </p:txEl>
                                          </p:spTgt>
                                        </p:tgtEl>
                                        <p:attrNameLst>
                                          <p:attrName>style.visibility</p:attrName>
                                        </p:attrNameLst>
                                      </p:cBhvr>
                                      <p:to>
                                        <p:strVal val="visible"/>
                                      </p:to>
                                    </p:set>
                                    <p:animEffect transition="in" filter="dissolve">
                                      <p:cBhvr>
                                        <p:cTn id="44" dur="500"/>
                                        <p:tgtEl>
                                          <p:spTgt spid="144387">
                                            <p:txEl>
                                              <p:pRg st="9" end="9"/>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4387">
                                            <p:txEl>
                                              <p:pRg st="10" end="10"/>
                                            </p:txEl>
                                          </p:spTgt>
                                        </p:tgtEl>
                                        <p:attrNameLst>
                                          <p:attrName>style.visibility</p:attrName>
                                        </p:attrNameLst>
                                      </p:cBhvr>
                                      <p:to>
                                        <p:strVal val="visible"/>
                                      </p:to>
                                    </p:set>
                                    <p:animEffect transition="in" filter="dissolve">
                                      <p:cBhvr>
                                        <p:cTn id="47" dur="500"/>
                                        <p:tgtEl>
                                          <p:spTgt spid="144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BDA1BBF2-5710-462F-A44F-A4D56FCFCE01}"/>
              </a:ext>
            </a:extLst>
          </p:cNvPr>
          <p:cNvSpPr>
            <a:spLocks noGrp="1"/>
          </p:cNvSpPr>
          <p:nvPr>
            <p:ph type="sldNum" sz="quarter" idx="12"/>
          </p:nvPr>
        </p:nvSpPr>
        <p:spPr/>
        <p:txBody>
          <a:bodyPr/>
          <a:lstStyle/>
          <a:p>
            <a:fld id="{7F803768-688F-4A6F-A798-57130A4A9F16}" type="slidenum">
              <a:rPr lang="en-US" altLang="zh-CN"/>
              <a:pPr/>
              <a:t>67</a:t>
            </a:fld>
            <a:endParaRPr lang="en-US" altLang="zh-CN"/>
          </a:p>
        </p:txBody>
      </p:sp>
      <p:sp>
        <p:nvSpPr>
          <p:cNvPr id="55298" name="Rectangle 2">
            <a:extLst>
              <a:ext uri="{FF2B5EF4-FFF2-40B4-BE49-F238E27FC236}">
                <a16:creationId xmlns:a16="http://schemas.microsoft.com/office/drawing/2014/main" id="{B8959D17-54BB-4682-9D94-14D15B3DD6A1}"/>
              </a:ext>
            </a:extLst>
          </p:cNvPr>
          <p:cNvSpPr>
            <a:spLocks noGrp="1" noChangeArrowheads="1"/>
          </p:cNvSpPr>
          <p:nvPr>
            <p:ph type="title"/>
          </p:nvPr>
        </p:nvSpPr>
        <p:spPr/>
        <p:txBody>
          <a:bodyPr/>
          <a:lstStyle/>
          <a:p>
            <a:r>
              <a:rPr lang="zh-CN" altLang="en-US" sz="5400" b="1"/>
              <a:t>排列组合</a:t>
            </a:r>
          </a:p>
        </p:txBody>
      </p:sp>
      <p:sp>
        <p:nvSpPr>
          <p:cNvPr id="55300" name="Text Box 4">
            <a:extLst>
              <a:ext uri="{FF2B5EF4-FFF2-40B4-BE49-F238E27FC236}">
                <a16:creationId xmlns:a16="http://schemas.microsoft.com/office/drawing/2014/main" id="{2B5BFF9E-0436-4E84-A4E9-F6B8C7B51373}"/>
              </a:ext>
            </a:extLst>
          </p:cNvPr>
          <p:cNvSpPr txBox="1">
            <a:spLocks noChangeArrowheads="1"/>
          </p:cNvSpPr>
          <p:nvPr/>
        </p:nvSpPr>
        <p:spPr bwMode="auto">
          <a:xfrm>
            <a:off x="838200" y="18288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加法原理</a:t>
            </a:r>
          </a:p>
        </p:txBody>
      </p:sp>
      <p:sp>
        <p:nvSpPr>
          <p:cNvPr id="55301" name="Text Box 5">
            <a:extLst>
              <a:ext uri="{FF2B5EF4-FFF2-40B4-BE49-F238E27FC236}">
                <a16:creationId xmlns:a16="http://schemas.microsoft.com/office/drawing/2014/main" id="{FA5A3205-A05D-474D-9091-C5AE6F77FF1F}"/>
              </a:ext>
            </a:extLst>
          </p:cNvPr>
          <p:cNvSpPr txBox="1">
            <a:spLocks noChangeArrowheads="1"/>
          </p:cNvSpPr>
          <p:nvPr/>
        </p:nvSpPr>
        <p:spPr bwMode="auto">
          <a:xfrm>
            <a:off x="838200" y="2376488"/>
            <a:ext cx="678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乘法原理</a:t>
            </a:r>
          </a:p>
        </p:txBody>
      </p:sp>
      <p:sp>
        <p:nvSpPr>
          <p:cNvPr id="55302" name="Text Box 6">
            <a:extLst>
              <a:ext uri="{FF2B5EF4-FFF2-40B4-BE49-F238E27FC236}">
                <a16:creationId xmlns:a16="http://schemas.microsoft.com/office/drawing/2014/main" id="{555B8790-A9D3-42EE-BE79-ACFD53EB54EB}"/>
              </a:ext>
            </a:extLst>
          </p:cNvPr>
          <p:cNvSpPr txBox="1">
            <a:spLocks noChangeArrowheads="1"/>
          </p:cNvSpPr>
          <p:nvPr/>
        </p:nvSpPr>
        <p:spPr bwMode="auto">
          <a:xfrm>
            <a:off x="838200" y="3505200"/>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组合数 </a:t>
            </a:r>
            <a:r>
              <a:rPr lang="en-US" altLang="zh-CN" sz="2800"/>
              <a:t>——</a:t>
            </a:r>
            <a:r>
              <a:rPr lang="en-US" altLang="zh-CN" sz="2800">
                <a:latin typeface="Verdana" panose="020B0604030504040204" pitchFamily="34" charset="0"/>
              </a:rPr>
              <a:t>C( n , m )</a:t>
            </a:r>
          </a:p>
        </p:txBody>
      </p:sp>
      <p:grpSp>
        <p:nvGrpSpPr>
          <p:cNvPr id="55307" name="Group 11">
            <a:extLst>
              <a:ext uri="{FF2B5EF4-FFF2-40B4-BE49-F238E27FC236}">
                <a16:creationId xmlns:a16="http://schemas.microsoft.com/office/drawing/2014/main" id="{1FA28F69-854E-4C25-B04E-682E459DC390}"/>
              </a:ext>
            </a:extLst>
          </p:cNvPr>
          <p:cNvGrpSpPr>
            <a:grpSpLocks/>
          </p:cNvGrpSpPr>
          <p:nvPr/>
        </p:nvGrpSpPr>
        <p:grpSpPr bwMode="auto">
          <a:xfrm>
            <a:off x="4419600" y="4495800"/>
            <a:ext cx="4267200" cy="762000"/>
            <a:chOff x="2784" y="2784"/>
            <a:chExt cx="2688" cy="480"/>
          </a:xfrm>
        </p:grpSpPr>
        <p:sp>
          <p:nvSpPr>
            <p:cNvPr id="55303" name="AutoShape 7">
              <a:extLst>
                <a:ext uri="{FF2B5EF4-FFF2-40B4-BE49-F238E27FC236}">
                  <a16:creationId xmlns:a16="http://schemas.microsoft.com/office/drawing/2014/main" id="{C7249446-536F-4555-B79E-66B4D7B053A7}"/>
                </a:ext>
              </a:extLst>
            </p:cNvPr>
            <p:cNvSpPr>
              <a:spLocks noChangeArrowheads="1"/>
            </p:cNvSpPr>
            <p:nvPr/>
          </p:nvSpPr>
          <p:spPr bwMode="auto">
            <a:xfrm>
              <a:off x="2784" y="2784"/>
              <a:ext cx="2160" cy="480"/>
            </a:xfrm>
            <a:prstGeom prst="wedgeRoundRectCallout">
              <a:avLst>
                <a:gd name="adj1" fmla="val -44213"/>
                <a:gd name="adj2" fmla="val -9729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55304" name="Text Box 8">
              <a:extLst>
                <a:ext uri="{FF2B5EF4-FFF2-40B4-BE49-F238E27FC236}">
                  <a16:creationId xmlns:a16="http://schemas.microsoft.com/office/drawing/2014/main" id="{0F0BE5F7-B804-4506-9798-8231C36A398C}"/>
                </a:ext>
              </a:extLst>
            </p:cNvPr>
            <p:cNvSpPr txBox="1">
              <a:spLocks noChangeArrowheads="1"/>
            </p:cNvSpPr>
            <p:nvPr/>
          </p:nvSpPr>
          <p:spPr bwMode="auto">
            <a:xfrm>
              <a:off x="2928" y="2928"/>
              <a:ext cx="2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n </a:t>
              </a:r>
              <a:r>
                <a:rPr lang="zh-CN" altLang="en-US"/>
                <a:t>， </a:t>
              </a:r>
              <a:r>
                <a:rPr lang="en-US" altLang="zh-CN"/>
                <a:t>m</a:t>
              </a:r>
              <a:r>
                <a:rPr lang="zh-CN" altLang="en-US"/>
                <a:t>很大时，怎么求？</a:t>
              </a:r>
            </a:p>
          </p:txBody>
        </p:sp>
      </p:grpSp>
      <p:sp>
        <p:nvSpPr>
          <p:cNvPr id="55306" name="Text Box 10">
            <a:extLst>
              <a:ext uri="{FF2B5EF4-FFF2-40B4-BE49-F238E27FC236}">
                <a16:creationId xmlns:a16="http://schemas.microsoft.com/office/drawing/2014/main" id="{C7FCD06B-58A1-4590-9332-C1A59366390F}"/>
              </a:ext>
            </a:extLst>
          </p:cNvPr>
          <p:cNvSpPr txBox="1">
            <a:spLocks noChangeArrowheads="1"/>
          </p:cNvSpPr>
          <p:nvPr/>
        </p:nvSpPr>
        <p:spPr bwMode="auto">
          <a:xfrm>
            <a:off x="838200" y="28956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排列数 </a:t>
            </a:r>
            <a:r>
              <a:rPr lang="en-US" altLang="zh-CN" sz="2800"/>
              <a:t>——</a:t>
            </a:r>
            <a:r>
              <a:rPr lang="en-US" altLang="zh-CN" sz="2800">
                <a:latin typeface="Verdana" panose="020B0604030504040204" pitchFamily="34" charset="0"/>
              </a:rPr>
              <a:t>P</a:t>
            </a:r>
            <a:r>
              <a:rPr lang="zh-CN" altLang="en-US" sz="2800">
                <a:latin typeface="Verdana" panose="020B0604030504040204" pitchFamily="34" charset="0"/>
              </a:rPr>
              <a:t>（ </a:t>
            </a:r>
            <a:r>
              <a:rPr lang="en-US" altLang="zh-CN" sz="2800">
                <a:latin typeface="Verdana" panose="020B0604030504040204" pitchFamily="34" charset="0"/>
              </a:rPr>
              <a:t>n , 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p:tgtEl>
                                          <p:spTgt spid="55298"/>
                                        </p:tgtEl>
                                        <p:attrNameLst>
                                          <p:attrName>ppt_x</p:attrName>
                                        </p:attrNameLst>
                                      </p:cBhvr>
                                      <p:tavLst>
                                        <p:tav tm="0">
                                          <p:val>
                                            <p:strVal val="#ppt_x-#ppt_w*1.125000"/>
                                          </p:val>
                                        </p:tav>
                                        <p:tav tm="100000">
                                          <p:val>
                                            <p:strVal val="#ppt_x"/>
                                          </p:val>
                                        </p:tav>
                                      </p:tavLst>
                                    </p:anim>
                                    <p:animEffect transition="in" filter="wipe(right)">
                                      <p:cBhvr>
                                        <p:cTn id="8" dur="500"/>
                                        <p:tgtEl>
                                          <p:spTgt spid="552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Effect transition="in" filter="checkerboard(down)">
                                      <p:cBhvr>
                                        <p:cTn id="13" dur="500"/>
                                        <p:tgtEl>
                                          <p:spTgt spid="553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5301"/>
                                        </p:tgtEl>
                                        <p:attrNameLst>
                                          <p:attrName>style.visibility</p:attrName>
                                        </p:attrNameLst>
                                      </p:cBhvr>
                                      <p:to>
                                        <p:strVal val="visible"/>
                                      </p:to>
                                    </p:set>
                                    <p:animEffect transition="in" filter="checkerboard(down)">
                                      <p:cBhvr>
                                        <p:cTn id="18" dur="500"/>
                                        <p:tgtEl>
                                          <p:spTgt spid="553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5306"/>
                                        </p:tgtEl>
                                        <p:attrNameLst>
                                          <p:attrName>style.visibility</p:attrName>
                                        </p:attrNameLst>
                                      </p:cBhvr>
                                      <p:to>
                                        <p:strVal val="visible"/>
                                      </p:to>
                                    </p:set>
                                    <p:animEffect transition="in" filter="checkerboard(down)">
                                      <p:cBhvr>
                                        <p:cTn id="23" dur="500"/>
                                        <p:tgtEl>
                                          <p:spTgt spid="553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5302"/>
                                        </p:tgtEl>
                                        <p:attrNameLst>
                                          <p:attrName>style.visibility</p:attrName>
                                        </p:attrNameLst>
                                      </p:cBhvr>
                                      <p:to>
                                        <p:strVal val="visible"/>
                                      </p:to>
                                    </p:set>
                                    <p:animEffect transition="in" filter="checkerboard(down)">
                                      <p:cBhvr>
                                        <p:cTn id="28" dur="500"/>
                                        <p:tgtEl>
                                          <p:spTgt spid="553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nodeType="clickEffect">
                                  <p:stCondLst>
                                    <p:cond delay="0"/>
                                  </p:stCondLst>
                                  <p:childTnLst>
                                    <p:set>
                                      <p:cBhvr>
                                        <p:cTn id="32" dur="1" fill="hold">
                                          <p:stCondLst>
                                            <p:cond delay="0"/>
                                          </p:stCondLst>
                                        </p:cTn>
                                        <p:tgtEl>
                                          <p:spTgt spid="55307"/>
                                        </p:tgtEl>
                                        <p:attrNameLst>
                                          <p:attrName>style.visibility</p:attrName>
                                        </p:attrNameLst>
                                      </p:cBhvr>
                                      <p:to>
                                        <p:strVal val="visible"/>
                                      </p:to>
                                    </p:set>
                                    <p:anim calcmode="lin" valueType="num">
                                      <p:cBhvr>
                                        <p:cTn id="33" dur="5000" fill="hold"/>
                                        <p:tgtEl>
                                          <p:spTgt spid="55307"/>
                                        </p:tgtEl>
                                        <p:attrNameLst>
                                          <p:attrName>ppt_w</p:attrName>
                                        </p:attrNameLst>
                                      </p:cBhvr>
                                      <p:tavLst>
                                        <p:tav tm="0" fmla="#ppt_w*sin(2.5*pi*$)">
                                          <p:val>
                                            <p:fltVal val="0"/>
                                          </p:val>
                                        </p:tav>
                                        <p:tav tm="100000">
                                          <p:val>
                                            <p:fltVal val="1"/>
                                          </p:val>
                                        </p:tav>
                                      </p:tavLst>
                                    </p:anim>
                                    <p:anim calcmode="lin" valueType="num">
                                      <p:cBhvr>
                                        <p:cTn id="34" dur="5000" fill="hold"/>
                                        <p:tgtEl>
                                          <p:spTgt spid="553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300" grpId="0" autoUpdateAnimBg="0"/>
      <p:bldP spid="55301" grpId="0" autoUpdateAnimBg="0"/>
      <p:bldP spid="55302" grpId="0" autoUpdateAnimBg="0"/>
      <p:bldP spid="5530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FD72BFBF-EBAE-4E56-9570-85B06ACE33B1}"/>
              </a:ext>
            </a:extLst>
          </p:cNvPr>
          <p:cNvSpPr>
            <a:spLocks noGrp="1"/>
          </p:cNvSpPr>
          <p:nvPr>
            <p:ph type="sldNum" sz="quarter" idx="12"/>
          </p:nvPr>
        </p:nvSpPr>
        <p:spPr/>
        <p:txBody>
          <a:bodyPr/>
          <a:lstStyle/>
          <a:p>
            <a:fld id="{7E4EA393-E676-40A5-913D-6205248D2243}" type="slidenum">
              <a:rPr lang="en-US" altLang="zh-CN"/>
              <a:pPr/>
              <a:t>68</a:t>
            </a:fld>
            <a:endParaRPr lang="en-US" altLang="zh-CN"/>
          </a:p>
        </p:txBody>
      </p:sp>
      <p:sp>
        <p:nvSpPr>
          <p:cNvPr id="103426" name="Rectangle 2">
            <a:extLst>
              <a:ext uri="{FF2B5EF4-FFF2-40B4-BE49-F238E27FC236}">
                <a16:creationId xmlns:a16="http://schemas.microsoft.com/office/drawing/2014/main" id="{73A5DB7E-3CA5-4117-BBF6-9FC3EC3F8478}"/>
              </a:ext>
            </a:extLst>
          </p:cNvPr>
          <p:cNvSpPr>
            <a:spLocks noGrp="1" noChangeArrowheads="1"/>
          </p:cNvSpPr>
          <p:nvPr>
            <p:ph type="title"/>
          </p:nvPr>
        </p:nvSpPr>
        <p:spPr/>
        <p:txBody>
          <a:bodyPr/>
          <a:lstStyle/>
          <a:p>
            <a:r>
              <a:rPr lang="zh-CN" altLang="en-US" sz="4800" b="1"/>
              <a:t>全排列的手工生成</a:t>
            </a:r>
          </a:p>
        </p:txBody>
      </p:sp>
      <p:sp>
        <p:nvSpPr>
          <p:cNvPr id="103428" name="Text Box 4">
            <a:extLst>
              <a:ext uri="{FF2B5EF4-FFF2-40B4-BE49-F238E27FC236}">
                <a16:creationId xmlns:a16="http://schemas.microsoft.com/office/drawing/2014/main" id="{21C236E4-7CD1-43E2-B5E5-24A368D3FC88}"/>
              </a:ext>
            </a:extLst>
          </p:cNvPr>
          <p:cNvSpPr txBox="1">
            <a:spLocks noChangeArrowheads="1"/>
          </p:cNvSpPr>
          <p:nvPr/>
        </p:nvSpPr>
        <p:spPr bwMode="auto">
          <a:xfrm>
            <a:off x="304800" y="2819400"/>
            <a:ext cx="838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1</a:t>
            </a:r>
            <a:r>
              <a:rPr lang="zh-CN" altLang="en-US"/>
              <a:t>：从后往前找出第一个相邻逆序对数。例（</a:t>
            </a:r>
            <a:r>
              <a:rPr lang="en-US" altLang="zh-CN"/>
              <a:t>3</a:t>
            </a:r>
            <a:r>
              <a:rPr lang="zh-CN" altLang="en-US"/>
              <a:t>，</a:t>
            </a:r>
            <a:r>
              <a:rPr lang="en-US" altLang="zh-CN"/>
              <a:t>4</a:t>
            </a:r>
            <a:r>
              <a:rPr lang="zh-CN" altLang="en-US"/>
              <a:t>），（</a:t>
            </a:r>
            <a:r>
              <a:rPr lang="en-US" altLang="zh-CN"/>
              <a:t>1</a:t>
            </a:r>
            <a:r>
              <a:rPr lang="zh-CN" altLang="en-US"/>
              <a:t>，</a:t>
            </a:r>
            <a:r>
              <a:rPr lang="en-US" altLang="zh-CN"/>
              <a:t>2</a:t>
            </a:r>
            <a:r>
              <a:rPr lang="zh-CN" altLang="en-US"/>
              <a:t>），设两个数中小的那个为</a:t>
            </a:r>
            <a:r>
              <a:rPr lang="en-US" altLang="zh-CN"/>
              <a:t>a</a:t>
            </a:r>
          </a:p>
        </p:txBody>
      </p:sp>
      <p:sp>
        <p:nvSpPr>
          <p:cNvPr id="103429" name="Text Box 5">
            <a:extLst>
              <a:ext uri="{FF2B5EF4-FFF2-40B4-BE49-F238E27FC236}">
                <a16:creationId xmlns:a16="http://schemas.microsoft.com/office/drawing/2014/main" id="{48825938-181C-446B-B210-B990D3AA41D2}"/>
              </a:ext>
            </a:extLst>
          </p:cNvPr>
          <p:cNvSpPr txBox="1">
            <a:spLocks noChangeArrowheads="1"/>
          </p:cNvSpPr>
          <p:nvPr/>
        </p:nvSpPr>
        <p:spPr bwMode="auto">
          <a:xfrm>
            <a:off x="304800" y="3519488"/>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2</a:t>
            </a:r>
            <a:r>
              <a:rPr lang="zh-CN" altLang="en-US"/>
              <a:t>：找出</a:t>
            </a:r>
            <a:r>
              <a:rPr lang="en-US" altLang="zh-CN"/>
              <a:t>a</a:t>
            </a:r>
            <a:r>
              <a:rPr lang="zh-CN" altLang="en-US"/>
              <a:t>以后比</a:t>
            </a:r>
            <a:r>
              <a:rPr lang="en-US" altLang="zh-CN"/>
              <a:t>a</a:t>
            </a:r>
            <a:r>
              <a:rPr lang="zh-CN" altLang="en-US"/>
              <a:t>大的所有的数，将这些数中最小的一个记为</a:t>
            </a:r>
            <a:r>
              <a:rPr lang="en-US" altLang="zh-CN"/>
              <a:t>b</a:t>
            </a:r>
          </a:p>
        </p:txBody>
      </p:sp>
      <p:sp>
        <p:nvSpPr>
          <p:cNvPr id="103430" name="Text Box 6">
            <a:extLst>
              <a:ext uri="{FF2B5EF4-FFF2-40B4-BE49-F238E27FC236}">
                <a16:creationId xmlns:a16="http://schemas.microsoft.com/office/drawing/2014/main" id="{7A19E36C-F051-41FB-BA51-4F5A15D50EC7}"/>
              </a:ext>
            </a:extLst>
          </p:cNvPr>
          <p:cNvSpPr txBox="1">
            <a:spLocks noChangeArrowheads="1"/>
          </p:cNvSpPr>
          <p:nvPr/>
        </p:nvSpPr>
        <p:spPr bwMode="auto">
          <a:xfrm>
            <a:off x="304800" y="4052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3</a:t>
            </a:r>
            <a:r>
              <a:rPr lang="zh-CN" altLang="en-US"/>
              <a:t>：交换</a:t>
            </a:r>
            <a:r>
              <a:rPr lang="en-US" altLang="zh-CN"/>
              <a:t>a</a:t>
            </a:r>
            <a:r>
              <a:rPr lang="zh-CN" altLang="en-US"/>
              <a:t>，</a:t>
            </a:r>
            <a:r>
              <a:rPr lang="en-US" altLang="zh-CN"/>
              <a:t>b</a:t>
            </a:r>
          </a:p>
        </p:txBody>
      </p:sp>
      <p:sp>
        <p:nvSpPr>
          <p:cNvPr id="103432" name="Text Box 8">
            <a:extLst>
              <a:ext uri="{FF2B5EF4-FFF2-40B4-BE49-F238E27FC236}">
                <a16:creationId xmlns:a16="http://schemas.microsoft.com/office/drawing/2014/main" id="{E47A1C1D-5F9C-418B-9AB0-90F7AECE6487}"/>
              </a:ext>
            </a:extLst>
          </p:cNvPr>
          <p:cNvSpPr txBox="1">
            <a:spLocks noChangeArrowheads="1"/>
          </p:cNvSpPr>
          <p:nvPr/>
        </p:nvSpPr>
        <p:spPr bwMode="auto">
          <a:xfrm>
            <a:off x="304800" y="449580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4</a:t>
            </a:r>
            <a:r>
              <a:rPr lang="zh-CN" altLang="en-US"/>
              <a:t>：将原先</a:t>
            </a:r>
            <a:r>
              <a:rPr lang="en-US" altLang="zh-CN"/>
              <a:t>a</a:t>
            </a:r>
            <a:r>
              <a:rPr lang="zh-CN" altLang="en-US"/>
              <a:t>以后的所有数重新排序</a:t>
            </a:r>
          </a:p>
        </p:txBody>
      </p:sp>
      <p:grpSp>
        <p:nvGrpSpPr>
          <p:cNvPr id="103435" name="Group 11">
            <a:extLst>
              <a:ext uri="{FF2B5EF4-FFF2-40B4-BE49-F238E27FC236}">
                <a16:creationId xmlns:a16="http://schemas.microsoft.com/office/drawing/2014/main" id="{7E6D7342-2DD0-473D-ABC4-6C049E8E55B0}"/>
              </a:ext>
            </a:extLst>
          </p:cNvPr>
          <p:cNvGrpSpPr>
            <a:grpSpLocks/>
          </p:cNvGrpSpPr>
          <p:nvPr/>
        </p:nvGrpSpPr>
        <p:grpSpPr bwMode="auto">
          <a:xfrm>
            <a:off x="381000" y="1752600"/>
            <a:ext cx="4953000" cy="838200"/>
            <a:chOff x="528" y="1104"/>
            <a:chExt cx="3120" cy="528"/>
          </a:xfrm>
        </p:grpSpPr>
        <p:sp>
          <p:nvSpPr>
            <p:cNvPr id="103433" name="AutoShape 9">
              <a:extLst>
                <a:ext uri="{FF2B5EF4-FFF2-40B4-BE49-F238E27FC236}">
                  <a16:creationId xmlns:a16="http://schemas.microsoft.com/office/drawing/2014/main" id="{028A7671-E227-4F78-9D3D-C39BB049C066}"/>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4" name="Text Box 10">
              <a:extLst>
                <a:ext uri="{FF2B5EF4-FFF2-40B4-BE49-F238E27FC236}">
                  <a16:creationId xmlns:a16="http://schemas.microsoft.com/office/drawing/2014/main" id="{CDAC098B-6F98-441D-9157-E4D236CBA4F6}"/>
                </a:ext>
              </a:extLst>
            </p:cNvPr>
            <p:cNvSpPr txBox="1">
              <a:spLocks noChangeArrowheads="1"/>
            </p:cNvSpPr>
            <p:nvPr/>
          </p:nvSpPr>
          <p:spPr bwMode="auto">
            <a:xfrm>
              <a:off x="672" y="1248"/>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有一种排列</a:t>
              </a:r>
              <a:r>
                <a:rPr lang="en-US" altLang="zh-CN"/>
                <a:t>,</a:t>
              </a:r>
              <a:r>
                <a:rPr lang="zh-CN" altLang="en-US"/>
                <a:t>如何得到他的下一种全排列呢？</a:t>
              </a:r>
            </a:p>
          </p:txBody>
        </p:sp>
      </p:grpSp>
      <p:grpSp>
        <p:nvGrpSpPr>
          <p:cNvPr id="103436" name="Group 12">
            <a:extLst>
              <a:ext uri="{FF2B5EF4-FFF2-40B4-BE49-F238E27FC236}">
                <a16:creationId xmlns:a16="http://schemas.microsoft.com/office/drawing/2014/main" id="{3E52FB1E-82B4-4F35-A8DB-A3E3CD7A5B4C}"/>
              </a:ext>
            </a:extLst>
          </p:cNvPr>
          <p:cNvGrpSpPr>
            <a:grpSpLocks/>
          </p:cNvGrpSpPr>
          <p:nvPr/>
        </p:nvGrpSpPr>
        <p:grpSpPr bwMode="auto">
          <a:xfrm>
            <a:off x="2667000" y="5181600"/>
            <a:ext cx="4038600" cy="838200"/>
            <a:chOff x="528" y="1104"/>
            <a:chExt cx="3120" cy="528"/>
          </a:xfrm>
        </p:grpSpPr>
        <p:sp>
          <p:nvSpPr>
            <p:cNvPr id="103437" name="AutoShape 13">
              <a:extLst>
                <a:ext uri="{FF2B5EF4-FFF2-40B4-BE49-F238E27FC236}">
                  <a16:creationId xmlns:a16="http://schemas.microsoft.com/office/drawing/2014/main" id="{4D7C4B76-0621-495E-986D-106CABC4C12E}"/>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8" name="Text Box 14">
              <a:extLst>
                <a:ext uri="{FF2B5EF4-FFF2-40B4-BE49-F238E27FC236}">
                  <a16:creationId xmlns:a16="http://schemas.microsoft.com/office/drawing/2014/main" id="{E1118304-D871-49E8-89AA-75E2846B8BD9}"/>
                </a:ext>
              </a:extLst>
            </p:cNvPr>
            <p:cNvSpPr txBox="1">
              <a:spLocks noChangeArrowheads="1"/>
            </p:cNvSpPr>
            <p:nvPr/>
          </p:nvSpPr>
          <p:spPr bwMode="auto">
            <a:xfrm>
              <a:off x="671" y="1248"/>
              <a:ext cx="29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经过上述步骤，就得到了下个排列</a:t>
              </a:r>
            </a:p>
          </p:txBody>
        </p:sp>
      </p:grpSp>
      <p:grpSp>
        <p:nvGrpSpPr>
          <p:cNvPr id="103439" name="Group 15">
            <a:extLst>
              <a:ext uri="{FF2B5EF4-FFF2-40B4-BE49-F238E27FC236}">
                <a16:creationId xmlns:a16="http://schemas.microsoft.com/office/drawing/2014/main" id="{20EC8AE4-001E-491F-B475-306DB30CACA7}"/>
              </a:ext>
            </a:extLst>
          </p:cNvPr>
          <p:cNvGrpSpPr>
            <a:grpSpLocks/>
          </p:cNvGrpSpPr>
          <p:nvPr/>
        </p:nvGrpSpPr>
        <p:grpSpPr bwMode="auto">
          <a:xfrm>
            <a:off x="5715000" y="1752600"/>
            <a:ext cx="2895600" cy="838200"/>
            <a:chOff x="528" y="1104"/>
            <a:chExt cx="3120" cy="528"/>
          </a:xfrm>
        </p:grpSpPr>
        <p:sp>
          <p:nvSpPr>
            <p:cNvPr id="103440" name="AutoShape 16">
              <a:extLst>
                <a:ext uri="{FF2B5EF4-FFF2-40B4-BE49-F238E27FC236}">
                  <a16:creationId xmlns:a16="http://schemas.microsoft.com/office/drawing/2014/main" id="{96B18A29-47A8-4107-BF7B-FD6EA964F85B}"/>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41" name="Text Box 17">
              <a:extLst>
                <a:ext uri="{FF2B5EF4-FFF2-40B4-BE49-F238E27FC236}">
                  <a16:creationId xmlns:a16="http://schemas.microsoft.com/office/drawing/2014/main" id="{51A409DF-98BF-4197-956E-31D0D4F69640}"/>
                </a:ext>
              </a:extLst>
            </p:cNvPr>
            <p:cNvSpPr txBox="1">
              <a:spLocks noChangeArrowheads="1"/>
            </p:cNvSpPr>
            <p:nvPr/>
          </p:nvSpPr>
          <p:spPr bwMode="auto">
            <a:xfrm>
              <a:off x="672" y="1248"/>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next_permutation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500"/>
                                        <p:tgtEl>
                                          <p:spTgt spid="103426"/>
                                        </p:tgtEl>
                                        <p:attrNameLst>
                                          <p:attrName>ppt_x</p:attrName>
                                        </p:attrNameLst>
                                      </p:cBhvr>
                                      <p:tavLst>
                                        <p:tav tm="0">
                                          <p:val>
                                            <p:strVal val="#ppt_x-#ppt_w*1.125000"/>
                                          </p:val>
                                        </p:tav>
                                        <p:tav tm="100000">
                                          <p:val>
                                            <p:strVal val="#ppt_x"/>
                                          </p:val>
                                        </p:tav>
                                      </p:tavLst>
                                    </p:anim>
                                    <p:animEffect transition="in" filter="wipe(right)">
                                      <p:cBhvr>
                                        <p:cTn id="8" dur="500"/>
                                        <p:tgtEl>
                                          <p:spTgt spid="1034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03435"/>
                                        </p:tgtEl>
                                        <p:attrNameLst>
                                          <p:attrName>style.visibility</p:attrName>
                                        </p:attrNameLst>
                                      </p:cBhvr>
                                      <p:to>
                                        <p:strVal val="visible"/>
                                      </p:to>
                                    </p:set>
                                    <p:anim calcmode="lin" valueType="num">
                                      <p:cBhvr>
                                        <p:cTn id="13" dur="1000" fill="hold"/>
                                        <p:tgtEl>
                                          <p:spTgt spid="103435"/>
                                        </p:tgtEl>
                                        <p:attrNameLst>
                                          <p:attrName>ppt_w</p:attrName>
                                        </p:attrNameLst>
                                      </p:cBhvr>
                                      <p:tavLst>
                                        <p:tav tm="0">
                                          <p:val>
                                            <p:fltVal val="0"/>
                                          </p:val>
                                        </p:tav>
                                        <p:tav tm="100000">
                                          <p:val>
                                            <p:strVal val="#ppt_w"/>
                                          </p:val>
                                        </p:tav>
                                      </p:tavLst>
                                    </p:anim>
                                    <p:anim calcmode="lin" valueType="num">
                                      <p:cBhvr>
                                        <p:cTn id="14" dur="1000" fill="hold"/>
                                        <p:tgtEl>
                                          <p:spTgt spid="103435"/>
                                        </p:tgtEl>
                                        <p:attrNameLst>
                                          <p:attrName>ppt_h</p:attrName>
                                        </p:attrNameLst>
                                      </p:cBhvr>
                                      <p:tavLst>
                                        <p:tav tm="0">
                                          <p:val>
                                            <p:fltVal val="0"/>
                                          </p:val>
                                        </p:tav>
                                        <p:tav tm="100000">
                                          <p:val>
                                            <p:strVal val="#ppt_h"/>
                                          </p:val>
                                        </p:tav>
                                      </p:tavLst>
                                    </p:anim>
                                    <p:anim calcmode="lin" valueType="num">
                                      <p:cBhvr>
                                        <p:cTn id="15" dur="1000" fill="hold"/>
                                        <p:tgtEl>
                                          <p:spTgt spid="10343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034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103439"/>
                                        </p:tgtEl>
                                        <p:attrNameLst>
                                          <p:attrName>style.visibility</p:attrName>
                                        </p:attrNameLst>
                                      </p:cBhvr>
                                      <p:to>
                                        <p:strVal val="visible"/>
                                      </p:to>
                                    </p:set>
                                    <p:anim calcmode="lin" valueType="num">
                                      <p:cBhvr>
                                        <p:cTn id="21" dur="1000" fill="hold"/>
                                        <p:tgtEl>
                                          <p:spTgt spid="103439"/>
                                        </p:tgtEl>
                                        <p:attrNameLst>
                                          <p:attrName>ppt_w</p:attrName>
                                        </p:attrNameLst>
                                      </p:cBhvr>
                                      <p:tavLst>
                                        <p:tav tm="0">
                                          <p:val>
                                            <p:fltVal val="0"/>
                                          </p:val>
                                        </p:tav>
                                        <p:tav tm="100000">
                                          <p:val>
                                            <p:strVal val="#ppt_w"/>
                                          </p:val>
                                        </p:tav>
                                      </p:tavLst>
                                    </p:anim>
                                    <p:anim calcmode="lin" valueType="num">
                                      <p:cBhvr>
                                        <p:cTn id="22" dur="1000" fill="hold"/>
                                        <p:tgtEl>
                                          <p:spTgt spid="103439"/>
                                        </p:tgtEl>
                                        <p:attrNameLst>
                                          <p:attrName>ppt_h</p:attrName>
                                        </p:attrNameLst>
                                      </p:cBhvr>
                                      <p:tavLst>
                                        <p:tav tm="0">
                                          <p:val>
                                            <p:fltVal val="0"/>
                                          </p:val>
                                        </p:tav>
                                        <p:tav tm="100000">
                                          <p:val>
                                            <p:strVal val="#ppt_h"/>
                                          </p:val>
                                        </p:tav>
                                      </p:tavLst>
                                    </p:anim>
                                    <p:anim calcmode="lin" valueType="num">
                                      <p:cBhvr>
                                        <p:cTn id="23" dur="1000" fill="hold"/>
                                        <p:tgtEl>
                                          <p:spTgt spid="103439"/>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34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5" fill="hold" grpId="0" nodeType="clickEffect">
                                  <p:stCondLst>
                                    <p:cond delay="0"/>
                                  </p:stCondLst>
                                  <p:childTnLst>
                                    <p:set>
                                      <p:cBhvr>
                                        <p:cTn id="28" dur="1" fill="hold">
                                          <p:stCondLst>
                                            <p:cond delay="0"/>
                                          </p:stCondLst>
                                        </p:cTn>
                                        <p:tgtEl>
                                          <p:spTgt spid="103428"/>
                                        </p:tgtEl>
                                        <p:attrNameLst>
                                          <p:attrName>style.visibility</p:attrName>
                                        </p:attrNameLst>
                                      </p:cBhvr>
                                      <p:to>
                                        <p:strVal val="visible"/>
                                      </p:to>
                                    </p:set>
                                    <p:animEffect transition="in" filter="checkerboard(down)">
                                      <p:cBhvr>
                                        <p:cTn id="29" dur="500"/>
                                        <p:tgtEl>
                                          <p:spTgt spid="1034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5" fill="hold" grpId="0" nodeType="clickEffect">
                                  <p:stCondLst>
                                    <p:cond delay="0"/>
                                  </p:stCondLst>
                                  <p:childTnLst>
                                    <p:set>
                                      <p:cBhvr>
                                        <p:cTn id="33" dur="1" fill="hold">
                                          <p:stCondLst>
                                            <p:cond delay="0"/>
                                          </p:stCondLst>
                                        </p:cTn>
                                        <p:tgtEl>
                                          <p:spTgt spid="103429"/>
                                        </p:tgtEl>
                                        <p:attrNameLst>
                                          <p:attrName>style.visibility</p:attrName>
                                        </p:attrNameLst>
                                      </p:cBhvr>
                                      <p:to>
                                        <p:strVal val="visible"/>
                                      </p:to>
                                    </p:set>
                                    <p:animEffect transition="in" filter="checkerboard(down)">
                                      <p:cBhvr>
                                        <p:cTn id="34" dur="500"/>
                                        <p:tgtEl>
                                          <p:spTgt spid="1034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5" fill="hold" grpId="0" nodeType="clickEffect">
                                  <p:stCondLst>
                                    <p:cond delay="0"/>
                                  </p:stCondLst>
                                  <p:childTnLst>
                                    <p:set>
                                      <p:cBhvr>
                                        <p:cTn id="38" dur="1" fill="hold">
                                          <p:stCondLst>
                                            <p:cond delay="0"/>
                                          </p:stCondLst>
                                        </p:cTn>
                                        <p:tgtEl>
                                          <p:spTgt spid="103430"/>
                                        </p:tgtEl>
                                        <p:attrNameLst>
                                          <p:attrName>style.visibility</p:attrName>
                                        </p:attrNameLst>
                                      </p:cBhvr>
                                      <p:to>
                                        <p:strVal val="visible"/>
                                      </p:to>
                                    </p:set>
                                    <p:animEffect transition="in" filter="checkerboard(down)">
                                      <p:cBhvr>
                                        <p:cTn id="39" dur="500"/>
                                        <p:tgtEl>
                                          <p:spTgt spid="10343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5" fill="hold" grpId="0" nodeType="clickEffect">
                                  <p:stCondLst>
                                    <p:cond delay="0"/>
                                  </p:stCondLst>
                                  <p:childTnLst>
                                    <p:set>
                                      <p:cBhvr>
                                        <p:cTn id="43" dur="1" fill="hold">
                                          <p:stCondLst>
                                            <p:cond delay="0"/>
                                          </p:stCondLst>
                                        </p:cTn>
                                        <p:tgtEl>
                                          <p:spTgt spid="103432"/>
                                        </p:tgtEl>
                                        <p:attrNameLst>
                                          <p:attrName>style.visibility</p:attrName>
                                        </p:attrNameLst>
                                      </p:cBhvr>
                                      <p:to>
                                        <p:strVal val="visible"/>
                                      </p:to>
                                    </p:set>
                                    <p:animEffect transition="in" filter="checkerboard(down)">
                                      <p:cBhvr>
                                        <p:cTn id="44" dur="500"/>
                                        <p:tgtEl>
                                          <p:spTgt spid="1034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nodeType="clickEffect">
                                  <p:stCondLst>
                                    <p:cond delay="0"/>
                                  </p:stCondLst>
                                  <p:childTnLst>
                                    <p:set>
                                      <p:cBhvr>
                                        <p:cTn id="48" dur="1" fill="hold">
                                          <p:stCondLst>
                                            <p:cond delay="0"/>
                                          </p:stCondLst>
                                        </p:cTn>
                                        <p:tgtEl>
                                          <p:spTgt spid="103436"/>
                                        </p:tgtEl>
                                        <p:attrNameLst>
                                          <p:attrName>style.visibility</p:attrName>
                                        </p:attrNameLst>
                                      </p:cBhvr>
                                      <p:to>
                                        <p:strVal val="visible"/>
                                      </p:to>
                                    </p:set>
                                    <p:anim calcmode="lin" valueType="num">
                                      <p:cBhvr>
                                        <p:cTn id="49" dur="5000" fill="hold"/>
                                        <p:tgtEl>
                                          <p:spTgt spid="103436"/>
                                        </p:tgtEl>
                                        <p:attrNameLst>
                                          <p:attrName>ppt_w</p:attrName>
                                        </p:attrNameLst>
                                      </p:cBhvr>
                                      <p:tavLst>
                                        <p:tav tm="0" fmla="#ppt_w*sin(2.5*pi*$)">
                                          <p:val>
                                            <p:fltVal val="0"/>
                                          </p:val>
                                        </p:tav>
                                        <p:tav tm="100000">
                                          <p:val>
                                            <p:fltVal val="1"/>
                                          </p:val>
                                        </p:tav>
                                      </p:tavLst>
                                    </p:anim>
                                    <p:anim calcmode="lin" valueType="num">
                                      <p:cBhvr>
                                        <p:cTn id="50" dur="5000" fill="hold"/>
                                        <p:tgtEl>
                                          <p:spTgt spid="1034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8" grpId="0" autoUpdateAnimBg="0"/>
      <p:bldP spid="103429" grpId="0" autoUpdateAnimBg="0"/>
      <p:bldP spid="103430" grpId="0" autoUpdateAnimBg="0"/>
      <p:bldP spid="10343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B8B7990F-FA0C-4C11-99E6-89F2265367C5}"/>
              </a:ext>
            </a:extLst>
          </p:cNvPr>
          <p:cNvSpPr>
            <a:spLocks noGrp="1"/>
          </p:cNvSpPr>
          <p:nvPr>
            <p:ph type="sldNum" sz="quarter" idx="12"/>
          </p:nvPr>
        </p:nvSpPr>
        <p:spPr/>
        <p:txBody>
          <a:bodyPr/>
          <a:lstStyle/>
          <a:p>
            <a:fld id="{D996BB93-9808-43C7-A730-72D5093BEFA8}" type="slidenum">
              <a:rPr lang="en-US" altLang="zh-CN"/>
              <a:pPr/>
              <a:t>69</a:t>
            </a:fld>
            <a:endParaRPr lang="en-US" altLang="zh-CN"/>
          </a:p>
        </p:txBody>
      </p:sp>
      <p:sp>
        <p:nvSpPr>
          <p:cNvPr id="102402" name="Rectangle 2">
            <a:extLst>
              <a:ext uri="{FF2B5EF4-FFF2-40B4-BE49-F238E27FC236}">
                <a16:creationId xmlns:a16="http://schemas.microsoft.com/office/drawing/2014/main" id="{FBD33059-4D03-4D89-8E45-B144C3D8B9F6}"/>
              </a:ext>
            </a:extLst>
          </p:cNvPr>
          <p:cNvSpPr>
            <a:spLocks noGrp="1" noChangeArrowheads="1"/>
          </p:cNvSpPr>
          <p:nvPr>
            <p:ph type="title" idx="4294967295"/>
          </p:nvPr>
        </p:nvSpPr>
        <p:spPr>
          <a:xfrm>
            <a:off x="900113" y="304800"/>
            <a:ext cx="8243887" cy="1314450"/>
          </a:xfrm>
        </p:spPr>
        <p:txBody>
          <a:bodyPr/>
          <a:lstStyle/>
          <a:p>
            <a:r>
              <a:rPr lang="zh-CN" altLang="en-US" sz="4800" b="1"/>
              <a:t>全排列的手工生成</a:t>
            </a:r>
          </a:p>
        </p:txBody>
      </p:sp>
      <p:sp>
        <p:nvSpPr>
          <p:cNvPr id="102404" name="Text Box 4">
            <a:extLst>
              <a:ext uri="{FF2B5EF4-FFF2-40B4-BE49-F238E27FC236}">
                <a16:creationId xmlns:a16="http://schemas.microsoft.com/office/drawing/2014/main" id="{30D7A403-51AB-49D0-9359-749449F8CD34}"/>
              </a:ext>
            </a:extLst>
          </p:cNvPr>
          <p:cNvSpPr txBox="1">
            <a:spLocks noChangeArrowheads="1"/>
          </p:cNvSpPr>
          <p:nvPr/>
        </p:nvSpPr>
        <p:spPr bwMode="auto">
          <a:xfrm>
            <a:off x="609600" y="1939925"/>
            <a:ext cx="8001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latin typeface="Courier New" panose="02070309020205020404" pitchFamily="49" charset="0"/>
              </a:rPr>
              <a:t>int next( int n ,int* a )</a:t>
            </a:r>
          </a:p>
          <a:p>
            <a:r>
              <a:rPr lang="en-US" altLang="zh-CN" sz="1600" b="1">
                <a:latin typeface="Courier New" panose="02070309020205020404" pitchFamily="49" charset="0"/>
              </a:rPr>
              <a:t>{</a:t>
            </a:r>
          </a:p>
          <a:p>
            <a:r>
              <a:rPr lang="en-US" altLang="zh-CN" sz="1600" b="1">
                <a:latin typeface="Courier New" panose="02070309020205020404" pitchFamily="49" charset="0"/>
              </a:rPr>
              <a:t>    int i = n - 2 , j , Min;</a:t>
            </a:r>
          </a:p>
          <a:p>
            <a:r>
              <a:rPr lang="en-US" altLang="zh-CN" sz="1600" b="1">
                <a:latin typeface="Courier New" panose="02070309020205020404" pitchFamily="49" charset="0"/>
              </a:rPr>
              <a:t>    while ( a [ i ] &gt; a [ i + 1 ] &amp;&amp; i &gt;= 0 ) i--;</a:t>
            </a:r>
          </a:p>
          <a:p>
            <a:r>
              <a:rPr lang="en-US" altLang="zh-CN" sz="1600" b="1">
                <a:latin typeface="Courier New" panose="02070309020205020404" pitchFamily="49" charset="0"/>
              </a:rPr>
              <a:t>    if ( i &lt; 0 )</a:t>
            </a:r>
          </a:p>
          <a:p>
            <a:r>
              <a:rPr lang="en-US" altLang="zh-CN" sz="1600" b="1">
                <a:latin typeface="Courier New" panose="02070309020205020404" pitchFamily="49" charset="0"/>
              </a:rPr>
              <a:t>        return 0;</a:t>
            </a:r>
          </a:p>
          <a:p>
            <a:r>
              <a:rPr lang="en-US" altLang="zh-CN" sz="1600" b="1">
                <a:latin typeface="Courier New" panose="02070309020205020404" pitchFamily="49" charset="0"/>
              </a:rPr>
              <a:t>    for ( Min = i + 1 , j = i + 2; j &lt; n; j++ )</a:t>
            </a:r>
          </a:p>
          <a:p>
            <a:r>
              <a:rPr lang="en-US" altLang="zh-CN" sz="1600" b="1">
                <a:latin typeface="Courier New" panose="02070309020205020404" pitchFamily="49" charset="0"/>
              </a:rPr>
              <a:t>    if ( a [ j ] &gt; a [ i ] &amp;&amp; a [ j ] &lt; a [ Min ] )</a:t>
            </a:r>
          </a:p>
          <a:p>
            <a:r>
              <a:rPr lang="en-US" altLang="zh-CN" sz="1600" b="1">
                <a:latin typeface="Courier New" panose="02070309020205020404" pitchFamily="49" charset="0"/>
              </a:rPr>
              <a:t>            Min = j;</a:t>
            </a:r>
          </a:p>
          <a:p>
            <a:r>
              <a:rPr lang="en-US" altLang="zh-CN" sz="1600" b="1">
                <a:latin typeface="Courier New" panose="02070309020205020404" pitchFamily="49" charset="0"/>
              </a:rPr>
              <a:t>    swap( a [ i ] , a [ Min ] );</a:t>
            </a:r>
          </a:p>
          <a:p>
            <a:r>
              <a:rPr lang="en-US" altLang="zh-CN" sz="1600" b="1">
                <a:latin typeface="Courier New" panose="02070309020205020404" pitchFamily="49" charset="0"/>
              </a:rPr>
              <a:t>    for ( int j = i + 1; j &lt; n; j++ )</a:t>
            </a:r>
          </a:p>
          <a:p>
            <a:r>
              <a:rPr lang="en-US" altLang="zh-CN" sz="1600" b="1">
                <a:latin typeface="Courier New" panose="02070309020205020404" pitchFamily="49" charset="0"/>
              </a:rPr>
              <a:t>        for ( int k = j + 1; k &lt; n; k++ )</a:t>
            </a:r>
          </a:p>
          <a:p>
            <a:r>
              <a:rPr lang="en-US" altLang="zh-CN" sz="1600" b="1">
                <a:latin typeface="Courier New" panose="02070309020205020404" pitchFamily="49" charset="0"/>
              </a:rPr>
              <a:t>            if ( a [ j ] &gt; a[ k ] )</a:t>
            </a:r>
          </a:p>
          <a:p>
            <a:r>
              <a:rPr lang="en-US" altLang="zh-CN" sz="1600" b="1">
                <a:latin typeface="Courier New" panose="02070309020205020404" pitchFamily="49" charset="0"/>
              </a:rPr>
              <a:t>                swap( a[ j ] , a [ k ] );</a:t>
            </a:r>
          </a:p>
          <a:p>
            <a:r>
              <a:rPr lang="en-US" altLang="zh-CN" sz="1600" b="1">
                <a:latin typeface="Courier New" panose="02070309020205020404" pitchFamily="49" charset="0"/>
              </a:rPr>
              <a:t>    return 1;</a:t>
            </a:r>
          </a:p>
          <a:p>
            <a:r>
              <a:rPr lang="en-US" altLang="zh-CN" sz="16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p:tgtEl>
                                          <p:spTgt spid="102402"/>
                                        </p:tgtEl>
                                        <p:attrNameLst>
                                          <p:attrName>ppt_x</p:attrName>
                                        </p:attrNameLst>
                                      </p:cBhvr>
                                      <p:tavLst>
                                        <p:tav tm="0">
                                          <p:val>
                                            <p:strVal val="#ppt_x-#ppt_w*1.125000"/>
                                          </p:val>
                                        </p:tav>
                                        <p:tav tm="100000">
                                          <p:val>
                                            <p:strVal val="#ppt_x"/>
                                          </p:val>
                                        </p:tav>
                                      </p:tavLst>
                                    </p:anim>
                                    <p:animEffect transition="in" filter="wipe(right)">
                                      <p:cBhvr>
                                        <p:cTn id="8" dur="500"/>
                                        <p:tgtEl>
                                          <p:spTgt spid="10240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2404"/>
                                        </p:tgtEl>
                                        <p:attrNameLst>
                                          <p:attrName>style.visibility</p:attrName>
                                        </p:attrNameLst>
                                      </p:cBhvr>
                                      <p:to>
                                        <p:strVal val="visible"/>
                                      </p:to>
                                    </p:set>
                                    <p:animEffect transition="in" filter="dissolve">
                                      <p:cBhvr>
                                        <p:cTn id="13"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F7D1037-10B0-4329-B8EF-A16317DDCEB2}"/>
              </a:ext>
            </a:extLst>
          </p:cNvPr>
          <p:cNvSpPr>
            <a:spLocks noGrp="1"/>
          </p:cNvSpPr>
          <p:nvPr>
            <p:ph type="sldNum" sz="quarter" idx="12"/>
          </p:nvPr>
        </p:nvSpPr>
        <p:spPr/>
        <p:txBody>
          <a:bodyPr/>
          <a:lstStyle/>
          <a:p>
            <a:fld id="{3FEB7779-3F4B-4465-9C77-628FDD24D250}" type="slidenum">
              <a:rPr lang="en-US" altLang="zh-CN"/>
              <a:pPr/>
              <a:t>7</a:t>
            </a:fld>
            <a:endParaRPr lang="en-US" altLang="zh-CN"/>
          </a:p>
        </p:txBody>
      </p:sp>
      <p:sp>
        <p:nvSpPr>
          <p:cNvPr id="21506" name="Rectangle 2">
            <a:extLst>
              <a:ext uri="{FF2B5EF4-FFF2-40B4-BE49-F238E27FC236}">
                <a16:creationId xmlns:a16="http://schemas.microsoft.com/office/drawing/2014/main" id="{0195C69B-CE13-4631-B17D-07E4D5DE9DF9}"/>
              </a:ext>
            </a:extLst>
          </p:cNvPr>
          <p:cNvSpPr>
            <a:spLocks noGrp="1" noChangeArrowheads="1"/>
          </p:cNvSpPr>
          <p:nvPr>
            <p:ph type="title"/>
          </p:nvPr>
        </p:nvSpPr>
        <p:spPr/>
        <p:txBody>
          <a:bodyPr/>
          <a:lstStyle/>
          <a:p>
            <a:r>
              <a:rPr lang="en-US" altLang="zh-CN"/>
              <a:t>ICPC log</a:t>
            </a:r>
          </a:p>
        </p:txBody>
      </p:sp>
      <p:pic>
        <p:nvPicPr>
          <p:cNvPr id="21509" name="Picture 5" descr="acmcolor">
            <a:extLst>
              <a:ext uri="{FF2B5EF4-FFF2-40B4-BE49-F238E27FC236}">
                <a16:creationId xmlns:a16="http://schemas.microsoft.com/office/drawing/2014/main" id="{07895469-23F6-4FC3-9329-5EF3F7852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1884363"/>
            <a:ext cx="406717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7">
            <a:extLst>
              <a:ext uri="{FF2B5EF4-FFF2-40B4-BE49-F238E27FC236}">
                <a16:creationId xmlns:a16="http://schemas.microsoft.com/office/drawing/2014/main" id="{D3FDDD96-FEBC-4C67-8BFD-3709049E2F74}"/>
              </a:ext>
            </a:extLst>
          </p:cNvPr>
          <p:cNvSpPr>
            <a:spLocks noChangeArrowheads="1"/>
          </p:cNvSpPr>
          <p:nvPr/>
        </p:nvSpPr>
        <p:spPr bwMode="auto">
          <a:xfrm>
            <a:off x="971550" y="2205038"/>
            <a:ext cx="29575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r>
              <a:rPr lang="en-US" altLang="zh-CN"/>
              <a:t>A problem</a:t>
            </a:r>
          </a:p>
          <a:p>
            <a:r>
              <a:rPr lang="en-US" altLang="zh-CN"/>
              <a:t>A thought</a:t>
            </a:r>
          </a:p>
          <a:p>
            <a:r>
              <a:rPr lang="en-US" altLang="zh-CN"/>
              <a:t>A solution</a:t>
            </a:r>
          </a:p>
          <a:p>
            <a:r>
              <a:rPr lang="en-US" altLang="zh-CN"/>
              <a:t>A balloon </a:t>
            </a:r>
          </a:p>
          <a:p>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dissolve">
                                      <p:cBhvr>
                                        <p:cTn id="12" dur="500"/>
                                        <p:tgtEl>
                                          <p:spTgt spid="21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dissolve">
                                      <p:cBhvr>
                                        <p:cTn id="1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1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694DD19E-4264-425F-9C3B-1F92B4F0572D}"/>
              </a:ext>
            </a:extLst>
          </p:cNvPr>
          <p:cNvSpPr>
            <a:spLocks noGrp="1"/>
          </p:cNvSpPr>
          <p:nvPr>
            <p:ph type="sldNum" sz="quarter" idx="12"/>
          </p:nvPr>
        </p:nvSpPr>
        <p:spPr/>
        <p:txBody>
          <a:bodyPr/>
          <a:lstStyle/>
          <a:p>
            <a:fld id="{8D64102C-ED22-4A00-A563-179B820ACC4C}" type="slidenum">
              <a:rPr lang="en-US" altLang="zh-CN"/>
              <a:pPr/>
              <a:t>70</a:t>
            </a:fld>
            <a:endParaRPr lang="en-US" altLang="zh-CN"/>
          </a:p>
        </p:txBody>
      </p:sp>
      <p:sp>
        <p:nvSpPr>
          <p:cNvPr id="107522" name="Rectangle 2">
            <a:extLst>
              <a:ext uri="{FF2B5EF4-FFF2-40B4-BE49-F238E27FC236}">
                <a16:creationId xmlns:a16="http://schemas.microsoft.com/office/drawing/2014/main" id="{DB13DB25-0B58-4225-AF39-B530B418707D}"/>
              </a:ext>
            </a:extLst>
          </p:cNvPr>
          <p:cNvSpPr>
            <a:spLocks noGrp="1" noChangeArrowheads="1"/>
          </p:cNvSpPr>
          <p:nvPr>
            <p:ph type="title"/>
          </p:nvPr>
        </p:nvSpPr>
        <p:spPr>
          <a:xfrm>
            <a:off x="457200" y="1143000"/>
            <a:ext cx="8243888" cy="1314450"/>
          </a:xfrm>
        </p:spPr>
        <p:txBody>
          <a:bodyPr/>
          <a:lstStyle/>
          <a:p>
            <a:r>
              <a:rPr lang="en-US" altLang="zh-CN" sz="4800" b="1"/>
              <a:t>Catalan</a:t>
            </a:r>
            <a:r>
              <a:rPr lang="zh-CN" altLang="en-US" sz="4800" b="1"/>
              <a:t>数</a:t>
            </a:r>
          </a:p>
        </p:txBody>
      </p:sp>
      <p:sp>
        <p:nvSpPr>
          <p:cNvPr id="107524" name="Text Box 4">
            <a:extLst>
              <a:ext uri="{FF2B5EF4-FFF2-40B4-BE49-F238E27FC236}">
                <a16:creationId xmlns:a16="http://schemas.microsoft.com/office/drawing/2014/main" id="{A8E7C9D7-23BF-43FC-BDFF-6DDE879D4350}"/>
              </a:ext>
            </a:extLst>
          </p:cNvPr>
          <p:cNvSpPr txBox="1">
            <a:spLocks noChangeArrowheads="1"/>
          </p:cNvSpPr>
          <p:nvPr/>
        </p:nvSpPr>
        <p:spPr bwMode="auto">
          <a:xfrm>
            <a:off x="914400" y="3048000"/>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将正ｎ边形用对角线剖分成三角形的方法数</a:t>
            </a:r>
          </a:p>
        </p:txBody>
      </p:sp>
      <p:grpSp>
        <p:nvGrpSpPr>
          <p:cNvPr id="107528" name="Group 8">
            <a:extLst>
              <a:ext uri="{FF2B5EF4-FFF2-40B4-BE49-F238E27FC236}">
                <a16:creationId xmlns:a16="http://schemas.microsoft.com/office/drawing/2014/main" id="{C10EA26A-715A-4B7F-81DF-0954F6EA4D0C}"/>
              </a:ext>
            </a:extLst>
          </p:cNvPr>
          <p:cNvGrpSpPr>
            <a:grpSpLocks/>
          </p:cNvGrpSpPr>
          <p:nvPr/>
        </p:nvGrpSpPr>
        <p:grpSpPr bwMode="auto">
          <a:xfrm>
            <a:off x="914400" y="3962400"/>
            <a:ext cx="4876800" cy="622300"/>
            <a:chOff x="576" y="1672"/>
            <a:chExt cx="3072" cy="392"/>
          </a:xfrm>
        </p:grpSpPr>
        <p:sp>
          <p:nvSpPr>
            <p:cNvPr id="107525" name="Text Box 5">
              <a:extLst>
                <a:ext uri="{FF2B5EF4-FFF2-40B4-BE49-F238E27FC236}">
                  <a16:creationId xmlns:a16="http://schemas.microsoft.com/office/drawing/2014/main" id="{65A183DE-E7DC-4878-A625-30450B3D581C}"/>
                </a:ext>
              </a:extLst>
            </p:cNvPr>
            <p:cNvSpPr txBox="1">
              <a:spLocks noChangeArrowheads="1"/>
            </p:cNvSpPr>
            <p:nvPr/>
          </p:nvSpPr>
          <p:spPr bwMode="auto">
            <a:xfrm>
              <a:off x="576" y="1680"/>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通项公式</a:t>
              </a:r>
            </a:p>
          </p:txBody>
        </p:sp>
        <p:graphicFrame>
          <p:nvGraphicFramePr>
            <p:cNvPr id="107526" name="Object 6">
              <a:extLst>
                <a:ext uri="{FF2B5EF4-FFF2-40B4-BE49-F238E27FC236}">
                  <a16:creationId xmlns:a16="http://schemas.microsoft.com/office/drawing/2014/main" id="{D39F5393-0B84-4B61-B0D0-3AB421B785E2}"/>
                </a:ext>
              </a:extLst>
            </p:cNvPr>
            <p:cNvGraphicFramePr>
              <a:graphicFrameLocks noChangeAspect="1"/>
            </p:cNvGraphicFramePr>
            <p:nvPr/>
          </p:nvGraphicFramePr>
          <p:xfrm>
            <a:off x="1968" y="1672"/>
            <a:ext cx="960" cy="392"/>
          </p:xfrm>
          <a:graphic>
            <a:graphicData uri="http://schemas.openxmlformats.org/presentationml/2006/ole">
              <mc:AlternateContent xmlns:mc="http://schemas.openxmlformats.org/markup-compatibility/2006">
                <mc:Choice xmlns:v="urn:schemas-microsoft-com:vml" Requires="v">
                  <p:oleObj spid="_x0000_s107530" name="公式" r:id="rId3" imgW="965160" imgH="393480" progId="Equation.3">
                    <p:embed/>
                  </p:oleObj>
                </mc:Choice>
                <mc:Fallback>
                  <p:oleObj name="公式" r:id="rId3" imgW="9651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672"/>
                          <a:ext cx="96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p:tgtEl>
                                          <p:spTgt spid="107522"/>
                                        </p:tgtEl>
                                        <p:attrNameLst>
                                          <p:attrName>ppt_x</p:attrName>
                                        </p:attrNameLst>
                                      </p:cBhvr>
                                      <p:tavLst>
                                        <p:tav tm="0">
                                          <p:val>
                                            <p:strVal val="#ppt_x-#ppt_w*1.125000"/>
                                          </p:val>
                                        </p:tav>
                                        <p:tav tm="100000">
                                          <p:val>
                                            <p:strVal val="#ppt_x"/>
                                          </p:val>
                                        </p:tav>
                                      </p:tavLst>
                                    </p:anim>
                                    <p:animEffect transition="in" filter="wipe(right)">
                                      <p:cBhvr>
                                        <p:cTn id="8" dur="500"/>
                                        <p:tgtEl>
                                          <p:spTgt spid="1075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7524"/>
                                        </p:tgtEl>
                                        <p:attrNameLst>
                                          <p:attrName>style.visibility</p:attrName>
                                        </p:attrNameLst>
                                      </p:cBhvr>
                                      <p:to>
                                        <p:strVal val="visible"/>
                                      </p:to>
                                    </p:set>
                                    <p:animEffect transition="in" filter="checkerboard(across)">
                                      <p:cBhvr>
                                        <p:cTn id="13" dur="500"/>
                                        <p:tgtEl>
                                          <p:spTgt spid="1075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07528"/>
                                        </p:tgtEl>
                                        <p:attrNameLst>
                                          <p:attrName>style.visibility</p:attrName>
                                        </p:attrNameLst>
                                      </p:cBhvr>
                                      <p:to>
                                        <p:strVal val="visible"/>
                                      </p:to>
                                    </p:set>
                                    <p:animEffect transition="in" filter="checkerboard(down)">
                                      <p:cBhvr>
                                        <p:cTn id="18"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06D9A99B-7EE7-4A04-989F-DA0FF4615873}"/>
              </a:ext>
            </a:extLst>
          </p:cNvPr>
          <p:cNvSpPr>
            <a:spLocks noGrp="1"/>
          </p:cNvSpPr>
          <p:nvPr>
            <p:ph type="sldNum" sz="quarter" idx="12"/>
          </p:nvPr>
        </p:nvSpPr>
        <p:spPr/>
        <p:txBody>
          <a:bodyPr/>
          <a:lstStyle/>
          <a:p>
            <a:fld id="{0A47A4A1-FB55-4028-B645-31712497A6FF}" type="slidenum">
              <a:rPr lang="en-US" altLang="zh-CN"/>
              <a:pPr/>
              <a:t>71</a:t>
            </a:fld>
            <a:endParaRPr lang="en-US" altLang="zh-CN"/>
          </a:p>
        </p:txBody>
      </p:sp>
      <p:pic>
        <p:nvPicPr>
          <p:cNvPr id="173060" name="Picture 4">
            <a:extLst>
              <a:ext uri="{FF2B5EF4-FFF2-40B4-BE49-F238E27FC236}">
                <a16:creationId xmlns:a16="http://schemas.microsoft.com/office/drawing/2014/main" id="{6A95AF8A-CBE1-4C12-915A-0B0C9408F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3" y="3008313"/>
            <a:ext cx="4573587"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1" name="Text Box 5">
            <a:extLst>
              <a:ext uri="{FF2B5EF4-FFF2-40B4-BE49-F238E27FC236}">
                <a16:creationId xmlns:a16="http://schemas.microsoft.com/office/drawing/2014/main" id="{3DCAC698-98BF-4262-95A7-687C3A41D37B}"/>
              </a:ext>
            </a:extLst>
          </p:cNvPr>
          <p:cNvSpPr txBox="1">
            <a:spLocks noChangeArrowheads="1"/>
          </p:cNvSpPr>
          <p:nvPr/>
        </p:nvSpPr>
        <p:spPr bwMode="auto">
          <a:xfrm>
            <a:off x="2133600" y="9144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4800" b="1">
                <a:solidFill>
                  <a:schemeClr val="tx2"/>
                </a:solidFill>
                <a:effectLst>
                  <a:outerShdw blurRad="38100" dist="38100" dir="2700000" algn="tl">
                    <a:srgbClr val="C0C0C0"/>
                  </a:outerShdw>
                </a:effectLst>
              </a:rPr>
              <a:t>Fibonacci</a:t>
            </a:r>
            <a:r>
              <a:rPr lang="zh-CN" altLang="en-US" sz="4800" b="1">
                <a:solidFill>
                  <a:schemeClr val="tx2"/>
                </a:solidFill>
                <a:effectLst>
                  <a:outerShdw blurRad="38100" dist="38100" dir="2700000" algn="tl">
                    <a:srgbClr val="C0C0C0"/>
                  </a:outerShdw>
                </a:effectLst>
              </a:rPr>
              <a:t>数</a:t>
            </a:r>
          </a:p>
        </p:txBody>
      </p:sp>
      <p:sp>
        <p:nvSpPr>
          <p:cNvPr id="173062" name="Text Box 6">
            <a:extLst>
              <a:ext uri="{FF2B5EF4-FFF2-40B4-BE49-F238E27FC236}">
                <a16:creationId xmlns:a16="http://schemas.microsoft.com/office/drawing/2014/main" id="{3D1E38A9-19B2-4435-90A9-2D046A5478BE}"/>
              </a:ext>
            </a:extLst>
          </p:cNvPr>
          <p:cNvSpPr txBox="1">
            <a:spLocks noChangeArrowheads="1"/>
          </p:cNvSpPr>
          <p:nvPr/>
        </p:nvSpPr>
        <p:spPr bwMode="auto">
          <a:xfrm>
            <a:off x="1676400" y="2057400"/>
            <a:ext cx="693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Fibonacci</a:t>
            </a:r>
            <a:r>
              <a:rPr lang="zh-CN" altLang="en-US" sz="3200">
                <a:latin typeface="Verdana" panose="020B0604030504040204" pitchFamily="34" charset="0"/>
              </a:rPr>
              <a:t>数的</a:t>
            </a:r>
            <a:r>
              <a:rPr lang="en-US" altLang="zh-CN" sz="3200">
                <a:latin typeface="Verdana" panose="020B0604030504040204" pitchFamily="34" charset="0"/>
              </a:rPr>
              <a:t>O(lgn)</a:t>
            </a:r>
            <a:r>
              <a:rPr lang="zh-CN" altLang="en-US" sz="3200">
                <a:latin typeface="Verdana" panose="020B0604030504040204" pitchFamily="34" charset="0"/>
              </a:rPr>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checkerboard(down)">
                                      <p:cBhvr>
                                        <p:cTn id="7" dur="500"/>
                                        <p:tgtEl>
                                          <p:spTgt spid="17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checkerboard(down)">
                                      <p:cBhvr>
                                        <p:cTn id="12" dur="500"/>
                                        <p:tgtEl>
                                          <p:spTgt spid="173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3060"/>
                                        </p:tgtEl>
                                        <p:attrNameLst>
                                          <p:attrName>style.visibility</p:attrName>
                                        </p:attrNameLst>
                                      </p:cBhvr>
                                      <p:to>
                                        <p:strVal val="visible"/>
                                      </p:to>
                                    </p:set>
                                    <p:anim calcmode="lin" valueType="num">
                                      <p:cBhvr additive="base">
                                        <p:cTn id="17" dur="500"/>
                                        <p:tgtEl>
                                          <p:spTgt spid="173060"/>
                                        </p:tgtEl>
                                        <p:attrNameLst>
                                          <p:attrName>ppt_y</p:attrName>
                                        </p:attrNameLst>
                                      </p:cBhvr>
                                      <p:tavLst>
                                        <p:tav tm="0">
                                          <p:val>
                                            <p:strVal val="#ppt_y+#ppt_h*1.125000"/>
                                          </p:val>
                                        </p:tav>
                                        <p:tav tm="100000">
                                          <p:val>
                                            <p:strVal val="#ppt_y"/>
                                          </p:val>
                                        </p:tav>
                                      </p:tavLst>
                                    </p:anim>
                                    <p:animEffect transition="in" filter="wipe(up)">
                                      <p:cBhvr>
                                        <p:cTn id="18" dur="5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2187E4B-5B90-4864-9687-FB2342BE67F9}"/>
              </a:ext>
            </a:extLst>
          </p:cNvPr>
          <p:cNvSpPr>
            <a:spLocks noGrp="1"/>
          </p:cNvSpPr>
          <p:nvPr>
            <p:ph type="sldNum" sz="quarter" idx="12"/>
          </p:nvPr>
        </p:nvSpPr>
        <p:spPr/>
        <p:txBody>
          <a:bodyPr/>
          <a:lstStyle/>
          <a:p>
            <a:fld id="{51B22BB3-A14A-45E6-AF9E-22E6333936DA}" type="slidenum">
              <a:rPr lang="en-US" altLang="zh-CN"/>
              <a:pPr/>
              <a:t>72</a:t>
            </a:fld>
            <a:endParaRPr lang="en-US" altLang="zh-CN"/>
          </a:p>
        </p:txBody>
      </p:sp>
      <p:sp>
        <p:nvSpPr>
          <p:cNvPr id="155650" name="Rectangle 2">
            <a:extLst>
              <a:ext uri="{FF2B5EF4-FFF2-40B4-BE49-F238E27FC236}">
                <a16:creationId xmlns:a16="http://schemas.microsoft.com/office/drawing/2014/main" id="{389CA610-C626-4723-80ED-880557D6AED4}"/>
              </a:ext>
            </a:extLst>
          </p:cNvPr>
          <p:cNvSpPr>
            <a:spLocks noGrp="1" noChangeArrowheads="1"/>
          </p:cNvSpPr>
          <p:nvPr>
            <p:ph type="title"/>
          </p:nvPr>
        </p:nvSpPr>
        <p:spPr/>
        <p:txBody>
          <a:bodyPr/>
          <a:lstStyle/>
          <a:p>
            <a:r>
              <a:rPr lang="zh-CN" altLang="en-US" sz="5400" b="1"/>
              <a:t>彩票</a:t>
            </a:r>
          </a:p>
        </p:txBody>
      </p:sp>
      <p:sp>
        <p:nvSpPr>
          <p:cNvPr id="155651" name="Rectangle 3">
            <a:extLst>
              <a:ext uri="{FF2B5EF4-FFF2-40B4-BE49-F238E27FC236}">
                <a16:creationId xmlns:a16="http://schemas.microsoft.com/office/drawing/2014/main" id="{30EC12C8-6407-4A36-A699-EDD93F5A7E6E}"/>
              </a:ext>
            </a:extLst>
          </p:cNvPr>
          <p:cNvSpPr>
            <a:spLocks noGrp="1" noChangeArrowheads="1"/>
          </p:cNvSpPr>
          <p:nvPr>
            <p:ph type="body" idx="1"/>
          </p:nvPr>
        </p:nvSpPr>
        <p:spPr>
          <a:xfrm>
            <a:off x="304800" y="2057400"/>
            <a:ext cx="8229600" cy="4456113"/>
          </a:xfrm>
        </p:spPr>
        <p:txBody>
          <a:bodyPr/>
          <a:lstStyle/>
          <a:p>
            <a:pPr>
              <a:buFontTx/>
              <a:buNone/>
            </a:pPr>
            <a:r>
              <a:rPr lang="en-US" altLang="zh-CN"/>
              <a:t>  </a:t>
            </a:r>
            <a:r>
              <a:rPr lang="zh-CN" altLang="en-US"/>
              <a:t>大街上到处在卖彩票，一元钱一张。购买撕开它上面的锡箔，你会看到一个漂亮的图案。图案有</a:t>
            </a:r>
            <a:r>
              <a:rPr lang="en-US" altLang="zh-CN" i="1"/>
              <a:t>n</a:t>
            </a:r>
            <a:r>
              <a:rPr lang="zh-CN" altLang="en-US"/>
              <a:t>种，如果你收集到所有</a:t>
            </a:r>
            <a:r>
              <a:rPr lang="en-US" altLang="zh-CN" i="1"/>
              <a:t>n</a:t>
            </a:r>
            <a:r>
              <a:rPr lang="zh-CN" altLang="en-US"/>
              <a:t>种彩票，就可以得大奖。请问，在平均情况下，需要买多少张彩票才能得到大奖呢？ </a:t>
            </a:r>
          </a:p>
          <a:p>
            <a:pPr>
              <a:buFontTx/>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p:tgtEl>
                                          <p:spTgt spid="155650"/>
                                        </p:tgtEl>
                                        <p:attrNameLst>
                                          <p:attrName>ppt_y</p:attrName>
                                        </p:attrNameLst>
                                      </p:cBhvr>
                                      <p:tavLst>
                                        <p:tav tm="0">
                                          <p:val>
                                            <p:strVal val="#ppt_y+#ppt_h*1.125000"/>
                                          </p:val>
                                        </p:tav>
                                        <p:tav tm="100000">
                                          <p:val>
                                            <p:strVal val="#ppt_y"/>
                                          </p:val>
                                        </p:tav>
                                      </p:tavLst>
                                    </p:anim>
                                    <p:animEffect transition="in" filter="wipe(up)">
                                      <p:cBhvr>
                                        <p:cTn id="8" dur="500"/>
                                        <p:tgtEl>
                                          <p:spTgt spid="1556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5651">
                                            <p:txEl>
                                              <p:pRg st="0" end="0"/>
                                            </p:txEl>
                                          </p:spTgt>
                                        </p:tgtEl>
                                        <p:attrNameLst>
                                          <p:attrName>style.visibility</p:attrName>
                                        </p:attrNameLst>
                                      </p:cBhvr>
                                      <p:to>
                                        <p:strVal val="visible"/>
                                      </p:to>
                                    </p:set>
                                    <p:animEffect transition="in" filter="dissolve">
                                      <p:cBhvr>
                                        <p:cTn id="13" dur="500"/>
                                        <p:tgtEl>
                                          <p:spTgt spid="15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462599E-9EAD-40E5-9FA4-ACC2A687A872}"/>
              </a:ext>
            </a:extLst>
          </p:cNvPr>
          <p:cNvSpPr>
            <a:spLocks noGrp="1"/>
          </p:cNvSpPr>
          <p:nvPr>
            <p:ph type="sldNum" sz="quarter" idx="12"/>
          </p:nvPr>
        </p:nvSpPr>
        <p:spPr/>
        <p:txBody>
          <a:bodyPr/>
          <a:lstStyle/>
          <a:p>
            <a:fld id="{02388D82-DDE7-438F-A7C3-5BAD584A2DD7}" type="slidenum">
              <a:rPr lang="en-US" altLang="zh-CN"/>
              <a:pPr/>
              <a:t>73</a:t>
            </a:fld>
            <a:endParaRPr lang="en-US" altLang="zh-CN"/>
          </a:p>
        </p:txBody>
      </p:sp>
      <p:sp>
        <p:nvSpPr>
          <p:cNvPr id="156674" name="Rectangle 2">
            <a:extLst>
              <a:ext uri="{FF2B5EF4-FFF2-40B4-BE49-F238E27FC236}">
                <a16:creationId xmlns:a16="http://schemas.microsoft.com/office/drawing/2014/main" id="{C253303C-91D6-4282-91F0-2E027CA4751D}"/>
              </a:ext>
            </a:extLst>
          </p:cNvPr>
          <p:cNvSpPr>
            <a:spLocks noGrp="1" noChangeArrowheads="1"/>
          </p:cNvSpPr>
          <p:nvPr>
            <p:ph type="title"/>
          </p:nvPr>
        </p:nvSpPr>
        <p:spPr/>
        <p:txBody>
          <a:bodyPr/>
          <a:lstStyle/>
          <a:p>
            <a:r>
              <a:rPr lang="zh-CN" altLang="en-US" sz="5400" b="1"/>
              <a:t>分析</a:t>
            </a:r>
          </a:p>
        </p:txBody>
      </p:sp>
      <p:sp>
        <p:nvSpPr>
          <p:cNvPr id="156675" name="Rectangle 3">
            <a:extLst>
              <a:ext uri="{FF2B5EF4-FFF2-40B4-BE49-F238E27FC236}">
                <a16:creationId xmlns:a16="http://schemas.microsoft.com/office/drawing/2014/main" id="{8E4853F2-BF94-4F96-82B5-1EAFA963D3CE}"/>
              </a:ext>
            </a:extLst>
          </p:cNvPr>
          <p:cNvSpPr>
            <a:spLocks noGrp="1" noChangeArrowheads="1"/>
          </p:cNvSpPr>
          <p:nvPr>
            <p:ph type="body" idx="1"/>
          </p:nvPr>
        </p:nvSpPr>
        <p:spPr/>
        <p:txBody>
          <a:bodyPr/>
          <a:lstStyle/>
          <a:p>
            <a:r>
              <a:rPr lang="zh-CN" altLang="en-US" sz="2700"/>
              <a:t>总结</a:t>
            </a:r>
          </a:p>
          <a:p>
            <a:pPr lvl="1"/>
            <a:r>
              <a:rPr lang="zh-CN" altLang="en-US" sz="2700"/>
              <a:t>已有</a:t>
            </a:r>
            <a:r>
              <a:rPr lang="en-US" altLang="zh-CN" sz="2700"/>
              <a:t>0</a:t>
            </a:r>
            <a:r>
              <a:rPr lang="zh-CN" altLang="en-US" sz="2700"/>
              <a:t>个图案</a:t>
            </a:r>
            <a:r>
              <a:rPr lang="en-US" altLang="zh-CN" sz="2700"/>
              <a:t>: </a:t>
            </a:r>
            <a:r>
              <a:rPr lang="zh-CN" altLang="en-US" sz="2700"/>
              <a:t>拿</a:t>
            </a:r>
            <a:r>
              <a:rPr lang="en-US" altLang="zh-CN" sz="2700"/>
              <a:t>1</a:t>
            </a:r>
            <a:r>
              <a:rPr lang="zh-CN" altLang="en-US" sz="2700"/>
              <a:t>次就可以多搜集一个</a:t>
            </a:r>
          </a:p>
          <a:p>
            <a:pPr lvl="1"/>
            <a:r>
              <a:rPr lang="zh-CN" altLang="en-US" sz="2700"/>
              <a:t>已有</a:t>
            </a:r>
            <a:r>
              <a:rPr lang="en-US" altLang="zh-CN" sz="2700"/>
              <a:t>1</a:t>
            </a:r>
            <a:r>
              <a:rPr lang="zh-CN" altLang="en-US" sz="2700"/>
              <a:t>个图案</a:t>
            </a:r>
            <a:r>
              <a:rPr lang="en-US" altLang="zh-CN" sz="2700"/>
              <a:t>: </a:t>
            </a:r>
            <a:r>
              <a:rPr lang="zh-CN" altLang="en-US" sz="2700"/>
              <a:t>平均拿</a:t>
            </a:r>
            <a:r>
              <a:rPr lang="en-US" altLang="zh-CN" sz="2700"/>
              <a:t>n/(n-1)</a:t>
            </a:r>
            <a:r>
              <a:rPr lang="zh-CN" altLang="en-US" sz="2700"/>
              <a:t>次就可多搜集一个</a:t>
            </a:r>
          </a:p>
          <a:p>
            <a:pPr lvl="1"/>
            <a:r>
              <a:rPr lang="zh-CN" altLang="en-US" sz="2700"/>
              <a:t>已有</a:t>
            </a:r>
            <a:r>
              <a:rPr lang="en-US" altLang="zh-CN" sz="2700"/>
              <a:t>k</a:t>
            </a:r>
            <a:r>
              <a:rPr lang="zh-CN" altLang="en-US" sz="2700"/>
              <a:t>个图案</a:t>
            </a:r>
            <a:r>
              <a:rPr lang="en-US" altLang="zh-CN" sz="2700"/>
              <a:t>: </a:t>
            </a:r>
            <a:r>
              <a:rPr lang="zh-CN" altLang="en-US" sz="2700"/>
              <a:t>平均拿</a:t>
            </a:r>
            <a:r>
              <a:rPr lang="en-US" altLang="zh-CN" sz="2700"/>
              <a:t>n/(n-k)</a:t>
            </a:r>
            <a:r>
              <a:rPr lang="zh-CN" altLang="en-US" sz="2700"/>
              <a:t>次就可多搜集一个</a:t>
            </a:r>
          </a:p>
          <a:p>
            <a:pPr lvl="1"/>
            <a:endParaRPr lang="zh-CN" altLang="en-US" sz="2700"/>
          </a:p>
          <a:p>
            <a:r>
              <a:rPr lang="zh-CN" altLang="en-US" sz="2700"/>
              <a:t>所以总次数为</a:t>
            </a:r>
            <a:r>
              <a:rPr lang="en-US" altLang="zh-CN" sz="2700"/>
              <a:t>: n(1+1/2+1/3+</a:t>
            </a:r>
            <a:r>
              <a:rPr lang="en-US" altLang="zh-CN" sz="2700">
                <a:latin typeface="Arial" panose="020B0604020202020204" pitchFamily="34" charset="0"/>
              </a:rPr>
              <a:t>…</a:t>
            </a:r>
            <a:r>
              <a:rPr lang="en-US" altLang="zh-CN" sz="2700"/>
              <a:t>+1/n)</a:t>
            </a:r>
          </a:p>
          <a:p>
            <a:endParaRPr lang="en-US" altLang="zh-CN" sz="27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p:tgtEl>
                                          <p:spTgt spid="156674"/>
                                        </p:tgtEl>
                                        <p:attrNameLst>
                                          <p:attrName>ppt_y</p:attrName>
                                        </p:attrNameLst>
                                      </p:cBhvr>
                                      <p:tavLst>
                                        <p:tav tm="0">
                                          <p:val>
                                            <p:strVal val="#ppt_y+#ppt_h*1.125000"/>
                                          </p:val>
                                        </p:tav>
                                        <p:tav tm="100000">
                                          <p:val>
                                            <p:strVal val="#ppt_y"/>
                                          </p:val>
                                        </p:tav>
                                      </p:tavLst>
                                    </p:anim>
                                    <p:animEffect transition="in" filter="wipe(up)">
                                      <p:cBhvr>
                                        <p:cTn id="8" dur="500"/>
                                        <p:tgtEl>
                                          <p:spTgt spid="15667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6675">
                                            <p:txEl>
                                              <p:pRg st="0" end="0"/>
                                            </p:txEl>
                                          </p:spTgt>
                                        </p:tgtEl>
                                        <p:attrNameLst>
                                          <p:attrName>style.visibility</p:attrName>
                                        </p:attrNameLst>
                                      </p:cBhvr>
                                      <p:to>
                                        <p:strVal val="visible"/>
                                      </p:to>
                                    </p:set>
                                    <p:animEffect transition="in" filter="dissolve">
                                      <p:cBhvr>
                                        <p:cTn id="13" dur="500"/>
                                        <p:tgtEl>
                                          <p:spTgt spid="15667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6675">
                                            <p:txEl>
                                              <p:pRg st="1" end="1"/>
                                            </p:txEl>
                                          </p:spTgt>
                                        </p:tgtEl>
                                        <p:attrNameLst>
                                          <p:attrName>style.visibility</p:attrName>
                                        </p:attrNameLst>
                                      </p:cBhvr>
                                      <p:to>
                                        <p:strVal val="visible"/>
                                      </p:to>
                                    </p:set>
                                    <p:animEffect transition="in" filter="dissolve">
                                      <p:cBhvr>
                                        <p:cTn id="16" dur="500"/>
                                        <p:tgtEl>
                                          <p:spTgt spid="156675">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Effect transition="in" filter="dissolve">
                                      <p:cBhvr>
                                        <p:cTn id="19" dur="500"/>
                                        <p:tgtEl>
                                          <p:spTgt spid="156675">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dissolve">
                                      <p:cBhvr>
                                        <p:cTn id="22" dur="500"/>
                                        <p:tgtEl>
                                          <p:spTgt spid="15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6675">
                                            <p:txEl>
                                              <p:pRg st="5" end="5"/>
                                            </p:txEl>
                                          </p:spTgt>
                                        </p:tgtEl>
                                        <p:attrNameLst>
                                          <p:attrName>style.visibility</p:attrName>
                                        </p:attrNameLst>
                                      </p:cBhvr>
                                      <p:to>
                                        <p:strVal val="visible"/>
                                      </p:to>
                                    </p:set>
                                    <p:animEffect transition="in" filter="dissolve">
                                      <p:cBhvr>
                                        <p:cTn id="27" dur="500"/>
                                        <p:tgtEl>
                                          <p:spTgt spid="156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7873621-6E9B-42A1-A8EC-E8A9DBB37251}"/>
              </a:ext>
            </a:extLst>
          </p:cNvPr>
          <p:cNvSpPr>
            <a:spLocks noGrp="1"/>
          </p:cNvSpPr>
          <p:nvPr>
            <p:ph type="sldNum" sz="quarter" idx="12"/>
          </p:nvPr>
        </p:nvSpPr>
        <p:spPr/>
        <p:txBody>
          <a:bodyPr/>
          <a:lstStyle/>
          <a:p>
            <a:fld id="{8BE76063-C0C5-4FCE-8EF4-82F11DE6A961}" type="slidenum">
              <a:rPr lang="en-US" altLang="zh-CN"/>
              <a:pPr/>
              <a:t>74</a:t>
            </a:fld>
            <a:endParaRPr lang="en-US" altLang="zh-CN"/>
          </a:p>
        </p:txBody>
      </p:sp>
      <p:sp>
        <p:nvSpPr>
          <p:cNvPr id="106498" name="Rectangle 2">
            <a:extLst>
              <a:ext uri="{FF2B5EF4-FFF2-40B4-BE49-F238E27FC236}">
                <a16:creationId xmlns:a16="http://schemas.microsoft.com/office/drawing/2014/main" id="{6DD4FFE6-77C1-423A-A3C6-CE0E2699C408}"/>
              </a:ext>
            </a:extLst>
          </p:cNvPr>
          <p:cNvSpPr>
            <a:spLocks noGrp="1" noChangeArrowheads="1"/>
          </p:cNvSpPr>
          <p:nvPr>
            <p:ph type="title"/>
          </p:nvPr>
        </p:nvSpPr>
        <p:spPr/>
        <p:txBody>
          <a:bodyPr/>
          <a:lstStyle/>
          <a:p>
            <a:r>
              <a:rPr lang="zh-CN" altLang="en-US" sz="5400" b="1"/>
              <a:t>数值分析</a:t>
            </a:r>
          </a:p>
        </p:txBody>
      </p:sp>
      <p:sp>
        <p:nvSpPr>
          <p:cNvPr id="106500" name="Text Box 4">
            <a:extLst>
              <a:ext uri="{FF2B5EF4-FFF2-40B4-BE49-F238E27FC236}">
                <a16:creationId xmlns:a16="http://schemas.microsoft.com/office/drawing/2014/main" id="{C5F594C7-61A7-488D-A813-20B8CC074253}"/>
              </a:ext>
            </a:extLst>
          </p:cNvPr>
          <p:cNvSpPr txBox="1">
            <a:spLocks noChangeArrowheads="1"/>
          </p:cNvSpPr>
          <p:nvPr/>
        </p:nvSpPr>
        <p:spPr bwMode="auto">
          <a:xfrm>
            <a:off x="838200" y="19050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en-US" sz="2800">
                <a:latin typeface="宋体" panose="02010600030101010101" pitchFamily="2" charset="-122"/>
              </a:rPr>
              <a:t>定积分计算(Romberg)</a:t>
            </a:r>
            <a:endParaRPr lang="en-US" altLang="zh-CN" sz="2800">
              <a:latin typeface="宋体" panose="02010600030101010101" pitchFamily="2" charset="-122"/>
            </a:endParaRPr>
          </a:p>
        </p:txBody>
      </p:sp>
      <p:sp>
        <p:nvSpPr>
          <p:cNvPr id="106501" name="Text Box 5">
            <a:extLst>
              <a:ext uri="{FF2B5EF4-FFF2-40B4-BE49-F238E27FC236}">
                <a16:creationId xmlns:a16="http://schemas.microsoft.com/office/drawing/2014/main" id="{6BD6097F-C215-4FB7-917B-77000FA7BBBE}"/>
              </a:ext>
            </a:extLst>
          </p:cNvPr>
          <p:cNvSpPr txBox="1">
            <a:spLocks noChangeArrowheads="1"/>
          </p:cNvSpPr>
          <p:nvPr/>
        </p:nvSpPr>
        <p:spPr bwMode="auto">
          <a:xfrm>
            <a:off x="838200" y="25908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多项式求根</a:t>
            </a:r>
            <a:r>
              <a:rPr lang="en-US" altLang="zh-CN" sz="2800">
                <a:latin typeface="Verdana" panose="020B0604030504040204" pitchFamily="34" charset="0"/>
              </a:rPr>
              <a:t>(</a:t>
            </a:r>
            <a:r>
              <a:rPr lang="zh-CN" altLang="en-US" sz="2800">
                <a:latin typeface="Verdana" panose="020B0604030504040204" pitchFamily="34" charset="0"/>
              </a:rPr>
              <a:t>牛顿法</a:t>
            </a:r>
            <a:r>
              <a:rPr lang="en-US" altLang="zh-CN" sz="2800">
                <a:latin typeface="Verdana" panose="020B0604030504040204" pitchFamily="34" charset="0"/>
              </a:rPr>
              <a:t>)</a:t>
            </a:r>
          </a:p>
        </p:txBody>
      </p:sp>
      <p:sp>
        <p:nvSpPr>
          <p:cNvPr id="106502" name="Text Box 6">
            <a:extLst>
              <a:ext uri="{FF2B5EF4-FFF2-40B4-BE49-F238E27FC236}">
                <a16:creationId xmlns:a16="http://schemas.microsoft.com/office/drawing/2014/main" id="{93A7F422-C59F-4AEB-A414-5FE713D6F162}"/>
              </a:ext>
            </a:extLst>
          </p:cNvPr>
          <p:cNvSpPr txBox="1">
            <a:spLocks noChangeArrowheads="1"/>
          </p:cNvSpPr>
          <p:nvPr/>
        </p:nvSpPr>
        <p:spPr bwMode="auto">
          <a:xfrm>
            <a:off x="838200" y="32766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线形方程组</a:t>
            </a:r>
            <a:r>
              <a:rPr lang="en-US" altLang="zh-CN" sz="2800">
                <a:latin typeface="Verdana" panose="020B0604030504040204" pitchFamily="34" charset="0"/>
              </a:rPr>
              <a:t>(</a:t>
            </a:r>
            <a:r>
              <a:rPr lang="zh-CN" altLang="en-US" sz="2800">
                <a:latin typeface="Verdana" panose="020B0604030504040204" pitchFamily="34" charset="0"/>
              </a:rPr>
              <a:t>高斯消元法</a:t>
            </a:r>
            <a:r>
              <a:rPr lang="en-US" altLang="zh-CN" sz="2800">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p:tgtEl>
                                          <p:spTgt spid="106498"/>
                                        </p:tgtEl>
                                        <p:attrNameLst>
                                          <p:attrName>ppt_y</p:attrName>
                                        </p:attrNameLst>
                                      </p:cBhvr>
                                      <p:tavLst>
                                        <p:tav tm="0">
                                          <p:val>
                                            <p:strVal val="#ppt_y+#ppt_h*1.125000"/>
                                          </p:val>
                                        </p:tav>
                                        <p:tav tm="100000">
                                          <p:val>
                                            <p:strVal val="#ppt_y"/>
                                          </p:val>
                                        </p:tav>
                                      </p:tavLst>
                                    </p:anim>
                                    <p:animEffect transition="in" filter="wipe(up)">
                                      <p:cBhvr>
                                        <p:cTn id="8" dur="500"/>
                                        <p:tgtEl>
                                          <p:spTgt spid="1064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Effect transition="in" filter="checkerboard(down)">
                                      <p:cBhvr>
                                        <p:cTn id="13" dur="500"/>
                                        <p:tgtEl>
                                          <p:spTgt spid="1065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06501"/>
                                        </p:tgtEl>
                                        <p:attrNameLst>
                                          <p:attrName>style.visibility</p:attrName>
                                        </p:attrNameLst>
                                      </p:cBhvr>
                                      <p:to>
                                        <p:strVal val="visible"/>
                                      </p:to>
                                    </p:set>
                                    <p:animEffect transition="in" filter="checkerboard(down)">
                                      <p:cBhvr>
                                        <p:cTn id="18" dur="500"/>
                                        <p:tgtEl>
                                          <p:spTgt spid="1065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06502"/>
                                        </p:tgtEl>
                                        <p:attrNameLst>
                                          <p:attrName>style.visibility</p:attrName>
                                        </p:attrNameLst>
                                      </p:cBhvr>
                                      <p:to>
                                        <p:strVal val="visible"/>
                                      </p:to>
                                    </p:set>
                                    <p:animEffect transition="in" filter="checkerboard(down)">
                                      <p:cBhvr>
                                        <p:cTn id="23"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0" grpId="0" autoUpdateAnimBg="0"/>
      <p:bldP spid="106501" grpId="0" autoUpdateAnimBg="0"/>
      <p:bldP spid="10650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A69DB4B0-F7DB-47B8-AC45-B756180CBE45}"/>
              </a:ext>
            </a:extLst>
          </p:cNvPr>
          <p:cNvSpPr>
            <a:spLocks noGrp="1"/>
          </p:cNvSpPr>
          <p:nvPr>
            <p:ph type="sldNum" sz="quarter" idx="12"/>
          </p:nvPr>
        </p:nvSpPr>
        <p:spPr/>
        <p:txBody>
          <a:bodyPr/>
          <a:lstStyle/>
          <a:p>
            <a:fld id="{C6DA0B67-A28E-49B3-BCE3-B5B7E3E36C01}" type="slidenum">
              <a:rPr lang="en-US" altLang="zh-CN"/>
              <a:pPr/>
              <a:t>75</a:t>
            </a:fld>
            <a:endParaRPr lang="en-US" altLang="zh-CN"/>
          </a:p>
        </p:txBody>
      </p:sp>
      <p:sp>
        <p:nvSpPr>
          <p:cNvPr id="58370" name="Rectangle 2">
            <a:extLst>
              <a:ext uri="{FF2B5EF4-FFF2-40B4-BE49-F238E27FC236}">
                <a16:creationId xmlns:a16="http://schemas.microsoft.com/office/drawing/2014/main" id="{2A30F843-43EC-4B8B-BDAA-A93373E602D2}"/>
              </a:ext>
            </a:extLst>
          </p:cNvPr>
          <p:cNvSpPr>
            <a:spLocks noGrp="1" noChangeArrowheads="1"/>
          </p:cNvSpPr>
          <p:nvPr>
            <p:ph type="title"/>
          </p:nvPr>
        </p:nvSpPr>
        <p:spPr/>
        <p:txBody>
          <a:bodyPr/>
          <a:lstStyle/>
          <a:p>
            <a:r>
              <a:rPr lang="zh-CN" altLang="en-US" sz="4800" b="1"/>
              <a:t>生成树问题</a:t>
            </a:r>
          </a:p>
        </p:txBody>
      </p:sp>
      <p:sp>
        <p:nvSpPr>
          <p:cNvPr id="58371" name="Rectangle 3">
            <a:extLst>
              <a:ext uri="{FF2B5EF4-FFF2-40B4-BE49-F238E27FC236}">
                <a16:creationId xmlns:a16="http://schemas.microsoft.com/office/drawing/2014/main" id="{5C91A76C-C918-4E92-AFA6-CC4710BED015}"/>
              </a:ext>
            </a:extLst>
          </p:cNvPr>
          <p:cNvSpPr>
            <a:spLocks noGrp="1" noChangeArrowheads="1"/>
          </p:cNvSpPr>
          <p:nvPr>
            <p:ph type="body" idx="1"/>
          </p:nvPr>
        </p:nvSpPr>
        <p:spPr>
          <a:xfrm>
            <a:off x="457200" y="1905000"/>
            <a:ext cx="8229600" cy="685800"/>
          </a:xfrm>
        </p:spPr>
        <p:txBody>
          <a:bodyPr/>
          <a:lstStyle/>
          <a:p>
            <a:r>
              <a:rPr lang="zh-CN" altLang="en-US"/>
              <a:t>最小生成树</a:t>
            </a:r>
            <a:r>
              <a:rPr lang="en-US" altLang="zh-CN"/>
              <a:t>(MST)</a:t>
            </a:r>
          </a:p>
        </p:txBody>
      </p:sp>
      <p:sp>
        <p:nvSpPr>
          <p:cNvPr id="58372" name="Text Box 4">
            <a:extLst>
              <a:ext uri="{FF2B5EF4-FFF2-40B4-BE49-F238E27FC236}">
                <a16:creationId xmlns:a16="http://schemas.microsoft.com/office/drawing/2014/main" id="{687F6E1A-4B4E-4B19-A2A7-84C3AE2D29CF}"/>
              </a:ext>
            </a:extLst>
          </p:cNvPr>
          <p:cNvSpPr txBox="1">
            <a:spLocks noChangeArrowheads="1"/>
          </p:cNvSpPr>
          <p:nvPr/>
        </p:nvSpPr>
        <p:spPr bwMode="auto">
          <a:xfrm>
            <a:off x="457200" y="45720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最大生成树  </a:t>
            </a:r>
            <a:r>
              <a:rPr lang="en-US" altLang="zh-CN" sz="3200">
                <a:latin typeface="Verdana" panose="020B0604030504040204" pitchFamily="34" charset="0"/>
              </a:rPr>
              <a:t>??</a:t>
            </a:r>
          </a:p>
        </p:txBody>
      </p:sp>
      <p:sp>
        <p:nvSpPr>
          <p:cNvPr id="58373" name="Text Box 5">
            <a:extLst>
              <a:ext uri="{FF2B5EF4-FFF2-40B4-BE49-F238E27FC236}">
                <a16:creationId xmlns:a16="http://schemas.microsoft.com/office/drawing/2014/main" id="{D0774345-17F5-4C5F-8B5E-0A94FBA36A74}"/>
              </a:ext>
            </a:extLst>
          </p:cNvPr>
          <p:cNvSpPr txBox="1">
            <a:spLocks noChangeArrowheads="1"/>
          </p:cNvSpPr>
          <p:nvPr/>
        </p:nvSpPr>
        <p:spPr bwMode="auto">
          <a:xfrm>
            <a:off x="457200" y="25146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Prim</a:t>
            </a:r>
            <a:r>
              <a:rPr lang="zh-CN" altLang="en-US" sz="3200">
                <a:latin typeface="Verdana" panose="020B0604030504040204" pitchFamily="34" charset="0"/>
              </a:rPr>
              <a:t>算法</a:t>
            </a:r>
          </a:p>
        </p:txBody>
      </p:sp>
      <p:sp>
        <p:nvSpPr>
          <p:cNvPr id="58374" name="Text Box 6">
            <a:extLst>
              <a:ext uri="{FF2B5EF4-FFF2-40B4-BE49-F238E27FC236}">
                <a16:creationId xmlns:a16="http://schemas.microsoft.com/office/drawing/2014/main" id="{B4857F82-08C5-4ECB-B9CC-EA53D8048628}"/>
              </a:ext>
            </a:extLst>
          </p:cNvPr>
          <p:cNvSpPr txBox="1">
            <a:spLocks noChangeArrowheads="1"/>
          </p:cNvSpPr>
          <p:nvPr/>
        </p:nvSpPr>
        <p:spPr bwMode="auto">
          <a:xfrm>
            <a:off x="457200" y="320040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Kruskal</a:t>
            </a:r>
            <a:r>
              <a:rPr lang="zh-CN" altLang="en-US" sz="3200">
                <a:latin typeface="Verdana" panose="020B0604030504040204" pitchFamily="34" charset="0"/>
              </a:rPr>
              <a:t>算法</a:t>
            </a:r>
          </a:p>
        </p:txBody>
      </p:sp>
      <p:sp>
        <p:nvSpPr>
          <p:cNvPr id="58375" name="Text Box 7">
            <a:extLst>
              <a:ext uri="{FF2B5EF4-FFF2-40B4-BE49-F238E27FC236}">
                <a16:creationId xmlns:a16="http://schemas.microsoft.com/office/drawing/2014/main" id="{E014DC9E-5F30-4694-B568-6BA95DA1119E}"/>
              </a:ext>
            </a:extLst>
          </p:cNvPr>
          <p:cNvSpPr txBox="1">
            <a:spLocks noChangeArrowheads="1"/>
          </p:cNvSpPr>
          <p:nvPr/>
        </p:nvSpPr>
        <p:spPr bwMode="auto">
          <a:xfrm>
            <a:off x="457200" y="381000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两种算法的使用范围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p:tgtEl>
                                          <p:spTgt spid="58370"/>
                                        </p:tgtEl>
                                        <p:attrNameLst>
                                          <p:attrName>ppt_y</p:attrName>
                                        </p:attrNameLst>
                                      </p:cBhvr>
                                      <p:tavLst>
                                        <p:tav tm="0">
                                          <p:val>
                                            <p:strVal val="#ppt_y+#ppt_h*1.125000"/>
                                          </p:val>
                                        </p:tav>
                                        <p:tav tm="100000">
                                          <p:val>
                                            <p:strVal val="#ppt_y"/>
                                          </p:val>
                                        </p:tav>
                                      </p:tavLst>
                                    </p:anim>
                                    <p:animEffect transition="in" filter="wipe(up)">
                                      <p:cBhvr>
                                        <p:cTn id="8" dur="500"/>
                                        <p:tgtEl>
                                          <p:spTgt spid="5837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Effect transition="in" filter="checkerboard(down)">
                                      <p:cBhvr>
                                        <p:cTn id="13" dur="500"/>
                                        <p:tgtEl>
                                          <p:spTgt spid="583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8373"/>
                                        </p:tgtEl>
                                        <p:attrNameLst>
                                          <p:attrName>style.visibility</p:attrName>
                                        </p:attrNameLst>
                                      </p:cBhvr>
                                      <p:to>
                                        <p:strVal val="visible"/>
                                      </p:to>
                                    </p:set>
                                    <p:animEffect transition="in" filter="checkerboard(down)">
                                      <p:cBhvr>
                                        <p:cTn id="18" dur="500"/>
                                        <p:tgtEl>
                                          <p:spTgt spid="583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8374"/>
                                        </p:tgtEl>
                                        <p:attrNameLst>
                                          <p:attrName>style.visibility</p:attrName>
                                        </p:attrNameLst>
                                      </p:cBhvr>
                                      <p:to>
                                        <p:strVal val="visible"/>
                                      </p:to>
                                    </p:set>
                                    <p:animEffect transition="in" filter="checkerboard(down)">
                                      <p:cBhvr>
                                        <p:cTn id="23" dur="500"/>
                                        <p:tgtEl>
                                          <p:spTgt spid="583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8375"/>
                                        </p:tgtEl>
                                        <p:attrNameLst>
                                          <p:attrName>style.visibility</p:attrName>
                                        </p:attrNameLst>
                                      </p:cBhvr>
                                      <p:to>
                                        <p:strVal val="visible"/>
                                      </p:to>
                                    </p:set>
                                    <p:animEffect transition="in" filter="checkerboard(down)">
                                      <p:cBhvr>
                                        <p:cTn id="28" dur="500"/>
                                        <p:tgtEl>
                                          <p:spTgt spid="583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58372"/>
                                        </p:tgtEl>
                                        <p:attrNameLst>
                                          <p:attrName>style.visibility</p:attrName>
                                        </p:attrNameLst>
                                      </p:cBhvr>
                                      <p:to>
                                        <p:strVal val="visible"/>
                                      </p:to>
                                    </p:set>
                                    <p:animEffect transition="in" filter="checkerboard(down)">
                                      <p:cBhvr>
                                        <p:cTn id="33"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p:bldP spid="58372" grpId="0" autoUpdateAnimBg="0"/>
      <p:bldP spid="58373" grpId="0" autoUpdateAnimBg="0"/>
      <p:bldP spid="58374" grpId="0" autoUpdateAnimBg="0"/>
      <p:bldP spid="5837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E59FE538-DC7A-4572-BCBC-BA398BEC1071}"/>
              </a:ext>
            </a:extLst>
          </p:cNvPr>
          <p:cNvSpPr>
            <a:spLocks noGrp="1"/>
          </p:cNvSpPr>
          <p:nvPr>
            <p:ph type="sldNum" sz="quarter" idx="12"/>
          </p:nvPr>
        </p:nvSpPr>
        <p:spPr/>
        <p:txBody>
          <a:bodyPr/>
          <a:lstStyle/>
          <a:p>
            <a:fld id="{E3D6EDCF-C61A-46C8-83D5-ACBFD2C94EBD}" type="slidenum">
              <a:rPr lang="en-US" altLang="zh-CN"/>
              <a:pPr/>
              <a:t>76</a:t>
            </a:fld>
            <a:endParaRPr lang="en-US" altLang="zh-CN"/>
          </a:p>
        </p:txBody>
      </p:sp>
      <p:sp>
        <p:nvSpPr>
          <p:cNvPr id="59394" name="Rectangle 2">
            <a:extLst>
              <a:ext uri="{FF2B5EF4-FFF2-40B4-BE49-F238E27FC236}">
                <a16:creationId xmlns:a16="http://schemas.microsoft.com/office/drawing/2014/main" id="{4F17AAAC-4B22-44E2-BD4D-E86E68F8EB8C}"/>
              </a:ext>
            </a:extLst>
          </p:cNvPr>
          <p:cNvSpPr>
            <a:spLocks noGrp="1" noChangeArrowheads="1"/>
          </p:cNvSpPr>
          <p:nvPr>
            <p:ph type="title"/>
          </p:nvPr>
        </p:nvSpPr>
        <p:spPr/>
        <p:txBody>
          <a:bodyPr/>
          <a:lstStyle/>
          <a:p>
            <a:r>
              <a:rPr lang="zh-CN" altLang="en-US" sz="4800" b="1"/>
              <a:t>最短路问题</a:t>
            </a:r>
          </a:p>
        </p:txBody>
      </p:sp>
      <p:sp>
        <p:nvSpPr>
          <p:cNvPr id="59395" name="Rectangle 3">
            <a:extLst>
              <a:ext uri="{FF2B5EF4-FFF2-40B4-BE49-F238E27FC236}">
                <a16:creationId xmlns:a16="http://schemas.microsoft.com/office/drawing/2014/main" id="{B8482555-297A-4DFE-B498-D82D8D699AC4}"/>
              </a:ext>
            </a:extLst>
          </p:cNvPr>
          <p:cNvSpPr>
            <a:spLocks noGrp="1" noChangeArrowheads="1"/>
          </p:cNvSpPr>
          <p:nvPr>
            <p:ph type="body" idx="1"/>
          </p:nvPr>
        </p:nvSpPr>
        <p:spPr>
          <a:xfrm>
            <a:off x="381000" y="1752600"/>
            <a:ext cx="8229600" cy="685800"/>
          </a:xfrm>
        </p:spPr>
        <p:txBody>
          <a:bodyPr/>
          <a:lstStyle/>
          <a:p>
            <a:r>
              <a:rPr lang="zh-CN" altLang="en-US"/>
              <a:t>单源最短路径问题</a:t>
            </a:r>
          </a:p>
        </p:txBody>
      </p:sp>
      <p:sp>
        <p:nvSpPr>
          <p:cNvPr id="59396" name="Text Box 4">
            <a:extLst>
              <a:ext uri="{FF2B5EF4-FFF2-40B4-BE49-F238E27FC236}">
                <a16:creationId xmlns:a16="http://schemas.microsoft.com/office/drawing/2014/main" id="{0EAF2E31-C9D3-4BDB-9C46-5491EE844F5B}"/>
              </a:ext>
            </a:extLst>
          </p:cNvPr>
          <p:cNvSpPr txBox="1">
            <a:spLocks noChangeArrowheads="1"/>
          </p:cNvSpPr>
          <p:nvPr/>
        </p:nvSpPr>
        <p:spPr bwMode="auto">
          <a:xfrm>
            <a:off x="685800" y="24384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Dijkstra</a:t>
            </a:r>
            <a:endParaRPr lang="en-US" altLang="zh-CN"/>
          </a:p>
        </p:txBody>
      </p:sp>
      <p:sp>
        <p:nvSpPr>
          <p:cNvPr id="59397" name="Text Box 5">
            <a:extLst>
              <a:ext uri="{FF2B5EF4-FFF2-40B4-BE49-F238E27FC236}">
                <a16:creationId xmlns:a16="http://schemas.microsoft.com/office/drawing/2014/main" id="{88E19A2F-D382-4E45-A52D-C44D84909BFF}"/>
              </a:ext>
            </a:extLst>
          </p:cNvPr>
          <p:cNvSpPr txBox="1">
            <a:spLocks noChangeArrowheads="1"/>
          </p:cNvSpPr>
          <p:nvPr/>
        </p:nvSpPr>
        <p:spPr bwMode="auto">
          <a:xfrm>
            <a:off x="381000" y="3763963"/>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多源最短路径问题</a:t>
            </a:r>
          </a:p>
        </p:txBody>
      </p:sp>
      <p:sp>
        <p:nvSpPr>
          <p:cNvPr id="59398" name="Text Box 6">
            <a:extLst>
              <a:ext uri="{FF2B5EF4-FFF2-40B4-BE49-F238E27FC236}">
                <a16:creationId xmlns:a16="http://schemas.microsoft.com/office/drawing/2014/main" id="{DBBD9834-6F3F-4030-A5E6-1B7400D7D346}"/>
              </a:ext>
            </a:extLst>
          </p:cNvPr>
          <p:cNvSpPr txBox="1">
            <a:spLocks noChangeArrowheads="1"/>
          </p:cNvSpPr>
          <p:nvPr/>
        </p:nvSpPr>
        <p:spPr bwMode="auto">
          <a:xfrm>
            <a:off x="762000" y="4373563"/>
            <a:ext cx="6248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Floyd-Warshall</a:t>
            </a:r>
          </a:p>
        </p:txBody>
      </p:sp>
      <p:sp>
        <p:nvSpPr>
          <p:cNvPr id="59399" name="Text Box 7">
            <a:extLst>
              <a:ext uri="{FF2B5EF4-FFF2-40B4-BE49-F238E27FC236}">
                <a16:creationId xmlns:a16="http://schemas.microsoft.com/office/drawing/2014/main" id="{4EDCA1BC-968E-41C2-877B-F4D651ACE3F7}"/>
              </a:ext>
            </a:extLst>
          </p:cNvPr>
          <p:cNvSpPr txBox="1">
            <a:spLocks noChangeArrowheads="1"/>
          </p:cNvSpPr>
          <p:nvPr/>
        </p:nvSpPr>
        <p:spPr bwMode="auto">
          <a:xfrm>
            <a:off x="685800" y="3078163"/>
            <a:ext cx="441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Bellman-ford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p:tgtEl>
                                          <p:spTgt spid="59394"/>
                                        </p:tgtEl>
                                        <p:attrNameLst>
                                          <p:attrName>ppt_y</p:attrName>
                                        </p:attrNameLst>
                                      </p:cBhvr>
                                      <p:tavLst>
                                        <p:tav tm="0">
                                          <p:val>
                                            <p:strVal val="#ppt_y+#ppt_h*1.125000"/>
                                          </p:val>
                                        </p:tav>
                                        <p:tav tm="100000">
                                          <p:val>
                                            <p:strVal val="#ppt_y"/>
                                          </p:val>
                                        </p:tav>
                                      </p:tavLst>
                                    </p:anim>
                                    <p:animEffect transition="in" filter="wipe(up)">
                                      <p:cBhvr>
                                        <p:cTn id="8" dur="500"/>
                                        <p:tgtEl>
                                          <p:spTgt spid="593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Effect transition="in" filter="checkerboard(down)">
                                      <p:cBhvr>
                                        <p:cTn id="13" dur="500"/>
                                        <p:tgtEl>
                                          <p:spTgt spid="593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9396"/>
                                        </p:tgtEl>
                                        <p:attrNameLst>
                                          <p:attrName>style.visibility</p:attrName>
                                        </p:attrNameLst>
                                      </p:cBhvr>
                                      <p:to>
                                        <p:strVal val="visible"/>
                                      </p:to>
                                    </p:set>
                                    <p:animEffect transition="in" filter="checkerboard(down)">
                                      <p:cBhvr>
                                        <p:cTn id="18" dur="500"/>
                                        <p:tgtEl>
                                          <p:spTgt spid="593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9399"/>
                                        </p:tgtEl>
                                        <p:attrNameLst>
                                          <p:attrName>style.visibility</p:attrName>
                                        </p:attrNameLst>
                                      </p:cBhvr>
                                      <p:to>
                                        <p:strVal val="visible"/>
                                      </p:to>
                                    </p:set>
                                    <p:animEffect transition="in" filter="checkerboard(down)">
                                      <p:cBhvr>
                                        <p:cTn id="23" dur="500"/>
                                        <p:tgtEl>
                                          <p:spTgt spid="593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9397"/>
                                        </p:tgtEl>
                                        <p:attrNameLst>
                                          <p:attrName>style.visibility</p:attrName>
                                        </p:attrNameLst>
                                      </p:cBhvr>
                                      <p:to>
                                        <p:strVal val="visible"/>
                                      </p:to>
                                    </p:set>
                                    <p:animEffect transition="in" filter="checkerboard(down)">
                                      <p:cBhvr>
                                        <p:cTn id="28" dur="500"/>
                                        <p:tgtEl>
                                          <p:spTgt spid="593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59398"/>
                                        </p:tgtEl>
                                        <p:attrNameLst>
                                          <p:attrName>style.visibility</p:attrName>
                                        </p:attrNameLst>
                                      </p:cBhvr>
                                      <p:to>
                                        <p:strVal val="visible"/>
                                      </p:to>
                                    </p:set>
                                    <p:animEffect transition="in" filter="checkerboard(down)">
                                      <p:cBhvr>
                                        <p:cTn id="33"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p:bldP spid="59396" grpId="0" autoUpdateAnimBg="0"/>
      <p:bldP spid="59397" grpId="0" autoUpdateAnimBg="0"/>
      <p:bldP spid="59398" grpId="0" autoUpdateAnimBg="0"/>
      <p:bldP spid="5939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DAB71A8-4EAD-4377-A297-5487560400A2}"/>
              </a:ext>
            </a:extLst>
          </p:cNvPr>
          <p:cNvSpPr>
            <a:spLocks noGrp="1"/>
          </p:cNvSpPr>
          <p:nvPr>
            <p:ph type="sldNum" sz="quarter" idx="12"/>
          </p:nvPr>
        </p:nvSpPr>
        <p:spPr/>
        <p:txBody>
          <a:bodyPr/>
          <a:lstStyle/>
          <a:p>
            <a:fld id="{FD372BDA-A61A-4D7D-9E11-8834976FA9FB}" type="slidenum">
              <a:rPr lang="en-US" altLang="zh-CN"/>
              <a:pPr/>
              <a:t>77</a:t>
            </a:fld>
            <a:endParaRPr lang="en-US" altLang="zh-CN"/>
          </a:p>
        </p:txBody>
      </p:sp>
      <p:sp>
        <p:nvSpPr>
          <p:cNvPr id="169986" name="Rectangle 2">
            <a:extLst>
              <a:ext uri="{FF2B5EF4-FFF2-40B4-BE49-F238E27FC236}">
                <a16:creationId xmlns:a16="http://schemas.microsoft.com/office/drawing/2014/main" id="{7003F840-1CDC-416B-9A93-C8034B2B9245}"/>
              </a:ext>
            </a:extLst>
          </p:cNvPr>
          <p:cNvSpPr>
            <a:spLocks noGrp="1" noChangeArrowheads="1"/>
          </p:cNvSpPr>
          <p:nvPr>
            <p:ph type="title"/>
          </p:nvPr>
        </p:nvSpPr>
        <p:spPr/>
        <p:txBody>
          <a:bodyPr/>
          <a:lstStyle/>
          <a:p>
            <a:r>
              <a:rPr lang="zh-CN" altLang="en-US" sz="4800" b="1"/>
              <a:t>第</a:t>
            </a:r>
            <a:r>
              <a:rPr lang="en-US" altLang="zh-CN" sz="4800" b="1"/>
              <a:t>n</a:t>
            </a:r>
            <a:r>
              <a:rPr lang="zh-CN" altLang="en-US" sz="4800" b="1"/>
              <a:t>短路径</a:t>
            </a:r>
          </a:p>
        </p:txBody>
      </p:sp>
      <p:sp>
        <p:nvSpPr>
          <p:cNvPr id="169988" name="Text Box 4">
            <a:extLst>
              <a:ext uri="{FF2B5EF4-FFF2-40B4-BE49-F238E27FC236}">
                <a16:creationId xmlns:a16="http://schemas.microsoft.com/office/drawing/2014/main" id="{26D50CE0-6622-4829-A42A-48652DE735C6}"/>
              </a:ext>
            </a:extLst>
          </p:cNvPr>
          <p:cNvSpPr txBox="1">
            <a:spLocks noChangeArrowheads="1"/>
          </p:cNvSpPr>
          <p:nvPr/>
        </p:nvSpPr>
        <p:spPr bwMode="auto">
          <a:xfrm>
            <a:off x="1371600" y="1768475"/>
            <a:ext cx="7010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第二最短路径：枚举最短路径上的每条边，每次删除一条，然后求新图的最短路径，取这些图的最短路径。最短的一条即为第二最短路径</a:t>
            </a:r>
          </a:p>
        </p:txBody>
      </p:sp>
      <p:sp>
        <p:nvSpPr>
          <p:cNvPr id="169989" name="Text Box 5">
            <a:extLst>
              <a:ext uri="{FF2B5EF4-FFF2-40B4-BE49-F238E27FC236}">
                <a16:creationId xmlns:a16="http://schemas.microsoft.com/office/drawing/2014/main" id="{4BBE06B4-48B9-4142-A712-832CB7AA54DD}"/>
              </a:ext>
            </a:extLst>
          </p:cNvPr>
          <p:cNvSpPr txBox="1">
            <a:spLocks noChangeArrowheads="1"/>
          </p:cNvSpPr>
          <p:nvPr/>
        </p:nvSpPr>
        <p:spPr bwMode="auto">
          <a:xfrm>
            <a:off x="1447800" y="4114800"/>
            <a:ext cx="655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第</a:t>
            </a:r>
            <a:r>
              <a:rPr lang="en-US" altLang="zh-CN" sz="3200"/>
              <a:t>n</a:t>
            </a:r>
            <a:r>
              <a:rPr lang="zh-CN" altLang="en-US" sz="3200"/>
              <a:t>最短路径可以在求解第</a:t>
            </a:r>
            <a:r>
              <a:rPr lang="en-US" altLang="zh-CN" sz="3200"/>
              <a:t>n-1</a:t>
            </a:r>
            <a:r>
              <a:rPr lang="zh-CN" altLang="en-US" sz="3200"/>
              <a:t>最短路径的基础上求解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9986"/>
                                        </p:tgtEl>
                                        <p:attrNameLst>
                                          <p:attrName>style.visibility</p:attrName>
                                        </p:attrNameLst>
                                      </p:cBhvr>
                                      <p:to>
                                        <p:strVal val="visible"/>
                                      </p:to>
                                    </p:set>
                                    <p:anim calcmode="lin" valueType="num">
                                      <p:cBhvr additive="base">
                                        <p:cTn id="7" dur="500"/>
                                        <p:tgtEl>
                                          <p:spTgt spid="169986"/>
                                        </p:tgtEl>
                                        <p:attrNameLst>
                                          <p:attrName>ppt_y</p:attrName>
                                        </p:attrNameLst>
                                      </p:cBhvr>
                                      <p:tavLst>
                                        <p:tav tm="0">
                                          <p:val>
                                            <p:strVal val="#ppt_y+#ppt_h*1.125000"/>
                                          </p:val>
                                        </p:tav>
                                        <p:tav tm="100000">
                                          <p:val>
                                            <p:strVal val="#ppt_y"/>
                                          </p:val>
                                        </p:tav>
                                      </p:tavLst>
                                    </p:anim>
                                    <p:animEffect transition="in" filter="wipe(up)">
                                      <p:cBhvr>
                                        <p:cTn id="8" dur="500"/>
                                        <p:tgtEl>
                                          <p:spTgt spid="1699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9988"/>
                                        </p:tgtEl>
                                        <p:attrNameLst>
                                          <p:attrName>style.visibility</p:attrName>
                                        </p:attrNameLst>
                                      </p:cBhvr>
                                      <p:to>
                                        <p:strVal val="visible"/>
                                      </p:to>
                                    </p:set>
                                    <p:animEffect transition="in" filter="checkerboard(down)">
                                      <p:cBhvr>
                                        <p:cTn id="13" dur="500"/>
                                        <p:tgtEl>
                                          <p:spTgt spid="1699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9989"/>
                                        </p:tgtEl>
                                        <p:attrNameLst>
                                          <p:attrName>style.visibility</p:attrName>
                                        </p:attrNameLst>
                                      </p:cBhvr>
                                      <p:to>
                                        <p:strVal val="visible"/>
                                      </p:to>
                                    </p:set>
                                    <p:animEffect transition="in" filter="checkerboard(down)">
                                      <p:cBhvr>
                                        <p:cTn id="18"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8" grpId="0" autoUpdateAnimBg="0"/>
      <p:bldP spid="16998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806B4AB-9A02-4823-8356-A983199CBD76}"/>
              </a:ext>
            </a:extLst>
          </p:cNvPr>
          <p:cNvSpPr>
            <a:spLocks noGrp="1"/>
          </p:cNvSpPr>
          <p:nvPr>
            <p:ph type="sldNum" sz="quarter" idx="12"/>
          </p:nvPr>
        </p:nvSpPr>
        <p:spPr/>
        <p:txBody>
          <a:bodyPr/>
          <a:lstStyle/>
          <a:p>
            <a:fld id="{99F56B54-D181-428A-9E36-AA29C652EE99}" type="slidenum">
              <a:rPr lang="en-US" altLang="zh-CN"/>
              <a:pPr/>
              <a:t>78</a:t>
            </a:fld>
            <a:endParaRPr lang="en-US" altLang="zh-CN"/>
          </a:p>
        </p:txBody>
      </p:sp>
      <p:sp>
        <p:nvSpPr>
          <p:cNvPr id="101378" name="Rectangle 2">
            <a:extLst>
              <a:ext uri="{FF2B5EF4-FFF2-40B4-BE49-F238E27FC236}">
                <a16:creationId xmlns:a16="http://schemas.microsoft.com/office/drawing/2014/main" id="{5188CD56-A9F5-4AD1-867F-7E8805FCD5A0}"/>
              </a:ext>
            </a:extLst>
          </p:cNvPr>
          <p:cNvSpPr>
            <a:spLocks noGrp="1" noChangeArrowheads="1"/>
          </p:cNvSpPr>
          <p:nvPr>
            <p:ph type="title"/>
          </p:nvPr>
        </p:nvSpPr>
        <p:spPr/>
        <p:txBody>
          <a:bodyPr/>
          <a:lstStyle/>
          <a:p>
            <a:r>
              <a:rPr lang="en-US" altLang="zh-CN" sz="4800"/>
              <a:t>Arbitrage (ZOJ 1092)</a:t>
            </a:r>
          </a:p>
        </p:txBody>
      </p:sp>
      <p:sp>
        <p:nvSpPr>
          <p:cNvPr id="101379" name="Rectangle 3">
            <a:extLst>
              <a:ext uri="{FF2B5EF4-FFF2-40B4-BE49-F238E27FC236}">
                <a16:creationId xmlns:a16="http://schemas.microsoft.com/office/drawing/2014/main" id="{A4DAD684-D34B-4E81-8624-FE62083EA5B5}"/>
              </a:ext>
            </a:extLst>
          </p:cNvPr>
          <p:cNvSpPr>
            <a:spLocks noGrp="1" noChangeArrowheads="1"/>
          </p:cNvSpPr>
          <p:nvPr>
            <p:ph type="body" idx="1"/>
          </p:nvPr>
        </p:nvSpPr>
        <p:spPr>
          <a:xfrm>
            <a:off x="609600" y="2133600"/>
            <a:ext cx="8229600" cy="4456113"/>
          </a:xfrm>
        </p:spPr>
        <p:txBody>
          <a:bodyPr/>
          <a:lstStyle/>
          <a:p>
            <a:r>
              <a:rPr lang="zh-CN" altLang="en-US"/>
              <a:t>题目大意</a:t>
            </a:r>
            <a:r>
              <a:rPr lang="en-US" altLang="zh-CN"/>
              <a:t>:</a:t>
            </a:r>
          </a:p>
          <a:p>
            <a:pPr>
              <a:buFontTx/>
              <a:buNone/>
            </a:pPr>
            <a:r>
              <a:rPr lang="en-US" altLang="zh-CN"/>
              <a:t>	</a:t>
            </a:r>
            <a:r>
              <a:rPr lang="zh-CN" altLang="en-US"/>
              <a:t>有很多很多种货币</a:t>
            </a:r>
            <a:r>
              <a:rPr lang="en-US" altLang="zh-CN"/>
              <a:t>,</a:t>
            </a:r>
            <a:r>
              <a:rPr lang="zh-CN" altLang="en-US"/>
              <a:t>每两种货币之间都有一个汇率</a:t>
            </a:r>
            <a:r>
              <a:rPr lang="en-US" altLang="zh-CN"/>
              <a:t>,</a:t>
            </a:r>
            <a:r>
              <a:rPr lang="zh-CN" altLang="en-US"/>
              <a:t>问是否能找到一种套汇</a:t>
            </a:r>
            <a:r>
              <a:rPr lang="en-US" altLang="zh-CN"/>
              <a:t>(??)</a:t>
            </a:r>
            <a:r>
              <a:rPr lang="zh-CN" altLang="en-US"/>
              <a:t>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p:tgtEl>
                                          <p:spTgt spid="101378"/>
                                        </p:tgtEl>
                                        <p:attrNameLst>
                                          <p:attrName>ppt_y</p:attrName>
                                        </p:attrNameLst>
                                      </p:cBhvr>
                                      <p:tavLst>
                                        <p:tav tm="0">
                                          <p:val>
                                            <p:strVal val="#ppt_y+#ppt_h*1.125000"/>
                                          </p:val>
                                        </p:tav>
                                        <p:tav tm="100000">
                                          <p:val>
                                            <p:strVal val="#ppt_y"/>
                                          </p:val>
                                        </p:tav>
                                      </p:tavLst>
                                    </p:anim>
                                    <p:animEffect transition="in" filter="wipe(up)">
                                      <p:cBhvr>
                                        <p:cTn id="8" dur="500"/>
                                        <p:tgtEl>
                                          <p:spTgt spid="1013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1379">
                                            <p:txEl>
                                              <p:pRg st="0" end="0"/>
                                            </p:txEl>
                                          </p:spTgt>
                                        </p:tgtEl>
                                        <p:attrNameLst>
                                          <p:attrName>style.visibility</p:attrName>
                                        </p:attrNameLst>
                                      </p:cBhvr>
                                      <p:to>
                                        <p:strVal val="visible"/>
                                      </p:to>
                                    </p:set>
                                    <p:animEffect transition="in" filter="dissolve">
                                      <p:cBhvr>
                                        <p:cTn id="13" dur="500"/>
                                        <p:tgtEl>
                                          <p:spTgt spid="1013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1379">
                                            <p:txEl>
                                              <p:pRg st="1" end="1"/>
                                            </p:txEl>
                                          </p:spTgt>
                                        </p:tgtEl>
                                        <p:attrNameLst>
                                          <p:attrName>style.visibility</p:attrName>
                                        </p:attrNameLst>
                                      </p:cBhvr>
                                      <p:to>
                                        <p:strVal val="visible"/>
                                      </p:to>
                                    </p:set>
                                    <p:animEffect transition="in" filter="dissolve">
                                      <p:cBhvr>
                                        <p:cTn id="18"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B9CE6ACE-0645-4A98-987C-56D85860B3BE}"/>
              </a:ext>
            </a:extLst>
          </p:cNvPr>
          <p:cNvSpPr>
            <a:spLocks noGrp="1"/>
          </p:cNvSpPr>
          <p:nvPr>
            <p:ph type="sldNum" sz="quarter" idx="12"/>
          </p:nvPr>
        </p:nvSpPr>
        <p:spPr/>
        <p:txBody>
          <a:bodyPr/>
          <a:lstStyle/>
          <a:p>
            <a:fld id="{C3826648-FFD4-4849-B45F-910F17C54A74}" type="slidenum">
              <a:rPr lang="en-US" altLang="zh-CN"/>
              <a:pPr/>
              <a:t>79</a:t>
            </a:fld>
            <a:endParaRPr lang="en-US" altLang="zh-CN"/>
          </a:p>
        </p:txBody>
      </p:sp>
      <p:sp>
        <p:nvSpPr>
          <p:cNvPr id="60418" name="Rectangle 2">
            <a:extLst>
              <a:ext uri="{FF2B5EF4-FFF2-40B4-BE49-F238E27FC236}">
                <a16:creationId xmlns:a16="http://schemas.microsoft.com/office/drawing/2014/main" id="{07A48108-5EF8-483A-8992-9C640607AD27}"/>
              </a:ext>
            </a:extLst>
          </p:cNvPr>
          <p:cNvSpPr>
            <a:spLocks noGrp="1" noChangeArrowheads="1"/>
          </p:cNvSpPr>
          <p:nvPr>
            <p:ph type="title"/>
          </p:nvPr>
        </p:nvSpPr>
        <p:spPr/>
        <p:txBody>
          <a:bodyPr/>
          <a:lstStyle/>
          <a:p>
            <a:r>
              <a:rPr lang="zh-CN" altLang="en-US" sz="5400" b="1"/>
              <a:t>网络流问题</a:t>
            </a:r>
          </a:p>
        </p:txBody>
      </p:sp>
      <p:sp>
        <p:nvSpPr>
          <p:cNvPr id="60420" name="Text Box 4">
            <a:extLst>
              <a:ext uri="{FF2B5EF4-FFF2-40B4-BE49-F238E27FC236}">
                <a16:creationId xmlns:a16="http://schemas.microsoft.com/office/drawing/2014/main" id="{84610D60-4842-4CCF-9358-1925555E1AFD}"/>
              </a:ext>
            </a:extLst>
          </p:cNvPr>
          <p:cNvSpPr txBox="1">
            <a:spLocks noChangeArrowheads="1"/>
          </p:cNvSpPr>
          <p:nvPr/>
        </p:nvSpPr>
        <p:spPr bwMode="auto">
          <a:xfrm>
            <a:off x="990600" y="16764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特点：</a:t>
            </a:r>
          </a:p>
        </p:txBody>
      </p:sp>
      <p:sp>
        <p:nvSpPr>
          <p:cNvPr id="60421" name="Text Box 5">
            <a:extLst>
              <a:ext uri="{FF2B5EF4-FFF2-40B4-BE49-F238E27FC236}">
                <a16:creationId xmlns:a16="http://schemas.microsoft.com/office/drawing/2014/main" id="{F672F153-2C89-45E2-ACC8-6783FBE202C1}"/>
              </a:ext>
            </a:extLst>
          </p:cNvPr>
          <p:cNvSpPr txBox="1">
            <a:spLocks noChangeArrowheads="1"/>
          </p:cNvSpPr>
          <p:nvPr/>
        </p:nvSpPr>
        <p:spPr bwMode="auto">
          <a:xfrm>
            <a:off x="990600" y="2833688"/>
            <a:ext cx="601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2.</a:t>
            </a:r>
            <a:r>
              <a:rPr lang="zh-CN" altLang="en-US" sz="2800">
                <a:latin typeface="Verdana" panose="020B0604030504040204" pitchFamily="34" charset="0"/>
              </a:rPr>
              <a:t>较高的编程复杂度</a:t>
            </a:r>
          </a:p>
        </p:txBody>
      </p:sp>
      <p:sp>
        <p:nvSpPr>
          <p:cNvPr id="60422" name="Text Box 6">
            <a:extLst>
              <a:ext uri="{FF2B5EF4-FFF2-40B4-BE49-F238E27FC236}">
                <a16:creationId xmlns:a16="http://schemas.microsoft.com/office/drawing/2014/main" id="{3D5DB90E-2412-4124-893E-A5B09D3A00D0}"/>
              </a:ext>
            </a:extLst>
          </p:cNvPr>
          <p:cNvSpPr txBox="1">
            <a:spLocks noChangeArrowheads="1"/>
          </p:cNvSpPr>
          <p:nvPr/>
        </p:nvSpPr>
        <p:spPr bwMode="auto">
          <a:xfrm>
            <a:off x="990600" y="3519488"/>
            <a:ext cx="601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3.</a:t>
            </a:r>
            <a:r>
              <a:rPr lang="zh-CN" altLang="en-US" sz="2800">
                <a:latin typeface="Verdana" panose="020B0604030504040204" pitchFamily="34" charset="0"/>
              </a:rPr>
              <a:t>较死板的构造方法</a:t>
            </a:r>
          </a:p>
        </p:txBody>
      </p:sp>
      <p:sp>
        <p:nvSpPr>
          <p:cNvPr id="60423" name="Text Box 7">
            <a:extLst>
              <a:ext uri="{FF2B5EF4-FFF2-40B4-BE49-F238E27FC236}">
                <a16:creationId xmlns:a16="http://schemas.microsoft.com/office/drawing/2014/main" id="{4F62AF45-DF8C-472F-B728-1B5FE674CBAA}"/>
              </a:ext>
            </a:extLst>
          </p:cNvPr>
          <p:cNvSpPr txBox="1">
            <a:spLocks noChangeArrowheads="1"/>
          </p:cNvSpPr>
          <p:nvPr/>
        </p:nvSpPr>
        <p:spPr bwMode="auto">
          <a:xfrm>
            <a:off x="990600" y="22098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1.</a:t>
            </a:r>
            <a:r>
              <a:rPr lang="zh-CN" altLang="en-US" sz="2800">
                <a:latin typeface="Verdana" panose="020B0604030504040204" pitchFamily="34" charset="0"/>
              </a:rPr>
              <a:t>较广的使用范围</a:t>
            </a:r>
          </a:p>
        </p:txBody>
      </p:sp>
      <p:sp>
        <p:nvSpPr>
          <p:cNvPr id="60424" name="Text Box 8">
            <a:extLst>
              <a:ext uri="{FF2B5EF4-FFF2-40B4-BE49-F238E27FC236}">
                <a16:creationId xmlns:a16="http://schemas.microsoft.com/office/drawing/2014/main" id="{31B46341-E9CC-43F4-8B94-5F1670A5394B}"/>
              </a:ext>
            </a:extLst>
          </p:cNvPr>
          <p:cNvSpPr txBox="1">
            <a:spLocks noChangeArrowheads="1"/>
          </p:cNvSpPr>
          <p:nvPr/>
        </p:nvSpPr>
        <p:spPr bwMode="auto">
          <a:xfrm>
            <a:off x="990600" y="4343400"/>
            <a:ext cx="73914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由于后面的两个特点，网络流算法已经逐步淡出了高中信息学舞台。</a:t>
            </a:r>
          </a:p>
          <a:p>
            <a:pPr>
              <a:spcBef>
                <a:spcPct val="20000"/>
              </a:spcBef>
            </a:pPr>
            <a:r>
              <a:rPr lang="zh-CN" altLang="en-US" sz="2800">
                <a:latin typeface="Verdana" panose="020B0604030504040204" pitchFamily="34" charset="0"/>
              </a:rPr>
              <a:t>　但在ＡＣＭ／ＩＣＰＣ竞赛中，网络流算法仍占据着一席之地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p:tgtEl>
                                          <p:spTgt spid="60418"/>
                                        </p:tgtEl>
                                        <p:attrNameLst>
                                          <p:attrName>ppt_x</p:attrName>
                                        </p:attrNameLst>
                                      </p:cBhvr>
                                      <p:tavLst>
                                        <p:tav tm="0">
                                          <p:val>
                                            <p:strVal val="#ppt_x-#ppt_w*1.125000"/>
                                          </p:val>
                                        </p:tav>
                                        <p:tav tm="100000">
                                          <p:val>
                                            <p:strVal val="#ppt_x"/>
                                          </p:val>
                                        </p:tav>
                                      </p:tavLst>
                                    </p:anim>
                                    <p:animEffect transition="in" filter="wipe(right)">
                                      <p:cBhvr>
                                        <p:cTn id="8" dur="500"/>
                                        <p:tgtEl>
                                          <p:spTgt spid="604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0420"/>
                                        </p:tgtEl>
                                        <p:attrNameLst>
                                          <p:attrName>style.visibility</p:attrName>
                                        </p:attrNameLst>
                                      </p:cBhvr>
                                      <p:to>
                                        <p:strVal val="visible"/>
                                      </p:to>
                                    </p:set>
                                    <p:animEffect transition="in" filter="checkerboard(down)">
                                      <p:cBhvr>
                                        <p:cTn id="13" dur="500"/>
                                        <p:tgtEl>
                                          <p:spTgt spid="604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60423"/>
                                        </p:tgtEl>
                                        <p:attrNameLst>
                                          <p:attrName>style.visibility</p:attrName>
                                        </p:attrNameLst>
                                      </p:cBhvr>
                                      <p:to>
                                        <p:strVal val="visible"/>
                                      </p:to>
                                    </p:set>
                                    <p:animEffect transition="in" filter="checkerboard(down)">
                                      <p:cBhvr>
                                        <p:cTn id="18" dur="500"/>
                                        <p:tgtEl>
                                          <p:spTgt spid="604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checkerboard(down)">
                                      <p:cBhvr>
                                        <p:cTn id="23" dur="500"/>
                                        <p:tgtEl>
                                          <p:spTgt spid="604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Effect transition="in" filter="checkerboard(down)">
                                      <p:cBhvr>
                                        <p:cTn id="28" dur="500"/>
                                        <p:tgtEl>
                                          <p:spTgt spid="604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60424"/>
                                        </p:tgtEl>
                                        <p:attrNameLst>
                                          <p:attrName>style.visibility</p:attrName>
                                        </p:attrNameLst>
                                      </p:cBhvr>
                                      <p:to>
                                        <p:strVal val="visible"/>
                                      </p:to>
                                    </p:set>
                                    <p:animEffect transition="in" filter="checkerboard(down)">
                                      <p:cBhvr>
                                        <p:cTn id="33"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20" grpId="0" autoUpdateAnimBg="0"/>
      <p:bldP spid="60421" grpId="0" autoUpdateAnimBg="0"/>
      <p:bldP spid="60422" grpId="0" autoUpdateAnimBg="0"/>
      <p:bldP spid="60423" grpId="0" autoUpdateAnimBg="0"/>
      <p:bldP spid="604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15B0F823-D82B-4CE9-9F77-0B6AAB1F2C6C}"/>
              </a:ext>
            </a:extLst>
          </p:cNvPr>
          <p:cNvSpPr>
            <a:spLocks noGrp="1"/>
          </p:cNvSpPr>
          <p:nvPr>
            <p:ph type="sldNum" sz="quarter" idx="12"/>
          </p:nvPr>
        </p:nvSpPr>
        <p:spPr/>
        <p:txBody>
          <a:bodyPr/>
          <a:lstStyle/>
          <a:p>
            <a:fld id="{5FA8E815-68F5-4267-B455-C61C6FA12D09}" type="slidenum">
              <a:rPr lang="en-US" altLang="zh-CN"/>
              <a:pPr/>
              <a:t>8</a:t>
            </a:fld>
            <a:endParaRPr lang="en-US" altLang="zh-CN"/>
          </a:p>
        </p:txBody>
      </p:sp>
      <p:sp>
        <p:nvSpPr>
          <p:cNvPr id="181250" name="Rectangle 2">
            <a:extLst>
              <a:ext uri="{FF2B5EF4-FFF2-40B4-BE49-F238E27FC236}">
                <a16:creationId xmlns:a16="http://schemas.microsoft.com/office/drawing/2014/main" id="{69A72C24-2D5D-482F-821D-467B13D8FAD5}"/>
              </a:ext>
            </a:extLst>
          </p:cNvPr>
          <p:cNvSpPr>
            <a:spLocks noGrp="1" noChangeArrowheads="1"/>
          </p:cNvSpPr>
          <p:nvPr>
            <p:ph type="title"/>
          </p:nvPr>
        </p:nvSpPr>
        <p:spPr/>
        <p:txBody>
          <a:bodyPr/>
          <a:lstStyle/>
          <a:p>
            <a:r>
              <a:rPr lang="zh-CN" altLang="en-US"/>
              <a:t>中国各高校</a:t>
            </a:r>
            <a:r>
              <a:rPr lang="en-US" altLang="zh-CN"/>
              <a:t>ACM</a:t>
            </a:r>
            <a:r>
              <a:rPr lang="zh-CN" altLang="en-US"/>
              <a:t>开展情况</a:t>
            </a:r>
          </a:p>
        </p:txBody>
      </p:sp>
      <p:sp>
        <p:nvSpPr>
          <p:cNvPr id="181252" name="Text Box 4">
            <a:extLst>
              <a:ext uri="{FF2B5EF4-FFF2-40B4-BE49-F238E27FC236}">
                <a16:creationId xmlns:a16="http://schemas.microsoft.com/office/drawing/2014/main" id="{6B5841B8-991C-42FB-B665-45D445D03BAF}"/>
              </a:ext>
            </a:extLst>
          </p:cNvPr>
          <p:cNvSpPr txBox="1">
            <a:spLocks noChangeArrowheads="1"/>
          </p:cNvSpPr>
          <p:nvPr/>
        </p:nvSpPr>
        <p:spPr bwMode="auto">
          <a:xfrm>
            <a:off x="1371600" y="1981200"/>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清华大学 上海交通大学</a:t>
            </a:r>
          </a:p>
        </p:txBody>
      </p:sp>
      <p:sp>
        <p:nvSpPr>
          <p:cNvPr id="181254" name="Text Box 6">
            <a:extLst>
              <a:ext uri="{FF2B5EF4-FFF2-40B4-BE49-F238E27FC236}">
                <a16:creationId xmlns:a16="http://schemas.microsoft.com/office/drawing/2014/main" id="{A6668E42-04F6-476D-9850-DF8A22B4402B}"/>
              </a:ext>
            </a:extLst>
          </p:cNvPr>
          <p:cNvSpPr txBox="1">
            <a:spLocks noChangeArrowheads="1"/>
          </p:cNvSpPr>
          <p:nvPr/>
        </p:nvSpPr>
        <p:spPr bwMode="auto">
          <a:xfrm>
            <a:off x="1371600" y="2895600"/>
            <a:ext cx="678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中山大学 复旦大学</a:t>
            </a:r>
          </a:p>
        </p:txBody>
      </p:sp>
      <p:sp>
        <p:nvSpPr>
          <p:cNvPr id="181255" name="Text Box 7">
            <a:extLst>
              <a:ext uri="{FF2B5EF4-FFF2-40B4-BE49-F238E27FC236}">
                <a16:creationId xmlns:a16="http://schemas.microsoft.com/office/drawing/2014/main" id="{7F387F65-8B6C-4B5A-95D8-69D44F60EEC3}"/>
              </a:ext>
            </a:extLst>
          </p:cNvPr>
          <p:cNvSpPr txBox="1">
            <a:spLocks noChangeArrowheads="1"/>
          </p:cNvSpPr>
          <p:nvPr/>
        </p:nvSpPr>
        <p:spPr bwMode="auto">
          <a:xfrm>
            <a:off x="1371600" y="38862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北京大学 南京大学</a:t>
            </a:r>
          </a:p>
        </p:txBody>
      </p:sp>
      <p:sp>
        <p:nvSpPr>
          <p:cNvPr id="181256" name="Text Box 8">
            <a:extLst>
              <a:ext uri="{FF2B5EF4-FFF2-40B4-BE49-F238E27FC236}">
                <a16:creationId xmlns:a16="http://schemas.microsoft.com/office/drawing/2014/main" id="{2D9C9DCB-0CBF-4590-BC1D-3DC7F311CAA9}"/>
              </a:ext>
            </a:extLst>
          </p:cNvPr>
          <p:cNvSpPr txBox="1">
            <a:spLocks noChangeArrowheads="1"/>
          </p:cNvSpPr>
          <p:nvPr/>
        </p:nvSpPr>
        <p:spPr bwMode="auto">
          <a:xfrm>
            <a:off x="1371600" y="49530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浙江大学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blinds(horizontal)">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 calcmode="lin" valueType="num">
                                      <p:cBhvr>
                                        <p:cTn id="12" dur="500" fill="hold"/>
                                        <p:tgtEl>
                                          <p:spTgt spid="181252"/>
                                        </p:tgtEl>
                                        <p:attrNameLst>
                                          <p:attrName>ppt_w</p:attrName>
                                        </p:attrNameLst>
                                      </p:cBhvr>
                                      <p:tavLst>
                                        <p:tav tm="0">
                                          <p:val>
                                            <p:fltVal val="0"/>
                                          </p:val>
                                        </p:tav>
                                        <p:tav tm="100000">
                                          <p:val>
                                            <p:strVal val="#ppt_w"/>
                                          </p:val>
                                        </p:tav>
                                      </p:tavLst>
                                    </p:anim>
                                    <p:anim calcmode="lin" valueType="num">
                                      <p:cBhvr>
                                        <p:cTn id="13" dur="500" fill="hold"/>
                                        <p:tgtEl>
                                          <p:spTgt spid="18125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81254"/>
                                        </p:tgtEl>
                                        <p:attrNameLst>
                                          <p:attrName>style.visibility</p:attrName>
                                        </p:attrNameLst>
                                      </p:cBhvr>
                                      <p:to>
                                        <p:strVal val="visible"/>
                                      </p:to>
                                    </p:set>
                                    <p:anim calcmode="lin" valueType="num">
                                      <p:cBhvr>
                                        <p:cTn id="18" dur="500" fill="hold"/>
                                        <p:tgtEl>
                                          <p:spTgt spid="181254"/>
                                        </p:tgtEl>
                                        <p:attrNameLst>
                                          <p:attrName>ppt_w</p:attrName>
                                        </p:attrNameLst>
                                      </p:cBhvr>
                                      <p:tavLst>
                                        <p:tav tm="0">
                                          <p:val>
                                            <p:fltVal val="0"/>
                                          </p:val>
                                        </p:tav>
                                        <p:tav tm="100000">
                                          <p:val>
                                            <p:strVal val="#ppt_w"/>
                                          </p:val>
                                        </p:tav>
                                      </p:tavLst>
                                    </p:anim>
                                    <p:anim calcmode="lin" valueType="num">
                                      <p:cBhvr>
                                        <p:cTn id="19" dur="500" fill="hold"/>
                                        <p:tgtEl>
                                          <p:spTgt spid="18125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81255"/>
                                        </p:tgtEl>
                                        <p:attrNameLst>
                                          <p:attrName>style.visibility</p:attrName>
                                        </p:attrNameLst>
                                      </p:cBhvr>
                                      <p:to>
                                        <p:strVal val="visible"/>
                                      </p:to>
                                    </p:set>
                                    <p:anim calcmode="lin" valueType="num">
                                      <p:cBhvr>
                                        <p:cTn id="24" dur="500" fill="hold"/>
                                        <p:tgtEl>
                                          <p:spTgt spid="181255"/>
                                        </p:tgtEl>
                                        <p:attrNameLst>
                                          <p:attrName>ppt_w</p:attrName>
                                        </p:attrNameLst>
                                      </p:cBhvr>
                                      <p:tavLst>
                                        <p:tav tm="0">
                                          <p:val>
                                            <p:fltVal val="0"/>
                                          </p:val>
                                        </p:tav>
                                        <p:tav tm="100000">
                                          <p:val>
                                            <p:strVal val="#ppt_w"/>
                                          </p:val>
                                        </p:tav>
                                      </p:tavLst>
                                    </p:anim>
                                    <p:anim calcmode="lin" valueType="num">
                                      <p:cBhvr>
                                        <p:cTn id="25" dur="500" fill="hold"/>
                                        <p:tgtEl>
                                          <p:spTgt spid="18125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81256"/>
                                        </p:tgtEl>
                                        <p:attrNameLst>
                                          <p:attrName>style.visibility</p:attrName>
                                        </p:attrNameLst>
                                      </p:cBhvr>
                                      <p:to>
                                        <p:strVal val="visible"/>
                                      </p:to>
                                    </p:set>
                                    <p:anim calcmode="lin" valueType="num">
                                      <p:cBhvr>
                                        <p:cTn id="30" dur="500" fill="hold"/>
                                        <p:tgtEl>
                                          <p:spTgt spid="181256"/>
                                        </p:tgtEl>
                                        <p:attrNameLst>
                                          <p:attrName>ppt_w</p:attrName>
                                        </p:attrNameLst>
                                      </p:cBhvr>
                                      <p:tavLst>
                                        <p:tav tm="0">
                                          <p:val>
                                            <p:fltVal val="0"/>
                                          </p:val>
                                        </p:tav>
                                        <p:tav tm="100000">
                                          <p:val>
                                            <p:strVal val="#ppt_w"/>
                                          </p:val>
                                        </p:tav>
                                      </p:tavLst>
                                    </p:anim>
                                    <p:anim calcmode="lin" valueType="num">
                                      <p:cBhvr>
                                        <p:cTn id="31" dur="500" fill="hold"/>
                                        <p:tgtEl>
                                          <p:spTgt spid="1812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2" grpId="0" autoUpdateAnimBg="0"/>
      <p:bldP spid="181254" grpId="0" autoUpdateAnimBg="0"/>
      <p:bldP spid="181255" grpId="0" autoUpdateAnimBg="0"/>
      <p:bldP spid="18125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BC85C0DC-FB33-4A8A-B08B-275C8FADEC75}"/>
              </a:ext>
            </a:extLst>
          </p:cNvPr>
          <p:cNvSpPr>
            <a:spLocks noGrp="1"/>
          </p:cNvSpPr>
          <p:nvPr>
            <p:ph type="sldNum" sz="quarter" idx="12"/>
          </p:nvPr>
        </p:nvSpPr>
        <p:spPr/>
        <p:txBody>
          <a:bodyPr/>
          <a:lstStyle/>
          <a:p>
            <a:fld id="{958F2D35-C221-4A16-80F2-46FEEF29B59A}" type="slidenum">
              <a:rPr lang="en-US" altLang="zh-CN"/>
              <a:pPr/>
              <a:t>80</a:t>
            </a:fld>
            <a:endParaRPr lang="en-US" altLang="zh-CN"/>
          </a:p>
        </p:txBody>
      </p:sp>
      <p:sp>
        <p:nvSpPr>
          <p:cNvPr id="116738" name="Rectangle 2">
            <a:extLst>
              <a:ext uri="{FF2B5EF4-FFF2-40B4-BE49-F238E27FC236}">
                <a16:creationId xmlns:a16="http://schemas.microsoft.com/office/drawing/2014/main" id="{72A485F5-D5DA-4139-A341-D6735D11C520}"/>
              </a:ext>
            </a:extLst>
          </p:cNvPr>
          <p:cNvSpPr>
            <a:spLocks noGrp="1" noChangeArrowheads="1"/>
          </p:cNvSpPr>
          <p:nvPr>
            <p:ph type="title" idx="4294967295"/>
          </p:nvPr>
        </p:nvSpPr>
        <p:spPr>
          <a:xfrm>
            <a:off x="762000" y="304800"/>
            <a:ext cx="8243888" cy="1314450"/>
          </a:xfrm>
        </p:spPr>
        <p:txBody>
          <a:bodyPr/>
          <a:lstStyle/>
          <a:p>
            <a:r>
              <a:rPr lang="zh-CN" altLang="en-US" sz="5400" b="1"/>
              <a:t>网络流模型</a:t>
            </a:r>
          </a:p>
        </p:txBody>
      </p:sp>
      <p:sp>
        <p:nvSpPr>
          <p:cNvPr id="116740" name="Text Box 4">
            <a:extLst>
              <a:ext uri="{FF2B5EF4-FFF2-40B4-BE49-F238E27FC236}">
                <a16:creationId xmlns:a16="http://schemas.microsoft.com/office/drawing/2014/main" id="{5DBEFFD3-570A-4309-89E7-8BE64CCBF4A5}"/>
              </a:ext>
            </a:extLst>
          </p:cNvPr>
          <p:cNvSpPr txBox="1">
            <a:spLocks noChangeArrowheads="1"/>
          </p:cNvSpPr>
          <p:nvPr/>
        </p:nvSpPr>
        <p:spPr bwMode="auto">
          <a:xfrm>
            <a:off x="838200" y="1905000"/>
            <a:ext cx="77724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400">
                <a:latin typeface="Verdana" panose="020B0604030504040204" pitchFamily="34" charset="0"/>
              </a:rPr>
              <a:t>若有向图</a:t>
            </a:r>
            <a:r>
              <a:rPr lang="en-US" altLang="zh-CN" sz="2400">
                <a:latin typeface="Verdana" panose="020B0604030504040204" pitchFamily="34" charset="0"/>
              </a:rPr>
              <a:t>G=(V,E)</a:t>
            </a:r>
            <a:r>
              <a:rPr lang="zh-CN" altLang="en-US" sz="2400">
                <a:latin typeface="Verdana" panose="020B0604030504040204" pitchFamily="34" charset="0"/>
              </a:rPr>
              <a:t>满足下列条件： </a:t>
            </a:r>
          </a:p>
          <a:p>
            <a:pPr>
              <a:spcBef>
                <a:spcPct val="20000"/>
              </a:spcBef>
              <a:buFontTx/>
              <a:buChar char="•"/>
            </a:pPr>
            <a:r>
              <a:rPr lang="zh-CN" altLang="en-US" sz="2400">
                <a:latin typeface="Verdana" panose="020B0604030504040204" pitchFamily="34" charset="0"/>
              </a:rPr>
              <a:t>有且仅有一个顶点</a:t>
            </a:r>
            <a:r>
              <a:rPr lang="en-US" altLang="zh-CN" sz="2400">
                <a:latin typeface="Verdana" panose="020B0604030504040204" pitchFamily="34" charset="0"/>
              </a:rPr>
              <a:t>S</a:t>
            </a:r>
            <a:r>
              <a:rPr lang="zh-CN" altLang="en-US" sz="2400">
                <a:latin typeface="Verdana" panose="020B0604030504040204" pitchFamily="34" charset="0"/>
              </a:rPr>
              <a:t>，它的入度为零，即</a:t>
            </a:r>
            <a:r>
              <a:rPr lang="en-US" altLang="zh-CN" sz="2400">
                <a:latin typeface="Verdana" panose="020B0604030504040204" pitchFamily="34" charset="0"/>
              </a:rPr>
              <a:t>d-(S) = 0</a:t>
            </a:r>
            <a:r>
              <a:rPr lang="zh-CN" altLang="en-US" sz="2400">
                <a:latin typeface="Verdana" panose="020B0604030504040204" pitchFamily="34" charset="0"/>
              </a:rPr>
              <a:t>，这个顶点</a:t>
            </a:r>
            <a:r>
              <a:rPr lang="en-US" altLang="zh-CN" sz="2400">
                <a:latin typeface="Verdana" panose="020B0604030504040204" pitchFamily="34" charset="0"/>
              </a:rPr>
              <a:t>S</a:t>
            </a:r>
            <a:r>
              <a:rPr lang="zh-CN" altLang="en-US" sz="2400">
                <a:latin typeface="Verdana" panose="020B0604030504040204" pitchFamily="34" charset="0"/>
              </a:rPr>
              <a:t>便称为源点，或称为发点。</a:t>
            </a:r>
          </a:p>
          <a:p>
            <a:pPr>
              <a:spcBef>
                <a:spcPct val="20000"/>
              </a:spcBef>
              <a:buFontTx/>
              <a:buChar char="•"/>
            </a:pPr>
            <a:r>
              <a:rPr lang="zh-CN" altLang="en-US" sz="2400">
                <a:latin typeface="Verdana" panose="020B0604030504040204" pitchFamily="34" charset="0"/>
              </a:rPr>
              <a:t>有且仅有一个顶点</a:t>
            </a:r>
            <a:r>
              <a:rPr lang="en-US" altLang="zh-CN" sz="2400">
                <a:latin typeface="Verdana" panose="020B0604030504040204" pitchFamily="34" charset="0"/>
              </a:rPr>
              <a:t>T</a:t>
            </a:r>
            <a:r>
              <a:rPr lang="zh-CN" altLang="en-US" sz="2400">
                <a:latin typeface="Verdana" panose="020B0604030504040204" pitchFamily="34" charset="0"/>
              </a:rPr>
              <a:t>，它的出度为零，即</a:t>
            </a:r>
            <a:r>
              <a:rPr lang="en-US" altLang="zh-CN" sz="2400">
                <a:latin typeface="Verdana" panose="020B0604030504040204" pitchFamily="34" charset="0"/>
              </a:rPr>
              <a:t>d+(T) = 0</a:t>
            </a:r>
            <a:r>
              <a:rPr lang="zh-CN" altLang="en-US" sz="2400">
                <a:latin typeface="Verdana" panose="020B0604030504040204" pitchFamily="34" charset="0"/>
              </a:rPr>
              <a:t>，这个顶点</a:t>
            </a:r>
            <a:r>
              <a:rPr lang="en-US" altLang="zh-CN" sz="2400">
                <a:latin typeface="Verdana" panose="020B0604030504040204" pitchFamily="34" charset="0"/>
              </a:rPr>
              <a:t>T</a:t>
            </a:r>
            <a:r>
              <a:rPr lang="zh-CN" altLang="en-US" sz="2400">
                <a:latin typeface="Verdana" panose="020B0604030504040204" pitchFamily="34" charset="0"/>
              </a:rPr>
              <a:t>便称为汇点，或称为收点。</a:t>
            </a:r>
          </a:p>
          <a:p>
            <a:pPr>
              <a:spcBef>
                <a:spcPct val="20000"/>
              </a:spcBef>
              <a:buFontTx/>
              <a:buChar char="•"/>
            </a:pPr>
            <a:r>
              <a:rPr lang="zh-CN" altLang="en-US" sz="2400">
                <a:latin typeface="Verdana" panose="020B0604030504040204" pitchFamily="34" charset="0"/>
              </a:rPr>
              <a:t>每一条弧都有非负数，叫做该边的容量。边</a:t>
            </a:r>
            <a:r>
              <a:rPr lang="en-US" altLang="zh-CN" sz="2400">
                <a:latin typeface="Verdana" panose="020B0604030504040204" pitchFamily="34" charset="0"/>
              </a:rPr>
              <a:t>(vi, vj)</a:t>
            </a:r>
            <a:r>
              <a:rPr lang="zh-CN" altLang="en-US" sz="2400">
                <a:latin typeface="Verdana" panose="020B0604030504040204" pitchFamily="34" charset="0"/>
              </a:rPr>
              <a:t>的容量用</a:t>
            </a:r>
            <a:r>
              <a:rPr lang="en-US" altLang="zh-CN" sz="2400">
                <a:latin typeface="Verdana" panose="020B0604030504040204" pitchFamily="34" charset="0"/>
              </a:rPr>
              <a:t>cij</a:t>
            </a:r>
            <a:r>
              <a:rPr lang="zh-CN" altLang="en-US" sz="2400">
                <a:latin typeface="Verdana" panose="020B0604030504040204" pitchFamily="34" charset="0"/>
              </a:rPr>
              <a:t>表示。</a:t>
            </a:r>
          </a:p>
          <a:p>
            <a:pPr>
              <a:spcBef>
                <a:spcPct val="20000"/>
              </a:spcBef>
              <a:buFontTx/>
              <a:buChar char="•"/>
            </a:pPr>
            <a:r>
              <a:rPr lang="zh-CN" altLang="en-US" sz="2400">
                <a:latin typeface="Verdana" panose="020B0604030504040204" pitchFamily="34" charset="0"/>
              </a:rPr>
              <a:t>则称之为网络流图，记为</a:t>
            </a:r>
            <a:r>
              <a:rPr lang="en-US" altLang="zh-CN" sz="2400">
                <a:latin typeface="Verdana" panose="020B0604030504040204" pitchFamily="34" charset="0"/>
              </a:rPr>
              <a:t>G = (V, E,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p:tgtEl>
                                          <p:spTgt spid="116738"/>
                                        </p:tgtEl>
                                        <p:attrNameLst>
                                          <p:attrName>ppt_x</p:attrName>
                                        </p:attrNameLst>
                                      </p:cBhvr>
                                      <p:tavLst>
                                        <p:tav tm="0">
                                          <p:val>
                                            <p:strVal val="#ppt_x-#ppt_w*1.125000"/>
                                          </p:val>
                                        </p:tav>
                                        <p:tav tm="100000">
                                          <p:val>
                                            <p:strVal val="#ppt_x"/>
                                          </p:val>
                                        </p:tav>
                                      </p:tavLst>
                                    </p:anim>
                                    <p:animEffect transition="in" filter="wipe(right)">
                                      <p:cBhvr>
                                        <p:cTn id="8" dur="500"/>
                                        <p:tgtEl>
                                          <p:spTgt spid="1167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6740"/>
                                        </p:tgtEl>
                                        <p:attrNameLst>
                                          <p:attrName>style.visibility</p:attrName>
                                        </p:attrNameLst>
                                      </p:cBhvr>
                                      <p:to>
                                        <p:strVal val="visible"/>
                                      </p:to>
                                    </p:set>
                                    <p:animEffect transition="in" filter="checkerboard(down)">
                                      <p:cBhvr>
                                        <p:cTn id="13"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4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9F1C9612-618F-4AF4-BFFB-3E817E038EE2}"/>
              </a:ext>
            </a:extLst>
          </p:cNvPr>
          <p:cNvSpPr>
            <a:spLocks noGrp="1"/>
          </p:cNvSpPr>
          <p:nvPr>
            <p:ph type="sldNum" sz="quarter" idx="12"/>
          </p:nvPr>
        </p:nvSpPr>
        <p:spPr/>
        <p:txBody>
          <a:bodyPr/>
          <a:lstStyle/>
          <a:p>
            <a:fld id="{0255DC2D-1222-40F5-91F9-9EED1328A897}" type="slidenum">
              <a:rPr lang="en-US" altLang="zh-CN"/>
              <a:pPr/>
              <a:t>81</a:t>
            </a:fld>
            <a:endParaRPr lang="en-US" altLang="zh-CN"/>
          </a:p>
        </p:txBody>
      </p:sp>
      <p:sp>
        <p:nvSpPr>
          <p:cNvPr id="110594" name="Rectangle 2">
            <a:extLst>
              <a:ext uri="{FF2B5EF4-FFF2-40B4-BE49-F238E27FC236}">
                <a16:creationId xmlns:a16="http://schemas.microsoft.com/office/drawing/2014/main" id="{28CF8F88-9E8C-430C-8A2B-A16E745D2C67}"/>
              </a:ext>
            </a:extLst>
          </p:cNvPr>
          <p:cNvSpPr>
            <a:spLocks noGrp="1" noChangeArrowheads="1"/>
          </p:cNvSpPr>
          <p:nvPr>
            <p:ph type="title"/>
          </p:nvPr>
        </p:nvSpPr>
        <p:spPr/>
        <p:txBody>
          <a:bodyPr/>
          <a:lstStyle/>
          <a:p>
            <a:r>
              <a:rPr lang="zh-CN" altLang="en-US" sz="5400" b="1"/>
              <a:t>最大流</a:t>
            </a:r>
          </a:p>
        </p:txBody>
      </p:sp>
      <p:sp>
        <p:nvSpPr>
          <p:cNvPr id="110603" name="Rectangle 11">
            <a:extLst>
              <a:ext uri="{FF2B5EF4-FFF2-40B4-BE49-F238E27FC236}">
                <a16:creationId xmlns:a16="http://schemas.microsoft.com/office/drawing/2014/main" id="{07D5820E-E41B-4AC5-A1E3-C3144B88E0CC}"/>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604" name="Text Box 12">
            <a:extLst>
              <a:ext uri="{FF2B5EF4-FFF2-40B4-BE49-F238E27FC236}">
                <a16:creationId xmlns:a16="http://schemas.microsoft.com/office/drawing/2014/main" id="{08397425-9D77-452E-BF82-4E93C4C55B29}"/>
              </a:ext>
            </a:extLst>
          </p:cNvPr>
          <p:cNvSpPr txBox="1">
            <a:spLocks noChangeArrowheads="1"/>
          </p:cNvSpPr>
          <p:nvPr/>
        </p:nvSpPr>
        <p:spPr bwMode="auto">
          <a:xfrm>
            <a:off x="990600" y="1600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最大流的定义</a:t>
            </a:r>
          </a:p>
        </p:txBody>
      </p:sp>
      <p:sp>
        <p:nvSpPr>
          <p:cNvPr id="110605" name="Text Box 13">
            <a:extLst>
              <a:ext uri="{FF2B5EF4-FFF2-40B4-BE49-F238E27FC236}">
                <a16:creationId xmlns:a16="http://schemas.microsoft.com/office/drawing/2014/main" id="{89D16D55-4A20-44F6-9501-2A5C98F6906E}"/>
              </a:ext>
            </a:extLst>
          </p:cNvPr>
          <p:cNvSpPr txBox="1">
            <a:spLocks noChangeArrowheads="1"/>
          </p:cNvSpPr>
          <p:nvPr/>
        </p:nvSpPr>
        <p:spPr bwMode="auto">
          <a:xfrm>
            <a:off x="1295400" y="2209800"/>
            <a:ext cx="7467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求有向带权图</a:t>
            </a:r>
            <a:r>
              <a:rPr lang="en-US" altLang="zh-CN"/>
              <a:t>G=(V,E,C)</a:t>
            </a:r>
            <a:r>
              <a:rPr lang="zh-CN" altLang="en-US"/>
              <a:t>的一个流</a:t>
            </a:r>
            <a:r>
              <a:rPr lang="en-US" altLang="zh-CN"/>
              <a:t>,</a:t>
            </a:r>
            <a:r>
              <a:rPr lang="zh-CN" altLang="en-US"/>
              <a:t>它满足容量限制条件                 ，</a:t>
            </a:r>
          </a:p>
          <a:p>
            <a:pPr>
              <a:spcBef>
                <a:spcPct val="50000"/>
              </a:spcBef>
            </a:pPr>
            <a:r>
              <a:rPr lang="zh-CN" altLang="en-US"/>
              <a:t>且原点提供的流量最大</a:t>
            </a:r>
          </a:p>
        </p:txBody>
      </p:sp>
      <p:graphicFrame>
        <p:nvGraphicFramePr>
          <p:cNvPr id="110606" name="Object 14">
            <a:extLst>
              <a:ext uri="{FF2B5EF4-FFF2-40B4-BE49-F238E27FC236}">
                <a16:creationId xmlns:a16="http://schemas.microsoft.com/office/drawing/2014/main" id="{2C9F352C-FEB1-4E26-A1A7-DDC7EECFF559}"/>
              </a:ext>
            </a:extLst>
          </p:cNvPr>
          <p:cNvGraphicFramePr>
            <a:graphicFrameLocks noChangeAspect="1"/>
          </p:cNvGraphicFramePr>
          <p:nvPr>
            <p:ph idx="1"/>
          </p:nvPr>
        </p:nvGraphicFramePr>
        <p:xfrm>
          <a:off x="7086600" y="2286000"/>
          <a:ext cx="1371600" cy="271463"/>
        </p:xfrm>
        <a:graphic>
          <a:graphicData uri="http://schemas.openxmlformats.org/presentationml/2006/ole">
            <mc:AlternateContent xmlns:mc="http://schemas.openxmlformats.org/markup-compatibility/2006">
              <mc:Choice xmlns:v="urn:schemas-microsoft-com:vml" Requires="v">
                <p:oleObj spid="_x0000_s110615" name="公式" r:id="rId3" imgW="1028520" imgH="203040" progId="Equation.3">
                  <p:embed/>
                </p:oleObj>
              </mc:Choice>
              <mc:Fallback>
                <p:oleObj name="公式" r:id="rId3" imgW="1028520" imgH="203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286000"/>
                        <a:ext cx="13716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8" name="Text Box 16">
            <a:extLst>
              <a:ext uri="{FF2B5EF4-FFF2-40B4-BE49-F238E27FC236}">
                <a16:creationId xmlns:a16="http://schemas.microsoft.com/office/drawing/2014/main" id="{26395FFC-5936-4A13-9ADF-4618634C7733}"/>
              </a:ext>
            </a:extLst>
          </p:cNvPr>
          <p:cNvSpPr txBox="1">
            <a:spLocks noChangeArrowheads="1"/>
          </p:cNvSpPr>
          <p:nvPr/>
        </p:nvSpPr>
        <p:spPr bwMode="auto">
          <a:xfrm>
            <a:off x="990600" y="31242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最大流解法</a:t>
            </a:r>
          </a:p>
        </p:txBody>
      </p:sp>
      <p:sp>
        <p:nvSpPr>
          <p:cNvPr id="110609" name="Text Box 17">
            <a:extLst>
              <a:ext uri="{FF2B5EF4-FFF2-40B4-BE49-F238E27FC236}">
                <a16:creationId xmlns:a16="http://schemas.microsoft.com/office/drawing/2014/main" id="{6AC1AB5D-D2D8-4C37-B00B-6CDFA1343339}"/>
              </a:ext>
            </a:extLst>
          </p:cNvPr>
          <p:cNvSpPr txBox="1">
            <a:spLocks noChangeArrowheads="1"/>
          </p:cNvSpPr>
          <p:nvPr/>
        </p:nvSpPr>
        <p:spPr bwMode="auto">
          <a:xfrm>
            <a:off x="1447800" y="37338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Ford-Fulkerson method</a:t>
            </a:r>
          </a:p>
        </p:txBody>
      </p:sp>
      <p:sp>
        <p:nvSpPr>
          <p:cNvPr id="110610" name="Text Box 18">
            <a:extLst>
              <a:ext uri="{FF2B5EF4-FFF2-40B4-BE49-F238E27FC236}">
                <a16:creationId xmlns:a16="http://schemas.microsoft.com/office/drawing/2014/main" id="{CCF86945-3AD2-4B93-B7BB-D16B5441BA42}"/>
              </a:ext>
            </a:extLst>
          </p:cNvPr>
          <p:cNvSpPr txBox="1">
            <a:spLocks noChangeArrowheads="1"/>
          </p:cNvSpPr>
          <p:nvPr/>
        </p:nvSpPr>
        <p:spPr bwMode="auto">
          <a:xfrm>
            <a:off x="1447800" y="4191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Push-relabel algorithm</a:t>
            </a:r>
          </a:p>
        </p:txBody>
      </p:sp>
      <p:sp>
        <p:nvSpPr>
          <p:cNvPr id="110611" name="Text Box 19">
            <a:extLst>
              <a:ext uri="{FF2B5EF4-FFF2-40B4-BE49-F238E27FC236}">
                <a16:creationId xmlns:a16="http://schemas.microsoft.com/office/drawing/2014/main" id="{AFA49461-0520-4446-9CF0-17FABC0A1EB0}"/>
              </a:ext>
            </a:extLst>
          </p:cNvPr>
          <p:cNvSpPr txBox="1">
            <a:spLocks noChangeArrowheads="1"/>
          </p:cNvSpPr>
          <p:nvPr/>
        </p:nvSpPr>
        <p:spPr bwMode="auto">
          <a:xfrm>
            <a:off x="1447800" y="46482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Relabel-to-front algorithm</a:t>
            </a:r>
          </a:p>
        </p:txBody>
      </p:sp>
      <p:grpSp>
        <p:nvGrpSpPr>
          <p:cNvPr id="110614" name="Group 22">
            <a:extLst>
              <a:ext uri="{FF2B5EF4-FFF2-40B4-BE49-F238E27FC236}">
                <a16:creationId xmlns:a16="http://schemas.microsoft.com/office/drawing/2014/main" id="{A9929159-4EBC-4306-835C-C18F5B715A47}"/>
              </a:ext>
            </a:extLst>
          </p:cNvPr>
          <p:cNvGrpSpPr>
            <a:grpSpLocks/>
          </p:cNvGrpSpPr>
          <p:nvPr/>
        </p:nvGrpSpPr>
        <p:grpSpPr bwMode="auto">
          <a:xfrm>
            <a:off x="6096000" y="3657600"/>
            <a:ext cx="2209800" cy="685800"/>
            <a:chOff x="3888" y="1920"/>
            <a:chExt cx="1392" cy="432"/>
          </a:xfrm>
        </p:grpSpPr>
        <p:sp>
          <p:nvSpPr>
            <p:cNvPr id="110612" name="AutoShape 20">
              <a:extLst>
                <a:ext uri="{FF2B5EF4-FFF2-40B4-BE49-F238E27FC236}">
                  <a16:creationId xmlns:a16="http://schemas.microsoft.com/office/drawing/2014/main" id="{7EAD0A8B-D7E5-404F-897B-6AEBA2A96C9D}"/>
                </a:ext>
              </a:extLst>
            </p:cNvPr>
            <p:cNvSpPr>
              <a:spLocks noChangeArrowheads="1"/>
            </p:cNvSpPr>
            <p:nvPr/>
          </p:nvSpPr>
          <p:spPr bwMode="auto">
            <a:xfrm>
              <a:off x="3888" y="1920"/>
              <a:ext cx="1248" cy="432"/>
            </a:xfrm>
            <a:prstGeom prst="wedgeRoundRectCallout">
              <a:avLst>
                <a:gd name="adj1" fmla="val -35014"/>
                <a:gd name="adj2" fmla="val 828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10613" name="Text Box 21">
              <a:extLst>
                <a:ext uri="{FF2B5EF4-FFF2-40B4-BE49-F238E27FC236}">
                  <a16:creationId xmlns:a16="http://schemas.microsoft.com/office/drawing/2014/main" id="{7DEDCE9D-BB69-41E2-88F7-0D1EE8545CEB}"/>
                </a:ext>
              </a:extLst>
            </p:cNvPr>
            <p:cNvSpPr txBox="1">
              <a:spLocks noChangeArrowheads="1"/>
            </p:cNvSpPr>
            <p:nvPr/>
          </p:nvSpPr>
          <p:spPr bwMode="auto">
            <a:xfrm>
              <a:off x="3936" y="2016"/>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算法导论第</a:t>
              </a:r>
              <a:r>
                <a:rPr lang="en-US" altLang="zh-CN"/>
                <a:t>26</a:t>
              </a:r>
              <a:r>
                <a:rPr lang="zh-CN" altLang="en-US"/>
                <a:t>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p:tgtEl>
                                          <p:spTgt spid="110594"/>
                                        </p:tgtEl>
                                        <p:attrNameLst>
                                          <p:attrName>ppt_x</p:attrName>
                                        </p:attrNameLst>
                                      </p:cBhvr>
                                      <p:tavLst>
                                        <p:tav tm="0">
                                          <p:val>
                                            <p:strVal val="#ppt_x-#ppt_w*1.125000"/>
                                          </p:val>
                                        </p:tav>
                                        <p:tav tm="100000">
                                          <p:val>
                                            <p:strVal val="#ppt_x"/>
                                          </p:val>
                                        </p:tav>
                                      </p:tavLst>
                                    </p:anim>
                                    <p:animEffect transition="in" filter="wipe(right)">
                                      <p:cBhvr>
                                        <p:cTn id="8" dur="500"/>
                                        <p:tgtEl>
                                          <p:spTgt spid="1105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0604"/>
                                        </p:tgtEl>
                                        <p:attrNameLst>
                                          <p:attrName>style.visibility</p:attrName>
                                        </p:attrNameLst>
                                      </p:cBhvr>
                                      <p:to>
                                        <p:strVal val="visible"/>
                                      </p:to>
                                    </p:set>
                                    <p:animEffect transition="in" filter="checkerboard(down)">
                                      <p:cBhvr>
                                        <p:cTn id="13" dur="500"/>
                                        <p:tgtEl>
                                          <p:spTgt spid="1106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0605"/>
                                        </p:tgtEl>
                                        <p:attrNameLst>
                                          <p:attrName>style.visibility</p:attrName>
                                        </p:attrNameLst>
                                      </p:cBhvr>
                                      <p:to>
                                        <p:strVal val="visible"/>
                                      </p:to>
                                    </p:set>
                                    <p:animEffect transition="in" filter="checkerboard(down)">
                                      <p:cBhvr>
                                        <p:cTn id="18" dur="500"/>
                                        <p:tgtEl>
                                          <p:spTgt spid="1106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110606"/>
                                        </p:tgtEl>
                                        <p:attrNameLst>
                                          <p:attrName>style.visibility</p:attrName>
                                        </p:attrNameLst>
                                      </p:cBhvr>
                                      <p:to>
                                        <p:strVal val="visible"/>
                                      </p:to>
                                    </p:set>
                                    <p:anim calcmode="lin" valueType="num">
                                      <p:cBhvr>
                                        <p:cTn id="23" dur="1000" fill="hold"/>
                                        <p:tgtEl>
                                          <p:spTgt spid="110606"/>
                                        </p:tgtEl>
                                        <p:attrNameLst>
                                          <p:attrName>ppt_w</p:attrName>
                                        </p:attrNameLst>
                                      </p:cBhvr>
                                      <p:tavLst>
                                        <p:tav tm="0">
                                          <p:val>
                                            <p:fltVal val="0"/>
                                          </p:val>
                                        </p:tav>
                                        <p:tav tm="100000">
                                          <p:val>
                                            <p:strVal val="#ppt_w"/>
                                          </p:val>
                                        </p:tav>
                                      </p:tavLst>
                                    </p:anim>
                                    <p:anim calcmode="lin" valueType="num">
                                      <p:cBhvr>
                                        <p:cTn id="24" dur="1000" fill="hold"/>
                                        <p:tgtEl>
                                          <p:spTgt spid="110606"/>
                                        </p:tgtEl>
                                        <p:attrNameLst>
                                          <p:attrName>ppt_h</p:attrName>
                                        </p:attrNameLst>
                                      </p:cBhvr>
                                      <p:tavLst>
                                        <p:tav tm="0">
                                          <p:val>
                                            <p:fltVal val="0"/>
                                          </p:val>
                                        </p:tav>
                                        <p:tav tm="100000">
                                          <p:val>
                                            <p:strVal val="#ppt_h"/>
                                          </p:val>
                                        </p:tav>
                                      </p:tavLst>
                                    </p:anim>
                                    <p:anim calcmode="lin" valueType="num">
                                      <p:cBhvr>
                                        <p:cTn id="25" dur="1000" fill="hold"/>
                                        <p:tgtEl>
                                          <p:spTgt spid="11060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06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5" fill="hold" nodeType="clickEffect">
                                  <p:stCondLst>
                                    <p:cond delay="0"/>
                                  </p:stCondLst>
                                  <p:childTnLst>
                                    <p:set>
                                      <p:cBhvr>
                                        <p:cTn id="30" dur="1" fill="hold">
                                          <p:stCondLst>
                                            <p:cond delay="0"/>
                                          </p:stCondLst>
                                        </p:cTn>
                                        <p:tgtEl>
                                          <p:spTgt spid="110603"/>
                                        </p:tgtEl>
                                        <p:attrNameLst>
                                          <p:attrName>style.visibility</p:attrName>
                                        </p:attrNameLst>
                                      </p:cBhvr>
                                      <p:to>
                                        <p:strVal val="visible"/>
                                      </p:to>
                                    </p:set>
                                    <p:animEffect transition="in" filter="checkerboard(down)">
                                      <p:cBhvr>
                                        <p:cTn id="31" dur="500"/>
                                        <p:tgtEl>
                                          <p:spTgt spid="1106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5" fill="hold" grpId="0" nodeType="clickEffect">
                                  <p:stCondLst>
                                    <p:cond delay="0"/>
                                  </p:stCondLst>
                                  <p:childTnLst>
                                    <p:set>
                                      <p:cBhvr>
                                        <p:cTn id="35" dur="1" fill="hold">
                                          <p:stCondLst>
                                            <p:cond delay="0"/>
                                          </p:stCondLst>
                                        </p:cTn>
                                        <p:tgtEl>
                                          <p:spTgt spid="110608"/>
                                        </p:tgtEl>
                                        <p:attrNameLst>
                                          <p:attrName>style.visibility</p:attrName>
                                        </p:attrNameLst>
                                      </p:cBhvr>
                                      <p:to>
                                        <p:strVal val="visible"/>
                                      </p:to>
                                    </p:set>
                                    <p:animEffect transition="in" filter="checkerboard(down)">
                                      <p:cBhvr>
                                        <p:cTn id="36" dur="500"/>
                                        <p:tgtEl>
                                          <p:spTgt spid="1106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5" fill="hold" grpId="0" nodeType="clickEffect">
                                  <p:stCondLst>
                                    <p:cond delay="0"/>
                                  </p:stCondLst>
                                  <p:childTnLst>
                                    <p:set>
                                      <p:cBhvr>
                                        <p:cTn id="40" dur="1" fill="hold">
                                          <p:stCondLst>
                                            <p:cond delay="0"/>
                                          </p:stCondLst>
                                        </p:cTn>
                                        <p:tgtEl>
                                          <p:spTgt spid="110609"/>
                                        </p:tgtEl>
                                        <p:attrNameLst>
                                          <p:attrName>style.visibility</p:attrName>
                                        </p:attrNameLst>
                                      </p:cBhvr>
                                      <p:to>
                                        <p:strVal val="visible"/>
                                      </p:to>
                                    </p:set>
                                    <p:animEffect transition="in" filter="checkerboard(down)">
                                      <p:cBhvr>
                                        <p:cTn id="41" dur="500"/>
                                        <p:tgtEl>
                                          <p:spTgt spid="1106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5" fill="hold" grpId="0" nodeType="clickEffect">
                                  <p:stCondLst>
                                    <p:cond delay="0"/>
                                  </p:stCondLst>
                                  <p:childTnLst>
                                    <p:set>
                                      <p:cBhvr>
                                        <p:cTn id="45" dur="1" fill="hold">
                                          <p:stCondLst>
                                            <p:cond delay="0"/>
                                          </p:stCondLst>
                                        </p:cTn>
                                        <p:tgtEl>
                                          <p:spTgt spid="110610"/>
                                        </p:tgtEl>
                                        <p:attrNameLst>
                                          <p:attrName>style.visibility</p:attrName>
                                        </p:attrNameLst>
                                      </p:cBhvr>
                                      <p:to>
                                        <p:strVal val="visible"/>
                                      </p:to>
                                    </p:set>
                                    <p:animEffect transition="in" filter="checkerboard(down)">
                                      <p:cBhvr>
                                        <p:cTn id="46" dur="500"/>
                                        <p:tgtEl>
                                          <p:spTgt spid="1106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5" fill="hold" grpId="0" nodeType="clickEffect">
                                  <p:stCondLst>
                                    <p:cond delay="0"/>
                                  </p:stCondLst>
                                  <p:childTnLst>
                                    <p:set>
                                      <p:cBhvr>
                                        <p:cTn id="50" dur="1" fill="hold">
                                          <p:stCondLst>
                                            <p:cond delay="0"/>
                                          </p:stCondLst>
                                        </p:cTn>
                                        <p:tgtEl>
                                          <p:spTgt spid="110611"/>
                                        </p:tgtEl>
                                        <p:attrNameLst>
                                          <p:attrName>style.visibility</p:attrName>
                                        </p:attrNameLst>
                                      </p:cBhvr>
                                      <p:to>
                                        <p:strVal val="visible"/>
                                      </p:to>
                                    </p:set>
                                    <p:animEffect transition="in" filter="checkerboard(down)">
                                      <p:cBhvr>
                                        <p:cTn id="51" dur="500"/>
                                        <p:tgtEl>
                                          <p:spTgt spid="1106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110614"/>
                                        </p:tgtEl>
                                        <p:attrNameLst>
                                          <p:attrName>style.visibility</p:attrName>
                                        </p:attrNameLst>
                                      </p:cBhvr>
                                      <p:to>
                                        <p:strVal val="visible"/>
                                      </p:to>
                                    </p:set>
                                    <p:anim calcmode="lin" valueType="num">
                                      <p:cBhvr>
                                        <p:cTn id="56" dur="500" fill="hold"/>
                                        <p:tgtEl>
                                          <p:spTgt spid="110614"/>
                                        </p:tgtEl>
                                        <p:attrNameLst>
                                          <p:attrName>ppt_w</p:attrName>
                                        </p:attrNameLst>
                                      </p:cBhvr>
                                      <p:tavLst>
                                        <p:tav tm="0">
                                          <p:val>
                                            <p:fltVal val="0"/>
                                          </p:val>
                                        </p:tav>
                                        <p:tav tm="100000">
                                          <p:val>
                                            <p:strVal val="#ppt_w"/>
                                          </p:val>
                                        </p:tav>
                                      </p:tavLst>
                                    </p:anim>
                                    <p:anim calcmode="lin" valueType="num">
                                      <p:cBhvr>
                                        <p:cTn id="57" dur="500" fill="hold"/>
                                        <p:tgtEl>
                                          <p:spTgt spid="110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604" grpId="0" autoUpdateAnimBg="0"/>
      <p:bldP spid="110605" grpId="0" autoUpdateAnimBg="0"/>
      <p:bldP spid="110608" grpId="0" autoUpdateAnimBg="0"/>
      <p:bldP spid="110609" grpId="0" autoUpdateAnimBg="0"/>
      <p:bldP spid="110610" grpId="0" autoUpdateAnimBg="0"/>
      <p:bldP spid="1106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ABB07085-CAF7-4FE1-87B7-AE746006743F}"/>
              </a:ext>
            </a:extLst>
          </p:cNvPr>
          <p:cNvSpPr>
            <a:spLocks noGrp="1"/>
          </p:cNvSpPr>
          <p:nvPr>
            <p:ph type="sldNum" sz="quarter" idx="12"/>
          </p:nvPr>
        </p:nvSpPr>
        <p:spPr/>
        <p:txBody>
          <a:bodyPr/>
          <a:lstStyle/>
          <a:p>
            <a:fld id="{FD3FF690-2C89-442C-9CB7-4B1F5667BCAF}" type="slidenum">
              <a:rPr lang="en-US" altLang="zh-CN"/>
              <a:pPr/>
              <a:t>82</a:t>
            </a:fld>
            <a:endParaRPr lang="en-US" altLang="zh-CN"/>
          </a:p>
        </p:txBody>
      </p:sp>
      <p:sp>
        <p:nvSpPr>
          <p:cNvPr id="111618" name="Rectangle 2">
            <a:extLst>
              <a:ext uri="{FF2B5EF4-FFF2-40B4-BE49-F238E27FC236}">
                <a16:creationId xmlns:a16="http://schemas.microsoft.com/office/drawing/2014/main" id="{537FF1FF-0424-4A23-AAA8-61E2EC7DFFD7}"/>
              </a:ext>
            </a:extLst>
          </p:cNvPr>
          <p:cNvSpPr>
            <a:spLocks noGrp="1" noChangeArrowheads="1"/>
          </p:cNvSpPr>
          <p:nvPr>
            <p:ph type="title"/>
          </p:nvPr>
        </p:nvSpPr>
        <p:spPr/>
        <p:txBody>
          <a:bodyPr/>
          <a:lstStyle/>
          <a:p>
            <a:r>
              <a:rPr lang="zh-CN" altLang="en-US" sz="5400" b="1"/>
              <a:t>最小费用最大流</a:t>
            </a:r>
          </a:p>
        </p:txBody>
      </p:sp>
      <p:sp>
        <p:nvSpPr>
          <p:cNvPr id="111620" name="Text Box 4">
            <a:extLst>
              <a:ext uri="{FF2B5EF4-FFF2-40B4-BE49-F238E27FC236}">
                <a16:creationId xmlns:a16="http://schemas.microsoft.com/office/drawing/2014/main" id="{AC3E022C-ACC4-4F7A-B8CF-AB8F1FF0C367}"/>
              </a:ext>
            </a:extLst>
          </p:cNvPr>
          <p:cNvSpPr txBox="1">
            <a:spLocks noChangeArrowheads="1"/>
          </p:cNvSpPr>
          <p:nvPr/>
        </p:nvSpPr>
        <p:spPr bwMode="auto">
          <a:xfrm>
            <a:off x="1066800" y="1752600"/>
            <a:ext cx="76962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给定网络</a:t>
            </a:r>
            <a:r>
              <a:rPr lang="en-US" altLang="zh-CN" sz="2600">
                <a:latin typeface="Verdana" panose="020B0604030504040204" pitchFamily="34" charset="0"/>
              </a:rPr>
              <a:t>G=</a:t>
            </a:r>
            <a:r>
              <a:rPr lang="zh-CN" altLang="en-US" sz="2600">
                <a:latin typeface="Verdana" panose="020B0604030504040204" pitchFamily="34" charset="0"/>
              </a:rPr>
              <a:t>（</a:t>
            </a:r>
            <a:r>
              <a:rPr lang="en-US" altLang="zh-CN" sz="2600">
                <a:latin typeface="Verdana" panose="020B0604030504040204" pitchFamily="34" charset="0"/>
              </a:rPr>
              <a:t>V</a:t>
            </a:r>
            <a:r>
              <a:rPr lang="zh-CN" altLang="en-US" sz="2600">
                <a:latin typeface="Verdana" panose="020B0604030504040204" pitchFamily="34" charset="0"/>
              </a:rPr>
              <a:t>，</a:t>
            </a:r>
            <a:r>
              <a:rPr lang="en-US" altLang="zh-CN" sz="2600">
                <a:latin typeface="Verdana" panose="020B0604030504040204" pitchFamily="34" charset="0"/>
              </a:rPr>
              <a:t>E</a:t>
            </a:r>
            <a:r>
              <a:rPr lang="zh-CN" altLang="en-US" sz="2600">
                <a:latin typeface="Verdana" panose="020B0604030504040204" pitchFamily="34" charset="0"/>
              </a:rPr>
              <a:t>，</a:t>
            </a:r>
            <a:r>
              <a:rPr lang="en-US" altLang="zh-CN" sz="2600">
                <a:latin typeface="Verdana" panose="020B0604030504040204" pitchFamily="34" charset="0"/>
              </a:rPr>
              <a:t>C</a:t>
            </a:r>
            <a:r>
              <a:rPr lang="zh-CN" altLang="en-US" sz="2600">
                <a:latin typeface="Verdana" panose="020B0604030504040204" pitchFamily="34" charset="0"/>
              </a:rPr>
              <a:t>，</a:t>
            </a:r>
            <a:r>
              <a:rPr lang="en-US" altLang="zh-CN" sz="2600">
                <a:latin typeface="Verdana" panose="020B0604030504040204" pitchFamily="34" charset="0"/>
              </a:rPr>
              <a:t>W</a:t>
            </a:r>
            <a:r>
              <a:rPr lang="zh-CN" altLang="en-US" sz="2600">
                <a:latin typeface="Verdana" panose="020B0604030504040204" pitchFamily="34" charset="0"/>
              </a:rPr>
              <a:t>），求网络上的一个流</a:t>
            </a:r>
            <a:r>
              <a:rPr lang="en-US" altLang="zh-CN" sz="2600">
                <a:latin typeface="Verdana" panose="020B0604030504040204" pitchFamily="34" charset="0"/>
              </a:rPr>
              <a:t>f</a:t>
            </a:r>
            <a:r>
              <a:rPr lang="zh-CN" altLang="en-US" sz="2600">
                <a:latin typeface="Verdana" panose="020B0604030504040204" pitchFamily="34" charset="0"/>
              </a:rPr>
              <a:t>，使得</a:t>
            </a:r>
            <a:r>
              <a:rPr lang="en-US" altLang="zh-CN" sz="2600">
                <a:latin typeface="Verdana" panose="020B0604030504040204" pitchFamily="34" charset="0"/>
              </a:rPr>
              <a:t>f</a:t>
            </a:r>
            <a:r>
              <a:rPr lang="zh-CN" altLang="en-US" sz="2600">
                <a:latin typeface="Verdana" panose="020B0604030504040204" pitchFamily="34" charset="0"/>
              </a:rPr>
              <a:t>是网络的最大流，且每条弧的流量与费用的乘积加起来的总合</a:t>
            </a:r>
          </a:p>
        </p:txBody>
      </p:sp>
      <p:graphicFrame>
        <p:nvGraphicFramePr>
          <p:cNvPr id="111621" name="Object 5">
            <a:extLst>
              <a:ext uri="{FF2B5EF4-FFF2-40B4-BE49-F238E27FC236}">
                <a16:creationId xmlns:a16="http://schemas.microsoft.com/office/drawing/2014/main" id="{2ECC4F03-28C1-4123-8418-4E5930267C35}"/>
              </a:ext>
            </a:extLst>
          </p:cNvPr>
          <p:cNvGraphicFramePr>
            <a:graphicFrameLocks noChangeAspect="1"/>
          </p:cNvGraphicFramePr>
          <p:nvPr>
            <p:ph idx="1"/>
          </p:nvPr>
        </p:nvGraphicFramePr>
        <p:xfrm>
          <a:off x="4876800" y="2638425"/>
          <a:ext cx="2895600" cy="638175"/>
        </p:xfrm>
        <a:graphic>
          <a:graphicData uri="http://schemas.openxmlformats.org/presentationml/2006/ole">
            <mc:AlternateContent xmlns:mc="http://schemas.openxmlformats.org/markup-compatibility/2006">
              <mc:Choice xmlns:v="urn:schemas-microsoft-com:vml" Requires="v">
                <p:oleObj spid="_x0000_s111626" name="公式" r:id="rId3" imgW="1676160" imgH="355320" progId="Equation.3">
                  <p:embed/>
                </p:oleObj>
              </mc:Choice>
              <mc:Fallback>
                <p:oleObj name="公式" r:id="rId3" imgW="1676160" imgH="3553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638425"/>
                        <a:ext cx="28956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3" name="Text Box 7">
            <a:extLst>
              <a:ext uri="{FF2B5EF4-FFF2-40B4-BE49-F238E27FC236}">
                <a16:creationId xmlns:a16="http://schemas.microsoft.com/office/drawing/2014/main" id="{30B3EFD1-9FCF-4872-852C-3FF20D98337B}"/>
              </a:ext>
            </a:extLst>
          </p:cNvPr>
          <p:cNvSpPr txBox="1">
            <a:spLocks noChangeArrowheads="1"/>
          </p:cNvSpPr>
          <p:nvPr/>
        </p:nvSpPr>
        <p:spPr bwMode="auto">
          <a:xfrm>
            <a:off x="1066800" y="4648200"/>
            <a:ext cx="708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带上下界的最小费用最大流</a:t>
            </a:r>
          </a:p>
        </p:txBody>
      </p:sp>
      <p:sp>
        <p:nvSpPr>
          <p:cNvPr id="111624" name="Text Box 8">
            <a:extLst>
              <a:ext uri="{FF2B5EF4-FFF2-40B4-BE49-F238E27FC236}">
                <a16:creationId xmlns:a16="http://schemas.microsoft.com/office/drawing/2014/main" id="{FA271065-9724-4C45-8E9E-C4D9BA88D119}"/>
              </a:ext>
            </a:extLst>
          </p:cNvPr>
          <p:cNvSpPr txBox="1">
            <a:spLocks noChangeArrowheads="1"/>
          </p:cNvSpPr>
          <p:nvPr/>
        </p:nvSpPr>
        <p:spPr bwMode="auto">
          <a:xfrm>
            <a:off x="1066800" y="3276600"/>
            <a:ext cx="502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最小费用路算法</a:t>
            </a:r>
          </a:p>
        </p:txBody>
      </p:sp>
      <p:sp>
        <p:nvSpPr>
          <p:cNvPr id="111625" name="Text Box 9">
            <a:extLst>
              <a:ext uri="{FF2B5EF4-FFF2-40B4-BE49-F238E27FC236}">
                <a16:creationId xmlns:a16="http://schemas.microsoft.com/office/drawing/2014/main" id="{C8909A95-898F-4E35-A176-5C0EC6DD444F}"/>
              </a:ext>
            </a:extLst>
          </p:cNvPr>
          <p:cNvSpPr txBox="1">
            <a:spLocks noChangeArrowheads="1"/>
          </p:cNvSpPr>
          <p:nvPr/>
        </p:nvSpPr>
        <p:spPr bwMode="auto">
          <a:xfrm>
            <a:off x="1066800" y="3962400"/>
            <a:ext cx="5638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消圈算法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p:tgtEl>
                                          <p:spTgt spid="111618"/>
                                        </p:tgtEl>
                                        <p:attrNameLst>
                                          <p:attrName>ppt_x</p:attrName>
                                        </p:attrNameLst>
                                      </p:cBhvr>
                                      <p:tavLst>
                                        <p:tav tm="0">
                                          <p:val>
                                            <p:strVal val="#ppt_x-#ppt_w*1.125000"/>
                                          </p:val>
                                        </p:tav>
                                        <p:tav tm="100000">
                                          <p:val>
                                            <p:strVal val="#ppt_x"/>
                                          </p:val>
                                        </p:tav>
                                      </p:tavLst>
                                    </p:anim>
                                    <p:animEffect transition="in" filter="wipe(right)">
                                      <p:cBhvr>
                                        <p:cTn id="8" dur="500"/>
                                        <p:tgtEl>
                                          <p:spTgt spid="1116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1620"/>
                                        </p:tgtEl>
                                        <p:attrNameLst>
                                          <p:attrName>style.visibility</p:attrName>
                                        </p:attrNameLst>
                                      </p:cBhvr>
                                      <p:to>
                                        <p:strVal val="visible"/>
                                      </p:to>
                                    </p:set>
                                    <p:animEffect transition="in" filter="checkerboard(down)">
                                      <p:cBhvr>
                                        <p:cTn id="13" dur="500"/>
                                        <p:tgtEl>
                                          <p:spTgt spid="11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checkerboard(down)">
                                      <p:cBhvr>
                                        <p:cTn id="18" dur="500"/>
                                        <p:tgtEl>
                                          <p:spTgt spid="11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1624"/>
                                        </p:tgtEl>
                                        <p:attrNameLst>
                                          <p:attrName>style.visibility</p:attrName>
                                        </p:attrNameLst>
                                      </p:cBhvr>
                                      <p:to>
                                        <p:strVal val="visible"/>
                                      </p:to>
                                    </p:set>
                                    <p:animEffect transition="in" filter="checkerboard(down)">
                                      <p:cBhvr>
                                        <p:cTn id="23" dur="500"/>
                                        <p:tgtEl>
                                          <p:spTgt spid="1116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11625"/>
                                        </p:tgtEl>
                                        <p:attrNameLst>
                                          <p:attrName>style.visibility</p:attrName>
                                        </p:attrNameLst>
                                      </p:cBhvr>
                                      <p:to>
                                        <p:strVal val="visible"/>
                                      </p:to>
                                    </p:set>
                                    <p:animEffect transition="in" filter="checkerboard(down)">
                                      <p:cBhvr>
                                        <p:cTn id="28" dur="500"/>
                                        <p:tgtEl>
                                          <p:spTgt spid="1116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111623"/>
                                        </p:tgtEl>
                                        <p:attrNameLst>
                                          <p:attrName>style.visibility</p:attrName>
                                        </p:attrNameLst>
                                      </p:cBhvr>
                                      <p:to>
                                        <p:strVal val="visible"/>
                                      </p:to>
                                    </p:set>
                                    <p:animEffect transition="in" filter="checkerboard(down)">
                                      <p:cBhvr>
                                        <p:cTn id="33"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20" grpId="0" autoUpdateAnimBg="0"/>
      <p:bldP spid="111623" grpId="0" autoUpdateAnimBg="0"/>
      <p:bldP spid="111624" grpId="0" autoUpdateAnimBg="0"/>
      <p:bldP spid="11162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BA4F3F5-97CF-4718-A0CC-7212678EF277}"/>
              </a:ext>
            </a:extLst>
          </p:cNvPr>
          <p:cNvSpPr>
            <a:spLocks noGrp="1"/>
          </p:cNvSpPr>
          <p:nvPr>
            <p:ph type="sldNum" sz="quarter" idx="12"/>
          </p:nvPr>
        </p:nvSpPr>
        <p:spPr/>
        <p:txBody>
          <a:bodyPr/>
          <a:lstStyle/>
          <a:p>
            <a:fld id="{96C088D3-7EE2-411D-8B5F-89D5CBD51357}" type="slidenum">
              <a:rPr lang="en-US" altLang="zh-CN"/>
              <a:pPr/>
              <a:t>83</a:t>
            </a:fld>
            <a:endParaRPr lang="en-US" altLang="zh-CN"/>
          </a:p>
        </p:txBody>
      </p:sp>
      <p:sp>
        <p:nvSpPr>
          <p:cNvPr id="161794" name="Rectangle 2">
            <a:extLst>
              <a:ext uri="{FF2B5EF4-FFF2-40B4-BE49-F238E27FC236}">
                <a16:creationId xmlns:a16="http://schemas.microsoft.com/office/drawing/2014/main" id="{46924603-7815-4D42-B7F9-2FB5D1CBE163}"/>
              </a:ext>
            </a:extLst>
          </p:cNvPr>
          <p:cNvSpPr>
            <a:spLocks noGrp="1" noChangeArrowheads="1"/>
          </p:cNvSpPr>
          <p:nvPr>
            <p:ph type="title"/>
          </p:nvPr>
        </p:nvSpPr>
        <p:spPr/>
        <p:txBody>
          <a:bodyPr/>
          <a:lstStyle/>
          <a:p>
            <a:r>
              <a:rPr lang="zh-CN" altLang="en-US" sz="5400" b="1"/>
              <a:t>网络流算法（金恺）</a:t>
            </a:r>
          </a:p>
        </p:txBody>
      </p:sp>
      <p:sp>
        <p:nvSpPr>
          <p:cNvPr id="161795" name="Rectangle 3">
            <a:extLst>
              <a:ext uri="{FF2B5EF4-FFF2-40B4-BE49-F238E27FC236}">
                <a16:creationId xmlns:a16="http://schemas.microsoft.com/office/drawing/2014/main" id="{51026E80-9D8D-40C5-AE9B-92E8F8199BBB}"/>
              </a:ext>
            </a:extLst>
          </p:cNvPr>
          <p:cNvSpPr>
            <a:spLocks noGrp="1" noChangeArrowheads="1"/>
          </p:cNvSpPr>
          <p:nvPr>
            <p:ph type="body" idx="1"/>
          </p:nvPr>
        </p:nvSpPr>
        <p:spPr/>
        <p:txBody>
          <a:bodyPr/>
          <a:lstStyle/>
          <a:p>
            <a:pPr>
              <a:lnSpc>
                <a:spcPct val="80000"/>
              </a:lnSpc>
            </a:pPr>
            <a:r>
              <a:rPr lang="en-US" altLang="zh-CN" sz="2800"/>
              <a:t> </a:t>
            </a:r>
            <a:r>
              <a:rPr lang="zh-CN" altLang="en-US" sz="2800" b="1" i="1"/>
              <a:t>难点：</a:t>
            </a:r>
            <a:r>
              <a:rPr lang="zh-CN" altLang="en-US" sz="2800"/>
              <a:t>网络流在具体问题中的应用，最具挑战性的部分是模型的构造，其次是算法的优化。</a:t>
            </a:r>
          </a:p>
          <a:p>
            <a:pPr>
              <a:lnSpc>
                <a:spcPct val="80000"/>
              </a:lnSpc>
            </a:pPr>
            <a:endParaRPr lang="zh-CN" altLang="en-US" sz="2800" b="1"/>
          </a:p>
          <a:p>
            <a:pPr>
              <a:lnSpc>
                <a:spcPct val="80000"/>
              </a:lnSpc>
            </a:pPr>
            <a:r>
              <a:rPr lang="zh-CN" altLang="en-US" sz="2800" b="1"/>
              <a:t> 构造</a:t>
            </a:r>
            <a:r>
              <a:rPr lang="zh-CN" altLang="en-US" sz="2800"/>
              <a:t>没有现成的模式可依，只能根据题目的具体条件来分析。这需要对各种网络流的性质了如指掌，并且归纳总结一些经验，发挥我们的创造性。</a:t>
            </a:r>
          </a:p>
          <a:p>
            <a:pPr>
              <a:lnSpc>
                <a:spcPct val="80000"/>
              </a:lnSpc>
            </a:pPr>
            <a:r>
              <a:rPr lang="zh-CN" altLang="en-US" sz="2800"/>
              <a:t>一般来说，用得最多的方法是</a:t>
            </a:r>
            <a:r>
              <a:rPr lang="zh-CN" altLang="en-US" sz="2800" b="1"/>
              <a:t>拆点法</a:t>
            </a:r>
            <a:r>
              <a:rPr lang="zh-CN" altLang="en-US" sz="2800"/>
              <a:t>。</a:t>
            </a:r>
          </a:p>
          <a:p>
            <a:pPr>
              <a:lnSpc>
                <a:spcPct val="80000"/>
              </a:lnSpc>
            </a:pPr>
            <a:endParaRPr lang="zh-CN" altLang="en-US" sz="2800"/>
          </a:p>
          <a:p>
            <a:pPr>
              <a:lnSpc>
                <a:spcPct val="80000"/>
              </a:lnSpc>
            </a:pPr>
            <a:r>
              <a:rPr lang="zh-CN" altLang="en-US" sz="2800" b="1"/>
              <a:t>优化</a:t>
            </a:r>
            <a:r>
              <a:rPr lang="zh-CN" altLang="en-US" sz="2800"/>
              <a:t>是算法的重要环节，它并非朝夕之功就能提高的，必须靠经验的积累。 </a:t>
            </a:r>
          </a:p>
          <a:p>
            <a:pPr>
              <a:lnSpc>
                <a:spcPct val="80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p:tgtEl>
                                          <p:spTgt spid="161794"/>
                                        </p:tgtEl>
                                        <p:attrNameLst>
                                          <p:attrName>ppt_x</p:attrName>
                                        </p:attrNameLst>
                                      </p:cBhvr>
                                      <p:tavLst>
                                        <p:tav tm="0">
                                          <p:val>
                                            <p:strVal val="#ppt_x-#ppt_w*1.125000"/>
                                          </p:val>
                                        </p:tav>
                                        <p:tav tm="100000">
                                          <p:val>
                                            <p:strVal val="#ppt_x"/>
                                          </p:val>
                                        </p:tav>
                                      </p:tavLst>
                                    </p:anim>
                                    <p:animEffect transition="in" filter="wipe(right)">
                                      <p:cBhvr>
                                        <p:cTn id="8" dur="500"/>
                                        <p:tgtEl>
                                          <p:spTgt spid="1617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1795">
                                            <p:txEl>
                                              <p:pRg st="0" end="0"/>
                                            </p:txEl>
                                          </p:spTgt>
                                        </p:tgtEl>
                                        <p:attrNameLst>
                                          <p:attrName>style.visibility</p:attrName>
                                        </p:attrNameLst>
                                      </p:cBhvr>
                                      <p:to>
                                        <p:strVal val="visible"/>
                                      </p:to>
                                    </p:set>
                                    <p:animEffect transition="in" filter="checkerboard(down)">
                                      <p:cBhvr>
                                        <p:cTn id="13" dur="500"/>
                                        <p:tgtEl>
                                          <p:spTgt spid="1617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1795">
                                            <p:txEl>
                                              <p:pRg st="2" end="2"/>
                                            </p:txEl>
                                          </p:spTgt>
                                        </p:tgtEl>
                                        <p:attrNameLst>
                                          <p:attrName>style.visibility</p:attrName>
                                        </p:attrNameLst>
                                      </p:cBhvr>
                                      <p:to>
                                        <p:strVal val="visible"/>
                                      </p:to>
                                    </p:set>
                                    <p:animEffect transition="in" filter="checkerboard(down)">
                                      <p:cBhvr>
                                        <p:cTn id="18" dur="500"/>
                                        <p:tgtEl>
                                          <p:spTgt spid="1617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61795">
                                            <p:txEl>
                                              <p:pRg st="3" end="3"/>
                                            </p:txEl>
                                          </p:spTgt>
                                        </p:tgtEl>
                                        <p:attrNameLst>
                                          <p:attrName>style.visibility</p:attrName>
                                        </p:attrNameLst>
                                      </p:cBhvr>
                                      <p:to>
                                        <p:strVal val="visible"/>
                                      </p:to>
                                    </p:set>
                                    <p:animEffect transition="in" filter="checkerboard(down)">
                                      <p:cBhvr>
                                        <p:cTn id="23" dur="500"/>
                                        <p:tgtEl>
                                          <p:spTgt spid="1617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61795">
                                            <p:txEl>
                                              <p:pRg st="5" end="5"/>
                                            </p:txEl>
                                          </p:spTgt>
                                        </p:tgtEl>
                                        <p:attrNameLst>
                                          <p:attrName>style.visibility</p:attrName>
                                        </p:attrNameLst>
                                      </p:cBhvr>
                                      <p:to>
                                        <p:strVal val="visible"/>
                                      </p:to>
                                    </p:set>
                                    <p:animEffect transition="in" filter="checkerboard(down)">
                                      <p:cBhvr>
                                        <p:cTn id="28" dur="5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52C5ECA3-1F8D-476E-AF1C-31F200D6144E}"/>
              </a:ext>
            </a:extLst>
          </p:cNvPr>
          <p:cNvSpPr>
            <a:spLocks noGrp="1"/>
          </p:cNvSpPr>
          <p:nvPr>
            <p:ph type="sldNum" sz="quarter" idx="12"/>
          </p:nvPr>
        </p:nvSpPr>
        <p:spPr/>
        <p:txBody>
          <a:bodyPr/>
          <a:lstStyle/>
          <a:p>
            <a:fld id="{DD961FFB-FE0B-42D0-90C1-627B4F56DFF3}" type="slidenum">
              <a:rPr lang="en-US" altLang="zh-CN"/>
              <a:pPr/>
              <a:t>84</a:t>
            </a:fld>
            <a:endParaRPr lang="en-US" altLang="zh-CN"/>
          </a:p>
        </p:txBody>
      </p:sp>
      <p:sp>
        <p:nvSpPr>
          <p:cNvPr id="61442" name="Rectangle 2">
            <a:extLst>
              <a:ext uri="{FF2B5EF4-FFF2-40B4-BE49-F238E27FC236}">
                <a16:creationId xmlns:a16="http://schemas.microsoft.com/office/drawing/2014/main" id="{9AA51C83-94A6-4715-805C-0FEFA16B1D1E}"/>
              </a:ext>
            </a:extLst>
          </p:cNvPr>
          <p:cNvSpPr>
            <a:spLocks noGrp="1" noChangeArrowheads="1"/>
          </p:cNvSpPr>
          <p:nvPr>
            <p:ph type="title"/>
          </p:nvPr>
        </p:nvSpPr>
        <p:spPr/>
        <p:txBody>
          <a:bodyPr/>
          <a:lstStyle/>
          <a:p>
            <a:r>
              <a:rPr lang="zh-CN" altLang="en-US" sz="5400" b="1"/>
              <a:t>二分图匹配问题</a:t>
            </a:r>
          </a:p>
        </p:txBody>
      </p:sp>
      <p:sp>
        <p:nvSpPr>
          <p:cNvPr id="61444" name="Text Box 4">
            <a:extLst>
              <a:ext uri="{FF2B5EF4-FFF2-40B4-BE49-F238E27FC236}">
                <a16:creationId xmlns:a16="http://schemas.microsoft.com/office/drawing/2014/main" id="{3B2BE045-04B2-44F4-A5BA-51ED13773D83}"/>
              </a:ext>
            </a:extLst>
          </p:cNvPr>
          <p:cNvSpPr txBox="1">
            <a:spLocks noChangeArrowheads="1"/>
          </p:cNvSpPr>
          <p:nvPr/>
        </p:nvSpPr>
        <p:spPr bwMode="auto">
          <a:xfrm>
            <a:off x="838200" y="1981200"/>
            <a:ext cx="8077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二分图是一类很重要的图，它的顶点可以分成两个集合</a:t>
            </a:r>
            <a:r>
              <a:rPr lang="en-US" altLang="zh-CN" sz="3200">
                <a:latin typeface="Verdana" panose="020B0604030504040204" pitchFamily="34" charset="0"/>
              </a:rPr>
              <a:t>X</a:t>
            </a:r>
            <a:r>
              <a:rPr lang="zh-CN" altLang="en-US" sz="3200">
                <a:latin typeface="Verdana" panose="020B0604030504040204" pitchFamily="34" charset="0"/>
              </a:rPr>
              <a:t>和</a:t>
            </a:r>
            <a:r>
              <a:rPr lang="en-US" altLang="zh-CN" sz="3200">
                <a:latin typeface="Verdana" panose="020B0604030504040204" pitchFamily="34" charset="0"/>
              </a:rPr>
              <a:t>Y</a:t>
            </a:r>
            <a:r>
              <a:rPr lang="zh-CN" altLang="en-US" sz="3200">
                <a:latin typeface="Verdana" panose="020B0604030504040204" pitchFamily="34" charset="0"/>
              </a:rPr>
              <a:t>，图的所有边一定是有一个顶点属于集合</a:t>
            </a:r>
            <a:r>
              <a:rPr lang="en-US" altLang="zh-CN" sz="3200">
                <a:latin typeface="Verdana" panose="020B0604030504040204" pitchFamily="34" charset="0"/>
              </a:rPr>
              <a:t>X</a:t>
            </a:r>
            <a:r>
              <a:rPr lang="zh-CN" altLang="en-US" sz="3200">
                <a:latin typeface="Verdana" panose="020B0604030504040204" pitchFamily="34" charset="0"/>
              </a:rPr>
              <a:t>，另一个顶点属于集合</a:t>
            </a:r>
            <a:r>
              <a:rPr lang="en-US" altLang="zh-CN" sz="3200">
                <a:latin typeface="Verdana" panose="020B0604030504040204" pitchFamily="34" charset="0"/>
              </a:rPr>
              <a:t>Y</a:t>
            </a:r>
            <a:r>
              <a:rPr lang="zh-CN" altLang="en-US" sz="3200">
                <a:latin typeface="Verdana" panose="020B0604030504040204" pitchFamily="34" charset="0"/>
              </a:rPr>
              <a:t>。</a:t>
            </a:r>
          </a:p>
        </p:txBody>
      </p:sp>
      <p:grpSp>
        <p:nvGrpSpPr>
          <p:cNvPr id="61445" name="Group 5">
            <a:extLst>
              <a:ext uri="{FF2B5EF4-FFF2-40B4-BE49-F238E27FC236}">
                <a16:creationId xmlns:a16="http://schemas.microsoft.com/office/drawing/2014/main" id="{865DC00A-E04E-4CBB-AB68-BADEBC447041}"/>
              </a:ext>
            </a:extLst>
          </p:cNvPr>
          <p:cNvGrpSpPr>
            <a:grpSpLocks noChangeAspect="1"/>
          </p:cNvGrpSpPr>
          <p:nvPr/>
        </p:nvGrpSpPr>
        <p:grpSpPr bwMode="auto">
          <a:xfrm>
            <a:off x="5181600" y="3886200"/>
            <a:ext cx="3416300" cy="2049463"/>
            <a:chOff x="1714" y="3910"/>
            <a:chExt cx="1774" cy="1160"/>
          </a:xfrm>
        </p:grpSpPr>
        <p:sp>
          <p:nvSpPr>
            <p:cNvPr id="61446" name="AutoShape 6">
              <a:extLst>
                <a:ext uri="{FF2B5EF4-FFF2-40B4-BE49-F238E27FC236}">
                  <a16:creationId xmlns:a16="http://schemas.microsoft.com/office/drawing/2014/main" id="{5FB83A0F-2DF0-49EB-BDD6-8397A22CC367}"/>
                </a:ext>
              </a:extLst>
            </p:cNvPr>
            <p:cNvSpPr>
              <a:spLocks noChangeAspect="1" noChangeArrowheads="1"/>
            </p:cNvSpPr>
            <p:nvPr/>
          </p:nvSpPr>
          <p:spPr bwMode="auto">
            <a:xfrm>
              <a:off x="1714" y="3910"/>
              <a:ext cx="1774"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7" name="Oval 7">
              <a:extLst>
                <a:ext uri="{FF2B5EF4-FFF2-40B4-BE49-F238E27FC236}">
                  <a16:creationId xmlns:a16="http://schemas.microsoft.com/office/drawing/2014/main" id="{3D800D62-AA5D-400B-8D19-D5AD0266CC4E}"/>
                </a:ext>
              </a:extLst>
            </p:cNvPr>
            <p:cNvSpPr>
              <a:spLocks noChangeArrowheads="1"/>
            </p:cNvSpPr>
            <p:nvPr/>
          </p:nvSpPr>
          <p:spPr bwMode="auto">
            <a:xfrm flipH="1">
              <a:off x="188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48" name="Oval 8">
              <a:extLst>
                <a:ext uri="{FF2B5EF4-FFF2-40B4-BE49-F238E27FC236}">
                  <a16:creationId xmlns:a16="http://schemas.microsoft.com/office/drawing/2014/main" id="{1EFA49B2-A179-4591-90D9-F9A055497191}"/>
                </a:ext>
              </a:extLst>
            </p:cNvPr>
            <p:cNvSpPr>
              <a:spLocks noChangeArrowheads="1"/>
            </p:cNvSpPr>
            <p:nvPr/>
          </p:nvSpPr>
          <p:spPr bwMode="auto">
            <a:xfrm flipH="1">
              <a:off x="220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49" name="Oval 9">
              <a:extLst>
                <a:ext uri="{FF2B5EF4-FFF2-40B4-BE49-F238E27FC236}">
                  <a16:creationId xmlns:a16="http://schemas.microsoft.com/office/drawing/2014/main" id="{C4EA9AF2-20F4-4DD0-926A-EB101BDE7600}"/>
                </a:ext>
              </a:extLst>
            </p:cNvPr>
            <p:cNvSpPr>
              <a:spLocks noChangeArrowheads="1"/>
            </p:cNvSpPr>
            <p:nvPr/>
          </p:nvSpPr>
          <p:spPr bwMode="auto">
            <a:xfrm flipH="1">
              <a:off x="252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0" name="Oval 10">
              <a:extLst>
                <a:ext uri="{FF2B5EF4-FFF2-40B4-BE49-F238E27FC236}">
                  <a16:creationId xmlns:a16="http://schemas.microsoft.com/office/drawing/2014/main" id="{DF0D12E7-606B-416D-9438-6283D71A4C2F}"/>
                </a:ext>
              </a:extLst>
            </p:cNvPr>
            <p:cNvSpPr>
              <a:spLocks noChangeArrowheads="1"/>
            </p:cNvSpPr>
            <p:nvPr/>
          </p:nvSpPr>
          <p:spPr bwMode="auto">
            <a:xfrm flipH="1">
              <a:off x="284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1" name="Oval 11">
              <a:extLst>
                <a:ext uri="{FF2B5EF4-FFF2-40B4-BE49-F238E27FC236}">
                  <a16:creationId xmlns:a16="http://schemas.microsoft.com/office/drawing/2014/main" id="{58925802-4AE8-4D40-9433-A3954D1FA14E}"/>
                </a:ext>
              </a:extLst>
            </p:cNvPr>
            <p:cNvSpPr>
              <a:spLocks noChangeArrowheads="1"/>
            </p:cNvSpPr>
            <p:nvPr/>
          </p:nvSpPr>
          <p:spPr bwMode="auto">
            <a:xfrm flipH="1">
              <a:off x="316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2" name="Oval 12">
              <a:extLst>
                <a:ext uri="{FF2B5EF4-FFF2-40B4-BE49-F238E27FC236}">
                  <a16:creationId xmlns:a16="http://schemas.microsoft.com/office/drawing/2014/main" id="{6B045C0E-B6DE-4ECE-BB35-60340D4975C0}"/>
                </a:ext>
              </a:extLst>
            </p:cNvPr>
            <p:cNvSpPr>
              <a:spLocks noChangeArrowheads="1"/>
            </p:cNvSpPr>
            <p:nvPr/>
          </p:nvSpPr>
          <p:spPr bwMode="auto">
            <a:xfrm flipH="1">
              <a:off x="188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3" name="Oval 13">
              <a:extLst>
                <a:ext uri="{FF2B5EF4-FFF2-40B4-BE49-F238E27FC236}">
                  <a16:creationId xmlns:a16="http://schemas.microsoft.com/office/drawing/2014/main" id="{3502BFF0-9E06-43A4-972C-9C12632CD27F}"/>
                </a:ext>
              </a:extLst>
            </p:cNvPr>
            <p:cNvSpPr>
              <a:spLocks noChangeArrowheads="1"/>
            </p:cNvSpPr>
            <p:nvPr/>
          </p:nvSpPr>
          <p:spPr bwMode="auto">
            <a:xfrm flipH="1">
              <a:off x="220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4" name="Oval 14">
              <a:extLst>
                <a:ext uri="{FF2B5EF4-FFF2-40B4-BE49-F238E27FC236}">
                  <a16:creationId xmlns:a16="http://schemas.microsoft.com/office/drawing/2014/main" id="{EAFF373E-A6EA-408A-98B5-8D8E52AB5574}"/>
                </a:ext>
              </a:extLst>
            </p:cNvPr>
            <p:cNvSpPr>
              <a:spLocks noChangeArrowheads="1"/>
            </p:cNvSpPr>
            <p:nvPr/>
          </p:nvSpPr>
          <p:spPr bwMode="auto">
            <a:xfrm flipH="1">
              <a:off x="252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5" name="Oval 15">
              <a:extLst>
                <a:ext uri="{FF2B5EF4-FFF2-40B4-BE49-F238E27FC236}">
                  <a16:creationId xmlns:a16="http://schemas.microsoft.com/office/drawing/2014/main" id="{08AF064D-4F9D-4A27-AECE-19FE64FC88B1}"/>
                </a:ext>
              </a:extLst>
            </p:cNvPr>
            <p:cNvSpPr>
              <a:spLocks noChangeArrowheads="1"/>
            </p:cNvSpPr>
            <p:nvPr/>
          </p:nvSpPr>
          <p:spPr bwMode="auto">
            <a:xfrm flipH="1">
              <a:off x="284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6" name="Oval 16">
              <a:extLst>
                <a:ext uri="{FF2B5EF4-FFF2-40B4-BE49-F238E27FC236}">
                  <a16:creationId xmlns:a16="http://schemas.microsoft.com/office/drawing/2014/main" id="{E63DF5AF-A858-4466-9736-8D17FD31934D}"/>
                </a:ext>
              </a:extLst>
            </p:cNvPr>
            <p:cNvSpPr>
              <a:spLocks noChangeArrowheads="1"/>
            </p:cNvSpPr>
            <p:nvPr/>
          </p:nvSpPr>
          <p:spPr bwMode="auto">
            <a:xfrm flipH="1">
              <a:off x="3161" y="4760"/>
              <a:ext cx="160" cy="162"/>
            </a:xfrm>
            <a:prstGeom prst="ellipse">
              <a:avLst/>
            </a:prstGeom>
            <a:solidFill>
              <a:srgbClr val="FFFFFF"/>
            </a:solidFill>
            <a:ln w="9525">
              <a:solidFill>
                <a:srgbClr val="000000"/>
              </a:solidFill>
              <a:round/>
              <a:headEnd/>
              <a:tailEnd/>
            </a:ln>
          </p:spPr>
          <p:txBody>
            <a:bodyPr/>
            <a:lstStyle/>
            <a:p>
              <a:endParaRPr lang="en-US"/>
            </a:p>
          </p:txBody>
        </p:sp>
        <p:cxnSp>
          <p:nvCxnSpPr>
            <p:cNvPr id="61457" name="AutoShape 17">
              <a:extLst>
                <a:ext uri="{FF2B5EF4-FFF2-40B4-BE49-F238E27FC236}">
                  <a16:creationId xmlns:a16="http://schemas.microsoft.com/office/drawing/2014/main" id="{508F54E2-6B0A-4C16-BBF4-8CA881A7F6F0}"/>
                </a:ext>
              </a:extLst>
            </p:cNvPr>
            <p:cNvCxnSpPr>
              <a:cxnSpLocks noChangeShapeType="1"/>
              <a:stCxn id="61447" idx="4"/>
              <a:endCxn id="61452" idx="0"/>
            </p:cNvCxnSpPr>
            <p:nvPr/>
          </p:nvCxnSpPr>
          <p:spPr bwMode="auto">
            <a:xfrm>
              <a:off x="196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58" name="AutoShape 18">
              <a:extLst>
                <a:ext uri="{FF2B5EF4-FFF2-40B4-BE49-F238E27FC236}">
                  <a16:creationId xmlns:a16="http://schemas.microsoft.com/office/drawing/2014/main" id="{86F9B0A0-AE5E-4AC2-802B-413BEE6F4648}"/>
                </a:ext>
              </a:extLst>
            </p:cNvPr>
            <p:cNvCxnSpPr>
              <a:cxnSpLocks noChangeShapeType="1"/>
              <a:stCxn id="61448" idx="4"/>
              <a:endCxn id="61453" idx="0"/>
            </p:cNvCxnSpPr>
            <p:nvPr/>
          </p:nvCxnSpPr>
          <p:spPr bwMode="auto">
            <a:xfrm>
              <a:off x="228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59" name="AutoShape 19">
              <a:extLst>
                <a:ext uri="{FF2B5EF4-FFF2-40B4-BE49-F238E27FC236}">
                  <a16:creationId xmlns:a16="http://schemas.microsoft.com/office/drawing/2014/main" id="{0669DF1B-7E1E-4ADD-9F7C-2B5140F513B8}"/>
                </a:ext>
              </a:extLst>
            </p:cNvPr>
            <p:cNvCxnSpPr>
              <a:cxnSpLocks noChangeShapeType="1"/>
              <a:stCxn id="61449" idx="4"/>
              <a:endCxn id="61454" idx="0"/>
            </p:cNvCxnSpPr>
            <p:nvPr/>
          </p:nvCxnSpPr>
          <p:spPr bwMode="auto">
            <a:xfrm>
              <a:off x="260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0" name="AutoShape 20">
              <a:extLst>
                <a:ext uri="{FF2B5EF4-FFF2-40B4-BE49-F238E27FC236}">
                  <a16:creationId xmlns:a16="http://schemas.microsoft.com/office/drawing/2014/main" id="{4C3DFB1C-DE11-45D9-AEE7-EF50D3FEA13B}"/>
                </a:ext>
              </a:extLst>
            </p:cNvPr>
            <p:cNvCxnSpPr>
              <a:cxnSpLocks noChangeShapeType="1"/>
              <a:stCxn id="61450" idx="4"/>
              <a:endCxn id="61455" idx="0"/>
            </p:cNvCxnSpPr>
            <p:nvPr/>
          </p:nvCxnSpPr>
          <p:spPr bwMode="auto">
            <a:xfrm>
              <a:off x="292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1" name="AutoShape 21">
              <a:extLst>
                <a:ext uri="{FF2B5EF4-FFF2-40B4-BE49-F238E27FC236}">
                  <a16:creationId xmlns:a16="http://schemas.microsoft.com/office/drawing/2014/main" id="{1B391A8B-93FC-4970-A20B-57F26A8CC637}"/>
                </a:ext>
              </a:extLst>
            </p:cNvPr>
            <p:cNvCxnSpPr>
              <a:cxnSpLocks noChangeShapeType="1"/>
              <a:stCxn id="61451" idx="4"/>
              <a:endCxn id="61456" idx="0"/>
            </p:cNvCxnSpPr>
            <p:nvPr/>
          </p:nvCxnSpPr>
          <p:spPr bwMode="auto">
            <a:xfrm>
              <a:off x="324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2" name="AutoShape 22">
              <a:extLst>
                <a:ext uri="{FF2B5EF4-FFF2-40B4-BE49-F238E27FC236}">
                  <a16:creationId xmlns:a16="http://schemas.microsoft.com/office/drawing/2014/main" id="{8DF95E86-1D05-42D0-A076-9E03D0D43501}"/>
                </a:ext>
              </a:extLst>
            </p:cNvPr>
            <p:cNvCxnSpPr>
              <a:cxnSpLocks noChangeShapeType="1"/>
              <a:stCxn id="61447" idx="3"/>
              <a:endCxn id="61453" idx="7"/>
            </p:cNvCxnSpPr>
            <p:nvPr/>
          </p:nvCxnSpPr>
          <p:spPr bwMode="auto">
            <a:xfrm>
              <a:off x="201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3" name="AutoShape 23">
              <a:extLst>
                <a:ext uri="{FF2B5EF4-FFF2-40B4-BE49-F238E27FC236}">
                  <a16:creationId xmlns:a16="http://schemas.microsoft.com/office/drawing/2014/main" id="{5DD739EE-D03A-4D9A-BCB2-CECA165BE6F3}"/>
                </a:ext>
              </a:extLst>
            </p:cNvPr>
            <p:cNvCxnSpPr>
              <a:cxnSpLocks noChangeShapeType="1"/>
              <a:stCxn id="61448" idx="5"/>
              <a:endCxn id="61452" idx="1"/>
            </p:cNvCxnSpPr>
            <p:nvPr/>
          </p:nvCxnSpPr>
          <p:spPr bwMode="auto">
            <a:xfrm flipH="1">
              <a:off x="201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4" name="AutoShape 24">
              <a:extLst>
                <a:ext uri="{FF2B5EF4-FFF2-40B4-BE49-F238E27FC236}">
                  <a16:creationId xmlns:a16="http://schemas.microsoft.com/office/drawing/2014/main" id="{39A586D6-98A2-4D9F-B070-8BDC84513183}"/>
                </a:ext>
              </a:extLst>
            </p:cNvPr>
            <p:cNvCxnSpPr>
              <a:cxnSpLocks noChangeShapeType="1"/>
              <a:stCxn id="61449" idx="5"/>
              <a:endCxn id="61453" idx="1"/>
            </p:cNvCxnSpPr>
            <p:nvPr/>
          </p:nvCxnSpPr>
          <p:spPr bwMode="auto">
            <a:xfrm flipH="1">
              <a:off x="233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5" name="AutoShape 25">
              <a:extLst>
                <a:ext uri="{FF2B5EF4-FFF2-40B4-BE49-F238E27FC236}">
                  <a16:creationId xmlns:a16="http://schemas.microsoft.com/office/drawing/2014/main" id="{9FB12720-5B6E-4C89-915C-C1CD4492F818}"/>
                </a:ext>
              </a:extLst>
            </p:cNvPr>
            <p:cNvCxnSpPr>
              <a:cxnSpLocks noChangeShapeType="1"/>
              <a:stCxn id="61450" idx="5"/>
              <a:endCxn id="61454" idx="1"/>
            </p:cNvCxnSpPr>
            <p:nvPr/>
          </p:nvCxnSpPr>
          <p:spPr bwMode="auto">
            <a:xfrm flipH="1">
              <a:off x="265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6" name="AutoShape 26">
              <a:extLst>
                <a:ext uri="{FF2B5EF4-FFF2-40B4-BE49-F238E27FC236}">
                  <a16:creationId xmlns:a16="http://schemas.microsoft.com/office/drawing/2014/main" id="{712AFB45-FC6E-4032-B821-559C0B37D41F}"/>
                </a:ext>
              </a:extLst>
            </p:cNvPr>
            <p:cNvCxnSpPr>
              <a:cxnSpLocks noChangeShapeType="1"/>
              <a:stCxn id="61451" idx="5"/>
              <a:endCxn id="61455" idx="1"/>
            </p:cNvCxnSpPr>
            <p:nvPr/>
          </p:nvCxnSpPr>
          <p:spPr bwMode="auto">
            <a:xfrm flipH="1">
              <a:off x="297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7" name="AutoShape 27">
              <a:extLst>
                <a:ext uri="{FF2B5EF4-FFF2-40B4-BE49-F238E27FC236}">
                  <a16:creationId xmlns:a16="http://schemas.microsoft.com/office/drawing/2014/main" id="{6746B7ED-9B02-41ED-AA5F-57E24627EA13}"/>
                </a:ext>
              </a:extLst>
            </p:cNvPr>
            <p:cNvCxnSpPr>
              <a:cxnSpLocks noChangeShapeType="1"/>
              <a:stCxn id="61450" idx="3"/>
              <a:endCxn id="61456" idx="7"/>
            </p:cNvCxnSpPr>
            <p:nvPr/>
          </p:nvCxnSpPr>
          <p:spPr bwMode="auto">
            <a:xfrm>
              <a:off x="297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p:tgtEl>
                                          <p:spTgt spid="61442"/>
                                        </p:tgtEl>
                                        <p:attrNameLst>
                                          <p:attrName>ppt_x</p:attrName>
                                        </p:attrNameLst>
                                      </p:cBhvr>
                                      <p:tavLst>
                                        <p:tav tm="0">
                                          <p:val>
                                            <p:strVal val="#ppt_x-#ppt_w*1.125000"/>
                                          </p:val>
                                        </p:tav>
                                        <p:tav tm="100000">
                                          <p:val>
                                            <p:strVal val="#ppt_x"/>
                                          </p:val>
                                        </p:tav>
                                      </p:tavLst>
                                    </p:anim>
                                    <p:animEffect transition="in" filter="wipe(right)">
                                      <p:cBhvr>
                                        <p:cTn id="8" dur="500"/>
                                        <p:tgtEl>
                                          <p:spTgt spid="6144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checkerboard(down)">
                                      <p:cBhvr>
                                        <p:cTn id="13" dur="500"/>
                                        <p:tgtEl>
                                          <p:spTgt spid="614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61445"/>
                                        </p:tgtEl>
                                        <p:attrNameLst>
                                          <p:attrName>style.visibility</p:attrName>
                                        </p:attrNameLst>
                                      </p:cBhvr>
                                      <p:to>
                                        <p:strVal val="visible"/>
                                      </p:to>
                                    </p:set>
                                    <p:animEffect transition="in" filter="checkerboard(down)">
                                      <p:cBhvr>
                                        <p:cTn id="18"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C600B041-A9A9-4192-B061-690C7CFD0F6D}"/>
              </a:ext>
            </a:extLst>
          </p:cNvPr>
          <p:cNvSpPr>
            <a:spLocks noGrp="1"/>
          </p:cNvSpPr>
          <p:nvPr>
            <p:ph type="sldNum" sz="quarter" idx="12"/>
          </p:nvPr>
        </p:nvSpPr>
        <p:spPr/>
        <p:txBody>
          <a:bodyPr/>
          <a:lstStyle/>
          <a:p>
            <a:fld id="{C53A47D0-8CCF-4DF1-860B-8519D834042D}" type="slidenum">
              <a:rPr lang="en-US" altLang="zh-CN"/>
              <a:pPr/>
              <a:t>85</a:t>
            </a:fld>
            <a:endParaRPr lang="en-US" altLang="zh-CN"/>
          </a:p>
        </p:txBody>
      </p:sp>
      <p:sp>
        <p:nvSpPr>
          <p:cNvPr id="113666" name="Rectangle 2">
            <a:extLst>
              <a:ext uri="{FF2B5EF4-FFF2-40B4-BE49-F238E27FC236}">
                <a16:creationId xmlns:a16="http://schemas.microsoft.com/office/drawing/2014/main" id="{2165B70F-15E1-413D-B7C9-1FD5FFD4B13B}"/>
              </a:ext>
            </a:extLst>
          </p:cNvPr>
          <p:cNvSpPr>
            <a:spLocks noGrp="1" noChangeArrowheads="1"/>
          </p:cNvSpPr>
          <p:nvPr>
            <p:ph type="title"/>
          </p:nvPr>
        </p:nvSpPr>
        <p:spPr/>
        <p:txBody>
          <a:bodyPr/>
          <a:lstStyle/>
          <a:p>
            <a:r>
              <a:rPr lang="zh-CN" altLang="en-US" sz="5400" b="1"/>
              <a:t>二分图的最大匹配</a:t>
            </a:r>
          </a:p>
        </p:txBody>
      </p:sp>
      <p:sp>
        <p:nvSpPr>
          <p:cNvPr id="113668" name="Text Box 4">
            <a:extLst>
              <a:ext uri="{FF2B5EF4-FFF2-40B4-BE49-F238E27FC236}">
                <a16:creationId xmlns:a16="http://schemas.microsoft.com/office/drawing/2014/main" id="{F9D9230A-F07C-415D-B038-999E2CCE9371}"/>
              </a:ext>
            </a:extLst>
          </p:cNvPr>
          <p:cNvSpPr txBox="1">
            <a:spLocks noChangeArrowheads="1"/>
          </p:cNvSpPr>
          <p:nvPr/>
        </p:nvSpPr>
        <p:spPr bwMode="auto">
          <a:xfrm>
            <a:off x="990600" y="1752600"/>
            <a:ext cx="7162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同类结点不邻接。图的一个匹配是一些边的集合，任意两条边没有公共端点。图中包含边数最多的匹配称为图的最大匹配</a:t>
            </a:r>
          </a:p>
        </p:txBody>
      </p:sp>
      <p:sp>
        <p:nvSpPr>
          <p:cNvPr id="113669" name="Text Box 5">
            <a:extLst>
              <a:ext uri="{FF2B5EF4-FFF2-40B4-BE49-F238E27FC236}">
                <a16:creationId xmlns:a16="http://schemas.microsoft.com/office/drawing/2014/main" id="{C03E8210-1F6E-4E9B-9A4A-5F6BB635D274}"/>
              </a:ext>
            </a:extLst>
          </p:cNvPr>
          <p:cNvSpPr txBox="1">
            <a:spLocks noChangeArrowheads="1"/>
          </p:cNvSpPr>
          <p:nvPr/>
        </p:nvSpPr>
        <p:spPr bwMode="auto">
          <a:xfrm>
            <a:off x="990600" y="3962400"/>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匈牙利算法</a:t>
            </a:r>
          </a:p>
        </p:txBody>
      </p:sp>
      <p:sp>
        <p:nvSpPr>
          <p:cNvPr id="113670" name="Text Box 6">
            <a:extLst>
              <a:ext uri="{FF2B5EF4-FFF2-40B4-BE49-F238E27FC236}">
                <a16:creationId xmlns:a16="http://schemas.microsoft.com/office/drawing/2014/main" id="{6668C412-C18F-49C3-80FA-632DA1ED606A}"/>
              </a:ext>
            </a:extLst>
          </p:cNvPr>
          <p:cNvSpPr txBox="1">
            <a:spLocks noChangeArrowheads="1"/>
          </p:cNvSpPr>
          <p:nvPr/>
        </p:nvSpPr>
        <p:spPr bwMode="auto">
          <a:xfrm>
            <a:off x="990600" y="4876800"/>
            <a:ext cx="609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网络流解法（</a:t>
            </a:r>
            <a:r>
              <a:rPr lang="en-US" altLang="zh-CN" sz="3200">
                <a:latin typeface="Verdana" panose="020B0604030504040204" pitchFamily="34" charset="0"/>
              </a:rPr>
              <a:t>Hopcroft</a:t>
            </a:r>
            <a:r>
              <a:rPr lang="zh-CN" altLang="en-US" sz="3200">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p:tgtEl>
                                          <p:spTgt spid="113666"/>
                                        </p:tgtEl>
                                        <p:attrNameLst>
                                          <p:attrName>ppt_y</p:attrName>
                                        </p:attrNameLst>
                                      </p:cBhvr>
                                      <p:tavLst>
                                        <p:tav tm="0">
                                          <p:val>
                                            <p:strVal val="#ppt_y+#ppt_h*1.125000"/>
                                          </p:val>
                                        </p:tav>
                                        <p:tav tm="100000">
                                          <p:val>
                                            <p:strVal val="#ppt_y"/>
                                          </p:val>
                                        </p:tav>
                                      </p:tavLst>
                                    </p:anim>
                                    <p:animEffect transition="in" filter="wipe(up)">
                                      <p:cBhvr>
                                        <p:cTn id="8" dur="500"/>
                                        <p:tgtEl>
                                          <p:spTgt spid="1136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Effect transition="in" filter="checkerboard(down)">
                                      <p:cBhvr>
                                        <p:cTn id="13" dur="500"/>
                                        <p:tgtEl>
                                          <p:spTgt spid="113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3669"/>
                                        </p:tgtEl>
                                        <p:attrNameLst>
                                          <p:attrName>style.visibility</p:attrName>
                                        </p:attrNameLst>
                                      </p:cBhvr>
                                      <p:to>
                                        <p:strVal val="visible"/>
                                      </p:to>
                                    </p:set>
                                    <p:animEffect transition="in" filter="checkerboard(down)">
                                      <p:cBhvr>
                                        <p:cTn id="18" dur="500"/>
                                        <p:tgtEl>
                                          <p:spTgt spid="1136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3670"/>
                                        </p:tgtEl>
                                        <p:attrNameLst>
                                          <p:attrName>style.visibility</p:attrName>
                                        </p:attrNameLst>
                                      </p:cBhvr>
                                      <p:to>
                                        <p:strVal val="visible"/>
                                      </p:to>
                                    </p:set>
                                    <p:animEffect transition="in" filter="checkerboard(down)">
                                      <p:cBhvr>
                                        <p:cTn id="23" dur="5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8" grpId="0" autoUpdateAnimBg="0"/>
      <p:bldP spid="113669" grpId="0" autoUpdateAnimBg="0"/>
      <p:bldP spid="113670"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AB954C29-D1C2-4F92-816A-F10ED84E5611}"/>
              </a:ext>
            </a:extLst>
          </p:cNvPr>
          <p:cNvSpPr>
            <a:spLocks noGrp="1"/>
          </p:cNvSpPr>
          <p:nvPr>
            <p:ph type="sldNum" sz="quarter" idx="12"/>
          </p:nvPr>
        </p:nvSpPr>
        <p:spPr/>
        <p:txBody>
          <a:bodyPr/>
          <a:lstStyle/>
          <a:p>
            <a:fld id="{81DDF57F-A093-429D-AA4B-97F638EA9A47}" type="slidenum">
              <a:rPr lang="en-US" altLang="zh-CN"/>
              <a:pPr/>
              <a:t>86</a:t>
            </a:fld>
            <a:endParaRPr lang="en-US" altLang="zh-CN"/>
          </a:p>
        </p:txBody>
      </p:sp>
      <p:sp>
        <p:nvSpPr>
          <p:cNvPr id="119810" name="Rectangle 2">
            <a:extLst>
              <a:ext uri="{FF2B5EF4-FFF2-40B4-BE49-F238E27FC236}">
                <a16:creationId xmlns:a16="http://schemas.microsoft.com/office/drawing/2014/main" id="{DDB2658C-EFD1-49B5-A663-D3350B952AAF}"/>
              </a:ext>
            </a:extLst>
          </p:cNvPr>
          <p:cNvSpPr>
            <a:spLocks noGrp="1" noChangeArrowheads="1"/>
          </p:cNvSpPr>
          <p:nvPr>
            <p:ph type="title"/>
          </p:nvPr>
        </p:nvSpPr>
        <p:spPr/>
        <p:txBody>
          <a:bodyPr/>
          <a:lstStyle/>
          <a:p>
            <a:r>
              <a:rPr lang="zh-CN" altLang="en-US" sz="5400" b="1"/>
              <a:t>二分图的最小覆盖</a:t>
            </a:r>
          </a:p>
        </p:txBody>
      </p:sp>
      <p:sp>
        <p:nvSpPr>
          <p:cNvPr id="119812" name="Text Box 4">
            <a:extLst>
              <a:ext uri="{FF2B5EF4-FFF2-40B4-BE49-F238E27FC236}">
                <a16:creationId xmlns:a16="http://schemas.microsoft.com/office/drawing/2014/main" id="{C282B7D1-4010-48C2-B475-3C5E2928028A}"/>
              </a:ext>
            </a:extLst>
          </p:cNvPr>
          <p:cNvSpPr txBox="1">
            <a:spLocks noChangeArrowheads="1"/>
          </p:cNvSpPr>
          <p:nvPr/>
        </p:nvSpPr>
        <p:spPr bwMode="auto">
          <a:xfrm>
            <a:off x="838200" y="1752600"/>
            <a:ext cx="7391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FF0000"/>
                </a:solidFill>
                <a:latin typeface="Times New Roman" panose="02020603050405020304" pitchFamily="18" charset="0"/>
              </a:rPr>
              <a:t>定理</a:t>
            </a:r>
            <a:r>
              <a:rPr kumimoji="1" lang="zh-CN" altLang="en-US" sz="4000">
                <a:latin typeface="Times New Roman" panose="02020603050405020304" pitchFamily="18" charset="0"/>
              </a:rPr>
              <a:t>：二分图中点对边的最小覆盖等于其最大匹配数。</a:t>
            </a:r>
          </a:p>
        </p:txBody>
      </p:sp>
      <p:sp>
        <p:nvSpPr>
          <p:cNvPr id="119813" name="Text Box 5">
            <a:extLst>
              <a:ext uri="{FF2B5EF4-FFF2-40B4-BE49-F238E27FC236}">
                <a16:creationId xmlns:a16="http://schemas.microsoft.com/office/drawing/2014/main" id="{E5A94405-C61F-49DB-BB6F-F536F402F279}"/>
              </a:ext>
            </a:extLst>
          </p:cNvPr>
          <p:cNvSpPr txBox="1">
            <a:spLocks noChangeArrowheads="1"/>
          </p:cNvSpPr>
          <p:nvPr/>
        </p:nvSpPr>
        <p:spPr bwMode="auto">
          <a:xfrm>
            <a:off x="914400" y="3200400"/>
            <a:ext cx="7772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600">
                <a:latin typeface="Verdana" panose="020B0604030504040204" pitchFamily="34" charset="0"/>
              </a:rPr>
              <a:t>M</a:t>
            </a:r>
            <a:r>
              <a:rPr lang="zh-CN" altLang="en-US" sz="2600">
                <a:latin typeface="Verdana" panose="020B0604030504040204" pitchFamily="34" charset="0"/>
              </a:rPr>
              <a:t>个是足够的。只需要让它们覆盖最大匹配的</a:t>
            </a:r>
            <a:r>
              <a:rPr lang="en-US" altLang="zh-CN" sz="2600">
                <a:latin typeface="Verdana" panose="020B0604030504040204" pitchFamily="34" charset="0"/>
              </a:rPr>
              <a:t>M</a:t>
            </a:r>
            <a:r>
              <a:rPr lang="zh-CN" altLang="en-US" sz="2600">
                <a:latin typeface="Verdana" panose="020B0604030504040204" pitchFamily="34" charset="0"/>
              </a:rPr>
              <a:t>条边，则其它边一定被覆盖（如果有边</a:t>
            </a:r>
            <a:r>
              <a:rPr lang="en-US" altLang="zh-CN" sz="2600">
                <a:latin typeface="Verdana" panose="020B0604030504040204" pitchFamily="34" charset="0"/>
              </a:rPr>
              <a:t>e</a:t>
            </a:r>
            <a:r>
              <a:rPr lang="zh-CN" altLang="en-US" sz="2600">
                <a:latin typeface="Verdana" panose="020B0604030504040204" pitchFamily="34" charset="0"/>
              </a:rPr>
              <a:t>不被覆盖，把</a:t>
            </a:r>
            <a:r>
              <a:rPr lang="en-US" altLang="zh-CN" sz="2600">
                <a:latin typeface="Verdana" panose="020B0604030504040204" pitchFamily="34" charset="0"/>
              </a:rPr>
              <a:t>e</a:t>
            </a:r>
            <a:r>
              <a:rPr lang="zh-CN" altLang="en-US" sz="2600">
                <a:latin typeface="Verdana" panose="020B0604030504040204" pitchFamily="34" charset="0"/>
              </a:rPr>
              <a:t>加入后得到一个更大的匹配）</a:t>
            </a:r>
          </a:p>
        </p:txBody>
      </p:sp>
      <p:sp>
        <p:nvSpPr>
          <p:cNvPr id="119814" name="Text Box 6">
            <a:extLst>
              <a:ext uri="{FF2B5EF4-FFF2-40B4-BE49-F238E27FC236}">
                <a16:creationId xmlns:a16="http://schemas.microsoft.com/office/drawing/2014/main" id="{F450B2EC-FF46-4BFD-9951-3889E995574F}"/>
              </a:ext>
            </a:extLst>
          </p:cNvPr>
          <p:cNvSpPr txBox="1">
            <a:spLocks noChangeArrowheads="1"/>
          </p:cNvSpPr>
          <p:nvPr/>
        </p:nvSpPr>
        <p:spPr bwMode="auto">
          <a:xfrm>
            <a:off x="914400" y="4648200"/>
            <a:ext cx="8001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600">
                <a:latin typeface="Verdana" panose="020B0604030504040204" pitchFamily="34" charset="0"/>
              </a:rPr>
              <a:t>M</a:t>
            </a:r>
            <a:r>
              <a:rPr lang="zh-CN" altLang="en-US" sz="2600">
                <a:latin typeface="Verdana" panose="020B0604030504040204" pitchFamily="34" charset="0"/>
              </a:rPr>
              <a:t>个是必须的。仅考虑形成最大匹配的这</a:t>
            </a:r>
            <a:r>
              <a:rPr lang="en-US" altLang="zh-CN" sz="2600">
                <a:latin typeface="Verdana" panose="020B0604030504040204" pitchFamily="34" charset="0"/>
              </a:rPr>
              <a:t>M</a:t>
            </a:r>
            <a:r>
              <a:rPr lang="zh-CN" altLang="en-US" sz="2600">
                <a:latin typeface="Verdana" panose="020B0604030504040204" pitchFamily="34" charset="0"/>
              </a:rPr>
              <a:t>条边，由于它们两两个无公共点，因此至少需要</a:t>
            </a:r>
            <a:r>
              <a:rPr lang="en-US" altLang="zh-CN" sz="2600">
                <a:latin typeface="Verdana" panose="020B0604030504040204" pitchFamily="34" charset="0"/>
              </a:rPr>
              <a:t>M</a:t>
            </a:r>
            <a:r>
              <a:rPr lang="zh-CN" altLang="en-US" sz="2600">
                <a:latin typeface="Verdana" panose="020B0604030504040204" pitchFamily="34" charset="0"/>
              </a:rPr>
              <a:t>个点才能把它们覆盖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p:tgtEl>
                                          <p:spTgt spid="119810"/>
                                        </p:tgtEl>
                                        <p:attrNameLst>
                                          <p:attrName>ppt_x</p:attrName>
                                        </p:attrNameLst>
                                      </p:cBhvr>
                                      <p:tavLst>
                                        <p:tav tm="0">
                                          <p:val>
                                            <p:strVal val="#ppt_x-#ppt_w*1.125000"/>
                                          </p:val>
                                        </p:tav>
                                        <p:tav tm="100000">
                                          <p:val>
                                            <p:strVal val="#ppt_x"/>
                                          </p:val>
                                        </p:tav>
                                      </p:tavLst>
                                    </p:anim>
                                    <p:animEffect transition="in" filter="wipe(right)">
                                      <p:cBhvr>
                                        <p:cTn id="8" dur="500"/>
                                        <p:tgtEl>
                                          <p:spTgt spid="1198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checkerboard(down)">
                                      <p:cBhvr>
                                        <p:cTn id="13" dur="500"/>
                                        <p:tgtEl>
                                          <p:spTgt spid="1198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9813"/>
                                        </p:tgtEl>
                                        <p:attrNameLst>
                                          <p:attrName>style.visibility</p:attrName>
                                        </p:attrNameLst>
                                      </p:cBhvr>
                                      <p:to>
                                        <p:strVal val="visible"/>
                                      </p:to>
                                    </p:set>
                                    <p:animEffect transition="in" filter="checkerboard(down)">
                                      <p:cBhvr>
                                        <p:cTn id="18" dur="500"/>
                                        <p:tgtEl>
                                          <p:spTgt spid="1198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9814"/>
                                        </p:tgtEl>
                                        <p:attrNameLst>
                                          <p:attrName>style.visibility</p:attrName>
                                        </p:attrNameLst>
                                      </p:cBhvr>
                                      <p:to>
                                        <p:strVal val="visible"/>
                                      </p:to>
                                    </p:set>
                                    <p:animEffect transition="in" filter="checkerboard(down)">
                                      <p:cBhvr>
                                        <p:cTn id="23"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2" grpId="0" autoUpdateAnimBg="0"/>
      <p:bldP spid="119813" grpId="0" autoUpdateAnimBg="0"/>
      <p:bldP spid="119814"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E2A81895-65B4-4996-8A7C-2A98F17BEDF8}"/>
              </a:ext>
            </a:extLst>
          </p:cNvPr>
          <p:cNvSpPr>
            <a:spLocks noGrp="1"/>
          </p:cNvSpPr>
          <p:nvPr>
            <p:ph type="sldNum" sz="quarter" idx="12"/>
          </p:nvPr>
        </p:nvSpPr>
        <p:spPr/>
        <p:txBody>
          <a:bodyPr/>
          <a:lstStyle/>
          <a:p>
            <a:fld id="{CD3951DC-3D01-41EA-B2EA-28D6732A0A9D}" type="slidenum">
              <a:rPr lang="en-US" altLang="zh-CN"/>
              <a:pPr/>
              <a:t>87</a:t>
            </a:fld>
            <a:endParaRPr lang="en-US" altLang="zh-CN"/>
          </a:p>
        </p:txBody>
      </p:sp>
      <p:sp>
        <p:nvSpPr>
          <p:cNvPr id="114690" name="Rectangle 2">
            <a:extLst>
              <a:ext uri="{FF2B5EF4-FFF2-40B4-BE49-F238E27FC236}">
                <a16:creationId xmlns:a16="http://schemas.microsoft.com/office/drawing/2014/main" id="{758B31F0-5A3B-437C-AD3B-E893C32E81F6}"/>
              </a:ext>
            </a:extLst>
          </p:cNvPr>
          <p:cNvSpPr>
            <a:spLocks noGrp="1" noChangeArrowheads="1"/>
          </p:cNvSpPr>
          <p:nvPr>
            <p:ph type="title"/>
          </p:nvPr>
        </p:nvSpPr>
        <p:spPr/>
        <p:txBody>
          <a:bodyPr/>
          <a:lstStyle/>
          <a:p>
            <a:r>
              <a:rPr lang="zh-CN" altLang="en-US" sz="5400" b="1"/>
              <a:t>二分图的匹配</a:t>
            </a:r>
          </a:p>
        </p:txBody>
      </p:sp>
      <p:sp>
        <p:nvSpPr>
          <p:cNvPr id="114692" name="Text Box 4">
            <a:extLst>
              <a:ext uri="{FF2B5EF4-FFF2-40B4-BE49-F238E27FC236}">
                <a16:creationId xmlns:a16="http://schemas.microsoft.com/office/drawing/2014/main" id="{2F5848FD-BCD7-43AF-96D6-C322226E6139}"/>
              </a:ext>
            </a:extLst>
          </p:cNvPr>
          <p:cNvSpPr txBox="1">
            <a:spLocks noChangeArrowheads="1"/>
          </p:cNvSpPr>
          <p:nvPr/>
        </p:nvSpPr>
        <p:spPr bwMode="auto">
          <a:xfrm>
            <a:off x="1905000" y="35814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二分图的最佳匹配</a:t>
            </a:r>
          </a:p>
        </p:txBody>
      </p:sp>
      <p:sp>
        <p:nvSpPr>
          <p:cNvPr id="114693" name="Text Box 5">
            <a:extLst>
              <a:ext uri="{FF2B5EF4-FFF2-40B4-BE49-F238E27FC236}">
                <a16:creationId xmlns:a16="http://schemas.microsoft.com/office/drawing/2014/main" id="{DA4CB485-D955-407C-BAD7-7448EA33D134}"/>
              </a:ext>
            </a:extLst>
          </p:cNvPr>
          <p:cNvSpPr txBox="1">
            <a:spLocks noChangeArrowheads="1"/>
          </p:cNvSpPr>
          <p:nvPr/>
        </p:nvSpPr>
        <p:spPr bwMode="auto">
          <a:xfrm>
            <a:off x="1905000" y="21336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二分图的完美匹配</a:t>
            </a:r>
          </a:p>
        </p:txBody>
      </p:sp>
      <p:sp>
        <p:nvSpPr>
          <p:cNvPr id="114695" name="Text Box 7">
            <a:extLst>
              <a:ext uri="{FF2B5EF4-FFF2-40B4-BE49-F238E27FC236}">
                <a16:creationId xmlns:a16="http://schemas.microsoft.com/office/drawing/2014/main" id="{52C22593-A1C2-4C79-A0B8-87D31F5CE25B}"/>
              </a:ext>
            </a:extLst>
          </p:cNvPr>
          <p:cNvSpPr txBox="1">
            <a:spLocks noChangeArrowheads="1"/>
          </p:cNvSpPr>
          <p:nvPr/>
        </p:nvSpPr>
        <p:spPr bwMode="auto">
          <a:xfrm>
            <a:off x="1905000" y="2849563"/>
            <a:ext cx="678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二分图的完备匹配</a:t>
            </a:r>
          </a:p>
        </p:txBody>
      </p:sp>
      <p:sp>
        <p:nvSpPr>
          <p:cNvPr id="114696" name="Text Box 8">
            <a:extLst>
              <a:ext uri="{FF2B5EF4-FFF2-40B4-BE49-F238E27FC236}">
                <a16:creationId xmlns:a16="http://schemas.microsoft.com/office/drawing/2014/main" id="{39E9B1B3-93E7-4585-8402-F9426951370E}"/>
              </a:ext>
            </a:extLst>
          </p:cNvPr>
          <p:cNvSpPr txBox="1">
            <a:spLocks noChangeArrowheads="1"/>
          </p:cNvSpPr>
          <p:nvPr/>
        </p:nvSpPr>
        <p:spPr bwMode="auto">
          <a:xfrm>
            <a:off x="1905000" y="42672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稳定婚姻问题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p:tgtEl>
                                          <p:spTgt spid="114690"/>
                                        </p:tgtEl>
                                        <p:attrNameLst>
                                          <p:attrName>ppt_x</p:attrName>
                                        </p:attrNameLst>
                                      </p:cBhvr>
                                      <p:tavLst>
                                        <p:tav tm="0">
                                          <p:val>
                                            <p:strVal val="#ppt_x-#ppt_w*1.125000"/>
                                          </p:val>
                                        </p:tav>
                                        <p:tav tm="100000">
                                          <p:val>
                                            <p:strVal val="#ppt_x"/>
                                          </p:val>
                                        </p:tav>
                                      </p:tavLst>
                                    </p:anim>
                                    <p:animEffect transition="in" filter="wipe(right)">
                                      <p:cBhvr>
                                        <p:cTn id="8" dur="500"/>
                                        <p:tgtEl>
                                          <p:spTgt spid="11469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Effect transition="in" filter="checkerboard(down)">
                                      <p:cBhvr>
                                        <p:cTn id="13" dur="500"/>
                                        <p:tgtEl>
                                          <p:spTgt spid="11469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4695"/>
                                        </p:tgtEl>
                                        <p:attrNameLst>
                                          <p:attrName>style.visibility</p:attrName>
                                        </p:attrNameLst>
                                      </p:cBhvr>
                                      <p:to>
                                        <p:strVal val="visible"/>
                                      </p:to>
                                    </p:set>
                                    <p:animEffect transition="in" filter="checkerboard(down)">
                                      <p:cBhvr>
                                        <p:cTn id="18" dur="500"/>
                                        <p:tgtEl>
                                          <p:spTgt spid="1146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4692"/>
                                        </p:tgtEl>
                                        <p:attrNameLst>
                                          <p:attrName>style.visibility</p:attrName>
                                        </p:attrNameLst>
                                      </p:cBhvr>
                                      <p:to>
                                        <p:strVal val="visible"/>
                                      </p:to>
                                    </p:set>
                                    <p:animEffect transition="in" filter="checkerboard(down)">
                                      <p:cBhvr>
                                        <p:cTn id="23" dur="500"/>
                                        <p:tgtEl>
                                          <p:spTgt spid="1146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14696"/>
                                        </p:tgtEl>
                                        <p:attrNameLst>
                                          <p:attrName>style.visibility</p:attrName>
                                        </p:attrNameLst>
                                      </p:cBhvr>
                                      <p:to>
                                        <p:strVal val="visible"/>
                                      </p:to>
                                    </p:set>
                                    <p:animEffect transition="in" filter="checkerboard(down)">
                                      <p:cBhvr>
                                        <p:cTn id="28" dur="500"/>
                                        <p:tgtEl>
                                          <p:spTgt spid="11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2" grpId="0" autoUpdateAnimBg="0"/>
      <p:bldP spid="114693" grpId="0" autoUpdateAnimBg="0"/>
      <p:bldP spid="114695" grpId="0" autoUpdateAnimBg="0"/>
      <p:bldP spid="11469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4D6E1BEF-9393-4E90-970D-6A1C3707C9FF}"/>
              </a:ext>
            </a:extLst>
          </p:cNvPr>
          <p:cNvSpPr>
            <a:spLocks noGrp="1"/>
          </p:cNvSpPr>
          <p:nvPr>
            <p:ph type="sldNum" sz="quarter" idx="12"/>
          </p:nvPr>
        </p:nvSpPr>
        <p:spPr/>
        <p:txBody>
          <a:bodyPr/>
          <a:lstStyle/>
          <a:p>
            <a:fld id="{5A4565D3-956A-47AE-9A7D-EDCB36113159}" type="slidenum">
              <a:rPr lang="en-US" altLang="zh-CN"/>
              <a:pPr/>
              <a:t>88</a:t>
            </a:fld>
            <a:endParaRPr lang="en-US" altLang="zh-CN"/>
          </a:p>
        </p:txBody>
      </p:sp>
      <p:sp>
        <p:nvSpPr>
          <p:cNvPr id="180226" name="Rectangle 2">
            <a:extLst>
              <a:ext uri="{FF2B5EF4-FFF2-40B4-BE49-F238E27FC236}">
                <a16:creationId xmlns:a16="http://schemas.microsoft.com/office/drawing/2014/main" id="{B2B16192-0A7D-4541-B9C1-FA73EC5FAA28}"/>
              </a:ext>
            </a:extLst>
          </p:cNvPr>
          <p:cNvSpPr>
            <a:spLocks noGrp="1" noChangeArrowheads="1"/>
          </p:cNvSpPr>
          <p:nvPr>
            <p:ph type="title"/>
          </p:nvPr>
        </p:nvSpPr>
        <p:spPr/>
        <p:txBody>
          <a:bodyPr/>
          <a:lstStyle/>
          <a:p>
            <a:r>
              <a:rPr lang="zh-CN" altLang="en-US" sz="5400" b="1"/>
              <a:t>独立集</a:t>
            </a:r>
          </a:p>
        </p:txBody>
      </p:sp>
      <p:sp>
        <p:nvSpPr>
          <p:cNvPr id="180228" name="Text Box 4">
            <a:extLst>
              <a:ext uri="{FF2B5EF4-FFF2-40B4-BE49-F238E27FC236}">
                <a16:creationId xmlns:a16="http://schemas.microsoft.com/office/drawing/2014/main" id="{D869B74E-702B-48CA-9C4F-D619FECF1EFB}"/>
              </a:ext>
            </a:extLst>
          </p:cNvPr>
          <p:cNvSpPr txBox="1">
            <a:spLocks noChangeArrowheads="1"/>
          </p:cNvSpPr>
          <p:nvPr/>
        </p:nvSpPr>
        <p:spPr bwMode="auto">
          <a:xfrm>
            <a:off x="1752600" y="1905000"/>
            <a:ext cx="6324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Times New Roman" panose="02020603050405020304" pitchFamily="18" charset="0"/>
              </a:rPr>
              <a:t>考虑图</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V</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E</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是</a:t>
            </a:r>
            <a:r>
              <a:rPr kumimoji="1" lang="en-US" altLang="zh-CN" sz="3200">
                <a:latin typeface="Times New Roman" panose="02020603050405020304" pitchFamily="18" charset="0"/>
              </a:rPr>
              <a:t>V</a:t>
            </a:r>
            <a:r>
              <a:rPr kumimoji="1" lang="zh-CN" altLang="en-US" sz="3200">
                <a:latin typeface="Times New Roman" panose="02020603050405020304" pitchFamily="18" charset="0"/>
              </a:rPr>
              <a:t>的一个子集，如果在</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中任意两个顶点在</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中都不是邻接的，那么</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就是</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的一个独立集。</a:t>
            </a:r>
          </a:p>
        </p:txBody>
      </p:sp>
      <p:sp>
        <p:nvSpPr>
          <p:cNvPr id="180230" name="Text Box 6">
            <a:extLst>
              <a:ext uri="{FF2B5EF4-FFF2-40B4-BE49-F238E27FC236}">
                <a16:creationId xmlns:a16="http://schemas.microsoft.com/office/drawing/2014/main" id="{5E39AC89-D5F4-43B1-8B98-295B1D7240D6}"/>
              </a:ext>
            </a:extLst>
          </p:cNvPr>
          <p:cNvSpPr txBox="1">
            <a:spLocks noChangeArrowheads="1"/>
          </p:cNvSpPr>
          <p:nvPr/>
        </p:nvSpPr>
        <p:spPr bwMode="auto">
          <a:xfrm>
            <a:off x="1752600" y="4343400"/>
            <a:ext cx="6477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Times New Roman" panose="02020603050405020304" pitchFamily="18" charset="0"/>
              </a:rPr>
              <a:t>如果在</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中不存在具有</a:t>
            </a:r>
            <a:r>
              <a:rPr kumimoji="1" lang="en-US" altLang="zh-CN" sz="3200">
                <a:latin typeface="Times New Roman" panose="02020603050405020304" pitchFamily="18" charset="0"/>
              </a:rPr>
              <a:t>|S1|〉|S|</a:t>
            </a:r>
            <a:r>
              <a:rPr kumimoji="1" lang="zh-CN" altLang="en-US" sz="3200">
                <a:latin typeface="Times New Roman" panose="02020603050405020304" pitchFamily="18" charset="0"/>
              </a:rPr>
              <a:t>，则称</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为</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的最大独立集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 calcmode="lin" valueType="num">
                                      <p:cBhvr additive="base">
                                        <p:cTn id="7" dur="500"/>
                                        <p:tgtEl>
                                          <p:spTgt spid="180226"/>
                                        </p:tgtEl>
                                        <p:attrNameLst>
                                          <p:attrName>ppt_x</p:attrName>
                                        </p:attrNameLst>
                                      </p:cBhvr>
                                      <p:tavLst>
                                        <p:tav tm="0">
                                          <p:val>
                                            <p:strVal val="#ppt_x-#ppt_w*1.125000"/>
                                          </p:val>
                                        </p:tav>
                                        <p:tav tm="100000">
                                          <p:val>
                                            <p:strVal val="#ppt_x"/>
                                          </p:val>
                                        </p:tav>
                                      </p:tavLst>
                                    </p:anim>
                                    <p:animEffect transition="in" filter="wipe(right)">
                                      <p:cBhvr>
                                        <p:cTn id="8" dur="500"/>
                                        <p:tgtEl>
                                          <p:spTgt spid="1802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80228"/>
                                        </p:tgtEl>
                                        <p:attrNameLst>
                                          <p:attrName>style.visibility</p:attrName>
                                        </p:attrNameLst>
                                      </p:cBhvr>
                                      <p:to>
                                        <p:strVal val="visible"/>
                                      </p:to>
                                    </p:set>
                                    <p:animEffect transition="in" filter="checkerboard(down)">
                                      <p:cBhvr>
                                        <p:cTn id="13" dur="500"/>
                                        <p:tgtEl>
                                          <p:spTgt spid="180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80230"/>
                                        </p:tgtEl>
                                        <p:attrNameLst>
                                          <p:attrName>style.visibility</p:attrName>
                                        </p:attrNameLst>
                                      </p:cBhvr>
                                      <p:to>
                                        <p:strVal val="visible"/>
                                      </p:to>
                                    </p:set>
                                    <p:animEffect transition="in" filter="checkerboard(down)">
                                      <p:cBhvr>
                                        <p:cTn id="18"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8" grpId="0" autoUpdateAnimBg="0"/>
      <p:bldP spid="180230"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D8580F06-FC14-4523-88D8-C90904D2E5F8}"/>
              </a:ext>
            </a:extLst>
          </p:cNvPr>
          <p:cNvSpPr>
            <a:spLocks noGrp="1"/>
          </p:cNvSpPr>
          <p:nvPr>
            <p:ph type="sldNum" sz="quarter" idx="12"/>
          </p:nvPr>
        </p:nvSpPr>
        <p:spPr/>
        <p:txBody>
          <a:bodyPr/>
          <a:lstStyle/>
          <a:p>
            <a:fld id="{2B9F37C4-651B-4968-B1FE-8EE7821DDB13}" type="slidenum">
              <a:rPr lang="en-US" altLang="zh-CN"/>
              <a:pPr/>
              <a:t>89</a:t>
            </a:fld>
            <a:endParaRPr lang="en-US" altLang="zh-CN"/>
          </a:p>
        </p:txBody>
      </p:sp>
      <p:sp>
        <p:nvSpPr>
          <p:cNvPr id="178178" name="Rectangle 2">
            <a:extLst>
              <a:ext uri="{FF2B5EF4-FFF2-40B4-BE49-F238E27FC236}">
                <a16:creationId xmlns:a16="http://schemas.microsoft.com/office/drawing/2014/main" id="{4EC7F6C8-BC57-4998-AA09-3D2114B302DA}"/>
              </a:ext>
            </a:extLst>
          </p:cNvPr>
          <p:cNvSpPr>
            <a:spLocks noGrp="1" noChangeArrowheads="1"/>
          </p:cNvSpPr>
          <p:nvPr>
            <p:ph type="title" idx="4294967295"/>
          </p:nvPr>
        </p:nvSpPr>
        <p:spPr>
          <a:xfrm>
            <a:off x="900113" y="304800"/>
            <a:ext cx="8243887" cy="1314450"/>
          </a:xfrm>
        </p:spPr>
        <p:txBody>
          <a:bodyPr/>
          <a:lstStyle/>
          <a:p>
            <a:r>
              <a:rPr lang="zh-CN" altLang="en-US" sz="5400" b="1"/>
              <a:t>诱导子图</a:t>
            </a:r>
          </a:p>
        </p:txBody>
      </p:sp>
      <p:sp>
        <p:nvSpPr>
          <p:cNvPr id="178180" name="Text Box 4">
            <a:extLst>
              <a:ext uri="{FF2B5EF4-FFF2-40B4-BE49-F238E27FC236}">
                <a16:creationId xmlns:a16="http://schemas.microsoft.com/office/drawing/2014/main" id="{B1BBABE4-6A3C-4F4E-8541-D6E1011097D0}"/>
              </a:ext>
            </a:extLst>
          </p:cNvPr>
          <p:cNvSpPr txBox="1">
            <a:spLocks noChangeArrowheads="1"/>
          </p:cNvSpPr>
          <p:nvPr/>
        </p:nvSpPr>
        <p:spPr bwMode="auto">
          <a:xfrm>
            <a:off x="1676400" y="1660525"/>
            <a:ext cx="655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顶点</a:t>
            </a:r>
            <a:r>
              <a:rPr lang="en-US" altLang="zh-CN" sz="2200"/>
              <a:t>-</a:t>
            </a:r>
            <a:r>
              <a:rPr lang="zh-CN" altLang="en-US" sz="2200"/>
              <a:t>导出子图</a:t>
            </a:r>
          </a:p>
        </p:txBody>
      </p:sp>
      <p:sp>
        <p:nvSpPr>
          <p:cNvPr id="178181" name="Text Box 5">
            <a:extLst>
              <a:ext uri="{FF2B5EF4-FFF2-40B4-BE49-F238E27FC236}">
                <a16:creationId xmlns:a16="http://schemas.microsoft.com/office/drawing/2014/main" id="{85798732-F8EA-4475-BB16-A1C373674FC5}"/>
              </a:ext>
            </a:extLst>
          </p:cNvPr>
          <p:cNvSpPr txBox="1">
            <a:spLocks noChangeArrowheads="1"/>
          </p:cNvSpPr>
          <p:nvPr/>
        </p:nvSpPr>
        <p:spPr bwMode="auto">
          <a:xfrm>
            <a:off x="1676400" y="2209800"/>
            <a:ext cx="6553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另</a:t>
            </a:r>
            <a:r>
              <a:rPr lang="en-US" altLang="zh-CN" sz="2200"/>
              <a:t>V1</a:t>
            </a:r>
            <a:r>
              <a:rPr lang="zh-CN" altLang="en-US" sz="2200"/>
              <a:t>是图</a:t>
            </a:r>
            <a:r>
              <a:rPr lang="en-US" altLang="zh-CN" sz="2200"/>
              <a:t>G=(V,E)</a:t>
            </a:r>
            <a:r>
              <a:rPr lang="zh-CN" altLang="en-US" sz="2200"/>
              <a:t>的顶点集</a:t>
            </a:r>
            <a:r>
              <a:rPr lang="en-US" altLang="zh-CN" sz="2200"/>
              <a:t>V</a:t>
            </a:r>
            <a:r>
              <a:rPr lang="zh-CN" altLang="en-US" sz="2200"/>
              <a:t>的子集</a:t>
            </a:r>
            <a:r>
              <a:rPr lang="en-US" altLang="zh-CN" sz="2200"/>
              <a:t>,</a:t>
            </a:r>
            <a:r>
              <a:rPr lang="zh-CN" altLang="en-US" sz="2200"/>
              <a:t>如果</a:t>
            </a:r>
            <a:r>
              <a:rPr lang="en-US" altLang="zh-CN" sz="2200"/>
              <a:t>E1</a:t>
            </a:r>
            <a:r>
              <a:rPr lang="zh-CN" altLang="en-US" sz="2200"/>
              <a:t>是</a:t>
            </a:r>
            <a:r>
              <a:rPr lang="en-US" altLang="zh-CN" sz="2200"/>
              <a:t>E</a:t>
            </a:r>
            <a:r>
              <a:rPr lang="zh-CN" altLang="en-US" sz="2200"/>
              <a:t>的子集</a:t>
            </a:r>
            <a:r>
              <a:rPr lang="en-US" altLang="zh-CN" sz="2200"/>
              <a:t>,</a:t>
            </a:r>
            <a:r>
              <a:rPr lang="zh-CN" altLang="en-US" sz="2200"/>
              <a:t>且边</a:t>
            </a:r>
            <a:r>
              <a:rPr lang="en-US" altLang="zh-CN" sz="2200"/>
              <a:t>(vi,vj)</a:t>
            </a:r>
            <a:r>
              <a:rPr lang="zh-CN" altLang="en-US" sz="2200"/>
              <a:t>属于</a:t>
            </a:r>
            <a:r>
              <a:rPr lang="en-US" altLang="zh-CN" sz="2200"/>
              <a:t>E1,</a:t>
            </a:r>
            <a:r>
              <a:rPr lang="zh-CN" altLang="en-US" sz="2200"/>
              <a:t>当且仅当</a:t>
            </a:r>
            <a:r>
              <a:rPr lang="en-US" altLang="zh-CN" sz="2200"/>
              <a:t>vi</a:t>
            </a:r>
            <a:r>
              <a:rPr lang="zh-CN" altLang="en-US" sz="2200"/>
              <a:t>和</a:t>
            </a:r>
            <a:r>
              <a:rPr lang="en-US" altLang="zh-CN" sz="2200"/>
              <a:t>vj</a:t>
            </a:r>
            <a:r>
              <a:rPr lang="zh-CN" altLang="en-US" sz="2200"/>
              <a:t>属于</a:t>
            </a:r>
            <a:r>
              <a:rPr lang="en-US" altLang="zh-CN" sz="2200"/>
              <a:t>V1,</a:t>
            </a:r>
            <a:r>
              <a:rPr lang="zh-CN" altLang="en-US" sz="2200"/>
              <a:t>那么子图</a:t>
            </a:r>
            <a:r>
              <a:rPr lang="en-US" altLang="zh-CN" sz="2200"/>
              <a:t>G1=(V1,E1)</a:t>
            </a:r>
            <a:r>
              <a:rPr lang="zh-CN" altLang="en-US" sz="2200"/>
              <a:t>就叫做</a:t>
            </a:r>
            <a:r>
              <a:rPr lang="en-US" altLang="zh-CN" sz="2200"/>
              <a:t>G</a:t>
            </a:r>
            <a:r>
              <a:rPr lang="zh-CN" altLang="en-US" sz="2200"/>
              <a:t>在顶点集</a:t>
            </a:r>
            <a:r>
              <a:rPr lang="en-US" altLang="zh-CN" sz="2200"/>
              <a:t>V1</a:t>
            </a:r>
            <a:r>
              <a:rPr lang="zh-CN" altLang="en-US" sz="2200"/>
              <a:t>上的导出子图。</a:t>
            </a:r>
          </a:p>
        </p:txBody>
      </p:sp>
      <p:sp>
        <p:nvSpPr>
          <p:cNvPr id="178182" name="Text Box 6">
            <a:extLst>
              <a:ext uri="{FF2B5EF4-FFF2-40B4-BE49-F238E27FC236}">
                <a16:creationId xmlns:a16="http://schemas.microsoft.com/office/drawing/2014/main" id="{5ED3ED84-9D9C-46EE-A1CE-0E572F81FE3D}"/>
              </a:ext>
            </a:extLst>
          </p:cNvPr>
          <p:cNvSpPr txBox="1">
            <a:spLocks noChangeArrowheads="1"/>
          </p:cNvSpPr>
          <p:nvPr/>
        </p:nvSpPr>
        <p:spPr bwMode="auto">
          <a:xfrm>
            <a:off x="1676400" y="3886200"/>
            <a:ext cx="617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如果</a:t>
            </a:r>
            <a:r>
              <a:rPr lang="en-US" altLang="zh-CN" sz="2200"/>
              <a:t>vi</a:t>
            </a:r>
            <a:r>
              <a:rPr lang="zh-CN" altLang="en-US" sz="2200"/>
              <a:t>和</a:t>
            </a:r>
            <a:r>
              <a:rPr lang="en-US" altLang="zh-CN" sz="2200"/>
              <a:t>vj</a:t>
            </a:r>
            <a:r>
              <a:rPr lang="zh-CN" altLang="en-US" sz="2200"/>
              <a:t>属于</a:t>
            </a:r>
            <a:r>
              <a:rPr lang="en-US" altLang="zh-CN" sz="2200"/>
              <a:t>V1</a:t>
            </a:r>
            <a:r>
              <a:rPr lang="zh-CN" altLang="en-US" sz="2200"/>
              <a:t>，那么</a:t>
            </a:r>
            <a:r>
              <a:rPr lang="en-US" altLang="zh-CN" sz="2200"/>
              <a:t>E</a:t>
            </a:r>
            <a:r>
              <a:rPr lang="zh-CN" altLang="en-US" sz="2200"/>
              <a:t>中任何一条以</a:t>
            </a:r>
            <a:r>
              <a:rPr lang="en-US" altLang="zh-CN" sz="2200"/>
              <a:t>vi</a:t>
            </a:r>
            <a:r>
              <a:rPr lang="zh-CN" altLang="en-US" sz="2200"/>
              <a:t>和</a:t>
            </a:r>
            <a:r>
              <a:rPr lang="en-US" altLang="zh-CN" sz="2200"/>
              <a:t>vj</a:t>
            </a:r>
            <a:r>
              <a:rPr lang="zh-CN" altLang="en-US" sz="2200"/>
              <a:t>为端点的边都属于</a:t>
            </a:r>
            <a:r>
              <a:rPr lang="en-US" altLang="zh-CN" sz="2200"/>
              <a:t>E1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p:tgtEl>
                                          <p:spTgt spid="178178"/>
                                        </p:tgtEl>
                                        <p:attrNameLst>
                                          <p:attrName>ppt_x</p:attrName>
                                        </p:attrNameLst>
                                      </p:cBhvr>
                                      <p:tavLst>
                                        <p:tav tm="0">
                                          <p:val>
                                            <p:strVal val="#ppt_x-#ppt_w*1.125000"/>
                                          </p:val>
                                        </p:tav>
                                        <p:tav tm="100000">
                                          <p:val>
                                            <p:strVal val="#ppt_x"/>
                                          </p:val>
                                        </p:tav>
                                      </p:tavLst>
                                    </p:anim>
                                    <p:animEffect transition="in" filter="wipe(right)">
                                      <p:cBhvr>
                                        <p:cTn id="8" dur="500"/>
                                        <p:tgtEl>
                                          <p:spTgt spid="1781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8180"/>
                                        </p:tgtEl>
                                        <p:attrNameLst>
                                          <p:attrName>style.visibility</p:attrName>
                                        </p:attrNameLst>
                                      </p:cBhvr>
                                      <p:to>
                                        <p:strVal val="visible"/>
                                      </p:to>
                                    </p:set>
                                    <p:animEffect transition="in" filter="checkerboard(down)">
                                      <p:cBhvr>
                                        <p:cTn id="13" dur="500"/>
                                        <p:tgtEl>
                                          <p:spTgt spid="1781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78181"/>
                                        </p:tgtEl>
                                        <p:attrNameLst>
                                          <p:attrName>style.visibility</p:attrName>
                                        </p:attrNameLst>
                                      </p:cBhvr>
                                      <p:to>
                                        <p:strVal val="visible"/>
                                      </p:to>
                                    </p:set>
                                    <p:animEffect transition="in" filter="checkerboard(down)">
                                      <p:cBhvr>
                                        <p:cTn id="18" dur="500"/>
                                        <p:tgtEl>
                                          <p:spTgt spid="178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78182"/>
                                        </p:tgtEl>
                                        <p:attrNameLst>
                                          <p:attrName>style.visibility</p:attrName>
                                        </p:attrNameLst>
                                      </p:cBhvr>
                                      <p:to>
                                        <p:strVal val="visible"/>
                                      </p:to>
                                    </p:set>
                                    <p:animEffect transition="in" filter="checkerboard(down)">
                                      <p:cBhvr>
                                        <p:cTn id="2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80" grpId="0" autoUpdateAnimBg="0"/>
      <p:bldP spid="178181" grpId="0" autoUpdateAnimBg="0"/>
      <p:bldP spid="1781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7715561E-9F03-4CA6-99C7-756674839020}"/>
              </a:ext>
            </a:extLst>
          </p:cNvPr>
          <p:cNvSpPr>
            <a:spLocks noGrp="1"/>
          </p:cNvSpPr>
          <p:nvPr>
            <p:ph type="sldNum" sz="quarter" idx="12"/>
          </p:nvPr>
        </p:nvSpPr>
        <p:spPr/>
        <p:txBody>
          <a:bodyPr/>
          <a:lstStyle/>
          <a:p>
            <a:fld id="{C7217309-CDE8-4A47-A3F1-4B131C0893CB}" type="slidenum">
              <a:rPr lang="en-US" altLang="zh-CN"/>
              <a:pPr/>
              <a:t>9</a:t>
            </a:fld>
            <a:endParaRPr lang="en-US" altLang="zh-CN"/>
          </a:p>
        </p:txBody>
      </p:sp>
      <p:sp>
        <p:nvSpPr>
          <p:cNvPr id="182274" name="Rectangle 2">
            <a:extLst>
              <a:ext uri="{FF2B5EF4-FFF2-40B4-BE49-F238E27FC236}">
                <a16:creationId xmlns:a16="http://schemas.microsoft.com/office/drawing/2014/main" id="{EF9DAA0E-419B-4A58-9B1F-935851EB2773}"/>
              </a:ext>
            </a:extLst>
          </p:cNvPr>
          <p:cNvSpPr>
            <a:spLocks noGrp="1" noChangeArrowheads="1"/>
          </p:cNvSpPr>
          <p:nvPr>
            <p:ph type="title" idx="4294967295"/>
          </p:nvPr>
        </p:nvSpPr>
        <p:spPr>
          <a:xfrm>
            <a:off x="900113" y="304800"/>
            <a:ext cx="8243887" cy="1314450"/>
          </a:xfrm>
        </p:spPr>
        <p:txBody>
          <a:bodyPr/>
          <a:lstStyle/>
          <a:p>
            <a:r>
              <a:rPr lang="zh-CN" altLang="en-US"/>
              <a:t>浙江大学</a:t>
            </a:r>
            <a:r>
              <a:rPr lang="en-US" altLang="zh-CN"/>
              <a:t>ACM</a:t>
            </a:r>
            <a:r>
              <a:rPr lang="zh-CN" altLang="en-US"/>
              <a:t>集训队选拔标准</a:t>
            </a:r>
          </a:p>
        </p:txBody>
      </p:sp>
      <p:sp>
        <p:nvSpPr>
          <p:cNvPr id="182276" name="Text Box 4">
            <a:extLst>
              <a:ext uri="{FF2B5EF4-FFF2-40B4-BE49-F238E27FC236}">
                <a16:creationId xmlns:a16="http://schemas.microsoft.com/office/drawing/2014/main" id="{3DF3949D-095F-4ABD-B446-BA789922B929}"/>
              </a:ext>
            </a:extLst>
          </p:cNvPr>
          <p:cNvSpPr txBox="1">
            <a:spLocks noChangeArrowheads="1"/>
          </p:cNvSpPr>
          <p:nvPr/>
        </p:nvSpPr>
        <p:spPr bwMode="auto">
          <a:xfrm>
            <a:off x="838200" y="1828800"/>
            <a:ext cx="7772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t>根据校内程序设计竞赛的结果，现拟定集训队具体选拔标准如下：</a:t>
            </a:r>
          </a:p>
          <a:p>
            <a:endParaRPr lang="zh-CN" altLang="en-US" sz="2000"/>
          </a:p>
          <a:p>
            <a:r>
              <a:rPr lang="en-US" altLang="zh-CN" sz="2000"/>
              <a:t>1. </a:t>
            </a:r>
            <a:r>
              <a:rPr lang="zh-CN" altLang="en-US" sz="2000"/>
              <a:t>曾参加过去年暑假集训的队员自愿入围；</a:t>
            </a:r>
          </a:p>
          <a:p>
            <a:r>
              <a:rPr lang="zh-CN" altLang="en-US" sz="2000"/>
              <a:t>    未参加过集训，但满足下列条件者自愿入围：</a:t>
            </a:r>
          </a:p>
          <a:p>
            <a:r>
              <a:rPr lang="en-US" altLang="zh-CN" sz="2000"/>
              <a:t>2. </a:t>
            </a:r>
            <a:r>
              <a:rPr lang="zh-CN" altLang="en-US" sz="2000"/>
              <a:t>对</a:t>
            </a:r>
            <a:r>
              <a:rPr lang="en-US" altLang="zh-CN" sz="2000"/>
              <a:t>ACM ICPC</a:t>
            </a:r>
            <a:r>
              <a:rPr lang="zh-CN" altLang="en-US" sz="2000"/>
              <a:t>活动有极大热情，视练习题如游戏；并且</a:t>
            </a:r>
          </a:p>
          <a:p>
            <a:r>
              <a:rPr lang="en-US" altLang="zh-CN" sz="2000"/>
              <a:t>3. </a:t>
            </a:r>
            <a:r>
              <a:rPr lang="zh-CN" altLang="en-US" sz="2000"/>
              <a:t>校内程序设计竞赛前</a:t>
            </a:r>
            <a:r>
              <a:rPr lang="en-US" altLang="zh-CN" sz="2000"/>
              <a:t>5</a:t>
            </a:r>
            <a:r>
              <a:rPr lang="zh-CN" altLang="en-US" sz="2000"/>
              <a:t>名；或者</a:t>
            </a:r>
          </a:p>
          <a:p>
            <a:r>
              <a:rPr lang="en-US" altLang="zh-CN" sz="2000"/>
              <a:t>4. </a:t>
            </a:r>
            <a:r>
              <a:rPr lang="zh-CN" altLang="en-US" sz="2000"/>
              <a:t>校内程序设计竞赛第</a:t>
            </a:r>
            <a:r>
              <a:rPr lang="en-US" altLang="zh-CN" sz="2000"/>
              <a:t>6-9</a:t>
            </a:r>
            <a:r>
              <a:rPr lang="zh-CN" altLang="en-US" sz="2000"/>
              <a:t>名，并且</a:t>
            </a:r>
            <a:r>
              <a:rPr lang="en-US" altLang="zh-CN" sz="2000"/>
              <a:t>7</a:t>
            </a:r>
            <a:r>
              <a:rPr lang="zh-CN" altLang="en-US" sz="2000"/>
              <a:t>月</a:t>
            </a:r>
            <a:r>
              <a:rPr lang="en-US" altLang="zh-CN" sz="2000"/>
              <a:t>1</a:t>
            </a:r>
            <a:r>
              <a:rPr lang="zh-CN" altLang="en-US" sz="2000"/>
              <a:t>日前在</a:t>
            </a:r>
            <a:r>
              <a:rPr lang="en-US" altLang="zh-CN" sz="2000"/>
              <a:t>ZOJ</a:t>
            </a:r>
            <a:r>
              <a:rPr lang="zh-CN" altLang="en-US" sz="2000"/>
              <a:t>通过至少</a:t>
            </a:r>
            <a:r>
              <a:rPr lang="en-US" altLang="zh-CN" sz="2000"/>
              <a:t>100     </a:t>
            </a:r>
            <a:r>
              <a:rPr lang="zh-CN" altLang="en-US" sz="2000"/>
              <a:t>题；或者</a:t>
            </a:r>
          </a:p>
          <a:p>
            <a:r>
              <a:rPr lang="en-US" altLang="zh-CN" sz="2000"/>
              <a:t>5. </a:t>
            </a:r>
            <a:r>
              <a:rPr lang="zh-CN" altLang="en-US" sz="2000"/>
              <a:t>校内程序设计竞赛第</a:t>
            </a:r>
            <a:r>
              <a:rPr lang="en-US" altLang="zh-CN" sz="2000"/>
              <a:t>10-15</a:t>
            </a:r>
            <a:r>
              <a:rPr lang="zh-CN" altLang="en-US" sz="2000"/>
              <a:t>名，并且</a:t>
            </a:r>
            <a:r>
              <a:rPr lang="en-US" altLang="zh-CN" sz="2000"/>
              <a:t>7</a:t>
            </a:r>
            <a:r>
              <a:rPr lang="zh-CN" altLang="en-US" sz="2000"/>
              <a:t>月</a:t>
            </a:r>
            <a:r>
              <a:rPr lang="en-US" altLang="zh-CN" sz="2000"/>
              <a:t>1</a:t>
            </a:r>
            <a:r>
              <a:rPr lang="zh-CN" altLang="en-US" sz="2000"/>
              <a:t>日前在</a:t>
            </a:r>
            <a:r>
              <a:rPr lang="en-US" altLang="zh-CN" sz="2000"/>
              <a:t>ZOJ</a:t>
            </a:r>
            <a:r>
              <a:rPr lang="zh-CN" altLang="en-US" sz="2000"/>
              <a:t>通过至少  </a:t>
            </a:r>
            <a:r>
              <a:rPr lang="en-US" altLang="zh-CN" sz="2000"/>
              <a:t>150</a:t>
            </a:r>
            <a:r>
              <a:rPr lang="zh-CN" altLang="en-US" sz="2000"/>
              <a:t>题；或者</a:t>
            </a:r>
          </a:p>
          <a:p>
            <a:r>
              <a:rPr lang="en-US" altLang="zh-CN" sz="2000"/>
              <a:t>6. 7</a:t>
            </a:r>
            <a:r>
              <a:rPr lang="zh-CN" altLang="en-US" sz="2000"/>
              <a:t>月</a:t>
            </a:r>
            <a:r>
              <a:rPr lang="en-US" altLang="zh-CN" sz="2000"/>
              <a:t>1</a:t>
            </a:r>
            <a:r>
              <a:rPr lang="zh-CN" altLang="en-US" sz="2000"/>
              <a:t>日前在</a:t>
            </a:r>
            <a:r>
              <a:rPr lang="en-US" altLang="zh-CN" sz="2000"/>
              <a:t>ZOJ</a:t>
            </a:r>
            <a:r>
              <a:rPr lang="zh-CN" altLang="en-US" sz="2000"/>
              <a:t>通过至少</a:t>
            </a:r>
            <a:r>
              <a:rPr lang="en-US" altLang="zh-CN" sz="2000"/>
              <a:t>200</a:t>
            </a:r>
            <a:r>
              <a:rPr lang="zh-CN" altLang="en-US" sz="2000"/>
              <a:t>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checkerboard(across)">
                                      <p:cBhvr>
                                        <p:cTn id="7" dur="5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82276"/>
                                        </p:tgtEl>
                                        <p:attrNameLst>
                                          <p:attrName>style.visibility</p:attrName>
                                        </p:attrNameLst>
                                      </p:cBhvr>
                                      <p:to>
                                        <p:strVal val="visible"/>
                                      </p:to>
                                    </p:set>
                                    <p:animEffect transition="in" filter="checkerboard(down)">
                                      <p:cBhvr>
                                        <p:cTn id="12"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2DA729E6-93E7-47CB-91EE-3471B57CA7CD}"/>
              </a:ext>
            </a:extLst>
          </p:cNvPr>
          <p:cNvSpPr>
            <a:spLocks noGrp="1"/>
          </p:cNvSpPr>
          <p:nvPr>
            <p:ph type="sldNum" sz="quarter" idx="12"/>
          </p:nvPr>
        </p:nvSpPr>
        <p:spPr/>
        <p:txBody>
          <a:bodyPr/>
          <a:lstStyle/>
          <a:p>
            <a:fld id="{85B92F2A-D6E5-4BF7-B8EB-20C8EEC01338}" type="slidenum">
              <a:rPr lang="en-US" altLang="zh-CN"/>
              <a:pPr/>
              <a:t>90</a:t>
            </a:fld>
            <a:endParaRPr lang="en-US" altLang="zh-CN"/>
          </a:p>
        </p:txBody>
      </p:sp>
      <p:sp>
        <p:nvSpPr>
          <p:cNvPr id="175106" name="Rectangle 2">
            <a:extLst>
              <a:ext uri="{FF2B5EF4-FFF2-40B4-BE49-F238E27FC236}">
                <a16:creationId xmlns:a16="http://schemas.microsoft.com/office/drawing/2014/main" id="{9D51BF1C-11D0-4BD8-846E-864DEC56594D}"/>
              </a:ext>
            </a:extLst>
          </p:cNvPr>
          <p:cNvSpPr>
            <a:spLocks noGrp="1" noChangeArrowheads="1"/>
          </p:cNvSpPr>
          <p:nvPr>
            <p:ph type="title" idx="4294967295"/>
          </p:nvPr>
        </p:nvSpPr>
        <p:spPr>
          <a:xfrm>
            <a:off x="1143000" y="304800"/>
            <a:ext cx="6872288" cy="1371600"/>
          </a:xfrm>
        </p:spPr>
        <p:txBody>
          <a:bodyPr/>
          <a:lstStyle/>
          <a:p>
            <a:r>
              <a:rPr lang="zh-CN" altLang="en-US" sz="5400" b="1"/>
              <a:t>弦图</a:t>
            </a:r>
          </a:p>
        </p:txBody>
      </p:sp>
      <p:sp>
        <p:nvSpPr>
          <p:cNvPr id="175108" name="Text Box 4">
            <a:extLst>
              <a:ext uri="{FF2B5EF4-FFF2-40B4-BE49-F238E27FC236}">
                <a16:creationId xmlns:a16="http://schemas.microsoft.com/office/drawing/2014/main" id="{CFA53770-A09F-4708-AB8C-4CCD1204066B}"/>
              </a:ext>
            </a:extLst>
          </p:cNvPr>
          <p:cNvSpPr txBox="1">
            <a:spLocks noChangeArrowheads="1"/>
          </p:cNvSpPr>
          <p:nvPr/>
        </p:nvSpPr>
        <p:spPr bwMode="auto">
          <a:xfrm>
            <a:off x="1219200" y="1676400"/>
            <a:ext cx="701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FF3300"/>
                </a:solidFill>
                <a:latin typeface="Times New Roman" panose="02020603050405020304" pitchFamily="18" charset="0"/>
              </a:rPr>
              <a:t>定理</a:t>
            </a:r>
            <a:r>
              <a:rPr kumimoji="1" lang="en-US" altLang="zh-CN" sz="4000">
                <a:latin typeface="Times New Roman" panose="02020603050405020304" pitchFamily="18" charset="0"/>
              </a:rPr>
              <a:t>:</a:t>
            </a:r>
            <a:r>
              <a:rPr kumimoji="1" lang="zh-CN" altLang="en-US" sz="4000">
                <a:latin typeface="Times New Roman" panose="02020603050405020304" pitchFamily="18" charset="0"/>
              </a:rPr>
              <a:t>如果一个图的任何诱导子图都不是</a:t>
            </a:r>
            <a:r>
              <a:rPr kumimoji="1" lang="en-US" altLang="zh-CN" sz="4000">
                <a:latin typeface="Times New Roman" panose="02020603050405020304" pitchFamily="18" charset="0"/>
              </a:rPr>
              <a:t>K</a:t>
            </a:r>
            <a:r>
              <a:rPr kumimoji="1" lang="zh-CN" altLang="en-US" sz="4000">
                <a:latin typeface="Times New Roman" panose="02020603050405020304" pitchFamily="18" charset="0"/>
              </a:rPr>
              <a:t>阶环</a:t>
            </a:r>
            <a:r>
              <a:rPr kumimoji="1" lang="en-US" altLang="zh-CN" sz="4000">
                <a:latin typeface="Times New Roman" panose="02020603050405020304" pitchFamily="18" charset="0"/>
              </a:rPr>
              <a:t>(K&gt;=4),</a:t>
            </a:r>
            <a:r>
              <a:rPr kumimoji="1" lang="zh-CN" altLang="en-US" sz="4000">
                <a:latin typeface="Times New Roman" panose="02020603050405020304" pitchFamily="18" charset="0"/>
              </a:rPr>
              <a:t>那么该图称为弦图</a:t>
            </a:r>
          </a:p>
        </p:txBody>
      </p:sp>
      <p:pic>
        <p:nvPicPr>
          <p:cNvPr id="175109" name="Picture 5">
            <a:extLst>
              <a:ext uri="{FF2B5EF4-FFF2-40B4-BE49-F238E27FC236}">
                <a16:creationId xmlns:a16="http://schemas.microsoft.com/office/drawing/2014/main" id="{736AC1C3-4CD9-48FF-BAA8-4A043A244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57600"/>
            <a:ext cx="5257800"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p:tgtEl>
                                          <p:spTgt spid="175106"/>
                                        </p:tgtEl>
                                        <p:attrNameLst>
                                          <p:attrName>ppt_x</p:attrName>
                                        </p:attrNameLst>
                                      </p:cBhvr>
                                      <p:tavLst>
                                        <p:tav tm="0">
                                          <p:val>
                                            <p:strVal val="#ppt_x-#ppt_w*1.125000"/>
                                          </p:val>
                                        </p:tav>
                                        <p:tav tm="100000">
                                          <p:val>
                                            <p:strVal val="#ppt_x"/>
                                          </p:val>
                                        </p:tav>
                                      </p:tavLst>
                                    </p:anim>
                                    <p:animEffect transition="in" filter="wipe(right)">
                                      <p:cBhvr>
                                        <p:cTn id="8" dur="500"/>
                                        <p:tgtEl>
                                          <p:spTgt spid="17510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5108"/>
                                        </p:tgtEl>
                                        <p:attrNameLst>
                                          <p:attrName>style.visibility</p:attrName>
                                        </p:attrNameLst>
                                      </p:cBhvr>
                                      <p:to>
                                        <p:strVal val="visible"/>
                                      </p:to>
                                    </p:set>
                                    <p:animEffect transition="in" filter="checkerboard(down)">
                                      <p:cBhvr>
                                        <p:cTn id="13" dur="500"/>
                                        <p:tgtEl>
                                          <p:spTgt spid="1751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75109"/>
                                        </p:tgtEl>
                                        <p:attrNameLst>
                                          <p:attrName>style.visibility</p:attrName>
                                        </p:attrNameLst>
                                      </p:cBhvr>
                                      <p:to>
                                        <p:strVal val="visible"/>
                                      </p:to>
                                    </p:set>
                                    <p:animEffect transition="in" filter="checkerboard(down)">
                                      <p:cBhvr>
                                        <p:cTn id="18" dur="5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7C71D8B-EF8C-4251-9289-CE7D794E3744}"/>
              </a:ext>
            </a:extLst>
          </p:cNvPr>
          <p:cNvSpPr>
            <a:spLocks noGrp="1"/>
          </p:cNvSpPr>
          <p:nvPr>
            <p:ph type="sldNum" sz="quarter" idx="12"/>
          </p:nvPr>
        </p:nvSpPr>
        <p:spPr/>
        <p:txBody>
          <a:bodyPr/>
          <a:lstStyle/>
          <a:p>
            <a:fld id="{C32CC87B-4675-43B1-981E-E2E2F1CBD13A}" type="slidenum">
              <a:rPr lang="en-US" altLang="zh-CN"/>
              <a:pPr/>
              <a:t>91</a:t>
            </a:fld>
            <a:endParaRPr lang="en-US" altLang="zh-CN"/>
          </a:p>
        </p:txBody>
      </p:sp>
      <p:sp>
        <p:nvSpPr>
          <p:cNvPr id="176130" name="Rectangle 2">
            <a:extLst>
              <a:ext uri="{FF2B5EF4-FFF2-40B4-BE49-F238E27FC236}">
                <a16:creationId xmlns:a16="http://schemas.microsoft.com/office/drawing/2014/main" id="{F13A9F02-5B64-4054-9A25-EAA3E3799C9D}"/>
              </a:ext>
            </a:extLst>
          </p:cNvPr>
          <p:cNvSpPr>
            <a:spLocks noGrp="1" noChangeArrowheads="1"/>
          </p:cNvSpPr>
          <p:nvPr>
            <p:ph type="title" idx="4294967295"/>
          </p:nvPr>
        </p:nvSpPr>
        <p:spPr>
          <a:xfrm>
            <a:off x="900113" y="304800"/>
            <a:ext cx="8243887" cy="1314450"/>
          </a:xfrm>
        </p:spPr>
        <p:txBody>
          <a:bodyPr/>
          <a:lstStyle/>
          <a:p>
            <a:r>
              <a:rPr lang="en-US" altLang="zh-CN" sz="4800"/>
              <a:t>Fishing Net (ZOJ 1015)</a:t>
            </a:r>
          </a:p>
        </p:txBody>
      </p:sp>
      <p:sp>
        <p:nvSpPr>
          <p:cNvPr id="176132" name="Text Box 4">
            <a:extLst>
              <a:ext uri="{FF2B5EF4-FFF2-40B4-BE49-F238E27FC236}">
                <a16:creationId xmlns:a16="http://schemas.microsoft.com/office/drawing/2014/main" id="{04F00FB7-DFC0-4E73-8B9E-4078A8F2EB9C}"/>
              </a:ext>
            </a:extLst>
          </p:cNvPr>
          <p:cNvSpPr txBox="1">
            <a:spLocks noChangeArrowheads="1"/>
          </p:cNvSpPr>
          <p:nvPr/>
        </p:nvSpPr>
        <p:spPr bwMode="auto">
          <a:xfrm>
            <a:off x="1600200" y="3352800"/>
            <a:ext cx="670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a:latin typeface="Times New Roman" panose="02020603050405020304" pitchFamily="18" charset="0"/>
              </a:rPr>
              <a:t>判断一个图是否是弦图</a:t>
            </a:r>
            <a:r>
              <a:rPr kumimoji="1"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p:tgtEl>
                                          <p:spTgt spid="176130"/>
                                        </p:tgtEl>
                                        <p:attrNameLst>
                                          <p:attrName>ppt_y</p:attrName>
                                        </p:attrNameLst>
                                      </p:cBhvr>
                                      <p:tavLst>
                                        <p:tav tm="0">
                                          <p:val>
                                            <p:strVal val="#ppt_y-#ppt_h*1.125000"/>
                                          </p:val>
                                        </p:tav>
                                        <p:tav tm="100000">
                                          <p:val>
                                            <p:strVal val="#ppt_y"/>
                                          </p:val>
                                        </p:tav>
                                      </p:tavLst>
                                    </p:anim>
                                    <p:animEffect transition="in" filter="wipe(down)">
                                      <p:cBhvr>
                                        <p:cTn id="8" dur="500"/>
                                        <p:tgtEl>
                                          <p:spTgt spid="17613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6132"/>
                                        </p:tgtEl>
                                        <p:attrNameLst>
                                          <p:attrName>style.visibility</p:attrName>
                                        </p:attrNameLst>
                                      </p:cBhvr>
                                      <p:to>
                                        <p:strVal val="visible"/>
                                      </p:to>
                                    </p:set>
                                    <p:animEffect transition="in" filter="wipe(up)">
                                      <p:cBhvr>
                                        <p:cTn id="13"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61B17B8D-31B3-4AC8-A296-7B5D0871F50A}"/>
              </a:ext>
            </a:extLst>
          </p:cNvPr>
          <p:cNvSpPr>
            <a:spLocks noGrp="1"/>
          </p:cNvSpPr>
          <p:nvPr>
            <p:ph type="sldNum" sz="quarter" idx="12"/>
          </p:nvPr>
        </p:nvSpPr>
        <p:spPr/>
        <p:txBody>
          <a:bodyPr/>
          <a:lstStyle/>
          <a:p>
            <a:fld id="{7E4590CE-28C4-43BF-A1CD-420837A02C38}" type="slidenum">
              <a:rPr lang="en-US" altLang="zh-CN"/>
              <a:pPr/>
              <a:t>92</a:t>
            </a:fld>
            <a:endParaRPr lang="en-US" altLang="zh-CN"/>
          </a:p>
        </p:txBody>
      </p:sp>
      <p:sp>
        <p:nvSpPr>
          <p:cNvPr id="62466" name="Rectangle 2">
            <a:extLst>
              <a:ext uri="{FF2B5EF4-FFF2-40B4-BE49-F238E27FC236}">
                <a16:creationId xmlns:a16="http://schemas.microsoft.com/office/drawing/2014/main" id="{05F99ADD-1F18-4A3B-AA68-CBFE65D5CDF5}"/>
              </a:ext>
            </a:extLst>
          </p:cNvPr>
          <p:cNvSpPr>
            <a:spLocks noGrp="1" noChangeArrowheads="1"/>
          </p:cNvSpPr>
          <p:nvPr>
            <p:ph type="title"/>
          </p:nvPr>
        </p:nvSpPr>
        <p:spPr/>
        <p:txBody>
          <a:bodyPr/>
          <a:lstStyle/>
          <a:p>
            <a:r>
              <a:rPr lang="zh-CN" altLang="en-US" sz="5400" b="1"/>
              <a:t>计算几何</a:t>
            </a:r>
          </a:p>
        </p:txBody>
      </p:sp>
      <p:sp>
        <p:nvSpPr>
          <p:cNvPr id="62468" name="Text Box 4">
            <a:extLst>
              <a:ext uri="{FF2B5EF4-FFF2-40B4-BE49-F238E27FC236}">
                <a16:creationId xmlns:a16="http://schemas.microsoft.com/office/drawing/2014/main" id="{D36B5696-86CE-47BE-AD8B-0B50B024A5D9}"/>
              </a:ext>
            </a:extLst>
          </p:cNvPr>
          <p:cNvSpPr txBox="1">
            <a:spLocks noChangeArrowheads="1"/>
          </p:cNvSpPr>
          <p:nvPr/>
        </p:nvSpPr>
        <p:spPr bwMode="auto">
          <a:xfrm>
            <a:off x="1752600" y="2239963"/>
            <a:ext cx="754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判两条线断相交</a:t>
            </a:r>
          </a:p>
        </p:txBody>
      </p:sp>
      <p:sp>
        <p:nvSpPr>
          <p:cNvPr id="62469" name="Text Box 5">
            <a:extLst>
              <a:ext uri="{FF2B5EF4-FFF2-40B4-BE49-F238E27FC236}">
                <a16:creationId xmlns:a16="http://schemas.microsoft.com/office/drawing/2014/main" id="{DA57B41D-936B-4440-8E45-F7F4CC74794A}"/>
              </a:ext>
            </a:extLst>
          </p:cNvPr>
          <p:cNvSpPr txBox="1">
            <a:spLocks noChangeArrowheads="1"/>
          </p:cNvSpPr>
          <p:nvPr/>
        </p:nvSpPr>
        <p:spPr bwMode="auto">
          <a:xfrm>
            <a:off x="1752600" y="2849563"/>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判点在多边性内部</a:t>
            </a:r>
          </a:p>
        </p:txBody>
      </p:sp>
      <p:sp>
        <p:nvSpPr>
          <p:cNvPr id="62470" name="Text Box 6">
            <a:extLst>
              <a:ext uri="{FF2B5EF4-FFF2-40B4-BE49-F238E27FC236}">
                <a16:creationId xmlns:a16="http://schemas.microsoft.com/office/drawing/2014/main" id="{C8A6ADC0-2B41-4690-BD0A-C1E515565A75}"/>
              </a:ext>
            </a:extLst>
          </p:cNvPr>
          <p:cNvSpPr txBox="1">
            <a:spLocks noChangeArrowheads="1"/>
          </p:cNvSpPr>
          <p:nvPr/>
        </p:nvSpPr>
        <p:spPr bwMode="auto">
          <a:xfrm>
            <a:off x="1752600" y="3429000"/>
            <a:ext cx="533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二维凸包</a:t>
            </a:r>
          </a:p>
        </p:txBody>
      </p:sp>
      <p:sp>
        <p:nvSpPr>
          <p:cNvPr id="62471" name="Rectangle 7">
            <a:extLst>
              <a:ext uri="{FF2B5EF4-FFF2-40B4-BE49-F238E27FC236}">
                <a16:creationId xmlns:a16="http://schemas.microsoft.com/office/drawing/2014/main" id="{920129BC-911E-46CA-8382-3BC538526A52}"/>
              </a:ext>
            </a:extLst>
          </p:cNvPr>
          <p:cNvSpPr>
            <a:spLocks noChangeArrowheads="1"/>
          </p:cNvSpPr>
          <p:nvPr/>
        </p:nvSpPr>
        <p:spPr bwMode="auto">
          <a:xfrm>
            <a:off x="1752600" y="1722438"/>
            <a:ext cx="1339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叉乘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p:tgtEl>
                                          <p:spTgt spid="62466"/>
                                        </p:tgtEl>
                                        <p:attrNameLst>
                                          <p:attrName>ppt_x</p:attrName>
                                        </p:attrNameLst>
                                      </p:cBhvr>
                                      <p:tavLst>
                                        <p:tav tm="0">
                                          <p:val>
                                            <p:strVal val="#ppt_x-#ppt_w*1.125000"/>
                                          </p:val>
                                        </p:tav>
                                        <p:tav tm="100000">
                                          <p:val>
                                            <p:strVal val="#ppt_x"/>
                                          </p:val>
                                        </p:tav>
                                      </p:tavLst>
                                    </p:anim>
                                    <p:animEffect transition="in" filter="wipe(right)">
                                      <p:cBhvr>
                                        <p:cTn id="8" dur="500"/>
                                        <p:tgtEl>
                                          <p:spTgt spid="624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Effect transition="in" filter="checkerboard(down)">
                                      <p:cBhvr>
                                        <p:cTn id="13" dur="500"/>
                                        <p:tgtEl>
                                          <p:spTgt spid="624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62468"/>
                                        </p:tgtEl>
                                        <p:attrNameLst>
                                          <p:attrName>style.visibility</p:attrName>
                                        </p:attrNameLst>
                                      </p:cBhvr>
                                      <p:to>
                                        <p:strVal val="visible"/>
                                      </p:to>
                                    </p:set>
                                    <p:animEffect transition="in" filter="checkerboard(down)">
                                      <p:cBhvr>
                                        <p:cTn id="18" dur="500"/>
                                        <p:tgtEl>
                                          <p:spTgt spid="624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62469"/>
                                        </p:tgtEl>
                                        <p:attrNameLst>
                                          <p:attrName>style.visibility</p:attrName>
                                        </p:attrNameLst>
                                      </p:cBhvr>
                                      <p:to>
                                        <p:strVal val="visible"/>
                                      </p:to>
                                    </p:set>
                                    <p:animEffect transition="in" filter="checkerboard(down)">
                                      <p:cBhvr>
                                        <p:cTn id="23" dur="500"/>
                                        <p:tgtEl>
                                          <p:spTgt spid="624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62470"/>
                                        </p:tgtEl>
                                        <p:attrNameLst>
                                          <p:attrName>style.visibility</p:attrName>
                                        </p:attrNameLst>
                                      </p:cBhvr>
                                      <p:to>
                                        <p:strVal val="visible"/>
                                      </p:to>
                                    </p:set>
                                    <p:animEffect transition="in" filter="checkerboard(down)">
                                      <p:cBhvr>
                                        <p:cTn id="28"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8" grpId="0" autoUpdateAnimBg="0"/>
      <p:bldP spid="62469" grpId="0" autoUpdateAnimBg="0"/>
      <p:bldP spid="62470" grpId="0" autoUpdateAnimBg="0"/>
      <p:bldP spid="6247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DA13A19-A42E-4CB5-9A30-092E6A72774F}"/>
              </a:ext>
            </a:extLst>
          </p:cNvPr>
          <p:cNvSpPr>
            <a:spLocks noGrp="1"/>
          </p:cNvSpPr>
          <p:nvPr>
            <p:ph type="sldNum" sz="quarter" idx="12"/>
          </p:nvPr>
        </p:nvSpPr>
        <p:spPr/>
        <p:txBody>
          <a:bodyPr/>
          <a:lstStyle/>
          <a:p>
            <a:fld id="{57A0F8CA-C5D2-4807-B9D0-9D09431001C7}" type="slidenum">
              <a:rPr lang="en-US" altLang="zh-CN"/>
              <a:pPr/>
              <a:t>93</a:t>
            </a:fld>
            <a:endParaRPr lang="en-US" altLang="zh-CN"/>
          </a:p>
        </p:txBody>
      </p:sp>
      <p:sp>
        <p:nvSpPr>
          <p:cNvPr id="133123" name="Rectangle 3">
            <a:extLst>
              <a:ext uri="{FF2B5EF4-FFF2-40B4-BE49-F238E27FC236}">
                <a16:creationId xmlns:a16="http://schemas.microsoft.com/office/drawing/2014/main" id="{2C15BE42-8D2B-4F3E-8139-3A6D2A4B2A29}"/>
              </a:ext>
            </a:extLst>
          </p:cNvPr>
          <p:cNvSpPr>
            <a:spLocks noGrp="1" noChangeArrowheads="1"/>
          </p:cNvSpPr>
          <p:nvPr>
            <p:ph type="body" idx="1"/>
          </p:nvPr>
        </p:nvSpPr>
        <p:spPr/>
        <p:txBody>
          <a:bodyPr/>
          <a:lstStyle/>
          <a:p>
            <a:r>
              <a:rPr lang="en-US" altLang="zh-CN"/>
              <a:t>Online Judge</a:t>
            </a:r>
            <a:r>
              <a:rPr lang="zh-CN" altLang="en-US"/>
              <a:t>的简称</a:t>
            </a:r>
          </a:p>
          <a:p>
            <a:r>
              <a:rPr lang="zh-CN" altLang="en-US"/>
              <a:t>一种通过网络信息交互在线判题的系统</a:t>
            </a:r>
          </a:p>
          <a:p>
            <a:r>
              <a:rPr lang="zh-CN" altLang="en-US"/>
              <a:t>它模拟了</a:t>
            </a:r>
            <a:r>
              <a:rPr lang="en-US" altLang="zh-CN"/>
              <a:t>ICPC</a:t>
            </a:r>
            <a:r>
              <a:rPr lang="zh-CN" altLang="en-US"/>
              <a:t>比赛真实的情况</a:t>
            </a:r>
          </a:p>
          <a:p>
            <a:r>
              <a:rPr lang="zh-CN" altLang="en-US"/>
              <a:t>当前世界上规模比较大的</a:t>
            </a:r>
            <a:r>
              <a:rPr lang="en-US" altLang="zh-CN"/>
              <a:t>OJ</a:t>
            </a:r>
          </a:p>
          <a:p>
            <a:pPr lvl="1"/>
            <a:r>
              <a:rPr lang="en-US" altLang="zh-CN"/>
              <a:t>UVA </a:t>
            </a:r>
          </a:p>
          <a:p>
            <a:pPr lvl="1"/>
            <a:r>
              <a:rPr lang="en-US" altLang="zh-CN"/>
              <a:t>ZOJ</a:t>
            </a:r>
          </a:p>
          <a:p>
            <a:pPr lvl="1"/>
            <a:r>
              <a:rPr lang="en-US" altLang="zh-CN"/>
              <a:t>URAL</a:t>
            </a:r>
          </a:p>
          <a:p>
            <a:pPr lvl="1"/>
            <a:r>
              <a:rPr lang="en-US" altLang="zh-CN"/>
              <a:t>USACO</a:t>
            </a:r>
          </a:p>
          <a:p>
            <a:pPr lvl="1"/>
            <a:endParaRPr lang="en-US" altLang="zh-CN"/>
          </a:p>
          <a:p>
            <a:endParaRPr lang="en-US" altLang="zh-CN"/>
          </a:p>
        </p:txBody>
      </p:sp>
      <p:sp>
        <p:nvSpPr>
          <p:cNvPr id="133124" name="Rectangle 4">
            <a:extLst>
              <a:ext uri="{FF2B5EF4-FFF2-40B4-BE49-F238E27FC236}">
                <a16:creationId xmlns:a16="http://schemas.microsoft.com/office/drawing/2014/main" id="{796AD377-7973-4C6B-988A-025C02AABD18}"/>
              </a:ext>
            </a:extLst>
          </p:cNvPr>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OJ</a:t>
            </a:r>
            <a:r>
              <a:rPr lang="zh-CN" altLang="en-US" b="1"/>
              <a:t>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p:cTn id="7" dur="5000" fill="hold"/>
                                        <p:tgtEl>
                                          <p:spTgt spid="133124"/>
                                        </p:tgtEl>
                                        <p:attrNameLst>
                                          <p:attrName>ppt_w</p:attrName>
                                        </p:attrNameLst>
                                      </p:cBhvr>
                                      <p:tavLst>
                                        <p:tav tm="0" fmla="#ppt_w*sin(2.5*pi*$)">
                                          <p:val>
                                            <p:fltVal val="0"/>
                                          </p:val>
                                        </p:tav>
                                        <p:tav tm="100000">
                                          <p:val>
                                            <p:fltVal val="1"/>
                                          </p:val>
                                        </p:tav>
                                      </p:tavLst>
                                    </p:anim>
                                    <p:anim calcmode="lin" valueType="num">
                                      <p:cBhvr>
                                        <p:cTn id="8" dur="5000" fill="hold"/>
                                        <p:tgtEl>
                                          <p:spTgt spid="13312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13" dur="500"/>
                                        <p:tgtEl>
                                          <p:spTgt spid="13312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8" dur="500"/>
                                        <p:tgtEl>
                                          <p:spTgt spid="13312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23" dur="500"/>
                                        <p:tgtEl>
                                          <p:spTgt spid="1331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28" dur="500"/>
                                        <p:tgtEl>
                                          <p:spTgt spid="13312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31" dur="500"/>
                                        <p:tgtEl>
                                          <p:spTgt spid="133123">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34" dur="500"/>
                                        <p:tgtEl>
                                          <p:spTgt spid="13312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37" dur="500"/>
                                        <p:tgtEl>
                                          <p:spTgt spid="133123">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3123">
                                            <p:txEl>
                                              <p:pRg st="7" end="7"/>
                                            </p:txEl>
                                          </p:spTgt>
                                        </p:tgtEl>
                                        <p:attrNameLst>
                                          <p:attrName>style.visibility</p:attrName>
                                        </p:attrNameLst>
                                      </p:cBhvr>
                                      <p:to>
                                        <p:strVal val="visible"/>
                                      </p:to>
                                    </p:set>
                                    <p:animEffect transition="in" filter="blinds(horizontal)">
                                      <p:cBhvr>
                                        <p:cTn id="40" dur="500"/>
                                        <p:tgtEl>
                                          <p:spTgt spid="133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P spid="13312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F820524C-9836-4F50-AF08-9D9443485785}"/>
              </a:ext>
            </a:extLst>
          </p:cNvPr>
          <p:cNvSpPr>
            <a:spLocks noGrp="1"/>
          </p:cNvSpPr>
          <p:nvPr>
            <p:ph type="sldNum" sz="quarter" idx="12"/>
          </p:nvPr>
        </p:nvSpPr>
        <p:spPr/>
        <p:txBody>
          <a:bodyPr/>
          <a:lstStyle/>
          <a:p>
            <a:fld id="{2917D2DE-0053-4E1E-870F-41E20118D6BC}" type="slidenum">
              <a:rPr lang="en-US" altLang="zh-CN"/>
              <a:pPr/>
              <a:t>94</a:t>
            </a:fld>
            <a:endParaRPr lang="en-US" altLang="zh-CN"/>
          </a:p>
        </p:txBody>
      </p:sp>
      <p:sp>
        <p:nvSpPr>
          <p:cNvPr id="124930" name="Rectangle 2">
            <a:extLst>
              <a:ext uri="{FF2B5EF4-FFF2-40B4-BE49-F238E27FC236}">
                <a16:creationId xmlns:a16="http://schemas.microsoft.com/office/drawing/2014/main" id="{CF3E18B1-80D8-40FA-9428-FA9D52EDE28E}"/>
              </a:ext>
            </a:extLst>
          </p:cNvPr>
          <p:cNvSpPr>
            <a:spLocks noGrp="1" noChangeArrowheads="1"/>
          </p:cNvSpPr>
          <p:nvPr>
            <p:ph type="title"/>
          </p:nvPr>
        </p:nvSpPr>
        <p:spPr>
          <a:xfrm>
            <a:off x="457200" y="514350"/>
            <a:ext cx="8243888" cy="704850"/>
          </a:xfrm>
        </p:spPr>
        <p:txBody>
          <a:bodyPr/>
          <a:lstStyle/>
          <a:p>
            <a:r>
              <a:rPr lang="en-US" altLang="zh-CN" sz="3200" b="1">
                <a:latin typeface="Courier New" panose="02070309020205020404" pitchFamily="49" charset="0"/>
              </a:rPr>
              <a:t>Zhejiang university online judge</a:t>
            </a:r>
          </a:p>
        </p:txBody>
      </p:sp>
      <p:sp>
        <p:nvSpPr>
          <p:cNvPr id="124932" name="Text Box 4">
            <a:extLst>
              <a:ext uri="{FF2B5EF4-FFF2-40B4-BE49-F238E27FC236}">
                <a16:creationId xmlns:a16="http://schemas.microsoft.com/office/drawing/2014/main" id="{B560D423-AFD0-4D6B-8F3C-9703423F28F0}"/>
              </a:ext>
            </a:extLst>
          </p:cNvPr>
          <p:cNvSpPr txBox="1">
            <a:spLocks noChangeArrowheads="1"/>
          </p:cNvSpPr>
          <p:nvPr/>
        </p:nvSpPr>
        <p:spPr bwMode="auto">
          <a:xfrm>
            <a:off x="914400" y="14478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urier New" panose="02070309020205020404" pitchFamily="49" charset="0"/>
                <a:hlinkClick r:id="rId2"/>
              </a:rPr>
              <a:t>http://acm.zju.edu.cn</a:t>
            </a:r>
            <a:endParaRPr lang="en-US" altLang="zh-CN" sz="3200" b="1">
              <a:latin typeface="Courier New" panose="02070309020205020404" pitchFamily="49" charset="0"/>
            </a:endParaRPr>
          </a:p>
        </p:txBody>
      </p:sp>
      <p:sp>
        <p:nvSpPr>
          <p:cNvPr id="124933" name="Text Box 5">
            <a:extLst>
              <a:ext uri="{FF2B5EF4-FFF2-40B4-BE49-F238E27FC236}">
                <a16:creationId xmlns:a16="http://schemas.microsoft.com/office/drawing/2014/main" id="{084453FC-E506-4075-B138-C8F63348736C}"/>
              </a:ext>
            </a:extLst>
          </p:cNvPr>
          <p:cNvSpPr txBox="1">
            <a:spLocks noChangeArrowheads="1"/>
          </p:cNvSpPr>
          <p:nvPr/>
        </p:nvSpPr>
        <p:spPr bwMode="auto">
          <a:xfrm>
            <a:off x="914400" y="22860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推荐使用：</a:t>
            </a:r>
          </a:p>
        </p:txBody>
      </p:sp>
      <p:sp>
        <p:nvSpPr>
          <p:cNvPr id="124934" name="Text Box 6">
            <a:extLst>
              <a:ext uri="{FF2B5EF4-FFF2-40B4-BE49-F238E27FC236}">
                <a16:creationId xmlns:a16="http://schemas.microsoft.com/office/drawing/2014/main" id="{BCF0BDE1-E0EF-4F62-AA7E-1F4EA50F72B3}"/>
              </a:ext>
            </a:extLst>
          </p:cNvPr>
          <p:cNvSpPr txBox="1">
            <a:spLocks noChangeArrowheads="1"/>
          </p:cNvSpPr>
          <p:nvPr/>
        </p:nvSpPr>
        <p:spPr bwMode="auto">
          <a:xfrm>
            <a:off x="2514600" y="22860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gcc +  vi</a:t>
            </a:r>
          </a:p>
        </p:txBody>
      </p:sp>
      <p:sp>
        <p:nvSpPr>
          <p:cNvPr id="124935" name="Text Box 7">
            <a:extLst>
              <a:ext uri="{FF2B5EF4-FFF2-40B4-BE49-F238E27FC236}">
                <a16:creationId xmlns:a16="http://schemas.microsoft.com/office/drawing/2014/main" id="{525C32BB-9F55-4AA7-9474-4FEC388492F7}"/>
              </a:ext>
            </a:extLst>
          </p:cNvPr>
          <p:cNvSpPr txBox="1">
            <a:spLocks noChangeArrowheads="1"/>
          </p:cNvSpPr>
          <p:nvPr/>
        </p:nvSpPr>
        <p:spPr bwMode="auto">
          <a:xfrm>
            <a:off x="2514600" y="28194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vs2003/vs2005</a:t>
            </a:r>
          </a:p>
        </p:txBody>
      </p:sp>
      <p:pic>
        <p:nvPicPr>
          <p:cNvPr id="124982" name="Picture 54" descr="Snap1">
            <a:extLst>
              <a:ext uri="{FF2B5EF4-FFF2-40B4-BE49-F238E27FC236}">
                <a16:creationId xmlns:a16="http://schemas.microsoft.com/office/drawing/2014/main" id="{A6C59E0F-EDFD-41CF-B1FC-83244A286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4438650"/>
            <a:ext cx="7485062"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24983" name="Picture 55" descr="Snap2">
            <a:extLst>
              <a:ext uri="{FF2B5EF4-FFF2-40B4-BE49-F238E27FC236}">
                <a16:creationId xmlns:a16="http://schemas.microsoft.com/office/drawing/2014/main" id="{31F76BEC-F778-4CF8-9E5E-32B59290A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52800"/>
            <a:ext cx="8258175"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checkerboard(down)">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checkerboard(down)">
                                      <p:cBhvr>
                                        <p:cTn id="12" dur="500"/>
                                        <p:tgtEl>
                                          <p:spTgt spid="124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checkerboard(down)">
                                      <p:cBhvr>
                                        <p:cTn id="17" dur="500"/>
                                        <p:tgtEl>
                                          <p:spTgt spid="124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24934"/>
                                        </p:tgtEl>
                                        <p:attrNameLst>
                                          <p:attrName>style.visibility</p:attrName>
                                        </p:attrNameLst>
                                      </p:cBhvr>
                                      <p:to>
                                        <p:strVal val="visible"/>
                                      </p:to>
                                    </p:set>
                                    <p:animEffect transition="in" filter="checkerboard(down)">
                                      <p:cBhvr>
                                        <p:cTn id="22" dur="500"/>
                                        <p:tgtEl>
                                          <p:spTgt spid="124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24935"/>
                                        </p:tgtEl>
                                        <p:attrNameLst>
                                          <p:attrName>style.visibility</p:attrName>
                                        </p:attrNameLst>
                                      </p:cBhvr>
                                      <p:to>
                                        <p:strVal val="visible"/>
                                      </p:to>
                                    </p:set>
                                    <p:animEffect transition="in" filter="checkerboard(down)">
                                      <p:cBhvr>
                                        <p:cTn id="27" dur="500"/>
                                        <p:tgtEl>
                                          <p:spTgt spid="12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124983"/>
                                        </p:tgtEl>
                                        <p:attrNameLst>
                                          <p:attrName>style.visibility</p:attrName>
                                        </p:attrNameLst>
                                      </p:cBhvr>
                                      <p:to>
                                        <p:strVal val="visible"/>
                                      </p:to>
                                    </p:set>
                                    <p:animEffect transition="in" filter="checkerboard(down)">
                                      <p:cBhvr>
                                        <p:cTn id="32" dur="500"/>
                                        <p:tgtEl>
                                          <p:spTgt spid="124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nodeType="clickEffect">
                                  <p:stCondLst>
                                    <p:cond delay="0"/>
                                  </p:stCondLst>
                                  <p:childTnLst>
                                    <p:set>
                                      <p:cBhvr>
                                        <p:cTn id="36" dur="1" fill="hold">
                                          <p:stCondLst>
                                            <p:cond delay="0"/>
                                          </p:stCondLst>
                                        </p:cTn>
                                        <p:tgtEl>
                                          <p:spTgt spid="124982"/>
                                        </p:tgtEl>
                                        <p:attrNameLst>
                                          <p:attrName>style.visibility</p:attrName>
                                        </p:attrNameLst>
                                      </p:cBhvr>
                                      <p:to>
                                        <p:strVal val="visible"/>
                                      </p:to>
                                    </p:set>
                                    <p:animEffect transition="in" filter="checkerboard(down)">
                                      <p:cBhvr>
                                        <p:cTn id="37" dur="500"/>
                                        <p:tgtEl>
                                          <p:spTgt spid="12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2" grpId="0" autoUpdateAnimBg="0"/>
      <p:bldP spid="124933" grpId="0" autoUpdateAnimBg="0"/>
      <p:bldP spid="124934" grpId="0" autoUpdateAnimBg="0"/>
      <p:bldP spid="12493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824A90BF-D544-4779-9B16-7BC397C4EFC0}"/>
              </a:ext>
            </a:extLst>
          </p:cNvPr>
          <p:cNvSpPr>
            <a:spLocks noGrp="1"/>
          </p:cNvSpPr>
          <p:nvPr>
            <p:ph type="sldNum" sz="quarter" idx="12"/>
          </p:nvPr>
        </p:nvSpPr>
        <p:spPr/>
        <p:txBody>
          <a:bodyPr/>
          <a:lstStyle/>
          <a:p>
            <a:fld id="{6ADC6ACB-170F-438E-B6B0-39B238CB3E6E}" type="slidenum">
              <a:rPr lang="en-US" altLang="zh-CN"/>
              <a:pPr/>
              <a:t>95</a:t>
            </a:fld>
            <a:endParaRPr lang="en-US" altLang="zh-CN"/>
          </a:p>
        </p:txBody>
      </p:sp>
      <p:sp>
        <p:nvSpPr>
          <p:cNvPr id="131077" name="Rectangle 5">
            <a:extLst>
              <a:ext uri="{FF2B5EF4-FFF2-40B4-BE49-F238E27FC236}">
                <a16:creationId xmlns:a16="http://schemas.microsoft.com/office/drawing/2014/main" id="{85012FBA-2D97-42AB-AA2E-861779FB79B2}"/>
              </a:ext>
            </a:extLst>
          </p:cNvPr>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nSpc>
                <a:spcPct val="80000"/>
              </a:lnSpc>
            </a:pPr>
            <a:r>
              <a:rPr kumimoji="1" lang="en-US" altLang="zh-CN" sz="2000" b="1">
                <a:solidFill>
                  <a:srgbClr val="009900"/>
                </a:solidFill>
              </a:rPr>
              <a:t>Submission Error</a:t>
            </a:r>
            <a:r>
              <a:rPr kumimoji="1" lang="en-US" altLang="zh-CN" sz="1800" b="1"/>
              <a:t> -- </a:t>
            </a:r>
            <a:r>
              <a:rPr kumimoji="1" lang="zh-CN" altLang="en-US" sz="1800" b="1"/>
              <a:t>提交使用了不正确的队名、题号等。</a:t>
            </a:r>
          </a:p>
          <a:p>
            <a:pPr>
              <a:lnSpc>
                <a:spcPct val="80000"/>
              </a:lnSpc>
            </a:pPr>
            <a:r>
              <a:rPr kumimoji="1" lang="en-US" altLang="zh-CN" sz="2000" b="1">
                <a:solidFill>
                  <a:srgbClr val="009900"/>
                </a:solidFill>
              </a:rPr>
              <a:t>No Such Problem</a:t>
            </a:r>
            <a:r>
              <a:rPr kumimoji="1" lang="en-US" altLang="zh-CN" sz="1800" b="1"/>
              <a:t> -- </a:t>
            </a:r>
            <a:r>
              <a:rPr kumimoji="1" lang="zh-CN" altLang="en-US" sz="1800" b="1"/>
              <a:t>检查题号有没有填错？</a:t>
            </a:r>
          </a:p>
          <a:p>
            <a:pPr>
              <a:lnSpc>
                <a:spcPct val="80000"/>
              </a:lnSpc>
            </a:pPr>
            <a:r>
              <a:rPr kumimoji="1" lang="en-US" altLang="zh-CN" sz="2000" b="1" u="sng">
                <a:solidFill>
                  <a:schemeClr val="tx2"/>
                </a:solidFill>
              </a:rPr>
              <a:t>Compile Error</a:t>
            </a:r>
            <a:r>
              <a:rPr kumimoji="1" lang="en-US" altLang="zh-CN" sz="1800" b="1"/>
              <a:t> -- </a:t>
            </a:r>
            <a:r>
              <a:rPr kumimoji="1" lang="zh-CN" altLang="en-US" sz="1800" b="1"/>
              <a:t>程序不能通过编译。</a:t>
            </a:r>
          </a:p>
          <a:p>
            <a:pPr>
              <a:lnSpc>
                <a:spcPct val="80000"/>
              </a:lnSpc>
            </a:pPr>
            <a:r>
              <a:rPr kumimoji="1" lang="en-US" altLang="zh-CN" sz="2000" b="1">
                <a:solidFill>
                  <a:srgbClr val="009900"/>
                </a:solidFill>
              </a:rPr>
              <a:t>Run Time Error</a:t>
            </a:r>
            <a:r>
              <a:rPr kumimoji="1" lang="en-US" altLang="zh-CN" sz="1800" b="1"/>
              <a:t> -- </a:t>
            </a:r>
            <a:r>
              <a:rPr kumimoji="1" lang="zh-CN" altLang="en-US" sz="1800" b="1"/>
              <a:t>程序运行过程中出现非正常中断。</a:t>
            </a:r>
          </a:p>
          <a:p>
            <a:pPr>
              <a:lnSpc>
                <a:spcPct val="80000"/>
              </a:lnSpc>
            </a:pPr>
            <a:r>
              <a:rPr kumimoji="1" lang="en-US" altLang="zh-CN" sz="2000" b="1">
                <a:solidFill>
                  <a:srgbClr val="009900"/>
                </a:solidFill>
              </a:rPr>
              <a:t>Memory Limit Exceeded</a:t>
            </a:r>
            <a:r>
              <a:rPr kumimoji="1" lang="en-US" altLang="zh-CN" sz="1800" b="1"/>
              <a:t> -- </a:t>
            </a:r>
            <a:r>
              <a:rPr kumimoji="1" lang="zh-CN" altLang="en-US" sz="1800" b="1"/>
              <a:t>内存使用量超过裁判规定的上限。</a:t>
            </a:r>
          </a:p>
          <a:p>
            <a:pPr>
              <a:lnSpc>
                <a:spcPct val="80000"/>
              </a:lnSpc>
            </a:pPr>
            <a:r>
              <a:rPr kumimoji="1" lang="en-US" altLang="zh-CN" sz="2000" b="1">
                <a:solidFill>
                  <a:srgbClr val="009900"/>
                </a:solidFill>
              </a:rPr>
              <a:t>Output Limit Exceeded</a:t>
            </a:r>
            <a:r>
              <a:rPr kumimoji="1" lang="en-US" altLang="zh-CN" sz="1800" b="1"/>
              <a:t> -- </a:t>
            </a:r>
            <a:r>
              <a:rPr kumimoji="1" lang="zh-CN" altLang="en-US" sz="1800" b="1"/>
              <a:t>输出数据量过大，多半死循环了</a:t>
            </a:r>
            <a:r>
              <a:rPr kumimoji="1" lang="en-US" altLang="zh-CN" sz="1800" b="1">
                <a:latin typeface="Arial" panose="020B0604020202020204" pitchFamily="34" charset="0"/>
              </a:rPr>
              <a:t>……</a:t>
            </a:r>
            <a:endParaRPr kumimoji="1" lang="en-US" altLang="zh-CN" sz="1800" b="1"/>
          </a:p>
          <a:p>
            <a:pPr>
              <a:lnSpc>
                <a:spcPct val="80000"/>
              </a:lnSpc>
            </a:pPr>
            <a:r>
              <a:rPr kumimoji="1" lang="en-US" altLang="zh-CN" sz="2000" b="1">
                <a:solidFill>
                  <a:srgbClr val="009900"/>
                </a:solidFill>
              </a:rPr>
              <a:t>Time Limit Exceeded</a:t>
            </a:r>
            <a:r>
              <a:rPr kumimoji="1" lang="en-US" altLang="zh-CN" sz="1800" b="1"/>
              <a:t> -- </a:t>
            </a:r>
            <a:r>
              <a:rPr kumimoji="1" lang="zh-CN" altLang="en-US" sz="1800" b="1"/>
              <a:t>运行超过时限还没有得到输出结果。</a:t>
            </a:r>
          </a:p>
          <a:p>
            <a:pPr>
              <a:lnSpc>
                <a:spcPct val="80000"/>
              </a:lnSpc>
            </a:pPr>
            <a:r>
              <a:rPr kumimoji="1" lang="en-US" altLang="zh-CN" sz="2000" b="1">
                <a:solidFill>
                  <a:srgbClr val="009900"/>
                </a:solidFill>
              </a:rPr>
              <a:t>Wrong Answer</a:t>
            </a:r>
            <a:r>
              <a:rPr kumimoji="1" lang="en-US" altLang="zh-CN" sz="1800" b="1"/>
              <a:t> -- </a:t>
            </a:r>
            <a:r>
              <a:rPr kumimoji="1" lang="zh-CN" altLang="en-US" sz="1800" b="1"/>
              <a:t>答案错误。</a:t>
            </a:r>
          </a:p>
          <a:p>
            <a:pPr>
              <a:lnSpc>
                <a:spcPct val="80000"/>
              </a:lnSpc>
            </a:pPr>
            <a:r>
              <a:rPr kumimoji="1" lang="en-US" altLang="zh-CN" sz="2000" b="1">
                <a:solidFill>
                  <a:srgbClr val="009900"/>
                </a:solidFill>
              </a:rPr>
              <a:t>Presentation Error</a:t>
            </a:r>
            <a:r>
              <a:rPr kumimoji="1" lang="en-US" altLang="zh-CN" sz="1800" b="1"/>
              <a:t> -- </a:t>
            </a:r>
            <a:r>
              <a:rPr kumimoji="1" lang="zh-CN" altLang="en-US" sz="1800" b="1"/>
              <a:t>输出格式不对，可检查空格、回车等等细节。</a:t>
            </a:r>
          </a:p>
          <a:p>
            <a:pPr>
              <a:lnSpc>
                <a:spcPct val="80000"/>
              </a:lnSpc>
            </a:pPr>
            <a:r>
              <a:rPr kumimoji="1" lang="en-US" altLang="zh-CN" sz="2000" b="1">
                <a:solidFill>
                  <a:srgbClr val="FF3300"/>
                </a:solidFill>
              </a:rPr>
              <a:t>Accepted</a:t>
            </a:r>
            <a:r>
              <a:rPr kumimoji="1" lang="en-US" altLang="zh-CN" sz="1800" b="1"/>
              <a:t> -- </a:t>
            </a:r>
            <a:r>
              <a:rPr kumimoji="1" lang="zh-CN" altLang="en-US" sz="1800" b="1"/>
              <a:t>恭喜恭喜！</a:t>
            </a:r>
          </a:p>
          <a:p>
            <a:pPr>
              <a:lnSpc>
                <a:spcPct val="80000"/>
              </a:lnSpc>
            </a:pPr>
            <a:r>
              <a:rPr kumimoji="1" lang="en-US" altLang="zh-CN" sz="2000" b="1">
                <a:solidFill>
                  <a:srgbClr val="009900"/>
                </a:solidFill>
              </a:rPr>
              <a:t>Out Of Contest Time</a:t>
            </a:r>
            <a:r>
              <a:rPr kumimoji="1" lang="en-US" altLang="zh-CN" sz="1800" b="1"/>
              <a:t> -- </a:t>
            </a:r>
            <a:r>
              <a:rPr kumimoji="1" lang="zh-CN" altLang="en-US" sz="1800" b="1"/>
              <a:t>比赛已经结束啦！</a:t>
            </a:r>
          </a:p>
          <a:p>
            <a:pPr>
              <a:lnSpc>
                <a:spcPct val="80000"/>
              </a:lnSpc>
            </a:pPr>
            <a:r>
              <a:rPr kumimoji="1" lang="en-US" altLang="zh-CN" sz="2000" b="1">
                <a:solidFill>
                  <a:srgbClr val="009900"/>
                </a:solidFill>
              </a:rPr>
              <a:t>Contest Rule Violation</a:t>
            </a:r>
            <a:r>
              <a:rPr kumimoji="1" lang="en-US" altLang="zh-CN" sz="1800" b="1"/>
              <a:t> -- </a:t>
            </a:r>
            <a:r>
              <a:rPr kumimoji="1" lang="zh-CN" altLang="en-US" sz="1800" b="1"/>
              <a:t>宣判极刑，参赛资格随即被取消。</a:t>
            </a:r>
          </a:p>
          <a:p>
            <a:pPr>
              <a:lnSpc>
                <a:spcPct val="80000"/>
              </a:lnSpc>
            </a:pPr>
            <a:endParaRPr lang="zh-CN" altLang="en-US" sz="1800"/>
          </a:p>
          <a:p>
            <a:pPr>
              <a:lnSpc>
                <a:spcPct val="80000"/>
              </a:lnSpc>
              <a:buFontTx/>
              <a:buNone/>
            </a:pPr>
            <a:endParaRPr lang="zh-CN" altLang="en-US" sz="1800"/>
          </a:p>
        </p:txBody>
      </p:sp>
      <p:sp>
        <p:nvSpPr>
          <p:cNvPr id="131078" name="Rectangle 6">
            <a:extLst>
              <a:ext uri="{FF2B5EF4-FFF2-40B4-BE49-F238E27FC236}">
                <a16:creationId xmlns:a16="http://schemas.microsoft.com/office/drawing/2014/main" id="{425BBF2A-F90D-4FB8-9A44-E678E246B974}"/>
              </a:ext>
            </a:extLst>
          </p:cNvPr>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kumimoji="1" lang="zh-CN" altLang="en-US"/>
              <a:t>可能收到的反馈信息包括</a:t>
            </a:r>
            <a:r>
              <a:rPr kumimoji="1"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p:cTn id="7" dur="1000" fill="hold"/>
                                        <p:tgtEl>
                                          <p:spTgt spid="131078"/>
                                        </p:tgtEl>
                                        <p:attrNameLst>
                                          <p:attrName>ppt_w</p:attrName>
                                        </p:attrNameLst>
                                      </p:cBhvr>
                                      <p:tavLst>
                                        <p:tav tm="0">
                                          <p:val>
                                            <p:fltVal val="0"/>
                                          </p:val>
                                        </p:tav>
                                        <p:tav tm="100000">
                                          <p:val>
                                            <p:strVal val="#ppt_w"/>
                                          </p:val>
                                        </p:tav>
                                      </p:tavLst>
                                    </p:anim>
                                    <p:anim calcmode="lin" valueType="num">
                                      <p:cBhvr>
                                        <p:cTn id="8" dur="1000" fill="hold"/>
                                        <p:tgtEl>
                                          <p:spTgt spid="131078"/>
                                        </p:tgtEl>
                                        <p:attrNameLst>
                                          <p:attrName>ppt_h</p:attrName>
                                        </p:attrNameLst>
                                      </p:cBhvr>
                                      <p:tavLst>
                                        <p:tav tm="0">
                                          <p:val>
                                            <p:fltVal val="0"/>
                                          </p:val>
                                        </p:tav>
                                        <p:tav tm="100000">
                                          <p:val>
                                            <p:strVal val="#ppt_h"/>
                                          </p:val>
                                        </p:tav>
                                      </p:tavLst>
                                    </p:anim>
                                    <p:anim calcmode="lin" valueType="num">
                                      <p:cBhvr>
                                        <p:cTn id="9" dur="1000" fill="hold"/>
                                        <p:tgtEl>
                                          <p:spTgt spid="1310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10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1077"/>
                                        </p:tgtEl>
                                        <p:attrNameLst>
                                          <p:attrName>style.visibility</p:attrName>
                                        </p:attrNameLst>
                                      </p:cBhvr>
                                      <p:to>
                                        <p:strVal val="visible"/>
                                      </p:to>
                                    </p:set>
                                    <p:animEffect transition="in" filter="strips(downRight)">
                                      <p:cBhvr>
                                        <p:cTn id="15"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1A23CCA8-A980-449E-9BFB-B99112B6A544}"/>
              </a:ext>
            </a:extLst>
          </p:cNvPr>
          <p:cNvSpPr>
            <a:spLocks noGrp="1"/>
          </p:cNvSpPr>
          <p:nvPr>
            <p:ph type="sldNum" sz="quarter" idx="12"/>
          </p:nvPr>
        </p:nvSpPr>
        <p:spPr/>
        <p:txBody>
          <a:bodyPr/>
          <a:lstStyle/>
          <a:p>
            <a:fld id="{BDD80355-E4F9-4E18-B590-4323404B1C7E}" type="slidenum">
              <a:rPr lang="en-US" altLang="zh-CN"/>
              <a:pPr/>
              <a:t>96</a:t>
            </a:fld>
            <a:endParaRPr lang="en-US" altLang="zh-CN"/>
          </a:p>
        </p:txBody>
      </p:sp>
      <p:sp>
        <p:nvSpPr>
          <p:cNvPr id="126978" name="Rectangle 2">
            <a:extLst>
              <a:ext uri="{FF2B5EF4-FFF2-40B4-BE49-F238E27FC236}">
                <a16:creationId xmlns:a16="http://schemas.microsoft.com/office/drawing/2014/main" id="{C8E196C4-54F4-41C0-9921-F04D77AC95F0}"/>
              </a:ext>
            </a:extLst>
          </p:cNvPr>
          <p:cNvSpPr>
            <a:spLocks noGrp="1" noChangeArrowheads="1"/>
          </p:cNvSpPr>
          <p:nvPr>
            <p:ph type="title"/>
          </p:nvPr>
        </p:nvSpPr>
        <p:spPr/>
        <p:txBody>
          <a:bodyPr/>
          <a:lstStyle/>
          <a:p>
            <a:r>
              <a:rPr lang="zh-CN" altLang="en-US" b="1"/>
              <a:t>常见问题</a:t>
            </a:r>
          </a:p>
        </p:txBody>
      </p:sp>
      <p:sp>
        <p:nvSpPr>
          <p:cNvPr id="126980" name="Text Box 4">
            <a:extLst>
              <a:ext uri="{FF2B5EF4-FFF2-40B4-BE49-F238E27FC236}">
                <a16:creationId xmlns:a16="http://schemas.microsoft.com/office/drawing/2014/main" id="{8CA53826-8705-4F4D-81CE-9EEB23B90E04}"/>
              </a:ext>
            </a:extLst>
          </p:cNvPr>
          <p:cNvSpPr txBox="1">
            <a:spLocks noChangeArrowheads="1"/>
          </p:cNvSpPr>
          <p:nvPr/>
        </p:nvSpPr>
        <p:spPr bwMode="auto">
          <a:xfrm>
            <a:off x="1371600" y="19050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long long </a:t>
            </a:r>
          </a:p>
        </p:txBody>
      </p:sp>
      <p:sp>
        <p:nvSpPr>
          <p:cNvPr id="126981" name="Text Box 5">
            <a:extLst>
              <a:ext uri="{FF2B5EF4-FFF2-40B4-BE49-F238E27FC236}">
                <a16:creationId xmlns:a16="http://schemas.microsoft.com/office/drawing/2014/main" id="{64AA5B88-778E-42F5-9A77-C89FD43B26FC}"/>
              </a:ext>
            </a:extLst>
          </p:cNvPr>
          <p:cNvSpPr txBox="1">
            <a:spLocks noChangeArrowheads="1"/>
          </p:cNvSpPr>
          <p:nvPr/>
        </p:nvSpPr>
        <p:spPr bwMode="auto">
          <a:xfrm>
            <a:off x="2971800" y="1919288"/>
            <a:ext cx="502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vc++6.0 _int64</a:t>
            </a:r>
          </a:p>
        </p:txBody>
      </p:sp>
      <p:sp>
        <p:nvSpPr>
          <p:cNvPr id="126982" name="Text Box 6">
            <a:extLst>
              <a:ext uri="{FF2B5EF4-FFF2-40B4-BE49-F238E27FC236}">
                <a16:creationId xmlns:a16="http://schemas.microsoft.com/office/drawing/2014/main" id="{549501E6-CB43-47F4-8780-219867F26374}"/>
              </a:ext>
            </a:extLst>
          </p:cNvPr>
          <p:cNvSpPr txBox="1">
            <a:spLocks noChangeArrowheads="1"/>
          </p:cNvSpPr>
          <p:nvPr/>
        </p:nvSpPr>
        <p:spPr bwMode="auto">
          <a:xfrm>
            <a:off x="2971800" y="2362200"/>
            <a:ext cx="487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gcc vc++7.0  long long</a:t>
            </a:r>
          </a:p>
        </p:txBody>
      </p:sp>
      <p:sp>
        <p:nvSpPr>
          <p:cNvPr id="126983" name="Text Box 7">
            <a:extLst>
              <a:ext uri="{FF2B5EF4-FFF2-40B4-BE49-F238E27FC236}">
                <a16:creationId xmlns:a16="http://schemas.microsoft.com/office/drawing/2014/main" id="{68A9EF4C-DB5B-45D3-BCB8-EDB2C6E3A326}"/>
              </a:ext>
            </a:extLst>
          </p:cNvPr>
          <p:cNvSpPr txBox="1">
            <a:spLocks noChangeArrowheads="1"/>
          </p:cNvSpPr>
          <p:nvPr/>
        </p:nvSpPr>
        <p:spPr bwMode="auto">
          <a:xfrm>
            <a:off x="1371600" y="2971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printf(“%lld”)</a:t>
            </a:r>
          </a:p>
        </p:txBody>
      </p:sp>
      <p:sp>
        <p:nvSpPr>
          <p:cNvPr id="126984" name="Text Box 8">
            <a:extLst>
              <a:ext uri="{FF2B5EF4-FFF2-40B4-BE49-F238E27FC236}">
                <a16:creationId xmlns:a16="http://schemas.microsoft.com/office/drawing/2014/main" id="{8FEF5F7B-E104-401C-AA57-FECEF9F7512F}"/>
              </a:ext>
            </a:extLst>
          </p:cNvPr>
          <p:cNvSpPr txBox="1">
            <a:spLocks noChangeArrowheads="1"/>
          </p:cNvSpPr>
          <p:nvPr/>
        </p:nvSpPr>
        <p:spPr bwMode="auto">
          <a:xfrm>
            <a:off x="1371600" y="3657600"/>
            <a:ext cx="579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在处理浮点数时，请选择</a:t>
            </a:r>
            <a:r>
              <a:rPr kumimoji="1" lang="en-US" altLang="zh-CN" b="1">
                <a:latin typeface="Courier New" panose="02070309020205020404" pitchFamily="49" charset="0"/>
              </a:rPr>
              <a:t>double</a:t>
            </a:r>
          </a:p>
        </p:txBody>
      </p:sp>
      <p:sp>
        <p:nvSpPr>
          <p:cNvPr id="126985" name="Text Box 9">
            <a:extLst>
              <a:ext uri="{FF2B5EF4-FFF2-40B4-BE49-F238E27FC236}">
                <a16:creationId xmlns:a16="http://schemas.microsoft.com/office/drawing/2014/main" id="{1DCA64D7-3B2B-4BEC-8FE6-5FDC74D81177}"/>
              </a:ext>
            </a:extLst>
          </p:cNvPr>
          <p:cNvSpPr txBox="1">
            <a:spLocks noChangeArrowheads="1"/>
          </p:cNvSpPr>
          <p:nvPr/>
        </p:nvSpPr>
        <p:spPr bwMode="auto">
          <a:xfrm>
            <a:off x="1371600" y="4205288"/>
            <a:ext cx="594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读入一行</a:t>
            </a:r>
          </a:p>
        </p:txBody>
      </p:sp>
      <p:sp>
        <p:nvSpPr>
          <p:cNvPr id="126986" name="Text Box 10">
            <a:extLst>
              <a:ext uri="{FF2B5EF4-FFF2-40B4-BE49-F238E27FC236}">
                <a16:creationId xmlns:a16="http://schemas.microsoft.com/office/drawing/2014/main" id="{81BD5782-BADE-428B-BCE3-C84FFC3DE110}"/>
              </a:ext>
            </a:extLst>
          </p:cNvPr>
          <p:cNvSpPr txBox="1">
            <a:spLocks noChangeArrowheads="1"/>
          </p:cNvSpPr>
          <p:nvPr/>
        </p:nvSpPr>
        <p:spPr bwMode="auto">
          <a:xfrm>
            <a:off x="1371600" y="4724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gets() , getline()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p:cTn id="7" dur="1000" fill="hold"/>
                                        <p:tgtEl>
                                          <p:spTgt spid="126978"/>
                                        </p:tgtEl>
                                        <p:attrNameLst>
                                          <p:attrName>ppt_w</p:attrName>
                                        </p:attrNameLst>
                                      </p:cBhvr>
                                      <p:tavLst>
                                        <p:tav tm="0">
                                          <p:val>
                                            <p:fltVal val="0"/>
                                          </p:val>
                                        </p:tav>
                                        <p:tav tm="100000">
                                          <p:val>
                                            <p:strVal val="#ppt_w"/>
                                          </p:val>
                                        </p:tav>
                                      </p:tavLst>
                                    </p:anim>
                                    <p:anim calcmode="lin" valueType="num">
                                      <p:cBhvr>
                                        <p:cTn id="8" dur="1000" fill="hold"/>
                                        <p:tgtEl>
                                          <p:spTgt spid="126978"/>
                                        </p:tgtEl>
                                        <p:attrNameLst>
                                          <p:attrName>ppt_h</p:attrName>
                                        </p:attrNameLst>
                                      </p:cBhvr>
                                      <p:tavLst>
                                        <p:tav tm="0">
                                          <p:val>
                                            <p:fltVal val="0"/>
                                          </p:val>
                                        </p:tav>
                                        <p:tav tm="100000">
                                          <p:val>
                                            <p:strVal val="#ppt_h"/>
                                          </p:val>
                                        </p:tav>
                                      </p:tavLst>
                                    </p:anim>
                                    <p:anim calcmode="lin" valueType="num">
                                      <p:cBhvr>
                                        <p:cTn id="9" dur="1000" fill="hold"/>
                                        <p:tgtEl>
                                          <p:spTgt spid="1269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69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5" fill="hold" grpId="0" nodeType="clickEffect">
                                  <p:stCondLst>
                                    <p:cond delay="0"/>
                                  </p:stCondLst>
                                  <p:childTnLst>
                                    <p:set>
                                      <p:cBhvr>
                                        <p:cTn id="14" dur="1" fill="hold">
                                          <p:stCondLst>
                                            <p:cond delay="0"/>
                                          </p:stCondLst>
                                        </p:cTn>
                                        <p:tgtEl>
                                          <p:spTgt spid="126980"/>
                                        </p:tgtEl>
                                        <p:attrNameLst>
                                          <p:attrName>style.visibility</p:attrName>
                                        </p:attrNameLst>
                                      </p:cBhvr>
                                      <p:to>
                                        <p:strVal val="visible"/>
                                      </p:to>
                                    </p:set>
                                    <p:animEffect transition="in" filter="checkerboard(down)">
                                      <p:cBhvr>
                                        <p:cTn id="15" dur="500"/>
                                        <p:tgtEl>
                                          <p:spTgt spid="1269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5" fill="hold" grpId="0" nodeType="clickEffect">
                                  <p:stCondLst>
                                    <p:cond delay="0"/>
                                  </p:stCondLst>
                                  <p:childTnLst>
                                    <p:set>
                                      <p:cBhvr>
                                        <p:cTn id="19" dur="1" fill="hold">
                                          <p:stCondLst>
                                            <p:cond delay="0"/>
                                          </p:stCondLst>
                                        </p:cTn>
                                        <p:tgtEl>
                                          <p:spTgt spid="126981"/>
                                        </p:tgtEl>
                                        <p:attrNameLst>
                                          <p:attrName>style.visibility</p:attrName>
                                        </p:attrNameLst>
                                      </p:cBhvr>
                                      <p:to>
                                        <p:strVal val="visible"/>
                                      </p:to>
                                    </p:set>
                                    <p:animEffect transition="in" filter="checkerboard(down)">
                                      <p:cBhvr>
                                        <p:cTn id="20" dur="500"/>
                                        <p:tgtEl>
                                          <p:spTgt spid="126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5" fill="hold" grpId="0" nodeType="clickEffect">
                                  <p:stCondLst>
                                    <p:cond delay="0"/>
                                  </p:stCondLst>
                                  <p:childTnLst>
                                    <p:set>
                                      <p:cBhvr>
                                        <p:cTn id="24" dur="1" fill="hold">
                                          <p:stCondLst>
                                            <p:cond delay="0"/>
                                          </p:stCondLst>
                                        </p:cTn>
                                        <p:tgtEl>
                                          <p:spTgt spid="126982"/>
                                        </p:tgtEl>
                                        <p:attrNameLst>
                                          <p:attrName>style.visibility</p:attrName>
                                        </p:attrNameLst>
                                      </p:cBhvr>
                                      <p:to>
                                        <p:strVal val="visible"/>
                                      </p:to>
                                    </p:set>
                                    <p:animEffect transition="in" filter="checkerboard(down)">
                                      <p:cBhvr>
                                        <p:cTn id="25" dur="500"/>
                                        <p:tgtEl>
                                          <p:spTgt spid="1269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126983"/>
                                        </p:tgtEl>
                                        <p:attrNameLst>
                                          <p:attrName>style.visibility</p:attrName>
                                        </p:attrNameLst>
                                      </p:cBhvr>
                                      <p:to>
                                        <p:strVal val="visible"/>
                                      </p:to>
                                    </p:set>
                                    <p:animEffect transition="in" filter="checkerboard(down)">
                                      <p:cBhvr>
                                        <p:cTn id="30" dur="500"/>
                                        <p:tgtEl>
                                          <p:spTgt spid="1269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5" fill="hold" grpId="0" nodeType="clickEffect">
                                  <p:stCondLst>
                                    <p:cond delay="0"/>
                                  </p:stCondLst>
                                  <p:childTnLst>
                                    <p:set>
                                      <p:cBhvr>
                                        <p:cTn id="34" dur="1" fill="hold">
                                          <p:stCondLst>
                                            <p:cond delay="0"/>
                                          </p:stCondLst>
                                        </p:cTn>
                                        <p:tgtEl>
                                          <p:spTgt spid="126984"/>
                                        </p:tgtEl>
                                        <p:attrNameLst>
                                          <p:attrName>style.visibility</p:attrName>
                                        </p:attrNameLst>
                                      </p:cBhvr>
                                      <p:to>
                                        <p:strVal val="visible"/>
                                      </p:to>
                                    </p:set>
                                    <p:animEffect transition="in" filter="checkerboard(down)">
                                      <p:cBhvr>
                                        <p:cTn id="35" dur="500"/>
                                        <p:tgtEl>
                                          <p:spTgt spid="1269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5" fill="hold" grpId="0" nodeType="clickEffect">
                                  <p:stCondLst>
                                    <p:cond delay="0"/>
                                  </p:stCondLst>
                                  <p:childTnLst>
                                    <p:set>
                                      <p:cBhvr>
                                        <p:cTn id="39" dur="1" fill="hold">
                                          <p:stCondLst>
                                            <p:cond delay="0"/>
                                          </p:stCondLst>
                                        </p:cTn>
                                        <p:tgtEl>
                                          <p:spTgt spid="126985"/>
                                        </p:tgtEl>
                                        <p:attrNameLst>
                                          <p:attrName>style.visibility</p:attrName>
                                        </p:attrNameLst>
                                      </p:cBhvr>
                                      <p:to>
                                        <p:strVal val="visible"/>
                                      </p:to>
                                    </p:set>
                                    <p:animEffect transition="in" filter="checkerboard(down)">
                                      <p:cBhvr>
                                        <p:cTn id="40" dur="500"/>
                                        <p:tgtEl>
                                          <p:spTgt spid="1269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5" fill="hold" grpId="0" nodeType="clickEffect">
                                  <p:stCondLst>
                                    <p:cond delay="0"/>
                                  </p:stCondLst>
                                  <p:childTnLst>
                                    <p:set>
                                      <p:cBhvr>
                                        <p:cTn id="44" dur="1" fill="hold">
                                          <p:stCondLst>
                                            <p:cond delay="0"/>
                                          </p:stCondLst>
                                        </p:cTn>
                                        <p:tgtEl>
                                          <p:spTgt spid="126986"/>
                                        </p:tgtEl>
                                        <p:attrNameLst>
                                          <p:attrName>style.visibility</p:attrName>
                                        </p:attrNameLst>
                                      </p:cBhvr>
                                      <p:to>
                                        <p:strVal val="visible"/>
                                      </p:to>
                                    </p:set>
                                    <p:animEffect transition="in" filter="checkerboard(down)">
                                      <p:cBhvr>
                                        <p:cTn id="45"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80" grpId="0" autoUpdateAnimBg="0"/>
      <p:bldP spid="126981" grpId="0" autoUpdateAnimBg="0"/>
      <p:bldP spid="126982" grpId="0" autoUpdateAnimBg="0"/>
      <p:bldP spid="126983" grpId="0" autoUpdateAnimBg="0"/>
      <p:bldP spid="126984" grpId="0" autoUpdateAnimBg="0"/>
      <p:bldP spid="126985" grpId="0" autoUpdateAnimBg="0"/>
      <p:bldP spid="12698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F5B8D7D5-274A-41C6-8C6A-7C6335007F47}"/>
              </a:ext>
            </a:extLst>
          </p:cNvPr>
          <p:cNvSpPr>
            <a:spLocks noGrp="1"/>
          </p:cNvSpPr>
          <p:nvPr>
            <p:ph type="sldNum" sz="quarter" idx="12"/>
          </p:nvPr>
        </p:nvSpPr>
        <p:spPr/>
        <p:txBody>
          <a:bodyPr/>
          <a:lstStyle/>
          <a:p>
            <a:fld id="{6A843A22-4931-4F6E-9467-307269C72856}" type="slidenum">
              <a:rPr lang="en-US" altLang="zh-CN"/>
              <a:pPr/>
              <a:t>97</a:t>
            </a:fld>
            <a:endParaRPr lang="en-US" altLang="zh-CN"/>
          </a:p>
        </p:txBody>
      </p:sp>
      <p:sp>
        <p:nvSpPr>
          <p:cNvPr id="141314" name="Rectangle 2">
            <a:extLst>
              <a:ext uri="{FF2B5EF4-FFF2-40B4-BE49-F238E27FC236}">
                <a16:creationId xmlns:a16="http://schemas.microsoft.com/office/drawing/2014/main" id="{D9A03DAD-6AE7-435C-93A7-F3B8F500E716}"/>
              </a:ext>
            </a:extLst>
          </p:cNvPr>
          <p:cNvSpPr>
            <a:spLocks noGrp="1" noChangeArrowheads="1"/>
          </p:cNvSpPr>
          <p:nvPr>
            <p:ph type="title" idx="4294967295"/>
          </p:nvPr>
        </p:nvSpPr>
        <p:spPr>
          <a:xfrm>
            <a:off x="900113" y="304800"/>
            <a:ext cx="8243887" cy="1314450"/>
          </a:xfrm>
        </p:spPr>
        <p:txBody>
          <a:bodyPr/>
          <a:lstStyle/>
          <a:p>
            <a:r>
              <a:rPr lang="en-US" altLang="zh-CN" b="1"/>
              <a:t>ZOJ</a:t>
            </a:r>
            <a:r>
              <a:rPr lang="zh-CN" altLang="en-US" b="1"/>
              <a:t>输入输出</a:t>
            </a:r>
          </a:p>
        </p:txBody>
      </p:sp>
      <p:sp>
        <p:nvSpPr>
          <p:cNvPr id="141316" name="Text Box 4">
            <a:extLst>
              <a:ext uri="{FF2B5EF4-FFF2-40B4-BE49-F238E27FC236}">
                <a16:creationId xmlns:a16="http://schemas.microsoft.com/office/drawing/2014/main" id="{C16B8487-14D1-4ABA-9253-12D3353B451D}"/>
              </a:ext>
            </a:extLst>
          </p:cNvPr>
          <p:cNvSpPr txBox="1">
            <a:spLocks noChangeArrowheads="1"/>
          </p:cNvSpPr>
          <p:nvPr/>
        </p:nvSpPr>
        <p:spPr bwMode="auto">
          <a:xfrm>
            <a:off x="1905000" y="1752600"/>
            <a:ext cx="6553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　　程序提交上去后，服务器（？？）会编译它（</a:t>
            </a:r>
            <a:r>
              <a:rPr lang="en-US" altLang="zh-CN" b="1"/>
              <a:t>gcc),</a:t>
            </a:r>
            <a:r>
              <a:rPr lang="zh-CN" altLang="en-US" b="1"/>
              <a:t>然后重新定向它的输入输出。</a:t>
            </a:r>
          </a:p>
          <a:p>
            <a:pPr>
              <a:spcBef>
                <a:spcPct val="50000"/>
              </a:spcBef>
            </a:pPr>
            <a:r>
              <a:rPr lang="zh-CN" altLang="en-US" b="1"/>
              <a:t>　　所以，</a:t>
            </a:r>
            <a:r>
              <a:rPr lang="en-US" altLang="zh-CN" b="1"/>
              <a:t>coder</a:t>
            </a:r>
            <a:r>
              <a:rPr lang="zh-CN" altLang="en-US" b="1"/>
              <a:t>无须担心文件操作之类的事情。</a:t>
            </a:r>
          </a:p>
        </p:txBody>
      </p:sp>
      <p:sp>
        <p:nvSpPr>
          <p:cNvPr id="141317" name="Text Box 5">
            <a:extLst>
              <a:ext uri="{FF2B5EF4-FFF2-40B4-BE49-F238E27FC236}">
                <a16:creationId xmlns:a16="http://schemas.microsoft.com/office/drawing/2014/main" id="{E00D969A-87BF-479F-83B9-9FE66AD0DCC9}"/>
              </a:ext>
            </a:extLst>
          </p:cNvPr>
          <p:cNvSpPr txBox="1">
            <a:spLocks noChangeArrowheads="1"/>
          </p:cNvSpPr>
          <p:nvPr/>
        </p:nvSpPr>
        <p:spPr bwMode="auto">
          <a:xfrm>
            <a:off x="1905000" y="3048000"/>
            <a:ext cx="647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请采取解决一个</a:t>
            </a:r>
            <a:r>
              <a:rPr lang="en-US" altLang="zh-CN" b="1"/>
              <a:t>case</a:t>
            </a:r>
            <a:r>
              <a:rPr lang="zh-CN" altLang="en-US" b="1"/>
              <a:t>，就直接打印出来的办法，因为输入输出是分开的，无须担心相互之间会有影响。</a:t>
            </a:r>
          </a:p>
        </p:txBody>
      </p:sp>
      <p:sp>
        <p:nvSpPr>
          <p:cNvPr id="141319" name="Text Box 7">
            <a:extLst>
              <a:ext uri="{FF2B5EF4-FFF2-40B4-BE49-F238E27FC236}">
                <a16:creationId xmlns:a16="http://schemas.microsoft.com/office/drawing/2014/main" id="{A6127D24-C797-4BA7-93E1-75AEAEEC942B}"/>
              </a:ext>
            </a:extLst>
          </p:cNvPr>
          <p:cNvSpPr txBox="1">
            <a:spLocks noChangeArrowheads="1"/>
          </p:cNvSpPr>
          <p:nvPr/>
        </p:nvSpPr>
        <p:spPr bwMode="auto">
          <a:xfrm>
            <a:off x="2057400" y="4038600"/>
            <a:ext cx="617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请不要混用</a:t>
            </a:r>
            <a:r>
              <a:rPr lang="en-US" altLang="zh-CN" b="1"/>
              <a:t>cout </a:t>
            </a:r>
            <a:r>
              <a:rPr lang="zh-CN" altLang="en-US" b="1"/>
              <a:t>和 </a:t>
            </a:r>
            <a:r>
              <a:rPr lang="en-US" altLang="zh-CN" b="1"/>
              <a:t>printf </a:t>
            </a:r>
            <a:r>
              <a:rPr lang="zh-CN" altLang="en-US" b="1"/>
              <a:t>， 这样很可能得不到希望的结果。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1000" fill="hold"/>
                                        <p:tgtEl>
                                          <p:spTgt spid="141314"/>
                                        </p:tgtEl>
                                        <p:attrNameLst>
                                          <p:attrName>ppt_w</p:attrName>
                                        </p:attrNameLst>
                                      </p:cBhvr>
                                      <p:tavLst>
                                        <p:tav tm="0">
                                          <p:val>
                                            <p:fltVal val="0"/>
                                          </p:val>
                                        </p:tav>
                                        <p:tav tm="100000">
                                          <p:val>
                                            <p:strVal val="#ppt_w"/>
                                          </p:val>
                                        </p:tav>
                                      </p:tavLst>
                                    </p:anim>
                                    <p:anim calcmode="lin" valueType="num">
                                      <p:cBhvr>
                                        <p:cTn id="8" dur="1000" fill="hold"/>
                                        <p:tgtEl>
                                          <p:spTgt spid="141314"/>
                                        </p:tgtEl>
                                        <p:attrNameLst>
                                          <p:attrName>ppt_h</p:attrName>
                                        </p:attrNameLst>
                                      </p:cBhvr>
                                      <p:tavLst>
                                        <p:tav tm="0">
                                          <p:val>
                                            <p:fltVal val="0"/>
                                          </p:val>
                                        </p:tav>
                                        <p:tav tm="100000">
                                          <p:val>
                                            <p:strVal val="#ppt_h"/>
                                          </p:val>
                                        </p:tav>
                                      </p:tavLst>
                                    </p:anim>
                                    <p:anim calcmode="lin" valueType="num">
                                      <p:cBhvr>
                                        <p:cTn id="9" dur="1000" fill="hold"/>
                                        <p:tgtEl>
                                          <p:spTgt spid="1413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13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41316"/>
                                        </p:tgtEl>
                                        <p:attrNameLst>
                                          <p:attrName>style.visibility</p:attrName>
                                        </p:attrNameLst>
                                      </p:cBhvr>
                                      <p:to>
                                        <p:strVal val="visible"/>
                                      </p:to>
                                    </p:set>
                                    <p:animEffect transition="in" filter="barn(outVertical)">
                                      <p:cBhvr>
                                        <p:cTn id="15" dur="500"/>
                                        <p:tgtEl>
                                          <p:spTgt spid="1413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41317"/>
                                        </p:tgtEl>
                                        <p:attrNameLst>
                                          <p:attrName>style.visibility</p:attrName>
                                        </p:attrNameLst>
                                      </p:cBhvr>
                                      <p:to>
                                        <p:strVal val="visible"/>
                                      </p:to>
                                    </p:set>
                                    <p:animEffect transition="in" filter="barn(outVertical)">
                                      <p:cBhvr>
                                        <p:cTn id="20" dur="500"/>
                                        <p:tgtEl>
                                          <p:spTgt spid="1413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41319"/>
                                        </p:tgtEl>
                                        <p:attrNameLst>
                                          <p:attrName>style.visibility</p:attrName>
                                        </p:attrNameLst>
                                      </p:cBhvr>
                                      <p:to>
                                        <p:strVal val="visible"/>
                                      </p:to>
                                    </p:set>
                                    <p:animEffect transition="in" filter="barn(outVertical)">
                                      <p:cBhvr>
                                        <p:cTn id="25"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6" grpId="0" autoUpdateAnimBg="0"/>
      <p:bldP spid="141317" grpId="0" autoUpdateAnimBg="0"/>
      <p:bldP spid="14131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4FDB6DF3-70D6-4228-8431-158BA6891FFF}"/>
              </a:ext>
            </a:extLst>
          </p:cNvPr>
          <p:cNvSpPr>
            <a:spLocks noGrp="1"/>
          </p:cNvSpPr>
          <p:nvPr>
            <p:ph type="sldNum" sz="quarter" idx="12"/>
          </p:nvPr>
        </p:nvSpPr>
        <p:spPr/>
        <p:txBody>
          <a:bodyPr/>
          <a:lstStyle/>
          <a:p>
            <a:fld id="{0A5920CC-7631-4144-9308-39A3DB28A7DC}" type="slidenum">
              <a:rPr lang="en-US" altLang="zh-CN"/>
              <a:pPr/>
              <a:t>98</a:t>
            </a:fld>
            <a:endParaRPr lang="en-US" altLang="zh-CN"/>
          </a:p>
        </p:txBody>
      </p:sp>
      <p:sp>
        <p:nvSpPr>
          <p:cNvPr id="66562" name="Rectangle 2">
            <a:extLst>
              <a:ext uri="{FF2B5EF4-FFF2-40B4-BE49-F238E27FC236}">
                <a16:creationId xmlns:a16="http://schemas.microsoft.com/office/drawing/2014/main" id="{1B15B613-4DA8-4537-BF72-6959C72192C9}"/>
              </a:ext>
            </a:extLst>
          </p:cNvPr>
          <p:cNvSpPr>
            <a:spLocks noGrp="1" noChangeArrowheads="1"/>
          </p:cNvSpPr>
          <p:nvPr>
            <p:ph type="title"/>
          </p:nvPr>
        </p:nvSpPr>
        <p:spPr/>
        <p:txBody>
          <a:bodyPr/>
          <a:lstStyle/>
          <a:p>
            <a:r>
              <a:rPr lang="en-US" altLang="zh-CN"/>
              <a:t>ZOJ</a:t>
            </a:r>
            <a:r>
              <a:rPr lang="zh-CN" altLang="en-US"/>
              <a:t>输入输出</a:t>
            </a:r>
          </a:p>
        </p:txBody>
      </p:sp>
      <p:sp>
        <p:nvSpPr>
          <p:cNvPr id="66564" name="Text Box 4">
            <a:extLst>
              <a:ext uri="{FF2B5EF4-FFF2-40B4-BE49-F238E27FC236}">
                <a16:creationId xmlns:a16="http://schemas.microsoft.com/office/drawing/2014/main" id="{FABA79C7-3343-43B8-AC86-B0508543BDEA}"/>
              </a:ext>
            </a:extLst>
          </p:cNvPr>
          <p:cNvSpPr txBox="1">
            <a:spLocks noChangeArrowheads="1"/>
          </p:cNvSpPr>
          <p:nvPr/>
        </p:nvSpPr>
        <p:spPr bwMode="auto">
          <a:xfrm>
            <a:off x="1143000" y="1676400"/>
            <a:ext cx="594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读到文件的结尾，程序自动结束</a:t>
            </a:r>
          </a:p>
        </p:txBody>
      </p:sp>
      <p:sp>
        <p:nvSpPr>
          <p:cNvPr id="66566" name="Text Box 6">
            <a:extLst>
              <a:ext uri="{FF2B5EF4-FFF2-40B4-BE49-F238E27FC236}">
                <a16:creationId xmlns:a16="http://schemas.microsoft.com/office/drawing/2014/main" id="{157E366B-7C3C-43F2-AE48-5D0300BB3BB6}"/>
              </a:ext>
            </a:extLst>
          </p:cNvPr>
          <p:cNvSpPr txBox="1">
            <a:spLocks noChangeArrowheads="1"/>
          </p:cNvSpPr>
          <p:nvPr/>
        </p:nvSpPr>
        <p:spPr bwMode="auto">
          <a:xfrm>
            <a:off x="1143000" y="213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 != -1 )</a:t>
            </a:r>
          </a:p>
        </p:txBody>
      </p:sp>
      <p:sp>
        <p:nvSpPr>
          <p:cNvPr id="66567" name="Text Box 7">
            <a:extLst>
              <a:ext uri="{FF2B5EF4-FFF2-40B4-BE49-F238E27FC236}">
                <a16:creationId xmlns:a16="http://schemas.microsoft.com/office/drawing/2014/main" id="{90D5998D-F9CB-4066-9440-495E7AD182D0}"/>
              </a:ext>
            </a:extLst>
          </p:cNvPr>
          <p:cNvSpPr txBox="1">
            <a:spLocks noChangeArrowheads="1"/>
          </p:cNvSpPr>
          <p:nvPr/>
        </p:nvSpPr>
        <p:spPr bwMode="auto">
          <a:xfrm>
            <a:off x="1143000" y="2590800"/>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t>
            </a:r>
          </a:p>
        </p:txBody>
      </p:sp>
      <p:sp>
        <p:nvSpPr>
          <p:cNvPr id="66568" name="Text Box 8">
            <a:extLst>
              <a:ext uri="{FF2B5EF4-FFF2-40B4-BE49-F238E27FC236}">
                <a16:creationId xmlns:a16="http://schemas.microsoft.com/office/drawing/2014/main" id="{8E5E1464-8BEF-4B47-96DD-1770B8B04506}"/>
              </a:ext>
            </a:extLst>
          </p:cNvPr>
          <p:cNvSpPr txBox="1">
            <a:spLocks noChangeArrowheads="1"/>
          </p:cNvSpPr>
          <p:nvPr/>
        </p:nvSpPr>
        <p:spPr bwMode="auto">
          <a:xfrm>
            <a:off x="1143000" y="32004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读到一个</a:t>
            </a:r>
            <a:r>
              <a:rPr lang="en-US" altLang="zh-CN" b="1"/>
              <a:t>0</a:t>
            </a:r>
            <a:r>
              <a:rPr lang="zh-CN" altLang="en-US" b="1"/>
              <a:t>时，程序结束</a:t>
            </a:r>
          </a:p>
        </p:txBody>
      </p:sp>
      <p:sp>
        <p:nvSpPr>
          <p:cNvPr id="66569" name="Text Box 9">
            <a:extLst>
              <a:ext uri="{FF2B5EF4-FFF2-40B4-BE49-F238E27FC236}">
                <a16:creationId xmlns:a16="http://schemas.microsoft.com/office/drawing/2014/main" id="{335F2379-0A37-4B76-942E-6C8F8384D4DA}"/>
              </a:ext>
            </a:extLst>
          </p:cNvPr>
          <p:cNvSpPr txBox="1">
            <a:spLocks noChangeArrowheads="1"/>
          </p:cNvSpPr>
          <p:nvPr/>
        </p:nvSpPr>
        <p:spPr bwMode="auto">
          <a:xfrm>
            <a:off x="1143000" y="38242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&amp;&amp;  a )</a:t>
            </a:r>
          </a:p>
        </p:txBody>
      </p:sp>
      <p:sp>
        <p:nvSpPr>
          <p:cNvPr id="66570" name="Text Box 10">
            <a:extLst>
              <a:ext uri="{FF2B5EF4-FFF2-40B4-BE49-F238E27FC236}">
                <a16:creationId xmlns:a16="http://schemas.microsoft.com/office/drawing/2014/main" id="{20C0CFBE-C196-4B52-903C-01E0AE412106}"/>
              </a:ext>
            </a:extLst>
          </p:cNvPr>
          <p:cNvSpPr txBox="1">
            <a:spLocks noChangeArrowheads="1"/>
          </p:cNvSpPr>
          <p:nvPr/>
        </p:nvSpPr>
        <p:spPr bwMode="auto">
          <a:xfrm>
            <a:off x="1143000" y="42814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&amp;&amp; 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1000" fill="hold"/>
                                        <p:tgtEl>
                                          <p:spTgt spid="66562"/>
                                        </p:tgtEl>
                                        <p:attrNameLst>
                                          <p:attrName>ppt_w</p:attrName>
                                        </p:attrNameLst>
                                      </p:cBhvr>
                                      <p:tavLst>
                                        <p:tav tm="0">
                                          <p:val>
                                            <p:fltVal val="0"/>
                                          </p:val>
                                        </p:tav>
                                        <p:tav tm="100000">
                                          <p:val>
                                            <p:strVal val="#ppt_w"/>
                                          </p:val>
                                        </p:tav>
                                      </p:tavLst>
                                    </p:anim>
                                    <p:anim calcmode="lin" valueType="num">
                                      <p:cBhvr>
                                        <p:cTn id="8" dur="1000" fill="hold"/>
                                        <p:tgtEl>
                                          <p:spTgt spid="66562"/>
                                        </p:tgtEl>
                                        <p:attrNameLst>
                                          <p:attrName>ppt_h</p:attrName>
                                        </p:attrNameLst>
                                      </p:cBhvr>
                                      <p:tavLst>
                                        <p:tav tm="0">
                                          <p:val>
                                            <p:fltVal val="0"/>
                                          </p:val>
                                        </p:tav>
                                        <p:tav tm="100000">
                                          <p:val>
                                            <p:strVal val="#ppt_h"/>
                                          </p:val>
                                        </p:tav>
                                      </p:tavLst>
                                    </p:anim>
                                    <p:anim calcmode="lin" valueType="num">
                                      <p:cBhvr>
                                        <p:cTn id="9" dur="1000" fill="hold"/>
                                        <p:tgtEl>
                                          <p:spTgt spid="665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65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6564"/>
                                        </p:tgtEl>
                                        <p:attrNameLst>
                                          <p:attrName>style.visibility</p:attrName>
                                        </p:attrNameLst>
                                      </p:cBhvr>
                                      <p:to>
                                        <p:strVal val="visible"/>
                                      </p:to>
                                    </p:set>
                                    <p:animEffect transition="in" filter="barn(outVertical)">
                                      <p:cBhvr>
                                        <p:cTn id="15" dur="500"/>
                                        <p:tgtEl>
                                          <p:spTgt spid="665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66566"/>
                                        </p:tgtEl>
                                        <p:attrNameLst>
                                          <p:attrName>style.visibility</p:attrName>
                                        </p:attrNameLst>
                                      </p:cBhvr>
                                      <p:to>
                                        <p:strVal val="visible"/>
                                      </p:to>
                                    </p:set>
                                    <p:animEffect transition="in" filter="barn(outVertical)">
                                      <p:cBhvr>
                                        <p:cTn id="20" dur="500"/>
                                        <p:tgtEl>
                                          <p:spTgt spid="665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66567"/>
                                        </p:tgtEl>
                                        <p:attrNameLst>
                                          <p:attrName>style.visibility</p:attrName>
                                        </p:attrNameLst>
                                      </p:cBhvr>
                                      <p:to>
                                        <p:strVal val="visible"/>
                                      </p:to>
                                    </p:set>
                                    <p:animEffect transition="in" filter="barn(outVertical)">
                                      <p:cBhvr>
                                        <p:cTn id="25" dur="500"/>
                                        <p:tgtEl>
                                          <p:spTgt spid="6656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66568"/>
                                        </p:tgtEl>
                                        <p:attrNameLst>
                                          <p:attrName>style.visibility</p:attrName>
                                        </p:attrNameLst>
                                      </p:cBhvr>
                                      <p:to>
                                        <p:strVal val="visible"/>
                                      </p:to>
                                    </p:set>
                                    <p:animEffect transition="in" filter="barn(outVertical)">
                                      <p:cBhvr>
                                        <p:cTn id="30" dur="500"/>
                                        <p:tgtEl>
                                          <p:spTgt spid="665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66569"/>
                                        </p:tgtEl>
                                        <p:attrNameLst>
                                          <p:attrName>style.visibility</p:attrName>
                                        </p:attrNameLst>
                                      </p:cBhvr>
                                      <p:to>
                                        <p:strVal val="visible"/>
                                      </p:to>
                                    </p:set>
                                    <p:animEffect transition="in" filter="barn(outVertical)">
                                      <p:cBhvr>
                                        <p:cTn id="35" dur="500"/>
                                        <p:tgtEl>
                                          <p:spTgt spid="665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66570"/>
                                        </p:tgtEl>
                                        <p:attrNameLst>
                                          <p:attrName>style.visibility</p:attrName>
                                        </p:attrNameLst>
                                      </p:cBhvr>
                                      <p:to>
                                        <p:strVal val="visible"/>
                                      </p:to>
                                    </p:set>
                                    <p:animEffect transition="in" filter="barn(outVertical)">
                                      <p:cBhvr>
                                        <p:cTn id="40"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4" grpId="0" autoUpdateAnimBg="0"/>
      <p:bldP spid="66566" grpId="0" autoUpdateAnimBg="0"/>
      <p:bldP spid="66567" grpId="0" autoUpdateAnimBg="0"/>
      <p:bldP spid="66568" grpId="0" autoUpdateAnimBg="0"/>
      <p:bldP spid="66569" grpId="0" autoUpdateAnimBg="0"/>
      <p:bldP spid="6657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52DF1841-200A-4D77-98A1-FAB664B84F67}"/>
              </a:ext>
            </a:extLst>
          </p:cNvPr>
          <p:cNvSpPr>
            <a:spLocks noGrp="1"/>
          </p:cNvSpPr>
          <p:nvPr>
            <p:ph type="sldNum" sz="quarter" idx="12"/>
          </p:nvPr>
        </p:nvSpPr>
        <p:spPr/>
        <p:txBody>
          <a:bodyPr/>
          <a:lstStyle/>
          <a:p>
            <a:fld id="{B086A6A1-0EBE-4A12-A092-AEB42CC87D8F}" type="slidenum">
              <a:rPr lang="en-US" altLang="zh-CN"/>
              <a:pPr/>
              <a:t>99</a:t>
            </a:fld>
            <a:endParaRPr lang="en-US" altLang="zh-CN"/>
          </a:p>
        </p:txBody>
      </p:sp>
      <p:sp>
        <p:nvSpPr>
          <p:cNvPr id="136194" name="Rectangle 2">
            <a:extLst>
              <a:ext uri="{FF2B5EF4-FFF2-40B4-BE49-F238E27FC236}">
                <a16:creationId xmlns:a16="http://schemas.microsoft.com/office/drawing/2014/main" id="{CDDFDEFD-F7F4-4F21-9B94-74F17AD59966}"/>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6196" name="Text Box 4">
            <a:extLst>
              <a:ext uri="{FF2B5EF4-FFF2-40B4-BE49-F238E27FC236}">
                <a16:creationId xmlns:a16="http://schemas.microsoft.com/office/drawing/2014/main" id="{1D1223CC-A8DC-48B0-BDF8-0B2A2ED9F96B}"/>
              </a:ext>
            </a:extLst>
          </p:cNvPr>
          <p:cNvSpPr txBox="1">
            <a:spLocks noChangeArrowheads="1"/>
          </p:cNvSpPr>
          <p:nvPr/>
        </p:nvSpPr>
        <p:spPr bwMode="auto">
          <a:xfrm>
            <a:off x="1143000" y="18288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读到两个</a:t>
            </a:r>
            <a:r>
              <a:rPr lang="en-US" altLang="zh-CN" b="1"/>
              <a:t>0</a:t>
            </a:r>
            <a:r>
              <a:rPr lang="zh-CN" altLang="en-US" b="1"/>
              <a:t>时，程序结束</a:t>
            </a:r>
          </a:p>
        </p:txBody>
      </p:sp>
      <p:sp>
        <p:nvSpPr>
          <p:cNvPr id="136197" name="Text Box 5">
            <a:extLst>
              <a:ext uri="{FF2B5EF4-FFF2-40B4-BE49-F238E27FC236}">
                <a16:creationId xmlns:a16="http://schemas.microsoft.com/office/drawing/2014/main" id="{D9943012-8D27-41AA-B8AD-0CA7FD5EE288}"/>
              </a:ext>
            </a:extLst>
          </p:cNvPr>
          <p:cNvSpPr txBox="1">
            <a:spLocks noChangeArrowheads="1"/>
          </p:cNvSpPr>
          <p:nvPr/>
        </p:nvSpPr>
        <p:spPr bwMode="auto">
          <a:xfrm>
            <a:off x="1143000" y="24526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&amp;&amp;  (a || b) )</a:t>
            </a:r>
          </a:p>
        </p:txBody>
      </p:sp>
      <p:sp>
        <p:nvSpPr>
          <p:cNvPr id="136198" name="Text Box 6">
            <a:extLst>
              <a:ext uri="{FF2B5EF4-FFF2-40B4-BE49-F238E27FC236}">
                <a16:creationId xmlns:a16="http://schemas.microsoft.com/office/drawing/2014/main" id="{3FEB6454-45D3-4661-8E38-AC26A835D450}"/>
              </a:ext>
            </a:extLst>
          </p:cNvPr>
          <p:cNvSpPr txBox="1">
            <a:spLocks noChangeArrowheads="1"/>
          </p:cNvSpPr>
          <p:nvPr/>
        </p:nvSpPr>
        <p:spPr bwMode="auto">
          <a:xfrm>
            <a:off x="1143000" y="29098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&amp;&amp; ( a || b ) )</a:t>
            </a:r>
          </a:p>
        </p:txBody>
      </p:sp>
      <p:sp>
        <p:nvSpPr>
          <p:cNvPr id="136199" name="Text Box 7">
            <a:extLst>
              <a:ext uri="{FF2B5EF4-FFF2-40B4-BE49-F238E27FC236}">
                <a16:creationId xmlns:a16="http://schemas.microsoft.com/office/drawing/2014/main" id="{A12A4B99-709D-424D-A6B9-713CC96591C3}"/>
              </a:ext>
            </a:extLst>
          </p:cNvPr>
          <p:cNvSpPr txBox="1">
            <a:spLocks noChangeArrowheads="1"/>
          </p:cNvSpPr>
          <p:nvPr/>
        </p:nvSpPr>
        <p:spPr bwMode="auto">
          <a:xfrm>
            <a:off x="1143000" y="35814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读入一个数Ｎ，程序一共执行Ｎ次</a:t>
            </a:r>
          </a:p>
        </p:txBody>
      </p:sp>
      <p:sp>
        <p:nvSpPr>
          <p:cNvPr id="136200" name="Text Box 8">
            <a:extLst>
              <a:ext uri="{FF2B5EF4-FFF2-40B4-BE49-F238E27FC236}">
                <a16:creationId xmlns:a16="http://schemas.microsoft.com/office/drawing/2014/main" id="{FA548D20-CEB8-4AA2-AAE6-D0A66F28BD70}"/>
              </a:ext>
            </a:extLst>
          </p:cNvPr>
          <p:cNvSpPr txBox="1">
            <a:spLocks noChangeArrowheads="1"/>
          </p:cNvSpPr>
          <p:nvPr/>
        </p:nvSpPr>
        <p:spPr bwMode="auto">
          <a:xfrm>
            <a:off x="1143000" y="4114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while( 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1000" fill="hold"/>
                                        <p:tgtEl>
                                          <p:spTgt spid="136194"/>
                                        </p:tgtEl>
                                        <p:attrNameLst>
                                          <p:attrName>ppt_w</p:attrName>
                                        </p:attrNameLst>
                                      </p:cBhvr>
                                      <p:tavLst>
                                        <p:tav tm="0">
                                          <p:val>
                                            <p:fltVal val="0"/>
                                          </p:val>
                                        </p:tav>
                                        <p:tav tm="100000">
                                          <p:val>
                                            <p:strVal val="#ppt_w"/>
                                          </p:val>
                                        </p:tav>
                                      </p:tavLst>
                                    </p:anim>
                                    <p:anim calcmode="lin" valueType="num">
                                      <p:cBhvr>
                                        <p:cTn id="8" dur="1000" fill="hold"/>
                                        <p:tgtEl>
                                          <p:spTgt spid="136194"/>
                                        </p:tgtEl>
                                        <p:attrNameLst>
                                          <p:attrName>ppt_h</p:attrName>
                                        </p:attrNameLst>
                                      </p:cBhvr>
                                      <p:tavLst>
                                        <p:tav tm="0">
                                          <p:val>
                                            <p:fltVal val="0"/>
                                          </p:val>
                                        </p:tav>
                                        <p:tav tm="100000">
                                          <p:val>
                                            <p:strVal val="#ppt_h"/>
                                          </p:val>
                                        </p:tav>
                                      </p:tavLst>
                                    </p:anim>
                                    <p:anim calcmode="lin" valueType="num">
                                      <p:cBhvr>
                                        <p:cTn id="9" dur="1000" fill="hold"/>
                                        <p:tgtEl>
                                          <p:spTgt spid="1361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61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6196"/>
                                        </p:tgtEl>
                                        <p:attrNameLst>
                                          <p:attrName>style.visibility</p:attrName>
                                        </p:attrNameLst>
                                      </p:cBhvr>
                                      <p:to>
                                        <p:strVal val="visible"/>
                                      </p:to>
                                    </p:set>
                                    <p:animEffect transition="in" filter="barn(outVertical)">
                                      <p:cBhvr>
                                        <p:cTn id="15" dur="500"/>
                                        <p:tgtEl>
                                          <p:spTgt spid="1361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6197"/>
                                        </p:tgtEl>
                                        <p:attrNameLst>
                                          <p:attrName>style.visibility</p:attrName>
                                        </p:attrNameLst>
                                      </p:cBhvr>
                                      <p:to>
                                        <p:strVal val="visible"/>
                                      </p:to>
                                    </p:set>
                                    <p:animEffect transition="in" filter="barn(outVertical)">
                                      <p:cBhvr>
                                        <p:cTn id="20" dur="500"/>
                                        <p:tgtEl>
                                          <p:spTgt spid="136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6198"/>
                                        </p:tgtEl>
                                        <p:attrNameLst>
                                          <p:attrName>style.visibility</p:attrName>
                                        </p:attrNameLst>
                                      </p:cBhvr>
                                      <p:to>
                                        <p:strVal val="visible"/>
                                      </p:to>
                                    </p:set>
                                    <p:animEffect transition="in" filter="barn(outVertical)">
                                      <p:cBhvr>
                                        <p:cTn id="25" dur="500"/>
                                        <p:tgtEl>
                                          <p:spTgt spid="136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6199"/>
                                        </p:tgtEl>
                                        <p:attrNameLst>
                                          <p:attrName>style.visibility</p:attrName>
                                        </p:attrNameLst>
                                      </p:cBhvr>
                                      <p:to>
                                        <p:strVal val="visible"/>
                                      </p:to>
                                    </p:set>
                                    <p:animEffect transition="in" filter="barn(outVertical)">
                                      <p:cBhvr>
                                        <p:cTn id="30" dur="500"/>
                                        <p:tgtEl>
                                          <p:spTgt spid="1361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36200"/>
                                        </p:tgtEl>
                                        <p:attrNameLst>
                                          <p:attrName>style.visibility</p:attrName>
                                        </p:attrNameLst>
                                      </p:cBhvr>
                                      <p:to>
                                        <p:strVal val="visible"/>
                                      </p:to>
                                    </p:set>
                                    <p:animEffect transition="in" filter="barn(outVertical)">
                                      <p:cBhvr>
                                        <p:cTn id="35"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6" grpId="0" autoUpdateAnimBg="0"/>
      <p:bldP spid="136197" grpId="0" autoUpdateAnimBg="0"/>
      <p:bldP spid="136198" grpId="0" autoUpdateAnimBg="0"/>
      <p:bldP spid="136199" grpId="0" autoUpdateAnimBg="0"/>
      <p:bldP spid="136200" grpId="0" autoUpdateAnimBg="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3723</TotalTime>
  <Words>5575</Words>
  <Application>Microsoft Office PowerPoint</Application>
  <PresentationFormat>全屏显示(4:3)</PresentationFormat>
  <Paragraphs>692</Paragraphs>
  <Slides>106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106</vt:i4>
      </vt:variant>
    </vt:vector>
  </HeadingPairs>
  <TitlesOfParts>
    <vt:vector size="117" baseType="lpstr">
      <vt:lpstr>Arial</vt:lpstr>
      <vt:lpstr>宋体</vt:lpstr>
      <vt:lpstr>Verdana</vt:lpstr>
      <vt:lpstr>Courier New</vt:lpstr>
      <vt:lpstr>华文中宋</vt:lpstr>
      <vt:lpstr>Times New Roman</vt:lpstr>
      <vt:lpstr>Wingdings</vt:lpstr>
      <vt:lpstr>Symbol</vt:lpstr>
      <vt:lpstr>Balloons</vt:lpstr>
      <vt:lpstr>Microsoft 公式 3.0</vt:lpstr>
      <vt:lpstr>Microsoft Word Picture</vt:lpstr>
      <vt:lpstr>PowerPoint 演示文稿</vt:lpstr>
      <vt:lpstr>PowerPoint 演示文稿</vt:lpstr>
      <vt:lpstr>ACM/ICPC简介</vt:lpstr>
      <vt:lpstr>ACM</vt:lpstr>
      <vt:lpstr>ICPC</vt:lpstr>
      <vt:lpstr>ICPC竞赛规则</vt:lpstr>
      <vt:lpstr>ICPC log</vt:lpstr>
      <vt:lpstr>中国各高校ACM开展情况</vt:lpstr>
      <vt:lpstr>浙江大学ACM集训队选拔标准</vt:lpstr>
      <vt:lpstr>如何建立一支强队</vt:lpstr>
      <vt:lpstr>一支强队需要的角色</vt:lpstr>
      <vt:lpstr>参考书籍</vt:lpstr>
      <vt:lpstr>网络资源</vt:lpstr>
      <vt:lpstr>时空复杂度的分析</vt:lpstr>
      <vt:lpstr>PowerPoint 演示文稿</vt:lpstr>
      <vt:lpstr>常见题型</vt:lpstr>
      <vt:lpstr>常见题型</vt:lpstr>
      <vt:lpstr>常见题型</vt:lpstr>
      <vt:lpstr>常见题型</vt:lpstr>
      <vt:lpstr>PowerPoint 演示文稿</vt:lpstr>
      <vt:lpstr>枚举法 </vt:lpstr>
      <vt:lpstr>Pizza Anyone? （ZOJ 1219）</vt:lpstr>
      <vt:lpstr>PowerPoint 演示文稿</vt:lpstr>
      <vt:lpstr>贪心法(Greedy)</vt:lpstr>
      <vt:lpstr>栈和队列</vt:lpstr>
      <vt:lpstr>字符串的输入与输出 </vt:lpstr>
      <vt:lpstr>排序</vt:lpstr>
      <vt:lpstr>用C++实现排序</vt:lpstr>
      <vt:lpstr>并查集</vt:lpstr>
      <vt:lpstr>Parity(ceoi99)</vt:lpstr>
      <vt:lpstr>Parity(ceoi99)</vt:lpstr>
      <vt:lpstr>Parity(ceoi99)（肖天）</vt:lpstr>
      <vt:lpstr>堆(优先队列)</vt:lpstr>
      <vt:lpstr>例题: 积水</vt:lpstr>
      <vt:lpstr>分析</vt:lpstr>
      <vt:lpstr>分析</vt:lpstr>
      <vt:lpstr>哈希表(Hash)</vt:lpstr>
      <vt:lpstr>Hash表的实现</vt:lpstr>
      <vt:lpstr>Hash Key的选取</vt:lpstr>
      <vt:lpstr>PowerPoint 演示文稿</vt:lpstr>
      <vt:lpstr>二分搜索树</vt:lpstr>
      <vt:lpstr>树堆(Treap)</vt:lpstr>
      <vt:lpstr>跳跃表（Skiplists）</vt:lpstr>
      <vt:lpstr>线段树</vt:lpstr>
      <vt:lpstr>PowerPoint 演示文稿</vt:lpstr>
      <vt:lpstr> </vt:lpstr>
      <vt:lpstr>Atlantis （ZOJ 1128） </vt:lpstr>
      <vt:lpstr>矩形切割</vt:lpstr>
      <vt:lpstr>字典树( Trie )</vt:lpstr>
      <vt:lpstr>PowerPoint 演示文稿</vt:lpstr>
      <vt:lpstr>T9（ZOJ 1038）</vt:lpstr>
      <vt:lpstr>动态规划</vt:lpstr>
      <vt:lpstr>动态规划</vt:lpstr>
      <vt:lpstr>深度优先搜索(DFS)</vt:lpstr>
      <vt:lpstr>宽度优先搜索(BFS)</vt:lpstr>
      <vt:lpstr>Prime Ring Problem （ZOJ 1457）</vt:lpstr>
      <vt:lpstr>PowerPoint 演示文稿</vt:lpstr>
      <vt:lpstr>Winlinez (ZOJ 1591)</vt:lpstr>
      <vt:lpstr>博弈问题</vt:lpstr>
      <vt:lpstr>局面</vt:lpstr>
      <vt:lpstr>A Multiplication Game （ＺＯＪ１８９３）</vt:lpstr>
      <vt:lpstr>最大公约数　最小公倍数 </vt:lpstr>
      <vt:lpstr>筛选法求质数表</vt:lpstr>
      <vt:lpstr>PowerPoint 演示文稿</vt:lpstr>
      <vt:lpstr>模算术与方程</vt:lpstr>
      <vt:lpstr>线性同余方程</vt:lpstr>
      <vt:lpstr>排列组合</vt:lpstr>
      <vt:lpstr>全排列的手工生成</vt:lpstr>
      <vt:lpstr>全排列的手工生成</vt:lpstr>
      <vt:lpstr>Catalan数</vt:lpstr>
      <vt:lpstr>PowerPoint 演示文稿</vt:lpstr>
      <vt:lpstr>彩票</vt:lpstr>
      <vt:lpstr>分析</vt:lpstr>
      <vt:lpstr>数值分析</vt:lpstr>
      <vt:lpstr>生成树问题</vt:lpstr>
      <vt:lpstr>最短路问题</vt:lpstr>
      <vt:lpstr>第n短路径</vt:lpstr>
      <vt:lpstr>Arbitrage (ZOJ 1092)</vt:lpstr>
      <vt:lpstr>网络流问题</vt:lpstr>
      <vt:lpstr>网络流模型</vt:lpstr>
      <vt:lpstr>最大流</vt:lpstr>
      <vt:lpstr>最小费用最大流</vt:lpstr>
      <vt:lpstr>网络流算法（金恺）</vt:lpstr>
      <vt:lpstr>二分图匹配问题</vt:lpstr>
      <vt:lpstr>二分图的最大匹配</vt:lpstr>
      <vt:lpstr>二分图的最小覆盖</vt:lpstr>
      <vt:lpstr>二分图的匹配</vt:lpstr>
      <vt:lpstr>独立集</vt:lpstr>
      <vt:lpstr>诱导子图</vt:lpstr>
      <vt:lpstr>弦图</vt:lpstr>
      <vt:lpstr>Fishing Net (ZOJ 1015)</vt:lpstr>
      <vt:lpstr>计算几何</vt:lpstr>
      <vt:lpstr>OJ是什么</vt:lpstr>
      <vt:lpstr>Zhejiang university online judge</vt:lpstr>
      <vt:lpstr>PowerPoint 演示文稿</vt:lpstr>
      <vt:lpstr>常见问题</vt:lpstr>
      <vt:lpstr>ZOJ输入输出</vt:lpstr>
      <vt:lpstr>ZOJ输入输出</vt:lpstr>
      <vt:lpstr>ZOJ输入输出</vt:lpstr>
      <vt:lpstr>ZOJ输入输出</vt:lpstr>
      <vt:lpstr>ZOJ输入输出</vt:lpstr>
      <vt:lpstr>ZOJ输入输出</vt:lpstr>
      <vt:lpstr>Special Judge</vt:lpstr>
      <vt:lpstr>Debug </vt:lpstr>
      <vt:lpstr>ZOJ上的简单题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幽弥狂</dc:creator>
  <cp:lastModifiedBy>幽弥狂</cp:lastModifiedBy>
  <cp:revision>1403</cp:revision>
  <cp:lastPrinted>1601-01-01T00:00:00Z</cp:lastPrinted>
  <dcterms:created xsi:type="dcterms:W3CDTF">1601-01-01T00:00:00Z</dcterms:created>
  <dcterms:modified xsi:type="dcterms:W3CDTF">2019-09-13T12:32:34Z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